
<file path=[Content_Types].xml><?xml version="1.0" encoding="utf-8"?>
<Types xmlns="http://schemas.openxmlformats.org/package/2006/content-types">
  <Override PartName="/ppt/slides/slide94.xml" ContentType="application/vnd.openxmlformats-officedocument.presentationml.slide+xml"/>
  <Override PartName="/ppt/slides/slide142.xml" ContentType="application/vnd.openxmlformats-officedocument.presentationml.slide+xml"/>
  <Override PartName="/ppt/notesSlides/notesSlide286.xml" ContentType="application/vnd.openxmlformats-officedocument.presentationml.notesSlide+xml"/>
  <Override PartName="/ppt/notesSlides/notesSlide302.xml" ContentType="application/vnd.openxmlformats-officedocument.presentationml.notesSlide+xml"/>
  <Override PartName="/ppt/slides/slide218.xml" ContentType="application/vnd.openxmlformats-officedocument.presentationml.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17.xml" ContentType="application/vnd.openxmlformats-officedocument.presentationml.notesSlide+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comments/comment33.xml" ContentType="application/vnd.openxmlformats-officedocument.presentationml.comments+xml"/>
  <Override PartName="/ppt/notesSlides/notesSlide242.xml" ContentType="application/vnd.openxmlformats-officedocument.presentationml.notesSlide+xml"/>
  <Override PartName="/ppt/slides/slide319.xml" ContentType="application/vnd.openxmlformats-officedocument.presentationml.slide+xml"/>
  <Override PartName="/ppt/notesSlides/notesSlide41.xml" ContentType="application/vnd.openxmlformats-officedocument.presentationml.notesSlide+xml"/>
  <Override PartName="/ppt/slides/slide158.xml" ContentType="application/vnd.openxmlformats-officedocument.presentationml.slide+xml"/>
  <Override PartName="/ppt/notesSlides/notesSlide220.xml" ContentType="application/vnd.openxmlformats-officedocument.presentationml.notesSlide+xml"/>
  <Override PartName="/ppt/notesSlides/notesSlide318.xml" ContentType="application/vnd.openxmlformats-officedocument.presentationml.notes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Default Extension="png" ContentType="image/png"/>
  <Override PartName="/ppt/notesSlides/notesSlide79.xml" ContentType="application/vnd.openxmlformats-officedocument.presentationml.notesSlide+xml"/>
  <Override PartName="/ppt/comments/comment49.xml" ContentType="application/vnd.openxmlformats-officedocument.presentationml.comments+xml"/>
  <Override PartName="/ppt/notesSlides/notesSlide258.xml" ContentType="application/vnd.openxmlformats-officedocument.presentationml.notesSlide+xml"/>
  <Override PartName="/ppt/notesSlides/notesSlide321.xml" ContentType="application/vnd.openxmlformats-officedocument.presentationml.notesSlide+xml"/>
  <Override PartName="/ppt/slides/slide237.xml" ContentType="application/vnd.openxmlformats-officedocument.presentationml.slide+xml"/>
  <Override PartName="/ppt/slides/slide284.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comments/comment9.xml" ContentType="application/vnd.openxmlformats-officedocument.presentationml.comments+xml"/>
  <Override PartName="/ppt/notesSlides/notesSlide113.xml" ContentType="application/vnd.openxmlformats-officedocument.presentationml.notesSlide+xml"/>
  <Override PartName="/ppt/comments/comment27.xml" ContentType="application/vnd.openxmlformats-officedocument.presentationml.comments+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notesSlides/notesSlide236.xml" ContentType="application/vnd.openxmlformats-officedocument.presentationml.notesSlide+xml"/>
  <Default Extension="emf" ContentType="image/x-emf"/>
  <Override PartName="/ppt/notesSlides/notesSlide283.xml" ContentType="application/vnd.openxmlformats-officedocument.presentationml.notesSlide+xml"/>
  <Override PartName="/ppt/slides/slide22.xml" ContentType="application/vnd.openxmlformats-officedocument.presentationml.slide+xml"/>
  <Override PartName="/ppt/slides/slide199.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notesSlides/notesSlide214.xml" ContentType="application/vnd.openxmlformats-officedocument.presentationml.notesSlide+xml"/>
  <Override PartName="/ppt/comments/comment52.xml" ContentType="application/vnd.openxmlformats-officedocument.presentationml.comments+xml"/>
  <Override PartName="/ppt/notesSlides/notesSlide261.xml" ContentType="application/vnd.openxmlformats-officedocument.presentationml.notesSlide+xml"/>
  <Override PartName="/ppt/slides/slide2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comments/comment30.xml" ContentType="application/vnd.openxmlformats-officedocument.presentationml.comments+xml"/>
  <Override PartName="/ppt/notesSlides/notesSlide198.xml" ContentType="application/vnd.openxmlformats-officedocument.presentationml.notesSlide+xml"/>
  <Override PartName="/ppt/slides/slide177.xml" ContentType="application/vnd.openxmlformats-officedocument.presentationml.slide+xml"/>
  <Override PartName="/ppt/slides/slide316.xml" ContentType="application/vnd.openxmlformats-officedocument.presentationml.slide+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315.xml" ContentType="application/vnd.openxmlformats-officedocument.presentationml.notesSlide+xml"/>
  <Override PartName="/ppt/slides/slide278.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notesSlides/notesSlide299.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277.xml" ContentType="application/vnd.openxmlformats-officedocument.presentationml.notes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comments/comment46.xml" ContentType="application/vnd.openxmlformats-officedocument.presentationml.comments+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Layouts/slideLayout15.xml" ContentType="application/vnd.openxmlformats-officedocument.presentationml.slideLayout+xml"/>
  <Override PartName="/ppt/notesSlides/notesSlide110.xml" ContentType="application/vnd.openxmlformats-officedocument.presentationml.notesSlide+xml"/>
  <Override PartName="/ppt/notesSlides/notesSlide208.xml" ContentType="application/vnd.openxmlformats-officedocument.presentationml.notesSlide+xml"/>
  <Override PartName="/ppt/notesSlides/notesSlide255.xml" ContentType="application/vnd.openxmlformats-officedocument.presentationml.notesSlide+xml"/>
  <Override PartName="/ppt/slides/slide41.xml" ContentType="application/vnd.openxmlformats-officedocument.presentationml.slide+xml"/>
  <Override PartName="/ppt/notesSlides/notesSlide54.xml" ContentType="application/vnd.openxmlformats-officedocument.presentationml.notesSlide+xml"/>
  <Override PartName="/ppt/comments/comment6.xml" ContentType="application/vnd.openxmlformats-officedocument.presentationml.comments+xml"/>
  <Override PartName="/ppt/comments/comment24.xml" ContentType="application/vnd.openxmlformats-officedocument.presentationml.comments+xml"/>
  <Override PartName="/ppt/notesSlides/notesSlide233.xml" ContentType="application/vnd.openxmlformats-officedocument.presentationml.notesSlide+xml"/>
  <Override PartName="/ppt/notesSlides/notesSlide280.xml" ContentType="application/vnd.openxmlformats-officedocument.presentationml.notes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notesSlides/notesSlide309.xml" ContentType="application/vnd.openxmlformats-officedocument.presentationml.notesSlide+xml"/>
  <Override PartName="/ppt/slides/slide335.xml" ContentType="application/vnd.openxmlformats-officedocument.presentationml.slide+xml"/>
  <Override PartName="/ppt/notesSlides/notesSlide148.xml" ContentType="application/vnd.openxmlformats-officedocument.presentationml.notesSlide+xml"/>
  <Override PartName="/ppt/notesSlides/notesSlide195.xml" ContentType="application/vnd.openxmlformats-officedocument.presentationml.notesSlide+xml"/>
  <Override PartName="/ppt/notesSlides/notesSlide21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334.xml" ContentType="application/vnd.openxmlformats-officedocument.presentationml.notes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notesSlides/notesSlide312.xml" ContentType="application/vnd.openxmlformats-officedocument.presentationml.notesSlide+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104.xml" ContentType="application/vnd.openxmlformats-officedocument.presentationml.notesSlide+xml"/>
  <Override PartName="/ppt/notesSlides/notesSlide151.xml" ContentType="application/vnd.openxmlformats-officedocument.presentationml.notesSlide+xml"/>
  <Override PartName="/ppt/notesSlides/notesSlide249.xml" ContentType="application/vnd.openxmlformats-officedocument.presentationml.notesSlide+xml"/>
  <Override PartName="/ppt/notesSlides/notesSlide296.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95.xml" ContentType="application/vnd.openxmlformats-officedocument.presentationml.notes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Layouts/slideLayout34.xml" ContentType="application/vnd.openxmlformats-officedocument.presentationml.slideLayout+xml"/>
  <Override PartName="/ppt/notesSlides/notesSlide227.xml" ContentType="application/vnd.openxmlformats-officedocument.presentationml.notesSlide+xml"/>
  <Override PartName="/ppt/notesSlides/notesSlide27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s/slide329.xml" ContentType="application/vnd.openxmlformats-officedocument.presentationml.slide+xml"/>
  <Override PartName="/ppt/notesSlides/notesSlide26.xml" ContentType="application/vnd.openxmlformats-officedocument.presentationml.notesSlide+xml"/>
  <Override PartName="/ppt/notesSlides/notesSlide73.xml" ContentType="application/vnd.openxmlformats-officedocument.presentationml.notesSlide+xml"/>
  <Override PartName="/ppt/comments/comment43.xml" ContentType="application/vnd.openxmlformats-officedocument.presentationml.comments+xml"/>
  <Override PartName="/ppt/notesSlides/notesSlide205.xml" ContentType="application/vnd.openxmlformats-officedocument.presentationml.notesSlide+xml"/>
  <Override PartName="/ppt/notesSlides/notesSlide252.xml" ContentType="application/vnd.openxmlformats-officedocument.presentationml.notesSlide+xml"/>
  <Override PartName="/ppt/slides/slide168.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notesSlides/notesSlide51.xml" ContentType="application/vnd.openxmlformats-officedocument.presentationml.notesSlide+xml"/>
  <Override PartName="/ppt/comments/comment3.xml" ContentType="application/vnd.openxmlformats-officedocument.presentationml.comments+xml"/>
  <Override PartName="/ppt/comments/comment21.xml" ContentType="application/vnd.openxmlformats-officedocument.presentationml.comments+xml"/>
  <Override PartName="/ppt/notesSlides/notesSlide189.xml" ContentType="application/vnd.openxmlformats-officedocument.presentationml.notesSlide+xml"/>
  <Override PartName="/ppt/notesSlides/notesSlide328.xml" ContentType="application/vnd.openxmlformats-officedocument.presentationml.notesSlide+xml"/>
  <Override PartName="/ppt/slides/slide307.xml" ContentType="application/vnd.openxmlformats-officedocument.presentationml.slide+xml"/>
  <Override PartName="/ppt/notesSlides/notesSlide167.xml" ContentType="application/vnd.openxmlformats-officedocument.presentationml.notesSlide+xml"/>
  <Override PartName="/ppt/notesSlides/notesSlide23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notesSlides/notesSlide306.xml" ContentType="application/vnd.openxmlformats-officedocument.presentationml.notesSlide+xml"/>
  <Override PartName="/ppt/slides/slide124.xml" ContentType="application/vnd.openxmlformats-officedocument.presentationml.slide+xml"/>
  <Override PartName="/ppt/slides/slide171.xml" ContentType="application/vnd.openxmlformats-officedocument.presentationml.slide+xml"/>
  <Override PartName="/ppt/slides/slide269.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notesSlides/notesSlide331.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310.xml" ContentType="application/vnd.openxmlformats-officedocument.presentationml.slide+xml"/>
  <Override PartName="/ppt/notesSlides/notesSlide123.xml" ContentType="application/vnd.openxmlformats-officedocument.presentationml.notesSlide+xml"/>
  <Override PartName="/ppt/notesSlides/notesSlide170.xml" ContentType="application/vnd.openxmlformats-officedocument.presentationml.notesSlide+xml"/>
  <Override PartName="/ppt/notesSlides/notesSlide268.xml" ContentType="application/vnd.openxmlformats-officedocument.presentationml.notesSlide+xml"/>
  <Override PartName="/ppt/slides/slide4.xml" ContentType="application/vnd.openxmlformats-officedocument.presentationml.slide+xml"/>
  <Override PartName="/ppt/slides/slide54.xml" ContentType="application/vnd.openxmlformats-officedocument.presentationml.slide+xml"/>
  <Override PartName="/ppt/slides/slide102.xml" ContentType="application/vnd.openxmlformats-officedocument.presentationml.slide+xml"/>
  <Override PartName="/ppt/slides/slide247.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comments/comment37.xml" ContentType="application/vnd.openxmlformats-officedocument.presentationml.comments+xml"/>
  <Override PartName="/ppt/notesSlides/notesSlide246.xml" ContentType="application/vnd.openxmlformats-officedocument.presentationml.notesSlide+xml"/>
  <Override PartName="/ppt/notesSlides/notesSlide293.xml" ContentType="application/vnd.openxmlformats-officedocument.presentationml.notesSlide+xml"/>
  <Override PartName="/ppt/slides/slide225.xml" ContentType="application/vnd.openxmlformats-officedocument.presentationml.slide+xml"/>
  <Override PartName="/ppt/slides/slide272.xml" ContentType="application/vnd.openxmlformats-officedocument.presentationml.slide+xml"/>
  <Override PartName="/ppt/notesSlides/notesSlide45.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comments/comment15.xml" ContentType="application/vnd.openxmlformats-officedocument.presentationml.comments+xml"/>
  <Override PartName="/ppt/notesSlides/notesSlide224.xml" ContentType="application/vnd.openxmlformats-officedocument.presentationml.notesSlide+xml"/>
  <Override PartName="/ppt/notesSlides/notesSlide271.xml" ContentType="application/vnd.openxmlformats-officedocument.presentationml.notesSlide+xml"/>
  <Override PartName="/ppt/slides/slide10.xml" ContentType="application/vnd.openxmlformats-officedocument.presentationml.slide+xml"/>
  <Override PartName="/ppt/slides/slide187.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comments/comment40.xml" ContentType="application/vnd.openxmlformats-officedocument.presentationml.comments+xml"/>
  <Override PartName="/ppt/slides/slide326.xml" ContentType="application/vnd.openxmlformats-officedocument.presentationml.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304.xml" ContentType="application/vnd.openxmlformats-officedocument.presentationml.slide+xml"/>
  <Override PartName="/ppt/notesSlides/notesSlide325.xml" ContentType="application/vnd.openxmlformats-officedocument.presentationml.notesSlide+xml"/>
  <Override PartName="/ppt/slides/slide143.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theme/theme6.xml" ContentType="application/vnd.openxmlformats-officedocument.theme+xml"/>
  <Override PartName="/ppt/notesSlides/notesSlide117.xml" ContentType="application/vnd.openxmlformats-officedocument.presentationml.notesSlide+xml"/>
  <Override PartName="/ppt/notesSlides/notesSlide164.xml" ContentType="application/vnd.openxmlformats-officedocument.presentationml.notesSlide+xml"/>
  <Override PartName="/ppt/notesSlides/notesSlide30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Default Extension="bin" ContentType="application/vnd.openxmlformats-officedocument.oleObject"/>
  <Override PartName="/ppt/notesSlides/notesSlide142.xml" ContentType="application/vnd.openxmlformats-officedocument.presentationml.notesSlide+xml"/>
  <Override PartName="/ppt/notesSlides/notesSlide287.xml" ContentType="application/vnd.openxmlformats-officedocument.presentationml.notesSlide+xml"/>
  <Override PartName="/ppt/slides/slide26.xml" ContentType="application/vnd.openxmlformats-officedocument.presentationml.slide+xml"/>
  <Override PartName="/ppt/slides/slide73.xml" ContentType="application/vnd.openxmlformats-officedocument.presentationml.slide+xml"/>
  <Override PartName="/ppt/slides/slide121.xml" ContentType="application/vnd.openxmlformats-officedocument.presentationml.slide+xml"/>
  <Override PartName="/ppt/slides/slide219.xml" ContentType="application/vnd.openxmlformats-officedocument.presentationml.slide+xml"/>
  <Override PartName="/ppt/slides/slide266.xml" ContentType="application/vnd.openxmlformats-officedocument.presentationml.slide+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218.xml" ContentType="application/vnd.openxmlformats-officedocument.presentationml.notesSlide+xml"/>
  <Override PartName="/ppt/notesSlides/notesSlide265.xml" ContentType="application/vnd.openxmlformats-officedocument.presentationml.notesSlide+xml"/>
  <Override PartName="/ppt/slides/slide1.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64.xml" ContentType="application/vnd.openxmlformats-officedocument.presentationml.notesSlide+xml"/>
  <Override PartName="/ppt/notesSlides/notesSlide120.xml" ContentType="application/vnd.openxmlformats-officedocument.presentationml.notesSlide+xml"/>
  <Override PartName="/ppt/comments/comment34.xml" ContentType="application/vnd.openxmlformats-officedocument.presentationml.comments+xml"/>
  <Override PartName="/ppt/slides/slide51.xml" ContentType="application/vnd.openxmlformats-officedocument.presentationml.slide+xml"/>
  <Override PartName="/ppt/notesSlides/notesSlide243.xml" ContentType="application/vnd.openxmlformats-officedocument.presentationml.notesSlide+xml"/>
  <Override PartName="/ppt/notesSlides/notesSlide290.xml" ContentType="application/vnd.openxmlformats-officedocument.presentationml.notesSlide+xml"/>
  <Override PartName="/ppt/slides/slide159.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221.xml" ContentType="application/vnd.openxmlformats-officedocument.presentationml.notesSlide+xml"/>
  <Override PartName="/ppt/notesSlides/notesSlide319.xml" ContentType="application/vnd.openxmlformats-officedocument.presentationml.notes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37.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36.xml" ContentType="application/vnd.openxmlformats-officedocument.presentationml.notesSlide+xml"/>
  <Override PartName="/ppt/notesSlides/notesSlide183.xml" ContentType="application/vnd.openxmlformats-officedocument.presentationml.notesSlide+xml"/>
  <Override PartName="/ppt/notesSlides/notesSlide322.xml" ContentType="application/vnd.openxmlformats-officedocument.presentationml.notesSlide+xml"/>
  <Override PartName="/ppt/slides/slide67.xml" ContentType="application/vnd.openxmlformats-officedocument.presentationml.slide+xml"/>
  <Override PartName="/ppt/slides/slide238.xml" ContentType="application/vnd.openxmlformats-officedocument.presentationml.slide+xml"/>
  <Override PartName="/ppt/slides/slide285.xml" ContentType="application/vnd.openxmlformats-officedocument.presentationml.slide+xml"/>
  <Override PartName="/ppt/slides/slide301.xml" ContentType="application/vnd.openxmlformats-officedocument.presentationml.slide+xml"/>
  <Override PartName="/ppt/slideLayouts/slideLayout19.xml" ContentType="application/vnd.openxmlformats-officedocument.presentationml.slideLayout+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notesSlides/notesSlide259.xml" ContentType="application/vnd.openxmlformats-officedocument.presentationml.notesSlide+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58.xml" ContentType="application/vnd.openxmlformats-officedocument.presentationml.notesSlide+xml"/>
  <Override PartName="/ppt/comments/comment28.xml" ContentType="application/vnd.openxmlformats-officedocument.presentationml.comments+xml"/>
  <Override PartName="/ppt/notesSlides/notesSlide237.xml" ContentType="application/vnd.openxmlformats-officedocument.presentationml.notesSlide+xml"/>
  <Override PartName="/ppt/notesSlides/notesSlide284.xml" ContentType="application/vnd.openxmlformats-officedocument.presentationml.notesSlide+xml"/>
  <Override PartName="/ppt/notesSlides/notesSlide300.xml" ContentType="application/vnd.openxmlformats-officedocument.presentationml.notesSlide+xml"/>
  <Override PartName="/ppt/slides/slide216.xml" ContentType="application/vnd.openxmlformats-officedocument.presentationml.slide+xml"/>
  <Override PartName="/ppt/slides/slide263.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Override PartName="/ppt/comments/comment53.xml" ContentType="application/vnd.openxmlformats-officedocument.presentationml.comments+xml"/>
  <Override PartName="/ppt/slides/slide23.xml" ContentType="application/vnd.openxmlformats-officedocument.presentationml.slide+xml"/>
  <Override PartName="/ppt/slides/slide70.xml" ContentType="application/vnd.openxmlformats-officedocument.presentationml.slide+xml"/>
  <Override PartName="/ppt/slides/slide241.xml" ContentType="application/vnd.openxmlformats-officedocument.presentationml.slide+xml"/>
  <Override PartName="/ppt/slideLayouts/slideLayout22.xml" ContentType="application/vnd.openxmlformats-officedocument.presentationml.slideLayout+xml"/>
  <Override PartName="/ppt/notesSlides/notesSlide199.xml" ContentType="application/vnd.openxmlformats-officedocument.presentationml.notesSlide+xml"/>
  <Override PartName="/ppt/notesSlides/notesSlide215.xml" ContentType="application/vnd.openxmlformats-officedocument.presentationml.notesSlide+xml"/>
  <Override PartName="/ppt/notesSlides/notesSlide262.xml" ContentType="application/vnd.openxmlformats-officedocument.presentationml.notes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comments/comment31.xml" ContentType="application/vnd.openxmlformats-officedocument.presentationml.comments+xml"/>
  <Override PartName="/ppt/notesSlides/notesSlide240.xml" ContentType="application/vnd.openxmlformats-officedocument.presentationml.notesSlide+xml"/>
  <Override PartName="/ppt/slides/slide317.xml" ContentType="application/vnd.openxmlformats-officedocument.presentationml.slide+xml"/>
  <Override PartName="/ppt/commentAuthors.xml" ContentType="application/vnd.openxmlformats-officedocument.presentationml.commentAuthors+xml"/>
  <Override PartName="/ppt/notesSlides/notesSlide177.xml" ContentType="application/vnd.openxmlformats-officedocument.presentationml.notesSlide+xml"/>
  <Override PartName="/ppt/notesSlides/notesSlide316.xml" ContentType="application/vnd.openxmlformats-officedocument.presentationml.notesSlide+xml"/>
  <Override PartName="/ppt/slides/slide109.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55.xml" ContentType="application/vnd.openxmlformats-officedocument.presentationml.notes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39.xml" ContentType="application/vnd.openxmlformats-officedocument.presentationml.slide+xml"/>
  <Override PartName="/ppt/slides/slide86.xml" ContentType="application/vnd.openxmlformats-officedocument.presentationml.slide+xml"/>
  <Override PartName="/ppt/slides/slide257.xml" ContentType="application/vnd.openxmlformats-officedocument.presentationml.slide+xml"/>
  <Override PartName="/ppt/slides/slide320.xml" ContentType="application/vnd.openxmlformats-officedocument.presentationml.slide+xml"/>
  <Override PartName="/ppt/slideLayouts/slideLayout38.xml" ContentType="application/vnd.openxmlformats-officedocument.presentationml.slideLayout+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notesSlides/notesSlide278.xml" ContentType="application/vnd.openxmlformats-officedocument.presentationml.notesSlide+xml"/>
  <Override PartName="/ppt/slides/slide17.xml" ContentType="application/vnd.openxmlformats-officedocument.presentationml.slide+xml"/>
  <Override PartName="/ppt/slides/slide64.xml" ContentType="application/vnd.openxmlformats-officedocument.presentationml.slide+xml"/>
  <Override PartName="/ppt/slides/slide112.xml" ContentType="application/vnd.openxmlformats-officedocument.presentationml.slide+xml"/>
  <Override PartName="/ppt/notesSlides/notesSlide77.xml" ContentType="application/vnd.openxmlformats-officedocument.presentationml.notesSlide+xml"/>
  <Override PartName="/ppt/notesSlides/notesSlide209.xml" ContentType="application/vnd.openxmlformats-officedocument.presentationml.notesSlide+xml"/>
  <Override PartName="/ppt/comments/comment47.xml" ContentType="application/vnd.openxmlformats-officedocument.presentationml.comments+xml"/>
  <Override PartName="/ppt/notesSlides/notesSlide256.xml" ContentType="application/vnd.openxmlformats-officedocument.presentationml.notesSlide+xml"/>
  <Override PartName="/ppt/slides/slide235.xml" ContentType="application/vnd.openxmlformats-officedocument.presentationml.slide+xml"/>
  <Override PartName="/ppt/slides/slide282.xml" ContentType="application/vnd.openxmlformats-officedocument.presentationml.slide+xml"/>
  <Override PartName="/ppt/slideLayouts/slideLayout16.xml" ContentType="application/vnd.openxmlformats-officedocument.presentationml.slideLayout+xml"/>
  <Override PartName="/ppt/notesSlides/notesSlide55.xml" ContentType="application/vnd.openxmlformats-officedocument.presentationml.notesSlide+xml"/>
  <Override PartName="/ppt/comments/comment7.xml" ContentType="application/vnd.openxmlformats-officedocument.presentationml.comments+xml"/>
  <Override PartName="/ppt/notesSlides/notesSlide111.xml" ContentType="application/vnd.openxmlformats-officedocument.presentationml.notesSlide+xml"/>
  <Override PartName="/ppt/comments/comment25.xml" ContentType="application/vnd.openxmlformats-officedocument.presentationml.comments+xml"/>
  <Override PartName="/ppt/slides/slide42.xml" ContentType="application/vnd.openxmlformats-officedocument.presentationml.slide+xml"/>
  <Override PartName="/ppt/slides/slide213.xml" ContentType="application/vnd.openxmlformats-officedocument.presentationml.slide+xml"/>
  <Override PartName="/ppt/slides/slide260.xml" ContentType="application/vnd.openxmlformats-officedocument.presentationml.slide+xml"/>
  <Override PartName="/ppt/notesSlides/notesSlide234.xml" ContentType="application/vnd.openxmlformats-officedocument.presentationml.notesSlide+xml"/>
  <Override PartName="/ppt/notesSlides/notesSlide28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212.xml" ContentType="application/vnd.openxmlformats-officedocument.presentationml.notesSlide+xml"/>
  <Override PartName="/ppt/comments/comment50.xml" ContentType="application/vnd.openxmlformats-officedocument.presentationml.comments+xml"/>
  <Override PartName="/ppt/slides/slide33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notesSlides/notesSlide335.xml" ContentType="application/vnd.openxmlformats-officedocument.presentationml.notesSlide+xml"/>
  <Override PartName="/ppt/slides/slide128.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notesSlides/notesSlide127.xml" ContentType="application/vnd.openxmlformats-officedocument.presentationml.notesSlide+xml"/>
  <Override PartName="/ppt/notesSlides/notesSlide174.xml" ContentType="application/vnd.openxmlformats-officedocument.presentationml.notesSlide+xml"/>
  <Override PartName="/ppt/slides/slide8.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98.xml" ContentType="application/vnd.openxmlformats-officedocument.presentationml.slide+xml"/>
  <Override PartName="/ppt/notesSlides/notesSlide313.xml" ContentType="application/vnd.openxmlformats-officedocument.presentationml.notesSlide+xml"/>
  <Override PartName="/ppt/slideMasters/slideMaster3.xml" ContentType="application/vnd.openxmlformats-officedocument.presentationml.slideMaster+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notesSlides/notesSlide297.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comments/comment19.xml" ContentType="application/vnd.openxmlformats-officedocument.presentationml.comments+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28.xml" ContentType="application/vnd.openxmlformats-officedocument.presentationml.notesSlide+xml"/>
  <Override PartName="/ppt/notesSlides/notesSlide275.xml" ContentType="application/vnd.openxmlformats-officedocument.presentationml.notes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comments/comment44.xml" ContentType="application/vnd.openxmlformats-officedocument.presentationml.comments+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206.xml" ContentType="application/vnd.openxmlformats-officedocument.presentationml.notesSlide+xml"/>
  <Override PartName="/ppt/notesSlides/notesSlide253.xml" ContentType="application/vnd.openxmlformats-officedocument.presentationml.notesSlide+xml"/>
  <Override PartName="/ppt/slides/slide169.xml" ContentType="application/vnd.openxmlformats-officedocument.presentationml.slide+xml"/>
  <Override PartName="/ppt/slides/slide308.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comments/comment4.xml" ContentType="application/vnd.openxmlformats-officedocument.presentationml.comments+xml"/>
  <Override PartName="/ppt/comments/comment22.xml" ContentType="application/vnd.openxmlformats-officedocument.presentationml.comments+xml"/>
  <Override PartName="/ppt/notesSlides/notesSlide231.xml" ContentType="application/vnd.openxmlformats-officedocument.presentationml.notesSlide+xml"/>
  <Override PartName="/ppt/notesSlides/notesSlide329.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notesSlides/notesSlide307.xml" ContentType="application/vnd.openxmlformats-officedocument.presentationml.notesSlide+xml"/>
  <Override PartName="/ppt/slides/slide99.xml" ContentType="application/vnd.openxmlformats-officedocument.presentationml.slide+xml"/>
  <Override PartName="/ppt/slides/slide333.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269.xml" ContentType="application/vnd.openxmlformats-officedocument.presentationml.notesSlide+xml"/>
  <Override PartName="/ppt/notesSlides/notesSlide332.xml" ContentType="application/vnd.openxmlformats-officedocument.presentationml.notes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notesSlides/notesSlide310.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comments/comment38.xml" ContentType="application/vnd.openxmlformats-officedocument.presentationml.comments+xml"/>
  <Override PartName="/ppt/notesSlides/notesSlide247.xml" ContentType="application/vnd.openxmlformats-officedocument.presentationml.notesSlide+xml"/>
  <Override PartName="/ppt/notesSlides/notesSlide294.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93.xml" ContentType="application/vnd.openxmlformats-officedocument.presentationml.notesSlide+xml"/>
  <Override PartName="/ppt/notesSlides/notesSlide225.xml" ContentType="application/vnd.openxmlformats-officedocument.presentationml.notes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71.xml" ContentType="application/vnd.openxmlformats-officedocument.presentationml.notesSlide+xml"/>
  <Override PartName="/ppt/notesSlides/notesSlide27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comments/comment41.xml" ContentType="application/vnd.openxmlformats-officedocument.presentationml.comments+xml"/>
  <Override PartName="/ppt/notesSlides/notesSlide203.xml" ContentType="application/vnd.openxmlformats-officedocument.presentationml.notesSlide+xml"/>
  <Override PartName="/ppt/notesSlides/notesSlide25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187.xml" ContentType="application/vnd.openxmlformats-officedocument.presentationml.notesSlide+xml"/>
  <Override PartName="/ppt/notesSlides/notesSlide326.xml" ContentType="application/vnd.openxmlformats-officedocument.presentationml.notesSlide+xml"/>
  <Override PartName="/ppt/slides/slide30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notesSlides/notesSlide288.xml" ContentType="application/vnd.openxmlformats-officedocument.presentationml.notesSlide+xml"/>
  <Override PartName="/ppt/notesSlides/notesSlide304.xml" ContentType="application/vnd.openxmlformats-officedocument.presentationml.notesSlide+xml"/>
  <Override PartName="/ppt/slides/slide122.xml" ContentType="application/vnd.openxmlformats-officedocument.presentationml.slide+xml"/>
  <Override PartName="/ppt/slides/slide267.xml" ContentType="application/vnd.openxmlformats-officedocument.presentationml.slide+xml"/>
  <Override PartName="/ppt/notesSlides/notesSlide87.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121.xml" ContentType="application/vnd.openxmlformats-officedocument.presentationml.notesSlide+xml"/>
  <Override PartName="/ppt/notesSlides/notesSlide219.xml" ContentType="application/vnd.openxmlformats-officedocument.presentationml.notesSlide+xml"/>
  <Override PartName="/ppt/notesSlides/notesSlide266.xml" ContentType="application/vnd.openxmlformats-officedocument.presentationml.notesSlide+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comments/comment35.xml" ContentType="application/vnd.openxmlformats-officedocument.presentationml.comments+xml"/>
  <Override PartName="/ppt/notesSlides/notesSlide244.xml" ContentType="application/vnd.openxmlformats-officedocument.presentationml.notesSlide+xml"/>
  <Override PartName="/ppt/notesSlides/notesSlide291.xml" ContentType="application/vnd.openxmlformats-officedocument.presentationml.notesSlide+xml"/>
  <Override PartName="/ppt/slides/slide223.xml" ContentType="application/vnd.openxmlformats-officedocument.presentationml.slide+xml"/>
  <Override PartName="/ppt/slides/slide270.xml" ContentType="application/vnd.openxmlformats-officedocument.presentationml.slide+xml"/>
  <Override PartName="/ppt/notesSlides/notesSlide43.xml" ContentType="application/vnd.openxmlformats-officedocument.presentationml.notesSlide+xml"/>
  <Override PartName="/ppt/comments/comment13.xml" ContentType="application/vnd.openxmlformats-officedocument.presentationml.comments+xml"/>
  <Override PartName="/ppt/notesSlides/notesSlide90.xml" ContentType="application/vnd.openxmlformats-officedocument.presentationml.notesSlide+xml"/>
  <Override PartName="/ppt/slides/slide30.xml" ContentType="application/vnd.openxmlformats-officedocument.presentationml.slide+xml"/>
  <Override PartName="/ppt/notesSlides/notesSlide22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59.xml" ContentType="application/vnd.openxmlformats-officedocument.presentationml.notesSlide+xml"/>
  <Override PartName="/ppt/notesSlides/notesSlide200.xml" ContentType="application/vnd.openxmlformats-officedocument.presentationml.notesSlide+xml"/>
  <Override PartName="/ppt/slides/slide324.xml" ContentType="application/vnd.openxmlformats-officedocument.presentationml.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notesSlides/notesSlide323.xml" ContentType="application/vnd.openxmlformats-officedocument.presentationml.notes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theme/theme4.xml" ContentType="application/vnd.openxmlformats-officedocument.theme+xml"/>
  <Override PartName="/ppt/notesSlides/notesSlide59.xml" ContentType="application/vnd.openxmlformats-officedocument.presentationml.notesSlide+xml"/>
  <Override PartName="/ppt/notesSlides/notesSlide115.xml" ContentType="application/vnd.openxmlformats-officedocument.presentationml.notesSlide+xml"/>
  <Override PartName="/ppt/comments/comment29.xml" ContentType="application/vnd.openxmlformats-officedocument.presentationml.comments+xml"/>
  <Override PartName="/ppt/notesSlides/notesSlide162.xml" ContentType="application/vnd.openxmlformats-officedocument.presentationml.notesSlide+xml"/>
  <Override PartName="/ppt/notesSlides/notesSlide30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notesSlides/notesSlide140.xml" ContentType="application/vnd.openxmlformats-officedocument.presentationml.notesSlide+xml"/>
  <Override PartName="/ppt/notesSlides/notesSlide238.xml" ContentType="application/vnd.openxmlformats-officedocument.presentationml.notesSlide+xml"/>
  <Override PartName="/ppt/notesSlides/notesSlide285.xml" ContentType="application/vnd.openxmlformats-officedocument.presentationml.notesSlide+xml"/>
  <Override PartName="/ppt/slides/slide24.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notesSlides/notesSlide216.xml" ContentType="application/vnd.openxmlformats-officedocument.presentationml.notesSlide+xml"/>
  <Override PartName="/ppt/comments/comment54.xml" ContentType="application/vnd.openxmlformats-officedocument.presentationml.comments+xml"/>
  <Override PartName="/ppt/notesSlides/notesSlide263.xml" ContentType="application/vnd.openxmlformats-officedocument.presentationml.notesSlide+xml"/>
  <Override PartName="/ppt/slides/slide2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62.xml" ContentType="application/vnd.openxmlformats-officedocument.presentationml.notesSlide+xml"/>
  <Override PartName="/ppt/comments/comment32.xml" ContentType="application/vnd.openxmlformats-officedocument.presentationml.comments+xml"/>
  <Override PartName="/ppt/slides/slide179.xml" ContentType="application/vnd.openxmlformats-officedocument.presentationml.slide+xml"/>
  <Override PartName="/ppt/slides/slide318.xml" ContentType="application/vnd.openxmlformats-officedocument.presentationml.slide+xml"/>
  <Override PartName="/ppt/notesSlides/notesSlide178.xml" ContentType="application/vnd.openxmlformats-officedocument.presentationml.notesSlide+xml"/>
  <Override PartName="/ppt/notesSlides/notesSlide241.xml" ContentType="application/vnd.openxmlformats-officedocument.presentationml.notesSlide+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comments/comment10.xml" ContentType="application/vnd.openxmlformats-officedocument.presentationml.comments+xml"/>
  <Override PartName="/ppt/notesSlides/notesSlide317.xml" ContentType="application/vnd.openxmlformats-officedocument.presentationml.notes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35.xml" ContentType="application/vnd.openxmlformats-officedocument.presentationml.slide+xml"/>
  <Override PartName="/ppt/slides/slide182.xml" ContentType="application/vnd.openxmlformats-officedocument.presentationml.slide+xml"/>
  <Override PartName="/ppt/slides/slide321.xml" ContentType="application/vnd.openxmlformats-officedocument.presentationml.slide+xml"/>
  <Override PartName="/ppt/notesSlides/notesSlide279.xml" ContentType="application/vnd.openxmlformats-officedocument.presentationml.notes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notesSlides/notesSlide78.xml" ContentType="application/vnd.openxmlformats-officedocument.presentationml.notesSlide+xml"/>
  <Override PartName="/ppt/notesSlides/notesSlide134.xml" ContentType="application/vnd.openxmlformats-officedocument.presentationml.notesSlide+xml"/>
  <Override PartName="/ppt/notesSlides/notesSlide181.xml" ContentType="application/vnd.openxmlformats-officedocument.presentationml.notesSlide+xml"/>
  <Override PartName="/ppt/comments/comment48.xml" ContentType="application/vnd.openxmlformats-officedocument.presentationml.comments+xml"/>
  <Override PartName="/ppt/notesSlides/notesSlide320.xml" ContentType="application/vnd.openxmlformats-officedocument.presentationml.notesSlide+xml"/>
  <Override PartName="/ppt/slides/slide18.xml" ContentType="application/vnd.openxmlformats-officedocument.presentationml.slide+xml"/>
  <Override PartName="/ppt/slides/slide65.xml" ContentType="application/vnd.openxmlformats-officedocument.presentationml.slide+xml"/>
  <Override PartName="/ppt/slides/slide236.xml" ContentType="application/vnd.openxmlformats-officedocument.presentationml.slide+xml"/>
  <Override PartName="/ppt/slides/slide283.xml" ContentType="application/vnd.openxmlformats-officedocument.presentationml.slide+xml"/>
  <Override PartName="/ppt/slideLayouts/slideLayout17.xml" ContentType="application/vnd.openxmlformats-officedocument.presentationml.slideLayout+xml"/>
  <Override PartName="/ppt/notesSlides/notesSlide112.xml" ContentType="application/vnd.openxmlformats-officedocument.presentationml.notesSlide+xml"/>
  <Override PartName="/ppt/notesSlides/notesSlide25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56.xml" ContentType="application/vnd.openxmlformats-officedocument.presentationml.notesSlide+xml"/>
  <Override PartName="/ppt/comments/comment8.xml" ContentType="application/vnd.openxmlformats-officedocument.presentationml.comments+xml"/>
  <Override PartName="/ppt/comments/comment26.xml" ContentType="application/vnd.openxmlformats-officedocument.presentationml.comments+xml"/>
  <Override PartName="/ppt/notesSlides/notesSlide235.xml" ContentType="application/vnd.openxmlformats-officedocument.presentationml.notesSlide+xml"/>
  <Override PartName="/ppt/notesSlides/notesSlide282.xml" ContentType="application/vnd.openxmlformats-officedocument.presentationml.notesSlide+xml"/>
  <Override PartName="/ppt/slides/slide214.xml" ContentType="application/vnd.openxmlformats-officedocument.presentationml.slide+xml"/>
  <Override PartName="/ppt/slides/slide261.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comments/comment51.xml" ContentType="application/vnd.openxmlformats-officedocument.presentationml.comments+xml"/>
  <Override PartName="/ppt/slides/slide21.xml" ContentType="application/vnd.openxmlformats-officedocument.presentationml.slide+xml"/>
  <Override PartName="/ppt/slides/slide198.xml" ContentType="application/vnd.openxmlformats-officedocument.presentationml.slide+xml"/>
  <Override PartName="/ppt/slides/slide337.xml" ContentType="application/vnd.openxmlformats-officedocument.presentationml.slide+xml"/>
  <Override PartName="/ppt/slideLayouts/slideLayout20.xml" ContentType="application/vnd.openxmlformats-officedocument.presentationml.slideLayout+xml"/>
  <Override PartName="/ppt/notesSlides/notesSlide197.xml" ContentType="application/vnd.openxmlformats-officedocument.presentationml.notesSlide+xml"/>
  <Override PartName="/ppt/notesSlides/notesSlide213.xml" ContentType="application/vnd.openxmlformats-officedocument.presentationml.notesSlide+xml"/>
  <Override PartName="/ppt/notesSlides/notesSlide26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336.xml" ContentType="application/vnd.openxmlformats-officedocument.presentationml.notesSlide+xml"/>
  <Override PartName="/ppt/slides/slide299.xml" ContentType="application/vnd.openxmlformats-officedocument.presentationml.slide+xml"/>
  <Override PartName="/ppt/slides/slide31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notesSlides/notesSlide314.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53.xml" ContentType="application/vnd.openxmlformats-officedocument.presentationml.notesSlide+xml"/>
  <Override PartName="/ppt/notesSlides/notesSlide298.xml" ContentType="application/vnd.openxmlformats-officedocument.presentationml.notes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37.xml" ContentType="application/vnd.openxmlformats-officedocument.presentationml.slide+xml"/>
  <Override PartName="/ppt/slides/slide84.xml" ContentType="application/vnd.openxmlformats-officedocument.presentationml.slide+xml"/>
  <Override PartName="/ppt/slides/slide208.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notesSlides/notesSlide131.xml" ContentType="application/vnd.openxmlformats-officedocument.presentationml.notesSlide+xml"/>
  <Override PartName="/ppt/notesSlides/notesSlide229.xml" ContentType="application/vnd.openxmlformats-officedocument.presentationml.notesSlide+xml"/>
  <Override PartName="/ppt/notesSlides/notesSlide276.xml" ContentType="application/vnd.openxmlformats-officedocument.presentationml.notes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notesSlides/notesSlide28.xml" ContentType="application/vnd.openxmlformats-officedocument.presentationml.notesSlide+xml"/>
  <Override PartName="/ppt/notesSlides/notesSlide75.xml" ContentType="application/vnd.openxmlformats-officedocument.presentationml.notesSlide+xml"/>
  <Override PartName="/ppt/notesSlides/notesSlide207.xml" ContentType="application/vnd.openxmlformats-officedocument.presentationml.notesSlide+xml"/>
  <Override PartName="/ppt/comments/comment45.xml" ContentType="application/vnd.openxmlformats-officedocument.presentationml.comments+xml"/>
  <Override PartName="/ppt/notesSlides/notesSlide254.xml" ContentType="application/vnd.openxmlformats-officedocument.presentationml.notesSlide+xml"/>
  <Override PartName="/ppt/slides/slide233.xml" ContentType="application/vnd.openxmlformats-officedocument.presentationml.slide+xml"/>
  <Override PartName="/ppt/slides/slide280.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comments/comment5.xml" ContentType="application/vnd.openxmlformats-officedocument.presentationml.comments+xml"/>
  <Override PartName="/ppt/comments/comment23.xml" ContentType="application/vnd.openxmlformats-officedocument.presentationml.comments+xml"/>
  <Override PartName="/ppt/slides/slide40.xml" ContentType="application/vnd.openxmlformats-officedocument.presentationml.slide+xml"/>
  <Override PartName="/ppt/slides/slide211.xml" ContentType="application/vnd.openxmlformats-officedocument.presentationml.slide+xml"/>
  <Override PartName="/ppt/slides/slide309.xml" ContentType="application/vnd.openxmlformats-officedocument.presentationml.slide+xml"/>
  <Override PartName="/ppt/notesSlides/notesSlide169.xml" ContentType="application/vnd.openxmlformats-officedocument.presentationml.notesSlide+xml"/>
  <Override PartName="/ppt/notesSlides/notesSlide23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Default Extension="vml" ContentType="application/vnd.openxmlformats-officedocument.vmlDrawing"/>
  <Override PartName="/ppt/notesSlides/notesSlide31.xml" ContentType="application/vnd.openxmlformats-officedocument.presentationml.notesSlide+xml"/>
  <Override PartName="/ppt/notesSlides/notesSlide210.xml" ContentType="application/vnd.openxmlformats-officedocument.presentationml.notesSlide+xml"/>
  <Override PartName="/ppt/notesSlides/notesSlide308.xml" ContentType="application/vnd.openxmlformats-officedocument.presentationml.notesSlide+xml"/>
  <Override PartName="/ppt/slides/slide126.xml" ContentType="application/vnd.openxmlformats-officedocument.presentationml.slide+xml"/>
  <Override PartName="/ppt/slides/slide173.xml" ContentType="application/vnd.openxmlformats-officedocument.presentationml.slide+xml"/>
  <Override PartName="/ppt/slides/slide334.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notesSlides/notesSlide333.xml" ContentType="application/vnd.openxmlformats-officedocument.presentationml.notesSlide+xml"/>
  <Override PartName="/ppt/slides/slide78.xml" ContentType="application/vnd.openxmlformats-officedocument.presentationml.slide+xml"/>
  <Override PartName="/ppt/slides/slide312.xml" ContentType="application/vnd.openxmlformats-officedocument.presentationml.slide+xml"/>
  <Override PartName="/ppt/notesSlides/notesSlide125.xml" ContentType="application/vnd.openxmlformats-officedocument.presentationml.notesSlide+xml"/>
  <Override PartName="/ppt/notesSlides/notesSlide172.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49.xml" ContentType="application/vnd.openxmlformats-officedocument.presentationml.slide+xml"/>
  <Override PartName="/ppt/slides/slide296.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comments/comment39.xml" ContentType="application/vnd.openxmlformats-officedocument.presentationml.comments+xml"/>
  <Override PartName="/ppt/notesSlides/notesSlide248.xml" ContentType="application/vnd.openxmlformats-officedocument.presentationml.notesSlide+xml"/>
  <Override PartName="/ppt/notesSlides/notesSlide311.xml" ContentType="application/vnd.openxmlformats-officedocument.presentationml.notesSlide+xml"/>
  <Override PartName="/ppt/slideMasters/slideMaster1.xml" ContentType="application/vnd.openxmlformats-officedocument.presentationml.slideMaster+xml"/>
  <Override PartName="/ppt/slides/slide227.xml" ContentType="application/vnd.openxmlformats-officedocument.presentationml.slide+xml"/>
  <Override PartName="/ppt/slides/slide274.xml" ContentType="application/vnd.openxmlformats-officedocument.presentationml.slide+xml"/>
  <Override PartName="/ppt/notesSlides/notesSlide47.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notesSlides/notesSlide295.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comments/comment17.xml" ContentType="application/vnd.openxmlformats-officedocument.presentationml.comments+xml"/>
  <Override PartName="/ppt/notesSlides/notesSlide226.xml" ContentType="application/vnd.openxmlformats-officedocument.presentationml.notesSlide+xml"/>
  <Override PartName="/ppt/notesSlides/notesSlide273.xml" ContentType="application/vnd.openxmlformats-officedocument.presentationml.notesSlide+xml"/>
  <Default Extension="rels" ContentType="application/vnd.openxmlformats-package.relationships+xml"/>
  <Override PartName="/ppt/slides/slide189.xml" ContentType="application/vnd.openxmlformats-officedocument.presentationml.slide+xml"/>
  <Override PartName="/ppt/slides/slide205.xml" ContentType="application/vnd.openxmlformats-officedocument.presentationml.slide+xml"/>
  <Override PartName="/ppt/slides/slide252.xml" ContentType="application/vnd.openxmlformats-officedocument.presentationml.slide+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comments/comment42.xml" ContentType="application/vnd.openxmlformats-officedocument.presentationml.comments+xml"/>
  <Override PartName="/ppt/slides/slide12.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Layouts/slideLayout11.xml" ContentType="application/vnd.openxmlformats-officedocument.presentationml.slideLayout+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notesSlides/notesSlide251.xml" ContentType="application/vnd.openxmlformats-officedocument.presentationml.notesSlide+xml"/>
  <Override PartName="/ppt/slides/slide167.xml" ContentType="application/vnd.openxmlformats-officedocument.presentationml.slide+xml"/>
  <Override PartName="/ppt/slides/slide306.xml" ContentType="application/vnd.openxmlformats-officedocument.presentationml.slide+xml"/>
  <Override PartName="/ppt/comments/comment2.xml" ContentType="application/vnd.openxmlformats-officedocument.presentationml.comments+xml"/>
  <Override PartName="/ppt/notesSlides/notesSlide50.xml" ContentType="application/vnd.openxmlformats-officedocument.presentationml.notesSlide+xml"/>
  <Override PartName="/ppt/comments/comment20.xml" ContentType="application/vnd.openxmlformats-officedocument.presentationml.comments+xml"/>
  <Override PartName="/ppt/notesSlides/notesSlide327.xml" ContentType="application/vnd.openxmlformats-officedocument.presentationml.notesSlide+xml"/>
  <Override PartName="/ppt/slides/slide145.xml" ContentType="application/vnd.openxmlformats-officedocument.presentationml.slide+xml"/>
  <Override PartName="/ppt/slides/slide192.xml" ContentType="application/vnd.openxmlformats-officedocument.presentationml.slide+xml"/>
  <Override PartName="/ppt/notesSlides/notesSlide119.xml" ContentType="application/vnd.openxmlformats-officedocument.presentationml.notesSlide+xml"/>
  <Override PartName="/ppt/notesSlides/notesSlide166.xml" ContentType="application/vnd.openxmlformats-officedocument.presentationml.notesSlide+xml"/>
  <Override PartName="/ppt/notesSlides/notesSlide305.xml" ContentType="application/vnd.openxmlformats-officedocument.presentationml.notesSlide+xml"/>
  <Override PartName="/ppt/slides/slide97.xml" ContentType="application/vnd.openxmlformats-officedocument.presentationml.slide+xml"/>
  <Override PartName="/ppt/slides/slide331.xml" ContentType="application/vnd.openxmlformats-officedocument.presentationml.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notesSlides/notesSlide289.xml" ContentType="application/vnd.openxmlformats-officedocument.presentationml.notesSlide+xml"/>
  <Override PartName="/ppt/slides/slide28.xml" ContentType="application/vnd.openxmlformats-officedocument.presentationml.slide+xml"/>
  <Override PartName="/ppt/slides/slide75.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68.xml" ContentType="application/vnd.openxmlformats-officedocument.presentationml.slide+xml"/>
  <Override PartName="/ppt/notesSlides/notesSlide88.xml" ContentType="application/vnd.openxmlformats-officedocument.presentationml.notesSlide+xml"/>
  <Override PartName="/ppt/notesSlides/notesSlide267.xml" ContentType="application/vnd.openxmlformats-officedocument.presentationml.notesSlide+xml"/>
  <Override PartName="/ppt/notesSlides/notesSlide330.xml" ContentType="application/vnd.openxmlformats-officedocument.presentationml.notesSlide+xml"/>
  <Override PartName="/ppt/slides/slide3.xml" ContentType="application/vnd.openxmlformats-officedocument.presentationml.slide+xml"/>
  <Override PartName="/ppt/slides/slide101.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122.xml" ContentType="application/vnd.openxmlformats-officedocument.presentationml.notesSlide+xml"/>
  <Override PartName="/ppt/comments/comment36.xml" ContentType="application/vnd.openxmlformats-officedocument.presentationml.comments+xml"/>
  <Override PartName="/ppt/slides/slide53.xml" ContentType="application/vnd.openxmlformats-officedocument.presentationml.slide+xml"/>
  <Default Extension="jpeg" ContentType="image/jpeg"/>
  <Override PartName="/ppt/notesSlides/notesSlide100.xml" ContentType="application/vnd.openxmlformats-officedocument.presentationml.notesSlide+xml"/>
  <Override PartName="/ppt/notesSlides/notesSlide245.xml" ContentType="application/vnd.openxmlformats-officedocument.presentationml.notesSlide+xml"/>
  <Override PartName="/ppt/notesSlides/notesSlide292.xml" ContentType="application/vnd.openxmlformats-officedocument.presentationml.notesSlide+xml"/>
  <Override PartName="/ppt/slides/slide31.xml" ContentType="application/vnd.openxmlformats-officedocument.presentationml.slide+xml"/>
  <Override PartName="/ppt/slides/slide224.xml" ContentType="application/vnd.openxmlformats-officedocument.presentationml.slide+xml"/>
  <Override PartName="/ppt/slides/slide271.xml" ContentType="application/vnd.openxmlformats-officedocument.presentationml.slide+xml"/>
  <Override PartName="/ppt/notesSlides/notesSlide44.xml" ContentType="application/vnd.openxmlformats-officedocument.presentationml.notesSlide+xml"/>
  <Override PartName="/ppt/comments/comment14.xml" ContentType="application/vnd.openxmlformats-officedocument.presentationml.comments+xml"/>
  <Override PartName="/ppt/notesSlides/notesSlide91.xml" ContentType="application/vnd.openxmlformats-officedocument.presentationml.notesSlide+xml"/>
  <Override PartName="/ppt/notesSlides/notesSlide223.xml" ContentType="application/vnd.openxmlformats-officedocument.presentationml.notesSlide+xml"/>
  <Override PartName="/ppt/notesSlides/notesSlide270.xml" ContentType="application/vnd.openxmlformats-officedocument.presentationml.notesSlide+xml"/>
  <Override PartName="/ppt/slides/slide202.xml" ContentType="application/vnd.openxmlformats-officedocument.presentationml.slide+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notesSlides/notesSlide201.xml" ContentType="application/vnd.openxmlformats-officedocument.presentationml.notesSlide+xml"/>
  <Override PartName="/ppt/slides/slide117.xml" ContentType="application/vnd.openxmlformats-officedocument.presentationml.slide+xml"/>
  <Override PartName="/ppt/slides/slide164.xml" ContentType="application/vnd.openxmlformats-officedocument.presentationml.slide+xml"/>
  <Override PartName="/ppt/notesSlides/notesSlide138.xml" ContentType="application/vnd.openxmlformats-officedocument.presentationml.notesSlide+xml"/>
  <Override PartName="/ppt/notesSlides/notesSlide185.xml" ContentType="application/vnd.openxmlformats-officedocument.presentationml.notesSlide+xml"/>
  <Override PartName="/ppt/notesSlides/notesSlide324.xml" ContentType="application/vnd.openxmlformats-officedocument.presentationml.notesSlide+xml"/>
  <Override PartName="/ppt/slides/slide69.xml" ContentType="application/vnd.openxmlformats-officedocument.presentationml.slide+xml"/>
  <Override PartName="/ppt/slides/slide287.xml" ContentType="application/vnd.openxmlformats-officedocument.presentationml.slide+xml"/>
  <Override PartName="/ppt/slides/slide30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47.xml" ContentType="application/vnd.openxmlformats-officedocument.presentationml.slide+xml"/>
  <Override PartName="/ppt/theme/theme5.xml" ContentType="application/vnd.openxmlformats-officedocument.theme+xml"/>
  <Override PartName="/ppt/notesSlides/notesSlide239.xml" ContentType="application/vnd.openxmlformats-officedocument.presentationml.notesSlide+xml"/>
  <Override PartName="/ppt/slides/slide120.xml" ContentType="application/vnd.openxmlformats-officedocument.presentationml.slide+xml"/>
  <Override PartName="/ppt/slides/slide265.xml" ContentType="application/vnd.openxmlformats-officedocument.presentationml.slide+xml"/>
  <Override PartName="/ppt/notesSlides/notesSlide38.xml" ContentType="application/vnd.openxmlformats-officedocument.presentationml.notesSlide+xml"/>
  <Override PartName="/ppt/comments/comment55.xml" ContentType="application/vnd.openxmlformats-officedocument.presentationml.comments+xml"/>
  <Override PartName="/ppt/slides/slide72.xml" ContentType="application/vnd.openxmlformats-officedocument.presentationml.slide+xml"/>
  <Override PartName="/ppt/notesSlides/notesSlide264.xml" ContentType="application/vnd.openxmlformats-officedocument.presentationml.notesSlide+xml"/>
  <Override PartName="/ppt/slides/slide290.xml" ContentType="application/vnd.openxmlformats-officedocument.presentationml.slide+xml"/>
  <Override PartName="/ppt/notesSlides/notesSlide63.xml" ContentType="application/vnd.openxmlformats-officedocument.presentationml.notesSlide+xml"/>
  <Override PartName="/ppt/slides/slide221.xml" ContentType="application/vnd.openxmlformats-officedocument.presentationml.slide+xml"/>
  <Override PartName="/ppt/comments/comment11.xml" ContentType="application/vnd.openxmlformats-officedocument.presentationml.comments+xml"/>
  <Override PartName="/ppt/notesSlides/notesSlide17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748" r:id="rId2"/>
    <p:sldMasterId id="2147483756" r:id="rId3"/>
    <p:sldMasterId id="2147483764" r:id="rId4"/>
  </p:sldMasterIdLst>
  <p:notesMasterIdLst>
    <p:notesMasterId r:id="rId342"/>
  </p:notesMasterIdLst>
  <p:handoutMasterIdLst>
    <p:handoutMasterId r:id="rId343"/>
  </p:handoutMasterIdLst>
  <p:sldIdLst>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838" r:id="rId30"/>
    <p:sldId id="840" r:id="rId31"/>
    <p:sldId id="839" r:id="rId32"/>
    <p:sldId id="510" r:id="rId33"/>
    <p:sldId id="511"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25" r:id="rId47"/>
    <p:sldId id="526" r:id="rId48"/>
    <p:sldId id="527" r:id="rId49"/>
    <p:sldId id="528" r:id="rId50"/>
    <p:sldId id="529" r:id="rId51"/>
    <p:sldId id="530" r:id="rId52"/>
    <p:sldId id="841" r:id="rId53"/>
    <p:sldId id="532" r:id="rId54"/>
    <p:sldId id="533" r:id="rId55"/>
    <p:sldId id="534" r:id="rId56"/>
    <p:sldId id="535" r:id="rId57"/>
    <p:sldId id="536" r:id="rId58"/>
    <p:sldId id="537" r:id="rId59"/>
    <p:sldId id="816" r:id="rId60"/>
    <p:sldId id="539" r:id="rId61"/>
    <p:sldId id="842" r:id="rId62"/>
    <p:sldId id="541" r:id="rId63"/>
    <p:sldId id="542" r:id="rId64"/>
    <p:sldId id="543" r:id="rId65"/>
    <p:sldId id="544" r:id="rId66"/>
    <p:sldId id="545" r:id="rId67"/>
    <p:sldId id="817" r:id="rId68"/>
    <p:sldId id="546" r:id="rId69"/>
    <p:sldId id="547" r:id="rId70"/>
    <p:sldId id="548" r:id="rId71"/>
    <p:sldId id="549" r:id="rId72"/>
    <p:sldId id="550" r:id="rId73"/>
    <p:sldId id="818" r:id="rId74"/>
    <p:sldId id="551" r:id="rId75"/>
    <p:sldId id="552" r:id="rId76"/>
    <p:sldId id="553" r:id="rId77"/>
    <p:sldId id="554" r:id="rId78"/>
    <p:sldId id="555" r:id="rId79"/>
    <p:sldId id="819" r:id="rId80"/>
    <p:sldId id="556" r:id="rId81"/>
    <p:sldId id="557" r:id="rId82"/>
    <p:sldId id="559" r:id="rId83"/>
    <p:sldId id="560" r:id="rId84"/>
    <p:sldId id="561" r:id="rId85"/>
    <p:sldId id="562" r:id="rId86"/>
    <p:sldId id="563" r:id="rId87"/>
    <p:sldId id="564" r:id="rId88"/>
    <p:sldId id="565" r:id="rId89"/>
    <p:sldId id="566" r:id="rId90"/>
    <p:sldId id="567" r:id="rId91"/>
    <p:sldId id="568" r:id="rId92"/>
    <p:sldId id="820" r:id="rId93"/>
    <p:sldId id="569" r:id="rId94"/>
    <p:sldId id="570" r:id="rId95"/>
    <p:sldId id="821" r:id="rId96"/>
    <p:sldId id="571" r:id="rId97"/>
    <p:sldId id="572" r:id="rId98"/>
    <p:sldId id="573" r:id="rId99"/>
    <p:sldId id="574" r:id="rId100"/>
    <p:sldId id="575" r:id="rId101"/>
    <p:sldId id="576" r:id="rId102"/>
    <p:sldId id="577" r:id="rId103"/>
    <p:sldId id="578" r:id="rId104"/>
    <p:sldId id="579" r:id="rId105"/>
    <p:sldId id="580" r:id="rId106"/>
    <p:sldId id="581" r:id="rId107"/>
    <p:sldId id="582" r:id="rId108"/>
    <p:sldId id="583" r:id="rId109"/>
    <p:sldId id="584" r:id="rId110"/>
    <p:sldId id="585" r:id="rId111"/>
    <p:sldId id="586" r:id="rId112"/>
    <p:sldId id="587" r:id="rId113"/>
    <p:sldId id="588" r:id="rId114"/>
    <p:sldId id="589" r:id="rId115"/>
    <p:sldId id="590" r:id="rId116"/>
    <p:sldId id="591" r:id="rId117"/>
    <p:sldId id="592" r:id="rId118"/>
    <p:sldId id="843" r:id="rId119"/>
    <p:sldId id="594" r:id="rId120"/>
    <p:sldId id="595" r:id="rId121"/>
    <p:sldId id="596" r:id="rId122"/>
    <p:sldId id="597" r:id="rId123"/>
    <p:sldId id="598" r:id="rId124"/>
    <p:sldId id="822" r:id="rId125"/>
    <p:sldId id="599" r:id="rId126"/>
    <p:sldId id="844" r:id="rId127"/>
    <p:sldId id="601" r:id="rId128"/>
    <p:sldId id="602" r:id="rId129"/>
    <p:sldId id="603" r:id="rId130"/>
    <p:sldId id="604" r:id="rId131"/>
    <p:sldId id="605" r:id="rId132"/>
    <p:sldId id="823" r:id="rId133"/>
    <p:sldId id="606" r:id="rId134"/>
    <p:sldId id="607" r:id="rId135"/>
    <p:sldId id="608" r:id="rId136"/>
    <p:sldId id="609" r:id="rId137"/>
    <p:sldId id="610" r:id="rId138"/>
    <p:sldId id="611" r:id="rId139"/>
    <p:sldId id="612" r:id="rId140"/>
    <p:sldId id="814" r:id="rId141"/>
    <p:sldId id="614" r:id="rId142"/>
    <p:sldId id="615" r:id="rId143"/>
    <p:sldId id="616" r:id="rId144"/>
    <p:sldId id="617" r:id="rId145"/>
    <p:sldId id="618" r:id="rId146"/>
    <p:sldId id="619" r:id="rId147"/>
    <p:sldId id="824" r:id="rId148"/>
    <p:sldId id="620" r:id="rId149"/>
    <p:sldId id="621" r:id="rId150"/>
    <p:sldId id="623" r:id="rId151"/>
    <p:sldId id="624" r:id="rId152"/>
    <p:sldId id="625" r:id="rId153"/>
    <p:sldId id="626" r:id="rId154"/>
    <p:sldId id="627" r:id="rId155"/>
    <p:sldId id="628" r:id="rId156"/>
    <p:sldId id="629" r:id="rId157"/>
    <p:sldId id="630" r:id="rId158"/>
    <p:sldId id="631" r:id="rId159"/>
    <p:sldId id="632" r:id="rId160"/>
    <p:sldId id="633" r:id="rId161"/>
    <p:sldId id="634" r:id="rId162"/>
    <p:sldId id="635" r:id="rId163"/>
    <p:sldId id="636" r:id="rId164"/>
    <p:sldId id="637" r:id="rId165"/>
    <p:sldId id="638" r:id="rId166"/>
    <p:sldId id="639" r:id="rId167"/>
    <p:sldId id="640" r:id="rId168"/>
    <p:sldId id="641" r:id="rId169"/>
    <p:sldId id="642" r:id="rId170"/>
    <p:sldId id="643" r:id="rId171"/>
    <p:sldId id="644" r:id="rId172"/>
    <p:sldId id="645" r:id="rId173"/>
    <p:sldId id="646" r:id="rId174"/>
    <p:sldId id="647" r:id="rId175"/>
    <p:sldId id="648" r:id="rId176"/>
    <p:sldId id="649" r:id="rId177"/>
    <p:sldId id="650" r:id="rId178"/>
    <p:sldId id="651" r:id="rId179"/>
    <p:sldId id="652" r:id="rId180"/>
    <p:sldId id="653" r:id="rId181"/>
    <p:sldId id="654" r:id="rId182"/>
    <p:sldId id="656" r:id="rId183"/>
    <p:sldId id="657" r:id="rId184"/>
    <p:sldId id="658" r:id="rId185"/>
    <p:sldId id="660" r:id="rId186"/>
    <p:sldId id="661" r:id="rId187"/>
    <p:sldId id="662" r:id="rId188"/>
    <p:sldId id="663" r:id="rId189"/>
    <p:sldId id="664" r:id="rId190"/>
    <p:sldId id="665" r:id="rId191"/>
    <p:sldId id="666" r:id="rId192"/>
    <p:sldId id="667" r:id="rId193"/>
    <p:sldId id="668" r:id="rId194"/>
    <p:sldId id="669" r:id="rId195"/>
    <p:sldId id="670" r:id="rId196"/>
    <p:sldId id="671" r:id="rId197"/>
    <p:sldId id="672" r:id="rId198"/>
    <p:sldId id="673" r:id="rId199"/>
    <p:sldId id="674" r:id="rId200"/>
    <p:sldId id="675" r:id="rId201"/>
    <p:sldId id="676" r:id="rId202"/>
    <p:sldId id="845" r:id="rId203"/>
    <p:sldId id="678" r:id="rId204"/>
    <p:sldId id="679" r:id="rId205"/>
    <p:sldId id="680" r:id="rId206"/>
    <p:sldId id="681" r:id="rId207"/>
    <p:sldId id="682" r:id="rId208"/>
    <p:sldId id="683" r:id="rId209"/>
    <p:sldId id="825" r:id="rId210"/>
    <p:sldId id="684" r:id="rId211"/>
    <p:sldId id="685" r:id="rId212"/>
    <p:sldId id="686" r:id="rId213"/>
    <p:sldId id="687" r:id="rId214"/>
    <p:sldId id="688" r:id="rId215"/>
    <p:sldId id="689" r:id="rId216"/>
    <p:sldId id="690" r:id="rId217"/>
    <p:sldId id="691" r:id="rId218"/>
    <p:sldId id="692" r:id="rId219"/>
    <p:sldId id="693" r:id="rId220"/>
    <p:sldId id="694" r:id="rId221"/>
    <p:sldId id="846" r:id="rId222"/>
    <p:sldId id="696" r:id="rId223"/>
    <p:sldId id="697" r:id="rId224"/>
    <p:sldId id="698" r:id="rId225"/>
    <p:sldId id="699" r:id="rId226"/>
    <p:sldId id="700" r:id="rId227"/>
    <p:sldId id="826" r:id="rId228"/>
    <p:sldId id="701" r:id="rId229"/>
    <p:sldId id="702" r:id="rId230"/>
    <p:sldId id="703" r:id="rId231"/>
    <p:sldId id="704" r:id="rId232"/>
    <p:sldId id="705" r:id="rId233"/>
    <p:sldId id="706" r:id="rId234"/>
    <p:sldId id="707" r:id="rId235"/>
    <p:sldId id="708" r:id="rId236"/>
    <p:sldId id="709" r:id="rId237"/>
    <p:sldId id="710" r:id="rId238"/>
    <p:sldId id="711" r:id="rId239"/>
    <p:sldId id="712" r:id="rId240"/>
    <p:sldId id="713" r:id="rId241"/>
    <p:sldId id="714" r:id="rId242"/>
    <p:sldId id="715" r:id="rId243"/>
    <p:sldId id="716" r:id="rId244"/>
    <p:sldId id="717" r:id="rId245"/>
    <p:sldId id="722" r:id="rId246"/>
    <p:sldId id="719" r:id="rId247"/>
    <p:sldId id="718" r:id="rId248"/>
    <p:sldId id="720" r:id="rId249"/>
    <p:sldId id="721" r:id="rId250"/>
    <p:sldId id="729" r:id="rId251"/>
    <p:sldId id="730" r:id="rId252"/>
    <p:sldId id="731" r:id="rId253"/>
    <p:sldId id="732" r:id="rId254"/>
    <p:sldId id="733" r:id="rId255"/>
    <p:sldId id="734" r:id="rId256"/>
    <p:sldId id="735" r:id="rId257"/>
    <p:sldId id="827" r:id="rId258"/>
    <p:sldId id="737" r:id="rId259"/>
    <p:sldId id="738" r:id="rId260"/>
    <p:sldId id="739" r:id="rId261"/>
    <p:sldId id="835" r:id="rId262"/>
    <p:sldId id="836" r:id="rId263"/>
    <p:sldId id="742" r:id="rId264"/>
    <p:sldId id="743" r:id="rId265"/>
    <p:sldId id="744" r:id="rId266"/>
    <p:sldId id="745" r:id="rId267"/>
    <p:sldId id="746" r:id="rId268"/>
    <p:sldId id="747" r:id="rId269"/>
    <p:sldId id="748" r:id="rId270"/>
    <p:sldId id="749" r:id="rId271"/>
    <p:sldId id="750" r:id="rId272"/>
    <p:sldId id="751" r:id="rId273"/>
    <p:sldId id="752" r:id="rId274"/>
    <p:sldId id="753" r:id="rId275"/>
    <p:sldId id="754" r:id="rId276"/>
    <p:sldId id="755" r:id="rId277"/>
    <p:sldId id="756" r:id="rId278"/>
    <p:sldId id="757" r:id="rId279"/>
    <p:sldId id="837" r:id="rId280"/>
    <p:sldId id="759" r:id="rId281"/>
    <p:sldId id="760" r:id="rId282"/>
    <p:sldId id="761" r:id="rId283"/>
    <p:sldId id="762" r:id="rId284"/>
    <p:sldId id="763" r:id="rId285"/>
    <p:sldId id="764" r:id="rId286"/>
    <p:sldId id="765" r:id="rId287"/>
    <p:sldId id="766" r:id="rId288"/>
    <p:sldId id="767" r:id="rId289"/>
    <p:sldId id="768" r:id="rId290"/>
    <p:sldId id="769" r:id="rId291"/>
    <p:sldId id="770" r:id="rId292"/>
    <p:sldId id="771" r:id="rId293"/>
    <p:sldId id="772" r:id="rId294"/>
    <p:sldId id="773" r:id="rId295"/>
    <p:sldId id="774" r:id="rId296"/>
    <p:sldId id="775" r:id="rId297"/>
    <p:sldId id="776" r:id="rId298"/>
    <p:sldId id="777" r:id="rId299"/>
    <p:sldId id="778" r:id="rId300"/>
    <p:sldId id="779" r:id="rId301"/>
    <p:sldId id="828" r:id="rId302"/>
    <p:sldId id="829" r:id="rId303"/>
    <p:sldId id="834" r:id="rId304"/>
    <p:sldId id="830" r:id="rId305"/>
    <p:sldId id="831" r:id="rId306"/>
    <p:sldId id="832" r:id="rId307"/>
    <p:sldId id="833" r:id="rId308"/>
    <p:sldId id="781" r:id="rId309"/>
    <p:sldId id="782" r:id="rId310"/>
    <p:sldId id="783" r:id="rId311"/>
    <p:sldId id="784" r:id="rId312"/>
    <p:sldId id="785" r:id="rId313"/>
    <p:sldId id="786" r:id="rId314"/>
    <p:sldId id="787" r:id="rId315"/>
    <p:sldId id="788" r:id="rId316"/>
    <p:sldId id="789" r:id="rId317"/>
    <p:sldId id="790" r:id="rId318"/>
    <p:sldId id="791" r:id="rId319"/>
    <p:sldId id="792" r:id="rId320"/>
    <p:sldId id="793" r:id="rId321"/>
    <p:sldId id="794" r:id="rId322"/>
    <p:sldId id="795" r:id="rId323"/>
    <p:sldId id="796" r:id="rId324"/>
    <p:sldId id="797" r:id="rId325"/>
    <p:sldId id="798" r:id="rId326"/>
    <p:sldId id="799" r:id="rId327"/>
    <p:sldId id="800" r:id="rId328"/>
    <p:sldId id="801" r:id="rId329"/>
    <p:sldId id="802" r:id="rId330"/>
    <p:sldId id="803" r:id="rId331"/>
    <p:sldId id="804" r:id="rId332"/>
    <p:sldId id="805" r:id="rId333"/>
    <p:sldId id="806" r:id="rId334"/>
    <p:sldId id="807" r:id="rId335"/>
    <p:sldId id="808" r:id="rId336"/>
    <p:sldId id="809" r:id="rId337"/>
    <p:sldId id="810" r:id="rId338"/>
    <p:sldId id="811" r:id="rId339"/>
    <p:sldId id="812" r:id="rId340"/>
    <p:sldId id="813" r:id="rId341"/>
  </p:sldIdLst>
  <p:sldSz cx="9144000" cy="6858000" type="screen4x3"/>
  <p:notesSz cx="7010400" cy="9296400"/>
  <p:custDataLst>
    <p:tags r:id="rId344"/>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zern" initials="dd" lastIdx="5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E9EFF"/>
    <a:srgbClr val="FF0000"/>
    <a:srgbClr val="007AC3"/>
    <a:srgbClr val="FFCC00"/>
    <a:srgbClr val="00CC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214" autoAdjust="0"/>
    <p:restoredTop sz="97314" autoAdjust="0"/>
  </p:normalViewPr>
  <p:slideViewPr>
    <p:cSldViewPr snapToGrid="0">
      <p:cViewPr>
        <p:scale>
          <a:sx n="90" d="100"/>
          <a:sy n="90" d="100"/>
        </p:scale>
        <p:origin x="-1194" y="-5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584" y="-72"/>
      </p:cViewPr>
      <p:guideLst>
        <p:guide orient="horz" pos="2929"/>
        <p:guide pos="2208"/>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slide" Target="slides/slide295.xml"/><Relationship Id="rId303" Type="http://schemas.openxmlformats.org/officeDocument/2006/relationships/slide" Target="slides/slide299.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324" Type="http://schemas.openxmlformats.org/officeDocument/2006/relationships/slide" Target="slides/slide320.xml"/><Relationship Id="rId345" Type="http://schemas.openxmlformats.org/officeDocument/2006/relationships/commentAuthors" Target="commentAuthors.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slide" Target="slides/slide243.xml"/><Relationship Id="rId107" Type="http://schemas.openxmlformats.org/officeDocument/2006/relationships/slide" Target="slides/slide103.xml"/><Relationship Id="rId268" Type="http://schemas.openxmlformats.org/officeDocument/2006/relationships/slide" Target="slides/slide264.xml"/><Relationship Id="rId289" Type="http://schemas.openxmlformats.org/officeDocument/2006/relationships/slide" Target="slides/slide285.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314" Type="http://schemas.openxmlformats.org/officeDocument/2006/relationships/slide" Target="slides/slide310.xml"/><Relationship Id="rId335" Type="http://schemas.openxmlformats.org/officeDocument/2006/relationships/slide" Target="slides/slide331.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58" Type="http://schemas.openxmlformats.org/officeDocument/2006/relationships/slide" Target="slides/slide254.xml"/><Relationship Id="rId279" Type="http://schemas.openxmlformats.org/officeDocument/2006/relationships/slide" Target="slides/slide275.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290" Type="http://schemas.openxmlformats.org/officeDocument/2006/relationships/slide" Target="slides/slide286.xml"/><Relationship Id="rId304" Type="http://schemas.openxmlformats.org/officeDocument/2006/relationships/slide" Target="slides/slide300.xml"/><Relationship Id="rId325" Type="http://schemas.openxmlformats.org/officeDocument/2006/relationships/slide" Target="slides/slide321.xml"/><Relationship Id="rId346" Type="http://schemas.openxmlformats.org/officeDocument/2006/relationships/presProps" Target="presProps.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slide" Target="slides/slide244.xml"/><Relationship Id="rId269" Type="http://schemas.openxmlformats.org/officeDocument/2006/relationships/slide" Target="slides/slide265.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280" Type="http://schemas.openxmlformats.org/officeDocument/2006/relationships/slide" Target="slides/slide276.xml"/><Relationship Id="rId315" Type="http://schemas.openxmlformats.org/officeDocument/2006/relationships/slide" Target="slides/slide311.xml"/><Relationship Id="rId336" Type="http://schemas.openxmlformats.org/officeDocument/2006/relationships/slide" Target="slides/slide332.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59" Type="http://schemas.openxmlformats.org/officeDocument/2006/relationships/slide" Target="slides/slide255.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291" Type="http://schemas.openxmlformats.org/officeDocument/2006/relationships/slide" Target="slides/slide287.xml"/><Relationship Id="rId305" Type="http://schemas.openxmlformats.org/officeDocument/2006/relationships/slide" Target="slides/slide301.xml"/><Relationship Id="rId326" Type="http://schemas.openxmlformats.org/officeDocument/2006/relationships/slide" Target="slides/slide322.xml"/><Relationship Id="rId347" Type="http://schemas.openxmlformats.org/officeDocument/2006/relationships/viewProps" Target="viewProps.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slide" Target="slides/slide245.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281" Type="http://schemas.openxmlformats.org/officeDocument/2006/relationships/slide" Target="slides/slide277.xml"/><Relationship Id="rId316" Type="http://schemas.openxmlformats.org/officeDocument/2006/relationships/slide" Target="slides/slide312.xml"/><Relationship Id="rId337" Type="http://schemas.openxmlformats.org/officeDocument/2006/relationships/slide" Target="slides/slide333.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slide" Target="slides/slide246.xml"/><Relationship Id="rId271" Type="http://schemas.openxmlformats.org/officeDocument/2006/relationships/slide" Target="slides/slide267.xml"/><Relationship Id="rId292" Type="http://schemas.openxmlformats.org/officeDocument/2006/relationships/slide" Target="slides/slide288.xml"/><Relationship Id="rId306" Type="http://schemas.openxmlformats.org/officeDocument/2006/relationships/slide" Target="slides/slide302.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327" Type="http://schemas.openxmlformats.org/officeDocument/2006/relationships/slide" Target="slides/slide323.xml"/><Relationship Id="rId348" Type="http://schemas.openxmlformats.org/officeDocument/2006/relationships/theme" Target="theme/theme1.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261" Type="http://schemas.openxmlformats.org/officeDocument/2006/relationships/slide" Target="slides/slide257.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317" Type="http://schemas.openxmlformats.org/officeDocument/2006/relationships/slide" Target="slides/slide313.xml"/><Relationship Id="rId338" Type="http://schemas.openxmlformats.org/officeDocument/2006/relationships/slide" Target="slides/slide334.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openxmlformats.org/officeDocument/2006/relationships/slide" Target="slides/slide247.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72" Type="http://schemas.openxmlformats.org/officeDocument/2006/relationships/slide" Target="slides/slide268.xml"/><Relationship Id="rId293" Type="http://schemas.openxmlformats.org/officeDocument/2006/relationships/slide" Target="slides/slide289.xml"/><Relationship Id="rId307" Type="http://schemas.openxmlformats.org/officeDocument/2006/relationships/slide" Target="slides/slide303.xml"/><Relationship Id="rId328" Type="http://schemas.openxmlformats.org/officeDocument/2006/relationships/slide" Target="slides/slide324.xml"/><Relationship Id="rId34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slide" Target="slides/slide221.xml"/><Relationship Id="rId241" Type="http://schemas.openxmlformats.org/officeDocument/2006/relationships/slide" Target="slides/slide237.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262" Type="http://schemas.openxmlformats.org/officeDocument/2006/relationships/slide" Target="slides/slide258.xml"/><Relationship Id="rId283" Type="http://schemas.openxmlformats.org/officeDocument/2006/relationships/slide" Target="slides/slide279.xml"/><Relationship Id="rId313" Type="http://schemas.openxmlformats.org/officeDocument/2006/relationships/slide" Target="slides/slide309.xml"/><Relationship Id="rId318" Type="http://schemas.openxmlformats.org/officeDocument/2006/relationships/slide" Target="slides/slide314.xml"/><Relationship Id="rId339" Type="http://schemas.openxmlformats.org/officeDocument/2006/relationships/slide" Target="slides/slide335.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334" Type="http://schemas.openxmlformats.org/officeDocument/2006/relationships/slide" Target="slides/slide330.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26" Type="http://schemas.openxmlformats.org/officeDocument/2006/relationships/slide" Target="slides/slide22.xml"/><Relationship Id="rId231" Type="http://schemas.openxmlformats.org/officeDocument/2006/relationships/slide" Target="slides/slide227.xml"/><Relationship Id="rId252" Type="http://schemas.openxmlformats.org/officeDocument/2006/relationships/slide" Target="slides/slide248.xml"/><Relationship Id="rId273" Type="http://schemas.openxmlformats.org/officeDocument/2006/relationships/slide" Target="slides/slide269.xml"/><Relationship Id="rId294" Type="http://schemas.openxmlformats.org/officeDocument/2006/relationships/slide" Target="slides/slide290.xml"/><Relationship Id="rId308" Type="http://schemas.openxmlformats.org/officeDocument/2006/relationships/slide" Target="slides/slide304.xml"/><Relationship Id="rId329" Type="http://schemas.openxmlformats.org/officeDocument/2006/relationships/slide" Target="slides/slide325.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340" Type="http://schemas.openxmlformats.org/officeDocument/2006/relationships/slide" Target="slides/slide336.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263" Type="http://schemas.openxmlformats.org/officeDocument/2006/relationships/slide" Target="slides/slide259.xml"/><Relationship Id="rId284" Type="http://schemas.openxmlformats.org/officeDocument/2006/relationships/slide" Target="slides/slide280.xml"/><Relationship Id="rId319" Type="http://schemas.openxmlformats.org/officeDocument/2006/relationships/slide" Target="slides/slide315.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330" Type="http://schemas.openxmlformats.org/officeDocument/2006/relationships/slide" Target="slides/slide326.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53" Type="http://schemas.openxmlformats.org/officeDocument/2006/relationships/slide" Target="slides/slide249.xml"/><Relationship Id="rId274" Type="http://schemas.openxmlformats.org/officeDocument/2006/relationships/slide" Target="slides/slide270.xml"/><Relationship Id="rId295" Type="http://schemas.openxmlformats.org/officeDocument/2006/relationships/slide" Target="slides/slide291.xml"/><Relationship Id="rId309" Type="http://schemas.openxmlformats.org/officeDocument/2006/relationships/slide" Target="slides/slide305.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320" Type="http://schemas.openxmlformats.org/officeDocument/2006/relationships/slide" Target="slides/slide316.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341" Type="http://schemas.openxmlformats.org/officeDocument/2006/relationships/slide" Target="slides/slide337.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264" Type="http://schemas.openxmlformats.org/officeDocument/2006/relationships/slide" Target="slides/slide260.xml"/><Relationship Id="rId285" Type="http://schemas.openxmlformats.org/officeDocument/2006/relationships/slide" Target="slides/slide28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310" Type="http://schemas.openxmlformats.org/officeDocument/2006/relationships/slide" Target="slides/slide306.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331" Type="http://schemas.openxmlformats.org/officeDocument/2006/relationships/slide" Target="slides/slide327.xml"/><Relationship Id="rId1" Type="http://schemas.openxmlformats.org/officeDocument/2006/relationships/slideMaster" Target="slideMasters/slideMaster1.xml"/><Relationship Id="rId212" Type="http://schemas.openxmlformats.org/officeDocument/2006/relationships/slide" Target="slides/slide208.xml"/><Relationship Id="rId233" Type="http://schemas.openxmlformats.org/officeDocument/2006/relationships/slide" Target="slides/slide229.xml"/><Relationship Id="rId254" Type="http://schemas.openxmlformats.org/officeDocument/2006/relationships/slide" Target="slides/slide250.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275" Type="http://schemas.openxmlformats.org/officeDocument/2006/relationships/slide" Target="slides/slide271.xml"/><Relationship Id="rId296" Type="http://schemas.openxmlformats.org/officeDocument/2006/relationships/slide" Target="slides/slide292.xml"/><Relationship Id="rId300" Type="http://schemas.openxmlformats.org/officeDocument/2006/relationships/slide" Target="slides/slide296.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321" Type="http://schemas.openxmlformats.org/officeDocument/2006/relationships/slide" Target="slides/slide317.xml"/><Relationship Id="rId342" Type="http://schemas.openxmlformats.org/officeDocument/2006/relationships/notesMaster" Target="notesMasters/notesMaster1.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265" Type="http://schemas.openxmlformats.org/officeDocument/2006/relationships/slide" Target="slides/slide261.xml"/><Relationship Id="rId286" Type="http://schemas.openxmlformats.org/officeDocument/2006/relationships/slide" Target="slides/slide282.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311" Type="http://schemas.openxmlformats.org/officeDocument/2006/relationships/slide" Target="slides/slide307.xml"/><Relationship Id="rId332" Type="http://schemas.openxmlformats.org/officeDocument/2006/relationships/slide" Target="slides/slide328.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slideMaster" Target="slideMasters/slideMaster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slide" Target="slides/slide293.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slide" Target="slides/slide297.xml"/><Relationship Id="rId322" Type="http://schemas.openxmlformats.org/officeDocument/2006/relationships/slide" Target="slides/slide318.xml"/><Relationship Id="rId343"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312" Type="http://schemas.openxmlformats.org/officeDocument/2006/relationships/slide" Target="slides/slide308.xml"/><Relationship Id="rId333" Type="http://schemas.openxmlformats.org/officeDocument/2006/relationships/slide" Target="slides/slide329.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slideMaster" Target="slideMasters/slideMaster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slide" Target="slides/slide294.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slide" Target="slides/slide298.xml"/><Relationship Id="rId323" Type="http://schemas.openxmlformats.org/officeDocument/2006/relationships/slide" Target="slides/slide319.xml"/><Relationship Id="rId344" Type="http://schemas.openxmlformats.org/officeDocument/2006/relationships/tags" Target="tags/tag1.xml"/></Relationships>
</file>

<file path=ppt/_rels/viewProps.xml.rels><?xml version="1.0" encoding="UTF-8" standalone="yes"?>
<Relationships xmlns="http://schemas.openxmlformats.org/package/2006/relationships"><Relationship Id="rId13" Type="http://schemas.openxmlformats.org/officeDocument/2006/relationships/slide" Target="slides/slide40.xml"/><Relationship Id="rId18" Type="http://schemas.openxmlformats.org/officeDocument/2006/relationships/slide" Target="slides/slide71.xml"/><Relationship Id="rId26" Type="http://schemas.openxmlformats.org/officeDocument/2006/relationships/slide" Target="slides/slide90.xml"/><Relationship Id="rId39" Type="http://schemas.openxmlformats.org/officeDocument/2006/relationships/slide" Target="slides/slide124.xml"/><Relationship Id="rId21" Type="http://schemas.openxmlformats.org/officeDocument/2006/relationships/slide" Target="slides/slide81.xml"/><Relationship Id="rId34" Type="http://schemas.openxmlformats.org/officeDocument/2006/relationships/slide" Target="slides/slide106.xml"/><Relationship Id="rId42" Type="http://schemas.openxmlformats.org/officeDocument/2006/relationships/slide" Target="slides/slide135.xml"/><Relationship Id="rId47" Type="http://schemas.openxmlformats.org/officeDocument/2006/relationships/slide" Target="slides/slide145.xml"/><Relationship Id="rId50" Type="http://schemas.openxmlformats.org/officeDocument/2006/relationships/slide" Target="slides/slide150.xml"/><Relationship Id="rId55" Type="http://schemas.openxmlformats.org/officeDocument/2006/relationships/slide" Target="slides/slide162.xml"/><Relationship Id="rId63" Type="http://schemas.openxmlformats.org/officeDocument/2006/relationships/slide" Target="slides/slide177.xml"/><Relationship Id="rId68" Type="http://schemas.openxmlformats.org/officeDocument/2006/relationships/slide" Target="slides/slide198.xml"/><Relationship Id="rId76" Type="http://schemas.openxmlformats.org/officeDocument/2006/relationships/slide" Target="slides/slide230.xml"/><Relationship Id="rId84" Type="http://schemas.openxmlformats.org/officeDocument/2006/relationships/slide" Target="slides/slide286.xml"/><Relationship Id="rId89" Type="http://schemas.openxmlformats.org/officeDocument/2006/relationships/slide" Target="slides/slide318.xml"/><Relationship Id="rId7" Type="http://schemas.openxmlformats.org/officeDocument/2006/relationships/slide" Target="slides/slide29.xml"/><Relationship Id="rId71" Type="http://schemas.openxmlformats.org/officeDocument/2006/relationships/slide" Target="slides/slide217.xml"/><Relationship Id="rId2" Type="http://schemas.openxmlformats.org/officeDocument/2006/relationships/slide" Target="slides/slide4.xml"/><Relationship Id="rId16" Type="http://schemas.openxmlformats.org/officeDocument/2006/relationships/slide" Target="slides/slide46.xml"/><Relationship Id="rId29" Type="http://schemas.openxmlformats.org/officeDocument/2006/relationships/slide" Target="slides/slide96.xml"/><Relationship Id="rId11" Type="http://schemas.openxmlformats.org/officeDocument/2006/relationships/slide" Target="slides/slide36.xml"/><Relationship Id="rId24" Type="http://schemas.openxmlformats.org/officeDocument/2006/relationships/slide" Target="slides/slide84.xml"/><Relationship Id="rId32" Type="http://schemas.openxmlformats.org/officeDocument/2006/relationships/slide" Target="slides/slide102.xml"/><Relationship Id="rId37" Type="http://schemas.openxmlformats.org/officeDocument/2006/relationships/slide" Target="slides/slide112.xml"/><Relationship Id="rId40" Type="http://schemas.openxmlformats.org/officeDocument/2006/relationships/slide" Target="slides/slide130.xml"/><Relationship Id="rId45" Type="http://schemas.openxmlformats.org/officeDocument/2006/relationships/slide" Target="slides/slide138.xml"/><Relationship Id="rId53" Type="http://schemas.openxmlformats.org/officeDocument/2006/relationships/slide" Target="slides/slide160.xml"/><Relationship Id="rId58" Type="http://schemas.openxmlformats.org/officeDocument/2006/relationships/slide" Target="slides/slide166.xml"/><Relationship Id="rId66" Type="http://schemas.openxmlformats.org/officeDocument/2006/relationships/slide" Target="slides/slide182.xml"/><Relationship Id="rId74" Type="http://schemas.openxmlformats.org/officeDocument/2006/relationships/slide" Target="slides/slide228.xml"/><Relationship Id="rId79" Type="http://schemas.openxmlformats.org/officeDocument/2006/relationships/slide" Target="slides/slide248.xml"/><Relationship Id="rId87" Type="http://schemas.openxmlformats.org/officeDocument/2006/relationships/slide" Target="slides/slide314.xml"/><Relationship Id="rId5" Type="http://schemas.openxmlformats.org/officeDocument/2006/relationships/slide" Target="slides/slide25.xml"/><Relationship Id="rId61" Type="http://schemas.openxmlformats.org/officeDocument/2006/relationships/slide" Target="slides/slide172.xml"/><Relationship Id="rId82" Type="http://schemas.openxmlformats.org/officeDocument/2006/relationships/slide" Target="slides/slide257.xml"/><Relationship Id="rId90" Type="http://schemas.openxmlformats.org/officeDocument/2006/relationships/slide" Target="slides/slide319.xml"/><Relationship Id="rId19" Type="http://schemas.openxmlformats.org/officeDocument/2006/relationships/slide" Target="slides/slide77.xml"/><Relationship Id="rId4" Type="http://schemas.openxmlformats.org/officeDocument/2006/relationships/slide" Target="slides/slide10.xml"/><Relationship Id="rId9" Type="http://schemas.openxmlformats.org/officeDocument/2006/relationships/slide" Target="slides/slide34.xml"/><Relationship Id="rId14" Type="http://schemas.openxmlformats.org/officeDocument/2006/relationships/slide" Target="slides/slide42.xml"/><Relationship Id="rId22" Type="http://schemas.openxmlformats.org/officeDocument/2006/relationships/slide" Target="slides/slide82.xml"/><Relationship Id="rId27" Type="http://schemas.openxmlformats.org/officeDocument/2006/relationships/slide" Target="slides/slide94.xml"/><Relationship Id="rId30" Type="http://schemas.openxmlformats.org/officeDocument/2006/relationships/slide" Target="slides/slide97.xml"/><Relationship Id="rId35" Type="http://schemas.openxmlformats.org/officeDocument/2006/relationships/slide" Target="slides/slide108.xml"/><Relationship Id="rId43" Type="http://schemas.openxmlformats.org/officeDocument/2006/relationships/slide" Target="slides/slide136.xml"/><Relationship Id="rId48" Type="http://schemas.openxmlformats.org/officeDocument/2006/relationships/slide" Target="slides/slide148.xml"/><Relationship Id="rId56" Type="http://schemas.openxmlformats.org/officeDocument/2006/relationships/slide" Target="slides/slide163.xml"/><Relationship Id="rId64" Type="http://schemas.openxmlformats.org/officeDocument/2006/relationships/slide" Target="slides/slide178.xml"/><Relationship Id="rId69" Type="http://schemas.openxmlformats.org/officeDocument/2006/relationships/slide" Target="slides/slide201.xml"/><Relationship Id="rId77" Type="http://schemas.openxmlformats.org/officeDocument/2006/relationships/slide" Target="slides/slide231.xml"/><Relationship Id="rId8" Type="http://schemas.openxmlformats.org/officeDocument/2006/relationships/slide" Target="slides/slide32.xml"/><Relationship Id="rId51" Type="http://schemas.openxmlformats.org/officeDocument/2006/relationships/slide" Target="slides/slide158.xml"/><Relationship Id="rId72" Type="http://schemas.openxmlformats.org/officeDocument/2006/relationships/slide" Target="slides/slide219.xml"/><Relationship Id="rId80" Type="http://schemas.openxmlformats.org/officeDocument/2006/relationships/slide" Target="slides/slide249.xml"/><Relationship Id="rId85" Type="http://schemas.openxmlformats.org/officeDocument/2006/relationships/slide" Target="slides/slide306.xml"/><Relationship Id="rId3" Type="http://schemas.openxmlformats.org/officeDocument/2006/relationships/slide" Target="slides/slide6.xml"/><Relationship Id="rId12" Type="http://schemas.openxmlformats.org/officeDocument/2006/relationships/slide" Target="slides/slide38.xml"/><Relationship Id="rId17" Type="http://schemas.openxmlformats.org/officeDocument/2006/relationships/slide" Target="slides/slide59.xml"/><Relationship Id="rId25" Type="http://schemas.openxmlformats.org/officeDocument/2006/relationships/slide" Target="slides/slide85.xml"/><Relationship Id="rId33" Type="http://schemas.openxmlformats.org/officeDocument/2006/relationships/slide" Target="slides/slide104.xml"/><Relationship Id="rId38" Type="http://schemas.openxmlformats.org/officeDocument/2006/relationships/slide" Target="slides/slide116.xml"/><Relationship Id="rId46" Type="http://schemas.openxmlformats.org/officeDocument/2006/relationships/slide" Target="slides/slide139.xml"/><Relationship Id="rId59" Type="http://schemas.openxmlformats.org/officeDocument/2006/relationships/slide" Target="slides/slide167.xml"/><Relationship Id="rId67" Type="http://schemas.openxmlformats.org/officeDocument/2006/relationships/slide" Target="slides/slide196.xml"/><Relationship Id="rId20" Type="http://schemas.openxmlformats.org/officeDocument/2006/relationships/slide" Target="slides/slide80.xml"/><Relationship Id="rId41" Type="http://schemas.openxmlformats.org/officeDocument/2006/relationships/slide" Target="slides/slide134.xml"/><Relationship Id="rId54" Type="http://schemas.openxmlformats.org/officeDocument/2006/relationships/slide" Target="slides/slide161.xml"/><Relationship Id="rId62" Type="http://schemas.openxmlformats.org/officeDocument/2006/relationships/slide" Target="slides/slide176.xml"/><Relationship Id="rId70" Type="http://schemas.openxmlformats.org/officeDocument/2006/relationships/slide" Target="slides/slide207.xml"/><Relationship Id="rId75" Type="http://schemas.openxmlformats.org/officeDocument/2006/relationships/slide" Target="slides/slide229.xml"/><Relationship Id="rId83" Type="http://schemas.openxmlformats.org/officeDocument/2006/relationships/slide" Target="slides/slide259.xml"/><Relationship Id="rId88" Type="http://schemas.openxmlformats.org/officeDocument/2006/relationships/slide" Target="slides/slide317.xml"/><Relationship Id="rId1" Type="http://schemas.openxmlformats.org/officeDocument/2006/relationships/slide" Target="slides/slide3.xml"/><Relationship Id="rId6" Type="http://schemas.openxmlformats.org/officeDocument/2006/relationships/slide" Target="slides/slide26.xml"/><Relationship Id="rId15" Type="http://schemas.openxmlformats.org/officeDocument/2006/relationships/slide" Target="slides/slide44.xml"/><Relationship Id="rId23" Type="http://schemas.openxmlformats.org/officeDocument/2006/relationships/slide" Target="slides/slide83.xml"/><Relationship Id="rId28" Type="http://schemas.openxmlformats.org/officeDocument/2006/relationships/slide" Target="slides/slide95.xml"/><Relationship Id="rId36" Type="http://schemas.openxmlformats.org/officeDocument/2006/relationships/slide" Target="slides/slide110.xml"/><Relationship Id="rId49" Type="http://schemas.openxmlformats.org/officeDocument/2006/relationships/slide" Target="slides/slide149.xml"/><Relationship Id="rId57" Type="http://schemas.openxmlformats.org/officeDocument/2006/relationships/slide" Target="slides/slide165.xml"/><Relationship Id="rId10" Type="http://schemas.openxmlformats.org/officeDocument/2006/relationships/slide" Target="slides/slide35.xml"/><Relationship Id="rId31" Type="http://schemas.openxmlformats.org/officeDocument/2006/relationships/slide" Target="slides/slide98.xml"/><Relationship Id="rId44" Type="http://schemas.openxmlformats.org/officeDocument/2006/relationships/slide" Target="slides/slide137.xml"/><Relationship Id="rId52" Type="http://schemas.openxmlformats.org/officeDocument/2006/relationships/slide" Target="slides/slide159.xml"/><Relationship Id="rId60" Type="http://schemas.openxmlformats.org/officeDocument/2006/relationships/slide" Target="slides/slide168.xml"/><Relationship Id="rId65" Type="http://schemas.openxmlformats.org/officeDocument/2006/relationships/slide" Target="slides/slide181.xml"/><Relationship Id="rId73" Type="http://schemas.openxmlformats.org/officeDocument/2006/relationships/slide" Target="slides/slide225.xml"/><Relationship Id="rId78" Type="http://schemas.openxmlformats.org/officeDocument/2006/relationships/slide" Target="slides/slide234.xml"/><Relationship Id="rId81" Type="http://schemas.openxmlformats.org/officeDocument/2006/relationships/slide" Target="slides/slide255.xml"/><Relationship Id="rId86" Type="http://schemas.openxmlformats.org/officeDocument/2006/relationships/slide" Target="slides/slide30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1-26T14:42:42.095" idx="41">
    <p:pos x="10" y="10"/>
    <p:text>Pre-instructional Survey Answers
 1. E800, LIDB, CNAM, Number Portability
 2. The Called Part Address field of the Service Information (SIF) parameter
 3. False, the SCP/End Office switches do this.
 4. 3
 5. ri = gt (the data fill value for entry into the tables), or the numeric value of 0 (EAGLE’s perspective)
 6. EAGLE’s True Point Code (not the CPC or alias) NOTE: ‘alias’ is an ITU term.  ‘cpc’ is the ANSI equivalent. 
 7. The SCP’s Point Code
 8. GTT
 9. True 
10. Link Interface Modules, TSM, DSM/E5-SM-4G, EDCM/ E5-ENET for SS7/IP connections.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09-11-19T11:37:59.711" idx="10">
    <p:pos x="0" y="450"/>
    <p:text>Learning Activity 2D Answers
ent-tt:type=13:ndgt=6(default):ttn=sms
ent-gtt:gta=123456:egta=123458:ri=ssn:xlat=dpcssn:ssn=13:ttn=sms:pcn=3000
ent-map:pcn=3000:rc=10:ssn=13:mpcn=3001:materc=10::mssn=13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09-11-19T11:38:24.663" idx="11">
    <p:pos x="-6" y="450"/>
    <p:text>Learning Activity 3A Answers
ent-ttmap:ett=100:mtt=254:io=i:lsn=dallasls
ent-tt:type=254:ndgt=6(default):ttn=e800
ent-gtt:gta=800456:egta=800458:ri=ssn:xlat=dpcssn:ssn=254:ttn=e800:pc=240-12-5
ent-map:pc=240-12-5:rc=10:ssn=254:mpc=240-12-6:materc=10::mssn=254
</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09-11-19T11:38:42.865" idx="12">
    <p:pos x="-12" y="444"/>
    <p:text>Learning Activity 3B Answers
ent-ttmap:ett=100:mtt=254:io=i:lsn=denvrls
ent-tt:type=254:ndgt=6(default):ttn=e800
ent-gtt:gta=800456:egta=800458:ri=ssn:xlat=dpcssn:ssn=254:ttn=e800:pc=220-13-6
ent-map:pc=220-13-6:rc=10:ssn=254:mpc=220-13-7:materc=10::mssn=254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09-11-19T11:38:56.943" idx="13">
    <p:pos x="24" y="438"/>
    <p:text>Learning Activity 3C Answers
ent-ttmap:ett=100:mtt=254:io=i:lsn=dallasls
ent-tt:type=254:ndgt=6(default):ttn=e800
ent-gtt:gta=800456:egta=800458:ri=ssn:xlat=dpcssn:ssn=254:ttn=e800:pc=190-12-5
ent-map:pc=190-12-5:rc=10:ssn=254:mpc=190-12-6:materc=10::mssn=254
</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09-11-19T11:39:10.380" idx="14">
    <p:pos x="6" y="438"/>
    <p:text>Learning Activity 3D Answers
ent-ttmap:ett=2:mtt=13:io=i:lsn=in1ls
ent-tt:type=13:ndgt=6(default):ttn=sms
ent-gtt:gta=456000:egta=457999:ri=ssn:xlat=dpcssn:ssn=13:ttn=sms:pcn=3000
ent-map:pcn=3000:rc=10:ssn=13:mpcn=3001:materc=10::mssn=13
</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09-11-19T11:39:28.348" idx="15">
    <p:pos x="24" y="432"/>
    <p:text>Learning Activity 4A Answers
ent-gtt:gta=9197891000:egta=9197899999:ri=ssn:xlat=dpcssn:ssn=253:ttn=lidb:pc=240-12-5
ent-map:pc=240-12-5:rc=10:ssn=253:mpc=240-12-6:materc=10::mssn=253
</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09-11-19T11:39:47.035" idx="16">
    <p:pos x="18" y="438"/>
    <p:text>Learning Activity 4B Answers
ent-gtt:gta=9197891000:egta=9197899999:ri=ssn:xlat=dpcssn:ssn=253:ttn=lidb:pc=220-13-6
ent-map:pc=220-13-6:rc=10:ssn=253:mpc=220-13-7:materc=10::mssn=253
</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09-11-19T11:40:00.004" idx="17">
    <p:pos x="24" y="432"/>
    <p:text>Learning Activity 4C Answers
ent-gtt:gta=9197891000:egta=9197899999:ri=ssn:xlat=dpcssn:ssn=253:ttn=lidb:pc=190-12-5
ent-map:pc=190-12-5:rc=10:ssn=253:mpc=190-12-6:materc=10::mssn=253
</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09-11-19T11:40:15.362" idx="18">
    <p:pos x="18" y="426"/>
    <p:text>Learning Activity 4D Answers
ent-gtt:gta=9197891000:egta=9197899999:ri=ssn:xlat=dpcssn:ssn=253:ttn=lidb:pcn=3000
ent-map:pcn=3000:rc=10:ssn=253:mpcn=3001:materc=10::mssn=253
</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09-11-19T11:40:55.752" idx="19">
    <p:pos x="10" y="10"/>
    <p:text>Module 2 Review Answers
1. FALSE
2. GT
3. STP True PC
4. STP CPC
5. ent-cspc:grp=xxxx
6. ent-gtt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13T08:54:47.598" idx="2">
    <p:pos x="-2" y="10"/>
    <p:text>Module 1 Review Answers
1. AIN, E800, LNP,CNAM
2. CDPA
3. FALSE
4. NP, NAI, TT, Digits
5. FALSE
6. performs GTT
7. CDPA and CGPA
</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09-11-19T11:41:29.438" idx="20">
    <p:pos x="30" y="444"/>
    <p:text>Learning Activity 5A Answers
chg-feat:vgtt=on
ent-gtt:gta=8881230000:egta=8881239999:ri=ssn:xlat=dpcssn:ssn=254:ttn=e800:pc=240-12-5
</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09-11-19T11:41:45.188" idx="21">
    <p:pos x="12" y="420"/>
    <p:text>Learning Activity 5B Answers
chg-feat:vgtt=on
ent-gtt:gta=8881230000:egta=8881239999:ri=ssn:xlat=dpcssn:ssn=254:ttn=e800:pc=220-13-6
</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09-11-19T11:42:00.640" idx="22">
    <p:pos x="6" y="444"/>
    <p:text>Learning Activity 5C Answers
chg-feat:vgtt=on
ent-gtt:gta=8881230000:egta=8881239999:ri=ssn:xlat=dpcssn:ssn=254:ttn=e800:pc=190-12-5
</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09-11-19T11:42:36.858" idx="23">
    <p:pos x="10" y="10"/>
    <p:text>Module 3 Review Answers
1. 10
2. TRUE
3. 21
4. GTT
</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1-01-27T10:19:12.964" idx="58">
    <p:pos x="10" y="10"/>
    <p:text>chg-feat:gtt=on:egtt=on
ent-card:type=dsm:appl=vsccp:loc=xxxx
alw-card:loc=xxxx
ent-gttset:gttsn=hlr:netdom=itu:ndgt=10
ent-gttsel:gttsn=hlr:gtin=4:tt=0:nai=sub:np=e164
ent-gta:gttsn=hlr:ri=gt:xlat=dpc:pcn=3001:gta=4126000000:egta=4126009999</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1-01-27T09:34:34.275" idx="24">
    <p:pos x="18" y="432"/>
    <p:text>EGTT setup must be performed prior to the students entering this information. This Setup can be entered manually or by script called STP Mate 1 EGTT Config.WAS (Clayton) and STP Mate 2 EGTT Config.WAS (Raleigh).
Learning Activity 6A Answers for Clayton STP
chg-feat:egtt=on
ent-gttset:gttsn=hlr:netdom=itu:ndgt=10
ent-gttsel:gtii=4:gttsn=hlr:tt=0:naiv=1:npv=1
ent-gta:gttsn=hlr:pcn=4002:ri=gt:xlat=dpc:gta=9196370000:egta=9196379999
Learning Activity 6A Answers for Raleigh STP
chg-feat:egtt=on
ent-gttset:gttsn=hlr:netdom=itu:ndgt=10
ent-gttsel:gtii=4:gttsn=hlr:tt=254:naiv=1:npv=1
ent-gta:gttsn=hlr:pcn=4001:ri=gt:xlat=dpc:gta=9196370000:egta=9196379999</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1-01-27T09:34:13.088" idx="25">
    <p:pos x="49" y="413"/>
    <p:text>EGTT setup must be performed prior to the students entering this information. This Setup can be entered manually or by script called STP Mate 1 EGTT Config.WAS (Dallas) and STP Mate 2 EGTT Config.WAS (Hubbard).
Learning Activity 6B Answers for Dallas STP
chg-feat:egtt=on
ent-gttset:gttsn=hlr:netdom=itu:ndgt=10
ent-gttsel:gtii=4:gttsn=hlr:tt=0:naiv=1:npv=1
ent-gta:gttsn=hlr:pcn=4001:ri=gt:xlat=dpc:gta=9196370000:egta=9196379999
Learning Activity 6B Answers for Hubbard STP
chg-feat:egtt=on
ent-gttset:gttsn=hlr:netdom=itu:ndgt=10
ent-gttsel:gtii=4:gttsn=hlr:tt=0:naiv=1:npv=1
ent-gta:gttsn=hlr:pcn=4002:ri=gt:xlat=dpc:gta=9196370000:egta=9196379999</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1-01-27T09:33:43.900" idx="26">
    <p:pos x="18" y="438"/>
    <p:text>EGTT setup must be performed prior to the students entering this information. This Setup can be entered manually or by script called STP Mate 1 EGTT Config.WAS (Denver) and STP Mate 2 EGTT Config.WAS (Salt Lake).
Learning Activity 6C Answers for Denver STP
chg-feat:egtt=on
ent-gttset:gttsn=hlr:netdom=itu:ndgt=10
ent-gttsel:gtii=4:gttsn=hlr:tt=0:naiv=1:npv=1
ent-gta:gttsn=hlr:pcn=4001:ri=gt:xlat=dpc:gta=9196370000:egta=9196379999
Learning Activity 6C Answers for Salt Lake STP
chg-feat:egtt=on
ent-gttset:gttsn=hlr:netdom=itu:ndgt=10
ent-gttsel:gtii=4:gttsn=hlr:tt=0:naiv=1:npv=1
ent-gta:gttsn=hlr:pcn=4002:ri=gt:xlat=dpc:gta=9196370000:egta=9196379999
</p:text>
  </p:cm>
</p:cmLst>
</file>

<file path=ppt/comments/comment28.xml><?xml version="1.0" encoding="utf-8"?>
<p:cmLst xmlns:a="http://schemas.openxmlformats.org/drawingml/2006/main" xmlns:r="http://schemas.openxmlformats.org/officeDocument/2006/relationships" xmlns:p="http://schemas.openxmlformats.org/presentationml/2006/main">
  <p:cm authorId="0" dt="2011-01-27T09:27:33.663" idx="27">
    <p:pos x="6" y="444"/>
    <p:text>Learning Activity 6D Answers
chg-feat:egtt=on
ent-card:loc=xxxx:appl=vsccp:type=dsm
ent-gttset:gttsn=hlr:netdom=itu:ndgt=10
ent-gttsel:gtii=4:gttsn=hlr:tt=0:nai=sub:np=e164
ent-gta:gttsn=hlr:pci=6-0-1:ri=gt:xlat=dpc:gta=9196370000:egta=9196379999
</p:text>
  </p:cm>
</p:cmLst>
</file>

<file path=ppt/comments/comment29.xml><?xml version="1.0" encoding="utf-8"?>
<p:cmLst xmlns:a="http://schemas.openxmlformats.org/drawingml/2006/main" xmlns:r="http://schemas.openxmlformats.org/officeDocument/2006/relationships" xmlns:p="http://schemas.openxmlformats.org/presentationml/2006/main">
  <p:cm authorId="0" dt="2011-01-27T10:19:44.574" idx="57">
    <p:pos x="10" y="10"/>
    <p:text>ent-gttset:gttsn=hlr:tt=0:nai=sub:np=e164
ent-gttsel:gttsn=hlr:gtin=4:netdom=itu:ndgt=10
ent-map:pcn=3006:ssn=6:rc=10:mpcn=3007:mssn=6:materc=10
ent-gta:gttsn=hlr:pcn=3006:ri=ssn:xlat=dpcssn:gta=4126000000:egta=4126009999:ssn=6</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9-11-19T11:35:21.106" idx="3">
    <p:pos x="42" y="444"/>
    <p:text>Learning Activity 1A Answers
chg-feat:gtt=on
ent-card:type=dsm:appl=vsccp:loc=xxxx
alw-card:loc=xxxx
ent-tt:type=253:ndgt=10:ttn=lidb
ent-gtt:gta=2144561000:egta=2144569999:ri=gt:xlat=dpc:ttn=lidb:pc=220-13-0
</p:text>
  </p:cm>
</p:cmLst>
</file>

<file path=ppt/comments/comment30.xml><?xml version="1.0" encoding="utf-8"?>
<p:cmLst xmlns:a="http://schemas.openxmlformats.org/drawingml/2006/main" xmlns:r="http://schemas.openxmlformats.org/officeDocument/2006/relationships" xmlns:p="http://schemas.openxmlformats.org/presentationml/2006/main">
  <p:cm authorId="0" dt="2011-01-27T09:48:49.249" idx="28">
    <p:pos x="36" y="444"/>
    <p:text>EGTT setup must be performed prior to the students entering this information. This Setup can be entered manually or by script called STP Mate 1 EGTT Config.WAS (Clayton) and STP Mate 2 EGTT Config.WAS (Raleigh).
Learning Activity 7A Answers for Clayton STP
ent-gttsel:gtii=4:gttsn=eir:tt=254:np=1:nai=1
ent-map:pcn=3006:ssn=9:rc=10:mpcn=3007:mssn=9:materc=10
ent-gta:gttsn=eir:gta=4448846530:egta=4448846600:ri=ssn:xlat=dpcssn:ssn=9:pcn=3006
Learning Activity 7A Answers for Raleigh STP
ent-gttsel:gtii=4:gttsn=eir:tt=0:np=1:nai=1
ent-map:pcn=3006:ssn=9:rc=10:mpcn=3007:mssn=9:materc=10
ent-gta:gttsn=eir:gta=4448846530:egta=4448846600:ri=ssn:xlat=dpcssn:ssn=9:pcn=3007
</p:text>
  </p:cm>
</p:cmLst>
</file>

<file path=ppt/comments/comment31.xml><?xml version="1.0" encoding="utf-8"?>
<p:cmLst xmlns:a="http://schemas.openxmlformats.org/drawingml/2006/main" xmlns:r="http://schemas.openxmlformats.org/officeDocument/2006/relationships" xmlns:p="http://schemas.openxmlformats.org/presentationml/2006/main">
  <p:cm authorId="0" dt="2011-01-27T09:51:10.016" idx="29">
    <p:pos x="12" y="432"/>
    <p:text>EGTT setup must be performed prior to the students entering this information. This Setup can be entered manually or by script called STP Mate 1 EGTT Config.WAS (Dallas) and STP Mate 2 EGTT Config.WAS (Hubbard).
Learning Activity 7B Answers for Dallas STP
ent-gttsel:gtii=4:gttsn=eir:tt=0:np=1:nai=1
ent-map:pcn=3006:ssn=9:rc=10:mpcn=3007:mssn=9:materc=10
ent-gta:gttsn=eir:gta=4448846530:egta=4448846600:ri=ssn:xlat=dpcssn:ssn=9:pcn=3006
Learning Activity 7B Answers for Hubbard STP
ent-gttsel:gtii=4:gttsn=eor:tt=0:np=1:nai=1
ent-map:pcn=3006:ssn=9:rc=10:mpcn=3007:mssn=9:materc=10:ent-gta:gttsn=eir:gta=4448846530:egta=4448846600:ri=ssn:xlat=dpcssn:ssn=9:pcn=3007
</p:text>
  </p:cm>
</p:cmLst>
</file>

<file path=ppt/comments/comment32.xml><?xml version="1.0" encoding="utf-8"?>
<p:cmLst xmlns:a="http://schemas.openxmlformats.org/drawingml/2006/main" xmlns:r="http://schemas.openxmlformats.org/officeDocument/2006/relationships" xmlns:p="http://schemas.openxmlformats.org/presentationml/2006/main">
  <p:cm authorId="0" dt="2011-01-27T09:53:36.439" idx="30">
    <p:pos x="12" y="438"/>
    <p:text>EGTT setup must be performed prior to the students entering this information. This Setup can be entered manually or by script called STP Mate 1 EGTT Config.WAS (Denver) and STP Mate 2 EGTT Config.WAS (Salt Lake).
Learning Activity 7C Answers for Denver STP
ent-gttsel:gtii=4:gttsn=eir:tt=0:np=1:nai=1
ent-map:pcn=3006:ssn=9:rc=10:mpcn=3007:mssn=9:materc=10
ent-gta:gttsn=eir:gta=4448846530:egta=4448846600:ri=ssn:xlat=dpcssn:ssn=9:pcn=3006
Learning Activity 7C Answers for Salt Lake STP
ent-gttsel:gtii=4:gttsn=eir:tt=0:np=1:nai=1
ent-map:pcn=3006:ssn=9:rc=10:mpcn=3007:mssn=9:materc=10
ent-gta:gttsn=eir:gta=4448846530:egta=4448846600:ri=ssn:xlat=dpcssn:ssn=9:pcn=3007
</p:text>
  </p:cm>
</p:cmLst>
</file>

<file path=ppt/comments/comment33.xml><?xml version="1.0" encoding="utf-8"?>
<p:cmLst xmlns:a="http://schemas.openxmlformats.org/drawingml/2006/main" xmlns:r="http://schemas.openxmlformats.org/officeDocument/2006/relationships" xmlns:p="http://schemas.openxmlformats.org/presentationml/2006/main">
  <p:cm authorId="0" dt="2011-01-27T09:54:46.299" idx="31">
    <p:pos x="19" y="444"/>
    <p:text>Learning Activity 7D Answers
ent-gttsel:gtii=4:gttsn=eir:tt=0:np=e164:nai=sub
ent-map:pcn=3000:ssn=9:rc=10:mpcn=3001:mssn=9:materc=10
ent-gta:gttsn=eir:gta=4448846530:egta=4448846600:ri=ssn:xlat=dpcssn:ssn=9:pcn=3000
</p:text>
  </p:cm>
</p:cmLst>
</file>

<file path=ppt/comments/comment34.xml><?xml version="1.0" encoding="utf-8"?>
<p:cmLst xmlns:a="http://schemas.openxmlformats.org/drawingml/2006/main" xmlns:r="http://schemas.openxmlformats.org/officeDocument/2006/relationships" xmlns:p="http://schemas.openxmlformats.org/presentationml/2006/main">
  <p:cm authorId="0" dt="2009-11-19T11:47:13.943" idx="32">
    <p:pos x="10" y="16"/>
    <p:text>Module 4 Review Answers
1. ent-gttsel
2. 2000
3. true   20,992
4. TSM, DSM, E5SM-4G    
5. False GTI is a field that specifies what is contained in the global title address.     
6. ent-gttset, ent-gttsel, ent-gta     
7. GTT     
8. 2
9. 2 or 4 </p:text>
  </p:cm>
</p:cmLst>
</file>

<file path=ppt/comments/comment35.xml><?xml version="1.0" encoding="utf-8"?>
<p:cmLst xmlns:a="http://schemas.openxmlformats.org/drawingml/2006/main" xmlns:r="http://schemas.openxmlformats.org/officeDocument/2006/relationships" xmlns:p="http://schemas.openxmlformats.org/presentationml/2006/main">
  <p:cm authorId="0" dt="2011-01-27T10:34:28.626" idx="33">
    <p:pos x="6" y="432"/>
    <p:text>Learning Activity 8A Answers for Clayton STP
chg-feat:vgtt=on
ent-gta:gttsn=hlr:gta=888123:egta=888124:ri=gt:xlat=dpc:pcn=10002
Learning Activity 8A Answers for Raleigh STP
chg-feat:vgtt=on
ent-gta:gttsn=hlr:gta=888123:egta=888124:ri=gt:xlat=dpc:pcn=10003
</p:text>
  </p:cm>
</p:cmLst>
</file>

<file path=ppt/comments/comment36.xml><?xml version="1.0" encoding="utf-8"?>
<p:cmLst xmlns:a="http://schemas.openxmlformats.org/drawingml/2006/main" xmlns:r="http://schemas.openxmlformats.org/officeDocument/2006/relationships" xmlns:p="http://schemas.openxmlformats.org/presentationml/2006/main">
  <p:cm authorId="0" dt="2011-01-27T10:35:10.048" idx="34">
    <p:pos x="12" y="432"/>
    <p:text>Learning Activity 8B Answers for Dallas STP
chg-feat:vgtt=on
ent-gta:gttsn=hlr:gta=888123:egta=888124:ri=gt:xlat=dpc:pcn=10002
Learning Activity 8B Answers for Hubbard STP
chg-feat:vgtt=on
ent-gta:gttsn=hlr:gta=888123:egta=888124:ri=gt:xlat=dpc:pcn=10003</p:text>
  </p:cm>
</p:cmLst>
</file>

<file path=ppt/comments/comment37.xml><?xml version="1.0" encoding="utf-8"?>
<p:cmLst xmlns:a="http://schemas.openxmlformats.org/drawingml/2006/main" xmlns:r="http://schemas.openxmlformats.org/officeDocument/2006/relationships" xmlns:p="http://schemas.openxmlformats.org/presentationml/2006/main">
  <p:cm authorId="0" dt="2011-01-27T10:35:47.283" idx="35">
    <p:pos x="6" y="432"/>
    <p:text>Learning Activity 8B Answers for Denver STP
chg-feat:vgtt=on
ent-gta:gttsn=hlr:gta=888123:egta=888124:ri=gt:xlat=dpc:pcn=10002
Learning Activity 8B Answers for Salt Lake STP
chg-feat:vgtt=on
ent-gta:gttsn=hlr:gta=888123:egta=888124:ri=gt:xlat=dpc:pcn=10003
</p:text>
  </p:cm>
</p:cmLst>
</file>

<file path=ppt/comments/comment38.xml><?xml version="1.0" encoding="utf-8"?>
<p:cmLst xmlns:a="http://schemas.openxmlformats.org/drawingml/2006/main" xmlns:r="http://schemas.openxmlformats.org/officeDocument/2006/relationships" xmlns:p="http://schemas.openxmlformats.org/presentationml/2006/main">
  <p:cm authorId="0" dt="2011-01-27T10:36:07.143" idx="36">
    <p:pos x="12" y="444"/>
    <p:text>Learning Activity 8D Answers
chg-feat:vgtt=on
ent-gta:gttsn=hlr:gta=888123:egta=888124:ri=gt:xlat=dpc:pci=6-0-1
</p:text>
  </p:cm>
</p:cmLst>
</file>

<file path=ppt/comments/comment39.xml><?xml version="1.0" encoding="utf-8"?>
<p:cmLst xmlns:a="http://schemas.openxmlformats.org/drawingml/2006/main" xmlns:r="http://schemas.openxmlformats.org/officeDocument/2006/relationships" xmlns:p="http://schemas.openxmlformats.org/presentationml/2006/main">
  <p:cm authorId="0" dt="2009-11-19T11:49:04.049" idx="37">
    <p:pos x="10" y="10"/>
    <p:text>Module 5 Review Answers
1. 10
2. true
3. 21
4. GTT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09-11-19T11:35:48.355" idx="4">
    <p:pos x="12" y="444"/>
    <p:text>Learning Activity 1 B Answers
chg-feat:gtt=on
ent-card:type=dsm:appl=vsccp:loc=xxxx
alw-card:loc=xxxx
ent-tt:type=253:ndgt=10:ttn=lidb
ent-gtt:gta=2144561000:egta=2144569999:ri=gt:xlat=dpc:ttn=lidb:pc=190-12-0
</p:text>
  </p:cm>
</p:cmLst>
</file>

<file path=ppt/comments/comment40.xml><?xml version="1.0" encoding="utf-8"?>
<p:cmLst xmlns:a="http://schemas.openxmlformats.org/drawingml/2006/main" xmlns:r="http://schemas.openxmlformats.org/officeDocument/2006/relationships" xmlns:p="http://schemas.openxmlformats.org/presentationml/2006/main">
  <p:cm authorId="0" dt="2010-08-31T15:01:24.318" idx="38">
    <p:pos x="10" y="10"/>
    <p:text>Module 6 Review Answers
1. TRUE
2. Link Interface Modules, DSM/E5-SM4G, 3. EDCM/E5ENET, E5TSM
3. FALSE
4. chg-db:action=backup
5. chg-ls:gwsa=off
6. FALSE
7.nsr, nsfi
8. FALSE
9. continue processing 
10.FALSE</p:text>
  </p:cm>
</p:cmLst>
</file>

<file path=ppt/comments/comment41.xml><?xml version="1.0" encoding="utf-8"?>
<p:cmLst xmlns:a="http://schemas.openxmlformats.org/drawingml/2006/main" xmlns:r="http://schemas.openxmlformats.org/officeDocument/2006/relationships" xmlns:p="http://schemas.openxmlformats.org/presentationml/2006/main">
  <p:cm authorId="0" dt="2011-01-26T13:44:28.229" idx="49">
    <p:pos x="20" y="261"/>
    <p:text>Learning Activity 9A Answers
chg-feat:gws=on
ent-card:type=tsm:appl=gls:loc=xxxx
alw-card:loc=xxxx
chg-ls:lsn=dallasls:scrn=dall
ent-scrset:nsfi=opc:scrn=dall:destfld=yes(default):nsr=dall
ent-scr-opc:nsfi=sio:ni=220:nc=13:ncm=1&amp;&amp;2:sr=dall:nsr=dall
ent-scr-opc:nsfi=sio:ni=220:nc=13:ncm=5:sr=dall:nsr=dall
ent-scr-sio:nic=2:si=0:nsfi=stop:pri=*:h0=*:h1=*:sr=dall
ent-scr-sio:nic=2:si=1:nsfi=stop:pri=*:h0=*:h1=*:sr=dall
ent-scr-sio:nic=2:si=2:nsfi=stop:pri=*:h0=*:h1=*:sr=dall
ent-scr-sio:nic=2:si=5:nsfi=dpc:pri=*:sr=dall:nsr=dall
ent-scr-dpc:nsfi=stop:sr=dall:ni=240:nc=12:ncm=1&amp;&amp;2
ent-scr-dpc:nsfi=stop:sr=dall:ni=240:nc=12:ncm=8
</p:text>
  </p:cm>
</p:cmLst>
</file>

<file path=ppt/comments/comment42.xml><?xml version="1.0" encoding="utf-8"?>
<p:cmLst xmlns:a="http://schemas.openxmlformats.org/drawingml/2006/main" xmlns:r="http://schemas.openxmlformats.org/officeDocument/2006/relationships" xmlns:p="http://schemas.openxmlformats.org/presentationml/2006/main">
  <p:cm authorId="0" dt="2011-01-26T13:44:59.885" idx="50">
    <p:pos x="5" y="274"/>
    <p:text>Learning Activity 9B Answers
chg-feat:gws=on
ent-card:type=tsm:appl=gls:loc=xxxx
alw-card:loc=xxxx
chg-ls:lsn=denvrls:scrn=den
ent-scrset:nsfi=opc:scrn=den:destfld=yes(default):nsr=den
ent-scr-opc:nsfi=sio:ni=190:nc=12:ncm=1&amp;&amp;2:sr=den:nsr=den
ent-scr-opc:nsfi=sio:ni=190:nc=12:ncm=9:sr=den:nsr=den
ent-scr-sio:nic=2:si=0:nsfi=stop:pri=*:h0=*:h1=*:sr=den
ent-scr-sio:nic=2:si=1:nsfi=stop:pri=*:h0=*:h1=*:sr=den
ent-scr-sio:nic=2:si=2:nsfi=stop:pri=*:h0=*:h1=*:sr=den
ent-scr-sio:nic=2:si=5:nsfi=dpc:pri=*:sr=den:nsr=den
ent-scr-dpc:nsfi=stop:sr=den:ni=220:nc=13:ncm=1&amp;&amp;2
ent-scr-dpc:nsfi=stop:sr=den:ni=220:nc=13:ncm=5
</p:text>
  </p:cm>
</p:cmLst>
</file>

<file path=ppt/comments/comment43.xml><?xml version="1.0" encoding="utf-8"?>
<p:cmLst xmlns:a="http://schemas.openxmlformats.org/drawingml/2006/main" xmlns:r="http://schemas.openxmlformats.org/officeDocument/2006/relationships" xmlns:p="http://schemas.openxmlformats.org/presentationml/2006/main">
  <p:cm authorId="0" dt="2011-01-26T13:45:23.588" idx="51">
    <p:pos x="10" y="10"/>
    <p:text>Learning Activity 9C Answers
chg-feat:gws=on
ent-card:type=tsm:appl=gls:loc=xxxx
alw-card:loc=xxxx
chg-ls:lsn=dallasls:scrn=dall
ent-scrset:nsfi=opc:scrn=dall:destfld=yes(default):nsr=dall
ent-scr-opc:nsfi=sio:ni=220:nc=13:ncm=1&amp;&amp;2:sr=dall:nsr=dall
ent-scr-opc:nsfi=sio:ni=220:nc=13:ncm=5:sr=dall:nsr=dall
ent-scr-sio:nic=2:si=0:nsfi=stop:pri=*:h0=*:h1=*:sr=dall
ent-scr-sio:nic=2:si=1:nsfi=stop:pri=*:h0=*:h1=*:sr=dall
ent-scr-sio:nic=2:si=2:nsfi=stop:pri=*:h0=*:h1=*:sr=dall
ent-scr-sio:nic=2:si=5:nsfi=dpc:pri=*:sr=dall:nsr=dall
ent-scr-dpc:nsfi=stop:sr=dall:ni=190:nc=12:ncm=1&amp;&amp;2
ent-scr-dpc:nsfi=stop:sr=dall:ni=190:nc=12:ncm=9
</p:text>
  </p:cm>
</p:cmLst>
</file>

<file path=ppt/comments/comment44.xml><?xml version="1.0" encoding="utf-8"?>
<p:cmLst xmlns:a="http://schemas.openxmlformats.org/drawingml/2006/main" xmlns:r="http://schemas.openxmlformats.org/officeDocument/2006/relationships" xmlns:p="http://schemas.openxmlformats.org/presentationml/2006/main">
  <p:cm authorId="0" dt="2011-01-26T13:45:40.354" idx="52">
    <p:pos x="10" y="10"/>
    <p:text>Learning Activity 9D Answers
chg-feat:gws=on
ent-card:type=tsm:appl=gls:loc=xxxx
alw-card:loc=xxxx
chg-ls:lsn=stpls:scrn=stp1 or (stp2)
ent-scrset:nsfi=opc:scrn=stp1:destfld=yes(default):nsr=stp1 or (stp2)
ent-scr-opc:nsfi=sio:npc=6000:sr=stp1:nsr=stp1
ent-scr-opc:nsfi=sio:npc=6001:sr=stp1:nsr=stp1
ent-scr-opc:nsfi=sio:npc=6006:sr=stp1:nsr=stp1
ent-scr-sio:nic=0:si=0:nsfi=stop:pri=*:h0=*:h1=*:sr=stp1
ent-scr-sio:nic=0:si=1:nsfi=stop:pri=*:h0=*:h1=*:sr=stp1
ent-scr-sio:nic=0:si=2:nsfi=stop:pri=*:h0=*:h1=*:sr=stp1
ent-scr-sio:nic=0:si=5:nsfi=dpc:pri=*:sr=stp1:nsr=stp1
ent-scr-dpc:nsfi=stop:sr=stp1:npc=10002
ent-scr-dpc:nsfi=stop:sr=stp1:npc=10003
ent-scr-dpc:nsfi=stop:sr=stp1:npc=7001
</p:text>
  </p:cm>
</p:cmLst>
</file>

<file path=ppt/comments/comment45.xml><?xml version="1.0" encoding="utf-8"?>
<p:cmLst xmlns:a="http://schemas.openxmlformats.org/drawingml/2006/main" xmlns:r="http://schemas.openxmlformats.org/officeDocument/2006/relationships" xmlns:p="http://schemas.openxmlformats.org/presentationml/2006/main">
  <p:cm authorId="0" dt="2011-01-26T13:50:14.465" idx="53">
    <p:pos x="24" y="10"/>
    <p:text>Learning Activity 10A Answers
ent-scr-sio:nic=2:si=3:nsfi=dpc:pri=*:sr=dall:nsr=dall
ent-scr-dpc:nsfi=cgpa:sr=dall:ni=240:nc=12:ncm=0:nsr=dall
ent-scr-cgpa:nsfi=tt:sr=dall:ni=220:nc=13:ncm=3&amp;&amp;5:ri=*:ssn=254:nsr=dall
ent-scr-tt:nsfi=cdpa:sr=dall:type=254:nsr=dall
ent-scr-cdpa:nsfi=stop:sr=dall:ssn=254:ni=240:nc=12:ncm=5&amp;&amp;6
</p:text>
  </p:cm>
</p:cmLst>
</file>

<file path=ppt/comments/comment46.xml><?xml version="1.0" encoding="utf-8"?>
<p:cmLst xmlns:a="http://schemas.openxmlformats.org/drawingml/2006/main" xmlns:r="http://schemas.openxmlformats.org/officeDocument/2006/relationships" xmlns:p="http://schemas.openxmlformats.org/presentationml/2006/main">
  <p:cm authorId="0" dt="2011-01-26T13:50:30.184" idx="54">
    <p:pos x="10" y="10"/>
    <p:text>Learning Activity 10B Answers
ent-scr-sio:nic=2:si=3:nsfi=dpc:pri=*:sr=den:nsr=den
ent-scr-dpc:nsfi=cgpa:sr=den:ni=220:nc=13:ncm=0:nsr=den
ent-scr-cgpa:nsfi=tt:sr=den:ni=190:nc=12:ncm=3&amp;&amp;5:ri=*:ssn=254:nsr=den
ent-scr-cgpa:nsfi=tt:sr=den:ni=190:nc=12:ncm=9:ri=*:ssn=254:nsr=den
ent-scr-tt:nsfi=cdpa:sr=den:type=254:nsr=den
ent-scr-cdpa:nsfi=stop:sr=den:ssn=254:ni=220:nc=13:ncm=6&amp;&amp;7
</p:text>
  </p:cm>
</p:cmLst>
</file>

<file path=ppt/comments/comment47.xml><?xml version="1.0" encoding="utf-8"?>
<p:cmLst xmlns:a="http://schemas.openxmlformats.org/drawingml/2006/main" xmlns:r="http://schemas.openxmlformats.org/officeDocument/2006/relationships" xmlns:p="http://schemas.openxmlformats.org/presentationml/2006/main">
  <p:cm authorId="0" dt="2011-01-26T13:50:45.044" idx="55">
    <p:pos x="10" y="10"/>
    <p:text>Learning Activity 10C Answers
ent-scr-sio:nic=2:si=3:nsfi=dpc:pri=*:sr=dall:nsr=dall
ent-scr-dpc:nsfi=cgpa:sr=dall:ni=190:nc=12:ncm=0:nsr=dall
ent-scr-cgpa:nsfi=tt:sr=dall:ni=220:nc=13:ncm=3&amp;&amp;5:ri=*:ssn=254:nsr=dall
ent-scr-tt:nsfi=cdpa:sr=dall:type=254:nsr=dall
ent-scr-cdpa:nsfi=stop:sr=dall:ssn=254:ni=190:nc=12:ncm=5&amp;&amp;6
</p:text>
  </p:cm>
</p:cmLst>
</file>

<file path=ppt/comments/comment48.xml><?xml version="1.0" encoding="utf-8"?>
<p:cmLst xmlns:a="http://schemas.openxmlformats.org/drawingml/2006/main" xmlns:r="http://schemas.openxmlformats.org/officeDocument/2006/relationships" xmlns:p="http://schemas.openxmlformats.org/presentationml/2006/main">
  <p:cm authorId="0" dt="2011-01-26T13:51:00.700" idx="56">
    <p:pos x="10" y="10"/>
    <p:text>Learning Activity 10D Answers
ent-scr-sio:nic=0:si=3:nsfi=dpc:pri=*:sr=stp1:nsr=stp1
ent-scr-dpc:nsfi=cgpa:sr=stp1:npc=10002:nsr=stp1
ent-scr-cgpa:nsfi=tt:sr=stp1:npc=6005:ri=*:ssn=254:nsr=stp1
ent-scr-tt:nsfi=cdpa:sr=stp1:type=0:nsr=stp1
ent-scr-cdpa:nsfi=stop:sr=stp1:ssn=254:npc=3000
ent-scr-cdpa:nsfi=stop:sr=stp1:ssn=254:npc=3001
</p:text>
  </p:cm>
</p:cmLst>
</file>

<file path=ppt/comments/comment49.xml><?xml version="1.0" encoding="utf-8"?>
<p:cmLst xmlns:a="http://schemas.openxmlformats.org/drawingml/2006/main" xmlns:r="http://schemas.openxmlformats.org/officeDocument/2006/relationships" xmlns:p="http://schemas.openxmlformats.org/presentationml/2006/main">
  <p:cm authorId="0" dt="2011-01-26T14:44:09.189" idx="39">
    <p:pos x="22" y="10"/>
    <p:text>Module 7 Review Answers
1. 4,000 
2. FALSE
3. C-C-C;  C
4. No screening, screen test mode, screen and report, screen and don’t report
5. rtrv-scrset:scrn=(screen name)
6. backwards from screening order
7. when destfld =no in chg-ls or ent-ls
8. FALSE
9. TRUE
10. 255
11. GLS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09-11-19T11:36:12.651" idx="5">
    <p:pos x="18" y="444"/>
    <p:text>Learning Activity 1C Answers
chg-feat:gtt=on
ent-card:type=dsm:appl=vsccp:loc=xxxx
alw-card:loc=xxxx
ent-tt:type=253:ndgt=10:ttn=lidb
ent-gtt:gta=2144561000:egta=2144569999:ri=gt:xlat=dpc:ttn=lidb:pc=220-13-0
</p:text>
  </p:cm>
</p:cmLst>
</file>

<file path=ppt/comments/comment50.xml><?xml version="1.0" encoding="utf-8"?>
<p:cmLst xmlns:a="http://schemas.openxmlformats.org/drawingml/2006/main" xmlns:r="http://schemas.openxmlformats.org/officeDocument/2006/relationships" xmlns:p="http://schemas.openxmlformats.org/presentationml/2006/main">
  <p:cm authorId="0" dt="2010-11-22T13:56:28.136" idx="48">
    <p:pos x="10" y="10"/>
    <p:text>rtrv-stopopts:gsmdflt=pass (verify)
enable-ctrl-feat:partnum=893013201:fak=NWCWD7T9DDAV3
chg-ctrl-feat:partnum=893013201:status=on
chg-ls:lsn=xxxx:gsmscrn=on
ent-gsmssn-scrn:ssn=8:type=orig
ent-gsmssn-scrn:ssn=8:type=dest
ent-gsms-opcode:opname=fsm:opcode=46:dfltact=discard
ent-gsmmap-scrn:cgsr=fsm:opname=fsm:saddr=9873540135:eaddr=9873540199:forbid=none:action=pass</p:text>
  </p:cm>
</p:cmLst>
</file>

<file path=ppt/comments/comment51.xml><?xml version="1.0" encoding="utf-8"?>
<p:cmLst xmlns:a="http://schemas.openxmlformats.org/drawingml/2006/main" xmlns:r="http://schemas.openxmlformats.org/officeDocument/2006/relationships" xmlns:p="http://schemas.openxmlformats.org/presentationml/2006/main">
  <p:cm authorId="0" dt="2010-10-06T14:33:48.206" idx="44">
    <p:pos x="12" y="6"/>
    <p:text>Learning Activity 11A Answers
enable-ctrl-feat:partnum=893013201:fak=NWCWD7T9DDAV3
chg-ctrl-feat:partnum=893013201:status=on
chg-ls:gsmscrn=on:lsn=heatls
ent-gsmssn-scrn:type=orig:ssn=8
ent-gsmssn-scrn:type=dest:ssn=6
ent-gsms-opcode:opname=ati:opcode=71:dfltact=pass
ent-gsmmap-scrn:cgsr=ati:opname=ati:saddr=888456:eaddr=888458:naiv=1:npv=1:forbid=none
:action=pass
</p:text>
  </p:cm>
</p:cmLst>
</file>

<file path=ppt/comments/comment52.xml><?xml version="1.0" encoding="utf-8"?>
<p:cmLst xmlns:a="http://schemas.openxmlformats.org/drawingml/2006/main" xmlns:r="http://schemas.openxmlformats.org/officeDocument/2006/relationships" xmlns:p="http://schemas.openxmlformats.org/presentationml/2006/main">
  <p:cm authorId="0" dt="2010-10-06T14:34:17.065" idx="45">
    <p:pos x="10" y="10"/>
    <p:text>Learning Activity 11B Answers
enable-ctrl-feat:partnum=893013201:fak=NWCWD7T9DDAV3
chg-ctrl-feat:partnum=893013201:status=on
chg-ls:gsmscrn=on:lsn=heatls
ent-gsmssn-scrn:type=orig:ssn=8
ent-gsmssn-scrn:type=dest:ssn=6
ent-gsms-opcode:opname=ati:opcode=71:dfltact=pass
ent-gsmmap-scrn:cgsr=ati:opname=ati:saddr=888456:eaddr=888458:naiv=1:npv=1:forbid=none
:action=pass</p:text>
  </p:cm>
</p:cmLst>
</file>

<file path=ppt/comments/comment53.xml><?xml version="1.0" encoding="utf-8"?>
<p:cmLst xmlns:a="http://schemas.openxmlformats.org/drawingml/2006/main" xmlns:r="http://schemas.openxmlformats.org/officeDocument/2006/relationships" xmlns:p="http://schemas.openxmlformats.org/presentationml/2006/main">
  <p:cm authorId="0" dt="2010-10-06T14:34:34.534" idx="46">
    <p:pos x="10" y="10"/>
    <p:text>Learning Activity 11C Answers
enable-ctrl-feat:partnum=893013201:fak=NWCWD7T9DDAV3
chg-ctrl-feat:partnum=893013201:status=on
chg-ls:gsmscrn=on:lsn=heatls
ent-gsmssn-scrn:type=orig:ssn=8
ent-gsmssn-scrn:type=dest:ssn=6
ent-gsms-opcode:opname=ati:opcode=71:dfltact=pass
ent-gsmmap-scrn:cgsr=ati:opname=ati:saddr=888456:eaddr=888458:naiv=1:npv=1:forbid=none
:action=pass</p:text>
  </p:cm>
</p:cmLst>
</file>

<file path=ppt/comments/comment54.xml><?xml version="1.0" encoding="utf-8"?>
<p:cmLst xmlns:a="http://schemas.openxmlformats.org/drawingml/2006/main" xmlns:r="http://schemas.openxmlformats.org/officeDocument/2006/relationships" xmlns:p="http://schemas.openxmlformats.org/presentationml/2006/main">
  <p:cm authorId="0" dt="2010-10-06T14:34:52.112" idx="47">
    <p:pos x="10" y="10"/>
    <p:text>Learning Activity 11D Answers
enable-ctrl-feat:partnum=893013201:fak=NWCWD7T9DDAV3
chg-ctrl-feat:partnum=893013201:status=on
chg-ls:gsmscrn=on:lsn=xxls
ent-gsmssn-scrn:type=orig:ssn=8
ent-gsmssn-scrn:type=dest:ssn=6
ent-gsms-opcode:opname=ati:opcode=71:dfltact=pass
ent-gsmmap-scrn:cgsr=ati:opname=ati:saddr=888456:eaddr=888458:naiv=1:npv=1:forbid=none
:action=pass
</p:text>
  </p:cm>
</p:cmLst>
</file>

<file path=ppt/comments/comment55.xml><?xml version="1.0" encoding="utf-8"?>
<p:cmLst xmlns:a="http://schemas.openxmlformats.org/drawingml/2006/main" xmlns:r="http://schemas.openxmlformats.org/officeDocument/2006/relationships" xmlns:p="http://schemas.openxmlformats.org/presentationml/2006/main">
  <p:cm authorId="0" dt="2011-01-26T16:02:33.385" idx="40">
    <p:pos x="10" y="10"/>
    <p:text>Module 8 Review Answers
1. level 4
2. false
3. ATI Any Time Interrogation 
4. pass, discard, atierr, forward, route, dupdisc, duplicate
5. ent-gsmmap-scrn
6. GSM MAP screening feature
7. 71
8. discard
</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09-11-19T11:36:32.510" idx="6">
    <p:pos x="6" y="444"/>
    <p:text>Learning Activity 1D Answers
chg-feat:gtt=on
ent-card:type=dsm:appl=vsccp:loc=xxxx
alw-card:loc=xxxx
ent-tt:type=253:ndgt=10:ttn=lidb
ent-gtt:gta=8753451000:egta=8753459999:ri=gt:xlat=dpc:ttn=lidb:pci=6-0-1
</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09-11-19T11:37:04.759" idx="7">
    <p:pos x="12" y="444"/>
    <p:text>Learning Activity 2A Answers
ent-tt:type=254:ndgt=6(default):ttn=e800
ent-gtt:gta=800461:egta=800463:ri=ssn:xlat=dpcssn:ssn=254:ttn=e800:pc=240-12-5
ent-map:pc=240-12-5:rc=10:ssn=254:mpc=240-12-6:materc=10::mssn=254</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09-11-19T11:37:23.993" idx="8">
    <p:pos x="-18" y="444"/>
    <p:text>Learning Activity 2B Answers
ent-tt:type=254:ndgt=6(default):ttn=e800
ent-gtt:gta=800461:egta=800463:ri=ssn:xlat=dpcssn:ssn=254:ttn=e800:pc=220-13-6
ent-map:pc=220-13-6:rc=10:ssn=254:mpc=220-13-7:materc=10::mssn=254
</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09-11-19T11:37:41.961" idx="9">
    <p:pos x="18" y="438"/>
    <p:text>Learning Activity 2C Answers
ent-tt:type=254:ndgt=6(default):ttn=e800
ent-gtt:gta=800461:egta=800463:ri=ssn:xlat=dpcssn:ssn=254:ttn=e800:pc=190-12-5
ent-map:pc=190-12-5:rc=10:ssn=254:mpc=190-12-6:materc=10::mssn=254</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623" cy="465743"/>
          </a:xfrm>
          <a:prstGeom prst="rect">
            <a:avLst/>
          </a:prstGeom>
          <a:noFill/>
          <a:ln w="9525">
            <a:noFill/>
            <a:miter lim="800000"/>
            <a:headEnd/>
            <a:tailEnd/>
          </a:ln>
          <a:effectLst/>
        </p:spPr>
        <p:txBody>
          <a:bodyPr vert="horz" wrap="square" lIns="93157" tIns="46580" rIns="93157" bIns="46580" numCol="1" anchor="t" anchorCtr="0" compatLnSpc="1">
            <a:prstTxWarp prst="textNoShape">
              <a:avLst/>
            </a:prstTxWarp>
          </a:bodyPr>
          <a:lstStyle>
            <a:lvl1pPr defTabSz="930356">
              <a:defRPr sz="1200"/>
            </a:lvl1pPr>
          </a:lstStyle>
          <a:p>
            <a:pPr>
              <a:defRPr/>
            </a:pPr>
            <a:endParaRPr lang="en-US" dirty="0"/>
          </a:p>
        </p:txBody>
      </p:sp>
      <p:sp>
        <p:nvSpPr>
          <p:cNvPr id="3075" name="Rectangle 3"/>
          <p:cNvSpPr>
            <a:spLocks noGrp="1" noChangeArrowheads="1"/>
          </p:cNvSpPr>
          <p:nvPr>
            <p:ph type="dt" sz="quarter" idx="1"/>
          </p:nvPr>
        </p:nvSpPr>
        <p:spPr bwMode="auto">
          <a:xfrm>
            <a:off x="3972256" y="0"/>
            <a:ext cx="3036623" cy="465743"/>
          </a:xfrm>
          <a:prstGeom prst="rect">
            <a:avLst/>
          </a:prstGeom>
          <a:noFill/>
          <a:ln w="9525">
            <a:noFill/>
            <a:miter lim="800000"/>
            <a:headEnd/>
            <a:tailEnd/>
          </a:ln>
          <a:effectLst/>
        </p:spPr>
        <p:txBody>
          <a:bodyPr vert="horz" wrap="square" lIns="93157" tIns="46580" rIns="93157" bIns="46580" numCol="1" anchor="t" anchorCtr="0" compatLnSpc="1">
            <a:prstTxWarp prst="textNoShape">
              <a:avLst/>
            </a:prstTxWarp>
          </a:bodyPr>
          <a:lstStyle>
            <a:lvl1pPr algn="r" defTabSz="930356">
              <a:defRPr sz="1200"/>
            </a:lvl1pPr>
          </a:lstStyle>
          <a:p>
            <a:pPr>
              <a:defRPr/>
            </a:pPr>
            <a:endParaRPr lang="en-US" dirty="0"/>
          </a:p>
        </p:txBody>
      </p:sp>
      <p:sp>
        <p:nvSpPr>
          <p:cNvPr id="3076" name="Rectangle 4"/>
          <p:cNvSpPr>
            <a:spLocks noGrp="1" noChangeArrowheads="1"/>
          </p:cNvSpPr>
          <p:nvPr>
            <p:ph type="ftr" sz="quarter" idx="2"/>
          </p:nvPr>
        </p:nvSpPr>
        <p:spPr bwMode="auto">
          <a:xfrm>
            <a:off x="0" y="8829121"/>
            <a:ext cx="3036623" cy="465743"/>
          </a:xfrm>
          <a:prstGeom prst="rect">
            <a:avLst/>
          </a:prstGeom>
          <a:noFill/>
          <a:ln w="9525">
            <a:noFill/>
            <a:miter lim="800000"/>
            <a:headEnd/>
            <a:tailEnd/>
          </a:ln>
          <a:effectLst/>
        </p:spPr>
        <p:txBody>
          <a:bodyPr vert="horz" wrap="square" lIns="93157" tIns="46580" rIns="93157" bIns="46580" numCol="1" anchor="b" anchorCtr="0" compatLnSpc="1">
            <a:prstTxWarp prst="textNoShape">
              <a:avLst/>
            </a:prstTxWarp>
          </a:bodyPr>
          <a:lstStyle>
            <a:lvl1pPr defTabSz="930356">
              <a:defRPr sz="1200"/>
            </a:lvl1pPr>
          </a:lstStyle>
          <a:p>
            <a:pPr>
              <a:defRPr/>
            </a:pPr>
            <a:r>
              <a:rPr lang="en-US" dirty="0"/>
              <a:t>For Training Purposes Only</a:t>
            </a:r>
          </a:p>
        </p:txBody>
      </p:sp>
      <p:sp>
        <p:nvSpPr>
          <p:cNvPr id="3077" name="Rectangle 5"/>
          <p:cNvSpPr>
            <a:spLocks noGrp="1" noChangeArrowheads="1"/>
          </p:cNvSpPr>
          <p:nvPr>
            <p:ph type="sldNum" sz="quarter" idx="3"/>
          </p:nvPr>
        </p:nvSpPr>
        <p:spPr bwMode="auto">
          <a:xfrm>
            <a:off x="3972256" y="8829121"/>
            <a:ext cx="3036623" cy="465743"/>
          </a:xfrm>
          <a:prstGeom prst="rect">
            <a:avLst/>
          </a:prstGeom>
          <a:noFill/>
          <a:ln w="9525">
            <a:noFill/>
            <a:miter lim="800000"/>
            <a:headEnd/>
            <a:tailEnd/>
          </a:ln>
          <a:effectLst/>
        </p:spPr>
        <p:txBody>
          <a:bodyPr vert="horz" wrap="square" lIns="93157" tIns="46580" rIns="93157" bIns="46580" numCol="1" anchor="b" anchorCtr="0" compatLnSpc="1">
            <a:prstTxWarp prst="textNoShape">
              <a:avLst/>
            </a:prstTxWarp>
          </a:bodyPr>
          <a:lstStyle>
            <a:lvl1pPr algn="r" defTabSz="930356">
              <a:defRPr sz="1200"/>
            </a:lvl1pPr>
          </a:lstStyle>
          <a:p>
            <a:pPr>
              <a:defRPr/>
            </a:pPr>
            <a:fld id="{5C687110-39BC-4F0A-BA72-324CEC05B0B2}"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623" cy="465743"/>
          </a:xfrm>
          <a:prstGeom prst="rect">
            <a:avLst/>
          </a:prstGeom>
          <a:noFill/>
          <a:ln w="9525">
            <a:noFill/>
            <a:miter lim="800000"/>
            <a:headEnd/>
            <a:tailEnd/>
          </a:ln>
          <a:effectLst/>
        </p:spPr>
        <p:txBody>
          <a:bodyPr vert="horz" wrap="square" lIns="93157" tIns="46580" rIns="93157" bIns="46580" numCol="1" anchor="t" anchorCtr="0" compatLnSpc="1">
            <a:prstTxWarp prst="textNoShape">
              <a:avLst/>
            </a:prstTxWarp>
          </a:bodyPr>
          <a:lstStyle>
            <a:lvl1pPr defTabSz="930356">
              <a:defRPr sz="1200"/>
            </a:lvl1pPr>
          </a:lstStyle>
          <a:p>
            <a:pPr>
              <a:defRPr/>
            </a:pPr>
            <a:endParaRPr lang="en-US" dirty="0"/>
          </a:p>
        </p:txBody>
      </p:sp>
      <p:sp>
        <p:nvSpPr>
          <p:cNvPr id="5123" name="Rectangle 3"/>
          <p:cNvSpPr>
            <a:spLocks noGrp="1" noChangeArrowheads="1"/>
          </p:cNvSpPr>
          <p:nvPr>
            <p:ph type="dt" idx="1"/>
          </p:nvPr>
        </p:nvSpPr>
        <p:spPr bwMode="auto">
          <a:xfrm>
            <a:off x="3972256" y="0"/>
            <a:ext cx="3036623" cy="465743"/>
          </a:xfrm>
          <a:prstGeom prst="rect">
            <a:avLst/>
          </a:prstGeom>
          <a:noFill/>
          <a:ln w="9525">
            <a:noFill/>
            <a:miter lim="800000"/>
            <a:headEnd/>
            <a:tailEnd/>
          </a:ln>
          <a:effectLst/>
        </p:spPr>
        <p:txBody>
          <a:bodyPr vert="horz" wrap="square" lIns="93157" tIns="46580" rIns="93157" bIns="46580" numCol="1" anchor="t" anchorCtr="0" compatLnSpc="1">
            <a:prstTxWarp prst="textNoShape">
              <a:avLst/>
            </a:prstTxWarp>
          </a:bodyPr>
          <a:lstStyle>
            <a:lvl1pPr algn="r" defTabSz="930356">
              <a:defRPr sz="1200"/>
            </a:lvl1pPr>
          </a:lstStyle>
          <a:p>
            <a:pPr>
              <a:defRPr/>
            </a:pPr>
            <a:endParaRPr lang="en-US" dirty="0"/>
          </a:p>
        </p:txBody>
      </p:sp>
      <p:sp>
        <p:nvSpPr>
          <p:cNvPr id="354308" name="Rectangle 4"/>
          <p:cNvSpPr>
            <a:spLocks noGrp="1" noRot="1" noChangeAspect="1" noChangeArrowheads="1" noTextEdit="1"/>
          </p:cNvSpPr>
          <p:nvPr>
            <p:ph type="sldImg" idx="2"/>
          </p:nvPr>
        </p:nvSpPr>
        <p:spPr bwMode="auto">
          <a:xfrm>
            <a:off x="576263" y="163513"/>
            <a:ext cx="5857875" cy="43942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03978" y="4638978"/>
            <a:ext cx="5794838" cy="4528306"/>
          </a:xfrm>
          <a:prstGeom prst="rect">
            <a:avLst/>
          </a:prstGeom>
          <a:noFill/>
          <a:ln w="9525">
            <a:noFill/>
            <a:miter lim="800000"/>
            <a:headEnd/>
            <a:tailEnd/>
          </a:ln>
          <a:effectLst/>
        </p:spPr>
        <p:txBody>
          <a:bodyPr vert="horz" wrap="square" lIns="93157" tIns="46580" rIns="93157" bIns="4658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5723335" y="9027408"/>
            <a:ext cx="1063427" cy="267456"/>
          </a:xfrm>
          <a:prstGeom prst="rect">
            <a:avLst/>
          </a:prstGeom>
          <a:noFill/>
          <a:ln w="9525">
            <a:noFill/>
            <a:miter lim="800000"/>
            <a:headEnd/>
            <a:tailEnd/>
          </a:ln>
          <a:effectLst/>
        </p:spPr>
        <p:txBody>
          <a:bodyPr vert="horz" wrap="square" lIns="93157" tIns="46580" rIns="93157" bIns="46580" numCol="1" anchor="b" anchorCtr="0" compatLnSpc="1">
            <a:prstTxWarp prst="textNoShape">
              <a:avLst/>
            </a:prstTxWarp>
          </a:bodyPr>
          <a:lstStyle>
            <a:lvl1pPr algn="r" defTabSz="930356">
              <a:defRPr sz="1200"/>
            </a:lvl1pPr>
          </a:lstStyle>
          <a:p>
            <a:pPr>
              <a:defRPr/>
            </a:pPr>
            <a:fld id="{EADF9681-1C94-46CE-8E8F-9E42DBBA62A6}" type="slidenum">
              <a:rPr lang="en-US"/>
              <a:pPr>
                <a:defRPr/>
              </a:pPr>
              <a:t>‹#›</a:t>
            </a:fld>
            <a:endParaRPr lang="en-US" dirty="0"/>
          </a:p>
        </p:txBody>
      </p:sp>
      <p:sp>
        <p:nvSpPr>
          <p:cNvPr id="5129" name="Rectangle 9"/>
          <p:cNvSpPr>
            <a:spLocks noChangeArrowheads="1"/>
          </p:cNvSpPr>
          <p:nvPr/>
        </p:nvSpPr>
        <p:spPr bwMode="auto">
          <a:xfrm>
            <a:off x="173435" y="8933644"/>
            <a:ext cx="5963708" cy="319717"/>
          </a:xfrm>
          <a:prstGeom prst="rect">
            <a:avLst/>
          </a:prstGeom>
          <a:noFill/>
          <a:ln w="9525">
            <a:noFill/>
            <a:miter lim="800000"/>
            <a:headEnd/>
            <a:tailEnd/>
          </a:ln>
          <a:effectLst/>
        </p:spPr>
        <p:txBody>
          <a:bodyPr lIns="100132" tIns="50066" rIns="100132" bIns="50066" anchor="b"/>
          <a:lstStyle/>
          <a:p>
            <a:pPr defTabSz="1002276">
              <a:defRPr/>
            </a:pPr>
            <a:r>
              <a:rPr lang="en-US" sz="1000" dirty="0" smtClean="0"/>
              <a:t>TK155v10                                                         </a:t>
            </a:r>
            <a:r>
              <a:rPr lang="en-US" sz="1000" dirty="0"/>
              <a:t>For Training Purposes Only</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3429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6858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0287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3716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3" Type="http://schemas.openxmlformats.org/officeDocument/2006/relationships/slide" Target="../slides/slide263.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D881AB60-0DA0-40C1-8172-3F31E951D902}" type="slidenum">
              <a:rPr lang="en-US" smtClean="0"/>
              <a:pPr/>
              <a:t>1</a:t>
            </a:fld>
            <a:endParaRPr lang="en-US" dirty="0" smtClean="0"/>
          </a:p>
        </p:txBody>
      </p:sp>
      <p:sp>
        <p:nvSpPr>
          <p:cNvPr id="355331" name="Rectangle 2"/>
          <p:cNvSpPr>
            <a:spLocks noGrp="1" noRot="1" noChangeAspect="1" noChangeArrowheads="1" noTextEdit="1"/>
          </p:cNvSpPr>
          <p:nvPr>
            <p:ph type="sldImg"/>
          </p:nvPr>
        </p:nvSpPr>
        <p:spPr bwMode="ltGray">
          <a:xfrm>
            <a:off x="584200" y="158750"/>
            <a:ext cx="5853113" cy="4391025"/>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57BE9E09-13B7-43A9-93A3-EE643B42895F}" type="slidenum">
              <a:rPr lang="en-US" smtClean="0"/>
              <a:pPr/>
              <a:t>10</a:t>
            </a:fld>
            <a:endParaRPr lang="en-US" dirty="0" smtClean="0"/>
          </a:p>
        </p:txBody>
      </p:sp>
      <p:sp>
        <p:nvSpPr>
          <p:cNvPr id="364547" name="Rectangle 2"/>
          <p:cNvSpPr>
            <a:spLocks noGrp="1" noChangeArrowheads="1"/>
          </p:cNvSpPr>
          <p:nvPr>
            <p:ph type="body" idx="1"/>
          </p:nvPr>
        </p:nvSpPr>
        <p:spPr>
          <a:xfrm>
            <a:off x="848916" y="4637441"/>
            <a:ext cx="5371902" cy="4199366"/>
          </a:xfrm>
          <a:noFill/>
          <a:ln/>
        </p:spPr>
        <p:txBody>
          <a:bodyPr/>
          <a:lstStyle/>
          <a:p>
            <a:pPr lvl="1" eaLnBrk="1" hangingPunct="1"/>
            <a:endParaRPr lang="en-US" sz="1300" dirty="0" smtClean="0"/>
          </a:p>
          <a:p>
            <a:pPr lvl="1" eaLnBrk="1" hangingPunct="1"/>
            <a:endParaRPr lang="en-US" dirty="0" smtClean="0"/>
          </a:p>
        </p:txBody>
      </p:sp>
      <p:sp>
        <p:nvSpPr>
          <p:cNvPr id="36454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p:spPr>
        <p:txBody>
          <a:bodyPr/>
          <a:lstStyle/>
          <a:p>
            <a:fld id="{AB3085EA-79CD-4F71-8792-ED740EA8B79A}" type="slidenum">
              <a:rPr lang="en-US" smtClean="0"/>
              <a:pPr/>
              <a:t>101</a:t>
            </a:fld>
            <a:endParaRPr lang="en-US" dirty="0" smtClean="0"/>
          </a:p>
        </p:txBody>
      </p:sp>
      <p:sp>
        <p:nvSpPr>
          <p:cNvPr id="455683"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455684"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455685"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86"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87"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88"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89"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0"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1"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2"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3"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4"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5"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6"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7"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8"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55699"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p:spPr>
        <p:txBody>
          <a:bodyPr/>
          <a:lstStyle/>
          <a:p>
            <a:fld id="{FBE23933-7D88-4369-BEA6-5F4E2E85AE79}" type="slidenum">
              <a:rPr lang="en-US" smtClean="0"/>
              <a:pPr/>
              <a:t>102</a:t>
            </a:fld>
            <a:endParaRPr lang="en-US" dirty="0" smtClean="0"/>
          </a:p>
        </p:txBody>
      </p:sp>
      <p:sp>
        <p:nvSpPr>
          <p:cNvPr id="456707" name="Rectangle 2"/>
          <p:cNvSpPr>
            <a:spLocks noGrp="1" noChangeArrowheads="1"/>
          </p:cNvSpPr>
          <p:nvPr>
            <p:ph type="body" idx="1"/>
          </p:nvPr>
        </p:nvSpPr>
        <p:spPr>
          <a:xfrm>
            <a:off x="848916" y="4657423"/>
            <a:ext cx="5539251" cy="4179384"/>
          </a:xfrm>
          <a:noFill/>
          <a:ln/>
        </p:spPr>
        <p:txBody>
          <a:bodyPr/>
          <a:lstStyle/>
          <a:p>
            <a:pPr eaLnBrk="1" hangingPunct="1"/>
            <a:r>
              <a:rPr lang="en-US" sz="1000" dirty="0" smtClean="0"/>
              <a:t>The EAGLE supports </a:t>
            </a:r>
            <a:r>
              <a:rPr lang="en-US" sz="1000" b="1" dirty="0" smtClean="0"/>
              <a:t>64</a:t>
            </a:r>
            <a:r>
              <a:rPr lang="en-US" sz="1000" dirty="0" smtClean="0"/>
              <a:t> TT maps for each linkset.  This includes both incoming and outgoing TT mapping.  </a:t>
            </a:r>
          </a:p>
          <a:p>
            <a:pPr eaLnBrk="1" hangingPunct="1"/>
            <a:r>
              <a:rPr lang="en-US" sz="1000" dirty="0" smtClean="0"/>
              <a:t>Since the EAGLE supports a total of </a:t>
            </a:r>
            <a:r>
              <a:rPr lang="en-US" sz="1000" b="1" dirty="0" smtClean="0"/>
              <a:t>1024</a:t>
            </a:r>
            <a:r>
              <a:rPr lang="en-US" sz="1000" dirty="0" smtClean="0"/>
              <a:t> linksets, the total number of TT mappings that can be configured is </a:t>
            </a:r>
            <a:r>
              <a:rPr lang="en-US" sz="1000" b="1" dirty="0" smtClean="0"/>
              <a:t>65,536.</a:t>
            </a:r>
            <a:endParaRPr lang="en-US" sz="1000" dirty="0" smtClean="0"/>
          </a:p>
          <a:p>
            <a:pPr eaLnBrk="1" hangingPunct="1"/>
            <a:endParaRPr lang="en-US" sz="1000" dirty="0" smtClean="0"/>
          </a:p>
        </p:txBody>
      </p:sp>
      <p:sp>
        <p:nvSpPr>
          <p:cNvPr id="45670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p:spPr>
        <p:txBody>
          <a:bodyPr/>
          <a:lstStyle/>
          <a:p>
            <a:fld id="{F57DFAF9-FEFA-46AD-B7E4-5EB60FBBEE4A}" type="slidenum">
              <a:rPr lang="en-US" smtClean="0"/>
              <a:pPr/>
              <a:t>103</a:t>
            </a:fld>
            <a:endParaRPr lang="en-US" dirty="0" smtClean="0"/>
          </a:p>
        </p:txBody>
      </p:sp>
      <p:sp>
        <p:nvSpPr>
          <p:cNvPr id="457731" name="Rectangle 2"/>
          <p:cNvSpPr>
            <a:spLocks noGrp="1" noChangeArrowheads="1"/>
          </p:cNvSpPr>
          <p:nvPr>
            <p:ph type="body" idx="1"/>
          </p:nvPr>
        </p:nvSpPr>
        <p:spPr>
          <a:xfrm>
            <a:off x="848916" y="4657423"/>
            <a:ext cx="5371902" cy="4179384"/>
          </a:xfrm>
          <a:noFill/>
          <a:ln/>
        </p:spPr>
        <p:txBody>
          <a:bodyPr/>
          <a:lstStyle/>
          <a:p>
            <a:pPr eaLnBrk="1" hangingPunct="1"/>
            <a:r>
              <a:rPr lang="en-US" sz="1000" dirty="0" smtClean="0"/>
              <a:t>TTMAP - is a table used to convert a TT being received to a TT being used by the EAGLE and subsequent SCPs, on a linkset basis.</a:t>
            </a:r>
          </a:p>
          <a:p>
            <a:pPr eaLnBrk="1" hangingPunct="1"/>
            <a:endParaRPr lang="en-US" sz="1000" dirty="0" smtClean="0"/>
          </a:p>
        </p:txBody>
      </p:sp>
      <p:sp>
        <p:nvSpPr>
          <p:cNvPr id="457732" name="Rectangle 3"/>
          <p:cNvSpPr>
            <a:spLocks noGrp="1" noRot="1" noChangeAspect="1" noChangeArrowheads="1" noTextEdit="1"/>
          </p:cNvSpPr>
          <p:nvPr>
            <p:ph type="sldImg"/>
          </p:nvPr>
        </p:nvSpPr>
        <p:spPr>
          <a:xfrm>
            <a:off x="584200" y="158750"/>
            <a:ext cx="5853113" cy="4391025"/>
          </a:xfrm>
          <a:ln/>
        </p:spPr>
      </p:sp>
      <p:sp>
        <p:nvSpPr>
          <p:cNvPr id="457733" name="Text Box 4"/>
          <p:cNvSpPr txBox="1">
            <a:spLocks noChangeArrowheads="1"/>
          </p:cNvSpPr>
          <p:nvPr/>
        </p:nvSpPr>
        <p:spPr bwMode="auto">
          <a:xfrm>
            <a:off x="477705" y="8444845"/>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ent-ttmap:lsn=_________________:IO=_________ett</a:t>
            </a:r>
            <a:r>
              <a:rPr lang="en-US" sz="1100" dirty="0" smtClean="0"/>
              <a:t>=_________________</a:t>
            </a:r>
          </a:p>
          <a:p>
            <a:pPr defTabSz="907404">
              <a:spcBef>
                <a:spcPct val="50000"/>
              </a:spcBef>
            </a:pPr>
            <a:r>
              <a:rPr lang="en-US" sz="1100" dirty="0" smtClean="0"/>
              <a:t>:</a:t>
            </a:r>
            <a:r>
              <a:rPr lang="en-US" sz="1100" dirty="0"/>
              <a:t>mtt=________________</a:t>
            </a:r>
          </a:p>
        </p:txBody>
      </p:sp>
      <p:sp>
        <p:nvSpPr>
          <p:cNvPr id="457734" name="Text Box 5"/>
          <p:cNvSpPr txBox="1">
            <a:spLocks noChangeArrowheads="1"/>
          </p:cNvSpPr>
          <p:nvPr/>
        </p:nvSpPr>
        <p:spPr bwMode="auto">
          <a:xfrm>
            <a:off x="476185" y="7999085"/>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noFill/>
        </p:spPr>
        <p:txBody>
          <a:bodyPr/>
          <a:lstStyle/>
          <a:p>
            <a:fld id="{D85A8847-0247-4646-AA1D-21AE6462BDDD}" type="slidenum">
              <a:rPr lang="en-US" smtClean="0"/>
              <a:pPr/>
              <a:t>104</a:t>
            </a:fld>
            <a:endParaRPr lang="en-US" dirty="0" smtClean="0"/>
          </a:p>
        </p:txBody>
      </p:sp>
      <p:sp>
        <p:nvSpPr>
          <p:cNvPr id="458755" name="Rectangle 2"/>
          <p:cNvSpPr>
            <a:spLocks noGrp="1" noChangeArrowheads="1"/>
          </p:cNvSpPr>
          <p:nvPr>
            <p:ph type="body" idx="1"/>
          </p:nvPr>
        </p:nvSpPr>
        <p:spPr>
          <a:xfrm>
            <a:off x="932591" y="4662035"/>
            <a:ext cx="5145220" cy="4085620"/>
          </a:xfrm>
          <a:noFill/>
          <a:ln/>
        </p:spPr>
        <p:txBody>
          <a:bodyPr/>
          <a:lstStyle/>
          <a:p>
            <a:pPr eaLnBrk="1" hangingPunct="1"/>
            <a:r>
              <a:rPr lang="en-US" sz="1000" dirty="0" smtClean="0"/>
              <a:t>A translation type is defined in this command, just as it was in the ent-tt command (normal GTT).</a:t>
            </a:r>
          </a:p>
          <a:p>
            <a:pPr eaLnBrk="1" hangingPunct="1"/>
            <a:r>
              <a:rPr lang="en-US" sz="1000" dirty="0" smtClean="0"/>
              <a:t>The GTTSEL table may not have more than </a:t>
            </a:r>
            <a:r>
              <a:rPr lang="en-US" sz="1000" b="1" dirty="0" smtClean="0"/>
              <a:t>20,992</a:t>
            </a:r>
            <a:r>
              <a:rPr lang="en-US" sz="1000" dirty="0" smtClean="0"/>
              <a:t> entries:</a:t>
            </a:r>
          </a:p>
          <a:p>
            <a:pPr lvl="1" eaLnBrk="1" hangingPunct="1"/>
            <a:r>
              <a:rPr lang="en-US" sz="1000" b="1" dirty="0" smtClean="0"/>
              <a:t>256 </a:t>
            </a:r>
            <a:r>
              <a:rPr lang="en-US" sz="1000" dirty="0" smtClean="0"/>
              <a:t>ANSI selectors.</a:t>
            </a:r>
          </a:p>
          <a:p>
            <a:pPr lvl="1" eaLnBrk="1" hangingPunct="1"/>
            <a:r>
              <a:rPr lang="en-US" sz="1000" b="1" dirty="0" smtClean="0"/>
              <a:t>256</a:t>
            </a:r>
            <a:r>
              <a:rPr lang="en-US" sz="1000" dirty="0" smtClean="0"/>
              <a:t> ITU selectors with GTI=2.</a:t>
            </a:r>
          </a:p>
          <a:p>
            <a:pPr lvl="1" eaLnBrk="1" hangingPunct="1"/>
            <a:r>
              <a:rPr lang="en-US" sz="1000" b="1" dirty="0" smtClean="0"/>
              <a:t>20,480</a:t>
            </a:r>
            <a:r>
              <a:rPr lang="en-US" sz="1000" dirty="0" smtClean="0"/>
              <a:t> ITU selectors with GTI=4 (256 TTs * 16 NPs per TT * 5 NAIs per NP).  </a:t>
            </a:r>
          </a:p>
          <a:p>
            <a:pPr lvl="1" eaLnBrk="1" hangingPunct="1"/>
            <a:endParaRPr lang="en-US" sz="1000" dirty="0" smtClean="0"/>
          </a:p>
        </p:txBody>
      </p:sp>
      <p:sp>
        <p:nvSpPr>
          <p:cNvPr id="45875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p:spPr>
        <p:txBody>
          <a:bodyPr/>
          <a:lstStyle/>
          <a:p>
            <a:fld id="{444C0FED-EFFF-441C-9828-BEC4CBC28CCF}" type="slidenum">
              <a:rPr lang="en-US" smtClean="0"/>
              <a:pPr/>
              <a:t>105</a:t>
            </a:fld>
            <a:endParaRPr lang="en-US" dirty="0" smtClean="0"/>
          </a:p>
        </p:txBody>
      </p:sp>
      <p:sp>
        <p:nvSpPr>
          <p:cNvPr id="459779" name="Rectangle 2"/>
          <p:cNvSpPr>
            <a:spLocks noGrp="1" noChangeArrowheads="1"/>
          </p:cNvSpPr>
          <p:nvPr>
            <p:ph type="body" idx="1"/>
          </p:nvPr>
        </p:nvSpPr>
        <p:spPr>
          <a:xfrm>
            <a:off x="848916" y="4651275"/>
            <a:ext cx="5371902" cy="4185532"/>
          </a:xfrm>
          <a:noFill/>
          <a:ln/>
        </p:spPr>
        <p:txBody>
          <a:bodyPr/>
          <a:lstStyle/>
          <a:p>
            <a:pPr eaLnBrk="1" hangingPunct="1"/>
            <a:r>
              <a:rPr lang="en-US" sz="1000" dirty="0" smtClean="0"/>
              <a:t>The GTTSEL table looks at the global title indicator, translation type, nature of address indicator, and numbering plan.</a:t>
            </a:r>
          </a:p>
          <a:p>
            <a:pPr eaLnBrk="1" hangingPunct="1"/>
            <a:r>
              <a:rPr lang="en-US" sz="1000" dirty="0" smtClean="0"/>
              <a:t>The GTTSEL table also has a set name used as a pointer for the GTTSEL, GTTSET and GTA entries.</a:t>
            </a:r>
          </a:p>
          <a:p>
            <a:pPr eaLnBrk="1" hangingPunct="1"/>
            <a:endParaRPr lang="en-US" sz="1000" dirty="0" smtClean="0"/>
          </a:p>
        </p:txBody>
      </p:sp>
      <p:sp>
        <p:nvSpPr>
          <p:cNvPr id="459780" name="Rectangle 3"/>
          <p:cNvSpPr>
            <a:spLocks noGrp="1" noRot="1" noChangeAspect="1" noChangeArrowheads="1" noTextEdit="1"/>
          </p:cNvSpPr>
          <p:nvPr>
            <p:ph type="sldImg"/>
          </p:nvPr>
        </p:nvSpPr>
        <p:spPr>
          <a:xfrm>
            <a:off x="584200" y="158750"/>
            <a:ext cx="5853113" cy="4391025"/>
          </a:xfrm>
          <a:ln/>
        </p:spPr>
      </p:sp>
      <p:sp>
        <p:nvSpPr>
          <p:cNvPr id="459781" name="Text Box 4"/>
          <p:cNvSpPr txBox="1">
            <a:spLocks noChangeArrowheads="1"/>
          </p:cNvSpPr>
          <p:nvPr/>
        </p:nvSpPr>
        <p:spPr bwMode="auto">
          <a:xfrm>
            <a:off x="477705" y="8454068"/>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ent-gttsel:gtin=________:tt=_________gttsn=____________:nai=__________:np=__________</a:t>
            </a:r>
          </a:p>
        </p:txBody>
      </p:sp>
      <p:sp>
        <p:nvSpPr>
          <p:cNvPr id="459782"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p:spPr>
        <p:txBody>
          <a:bodyPr/>
          <a:lstStyle/>
          <a:p>
            <a:fld id="{A4032BBF-9DEB-4B57-83FB-2EE30F579A78}" type="slidenum">
              <a:rPr lang="en-US" smtClean="0"/>
              <a:pPr/>
              <a:t>106</a:t>
            </a:fld>
            <a:endParaRPr lang="en-US" dirty="0" smtClean="0"/>
          </a:p>
        </p:txBody>
      </p:sp>
      <p:sp>
        <p:nvSpPr>
          <p:cNvPr id="460803" name="Rectangle 2"/>
          <p:cNvSpPr>
            <a:spLocks noGrp="1" noChangeArrowheads="1"/>
          </p:cNvSpPr>
          <p:nvPr>
            <p:ph type="body" idx="1"/>
          </p:nvPr>
        </p:nvSpPr>
        <p:spPr>
          <a:xfrm>
            <a:off x="848916" y="4642052"/>
            <a:ext cx="5371902" cy="4194755"/>
          </a:xfrm>
          <a:noFill/>
          <a:ln/>
        </p:spPr>
        <p:txBody>
          <a:bodyPr/>
          <a:lstStyle/>
          <a:p>
            <a:pPr eaLnBrk="1" hangingPunct="1"/>
            <a:r>
              <a:rPr lang="en-US" sz="1000" dirty="0" smtClean="0"/>
              <a:t>Any translation type names used in the previous GTT tables will automatically merge into the GTT set table. </a:t>
            </a:r>
          </a:p>
          <a:p>
            <a:pPr eaLnBrk="1" hangingPunct="1"/>
            <a:r>
              <a:rPr lang="en-US" sz="1000" dirty="0" smtClean="0"/>
              <a:t>The network domain is identified, either ANSI, or ITU. Cross is only used with the ANSI-ITU-China SCCP conversion feature.</a:t>
            </a:r>
          </a:p>
          <a:p>
            <a:pPr eaLnBrk="1" hangingPunct="1"/>
            <a:r>
              <a:rPr lang="en-US" sz="1000" dirty="0" smtClean="0"/>
              <a:t>The number of digits analyzed for global title is also specified with this command.</a:t>
            </a:r>
          </a:p>
          <a:p>
            <a:pPr eaLnBrk="1" hangingPunct="1"/>
            <a:r>
              <a:rPr lang="en-US" sz="1000" dirty="0" smtClean="0"/>
              <a:t>The GTTSET table may not have more than 200</a:t>
            </a:r>
            <a:r>
              <a:rPr lang="en-US" sz="1000" b="1" dirty="0" smtClean="0"/>
              <a:t>0 </a:t>
            </a:r>
            <a:r>
              <a:rPr lang="en-US" sz="1000" dirty="0" smtClean="0"/>
              <a:t>entries.</a:t>
            </a:r>
          </a:p>
          <a:p>
            <a:pPr eaLnBrk="1" hangingPunct="1"/>
            <a:endParaRPr lang="en-US" sz="1000" dirty="0" smtClean="0"/>
          </a:p>
        </p:txBody>
      </p:sp>
      <p:sp>
        <p:nvSpPr>
          <p:cNvPr id="4608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p:spPr>
        <p:txBody>
          <a:bodyPr/>
          <a:lstStyle/>
          <a:p>
            <a:fld id="{30B99AB2-323F-4310-A198-2560E74BD303}" type="slidenum">
              <a:rPr lang="en-US" smtClean="0"/>
              <a:pPr/>
              <a:t>107</a:t>
            </a:fld>
            <a:endParaRPr lang="en-US" dirty="0" smtClean="0"/>
          </a:p>
        </p:txBody>
      </p:sp>
      <p:sp>
        <p:nvSpPr>
          <p:cNvPr id="461827" name="Rectangle 2"/>
          <p:cNvSpPr>
            <a:spLocks noGrp="1" noChangeArrowheads="1"/>
          </p:cNvSpPr>
          <p:nvPr>
            <p:ph type="body" idx="1"/>
          </p:nvPr>
        </p:nvSpPr>
        <p:spPr>
          <a:xfrm>
            <a:off x="848916" y="4651275"/>
            <a:ext cx="5371902" cy="4185532"/>
          </a:xfrm>
          <a:noFill/>
          <a:ln/>
        </p:spPr>
        <p:txBody>
          <a:bodyPr/>
          <a:lstStyle/>
          <a:p>
            <a:pPr eaLnBrk="1" hangingPunct="1"/>
            <a:r>
              <a:rPr lang="en-US" sz="1000" dirty="0" smtClean="0"/>
              <a:t>The GTT Set name is used as a pointer to a corresponding GTT selector table.</a:t>
            </a:r>
          </a:p>
          <a:p>
            <a:pPr eaLnBrk="1" hangingPunct="1"/>
            <a:r>
              <a:rPr lang="en-US" sz="1000" dirty="0" smtClean="0"/>
              <a:t>The netdom parameter identifies the network, either ANSI or ITU.</a:t>
            </a:r>
          </a:p>
          <a:p>
            <a:pPr eaLnBrk="1" hangingPunct="1"/>
            <a:r>
              <a:rPr lang="en-US" sz="1000" dirty="0" smtClean="0"/>
              <a:t>The NDGT parameter represents the number of digits to be translated.  This can be equal to any number of significant digits from 1 to 21.  </a:t>
            </a:r>
          </a:p>
          <a:p>
            <a:pPr eaLnBrk="1" hangingPunct="1"/>
            <a:endParaRPr lang="en-US" sz="1000" dirty="0" smtClean="0"/>
          </a:p>
        </p:txBody>
      </p:sp>
      <p:sp>
        <p:nvSpPr>
          <p:cNvPr id="461828" name="Rectangle 3"/>
          <p:cNvSpPr>
            <a:spLocks noGrp="1" noRot="1" noChangeAspect="1" noChangeArrowheads="1" noTextEdit="1"/>
          </p:cNvSpPr>
          <p:nvPr>
            <p:ph type="sldImg"/>
          </p:nvPr>
        </p:nvSpPr>
        <p:spPr>
          <a:xfrm>
            <a:off x="584200" y="158750"/>
            <a:ext cx="5853113" cy="4391025"/>
          </a:xfrm>
          <a:ln/>
        </p:spPr>
      </p:sp>
      <p:sp>
        <p:nvSpPr>
          <p:cNvPr id="461829" name="Text Box 4"/>
          <p:cNvSpPr txBox="1">
            <a:spLocks noChangeArrowheads="1"/>
          </p:cNvSpPr>
          <p:nvPr/>
        </p:nvSpPr>
        <p:spPr bwMode="auto">
          <a:xfrm>
            <a:off x="477705" y="843562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ent-gttset:gttsn=_________________:netdom=_________ndgt=__________</a:t>
            </a:r>
          </a:p>
        </p:txBody>
      </p:sp>
      <p:sp>
        <p:nvSpPr>
          <p:cNvPr id="461830" name="Text Box 5"/>
          <p:cNvSpPr txBox="1">
            <a:spLocks noChangeArrowheads="1"/>
          </p:cNvSpPr>
          <p:nvPr/>
        </p:nvSpPr>
        <p:spPr bwMode="auto">
          <a:xfrm>
            <a:off x="476185" y="798986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noFill/>
        </p:spPr>
        <p:txBody>
          <a:bodyPr/>
          <a:lstStyle/>
          <a:p>
            <a:fld id="{BEF0429A-E1B8-422F-A643-7FFCC1906A1C}" type="slidenum">
              <a:rPr lang="en-US" smtClean="0"/>
              <a:pPr/>
              <a:t>108</a:t>
            </a:fld>
            <a:endParaRPr lang="en-US" dirty="0" smtClean="0"/>
          </a:p>
        </p:txBody>
      </p:sp>
      <p:sp>
        <p:nvSpPr>
          <p:cNvPr id="462851" name="Rectangle 2"/>
          <p:cNvSpPr>
            <a:spLocks noGrp="1" noChangeArrowheads="1"/>
          </p:cNvSpPr>
          <p:nvPr>
            <p:ph type="body" idx="1"/>
          </p:nvPr>
        </p:nvSpPr>
        <p:spPr>
          <a:xfrm>
            <a:off x="848916" y="4642052"/>
            <a:ext cx="5371902" cy="4194755"/>
          </a:xfrm>
          <a:noFill/>
          <a:ln/>
        </p:spPr>
        <p:txBody>
          <a:bodyPr/>
          <a:lstStyle/>
          <a:p>
            <a:pPr eaLnBrk="1" hangingPunct="1"/>
            <a:r>
              <a:rPr lang="en-US" sz="1000" dirty="0" smtClean="0"/>
              <a:t>The global title address (GTA) table is used for mapping a sequence of digits from the called party address (CDPA) parameter in the MSU to a SS7 network address, a subsystem number (SSN), and/or a destination point code (DPC), which will be used to route the MSU to its destination.</a:t>
            </a:r>
          </a:p>
          <a:p>
            <a:pPr eaLnBrk="1" hangingPunct="1"/>
            <a:r>
              <a:rPr lang="en-US" sz="1000" dirty="0" smtClean="0"/>
              <a:t>The translation is performed on the basis of the global title address (digits) and the translation type (TT) for each SS7 SCCP message received by the EAGLE.</a:t>
            </a:r>
          </a:p>
          <a:p>
            <a:pPr eaLnBrk="1" hangingPunct="1"/>
            <a:endParaRPr lang="en-US" sz="1000" dirty="0" smtClean="0"/>
          </a:p>
        </p:txBody>
      </p:sp>
      <p:sp>
        <p:nvSpPr>
          <p:cNvPr id="46285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p:spPr>
        <p:txBody>
          <a:bodyPr/>
          <a:lstStyle/>
          <a:p>
            <a:fld id="{5B31EBDB-1D03-4417-988B-6EA39752CA3A}" type="slidenum">
              <a:rPr lang="en-US" smtClean="0"/>
              <a:pPr/>
              <a:t>109</a:t>
            </a:fld>
            <a:endParaRPr lang="en-US" dirty="0" smtClean="0"/>
          </a:p>
        </p:txBody>
      </p:sp>
      <p:sp>
        <p:nvSpPr>
          <p:cNvPr id="463875" name="Rectangle 2"/>
          <p:cNvSpPr>
            <a:spLocks noGrp="1" noChangeArrowheads="1"/>
          </p:cNvSpPr>
          <p:nvPr>
            <p:ph type="body" idx="1"/>
          </p:nvPr>
        </p:nvSpPr>
        <p:spPr>
          <a:xfrm>
            <a:off x="848916" y="4625144"/>
            <a:ext cx="5371902" cy="4211663"/>
          </a:xfrm>
          <a:noFill/>
          <a:ln/>
        </p:spPr>
        <p:txBody>
          <a:bodyPr/>
          <a:lstStyle/>
          <a:p>
            <a:pPr eaLnBrk="1" hangingPunct="1">
              <a:lnSpc>
                <a:spcPct val="80000"/>
              </a:lnSpc>
              <a:spcBef>
                <a:spcPts val="1060"/>
              </a:spcBef>
              <a:spcAft>
                <a:spcPts val="1253"/>
              </a:spcAft>
            </a:pPr>
            <a:r>
              <a:rPr lang="en-US" sz="1000" dirty="0" smtClean="0"/>
              <a:t>The </a:t>
            </a:r>
            <a:r>
              <a:rPr lang="en-US" sz="1000" dirty="0" smtClean="0">
                <a:solidFill>
                  <a:schemeClr val="tx2"/>
                </a:solidFill>
              </a:rPr>
              <a:t>GTA </a:t>
            </a:r>
            <a:r>
              <a:rPr lang="en-US" sz="1000" dirty="0" smtClean="0"/>
              <a:t>table contains routing information for the translation type and corresponding digits.</a:t>
            </a:r>
          </a:p>
          <a:p>
            <a:pPr eaLnBrk="1" hangingPunct="1">
              <a:lnSpc>
                <a:spcPct val="80000"/>
              </a:lnSpc>
              <a:spcBef>
                <a:spcPts val="1060"/>
              </a:spcBef>
              <a:spcAft>
                <a:spcPts val="1253"/>
              </a:spcAft>
            </a:pPr>
            <a:r>
              <a:rPr lang="en-US" sz="1000" dirty="0" smtClean="0"/>
              <a:t>The GTA table analyzes the translation type, nature of address, numbering plan, and digits of a query, looking for a match in the GTA tables. </a:t>
            </a:r>
          </a:p>
          <a:p>
            <a:pPr eaLnBrk="1" hangingPunct="1"/>
            <a:r>
              <a:rPr lang="en-US" sz="1000" dirty="0" smtClean="0"/>
              <a:t>If a match is found, the query is routed to the point code specified in the GTA table. </a:t>
            </a:r>
          </a:p>
          <a:p>
            <a:pPr eaLnBrk="1" hangingPunct="1"/>
            <a:endParaRPr lang="en-US" sz="1000" dirty="0" smtClean="0"/>
          </a:p>
          <a:p>
            <a:pPr eaLnBrk="1" hangingPunct="1"/>
            <a:r>
              <a:rPr lang="en-US" sz="1000" dirty="0" smtClean="0"/>
              <a:t>The point code determined from the GTA table will be placed in the DPC field of the routing label and the CDPA point code field.</a:t>
            </a:r>
          </a:p>
          <a:p>
            <a:pPr eaLnBrk="1" hangingPunct="1"/>
            <a:r>
              <a:rPr lang="en-US" sz="1000" dirty="0" smtClean="0"/>
              <a:t> </a:t>
            </a:r>
          </a:p>
          <a:p>
            <a:pPr eaLnBrk="1" hangingPunct="1"/>
            <a:r>
              <a:rPr lang="en-US" sz="1000" dirty="0" smtClean="0"/>
              <a:t>The message will be sent to a LIM card for routing to the next (or final) signaling node.</a:t>
            </a:r>
          </a:p>
        </p:txBody>
      </p:sp>
      <p:sp>
        <p:nvSpPr>
          <p:cNvPr id="463876" name="Rectangle 3"/>
          <p:cNvSpPr>
            <a:spLocks noGrp="1" noRot="1" noChangeAspect="1" noChangeArrowheads="1" noTextEdit="1"/>
          </p:cNvSpPr>
          <p:nvPr>
            <p:ph type="sldImg"/>
          </p:nvPr>
        </p:nvSpPr>
        <p:spPr>
          <a:xfrm>
            <a:off x="584200" y="158750"/>
            <a:ext cx="5853113" cy="4391025"/>
          </a:xfrm>
          <a:ln/>
        </p:spPr>
      </p:sp>
      <p:sp>
        <p:nvSpPr>
          <p:cNvPr id="463877"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ent-gta:gttsn=____________:gta=________________egta</a:t>
            </a:r>
            <a:r>
              <a:rPr lang="en-US" sz="1100" dirty="0" smtClean="0"/>
              <a:t>=_________________</a:t>
            </a:r>
          </a:p>
          <a:p>
            <a:pPr defTabSz="907404">
              <a:spcBef>
                <a:spcPct val="50000"/>
              </a:spcBef>
            </a:pPr>
            <a:r>
              <a:rPr lang="en-US" sz="1100" dirty="0" smtClean="0"/>
              <a:t>:</a:t>
            </a:r>
            <a:r>
              <a:rPr lang="en-US" sz="1100" dirty="0"/>
              <a:t>xlat=___________</a:t>
            </a:r>
          </a:p>
        </p:txBody>
      </p:sp>
      <p:sp>
        <p:nvSpPr>
          <p:cNvPr id="463878"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463879" name="Text Box 6"/>
          <p:cNvSpPr txBox="1">
            <a:spLocks noChangeArrowheads="1"/>
          </p:cNvSpPr>
          <p:nvPr/>
        </p:nvSpPr>
        <p:spPr bwMode="auto">
          <a:xfrm>
            <a:off x="1658805" y="8626879"/>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:ri=_________:ssn=___________:pcn=_______________</a:t>
            </a: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p:spPr>
        <p:txBody>
          <a:bodyPr/>
          <a:lstStyle/>
          <a:p>
            <a:fld id="{580943B4-E9FF-4146-928A-34C30DE36DBD}" type="slidenum">
              <a:rPr lang="en-US" smtClean="0"/>
              <a:pPr/>
              <a:t>110</a:t>
            </a:fld>
            <a:endParaRPr lang="en-US" dirty="0" smtClean="0"/>
          </a:p>
        </p:txBody>
      </p:sp>
      <p:sp>
        <p:nvSpPr>
          <p:cNvPr id="464899" name="Rectangle 2"/>
          <p:cNvSpPr>
            <a:spLocks noChangeArrowheads="1"/>
          </p:cNvSpPr>
          <p:nvPr/>
        </p:nvSpPr>
        <p:spPr bwMode="white">
          <a:xfrm>
            <a:off x="5279099" y="3890409"/>
            <a:ext cx="229725" cy="153710"/>
          </a:xfrm>
          <a:prstGeom prst="rect">
            <a:avLst/>
          </a:prstGeom>
          <a:solidFill>
            <a:schemeClr val="bg1"/>
          </a:solidFill>
          <a:ln w="9525">
            <a:solidFill>
              <a:schemeClr val="bg1"/>
            </a:solidFill>
            <a:miter lim="800000"/>
            <a:headEnd/>
            <a:tailEnd/>
          </a:ln>
        </p:spPr>
        <p:txBody>
          <a:bodyPr wrap="none" lIns="88139" tIns="44070" rIns="88139" bIns="44070" anchor="ctr"/>
          <a:lstStyle/>
          <a:p>
            <a:endParaRPr lang="en-US" dirty="0"/>
          </a:p>
        </p:txBody>
      </p:sp>
      <p:sp>
        <p:nvSpPr>
          <p:cNvPr id="464900" name="Rectangle 3"/>
          <p:cNvSpPr>
            <a:spLocks noGrp="1" noChangeArrowheads="1"/>
          </p:cNvSpPr>
          <p:nvPr>
            <p:ph type="body" idx="1"/>
          </p:nvPr>
        </p:nvSpPr>
        <p:spPr>
          <a:xfrm>
            <a:off x="886950" y="4668183"/>
            <a:ext cx="5125442" cy="4203977"/>
          </a:xfrm>
          <a:noFill/>
          <a:ln/>
        </p:spPr>
        <p:txBody>
          <a:bodyPr/>
          <a:lstStyle/>
          <a:p>
            <a:pPr defTabSz="550869" eaLnBrk="1" hangingPunct="1">
              <a:lnSpc>
                <a:spcPct val="80000"/>
              </a:lnSpc>
              <a:spcBef>
                <a:spcPct val="15000"/>
              </a:spcBef>
              <a:spcAft>
                <a:spcPct val="15000"/>
              </a:spcAft>
            </a:pPr>
            <a:r>
              <a:rPr lang="en-US" sz="1000" dirty="0" smtClean="0"/>
              <a:t>The EAGLE supports three load sharing modes for point codes/subsystems. </a:t>
            </a:r>
          </a:p>
          <a:p>
            <a:pPr defTabSz="550869" eaLnBrk="1" hangingPunct="1">
              <a:lnSpc>
                <a:spcPct val="80000"/>
              </a:lnSpc>
              <a:spcBef>
                <a:spcPct val="15000"/>
              </a:spcBef>
              <a:spcAft>
                <a:spcPct val="15000"/>
              </a:spcAft>
            </a:pPr>
            <a:r>
              <a:rPr lang="en-US" sz="1000" dirty="0" smtClean="0"/>
              <a:t>When a PC/SSN pair is not replicated, the pair is in </a:t>
            </a:r>
            <a:r>
              <a:rPr lang="en-US" sz="1000" b="1" i="1" dirty="0" smtClean="0"/>
              <a:t>solitary </a:t>
            </a:r>
            <a:r>
              <a:rPr lang="en-US" sz="1000" dirty="0" smtClean="0"/>
              <a:t>mode. The subsystem acts as the only application, with no backup. If this subsystem fails, messages routed to it are discarded and SCCP management returns “Subsystem Unavailable” messages to the originator.</a:t>
            </a:r>
          </a:p>
          <a:p>
            <a:pPr defTabSz="550869" eaLnBrk="1" hangingPunct="1">
              <a:lnSpc>
                <a:spcPct val="80000"/>
              </a:lnSpc>
              <a:spcBef>
                <a:spcPct val="15000"/>
              </a:spcBef>
              <a:spcAft>
                <a:spcPct val="15000"/>
              </a:spcAft>
            </a:pPr>
            <a:r>
              <a:rPr lang="en-US" sz="1000" dirty="0" smtClean="0"/>
              <a:t>A group of replicated PC/SSN pairs are in </a:t>
            </a:r>
            <a:r>
              <a:rPr lang="en-US" sz="1000" b="1" i="1" dirty="0" smtClean="0"/>
              <a:t>dominant</a:t>
            </a:r>
            <a:r>
              <a:rPr lang="en-US" sz="1000" i="1" dirty="0" smtClean="0"/>
              <a:t> </a:t>
            </a:r>
            <a:r>
              <a:rPr lang="en-US" sz="1000" dirty="0" smtClean="0"/>
              <a:t>mode if each PC/SSN pair in the group has a unique relative cost. The specified subsystem acts as the primary point code/subsystem, while the mate point code/subsystem acts as a backup. In the event of congestion, messages route to the mate point code/subsystem. When the congestion subsides, messages are again routed to the primary (dominant) point code/ subsystem.</a:t>
            </a:r>
          </a:p>
          <a:p>
            <a:pPr defTabSz="550869" eaLnBrk="1" hangingPunct="1">
              <a:lnSpc>
                <a:spcPct val="80000"/>
              </a:lnSpc>
              <a:spcBef>
                <a:spcPct val="15000"/>
              </a:spcBef>
              <a:spcAft>
                <a:spcPct val="15000"/>
              </a:spcAft>
            </a:pPr>
            <a:r>
              <a:rPr lang="en-US" sz="1000" dirty="0" smtClean="0"/>
              <a:t>A group of replicated PC/SSN pairs are in </a:t>
            </a:r>
            <a:r>
              <a:rPr lang="en-US" sz="1000" b="1" i="1" dirty="0" smtClean="0"/>
              <a:t>load sharing</a:t>
            </a:r>
            <a:r>
              <a:rPr lang="en-US" sz="1000" i="1" dirty="0" smtClean="0"/>
              <a:t> </a:t>
            </a:r>
            <a:r>
              <a:rPr lang="en-US" sz="1000" dirty="0" smtClean="0"/>
              <a:t>mode if each point code/SSN pair in the group has the same relative cost. All messages are evenly distributed at the SCCP level to both point code/subsystems in the group. In the event of congestion or failure, the non-affected subsystem assumes the load of its failed or congested mate.</a:t>
            </a:r>
          </a:p>
          <a:p>
            <a:pPr defTabSz="550869" eaLnBrk="1" hangingPunct="1">
              <a:lnSpc>
                <a:spcPct val="80000"/>
              </a:lnSpc>
              <a:spcBef>
                <a:spcPct val="15000"/>
              </a:spcBef>
              <a:spcAft>
                <a:spcPct val="15000"/>
              </a:spcAft>
            </a:pPr>
            <a:r>
              <a:rPr lang="en-US" sz="1000" dirty="0" smtClean="0"/>
              <a:t>The </a:t>
            </a:r>
            <a:r>
              <a:rPr lang="en-US" sz="1000" b="1" i="1" dirty="0" smtClean="0"/>
              <a:t>combined load sharing/dominant</a:t>
            </a:r>
            <a:r>
              <a:rPr lang="en-US" sz="1000" i="1" dirty="0" smtClean="0"/>
              <a:t> </a:t>
            </a:r>
            <a:r>
              <a:rPr lang="en-US" sz="1000" dirty="0" smtClean="0"/>
              <a:t>mode supports a combination of load sharing and dominant mode and is new for the Weighted SCP Load Balancing feature. A group of PC/SSN pairs are in combined load sharing/dominant mode when at least two of the point code/SSN pairs have the same relative cost and another node subsystem in the group has a different relative cost. A combination of node accessibility and relative cost determines the preferred point code/SSN.</a:t>
            </a:r>
          </a:p>
        </p:txBody>
      </p:sp>
      <p:sp>
        <p:nvSpPr>
          <p:cNvPr id="464901" name="Rectangle 4"/>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7ADB2D95-D042-45EB-9825-B22DB5579F34}" type="slidenum">
              <a:rPr lang="en-US" smtClean="0"/>
              <a:pPr/>
              <a:t>11</a:t>
            </a:fld>
            <a:endParaRPr lang="en-US" dirty="0" smtClean="0"/>
          </a:p>
        </p:txBody>
      </p:sp>
      <p:sp>
        <p:nvSpPr>
          <p:cNvPr id="365571" name="Rectangle 2"/>
          <p:cNvSpPr>
            <a:spLocks noGrp="1" noChangeArrowheads="1"/>
          </p:cNvSpPr>
          <p:nvPr>
            <p:ph type="body" idx="1"/>
          </p:nvPr>
        </p:nvSpPr>
        <p:spPr>
          <a:xfrm>
            <a:off x="760677" y="4672793"/>
            <a:ext cx="5700515" cy="4107140"/>
          </a:xfrm>
          <a:noFill/>
          <a:ln/>
        </p:spPr>
        <p:txBody>
          <a:bodyPr/>
          <a:lstStyle/>
          <a:p>
            <a:pPr eaLnBrk="1" hangingPunct="1">
              <a:spcBef>
                <a:spcPct val="0"/>
              </a:spcBef>
            </a:pPr>
            <a:r>
              <a:rPr lang="en-US" sz="1000" dirty="0" smtClean="0"/>
              <a:t>Global Title Translations is used when an SSP or MSC receives a request (digits) from a subscriber and more information is required before the SSP or MSC can process the request.</a:t>
            </a:r>
          </a:p>
          <a:p>
            <a:pPr eaLnBrk="1" hangingPunct="1">
              <a:spcBef>
                <a:spcPct val="0"/>
              </a:spcBef>
            </a:pPr>
            <a:r>
              <a:rPr lang="en-US" sz="1000" dirty="0" smtClean="0"/>
              <a:t>The switch receiving the digits will send a TCAP query to an STP, which must then translate the Global Title Address (GTA) information (digits) into a point code and subsystem number.</a:t>
            </a:r>
          </a:p>
          <a:p>
            <a:pPr eaLnBrk="1" hangingPunct="1">
              <a:spcBef>
                <a:spcPct val="0"/>
              </a:spcBef>
            </a:pPr>
            <a:r>
              <a:rPr lang="en-US" sz="1000" dirty="0" smtClean="0"/>
              <a:t>The translation result will be either the point code of an STP or an SCP. If the point code is that of an SCP, a subsystem number will be included in the global title translation.</a:t>
            </a:r>
          </a:p>
        </p:txBody>
      </p:sp>
      <p:sp>
        <p:nvSpPr>
          <p:cNvPr id="3655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p:spPr>
        <p:txBody>
          <a:bodyPr/>
          <a:lstStyle/>
          <a:p>
            <a:fld id="{564ADCC1-5880-4ACD-A30F-08A001C981CF}" type="slidenum">
              <a:rPr lang="en-US" smtClean="0"/>
              <a:pPr/>
              <a:t>111</a:t>
            </a:fld>
            <a:endParaRPr lang="en-US" dirty="0" smtClean="0"/>
          </a:p>
        </p:txBody>
      </p:sp>
      <p:sp>
        <p:nvSpPr>
          <p:cNvPr id="465923" name="Rectangle 2"/>
          <p:cNvSpPr>
            <a:spLocks noGrp="1" noChangeArrowheads="1"/>
          </p:cNvSpPr>
          <p:nvPr>
            <p:ph type="body" idx="1"/>
          </p:nvPr>
        </p:nvSpPr>
        <p:spPr>
          <a:xfrm>
            <a:off x="932591" y="4678942"/>
            <a:ext cx="5145220" cy="4322334"/>
          </a:xfrm>
          <a:noFill/>
          <a:ln/>
        </p:spPr>
        <p:txBody>
          <a:bodyPr/>
          <a:lstStyle/>
          <a:p>
            <a:pPr eaLnBrk="1" hangingPunct="1"/>
            <a:r>
              <a:rPr lang="en-US" sz="1000" dirty="0" smtClean="0"/>
              <a:t>MAP - is used to provide load sharing information for up to eight mated SCPs and subsystems.</a:t>
            </a:r>
          </a:p>
          <a:p>
            <a:pPr eaLnBrk="1" hangingPunct="1">
              <a:spcBef>
                <a:spcPct val="20000"/>
              </a:spcBef>
              <a:spcAft>
                <a:spcPct val="20000"/>
              </a:spcAft>
            </a:pPr>
            <a:r>
              <a:rPr lang="en-US" sz="1000" dirty="0" smtClean="0"/>
              <a:t>When a point code is determined in the GTT table, the query goes to the MAP table to see if the assigned point code is in the MAP table. </a:t>
            </a:r>
          </a:p>
          <a:p>
            <a:pPr eaLnBrk="1" hangingPunct="1">
              <a:spcBef>
                <a:spcPct val="20000"/>
              </a:spcBef>
              <a:spcAft>
                <a:spcPct val="20000"/>
              </a:spcAft>
              <a:buFontTx/>
              <a:buChar char="•"/>
            </a:pPr>
            <a:r>
              <a:rPr lang="en-US" sz="1000" dirty="0" smtClean="0"/>
              <a:t>If the point code is in the MAP table, the EAGLE looks for the mate point code, and the relative cost of the primary and mate point codes. </a:t>
            </a:r>
          </a:p>
          <a:p>
            <a:pPr eaLnBrk="1" hangingPunct="1">
              <a:spcBef>
                <a:spcPct val="20000"/>
              </a:spcBef>
              <a:spcAft>
                <a:spcPct val="20000"/>
              </a:spcAft>
              <a:buFontTx/>
              <a:buChar char="•"/>
            </a:pPr>
            <a:r>
              <a:rPr lang="en-US" sz="1000" dirty="0" smtClean="0"/>
              <a:t>If the relative costs are the same, load sharing is performed to equally distribute queries to the available SCPs for processing.</a:t>
            </a:r>
          </a:p>
          <a:p>
            <a:pPr eaLnBrk="1" hangingPunct="1">
              <a:spcBef>
                <a:spcPct val="20000"/>
              </a:spcBef>
              <a:spcAft>
                <a:spcPct val="20000"/>
              </a:spcAft>
              <a:buFontTx/>
              <a:buChar char="•"/>
            </a:pPr>
            <a:r>
              <a:rPr lang="en-US" sz="1000" dirty="0" smtClean="0"/>
              <a:t>If the relative costs are different, the queries will be sent to the primary only, until a Subsystem Prohibit (SSP) message is received from the primary SCP, at which time the EAGLE will divert all queries to the alternate SCP until a Subsystem Allowed (SSA) message is received from the primary SCP. At this time, the EAGLE would switch back to the primary SCP.</a:t>
            </a:r>
          </a:p>
          <a:p>
            <a:pPr lvl="1" eaLnBrk="1" hangingPunct="1">
              <a:spcBef>
                <a:spcPct val="20000"/>
              </a:spcBef>
              <a:spcAft>
                <a:spcPct val="20000"/>
              </a:spcAft>
            </a:pPr>
            <a:endParaRPr lang="en-US" sz="1000" dirty="0" smtClean="0"/>
          </a:p>
        </p:txBody>
      </p:sp>
      <p:sp>
        <p:nvSpPr>
          <p:cNvPr id="465924" name="Rectangle 3"/>
          <p:cNvSpPr>
            <a:spLocks noChangeArrowheads="1"/>
          </p:cNvSpPr>
          <p:nvPr/>
        </p:nvSpPr>
        <p:spPr bwMode="auto">
          <a:xfrm>
            <a:off x="1086247" y="4565196"/>
            <a:ext cx="5142177" cy="4187069"/>
          </a:xfrm>
          <a:prstGeom prst="rect">
            <a:avLst/>
          </a:prstGeom>
          <a:noFill/>
          <a:ln w="9525">
            <a:noFill/>
            <a:miter lim="800000"/>
            <a:headEnd/>
            <a:tailEnd/>
          </a:ln>
        </p:spPr>
        <p:txBody>
          <a:bodyPr lIns="95736" tIns="47867" rIns="95736" bIns="47867"/>
          <a:lstStyle/>
          <a:p>
            <a:pPr>
              <a:spcBef>
                <a:spcPct val="30000"/>
              </a:spcBef>
            </a:pPr>
            <a:endParaRPr lang="fr-FR" sz="1200" dirty="0"/>
          </a:p>
        </p:txBody>
      </p:sp>
      <p:sp>
        <p:nvSpPr>
          <p:cNvPr id="465925" name="Rectangle 4"/>
          <p:cNvSpPr>
            <a:spLocks noGrp="1" noRot="1" noChangeAspect="1" noChangeArrowheads="1" noTextEdit="1"/>
          </p:cNvSpPr>
          <p:nvPr>
            <p:ph type="sldImg"/>
          </p:nvPr>
        </p:nvSpPr>
        <p:spPr>
          <a:xfrm>
            <a:off x="584200" y="158750"/>
            <a:ext cx="5853113" cy="4391025"/>
          </a:xfrm>
          <a:ln/>
        </p:spPr>
      </p:sp>
      <p:sp>
        <p:nvSpPr>
          <p:cNvPr id="465926" name="Text Box 5"/>
          <p:cNvSpPr txBox="1">
            <a:spLocks noChangeArrowheads="1"/>
          </p:cNvSpPr>
          <p:nvPr/>
        </p:nvSpPr>
        <p:spPr bwMode="auto">
          <a:xfrm>
            <a:off x="477705" y="8361842"/>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ent-map:pcn=____________:rc=__________:ssn</a:t>
            </a:r>
            <a:r>
              <a:rPr lang="en-US" sz="1100" dirty="0" smtClean="0"/>
              <a:t>=_____________</a:t>
            </a:r>
            <a:endParaRPr lang="en-US" sz="1100" dirty="0"/>
          </a:p>
        </p:txBody>
      </p:sp>
      <p:sp>
        <p:nvSpPr>
          <p:cNvPr id="465927" name="Text Box 6"/>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465928" name="Text Box 7"/>
          <p:cNvSpPr txBox="1">
            <a:spLocks noChangeArrowheads="1"/>
          </p:cNvSpPr>
          <p:nvPr/>
        </p:nvSpPr>
        <p:spPr bwMode="auto">
          <a:xfrm>
            <a:off x="486834" y="8656966"/>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            :mpcn=___________:materc=__________:mssn=__________</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p:spPr>
        <p:txBody>
          <a:bodyPr/>
          <a:lstStyle/>
          <a:p>
            <a:fld id="{D9647544-CF4F-4AA0-BA03-B90AE5BAC1A6}" type="slidenum">
              <a:rPr lang="en-US" smtClean="0"/>
              <a:pPr/>
              <a:t>112</a:t>
            </a:fld>
            <a:endParaRPr lang="en-US" dirty="0" smtClean="0"/>
          </a:p>
        </p:txBody>
      </p:sp>
      <p:sp>
        <p:nvSpPr>
          <p:cNvPr id="466947" name="Rectangle 2"/>
          <p:cNvSpPr>
            <a:spLocks noGrp="1" noChangeArrowheads="1"/>
          </p:cNvSpPr>
          <p:nvPr>
            <p:ph type="body" idx="1"/>
          </p:nvPr>
        </p:nvSpPr>
        <p:spPr>
          <a:xfrm>
            <a:off x="848916" y="4638978"/>
            <a:ext cx="5371902" cy="4197829"/>
          </a:xfrm>
          <a:noFill/>
          <a:ln/>
        </p:spPr>
        <p:txBody>
          <a:bodyPr/>
          <a:lstStyle/>
          <a:p>
            <a:pPr defTabSz="501903" eaLnBrk="1" hangingPunct="1"/>
            <a:r>
              <a:rPr lang="en-US" sz="1000" dirty="0" smtClean="0"/>
              <a:t>The group name must be defined first and then the point codes can be added to the CSPC group. Thus, the first command will be ent-cspc with the parameter to name the group defined.  Subsequent  commands are then entered with ent-cspc,  with the parameter defining the point codes in the broadcast group.</a:t>
            </a:r>
          </a:p>
          <a:p>
            <a:pPr defTabSz="501903" eaLnBrk="1" hangingPunct="1"/>
            <a:r>
              <a:rPr lang="en-US" sz="1000" dirty="0" smtClean="0"/>
              <a:t>A maximum of </a:t>
            </a:r>
            <a:r>
              <a:rPr lang="en-US" sz="1000" b="1" dirty="0" smtClean="0"/>
              <a:t>32</a:t>
            </a:r>
            <a:r>
              <a:rPr lang="en-US" sz="1000" dirty="0" smtClean="0"/>
              <a:t> concerned point codes per group and a maximum of </a:t>
            </a:r>
            <a:r>
              <a:rPr lang="en-US" sz="1000" b="1" dirty="0" smtClean="0"/>
              <a:t>2549</a:t>
            </a:r>
            <a:r>
              <a:rPr lang="en-US" sz="1000" dirty="0" smtClean="0"/>
              <a:t> groups are possible in this table.</a:t>
            </a:r>
          </a:p>
          <a:p>
            <a:pPr defTabSz="501903" eaLnBrk="1" hangingPunct="1"/>
            <a:r>
              <a:rPr lang="en-US" sz="1000" dirty="0" smtClean="0"/>
              <a:t>The point code entered must exist in the EAGLE's routing tables and cannot already exist in the specified group.</a:t>
            </a:r>
          </a:p>
          <a:p>
            <a:pPr defTabSz="501903" eaLnBrk="1" hangingPunct="1"/>
            <a:r>
              <a:rPr lang="en-US" sz="1000" dirty="0" smtClean="0"/>
              <a:t>MSC or SSP point codes should never be entered into the CSPC table.</a:t>
            </a:r>
          </a:p>
          <a:p>
            <a:pPr defTabSz="501903" eaLnBrk="1" hangingPunct="1">
              <a:spcBef>
                <a:spcPct val="0"/>
              </a:spcBef>
            </a:pPr>
            <a:endParaRPr lang="en-US" dirty="0" smtClean="0"/>
          </a:p>
        </p:txBody>
      </p:sp>
      <p:sp>
        <p:nvSpPr>
          <p:cNvPr id="46694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p:spPr>
        <p:txBody>
          <a:bodyPr/>
          <a:lstStyle/>
          <a:p>
            <a:fld id="{174BE955-E0E0-4BFA-B13D-4D2015A45338}" type="slidenum">
              <a:rPr lang="en-US" smtClean="0"/>
              <a:pPr/>
              <a:t>113</a:t>
            </a:fld>
            <a:endParaRPr lang="en-US" dirty="0" smtClean="0"/>
          </a:p>
        </p:txBody>
      </p:sp>
      <p:sp>
        <p:nvSpPr>
          <p:cNvPr id="467971"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CSPC - is routing point codes for broadcasting SSP (subsystem prohibited) and SSA (subsystem allowed) MSUs.</a:t>
            </a:r>
          </a:p>
          <a:p>
            <a:pPr eaLnBrk="1" hangingPunct="1"/>
            <a:r>
              <a:rPr lang="en-US" sz="1000" dirty="0" smtClean="0"/>
              <a:t>SCCP management is responsible for notifying Signaling Nodes when an application (subsystem) fails at an SCP.</a:t>
            </a:r>
          </a:p>
          <a:p>
            <a:pPr eaLnBrk="1" hangingPunct="1"/>
            <a:r>
              <a:rPr lang="en-US" sz="1000" dirty="0" smtClean="0"/>
              <a:t>SCCP management broadcasts subsystem prohibited and allowed messages to concerned nodes. The system supports a broadcast list of up to 32 concerned nodes for each subsystem.</a:t>
            </a:r>
          </a:p>
          <a:p>
            <a:pPr eaLnBrk="1" hangingPunct="1"/>
            <a:r>
              <a:rPr lang="en-US" sz="1000" dirty="0" smtClean="0"/>
              <a:t>The only signaling points that should be entered into this table would be any non-adjacent STPs (no direct links to SCPs) that were performing final GTT into your network SCPs. These are the only nodes that need to know of a subsystem failure, other than your own STP pair. SSPs should never be entered into the CSPC table.</a:t>
            </a:r>
          </a:p>
          <a:p>
            <a:pPr eaLnBrk="1" hangingPunct="1"/>
            <a:endParaRPr lang="en-US" sz="1000" dirty="0" smtClean="0"/>
          </a:p>
          <a:p>
            <a:pPr eaLnBrk="1" hangingPunct="1"/>
            <a:endParaRPr lang="en-US" sz="1000" dirty="0" smtClean="0"/>
          </a:p>
        </p:txBody>
      </p:sp>
      <p:sp>
        <p:nvSpPr>
          <p:cNvPr id="467972" name="Rectangle 3"/>
          <p:cNvSpPr>
            <a:spLocks noGrp="1" noRot="1" noChangeAspect="1" noChangeArrowheads="1" noTextEdit="1"/>
          </p:cNvSpPr>
          <p:nvPr>
            <p:ph type="sldImg"/>
          </p:nvPr>
        </p:nvSpPr>
        <p:spPr>
          <a:xfrm>
            <a:off x="584200" y="158750"/>
            <a:ext cx="5853113" cy="4391025"/>
          </a:xfrm>
          <a:ln/>
        </p:spPr>
      </p:sp>
      <p:sp>
        <p:nvSpPr>
          <p:cNvPr id="467973" name="Text Box 4"/>
          <p:cNvSpPr txBox="1">
            <a:spLocks noChangeArrowheads="1"/>
          </p:cNvSpPr>
          <p:nvPr/>
        </p:nvSpPr>
        <p:spPr bwMode="auto">
          <a:xfrm>
            <a:off x="477705" y="8361842"/>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ent-cspc:grp=____________:</a:t>
            </a:r>
            <a:r>
              <a:rPr lang="en-US" sz="1100" dirty="0" smtClean="0"/>
              <a:t>pc=__________</a:t>
            </a:r>
            <a:endParaRPr lang="en-US" sz="1100" dirty="0"/>
          </a:p>
        </p:txBody>
      </p:sp>
      <p:sp>
        <p:nvSpPr>
          <p:cNvPr id="467974" name="Text Box 5"/>
          <p:cNvSpPr txBox="1">
            <a:spLocks noChangeArrowheads="1"/>
          </p:cNvSpPr>
          <p:nvPr/>
        </p:nvSpPr>
        <p:spPr bwMode="auto">
          <a:xfrm>
            <a:off x="476185" y="78940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7" name="Text Box 4"/>
          <p:cNvSpPr txBox="1">
            <a:spLocks noChangeArrowheads="1"/>
          </p:cNvSpPr>
          <p:nvPr/>
        </p:nvSpPr>
        <p:spPr bwMode="auto">
          <a:xfrm>
            <a:off x="477705" y="8580917"/>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ent-cspc:grp=____________:</a:t>
            </a:r>
            <a:r>
              <a:rPr lang="en-US" sz="1100" dirty="0" smtClean="0"/>
              <a:t>pc=__________</a:t>
            </a:r>
            <a:endParaRPr lang="en-US" sz="1100" dirty="0"/>
          </a:p>
        </p:txBody>
      </p:sp>
      <p:sp>
        <p:nvSpPr>
          <p:cNvPr id="8" name="Text Box 4"/>
          <p:cNvSpPr txBox="1">
            <a:spLocks noChangeArrowheads="1"/>
          </p:cNvSpPr>
          <p:nvPr/>
        </p:nvSpPr>
        <p:spPr bwMode="auto">
          <a:xfrm>
            <a:off x="487230" y="8142767"/>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a:t>
            </a:r>
            <a:r>
              <a:rPr lang="en-US" sz="1100" dirty="0" smtClean="0"/>
              <a:t>=____________</a:t>
            </a:r>
            <a:endParaRPr lang="en-US" sz="1100"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a:noFill/>
        </p:spPr>
        <p:txBody>
          <a:bodyPr/>
          <a:lstStyle/>
          <a:p>
            <a:fld id="{1E2D71FB-1539-4678-AEB4-9323AA4B3AEB}" type="slidenum">
              <a:rPr lang="en-US" smtClean="0"/>
              <a:pPr/>
              <a:t>114</a:t>
            </a:fld>
            <a:endParaRPr lang="en-US" dirty="0" smtClean="0"/>
          </a:p>
        </p:txBody>
      </p:sp>
      <p:sp>
        <p:nvSpPr>
          <p:cNvPr id="468995"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Keep in mind the order of entry is:</a:t>
            </a:r>
          </a:p>
          <a:p>
            <a:pPr lvl="1" eaLnBrk="1" hangingPunct="1"/>
            <a:r>
              <a:rPr lang="en-US" sz="1000" dirty="0" smtClean="0"/>
              <a:t>ent-ttmap</a:t>
            </a:r>
          </a:p>
          <a:p>
            <a:pPr lvl="1" eaLnBrk="1" hangingPunct="1"/>
            <a:r>
              <a:rPr lang="en-US" sz="1000" dirty="0" smtClean="0"/>
              <a:t>ent-gttset</a:t>
            </a:r>
          </a:p>
          <a:p>
            <a:pPr lvl="1" eaLnBrk="1" hangingPunct="1"/>
            <a:r>
              <a:rPr lang="en-US" sz="1000" dirty="0" smtClean="0"/>
              <a:t>ent-gttsel</a:t>
            </a:r>
          </a:p>
          <a:p>
            <a:pPr lvl="1" eaLnBrk="1" hangingPunct="1"/>
            <a:r>
              <a:rPr lang="en-US" sz="1000" dirty="0" smtClean="0"/>
              <a:t>ent-gta</a:t>
            </a:r>
          </a:p>
          <a:p>
            <a:pPr eaLnBrk="1" hangingPunct="1"/>
            <a:r>
              <a:rPr lang="en-US" sz="1000" dirty="0" smtClean="0"/>
              <a:t>We will now discuss a scenario on the board and the commands required to implement Enhanced GTT.</a:t>
            </a:r>
          </a:p>
          <a:p>
            <a:pPr lvl="1" eaLnBrk="1" hangingPunct="1"/>
            <a:endParaRPr lang="en-US" sz="1000" dirty="0" smtClean="0"/>
          </a:p>
        </p:txBody>
      </p:sp>
      <p:sp>
        <p:nvSpPr>
          <p:cNvPr id="4689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In the first scenario, the Originating STP pair is performing intermediate EGTT into the Terminating STP pair with a TT=0. The nature of address performing indicator is subscriber number, the numbering plan is E164. The network is ITU. The digit range is 4126000000 to 4126009999.</a:t>
            </a:r>
          </a:p>
          <a:p>
            <a:endParaRPr lang="en-US" sz="1000" dirty="0"/>
          </a:p>
        </p:txBody>
      </p:sp>
      <p:sp>
        <p:nvSpPr>
          <p:cNvPr id="4" name="Slide Number Placeholder 3"/>
          <p:cNvSpPr>
            <a:spLocks noGrp="1"/>
          </p:cNvSpPr>
          <p:nvPr>
            <p:ph type="sldNum" sz="quarter" idx="10"/>
          </p:nvPr>
        </p:nvSpPr>
        <p:spPr/>
        <p:txBody>
          <a:bodyPr/>
          <a:lstStyle/>
          <a:p>
            <a:pPr>
              <a:defRPr/>
            </a:pPr>
            <a:fld id="{EADF9681-1C94-46CE-8E8F-9E42DBBA62A6}" type="slidenum">
              <a:rPr lang="en-US" smtClean="0"/>
              <a:pPr>
                <a:defRPr/>
              </a:pPr>
              <a:t>115</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p:spPr>
        <p:txBody>
          <a:bodyPr/>
          <a:lstStyle/>
          <a:p>
            <a:fld id="{25854B2B-C437-4DC3-BDB1-7F7AE5FCBFB6}" type="slidenum">
              <a:rPr lang="en-US" smtClean="0"/>
              <a:pPr/>
              <a:t>116</a:t>
            </a:fld>
            <a:endParaRPr lang="en-US" dirty="0" smtClean="0"/>
          </a:p>
        </p:txBody>
      </p:sp>
      <p:sp>
        <p:nvSpPr>
          <p:cNvPr id="471043" name="Rectangle 2"/>
          <p:cNvSpPr>
            <a:spLocks noGrp="1" noChangeArrowheads="1"/>
          </p:cNvSpPr>
          <p:nvPr>
            <p:ph type="body" idx="1"/>
          </p:nvPr>
        </p:nvSpPr>
        <p:spPr>
          <a:xfrm>
            <a:off x="760677" y="4634367"/>
            <a:ext cx="5700515" cy="4145567"/>
          </a:xfrm>
          <a:noFill/>
          <a:ln/>
        </p:spPr>
        <p:txBody>
          <a:bodyPr/>
          <a:lstStyle/>
          <a:p>
            <a:pPr eaLnBrk="1" hangingPunct="1"/>
            <a:r>
              <a:rPr lang="en-US" sz="1000" dirty="0" smtClean="0"/>
              <a:t>You will be assigned a particular STP for this exercise. Learning Activity 5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London STP in the U.K. training center</a:t>
            </a:r>
          </a:p>
          <a:p>
            <a:pPr eaLnBrk="1" hangingPunct="1"/>
            <a:endParaRPr lang="en-US" sz="1000" dirty="0" smtClean="0"/>
          </a:p>
        </p:txBody>
      </p:sp>
      <p:sp>
        <p:nvSpPr>
          <p:cNvPr id="47104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a:noFill/>
        </p:spPr>
        <p:txBody>
          <a:bodyPr/>
          <a:lstStyle/>
          <a:p>
            <a:fld id="{23B732EC-ABF3-4872-B060-5434C815CA81}" type="slidenum">
              <a:rPr lang="en-US" smtClean="0"/>
              <a:pPr/>
              <a:t>117</a:t>
            </a:fld>
            <a:endParaRPr lang="en-US" dirty="0" smtClean="0"/>
          </a:p>
        </p:txBody>
      </p:sp>
      <p:sp>
        <p:nvSpPr>
          <p:cNvPr id="472067"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6: Intermediate EGTT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Turn on the EGTT feature on the Raleigh or Clayton STP.  </a:t>
            </a:r>
          </a:p>
          <a:p>
            <a:pPr marL="220348" indent="-220348" eaLnBrk="1" hangingPunct="1">
              <a:buFontTx/>
              <a:buAutoNum type="arabicPeriod"/>
            </a:pPr>
            <a:r>
              <a:rPr lang="en-US" dirty="0" smtClean="0"/>
              <a:t>Add the appropriate card(s) to the Raleigh or Clayton STP for GTT.</a:t>
            </a:r>
          </a:p>
          <a:p>
            <a:pPr marL="220348" indent="-220348" eaLnBrk="1" hangingPunct="1">
              <a:buFontTx/>
              <a:buAutoNum type="arabicPeriod"/>
            </a:pPr>
            <a:r>
              <a:rPr lang="en-US" dirty="0" smtClean="0"/>
              <a:t>Using the network map on this page, configure the Raleigh or Clayton 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      Raleigh/Clayton STPs will perform intermediate EGTT to the  STPs with a destination of PCN=4001 for Clayton and PCN=4002 for Raleigh for HLR queries with a global title indicator of 4. The numbering plan is E.164, NAI (Nature of Address Indicator) is subscriber number. TT=0. For digit range, use 9196370000 to 9196379999.</a:t>
            </a:r>
          </a:p>
          <a:p>
            <a:pPr marL="220348" indent="-220348" eaLnBrk="1" hangingPunct="1"/>
            <a:endParaRPr lang="en-US" dirty="0" smtClean="0"/>
          </a:p>
        </p:txBody>
      </p:sp>
      <p:sp>
        <p:nvSpPr>
          <p:cNvPr id="472068"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2069"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2070" name="Oval 5"/>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2071" name="AutoShape 6"/>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2" name="AutoShape 7"/>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3" name="AutoShape 8"/>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4" name="AutoShape 9"/>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5" name="Oval 10"/>
          <p:cNvSpPr>
            <a:spLocks noChangeArrowheads="1"/>
          </p:cNvSpPr>
          <p:nvPr/>
        </p:nvSpPr>
        <p:spPr bwMode="auto">
          <a:xfrm>
            <a:off x="701345" y="422088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2076" name="Oval 11"/>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2077" name="Rectangle 12"/>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8" name="Rectangle 13"/>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79" name="Rectangle 14"/>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80" name="Rectangle 15"/>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2081" name="Line 16"/>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72082" name="Line 17"/>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72083" name="Line 18"/>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72084" name="Line 19"/>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72085" name="Line 20"/>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72086" name="Line 21"/>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72087" name="Line 22"/>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72088" name="Line 23"/>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72089" name="Line 24"/>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72090" name="Line 25"/>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72091" name="Line 26"/>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72092" name="Line 27"/>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72093" name="Line 28"/>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72094" name="Line 29"/>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72095" name="Line 30"/>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72096" name="Line 31"/>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72097" name="Line 32"/>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72098" name="Line 33"/>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72099" name="Line 34"/>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72100" name="Line 35"/>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72101" name="Text Box 36"/>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72102" name="Text Box 37"/>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72103" name="Text Box 38"/>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72104" name="Text Box 39"/>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72105" name="Text Box 40"/>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72106" name="Text Box 41"/>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72107" name="Text Box 42"/>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72108" name="Text Box 43"/>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72109" name="Text Box 44"/>
          <p:cNvSpPr txBox="1">
            <a:spLocks noChangeArrowheads="1"/>
          </p:cNvSpPr>
          <p:nvPr/>
        </p:nvSpPr>
        <p:spPr bwMode="auto">
          <a:xfrm>
            <a:off x="847395" y="458210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72110" name="Line 45"/>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72111" name="Line 46"/>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72112" name="Line 47"/>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72113" name="Line 48"/>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72114" name="Text Box 49"/>
          <p:cNvSpPr txBox="1">
            <a:spLocks noChangeArrowheads="1"/>
          </p:cNvSpPr>
          <p:nvPr/>
        </p:nvSpPr>
        <p:spPr bwMode="auto">
          <a:xfrm>
            <a:off x="2097948" y="4039508"/>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72116" name="Text Box 51"/>
          <p:cNvSpPr txBox="1">
            <a:spLocks noChangeArrowheads="1"/>
          </p:cNvSpPr>
          <p:nvPr/>
        </p:nvSpPr>
        <p:spPr bwMode="auto">
          <a:xfrm>
            <a:off x="2102511" y="588403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72118" name="Text Box 53"/>
          <p:cNvSpPr txBox="1">
            <a:spLocks noChangeArrowheads="1"/>
          </p:cNvSpPr>
          <p:nvPr/>
        </p:nvSpPr>
        <p:spPr bwMode="auto">
          <a:xfrm>
            <a:off x="3874890" y="4021062"/>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72119" name="Text Box 54"/>
          <p:cNvSpPr txBox="1">
            <a:spLocks noChangeArrowheads="1"/>
          </p:cNvSpPr>
          <p:nvPr/>
        </p:nvSpPr>
        <p:spPr bwMode="auto">
          <a:xfrm>
            <a:off x="3940308" y="4223960"/>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72120" name="Text Box 55"/>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72121" name="Text Box 56"/>
          <p:cNvSpPr txBox="1">
            <a:spLocks noChangeArrowheads="1"/>
          </p:cNvSpPr>
          <p:nvPr/>
        </p:nvSpPr>
        <p:spPr bwMode="auto">
          <a:xfrm>
            <a:off x="3868805" y="5844066"/>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72122" name="Text Box 57"/>
          <p:cNvSpPr txBox="1">
            <a:spLocks noChangeArrowheads="1"/>
          </p:cNvSpPr>
          <p:nvPr/>
        </p:nvSpPr>
        <p:spPr bwMode="auto">
          <a:xfrm>
            <a:off x="3934222"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72123" name="Text Box 58"/>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472124" name="Text Box 59"/>
          <p:cNvSpPr txBox="1">
            <a:spLocks noChangeArrowheads="1"/>
          </p:cNvSpPr>
          <p:nvPr/>
        </p:nvSpPr>
        <p:spPr bwMode="auto">
          <a:xfrm>
            <a:off x="4017897" y="4397652"/>
            <a:ext cx="86869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72125" name="Text Box 60"/>
          <p:cNvSpPr txBox="1">
            <a:spLocks noChangeArrowheads="1"/>
          </p:cNvSpPr>
          <p:nvPr/>
        </p:nvSpPr>
        <p:spPr bwMode="auto">
          <a:xfrm>
            <a:off x="3978342" y="6228343"/>
            <a:ext cx="86108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xfrm>
            <a:off x="5723335" y="8703558"/>
            <a:ext cx="1063427" cy="267456"/>
          </a:xfrm>
          <a:noFill/>
        </p:spPr>
        <p:txBody>
          <a:bodyPr/>
          <a:lstStyle/>
          <a:p>
            <a:fld id="{5FE34D82-BF3C-47F2-A16A-2A6F521880EE}" type="slidenum">
              <a:rPr lang="en-US" smtClean="0"/>
              <a:pPr/>
              <a:t>118</a:t>
            </a:fld>
            <a:endParaRPr lang="en-US" dirty="0" smtClean="0"/>
          </a:p>
        </p:txBody>
      </p:sp>
      <p:sp>
        <p:nvSpPr>
          <p:cNvPr id="47309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6: Intermediate EGTT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Turn on the GTT feature on the Dallas or Hubbard STP.  </a:t>
            </a:r>
          </a:p>
          <a:p>
            <a:pPr marL="220348" indent="-220348" eaLnBrk="1" hangingPunct="1">
              <a:buFontTx/>
              <a:buAutoNum type="arabicPeriod"/>
            </a:pPr>
            <a:r>
              <a:rPr lang="en-US" dirty="0" smtClean="0"/>
              <a:t>Add the appropriate card(s) to the Dallas or Hubbard STP for GTT.</a:t>
            </a:r>
          </a:p>
          <a:p>
            <a:pPr marL="220348" indent="-220348" eaLnBrk="1" hangingPunct="1">
              <a:buFontTx/>
              <a:buAutoNum type="arabicPeriod"/>
            </a:pPr>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Dallas/Hubbard STPs will perform intermediate EGTT to the STPs with destination of PCN=4001 for Dallas and PCN=4002 for Hubbard for HLR queries with a global title indicator of 4. The numbering plan is E.164, NAI (Nature of Address Indicator) is subscriber number. TT=0. For digit range, use 9196370000 to 9196379999.</a:t>
            </a:r>
          </a:p>
          <a:p>
            <a:pPr marL="220348" indent="-220348" eaLnBrk="1" hangingPunct="1"/>
            <a:endParaRPr lang="en-US" dirty="0" smtClean="0"/>
          </a:p>
        </p:txBody>
      </p:sp>
      <p:sp>
        <p:nvSpPr>
          <p:cNvPr id="473092" name="Oval 3"/>
          <p:cNvSpPr>
            <a:spLocks noChangeArrowheads="1"/>
          </p:cNvSpPr>
          <p:nvPr/>
        </p:nvSpPr>
        <p:spPr bwMode="auto">
          <a:xfrm>
            <a:off x="5277579" y="3073148"/>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3093" name="Oval 4"/>
          <p:cNvSpPr>
            <a:spLocks noChangeArrowheads="1"/>
          </p:cNvSpPr>
          <p:nvPr/>
        </p:nvSpPr>
        <p:spPr bwMode="auto">
          <a:xfrm>
            <a:off x="5268451" y="4508802"/>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3094" name="AutoShape 5"/>
          <p:cNvSpPr>
            <a:spLocks noChangeArrowheads="1"/>
          </p:cNvSpPr>
          <p:nvPr/>
        </p:nvSpPr>
        <p:spPr bwMode="auto">
          <a:xfrm>
            <a:off x="5785710" y="5850694"/>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095" name="AutoShape 6"/>
          <p:cNvSpPr>
            <a:spLocks noChangeArrowheads="1"/>
          </p:cNvSpPr>
          <p:nvPr/>
        </p:nvSpPr>
        <p:spPr bwMode="auto">
          <a:xfrm>
            <a:off x="5793317" y="7227938"/>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096" name="Oval 7"/>
          <p:cNvSpPr>
            <a:spLocks noChangeArrowheads="1"/>
          </p:cNvSpPr>
          <p:nvPr/>
        </p:nvSpPr>
        <p:spPr bwMode="auto">
          <a:xfrm>
            <a:off x="3954001" y="7189510"/>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3097" name="Rectangle 8"/>
          <p:cNvSpPr>
            <a:spLocks noChangeArrowheads="1"/>
          </p:cNvSpPr>
          <p:nvPr/>
        </p:nvSpPr>
        <p:spPr bwMode="auto">
          <a:xfrm>
            <a:off x="3943350" y="3956983"/>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098" name="Rectangle 9"/>
          <p:cNvSpPr>
            <a:spLocks noChangeArrowheads="1"/>
          </p:cNvSpPr>
          <p:nvPr/>
        </p:nvSpPr>
        <p:spPr bwMode="auto">
          <a:xfrm>
            <a:off x="3943350" y="5809192"/>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099" name="Line 10"/>
          <p:cNvSpPr>
            <a:spLocks noChangeShapeType="1"/>
          </p:cNvSpPr>
          <p:nvPr/>
        </p:nvSpPr>
        <p:spPr bwMode="auto">
          <a:xfrm>
            <a:off x="4431705" y="4899227"/>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473100" name="Line 11"/>
          <p:cNvSpPr>
            <a:spLocks noChangeShapeType="1"/>
          </p:cNvSpPr>
          <p:nvPr/>
        </p:nvSpPr>
        <p:spPr bwMode="auto">
          <a:xfrm flipH="1">
            <a:off x="4897240" y="3615746"/>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73101" name="Line 12"/>
          <p:cNvSpPr>
            <a:spLocks noChangeShapeType="1"/>
          </p:cNvSpPr>
          <p:nvPr/>
        </p:nvSpPr>
        <p:spPr bwMode="auto">
          <a:xfrm>
            <a:off x="4897240" y="4376611"/>
            <a:ext cx="362082" cy="616379"/>
          </a:xfrm>
          <a:prstGeom prst="line">
            <a:avLst/>
          </a:prstGeom>
          <a:noFill/>
          <a:ln w="9525">
            <a:solidFill>
              <a:schemeClr val="tx1"/>
            </a:solidFill>
            <a:round/>
            <a:headEnd/>
            <a:tailEnd/>
          </a:ln>
        </p:spPr>
        <p:txBody>
          <a:bodyPr lIns="88139" tIns="44070" rIns="88139" bIns="44070"/>
          <a:lstStyle/>
          <a:p>
            <a:endParaRPr lang="en-US" dirty="0"/>
          </a:p>
        </p:txBody>
      </p:sp>
      <p:sp>
        <p:nvSpPr>
          <p:cNvPr id="473102" name="Line 13"/>
          <p:cNvSpPr>
            <a:spLocks noChangeShapeType="1"/>
          </p:cNvSpPr>
          <p:nvPr/>
        </p:nvSpPr>
        <p:spPr bwMode="auto">
          <a:xfrm>
            <a:off x="4431705" y="6752973"/>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473103" name="Line 14"/>
          <p:cNvSpPr>
            <a:spLocks noChangeShapeType="1"/>
          </p:cNvSpPr>
          <p:nvPr/>
        </p:nvSpPr>
        <p:spPr bwMode="auto">
          <a:xfrm>
            <a:off x="4897239" y="439659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73104" name="Line 15"/>
          <p:cNvSpPr>
            <a:spLocks noChangeShapeType="1"/>
          </p:cNvSpPr>
          <p:nvPr/>
        </p:nvSpPr>
        <p:spPr bwMode="auto">
          <a:xfrm>
            <a:off x="4897240" y="4433486"/>
            <a:ext cx="896077" cy="3678287"/>
          </a:xfrm>
          <a:prstGeom prst="line">
            <a:avLst/>
          </a:prstGeom>
          <a:noFill/>
          <a:ln w="9525">
            <a:solidFill>
              <a:schemeClr val="tx1"/>
            </a:solidFill>
            <a:round/>
            <a:headEnd/>
            <a:tailEnd/>
          </a:ln>
        </p:spPr>
        <p:txBody>
          <a:bodyPr lIns="88139" tIns="44070" rIns="88139" bIns="44070"/>
          <a:lstStyle/>
          <a:p>
            <a:endParaRPr lang="en-US" dirty="0"/>
          </a:p>
        </p:txBody>
      </p:sp>
      <p:sp>
        <p:nvSpPr>
          <p:cNvPr id="473105" name="Line 16"/>
          <p:cNvSpPr>
            <a:spLocks noChangeShapeType="1"/>
          </p:cNvSpPr>
          <p:nvPr/>
        </p:nvSpPr>
        <p:spPr bwMode="auto">
          <a:xfrm>
            <a:off x="4888112" y="6314900"/>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473106" name="Line 17"/>
          <p:cNvSpPr>
            <a:spLocks noChangeShapeType="1"/>
          </p:cNvSpPr>
          <p:nvPr/>
        </p:nvSpPr>
        <p:spPr bwMode="auto">
          <a:xfrm>
            <a:off x="4892675" y="6296455"/>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73107" name="Line 18"/>
          <p:cNvSpPr>
            <a:spLocks noChangeShapeType="1"/>
          </p:cNvSpPr>
          <p:nvPr/>
        </p:nvSpPr>
        <p:spPr bwMode="auto">
          <a:xfrm flipV="1">
            <a:off x="4897240" y="4986842"/>
            <a:ext cx="362082" cy="1328057"/>
          </a:xfrm>
          <a:prstGeom prst="line">
            <a:avLst/>
          </a:prstGeom>
          <a:noFill/>
          <a:ln w="9525">
            <a:solidFill>
              <a:schemeClr val="tx1"/>
            </a:solidFill>
            <a:round/>
            <a:headEnd/>
            <a:tailEnd/>
          </a:ln>
        </p:spPr>
        <p:txBody>
          <a:bodyPr lIns="88139" tIns="44070" rIns="88139" bIns="44070"/>
          <a:lstStyle/>
          <a:p>
            <a:endParaRPr lang="en-US" dirty="0"/>
          </a:p>
        </p:txBody>
      </p:sp>
      <p:sp>
        <p:nvSpPr>
          <p:cNvPr id="473108" name="Line 19"/>
          <p:cNvSpPr>
            <a:spLocks noChangeShapeType="1"/>
          </p:cNvSpPr>
          <p:nvPr/>
        </p:nvSpPr>
        <p:spPr bwMode="auto">
          <a:xfrm flipV="1">
            <a:off x="4897240" y="3632654"/>
            <a:ext cx="362082" cy="2663800"/>
          </a:xfrm>
          <a:prstGeom prst="line">
            <a:avLst/>
          </a:prstGeom>
          <a:noFill/>
          <a:ln w="9525">
            <a:solidFill>
              <a:schemeClr val="tx1"/>
            </a:solidFill>
            <a:round/>
            <a:headEnd/>
            <a:tailEnd/>
          </a:ln>
        </p:spPr>
        <p:txBody>
          <a:bodyPr lIns="88139" tIns="44070" rIns="88139" bIns="44070"/>
          <a:lstStyle/>
          <a:p>
            <a:endParaRPr lang="en-US" dirty="0"/>
          </a:p>
        </p:txBody>
      </p:sp>
      <p:sp>
        <p:nvSpPr>
          <p:cNvPr id="473109" name="Text Box 20"/>
          <p:cNvSpPr txBox="1">
            <a:spLocks noChangeArrowheads="1"/>
          </p:cNvSpPr>
          <p:nvPr/>
        </p:nvSpPr>
        <p:spPr bwMode="auto">
          <a:xfrm>
            <a:off x="5422107" y="343283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73110" name="Text Box 21"/>
          <p:cNvSpPr txBox="1">
            <a:spLocks noChangeArrowheads="1"/>
          </p:cNvSpPr>
          <p:nvPr/>
        </p:nvSpPr>
        <p:spPr bwMode="auto">
          <a:xfrm>
            <a:off x="5422107" y="488078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73111" name="Text Box 22"/>
          <p:cNvSpPr txBox="1">
            <a:spLocks noChangeArrowheads="1"/>
          </p:cNvSpPr>
          <p:nvPr/>
        </p:nvSpPr>
        <p:spPr bwMode="auto">
          <a:xfrm>
            <a:off x="5908940" y="648551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73112" name="Text Box 23"/>
          <p:cNvSpPr txBox="1">
            <a:spLocks noChangeArrowheads="1"/>
          </p:cNvSpPr>
          <p:nvPr/>
        </p:nvSpPr>
        <p:spPr bwMode="auto">
          <a:xfrm>
            <a:off x="5908940" y="786429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73113" name="Text Box 24"/>
          <p:cNvSpPr txBox="1">
            <a:spLocks noChangeArrowheads="1"/>
          </p:cNvSpPr>
          <p:nvPr/>
        </p:nvSpPr>
        <p:spPr bwMode="auto">
          <a:xfrm>
            <a:off x="4078751" y="7561489"/>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73114" name="Line 25"/>
          <p:cNvSpPr>
            <a:spLocks noChangeShapeType="1"/>
          </p:cNvSpPr>
          <p:nvPr/>
        </p:nvSpPr>
        <p:spPr bwMode="auto">
          <a:xfrm>
            <a:off x="3059444" y="4422725"/>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473115" name="Line 26"/>
          <p:cNvSpPr>
            <a:spLocks noChangeShapeType="1"/>
          </p:cNvSpPr>
          <p:nvPr/>
        </p:nvSpPr>
        <p:spPr bwMode="auto">
          <a:xfrm>
            <a:off x="3064008" y="443041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73116" name="Line 27"/>
          <p:cNvSpPr>
            <a:spLocks noChangeShapeType="1"/>
          </p:cNvSpPr>
          <p:nvPr/>
        </p:nvSpPr>
        <p:spPr bwMode="auto">
          <a:xfrm flipH="1">
            <a:off x="3056401" y="6299528"/>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73117" name="Line 28"/>
          <p:cNvSpPr>
            <a:spLocks noChangeShapeType="1"/>
          </p:cNvSpPr>
          <p:nvPr/>
        </p:nvSpPr>
        <p:spPr bwMode="auto">
          <a:xfrm flipH="1">
            <a:off x="3056402" y="4436559"/>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73118" name="Text Box 29"/>
          <p:cNvSpPr txBox="1">
            <a:spLocks noChangeArrowheads="1"/>
          </p:cNvSpPr>
          <p:nvPr/>
        </p:nvSpPr>
        <p:spPr bwMode="auto">
          <a:xfrm>
            <a:off x="3852069" y="4227513"/>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73119" name="Text Box 30"/>
          <p:cNvSpPr txBox="1">
            <a:spLocks noChangeArrowheads="1"/>
          </p:cNvSpPr>
          <p:nvPr/>
        </p:nvSpPr>
        <p:spPr bwMode="auto">
          <a:xfrm>
            <a:off x="3917487" y="443041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73120" name="Text Box 31"/>
          <p:cNvSpPr txBox="1">
            <a:spLocks noChangeArrowheads="1"/>
          </p:cNvSpPr>
          <p:nvPr/>
        </p:nvSpPr>
        <p:spPr bwMode="auto">
          <a:xfrm>
            <a:off x="4020940" y="3986188"/>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73121" name="Text Box 32"/>
          <p:cNvSpPr txBox="1">
            <a:spLocks noChangeArrowheads="1"/>
          </p:cNvSpPr>
          <p:nvPr/>
        </p:nvSpPr>
        <p:spPr bwMode="auto">
          <a:xfrm>
            <a:off x="3859676" y="607203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73122" name="Text Box 33"/>
          <p:cNvSpPr txBox="1">
            <a:spLocks noChangeArrowheads="1"/>
          </p:cNvSpPr>
          <p:nvPr/>
        </p:nvSpPr>
        <p:spPr bwMode="auto">
          <a:xfrm>
            <a:off x="3925094" y="6273397"/>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73123" name="Text Box 34"/>
          <p:cNvSpPr txBox="1">
            <a:spLocks noChangeArrowheads="1"/>
          </p:cNvSpPr>
          <p:nvPr/>
        </p:nvSpPr>
        <p:spPr bwMode="auto">
          <a:xfrm>
            <a:off x="3943351" y="583071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73124" name="Text Box 35"/>
          <p:cNvSpPr txBox="1">
            <a:spLocks noChangeArrowheads="1"/>
          </p:cNvSpPr>
          <p:nvPr/>
        </p:nvSpPr>
        <p:spPr bwMode="auto">
          <a:xfrm>
            <a:off x="3954000" y="7303256"/>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73125" name="Oval 36"/>
          <p:cNvSpPr>
            <a:spLocks noChangeArrowheads="1"/>
          </p:cNvSpPr>
          <p:nvPr/>
        </p:nvSpPr>
        <p:spPr bwMode="auto">
          <a:xfrm>
            <a:off x="681567" y="310081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3126" name="AutoShape 37"/>
          <p:cNvSpPr>
            <a:spLocks noChangeArrowheads="1"/>
          </p:cNvSpPr>
          <p:nvPr/>
        </p:nvSpPr>
        <p:spPr bwMode="auto">
          <a:xfrm>
            <a:off x="252545" y="5869139"/>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127" name="AutoShape 38"/>
          <p:cNvSpPr>
            <a:spLocks noChangeArrowheads="1"/>
          </p:cNvSpPr>
          <p:nvPr/>
        </p:nvSpPr>
        <p:spPr bwMode="auto">
          <a:xfrm>
            <a:off x="234289" y="7247921"/>
            <a:ext cx="990402"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128" name="Oval 39"/>
          <p:cNvSpPr>
            <a:spLocks noChangeArrowheads="1"/>
          </p:cNvSpPr>
          <p:nvPr/>
        </p:nvSpPr>
        <p:spPr bwMode="auto">
          <a:xfrm>
            <a:off x="701345" y="4481135"/>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3129" name="Line 40"/>
          <p:cNvSpPr>
            <a:spLocks noChangeShapeType="1"/>
          </p:cNvSpPr>
          <p:nvPr/>
        </p:nvSpPr>
        <p:spPr bwMode="auto">
          <a:xfrm>
            <a:off x="1713045" y="355887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473130" name="Line 41"/>
          <p:cNvSpPr>
            <a:spLocks noChangeShapeType="1"/>
          </p:cNvSpPr>
          <p:nvPr/>
        </p:nvSpPr>
        <p:spPr bwMode="auto">
          <a:xfrm flipH="1">
            <a:off x="1723695" y="4396595"/>
            <a:ext cx="389467" cy="673251"/>
          </a:xfrm>
          <a:prstGeom prst="line">
            <a:avLst/>
          </a:prstGeom>
          <a:noFill/>
          <a:ln w="9525">
            <a:solidFill>
              <a:schemeClr val="tx1"/>
            </a:solidFill>
            <a:round/>
            <a:headEnd/>
            <a:tailEnd/>
          </a:ln>
        </p:spPr>
        <p:txBody>
          <a:bodyPr lIns="88139" tIns="44070" rIns="88139" bIns="44070"/>
          <a:lstStyle/>
          <a:p>
            <a:endParaRPr lang="en-US" dirty="0"/>
          </a:p>
        </p:txBody>
      </p:sp>
      <p:sp>
        <p:nvSpPr>
          <p:cNvPr id="473131" name="Line 42"/>
          <p:cNvSpPr>
            <a:spLocks noChangeShapeType="1"/>
          </p:cNvSpPr>
          <p:nvPr/>
        </p:nvSpPr>
        <p:spPr bwMode="auto">
          <a:xfrm flipH="1">
            <a:off x="1250553" y="4385834"/>
            <a:ext cx="851958" cy="2385584"/>
          </a:xfrm>
          <a:prstGeom prst="line">
            <a:avLst/>
          </a:prstGeom>
          <a:noFill/>
          <a:ln w="9525">
            <a:solidFill>
              <a:schemeClr val="tx1"/>
            </a:solidFill>
            <a:round/>
            <a:headEnd/>
            <a:tailEnd/>
          </a:ln>
        </p:spPr>
        <p:txBody>
          <a:bodyPr lIns="88139" tIns="44070" rIns="88139" bIns="44070"/>
          <a:lstStyle/>
          <a:p>
            <a:endParaRPr lang="en-US" dirty="0"/>
          </a:p>
        </p:txBody>
      </p:sp>
      <p:sp>
        <p:nvSpPr>
          <p:cNvPr id="473132" name="Line 43"/>
          <p:cNvSpPr>
            <a:spLocks noChangeShapeType="1"/>
          </p:cNvSpPr>
          <p:nvPr/>
        </p:nvSpPr>
        <p:spPr bwMode="auto">
          <a:xfrm flipH="1">
            <a:off x="1207956" y="4396594"/>
            <a:ext cx="905206" cy="3748994"/>
          </a:xfrm>
          <a:prstGeom prst="line">
            <a:avLst/>
          </a:prstGeom>
          <a:noFill/>
          <a:ln w="9525">
            <a:solidFill>
              <a:schemeClr val="tx1"/>
            </a:solidFill>
            <a:round/>
            <a:headEnd/>
            <a:tailEnd/>
          </a:ln>
        </p:spPr>
        <p:txBody>
          <a:bodyPr lIns="88139" tIns="44070" rIns="88139" bIns="44070"/>
          <a:lstStyle/>
          <a:p>
            <a:endParaRPr lang="en-US" dirty="0"/>
          </a:p>
        </p:txBody>
      </p:sp>
      <p:sp>
        <p:nvSpPr>
          <p:cNvPr id="473133" name="Line 44"/>
          <p:cNvSpPr>
            <a:spLocks noChangeShapeType="1"/>
          </p:cNvSpPr>
          <p:nvPr/>
        </p:nvSpPr>
        <p:spPr bwMode="auto">
          <a:xfrm flipH="1">
            <a:off x="1207955" y="6267249"/>
            <a:ext cx="894556" cy="1873729"/>
          </a:xfrm>
          <a:prstGeom prst="line">
            <a:avLst/>
          </a:prstGeom>
          <a:noFill/>
          <a:ln w="9525">
            <a:solidFill>
              <a:schemeClr val="tx1"/>
            </a:solidFill>
            <a:round/>
            <a:headEnd/>
            <a:tailEnd/>
          </a:ln>
        </p:spPr>
        <p:txBody>
          <a:bodyPr lIns="88139" tIns="44070" rIns="88139" bIns="44070"/>
          <a:lstStyle/>
          <a:p>
            <a:endParaRPr lang="en-US" dirty="0"/>
          </a:p>
        </p:txBody>
      </p:sp>
      <p:sp>
        <p:nvSpPr>
          <p:cNvPr id="473134" name="Line 45"/>
          <p:cNvSpPr>
            <a:spLocks noChangeShapeType="1"/>
          </p:cNvSpPr>
          <p:nvPr/>
        </p:nvSpPr>
        <p:spPr bwMode="auto">
          <a:xfrm flipH="1">
            <a:off x="1224691" y="6258027"/>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473135" name="Line 46"/>
          <p:cNvSpPr>
            <a:spLocks noChangeShapeType="1"/>
          </p:cNvSpPr>
          <p:nvPr/>
        </p:nvSpPr>
        <p:spPr bwMode="auto">
          <a:xfrm flipH="1" flipV="1">
            <a:off x="1723695" y="5060623"/>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73136" name="Line 47"/>
          <p:cNvSpPr>
            <a:spLocks noChangeShapeType="1"/>
          </p:cNvSpPr>
          <p:nvPr/>
        </p:nvSpPr>
        <p:spPr bwMode="auto">
          <a:xfrm flipH="1" flipV="1">
            <a:off x="1713045" y="3575782"/>
            <a:ext cx="400117" cy="2706838"/>
          </a:xfrm>
          <a:prstGeom prst="line">
            <a:avLst/>
          </a:prstGeom>
          <a:noFill/>
          <a:ln w="9525">
            <a:solidFill>
              <a:schemeClr val="tx1"/>
            </a:solidFill>
            <a:round/>
            <a:headEnd/>
            <a:tailEnd/>
          </a:ln>
        </p:spPr>
        <p:txBody>
          <a:bodyPr lIns="88139" tIns="44070" rIns="88139" bIns="44070"/>
          <a:lstStyle/>
          <a:p>
            <a:endParaRPr lang="en-US" dirty="0"/>
          </a:p>
        </p:txBody>
      </p:sp>
      <p:sp>
        <p:nvSpPr>
          <p:cNvPr id="473137" name="Text Box 48"/>
          <p:cNvSpPr txBox="1">
            <a:spLocks noChangeArrowheads="1"/>
          </p:cNvSpPr>
          <p:nvPr/>
        </p:nvSpPr>
        <p:spPr bwMode="auto">
          <a:xfrm>
            <a:off x="820011" y="3432830"/>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73138" name="Text Box 49"/>
          <p:cNvSpPr txBox="1">
            <a:spLocks noChangeArrowheads="1"/>
          </p:cNvSpPr>
          <p:nvPr/>
        </p:nvSpPr>
        <p:spPr bwMode="auto">
          <a:xfrm>
            <a:off x="369689" y="64947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73139" name="Text Box 50"/>
          <p:cNvSpPr txBox="1">
            <a:spLocks noChangeArrowheads="1"/>
          </p:cNvSpPr>
          <p:nvPr/>
        </p:nvSpPr>
        <p:spPr bwMode="auto">
          <a:xfrm>
            <a:off x="360561" y="788428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73140" name="Text Box 51"/>
          <p:cNvSpPr txBox="1">
            <a:spLocks noChangeArrowheads="1"/>
          </p:cNvSpPr>
          <p:nvPr/>
        </p:nvSpPr>
        <p:spPr bwMode="auto">
          <a:xfrm>
            <a:off x="847395" y="4842354"/>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73141" name="Rectangle 52"/>
          <p:cNvSpPr>
            <a:spLocks noChangeArrowheads="1"/>
          </p:cNvSpPr>
          <p:nvPr/>
        </p:nvSpPr>
        <p:spPr bwMode="auto">
          <a:xfrm>
            <a:off x="2113161" y="3956983"/>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142" name="Rectangle 53"/>
          <p:cNvSpPr>
            <a:spLocks noChangeArrowheads="1"/>
          </p:cNvSpPr>
          <p:nvPr/>
        </p:nvSpPr>
        <p:spPr bwMode="auto">
          <a:xfrm>
            <a:off x="2113161" y="5809192"/>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3143" name="Line 54"/>
          <p:cNvSpPr>
            <a:spLocks noChangeShapeType="1"/>
          </p:cNvSpPr>
          <p:nvPr/>
        </p:nvSpPr>
        <p:spPr bwMode="auto">
          <a:xfrm>
            <a:off x="2571089" y="4908450"/>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73144" name="Text Box 55"/>
          <p:cNvSpPr txBox="1">
            <a:spLocks noChangeArrowheads="1"/>
          </p:cNvSpPr>
          <p:nvPr/>
        </p:nvSpPr>
        <p:spPr bwMode="auto">
          <a:xfrm>
            <a:off x="2097948" y="429668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73146" name="Text Box 57"/>
          <p:cNvSpPr txBox="1">
            <a:spLocks noChangeArrowheads="1"/>
          </p:cNvSpPr>
          <p:nvPr/>
        </p:nvSpPr>
        <p:spPr bwMode="auto">
          <a:xfrm>
            <a:off x="2102511" y="6139669"/>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73148" name="Text Box 59"/>
          <p:cNvSpPr txBox="1">
            <a:spLocks noChangeArrowheads="1"/>
          </p:cNvSpPr>
          <p:nvPr/>
        </p:nvSpPr>
        <p:spPr bwMode="auto">
          <a:xfrm>
            <a:off x="4008769" y="4645605"/>
            <a:ext cx="8778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73149" name="Text Box 60"/>
          <p:cNvSpPr txBox="1">
            <a:spLocks noChangeArrowheads="1"/>
          </p:cNvSpPr>
          <p:nvPr/>
        </p:nvSpPr>
        <p:spPr bwMode="auto">
          <a:xfrm>
            <a:off x="3961606" y="6487055"/>
            <a:ext cx="92498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p:spPr>
        <p:txBody>
          <a:bodyPr/>
          <a:lstStyle/>
          <a:p>
            <a:fld id="{DC9433FC-82A8-43C2-A12E-62E4C965D74F}" type="slidenum">
              <a:rPr lang="en-US" smtClean="0"/>
              <a:pPr/>
              <a:t>119</a:t>
            </a:fld>
            <a:endParaRPr lang="en-US" dirty="0" smtClean="0"/>
          </a:p>
        </p:txBody>
      </p:sp>
      <p:sp>
        <p:nvSpPr>
          <p:cNvPr id="474115"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6: Intermediate EGTT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Turn on the GTT feature on the Denver or Salt Lake STP.  </a:t>
            </a:r>
          </a:p>
          <a:p>
            <a:pPr marL="220348" indent="-220348" eaLnBrk="1" hangingPunct="1">
              <a:buFontTx/>
              <a:buAutoNum type="arabicPeriod"/>
            </a:pPr>
            <a:r>
              <a:rPr lang="en-US" dirty="0" smtClean="0"/>
              <a:t>Add the appropriate card(s) to the Denver or Salt Lake STP for GTT.</a:t>
            </a:r>
          </a:p>
          <a:p>
            <a:pPr marL="220348" indent="-220348" eaLnBrk="1" hangingPunct="1">
              <a:buFontTx/>
              <a:buAutoNum type="arabicPeriod"/>
            </a:pPr>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Denver/Salt lake STPs will perform intermediate EGTT to the STPs with a destination of PCN=4001 for Denver and PCN=4002 for Salt Lake for HLR queries with a global title indicator of 4. The numbering plan is E.164, NAI (Nature of Address Indicator) is subscriber number. TT=0. For digit range, use 9196370000 to 9196379999.</a:t>
            </a:r>
          </a:p>
          <a:p>
            <a:pPr marL="220348" indent="-220348" eaLnBrk="1" hangingPunct="1"/>
            <a:endParaRPr lang="en-US" dirty="0" smtClean="0"/>
          </a:p>
          <a:p>
            <a:pPr marL="220348" indent="-220348" eaLnBrk="1" hangingPunct="1"/>
            <a:endParaRPr lang="en-US" dirty="0" smtClean="0"/>
          </a:p>
        </p:txBody>
      </p:sp>
      <p:sp>
        <p:nvSpPr>
          <p:cNvPr id="474116" name="Oval 3"/>
          <p:cNvSpPr>
            <a:spLocks noChangeArrowheads="1"/>
          </p:cNvSpPr>
          <p:nvPr/>
        </p:nvSpPr>
        <p:spPr bwMode="auto">
          <a:xfrm>
            <a:off x="5277579" y="30542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17" name="Oval 4"/>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18" name="AutoShape 5"/>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19" name="AutoShape 6"/>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20" name="Oval 7"/>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21" name="Oval 8"/>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22" name="Rectangle 9"/>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23" name="Rectangle 10"/>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24" name="Line 11"/>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74125" name="Line 12"/>
          <p:cNvSpPr>
            <a:spLocks noChangeShapeType="1"/>
          </p:cNvSpPr>
          <p:nvPr/>
        </p:nvSpPr>
        <p:spPr bwMode="auto">
          <a:xfrm flipH="1">
            <a:off x="4897240" y="3584525"/>
            <a:ext cx="383381" cy="545672"/>
          </a:xfrm>
          <a:prstGeom prst="line">
            <a:avLst/>
          </a:prstGeom>
          <a:noFill/>
          <a:ln w="9525">
            <a:solidFill>
              <a:schemeClr val="tx1"/>
            </a:solidFill>
            <a:round/>
            <a:headEnd/>
            <a:tailEnd/>
          </a:ln>
        </p:spPr>
        <p:txBody>
          <a:bodyPr lIns="88139" tIns="44070" rIns="88139" bIns="44070"/>
          <a:lstStyle/>
          <a:p>
            <a:endParaRPr lang="en-US" dirty="0"/>
          </a:p>
        </p:txBody>
      </p:sp>
      <p:sp>
        <p:nvSpPr>
          <p:cNvPr id="474126" name="Line 13"/>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74127" name="Line 14"/>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74128" name="Line 15"/>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74129" name="Line 16"/>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74130" name="Line 17"/>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74131" name="Line 18"/>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74132" name="Line 19"/>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74133" name="Line 20"/>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74134" name="Line 21"/>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74135" name="Line 22"/>
          <p:cNvSpPr>
            <a:spLocks noChangeShapeType="1"/>
          </p:cNvSpPr>
          <p:nvPr/>
        </p:nvSpPr>
        <p:spPr bwMode="auto">
          <a:xfrm flipV="1">
            <a:off x="4897240" y="3590673"/>
            <a:ext cx="386424" cy="2447068"/>
          </a:xfrm>
          <a:prstGeom prst="line">
            <a:avLst/>
          </a:prstGeom>
          <a:noFill/>
          <a:ln w="9525">
            <a:solidFill>
              <a:schemeClr val="tx1"/>
            </a:solidFill>
            <a:round/>
            <a:headEnd/>
            <a:tailEnd/>
          </a:ln>
        </p:spPr>
        <p:txBody>
          <a:bodyPr lIns="88139" tIns="44070" rIns="88139" bIns="44070"/>
          <a:lstStyle/>
          <a:p>
            <a:endParaRPr lang="en-US" dirty="0"/>
          </a:p>
        </p:txBody>
      </p:sp>
      <p:sp>
        <p:nvSpPr>
          <p:cNvPr id="474136" name="Text Box 23"/>
          <p:cNvSpPr txBox="1">
            <a:spLocks noChangeArrowheads="1"/>
          </p:cNvSpPr>
          <p:nvPr/>
        </p:nvSpPr>
        <p:spPr bwMode="auto">
          <a:xfrm>
            <a:off x="5422107" y="341544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74137" name="Text Box 24"/>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74138" name="Text Box 25"/>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74139" name="Text Box 26"/>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74140" name="Text Box 27"/>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74141" name="Text Box 28"/>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74142" name="Line 29"/>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74143" name="Line 30"/>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74144" name="Line 31"/>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74145" name="Line 32"/>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74146" name="Text Box 33"/>
          <p:cNvSpPr txBox="1">
            <a:spLocks noChangeArrowheads="1"/>
          </p:cNvSpPr>
          <p:nvPr/>
        </p:nvSpPr>
        <p:spPr bwMode="auto">
          <a:xfrm>
            <a:off x="3852069" y="3974950"/>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74147" name="Text Box 34"/>
          <p:cNvSpPr txBox="1">
            <a:spLocks noChangeArrowheads="1"/>
          </p:cNvSpPr>
          <p:nvPr/>
        </p:nvSpPr>
        <p:spPr bwMode="auto">
          <a:xfrm>
            <a:off x="3917487" y="417784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74148" name="Text Box 35"/>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74149" name="Text Box 36"/>
          <p:cNvSpPr txBox="1">
            <a:spLocks noChangeArrowheads="1"/>
          </p:cNvSpPr>
          <p:nvPr/>
        </p:nvSpPr>
        <p:spPr bwMode="auto">
          <a:xfrm>
            <a:off x="3859676" y="5834844"/>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74150" name="Text Box 37"/>
          <p:cNvSpPr txBox="1">
            <a:spLocks noChangeArrowheads="1"/>
          </p:cNvSpPr>
          <p:nvPr/>
        </p:nvSpPr>
        <p:spPr bwMode="auto">
          <a:xfrm>
            <a:off x="3911402" y="603774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74151" name="Text Box 38"/>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74152" name="Oval 39"/>
          <p:cNvSpPr>
            <a:spLocks noChangeArrowheads="1"/>
          </p:cNvSpPr>
          <p:nvPr/>
        </p:nvSpPr>
        <p:spPr bwMode="auto">
          <a:xfrm>
            <a:off x="681567" y="310956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53" name="AutoShape 40"/>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54" name="AutoShape 41"/>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55" name="Oval 42"/>
          <p:cNvSpPr>
            <a:spLocks noChangeArrowheads="1"/>
          </p:cNvSpPr>
          <p:nvPr/>
        </p:nvSpPr>
        <p:spPr bwMode="auto">
          <a:xfrm>
            <a:off x="701345" y="422088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4156" name="Line 43"/>
          <p:cNvSpPr>
            <a:spLocks noChangeShapeType="1"/>
          </p:cNvSpPr>
          <p:nvPr/>
        </p:nvSpPr>
        <p:spPr bwMode="auto">
          <a:xfrm>
            <a:off x="1713045" y="3655232"/>
            <a:ext cx="400117" cy="470354"/>
          </a:xfrm>
          <a:prstGeom prst="line">
            <a:avLst/>
          </a:prstGeom>
          <a:noFill/>
          <a:ln w="9525">
            <a:solidFill>
              <a:schemeClr val="tx1"/>
            </a:solidFill>
            <a:round/>
            <a:headEnd/>
            <a:tailEnd/>
          </a:ln>
        </p:spPr>
        <p:txBody>
          <a:bodyPr lIns="88139" tIns="44070" rIns="88139" bIns="44070"/>
          <a:lstStyle/>
          <a:p>
            <a:endParaRPr lang="en-US" dirty="0"/>
          </a:p>
        </p:txBody>
      </p:sp>
      <p:sp>
        <p:nvSpPr>
          <p:cNvPr id="474157" name="Line 44"/>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74158" name="Line 45"/>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74159" name="Line 46"/>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74160" name="Line 47"/>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74161" name="Line 48"/>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74162" name="Line 49"/>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74163" name="Line 50"/>
          <p:cNvSpPr>
            <a:spLocks noChangeShapeType="1"/>
          </p:cNvSpPr>
          <p:nvPr/>
        </p:nvSpPr>
        <p:spPr bwMode="auto">
          <a:xfrm flipH="1" flipV="1">
            <a:off x="1713045" y="3621415"/>
            <a:ext cx="400117" cy="2402493"/>
          </a:xfrm>
          <a:prstGeom prst="line">
            <a:avLst/>
          </a:prstGeom>
          <a:noFill/>
          <a:ln w="9525">
            <a:solidFill>
              <a:schemeClr val="tx1"/>
            </a:solidFill>
            <a:round/>
            <a:headEnd/>
            <a:tailEnd/>
          </a:ln>
        </p:spPr>
        <p:txBody>
          <a:bodyPr lIns="88139" tIns="44070" rIns="88139" bIns="44070"/>
          <a:lstStyle/>
          <a:p>
            <a:endParaRPr lang="en-US" dirty="0"/>
          </a:p>
        </p:txBody>
      </p:sp>
      <p:sp>
        <p:nvSpPr>
          <p:cNvPr id="474164" name="Text Box 51"/>
          <p:cNvSpPr txBox="1">
            <a:spLocks noChangeArrowheads="1"/>
          </p:cNvSpPr>
          <p:nvPr/>
        </p:nvSpPr>
        <p:spPr bwMode="auto">
          <a:xfrm>
            <a:off x="820011" y="344157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74165" name="Text Box 52"/>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74166" name="Text Box 53"/>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74167" name="Text Box 54"/>
          <p:cNvSpPr txBox="1">
            <a:spLocks noChangeArrowheads="1"/>
          </p:cNvSpPr>
          <p:nvPr/>
        </p:nvSpPr>
        <p:spPr bwMode="auto">
          <a:xfrm>
            <a:off x="847395" y="458210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74168" name="Rectangle 55"/>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69" name="Rectangle 56"/>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4170" name="Line 5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74171" name="Text Box 58"/>
          <p:cNvSpPr txBox="1">
            <a:spLocks noChangeArrowheads="1"/>
          </p:cNvSpPr>
          <p:nvPr/>
        </p:nvSpPr>
        <p:spPr bwMode="auto">
          <a:xfrm>
            <a:off x="2097948" y="4039508"/>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74173" name="Text Box 60"/>
          <p:cNvSpPr txBox="1">
            <a:spLocks noChangeArrowheads="1"/>
          </p:cNvSpPr>
          <p:nvPr/>
        </p:nvSpPr>
        <p:spPr bwMode="auto">
          <a:xfrm>
            <a:off x="2102511" y="588403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74175" name="Text Box 62"/>
          <p:cNvSpPr txBox="1">
            <a:spLocks noChangeArrowheads="1"/>
          </p:cNvSpPr>
          <p:nvPr/>
        </p:nvSpPr>
        <p:spPr bwMode="auto">
          <a:xfrm>
            <a:off x="3873368" y="4397652"/>
            <a:ext cx="107864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74176" name="Text Box 63"/>
          <p:cNvSpPr txBox="1">
            <a:spLocks noChangeArrowheads="1"/>
          </p:cNvSpPr>
          <p:nvPr/>
        </p:nvSpPr>
        <p:spPr bwMode="auto">
          <a:xfrm>
            <a:off x="3884018" y="6237565"/>
            <a:ext cx="106038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p:spPr>
        <p:txBody>
          <a:bodyPr/>
          <a:lstStyle/>
          <a:p>
            <a:fld id="{ECDA4993-4D69-4269-92FB-0DE7031C1120}" type="slidenum">
              <a:rPr lang="en-US" smtClean="0"/>
              <a:pPr/>
              <a:t>120</a:t>
            </a:fld>
            <a:endParaRPr lang="en-US" dirty="0" smtClean="0"/>
          </a:p>
        </p:txBody>
      </p:sp>
      <p:sp>
        <p:nvSpPr>
          <p:cNvPr id="475139"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6: Intermediate EGTT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Turn on the GTT feature on the Heathrow or Gatwick STP.  </a:t>
            </a:r>
          </a:p>
          <a:p>
            <a:pPr marL="220348" indent="-220348" eaLnBrk="1" hangingPunct="1">
              <a:buFontTx/>
              <a:buAutoNum type="arabicPeriod"/>
            </a:pPr>
            <a:r>
              <a:rPr lang="en-US" dirty="0" smtClean="0"/>
              <a:t>Add the appropriate card(s) to the Heathrow or Gatwick STP for GTT.</a:t>
            </a:r>
          </a:p>
          <a:p>
            <a:pPr marL="220348" indent="-220348" eaLnBrk="1" hangingPunct="1">
              <a:buFontTx/>
              <a:buAutoNum type="arabicPeriod"/>
            </a:pPr>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buFontTx/>
              <a:buAutoNum type="arabicPeriod"/>
            </a:pPr>
            <a:r>
              <a:rPr lang="en-US" dirty="0" smtClean="0"/>
              <a:t>Heathrow/Gatwick STPs will perform intermediate EGTT to the STP1 / STP2 network for HLR queries with a global title indicator of 4. The numbering plan is E.164. NAI (Nature of Address Indicator) is subscriber number. TT=0, for digit range, use 9196370000 to 9196379999.</a:t>
            </a:r>
          </a:p>
          <a:p>
            <a:pPr marL="220348" indent="-220348" eaLnBrk="1" hangingPunct="1"/>
            <a:r>
              <a:rPr lang="en-US" dirty="0" smtClean="0"/>
              <a:t>.</a:t>
            </a:r>
          </a:p>
          <a:p>
            <a:pPr marL="220348" indent="-220348" eaLnBrk="1" hangingPunct="1"/>
            <a:endParaRPr lang="en-US" dirty="0" smtClean="0"/>
          </a:p>
        </p:txBody>
      </p:sp>
      <p:sp>
        <p:nvSpPr>
          <p:cNvPr id="475140" name="Oval 3"/>
          <p:cNvSpPr>
            <a:spLocks noChangeArrowheads="1"/>
          </p:cNvSpPr>
          <p:nvPr/>
        </p:nvSpPr>
        <p:spPr bwMode="auto">
          <a:xfrm>
            <a:off x="200819" y="62513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5141" name="Oval 4"/>
          <p:cNvSpPr>
            <a:spLocks noChangeArrowheads="1"/>
          </p:cNvSpPr>
          <p:nvPr/>
        </p:nvSpPr>
        <p:spPr bwMode="auto">
          <a:xfrm>
            <a:off x="5277579" y="3068058"/>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5142" name="AutoShape 5"/>
          <p:cNvSpPr>
            <a:spLocks noChangeArrowheads="1"/>
          </p:cNvSpPr>
          <p:nvPr/>
        </p:nvSpPr>
        <p:spPr bwMode="auto">
          <a:xfrm>
            <a:off x="613107" y="3095726"/>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43" name="AutoShape 6"/>
          <p:cNvSpPr>
            <a:spLocks noChangeArrowheads="1"/>
          </p:cNvSpPr>
          <p:nvPr/>
        </p:nvSpPr>
        <p:spPr bwMode="auto">
          <a:xfrm>
            <a:off x="623755" y="4223959"/>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44" name="AutoShape 7"/>
          <p:cNvSpPr>
            <a:spLocks noChangeArrowheads="1"/>
          </p:cNvSpPr>
          <p:nvPr/>
        </p:nvSpPr>
        <p:spPr bwMode="auto">
          <a:xfrm>
            <a:off x="5785710" y="4474508"/>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45" name="AutoShape 8"/>
          <p:cNvSpPr>
            <a:spLocks noChangeArrowheads="1"/>
          </p:cNvSpPr>
          <p:nvPr/>
        </p:nvSpPr>
        <p:spPr bwMode="auto">
          <a:xfrm>
            <a:off x="5793317" y="5840993"/>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46" name="Oval 9"/>
          <p:cNvSpPr>
            <a:spLocks noChangeArrowheads="1"/>
          </p:cNvSpPr>
          <p:nvPr/>
        </p:nvSpPr>
        <p:spPr bwMode="auto">
          <a:xfrm>
            <a:off x="171914" y="761481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5147" name="Oval 10"/>
          <p:cNvSpPr>
            <a:spLocks noChangeArrowheads="1"/>
          </p:cNvSpPr>
          <p:nvPr/>
        </p:nvSpPr>
        <p:spPr bwMode="auto">
          <a:xfrm>
            <a:off x="5297356" y="7568696"/>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75148" name="Rectangle 11"/>
          <p:cNvSpPr>
            <a:spLocks noChangeArrowheads="1"/>
          </p:cNvSpPr>
          <p:nvPr/>
        </p:nvSpPr>
        <p:spPr bwMode="auto">
          <a:xfrm>
            <a:off x="2113161" y="3950355"/>
            <a:ext cx="943240"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49" name="Rectangle 12"/>
          <p:cNvSpPr>
            <a:spLocks noChangeArrowheads="1"/>
          </p:cNvSpPr>
          <p:nvPr/>
        </p:nvSpPr>
        <p:spPr bwMode="auto">
          <a:xfrm>
            <a:off x="2113161" y="5805639"/>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50" name="Rectangle 13"/>
          <p:cNvSpPr>
            <a:spLocks noChangeArrowheads="1"/>
          </p:cNvSpPr>
          <p:nvPr/>
        </p:nvSpPr>
        <p:spPr bwMode="auto">
          <a:xfrm>
            <a:off x="3943350" y="3950355"/>
            <a:ext cx="944761"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51" name="Rectangle 14"/>
          <p:cNvSpPr>
            <a:spLocks noChangeArrowheads="1"/>
          </p:cNvSpPr>
          <p:nvPr/>
        </p:nvSpPr>
        <p:spPr bwMode="auto">
          <a:xfrm>
            <a:off x="3943350" y="5805639"/>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75152" name="Line 15"/>
          <p:cNvSpPr>
            <a:spLocks noChangeShapeType="1"/>
          </p:cNvSpPr>
          <p:nvPr/>
        </p:nvSpPr>
        <p:spPr bwMode="auto">
          <a:xfrm>
            <a:off x="2571089" y="4900285"/>
            <a:ext cx="0" cy="905354"/>
          </a:xfrm>
          <a:prstGeom prst="line">
            <a:avLst/>
          </a:prstGeom>
          <a:noFill/>
          <a:ln w="9525">
            <a:solidFill>
              <a:schemeClr val="tx1"/>
            </a:solidFill>
            <a:round/>
            <a:headEnd/>
            <a:tailEnd/>
          </a:ln>
        </p:spPr>
        <p:txBody>
          <a:bodyPr lIns="88139" tIns="44070" rIns="88139" bIns="44070"/>
          <a:lstStyle/>
          <a:p>
            <a:endParaRPr lang="en-US" dirty="0"/>
          </a:p>
        </p:txBody>
      </p:sp>
      <p:sp>
        <p:nvSpPr>
          <p:cNvPr id="475153" name="Line 16"/>
          <p:cNvSpPr>
            <a:spLocks noChangeShapeType="1"/>
          </p:cNvSpPr>
          <p:nvPr/>
        </p:nvSpPr>
        <p:spPr bwMode="auto">
          <a:xfrm>
            <a:off x="4431705" y="4892600"/>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475154" name="Line 17"/>
          <p:cNvSpPr>
            <a:spLocks noChangeShapeType="1"/>
          </p:cNvSpPr>
          <p:nvPr/>
        </p:nvSpPr>
        <p:spPr bwMode="auto">
          <a:xfrm>
            <a:off x="1603508" y="3999542"/>
            <a:ext cx="509654" cy="381202"/>
          </a:xfrm>
          <a:prstGeom prst="line">
            <a:avLst/>
          </a:prstGeom>
          <a:noFill/>
          <a:ln w="9525">
            <a:solidFill>
              <a:schemeClr val="tx1"/>
            </a:solidFill>
            <a:round/>
            <a:headEnd/>
            <a:tailEnd/>
          </a:ln>
        </p:spPr>
        <p:txBody>
          <a:bodyPr lIns="88139" tIns="44070" rIns="88139" bIns="44070"/>
          <a:lstStyle/>
          <a:p>
            <a:endParaRPr lang="en-US" dirty="0"/>
          </a:p>
        </p:txBody>
      </p:sp>
      <p:sp>
        <p:nvSpPr>
          <p:cNvPr id="475155" name="Line 18"/>
          <p:cNvSpPr>
            <a:spLocks noChangeShapeType="1"/>
          </p:cNvSpPr>
          <p:nvPr/>
        </p:nvSpPr>
        <p:spPr bwMode="auto">
          <a:xfrm flipH="1">
            <a:off x="1600465" y="4388430"/>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75156" name="Line 19"/>
          <p:cNvSpPr>
            <a:spLocks noChangeShapeType="1"/>
          </p:cNvSpPr>
          <p:nvPr/>
        </p:nvSpPr>
        <p:spPr bwMode="auto">
          <a:xfrm flipH="1">
            <a:off x="1230777" y="4380744"/>
            <a:ext cx="871735" cy="2373287"/>
          </a:xfrm>
          <a:prstGeom prst="line">
            <a:avLst/>
          </a:prstGeom>
          <a:noFill/>
          <a:ln w="9525">
            <a:solidFill>
              <a:schemeClr val="tx1"/>
            </a:solidFill>
            <a:round/>
            <a:headEnd/>
            <a:tailEnd/>
          </a:ln>
        </p:spPr>
        <p:txBody>
          <a:bodyPr lIns="88139" tIns="44070" rIns="88139" bIns="44070"/>
          <a:lstStyle/>
          <a:p>
            <a:endParaRPr lang="en-US" dirty="0"/>
          </a:p>
        </p:txBody>
      </p:sp>
      <p:sp>
        <p:nvSpPr>
          <p:cNvPr id="475157" name="Line 20"/>
          <p:cNvSpPr>
            <a:spLocks noChangeShapeType="1"/>
          </p:cNvSpPr>
          <p:nvPr/>
        </p:nvSpPr>
        <p:spPr bwMode="auto">
          <a:xfrm flipH="1">
            <a:off x="1207956" y="4388430"/>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75158" name="Line 21"/>
          <p:cNvSpPr>
            <a:spLocks noChangeShapeType="1"/>
          </p:cNvSpPr>
          <p:nvPr/>
        </p:nvSpPr>
        <p:spPr bwMode="auto">
          <a:xfrm flipH="1">
            <a:off x="4897240" y="3607582"/>
            <a:ext cx="371210" cy="776237"/>
          </a:xfrm>
          <a:prstGeom prst="line">
            <a:avLst/>
          </a:prstGeom>
          <a:noFill/>
          <a:ln w="9525">
            <a:solidFill>
              <a:schemeClr val="tx1"/>
            </a:solidFill>
            <a:round/>
            <a:headEnd/>
            <a:tailEnd/>
          </a:ln>
        </p:spPr>
        <p:txBody>
          <a:bodyPr lIns="88139" tIns="44070" rIns="88139" bIns="44070"/>
          <a:lstStyle/>
          <a:p>
            <a:endParaRPr lang="en-US" dirty="0"/>
          </a:p>
        </p:txBody>
      </p:sp>
      <p:sp>
        <p:nvSpPr>
          <p:cNvPr id="475159" name="Line 22"/>
          <p:cNvSpPr>
            <a:spLocks noChangeShapeType="1"/>
          </p:cNvSpPr>
          <p:nvPr/>
        </p:nvSpPr>
        <p:spPr bwMode="auto">
          <a:xfrm>
            <a:off x="4897240" y="4369985"/>
            <a:ext cx="404680" cy="3673677"/>
          </a:xfrm>
          <a:prstGeom prst="line">
            <a:avLst/>
          </a:prstGeom>
          <a:noFill/>
          <a:ln w="9525">
            <a:solidFill>
              <a:schemeClr val="tx1"/>
            </a:solidFill>
            <a:round/>
            <a:headEnd/>
            <a:tailEnd/>
          </a:ln>
        </p:spPr>
        <p:txBody>
          <a:bodyPr lIns="88139" tIns="44070" rIns="88139" bIns="44070"/>
          <a:lstStyle/>
          <a:p>
            <a:endParaRPr lang="en-US" dirty="0"/>
          </a:p>
        </p:txBody>
      </p:sp>
      <p:sp>
        <p:nvSpPr>
          <p:cNvPr id="475160" name="Line 23"/>
          <p:cNvSpPr>
            <a:spLocks noChangeShapeType="1"/>
          </p:cNvSpPr>
          <p:nvPr/>
        </p:nvSpPr>
        <p:spPr bwMode="auto">
          <a:xfrm>
            <a:off x="4897239" y="4388431"/>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475161" name="Line 24"/>
          <p:cNvSpPr>
            <a:spLocks noChangeShapeType="1"/>
          </p:cNvSpPr>
          <p:nvPr/>
        </p:nvSpPr>
        <p:spPr bwMode="auto">
          <a:xfrm>
            <a:off x="4897240" y="4426857"/>
            <a:ext cx="909770" cy="954542"/>
          </a:xfrm>
          <a:prstGeom prst="line">
            <a:avLst/>
          </a:prstGeom>
          <a:noFill/>
          <a:ln w="9525">
            <a:solidFill>
              <a:schemeClr val="tx1"/>
            </a:solidFill>
            <a:round/>
            <a:headEnd/>
            <a:tailEnd/>
          </a:ln>
        </p:spPr>
        <p:txBody>
          <a:bodyPr lIns="88139" tIns="44070" rIns="88139" bIns="44070"/>
          <a:lstStyle/>
          <a:p>
            <a:endParaRPr lang="en-US" dirty="0"/>
          </a:p>
        </p:txBody>
      </p:sp>
      <p:sp>
        <p:nvSpPr>
          <p:cNvPr id="475162" name="Line 25"/>
          <p:cNvSpPr>
            <a:spLocks noChangeShapeType="1"/>
          </p:cNvSpPr>
          <p:nvPr/>
        </p:nvSpPr>
        <p:spPr bwMode="auto">
          <a:xfrm flipH="1">
            <a:off x="1207955" y="6262159"/>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75163" name="Line 26"/>
          <p:cNvSpPr>
            <a:spLocks noChangeShapeType="1"/>
          </p:cNvSpPr>
          <p:nvPr/>
        </p:nvSpPr>
        <p:spPr bwMode="auto">
          <a:xfrm flipH="1">
            <a:off x="1224691" y="6252936"/>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475164" name="Line 27"/>
          <p:cNvSpPr>
            <a:spLocks noChangeShapeType="1"/>
          </p:cNvSpPr>
          <p:nvPr/>
        </p:nvSpPr>
        <p:spPr bwMode="auto">
          <a:xfrm flipH="1" flipV="1">
            <a:off x="1600465" y="5110869"/>
            <a:ext cx="499004" cy="1137456"/>
          </a:xfrm>
          <a:prstGeom prst="line">
            <a:avLst/>
          </a:prstGeom>
          <a:noFill/>
          <a:ln w="9525">
            <a:solidFill>
              <a:schemeClr val="tx1"/>
            </a:solidFill>
            <a:round/>
            <a:headEnd/>
            <a:tailEnd/>
          </a:ln>
        </p:spPr>
        <p:txBody>
          <a:bodyPr lIns="88139" tIns="44070" rIns="88139" bIns="44070"/>
          <a:lstStyle/>
          <a:p>
            <a:endParaRPr lang="en-US" dirty="0"/>
          </a:p>
        </p:txBody>
      </p:sp>
      <p:sp>
        <p:nvSpPr>
          <p:cNvPr id="475165" name="Line 28"/>
          <p:cNvSpPr>
            <a:spLocks noChangeShapeType="1"/>
          </p:cNvSpPr>
          <p:nvPr/>
        </p:nvSpPr>
        <p:spPr bwMode="auto">
          <a:xfrm flipH="1" flipV="1">
            <a:off x="1603508" y="3994931"/>
            <a:ext cx="509654" cy="2279524"/>
          </a:xfrm>
          <a:prstGeom prst="line">
            <a:avLst/>
          </a:prstGeom>
          <a:noFill/>
          <a:ln w="9525">
            <a:solidFill>
              <a:schemeClr val="tx1"/>
            </a:solidFill>
            <a:round/>
            <a:headEnd/>
            <a:tailEnd/>
          </a:ln>
        </p:spPr>
        <p:txBody>
          <a:bodyPr lIns="88139" tIns="44070" rIns="88139" bIns="44070"/>
          <a:lstStyle/>
          <a:p>
            <a:endParaRPr lang="en-US" dirty="0"/>
          </a:p>
        </p:txBody>
      </p:sp>
      <p:sp>
        <p:nvSpPr>
          <p:cNvPr id="475166" name="Line 29"/>
          <p:cNvSpPr>
            <a:spLocks noChangeShapeType="1"/>
          </p:cNvSpPr>
          <p:nvPr/>
        </p:nvSpPr>
        <p:spPr bwMode="auto">
          <a:xfrm>
            <a:off x="4888112" y="6262159"/>
            <a:ext cx="413808" cy="1656997"/>
          </a:xfrm>
          <a:prstGeom prst="line">
            <a:avLst/>
          </a:prstGeom>
          <a:noFill/>
          <a:ln w="9525">
            <a:solidFill>
              <a:schemeClr val="tx1"/>
            </a:solidFill>
            <a:round/>
            <a:headEnd/>
            <a:tailEnd/>
          </a:ln>
        </p:spPr>
        <p:txBody>
          <a:bodyPr lIns="88139" tIns="44070" rIns="88139" bIns="44070"/>
          <a:lstStyle/>
          <a:p>
            <a:endParaRPr lang="en-US" dirty="0"/>
          </a:p>
        </p:txBody>
      </p:sp>
      <p:sp>
        <p:nvSpPr>
          <p:cNvPr id="475167" name="Line 30"/>
          <p:cNvSpPr>
            <a:spLocks noChangeShapeType="1"/>
          </p:cNvSpPr>
          <p:nvPr/>
        </p:nvSpPr>
        <p:spPr bwMode="auto">
          <a:xfrm flipV="1">
            <a:off x="4888112" y="5361416"/>
            <a:ext cx="914333" cy="948393"/>
          </a:xfrm>
          <a:prstGeom prst="line">
            <a:avLst/>
          </a:prstGeom>
          <a:noFill/>
          <a:ln w="9525">
            <a:solidFill>
              <a:schemeClr val="tx1"/>
            </a:solidFill>
            <a:round/>
            <a:headEnd/>
            <a:tailEnd/>
          </a:ln>
        </p:spPr>
        <p:txBody>
          <a:bodyPr lIns="88139" tIns="44070" rIns="88139" bIns="44070"/>
          <a:lstStyle/>
          <a:p>
            <a:endParaRPr lang="en-US" dirty="0"/>
          </a:p>
        </p:txBody>
      </p:sp>
      <p:sp>
        <p:nvSpPr>
          <p:cNvPr id="475168" name="Line 31"/>
          <p:cNvSpPr>
            <a:spLocks noChangeShapeType="1"/>
          </p:cNvSpPr>
          <p:nvPr/>
        </p:nvSpPr>
        <p:spPr bwMode="auto">
          <a:xfrm>
            <a:off x="4892675" y="6289827"/>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75169" name="Line 32"/>
          <p:cNvSpPr>
            <a:spLocks noChangeShapeType="1"/>
          </p:cNvSpPr>
          <p:nvPr/>
        </p:nvSpPr>
        <p:spPr bwMode="auto">
          <a:xfrm flipV="1">
            <a:off x="4897240" y="3627563"/>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75170" name="Text Box 33"/>
          <p:cNvSpPr txBox="1">
            <a:spLocks noChangeArrowheads="1"/>
          </p:cNvSpPr>
          <p:nvPr/>
        </p:nvSpPr>
        <p:spPr bwMode="auto">
          <a:xfrm>
            <a:off x="5422107" y="361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75171" name="Text Box 34"/>
          <p:cNvSpPr txBox="1">
            <a:spLocks noChangeArrowheads="1"/>
          </p:cNvSpPr>
          <p:nvPr/>
        </p:nvSpPr>
        <p:spPr bwMode="auto">
          <a:xfrm>
            <a:off x="5908940" y="511086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75172" name="Text Box 35"/>
          <p:cNvSpPr txBox="1">
            <a:spLocks noChangeArrowheads="1"/>
          </p:cNvSpPr>
          <p:nvPr/>
        </p:nvSpPr>
        <p:spPr bwMode="auto">
          <a:xfrm>
            <a:off x="5908940" y="647581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75173" name="Text Box 36"/>
          <p:cNvSpPr txBox="1">
            <a:spLocks noChangeArrowheads="1"/>
          </p:cNvSpPr>
          <p:nvPr/>
        </p:nvSpPr>
        <p:spPr bwMode="auto">
          <a:xfrm>
            <a:off x="5422107" y="807440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75174" name="Text Box 37"/>
          <p:cNvSpPr txBox="1">
            <a:spLocks noChangeArrowheads="1"/>
          </p:cNvSpPr>
          <p:nvPr/>
        </p:nvSpPr>
        <p:spPr bwMode="auto">
          <a:xfrm>
            <a:off x="317964" y="6631063"/>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75175" name="Text Box 38"/>
          <p:cNvSpPr txBox="1">
            <a:spLocks noChangeArrowheads="1"/>
          </p:cNvSpPr>
          <p:nvPr/>
        </p:nvSpPr>
        <p:spPr bwMode="auto">
          <a:xfrm>
            <a:off x="730251" y="3722865"/>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75176" name="Text Box 39"/>
          <p:cNvSpPr txBox="1">
            <a:spLocks noChangeArrowheads="1"/>
          </p:cNvSpPr>
          <p:nvPr/>
        </p:nvSpPr>
        <p:spPr bwMode="auto">
          <a:xfrm>
            <a:off x="748507" y="486339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75177" name="Text Box 40"/>
          <p:cNvSpPr txBox="1">
            <a:spLocks noChangeArrowheads="1"/>
          </p:cNvSpPr>
          <p:nvPr/>
        </p:nvSpPr>
        <p:spPr bwMode="auto">
          <a:xfrm>
            <a:off x="317964" y="797602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75178" name="Line 41"/>
          <p:cNvSpPr>
            <a:spLocks noChangeShapeType="1"/>
          </p:cNvSpPr>
          <p:nvPr/>
        </p:nvSpPr>
        <p:spPr bwMode="auto">
          <a:xfrm>
            <a:off x="3059444" y="4417634"/>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475179" name="Line 42"/>
          <p:cNvSpPr>
            <a:spLocks noChangeShapeType="1"/>
          </p:cNvSpPr>
          <p:nvPr/>
        </p:nvSpPr>
        <p:spPr bwMode="auto">
          <a:xfrm>
            <a:off x="3064008" y="4423783"/>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75180" name="Line 43"/>
          <p:cNvSpPr>
            <a:spLocks noChangeShapeType="1"/>
          </p:cNvSpPr>
          <p:nvPr/>
        </p:nvSpPr>
        <p:spPr bwMode="auto">
          <a:xfrm flipH="1">
            <a:off x="3056401" y="6294438"/>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75181" name="Line 44"/>
          <p:cNvSpPr>
            <a:spLocks noChangeShapeType="1"/>
          </p:cNvSpPr>
          <p:nvPr/>
        </p:nvSpPr>
        <p:spPr bwMode="auto">
          <a:xfrm flipH="1">
            <a:off x="3056402" y="4429931"/>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75182" name="Text Box 45"/>
          <p:cNvSpPr txBox="1">
            <a:spLocks noChangeArrowheads="1"/>
          </p:cNvSpPr>
          <p:nvPr/>
        </p:nvSpPr>
        <p:spPr bwMode="auto">
          <a:xfrm>
            <a:off x="3852069" y="4277759"/>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75183" name="Text Box 46"/>
          <p:cNvSpPr txBox="1">
            <a:spLocks noChangeArrowheads="1"/>
          </p:cNvSpPr>
          <p:nvPr/>
        </p:nvSpPr>
        <p:spPr bwMode="auto">
          <a:xfrm>
            <a:off x="3917487" y="448065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75184" name="Text Box 47"/>
          <p:cNvSpPr txBox="1">
            <a:spLocks noChangeArrowheads="1"/>
          </p:cNvSpPr>
          <p:nvPr/>
        </p:nvSpPr>
        <p:spPr bwMode="auto">
          <a:xfrm>
            <a:off x="3908359" y="5805640"/>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75185" name="Text Box 48"/>
          <p:cNvSpPr txBox="1">
            <a:spLocks noChangeArrowheads="1"/>
          </p:cNvSpPr>
          <p:nvPr/>
        </p:nvSpPr>
        <p:spPr bwMode="auto">
          <a:xfrm>
            <a:off x="3859676" y="6122283"/>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75186" name="Text Box 49"/>
          <p:cNvSpPr txBox="1">
            <a:spLocks noChangeArrowheads="1"/>
          </p:cNvSpPr>
          <p:nvPr/>
        </p:nvSpPr>
        <p:spPr bwMode="auto">
          <a:xfrm>
            <a:off x="3925094" y="6323642"/>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75187" name="Text Box 50"/>
          <p:cNvSpPr txBox="1">
            <a:spLocks noChangeArrowheads="1"/>
          </p:cNvSpPr>
          <p:nvPr/>
        </p:nvSpPr>
        <p:spPr bwMode="auto">
          <a:xfrm>
            <a:off x="3943351" y="3942671"/>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75188" name="Text Box 51"/>
          <p:cNvSpPr txBox="1">
            <a:spLocks noChangeArrowheads="1"/>
          </p:cNvSpPr>
          <p:nvPr/>
        </p:nvSpPr>
        <p:spPr bwMode="auto">
          <a:xfrm>
            <a:off x="2035572" y="448373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75189" name="Text Box 52"/>
          <p:cNvSpPr txBox="1">
            <a:spLocks noChangeArrowheads="1"/>
          </p:cNvSpPr>
          <p:nvPr/>
        </p:nvSpPr>
        <p:spPr bwMode="auto">
          <a:xfrm>
            <a:off x="2119247" y="398571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75190" name="Text Box 53"/>
          <p:cNvSpPr txBox="1">
            <a:spLocks noChangeArrowheads="1"/>
          </p:cNvSpPr>
          <p:nvPr/>
        </p:nvSpPr>
        <p:spPr bwMode="auto">
          <a:xfrm>
            <a:off x="2026444" y="634977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75191" name="Text Box 54"/>
          <p:cNvSpPr txBox="1">
            <a:spLocks noChangeArrowheads="1"/>
          </p:cNvSpPr>
          <p:nvPr/>
        </p:nvSpPr>
        <p:spPr bwMode="auto">
          <a:xfrm>
            <a:off x="2113162" y="5847141"/>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75192" name="Text Box 55"/>
          <p:cNvSpPr txBox="1">
            <a:spLocks noChangeArrowheads="1"/>
          </p:cNvSpPr>
          <p:nvPr/>
        </p:nvSpPr>
        <p:spPr bwMode="auto">
          <a:xfrm>
            <a:off x="5426671" y="3309384"/>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75193" name="Text Box 56"/>
          <p:cNvSpPr txBox="1">
            <a:spLocks noChangeArrowheads="1"/>
          </p:cNvSpPr>
          <p:nvPr/>
        </p:nvSpPr>
        <p:spPr bwMode="auto">
          <a:xfrm>
            <a:off x="5412979" y="7783891"/>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75194" name="Text Box 57"/>
          <p:cNvSpPr txBox="1">
            <a:spLocks noChangeArrowheads="1"/>
          </p:cNvSpPr>
          <p:nvPr/>
        </p:nvSpPr>
        <p:spPr bwMode="auto">
          <a:xfrm>
            <a:off x="5971316" y="4829579"/>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75195" name="Text Box 58"/>
          <p:cNvSpPr txBox="1">
            <a:spLocks noChangeArrowheads="1"/>
          </p:cNvSpPr>
          <p:nvPr/>
        </p:nvSpPr>
        <p:spPr bwMode="auto">
          <a:xfrm>
            <a:off x="5750719" y="6185304"/>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75196" name="Text Box 59"/>
          <p:cNvSpPr txBox="1">
            <a:spLocks noChangeArrowheads="1"/>
          </p:cNvSpPr>
          <p:nvPr/>
        </p:nvSpPr>
        <p:spPr bwMode="auto">
          <a:xfrm>
            <a:off x="2129896" y="4296204"/>
            <a:ext cx="91889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75197" name="Text Box 60"/>
          <p:cNvSpPr txBox="1">
            <a:spLocks noChangeArrowheads="1"/>
          </p:cNvSpPr>
          <p:nvPr/>
        </p:nvSpPr>
        <p:spPr bwMode="auto">
          <a:xfrm>
            <a:off x="2102512" y="6122283"/>
            <a:ext cx="94628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3365D252-921F-4847-9D5F-BEC631622553}" type="slidenum">
              <a:rPr lang="en-US" smtClean="0"/>
              <a:pPr/>
              <a:t>12</a:t>
            </a:fld>
            <a:endParaRPr lang="en-US" dirty="0" smtClean="0"/>
          </a:p>
        </p:txBody>
      </p:sp>
      <p:sp>
        <p:nvSpPr>
          <p:cNvPr id="366595" name="Rectangle 2"/>
          <p:cNvSpPr>
            <a:spLocks noGrp="1" noChangeArrowheads="1"/>
          </p:cNvSpPr>
          <p:nvPr>
            <p:ph type="body" idx="1"/>
          </p:nvPr>
        </p:nvSpPr>
        <p:spPr>
          <a:xfrm>
            <a:off x="760677" y="4852635"/>
            <a:ext cx="5700515" cy="3927298"/>
          </a:xfrm>
          <a:noFill/>
          <a:ln/>
        </p:spPr>
        <p:txBody>
          <a:bodyPr/>
          <a:lstStyle/>
          <a:p>
            <a:pPr eaLnBrk="1" hangingPunct="1"/>
            <a:endParaRPr lang="en-US" dirty="0" smtClean="0"/>
          </a:p>
        </p:txBody>
      </p:sp>
      <p:sp>
        <p:nvSpPr>
          <p:cNvPr id="3665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a:spLocks noGrp="1" noChangeArrowheads="1"/>
          </p:cNvSpPr>
          <p:nvPr>
            <p:ph type="sldNum" sz="quarter" idx="5"/>
          </p:nvPr>
        </p:nvSpPr>
        <p:spPr>
          <a:noFill/>
        </p:spPr>
        <p:txBody>
          <a:bodyPr/>
          <a:lstStyle/>
          <a:p>
            <a:fld id="{65BAD220-0D47-48CB-96FC-B9A61B2007CB}" type="slidenum">
              <a:rPr lang="en-US" smtClean="0"/>
              <a:pPr/>
              <a:t>121</a:t>
            </a:fld>
            <a:endParaRPr lang="en-US" dirty="0" smtClean="0"/>
          </a:p>
        </p:txBody>
      </p:sp>
      <p:sp>
        <p:nvSpPr>
          <p:cNvPr id="476163"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76164"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76165"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76166"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76167"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76168"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69" name="Rectangle 8"/>
          <p:cNvSpPr>
            <a:spLocks noChangeArrowheads="1"/>
          </p:cNvSpPr>
          <p:nvPr/>
        </p:nvSpPr>
        <p:spPr bwMode="auto">
          <a:xfrm>
            <a:off x="745464" y="982209"/>
            <a:ext cx="67863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chg-feat:</a:t>
            </a:r>
          </a:p>
        </p:txBody>
      </p:sp>
      <p:sp>
        <p:nvSpPr>
          <p:cNvPr id="476170"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Intermediate EGTT Configuration Form</a:t>
            </a:r>
          </a:p>
        </p:txBody>
      </p:sp>
      <p:sp>
        <p:nvSpPr>
          <p:cNvPr id="476171"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76172" name="Rectangle 11"/>
          <p:cNvSpPr>
            <a:spLocks noChangeArrowheads="1"/>
          </p:cNvSpPr>
          <p:nvPr/>
        </p:nvSpPr>
        <p:spPr bwMode="auto">
          <a:xfrm>
            <a:off x="745464" y="1212775"/>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ent-card:</a:t>
            </a:r>
          </a:p>
        </p:txBody>
      </p:sp>
      <p:sp>
        <p:nvSpPr>
          <p:cNvPr id="476173"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76174"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76175"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76176"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76177"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78"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79"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0"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81"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82"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83"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4"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5"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86"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7"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8"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89"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0"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91"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2"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93"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4"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5"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196"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7"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198"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76199"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200"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76201"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202"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76203" name="Rectangle 42"/>
          <p:cNvSpPr>
            <a:spLocks noChangeArrowheads="1"/>
          </p:cNvSpPr>
          <p:nvPr/>
        </p:nvSpPr>
        <p:spPr bwMode="auto">
          <a:xfrm>
            <a:off x="745464" y="1452563"/>
            <a:ext cx="70268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alw-card:</a:t>
            </a:r>
          </a:p>
        </p:txBody>
      </p:sp>
      <p:sp>
        <p:nvSpPr>
          <p:cNvPr id="476204" name="Rectangle 43"/>
          <p:cNvSpPr>
            <a:spLocks noChangeArrowheads="1"/>
          </p:cNvSpPr>
          <p:nvPr/>
        </p:nvSpPr>
        <p:spPr bwMode="auto">
          <a:xfrm>
            <a:off x="745464" y="1683129"/>
            <a:ext cx="749167"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ent-gttset:</a:t>
            </a:r>
          </a:p>
        </p:txBody>
      </p:sp>
      <p:sp>
        <p:nvSpPr>
          <p:cNvPr id="476205" name="Rectangle 44"/>
          <p:cNvSpPr>
            <a:spLocks noChangeArrowheads="1"/>
          </p:cNvSpPr>
          <p:nvPr/>
        </p:nvSpPr>
        <p:spPr bwMode="auto">
          <a:xfrm>
            <a:off x="745464" y="1922917"/>
            <a:ext cx="74275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ent-gttsel:</a:t>
            </a:r>
          </a:p>
        </p:txBody>
      </p:sp>
      <p:sp>
        <p:nvSpPr>
          <p:cNvPr id="476206" name="Rectangle 45"/>
          <p:cNvSpPr>
            <a:spLocks noChangeArrowheads="1"/>
          </p:cNvSpPr>
          <p:nvPr/>
        </p:nvSpPr>
        <p:spPr bwMode="auto">
          <a:xfrm>
            <a:off x="754592" y="2144259"/>
            <a:ext cx="61451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ent-gta:</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p:spPr>
        <p:txBody>
          <a:bodyPr/>
          <a:lstStyle/>
          <a:p>
            <a:fld id="{A88E68FA-98FE-4CF2-A0E1-5D23F174A945}" type="slidenum">
              <a:rPr lang="en-US" smtClean="0"/>
              <a:pPr/>
              <a:t>122</a:t>
            </a:fld>
            <a:endParaRPr lang="en-US" dirty="0" smtClean="0"/>
          </a:p>
        </p:txBody>
      </p:sp>
      <p:sp>
        <p:nvSpPr>
          <p:cNvPr id="477187"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Keep in mind the order of entry is:</a:t>
            </a:r>
          </a:p>
          <a:p>
            <a:pPr lvl="1" eaLnBrk="1" hangingPunct="1"/>
            <a:r>
              <a:rPr lang="en-US" sz="1000" dirty="0" smtClean="0"/>
              <a:t>ent-gttset</a:t>
            </a:r>
          </a:p>
          <a:p>
            <a:pPr lvl="1" eaLnBrk="1" hangingPunct="1"/>
            <a:r>
              <a:rPr lang="en-US" sz="1000" dirty="0" smtClean="0"/>
              <a:t>ent-gttsel</a:t>
            </a:r>
          </a:p>
          <a:p>
            <a:pPr lvl="1" eaLnBrk="1" hangingPunct="1"/>
            <a:r>
              <a:rPr lang="en-US" sz="1000" dirty="0" smtClean="0"/>
              <a:t>ent-ttmap</a:t>
            </a:r>
          </a:p>
          <a:p>
            <a:pPr lvl="1" eaLnBrk="1" hangingPunct="1"/>
            <a:r>
              <a:rPr lang="en-US" sz="1000" dirty="0" smtClean="0"/>
              <a:t>ent-cspc</a:t>
            </a:r>
          </a:p>
          <a:p>
            <a:pPr lvl="1" eaLnBrk="1" hangingPunct="1"/>
            <a:r>
              <a:rPr lang="en-US" sz="1000" dirty="0" smtClean="0"/>
              <a:t>ent-map</a:t>
            </a:r>
          </a:p>
          <a:p>
            <a:pPr lvl="1" eaLnBrk="1" hangingPunct="1"/>
            <a:r>
              <a:rPr lang="en-US" sz="1000" dirty="0" smtClean="0"/>
              <a:t>ent-gta</a:t>
            </a:r>
          </a:p>
          <a:p>
            <a:pPr eaLnBrk="1" hangingPunct="1"/>
            <a:r>
              <a:rPr lang="en-US" sz="1000" dirty="0" smtClean="0"/>
              <a:t>We will now discuss a scenario on the board and the commands required to implement Enhanced GTT.</a:t>
            </a:r>
          </a:p>
          <a:p>
            <a:pPr lvl="1" eaLnBrk="1" hangingPunct="1"/>
            <a:endParaRPr lang="en-US" sz="1000" dirty="0" smtClean="0"/>
          </a:p>
        </p:txBody>
      </p:sp>
      <p:sp>
        <p:nvSpPr>
          <p:cNvPr id="47718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smtClean="0"/>
              <a:t>In this scenario, the Terminating STP pair is performing final EGTT to the HLRs at PCN 3006/3007 with a TT=0, and a SSN=6. The nature of address indicator is subscriber, the numbering plan is E164. The network is ITU. The digit range is 4126000000 to 4126009999.</a:t>
            </a:r>
          </a:p>
          <a:p>
            <a:endParaRPr lang="en-US" sz="1000" dirty="0"/>
          </a:p>
        </p:txBody>
      </p:sp>
      <p:sp>
        <p:nvSpPr>
          <p:cNvPr id="4" name="Slide Number Placeholder 3"/>
          <p:cNvSpPr>
            <a:spLocks noGrp="1"/>
          </p:cNvSpPr>
          <p:nvPr>
            <p:ph type="sldNum" sz="quarter" idx="10"/>
          </p:nvPr>
        </p:nvSpPr>
        <p:spPr/>
        <p:txBody>
          <a:bodyPr/>
          <a:lstStyle/>
          <a:p>
            <a:pPr>
              <a:defRPr/>
            </a:pPr>
            <a:fld id="{EADF9681-1C94-46CE-8E8F-9E42DBBA62A6}" type="slidenum">
              <a:rPr lang="en-US" smtClean="0"/>
              <a:pPr>
                <a:defRPr/>
              </a:pPr>
              <a:t>123</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a:spLocks noGrp="1" noChangeArrowheads="1"/>
          </p:cNvSpPr>
          <p:nvPr>
            <p:ph type="sldNum" sz="quarter" idx="5"/>
          </p:nvPr>
        </p:nvSpPr>
        <p:spPr>
          <a:noFill/>
        </p:spPr>
        <p:txBody>
          <a:bodyPr/>
          <a:lstStyle/>
          <a:p>
            <a:fld id="{334A2997-6F75-4492-85B9-A26EAFF28479}" type="slidenum">
              <a:rPr lang="en-US" smtClean="0"/>
              <a:pPr/>
              <a:t>124</a:t>
            </a:fld>
            <a:endParaRPr lang="en-US" dirty="0" smtClean="0"/>
          </a:p>
        </p:txBody>
      </p:sp>
      <p:sp>
        <p:nvSpPr>
          <p:cNvPr id="479235" name="Rectangle 2"/>
          <p:cNvSpPr>
            <a:spLocks noGrp="1" noChangeArrowheads="1"/>
          </p:cNvSpPr>
          <p:nvPr>
            <p:ph type="body" idx="1"/>
          </p:nvPr>
        </p:nvSpPr>
        <p:spPr>
          <a:xfrm>
            <a:off x="760677" y="4634367"/>
            <a:ext cx="5700515" cy="4145567"/>
          </a:xfrm>
          <a:noFill/>
          <a:ln/>
        </p:spPr>
        <p:txBody>
          <a:bodyPr/>
          <a:lstStyle/>
          <a:p>
            <a:pPr eaLnBrk="1" hangingPunct="1"/>
            <a:r>
              <a:rPr lang="en-US" sz="1000" dirty="0" smtClean="0"/>
              <a:t>You will be assigned a particular STP for this exercise. Learning Activity 5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London STP in the U.K. training center</a:t>
            </a:r>
          </a:p>
          <a:p>
            <a:pPr eaLnBrk="1" hangingPunct="1"/>
            <a:endParaRPr lang="en-US" sz="1000" dirty="0" smtClean="0"/>
          </a:p>
        </p:txBody>
      </p:sp>
      <p:sp>
        <p:nvSpPr>
          <p:cNvPr id="47923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7"/>
          <p:cNvSpPr>
            <a:spLocks noGrp="1" noChangeArrowheads="1"/>
          </p:cNvSpPr>
          <p:nvPr>
            <p:ph type="sldNum" sz="quarter" idx="5"/>
          </p:nvPr>
        </p:nvSpPr>
        <p:spPr>
          <a:noFill/>
        </p:spPr>
        <p:txBody>
          <a:bodyPr/>
          <a:lstStyle/>
          <a:p>
            <a:fld id="{1C36220E-C3CB-4A33-A4C5-D91089744799}" type="slidenum">
              <a:rPr lang="en-US" smtClean="0"/>
              <a:pPr/>
              <a:t>125</a:t>
            </a:fld>
            <a:endParaRPr lang="en-US" dirty="0" smtClean="0"/>
          </a:p>
        </p:txBody>
      </p:sp>
      <p:sp>
        <p:nvSpPr>
          <p:cNvPr id="480259"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7: Final EGTT Configuration</a:t>
            </a:r>
          </a:p>
          <a:p>
            <a:pPr marL="220348" indent="-220348" eaLnBrk="1" hangingPunct="1"/>
            <a:r>
              <a:rPr lang="en-US" b="1" dirty="0" smtClean="0"/>
              <a:t>Student Assignment A</a:t>
            </a:r>
          </a:p>
          <a:p>
            <a:pPr marL="220348" indent="-220348" eaLnBrk="1" hangingPunct="1"/>
            <a:r>
              <a:rPr lang="en-US" dirty="0" smtClean="0"/>
              <a:t>Using the network map on this page, configure the Raleigh or Clayton STP for</a:t>
            </a:r>
          </a:p>
          <a:p>
            <a:pPr marL="220348" indent="-220348" eaLnBrk="1" hangingPunct="1"/>
            <a:r>
              <a:rPr lang="en-US" dirty="0" smtClean="0"/>
              <a:t>the scenario below.</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Raleigh/Clayton STPs will perform final EGTT for EIR queries with a global title </a:t>
            </a:r>
          </a:p>
          <a:p>
            <a:pPr marL="220348" indent="-220348" eaLnBrk="1" hangingPunct="1"/>
            <a:r>
              <a:rPr lang="en-US" dirty="0" smtClean="0"/>
              <a:t>indicator of 4. The numbering plan is E.164, NAI (Nature of Address Indicator) </a:t>
            </a:r>
          </a:p>
          <a:p>
            <a:pPr marL="220348" indent="-220348" eaLnBrk="1" hangingPunct="1"/>
            <a:r>
              <a:rPr lang="en-US" dirty="0" smtClean="0"/>
              <a:t>is subscriber number. TT=0 , SSN=9. For digit range, use 4448846530 to 4448846600.</a:t>
            </a:r>
          </a:p>
          <a:p>
            <a:pPr marL="220348" indent="-220348" eaLnBrk="1" hangingPunct="1"/>
            <a:endParaRPr lang="en-US" dirty="0" smtClean="0"/>
          </a:p>
        </p:txBody>
      </p:sp>
      <p:sp>
        <p:nvSpPr>
          <p:cNvPr id="480260" name="Oval 3"/>
          <p:cNvSpPr>
            <a:spLocks noChangeArrowheads="1"/>
          </p:cNvSpPr>
          <p:nvPr/>
        </p:nvSpPr>
        <p:spPr bwMode="auto">
          <a:xfrm>
            <a:off x="681567" y="2565426"/>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0261" name="Oval 4"/>
          <p:cNvSpPr>
            <a:spLocks noChangeArrowheads="1"/>
          </p:cNvSpPr>
          <p:nvPr/>
        </p:nvSpPr>
        <p:spPr bwMode="auto">
          <a:xfrm>
            <a:off x="5277579" y="2536220"/>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0262" name="Oval 5"/>
          <p:cNvSpPr>
            <a:spLocks noChangeArrowheads="1"/>
          </p:cNvSpPr>
          <p:nvPr/>
        </p:nvSpPr>
        <p:spPr bwMode="auto">
          <a:xfrm>
            <a:off x="5268451" y="3971875"/>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0263" name="AutoShape 6"/>
          <p:cNvSpPr>
            <a:spLocks noChangeArrowheads="1"/>
          </p:cNvSpPr>
          <p:nvPr/>
        </p:nvSpPr>
        <p:spPr bwMode="auto">
          <a:xfrm>
            <a:off x="252545" y="5335286"/>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64" name="AutoShape 7"/>
          <p:cNvSpPr>
            <a:spLocks noChangeArrowheads="1"/>
          </p:cNvSpPr>
          <p:nvPr/>
        </p:nvSpPr>
        <p:spPr bwMode="auto">
          <a:xfrm>
            <a:off x="234289" y="6712530"/>
            <a:ext cx="990402"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65" name="AutoShape 8"/>
          <p:cNvSpPr>
            <a:spLocks noChangeArrowheads="1"/>
          </p:cNvSpPr>
          <p:nvPr/>
        </p:nvSpPr>
        <p:spPr bwMode="auto">
          <a:xfrm>
            <a:off x="5785710" y="5312229"/>
            <a:ext cx="990401"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66" name="AutoShape 9"/>
          <p:cNvSpPr>
            <a:spLocks noChangeArrowheads="1"/>
          </p:cNvSpPr>
          <p:nvPr/>
        </p:nvSpPr>
        <p:spPr bwMode="auto">
          <a:xfrm>
            <a:off x="5793317" y="6694085"/>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67" name="Oval 10"/>
          <p:cNvSpPr>
            <a:spLocks noChangeArrowheads="1"/>
          </p:cNvSpPr>
          <p:nvPr/>
        </p:nvSpPr>
        <p:spPr bwMode="auto">
          <a:xfrm>
            <a:off x="701345" y="394420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0268" name="Oval 11"/>
          <p:cNvSpPr>
            <a:spLocks noChangeArrowheads="1"/>
          </p:cNvSpPr>
          <p:nvPr/>
        </p:nvSpPr>
        <p:spPr bwMode="auto">
          <a:xfrm>
            <a:off x="5297356" y="7862283"/>
            <a:ext cx="1031478" cy="976060"/>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0269" name="Rectangle 12"/>
          <p:cNvSpPr>
            <a:spLocks noChangeArrowheads="1"/>
          </p:cNvSpPr>
          <p:nvPr/>
        </p:nvSpPr>
        <p:spPr bwMode="auto">
          <a:xfrm>
            <a:off x="2113161" y="3420056"/>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70" name="Rectangle 13"/>
          <p:cNvSpPr>
            <a:spLocks noChangeArrowheads="1"/>
          </p:cNvSpPr>
          <p:nvPr/>
        </p:nvSpPr>
        <p:spPr bwMode="auto">
          <a:xfrm>
            <a:off x="2113161" y="5276876"/>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71" name="Rectangle 14"/>
          <p:cNvSpPr>
            <a:spLocks noChangeArrowheads="1"/>
          </p:cNvSpPr>
          <p:nvPr/>
        </p:nvSpPr>
        <p:spPr bwMode="auto">
          <a:xfrm>
            <a:off x="3943350" y="3420056"/>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72" name="Rectangle 15"/>
          <p:cNvSpPr>
            <a:spLocks noChangeArrowheads="1"/>
          </p:cNvSpPr>
          <p:nvPr/>
        </p:nvSpPr>
        <p:spPr bwMode="auto">
          <a:xfrm>
            <a:off x="3943350" y="5276876"/>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0273" name="Line 16"/>
          <p:cNvSpPr>
            <a:spLocks noChangeShapeType="1"/>
          </p:cNvSpPr>
          <p:nvPr/>
        </p:nvSpPr>
        <p:spPr bwMode="auto">
          <a:xfrm>
            <a:off x="2571089" y="4371522"/>
            <a:ext cx="0" cy="905354"/>
          </a:xfrm>
          <a:prstGeom prst="line">
            <a:avLst/>
          </a:prstGeom>
          <a:noFill/>
          <a:ln w="9525">
            <a:solidFill>
              <a:schemeClr val="tx1"/>
            </a:solidFill>
            <a:round/>
            <a:headEnd/>
            <a:tailEnd/>
          </a:ln>
        </p:spPr>
        <p:txBody>
          <a:bodyPr lIns="88139" tIns="44070" rIns="88139" bIns="44070"/>
          <a:lstStyle/>
          <a:p>
            <a:endParaRPr lang="en-US" dirty="0"/>
          </a:p>
        </p:txBody>
      </p:sp>
      <p:sp>
        <p:nvSpPr>
          <p:cNvPr id="480274" name="Line 17"/>
          <p:cNvSpPr>
            <a:spLocks noChangeShapeType="1"/>
          </p:cNvSpPr>
          <p:nvPr/>
        </p:nvSpPr>
        <p:spPr bwMode="auto">
          <a:xfrm>
            <a:off x="4431705" y="4363836"/>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480275" name="Line 18"/>
          <p:cNvSpPr>
            <a:spLocks noChangeShapeType="1"/>
          </p:cNvSpPr>
          <p:nvPr/>
        </p:nvSpPr>
        <p:spPr bwMode="auto">
          <a:xfrm>
            <a:off x="1713045" y="302348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480276" name="Line 19"/>
          <p:cNvSpPr>
            <a:spLocks noChangeShapeType="1"/>
          </p:cNvSpPr>
          <p:nvPr/>
        </p:nvSpPr>
        <p:spPr bwMode="auto">
          <a:xfrm flipH="1">
            <a:off x="1723695" y="3859667"/>
            <a:ext cx="389467" cy="673251"/>
          </a:xfrm>
          <a:prstGeom prst="line">
            <a:avLst/>
          </a:prstGeom>
          <a:noFill/>
          <a:ln w="9525">
            <a:solidFill>
              <a:schemeClr val="tx1"/>
            </a:solidFill>
            <a:round/>
            <a:headEnd/>
            <a:tailEnd/>
          </a:ln>
        </p:spPr>
        <p:txBody>
          <a:bodyPr lIns="88139" tIns="44070" rIns="88139" bIns="44070"/>
          <a:lstStyle/>
          <a:p>
            <a:endParaRPr lang="en-US" dirty="0"/>
          </a:p>
        </p:txBody>
      </p:sp>
      <p:sp>
        <p:nvSpPr>
          <p:cNvPr id="480277" name="Line 20"/>
          <p:cNvSpPr>
            <a:spLocks noChangeShapeType="1"/>
          </p:cNvSpPr>
          <p:nvPr/>
        </p:nvSpPr>
        <p:spPr bwMode="auto">
          <a:xfrm flipH="1">
            <a:off x="1250553" y="3850444"/>
            <a:ext cx="851958" cy="2385584"/>
          </a:xfrm>
          <a:prstGeom prst="line">
            <a:avLst/>
          </a:prstGeom>
          <a:noFill/>
          <a:ln w="9525">
            <a:solidFill>
              <a:schemeClr val="tx1"/>
            </a:solidFill>
            <a:round/>
            <a:headEnd/>
            <a:tailEnd/>
          </a:ln>
        </p:spPr>
        <p:txBody>
          <a:bodyPr lIns="88139" tIns="44070" rIns="88139" bIns="44070"/>
          <a:lstStyle/>
          <a:p>
            <a:endParaRPr lang="en-US" dirty="0"/>
          </a:p>
        </p:txBody>
      </p:sp>
      <p:sp>
        <p:nvSpPr>
          <p:cNvPr id="480278" name="Line 21"/>
          <p:cNvSpPr>
            <a:spLocks noChangeShapeType="1"/>
          </p:cNvSpPr>
          <p:nvPr/>
        </p:nvSpPr>
        <p:spPr bwMode="auto">
          <a:xfrm flipH="1">
            <a:off x="1207956" y="3859666"/>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80279" name="Line 22"/>
          <p:cNvSpPr>
            <a:spLocks noChangeShapeType="1"/>
          </p:cNvSpPr>
          <p:nvPr/>
        </p:nvSpPr>
        <p:spPr bwMode="auto">
          <a:xfrm flipH="1">
            <a:off x="4897240" y="3077281"/>
            <a:ext cx="371210" cy="777774"/>
          </a:xfrm>
          <a:prstGeom prst="line">
            <a:avLst/>
          </a:prstGeom>
          <a:noFill/>
          <a:ln w="9525">
            <a:solidFill>
              <a:schemeClr val="tx1"/>
            </a:solidFill>
            <a:round/>
            <a:headEnd/>
            <a:tailEnd/>
          </a:ln>
        </p:spPr>
        <p:txBody>
          <a:bodyPr lIns="88139" tIns="44070" rIns="88139" bIns="44070"/>
          <a:lstStyle/>
          <a:p>
            <a:endParaRPr lang="en-US" dirty="0"/>
          </a:p>
        </p:txBody>
      </p:sp>
      <p:sp>
        <p:nvSpPr>
          <p:cNvPr id="480280" name="Line 23"/>
          <p:cNvSpPr>
            <a:spLocks noChangeShapeType="1"/>
          </p:cNvSpPr>
          <p:nvPr/>
        </p:nvSpPr>
        <p:spPr bwMode="auto">
          <a:xfrm>
            <a:off x="4897240" y="3842758"/>
            <a:ext cx="362082" cy="614841"/>
          </a:xfrm>
          <a:prstGeom prst="line">
            <a:avLst/>
          </a:prstGeom>
          <a:noFill/>
          <a:ln w="9525">
            <a:solidFill>
              <a:schemeClr val="tx1"/>
            </a:solidFill>
            <a:round/>
            <a:headEnd/>
            <a:tailEnd/>
          </a:ln>
        </p:spPr>
        <p:txBody>
          <a:bodyPr lIns="88139" tIns="44070" rIns="88139" bIns="44070"/>
          <a:lstStyle/>
          <a:p>
            <a:endParaRPr lang="en-US" dirty="0"/>
          </a:p>
        </p:txBody>
      </p:sp>
      <p:sp>
        <p:nvSpPr>
          <p:cNvPr id="480281" name="Line 24"/>
          <p:cNvSpPr>
            <a:spLocks noChangeShapeType="1"/>
          </p:cNvSpPr>
          <p:nvPr/>
        </p:nvSpPr>
        <p:spPr bwMode="auto">
          <a:xfrm>
            <a:off x="4897240" y="3842758"/>
            <a:ext cx="404680" cy="4479119"/>
          </a:xfrm>
          <a:prstGeom prst="line">
            <a:avLst/>
          </a:prstGeom>
          <a:noFill/>
          <a:ln w="9525">
            <a:solidFill>
              <a:schemeClr val="tx1"/>
            </a:solidFill>
            <a:round/>
            <a:headEnd/>
            <a:tailEnd/>
          </a:ln>
        </p:spPr>
        <p:txBody>
          <a:bodyPr lIns="88139" tIns="44070" rIns="88139" bIns="44070"/>
          <a:lstStyle/>
          <a:p>
            <a:endParaRPr lang="en-US" dirty="0"/>
          </a:p>
        </p:txBody>
      </p:sp>
      <p:sp>
        <p:nvSpPr>
          <p:cNvPr id="480282" name="Line 25"/>
          <p:cNvSpPr>
            <a:spLocks noChangeShapeType="1"/>
          </p:cNvSpPr>
          <p:nvPr/>
        </p:nvSpPr>
        <p:spPr bwMode="auto">
          <a:xfrm>
            <a:off x="4897239" y="3859666"/>
            <a:ext cx="888471" cy="2359453"/>
          </a:xfrm>
          <a:prstGeom prst="line">
            <a:avLst/>
          </a:prstGeom>
          <a:noFill/>
          <a:ln w="9525">
            <a:solidFill>
              <a:schemeClr val="tx1"/>
            </a:solidFill>
            <a:round/>
            <a:headEnd/>
            <a:tailEnd/>
          </a:ln>
        </p:spPr>
        <p:txBody>
          <a:bodyPr lIns="88139" tIns="44070" rIns="88139" bIns="44070"/>
          <a:lstStyle/>
          <a:p>
            <a:endParaRPr lang="en-US" dirty="0"/>
          </a:p>
        </p:txBody>
      </p:sp>
      <p:sp>
        <p:nvSpPr>
          <p:cNvPr id="480283" name="Line 26"/>
          <p:cNvSpPr>
            <a:spLocks noChangeShapeType="1"/>
          </p:cNvSpPr>
          <p:nvPr/>
        </p:nvSpPr>
        <p:spPr bwMode="auto">
          <a:xfrm>
            <a:off x="4897240" y="3896558"/>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480284" name="Line 27"/>
          <p:cNvSpPr>
            <a:spLocks noChangeShapeType="1"/>
          </p:cNvSpPr>
          <p:nvPr/>
        </p:nvSpPr>
        <p:spPr bwMode="auto">
          <a:xfrm flipH="1">
            <a:off x="1207955" y="5734933"/>
            <a:ext cx="894556" cy="1870654"/>
          </a:xfrm>
          <a:prstGeom prst="line">
            <a:avLst/>
          </a:prstGeom>
          <a:noFill/>
          <a:ln w="9525">
            <a:solidFill>
              <a:schemeClr val="tx1"/>
            </a:solidFill>
            <a:round/>
            <a:headEnd/>
            <a:tailEnd/>
          </a:ln>
        </p:spPr>
        <p:txBody>
          <a:bodyPr lIns="88139" tIns="44070" rIns="88139" bIns="44070"/>
          <a:lstStyle/>
          <a:p>
            <a:endParaRPr lang="en-US" dirty="0"/>
          </a:p>
        </p:txBody>
      </p:sp>
      <p:sp>
        <p:nvSpPr>
          <p:cNvPr id="480285" name="Line 28"/>
          <p:cNvSpPr>
            <a:spLocks noChangeShapeType="1"/>
          </p:cNvSpPr>
          <p:nvPr/>
        </p:nvSpPr>
        <p:spPr bwMode="auto">
          <a:xfrm flipH="1">
            <a:off x="1224691" y="5722636"/>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480286" name="Line 29"/>
          <p:cNvSpPr>
            <a:spLocks noChangeShapeType="1"/>
          </p:cNvSpPr>
          <p:nvPr/>
        </p:nvSpPr>
        <p:spPr bwMode="auto">
          <a:xfrm flipH="1" flipV="1">
            <a:off x="1723695" y="4525232"/>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80287" name="Line 30"/>
          <p:cNvSpPr>
            <a:spLocks noChangeShapeType="1"/>
          </p:cNvSpPr>
          <p:nvPr/>
        </p:nvSpPr>
        <p:spPr bwMode="auto">
          <a:xfrm flipH="1" flipV="1">
            <a:off x="1713045" y="3040390"/>
            <a:ext cx="400117" cy="2706839"/>
          </a:xfrm>
          <a:prstGeom prst="line">
            <a:avLst/>
          </a:prstGeom>
          <a:noFill/>
          <a:ln w="9525">
            <a:solidFill>
              <a:schemeClr val="tx1"/>
            </a:solidFill>
            <a:round/>
            <a:headEnd/>
            <a:tailEnd/>
          </a:ln>
        </p:spPr>
        <p:txBody>
          <a:bodyPr lIns="88139" tIns="44070" rIns="88139" bIns="44070"/>
          <a:lstStyle/>
          <a:p>
            <a:endParaRPr lang="en-US" dirty="0"/>
          </a:p>
        </p:txBody>
      </p:sp>
      <p:sp>
        <p:nvSpPr>
          <p:cNvPr id="480288" name="Line 31"/>
          <p:cNvSpPr>
            <a:spLocks noChangeShapeType="1"/>
          </p:cNvSpPr>
          <p:nvPr/>
        </p:nvSpPr>
        <p:spPr bwMode="auto">
          <a:xfrm>
            <a:off x="4888112" y="5734933"/>
            <a:ext cx="413808" cy="2591556"/>
          </a:xfrm>
          <a:prstGeom prst="line">
            <a:avLst/>
          </a:prstGeom>
          <a:noFill/>
          <a:ln w="9525">
            <a:solidFill>
              <a:schemeClr val="tx1"/>
            </a:solidFill>
            <a:round/>
            <a:headEnd/>
            <a:tailEnd/>
          </a:ln>
        </p:spPr>
        <p:txBody>
          <a:bodyPr lIns="88139" tIns="44070" rIns="88139" bIns="44070"/>
          <a:lstStyle/>
          <a:p>
            <a:endParaRPr lang="en-US" dirty="0"/>
          </a:p>
        </p:txBody>
      </p:sp>
      <p:sp>
        <p:nvSpPr>
          <p:cNvPr id="480289" name="Line 32"/>
          <p:cNvSpPr>
            <a:spLocks noChangeShapeType="1"/>
          </p:cNvSpPr>
          <p:nvPr/>
        </p:nvSpPr>
        <p:spPr bwMode="auto">
          <a:xfrm>
            <a:off x="4888112" y="5781046"/>
            <a:ext cx="914333" cy="1815318"/>
          </a:xfrm>
          <a:prstGeom prst="line">
            <a:avLst/>
          </a:prstGeom>
          <a:noFill/>
          <a:ln w="9525">
            <a:solidFill>
              <a:schemeClr val="tx1"/>
            </a:solidFill>
            <a:round/>
            <a:headEnd/>
            <a:tailEnd/>
          </a:ln>
        </p:spPr>
        <p:txBody>
          <a:bodyPr lIns="88139" tIns="44070" rIns="88139" bIns="44070"/>
          <a:lstStyle/>
          <a:p>
            <a:endParaRPr lang="en-US" dirty="0"/>
          </a:p>
        </p:txBody>
      </p:sp>
      <p:sp>
        <p:nvSpPr>
          <p:cNvPr id="480290" name="Line 33"/>
          <p:cNvSpPr>
            <a:spLocks noChangeShapeType="1"/>
          </p:cNvSpPr>
          <p:nvPr/>
        </p:nvSpPr>
        <p:spPr bwMode="auto">
          <a:xfrm>
            <a:off x="4892675" y="5761063"/>
            <a:ext cx="900642" cy="453446"/>
          </a:xfrm>
          <a:prstGeom prst="line">
            <a:avLst/>
          </a:prstGeom>
          <a:noFill/>
          <a:ln w="9525">
            <a:solidFill>
              <a:schemeClr val="tx1"/>
            </a:solidFill>
            <a:round/>
            <a:headEnd/>
            <a:tailEnd/>
          </a:ln>
        </p:spPr>
        <p:txBody>
          <a:bodyPr lIns="88139" tIns="44070" rIns="88139" bIns="44070"/>
          <a:lstStyle/>
          <a:p>
            <a:endParaRPr lang="en-US" dirty="0"/>
          </a:p>
        </p:txBody>
      </p:sp>
      <p:sp>
        <p:nvSpPr>
          <p:cNvPr id="480291" name="Line 34"/>
          <p:cNvSpPr>
            <a:spLocks noChangeShapeType="1"/>
          </p:cNvSpPr>
          <p:nvPr/>
        </p:nvSpPr>
        <p:spPr bwMode="auto">
          <a:xfrm flipV="1">
            <a:off x="4897240" y="4452988"/>
            <a:ext cx="362082" cy="1328057"/>
          </a:xfrm>
          <a:prstGeom prst="line">
            <a:avLst/>
          </a:prstGeom>
          <a:noFill/>
          <a:ln w="9525">
            <a:solidFill>
              <a:schemeClr val="tx1"/>
            </a:solidFill>
            <a:round/>
            <a:headEnd/>
            <a:tailEnd/>
          </a:ln>
        </p:spPr>
        <p:txBody>
          <a:bodyPr lIns="88139" tIns="44070" rIns="88139" bIns="44070"/>
          <a:lstStyle/>
          <a:p>
            <a:endParaRPr lang="en-US" dirty="0"/>
          </a:p>
        </p:txBody>
      </p:sp>
      <p:sp>
        <p:nvSpPr>
          <p:cNvPr id="480292" name="Line 35"/>
          <p:cNvSpPr>
            <a:spLocks noChangeShapeType="1"/>
          </p:cNvSpPr>
          <p:nvPr/>
        </p:nvSpPr>
        <p:spPr bwMode="auto">
          <a:xfrm flipV="1">
            <a:off x="4897240" y="3097264"/>
            <a:ext cx="362082" cy="2663799"/>
          </a:xfrm>
          <a:prstGeom prst="line">
            <a:avLst/>
          </a:prstGeom>
          <a:noFill/>
          <a:ln w="9525">
            <a:solidFill>
              <a:schemeClr val="tx1"/>
            </a:solidFill>
            <a:round/>
            <a:headEnd/>
            <a:tailEnd/>
          </a:ln>
        </p:spPr>
        <p:txBody>
          <a:bodyPr lIns="88139" tIns="44070" rIns="88139" bIns="44070"/>
          <a:lstStyle/>
          <a:p>
            <a:endParaRPr lang="en-US" dirty="0"/>
          </a:p>
        </p:txBody>
      </p:sp>
      <p:sp>
        <p:nvSpPr>
          <p:cNvPr id="480293" name="Text Box 36"/>
          <p:cNvSpPr txBox="1">
            <a:spLocks noChangeArrowheads="1"/>
          </p:cNvSpPr>
          <p:nvPr/>
        </p:nvSpPr>
        <p:spPr bwMode="auto">
          <a:xfrm>
            <a:off x="5422107" y="289897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80294" name="Text Box 37"/>
          <p:cNvSpPr txBox="1">
            <a:spLocks noChangeArrowheads="1"/>
          </p:cNvSpPr>
          <p:nvPr/>
        </p:nvSpPr>
        <p:spPr bwMode="auto">
          <a:xfrm>
            <a:off x="5422107" y="434539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80295" name="Text Box 38"/>
          <p:cNvSpPr txBox="1">
            <a:spLocks noChangeArrowheads="1"/>
          </p:cNvSpPr>
          <p:nvPr/>
        </p:nvSpPr>
        <p:spPr bwMode="auto">
          <a:xfrm>
            <a:off x="5908940" y="595012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80296" name="Text Box 39"/>
          <p:cNvSpPr txBox="1">
            <a:spLocks noChangeArrowheads="1"/>
          </p:cNvSpPr>
          <p:nvPr/>
        </p:nvSpPr>
        <p:spPr bwMode="auto">
          <a:xfrm>
            <a:off x="5908940" y="732890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80297" name="Text Box 40"/>
          <p:cNvSpPr txBox="1">
            <a:spLocks noChangeArrowheads="1"/>
          </p:cNvSpPr>
          <p:nvPr/>
        </p:nvSpPr>
        <p:spPr bwMode="auto">
          <a:xfrm>
            <a:off x="5443406" y="8241947"/>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80298" name="Text Box 41"/>
          <p:cNvSpPr txBox="1">
            <a:spLocks noChangeArrowheads="1"/>
          </p:cNvSpPr>
          <p:nvPr/>
        </p:nvSpPr>
        <p:spPr bwMode="auto">
          <a:xfrm>
            <a:off x="820011" y="2898977"/>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80299" name="Text Box 42"/>
          <p:cNvSpPr txBox="1">
            <a:spLocks noChangeArrowheads="1"/>
          </p:cNvSpPr>
          <p:nvPr/>
        </p:nvSpPr>
        <p:spPr bwMode="auto">
          <a:xfrm>
            <a:off x="369689" y="595935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80300" name="Text Box 43"/>
          <p:cNvSpPr txBox="1">
            <a:spLocks noChangeArrowheads="1"/>
          </p:cNvSpPr>
          <p:nvPr/>
        </p:nvSpPr>
        <p:spPr bwMode="auto">
          <a:xfrm>
            <a:off x="360561" y="7345817"/>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80301" name="Text Box 44"/>
          <p:cNvSpPr txBox="1">
            <a:spLocks noChangeArrowheads="1"/>
          </p:cNvSpPr>
          <p:nvPr/>
        </p:nvSpPr>
        <p:spPr bwMode="auto">
          <a:xfrm>
            <a:off x="847395" y="4305427"/>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80302" name="Line 45"/>
          <p:cNvSpPr>
            <a:spLocks noChangeShapeType="1"/>
          </p:cNvSpPr>
          <p:nvPr/>
        </p:nvSpPr>
        <p:spPr bwMode="auto">
          <a:xfrm>
            <a:off x="3059444" y="3887335"/>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80303" name="Line 46"/>
          <p:cNvSpPr>
            <a:spLocks noChangeShapeType="1"/>
          </p:cNvSpPr>
          <p:nvPr/>
        </p:nvSpPr>
        <p:spPr bwMode="auto">
          <a:xfrm>
            <a:off x="3064008" y="3893483"/>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80304" name="Line 47"/>
          <p:cNvSpPr>
            <a:spLocks noChangeShapeType="1"/>
          </p:cNvSpPr>
          <p:nvPr/>
        </p:nvSpPr>
        <p:spPr bwMode="auto">
          <a:xfrm flipH="1">
            <a:off x="3056401" y="5764137"/>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80305" name="Line 48"/>
          <p:cNvSpPr>
            <a:spLocks noChangeShapeType="1"/>
          </p:cNvSpPr>
          <p:nvPr/>
        </p:nvSpPr>
        <p:spPr bwMode="auto">
          <a:xfrm flipH="1">
            <a:off x="3056402" y="3898094"/>
            <a:ext cx="88390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80306" name="Text Box 49"/>
          <p:cNvSpPr txBox="1">
            <a:spLocks noChangeArrowheads="1"/>
          </p:cNvSpPr>
          <p:nvPr/>
        </p:nvSpPr>
        <p:spPr bwMode="auto">
          <a:xfrm>
            <a:off x="2097948" y="375053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80308" name="Text Box 51"/>
          <p:cNvSpPr txBox="1">
            <a:spLocks noChangeArrowheads="1"/>
          </p:cNvSpPr>
          <p:nvPr/>
        </p:nvSpPr>
        <p:spPr bwMode="auto">
          <a:xfrm>
            <a:off x="2102511" y="5578148"/>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80310" name="Text Box 53"/>
          <p:cNvSpPr txBox="1">
            <a:spLocks noChangeArrowheads="1"/>
          </p:cNvSpPr>
          <p:nvPr/>
        </p:nvSpPr>
        <p:spPr bwMode="auto">
          <a:xfrm>
            <a:off x="3874890" y="3707494"/>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80311" name="Text Box 54"/>
          <p:cNvSpPr txBox="1">
            <a:spLocks noChangeArrowheads="1"/>
          </p:cNvSpPr>
          <p:nvPr/>
        </p:nvSpPr>
        <p:spPr bwMode="auto">
          <a:xfrm>
            <a:off x="3940308" y="3908854"/>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80312" name="Text Box 55"/>
          <p:cNvSpPr txBox="1">
            <a:spLocks noChangeArrowheads="1"/>
          </p:cNvSpPr>
          <p:nvPr/>
        </p:nvSpPr>
        <p:spPr bwMode="auto">
          <a:xfrm>
            <a:off x="3961606" y="3461557"/>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80313" name="Text Box 56"/>
          <p:cNvSpPr txBox="1">
            <a:spLocks noChangeArrowheads="1"/>
          </p:cNvSpPr>
          <p:nvPr/>
        </p:nvSpPr>
        <p:spPr bwMode="auto">
          <a:xfrm>
            <a:off x="3868805" y="5539721"/>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80314" name="Text Box 57"/>
          <p:cNvSpPr txBox="1">
            <a:spLocks noChangeArrowheads="1"/>
          </p:cNvSpPr>
          <p:nvPr/>
        </p:nvSpPr>
        <p:spPr bwMode="auto">
          <a:xfrm>
            <a:off x="3934222" y="5742618"/>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80315" name="Text Box 58"/>
          <p:cNvSpPr txBox="1">
            <a:spLocks noChangeArrowheads="1"/>
          </p:cNvSpPr>
          <p:nvPr/>
        </p:nvSpPr>
        <p:spPr bwMode="auto">
          <a:xfrm>
            <a:off x="3954001" y="5329138"/>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480316" name="Text Box 59"/>
          <p:cNvSpPr txBox="1">
            <a:spLocks noChangeArrowheads="1"/>
          </p:cNvSpPr>
          <p:nvPr/>
        </p:nvSpPr>
        <p:spPr bwMode="auto">
          <a:xfrm>
            <a:off x="3978342" y="4110214"/>
            <a:ext cx="84891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80317" name="Text Box 60"/>
          <p:cNvSpPr txBox="1">
            <a:spLocks noChangeArrowheads="1"/>
          </p:cNvSpPr>
          <p:nvPr/>
        </p:nvSpPr>
        <p:spPr bwMode="auto">
          <a:xfrm>
            <a:off x="3961606" y="5970109"/>
            <a:ext cx="8960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a:spLocks noGrp="1" noChangeArrowheads="1"/>
          </p:cNvSpPr>
          <p:nvPr>
            <p:ph type="sldNum" sz="quarter" idx="5"/>
          </p:nvPr>
        </p:nvSpPr>
        <p:spPr>
          <a:noFill/>
        </p:spPr>
        <p:txBody>
          <a:bodyPr/>
          <a:lstStyle/>
          <a:p>
            <a:fld id="{77D9AD97-22C2-448E-808F-B86283E4263C}" type="slidenum">
              <a:rPr lang="en-US" smtClean="0"/>
              <a:pPr/>
              <a:t>126</a:t>
            </a:fld>
            <a:endParaRPr lang="en-US" dirty="0" smtClean="0"/>
          </a:p>
        </p:txBody>
      </p:sp>
      <p:sp>
        <p:nvSpPr>
          <p:cNvPr id="481283"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spcBef>
                <a:spcPct val="0"/>
              </a:spcBef>
            </a:pPr>
            <a:r>
              <a:rPr lang="en-US" b="1" dirty="0" smtClean="0"/>
              <a:t>Learning Activity 7: Final EGTT Configuration </a:t>
            </a:r>
          </a:p>
          <a:p>
            <a:pPr marL="220348" indent="-220348" eaLnBrk="1" hangingPunct="1">
              <a:spcBef>
                <a:spcPct val="0"/>
              </a:spcBef>
            </a:pPr>
            <a:endParaRPr lang="en-US" b="1" dirty="0" smtClean="0"/>
          </a:p>
          <a:p>
            <a:pPr marL="220348" indent="-220348" eaLnBrk="1" hangingPunct="1">
              <a:spcBef>
                <a:spcPct val="0"/>
              </a:spcBef>
            </a:pPr>
            <a:r>
              <a:rPr lang="en-US" b="1" dirty="0" smtClean="0"/>
              <a:t>Student Assignment B</a:t>
            </a:r>
          </a:p>
          <a:p>
            <a:pPr marL="220348" indent="-220348" eaLnBrk="1" hangingPunct="1"/>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Dallas/Hubbard STPs will perform final EGTT for EIR queries with a global title </a:t>
            </a:r>
          </a:p>
          <a:p>
            <a:pPr marL="220348" indent="-220348" eaLnBrk="1" hangingPunct="1"/>
            <a:r>
              <a:rPr lang="en-US" dirty="0" smtClean="0"/>
              <a:t>indicator of 4. The numbering plan is E.164, NAI (Nature of Address Indicator) </a:t>
            </a:r>
          </a:p>
          <a:p>
            <a:pPr marL="220348" indent="-220348" eaLnBrk="1" hangingPunct="1"/>
            <a:r>
              <a:rPr lang="en-US" dirty="0" smtClean="0"/>
              <a:t>is subscriber number. TT=0 , SSN=9. For digit range, use 4448846530 to 4448846600.</a:t>
            </a:r>
          </a:p>
          <a:p>
            <a:pPr marL="220348" indent="-220348" eaLnBrk="1" hangingPunct="1"/>
            <a:r>
              <a:rPr lang="en-US" dirty="0" smtClean="0"/>
              <a:t>.</a:t>
            </a:r>
          </a:p>
          <a:p>
            <a:pPr marL="220348" indent="-220348" eaLnBrk="1" hangingPunct="1"/>
            <a:endParaRPr lang="en-US" dirty="0" smtClean="0"/>
          </a:p>
        </p:txBody>
      </p:sp>
      <p:sp>
        <p:nvSpPr>
          <p:cNvPr id="481284" name="Oval 3"/>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1285" name="Oval 4"/>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1286" name="AutoShape 5"/>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287" name="AutoShape 6"/>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288" name="Oval 7"/>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1289" name="Rectangle 8"/>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290" name="Rectangle 9"/>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291" name="Line 10"/>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81292" name="Line 1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81293" name="Line 12"/>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81294" name="Line 13"/>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81295" name="Line 14"/>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81296" name="Line 15"/>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81297" name="Line 1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81298" name="Line 1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81299" name="Line 1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81300" name="Line 1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81301" name="Text Box 2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81302" name="Text Box 2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81303" name="Text Box 2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81304" name="Text Box 2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81305" name="Text Box 24"/>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81306" name="Line 25"/>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81307" name="Line 26"/>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81308" name="Line 27"/>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81309" name="Line 28"/>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81310" name="Text Box 29"/>
          <p:cNvSpPr txBox="1">
            <a:spLocks noChangeArrowheads="1"/>
          </p:cNvSpPr>
          <p:nvPr/>
        </p:nvSpPr>
        <p:spPr bwMode="auto">
          <a:xfrm>
            <a:off x="3852069" y="396572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81311" name="Text Box 30"/>
          <p:cNvSpPr txBox="1">
            <a:spLocks noChangeArrowheads="1"/>
          </p:cNvSpPr>
          <p:nvPr/>
        </p:nvSpPr>
        <p:spPr bwMode="auto">
          <a:xfrm>
            <a:off x="3917487" y="417016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81312" name="Text Box 31"/>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81313" name="Text Box 32"/>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81314" name="Text Box 33"/>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81315" name="Text Box 34"/>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81316" name="Text Box 35"/>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81317" name="Oval 36"/>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1318" name="AutoShape 3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319" name="AutoShape 3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320" name="Oval 39"/>
          <p:cNvSpPr>
            <a:spLocks noChangeArrowheads="1"/>
          </p:cNvSpPr>
          <p:nvPr/>
        </p:nvSpPr>
        <p:spPr bwMode="auto">
          <a:xfrm>
            <a:off x="701345" y="422088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1321" name="Rectangle 40"/>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322" name="Rectangle 41"/>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1323" name="Line 42"/>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81324" name="Line 43"/>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81325" name="Line 44"/>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81326" name="Line 45"/>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81327" name="Line 46"/>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81328" name="Line 47"/>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81329" name="Line 48"/>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81330" name="Line 49"/>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81331" name="Line 50"/>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81332" name="Text Box 51"/>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81333" name="Text Box 52"/>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81334" name="Text Box 53"/>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81335" name="Text Box 54"/>
          <p:cNvSpPr txBox="1">
            <a:spLocks noChangeArrowheads="1"/>
          </p:cNvSpPr>
          <p:nvPr/>
        </p:nvSpPr>
        <p:spPr bwMode="auto">
          <a:xfrm>
            <a:off x="847395" y="458210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81336" name="Text Box 55"/>
          <p:cNvSpPr txBox="1">
            <a:spLocks noChangeArrowheads="1"/>
          </p:cNvSpPr>
          <p:nvPr/>
        </p:nvSpPr>
        <p:spPr bwMode="auto">
          <a:xfrm>
            <a:off x="2097948" y="3999543"/>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81338" name="Text Box 57"/>
          <p:cNvSpPr txBox="1">
            <a:spLocks noChangeArrowheads="1"/>
          </p:cNvSpPr>
          <p:nvPr/>
        </p:nvSpPr>
        <p:spPr bwMode="auto">
          <a:xfrm>
            <a:off x="2102511" y="581486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81340" name="Text Box 59"/>
          <p:cNvSpPr txBox="1">
            <a:spLocks noChangeArrowheads="1"/>
          </p:cNvSpPr>
          <p:nvPr/>
        </p:nvSpPr>
        <p:spPr bwMode="auto">
          <a:xfrm>
            <a:off x="3999641" y="4379207"/>
            <a:ext cx="81088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81341" name="Text Box 60"/>
          <p:cNvSpPr txBox="1">
            <a:spLocks noChangeArrowheads="1"/>
          </p:cNvSpPr>
          <p:nvPr/>
        </p:nvSpPr>
        <p:spPr bwMode="auto">
          <a:xfrm>
            <a:off x="3853591" y="6248325"/>
            <a:ext cx="111819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a:spLocks noGrp="1" noChangeArrowheads="1"/>
          </p:cNvSpPr>
          <p:nvPr>
            <p:ph type="sldNum" sz="quarter" idx="5"/>
          </p:nvPr>
        </p:nvSpPr>
        <p:spPr>
          <a:noFill/>
        </p:spPr>
        <p:txBody>
          <a:bodyPr/>
          <a:lstStyle/>
          <a:p>
            <a:fld id="{0C15E1D6-B8C2-402A-B133-1BE9C248B979}" type="slidenum">
              <a:rPr lang="en-US" smtClean="0"/>
              <a:pPr/>
              <a:t>127</a:t>
            </a:fld>
            <a:endParaRPr lang="en-US" dirty="0" smtClean="0"/>
          </a:p>
        </p:txBody>
      </p:sp>
      <p:sp>
        <p:nvSpPr>
          <p:cNvPr id="482307"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7: Final EGTT Configuration</a:t>
            </a:r>
          </a:p>
          <a:p>
            <a:pPr marL="220348" indent="-220348" eaLnBrk="1" hangingPunct="1"/>
            <a:r>
              <a:rPr lang="en-US" b="1" dirty="0" smtClean="0"/>
              <a:t>Student Assignment C</a:t>
            </a:r>
          </a:p>
          <a:p>
            <a:pPr marL="220348" indent="-220348" eaLnBrk="1" hangingPunct="1"/>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Denver/Salt lake STPs will perform final EGTT for EIR queries with a global title </a:t>
            </a:r>
          </a:p>
          <a:p>
            <a:pPr marL="220348" indent="-220348" eaLnBrk="1" hangingPunct="1"/>
            <a:r>
              <a:rPr lang="en-US" dirty="0" smtClean="0"/>
              <a:t>indicator of 4. The numbering plan is E.164, NAI (Nature of Address Indicator) </a:t>
            </a:r>
          </a:p>
          <a:p>
            <a:pPr marL="220348" indent="-220348" eaLnBrk="1" hangingPunct="1"/>
            <a:r>
              <a:rPr lang="en-US" dirty="0" smtClean="0"/>
              <a:t>is subscriber number. TT=0 , SSN=9. For digit range, use 4448846530 to 4448846600.</a:t>
            </a:r>
          </a:p>
          <a:p>
            <a:pPr marL="220348" indent="-220348" eaLnBrk="1" hangingPunct="1"/>
            <a:r>
              <a:rPr lang="en-US" dirty="0" smtClean="0"/>
              <a:t>.</a:t>
            </a:r>
          </a:p>
          <a:p>
            <a:pPr marL="220348" indent="-220348" eaLnBrk="1" hangingPunct="1"/>
            <a:endParaRPr lang="en-US" dirty="0" smtClean="0"/>
          </a:p>
          <a:p>
            <a:pPr marL="220348" indent="-220348" eaLnBrk="1" hangingPunct="1"/>
            <a:endParaRPr lang="en-US" dirty="0" smtClean="0"/>
          </a:p>
        </p:txBody>
      </p:sp>
      <p:sp>
        <p:nvSpPr>
          <p:cNvPr id="482308" name="Oval 3"/>
          <p:cNvSpPr>
            <a:spLocks noChangeArrowheads="1"/>
          </p:cNvSpPr>
          <p:nvPr/>
        </p:nvSpPr>
        <p:spPr bwMode="auto">
          <a:xfrm>
            <a:off x="5277579" y="2365603"/>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09" name="Oval 4"/>
          <p:cNvSpPr>
            <a:spLocks noChangeArrowheads="1"/>
          </p:cNvSpPr>
          <p:nvPr/>
        </p:nvSpPr>
        <p:spPr bwMode="auto">
          <a:xfrm>
            <a:off x="5268451" y="3799719"/>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10" name="AutoShape 5"/>
          <p:cNvSpPr>
            <a:spLocks noChangeArrowheads="1"/>
          </p:cNvSpPr>
          <p:nvPr/>
        </p:nvSpPr>
        <p:spPr bwMode="auto">
          <a:xfrm>
            <a:off x="5785710" y="5143148"/>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11" name="AutoShape 6"/>
          <p:cNvSpPr>
            <a:spLocks noChangeArrowheads="1"/>
          </p:cNvSpPr>
          <p:nvPr/>
        </p:nvSpPr>
        <p:spPr bwMode="auto">
          <a:xfrm>
            <a:off x="5793317" y="6520392"/>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12" name="Oval 7"/>
          <p:cNvSpPr>
            <a:spLocks noChangeArrowheads="1"/>
          </p:cNvSpPr>
          <p:nvPr/>
        </p:nvSpPr>
        <p:spPr bwMode="auto">
          <a:xfrm>
            <a:off x="3954001" y="648196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13" name="Oval 8"/>
          <p:cNvSpPr>
            <a:spLocks noChangeArrowheads="1"/>
          </p:cNvSpPr>
          <p:nvPr/>
        </p:nvSpPr>
        <p:spPr bwMode="auto">
          <a:xfrm>
            <a:off x="5297356" y="768859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14" name="Rectangle 9"/>
          <p:cNvSpPr>
            <a:spLocks noChangeArrowheads="1"/>
          </p:cNvSpPr>
          <p:nvPr/>
        </p:nvSpPr>
        <p:spPr bwMode="auto">
          <a:xfrm>
            <a:off x="3943350" y="3249437"/>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15" name="Rectangle 10"/>
          <p:cNvSpPr>
            <a:spLocks noChangeArrowheads="1"/>
          </p:cNvSpPr>
          <p:nvPr/>
        </p:nvSpPr>
        <p:spPr bwMode="auto">
          <a:xfrm>
            <a:off x="3943350" y="5103182"/>
            <a:ext cx="944761"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16" name="Line 11"/>
          <p:cNvSpPr>
            <a:spLocks noChangeShapeType="1"/>
          </p:cNvSpPr>
          <p:nvPr/>
        </p:nvSpPr>
        <p:spPr bwMode="auto">
          <a:xfrm>
            <a:off x="4431705" y="4193218"/>
            <a:ext cx="0" cy="919188"/>
          </a:xfrm>
          <a:prstGeom prst="line">
            <a:avLst/>
          </a:prstGeom>
          <a:noFill/>
          <a:ln w="9525">
            <a:solidFill>
              <a:schemeClr val="tx1"/>
            </a:solidFill>
            <a:round/>
            <a:headEnd/>
            <a:tailEnd/>
          </a:ln>
        </p:spPr>
        <p:txBody>
          <a:bodyPr lIns="88139" tIns="44070" rIns="88139" bIns="44070"/>
          <a:lstStyle/>
          <a:p>
            <a:endParaRPr lang="en-US" dirty="0"/>
          </a:p>
        </p:txBody>
      </p:sp>
      <p:sp>
        <p:nvSpPr>
          <p:cNvPr id="482317" name="Line 12"/>
          <p:cNvSpPr>
            <a:spLocks noChangeShapeType="1"/>
          </p:cNvSpPr>
          <p:nvPr/>
        </p:nvSpPr>
        <p:spPr bwMode="auto">
          <a:xfrm flipH="1">
            <a:off x="4897240" y="2908199"/>
            <a:ext cx="371210" cy="776238"/>
          </a:xfrm>
          <a:prstGeom prst="line">
            <a:avLst/>
          </a:prstGeom>
          <a:noFill/>
          <a:ln w="9525">
            <a:solidFill>
              <a:schemeClr val="tx1"/>
            </a:solidFill>
            <a:round/>
            <a:headEnd/>
            <a:tailEnd/>
          </a:ln>
        </p:spPr>
        <p:txBody>
          <a:bodyPr lIns="88139" tIns="44070" rIns="88139" bIns="44070"/>
          <a:lstStyle/>
          <a:p>
            <a:endParaRPr lang="en-US" dirty="0"/>
          </a:p>
        </p:txBody>
      </p:sp>
      <p:sp>
        <p:nvSpPr>
          <p:cNvPr id="482318" name="Line 13"/>
          <p:cNvSpPr>
            <a:spLocks noChangeShapeType="1"/>
          </p:cNvSpPr>
          <p:nvPr/>
        </p:nvSpPr>
        <p:spPr bwMode="auto">
          <a:xfrm>
            <a:off x="4897240" y="3667528"/>
            <a:ext cx="362082" cy="616379"/>
          </a:xfrm>
          <a:prstGeom prst="line">
            <a:avLst/>
          </a:prstGeom>
          <a:noFill/>
          <a:ln w="9525">
            <a:solidFill>
              <a:schemeClr val="tx1"/>
            </a:solidFill>
            <a:round/>
            <a:headEnd/>
            <a:tailEnd/>
          </a:ln>
        </p:spPr>
        <p:txBody>
          <a:bodyPr lIns="88139" tIns="44070" rIns="88139" bIns="44070"/>
          <a:lstStyle/>
          <a:p>
            <a:endParaRPr lang="en-US" dirty="0"/>
          </a:p>
        </p:txBody>
      </p:sp>
      <p:sp>
        <p:nvSpPr>
          <p:cNvPr id="482319" name="Line 14"/>
          <p:cNvSpPr>
            <a:spLocks noChangeShapeType="1"/>
          </p:cNvSpPr>
          <p:nvPr/>
        </p:nvSpPr>
        <p:spPr bwMode="auto">
          <a:xfrm>
            <a:off x="4431705" y="6045428"/>
            <a:ext cx="0" cy="425777"/>
          </a:xfrm>
          <a:prstGeom prst="line">
            <a:avLst/>
          </a:prstGeom>
          <a:noFill/>
          <a:ln w="9525">
            <a:solidFill>
              <a:schemeClr val="tx1"/>
            </a:solidFill>
            <a:round/>
            <a:headEnd/>
            <a:tailEnd/>
          </a:ln>
        </p:spPr>
        <p:txBody>
          <a:bodyPr lIns="88139" tIns="44070" rIns="88139" bIns="44070"/>
          <a:lstStyle/>
          <a:p>
            <a:endParaRPr lang="en-US" dirty="0"/>
          </a:p>
        </p:txBody>
      </p:sp>
      <p:sp>
        <p:nvSpPr>
          <p:cNvPr id="482320" name="Line 15"/>
          <p:cNvSpPr>
            <a:spLocks noChangeShapeType="1"/>
          </p:cNvSpPr>
          <p:nvPr/>
        </p:nvSpPr>
        <p:spPr bwMode="auto">
          <a:xfrm>
            <a:off x="4897240" y="3667528"/>
            <a:ext cx="404680" cy="4483730"/>
          </a:xfrm>
          <a:prstGeom prst="line">
            <a:avLst/>
          </a:prstGeom>
          <a:noFill/>
          <a:ln w="9525">
            <a:solidFill>
              <a:schemeClr val="tx1"/>
            </a:solidFill>
            <a:round/>
            <a:headEnd/>
            <a:tailEnd/>
          </a:ln>
        </p:spPr>
        <p:txBody>
          <a:bodyPr lIns="88139" tIns="44070" rIns="88139" bIns="44070"/>
          <a:lstStyle/>
          <a:p>
            <a:endParaRPr lang="en-US" dirty="0"/>
          </a:p>
        </p:txBody>
      </p:sp>
      <p:sp>
        <p:nvSpPr>
          <p:cNvPr id="482321" name="Line 16"/>
          <p:cNvSpPr>
            <a:spLocks noChangeShapeType="1"/>
          </p:cNvSpPr>
          <p:nvPr/>
        </p:nvSpPr>
        <p:spPr bwMode="auto">
          <a:xfrm>
            <a:off x="4897239" y="3689047"/>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482322" name="Line 17"/>
          <p:cNvSpPr>
            <a:spLocks noChangeShapeType="1"/>
          </p:cNvSpPr>
          <p:nvPr/>
        </p:nvSpPr>
        <p:spPr bwMode="auto">
          <a:xfrm>
            <a:off x="4897240" y="3725938"/>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82323" name="Line 18"/>
          <p:cNvSpPr>
            <a:spLocks noChangeShapeType="1"/>
          </p:cNvSpPr>
          <p:nvPr/>
        </p:nvSpPr>
        <p:spPr bwMode="auto">
          <a:xfrm>
            <a:off x="4888112" y="5559703"/>
            <a:ext cx="413808" cy="2596167"/>
          </a:xfrm>
          <a:prstGeom prst="line">
            <a:avLst/>
          </a:prstGeom>
          <a:noFill/>
          <a:ln w="9525">
            <a:solidFill>
              <a:schemeClr val="tx1"/>
            </a:solidFill>
            <a:round/>
            <a:headEnd/>
            <a:tailEnd/>
          </a:ln>
        </p:spPr>
        <p:txBody>
          <a:bodyPr lIns="88139" tIns="44070" rIns="88139" bIns="44070"/>
          <a:lstStyle/>
          <a:p>
            <a:endParaRPr lang="en-US" dirty="0"/>
          </a:p>
        </p:txBody>
      </p:sp>
      <p:sp>
        <p:nvSpPr>
          <p:cNvPr id="482324" name="Line 19"/>
          <p:cNvSpPr>
            <a:spLocks noChangeShapeType="1"/>
          </p:cNvSpPr>
          <p:nvPr/>
        </p:nvSpPr>
        <p:spPr bwMode="auto">
          <a:xfrm>
            <a:off x="4888112" y="5607353"/>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482325" name="Line 20"/>
          <p:cNvSpPr>
            <a:spLocks noChangeShapeType="1"/>
          </p:cNvSpPr>
          <p:nvPr/>
        </p:nvSpPr>
        <p:spPr bwMode="auto">
          <a:xfrm>
            <a:off x="4892675" y="5588908"/>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82326" name="Line 21"/>
          <p:cNvSpPr>
            <a:spLocks noChangeShapeType="1"/>
          </p:cNvSpPr>
          <p:nvPr/>
        </p:nvSpPr>
        <p:spPr bwMode="auto">
          <a:xfrm flipV="1">
            <a:off x="4897240" y="4280833"/>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82327" name="Line 22"/>
          <p:cNvSpPr>
            <a:spLocks noChangeShapeType="1"/>
          </p:cNvSpPr>
          <p:nvPr/>
        </p:nvSpPr>
        <p:spPr bwMode="auto">
          <a:xfrm flipV="1">
            <a:off x="4897240" y="2926644"/>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82328" name="Text Box 23"/>
          <p:cNvSpPr txBox="1">
            <a:spLocks noChangeArrowheads="1"/>
          </p:cNvSpPr>
          <p:nvPr/>
        </p:nvSpPr>
        <p:spPr bwMode="auto">
          <a:xfrm>
            <a:off x="5422107" y="272835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82329" name="Text Box 24"/>
          <p:cNvSpPr txBox="1">
            <a:spLocks noChangeArrowheads="1"/>
          </p:cNvSpPr>
          <p:nvPr/>
        </p:nvSpPr>
        <p:spPr bwMode="auto">
          <a:xfrm>
            <a:off x="5422107" y="417477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82330" name="Text Box 25"/>
          <p:cNvSpPr txBox="1">
            <a:spLocks noChangeArrowheads="1"/>
          </p:cNvSpPr>
          <p:nvPr/>
        </p:nvSpPr>
        <p:spPr bwMode="auto">
          <a:xfrm>
            <a:off x="5908940" y="577950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82331" name="Text Box 26"/>
          <p:cNvSpPr txBox="1">
            <a:spLocks noChangeArrowheads="1"/>
          </p:cNvSpPr>
          <p:nvPr/>
        </p:nvSpPr>
        <p:spPr bwMode="auto">
          <a:xfrm>
            <a:off x="5908940" y="715521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82332" name="Text Box 27"/>
          <p:cNvSpPr txBox="1">
            <a:spLocks noChangeArrowheads="1"/>
          </p:cNvSpPr>
          <p:nvPr/>
        </p:nvSpPr>
        <p:spPr bwMode="auto">
          <a:xfrm>
            <a:off x="5443406" y="806979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82333" name="Text Box 28"/>
          <p:cNvSpPr txBox="1">
            <a:spLocks noChangeArrowheads="1"/>
          </p:cNvSpPr>
          <p:nvPr/>
        </p:nvSpPr>
        <p:spPr bwMode="auto">
          <a:xfrm>
            <a:off x="4078751" y="685240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82334" name="Line 29"/>
          <p:cNvSpPr>
            <a:spLocks noChangeShapeType="1"/>
          </p:cNvSpPr>
          <p:nvPr/>
        </p:nvSpPr>
        <p:spPr bwMode="auto">
          <a:xfrm>
            <a:off x="3059444" y="3715179"/>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482335" name="Line 30"/>
          <p:cNvSpPr>
            <a:spLocks noChangeShapeType="1"/>
          </p:cNvSpPr>
          <p:nvPr/>
        </p:nvSpPr>
        <p:spPr bwMode="auto">
          <a:xfrm>
            <a:off x="3064008" y="3721327"/>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82336" name="Line 31"/>
          <p:cNvSpPr>
            <a:spLocks noChangeShapeType="1"/>
          </p:cNvSpPr>
          <p:nvPr/>
        </p:nvSpPr>
        <p:spPr bwMode="auto">
          <a:xfrm flipH="1">
            <a:off x="3056401" y="5591981"/>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82337" name="Line 32"/>
          <p:cNvSpPr>
            <a:spLocks noChangeShapeType="1"/>
          </p:cNvSpPr>
          <p:nvPr/>
        </p:nvSpPr>
        <p:spPr bwMode="auto">
          <a:xfrm flipH="1">
            <a:off x="3056402" y="3729013"/>
            <a:ext cx="883906" cy="1867581"/>
          </a:xfrm>
          <a:prstGeom prst="line">
            <a:avLst/>
          </a:prstGeom>
          <a:noFill/>
          <a:ln w="9525">
            <a:solidFill>
              <a:schemeClr val="tx1"/>
            </a:solidFill>
            <a:round/>
            <a:headEnd/>
            <a:tailEnd/>
          </a:ln>
        </p:spPr>
        <p:txBody>
          <a:bodyPr lIns="88139" tIns="44070" rIns="88139" bIns="44070"/>
          <a:lstStyle/>
          <a:p>
            <a:endParaRPr lang="en-US" dirty="0"/>
          </a:p>
        </p:txBody>
      </p:sp>
      <p:sp>
        <p:nvSpPr>
          <p:cNvPr id="482338" name="Text Box 33"/>
          <p:cNvSpPr txBox="1">
            <a:spLocks noChangeArrowheads="1"/>
          </p:cNvSpPr>
          <p:nvPr/>
        </p:nvSpPr>
        <p:spPr bwMode="auto">
          <a:xfrm>
            <a:off x="3852069" y="3515355"/>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82339" name="Text Box 34"/>
          <p:cNvSpPr txBox="1">
            <a:spLocks noChangeArrowheads="1"/>
          </p:cNvSpPr>
          <p:nvPr/>
        </p:nvSpPr>
        <p:spPr bwMode="auto">
          <a:xfrm>
            <a:off x="3917487" y="3718253"/>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82340" name="Text Box 35"/>
          <p:cNvSpPr txBox="1">
            <a:spLocks noChangeArrowheads="1"/>
          </p:cNvSpPr>
          <p:nvPr/>
        </p:nvSpPr>
        <p:spPr bwMode="auto">
          <a:xfrm>
            <a:off x="3937265" y="3280179"/>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82341" name="Text Box 36"/>
          <p:cNvSpPr txBox="1">
            <a:spLocks noChangeArrowheads="1"/>
          </p:cNvSpPr>
          <p:nvPr/>
        </p:nvSpPr>
        <p:spPr bwMode="auto">
          <a:xfrm>
            <a:off x="3859676" y="537678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82342" name="Text Box 37"/>
          <p:cNvSpPr txBox="1">
            <a:spLocks noChangeArrowheads="1"/>
          </p:cNvSpPr>
          <p:nvPr/>
        </p:nvSpPr>
        <p:spPr bwMode="auto">
          <a:xfrm>
            <a:off x="3911402" y="5579685"/>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82343" name="Text Box 38"/>
          <p:cNvSpPr txBox="1">
            <a:spLocks noChangeArrowheads="1"/>
          </p:cNvSpPr>
          <p:nvPr/>
        </p:nvSpPr>
        <p:spPr bwMode="auto">
          <a:xfrm>
            <a:off x="3929659" y="514622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82344" name="Oval 39"/>
          <p:cNvSpPr>
            <a:spLocks noChangeArrowheads="1"/>
          </p:cNvSpPr>
          <p:nvPr/>
        </p:nvSpPr>
        <p:spPr bwMode="auto">
          <a:xfrm>
            <a:off x="681567" y="239480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45" name="AutoShape 40"/>
          <p:cNvSpPr>
            <a:spLocks noChangeArrowheads="1"/>
          </p:cNvSpPr>
          <p:nvPr/>
        </p:nvSpPr>
        <p:spPr bwMode="auto">
          <a:xfrm>
            <a:off x="252545" y="5163131"/>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46" name="AutoShape 41"/>
          <p:cNvSpPr>
            <a:spLocks noChangeArrowheads="1"/>
          </p:cNvSpPr>
          <p:nvPr/>
        </p:nvSpPr>
        <p:spPr bwMode="auto">
          <a:xfrm>
            <a:off x="234289" y="6538837"/>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47" name="Oval 42"/>
          <p:cNvSpPr>
            <a:spLocks noChangeArrowheads="1"/>
          </p:cNvSpPr>
          <p:nvPr/>
        </p:nvSpPr>
        <p:spPr bwMode="auto">
          <a:xfrm>
            <a:off x="701345" y="3772052"/>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2348" name="Rectangle 43"/>
          <p:cNvSpPr>
            <a:spLocks noChangeArrowheads="1"/>
          </p:cNvSpPr>
          <p:nvPr/>
        </p:nvSpPr>
        <p:spPr bwMode="auto">
          <a:xfrm>
            <a:off x="2113161" y="3249437"/>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49" name="Rectangle 44"/>
          <p:cNvSpPr>
            <a:spLocks noChangeArrowheads="1"/>
          </p:cNvSpPr>
          <p:nvPr/>
        </p:nvSpPr>
        <p:spPr bwMode="auto">
          <a:xfrm>
            <a:off x="2113161" y="5103182"/>
            <a:ext cx="943240"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2350" name="Line 45"/>
          <p:cNvSpPr>
            <a:spLocks noChangeShapeType="1"/>
          </p:cNvSpPr>
          <p:nvPr/>
        </p:nvSpPr>
        <p:spPr bwMode="auto">
          <a:xfrm>
            <a:off x="2571089" y="4200904"/>
            <a:ext cx="0" cy="902279"/>
          </a:xfrm>
          <a:prstGeom prst="line">
            <a:avLst/>
          </a:prstGeom>
          <a:noFill/>
          <a:ln w="9525">
            <a:solidFill>
              <a:schemeClr val="tx1"/>
            </a:solidFill>
            <a:round/>
            <a:headEnd/>
            <a:tailEnd/>
          </a:ln>
        </p:spPr>
        <p:txBody>
          <a:bodyPr lIns="88139" tIns="44070" rIns="88139" bIns="44070"/>
          <a:lstStyle/>
          <a:p>
            <a:endParaRPr lang="en-US" dirty="0"/>
          </a:p>
        </p:txBody>
      </p:sp>
      <p:sp>
        <p:nvSpPr>
          <p:cNvPr id="482351" name="Line 46"/>
          <p:cNvSpPr>
            <a:spLocks noChangeShapeType="1"/>
          </p:cNvSpPr>
          <p:nvPr/>
        </p:nvSpPr>
        <p:spPr bwMode="auto">
          <a:xfrm>
            <a:off x="1713045" y="2851327"/>
            <a:ext cx="400117" cy="828498"/>
          </a:xfrm>
          <a:prstGeom prst="line">
            <a:avLst/>
          </a:prstGeom>
          <a:noFill/>
          <a:ln w="9525">
            <a:solidFill>
              <a:schemeClr val="tx1"/>
            </a:solidFill>
            <a:round/>
            <a:headEnd/>
            <a:tailEnd/>
          </a:ln>
        </p:spPr>
        <p:txBody>
          <a:bodyPr lIns="88139" tIns="44070" rIns="88139" bIns="44070"/>
          <a:lstStyle/>
          <a:p>
            <a:endParaRPr lang="en-US" dirty="0"/>
          </a:p>
        </p:txBody>
      </p:sp>
      <p:sp>
        <p:nvSpPr>
          <p:cNvPr id="482352" name="Line 47"/>
          <p:cNvSpPr>
            <a:spLocks noChangeShapeType="1"/>
          </p:cNvSpPr>
          <p:nvPr/>
        </p:nvSpPr>
        <p:spPr bwMode="auto">
          <a:xfrm flipH="1">
            <a:off x="1723695" y="3689048"/>
            <a:ext cx="389467" cy="673251"/>
          </a:xfrm>
          <a:prstGeom prst="line">
            <a:avLst/>
          </a:prstGeom>
          <a:noFill/>
          <a:ln w="9525">
            <a:solidFill>
              <a:schemeClr val="tx1"/>
            </a:solidFill>
            <a:round/>
            <a:headEnd/>
            <a:tailEnd/>
          </a:ln>
        </p:spPr>
        <p:txBody>
          <a:bodyPr lIns="88139" tIns="44070" rIns="88139" bIns="44070"/>
          <a:lstStyle/>
          <a:p>
            <a:endParaRPr lang="en-US" dirty="0"/>
          </a:p>
        </p:txBody>
      </p:sp>
      <p:sp>
        <p:nvSpPr>
          <p:cNvPr id="482353" name="Line 48"/>
          <p:cNvSpPr>
            <a:spLocks noChangeShapeType="1"/>
          </p:cNvSpPr>
          <p:nvPr/>
        </p:nvSpPr>
        <p:spPr bwMode="auto">
          <a:xfrm flipH="1">
            <a:off x="1250553" y="3679825"/>
            <a:ext cx="851958" cy="2384048"/>
          </a:xfrm>
          <a:prstGeom prst="line">
            <a:avLst/>
          </a:prstGeom>
          <a:noFill/>
          <a:ln w="9525">
            <a:solidFill>
              <a:schemeClr val="tx1"/>
            </a:solidFill>
            <a:round/>
            <a:headEnd/>
            <a:tailEnd/>
          </a:ln>
        </p:spPr>
        <p:txBody>
          <a:bodyPr lIns="88139" tIns="44070" rIns="88139" bIns="44070"/>
          <a:lstStyle/>
          <a:p>
            <a:endParaRPr lang="en-US" dirty="0"/>
          </a:p>
        </p:txBody>
      </p:sp>
      <p:sp>
        <p:nvSpPr>
          <p:cNvPr id="482354" name="Line 49"/>
          <p:cNvSpPr>
            <a:spLocks noChangeShapeType="1"/>
          </p:cNvSpPr>
          <p:nvPr/>
        </p:nvSpPr>
        <p:spPr bwMode="auto">
          <a:xfrm flipH="1">
            <a:off x="1207956" y="3689048"/>
            <a:ext cx="905206" cy="3748995"/>
          </a:xfrm>
          <a:prstGeom prst="line">
            <a:avLst/>
          </a:prstGeom>
          <a:noFill/>
          <a:ln w="9525">
            <a:solidFill>
              <a:schemeClr val="tx1"/>
            </a:solidFill>
            <a:round/>
            <a:headEnd/>
            <a:tailEnd/>
          </a:ln>
        </p:spPr>
        <p:txBody>
          <a:bodyPr lIns="88139" tIns="44070" rIns="88139" bIns="44070"/>
          <a:lstStyle/>
          <a:p>
            <a:endParaRPr lang="en-US" dirty="0"/>
          </a:p>
        </p:txBody>
      </p:sp>
      <p:sp>
        <p:nvSpPr>
          <p:cNvPr id="482355" name="Line 50"/>
          <p:cNvSpPr>
            <a:spLocks noChangeShapeType="1"/>
          </p:cNvSpPr>
          <p:nvPr/>
        </p:nvSpPr>
        <p:spPr bwMode="auto">
          <a:xfrm flipH="1">
            <a:off x="1207955" y="5559703"/>
            <a:ext cx="894556" cy="1873728"/>
          </a:xfrm>
          <a:prstGeom prst="line">
            <a:avLst/>
          </a:prstGeom>
          <a:noFill/>
          <a:ln w="9525">
            <a:solidFill>
              <a:schemeClr val="tx1"/>
            </a:solidFill>
            <a:round/>
            <a:headEnd/>
            <a:tailEnd/>
          </a:ln>
        </p:spPr>
        <p:txBody>
          <a:bodyPr lIns="88139" tIns="44070" rIns="88139" bIns="44070"/>
          <a:lstStyle/>
          <a:p>
            <a:endParaRPr lang="en-US" dirty="0"/>
          </a:p>
        </p:txBody>
      </p:sp>
      <p:sp>
        <p:nvSpPr>
          <p:cNvPr id="482356" name="Line 51"/>
          <p:cNvSpPr>
            <a:spLocks noChangeShapeType="1"/>
          </p:cNvSpPr>
          <p:nvPr/>
        </p:nvSpPr>
        <p:spPr bwMode="auto">
          <a:xfrm flipH="1">
            <a:off x="1224691" y="5550481"/>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482357" name="Line 52"/>
          <p:cNvSpPr>
            <a:spLocks noChangeShapeType="1"/>
          </p:cNvSpPr>
          <p:nvPr/>
        </p:nvSpPr>
        <p:spPr bwMode="auto">
          <a:xfrm flipH="1" flipV="1">
            <a:off x="1723695" y="4353076"/>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82358" name="Line 53"/>
          <p:cNvSpPr>
            <a:spLocks noChangeShapeType="1"/>
          </p:cNvSpPr>
          <p:nvPr/>
        </p:nvSpPr>
        <p:spPr bwMode="auto">
          <a:xfrm flipH="1" flipV="1">
            <a:off x="1713045" y="2869772"/>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82359" name="Text Box 54"/>
          <p:cNvSpPr txBox="1">
            <a:spLocks noChangeArrowheads="1"/>
          </p:cNvSpPr>
          <p:nvPr/>
        </p:nvSpPr>
        <p:spPr bwMode="auto">
          <a:xfrm>
            <a:off x="820011" y="2728359"/>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82360" name="Text Box 55"/>
          <p:cNvSpPr txBox="1">
            <a:spLocks noChangeArrowheads="1"/>
          </p:cNvSpPr>
          <p:nvPr/>
        </p:nvSpPr>
        <p:spPr bwMode="auto">
          <a:xfrm>
            <a:off x="369689" y="5787194"/>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82361" name="Text Box 56"/>
          <p:cNvSpPr txBox="1">
            <a:spLocks noChangeArrowheads="1"/>
          </p:cNvSpPr>
          <p:nvPr/>
        </p:nvSpPr>
        <p:spPr bwMode="auto">
          <a:xfrm>
            <a:off x="360561" y="717673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82362" name="Text Box 57"/>
          <p:cNvSpPr txBox="1">
            <a:spLocks noChangeArrowheads="1"/>
          </p:cNvSpPr>
          <p:nvPr/>
        </p:nvSpPr>
        <p:spPr bwMode="auto">
          <a:xfrm>
            <a:off x="847395" y="413327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82363" name="Text Box 58"/>
          <p:cNvSpPr txBox="1">
            <a:spLocks noChangeArrowheads="1"/>
          </p:cNvSpPr>
          <p:nvPr/>
        </p:nvSpPr>
        <p:spPr bwMode="auto">
          <a:xfrm>
            <a:off x="2097948" y="3550708"/>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82365" name="Text Box 60"/>
          <p:cNvSpPr txBox="1">
            <a:spLocks noChangeArrowheads="1"/>
          </p:cNvSpPr>
          <p:nvPr/>
        </p:nvSpPr>
        <p:spPr bwMode="auto">
          <a:xfrm>
            <a:off x="2102511" y="538754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82367" name="Text Box 62"/>
          <p:cNvSpPr txBox="1">
            <a:spLocks noChangeArrowheads="1"/>
          </p:cNvSpPr>
          <p:nvPr/>
        </p:nvSpPr>
        <p:spPr bwMode="auto">
          <a:xfrm>
            <a:off x="3961606" y="3939596"/>
            <a:ext cx="91281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82368" name="Text Box 63"/>
          <p:cNvSpPr txBox="1">
            <a:spLocks noChangeArrowheads="1"/>
          </p:cNvSpPr>
          <p:nvPr/>
        </p:nvSpPr>
        <p:spPr bwMode="auto">
          <a:xfrm>
            <a:off x="3978342" y="5797953"/>
            <a:ext cx="86869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a:spLocks noGrp="1" noChangeArrowheads="1"/>
          </p:cNvSpPr>
          <p:nvPr>
            <p:ph type="sldNum" sz="quarter" idx="5"/>
          </p:nvPr>
        </p:nvSpPr>
        <p:spPr>
          <a:noFill/>
        </p:spPr>
        <p:txBody>
          <a:bodyPr/>
          <a:lstStyle/>
          <a:p>
            <a:fld id="{DC041EA4-80BA-4035-B07D-7A623735342E}" type="slidenum">
              <a:rPr lang="en-US" smtClean="0"/>
              <a:pPr/>
              <a:t>128</a:t>
            </a:fld>
            <a:endParaRPr lang="en-US" dirty="0" smtClean="0"/>
          </a:p>
        </p:txBody>
      </p:sp>
      <p:sp>
        <p:nvSpPr>
          <p:cNvPr id="48333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7: Final EGTT Configuration</a:t>
            </a:r>
          </a:p>
          <a:p>
            <a:pPr marL="220348" indent="-220348" eaLnBrk="1" hangingPunct="1"/>
            <a:r>
              <a:rPr lang="en-US" b="1" dirty="0" smtClean="0"/>
              <a:t>Student Assignment D</a:t>
            </a:r>
          </a:p>
          <a:p>
            <a:pPr marL="220348" indent="-220348" eaLnBrk="1" hangingPunct="1"/>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Heathrow/Gatwick STPs will perform final EGTT for EIR queries with a global title indicator of 4. The numbering plan is E.164, NAI (Nature of Address Indicator) is subscriber number. TT=0 , SSN=9. For digit range, use 4448846530 to 4448846600.</a:t>
            </a:r>
          </a:p>
          <a:p>
            <a:pPr marL="220348" indent="-220348" eaLnBrk="1" hangingPunct="1"/>
            <a:endParaRPr lang="en-US" dirty="0" smtClean="0"/>
          </a:p>
        </p:txBody>
      </p:sp>
      <p:sp>
        <p:nvSpPr>
          <p:cNvPr id="483332" name="Oval 3"/>
          <p:cNvSpPr>
            <a:spLocks noChangeArrowheads="1"/>
          </p:cNvSpPr>
          <p:nvPr/>
        </p:nvSpPr>
        <p:spPr bwMode="auto">
          <a:xfrm>
            <a:off x="200819" y="599624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3333"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3334" name="AutoShape 5"/>
          <p:cNvSpPr>
            <a:spLocks noChangeArrowheads="1"/>
          </p:cNvSpPr>
          <p:nvPr/>
        </p:nvSpPr>
        <p:spPr bwMode="auto">
          <a:xfrm>
            <a:off x="613107" y="2842104"/>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35" name="AutoShape 6"/>
          <p:cNvSpPr>
            <a:spLocks noChangeArrowheads="1"/>
          </p:cNvSpPr>
          <p:nvPr/>
        </p:nvSpPr>
        <p:spPr bwMode="auto">
          <a:xfrm>
            <a:off x="623755" y="3968801"/>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36" name="AutoShape 7"/>
          <p:cNvSpPr>
            <a:spLocks noChangeArrowheads="1"/>
          </p:cNvSpPr>
          <p:nvPr/>
        </p:nvSpPr>
        <p:spPr bwMode="auto">
          <a:xfrm>
            <a:off x="5785710" y="422088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37" name="AutoShape 8"/>
          <p:cNvSpPr>
            <a:spLocks noChangeArrowheads="1"/>
          </p:cNvSpPr>
          <p:nvPr/>
        </p:nvSpPr>
        <p:spPr bwMode="auto">
          <a:xfrm>
            <a:off x="5793317" y="5587371"/>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38" name="Oval 9"/>
          <p:cNvSpPr>
            <a:spLocks noChangeArrowheads="1"/>
          </p:cNvSpPr>
          <p:nvPr/>
        </p:nvSpPr>
        <p:spPr bwMode="auto">
          <a:xfrm>
            <a:off x="171914" y="7361188"/>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3339" name="Oval 10"/>
          <p:cNvSpPr>
            <a:spLocks noChangeArrowheads="1"/>
          </p:cNvSpPr>
          <p:nvPr/>
        </p:nvSpPr>
        <p:spPr bwMode="auto">
          <a:xfrm>
            <a:off x="5297356" y="731353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83340" name="Rectangle 11"/>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41" name="Rectangle 12"/>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42" name="Rectangle 13"/>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43" name="Rectangle 14"/>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83344" name="Line 15"/>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83345" name="Line 16"/>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83346" name="Line 17"/>
          <p:cNvSpPr>
            <a:spLocks noChangeShapeType="1"/>
          </p:cNvSpPr>
          <p:nvPr/>
        </p:nvSpPr>
        <p:spPr bwMode="auto">
          <a:xfrm>
            <a:off x="1603508" y="3745921"/>
            <a:ext cx="509654" cy="379664"/>
          </a:xfrm>
          <a:prstGeom prst="line">
            <a:avLst/>
          </a:prstGeom>
          <a:noFill/>
          <a:ln w="9525">
            <a:solidFill>
              <a:schemeClr val="tx1"/>
            </a:solidFill>
            <a:round/>
            <a:headEnd/>
            <a:tailEnd/>
          </a:ln>
        </p:spPr>
        <p:txBody>
          <a:bodyPr lIns="88139" tIns="44070" rIns="88139" bIns="44070"/>
          <a:lstStyle/>
          <a:p>
            <a:endParaRPr lang="en-US" dirty="0"/>
          </a:p>
        </p:txBody>
      </p:sp>
      <p:sp>
        <p:nvSpPr>
          <p:cNvPr id="483347" name="Line 18"/>
          <p:cNvSpPr>
            <a:spLocks noChangeShapeType="1"/>
          </p:cNvSpPr>
          <p:nvPr/>
        </p:nvSpPr>
        <p:spPr bwMode="auto">
          <a:xfrm flipH="1">
            <a:off x="1600465" y="4136345"/>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83348" name="Line 19"/>
          <p:cNvSpPr>
            <a:spLocks noChangeShapeType="1"/>
          </p:cNvSpPr>
          <p:nvPr/>
        </p:nvSpPr>
        <p:spPr bwMode="auto">
          <a:xfrm flipH="1">
            <a:off x="1230777" y="4125585"/>
            <a:ext cx="871735" cy="2374825"/>
          </a:xfrm>
          <a:prstGeom prst="line">
            <a:avLst/>
          </a:prstGeom>
          <a:noFill/>
          <a:ln w="9525">
            <a:solidFill>
              <a:schemeClr val="tx1"/>
            </a:solidFill>
            <a:round/>
            <a:headEnd/>
            <a:tailEnd/>
          </a:ln>
        </p:spPr>
        <p:txBody>
          <a:bodyPr lIns="88139" tIns="44070" rIns="88139" bIns="44070"/>
          <a:lstStyle/>
          <a:p>
            <a:endParaRPr lang="en-US" dirty="0"/>
          </a:p>
        </p:txBody>
      </p:sp>
      <p:sp>
        <p:nvSpPr>
          <p:cNvPr id="483349" name="Line 20"/>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83350" name="Line 2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83351" name="Line 22"/>
          <p:cNvSpPr>
            <a:spLocks noChangeShapeType="1"/>
          </p:cNvSpPr>
          <p:nvPr/>
        </p:nvSpPr>
        <p:spPr bwMode="auto">
          <a:xfrm>
            <a:off x="4897240" y="4116362"/>
            <a:ext cx="404680" cy="3672140"/>
          </a:xfrm>
          <a:prstGeom prst="line">
            <a:avLst/>
          </a:prstGeom>
          <a:noFill/>
          <a:ln w="9525">
            <a:solidFill>
              <a:schemeClr val="tx1"/>
            </a:solidFill>
            <a:round/>
            <a:headEnd/>
            <a:tailEnd/>
          </a:ln>
        </p:spPr>
        <p:txBody>
          <a:bodyPr lIns="88139" tIns="44070" rIns="88139" bIns="44070"/>
          <a:lstStyle/>
          <a:p>
            <a:endParaRPr lang="en-US" dirty="0"/>
          </a:p>
        </p:txBody>
      </p:sp>
      <p:sp>
        <p:nvSpPr>
          <p:cNvPr id="483352" name="Line 23"/>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83353" name="Line 24"/>
          <p:cNvSpPr>
            <a:spLocks noChangeShapeType="1"/>
          </p:cNvSpPr>
          <p:nvPr/>
        </p:nvSpPr>
        <p:spPr bwMode="auto">
          <a:xfrm>
            <a:off x="4897240" y="4174772"/>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483354" name="Line 25"/>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83355" name="Line 26"/>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83356" name="Line 27"/>
          <p:cNvSpPr>
            <a:spLocks noChangeShapeType="1"/>
          </p:cNvSpPr>
          <p:nvPr/>
        </p:nvSpPr>
        <p:spPr bwMode="auto">
          <a:xfrm flipH="1" flipV="1">
            <a:off x="1600465" y="4860320"/>
            <a:ext cx="499004" cy="1132846"/>
          </a:xfrm>
          <a:prstGeom prst="line">
            <a:avLst/>
          </a:prstGeom>
          <a:noFill/>
          <a:ln w="9525">
            <a:solidFill>
              <a:schemeClr val="tx1"/>
            </a:solidFill>
            <a:round/>
            <a:headEnd/>
            <a:tailEnd/>
          </a:ln>
        </p:spPr>
        <p:txBody>
          <a:bodyPr lIns="88139" tIns="44070" rIns="88139" bIns="44070"/>
          <a:lstStyle/>
          <a:p>
            <a:endParaRPr lang="en-US" dirty="0"/>
          </a:p>
        </p:txBody>
      </p:sp>
      <p:sp>
        <p:nvSpPr>
          <p:cNvPr id="483357" name="Line 28"/>
          <p:cNvSpPr>
            <a:spLocks noChangeShapeType="1"/>
          </p:cNvSpPr>
          <p:nvPr/>
        </p:nvSpPr>
        <p:spPr bwMode="auto">
          <a:xfrm flipH="1" flipV="1">
            <a:off x="1603508" y="3739773"/>
            <a:ext cx="509654" cy="2284135"/>
          </a:xfrm>
          <a:prstGeom prst="line">
            <a:avLst/>
          </a:prstGeom>
          <a:noFill/>
          <a:ln w="9525">
            <a:solidFill>
              <a:schemeClr val="tx1"/>
            </a:solidFill>
            <a:round/>
            <a:headEnd/>
            <a:tailEnd/>
          </a:ln>
        </p:spPr>
        <p:txBody>
          <a:bodyPr lIns="88139" tIns="44070" rIns="88139" bIns="44070"/>
          <a:lstStyle/>
          <a:p>
            <a:endParaRPr lang="en-US" dirty="0"/>
          </a:p>
        </p:txBody>
      </p:sp>
      <p:sp>
        <p:nvSpPr>
          <p:cNvPr id="483358" name="Line 29"/>
          <p:cNvSpPr>
            <a:spLocks noChangeShapeType="1"/>
          </p:cNvSpPr>
          <p:nvPr/>
        </p:nvSpPr>
        <p:spPr bwMode="auto">
          <a:xfrm>
            <a:off x="4888112" y="6010073"/>
            <a:ext cx="413808" cy="1655461"/>
          </a:xfrm>
          <a:prstGeom prst="line">
            <a:avLst/>
          </a:prstGeom>
          <a:noFill/>
          <a:ln w="9525">
            <a:solidFill>
              <a:schemeClr val="tx1"/>
            </a:solidFill>
            <a:round/>
            <a:headEnd/>
            <a:tailEnd/>
          </a:ln>
        </p:spPr>
        <p:txBody>
          <a:bodyPr lIns="88139" tIns="44070" rIns="88139" bIns="44070"/>
          <a:lstStyle/>
          <a:p>
            <a:endParaRPr lang="en-US" dirty="0"/>
          </a:p>
        </p:txBody>
      </p:sp>
      <p:sp>
        <p:nvSpPr>
          <p:cNvPr id="483359" name="Line 30"/>
          <p:cNvSpPr>
            <a:spLocks noChangeShapeType="1"/>
          </p:cNvSpPr>
          <p:nvPr/>
        </p:nvSpPr>
        <p:spPr bwMode="auto">
          <a:xfrm flipV="1">
            <a:off x="4888112" y="5107795"/>
            <a:ext cx="914333" cy="948392"/>
          </a:xfrm>
          <a:prstGeom prst="line">
            <a:avLst/>
          </a:prstGeom>
          <a:noFill/>
          <a:ln w="9525">
            <a:solidFill>
              <a:schemeClr val="tx1"/>
            </a:solidFill>
            <a:round/>
            <a:headEnd/>
            <a:tailEnd/>
          </a:ln>
        </p:spPr>
        <p:txBody>
          <a:bodyPr lIns="88139" tIns="44070" rIns="88139" bIns="44070"/>
          <a:lstStyle/>
          <a:p>
            <a:endParaRPr lang="en-US" dirty="0"/>
          </a:p>
        </p:txBody>
      </p:sp>
      <p:sp>
        <p:nvSpPr>
          <p:cNvPr id="483360" name="Line 31"/>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83361" name="Line 32"/>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83362" name="Text Box 33"/>
          <p:cNvSpPr txBox="1">
            <a:spLocks noChangeArrowheads="1"/>
          </p:cNvSpPr>
          <p:nvPr/>
        </p:nvSpPr>
        <p:spPr bwMode="auto">
          <a:xfrm>
            <a:off x="5422107" y="33662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83363" name="Text Box 34"/>
          <p:cNvSpPr txBox="1">
            <a:spLocks noChangeArrowheads="1"/>
          </p:cNvSpPr>
          <p:nvPr/>
        </p:nvSpPr>
        <p:spPr bwMode="auto">
          <a:xfrm>
            <a:off x="5908940" y="48603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83364" name="Text Box 35"/>
          <p:cNvSpPr txBox="1">
            <a:spLocks noChangeArrowheads="1"/>
          </p:cNvSpPr>
          <p:nvPr/>
        </p:nvSpPr>
        <p:spPr bwMode="auto">
          <a:xfrm>
            <a:off x="5908940" y="622373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83365" name="Text Box 36"/>
          <p:cNvSpPr txBox="1">
            <a:spLocks noChangeArrowheads="1"/>
          </p:cNvSpPr>
          <p:nvPr/>
        </p:nvSpPr>
        <p:spPr bwMode="auto">
          <a:xfrm>
            <a:off x="5422107" y="78192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83366" name="Text Box 37"/>
          <p:cNvSpPr txBox="1">
            <a:spLocks noChangeArrowheads="1"/>
          </p:cNvSpPr>
          <p:nvPr/>
        </p:nvSpPr>
        <p:spPr bwMode="auto">
          <a:xfrm>
            <a:off x="317964" y="637744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83367" name="Text Box 38"/>
          <p:cNvSpPr txBox="1">
            <a:spLocks noChangeArrowheads="1"/>
          </p:cNvSpPr>
          <p:nvPr/>
        </p:nvSpPr>
        <p:spPr bwMode="auto">
          <a:xfrm>
            <a:off x="730251" y="347077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83368" name="Text Box 39"/>
          <p:cNvSpPr txBox="1">
            <a:spLocks noChangeArrowheads="1"/>
          </p:cNvSpPr>
          <p:nvPr/>
        </p:nvSpPr>
        <p:spPr bwMode="auto">
          <a:xfrm>
            <a:off x="748507" y="460823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83369" name="Text Box 40"/>
          <p:cNvSpPr txBox="1">
            <a:spLocks noChangeArrowheads="1"/>
          </p:cNvSpPr>
          <p:nvPr/>
        </p:nvSpPr>
        <p:spPr bwMode="auto">
          <a:xfrm>
            <a:off x="317964" y="772394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83370" name="Line 4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83371" name="Line 4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83372" name="Line 4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83373" name="Line 4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83374" name="Text Box 45"/>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83375" name="Text Box 46"/>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83376" name="Text Box 47"/>
          <p:cNvSpPr txBox="1">
            <a:spLocks noChangeArrowheads="1"/>
          </p:cNvSpPr>
          <p:nvPr/>
        </p:nvSpPr>
        <p:spPr bwMode="auto">
          <a:xfrm>
            <a:off x="3908359" y="5552017"/>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83377" name="Text Box 48"/>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83378" name="Text Box 49"/>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83379" name="Text Box 50"/>
          <p:cNvSpPr txBox="1">
            <a:spLocks noChangeArrowheads="1"/>
          </p:cNvSpPr>
          <p:nvPr/>
        </p:nvSpPr>
        <p:spPr bwMode="auto">
          <a:xfrm>
            <a:off x="3943351" y="368904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83380" name="Text Box 51"/>
          <p:cNvSpPr txBox="1">
            <a:spLocks noChangeArrowheads="1"/>
          </p:cNvSpPr>
          <p:nvPr/>
        </p:nvSpPr>
        <p:spPr bwMode="auto">
          <a:xfrm>
            <a:off x="2035572" y="424394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83381" name="Text Box 52"/>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83382" name="Text Box 53"/>
          <p:cNvSpPr txBox="1">
            <a:spLocks noChangeArrowheads="1"/>
          </p:cNvSpPr>
          <p:nvPr/>
        </p:nvSpPr>
        <p:spPr bwMode="auto">
          <a:xfrm>
            <a:off x="2026444" y="608078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83383" name="Text Box 54"/>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83384" name="Text Box 55"/>
          <p:cNvSpPr txBox="1">
            <a:spLocks noChangeArrowheads="1"/>
          </p:cNvSpPr>
          <p:nvPr/>
        </p:nvSpPr>
        <p:spPr bwMode="auto">
          <a:xfrm>
            <a:off x="5426671" y="3054225"/>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83385" name="Text Box 56"/>
          <p:cNvSpPr txBox="1">
            <a:spLocks noChangeArrowheads="1"/>
          </p:cNvSpPr>
          <p:nvPr/>
        </p:nvSpPr>
        <p:spPr bwMode="auto">
          <a:xfrm>
            <a:off x="5412979" y="7530269"/>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83386" name="Text Box 57"/>
          <p:cNvSpPr txBox="1">
            <a:spLocks noChangeArrowheads="1"/>
          </p:cNvSpPr>
          <p:nvPr/>
        </p:nvSpPr>
        <p:spPr bwMode="auto">
          <a:xfrm>
            <a:off x="5971316" y="4574420"/>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83387" name="Text Box 58"/>
          <p:cNvSpPr txBox="1">
            <a:spLocks noChangeArrowheads="1"/>
          </p:cNvSpPr>
          <p:nvPr/>
        </p:nvSpPr>
        <p:spPr bwMode="auto">
          <a:xfrm>
            <a:off x="5750719" y="5931682"/>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83388" name="Text Box 59"/>
          <p:cNvSpPr txBox="1">
            <a:spLocks noChangeArrowheads="1"/>
          </p:cNvSpPr>
          <p:nvPr/>
        </p:nvSpPr>
        <p:spPr bwMode="auto">
          <a:xfrm>
            <a:off x="2116204" y="4030285"/>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83389" name="Text Box 60"/>
          <p:cNvSpPr txBox="1">
            <a:spLocks noChangeArrowheads="1"/>
          </p:cNvSpPr>
          <p:nvPr/>
        </p:nvSpPr>
        <p:spPr bwMode="auto">
          <a:xfrm>
            <a:off x="2116204" y="5894791"/>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noFill/>
        </p:spPr>
        <p:txBody>
          <a:bodyPr/>
          <a:lstStyle/>
          <a:p>
            <a:fld id="{AA5D9923-58E0-4D02-B779-C774C93B7910}" type="slidenum">
              <a:rPr lang="en-US" smtClean="0"/>
              <a:pPr/>
              <a:t>129</a:t>
            </a:fld>
            <a:endParaRPr lang="en-US" dirty="0" smtClean="0"/>
          </a:p>
        </p:txBody>
      </p:sp>
      <p:sp>
        <p:nvSpPr>
          <p:cNvPr id="484355"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84356"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84357"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84358"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84359"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84360"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61"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Final EGTT Configuration Form</a:t>
            </a:r>
          </a:p>
        </p:txBody>
      </p:sp>
      <p:sp>
        <p:nvSpPr>
          <p:cNvPr id="484362"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84363"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84364"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84365"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84366"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84367"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68"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69"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0"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71"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72"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73"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4"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5"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76"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7"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8"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79"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0"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81"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2"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83"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4"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5"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86"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7"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88"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84389"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90"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84391"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92"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84394" name="Rectangle 44"/>
          <p:cNvSpPr>
            <a:spLocks noChangeArrowheads="1"/>
          </p:cNvSpPr>
          <p:nvPr/>
        </p:nvSpPr>
        <p:spPr bwMode="auto">
          <a:xfrm>
            <a:off x="745464" y="955902"/>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ent-map:</a:t>
            </a:r>
          </a:p>
        </p:txBody>
      </p:sp>
      <p:sp>
        <p:nvSpPr>
          <p:cNvPr id="484395" name="Rectangle 45"/>
          <p:cNvSpPr>
            <a:spLocks noChangeArrowheads="1"/>
          </p:cNvSpPr>
          <p:nvPr/>
        </p:nvSpPr>
        <p:spPr bwMode="auto">
          <a:xfrm>
            <a:off x="754592" y="1177245"/>
            <a:ext cx="61451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ent-gta:</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noFill/>
        </p:spPr>
        <p:txBody>
          <a:bodyPr/>
          <a:lstStyle/>
          <a:p>
            <a:fld id="{B86B6A44-8CE3-4AA5-A388-A619C2696A81}" type="slidenum">
              <a:rPr lang="en-US" smtClean="0"/>
              <a:pPr/>
              <a:t>130</a:t>
            </a:fld>
            <a:endParaRPr lang="en-US" dirty="0" smtClean="0"/>
          </a:p>
        </p:txBody>
      </p:sp>
      <p:sp>
        <p:nvSpPr>
          <p:cNvPr id="485379" name="Rectangle 2"/>
          <p:cNvSpPr>
            <a:spLocks noGrp="1" noChangeArrowheads="1"/>
          </p:cNvSpPr>
          <p:nvPr>
            <p:ph type="body" idx="1"/>
          </p:nvPr>
        </p:nvSpPr>
        <p:spPr>
          <a:xfrm>
            <a:off x="760677" y="4669720"/>
            <a:ext cx="5698993" cy="4110214"/>
          </a:xfrm>
          <a:noFill/>
          <a:ln/>
        </p:spPr>
        <p:txBody>
          <a:bodyPr/>
          <a:lstStyle/>
          <a:p>
            <a:pPr algn="ctr" eaLnBrk="1" hangingPunct="1"/>
            <a:r>
              <a:rPr lang="en-US" sz="1700" dirty="0" smtClean="0"/>
              <a:t> </a:t>
            </a:r>
          </a:p>
        </p:txBody>
      </p:sp>
      <p:sp>
        <p:nvSpPr>
          <p:cNvPr id="4853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0B7D7A81-9920-47E8-A76E-6056DEE730F9}" type="slidenum">
              <a:rPr lang="en-US" smtClean="0"/>
              <a:pPr/>
              <a:t>13</a:t>
            </a:fld>
            <a:endParaRPr lang="en-US" dirty="0" smtClean="0"/>
          </a:p>
        </p:txBody>
      </p:sp>
      <p:sp>
        <p:nvSpPr>
          <p:cNvPr id="367619" name="Rectangle 2"/>
          <p:cNvSpPr>
            <a:spLocks noGrp="1" noChangeArrowheads="1"/>
          </p:cNvSpPr>
          <p:nvPr>
            <p:ph type="body" idx="1"/>
          </p:nvPr>
        </p:nvSpPr>
        <p:spPr>
          <a:xfrm>
            <a:off x="760677" y="4635903"/>
            <a:ext cx="5698993" cy="4144030"/>
          </a:xfrm>
          <a:noFill/>
          <a:ln/>
        </p:spPr>
        <p:txBody>
          <a:bodyPr/>
          <a:lstStyle/>
          <a:p>
            <a:pPr marL="183623" indent="-183623" eaLnBrk="1" hangingPunct="1"/>
            <a:r>
              <a:rPr lang="en-US" sz="1000" dirty="0" smtClean="0"/>
              <a:t>Processing a TCAP query, also known as an SCCP message, involves at least two hops:</a:t>
            </a:r>
          </a:p>
          <a:p>
            <a:pPr marL="183623" indent="-183623" eaLnBrk="1" hangingPunct="1">
              <a:buFontTx/>
              <a:buChar char="•"/>
            </a:pPr>
            <a:r>
              <a:rPr lang="en-US" sz="1000" dirty="0" smtClean="0"/>
              <a:t>The first hop is from the SSP/MSC to the STP provisioned with Global Title Translation tables.</a:t>
            </a:r>
          </a:p>
          <a:p>
            <a:pPr marL="183623" indent="-183623" eaLnBrk="1" hangingPunct="1">
              <a:buFontTx/>
              <a:buChar char="•"/>
            </a:pPr>
            <a:r>
              <a:rPr lang="en-US" sz="1000" dirty="0" smtClean="0"/>
              <a:t>In many cases the second hop is from one STP pair to a second STP pair.</a:t>
            </a:r>
          </a:p>
          <a:p>
            <a:pPr marL="183623" indent="-183623" eaLnBrk="1" hangingPunct="1">
              <a:buFontTx/>
              <a:buChar char="•"/>
            </a:pPr>
            <a:r>
              <a:rPr lang="en-US" sz="1000" dirty="0" smtClean="0"/>
              <a:t>A third hop would be to the SCP used to answer the query.</a:t>
            </a:r>
          </a:p>
          <a:p>
            <a:pPr marL="183623" indent="-183623" eaLnBrk="1" hangingPunct="1"/>
            <a:r>
              <a:rPr lang="en-US" sz="1000" dirty="0" smtClean="0"/>
              <a:t>The OPC and DPC in the routing label of the query will change at every hop. </a:t>
            </a:r>
          </a:p>
          <a:p>
            <a:pPr marL="183623" indent="-183623" eaLnBrk="1" hangingPunct="1"/>
            <a:r>
              <a:rPr lang="en-US" sz="1000" dirty="0" smtClean="0"/>
              <a:t>ANSI networks use a capability point code for load sharing queries between a mated pair of</a:t>
            </a:r>
          </a:p>
          <a:p>
            <a:pPr marL="183623" indent="-183623" eaLnBrk="1" hangingPunct="1"/>
            <a:r>
              <a:rPr lang="en-US" sz="1000" dirty="0" smtClean="0"/>
              <a:t>STPs.</a:t>
            </a:r>
          </a:p>
          <a:p>
            <a:pPr marL="183623" indent="-183623" eaLnBrk="1" hangingPunct="1"/>
            <a:r>
              <a:rPr lang="en-US" sz="1000" dirty="0" smtClean="0"/>
              <a:t>The capability point code is not always recognized by ITU countries and, therefore, is not</a:t>
            </a:r>
          </a:p>
          <a:p>
            <a:pPr marL="183623" indent="-183623" eaLnBrk="1" hangingPunct="1"/>
            <a:r>
              <a:rPr lang="en-US" sz="1000" dirty="0" smtClean="0"/>
              <a:t>always used.</a:t>
            </a:r>
          </a:p>
          <a:p>
            <a:pPr marL="183623" indent="-183623" eaLnBrk="1" hangingPunct="1"/>
            <a:r>
              <a:rPr lang="en-US" sz="1000" dirty="0" smtClean="0"/>
              <a:t>The query will have a SSN to identify a specific service database to be used when the next</a:t>
            </a:r>
          </a:p>
          <a:p>
            <a:pPr marL="183623" indent="-183623" eaLnBrk="1" hangingPunct="1"/>
            <a:r>
              <a:rPr lang="en-US" sz="1000" dirty="0" smtClean="0"/>
              <a:t>hop is an SCP.</a:t>
            </a:r>
          </a:p>
          <a:p>
            <a:pPr marL="624318" lvl="1" indent="-183623" eaLnBrk="1" hangingPunct="1"/>
            <a:endParaRPr lang="en-US" sz="1000" dirty="0" smtClean="0"/>
          </a:p>
          <a:p>
            <a:pPr marL="183623" indent="-183623" eaLnBrk="1" hangingPunct="1"/>
            <a:endParaRPr lang="en-US" dirty="0" smtClean="0"/>
          </a:p>
        </p:txBody>
      </p:sp>
      <p:sp>
        <p:nvSpPr>
          <p:cNvPr id="3676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a:spLocks noGrp="1" noChangeArrowheads="1"/>
          </p:cNvSpPr>
          <p:nvPr>
            <p:ph type="sldNum" sz="quarter" idx="5"/>
          </p:nvPr>
        </p:nvSpPr>
        <p:spPr>
          <a:noFill/>
        </p:spPr>
        <p:txBody>
          <a:bodyPr/>
          <a:lstStyle/>
          <a:p>
            <a:fld id="{EEDE985D-0F43-4CE2-A48B-DD1413331AC2}" type="slidenum">
              <a:rPr lang="en-US" smtClean="0"/>
              <a:pPr/>
              <a:t>131</a:t>
            </a:fld>
            <a:endParaRPr lang="en-US" dirty="0" smtClean="0"/>
          </a:p>
        </p:txBody>
      </p:sp>
      <p:sp>
        <p:nvSpPr>
          <p:cNvPr id="486403" name="Rectangle 2"/>
          <p:cNvSpPr>
            <a:spLocks noGrp="1" noChangeArrowheads="1"/>
          </p:cNvSpPr>
          <p:nvPr>
            <p:ph type="body" idx="1"/>
          </p:nvPr>
        </p:nvSpPr>
        <p:spPr>
          <a:xfrm>
            <a:off x="856523" y="307421"/>
            <a:ext cx="5454054" cy="8392583"/>
          </a:xfrm>
          <a:noFill/>
          <a:ln/>
        </p:spPr>
        <p:txBody>
          <a:bodyPr/>
          <a:lstStyle/>
          <a:p>
            <a:pPr marL="220348" indent="-220348" eaLnBrk="1" hangingPunct="1"/>
            <a:r>
              <a:rPr lang="en-US" b="1" dirty="0" smtClean="0"/>
              <a:t>Module 4 Review</a:t>
            </a:r>
          </a:p>
          <a:p>
            <a:pPr marL="220348" indent="-220348" eaLnBrk="1" hangingPunct="1"/>
            <a:endParaRPr lang="en-US" b="1" dirty="0" smtClean="0"/>
          </a:p>
          <a:p>
            <a:pPr marL="220348" indent="-220348" eaLnBrk="1" hangingPunct="1">
              <a:buFontTx/>
              <a:buAutoNum type="arabicPeriod"/>
            </a:pPr>
            <a:r>
              <a:rPr lang="en-US" dirty="0" smtClean="0"/>
              <a:t>A translation type is defined in the database using which command?</a:t>
            </a:r>
          </a:p>
          <a:p>
            <a:pPr marL="220348" indent="-220348" eaLnBrk="1" hangingPunct="1">
              <a:buFontTx/>
              <a:buAutoNum type="arabicPeriod"/>
            </a:pPr>
            <a:endParaRPr lang="en-US" dirty="0" smtClean="0"/>
          </a:p>
          <a:p>
            <a:pPr marL="220348" indent="-220348" eaLnBrk="1" hangingPunct="1">
              <a:buFontTx/>
              <a:buAutoNum type="arabicPeriod"/>
            </a:pPr>
            <a:r>
              <a:rPr lang="en-US" dirty="0" smtClean="0"/>
              <a:t>What is the maximum capacity of the GTTSET table?</a:t>
            </a:r>
            <a:br>
              <a:rPr lang="en-US" dirty="0" smtClean="0"/>
            </a:br>
            <a:endParaRPr lang="en-US" dirty="0" smtClean="0"/>
          </a:p>
          <a:p>
            <a:pPr marL="220348" indent="-220348" eaLnBrk="1" hangingPunct="1">
              <a:buFontTx/>
              <a:buAutoNum type="arabicPeriod"/>
            </a:pPr>
            <a:r>
              <a:rPr lang="en-US" dirty="0" smtClean="0"/>
              <a:t>The GTTSEL table may have more than 20,000 entries.</a:t>
            </a:r>
          </a:p>
          <a:p>
            <a:pPr marL="220348" indent="-220348" eaLnBrk="1" hangingPunct="1"/>
            <a:r>
              <a:rPr lang="en-US" dirty="0" smtClean="0"/>
              <a:t>         TRUE/FALSE</a:t>
            </a:r>
            <a:br>
              <a:rPr lang="en-US" dirty="0" smtClean="0"/>
            </a:br>
            <a:endParaRPr lang="en-US" dirty="0" smtClean="0"/>
          </a:p>
          <a:p>
            <a:pPr marL="220348" indent="-220348" eaLnBrk="1" hangingPunct="1">
              <a:buFontTx/>
              <a:buAutoNum type="arabicPeriod" startAt="4"/>
            </a:pPr>
            <a:r>
              <a:rPr lang="en-US" dirty="0" smtClean="0"/>
              <a:t>Which card(s) must be configured in the database using which application to perform EGTT?</a:t>
            </a:r>
            <a:br>
              <a:rPr lang="en-US" dirty="0" smtClean="0"/>
            </a:br>
            <a:endParaRPr lang="en-US" dirty="0" smtClean="0"/>
          </a:p>
          <a:p>
            <a:pPr marL="220348" indent="-220348" eaLnBrk="1" hangingPunct="1">
              <a:buFontTx/>
              <a:buAutoNum type="arabicPeriod" startAt="4"/>
            </a:pPr>
            <a:r>
              <a:rPr lang="en-US" dirty="0" smtClean="0"/>
              <a:t>The EGTT feature uses the Global Title Indicator to determine the destination of the MSU. </a:t>
            </a:r>
            <a:br>
              <a:rPr lang="en-US" dirty="0" smtClean="0"/>
            </a:br>
            <a:r>
              <a:rPr lang="en-US" dirty="0" smtClean="0"/>
              <a:t>TRUE/FALSE</a:t>
            </a:r>
            <a:br>
              <a:rPr lang="en-US" dirty="0" smtClean="0"/>
            </a:br>
            <a:endParaRPr lang="en-US" dirty="0" smtClean="0"/>
          </a:p>
          <a:p>
            <a:pPr marL="220348" indent="-220348" eaLnBrk="1" hangingPunct="1">
              <a:buFontTx/>
              <a:buAutoNum type="arabicPeriod" startAt="4"/>
            </a:pPr>
            <a:r>
              <a:rPr lang="en-US" dirty="0" smtClean="0"/>
              <a:t>What are the three new commands used with EGTT?</a:t>
            </a:r>
          </a:p>
          <a:p>
            <a:pPr marL="220348" indent="-220348" eaLnBrk="1" hangingPunct="1">
              <a:buFontTx/>
              <a:buAutoNum type="arabicPeriod" startAt="4"/>
            </a:pPr>
            <a:endParaRPr lang="en-US" dirty="0" smtClean="0"/>
          </a:p>
          <a:p>
            <a:pPr marL="220348" indent="-220348" eaLnBrk="1" hangingPunct="1">
              <a:buFontTx/>
              <a:buAutoNum type="arabicPeriod" startAt="4"/>
            </a:pPr>
            <a:r>
              <a:rPr lang="en-US" dirty="0" smtClean="0"/>
              <a:t>What feature must be turned on before EGTT may be turned on?</a:t>
            </a:r>
          </a:p>
          <a:p>
            <a:pPr marL="220348" indent="-220348" eaLnBrk="1" hangingPunct="1">
              <a:buFontTx/>
              <a:buAutoNum type="arabicPeriod" startAt="4"/>
            </a:pPr>
            <a:endParaRPr lang="en-US" dirty="0" smtClean="0"/>
          </a:p>
          <a:p>
            <a:pPr marL="220348" indent="-220348" eaLnBrk="1" hangingPunct="1">
              <a:buFontTx/>
              <a:buAutoNum type="arabicPeriod" startAt="4"/>
            </a:pPr>
            <a:r>
              <a:rPr lang="en-US" dirty="0" smtClean="0"/>
              <a:t>What GTI value(s) may be used in ANSI networks?</a:t>
            </a:r>
          </a:p>
          <a:p>
            <a:pPr marL="220348" indent="-220348" eaLnBrk="1" hangingPunct="1">
              <a:buFontTx/>
              <a:buAutoNum type="arabicPeriod" startAt="4"/>
            </a:pPr>
            <a:endParaRPr lang="en-US" dirty="0" smtClean="0"/>
          </a:p>
          <a:p>
            <a:pPr marL="220348" indent="-220348" eaLnBrk="1" hangingPunct="1">
              <a:buFontTx/>
              <a:buAutoNum type="arabicPeriod" startAt="4"/>
            </a:pPr>
            <a:r>
              <a:rPr lang="en-US" dirty="0" smtClean="0"/>
              <a:t>What GTI values(s) may be used in ITU networks?</a:t>
            </a:r>
          </a:p>
        </p:txBody>
      </p:sp>
      <p:sp>
        <p:nvSpPr>
          <p:cNvPr id="486404"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a:spLocks noGrp="1" noChangeArrowheads="1"/>
          </p:cNvSpPr>
          <p:nvPr>
            <p:ph type="sldNum" sz="quarter" idx="5"/>
          </p:nvPr>
        </p:nvSpPr>
        <p:spPr>
          <a:noFill/>
        </p:spPr>
        <p:txBody>
          <a:bodyPr/>
          <a:lstStyle/>
          <a:p>
            <a:fld id="{6528CAA0-243B-4368-B13B-3536334B5CA6}" type="slidenum">
              <a:rPr lang="en-US" smtClean="0"/>
              <a:pPr/>
              <a:t>132</a:t>
            </a:fld>
            <a:endParaRPr lang="en-US" dirty="0" smtClean="0"/>
          </a:p>
        </p:txBody>
      </p:sp>
      <p:sp>
        <p:nvSpPr>
          <p:cNvPr id="487427"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487428"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487429"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0"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1"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2"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3"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4"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5"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6"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7"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8"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39"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40"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41"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42"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87443"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a:spLocks noGrp="1" noChangeArrowheads="1"/>
          </p:cNvSpPr>
          <p:nvPr>
            <p:ph type="sldNum" sz="quarter" idx="5"/>
          </p:nvPr>
        </p:nvSpPr>
        <p:spPr>
          <a:noFill/>
        </p:spPr>
        <p:txBody>
          <a:bodyPr/>
          <a:lstStyle/>
          <a:p>
            <a:fld id="{343D9357-AE26-4ABF-AEC1-64CC3920EE8E}" type="slidenum">
              <a:rPr lang="en-US" smtClean="0"/>
              <a:pPr/>
              <a:t>133</a:t>
            </a:fld>
            <a:endParaRPr lang="en-US" dirty="0" smtClean="0"/>
          </a:p>
        </p:txBody>
      </p:sp>
      <p:sp>
        <p:nvSpPr>
          <p:cNvPr id="488451"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noFill/>
        </p:spPr>
        <p:txBody>
          <a:bodyPr/>
          <a:lstStyle/>
          <a:p>
            <a:fld id="{85310824-F428-4F84-9C06-9633F8701764}" type="slidenum">
              <a:rPr lang="en-US" smtClean="0"/>
              <a:pPr/>
              <a:t>134</a:t>
            </a:fld>
            <a:endParaRPr lang="en-US" dirty="0" smtClean="0"/>
          </a:p>
        </p:txBody>
      </p:sp>
      <p:sp>
        <p:nvSpPr>
          <p:cNvPr id="489475"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4894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p>
            <a:fld id="{3E007735-8684-4D05-81B0-678CC98FDF6D}" type="slidenum">
              <a:rPr lang="en-US" smtClean="0"/>
              <a:pPr/>
              <a:t>135</a:t>
            </a:fld>
            <a:endParaRPr lang="en-US" dirty="0" smtClean="0"/>
          </a:p>
        </p:txBody>
      </p:sp>
      <p:sp>
        <p:nvSpPr>
          <p:cNvPr id="490499" name="Rectangle 2"/>
          <p:cNvSpPr>
            <a:spLocks noGrp="1" noChangeArrowheads="1"/>
          </p:cNvSpPr>
          <p:nvPr>
            <p:ph type="body" idx="1"/>
          </p:nvPr>
        </p:nvSpPr>
        <p:spPr>
          <a:xfrm>
            <a:off x="760677" y="4906433"/>
            <a:ext cx="5698993" cy="3873500"/>
          </a:xfrm>
          <a:noFill/>
          <a:ln/>
        </p:spPr>
        <p:txBody>
          <a:bodyPr/>
          <a:lstStyle/>
          <a:p>
            <a:pPr eaLnBrk="1" hangingPunct="1"/>
            <a:r>
              <a:rPr lang="fr-FR" sz="1200" dirty="0" smtClean="0"/>
              <a:t>The feature access key part number of 893024801 is used for the VGTT feature for 11 to 16 gta lengths.</a:t>
            </a:r>
          </a:p>
          <a:p>
            <a:pPr eaLnBrk="1" hangingPunct="1"/>
            <a:r>
              <a:rPr lang="fr-FR" sz="1200" dirty="0" smtClean="0"/>
              <a:t> </a:t>
            </a:r>
          </a:p>
          <a:p>
            <a:pPr eaLnBrk="1" hangingPunct="1"/>
            <a:endParaRPr lang="fr-FR" dirty="0" smtClean="0"/>
          </a:p>
        </p:txBody>
      </p:sp>
      <p:sp>
        <p:nvSpPr>
          <p:cNvPr id="4905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p>
            <a:fld id="{0880C2EC-D54A-448F-9512-C57C897441E9}" type="slidenum">
              <a:rPr lang="en-US" smtClean="0"/>
              <a:pPr/>
              <a:t>136</a:t>
            </a:fld>
            <a:endParaRPr lang="en-US" dirty="0" smtClean="0"/>
          </a:p>
        </p:txBody>
      </p:sp>
      <p:sp>
        <p:nvSpPr>
          <p:cNvPr id="491523"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4915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p>
            <a:fld id="{96F500B1-8639-430E-9247-105DBE1CA26A}" type="slidenum">
              <a:rPr lang="en-US" smtClean="0"/>
              <a:pPr/>
              <a:t>137</a:t>
            </a:fld>
            <a:endParaRPr lang="en-US" dirty="0" smtClean="0"/>
          </a:p>
        </p:txBody>
      </p:sp>
      <p:sp>
        <p:nvSpPr>
          <p:cNvPr id="492547"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49254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noFill/>
        </p:spPr>
        <p:txBody>
          <a:bodyPr/>
          <a:lstStyle/>
          <a:p>
            <a:fld id="{E7E2310D-4CD0-43BE-934E-B44E7BE7E287}" type="slidenum">
              <a:rPr lang="en-US" smtClean="0"/>
              <a:pPr/>
              <a:t>138</a:t>
            </a:fld>
            <a:endParaRPr lang="en-US" dirty="0" smtClean="0"/>
          </a:p>
        </p:txBody>
      </p:sp>
      <p:sp>
        <p:nvSpPr>
          <p:cNvPr id="493571"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4935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7"/>
          <p:cNvSpPr>
            <a:spLocks noGrp="1" noChangeArrowheads="1"/>
          </p:cNvSpPr>
          <p:nvPr>
            <p:ph type="sldNum" sz="quarter" idx="5"/>
          </p:nvPr>
        </p:nvSpPr>
        <p:spPr>
          <a:noFill/>
        </p:spPr>
        <p:txBody>
          <a:bodyPr/>
          <a:lstStyle/>
          <a:p>
            <a:fld id="{272CF56D-888C-4E12-B1EF-C270E6DB056F}" type="slidenum">
              <a:rPr lang="en-US" smtClean="0"/>
              <a:pPr/>
              <a:t>139</a:t>
            </a:fld>
            <a:endParaRPr lang="en-US" dirty="0" smtClean="0"/>
          </a:p>
        </p:txBody>
      </p:sp>
      <p:sp>
        <p:nvSpPr>
          <p:cNvPr id="494595" name="Rectangle 2"/>
          <p:cNvSpPr>
            <a:spLocks noGrp="1" noChangeArrowheads="1"/>
          </p:cNvSpPr>
          <p:nvPr>
            <p:ph type="body" idx="1"/>
          </p:nvPr>
        </p:nvSpPr>
        <p:spPr>
          <a:xfrm>
            <a:off x="760677" y="4886452"/>
            <a:ext cx="5698993" cy="3893482"/>
          </a:xfrm>
          <a:noFill/>
          <a:ln/>
        </p:spPr>
        <p:txBody>
          <a:bodyPr/>
          <a:lstStyle/>
          <a:p>
            <a:pPr eaLnBrk="1" hangingPunct="1"/>
            <a:endParaRPr lang="fr-FR" dirty="0" smtClean="0"/>
          </a:p>
        </p:txBody>
      </p:sp>
      <p:sp>
        <p:nvSpPr>
          <p:cNvPr id="4945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a:spLocks noGrp="1" noChangeArrowheads="1"/>
          </p:cNvSpPr>
          <p:nvPr>
            <p:ph type="sldNum" sz="quarter" idx="5"/>
          </p:nvPr>
        </p:nvSpPr>
        <p:spPr>
          <a:noFill/>
        </p:spPr>
        <p:txBody>
          <a:bodyPr/>
          <a:lstStyle/>
          <a:p>
            <a:fld id="{400AD7D7-5C32-4963-A54C-EBDA9577D0EB}" type="slidenum">
              <a:rPr lang="en-US" smtClean="0"/>
              <a:pPr/>
              <a:t>140</a:t>
            </a:fld>
            <a:endParaRPr lang="en-US" dirty="0" smtClean="0"/>
          </a:p>
        </p:txBody>
      </p:sp>
      <p:sp>
        <p:nvSpPr>
          <p:cNvPr id="495619" name="Rectangle 2"/>
          <p:cNvSpPr>
            <a:spLocks noGrp="1" noChangeArrowheads="1"/>
          </p:cNvSpPr>
          <p:nvPr>
            <p:ph type="body" idx="1"/>
          </p:nvPr>
        </p:nvSpPr>
        <p:spPr>
          <a:xfrm>
            <a:off x="699823" y="279753"/>
            <a:ext cx="5918068" cy="8301895"/>
          </a:xfrm>
          <a:noFill/>
          <a:ln/>
        </p:spPr>
        <p:txBody>
          <a:bodyPr/>
          <a:lstStyle/>
          <a:p>
            <a:pPr marL="220348" indent="-220348" eaLnBrk="1" hangingPunct="1"/>
            <a:r>
              <a:rPr lang="en-US" b="1" dirty="0" smtClean="0"/>
              <a:t>Learning Activity 8: Variable Global Title (HLR) Configuration</a:t>
            </a:r>
          </a:p>
          <a:p>
            <a:pPr marL="220348" indent="-220348" eaLnBrk="1" hangingPunct="1"/>
            <a:endParaRPr lang="en-US" b="1" dirty="0" smtClean="0"/>
          </a:p>
          <a:p>
            <a:pPr marL="220348" indent="-220348" eaLnBrk="1" hangingPunct="1"/>
            <a:r>
              <a:rPr lang="en-US" b="1" dirty="0" smtClean="0"/>
              <a:t>Student Assignment A</a:t>
            </a:r>
          </a:p>
          <a:p>
            <a:pPr marL="220348" indent="-220348" eaLnBrk="1" hangingPunct="1"/>
            <a:r>
              <a:rPr lang="en-US" dirty="0" smtClean="0"/>
              <a:t>Raleigh / Clayton STPs are performing intermediate EGTT for HLR queries with</a:t>
            </a:r>
          </a:p>
          <a:p>
            <a:pPr marL="220348" indent="-220348" eaLnBrk="1" hangingPunct="1"/>
            <a:r>
              <a:rPr lang="en-US" dirty="0" smtClean="0"/>
              <a:t>a digit range of 888123 to 888124, with a destination of PCN=4002 for Clayton and PCN=4001 for Raleigh with a TT=0. </a:t>
            </a:r>
          </a:p>
          <a:p>
            <a:pPr marL="220348" indent="-220348" eaLnBrk="1" hangingPunct="1">
              <a:buFontTx/>
              <a:buAutoNum type="arabicPeriod"/>
            </a:pPr>
            <a:r>
              <a:rPr lang="en-US" dirty="0" smtClean="0"/>
              <a:t>Attempt to add this digit range to the existing GTA table.</a:t>
            </a:r>
          </a:p>
          <a:p>
            <a:pPr marL="220348" indent="-220348" eaLnBrk="1" hangingPunct="1">
              <a:buFontTx/>
              <a:buAutoNum type="arabicPeriod"/>
            </a:pPr>
            <a:r>
              <a:rPr lang="en-US" dirty="0" smtClean="0"/>
              <a:t>Use the chg-feat command to enable the VGTT feature.</a:t>
            </a:r>
          </a:p>
          <a:p>
            <a:pPr marL="220348" indent="-220348" eaLnBrk="1" hangingPunct="1">
              <a:buFontTx/>
              <a:buAutoNum type="arabicPeriod"/>
            </a:pPr>
            <a:r>
              <a:rPr lang="en-US" dirty="0" smtClean="0"/>
              <a:t>After turning the VGTT feature on, re-enter the digit range of 888123 to </a:t>
            </a:r>
          </a:p>
          <a:p>
            <a:pPr marL="220348" indent="-220348" eaLnBrk="1" hangingPunct="1"/>
            <a:r>
              <a:rPr lang="en-US" dirty="0" smtClean="0"/>
              <a:t>888124.</a:t>
            </a:r>
          </a:p>
          <a:p>
            <a:pPr marL="220348" indent="-220348" eaLnBrk="1" hangingPunct="1">
              <a:buFontTx/>
              <a:buAutoNum type="arabicPeriod" startAt="4"/>
            </a:pPr>
            <a:r>
              <a:rPr lang="en-US" dirty="0" smtClean="0"/>
              <a:t>Enter the command, rtrv-gta:gttsn=</a:t>
            </a:r>
            <a:r>
              <a:rPr lang="en-US" dirty="0" err="1" smtClean="0"/>
              <a:t>hlr</a:t>
            </a:r>
            <a:r>
              <a:rPr lang="en-US" dirty="0" smtClean="0"/>
              <a:t>, and note the output of the command.</a:t>
            </a:r>
          </a:p>
          <a:p>
            <a:pPr marL="220348" indent="-220348" eaLnBrk="1" hangingPunct="1"/>
            <a:endParaRPr lang="en-US" dirty="0" smtClean="0"/>
          </a:p>
        </p:txBody>
      </p:sp>
      <p:sp>
        <p:nvSpPr>
          <p:cNvPr id="495620" name="Oval 3"/>
          <p:cNvSpPr>
            <a:spLocks noChangeArrowheads="1"/>
          </p:cNvSpPr>
          <p:nvPr/>
        </p:nvSpPr>
        <p:spPr bwMode="auto">
          <a:xfrm>
            <a:off x="681567" y="2869773"/>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5621" name="Oval 4"/>
          <p:cNvSpPr>
            <a:spLocks noChangeArrowheads="1"/>
          </p:cNvSpPr>
          <p:nvPr/>
        </p:nvSpPr>
        <p:spPr bwMode="auto">
          <a:xfrm>
            <a:off x="5277579" y="284056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5622" name="Oval 5"/>
          <p:cNvSpPr>
            <a:spLocks noChangeArrowheads="1"/>
          </p:cNvSpPr>
          <p:nvPr/>
        </p:nvSpPr>
        <p:spPr bwMode="auto">
          <a:xfrm>
            <a:off x="5268451" y="4276221"/>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5623" name="AutoShape 6"/>
          <p:cNvSpPr>
            <a:spLocks noChangeArrowheads="1"/>
          </p:cNvSpPr>
          <p:nvPr/>
        </p:nvSpPr>
        <p:spPr bwMode="auto">
          <a:xfrm>
            <a:off x="252545" y="5638095"/>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24" name="AutoShape 7"/>
          <p:cNvSpPr>
            <a:spLocks noChangeArrowheads="1"/>
          </p:cNvSpPr>
          <p:nvPr/>
        </p:nvSpPr>
        <p:spPr bwMode="auto">
          <a:xfrm>
            <a:off x="234289" y="7016877"/>
            <a:ext cx="990402"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25" name="AutoShape 8"/>
          <p:cNvSpPr>
            <a:spLocks noChangeArrowheads="1"/>
          </p:cNvSpPr>
          <p:nvPr/>
        </p:nvSpPr>
        <p:spPr bwMode="auto">
          <a:xfrm>
            <a:off x="5785710" y="5618112"/>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26" name="AutoShape 9"/>
          <p:cNvSpPr>
            <a:spLocks noChangeArrowheads="1"/>
          </p:cNvSpPr>
          <p:nvPr/>
        </p:nvSpPr>
        <p:spPr bwMode="auto">
          <a:xfrm>
            <a:off x="5793317" y="6995358"/>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27" name="Oval 10"/>
          <p:cNvSpPr>
            <a:spLocks noChangeArrowheads="1"/>
          </p:cNvSpPr>
          <p:nvPr/>
        </p:nvSpPr>
        <p:spPr bwMode="auto">
          <a:xfrm>
            <a:off x="701345" y="4248553"/>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5628" name="Oval 11"/>
          <p:cNvSpPr>
            <a:spLocks noChangeArrowheads="1"/>
          </p:cNvSpPr>
          <p:nvPr/>
        </p:nvSpPr>
        <p:spPr bwMode="auto">
          <a:xfrm>
            <a:off x="5297356" y="816355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5629" name="Rectangle 12"/>
          <p:cNvSpPr>
            <a:spLocks noChangeArrowheads="1"/>
          </p:cNvSpPr>
          <p:nvPr/>
        </p:nvSpPr>
        <p:spPr bwMode="auto">
          <a:xfrm>
            <a:off x="2113161" y="3725939"/>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30" name="Rectangle 13"/>
          <p:cNvSpPr>
            <a:spLocks noChangeArrowheads="1"/>
          </p:cNvSpPr>
          <p:nvPr/>
        </p:nvSpPr>
        <p:spPr bwMode="auto">
          <a:xfrm>
            <a:off x="2113161" y="5581222"/>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31" name="Rectangle 14"/>
          <p:cNvSpPr>
            <a:spLocks noChangeArrowheads="1"/>
          </p:cNvSpPr>
          <p:nvPr/>
        </p:nvSpPr>
        <p:spPr bwMode="auto">
          <a:xfrm>
            <a:off x="3943350" y="3725939"/>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32" name="Rectangle 15"/>
          <p:cNvSpPr>
            <a:spLocks noChangeArrowheads="1"/>
          </p:cNvSpPr>
          <p:nvPr/>
        </p:nvSpPr>
        <p:spPr bwMode="auto">
          <a:xfrm>
            <a:off x="3943350" y="5581222"/>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5633" name="Line 16"/>
          <p:cNvSpPr>
            <a:spLocks noChangeShapeType="1"/>
          </p:cNvSpPr>
          <p:nvPr/>
        </p:nvSpPr>
        <p:spPr bwMode="auto">
          <a:xfrm>
            <a:off x="2571089" y="4675868"/>
            <a:ext cx="0" cy="905354"/>
          </a:xfrm>
          <a:prstGeom prst="line">
            <a:avLst/>
          </a:prstGeom>
          <a:noFill/>
          <a:ln w="9525">
            <a:solidFill>
              <a:schemeClr val="tx1"/>
            </a:solidFill>
            <a:round/>
            <a:headEnd/>
            <a:tailEnd/>
          </a:ln>
        </p:spPr>
        <p:txBody>
          <a:bodyPr lIns="88139" tIns="44070" rIns="88139" bIns="44070"/>
          <a:lstStyle/>
          <a:p>
            <a:endParaRPr lang="en-US" dirty="0"/>
          </a:p>
        </p:txBody>
      </p:sp>
      <p:sp>
        <p:nvSpPr>
          <p:cNvPr id="495634" name="Line 17"/>
          <p:cNvSpPr>
            <a:spLocks noChangeShapeType="1"/>
          </p:cNvSpPr>
          <p:nvPr/>
        </p:nvSpPr>
        <p:spPr bwMode="auto">
          <a:xfrm>
            <a:off x="4431705" y="4669720"/>
            <a:ext cx="0" cy="920725"/>
          </a:xfrm>
          <a:prstGeom prst="line">
            <a:avLst/>
          </a:prstGeom>
          <a:noFill/>
          <a:ln w="9525">
            <a:solidFill>
              <a:schemeClr val="tx1"/>
            </a:solidFill>
            <a:round/>
            <a:headEnd/>
            <a:tailEnd/>
          </a:ln>
        </p:spPr>
        <p:txBody>
          <a:bodyPr lIns="88139" tIns="44070" rIns="88139" bIns="44070"/>
          <a:lstStyle/>
          <a:p>
            <a:endParaRPr lang="en-US" dirty="0"/>
          </a:p>
        </p:txBody>
      </p:sp>
      <p:sp>
        <p:nvSpPr>
          <p:cNvPr id="495635" name="Line 18"/>
          <p:cNvSpPr>
            <a:spLocks noChangeShapeType="1"/>
          </p:cNvSpPr>
          <p:nvPr/>
        </p:nvSpPr>
        <p:spPr bwMode="auto">
          <a:xfrm>
            <a:off x="1713045" y="3326292"/>
            <a:ext cx="400117" cy="828499"/>
          </a:xfrm>
          <a:prstGeom prst="line">
            <a:avLst/>
          </a:prstGeom>
          <a:noFill/>
          <a:ln w="9525">
            <a:solidFill>
              <a:schemeClr val="tx1"/>
            </a:solidFill>
            <a:round/>
            <a:headEnd/>
            <a:tailEnd/>
          </a:ln>
        </p:spPr>
        <p:txBody>
          <a:bodyPr lIns="88139" tIns="44070" rIns="88139" bIns="44070"/>
          <a:lstStyle/>
          <a:p>
            <a:endParaRPr lang="en-US" dirty="0"/>
          </a:p>
        </p:txBody>
      </p:sp>
      <p:sp>
        <p:nvSpPr>
          <p:cNvPr id="495636" name="Line 19"/>
          <p:cNvSpPr>
            <a:spLocks noChangeShapeType="1"/>
          </p:cNvSpPr>
          <p:nvPr/>
        </p:nvSpPr>
        <p:spPr bwMode="auto">
          <a:xfrm flipH="1">
            <a:off x="1723695" y="4164014"/>
            <a:ext cx="389467" cy="673251"/>
          </a:xfrm>
          <a:prstGeom prst="line">
            <a:avLst/>
          </a:prstGeom>
          <a:noFill/>
          <a:ln w="9525">
            <a:solidFill>
              <a:schemeClr val="tx1"/>
            </a:solidFill>
            <a:round/>
            <a:headEnd/>
            <a:tailEnd/>
          </a:ln>
        </p:spPr>
        <p:txBody>
          <a:bodyPr lIns="88139" tIns="44070" rIns="88139" bIns="44070"/>
          <a:lstStyle/>
          <a:p>
            <a:endParaRPr lang="en-US" dirty="0"/>
          </a:p>
        </p:txBody>
      </p:sp>
      <p:sp>
        <p:nvSpPr>
          <p:cNvPr id="495637" name="Line 20"/>
          <p:cNvSpPr>
            <a:spLocks noChangeShapeType="1"/>
          </p:cNvSpPr>
          <p:nvPr/>
        </p:nvSpPr>
        <p:spPr bwMode="auto">
          <a:xfrm flipH="1">
            <a:off x="1250553" y="4154790"/>
            <a:ext cx="851958" cy="2385584"/>
          </a:xfrm>
          <a:prstGeom prst="line">
            <a:avLst/>
          </a:prstGeom>
          <a:noFill/>
          <a:ln w="9525">
            <a:solidFill>
              <a:schemeClr val="tx1"/>
            </a:solidFill>
            <a:round/>
            <a:headEnd/>
            <a:tailEnd/>
          </a:ln>
        </p:spPr>
        <p:txBody>
          <a:bodyPr lIns="88139" tIns="44070" rIns="88139" bIns="44070"/>
          <a:lstStyle/>
          <a:p>
            <a:endParaRPr lang="en-US" dirty="0"/>
          </a:p>
        </p:txBody>
      </p:sp>
      <p:sp>
        <p:nvSpPr>
          <p:cNvPr id="495638" name="Line 21"/>
          <p:cNvSpPr>
            <a:spLocks noChangeShapeType="1"/>
          </p:cNvSpPr>
          <p:nvPr/>
        </p:nvSpPr>
        <p:spPr bwMode="auto">
          <a:xfrm flipH="1">
            <a:off x="1207956" y="4164014"/>
            <a:ext cx="905206" cy="3752068"/>
          </a:xfrm>
          <a:prstGeom prst="line">
            <a:avLst/>
          </a:prstGeom>
          <a:noFill/>
          <a:ln w="9525">
            <a:solidFill>
              <a:schemeClr val="tx1"/>
            </a:solidFill>
            <a:round/>
            <a:headEnd/>
            <a:tailEnd/>
          </a:ln>
        </p:spPr>
        <p:txBody>
          <a:bodyPr lIns="88139" tIns="44070" rIns="88139" bIns="44070"/>
          <a:lstStyle/>
          <a:p>
            <a:endParaRPr lang="en-US" dirty="0"/>
          </a:p>
        </p:txBody>
      </p:sp>
      <p:sp>
        <p:nvSpPr>
          <p:cNvPr id="495639" name="Line 22"/>
          <p:cNvSpPr>
            <a:spLocks noChangeShapeType="1"/>
          </p:cNvSpPr>
          <p:nvPr/>
        </p:nvSpPr>
        <p:spPr bwMode="auto">
          <a:xfrm flipH="1">
            <a:off x="4897240" y="3383165"/>
            <a:ext cx="371210" cy="776237"/>
          </a:xfrm>
          <a:prstGeom prst="line">
            <a:avLst/>
          </a:prstGeom>
          <a:noFill/>
          <a:ln w="9525">
            <a:solidFill>
              <a:schemeClr val="tx1"/>
            </a:solidFill>
            <a:round/>
            <a:headEnd/>
            <a:tailEnd/>
          </a:ln>
        </p:spPr>
        <p:txBody>
          <a:bodyPr lIns="88139" tIns="44070" rIns="88139" bIns="44070"/>
          <a:lstStyle/>
          <a:p>
            <a:endParaRPr lang="en-US" dirty="0"/>
          </a:p>
        </p:txBody>
      </p:sp>
      <p:sp>
        <p:nvSpPr>
          <p:cNvPr id="495640" name="Line 23"/>
          <p:cNvSpPr>
            <a:spLocks noChangeShapeType="1"/>
          </p:cNvSpPr>
          <p:nvPr/>
        </p:nvSpPr>
        <p:spPr bwMode="auto">
          <a:xfrm>
            <a:off x="4897240" y="4145568"/>
            <a:ext cx="362082" cy="616378"/>
          </a:xfrm>
          <a:prstGeom prst="line">
            <a:avLst/>
          </a:prstGeom>
          <a:noFill/>
          <a:ln w="9525">
            <a:solidFill>
              <a:schemeClr val="tx1"/>
            </a:solidFill>
            <a:round/>
            <a:headEnd/>
            <a:tailEnd/>
          </a:ln>
        </p:spPr>
        <p:txBody>
          <a:bodyPr lIns="88139" tIns="44070" rIns="88139" bIns="44070"/>
          <a:lstStyle/>
          <a:p>
            <a:endParaRPr lang="en-US" dirty="0"/>
          </a:p>
        </p:txBody>
      </p:sp>
      <p:sp>
        <p:nvSpPr>
          <p:cNvPr id="495641" name="Line 24"/>
          <p:cNvSpPr>
            <a:spLocks noChangeShapeType="1"/>
          </p:cNvSpPr>
          <p:nvPr/>
        </p:nvSpPr>
        <p:spPr bwMode="auto">
          <a:xfrm>
            <a:off x="4897240" y="4145568"/>
            <a:ext cx="404680" cy="4480655"/>
          </a:xfrm>
          <a:prstGeom prst="line">
            <a:avLst/>
          </a:prstGeom>
          <a:noFill/>
          <a:ln w="9525">
            <a:solidFill>
              <a:schemeClr val="tx1"/>
            </a:solidFill>
            <a:round/>
            <a:headEnd/>
            <a:tailEnd/>
          </a:ln>
        </p:spPr>
        <p:txBody>
          <a:bodyPr lIns="88139" tIns="44070" rIns="88139" bIns="44070"/>
          <a:lstStyle/>
          <a:p>
            <a:endParaRPr lang="en-US" dirty="0"/>
          </a:p>
        </p:txBody>
      </p:sp>
      <p:sp>
        <p:nvSpPr>
          <p:cNvPr id="495642" name="Line 25"/>
          <p:cNvSpPr>
            <a:spLocks noChangeShapeType="1"/>
          </p:cNvSpPr>
          <p:nvPr/>
        </p:nvSpPr>
        <p:spPr bwMode="auto">
          <a:xfrm>
            <a:off x="4897239" y="4164014"/>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495643" name="Line 26"/>
          <p:cNvSpPr>
            <a:spLocks noChangeShapeType="1"/>
          </p:cNvSpPr>
          <p:nvPr/>
        </p:nvSpPr>
        <p:spPr bwMode="auto">
          <a:xfrm>
            <a:off x="4897240" y="4200904"/>
            <a:ext cx="896077" cy="3678287"/>
          </a:xfrm>
          <a:prstGeom prst="line">
            <a:avLst/>
          </a:prstGeom>
          <a:noFill/>
          <a:ln w="9525">
            <a:solidFill>
              <a:schemeClr val="tx1"/>
            </a:solidFill>
            <a:round/>
            <a:headEnd/>
            <a:tailEnd/>
          </a:ln>
        </p:spPr>
        <p:txBody>
          <a:bodyPr lIns="88139" tIns="44070" rIns="88139" bIns="44070"/>
          <a:lstStyle/>
          <a:p>
            <a:endParaRPr lang="en-US" dirty="0"/>
          </a:p>
        </p:txBody>
      </p:sp>
      <p:sp>
        <p:nvSpPr>
          <p:cNvPr id="495644" name="Line 27"/>
          <p:cNvSpPr>
            <a:spLocks noChangeShapeType="1"/>
          </p:cNvSpPr>
          <p:nvPr/>
        </p:nvSpPr>
        <p:spPr bwMode="auto">
          <a:xfrm flipH="1">
            <a:off x="1207955" y="6037742"/>
            <a:ext cx="894556" cy="1873729"/>
          </a:xfrm>
          <a:prstGeom prst="line">
            <a:avLst/>
          </a:prstGeom>
          <a:noFill/>
          <a:ln w="9525">
            <a:solidFill>
              <a:schemeClr val="tx1"/>
            </a:solidFill>
            <a:round/>
            <a:headEnd/>
            <a:tailEnd/>
          </a:ln>
        </p:spPr>
        <p:txBody>
          <a:bodyPr lIns="88139" tIns="44070" rIns="88139" bIns="44070"/>
          <a:lstStyle/>
          <a:p>
            <a:endParaRPr lang="en-US" dirty="0"/>
          </a:p>
        </p:txBody>
      </p:sp>
      <p:sp>
        <p:nvSpPr>
          <p:cNvPr id="495645" name="Line 28"/>
          <p:cNvSpPr>
            <a:spLocks noChangeShapeType="1"/>
          </p:cNvSpPr>
          <p:nvPr/>
        </p:nvSpPr>
        <p:spPr bwMode="auto">
          <a:xfrm flipH="1">
            <a:off x="1224691" y="6028519"/>
            <a:ext cx="888471" cy="511856"/>
          </a:xfrm>
          <a:prstGeom prst="line">
            <a:avLst/>
          </a:prstGeom>
          <a:noFill/>
          <a:ln w="9525">
            <a:solidFill>
              <a:schemeClr val="tx1"/>
            </a:solidFill>
            <a:round/>
            <a:headEnd/>
            <a:tailEnd/>
          </a:ln>
        </p:spPr>
        <p:txBody>
          <a:bodyPr lIns="88139" tIns="44070" rIns="88139" bIns="44070"/>
          <a:lstStyle/>
          <a:p>
            <a:endParaRPr lang="en-US" dirty="0"/>
          </a:p>
        </p:txBody>
      </p:sp>
      <p:sp>
        <p:nvSpPr>
          <p:cNvPr id="495646" name="Line 29"/>
          <p:cNvSpPr>
            <a:spLocks noChangeShapeType="1"/>
          </p:cNvSpPr>
          <p:nvPr/>
        </p:nvSpPr>
        <p:spPr bwMode="auto">
          <a:xfrm flipH="1" flipV="1">
            <a:off x="1723695" y="4828042"/>
            <a:ext cx="375774" cy="1195866"/>
          </a:xfrm>
          <a:prstGeom prst="line">
            <a:avLst/>
          </a:prstGeom>
          <a:noFill/>
          <a:ln w="9525">
            <a:solidFill>
              <a:schemeClr val="tx1"/>
            </a:solidFill>
            <a:round/>
            <a:headEnd/>
            <a:tailEnd/>
          </a:ln>
        </p:spPr>
        <p:txBody>
          <a:bodyPr lIns="88139" tIns="44070" rIns="88139" bIns="44070"/>
          <a:lstStyle/>
          <a:p>
            <a:endParaRPr lang="en-US" dirty="0"/>
          </a:p>
        </p:txBody>
      </p:sp>
      <p:sp>
        <p:nvSpPr>
          <p:cNvPr id="495647" name="Line 30"/>
          <p:cNvSpPr>
            <a:spLocks noChangeShapeType="1"/>
          </p:cNvSpPr>
          <p:nvPr/>
        </p:nvSpPr>
        <p:spPr bwMode="auto">
          <a:xfrm flipH="1" flipV="1">
            <a:off x="1713045" y="3344737"/>
            <a:ext cx="400117" cy="2706839"/>
          </a:xfrm>
          <a:prstGeom prst="line">
            <a:avLst/>
          </a:prstGeom>
          <a:noFill/>
          <a:ln w="9525">
            <a:solidFill>
              <a:schemeClr val="tx1"/>
            </a:solidFill>
            <a:round/>
            <a:headEnd/>
            <a:tailEnd/>
          </a:ln>
        </p:spPr>
        <p:txBody>
          <a:bodyPr lIns="88139" tIns="44070" rIns="88139" bIns="44070"/>
          <a:lstStyle/>
          <a:p>
            <a:endParaRPr lang="en-US" dirty="0"/>
          </a:p>
        </p:txBody>
      </p:sp>
      <p:sp>
        <p:nvSpPr>
          <p:cNvPr id="495648" name="Line 31"/>
          <p:cNvSpPr>
            <a:spLocks noChangeShapeType="1"/>
          </p:cNvSpPr>
          <p:nvPr/>
        </p:nvSpPr>
        <p:spPr bwMode="auto">
          <a:xfrm>
            <a:off x="4888112" y="6037742"/>
            <a:ext cx="413808" cy="2593094"/>
          </a:xfrm>
          <a:prstGeom prst="line">
            <a:avLst/>
          </a:prstGeom>
          <a:noFill/>
          <a:ln w="9525">
            <a:solidFill>
              <a:schemeClr val="tx1"/>
            </a:solidFill>
            <a:round/>
            <a:headEnd/>
            <a:tailEnd/>
          </a:ln>
        </p:spPr>
        <p:txBody>
          <a:bodyPr lIns="88139" tIns="44070" rIns="88139" bIns="44070"/>
          <a:lstStyle/>
          <a:p>
            <a:endParaRPr lang="en-US" dirty="0"/>
          </a:p>
        </p:txBody>
      </p:sp>
      <p:sp>
        <p:nvSpPr>
          <p:cNvPr id="495649" name="Line 32"/>
          <p:cNvSpPr>
            <a:spLocks noChangeShapeType="1"/>
          </p:cNvSpPr>
          <p:nvPr/>
        </p:nvSpPr>
        <p:spPr bwMode="auto">
          <a:xfrm>
            <a:off x="4888112" y="6083855"/>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495650" name="Line 33"/>
          <p:cNvSpPr>
            <a:spLocks noChangeShapeType="1"/>
          </p:cNvSpPr>
          <p:nvPr/>
        </p:nvSpPr>
        <p:spPr bwMode="auto">
          <a:xfrm>
            <a:off x="4892675" y="6065410"/>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95651" name="Line 34"/>
          <p:cNvSpPr>
            <a:spLocks noChangeShapeType="1"/>
          </p:cNvSpPr>
          <p:nvPr/>
        </p:nvSpPr>
        <p:spPr bwMode="auto">
          <a:xfrm flipV="1">
            <a:off x="4897240" y="4757335"/>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95652" name="Line 35"/>
          <p:cNvSpPr>
            <a:spLocks noChangeShapeType="1"/>
          </p:cNvSpPr>
          <p:nvPr/>
        </p:nvSpPr>
        <p:spPr bwMode="auto">
          <a:xfrm flipV="1">
            <a:off x="4897240" y="3401610"/>
            <a:ext cx="362082" cy="2663799"/>
          </a:xfrm>
          <a:prstGeom prst="line">
            <a:avLst/>
          </a:prstGeom>
          <a:noFill/>
          <a:ln w="9525">
            <a:solidFill>
              <a:schemeClr val="tx1"/>
            </a:solidFill>
            <a:round/>
            <a:headEnd/>
            <a:tailEnd/>
          </a:ln>
        </p:spPr>
        <p:txBody>
          <a:bodyPr lIns="88139" tIns="44070" rIns="88139" bIns="44070"/>
          <a:lstStyle/>
          <a:p>
            <a:endParaRPr lang="en-US" dirty="0"/>
          </a:p>
        </p:txBody>
      </p:sp>
      <p:sp>
        <p:nvSpPr>
          <p:cNvPr id="495653" name="Text Box 36"/>
          <p:cNvSpPr txBox="1">
            <a:spLocks noChangeArrowheads="1"/>
          </p:cNvSpPr>
          <p:nvPr/>
        </p:nvSpPr>
        <p:spPr bwMode="auto">
          <a:xfrm>
            <a:off x="5422107" y="320332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95654" name="Text Box 37"/>
          <p:cNvSpPr txBox="1">
            <a:spLocks noChangeArrowheads="1"/>
          </p:cNvSpPr>
          <p:nvPr/>
        </p:nvSpPr>
        <p:spPr bwMode="auto">
          <a:xfrm>
            <a:off x="5422107" y="465127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95655" name="Text Box 38"/>
          <p:cNvSpPr txBox="1">
            <a:spLocks noChangeArrowheads="1"/>
          </p:cNvSpPr>
          <p:nvPr/>
        </p:nvSpPr>
        <p:spPr bwMode="auto">
          <a:xfrm>
            <a:off x="5908940" y="625447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95656" name="Text Box 39"/>
          <p:cNvSpPr txBox="1">
            <a:spLocks noChangeArrowheads="1"/>
          </p:cNvSpPr>
          <p:nvPr/>
        </p:nvSpPr>
        <p:spPr bwMode="auto">
          <a:xfrm>
            <a:off x="5908940" y="763171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95657" name="Text Box 40"/>
          <p:cNvSpPr txBox="1">
            <a:spLocks noChangeArrowheads="1"/>
          </p:cNvSpPr>
          <p:nvPr/>
        </p:nvSpPr>
        <p:spPr bwMode="auto">
          <a:xfrm>
            <a:off x="5443406" y="854629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95658" name="Text Box 41"/>
          <p:cNvSpPr txBox="1">
            <a:spLocks noChangeArrowheads="1"/>
          </p:cNvSpPr>
          <p:nvPr/>
        </p:nvSpPr>
        <p:spPr bwMode="auto">
          <a:xfrm>
            <a:off x="820011" y="3203323"/>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95659" name="Text Box 42"/>
          <p:cNvSpPr txBox="1">
            <a:spLocks noChangeArrowheads="1"/>
          </p:cNvSpPr>
          <p:nvPr/>
        </p:nvSpPr>
        <p:spPr bwMode="auto">
          <a:xfrm>
            <a:off x="369689" y="6263696"/>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95660" name="Text Box 43"/>
          <p:cNvSpPr txBox="1">
            <a:spLocks noChangeArrowheads="1"/>
          </p:cNvSpPr>
          <p:nvPr/>
        </p:nvSpPr>
        <p:spPr bwMode="auto">
          <a:xfrm>
            <a:off x="360561" y="765170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95661" name="Text Box 44"/>
          <p:cNvSpPr txBox="1">
            <a:spLocks noChangeArrowheads="1"/>
          </p:cNvSpPr>
          <p:nvPr/>
        </p:nvSpPr>
        <p:spPr bwMode="auto">
          <a:xfrm>
            <a:off x="847395" y="461131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95662" name="Line 45"/>
          <p:cNvSpPr>
            <a:spLocks noChangeShapeType="1"/>
          </p:cNvSpPr>
          <p:nvPr/>
        </p:nvSpPr>
        <p:spPr bwMode="auto">
          <a:xfrm>
            <a:off x="3059444" y="4191682"/>
            <a:ext cx="883906" cy="1884488"/>
          </a:xfrm>
          <a:prstGeom prst="line">
            <a:avLst/>
          </a:prstGeom>
          <a:noFill/>
          <a:ln w="9525">
            <a:solidFill>
              <a:schemeClr val="tx1"/>
            </a:solidFill>
            <a:round/>
            <a:headEnd/>
            <a:tailEnd/>
          </a:ln>
        </p:spPr>
        <p:txBody>
          <a:bodyPr lIns="88139" tIns="44070" rIns="88139" bIns="44070"/>
          <a:lstStyle/>
          <a:p>
            <a:endParaRPr lang="en-US" dirty="0"/>
          </a:p>
        </p:txBody>
      </p:sp>
      <p:sp>
        <p:nvSpPr>
          <p:cNvPr id="495663" name="Line 46"/>
          <p:cNvSpPr>
            <a:spLocks noChangeShapeType="1"/>
          </p:cNvSpPr>
          <p:nvPr/>
        </p:nvSpPr>
        <p:spPr bwMode="auto">
          <a:xfrm>
            <a:off x="3064008" y="4197829"/>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95664" name="Line 47"/>
          <p:cNvSpPr>
            <a:spLocks noChangeShapeType="1"/>
          </p:cNvSpPr>
          <p:nvPr/>
        </p:nvSpPr>
        <p:spPr bwMode="auto">
          <a:xfrm flipH="1">
            <a:off x="3056401" y="6068483"/>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95665" name="Line 48"/>
          <p:cNvSpPr>
            <a:spLocks noChangeShapeType="1"/>
          </p:cNvSpPr>
          <p:nvPr/>
        </p:nvSpPr>
        <p:spPr bwMode="auto">
          <a:xfrm flipH="1">
            <a:off x="3056402" y="4203978"/>
            <a:ext cx="88390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95666" name="Text Box 49"/>
          <p:cNvSpPr txBox="1">
            <a:spLocks noChangeArrowheads="1"/>
          </p:cNvSpPr>
          <p:nvPr/>
        </p:nvSpPr>
        <p:spPr bwMode="auto">
          <a:xfrm>
            <a:off x="2097948" y="4054879"/>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95668" name="Text Box 51"/>
          <p:cNvSpPr txBox="1">
            <a:spLocks noChangeArrowheads="1"/>
          </p:cNvSpPr>
          <p:nvPr/>
        </p:nvSpPr>
        <p:spPr bwMode="auto">
          <a:xfrm>
            <a:off x="2102511" y="588403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95670" name="Text Box 53"/>
          <p:cNvSpPr txBox="1">
            <a:spLocks noChangeArrowheads="1"/>
          </p:cNvSpPr>
          <p:nvPr/>
        </p:nvSpPr>
        <p:spPr bwMode="auto">
          <a:xfrm>
            <a:off x="3874890" y="40118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95671" name="Text Box 54"/>
          <p:cNvSpPr txBox="1">
            <a:spLocks noChangeArrowheads="1"/>
          </p:cNvSpPr>
          <p:nvPr/>
        </p:nvSpPr>
        <p:spPr bwMode="auto">
          <a:xfrm>
            <a:off x="3940308" y="4213200"/>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95672" name="Text Box 55"/>
          <p:cNvSpPr txBox="1">
            <a:spLocks noChangeArrowheads="1"/>
          </p:cNvSpPr>
          <p:nvPr/>
        </p:nvSpPr>
        <p:spPr bwMode="auto">
          <a:xfrm>
            <a:off x="3961606" y="3764367"/>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95673" name="Text Box 56"/>
          <p:cNvSpPr txBox="1">
            <a:spLocks noChangeArrowheads="1"/>
          </p:cNvSpPr>
          <p:nvPr/>
        </p:nvSpPr>
        <p:spPr bwMode="auto">
          <a:xfrm>
            <a:off x="3868805" y="5842530"/>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95674" name="Text Box 57"/>
          <p:cNvSpPr txBox="1">
            <a:spLocks noChangeArrowheads="1"/>
          </p:cNvSpPr>
          <p:nvPr/>
        </p:nvSpPr>
        <p:spPr bwMode="auto">
          <a:xfrm>
            <a:off x="3934222"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95675" name="Text Box 58"/>
          <p:cNvSpPr txBox="1">
            <a:spLocks noChangeArrowheads="1"/>
          </p:cNvSpPr>
          <p:nvPr/>
        </p:nvSpPr>
        <p:spPr bwMode="auto">
          <a:xfrm>
            <a:off x="3954001" y="5631947"/>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495676" name="Text Box 59"/>
          <p:cNvSpPr txBox="1">
            <a:spLocks noChangeArrowheads="1"/>
          </p:cNvSpPr>
          <p:nvPr/>
        </p:nvSpPr>
        <p:spPr bwMode="auto">
          <a:xfrm>
            <a:off x="3978342" y="4414560"/>
            <a:ext cx="84891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95677" name="Text Box 60"/>
          <p:cNvSpPr txBox="1">
            <a:spLocks noChangeArrowheads="1"/>
          </p:cNvSpPr>
          <p:nvPr/>
        </p:nvSpPr>
        <p:spPr bwMode="auto">
          <a:xfrm>
            <a:off x="3961606" y="6272919"/>
            <a:ext cx="8960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E976D39B-549B-4056-8E0A-CA698FA72BD2}" type="slidenum">
              <a:rPr lang="en-US" smtClean="0"/>
              <a:pPr/>
              <a:t>14</a:t>
            </a:fld>
            <a:endParaRPr lang="en-US" dirty="0" smtClean="0"/>
          </a:p>
        </p:txBody>
      </p:sp>
      <p:sp>
        <p:nvSpPr>
          <p:cNvPr id="368643" name="Rectangle 2"/>
          <p:cNvSpPr>
            <a:spLocks noGrp="1" noChangeArrowheads="1"/>
          </p:cNvSpPr>
          <p:nvPr>
            <p:ph type="body" idx="1"/>
          </p:nvPr>
        </p:nvSpPr>
        <p:spPr>
          <a:xfrm>
            <a:off x="762199" y="4638978"/>
            <a:ext cx="5697471" cy="4140956"/>
          </a:xfrm>
          <a:noFill/>
          <a:ln/>
        </p:spPr>
        <p:txBody>
          <a:bodyPr/>
          <a:lstStyle/>
          <a:p>
            <a:pPr eaLnBrk="1" hangingPunct="1">
              <a:lnSpc>
                <a:spcPct val="150000"/>
              </a:lnSpc>
            </a:pPr>
            <a:endParaRPr lang="en-US" sz="1000" dirty="0" smtClean="0"/>
          </a:p>
        </p:txBody>
      </p:sp>
      <p:sp>
        <p:nvSpPr>
          <p:cNvPr id="36864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7"/>
          <p:cNvSpPr>
            <a:spLocks noGrp="1" noChangeArrowheads="1"/>
          </p:cNvSpPr>
          <p:nvPr>
            <p:ph type="sldNum" sz="quarter" idx="5"/>
          </p:nvPr>
        </p:nvSpPr>
        <p:spPr>
          <a:noFill/>
        </p:spPr>
        <p:txBody>
          <a:bodyPr/>
          <a:lstStyle/>
          <a:p>
            <a:fld id="{50B786DA-EA49-48CA-A1C3-AD4AC82A2B6D}" type="slidenum">
              <a:rPr lang="en-US" smtClean="0"/>
              <a:pPr/>
              <a:t>141</a:t>
            </a:fld>
            <a:endParaRPr lang="en-US" dirty="0" smtClean="0"/>
          </a:p>
        </p:txBody>
      </p:sp>
      <p:sp>
        <p:nvSpPr>
          <p:cNvPr id="496643" name="Rectangle 2"/>
          <p:cNvSpPr>
            <a:spLocks noGrp="1" noChangeArrowheads="1"/>
          </p:cNvSpPr>
          <p:nvPr>
            <p:ph type="body" idx="1"/>
          </p:nvPr>
        </p:nvSpPr>
        <p:spPr>
          <a:xfrm>
            <a:off x="699823" y="299736"/>
            <a:ext cx="5896769" cy="8300357"/>
          </a:xfrm>
          <a:noFill/>
          <a:ln/>
        </p:spPr>
        <p:txBody>
          <a:bodyPr lIns="93768" tIns="46883" rIns="93768" bIns="46883"/>
          <a:lstStyle/>
          <a:p>
            <a:pPr marL="220348" indent="-220348" eaLnBrk="1" hangingPunct="1"/>
            <a:r>
              <a:rPr lang="en-US" b="1" dirty="0" smtClean="0"/>
              <a:t>Learning Activity 8: Variable Global Title (HLR) Configuration</a:t>
            </a:r>
          </a:p>
          <a:p>
            <a:pPr marL="220348" indent="-220348" eaLnBrk="1" hangingPunct="1"/>
            <a:endParaRPr lang="en-US" b="1" dirty="0" smtClean="0"/>
          </a:p>
          <a:p>
            <a:pPr marL="220348" indent="-220348" eaLnBrk="1" hangingPunct="1"/>
            <a:r>
              <a:rPr lang="en-US" b="1" dirty="0" smtClean="0"/>
              <a:t>Student Assignment B</a:t>
            </a:r>
          </a:p>
          <a:p>
            <a:pPr marL="220348" indent="-220348" eaLnBrk="1" hangingPunct="1"/>
            <a:r>
              <a:rPr lang="en-US" dirty="0" smtClean="0"/>
              <a:t>Dallas / Hubbard STPs are performing intermediate EGTT for HLR queries with</a:t>
            </a:r>
          </a:p>
          <a:p>
            <a:pPr marL="220348" indent="-220348" eaLnBrk="1" hangingPunct="1"/>
            <a:r>
              <a:rPr lang="en-US" dirty="0" smtClean="0"/>
              <a:t>a digit range of 888123 to 888124, with a destination of PCN=4001 for Dallas and PCN=4002 for Hubbard with a TT=0. </a:t>
            </a:r>
          </a:p>
          <a:p>
            <a:pPr marL="220348" indent="-220348" eaLnBrk="1" hangingPunct="1">
              <a:buFontTx/>
              <a:buAutoNum type="arabicPeriod"/>
            </a:pPr>
            <a:r>
              <a:rPr lang="en-US" dirty="0" smtClean="0"/>
              <a:t>Attempt to add this digit range to the existing GTT table.</a:t>
            </a:r>
          </a:p>
          <a:p>
            <a:pPr marL="220348" indent="-220348" eaLnBrk="1" hangingPunct="1">
              <a:buFontTx/>
              <a:buAutoNum type="arabicPeriod"/>
            </a:pPr>
            <a:r>
              <a:rPr lang="en-US" dirty="0" smtClean="0"/>
              <a:t>Use the chg-feat command to enable the VGTT feature.</a:t>
            </a:r>
          </a:p>
          <a:p>
            <a:pPr marL="220348" indent="-220348" eaLnBrk="1" hangingPunct="1">
              <a:buFontTx/>
              <a:buAutoNum type="arabicPeriod"/>
            </a:pPr>
            <a:r>
              <a:rPr lang="en-US" dirty="0" smtClean="0"/>
              <a:t>After turning the VGTT feature on, re-enter the digit range of 888123 to </a:t>
            </a:r>
          </a:p>
          <a:p>
            <a:pPr marL="220348" indent="-220348" eaLnBrk="1" hangingPunct="1"/>
            <a:r>
              <a:rPr lang="en-US" dirty="0" smtClean="0"/>
              <a:t>888124</a:t>
            </a:r>
          </a:p>
          <a:p>
            <a:pPr marL="220348" indent="-220348" eaLnBrk="1" hangingPunct="1">
              <a:buFontTx/>
              <a:buAutoNum type="arabicPeriod" startAt="4"/>
            </a:pPr>
            <a:r>
              <a:rPr lang="en-US" dirty="0" smtClean="0"/>
              <a:t>Enter the command, rtrv-gta:gttsn=</a:t>
            </a:r>
            <a:r>
              <a:rPr lang="en-US" dirty="0" err="1" smtClean="0"/>
              <a:t>hlr</a:t>
            </a:r>
            <a:r>
              <a:rPr lang="en-US" dirty="0" smtClean="0"/>
              <a:t>, and note the output of the command.</a:t>
            </a:r>
          </a:p>
        </p:txBody>
      </p:sp>
      <p:sp>
        <p:nvSpPr>
          <p:cNvPr id="496644" name="Oval 3"/>
          <p:cNvSpPr>
            <a:spLocks noChangeArrowheads="1"/>
          </p:cNvSpPr>
          <p:nvPr/>
        </p:nvSpPr>
        <p:spPr bwMode="auto">
          <a:xfrm>
            <a:off x="5277579" y="3372404"/>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6645" name="Oval 4"/>
          <p:cNvSpPr>
            <a:spLocks noChangeArrowheads="1"/>
          </p:cNvSpPr>
          <p:nvPr/>
        </p:nvSpPr>
        <p:spPr bwMode="auto">
          <a:xfrm>
            <a:off x="5268451" y="4808059"/>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6646" name="AutoShape 5"/>
          <p:cNvSpPr>
            <a:spLocks noChangeArrowheads="1"/>
          </p:cNvSpPr>
          <p:nvPr/>
        </p:nvSpPr>
        <p:spPr bwMode="auto">
          <a:xfrm>
            <a:off x="5785710" y="6148413"/>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47" name="AutoShape 6"/>
          <p:cNvSpPr>
            <a:spLocks noChangeArrowheads="1"/>
          </p:cNvSpPr>
          <p:nvPr/>
        </p:nvSpPr>
        <p:spPr bwMode="auto">
          <a:xfrm>
            <a:off x="5793317" y="7528732"/>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48" name="Oval 7"/>
          <p:cNvSpPr>
            <a:spLocks noChangeArrowheads="1"/>
          </p:cNvSpPr>
          <p:nvPr/>
        </p:nvSpPr>
        <p:spPr bwMode="auto">
          <a:xfrm>
            <a:off x="3954001" y="748723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6649" name="Rectangle 8"/>
          <p:cNvSpPr>
            <a:spLocks noChangeArrowheads="1"/>
          </p:cNvSpPr>
          <p:nvPr/>
        </p:nvSpPr>
        <p:spPr bwMode="auto">
          <a:xfrm>
            <a:off x="3943350" y="4256240"/>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50" name="Rectangle 9"/>
          <p:cNvSpPr>
            <a:spLocks noChangeArrowheads="1"/>
          </p:cNvSpPr>
          <p:nvPr/>
        </p:nvSpPr>
        <p:spPr bwMode="auto">
          <a:xfrm>
            <a:off x="3943350" y="6109986"/>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51" name="Line 10"/>
          <p:cNvSpPr>
            <a:spLocks noChangeShapeType="1"/>
          </p:cNvSpPr>
          <p:nvPr/>
        </p:nvSpPr>
        <p:spPr bwMode="auto">
          <a:xfrm>
            <a:off x="4431705" y="5198484"/>
            <a:ext cx="0" cy="920725"/>
          </a:xfrm>
          <a:prstGeom prst="line">
            <a:avLst/>
          </a:prstGeom>
          <a:noFill/>
          <a:ln w="9525">
            <a:solidFill>
              <a:schemeClr val="tx1"/>
            </a:solidFill>
            <a:round/>
            <a:headEnd/>
            <a:tailEnd/>
          </a:ln>
        </p:spPr>
        <p:txBody>
          <a:bodyPr lIns="88139" tIns="44070" rIns="88139" bIns="44070"/>
          <a:lstStyle/>
          <a:p>
            <a:endParaRPr lang="en-US" dirty="0"/>
          </a:p>
        </p:txBody>
      </p:sp>
      <p:sp>
        <p:nvSpPr>
          <p:cNvPr id="496652" name="Line 11"/>
          <p:cNvSpPr>
            <a:spLocks noChangeShapeType="1"/>
          </p:cNvSpPr>
          <p:nvPr/>
        </p:nvSpPr>
        <p:spPr bwMode="auto">
          <a:xfrm flipH="1">
            <a:off x="4897240" y="3913465"/>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96653" name="Line 12"/>
          <p:cNvSpPr>
            <a:spLocks noChangeShapeType="1"/>
          </p:cNvSpPr>
          <p:nvPr/>
        </p:nvSpPr>
        <p:spPr bwMode="auto">
          <a:xfrm>
            <a:off x="4897240" y="4674332"/>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96654" name="Line 13"/>
          <p:cNvSpPr>
            <a:spLocks noChangeShapeType="1"/>
          </p:cNvSpPr>
          <p:nvPr/>
        </p:nvSpPr>
        <p:spPr bwMode="auto">
          <a:xfrm>
            <a:off x="4431705" y="7050693"/>
            <a:ext cx="0" cy="428851"/>
          </a:xfrm>
          <a:prstGeom prst="line">
            <a:avLst/>
          </a:prstGeom>
          <a:noFill/>
          <a:ln w="9525">
            <a:solidFill>
              <a:schemeClr val="tx1"/>
            </a:solidFill>
            <a:round/>
            <a:headEnd/>
            <a:tailEnd/>
          </a:ln>
        </p:spPr>
        <p:txBody>
          <a:bodyPr lIns="88139" tIns="44070" rIns="88139" bIns="44070"/>
          <a:lstStyle/>
          <a:p>
            <a:endParaRPr lang="en-US" dirty="0"/>
          </a:p>
        </p:txBody>
      </p:sp>
      <p:sp>
        <p:nvSpPr>
          <p:cNvPr id="496655" name="Line 14"/>
          <p:cNvSpPr>
            <a:spLocks noChangeShapeType="1"/>
          </p:cNvSpPr>
          <p:nvPr/>
        </p:nvSpPr>
        <p:spPr bwMode="auto">
          <a:xfrm>
            <a:off x="4897239" y="4692777"/>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496656" name="Line 15"/>
          <p:cNvSpPr>
            <a:spLocks noChangeShapeType="1"/>
          </p:cNvSpPr>
          <p:nvPr/>
        </p:nvSpPr>
        <p:spPr bwMode="auto">
          <a:xfrm>
            <a:off x="4897240" y="4731204"/>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496657" name="Line 16"/>
          <p:cNvSpPr>
            <a:spLocks noChangeShapeType="1"/>
          </p:cNvSpPr>
          <p:nvPr/>
        </p:nvSpPr>
        <p:spPr bwMode="auto">
          <a:xfrm>
            <a:off x="4888112" y="6612618"/>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496658" name="Line 17"/>
          <p:cNvSpPr>
            <a:spLocks noChangeShapeType="1"/>
          </p:cNvSpPr>
          <p:nvPr/>
        </p:nvSpPr>
        <p:spPr bwMode="auto">
          <a:xfrm>
            <a:off x="4892675" y="6594173"/>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96659" name="Line 18"/>
          <p:cNvSpPr>
            <a:spLocks noChangeShapeType="1"/>
          </p:cNvSpPr>
          <p:nvPr/>
        </p:nvSpPr>
        <p:spPr bwMode="auto">
          <a:xfrm flipV="1">
            <a:off x="4897240" y="5287635"/>
            <a:ext cx="362082" cy="1324983"/>
          </a:xfrm>
          <a:prstGeom prst="line">
            <a:avLst/>
          </a:prstGeom>
          <a:noFill/>
          <a:ln w="9525">
            <a:solidFill>
              <a:schemeClr val="tx1"/>
            </a:solidFill>
            <a:round/>
            <a:headEnd/>
            <a:tailEnd/>
          </a:ln>
        </p:spPr>
        <p:txBody>
          <a:bodyPr lIns="88139" tIns="44070" rIns="88139" bIns="44070"/>
          <a:lstStyle/>
          <a:p>
            <a:endParaRPr lang="en-US" dirty="0"/>
          </a:p>
        </p:txBody>
      </p:sp>
      <p:sp>
        <p:nvSpPr>
          <p:cNvPr id="496660" name="Line 19"/>
          <p:cNvSpPr>
            <a:spLocks noChangeShapeType="1"/>
          </p:cNvSpPr>
          <p:nvPr/>
        </p:nvSpPr>
        <p:spPr bwMode="auto">
          <a:xfrm flipV="1">
            <a:off x="4897240" y="3933448"/>
            <a:ext cx="362082" cy="2660725"/>
          </a:xfrm>
          <a:prstGeom prst="line">
            <a:avLst/>
          </a:prstGeom>
          <a:noFill/>
          <a:ln w="9525">
            <a:solidFill>
              <a:schemeClr val="tx1"/>
            </a:solidFill>
            <a:round/>
            <a:headEnd/>
            <a:tailEnd/>
          </a:ln>
        </p:spPr>
        <p:txBody>
          <a:bodyPr lIns="88139" tIns="44070" rIns="88139" bIns="44070"/>
          <a:lstStyle/>
          <a:p>
            <a:endParaRPr lang="en-US" dirty="0"/>
          </a:p>
        </p:txBody>
      </p:sp>
      <p:sp>
        <p:nvSpPr>
          <p:cNvPr id="496661" name="Text Box 20"/>
          <p:cNvSpPr txBox="1">
            <a:spLocks noChangeArrowheads="1"/>
          </p:cNvSpPr>
          <p:nvPr/>
        </p:nvSpPr>
        <p:spPr bwMode="auto">
          <a:xfrm>
            <a:off x="5422107" y="373362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96662" name="Text Box 21"/>
          <p:cNvSpPr txBox="1">
            <a:spLocks noChangeArrowheads="1"/>
          </p:cNvSpPr>
          <p:nvPr/>
        </p:nvSpPr>
        <p:spPr bwMode="auto">
          <a:xfrm>
            <a:off x="5422107" y="517850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96663" name="Text Box 22"/>
          <p:cNvSpPr txBox="1">
            <a:spLocks noChangeArrowheads="1"/>
          </p:cNvSpPr>
          <p:nvPr/>
        </p:nvSpPr>
        <p:spPr bwMode="auto">
          <a:xfrm>
            <a:off x="5908940" y="678477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96664" name="Text Box 23"/>
          <p:cNvSpPr txBox="1">
            <a:spLocks noChangeArrowheads="1"/>
          </p:cNvSpPr>
          <p:nvPr/>
        </p:nvSpPr>
        <p:spPr bwMode="auto">
          <a:xfrm>
            <a:off x="5908940" y="816201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96665" name="Text Box 24"/>
          <p:cNvSpPr txBox="1">
            <a:spLocks noChangeArrowheads="1"/>
          </p:cNvSpPr>
          <p:nvPr/>
        </p:nvSpPr>
        <p:spPr bwMode="auto">
          <a:xfrm>
            <a:off x="4078751" y="786074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96666" name="Line 25"/>
          <p:cNvSpPr>
            <a:spLocks noChangeShapeType="1"/>
          </p:cNvSpPr>
          <p:nvPr/>
        </p:nvSpPr>
        <p:spPr bwMode="auto">
          <a:xfrm>
            <a:off x="3059444" y="4721981"/>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496667" name="Line 26"/>
          <p:cNvSpPr>
            <a:spLocks noChangeShapeType="1"/>
          </p:cNvSpPr>
          <p:nvPr/>
        </p:nvSpPr>
        <p:spPr bwMode="auto">
          <a:xfrm>
            <a:off x="3064008" y="4728129"/>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96668" name="Line 27"/>
          <p:cNvSpPr>
            <a:spLocks noChangeShapeType="1"/>
          </p:cNvSpPr>
          <p:nvPr/>
        </p:nvSpPr>
        <p:spPr bwMode="auto">
          <a:xfrm flipH="1">
            <a:off x="3056401" y="6597247"/>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96669" name="Line 28"/>
          <p:cNvSpPr>
            <a:spLocks noChangeShapeType="1"/>
          </p:cNvSpPr>
          <p:nvPr/>
        </p:nvSpPr>
        <p:spPr bwMode="auto">
          <a:xfrm flipH="1">
            <a:off x="3056402" y="4734278"/>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96670" name="Text Box 29"/>
          <p:cNvSpPr txBox="1">
            <a:spLocks noChangeArrowheads="1"/>
          </p:cNvSpPr>
          <p:nvPr/>
        </p:nvSpPr>
        <p:spPr bwMode="auto">
          <a:xfrm>
            <a:off x="3852069" y="4526769"/>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96671" name="Text Box 30"/>
          <p:cNvSpPr txBox="1">
            <a:spLocks noChangeArrowheads="1"/>
          </p:cNvSpPr>
          <p:nvPr/>
        </p:nvSpPr>
        <p:spPr bwMode="auto">
          <a:xfrm>
            <a:off x="3917487" y="472813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96672" name="Text Box 31"/>
          <p:cNvSpPr txBox="1">
            <a:spLocks noChangeArrowheads="1"/>
          </p:cNvSpPr>
          <p:nvPr/>
        </p:nvSpPr>
        <p:spPr bwMode="auto">
          <a:xfrm>
            <a:off x="4020940" y="4283908"/>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96673" name="Text Box 32"/>
          <p:cNvSpPr txBox="1">
            <a:spLocks noChangeArrowheads="1"/>
          </p:cNvSpPr>
          <p:nvPr/>
        </p:nvSpPr>
        <p:spPr bwMode="auto">
          <a:xfrm>
            <a:off x="3859676" y="6426629"/>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96674" name="Text Box 33"/>
          <p:cNvSpPr txBox="1">
            <a:spLocks noChangeArrowheads="1"/>
          </p:cNvSpPr>
          <p:nvPr/>
        </p:nvSpPr>
        <p:spPr bwMode="auto">
          <a:xfrm>
            <a:off x="3925094" y="6629527"/>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96675" name="Text Box 34"/>
          <p:cNvSpPr txBox="1">
            <a:spLocks noChangeArrowheads="1"/>
          </p:cNvSpPr>
          <p:nvPr/>
        </p:nvSpPr>
        <p:spPr bwMode="auto">
          <a:xfrm>
            <a:off x="3943351" y="6126894"/>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96676" name="Text Box 35"/>
          <p:cNvSpPr txBox="1">
            <a:spLocks noChangeArrowheads="1"/>
          </p:cNvSpPr>
          <p:nvPr/>
        </p:nvSpPr>
        <p:spPr bwMode="auto">
          <a:xfrm>
            <a:off x="3954000" y="7602513"/>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96677" name="Oval 36"/>
          <p:cNvSpPr>
            <a:spLocks noChangeArrowheads="1"/>
          </p:cNvSpPr>
          <p:nvPr/>
        </p:nvSpPr>
        <p:spPr bwMode="auto">
          <a:xfrm>
            <a:off x="681567" y="3400073"/>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6678" name="AutoShape 37"/>
          <p:cNvSpPr>
            <a:spLocks noChangeArrowheads="1"/>
          </p:cNvSpPr>
          <p:nvPr/>
        </p:nvSpPr>
        <p:spPr bwMode="auto">
          <a:xfrm>
            <a:off x="252545" y="6166858"/>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79" name="AutoShape 38"/>
          <p:cNvSpPr>
            <a:spLocks noChangeArrowheads="1"/>
          </p:cNvSpPr>
          <p:nvPr/>
        </p:nvSpPr>
        <p:spPr bwMode="auto">
          <a:xfrm>
            <a:off x="234289" y="7545640"/>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80" name="Oval 39"/>
          <p:cNvSpPr>
            <a:spLocks noChangeArrowheads="1"/>
          </p:cNvSpPr>
          <p:nvPr/>
        </p:nvSpPr>
        <p:spPr bwMode="auto">
          <a:xfrm>
            <a:off x="701345" y="477731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6681" name="Rectangle 40"/>
          <p:cNvSpPr>
            <a:spLocks noChangeArrowheads="1"/>
          </p:cNvSpPr>
          <p:nvPr/>
        </p:nvSpPr>
        <p:spPr bwMode="auto">
          <a:xfrm>
            <a:off x="2113161" y="4256240"/>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82" name="Rectangle 41"/>
          <p:cNvSpPr>
            <a:spLocks noChangeArrowheads="1"/>
          </p:cNvSpPr>
          <p:nvPr/>
        </p:nvSpPr>
        <p:spPr bwMode="auto">
          <a:xfrm>
            <a:off x="2113161" y="6109986"/>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6683" name="Line 42"/>
          <p:cNvSpPr>
            <a:spLocks noChangeShapeType="1"/>
          </p:cNvSpPr>
          <p:nvPr/>
        </p:nvSpPr>
        <p:spPr bwMode="auto">
          <a:xfrm>
            <a:off x="2571089" y="5206169"/>
            <a:ext cx="0" cy="903817"/>
          </a:xfrm>
          <a:prstGeom prst="line">
            <a:avLst/>
          </a:prstGeom>
          <a:noFill/>
          <a:ln w="9525">
            <a:solidFill>
              <a:schemeClr val="tx1"/>
            </a:solidFill>
            <a:round/>
            <a:headEnd/>
            <a:tailEnd/>
          </a:ln>
        </p:spPr>
        <p:txBody>
          <a:bodyPr lIns="88139" tIns="44070" rIns="88139" bIns="44070"/>
          <a:lstStyle/>
          <a:p>
            <a:endParaRPr lang="en-US" dirty="0"/>
          </a:p>
        </p:txBody>
      </p:sp>
      <p:sp>
        <p:nvSpPr>
          <p:cNvPr id="496684" name="Line 43"/>
          <p:cNvSpPr>
            <a:spLocks noChangeShapeType="1"/>
          </p:cNvSpPr>
          <p:nvPr/>
        </p:nvSpPr>
        <p:spPr bwMode="auto">
          <a:xfrm>
            <a:off x="1713045" y="385659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496685" name="Line 44"/>
          <p:cNvSpPr>
            <a:spLocks noChangeShapeType="1"/>
          </p:cNvSpPr>
          <p:nvPr/>
        </p:nvSpPr>
        <p:spPr bwMode="auto">
          <a:xfrm flipH="1">
            <a:off x="1723695" y="4692777"/>
            <a:ext cx="389467" cy="676325"/>
          </a:xfrm>
          <a:prstGeom prst="line">
            <a:avLst/>
          </a:prstGeom>
          <a:noFill/>
          <a:ln w="9525">
            <a:solidFill>
              <a:schemeClr val="tx1"/>
            </a:solidFill>
            <a:round/>
            <a:headEnd/>
            <a:tailEnd/>
          </a:ln>
        </p:spPr>
        <p:txBody>
          <a:bodyPr lIns="88139" tIns="44070" rIns="88139" bIns="44070"/>
          <a:lstStyle/>
          <a:p>
            <a:endParaRPr lang="en-US" dirty="0"/>
          </a:p>
        </p:txBody>
      </p:sp>
      <p:sp>
        <p:nvSpPr>
          <p:cNvPr id="496686" name="Line 45"/>
          <p:cNvSpPr>
            <a:spLocks noChangeShapeType="1"/>
          </p:cNvSpPr>
          <p:nvPr/>
        </p:nvSpPr>
        <p:spPr bwMode="auto">
          <a:xfrm flipH="1">
            <a:off x="1250553" y="4683554"/>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496687" name="Line 46"/>
          <p:cNvSpPr>
            <a:spLocks noChangeShapeType="1"/>
          </p:cNvSpPr>
          <p:nvPr/>
        </p:nvSpPr>
        <p:spPr bwMode="auto">
          <a:xfrm flipH="1">
            <a:off x="1207956" y="4692776"/>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96688" name="Line 47"/>
          <p:cNvSpPr>
            <a:spLocks noChangeShapeType="1"/>
          </p:cNvSpPr>
          <p:nvPr/>
        </p:nvSpPr>
        <p:spPr bwMode="auto">
          <a:xfrm flipH="1">
            <a:off x="1207955" y="6566505"/>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96689" name="Line 48"/>
          <p:cNvSpPr>
            <a:spLocks noChangeShapeType="1"/>
          </p:cNvSpPr>
          <p:nvPr/>
        </p:nvSpPr>
        <p:spPr bwMode="auto">
          <a:xfrm flipH="1">
            <a:off x="1224691" y="6558820"/>
            <a:ext cx="888471" cy="511855"/>
          </a:xfrm>
          <a:prstGeom prst="line">
            <a:avLst/>
          </a:prstGeom>
          <a:noFill/>
          <a:ln w="9525">
            <a:solidFill>
              <a:schemeClr val="tx1"/>
            </a:solidFill>
            <a:round/>
            <a:headEnd/>
            <a:tailEnd/>
          </a:ln>
        </p:spPr>
        <p:txBody>
          <a:bodyPr lIns="88139" tIns="44070" rIns="88139" bIns="44070"/>
          <a:lstStyle/>
          <a:p>
            <a:endParaRPr lang="en-US" dirty="0"/>
          </a:p>
        </p:txBody>
      </p:sp>
      <p:sp>
        <p:nvSpPr>
          <p:cNvPr id="496690" name="Line 49"/>
          <p:cNvSpPr>
            <a:spLocks noChangeShapeType="1"/>
          </p:cNvSpPr>
          <p:nvPr/>
        </p:nvSpPr>
        <p:spPr bwMode="auto">
          <a:xfrm flipH="1" flipV="1">
            <a:off x="1723695" y="5358342"/>
            <a:ext cx="375774" cy="1195866"/>
          </a:xfrm>
          <a:prstGeom prst="line">
            <a:avLst/>
          </a:prstGeom>
          <a:noFill/>
          <a:ln w="9525">
            <a:solidFill>
              <a:schemeClr val="tx1"/>
            </a:solidFill>
            <a:round/>
            <a:headEnd/>
            <a:tailEnd/>
          </a:ln>
        </p:spPr>
        <p:txBody>
          <a:bodyPr lIns="88139" tIns="44070" rIns="88139" bIns="44070"/>
          <a:lstStyle/>
          <a:p>
            <a:endParaRPr lang="en-US" dirty="0"/>
          </a:p>
        </p:txBody>
      </p:sp>
      <p:sp>
        <p:nvSpPr>
          <p:cNvPr id="496691" name="Line 50"/>
          <p:cNvSpPr>
            <a:spLocks noChangeShapeType="1"/>
          </p:cNvSpPr>
          <p:nvPr/>
        </p:nvSpPr>
        <p:spPr bwMode="auto">
          <a:xfrm flipH="1" flipV="1">
            <a:off x="1713045" y="3875037"/>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96692" name="Text Box 51"/>
          <p:cNvSpPr txBox="1">
            <a:spLocks noChangeArrowheads="1"/>
          </p:cNvSpPr>
          <p:nvPr/>
        </p:nvSpPr>
        <p:spPr bwMode="auto">
          <a:xfrm>
            <a:off x="820011" y="3733624"/>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96693" name="Text Box 52"/>
          <p:cNvSpPr txBox="1">
            <a:spLocks noChangeArrowheads="1"/>
          </p:cNvSpPr>
          <p:nvPr/>
        </p:nvSpPr>
        <p:spPr bwMode="auto">
          <a:xfrm>
            <a:off x="369689" y="6793996"/>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96694" name="Text Box 53"/>
          <p:cNvSpPr txBox="1">
            <a:spLocks noChangeArrowheads="1"/>
          </p:cNvSpPr>
          <p:nvPr/>
        </p:nvSpPr>
        <p:spPr bwMode="auto">
          <a:xfrm>
            <a:off x="360561" y="818200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96695" name="Text Box 54"/>
          <p:cNvSpPr txBox="1">
            <a:spLocks noChangeArrowheads="1"/>
          </p:cNvSpPr>
          <p:nvPr/>
        </p:nvSpPr>
        <p:spPr bwMode="auto">
          <a:xfrm>
            <a:off x="847395" y="5140073"/>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96696" name="Text Box 55"/>
          <p:cNvSpPr txBox="1">
            <a:spLocks noChangeArrowheads="1"/>
          </p:cNvSpPr>
          <p:nvPr/>
        </p:nvSpPr>
        <p:spPr bwMode="auto">
          <a:xfrm>
            <a:off x="2097948" y="4557511"/>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96698" name="Text Box 57"/>
          <p:cNvSpPr txBox="1">
            <a:spLocks noChangeArrowheads="1"/>
          </p:cNvSpPr>
          <p:nvPr/>
        </p:nvSpPr>
        <p:spPr bwMode="auto">
          <a:xfrm>
            <a:off x="2102511" y="637283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96700" name="Text Box 59"/>
          <p:cNvSpPr txBox="1">
            <a:spLocks noChangeArrowheads="1"/>
          </p:cNvSpPr>
          <p:nvPr/>
        </p:nvSpPr>
        <p:spPr bwMode="auto">
          <a:xfrm>
            <a:off x="3999641" y="4935639"/>
            <a:ext cx="81088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96701" name="Text Box 60"/>
          <p:cNvSpPr txBox="1">
            <a:spLocks noChangeArrowheads="1"/>
          </p:cNvSpPr>
          <p:nvPr/>
        </p:nvSpPr>
        <p:spPr bwMode="auto">
          <a:xfrm>
            <a:off x="3853591" y="6804757"/>
            <a:ext cx="111819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7"/>
          <p:cNvSpPr>
            <a:spLocks noGrp="1" noChangeArrowheads="1"/>
          </p:cNvSpPr>
          <p:nvPr>
            <p:ph type="sldNum" sz="quarter" idx="5"/>
          </p:nvPr>
        </p:nvSpPr>
        <p:spPr>
          <a:noFill/>
        </p:spPr>
        <p:txBody>
          <a:bodyPr/>
          <a:lstStyle/>
          <a:p>
            <a:fld id="{7DE9CBBA-F3C7-42A4-8352-159F4DBACB56}" type="slidenum">
              <a:rPr lang="en-US" smtClean="0"/>
              <a:pPr/>
              <a:t>142</a:t>
            </a:fld>
            <a:endParaRPr lang="en-US" dirty="0" smtClean="0"/>
          </a:p>
        </p:txBody>
      </p:sp>
      <p:sp>
        <p:nvSpPr>
          <p:cNvPr id="497667" name="Rectangle 2"/>
          <p:cNvSpPr>
            <a:spLocks noGrp="1" noChangeArrowheads="1"/>
          </p:cNvSpPr>
          <p:nvPr>
            <p:ph type="body" idx="1"/>
          </p:nvPr>
        </p:nvSpPr>
        <p:spPr>
          <a:xfrm>
            <a:off x="699823" y="299736"/>
            <a:ext cx="5810052" cy="8300357"/>
          </a:xfrm>
          <a:noFill/>
          <a:ln/>
        </p:spPr>
        <p:txBody>
          <a:bodyPr lIns="93768" tIns="46883" rIns="93768" bIns="46883"/>
          <a:lstStyle/>
          <a:p>
            <a:pPr marL="220348" indent="-220348" eaLnBrk="1" hangingPunct="1"/>
            <a:r>
              <a:rPr lang="en-US" b="1" dirty="0" smtClean="0"/>
              <a:t>Learning Activity 8: Variable Global Title (HLR) Configuration</a:t>
            </a:r>
          </a:p>
          <a:p>
            <a:pPr marL="220348" indent="-220348" eaLnBrk="1" hangingPunct="1"/>
            <a:endParaRPr lang="en-US" b="1" dirty="0" smtClean="0"/>
          </a:p>
          <a:p>
            <a:pPr marL="220348" indent="-220348" eaLnBrk="1" hangingPunct="1"/>
            <a:r>
              <a:rPr lang="en-US" b="1" dirty="0" smtClean="0"/>
              <a:t>Student Assignment C</a:t>
            </a:r>
          </a:p>
          <a:p>
            <a:pPr marL="220348" indent="-220348" eaLnBrk="1" hangingPunct="1"/>
            <a:r>
              <a:rPr lang="en-US" dirty="0" smtClean="0"/>
              <a:t>Denver / Salt Lake STPs are performing intermediate EGTT for HLR queries </a:t>
            </a:r>
          </a:p>
          <a:p>
            <a:pPr marL="220348" indent="-220348" eaLnBrk="1" hangingPunct="1"/>
            <a:r>
              <a:rPr lang="en-US" dirty="0" smtClean="0"/>
              <a:t>With a digit range of 888123 to 888124, with a destination of </a:t>
            </a:r>
          </a:p>
          <a:p>
            <a:pPr marL="220348" indent="-220348" eaLnBrk="1" hangingPunct="1"/>
            <a:r>
              <a:rPr lang="en-US" dirty="0" smtClean="0"/>
              <a:t>PCN=4001 for Denver and PCN=4002 for Salt Lake, with a TT of 0.</a:t>
            </a:r>
          </a:p>
          <a:p>
            <a:pPr marL="220348" indent="-220348" eaLnBrk="1" hangingPunct="1">
              <a:buFontTx/>
              <a:buAutoNum type="arabicPeriod"/>
            </a:pPr>
            <a:r>
              <a:rPr lang="en-US" dirty="0" smtClean="0"/>
              <a:t>Attempt to add this digit range to the existing GTT table.</a:t>
            </a:r>
          </a:p>
          <a:p>
            <a:pPr marL="220348" indent="-220348" eaLnBrk="1" hangingPunct="1">
              <a:buFontTx/>
              <a:buAutoNum type="arabicPeriod"/>
            </a:pPr>
            <a:r>
              <a:rPr lang="en-US" dirty="0" smtClean="0"/>
              <a:t>Use the chg-feat command to enable the VGTT feature.</a:t>
            </a:r>
          </a:p>
          <a:p>
            <a:pPr marL="220348" indent="-220348" eaLnBrk="1" hangingPunct="1">
              <a:buFontTx/>
              <a:buAutoNum type="arabicPeriod"/>
            </a:pPr>
            <a:r>
              <a:rPr lang="en-US" dirty="0" smtClean="0"/>
              <a:t>After turning the VGTT feature on, re-enter the digit range of 888123 to </a:t>
            </a:r>
          </a:p>
          <a:p>
            <a:pPr marL="220348" indent="-220348" eaLnBrk="1" hangingPunct="1"/>
            <a:r>
              <a:rPr lang="en-US" dirty="0" smtClean="0"/>
              <a:t>888124.</a:t>
            </a:r>
          </a:p>
          <a:p>
            <a:pPr marL="220348" indent="-220348" eaLnBrk="1" hangingPunct="1">
              <a:buFontTx/>
              <a:buAutoNum type="arabicPeriod" startAt="4"/>
            </a:pPr>
            <a:r>
              <a:rPr lang="en-US" dirty="0" smtClean="0"/>
              <a:t>Enter the command, rtrv-gta:gttsn=</a:t>
            </a:r>
            <a:r>
              <a:rPr lang="en-US" dirty="0" err="1" smtClean="0"/>
              <a:t>hlr</a:t>
            </a:r>
            <a:r>
              <a:rPr lang="en-US" dirty="0" smtClean="0"/>
              <a:t>, and note the output of the command..</a:t>
            </a:r>
          </a:p>
          <a:p>
            <a:pPr marL="220348" indent="-220348" eaLnBrk="1" hangingPunct="1"/>
            <a:r>
              <a:rPr lang="en-US" dirty="0" smtClean="0"/>
              <a:t>.</a:t>
            </a:r>
          </a:p>
          <a:p>
            <a:pPr marL="220348" indent="-220348" eaLnBrk="1" hangingPunct="1"/>
            <a:endParaRPr lang="en-US" dirty="0" smtClean="0"/>
          </a:p>
        </p:txBody>
      </p:sp>
      <p:sp>
        <p:nvSpPr>
          <p:cNvPr id="497668" name="Oval 3"/>
          <p:cNvSpPr>
            <a:spLocks noChangeArrowheads="1"/>
          </p:cNvSpPr>
          <p:nvPr/>
        </p:nvSpPr>
        <p:spPr bwMode="auto">
          <a:xfrm>
            <a:off x="5277579" y="2911274"/>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669" name="Oval 4"/>
          <p:cNvSpPr>
            <a:spLocks noChangeArrowheads="1"/>
          </p:cNvSpPr>
          <p:nvPr/>
        </p:nvSpPr>
        <p:spPr bwMode="auto">
          <a:xfrm>
            <a:off x="5268451" y="4346928"/>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670" name="AutoShape 5"/>
          <p:cNvSpPr>
            <a:spLocks noChangeArrowheads="1"/>
          </p:cNvSpPr>
          <p:nvPr/>
        </p:nvSpPr>
        <p:spPr bwMode="auto">
          <a:xfrm>
            <a:off x="5785710" y="5690356"/>
            <a:ext cx="990401" cy="899206"/>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671" name="AutoShape 6"/>
          <p:cNvSpPr>
            <a:spLocks noChangeArrowheads="1"/>
          </p:cNvSpPr>
          <p:nvPr/>
        </p:nvSpPr>
        <p:spPr bwMode="auto">
          <a:xfrm>
            <a:off x="5793317" y="7066064"/>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672" name="Oval 7"/>
          <p:cNvSpPr>
            <a:spLocks noChangeArrowheads="1"/>
          </p:cNvSpPr>
          <p:nvPr/>
        </p:nvSpPr>
        <p:spPr bwMode="auto">
          <a:xfrm>
            <a:off x="3954001" y="7029173"/>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673" name="Oval 8"/>
          <p:cNvSpPr>
            <a:spLocks noChangeArrowheads="1"/>
          </p:cNvSpPr>
          <p:nvPr/>
        </p:nvSpPr>
        <p:spPr bwMode="auto">
          <a:xfrm>
            <a:off x="4907889" y="808208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674" name="Rectangle 9"/>
          <p:cNvSpPr>
            <a:spLocks noChangeArrowheads="1"/>
          </p:cNvSpPr>
          <p:nvPr/>
        </p:nvSpPr>
        <p:spPr bwMode="auto">
          <a:xfrm>
            <a:off x="3943350" y="3795109"/>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675" name="Rectangle 10"/>
          <p:cNvSpPr>
            <a:spLocks noChangeArrowheads="1"/>
          </p:cNvSpPr>
          <p:nvPr/>
        </p:nvSpPr>
        <p:spPr bwMode="auto">
          <a:xfrm>
            <a:off x="3943350" y="5647317"/>
            <a:ext cx="944761"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676" name="Line 11"/>
          <p:cNvSpPr>
            <a:spLocks noChangeShapeType="1"/>
          </p:cNvSpPr>
          <p:nvPr/>
        </p:nvSpPr>
        <p:spPr bwMode="auto">
          <a:xfrm>
            <a:off x="4431705" y="4737352"/>
            <a:ext cx="0" cy="919188"/>
          </a:xfrm>
          <a:prstGeom prst="line">
            <a:avLst/>
          </a:prstGeom>
          <a:noFill/>
          <a:ln w="9525">
            <a:solidFill>
              <a:schemeClr val="tx1"/>
            </a:solidFill>
            <a:round/>
            <a:headEnd/>
            <a:tailEnd/>
          </a:ln>
        </p:spPr>
        <p:txBody>
          <a:bodyPr lIns="88139" tIns="44070" rIns="88139" bIns="44070"/>
          <a:lstStyle/>
          <a:p>
            <a:endParaRPr lang="en-US" dirty="0"/>
          </a:p>
        </p:txBody>
      </p:sp>
      <p:sp>
        <p:nvSpPr>
          <p:cNvPr id="497677" name="Line 12"/>
          <p:cNvSpPr>
            <a:spLocks noChangeShapeType="1"/>
          </p:cNvSpPr>
          <p:nvPr/>
        </p:nvSpPr>
        <p:spPr bwMode="auto">
          <a:xfrm flipH="1">
            <a:off x="4897240" y="3452334"/>
            <a:ext cx="371210" cy="776238"/>
          </a:xfrm>
          <a:prstGeom prst="line">
            <a:avLst/>
          </a:prstGeom>
          <a:noFill/>
          <a:ln w="9525">
            <a:solidFill>
              <a:schemeClr val="tx1"/>
            </a:solidFill>
            <a:round/>
            <a:headEnd/>
            <a:tailEnd/>
          </a:ln>
        </p:spPr>
        <p:txBody>
          <a:bodyPr lIns="88139" tIns="44070" rIns="88139" bIns="44070"/>
          <a:lstStyle/>
          <a:p>
            <a:endParaRPr lang="en-US" dirty="0"/>
          </a:p>
        </p:txBody>
      </p:sp>
      <p:sp>
        <p:nvSpPr>
          <p:cNvPr id="497678" name="Line 13"/>
          <p:cNvSpPr>
            <a:spLocks noChangeShapeType="1"/>
          </p:cNvSpPr>
          <p:nvPr/>
        </p:nvSpPr>
        <p:spPr bwMode="auto">
          <a:xfrm>
            <a:off x="4897240" y="4213201"/>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97679" name="Line 14"/>
          <p:cNvSpPr>
            <a:spLocks noChangeShapeType="1"/>
          </p:cNvSpPr>
          <p:nvPr/>
        </p:nvSpPr>
        <p:spPr bwMode="auto">
          <a:xfrm>
            <a:off x="4431705" y="6589562"/>
            <a:ext cx="0" cy="428851"/>
          </a:xfrm>
          <a:prstGeom prst="line">
            <a:avLst/>
          </a:prstGeom>
          <a:noFill/>
          <a:ln w="9525">
            <a:solidFill>
              <a:schemeClr val="tx1"/>
            </a:solidFill>
            <a:round/>
            <a:headEnd/>
            <a:tailEnd/>
          </a:ln>
        </p:spPr>
        <p:txBody>
          <a:bodyPr lIns="88139" tIns="44070" rIns="88139" bIns="44070"/>
          <a:lstStyle/>
          <a:p>
            <a:endParaRPr lang="en-US" dirty="0"/>
          </a:p>
        </p:txBody>
      </p:sp>
      <p:sp>
        <p:nvSpPr>
          <p:cNvPr id="497680" name="Line 15"/>
          <p:cNvSpPr>
            <a:spLocks noChangeShapeType="1"/>
          </p:cNvSpPr>
          <p:nvPr/>
        </p:nvSpPr>
        <p:spPr bwMode="auto">
          <a:xfrm>
            <a:off x="4897240" y="4213200"/>
            <a:ext cx="494440" cy="3861203"/>
          </a:xfrm>
          <a:prstGeom prst="line">
            <a:avLst/>
          </a:prstGeom>
          <a:noFill/>
          <a:ln w="9525">
            <a:solidFill>
              <a:schemeClr val="tx1"/>
            </a:solidFill>
            <a:round/>
            <a:headEnd/>
            <a:tailEnd/>
          </a:ln>
        </p:spPr>
        <p:txBody>
          <a:bodyPr lIns="88139" tIns="44070" rIns="88139" bIns="44070"/>
          <a:lstStyle/>
          <a:p>
            <a:endParaRPr lang="en-US" dirty="0"/>
          </a:p>
        </p:txBody>
      </p:sp>
      <p:sp>
        <p:nvSpPr>
          <p:cNvPr id="497681" name="Line 16"/>
          <p:cNvSpPr>
            <a:spLocks noChangeShapeType="1"/>
          </p:cNvSpPr>
          <p:nvPr/>
        </p:nvSpPr>
        <p:spPr bwMode="auto">
          <a:xfrm>
            <a:off x="4897239" y="4233182"/>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497682" name="Line 17"/>
          <p:cNvSpPr>
            <a:spLocks noChangeShapeType="1"/>
          </p:cNvSpPr>
          <p:nvPr/>
        </p:nvSpPr>
        <p:spPr bwMode="auto">
          <a:xfrm>
            <a:off x="4897240" y="4270073"/>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497683" name="Line 18"/>
          <p:cNvSpPr>
            <a:spLocks noChangeShapeType="1"/>
          </p:cNvSpPr>
          <p:nvPr/>
        </p:nvSpPr>
        <p:spPr bwMode="auto">
          <a:xfrm>
            <a:off x="4888112" y="6105374"/>
            <a:ext cx="517260" cy="1987475"/>
          </a:xfrm>
          <a:prstGeom prst="line">
            <a:avLst/>
          </a:prstGeom>
          <a:noFill/>
          <a:ln w="9525">
            <a:solidFill>
              <a:schemeClr val="tx1"/>
            </a:solidFill>
            <a:round/>
            <a:headEnd/>
            <a:tailEnd/>
          </a:ln>
        </p:spPr>
        <p:txBody>
          <a:bodyPr lIns="88139" tIns="44070" rIns="88139" bIns="44070"/>
          <a:lstStyle/>
          <a:p>
            <a:endParaRPr lang="en-US" dirty="0"/>
          </a:p>
        </p:txBody>
      </p:sp>
      <p:sp>
        <p:nvSpPr>
          <p:cNvPr id="497684" name="Line 19"/>
          <p:cNvSpPr>
            <a:spLocks noChangeShapeType="1"/>
          </p:cNvSpPr>
          <p:nvPr/>
        </p:nvSpPr>
        <p:spPr bwMode="auto">
          <a:xfrm>
            <a:off x="4888112" y="6153024"/>
            <a:ext cx="914333" cy="1813782"/>
          </a:xfrm>
          <a:prstGeom prst="line">
            <a:avLst/>
          </a:prstGeom>
          <a:noFill/>
          <a:ln w="9525">
            <a:solidFill>
              <a:schemeClr val="tx1"/>
            </a:solidFill>
            <a:round/>
            <a:headEnd/>
            <a:tailEnd/>
          </a:ln>
        </p:spPr>
        <p:txBody>
          <a:bodyPr lIns="88139" tIns="44070" rIns="88139" bIns="44070"/>
          <a:lstStyle/>
          <a:p>
            <a:endParaRPr lang="en-US" dirty="0"/>
          </a:p>
        </p:txBody>
      </p:sp>
      <p:sp>
        <p:nvSpPr>
          <p:cNvPr id="497685" name="Line 20"/>
          <p:cNvSpPr>
            <a:spLocks noChangeShapeType="1"/>
          </p:cNvSpPr>
          <p:nvPr/>
        </p:nvSpPr>
        <p:spPr bwMode="auto">
          <a:xfrm>
            <a:off x="4892675" y="6131505"/>
            <a:ext cx="900642" cy="453445"/>
          </a:xfrm>
          <a:prstGeom prst="line">
            <a:avLst/>
          </a:prstGeom>
          <a:noFill/>
          <a:ln w="9525">
            <a:solidFill>
              <a:schemeClr val="tx1"/>
            </a:solidFill>
            <a:round/>
            <a:headEnd/>
            <a:tailEnd/>
          </a:ln>
        </p:spPr>
        <p:txBody>
          <a:bodyPr lIns="88139" tIns="44070" rIns="88139" bIns="44070"/>
          <a:lstStyle/>
          <a:p>
            <a:endParaRPr lang="en-US" dirty="0"/>
          </a:p>
        </p:txBody>
      </p:sp>
      <p:sp>
        <p:nvSpPr>
          <p:cNvPr id="497686" name="Line 21"/>
          <p:cNvSpPr>
            <a:spLocks noChangeShapeType="1"/>
          </p:cNvSpPr>
          <p:nvPr/>
        </p:nvSpPr>
        <p:spPr bwMode="auto">
          <a:xfrm flipV="1">
            <a:off x="4897240" y="4826504"/>
            <a:ext cx="362082" cy="1326521"/>
          </a:xfrm>
          <a:prstGeom prst="line">
            <a:avLst/>
          </a:prstGeom>
          <a:noFill/>
          <a:ln w="9525">
            <a:solidFill>
              <a:schemeClr val="tx1"/>
            </a:solidFill>
            <a:round/>
            <a:headEnd/>
            <a:tailEnd/>
          </a:ln>
        </p:spPr>
        <p:txBody>
          <a:bodyPr lIns="88139" tIns="44070" rIns="88139" bIns="44070"/>
          <a:lstStyle/>
          <a:p>
            <a:endParaRPr lang="en-US" dirty="0"/>
          </a:p>
        </p:txBody>
      </p:sp>
      <p:sp>
        <p:nvSpPr>
          <p:cNvPr id="497687" name="Line 22"/>
          <p:cNvSpPr>
            <a:spLocks noChangeShapeType="1"/>
          </p:cNvSpPr>
          <p:nvPr/>
        </p:nvSpPr>
        <p:spPr bwMode="auto">
          <a:xfrm flipV="1">
            <a:off x="4897240" y="3472317"/>
            <a:ext cx="362082" cy="2659188"/>
          </a:xfrm>
          <a:prstGeom prst="line">
            <a:avLst/>
          </a:prstGeom>
          <a:noFill/>
          <a:ln w="9525">
            <a:solidFill>
              <a:schemeClr val="tx1"/>
            </a:solidFill>
            <a:round/>
            <a:headEnd/>
            <a:tailEnd/>
          </a:ln>
        </p:spPr>
        <p:txBody>
          <a:bodyPr lIns="88139" tIns="44070" rIns="88139" bIns="44070"/>
          <a:lstStyle/>
          <a:p>
            <a:endParaRPr lang="en-US" dirty="0"/>
          </a:p>
        </p:txBody>
      </p:sp>
      <p:sp>
        <p:nvSpPr>
          <p:cNvPr id="497688" name="Text Box 23"/>
          <p:cNvSpPr txBox="1">
            <a:spLocks noChangeArrowheads="1"/>
          </p:cNvSpPr>
          <p:nvPr/>
        </p:nvSpPr>
        <p:spPr bwMode="auto">
          <a:xfrm>
            <a:off x="5422107" y="327249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97689" name="Text Box 24"/>
          <p:cNvSpPr txBox="1">
            <a:spLocks noChangeArrowheads="1"/>
          </p:cNvSpPr>
          <p:nvPr/>
        </p:nvSpPr>
        <p:spPr bwMode="auto">
          <a:xfrm>
            <a:off x="5422107" y="47204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97690" name="Text Box 25"/>
          <p:cNvSpPr txBox="1">
            <a:spLocks noChangeArrowheads="1"/>
          </p:cNvSpPr>
          <p:nvPr/>
        </p:nvSpPr>
        <p:spPr bwMode="auto">
          <a:xfrm>
            <a:off x="5908940" y="632210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3006</a:t>
            </a:r>
          </a:p>
        </p:txBody>
      </p:sp>
      <p:sp>
        <p:nvSpPr>
          <p:cNvPr id="497691" name="Text Box 26"/>
          <p:cNvSpPr txBox="1">
            <a:spLocks noChangeArrowheads="1"/>
          </p:cNvSpPr>
          <p:nvPr/>
        </p:nvSpPr>
        <p:spPr bwMode="auto">
          <a:xfrm>
            <a:off x="5908940" y="770396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3007</a:t>
            </a:r>
          </a:p>
        </p:txBody>
      </p:sp>
      <p:sp>
        <p:nvSpPr>
          <p:cNvPr id="497692" name="Text Box 27"/>
          <p:cNvSpPr txBox="1">
            <a:spLocks noChangeArrowheads="1"/>
          </p:cNvSpPr>
          <p:nvPr/>
        </p:nvSpPr>
        <p:spPr bwMode="auto">
          <a:xfrm>
            <a:off x="5053939" y="8463291"/>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97693" name="Text Box 28"/>
          <p:cNvSpPr txBox="1">
            <a:spLocks noChangeArrowheads="1"/>
          </p:cNvSpPr>
          <p:nvPr/>
        </p:nvSpPr>
        <p:spPr bwMode="auto">
          <a:xfrm>
            <a:off x="4078751" y="7398078"/>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97694" name="Line 29"/>
          <p:cNvSpPr>
            <a:spLocks noChangeShapeType="1"/>
          </p:cNvSpPr>
          <p:nvPr/>
        </p:nvSpPr>
        <p:spPr bwMode="auto">
          <a:xfrm>
            <a:off x="3059444" y="4260850"/>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497695" name="Line 30"/>
          <p:cNvSpPr>
            <a:spLocks noChangeShapeType="1"/>
          </p:cNvSpPr>
          <p:nvPr/>
        </p:nvSpPr>
        <p:spPr bwMode="auto">
          <a:xfrm>
            <a:off x="3064008" y="4266998"/>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97696" name="Line 31"/>
          <p:cNvSpPr>
            <a:spLocks noChangeShapeType="1"/>
          </p:cNvSpPr>
          <p:nvPr/>
        </p:nvSpPr>
        <p:spPr bwMode="auto">
          <a:xfrm flipH="1">
            <a:off x="3056401" y="6134579"/>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97697" name="Line 32"/>
          <p:cNvSpPr>
            <a:spLocks noChangeShapeType="1"/>
          </p:cNvSpPr>
          <p:nvPr/>
        </p:nvSpPr>
        <p:spPr bwMode="auto">
          <a:xfrm flipH="1">
            <a:off x="3056402" y="4273147"/>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97698" name="Text Box 33"/>
          <p:cNvSpPr txBox="1">
            <a:spLocks noChangeArrowheads="1"/>
          </p:cNvSpPr>
          <p:nvPr/>
        </p:nvSpPr>
        <p:spPr bwMode="auto">
          <a:xfrm>
            <a:off x="3852069" y="4061027"/>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97699" name="Text Box 34"/>
          <p:cNvSpPr txBox="1">
            <a:spLocks noChangeArrowheads="1"/>
          </p:cNvSpPr>
          <p:nvPr/>
        </p:nvSpPr>
        <p:spPr bwMode="auto">
          <a:xfrm>
            <a:off x="3917487" y="426392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97700" name="Text Box 35"/>
          <p:cNvSpPr txBox="1">
            <a:spLocks noChangeArrowheads="1"/>
          </p:cNvSpPr>
          <p:nvPr/>
        </p:nvSpPr>
        <p:spPr bwMode="auto">
          <a:xfrm>
            <a:off x="3937265" y="3827387"/>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97701" name="Text Box 36"/>
          <p:cNvSpPr txBox="1">
            <a:spLocks noChangeArrowheads="1"/>
          </p:cNvSpPr>
          <p:nvPr/>
        </p:nvSpPr>
        <p:spPr bwMode="auto">
          <a:xfrm>
            <a:off x="3859676" y="5920921"/>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97702" name="Text Box 37"/>
          <p:cNvSpPr txBox="1">
            <a:spLocks noChangeArrowheads="1"/>
          </p:cNvSpPr>
          <p:nvPr/>
        </p:nvSpPr>
        <p:spPr bwMode="auto">
          <a:xfrm>
            <a:off x="3911402" y="6123819"/>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97703" name="Text Box 38"/>
          <p:cNvSpPr txBox="1">
            <a:spLocks noChangeArrowheads="1"/>
          </p:cNvSpPr>
          <p:nvPr/>
        </p:nvSpPr>
        <p:spPr bwMode="auto">
          <a:xfrm>
            <a:off x="3929659" y="5691894"/>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97704" name="Oval 39"/>
          <p:cNvSpPr>
            <a:spLocks noChangeArrowheads="1"/>
          </p:cNvSpPr>
          <p:nvPr/>
        </p:nvSpPr>
        <p:spPr bwMode="auto">
          <a:xfrm>
            <a:off x="681567" y="3230991"/>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705" name="AutoShape 40"/>
          <p:cNvSpPr>
            <a:spLocks noChangeArrowheads="1"/>
          </p:cNvSpPr>
          <p:nvPr/>
        </p:nvSpPr>
        <p:spPr bwMode="auto">
          <a:xfrm>
            <a:off x="252545" y="5707265"/>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706" name="AutoShape 41"/>
          <p:cNvSpPr>
            <a:spLocks noChangeArrowheads="1"/>
          </p:cNvSpPr>
          <p:nvPr/>
        </p:nvSpPr>
        <p:spPr bwMode="auto">
          <a:xfrm>
            <a:off x="234289" y="7084509"/>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707" name="Oval 42"/>
          <p:cNvSpPr>
            <a:spLocks noChangeArrowheads="1"/>
          </p:cNvSpPr>
          <p:nvPr/>
        </p:nvSpPr>
        <p:spPr bwMode="auto">
          <a:xfrm>
            <a:off x="701345" y="4319260"/>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7708" name="Rectangle 43"/>
          <p:cNvSpPr>
            <a:spLocks noChangeArrowheads="1"/>
          </p:cNvSpPr>
          <p:nvPr/>
        </p:nvSpPr>
        <p:spPr bwMode="auto">
          <a:xfrm>
            <a:off x="2113161" y="3795109"/>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709" name="Rectangle 44"/>
          <p:cNvSpPr>
            <a:spLocks noChangeArrowheads="1"/>
          </p:cNvSpPr>
          <p:nvPr/>
        </p:nvSpPr>
        <p:spPr bwMode="auto">
          <a:xfrm>
            <a:off x="2113161" y="5647317"/>
            <a:ext cx="943240"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7710" name="Line 45"/>
          <p:cNvSpPr>
            <a:spLocks noChangeShapeType="1"/>
          </p:cNvSpPr>
          <p:nvPr/>
        </p:nvSpPr>
        <p:spPr bwMode="auto">
          <a:xfrm>
            <a:off x="2571089" y="4745038"/>
            <a:ext cx="0" cy="902279"/>
          </a:xfrm>
          <a:prstGeom prst="line">
            <a:avLst/>
          </a:prstGeom>
          <a:noFill/>
          <a:ln w="9525">
            <a:solidFill>
              <a:schemeClr val="tx1"/>
            </a:solidFill>
            <a:round/>
            <a:headEnd/>
            <a:tailEnd/>
          </a:ln>
        </p:spPr>
        <p:txBody>
          <a:bodyPr lIns="88139" tIns="44070" rIns="88139" bIns="44070"/>
          <a:lstStyle/>
          <a:p>
            <a:endParaRPr lang="en-US" dirty="0"/>
          </a:p>
        </p:txBody>
      </p:sp>
      <p:sp>
        <p:nvSpPr>
          <p:cNvPr id="497711" name="Line 46"/>
          <p:cNvSpPr>
            <a:spLocks noChangeShapeType="1"/>
          </p:cNvSpPr>
          <p:nvPr/>
        </p:nvSpPr>
        <p:spPr bwMode="auto">
          <a:xfrm>
            <a:off x="1713045" y="3738235"/>
            <a:ext cx="400117" cy="485725"/>
          </a:xfrm>
          <a:prstGeom prst="line">
            <a:avLst/>
          </a:prstGeom>
          <a:noFill/>
          <a:ln w="9525">
            <a:solidFill>
              <a:schemeClr val="tx1"/>
            </a:solidFill>
            <a:round/>
            <a:headEnd/>
            <a:tailEnd/>
          </a:ln>
        </p:spPr>
        <p:txBody>
          <a:bodyPr lIns="88139" tIns="44070" rIns="88139" bIns="44070"/>
          <a:lstStyle/>
          <a:p>
            <a:endParaRPr lang="en-US" dirty="0"/>
          </a:p>
        </p:txBody>
      </p:sp>
      <p:sp>
        <p:nvSpPr>
          <p:cNvPr id="497712" name="Line 47"/>
          <p:cNvSpPr>
            <a:spLocks noChangeShapeType="1"/>
          </p:cNvSpPr>
          <p:nvPr/>
        </p:nvSpPr>
        <p:spPr bwMode="auto">
          <a:xfrm flipH="1">
            <a:off x="1723695" y="4233183"/>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497713" name="Line 48"/>
          <p:cNvSpPr>
            <a:spLocks noChangeShapeType="1"/>
          </p:cNvSpPr>
          <p:nvPr/>
        </p:nvSpPr>
        <p:spPr bwMode="auto">
          <a:xfrm flipH="1">
            <a:off x="1250553" y="4223960"/>
            <a:ext cx="851958" cy="2384048"/>
          </a:xfrm>
          <a:prstGeom prst="line">
            <a:avLst/>
          </a:prstGeom>
          <a:noFill/>
          <a:ln w="9525">
            <a:solidFill>
              <a:schemeClr val="tx1"/>
            </a:solidFill>
            <a:round/>
            <a:headEnd/>
            <a:tailEnd/>
          </a:ln>
        </p:spPr>
        <p:txBody>
          <a:bodyPr lIns="88139" tIns="44070" rIns="88139" bIns="44070"/>
          <a:lstStyle/>
          <a:p>
            <a:endParaRPr lang="en-US" dirty="0"/>
          </a:p>
        </p:txBody>
      </p:sp>
      <p:sp>
        <p:nvSpPr>
          <p:cNvPr id="497714" name="Line 49"/>
          <p:cNvSpPr>
            <a:spLocks noChangeShapeType="1"/>
          </p:cNvSpPr>
          <p:nvPr/>
        </p:nvSpPr>
        <p:spPr bwMode="auto">
          <a:xfrm flipH="1">
            <a:off x="1207956" y="4233183"/>
            <a:ext cx="905206" cy="3748995"/>
          </a:xfrm>
          <a:prstGeom prst="line">
            <a:avLst/>
          </a:prstGeom>
          <a:noFill/>
          <a:ln w="9525">
            <a:solidFill>
              <a:schemeClr val="tx1"/>
            </a:solidFill>
            <a:round/>
            <a:headEnd/>
            <a:tailEnd/>
          </a:ln>
        </p:spPr>
        <p:txBody>
          <a:bodyPr lIns="88139" tIns="44070" rIns="88139" bIns="44070"/>
          <a:lstStyle/>
          <a:p>
            <a:endParaRPr lang="en-US" dirty="0"/>
          </a:p>
        </p:txBody>
      </p:sp>
      <p:sp>
        <p:nvSpPr>
          <p:cNvPr id="497715" name="Line 50"/>
          <p:cNvSpPr>
            <a:spLocks noChangeShapeType="1"/>
          </p:cNvSpPr>
          <p:nvPr/>
        </p:nvSpPr>
        <p:spPr bwMode="auto">
          <a:xfrm flipH="1">
            <a:off x="1207955" y="6105374"/>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97716" name="Line 51"/>
          <p:cNvSpPr>
            <a:spLocks noChangeShapeType="1"/>
          </p:cNvSpPr>
          <p:nvPr/>
        </p:nvSpPr>
        <p:spPr bwMode="auto">
          <a:xfrm flipH="1">
            <a:off x="1224691" y="6096151"/>
            <a:ext cx="888471" cy="511856"/>
          </a:xfrm>
          <a:prstGeom prst="line">
            <a:avLst/>
          </a:prstGeom>
          <a:noFill/>
          <a:ln w="9525">
            <a:solidFill>
              <a:schemeClr val="tx1"/>
            </a:solidFill>
            <a:round/>
            <a:headEnd/>
            <a:tailEnd/>
          </a:ln>
        </p:spPr>
        <p:txBody>
          <a:bodyPr lIns="88139" tIns="44070" rIns="88139" bIns="44070"/>
          <a:lstStyle/>
          <a:p>
            <a:endParaRPr lang="en-US" dirty="0"/>
          </a:p>
        </p:txBody>
      </p:sp>
      <p:sp>
        <p:nvSpPr>
          <p:cNvPr id="497717" name="Line 52"/>
          <p:cNvSpPr>
            <a:spLocks noChangeShapeType="1"/>
          </p:cNvSpPr>
          <p:nvPr/>
        </p:nvSpPr>
        <p:spPr bwMode="auto">
          <a:xfrm flipH="1" flipV="1">
            <a:off x="1723695" y="4897211"/>
            <a:ext cx="375774" cy="1194330"/>
          </a:xfrm>
          <a:prstGeom prst="line">
            <a:avLst/>
          </a:prstGeom>
          <a:noFill/>
          <a:ln w="9525">
            <a:solidFill>
              <a:schemeClr val="tx1"/>
            </a:solidFill>
            <a:round/>
            <a:headEnd/>
            <a:tailEnd/>
          </a:ln>
        </p:spPr>
        <p:txBody>
          <a:bodyPr lIns="88139" tIns="44070" rIns="88139" bIns="44070"/>
          <a:lstStyle/>
          <a:p>
            <a:endParaRPr lang="en-US" dirty="0"/>
          </a:p>
        </p:txBody>
      </p:sp>
      <p:sp>
        <p:nvSpPr>
          <p:cNvPr id="497718" name="Line 53"/>
          <p:cNvSpPr>
            <a:spLocks noChangeShapeType="1"/>
          </p:cNvSpPr>
          <p:nvPr/>
        </p:nvSpPr>
        <p:spPr bwMode="auto">
          <a:xfrm flipH="1" flipV="1">
            <a:off x="1726738" y="3718254"/>
            <a:ext cx="386424" cy="2400955"/>
          </a:xfrm>
          <a:prstGeom prst="line">
            <a:avLst/>
          </a:prstGeom>
          <a:noFill/>
          <a:ln w="9525">
            <a:solidFill>
              <a:schemeClr val="tx1"/>
            </a:solidFill>
            <a:round/>
            <a:headEnd/>
            <a:tailEnd/>
          </a:ln>
        </p:spPr>
        <p:txBody>
          <a:bodyPr lIns="88139" tIns="44070" rIns="88139" bIns="44070"/>
          <a:lstStyle/>
          <a:p>
            <a:endParaRPr lang="en-US" dirty="0"/>
          </a:p>
        </p:txBody>
      </p:sp>
      <p:sp>
        <p:nvSpPr>
          <p:cNvPr id="497719" name="Text Box 54"/>
          <p:cNvSpPr txBox="1">
            <a:spLocks noChangeArrowheads="1"/>
          </p:cNvSpPr>
          <p:nvPr/>
        </p:nvSpPr>
        <p:spPr bwMode="auto">
          <a:xfrm>
            <a:off x="820011" y="3613730"/>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4003</a:t>
            </a:r>
            <a:endParaRPr lang="en-US" sz="1000" b="1" dirty="0"/>
          </a:p>
        </p:txBody>
      </p:sp>
      <p:sp>
        <p:nvSpPr>
          <p:cNvPr id="497720" name="Text Box 55"/>
          <p:cNvSpPr txBox="1">
            <a:spLocks noChangeArrowheads="1"/>
          </p:cNvSpPr>
          <p:nvPr/>
        </p:nvSpPr>
        <p:spPr bwMode="auto">
          <a:xfrm>
            <a:off x="369689" y="6331329"/>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4005</a:t>
            </a:r>
            <a:endParaRPr lang="en-US" sz="1000" b="1" dirty="0"/>
          </a:p>
        </p:txBody>
      </p:sp>
      <p:sp>
        <p:nvSpPr>
          <p:cNvPr id="497721" name="Text Box 56"/>
          <p:cNvSpPr txBox="1">
            <a:spLocks noChangeArrowheads="1"/>
          </p:cNvSpPr>
          <p:nvPr/>
        </p:nvSpPr>
        <p:spPr bwMode="auto">
          <a:xfrm>
            <a:off x="360561" y="7722407"/>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4006</a:t>
            </a:r>
            <a:endParaRPr lang="en-US" sz="1000" b="1" dirty="0"/>
          </a:p>
        </p:txBody>
      </p:sp>
      <p:sp>
        <p:nvSpPr>
          <p:cNvPr id="497722" name="Text Box 57"/>
          <p:cNvSpPr txBox="1">
            <a:spLocks noChangeArrowheads="1"/>
          </p:cNvSpPr>
          <p:nvPr/>
        </p:nvSpPr>
        <p:spPr bwMode="auto">
          <a:xfrm>
            <a:off x="847395" y="4678943"/>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4004</a:t>
            </a:r>
            <a:endParaRPr lang="en-US" sz="1000" b="1" dirty="0"/>
          </a:p>
        </p:txBody>
      </p:sp>
      <p:sp>
        <p:nvSpPr>
          <p:cNvPr id="497723" name="Text Box 58"/>
          <p:cNvSpPr txBox="1">
            <a:spLocks noChangeArrowheads="1"/>
          </p:cNvSpPr>
          <p:nvPr/>
        </p:nvSpPr>
        <p:spPr bwMode="auto">
          <a:xfrm>
            <a:off x="2097948" y="4094843"/>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PCN=4001</a:t>
            </a:r>
            <a:endParaRPr lang="en-US" sz="1000" b="1" dirty="0"/>
          </a:p>
        </p:txBody>
      </p:sp>
      <p:sp>
        <p:nvSpPr>
          <p:cNvPr id="497725" name="Text Box 60"/>
          <p:cNvSpPr txBox="1">
            <a:spLocks noChangeArrowheads="1"/>
          </p:cNvSpPr>
          <p:nvPr/>
        </p:nvSpPr>
        <p:spPr bwMode="auto">
          <a:xfrm>
            <a:off x="2102511" y="593168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smtClean="0"/>
              <a:t>PCN=4002</a:t>
            </a:r>
            <a:endParaRPr lang="en-US" sz="1000" b="1" dirty="0"/>
          </a:p>
        </p:txBody>
      </p:sp>
      <p:sp>
        <p:nvSpPr>
          <p:cNvPr id="497727" name="Text Box 62"/>
          <p:cNvSpPr txBox="1">
            <a:spLocks noChangeArrowheads="1"/>
          </p:cNvSpPr>
          <p:nvPr/>
        </p:nvSpPr>
        <p:spPr bwMode="auto">
          <a:xfrm>
            <a:off x="3961606" y="4483730"/>
            <a:ext cx="91281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PCN=3001</a:t>
            </a:r>
          </a:p>
        </p:txBody>
      </p:sp>
      <p:sp>
        <p:nvSpPr>
          <p:cNvPr id="497728" name="Text Box 63"/>
          <p:cNvSpPr txBox="1">
            <a:spLocks noChangeArrowheads="1"/>
          </p:cNvSpPr>
          <p:nvPr/>
        </p:nvSpPr>
        <p:spPr bwMode="auto">
          <a:xfrm>
            <a:off x="3978342" y="6346699"/>
            <a:ext cx="86869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PCN=3002</a:t>
            </a: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a:spLocks noGrp="1" noChangeArrowheads="1"/>
          </p:cNvSpPr>
          <p:nvPr>
            <p:ph type="sldNum" sz="quarter" idx="5"/>
          </p:nvPr>
        </p:nvSpPr>
        <p:spPr>
          <a:noFill/>
        </p:spPr>
        <p:txBody>
          <a:bodyPr/>
          <a:lstStyle/>
          <a:p>
            <a:fld id="{F141CA18-B4B9-406B-A832-59747209023B}" type="slidenum">
              <a:rPr lang="en-US" smtClean="0"/>
              <a:pPr/>
              <a:t>143</a:t>
            </a:fld>
            <a:endParaRPr lang="en-US" dirty="0" smtClean="0"/>
          </a:p>
        </p:txBody>
      </p:sp>
      <p:sp>
        <p:nvSpPr>
          <p:cNvPr id="498691" name="Rectangle 2"/>
          <p:cNvSpPr>
            <a:spLocks noGrp="1" noChangeArrowheads="1"/>
          </p:cNvSpPr>
          <p:nvPr>
            <p:ph type="body" idx="1"/>
          </p:nvPr>
        </p:nvSpPr>
        <p:spPr>
          <a:xfrm>
            <a:off x="699823" y="299736"/>
            <a:ext cx="5896769" cy="8300357"/>
          </a:xfrm>
          <a:noFill/>
          <a:ln/>
        </p:spPr>
        <p:txBody>
          <a:bodyPr lIns="93768" tIns="46883" rIns="93768" bIns="46883"/>
          <a:lstStyle/>
          <a:p>
            <a:pPr marL="220348" indent="-220348" eaLnBrk="1" hangingPunct="1"/>
            <a:r>
              <a:rPr lang="en-US" b="1" dirty="0" smtClean="0"/>
              <a:t>Learning Activity 8: Variable Global Title (HLR) Configuration</a:t>
            </a:r>
          </a:p>
          <a:p>
            <a:pPr marL="220348" indent="-220348" eaLnBrk="1" hangingPunct="1"/>
            <a:endParaRPr lang="en-US" b="1" dirty="0" smtClean="0"/>
          </a:p>
          <a:p>
            <a:pPr marL="220348" indent="-220348" eaLnBrk="1" hangingPunct="1"/>
            <a:r>
              <a:rPr lang="en-US" b="1" dirty="0" smtClean="0"/>
              <a:t>Student Assignment D</a:t>
            </a:r>
          </a:p>
          <a:p>
            <a:pPr marL="220348" indent="-220348" eaLnBrk="1" hangingPunct="1"/>
            <a:r>
              <a:rPr lang="en-US" dirty="0" smtClean="0"/>
              <a:t>Heathrow/Gatwick STPs are performing intermediate EGTT for HLR </a:t>
            </a:r>
          </a:p>
          <a:p>
            <a:pPr marL="220348" indent="-220348" eaLnBrk="1" hangingPunct="1"/>
            <a:r>
              <a:rPr lang="en-US" dirty="0" smtClean="0"/>
              <a:t>queries with a digit range of 888123 to 888124, with a destination of</a:t>
            </a:r>
          </a:p>
          <a:p>
            <a:pPr marL="220348" indent="-220348" eaLnBrk="1" hangingPunct="1"/>
            <a:r>
              <a:rPr lang="en-US" dirty="0" smtClean="0"/>
              <a:t>PCN=6000, with a TT of 0.</a:t>
            </a:r>
          </a:p>
          <a:p>
            <a:pPr marL="220348" indent="-220348" eaLnBrk="1" hangingPunct="1">
              <a:buFontTx/>
              <a:buAutoNum type="arabicPeriod"/>
            </a:pPr>
            <a:r>
              <a:rPr lang="en-US" dirty="0" smtClean="0"/>
              <a:t>Attempt to add this digit range to the existing GTT table.</a:t>
            </a:r>
          </a:p>
          <a:p>
            <a:pPr marL="220348" indent="-220348" eaLnBrk="1" hangingPunct="1">
              <a:buFontTx/>
              <a:buAutoNum type="arabicPeriod"/>
            </a:pPr>
            <a:r>
              <a:rPr lang="en-US" dirty="0" smtClean="0"/>
              <a:t>Use the chg-feat command to enable the VGTT feature.</a:t>
            </a:r>
          </a:p>
          <a:p>
            <a:pPr marL="220348" indent="-220348" eaLnBrk="1" hangingPunct="1">
              <a:buFontTx/>
              <a:buAutoNum type="arabicPeriod"/>
            </a:pPr>
            <a:r>
              <a:rPr lang="en-US" dirty="0" smtClean="0"/>
              <a:t>After turning the VGTT feature on, re-enter the digit range of 888123 to </a:t>
            </a:r>
          </a:p>
          <a:p>
            <a:pPr marL="220348" indent="-220348" eaLnBrk="1" hangingPunct="1"/>
            <a:r>
              <a:rPr lang="en-US" dirty="0" smtClean="0"/>
              <a:t>888124.</a:t>
            </a:r>
          </a:p>
          <a:p>
            <a:pPr marL="220348" indent="-220348" eaLnBrk="1" hangingPunct="1">
              <a:buFontTx/>
              <a:buAutoNum type="arabicPeriod" startAt="4"/>
            </a:pPr>
            <a:r>
              <a:rPr lang="en-US" dirty="0" smtClean="0"/>
              <a:t>Enter the command, rtrv-gta:gttsn=</a:t>
            </a:r>
            <a:r>
              <a:rPr lang="en-US" dirty="0" err="1" smtClean="0"/>
              <a:t>hlr</a:t>
            </a:r>
            <a:r>
              <a:rPr lang="en-US" dirty="0" smtClean="0"/>
              <a:t>, and note the output of the command.</a:t>
            </a:r>
          </a:p>
          <a:p>
            <a:pPr marL="220348" indent="-220348" eaLnBrk="1" hangingPunct="1">
              <a:buFontTx/>
              <a:buAutoNum type="arabicPeriod" startAt="4"/>
            </a:pPr>
            <a:endParaRPr lang="en-US" dirty="0" smtClean="0"/>
          </a:p>
        </p:txBody>
      </p:sp>
      <p:sp>
        <p:nvSpPr>
          <p:cNvPr id="498692" name="Oval 3"/>
          <p:cNvSpPr>
            <a:spLocks noChangeArrowheads="1"/>
          </p:cNvSpPr>
          <p:nvPr/>
        </p:nvSpPr>
        <p:spPr bwMode="auto">
          <a:xfrm>
            <a:off x="200819" y="645429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8693" name="Oval 4"/>
          <p:cNvSpPr>
            <a:spLocks noChangeArrowheads="1"/>
          </p:cNvSpPr>
          <p:nvPr/>
        </p:nvSpPr>
        <p:spPr bwMode="auto">
          <a:xfrm>
            <a:off x="5277579" y="326941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8694" name="AutoShape 5"/>
          <p:cNvSpPr>
            <a:spLocks noChangeArrowheads="1"/>
          </p:cNvSpPr>
          <p:nvPr/>
        </p:nvSpPr>
        <p:spPr bwMode="auto">
          <a:xfrm>
            <a:off x="613107" y="3300161"/>
            <a:ext cx="993444"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695" name="AutoShape 6"/>
          <p:cNvSpPr>
            <a:spLocks noChangeArrowheads="1"/>
          </p:cNvSpPr>
          <p:nvPr/>
        </p:nvSpPr>
        <p:spPr bwMode="auto">
          <a:xfrm>
            <a:off x="623755" y="4426857"/>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696" name="AutoShape 7"/>
          <p:cNvSpPr>
            <a:spLocks noChangeArrowheads="1"/>
          </p:cNvSpPr>
          <p:nvPr/>
        </p:nvSpPr>
        <p:spPr bwMode="auto">
          <a:xfrm>
            <a:off x="5785710" y="467740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697" name="AutoShape 8"/>
          <p:cNvSpPr>
            <a:spLocks noChangeArrowheads="1"/>
          </p:cNvSpPr>
          <p:nvPr/>
        </p:nvSpPr>
        <p:spPr bwMode="auto">
          <a:xfrm>
            <a:off x="5793317" y="6043890"/>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698" name="Oval 9"/>
          <p:cNvSpPr>
            <a:spLocks noChangeArrowheads="1"/>
          </p:cNvSpPr>
          <p:nvPr/>
        </p:nvSpPr>
        <p:spPr bwMode="auto">
          <a:xfrm>
            <a:off x="171914" y="781770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8699" name="Oval 10"/>
          <p:cNvSpPr>
            <a:spLocks noChangeArrowheads="1"/>
          </p:cNvSpPr>
          <p:nvPr/>
        </p:nvSpPr>
        <p:spPr bwMode="auto">
          <a:xfrm>
            <a:off x="5297356" y="7771593"/>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98700" name="Rectangle 11"/>
          <p:cNvSpPr>
            <a:spLocks noChangeArrowheads="1"/>
          </p:cNvSpPr>
          <p:nvPr/>
        </p:nvSpPr>
        <p:spPr bwMode="auto">
          <a:xfrm>
            <a:off x="2113161" y="4154790"/>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701" name="Rectangle 12"/>
          <p:cNvSpPr>
            <a:spLocks noChangeArrowheads="1"/>
          </p:cNvSpPr>
          <p:nvPr/>
        </p:nvSpPr>
        <p:spPr bwMode="auto">
          <a:xfrm>
            <a:off x="2113161" y="6010074"/>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702" name="Rectangle 13"/>
          <p:cNvSpPr>
            <a:spLocks noChangeArrowheads="1"/>
          </p:cNvSpPr>
          <p:nvPr/>
        </p:nvSpPr>
        <p:spPr bwMode="auto">
          <a:xfrm>
            <a:off x="3943350" y="4154790"/>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703" name="Rectangle 14"/>
          <p:cNvSpPr>
            <a:spLocks noChangeArrowheads="1"/>
          </p:cNvSpPr>
          <p:nvPr/>
        </p:nvSpPr>
        <p:spPr bwMode="auto">
          <a:xfrm>
            <a:off x="3943350" y="6010074"/>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98704" name="Line 15"/>
          <p:cNvSpPr>
            <a:spLocks noChangeShapeType="1"/>
          </p:cNvSpPr>
          <p:nvPr/>
        </p:nvSpPr>
        <p:spPr bwMode="auto">
          <a:xfrm>
            <a:off x="2571089" y="5103183"/>
            <a:ext cx="0" cy="906891"/>
          </a:xfrm>
          <a:prstGeom prst="line">
            <a:avLst/>
          </a:prstGeom>
          <a:noFill/>
          <a:ln w="9525">
            <a:solidFill>
              <a:schemeClr val="tx1"/>
            </a:solidFill>
            <a:round/>
            <a:headEnd/>
            <a:tailEnd/>
          </a:ln>
        </p:spPr>
        <p:txBody>
          <a:bodyPr lIns="88139" tIns="44070" rIns="88139" bIns="44070"/>
          <a:lstStyle/>
          <a:p>
            <a:endParaRPr lang="en-US" dirty="0"/>
          </a:p>
        </p:txBody>
      </p:sp>
      <p:sp>
        <p:nvSpPr>
          <p:cNvPr id="498705" name="Line 16"/>
          <p:cNvSpPr>
            <a:spLocks noChangeShapeType="1"/>
          </p:cNvSpPr>
          <p:nvPr/>
        </p:nvSpPr>
        <p:spPr bwMode="auto">
          <a:xfrm>
            <a:off x="4431705" y="5095498"/>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98706" name="Line 17"/>
          <p:cNvSpPr>
            <a:spLocks noChangeShapeType="1"/>
          </p:cNvSpPr>
          <p:nvPr/>
        </p:nvSpPr>
        <p:spPr bwMode="auto">
          <a:xfrm>
            <a:off x="1603508" y="4202441"/>
            <a:ext cx="509654" cy="379665"/>
          </a:xfrm>
          <a:prstGeom prst="line">
            <a:avLst/>
          </a:prstGeom>
          <a:noFill/>
          <a:ln w="9525">
            <a:solidFill>
              <a:schemeClr val="tx1"/>
            </a:solidFill>
            <a:round/>
            <a:headEnd/>
            <a:tailEnd/>
          </a:ln>
        </p:spPr>
        <p:txBody>
          <a:bodyPr lIns="88139" tIns="44070" rIns="88139" bIns="44070"/>
          <a:lstStyle/>
          <a:p>
            <a:endParaRPr lang="en-US" dirty="0"/>
          </a:p>
        </p:txBody>
      </p:sp>
      <p:sp>
        <p:nvSpPr>
          <p:cNvPr id="498707" name="Line 18"/>
          <p:cNvSpPr>
            <a:spLocks noChangeShapeType="1"/>
          </p:cNvSpPr>
          <p:nvPr/>
        </p:nvSpPr>
        <p:spPr bwMode="auto">
          <a:xfrm flipH="1">
            <a:off x="1600465" y="4591328"/>
            <a:ext cx="512697" cy="733198"/>
          </a:xfrm>
          <a:prstGeom prst="line">
            <a:avLst/>
          </a:prstGeom>
          <a:noFill/>
          <a:ln w="9525">
            <a:solidFill>
              <a:schemeClr val="tx1"/>
            </a:solidFill>
            <a:round/>
            <a:headEnd/>
            <a:tailEnd/>
          </a:ln>
        </p:spPr>
        <p:txBody>
          <a:bodyPr lIns="88139" tIns="44070" rIns="88139" bIns="44070"/>
          <a:lstStyle/>
          <a:p>
            <a:endParaRPr lang="en-US" dirty="0"/>
          </a:p>
        </p:txBody>
      </p:sp>
      <p:sp>
        <p:nvSpPr>
          <p:cNvPr id="498708" name="Line 19"/>
          <p:cNvSpPr>
            <a:spLocks noChangeShapeType="1"/>
          </p:cNvSpPr>
          <p:nvPr/>
        </p:nvSpPr>
        <p:spPr bwMode="auto">
          <a:xfrm flipH="1">
            <a:off x="1230777" y="4582105"/>
            <a:ext cx="871735" cy="2371750"/>
          </a:xfrm>
          <a:prstGeom prst="line">
            <a:avLst/>
          </a:prstGeom>
          <a:noFill/>
          <a:ln w="9525">
            <a:solidFill>
              <a:schemeClr val="tx1"/>
            </a:solidFill>
            <a:round/>
            <a:headEnd/>
            <a:tailEnd/>
          </a:ln>
        </p:spPr>
        <p:txBody>
          <a:bodyPr lIns="88139" tIns="44070" rIns="88139" bIns="44070"/>
          <a:lstStyle/>
          <a:p>
            <a:endParaRPr lang="en-US" dirty="0"/>
          </a:p>
        </p:txBody>
      </p:sp>
      <p:sp>
        <p:nvSpPr>
          <p:cNvPr id="498709" name="Line 20"/>
          <p:cNvSpPr>
            <a:spLocks noChangeShapeType="1"/>
          </p:cNvSpPr>
          <p:nvPr/>
        </p:nvSpPr>
        <p:spPr bwMode="auto">
          <a:xfrm flipH="1">
            <a:off x="1207956" y="4591328"/>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98710" name="Line 21"/>
          <p:cNvSpPr>
            <a:spLocks noChangeShapeType="1"/>
          </p:cNvSpPr>
          <p:nvPr/>
        </p:nvSpPr>
        <p:spPr bwMode="auto">
          <a:xfrm flipH="1">
            <a:off x="4897240" y="3812016"/>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98711" name="Line 22"/>
          <p:cNvSpPr>
            <a:spLocks noChangeShapeType="1"/>
          </p:cNvSpPr>
          <p:nvPr/>
        </p:nvSpPr>
        <p:spPr bwMode="auto">
          <a:xfrm>
            <a:off x="4897240" y="4572883"/>
            <a:ext cx="404680" cy="3673677"/>
          </a:xfrm>
          <a:prstGeom prst="line">
            <a:avLst/>
          </a:prstGeom>
          <a:noFill/>
          <a:ln w="9525">
            <a:solidFill>
              <a:schemeClr val="tx1"/>
            </a:solidFill>
            <a:round/>
            <a:headEnd/>
            <a:tailEnd/>
          </a:ln>
        </p:spPr>
        <p:txBody>
          <a:bodyPr lIns="88139" tIns="44070" rIns="88139" bIns="44070"/>
          <a:lstStyle/>
          <a:p>
            <a:endParaRPr lang="en-US" dirty="0"/>
          </a:p>
        </p:txBody>
      </p:sp>
      <p:sp>
        <p:nvSpPr>
          <p:cNvPr id="498712" name="Line 23"/>
          <p:cNvSpPr>
            <a:spLocks noChangeShapeType="1"/>
          </p:cNvSpPr>
          <p:nvPr/>
        </p:nvSpPr>
        <p:spPr bwMode="auto">
          <a:xfrm>
            <a:off x="4897239" y="4591328"/>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98713" name="Line 24"/>
          <p:cNvSpPr>
            <a:spLocks noChangeShapeType="1"/>
          </p:cNvSpPr>
          <p:nvPr/>
        </p:nvSpPr>
        <p:spPr bwMode="auto">
          <a:xfrm>
            <a:off x="4897240" y="4628219"/>
            <a:ext cx="909770" cy="956078"/>
          </a:xfrm>
          <a:prstGeom prst="line">
            <a:avLst/>
          </a:prstGeom>
          <a:noFill/>
          <a:ln w="9525">
            <a:solidFill>
              <a:schemeClr val="tx1"/>
            </a:solidFill>
            <a:round/>
            <a:headEnd/>
            <a:tailEnd/>
          </a:ln>
        </p:spPr>
        <p:txBody>
          <a:bodyPr lIns="88139" tIns="44070" rIns="88139" bIns="44070"/>
          <a:lstStyle/>
          <a:p>
            <a:endParaRPr lang="en-US" dirty="0"/>
          </a:p>
        </p:txBody>
      </p:sp>
      <p:sp>
        <p:nvSpPr>
          <p:cNvPr id="498714" name="Line 25"/>
          <p:cNvSpPr>
            <a:spLocks noChangeShapeType="1"/>
          </p:cNvSpPr>
          <p:nvPr/>
        </p:nvSpPr>
        <p:spPr bwMode="auto">
          <a:xfrm flipH="1">
            <a:off x="1207955" y="6463519"/>
            <a:ext cx="894556" cy="1873728"/>
          </a:xfrm>
          <a:prstGeom prst="line">
            <a:avLst/>
          </a:prstGeom>
          <a:noFill/>
          <a:ln w="9525">
            <a:solidFill>
              <a:schemeClr val="tx1"/>
            </a:solidFill>
            <a:round/>
            <a:headEnd/>
            <a:tailEnd/>
          </a:ln>
        </p:spPr>
        <p:txBody>
          <a:bodyPr lIns="88139" tIns="44070" rIns="88139" bIns="44070"/>
          <a:lstStyle/>
          <a:p>
            <a:endParaRPr lang="en-US" dirty="0"/>
          </a:p>
        </p:txBody>
      </p:sp>
      <p:sp>
        <p:nvSpPr>
          <p:cNvPr id="498715" name="Line 26"/>
          <p:cNvSpPr>
            <a:spLocks noChangeShapeType="1"/>
          </p:cNvSpPr>
          <p:nvPr/>
        </p:nvSpPr>
        <p:spPr bwMode="auto">
          <a:xfrm flipH="1">
            <a:off x="1224691" y="6455834"/>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498716" name="Line 27"/>
          <p:cNvSpPr>
            <a:spLocks noChangeShapeType="1"/>
          </p:cNvSpPr>
          <p:nvPr/>
        </p:nvSpPr>
        <p:spPr bwMode="auto">
          <a:xfrm flipH="1" flipV="1">
            <a:off x="1600465" y="5312229"/>
            <a:ext cx="499004" cy="1138994"/>
          </a:xfrm>
          <a:prstGeom prst="line">
            <a:avLst/>
          </a:prstGeom>
          <a:noFill/>
          <a:ln w="9525">
            <a:solidFill>
              <a:schemeClr val="tx1"/>
            </a:solidFill>
            <a:round/>
            <a:headEnd/>
            <a:tailEnd/>
          </a:ln>
        </p:spPr>
        <p:txBody>
          <a:bodyPr lIns="88139" tIns="44070" rIns="88139" bIns="44070"/>
          <a:lstStyle/>
          <a:p>
            <a:endParaRPr lang="en-US" dirty="0"/>
          </a:p>
        </p:txBody>
      </p:sp>
      <p:sp>
        <p:nvSpPr>
          <p:cNvPr id="498717" name="Line 28"/>
          <p:cNvSpPr>
            <a:spLocks noChangeShapeType="1"/>
          </p:cNvSpPr>
          <p:nvPr/>
        </p:nvSpPr>
        <p:spPr bwMode="auto">
          <a:xfrm flipH="1" flipV="1">
            <a:off x="1603508" y="4196292"/>
            <a:ext cx="509654" cy="2281061"/>
          </a:xfrm>
          <a:prstGeom prst="line">
            <a:avLst/>
          </a:prstGeom>
          <a:noFill/>
          <a:ln w="9525">
            <a:solidFill>
              <a:schemeClr val="tx1"/>
            </a:solidFill>
            <a:round/>
            <a:headEnd/>
            <a:tailEnd/>
          </a:ln>
        </p:spPr>
        <p:txBody>
          <a:bodyPr lIns="88139" tIns="44070" rIns="88139" bIns="44070"/>
          <a:lstStyle/>
          <a:p>
            <a:endParaRPr lang="en-US" dirty="0"/>
          </a:p>
        </p:txBody>
      </p:sp>
      <p:sp>
        <p:nvSpPr>
          <p:cNvPr id="498718" name="Line 29"/>
          <p:cNvSpPr>
            <a:spLocks noChangeShapeType="1"/>
          </p:cNvSpPr>
          <p:nvPr/>
        </p:nvSpPr>
        <p:spPr bwMode="auto">
          <a:xfrm>
            <a:off x="4888112" y="6463519"/>
            <a:ext cx="413808" cy="1658534"/>
          </a:xfrm>
          <a:prstGeom prst="line">
            <a:avLst/>
          </a:prstGeom>
          <a:noFill/>
          <a:ln w="9525">
            <a:solidFill>
              <a:schemeClr val="tx1"/>
            </a:solidFill>
            <a:round/>
            <a:headEnd/>
            <a:tailEnd/>
          </a:ln>
        </p:spPr>
        <p:txBody>
          <a:bodyPr lIns="88139" tIns="44070" rIns="88139" bIns="44070"/>
          <a:lstStyle/>
          <a:p>
            <a:endParaRPr lang="en-US" dirty="0"/>
          </a:p>
        </p:txBody>
      </p:sp>
      <p:sp>
        <p:nvSpPr>
          <p:cNvPr id="498719" name="Line 30"/>
          <p:cNvSpPr>
            <a:spLocks noChangeShapeType="1"/>
          </p:cNvSpPr>
          <p:nvPr/>
        </p:nvSpPr>
        <p:spPr bwMode="auto">
          <a:xfrm flipV="1">
            <a:off x="4888112" y="5564314"/>
            <a:ext cx="914333" cy="948393"/>
          </a:xfrm>
          <a:prstGeom prst="line">
            <a:avLst/>
          </a:prstGeom>
          <a:noFill/>
          <a:ln w="9525">
            <a:solidFill>
              <a:schemeClr val="tx1"/>
            </a:solidFill>
            <a:round/>
            <a:headEnd/>
            <a:tailEnd/>
          </a:ln>
        </p:spPr>
        <p:txBody>
          <a:bodyPr lIns="88139" tIns="44070" rIns="88139" bIns="44070"/>
          <a:lstStyle/>
          <a:p>
            <a:endParaRPr lang="en-US" dirty="0"/>
          </a:p>
        </p:txBody>
      </p:sp>
      <p:sp>
        <p:nvSpPr>
          <p:cNvPr id="498720" name="Line 31"/>
          <p:cNvSpPr>
            <a:spLocks noChangeShapeType="1"/>
          </p:cNvSpPr>
          <p:nvPr/>
        </p:nvSpPr>
        <p:spPr bwMode="auto">
          <a:xfrm>
            <a:off x="4892675" y="6492724"/>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498721" name="Line 32"/>
          <p:cNvSpPr>
            <a:spLocks noChangeShapeType="1"/>
          </p:cNvSpPr>
          <p:nvPr/>
        </p:nvSpPr>
        <p:spPr bwMode="auto">
          <a:xfrm flipV="1">
            <a:off x="4897240" y="3831999"/>
            <a:ext cx="362082" cy="2660725"/>
          </a:xfrm>
          <a:prstGeom prst="line">
            <a:avLst/>
          </a:prstGeom>
          <a:noFill/>
          <a:ln w="9525">
            <a:solidFill>
              <a:schemeClr val="tx1"/>
            </a:solidFill>
            <a:round/>
            <a:headEnd/>
            <a:tailEnd/>
          </a:ln>
        </p:spPr>
        <p:txBody>
          <a:bodyPr lIns="88139" tIns="44070" rIns="88139" bIns="44070"/>
          <a:lstStyle/>
          <a:p>
            <a:endParaRPr lang="en-US" dirty="0"/>
          </a:p>
        </p:txBody>
      </p:sp>
      <p:sp>
        <p:nvSpPr>
          <p:cNvPr id="498722" name="Text Box 33"/>
          <p:cNvSpPr txBox="1">
            <a:spLocks noChangeArrowheads="1"/>
          </p:cNvSpPr>
          <p:nvPr/>
        </p:nvSpPr>
        <p:spPr bwMode="auto">
          <a:xfrm>
            <a:off x="5422107" y="382123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98723" name="Text Box 34"/>
          <p:cNvSpPr txBox="1">
            <a:spLocks noChangeArrowheads="1"/>
          </p:cNvSpPr>
          <p:nvPr/>
        </p:nvSpPr>
        <p:spPr bwMode="auto">
          <a:xfrm>
            <a:off x="5908940" y="531222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98724" name="Text Box 35"/>
          <p:cNvSpPr txBox="1">
            <a:spLocks noChangeArrowheads="1"/>
          </p:cNvSpPr>
          <p:nvPr/>
        </p:nvSpPr>
        <p:spPr bwMode="auto">
          <a:xfrm>
            <a:off x="5908940" y="668025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98725" name="Text Box 36"/>
          <p:cNvSpPr txBox="1">
            <a:spLocks noChangeArrowheads="1"/>
          </p:cNvSpPr>
          <p:nvPr/>
        </p:nvSpPr>
        <p:spPr bwMode="auto">
          <a:xfrm>
            <a:off x="5422107" y="827730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98726" name="Text Box 37"/>
          <p:cNvSpPr txBox="1">
            <a:spLocks noChangeArrowheads="1"/>
          </p:cNvSpPr>
          <p:nvPr/>
        </p:nvSpPr>
        <p:spPr bwMode="auto">
          <a:xfrm>
            <a:off x="317964" y="6833961"/>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98727" name="Text Box 38"/>
          <p:cNvSpPr txBox="1">
            <a:spLocks noChangeArrowheads="1"/>
          </p:cNvSpPr>
          <p:nvPr/>
        </p:nvSpPr>
        <p:spPr bwMode="auto">
          <a:xfrm>
            <a:off x="730251" y="392576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98728" name="Text Box 39"/>
          <p:cNvSpPr txBox="1">
            <a:spLocks noChangeArrowheads="1"/>
          </p:cNvSpPr>
          <p:nvPr/>
        </p:nvSpPr>
        <p:spPr bwMode="auto">
          <a:xfrm>
            <a:off x="748507" y="506475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98729" name="Text Box 40"/>
          <p:cNvSpPr txBox="1">
            <a:spLocks noChangeArrowheads="1"/>
          </p:cNvSpPr>
          <p:nvPr/>
        </p:nvSpPr>
        <p:spPr bwMode="auto">
          <a:xfrm>
            <a:off x="317964" y="8178927"/>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98730" name="Line 41"/>
          <p:cNvSpPr>
            <a:spLocks noChangeShapeType="1"/>
          </p:cNvSpPr>
          <p:nvPr/>
        </p:nvSpPr>
        <p:spPr bwMode="auto">
          <a:xfrm>
            <a:off x="3059444" y="4620532"/>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498731" name="Line 42"/>
          <p:cNvSpPr>
            <a:spLocks noChangeShapeType="1"/>
          </p:cNvSpPr>
          <p:nvPr/>
        </p:nvSpPr>
        <p:spPr bwMode="auto">
          <a:xfrm>
            <a:off x="3064008" y="4625144"/>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98732" name="Line 43"/>
          <p:cNvSpPr>
            <a:spLocks noChangeShapeType="1"/>
          </p:cNvSpPr>
          <p:nvPr/>
        </p:nvSpPr>
        <p:spPr bwMode="auto">
          <a:xfrm flipH="1">
            <a:off x="3056401" y="6495798"/>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98733" name="Line 44"/>
          <p:cNvSpPr>
            <a:spLocks noChangeShapeType="1"/>
          </p:cNvSpPr>
          <p:nvPr/>
        </p:nvSpPr>
        <p:spPr bwMode="auto">
          <a:xfrm flipH="1">
            <a:off x="3056402" y="4631293"/>
            <a:ext cx="88390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498734" name="Text Box 45"/>
          <p:cNvSpPr txBox="1">
            <a:spLocks noChangeArrowheads="1"/>
          </p:cNvSpPr>
          <p:nvPr/>
        </p:nvSpPr>
        <p:spPr bwMode="auto">
          <a:xfrm>
            <a:off x="3852069" y="4480657"/>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98735" name="Text Box 46"/>
          <p:cNvSpPr txBox="1">
            <a:spLocks noChangeArrowheads="1"/>
          </p:cNvSpPr>
          <p:nvPr/>
        </p:nvSpPr>
        <p:spPr bwMode="auto">
          <a:xfrm>
            <a:off x="3917487" y="468355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98736" name="Text Box 47"/>
          <p:cNvSpPr txBox="1">
            <a:spLocks noChangeArrowheads="1"/>
          </p:cNvSpPr>
          <p:nvPr/>
        </p:nvSpPr>
        <p:spPr bwMode="auto">
          <a:xfrm>
            <a:off x="3908359" y="6010074"/>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98737" name="Text Box 48"/>
          <p:cNvSpPr txBox="1">
            <a:spLocks noChangeArrowheads="1"/>
          </p:cNvSpPr>
          <p:nvPr/>
        </p:nvSpPr>
        <p:spPr bwMode="auto">
          <a:xfrm>
            <a:off x="3859676" y="632364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98738" name="Text Box 49"/>
          <p:cNvSpPr txBox="1">
            <a:spLocks noChangeArrowheads="1"/>
          </p:cNvSpPr>
          <p:nvPr/>
        </p:nvSpPr>
        <p:spPr bwMode="auto">
          <a:xfrm>
            <a:off x="3925094" y="652807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98739" name="Text Box 50"/>
          <p:cNvSpPr txBox="1">
            <a:spLocks noChangeArrowheads="1"/>
          </p:cNvSpPr>
          <p:nvPr/>
        </p:nvSpPr>
        <p:spPr bwMode="auto">
          <a:xfrm>
            <a:off x="3943351" y="414556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98740" name="Text Box 51"/>
          <p:cNvSpPr txBox="1">
            <a:spLocks noChangeArrowheads="1"/>
          </p:cNvSpPr>
          <p:nvPr/>
        </p:nvSpPr>
        <p:spPr bwMode="auto">
          <a:xfrm>
            <a:off x="2035572" y="4712758"/>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98741" name="Text Box 52"/>
          <p:cNvSpPr txBox="1">
            <a:spLocks noChangeArrowheads="1"/>
          </p:cNvSpPr>
          <p:nvPr/>
        </p:nvSpPr>
        <p:spPr bwMode="auto">
          <a:xfrm>
            <a:off x="2119247" y="4188607"/>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98742" name="Text Box 53"/>
          <p:cNvSpPr txBox="1">
            <a:spLocks noChangeArrowheads="1"/>
          </p:cNvSpPr>
          <p:nvPr/>
        </p:nvSpPr>
        <p:spPr bwMode="auto">
          <a:xfrm>
            <a:off x="2026444" y="655267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98743" name="Text Box 54"/>
          <p:cNvSpPr txBox="1">
            <a:spLocks noChangeArrowheads="1"/>
          </p:cNvSpPr>
          <p:nvPr/>
        </p:nvSpPr>
        <p:spPr bwMode="auto">
          <a:xfrm>
            <a:off x="2113162" y="6050039"/>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98744" name="Text Box 55"/>
          <p:cNvSpPr txBox="1">
            <a:spLocks noChangeArrowheads="1"/>
          </p:cNvSpPr>
          <p:nvPr/>
        </p:nvSpPr>
        <p:spPr bwMode="auto">
          <a:xfrm>
            <a:off x="5426671" y="3510744"/>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98745" name="Text Box 56"/>
          <p:cNvSpPr txBox="1">
            <a:spLocks noChangeArrowheads="1"/>
          </p:cNvSpPr>
          <p:nvPr/>
        </p:nvSpPr>
        <p:spPr bwMode="auto">
          <a:xfrm>
            <a:off x="5412979" y="7985252"/>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98746" name="Text Box 57"/>
          <p:cNvSpPr txBox="1">
            <a:spLocks noChangeArrowheads="1"/>
          </p:cNvSpPr>
          <p:nvPr/>
        </p:nvSpPr>
        <p:spPr bwMode="auto">
          <a:xfrm>
            <a:off x="5971316" y="5032476"/>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98747" name="Text Box 58"/>
          <p:cNvSpPr txBox="1">
            <a:spLocks noChangeArrowheads="1"/>
          </p:cNvSpPr>
          <p:nvPr/>
        </p:nvSpPr>
        <p:spPr bwMode="auto">
          <a:xfrm>
            <a:off x="5750719" y="6388201"/>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98748" name="Text Box 59"/>
          <p:cNvSpPr txBox="1">
            <a:spLocks noChangeArrowheads="1"/>
          </p:cNvSpPr>
          <p:nvPr/>
        </p:nvSpPr>
        <p:spPr bwMode="auto">
          <a:xfrm>
            <a:off x="2102512" y="4474508"/>
            <a:ext cx="94628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98749" name="Text Box 60"/>
          <p:cNvSpPr txBox="1">
            <a:spLocks noChangeArrowheads="1"/>
          </p:cNvSpPr>
          <p:nvPr/>
        </p:nvSpPr>
        <p:spPr bwMode="auto">
          <a:xfrm>
            <a:off x="2116204" y="6286752"/>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a:spLocks noGrp="1" noChangeArrowheads="1"/>
          </p:cNvSpPr>
          <p:nvPr>
            <p:ph type="sldNum" sz="quarter" idx="5"/>
          </p:nvPr>
        </p:nvSpPr>
        <p:spPr>
          <a:noFill/>
        </p:spPr>
        <p:txBody>
          <a:bodyPr/>
          <a:lstStyle/>
          <a:p>
            <a:fld id="{5230E082-668E-44B8-BD32-2FD7E9BAF8EC}" type="slidenum">
              <a:rPr lang="en-US" smtClean="0"/>
              <a:pPr/>
              <a:t>144</a:t>
            </a:fld>
            <a:endParaRPr lang="en-US" dirty="0" smtClean="0"/>
          </a:p>
        </p:txBody>
      </p:sp>
      <p:sp>
        <p:nvSpPr>
          <p:cNvPr id="499715"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99716"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99717"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99718"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99719"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99720"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21" name="Rectangle 8"/>
          <p:cNvSpPr>
            <a:spLocks noChangeArrowheads="1"/>
          </p:cNvSpPr>
          <p:nvPr/>
        </p:nvSpPr>
        <p:spPr bwMode="auto">
          <a:xfrm>
            <a:off x="745464" y="982209"/>
            <a:ext cx="67863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chg-feat:</a:t>
            </a:r>
          </a:p>
        </p:txBody>
      </p:sp>
      <p:sp>
        <p:nvSpPr>
          <p:cNvPr id="499722"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VGTT Configuration Form</a:t>
            </a:r>
          </a:p>
        </p:txBody>
      </p:sp>
      <p:sp>
        <p:nvSpPr>
          <p:cNvPr id="499723"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99724" name="Rectangle 11"/>
          <p:cNvSpPr>
            <a:spLocks noChangeArrowheads="1"/>
          </p:cNvSpPr>
          <p:nvPr/>
        </p:nvSpPr>
        <p:spPr bwMode="auto">
          <a:xfrm>
            <a:off x="745464" y="1212775"/>
            <a:ext cx="61451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ent-gta:</a:t>
            </a:r>
          </a:p>
        </p:txBody>
      </p:sp>
      <p:sp>
        <p:nvSpPr>
          <p:cNvPr id="499725"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99726"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99727"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99728"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99729"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0"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1"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2"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33"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34"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35"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6"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7"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38"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39"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40"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41"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42"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43"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44"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45"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46"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47"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48"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49"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50"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99751"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52"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99753"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99754"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7"/>
          <p:cNvSpPr>
            <a:spLocks noGrp="1" noChangeArrowheads="1"/>
          </p:cNvSpPr>
          <p:nvPr>
            <p:ph type="sldNum" sz="quarter" idx="5"/>
          </p:nvPr>
        </p:nvSpPr>
        <p:spPr>
          <a:noFill/>
        </p:spPr>
        <p:txBody>
          <a:bodyPr/>
          <a:lstStyle/>
          <a:p>
            <a:fld id="{AD0302AD-0024-4B6D-8669-D1F46AFAE7CF}" type="slidenum">
              <a:rPr lang="en-US" smtClean="0"/>
              <a:pPr/>
              <a:t>145</a:t>
            </a:fld>
            <a:endParaRPr lang="en-US" dirty="0" smtClean="0"/>
          </a:p>
        </p:txBody>
      </p:sp>
      <p:sp>
        <p:nvSpPr>
          <p:cNvPr id="500739" name="Rectangle 2"/>
          <p:cNvSpPr>
            <a:spLocks noGrp="1" noChangeArrowheads="1"/>
          </p:cNvSpPr>
          <p:nvPr>
            <p:ph type="body" idx="1"/>
          </p:nvPr>
        </p:nvSpPr>
        <p:spPr>
          <a:xfrm>
            <a:off x="760677" y="4895674"/>
            <a:ext cx="5698993" cy="3884259"/>
          </a:xfrm>
          <a:noFill/>
          <a:ln/>
        </p:spPr>
        <p:txBody>
          <a:bodyPr/>
          <a:lstStyle/>
          <a:p>
            <a:pPr eaLnBrk="1" hangingPunct="1"/>
            <a:endParaRPr lang="fr-FR" dirty="0" smtClean="0"/>
          </a:p>
        </p:txBody>
      </p:sp>
      <p:sp>
        <p:nvSpPr>
          <p:cNvPr id="50074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7"/>
          <p:cNvSpPr>
            <a:spLocks noGrp="1" noChangeArrowheads="1"/>
          </p:cNvSpPr>
          <p:nvPr>
            <p:ph type="sldNum" sz="quarter" idx="5"/>
          </p:nvPr>
        </p:nvSpPr>
        <p:spPr>
          <a:noFill/>
        </p:spPr>
        <p:txBody>
          <a:bodyPr/>
          <a:lstStyle/>
          <a:p>
            <a:fld id="{43B462C6-2292-469F-A46A-427F5B139C54}" type="slidenum">
              <a:rPr lang="en-US" smtClean="0"/>
              <a:pPr/>
              <a:t>146</a:t>
            </a:fld>
            <a:endParaRPr lang="en-US" dirty="0" smtClean="0"/>
          </a:p>
        </p:txBody>
      </p:sp>
      <p:sp>
        <p:nvSpPr>
          <p:cNvPr id="501763" name="Rectangle 2"/>
          <p:cNvSpPr>
            <a:spLocks noGrp="1" noChangeArrowheads="1"/>
          </p:cNvSpPr>
          <p:nvPr>
            <p:ph type="body" idx="1"/>
          </p:nvPr>
        </p:nvSpPr>
        <p:spPr>
          <a:xfrm>
            <a:off x="794147" y="474966"/>
            <a:ext cx="5457098" cy="4096379"/>
          </a:xfrm>
          <a:noFill/>
          <a:ln/>
        </p:spPr>
        <p:txBody>
          <a:bodyPr/>
          <a:lstStyle/>
          <a:p>
            <a:pPr marL="220348" indent="-220348" eaLnBrk="1" hangingPunct="1"/>
            <a:r>
              <a:rPr lang="en-US" b="1" dirty="0" smtClean="0"/>
              <a:t>Module 5 Review</a:t>
            </a:r>
          </a:p>
          <a:p>
            <a:pPr marL="220348" indent="-220348" eaLnBrk="1" hangingPunct="1"/>
            <a:endParaRPr lang="en-US" dirty="0" smtClean="0"/>
          </a:p>
          <a:p>
            <a:pPr marL="220348" indent="-220348" eaLnBrk="1" hangingPunct="1">
              <a:buFontTx/>
              <a:buAutoNum type="arabicPeriod"/>
            </a:pPr>
            <a:r>
              <a:rPr lang="en-US" dirty="0" smtClean="0"/>
              <a:t>Up to how many different global title address lengths can be specified for each translation type?</a:t>
            </a:r>
            <a:br>
              <a:rPr lang="en-US" dirty="0" smtClean="0"/>
            </a:br>
            <a:r>
              <a:rPr lang="en-US" dirty="0" smtClean="0"/>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NDGT parameter is invalid with VGTT.  TRUE/FALSE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What is the maximum number of digits supported in the global title address?</a:t>
            </a:r>
            <a:br>
              <a:rPr lang="en-US" dirty="0" smtClean="0"/>
            </a:br>
            <a:r>
              <a:rPr lang="en-US" dirty="0" smtClean="0"/>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What feature must be turned on before the VGTT feature can be turned on? </a:t>
            </a:r>
          </a:p>
          <a:p>
            <a:pPr marL="220348" indent="-220348" eaLnBrk="1" hangingPunct="1"/>
            <a:endParaRPr lang="en-US" dirty="0" smtClean="0"/>
          </a:p>
        </p:txBody>
      </p:sp>
      <p:sp>
        <p:nvSpPr>
          <p:cNvPr id="501764" name="Line 3"/>
          <p:cNvSpPr>
            <a:spLocks noChangeShapeType="1"/>
          </p:cNvSpPr>
          <p:nvPr/>
        </p:nvSpPr>
        <p:spPr bwMode="auto">
          <a:xfrm>
            <a:off x="830660" y="839258"/>
            <a:ext cx="5422106"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7"/>
          <p:cNvSpPr>
            <a:spLocks noGrp="1" noChangeArrowheads="1"/>
          </p:cNvSpPr>
          <p:nvPr>
            <p:ph type="sldNum" sz="quarter" idx="5"/>
          </p:nvPr>
        </p:nvSpPr>
        <p:spPr>
          <a:noFill/>
        </p:spPr>
        <p:txBody>
          <a:bodyPr/>
          <a:lstStyle/>
          <a:p>
            <a:fld id="{FFA7C781-B330-407D-94D1-BDC72902E214}" type="slidenum">
              <a:rPr lang="en-US" smtClean="0"/>
              <a:pPr/>
              <a:t>147</a:t>
            </a:fld>
            <a:endParaRPr lang="en-US" dirty="0" smtClean="0"/>
          </a:p>
        </p:txBody>
      </p:sp>
      <p:sp>
        <p:nvSpPr>
          <p:cNvPr id="502787"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7"/>
          <p:cNvSpPr>
            <a:spLocks noGrp="1" noChangeArrowheads="1"/>
          </p:cNvSpPr>
          <p:nvPr>
            <p:ph type="sldNum" sz="quarter" idx="5"/>
          </p:nvPr>
        </p:nvSpPr>
        <p:spPr>
          <a:noFill/>
        </p:spPr>
        <p:txBody>
          <a:bodyPr/>
          <a:lstStyle/>
          <a:p>
            <a:fld id="{C5644379-FE1E-4F52-BE39-8F30D60928C4}" type="slidenum">
              <a:rPr lang="en-US" smtClean="0"/>
              <a:pPr/>
              <a:t>148</a:t>
            </a:fld>
            <a:endParaRPr lang="en-US" dirty="0" smtClean="0"/>
          </a:p>
        </p:txBody>
      </p:sp>
      <p:sp>
        <p:nvSpPr>
          <p:cNvPr id="503811" name="Rectangle 2"/>
          <p:cNvSpPr>
            <a:spLocks noGrp="1" noChangeArrowheads="1"/>
          </p:cNvSpPr>
          <p:nvPr>
            <p:ph type="body" idx="1"/>
          </p:nvPr>
        </p:nvSpPr>
        <p:spPr>
          <a:xfrm>
            <a:off x="848916" y="4637441"/>
            <a:ext cx="5371902" cy="4199366"/>
          </a:xfrm>
          <a:noFill/>
          <a:ln/>
        </p:spPr>
        <p:txBody>
          <a:bodyPr/>
          <a:lstStyle/>
          <a:p>
            <a:pPr eaLnBrk="1" hangingPunct="1"/>
            <a:r>
              <a:rPr lang="en-US" dirty="0" smtClean="0"/>
              <a:t> </a:t>
            </a:r>
            <a:r>
              <a:rPr lang="en-US" sz="1300" dirty="0" smtClean="0"/>
              <a:t> </a:t>
            </a:r>
            <a:endParaRPr lang="en-US" dirty="0" smtClean="0"/>
          </a:p>
        </p:txBody>
      </p:sp>
      <p:sp>
        <p:nvSpPr>
          <p:cNvPr id="5038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7"/>
          <p:cNvSpPr>
            <a:spLocks noGrp="1" noChangeArrowheads="1"/>
          </p:cNvSpPr>
          <p:nvPr>
            <p:ph type="sldNum" sz="quarter" idx="5"/>
          </p:nvPr>
        </p:nvSpPr>
        <p:spPr>
          <a:noFill/>
        </p:spPr>
        <p:txBody>
          <a:bodyPr/>
          <a:lstStyle/>
          <a:p>
            <a:fld id="{3015FA18-FCD9-4991-9F0B-3C5718E4B32C}" type="slidenum">
              <a:rPr lang="en-US" smtClean="0"/>
              <a:pPr/>
              <a:t>149</a:t>
            </a:fld>
            <a:endParaRPr lang="en-US" dirty="0" smtClean="0"/>
          </a:p>
        </p:txBody>
      </p:sp>
      <p:sp>
        <p:nvSpPr>
          <p:cNvPr id="504835" name="Rectangle 2"/>
          <p:cNvSpPr>
            <a:spLocks noGrp="1" noChangeArrowheads="1"/>
          </p:cNvSpPr>
          <p:nvPr>
            <p:ph type="body" idx="1"/>
          </p:nvPr>
        </p:nvSpPr>
        <p:spPr>
          <a:xfrm>
            <a:off x="848916" y="4871081"/>
            <a:ext cx="5371902" cy="3965726"/>
          </a:xfrm>
          <a:noFill/>
          <a:ln/>
        </p:spPr>
        <p:txBody>
          <a:bodyPr/>
          <a:lstStyle/>
          <a:p>
            <a:pPr eaLnBrk="1" hangingPunct="1"/>
            <a:endParaRPr lang="en-US" sz="1000" dirty="0" smtClean="0"/>
          </a:p>
        </p:txBody>
      </p:sp>
      <p:sp>
        <p:nvSpPr>
          <p:cNvPr id="50483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7"/>
          <p:cNvSpPr>
            <a:spLocks noGrp="1" noChangeArrowheads="1"/>
          </p:cNvSpPr>
          <p:nvPr>
            <p:ph type="sldNum" sz="quarter" idx="5"/>
          </p:nvPr>
        </p:nvSpPr>
        <p:spPr>
          <a:noFill/>
        </p:spPr>
        <p:txBody>
          <a:bodyPr/>
          <a:lstStyle/>
          <a:p>
            <a:fld id="{680CD080-E7F5-4D19-B797-C6A561019947}" type="slidenum">
              <a:rPr lang="en-US" smtClean="0"/>
              <a:pPr/>
              <a:t>150</a:t>
            </a:fld>
            <a:endParaRPr lang="en-US" dirty="0" smtClean="0"/>
          </a:p>
        </p:txBody>
      </p:sp>
      <p:sp>
        <p:nvSpPr>
          <p:cNvPr id="505859" name="Rectangle 2"/>
          <p:cNvSpPr>
            <a:spLocks noGrp="1" noChangeArrowheads="1"/>
          </p:cNvSpPr>
          <p:nvPr>
            <p:ph type="body" idx="1"/>
          </p:nvPr>
        </p:nvSpPr>
        <p:spPr>
          <a:xfrm>
            <a:off x="848916" y="4863395"/>
            <a:ext cx="5371902" cy="3973412"/>
          </a:xfrm>
          <a:noFill/>
          <a:ln/>
        </p:spPr>
        <p:txBody>
          <a:bodyPr/>
          <a:lstStyle/>
          <a:p>
            <a:pPr eaLnBrk="1" hangingPunct="1"/>
            <a:r>
              <a:rPr lang="en-US" sz="1300" dirty="0" smtClean="0"/>
              <a:t> </a:t>
            </a:r>
            <a:endParaRPr lang="en-US" dirty="0" smtClean="0"/>
          </a:p>
        </p:txBody>
      </p:sp>
      <p:sp>
        <p:nvSpPr>
          <p:cNvPr id="50586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6CF2C262-A687-49B6-B4DB-E5B49886ECD8}" type="slidenum">
              <a:rPr lang="en-US" smtClean="0"/>
              <a:pPr/>
              <a:t>15</a:t>
            </a:fld>
            <a:endParaRPr lang="en-US" dirty="0" smtClean="0"/>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7"/>
          <p:cNvSpPr>
            <a:spLocks noGrp="1" noChangeArrowheads="1"/>
          </p:cNvSpPr>
          <p:nvPr>
            <p:ph type="sldNum" sz="quarter" idx="5"/>
          </p:nvPr>
        </p:nvSpPr>
        <p:spPr>
          <a:noFill/>
        </p:spPr>
        <p:txBody>
          <a:bodyPr/>
          <a:lstStyle/>
          <a:p>
            <a:fld id="{81EF07ED-E7E5-4B5D-BA9C-4E6D97EEF0C4}" type="slidenum">
              <a:rPr lang="en-US" smtClean="0"/>
              <a:pPr/>
              <a:t>151</a:t>
            </a:fld>
            <a:endParaRPr lang="en-US" dirty="0" smtClean="0"/>
          </a:p>
        </p:txBody>
      </p:sp>
      <p:sp>
        <p:nvSpPr>
          <p:cNvPr id="506883" name="Rectangle 2"/>
          <p:cNvSpPr>
            <a:spLocks noGrp="1" noChangeArrowheads="1"/>
          </p:cNvSpPr>
          <p:nvPr>
            <p:ph type="body" idx="1"/>
          </p:nvPr>
        </p:nvSpPr>
        <p:spPr>
          <a:xfrm>
            <a:off x="762199" y="4638978"/>
            <a:ext cx="5697471" cy="4140956"/>
          </a:xfrm>
          <a:noFill/>
          <a:ln/>
        </p:spPr>
        <p:txBody>
          <a:bodyPr/>
          <a:lstStyle/>
          <a:p>
            <a:pPr eaLnBrk="1" hangingPunct="1">
              <a:lnSpc>
                <a:spcPct val="150000"/>
              </a:lnSpc>
            </a:pPr>
            <a:r>
              <a:rPr lang="en-US" sz="1000" dirty="0" smtClean="0"/>
              <a:t>These three Message Signal Units differ only in the format of the Point Code in the Signaling Information (SIF) field and message priority that is not used in ITU.</a:t>
            </a:r>
          </a:p>
          <a:p>
            <a:pPr eaLnBrk="1" hangingPunct="1">
              <a:lnSpc>
                <a:spcPct val="150000"/>
              </a:lnSpc>
            </a:pPr>
            <a:endParaRPr lang="en-US" sz="1000" dirty="0" smtClean="0"/>
          </a:p>
          <a:p>
            <a:pPr eaLnBrk="1" hangingPunct="1">
              <a:lnSpc>
                <a:spcPct val="150000"/>
              </a:lnSpc>
            </a:pPr>
            <a:r>
              <a:rPr lang="en-US" sz="1000" dirty="0" smtClean="0"/>
              <a:t>As the MSU goes through the Gateway Screening process, screening can be performed on any of the values, with the exception of the level two bits (BSN, FSN and LI) and the SLS.</a:t>
            </a:r>
          </a:p>
        </p:txBody>
      </p:sp>
      <p:sp>
        <p:nvSpPr>
          <p:cNvPr id="5068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7"/>
          <p:cNvSpPr>
            <a:spLocks noGrp="1" noChangeArrowheads="1"/>
          </p:cNvSpPr>
          <p:nvPr>
            <p:ph type="sldNum" sz="quarter" idx="5"/>
          </p:nvPr>
        </p:nvSpPr>
        <p:spPr>
          <a:noFill/>
        </p:spPr>
        <p:txBody>
          <a:bodyPr/>
          <a:lstStyle/>
          <a:p>
            <a:fld id="{BE341ACD-660C-4395-AABF-C3D4746D3B51}" type="slidenum">
              <a:rPr lang="en-US" smtClean="0"/>
              <a:pPr/>
              <a:t>152</a:t>
            </a:fld>
            <a:endParaRPr lang="en-US" dirty="0" smtClean="0"/>
          </a:p>
        </p:txBody>
      </p:sp>
      <p:sp>
        <p:nvSpPr>
          <p:cNvPr id="507907" name="Rectangle 2"/>
          <p:cNvSpPr>
            <a:spLocks noGrp="1" noRot="1" noChangeAspect="1" noChangeArrowheads="1" noTextEdit="1"/>
          </p:cNvSpPr>
          <p:nvPr>
            <p:ph type="sldImg"/>
          </p:nvPr>
        </p:nvSpPr>
        <p:spPr>
          <a:ln/>
        </p:spPr>
      </p:sp>
      <p:sp>
        <p:nvSpPr>
          <p:cNvPr id="507908"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7"/>
          <p:cNvSpPr>
            <a:spLocks noGrp="1" noChangeArrowheads="1"/>
          </p:cNvSpPr>
          <p:nvPr>
            <p:ph type="sldNum" sz="quarter" idx="5"/>
          </p:nvPr>
        </p:nvSpPr>
        <p:spPr>
          <a:noFill/>
        </p:spPr>
        <p:txBody>
          <a:bodyPr/>
          <a:lstStyle/>
          <a:p>
            <a:fld id="{1E53449B-2AC7-44FC-B9F7-3BA32EF3F8E0}" type="slidenum">
              <a:rPr lang="en-US" smtClean="0"/>
              <a:pPr/>
              <a:t>153</a:t>
            </a:fld>
            <a:endParaRPr lang="en-US" dirty="0" smtClean="0"/>
          </a:p>
        </p:txBody>
      </p:sp>
      <p:sp>
        <p:nvSpPr>
          <p:cNvPr id="508931" name="Rectangle 2"/>
          <p:cNvSpPr>
            <a:spLocks noGrp="1" noChangeArrowheads="1"/>
          </p:cNvSpPr>
          <p:nvPr>
            <p:ph type="body" idx="1"/>
          </p:nvPr>
        </p:nvSpPr>
        <p:spPr>
          <a:xfrm>
            <a:off x="760677" y="4632830"/>
            <a:ext cx="5698993" cy="3976486"/>
          </a:xfrm>
          <a:noFill/>
          <a:ln/>
        </p:spPr>
        <p:txBody>
          <a:bodyPr/>
          <a:lstStyle/>
          <a:p>
            <a:pPr eaLnBrk="1" hangingPunct="1"/>
            <a:r>
              <a:rPr lang="en-US" sz="1000" b="1" dirty="0" smtClean="0"/>
              <a:t>Service Information Octet</a:t>
            </a:r>
            <a:r>
              <a:rPr lang="en-US" sz="1000" dirty="0" smtClean="0"/>
              <a:t> (SIO) identifies the application being sent in the MSU and consists of the following Modules:</a:t>
            </a:r>
          </a:p>
          <a:p>
            <a:pPr eaLnBrk="1" hangingPunct="1">
              <a:buFontTx/>
              <a:buChar char="•"/>
            </a:pPr>
            <a:r>
              <a:rPr lang="en-US" sz="1000" b="1" dirty="0" smtClean="0"/>
              <a:t>Service Indicator</a:t>
            </a:r>
            <a:r>
              <a:rPr lang="en-US" sz="1000" dirty="0" smtClean="0"/>
              <a:t> (SI) – determines the message type. The most common SI values are:</a:t>
            </a:r>
          </a:p>
          <a:p>
            <a:pPr lvl="1" eaLnBrk="1" hangingPunct="1">
              <a:buFontTx/>
              <a:buChar char="•"/>
            </a:pPr>
            <a:r>
              <a:rPr lang="en-US" sz="1000" dirty="0" smtClean="0"/>
              <a:t>SI value of 0 indicates a Network Management message.</a:t>
            </a:r>
          </a:p>
          <a:p>
            <a:pPr lvl="1" eaLnBrk="1" hangingPunct="1">
              <a:buFontTx/>
              <a:buChar char="•"/>
            </a:pPr>
            <a:r>
              <a:rPr lang="en-US" sz="1000" dirty="0" smtClean="0"/>
              <a:t>SI value of 1 or 2 indicates a Network Management test message.</a:t>
            </a:r>
          </a:p>
          <a:p>
            <a:pPr lvl="1" eaLnBrk="1" hangingPunct="1">
              <a:buFontTx/>
              <a:buChar char="•"/>
            </a:pPr>
            <a:r>
              <a:rPr lang="en-US" sz="1000" dirty="0" smtClean="0"/>
              <a:t>SI value of 3 indicates an SCCP message.</a:t>
            </a:r>
          </a:p>
          <a:p>
            <a:pPr lvl="1" eaLnBrk="1" hangingPunct="1">
              <a:buFontTx/>
              <a:buChar char="•"/>
            </a:pPr>
            <a:r>
              <a:rPr lang="en-US" sz="1000" dirty="0" smtClean="0"/>
              <a:t>SI value of 5 indicates an ISUP message.</a:t>
            </a:r>
          </a:p>
          <a:p>
            <a:pPr eaLnBrk="1" hangingPunct="1">
              <a:buFontTx/>
              <a:buChar char="•"/>
            </a:pPr>
            <a:r>
              <a:rPr lang="en-US" sz="1000" b="1" dirty="0" smtClean="0"/>
              <a:t>Subservice Field</a:t>
            </a:r>
            <a:r>
              <a:rPr lang="en-US" sz="1000" dirty="0" smtClean="0"/>
              <a:t> (SSF)</a:t>
            </a:r>
          </a:p>
          <a:p>
            <a:pPr lvl="1" eaLnBrk="1" hangingPunct="1">
              <a:buFontTx/>
              <a:buChar char="•"/>
            </a:pPr>
            <a:r>
              <a:rPr lang="en-US" sz="1000" b="1" dirty="0" smtClean="0"/>
              <a:t>Network Indicator</a:t>
            </a:r>
            <a:r>
              <a:rPr lang="en-US" sz="1000" dirty="0" smtClean="0"/>
              <a:t> (NI) – identifies the originating network. The value of 0 indicates an international network, while a value of 2 indicates a national network.</a:t>
            </a:r>
          </a:p>
          <a:p>
            <a:pPr lvl="1" eaLnBrk="1" hangingPunct="1">
              <a:buFontTx/>
              <a:buChar char="•"/>
            </a:pPr>
            <a:r>
              <a:rPr lang="en-US" sz="1000" b="1" dirty="0" smtClean="0"/>
              <a:t>Message Priority</a:t>
            </a:r>
            <a:r>
              <a:rPr lang="en-US" sz="1000" dirty="0" smtClean="0"/>
              <a:t> (PRI) - identifies the level of priority for handling the message. There is a range of 0-3 for the message priority, with 0 being the lowest and 3 being the highest priority.</a:t>
            </a:r>
          </a:p>
          <a:p>
            <a:pPr eaLnBrk="1" hangingPunct="1"/>
            <a:r>
              <a:rPr lang="en-US" sz="1000" dirty="0" smtClean="0"/>
              <a:t>Gateway Screening has the ability to screen on each of these fields of the SIO portion of an MSU.</a:t>
            </a:r>
          </a:p>
          <a:p>
            <a:pPr eaLnBrk="1" hangingPunct="1"/>
            <a:r>
              <a:rPr lang="en-US" sz="1000" dirty="0" smtClean="0"/>
              <a:t>The ITU standard does not use the Network Priority field.</a:t>
            </a:r>
          </a:p>
          <a:p>
            <a:pPr eaLnBrk="1" hangingPunct="1">
              <a:lnSpc>
                <a:spcPct val="125000"/>
              </a:lnSpc>
            </a:pPr>
            <a:r>
              <a:rPr lang="en-US" sz="1000" dirty="0" smtClean="0"/>
              <a:t>The National Network Indicator is used by ITU to differentiate between various networks used within different countries. This allows each country to use its own code structure within its own national network, while still conforming to the international standard set forth by the ITU-TS.</a:t>
            </a:r>
          </a:p>
          <a:p>
            <a:pPr eaLnBrk="1" hangingPunct="1"/>
            <a:endParaRPr lang="en-US" sz="1000" dirty="0" smtClean="0"/>
          </a:p>
        </p:txBody>
      </p:sp>
      <p:sp>
        <p:nvSpPr>
          <p:cNvPr id="5089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7"/>
          <p:cNvSpPr>
            <a:spLocks noGrp="1" noChangeArrowheads="1"/>
          </p:cNvSpPr>
          <p:nvPr>
            <p:ph type="sldNum" sz="quarter" idx="5"/>
          </p:nvPr>
        </p:nvSpPr>
        <p:spPr>
          <a:noFill/>
        </p:spPr>
        <p:txBody>
          <a:bodyPr/>
          <a:lstStyle/>
          <a:p>
            <a:fld id="{5A383D1F-6157-4633-A5EF-B1CA7F42DD65}" type="slidenum">
              <a:rPr lang="en-US" smtClean="0"/>
              <a:pPr/>
              <a:t>154</a:t>
            </a:fld>
            <a:endParaRPr lang="en-US" dirty="0" smtClean="0"/>
          </a:p>
        </p:txBody>
      </p:sp>
      <p:sp>
        <p:nvSpPr>
          <p:cNvPr id="509955" name="Rectangle 2"/>
          <p:cNvSpPr>
            <a:spLocks noGrp="1" noChangeArrowheads="1"/>
          </p:cNvSpPr>
          <p:nvPr>
            <p:ph type="body" idx="1"/>
          </p:nvPr>
        </p:nvSpPr>
        <p:spPr>
          <a:xfrm>
            <a:off x="842830" y="4642052"/>
            <a:ext cx="5368859" cy="4136345"/>
          </a:xfrm>
          <a:noFill/>
          <a:ln/>
        </p:spPr>
        <p:txBody>
          <a:bodyPr/>
          <a:lstStyle/>
          <a:p>
            <a:pPr eaLnBrk="1" hangingPunct="1"/>
            <a:r>
              <a:rPr lang="en-US" sz="1000" dirty="0" smtClean="0"/>
              <a:t>The Signaling Information Field (SIF) is used by both level three and level four.  It is divided into two parts:</a:t>
            </a:r>
          </a:p>
          <a:p>
            <a:pPr eaLnBrk="1" hangingPunct="1">
              <a:buFontTx/>
              <a:buChar char="•"/>
            </a:pPr>
            <a:r>
              <a:rPr lang="en-US" sz="1000" dirty="0" smtClean="0"/>
              <a:t>Routing label - includes SLS (Signaling Link Selection), OPC and DPC and is used by level three for message routing.</a:t>
            </a:r>
          </a:p>
          <a:p>
            <a:pPr eaLnBrk="1" hangingPunct="1">
              <a:buFontTx/>
              <a:buChar char="•"/>
            </a:pPr>
            <a:r>
              <a:rPr lang="en-US" sz="1000" dirty="0" smtClean="0"/>
              <a:t>User information data - used by level three for network management and by level four for application data for ISUP, SCCP, TCAP and MAP.</a:t>
            </a:r>
          </a:p>
          <a:p>
            <a:pPr lvl="1" eaLnBrk="1" hangingPunct="1"/>
            <a:endParaRPr lang="en-US" sz="1000" dirty="0" smtClean="0"/>
          </a:p>
          <a:p>
            <a:pPr eaLnBrk="1" hangingPunct="1"/>
            <a:r>
              <a:rPr lang="en-US" sz="1000" b="1" dirty="0" smtClean="0"/>
              <a:t>All three types of messages, (Network Management, ISUP and SCCP) have a routing label field</a:t>
            </a:r>
            <a:r>
              <a:rPr lang="en-US" sz="1000" dirty="0" smtClean="0"/>
              <a:t>.  In addition to the routing label, each of the following types of messages have unique data fields:</a:t>
            </a:r>
          </a:p>
          <a:p>
            <a:pPr eaLnBrk="1" hangingPunct="1"/>
            <a:r>
              <a:rPr lang="en-US" sz="1000" u="sng" dirty="0" smtClean="0"/>
              <a:t>Network Management</a:t>
            </a:r>
            <a:r>
              <a:rPr lang="en-US" sz="1000" dirty="0" smtClean="0"/>
              <a:t> – H1 and H0 bits, heading codes for different types of network management messages.</a:t>
            </a:r>
          </a:p>
          <a:p>
            <a:pPr eaLnBrk="1" hangingPunct="1"/>
            <a:r>
              <a:rPr lang="en-US" sz="1000" u="sng" dirty="0" smtClean="0"/>
              <a:t>ISUP</a:t>
            </a:r>
            <a:r>
              <a:rPr lang="en-US" sz="1000" dirty="0" smtClean="0"/>
              <a:t> – a Circuit Identifier Code, which identifies the circuit being setup or released.</a:t>
            </a:r>
          </a:p>
          <a:p>
            <a:pPr eaLnBrk="1" hangingPunct="1"/>
            <a:r>
              <a:rPr lang="en-US" sz="1000" u="sng" dirty="0" smtClean="0"/>
              <a:t>SCCP</a:t>
            </a:r>
            <a:r>
              <a:rPr lang="en-US" sz="1000" dirty="0" smtClean="0"/>
              <a:t> – This type message has mandatory and fixed parts, and a User Message/Data field containing the TCAP portion (for invoke/responses).  </a:t>
            </a:r>
          </a:p>
          <a:p>
            <a:pPr eaLnBrk="1" hangingPunct="1"/>
            <a:r>
              <a:rPr lang="en-US" sz="1000" dirty="0" smtClean="0"/>
              <a:t>The H0 and H1 codes are explained on the next two pages for network management and test messages.</a:t>
            </a:r>
          </a:p>
        </p:txBody>
      </p:sp>
      <p:sp>
        <p:nvSpPr>
          <p:cNvPr id="50995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7"/>
          <p:cNvSpPr>
            <a:spLocks noGrp="1" noChangeArrowheads="1"/>
          </p:cNvSpPr>
          <p:nvPr>
            <p:ph type="sldNum" sz="quarter" idx="5"/>
          </p:nvPr>
        </p:nvSpPr>
        <p:spPr>
          <a:noFill/>
        </p:spPr>
        <p:txBody>
          <a:bodyPr/>
          <a:lstStyle/>
          <a:p>
            <a:fld id="{C4D074BF-6012-467F-9760-51C392B211C7}" type="slidenum">
              <a:rPr lang="en-US" smtClean="0"/>
              <a:pPr/>
              <a:t>155</a:t>
            </a:fld>
            <a:endParaRPr lang="en-US" dirty="0" smtClean="0"/>
          </a:p>
        </p:txBody>
      </p:sp>
      <p:sp>
        <p:nvSpPr>
          <p:cNvPr id="510979" name="Rectangle 2"/>
          <p:cNvSpPr>
            <a:spLocks noGrp="1" noChangeArrowheads="1"/>
          </p:cNvSpPr>
          <p:nvPr>
            <p:ph type="body" idx="1"/>
          </p:nvPr>
        </p:nvSpPr>
        <p:spPr>
          <a:xfrm>
            <a:off x="760677" y="4635903"/>
            <a:ext cx="5698993" cy="4144030"/>
          </a:xfrm>
          <a:noFill/>
          <a:ln/>
        </p:spPr>
        <p:txBody>
          <a:bodyPr/>
          <a:lstStyle/>
          <a:p>
            <a:pPr eaLnBrk="1" hangingPunct="1"/>
            <a:r>
              <a:rPr lang="en-US" sz="1000" dirty="0" smtClean="0"/>
              <a:t>H0=1:  used to divert traffic away from a failed link, and when the failed link has been restored, and traffic is resumed over the link.</a:t>
            </a:r>
          </a:p>
          <a:p>
            <a:pPr eaLnBrk="1" hangingPunct="1"/>
            <a:r>
              <a:rPr lang="en-US" sz="1000" dirty="0" smtClean="0"/>
              <a:t>H0=2:  used in the event that a changeover procedure is initiated but the transmit buffer cannot be read.</a:t>
            </a:r>
          </a:p>
          <a:p>
            <a:pPr eaLnBrk="1" hangingPunct="1"/>
            <a:r>
              <a:rPr lang="en-US" sz="1000" dirty="0" smtClean="0"/>
              <a:t>H0=3:  sent by the STP when it receives a MSU destined for a route that has been marked as congested.</a:t>
            </a:r>
          </a:p>
          <a:p>
            <a:pPr eaLnBrk="1" hangingPunct="1"/>
            <a:r>
              <a:rPr lang="en-US" sz="1000" dirty="0" smtClean="0"/>
              <a:t>H0=4:  used to redirect traffic around a failed route.</a:t>
            </a:r>
          </a:p>
          <a:p>
            <a:pPr eaLnBrk="1" hangingPunct="1"/>
            <a:r>
              <a:rPr lang="en-US" sz="1000" dirty="0" smtClean="0"/>
              <a:t>H0=5:  used to test the status of any prohibited or restricted route.</a:t>
            </a:r>
          </a:p>
          <a:p>
            <a:pPr eaLnBrk="1" hangingPunct="1"/>
            <a:r>
              <a:rPr lang="en-US" sz="1000" dirty="0" smtClean="0"/>
              <a:t>H0=6:  used to send test messages over an inhibited link.</a:t>
            </a:r>
          </a:p>
          <a:p>
            <a:pPr eaLnBrk="1" hangingPunct="1"/>
            <a:r>
              <a:rPr lang="en-US" sz="1000" dirty="0" smtClean="0"/>
              <a:t>H0=7:  used to restart traffic flow on a previously failed link.</a:t>
            </a:r>
          </a:p>
          <a:p>
            <a:pPr eaLnBrk="1" hangingPunct="1"/>
            <a:r>
              <a:rPr lang="en-US" sz="1000" dirty="0" smtClean="0"/>
              <a:t>H0=8:  used to indicate the state of the connection ( successful, not-possible).   </a:t>
            </a:r>
          </a:p>
          <a:p>
            <a:pPr eaLnBrk="1" hangingPunct="1"/>
            <a:r>
              <a:rPr lang="en-US" sz="1000" dirty="0" smtClean="0"/>
              <a:t>H0=10:  used to reduce traffic being generated to an affected signaling point.</a:t>
            </a:r>
          </a:p>
          <a:p>
            <a:pPr eaLnBrk="1" hangingPunct="1"/>
            <a:endParaRPr lang="en-US" sz="1000" dirty="0" smtClean="0"/>
          </a:p>
          <a:p>
            <a:pPr eaLnBrk="1" hangingPunct="1"/>
            <a:r>
              <a:rPr lang="en-US" sz="1000" dirty="0" smtClean="0"/>
              <a:t>Within each Message Group are Message types (H1).</a:t>
            </a:r>
          </a:p>
          <a:p>
            <a:pPr eaLnBrk="1" hangingPunct="1"/>
            <a:r>
              <a:rPr lang="en-US" sz="1000" dirty="0" smtClean="0"/>
              <a:t> For example - the TFM messages have H1 values of 1 for transfer-prohibited, 3 for transfer-restricted, and 5 for transfer-allowed.</a:t>
            </a:r>
          </a:p>
          <a:p>
            <a:pPr eaLnBrk="1" hangingPunct="1"/>
            <a:endParaRPr lang="en-US" sz="1000" dirty="0" smtClean="0"/>
          </a:p>
          <a:p>
            <a:pPr eaLnBrk="1" hangingPunct="1"/>
            <a:r>
              <a:rPr lang="en-US" sz="1000" dirty="0" smtClean="0"/>
              <a:t>Note: A list of H0 and H1 Heading codes is located in Appendix A – reference information </a:t>
            </a:r>
          </a:p>
          <a:p>
            <a:pPr eaLnBrk="1" hangingPunct="1"/>
            <a:endParaRPr lang="en-US" sz="1000" dirty="0" smtClean="0"/>
          </a:p>
        </p:txBody>
      </p:sp>
      <p:sp>
        <p:nvSpPr>
          <p:cNvPr id="5109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7"/>
          <p:cNvSpPr>
            <a:spLocks noGrp="1" noChangeArrowheads="1"/>
          </p:cNvSpPr>
          <p:nvPr>
            <p:ph type="sldNum" sz="quarter" idx="5"/>
          </p:nvPr>
        </p:nvSpPr>
        <p:spPr>
          <a:noFill/>
        </p:spPr>
        <p:txBody>
          <a:bodyPr/>
          <a:lstStyle/>
          <a:p>
            <a:fld id="{1DD41847-D135-4088-91C0-61470EE9B356}" type="slidenum">
              <a:rPr lang="en-US" smtClean="0"/>
              <a:pPr/>
              <a:t>156</a:t>
            </a:fld>
            <a:endParaRPr lang="en-US" dirty="0" smtClean="0"/>
          </a:p>
        </p:txBody>
      </p:sp>
      <p:sp>
        <p:nvSpPr>
          <p:cNvPr id="512003"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For both H0 Message Groups, the H1 value is always equal to 1, which indicates that it is a test message type.</a:t>
            </a:r>
          </a:p>
          <a:p>
            <a:pPr eaLnBrk="1" hangingPunct="1"/>
            <a:endParaRPr lang="en-US" sz="1000" dirty="0" smtClean="0"/>
          </a:p>
        </p:txBody>
      </p:sp>
      <p:sp>
        <p:nvSpPr>
          <p:cNvPr id="5120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p:spPr>
        <p:txBody>
          <a:bodyPr/>
          <a:lstStyle/>
          <a:p>
            <a:fld id="{EC80DAFD-1937-4802-BF56-BD44A6C4B0AA}" type="slidenum">
              <a:rPr lang="en-US" smtClean="0"/>
              <a:pPr/>
              <a:t>157</a:t>
            </a:fld>
            <a:endParaRPr lang="en-US" dirty="0" smtClean="0"/>
          </a:p>
        </p:txBody>
      </p:sp>
      <p:sp>
        <p:nvSpPr>
          <p:cNvPr id="513027" name="Rectangle 2"/>
          <p:cNvSpPr>
            <a:spLocks noGrp="1" noRot="1" noChangeAspect="1" noChangeArrowheads="1" noTextEdit="1"/>
          </p:cNvSpPr>
          <p:nvPr>
            <p:ph type="sldImg"/>
          </p:nvPr>
        </p:nvSpPr>
        <p:spPr>
          <a:xfrm>
            <a:off x="612775" y="163513"/>
            <a:ext cx="5857875" cy="4394200"/>
          </a:xfrm>
          <a:ln/>
        </p:spPr>
      </p:sp>
      <p:sp>
        <p:nvSpPr>
          <p:cNvPr id="513028" name="Rectangle 3"/>
          <p:cNvSpPr>
            <a:spLocks noGrp="1" noChangeArrowheads="1"/>
          </p:cNvSpPr>
          <p:nvPr>
            <p:ph type="body" idx="1"/>
          </p:nvPr>
        </p:nvSpPr>
        <p:spPr>
          <a:xfrm>
            <a:off x="603979" y="4678942"/>
            <a:ext cx="5861777" cy="4160939"/>
          </a:xfrm>
          <a:noFill/>
          <a:ln/>
        </p:spPr>
        <p:txBody>
          <a:bodyPr/>
          <a:lstStyle/>
          <a:p>
            <a:pPr eaLnBrk="1" hangingPunct="1"/>
            <a:r>
              <a:rPr lang="en-US" sz="1000" dirty="0" smtClean="0"/>
              <a:t>GWS functions on the EAGLE reside within all LIM card types, E5-ENET, E5-TSM and E5-SM4G. The table on this page shows the GWS function that each card performs.</a:t>
            </a:r>
          </a:p>
          <a:p>
            <a:pPr eaLnBrk="1" hangingPunct="1"/>
            <a:r>
              <a:rPr lang="en-US" sz="1000" dirty="0" smtClean="0"/>
              <a:t>GWS tables are stored on dedicated E5-TSMs configured with the application of Generic Loader Software (GLS). They never perform any screening.</a:t>
            </a:r>
          </a:p>
          <a:p>
            <a:pPr eaLnBrk="1" hangingPunct="1"/>
            <a:r>
              <a:rPr lang="en-US" sz="1000" dirty="0" smtClean="0"/>
              <a:t>The GLS software is used to control the download of GWS data from the E5-TSM cards to the LIMs, E5-ENET, DSM and E5-SM4G cards.</a:t>
            </a:r>
          </a:p>
          <a:p>
            <a:pPr eaLnBrk="1" hangingPunct="1"/>
            <a:r>
              <a:rPr lang="en-US" sz="1000" dirty="0" smtClean="0"/>
              <a:t>The minimum number of E5-TSMs configured as GLS needed to support the GWS feature is</a:t>
            </a:r>
            <a:r>
              <a:rPr lang="en-US" sz="1000" b="1" dirty="0" smtClean="0"/>
              <a:t> 2</a:t>
            </a:r>
            <a:r>
              <a:rPr lang="en-US" sz="1000" dirty="0" smtClean="0"/>
              <a:t>. The maximum number of E5-TSMs that can be configured as GLS is </a:t>
            </a:r>
            <a:r>
              <a:rPr lang="en-US" sz="1000" b="1" dirty="0" smtClean="0"/>
              <a:t>8</a:t>
            </a:r>
            <a:r>
              <a:rPr lang="en-US" sz="1000" dirty="0" smtClean="0"/>
              <a:t>.</a:t>
            </a:r>
          </a:p>
          <a:p>
            <a:pPr eaLnBrk="1" hangingPunct="1"/>
            <a:r>
              <a:rPr lang="en-US" sz="1000" dirty="0" smtClean="0"/>
              <a:t>The Gateway Screening (GWS) feature is configured on the EAGLE using GWS tables.</a:t>
            </a:r>
          </a:p>
          <a:p>
            <a:pPr eaLnBrk="1" hangingPunct="1"/>
            <a:r>
              <a:rPr lang="en-US" sz="1000" dirty="0" smtClean="0"/>
              <a:t>The actual screening of messages occurs on the LIM/E5-ENET and DSM/E5-SM4G cards that perform GTT, depending on what type of message is being screened.	</a:t>
            </a:r>
          </a:p>
          <a:p>
            <a:pPr eaLnBrk="1" hangingPunct="1"/>
            <a:r>
              <a:rPr lang="en-US" sz="1000" dirty="0" smtClean="0"/>
              <a:t>GWS data is downloaded from an TSM-GLS card anytime a LIM/E5-ENET or DSM/E5-SM4G card is initialized or reinitialized.</a:t>
            </a:r>
          </a:p>
          <a:p>
            <a:pPr eaLnBrk="1" hangingPunct="1"/>
            <a:endParaRPr lang="en-US" sz="1000" dirty="0" smtClean="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7"/>
          <p:cNvSpPr>
            <a:spLocks noGrp="1" noChangeArrowheads="1"/>
          </p:cNvSpPr>
          <p:nvPr>
            <p:ph type="sldNum" sz="quarter" idx="5"/>
          </p:nvPr>
        </p:nvSpPr>
        <p:spPr>
          <a:noFill/>
        </p:spPr>
        <p:txBody>
          <a:bodyPr/>
          <a:lstStyle/>
          <a:p>
            <a:fld id="{9A2077EB-7AAD-474C-B375-F5547BC235AE}" type="slidenum">
              <a:rPr lang="en-US" smtClean="0"/>
              <a:pPr/>
              <a:t>158</a:t>
            </a:fld>
            <a:endParaRPr lang="en-US" dirty="0" smtClean="0"/>
          </a:p>
        </p:txBody>
      </p:sp>
      <p:sp>
        <p:nvSpPr>
          <p:cNvPr id="514051" name="Rectangle 2"/>
          <p:cNvSpPr>
            <a:spLocks noGrp="1" noChangeArrowheads="1"/>
          </p:cNvSpPr>
          <p:nvPr>
            <p:ph type="body" idx="1"/>
          </p:nvPr>
        </p:nvSpPr>
        <p:spPr>
          <a:xfrm>
            <a:off x="494441" y="4671257"/>
            <a:ext cx="5942409" cy="4165550"/>
          </a:xfrm>
          <a:noFill/>
          <a:ln/>
        </p:spPr>
        <p:txBody>
          <a:bodyPr/>
          <a:lstStyle/>
          <a:p>
            <a:pPr eaLnBrk="1" hangingPunct="1"/>
            <a:r>
              <a:rPr lang="en-US" sz="1000" dirty="0" smtClean="0"/>
              <a:t>Every incoming screened linkset from an interconnecting network requires unique GWS table information. This information must be determined prior to creating GWS tables.</a:t>
            </a:r>
          </a:p>
          <a:p>
            <a:pPr eaLnBrk="1" hangingPunct="1"/>
            <a:r>
              <a:rPr lang="en-US" sz="1000" dirty="0" smtClean="0"/>
              <a:t>The data entered into the GWS tables may not be compatible with other linksets. In particular, the linkset names cannot be re-used, and point code values , OPC, DPC, CGPA, will not be the same for most linksets. SIO values may not be the same, based on the message types that will be allowed from different networks.</a:t>
            </a:r>
          </a:p>
          <a:p>
            <a:pPr eaLnBrk="1" hangingPunct="1"/>
            <a:r>
              <a:rPr lang="en-US" sz="1000" dirty="0" smtClean="0"/>
              <a:t>Don’t forget to “allow” network management and test messages into your network. Failing to do this will prevent links to re-align after any failure.</a:t>
            </a:r>
          </a:p>
          <a:p>
            <a:pPr eaLnBrk="1" hangingPunct="1"/>
            <a:r>
              <a:rPr lang="en-US" sz="1000" dirty="0" smtClean="0"/>
              <a:t>Don’t EVER start screening without a sufficient “soak time”.  Use the EAGLE’s Screen Test Mode. The test mode will display a message showing each MSU that fails GWS. These messages can be analyzed to ensure that the failed messages should be failing GWS, which allows a test of the GWS tables prior to turning the GWS action on.</a:t>
            </a:r>
          </a:p>
          <a:p>
            <a:pPr eaLnBrk="1" hangingPunct="1"/>
            <a:r>
              <a:rPr lang="en-US" sz="1000" dirty="0" smtClean="0"/>
              <a:t>If it is determined that legitimate messages are failing GWS after the action is turned on, simply enter the command: chg-ls:lsn</a:t>
            </a:r>
            <a:r>
              <a:rPr lang="en-US" sz="1000" b="1" dirty="0" smtClean="0"/>
              <a:t>= </a:t>
            </a:r>
            <a:r>
              <a:rPr lang="en-US" sz="1000" dirty="0" smtClean="0"/>
              <a:t>(linkset name):gwsa=off. This will allow all messages to be allowed while the GWS tables are being corrected. Some illegitimate traffic may pass through the network, but more importantly, all legitimate traffic will also be allowed. When the problems are corrected, the GWS action may be turned back on; therefore, blocking unwanted traffic. </a:t>
            </a:r>
          </a:p>
          <a:p>
            <a:pPr eaLnBrk="1" hangingPunct="1"/>
            <a:endParaRPr lang="en-US" sz="1000" dirty="0" smtClean="0"/>
          </a:p>
        </p:txBody>
      </p:sp>
      <p:sp>
        <p:nvSpPr>
          <p:cNvPr id="51405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2B902553-370D-4462-ACCB-1E6C2CAD062F}" type="slidenum">
              <a:rPr lang="en-US" smtClean="0"/>
              <a:pPr/>
              <a:t>159</a:t>
            </a:fld>
            <a:endParaRPr lang="en-US" dirty="0" smtClean="0"/>
          </a:p>
        </p:txBody>
      </p:sp>
      <p:sp>
        <p:nvSpPr>
          <p:cNvPr id="515075" name="Rectangle 2"/>
          <p:cNvSpPr>
            <a:spLocks noGrp="1" noChangeArrowheads="1"/>
          </p:cNvSpPr>
          <p:nvPr>
            <p:ph type="body" idx="1"/>
          </p:nvPr>
        </p:nvSpPr>
        <p:spPr>
          <a:xfrm>
            <a:off x="848916" y="4675868"/>
            <a:ext cx="5371902" cy="4160939"/>
          </a:xfrm>
          <a:noFill/>
          <a:ln/>
        </p:spPr>
        <p:txBody>
          <a:bodyPr/>
          <a:lstStyle/>
          <a:p>
            <a:pPr eaLnBrk="1" hangingPunct="1"/>
            <a:r>
              <a:rPr lang="en-US" sz="1000" dirty="0" smtClean="0"/>
              <a:t>GWS functions are defined using screen sets which contain a set of rules or screening tables.  </a:t>
            </a:r>
          </a:p>
          <a:p>
            <a:pPr eaLnBrk="1" hangingPunct="1"/>
            <a:r>
              <a:rPr lang="en-US" sz="1000" dirty="0" smtClean="0"/>
              <a:t>Each set of rules or table belongs to a specific category which indicates the criteria that is used to either accept or reject an incoming MSU.</a:t>
            </a:r>
          </a:p>
          <a:p>
            <a:pPr eaLnBrk="1" hangingPunct="1"/>
            <a:r>
              <a:rPr lang="en-US" sz="1000" dirty="0" smtClean="0"/>
              <a:t>The screening parameters in a screening table such as point code, routing indicator and subsystem number are used to match information in the incoming MSU.</a:t>
            </a:r>
          </a:p>
          <a:p>
            <a:pPr eaLnBrk="1" hangingPunct="1"/>
            <a:r>
              <a:rPr lang="en-US" sz="1000" dirty="0" smtClean="0"/>
              <a:t>A screen set is assigned to a particular linkset.</a:t>
            </a:r>
          </a:p>
          <a:p>
            <a:pPr eaLnBrk="1" hangingPunct="1"/>
            <a:r>
              <a:rPr lang="en-US" sz="1000" dirty="0" smtClean="0"/>
              <a:t>All messages coming in on a linkset will be screened using the criteria defined in the tables contained within the screen set for that linkset.  </a:t>
            </a:r>
          </a:p>
          <a:p>
            <a:pPr eaLnBrk="1" hangingPunct="1"/>
            <a:r>
              <a:rPr lang="en-US" sz="1000" dirty="0" smtClean="0"/>
              <a:t>This means screening tables must be configured and a screen set must be assigned to each linkset requiring gateway screening.</a:t>
            </a:r>
          </a:p>
          <a:p>
            <a:pPr eaLnBrk="1" hangingPunct="1"/>
            <a:endParaRPr lang="en-US" sz="1000" dirty="0" smtClean="0"/>
          </a:p>
          <a:p>
            <a:pPr eaLnBrk="1" hangingPunct="1"/>
            <a:endParaRPr lang="en-US" sz="1000" dirty="0" smtClean="0"/>
          </a:p>
        </p:txBody>
      </p:sp>
      <p:sp>
        <p:nvSpPr>
          <p:cNvPr id="5150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D751D3BC-3343-4E02-9D7A-BB4623166A74}" type="slidenum">
              <a:rPr lang="en-US" smtClean="0"/>
              <a:pPr/>
              <a:t>160</a:t>
            </a:fld>
            <a:endParaRPr lang="en-US" dirty="0" smtClean="0"/>
          </a:p>
        </p:txBody>
      </p:sp>
      <p:sp>
        <p:nvSpPr>
          <p:cNvPr id="516099" name="Rectangle 2"/>
          <p:cNvSpPr>
            <a:spLocks noGrp="1" noChangeArrowheads="1"/>
          </p:cNvSpPr>
          <p:nvPr>
            <p:ph type="body" idx="1"/>
          </p:nvPr>
        </p:nvSpPr>
        <p:spPr>
          <a:xfrm>
            <a:off x="848916" y="4665109"/>
            <a:ext cx="5371902" cy="4171698"/>
          </a:xfrm>
          <a:noFill/>
          <a:ln/>
        </p:spPr>
        <p:txBody>
          <a:bodyPr/>
          <a:lstStyle/>
          <a:p>
            <a:pPr eaLnBrk="1" hangingPunct="1"/>
            <a:r>
              <a:rPr lang="en-US" dirty="0" smtClean="0"/>
              <a:t> </a:t>
            </a:r>
            <a:r>
              <a:rPr lang="en-US" sz="1000" dirty="0" smtClean="0"/>
              <a:t>Each screen set is uniquely identified by a </a:t>
            </a:r>
            <a:r>
              <a:rPr lang="en-US" sz="1000" b="1" dirty="0" smtClean="0"/>
              <a:t>4</a:t>
            </a:r>
            <a:r>
              <a:rPr lang="en-US" sz="1000" dirty="0" smtClean="0"/>
              <a:t> character screen set name (scrn) that is user definable with the first character being alpha and the remaining </a:t>
            </a:r>
            <a:r>
              <a:rPr lang="en-US" sz="1000" b="1" dirty="0" smtClean="0"/>
              <a:t>3</a:t>
            </a:r>
            <a:r>
              <a:rPr lang="en-US" sz="1000" dirty="0" smtClean="0"/>
              <a:t> being alpha/numerical.</a:t>
            </a:r>
          </a:p>
          <a:p>
            <a:pPr eaLnBrk="1" hangingPunct="1"/>
            <a:r>
              <a:rPr lang="en-US" sz="1000" dirty="0" smtClean="0"/>
              <a:t>Each screening table is identified by a unique screening function identifier and a </a:t>
            </a:r>
            <a:r>
              <a:rPr lang="en-US" sz="1000" b="1" dirty="0" smtClean="0"/>
              <a:t>4</a:t>
            </a:r>
            <a:r>
              <a:rPr lang="en-US" sz="1000" dirty="0" smtClean="0"/>
              <a:t> character screening reference (sr).</a:t>
            </a:r>
          </a:p>
          <a:p>
            <a:pPr eaLnBrk="1" hangingPunct="1"/>
            <a:r>
              <a:rPr lang="en-US" sz="1000" dirty="0" smtClean="0"/>
              <a:t>The EAGLE can contain a maximum of </a:t>
            </a:r>
            <a:r>
              <a:rPr lang="en-US" sz="1000" b="1" dirty="0" smtClean="0"/>
              <a:t>255</a:t>
            </a:r>
            <a:r>
              <a:rPr lang="en-US" sz="1000" dirty="0" smtClean="0"/>
              <a:t> screen sets.</a:t>
            </a:r>
          </a:p>
          <a:p>
            <a:pPr eaLnBrk="1" hangingPunct="1"/>
            <a:r>
              <a:rPr lang="en-US" sz="1000" dirty="0" smtClean="0"/>
              <a:t>Each screen set can contain a maximum of 10 levels or </a:t>
            </a:r>
            <a:r>
              <a:rPr lang="en-US" sz="1000" b="1" dirty="0" smtClean="0"/>
              <a:t>4,000</a:t>
            </a:r>
            <a:r>
              <a:rPr lang="en-US" sz="1000" dirty="0" smtClean="0"/>
              <a:t> rules.</a:t>
            </a:r>
          </a:p>
          <a:p>
            <a:pPr eaLnBrk="1" hangingPunct="1"/>
            <a:r>
              <a:rPr lang="en-US" sz="1000" dirty="0" smtClean="0"/>
              <a:t>The gateway screening rules table can contain a maximum of </a:t>
            </a:r>
            <a:r>
              <a:rPr lang="en-US" sz="1000" b="1" dirty="0" smtClean="0"/>
              <a:t>362,700</a:t>
            </a:r>
            <a:r>
              <a:rPr lang="en-US" sz="1000" dirty="0" smtClean="0"/>
              <a:t> rules.</a:t>
            </a:r>
          </a:p>
          <a:p>
            <a:pPr eaLnBrk="1" hangingPunct="1"/>
            <a:r>
              <a:rPr lang="en-US" sz="1000" dirty="0" smtClean="0"/>
              <a:t>GWS functions are defined using </a:t>
            </a:r>
            <a:r>
              <a:rPr lang="en-US" sz="1000" b="1" dirty="0" smtClean="0"/>
              <a:t>screening tables</a:t>
            </a:r>
            <a:r>
              <a:rPr lang="en-US" sz="1000" dirty="0" smtClean="0"/>
              <a:t> and </a:t>
            </a:r>
            <a:r>
              <a:rPr lang="en-US" sz="1000" b="1" dirty="0" smtClean="0"/>
              <a:t>screen sets</a:t>
            </a:r>
            <a:r>
              <a:rPr lang="en-US" sz="1000" dirty="0" smtClean="0"/>
              <a:t> which contain a set of rules which are assigned on a linkset basis.</a:t>
            </a:r>
          </a:p>
          <a:p>
            <a:pPr lvl="1" eaLnBrk="1" hangingPunct="1"/>
            <a:r>
              <a:rPr lang="en-US" sz="1000" dirty="0" smtClean="0"/>
              <a:t>A Screen Set contains Screen Set Tables;  Screen Set Tables contain </a:t>
            </a:r>
            <a:r>
              <a:rPr lang="en-US" sz="1000" b="1" dirty="0" smtClean="0"/>
              <a:t>screen set parameters</a:t>
            </a:r>
            <a:r>
              <a:rPr lang="en-US" sz="1000" dirty="0" smtClean="0"/>
              <a:t> (also known as network identifiers or screening attributes).</a:t>
            </a:r>
          </a:p>
          <a:p>
            <a:pPr lvl="1" eaLnBrk="1" hangingPunct="1"/>
            <a:r>
              <a:rPr lang="en-US" sz="1000" dirty="0" smtClean="0"/>
              <a:t>One Screen Set can be assigned to several linksets, but one linkset cannot have more than one screen set.</a:t>
            </a:r>
          </a:p>
          <a:p>
            <a:pPr eaLnBrk="1" hangingPunct="1"/>
            <a:endParaRPr lang="en-US" sz="1000" dirty="0" smtClean="0"/>
          </a:p>
          <a:p>
            <a:pPr eaLnBrk="1" hangingPunct="1"/>
            <a:endParaRPr lang="en-US" sz="1000" dirty="0" smtClean="0"/>
          </a:p>
        </p:txBody>
      </p:sp>
      <p:sp>
        <p:nvSpPr>
          <p:cNvPr id="5161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5C9F1EAA-D2AF-4E4F-9007-C7BC19873170}" type="slidenum">
              <a:rPr lang="en-US" smtClean="0"/>
              <a:pPr/>
              <a:t>16</a:t>
            </a:fld>
            <a:endParaRPr lang="en-US" dirty="0" smtClean="0"/>
          </a:p>
        </p:txBody>
      </p:sp>
      <p:sp>
        <p:nvSpPr>
          <p:cNvPr id="370691" name="Rectangle 2"/>
          <p:cNvSpPr>
            <a:spLocks noGrp="1" noChangeArrowheads="1"/>
          </p:cNvSpPr>
          <p:nvPr>
            <p:ph type="body" idx="1"/>
          </p:nvPr>
        </p:nvSpPr>
        <p:spPr>
          <a:xfrm>
            <a:off x="760677" y="4657423"/>
            <a:ext cx="5698993" cy="4122511"/>
          </a:xfrm>
          <a:noFill/>
          <a:ln/>
        </p:spPr>
        <p:txBody>
          <a:bodyPr/>
          <a:lstStyle/>
          <a:p>
            <a:pPr eaLnBrk="1" hangingPunct="1"/>
            <a:r>
              <a:rPr lang="en-US" sz="1000" dirty="0" smtClean="0"/>
              <a:t>An MSU is distinguished from other MSU types by two fields, the Signaling Information Field (SIF) and Service Information Octet (SIO).</a:t>
            </a:r>
          </a:p>
          <a:p>
            <a:pPr eaLnBrk="1" hangingPunct="1"/>
            <a:r>
              <a:rPr lang="en-US" sz="1000" dirty="0" smtClean="0"/>
              <a:t>The SIF is made up of two components used in GTT:</a:t>
            </a:r>
          </a:p>
          <a:p>
            <a:pPr eaLnBrk="1" hangingPunct="1">
              <a:buFontTx/>
              <a:buChar char="•"/>
            </a:pPr>
            <a:r>
              <a:rPr lang="en-US" sz="1000" dirty="0" smtClean="0"/>
              <a:t>Address Indicator containing calling party address information (CGPA) and called party information (CDPA)</a:t>
            </a:r>
          </a:p>
          <a:p>
            <a:pPr eaLnBrk="1" hangingPunct="1"/>
            <a:r>
              <a:rPr lang="en-US" sz="1000" dirty="0" smtClean="0"/>
              <a:t>       The CDPA field has the digits, translation type (tt), point code (pc), and routing indicator (ri)     used during the GTT process.</a:t>
            </a:r>
          </a:p>
          <a:p>
            <a:pPr eaLnBrk="1" hangingPunct="1">
              <a:buFontTx/>
              <a:buChar char="•"/>
            </a:pPr>
            <a:r>
              <a:rPr lang="en-US" sz="1000" dirty="0" smtClean="0"/>
              <a:t>Routing Label containing originating and destination point codes</a:t>
            </a:r>
          </a:p>
          <a:p>
            <a:pPr eaLnBrk="1" hangingPunct="1">
              <a:buFontTx/>
              <a:buChar char="•"/>
            </a:pPr>
            <a:endParaRPr lang="en-US" sz="1000" dirty="0" smtClean="0"/>
          </a:p>
          <a:p>
            <a:pPr eaLnBrk="1" hangingPunct="1"/>
            <a:r>
              <a:rPr lang="en-US" sz="1000" dirty="0" smtClean="0"/>
              <a:t>The SIO is made up of three components, Network Indicator, Service Indicator and Message Priority. The SIO field which is used as part of the GTT process, is not used in the GTT configuration process. It will be discussed in the Gateway Screening Module of this course.</a:t>
            </a:r>
          </a:p>
        </p:txBody>
      </p:sp>
      <p:sp>
        <p:nvSpPr>
          <p:cNvPr id="37069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7"/>
          <p:cNvSpPr>
            <a:spLocks noGrp="1" noChangeArrowheads="1"/>
          </p:cNvSpPr>
          <p:nvPr>
            <p:ph type="sldNum" sz="quarter" idx="5"/>
          </p:nvPr>
        </p:nvSpPr>
        <p:spPr>
          <a:noFill/>
        </p:spPr>
        <p:txBody>
          <a:bodyPr/>
          <a:lstStyle/>
          <a:p>
            <a:fld id="{0A8637F7-FA7F-4A07-99A3-EF0136586113}" type="slidenum">
              <a:rPr lang="en-US" smtClean="0"/>
              <a:pPr/>
              <a:t>161</a:t>
            </a:fld>
            <a:endParaRPr lang="en-US" dirty="0" smtClean="0"/>
          </a:p>
        </p:txBody>
      </p:sp>
      <p:sp>
        <p:nvSpPr>
          <p:cNvPr id="517123" name="Rectangle 2"/>
          <p:cNvSpPr>
            <a:spLocks noGrp="1" noChangeArrowheads="1"/>
          </p:cNvSpPr>
          <p:nvPr>
            <p:ph type="body" idx="1"/>
          </p:nvPr>
        </p:nvSpPr>
        <p:spPr>
          <a:xfrm>
            <a:off x="876301" y="4680480"/>
            <a:ext cx="5455576" cy="4151715"/>
          </a:xfrm>
          <a:noFill/>
          <a:ln/>
        </p:spPr>
        <p:txBody>
          <a:bodyPr/>
          <a:lstStyle/>
          <a:p>
            <a:pPr eaLnBrk="1" hangingPunct="1"/>
            <a:r>
              <a:rPr lang="en-US" sz="1000" dirty="0" smtClean="0"/>
              <a:t>Allowed Destfld is used for MTP network management messages only.</a:t>
            </a:r>
          </a:p>
          <a:p>
            <a:pPr eaLnBrk="1" hangingPunct="1"/>
            <a:r>
              <a:rPr lang="en-US" sz="1000" dirty="0" smtClean="0"/>
              <a:t>Allowed AFTPC is used for SCCP network management messages only.</a:t>
            </a:r>
          </a:p>
          <a:p>
            <a:pPr eaLnBrk="1" hangingPunct="1"/>
            <a:r>
              <a:rPr lang="en-US" sz="1000" dirty="0" smtClean="0"/>
              <a:t>CDPA is only for screening SCCP messages after final GTT.</a:t>
            </a:r>
          </a:p>
          <a:p>
            <a:pPr eaLnBrk="1" hangingPunct="1"/>
            <a:endParaRPr lang="en-US" dirty="0" smtClean="0"/>
          </a:p>
          <a:p>
            <a:pPr eaLnBrk="1" hangingPunct="1"/>
            <a:endParaRPr lang="en-US" dirty="0" smtClean="0"/>
          </a:p>
          <a:p>
            <a:pPr eaLnBrk="1" hangingPunct="1"/>
            <a:endParaRPr lang="en-US" dirty="0" smtClean="0"/>
          </a:p>
        </p:txBody>
      </p:sp>
      <p:sp>
        <p:nvSpPr>
          <p:cNvPr id="5171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7"/>
          <p:cNvSpPr>
            <a:spLocks noGrp="1" noChangeArrowheads="1"/>
          </p:cNvSpPr>
          <p:nvPr>
            <p:ph type="sldNum" sz="quarter" idx="5"/>
          </p:nvPr>
        </p:nvSpPr>
        <p:spPr>
          <a:noFill/>
        </p:spPr>
        <p:txBody>
          <a:bodyPr/>
          <a:lstStyle/>
          <a:p>
            <a:fld id="{E1129299-80C7-4B7A-8B9E-F5D3935F6BD7}" type="slidenum">
              <a:rPr lang="en-US" smtClean="0"/>
              <a:pPr/>
              <a:t>162</a:t>
            </a:fld>
            <a:endParaRPr lang="en-US" dirty="0" smtClean="0"/>
          </a:p>
        </p:txBody>
      </p:sp>
      <p:sp>
        <p:nvSpPr>
          <p:cNvPr id="518147" name="Rectangle 2"/>
          <p:cNvSpPr>
            <a:spLocks noGrp="1" noChangeArrowheads="1"/>
          </p:cNvSpPr>
          <p:nvPr>
            <p:ph type="body" idx="1"/>
          </p:nvPr>
        </p:nvSpPr>
        <p:spPr>
          <a:xfrm>
            <a:off x="848916" y="4697387"/>
            <a:ext cx="5371902" cy="4139419"/>
          </a:xfrm>
          <a:noFill/>
          <a:ln/>
        </p:spPr>
        <p:txBody>
          <a:bodyPr/>
          <a:lstStyle/>
          <a:p>
            <a:pPr eaLnBrk="1" hangingPunct="1"/>
            <a:r>
              <a:rPr lang="en-US" sz="1000" dirty="0" smtClean="0"/>
              <a:t>The EAGLE screens messages in a hierarchical fashion.  Entry into GWS begins at the linkset level of the EAGLE.</a:t>
            </a:r>
          </a:p>
          <a:p>
            <a:pPr eaLnBrk="1" hangingPunct="1"/>
            <a:r>
              <a:rPr lang="en-US" sz="1000" dirty="0" smtClean="0"/>
              <a:t>The linkset is assigned a screen set which contains a group of screening tables.</a:t>
            </a:r>
          </a:p>
          <a:p>
            <a:pPr eaLnBrk="1" hangingPunct="1"/>
            <a:r>
              <a:rPr lang="en-US" sz="1000" dirty="0" smtClean="0"/>
              <a:t>The screening order of these tables is in a fixed hierarchy that must be followed when building the GWS database for the EAGLE.  </a:t>
            </a:r>
          </a:p>
          <a:p>
            <a:pPr eaLnBrk="1" hangingPunct="1"/>
            <a:r>
              <a:rPr lang="en-US" sz="1000" dirty="0" smtClean="0"/>
              <a:t>It is important to remember that the screening tables must be built in reverse order as the nsfi and nsr parameters must point to a table that already exists in the database before they can be valid entries.  These parameters act as pointers to the next screening table.</a:t>
            </a:r>
          </a:p>
          <a:p>
            <a:pPr lvl="1" eaLnBrk="1" hangingPunct="1"/>
            <a:r>
              <a:rPr lang="en-US" sz="1000" b="1" dirty="0" smtClean="0"/>
              <a:t>nsfi</a:t>
            </a:r>
            <a:r>
              <a:rPr lang="en-US" sz="1000" dirty="0" smtClean="0"/>
              <a:t>-Next Screening Function Identifier points to the next screening table, DPC to SIO, SIO to OPC, etc.</a:t>
            </a:r>
          </a:p>
          <a:p>
            <a:pPr lvl="1" eaLnBrk="1" hangingPunct="1"/>
            <a:r>
              <a:rPr lang="en-US" sz="1000" b="1" dirty="0" smtClean="0"/>
              <a:t>nsr</a:t>
            </a:r>
            <a:r>
              <a:rPr lang="en-US" sz="1000" dirty="0" smtClean="0"/>
              <a:t>-Next Screening Reference points to the SR field of the next screening table. This is an optional parameter, but is mandatory unless the nsfi= stop. It cannot be used at all when the nsfi=stop.</a:t>
            </a:r>
          </a:p>
          <a:p>
            <a:pPr eaLnBrk="1" hangingPunct="1"/>
            <a:r>
              <a:rPr lang="en-US" sz="1000" dirty="0" smtClean="0"/>
              <a:t>The Affected Point Code (AFTPC) and Destination Field (Destfld) cannot use the nsr parameter.</a:t>
            </a:r>
          </a:p>
          <a:p>
            <a:pPr lvl="1" eaLnBrk="1" hangingPunct="1"/>
            <a:r>
              <a:rPr lang="en-US" sz="1000" dirty="0" smtClean="0"/>
              <a:t>The nsfi value of “fail” can only be used with the BLKOPC, and BLKDPC tables.</a:t>
            </a:r>
          </a:p>
          <a:p>
            <a:pPr lvl="1" eaLnBrk="1" hangingPunct="1"/>
            <a:r>
              <a:rPr lang="en-US" sz="1000" dirty="0" smtClean="0"/>
              <a:t>When the nsfi=fail-the screening function is terminated and the MSU is rejected.</a:t>
            </a:r>
          </a:p>
          <a:p>
            <a:pPr lvl="1" eaLnBrk="1" hangingPunct="1"/>
            <a:r>
              <a:rPr lang="en-US" sz="1000" dirty="0" smtClean="0"/>
              <a:t>When the nsfi=stop-the screening function is terminated and the MSU is allowed</a:t>
            </a:r>
          </a:p>
          <a:p>
            <a:pPr eaLnBrk="1" hangingPunct="1"/>
            <a:endParaRPr lang="en-US" sz="1000" dirty="0" smtClean="0"/>
          </a:p>
        </p:txBody>
      </p:sp>
      <p:sp>
        <p:nvSpPr>
          <p:cNvPr id="51814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a:noFill/>
        </p:spPr>
        <p:txBody>
          <a:bodyPr/>
          <a:lstStyle/>
          <a:p>
            <a:fld id="{B3F02A2E-6DD4-4F0A-A377-154F14D397D0}" type="slidenum">
              <a:rPr lang="en-US" smtClean="0"/>
              <a:pPr/>
              <a:t>163</a:t>
            </a:fld>
            <a:endParaRPr lang="en-US" dirty="0" smtClean="0"/>
          </a:p>
        </p:txBody>
      </p:sp>
      <p:sp>
        <p:nvSpPr>
          <p:cNvPr id="519171" name="Rectangle 2"/>
          <p:cNvSpPr>
            <a:spLocks noGrp="1" noChangeArrowheads="1"/>
          </p:cNvSpPr>
          <p:nvPr>
            <p:ph type="body" idx="1"/>
          </p:nvPr>
        </p:nvSpPr>
        <p:spPr>
          <a:xfrm>
            <a:off x="848916" y="4852635"/>
            <a:ext cx="5371902" cy="3984171"/>
          </a:xfrm>
          <a:noFill/>
          <a:ln/>
        </p:spPr>
        <p:txBody>
          <a:bodyPr/>
          <a:lstStyle/>
          <a:p>
            <a:pPr eaLnBrk="1" hangingPunct="1"/>
            <a:endParaRPr lang="en-US" sz="1000" dirty="0" smtClean="0"/>
          </a:p>
        </p:txBody>
      </p:sp>
      <p:sp>
        <p:nvSpPr>
          <p:cNvPr id="5191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7"/>
          <p:cNvSpPr>
            <a:spLocks noGrp="1" noChangeArrowheads="1"/>
          </p:cNvSpPr>
          <p:nvPr>
            <p:ph type="sldNum" sz="quarter" idx="5"/>
          </p:nvPr>
        </p:nvSpPr>
        <p:spPr>
          <a:noFill/>
        </p:spPr>
        <p:txBody>
          <a:bodyPr/>
          <a:lstStyle/>
          <a:p>
            <a:fld id="{B55BCD5C-8802-4D72-BFA3-099C096EC33F}" type="slidenum">
              <a:rPr lang="en-US" smtClean="0"/>
              <a:pPr/>
              <a:t>164</a:t>
            </a:fld>
            <a:endParaRPr lang="en-US" dirty="0" smtClean="0"/>
          </a:p>
        </p:txBody>
      </p:sp>
      <p:sp>
        <p:nvSpPr>
          <p:cNvPr id="520195" name="Rectangle 2"/>
          <p:cNvSpPr>
            <a:spLocks noGrp="1" noChangeArrowheads="1"/>
          </p:cNvSpPr>
          <p:nvPr>
            <p:ph type="body" idx="1"/>
          </p:nvPr>
        </p:nvSpPr>
        <p:spPr>
          <a:xfrm>
            <a:off x="848916" y="4694313"/>
            <a:ext cx="5371902" cy="4142494"/>
          </a:xfrm>
          <a:noFill/>
          <a:ln/>
        </p:spPr>
        <p:txBody>
          <a:bodyPr/>
          <a:lstStyle/>
          <a:p>
            <a:pPr eaLnBrk="1" hangingPunct="1"/>
            <a:r>
              <a:rPr lang="en-US" sz="1000" dirty="0" smtClean="0"/>
              <a:t>This flowchart shows the different levels of Gateway Screening.</a:t>
            </a:r>
          </a:p>
          <a:p>
            <a:pPr eaLnBrk="1" hangingPunct="1"/>
            <a:r>
              <a:rPr lang="en-US" sz="1000" dirty="0" smtClean="0"/>
              <a:t>At the Screening Table for SIO, the screening criteria splits according to the six different SIO values.</a:t>
            </a:r>
          </a:p>
          <a:p>
            <a:pPr eaLnBrk="1" hangingPunct="1"/>
            <a:r>
              <a:rPr lang="en-US" sz="1000" dirty="0" smtClean="0"/>
              <a:t>Although the direction of the message flow through the EAGLE goes from linkset through destfld, remember to enter the tables in the opposite order.</a:t>
            </a:r>
          </a:p>
        </p:txBody>
      </p:sp>
      <p:sp>
        <p:nvSpPr>
          <p:cNvPr id="5201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7"/>
          <p:cNvSpPr>
            <a:spLocks noGrp="1" noChangeArrowheads="1"/>
          </p:cNvSpPr>
          <p:nvPr>
            <p:ph type="sldNum" sz="quarter" idx="5"/>
          </p:nvPr>
        </p:nvSpPr>
        <p:spPr>
          <a:noFill/>
        </p:spPr>
        <p:txBody>
          <a:bodyPr/>
          <a:lstStyle/>
          <a:p>
            <a:fld id="{E9C5D56C-8520-4CB2-8BD0-0E2E8FC737A3}" type="slidenum">
              <a:rPr lang="en-US" smtClean="0"/>
              <a:pPr/>
              <a:t>165</a:t>
            </a:fld>
            <a:endParaRPr lang="en-US" dirty="0" smtClean="0"/>
          </a:p>
        </p:txBody>
      </p:sp>
      <p:sp>
        <p:nvSpPr>
          <p:cNvPr id="521219" name="Rectangle 2"/>
          <p:cNvSpPr>
            <a:spLocks noGrp="1" noChangeArrowheads="1"/>
          </p:cNvSpPr>
          <p:nvPr>
            <p:ph type="body" idx="1"/>
          </p:nvPr>
        </p:nvSpPr>
        <p:spPr>
          <a:xfrm>
            <a:off x="848916" y="4878766"/>
            <a:ext cx="5371902" cy="3958041"/>
          </a:xfrm>
          <a:noFill/>
          <a:ln/>
        </p:spPr>
        <p:txBody>
          <a:bodyPr/>
          <a:lstStyle/>
          <a:p>
            <a:pPr eaLnBrk="1" hangingPunct="1"/>
            <a:r>
              <a:rPr lang="en-US" dirty="0" smtClean="0"/>
              <a:t> </a:t>
            </a:r>
            <a:endParaRPr lang="en-US" sz="1000" dirty="0" smtClean="0"/>
          </a:p>
        </p:txBody>
      </p:sp>
      <p:sp>
        <p:nvSpPr>
          <p:cNvPr id="5212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a:noFill/>
        </p:spPr>
        <p:txBody>
          <a:bodyPr/>
          <a:lstStyle/>
          <a:p>
            <a:fld id="{3059DEC6-18E2-4399-9191-D6311C3B25B2}" type="slidenum">
              <a:rPr lang="en-US" smtClean="0"/>
              <a:pPr/>
              <a:t>166</a:t>
            </a:fld>
            <a:endParaRPr lang="en-US" dirty="0" smtClean="0"/>
          </a:p>
        </p:txBody>
      </p:sp>
      <p:sp>
        <p:nvSpPr>
          <p:cNvPr id="522243" name="Rectangle 2"/>
          <p:cNvSpPr>
            <a:spLocks noGrp="1" noChangeArrowheads="1"/>
          </p:cNvSpPr>
          <p:nvPr>
            <p:ph type="body" idx="1"/>
          </p:nvPr>
        </p:nvSpPr>
        <p:spPr>
          <a:xfrm>
            <a:off x="932591" y="4685090"/>
            <a:ext cx="5145220" cy="4059490"/>
          </a:xfrm>
          <a:noFill/>
          <a:ln/>
        </p:spPr>
        <p:txBody>
          <a:bodyPr/>
          <a:lstStyle/>
          <a:p>
            <a:pPr eaLnBrk="1" hangingPunct="1"/>
            <a:r>
              <a:rPr lang="en-US" dirty="0" smtClean="0"/>
              <a:t> </a:t>
            </a:r>
            <a:r>
              <a:rPr lang="en-US" sz="1000" u="sng" dirty="0" smtClean="0"/>
              <a:t>Another method is entering values for a parameter as a range.</a:t>
            </a:r>
            <a:endParaRPr lang="en-US" sz="1000" dirty="0" smtClean="0"/>
          </a:p>
          <a:p>
            <a:pPr eaLnBrk="1" hangingPunct="1"/>
            <a:r>
              <a:rPr lang="en-US" sz="1000" dirty="0" smtClean="0"/>
              <a:t>This is done using the symbol, </a:t>
            </a:r>
            <a:r>
              <a:rPr lang="en-US" sz="1000" b="1" dirty="0" smtClean="0"/>
              <a:t>“&amp;&amp;”</a:t>
            </a:r>
            <a:r>
              <a:rPr lang="en-US" sz="1000" dirty="0" smtClean="0"/>
              <a:t>, preceded and followed by the first and last number in the range.</a:t>
            </a:r>
          </a:p>
          <a:p>
            <a:pPr eaLnBrk="1" hangingPunct="1"/>
            <a:r>
              <a:rPr lang="en-US" sz="1000" dirty="0" smtClean="0"/>
              <a:t>This reduces the number of command entries required for certain screen sets.</a:t>
            </a:r>
          </a:p>
          <a:p>
            <a:pPr eaLnBrk="1" hangingPunct="1"/>
            <a:endParaRPr lang="en-US" sz="1000" dirty="0" smtClean="0"/>
          </a:p>
          <a:p>
            <a:pPr eaLnBrk="1" hangingPunct="1"/>
            <a:r>
              <a:rPr lang="en-US" sz="1000" dirty="0" smtClean="0"/>
              <a:t>Range entries are NOT supported for the following:</a:t>
            </a:r>
          </a:p>
          <a:p>
            <a:pPr lvl="1" eaLnBrk="1" hangingPunct="1"/>
            <a:r>
              <a:rPr lang="en-US" sz="1000" dirty="0" smtClean="0"/>
              <a:t>ITU point codes</a:t>
            </a:r>
          </a:p>
          <a:p>
            <a:pPr lvl="1" eaLnBrk="1" hangingPunct="1"/>
            <a:r>
              <a:rPr lang="en-US" sz="1000" dirty="0" smtClean="0"/>
              <a:t>Service Indicators (SIO)</a:t>
            </a:r>
          </a:p>
          <a:p>
            <a:pPr lvl="1" eaLnBrk="1" hangingPunct="1"/>
            <a:r>
              <a:rPr lang="en-US" sz="1000" dirty="0" smtClean="0"/>
              <a:t>Calling Party Addresses (CGPA)</a:t>
            </a:r>
          </a:p>
          <a:p>
            <a:pPr lvl="1" eaLnBrk="1" hangingPunct="1"/>
            <a:r>
              <a:rPr lang="en-US" sz="1000" dirty="0" smtClean="0"/>
              <a:t>Called Party Addresses (CDPA)</a:t>
            </a:r>
          </a:p>
          <a:p>
            <a:pPr lvl="1" eaLnBrk="1" hangingPunct="1"/>
            <a:r>
              <a:rPr lang="en-US" sz="1000" dirty="0" smtClean="0"/>
              <a:t>Affected Point Codes (AFTPC)</a:t>
            </a:r>
          </a:p>
          <a:p>
            <a:pPr lvl="1" eaLnBrk="1" hangingPunct="1"/>
            <a:r>
              <a:rPr lang="en-US" sz="1000" dirty="0" smtClean="0"/>
              <a:t>SCCP Message Type (SCCPMT) field of the CGPA table.  Wildcard can be used for the values 09, 10, 17 and 18 only (not the full range of 0 – 255)</a:t>
            </a:r>
          </a:p>
          <a:p>
            <a:pPr lvl="1" eaLnBrk="1" hangingPunct="1"/>
            <a:r>
              <a:rPr lang="en-US" sz="1000" dirty="0" smtClean="0"/>
              <a:t>SCMG Format ID (SCMGFID) field of the CDPA table.</a:t>
            </a:r>
          </a:p>
          <a:p>
            <a:pPr lvl="1" eaLnBrk="1" hangingPunct="1"/>
            <a:endParaRPr lang="en-US" sz="1000" dirty="0" smtClean="0"/>
          </a:p>
          <a:p>
            <a:pPr lvl="1" eaLnBrk="1" hangingPunct="1"/>
            <a:r>
              <a:rPr lang="en-US" sz="1000" dirty="0" smtClean="0"/>
              <a:t>CAUTION: For the SIO table, specific Heading Codes H0 and H1 should have valid codes.  Entering rules for invalid specific H0 or H1 codes can cause the capacity of a screenset to be exceeded.</a:t>
            </a:r>
          </a:p>
        </p:txBody>
      </p:sp>
      <p:sp>
        <p:nvSpPr>
          <p:cNvPr id="52224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7"/>
          <p:cNvSpPr>
            <a:spLocks noGrp="1" noChangeArrowheads="1"/>
          </p:cNvSpPr>
          <p:nvPr>
            <p:ph type="sldNum" sz="quarter" idx="5"/>
          </p:nvPr>
        </p:nvSpPr>
        <p:spPr>
          <a:noFill/>
        </p:spPr>
        <p:txBody>
          <a:bodyPr/>
          <a:lstStyle/>
          <a:p>
            <a:fld id="{6F7B4302-3481-469A-9A90-53879DE3B260}" type="slidenum">
              <a:rPr lang="en-US" smtClean="0"/>
              <a:pPr/>
              <a:t>167</a:t>
            </a:fld>
            <a:endParaRPr lang="en-US" dirty="0" smtClean="0"/>
          </a:p>
        </p:txBody>
      </p:sp>
      <p:sp>
        <p:nvSpPr>
          <p:cNvPr id="523267" name="Rectangle 2"/>
          <p:cNvSpPr>
            <a:spLocks noGrp="1" noChangeArrowheads="1"/>
          </p:cNvSpPr>
          <p:nvPr>
            <p:ph type="body" idx="1"/>
          </p:nvPr>
        </p:nvSpPr>
        <p:spPr>
          <a:xfrm>
            <a:off x="848916" y="4652812"/>
            <a:ext cx="5371902" cy="4183995"/>
          </a:xfrm>
          <a:noFill/>
          <a:ln/>
        </p:spPr>
        <p:txBody>
          <a:bodyPr/>
          <a:lstStyle/>
          <a:p>
            <a:pPr eaLnBrk="1" hangingPunct="1"/>
            <a:r>
              <a:rPr lang="en-US" sz="1000" dirty="0" smtClean="0"/>
              <a:t>The character “c” can be used for the following parameters: ni, nc, ncm, zone, area, id, and npc as a wild card to represent all other point codes, other than the blocked point code.</a:t>
            </a:r>
          </a:p>
          <a:p>
            <a:pPr eaLnBrk="1" hangingPunct="1"/>
            <a:r>
              <a:rPr lang="en-US" sz="1000" dirty="0" smtClean="0"/>
              <a:t>When a point code does not match any entries in the Blocked OPC or DPC screens, the screening process is directed to the screening reference with the pc=c-c-c or npc=c.  The next screening function identifier (nsfi) and the next screening reference (nsr) are examined to determine the next step in the screening process.</a:t>
            </a:r>
          </a:p>
          <a:p>
            <a:pPr eaLnBrk="1" hangingPunct="1"/>
            <a:r>
              <a:rPr lang="en-US" sz="1000" dirty="0" smtClean="0"/>
              <a:t>Each Blocked DPC or Blocked OPC table can only contain one entry using the point code c-c-c and must be the first entry.  Subsequent entries can then be specific point codes.</a:t>
            </a:r>
          </a:p>
          <a:p>
            <a:pPr eaLnBrk="1" hangingPunct="1"/>
            <a:r>
              <a:rPr lang="en-US" sz="1000" dirty="0" smtClean="0"/>
              <a:t>The wild card symbol, </a:t>
            </a:r>
            <a:r>
              <a:rPr lang="en-US" sz="1000" b="1" dirty="0" smtClean="0"/>
              <a:t>“*”</a:t>
            </a:r>
            <a:r>
              <a:rPr lang="en-US" sz="1000" dirty="0" smtClean="0"/>
              <a:t> cannot be used in combination with the character, “c”.</a:t>
            </a:r>
          </a:p>
          <a:p>
            <a:pPr eaLnBrk="1" hangingPunct="1"/>
            <a:endParaRPr lang="en-US" sz="1000" dirty="0" smtClean="0"/>
          </a:p>
          <a:p>
            <a:pPr eaLnBrk="1" hangingPunct="1"/>
            <a:endParaRPr lang="en-US" sz="1000" dirty="0" smtClean="0"/>
          </a:p>
          <a:p>
            <a:pPr eaLnBrk="1" hangingPunct="1"/>
            <a:r>
              <a:rPr lang="en-US" sz="1000" dirty="0" smtClean="0"/>
              <a:t>Not all screening parameters allow wild cards or ranges to be used as values.  Refer to the </a:t>
            </a:r>
            <a:r>
              <a:rPr lang="en-US" sz="1000" i="1" dirty="0" smtClean="0"/>
              <a:t>EAGLE Commands Manual</a:t>
            </a:r>
            <a:r>
              <a:rPr lang="en-US" sz="1000" dirty="0" smtClean="0"/>
              <a:t> to determine which screening parameters allow wild cards and/or ranges.</a:t>
            </a:r>
          </a:p>
          <a:p>
            <a:pPr eaLnBrk="1" hangingPunct="1"/>
            <a:endParaRPr lang="en-US" sz="1000" dirty="0" smtClean="0"/>
          </a:p>
          <a:p>
            <a:pPr eaLnBrk="1" hangingPunct="1"/>
            <a:endParaRPr lang="en-US" dirty="0" smtClean="0"/>
          </a:p>
        </p:txBody>
      </p:sp>
      <p:sp>
        <p:nvSpPr>
          <p:cNvPr id="52326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p:spPr>
        <p:txBody>
          <a:bodyPr/>
          <a:lstStyle/>
          <a:p>
            <a:fld id="{EF68D56E-1572-436A-A716-02E3D6BAE634}" type="slidenum">
              <a:rPr lang="en-US" smtClean="0"/>
              <a:pPr/>
              <a:t>168</a:t>
            </a:fld>
            <a:endParaRPr lang="en-US" dirty="0" smtClean="0"/>
          </a:p>
        </p:txBody>
      </p:sp>
      <p:sp>
        <p:nvSpPr>
          <p:cNvPr id="524291" name="Rectangle 2"/>
          <p:cNvSpPr>
            <a:spLocks noGrp="1" noChangeArrowheads="1"/>
          </p:cNvSpPr>
          <p:nvPr>
            <p:ph type="body" idx="1"/>
          </p:nvPr>
        </p:nvSpPr>
        <p:spPr>
          <a:xfrm>
            <a:off x="760677" y="4886452"/>
            <a:ext cx="5698993" cy="3893482"/>
          </a:xfrm>
          <a:noFill/>
          <a:ln/>
        </p:spPr>
        <p:txBody>
          <a:bodyPr/>
          <a:lstStyle/>
          <a:p>
            <a:pPr eaLnBrk="1" hangingPunct="1"/>
            <a:endParaRPr lang="fr-FR" dirty="0" smtClean="0"/>
          </a:p>
        </p:txBody>
      </p:sp>
      <p:sp>
        <p:nvSpPr>
          <p:cNvPr id="52429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p:spPr>
        <p:txBody>
          <a:bodyPr/>
          <a:lstStyle/>
          <a:p>
            <a:fld id="{C2992EA6-B95C-4BA2-9A63-34D61395BC44}" type="slidenum">
              <a:rPr lang="en-US" smtClean="0"/>
              <a:pPr/>
              <a:t>169</a:t>
            </a:fld>
            <a:endParaRPr lang="en-US" dirty="0" smtClean="0"/>
          </a:p>
        </p:txBody>
      </p:sp>
      <p:sp>
        <p:nvSpPr>
          <p:cNvPr id="525315"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5253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7"/>
          <p:cNvSpPr>
            <a:spLocks noGrp="1" noChangeArrowheads="1"/>
          </p:cNvSpPr>
          <p:nvPr>
            <p:ph type="sldNum" sz="quarter" idx="5"/>
          </p:nvPr>
        </p:nvSpPr>
        <p:spPr>
          <a:noFill/>
        </p:spPr>
        <p:txBody>
          <a:bodyPr/>
          <a:lstStyle/>
          <a:p>
            <a:fld id="{A25805CD-3A4C-48D3-B118-FF6FB6072B71}" type="slidenum">
              <a:rPr lang="en-US" smtClean="0"/>
              <a:pPr/>
              <a:t>170</a:t>
            </a:fld>
            <a:endParaRPr lang="en-US" dirty="0" smtClean="0"/>
          </a:p>
        </p:txBody>
      </p:sp>
      <p:sp>
        <p:nvSpPr>
          <p:cNvPr id="526339" name="Rectangle 2"/>
          <p:cNvSpPr>
            <a:spLocks noGrp="1" noChangeArrowheads="1"/>
          </p:cNvSpPr>
          <p:nvPr>
            <p:ph type="body" idx="1"/>
          </p:nvPr>
        </p:nvSpPr>
        <p:spPr>
          <a:xfrm>
            <a:off x="571501" y="4705350"/>
            <a:ext cx="5857874" cy="4074583"/>
          </a:xfrm>
          <a:noFill/>
          <a:ln/>
        </p:spPr>
        <p:txBody>
          <a:bodyPr/>
          <a:lstStyle/>
          <a:p>
            <a:pPr eaLnBrk="1" hangingPunct="1"/>
            <a:r>
              <a:rPr lang="fr-FR" dirty="0" smtClean="0"/>
              <a:t>For Network A example, only SIO screening is performed on service indicator 0, 1, 2 and 5 messages.</a:t>
            </a:r>
          </a:p>
          <a:p>
            <a:pPr eaLnBrk="1" hangingPunct="1"/>
            <a:r>
              <a:rPr lang="fr-FR" dirty="0" smtClean="0"/>
              <a:t>For Network B example, only SIO screening is performed on service indicator 0, 1, 2 and 3 messages.</a:t>
            </a:r>
          </a:p>
          <a:p>
            <a:pPr eaLnBrk="1" hangingPunct="1"/>
            <a:r>
              <a:rPr lang="fr-FR" dirty="0" smtClean="0"/>
              <a:t>For Network example C, SIO screening is performed on service indicator 0, 1, 2, 3 and 5 messages and on OPC and DPC.</a:t>
            </a:r>
          </a:p>
          <a:p>
            <a:pPr eaLnBrk="1" hangingPunct="1"/>
            <a:r>
              <a:rPr lang="fr-FR" dirty="0" smtClean="0"/>
              <a:t>For Network example D, SIO screening </a:t>
            </a:r>
            <a:r>
              <a:rPr lang="fr-FR" smtClean="0"/>
              <a:t>is performed </a:t>
            </a:r>
            <a:r>
              <a:rPr lang="fr-FR" dirty="0" smtClean="0"/>
              <a:t>on service indicator 3 and certain service indicator 0, 1 and 2 messages using the H0 and H1 header groups. </a:t>
            </a:r>
          </a:p>
        </p:txBody>
      </p:sp>
      <p:sp>
        <p:nvSpPr>
          <p:cNvPr id="52634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401AC907-85C1-42E0-AE48-FD8BED87BB27}" type="slidenum">
              <a:rPr lang="en-US" smtClean="0"/>
              <a:pPr/>
              <a:t>17</a:t>
            </a:fld>
            <a:endParaRPr lang="en-US" dirty="0" smtClean="0"/>
          </a:p>
        </p:txBody>
      </p:sp>
      <p:sp>
        <p:nvSpPr>
          <p:cNvPr id="371715" name="Rectangle 2"/>
          <p:cNvSpPr>
            <a:spLocks noGrp="1" noChangeArrowheads="1"/>
          </p:cNvSpPr>
          <p:nvPr>
            <p:ph type="body" idx="1"/>
          </p:nvPr>
        </p:nvSpPr>
        <p:spPr>
          <a:xfrm>
            <a:off x="435108" y="4655886"/>
            <a:ext cx="6082374" cy="3300160"/>
          </a:xfrm>
          <a:noFill/>
          <a:ln/>
        </p:spPr>
        <p:txBody>
          <a:bodyPr/>
          <a:lstStyle/>
          <a:p>
            <a:pPr eaLnBrk="1" hangingPunct="1"/>
            <a:r>
              <a:rPr lang="en-US" sz="1000" dirty="0" smtClean="0"/>
              <a:t>The Signaling Information Field (SIF) is used by both level three and level four. It is divided into multiple parts:</a:t>
            </a:r>
          </a:p>
          <a:p>
            <a:pPr eaLnBrk="1" hangingPunct="1">
              <a:buFontTx/>
              <a:buChar char="•"/>
            </a:pPr>
            <a:r>
              <a:rPr lang="en-US" sz="1000" dirty="0" smtClean="0"/>
              <a:t>Routing label - includes SLS (Signaling Link Selection), OPC and DPC and is used by level three for message routing.</a:t>
            </a:r>
          </a:p>
          <a:p>
            <a:pPr eaLnBrk="1" hangingPunct="1">
              <a:buFontTx/>
              <a:buChar char="•"/>
            </a:pPr>
            <a:r>
              <a:rPr lang="en-US" sz="1000" dirty="0" smtClean="0"/>
              <a:t>The point codes of the routing label change values as the SCCP message moves from signaling point to signaling point if the MSU is manipulated.</a:t>
            </a:r>
          </a:p>
          <a:p>
            <a:pPr eaLnBrk="1" hangingPunct="1"/>
            <a:r>
              <a:rPr lang="en-US" sz="1000" dirty="0" smtClean="0"/>
              <a:t>An example would be if any type of Global Title Translation is performed at an STP. </a:t>
            </a:r>
          </a:p>
          <a:p>
            <a:pPr lvl="1" eaLnBrk="1" hangingPunct="1"/>
            <a:endParaRPr lang="en-US" sz="1000" dirty="0" smtClean="0"/>
          </a:p>
          <a:p>
            <a:pPr lvl="1" eaLnBrk="1" hangingPunct="1"/>
            <a:endParaRPr lang="en-US" sz="1300" dirty="0" smtClean="0"/>
          </a:p>
          <a:p>
            <a:pPr eaLnBrk="1" hangingPunct="1"/>
            <a:endParaRPr lang="en-US" sz="1300" dirty="0" smtClean="0"/>
          </a:p>
          <a:p>
            <a:pPr lvl="1" eaLnBrk="1" hangingPunct="1"/>
            <a:endParaRPr lang="en-US" sz="1300" dirty="0" smtClean="0"/>
          </a:p>
          <a:p>
            <a:pPr lvl="1" eaLnBrk="1" hangingPunct="1"/>
            <a:endParaRPr lang="en-US" sz="1300" dirty="0" smtClean="0"/>
          </a:p>
          <a:p>
            <a:pPr lvl="1" eaLnBrk="1" hangingPunct="1"/>
            <a:r>
              <a:rPr lang="en-US" sz="1300" dirty="0" smtClean="0"/>
              <a:t> </a:t>
            </a:r>
          </a:p>
        </p:txBody>
      </p:sp>
      <p:sp>
        <p:nvSpPr>
          <p:cNvPr id="3717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7"/>
          <p:cNvSpPr>
            <a:spLocks noGrp="1" noChangeArrowheads="1"/>
          </p:cNvSpPr>
          <p:nvPr>
            <p:ph type="sldNum" sz="quarter" idx="5"/>
          </p:nvPr>
        </p:nvSpPr>
        <p:spPr>
          <a:noFill/>
        </p:spPr>
        <p:txBody>
          <a:bodyPr/>
          <a:lstStyle/>
          <a:p>
            <a:fld id="{DA2CDEAF-4557-4314-AF54-1A94AC39C0DE}" type="slidenum">
              <a:rPr lang="en-US" smtClean="0"/>
              <a:pPr/>
              <a:t>171</a:t>
            </a:fld>
            <a:endParaRPr lang="en-US" dirty="0" smtClean="0"/>
          </a:p>
        </p:txBody>
      </p:sp>
      <p:sp>
        <p:nvSpPr>
          <p:cNvPr id="527363" name="Rectangle 2"/>
          <p:cNvSpPr>
            <a:spLocks noGrp="1" noChangeArrowheads="1"/>
          </p:cNvSpPr>
          <p:nvPr>
            <p:ph type="body" idx="1"/>
          </p:nvPr>
        </p:nvSpPr>
        <p:spPr>
          <a:xfrm>
            <a:off x="760677" y="4672793"/>
            <a:ext cx="5698993" cy="4107140"/>
          </a:xfrm>
          <a:noFill/>
          <a:ln/>
        </p:spPr>
        <p:txBody>
          <a:bodyPr/>
          <a:lstStyle/>
          <a:p>
            <a:pPr marL="183623" indent="-183623" eaLnBrk="1" hangingPunct="1"/>
            <a:r>
              <a:rPr lang="en-US" sz="1000" dirty="0" smtClean="0"/>
              <a:t>As an SCCP message enters the EAGLE, it will go through the following steps on a LIM during processing:</a:t>
            </a:r>
          </a:p>
          <a:p>
            <a:pPr marL="624318" lvl="1" indent="-183623" eaLnBrk="1" hangingPunct="1"/>
            <a:r>
              <a:rPr lang="en-US" sz="1000" dirty="0" smtClean="0"/>
              <a:t>Normal Level 2 error checking functions.</a:t>
            </a:r>
          </a:p>
          <a:p>
            <a:pPr marL="624318" lvl="1" indent="-183623" eaLnBrk="1" hangingPunct="1"/>
            <a:r>
              <a:rPr lang="en-US" sz="1000" dirty="0" smtClean="0"/>
              <a:t>MTP Screening which could include OPC, SIO, DPC and Destfield screens.</a:t>
            </a:r>
          </a:p>
          <a:p>
            <a:pPr marL="624318" lvl="1" indent="-183623" eaLnBrk="1" hangingPunct="1"/>
            <a:r>
              <a:rPr lang="en-US" sz="1000" dirty="0" smtClean="0"/>
              <a:t>Partial SCCP Screening which could include CGPA, and TT.</a:t>
            </a:r>
          </a:p>
          <a:p>
            <a:pPr marL="624318" lvl="1" indent="-183623" eaLnBrk="1" hangingPunct="1"/>
            <a:r>
              <a:rPr lang="en-US" sz="1000" dirty="0" smtClean="0"/>
              <a:t>Message Discrimination to determine the message type.</a:t>
            </a:r>
          </a:p>
          <a:p>
            <a:pPr marL="624318" lvl="1" indent="-183623" eaLnBrk="1" hangingPunct="1"/>
            <a:r>
              <a:rPr lang="en-US" sz="1000" dirty="0" smtClean="0"/>
              <a:t>Message Distribution where the SCCP message will be sent to a SCCP card.</a:t>
            </a:r>
          </a:p>
          <a:p>
            <a:pPr marL="183623" indent="-183623" eaLnBrk="1" hangingPunct="1"/>
            <a:r>
              <a:rPr lang="en-US" sz="1000" dirty="0" smtClean="0"/>
              <a:t>The SCCP message will next go through the following steps on an SCCP card during processing:</a:t>
            </a:r>
          </a:p>
          <a:p>
            <a:pPr marL="624318" lvl="1" indent="-183623" eaLnBrk="1" hangingPunct="1"/>
            <a:r>
              <a:rPr lang="en-US" sz="1000" dirty="0" smtClean="0"/>
              <a:t>Global Title Translation Tables to determine a point code in which to send the message.</a:t>
            </a:r>
          </a:p>
          <a:p>
            <a:pPr marL="624318" lvl="1" indent="-183623" eaLnBrk="1" hangingPunct="1"/>
            <a:r>
              <a:rPr lang="en-US" sz="1000" dirty="0" smtClean="0"/>
              <a:t>Partial SCCP screening which could include CDPA and AFTPC.</a:t>
            </a:r>
          </a:p>
          <a:p>
            <a:pPr marL="624318" lvl="1" indent="-183623" eaLnBrk="1" hangingPunct="1"/>
            <a:r>
              <a:rPr lang="en-US" sz="1000" dirty="0" smtClean="0"/>
              <a:t>Message routing to verify the point code and linkset.</a:t>
            </a:r>
          </a:p>
          <a:p>
            <a:pPr marL="624318" lvl="1" indent="-183623" eaLnBrk="1" hangingPunct="1"/>
            <a:r>
              <a:rPr lang="en-US" sz="1000" dirty="0" smtClean="0"/>
              <a:t>Linkset table to determine which signaling link to use (SLS).</a:t>
            </a:r>
          </a:p>
          <a:p>
            <a:pPr marL="624318" lvl="1" indent="-183623" eaLnBrk="1" hangingPunct="1"/>
            <a:r>
              <a:rPr lang="en-US" sz="1000" dirty="0" smtClean="0"/>
              <a:t>Signaling Link table to determine location and port of the desired link in a linkset.</a:t>
            </a:r>
          </a:p>
          <a:p>
            <a:pPr marL="183623" indent="-183623" eaLnBrk="1" hangingPunct="1"/>
            <a:r>
              <a:rPr lang="en-US" sz="1000" dirty="0" smtClean="0"/>
              <a:t>The SCCP message will finally go to a LIM for processing to the next signaling point.</a:t>
            </a:r>
          </a:p>
          <a:p>
            <a:pPr marL="183623" indent="-183623" eaLnBrk="1" hangingPunct="1"/>
            <a:r>
              <a:rPr lang="en-US" sz="1000" dirty="0" smtClean="0"/>
              <a:t>E5 TSM cards configured with the application of GLS are used to download GWS tables to LIMs    </a:t>
            </a:r>
          </a:p>
          <a:p>
            <a:pPr marL="183623" indent="-183623" eaLnBrk="1" hangingPunct="1"/>
            <a:r>
              <a:rPr lang="en-US" sz="1000" dirty="0" smtClean="0"/>
              <a:t>and DSM-VSCCP/E5-SM4G-VSCCP cards.</a:t>
            </a:r>
          </a:p>
        </p:txBody>
      </p:sp>
      <p:sp>
        <p:nvSpPr>
          <p:cNvPr id="5273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7"/>
          <p:cNvSpPr>
            <a:spLocks noGrp="1" noChangeArrowheads="1"/>
          </p:cNvSpPr>
          <p:nvPr>
            <p:ph type="sldNum" sz="quarter" idx="5"/>
          </p:nvPr>
        </p:nvSpPr>
        <p:spPr>
          <a:noFill/>
        </p:spPr>
        <p:txBody>
          <a:bodyPr/>
          <a:lstStyle/>
          <a:p>
            <a:fld id="{03628BE6-756E-405F-AD02-E491DCC5B163}" type="slidenum">
              <a:rPr lang="en-US" smtClean="0"/>
              <a:pPr/>
              <a:t>172</a:t>
            </a:fld>
            <a:endParaRPr lang="en-US" dirty="0" smtClean="0"/>
          </a:p>
        </p:txBody>
      </p:sp>
      <p:sp>
        <p:nvSpPr>
          <p:cNvPr id="528387" name="Rectangle 2"/>
          <p:cNvSpPr>
            <a:spLocks noGrp="1" noChangeArrowheads="1"/>
          </p:cNvSpPr>
          <p:nvPr>
            <p:ph type="body" idx="1"/>
          </p:nvPr>
        </p:nvSpPr>
        <p:spPr>
          <a:xfrm>
            <a:off x="760677" y="4669720"/>
            <a:ext cx="5698993" cy="4110214"/>
          </a:xfrm>
          <a:noFill/>
          <a:ln/>
        </p:spPr>
        <p:txBody>
          <a:bodyPr/>
          <a:lstStyle/>
          <a:p>
            <a:pPr algn="ctr" eaLnBrk="1" hangingPunct="1"/>
            <a:r>
              <a:rPr lang="en-US" sz="1700" dirty="0" smtClean="0"/>
              <a:t> </a:t>
            </a:r>
          </a:p>
        </p:txBody>
      </p:sp>
      <p:sp>
        <p:nvSpPr>
          <p:cNvPr id="52838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7"/>
          <p:cNvSpPr>
            <a:spLocks noGrp="1" noChangeArrowheads="1"/>
          </p:cNvSpPr>
          <p:nvPr>
            <p:ph type="sldNum" sz="quarter" idx="5"/>
          </p:nvPr>
        </p:nvSpPr>
        <p:spPr>
          <a:noFill/>
        </p:spPr>
        <p:txBody>
          <a:bodyPr/>
          <a:lstStyle/>
          <a:p>
            <a:fld id="{8F5D6031-3643-450B-9116-7756EA2C3381}" type="slidenum">
              <a:rPr lang="en-US" smtClean="0"/>
              <a:pPr/>
              <a:t>173</a:t>
            </a:fld>
            <a:endParaRPr lang="en-US" dirty="0" smtClean="0"/>
          </a:p>
        </p:txBody>
      </p:sp>
      <p:sp>
        <p:nvSpPr>
          <p:cNvPr id="529411" name="Rectangle 2"/>
          <p:cNvSpPr>
            <a:spLocks noGrp="1" noChangeArrowheads="1"/>
          </p:cNvSpPr>
          <p:nvPr>
            <p:ph type="body" idx="1"/>
          </p:nvPr>
        </p:nvSpPr>
        <p:spPr>
          <a:xfrm>
            <a:off x="856523" y="307421"/>
            <a:ext cx="5454054" cy="8392583"/>
          </a:xfrm>
          <a:noFill/>
          <a:ln/>
        </p:spPr>
        <p:txBody>
          <a:bodyPr/>
          <a:lstStyle/>
          <a:p>
            <a:pPr marL="220348" indent="-220348" eaLnBrk="1" hangingPunct="1"/>
            <a:r>
              <a:rPr lang="en-US" b="1" dirty="0" smtClean="0"/>
              <a:t>Module 6 Review</a:t>
            </a:r>
          </a:p>
          <a:p>
            <a:pPr marL="220348" indent="-220348" eaLnBrk="1" hangingPunct="1"/>
            <a:endParaRPr lang="en-US" b="1" dirty="0" smtClean="0"/>
          </a:p>
          <a:p>
            <a:pPr marL="220348" indent="-220348" eaLnBrk="1" hangingPunct="1"/>
            <a:r>
              <a:rPr lang="en-US" dirty="0" smtClean="0"/>
              <a:t>1.  The gateway screening process results in messages being accepted or rejected into a customer’s network .  TRUE/FALSE</a:t>
            </a:r>
            <a:br>
              <a:rPr lang="en-US" dirty="0" smtClean="0"/>
            </a:br>
            <a:endParaRPr lang="en-US" dirty="0" smtClean="0"/>
          </a:p>
          <a:p>
            <a:pPr marL="220348" indent="-220348" eaLnBrk="1" hangingPunct="1"/>
            <a:r>
              <a:rPr lang="en-US" dirty="0" smtClean="0"/>
              <a:t>2.  GWS functions on the EAGLE reside within which types of application cards?</a:t>
            </a:r>
            <a:br>
              <a:rPr lang="en-US" dirty="0" smtClean="0"/>
            </a:br>
            <a:r>
              <a:rPr lang="en-US" dirty="0" smtClean="0"/>
              <a:t/>
            </a:r>
            <a:br>
              <a:rPr lang="en-US" dirty="0" smtClean="0"/>
            </a:br>
            <a:endParaRPr lang="en-US" dirty="0" smtClean="0"/>
          </a:p>
          <a:p>
            <a:pPr marL="220348" indent="-220348" eaLnBrk="1" hangingPunct="1"/>
            <a:r>
              <a:rPr lang="en-US" dirty="0" smtClean="0"/>
              <a:t>3.  The minimum number of E5-TSM cards needed to be configured as GLS in order to support GWS is eight.   TRUE/FALSE</a:t>
            </a:r>
            <a:br>
              <a:rPr lang="en-US" dirty="0" smtClean="0"/>
            </a:br>
            <a:endParaRPr lang="en-US" dirty="0" smtClean="0"/>
          </a:p>
          <a:p>
            <a:pPr marL="220348" indent="-220348" eaLnBrk="1" hangingPunct="1">
              <a:buFontTx/>
              <a:buAutoNum type="arabicPeriod" startAt="4"/>
            </a:pPr>
            <a:r>
              <a:rPr lang="en-US" dirty="0" smtClean="0"/>
              <a:t>What standard database maintenance procedure should be applied after Gateway Screening Tables are added to the EAGLE?</a:t>
            </a:r>
          </a:p>
          <a:p>
            <a:pPr marL="220348" indent="-220348" eaLnBrk="1" hangingPunct="1">
              <a:buFontTx/>
              <a:buAutoNum type="arabicPeriod" startAt="4"/>
            </a:pPr>
            <a:endParaRPr lang="en-US" dirty="0" smtClean="0"/>
          </a:p>
          <a:p>
            <a:pPr marL="220348" indent="-220348" eaLnBrk="1" hangingPunct="1">
              <a:buFontTx/>
              <a:buAutoNum type="arabicPeriod" startAt="4"/>
            </a:pPr>
            <a:r>
              <a:rPr lang="en-US" dirty="0" smtClean="0"/>
              <a:t>What is the command to turn off Gateway Screening?</a:t>
            </a:r>
          </a:p>
          <a:p>
            <a:pPr marL="220348" indent="-220348" eaLnBrk="1" hangingPunct="1"/>
            <a:r>
              <a:rPr lang="en-US" dirty="0" smtClean="0"/>
              <a:t>      _____________________________________________</a:t>
            </a:r>
          </a:p>
          <a:p>
            <a:pPr marL="220348" indent="-220348" eaLnBrk="1" hangingPunct="1"/>
            <a:endParaRPr lang="en-US" dirty="0" smtClean="0"/>
          </a:p>
          <a:p>
            <a:pPr marL="228600" indent="-228600" eaLnBrk="1" hangingPunct="1">
              <a:buFont typeface="+mj-lt"/>
              <a:buAutoNum type="arabicPeriod" startAt="6"/>
            </a:pPr>
            <a:r>
              <a:rPr lang="en-US" dirty="0" smtClean="0"/>
              <a:t>The GWSA must be “on” before testing GWS.    TRUE/FALSE</a:t>
            </a:r>
          </a:p>
          <a:p>
            <a:pPr marL="228600" indent="-228600" eaLnBrk="1" hangingPunct="1">
              <a:buFont typeface="+mj-lt"/>
              <a:buAutoNum type="arabicPeriod" startAt="6"/>
            </a:pPr>
            <a:endParaRPr lang="en-US" dirty="0" smtClean="0"/>
          </a:p>
          <a:p>
            <a:pPr marL="228600" indent="-228600" eaLnBrk="1" hangingPunct="1">
              <a:buFont typeface="+mj-lt"/>
              <a:buAutoNum type="arabicPeriod" startAt="6"/>
            </a:pPr>
            <a:r>
              <a:rPr lang="en-US" dirty="0" smtClean="0"/>
              <a:t>Name the Pointers for GWS. __________     __________</a:t>
            </a:r>
          </a:p>
          <a:p>
            <a:pPr marL="228600" indent="-228600" eaLnBrk="1" hangingPunct="1">
              <a:buFont typeface="+mj-lt"/>
              <a:buAutoNum type="arabicPeriod" startAt="6"/>
            </a:pPr>
            <a:endParaRPr lang="en-US" dirty="0" smtClean="0"/>
          </a:p>
          <a:p>
            <a:pPr marL="228600" indent="-228600" eaLnBrk="1" hangingPunct="1">
              <a:buFont typeface="+mj-lt"/>
              <a:buAutoNum type="arabicPeriod" startAt="6"/>
            </a:pPr>
            <a:r>
              <a:rPr lang="en-US" dirty="0" smtClean="0"/>
              <a:t>A linkset may have more than one screenset.   TRUE/FALSE</a:t>
            </a:r>
          </a:p>
          <a:p>
            <a:pPr marL="228600" indent="-228600" eaLnBrk="1" hangingPunct="1">
              <a:buFont typeface="+mj-lt"/>
              <a:buAutoNum type="arabicPeriod" startAt="6"/>
            </a:pPr>
            <a:endParaRPr lang="en-US" dirty="0" smtClean="0"/>
          </a:p>
          <a:p>
            <a:pPr marL="228600" indent="-228600" eaLnBrk="1" hangingPunct="1">
              <a:buFont typeface="+mj-lt"/>
              <a:buAutoNum type="arabicPeriod" startAt="6"/>
            </a:pPr>
            <a:r>
              <a:rPr lang="en-US" dirty="0" smtClean="0"/>
              <a:t>What is the function of ni=c  nc=c  ncm=c.</a:t>
            </a:r>
          </a:p>
          <a:p>
            <a:pPr marL="228600" indent="-228600" eaLnBrk="1" hangingPunct="1"/>
            <a:r>
              <a:rPr lang="en-US" dirty="0" smtClean="0"/>
              <a:t>      _________________________________________________________</a:t>
            </a:r>
          </a:p>
          <a:p>
            <a:pPr marL="228600" indent="-228600" eaLnBrk="1" hangingPunct="1"/>
            <a:endParaRPr lang="en-US" dirty="0" smtClean="0"/>
          </a:p>
          <a:p>
            <a:pPr marL="228600" indent="-228600" eaLnBrk="1" hangingPunct="1">
              <a:buFont typeface="+mj-lt"/>
              <a:buAutoNum type="arabicPeriod" startAt="10"/>
            </a:pPr>
            <a:r>
              <a:rPr lang="en-US" dirty="0" smtClean="0"/>
              <a:t>You can screen on a TT before screening on cgpa.     TRUE/False</a:t>
            </a:r>
            <a:br>
              <a:rPr lang="en-US" dirty="0" smtClean="0"/>
            </a:br>
            <a:r>
              <a:rPr lang="en-US" dirty="0" smtClean="0"/>
              <a:t/>
            </a:r>
            <a:br>
              <a:rPr lang="en-US" dirty="0" smtClean="0"/>
            </a:br>
            <a:endParaRPr lang="en-US" dirty="0" smtClean="0"/>
          </a:p>
          <a:p>
            <a:pPr marL="220348" indent="-220348" eaLnBrk="1" hangingPunct="1"/>
            <a:endParaRPr lang="en-US" dirty="0" smtClean="0"/>
          </a:p>
        </p:txBody>
      </p:sp>
      <p:sp>
        <p:nvSpPr>
          <p:cNvPr id="529412"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7"/>
          <p:cNvSpPr>
            <a:spLocks noGrp="1" noChangeArrowheads="1"/>
          </p:cNvSpPr>
          <p:nvPr>
            <p:ph type="sldNum" sz="quarter" idx="5"/>
          </p:nvPr>
        </p:nvSpPr>
        <p:spPr>
          <a:noFill/>
        </p:spPr>
        <p:txBody>
          <a:bodyPr/>
          <a:lstStyle/>
          <a:p>
            <a:fld id="{6F48F31C-B094-422B-819F-F1805D06858F}" type="slidenum">
              <a:rPr lang="en-US" smtClean="0"/>
              <a:pPr/>
              <a:t>174</a:t>
            </a:fld>
            <a:endParaRPr lang="en-US" dirty="0" smtClean="0"/>
          </a:p>
        </p:txBody>
      </p:sp>
      <p:sp>
        <p:nvSpPr>
          <p:cNvPr id="530435"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30436"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30437"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38"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39"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0"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1"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2"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3"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4"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5"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6"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7"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8"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49"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50"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30451"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7"/>
          <p:cNvSpPr>
            <a:spLocks noGrp="1" noChangeArrowheads="1"/>
          </p:cNvSpPr>
          <p:nvPr>
            <p:ph type="sldNum" sz="quarter" idx="5"/>
          </p:nvPr>
        </p:nvSpPr>
        <p:spPr>
          <a:noFill/>
        </p:spPr>
        <p:txBody>
          <a:bodyPr/>
          <a:lstStyle/>
          <a:p>
            <a:fld id="{086232E3-1B7F-4A43-B778-34787AF13561}" type="slidenum">
              <a:rPr lang="en-US" smtClean="0"/>
              <a:pPr/>
              <a:t>175</a:t>
            </a:fld>
            <a:endParaRPr lang="en-US" dirty="0" smtClean="0"/>
          </a:p>
        </p:txBody>
      </p:sp>
      <p:sp>
        <p:nvSpPr>
          <p:cNvPr id="531459"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7"/>
          <p:cNvSpPr>
            <a:spLocks noGrp="1" noChangeArrowheads="1"/>
          </p:cNvSpPr>
          <p:nvPr>
            <p:ph type="sldNum" sz="quarter" idx="5"/>
          </p:nvPr>
        </p:nvSpPr>
        <p:spPr>
          <a:noFill/>
        </p:spPr>
        <p:txBody>
          <a:bodyPr/>
          <a:lstStyle/>
          <a:p>
            <a:fld id="{54977349-9CC9-49CC-86E7-E9CED376688E}" type="slidenum">
              <a:rPr lang="en-US" smtClean="0"/>
              <a:pPr/>
              <a:t>176</a:t>
            </a:fld>
            <a:endParaRPr lang="en-US" dirty="0" smtClean="0"/>
          </a:p>
        </p:txBody>
      </p:sp>
      <p:sp>
        <p:nvSpPr>
          <p:cNvPr id="532483" name="Rectangle 2"/>
          <p:cNvSpPr>
            <a:spLocks noGrp="1" noChangeArrowheads="1"/>
          </p:cNvSpPr>
          <p:nvPr>
            <p:ph type="body" idx="1"/>
          </p:nvPr>
        </p:nvSpPr>
        <p:spPr>
          <a:xfrm>
            <a:off x="848916" y="4637441"/>
            <a:ext cx="5371902" cy="4199366"/>
          </a:xfrm>
          <a:noFill/>
          <a:ln/>
        </p:spPr>
        <p:txBody>
          <a:bodyPr/>
          <a:lstStyle/>
          <a:p>
            <a:pPr eaLnBrk="1" hangingPunct="1"/>
            <a:r>
              <a:rPr lang="en-US" dirty="0" smtClean="0"/>
              <a:t> </a:t>
            </a:r>
            <a:r>
              <a:rPr lang="en-US" sz="1300" dirty="0" smtClean="0"/>
              <a:t> </a:t>
            </a:r>
            <a:endParaRPr lang="en-US" dirty="0" smtClean="0"/>
          </a:p>
        </p:txBody>
      </p:sp>
      <p:sp>
        <p:nvSpPr>
          <p:cNvPr id="5324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7"/>
          <p:cNvSpPr>
            <a:spLocks noGrp="1" noChangeArrowheads="1"/>
          </p:cNvSpPr>
          <p:nvPr>
            <p:ph type="sldNum" sz="quarter" idx="5"/>
          </p:nvPr>
        </p:nvSpPr>
        <p:spPr>
          <a:noFill/>
        </p:spPr>
        <p:txBody>
          <a:bodyPr/>
          <a:lstStyle/>
          <a:p>
            <a:fld id="{3BEEC6B1-594A-4387-B8F0-60A075C6A7BC}" type="slidenum">
              <a:rPr lang="en-US" smtClean="0"/>
              <a:pPr/>
              <a:t>177</a:t>
            </a:fld>
            <a:endParaRPr lang="en-US" dirty="0" smtClean="0"/>
          </a:p>
        </p:txBody>
      </p:sp>
      <p:sp>
        <p:nvSpPr>
          <p:cNvPr id="533507" name="Rectangle 2"/>
          <p:cNvSpPr>
            <a:spLocks noGrp="1" noChangeArrowheads="1"/>
          </p:cNvSpPr>
          <p:nvPr>
            <p:ph type="body" idx="1"/>
          </p:nvPr>
        </p:nvSpPr>
        <p:spPr>
          <a:xfrm>
            <a:off x="760677" y="4671258"/>
            <a:ext cx="5698993" cy="4108676"/>
          </a:xfrm>
          <a:noFill/>
          <a:ln/>
        </p:spPr>
        <p:txBody>
          <a:bodyPr/>
          <a:lstStyle/>
          <a:p>
            <a:pPr eaLnBrk="1" hangingPunct="1"/>
            <a:r>
              <a:rPr lang="en-US" sz="1000" dirty="0" smtClean="0"/>
              <a:t>For a message entering the STP, Gateway Screening is performed in a logical order starting at the screen set and ending with destfield.</a:t>
            </a:r>
          </a:p>
          <a:p>
            <a:pPr eaLnBrk="1" hangingPunct="1"/>
            <a:r>
              <a:rPr lang="en-US" sz="1000" dirty="0" smtClean="0"/>
              <a:t>Since each screening table must have pointers (nsfi and nsr) from the previous screening table, the tables must be entered in the reverse order from the logical screening order.</a:t>
            </a:r>
          </a:p>
          <a:p>
            <a:pPr eaLnBrk="1" hangingPunct="1"/>
            <a:r>
              <a:rPr lang="en-US" sz="1000" dirty="0" smtClean="0"/>
              <a:t>If an attempt is made to enter the screening tables in the incorrect order, the command will be rejected and an error message will be displayed. </a:t>
            </a:r>
          </a:p>
          <a:p>
            <a:pPr eaLnBrk="1" hangingPunct="1"/>
            <a:endParaRPr lang="en-US" sz="1000" dirty="0" smtClean="0"/>
          </a:p>
          <a:p>
            <a:pPr eaLnBrk="1" hangingPunct="1"/>
            <a:r>
              <a:rPr lang="en-US" sz="1000" dirty="0" smtClean="0"/>
              <a:t>Note: MTP screening is performed on the LIM.</a:t>
            </a:r>
          </a:p>
          <a:p>
            <a:pPr eaLnBrk="1" hangingPunct="1"/>
            <a:endParaRPr lang="en-US" sz="1000" dirty="0" smtClean="0"/>
          </a:p>
        </p:txBody>
      </p:sp>
      <p:sp>
        <p:nvSpPr>
          <p:cNvPr id="53350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7"/>
          <p:cNvSpPr>
            <a:spLocks noGrp="1" noChangeArrowheads="1"/>
          </p:cNvSpPr>
          <p:nvPr>
            <p:ph type="sldNum" sz="quarter" idx="5"/>
          </p:nvPr>
        </p:nvSpPr>
        <p:spPr>
          <a:noFill/>
        </p:spPr>
        <p:txBody>
          <a:bodyPr/>
          <a:lstStyle/>
          <a:p>
            <a:fld id="{0EA87E5B-796F-4AB3-B49A-CD03A3F8CA22}" type="slidenum">
              <a:rPr lang="en-US" smtClean="0"/>
              <a:pPr/>
              <a:t>178</a:t>
            </a:fld>
            <a:endParaRPr lang="en-US" dirty="0" smtClean="0"/>
          </a:p>
        </p:txBody>
      </p:sp>
      <p:sp>
        <p:nvSpPr>
          <p:cNvPr id="534531" name="Rectangle 2"/>
          <p:cNvSpPr>
            <a:spLocks noGrp="1" noChangeArrowheads="1"/>
          </p:cNvSpPr>
          <p:nvPr>
            <p:ph type="body" idx="1"/>
          </p:nvPr>
        </p:nvSpPr>
        <p:spPr>
          <a:xfrm>
            <a:off x="760677" y="4683555"/>
            <a:ext cx="5698993" cy="4096379"/>
          </a:xfrm>
          <a:noFill/>
          <a:ln/>
        </p:spPr>
        <p:txBody>
          <a:bodyPr/>
          <a:lstStyle/>
          <a:p>
            <a:pPr eaLnBrk="1" hangingPunct="1"/>
            <a:r>
              <a:rPr lang="en-US" sz="1000" dirty="0" smtClean="0"/>
              <a:t>For a message entering the STP, Gateway Screening is performed in a logical order starting at the screenset and ending with affected point code.</a:t>
            </a:r>
          </a:p>
          <a:p>
            <a:pPr eaLnBrk="1" hangingPunct="1"/>
            <a:r>
              <a:rPr lang="en-US" sz="1000" dirty="0" smtClean="0"/>
              <a:t>Since each screening table must have pointers (nsfi and nsr) from the previous screening table, the tables must be entered in the reverse order from the logical screening order.</a:t>
            </a:r>
          </a:p>
          <a:p>
            <a:pPr eaLnBrk="1" hangingPunct="1"/>
            <a:r>
              <a:rPr lang="en-US" sz="1000" dirty="0" smtClean="0"/>
              <a:t>If an attempt is made to enter the screening tables in the incorrect order, the command will be rejected and an error message will be displayed. </a:t>
            </a:r>
          </a:p>
          <a:p>
            <a:pPr eaLnBrk="1" hangingPunct="1"/>
            <a:endParaRPr lang="en-US" sz="1000" dirty="0" smtClean="0"/>
          </a:p>
          <a:p>
            <a:pPr eaLnBrk="1" hangingPunct="1"/>
            <a:r>
              <a:rPr lang="en-US" sz="1000" dirty="0" smtClean="0"/>
              <a:t>Note: CGPA, and TT screening is performed on the LIM prior to GTT. </a:t>
            </a:r>
          </a:p>
          <a:p>
            <a:pPr eaLnBrk="1" hangingPunct="1"/>
            <a:r>
              <a:rPr lang="en-US" sz="1000" dirty="0" smtClean="0"/>
              <a:t>CDPA and AFTPC screening is performed on the SCCP card after GTT.</a:t>
            </a:r>
          </a:p>
          <a:p>
            <a:pPr eaLnBrk="1" hangingPunct="1"/>
            <a:endParaRPr lang="en-US" sz="1000" dirty="0" smtClean="0"/>
          </a:p>
          <a:p>
            <a:pPr eaLnBrk="1" hangingPunct="1"/>
            <a:endParaRPr lang="en-US" sz="1000" dirty="0" smtClean="0"/>
          </a:p>
        </p:txBody>
      </p:sp>
      <p:sp>
        <p:nvSpPr>
          <p:cNvPr id="5345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idx="5"/>
          </p:nvPr>
        </p:nvSpPr>
        <p:spPr>
          <a:noFill/>
        </p:spPr>
        <p:txBody>
          <a:bodyPr/>
          <a:lstStyle/>
          <a:p>
            <a:fld id="{AE860819-1CF9-4D56-B312-26DEE1FC42C0}" type="slidenum">
              <a:rPr lang="en-US" smtClean="0"/>
              <a:pPr/>
              <a:t>179</a:t>
            </a:fld>
            <a:endParaRPr lang="en-US" dirty="0" smtClean="0"/>
          </a:p>
        </p:txBody>
      </p:sp>
      <p:sp>
        <p:nvSpPr>
          <p:cNvPr id="535555" name="Rectangle 2"/>
          <p:cNvSpPr>
            <a:spLocks noGrp="1" noChangeArrowheads="1"/>
          </p:cNvSpPr>
          <p:nvPr>
            <p:ph type="body" idx="1"/>
          </p:nvPr>
        </p:nvSpPr>
        <p:spPr>
          <a:xfrm>
            <a:off x="760677" y="4674331"/>
            <a:ext cx="5698993" cy="4105602"/>
          </a:xfrm>
          <a:noFill/>
          <a:ln/>
        </p:spPr>
        <p:txBody>
          <a:bodyPr/>
          <a:lstStyle/>
          <a:p>
            <a:pPr eaLnBrk="1" hangingPunct="1"/>
            <a:r>
              <a:rPr lang="en-US" sz="1000" dirty="0" smtClean="0"/>
              <a:t>Prior to entering the screening tables, the following steps must be completed to configure the EAGLE for the gateway screening (GWS) feature.</a:t>
            </a:r>
          </a:p>
          <a:p>
            <a:pPr eaLnBrk="1" hangingPunct="1"/>
            <a:r>
              <a:rPr lang="en-US" sz="1000" dirty="0" smtClean="0"/>
              <a:t>The GWS feature must be turned on using the command chg-feat:gws=on.</a:t>
            </a:r>
          </a:p>
          <a:p>
            <a:pPr eaLnBrk="1" hangingPunct="1"/>
            <a:r>
              <a:rPr lang="en-US" sz="1000" dirty="0" smtClean="0"/>
              <a:t>The Translation Service Modules (TSM or E5-TSM) running the GLS GPL must be configured, and allowed using the following commands: </a:t>
            </a:r>
          </a:p>
          <a:p>
            <a:pPr lvl="1" eaLnBrk="1" hangingPunct="1"/>
            <a:r>
              <a:rPr lang="en-US" sz="1000" dirty="0" smtClean="0"/>
              <a:t>ent-card:type=tsm:appl=gls:loc=&lt;TSM card location&gt;</a:t>
            </a:r>
          </a:p>
          <a:p>
            <a:pPr lvl="1" eaLnBrk="1" hangingPunct="1"/>
            <a:r>
              <a:rPr lang="en-US" sz="1000" dirty="0" smtClean="0"/>
              <a:t>alw-card:loc=&lt;TSM card location&gt;</a:t>
            </a:r>
          </a:p>
          <a:p>
            <a:pPr eaLnBrk="1" hangingPunct="1"/>
            <a:endParaRPr lang="en-US" sz="1000" dirty="0" smtClean="0"/>
          </a:p>
          <a:p>
            <a:pPr eaLnBrk="1" hangingPunct="1"/>
            <a:endParaRPr lang="en-US" dirty="0" smtClean="0"/>
          </a:p>
        </p:txBody>
      </p:sp>
      <p:sp>
        <p:nvSpPr>
          <p:cNvPr id="53555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7"/>
          <p:cNvSpPr>
            <a:spLocks noGrp="1" noChangeArrowheads="1"/>
          </p:cNvSpPr>
          <p:nvPr>
            <p:ph type="sldNum" sz="quarter" idx="5"/>
          </p:nvPr>
        </p:nvSpPr>
        <p:spPr>
          <a:noFill/>
        </p:spPr>
        <p:txBody>
          <a:bodyPr/>
          <a:lstStyle/>
          <a:p>
            <a:fld id="{ECDC103D-358C-4632-95A8-115E93E6FA69}" type="slidenum">
              <a:rPr lang="en-US" smtClean="0"/>
              <a:pPr/>
              <a:t>180</a:t>
            </a:fld>
            <a:endParaRPr lang="en-US" dirty="0" smtClean="0"/>
          </a:p>
        </p:txBody>
      </p:sp>
      <p:sp>
        <p:nvSpPr>
          <p:cNvPr id="536579" name="Rectangle 2"/>
          <p:cNvSpPr>
            <a:spLocks noGrp="1" noChangeArrowheads="1"/>
          </p:cNvSpPr>
          <p:nvPr>
            <p:ph type="body" idx="1"/>
          </p:nvPr>
        </p:nvSpPr>
        <p:spPr>
          <a:xfrm>
            <a:off x="760677" y="4680479"/>
            <a:ext cx="5698993" cy="4099454"/>
          </a:xfrm>
          <a:noFill/>
          <a:ln/>
        </p:spPr>
        <p:txBody>
          <a:bodyPr/>
          <a:lstStyle/>
          <a:p>
            <a:pPr eaLnBrk="1" hangingPunct="1"/>
            <a:r>
              <a:rPr lang="en-US" sz="1000" dirty="0" smtClean="0"/>
              <a:t>A screenset name (scrn) is assigned to the linkset and used as a pointer to a screenset which in turn points to all of the screening tables used for a given linkset.</a:t>
            </a:r>
          </a:p>
          <a:p>
            <a:pPr eaLnBrk="1" hangingPunct="1"/>
            <a:r>
              <a:rPr lang="en-US" sz="1000" dirty="0" smtClean="0"/>
              <a:t>The GWS action and messaging is started and stopped with this command for all signaling links in the linkset.</a:t>
            </a:r>
          </a:p>
        </p:txBody>
      </p:sp>
      <p:sp>
        <p:nvSpPr>
          <p:cNvPr id="536580" name="Rectangle 3"/>
          <p:cNvSpPr>
            <a:spLocks noGrp="1" noRot="1" noChangeAspect="1" noChangeArrowheads="1" noTextEdit="1"/>
          </p:cNvSpPr>
          <p:nvPr>
            <p:ph type="sldImg"/>
          </p:nvPr>
        </p:nvSpPr>
        <p:spPr>
          <a:xfrm>
            <a:off x="584200" y="158750"/>
            <a:ext cx="5853113" cy="4391025"/>
          </a:xfrm>
          <a:ln/>
        </p:spPr>
      </p:sp>
      <p:sp>
        <p:nvSpPr>
          <p:cNvPr id="536581"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chg-ls:lsn=____________:scrn=_________:gwsm=________:gwsd</a:t>
            </a:r>
            <a:r>
              <a:rPr lang="en-US" sz="1100" dirty="0" smtClean="0"/>
              <a:t>=__________</a:t>
            </a:r>
          </a:p>
          <a:p>
            <a:pPr defTabSz="907404">
              <a:spcBef>
                <a:spcPct val="50000"/>
              </a:spcBef>
            </a:pPr>
            <a:r>
              <a:rPr lang="en-US" sz="1100" dirty="0" smtClean="0"/>
              <a:t>:</a:t>
            </a:r>
            <a:r>
              <a:rPr lang="en-US" sz="1100" dirty="0"/>
              <a:t>gwsa=__________</a:t>
            </a:r>
          </a:p>
        </p:txBody>
      </p:sp>
      <p:sp>
        <p:nvSpPr>
          <p:cNvPr id="536582"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9F07F0D4-DE20-473B-A630-8F7430E5CDA1}" type="slidenum">
              <a:rPr lang="en-US" smtClean="0"/>
              <a:pPr/>
              <a:t>18</a:t>
            </a:fld>
            <a:endParaRPr lang="en-US" dirty="0" smtClean="0"/>
          </a:p>
        </p:txBody>
      </p:sp>
      <p:sp>
        <p:nvSpPr>
          <p:cNvPr id="372739" name="Rectangle 2"/>
          <p:cNvSpPr>
            <a:spLocks noGrp="1" noChangeArrowheads="1"/>
          </p:cNvSpPr>
          <p:nvPr>
            <p:ph type="body" idx="1"/>
          </p:nvPr>
        </p:nvSpPr>
        <p:spPr>
          <a:xfrm>
            <a:off x="441193" y="4680480"/>
            <a:ext cx="6248202" cy="3735161"/>
          </a:xfrm>
          <a:noFill/>
          <a:ln/>
        </p:spPr>
        <p:txBody>
          <a:bodyPr/>
          <a:lstStyle/>
          <a:p>
            <a:pPr eaLnBrk="1" hangingPunct="1">
              <a:lnSpc>
                <a:spcPct val="90000"/>
              </a:lnSpc>
            </a:pPr>
            <a:r>
              <a:rPr lang="en-US" sz="1000" dirty="0" smtClean="0"/>
              <a:t>The SCCP portion contains these fields used in the EAGLE Global Title Translation database administration commands. </a:t>
            </a:r>
          </a:p>
          <a:p>
            <a:pPr eaLnBrk="1" hangingPunct="1">
              <a:lnSpc>
                <a:spcPct val="90000"/>
              </a:lnSpc>
            </a:pPr>
            <a:r>
              <a:rPr lang="en-US" sz="1000" dirty="0" smtClean="0"/>
              <a:t>The address indicator octet in the CGPA/CDPA is divided into five Modules:</a:t>
            </a:r>
          </a:p>
          <a:p>
            <a:pPr eaLnBrk="1" hangingPunct="1">
              <a:lnSpc>
                <a:spcPct val="90000"/>
              </a:lnSpc>
              <a:buFontTx/>
              <a:buChar char="•"/>
            </a:pPr>
            <a:r>
              <a:rPr lang="en-US" sz="1000" dirty="0" smtClean="0"/>
              <a:t>Bit one indicates if a SSN is included: </a:t>
            </a:r>
          </a:p>
          <a:p>
            <a:pPr lvl="1" eaLnBrk="1" hangingPunct="1">
              <a:lnSpc>
                <a:spcPct val="75000"/>
              </a:lnSpc>
              <a:buFontTx/>
              <a:buChar char="•"/>
            </a:pPr>
            <a:r>
              <a:rPr lang="en-US" sz="1000" dirty="0" smtClean="0"/>
              <a:t>0 -  subsystem number is not included.</a:t>
            </a:r>
          </a:p>
          <a:p>
            <a:pPr lvl="1" eaLnBrk="1" hangingPunct="1">
              <a:lnSpc>
                <a:spcPct val="75000"/>
              </a:lnSpc>
              <a:buFontTx/>
              <a:buChar char="•"/>
            </a:pPr>
            <a:r>
              <a:rPr lang="en-US" sz="1000" dirty="0" smtClean="0"/>
              <a:t>1 -  subsystem number is included.	</a:t>
            </a:r>
          </a:p>
          <a:p>
            <a:pPr eaLnBrk="1" hangingPunct="1">
              <a:lnSpc>
                <a:spcPct val="75000"/>
              </a:lnSpc>
              <a:buFontTx/>
              <a:buChar char="•"/>
            </a:pPr>
            <a:r>
              <a:rPr lang="en-US" sz="1000" dirty="0" smtClean="0"/>
              <a:t>Bit two indicates if a PC is included.  </a:t>
            </a:r>
          </a:p>
          <a:p>
            <a:pPr lvl="1" eaLnBrk="1" hangingPunct="1">
              <a:lnSpc>
                <a:spcPct val="75000"/>
              </a:lnSpc>
              <a:buFontTx/>
              <a:buChar char="•"/>
            </a:pPr>
            <a:r>
              <a:rPr lang="en-US" sz="1000" dirty="0" smtClean="0"/>
              <a:t>0 - point code is not included.</a:t>
            </a:r>
          </a:p>
          <a:p>
            <a:pPr lvl="1" eaLnBrk="1" hangingPunct="1">
              <a:lnSpc>
                <a:spcPct val="75000"/>
              </a:lnSpc>
              <a:buFontTx/>
              <a:buChar char="•"/>
            </a:pPr>
            <a:r>
              <a:rPr lang="en-US" sz="1000" dirty="0" smtClean="0"/>
              <a:t>1 - point code is included.</a:t>
            </a:r>
          </a:p>
          <a:p>
            <a:pPr eaLnBrk="1" hangingPunct="1">
              <a:lnSpc>
                <a:spcPct val="75000"/>
              </a:lnSpc>
              <a:buFontTx/>
              <a:buChar char="•"/>
            </a:pPr>
            <a:r>
              <a:rPr lang="en-US" sz="1000" dirty="0" smtClean="0"/>
              <a:t>Bits three thru six are the global title indicator(GTI) with one of the 5 values:</a:t>
            </a:r>
          </a:p>
          <a:p>
            <a:pPr lvl="1" eaLnBrk="1" hangingPunct="1">
              <a:lnSpc>
                <a:spcPct val="90000"/>
              </a:lnSpc>
              <a:buFontTx/>
              <a:buChar char="•"/>
            </a:pPr>
            <a:r>
              <a:rPr lang="en-US" sz="1000" dirty="0" smtClean="0"/>
              <a:t>0 - no global title included.</a:t>
            </a:r>
          </a:p>
          <a:p>
            <a:pPr lvl="1" eaLnBrk="1" hangingPunct="1">
              <a:lnSpc>
                <a:spcPct val="90000"/>
              </a:lnSpc>
              <a:buFontTx/>
              <a:buChar char="•"/>
            </a:pPr>
            <a:r>
              <a:rPr lang="en-US" sz="1000" dirty="0" smtClean="0"/>
              <a:t>1- global title includes nature of address indicator only.</a:t>
            </a:r>
          </a:p>
          <a:p>
            <a:pPr lvl="1" eaLnBrk="1" hangingPunct="1">
              <a:lnSpc>
                <a:spcPct val="90000"/>
              </a:lnSpc>
              <a:buFontTx/>
              <a:buChar char="•"/>
            </a:pPr>
            <a:r>
              <a:rPr lang="en-US" sz="1000" dirty="0" smtClean="0"/>
              <a:t>2 - global title includes translation type and digits.</a:t>
            </a:r>
          </a:p>
          <a:p>
            <a:pPr lvl="1" eaLnBrk="1" hangingPunct="1">
              <a:lnSpc>
                <a:spcPct val="90000"/>
              </a:lnSpc>
              <a:buFontTx/>
              <a:buChar char="•"/>
            </a:pPr>
            <a:r>
              <a:rPr lang="en-US" sz="1000" dirty="0" smtClean="0"/>
              <a:t>3 - global title includes translation type, numbering plan and encoding scheme.</a:t>
            </a:r>
          </a:p>
          <a:p>
            <a:pPr lvl="1" eaLnBrk="1" hangingPunct="1">
              <a:lnSpc>
                <a:spcPct val="90000"/>
              </a:lnSpc>
              <a:buFontTx/>
              <a:buChar char="•"/>
            </a:pPr>
            <a:r>
              <a:rPr lang="en-US" sz="1000" dirty="0" smtClean="0"/>
              <a:t>4 - global title includes translation type, numbering plan, nature of address indicator, and digits. </a:t>
            </a:r>
          </a:p>
          <a:p>
            <a:pPr eaLnBrk="1" hangingPunct="1">
              <a:lnSpc>
                <a:spcPct val="75000"/>
              </a:lnSpc>
              <a:buFontTx/>
              <a:buChar char="•"/>
            </a:pPr>
            <a:r>
              <a:rPr lang="en-US" sz="1000" dirty="0" smtClean="0"/>
              <a:t>Bit seven indicates if subsequent GT translations are required (RI). </a:t>
            </a:r>
          </a:p>
          <a:p>
            <a:pPr lvl="1" eaLnBrk="1" hangingPunct="1">
              <a:lnSpc>
                <a:spcPct val="75000"/>
              </a:lnSpc>
              <a:buFontTx/>
              <a:buChar char="•"/>
            </a:pPr>
            <a:r>
              <a:rPr lang="en-US" sz="1000" dirty="0" smtClean="0"/>
              <a:t>GT indicates that a subsequent translation must be performed (protocol uses a value of 0 to indicate this). </a:t>
            </a:r>
          </a:p>
          <a:p>
            <a:pPr lvl="1" eaLnBrk="1" hangingPunct="1">
              <a:lnSpc>
                <a:spcPct val="75000"/>
              </a:lnSpc>
              <a:buFontTx/>
              <a:buChar char="•"/>
            </a:pPr>
            <a:r>
              <a:rPr lang="en-US" sz="1000" dirty="0" smtClean="0"/>
              <a:t>SSN indicates that no further translations are required (protocol uses a value of 1 to indicate this).</a:t>
            </a:r>
          </a:p>
          <a:p>
            <a:pPr eaLnBrk="1" hangingPunct="1">
              <a:lnSpc>
                <a:spcPct val="75000"/>
              </a:lnSpc>
              <a:buFontTx/>
              <a:buChar char="•"/>
            </a:pPr>
            <a:r>
              <a:rPr lang="en-US" sz="1000" dirty="0" smtClean="0"/>
              <a:t>Bit eight is the international/national network indicator:</a:t>
            </a:r>
          </a:p>
          <a:p>
            <a:pPr lvl="1" eaLnBrk="1" hangingPunct="1">
              <a:lnSpc>
                <a:spcPct val="75000"/>
              </a:lnSpc>
              <a:buFontTx/>
              <a:buChar char="•"/>
            </a:pPr>
            <a:r>
              <a:rPr lang="en-US" sz="1000" dirty="0" smtClean="0"/>
              <a:t>0 -  indicates a message from an international network.</a:t>
            </a:r>
          </a:p>
          <a:p>
            <a:pPr lvl="1" eaLnBrk="1" hangingPunct="1">
              <a:lnSpc>
                <a:spcPct val="75000"/>
              </a:lnSpc>
              <a:buFontTx/>
              <a:buChar char="•"/>
            </a:pPr>
            <a:r>
              <a:rPr lang="en-US" sz="1000" dirty="0" smtClean="0"/>
              <a:t>1 -  indicates a message from a national network.</a:t>
            </a:r>
          </a:p>
          <a:p>
            <a:pPr lvl="1" eaLnBrk="1" hangingPunct="1">
              <a:lnSpc>
                <a:spcPct val="90000"/>
              </a:lnSpc>
            </a:pPr>
            <a:r>
              <a:rPr lang="en-US" sz="1000" dirty="0" smtClean="0"/>
              <a:t>		</a:t>
            </a:r>
          </a:p>
          <a:p>
            <a:pPr lvl="1" eaLnBrk="1" hangingPunct="1">
              <a:lnSpc>
                <a:spcPct val="90000"/>
              </a:lnSpc>
            </a:pPr>
            <a:endParaRPr lang="en-US" sz="1000" dirty="0" smtClean="0"/>
          </a:p>
          <a:p>
            <a:pPr lvl="1" eaLnBrk="1" hangingPunct="1">
              <a:lnSpc>
                <a:spcPct val="90000"/>
              </a:lnSpc>
            </a:pPr>
            <a:endParaRPr lang="en-US" sz="1000" dirty="0" smtClean="0"/>
          </a:p>
          <a:p>
            <a:pPr lvl="1" eaLnBrk="1" hangingPunct="1">
              <a:lnSpc>
                <a:spcPct val="90000"/>
              </a:lnSpc>
            </a:pPr>
            <a:endParaRPr lang="en-US" sz="1000" dirty="0" smtClean="0"/>
          </a:p>
          <a:p>
            <a:pPr eaLnBrk="1" hangingPunct="1">
              <a:lnSpc>
                <a:spcPct val="90000"/>
              </a:lnSpc>
            </a:pPr>
            <a:endParaRPr lang="en-US" sz="1000" dirty="0" smtClean="0"/>
          </a:p>
          <a:p>
            <a:pPr eaLnBrk="1" hangingPunct="1">
              <a:lnSpc>
                <a:spcPct val="90000"/>
              </a:lnSpc>
            </a:pPr>
            <a:endParaRPr lang="en-US" sz="1000" dirty="0" smtClean="0"/>
          </a:p>
          <a:p>
            <a:pPr eaLnBrk="1" hangingPunct="1">
              <a:lnSpc>
                <a:spcPct val="90000"/>
              </a:lnSpc>
            </a:pPr>
            <a:endParaRPr lang="en-US" sz="1000" dirty="0" smtClean="0"/>
          </a:p>
          <a:p>
            <a:pPr eaLnBrk="1" hangingPunct="1">
              <a:lnSpc>
                <a:spcPct val="90000"/>
              </a:lnSpc>
            </a:pPr>
            <a:endParaRPr lang="en-US" sz="1000" dirty="0" smtClean="0"/>
          </a:p>
        </p:txBody>
      </p:sp>
      <p:sp>
        <p:nvSpPr>
          <p:cNvPr id="37274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7"/>
          <p:cNvSpPr>
            <a:spLocks noGrp="1" noChangeArrowheads="1"/>
          </p:cNvSpPr>
          <p:nvPr>
            <p:ph type="sldNum" sz="quarter" idx="5"/>
          </p:nvPr>
        </p:nvSpPr>
        <p:spPr>
          <a:noFill/>
        </p:spPr>
        <p:txBody>
          <a:bodyPr/>
          <a:lstStyle/>
          <a:p>
            <a:fld id="{02BD8502-8FE8-41EC-91BA-09A0466EBDC6}" type="slidenum">
              <a:rPr lang="en-US" smtClean="0"/>
              <a:pPr/>
              <a:t>181</a:t>
            </a:fld>
            <a:endParaRPr lang="en-US" dirty="0" smtClean="0"/>
          </a:p>
        </p:txBody>
      </p:sp>
      <p:sp>
        <p:nvSpPr>
          <p:cNvPr id="537603" name="Rectangle 2"/>
          <p:cNvSpPr>
            <a:spLocks noGrp="1" noChangeArrowheads="1"/>
          </p:cNvSpPr>
          <p:nvPr>
            <p:ph type="body" idx="1"/>
          </p:nvPr>
        </p:nvSpPr>
        <p:spPr>
          <a:xfrm>
            <a:off x="760677" y="4692776"/>
            <a:ext cx="5698993" cy="4087157"/>
          </a:xfrm>
          <a:noFill/>
          <a:ln/>
        </p:spPr>
        <p:txBody>
          <a:bodyPr/>
          <a:lstStyle/>
          <a:p>
            <a:pPr eaLnBrk="1" hangingPunct="1"/>
            <a:r>
              <a:rPr lang="en-US" sz="1000" b="1" dirty="0" smtClean="0"/>
              <a:t>NO SCREENING</a:t>
            </a:r>
            <a:r>
              <a:rPr lang="en-US" sz="1000" dirty="0" smtClean="0"/>
              <a:t>-  Screening is not performed.  All MSUs are passed.  This state is set by the gwsa=off and gwsm=off  parameters of the ent-ls or chg-ls commands.</a:t>
            </a:r>
          </a:p>
          <a:p>
            <a:pPr eaLnBrk="1" hangingPunct="1"/>
            <a:r>
              <a:rPr lang="en-US" sz="1000" b="1" dirty="0" smtClean="0"/>
              <a:t>SCREEN TEST MODE</a:t>
            </a:r>
            <a:r>
              <a:rPr lang="en-US" sz="1000" dirty="0" smtClean="0"/>
              <a:t>-  Screening is performed, but all MSUs are passed.  When an MSU fails screening, an output message is generated, but the MSU is still passed.  This is done by setting gwsa=off  and gwsm=on for the ent-ls and the chg-ls  commands.</a:t>
            </a:r>
          </a:p>
          <a:p>
            <a:pPr eaLnBrk="1" hangingPunct="1"/>
            <a:r>
              <a:rPr lang="en-US" sz="1000" b="1" dirty="0" smtClean="0"/>
              <a:t>SCREEN AND REPORT</a:t>
            </a:r>
            <a:r>
              <a:rPr lang="en-US" sz="1000" dirty="0" smtClean="0"/>
              <a:t>-  Screening is performed.  When an MSU fails screening and is discarded, an output message is generated and measurements are pegged. This is done by setting gwsa=on and gwsm=on for the ent-ls or chg-ls commands.</a:t>
            </a:r>
          </a:p>
          <a:p>
            <a:pPr eaLnBrk="1" hangingPunct="1"/>
            <a:r>
              <a:rPr lang="en-US" sz="1000" b="1" dirty="0" smtClean="0"/>
              <a:t>SCREEN AND DON’T REPORT</a:t>
            </a:r>
            <a:r>
              <a:rPr lang="en-US" sz="1000" dirty="0" smtClean="0"/>
              <a:t>-  Screening is performed.  When an MSU fails screening, it is discarded and measurements are pegged, but no output message is generated.  This is done by setting gwsa=on and gwsm=off  for the ent-ls and chg-ls commands. </a:t>
            </a:r>
          </a:p>
          <a:p>
            <a:pPr eaLnBrk="1" hangingPunct="1"/>
            <a:r>
              <a:rPr lang="en-US" sz="1000" dirty="0" smtClean="0"/>
              <a:t>The gwsa and gwsm parameters for the ent-ls and chg-ls commands can only be used if the screen set name (scrn) has been specified.</a:t>
            </a:r>
          </a:p>
        </p:txBody>
      </p:sp>
      <p:sp>
        <p:nvSpPr>
          <p:cNvPr id="5376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7"/>
          <p:cNvSpPr>
            <a:spLocks noGrp="1" noChangeArrowheads="1"/>
          </p:cNvSpPr>
          <p:nvPr>
            <p:ph type="sldNum" sz="quarter" idx="5"/>
          </p:nvPr>
        </p:nvSpPr>
        <p:spPr>
          <a:noFill/>
        </p:spPr>
        <p:txBody>
          <a:bodyPr/>
          <a:lstStyle/>
          <a:p>
            <a:fld id="{51D2871F-C52F-456B-B1AF-7E995E7CB276}" type="slidenum">
              <a:rPr lang="en-US" smtClean="0"/>
              <a:pPr/>
              <a:t>182</a:t>
            </a:fld>
            <a:endParaRPr lang="en-US" dirty="0" smtClean="0"/>
          </a:p>
        </p:txBody>
      </p:sp>
      <p:sp>
        <p:nvSpPr>
          <p:cNvPr id="538627" name="Rectangle 2"/>
          <p:cNvSpPr>
            <a:spLocks noGrp="1" noChangeArrowheads="1"/>
          </p:cNvSpPr>
          <p:nvPr>
            <p:ph type="body" idx="1"/>
          </p:nvPr>
        </p:nvSpPr>
        <p:spPr>
          <a:xfrm>
            <a:off x="848916" y="4677406"/>
            <a:ext cx="5371902" cy="4159401"/>
          </a:xfrm>
          <a:noFill/>
          <a:ln/>
        </p:spPr>
        <p:txBody>
          <a:bodyPr/>
          <a:lstStyle/>
          <a:p>
            <a:pPr eaLnBrk="1" hangingPunct="1"/>
            <a:r>
              <a:rPr lang="en-US" sz="1000" dirty="0" smtClean="0"/>
              <a:t>The parameter, </a:t>
            </a:r>
            <a:r>
              <a:rPr lang="en-US" sz="1000" b="1" dirty="0" smtClean="0"/>
              <a:t>destfld = yes</a:t>
            </a:r>
            <a:r>
              <a:rPr lang="en-US" sz="1000" dirty="0" smtClean="0"/>
              <a:t> (default) will compare the point code found in the destination field of the TFP, TFR, or TFA MSU to the point codes in the routing table. If there is a match, the network management message is allowed.</a:t>
            </a:r>
          </a:p>
          <a:p>
            <a:pPr eaLnBrk="1" hangingPunct="1"/>
            <a:r>
              <a:rPr lang="en-US" sz="1000" dirty="0" smtClean="0"/>
              <a:t>NOTE: If destfld=no in this command, the ent-scr-dstfld command will be used to define the allowed point codes contained in transfer messages.</a:t>
            </a:r>
          </a:p>
        </p:txBody>
      </p:sp>
      <p:sp>
        <p:nvSpPr>
          <p:cNvPr id="5386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7"/>
          <p:cNvSpPr>
            <a:spLocks noGrp="1" noChangeArrowheads="1"/>
          </p:cNvSpPr>
          <p:nvPr>
            <p:ph type="sldNum" sz="quarter" idx="5"/>
          </p:nvPr>
        </p:nvSpPr>
        <p:spPr>
          <a:noFill/>
        </p:spPr>
        <p:txBody>
          <a:bodyPr/>
          <a:lstStyle/>
          <a:p>
            <a:fld id="{B74C510E-9124-40D0-BCEB-43CB3E5E2F9A}" type="slidenum">
              <a:rPr lang="en-US" smtClean="0"/>
              <a:pPr/>
              <a:t>183</a:t>
            </a:fld>
            <a:endParaRPr lang="en-US" dirty="0" smtClean="0"/>
          </a:p>
        </p:txBody>
      </p:sp>
      <p:sp>
        <p:nvSpPr>
          <p:cNvPr id="539651" name="Rectangle 2"/>
          <p:cNvSpPr>
            <a:spLocks noGrp="1" noChangeArrowheads="1"/>
          </p:cNvSpPr>
          <p:nvPr>
            <p:ph type="body" idx="1"/>
          </p:nvPr>
        </p:nvSpPr>
        <p:spPr>
          <a:xfrm>
            <a:off x="760677" y="4706611"/>
            <a:ext cx="5698993" cy="4073323"/>
          </a:xfrm>
          <a:noFill/>
          <a:ln/>
        </p:spPr>
        <p:txBody>
          <a:bodyPr/>
          <a:lstStyle/>
          <a:p>
            <a:pPr eaLnBrk="1" hangingPunct="1"/>
            <a:r>
              <a:rPr lang="en-US" sz="1000" dirty="0" smtClean="0"/>
              <a:t>In this example, there are two signaling points that are isolated from the 1-1-1 STP. STP 1-1-1 is sending transfer messages concerning these two signaling points to all adjacent signaling points. The screening network will compare the point codes found in the transfer messages (not the DPC of the message) to the STP routing table point codes. If there is a match, the transfer message will be allowed. If there is no match, the transfer message will be discarded.</a:t>
            </a:r>
          </a:p>
          <a:p>
            <a:pPr lvl="1" eaLnBrk="1" hangingPunct="1"/>
            <a:r>
              <a:rPr lang="en-US" sz="1000" dirty="0" smtClean="0"/>
              <a:t>The transfer message concerning the point code 1-1-3 would be discarded because this point code would not be in the routing tables.</a:t>
            </a:r>
          </a:p>
          <a:p>
            <a:pPr lvl="1" eaLnBrk="1" hangingPunct="1"/>
            <a:r>
              <a:rPr lang="en-US" sz="1000" dirty="0" smtClean="0"/>
              <a:t>The transfer message concerning the point code 1-1-4 would be allowed due to voice trunks between the two networks.</a:t>
            </a:r>
          </a:p>
        </p:txBody>
      </p:sp>
      <p:sp>
        <p:nvSpPr>
          <p:cNvPr id="539652" name="Rectangle 3"/>
          <p:cNvSpPr>
            <a:spLocks noGrp="1" noRot="1" noChangeAspect="1" noChangeArrowheads="1" noTextEdit="1"/>
          </p:cNvSpPr>
          <p:nvPr>
            <p:ph type="sldImg"/>
          </p:nvPr>
        </p:nvSpPr>
        <p:spPr>
          <a:xfrm>
            <a:off x="584200" y="158750"/>
            <a:ext cx="5853113" cy="4391025"/>
          </a:xfrm>
          <a:ln/>
        </p:spPr>
      </p:sp>
      <p:sp>
        <p:nvSpPr>
          <p:cNvPr id="539653" name="Text Box 4"/>
          <p:cNvSpPr txBox="1">
            <a:spLocks noChangeArrowheads="1"/>
          </p:cNvSpPr>
          <p:nvPr/>
        </p:nvSpPr>
        <p:spPr bwMode="auto">
          <a:xfrm>
            <a:off x="477705" y="8361842"/>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ent-scrset:scrn=_________:nsfi=________:nsr=__________:destfld=_________</a:t>
            </a:r>
          </a:p>
        </p:txBody>
      </p:sp>
      <p:sp>
        <p:nvSpPr>
          <p:cNvPr id="539654"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7"/>
          <p:cNvSpPr>
            <a:spLocks noGrp="1" noChangeArrowheads="1"/>
          </p:cNvSpPr>
          <p:nvPr>
            <p:ph type="sldNum" sz="quarter" idx="5"/>
          </p:nvPr>
        </p:nvSpPr>
        <p:spPr>
          <a:noFill/>
        </p:spPr>
        <p:txBody>
          <a:bodyPr/>
          <a:lstStyle/>
          <a:p>
            <a:fld id="{24B35B66-78F0-463C-80CA-FFDBED6AEF3C}" type="slidenum">
              <a:rPr lang="en-US" smtClean="0"/>
              <a:pPr/>
              <a:t>184</a:t>
            </a:fld>
            <a:endParaRPr lang="en-US" dirty="0" smtClean="0"/>
          </a:p>
        </p:txBody>
      </p:sp>
      <p:sp>
        <p:nvSpPr>
          <p:cNvPr id="540675" name="Rectangle 2"/>
          <p:cNvSpPr>
            <a:spLocks noGrp="1" noChangeArrowheads="1"/>
          </p:cNvSpPr>
          <p:nvPr>
            <p:ph type="body" idx="1"/>
          </p:nvPr>
        </p:nvSpPr>
        <p:spPr>
          <a:xfrm>
            <a:off x="564423" y="4689702"/>
            <a:ext cx="5931759" cy="2851326"/>
          </a:xfrm>
          <a:noFill/>
          <a:ln/>
        </p:spPr>
        <p:txBody>
          <a:bodyPr/>
          <a:lstStyle/>
          <a:p>
            <a:pPr eaLnBrk="1" hangingPunct="1"/>
            <a:r>
              <a:rPr lang="en-US" dirty="0" smtClean="0"/>
              <a:t> </a:t>
            </a:r>
            <a:r>
              <a:rPr lang="en-US" sz="1000" dirty="0" smtClean="0"/>
              <a:t>In this table, the EAGLE compares the OPC in the routing label of the incoming SS7 message to the point codes in the allowed OPC table.</a:t>
            </a:r>
          </a:p>
          <a:p>
            <a:pPr eaLnBrk="1" hangingPunct="1"/>
            <a:r>
              <a:rPr lang="en-US" sz="1000" dirty="0" smtClean="0"/>
              <a:t>If a match is found, the EAGLE will use the next screening function identifier (nsfi) and the next screening reference (nsr) parameters as pointers to the next screening table.</a:t>
            </a:r>
          </a:p>
          <a:p>
            <a:pPr eaLnBrk="1" hangingPunct="1"/>
            <a:r>
              <a:rPr lang="en-US" sz="1000" dirty="0" smtClean="0"/>
              <a:t>If no match is found, the message is discarded.</a:t>
            </a:r>
          </a:p>
          <a:p>
            <a:pPr lvl="1" eaLnBrk="1" hangingPunct="1"/>
            <a:endParaRPr lang="en-US" sz="1000" dirty="0" smtClean="0"/>
          </a:p>
        </p:txBody>
      </p:sp>
      <p:sp>
        <p:nvSpPr>
          <p:cNvPr id="5406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7"/>
          <p:cNvSpPr>
            <a:spLocks noGrp="1" noChangeArrowheads="1"/>
          </p:cNvSpPr>
          <p:nvPr>
            <p:ph type="sldNum" sz="quarter" idx="5"/>
          </p:nvPr>
        </p:nvSpPr>
        <p:spPr>
          <a:noFill/>
        </p:spPr>
        <p:txBody>
          <a:bodyPr/>
          <a:lstStyle/>
          <a:p>
            <a:fld id="{B6ED484B-0B97-4FD3-A649-4EF2114A40CD}" type="slidenum">
              <a:rPr lang="en-US" smtClean="0"/>
              <a:pPr/>
              <a:t>185</a:t>
            </a:fld>
            <a:endParaRPr lang="en-US" dirty="0" smtClean="0"/>
          </a:p>
        </p:txBody>
      </p:sp>
      <p:sp>
        <p:nvSpPr>
          <p:cNvPr id="541699" name="Rectangle 2"/>
          <p:cNvSpPr>
            <a:spLocks noGrp="1" noChangeArrowheads="1"/>
          </p:cNvSpPr>
          <p:nvPr>
            <p:ph type="body" idx="1"/>
          </p:nvPr>
        </p:nvSpPr>
        <p:spPr>
          <a:xfrm>
            <a:off x="760677" y="4651275"/>
            <a:ext cx="5698993" cy="4128659"/>
          </a:xfrm>
          <a:noFill/>
          <a:ln/>
        </p:spPr>
        <p:txBody>
          <a:bodyPr/>
          <a:lstStyle/>
          <a:p>
            <a:pPr eaLnBrk="1" hangingPunct="1"/>
            <a:r>
              <a:rPr lang="en-US" sz="1000" dirty="0" smtClean="0"/>
              <a:t>Point Codes added to the </a:t>
            </a:r>
            <a:r>
              <a:rPr lang="en-US" sz="1000" b="1" dirty="0" smtClean="0"/>
              <a:t>allowed OPC</a:t>
            </a:r>
            <a:r>
              <a:rPr lang="en-US" sz="1000" dirty="0" smtClean="0"/>
              <a:t> table would be the Tandem Switch 1-1-4 for ISUP messages and the STP true point codes of 1-1-1 and 1-1-2 for queries and network management messages.</a:t>
            </a:r>
          </a:p>
          <a:p>
            <a:pPr eaLnBrk="1" hangingPunct="1"/>
            <a:r>
              <a:rPr lang="en-US" sz="1000" dirty="0" smtClean="0"/>
              <a:t>The Tandem switch is added because Tandem switches have the voice trunks between the two networks, and call setup between networks is performed by the Tandem switches, not local SSPs. Local SSPs setup calls to the Tandem switch in their network, and the Tandem switch set the calls up to the adjacent network’s Tandem switch.</a:t>
            </a:r>
          </a:p>
          <a:p>
            <a:pPr eaLnBrk="1" hangingPunct="1"/>
            <a:r>
              <a:rPr lang="en-US" sz="1000" dirty="0" smtClean="0"/>
              <a:t>The reason the mate STP point code is added is for network management that may be sent to the mate STP through this STP if there are link problems affecting the mate STP.</a:t>
            </a:r>
          </a:p>
        </p:txBody>
      </p:sp>
      <p:sp>
        <p:nvSpPr>
          <p:cNvPr id="541700" name="Rectangle 3"/>
          <p:cNvSpPr>
            <a:spLocks noGrp="1" noRot="1" noChangeAspect="1" noChangeArrowheads="1" noTextEdit="1"/>
          </p:cNvSpPr>
          <p:nvPr>
            <p:ph type="sldImg"/>
          </p:nvPr>
        </p:nvSpPr>
        <p:spPr>
          <a:xfrm>
            <a:off x="584200" y="158750"/>
            <a:ext cx="5853113" cy="4391025"/>
          </a:xfrm>
          <a:ln/>
        </p:spPr>
      </p:sp>
      <p:sp>
        <p:nvSpPr>
          <p:cNvPr id="541701"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ent-scr-opc:sr=_________:ni=_______:nc=_______:ncm=________:nsfi</a:t>
            </a:r>
            <a:r>
              <a:rPr lang="en-US" sz="1100" dirty="0" smtClean="0"/>
              <a:t>=________</a:t>
            </a:r>
          </a:p>
          <a:p>
            <a:pPr defTabSz="907404">
              <a:spcBef>
                <a:spcPct val="50000"/>
              </a:spcBef>
            </a:pPr>
            <a:r>
              <a:rPr lang="en-US" sz="1100" dirty="0" smtClean="0"/>
              <a:t>:</a:t>
            </a:r>
            <a:r>
              <a:rPr lang="en-US" sz="1100" dirty="0"/>
              <a:t>nsr=__________</a:t>
            </a:r>
          </a:p>
        </p:txBody>
      </p:sp>
      <p:sp>
        <p:nvSpPr>
          <p:cNvPr id="541702"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7"/>
          <p:cNvSpPr>
            <a:spLocks noGrp="1" noChangeArrowheads="1"/>
          </p:cNvSpPr>
          <p:nvPr>
            <p:ph type="sldNum" sz="quarter" idx="5"/>
          </p:nvPr>
        </p:nvSpPr>
        <p:spPr>
          <a:noFill/>
        </p:spPr>
        <p:txBody>
          <a:bodyPr/>
          <a:lstStyle/>
          <a:p>
            <a:fld id="{A2A39F7A-A0FD-4ADD-89B7-2C6087CFD4D7}" type="slidenum">
              <a:rPr lang="en-US" smtClean="0"/>
              <a:pPr/>
              <a:t>186</a:t>
            </a:fld>
            <a:endParaRPr lang="en-US" dirty="0" smtClean="0"/>
          </a:p>
        </p:txBody>
      </p:sp>
      <p:sp>
        <p:nvSpPr>
          <p:cNvPr id="542723" name="Rectangle 2"/>
          <p:cNvSpPr>
            <a:spLocks noGrp="1" noChangeArrowheads="1"/>
          </p:cNvSpPr>
          <p:nvPr>
            <p:ph type="body" idx="1"/>
          </p:nvPr>
        </p:nvSpPr>
        <p:spPr>
          <a:xfrm>
            <a:off x="848916" y="4658960"/>
            <a:ext cx="5371902" cy="4056415"/>
          </a:xfrm>
          <a:noFill/>
          <a:ln/>
        </p:spPr>
        <p:txBody>
          <a:bodyPr/>
          <a:lstStyle/>
          <a:p>
            <a:pPr eaLnBrk="1" hangingPunct="1">
              <a:lnSpc>
                <a:spcPct val="90000"/>
              </a:lnSpc>
            </a:pPr>
            <a:r>
              <a:rPr lang="en-US" sz="1000" dirty="0" smtClean="0"/>
              <a:t>In this table, the EAGLE compares the OPC in the routing label of the incoming SS7 message and the point codes in the Blocked OPC (BLKOPC) table.</a:t>
            </a:r>
          </a:p>
          <a:p>
            <a:pPr eaLnBrk="1" hangingPunct="1">
              <a:lnSpc>
                <a:spcPct val="90000"/>
              </a:lnSpc>
            </a:pPr>
            <a:r>
              <a:rPr lang="en-US" sz="1000" dirty="0" smtClean="0"/>
              <a:t>If a match is found, the next screening function identifier (nsfi) parameter will be equal to fail and the message will be discarded.</a:t>
            </a:r>
          </a:p>
          <a:p>
            <a:pPr eaLnBrk="1" hangingPunct="1">
              <a:lnSpc>
                <a:spcPct val="90000"/>
              </a:lnSpc>
            </a:pPr>
            <a:r>
              <a:rPr lang="en-US" sz="1000" dirty="0" smtClean="0"/>
              <a:t>If a match is not found, the c-c-c entry will be used to allow the incoming SS7 message to pass through the BLKOPC table and continue the screening process.</a:t>
            </a:r>
          </a:p>
          <a:p>
            <a:pPr eaLnBrk="1" hangingPunct="1">
              <a:lnSpc>
                <a:spcPct val="90000"/>
              </a:lnSpc>
            </a:pPr>
            <a:r>
              <a:rPr lang="en-US" sz="1000" dirty="0" smtClean="0"/>
              <a:t>Note that the point code c-c-c must be the first point code entered.  This is used to “pass through” all MSUs that do not contain the blocked opc. (c= continue)</a:t>
            </a:r>
          </a:p>
          <a:p>
            <a:pPr eaLnBrk="1" hangingPunct="1">
              <a:lnSpc>
                <a:spcPct val="90000"/>
              </a:lnSpc>
            </a:pPr>
            <a:r>
              <a:rPr lang="en-US" sz="1000" dirty="0" smtClean="0"/>
              <a:t>c-c-c is the format for ANSI point code values.  For ITU national point codes, the format is a single c (pcn = c).  For ITU international point codes, use c-c-c, (the zone = c, area = c, </a:t>
            </a:r>
            <a:br>
              <a:rPr lang="en-US" sz="1000" dirty="0" smtClean="0"/>
            </a:br>
            <a:r>
              <a:rPr lang="en-US" sz="1000" dirty="0" smtClean="0"/>
              <a:t>id = c). </a:t>
            </a:r>
          </a:p>
          <a:p>
            <a:pPr eaLnBrk="1" hangingPunct="1">
              <a:lnSpc>
                <a:spcPct val="90000"/>
              </a:lnSpc>
            </a:pPr>
            <a:r>
              <a:rPr lang="en-US" sz="1000" dirty="0" smtClean="0"/>
              <a:t>Any signaling point that should not be sending messages into the screening network could be added to the </a:t>
            </a:r>
            <a:r>
              <a:rPr lang="en-US" sz="1000" b="1" dirty="0" smtClean="0"/>
              <a:t>blocked OPC</a:t>
            </a:r>
            <a:r>
              <a:rPr lang="en-US" sz="1000" dirty="0" smtClean="0"/>
              <a:t> table. Blocking is not typically used since &amp;&amp; may be used to define a range of allowed point codes in the allowed opc table.</a:t>
            </a:r>
          </a:p>
          <a:p>
            <a:pPr eaLnBrk="1" hangingPunct="1">
              <a:lnSpc>
                <a:spcPct val="90000"/>
              </a:lnSpc>
            </a:pPr>
            <a:endParaRPr lang="en-US" sz="1000" dirty="0" smtClean="0"/>
          </a:p>
        </p:txBody>
      </p:sp>
      <p:sp>
        <p:nvSpPr>
          <p:cNvPr id="5427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7"/>
          <p:cNvSpPr>
            <a:spLocks noGrp="1" noChangeArrowheads="1"/>
          </p:cNvSpPr>
          <p:nvPr>
            <p:ph type="sldNum" sz="quarter" idx="5"/>
          </p:nvPr>
        </p:nvSpPr>
        <p:spPr>
          <a:noFill/>
        </p:spPr>
        <p:txBody>
          <a:bodyPr/>
          <a:lstStyle/>
          <a:p>
            <a:fld id="{CAB12DE7-66FD-4F15-B677-313AFB6CB50D}" type="slidenum">
              <a:rPr lang="en-US" smtClean="0"/>
              <a:pPr/>
              <a:t>187</a:t>
            </a:fld>
            <a:endParaRPr lang="en-US" dirty="0" smtClean="0"/>
          </a:p>
        </p:txBody>
      </p:sp>
      <p:sp>
        <p:nvSpPr>
          <p:cNvPr id="543747"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43748"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43749"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0"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1"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2"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3"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4"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5"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6"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7"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8"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59"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60"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61"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62"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3763"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7"/>
          <p:cNvSpPr>
            <a:spLocks noGrp="1" noChangeArrowheads="1"/>
          </p:cNvSpPr>
          <p:nvPr>
            <p:ph type="sldNum" sz="quarter" idx="5"/>
          </p:nvPr>
        </p:nvSpPr>
        <p:spPr>
          <a:noFill/>
        </p:spPr>
        <p:txBody>
          <a:bodyPr/>
          <a:lstStyle/>
          <a:p>
            <a:fld id="{64C170B8-90FA-4A39-A7D3-74E93C7E3C74}" type="slidenum">
              <a:rPr lang="en-US" smtClean="0"/>
              <a:pPr/>
              <a:t>188</a:t>
            </a:fld>
            <a:endParaRPr lang="en-US" dirty="0" smtClean="0"/>
          </a:p>
        </p:txBody>
      </p:sp>
      <p:sp>
        <p:nvSpPr>
          <p:cNvPr id="544771" name="Rectangle 2"/>
          <p:cNvSpPr>
            <a:spLocks noGrp="1" noChangeArrowheads="1"/>
          </p:cNvSpPr>
          <p:nvPr>
            <p:ph type="body" idx="1"/>
          </p:nvPr>
        </p:nvSpPr>
        <p:spPr>
          <a:xfrm>
            <a:off x="848916" y="4638978"/>
            <a:ext cx="5371902" cy="4197829"/>
          </a:xfrm>
          <a:noFill/>
          <a:ln/>
        </p:spPr>
        <p:txBody>
          <a:bodyPr/>
          <a:lstStyle/>
          <a:p>
            <a:pPr eaLnBrk="1" hangingPunct="1"/>
            <a:r>
              <a:rPr lang="en-US" sz="1000" dirty="0" smtClean="0"/>
              <a:t>In this table, the EAGLE compares the three fields of the service information octet (SIO) in the routing label of the incoming SS7 message with the data in the Allowed SIO table.</a:t>
            </a:r>
          </a:p>
          <a:p>
            <a:pPr eaLnBrk="1" hangingPunct="1"/>
            <a:r>
              <a:rPr lang="en-US" sz="1000" dirty="0" smtClean="0"/>
              <a:t>The message priority indicates each message’s priority, which varies throughout the various message types, and is used to determine if a specific priority of message will be allowed or discarded.</a:t>
            </a:r>
          </a:p>
          <a:p>
            <a:pPr eaLnBrk="1" hangingPunct="1"/>
            <a:r>
              <a:rPr lang="en-US" sz="1000" dirty="0" smtClean="0"/>
              <a:t>The network indicator shows the originating network, national or international, and is used to determine if messages from a specific network are allowed or discarded. </a:t>
            </a:r>
          </a:p>
          <a:p>
            <a:pPr eaLnBrk="1" hangingPunct="1"/>
            <a:r>
              <a:rPr lang="en-US" sz="1000" dirty="0" smtClean="0"/>
              <a:t>The service indicator (si) identifies the service type and is used to determine if a specific type of message will be allowed or discarded.</a:t>
            </a:r>
          </a:p>
          <a:p>
            <a:pPr eaLnBrk="1" hangingPunct="1"/>
            <a:r>
              <a:rPr lang="en-US" sz="1000" dirty="0" smtClean="0"/>
              <a:t>The H0 and H1 header codes break the network management messages into groups, and certain groups may be allowed, or discarded in the GWS process. If the SI value is 0, 1, or 2 the H0 &amp; H1 parameters must be used. If the SI value is 3, or higher, the H0 and H1 are not allowed.</a:t>
            </a:r>
          </a:p>
          <a:p>
            <a:pPr eaLnBrk="1" hangingPunct="1"/>
            <a:endParaRPr lang="en-US" sz="1000" dirty="0" smtClean="0"/>
          </a:p>
        </p:txBody>
      </p:sp>
      <p:sp>
        <p:nvSpPr>
          <p:cNvPr id="5447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7"/>
          <p:cNvSpPr>
            <a:spLocks noGrp="1" noChangeArrowheads="1"/>
          </p:cNvSpPr>
          <p:nvPr>
            <p:ph type="sldNum" sz="quarter" idx="5"/>
          </p:nvPr>
        </p:nvSpPr>
        <p:spPr>
          <a:noFill/>
        </p:spPr>
        <p:txBody>
          <a:bodyPr/>
          <a:lstStyle/>
          <a:p>
            <a:fld id="{D53BF0DB-0F58-4905-BD41-B2449FC8FFCB}" type="slidenum">
              <a:rPr lang="en-US" smtClean="0"/>
              <a:pPr/>
              <a:t>189</a:t>
            </a:fld>
            <a:endParaRPr lang="en-US" dirty="0" smtClean="0"/>
          </a:p>
        </p:txBody>
      </p:sp>
      <p:sp>
        <p:nvSpPr>
          <p:cNvPr id="545795"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In this example the SI values of 0,1,2,3, and 5 should be entered into the </a:t>
            </a:r>
            <a:r>
              <a:rPr lang="en-US" sz="1000" b="1" dirty="0" smtClean="0"/>
              <a:t>allowed SIO</a:t>
            </a:r>
            <a:r>
              <a:rPr lang="en-US" sz="1000" dirty="0" smtClean="0"/>
              <a:t> table.</a:t>
            </a:r>
          </a:p>
          <a:p>
            <a:pPr eaLnBrk="1" hangingPunct="1"/>
            <a:r>
              <a:rPr lang="en-US" sz="1000" dirty="0" smtClean="0"/>
              <a:t>Adding SI=0,1or 2 would enable the screened network STPs to send network management messages to the screening network STPs.</a:t>
            </a:r>
          </a:p>
          <a:p>
            <a:pPr eaLnBrk="1" hangingPunct="1"/>
            <a:r>
              <a:rPr lang="en-US" sz="1000" dirty="0" smtClean="0"/>
              <a:t>Adding SI=3 would enable the screened network SSPs to send queries into the screening network.</a:t>
            </a:r>
          </a:p>
          <a:p>
            <a:pPr eaLnBrk="1" hangingPunct="1"/>
            <a:r>
              <a:rPr lang="en-US" sz="1000" dirty="0" smtClean="0"/>
              <a:t>Adding SI=5 would enable the Screened network Tandem switch to send ISUP messages for call setup to the screening network Tandem switch.</a:t>
            </a:r>
          </a:p>
          <a:p>
            <a:pPr eaLnBrk="1" hangingPunct="1"/>
            <a:endParaRPr lang="en-US" sz="1000" dirty="0" smtClean="0"/>
          </a:p>
        </p:txBody>
      </p:sp>
      <p:sp>
        <p:nvSpPr>
          <p:cNvPr id="545796" name="Rectangle 3"/>
          <p:cNvSpPr>
            <a:spLocks noGrp="1" noRot="1" noChangeAspect="1" noChangeArrowheads="1" noTextEdit="1"/>
          </p:cNvSpPr>
          <p:nvPr>
            <p:ph type="sldImg"/>
          </p:nvPr>
        </p:nvSpPr>
        <p:spPr>
          <a:xfrm>
            <a:off x="584200" y="158750"/>
            <a:ext cx="5853113" cy="4391025"/>
          </a:xfrm>
          <a:ln/>
        </p:spPr>
      </p:sp>
      <p:sp>
        <p:nvSpPr>
          <p:cNvPr id="545797"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ent-scr-sio:sr=_________:nic=_______:pri=_______:si=________:nsfi</a:t>
            </a:r>
            <a:r>
              <a:rPr lang="en-US" sz="1100" dirty="0" smtClean="0"/>
              <a:t>=________</a:t>
            </a:r>
          </a:p>
          <a:p>
            <a:pPr defTabSz="907404">
              <a:spcBef>
                <a:spcPct val="50000"/>
              </a:spcBef>
            </a:pPr>
            <a:r>
              <a:rPr lang="en-US" sz="1100" dirty="0" smtClean="0"/>
              <a:t>:</a:t>
            </a:r>
            <a:r>
              <a:rPr lang="en-US" sz="1100" dirty="0"/>
              <a:t>nsr=__________</a:t>
            </a:r>
          </a:p>
        </p:txBody>
      </p:sp>
      <p:sp>
        <p:nvSpPr>
          <p:cNvPr id="545798"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7"/>
          <p:cNvSpPr>
            <a:spLocks noGrp="1" noChangeArrowheads="1"/>
          </p:cNvSpPr>
          <p:nvPr>
            <p:ph type="sldNum" sz="quarter" idx="5"/>
          </p:nvPr>
        </p:nvSpPr>
        <p:spPr>
          <a:noFill/>
        </p:spPr>
        <p:txBody>
          <a:bodyPr/>
          <a:lstStyle/>
          <a:p>
            <a:fld id="{6625E498-085A-444B-9DF3-6B253AB4F33A}" type="slidenum">
              <a:rPr lang="en-US" smtClean="0"/>
              <a:pPr/>
              <a:t>190</a:t>
            </a:fld>
            <a:endParaRPr lang="en-US" dirty="0" smtClean="0"/>
          </a:p>
        </p:txBody>
      </p:sp>
      <p:sp>
        <p:nvSpPr>
          <p:cNvPr id="546819" name="Rectangle 2"/>
          <p:cNvSpPr>
            <a:spLocks noGrp="1" noChangeArrowheads="1"/>
          </p:cNvSpPr>
          <p:nvPr>
            <p:ph type="body" idx="1"/>
          </p:nvPr>
        </p:nvSpPr>
        <p:spPr>
          <a:xfrm>
            <a:off x="699824" y="4666646"/>
            <a:ext cx="5680736" cy="4228571"/>
          </a:xfrm>
          <a:noFill/>
          <a:ln/>
        </p:spPr>
        <p:txBody>
          <a:bodyPr/>
          <a:lstStyle/>
          <a:p>
            <a:pPr eaLnBrk="1" hangingPunct="1">
              <a:lnSpc>
                <a:spcPct val="80000"/>
              </a:lnSpc>
              <a:spcBef>
                <a:spcPct val="15000"/>
              </a:spcBef>
              <a:spcAft>
                <a:spcPct val="15000"/>
              </a:spcAft>
            </a:pPr>
            <a:r>
              <a:rPr lang="en-US" sz="1000" dirty="0" smtClean="0"/>
              <a:t>In this table, the EAGLE compares the DPC in the routing label of the incoming SS7 message to the DPCs in the table.</a:t>
            </a:r>
          </a:p>
        </p:txBody>
      </p:sp>
      <p:sp>
        <p:nvSpPr>
          <p:cNvPr id="5468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202D5283-EFA1-4182-A797-3FE5552E24DB}" type="slidenum">
              <a:rPr lang="en-US" smtClean="0"/>
              <a:pPr/>
              <a:t>19</a:t>
            </a:fld>
            <a:endParaRPr lang="en-US" dirty="0" smtClean="0"/>
          </a:p>
        </p:txBody>
      </p:sp>
      <p:sp>
        <p:nvSpPr>
          <p:cNvPr id="373763" name="Rectangle 2"/>
          <p:cNvSpPr>
            <a:spLocks noGrp="1" noChangeArrowheads="1"/>
          </p:cNvSpPr>
          <p:nvPr>
            <p:ph type="body" idx="1"/>
          </p:nvPr>
        </p:nvSpPr>
        <p:spPr>
          <a:xfrm>
            <a:off x="856523" y="4683554"/>
            <a:ext cx="5454054" cy="4094843"/>
          </a:xfrm>
          <a:noFill/>
          <a:ln/>
        </p:spPr>
        <p:txBody>
          <a:bodyPr/>
          <a:lstStyle/>
          <a:p>
            <a:pPr eaLnBrk="1" hangingPunct="1">
              <a:lnSpc>
                <a:spcPct val="90000"/>
              </a:lnSpc>
            </a:pPr>
            <a:endParaRPr lang="en-US" sz="1000" dirty="0" smtClean="0"/>
          </a:p>
        </p:txBody>
      </p:sp>
      <p:sp>
        <p:nvSpPr>
          <p:cNvPr id="3737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7"/>
          <p:cNvSpPr>
            <a:spLocks noGrp="1" noChangeArrowheads="1"/>
          </p:cNvSpPr>
          <p:nvPr>
            <p:ph type="sldNum" sz="quarter" idx="5"/>
          </p:nvPr>
        </p:nvSpPr>
        <p:spPr>
          <a:noFill/>
        </p:spPr>
        <p:txBody>
          <a:bodyPr/>
          <a:lstStyle/>
          <a:p>
            <a:fld id="{AF8CF3EE-FB25-46D4-9AE9-3CE427CB2638}" type="slidenum">
              <a:rPr lang="en-US" smtClean="0"/>
              <a:pPr/>
              <a:t>191</a:t>
            </a:fld>
            <a:endParaRPr lang="en-US" dirty="0" smtClean="0"/>
          </a:p>
        </p:txBody>
      </p:sp>
      <p:sp>
        <p:nvSpPr>
          <p:cNvPr id="547843" name="Rectangle 2"/>
          <p:cNvSpPr>
            <a:spLocks noGrp="1" noChangeArrowheads="1"/>
          </p:cNvSpPr>
          <p:nvPr>
            <p:ph type="body" idx="1"/>
          </p:nvPr>
        </p:nvSpPr>
        <p:spPr>
          <a:xfrm>
            <a:off x="760677" y="4660497"/>
            <a:ext cx="5698993" cy="4119437"/>
          </a:xfrm>
          <a:noFill/>
          <a:ln/>
        </p:spPr>
        <p:txBody>
          <a:bodyPr/>
          <a:lstStyle/>
          <a:p>
            <a:pPr eaLnBrk="1" hangingPunct="1"/>
            <a:r>
              <a:rPr lang="en-US" sz="1000" dirty="0" smtClean="0"/>
              <a:t>The screening network CPC of 2-2-0 would be added to allow the screened network STPs to send queries into the screening network.</a:t>
            </a:r>
          </a:p>
          <a:p>
            <a:pPr eaLnBrk="1" hangingPunct="1"/>
            <a:r>
              <a:rPr lang="en-US" sz="1000" dirty="0" smtClean="0"/>
              <a:t>The screening network STP’s True point codes would be added to allow network management messages to reach only those point codes.</a:t>
            </a:r>
          </a:p>
          <a:p>
            <a:pPr eaLnBrk="1" hangingPunct="1"/>
            <a:r>
              <a:rPr lang="en-US" sz="1000" dirty="0" smtClean="0"/>
              <a:t>The screening network Tandem switch 2-2-5 would be added to allow ISUP messages to those point codes for call setup. </a:t>
            </a:r>
          </a:p>
        </p:txBody>
      </p:sp>
      <p:sp>
        <p:nvSpPr>
          <p:cNvPr id="547844" name="Rectangle 3"/>
          <p:cNvSpPr>
            <a:spLocks noGrp="1" noRot="1" noChangeAspect="1" noChangeArrowheads="1" noTextEdit="1"/>
          </p:cNvSpPr>
          <p:nvPr>
            <p:ph type="sldImg"/>
          </p:nvPr>
        </p:nvSpPr>
        <p:spPr>
          <a:xfrm>
            <a:off x="584200" y="158750"/>
            <a:ext cx="5853113" cy="4391025"/>
          </a:xfrm>
          <a:ln/>
        </p:spPr>
      </p:sp>
      <p:sp>
        <p:nvSpPr>
          <p:cNvPr id="547845"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ent-scr-dpc:sr=_________:ni=_______:nc=_______:ncm=________:nsfi</a:t>
            </a:r>
            <a:r>
              <a:rPr lang="en-US" sz="1100" dirty="0" smtClean="0"/>
              <a:t>=________</a:t>
            </a:r>
          </a:p>
          <a:p>
            <a:pPr defTabSz="907404">
              <a:spcBef>
                <a:spcPct val="50000"/>
              </a:spcBef>
            </a:pPr>
            <a:r>
              <a:rPr lang="en-US" sz="1100" dirty="0" smtClean="0"/>
              <a:t>:</a:t>
            </a:r>
            <a:r>
              <a:rPr lang="en-US" sz="1100" dirty="0"/>
              <a:t>nsr=__________</a:t>
            </a:r>
          </a:p>
        </p:txBody>
      </p:sp>
      <p:sp>
        <p:nvSpPr>
          <p:cNvPr id="547846"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7"/>
          <p:cNvSpPr>
            <a:spLocks noGrp="1" noChangeArrowheads="1"/>
          </p:cNvSpPr>
          <p:nvPr>
            <p:ph type="sldNum" sz="quarter" idx="5"/>
          </p:nvPr>
        </p:nvSpPr>
        <p:spPr>
          <a:noFill/>
        </p:spPr>
        <p:txBody>
          <a:bodyPr/>
          <a:lstStyle/>
          <a:p>
            <a:fld id="{BBB2C554-EAA3-4A5E-9DD7-93CDB8058A64}" type="slidenum">
              <a:rPr lang="en-US" smtClean="0"/>
              <a:pPr/>
              <a:t>192</a:t>
            </a:fld>
            <a:endParaRPr lang="en-US" dirty="0" smtClean="0"/>
          </a:p>
        </p:txBody>
      </p:sp>
      <p:sp>
        <p:nvSpPr>
          <p:cNvPr id="548867" name="Rectangle 2"/>
          <p:cNvSpPr>
            <a:spLocks noGrp="1" noChangeArrowheads="1"/>
          </p:cNvSpPr>
          <p:nvPr>
            <p:ph type="body" idx="1"/>
          </p:nvPr>
        </p:nvSpPr>
        <p:spPr>
          <a:xfrm>
            <a:off x="760677" y="4651275"/>
            <a:ext cx="5698993" cy="4128659"/>
          </a:xfrm>
          <a:noFill/>
          <a:ln/>
        </p:spPr>
        <p:txBody>
          <a:bodyPr/>
          <a:lstStyle/>
          <a:p>
            <a:pPr eaLnBrk="1" hangingPunct="1"/>
            <a:r>
              <a:rPr lang="en-US" sz="1000" dirty="0" smtClean="0"/>
              <a:t>In this table, the EAGLE compares the DPC in the routing label of the incoming SS7 message and the point codes in the Blocked DPC (BLKDPC) table.</a:t>
            </a:r>
          </a:p>
          <a:p>
            <a:pPr eaLnBrk="1" hangingPunct="1"/>
            <a:r>
              <a:rPr lang="en-US" sz="1000" dirty="0" smtClean="0"/>
              <a:t>If a match is found, the next screening function identifier (nsfi) parameter will be equal to fail and the message will be discarded.</a:t>
            </a:r>
          </a:p>
          <a:p>
            <a:pPr eaLnBrk="1" hangingPunct="1"/>
            <a:r>
              <a:rPr lang="en-US" sz="1000" dirty="0" smtClean="0"/>
              <a:t>If a match is not found, the c-c-c</a:t>
            </a:r>
            <a:r>
              <a:rPr lang="en-US" sz="1000" b="1" dirty="0" smtClean="0"/>
              <a:t> </a:t>
            </a:r>
            <a:r>
              <a:rPr lang="en-US" sz="1000" dirty="0" smtClean="0"/>
              <a:t>entry will be used to allow the incoming SS7 message to pass through the BLKDPC table and continue the screening process.</a:t>
            </a:r>
          </a:p>
          <a:p>
            <a:pPr eaLnBrk="1" hangingPunct="1"/>
            <a:r>
              <a:rPr lang="en-US" sz="1000" dirty="0" smtClean="0"/>
              <a:t>The first table entry must be the one containing the c-c-c point code.</a:t>
            </a:r>
          </a:p>
          <a:p>
            <a:pPr eaLnBrk="1" hangingPunct="1"/>
            <a:r>
              <a:rPr lang="en-US" sz="1000" dirty="0" smtClean="0"/>
              <a:t>Any signaling point that should not receive messages in the screening network should be added to the </a:t>
            </a:r>
            <a:r>
              <a:rPr lang="en-US" sz="1000" b="1" dirty="0" smtClean="0"/>
              <a:t>blocked DPC</a:t>
            </a:r>
            <a:r>
              <a:rPr lang="en-US" sz="1000" dirty="0" smtClean="0"/>
              <a:t> table. Blocking is not typically used since &amp;&amp; may be used to define a range of allowed point codes in the allowed dpc table.</a:t>
            </a:r>
          </a:p>
          <a:p>
            <a:pPr eaLnBrk="1" hangingPunct="1"/>
            <a:endParaRPr lang="en-US" sz="1000" dirty="0" smtClean="0"/>
          </a:p>
          <a:p>
            <a:pPr eaLnBrk="1" hangingPunct="1"/>
            <a:endParaRPr lang="en-US" sz="1000" dirty="0" smtClean="0"/>
          </a:p>
        </p:txBody>
      </p:sp>
      <p:sp>
        <p:nvSpPr>
          <p:cNvPr id="548868" name="Rectangle 3"/>
          <p:cNvSpPr>
            <a:spLocks noGrp="1" noRot="1" noChangeAspect="1" noChangeArrowheads="1" noTextEdit="1"/>
          </p:cNvSpPr>
          <p:nvPr>
            <p:ph type="sldImg"/>
          </p:nvPr>
        </p:nvSpPr>
        <p:spPr>
          <a:xfrm>
            <a:off x="584200" y="158750"/>
            <a:ext cx="5853113" cy="4391025"/>
          </a:xfrm>
          <a:ln/>
        </p:spPr>
      </p:sp>
      <p:sp>
        <p:nvSpPr>
          <p:cNvPr id="5" name="Text Box 4"/>
          <p:cNvSpPr txBox="1">
            <a:spLocks noChangeArrowheads="1"/>
          </p:cNvSpPr>
          <p:nvPr/>
        </p:nvSpPr>
        <p:spPr bwMode="auto">
          <a:xfrm>
            <a:off x="477705" y="8361841"/>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ent-scr-blkdpc:sr=_________:ni=_______:nc=_______:ncm=________:nsfi=________:</a:t>
            </a:r>
          </a:p>
          <a:p>
            <a:pPr defTabSz="907404">
              <a:spcBef>
                <a:spcPct val="50000"/>
              </a:spcBef>
            </a:pPr>
            <a:r>
              <a:rPr lang="en-US" sz="1100" dirty="0"/>
              <a:t>nsr=__________</a:t>
            </a:r>
          </a:p>
        </p:txBody>
      </p:sp>
      <p:sp>
        <p:nvSpPr>
          <p:cNvPr id="6"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7"/>
          <p:cNvSpPr>
            <a:spLocks noGrp="1" noChangeArrowheads="1"/>
          </p:cNvSpPr>
          <p:nvPr>
            <p:ph type="sldNum" sz="quarter" idx="5"/>
          </p:nvPr>
        </p:nvSpPr>
        <p:spPr>
          <a:noFill/>
        </p:spPr>
        <p:txBody>
          <a:bodyPr/>
          <a:lstStyle/>
          <a:p>
            <a:fld id="{29635D47-7E72-4EF8-9BE8-8372E4A9A463}" type="slidenum">
              <a:rPr lang="en-US" smtClean="0"/>
              <a:pPr/>
              <a:t>193</a:t>
            </a:fld>
            <a:endParaRPr lang="en-US" dirty="0" smtClean="0"/>
          </a:p>
        </p:txBody>
      </p:sp>
      <p:sp>
        <p:nvSpPr>
          <p:cNvPr id="549891"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49892"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49893"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4"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5"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6"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7"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8"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899"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0"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1"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2"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3"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4"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5"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6"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49907"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a:noFill/>
        </p:spPr>
        <p:txBody>
          <a:bodyPr/>
          <a:lstStyle/>
          <a:p>
            <a:fld id="{5BE33C0D-9771-4879-92B2-E71296D6ECF7}" type="slidenum">
              <a:rPr lang="en-US" smtClean="0"/>
              <a:pPr/>
              <a:t>194</a:t>
            </a:fld>
            <a:endParaRPr lang="en-US" dirty="0" smtClean="0"/>
          </a:p>
        </p:txBody>
      </p:sp>
      <p:sp>
        <p:nvSpPr>
          <p:cNvPr id="550915" name="Rectangle 2"/>
          <p:cNvSpPr>
            <a:spLocks noGrp="1" noChangeArrowheads="1"/>
          </p:cNvSpPr>
          <p:nvPr>
            <p:ph type="body" idx="1"/>
          </p:nvPr>
        </p:nvSpPr>
        <p:spPr>
          <a:xfrm>
            <a:off x="760677" y="4642051"/>
            <a:ext cx="5698993" cy="4137882"/>
          </a:xfrm>
          <a:noFill/>
          <a:ln/>
        </p:spPr>
        <p:txBody>
          <a:bodyPr/>
          <a:lstStyle/>
          <a:p>
            <a:pPr eaLnBrk="1" hangingPunct="1"/>
            <a:r>
              <a:rPr lang="en-US" sz="1000" dirty="0" smtClean="0"/>
              <a:t>Screening the Affected Destination Point Code in Network Management messages involves a check for any point code entered into the destfld table. </a:t>
            </a:r>
          </a:p>
          <a:p>
            <a:pPr eaLnBrk="1" hangingPunct="1"/>
            <a:r>
              <a:rPr lang="en-US" sz="1000" dirty="0" smtClean="0"/>
              <a:t>If the Affected Destination Point Code in the network management message is found in the destfield table, the EAGLE will allow the transfer message. If no match is found, the message will be discarded.</a:t>
            </a:r>
          </a:p>
          <a:p>
            <a:pPr eaLnBrk="1" hangingPunct="1"/>
            <a:r>
              <a:rPr lang="en-US" sz="1000" dirty="0" smtClean="0"/>
              <a:t>This table may not be used if the destfld parameter of the screen set table is set to yes.</a:t>
            </a:r>
          </a:p>
          <a:p>
            <a:pPr eaLnBrk="1" hangingPunct="1"/>
            <a:r>
              <a:rPr lang="en-US" sz="1000" dirty="0" smtClean="0"/>
              <a:t>This table is most likely used if cluster routing is provisioned in the screening network.</a:t>
            </a:r>
          </a:p>
        </p:txBody>
      </p:sp>
      <p:sp>
        <p:nvSpPr>
          <p:cNvPr id="550916" name="Rectangle 3"/>
          <p:cNvSpPr>
            <a:spLocks noGrp="1" noRot="1" noChangeAspect="1" noChangeArrowheads="1" noTextEdit="1"/>
          </p:cNvSpPr>
          <p:nvPr>
            <p:ph type="sldImg"/>
          </p:nvPr>
        </p:nvSpPr>
        <p:spPr>
          <a:xfrm>
            <a:off x="584200" y="158750"/>
            <a:ext cx="5853113" cy="4391025"/>
          </a:xfrm>
          <a:ln/>
        </p:spPr>
      </p:sp>
      <p:sp>
        <p:nvSpPr>
          <p:cNvPr id="5" name="Text Box 4"/>
          <p:cNvSpPr txBox="1">
            <a:spLocks noChangeArrowheads="1"/>
          </p:cNvSpPr>
          <p:nvPr/>
        </p:nvSpPr>
        <p:spPr bwMode="auto">
          <a:xfrm>
            <a:off x="477705" y="8361841"/>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ent-scr-destfld:sr=_________:ni=_______:nc=_______:ncm=________:nsfi=________</a:t>
            </a:r>
          </a:p>
          <a:p>
            <a:pPr defTabSz="907404">
              <a:spcBef>
                <a:spcPct val="50000"/>
              </a:spcBef>
            </a:pPr>
            <a:r>
              <a:rPr lang="en-US" sz="1100" dirty="0"/>
              <a:t>:nsr=__________</a:t>
            </a:r>
          </a:p>
        </p:txBody>
      </p:sp>
      <p:sp>
        <p:nvSpPr>
          <p:cNvPr id="6"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7"/>
          <p:cNvSpPr>
            <a:spLocks noGrp="1" noChangeArrowheads="1"/>
          </p:cNvSpPr>
          <p:nvPr>
            <p:ph type="sldNum" sz="quarter" idx="5"/>
          </p:nvPr>
        </p:nvSpPr>
        <p:spPr>
          <a:noFill/>
        </p:spPr>
        <p:txBody>
          <a:bodyPr/>
          <a:lstStyle/>
          <a:p>
            <a:fld id="{67B68494-9C8E-4681-ADA4-3E5FF0E295B0}" type="slidenum">
              <a:rPr lang="en-US" smtClean="0"/>
              <a:pPr/>
              <a:t>195</a:t>
            </a:fld>
            <a:endParaRPr lang="en-US" dirty="0" smtClean="0"/>
          </a:p>
        </p:txBody>
      </p:sp>
      <p:sp>
        <p:nvSpPr>
          <p:cNvPr id="551939" name="Rectangle 2"/>
          <p:cNvSpPr>
            <a:spLocks noGrp="1" noChangeArrowheads="1"/>
          </p:cNvSpPr>
          <p:nvPr>
            <p:ph type="body" idx="1"/>
          </p:nvPr>
        </p:nvSpPr>
        <p:spPr>
          <a:xfrm>
            <a:off x="760677" y="4672793"/>
            <a:ext cx="5698993" cy="4107140"/>
          </a:xfrm>
          <a:noFill/>
          <a:ln/>
        </p:spPr>
        <p:txBody>
          <a:bodyPr/>
          <a:lstStyle/>
          <a:p>
            <a:pPr eaLnBrk="1" hangingPunct="1"/>
            <a:r>
              <a:rPr lang="en-US" sz="1000" dirty="0" smtClean="0"/>
              <a:t>The destfield table will only be populated when the cluster routing feature is being used. The cluster routing table for the screened network would look like this:</a:t>
            </a:r>
          </a:p>
          <a:p>
            <a:pPr lvl="1" eaLnBrk="1" hangingPunct="1"/>
            <a:r>
              <a:rPr lang="en-US" sz="1000" dirty="0" smtClean="0"/>
              <a:t>ent-rte:dpc=1-1-*:lsn=ls01:rc=10</a:t>
            </a:r>
          </a:p>
          <a:p>
            <a:pPr lvl="1" eaLnBrk="1" hangingPunct="1"/>
            <a:r>
              <a:rPr lang="en-US" sz="1000" dirty="0" smtClean="0"/>
              <a:t>ent-rte:dpc=1-1-*:lsn=ls02:rc=10</a:t>
            </a:r>
          </a:p>
          <a:p>
            <a:pPr lvl="1" eaLnBrk="1" hangingPunct="1"/>
            <a:r>
              <a:rPr lang="en-US" sz="1000" dirty="0" smtClean="0"/>
              <a:t>ent-rte:dpc=1-1-*:lsn=ls03:rc=30</a:t>
            </a:r>
          </a:p>
          <a:p>
            <a:pPr eaLnBrk="1" hangingPunct="1"/>
            <a:r>
              <a:rPr lang="en-US" sz="1000" dirty="0" smtClean="0"/>
              <a:t>With cluster routing all point codes from the screened network would be allowed affected destination point codes which is undesirable. The only desirable affected destination point codes would be 1-1-1, 1-1-2, and 1-1-4. These point codes should be entered into the allowed destfield table. </a:t>
            </a:r>
          </a:p>
          <a:p>
            <a:pPr eaLnBrk="1" hangingPunct="1"/>
            <a:r>
              <a:rPr lang="en-US" sz="1000" dirty="0" smtClean="0"/>
              <a:t>Note: The rept-stat-rte:dpc=x-x-x command will show current status of routes and would reveal status of a restricted route.</a:t>
            </a:r>
          </a:p>
          <a:p>
            <a:pPr eaLnBrk="1" hangingPunct="1"/>
            <a:endParaRPr lang="en-US" sz="1000" dirty="0" smtClean="0"/>
          </a:p>
          <a:p>
            <a:pPr eaLnBrk="1" hangingPunct="1"/>
            <a:endParaRPr lang="en-US" dirty="0" smtClean="0"/>
          </a:p>
        </p:txBody>
      </p:sp>
      <p:sp>
        <p:nvSpPr>
          <p:cNvPr id="551940" name="Rectangle 3"/>
          <p:cNvSpPr>
            <a:spLocks noGrp="1" noRot="1" noChangeAspect="1" noChangeArrowheads="1" noTextEdit="1"/>
          </p:cNvSpPr>
          <p:nvPr>
            <p:ph type="sldImg"/>
          </p:nvPr>
        </p:nvSpPr>
        <p:spPr>
          <a:xfrm>
            <a:off x="584200" y="158750"/>
            <a:ext cx="5853113" cy="4391025"/>
          </a:xfrm>
          <a:ln/>
        </p:spPr>
      </p:sp>
      <p:sp>
        <p:nvSpPr>
          <p:cNvPr id="551941"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ent-scr-destfld:sr=_________:ni=______:nc=_______:ncm=_______:nsfi</a:t>
            </a:r>
            <a:r>
              <a:rPr lang="en-US" sz="1100" dirty="0" smtClean="0"/>
              <a:t>=________</a:t>
            </a:r>
          </a:p>
          <a:p>
            <a:pPr defTabSz="907404">
              <a:spcBef>
                <a:spcPct val="50000"/>
              </a:spcBef>
            </a:pPr>
            <a:r>
              <a:rPr lang="en-US" sz="1100" dirty="0" smtClean="0"/>
              <a:t>:</a:t>
            </a:r>
            <a:r>
              <a:rPr lang="en-US" sz="1100" dirty="0"/>
              <a:t>nsr=_________</a:t>
            </a:r>
          </a:p>
        </p:txBody>
      </p:sp>
      <p:sp>
        <p:nvSpPr>
          <p:cNvPr id="551942"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7"/>
          <p:cNvSpPr>
            <a:spLocks noGrp="1" noChangeArrowheads="1"/>
          </p:cNvSpPr>
          <p:nvPr>
            <p:ph type="sldNum" sz="quarter" idx="5"/>
          </p:nvPr>
        </p:nvSpPr>
        <p:spPr>
          <a:noFill/>
        </p:spPr>
        <p:txBody>
          <a:bodyPr/>
          <a:lstStyle/>
          <a:p>
            <a:fld id="{902E0260-35B1-4DF4-9847-46C8B673CA3D}" type="slidenum">
              <a:rPr lang="en-US" smtClean="0"/>
              <a:pPr/>
              <a:t>196</a:t>
            </a:fld>
            <a:endParaRPr lang="en-US" dirty="0" smtClean="0"/>
          </a:p>
        </p:txBody>
      </p:sp>
      <p:sp>
        <p:nvSpPr>
          <p:cNvPr id="552963" name="Rectangle 2"/>
          <p:cNvSpPr>
            <a:spLocks noGrp="1" noChangeArrowheads="1"/>
          </p:cNvSpPr>
          <p:nvPr>
            <p:ph type="body" idx="1"/>
          </p:nvPr>
        </p:nvSpPr>
        <p:spPr>
          <a:xfrm>
            <a:off x="760677" y="4642051"/>
            <a:ext cx="5698993" cy="4137882"/>
          </a:xfrm>
          <a:noFill/>
          <a:ln/>
        </p:spPr>
        <p:txBody>
          <a:bodyPr/>
          <a:lstStyle/>
          <a:p>
            <a:pPr eaLnBrk="1" hangingPunct="1"/>
            <a:r>
              <a:rPr lang="en-US" sz="1000" dirty="0" smtClean="0"/>
              <a:t>Each ISUP message is identified by a unique value between 0 -255. With this command, the desired ISUP message types can be added to this table. </a:t>
            </a:r>
          </a:p>
          <a:p>
            <a:pPr eaLnBrk="1" hangingPunct="1"/>
            <a:r>
              <a:rPr lang="en-US" sz="1000" dirty="0" smtClean="0"/>
              <a:t>If the table is used, ALL desired ISUP messages must be entered into the allowed ISUP table, or they will be discarded.  </a:t>
            </a:r>
          </a:p>
          <a:p>
            <a:pPr eaLnBrk="1" hangingPunct="1"/>
            <a:r>
              <a:rPr lang="en-US" sz="1000" dirty="0" smtClean="0"/>
              <a:t>Examples of ISUP message type values are:</a:t>
            </a:r>
          </a:p>
          <a:p>
            <a:pPr eaLnBrk="1" hangingPunct="1"/>
            <a:r>
              <a:rPr lang="en-US" sz="1000" dirty="0" smtClean="0"/>
              <a:t>   IAM – 1 	ACM – 6	ANM – 9</a:t>
            </a:r>
          </a:p>
          <a:p>
            <a:pPr eaLnBrk="1" hangingPunct="1"/>
            <a:r>
              <a:rPr lang="en-US" sz="1000" dirty="0" smtClean="0"/>
              <a:t>   REL – 12	RLC – 16	SUS – 13</a:t>
            </a:r>
          </a:p>
          <a:p>
            <a:pPr eaLnBrk="1" hangingPunct="1"/>
            <a:r>
              <a:rPr lang="en-US" dirty="0" smtClean="0"/>
              <a:t>   </a:t>
            </a:r>
          </a:p>
          <a:p>
            <a:pPr lvl="1" eaLnBrk="1" hangingPunct="1"/>
            <a:endParaRPr lang="en-US" dirty="0" smtClean="0"/>
          </a:p>
        </p:txBody>
      </p:sp>
      <p:sp>
        <p:nvSpPr>
          <p:cNvPr id="5529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7"/>
          <p:cNvSpPr>
            <a:spLocks noGrp="1" noChangeArrowheads="1"/>
          </p:cNvSpPr>
          <p:nvPr>
            <p:ph type="sldNum" sz="quarter" idx="5"/>
          </p:nvPr>
        </p:nvSpPr>
        <p:spPr>
          <a:noFill/>
        </p:spPr>
        <p:txBody>
          <a:bodyPr/>
          <a:lstStyle/>
          <a:p>
            <a:fld id="{B44557D9-BBF5-4505-8984-DABC7CB934A6}" type="slidenum">
              <a:rPr lang="en-US" smtClean="0"/>
              <a:pPr/>
              <a:t>197</a:t>
            </a:fld>
            <a:endParaRPr lang="en-US" dirty="0" smtClean="0"/>
          </a:p>
        </p:txBody>
      </p:sp>
      <p:sp>
        <p:nvSpPr>
          <p:cNvPr id="553987" name="Rectangle 2"/>
          <p:cNvSpPr>
            <a:spLocks noGrp="1" noChangeArrowheads="1"/>
          </p:cNvSpPr>
          <p:nvPr>
            <p:ph type="body" idx="1"/>
          </p:nvPr>
        </p:nvSpPr>
        <p:spPr>
          <a:xfrm>
            <a:off x="760677" y="4657423"/>
            <a:ext cx="5698993" cy="4122511"/>
          </a:xfrm>
          <a:noFill/>
          <a:ln/>
        </p:spPr>
        <p:txBody>
          <a:bodyPr/>
          <a:lstStyle/>
          <a:p>
            <a:pPr eaLnBrk="1" hangingPunct="1"/>
            <a:r>
              <a:rPr lang="en-US" sz="1000" dirty="0" smtClean="0"/>
              <a:t>All ISUP messages are allowed into the screening network by adding the SI=5 to the allowed SIO table. If all ISUP messages are not desired, the allowed ISUP table may be used to add the desired ISUP messages by entering their value.</a:t>
            </a:r>
          </a:p>
          <a:p>
            <a:pPr eaLnBrk="1" hangingPunct="1"/>
            <a:endParaRPr lang="en-US" sz="1000" dirty="0" smtClean="0"/>
          </a:p>
        </p:txBody>
      </p:sp>
      <p:sp>
        <p:nvSpPr>
          <p:cNvPr id="553988" name="Rectangle 3"/>
          <p:cNvSpPr>
            <a:spLocks noGrp="1" noRot="1" noChangeAspect="1" noChangeArrowheads="1" noTextEdit="1"/>
          </p:cNvSpPr>
          <p:nvPr>
            <p:ph type="sldImg"/>
          </p:nvPr>
        </p:nvSpPr>
        <p:spPr>
          <a:xfrm>
            <a:off x="584200" y="158750"/>
            <a:ext cx="5853113" cy="4391025"/>
          </a:xfrm>
          <a:ln/>
        </p:spPr>
      </p:sp>
      <p:sp>
        <p:nvSpPr>
          <p:cNvPr id="553989" name="Text Box 4"/>
          <p:cNvSpPr txBox="1">
            <a:spLocks noChangeArrowheads="1"/>
          </p:cNvSpPr>
          <p:nvPr/>
        </p:nvSpPr>
        <p:spPr bwMode="auto">
          <a:xfrm>
            <a:off x="477705" y="8361842"/>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ent-scr-isup:sr=_________:isupmt=_______:nsfi=________:nsr=__________</a:t>
            </a:r>
          </a:p>
        </p:txBody>
      </p:sp>
      <p:sp>
        <p:nvSpPr>
          <p:cNvPr id="553990"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7"/>
          <p:cNvSpPr>
            <a:spLocks noGrp="1" noChangeArrowheads="1"/>
          </p:cNvSpPr>
          <p:nvPr>
            <p:ph type="sldNum" sz="quarter" idx="5"/>
          </p:nvPr>
        </p:nvSpPr>
        <p:spPr>
          <a:noFill/>
        </p:spPr>
        <p:txBody>
          <a:bodyPr/>
          <a:lstStyle/>
          <a:p>
            <a:fld id="{471B1BA7-2FE9-4B07-A0D2-0DE3B5A13A28}" type="slidenum">
              <a:rPr lang="en-US" smtClean="0"/>
              <a:pPr/>
              <a:t>198</a:t>
            </a:fld>
            <a:endParaRPr lang="en-US" dirty="0" smtClean="0"/>
          </a:p>
        </p:txBody>
      </p:sp>
      <p:sp>
        <p:nvSpPr>
          <p:cNvPr id="555011" name="Rectangle 2"/>
          <p:cNvSpPr>
            <a:spLocks noGrp="1" noChangeArrowheads="1"/>
          </p:cNvSpPr>
          <p:nvPr>
            <p:ph type="body" idx="1"/>
          </p:nvPr>
        </p:nvSpPr>
        <p:spPr>
          <a:xfrm>
            <a:off x="760677" y="4895674"/>
            <a:ext cx="5698993" cy="3884259"/>
          </a:xfrm>
          <a:noFill/>
          <a:ln/>
        </p:spPr>
        <p:txBody>
          <a:bodyPr/>
          <a:lstStyle/>
          <a:p>
            <a:pPr eaLnBrk="1" hangingPunct="1"/>
            <a:endParaRPr lang="fr-FR" dirty="0" smtClean="0"/>
          </a:p>
        </p:txBody>
      </p:sp>
      <p:sp>
        <p:nvSpPr>
          <p:cNvPr id="5550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EADF9681-1C94-46CE-8E8F-9E42DBBA62A6}" type="slidenum">
              <a:rPr lang="en-US" smtClean="0"/>
              <a:pPr>
                <a:defRPr/>
              </a:pPr>
              <a:t>199</a:t>
            </a:fld>
            <a:endParaRPr lang="en-US" dirty="0"/>
          </a:p>
        </p:txBody>
      </p:sp>
      <p:sp>
        <p:nvSpPr>
          <p:cNvPr id="5" name="Rectangle 2"/>
          <p:cNvSpPr>
            <a:spLocks noGrp="1" noChangeArrowheads="1"/>
          </p:cNvSpPr>
          <p:nvPr>
            <p:ph type="body" idx="3"/>
          </p:nvPr>
        </p:nvSpPr>
        <p:spPr>
          <a:xfrm>
            <a:off x="655902" y="4655886"/>
            <a:ext cx="5698993" cy="4124047"/>
          </a:xfrm>
          <a:noFill/>
          <a:ln/>
        </p:spPr>
        <p:txBody>
          <a:bodyPr/>
          <a:lstStyle/>
          <a:p>
            <a:pPr eaLnBrk="1" hangingPunct="1"/>
            <a:r>
              <a:rPr lang="en-US" sz="1000" dirty="0" smtClean="0"/>
              <a:t>In this scenario the 2-12-1 STP is performing MTP GWS on Network Management and ISUP messages from the screened network across LS01. </a:t>
            </a:r>
          </a:p>
          <a:p>
            <a:pPr lvl="1" eaLnBrk="1" hangingPunct="1"/>
            <a:r>
              <a:rPr lang="en-US" sz="1000" dirty="0" smtClean="0"/>
              <a:t>SCRN will be LS01.</a:t>
            </a:r>
          </a:p>
          <a:p>
            <a:pPr lvl="1" eaLnBrk="1" hangingPunct="1"/>
            <a:r>
              <a:rPr lang="en-US" sz="1000" dirty="0" smtClean="0"/>
              <a:t>All Network Management messages will be allowed from the screened network STP true point codes to the screening network STP true point codes.</a:t>
            </a:r>
          </a:p>
          <a:p>
            <a:pPr lvl="1" eaLnBrk="1" hangingPunct="1"/>
            <a:r>
              <a:rPr lang="en-US" sz="1000" dirty="0" smtClean="0"/>
              <a:t>All ISUP message types will be allowed from the screened network Tandem switch.</a:t>
            </a:r>
          </a:p>
          <a:p>
            <a:pPr lvl="1" eaLnBrk="1" hangingPunct="1"/>
            <a:r>
              <a:rPr lang="en-US" sz="1000" dirty="0" smtClean="0"/>
              <a:t>All ISUP message types will be allowed to the screening network Tandem switch.</a:t>
            </a: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7"/>
          <p:cNvSpPr>
            <a:spLocks noGrp="1" noChangeArrowheads="1"/>
          </p:cNvSpPr>
          <p:nvPr>
            <p:ph type="sldNum" sz="quarter" idx="5"/>
          </p:nvPr>
        </p:nvSpPr>
        <p:spPr>
          <a:noFill/>
        </p:spPr>
        <p:txBody>
          <a:bodyPr/>
          <a:lstStyle/>
          <a:p>
            <a:fld id="{2A44DD1D-3F6B-455C-B277-AA74DCB6755F}" type="slidenum">
              <a:rPr lang="en-US" smtClean="0"/>
              <a:pPr/>
              <a:t>200</a:t>
            </a:fld>
            <a:endParaRPr lang="en-US" dirty="0" smtClean="0"/>
          </a:p>
        </p:txBody>
      </p:sp>
      <p:sp>
        <p:nvSpPr>
          <p:cNvPr id="557059"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57060"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57061"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2"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3"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4"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5"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6"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7"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8"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69"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0"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1"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2"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3"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4"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57075"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59B2E2E2-3261-4201-B493-1032FDEE5633}" type="slidenum">
              <a:rPr lang="en-US" smtClean="0"/>
              <a:pPr/>
              <a:t>2</a:t>
            </a:fld>
            <a:endParaRPr lang="en-US" dirty="0" smtClean="0"/>
          </a:p>
        </p:txBody>
      </p:sp>
      <p:graphicFrame>
        <p:nvGraphicFramePr>
          <p:cNvPr id="1423362" name="Group 2"/>
          <p:cNvGraphicFramePr>
            <a:graphicFrameLocks noGrp="1"/>
          </p:cNvGraphicFramePr>
          <p:nvPr/>
        </p:nvGraphicFramePr>
        <p:xfrm>
          <a:off x="252545" y="551821"/>
          <a:ext cx="6532695" cy="5099186"/>
        </p:xfrm>
        <a:graphic>
          <a:graphicData uri="http://schemas.openxmlformats.org/drawingml/2006/table">
            <a:tbl>
              <a:tblPr/>
              <a:tblGrid>
                <a:gridCol w="1171443"/>
                <a:gridCol w="3949435"/>
                <a:gridCol w="1411817"/>
              </a:tblGrid>
              <a:tr h="330478">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1</a:t>
                      </a:r>
                    </a:p>
                  </a:txBody>
                  <a:tcPr marL="91644" marR="91644" marT="46296" marB="46296" horzOverflow="overflow">
                    <a:lnL cap="flat">
                      <a:noFill/>
                    </a:lnL>
                    <a:lnR>
                      <a:noFill/>
                    </a:lnR>
                    <a:lnT cap="fla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Introduction to Global Title Translations </a:t>
                      </a:r>
                    </a:p>
                  </a:txBody>
                  <a:tcPr marL="91644" marR="91644" marT="46296" marB="46296" horzOverflow="overflow">
                    <a:lnL>
                      <a:noFill/>
                    </a:lnL>
                    <a:lnR>
                      <a:noFill/>
                    </a:lnR>
                    <a:lnT cap="fla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9</a:t>
                      </a:r>
                    </a:p>
                  </a:txBody>
                  <a:tcPr marL="91644" marR="91644" marT="46296" marB="46296" horzOverflow="overflow">
                    <a:lnL>
                      <a:noFill/>
                    </a:lnL>
                    <a:lnR cap="flat">
                      <a:noFill/>
                    </a:lnR>
                    <a:lnT cap="fla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2</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Global Title Translation Configuration</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29</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3</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ANSI Variable Length GTT</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77</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4</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Enhanced GTT Configuration</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91</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5</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ITU Variable Length GTT</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131</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6</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Introduction to Gateway Screening</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145</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7</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Gateway Screening Configuration</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173</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Module 8</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GSM MAP Screening</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225</a:t>
                      </a:r>
                    </a:p>
                  </a:txBody>
                  <a:tcPr marL="91644" marR="91644" marT="46296" marB="46296" horzOverflow="overflow">
                    <a:lnL>
                      <a:noFill/>
                    </a:lnL>
                    <a:lnR cap="flat">
                      <a:noFill/>
                    </a:lnR>
                    <a:lnT>
                      <a:noFill/>
                    </a:lnT>
                    <a:lnB>
                      <a:noFill/>
                    </a:lnB>
                    <a:lnTlToBr>
                      <a:noFill/>
                    </a:lnTlToBr>
                    <a:lnBlToTr>
                      <a:noFill/>
                    </a:lnBlToTr>
                    <a:noFill/>
                  </a:tcPr>
                </a:tc>
              </a:tr>
              <a:tr h="514619">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Appendix A</a:t>
                      </a:r>
                    </a:p>
                  </a:txBody>
                  <a:tcPr marL="91644" marR="91644" marT="46296" marB="46296" horzOverflow="overflow">
                    <a:lnL cap="flat">
                      <a:noFill/>
                    </a:lnL>
                    <a:lnR>
                      <a:noFill/>
                    </a:lnR>
                    <a:lnT>
                      <a:noFill/>
                    </a:lnT>
                    <a:lnB>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Reference Information</a:t>
                      </a:r>
                    </a:p>
                  </a:txBody>
                  <a:tcPr marL="91644" marR="91644" marT="46296" marB="46296" horzOverflow="overflow">
                    <a:lnL>
                      <a:noFill/>
                    </a:lnL>
                    <a:lnR>
                      <a:noFill/>
                    </a:lnR>
                    <a:lnT>
                      <a:noFill/>
                    </a:lnT>
                    <a:lnB>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263</a:t>
                      </a:r>
                    </a:p>
                  </a:txBody>
                  <a:tcPr marL="91644" marR="91644" marT="46296" marB="46296" horzOverflow="overflow">
                    <a:lnL>
                      <a:noFill/>
                    </a:lnL>
                    <a:lnR cap="flat">
                      <a:noFill/>
                    </a:lnR>
                    <a:lnT>
                      <a:noFill/>
                    </a:lnT>
                    <a:lnB>
                      <a:noFill/>
                    </a:lnB>
                    <a:lnTlToBr>
                      <a:noFill/>
                    </a:lnTlToBr>
                    <a:lnBlToTr>
                      <a:noFill/>
                    </a:lnBlToTr>
                    <a:noFill/>
                  </a:tcPr>
                </a:tc>
              </a:tr>
              <a:tr h="541060">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Appendix B</a:t>
                      </a:r>
                    </a:p>
                  </a:txBody>
                  <a:tcPr marL="91644" marR="91644" marT="46296" marB="46296" horzOverflow="overflow">
                    <a:lnL cap="flat">
                      <a:noFill/>
                    </a:lnL>
                    <a:lnR>
                      <a:noFill/>
                    </a:lnR>
                    <a:lnT>
                      <a:noFill/>
                    </a:lnT>
                    <a:lnB cap="flat">
                      <a:noFill/>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Global Title translations Features</a:t>
                      </a:r>
                    </a:p>
                  </a:txBody>
                  <a:tcPr marL="91644" marR="91644" marT="46296" marB="46296" horzOverflow="overflow">
                    <a:lnL>
                      <a:noFill/>
                    </a:lnL>
                    <a:lnR>
                      <a:noFill/>
                    </a:lnR>
                    <a:lnT>
                      <a:noFill/>
                    </a:lnT>
                    <a:lnB cap="flat">
                      <a:noFill/>
                    </a:lnB>
                    <a:lnTlToBr>
                      <a:noFill/>
                    </a:lnTlToBr>
                    <a:lnBlToTr>
                      <a:noFill/>
                    </a:lnBlToTr>
                    <a:noFill/>
                  </a:tcPr>
                </a:tc>
                <a:tc>
                  <a:txBody>
                    <a:bodyPr/>
                    <a:lstStyle/>
                    <a:p>
                      <a:pPr marL="0" marR="0" lvl="0" indent="0" algn="r" defTabSz="954088"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p>
                      <a:pPr marL="0" marR="0" lvl="0" indent="0" algn="r"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281</a:t>
                      </a:r>
                    </a:p>
                  </a:txBody>
                  <a:tcPr marL="91644" marR="91644" marT="46296" marB="46296" horzOverflow="overflow">
                    <a:lnL>
                      <a:noFill/>
                    </a:lnL>
                    <a:lnR cap="flat">
                      <a:noFill/>
                    </a:lnR>
                    <a:lnT>
                      <a:noFill/>
                    </a:lnT>
                    <a:lnB cap="flat">
                      <a:noFill/>
                    </a:lnB>
                    <a:lnTlToBr>
                      <a:noFill/>
                    </a:lnTlToBr>
                    <a:lnBlToTr>
                      <a:noFill/>
                    </a:lnBlToTr>
                    <a:noFill/>
                  </a:tcPr>
                </a:tc>
              </a:tr>
            </a:tbl>
          </a:graphicData>
        </a:graphic>
      </p:graphicFrame>
      <p:sp>
        <p:nvSpPr>
          <p:cNvPr id="356386" name="Text Box 59"/>
          <p:cNvSpPr txBox="1">
            <a:spLocks noChangeArrowheads="1"/>
          </p:cNvSpPr>
          <p:nvPr/>
        </p:nvSpPr>
        <p:spPr bwMode="auto">
          <a:xfrm>
            <a:off x="0" y="304346"/>
            <a:ext cx="7010400" cy="293131"/>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b="1" u="sng" dirty="0"/>
              <a:t>Table of Contents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EC82C557-0125-4BC0-8F6C-6F79AB3E0944}" type="slidenum">
              <a:rPr lang="en-US" smtClean="0"/>
              <a:pPr/>
              <a:t>20</a:t>
            </a:fld>
            <a:endParaRPr lang="en-US" dirty="0" smtClean="0"/>
          </a:p>
        </p:txBody>
      </p:sp>
      <p:sp>
        <p:nvSpPr>
          <p:cNvPr id="374787" name="Rectangle 2"/>
          <p:cNvSpPr>
            <a:spLocks noGrp="1" noRot="1" noChangeAspect="1" noChangeArrowheads="1" noTextEdit="1"/>
          </p:cNvSpPr>
          <p:nvPr>
            <p:ph type="sldImg"/>
          </p:nvPr>
        </p:nvSpPr>
        <p:spPr>
          <a:xfrm>
            <a:off x="584200" y="158750"/>
            <a:ext cx="5853113" cy="4391025"/>
          </a:xfrm>
          <a:ln/>
        </p:spPr>
      </p:sp>
      <p:sp>
        <p:nvSpPr>
          <p:cNvPr id="374788"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7"/>
          <p:cNvSpPr>
            <a:spLocks noGrp="1" noChangeArrowheads="1"/>
          </p:cNvSpPr>
          <p:nvPr>
            <p:ph type="sldNum" sz="quarter" idx="5"/>
          </p:nvPr>
        </p:nvSpPr>
        <p:spPr>
          <a:noFill/>
        </p:spPr>
        <p:txBody>
          <a:bodyPr/>
          <a:lstStyle/>
          <a:p>
            <a:fld id="{09EA0593-3296-46BD-B31D-CC2CB3FCF5E1}" type="slidenum">
              <a:rPr lang="en-US" smtClean="0"/>
              <a:pPr/>
              <a:t>201</a:t>
            </a:fld>
            <a:endParaRPr lang="en-US" dirty="0" smtClean="0"/>
          </a:p>
        </p:txBody>
      </p:sp>
      <p:sp>
        <p:nvSpPr>
          <p:cNvPr id="558083"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5580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7"/>
          <p:cNvSpPr>
            <a:spLocks noGrp="1" noChangeArrowheads="1"/>
          </p:cNvSpPr>
          <p:nvPr>
            <p:ph type="sldNum" sz="quarter" idx="5"/>
          </p:nvPr>
        </p:nvSpPr>
        <p:spPr>
          <a:noFill/>
        </p:spPr>
        <p:txBody>
          <a:bodyPr/>
          <a:lstStyle/>
          <a:p>
            <a:fld id="{AE560928-5851-4102-8453-52BEA8A3B098}" type="slidenum">
              <a:rPr lang="en-US" smtClean="0"/>
              <a:pPr/>
              <a:t>202</a:t>
            </a:fld>
            <a:endParaRPr lang="en-US" dirty="0" smtClean="0"/>
          </a:p>
        </p:txBody>
      </p:sp>
      <p:sp>
        <p:nvSpPr>
          <p:cNvPr id="559107" name="Rectangle 2"/>
          <p:cNvSpPr>
            <a:spLocks noGrp="1" noChangeArrowheads="1"/>
          </p:cNvSpPr>
          <p:nvPr>
            <p:ph type="body" idx="1"/>
          </p:nvPr>
        </p:nvSpPr>
        <p:spPr>
          <a:xfrm>
            <a:off x="222118" y="299736"/>
            <a:ext cx="6547908" cy="8300357"/>
          </a:xfrm>
          <a:noFill/>
          <a:ln/>
        </p:spPr>
        <p:txBody>
          <a:bodyPr lIns="93768" tIns="46883" rIns="93768" bIns="46883"/>
          <a:lstStyle/>
          <a:p>
            <a:pPr marL="220348" indent="-220348" eaLnBrk="1" hangingPunct="1"/>
            <a:r>
              <a:rPr lang="en-US" b="1" dirty="0" smtClean="0"/>
              <a:t>Learning Activity 9: MTP GWS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Configure the Raleigh or Clayton EAGLE STP to perform GWS.  </a:t>
            </a:r>
          </a:p>
          <a:p>
            <a:pPr marL="220348" indent="-220348" eaLnBrk="1" hangingPunct="1">
              <a:buFontTx/>
              <a:buAutoNum type="arabicPeriod"/>
            </a:pPr>
            <a:r>
              <a:rPr lang="en-US" dirty="0" smtClean="0"/>
              <a:t>Add the appropriate card (s) to the Raleigh or Clayton EAGLE. </a:t>
            </a:r>
          </a:p>
          <a:p>
            <a:pPr marL="220348" indent="-220348" eaLnBrk="1" hangingPunct="1">
              <a:buFontTx/>
              <a:buAutoNum type="arabicPeriod"/>
            </a:pPr>
            <a:r>
              <a:rPr lang="en-US" dirty="0" smtClean="0"/>
              <a:t>Using the network map below, configure the Raleigh / Clayton STPS for this scenario.</a:t>
            </a:r>
          </a:p>
          <a:p>
            <a:pPr marL="220348" indent="-220348" eaLnBrk="1" hangingPunct="1"/>
            <a:r>
              <a:rPr lang="en-US" b="1" dirty="0" smtClean="0"/>
              <a:t>Scenario</a:t>
            </a:r>
            <a:endParaRPr lang="en-US" dirty="0" smtClean="0"/>
          </a:p>
          <a:p>
            <a:pPr marL="220348" indent="-220348" eaLnBrk="1" hangingPunct="1"/>
            <a:r>
              <a:rPr lang="en-US" dirty="0" smtClean="0"/>
              <a:t>Configure the Raleigh/Clayton STPs to perform the following screening functions on MSUs</a:t>
            </a:r>
          </a:p>
          <a:p>
            <a:pPr marL="220348" indent="-220348" eaLnBrk="1" hangingPunct="1"/>
            <a:r>
              <a:rPr lang="en-US" dirty="0" smtClean="0"/>
              <a:t>coming from the Dallas/Hubbard network over linkset ‘dallasls’ from Dallas or ‘hubardls’ from Hubbard.</a:t>
            </a:r>
          </a:p>
          <a:p>
            <a:pPr marL="220348" indent="-220348" eaLnBrk="1" hangingPunct="1">
              <a:buFontTx/>
              <a:buAutoNum type="arabicPeriod"/>
            </a:pPr>
            <a:r>
              <a:rPr lang="en-US" dirty="0" smtClean="0"/>
              <a:t>Allow the Dallas / Hubbard Tandem switch to launch ISUP messages into the network.</a:t>
            </a:r>
          </a:p>
          <a:p>
            <a:pPr marL="220348" indent="-220348" eaLnBrk="1" hangingPunct="1">
              <a:buFontTx/>
              <a:buAutoNum type="arabicPeriod"/>
            </a:pPr>
            <a:r>
              <a:rPr lang="en-US" dirty="0" smtClean="0"/>
              <a:t>Allow ISUP and Network Management messages into the network.</a:t>
            </a:r>
          </a:p>
          <a:p>
            <a:pPr marL="220348" indent="-220348" eaLnBrk="1" hangingPunct="1">
              <a:buFontTx/>
              <a:buAutoNum type="arabicPeriod"/>
            </a:pPr>
            <a:r>
              <a:rPr lang="en-US" dirty="0" smtClean="0"/>
              <a:t>Allow the ISUP messages to reach the Raleigh / Clayton Tandem switch.</a:t>
            </a:r>
          </a:p>
          <a:p>
            <a:pPr marL="220348" indent="-220348" eaLnBrk="1" hangingPunct="1">
              <a:buFontTx/>
              <a:buAutoNum type="arabicPeriod"/>
            </a:pPr>
            <a:r>
              <a:rPr lang="en-US" dirty="0" smtClean="0"/>
              <a:t>Allow Network Management messages, but only to the Raleigh / Clayton STPs.</a:t>
            </a:r>
          </a:p>
        </p:txBody>
      </p:sp>
      <p:sp>
        <p:nvSpPr>
          <p:cNvPr id="559108" name="Oval 3"/>
          <p:cNvSpPr>
            <a:spLocks noChangeArrowheads="1"/>
          </p:cNvSpPr>
          <p:nvPr/>
        </p:nvSpPr>
        <p:spPr bwMode="auto">
          <a:xfrm>
            <a:off x="681567" y="3642934"/>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09" name="Oval 4"/>
          <p:cNvSpPr>
            <a:spLocks noChangeArrowheads="1"/>
          </p:cNvSpPr>
          <p:nvPr/>
        </p:nvSpPr>
        <p:spPr bwMode="auto">
          <a:xfrm>
            <a:off x="690695" y="5058608"/>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10" name="Oval 5"/>
          <p:cNvSpPr>
            <a:spLocks noChangeArrowheads="1"/>
          </p:cNvSpPr>
          <p:nvPr/>
        </p:nvSpPr>
        <p:spPr bwMode="auto">
          <a:xfrm>
            <a:off x="5277579" y="361065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11" name="Oval 6"/>
          <p:cNvSpPr>
            <a:spLocks noChangeArrowheads="1"/>
          </p:cNvSpPr>
          <p:nvPr/>
        </p:nvSpPr>
        <p:spPr bwMode="auto">
          <a:xfrm>
            <a:off x="5268451" y="504784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12" name="AutoShape 7"/>
          <p:cNvSpPr>
            <a:spLocks noChangeArrowheads="1"/>
          </p:cNvSpPr>
          <p:nvPr/>
        </p:nvSpPr>
        <p:spPr bwMode="auto">
          <a:xfrm>
            <a:off x="252545" y="6408184"/>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13" name="AutoShape 8"/>
          <p:cNvSpPr>
            <a:spLocks noChangeArrowheads="1"/>
          </p:cNvSpPr>
          <p:nvPr/>
        </p:nvSpPr>
        <p:spPr bwMode="auto">
          <a:xfrm>
            <a:off x="234289" y="7786965"/>
            <a:ext cx="990402"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14" name="AutoShape 9"/>
          <p:cNvSpPr>
            <a:spLocks noChangeArrowheads="1"/>
          </p:cNvSpPr>
          <p:nvPr/>
        </p:nvSpPr>
        <p:spPr bwMode="auto">
          <a:xfrm>
            <a:off x="5785710" y="6388201"/>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15" name="AutoShape 10"/>
          <p:cNvSpPr>
            <a:spLocks noChangeArrowheads="1"/>
          </p:cNvSpPr>
          <p:nvPr/>
        </p:nvSpPr>
        <p:spPr bwMode="auto">
          <a:xfrm>
            <a:off x="5793317" y="7766983"/>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16" name="Oval 11"/>
          <p:cNvSpPr>
            <a:spLocks noChangeArrowheads="1"/>
          </p:cNvSpPr>
          <p:nvPr/>
        </p:nvSpPr>
        <p:spPr bwMode="auto">
          <a:xfrm>
            <a:off x="2035572" y="7748538"/>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17" name="Oval 12"/>
          <p:cNvSpPr>
            <a:spLocks noChangeArrowheads="1"/>
          </p:cNvSpPr>
          <p:nvPr/>
        </p:nvSpPr>
        <p:spPr bwMode="auto">
          <a:xfrm>
            <a:off x="3954001" y="772855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59118" name="Rectangle 13"/>
          <p:cNvSpPr>
            <a:spLocks noChangeArrowheads="1"/>
          </p:cNvSpPr>
          <p:nvPr/>
        </p:nvSpPr>
        <p:spPr bwMode="auto">
          <a:xfrm>
            <a:off x="2113161" y="4497564"/>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19" name="Rectangle 14"/>
          <p:cNvSpPr>
            <a:spLocks noChangeArrowheads="1"/>
          </p:cNvSpPr>
          <p:nvPr/>
        </p:nvSpPr>
        <p:spPr bwMode="auto">
          <a:xfrm>
            <a:off x="2113161" y="635284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20" name="Rectangle 15"/>
          <p:cNvSpPr>
            <a:spLocks noChangeArrowheads="1"/>
          </p:cNvSpPr>
          <p:nvPr/>
        </p:nvSpPr>
        <p:spPr bwMode="auto">
          <a:xfrm>
            <a:off x="3943350" y="4497564"/>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21" name="Rectangle 16"/>
          <p:cNvSpPr>
            <a:spLocks noChangeArrowheads="1"/>
          </p:cNvSpPr>
          <p:nvPr/>
        </p:nvSpPr>
        <p:spPr bwMode="auto">
          <a:xfrm>
            <a:off x="3943350" y="635284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59122" name="Line 17"/>
          <p:cNvSpPr>
            <a:spLocks noChangeShapeType="1"/>
          </p:cNvSpPr>
          <p:nvPr/>
        </p:nvSpPr>
        <p:spPr bwMode="auto">
          <a:xfrm>
            <a:off x="2571089" y="5445957"/>
            <a:ext cx="0" cy="906891"/>
          </a:xfrm>
          <a:prstGeom prst="line">
            <a:avLst/>
          </a:prstGeom>
          <a:noFill/>
          <a:ln w="9525">
            <a:solidFill>
              <a:schemeClr val="tx1"/>
            </a:solidFill>
            <a:round/>
            <a:headEnd/>
            <a:tailEnd/>
          </a:ln>
        </p:spPr>
        <p:txBody>
          <a:bodyPr lIns="88139" tIns="44070" rIns="88139" bIns="44070"/>
          <a:lstStyle/>
          <a:p>
            <a:endParaRPr lang="en-US" dirty="0"/>
          </a:p>
        </p:txBody>
      </p:sp>
      <p:sp>
        <p:nvSpPr>
          <p:cNvPr id="559123" name="Line 18"/>
          <p:cNvSpPr>
            <a:spLocks noChangeShapeType="1"/>
          </p:cNvSpPr>
          <p:nvPr/>
        </p:nvSpPr>
        <p:spPr bwMode="auto">
          <a:xfrm>
            <a:off x="4431705" y="543827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559124" name="Line 19"/>
          <p:cNvSpPr>
            <a:spLocks noChangeShapeType="1"/>
          </p:cNvSpPr>
          <p:nvPr/>
        </p:nvSpPr>
        <p:spPr bwMode="auto">
          <a:xfrm>
            <a:off x="1713045" y="4096381"/>
            <a:ext cx="400117" cy="828498"/>
          </a:xfrm>
          <a:prstGeom prst="line">
            <a:avLst/>
          </a:prstGeom>
          <a:noFill/>
          <a:ln w="9525">
            <a:solidFill>
              <a:schemeClr val="tx1"/>
            </a:solidFill>
            <a:round/>
            <a:headEnd/>
            <a:tailEnd/>
          </a:ln>
        </p:spPr>
        <p:txBody>
          <a:bodyPr lIns="88139" tIns="44070" rIns="88139" bIns="44070"/>
          <a:lstStyle/>
          <a:p>
            <a:endParaRPr lang="en-US" dirty="0"/>
          </a:p>
        </p:txBody>
      </p:sp>
      <p:sp>
        <p:nvSpPr>
          <p:cNvPr id="559125" name="Line 20"/>
          <p:cNvSpPr>
            <a:spLocks noChangeShapeType="1"/>
          </p:cNvSpPr>
          <p:nvPr/>
        </p:nvSpPr>
        <p:spPr bwMode="auto">
          <a:xfrm flipH="1">
            <a:off x="1723695" y="4934102"/>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559126" name="Line 21"/>
          <p:cNvSpPr>
            <a:spLocks noChangeShapeType="1"/>
          </p:cNvSpPr>
          <p:nvPr/>
        </p:nvSpPr>
        <p:spPr bwMode="auto">
          <a:xfrm flipH="1">
            <a:off x="1250553" y="4924879"/>
            <a:ext cx="851958" cy="2385584"/>
          </a:xfrm>
          <a:prstGeom prst="line">
            <a:avLst/>
          </a:prstGeom>
          <a:noFill/>
          <a:ln w="9525">
            <a:solidFill>
              <a:schemeClr val="tx1"/>
            </a:solidFill>
            <a:round/>
            <a:headEnd/>
            <a:tailEnd/>
          </a:ln>
        </p:spPr>
        <p:txBody>
          <a:bodyPr lIns="88139" tIns="44070" rIns="88139" bIns="44070"/>
          <a:lstStyle/>
          <a:p>
            <a:endParaRPr lang="en-US" dirty="0"/>
          </a:p>
        </p:txBody>
      </p:sp>
      <p:sp>
        <p:nvSpPr>
          <p:cNvPr id="559127" name="Line 22"/>
          <p:cNvSpPr>
            <a:spLocks noChangeShapeType="1"/>
          </p:cNvSpPr>
          <p:nvPr/>
        </p:nvSpPr>
        <p:spPr bwMode="auto">
          <a:xfrm flipH="1">
            <a:off x="1207956" y="4934101"/>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559128" name="Line 23"/>
          <p:cNvSpPr>
            <a:spLocks noChangeShapeType="1"/>
          </p:cNvSpPr>
          <p:nvPr/>
        </p:nvSpPr>
        <p:spPr bwMode="auto">
          <a:xfrm>
            <a:off x="2551312" y="7301240"/>
            <a:ext cx="9128" cy="447298"/>
          </a:xfrm>
          <a:prstGeom prst="line">
            <a:avLst/>
          </a:prstGeom>
          <a:noFill/>
          <a:ln w="9525">
            <a:solidFill>
              <a:schemeClr val="tx1"/>
            </a:solidFill>
            <a:round/>
            <a:headEnd/>
            <a:tailEnd/>
          </a:ln>
        </p:spPr>
        <p:txBody>
          <a:bodyPr lIns="88139" tIns="44070" rIns="88139" bIns="44070"/>
          <a:lstStyle/>
          <a:p>
            <a:endParaRPr lang="en-US" dirty="0"/>
          </a:p>
        </p:txBody>
      </p:sp>
      <p:sp>
        <p:nvSpPr>
          <p:cNvPr id="559129" name="Line 24"/>
          <p:cNvSpPr>
            <a:spLocks noChangeShapeType="1"/>
          </p:cNvSpPr>
          <p:nvPr/>
        </p:nvSpPr>
        <p:spPr bwMode="auto">
          <a:xfrm flipH="1">
            <a:off x="4897240" y="4154790"/>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559130" name="Line 25"/>
          <p:cNvSpPr>
            <a:spLocks noChangeShapeType="1"/>
          </p:cNvSpPr>
          <p:nvPr/>
        </p:nvSpPr>
        <p:spPr bwMode="auto">
          <a:xfrm>
            <a:off x="4897240" y="4914119"/>
            <a:ext cx="362082" cy="620990"/>
          </a:xfrm>
          <a:prstGeom prst="line">
            <a:avLst/>
          </a:prstGeom>
          <a:noFill/>
          <a:ln w="9525">
            <a:solidFill>
              <a:schemeClr val="tx1"/>
            </a:solidFill>
            <a:round/>
            <a:headEnd/>
            <a:tailEnd/>
          </a:ln>
        </p:spPr>
        <p:txBody>
          <a:bodyPr lIns="88139" tIns="44070" rIns="88139" bIns="44070"/>
          <a:lstStyle/>
          <a:p>
            <a:endParaRPr lang="en-US" dirty="0"/>
          </a:p>
        </p:txBody>
      </p:sp>
      <p:sp>
        <p:nvSpPr>
          <p:cNvPr id="559131" name="Line 26"/>
          <p:cNvSpPr>
            <a:spLocks noChangeShapeType="1"/>
          </p:cNvSpPr>
          <p:nvPr/>
        </p:nvSpPr>
        <p:spPr bwMode="auto">
          <a:xfrm>
            <a:off x="4431705" y="7290481"/>
            <a:ext cx="0" cy="430389"/>
          </a:xfrm>
          <a:prstGeom prst="line">
            <a:avLst/>
          </a:prstGeom>
          <a:noFill/>
          <a:ln w="9525">
            <a:solidFill>
              <a:schemeClr val="tx1"/>
            </a:solidFill>
            <a:round/>
            <a:headEnd/>
            <a:tailEnd/>
          </a:ln>
        </p:spPr>
        <p:txBody>
          <a:bodyPr lIns="88139" tIns="44070" rIns="88139" bIns="44070"/>
          <a:lstStyle/>
          <a:p>
            <a:endParaRPr lang="en-US" dirty="0"/>
          </a:p>
        </p:txBody>
      </p:sp>
      <p:sp>
        <p:nvSpPr>
          <p:cNvPr id="559132" name="Line 27"/>
          <p:cNvSpPr>
            <a:spLocks noChangeShapeType="1"/>
          </p:cNvSpPr>
          <p:nvPr/>
        </p:nvSpPr>
        <p:spPr bwMode="auto">
          <a:xfrm>
            <a:off x="4897239" y="4934101"/>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559133" name="Line 28"/>
          <p:cNvSpPr>
            <a:spLocks noChangeShapeType="1"/>
          </p:cNvSpPr>
          <p:nvPr/>
        </p:nvSpPr>
        <p:spPr bwMode="auto">
          <a:xfrm>
            <a:off x="4897240" y="497099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559134" name="Line 29"/>
          <p:cNvSpPr>
            <a:spLocks noChangeShapeType="1"/>
          </p:cNvSpPr>
          <p:nvPr/>
        </p:nvSpPr>
        <p:spPr bwMode="auto">
          <a:xfrm flipH="1">
            <a:off x="1207955" y="6806293"/>
            <a:ext cx="894556" cy="1873729"/>
          </a:xfrm>
          <a:prstGeom prst="line">
            <a:avLst/>
          </a:prstGeom>
          <a:noFill/>
          <a:ln w="9525">
            <a:solidFill>
              <a:schemeClr val="tx1"/>
            </a:solidFill>
            <a:round/>
            <a:headEnd/>
            <a:tailEnd/>
          </a:ln>
        </p:spPr>
        <p:txBody>
          <a:bodyPr lIns="88139" tIns="44070" rIns="88139" bIns="44070"/>
          <a:lstStyle/>
          <a:p>
            <a:endParaRPr lang="en-US" dirty="0"/>
          </a:p>
        </p:txBody>
      </p:sp>
      <p:sp>
        <p:nvSpPr>
          <p:cNvPr id="559135" name="Line 30"/>
          <p:cNvSpPr>
            <a:spLocks noChangeShapeType="1"/>
          </p:cNvSpPr>
          <p:nvPr/>
        </p:nvSpPr>
        <p:spPr bwMode="auto">
          <a:xfrm flipH="1">
            <a:off x="1224691" y="6797071"/>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559136" name="Line 31"/>
          <p:cNvSpPr>
            <a:spLocks noChangeShapeType="1"/>
          </p:cNvSpPr>
          <p:nvPr/>
        </p:nvSpPr>
        <p:spPr bwMode="auto">
          <a:xfrm flipH="1" flipV="1">
            <a:off x="1723695" y="5599667"/>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559137" name="Line 32"/>
          <p:cNvSpPr>
            <a:spLocks noChangeShapeType="1"/>
          </p:cNvSpPr>
          <p:nvPr/>
        </p:nvSpPr>
        <p:spPr bwMode="auto">
          <a:xfrm flipH="1" flipV="1">
            <a:off x="1713045" y="4116362"/>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559138" name="Line 33"/>
          <p:cNvSpPr>
            <a:spLocks noChangeShapeType="1"/>
          </p:cNvSpPr>
          <p:nvPr/>
        </p:nvSpPr>
        <p:spPr bwMode="auto">
          <a:xfrm>
            <a:off x="4888112" y="6853944"/>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559139" name="Line 34"/>
          <p:cNvSpPr>
            <a:spLocks noChangeShapeType="1"/>
          </p:cNvSpPr>
          <p:nvPr/>
        </p:nvSpPr>
        <p:spPr bwMode="auto">
          <a:xfrm>
            <a:off x="4892675" y="6835499"/>
            <a:ext cx="900642" cy="450371"/>
          </a:xfrm>
          <a:prstGeom prst="line">
            <a:avLst/>
          </a:prstGeom>
          <a:noFill/>
          <a:ln w="9525">
            <a:solidFill>
              <a:schemeClr val="tx1"/>
            </a:solidFill>
            <a:round/>
            <a:headEnd/>
            <a:tailEnd/>
          </a:ln>
        </p:spPr>
        <p:txBody>
          <a:bodyPr lIns="88139" tIns="44070" rIns="88139" bIns="44070"/>
          <a:lstStyle/>
          <a:p>
            <a:endParaRPr lang="en-US" dirty="0"/>
          </a:p>
        </p:txBody>
      </p:sp>
      <p:sp>
        <p:nvSpPr>
          <p:cNvPr id="559140" name="Line 35"/>
          <p:cNvSpPr>
            <a:spLocks noChangeShapeType="1"/>
          </p:cNvSpPr>
          <p:nvPr/>
        </p:nvSpPr>
        <p:spPr bwMode="auto">
          <a:xfrm flipV="1">
            <a:off x="4897240" y="5528961"/>
            <a:ext cx="362082" cy="1324983"/>
          </a:xfrm>
          <a:prstGeom prst="line">
            <a:avLst/>
          </a:prstGeom>
          <a:noFill/>
          <a:ln w="9525">
            <a:solidFill>
              <a:schemeClr val="tx1"/>
            </a:solidFill>
            <a:round/>
            <a:headEnd/>
            <a:tailEnd/>
          </a:ln>
        </p:spPr>
        <p:txBody>
          <a:bodyPr lIns="88139" tIns="44070" rIns="88139" bIns="44070"/>
          <a:lstStyle/>
          <a:p>
            <a:endParaRPr lang="en-US" dirty="0"/>
          </a:p>
        </p:txBody>
      </p:sp>
      <p:sp>
        <p:nvSpPr>
          <p:cNvPr id="559141" name="Line 36"/>
          <p:cNvSpPr>
            <a:spLocks noChangeShapeType="1"/>
          </p:cNvSpPr>
          <p:nvPr/>
        </p:nvSpPr>
        <p:spPr bwMode="auto">
          <a:xfrm flipV="1">
            <a:off x="4897240" y="4174773"/>
            <a:ext cx="362082" cy="2660726"/>
          </a:xfrm>
          <a:prstGeom prst="line">
            <a:avLst/>
          </a:prstGeom>
          <a:noFill/>
          <a:ln w="9525">
            <a:solidFill>
              <a:schemeClr val="tx1"/>
            </a:solidFill>
            <a:round/>
            <a:headEnd/>
            <a:tailEnd/>
          </a:ln>
        </p:spPr>
        <p:txBody>
          <a:bodyPr lIns="88139" tIns="44070" rIns="88139" bIns="44070"/>
          <a:lstStyle/>
          <a:p>
            <a:endParaRPr lang="en-US" dirty="0"/>
          </a:p>
        </p:txBody>
      </p:sp>
      <p:sp>
        <p:nvSpPr>
          <p:cNvPr id="559142" name="Text Box 37"/>
          <p:cNvSpPr txBox="1">
            <a:spLocks noChangeArrowheads="1"/>
          </p:cNvSpPr>
          <p:nvPr/>
        </p:nvSpPr>
        <p:spPr bwMode="auto">
          <a:xfrm>
            <a:off x="5422107" y="397495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559143" name="Text Box 38"/>
          <p:cNvSpPr txBox="1">
            <a:spLocks noChangeArrowheads="1"/>
          </p:cNvSpPr>
          <p:nvPr/>
        </p:nvSpPr>
        <p:spPr bwMode="auto">
          <a:xfrm>
            <a:off x="5422107" y="541982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559144" name="Text Box 39"/>
          <p:cNvSpPr txBox="1">
            <a:spLocks noChangeArrowheads="1"/>
          </p:cNvSpPr>
          <p:nvPr/>
        </p:nvSpPr>
        <p:spPr bwMode="auto">
          <a:xfrm>
            <a:off x="5908940" y="702763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559145" name="Text Box 40"/>
          <p:cNvSpPr txBox="1">
            <a:spLocks noChangeArrowheads="1"/>
          </p:cNvSpPr>
          <p:nvPr/>
        </p:nvSpPr>
        <p:spPr bwMode="auto">
          <a:xfrm>
            <a:off x="5908940" y="840488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559146" name="Text Box 41"/>
          <p:cNvSpPr txBox="1">
            <a:spLocks noChangeArrowheads="1"/>
          </p:cNvSpPr>
          <p:nvPr/>
        </p:nvSpPr>
        <p:spPr bwMode="auto">
          <a:xfrm>
            <a:off x="4078751" y="837567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559147" name="Text Box 42"/>
          <p:cNvSpPr txBox="1">
            <a:spLocks noChangeArrowheads="1"/>
          </p:cNvSpPr>
          <p:nvPr/>
        </p:nvSpPr>
        <p:spPr bwMode="auto">
          <a:xfrm>
            <a:off x="820011" y="3974950"/>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59148" name="Text Box 43"/>
          <p:cNvSpPr txBox="1">
            <a:spLocks noChangeArrowheads="1"/>
          </p:cNvSpPr>
          <p:nvPr/>
        </p:nvSpPr>
        <p:spPr bwMode="auto">
          <a:xfrm>
            <a:off x="807840" y="543827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59149" name="Text Box 44"/>
          <p:cNvSpPr txBox="1">
            <a:spLocks noChangeArrowheads="1"/>
          </p:cNvSpPr>
          <p:nvPr/>
        </p:nvSpPr>
        <p:spPr bwMode="auto">
          <a:xfrm>
            <a:off x="369689" y="7036859"/>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59150" name="Text Box 45"/>
          <p:cNvSpPr txBox="1">
            <a:spLocks noChangeArrowheads="1"/>
          </p:cNvSpPr>
          <p:nvPr/>
        </p:nvSpPr>
        <p:spPr bwMode="auto">
          <a:xfrm>
            <a:off x="360561" y="842332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59151" name="Text Box 46"/>
          <p:cNvSpPr txBox="1">
            <a:spLocks noChangeArrowheads="1"/>
          </p:cNvSpPr>
          <p:nvPr/>
        </p:nvSpPr>
        <p:spPr bwMode="auto">
          <a:xfrm>
            <a:off x="2181622" y="842332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59152" name="Line 47"/>
          <p:cNvSpPr>
            <a:spLocks noChangeShapeType="1"/>
          </p:cNvSpPr>
          <p:nvPr/>
        </p:nvSpPr>
        <p:spPr bwMode="auto">
          <a:xfrm>
            <a:off x="3059444" y="4961769"/>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559153" name="Line 48"/>
          <p:cNvSpPr>
            <a:spLocks noChangeShapeType="1"/>
          </p:cNvSpPr>
          <p:nvPr/>
        </p:nvSpPr>
        <p:spPr bwMode="auto">
          <a:xfrm>
            <a:off x="3064008" y="4967917"/>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59154" name="Line 49"/>
          <p:cNvSpPr>
            <a:spLocks noChangeShapeType="1"/>
          </p:cNvSpPr>
          <p:nvPr/>
        </p:nvSpPr>
        <p:spPr bwMode="auto">
          <a:xfrm flipH="1">
            <a:off x="3056401" y="6838573"/>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59155" name="Line 50"/>
          <p:cNvSpPr>
            <a:spLocks noChangeShapeType="1"/>
          </p:cNvSpPr>
          <p:nvPr/>
        </p:nvSpPr>
        <p:spPr bwMode="auto">
          <a:xfrm flipH="1">
            <a:off x="3056402" y="4974066"/>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559156" name="Text Box 51"/>
          <p:cNvSpPr txBox="1">
            <a:spLocks noChangeArrowheads="1"/>
          </p:cNvSpPr>
          <p:nvPr/>
        </p:nvSpPr>
        <p:spPr bwMode="auto">
          <a:xfrm>
            <a:off x="2029487" y="484187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59157" name="Text Box 52"/>
          <p:cNvSpPr txBox="1">
            <a:spLocks noChangeArrowheads="1"/>
          </p:cNvSpPr>
          <p:nvPr/>
        </p:nvSpPr>
        <p:spPr bwMode="auto">
          <a:xfrm>
            <a:off x="2097948" y="5044773"/>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59158" name="Text Box 53"/>
          <p:cNvSpPr txBox="1">
            <a:spLocks noChangeArrowheads="1"/>
          </p:cNvSpPr>
          <p:nvPr/>
        </p:nvSpPr>
        <p:spPr bwMode="auto">
          <a:xfrm>
            <a:off x="2199878" y="4543677"/>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59159" name="Text Box 54"/>
          <p:cNvSpPr txBox="1">
            <a:spLocks noChangeArrowheads="1"/>
          </p:cNvSpPr>
          <p:nvPr/>
        </p:nvSpPr>
        <p:spPr bwMode="auto">
          <a:xfrm>
            <a:off x="2038615" y="6687936"/>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59160" name="Text Box 55"/>
          <p:cNvSpPr txBox="1">
            <a:spLocks noChangeArrowheads="1"/>
          </p:cNvSpPr>
          <p:nvPr/>
        </p:nvSpPr>
        <p:spPr bwMode="auto">
          <a:xfrm>
            <a:off x="2102511" y="68908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59161" name="Text Box 56"/>
          <p:cNvSpPr txBox="1">
            <a:spLocks noChangeArrowheads="1"/>
          </p:cNvSpPr>
          <p:nvPr/>
        </p:nvSpPr>
        <p:spPr bwMode="auto">
          <a:xfrm>
            <a:off x="2122290" y="6388201"/>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59162" name="Text Box 57"/>
          <p:cNvSpPr txBox="1">
            <a:spLocks noChangeArrowheads="1"/>
          </p:cNvSpPr>
          <p:nvPr/>
        </p:nvSpPr>
        <p:spPr bwMode="auto">
          <a:xfrm>
            <a:off x="3874890" y="4848023"/>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559163" name="Text Box 58"/>
          <p:cNvSpPr txBox="1">
            <a:spLocks noChangeArrowheads="1"/>
          </p:cNvSpPr>
          <p:nvPr/>
        </p:nvSpPr>
        <p:spPr bwMode="auto">
          <a:xfrm>
            <a:off x="3940308" y="505092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559164" name="Text Box 59"/>
          <p:cNvSpPr txBox="1">
            <a:spLocks noChangeArrowheads="1"/>
          </p:cNvSpPr>
          <p:nvPr/>
        </p:nvSpPr>
        <p:spPr bwMode="auto">
          <a:xfrm>
            <a:off x="3961606" y="4537529"/>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559165" name="Text Box 60"/>
          <p:cNvSpPr txBox="1">
            <a:spLocks noChangeArrowheads="1"/>
          </p:cNvSpPr>
          <p:nvPr/>
        </p:nvSpPr>
        <p:spPr bwMode="auto">
          <a:xfrm>
            <a:off x="3868805" y="6700233"/>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559166" name="Text Box 61"/>
          <p:cNvSpPr txBox="1">
            <a:spLocks noChangeArrowheads="1"/>
          </p:cNvSpPr>
          <p:nvPr/>
        </p:nvSpPr>
        <p:spPr bwMode="auto">
          <a:xfrm>
            <a:off x="3934222" y="6901593"/>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559167" name="Text Box 62"/>
          <p:cNvSpPr txBox="1">
            <a:spLocks noChangeArrowheads="1"/>
          </p:cNvSpPr>
          <p:nvPr/>
        </p:nvSpPr>
        <p:spPr bwMode="auto">
          <a:xfrm>
            <a:off x="3954001" y="6402036"/>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559168" name="Text Box 63"/>
          <p:cNvSpPr txBox="1">
            <a:spLocks noChangeArrowheads="1"/>
          </p:cNvSpPr>
          <p:nvPr/>
        </p:nvSpPr>
        <p:spPr bwMode="auto">
          <a:xfrm>
            <a:off x="3982905" y="8062107"/>
            <a:ext cx="96453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59169" name="Text Box 64"/>
          <p:cNvSpPr txBox="1">
            <a:spLocks noChangeArrowheads="1"/>
          </p:cNvSpPr>
          <p:nvPr/>
        </p:nvSpPr>
        <p:spPr bwMode="auto">
          <a:xfrm>
            <a:off x="2044700" y="8062107"/>
            <a:ext cx="96453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7"/>
          <p:cNvSpPr>
            <a:spLocks noGrp="1" noChangeArrowheads="1"/>
          </p:cNvSpPr>
          <p:nvPr>
            <p:ph type="sldNum" sz="quarter" idx="5"/>
          </p:nvPr>
        </p:nvSpPr>
        <p:spPr>
          <a:noFill/>
        </p:spPr>
        <p:txBody>
          <a:bodyPr/>
          <a:lstStyle/>
          <a:p>
            <a:fld id="{B5514494-52A5-493C-B4B6-B76DA8262A88}" type="slidenum">
              <a:rPr lang="en-US" smtClean="0"/>
              <a:pPr/>
              <a:t>203</a:t>
            </a:fld>
            <a:endParaRPr lang="en-US" dirty="0" smtClean="0"/>
          </a:p>
        </p:txBody>
      </p:sp>
      <p:sp>
        <p:nvSpPr>
          <p:cNvPr id="560131" name="Rectangle 2"/>
          <p:cNvSpPr>
            <a:spLocks noGrp="1" noChangeArrowheads="1"/>
          </p:cNvSpPr>
          <p:nvPr>
            <p:ph type="body" idx="1"/>
          </p:nvPr>
        </p:nvSpPr>
        <p:spPr>
          <a:xfrm>
            <a:off x="699823" y="270530"/>
            <a:ext cx="5840479" cy="8329563"/>
          </a:xfrm>
          <a:noFill/>
          <a:ln/>
        </p:spPr>
        <p:txBody>
          <a:bodyPr/>
          <a:lstStyle/>
          <a:p>
            <a:pPr marL="220348" indent="-220348" eaLnBrk="1" hangingPunct="1"/>
            <a:r>
              <a:rPr lang="en-US" b="1" dirty="0" smtClean="0"/>
              <a:t>Learning Activity 9: MTP GWS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Configure the Dallas or Hubbard STP to perform GWS.  </a:t>
            </a:r>
          </a:p>
          <a:p>
            <a:pPr marL="220348" indent="-220348" eaLnBrk="1" hangingPunct="1">
              <a:buFontTx/>
              <a:buAutoNum type="arabicPeriod"/>
            </a:pPr>
            <a:r>
              <a:rPr lang="en-US" dirty="0" smtClean="0"/>
              <a:t>Add the appropriate card (s) to the Dallas or Hubbard STP. </a:t>
            </a:r>
          </a:p>
          <a:p>
            <a:pPr marL="220348" indent="-220348" eaLnBrk="1" hangingPunct="1">
              <a:buFontTx/>
              <a:buAutoNum type="arabicPeriod"/>
            </a:pPr>
            <a:r>
              <a:rPr lang="en-US" dirty="0" smtClean="0"/>
              <a:t>Using the network map below, configure the Dallas / Hubbard STPS for this </a:t>
            </a:r>
          </a:p>
          <a:p>
            <a:pPr marL="220348" indent="-220348" eaLnBrk="1" hangingPunct="1"/>
            <a:r>
              <a:rPr lang="en-US" dirty="0" smtClean="0"/>
              <a:t>scenario.</a:t>
            </a:r>
          </a:p>
          <a:p>
            <a:pPr marL="220348" indent="-220348" eaLnBrk="1" hangingPunct="1"/>
            <a:r>
              <a:rPr lang="en-US" b="1" dirty="0" smtClean="0"/>
              <a:t>Scenario</a:t>
            </a:r>
          </a:p>
          <a:p>
            <a:pPr marL="220348" indent="-220348" eaLnBrk="1" hangingPunct="1"/>
            <a:r>
              <a:rPr lang="en-US" dirty="0" smtClean="0"/>
              <a:t>Configure the Dallas / Hubbard STPs to perform the following screening </a:t>
            </a:r>
          </a:p>
          <a:p>
            <a:pPr marL="220348" indent="-220348" eaLnBrk="1" hangingPunct="1"/>
            <a:r>
              <a:rPr lang="en-US" dirty="0" smtClean="0"/>
              <a:t>functions on MSUs coming from the Denver / Salt Lake network over linkset</a:t>
            </a:r>
          </a:p>
          <a:p>
            <a:pPr marL="220348" indent="-220348" eaLnBrk="1" hangingPunct="1"/>
            <a:r>
              <a:rPr lang="en-US" dirty="0" smtClean="0"/>
              <a:t>‘denvrls’ from Denver or ‘slakels’ from Salt Lake.</a:t>
            </a:r>
          </a:p>
          <a:p>
            <a:pPr marL="220348" indent="-220348" eaLnBrk="1" hangingPunct="1">
              <a:buFontTx/>
              <a:buAutoNum type="arabicPeriod"/>
            </a:pPr>
            <a:r>
              <a:rPr lang="en-US" dirty="0" smtClean="0"/>
              <a:t>Allow the Denver / Salt Lake Tandem switch to launch ISUP messages into</a:t>
            </a:r>
          </a:p>
          <a:p>
            <a:pPr marL="220348" indent="-220348" eaLnBrk="1" hangingPunct="1"/>
            <a:r>
              <a:rPr lang="en-US" dirty="0" smtClean="0"/>
              <a:t>the network.</a:t>
            </a:r>
          </a:p>
          <a:p>
            <a:pPr marL="220348" indent="-220348" eaLnBrk="1" hangingPunct="1">
              <a:buFontTx/>
              <a:buAutoNum type="arabicPeriod" startAt="2"/>
            </a:pPr>
            <a:r>
              <a:rPr lang="en-US" dirty="0" smtClean="0"/>
              <a:t>Allow ISUP and Network Management messages into the network.</a:t>
            </a:r>
          </a:p>
          <a:p>
            <a:pPr marL="220348" indent="-220348" eaLnBrk="1" hangingPunct="1">
              <a:buFontTx/>
              <a:buAutoNum type="arabicPeriod" startAt="2"/>
            </a:pPr>
            <a:r>
              <a:rPr lang="en-US" dirty="0" smtClean="0"/>
              <a:t>Allow the ISUP messages to reach the Dallas / Hubbard Tandem switch.</a:t>
            </a:r>
          </a:p>
          <a:p>
            <a:pPr marL="220348" indent="-220348" eaLnBrk="1" hangingPunct="1">
              <a:buFontTx/>
              <a:buAutoNum type="arabicPeriod" startAt="2"/>
            </a:pPr>
            <a:r>
              <a:rPr lang="en-US" dirty="0" smtClean="0"/>
              <a:t>Allow Network Management messages, but only to the Dallas / Hubbard STPs.</a:t>
            </a:r>
          </a:p>
        </p:txBody>
      </p:sp>
      <p:sp>
        <p:nvSpPr>
          <p:cNvPr id="560132" name="Oval 3"/>
          <p:cNvSpPr>
            <a:spLocks noChangeArrowheads="1"/>
          </p:cNvSpPr>
          <p:nvPr/>
        </p:nvSpPr>
        <p:spPr bwMode="auto">
          <a:xfrm>
            <a:off x="681567" y="387964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33" name="Oval 4"/>
          <p:cNvSpPr>
            <a:spLocks noChangeArrowheads="1"/>
          </p:cNvSpPr>
          <p:nvPr/>
        </p:nvSpPr>
        <p:spPr bwMode="auto">
          <a:xfrm>
            <a:off x="690695" y="5295321"/>
            <a:ext cx="1033000"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34" name="Oval 5"/>
          <p:cNvSpPr>
            <a:spLocks noChangeArrowheads="1"/>
          </p:cNvSpPr>
          <p:nvPr/>
        </p:nvSpPr>
        <p:spPr bwMode="auto">
          <a:xfrm>
            <a:off x="5277579" y="385044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35" name="Oval 6"/>
          <p:cNvSpPr>
            <a:spLocks noChangeArrowheads="1"/>
          </p:cNvSpPr>
          <p:nvPr/>
        </p:nvSpPr>
        <p:spPr bwMode="auto">
          <a:xfrm>
            <a:off x="5268451" y="5286099"/>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36" name="AutoShape 7"/>
          <p:cNvSpPr>
            <a:spLocks noChangeArrowheads="1"/>
          </p:cNvSpPr>
          <p:nvPr/>
        </p:nvSpPr>
        <p:spPr bwMode="auto">
          <a:xfrm>
            <a:off x="252545" y="7711647"/>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37" name="AutoShape 8"/>
          <p:cNvSpPr>
            <a:spLocks noChangeArrowheads="1"/>
          </p:cNvSpPr>
          <p:nvPr/>
        </p:nvSpPr>
        <p:spPr bwMode="auto">
          <a:xfrm>
            <a:off x="241896" y="6349774"/>
            <a:ext cx="993444"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38" name="AutoShape 9"/>
          <p:cNvSpPr>
            <a:spLocks noChangeArrowheads="1"/>
          </p:cNvSpPr>
          <p:nvPr/>
        </p:nvSpPr>
        <p:spPr bwMode="auto">
          <a:xfrm>
            <a:off x="5785710" y="6626452"/>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39" name="AutoShape 10"/>
          <p:cNvSpPr>
            <a:spLocks noChangeArrowheads="1"/>
          </p:cNvSpPr>
          <p:nvPr/>
        </p:nvSpPr>
        <p:spPr bwMode="auto">
          <a:xfrm>
            <a:off x="5793317" y="8005234"/>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40" name="Oval 11"/>
          <p:cNvSpPr>
            <a:spLocks noChangeArrowheads="1"/>
          </p:cNvSpPr>
          <p:nvPr/>
        </p:nvSpPr>
        <p:spPr bwMode="auto">
          <a:xfrm>
            <a:off x="2035572" y="7985252"/>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41" name="Oval 12"/>
          <p:cNvSpPr>
            <a:spLocks noChangeArrowheads="1"/>
          </p:cNvSpPr>
          <p:nvPr/>
        </p:nvSpPr>
        <p:spPr bwMode="auto">
          <a:xfrm>
            <a:off x="3954001" y="796526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0142" name="Rectangle 13"/>
          <p:cNvSpPr>
            <a:spLocks noChangeArrowheads="1"/>
          </p:cNvSpPr>
          <p:nvPr/>
        </p:nvSpPr>
        <p:spPr bwMode="auto">
          <a:xfrm>
            <a:off x="2113161" y="4734278"/>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43" name="Rectangle 14"/>
          <p:cNvSpPr>
            <a:spLocks noChangeArrowheads="1"/>
          </p:cNvSpPr>
          <p:nvPr/>
        </p:nvSpPr>
        <p:spPr bwMode="auto">
          <a:xfrm>
            <a:off x="2113161" y="6588024"/>
            <a:ext cx="943240"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44" name="Rectangle 15"/>
          <p:cNvSpPr>
            <a:spLocks noChangeArrowheads="1"/>
          </p:cNvSpPr>
          <p:nvPr/>
        </p:nvSpPr>
        <p:spPr bwMode="auto">
          <a:xfrm>
            <a:off x="3943350" y="4734278"/>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45" name="Rectangle 16"/>
          <p:cNvSpPr>
            <a:spLocks noChangeArrowheads="1"/>
          </p:cNvSpPr>
          <p:nvPr/>
        </p:nvSpPr>
        <p:spPr bwMode="auto">
          <a:xfrm>
            <a:off x="3943350" y="6588024"/>
            <a:ext cx="944761"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0146" name="Line 17"/>
          <p:cNvSpPr>
            <a:spLocks noChangeShapeType="1"/>
          </p:cNvSpPr>
          <p:nvPr/>
        </p:nvSpPr>
        <p:spPr bwMode="auto">
          <a:xfrm>
            <a:off x="2571089" y="5687282"/>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560147" name="Line 18"/>
          <p:cNvSpPr>
            <a:spLocks noChangeShapeType="1"/>
          </p:cNvSpPr>
          <p:nvPr/>
        </p:nvSpPr>
        <p:spPr bwMode="auto">
          <a:xfrm>
            <a:off x="4431705" y="5678059"/>
            <a:ext cx="0" cy="919188"/>
          </a:xfrm>
          <a:prstGeom prst="line">
            <a:avLst/>
          </a:prstGeom>
          <a:noFill/>
          <a:ln w="9525">
            <a:solidFill>
              <a:schemeClr val="tx1"/>
            </a:solidFill>
            <a:round/>
            <a:headEnd/>
            <a:tailEnd/>
          </a:ln>
        </p:spPr>
        <p:txBody>
          <a:bodyPr lIns="88139" tIns="44070" rIns="88139" bIns="44070"/>
          <a:lstStyle/>
          <a:p>
            <a:endParaRPr lang="en-US" dirty="0"/>
          </a:p>
        </p:txBody>
      </p:sp>
      <p:sp>
        <p:nvSpPr>
          <p:cNvPr id="560148" name="Line 19"/>
          <p:cNvSpPr>
            <a:spLocks noChangeShapeType="1"/>
          </p:cNvSpPr>
          <p:nvPr/>
        </p:nvSpPr>
        <p:spPr bwMode="auto">
          <a:xfrm>
            <a:off x="1713045" y="4334631"/>
            <a:ext cx="400117" cy="828499"/>
          </a:xfrm>
          <a:prstGeom prst="line">
            <a:avLst/>
          </a:prstGeom>
          <a:noFill/>
          <a:ln w="9525">
            <a:solidFill>
              <a:schemeClr val="tx1"/>
            </a:solidFill>
            <a:round/>
            <a:headEnd/>
            <a:tailEnd/>
          </a:ln>
        </p:spPr>
        <p:txBody>
          <a:bodyPr lIns="88139" tIns="44070" rIns="88139" bIns="44070"/>
          <a:lstStyle/>
          <a:p>
            <a:endParaRPr lang="en-US" dirty="0"/>
          </a:p>
        </p:txBody>
      </p:sp>
      <p:sp>
        <p:nvSpPr>
          <p:cNvPr id="560149" name="Line 20"/>
          <p:cNvSpPr>
            <a:spLocks noChangeShapeType="1"/>
          </p:cNvSpPr>
          <p:nvPr/>
        </p:nvSpPr>
        <p:spPr bwMode="auto">
          <a:xfrm flipH="1">
            <a:off x="1723695" y="5172353"/>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560150" name="Line 21"/>
          <p:cNvSpPr>
            <a:spLocks noChangeShapeType="1"/>
          </p:cNvSpPr>
          <p:nvPr/>
        </p:nvSpPr>
        <p:spPr bwMode="auto">
          <a:xfrm flipH="1">
            <a:off x="1236862" y="5163130"/>
            <a:ext cx="865650" cy="3444648"/>
          </a:xfrm>
          <a:prstGeom prst="line">
            <a:avLst/>
          </a:prstGeom>
          <a:noFill/>
          <a:ln w="9525">
            <a:solidFill>
              <a:schemeClr val="tx1"/>
            </a:solidFill>
            <a:round/>
            <a:headEnd/>
            <a:tailEnd/>
          </a:ln>
        </p:spPr>
        <p:txBody>
          <a:bodyPr lIns="88139" tIns="44070" rIns="88139" bIns="44070"/>
          <a:lstStyle/>
          <a:p>
            <a:endParaRPr lang="en-US" dirty="0"/>
          </a:p>
        </p:txBody>
      </p:sp>
      <p:sp>
        <p:nvSpPr>
          <p:cNvPr id="560151" name="Line 22"/>
          <p:cNvSpPr>
            <a:spLocks noChangeShapeType="1"/>
          </p:cNvSpPr>
          <p:nvPr/>
        </p:nvSpPr>
        <p:spPr bwMode="auto">
          <a:xfrm>
            <a:off x="2551312" y="7539492"/>
            <a:ext cx="9128" cy="445760"/>
          </a:xfrm>
          <a:prstGeom prst="line">
            <a:avLst/>
          </a:prstGeom>
          <a:noFill/>
          <a:ln w="9525">
            <a:solidFill>
              <a:schemeClr val="tx1"/>
            </a:solidFill>
            <a:round/>
            <a:headEnd/>
            <a:tailEnd/>
          </a:ln>
        </p:spPr>
        <p:txBody>
          <a:bodyPr lIns="88139" tIns="44070" rIns="88139" bIns="44070"/>
          <a:lstStyle/>
          <a:p>
            <a:endParaRPr lang="en-US" dirty="0"/>
          </a:p>
        </p:txBody>
      </p:sp>
      <p:sp>
        <p:nvSpPr>
          <p:cNvPr id="560152" name="Line 23"/>
          <p:cNvSpPr>
            <a:spLocks noChangeShapeType="1"/>
          </p:cNvSpPr>
          <p:nvPr/>
        </p:nvSpPr>
        <p:spPr bwMode="auto">
          <a:xfrm flipH="1">
            <a:off x="4897240" y="4393041"/>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560153" name="Line 24"/>
          <p:cNvSpPr>
            <a:spLocks noChangeShapeType="1"/>
          </p:cNvSpPr>
          <p:nvPr/>
        </p:nvSpPr>
        <p:spPr bwMode="auto">
          <a:xfrm>
            <a:off x="4897240" y="5152371"/>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560154" name="Line 25"/>
          <p:cNvSpPr>
            <a:spLocks noChangeShapeType="1"/>
          </p:cNvSpPr>
          <p:nvPr/>
        </p:nvSpPr>
        <p:spPr bwMode="auto">
          <a:xfrm>
            <a:off x="4431705" y="7530269"/>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560155" name="Line 26"/>
          <p:cNvSpPr>
            <a:spLocks noChangeShapeType="1"/>
          </p:cNvSpPr>
          <p:nvPr/>
        </p:nvSpPr>
        <p:spPr bwMode="auto">
          <a:xfrm>
            <a:off x="4897239" y="5172353"/>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560156" name="Line 27"/>
          <p:cNvSpPr>
            <a:spLocks noChangeShapeType="1"/>
          </p:cNvSpPr>
          <p:nvPr/>
        </p:nvSpPr>
        <p:spPr bwMode="auto">
          <a:xfrm>
            <a:off x="4897240" y="5209244"/>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560157" name="Line 28"/>
          <p:cNvSpPr>
            <a:spLocks noChangeShapeType="1"/>
          </p:cNvSpPr>
          <p:nvPr/>
        </p:nvSpPr>
        <p:spPr bwMode="auto">
          <a:xfrm flipH="1">
            <a:off x="1239905" y="7036859"/>
            <a:ext cx="873257" cy="1577068"/>
          </a:xfrm>
          <a:prstGeom prst="line">
            <a:avLst/>
          </a:prstGeom>
          <a:noFill/>
          <a:ln w="9525">
            <a:solidFill>
              <a:schemeClr val="tx1"/>
            </a:solidFill>
            <a:round/>
            <a:headEnd/>
            <a:tailEnd/>
          </a:ln>
        </p:spPr>
        <p:txBody>
          <a:bodyPr lIns="88139" tIns="44070" rIns="88139" bIns="44070"/>
          <a:lstStyle/>
          <a:p>
            <a:endParaRPr lang="en-US" dirty="0"/>
          </a:p>
        </p:txBody>
      </p:sp>
      <p:sp>
        <p:nvSpPr>
          <p:cNvPr id="560158" name="Line 29"/>
          <p:cNvSpPr>
            <a:spLocks noChangeShapeType="1"/>
          </p:cNvSpPr>
          <p:nvPr/>
        </p:nvSpPr>
        <p:spPr bwMode="auto">
          <a:xfrm flipH="1" flipV="1">
            <a:off x="1723695" y="5837918"/>
            <a:ext cx="375774" cy="1194330"/>
          </a:xfrm>
          <a:prstGeom prst="line">
            <a:avLst/>
          </a:prstGeom>
          <a:noFill/>
          <a:ln w="9525">
            <a:solidFill>
              <a:schemeClr val="tx1"/>
            </a:solidFill>
            <a:round/>
            <a:headEnd/>
            <a:tailEnd/>
          </a:ln>
        </p:spPr>
        <p:txBody>
          <a:bodyPr lIns="88139" tIns="44070" rIns="88139" bIns="44070"/>
          <a:lstStyle/>
          <a:p>
            <a:endParaRPr lang="en-US" dirty="0"/>
          </a:p>
        </p:txBody>
      </p:sp>
      <p:sp>
        <p:nvSpPr>
          <p:cNvPr id="560159" name="Line 30"/>
          <p:cNvSpPr>
            <a:spLocks noChangeShapeType="1"/>
          </p:cNvSpPr>
          <p:nvPr/>
        </p:nvSpPr>
        <p:spPr bwMode="auto">
          <a:xfrm flipH="1" flipV="1">
            <a:off x="1713045" y="4354614"/>
            <a:ext cx="400117" cy="2703764"/>
          </a:xfrm>
          <a:prstGeom prst="line">
            <a:avLst/>
          </a:prstGeom>
          <a:noFill/>
          <a:ln w="9525">
            <a:solidFill>
              <a:schemeClr val="tx1"/>
            </a:solidFill>
            <a:round/>
            <a:headEnd/>
            <a:tailEnd/>
          </a:ln>
        </p:spPr>
        <p:txBody>
          <a:bodyPr lIns="88139" tIns="44070" rIns="88139" bIns="44070"/>
          <a:lstStyle/>
          <a:p>
            <a:endParaRPr lang="en-US" dirty="0"/>
          </a:p>
        </p:txBody>
      </p:sp>
      <p:sp>
        <p:nvSpPr>
          <p:cNvPr id="560160" name="Line 31"/>
          <p:cNvSpPr>
            <a:spLocks noChangeShapeType="1"/>
          </p:cNvSpPr>
          <p:nvPr/>
        </p:nvSpPr>
        <p:spPr bwMode="auto">
          <a:xfrm>
            <a:off x="4888112" y="7093732"/>
            <a:ext cx="914333" cy="1813782"/>
          </a:xfrm>
          <a:prstGeom prst="line">
            <a:avLst/>
          </a:prstGeom>
          <a:noFill/>
          <a:ln w="9525">
            <a:solidFill>
              <a:schemeClr val="tx1"/>
            </a:solidFill>
            <a:round/>
            <a:headEnd/>
            <a:tailEnd/>
          </a:ln>
        </p:spPr>
        <p:txBody>
          <a:bodyPr lIns="88139" tIns="44070" rIns="88139" bIns="44070"/>
          <a:lstStyle/>
          <a:p>
            <a:endParaRPr lang="en-US" dirty="0"/>
          </a:p>
        </p:txBody>
      </p:sp>
      <p:sp>
        <p:nvSpPr>
          <p:cNvPr id="560161" name="Line 32"/>
          <p:cNvSpPr>
            <a:spLocks noChangeShapeType="1"/>
          </p:cNvSpPr>
          <p:nvPr/>
        </p:nvSpPr>
        <p:spPr bwMode="auto">
          <a:xfrm>
            <a:off x="4892675" y="7073749"/>
            <a:ext cx="900642" cy="453446"/>
          </a:xfrm>
          <a:prstGeom prst="line">
            <a:avLst/>
          </a:prstGeom>
          <a:noFill/>
          <a:ln w="9525">
            <a:solidFill>
              <a:schemeClr val="tx1"/>
            </a:solidFill>
            <a:round/>
            <a:headEnd/>
            <a:tailEnd/>
          </a:ln>
        </p:spPr>
        <p:txBody>
          <a:bodyPr lIns="88139" tIns="44070" rIns="88139" bIns="44070"/>
          <a:lstStyle/>
          <a:p>
            <a:endParaRPr lang="en-US" dirty="0"/>
          </a:p>
        </p:txBody>
      </p:sp>
      <p:sp>
        <p:nvSpPr>
          <p:cNvPr id="560162" name="Line 33"/>
          <p:cNvSpPr>
            <a:spLocks noChangeShapeType="1"/>
          </p:cNvSpPr>
          <p:nvPr/>
        </p:nvSpPr>
        <p:spPr bwMode="auto">
          <a:xfrm flipV="1">
            <a:off x="4897240" y="5765675"/>
            <a:ext cx="362082" cy="1328057"/>
          </a:xfrm>
          <a:prstGeom prst="line">
            <a:avLst/>
          </a:prstGeom>
          <a:noFill/>
          <a:ln w="9525">
            <a:solidFill>
              <a:schemeClr val="tx1"/>
            </a:solidFill>
            <a:round/>
            <a:headEnd/>
            <a:tailEnd/>
          </a:ln>
        </p:spPr>
        <p:txBody>
          <a:bodyPr lIns="88139" tIns="44070" rIns="88139" bIns="44070"/>
          <a:lstStyle/>
          <a:p>
            <a:endParaRPr lang="en-US" dirty="0"/>
          </a:p>
        </p:txBody>
      </p:sp>
      <p:sp>
        <p:nvSpPr>
          <p:cNvPr id="560163" name="Line 34"/>
          <p:cNvSpPr>
            <a:spLocks noChangeShapeType="1"/>
          </p:cNvSpPr>
          <p:nvPr/>
        </p:nvSpPr>
        <p:spPr bwMode="auto">
          <a:xfrm flipV="1">
            <a:off x="4897240" y="4411486"/>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560164" name="Text Box 35"/>
          <p:cNvSpPr txBox="1">
            <a:spLocks noChangeArrowheads="1"/>
          </p:cNvSpPr>
          <p:nvPr/>
        </p:nvSpPr>
        <p:spPr bwMode="auto">
          <a:xfrm>
            <a:off x="5422107" y="42116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60165" name="Text Box 36"/>
          <p:cNvSpPr txBox="1">
            <a:spLocks noChangeArrowheads="1"/>
          </p:cNvSpPr>
          <p:nvPr/>
        </p:nvSpPr>
        <p:spPr bwMode="auto">
          <a:xfrm>
            <a:off x="5422107" y="565500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60166" name="Text Box 37"/>
          <p:cNvSpPr txBox="1">
            <a:spLocks noChangeArrowheads="1"/>
          </p:cNvSpPr>
          <p:nvPr/>
        </p:nvSpPr>
        <p:spPr bwMode="auto">
          <a:xfrm>
            <a:off x="5908940" y="726281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60167" name="Text Box 38"/>
          <p:cNvSpPr txBox="1">
            <a:spLocks noChangeArrowheads="1"/>
          </p:cNvSpPr>
          <p:nvPr/>
        </p:nvSpPr>
        <p:spPr bwMode="auto">
          <a:xfrm>
            <a:off x="5908940" y="864159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60168" name="Text Box 39"/>
          <p:cNvSpPr txBox="1">
            <a:spLocks noChangeArrowheads="1"/>
          </p:cNvSpPr>
          <p:nvPr/>
        </p:nvSpPr>
        <p:spPr bwMode="auto">
          <a:xfrm>
            <a:off x="4078751" y="8337248"/>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60169" name="Text Box 40"/>
          <p:cNvSpPr txBox="1">
            <a:spLocks noChangeArrowheads="1"/>
          </p:cNvSpPr>
          <p:nvPr/>
        </p:nvSpPr>
        <p:spPr bwMode="auto">
          <a:xfrm>
            <a:off x="820011" y="4211663"/>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560170" name="Text Box 41"/>
          <p:cNvSpPr txBox="1">
            <a:spLocks noChangeArrowheads="1"/>
          </p:cNvSpPr>
          <p:nvPr/>
        </p:nvSpPr>
        <p:spPr bwMode="auto">
          <a:xfrm>
            <a:off x="807840" y="567806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560171" name="Text Box 42"/>
          <p:cNvSpPr txBox="1">
            <a:spLocks noChangeArrowheads="1"/>
          </p:cNvSpPr>
          <p:nvPr/>
        </p:nvSpPr>
        <p:spPr bwMode="auto">
          <a:xfrm>
            <a:off x="369689" y="833724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560172" name="Text Box 43"/>
          <p:cNvSpPr txBox="1">
            <a:spLocks noChangeArrowheads="1"/>
          </p:cNvSpPr>
          <p:nvPr/>
        </p:nvSpPr>
        <p:spPr bwMode="auto">
          <a:xfrm>
            <a:off x="2181622" y="834800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560173" name="Line 44"/>
          <p:cNvSpPr>
            <a:spLocks noChangeShapeType="1"/>
          </p:cNvSpPr>
          <p:nvPr/>
        </p:nvSpPr>
        <p:spPr bwMode="auto">
          <a:xfrm>
            <a:off x="3059444" y="5201557"/>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560174" name="Line 45"/>
          <p:cNvSpPr>
            <a:spLocks noChangeShapeType="1"/>
          </p:cNvSpPr>
          <p:nvPr/>
        </p:nvSpPr>
        <p:spPr bwMode="auto">
          <a:xfrm>
            <a:off x="3064008" y="5206169"/>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60175" name="Line 46"/>
          <p:cNvSpPr>
            <a:spLocks noChangeShapeType="1"/>
          </p:cNvSpPr>
          <p:nvPr/>
        </p:nvSpPr>
        <p:spPr bwMode="auto">
          <a:xfrm flipH="1">
            <a:off x="3056401" y="7076823"/>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60176" name="Line 47"/>
          <p:cNvSpPr>
            <a:spLocks noChangeShapeType="1"/>
          </p:cNvSpPr>
          <p:nvPr/>
        </p:nvSpPr>
        <p:spPr bwMode="auto">
          <a:xfrm flipH="1">
            <a:off x="3056402" y="5212318"/>
            <a:ext cx="883906" cy="1870654"/>
          </a:xfrm>
          <a:prstGeom prst="line">
            <a:avLst/>
          </a:prstGeom>
          <a:noFill/>
          <a:ln w="9525">
            <a:solidFill>
              <a:schemeClr val="tx1"/>
            </a:solidFill>
            <a:round/>
            <a:headEnd/>
            <a:tailEnd/>
          </a:ln>
        </p:spPr>
        <p:txBody>
          <a:bodyPr lIns="88139" tIns="44070" rIns="88139" bIns="44070"/>
          <a:lstStyle/>
          <a:p>
            <a:endParaRPr lang="en-US" dirty="0"/>
          </a:p>
        </p:txBody>
      </p:sp>
      <p:sp>
        <p:nvSpPr>
          <p:cNvPr id="560177" name="Text Box 48"/>
          <p:cNvSpPr txBox="1">
            <a:spLocks noChangeArrowheads="1"/>
          </p:cNvSpPr>
          <p:nvPr/>
        </p:nvSpPr>
        <p:spPr bwMode="auto">
          <a:xfrm>
            <a:off x="3852069" y="5061681"/>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60178" name="Text Box 49"/>
          <p:cNvSpPr txBox="1">
            <a:spLocks noChangeArrowheads="1"/>
          </p:cNvSpPr>
          <p:nvPr/>
        </p:nvSpPr>
        <p:spPr bwMode="auto">
          <a:xfrm>
            <a:off x="3917487" y="526304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60179" name="Text Box 50"/>
          <p:cNvSpPr txBox="1">
            <a:spLocks noChangeArrowheads="1"/>
          </p:cNvSpPr>
          <p:nvPr/>
        </p:nvSpPr>
        <p:spPr bwMode="auto">
          <a:xfrm>
            <a:off x="4020940" y="4763484"/>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60180" name="Text Box 51"/>
          <p:cNvSpPr txBox="1">
            <a:spLocks noChangeArrowheads="1"/>
          </p:cNvSpPr>
          <p:nvPr/>
        </p:nvSpPr>
        <p:spPr bwMode="auto">
          <a:xfrm>
            <a:off x="3859676" y="6904668"/>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60181" name="Text Box 52"/>
          <p:cNvSpPr txBox="1">
            <a:spLocks noChangeArrowheads="1"/>
          </p:cNvSpPr>
          <p:nvPr/>
        </p:nvSpPr>
        <p:spPr bwMode="auto">
          <a:xfrm>
            <a:off x="3925094" y="7107566"/>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60182" name="Text Box 53"/>
          <p:cNvSpPr txBox="1">
            <a:spLocks noChangeArrowheads="1"/>
          </p:cNvSpPr>
          <p:nvPr/>
        </p:nvSpPr>
        <p:spPr bwMode="auto">
          <a:xfrm>
            <a:off x="3943351" y="660800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60183" name="Text Box 54"/>
          <p:cNvSpPr txBox="1">
            <a:spLocks noChangeArrowheads="1"/>
          </p:cNvSpPr>
          <p:nvPr/>
        </p:nvSpPr>
        <p:spPr bwMode="auto">
          <a:xfrm>
            <a:off x="2035572" y="507705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60184" name="Text Box 55"/>
          <p:cNvSpPr txBox="1">
            <a:spLocks noChangeArrowheads="1"/>
          </p:cNvSpPr>
          <p:nvPr/>
        </p:nvSpPr>
        <p:spPr bwMode="auto">
          <a:xfrm>
            <a:off x="2100991" y="5279950"/>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560185" name="Text Box 56"/>
          <p:cNvSpPr txBox="1">
            <a:spLocks noChangeArrowheads="1"/>
          </p:cNvSpPr>
          <p:nvPr/>
        </p:nvSpPr>
        <p:spPr bwMode="auto">
          <a:xfrm>
            <a:off x="2119247" y="4766558"/>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560186" name="Text Box 57"/>
          <p:cNvSpPr txBox="1">
            <a:spLocks noChangeArrowheads="1"/>
          </p:cNvSpPr>
          <p:nvPr/>
        </p:nvSpPr>
        <p:spPr bwMode="auto">
          <a:xfrm>
            <a:off x="2026444" y="692772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60187" name="Text Box 58"/>
          <p:cNvSpPr txBox="1">
            <a:spLocks noChangeArrowheads="1"/>
          </p:cNvSpPr>
          <p:nvPr/>
        </p:nvSpPr>
        <p:spPr bwMode="auto">
          <a:xfrm>
            <a:off x="2094905" y="713062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560188" name="Text Box 59"/>
          <p:cNvSpPr txBox="1">
            <a:spLocks noChangeArrowheads="1"/>
          </p:cNvSpPr>
          <p:nvPr/>
        </p:nvSpPr>
        <p:spPr bwMode="auto">
          <a:xfrm>
            <a:off x="2113162" y="6629527"/>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560189" name="Text Box 60"/>
          <p:cNvSpPr txBox="1">
            <a:spLocks noChangeArrowheads="1"/>
          </p:cNvSpPr>
          <p:nvPr/>
        </p:nvSpPr>
        <p:spPr bwMode="auto">
          <a:xfrm>
            <a:off x="340783" y="6873925"/>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560190" name="Line 61"/>
          <p:cNvSpPr>
            <a:spLocks noChangeShapeType="1"/>
          </p:cNvSpPr>
          <p:nvPr/>
        </p:nvSpPr>
        <p:spPr bwMode="auto">
          <a:xfrm flipH="1">
            <a:off x="1224691" y="5187724"/>
            <a:ext cx="885428" cy="2053570"/>
          </a:xfrm>
          <a:prstGeom prst="line">
            <a:avLst/>
          </a:prstGeom>
          <a:noFill/>
          <a:ln w="9525">
            <a:solidFill>
              <a:schemeClr val="tx1"/>
            </a:solidFill>
            <a:round/>
            <a:headEnd/>
            <a:tailEnd/>
          </a:ln>
        </p:spPr>
        <p:txBody>
          <a:bodyPr lIns="88139" tIns="44070" rIns="88139" bIns="44070"/>
          <a:lstStyle/>
          <a:p>
            <a:endParaRPr lang="en-US" dirty="0"/>
          </a:p>
        </p:txBody>
      </p:sp>
      <p:sp>
        <p:nvSpPr>
          <p:cNvPr id="560191" name="Line 62"/>
          <p:cNvSpPr>
            <a:spLocks noChangeShapeType="1"/>
          </p:cNvSpPr>
          <p:nvPr/>
        </p:nvSpPr>
        <p:spPr bwMode="auto">
          <a:xfrm flipH="1">
            <a:off x="1224691" y="7033784"/>
            <a:ext cx="877821" cy="202898"/>
          </a:xfrm>
          <a:prstGeom prst="line">
            <a:avLst/>
          </a:prstGeom>
          <a:noFill/>
          <a:ln w="9525">
            <a:solidFill>
              <a:schemeClr val="tx1"/>
            </a:solidFill>
            <a:round/>
            <a:headEnd/>
            <a:tailEnd/>
          </a:ln>
        </p:spPr>
        <p:txBody>
          <a:bodyPr lIns="88139" tIns="44070" rIns="88139" bIns="44070"/>
          <a:lstStyle/>
          <a:p>
            <a:endParaRPr lang="en-US" dirty="0"/>
          </a:p>
        </p:txBody>
      </p:sp>
      <p:sp>
        <p:nvSpPr>
          <p:cNvPr id="560192" name="Text Box 63"/>
          <p:cNvSpPr txBox="1">
            <a:spLocks noChangeArrowheads="1"/>
          </p:cNvSpPr>
          <p:nvPr/>
        </p:nvSpPr>
        <p:spPr bwMode="auto">
          <a:xfrm>
            <a:off x="2035572" y="8091312"/>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60193" name="Text Box 64"/>
          <p:cNvSpPr txBox="1">
            <a:spLocks noChangeArrowheads="1"/>
          </p:cNvSpPr>
          <p:nvPr/>
        </p:nvSpPr>
        <p:spPr bwMode="auto">
          <a:xfrm>
            <a:off x="3954000" y="8080552"/>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7"/>
          <p:cNvSpPr>
            <a:spLocks noGrp="1" noChangeArrowheads="1"/>
          </p:cNvSpPr>
          <p:nvPr>
            <p:ph type="sldNum" sz="quarter" idx="5"/>
          </p:nvPr>
        </p:nvSpPr>
        <p:spPr>
          <a:noFill/>
        </p:spPr>
        <p:txBody>
          <a:bodyPr/>
          <a:lstStyle/>
          <a:p>
            <a:fld id="{37BB5457-8001-46B3-B669-901C267D4558}" type="slidenum">
              <a:rPr lang="en-US" smtClean="0"/>
              <a:pPr/>
              <a:t>204</a:t>
            </a:fld>
            <a:endParaRPr lang="en-US" dirty="0" smtClean="0"/>
          </a:p>
        </p:txBody>
      </p:sp>
      <p:sp>
        <p:nvSpPr>
          <p:cNvPr id="561155" name="Line 2"/>
          <p:cNvSpPr>
            <a:spLocks noChangeShapeType="1"/>
          </p:cNvSpPr>
          <p:nvPr/>
        </p:nvSpPr>
        <p:spPr bwMode="auto">
          <a:xfrm flipV="1">
            <a:off x="4897239" y="4660497"/>
            <a:ext cx="400116" cy="2433235"/>
          </a:xfrm>
          <a:prstGeom prst="line">
            <a:avLst/>
          </a:prstGeom>
          <a:noFill/>
          <a:ln w="9525">
            <a:solidFill>
              <a:schemeClr val="tx1"/>
            </a:solidFill>
            <a:round/>
            <a:headEnd/>
            <a:tailEnd/>
          </a:ln>
        </p:spPr>
        <p:txBody>
          <a:bodyPr lIns="88139" tIns="44070" rIns="88139" bIns="44070"/>
          <a:lstStyle/>
          <a:p>
            <a:endParaRPr lang="en-US" dirty="0"/>
          </a:p>
        </p:txBody>
      </p:sp>
      <p:sp>
        <p:nvSpPr>
          <p:cNvPr id="561156" name="Rectangle 3"/>
          <p:cNvSpPr>
            <a:spLocks noGrp="1" noChangeArrowheads="1"/>
          </p:cNvSpPr>
          <p:nvPr>
            <p:ph type="body" idx="1"/>
          </p:nvPr>
        </p:nvSpPr>
        <p:spPr>
          <a:xfrm>
            <a:off x="565944" y="290513"/>
            <a:ext cx="6172134" cy="8309580"/>
          </a:xfrm>
          <a:noFill/>
          <a:ln/>
        </p:spPr>
        <p:txBody>
          <a:bodyPr/>
          <a:lstStyle/>
          <a:p>
            <a:pPr marL="220348" indent="-220348" eaLnBrk="1" hangingPunct="1"/>
            <a:r>
              <a:rPr lang="en-US" b="1" dirty="0" smtClean="0"/>
              <a:t>Learning Activity 9: MTP GWS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Configure the Denver or Salt Lake STP to perform GWS.  </a:t>
            </a:r>
          </a:p>
          <a:p>
            <a:pPr marL="220348" indent="-220348" eaLnBrk="1" hangingPunct="1">
              <a:buFontTx/>
              <a:buAutoNum type="arabicPeriod"/>
            </a:pPr>
            <a:r>
              <a:rPr lang="en-US" dirty="0" smtClean="0"/>
              <a:t>Add the appropriate card (s) to the Denver or Salt Lake STP. </a:t>
            </a:r>
          </a:p>
          <a:p>
            <a:pPr marL="220348" indent="-220348" eaLnBrk="1" hangingPunct="1">
              <a:buFontTx/>
              <a:buAutoNum type="arabicPeriod"/>
            </a:pPr>
            <a:r>
              <a:rPr lang="en-US" dirty="0" smtClean="0"/>
              <a:t>Using the network map below, configure the Denver / Salt Lake STPS for this</a:t>
            </a:r>
          </a:p>
          <a:p>
            <a:pPr marL="220348" indent="-220348" eaLnBrk="1" hangingPunct="1"/>
            <a:r>
              <a:rPr lang="en-US" dirty="0" smtClean="0"/>
              <a:t>scenario.</a:t>
            </a:r>
          </a:p>
          <a:p>
            <a:pPr marL="220348" indent="-220348" eaLnBrk="1" hangingPunct="1"/>
            <a:r>
              <a:rPr lang="en-US" b="1" dirty="0" smtClean="0"/>
              <a:t>Scenario</a:t>
            </a:r>
          </a:p>
          <a:p>
            <a:pPr marL="220348" indent="-220348" eaLnBrk="1" hangingPunct="1"/>
            <a:r>
              <a:rPr lang="en-US" dirty="0" smtClean="0"/>
              <a:t>Configure the Denver /  Salt Lake STPs to perform the following screening </a:t>
            </a:r>
          </a:p>
          <a:p>
            <a:pPr marL="220348" indent="-220348" eaLnBrk="1" hangingPunct="1"/>
            <a:r>
              <a:rPr lang="en-US" dirty="0" smtClean="0"/>
              <a:t>functions on MSUs coming from the Dallas / Hubbard network over linkset </a:t>
            </a:r>
          </a:p>
          <a:p>
            <a:pPr marL="220348" indent="-220348" eaLnBrk="1" hangingPunct="1"/>
            <a:r>
              <a:rPr lang="en-US" dirty="0" smtClean="0"/>
              <a:t>“dallasls” from Dallas or “hubardls” from Hubbard.</a:t>
            </a:r>
          </a:p>
          <a:p>
            <a:pPr marL="220348" indent="-220348" eaLnBrk="1" hangingPunct="1">
              <a:buFontTx/>
              <a:buAutoNum type="arabicPeriod"/>
            </a:pPr>
            <a:r>
              <a:rPr lang="en-US" dirty="0" smtClean="0"/>
              <a:t>Allow the Dallas / Hubbard Tandem switch to launch ISUP messages into the network.</a:t>
            </a:r>
          </a:p>
          <a:p>
            <a:pPr marL="220348" indent="-220348" eaLnBrk="1" hangingPunct="1">
              <a:buFontTx/>
              <a:buAutoNum type="arabicPeriod"/>
            </a:pPr>
            <a:r>
              <a:rPr lang="en-US" dirty="0" smtClean="0"/>
              <a:t>Allow ISUP and Network Management messages into the network.</a:t>
            </a:r>
          </a:p>
          <a:p>
            <a:pPr marL="220348" indent="-220348" eaLnBrk="1" hangingPunct="1">
              <a:buFontTx/>
              <a:buAutoNum type="arabicPeriod"/>
            </a:pPr>
            <a:r>
              <a:rPr lang="en-US" dirty="0" smtClean="0"/>
              <a:t>Allow the ISUP messages to reach the Denver / Salt Lake Tandem switch.</a:t>
            </a:r>
          </a:p>
          <a:p>
            <a:pPr marL="220348" indent="-220348" eaLnBrk="1" hangingPunct="1">
              <a:buFontTx/>
              <a:buAutoNum type="arabicPeriod"/>
            </a:pPr>
            <a:r>
              <a:rPr lang="en-US" dirty="0" smtClean="0"/>
              <a:t>Allow Network Management messages, but only to the Denver / Salt Lake STPs.</a:t>
            </a:r>
          </a:p>
        </p:txBody>
      </p:sp>
      <p:sp>
        <p:nvSpPr>
          <p:cNvPr id="561157" name="Oval 4"/>
          <p:cNvSpPr>
            <a:spLocks noChangeArrowheads="1"/>
          </p:cNvSpPr>
          <p:nvPr/>
        </p:nvSpPr>
        <p:spPr bwMode="auto">
          <a:xfrm>
            <a:off x="681567" y="41547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58" name="Oval 5"/>
          <p:cNvSpPr>
            <a:spLocks noChangeArrowheads="1"/>
          </p:cNvSpPr>
          <p:nvPr/>
        </p:nvSpPr>
        <p:spPr bwMode="auto">
          <a:xfrm>
            <a:off x="661790" y="5312229"/>
            <a:ext cx="1032999" cy="982209"/>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59" name="Oval 6"/>
          <p:cNvSpPr>
            <a:spLocks noChangeArrowheads="1"/>
          </p:cNvSpPr>
          <p:nvPr/>
        </p:nvSpPr>
        <p:spPr bwMode="auto">
          <a:xfrm>
            <a:off x="5277579" y="4125585"/>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60" name="Oval 7"/>
          <p:cNvSpPr>
            <a:spLocks noChangeArrowheads="1"/>
          </p:cNvSpPr>
          <p:nvPr/>
        </p:nvSpPr>
        <p:spPr bwMode="auto">
          <a:xfrm>
            <a:off x="5326262" y="530300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61" name="AutoShape 8"/>
          <p:cNvSpPr>
            <a:spLocks noChangeArrowheads="1"/>
          </p:cNvSpPr>
          <p:nvPr/>
        </p:nvSpPr>
        <p:spPr bwMode="auto">
          <a:xfrm>
            <a:off x="252545" y="6663343"/>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2" name="AutoShape 9"/>
          <p:cNvSpPr>
            <a:spLocks noChangeArrowheads="1"/>
          </p:cNvSpPr>
          <p:nvPr/>
        </p:nvSpPr>
        <p:spPr bwMode="auto">
          <a:xfrm>
            <a:off x="234289" y="8045199"/>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3" name="AutoShape 10"/>
          <p:cNvSpPr>
            <a:spLocks noChangeArrowheads="1"/>
          </p:cNvSpPr>
          <p:nvPr/>
        </p:nvSpPr>
        <p:spPr bwMode="auto">
          <a:xfrm>
            <a:off x="5785710" y="6644897"/>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4" name="AutoShape 11"/>
          <p:cNvSpPr>
            <a:spLocks noChangeArrowheads="1"/>
          </p:cNvSpPr>
          <p:nvPr/>
        </p:nvSpPr>
        <p:spPr bwMode="auto">
          <a:xfrm>
            <a:off x="5793317" y="8022142"/>
            <a:ext cx="993445"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5" name="Oval 12"/>
          <p:cNvSpPr>
            <a:spLocks noChangeArrowheads="1"/>
          </p:cNvSpPr>
          <p:nvPr/>
        </p:nvSpPr>
        <p:spPr bwMode="auto">
          <a:xfrm>
            <a:off x="2035572" y="8005233"/>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66" name="Oval 13"/>
          <p:cNvSpPr>
            <a:spLocks noChangeArrowheads="1"/>
          </p:cNvSpPr>
          <p:nvPr/>
        </p:nvSpPr>
        <p:spPr bwMode="auto">
          <a:xfrm>
            <a:off x="3954001" y="7985252"/>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1167" name="Rectangle 14"/>
          <p:cNvSpPr>
            <a:spLocks noChangeArrowheads="1"/>
          </p:cNvSpPr>
          <p:nvPr/>
        </p:nvSpPr>
        <p:spPr bwMode="auto">
          <a:xfrm>
            <a:off x="2113161" y="4754261"/>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8" name="Rectangle 15"/>
          <p:cNvSpPr>
            <a:spLocks noChangeArrowheads="1"/>
          </p:cNvSpPr>
          <p:nvPr/>
        </p:nvSpPr>
        <p:spPr bwMode="auto">
          <a:xfrm>
            <a:off x="2113161" y="660800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69" name="Rectangle 16"/>
          <p:cNvSpPr>
            <a:spLocks noChangeArrowheads="1"/>
          </p:cNvSpPr>
          <p:nvPr/>
        </p:nvSpPr>
        <p:spPr bwMode="auto">
          <a:xfrm>
            <a:off x="3943350" y="4754261"/>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70" name="Rectangle 17"/>
          <p:cNvSpPr>
            <a:spLocks noChangeArrowheads="1"/>
          </p:cNvSpPr>
          <p:nvPr/>
        </p:nvSpPr>
        <p:spPr bwMode="auto">
          <a:xfrm>
            <a:off x="3943350" y="660800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1171" name="Line 18"/>
          <p:cNvSpPr>
            <a:spLocks noChangeShapeType="1"/>
          </p:cNvSpPr>
          <p:nvPr/>
        </p:nvSpPr>
        <p:spPr bwMode="auto">
          <a:xfrm>
            <a:off x="2571089" y="5704190"/>
            <a:ext cx="0" cy="903817"/>
          </a:xfrm>
          <a:prstGeom prst="line">
            <a:avLst/>
          </a:prstGeom>
          <a:noFill/>
          <a:ln w="9525">
            <a:solidFill>
              <a:schemeClr val="tx1"/>
            </a:solidFill>
            <a:round/>
            <a:headEnd/>
            <a:tailEnd/>
          </a:ln>
        </p:spPr>
        <p:txBody>
          <a:bodyPr lIns="88139" tIns="44070" rIns="88139" bIns="44070"/>
          <a:lstStyle/>
          <a:p>
            <a:endParaRPr lang="en-US" dirty="0"/>
          </a:p>
        </p:txBody>
      </p:sp>
      <p:sp>
        <p:nvSpPr>
          <p:cNvPr id="561172" name="Line 19"/>
          <p:cNvSpPr>
            <a:spLocks noChangeShapeType="1"/>
          </p:cNvSpPr>
          <p:nvPr/>
        </p:nvSpPr>
        <p:spPr bwMode="auto">
          <a:xfrm>
            <a:off x="4431705" y="5694968"/>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561173" name="Line 20"/>
          <p:cNvSpPr>
            <a:spLocks noChangeShapeType="1"/>
          </p:cNvSpPr>
          <p:nvPr/>
        </p:nvSpPr>
        <p:spPr bwMode="auto">
          <a:xfrm>
            <a:off x="1713045" y="4651274"/>
            <a:ext cx="400117" cy="530301"/>
          </a:xfrm>
          <a:prstGeom prst="line">
            <a:avLst/>
          </a:prstGeom>
          <a:noFill/>
          <a:ln w="9525">
            <a:solidFill>
              <a:schemeClr val="tx1"/>
            </a:solidFill>
            <a:round/>
            <a:headEnd/>
            <a:tailEnd/>
          </a:ln>
        </p:spPr>
        <p:txBody>
          <a:bodyPr lIns="88139" tIns="44070" rIns="88139" bIns="44070"/>
          <a:lstStyle/>
          <a:p>
            <a:endParaRPr lang="en-US" dirty="0"/>
          </a:p>
        </p:txBody>
      </p:sp>
      <p:sp>
        <p:nvSpPr>
          <p:cNvPr id="561174" name="Line 21"/>
          <p:cNvSpPr>
            <a:spLocks noChangeShapeType="1"/>
          </p:cNvSpPr>
          <p:nvPr/>
        </p:nvSpPr>
        <p:spPr bwMode="auto">
          <a:xfrm flipH="1">
            <a:off x="1684140" y="5192335"/>
            <a:ext cx="429022" cy="673251"/>
          </a:xfrm>
          <a:prstGeom prst="line">
            <a:avLst/>
          </a:prstGeom>
          <a:noFill/>
          <a:ln w="9525">
            <a:solidFill>
              <a:schemeClr val="tx1"/>
            </a:solidFill>
            <a:round/>
            <a:headEnd/>
            <a:tailEnd/>
          </a:ln>
        </p:spPr>
        <p:txBody>
          <a:bodyPr lIns="88139" tIns="44070" rIns="88139" bIns="44070"/>
          <a:lstStyle/>
          <a:p>
            <a:endParaRPr lang="en-US" dirty="0"/>
          </a:p>
        </p:txBody>
      </p:sp>
      <p:sp>
        <p:nvSpPr>
          <p:cNvPr id="561175" name="Line 22"/>
          <p:cNvSpPr>
            <a:spLocks noChangeShapeType="1"/>
          </p:cNvSpPr>
          <p:nvPr/>
        </p:nvSpPr>
        <p:spPr bwMode="auto">
          <a:xfrm flipH="1">
            <a:off x="1250553" y="5181576"/>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561176" name="Line 23"/>
          <p:cNvSpPr>
            <a:spLocks noChangeShapeType="1"/>
          </p:cNvSpPr>
          <p:nvPr/>
        </p:nvSpPr>
        <p:spPr bwMode="auto">
          <a:xfrm flipH="1">
            <a:off x="1207956" y="5192335"/>
            <a:ext cx="905206" cy="3748995"/>
          </a:xfrm>
          <a:prstGeom prst="line">
            <a:avLst/>
          </a:prstGeom>
          <a:noFill/>
          <a:ln w="9525">
            <a:solidFill>
              <a:schemeClr val="tx1"/>
            </a:solidFill>
            <a:round/>
            <a:headEnd/>
            <a:tailEnd/>
          </a:ln>
        </p:spPr>
        <p:txBody>
          <a:bodyPr lIns="88139" tIns="44070" rIns="88139" bIns="44070"/>
          <a:lstStyle/>
          <a:p>
            <a:endParaRPr lang="en-US" dirty="0"/>
          </a:p>
        </p:txBody>
      </p:sp>
      <p:sp>
        <p:nvSpPr>
          <p:cNvPr id="561177" name="Line 24"/>
          <p:cNvSpPr>
            <a:spLocks noChangeShapeType="1"/>
          </p:cNvSpPr>
          <p:nvPr/>
        </p:nvSpPr>
        <p:spPr bwMode="auto">
          <a:xfrm>
            <a:off x="2551312" y="7557937"/>
            <a:ext cx="9128" cy="447297"/>
          </a:xfrm>
          <a:prstGeom prst="line">
            <a:avLst/>
          </a:prstGeom>
          <a:noFill/>
          <a:ln w="9525">
            <a:solidFill>
              <a:schemeClr val="tx1"/>
            </a:solidFill>
            <a:round/>
            <a:headEnd/>
            <a:tailEnd/>
          </a:ln>
        </p:spPr>
        <p:txBody>
          <a:bodyPr lIns="88139" tIns="44070" rIns="88139" bIns="44070"/>
          <a:lstStyle/>
          <a:p>
            <a:endParaRPr lang="en-US" dirty="0"/>
          </a:p>
        </p:txBody>
      </p:sp>
      <p:sp>
        <p:nvSpPr>
          <p:cNvPr id="561178" name="Line 25"/>
          <p:cNvSpPr>
            <a:spLocks noChangeShapeType="1"/>
          </p:cNvSpPr>
          <p:nvPr/>
        </p:nvSpPr>
        <p:spPr bwMode="auto">
          <a:xfrm flipH="1">
            <a:off x="4897239" y="4686629"/>
            <a:ext cx="389467" cy="499558"/>
          </a:xfrm>
          <a:prstGeom prst="line">
            <a:avLst/>
          </a:prstGeom>
          <a:noFill/>
          <a:ln w="9525">
            <a:solidFill>
              <a:schemeClr val="tx1"/>
            </a:solidFill>
            <a:round/>
            <a:headEnd/>
            <a:tailEnd/>
          </a:ln>
        </p:spPr>
        <p:txBody>
          <a:bodyPr lIns="88139" tIns="44070" rIns="88139" bIns="44070"/>
          <a:lstStyle/>
          <a:p>
            <a:endParaRPr lang="en-US" dirty="0"/>
          </a:p>
        </p:txBody>
      </p:sp>
      <p:sp>
        <p:nvSpPr>
          <p:cNvPr id="561179" name="Line 26"/>
          <p:cNvSpPr>
            <a:spLocks noChangeShapeType="1"/>
          </p:cNvSpPr>
          <p:nvPr/>
        </p:nvSpPr>
        <p:spPr bwMode="auto">
          <a:xfrm>
            <a:off x="4897240" y="5172353"/>
            <a:ext cx="429022" cy="616378"/>
          </a:xfrm>
          <a:prstGeom prst="line">
            <a:avLst/>
          </a:prstGeom>
          <a:noFill/>
          <a:ln w="9525">
            <a:solidFill>
              <a:schemeClr val="tx1"/>
            </a:solidFill>
            <a:round/>
            <a:headEnd/>
            <a:tailEnd/>
          </a:ln>
        </p:spPr>
        <p:txBody>
          <a:bodyPr lIns="88139" tIns="44070" rIns="88139" bIns="44070"/>
          <a:lstStyle/>
          <a:p>
            <a:endParaRPr lang="en-US" dirty="0"/>
          </a:p>
        </p:txBody>
      </p:sp>
      <p:sp>
        <p:nvSpPr>
          <p:cNvPr id="561180" name="Line 27"/>
          <p:cNvSpPr>
            <a:spLocks noChangeShapeType="1"/>
          </p:cNvSpPr>
          <p:nvPr/>
        </p:nvSpPr>
        <p:spPr bwMode="auto">
          <a:xfrm>
            <a:off x="4431705" y="7548715"/>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561181" name="Line 28"/>
          <p:cNvSpPr>
            <a:spLocks noChangeShapeType="1"/>
          </p:cNvSpPr>
          <p:nvPr/>
        </p:nvSpPr>
        <p:spPr bwMode="auto">
          <a:xfrm>
            <a:off x="4897239" y="5192334"/>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561182" name="Line 29"/>
          <p:cNvSpPr>
            <a:spLocks noChangeShapeType="1"/>
          </p:cNvSpPr>
          <p:nvPr/>
        </p:nvSpPr>
        <p:spPr bwMode="auto">
          <a:xfrm>
            <a:off x="4897240" y="5229225"/>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561183" name="Line 30"/>
          <p:cNvSpPr>
            <a:spLocks noChangeShapeType="1"/>
          </p:cNvSpPr>
          <p:nvPr/>
        </p:nvSpPr>
        <p:spPr bwMode="auto">
          <a:xfrm flipH="1">
            <a:off x="1207955" y="7064527"/>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561184" name="Line 31"/>
          <p:cNvSpPr>
            <a:spLocks noChangeShapeType="1"/>
          </p:cNvSpPr>
          <p:nvPr/>
        </p:nvSpPr>
        <p:spPr bwMode="auto">
          <a:xfrm flipH="1">
            <a:off x="1224691" y="7053767"/>
            <a:ext cx="888471" cy="514929"/>
          </a:xfrm>
          <a:prstGeom prst="line">
            <a:avLst/>
          </a:prstGeom>
          <a:noFill/>
          <a:ln w="9525">
            <a:solidFill>
              <a:schemeClr val="tx1"/>
            </a:solidFill>
            <a:round/>
            <a:headEnd/>
            <a:tailEnd/>
          </a:ln>
        </p:spPr>
        <p:txBody>
          <a:bodyPr lIns="88139" tIns="44070" rIns="88139" bIns="44070"/>
          <a:lstStyle/>
          <a:p>
            <a:endParaRPr lang="en-US" dirty="0"/>
          </a:p>
        </p:txBody>
      </p:sp>
      <p:sp>
        <p:nvSpPr>
          <p:cNvPr id="561185" name="Line 32"/>
          <p:cNvSpPr>
            <a:spLocks noChangeShapeType="1"/>
          </p:cNvSpPr>
          <p:nvPr/>
        </p:nvSpPr>
        <p:spPr bwMode="auto">
          <a:xfrm flipH="1" flipV="1">
            <a:off x="1684140" y="5827158"/>
            <a:ext cx="415329" cy="1221997"/>
          </a:xfrm>
          <a:prstGeom prst="line">
            <a:avLst/>
          </a:prstGeom>
          <a:noFill/>
          <a:ln w="9525">
            <a:solidFill>
              <a:schemeClr val="tx1"/>
            </a:solidFill>
            <a:round/>
            <a:headEnd/>
            <a:tailEnd/>
          </a:ln>
        </p:spPr>
        <p:txBody>
          <a:bodyPr lIns="88139" tIns="44070" rIns="88139" bIns="44070"/>
          <a:lstStyle/>
          <a:p>
            <a:endParaRPr lang="en-US" dirty="0"/>
          </a:p>
        </p:txBody>
      </p:sp>
      <p:sp>
        <p:nvSpPr>
          <p:cNvPr id="561186" name="Line 33"/>
          <p:cNvSpPr>
            <a:spLocks noChangeShapeType="1"/>
          </p:cNvSpPr>
          <p:nvPr/>
        </p:nvSpPr>
        <p:spPr bwMode="auto">
          <a:xfrm flipH="1" flipV="1">
            <a:off x="1713045" y="4651275"/>
            <a:ext cx="400117" cy="2427086"/>
          </a:xfrm>
          <a:prstGeom prst="line">
            <a:avLst/>
          </a:prstGeom>
          <a:noFill/>
          <a:ln w="9525">
            <a:solidFill>
              <a:schemeClr val="tx1"/>
            </a:solidFill>
            <a:round/>
            <a:headEnd/>
            <a:tailEnd/>
          </a:ln>
        </p:spPr>
        <p:txBody>
          <a:bodyPr lIns="88139" tIns="44070" rIns="88139" bIns="44070"/>
          <a:lstStyle/>
          <a:p>
            <a:endParaRPr lang="en-US" dirty="0"/>
          </a:p>
        </p:txBody>
      </p:sp>
      <p:sp>
        <p:nvSpPr>
          <p:cNvPr id="561187" name="Line 34"/>
          <p:cNvSpPr>
            <a:spLocks noChangeShapeType="1"/>
          </p:cNvSpPr>
          <p:nvPr/>
        </p:nvSpPr>
        <p:spPr bwMode="auto">
          <a:xfrm>
            <a:off x="4888112" y="7110640"/>
            <a:ext cx="914333" cy="1818394"/>
          </a:xfrm>
          <a:prstGeom prst="line">
            <a:avLst/>
          </a:prstGeom>
          <a:noFill/>
          <a:ln w="9525">
            <a:solidFill>
              <a:schemeClr val="tx1"/>
            </a:solidFill>
            <a:round/>
            <a:headEnd/>
            <a:tailEnd/>
          </a:ln>
        </p:spPr>
        <p:txBody>
          <a:bodyPr lIns="88139" tIns="44070" rIns="88139" bIns="44070"/>
          <a:lstStyle/>
          <a:p>
            <a:endParaRPr lang="en-US" dirty="0"/>
          </a:p>
        </p:txBody>
      </p:sp>
      <p:sp>
        <p:nvSpPr>
          <p:cNvPr id="561188" name="Line 35"/>
          <p:cNvSpPr>
            <a:spLocks noChangeShapeType="1"/>
          </p:cNvSpPr>
          <p:nvPr/>
        </p:nvSpPr>
        <p:spPr bwMode="auto">
          <a:xfrm>
            <a:off x="4892675" y="7093732"/>
            <a:ext cx="900642" cy="450371"/>
          </a:xfrm>
          <a:prstGeom prst="line">
            <a:avLst/>
          </a:prstGeom>
          <a:noFill/>
          <a:ln w="9525">
            <a:solidFill>
              <a:schemeClr val="tx1"/>
            </a:solidFill>
            <a:round/>
            <a:headEnd/>
            <a:tailEnd/>
          </a:ln>
        </p:spPr>
        <p:txBody>
          <a:bodyPr lIns="88139" tIns="44070" rIns="88139" bIns="44070"/>
          <a:lstStyle/>
          <a:p>
            <a:endParaRPr lang="en-US" dirty="0"/>
          </a:p>
        </p:txBody>
      </p:sp>
      <p:sp>
        <p:nvSpPr>
          <p:cNvPr id="561189" name="Line 36"/>
          <p:cNvSpPr>
            <a:spLocks noChangeShapeType="1"/>
          </p:cNvSpPr>
          <p:nvPr/>
        </p:nvSpPr>
        <p:spPr bwMode="auto">
          <a:xfrm flipV="1">
            <a:off x="4897240" y="5765674"/>
            <a:ext cx="418372" cy="1344965"/>
          </a:xfrm>
          <a:prstGeom prst="line">
            <a:avLst/>
          </a:prstGeom>
          <a:noFill/>
          <a:ln w="9525">
            <a:solidFill>
              <a:schemeClr val="tx1"/>
            </a:solidFill>
            <a:round/>
            <a:headEnd/>
            <a:tailEnd/>
          </a:ln>
        </p:spPr>
        <p:txBody>
          <a:bodyPr lIns="88139" tIns="44070" rIns="88139" bIns="44070"/>
          <a:lstStyle/>
          <a:p>
            <a:endParaRPr lang="en-US" dirty="0"/>
          </a:p>
        </p:txBody>
      </p:sp>
      <p:sp>
        <p:nvSpPr>
          <p:cNvPr id="561190" name="Text Box 37"/>
          <p:cNvSpPr txBox="1">
            <a:spLocks noChangeArrowheads="1"/>
          </p:cNvSpPr>
          <p:nvPr/>
        </p:nvSpPr>
        <p:spPr bwMode="auto">
          <a:xfrm>
            <a:off x="5422107" y="448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561191" name="Text Box 38"/>
          <p:cNvSpPr txBox="1">
            <a:spLocks noChangeArrowheads="1"/>
          </p:cNvSpPr>
          <p:nvPr/>
        </p:nvSpPr>
        <p:spPr bwMode="auto">
          <a:xfrm>
            <a:off x="5481440" y="567806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561192" name="Text Box 39"/>
          <p:cNvSpPr txBox="1">
            <a:spLocks noChangeArrowheads="1"/>
          </p:cNvSpPr>
          <p:nvPr/>
        </p:nvSpPr>
        <p:spPr bwMode="auto">
          <a:xfrm>
            <a:off x="5908940" y="728279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561193" name="Text Box 40"/>
          <p:cNvSpPr txBox="1">
            <a:spLocks noChangeArrowheads="1"/>
          </p:cNvSpPr>
          <p:nvPr/>
        </p:nvSpPr>
        <p:spPr bwMode="auto">
          <a:xfrm>
            <a:off x="5908940" y="866157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561194" name="Text Box 41"/>
          <p:cNvSpPr txBox="1">
            <a:spLocks noChangeArrowheads="1"/>
          </p:cNvSpPr>
          <p:nvPr/>
        </p:nvSpPr>
        <p:spPr bwMode="auto">
          <a:xfrm>
            <a:off x="4109179" y="864159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561195" name="Text Box 42"/>
          <p:cNvSpPr txBox="1">
            <a:spLocks noChangeArrowheads="1"/>
          </p:cNvSpPr>
          <p:nvPr/>
        </p:nvSpPr>
        <p:spPr bwMode="auto">
          <a:xfrm>
            <a:off x="820011" y="448680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61196" name="Text Box 43"/>
          <p:cNvSpPr txBox="1">
            <a:spLocks noChangeArrowheads="1"/>
          </p:cNvSpPr>
          <p:nvPr/>
        </p:nvSpPr>
        <p:spPr bwMode="auto">
          <a:xfrm>
            <a:off x="780455" y="5694968"/>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61197" name="Text Box 44"/>
          <p:cNvSpPr txBox="1">
            <a:spLocks noChangeArrowheads="1"/>
          </p:cNvSpPr>
          <p:nvPr/>
        </p:nvSpPr>
        <p:spPr bwMode="auto">
          <a:xfrm>
            <a:off x="369689" y="7290481"/>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61198" name="Text Box 45"/>
          <p:cNvSpPr txBox="1">
            <a:spLocks noChangeArrowheads="1"/>
          </p:cNvSpPr>
          <p:nvPr/>
        </p:nvSpPr>
        <p:spPr bwMode="auto">
          <a:xfrm>
            <a:off x="360561" y="868002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61199" name="Text Box 46"/>
          <p:cNvSpPr txBox="1">
            <a:spLocks noChangeArrowheads="1"/>
          </p:cNvSpPr>
          <p:nvPr/>
        </p:nvSpPr>
        <p:spPr bwMode="auto">
          <a:xfrm>
            <a:off x="2181622" y="864928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61200" name="Line 47"/>
          <p:cNvSpPr>
            <a:spLocks noChangeShapeType="1"/>
          </p:cNvSpPr>
          <p:nvPr/>
        </p:nvSpPr>
        <p:spPr bwMode="auto">
          <a:xfrm>
            <a:off x="3059444" y="5220003"/>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561201" name="Line 48"/>
          <p:cNvSpPr>
            <a:spLocks noChangeShapeType="1"/>
          </p:cNvSpPr>
          <p:nvPr/>
        </p:nvSpPr>
        <p:spPr bwMode="auto">
          <a:xfrm>
            <a:off x="3064008" y="522615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61202" name="Line 49"/>
          <p:cNvSpPr>
            <a:spLocks noChangeShapeType="1"/>
          </p:cNvSpPr>
          <p:nvPr/>
        </p:nvSpPr>
        <p:spPr bwMode="auto">
          <a:xfrm flipH="1">
            <a:off x="3056401" y="7095268"/>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61203" name="Line 50"/>
          <p:cNvSpPr>
            <a:spLocks noChangeShapeType="1"/>
          </p:cNvSpPr>
          <p:nvPr/>
        </p:nvSpPr>
        <p:spPr bwMode="auto">
          <a:xfrm flipH="1">
            <a:off x="3056402" y="5232299"/>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561204" name="Text Box 51"/>
          <p:cNvSpPr txBox="1">
            <a:spLocks noChangeArrowheads="1"/>
          </p:cNvSpPr>
          <p:nvPr/>
        </p:nvSpPr>
        <p:spPr bwMode="auto">
          <a:xfrm>
            <a:off x="2029487" y="505399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61205" name="Text Box 52"/>
          <p:cNvSpPr txBox="1">
            <a:spLocks noChangeArrowheads="1"/>
          </p:cNvSpPr>
          <p:nvPr/>
        </p:nvSpPr>
        <p:spPr bwMode="auto">
          <a:xfrm>
            <a:off x="2084256" y="5255357"/>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61206" name="Text Box 53"/>
          <p:cNvSpPr txBox="1">
            <a:spLocks noChangeArrowheads="1"/>
          </p:cNvSpPr>
          <p:nvPr/>
        </p:nvSpPr>
        <p:spPr bwMode="auto">
          <a:xfrm>
            <a:off x="2161845" y="4757335"/>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61207" name="Text Box 54"/>
          <p:cNvSpPr txBox="1">
            <a:spLocks noChangeArrowheads="1"/>
          </p:cNvSpPr>
          <p:nvPr/>
        </p:nvSpPr>
        <p:spPr bwMode="auto">
          <a:xfrm>
            <a:off x="2024924" y="690005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61208" name="Text Box 55"/>
          <p:cNvSpPr txBox="1">
            <a:spLocks noChangeArrowheads="1"/>
          </p:cNvSpPr>
          <p:nvPr/>
        </p:nvSpPr>
        <p:spPr bwMode="auto">
          <a:xfrm>
            <a:off x="2075127" y="710141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61209" name="Text Box 56"/>
          <p:cNvSpPr txBox="1">
            <a:spLocks noChangeArrowheads="1"/>
          </p:cNvSpPr>
          <p:nvPr/>
        </p:nvSpPr>
        <p:spPr bwMode="auto">
          <a:xfrm>
            <a:off x="2084256" y="660185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61210" name="Text Box 57"/>
          <p:cNvSpPr txBox="1">
            <a:spLocks noChangeArrowheads="1"/>
          </p:cNvSpPr>
          <p:nvPr/>
        </p:nvSpPr>
        <p:spPr bwMode="auto">
          <a:xfrm>
            <a:off x="3852069" y="5095498"/>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61211" name="Text Box 58"/>
          <p:cNvSpPr txBox="1">
            <a:spLocks noChangeArrowheads="1"/>
          </p:cNvSpPr>
          <p:nvPr/>
        </p:nvSpPr>
        <p:spPr bwMode="auto">
          <a:xfrm>
            <a:off x="3917487" y="5298395"/>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561212" name="Text Box 59"/>
          <p:cNvSpPr txBox="1">
            <a:spLocks noChangeArrowheads="1"/>
          </p:cNvSpPr>
          <p:nvPr/>
        </p:nvSpPr>
        <p:spPr bwMode="auto">
          <a:xfrm>
            <a:off x="3937265" y="4785003"/>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561213" name="Text Box 60"/>
          <p:cNvSpPr txBox="1">
            <a:spLocks noChangeArrowheads="1"/>
          </p:cNvSpPr>
          <p:nvPr/>
        </p:nvSpPr>
        <p:spPr bwMode="auto">
          <a:xfrm>
            <a:off x="3859676" y="694617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61214" name="Text Box 61"/>
          <p:cNvSpPr txBox="1">
            <a:spLocks noChangeArrowheads="1"/>
          </p:cNvSpPr>
          <p:nvPr/>
        </p:nvSpPr>
        <p:spPr bwMode="auto">
          <a:xfrm>
            <a:off x="3911402" y="714753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561215" name="Text Box 62"/>
          <p:cNvSpPr txBox="1">
            <a:spLocks noChangeArrowheads="1"/>
          </p:cNvSpPr>
          <p:nvPr/>
        </p:nvSpPr>
        <p:spPr bwMode="auto">
          <a:xfrm>
            <a:off x="3929659" y="664797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561216" name="Text Box 63"/>
          <p:cNvSpPr txBox="1">
            <a:spLocks noChangeArrowheads="1"/>
          </p:cNvSpPr>
          <p:nvPr/>
        </p:nvSpPr>
        <p:spPr bwMode="auto">
          <a:xfrm>
            <a:off x="1976239" y="8318803"/>
            <a:ext cx="113036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61217" name="Text Box 64"/>
          <p:cNvSpPr txBox="1">
            <a:spLocks noChangeArrowheads="1"/>
          </p:cNvSpPr>
          <p:nvPr/>
        </p:nvSpPr>
        <p:spPr bwMode="auto">
          <a:xfrm>
            <a:off x="3893146" y="8300358"/>
            <a:ext cx="112884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p:cNvSpPr>
            <a:spLocks noGrp="1" noChangeArrowheads="1"/>
          </p:cNvSpPr>
          <p:nvPr>
            <p:ph type="sldNum" sz="quarter" idx="5"/>
          </p:nvPr>
        </p:nvSpPr>
        <p:spPr>
          <a:noFill/>
        </p:spPr>
        <p:txBody>
          <a:bodyPr/>
          <a:lstStyle/>
          <a:p>
            <a:fld id="{B122EA03-2A07-40C6-AAEC-DD0F486AE381}" type="slidenum">
              <a:rPr lang="en-US" smtClean="0"/>
              <a:pPr/>
              <a:t>205</a:t>
            </a:fld>
            <a:endParaRPr lang="en-US" dirty="0" smtClean="0"/>
          </a:p>
        </p:txBody>
      </p:sp>
      <p:sp>
        <p:nvSpPr>
          <p:cNvPr id="562179"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9: MTP GWS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Configure the Heathrow or Gatwick STP to perform GWS.  </a:t>
            </a:r>
          </a:p>
          <a:p>
            <a:pPr marL="220348" indent="-220348" eaLnBrk="1" hangingPunct="1">
              <a:buFontTx/>
              <a:buAutoNum type="arabicPeriod"/>
            </a:pPr>
            <a:r>
              <a:rPr lang="en-US" dirty="0" smtClean="0"/>
              <a:t>Add the appropriate card (s) to the Heathrow or Gatwick STP.</a:t>
            </a:r>
          </a:p>
          <a:p>
            <a:pPr marL="220348" indent="-220348" eaLnBrk="1" hangingPunct="1">
              <a:buFontTx/>
              <a:buAutoNum type="arabicPeriod"/>
            </a:pPr>
            <a:r>
              <a:rPr lang="en-US" dirty="0" smtClean="0"/>
              <a:t>Using the network map below, configure the Heathrow or Gatwick </a:t>
            </a:r>
          </a:p>
          <a:p>
            <a:pPr marL="220348" indent="-220348" eaLnBrk="1" hangingPunct="1"/>
            <a:r>
              <a:rPr lang="en-US" dirty="0" smtClean="0"/>
              <a:t>STPs for this scenario.</a:t>
            </a:r>
          </a:p>
          <a:p>
            <a:pPr marL="220348" indent="-220348" eaLnBrk="1" hangingPunct="1"/>
            <a:r>
              <a:rPr lang="en-US" b="1" dirty="0" smtClean="0"/>
              <a:t>Scenario</a:t>
            </a:r>
          </a:p>
          <a:p>
            <a:pPr marL="220348" indent="-220348" eaLnBrk="1" hangingPunct="1"/>
            <a:r>
              <a:rPr lang="en-US" dirty="0" smtClean="0"/>
              <a:t>Configure the Heathrow or Gatwick STP to perform the following screening</a:t>
            </a:r>
          </a:p>
          <a:p>
            <a:pPr marL="220348" indent="-220348" eaLnBrk="1" hangingPunct="1"/>
            <a:r>
              <a:rPr lang="en-US" dirty="0" smtClean="0"/>
              <a:t>functions on MSUs coming from the STP1/ STP2 network. </a:t>
            </a:r>
          </a:p>
          <a:p>
            <a:pPr marL="220348" indent="-220348" eaLnBrk="1" hangingPunct="1">
              <a:buFontTx/>
              <a:buAutoNum type="arabicPeriod"/>
            </a:pPr>
            <a:r>
              <a:rPr lang="en-US" dirty="0" smtClean="0"/>
              <a:t>Allow the STP1/2 tandem switch to launch ISUP messages into the network.</a:t>
            </a:r>
          </a:p>
          <a:p>
            <a:pPr marL="220348" indent="-220348" eaLnBrk="1" hangingPunct="1">
              <a:buFontTx/>
              <a:buAutoNum type="arabicPeriod"/>
            </a:pPr>
            <a:r>
              <a:rPr lang="en-US" dirty="0" smtClean="0"/>
              <a:t>Allow ISUP and Network Management messages into the network.</a:t>
            </a:r>
          </a:p>
          <a:p>
            <a:pPr marL="220348" indent="-220348" eaLnBrk="1" hangingPunct="1">
              <a:buFontTx/>
              <a:buAutoNum type="arabicPeriod"/>
            </a:pPr>
            <a:r>
              <a:rPr lang="en-US" dirty="0" smtClean="0"/>
              <a:t>Allow the ISUP messages to reach the Heathrow / Gatwick Tandem switch.</a:t>
            </a:r>
          </a:p>
          <a:p>
            <a:pPr marL="220348" indent="-220348" eaLnBrk="1" hangingPunct="1">
              <a:buFontTx/>
              <a:buAutoNum type="arabicPeriod"/>
            </a:pPr>
            <a:r>
              <a:rPr lang="en-US" dirty="0" smtClean="0"/>
              <a:t>Allow Network Management messages, but only to the Heathrow and Gatwick STPs.</a:t>
            </a:r>
          </a:p>
        </p:txBody>
      </p:sp>
      <p:sp>
        <p:nvSpPr>
          <p:cNvPr id="562180" name="Oval 3"/>
          <p:cNvSpPr>
            <a:spLocks noChangeArrowheads="1"/>
          </p:cNvSpPr>
          <p:nvPr/>
        </p:nvSpPr>
        <p:spPr bwMode="auto">
          <a:xfrm>
            <a:off x="244938" y="6598785"/>
            <a:ext cx="1034521"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2181" name="Oval 4"/>
          <p:cNvSpPr>
            <a:spLocks noChangeArrowheads="1"/>
          </p:cNvSpPr>
          <p:nvPr/>
        </p:nvSpPr>
        <p:spPr bwMode="auto">
          <a:xfrm>
            <a:off x="5277579" y="3778200"/>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2182" name="AutoShape 5"/>
          <p:cNvSpPr>
            <a:spLocks noChangeArrowheads="1"/>
          </p:cNvSpPr>
          <p:nvPr/>
        </p:nvSpPr>
        <p:spPr bwMode="auto">
          <a:xfrm>
            <a:off x="613107" y="3805867"/>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83" name="AutoShape 6"/>
          <p:cNvSpPr>
            <a:spLocks noChangeArrowheads="1"/>
          </p:cNvSpPr>
          <p:nvPr/>
        </p:nvSpPr>
        <p:spPr bwMode="auto">
          <a:xfrm>
            <a:off x="623755" y="4934101"/>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84" name="AutoShape 7"/>
          <p:cNvSpPr>
            <a:spLocks noChangeArrowheads="1"/>
          </p:cNvSpPr>
          <p:nvPr/>
        </p:nvSpPr>
        <p:spPr bwMode="auto">
          <a:xfrm>
            <a:off x="5785710" y="5184649"/>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85" name="AutoShape 8"/>
          <p:cNvSpPr>
            <a:spLocks noChangeArrowheads="1"/>
          </p:cNvSpPr>
          <p:nvPr/>
        </p:nvSpPr>
        <p:spPr bwMode="auto">
          <a:xfrm>
            <a:off x="5793317" y="6552672"/>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86" name="Oval 9"/>
          <p:cNvSpPr>
            <a:spLocks noChangeArrowheads="1"/>
          </p:cNvSpPr>
          <p:nvPr/>
        </p:nvSpPr>
        <p:spPr bwMode="auto">
          <a:xfrm>
            <a:off x="223639" y="8043661"/>
            <a:ext cx="1034521"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2187" name="Oval 10"/>
          <p:cNvSpPr>
            <a:spLocks noChangeArrowheads="1"/>
          </p:cNvSpPr>
          <p:nvPr/>
        </p:nvSpPr>
        <p:spPr bwMode="auto">
          <a:xfrm>
            <a:off x="5730942" y="8035976"/>
            <a:ext cx="1034521"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62188" name="Rectangle 11"/>
          <p:cNvSpPr>
            <a:spLocks noChangeArrowheads="1"/>
          </p:cNvSpPr>
          <p:nvPr/>
        </p:nvSpPr>
        <p:spPr bwMode="auto">
          <a:xfrm>
            <a:off x="2113161" y="4663571"/>
            <a:ext cx="943240" cy="93917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89" name="Rectangle 12"/>
          <p:cNvSpPr>
            <a:spLocks noChangeArrowheads="1"/>
          </p:cNvSpPr>
          <p:nvPr/>
        </p:nvSpPr>
        <p:spPr bwMode="auto">
          <a:xfrm>
            <a:off x="2113161" y="6515781"/>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90" name="Rectangle 13"/>
          <p:cNvSpPr>
            <a:spLocks noChangeArrowheads="1"/>
          </p:cNvSpPr>
          <p:nvPr/>
        </p:nvSpPr>
        <p:spPr bwMode="auto">
          <a:xfrm>
            <a:off x="3943350" y="4663571"/>
            <a:ext cx="944761" cy="93917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91" name="Rectangle 14"/>
          <p:cNvSpPr>
            <a:spLocks noChangeArrowheads="1"/>
          </p:cNvSpPr>
          <p:nvPr/>
        </p:nvSpPr>
        <p:spPr bwMode="auto">
          <a:xfrm>
            <a:off x="3943350" y="6515781"/>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62192" name="Line 15"/>
          <p:cNvSpPr>
            <a:spLocks noChangeShapeType="1"/>
          </p:cNvSpPr>
          <p:nvPr/>
        </p:nvSpPr>
        <p:spPr bwMode="auto">
          <a:xfrm>
            <a:off x="2571089" y="5610427"/>
            <a:ext cx="0" cy="905354"/>
          </a:xfrm>
          <a:prstGeom prst="line">
            <a:avLst/>
          </a:prstGeom>
          <a:noFill/>
          <a:ln w="9525">
            <a:solidFill>
              <a:schemeClr val="tx1"/>
            </a:solidFill>
            <a:round/>
            <a:headEnd/>
            <a:tailEnd/>
          </a:ln>
        </p:spPr>
        <p:txBody>
          <a:bodyPr lIns="88139" tIns="44070" rIns="88139" bIns="44070"/>
          <a:lstStyle/>
          <a:p>
            <a:endParaRPr lang="en-US" dirty="0"/>
          </a:p>
        </p:txBody>
      </p:sp>
      <p:sp>
        <p:nvSpPr>
          <p:cNvPr id="562193" name="Line 16"/>
          <p:cNvSpPr>
            <a:spLocks noChangeShapeType="1"/>
          </p:cNvSpPr>
          <p:nvPr/>
        </p:nvSpPr>
        <p:spPr bwMode="auto">
          <a:xfrm>
            <a:off x="4431705" y="5602742"/>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562194" name="Line 17"/>
          <p:cNvSpPr>
            <a:spLocks noChangeShapeType="1"/>
          </p:cNvSpPr>
          <p:nvPr/>
        </p:nvSpPr>
        <p:spPr bwMode="auto">
          <a:xfrm>
            <a:off x="1603508" y="4709685"/>
            <a:ext cx="509654" cy="379665"/>
          </a:xfrm>
          <a:prstGeom prst="line">
            <a:avLst/>
          </a:prstGeom>
          <a:noFill/>
          <a:ln w="9525">
            <a:solidFill>
              <a:schemeClr val="tx1"/>
            </a:solidFill>
            <a:round/>
            <a:headEnd/>
            <a:tailEnd/>
          </a:ln>
        </p:spPr>
        <p:txBody>
          <a:bodyPr lIns="88139" tIns="44070" rIns="88139" bIns="44070"/>
          <a:lstStyle/>
          <a:p>
            <a:endParaRPr lang="en-US" dirty="0"/>
          </a:p>
        </p:txBody>
      </p:sp>
      <p:sp>
        <p:nvSpPr>
          <p:cNvPr id="562195" name="Line 18"/>
          <p:cNvSpPr>
            <a:spLocks noChangeShapeType="1"/>
          </p:cNvSpPr>
          <p:nvPr/>
        </p:nvSpPr>
        <p:spPr bwMode="auto">
          <a:xfrm flipH="1">
            <a:off x="1600465" y="5098572"/>
            <a:ext cx="512697" cy="734735"/>
          </a:xfrm>
          <a:prstGeom prst="line">
            <a:avLst/>
          </a:prstGeom>
          <a:noFill/>
          <a:ln w="9525">
            <a:solidFill>
              <a:schemeClr val="tx1"/>
            </a:solidFill>
            <a:round/>
            <a:headEnd/>
            <a:tailEnd/>
          </a:ln>
        </p:spPr>
        <p:txBody>
          <a:bodyPr lIns="88139" tIns="44070" rIns="88139" bIns="44070"/>
          <a:lstStyle/>
          <a:p>
            <a:endParaRPr lang="en-US" dirty="0"/>
          </a:p>
        </p:txBody>
      </p:sp>
      <p:sp>
        <p:nvSpPr>
          <p:cNvPr id="562196" name="Line 19"/>
          <p:cNvSpPr>
            <a:spLocks noChangeShapeType="1"/>
          </p:cNvSpPr>
          <p:nvPr/>
        </p:nvSpPr>
        <p:spPr bwMode="auto">
          <a:xfrm flipH="1">
            <a:off x="1223169" y="5089350"/>
            <a:ext cx="879343" cy="1778428"/>
          </a:xfrm>
          <a:prstGeom prst="line">
            <a:avLst/>
          </a:prstGeom>
          <a:noFill/>
          <a:ln w="9525">
            <a:solidFill>
              <a:schemeClr val="tx1"/>
            </a:solidFill>
            <a:round/>
            <a:headEnd/>
            <a:tailEnd/>
          </a:ln>
        </p:spPr>
        <p:txBody>
          <a:bodyPr lIns="88139" tIns="44070" rIns="88139" bIns="44070"/>
          <a:lstStyle/>
          <a:p>
            <a:endParaRPr lang="en-US" dirty="0"/>
          </a:p>
        </p:txBody>
      </p:sp>
      <p:sp>
        <p:nvSpPr>
          <p:cNvPr id="562197" name="Line 20"/>
          <p:cNvSpPr>
            <a:spLocks noChangeShapeType="1"/>
          </p:cNvSpPr>
          <p:nvPr/>
        </p:nvSpPr>
        <p:spPr bwMode="auto">
          <a:xfrm flipH="1">
            <a:off x="1186656" y="5098572"/>
            <a:ext cx="926505" cy="3250973"/>
          </a:xfrm>
          <a:prstGeom prst="line">
            <a:avLst/>
          </a:prstGeom>
          <a:noFill/>
          <a:ln w="9525">
            <a:solidFill>
              <a:schemeClr val="tx1"/>
            </a:solidFill>
            <a:round/>
            <a:headEnd/>
            <a:tailEnd/>
          </a:ln>
        </p:spPr>
        <p:txBody>
          <a:bodyPr lIns="88139" tIns="44070" rIns="88139" bIns="44070"/>
          <a:lstStyle/>
          <a:p>
            <a:endParaRPr lang="en-US" dirty="0"/>
          </a:p>
        </p:txBody>
      </p:sp>
      <p:sp>
        <p:nvSpPr>
          <p:cNvPr id="562198" name="Line 21"/>
          <p:cNvSpPr>
            <a:spLocks noChangeShapeType="1"/>
          </p:cNvSpPr>
          <p:nvPr/>
        </p:nvSpPr>
        <p:spPr bwMode="auto">
          <a:xfrm flipH="1">
            <a:off x="4897240" y="4320798"/>
            <a:ext cx="371210" cy="773162"/>
          </a:xfrm>
          <a:prstGeom prst="line">
            <a:avLst/>
          </a:prstGeom>
          <a:noFill/>
          <a:ln w="9525">
            <a:solidFill>
              <a:schemeClr val="tx1"/>
            </a:solidFill>
            <a:round/>
            <a:headEnd/>
            <a:tailEnd/>
          </a:ln>
        </p:spPr>
        <p:txBody>
          <a:bodyPr lIns="88139" tIns="44070" rIns="88139" bIns="44070"/>
          <a:lstStyle/>
          <a:p>
            <a:endParaRPr lang="en-US" dirty="0"/>
          </a:p>
        </p:txBody>
      </p:sp>
      <p:sp>
        <p:nvSpPr>
          <p:cNvPr id="562199" name="Line 22"/>
          <p:cNvSpPr>
            <a:spLocks noChangeShapeType="1"/>
          </p:cNvSpPr>
          <p:nvPr/>
        </p:nvSpPr>
        <p:spPr bwMode="auto">
          <a:xfrm>
            <a:off x="4897240" y="5080127"/>
            <a:ext cx="871735" cy="3283252"/>
          </a:xfrm>
          <a:prstGeom prst="line">
            <a:avLst/>
          </a:prstGeom>
          <a:noFill/>
          <a:ln w="9525">
            <a:solidFill>
              <a:schemeClr val="tx1"/>
            </a:solidFill>
            <a:round/>
            <a:headEnd/>
            <a:tailEnd/>
          </a:ln>
        </p:spPr>
        <p:txBody>
          <a:bodyPr lIns="88139" tIns="44070" rIns="88139" bIns="44070"/>
          <a:lstStyle/>
          <a:p>
            <a:endParaRPr lang="en-US" dirty="0"/>
          </a:p>
        </p:txBody>
      </p:sp>
      <p:sp>
        <p:nvSpPr>
          <p:cNvPr id="562200" name="Line 23"/>
          <p:cNvSpPr>
            <a:spLocks noChangeShapeType="1"/>
          </p:cNvSpPr>
          <p:nvPr/>
        </p:nvSpPr>
        <p:spPr bwMode="auto">
          <a:xfrm>
            <a:off x="4897239" y="5098572"/>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562201" name="Line 24"/>
          <p:cNvSpPr>
            <a:spLocks noChangeShapeType="1"/>
          </p:cNvSpPr>
          <p:nvPr/>
        </p:nvSpPr>
        <p:spPr bwMode="auto">
          <a:xfrm>
            <a:off x="4897240" y="5136999"/>
            <a:ext cx="909770" cy="954542"/>
          </a:xfrm>
          <a:prstGeom prst="line">
            <a:avLst/>
          </a:prstGeom>
          <a:noFill/>
          <a:ln w="9525">
            <a:solidFill>
              <a:schemeClr val="tx1"/>
            </a:solidFill>
            <a:round/>
            <a:headEnd/>
            <a:tailEnd/>
          </a:ln>
        </p:spPr>
        <p:txBody>
          <a:bodyPr lIns="88139" tIns="44070" rIns="88139" bIns="44070"/>
          <a:lstStyle/>
          <a:p>
            <a:endParaRPr lang="en-US" dirty="0"/>
          </a:p>
        </p:txBody>
      </p:sp>
      <p:sp>
        <p:nvSpPr>
          <p:cNvPr id="562202" name="Line 25"/>
          <p:cNvSpPr>
            <a:spLocks noChangeShapeType="1"/>
          </p:cNvSpPr>
          <p:nvPr/>
        </p:nvSpPr>
        <p:spPr bwMode="auto">
          <a:xfrm flipH="1">
            <a:off x="1186657" y="6972300"/>
            <a:ext cx="915855" cy="1371096"/>
          </a:xfrm>
          <a:prstGeom prst="line">
            <a:avLst/>
          </a:prstGeom>
          <a:noFill/>
          <a:ln w="9525">
            <a:solidFill>
              <a:schemeClr val="tx1"/>
            </a:solidFill>
            <a:round/>
            <a:headEnd/>
            <a:tailEnd/>
          </a:ln>
        </p:spPr>
        <p:txBody>
          <a:bodyPr lIns="88139" tIns="44070" rIns="88139" bIns="44070"/>
          <a:lstStyle/>
          <a:p>
            <a:endParaRPr lang="en-US" dirty="0"/>
          </a:p>
        </p:txBody>
      </p:sp>
      <p:sp>
        <p:nvSpPr>
          <p:cNvPr id="562203" name="Line 26"/>
          <p:cNvSpPr>
            <a:spLocks noChangeShapeType="1"/>
          </p:cNvSpPr>
          <p:nvPr/>
        </p:nvSpPr>
        <p:spPr bwMode="auto">
          <a:xfrm flipH="1" flipV="1">
            <a:off x="1214041" y="6861629"/>
            <a:ext cx="899121" cy="101449"/>
          </a:xfrm>
          <a:prstGeom prst="line">
            <a:avLst/>
          </a:prstGeom>
          <a:noFill/>
          <a:ln w="9525">
            <a:solidFill>
              <a:schemeClr val="tx1"/>
            </a:solidFill>
            <a:round/>
            <a:headEnd/>
            <a:tailEnd/>
          </a:ln>
        </p:spPr>
        <p:txBody>
          <a:bodyPr lIns="88139" tIns="44070" rIns="88139" bIns="44070"/>
          <a:lstStyle/>
          <a:p>
            <a:endParaRPr lang="en-US" dirty="0"/>
          </a:p>
        </p:txBody>
      </p:sp>
      <p:sp>
        <p:nvSpPr>
          <p:cNvPr id="562204" name="Line 27"/>
          <p:cNvSpPr>
            <a:spLocks noChangeShapeType="1"/>
          </p:cNvSpPr>
          <p:nvPr/>
        </p:nvSpPr>
        <p:spPr bwMode="auto">
          <a:xfrm flipH="1" flipV="1">
            <a:off x="1600465" y="5821010"/>
            <a:ext cx="499004" cy="1135919"/>
          </a:xfrm>
          <a:prstGeom prst="line">
            <a:avLst/>
          </a:prstGeom>
          <a:noFill/>
          <a:ln w="9525">
            <a:solidFill>
              <a:schemeClr val="tx1"/>
            </a:solidFill>
            <a:round/>
            <a:headEnd/>
            <a:tailEnd/>
          </a:ln>
        </p:spPr>
        <p:txBody>
          <a:bodyPr lIns="88139" tIns="44070" rIns="88139" bIns="44070"/>
          <a:lstStyle/>
          <a:p>
            <a:endParaRPr lang="en-US" dirty="0"/>
          </a:p>
        </p:txBody>
      </p:sp>
      <p:sp>
        <p:nvSpPr>
          <p:cNvPr id="562205" name="Line 28"/>
          <p:cNvSpPr>
            <a:spLocks noChangeShapeType="1"/>
          </p:cNvSpPr>
          <p:nvPr/>
        </p:nvSpPr>
        <p:spPr bwMode="auto">
          <a:xfrm flipH="1" flipV="1">
            <a:off x="1603508" y="4703536"/>
            <a:ext cx="509654" cy="2282599"/>
          </a:xfrm>
          <a:prstGeom prst="line">
            <a:avLst/>
          </a:prstGeom>
          <a:noFill/>
          <a:ln w="9525">
            <a:solidFill>
              <a:schemeClr val="tx1"/>
            </a:solidFill>
            <a:round/>
            <a:headEnd/>
            <a:tailEnd/>
          </a:ln>
        </p:spPr>
        <p:txBody>
          <a:bodyPr lIns="88139" tIns="44070" rIns="88139" bIns="44070"/>
          <a:lstStyle/>
          <a:p>
            <a:endParaRPr lang="en-US" dirty="0"/>
          </a:p>
        </p:txBody>
      </p:sp>
      <p:sp>
        <p:nvSpPr>
          <p:cNvPr id="562206" name="Line 29"/>
          <p:cNvSpPr>
            <a:spLocks noChangeShapeType="1"/>
          </p:cNvSpPr>
          <p:nvPr/>
        </p:nvSpPr>
        <p:spPr bwMode="auto">
          <a:xfrm>
            <a:off x="4888112" y="6972300"/>
            <a:ext cx="874778" cy="1389541"/>
          </a:xfrm>
          <a:prstGeom prst="line">
            <a:avLst/>
          </a:prstGeom>
          <a:noFill/>
          <a:ln w="9525">
            <a:solidFill>
              <a:schemeClr val="tx1"/>
            </a:solidFill>
            <a:round/>
            <a:headEnd/>
            <a:tailEnd/>
          </a:ln>
        </p:spPr>
        <p:txBody>
          <a:bodyPr lIns="88139" tIns="44070" rIns="88139" bIns="44070"/>
          <a:lstStyle/>
          <a:p>
            <a:endParaRPr lang="en-US" dirty="0"/>
          </a:p>
        </p:txBody>
      </p:sp>
      <p:sp>
        <p:nvSpPr>
          <p:cNvPr id="562207" name="Line 30"/>
          <p:cNvSpPr>
            <a:spLocks noChangeShapeType="1"/>
          </p:cNvSpPr>
          <p:nvPr/>
        </p:nvSpPr>
        <p:spPr bwMode="auto">
          <a:xfrm flipV="1">
            <a:off x="4888112" y="6071558"/>
            <a:ext cx="914333" cy="948393"/>
          </a:xfrm>
          <a:prstGeom prst="line">
            <a:avLst/>
          </a:prstGeom>
          <a:noFill/>
          <a:ln w="9525">
            <a:solidFill>
              <a:schemeClr val="tx1"/>
            </a:solidFill>
            <a:round/>
            <a:headEnd/>
            <a:tailEnd/>
          </a:ln>
        </p:spPr>
        <p:txBody>
          <a:bodyPr lIns="88139" tIns="44070" rIns="88139" bIns="44070"/>
          <a:lstStyle/>
          <a:p>
            <a:endParaRPr lang="en-US" dirty="0"/>
          </a:p>
        </p:txBody>
      </p:sp>
      <p:sp>
        <p:nvSpPr>
          <p:cNvPr id="562208" name="Line 31"/>
          <p:cNvSpPr>
            <a:spLocks noChangeShapeType="1"/>
          </p:cNvSpPr>
          <p:nvPr/>
        </p:nvSpPr>
        <p:spPr bwMode="auto">
          <a:xfrm>
            <a:off x="4892675" y="6998431"/>
            <a:ext cx="900642" cy="453445"/>
          </a:xfrm>
          <a:prstGeom prst="line">
            <a:avLst/>
          </a:prstGeom>
          <a:noFill/>
          <a:ln w="9525">
            <a:solidFill>
              <a:schemeClr val="tx1"/>
            </a:solidFill>
            <a:round/>
            <a:headEnd/>
            <a:tailEnd/>
          </a:ln>
        </p:spPr>
        <p:txBody>
          <a:bodyPr lIns="88139" tIns="44070" rIns="88139" bIns="44070"/>
          <a:lstStyle/>
          <a:p>
            <a:endParaRPr lang="en-US" dirty="0"/>
          </a:p>
        </p:txBody>
      </p:sp>
      <p:sp>
        <p:nvSpPr>
          <p:cNvPr id="562209" name="Line 32"/>
          <p:cNvSpPr>
            <a:spLocks noChangeShapeType="1"/>
          </p:cNvSpPr>
          <p:nvPr/>
        </p:nvSpPr>
        <p:spPr bwMode="auto">
          <a:xfrm flipV="1">
            <a:off x="4897240" y="4337706"/>
            <a:ext cx="362082" cy="2660726"/>
          </a:xfrm>
          <a:prstGeom prst="line">
            <a:avLst/>
          </a:prstGeom>
          <a:noFill/>
          <a:ln w="9525">
            <a:solidFill>
              <a:schemeClr val="tx1"/>
            </a:solidFill>
            <a:round/>
            <a:headEnd/>
            <a:tailEnd/>
          </a:ln>
        </p:spPr>
        <p:txBody>
          <a:bodyPr lIns="88139" tIns="44070" rIns="88139" bIns="44070"/>
          <a:lstStyle/>
          <a:p>
            <a:endParaRPr lang="en-US" dirty="0"/>
          </a:p>
        </p:txBody>
      </p:sp>
      <p:sp>
        <p:nvSpPr>
          <p:cNvPr id="562210" name="Text Box 33"/>
          <p:cNvSpPr txBox="1">
            <a:spLocks noChangeArrowheads="1"/>
          </p:cNvSpPr>
          <p:nvPr/>
        </p:nvSpPr>
        <p:spPr bwMode="auto">
          <a:xfrm>
            <a:off x="5422107" y="433002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562211" name="Text Box 34"/>
          <p:cNvSpPr txBox="1">
            <a:spLocks noChangeArrowheads="1"/>
          </p:cNvSpPr>
          <p:nvPr/>
        </p:nvSpPr>
        <p:spPr bwMode="auto">
          <a:xfrm>
            <a:off x="5908940" y="582101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562212" name="Text Box 35"/>
          <p:cNvSpPr txBox="1">
            <a:spLocks noChangeArrowheads="1"/>
          </p:cNvSpPr>
          <p:nvPr/>
        </p:nvSpPr>
        <p:spPr bwMode="auto">
          <a:xfrm>
            <a:off x="5908940" y="71890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562213" name="Text Box 36"/>
          <p:cNvSpPr txBox="1">
            <a:spLocks noChangeArrowheads="1"/>
          </p:cNvSpPr>
          <p:nvPr/>
        </p:nvSpPr>
        <p:spPr bwMode="auto">
          <a:xfrm>
            <a:off x="5858736" y="8544757"/>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562214" name="Text Box 37"/>
          <p:cNvSpPr txBox="1">
            <a:spLocks noChangeArrowheads="1"/>
          </p:cNvSpPr>
          <p:nvPr/>
        </p:nvSpPr>
        <p:spPr bwMode="auto">
          <a:xfrm>
            <a:off x="363604" y="697998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562215" name="Text Box 38"/>
          <p:cNvSpPr txBox="1">
            <a:spLocks noChangeArrowheads="1"/>
          </p:cNvSpPr>
          <p:nvPr/>
        </p:nvSpPr>
        <p:spPr bwMode="auto">
          <a:xfrm>
            <a:off x="730251" y="443146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562216" name="Text Box 39"/>
          <p:cNvSpPr txBox="1">
            <a:spLocks noChangeArrowheads="1"/>
          </p:cNvSpPr>
          <p:nvPr/>
        </p:nvSpPr>
        <p:spPr bwMode="auto">
          <a:xfrm>
            <a:off x="748507" y="557046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562217" name="Text Box 40"/>
          <p:cNvSpPr txBox="1">
            <a:spLocks noChangeArrowheads="1"/>
          </p:cNvSpPr>
          <p:nvPr/>
        </p:nvSpPr>
        <p:spPr bwMode="auto">
          <a:xfrm>
            <a:off x="369689" y="8555516"/>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562218" name="Line 41"/>
          <p:cNvSpPr>
            <a:spLocks noChangeShapeType="1"/>
          </p:cNvSpPr>
          <p:nvPr/>
        </p:nvSpPr>
        <p:spPr bwMode="auto">
          <a:xfrm>
            <a:off x="3059444" y="5127777"/>
            <a:ext cx="883906" cy="1879878"/>
          </a:xfrm>
          <a:prstGeom prst="line">
            <a:avLst/>
          </a:prstGeom>
          <a:noFill/>
          <a:ln w="9525">
            <a:solidFill>
              <a:schemeClr val="tx1"/>
            </a:solidFill>
            <a:round/>
            <a:headEnd/>
            <a:tailEnd/>
          </a:ln>
        </p:spPr>
        <p:txBody>
          <a:bodyPr lIns="88139" tIns="44070" rIns="88139" bIns="44070"/>
          <a:lstStyle/>
          <a:p>
            <a:endParaRPr lang="en-US" dirty="0"/>
          </a:p>
        </p:txBody>
      </p:sp>
      <p:sp>
        <p:nvSpPr>
          <p:cNvPr id="562219" name="Line 42"/>
          <p:cNvSpPr>
            <a:spLocks noChangeShapeType="1"/>
          </p:cNvSpPr>
          <p:nvPr/>
        </p:nvSpPr>
        <p:spPr bwMode="auto">
          <a:xfrm>
            <a:off x="3064008" y="5133925"/>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62220" name="Line 43"/>
          <p:cNvSpPr>
            <a:spLocks noChangeShapeType="1"/>
          </p:cNvSpPr>
          <p:nvPr/>
        </p:nvSpPr>
        <p:spPr bwMode="auto">
          <a:xfrm flipH="1">
            <a:off x="3056401" y="700150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62221" name="Line 44"/>
          <p:cNvSpPr>
            <a:spLocks noChangeShapeType="1"/>
          </p:cNvSpPr>
          <p:nvPr/>
        </p:nvSpPr>
        <p:spPr bwMode="auto">
          <a:xfrm flipH="1">
            <a:off x="3056402" y="5140073"/>
            <a:ext cx="883906" cy="1867581"/>
          </a:xfrm>
          <a:prstGeom prst="line">
            <a:avLst/>
          </a:prstGeom>
          <a:noFill/>
          <a:ln w="9525">
            <a:solidFill>
              <a:schemeClr val="tx1"/>
            </a:solidFill>
            <a:round/>
            <a:headEnd/>
            <a:tailEnd/>
          </a:ln>
        </p:spPr>
        <p:txBody>
          <a:bodyPr lIns="88139" tIns="44070" rIns="88139" bIns="44070"/>
          <a:lstStyle/>
          <a:p>
            <a:endParaRPr lang="en-US" dirty="0"/>
          </a:p>
        </p:txBody>
      </p:sp>
      <p:sp>
        <p:nvSpPr>
          <p:cNvPr id="562222" name="Text Box 45"/>
          <p:cNvSpPr txBox="1">
            <a:spLocks noChangeArrowheads="1"/>
          </p:cNvSpPr>
          <p:nvPr/>
        </p:nvSpPr>
        <p:spPr bwMode="auto">
          <a:xfrm>
            <a:off x="3852069" y="4989438"/>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562223" name="Text Box 46"/>
          <p:cNvSpPr txBox="1">
            <a:spLocks noChangeArrowheads="1"/>
          </p:cNvSpPr>
          <p:nvPr/>
        </p:nvSpPr>
        <p:spPr bwMode="auto">
          <a:xfrm>
            <a:off x="3917487" y="5192335"/>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562224" name="Text Box 47"/>
          <p:cNvSpPr txBox="1">
            <a:spLocks noChangeArrowheads="1"/>
          </p:cNvSpPr>
          <p:nvPr/>
        </p:nvSpPr>
        <p:spPr bwMode="auto">
          <a:xfrm>
            <a:off x="3908359" y="6515781"/>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562225" name="Text Box 48"/>
          <p:cNvSpPr txBox="1">
            <a:spLocks noChangeArrowheads="1"/>
          </p:cNvSpPr>
          <p:nvPr/>
        </p:nvSpPr>
        <p:spPr bwMode="auto">
          <a:xfrm>
            <a:off x="3859676" y="6832424"/>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562226" name="Text Box 49"/>
          <p:cNvSpPr txBox="1">
            <a:spLocks noChangeArrowheads="1"/>
          </p:cNvSpPr>
          <p:nvPr/>
        </p:nvSpPr>
        <p:spPr bwMode="auto">
          <a:xfrm>
            <a:off x="3925094" y="7036859"/>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562227" name="Text Box 50"/>
          <p:cNvSpPr txBox="1">
            <a:spLocks noChangeArrowheads="1"/>
          </p:cNvSpPr>
          <p:nvPr/>
        </p:nvSpPr>
        <p:spPr bwMode="auto">
          <a:xfrm>
            <a:off x="3943351" y="465434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562228" name="Text Box 51"/>
          <p:cNvSpPr txBox="1">
            <a:spLocks noChangeArrowheads="1"/>
          </p:cNvSpPr>
          <p:nvPr/>
        </p:nvSpPr>
        <p:spPr bwMode="auto">
          <a:xfrm>
            <a:off x="2035572" y="5220003"/>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562229" name="Text Box 52"/>
          <p:cNvSpPr txBox="1">
            <a:spLocks noChangeArrowheads="1"/>
          </p:cNvSpPr>
          <p:nvPr/>
        </p:nvSpPr>
        <p:spPr bwMode="auto">
          <a:xfrm>
            <a:off x="2119247" y="4692777"/>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562230" name="Text Box 53"/>
          <p:cNvSpPr txBox="1">
            <a:spLocks noChangeArrowheads="1"/>
          </p:cNvSpPr>
          <p:nvPr/>
        </p:nvSpPr>
        <p:spPr bwMode="auto">
          <a:xfrm>
            <a:off x="2026444" y="705684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562231" name="Text Box 54"/>
          <p:cNvSpPr txBox="1">
            <a:spLocks noChangeArrowheads="1"/>
          </p:cNvSpPr>
          <p:nvPr/>
        </p:nvSpPr>
        <p:spPr bwMode="auto">
          <a:xfrm>
            <a:off x="2113162" y="6558820"/>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562232" name="Text Box 55"/>
          <p:cNvSpPr txBox="1">
            <a:spLocks noChangeArrowheads="1"/>
          </p:cNvSpPr>
          <p:nvPr/>
        </p:nvSpPr>
        <p:spPr bwMode="auto">
          <a:xfrm>
            <a:off x="5426671" y="4017988"/>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562233" name="Text Box 56"/>
          <p:cNvSpPr txBox="1">
            <a:spLocks noChangeArrowheads="1"/>
          </p:cNvSpPr>
          <p:nvPr/>
        </p:nvSpPr>
        <p:spPr bwMode="auto">
          <a:xfrm>
            <a:off x="5756805" y="8315729"/>
            <a:ext cx="9356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62234" name="Text Box 57"/>
          <p:cNvSpPr txBox="1">
            <a:spLocks noChangeArrowheads="1"/>
          </p:cNvSpPr>
          <p:nvPr/>
        </p:nvSpPr>
        <p:spPr bwMode="auto">
          <a:xfrm>
            <a:off x="5971316" y="5541258"/>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562235" name="Text Box 58"/>
          <p:cNvSpPr txBox="1">
            <a:spLocks noChangeArrowheads="1"/>
          </p:cNvSpPr>
          <p:nvPr/>
        </p:nvSpPr>
        <p:spPr bwMode="auto">
          <a:xfrm>
            <a:off x="5750719" y="6896983"/>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562236" name="Text Box 59"/>
          <p:cNvSpPr txBox="1">
            <a:spLocks noChangeArrowheads="1"/>
          </p:cNvSpPr>
          <p:nvPr/>
        </p:nvSpPr>
        <p:spPr bwMode="auto">
          <a:xfrm>
            <a:off x="2102512" y="4980214"/>
            <a:ext cx="94628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562237" name="Text Box 60"/>
          <p:cNvSpPr txBox="1">
            <a:spLocks noChangeArrowheads="1"/>
          </p:cNvSpPr>
          <p:nvPr/>
        </p:nvSpPr>
        <p:spPr bwMode="auto">
          <a:xfrm>
            <a:off x="2116204" y="6793996"/>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
        <p:nvSpPr>
          <p:cNvPr id="562238" name="Text Box 61"/>
          <p:cNvSpPr txBox="1">
            <a:spLocks noChangeArrowheads="1"/>
          </p:cNvSpPr>
          <p:nvPr/>
        </p:nvSpPr>
        <p:spPr bwMode="auto">
          <a:xfrm>
            <a:off x="267758" y="8274227"/>
            <a:ext cx="93259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7"/>
          <p:cNvSpPr>
            <a:spLocks noGrp="1" noChangeArrowheads="1"/>
          </p:cNvSpPr>
          <p:nvPr>
            <p:ph type="sldNum" sz="quarter" idx="5"/>
          </p:nvPr>
        </p:nvSpPr>
        <p:spPr>
          <a:noFill/>
        </p:spPr>
        <p:txBody>
          <a:bodyPr/>
          <a:lstStyle/>
          <a:p>
            <a:fld id="{4A5BF169-4968-4527-90E4-23A96F09F04E}" type="slidenum">
              <a:rPr lang="en-US" smtClean="0"/>
              <a:pPr/>
              <a:t>206</a:t>
            </a:fld>
            <a:endParaRPr lang="en-US" dirty="0" smtClean="0"/>
          </a:p>
        </p:txBody>
      </p:sp>
      <p:sp>
        <p:nvSpPr>
          <p:cNvPr id="563203"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563204"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563205"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563206"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563207"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63208"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09" name="Text Box 8"/>
          <p:cNvSpPr txBox="1">
            <a:spLocks noChangeArrowheads="1"/>
          </p:cNvSpPr>
          <p:nvPr/>
        </p:nvSpPr>
        <p:spPr bwMode="auto">
          <a:xfrm>
            <a:off x="750029" y="754718"/>
            <a:ext cx="853479" cy="245541"/>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000" dirty="0"/>
              <a:t>chg-feat:</a:t>
            </a:r>
          </a:p>
        </p:txBody>
      </p:sp>
      <p:sp>
        <p:nvSpPr>
          <p:cNvPr id="563210" name="Rectangle 11"/>
          <p:cNvSpPr>
            <a:spLocks noChangeArrowheads="1"/>
          </p:cNvSpPr>
          <p:nvPr/>
        </p:nvSpPr>
        <p:spPr bwMode="auto">
          <a:xfrm>
            <a:off x="745464" y="1009877"/>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ent-card:</a:t>
            </a:r>
          </a:p>
        </p:txBody>
      </p:sp>
      <p:sp>
        <p:nvSpPr>
          <p:cNvPr id="563211" name="Rectangle 12"/>
          <p:cNvSpPr>
            <a:spLocks noChangeArrowheads="1"/>
          </p:cNvSpPr>
          <p:nvPr/>
        </p:nvSpPr>
        <p:spPr bwMode="auto">
          <a:xfrm>
            <a:off x="753071" y="2385584"/>
            <a:ext cx="816493"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ent-scr-sio:</a:t>
            </a:r>
          </a:p>
        </p:txBody>
      </p:sp>
      <p:sp>
        <p:nvSpPr>
          <p:cNvPr id="563212" name="Text Box 13"/>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MTP GWS Configuration Form</a:t>
            </a:r>
          </a:p>
        </p:txBody>
      </p:sp>
      <p:sp>
        <p:nvSpPr>
          <p:cNvPr id="563213" name="Line 14"/>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563214" name="Rectangle 15"/>
          <p:cNvSpPr>
            <a:spLocks noChangeArrowheads="1"/>
          </p:cNvSpPr>
          <p:nvPr/>
        </p:nvSpPr>
        <p:spPr bwMode="auto">
          <a:xfrm>
            <a:off x="745464" y="1221998"/>
            <a:ext cx="70268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alw-card:</a:t>
            </a:r>
          </a:p>
        </p:txBody>
      </p:sp>
      <p:sp>
        <p:nvSpPr>
          <p:cNvPr id="563215" name="Line 16"/>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63216" name="Rectangle 17"/>
          <p:cNvSpPr>
            <a:spLocks noChangeArrowheads="1"/>
          </p:cNvSpPr>
          <p:nvPr/>
        </p:nvSpPr>
        <p:spPr bwMode="auto">
          <a:xfrm>
            <a:off x="745463" y="1469471"/>
            <a:ext cx="560013"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chg-ls:</a:t>
            </a:r>
          </a:p>
        </p:txBody>
      </p:sp>
      <p:sp>
        <p:nvSpPr>
          <p:cNvPr id="563217" name="Line 18"/>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63218" name="Rectangle 19"/>
          <p:cNvSpPr>
            <a:spLocks noChangeArrowheads="1"/>
          </p:cNvSpPr>
          <p:nvPr/>
        </p:nvSpPr>
        <p:spPr bwMode="auto">
          <a:xfrm>
            <a:off x="745464" y="1692351"/>
            <a:ext cx="779624"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ent-scrset:</a:t>
            </a:r>
          </a:p>
        </p:txBody>
      </p:sp>
      <p:sp>
        <p:nvSpPr>
          <p:cNvPr id="563219" name="Line 20"/>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563220" name="Rectangle 21"/>
          <p:cNvSpPr>
            <a:spLocks noChangeArrowheads="1"/>
          </p:cNvSpPr>
          <p:nvPr/>
        </p:nvSpPr>
        <p:spPr bwMode="auto">
          <a:xfrm>
            <a:off x="745464" y="1919842"/>
            <a:ext cx="858172"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ent-scr-opc:</a:t>
            </a:r>
          </a:p>
        </p:txBody>
      </p:sp>
      <p:sp>
        <p:nvSpPr>
          <p:cNvPr id="563221" name="Line 22"/>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63222" name="Rectangle 23"/>
          <p:cNvSpPr>
            <a:spLocks noChangeArrowheads="1"/>
          </p:cNvSpPr>
          <p:nvPr/>
        </p:nvSpPr>
        <p:spPr bwMode="auto">
          <a:xfrm>
            <a:off x="745464" y="2148870"/>
            <a:ext cx="858172"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ent-scr-opc:</a:t>
            </a:r>
          </a:p>
        </p:txBody>
      </p:sp>
      <p:sp>
        <p:nvSpPr>
          <p:cNvPr id="563223" name="Line 24"/>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24" name="Line 26"/>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25" name="Line 2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26" name="Line 30"/>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27" name="Line 32"/>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28" name="Line 34"/>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29" name="Line 36"/>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0" name="Line 39"/>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1" name="Line 41"/>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32" name="Line 42"/>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3" name="Line 44"/>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4" name="Line 45"/>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5" name="Line 47"/>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36" name="Line 4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37" name="Line 51"/>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38" name="Line 53"/>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39" name="Line 55"/>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40" name="Line 57"/>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41" name="Line 59"/>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42" name="Line 61"/>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43" name="Line 63"/>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44" name="Line 65"/>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63245" name="Line 67"/>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46" name="Line 6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63247" name="Line 71"/>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48" name="Line 73"/>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63249" name="Rectangle 75"/>
          <p:cNvSpPr>
            <a:spLocks noChangeArrowheads="1"/>
          </p:cNvSpPr>
          <p:nvPr/>
        </p:nvSpPr>
        <p:spPr bwMode="auto">
          <a:xfrm>
            <a:off x="753071" y="2606927"/>
            <a:ext cx="816493"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ent-scr-sio:</a:t>
            </a:r>
          </a:p>
        </p:txBody>
      </p:sp>
      <p:sp>
        <p:nvSpPr>
          <p:cNvPr id="563250" name="Rectangle 76"/>
          <p:cNvSpPr>
            <a:spLocks noChangeArrowheads="1"/>
          </p:cNvSpPr>
          <p:nvPr/>
        </p:nvSpPr>
        <p:spPr bwMode="auto">
          <a:xfrm>
            <a:off x="753071" y="2846715"/>
            <a:ext cx="816493"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ent-scr-sio:</a:t>
            </a:r>
          </a:p>
        </p:txBody>
      </p:sp>
      <p:sp>
        <p:nvSpPr>
          <p:cNvPr id="563251" name="Rectangle 77"/>
          <p:cNvSpPr>
            <a:spLocks noChangeArrowheads="1"/>
          </p:cNvSpPr>
          <p:nvPr/>
        </p:nvSpPr>
        <p:spPr bwMode="auto">
          <a:xfrm>
            <a:off x="762200" y="3077281"/>
            <a:ext cx="816493"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ent-scr-sio:</a:t>
            </a:r>
          </a:p>
        </p:txBody>
      </p:sp>
      <p:sp>
        <p:nvSpPr>
          <p:cNvPr id="563252" name="Rectangle 78"/>
          <p:cNvSpPr>
            <a:spLocks noChangeArrowheads="1"/>
          </p:cNvSpPr>
          <p:nvPr/>
        </p:nvSpPr>
        <p:spPr bwMode="auto">
          <a:xfrm>
            <a:off x="771327" y="3317069"/>
            <a:ext cx="858172"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ent-scr-dpc:</a:t>
            </a:r>
          </a:p>
        </p:txBody>
      </p:sp>
      <p:sp>
        <p:nvSpPr>
          <p:cNvPr id="563253" name="Rectangle 79"/>
          <p:cNvSpPr>
            <a:spLocks noChangeArrowheads="1"/>
          </p:cNvSpPr>
          <p:nvPr/>
        </p:nvSpPr>
        <p:spPr bwMode="auto">
          <a:xfrm>
            <a:off x="780455" y="3547634"/>
            <a:ext cx="858172"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ent-scr-dpc:</a:t>
            </a: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7"/>
          <p:cNvSpPr>
            <a:spLocks noGrp="1" noChangeArrowheads="1"/>
          </p:cNvSpPr>
          <p:nvPr>
            <p:ph type="sldNum" sz="quarter" idx="5"/>
          </p:nvPr>
        </p:nvSpPr>
        <p:spPr>
          <a:noFill/>
        </p:spPr>
        <p:txBody>
          <a:bodyPr/>
          <a:lstStyle/>
          <a:p>
            <a:fld id="{CD2B7973-5F5B-4752-96DB-AD5C0E2BD93C}" type="slidenum">
              <a:rPr lang="en-US" smtClean="0"/>
              <a:pPr/>
              <a:t>207</a:t>
            </a:fld>
            <a:endParaRPr lang="en-US" dirty="0" smtClean="0"/>
          </a:p>
        </p:txBody>
      </p:sp>
      <p:sp>
        <p:nvSpPr>
          <p:cNvPr id="564227"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In this table, the EAGLE compares the three fields of the service information octet (SIO) in the routing label of the incoming SS7 message with the data in the Allowed SIO table.</a:t>
            </a:r>
          </a:p>
          <a:p>
            <a:pPr lvl="1" eaLnBrk="1" hangingPunct="1"/>
            <a:r>
              <a:rPr lang="en-US" sz="1000" dirty="0" smtClean="0"/>
              <a:t>If a match is found, the nsfi and the nsr parameters of that entry are used as pointers to the next screening table in the screening process.</a:t>
            </a:r>
          </a:p>
          <a:p>
            <a:pPr lvl="1" eaLnBrk="1" hangingPunct="1"/>
            <a:r>
              <a:rPr lang="en-US" sz="1000" dirty="0" smtClean="0"/>
              <a:t>If a match is not found, the message is discarded.</a:t>
            </a:r>
          </a:p>
          <a:p>
            <a:pPr eaLnBrk="1" hangingPunct="1"/>
            <a:r>
              <a:rPr lang="en-US" sz="1000" dirty="0" smtClean="0"/>
              <a:t>The service indicator (si) identifies the message type and is used to determine if a specific type of message will be allowed or discarded.</a:t>
            </a:r>
          </a:p>
          <a:p>
            <a:pPr eaLnBrk="1" hangingPunct="1"/>
            <a:r>
              <a:rPr lang="en-US" sz="1000" dirty="0" smtClean="0"/>
              <a:t>The message priority indicates each message’s priority, which varies throughout the various message types, and is used to determine if a specific priority of message will be allowed or discarded.</a:t>
            </a:r>
          </a:p>
          <a:p>
            <a:pPr eaLnBrk="1" hangingPunct="1"/>
            <a:r>
              <a:rPr lang="en-US" sz="1000" dirty="0" smtClean="0"/>
              <a:t>The network indicator shows the originating network, national, or international, and is used to determine if messages from a specific network are allowed or discarded. </a:t>
            </a:r>
            <a:endParaRPr lang="en-US" sz="900" dirty="0" smtClean="0"/>
          </a:p>
          <a:p>
            <a:pPr eaLnBrk="1" hangingPunct="1"/>
            <a:endParaRPr lang="en-US" dirty="0" smtClean="0"/>
          </a:p>
        </p:txBody>
      </p:sp>
      <p:sp>
        <p:nvSpPr>
          <p:cNvPr id="5642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a:spLocks noGrp="1" noChangeArrowheads="1"/>
          </p:cNvSpPr>
          <p:nvPr>
            <p:ph type="sldNum" sz="quarter" idx="5"/>
          </p:nvPr>
        </p:nvSpPr>
        <p:spPr>
          <a:noFill/>
        </p:spPr>
        <p:txBody>
          <a:bodyPr/>
          <a:lstStyle/>
          <a:p>
            <a:fld id="{9E13A2A8-57BE-45C3-A65E-CAED2F641AA4}" type="slidenum">
              <a:rPr lang="en-US" smtClean="0"/>
              <a:pPr/>
              <a:t>208</a:t>
            </a:fld>
            <a:endParaRPr lang="en-US" dirty="0" smtClean="0"/>
          </a:p>
        </p:txBody>
      </p:sp>
      <p:sp>
        <p:nvSpPr>
          <p:cNvPr id="565251"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565252" name="Rectangle 3"/>
          <p:cNvSpPr>
            <a:spLocks noGrp="1" noRot="1" noChangeAspect="1" noChangeArrowheads="1" noTextEdit="1"/>
          </p:cNvSpPr>
          <p:nvPr>
            <p:ph type="sldImg"/>
          </p:nvPr>
        </p:nvSpPr>
        <p:spPr>
          <a:xfrm>
            <a:off x="584200" y="158750"/>
            <a:ext cx="5853113" cy="4391025"/>
          </a:xfrm>
          <a:ln/>
        </p:spPr>
      </p:sp>
      <p:sp>
        <p:nvSpPr>
          <p:cNvPr id="5" name="Text Box 4"/>
          <p:cNvSpPr txBox="1">
            <a:spLocks noChangeArrowheads="1"/>
          </p:cNvSpPr>
          <p:nvPr/>
        </p:nvSpPr>
        <p:spPr bwMode="auto">
          <a:xfrm>
            <a:off x="477705" y="8361842"/>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ent-scr-dpc:sr=_________:ni=_______:nc=_______:ncm=________:nsfi</a:t>
            </a:r>
            <a:r>
              <a:rPr lang="en-US" sz="1100" dirty="0" smtClean="0"/>
              <a:t>=________</a:t>
            </a:r>
          </a:p>
          <a:p>
            <a:pPr defTabSz="907404">
              <a:spcBef>
                <a:spcPct val="50000"/>
              </a:spcBef>
            </a:pPr>
            <a:r>
              <a:rPr lang="en-US" sz="1100" dirty="0" smtClean="0"/>
              <a:t>:</a:t>
            </a:r>
            <a:r>
              <a:rPr lang="en-US" sz="1100" dirty="0"/>
              <a:t>nsr=__________</a:t>
            </a:r>
          </a:p>
        </p:txBody>
      </p:sp>
      <p:sp>
        <p:nvSpPr>
          <p:cNvPr id="6"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a:noFill/>
        </p:spPr>
        <p:txBody>
          <a:bodyPr/>
          <a:lstStyle/>
          <a:p>
            <a:fld id="{30825AE6-F5B0-4365-B322-E76024DC533E}" type="slidenum">
              <a:rPr lang="en-US" smtClean="0"/>
              <a:pPr/>
              <a:t>209</a:t>
            </a:fld>
            <a:endParaRPr lang="en-US" dirty="0" smtClean="0"/>
          </a:p>
        </p:txBody>
      </p:sp>
      <p:sp>
        <p:nvSpPr>
          <p:cNvPr id="566275" name="Rectangle 2"/>
          <p:cNvSpPr>
            <a:spLocks noGrp="1" noChangeArrowheads="1"/>
          </p:cNvSpPr>
          <p:nvPr>
            <p:ph type="body" idx="1"/>
          </p:nvPr>
        </p:nvSpPr>
        <p:spPr>
          <a:xfrm>
            <a:off x="807840" y="4638978"/>
            <a:ext cx="5454054" cy="4279295"/>
          </a:xfrm>
          <a:noFill/>
          <a:ln/>
        </p:spPr>
        <p:txBody>
          <a:bodyPr/>
          <a:lstStyle/>
          <a:p>
            <a:pPr eaLnBrk="1" hangingPunct="1">
              <a:lnSpc>
                <a:spcPct val="80000"/>
              </a:lnSpc>
              <a:spcBef>
                <a:spcPct val="15000"/>
              </a:spcBef>
              <a:spcAft>
                <a:spcPct val="15000"/>
              </a:spcAft>
            </a:pPr>
            <a:r>
              <a:rPr lang="en-US" sz="1000" dirty="0" smtClean="0"/>
              <a:t>This is the first SCCP screening table covered.</a:t>
            </a:r>
          </a:p>
          <a:p>
            <a:pPr eaLnBrk="1" hangingPunct="1">
              <a:lnSpc>
                <a:spcPct val="80000"/>
              </a:lnSpc>
              <a:spcBef>
                <a:spcPct val="15000"/>
              </a:spcBef>
              <a:spcAft>
                <a:spcPct val="15000"/>
              </a:spcAft>
            </a:pPr>
            <a:r>
              <a:rPr lang="en-US" sz="1000" dirty="0" smtClean="0"/>
              <a:t>In this table, the EAGLE compares the point code (PC) and the subsystem number (SSN) in the calling party address field and the routing indicator (RI) in the address indicator octet of the called party field.</a:t>
            </a:r>
          </a:p>
          <a:p>
            <a:pPr eaLnBrk="1" hangingPunct="1">
              <a:lnSpc>
                <a:spcPct val="80000"/>
              </a:lnSpc>
              <a:spcBef>
                <a:spcPct val="15000"/>
              </a:spcBef>
              <a:spcAft>
                <a:spcPct val="15000"/>
              </a:spcAft>
            </a:pPr>
            <a:r>
              <a:rPr lang="en-US" sz="1000" dirty="0" smtClean="0"/>
              <a:t>You cannot screen ISUP messages on Calling Party, though ISUP messages do contain a Calling Party parameter.</a:t>
            </a:r>
          </a:p>
          <a:p>
            <a:pPr eaLnBrk="1" hangingPunct="1">
              <a:lnSpc>
                <a:spcPct val="80000"/>
              </a:lnSpc>
              <a:spcBef>
                <a:spcPct val="15000"/>
              </a:spcBef>
              <a:spcAft>
                <a:spcPct val="15000"/>
              </a:spcAft>
            </a:pPr>
            <a:r>
              <a:rPr lang="en-US" sz="1000" dirty="0" smtClean="0"/>
              <a:t>Note that the routing indicator (RI) screened with this screening table is in the Called Party parameter.</a:t>
            </a:r>
          </a:p>
        </p:txBody>
      </p:sp>
      <p:sp>
        <p:nvSpPr>
          <p:cNvPr id="5662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p:cNvSpPr>
            <a:spLocks noGrp="1" noChangeArrowheads="1"/>
          </p:cNvSpPr>
          <p:nvPr>
            <p:ph type="sldNum" sz="quarter" idx="5"/>
          </p:nvPr>
        </p:nvSpPr>
        <p:spPr>
          <a:noFill/>
        </p:spPr>
        <p:txBody>
          <a:bodyPr/>
          <a:lstStyle/>
          <a:p>
            <a:fld id="{14BF27E8-B96E-4C1C-AE90-F2C672FFBAEC}" type="slidenum">
              <a:rPr lang="en-US" smtClean="0"/>
              <a:pPr/>
              <a:t>210</a:t>
            </a:fld>
            <a:endParaRPr lang="en-US" dirty="0" smtClean="0"/>
          </a:p>
        </p:txBody>
      </p:sp>
      <p:sp>
        <p:nvSpPr>
          <p:cNvPr id="567299" name="Rectangle 2"/>
          <p:cNvSpPr>
            <a:spLocks noGrp="1" noChangeArrowheads="1"/>
          </p:cNvSpPr>
          <p:nvPr>
            <p:ph type="body" idx="1"/>
          </p:nvPr>
        </p:nvSpPr>
        <p:spPr>
          <a:xfrm>
            <a:off x="760677" y="4651275"/>
            <a:ext cx="5698993" cy="4128659"/>
          </a:xfrm>
          <a:noFill/>
          <a:ln/>
        </p:spPr>
        <p:txBody>
          <a:bodyPr/>
          <a:lstStyle/>
          <a:p>
            <a:pPr eaLnBrk="1" hangingPunct="1"/>
            <a:r>
              <a:rPr lang="en-US" sz="1000" dirty="0" smtClean="0"/>
              <a:t>Since routing labels change as queries are processed, the routing label OPC cannot be used to determine the originating point code. Originating SSPs insert their point code into the CGPA point code field; this may be screened to verify the SSP originating the query.</a:t>
            </a:r>
          </a:p>
          <a:p>
            <a:pPr eaLnBrk="1" hangingPunct="1"/>
            <a:r>
              <a:rPr lang="en-US" sz="1000" dirty="0" smtClean="0"/>
              <a:t>Since the Screening network does not know of other networks connected to the screened network, adding only the SSP point codes of 1-1-3 and 1-1-4 from the screened network will ensure that no other networks will send queries into the screening network.</a:t>
            </a:r>
          </a:p>
        </p:txBody>
      </p:sp>
      <p:sp>
        <p:nvSpPr>
          <p:cNvPr id="567300" name="Rectangle 3"/>
          <p:cNvSpPr>
            <a:spLocks noGrp="1" noRot="1" noChangeAspect="1" noChangeArrowheads="1" noTextEdit="1"/>
          </p:cNvSpPr>
          <p:nvPr>
            <p:ph type="sldImg"/>
          </p:nvPr>
        </p:nvSpPr>
        <p:spPr>
          <a:xfrm>
            <a:off x="584200" y="158750"/>
            <a:ext cx="5853113" cy="4391025"/>
          </a:xfrm>
          <a:ln/>
        </p:spPr>
      </p:sp>
      <p:sp>
        <p:nvSpPr>
          <p:cNvPr id="5" name="Rectangle 7"/>
          <p:cNvSpPr txBox="1">
            <a:spLocks noChangeArrowheads="1"/>
          </p:cNvSpPr>
          <p:nvPr/>
        </p:nvSpPr>
        <p:spPr bwMode="auto">
          <a:xfrm>
            <a:off x="5723335" y="9027408"/>
            <a:ext cx="1063427" cy="267456"/>
          </a:xfrm>
          <a:prstGeom prst="rect">
            <a:avLst/>
          </a:prstGeom>
          <a:noFill/>
          <a:ln w="9525">
            <a:noFill/>
            <a:miter lim="800000"/>
            <a:headEnd/>
            <a:tailEnd/>
          </a:ln>
          <a:effectLst/>
        </p:spPr>
        <p:txBody>
          <a:bodyPr vert="horz" wrap="square" lIns="93157" tIns="46580" rIns="93157" bIns="46580" numCol="1" anchor="b" anchorCtr="0" compatLnSpc="1">
            <a:prstTxWarp prst="textNoShape">
              <a:avLst/>
            </a:prstTxWarp>
          </a:bodyPr>
          <a:lstStyle/>
          <a:p>
            <a:pPr algn="r" defTabSz="930356"/>
            <a:fld id="{30825AE6-F5B0-4365-B322-E76024DC533E}" type="slidenum">
              <a:rPr lang="en-US" sz="1200"/>
              <a:pPr algn="r" defTabSz="930356"/>
              <a:t>210</a:t>
            </a:fld>
            <a:endParaRPr lang="en-US" sz="1200" dirty="0"/>
          </a:p>
        </p:txBody>
      </p:sp>
      <p:sp>
        <p:nvSpPr>
          <p:cNvPr id="6" name="Text Box 4"/>
          <p:cNvSpPr txBox="1">
            <a:spLocks noChangeArrowheads="1"/>
          </p:cNvSpPr>
          <p:nvPr/>
        </p:nvSpPr>
        <p:spPr bwMode="auto">
          <a:xfrm>
            <a:off x="477705" y="8361841"/>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ent-scr-cgpa:sr=_________:ri=________:ssn=________:ni=_______:nc</a:t>
            </a:r>
            <a:r>
              <a:rPr lang="en-US" sz="1100" dirty="0" smtClean="0"/>
              <a:t>=_______</a:t>
            </a:r>
          </a:p>
          <a:p>
            <a:pPr defTabSz="907404">
              <a:spcBef>
                <a:spcPct val="50000"/>
              </a:spcBef>
            </a:pPr>
            <a:r>
              <a:rPr lang="en-US" sz="1100" dirty="0" smtClean="0"/>
              <a:t>:</a:t>
            </a:r>
            <a:r>
              <a:rPr lang="en-US" sz="1100" dirty="0"/>
              <a:t>ncm</a:t>
            </a:r>
            <a:r>
              <a:rPr lang="en-US" sz="1100" dirty="0" smtClean="0"/>
              <a:t>=________:</a:t>
            </a:r>
            <a:r>
              <a:rPr lang="en-US" sz="1100" dirty="0"/>
              <a:t>nsfi=________:nsr=__________</a:t>
            </a:r>
          </a:p>
        </p:txBody>
      </p:sp>
      <p:sp>
        <p:nvSpPr>
          <p:cNvPr id="7"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B025EA01-92C4-4AC7-B00D-CA19CDFDE7B0}" type="slidenum">
              <a:rPr lang="en-US" smtClean="0"/>
              <a:pPr/>
              <a:t>21</a:t>
            </a:fld>
            <a:endParaRPr lang="en-US" dirty="0" smtClean="0"/>
          </a:p>
        </p:txBody>
      </p:sp>
      <p:sp>
        <p:nvSpPr>
          <p:cNvPr id="375811" name="Rectangle 2"/>
          <p:cNvSpPr>
            <a:spLocks noGrp="1" noChangeArrowheads="1"/>
          </p:cNvSpPr>
          <p:nvPr>
            <p:ph type="body" idx="1"/>
          </p:nvPr>
        </p:nvSpPr>
        <p:spPr>
          <a:xfrm>
            <a:off x="441193" y="4680480"/>
            <a:ext cx="6248202" cy="3735161"/>
          </a:xfrm>
          <a:noFill/>
          <a:ln/>
        </p:spPr>
        <p:txBody>
          <a:bodyPr/>
          <a:lstStyle/>
          <a:p>
            <a:pPr eaLnBrk="1" hangingPunct="1">
              <a:lnSpc>
                <a:spcPct val="90000"/>
              </a:lnSpc>
            </a:pPr>
            <a:r>
              <a:rPr lang="en-US" sz="900" dirty="0" smtClean="0"/>
              <a:t>The SCCP portion contains these fields used in the EAGLE Global Title Translation database administration commands. </a:t>
            </a:r>
          </a:p>
          <a:p>
            <a:pPr eaLnBrk="1" hangingPunct="1">
              <a:lnSpc>
                <a:spcPct val="90000"/>
              </a:lnSpc>
            </a:pPr>
            <a:r>
              <a:rPr lang="en-US" sz="900" dirty="0" smtClean="0"/>
              <a:t>The address indicator octet in the CGPA/CDPA is divided into five Modules:</a:t>
            </a:r>
          </a:p>
          <a:p>
            <a:pPr eaLnBrk="1" hangingPunct="1">
              <a:lnSpc>
                <a:spcPct val="90000"/>
              </a:lnSpc>
              <a:buFontTx/>
              <a:buChar char="•"/>
            </a:pPr>
            <a:r>
              <a:rPr lang="en-US" sz="900" dirty="0" smtClean="0"/>
              <a:t>Bit one indicates if a PC is included.  </a:t>
            </a:r>
          </a:p>
          <a:p>
            <a:pPr lvl="1" eaLnBrk="1" hangingPunct="1">
              <a:lnSpc>
                <a:spcPct val="75000"/>
              </a:lnSpc>
              <a:buFontTx/>
              <a:buChar char="•"/>
            </a:pPr>
            <a:r>
              <a:rPr lang="en-US" sz="900" dirty="0" smtClean="0"/>
              <a:t>0 - point code is not included.</a:t>
            </a:r>
          </a:p>
          <a:p>
            <a:pPr lvl="1" eaLnBrk="1" hangingPunct="1">
              <a:lnSpc>
                <a:spcPct val="75000"/>
              </a:lnSpc>
              <a:buFontTx/>
              <a:buChar char="•"/>
            </a:pPr>
            <a:r>
              <a:rPr lang="en-US" sz="900" dirty="0" smtClean="0"/>
              <a:t>1 - point code is included.</a:t>
            </a:r>
          </a:p>
          <a:p>
            <a:pPr eaLnBrk="1" hangingPunct="1">
              <a:lnSpc>
                <a:spcPct val="90000"/>
              </a:lnSpc>
              <a:buFontTx/>
              <a:buChar char="•"/>
            </a:pPr>
            <a:r>
              <a:rPr lang="en-US" sz="900" dirty="0" smtClean="0"/>
              <a:t>Bit two indicates if a SSN is included: </a:t>
            </a:r>
          </a:p>
          <a:p>
            <a:pPr lvl="1" eaLnBrk="1" hangingPunct="1">
              <a:lnSpc>
                <a:spcPct val="75000"/>
              </a:lnSpc>
              <a:buFontTx/>
              <a:buChar char="•"/>
            </a:pPr>
            <a:r>
              <a:rPr lang="en-US" sz="900" dirty="0" smtClean="0"/>
              <a:t>0 -  subsystem number is not included.</a:t>
            </a:r>
          </a:p>
          <a:p>
            <a:pPr lvl="1" eaLnBrk="1" hangingPunct="1">
              <a:lnSpc>
                <a:spcPct val="75000"/>
              </a:lnSpc>
              <a:buFontTx/>
              <a:buChar char="•"/>
            </a:pPr>
            <a:r>
              <a:rPr lang="en-US" sz="900" dirty="0" smtClean="0"/>
              <a:t>1 -  subsystem number is included.</a:t>
            </a:r>
          </a:p>
          <a:p>
            <a:pPr eaLnBrk="1" hangingPunct="1">
              <a:lnSpc>
                <a:spcPct val="75000"/>
              </a:lnSpc>
              <a:buFontTx/>
              <a:buChar char="•"/>
            </a:pPr>
            <a:r>
              <a:rPr lang="en-US" sz="900" dirty="0" smtClean="0"/>
              <a:t>Bits three thru six are the global title indicator(GTI) with one of the 5 values:</a:t>
            </a:r>
          </a:p>
          <a:p>
            <a:pPr lvl="1" eaLnBrk="1" hangingPunct="1">
              <a:lnSpc>
                <a:spcPct val="90000"/>
              </a:lnSpc>
              <a:buFontTx/>
              <a:buChar char="•"/>
            </a:pPr>
            <a:r>
              <a:rPr lang="en-US" sz="900" dirty="0" smtClean="0"/>
              <a:t>0 - no global title included.</a:t>
            </a:r>
          </a:p>
          <a:p>
            <a:pPr lvl="1" eaLnBrk="1" hangingPunct="1">
              <a:lnSpc>
                <a:spcPct val="90000"/>
              </a:lnSpc>
              <a:buFontTx/>
              <a:buChar char="•"/>
            </a:pPr>
            <a:r>
              <a:rPr lang="en-US" sz="900" dirty="0" smtClean="0"/>
              <a:t>1- global title includes nature of address indicator only.</a:t>
            </a:r>
          </a:p>
          <a:p>
            <a:pPr lvl="1" eaLnBrk="1" hangingPunct="1">
              <a:lnSpc>
                <a:spcPct val="90000"/>
              </a:lnSpc>
              <a:buFontTx/>
              <a:buChar char="•"/>
            </a:pPr>
            <a:r>
              <a:rPr lang="en-US" sz="900" dirty="0" smtClean="0"/>
              <a:t>2 - global title includes translation type and digits.</a:t>
            </a:r>
          </a:p>
          <a:p>
            <a:pPr lvl="1" eaLnBrk="1" hangingPunct="1">
              <a:lnSpc>
                <a:spcPct val="90000"/>
              </a:lnSpc>
              <a:buFontTx/>
              <a:buChar char="•"/>
            </a:pPr>
            <a:r>
              <a:rPr lang="en-US" sz="900" dirty="0" smtClean="0"/>
              <a:t>3 - global title includes translation type, numbering plan and encoding scheme.</a:t>
            </a:r>
          </a:p>
          <a:p>
            <a:pPr lvl="1" eaLnBrk="1" hangingPunct="1">
              <a:lnSpc>
                <a:spcPct val="90000"/>
              </a:lnSpc>
              <a:buFontTx/>
              <a:buChar char="•"/>
            </a:pPr>
            <a:r>
              <a:rPr lang="en-US" sz="900" dirty="0" smtClean="0"/>
              <a:t>4 - global title includes translation type, numbering plan, nature of address indicator, and digits. </a:t>
            </a:r>
          </a:p>
          <a:p>
            <a:pPr eaLnBrk="1" hangingPunct="1">
              <a:lnSpc>
                <a:spcPct val="75000"/>
              </a:lnSpc>
              <a:buFontTx/>
              <a:buChar char="•"/>
            </a:pPr>
            <a:r>
              <a:rPr lang="en-US" sz="900" dirty="0" smtClean="0"/>
              <a:t>Bit seven indicates if subsequent GT translations are required (RI). </a:t>
            </a:r>
          </a:p>
          <a:p>
            <a:pPr lvl="1" eaLnBrk="1" hangingPunct="1">
              <a:lnSpc>
                <a:spcPct val="75000"/>
              </a:lnSpc>
              <a:buFontTx/>
              <a:buChar char="•"/>
            </a:pPr>
            <a:r>
              <a:rPr lang="en-US" sz="900" dirty="0" smtClean="0"/>
              <a:t>GT indicates that a subsequent translation must be performed (protocol uses a value of 0 to indicate this). </a:t>
            </a:r>
          </a:p>
          <a:p>
            <a:pPr lvl="1" eaLnBrk="1" hangingPunct="1">
              <a:lnSpc>
                <a:spcPct val="75000"/>
              </a:lnSpc>
              <a:buFontTx/>
              <a:buChar char="•"/>
            </a:pPr>
            <a:r>
              <a:rPr lang="en-US" sz="900" dirty="0" smtClean="0"/>
              <a:t>SSN indicates that no further translations are required (protocol uses a value of 1 to indicate this).</a:t>
            </a:r>
          </a:p>
          <a:p>
            <a:pPr eaLnBrk="1" hangingPunct="1">
              <a:lnSpc>
                <a:spcPct val="75000"/>
              </a:lnSpc>
              <a:buFontTx/>
              <a:buChar char="•"/>
            </a:pPr>
            <a:r>
              <a:rPr lang="en-US" sz="900" dirty="0" smtClean="0"/>
              <a:t>Bit eight is the international/national network indicator:</a:t>
            </a:r>
          </a:p>
          <a:p>
            <a:pPr lvl="1" eaLnBrk="1" hangingPunct="1">
              <a:lnSpc>
                <a:spcPct val="75000"/>
              </a:lnSpc>
              <a:buFontTx/>
              <a:buChar char="•"/>
            </a:pPr>
            <a:r>
              <a:rPr lang="en-US" sz="900" dirty="0" smtClean="0"/>
              <a:t>0 -  indicates a message from an international network.</a:t>
            </a:r>
          </a:p>
          <a:p>
            <a:pPr lvl="1" eaLnBrk="1" hangingPunct="1">
              <a:lnSpc>
                <a:spcPct val="75000"/>
              </a:lnSpc>
              <a:buFontTx/>
              <a:buChar char="•"/>
            </a:pPr>
            <a:r>
              <a:rPr lang="en-US" sz="900" dirty="0" smtClean="0"/>
              <a:t>1 -  indicates a message from a national network.</a:t>
            </a:r>
          </a:p>
          <a:p>
            <a:pPr lvl="1" eaLnBrk="1" hangingPunct="1">
              <a:lnSpc>
                <a:spcPct val="90000"/>
              </a:lnSpc>
            </a:pPr>
            <a:r>
              <a:rPr lang="en-US" sz="900" dirty="0" smtClean="0"/>
              <a:t>		</a:t>
            </a:r>
          </a:p>
          <a:p>
            <a:pPr lvl="1" eaLnBrk="1" hangingPunct="1">
              <a:lnSpc>
                <a:spcPct val="90000"/>
              </a:lnSpc>
            </a:pPr>
            <a:endParaRPr lang="en-US" sz="900" dirty="0" smtClean="0"/>
          </a:p>
          <a:p>
            <a:pPr lvl="1" eaLnBrk="1" hangingPunct="1">
              <a:lnSpc>
                <a:spcPct val="90000"/>
              </a:lnSpc>
            </a:pPr>
            <a:endParaRPr lang="en-US" sz="900" dirty="0" smtClean="0"/>
          </a:p>
          <a:p>
            <a:pPr lvl="1" eaLnBrk="1" hangingPunct="1">
              <a:lnSpc>
                <a:spcPct val="90000"/>
              </a:lnSpc>
            </a:pPr>
            <a:endParaRPr lang="en-US" sz="900" dirty="0" smtClean="0"/>
          </a:p>
          <a:p>
            <a:pPr eaLnBrk="1" hangingPunct="1">
              <a:lnSpc>
                <a:spcPct val="90000"/>
              </a:lnSpc>
            </a:pPr>
            <a:endParaRPr lang="en-US" sz="900" dirty="0" smtClean="0"/>
          </a:p>
          <a:p>
            <a:pPr eaLnBrk="1" hangingPunct="1">
              <a:lnSpc>
                <a:spcPct val="90000"/>
              </a:lnSpc>
            </a:pPr>
            <a:endParaRPr lang="en-US" sz="900" dirty="0" smtClean="0"/>
          </a:p>
          <a:p>
            <a:pPr eaLnBrk="1" hangingPunct="1">
              <a:lnSpc>
                <a:spcPct val="90000"/>
              </a:lnSpc>
            </a:pPr>
            <a:endParaRPr lang="en-US" sz="900" dirty="0" smtClean="0"/>
          </a:p>
          <a:p>
            <a:pPr eaLnBrk="1" hangingPunct="1">
              <a:lnSpc>
                <a:spcPct val="90000"/>
              </a:lnSpc>
            </a:pPr>
            <a:endParaRPr lang="en-US" sz="900" dirty="0" smtClean="0"/>
          </a:p>
        </p:txBody>
      </p:sp>
      <p:sp>
        <p:nvSpPr>
          <p:cNvPr id="3758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a:noFill/>
        </p:spPr>
        <p:txBody>
          <a:bodyPr/>
          <a:lstStyle/>
          <a:p>
            <a:fld id="{F1F98F30-39CD-4FD2-9561-F56A6E6E2167}" type="slidenum">
              <a:rPr lang="en-US" smtClean="0"/>
              <a:pPr/>
              <a:t>211</a:t>
            </a:fld>
            <a:endParaRPr lang="en-US" dirty="0" smtClean="0"/>
          </a:p>
        </p:txBody>
      </p:sp>
      <p:sp>
        <p:nvSpPr>
          <p:cNvPr id="568323" name="Rectangle 2"/>
          <p:cNvSpPr>
            <a:spLocks noGrp="1" noChangeArrowheads="1"/>
          </p:cNvSpPr>
          <p:nvPr>
            <p:ph type="body" idx="1"/>
          </p:nvPr>
        </p:nvSpPr>
        <p:spPr>
          <a:xfrm>
            <a:off x="760677" y="4651275"/>
            <a:ext cx="5698993" cy="4128659"/>
          </a:xfrm>
          <a:noFill/>
          <a:ln/>
        </p:spPr>
        <p:txBody>
          <a:bodyPr/>
          <a:lstStyle/>
          <a:p>
            <a:pPr eaLnBrk="1" hangingPunct="1"/>
            <a:r>
              <a:rPr lang="en-US" sz="1000" dirty="0" smtClean="0"/>
              <a:t>Allowed translation types are added with this command. SIO command allows queries of all types and this command discriminates by the translation type of the query.</a:t>
            </a:r>
          </a:p>
          <a:p>
            <a:pPr eaLnBrk="1" hangingPunct="1"/>
            <a:endParaRPr lang="en-US" sz="1000" dirty="0" smtClean="0"/>
          </a:p>
          <a:p>
            <a:pPr lvl="1" eaLnBrk="1" hangingPunct="1"/>
            <a:endParaRPr lang="en-US" sz="1000" dirty="0" smtClean="0"/>
          </a:p>
        </p:txBody>
      </p:sp>
      <p:sp>
        <p:nvSpPr>
          <p:cNvPr id="5683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p:cNvSpPr>
            <a:spLocks noGrp="1" noChangeArrowheads="1"/>
          </p:cNvSpPr>
          <p:nvPr>
            <p:ph type="sldNum" sz="quarter" idx="5"/>
          </p:nvPr>
        </p:nvSpPr>
        <p:spPr>
          <a:noFill/>
        </p:spPr>
        <p:txBody>
          <a:bodyPr/>
          <a:lstStyle/>
          <a:p>
            <a:fld id="{4659D502-B035-496E-9FA4-2A5E9B7932B4}" type="slidenum">
              <a:rPr lang="en-US" smtClean="0"/>
              <a:pPr/>
              <a:t>212</a:t>
            </a:fld>
            <a:endParaRPr lang="en-US" dirty="0" smtClean="0"/>
          </a:p>
        </p:txBody>
      </p:sp>
      <p:sp>
        <p:nvSpPr>
          <p:cNvPr id="569347"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Adding the SI=3 value into the </a:t>
            </a:r>
            <a:r>
              <a:rPr lang="en-US" sz="1000" b="1" dirty="0" smtClean="0"/>
              <a:t>allowed SIO</a:t>
            </a:r>
            <a:r>
              <a:rPr lang="en-US" sz="1000" dirty="0" smtClean="0"/>
              <a:t> table will allow the screened network to send </a:t>
            </a:r>
            <a:r>
              <a:rPr lang="en-US" sz="1000" b="1" dirty="0" smtClean="0"/>
              <a:t>all</a:t>
            </a:r>
            <a:r>
              <a:rPr lang="en-US" sz="1000" dirty="0" smtClean="0"/>
              <a:t> queries into the screening network.</a:t>
            </a:r>
          </a:p>
          <a:p>
            <a:pPr eaLnBrk="1" hangingPunct="1"/>
            <a:r>
              <a:rPr lang="en-US" sz="1000" dirty="0" smtClean="0"/>
              <a:t>Using the allowed TT table allows the screening network to determine which query types will be allowed into the screening network.</a:t>
            </a:r>
          </a:p>
          <a:p>
            <a:pPr eaLnBrk="1" hangingPunct="1"/>
            <a:r>
              <a:rPr lang="en-US" sz="1000" dirty="0" smtClean="0"/>
              <a:t>In this example, the only allowed translation type would be 254; all other TTs would be discarded.</a:t>
            </a:r>
          </a:p>
          <a:p>
            <a:pPr eaLnBrk="1" hangingPunct="1"/>
            <a:endParaRPr lang="en-US" sz="1000" dirty="0" smtClean="0"/>
          </a:p>
        </p:txBody>
      </p:sp>
      <p:sp>
        <p:nvSpPr>
          <p:cNvPr id="569348" name="Rectangle 3"/>
          <p:cNvSpPr>
            <a:spLocks noGrp="1" noRot="1" noChangeAspect="1" noChangeArrowheads="1" noTextEdit="1"/>
          </p:cNvSpPr>
          <p:nvPr>
            <p:ph type="sldImg"/>
          </p:nvPr>
        </p:nvSpPr>
        <p:spPr>
          <a:xfrm>
            <a:off x="584200" y="158750"/>
            <a:ext cx="5853113" cy="4391025"/>
          </a:xfrm>
          <a:ln/>
        </p:spPr>
      </p:sp>
      <p:sp>
        <p:nvSpPr>
          <p:cNvPr id="569349" name="Text Box 4"/>
          <p:cNvSpPr txBox="1">
            <a:spLocks noChangeArrowheads="1"/>
          </p:cNvSpPr>
          <p:nvPr/>
        </p:nvSpPr>
        <p:spPr bwMode="auto">
          <a:xfrm>
            <a:off x="477705" y="8361842"/>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ent-scr-tt:sr=_________:type=_______:nsfi=________:nsr=_________</a:t>
            </a:r>
          </a:p>
        </p:txBody>
      </p:sp>
      <p:sp>
        <p:nvSpPr>
          <p:cNvPr id="569350"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a:spLocks noGrp="1" noChangeArrowheads="1"/>
          </p:cNvSpPr>
          <p:nvPr>
            <p:ph type="sldNum" sz="quarter" idx="5"/>
          </p:nvPr>
        </p:nvSpPr>
        <p:spPr>
          <a:noFill/>
        </p:spPr>
        <p:txBody>
          <a:bodyPr/>
          <a:lstStyle/>
          <a:p>
            <a:fld id="{68633DE5-8EF9-42E0-9360-8908A45492CB}" type="slidenum">
              <a:rPr lang="en-US" smtClean="0"/>
              <a:pPr/>
              <a:t>213</a:t>
            </a:fld>
            <a:endParaRPr lang="en-US" dirty="0" smtClean="0"/>
          </a:p>
        </p:txBody>
      </p:sp>
      <p:sp>
        <p:nvSpPr>
          <p:cNvPr id="570371" name="Rectangle 2"/>
          <p:cNvSpPr>
            <a:spLocks noGrp="1" noChangeArrowheads="1"/>
          </p:cNvSpPr>
          <p:nvPr>
            <p:ph type="body" idx="1"/>
          </p:nvPr>
        </p:nvSpPr>
        <p:spPr>
          <a:xfrm>
            <a:off x="762199" y="4655886"/>
            <a:ext cx="5489046" cy="3284789"/>
          </a:xfrm>
          <a:noFill/>
          <a:ln/>
        </p:spPr>
        <p:txBody>
          <a:bodyPr/>
          <a:lstStyle/>
          <a:p>
            <a:pPr eaLnBrk="1" hangingPunct="1"/>
            <a:r>
              <a:rPr lang="en-US" sz="1000" dirty="0" smtClean="0"/>
              <a:t>In this table, the EAGLE compares the DPC of the routing label and SSN of the CDPA post GTT.</a:t>
            </a:r>
          </a:p>
          <a:p>
            <a:pPr eaLnBrk="1" hangingPunct="1"/>
            <a:r>
              <a:rPr lang="en-US" sz="1000" dirty="0" smtClean="0"/>
              <a:t>Note After Final GTT, the point code in the Called Party Address table is the same as the DPC in the routing label. </a:t>
            </a:r>
          </a:p>
        </p:txBody>
      </p:sp>
      <p:sp>
        <p:nvSpPr>
          <p:cNvPr id="5703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p:cNvSpPr>
            <a:spLocks noGrp="1" noChangeArrowheads="1"/>
          </p:cNvSpPr>
          <p:nvPr>
            <p:ph type="sldNum" sz="quarter" idx="5"/>
          </p:nvPr>
        </p:nvSpPr>
        <p:spPr>
          <a:noFill/>
        </p:spPr>
        <p:txBody>
          <a:bodyPr/>
          <a:lstStyle/>
          <a:p>
            <a:fld id="{FBA9146E-627D-4D5E-B17B-740FD32E09A8}" type="slidenum">
              <a:rPr lang="en-US" smtClean="0"/>
              <a:pPr/>
              <a:t>214</a:t>
            </a:fld>
            <a:endParaRPr lang="en-US" dirty="0" smtClean="0"/>
          </a:p>
        </p:txBody>
      </p:sp>
      <p:sp>
        <p:nvSpPr>
          <p:cNvPr id="571395" name="Rectangle 2"/>
          <p:cNvSpPr>
            <a:spLocks noGrp="1" noChangeArrowheads="1"/>
          </p:cNvSpPr>
          <p:nvPr>
            <p:ph type="body" idx="1"/>
          </p:nvPr>
        </p:nvSpPr>
        <p:spPr>
          <a:xfrm>
            <a:off x="760677" y="4660497"/>
            <a:ext cx="5698993" cy="4119437"/>
          </a:xfrm>
          <a:noFill/>
          <a:ln/>
        </p:spPr>
        <p:txBody>
          <a:bodyPr/>
          <a:lstStyle/>
          <a:p>
            <a:pPr eaLnBrk="1" hangingPunct="1"/>
            <a:r>
              <a:rPr lang="en-US" sz="1000" dirty="0" smtClean="0"/>
              <a:t>If the GTT result of a query from the screened network SSPs is the SCP point code of 2-2-4 with a SSN of 254, the </a:t>
            </a:r>
            <a:r>
              <a:rPr lang="en-US" sz="1000" b="1" dirty="0" smtClean="0"/>
              <a:t>allowed CDPA</a:t>
            </a:r>
            <a:r>
              <a:rPr lang="en-US" sz="1000" dirty="0" smtClean="0"/>
              <a:t> table will determine if the screened network is allowed to send a query to a specific SCP SSN. </a:t>
            </a:r>
          </a:p>
        </p:txBody>
      </p:sp>
      <p:sp>
        <p:nvSpPr>
          <p:cNvPr id="571396" name="Rectangle 3"/>
          <p:cNvSpPr>
            <a:spLocks noGrp="1" noRot="1" noChangeAspect="1" noChangeArrowheads="1" noTextEdit="1"/>
          </p:cNvSpPr>
          <p:nvPr>
            <p:ph type="sldImg"/>
          </p:nvPr>
        </p:nvSpPr>
        <p:spPr>
          <a:xfrm>
            <a:off x="584200" y="158750"/>
            <a:ext cx="5853113" cy="4391025"/>
          </a:xfrm>
          <a:ln/>
        </p:spPr>
      </p:sp>
      <p:sp>
        <p:nvSpPr>
          <p:cNvPr id="571397" name="Text Box 4"/>
          <p:cNvSpPr txBox="1">
            <a:spLocks noChangeArrowheads="1"/>
          </p:cNvSpPr>
          <p:nvPr/>
        </p:nvSpPr>
        <p:spPr bwMode="auto">
          <a:xfrm>
            <a:off x="477705" y="8361841"/>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ent-scr-cdpa:sr=_________:ssn=_______:ni=_______:nc=________:ncm=__________</a:t>
            </a:r>
          </a:p>
          <a:p>
            <a:pPr defTabSz="907404">
              <a:spcBef>
                <a:spcPct val="50000"/>
              </a:spcBef>
            </a:pPr>
            <a:r>
              <a:rPr lang="en-US" sz="1100" dirty="0"/>
              <a:t>:nsfi=________:nsr=_________</a:t>
            </a:r>
          </a:p>
        </p:txBody>
      </p:sp>
      <p:sp>
        <p:nvSpPr>
          <p:cNvPr id="571398"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noFill/>
        </p:spPr>
        <p:txBody>
          <a:bodyPr/>
          <a:lstStyle/>
          <a:p>
            <a:fld id="{DBF0E704-A59B-4163-A468-0E1B91F7133A}" type="slidenum">
              <a:rPr lang="en-US" smtClean="0"/>
              <a:pPr/>
              <a:t>215</a:t>
            </a:fld>
            <a:endParaRPr lang="en-US" dirty="0" smtClean="0"/>
          </a:p>
        </p:txBody>
      </p:sp>
      <p:sp>
        <p:nvSpPr>
          <p:cNvPr id="572419" name="Rectangle 2"/>
          <p:cNvSpPr>
            <a:spLocks noGrp="1" noChangeArrowheads="1"/>
          </p:cNvSpPr>
          <p:nvPr>
            <p:ph type="body" idx="1"/>
          </p:nvPr>
        </p:nvSpPr>
        <p:spPr>
          <a:xfrm>
            <a:off x="848916" y="4637441"/>
            <a:ext cx="5371902" cy="4199366"/>
          </a:xfrm>
          <a:noFill/>
          <a:ln/>
        </p:spPr>
        <p:txBody>
          <a:bodyPr/>
          <a:lstStyle/>
          <a:p>
            <a:pPr eaLnBrk="1" hangingPunct="1"/>
            <a:r>
              <a:rPr lang="en-US" dirty="0" smtClean="0"/>
              <a:t> </a:t>
            </a:r>
            <a:r>
              <a:rPr lang="en-US" sz="1000" dirty="0" smtClean="0"/>
              <a:t>SCCP Management Messages (SCMG) can be screened to only allow messages that relate to subsystems on SCPs in other networks that affect your network. </a:t>
            </a:r>
          </a:p>
          <a:p>
            <a:pPr eaLnBrk="1" hangingPunct="1"/>
            <a:r>
              <a:rPr lang="en-US" sz="1000" dirty="0" smtClean="0"/>
              <a:t> SCMG messages that relate to subsystems on SCPs that are not listed in this table are discarded. In other words, this screening only allows SCMG messages to come into your network from SCPs where you are performing Final GTT.</a:t>
            </a:r>
          </a:p>
        </p:txBody>
      </p:sp>
      <p:sp>
        <p:nvSpPr>
          <p:cNvPr id="5724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p:cNvSpPr>
            <a:spLocks noGrp="1" noChangeArrowheads="1"/>
          </p:cNvSpPr>
          <p:nvPr>
            <p:ph type="sldNum" sz="quarter" idx="5"/>
          </p:nvPr>
        </p:nvSpPr>
        <p:spPr>
          <a:noFill/>
        </p:spPr>
        <p:txBody>
          <a:bodyPr/>
          <a:lstStyle/>
          <a:p>
            <a:fld id="{FDC56333-5586-4276-BF56-703735A53268}" type="slidenum">
              <a:rPr lang="en-US" smtClean="0"/>
              <a:pPr/>
              <a:t>216</a:t>
            </a:fld>
            <a:endParaRPr lang="en-US" dirty="0" smtClean="0"/>
          </a:p>
        </p:txBody>
      </p:sp>
      <p:sp>
        <p:nvSpPr>
          <p:cNvPr id="573443"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If the screening network was performing final GTT into the screened network’s SCP PC 1-1-5, the screening network should have the SCP point code 1-1-5 entered into the </a:t>
            </a:r>
            <a:r>
              <a:rPr lang="en-US" sz="1000" b="1" dirty="0" smtClean="0"/>
              <a:t>allowed aftpc</a:t>
            </a:r>
            <a:r>
              <a:rPr lang="en-US" sz="1000" dirty="0" smtClean="0"/>
              <a:t> table to allow SSP/SSA SCMG messages into the screening network. </a:t>
            </a:r>
          </a:p>
        </p:txBody>
      </p:sp>
      <p:sp>
        <p:nvSpPr>
          <p:cNvPr id="573444" name="Rectangle 3"/>
          <p:cNvSpPr>
            <a:spLocks noGrp="1" noRot="1" noChangeAspect="1" noChangeArrowheads="1" noTextEdit="1"/>
          </p:cNvSpPr>
          <p:nvPr>
            <p:ph type="sldImg"/>
          </p:nvPr>
        </p:nvSpPr>
        <p:spPr>
          <a:xfrm>
            <a:off x="584200" y="158750"/>
            <a:ext cx="5853113" cy="4391025"/>
          </a:xfrm>
          <a:ln/>
        </p:spPr>
      </p:sp>
      <p:sp>
        <p:nvSpPr>
          <p:cNvPr id="573445" name="Text Box 4"/>
          <p:cNvSpPr txBox="1">
            <a:spLocks noChangeArrowheads="1"/>
          </p:cNvSpPr>
          <p:nvPr/>
        </p:nvSpPr>
        <p:spPr bwMode="auto">
          <a:xfrm>
            <a:off x="477705" y="8361841"/>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ent-scr-aftpc:sr=_________:ssn=_______:ni=_______:nc=________:ncm=__________</a:t>
            </a:r>
          </a:p>
          <a:p>
            <a:pPr defTabSz="907404">
              <a:spcBef>
                <a:spcPct val="50000"/>
              </a:spcBef>
            </a:pPr>
            <a:r>
              <a:rPr lang="en-US" sz="1100" dirty="0"/>
              <a:t>:nsfi=________:nsr=_________</a:t>
            </a:r>
          </a:p>
        </p:txBody>
      </p:sp>
      <p:sp>
        <p:nvSpPr>
          <p:cNvPr id="573446" name="Text Box 5"/>
          <p:cNvSpPr txBox="1">
            <a:spLocks noChangeArrowheads="1"/>
          </p:cNvSpPr>
          <p:nvPr/>
        </p:nvSpPr>
        <p:spPr bwMode="auto">
          <a:xfrm>
            <a:off x="476185" y="8008308"/>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7"/>
          <p:cNvSpPr>
            <a:spLocks noGrp="1" noChangeArrowheads="1"/>
          </p:cNvSpPr>
          <p:nvPr>
            <p:ph type="sldNum" sz="quarter" idx="5"/>
          </p:nvPr>
        </p:nvSpPr>
        <p:spPr>
          <a:noFill/>
        </p:spPr>
        <p:txBody>
          <a:bodyPr/>
          <a:lstStyle/>
          <a:p>
            <a:fld id="{DA519614-2465-44E8-87C5-C8E714A43A7D}" type="slidenum">
              <a:rPr lang="en-US" smtClean="0"/>
              <a:pPr/>
              <a:t>217</a:t>
            </a:fld>
            <a:endParaRPr lang="en-US" dirty="0" smtClean="0"/>
          </a:p>
        </p:txBody>
      </p:sp>
      <p:sp>
        <p:nvSpPr>
          <p:cNvPr id="574467"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57446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EADF9681-1C94-46CE-8E8F-9E42DBBA62A6}" type="slidenum">
              <a:rPr lang="en-US" smtClean="0"/>
              <a:pPr>
                <a:defRPr/>
              </a:pPr>
              <a:t>218</a:t>
            </a:fld>
            <a:endParaRPr lang="en-US" dirty="0"/>
          </a:p>
        </p:txBody>
      </p:sp>
      <p:sp>
        <p:nvSpPr>
          <p:cNvPr id="5" name="Rectangle 2"/>
          <p:cNvSpPr>
            <a:spLocks noGrp="1" noChangeArrowheads="1"/>
          </p:cNvSpPr>
          <p:nvPr>
            <p:ph type="body" idx="3"/>
          </p:nvPr>
        </p:nvSpPr>
        <p:spPr>
          <a:xfrm>
            <a:off x="684477" y="4672793"/>
            <a:ext cx="5698993" cy="4107140"/>
          </a:xfrm>
          <a:noFill/>
          <a:ln/>
        </p:spPr>
        <p:txBody>
          <a:bodyPr/>
          <a:lstStyle/>
          <a:p>
            <a:pPr eaLnBrk="1" hangingPunct="1"/>
            <a:r>
              <a:rPr lang="en-US" sz="1000" dirty="0" smtClean="0"/>
              <a:t>In this scenario, the 2-12-1 STP is performing SCCP GWS on SCMG, and SCCP messages from the screened network across LS01. </a:t>
            </a:r>
          </a:p>
          <a:p>
            <a:pPr lvl="1" eaLnBrk="1" hangingPunct="1"/>
            <a:r>
              <a:rPr lang="en-US" sz="1000" dirty="0" smtClean="0"/>
              <a:t>SCRN will be LS01.</a:t>
            </a:r>
          </a:p>
          <a:p>
            <a:pPr lvl="1" eaLnBrk="1" hangingPunct="1"/>
            <a:r>
              <a:rPr lang="en-US" sz="1000" dirty="0" smtClean="0"/>
              <a:t>SCCP messages will be allowed from the screened network.</a:t>
            </a:r>
          </a:p>
          <a:p>
            <a:pPr lvl="1" eaLnBrk="1" hangingPunct="1"/>
            <a:r>
              <a:rPr lang="en-US" sz="1000" dirty="0" smtClean="0"/>
              <a:t>SCCP messages may only terminate at the screening network STPs.</a:t>
            </a:r>
          </a:p>
          <a:p>
            <a:pPr lvl="1" eaLnBrk="1" hangingPunct="1"/>
            <a:r>
              <a:rPr lang="en-US" sz="1000" dirty="0" smtClean="0"/>
              <a:t>SCCP messages may only originate from the screened network SSPs.</a:t>
            </a:r>
          </a:p>
          <a:p>
            <a:pPr lvl="1" eaLnBrk="1" hangingPunct="1"/>
            <a:r>
              <a:rPr lang="en-US" sz="1000" dirty="0" smtClean="0"/>
              <a:t>Only Translation Type 254 queries will be allowed into the screening network.</a:t>
            </a:r>
          </a:p>
          <a:p>
            <a:pPr lvl="1" eaLnBrk="1" hangingPunct="1"/>
            <a:r>
              <a:rPr lang="en-US" sz="1000" dirty="0" smtClean="0"/>
              <a:t>The Translation Type 254 queries will be allowed to the SCPs 2-12-6 and 2-12-7.</a:t>
            </a:r>
          </a:p>
          <a:p>
            <a:pPr lvl="1" eaLnBrk="1" hangingPunct="1"/>
            <a:endParaRPr lang="en-US" sz="1000" dirty="0" smtClean="0"/>
          </a:p>
          <a:p>
            <a:pPr eaLnBrk="1" hangingPunct="1"/>
            <a:endParaRPr lang="en-US" sz="1000" dirty="0" smtClean="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p>
            <a:fld id="{55EBFB72-B700-4F0A-8152-045B8F72A5E6}" type="slidenum">
              <a:rPr lang="en-US" smtClean="0"/>
              <a:pPr/>
              <a:t>219</a:t>
            </a:fld>
            <a:endParaRPr lang="en-US" dirty="0" smtClean="0"/>
          </a:p>
        </p:txBody>
      </p:sp>
      <p:sp>
        <p:nvSpPr>
          <p:cNvPr id="576515" name="Rectangle 2"/>
          <p:cNvSpPr>
            <a:spLocks noGrp="1" noChangeArrowheads="1"/>
          </p:cNvSpPr>
          <p:nvPr>
            <p:ph type="body" idx="1"/>
          </p:nvPr>
        </p:nvSpPr>
        <p:spPr>
          <a:xfrm>
            <a:off x="760677" y="4643589"/>
            <a:ext cx="5700515" cy="4136344"/>
          </a:xfrm>
          <a:noFill/>
          <a:ln/>
        </p:spPr>
        <p:txBody>
          <a:bodyPr/>
          <a:lstStyle/>
          <a:p>
            <a:pPr eaLnBrk="1" hangingPunct="1"/>
            <a:r>
              <a:rPr lang="en-US" sz="1000" dirty="0" smtClean="0"/>
              <a:t>You will be assigned an STP for this exercise. Learning Activity 10 has four parts- A, B, C, and D. Each of the parts relate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London STP in the U.K. training center</a:t>
            </a:r>
          </a:p>
          <a:p>
            <a:pPr eaLnBrk="1" hangingPunct="1"/>
            <a:endParaRPr lang="en-US" sz="1000" dirty="0" smtClean="0"/>
          </a:p>
          <a:p>
            <a:pPr eaLnBrk="1" hangingPunct="1"/>
            <a:endParaRPr lang="en-US" sz="1700" dirty="0" smtClean="0"/>
          </a:p>
        </p:txBody>
      </p:sp>
      <p:sp>
        <p:nvSpPr>
          <p:cNvPr id="5765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56A7A2DF-801D-4220-AF62-514ACEDFCAC9}" type="slidenum">
              <a:rPr lang="en-US" smtClean="0"/>
              <a:pPr/>
              <a:t>220</a:t>
            </a:fld>
            <a:endParaRPr lang="en-US" dirty="0" smtClean="0"/>
          </a:p>
        </p:txBody>
      </p:sp>
      <p:sp>
        <p:nvSpPr>
          <p:cNvPr id="577539" name="Rectangle 2"/>
          <p:cNvSpPr>
            <a:spLocks noGrp="1" noChangeArrowheads="1"/>
          </p:cNvSpPr>
          <p:nvPr>
            <p:ph type="body" idx="1"/>
          </p:nvPr>
        </p:nvSpPr>
        <p:spPr>
          <a:xfrm>
            <a:off x="222118" y="299736"/>
            <a:ext cx="6547908" cy="8300357"/>
          </a:xfrm>
          <a:noFill/>
          <a:ln/>
        </p:spPr>
        <p:txBody>
          <a:bodyPr lIns="93768" tIns="46883" rIns="93768" bIns="46883"/>
          <a:lstStyle/>
          <a:p>
            <a:pPr marL="220348" indent="-220348" eaLnBrk="1" hangingPunct="1">
              <a:tabLst>
                <a:tab pos="165261" algn="l"/>
              </a:tabLst>
            </a:pPr>
            <a:r>
              <a:rPr lang="en-US" b="1" dirty="0" smtClean="0"/>
              <a:t>Learning Activity 10: SCCP GWS Configuration</a:t>
            </a:r>
          </a:p>
          <a:p>
            <a:pPr marL="220348" indent="-220348" eaLnBrk="1" hangingPunct="1">
              <a:tabLst>
                <a:tab pos="165261" algn="l"/>
              </a:tabLst>
            </a:pPr>
            <a:r>
              <a:rPr lang="en-US" b="1" dirty="0" smtClean="0"/>
              <a:t>Student Assignment A</a:t>
            </a:r>
          </a:p>
          <a:p>
            <a:pPr marL="220348" indent="-220348" eaLnBrk="1" hangingPunct="1">
              <a:tabLst>
                <a:tab pos="165261" algn="l"/>
              </a:tabLst>
            </a:pPr>
            <a:r>
              <a:rPr lang="en-US" dirty="0" smtClean="0"/>
              <a:t>Using the network map below, configure the Raleigh / Clayton STPS for this scenario.</a:t>
            </a:r>
          </a:p>
          <a:p>
            <a:pPr marL="220348" indent="-220348" eaLnBrk="1" hangingPunct="1">
              <a:tabLst>
                <a:tab pos="165261" algn="l"/>
              </a:tabLst>
            </a:pPr>
            <a:r>
              <a:rPr lang="en-US" b="1" dirty="0" smtClean="0"/>
              <a:t>Scenario</a:t>
            </a:r>
            <a:endParaRPr lang="en-US" dirty="0" smtClean="0"/>
          </a:p>
          <a:p>
            <a:pPr marL="220348" indent="-220348" eaLnBrk="1" hangingPunct="1">
              <a:tabLst>
                <a:tab pos="165261" algn="l"/>
              </a:tabLst>
            </a:pPr>
            <a:r>
              <a:rPr lang="en-US" dirty="0" smtClean="0"/>
              <a:t>Configure the Raleigh/Clayton STPs to perform the following screening functions on MSUs </a:t>
            </a:r>
          </a:p>
          <a:p>
            <a:pPr marL="220348" indent="-220348" eaLnBrk="1" hangingPunct="1">
              <a:tabLst>
                <a:tab pos="165261" algn="l"/>
              </a:tabLst>
            </a:pPr>
            <a:r>
              <a:rPr lang="en-US" dirty="0" smtClean="0"/>
              <a:t>coming from the Dallas/Hubbard network over linkset ‘dallasls’ from Dallas or ’hubardls’ from Hubbard.</a:t>
            </a:r>
          </a:p>
          <a:p>
            <a:pPr marL="220348" indent="-220348" eaLnBrk="1" hangingPunct="1">
              <a:buFontTx/>
              <a:buAutoNum type="arabicPeriod"/>
              <a:tabLst>
                <a:tab pos="165261" algn="l"/>
              </a:tabLst>
            </a:pPr>
            <a:r>
              <a:rPr lang="en-US" dirty="0" smtClean="0"/>
              <a:t>Allow queries from the Dallas/Hubbard STP network. </a:t>
            </a:r>
          </a:p>
          <a:p>
            <a:pPr marL="220348" indent="-220348" eaLnBrk="1" hangingPunct="1">
              <a:buFontTx/>
              <a:buAutoNum type="arabicPeriod"/>
              <a:tabLst>
                <a:tab pos="165261" algn="l"/>
              </a:tabLst>
            </a:pPr>
            <a:r>
              <a:rPr lang="en-US" dirty="0" smtClean="0"/>
              <a:t>Allow queries to terminate at the Raleigh / Clayton STPs.</a:t>
            </a:r>
          </a:p>
          <a:p>
            <a:pPr marL="220348" indent="-220348" eaLnBrk="1" hangingPunct="1">
              <a:buFontTx/>
              <a:buAutoNum type="arabicPeriod"/>
              <a:tabLst>
                <a:tab pos="165261" algn="l"/>
              </a:tabLst>
            </a:pPr>
            <a:r>
              <a:rPr lang="en-US" dirty="0" smtClean="0"/>
              <a:t>Allow queries to originate from the Dallas / Hubbard network SSPs with the SSN and a TT of 254. </a:t>
            </a:r>
          </a:p>
          <a:p>
            <a:pPr marL="220348" indent="-220348" eaLnBrk="1" hangingPunct="1">
              <a:buFontTx/>
              <a:buAutoNum type="arabicPeriod"/>
              <a:tabLst>
                <a:tab pos="165261" algn="l"/>
              </a:tabLst>
            </a:pPr>
            <a:r>
              <a:rPr lang="en-US" dirty="0" smtClean="0"/>
              <a:t>Only TT 254 queries will be allowed into the Raleigh / Clayton network.</a:t>
            </a:r>
          </a:p>
          <a:p>
            <a:pPr marL="220348" indent="-220348" eaLnBrk="1" hangingPunct="1">
              <a:buFontTx/>
              <a:buAutoNum type="arabicPeriod"/>
              <a:tabLst>
                <a:tab pos="165261" algn="l"/>
              </a:tabLst>
            </a:pPr>
            <a:r>
              <a:rPr lang="en-US" dirty="0" smtClean="0"/>
              <a:t>Only TT 254 queries will be allowed to the SCPs 240-12-5 and 240-12-6.</a:t>
            </a:r>
          </a:p>
        </p:txBody>
      </p:sp>
      <p:sp>
        <p:nvSpPr>
          <p:cNvPr id="577540" name="Oval 3"/>
          <p:cNvSpPr>
            <a:spLocks noChangeArrowheads="1"/>
          </p:cNvSpPr>
          <p:nvPr/>
        </p:nvSpPr>
        <p:spPr bwMode="auto">
          <a:xfrm>
            <a:off x="681567" y="3642934"/>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41" name="Oval 4"/>
          <p:cNvSpPr>
            <a:spLocks noChangeArrowheads="1"/>
          </p:cNvSpPr>
          <p:nvPr/>
        </p:nvSpPr>
        <p:spPr bwMode="auto">
          <a:xfrm>
            <a:off x="690695" y="5058608"/>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42" name="Oval 5"/>
          <p:cNvSpPr>
            <a:spLocks noChangeArrowheads="1"/>
          </p:cNvSpPr>
          <p:nvPr/>
        </p:nvSpPr>
        <p:spPr bwMode="auto">
          <a:xfrm>
            <a:off x="5277579" y="361065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43" name="Oval 6"/>
          <p:cNvSpPr>
            <a:spLocks noChangeArrowheads="1"/>
          </p:cNvSpPr>
          <p:nvPr/>
        </p:nvSpPr>
        <p:spPr bwMode="auto">
          <a:xfrm>
            <a:off x="5268451" y="504784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44" name="AutoShape 7"/>
          <p:cNvSpPr>
            <a:spLocks noChangeArrowheads="1"/>
          </p:cNvSpPr>
          <p:nvPr/>
        </p:nvSpPr>
        <p:spPr bwMode="auto">
          <a:xfrm>
            <a:off x="252545" y="6408184"/>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45" name="AutoShape 8"/>
          <p:cNvSpPr>
            <a:spLocks noChangeArrowheads="1"/>
          </p:cNvSpPr>
          <p:nvPr/>
        </p:nvSpPr>
        <p:spPr bwMode="auto">
          <a:xfrm>
            <a:off x="234289" y="7786965"/>
            <a:ext cx="990402"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46" name="AutoShape 9"/>
          <p:cNvSpPr>
            <a:spLocks noChangeArrowheads="1"/>
          </p:cNvSpPr>
          <p:nvPr/>
        </p:nvSpPr>
        <p:spPr bwMode="auto">
          <a:xfrm>
            <a:off x="5785710" y="6388201"/>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47" name="AutoShape 10"/>
          <p:cNvSpPr>
            <a:spLocks noChangeArrowheads="1"/>
          </p:cNvSpPr>
          <p:nvPr/>
        </p:nvSpPr>
        <p:spPr bwMode="auto">
          <a:xfrm>
            <a:off x="5793317" y="7766983"/>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48" name="Oval 11"/>
          <p:cNvSpPr>
            <a:spLocks noChangeArrowheads="1"/>
          </p:cNvSpPr>
          <p:nvPr/>
        </p:nvSpPr>
        <p:spPr bwMode="auto">
          <a:xfrm>
            <a:off x="2035572" y="7748538"/>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49" name="Oval 12"/>
          <p:cNvSpPr>
            <a:spLocks noChangeArrowheads="1"/>
          </p:cNvSpPr>
          <p:nvPr/>
        </p:nvSpPr>
        <p:spPr bwMode="auto">
          <a:xfrm>
            <a:off x="3954001" y="772855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7550" name="Rectangle 13"/>
          <p:cNvSpPr>
            <a:spLocks noChangeArrowheads="1"/>
          </p:cNvSpPr>
          <p:nvPr/>
        </p:nvSpPr>
        <p:spPr bwMode="auto">
          <a:xfrm>
            <a:off x="2113161" y="4497564"/>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51" name="Rectangle 14"/>
          <p:cNvSpPr>
            <a:spLocks noChangeArrowheads="1"/>
          </p:cNvSpPr>
          <p:nvPr/>
        </p:nvSpPr>
        <p:spPr bwMode="auto">
          <a:xfrm>
            <a:off x="2113161" y="635284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52" name="Rectangle 15"/>
          <p:cNvSpPr>
            <a:spLocks noChangeArrowheads="1"/>
          </p:cNvSpPr>
          <p:nvPr/>
        </p:nvSpPr>
        <p:spPr bwMode="auto">
          <a:xfrm>
            <a:off x="3943350" y="4497564"/>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53" name="Rectangle 16"/>
          <p:cNvSpPr>
            <a:spLocks noChangeArrowheads="1"/>
          </p:cNvSpPr>
          <p:nvPr/>
        </p:nvSpPr>
        <p:spPr bwMode="auto">
          <a:xfrm>
            <a:off x="3943350" y="635284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7554" name="Line 17"/>
          <p:cNvSpPr>
            <a:spLocks noChangeShapeType="1"/>
          </p:cNvSpPr>
          <p:nvPr/>
        </p:nvSpPr>
        <p:spPr bwMode="auto">
          <a:xfrm>
            <a:off x="2571089" y="5445957"/>
            <a:ext cx="0" cy="906891"/>
          </a:xfrm>
          <a:prstGeom prst="line">
            <a:avLst/>
          </a:prstGeom>
          <a:noFill/>
          <a:ln w="9525">
            <a:solidFill>
              <a:schemeClr val="tx1"/>
            </a:solidFill>
            <a:round/>
            <a:headEnd/>
            <a:tailEnd/>
          </a:ln>
        </p:spPr>
        <p:txBody>
          <a:bodyPr lIns="88139" tIns="44070" rIns="88139" bIns="44070"/>
          <a:lstStyle/>
          <a:p>
            <a:endParaRPr lang="en-US" dirty="0"/>
          </a:p>
        </p:txBody>
      </p:sp>
      <p:sp>
        <p:nvSpPr>
          <p:cNvPr id="577555" name="Line 18"/>
          <p:cNvSpPr>
            <a:spLocks noChangeShapeType="1"/>
          </p:cNvSpPr>
          <p:nvPr/>
        </p:nvSpPr>
        <p:spPr bwMode="auto">
          <a:xfrm>
            <a:off x="4431705" y="543827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577556" name="Line 19"/>
          <p:cNvSpPr>
            <a:spLocks noChangeShapeType="1"/>
          </p:cNvSpPr>
          <p:nvPr/>
        </p:nvSpPr>
        <p:spPr bwMode="auto">
          <a:xfrm>
            <a:off x="1713045" y="4096381"/>
            <a:ext cx="400117" cy="828498"/>
          </a:xfrm>
          <a:prstGeom prst="line">
            <a:avLst/>
          </a:prstGeom>
          <a:noFill/>
          <a:ln w="9525">
            <a:solidFill>
              <a:schemeClr val="tx1"/>
            </a:solidFill>
            <a:round/>
            <a:headEnd/>
            <a:tailEnd/>
          </a:ln>
        </p:spPr>
        <p:txBody>
          <a:bodyPr lIns="88139" tIns="44070" rIns="88139" bIns="44070"/>
          <a:lstStyle/>
          <a:p>
            <a:endParaRPr lang="en-US" dirty="0"/>
          </a:p>
        </p:txBody>
      </p:sp>
      <p:sp>
        <p:nvSpPr>
          <p:cNvPr id="577557" name="Line 20"/>
          <p:cNvSpPr>
            <a:spLocks noChangeShapeType="1"/>
          </p:cNvSpPr>
          <p:nvPr/>
        </p:nvSpPr>
        <p:spPr bwMode="auto">
          <a:xfrm flipH="1">
            <a:off x="1723695" y="4934102"/>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577558" name="Line 21"/>
          <p:cNvSpPr>
            <a:spLocks noChangeShapeType="1"/>
          </p:cNvSpPr>
          <p:nvPr/>
        </p:nvSpPr>
        <p:spPr bwMode="auto">
          <a:xfrm flipH="1">
            <a:off x="1250553" y="4924879"/>
            <a:ext cx="851958" cy="2385584"/>
          </a:xfrm>
          <a:prstGeom prst="line">
            <a:avLst/>
          </a:prstGeom>
          <a:noFill/>
          <a:ln w="9525">
            <a:solidFill>
              <a:schemeClr val="tx1"/>
            </a:solidFill>
            <a:round/>
            <a:headEnd/>
            <a:tailEnd/>
          </a:ln>
        </p:spPr>
        <p:txBody>
          <a:bodyPr lIns="88139" tIns="44070" rIns="88139" bIns="44070"/>
          <a:lstStyle/>
          <a:p>
            <a:endParaRPr lang="en-US" dirty="0"/>
          </a:p>
        </p:txBody>
      </p:sp>
      <p:sp>
        <p:nvSpPr>
          <p:cNvPr id="577559" name="Line 22"/>
          <p:cNvSpPr>
            <a:spLocks noChangeShapeType="1"/>
          </p:cNvSpPr>
          <p:nvPr/>
        </p:nvSpPr>
        <p:spPr bwMode="auto">
          <a:xfrm flipH="1">
            <a:off x="1207956" y="4934101"/>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577560" name="Line 23"/>
          <p:cNvSpPr>
            <a:spLocks noChangeShapeType="1"/>
          </p:cNvSpPr>
          <p:nvPr/>
        </p:nvSpPr>
        <p:spPr bwMode="auto">
          <a:xfrm>
            <a:off x="2551312" y="7301240"/>
            <a:ext cx="9128" cy="447298"/>
          </a:xfrm>
          <a:prstGeom prst="line">
            <a:avLst/>
          </a:prstGeom>
          <a:noFill/>
          <a:ln w="9525">
            <a:solidFill>
              <a:schemeClr val="tx1"/>
            </a:solidFill>
            <a:round/>
            <a:headEnd/>
            <a:tailEnd/>
          </a:ln>
        </p:spPr>
        <p:txBody>
          <a:bodyPr lIns="88139" tIns="44070" rIns="88139" bIns="44070"/>
          <a:lstStyle/>
          <a:p>
            <a:endParaRPr lang="en-US" dirty="0"/>
          </a:p>
        </p:txBody>
      </p:sp>
      <p:sp>
        <p:nvSpPr>
          <p:cNvPr id="577561" name="Line 24"/>
          <p:cNvSpPr>
            <a:spLocks noChangeShapeType="1"/>
          </p:cNvSpPr>
          <p:nvPr/>
        </p:nvSpPr>
        <p:spPr bwMode="auto">
          <a:xfrm flipH="1">
            <a:off x="4897240" y="4154790"/>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577562" name="Line 25"/>
          <p:cNvSpPr>
            <a:spLocks noChangeShapeType="1"/>
          </p:cNvSpPr>
          <p:nvPr/>
        </p:nvSpPr>
        <p:spPr bwMode="auto">
          <a:xfrm>
            <a:off x="4897240" y="4914119"/>
            <a:ext cx="362082" cy="620990"/>
          </a:xfrm>
          <a:prstGeom prst="line">
            <a:avLst/>
          </a:prstGeom>
          <a:noFill/>
          <a:ln w="9525">
            <a:solidFill>
              <a:schemeClr val="tx1"/>
            </a:solidFill>
            <a:round/>
            <a:headEnd/>
            <a:tailEnd/>
          </a:ln>
        </p:spPr>
        <p:txBody>
          <a:bodyPr lIns="88139" tIns="44070" rIns="88139" bIns="44070"/>
          <a:lstStyle/>
          <a:p>
            <a:endParaRPr lang="en-US" dirty="0"/>
          </a:p>
        </p:txBody>
      </p:sp>
      <p:sp>
        <p:nvSpPr>
          <p:cNvPr id="577563" name="Line 26"/>
          <p:cNvSpPr>
            <a:spLocks noChangeShapeType="1"/>
          </p:cNvSpPr>
          <p:nvPr/>
        </p:nvSpPr>
        <p:spPr bwMode="auto">
          <a:xfrm>
            <a:off x="4431705" y="7290481"/>
            <a:ext cx="0" cy="430389"/>
          </a:xfrm>
          <a:prstGeom prst="line">
            <a:avLst/>
          </a:prstGeom>
          <a:noFill/>
          <a:ln w="9525">
            <a:solidFill>
              <a:schemeClr val="tx1"/>
            </a:solidFill>
            <a:round/>
            <a:headEnd/>
            <a:tailEnd/>
          </a:ln>
        </p:spPr>
        <p:txBody>
          <a:bodyPr lIns="88139" tIns="44070" rIns="88139" bIns="44070"/>
          <a:lstStyle/>
          <a:p>
            <a:endParaRPr lang="en-US" dirty="0"/>
          </a:p>
        </p:txBody>
      </p:sp>
      <p:sp>
        <p:nvSpPr>
          <p:cNvPr id="577564" name="Line 27"/>
          <p:cNvSpPr>
            <a:spLocks noChangeShapeType="1"/>
          </p:cNvSpPr>
          <p:nvPr/>
        </p:nvSpPr>
        <p:spPr bwMode="auto">
          <a:xfrm>
            <a:off x="4897239" y="4934101"/>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577565" name="Line 28"/>
          <p:cNvSpPr>
            <a:spLocks noChangeShapeType="1"/>
          </p:cNvSpPr>
          <p:nvPr/>
        </p:nvSpPr>
        <p:spPr bwMode="auto">
          <a:xfrm>
            <a:off x="4897240" y="497099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577566" name="Line 29"/>
          <p:cNvSpPr>
            <a:spLocks noChangeShapeType="1"/>
          </p:cNvSpPr>
          <p:nvPr/>
        </p:nvSpPr>
        <p:spPr bwMode="auto">
          <a:xfrm flipH="1">
            <a:off x="1207955" y="6806293"/>
            <a:ext cx="894556" cy="1873729"/>
          </a:xfrm>
          <a:prstGeom prst="line">
            <a:avLst/>
          </a:prstGeom>
          <a:noFill/>
          <a:ln w="9525">
            <a:solidFill>
              <a:schemeClr val="tx1"/>
            </a:solidFill>
            <a:round/>
            <a:headEnd/>
            <a:tailEnd/>
          </a:ln>
        </p:spPr>
        <p:txBody>
          <a:bodyPr lIns="88139" tIns="44070" rIns="88139" bIns="44070"/>
          <a:lstStyle/>
          <a:p>
            <a:endParaRPr lang="en-US" dirty="0"/>
          </a:p>
        </p:txBody>
      </p:sp>
      <p:sp>
        <p:nvSpPr>
          <p:cNvPr id="577567" name="Line 30"/>
          <p:cNvSpPr>
            <a:spLocks noChangeShapeType="1"/>
          </p:cNvSpPr>
          <p:nvPr/>
        </p:nvSpPr>
        <p:spPr bwMode="auto">
          <a:xfrm flipH="1">
            <a:off x="1224691" y="6797071"/>
            <a:ext cx="888471" cy="513392"/>
          </a:xfrm>
          <a:prstGeom prst="line">
            <a:avLst/>
          </a:prstGeom>
          <a:noFill/>
          <a:ln w="9525">
            <a:solidFill>
              <a:schemeClr val="tx1"/>
            </a:solidFill>
            <a:round/>
            <a:headEnd/>
            <a:tailEnd/>
          </a:ln>
        </p:spPr>
        <p:txBody>
          <a:bodyPr lIns="88139" tIns="44070" rIns="88139" bIns="44070"/>
          <a:lstStyle/>
          <a:p>
            <a:endParaRPr lang="en-US" dirty="0"/>
          </a:p>
        </p:txBody>
      </p:sp>
      <p:sp>
        <p:nvSpPr>
          <p:cNvPr id="577568" name="Line 31"/>
          <p:cNvSpPr>
            <a:spLocks noChangeShapeType="1"/>
          </p:cNvSpPr>
          <p:nvPr/>
        </p:nvSpPr>
        <p:spPr bwMode="auto">
          <a:xfrm flipH="1" flipV="1">
            <a:off x="1723695" y="5599667"/>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577569" name="Line 32"/>
          <p:cNvSpPr>
            <a:spLocks noChangeShapeType="1"/>
          </p:cNvSpPr>
          <p:nvPr/>
        </p:nvSpPr>
        <p:spPr bwMode="auto">
          <a:xfrm flipH="1" flipV="1">
            <a:off x="1713045" y="4116362"/>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577570" name="Line 33"/>
          <p:cNvSpPr>
            <a:spLocks noChangeShapeType="1"/>
          </p:cNvSpPr>
          <p:nvPr/>
        </p:nvSpPr>
        <p:spPr bwMode="auto">
          <a:xfrm>
            <a:off x="4888112" y="6853944"/>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577571" name="Line 34"/>
          <p:cNvSpPr>
            <a:spLocks noChangeShapeType="1"/>
          </p:cNvSpPr>
          <p:nvPr/>
        </p:nvSpPr>
        <p:spPr bwMode="auto">
          <a:xfrm>
            <a:off x="4892675" y="6835499"/>
            <a:ext cx="900642" cy="450371"/>
          </a:xfrm>
          <a:prstGeom prst="line">
            <a:avLst/>
          </a:prstGeom>
          <a:noFill/>
          <a:ln w="9525">
            <a:solidFill>
              <a:schemeClr val="tx1"/>
            </a:solidFill>
            <a:round/>
            <a:headEnd/>
            <a:tailEnd/>
          </a:ln>
        </p:spPr>
        <p:txBody>
          <a:bodyPr lIns="88139" tIns="44070" rIns="88139" bIns="44070"/>
          <a:lstStyle/>
          <a:p>
            <a:endParaRPr lang="en-US" dirty="0"/>
          </a:p>
        </p:txBody>
      </p:sp>
      <p:sp>
        <p:nvSpPr>
          <p:cNvPr id="577572" name="Line 35"/>
          <p:cNvSpPr>
            <a:spLocks noChangeShapeType="1"/>
          </p:cNvSpPr>
          <p:nvPr/>
        </p:nvSpPr>
        <p:spPr bwMode="auto">
          <a:xfrm flipV="1">
            <a:off x="4897240" y="5528961"/>
            <a:ext cx="362082" cy="1324983"/>
          </a:xfrm>
          <a:prstGeom prst="line">
            <a:avLst/>
          </a:prstGeom>
          <a:noFill/>
          <a:ln w="9525">
            <a:solidFill>
              <a:schemeClr val="tx1"/>
            </a:solidFill>
            <a:round/>
            <a:headEnd/>
            <a:tailEnd/>
          </a:ln>
        </p:spPr>
        <p:txBody>
          <a:bodyPr lIns="88139" tIns="44070" rIns="88139" bIns="44070"/>
          <a:lstStyle/>
          <a:p>
            <a:endParaRPr lang="en-US" dirty="0"/>
          </a:p>
        </p:txBody>
      </p:sp>
      <p:sp>
        <p:nvSpPr>
          <p:cNvPr id="577573" name="Line 36"/>
          <p:cNvSpPr>
            <a:spLocks noChangeShapeType="1"/>
          </p:cNvSpPr>
          <p:nvPr/>
        </p:nvSpPr>
        <p:spPr bwMode="auto">
          <a:xfrm flipV="1">
            <a:off x="4897240" y="4174773"/>
            <a:ext cx="362082" cy="2660726"/>
          </a:xfrm>
          <a:prstGeom prst="line">
            <a:avLst/>
          </a:prstGeom>
          <a:noFill/>
          <a:ln w="9525">
            <a:solidFill>
              <a:schemeClr val="tx1"/>
            </a:solidFill>
            <a:round/>
            <a:headEnd/>
            <a:tailEnd/>
          </a:ln>
        </p:spPr>
        <p:txBody>
          <a:bodyPr lIns="88139" tIns="44070" rIns="88139" bIns="44070"/>
          <a:lstStyle/>
          <a:p>
            <a:endParaRPr lang="en-US" dirty="0"/>
          </a:p>
        </p:txBody>
      </p:sp>
      <p:sp>
        <p:nvSpPr>
          <p:cNvPr id="577574" name="Text Box 37"/>
          <p:cNvSpPr txBox="1">
            <a:spLocks noChangeArrowheads="1"/>
          </p:cNvSpPr>
          <p:nvPr/>
        </p:nvSpPr>
        <p:spPr bwMode="auto">
          <a:xfrm>
            <a:off x="5422107" y="397495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577575" name="Text Box 38"/>
          <p:cNvSpPr txBox="1">
            <a:spLocks noChangeArrowheads="1"/>
          </p:cNvSpPr>
          <p:nvPr/>
        </p:nvSpPr>
        <p:spPr bwMode="auto">
          <a:xfrm>
            <a:off x="5422107" y="541982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577576" name="Text Box 39"/>
          <p:cNvSpPr txBox="1">
            <a:spLocks noChangeArrowheads="1"/>
          </p:cNvSpPr>
          <p:nvPr/>
        </p:nvSpPr>
        <p:spPr bwMode="auto">
          <a:xfrm>
            <a:off x="5908940" y="702763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577577" name="Text Box 40"/>
          <p:cNvSpPr txBox="1">
            <a:spLocks noChangeArrowheads="1"/>
          </p:cNvSpPr>
          <p:nvPr/>
        </p:nvSpPr>
        <p:spPr bwMode="auto">
          <a:xfrm>
            <a:off x="5908940" y="840488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577578" name="Text Box 41"/>
          <p:cNvSpPr txBox="1">
            <a:spLocks noChangeArrowheads="1"/>
          </p:cNvSpPr>
          <p:nvPr/>
        </p:nvSpPr>
        <p:spPr bwMode="auto">
          <a:xfrm>
            <a:off x="4078751" y="837567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577579" name="Text Box 42"/>
          <p:cNvSpPr txBox="1">
            <a:spLocks noChangeArrowheads="1"/>
          </p:cNvSpPr>
          <p:nvPr/>
        </p:nvSpPr>
        <p:spPr bwMode="auto">
          <a:xfrm>
            <a:off x="820011" y="3974950"/>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77580" name="Text Box 43"/>
          <p:cNvSpPr txBox="1">
            <a:spLocks noChangeArrowheads="1"/>
          </p:cNvSpPr>
          <p:nvPr/>
        </p:nvSpPr>
        <p:spPr bwMode="auto">
          <a:xfrm>
            <a:off x="807840" y="543827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77581" name="Text Box 44"/>
          <p:cNvSpPr txBox="1">
            <a:spLocks noChangeArrowheads="1"/>
          </p:cNvSpPr>
          <p:nvPr/>
        </p:nvSpPr>
        <p:spPr bwMode="auto">
          <a:xfrm>
            <a:off x="369689" y="7036859"/>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77582" name="Text Box 45"/>
          <p:cNvSpPr txBox="1">
            <a:spLocks noChangeArrowheads="1"/>
          </p:cNvSpPr>
          <p:nvPr/>
        </p:nvSpPr>
        <p:spPr bwMode="auto">
          <a:xfrm>
            <a:off x="360561" y="842332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77583" name="Text Box 46"/>
          <p:cNvSpPr txBox="1">
            <a:spLocks noChangeArrowheads="1"/>
          </p:cNvSpPr>
          <p:nvPr/>
        </p:nvSpPr>
        <p:spPr bwMode="auto">
          <a:xfrm>
            <a:off x="2181622" y="842332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77584" name="Line 47"/>
          <p:cNvSpPr>
            <a:spLocks noChangeShapeType="1"/>
          </p:cNvSpPr>
          <p:nvPr/>
        </p:nvSpPr>
        <p:spPr bwMode="auto">
          <a:xfrm>
            <a:off x="3059444" y="4961769"/>
            <a:ext cx="883906" cy="1882952"/>
          </a:xfrm>
          <a:prstGeom prst="line">
            <a:avLst/>
          </a:prstGeom>
          <a:noFill/>
          <a:ln w="9525">
            <a:solidFill>
              <a:schemeClr val="tx1"/>
            </a:solidFill>
            <a:round/>
            <a:headEnd/>
            <a:tailEnd/>
          </a:ln>
        </p:spPr>
        <p:txBody>
          <a:bodyPr lIns="88139" tIns="44070" rIns="88139" bIns="44070"/>
          <a:lstStyle/>
          <a:p>
            <a:endParaRPr lang="en-US" dirty="0"/>
          </a:p>
        </p:txBody>
      </p:sp>
      <p:sp>
        <p:nvSpPr>
          <p:cNvPr id="577585" name="Line 48"/>
          <p:cNvSpPr>
            <a:spLocks noChangeShapeType="1"/>
          </p:cNvSpPr>
          <p:nvPr/>
        </p:nvSpPr>
        <p:spPr bwMode="auto">
          <a:xfrm>
            <a:off x="3064008" y="4967917"/>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77586" name="Line 49"/>
          <p:cNvSpPr>
            <a:spLocks noChangeShapeType="1"/>
          </p:cNvSpPr>
          <p:nvPr/>
        </p:nvSpPr>
        <p:spPr bwMode="auto">
          <a:xfrm flipH="1">
            <a:off x="3056401" y="6838573"/>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77587" name="Line 50"/>
          <p:cNvSpPr>
            <a:spLocks noChangeShapeType="1"/>
          </p:cNvSpPr>
          <p:nvPr/>
        </p:nvSpPr>
        <p:spPr bwMode="auto">
          <a:xfrm flipH="1">
            <a:off x="3056402" y="4974066"/>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577588" name="Text Box 51"/>
          <p:cNvSpPr txBox="1">
            <a:spLocks noChangeArrowheads="1"/>
          </p:cNvSpPr>
          <p:nvPr/>
        </p:nvSpPr>
        <p:spPr bwMode="auto">
          <a:xfrm>
            <a:off x="2029487" y="484187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7589" name="Text Box 52"/>
          <p:cNvSpPr txBox="1">
            <a:spLocks noChangeArrowheads="1"/>
          </p:cNvSpPr>
          <p:nvPr/>
        </p:nvSpPr>
        <p:spPr bwMode="auto">
          <a:xfrm>
            <a:off x="2097948" y="5044773"/>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77590" name="Text Box 53"/>
          <p:cNvSpPr txBox="1">
            <a:spLocks noChangeArrowheads="1"/>
          </p:cNvSpPr>
          <p:nvPr/>
        </p:nvSpPr>
        <p:spPr bwMode="auto">
          <a:xfrm>
            <a:off x="2199878" y="4543677"/>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77591" name="Text Box 54"/>
          <p:cNvSpPr txBox="1">
            <a:spLocks noChangeArrowheads="1"/>
          </p:cNvSpPr>
          <p:nvPr/>
        </p:nvSpPr>
        <p:spPr bwMode="auto">
          <a:xfrm>
            <a:off x="2038615" y="6687936"/>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7592" name="Text Box 55"/>
          <p:cNvSpPr txBox="1">
            <a:spLocks noChangeArrowheads="1"/>
          </p:cNvSpPr>
          <p:nvPr/>
        </p:nvSpPr>
        <p:spPr bwMode="auto">
          <a:xfrm>
            <a:off x="2102511" y="68908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77593" name="Text Box 56"/>
          <p:cNvSpPr txBox="1">
            <a:spLocks noChangeArrowheads="1"/>
          </p:cNvSpPr>
          <p:nvPr/>
        </p:nvSpPr>
        <p:spPr bwMode="auto">
          <a:xfrm>
            <a:off x="2122290" y="6388201"/>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77594" name="Text Box 57"/>
          <p:cNvSpPr txBox="1">
            <a:spLocks noChangeArrowheads="1"/>
          </p:cNvSpPr>
          <p:nvPr/>
        </p:nvSpPr>
        <p:spPr bwMode="auto">
          <a:xfrm>
            <a:off x="3874890" y="4848023"/>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577595" name="Text Box 58"/>
          <p:cNvSpPr txBox="1">
            <a:spLocks noChangeArrowheads="1"/>
          </p:cNvSpPr>
          <p:nvPr/>
        </p:nvSpPr>
        <p:spPr bwMode="auto">
          <a:xfrm>
            <a:off x="3940308" y="505092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577596" name="Text Box 59"/>
          <p:cNvSpPr txBox="1">
            <a:spLocks noChangeArrowheads="1"/>
          </p:cNvSpPr>
          <p:nvPr/>
        </p:nvSpPr>
        <p:spPr bwMode="auto">
          <a:xfrm>
            <a:off x="3961606" y="4537529"/>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577597" name="Text Box 60"/>
          <p:cNvSpPr txBox="1">
            <a:spLocks noChangeArrowheads="1"/>
          </p:cNvSpPr>
          <p:nvPr/>
        </p:nvSpPr>
        <p:spPr bwMode="auto">
          <a:xfrm>
            <a:off x="3868805" y="6700233"/>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577598" name="Text Box 61"/>
          <p:cNvSpPr txBox="1">
            <a:spLocks noChangeArrowheads="1"/>
          </p:cNvSpPr>
          <p:nvPr/>
        </p:nvSpPr>
        <p:spPr bwMode="auto">
          <a:xfrm>
            <a:off x="3934222" y="6901593"/>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577599" name="Text Box 62"/>
          <p:cNvSpPr txBox="1">
            <a:spLocks noChangeArrowheads="1"/>
          </p:cNvSpPr>
          <p:nvPr/>
        </p:nvSpPr>
        <p:spPr bwMode="auto">
          <a:xfrm>
            <a:off x="3954001" y="6402036"/>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577600" name="Text Box 63"/>
          <p:cNvSpPr txBox="1">
            <a:spLocks noChangeArrowheads="1"/>
          </p:cNvSpPr>
          <p:nvPr/>
        </p:nvSpPr>
        <p:spPr bwMode="auto">
          <a:xfrm>
            <a:off x="3982905" y="8062107"/>
            <a:ext cx="96453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77601" name="Text Box 64"/>
          <p:cNvSpPr txBox="1">
            <a:spLocks noChangeArrowheads="1"/>
          </p:cNvSpPr>
          <p:nvPr/>
        </p:nvSpPr>
        <p:spPr bwMode="auto">
          <a:xfrm>
            <a:off x="2044700" y="8062107"/>
            <a:ext cx="96453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8B6FADC5-F95F-4B88-8791-38A87769DF4F}" type="slidenum">
              <a:rPr lang="en-US" smtClean="0"/>
              <a:pPr/>
              <a:t>22</a:t>
            </a:fld>
            <a:endParaRPr lang="en-US" dirty="0" smtClean="0"/>
          </a:p>
        </p:txBody>
      </p:sp>
      <p:sp>
        <p:nvSpPr>
          <p:cNvPr id="376835" name="Rectangle 2"/>
          <p:cNvSpPr>
            <a:spLocks noGrp="1" noChangeArrowheads="1"/>
          </p:cNvSpPr>
          <p:nvPr>
            <p:ph type="body" idx="1"/>
          </p:nvPr>
        </p:nvSpPr>
        <p:spPr>
          <a:xfrm>
            <a:off x="701345" y="4668183"/>
            <a:ext cx="5706599" cy="4319260"/>
          </a:xfrm>
          <a:noFill/>
          <a:ln/>
        </p:spPr>
        <p:txBody>
          <a:bodyPr/>
          <a:lstStyle/>
          <a:p>
            <a:pPr eaLnBrk="1" hangingPunct="1"/>
            <a:endParaRPr lang="en-US" dirty="0" smtClean="0"/>
          </a:p>
        </p:txBody>
      </p:sp>
      <p:sp>
        <p:nvSpPr>
          <p:cNvPr id="37683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p>
            <a:fld id="{46C88DC8-A9CB-4138-934E-A6FC5530F709}" type="slidenum">
              <a:rPr lang="en-US" smtClean="0"/>
              <a:pPr/>
              <a:t>221</a:t>
            </a:fld>
            <a:endParaRPr lang="en-US" dirty="0" smtClean="0"/>
          </a:p>
        </p:txBody>
      </p:sp>
      <p:sp>
        <p:nvSpPr>
          <p:cNvPr id="578563" name="Rectangle 2"/>
          <p:cNvSpPr>
            <a:spLocks noGrp="1" noChangeArrowheads="1"/>
          </p:cNvSpPr>
          <p:nvPr>
            <p:ph type="body" idx="1"/>
          </p:nvPr>
        </p:nvSpPr>
        <p:spPr>
          <a:xfrm>
            <a:off x="699823" y="270530"/>
            <a:ext cx="5610754" cy="8329563"/>
          </a:xfrm>
          <a:noFill/>
          <a:ln/>
        </p:spPr>
        <p:txBody>
          <a:bodyPr/>
          <a:lstStyle/>
          <a:p>
            <a:pPr marL="220348" indent="-220348" eaLnBrk="1" hangingPunct="1"/>
            <a:r>
              <a:rPr lang="en-US" b="1" dirty="0" smtClean="0"/>
              <a:t>Learning Activity 10: SCCP GWS Configuration</a:t>
            </a:r>
          </a:p>
          <a:p>
            <a:pPr marL="220348" indent="-220348" eaLnBrk="1" hangingPunct="1"/>
            <a:r>
              <a:rPr lang="en-US" b="1" dirty="0" smtClean="0"/>
              <a:t>Student Assignment B</a:t>
            </a:r>
          </a:p>
          <a:p>
            <a:pPr marL="220348" indent="-220348" eaLnBrk="1" hangingPunct="1"/>
            <a:r>
              <a:rPr lang="en-US" dirty="0" smtClean="0"/>
              <a:t>Using the network map below, configure the Dallas / Hubbard STPS for this </a:t>
            </a:r>
          </a:p>
          <a:p>
            <a:pPr marL="220348" indent="-220348" eaLnBrk="1" hangingPunct="1"/>
            <a:r>
              <a:rPr lang="en-US" dirty="0" smtClean="0"/>
              <a:t>scenario.</a:t>
            </a:r>
          </a:p>
          <a:p>
            <a:pPr marL="220348" indent="-220348" eaLnBrk="1" hangingPunct="1"/>
            <a:r>
              <a:rPr lang="en-US" b="1" dirty="0" smtClean="0"/>
              <a:t>Scenario</a:t>
            </a:r>
          </a:p>
          <a:p>
            <a:pPr marL="220348" indent="-220348" eaLnBrk="1" hangingPunct="1"/>
            <a:r>
              <a:rPr lang="en-US" dirty="0" smtClean="0"/>
              <a:t>Configure the Dallas / Hubbard STPs to perform the following screening </a:t>
            </a:r>
          </a:p>
          <a:p>
            <a:pPr marL="220348" indent="-220348" eaLnBrk="1" hangingPunct="1"/>
            <a:r>
              <a:rPr lang="en-US" dirty="0" smtClean="0"/>
              <a:t>functions on MSUs coming from the Denver / Salt Lake network over linkset </a:t>
            </a:r>
          </a:p>
          <a:p>
            <a:pPr marL="220348" indent="-220348" eaLnBrk="1" hangingPunct="1"/>
            <a:r>
              <a:rPr lang="en-US" dirty="0" smtClean="0"/>
              <a:t>‘denverls’ from Denver or ‘slakels’ from Salt Lake.</a:t>
            </a:r>
          </a:p>
          <a:p>
            <a:pPr marL="220348" indent="-220348" eaLnBrk="1" hangingPunct="1">
              <a:buFontTx/>
              <a:buAutoNum type="arabicPeriod"/>
            </a:pPr>
            <a:r>
              <a:rPr lang="en-US" dirty="0" smtClean="0"/>
              <a:t>Allow queries from the Denver / Salt Lake STP network. </a:t>
            </a:r>
          </a:p>
          <a:p>
            <a:pPr marL="220348" indent="-220348" eaLnBrk="1" hangingPunct="1">
              <a:buFontTx/>
              <a:buAutoNum type="arabicPeriod"/>
            </a:pPr>
            <a:r>
              <a:rPr lang="en-US" dirty="0" smtClean="0"/>
              <a:t>Allow queries to terminate at the Dallas / Hubbard STPs.</a:t>
            </a:r>
          </a:p>
          <a:p>
            <a:pPr marL="220348" indent="-220348" eaLnBrk="1" hangingPunct="1">
              <a:buFontTx/>
              <a:buAutoNum type="arabicPeriod"/>
            </a:pPr>
            <a:r>
              <a:rPr lang="en-US" dirty="0" smtClean="0"/>
              <a:t>Allow queries to originate from the Denver / Salt Lake network SSPs with the SSN and a TT of 254. </a:t>
            </a:r>
          </a:p>
          <a:p>
            <a:pPr marL="220348" indent="-220348" eaLnBrk="1" hangingPunct="1">
              <a:buFontTx/>
              <a:buAutoNum type="arabicPeriod" startAt="4"/>
            </a:pPr>
            <a:r>
              <a:rPr lang="en-US" dirty="0" smtClean="0"/>
              <a:t>Only TT 254 queries will be allowed into the Dallas / Hubbard network.</a:t>
            </a:r>
          </a:p>
          <a:p>
            <a:pPr marL="220348" indent="-220348" eaLnBrk="1" hangingPunct="1">
              <a:buFontTx/>
              <a:buAutoNum type="arabicPeriod" startAt="4"/>
            </a:pPr>
            <a:r>
              <a:rPr lang="en-US" dirty="0" smtClean="0"/>
              <a:t>Only TT 254 queries will be allowed to the SCPs 220-13-6 and 220-13-7.</a:t>
            </a:r>
          </a:p>
        </p:txBody>
      </p:sp>
      <p:sp>
        <p:nvSpPr>
          <p:cNvPr id="578564" name="Oval 3"/>
          <p:cNvSpPr>
            <a:spLocks noChangeArrowheads="1"/>
          </p:cNvSpPr>
          <p:nvPr/>
        </p:nvSpPr>
        <p:spPr bwMode="auto">
          <a:xfrm>
            <a:off x="681567" y="387964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65" name="Oval 4"/>
          <p:cNvSpPr>
            <a:spLocks noChangeArrowheads="1"/>
          </p:cNvSpPr>
          <p:nvPr/>
        </p:nvSpPr>
        <p:spPr bwMode="auto">
          <a:xfrm>
            <a:off x="690695" y="5295321"/>
            <a:ext cx="1033000"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66" name="Oval 5"/>
          <p:cNvSpPr>
            <a:spLocks noChangeArrowheads="1"/>
          </p:cNvSpPr>
          <p:nvPr/>
        </p:nvSpPr>
        <p:spPr bwMode="auto">
          <a:xfrm>
            <a:off x="5277579" y="385044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67" name="Oval 6"/>
          <p:cNvSpPr>
            <a:spLocks noChangeArrowheads="1"/>
          </p:cNvSpPr>
          <p:nvPr/>
        </p:nvSpPr>
        <p:spPr bwMode="auto">
          <a:xfrm>
            <a:off x="5268451" y="5286099"/>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68" name="AutoShape 7"/>
          <p:cNvSpPr>
            <a:spLocks noChangeArrowheads="1"/>
          </p:cNvSpPr>
          <p:nvPr/>
        </p:nvSpPr>
        <p:spPr bwMode="auto">
          <a:xfrm>
            <a:off x="252545" y="7711647"/>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69" name="AutoShape 8"/>
          <p:cNvSpPr>
            <a:spLocks noChangeArrowheads="1"/>
          </p:cNvSpPr>
          <p:nvPr/>
        </p:nvSpPr>
        <p:spPr bwMode="auto">
          <a:xfrm>
            <a:off x="241896" y="6349774"/>
            <a:ext cx="993444"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0" name="AutoShape 9"/>
          <p:cNvSpPr>
            <a:spLocks noChangeArrowheads="1"/>
          </p:cNvSpPr>
          <p:nvPr/>
        </p:nvSpPr>
        <p:spPr bwMode="auto">
          <a:xfrm>
            <a:off x="5785710" y="6626452"/>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1" name="AutoShape 10"/>
          <p:cNvSpPr>
            <a:spLocks noChangeArrowheads="1"/>
          </p:cNvSpPr>
          <p:nvPr/>
        </p:nvSpPr>
        <p:spPr bwMode="auto">
          <a:xfrm>
            <a:off x="5793317" y="8005234"/>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2" name="Oval 11"/>
          <p:cNvSpPr>
            <a:spLocks noChangeArrowheads="1"/>
          </p:cNvSpPr>
          <p:nvPr/>
        </p:nvSpPr>
        <p:spPr bwMode="auto">
          <a:xfrm>
            <a:off x="2035572" y="7985252"/>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73" name="Oval 12"/>
          <p:cNvSpPr>
            <a:spLocks noChangeArrowheads="1"/>
          </p:cNvSpPr>
          <p:nvPr/>
        </p:nvSpPr>
        <p:spPr bwMode="auto">
          <a:xfrm>
            <a:off x="3954001" y="796526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8574" name="Rectangle 13"/>
          <p:cNvSpPr>
            <a:spLocks noChangeArrowheads="1"/>
          </p:cNvSpPr>
          <p:nvPr/>
        </p:nvSpPr>
        <p:spPr bwMode="auto">
          <a:xfrm>
            <a:off x="2113161" y="4734278"/>
            <a:ext cx="943240"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5" name="Rectangle 14"/>
          <p:cNvSpPr>
            <a:spLocks noChangeArrowheads="1"/>
          </p:cNvSpPr>
          <p:nvPr/>
        </p:nvSpPr>
        <p:spPr bwMode="auto">
          <a:xfrm>
            <a:off x="2113161" y="6588024"/>
            <a:ext cx="943240"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6" name="Rectangle 15"/>
          <p:cNvSpPr>
            <a:spLocks noChangeArrowheads="1"/>
          </p:cNvSpPr>
          <p:nvPr/>
        </p:nvSpPr>
        <p:spPr bwMode="auto">
          <a:xfrm>
            <a:off x="3943350" y="4734278"/>
            <a:ext cx="944761" cy="94378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7" name="Rectangle 16"/>
          <p:cNvSpPr>
            <a:spLocks noChangeArrowheads="1"/>
          </p:cNvSpPr>
          <p:nvPr/>
        </p:nvSpPr>
        <p:spPr bwMode="auto">
          <a:xfrm>
            <a:off x="3943350" y="6588024"/>
            <a:ext cx="944761" cy="942245"/>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8578" name="Line 17"/>
          <p:cNvSpPr>
            <a:spLocks noChangeShapeType="1"/>
          </p:cNvSpPr>
          <p:nvPr/>
        </p:nvSpPr>
        <p:spPr bwMode="auto">
          <a:xfrm>
            <a:off x="2571089" y="5687282"/>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578579" name="Line 18"/>
          <p:cNvSpPr>
            <a:spLocks noChangeShapeType="1"/>
          </p:cNvSpPr>
          <p:nvPr/>
        </p:nvSpPr>
        <p:spPr bwMode="auto">
          <a:xfrm>
            <a:off x="4431705" y="5678059"/>
            <a:ext cx="0" cy="919188"/>
          </a:xfrm>
          <a:prstGeom prst="line">
            <a:avLst/>
          </a:prstGeom>
          <a:noFill/>
          <a:ln w="9525">
            <a:solidFill>
              <a:schemeClr val="tx1"/>
            </a:solidFill>
            <a:round/>
            <a:headEnd/>
            <a:tailEnd/>
          </a:ln>
        </p:spPr>
        <p:txBody>
          <a:bodyPr lIns="88139" tIns="44070" rIns="88139" bIns="44070"/>
          <a:lstStyle/>
          <a:p>
            <a:endParaRPr lang="en-US" dirty="0"/>
          </a:p>
        </p:txBody>
      </p:sp>
      <p:sp>
        <p:nvSpPr>
          <p:cNvPr id="578580" name="Line 19"/>
          <p:cNvSpPr>
            <a:spLocks noChangeShapeType="1"/>
          </p:cNvSpPr>
          <p:nvPr/>
        </p:nvSpPr>
        <p:spPr bwMode="auto">
          <a:xfrm>
            <a:off x="1713045" y="4334631"/>
            <a:ext cx="400117" cy="828499"/>
          </a:xfrm>
          <a:prstGeom prst="line">
            <a:avLst/>
          </a:prstGeom>
          <a:noFill/>
          <a:ln w="9525">
            <a:solidFill>
              <a:schemeClr val="tx1"/>
            </a:solidFill>
            <a:round/>
            <a:headEnd/>
            <a:tailEnd/>
          </a:ln>
        </p:spPr>
        <p:txBody>
          <a:bodyPr lIns="88139" tIns="44070" rIns="88139" bIns="44070"/>
          <a:lstStyle/>
          <a:p>
            <a:endParaRPr lang="en-US" dirty="0"/>
          </a:p>
        </p:txBody>
      </p:sp>
      <p:sp>
        <p:nvSpPr>
          <p:cNvPr id="578581" name="Line 20"/>
          <p:cNvSpPr>
            <a:spLocks noChangeShapeType="1"/>
          </p:cNvSpPr>
          <p:nvPr/>
        </p:nvSpPr>
        <p:spPr bwMode="auto">
          <a:xfrm flipH="1">
            <a:off x="1723695" y="5172353"/>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578582" name="Line 21"/>
          <p:cNvSpPr>
            <a:spLocks noChangeShapeType="1"/>
          </p:cNvSpPr>
          <p:nvPr/>
        </p:nvSpPr>
        <p:spPr bwMode="auto">
          <a:xfrm flipH="1">
            <a:off x="1236862" y="5163130"/>
            <a:ext cx="865650" cy="3444648"/>
          </a:xfrm>
          <a:prstGeom prst="line">
            <a:avLst/>
          </a:prstGeom>
          <a:noFill/>
          <a:ln w="9525">
            <a:solidFill>
              <a:schemeClr val="tx1"/>
            </a:solidFill>
            <a:round/>
            <a:headEnd/>
            <a:tailEnd/>
          </a:ln>
        </p:spPr>
        <p:txBody>
          <a:bodyPr lIns="88139" tIns="44070" rIns="88139" bIns="44070"/>
          <a:lstStyle/>
          <a:p>
            <a:endParaRPr lang="en-US" dirty="0"/>
          </a:p>
        </p:txBody>
      </p:sp>
      <p:sp>
        <p:nvSpPr>
          <p:cNvPr id="578583" name="Line 22"/>
          <p:cNvSpPr>
            <a:spLocks noChangeShapeType="1"/>
          </p:cNvSpPr>
          <p:nvPr/>
        </p:nvSpPr>
        <p:spPr bwMode="auto">
          <a:xfrm>
            <a:off x="2551312" y="7539492"/>
            <a:ext cx="9128" cy="445760"/>
          </a:xfrm>
          <a:prstGeom prst="line">
            <a:avLst/>
          </a:prstGeom>
          <a:noFill/>
          <a:ln w="9525">
            <a:solidFill>
              <a:schemeClr val="tx1"/>
            </a:solidFill>
            <a:round/>
            <a:headEnd/>
            <a:tailEnd/>
          </a:ln>
        </p:spPr>
        <p:txBody>
          <a:bodyPr lIns="88139" tIns="44070" rIns="88139" bIns="44070"/>
          <a:lstStyle/>
          <a:p>
            <a:endParaRPr lang="en-US" dirty="0"/>
          </a:p>
        </p:txBody>
      </p:sp>
      <p:sp>
        <p:nvSpPr>
          <p:cNvPr id="578584" name="Line 23"/>
          <p:cNvSpPr>
            <a:spLocks noChangeShapeType="1"/>
          </p:cNvSpPr>
          <p:nvPr/>
        </p:nvSpPr>
        <p:spPr bwMode="auto">
          <a:xfrm flipH="1">
            <a:off x="4897240" y="4393041"/>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578585" name="Line 24"/>
          <p:cNvSpPr>
            <a:spLocks noChangeShapeType="1"/>
          </p:cNvSpPr>
          <p:nvPr/>
        </p:nvSpPr>
        <p:spPr bwMode="auto">
          <a:xfrm>
            <a:off x="4897240" y="5152371"/>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578586" name="Line 25"/>
          <p:cNvSpPr>
            <a:spLocks noChangeShapeType="1"/>
          </p:cNvSpPr>
          <p:nvPr/>
        </p:nvSpPr>
        <p:spPr bwMode="auto">
          <a:xfrm>
            <a:off x="4431705" y="7530269"/>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578587" name="Line 26"/>
          <p:cNvSpPr>
            <a:spLocks noChangeShapeType="1"/>
          </p:cNvSpPr>
          <p:nvPr/>
        </p:nvSpPr>
        <p:spPr bwMode="auto">
          <a:xfrm>
            <a:off x="4897239" y="5172353"/>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578588" name="Line 27"/>
          <p:cNvSpPr>
            <a:spLocks noChangeShapeType="1"/>
          </p:cNvSpPr>
          <p:nvPr/>
        </p:nvSpPr>
        <p:spPr bwMode="auto">
          <a:xfrm>
            <a:off x="4897240" y="5209244"/>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578589" name="Line 28"/>
          <p:cNvSpPr>
            <a:spLocks noChangeShapeType="1"/>
          </p:cNvSpPr>
          <p:nvPr/>
        </p:nvSpPr>
        <p:spPr bwMode="auto">
          <a:xfrm flipH="1">
            <a:off x="1239905" y="7036859"/>
            <a:ext cx="873257" cy="1577068"/>
          </a:xfrm>
          <a:prstGeom prst="line">
            <a:avLst/>
          </a:prstGeom>
          <a:noFill/>
          <a:ln w="9525">
            <a:solidFill>
              <a:schemeClr val="tx1"/>
            </a:solidFill>
            <a:round/>
            <a:headEnd/>
            <a:tailEnd/>
          </a:ln>
        </p:spPr>
        <p:txBody>
          <a:bodyPr lIns="88139" tIns="44070" rIns="88139" bIns="44070"/>
          <a:lstStyle/>
          <a:p>
            <a:endParaRPr lang="en-US" dirty="0"/>
          </a:p>
        </p:txBody>
      </p:sp>
      <p:sp>
        <p:nvSpPr>
          <p:cNvPr id="578590" name="Line 29"/>
          <p:cNvSpPr>
            <a:spLocks noChangeShapeType="1"/>
          </p:cNvSpPr>
          <p:nvPr/>
        </p:nvSpPr>
        <p:spPr bwMode="auto">
          <a:xfrm flipH="1" flipV="1">
            <a:off x="1723695" y="5837918"/>
            <a:ext cx="375774" cy="1194330"/>
          </a:xfrm>
          <a:prstGeom prst="line">
            <a:avLst/>
          </a:prstGeom>
          <a:noFill/>
          <a:ln w="9525">
            <a:solidFill>
              <a:schemeClr val="tx1"/>
            </a:solidFill>
            <a:round/>
            <a:headEnd/>
            <a:tailEnd/>
          </a:ln>
        </p:spPr>
        <p:txBody>
          <a:bodyPr lIns="88139" tIns="44070" rIns="88139" bIns="44070"/>
          <a:lstStyle/>
          <a:p>
            <a:endParaRPr lang="en-US" dirty="0"/>
          </a:p>
        </p:txBody>
      </p:sp>
      <p:sp>
        <p:nvSpPr>
          <p:cNvPr id="578591" name="Line 30"/>
          <p:cNvSpPr>
            <a:spLocks noChangeShapeType="1"/>
          </p:cNvSpPr>
          <p:nvPr/>
        </p:nvSpPr>
        <p:spPr bwMode="auto">
          <a:xfrm flipH="1" flipV="1">
            <a:off x="1713045" y="4354614"/>
            <a:ext cx="400117" cy="2703764"/>
          </a:xfrm>
          <a:prstGeom prst="line">
            <a:avLst/>
          </a:prstGeom>
          <a:noFill/>
          <a:ln w="9525">
            <a:solidFill>
              <a:schemeClr val="tx1"/>
            </a:solidFill>
            <a:round/>
            <a:headEnd/>
            <a:tailEnd/>
          </a:ln>
        </p:spPr>
        <p:txBody>
          <a:bodyPr lIns="88139" tIns="44070" rIns="88139" bIns="44070"/>
          <a:lstStyle/>
          <a:p>
            <a:endParaRPr lang="en-US" dirty="0"/>
          </a:p>
        </p:txBody>
      </p:sp>
      <p:sp>
        <p:nvSpPr>
          <p:cNvPr id="578592" name="Line 31"/>
          <p:cNvSpPr>
            <a:spLocks noChangeShapeType="1"/>
          </p:cNvSpPr>
          <p:nvPr/>
        </p:nvSpPr>
        <p:spPr bwMode="auto">
          <a:xfrm>
            <a:off x="4888112" y="7093732"/>
            <a:ext cx="914333" cy="1813782"/>
          </a:xfrm>
          <a:prstGeom prst="line">
            <a:avLst/>
          </a:prstGeom>
          <a:noFill/>
          <a:ln w="9525">
            <a:solidFill>
              <a:schemeClr val="tx1"/>
            </a:solidFill>
            <a:round/>
            <a:headEnd/>
            <a:tailEnd/>
          </a:ln>
        </p:spPr>
        <p:txBody>
          <a:bodyPr lIns="88139" tIns="44070" rIns="88139" bIns="44070"/>
          <a:lstStyle/>
          <a:p>
            <a:endParaRPr lang="en-US" dirty="0"/>
          </a:p>
        </p:txBody>
      </p:sp>
      <p:sp>
        <p:nvSpPr>
          <p:cNvPr id="578593" name="Line 32"/>
          <p:cNvSpPr>
            <a:spLocks noChangeShapeType="1"/>
          </p:cNvSpPr>
          <p:nvPr/>
        </p:nvSpPr>
        <p:spPr bwMode="auto">
          <a:xfrm>
            <a:off x="4892675" y="7073749"/>
            <a:ext cx="900642" cy="453446"/>
          </a:xfrm>
          <a:prstGeom prst="line">
            <a:avLst/>
          </a:prstGeom>
          <a:noFill/>
          <a:ln w="9525">
            <a:solidFill>
              <a:schemeClr val="tx1"/>
            </a:solidFill>
            <a:round/>
            <a:headEnd/>
            <a:tailEnd/>
          </a:ln>
        </p:spPr>
        <p:txBody>
          <a:bodyPr lIns="88139" tIns="44070" rIns="88139" bIns="44070"/>
          <a:lstStyle/>
          <a:p>
            <a:endParaRPr lang="en-US" dirty="0"/>
          </a:p>
        </p:txBody>
      </p:sp>
      <p:sp>
        <p:nvSpPr>
          <p:cNvPr id="578594" name="Line 33"/>
          <p:cNvSpPr>
            <a:spLocks noChangeShapeType="1"/>
          </p:cNvSpPr>
          <p:nvPr/>
        </p:nvSpPr>
        <p:spPr bwMode="auto">
          <a:xfrm flipV="1">
            <a:off x="4897240" y="5765675"/>
            <a:ext cx="362082" cy="1328057"/>
          </a:xfrm>
          <a:prstGeom prst="line">
            <a:avLst/>
          </a:prstGeom>
          <a:noFill/>
          <a:ln w="9525">
            <a:solidFill>
              <a:schemeClr val="tx1"/>
            </a:solidFill>
            <a:round/>
            <a:headEnd/>
            <a:tailEnd/>
          </a:ln>
        </p:spPr>
        <p:txBody>
          <a:bodyPr lIns="88139" tIns="44070" rIns="88139" bIns="44070"/>
          <a:lstStyle/>
          <a:p>
            <a:endParaRPr lang="en-US" dirty="0"/>
          </a:p>
        </p:txBody>
      </p:sp>
      <p:sp>
        <p:nvSpPr>
          <p:cNvPr id="578595" name="Line 34"/>
          <p:cNvSpPr>
            <a:spLocks noChangeShapeType="1"/>
          </p:cNvSpPr>
          <p:nvPr/>
        </p:nvSpPr>
        <p:spPr bwMode="auto">
          <a:xfrm flipV="1">
            <a:off x="4897240" y="4411486"/>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578596" name="Text Box 35"/>
          <p:cNvSpPr txBox="1">
            <a:spLocks noChangeArrowheads="1"/>
          </p:cNvSpPr>
          <p:nvPr/>
        </p:nvSpPr>
        <p:spPr bwMode="auto">
          <a:xfrm>
            <a:off x="5422107" y="42116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78597" name="Text Box 36"/>
          <p:cNvSpPr txBox="1">
            <a:spLocks noChangeArrowheads="1"/>
          </p:cNvSpPr>
          <p:nvPr/>
        </p:nvSpPr>
        <p:spPr bwMode="auto">
          <a:xfrm>
            <a:off x="5422107" y="565500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78598" name="Text Box 37"/>
          <p:cNvSpPr txBox="1">
            <a:spLocks noChangeArrowheads="1"/>
          </p:cNvSpPr>
          <p:nvPr/>
        </p:nvSpPr>
        <p:spPr bwMode="auto">
          <a:xfrm>
            <a:off x="5908940" y="726281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78599" name="Text Box 38"/>
          <p:cNvSpPr txBox="1">
            <a:spLocks noChangeArrowheads="1"/>
          </p:cNvSpPr>
          <p:nvPr/>
        </p:nvSpPr>
        <p:spPr bwMode="auto">
          <a:xfrm>
            <a:off x="5908940" y="864159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78600" name="Text Box 39"/>
          <p:cNvSpPr txBox="1">
            <a:spLocks noChangeArrowheads="1"/>
          </p:cNvSpPr>
          <p:nvPr/>
        </p:nvSpPr>
        <p:spPr bwMode="auto">
          <a:xfrm>
            <a:off x="4078751" y="8337248"/>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78601" name="Text Box 40"/>
          <p:cNvSpPr txBox="1">
            <a:spLocks noChangeArrowheads="1"/>
          </p:cNvSpPr>
          <p:nvPr/>
        </p:nvSpPr>
        <p:spPr bwMode="auto">
          <a:xfrm>
            <a:off x="820011" y="4211663"/>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578602" name="Text Box 41"/>
          <p:cNvSpPr txBox="1">
            <a:spLocks noChangeArrowheads="1"/>
          </p:cNvSpPr>
          <p:nvPr/>
        </p:nvSpPr>
        <p:spPr bwMode="auto">
          <a:xfrm>
            <a:off x="807840" y="567806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578603" name="Text Box 42"/>
          <p:cNvSpPr txBox="1">
            <a:spLocks noChangeArrowheads="1"/>
          </p:cNvSpPr>
          <p:nvPr/>
        </p:nvSpPr>
        <p:spPr bwMode="auto">
          <a:xfrm>
            <a:off x="369689" y="833724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578604" name="Text Box 43"/>
          <p:cNvSpPr txBox="1">
            <a:spLocks noChangeArrowheads="1"/>
          </p:cNvSpPr>
          <p:nvPr/>
        </p:nvSpPr>
        <p:spPr bwMode="auto">
          <a:xfrm>
            <a:off x="2181622" y="834800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578605" name="Line 44"/>
          <p:cNvSpPr>
            <a:spLocks noChangeShapeType="1"/>
          </p:cNvSpPr>
          <p:nvPr/>
        </p:nvSpPr>
        <p:spPr bwMode="auto">
          <a:xfrm>
            <a:off x="3059444" y="5201557"/>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578606" name="Line 45"/>
          <p:cNvSpPr>
            <a:spLocks noChangeShapeType="1"/>
          </p:cNvSpPr>
          <p:nvPr/>
        </p:nvSpPr>
        <p:spPr bwMode="auto">
          <a:xfrm>
            <a:off x="3064008" y="5206169"/>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78607" name="Line 46"/>
          <p:cNvSpPr>
            <a:spLocks noChangeShapeType="1"/>
          </p:cNvSpPr>
          <p:nvPr/>
        </p:nvSpPr>
        <p:spPr bwMode="auto">
          <a:xfrm flipH="1">
            <a:off x="3056401" y="7076823"/>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78608" name="Line 47"/>
          <p:cNvSpPr>
            <a:spLocks noChangeShapeType="1"/>
          </p:cNvSpPr>
          <p:nvPr/>
        </p:nvSpPr>
        <p:spPr bwMode="auto">
          <a:xfrm flipH="1">
            <a:off x="3056402" y="5212318"/>
            <a:ext cx="883906" cy="1870654"/>
          </a:xfrm>
          <a:prstGeom prst="line">
            <a:avLst/>
          </a:prstGeom>
          <a:noFill/>
          <a:ln w="9525">
            <a:solidFill>
              <a:schemeClr val="tx1"/>
            </a:solidFill>
            <a:round/>
            <a:headEnd/>
            <a:tailEnd/>
          </a:ln>
        </p:spPr>
        <p:txBody>
          <a:bodyPr lIns="88139" tIns="44070" rIns="88139" bIns="44070"/>
          <a:lstStyle/>
          <a:p>
            <a:endParaRPr lang="en-US" dirty="0"/>
          </a:p>
        </p:txBody>
      </p:sp>
      <p:sp>
        <p:nvSpPr>
          <p:cNvPr id="578609" name="Text Box 48"/>
          <p:cNvSpPr txBox="1">
            <a:spLocks noChangeArrowheads="1"/>
          </p:cNvSpPr>
          <p:nvPr/>
        </p:nvSpPr>
        <p:spPr bwMode="auto">
          <a:xfrm>
            <a:off x="3852069" y="5061681"/>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8610" name="Text Box 49"/>
          <p:cNvSpPr txBox="1">
            <a:spLocks noChangeArrowheads="1"/>
          </p:cNvSpPr>
          <p:nvPr/>
        </p:nvSpPr>
        <p:spPr bwMode="auto">
          <a:xfrm>
            <a:off x="3917487" y="526304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78611" name="Text Box 50"/>
          <p:cNvSpPr txBox="1">
            <a:spLocks noChangeArrowheads="1"/>
          </p:cNvSpPr>
          <p:nvPr/>
        </p:nvSpPr>
        <p:spPr bwMode="auto">
          <a:xfrm>
            <a:off x="4020940" y="4763484"/>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78612" name="Text Box 51"/>
          <p:cNvSpPr txBox="1">
            <a:spLocks noChangeArrowheads="1"/>
          </p:cNvSpPr>
          <p:nvPr/>
        </p:nvSpPr>
        <p:spPr bwMode="auto">
          <a:xfrm>
            <a:off x="3859676" y="6904668"/>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8613" name="Text Box 52"/>
          <p:cNvSpPr txBox="1">
            <a:spLocks noChangeArrowheads="1"/>
          </p:cNvSpPr>
          <p:nvPr/>
        </p:nvSpPr>
        <p:spPr bwMode="auto">
          <a:xfrm>
            <a:off x="3925094" y="7107566"/>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78614" name="Text Box 53"/>
          <p:cNvSpPr txBox="1">
            <a:spLocks noChangeArrowheads="1"/>
          </p:cNvSpPr>
          <p:nvPr/>
        </p:nvSpPr>
        <p:spPr bwMode="auto">
          <a:xfrm>
            <a:off x="3943351" y="660800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78615" name="Text Box 54"/>
          <p:cNvSpPr txBox="1">
            <a:spLocks noChangeArrowheads="1"/>
          </p:cNvSpPr>
          <p:nvPr/>
        </p:nvSpPr>
        <p:spPr bwMode="auto">
          <a:xfrm>
            <a:off x="2035572" y="507705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78616" name="Text Box 55"/>
          <p:cNvSpPr txBox="1">
            <a:spLocks noChangeArrowheads="1"/>
          </p:cNvSpPr>
          <p:nvPr/>
        </p:nvSpPr>
        <p:spPr bwMode="auto">
          <a:xfrm>
            <a:off x="2100991" y="5279950"/>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578617" name="Text Box 56"/>
          <p:cNvSpPr txBox="1">
            <a:spLocks noChangeArrowheads="1"/>
          </p:cNvSpPr>
          <p:nvPr/>
        </p:nvSpPr>
        <p:spPr bwMode="auto">
          <a:xfrm>
            <a:off x="2119247" y="4766558"/>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578618" name="Text Box 57"/>
          <p:cNvSpPr txBox="1">
            <a:spLocks noChangeArrowheads="1"/>
          </p:cNvSpPr>
          <p:nvPr/>
        </p:nvSpPr>
        <p:spPr bwMode="auto">
          <a:xfrm>
            <a:off x="2026444" y="692772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78619" name="Text Box 58"/>
          <p:cNvSpPr txBox="1">
            <a:spLocks noChangeArrowheads="1"/>
          </p:cNvSpPr>
          <p:nvPr/>
        </p:nvSpPr>
        <p:spPr bwMode="auto">
          <a:xfrm>
            <a:off x="2094905" y="713062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578620" name="Text Box 59"/>
          <p:cNvSpPr txBox="1">
            <a:spLocks noChangeArrowheads="1"/>
          </p:cNvSpPr>
          <p:nvPr/>
        </p:nvSpPr>
        <p:spPr bwMode="auto">
          <a:xfrm>
            <a:off x="2113162" y="6629527"/>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578621" name="Text Box 60"/>
          <p:cNvSpPr txBox="1">
            <a:spLocks noChangeArrowheads="1"/>
          </p:cNvSpPr>
          <p:nvPr/>
        </p:nvSpPr>
        <p:spPr bwMode="auto">
          <a:xfrm>
            <a:off x="340783" y="6873925"/>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578622" name="Line 61"/>
          <p:cNvSpPr>
            <a:spLocks noChangeShapeType="1"/>
          </p:cNvSpPr>
          <p:nvPr/>
        </p:nvSpPr>
        <p:spPr bwMode="auto">
          <a:xfrm flipH="1">
            <a:off x="1224691" y="5187724"/>
            <a:ext cx="885428" cy="2053570"/>
          </a:xfrm>
          <a:prstGeom prst="line">
            <a:avLst/>
          </a:prstGeom>
          <a:noFill/>
          <a:ln w="9525">
            <a:solidFill>
              <a:schemeClr val="tx1"/>
            </a:solidFill>
            <a:round/>
            <a:headEnd/>
            <a:tailEnd/>
          </a:ln>
        </p:spPr>
        <p:txBody>
          <a:bodyPr lIns="88139" tIns="44070" rIns="88139" bIns="44070"/>
          <a:lstStyle/>
          <a:p>
            <a:endParaRPr lang="en-US" dirty="0"/>
          </a:p>
        </p:txBody>
      </p:sp>
      <p:sp>
        <p:nvSpPr>
          <p:cNvPr id="578623" name="Line 62"/>
          <p:cNvSpPr>
            <a:spLocks noChangeShapeType="1"/>
          </p:cNvSpPr>
          <p:nvPr/>
        </p:nvSpPr>
        <p:spPr bwMode="auto">
          <a:xfrm flipH="1">
            <a:off x="1224691" y="7033784"/>
            <a:ext cx="877821" cy="202898"/>
          </a:xfrm>
          <a:prstGeom prst="line">
            <a:avLst/>
          </a:prstGeom>
          <a:noFill/>
          <a:ln w="9525">
            <a:solidFill>
              <a:schemeClr val="tx1"/>
            </a:solidFill>
            <a:round/>
            <a:headEnd/>
            <a:tailEnd/>
          </a:ln>
        </p:spPr>
        <p:txBody>
          <a:bodyPr lIns="88139" tIns="44070" rIns="88139" bIns="44070"/>
          <a:lstStyle/>
          <a:p>
            <a:endParaRPr lang="en-US" dirty="0"/>
          </a:p>
        </p:txBody>
      </p:sp>
      <p:sp>
        <p:nvSpPr>
          <p:cNvPr id="578624" name="Text Box 63"/>
          <p:cNvSpPr txBox="1">
            <a:spLocks noChangeArrowheads="1"/>
          </p:cNvSpPr>
          <p:nvPr/>
        </p:nvSpPr>
        <p:spPr bwMode="auto">
          <a:xfrm>
            <a:off x="2035572" y="8091312"/>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78625" name="Text Box 64"/>
          <p:cNvSpPr txBox="1">
            <a:spLocks noChangeArrowheads="1"/>
          </p:cNvSpPr>
          <p:nvPr/>
        </p:nvSpPr>
        <p:spPr bwMode="auto">
          <a:xfrm>
            <a:off x="3954000" y="8080552"/>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a:spLocks noGrp="1" noChangeArrowheads="1"/>
          </p:cNvSpPr>
          <p:nvPr>
            <p:ph type="sldNum" sz="quarter" idx="5"/>
          </p:nvPr>
        </p:nvSpPr>
        <p:spPr>
          <a:noFill/>
        </p:spPr>
        <p:txBody>
          <a:bodyPr/>
          <a:lstStyle/>
          <a:p>
            <a:fld id="{5C0D4248-6F3D-4093-A5C3-956A2F2957C9}" type="slidenum">
              <a:rPr lang="en-US" smtClean="0"/>
              <a:pPr/>
              <a:t>222</a:t>
            </a:fld>
            <a:endParaRPr lang="en-US" dirty="0" smtClean="0"/>
          </a:p>
        </p:txBody>
      </p:sp>
      <p:sp>
        <p:nvSpPr>
          <p:cNvPr id="579587" name="Line 2"/>
          <p:cNvSpPr>
            <a:spLocks noChangeShapeType="1"/>
          </p:cNvSpPr>
          <p:nvPr/>
        </p:nvSpPr>
        <p:spPr bwMode="auto">
          <a:xfrm flipV="1">
            <a:off x="4897239" y="4660497"/>
            <a:ext cx="400116" cy="2433235"/>
          </a:xfrm>
          <a:prstGeom prst="line">
            <a:avLst/>
          </a:prstGeom>
          <a:noFill/>
          <a:ln w="9525">
            <a:solidFill>
              <a:schemeClr val="tx1"/>
            </a:solidFill>
            <a:round/>
            <a:headEnd/>
            <a:tailEnd/>
          </a:ln>
        </p:spPr>
        <p:txBody>
          <a:bodyPr lIns="88139" tIns="44070" rIns="88139" bIns="44070"/>
          <a:lstStyle/>
          <a:p>
            <a:endParaRPr lang="en-US" dirty="0"/>
          </a:p>
        </p:txBody>
      </p:sp>
      <p:sp>
        <p:nvSpPr>
          <p:cNvPr id="579588" name="Rectangle 3"/>
          <p:cNvSpPr>
            <a:spLocks noGrp="1" noChangeArrowheads="1"/>
          </p:cNvSpPr>
          <p:nvPr>
            <p:ph type="body" idx="1"/>
          </p:nvPr>
        </p:nvSpPr>
        <p:spPr>
          <a:xfrm>
            <a:off x="699823" y="290513"/>
            <a:ext cx="5610754" cy="8309580"/>
          </a:xfrm>
          <a:noFill/>
          <a:ln/>
        </p:spPr>
        <p:txBody>
          <a:bodyPr/>
          <a:lstStyle/>
          <a:p>
            <a:pPr marL="220348" indent="-220348" eaLnBrk="1" hangingPunct="1"/>
            <a:r>
              <a:rPr lang="en-US" b="1" dirty="0" smtClean="0"/>
              <a:t>Learning Activity 10: SCCP GWS Configuration</a:t>
            </a:r>
          </a:p>
          <a:p>
            <a:pPr marL="220348" indent="-220348" eaLnBrk="1" hangingPunct="1"/>
            <a:r>
              <a:rPr lang="en-US" b="1" dirty="0" smtClean="0"/>
              <a:t>Student Assignment C</a:t>
            </a:r>
          </a:p>
          <a:p>
            <a:pPr marL="220348" indent="-220348" eaLnBrk="1" hangingPunct="1"/>
            <a:r>
              <a:rPr lang="en-US" dirty="0" smtClean="0"/>
              <a:t>Using the network map below, configure the Denver / Salt Lake STPS for this</a:t>
            </a:r>
          </a:p>
          <a:p>
            <a:pPr marL="220348" indent="-220348" eaLnBrk="1" hangingPunct="1"/>
            <a:r>
              <a:rPr lang="en-US" dirty="0" smtClean="0"/>
              <a:t>scenario.</a:t>
            </a:r>
          </a:p>
          <a:p>
            <a:pPr marL="220348" indent="-220348" eaLnBrk="1" hangingPunct="1"/>
            <a:r>
              <a:rPr lang="en-US" b="1" dirty="0" smtClean="0"/>
              <a:t>Scenario</a:t>
            </a:r>
          </a:p>
          <a:p>
            <a:pPr marL="220348" indent="-220348" eaLnBrk="1" hangingPunct="1"/>
            <a:r>
              <a:rPr lang="en-US" dirty="0" smtClean="0"/>
              <a:t>Configure the Denver / Salt Lake STP to perform the following screening</a:t>
            </a:r>
          </a:p>
          <a:p>
            <a:pPr marL="220348" indent="-220348" eaLnBrk="1" hangingPunct="1"/>
            <a:r>
              <a:rPr lang="en-US" dirty="0" smtClean="0"/>
              <a:t> functions on MSUs coming from the Dallas / Hubbard network over linkset </a:t>
            </a:r>
          </a:p>
          <a:p>
            <a:pPr marL="220348" indent="-220348" eaLnBrk="1" hangingPunct="1"/>
            <a:r>
              <a:rPr lang="en-US" dirty="0" smtClean="0"/>
              <a:t>“dallasls” from Dallas or ‘hubardls’ from Hubbard.</a:t>
            </a:r>
          </a:p>
          <a:p>
            <a:pPr marL="220348" indent="-220348" eaLnBrk="1" hangingPunct="1">
              <a:buFontTx/>
              <a:buAutoNum type="arabicPeriod"/>
            </a:pPr>
            <a:r>
              <a:rPr lang="en-US" dirty="0" smtClean="0"/>
              <a:t>Allow queries from the Dallas/Hubbard STP network. </a:t>
            </a:r>
          </a:p>
          <a:p>
            <a:pPr marL="220348" indent="-220348" eaLnBrk="1" hangingPunct="1">
              <a:buFontTx/>
              <a:buAutoNum type="arabicPeriod"/>
            </a:pPr>
            <a:r>
              <a:rPr lang="en-US" dirty="0" smtClean="0"/>
              <a:t>Allow queries to terminate at the Denver / Salt Lake STPs.</a:t>
            </a:r>
          </a:p>
          <a:p>
            <a:pPr marL="220348" indent="-220348" eaLnBrk="1" hangingPunct="1">
              <a:buFontTx/>
              <a:buAutoNum type="arabicPeriod"/>
            </a:pPr>
            <a:r>
              <a:rPr lang="en-US" dirty="0" smtClean="0"/>
              <a:t>Allow queries to originate from the Dallas / Hubbard network SSPs with the </a:t>
            </a:r>
          </a:p>
          <a:p>
            <a:pPr marL="220348" indent="-220348" eaLnBrk="1" hangingPunct="1"/>
            <a:r>
              <a:rPr lang="en-US" dirty="0" smtClean="0"/>
              <a:t>SSN and a TT of 254. </a:t>
            </a:r>
          </a:p>
          <a:p>
            <a:pPr marL="220348" indent="-220348" eaLnBrk="1" hangingPunct="1">
              <a:buFontTx/>
              <a:buAutoNum type="arabicPeriod" startAt="4"/>
            </a:pPr>
            <a:r>
              <a:rPr lang="en-US" dirty="0" smtClean="0"/>
              <a:t>Only TT 254 queries will be allowed into the Denver / Salt Lake network.</a:t>
            </a:r>
          </a:p>
          <a:p>
            <a:pPr marL="220348" indent="-220348" eaLnBrk="1" hangingPunct="1">
              <a:buFontTx/>
              <a:buAutoNum type="arabicPeriod" startAt="4"/>
            </a:pPr>
            <a:r>
              <a:rPr lang="en-US" dirty="0" smtClean="0"/>
              <a:t>Only TT 254 queries will be allowed to the SCPs 190-12-5 and 190-12-6.</a:t>
            </a:r>
          </a:p>
        </p:txBody>
      </p:sp>
      <p:sp>
        <p:nvSpPr>
          <p:cNvPr id="579589" name="Oval 4"/>
          <p:cNvSpPr>
            <a:spLocks noChangeArrowheads="1"/>
          </p:cNvSpPr>
          <p:nvPr/>
        </p:nvSpPr>
        <p:spPr bwMode="auto">
          <a:xfrm>
            <a:off x="681567" y="41547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0" name="Oval 5"/>
          <p:cNvSpPr>
            <a:spLocks noChangeArrowheads="1"/>
          </p:cNvSpPr>
          <p:nvPr/>
        </p:nvSpPr>
        <p:spPr bwMode="auto">
          <a:xfrm>
            <a:off x="661790" y="5312229"/>
            <a:ext cx="1032999" cy="982209"/>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1" name="Oval 6"/>
          <p:cNvSpPr>
            <a:spLocks noChangeArrowheads="1"/>
          </p:cNvSpPr>
          <p:nvPr/>
        </p:nvSpPr>
        <p:spPr bwMode="auto">
          <a:xfrm>
            <a:off x="5277579" y="4125585"/>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2" name="Oval 7"/>
          <p:cNvSpPr>
            <a:spLocks noChangeArrowheads="1"/>
          </p:cNvSpPr>
          <p:nvPr/>
        </p:nvSpPr>
        <p:spPr bwMode="auto">
          <a:xfrm>
            <a:off x="5326262" y="5303006"/>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3" name="AutoShape 8"/>
          <p:cNvSpPr>
            <a:spLocks noChangeArrowheads="1"/>
          </p:cNvSpPr>
          <p:nvPr/>
        </p:nvSpPr>
        <p:spPr bwMode="auto">
          <a:xfrm>
            <a:off x="252545" y="6663343"/>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594" name="AutoShape 9"/>
          <p:cNvSpPr>
            <a:spLocks noChangeArrowheads="1"/>
          </p:cNvSpPr>
          <p:nvPr/>
        </p:nvSpPr>
        <p:spPr bwMode="auto">
          <a:xfrm>
            <a:off x="234289" y="8045199"/>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595" name="AutoShape 10"/>
          <p:cNvSpPr>
            <a:spLocks noChangeArrowheads="1"/>
          </p:cNvSpPr>
          <p:nvPr/>
        </p:nvSpPr>
        <p:spPr bwMode="auto">
          <a:xfrm>
            <a:off x="5785710" y="6644897"/>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596" name="AutoShape 11"/>
          <p:cNvSpPr>
            <a:spLocks noChangeArrowheads="1"/>
          </p:cNvSpPr>
          <p:nvPr/>
        </p:nvSpPr>
        <p:spPr bwMode="auto">
          <a:xfrm>
            <a:off x="5793317" y="8022142"/>
            <a:ext cx="993445"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597" name="Oval 12"/>
          <p:cNvSpPr>
            <a:spLocks noChangeArrowheads="1"/>
          </p:cNvSpPr>
          <p:nvPr/>
        </p:nvSpPr>
        <p:spPr bwMode="auto">
          <a:xfrm>
            <a:off x="2035572" y="8005233"/>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8" name="Oval 13"/>
          <p:cNvSpPr>
            <a:spLocks noChangeArrowheads="1"/>
          </p:cNvSpPr>
          <p:nvPr/>
        </p:nvSpPr>
        <p:spPr bwMode="auto">
          <a:xfrm>
            <a:off x="3954001" y="7985252"/>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79599" name="Rectangle 14"/>
          <p:cNvSpPr>
            <a:spLocks noChangeArrowheads="1"/>
          </p:cNvSpPr>
          <p:nvPr/>
        </p:nvSpPr>
        <p:spPr bwMode="auto">
          <a:xfrm>
            <a:off x="2113161" y="4754261"/>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600" name="Rectangle 15"/>
          <p:cNvSpPr>
            <a:spLocks noChangeArrowheads="1"/>
          </p:cNvSpPr>
          <p:nvPr/>
        </p:nvSpPr>
        <p:spPr bwMode="auto">
          <a:xfrm>
            <a:off x="2113161" y="660800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601" name="Rectangle 16"/>
          <p:cNvSpPr>
            <a:spLocks noChangeArrowheads="1"/>
          </p:cNvSpPr>
          <p:nvPr/>
        </p:nvSpPr>
        <p:spPr bwMode="auto">
          <a:xfrm>
            <a:off x="3943350" y="4754261"/>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602" name="Rectangle 17"/>
          <p:cNvSpPr>
            <a:spLocks noChangeArrowheads="1"/>
          </p:cNvSpPr>
          <p:nvPr/>
        </p:nvSpPr>
        <p:spPr bwMode="auto">
          <a:xfrm>
            <a:off x="3943350" y="660800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79603" name="Line 18"/>
          <p:cNvSpPr>
            <a:spLocks noChangeShapeType="1"/>
          </p:cNvSpPr>
          <p:nvPr/>
        </p:nvSpPr>
        <p:spPr bwMode="auto">
          <a:xfrm>
            <a:off x="2571089" y="5704190"/>
            <a:ext cx="0" cy="903817"/>
          </a:xfrm>
          <a:prstGeom prst="line">
            <a:avLst/>
          </a:prstGeom>
          <a:noFill/>
          <a:ln w="9525">
            <a:solidFill>
              <a:schemeClr val="tx1"/>
            </a:solidFill>
            <a:round/>
            <a:headEnd/>
            <a:tailEnd/>
          </a:ln>
        </p:spPr>
        <p:txBody>
          <a:bodyPr lIns="88139" tIns="44070" rIns="88139" bIns="44070"/>
          <a:lstStyle/>
          <a:p>
            <a:endParaRPr lang="en-US" dirty="0"/>
          </a:p>
        </p:txBody>
      </p:sp>
      <p:sp>
        <p:nvSpPr>
          <p:cNvPr id="579604" name="Line 19"/>
          <p:cNvSpPr>
            <a:spLocks noChangeShapeType="1"/>
          </p:cNvSpPr>
          <p:nvPr/>
        </p:nvSpPr>
        <p:spPr bwMode="auto">
          <a:xfrm>
            <a:off x="4431705" y="5694968"/>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579605" name="Line 20"/>
          <p:cNvSpPr>
            <a:spLocks noChangeShapeType="1"/>
          </p:cNvSpPr>
          <p:nvPr/>
        </p:nvSpPr>
        <p:spPr bwMode="auto">
          <a:xfrm>
            <a:off x="1713045" y="4651274"/>
            <a:ext cx="400117" cy="530301"/>
          </a:xfrm>
          <a:prstGeom prst="line">
            <a:avLst/>
          </a:prstGeom>
          <a:noFill/>
          <a:ln w="9525">
            <a:solidFill>
              <a:schemeClr val="tx1"/>
            </a:solidFill>
            <a:round/>
            <a:headEnd/>
            <a:tailEnd/>
          </a:ln>
        </p:spPr>
        <p:txBody>
          <a:bodyPr lIns="88139" tIns="44070" rIns="88139" bIns="44070"/>
          <a:lstStyle/>
          <a:p>
            <a:endParaRPr lang="en-US" dirty="0"/>
          </a:p>
        </p:txBody>
      </p:sp>
      <p:sp>
        <p:nvSpPr>
          <p:cNvPr id="579606" name="Line 21"/>
          <p:cNvSpPr>
            <a:spLocks noChangeShapeType="1"/>
          </p:cNvSpPr>
          <p:nvPr/>
        </p:nvSpPr>
        <p:spPr bwMode="auto">
          <a:xfrm flipH="1">
            <a:off x="1684140" y="5192335"/>
            <a:ext cx="429022" cy="673251"/>
          </a:xfrm>
          <a:prstGeom prst="line">
            <a:avLst/>
          </a:prstGeom>
          <a:noFill/>
          <a:ln w="9525">
            <a:solidFill>
              <a:schemeClr val="tx1"/>
            </a:solidFill>
            <a:round/>
            <a:headEnd/>
            <a:tailEnd/>
          </a:ln>
        </p:spPr>
        <p:txBody>
          <a:bodyPr lIns="88139" tIns="44070" rIns="88139" bIns="44070"/>
          <a:lstStyle/>
          <a:p>
            <a:endParaRPr lang="en-US" dirty="0"/>
          </a:p>
        </p:txBody>
      </p:sp>
      <p:sp>
        <p:nvSpPr>
          <p:cNvPr id="579607" name="Line 22"/>
          <p:cNvSpPr>
            <a:spLocks noChangeShapeType="1"/>
          </p:cNvSpPr>
          <p:nvPr/>
        </p:nvSpPr>
        <p:spPr bwMode="auto">
          <a:xfrm flipH="1">
            <a:off x="1250553" y="5181576"/>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579608" name="Line 23"/>
          <p:cNvSpPr>
            <a:spLocks noChangeShapeType="1"/>
          </p:cNvSpPr>
          <p:nvPr/>
        </p:nvSpPr>
        <p:spPr bwMode="auto">
          <a:xfrm flipH="1">
            <a:off x="1207956" y="5192335"/>
            <a:ext cx="905206" cy="3748995"/>
          </a:xfrm>
          <a:prstGeom prst="line">
            <a:avLst/>
          </a:prstGeom>
          <a:noFill/>
          <a:ln w="9525">
            <a:solidFill>
              <a:schemeClr val="tx1"/>
            </a:solidFill>
            <a:round/>
            <a:headEnd/>
            <a:tailEnd/>
          </a:ln>
        </p:spPr>
        <p:txBody>
          <a:bodyPr lIns="88139" tIns="44070" rIns="88139" bIns="44070"/>
          <a:lstStyle/>
          <a:p>
            <a:endParaRPr lang="en-US" dirty="0"/>
          </a:p>
        </p:txBody>
      </p:sp>
      <p:sp>
        <p:nvSpPr>
          <p:cNvPr id="579609" name="Line 24"/>
          <p:cNvSpPr>
            <a:spLocks noChangeShapeType="1"/>
          </p:cNvSpPr>
          <p:nvPr/>
        </p:nvSpPr>
        <p:spPr bwMode="auto">
          <a:xfrm>
            <a:off x="2551312" y="7557937"/>
            <a:ext cx="9128" cy="447297"/>
          </a:xfrm>
          <a:prstGeom prst="line">
            <a:avLst/>
          </a:prstGeom>
          <a:noFill/>
          <a:ln w="9525">
            <a:solidFill>
              <a:schemeClr val="tx1"/>
            </a:solidFill>
            <a:round/>
            <a:headEnd/>
            <a:tailEnd/>
          </a:ln>
        </p:spPr>
        <p:txBody>
          <a:bodyPr lIns="88139" tIns="44070" rIns="88139" bIns="44070"/>
          <a:lstStyle/>
          <a:p>
            <a:endParaRPr lang="en-US" dirty="0"/>
          </a:p>
        </p:txBody>
      </p:sp>
      <p:sp>
        <p:nvSpPr>
          <p:cNvPr id="579610" name="Line 25"/>
          <p:cNvSpPr>
            <a:spLocks noChangeShapeType="1"/>
          </p:cNvSpPr>
          <p:nvPr/>
        </p:nvSpPr>
        <p:spPr bwMode="auto">
          <a:xfrm flipH="1">
            <a:off x="4897239" y="4686629"/>
            <a:ext cx="389467" cy="499558"/>
          </a:xfrm>
          <a:prstGeom prst="line">
            <a:avLst/>
          </a:prstGeom>
          <a:noFill/>
          <a:ln w="9525">
            <a:solidFill>
              <a:schemeClr val="tx1"/>
            </a:solidFill>
            <a:round/>
            <a:headEnd/>
            <a:tailEnd/>
          </a:ln>
        </p:spPr>
        <p:txBody>
          <a:bodyPr lIns="88139" tIns="44070" rIns="88139" bIns="44070"/>
          <a:lstStyle/>
          <a:p>
            <a:endParaRPr lang="en-US" dirty="0"/>
          </a:p>
        </p:txBody>
      </p:sp>
      <p:sp>
        <p:nvSpPr>
          <p:cNvPr id="579611" name="Line 26"/>
          <p:cNvSpPr>
            <a:spLocks noChangeShapeType="1"/>
          </p:cNvSpPr>
          <p:nvPr/>
        </p:nvSpPr>
        <p:spPr bwMode="auto">
          <a:xfrm>
            <a:off x="4897240" y="5172353"/>
            <a:ext cx="429022" cy="616378"/>
          </a:xfrm>
          <a:prstGeom prst="line">
            <a:avLst/>
          </a:prstGeom>
          <a:noFill/>
          <a:ln w="9525">
            <a:solidFill>
              <a:schemeClr val="tx1"/>
            </a:solidFill>
            <a:round/>
            <a:headEnd/>
            <a:tailEnd/>
          </a:ln>
        </p:spPr>
        <p:txBody>
          <a:bodyPr lIns="88139" tIns="44070" rIns="88139" bIns="44070"/>
          <a:lstStyle/>
          <a:p>
            <a:endParaRPr lang="en-US" dirty="0"/>
          </a:p>
        </p:txBody>
      </p:sp>
      <p:sp>
        <p:nvSpPr>
          <p:cNvPr id="579612" name="Line 27"/>
          <p:cNvSpPr>
            <a:spLocks noChangeShapeType="1"/>
          </p:cNvSpPr>
          <p:nvPr/>
        </p:nvSpPr>
        <p:spPr bwMode="auto">
          <a:xfrm>
            <a:off x="4431705" y="7548715"/>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579613" name="Line 28"/>
          <p:cNvSpPr>
            <a:spLocks noChangeShapeType="1"/>
          </p:cNvSpPr>
          <p:nvPr/>
        </p:nvSpPr>
        <p:spPr bwMode="auto">
          <a:xfrm>
            <a:off x="4897239" y="5192334"/>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579614" name="Line 29"/>
          <p:cNvSpPr>
            <a:spLocks noChangeShapeType="1"/>
          </p:cNvSpPr>
          <p:nvPr/>
        </p:nvSpPr>
        <p:spPr bwMode="auto">
          <a:xfrm>
            <a:off x="4897240" y="5229225"/>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579615" name="Line 30"/>
          <p:cNvSpPr>
            <a:spLocks noChangeShapeType="1"/>
          </p:cNvSpPr>
          <p:nvPr/>
        </p:nvSpPr>
        <p:spPr bwMode="auto">
          <a:xfrm flipH="1">
            <a:off x="1207955" y="7064527"/>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579616" name="Line 31"/>
          <p:cNvSpPr>
            <a:spLocks noChangeShapeType="1"/>
          </p:cNvSpPr>
          <p:nvPr/>
        </p:nvSpPr>
        <p:spPr bwMode="auto">
          <a:xfrm flipH="1">
            <a:off x="1224691" y="7053767"/>
            <a:ext cx="888471" cy="514929"/>
          </a:xfrm>
          <a:prstGeom prst="line">
            <a:avLst/>
          </a:prstGeom>
          <a:noFill/>
          <a:ln w="9525">
            <a:solidFill>
              <a:schemeClr val="tx1"/>
            </a:solidFill>
            <a:round/>
            <a:headEnd/>
            <a:tailEnd/>
          </a:ln>
        </p:spPr>
        <p:txBody>
          <a:bodyPr lIns="88139" tIns="44070" rIns="88139" bIns="44070"/>
          <a:lstStyle/>
          <a:p>
            <a:endParaRPr lang="en-US" dirty="0"/>
          </a:p>
        </p:txBody>
      </p:sp>
      <p:sp>
        <p:nvSpPr>
          <p:cNvPr id="579617" name="Line 32"/>
          <p:cNvSpPr>
            <a:spLocks noChangeShapeType="1"/>
          </p:cNvSpPr>
          <p:nvPr/>
        </p:nvSpPr>
        <p:spPr bwMode="auto">
          <a:xfrm flipH="1" flipV="1">
            <a:off x="1684140" y="5827158"/>
            <a:ext cx="415329" cy="1221997"/>
          </a:xfrm>
          <a:prstGeom prst="line">
            <a:avLst/>
          </a:prstGeom>
          <a:noFill/>
          <a:ln w="9525">
            <a:solidFill>
              <a:schemeClr val="tx1"/>
            </a:solidFill>
            <a:round/>
            <a:headEnd/>
            <a:tailEnd/>
          </a:ln>
        </p:spPr>
        <p:txBody>
          <a:bodyPr lIns="88139" tIns="44070" rIns="88139" bIns="44070"/>
          <a:lstStyle/>
          <a:p>
            <a:endParaRPr lang="en-US" dirty="0"/>
          </a:p>
        </p:txBody>
      </p:sp>
      <p:sp>
        <p:nvSpPr>
          <p:cNvPr id="579618" name="Line 33"/>
          <p:cNvSpPr>
            <a:spLocks noChangeShapeType="1"/>
          </p:cNvSpPr>
          <p:nvPr/>
        </p:nvSpPr>
        <p:spPr bwMode="auto">
          <a:xfrm flipH="1" flipV="1">
            <a:off x="1713045" y="4651275"/>
            <a:ext cx="400117" cy="2427086"/>
          </a:xfrm>
          <a:prstGeom prst="line">
            <a:avLst/>
          </a:prstGeom>
          <a:noFill/>
          <a:ln w="9525">
            <a:solidFill>
              <a:schemeClr val="tx1"/>
            </a:solidFill>
            <a:round/>
            <a:headEnd/>
            <a:tailEnd/>
          </a:ln>
        </p:spPr>
        <p:txBody>
          <a:bodyPr lIns="88139" tIns="44070" rIns="88139" bIns="44070"/>
          <a:lstStyle/>
          <a:p>
            <a:endParaRPr lang="en-US" dirty="0"/>
          </a:p>
        </p:txBody>
      </p:sp>
      <p:sp>
        <p:nvSpPr>
          <p:cNvPr id="579619" name="Line 34"/>
          <p:cNvSpPr>
            <a:spLocks noChangeShapeType="1"/>
          </p:cNvSpPr>
          <p:nvPr/>
        </p:nvSpPr>
        <p:spPr bwMode="auto">
          <a:xfrm>
            <a:off x="4888112" y="7110640"/>
            <a:ext cx="914333" cy="1818394"/>
          </a:xfrm>
          <a:prstGeom prst="line">
            <a:avLst/>
          </a:prstGeom>
          <a:noFill/>
          <a:ln w="9525">
            <a:solidFill>
              <a:schemeClr val="tx1"/>
            </a:solidFill>
            <a:round/>
            <a:headEnd/>
            <a:tailEnd/>
          </a:ln>
        </p:spPr>
        <p:txBody>
          <a:bodyPr lIns="88139" tIns="44070" rIns="88139" bIns="44070"/>
          <a:lstStyle/>
          <a:p>
            <a:endParaRPr lang="en-US" dirty="0"/>
          </a:p>
        </p:txBody>
      </p:sp>
      <p:sp>
        <p:nvSpPr>
          <p:cNvPr id="579620" name="Line 35"/>
          <p:cNvSpPr>
            <a:spLocks noChangeShapeType="1"/>
          </p:cNvSpPr>
          <p:nvPr/>
        </p:nvSpPr>
        <p:spPr bwMode="auto">
          <a:xfrm>
            <a:off x="4892675" y="7093732"/>
            <a:ext cx="900642" cy="450371"/>
          </a:xfrm>
          <a:prstGeom prst="line">
            <a:avLst/>
          </a:prstGeom>
          <a:noFill/>
          <a:ln w="9525">
            <a:solidFill>
              <a:schemeClr val="tx1"/>
            </a:solidFill>
            <a:round/>
            <a:headEnd/>
            <a:tailEnd/>
          </a:ln>
        </p:spPr>
        <p:txBody>
          <a:bodyPr lIns="88139" tIns="44070" rIns="88139" bIns="44070"/>
          <a:lstStyle/>
          <a:p>
            <a:endParaRPr lang="en-US" dirty="0"/>
          </a:p>
        </p:txBody>
      </p:sp>
      <p:sp>
        <p:nvSpPr>
          <p:cNvPr id="579621" name="Line 36"/>
          <p:cNvSpPr>
            <a:spLocks noChangeShapeType="1"/>
          </p:cNvSpPr>
          <p:nvPr/>
        </p:nvSpPr>
        <p:spPr bwMode="auto">
          <a:xfrm flipV="1">
            <a:off x="4897240" y="5765674"/>
            <a:ext cx="418372" cy="1344965"/>
          </a:xfrm>
          <a:prstGeom prst="line">
            <a:avLst/>
          </a:prstGeom>
          <a:noFill/>
          <a:ln w="9525">
            <a:solidFill>
              <a:schemeClr val="tx1"/>
            </a:solidFill>
            <a:round/>
            <a:headEnd/>
            <a:tailEnd/>
          </a:ln>
        </p:spPr>
        <p:txBody>
          <a:bodyPr lIns="88139" tIns="44070" rIns="88139" bIns="44070"/>
          <a:lstStyle/>
          <a:p>
            <a:endParaRPr lang="en-US" dirty="0"/>
          </a:p>
        </p:txBody>
      </p:sp>
      <p:sp>
        <p:nvSpPr>
          <p:cNvPr id="579622" name="Text Box 37"/>
          <p:cNvSpPr txBox="1">
            <a:spLocks noChangeArrowheads="1"/>
          </p:cNvSpPr>
          <p:nvPr/>
        </p:nvSpPr>
        <p:spPr bwMode="auto">
          <a:xfrm>
            <a:off x="5422107" y="448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579623" name="Text Box 38"/>
          <p:cNvSpPr txBox="1">
            <a:spLocks noChangeArrowheads="1"/>
          </p:cNvSpPr>
          <p:nvPr/>
        </p:nvSpPr>
        <p:spPr bwMode="auto">
          <a:xfrm>
            <a:off x="5481440" y="567806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579624" name="Text Box 39"/>
          <p:cNvSpPr txBox="1">
            <a:spLocks noChangeArrowheads="1"/>
          </p:cNvSpPr>
          <p:nvPr/>
        </p:nvSpPr>
        <p:spPr bwMode="auto">
          <a:xfrm>
            <a:off x="5908940" y="728279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579625" name="Text Box 40"/>
          <p:cNvSpPr txBox="1">
            <a:spLocks noChangeArrowheads="1"/>
          </p:cNvSpPr>
          <p:nvPr/>
        </p:nvSpPr>
        <p:spPr bwMode="auto">
          <a:xfrm>
            <a:off x="5908940" y="866157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579626" name="Text Box 41"/>
          <p:cNvSpPr txBox="1">
            <a:spLocks noChangeArrowheads="1"/>
          </p:cNvSpPr>
          <p:nvPr/>
        </p:nvSpPr>
        <p:spPr bwMode="auto">
          <a:xfrm>
            <a:off x="4109179" y="864159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579627" name="Text Box 42"/>
          <p:cNvSpPr txBox="1">
            <a:spLocks noChangeArrowheads="1"/>
          </p:cNvSpPr>
          <p:nvPr/>
        </p:nvSpPr>
        <p:spPr bwMode="auto">
          <a:xfrm>
            <a:off x="820011" y="448680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579628" name="Text Box 43"/>
          <p:cNvSpPr txBox="1">
            <a:spLocks noChangeArrowheads="1"/>
          </p:cNvSpPr>
          <p:nvPr/>
        </p:nvSpPr>
        <p:spPr bwMode="auto">
          <a:xfrm>
            <a:off x="780455" y="5694968"/>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579629" name="Text Box 44"/>
          <p:cNvSpPr txBox="1">
            <a:spLocks noChangeArrowheads="1"/>
          </p:cNvSpPr>
          <p:nvPr/>
        </p:nvSpPr>
        <p:spPr bwMode="auto">
          <a:xfrm>
            <a:off x="369689" y="7290481"/>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579630" name="Text Box 45"/>
          <p:cNvSpPr txBox="1">
            <a:spLocks noChangeArrowheads="1"/>
          </p:cNvSpPr>
          <p:nvPr/>
        </p:nvSpPr>
        <p:spPr bwMode="auto">
          <a:xfrm>
            <a:off x="360561" y="868002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579631" name="Text Box 46"/>
          <p:cNvSpPr txBox="1">
            <a:spLocks noChangeArrowheads="1"/>
          </p:cNvSpPr>
          <p:nvPr/>
        </p:nvSpPr>
        <p:spPr bwMode="auto">
          <a:xfrm>
            <a:off x="2181622" y="864928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579632" name="Line 47"/>
          <p:cNvSpPr>
            <a:spLocks noChangeShapeType="1"/>
          </p:cNvSpPr>
          <p:nvPr/>
        </p:nvSpPr>
        <p:spPr bwMode="auto">
          <a:xfrm>
            <a:off x="3059444" y="5220003"/>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579633" name="Line 48"/>
          <p:cNvSpPr>
            <a:spLocks noChangeShapeType="1"/>
          </p:cNvSpPr>
          <p:nvPr/>
        </p:nvSpPr>
        <p:spPr bwMode="auto">
          <a:xfrm>
            <a:off x="3064008" y="522615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79634" name="Line 49"/>
          <p:cNvSpPr>
            <a:spLocks noChangeShapeType="1"/>
          </p:cNvSpPr>
          <p:nvPr/>
        </p:nvSpPr>
        <p:spPr bwMode="auto">
          <a:xfrm flipH="1">
            <a:off x="3056401" y="7095268"/>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79635" name="Line 50"/>
          <p:cNvSpPr>
            <a:spLocks noChangeShapeType="1"/>
          </p:cNvSpPr>
          <p:nvPr/>
        </p:nvSpPr>
        <p:spPr bwMode="auto">
          <a:xfrm flipH="1">
            <a:off x="3056402" y="5232299"/>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579636" name="Text Box 51"/>
          <p:cNvSpPr txBox="1">
            <a:spLocks noChangeArrowheads="1"/>
          </p:cNvSpPr>
          <p:nvPr/>
        </p:nvSpPr>
        <p:spPr bwMode="auto">
          <a:xfrm>
            <a:off x="2029487" y="5053995"/>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9637" name="Text Box 52"/>
          <p:cNvSpPr txBox="1">
            <a:spLocks noChangeArrowheads="1"/>
          </p:cNvSpPr>
          <p:nvPr/>
        </p:nvSpPr>
        <p:spPr bwMode="auto">
          <a:xfrm>
            <a:off x="2084256" y="5255357"/>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579638" name="Text Box 53"/>
          <p:cNvSpPr txBox="1">
            <a:spLocks noChangeArrowheads="1"/>
          </p:cNvSpPr>
          <p:nvPr/>
        </p:nvSpPr>
        <p:spPr bwMode="auto">
          <a:xfrm>
            <a:off x="2161845" y="4757335"/>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579639" name="Text Box 54"/>
          <p:cNvSpPr txBox="1">
            <a:spLocks noChangeArrowheads="1"/>
          </p:cNvSpPr>
          <p:nvPr/>
        </p:nvSpPr>
        <p:spPr bwMode="auto">
          <a:xfrm>
            <a:off x="2024924" y="690005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579640" name="Text Box 55"/>
          <p:cNvSpPr txBox="1">
            <a:spLocks noChangeArrowheads="1"/>
          </p:cNvSpPr>
          <p:nvPr/>
        </p:nvSpPr>
        <p:spPr bwMode="auto">
          <a:xfrm>
            <a:off x="2075127" y="710141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579641" name="Text Box 56"/>
          <p:cNvSpPr txBox="1">
            <a:spLocks noChangeArrowheads="1"/>
          </p:cNvSpPr>
          <p:nvPr/>
        </p:nvSpPr>
        <p:spPr bwMode="auto">
          <a:xfrm>
            <a:off x="2084256" y="660185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579642" name="Text Box 57"/>
          <p:cNvSpPr txBox="1">
            <a:spLocks noChangeArrowheads="1"/>
          </p:cNvSpPr>
          <p:nvPr/>
        </p:nvSpPr>
        <p:spPr bwMode="auto">
          <a:xfrm>
            <a:off x="3852069" y="5095498"/>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79643" name="Text Box 58"/>
          <p:cNvSpPr txBox="1">
            <a:spLocks noChangeArrowheads="1"/>
          </p:cNvSpPr>
          <p:nvPr/>
        </p:nvSpPr>
        <p:spPr bwMode="auto">
          <a:xfrm>
            <a:off x="3917487" y="5298395"/>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579644" name="Text Box 59"/>
          <p:cNvSpPr txBox="1">
            <a:spLocks noChangeArrowheads="1"/>
          </p:cNvSpPr>
          <p:nvPr/>
        </p:nvSpPr>
        <p:spPr bwMode="auto">
          <a:xfrm>
            <a:off x="3937265" y="4785003"/>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579645" name="Text Box 60"/>
          <p:cNvSpPr txBox="1">
            <a:spLocks noChangeArrowheads="1"/>
          </p:cNvSpPr>
          <p:nvPr/>
        </p:nvSpPr>
        <p:spPr bwMode="auto">
          <a:xfrm>
            <a:off x="3859676" y="694617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579646" name="Text Box 61"/>
          <p:cNvSpPr txBox="1">
            <a:spLocks noChangeArrowheads="1"/>
          </p:cNvSpPr>
          <p:nvPr/>
        </p:nvSpPr>
        <p:spPr bwMode="auto">
          <a:xfrm>
            <a:off x="3911402" y="714753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579647" name="Text Box 62"/>
          <p:cNvSpPr txBox="1">
            <a:spLocks noChangeArrowheads="1"/>
          </p:cNvSpPr>
          <p:nvPr/>
        </p:nvSpPr>
        <p:spPr bwMode="auto">
          <a:xfrm>
            <a:off x="3929659" y="664797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579648" name="Text Box 63"/>
          <p:cNvSpPr txBox="1">
            <a:spLocks noChangeArrowheads="1"/>
          </p:cNvSpPr>
          <p:nvPr/>
        </p:nvSpPr>
        <p:spPr bwMode="auto">
          <a:xfrm>
            <a:off x="1976239" y="8318803"/>
            <a:ext cx="113036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79649" name="Text Box 64"/>
          <p:cNvSpPr txBox="1">
            <a:spLocks noChangeArrowheads="1"/>
          </p:cNvSpPr>
          <p:nvPr/>
        </p:nvSpPr>
        <p:spPr bwMode="auto">
          <a:xfrm>
            <a:off x="3893146" y="8300358"/>
            <a:ext cx="112884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a:noFill/>
        </p:spPr>
        <p:txBody>
          <a:bodyPr/>
          <a:lstStyle/>
          <a:p>
            <a:fld id="{02FFE2B2-9F2B-48BD-9CEA-D5A86B0FC51B}" type="slidenum">
              <a:rPr lang="en-US" smtClean="0"/>
              <a:pPr/>
              <a:t>223</a:t>
            </a:fld>
            <a:endParaRPr lang="en-US" dirty="0" smtClean="0"/>
          </a:p>
        </p:txBody>
      </p:sp>
      <p:sp>
        <p:nvSpPr>
          <p:cNvPr id="580611"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10: SCCP GWS Configuration</a:t>
            </a:r>
          </a:p>
          <a:p>
            <a:pPr marL="220348" indent="-220348" eaLnBrk="1" hangingPunct="1"/>
            <a:r>
              <a:rPr lang="en-US" b="1" dirty="0" smtClean="0"/>
              <a:t>Student Assignment D</a:t>
            </a:r>
          </a:p>
          <a:p>
            <a:pPr marL="220348" indent="-220348" eaLnBrk="1" hangingPunct="1"/>
            <a:r>
              <a:rPr lang="en-US" dirty="0" smtClean="0"/>
              <a:t>Using the network map below, configure the Heathrow or Gatwick </a:t>
            </a:r>
          </a:p>
          <a:p>
            <a:pPr marL="220348" indent="-220348" eaLnBrk="1" hangingPunct="1"/>
            <a:r>
              <a:rPr lang="en-US" dirty="0" smtClean="0"/>
              <a:t>STPs for this scenario.</a:t>
            </a:r>
          </a:p>
          <a:p>
            <a:pPr marL="220348" indent="-220348" eaLnBrk="1" hangingPunct="1"/>
            <a:r>
              <a:rPr lang="en-US" b="1" dirty="0" smtClean="0"/>
              <a:t>Scenario</a:t>
            </a:r>
          </a:p>
          <a:p>
            <a:pPr marL="220348" indent="-220348" eaLnBrk="1" hangingPunct="1"/>
            <a:r>
              <a:rPr lang="en-US" dirty="0" smtClean="0"/>
              <a:t>Configure the Heathrow or Gatwick STP to perform the following screening</a:t>
            </a:r>
          </a:p>
          <a:p>
            <a:pPr marL="220348" indent="-220348" eaLnBrk="1" hangingPunct="1"/>
            <a:r>
              <a:rPr lang="en-US" dirty="0" smtClean="0"/>
              <a:t>functions on MSUs coming from the STP1 / STP2 network.</a:t>
            </a:r>
          </a:p>
          <a:p>
            <a:pPr marL="220348" indent="-220348" eaLnBrk="1" hangingPunct="1">
              <a:buFontTx/>
              <a:buAutoNum type="arabicPeriod"/>
            </a:pPr>
            <a:r>
              <a:rPr lang="en-US" dirty="0" smtClean="0"/>
              <a:t>Allow queries from STP1/STP2 network. </a:t>
            </a:r>
          </a:p>
          <a:p>
            <a:pPr marL="220348" indent="-220348" eaLnBrk="1" hangingPunct="1">
              <a:buFontTx/>
              <a:buAutoNum type="arabicPeriod"/>
            </a:pPr>
            <a:r>
              <a:rPr lang="en-US" dirty="0" smtClean="0"/>
              <a:t>Allow queries to the Heathrow or Gatwick STP.</a:t>
            </a:r>
          </a:p>
          <a:p>
            <a:pPr marL="220348" indent="-220348" eaLnBrk="1" hangingPunct="1">
              <a:buFontTx/>
              <a:buAutoNum type="arabicPeriod"/>
            </a:pPr>
            <a:r>
              <a:rPr lang="en-US" dirty="0" smtClean="0"/>
              <a:t>Allow queries to originate from the STP1/STP2 network SSPs with the</a:t>
            </a:r>
          </a:p>
          <a:p>
            <a:pPr marL="220348" indent="-220348" eaLnBrk="1" hangingPunct="1"/>
            <a:r>
              <a:rPr lang="en-US" dirty="0" smtClean="0"/>
              <a:t>SSN of 254 and a TT of 0. </a:t>
            </a:r>
          </a:p>
          <a:p>
            <a:pPr marL="220348" indent="-220348" eaLnBrk="1" hangingPunct="1">
              <a:buFontTx/>
              <a:buAutoNum type="arabicPeriod" startAt="4"/>
            </a:pPr>
            <a:r>
              <a:rPr lang="en-US" dirty="0" smtClean="0"/>
              <a:t>Only TT0 queries will be allowed into the Heathrow / Gatwick network.</a:t>
            </a:r>
          </a:p>
          <a:p>
            <a:pPr marL="220348" indent="-220348" eaLnBrk="1" hangingPunct="1">
              <a:buFontTx/>
              <a:buAutoNum type="arabicPeriod" startAt="4"/>
            </a:pPr>
            <a:r>
              <a:rPr lang="en-US" dirty="0" smtClean="0"/>
              <a:t>Only TT 0 queries will be allowed to the SCP PCN=3000 &amp; 3001.</a:t>
            </a:r>
          </a:p>
        </p:txBody>
      </p:sp>
      <p:sp>
        <p:nvSpPr>
          <p:cNvPr id="580612" name="Oval 3"/>
          <p:cNvSpPr>
            <a:spLocks noChangeArrowheads="1"/>
          </p:cNvSpPr>
          <p:nvPr/>
        </p:nvSpPr>
        <p:spPr bwMode="auto">
          <a:xfrm>
            <a:off x="244938" y="6598785"/>
            <a:ext cx="1034521"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80613" name="Oval 4"/>
          <p:cNvSpPr>
            <a:spLocks noChangeArrowheads="1"/>
          </p:cNvSpPr>
          <p:nvPr/>
        </p:nvSpPr>
        <p:spPr bwMode="auto">
          <a:xfrm>
            <a:off x="5277579" y="3778200"/>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80614" name="AutoShape 5"/>
          <p:cNvSpPr>
            <a:spLocks noChangeArrowheads="1"/>
          </p:cNvSpPr>
          <p:nvPr/>
        </p:nvSpPr>
        <p:spPr bwMode="auto">
          <a:xfrm>
            <a:off x="613107" y="3805867"/>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15" name="AutoShape 6"/>
          <p:cNvSpPr>
            <a:spLocks noChangeArrowheads="1"/>
          </p:cNvSpPr>
          <p:nvPr/>
        </p:nvSpPr>
        <p:spPr bwMode="auto">
          <a:xfrm>
            <a:off x="623755" y="4934101"/>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16" name="AutoShape 7"/>
          <p:cNvSpPr>
            <a:spLocks noChangeArrowheads="1"/>
          </p:cNvSpPr>
          <p:nvPr/>
        </p:nvSpPr>
        <p:spPr bwMode="auto">
          <a:xfrm>
            <a:off x="5785710" y="5184649"/>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17" name="AutoShape 8"/>
          <p:cNvSpPr>
            <a:spLocks noChangeArrowheads="1"/>
          </p:cNvSpPr>
          <p:nvPr/>
        </p:nvSpPr>
        <p:spPr bwMode="auto">
          <a:xfrm>
            <a:off x="5793317" y="6552672"/>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18" name="Oval 9"/>
          <p:cNvSpPr>
            <a:spLocks noChangeArrowheads="1"/>
          </p:cNvSpPr>
          <p:nvPr/>
        </p:nvSpPr>
        <p:spPr bwMode="auto">
          <a:xfrm>
            <a:off x="223639" y="8043661"/>
            <a:ext cx="1034521"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80619" name="Oval 10"/>
          <p:cNvSpPr>
            <a:spLocks noChangeArrowheads="1"/>
          </p:cNvSpPr>
          <p:nvPr/>
        </p:nvSpPr>
        <p:spPr bwMode="auto">
          <a:xfrm>
            <a:off x="5730942" y="8035976"/>
            <a:ext cx="1034521"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580620" name="Rectangle 11"/>
          <p:cNvSpPr>
            <a:spLocks noChangeArrowheads="1"/>
          </p:cNvSpPr>
          <p:nvPr/>
        </p:nvSpPr>
        <p:spPr bwMode="auto">
          <a:xfrm>
            <a:off x="2113161" y="4663571"/>
            <a:ext cx="943240" cy="93917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21" name="Rectangle 12"/>
          <p:cNvSpPr>
            <a:spLocks noChangeArrowheads="1"/>
          </p:cNvSpPr>
          <p:nvPr/>
        </p:nvSpPr>
        <p:spPr bwMode="auto">
          <a:xfrm>
            <a:off x="2113161" y="6515781"/>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22" name="Rectangle 13"/>
          <p:cNvSpPr>
            <a:spLocks noChangeArrowheads="1"/>
          </p:cNvSpPr>
          <p:nvPr/>
        </p:nvSpPr>
        <p:spPr bwMode="auto">
          <a:xfrm>
            <a:off x="3943350" y="4663571"/>
            <a:ext cx="944761" cy="939171"/>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23" name="Rectangle 14"/>
          <p:cNvSpPr>
            <a:spLocks noChangeArrowheads="1"/>
          </p:cNvSpPr>
          <p:nvPr/>
        </p:nvSpPr>
        <p:spPr bwMode="auto">
          <a:xfrm>
            <a:off x="3943350" y="6515781"/>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580624" name="Line 15"/>
          <p:cNvSpPr>
            <a:spLocks noChangeShapeType="1"/>
          </p:cNvSpPr>
          <p:nvPr/>
        </p:nvSpPr>
        <p:spPr bwMode="auto">
          <a:xfrm>
            <a:off x="2571089" y="5610427"/>
            <a:ext cx="0" cy="905354"/>
          </a:xfrm>
          <a:prstGeom prst="line">
            <a:avLst/>
          </a:prstGeom>
          <a:noFill/>
          <a:ln w="9525">
            <a:solidFill>
              <a:schemeClr val="tx1"/>
            </a:solidFill>
            <a:round/>
            <a:headEnd/>
            <a:tailEnd/>
          </a:ln>
        </p:spPr>
        <p:txBody>
          <a:bodyPr lIns="88139" tIns="44070" rIns="88139" bIns="44070"/>
          <a:lstStyle/>
          <a:p>
            <a:endParaRPr lang="en-US" dirty="0"/>
          </a:p>
        </p:txBody>
      </p:sp>
      <p:sp>
        <p:nvSpPr>
          <p:cNvPr id="580625" name="Line 16"/>
          <p:cNvSpPr>
            <a:spLocks noChangeShapeType="1"/>
          </p:cNvSpPr>
          <p:nvPr/>
        </p:nvSpPr>
        <p:spPr bwMode="auto">
          <a:xfrm>
            <a:off x="4431705" y="5602742"/>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580626" name="Line 17"/>
          <p:cNvSpPr>
            <a:spLocks noChangeShapeType="1"/>
          </p:cNvSpPr>
          <p:nvPr/>
        </p:nvSpPr>
        <p:spPr bwMode="auto">
          <a:xfrm>
            <a:off x="1603508" y="4709685"/>
            <a:ext cx="509654" cy="379665"/>
          </a:xfrm>
          <a:prstGeom prst="line">
            <a:avLst/>
          </a:prstGeom>
          <a:noFill/>
          <a:ln w="9525">
            <a:solidFill>
              <a:schemeClr val="tx1"/>
            </a:solidFill>
            <a:round/>
            <a:headEnd/>
            <a:tailEnd/>
          </a:ln>
        </p:spPr>
        <p:txBody>
          <a:bodyPr lIns="88139" tIns="44070" rIns="88139" bIns="44070"/>
          <a:lstStyle/>
          <a:p>
            <a:endParaRPr lang="en-US" dirty="0"/>
          </a:p>
        </p:txBody>
      </p:sp>
      <p:sp>
        <p:nvSpPr>
          <p:cNvPr id="580627" name="Line 18"/>
          <p:cNvSpPr>
            <a:spLocks noChangeShapeType="1"/>
          </p:cNvSpPr>
          <p:nvPr/>
        </p:nvSpPr>
        <p:spPr bwMode="auto">
          <a:xfrm flipH="1">
            <a:off x="1600465" y="5098572"/>
            <a:ext cx="512697" cy="734735"/>
          </a:xfrm>
          <a:prstGeom prst="line">
            <a:avLst/>
          </a:prstGeom>
          <a:noFill/>
          <a:ln w="9525">
            <a:solidFill>
              <a:schemeClr val="tx1"/>
            </a:solidFill>
            <a:round/>
            <a:headEnd/>
            <a:tailEnd/>
          </a:ln>
        </p:spPr>
        <p:txBody>
          <a:bodyPr lIns="88139" tIns="44070" rIns="88139" bIns="44070"/>
          <a:lstStyle/>
          <a:p>
            <a:endParaRPr lang="en-US" dirty="0"/>
          </a:p>
        </p:txBody>
      </p:sp>
      <p:sp>
        <p:nvSpPr>
          <p:cNvPr id="580628" name="Line 19"/>
          <p:cNvSpPr>
            <a:spLocks noChangeShapeType="1"/>
          </p:cNvSpPr>
          <p:nvPr/>
        </p:nvSpPr>
        <p:spPr bwMode="auto">
          <a:xfrm flipH="1">
            <a:off x="1223169" y="5089350"/>
            <a:ext cx="879343" cy="1778428"/>
          </a:xfrm>
          <a:prstGeom prst="line">
            <a:avLst/>
          </a:prstGeom>
          <a:noFill/>
          <a:ln w="9525">
            <a:solidFill>
              <a:schemeClr val="tx1"/>
            </a:solidFill>
            <a:round/>
            <a:headEnd/>
            <a:tailEnd/>
          </a:ln>
        </p:spPr>
        <p:txBody>
          <a:bodyPr lIns="88139" tIns="44070" rIns="88139" bIns="44070"/>
          <a:lstStyle/>
          <a:p>
            <a:endParaRPr lang="en-US" dirty="0"/>
          </a:p>
        </p:txBody>
      </p:sp>
      <p:sp>
        <p:nvSpPr>
          <p:cNvPr id="580629" name="Line 20"/>
          <p:cNvSpPr>
            <a:spLocks noChangeShapeType="1"/>
          </p:cNvSpPr>
          <p:nvPr/>
        </p:nvSpPr>
        <p:spPr bwMode="auto">
          <a:xfrm flipH="1">
            <a:off x="1186656" y="5098572"/>
            <a:ext cx="926505" cy="3250973"/>
          </a:xfrm>
          <a:prstGeom prst="line">
            <a:avLst/>
          </a:prstGeom>
          <a:noFill/>
          <a:ln w="9525">
            <a:solidFill>
              <a:schemeClr val="tx1"/>
            </a:solidFill>
            <a:round/>
            <a:headEnd/>
            <a:tailEnd/>
          </a:ln>
        </p:spPr>
        <p:txBody>
          <a:bodyPr lIns="88139" tIns="44070" rIns="88139" bIns="44070"/>
          <a:lstStyle/>
          <a:p>
            <a:endParaRPr lang="en-US" dirty="0"/>
          </a:p>
        </p:txBody>
      </p:sp>
      <p:sp>
        <p:nvSpPr>
          <p:cNvPr id="580630" name="Line 21"/>
          <p:cNvSpPr>
            <a:spLocks noChangeShapeType="1"/>
          </p:cNvSpPr>
          <p:nvPr/>
        </p:nvSpPr>
        <p:spPr bwMode="auto">
          <a:xfrm flipH="1">
            <a:off x="4897240" y="4320798"/>
            <a:ext cx="371210" cy="773162"/>
          </a:xfrm>
          <a:prstGeom prst="line">
            <a:avLst/>
          </a:prstGeom>
          <a:noFill/>
          <a:ln w="9525">
            <a:solidFill>
              <a:schemeClr val="tx1"/>
            </a:solidFill>
            <a:round/>
            <a:headEnd/>
            <a:tailEnd/>
          </a:ln>
        </p:spPr>
        <p:txBody>
          <a:bodyPr lIns="88139" tIns="44070" rIns="88139" bIns="44070"/>
          <a:lstStyle/>
          <a:p>
            <a:endParaRPr lang="en-US" dirty="0"/>
          </a:p>
        </p:txBody>
      </p:sp>
      <p:sp>
        <p:nvSpPr>
          <p:cNvPr id="580631" name="Line 22"/>
          <p:cNvSpPr>
            <a:spLocks noChangeShapeType="1"/>
          </p:cNvSpPr>
          <p:nvPr/>
        </p:nvSpPr>
        <p:spPr bwMode="auto">
          <a:xfrm>
            <a:off x="4897240" y="5080127"/>
            <a:ext cx="871735" cy="3283252"/>
          </a:xfrm>
          <a:prstGeom prst="line">
            <a:avLst/>
          </a:prstGeom>
          <a:noFill/>
          <a:ln w="9525">
            <a:solidFill>
              <a:schemeClr val="tx1"/>
            </a:solidFill>
            <a:round/>
            <a:headEnd/>
            <a:tailEnd/>
          </a:ln>
        </p:spPr>
        <p:txBody>
          <a:bodyPr lIns="88139" tIns="44070" rIns="88139" bIns="44070"/>
          <a:lstStyle/>
          <a:p>
            <a:endParaRPr lang="en-US" dirty="0"/>
          </a:p>
        </p:txBody>
      </p:sp>
      <p:sp>
        <p:nvSpPr>
          <p:cNvPr id="580632" name="Line 23"/>
          <p:cNvSpPr>
            <a:spLocks noChangeShapeType="1"/>
          </p:cNvSpPr>
          <p:nvPr/>
        </p:nvSpPr>
        <p:spPr bwMode="auto">
          <a:xfrm>
            <a:off x="4897239" y="5098572"/>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580633" name="Line 24"/>
          <p:cNvSpPr>
            <a:spLocks noChangeShapeType="1"/>
          </p:cNvSpPr>
          <p:nvPr/>
        </p:nvSpPr>
        <p:spPr bwMode="auto">
          <a:xfrm>
            <a:off x="4897240" y="5136999"/>
            <a:ext cx="909770" cy="954542"/>
          </a:xfrm>
          <a:prstGeom prst="line">
            <a:avLst/>
          </a:prstGeom>
          <a:noFill/>
          <a:ln w="9525">
            <a:solidFill>
              <a:schemeClr val="tx1"/>
            </a:solidFill>
            <a:round/>
            <a:headEnd/>
            <a:tailEnd/>
          </a:ln>
        </p:spPr>
        <p:txBody>
          <a:bodyPr lIns="88139" tIns="44070" rIns="88139" bIns="44070"/>
          <a:lstStyle/>
          <a:p>
            <a:endParaRPr lang="en-US" dirty="0"/>
          </a:p>
        </p:txBody>
      </p:sp>
      <p:sp>
        <p:nvSpPr>
          <p:cNvPr id="580634" name="Line 25"/>
          <p:cNvSpPr>
            <a:spLocks noChangeShapeType="1"/>
          </p:cNvSpPr>
          <p:nvPr/>
        </p:nvSpPr>
        <p:spPr bwMode="auto">
          <a:xfrm flipH="1">
            <a:off x="1186657" y="6972300"/>
            <a:ext cx="915855" cy="1371096"/>
          </a:xfrm>
          <a:prstGeom prst="line">
            <a:avLst/>
          </a:prstGeom>
          <a:noFill/>
          <a:ln w="9525">
            <a:solidFill>
              <a:schemeClr val="tx1"/>
            </a:solidFill>
            <a:round/>
            <a:headEnd/>
            <a:tailEnd/>
          </a:ln>
        </p:spPr>
        <p:txBody>
          <a:bodyPr lIns="88139" tIns="44070" rIns="88139" bIns="44070"/>
          <a:lstStyle/>
          <a:p>
            <a:endParaRPr lang="en-US" dirty="0"/>
          </a:p>
        </p:txBody>
      </p:sp>
      <p:sp>
        <p:nvSpPr>
          <p:cNvPr id="580635" name="Line 26"/>
          <p:cNvSpPr>
            <a:spLocks noChangeShapeType="1"/>
          </p:cNvSpPr>
          <p:nvPr/>
        </p:nvSpPr>
        <p:spPr bwMode="auto">
          <a:xfrm flipH="1" flipV="1">
            <a:off x="1214041" y="6861629"/>
            <a:ext cx="899121" cy="101449"/>
          </a:xfrm>
          <a:prstGeom prst="line">
            <a:avLst/>
          </a:prstGeom>
          <a:noFill/>
          <a:ln w="9525">
            <a:solidFill>
              <a:schemeClr val="tx1"/>
            </a:solidFill>
            <a:round/>
            <a:headEnd/>
            <a:tailEnd/>
          </a:ln>
        </p:spPr>
        <p:txBody>
          <a:bodyPr lIns="88139" tIns="44070" rIns="88139" bIns="44070"/>
          <a:lstStyle/>
          <a:p>
            <a:endParaRPr lang="en-US" dirty="0"/>
          </a:p>
        </p:txBody>
      </p:sp>
      <p:sp>
        <p:nvSpPr>
          <p:cNvPr id="580636" name="Line 27"/>
          <p:cNvSpPr>
            <a:spLocks noChangeShapeType="1"/>
          </p:cNvSpPr>
          <p:nvPr/>
        </p:nvSpPr>
        <p:spPr bwMode="auto">
          <a:xfrm flipH="1" flipV="1">
            <a:off x="1600465" y="5821010"/>
            <a:ext cx="499004" cy="1135919"/>
          </a:xfrm>
          <a:prstGeom prst="line">
            <a:avLst/>
          </a:prstGeom>
          <a:noFill/>
          <a:ln w="9525">
            <a:solidFill>
              <a:schemeClr val="tx1"/>
            </a:solidFill>
            <a:round/>
            <a:headEnd/>
            <a:tailEnd/>
          </a:ln>
        </p:spPr>
        <p:txBody>
          <a:bodyPr lIns="88139" tIns="44070" rIns="88139" bIns="44070"/>
          <a:lstStyle/>
          <a:p>
            <a:endParaRPr lang="en-US" dirty="0"/>
          </a:p>
        </p:txBody>
      </p:sp>
      <p:sp>
        <p:nvSpPr>
          <p:cNvPr id="580637" name="Line 28"/>
          <p:cNvSpPr>
            <a:spLocks noChangeShapeType="1"/>
          </p:cNvSpPr>
          <p:nvPr/>
        </p:nvSpPr>
        <p:spPr bwMode="auto">
          <a:xfrm flipH="1" flipV="1">
            <a:off x="1603508" y="4703536"/>
            <a:ext cx="509654" cy="2282599"/>
          </a:xfrm>
          <a:prstGeom prst="line">
            <a:avLst/>
          </a:prstGeom>
          <a:noFill/>
          <a:ln w="9525">
            <a:solidFill>
              <a:schemeClr val="tx1"/>
            </a:solidFill>
            <a:round/>
            <a:headEnd/>
            <a:tailEnd/>
          </a:ln>
        </p:spPr>
        <p:txBody>
          <a:bodyPr lIns="88139" tIns="44070" rIns="88139" bIns="44070"/>
          <a:lstStyle/>
          <a:p>
            <a:endParaRPr lang="en-US" dirty="0"/>
          </a:p>
        </p:txBody>
      </p:sp>
      <p:sp>
        <p:nvSpPr>
          <p:cNvPr id="580638" name="Line 29"/>
          <p:cNvSpPr>
            <a:spLocks noChangeShapeType="1"/>
          </p:cNvSpPr>
          <p:nvPr/>
        </p:nvSpPr>
        <p:spPr bwMode="auto">
          <a:xfrm>
            <a:off x="4888112" y="6972300"/>
            <a:ext cx="874778" cy="1389541"/>
          </a:xfrm>
          <a:prstGeom prst="line">
            <a:avLst/>
          </a:prstGeom>
          <a:noFill/>
          <a:ln w="9525">
            <a:solidFill>
              <a:schemeClr val="tx1"/>
            </a:solidFill>
            <a:round/>
            <a:headEnd/>
            <a:tailEnd/>
          </a:ln>
        </p:spPr>
        <p:txBody>
          <a:bodyPr lIns="88139" tIns="44070" rIns="88139" bIns="44070"/>
          <a:lstStyle/>
          <a:p>
            <a:endParaRPr lang="en-US" dirty="0"/>
          </a:p>
        </p:txBody>
      </p:sp>
      <p:sp>
        <p:nvSpPr>
          <p:cNvPr id="580639" name="Line 30"/>
          <p:cNvSpPr>
            <a:spLocks noChangeShapeType="1"/>
          </p:cNvSpPr>
          <p:nvPr/>
        </p:nvSpPr>
        <p:spPr bwMode="auto">
          <a:xfrm flipV="1">
            <a:off x="4888112" y="6071558"/>
            <a:ext cx="914333" cy="948393"/>
          </a:xfrm>
          <a:prstGeom prst="line">
            <a:avLst/>
          </a:prstGeom>
          <a:noFill/>
          <a:ln w="9525">
            <a:solidFill>
              <a:schemeClr val="tx1"/>
            </a:solidFill>
            <a:round/>
            <a:headEnd/>
            <a:tailEnd/>
          </a:ln>
        </p:spPr>
        <p:txBody>
          <a:bodyPr lIns="88139" tIns="44070" rIns="88139" bIns="44070"/>
          <a:lstStyle/>
          <a:p>
            <a:endParaRPr lang="en-US" dirty="0"/>
          </a:p>
        </p:txBody>
      </p:sp>
      <p:sp>
        <p:nvSpPr>
          <p:cNvPr id="580640" name="Line 31"/>
          <p:cNvSpPr>
            <a:spLocks noChangeShapeType="1"/>
          </p:cNvSpPr>
          <p:nvPr/>
        </p:nvSpPr>
        <p:spPr bwMode="auto">
          <a:xfrm>
            <a:off x="4892675" y="6998431"/>
            <a:ext cx="900642" cy="453445"/>
          </a:xfrm>
          <a:prstGeom prst="line">
            <a:avLst/>
          </a:prstGeom>
          <a:noFill/>
          <a:ln w="9525">
            <a:solidFill>
              <a:schemeClr val="tx1"/>
            </a:solidFill>
            <a:round/>
            <a:headEnd/>
            <a:tailEnd/>
          </a:ln>
        </p:spPr>
        <p:txBody>
          <a:bodyPr lIns="88139" tIns="44070" rIns="88139" bIns="44070"/>
          <a:lstStyle/>
          <a:p>
            <a:endParaRPr lang="en-US" dirty="0"/>
          </a:p>
        </p:txBody>
      </p:sp>
      <p:sp>
        <p:nvSpPr>
          <p:cNvPr id="580641" name="Line 32"/>
          <p:cNvSpPr>
            <a:spLocks noChangeShapeType="1"/>
          </p:cNvSpPr>
          <p:nvPr/>
        </p:nvSpPr>
        <p:spPr bwMode="auto">
          <a:xfrm flipV="1">
            <a:off x="4897240" y="4337706"/>
            <a:ext cx="362082" cy="2660726"/>
          </a:xfrm>
          <a:prstGeom prst="line">
            <a:avLst/>
          </a:prstGeom>
          <a:noFill/>
          <a:ln w="9525">
            <a:solidFill>
              <a:schemeClr val="tx1"/>
            </a:solidFill>
            <a:round/>
            <a:headEnd/>
            <a:tailEnd/>
          </a:ln>
        </p:spPr>
        <p:txBody>
          <a:bodyPr lIns="88139" tIns="44070" rIns="88139" bIns="44070"/>
          <a:lstStyle/>
          <a:p>
            <a:endParaRPr lang="en-US" dirty="0"/>
          </a:p>
        </p:txBody>
      </p:sp>
      <p:sp>
        <p:nvSpPr>
          <p:cNvPr id="580642" name="Text Box 33"/>
          <p:cNvSpPr txBox="1">
            <a:spLocks noChangeArrowheads="1"/>
          </p:cNvSpPr>
          <p:nvPr/>
        </p:nvSpPr>
        <p:spPr bwMode="auto">
          <a:xfrm>
            <a:off x="5422107" y="433002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580643" name="Text Box 34"/>
          <p:cNvSpPr txBox="1">
            <a:spLocks noChangeArrowheads="1"/>
          </p:cNvSpPr>
          <p:nvPr/>
        </p:nvSpPr>
        <p:spPr bwMode="auto">
          <a:xfrm>
            <a:off x="5908940" y="582101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580644" name="Text Box 35"/>
          <p:cNvSpPr txBox="1">
            <a:spLocks noChangeArrowheads="1"/>
          </p:cNvSpPr>
          <p:nvPr/>
        </p:nvSpPr>
        <p:spPr bwMode="auto">
          <a:xfrm>
            <a:off x="5908940" y="71890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580645" name="Text Box 36"/>
          <p:cNvSpPr txBox="1">
            <a:spLocks noChangeArrowheads="1"/>
          </p:cNvSpPr>
          <p:nvPr/>
        </p:nvSpPr>
        <p:spPr bwMode="auto">
          <a:xfrm>
            <a:off x="5858736" y="8544757"/>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580646" name="Text Box 37"/>
          <p:cNvSpPr txBox="1">
            <a:spLocks noChangeArrowheads="1"/>
          </p:cNvSpPr>
          <p:nvPr/>
        </p:nvSpPr>
        <p:spPr bwMode="auto">
          <a:xfrm>
            <a:off x="363604" y="6979986"/>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580647" name="Text Box 38"/>
          <p:cNvSpPr txBox="1">
            <a:spLocks noChangeArrowheads="1"/>
          </p:cNvSpPr>
          <p:nvPr/>
        </p:nvSpPr>
        <p:spPr bwMode="auto">
          <a:xfrm>
            <a:off x="730251" y="443146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580648" name="Text Box 39"/>
          <p:cNvSpPr txBox="1">
            <a:spLocks noChangeArrowheads="1"/>
          </p:cNvSpPr>
          <p:nvPr/>
        </p:nvSpPr>
        <p:spPr bwMode="auto">
          <a:xfrm>
            <a:off x="748507" y="557046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580649" name="Text Box 40"/>
          <p:cNvSpPr txBox="1">
            <a:spLocks noChangeArrowheads="1"/>
          </p:cNvSpPr>
          <p:nvPr/>
        </p:nvSpPr>
        <p:spPr bwMode="auto">
          <a:xfrm>
            <a:off x="369689" y="8555516"/>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580650" name="Line 41"/>
          <p:cNvSpPr>
            <a:spLocks noChangeShapeType="1"/>
          </p:cNvSpPr>
          <p:nvPr/>
        </p:nvSpPr>
        <p:spPr bwMode="auto">
          <a:xfrm>
            <a:off x="3059444" y="5127777"/>
            <a:ext cx="883906" cy="1879878"/>
          </a:xfrm>
          <a:prstGeom prst="line">
            <a:avLst/>
          </a:prstGeom>
          <a:noFill/>
          <a:ln w="9525">
            <a:solidFill>
              <a:schemeClr val="tx1"/>
            </a:solidFill>
            <a:round/>
            <a:headEnd/>
            <a:tailEnd/>
          </a:ln>
        </p:spPr>
        <p:txBody>
          <a:bodyPr lIns="88139" tIns="44070" rIns="88139" bIns="44070"/>
          <a:lstStyle/>
          <a:p>
            <a:endParaRPr lang="en-US" dirty="0"/>
          </a:p>
        </p:txBody>
      </p:sp>
      <p:sp>
        <p:nvSpPr>
          <p:cNvPr id="580651" name="Line 42"/>
          <p:cNvSpPr>
            <a:spLocks noChangeShapeType="1"/>
          </p:cNvSpPr>
          <p:nvPr/>
        </p:nvSpPr>
        <p:spPr bwMode="auto">
          <a:xfrm>
            <a:off x="3064008" y="5133925"/>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580652" name="Line 43"/>
          <p:cNvSpPr>
            <a:spLocks noChangeShapeType="1"/>
          </p:cNvSpPr>
          <p:nvPr/>
        </p:nvSpPr>
        <p:spPr bwMode="auto">
          <a:xfrm flipH="1">
            <a:off x="3056401" y="700150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580653" name="Line 44"/>
          <p:cNvSpPr>
            <a:spLocks noChangeShapeType="1"/>
          </p:cNvSpPr>
          <p:nvPr/>
        </p:nvSpPr>
        <p:spPr bwMode="auto">
          <a:xfrm flipH="1">
            <a:off x="3056402" y="5140073"/>
            <a:ext cx="883906" cy="1867581"/>
          </a:xfrm>
          <a:prstGeom prst="line">
            <a:avLst/>
          </a:prstGeom>
          <a:noFill/>
          <a:ln w="9525">
            <a:solidFill>
              <a:schemeClr val="tx1"/>
            </a:solidFill>
            <a:round/>
            <a:headEnd/>
            <a:tailEnd/>
          </a:ln>
        </p:spPr>
        <p:txBody>
          <a:bodyPr lIns="88139" tIns="44070" rIns="88139" bIns="44070"/>
          <a:lstStyle/>
          <a:p>
            <a:endParaRPr lang="en-US" dirty="0"/>
          </a:p>
        </p:txBody>
      </p:sp>
      <p:sp>
        <p:nvSpPr>
          <p:cNvPr id="580654" name="Text Box 45"/>
          <p:cNvSpPr txBox="1">
            <a:spLocks noChangeArrowheads="1"/>
          </p:cNvSpPr>
          <p:nvPr/>
        </p:nvSpPr>
        <p:spPr bwMode="auto">
          <a:xfrm>
            <a:off x="3852069" y="4989438"/>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580655" name="Text Box 46"/>
          <p:cNvSpPr txBox="1">
            <a:spLocks noChangeArrowheads="1"/>
          </p:cNvSpPr>
          <p:nvPr/>
        </p:nvSpPr>
        <p:spPr bwMode="auto">
          <a:xfrm>
            <a:off x="3917487" y="5192335"/>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580656" name="Text Box 47"/>
          <p:cNvSpPr txBox="1">
            <a:spLocks noChangeArrowheads="1"/>
          </p:cNvSpPr>
          <p:nvPr/>
        </p:nvSpPr>
        <p:spPr bwMode="auto">
          <a:xfrm>
            <a:off x="3908359" y="6515781"/>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580657" name="Text Box 48"/>
          <p:cNvSpPr txBox="1">
            <a:spLocks noChangeArrowheads="1"/>
          </p:cNvSpPr>
          <p:nvPr/>
        </p:nvSpPr>
        <p:spPr bwMode="auto">
          <a:xfrm>
            <a:off x="3859676" y="6832424"/>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580658" name="Text Box 49"/>
          <p:cNvSpPr txBox="1">
            <a:spLocks noChangeArrowheads="1"/>
          </p:cNvSpPr>
          <p:nvPr/>
        </p:nvSpPr>
        <p:spPr bwMode="auto">
          <a:xfrm>
            <a:off x="3925094" y="7036859"/>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580659" name="Text Box 50"/>
          <p:cNvSpPr txBox="1">
            <a:spLocks noChangeArrowheads="1"/>
          </p:cNvSpPr>
          <p:nvPr/>
        </p:nvSpPr>
        <p:spPr bwMode="auto">
          <a:xfrm>
            <a:off x="3943351" y="465434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580660" name="Text Box 51"/>
          <p:cNvSpPr txBox="1">
            <a:spLocks noChangeArrowheads="1"/>
          </p:cNvSpPr>
          <p:nvPr/>
        </p:nvSpPr>
        <p:spPr bwMode="auto">
          <a:xfrm>
            <a:off x="2035572" y="5220003"/>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580661" name="Text Box 52"/>
          <p:cNvSpPr txBox="1">
            <a:spLocks noChangeArrowheads="1"/>
          </p:cNvSpPr>
          <p:nvPr/>
        </p:nvSpPr>
        <p:spPr bwMode="auto">
          <a:xfrm>
            <a:off x="2119247" y="4692777"/>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580662" name="Text Box 53"/>
          <p:cNvSpPr txBox="1">
            <a:spLocks noChangeArrowheads="1"/>
          </p:cNvSpPr>
          <p:nvPr/>
        </p:nvSpPr>
        <p:spPr bwMode="auto">
          <a:xfrm>
            <a:off x="2026444" y="705684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580663" name="Text Box 54"/>
          <p:cNvSpPr txBox="1">
            <a:spLocks noChangeArrowheads="1"/>
          </p:cNvSpPr>
          <p:nvPr/>
        </p:nvSpPr>
        <p:spPr bwMode="auto">
          <a:xfrm>
            <a:off x="2113162" y="6558820"/>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580664" name="Text Box 55"/>
          <p:cNvSpPr txBox="1">
            <a:spLocks noChangeArrowheads="1"/>
          </p:cNvSpPr>
          <p:nvPr/>
        </p:nvSpPr>
        <p:spPr bwMode="auto">
          <a:xfrm>
            <a:off x="5426671" y="4017988"/>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580665" name="Text Box 56"/>
          <p:cNvSpPr txBox="1">
            <a:spLocks noChangeArrowheads="1"/>
          </p:cNvSpPr>
          <p:nvPr/>
        </p:nvSpPr>
        <p:spPr bwMode="auto">
          <a:xfrm>
            <a:off x="5756805" y="8315729"/>
            <a:ext cx="9356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580666" name="Text Box 57"/>
          <p:cNvSpPr txBox="1">
            <a:spLocks noChangeArrowheads="1"/>
          </p:cNvSpPr>
          <p:nvPr/>
        </p:nvSpPr>
        <p:spPr bwMode="auto">
          <a:xfrm>
            <a:off x="5971316" y="5541258"/>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580667" name="Text Box 58"/>
          <p:cNvSpPr txBox="1">
            <a:spLocks noChangeArrowheads="1"/>
          </p:cNvSpPr>
          <p:nvPr/>
        </p:nvSpPr>
        <p:spPr bwMode="auto">
          <a:xfrm>
            <a:off x="5750719" y="6896983"/>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580668" name="Text Box 59"/>
          <p:cNvSpPr txBox="1">
            <a:spLocks noChangeArrowheads="1"/>
          </p:cNvSpPr>
          <p:nvPr/>
        </p:nvSpPr>
        <p:spPr bwMode="auto">
          <a:xfrm>
            <a:off x="2102512" y="4980214"/>
            <a:ext cx="94628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580669" name="Text Box 60"/>
          <p:cNvSpPr txBox="1">
            <a:spLocks noChangeArrowheads="1"/>
          </p:cNvSpPr>
          <p:nvPr/>
        </p:nvSpPr>
        <p:spPr bwMode="auto">
          <a:xfrm>
            <a:off x="2116204" y="6793996"/>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
        <p:nvSpPr>
          <p:cNvPr id="580670" name="Text Box 61"/>
          <p:cNvSpPr txBox="1">
            <a:spLocks noChangeArrowheads="1"/>
          </p:cNvSpPr>
          <p:nvPr/>
        </p:nvSpPr>
        <p:spPr bwMode="auto">
          <a:xfrm>
            <a:off x="267758" y="8274227"/>
            <a:ext cx="93259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41EDD30B-CABC-4543-A251-AD8430684906}" type="slidenum">
              <a:rPr lang="en-US" smtClean="0"/>
              <a:pPr/>
              <a:t>224</a:t>
            </a:fld>
            <a:endParaRPr lang="en-US" dirty="0" smtClean="0"/>
          </a:p>
        </p:txBody>
      </p:sp>
      <p:sp>
        <p:nvSpPr>
          <p:cNvPr id="581635"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581636"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581637"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581638"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581639"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81640"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41" name="Text Box 8"/>
          <p:cNvSpPr txBox="1">
            <a:spLocks noChangeArrowheads="1"/>
          </p:cNvSpPr>
          <p:nvPr/>
        </p:nvSpPr>
        <p:spPr bwMode="auto">
          <a:xfrm>
            <a:off x="750029" y="773163"/>
            <a:ext cx="853479" cy="245541"/>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000" dirty="0"/>
              <a:t>ent-scr-sio:</a:t>
            </a:r>
          </a:p>
        </p:txBody>
      </p:sp>
      <p:sp>
        <p:nvSpPr>
          <p:cNvPr id="581642" name="Text Box 9"/>
          <p:cNvSpPr txBox="1">
            <a:spLocks noChangeArrowheads="1"/>
          </p:cNvSpPr>
          <p:nvPr/>
        </p:nvSpPr>
        <p:spPr bwMode="auto">
          <a:xfrm>
            <a:off x="750029" y="1003729"/>
            <a:ext cx="865650" cy="245541"/>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000" dirty="0"/>
              <a:t>ent-scr-dpc</a:t>
            </a:r>
          </a:p>
        </p:txBody>
      </p:sp>
      <p:sp>
        <p:nvSpPr>
          <p:cNvPr id="581643" name="Rectangle 10"/>
          <p:cNvSpPr>
            <a:spLocks noChangeArrowheads="1"/>
          </p:cNvSpPr>
          <p:nvPr/>
        </p:nvSpPr>
        <p:spPr bwMode="auto">
          <a:xfrm>
            <a:off x="740900" y="1229683"/>
            <a:ext cx="928704"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ent-scr-cgpa:</a:t>
            </a:r>
          </a:p>
        </p:txBody>
      </p:sp>
      <p:sp>
        <p:nvSpPr>
          <p:cNvPr id="581644" name="Rectangle 11"/>
          <p:cNvSpPr>
            <a:spLocks noChangeArrowheads="1"/>
          </p:cNvSpPr>
          <p:nvPr/>
        </p:nvSpPr>
        <p:spPr bwMode="auto">
          <a:xfrm>
            <a:off x="745464" y="1471008"/>
            <a:ext cx="72351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ent-scr-tt:</a:t>
            </a:r>
          </a:p>
        </p:txBody>
      </p:sp>
      <p:sp>
        <p:nvSpPr>
          <p:cNvPr id="581645" name="Text Box 13"/>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SCCP GWS Configuration Form</a:t>
            </a:r>
          </a:p>
        </p:txBody>
      </p:sp>
      <p:sp>
        <p:nvSpPr>
          <p:cNvPr id="581646" name="Line 14"/>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581647" name="Rectangle 15"/>
          <p:cNvSpPr>
            <a:spLocks noChangeArrowheads="1"/>
          </p:cNvSpPr>
          <p:nvPr/>
        </p:nvSpPr>
        <p:spPr bwMode="auto">
          <a:xfrm>
            <a:off x="745464" y="1701574"/>
            <a:ext cx="928704"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ent-scr-cdpa:</a:t>
            </a:r>
          </a:p>
        </p:txBody>
      </p:sp>
      <p:sp>
        <p:nvSpPr>
          <p:cNvPr id="581648" name="Line 16"/>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81649" name="Line 18"/>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81650" name="Line 20"/>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581651" name="Line 22"/>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581652" name="Line 24"/>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53" name="Line 26"/>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54" name="Line 2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55" name="Line 30"/>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56" name="Line 32"/>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57" name="Line 34"/>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58" name="Line 36"/>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59" name="Line 39"/>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60" name="Line 41"/>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61" name="Line 42"/>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62" name="Line 44"/>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63" name="Line 45"/>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64" name="Line 47"/>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65" name="Line 4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66" name="Line 51"/>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67" name="Line 53"/>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68" name="Line 55"/>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69" name="Line 57"/>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70" name="Line 59"/>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71" name="Line 61"/>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72" name="Line 63"/>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73" name="Line 65"/>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581674" name="Line 67"/>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75" name="Line 6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581676" name="Line 71"/>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581677" name="Line 73"/>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a:spLocks noGrp="1" noChangeArrowheads="1"/>
          </p:cNvSpPr>
          <p:nvPr>
            <p:ph type="sldNum" sz="quarter" idx="5"/>
          </p:nvPr>
        </p:nvSpPr>
        <p:spPr>
          <a:noFill/>
        </p:spPr>
        <p:txBody>
          <a:bodyPr/>
          <a:lstStyle/>
          <a:p>
            <a:fld id="{C6ABC709-59C4-440D-8CF0-1A449EECDBFC}" type="slidenum">
              <a:rPr lang="en-US" smtClean="0"/>
              <a:pPr/>
              <a:t>225</a:t>
            </a:fld>
            <a:endParaRPr lang="en-US" dirty="0" smtClean="0"/>
          </a:p>
        </p:txBody>
      </p:sp>
      <p:sp>
        <p:nvSpPr>
          <p:cNvPr id="582659" name="Rectangle 2"/>
          <p:cNvSpPr>
            <a:spLocks noGrp="1" noChangeArrowheads="1"/>
          </p:cNvSpPr>
          <p:nvPr>
            <p:ph type="body" idx="1"/>
          </p:nvPr>
        </p:nvSpPr>
        <p:spPr>
          <a:xfrm>
            <a:off x="760677" y="4669720"/>
            <a:ext cx="5698993" cy="4110214"/>
          </a:xfrm>
          <a:noFill/>
          <a:ln/>
        </p:spPr>
        <p:txBody>
          <a:bodyPr/>
          <a:lstStyle/>
          <a:p>
            <a:pPr algn="ctr" eaLnBrk="1" hangingPunct="1"/>
            <a:r>
              <a:rPr lang="en-US" sz="1700" dirty="0" smtClean="0"/>
              <a:t> </a:t>
            </a:r>
          </a:p>
        </p:txBody>
      </p:sp>
      <p:sp>
        <p:nvSpPr>
          <p:cNvPr id="58266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p:cNvSpPr>
            <a:spLocks noGrp="1" noChangeArrowheads="1"/>
          </p:cNvSpPr>
          <p:nvPr>
            <p:ph type="sldNum" sz="quarter" idx="5"/>
          </p:nvPr>
        </p:nvSpPr>
        <p:spPr>
          <a:noFill/>
        </p:spPr>
        <p:txBody>
          <a:bodyPr/>
          <a:lstStyle/>
          <a:p>
            <a:fld id="{69FA3037-5DE3-4653-A827-B8B62E937AA1}" type="slidenum">
              <a:rPr lang="en-US" smtClean="0"/>
              <a:pPr/>
              <a:t>226</a:t>
            </a:fld>
            <a:endParaRPr lang="en-US" dirty="0" smtClean="0"/>
          </a:p>
        </p:txBody>
      </p:sp>
      <p:sp>
        <p:nvSpPr>
          <p:cNvPr id="583683" name="Rectangle 2"/>
          <p:cNvSpPr>
            <a:spLocks noGrp="1" noChangeArrowheads="1"/>
          </p:cNvSpPr>
          <p:nvPr>
            <p:ph type="body" idx="1"/>
          </p:nvPr>
        </p:nvSpPr>
        <p:spPr>
          <a:xfrm>
            <a:off x="856523" y="307421"/>
            <a:ext cx="5454054" cy="8392583"/>
          </a:xfrm>
          <a:noFill/>
          <a:ln/>
        </p:spPr>
        <p:txBody>
          <a:bodyPr/>
          <a:lstStyle/>
          <a:p>
            <a:pPr marL="220348" indent="-220348" eaLnBrk="1" hangingPunct="1"/>
            <a:r>
              <a:rPr lang="en-US" b="1" dirty="0" smtClean="0"/>
              <a:t>Module 7 Review</a:t>
            </a:r>
          </a:p>
          <a:p>
            <a:pPr marL="220348" indent="-220348" eaLnBrk="1" hangingPunct="1"/>
            <a:endParaRPr lang="en-US" b="1" dirty="0" smtClean="0"/>
          </a:p>
          <a:p>
            <a:pPr marL="220348" indent="-220348" eaLnBrk="1" hangingPunct="1">
              <a:buFontTx/>
              <a:buAutoNum type="arabicPeriod"/>
            </a:pPr>
            <a:r>
              <a:rPr lang="en-US" dirty="0" smtClean="0"/>
              <a:t>A screen set can contain up to how many rules?</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The </a:t>
            </a:r>
            <a:r>
              <a:rPr lang="en-US" b="1" dirty="0" smtClean="0"/>
              <a:t>nsfi</a:t>
            </a:r>
            <a:r>
              <a:rPr lang="en-US" dirty="0" smtClean="0"/>
              <a:t> parameter is user defined.  TRUE/FALSE</a:t>
            </a:r>
            <a:br>
              <a:rPr lang="en-US" dirty="0" smtClean="0"/>
            </a:br>
            <a:endParaRPr lang="en-US" dirty="0" smtClean="0"/>
          </a:p>
          <a:p>
            <a:pPr marL="220348" indent="-220348" eaLnBrk="1" hangingPunct="1">
              <a:buFontTx/>
              <a:buAutoNum type="arabicPeriod"/>
            </a:pPr>
            <a:r>
              <a:rPr lang="en-US" dirty="0" smtClean="0"/>
              <a:t>When creating an BLKOPC or BLKDPC screening table, the first entry must contain which point code:</a:t>
            </a:r>
            <a:br>
              <a:rPr lang="en-US" dirty="0" smtClean="0"/>
            </a:br>
            <a:r>
              <a:rPr lang="en-US" dirty="0" smtClean="0"/>
              <a:t/>
            </a:r>
            <a:br>
              <a:rPr lang="en-US" dirty="0" smtClean="0"/>
            </a:br>
            <a:r>
              <a:rPr lang="en-US" dirty="0" smtClean="0"/>
              <a:t>for ANSI?</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for ITU?</a:t>
            </a:r>
            <a:br>
              <a:rPr lang="en-US" dirty="0" smtClean="0"/>
            </a:br>
            <a:r>
              <a:rPr lang="en-US" dirty="0" smtClean="0"/>
              <a:t/>
            </a:r>
            <a:br>
              <a:rPr lang="en-US" dirty="0" smtClean="0"/>
            </a:br>
            <a:endParaRPr lang="en-US" dirty="0" smtClean="0"/>
          </a:p>
          <a:p>
            <a:pPr marL="228600" indent="-228600" eaLnBrk="1" hangingPunct="1">
              <a:buFont typeface="+mj-lt"/>
              <a:buAutoNum type="arabicPeriod"/>
            </a:pPr>
            <a:r>
              <a:rPr lang="en-US" dirty="0" smtClean="0"/>
              <a:t>What are the four states of Gateway Screening?</a:t>
            </a:r>
          </a:p>
          <a:p>
            <a:pPr marL="228600" indent="-228600" eaLnBrk="1" hangingPunct="1">
              <a:buFont typeface="+mj-lt"/>
              <a:buAutoNum type="arabicPeriod"/>
            </a:pPr>
            <a:endParaRPr lang="en-US" dirty="0" smtClean="0"/>
          </a:p>
          <a:p>
            <a:pPr marL="228600" indent="-228600" eaLnBrk="1" hangingPunct="1">
              <a:buFont typeface="+mj-lt"/>
              <a:buAutoNum type="arabicPeriod"/>
            </a:pPr>
            <a:r>
              <a:rPr lang="en-US" dirty="0" smtClean="0"/>
              <a:t>What command is entered to check screening tables associated with a particular screen set?</a:t>
            </a:r>
          </a:p>
          <a:p>
            <a:pPr marL="228600" indent="-228600" eaLnBrk="1" hangingPunct="1">
              <a:buFont typeface="+mj-lt"/>
              <a:buAutoNum type="arabicPeriod"/>
            </a:pPr>
            <a:endParaRPr lang="en-US" dirty="0" smtClean="0"/>
          </a:p>
          <a:p>
            <a:pPr marL="228600" indent="-228600" eaLnBrk="1" hangingPunct="1">
              <a:buFont typeface="+mj-lt"/>
              <a:buAutoNum type="arabicPeriod"/>
            </a:pPr>
            <a:r>
              <a:rPr lang="en-US" dirty="0" smtClean="0"/>
              <a:t>The order of entering GWS data into the STP is the same as the screening order.      TRUE/FALSE</a:t>
            </a:r>
          </a:p>
          <a:p>
            <a:pPr marL="228600" indent="-228600" eaLnBrk="1" hangingPunct="1">
              <a:buFont typeface="+mj-lt"/>
              <a:buAutoNum type="arabicPeriod"/>
            </a:pPr>
            <a:endParaRPr lang="en-US" dirty="0" smtClean="0"/>
          </a:p>
          <a:p>
            <a:pPr marL="228600" indent="-228600" eaLnBrk="1" hangingPunct="1">
              <a:buFont typeface="+mj-lt"/>
              <a:buAutoNum type="arabicPeriod"/>
            </a:pPr>
            <a:r>
              <a:rPr lang="en-US" dirty="0" smtClean="0"/>
              <a:t>When is the command ent-scr-destfld used?</a:t>
            </a:r>
          </a:p>
          <a:p>
            <a:pPr marL="228600" indent="-228600" eaLnBrk="1" hangingPunct="1"/>
            <a:r>
              <a:rPr lang="en-US" dirty="0" smtClean="0"/>
              <a:t>     ___________________________________________________________</a:t>
            </a:r>
          </a:p>
          <a:p>
            <a:pPr marL="228600" indent="-228600" eaLnBrk="1" hangingPunct="1"/>
            <a:endParaRPr lang="en-US" dirty="0" smtClean="0"/>
          </a:p>
          <a:p>
            <a:pPr marL="228600" indent="-228600" eaLnBrk="1" hangingPunct="1">
              <a:buFont typeface="+mj-lt"/>
              <a:buAutoNum type="arabicPeriod" startAt="8"/>
            </a:pPr>
            <a:r>
              <a:rPr lang="en-US" dirty="0" smtClean="0"/>
              <a:t>CGPA and CDPA screening is performed on the LIM card.    TRUE/FALSE</a:t>
            </a:r>
          </a:p>
          <a:p>
            <a:pPr marL="220348" indent="-220348" eaLnBrk="1" hangingPunct="1"/>
            <a:endParaRPr lang="en-US" dirty="0" smtClean="0"/>
          </a:p>
          <a:p>
            <a:pPr marL="228600" indent="-228600" eaLnBrk="1" hangingPunct="1">
              <a:buFont typeface="+mj-lt"/>
              <a:buAutoNum type="arabicPeriod" startAt="9"/>
            </a:pPr>
            <a:r>
              <a:rPr lang="en-US" dirty="0" smtClean="0"/>
              <a:t>The command ent-scr-aftpc is used for SCCP messages.     TRUE/FALSE</a:t>
            </a:r>
          </a:p>
          <a:p>
            <a:pPr marL="228600" indent="-228600" eaLnBrk="1" hangingPunct="1">
              <a:buFont typeface="+mj-lt"/>
              <a:buAutoNum type="arabicPeriod" startAt="9"/>
            </a:pPr>
            <a:endParaRPr lang="en-US" dirty="0" smtClean="0"/>
          </a:p>
          <a:p>
            <a:pPr marL="228600" indent="-228600" eaLnBrk="1" hangingPunct="1">
              <a:buFont typeface="+mj-lt"/>
              <a:buAutoNum type="arabicPeriod" startAt="9"/>
            </a:pPr>
            <a:r>
              <a:rPr lang="en-US" dirty="0" smtClean="0"/>
              <a:t>How many screensets does the EAGLE support? _____________</a:t>
            </a:r>
          </a:p>
          <a:p>
            <a:pPr marL="228600" indent="-228600" eaLnBrk="1" hangingPunct="1">
              <a:buFont typeface="+mj-lt"/>
              <a:buAutoNum type="arabicPeriod" startAt="9"/>
            </a:pPr>
            <a:endParaRPr lang="en-US" dirty="0" smtClean="0"/>
          </a:p>
          <a:p>
            <a:pPr marL="228600" indent="-228600" eaLnBrk="1" hangingPunct="1">
              <a:buFont typeface="+mj-lt"/>
              <a:buAutoNum type="arabicPeriod" startAt="9"/>
            </a:pPr>
            <a:r>
              <a:rPr lang="en-US" dirty="0" smtClean="0"/>
              <a:t>Name the application running on the TSM card for Gateway Screening.</a:t>
            </a:r>
          </a:p>
          <a:p>
            <a:pPr marL="228600" indent="-228600" eaLnBrk="1" hangingPunct="1"/>
            <a:r>
              <a:rPr lang="en-US" dirty="0" smtClean="0"/>
              <a:t>      ________________________________ </a:t>
            </a:r>
          </a:p>
          <a:p>
            <a:pPr marL="228600" indent="-228600" eaLnBrk="1" hangingPunct="1">
              <a:buFont typeface="+mj-lt"/>
              <a:buAutoNum type="arabicPeriod" startAt="9"/>
            </a:pPr>
            <a:endParaRPr lang="en-US" dirty="0" smtClean="0"/>
          </a:p>
        </p:txBody>
      </p:sp>
      <p:sp>
        <p:nvSpPr>
          <p:cNvPr id="583684"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p>
            <a:fld id="{97F31B27-67F6-4E9B-A53D-91B1D370CA1C}" type="slidenum">
              <a:rPr lang="en-US" smtClean="0"/>
              <a:pPr/>
              <a:t>227</a:t>
            </a:fld>
            <a:endParaRPr lang="en-US" dirty="0" smtClean="0"/>
          </a:p>
        </p:txBody>
      </p:sp>
      <p:sp>
        <p:nvSpPr>
          <p:cNvPr id="584707"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p:cNvSpPr>
            <a:spLocks noGrp="1" noChangeArrowheads="1"/>
          </p:cNvSpPr>
          <p:nvPr>
            <p:ph type="sldNum" sz="quarter" idx="5"/>
          </p:nvPr>
        </p:nvSpPr>
        <p:spPr>
          <a:noFill/>
        </p:spPr>
        <p:txBody>
          <a:bodyPr/>
          <a:lstStyle/>
          <a:p>
            <a:fld id="{88F4554A-2F5D-4049-9A24-50D056ED6BF0}" type="slidenum">
              <a:rPr lang="en-US" smtClean="0"/>
              <a:pPr/>
              <a:t>228</a:t>
            </a:fld>
            <a:endParaRPr lang="en-US" dirty="0" smtClean="0"/>
          </a:p>
        </p:txBody>
      </p:sp>
      <p:sp>
        <p:nvSpPr>
          <p:cNvPr id="585731"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5857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a:noFill/>
        </p:spPr>
        <p:txBody>
          <a:bodyPr/>
          <a:lstStyle/>
          <a:p>
            <a:fld id="{B236A89C-3AE1-4E38-ACC6-34F4BE2B95A1}" type="slidenum">
              <a:rPr lang="en-US" smtClean="0"/>
              <a:pPr/>
              <a:t>229</a:t>
            </a:fld>
            <a:endParaRPr lang="en-US" dirty="0" smtClean="0"/>
          </a:p>
        </p:txBody>
      </p:sp>
      <p:sp>
        <p:nvSpPr>
          <p:cNvPr id="586755" name="Rectangle 2"/>
          <p:cNvSpPr>
            <a:spLocks noGrp="1" noChangeArrowheads="1"/>
          </p:cNvSpPr>
          <p:nvPr>
            <p:ph type="body" idx="1"/>
          </p:nvPr>
        </p:nvSpPr>
        <p:spPr>
          <a:xfrm>
            <a:off x="541602" y="4651275"/>
            <a:ext cx="5918068" cy="4128659"/>
          </a:xfrm>
          <a:noFill/>
          <a:ln/>
        </p:spPr>
        <p:txBody>
          <a:bodyPr/>
          <a:lstStyle/>
          <a:p>
            <a:pPr eaLnBrk="1" hangingPunct="1"/>
            <a:r>
              <a:rPr lang="fr-FR" sz="1000" dirty="0" smtClean="0"/>
              <a:t>A description of the GSM MAP Screening feature is located in the DBA Features Manual</a:t>
            </a:r>
          </a:p>
        </p:txBody>
      </p:sp>
      <p:sp>
        <p:nvSpPr>
          <p:cNvPr id="58675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p:cNvSpPr>
            <a:spLocks noGrp="1" noChangeArrowheads="1"/>
          </p:cNvSpPr>
          <p:nvPr>
            <p:ph type="sldNum" sz="quarter" idx="5"/>
          </p:nvPr>
        </p:nvSpPr>
        <p:spPr>
          <a:noFill/>
        </p:spPr>
        <p:txBody>
          <a:bodyPr/>
          <a:lstStyle/>
          <a:p>
            <a:fld id="{5F00E99C-0A94-40F7-BE89-411BE75A6FFF}" type="slidenum">
              <a:rPr lang="en-US" smtClean="0"/>
              <a:pPr/>
              <a:t>230</a:t>
            </a:fld>
            <a:endParaRPr lang="en-US" dirty="0" smtClean="0"/>
          </a:p>
        </p:txBody>
      </p:sp>
      <p:sp>
        <p:nvSpPr>
          <p:cNvPr id="587779"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GSM Mobile operators with advanced network capabilities and proliferating roaming agreements use this feature</a:t>
            </a:r>
          </a:p>
          <a:p>
            <a:pPr eaLnBrk="1" hangingPunct="1"/>
            <a:r>
              <a:rPr lang="en-US" sz="1000" dirty="0" smtClean="0"/>
              <a:t>Features which require GSM MAP Screening are:</a:t>
            </a:r>
          </a:p>
          <a:p>
            <a:pPr lvl="1" eaLnBrk="1" hangingPunct="1"/>
            <a:r>
              <a:rPr lang="en-US" sz="1000" dirty="0" smtClean="0"/>
              <a:t>Inter-operator Short Message Service (SMS), which is ITU opcode 45, is the ability to send and receive short messages of up to 160 characters at a mobile phone. </a:t>
            </a:r>
          </a:p>
          <a:p>
            <a:pPr lvl="1" eaLnBrk="1" hangingPunct="1"/>
            <a:r>
              <a:rPr lang="en-US" sz="1000" dirty="0" smtClean="0"/>
              <a:t>Any Time Interrogation (ATI), which is ITU opcode 71, allows an external server to interrogate an HLR and obtain information about the location and/or state of a GSM subscriber. </a:t>
            </a:r>
          </a:p>
          <a:p>
            <a:pPr eaLnBrk="1" hangingPunct="1"/>
            <a:r>
              <a:rPr lang="en-US" sz="1000" dirty="0" smtClean="0"/>
              <a:t>Gives the EAGLE the ability to offload or copy certain types of MAP messages to an attached processor (such as a SCP), based on the MAP Operation Code (opcode) and/or Calling Party. The ‘opcode’ parameter represents the actual decimal value of the MAP operation codes from the TCAP level of GSM MAP messages.</a:t>
            </a:r>
          </a:p>
          <a:p>
            <a:pPr eaLnBrk="1" hangingPunct="1"/>
            <a:r>
              <a:rPr lang="en-US" sz="1000" dirty="0" smtClean="0"/>
              <a:t>GSM MAP Screening controls which external entities can request this information, and what information they can request before allowing the message to pass through to the HLR.</a:t>
            </a:r>
          </a:p>
          <a:p>
            <a:pPr eaLnBrk="1" hangingPunct="1"/>
            <a:endParaRPr lang="en-US" sz="1000" dirty="0" smtClean="0"/>
          </a:p>
          <a:p>
            <a:pPr eaLnBrk="1" hangingPunct="1"/>
            <a:endParaRPr lang="en-US" dirty="0" smtClean="0"/>
          </a:p>
          <a:p>
            <a:pPr eaLnBrk="1" hangingPunct="1"/>
            <a:endParaRPr lang="en-US" dirty="0" smtClean="0"/>
          </a:p>
          <a:p>
            <a:pPr eaLnBrk="1" hangingPunct="1"/>
            <a:endParaRPr lang="en-US" dirty="0" smtClean="0"/>
          </a:p>
        </p:txBody>
      </p:sp>
      <p:sp>
        <p:nvSpPr>
          <p:cNvPr id="5877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9806D704-0C8A-40F2-829F-3133372394C1}" type="slidenum">
              <a:rPr lang="en-US" smtClean="0"/>
              <a:pPr/>
              <a:t>23</a:t>
            </a:fld>
            <a:endParaRPr lang="en-US" dirty="0" smtClean="0"/>
          </a:p>
        </p:txBody>
      </p:sp>
      <p:sp>
        <p:nvSpPr>
          <p:cNvPr id="377859" name="Rectangle 2"/>
          <p:cNvSpPr>
            <a:spLocks noGrp="1" noChangeArrowheads="1"/>
          </p:cNvSpPr>
          <p:nvPr>
            <p:ph type="body" idx="1"/>
          </p:nvPr>
        </p:nvSpPr>
        <p:spPr>
          <a:xfrm>
            <a:off x="603979" y="4652812"/>
            <a:ext cx="5861777" cy="4187069"/>
          </a:xfrm>
          <a:noFill/>
          <a:ln/>
        </p:spPr>
        <p:txBody>
          <a:bodyPr/>
          <a:lstStyle/>
          <a:p>
            <a:pPr eaLnBrk="1" hangingPunct="1"/>
            <a:r>
              <a:rPr lang="en-US" sz="1000" dirty="0" smtClean="0"/>
              <a:t>An example of protocol analysis of this SCCP message </a:t>
            </a:r>
          </a:p>
          <a:p>
            <a:pPr eaLnBrk="1" hangingPunct="1"/>
            <a:endParaRPr lang="en-US" sz="1000" dirty="0" smtClean="0"/>
          </a:p>
        </p:txBody>
      </p:sp>
      <p:sp>
        <p:nvSpPr>
          <p:cNvPr id="37786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p>
            <a:fld id="{059E81B2-C7B6-4A0A-9BE8-7C3C080EE4B1}" type="slidenum">
              <a:rPr lang="en-US" smtClean="0"/>
              <a:pPr/>
              <a:t>231</a:t>
            </a:fld>
            <a:endParaRPr lang="en-US" dirty="0" smtClean="0"/>
          </a:p>
        </p:txBody>
      </p:sp>
      <p:sp>
        <p:nvSpPr>
          <p:cNvPr id="588803" name="Rectangle 2"/>
          <p:cNvSpPr>
            <a:spLocks noGrp="1" noChangeArrowheads="1"/>
          </p:cNvSpPr>
          <p:nvPr>
            <p:ph type="body" idx="1"/>
          </p:nvPr>
        </p:nvSpPr>
        <p:spPr>
          <a:xfrm>
            <a:off x="760677" y="4637441"/>
            <a:ext cx="5698993" cy="4142493"/>
          </a:xfrm>
          <a:noFill/>
          <a:ln/>
        </p:spPr>
        <p:txBody>
          <a:bodyPr/>
          <a:lstStyle/>
          <a:p>
            <a:pPr lvl="1" eaLnBrk="1" hangingPunct="1"/>
            <a:r>
              <a:rPr lang="en-US" sz="1000" dirty="0" smtClean="0"/>
              <a:t>enable-ctrl-feat</a:t>
            </a:r>
          </a:p>
          <a:p>
            <a:pPr lvl="2" eaLnBrk="1" hangingPunct="1"/>
            <a:r>
              <a:rPr lang="en-US" sz="1000" dirty="0" smtClean="0"/>
              <a:t>:partnum = 893013201.</a:t>
            </a:r>
          </a:p>
          <a:p>
            <a:pPr lvl="2" eaLnBrk="1" hangingPunct="1"/>
            <a:r>
              <a:rPr lang="en-US" sz="1000" dirty="0" smtClean="0"/>
              <a:t>:fak = The feature access key supplied by Tekelec. The feature access key contains 13 alphanumeric characters which are unique to an STP Serial Number.</a:t>
            </a:r>
          </a:p>
          <a:p>
            <a:pPr lvl="1" eaLnBrk="1" hangingPunct="1"/>
            <a:r>
              <a:rPr lang="en-US" sz="1000" dirty="0" smtClean="0"/>
              <a:t>chg-ctrl-feat</a:t>
            </a:r>
          </a:p>
          <a:p>
            <a:pPr lvl="2" eaLnBrk="1" hangingPunct="1"/>
            <a:r>
              <a:rPr lang="en-US" sz="1000" dirty="0" smtClean="0"/>
              <a:t>:partnum = Tekelec-issued part number</a:t>
            </a:r>
          </a:p>
          <a:p>
            <a:pPr lvl="2" eaLnBrk="1" hangingPunct="1"/>
            <a:r>
              <a:rPr lang="en-US" sz="1000" dirty="0" smtClean="0"/>
              <a:t>:status = turns the feature on, or off</a:t>
            </a:r>
          </a:p>
          <a:p>
            <a:pPr lvl="1" eaLnBrk="1" hangingPunct="1"/>
            <a:r>
              <a:rPr lang="en-US" sz="1000" dirty="0" smtClean="0"/>
              <a:t>chg-stpopts</a:t>
            </a:r>
          </a:p>
          <a:p>
            <a:pPr lvl="2" eaLnBrk="1" hangingPunct="1"/>
            <a:r>
              <a:rPr lang="en-US" sz="1000" dirty="0" smtClean="0"/>
              <a:t>:gsmdflt = determines if messages are passed or discarded when a MSU opcode is not found in the gsms-opcode table (default = pass)</a:t>
            </a:r>
          </a:p>
          <a:p>
            <a:pPr lvl="2" eaLnBrk="1" hangingPunct="1"/>
            <a:r>
              <a:rPr lang="en-US" sz="1000" dirty="0" smtClean="0"/>
              <a:t>:gsmdecerr = determines if messages are passed or discarded when a MSU has TCAP errors (default = pass)</a:t>
            </a:r>
          </a:p>
          <a:p>
            <a:pPr lvl="1" eaLnBrk="1" hangingPunct="1"/>
            <a:r>
              <a:rPr lang="en-US" sz="1000" dirty="0" smtClean="0"/>
              <a:t>chg-ls</a:t>
            </a:r>
            <a:r>
              <a:rPr lang="en-US" sz="1000" b="1" dirty="0" smtClean="0"/>
              <a:t> </a:t>
            </a:r>
          </a:p>
          <a:p>
            <a:pPr lvl="1" eaLnBrk="1" hangingPunct="1"/>
            <a:r>
              <a:rPr lang="en-US" sz="1000" b="1" dirty="0" smtClean="0"/>
              <a:t>	:</a:t>
            </a:r>
            <a:r>
              <a:rPr lang="en-US" sz="1000" dirty="0" smtClean="0"/>
              <a:t>lsn =</a:t>
            </a:r>
            <a:r>
              <a:rPr lang="en-US" sz="1000" b="1" dirty="0" smtClean="0"/>
              <a:t>   </a:t>
            </a:r>
            <a:r>
              <a:rPr lang="en-US" sz="1000" dirty="0" smtClean="0"/>
              <a:t>name of linkset to use map screening</a:t>
            </a:r>
          </a:p>
          <a:p>
            <a:pPr lvl="1" eaLnBrk="1" hangingPunct="1"/>
            <a:r>
              <a:rPr lang="en-US" sz="1000" b="1" dirty="0" smtClean="0"/>
              <a:t>	:</a:t>
            </a:r>
            <a:r>
              <a:rPr lang="en-US" sz="1000" dirty="0" smtClean="0"/>
              <a:t>gsmscrn = on, or off</a:t>
            </a:r>
          </a:p>
          <a:p>
            <a:pPr eaLnBrk="1" hangingPunct="1"/>
            <a:endParaRPr lang="en-US" sz="1000" dirty="0" smtClean="0"/>
          </a:p>
        </p:txBody>
      </p:sp>
      <p:sp>
        <p:nvSpPr>
          <p:cNvPr id="5888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a:spLocks noGrp="1" noChangeArrowheads="1"/>
          </p:cNvSpPr>
          <p:nvPr>
            <p:ph type="sldNum" sz="quarter" idx="5"/>
          </p:nvPr>
        </p:nvSpPr>
        <p:spPr>
          <a:noFill/>
        </p:spPr>
        <p:txBody>
          <a:bodyPr/>
          <a:lstStyle/>
          <a:p>
            <a:fld id="{D2FEC3D7-7B36-4FC9-A441-804F55F5D37F}" type="slidenum">
              <a:rPr lang="en-US" smtClean="0"/>
              <a:pPr/>
              <a:t>232</a:t>
            </a:fld>
            <a:endParaRPr lang="en-US" dirty="0" smtClean="0"/>
          </a:p>
        </p:txBody>
      </p:sp>
      <p:sp>
        <p:nvSpPr>
          <p:cNvPr id="589827" name="Rectangle 2"/>
          <p:cNvSpPr>
            <a:spLocks noGrp="1" noChangeArrowheads="1"/>
          </p:cNvSpPr>
          <p:nvPr>
            <p:ph type="body" idx="1"/>
          </p:nvPr>
        </p:nvSpPr>
        <p:spPr>
          <a:xfrm>
            <a:off x="603979" y="4642052"/>
            <a:ext cx="5861777" cy="4197829"/>
          </a:xfrm>
          <a:noFill/>
          <a:ln/>
        </p:spPr>
        <p:txBody>
          <a:bodyPr/>
          <a:lstStyle/>
          <a:p>
            <a:pPr eaLnBrk="1" hangingPunct="1"/>
            <a:r>
              <a:rPr lang="en-US" sz="1000" dirty="0" smtClean="0"/>
              <a:t>The gsmssn-scrn command will define origination and destination Subsystem numbers to be screened.</a:t>
            </a:r>
          </a:p>
          <a:p>
            <a:pPr lvl="1" eaLnBrk="1" hangingPunct="1"/>
            <a:r>
              <a:rPr lang="en-US" sz="1000" dirty="0" smtClean="0"/>
              <a:t>Origination Subsystem is the CGPA SSN value.</a:t>
            </a:r>
          </a:p>
          <a:p>
            <a:pPr lvl="1" eaLnBrk="1" hangingPunct="1"/>
            <a:r>
              <a:rPr lang="en-US" sz="1000" dirty="0" smtClean="0"/>
              <a:t>Destination Subsystem is the CDPA SSN value.</a:t>
            </a:r>
          </a:p>
          <a:p>
            <a:pPr eaLnBrk="1" hangingPunct="1"/>
            <a:r>
              <a:rPr lang="en-US" sz="1000" dirty="0" smtClean="0"/>
              <a:t>The gsms-opcode command will define the opcodes to be screened.</a:t>
            </a:r>
          </a:p>
          <a:p>
            <a:pPr eaLnBrk="1" hangingPunct="1"/>
            <a:r>
              <a:rPr lang="en-US" sz="1000" dirty="0" smtClean="0"/>
              <a:t>The gsmmap-scrn command will list the digits, numbering plan, and nature of address indicator to be screened, as well as the action taken when the MSU fails the map screen function.</a:t>
            </a:r>
          </a:p>
          <a:p>
            <a:pPr eaLnBrk="1" hangingPunct="1"/>
            <a:endParaRPr lang="en-US" sz="1000" dirty="0" smtClean="0"/>
          </a:p>
        </p:txBody>
      </p:sp>
      <p:sp>
        <p:nvSpPr>
          <p:cNvPr id="5898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p>
            <a:fld id="{4EC5D9F4-DFFB-47F5-880A-8185F098651C}" type="slidenum">
              <a:rPr lang="en-US" smtClean="0"/>
              <a:pPr/>
              <a:t>233</a:t>
            </a:fld>
            <a:endParaRPr lang="en-US" dirty="0" smtClean="0"/>
          </a:p>
        </p:txBody>
      </p:sp>
      <p:sp>
        <p:nvSpPr>
          <p:cNvPr id="590851"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90852"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90853"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4"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5"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6"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7"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8"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9"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0"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1"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2"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3"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4"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5"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6"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7"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p>
            <a:fld id="{3851F510-2A63-4B72-95E5-400BCA4FC661}" type="slidenum">
              <a:rPr lang="en-US" smtClean="0"/>
              <a:pPr/>
              <a:t>234</a:t>
            </a:fld>
            <a:endParaRPr lang="en-US" dirty="0" smtClean="0"/>
          </a:p>
        </p:txBody>
      </p:sp>
      <p:sp>
        <p:nvSpPr>
          <p:cNvPr id="591875" name="Rectangle 2"/>
          <p:cNvSpPr>
            <a:spLocks noGrp="1" noChangeArrowheads="1"/>
          </p:cNvSpPr>
          <p:nvPr>
            <p:ph type="body" idx="1"/>
          </p:nvPr>
        </p:nvSpPr>
        <p:spPr>
          <a:xfrm>
            <a:off x="760677" y="4642051"/>
            <a:ext cx="5698993" cy="4137882"/>
          </a:xfrm>
          <a:noFill/>
          <a:ln/>
        </p:spPr>
        <p:txBody>
          <a:bodyPr/>
          <a:lstStyle/>
          <a:p>
            <a:pPr eaLnBrk="1" hangingPunct="1"/>
            <a:r>
              <a:rPr lang="en-US" sz="1000" dirty="0" smtClean="0"/>
              <a:t>GSM MAP screening first checks to see whether the calling party SSN and called party SSN are present and targeted to be screened or not.</a:t>
            </a:r>
          </a:p>
          <a:p>
            <a:pPr eaLnBrk="1" hangingPunct="1"/>
            <a:r>
              <a:rPr lang="en-US" sz="1000" dirty="0" smtClean="0"/>
              <a:t>If both SSNs are targeted, it then checks for the MAP operations code of the message to know whether it is targeted to be screened or not. </a:t>
            </a:r>
          </a:p>
          <a:p>
            <a:pPr eaLnBrk="1" hangingPunct="1"/>
            <a:r>
              <a:rPr lang="en-US" sz="1000" dirty="0" smtClean="0"/>
              <a:t>If the CGPA of the message is not targeted for GSMMAP screening, the screening action of the MAP operations code table “dfltact” parameter of the “ent-gsms-opcode” command is performed on the message.</a:t>
            </a:r>
          </a:p>
        </p:txBody>
      </p:sp>
      <p:sp>
        <p:nvSpPr>
          <p:cNvPr id="5918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a:noFill/>
        </p:spPr>
        <p:txBody>
          <a:bodyPr/>
          <a:lstStyle/>
          <a:p>
            <a:fld id="{2ECDF672-0EB9-4E07-B408-D97C045DEA97}" type="slidenum">
              <a:rPr lang="en-US" smtClean="0"/>
              <a:pPr/>
              <a:t>235</a:t>
            </a:fld>
            <a:endParaRPr lang="en-US" dirty="0" smtClean="0"/>
          </a:p>
        </p:txBody>
      </p:sp>
      <p:sp>
        <p:nvSpPr>
          <p:cNvPr id="592899" name="Rectangle 2"/>
          <p:cNvSpPr>
            <a:spLocks noGrp="1" noChangeArrowheads="1"/>
          </p:cNvSpPr>
          <p:nvPr>
            <p:ph type="body" idx="1"/>
          </p:nvPr>
        </p:nvSpPr>
        <p:spPr>
          <a:xfrm>
            <a:off x="649619" y="4657423"/>
            <a:ext cx="5656395" cy="3507669"/>
          </a:xfrm>
          <a:noFill/>
          <a:ln/>
        </p:spPr>
        <p:txBody>
          <a:bodyPr/>
          <a:lstStyle/>
          <a:p>
            <a:pPr eaLnBrk="1" hangingPunct="1">
              <a:lnSpc>
                <a:spcPct val="80000"/>
              </a:lnSpc>
              <a:spcBef>
                <a:spcPts val="1060"/>
              </a:spcBef>
              <a:spcAft>
                <a:spcPts val="1253"/>
              </a:spcAft>
            </a:pPr>
            <a:r>
              <a:rPr lang="en-US" sz="1000" dirty="0" smtClean="0"/>
              <a:t>MSC launches a query to authenticate the mobile device (SSN 9). STP performs GTT, then sends the query to MAP screening. CGPA SSN is analyzed in GSM SSN table and is not found, so the message is routed to the Equipment Identity Register (EIR). </a:t>
            </a:r>
          </a:p>
          <a:p>
            <a:pPr eaLnBrk="1" hangingPunct="1"/>
            <a:endParaRPr lang="en-US" sz="1000" dirty="0" smtClean="0"/>
          </a:p>
        </p:txBody>
      </p:sp>
      <p:sp>
        <p:nvSpPr>
          <p:cNvPr id="5929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p:cNvSpPr>
            <a:spLocks noGrp="1" noChangeArrowheads="1"/>
          </p:cNvSpPr>
          <p:nvPr>
            <p:ph type="sldNum" sz="quarter" idx="5"/>
          </p:nvPr>
        </p:nvSpPr>
        <p:spPr>
          <a:noFill/>
        </p:spPr>
        <p:txBody>
          <a:bodyPr/>
          <a:lstStyle/>
          <a:p>
            <a:fld id="{60486BA0-F985-467B-9280-1234717BC2C2}" type="slidenum">
              <a:rPr lang="en-US" smtClean="0"/>
              <a:pPr/>
              <a:t>236</a:t>
            </a:fld>
            <a:endParaRPr lang="en-US" dirty="0" smtClean="0"/>
          </a:p>
        </p:txBody>
      </p:sp>
      <p:sp>
        <p:nvSpPr>
          <p:cNvPr id="593923" name="Rectangle 3"/>
          <p:cNvSpPr>
            <a:spLocks noGrp="1" noChangeArrowheads="1"/>
          </p:cNvSpPr>
          <p:nvPr>
            <p:ph type="body" idx="1"/>
          </p:nvPr>
        </p:nvSpPr>
        <p:spPr>
          <a:xfrm>
            <a:off x="824574" y="4632829"/>
            <a:ext cx="5391679" cy="4205514"/>
          </a:xfrm>
          <a:noFill/>
          <a:ln/>
        </p:spPr>
        <p:txBody>
          <a:bodyPr/>
          <a:lstStyle/>
          <a:p>
            <a:pPr eaLnBrk="1" hangingPunct="1">
              <a:spcBef>
                <a:spcPts val="1060"/>
              </a:spcBef>
              <a:spcAft>
                <a:spcPts val="1253"/>
              </a:spcAft>
            </a:pPr>
            <a:r>
              <a:rPr lang="en-US" sz="1000" dirty="0" smtClean="0"/>
              <a:t>MSC launches an HLR query (SSN 6). STP performs GTT, then sends the query to MAP screening. CGPA SSN is analyzed in GSM SSN table and is not found, so the message is routed to the Home Location Register (HLR). </a:t>
            </a:r>
          </a:p>
          <a:p>
            <a:pPr eaLnBrk="1" hangingPunct="1"/>
            <a:endParaRPr lang="fr-FR" sz="1000" dirty="0" smtClean="0"/>
          </a:p>
        </p:txBody>
      </p:sp>
      <p:sp>
        <p:nvSpPr>
          <p:cNvPr id="593924" name="Rectangle 3"/>
          <p:cNvSpPr>
            <a:spLocks noGrp="1" noRot="1" noChangeAspect="1" noChangeArrowheads="1" noTextEdit="1"/>
          </p:cNvSpPr>
          <p:nvPr>
            <p:ph type="sldImg" idx="2"/>
          </p:nvPr>
        </p:nvSpPr>
        <p:spPr>
          <a:xfrm>
            <a:off x="584200" y="158750"/>
            <a:ext cx="5853113" cy="4391025"/>
          </a:xfrm>
          <a:ln/>
        </p:spPr>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sldNum" sz="quarter" idx="5"/>
          </p:nvPr>
        </p:nvSpPr>
        <p:spPr>
          <a:noFill/>
        </p:spPr>
        <p:txBody>
          <a:bodyPr/>
          <a:lstStyle/>
          <a:p>
            <a:fld id="{6D84E2D2-5567-4B7D-88F4-1808841A72BB}" type="slidenum">
              <a:rPr lang="en-US" smtClean="0"/>
              <a:pPr/>
              <a:t>237</a:t>
            </a:fld>
            <a:endParaRPr lang="en-US" dirty="0" smtClean="0"/>
          </a:p>
        </p:txBody>
      </p:sp>
      <p:sp>
        <p:nvSpPr>
          <p:cNvPr id="594947" name="Rectangle 3"/>
          <p:cNvSpPr>
            <a:spLocks noGrp="1" noChangeArrowheads="1"/>
          </p:cNvSpPr>
          <p:nvPr>
            <p:ph type="body" idx="1"/>
          </p:nvPr>
        </p:nvSpPr>
        <p:spPr>
          <a:xfrm>
            <a:off x="824574" y="4632829"/>
            <a:ext cx="5391679" cy="4205514"/>
          </a:xfrm>
          <a:noFill/>
          <a:ln/>
        </p:spPr>
        <p:txBody>
          <a:bodyPr/>
          <a:lstStyle/>
          <a:p>
            <a:pPr eaLnBrk="1" hangingPunct="1">
              <a:spcBef>
                <a:spcPts val="1060"/>
              </a:spcBef>
              <a:spcAft>
                <a:spcPts val="1253"/>
              </a:spcAft>
            </a:pPr>
            <a:r>
              <a:rPr lang="en-US" sz="1000" dirty="0" smtClean="0"/>
              <a:t>MSC launches an HLR query (SSN 6). STP performs GTT, then sends the query to MAP screening. CGPA SSN is analyzed in GSM SSN table and is found, so the message is sent to the GSMS-Opcode table for further analysis. </a:t>
            </a:r>
          </a:p>
          <a:p>
            <a:pPr eaLnBrk="1" hangingPunct="1"/>
            <a:endParaRPr lang="fr-FR" dirty="0" smtClean="0"/>
          </a:p>
        </p:txBody>
      </p:sp>
      <p:sp>
        <p:nvSpPr>
          <p:cNvPr id="594948" name="Rectangle 3"/>
          <p:cNvSpPr>
            <a:spLocks noGrp="1" noRot="1" noChangeAspect="1" noChangeArrowheads="1" noTextEdit="1"/>
          </p:cNvSpPr>
          <p:nvPr>
            <p:ph type="sldImg" idx="2"/>
          </p:nvPr>
        </p:nvSpPr>
        <p:spPr>
          <a:xfrm>
            <a:off x="584200" y="158750"/>
            <a:ext cx="5853113" cy="4391025"/>
          </a:xfrm>
          <a:ln/>
        </p:spPr>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p:cNvSpPr>
            <a:spLocks noGrp="1" noChangeArrowheads="1"/>
          </p:cNvSpPr>
          <p:nvPr>
            <p:ph type="sldNum" sz="quarter" idx="5"/>
          </p:nvPr>
        </p:nvSpPr>
        <p:spPr>
          <a:noFill/>
        </p:spPr>
        <p:txBody>
          <a:bodyPr/>
          <a:lstStyle/>
          <a:p>
            <a:fld id="{78F2B9F8-5501-4362-9C1B-D2D44E72A5CF}" type="slidenum">
              <a:rPr lang="en-US" smtClean="0"/>
              <a:pPr/>
              <a:t>238</a:t>
            </a:fld>
            <a:endParaRPr lang="en-US" dirty="0" smtClean="0"/>
          </a:p>
        </p:txBody>
      </p:sp>
      <p:sp>
        <p:nvSpPr>
          <p:cNvPr id="595971" name="Rectangle 2"/>
          <p:cNvSpPr>
            <a:spLocks noGrp="1" noChangeArrowheads="1"/>
          </p:cNvSpPr>
          <p:nvPr>
            <p:ph type="body" idx="1"/>
          </p:nvPr>
        </p:nvSpPr>
        <p:spPr>
          <a:xfrm>
            <a:off x="760677" y="4658961"/>
            <a:ext cx="5698993" cy="4120973"/>
          </a:xfrm>
          <a:noFill/>
          <a:ln/>
        </p:spPr>
        <p:txBody>
          <a:bodyPr/>
          <a:lstStyle/>
          <a:p>
            <a:pPr eaLnBrk="1" hangingPunct="1"/>
            <a:r>
              <a:rPr lang="en-US" sz="1000" dirty="0" smtClean="0"/>
              <a:t>The GSM MAP Opcode Screening is performed on the MTP portion of the query for ITU networks.</a:t>
            </a:r>
          </a:p>
          <a:p>
            <a:pPr eaLnBrk="1" hangingPunct="1"/>
            <a:r>
              <a:rPr lang="en-US" sz="1000" dirty="0" smtClean="0"/>
              <a:t>The GSM MAP Screening Operation Code command is used to:</a:t>
            </a:r>
          </a:p>
          <a:p>
            <a:pPr lvl="1" eaLnBrk="1" hangingPunct="1"/>
            <a:r>
              <a:rPr lang="en-US" sz="1000" dirty="0" smtClean="0"/>
              <a:t>Assign the concerned GSM MAP screening operation codes.</a:t>
            </a:r>
          </a:p>
          <a:p>
            <a:pPr lvl="1" eaLnBrk="1" hangingPunct="1"/>
            <a:r>
              <a:rPr lang="en-US" sz="1000" dirty="0" smtClean="0"/>
              <a:t>Define the default screening action for the operation code.</a:t>
            </a:r>
          </a:p>
          <a:p>
            <a:pPr eaLnBrk="1" hangingPunct="1"/>
            <a:endParaRPr lang="en-US" sz="1000" dirty="0" smtClean="0"/>
          </a:p>
        </p:txBody>
      </p:sp>
      <p:sp>
        <p:nvSpPr>
          <p:cNvPr id="5959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p:cNvSpPr>
            <a:spLocks noGrp="1" noChangeArrowheads="1"/>
          </p:cNvSpPr>
          <p:nvPr>
            <p:ph type="sldNum" sz="quarter" idx="5"/>
          </p:nvPr>
        </p:nvSpPr>
        <p:spPr>
          <a:noFill/>
        </p:spPr>
        <p:txBody>
          <a:bodyPr/>
          <a:lstStyle/>
          <a:p>
            <a:fld id="{D24D7E03-8B36-4906-A34C-4D8E4064EFF0}" type="slidenum">
              <a:rPr lang="en-US" smtClean="0"/>
              <a:pPr/>
              <a:t>239</a:t>
            </a:fld>
            <a:endParaRPr lang="en-US" dirty="0" smtClean="0"/>
          </a:p>
        </p:txBody>
      </p:sp>
      <p:sp>
        <p:nvSpPr>
          <p:cNvPr id="596995" name="Rectangle 2"/>
          <p:cNvSpPr>
            <a:spLocks noGrp="1" noChangeArrowheads="1"/>
          </p:cNvSpPr>
          <p:nvPr>
            <p:ph type="body" idx="1"/>
          </p:nvPr>
        </p:nvSpPr>
        <p:spPr>
          <a:xfrm>
            <a:off x="824574" y="4632829"/>
            <a:ext cx="5391679" cy="4205514"/>
          </a:xfrm>
          <a:noFill/>
          <a:ln/>
        </p:spPr>
        <p:txBody>
          <a:bodyPr/>
          <a:lstStyle/>
          <a:p>
            <a:pPr eaLnBrk="1" hangingPunct="1">
              <a:spcBef>
                <a:spcPts val="1060"/>
              </a:spcBef>
              <a:spcAft>
                <a:spcPts val="1253"/>
              </a:spcAft>
            </a:pPr>
            <a:r>
              <a:rPr lang="en-US" sz="1000" dirty="0" smtClean="0"/>
              <a:t>MSC launches an HLR query (SSN 6). STP performs GTT, then sends the query to MAP screening. After  the SSN table, the query is passed to the Opcode table.  If the Opcode of the query is found, the query moves on to the GSMMAP table. Depending on the gsms-opcode default screening action (dfltact) value, if</a:t>
            </a:r>
            <a:r>
              <a:rPr lang="en-US" sz="1000" baseline="0" dirty="0" smtClean="0"/>
              <a:t> the CGPA+NPV+NAIV values of the query are not found in the gsmmap-scrn table, </a:t>
            </a:r>
            <a:r>
              <a:rPr lang="en-US" sz="1000" dirty="0" smtClean="0"/>
              <a:t>the message is routed based on the gtt result if the “dfltact” has been set to “route”, or “pass”, or the message is discarded if the default is set to “discard” .</a:t>
            </a:r>
            <a:r>
              <a:rPr lang="en-US" sz="1000" baseline="0" dirty="0" smtClean="0"/>
              <a:t> There are more options in the dfltact parameter of the gsms-opcode command. </a:t>
            </a:r>
            <a:endParaRPr lang="fr-FR" dirty="0" smtClean="0"/>
          </a:p>
        </p:txBody>
      </p:sp>
      <p:sp>
        <p:nvSpPr>
          <p:cNvPr id="5969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7"/>
          <p:cNvSpPr>
            <a:spLocks noGrp="1" noChangeArrowheads="1"/>
          </p:cNvSpPr>
          <p:nvPr>
            <p:ph type="sldNum" sz="quarter" idx="5"/>
          </p:nvPr>
        </p:nvSpPr>
        <p:spPr>
          <a:noFill/>
        </p:spPr>
        <p:txBody>
          <a:bodyPr/>
          <a:lstStyle/>
          <a:p>
            <a:fld id="{7A860744-7C4B-44F4-81BC-FE6FBB886D53}" type="slidenum">
              <a:rPr lang="en-US" smtClean="0"/>
              <a:pPr/>
              <a:t>240</a:t>
            </a:fld>
            <a:endParaRPr lang="en-US" dirty="0" smtClean="0"/>
          </a:p>
        </p:txBody>
      </p:sp>
      <p:sp>
        <p:nvSpPr>
          <p:cNvPr id="598019" name="Rectangle 2"/>
          <p:cNvSpPr>
            <a:spLocks noGrp="1" noChangeArrowheads="1"/>
          </p:cNvSpPr>
          <p:nvPr>
            <p:ph type="body" idx="1"/>
          </p:nvPr>
        </p:nvSpPr>
        <p:spPr>
          <a:xfrm>
            <a:off x="850438" y="4660497"/>
            <a:ext cx="5475353" cy="4142494"/>
          </a:xfrm>
          <a:noFill/>
          <a:ln/>
        </p:spPr>
        <p:txBody>
          <a:bodyPr/>
          <a:lstStyle/>
          <a:p>
            <a:pPr eaLnBrk="1" hangingPunct="1"/>
            <a:r>
              <a:rPr lang="en-US" sz="1000" dirty="0" smtClean="0"/>
              <a:t>The GSMMAP Screening is performed on the MAP portion of the query for ITU networks.</a:t>
            </a:r>
          </a:p>
          <a:p>
            <a:pPr eaLnBrk="1" hangingPunct="1"/>
            <a:r>
              <a:rPr lang="en-US" sz="1000" dirty="0" smtClean="0"/>
              <a:t>The GSM MAP Screening Entry command is used to assign the GSM MAP screening entries that filter or allow MAP messages for certain MAP operation codes.</a:t>
            </a:r>
          </a:p>
          <a:p>
            <a:pPr eaLnBrk="1" hangingPunct="1"/>
            <a:r>
              <a:rPr lang="en-US" sz="1000" dirty="0" smtClean="0"/>
              <a:t>If there is no match of the CDPA digits, NAI or NP, the MSU will be handled based on the dfltact parameter of the gsms-opcode table that is associated with the gsmmap-scrn table. The two tables are associated via the opname parameter.</a:t>
            </a:r>
          </a:p>
          <a:p>
            <a:pPr eaLnBrk="1" hangingPunct="1"/>
            <a:r>
              <a:rPr lang="en-US" sz="1000" dirty="0" smtClean="0"/>
              <a:t>CDPA digits, NAI and NP are analyzed in the gsmmap-scrn table. If there is a match in the table, the MSU is handled based on the forbid and action parameters of the command for that specific digit range.</a:t>
            </a:r>
          </a:p>
          <a:p>
            <a:pPr eaLnBrk="1" hangingPunct="1"/>
            <a:r>
              <a:rPr lang="en-US" sz="1000" dirty="0" smtClean="0"/>
              <a:t>Forbid parameter values are:</a:t>
            </a:r>
          </a:p>
          <a:p>
            <a:pPr eaLnBrk="1" hangingPunct="1">
              <a:buFontTx/>
              <a:buChar char="•"/>
            </a:pPr>
            <a:r>
              <a:rPr lang="en-US" sz="1000" dirty="0" smtClean="0"/>
              <a:t>all – all parameters are forbidden, action parameter determines screening action.</a:t>
            </a:r>
          </a:p>
          <a:p>
            <a:pPr eaLnBrk="1" hangingPunct="1">
              <a:buFontTx/>
              <a:buChar char="•"/>
            </a:pPr>
            <a:r>
              <a:rPr lang="en-US" sz="1000" dirty="0" smtClean="0"/>
              <a:t>none – no parameters are forbidden, message is routed per GTT result.</a:t>
            </a:r>
          </a:p>
          <a:p>
            <a:pPr eaLnBrk="1" hangingPunct="1">
              <a:buFontTx/>
              <a:buChar char="•"/>
            </a:pPr>
            <a:r>
              <a:rPr lang="en-US" sz="1000" dirty="0" smtClean="0"/>
              <a:t>state –  used on ATI messages only. There are three possible states for an ati query, registered SIM, unregistered SIM, or no SIM. An unregistered SIM or a handset with no SIM would only be allowed to make 911 calls.</a:t>
            </a:r>
          </a:p>
          <a:p>
            <a:pPr eaLnBrk="1" hangingPunct="1">
              <a:buFontTx/>
              <a:buChar char="•"/>
            </a:pPr>
            <a:r>
              <a:rPr lang="en-US" sz="1000" dirty="0" smtClean="0"/>
              <a:t>location – used on ATI messages only. The location of a subscriber may not be allowed if the query comes from outside the owner network since this could result in a subscriber being “spammed”.</a:t>
            </a:r>
          </a:p>
          <a:p>
            <a:pPr lvl="1" eaLnBrk="1" hangingPunct="1"/>
            <a:endParaRPr lang="en-US" sz="1000" dirty="0" smtClean="0"/>
          </a:p>
          <a:p>
            <a:pPr lvl="2" eaLnBrk="1" hangingPunct="1"/>
            <a:endParaRPr lang="en-US" dirty="0" smtClean="0"/>
          </a:p>
          <a:p>
            <a:pPr eaLnBrk="1" hangingPunct="1"/>
            <a:endParaRPr lang="en-US" dirty="0" smtClean="0"/>
          </a:p>
          <a:p>
            <a:pPr eaLnBrk="1" hangingPunct="1"/>
            <a:endParaRPr lang="en-US" u="sng" dirty="0" smtClean="0"/>
          </a:p>
          <a:p>
            <a:pPr eaLnBrk="1" hangingPunct="1"/>
            <a:endParaRPr lang="en-US" dirty="0" smtClean="0"/>
          </a:p>
          <a:p>
            <a:pPr eaLnBrk="1" hangingPunct="1"/>
            <a:endParaRPr lang="en-US" dirty="0" smtClean="0"/>
          </a:p>
        </p:txBody>
      </p:sp>
      <p:sp>
        <p:nvSpPr>
          <p:cNvPr id="5980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07F471C5-FBDA-4AFC-AD31-C42F21669F47}" type="slidenum">
              <a:rPr lang="en-US" smtClean="0"/>
              <a:pPr/>
              <a:t>24</a:t>
            </a:fld>
            <a:endParaRPr lang="en-US" dirty="0" smtClean="0"/>
          </a:p>
        </p:txBody>
      </p:sp>
      <p:sp>
        <p:nvSpPr>
          <p:cNvPr id="378883" name="Rectangle 2"/>
          <p:cNvSpPr>
            <a:spLocks noGrp="1" noChangeArrowheads="1"/>
          </p:cNvSpPr>
          <p:nvPr>
            <p:ph type="body" idx="1"/>
          </p:nvPr>
        </p:nvSpPr>
        <p:spPr>
          <a:xfrm>
            <a:off x="944762" y="4691239"/>
            <a:ext cx="5099579" cy="4609773"/>
          </a:xfrm>
          <a:noFill/>
          <a:ln/>
        </p:spPr>
        <p:txBody>
          <a:bodyPr/>
          <a:lstStyle/>
          <a:p>
            <a:pPr marL="220348" indent="-220348" eaLnBrk="1" hangingPunct="1">
              <a:spcBef>
                <a:spcPct val="15000"/>
              </a:spcBef>
              <a:spcAft>
                <a:spcPct val="15000"/>
              </a:spcAft>
            </a:pPr>
            <a:r>
              <a:rPr lang="en-US" sz="1000" b="1" dirty="0" smtClean="0"/>
              <a:t>LIM SCCP Routing</a:t>
            </a:r>
          </a:p>
          <a:p>
            <a:pPr marL="220348" indent="-220348" eaLnBrk="1" hangingPunct="1">
              <a:spcBef>
                <a:spcPct val="15000"/>
              </a:spcBef>
              <a:spcAft>
                <a:spcPct val="15000"/>
              </a:spcAft>
            </a:pPr>
            <a:r>
              <a:rPr lang="en-US" sz="1000" dirty="0" smtClean="0"/>
              <a:t>As a SCCP message enters the EAGLE, it will go through the following steps on a LIM</a:t>
            </a:r>
          </a:p>
          <a:p>
            <a:pPr marL="220348" indent="-220348" eaLnBrk="1" hangingPunct="1">
              <a:spcBef>
                <a:spcPct val="15000"/>
              </a:spcBef>
              <a:spcAft>
                <a:spcPct val="15000"/>
              </a:spcAft>
            </a:pPr>
            <a:r>
              <a:rPr lang="en-US" sz="1000" dirty="0" smtClean="0"/>
              <a:t>during processing:</a:t>
            </a:r>
          </a:p>
          <a:p>
            <a:pPr marL="220348" indent="-220348" eaLnBrk="1" hangingPunct="1">
              <a:spcBef>
                <a:spcPct val="15000"/>
              </a:spcBef>
              <a:spcAft>
                <a:spcPct val="15000"/>
              </a:spcAft>
              <a:buFontTx/>
              <a:buAutoNum type="arabicPeriod"/>
            </a:pPr>
            <a:r>
              <a:rPr lang="en-US" sz="1000" dirty="0" smtClean="0"/>
              <a:t>Normal Level 2 error checking functions.</a:t>
            </a:r>
          </a:p>
          <a:p>
            <a:pPr marL="220348" indent="-220348" eaLnBrk="1" hangingPunct="1">
              <a:spcBef>
                <a:spcPct val="15000"/>
              </a:spcBef>
              <a:spcAft>
                <a:spcPct val="15000"/>
              </a:spcAft>
              <a:buFontTx/>
              <a:buAutoNum type="arabicPeriod"/>
            </a:pPr>
            <a:r>
              <a:rPr lang="en-US" sz="1000" dirty="0" smtClean="0"/>
              <a:t>Message Discrimination to determine the message type, and verify the destination point code is an EAGLE point code (typically the CPC of a STP pair).</a:t>
            </a:r>
          </a:p>
          <a:p>
            <a:pPr marL="220348" indent="-220348" eaLnBrk="1" hangingPunct="1">
              <a:spcBef>
                <a:spcPct val="15000"/>
              </a:spcBef>
              <a:spcAft>
                <a:spcPct val="15000"/>
              </a:spcAft>
              <a:buFontTx/>
              <a:buAutoNum type="arabicPeriod"/>
            </a:pPr>
            <a:r>
              <a:rPr lang="en-US" sz="1000" dirty="0" smtClean="0"/>
              <a:t>Message Distribution is where the SCCP message will be sent to a SCCP card for GTT. The LIM sends a request to the TSM/DSM cards in the STP. The first SCCP card to answer back will be sent the query. This function in the EAGLE is called “Group Ticket Voucher”.</a:t>
            </a:r>
          </a:p>
          <a:p>
            <a:pPr marL="220348" indent="-220348" eaLnBrk="1" hangingPunct="1">
              <a:spcBef>
                <a:spcPct val="15000"/>
              </a:spcBef>
              <a:spcAft>
                <a:spcPct val="15000"/>
              </a:spcAft>
            </a:pPr>
            <a:r>
              <a:rPr lang="en-US" sz="1000" b="1" dirty="0" smtClean="0"/>
              <a:t>DSM/E5-SM4G SCCP Processing</a:t>
            </a:r>
          </a:p>
          <a:p>
            <a:pPr marL="220348" indent="-220348" eaLnBrk="1" hangingPunct="1">
              <a:spcBef>
                <a:spcPct val="15000"/>
              </a:spcBef>
              <a:spcAft>
                <a:spcPct val="15000"/>
              </a:spcAft>
            </a:pPr>
            <a:r>
              <a:rPr lang="en-US" sz="1000" dirty="0" smtClean="0"/>
              <a:t>The SCCP message will next go through the following steps on a SCCP card during</a:t>
            </a:r>
          </a:p>
          <a:p>
            <a:pPr marL="220348" indent="-220348" eaLnBrk="1" hangingPunct="1">
              <a:spcBef>
                <a:spcPct val="15000"/>
              </a:spcBef>
              <a:spcAft>
                <a:spcPct val="15000"/>
              </a:spcAft>
            </a:pPr>
            <a:r>
              <a:rPr lang="en-US" sz="1000" dirty="0" smtClean="0"/>
              <a:t>processing:</a:t>
            </a:r>
          </a:p>
          <a:p>
            <a:pPr marL="220348" indent="-220348" eaLnBrk="1" hangingPunct="1">
              <a:spcBef>
                <a:spcPct val="15000"/>
              </a:spcBef>
              <a:spcAft>
                <a:spcPct val="15000"/>
              </a:spcAft>
              <a:buFontTx/>
              <a:buAutoNum type="arabicPeriod" startAt="4"/>
            </a:pPr>
            <a:r>
              <a:rPr lang="en-US" sz="1000" dirty="0" smtClean="0"/>
              <a:t>Global Title Translation Tables to determine a point code in which to send the message.</a:t>
            </a:r>
          </a:p>
          <a:p>
            <a:pPr marL="220348" indent="-220348" eaLnBrk="1" hangingPunct="1">
              <a:spcBef>
                <a:spcPct val="15000"/>
              </a:spcBef>
              <a:spcAft>
                <a:spcPct val="15000"/>
              </a:spcAft>
              <a:buFontTx/>
              <a:buAutoNum type="arabicPeriod" startAt="5"/>
            </a:pPr>
            <a:r>
              <a:rPr lang="en-US" sz="1000" dirty="0" smtClean="0"/>
              <a:t>Message routing to verify the point code, and linkset.</a:t>
            </a:r>
          </a:p>
          <a:p>
            <a:pPr marL="220348" indent="-220348" eaLnBrk="1" hangingPunct="1">
              <a:spcBef>
                <a:spcPct val="15000"/>
              </a:spcBef>
              <a:spcAft>
                <a:spcPct val="15000"/>
              </a:spcAft>
              <a:buFontTx/>
              <a:buAutoNum type="arabicPeriod" startAt="6"/>
            </a:pPr>
            <a:r>
              <a:rPr lang="en-US" sz="1000" dirty="0" smtClean="0"/>
              <a:t>Linkset table to determine which signaling link to use (SLS)</a:t>
            </a:r>
          </a:p>
          <a:p>
            <a:pPr marL="220348" indent="-220348" eaLnBrk="1" hangingPunct="1">
              <a:spcBef>
                <a:spcPct val="15000"/>
              </a:spcBef>
              <a:spcAft>
                <a:spcPct val="15000"/>
              </a:spcAft>
              <a:buFontTx/>
              <a:buAutoNum type="arabicPeriod" startAt="7"/>
            </a:pPr>
            <a:r>
              <a:rPr lang="en-US" sz="1000" dirty="0" smtClean="0"/>
              <a:t>Signaling Link table to determine location and port of the desired link in a linkset.</a:t>
            </a:r>
          </a:p>
          <a:p>
            <a:pPr marL="220348" indent="-220348" eaLnBrk="1" hangingPunct="1">
              <a:spcBef>
                <a:spcPct val="15000"/>
              </a:spcBef>
              <a:spcAft>
                <a:spcPct val="15000"/>
              </a:spcAft>
              <a:buFontTx/>
              <a:buAutoNum type="arabicPeriod" startAt="8"/>
            </a:pPr>
            <a:r>
              <a:rPr lang="en-US" sz="1000" dirty="0" smtClean="0"/>
              <a:t>The SCCP message will finally go to a LIM for processing to the next signaling point.</a:t>
            </a:r>
          </a:p>
        </p:txBody>
      </p:sp>
      <p:sp>
        <p:nvSpPr>
          <p:cNvPr id="3788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a:noFill/>
        </p:spPr>
        <p:txBody>
          <a:bodyPr/>
          <a:lstStyle/>
          <a:p>
            <a:fld id="{AEB540B1-8D9A-484C-BF21-F0088FC8A727}" type="slidenum">
              <a:rPr lang="en-US" smtClean="0"/>
              <a:pPr/>
              <a:t>241</a:t>
            </a:fld>
            <a:endParaRPr lang="en-US" dirty="0" smtClean="0"/>
          </a:p>
        </p:txBody>
      </p:sp>
      <p:sp>
        <p:nvSpPr>
          <p:cNvPr id="599043" name="Rectangle 2"/>
          <p:cNvSpPr>
            <a:spLocks noGrp="1" noChangeArrowheads="1"/>
          </p:cNvSpPr>
          <p:nvPr>
            <p:ph type="body" idx="1"/>
          </p:nvPr>
        </p:nvSpPr>
        <p:spPr>
          <a:xfrm>
            <a:off x="705909" y="4652812"/>
            <a:ext cx="5700515" cy="3871962"/>
          </a:xfrm>
          <a:noFill/>
          <a:ln/>
        </p:spPr>
        <p:txBody>
          <a:bodyPr/>
          <a:lstStyle/>
          <a:p>
            <a:pPr eaLnBrk="1" hangingPunct="1">
              <a:lnSpc>
                <a:spcPct val="90000"/>
              </a:lnSpc>
            </a:pPr>
            <a:r>
              <a:rPr lang="en-US" sz="1000" dirty="0" smtClean="0"/>
              <a:t>The action parameter defines the screening action to be taken if the message has parameters that are forbidden by the MAP Screening table. </a:t>
            </a:r>
          </a:p>
          <a:p>
            <a:pPr eaLnBrk="1" hangingPunct="1">
              <a:lnSpc>
                <a:spcPct val="90000"/>
              </a:lnSpc>
            </a:pPr>
            <a:endParaRPr lang="en-US" sz="1000" dirty="0" smtClean="0"/>
          </a:p>
          <a:p>
            <a:pPr eaLnBrk="1" hangingPunct="1">
              <a:lnSpc>
                <a:spcPct val="90000"/>
              </a:lnSpc>
            </a:pPr>
            <a:r>
              <a:rPr lang="en-US" sz="1000" dirty="0" smtClean="0"/>
              <a:t>Atierr means do not route the MSU and send a rejection message back to the originator.</a:t>
            </a:r>
          </a:p>
          <a:p>
            <a:pPr eaLnBrk="1" hangingPunct="1">
              <a:lnSpc>
                <a:spcPct val="90000"/>
              </a:lnSpc>
            </a:pPr>
            <a:r>
              <a:rPr lang="en-US" sz="1000" dirty="0" smtClean="0"/>
              <a:t>Discard means do not route the MSU; it is thrown away, and an appropriate UIM is issued.</a:t>
            </a:r>
          </a:p>
          <a:p>
            <a:pPr eaLnBrk="1" hangingPunct="1">
              <a:lnSpc>
                <a:spcPct val="90000"/>
              </a:lnSpc>
            </a:pPr>
            <a:r>
              <a:rPr lang="en-US" sz="1000" dirty="0" smtClean="0"/>
              <a:t>Duplicate/Discard means route the message to the duplicate node (3</a:t>
            </a:r>
            <a:r>
              <a:rPr lang="en-US" sz="1000" baseline="30000" dirty="0" smtClean="0"/>
              <a:t>rd</a:t>
            </a:r>
            <a:r>
              <a:rPr lang="en-US" sz="1000" dirty="0" smtClean="0"/>
              <a:t> party application for further investigation, or analysis) if it is available. If it is not available, the message will be routed to the point code identified in the GTT tables.</a:t>
            </a:r>
          </a:p>
          <a:p>
            <a:pPr eaLnBrk="1" hangingPunct="1">
              <a:lnSpc>
                <a:spcPct val="90000"/>
              </a:lnSpc>
            </a:pPr>
            <a:r>
              <a:rPr lang="en-US" sz="1000" dirty="0" smtClean="0"/>
              <a:t>Duplicate means route the message as normal to the point code identified in the GTT tables and route a copy of the original message to the duplicate node (3</a:t>
            </a:r>
            <a:r>
              <a:rPr lang="en-US" sz="1000" baseline="30000" dirty="0" smtClean="0"/>
              <a:t>rd</a:t>
            </a:r>
            <a:r>
              <a:rPr lang="en-US" sz="1000" dirty="0" smtClean="0"/>
              <a:t> party).  If the MSU fails to route to the duplicate node, then a UIM is output indicating the duplicate routing failure.</a:t>
            </a:r>
          </a:p>
          <a:p>
            <a:pPr eaLnBrk="1" hangingPunct="1">
              <a:lnSpc>
                <a:spcPct val="90000"/>
              </a:lnSpc>
            </a:pPr>
            <a:r>
              <a:rPr lang="en-US" sz="1000" dirty="0" smtClean="0"/>
              <a:t>Forward means route the original message to the forward node.  The original message will not be sent to the original node.  If, however, the forwarded node is not available for routing then the MSU is routed to the original node.</a:t>
            </a:r>
          </a:p>
          <a:p>
            <a:pPr eaLnBrk="1" hangingPunct="1">
              <a:lnSpc>
                <a:spcPct val="90000"/>
              </a:lnSpc>
            </a:pPr>
            <a:r>
              <a:rPr lang="en-US" sz="1000" dirty="0" smtClean="0"/>
              <a:t>Pass means route the message as normal to the point code identified in the GTT tables, a UIM will be the output.  This is intended to be a test mode, and it is recommended when setting up GSM MAP screening.</a:t>
            </a:r>
          </a:p>
          <a:p>
            <a:pPr eaLnBrk="1" hangingPunct="1">
              <a:lnSpc>
                <a:spcPct val="90000"/>
              </a:lnSpc>
            </a:pPr>
            <a:r>
              <a:rPr lang="en-US" sz="1000" dirty="0" smtClean="0"/>
              <a:t>Route means to route the message to the point code identified in the GTT tables, no UIM will be output.  </a:t>
            </a:r>
          </a:p>
          <a:p>
            <a:pPr eaLnBrk="1" hangingPunct="1">
              <a:lnSpc>
                <a:spcPct val="90000"/>
              </a:lnSpc>
            </a:pPr>
            <a:endParaRPr lang="en-US" sz="1000" dirty="0" smtClean="0"/>
          </a:p>
          <a:p>
            <a:pPr eaLnBrk="1" hangingPunct="1">
              <a:lnSpc>
                <a:spcPct val="90000"/>
              </a:lnSpc>
            </a:pPr>
            <a:endParaRPr lang="en-US" sz="1000" dirty="0" smtClean="0"/>
          </a:p>
        </p:txBody>
      </p:sp>
      <p:sp>
        <p:nvSpPr>
          <p:cNvPr id="59904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a:spLocks noGrp="1" noChangeArrowheads="1"/>
          </p:cNvSpPr>
          <p:nvPr>
            <p:ph type="sldNum" sz="quarter" idx="5"/>
          </p:nvPr>
        </p:nvSpPr>
        <p:spPr>
          <a:noFill/>
        </p:spPr>
        <p:txBody>
          <a:bodyPr/>
          <a:lstStyle/>
          <a:p>
            <a:fld id="{C1328800-055B-44AC-BBEB-70956BF0BDAC}" type="slidenum">
              <a:rPr lang="en-US" smtClean="0"/>
              <a:pPr/>
              <a:t>242</a:t>
            </a:fld>
            <a:endParaRPr lang="en-US" dirty="0" smtClean="0"/>
          </a:p>
        </p:txBody>
      </p:sp>
      <p:sp>
        <p:nvSpPr>
          <p:cNvPr id="604163" name="Rectangle 2"/>
          <p:cNvSpPr>
            <a:spLocks noGrp="1" noChangeArrowheads="1"/>
          </p:cNvSpPr>
          <p:nvPr>
            <p:ph type="body" idx="1"/>
          </p:nvPr>
        </p:nvSpPr>
        <p:spPr>
          <a:xfrm>
            <a:off x="824574" y="4632829"/>
            <a:ext cx="5391679" cy="4205514"/>
          </a:xfrm>
          <a:noFill/>
          <a:ln/>
        </p:spPr>
        <p:txBody>
          <a:bodyPr/>
          <a:lstStyle/>
          <a:p>
            <a:pPr eaLnBrk="1" hangingPunct="1"/>
            <a:r>
              <a:rPr lang="fr-FR" sz="1000" dirty="0" smtClean="0"/>
              <a:t>In this example, the query digits match the GSM MAP table, but the query is requesting the location of the subscriber which is a forbidden parameter, so an ATI error message is sent and the message is discarded.</a:t>
            </a:r>
          </a:p>
          <a:p>
            <a:pPr eaLnBrk="1" hangingPunct="1">
              <a:buClr>
                <a:srgbClr val="3366FF"/>
              </a:buClr>
              <a:buFontTx/>
              <a:buChar char="•"/>
            </a:pPr>
            <a:endParaRPr lang="fr-FR" dirty="0" smtClean="0"/>
          </a:p>
        </p:txBody>
      </p:sp>
      <p:sp>
        <p:nvSpPr>
          <p:cNvPr id="6041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p>
            <a:fld id="{DABCABCA-EC59-457F-A284-C013A0655674}" type="slidenum">
              <a:rPr lang="en-US" smtClean="0"/>
              <a:pPr/>
              <a:t>243</a:t>
            </a:fld>
            <a:endParaRPr lang="en-US" dirty="0" smtClean="0"/>
          </a:p>
        </p:txBody>
      </p:sp>
      <p:sp>
        <p:nvSpPr>
          <p:cNvPr id="601091" name="Rectangle 2"/>
          <p:cNvSpPr>
            <a:spLocks noGrp="1" noChangeArrowheads="1"/>
          </p:cNvSpPr>
          <p:nvPr>
            <p:ph type="body" idx="1"/>
          </p:nvPr>
        </p:nvSpPr>
        <p:spPr>
          <a:xfrm>
            <a:off x="824574" y="4632829"/>
            <a:ext cx="5391679" cy="4205514"/>
          </a:xfrm>
          <a:noFill/>
          <a:ln/>
        </p:spPr>
        <p:txBody>
          <a:bodyPr/>
          <a:lstStyle/>
          <a:p>
            <a:pPr eaLnBrk="1" hangingPunct="1"/>
            <a:r>
              <a:rPr lang="fr-FR" sz="1000" dirty="0" smtClean="0"/>
              <a:t>In this example the message was analyzed in the GSM MAP table. All parameters for this digit range have been forbidden and the action is to discard, so this message goes to the BIT bucket.</a:t>
            </a:r>
          </a:p>
        </p:txBody>
      </p:sp>
      <p:sp>
        <p:nvSpPr>
          <p:cNvPr id="60109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a:spLocks noGrp="1" noChangeArrowheads="1"/>
          </p:cNvSpPr>
          <p:nvPr>
            <p:ph type="sldNum" sz="quarter" idx="5"/>
          </p:nvPr>
        </p:nvSpPr>
        <p:spPr>
          <a:noFill/>
        </p:spPr>
        <p:txBody>
          <a:bodyPr/>
          <a:lstStyle/>
          <a:p>
            <a:fld id="{ADA17C98-3BD3-404D-A9FA-D0E61AAABB14}" type="slidenum">
              <a:rPr lang="en-US" smtClean="0"/>
              <a:pPr/>
              <a:t>244</a:t>
            </a:fld>
            <a:endParaRPr lang="en-US" dirty="0" smtClean="0"/>
          </a:p>
        </p:txBody>
      </p:sp>
      <p:sp>
        <p:nvSpPr>
          <p:cNvPr id="600067" name="Rectangle 2"/>
          <p:cNvSpPr>
            <a:spLocks noGrp="1" noChangeArrowheads="1"/>
          </p:cNvSpPr>
          <p:nvPr>
            <p:ph type="body" idx="1"/>
          </p:nvPr>
        </p:nvSpPr>
        <p:spPr>
          <a:xfrm>
            <a:off x="824574" y="4632829"/>
            <a:ext cx="5391679" cy="4205514"/>
          </a:xfrm>
          <a:noFill/>
          <a:ln/>
        </p:spPr>
        <p:txBody>
          <a:bodyPr/>
          <a:lstStyle/>
          <a:p>
            <a:pPr eaLnBrk="1" hangingPunct="1"/>
            <a:r>
              <a:rPr lang="en-US" sz="1000" dirty="0" smtClean="0"/>
              <a:t>MSC launches an HLR query (SSN 6). STP performs GTT, then sends the query to MAP screening. CGPA SSN and Opcode are analyzed and found so the message is then forwarded to the GSM MAP table. The data in the message matches the data in the MAP table and the action is set to duplicate.</a:t>
            </a:r>
          </a:p>
          <a:p>
            <a:pPr eaLnBrk="1" hangingPunct="1"/>
            <a:r>
              <a:rPr lang="en-US" sz="1000" dirty="0" smtClean="0"/>
              <a:t>In this example Duplicate means route the message as normal to the HLR point code identified in the GTT tables and route a copy of the original message to the duplicate SCP node (3</a:t>
            </a:r>
            <a:r>
              <a:rPr lang="en-US" sz="1000" baseline="30000" dirty="0" smtClean="0"/>
              <a:t>rd</a:t>
            </a:r>
            <a:r>
              <a:rPr lang="en-US" sz="1000" dirty="0" smtClean="0"/>
              <a:t> party).  If the MSU fails to route to the duplicate node, then a UIM is output indicating the duplicate routing failure.</a:t>
            </a:r>
          </a:p>
          <a:p>
            <a:pPr eaLnBrk="1" hangingPunct="1">
              <a:buClr>
                <a:srgbClr val="3366FF"/>
              </a:buClr>
              <a:buFontTx/>
              <a:buChar char="•"/>
            </a:pPr>
            <a:endParaRPr lang="fr-FR" sz="1000" dirty="0" smtClean="0"/>
          </a:p>
        </p:txBody>
      </p:sp>
      <p:sp>
        <p:nvSpPr>
          <p:cNvPr id="60006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a:spLocks noGrp="1" noChangeArrowheads="1"/>
          </p:cNvSpPr>
          <p:nvPr>
            <p:ph type="sldNum" sz="quarter" idx="5"/>
          </p:nvPr>
        </p:nvSpPr>
        <p:spPr>
          <a:noFill/>
        </p:spPr>
        <p:txBody>
          <a:bodyPr/>
          <a:lstStyle/>
          <a:p>
            <a:fld id="{B4196F7C-66BC-42A3-8F16-6A9C61447ECC}" type="slidenum">
              <a:rPr lang="en-US" smtClean="0"/>
              <a:pPr/>
              <a:t>245</a:t>
            </a:fld>
            <a:endParaRPr lang="en-US" dirty="0" smtClean="0"/>
          </a:p>
        </p:txBody>
      </p:sp>
      <p:sp>
        <p:nvSpPr>
          <p:cNvPr id="602115" name="Rectangle 2"/>
          <p:cNvSpPr>
            <a:spLocks noGrp="1" noChangeArrowheads="1"/>
          </p:cNvSpPr>
          <p:nvPr>
            <p:ph type="body" idx="1"/>
          </p:nvPr>
        </p:nvSpPr>
        <p:spPr>
          <a:xfrm>
            <a:off x="527911" y="4662035"/>
            <a:ext cx="5948495" cy="3936521"/>
          </a:xfrm>
          <a:noFill/>
          <a:ln/>
        </p:spPr>
        <p:txBody>
          <a:bodyPr/>
          <a:lstStyle/>
          <a:p>
            <a:pPr eaLnBrk="1" hangingPunct="1">
              <a:buClr>
                <a:srgbClr val="3366FF"/>
              </a:buClr>
              <a:buFontTx/>
              <a:buChar char="•"/>
            </a:pPr>
            <a:r>
              <a:rPr lang="fr-FR" sz="1000" dirty="0" smtClean="0">
                <a:latin typeface="Tahoma" pitchFamily="34" charset="0"/>
              </a:rPr>
              <a:t> In this example there are no forbidden parameters and the digits+NPV+NAIV in the query matches the GSM screening tables so the message is routed to the HLR. If the information in the query does </a:t>
            </a:r>
            <a:r>
              <a:rPr lang="fr-FR" sz="1000" baseline="0" dirty="0" smtClean="0">
                <a:latin typeface="Tahoma" pitchFamily="34" charset="0"/>
              </a:rPr>
              <a:t>not match, the query is discarded because the dfltact of the gsms-opcode command is set to discard. </a:t>
            </a:r>
            <a:endParaRPr lang="fr-FR" sz="1000" dirty="0" smtClean="0">
              <a:latin typeface="Tahoma" pitchFamily="34" charset="0"/>
            </a:endParaRPr>
          </a:p>
        </p:txBody>
      </p:sp>
      <p:sp>
        <p:nvSpPr>
          <p:cNvPr id="6021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a:noFill/>
        </p:spPr>
        <p:txBody>
          <a:bodyPr/>
          <a:lstStyle/>
          <a:p>
            <a:fld id="{0DDE5793-B800-4AA5-99C1-93B80B48F67F}" type="slidenum">
              <a:rPr lang="en-US" smtClean="0"/>
              <a:pPr/>
              <a:t>246</a:t>
            </a:fld>
            <a:endParaRPr lang="en-US" dirty="0" smtClean="0"/>
          </a:p>
        </p:txBody>
      </p:sp>
      <p:sp>
        <p:nvSpPr>
          <p:cNvPr id="603139" name="Rectangle 2"/>
          <p:cNvSpPr>
            <a:spLocks noGrp="1" noChangeArrowheads="1"/>
          </p:cNvSpPr>
          <p:nvPr>
            <p:ph type="body" idx="1"/>
          </p:nvPr>
        </p:nvSpPr>
        <p:spPr>
          <a:xfrm>
            <a:off x="824574" y="4632829"/>
            <a:ext cx="5391679" cy="4205514"/>
          </a:xfrm>
          <a:noFill/>
          <a:ln/>
        </p:spPr>
        <p:txBody>
          <a:bodyPr/>
          <a:lstStyle/>
          <a:p>
            <a:pPr eaLnBrk="1" hangingPunct="1"/>
            <a:r>
              <a:rPr lang="fr-FR" sz="1000" dirty="0" smtClean="0"/>
              <a:t>In this example, there is no match of the digits in the GSM MAP table. There are no forbidden parameters in the gsmmap-scrn table, but the query is discarded because the dfltact value of the gsms-opcode table is set to discard if the digits,</a:t>
            </a:r>
            <a:r>
              <a:rPr lang="fr-FR" sz="1000" baseline="0" dirty="0" smtClean="0"/>
              <a:t> NAI or NP do not match the gsmmap-scrn table</a:t>
            </a:r>
            <a:r>
              <a:rPr lang="fr-FR" sz="1000" dirty="0" smtClean="0"/>
              <a:t>.</a:t>
            </a:r>
          </a:p>
          <a:p>
            <a:pPr eaLnBrk="1" hangingPunct="1"/>
            <a:endParaRPr lang="fr-FR" sz="1000" dirty="0" smtClean="0"/>
          </a:p>
        </p:txBody>
      </p:sp>
      <p:sp>
        <p:nvSpPr>
          <p:cNvPr id="60314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7"/>
          <p:cNvSpPr>
            <a:spLocks noGrp="1" noChangeArrowheads="1"/>
          </p:cNvSpPr>
          <p:nvPr>
            <p:ph type="sldNum" sz="quarter" idx="5"/>
          </p:nvPr>
        </p:nvSpPr>
        <p:spPr>
          <a:noFill/>
        </p:spPr>
        <p:txBody>
          <a:bodyPr/>
          <a:lstStyle/>
          <a:p>
            <a:fld id="{B215B207-CEA5-4891-837F-74E68F242687}" type="slidenum">
              <a:rPr lang="en-US" smtClean="0"/>
              <a:pPr/>
              <a:t>247</a:t>
            </a:fld>
            <a:endParaRPr lang="en-US" dirty="0" smtClean="0"/>
          </a:p>
        </p:txBody>
      </p:sp>
      <p:sp>
        <p:nvSpPr>
          <p:cNvPr id="611331" name="Rectangle 2"/>
          <p:cNvSpPr>
            <a:spLocks noGrp="1" noChangeArrowheads="1"/>
          </p:cNvSpPr>
          <p:nvPr>
            <p:ph type="body" idx="1"/>
          </p:nvPr>
        </p:nvSpPr>
        <p:spPr>
          <a:xfrm>
            <a:off x="760677" y="4654348"/>
            <a:ext cx="5698993" cy="4125585"/>
          </a:xfrm>
          <a:noFill/>
          <a:ln/>
        </p:spPr>
        <p:txBody>
          <a:bodyPr/>
          <a:lstStyle/>
          <a:p>
            <a:pPr eaLnBrk="1" hangingPunct="1"/>
            <a:r>
              <a:rPr lang="en-US" sz="1000" dirty="0" smtClean="0"/>
              <a:t>Keep in mind the order of entry is:</a:t>
            </a:r>
          </a:p>
          <a:p>
            <a:pPr eaLnBrk="1" hangingPunct="1">
              <a:buFontTx/>
              <a:buChar char="•"/>
            </a:pPr>
            <a:r>
              <a:rPr lang="en-US" sz="1000" dirty="0" smtClean="0"/>
              <a:t>ent-gsmssn-scrn</a:t>
            </a:r>
          </a:p>
          <a:p>
            <a:pPr eaLnBrk="1" hangingPunct="1">
              <a:buFontTx/>
              <a:buChar char="•"/>
            </a:pPr>
            <a:r>
              <a:rPr lang="en-US" sz="1000" dirty="0" smtClean="0"/>
              <a:t>ent-gsms-opcode</a:t>
            </a:r>
          </a:p>
          <a:p>
            <a:pPr eaLnBrk="1" hangingPunct="1">
              <a:buFontTx/>
              <a:buChar char="•"/>
            </a:pPr>
            <a:r>
              <a:rPr lang="en-US" sz="1000" dirty="0" smtClean="0"/>
              <a:t>ent-gsmmap-scrn</a:t>
            </a:r>
          </a:p>
          <a:p>
            <a:pPr eaLnBrk="1" hangingPunct="1"/>
            <a:r>
              <a:rPr lang="en-US" sz="1000" dirty="0" smtClean="0"/>
              <a:t>We will now discuss a scenario on the board and the commands required to implement GSM MAP screening.</a:t>
            </a:r>
          </a:p>
        </p:txBody>
      </p:sp>
      <p:sp>
        <p:nvSpPr>
          <p:cNvPr id="6113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a:spLocks noGrp="1" noChangeArrowheads="1"/>
          </p:cNvSpPr>
          <p:nvPr>
            <p:ph type="sldNum" sz="quarter" idx="5"/>
          </p:nvPr>
        </p:nvSpPr>
        <p:spPr>
          <a:noFill/>
        </p:spPr>
        <p:txBody>
          <a:bodyPr/>
          <a:lstStyle/>
          <a:p>
            <a:fld id="{162ECD27-4E87-4AC2-8FCE-5CAC83AE5043}" type="slidenum">
              <a:rPr lang="en-US" smtClean="0"/>
              <a:pPr/>
              <a:t>248</a:t>
            </a:fld>
            <a:endParaRPr lang="en-US" dirty="0" smtClean="0"/>
          </a:p>
        </p:txBody>
      </p:sp>
      <p:sp>
        <p:nvSpPr>
          <p:cNvPr id="612355" name="Rectangle 2"/>
          <p:cNvSpPr>
            <a:spLocks noGrp="1" noChangeArrowheads="1"/>
          </p:cNvSpPr>
          <p:nvPr>
            <p:ph type="body" idx="1"/>
          </p:nvPr>
        </p:nvSpPr>
        <p:spPr>
          <a:xfrm>
            <a:off x="760677" y="4658961"/>
            <a:ext cx="5698993" cy="4120973"/>
          </a:xfrm>
          <a:noFill/>
          <a:ln/>
        </p:spPr>
        <p:txBody>
          <a:bodyPr/>
          <a:lstStyle/>
          <a:p>
            <a:pPr eaLnBrk="1" hangingPunct="1"/>
            <a:r>
              <a:rPr lang="en-US" sz="1000" dirty="0" smtClean="0"/>
              <a:t>The Originating STP pair is sending Forward Short Messages (FSM), opcode 46 request from MSC 2002 to the Terminating STP pair bound for MSC 3003. The messages have  CDPA  digits</a:t>
            </a:r>
            <a:r>
              <a:rPr lang="en-US" sz="1000" baseline="0" dirty="0" smtClean="0"/>
              <a:t> </a:t>
            </a:r>
            <a:r>
              <a:rPr lang="en-US" sz="1000" dirty="0" smtClean="0"/>
              <a:t>of 9873540135 to 9783540199. The NAIV =1, NPV=1, orig SSN=8, dest SSN=8, and opcode=46. Create the MAP screening tables in the Terminating STP pair to allow these FSM messages. Any digit range other than these will be</a:t>
            </a:r>
            <a:r>
              <a:rPr lang="en-US" sz="1000" baseline="0" dirty="0" smtClean="0"/>
              <a:t> discarded.</a:t>
            </a:r>
            <a:r>
              <a:rPr lang="en-US" sz="1000" dirty="0" smtClean="0"/>
              <a:t> Any opcode that is not 46 will pass the opcode screening and be routed per the GTT result.</a:t>
            </a:r>
          </a:p>
        </p:txBody>
      </p:sp>
      <p:sp>
        <p:nvSpPr>
          <p:cNvPr id="61235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a:noFill/>
        </p:spPr>
        <p:txBody>
          <a:bodyPr/>
          <a:lstStyle/>
          <a:p>
            <a:fld id="{EC380828-7382-4869-ABE0-905EB4CF4571}" type="slidenum">
              <a:rPr lang="en-US" smtClean="0"/>
              <a:pPr/>
              <a:t>249</a:t>
            </a:fld>
            <a:endParaRPr lang="en-US" dirty="0" smtClean="0"/>
          </a:p>
        </p:txBody>
      </p:sp>
      <p:sp>
        <p:nvSpPr>
          <p:cNvPr id="613379"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6133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a:spLocks noGrp="1" noChangeArrowheads="1"/>
          </p:cNvSpPr>
          <p:nvPr>
            <p:ph type="sldNum" sz="quarter" idx="5"/>
          </p:nvPr>
        </p:nvSpPr>
        <p:spPr>
          <a:noFill/>
        </p:spPr>
        <p:txBody>
          <a:bodyPr/>
          <a:lstStyle/>
          <a:p>
            <a:fld id="{1489600E-BC84-462C-953A-488B2C54A30B}" type="slidenum">
              <a:rPr lang="en-US" smtClean="0"/>
              <a:pPr/>
              <a:t>250</a:t>
            </a:fld>
            <a:endParaRPr lang="en-US" dirty="0" smtClean="0"/>
          </a:p>
        </p:txBody>
      </p:sp>
      <p:sp>
        <p:nvSpPr>
          <p:cNvPr id="614403" name="Rectangle 2"/>
          <p:cNvSpPr>
            <a:spLocks noGrp="1" noChangeArrowheads="1"/>
          </p:cNvSpPr>
          <p:nvPr>
            <p:ph type="body" idx="1"/>
          </p:nvPr>
        </p:nvSpPr>
        <p:spPr>
          <a:xfrm>
            <a:off x="699823" y="279753"/>
            <a:ext cx="5610754" cy="8301895"/>
          </a:xfrm>
          <a:noFill/>
          <a:ln/>
        </p:spPr>
        <p:txBody>
          <a:bodyPr lIns="93768" tIns="46883" rIns="93768" bIns="46883"/>
          <a:lstStyle/>
          <a:p>
            <a:pPr marL="220348" indent="-220348" eaLnBrk="1" hangingPunct="1"/>
            <a:r>
              <a:rPr lang="en-US" b="1" dirty="0" smtClean="0"/>
              <a:t>Learning Activity 11: GSM MAP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     Activate the GSM MAP Screen feature.</a:t>
            </a:r>
          </a:p>
          <a:p>
            <a:pPr marL="220348" indent="-220348" eaLnBrk="1" hangingPunct="1">
              <a:buFontTx/>
              <a:buAutoNum type="arabicPeriod"/>
            </a:pPr>
            <a:r>
              <a:rPr lang="en-US" dirty="0" smtClean="0"/>
              <a:t>     Using the network map below, configure the Raleigh / Clayton STPs for   this scenario.</a:t>
            </a:r>
          </a:p>
          <a:p>
            <a:pPr marL="220348" indent="-220348" eaLnBrk="1" hangingPunct="1"/>
            <a:r>
              <a:rPr lang="en-US" b="1" dirty="0" smtClean="0"/>
              <a:t>Scenario</a:t>
            </a:r>
          </a:p>
          <a:p>
            <a:pPr marL="220348" indent="-220348" eaLnBrk="1" hangingPunct="1"/>
            <a:r>
              <a:rPr lang="en-US" dirty="0" smtClean="0"/>
              <a:t>      Heathrow / Gatwick STPs are launching ATI queries to the Raleigh or Clayton STPs with a digit range of  888456 to 888458. The NAIV=1, NPV=1, orig SSN=8, dest SSN=6, and opcode=71. Create the MAP screening tables in the Raleigh or Clayton STPs to allow these queries. Any opcode that is not 71 will not be screened.</a:t>
            </a:r>
          </a:p>
        </p:txBody>
      </p:sp>
      <p:sp>
        <p:nvSpPr>
          <p:cNvPr id="614404" name="Oval 3"/>
          <p:cNvSpPr>
            <a:spLocks noChangeArrowheads="1"/>
          </p:cNvSpPr>
          <p:nvPr/>
        </p:nvSpPr>
        <p:spPr bwMode="auto">
          <a:xfrm>
            <a:off x="5277579" y="328786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05" name="Oval 4"/>
          <p:cNvSpPr>
            <a:spLocks noChangeArrowheads="1"/>
          </p:cNvSpPr>
          <p:nvPr/>
        </p:nvSpPr>
        <p:spPr bwMode="auto">
          <a:xfrm>
            <a:off x="5268451" y="4611310"/>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06" name="AutoShape 5"/>
          <p:cNvSpPr>
            <a:spLocks noChangeArrowheads="1"/>
          </p:cNvSpPr>
          <p:nvPr/>
        </p:nvSpPr>
        <p:spPr bwMode="auto">
          <a:xfrm>
            <a:off x="5785710" y="5951664"/>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07" name="AutoShape 6"/>
          <p:cNvSpPr>
            <a:spLocks noChangeArrowheads="1"/>
          </p:cNvSpPr>
          <p:nvPr/>
        </p:nvSpPr>
        <p:spPr bwMode="auto">
          <a:xfrm>
            <a:off x="5793317" y="7330446"/>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08" name="Rectangle 7"/>
          <p:cNvSpPr>
            <a:spLocks noChangeArrowheads="1"/>
          </p:cNvSpPr>
          <p:nvPr/>
        </p:nvSpPr>
        <p:spPr bwMode="auto">
          <a:xfrm>
            <a:off x="3943350" y="4059490"/>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09" name="Rectangle 8"/>
          <p:cNvSpPr>
            <a:spLocks noChangeArrowheads="1"/>
          </p:cNvSpPr>
          <p:nvPr/>
        </p:nvSpPr>
        <p:spPr bwMode="auto">
          <a:xfrm>
            <a:off x="3943350" y="5913236"/>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10" name="Line 9"/>
          <p:cNvSpPr>
            <a:spLocks noChangeShapeType="1"/>
          </p:cNvSpPr>
          <p:nvPr/>
        </p:nvSpPr>
        <p:spPr bwMode="auto">
          <a:xfrm>
            <a:off x="4431705" y="5001734"/>
            <a:ext cx="0" cy="920725"/>
          </a:xfrm>
          <a:prstGeom prst="line">
            <a:avLst/>
          </a:prstGeom>
          <a:noFill/>
          <a:ln w="9525">
            <a:solidFill>
              <a:schemeClr val="tx1"/>
            </a:solidFill>
            <a:round/>
            <a:headEnd/>
            <a:tailEnd/>
          </a:ln>
        </p:spPr>
        <p:txBody>
          <a:bodyPr lIns="88139" tIns="44070" rIns="88139" bIns="44070"/>
          <a:lstStyle/>
          <a:p>
            <a:endParaRPr lang="en-US" dirty="0"/>
          </a:p>
        </p:txBody>
      </p:sp>
      <p:sp>
        <p:nvSpPr>
          <p:cNvPr id="614411" name="Line 10"/>
          <p:cNvSpPr>
            <a:spLocks noChangeShapeType="1"/>
          </p:cNvSpPr>
          <p:nvPr/>
        </p:nvSpPr>
        <p:spPr bwMode="auto">
          <a:xfrm flipH="1">
            <a:off x="4897239" y="3907316"/>
            <a:ext cx="400116" cy="584099"/>
          </a:xfrm>
          <a:prstGeom prst="line">
            <a:avLst/>
          </a:prstGeom>
          <a:noFill/>
          <a:ln w="9525">
            <a:solidFill>
              <a:schemeClr val="tx1"/>
            </a:solidFill>
            <a:round/>
            <a:headEnd/>
            <a:tailEnd/>
          </a:ln>
        </p:spPr>
        <p:txBody>
          <a:bodyPr lIns="88139" tIns="44070" rIns="88139" bIns="44070"/>
          <a:lstStyle/>
          <a:p>
            <a:endParaRPr lang="en-US" dirty="0"/>
          </a:p>
        </p:txBody>
      </p:sp>
      <p:sp>
        <p:nvSpPr>
          <p:cNvPr id="614412" name="Line 11"/>
          <p:cNvSpPr>
            <a:spLocks noChangeShapeType="1"/>
          </p:cNvSpPr>
          <p:nvPr/>
        </p:nvSpPr>
        <p:spPr bwMode="auto">
          <a:xfrm>
            <a:off x="4897240" y="447758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614413" name="Line 12"/>
          <p:cNvSpPr>
            <a:spLocks noChangeShapeType="1"/>
          </p:cNvSpPr>
          <p:nvPr/>
        </p:nvSpPr>
        <p:spPr bwMode="auto">
          <a:xfrm>
            <a:off x="4897239" y="4497564"/>
            <a:ext cx="888471" cy="2356380"/>
          </a:xfrm>
          <a:prstGeom prst="line">
            <a:avLst/>
          </a:prstGeom>
          <a:noFill/>
          <a:ln w="9525">
            <a:solidFill>
              <a:schemeClr val="tx1"/>
            </a:solidFill>
            <a:round/>
            <a:headEnd/>
            <a:tailEnd/>
          </a:ln>
        </p:spPr>
        <p:txBody>
          <a:bodyPr lIns="88139" tIns="44070" rIns="88139" bIns="44070"/>
          <a:lstStyle/>
          <a:p>
            <a:endParaRPr lang="en-US" dirty="0"/>
          </a:p>
        </p:txBody>
      </p:sp>
      <p:sp>
        <p:nvSpPr>
          <p:cNvPr id="614414" name="Line 13"/>
          <p:cNvSpPr>
            <a:spLocks noChangeShapeType="1"/>
          </p:cNvSpPr>
          <p:nvPr/>
        </p:nvSpPr>
        <p:spPr bwMode="auto">
          <a:xfrm>
            <a:off x="4897240" y="4534455"/>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614415" name="Line 14"/>
          <p:cNvSpPr>
            <a:spLocks noChangeShapeType="1"/>
          </p:cNvSpPr>
          <p:nvPr/>
        </p:nvSpPr>
        <p:spPr bwMode="auto">
          <a:xfrm>
            <a:off x="4888112" y="6417407"/>
            <a:ext cx="914333" cy="1815318"/>
          </a:xfrm>
          <a:prstGeom prst="line">
            <a:avLst/>
          </a:prstGeom>
          <a:noFill/>
          <a:ln w="9525">
            <a:solidFill>
              <a:schemeClr val="tx1"/>
            </a:solidFill>
            <a:round/>
            <a:headEnd/>
            <a:tailEnd/>
          </a:ln>
        </p:spPr>
        <p:txBody>
          <a:bodyPr lIns="88139" tIns="44070" rIns="88139" bIns="44070"/>
          <a:lstStyle/>
          <a:p>
            <a:endParaRPr lang="en-US" dirty="0"/>
          </a:p>
        </p:txBody>
      </p:sp>
      <p:sp>
        <p:nvSpPr>
          <p:cNvPr id="614416" name="Line 15"/>
          <p:cNvSpPr>
            <a:spLocks noChangeShapeType="1"/>
          </p:cNvSpPr>
          <p:nvPr/>
        </p:nvSpPr>
        <p:spPr bwMode="auto">
          <a:xfrm>
            <a:off x="4892675" y="6398962"/>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614417" name="Line 16"/>
          <p:cNvSpPr>
            <a:spLocks noChangeShapeType="1"/>
          </p:cNvSpPr>
          <p:nvPr/>
        </p:nvSpPr>
        <p:spPr bwMode="auto">
          <a:xfrm flipV="1">
            <a:off x="4897240" y="5090886"/>
            <a:ext cx="362082" cy="1326521"/>
          </a:xfrm>
          <a:prstGeom prst="line">
            <a:avLst/>
          </a:prstGeom>
          <a:noFill/>
          <a:ln w="9525">
            <a:solidFill>
              <a:schemeClr val="tx1"/>
            </a:solidFill>
            <a:round/>
            <a:headEnd/>
            <a:tailEnd/>
          </a:ln>
        </p:spPr>
        <p:txBody>
          <a:bodyPr lIns="88139" tIns="44070" rIns="88139" bIns="44070"/>
          <a:lstStyle/>
          <a:p>
            <a:endParaRPr lang="en-US" dirty="0"/>
          </a:p>
        </p:txBody>
      </p:sp>
      <p:sp>
        <p:nvSpPr>
          <p:cNvPr id="614418" name="Line 17"/>
          <p:cNvSpPr>
            <a:spLocks noChangeShapeType="1"/>
          </p:cNvSpPr>
          <p:nvPr/>
        </p:nvSpPr>
        <p:spPr bwMode="auto">
          <a:xfrm flipV="1">
            <a:off x="4897239" y="3916539"/>
            <a:ext cx="389467" cy="2482422"/>
          </a:xfrm>
          <a:prstGeom prst="line">
            <a:avLst/>
          </a:prstGeom>
          <a:noFill/>
          <a:ln w="9525">
            <a:solidFill>
              <a:schemeClr val="tx1"/>
            </a:solidFill>
            <a:round/>
            <a:headEnd/>
            <a:tailEnd/>
          </a:ln>
        </p:spPr>
        <p:txBody>
          <a:bodyPr lIns="88139" tIns="44070" rIns="88139" bIns="44070"/>
          <a:lstStyle/>
          <a:p>
            <a:endParaRPr lang="en-US" dirty="0"/>
          </a:p>
        </p:txBody>
      </p:sp>
      <p:sp>
        <p:nvSpPr>
          <p:cNvPr id="614419" name="Text Box 18"/>
          <p:cNvSpPr txBox="1">
            <a:spLocks noChangeArrowheads="1"/>
          </p:cNvSpPr>
          <p:nvPr/>
        </p:nvSpPr>
        <p:spPr bwMode="auto">
          <a:xfrm>
            <a:off x="5422107" y="365215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614420" name="Text Box 19"/>
          <p:cNvSpPr txBox="1">
            <a:spLocks noChangeArrowheads="1"/>
          </p:cNvSpPr>
          <p:nvPr/>
        </p:nvSpPr>
        <p:spPr bwMode="auto">
          <a:xfrm>
            <a:off x="5422107" y="498021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614421" name="Text Box 20"/>
          <p:cNvSpPr txBox="1">
            <a:spLocks noChangeArrowheads="1"/>
          </p:cNvSpPr>
          <p:nvPr/>
        </p:nvSpPr>
        <p:spPr bwMode="auto">
          <a:xfrm>
            <a:off x="5908940" y="658802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614422" name="Text Box 21"/>
          <p:cNvSpPr txBox="1">
            <a:spLocks noChangeArrowheads="1"/>
          </p:cNvSpPr>
          <p:nvPr/>
        </p:nvSpPr>
        <p:spPr bwMode="auto">
          <a:xfrm>
            <a:off x="5908940" y="796526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614423" name="Line 22"/>
          <p:cNvSpPr>
            <a:spLocks noChangeShapeType="1"/>
          </p:cNvSpPr>
          <p:nvPr/>
        </p:nvSpPr>
        <p:spPr bwMode="auto">
          <a:xfrm>
            <a:off x="3059444" y="4526769"/>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614424" name="Line 23"/>
          <p:cNvSpPr>
            <a:spLocks noChangeShapeType="1"/>
          </p:cNvSpPr>
          <p:nvPr/>
        </p:nvSpPr>
        <p:spPr bwMode="auto">
          <a:xfrm>
            <a:off x="3064008" y="4531380"/>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614425" name="Line 24"/>
          <p:cNvSpPr>
            <a:spLocks noChangeShapeType="1"/>
          </p:cNvSpPr>
          <p:nvPr/>
        </p:nvSpPr>
        <p:spPr bwMode="auto">
          <a:xfrm flipH="1">
            <a:off x="3056401" y="640203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614426" name="Line 25"/>
          <p:cNvSpPr>
            <a:spLocks noChangeShapeType="1"/>
          </p:cNvSpPr>
          <p:nvPr/>
        </p:nvSpPr>
        <p:spPr bwMode="auto">
          <a:xfrm flipH="1">
            <a:off x="3056402" y="4537529"/>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614427" name="Text Box 26"/>
          <p:cNvSpPr txBox="1">
            <a:spLocks noChangeArrowheads="1"/>
          </p:cNvSpPr>
          <p:nvPr/>
        </p:nvSpPr>
        <p:spPr bwMode="auto">
          <a:xfrm>
            <a:off x="3874890" y="4411486"/>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614428" name="Text Box 27"/>
          <p:cNvSpPr txBox="1">
            <a:spLocks noChangeArrowheads="1"/>
          </p:cNvSpPr>
          <p:nvPr/>
        </p:nvSpPr>
        <p:spPr bwMode="auto">
          <a:xfrm>
            <a:off x="3940308" y="4614384"/>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614429" name="Text Box 28"/>
          <p:cNvSpPr txBox="1">
            <a:spLocks noChangeArrowheads="1"/>
          </p:cNvSpPr>
          <p:nvPr/>
        </p:nvSpPr>
        <p:spPr bwMode="auto">
          <a:xfrm>
            <a:off x="3961606" y="4099455"/>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614430" name="Text Box 29"/>
          <p:cNvSpPr txBox="1">
            <a:spLocks noChangeArrowheads="1"/>
          </p:cNvSpPr>
          <p:nvPr/>
        </p:nvSpPr>
        <p:spPr bwMode="auto">
          <a:xfrm>
            <a:off x="3868805" y="6262158"/>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614431" name="Text Box 30"/>
          <p:cNvSpPr txBox="1">
            <a:spLocks noChangeArrowheads="1"/>
          </p:cNvSpPr>
          <p:nvPr/>
        </p:nvSpPr>
        <p:spPr bwMode="auto">
          <a:xfrm>
            <a:off x="3934222" y="6463519"/>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614432" name="Text Box 31"/>
          <p:cNvSpPr txBox="1">
            <a:spLocks noChangeArrowheads="1"/>
          </p:cNvSpPr>
          <p:nvPr/>
        </p:nvSpPr>
        <p:spPr bwMode="auto">
          <a:xfrm>
            <a:off x="3954001" y="5963961"/>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
        <p:nvSpPr>
          <p:cNvPr id="614433" name="Oval 32"/>
          <p:cNvSpPr>
            <a:spLocks noChangeArrowheads="1"/>
          </p:cNvSpPr>
          <p:nvPr/>
        </p:nvSpPr>
        <p:spPr bwMode="auto">
          <a:xfrm>
            <a:off x="681567" y="3203323"/>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34" name="AutoShape 33"/>
          <p:cNvSpPr>
            <a:spLocks noChangeArrowheads="1"/>
          </p:cNvSpPr>
          <p:nvPr/>
        </p:nvSpPr>
        <p:spPr bwMode="auto">
          <a:xfrm>
            <a:off x="252545" y="5970109"/>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35" name="AutoShape 34"/>
          <p:cNvSpPr>
            <a:spLocks noChangeArrowheads="1"/>
          </p:cNvSpPr>
          <p:nvPr/>
        </p:nvSpPr>
        <p:spPr bwMode="auto">
          <a:xfrm>
            <a:off x="234289" y="7347354"/>
            <a:ext cx="990402"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36" name="Oval 35"/>
          <p:cNvSpPr>
            <a:spLocks noChangeArrowheads="1"/>
          </p:cNvSpPr>
          <p:nvPr/>
        </p:nvSpPr>
        <p:spPr bwMode="auto">
          <a:xfrm>
            <a:off x="701345" y="4582106"/>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37" name="Rectangle 36"/>
          <p:cNvSpPr>
            <a:spLocks noChangeArrowheads="1"/>
          </p:cNvSpPr>
          <p:nvPr/>
        </p:nvSpPr>
        <p:spPr bwMode="auto">
          <a:xfrm>
            <a:off x="2113161" y="4059490"/>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38" name="Rectangle 37"/>
          <p:cNvSpPr>
            <a:spLocks noChangeArrowheads="1"/>
          </p:cNvSpPr>
          <p:nvPr/>
        </p:nvSpPr>
        <p:spPr bwMode="auto">
          <a:xfrm>
            <a:off x="2113161" y="5913236"/>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4439" name="Line 38"/>
          <p:cNvSpPr>
            <a:spLocks noChangeShapeType="1"/>
          </p:cNvSpPr>
          <p:nvPr/>
        </p:nvSpPr>
        <p:spPr bwMode="auto">
          <a:xfrm>
            <a:off x="2571089" y="501249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614440" name="Line 39"/>
          <p:cNvSpPr>
            <a:spLocks noChangeShapeType="1"/>
          </p:cNvSpPr>
          <p:nvPr/>
        </p:nvSpPr>
        <p:spPr bwMode="auto">
          <a:xfrm>
            <a:off x="1713045" y="365984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614441" name="Line 40"/>
          <p:cNvSpPr>
            <a:spLocks noChangeShapeType="1"/>
          </p:cNvSpPr>
          <p:nvPr/>
        </p:nvSpPr>
        <p:spPr bwMode="auto">
          <a:xfrm flipH="1">
            <a:off x="1723695" y="4497564"/>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614442" name="Line 41"/>
          <p:cNvSpPr>
            <a:spLocks noChangeShapeType="1"/>
          </p:cNvSpPr>
          <p:nvPr/>
        </p:nvSpPr>
        <p:spPr bwMode="auto">
          <a:xfrm flipH="1">
            <a:off x="1250553" y="4486805"/>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614443" name="Line 42"/>
          <p:cNvSpPr>
            <a:spLocks noChangeShapeType="1"/>
          </p:cNvSpPr>
          <p:nvPr/>
        </p:nvSpPr>
        <p:spPr bwMode="auto">
          <a:xfrm flipH="1">
            <a:off x="1207956" y="4497564"/>
            <a:ext cx="905206" cy="3752069"/>
          </a:xfrm>
          <a:prstGeom prst="line">
            <a:avLst/>
          </a:prstGeom>
          <a:noFill/>
          <a:ln w="9525">
            <a:solidFill>
              <a:schemeClr val="tx1"/>
            </a:solidFill>
            <a:round/>
            <a:headEnd/>
            <a:tailEnd/>
          </a:ln>
        </p:spPr>
        <p:txBody>
          <a:bodyPr lIns="88139" tIns="44070" rIns="88139" bIns="44070"/>
          <a:lstStyle/>
          <a:p>
            <a:endParaRPr lang="en-US" dirty="0"/>
          </a:p>
        </p:txBody>
      </p:sp>
      <p:sp>
        <p:nvSpPr>
          <p:cNvPr id="614444" name="Line 43"/>
          <p:cNvSpPr>
            <a:spLocks noChangeShapeType="1"/>
          </p:cNvSpPr>
          <p:nvPr/>
        </p:nvSpPr>
        <p:spPr bwMode="auto">
          <a:xfrm flipH="1">
            <a:off x="1207955" y="6369756"/>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614445" name="Line 44"/>
          <p:cNvSpPr>
            <a:spLocks noChangeShapeType="1"/>
          </p:cNvSpPr>
          <p:nvPr/>
        </p:nvSpPr>
        <p:spPr bwMode="auto">
          <a:xfrm flipH="1">
            <a:off x="1224691" y="6362071"/>
            <a:ext cx="888471" cy="511855"/>
          </a:xfrm>
          <a:prstGeom prst="line">
            <a:avLst/>
          </a:prstGeom>
          <a:noFill/>
          <a:ln w="9525">
            <a:solidFill>
              <a:schemeClr val="tx1"/>
            </a:solidFill>
            <a:round/>
            <a:headEnd/>
            <a:tailEnd/>
          </a:ln>
        </p:spPr>
        <p:txBody>
          <a:bodyPr lIns="88139" tIns="44070" rIns="88139" bIns="44070"/>
          <a:lstStyle/>
          <a:p>
            <a:endParaRPr lang="en-US" dirty="0"/>
          </a:p>
        </p:txBody>
      </p:sp>
      <p:sp>
        <p:nvSpPr>
          <p:cNvPr id="614446" name="Line 45"/>
          <p:cNvSpPr>
            <a:spLocks noChangeShapeType="1"/>
          </p:cNvSpPr>
          <p:nvPr/>
        </p:nvSpPr>
        <p:spPr bwMode="auto">
          <a:xfrm flipH="1" flipV="1">
            <a:off x="1723695" y="5163130"/>
            <a:ext cx="375774" cy="1194329"/>
          </a:xfrm>
          <a:prstGeom prst="line">
            <a:avLst/>
          </a:prstGeom>
          <a:noFill/>
          <a:ln w="9525">
            <a:solidFill>
              <a:schemeClr val="tx1"/>
            </a:solidFill>
            <a:round/>
            <a:headEnd/>
            <a:tailEnd/>
          </a:ln>
        </p:spPr>
        <p:txBody>
          <a:bodyPr lIns="88139" tIns="44070" rIns="88139" bIns="44070"/>
          <a:lstStyle/>
          <a:p>
            <a:endParaRPr lang="en-US" dirty="0"/>
          </a:p>
        </p:txBody>
      </p:sp>
      <p:sp>
        <p:nvSpPr>
          <p:cNvPr id="614447" name="Line 46"/>
          <p:cNvSpPr>
            <a:spLocks noChangeShapeType="1"/>
          </p:cNvSpPr>
          <p:nvPr/>
        </p:nvSpPr>
        <p:spPr bwMode="auto">
          <a:xfrm flipH="1" flipV="1">
            <a:off x="1713045" y="3679825"/>
            <a:ext cx="400117" cy="2703765"/>
          </a:xfrm>
          <a:prstGeom prst="line">
            <a:avLst/>
          </a:prstGeom>
          <a:noFill/>
          <a:ln w="9525">
            <a:solidFill>
              <a:schemeClr val="tx1"/>
            </a:solidFill>
            <a:round/>
            <a:headEnd/>
            <a:tailEnd/>
          </a:ln>
        </p:spPr>
        <p:txBody>
          <a:bodyPr lIns="88139" tIns="44070" rIns="88139" bIns="44070"/>
          <a:lstStyle/>
          <a:p>
            <a:endParaRPr lang="en-US" dirty="0"/>
          </a:p>
        </p:txBody>
      </p:sp>
      <p:sp>
        <p:nvSpPr>
          <p:cNvPr id="614448" name="Text Box 47"/>
          <p:cNvSpPr txBox="1">
            <a:spLocks noChangeArrowheads="1"/>
          </p:cNvSpPr>
          <p:nvPr/>
        </p:nvSpPr>
        <p:spPr bwMode="auto">
          <a:xfrm>
            <a:off x="820011" y="353687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10005</a:t>
            </a:r>
          </a:p>
        </p:txBody>
      </p:sp>
      <p:sp>
        <p:nvSpPr>
          <p:cNvPr id="614449" name="Text Box 48"/>
          <p:cNvSpPr txBox="1">
            <a:spLocks noChangeArrowheads="1"/>
          </p:cNvSpPr>
          <p:nvPr/>
        </p:nvSpPr>
        <p:spPr bwMode="auto">
          <a:xfrm>
            <a:off x="369689" y="6597247"/>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10006</a:t>
            </a:r>
          </a:p>
        </p:txBody>
      </p:sp>
      <p:sp>
        <p:nvSpPr>
          <p:cNvPr id="614450" name="Text Box 49"/>
          <p:cNvSpPr txBox="1">
            <a:spLocks noChangeArrowheads="1"/>
          </p:cNvSpPr>
          <p:nvPr/>
        </p:nvSpPr>
        <p:spPr bwMode="auto">
          <a:xfrm>
            <a:off x="360561" y="798525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10007</a:t>
            </a:r>
          </a:p>
        </p:txBody>
      </p:sp>
      <p:sp>
        <p:nvSpPr>
          <p:cNvPr id="614451" name="Text Box 50"/>
          <p:cNvSpPr txBox="1">
            <a:spLocks noChangeArrowheads="1"/>
          </p:cNvSpPr>
          <p:nvPr/>
        </p:nvSpPr>
        <p:spPr bwMode="auto">
          <a:xfrm>
            <a:off x="847395" y="4943324"/>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4452" name="Text Box 51"/>
          <p:cNvSpPr txBox="1">
            <a:spLocks noChangeArrowheads="1"/>
          </p:cNvSpPr>
          <p:nvPr/>
        </p:nvSpPr>
        <p:spPr bwMode="auto">
          <a:xfrm>
            <a:off x="2097948" y="441763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614453" name="Text Box 52"/>
          <p:cNvSpPr txBox="1">
            <a:spLocks noChangeArrowheads="1"/>
          </p:cNvSpPr>
          <p:nvPr/>
        </p:nvSpPr>
        <p:spPr bwMode="auto">
          <a:xfrm>
            <a:off x="2094905" y="4107140"/>
            <a:ext cx="98583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614454" name="Text Box 53"/>
          <p:cNvSpPr txBox="1">
            <a:spLocks noChangeArrowheads="1"/>
          </p:cNvSpPr>
          <p:nvPr/>
        </p:nvSpPr>
        <p:spPr bwMode="auto">
          <a:xfrm>
            <a:off x="2102511" y="626984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614455" name="Text Box 54"/>
          <p:cNvSpPr txBox="1">
            <a:spLocks noChangeArrowheads="1"/>
          </p:cNvSpPr>
          <p:nvPr/>
        </p:nvSpPr>
        <p:spPr bwMode="auto">
          <a:xfrm>
            <a:off x="2122290" y="5951664"/>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614456" name="Oval 55"/>
          <p:cNvSpPr>
            <a:spLocks noChangeArrowheads="1"/>
          </p:cNvSpPr>
          <p:nvPr/>
        </p:nvSpPr>
        <p:spPr bwMode="auto">
          <a:xfrm>
            <a:off x="3954001" y="7290481"/>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57" name="Line 56"/>
          <p:cNvSpPr>
            <a:spLocks noChangeShapeType="1"/>
          </p:cNvSpPr>
          <p:nvPr/>
        </p:nvSpPr>
        <p:spPr bwMode="auto">
          <a:xfrm>
            <a:off x="4431705" y="6853944"/>
            <a:ext cx="0" cy="428851"/>
          </a:xfrm>
          <a:prstGeom prst="line">
            <a:avLst/>
          </a:prstGeom>
          <a:noFill/>
          <a:ln w="9525">
            <a:solidFill>
              <a:schemeClr val="tx1"/>
            </a:solidFill>
            <a:round/>
            <a:headEnd/>
            <a:tailEnd/>
          </a:ln>
        </p:spPr>
        <p:txBody>
          <a:bodyPr lIns="88139" tIns="44070" rIns="88139" bIns="44070"/>
          <a:lstStyle/>
          <a:p>
            <a:endParaRPr lang="en-US" dirty="0"/>
          </a:p>
        </p:txBody>
      </p:sp>
      <p:sp>
        <p:nvSpPr>
          <p:cNvPr id="614458" name="Text Box 57"/>
          <p:cNvSpPr txBox="1">
            <a:spLocks noChangeArrowheads="1"/>
          </p:cNvSpPr>
          <p:nvPr/>
        </p:nvSpPr>
        <p:spPr bwMode="auto">
          <a:xfrm>
            <a:off x="4078751" y="780541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614459" name="Text Box 58"/>
          <p:cNvSpPr txBox="1">
            <a:spLocks noChangeArrowheads="1"/>
          </p:cNvSpPr>
          <p:nvPr/>
        </p:nvSpPr>
        <p:spPr bwMode="auto">
          <a:xfrm>
            <a:off x="3954000" y="7596364"/>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614460" name="Oval 59"/>
          <p:cNvSpPr>
            <a:spLocks noChangeArrowheads="1"/>
          </p:cNvSpPr>
          <p:nvPr/>
        </p:nvSpPr>
        <p:spPr bwMode="auto">
          <a:xfrm>
            <a:off x="2084256" y="7310463"/>
            <a:ext cx="1033000"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4461" name="Line 60"/>
          <p:cNvSpPr>
            <a:spLocks noChangeShapeType="1"/>
          </p:cNvSpPr>
          <p:nvPr/>
        </p:nvSpPr>
        <p:spPr bwMode="auto">
          <a:xfrm>
            <a:off x="2560440" y="6873926"/>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614462" name="Text Box 61"/>
          <p:cNvSpPr txBox="1">
            <a:spLocks noChangeArrowheads="1"/>
          </p:cNvSpPr>
          <p:nvPr/>
        </p:nvSpPr>
        <p:spPr bwMode="auto">
          <a:xfrm>
            <a:off x="2209007" y="77961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4463" name="Text Box 62"/>
          <p:cNvSpPr txBox="1">
            <a:spLocks noChangeArrowheads="1"/>
          </p:cNvSpPr>
          <p:nvPr/>
        </p:nvSpPr>
        <p:spPr bwMode="auto">
          <a:xfrm>
            <a:off x="2084255" y="7568697"/>
            <a:ext cx="102235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3EB9D691-E768-4E2D-99BE-2A4931E6E811}" type="slidenum">
              <a:rPr lang="en-US" smtClean="0"/>
              <a:pPr/>
              <a:t>25</a:t>
            </a:fld>
            <a:endParaRPr lang="en-US" dirty="0" smtClean="0"/>
          </a:p>
        </p:txBody>
      </p:sp>
      <p:sp>
        <p:nvSpPr>
          <p:cNvPr id="379907" name="Rectangle 2"/>
          <p:cNvSpPr>
            <a:spLocks noGrp="1" noChangeArrowheads="1"/>
          </p:cNvSpPr>
          <p:nvPr>
            <p:ph type="body" idx="1"/>
          </p:nvPr>
        </p:nvSpPr>
        <p:spPr>
          <a:xfrm>
            <a:off x="938677" y="4652812"/>
            <a:ext cx="5139134" cy="4219348"/>
          </a:xfrm>
          <a:noFill/>
          <a:ln/>
        </p:spPr>
        <p:txBody>
          <a:bodyPr/>
          <a:lstStyle/>
          <a:p>
            <a:pPr eaLnBrk="1" hangingPunct="1">
              <a:lnSpc>
                <a:spcPct val="90000"/>
              </a:lnSpc>
            </a:pPr>
            <a:r>
              <a:rPr lang="en-US" sz="1000" b="1" dirty="0" smtClean="0"/>
              <a:t>Intermediate GTT</a:t>
            </a:r>
          </a:p>
          <a:p>
            <a:pPr eaLnBrk="1" hangingPunct="1">
              <a:lnSpc>
                <a:spcPct val="90000"/>
              </a:lnSpc>
            </a:pPr>
            <a:r>
              <a:rPr lang="en-US" sz="1000" dirty="0" smtClean="0"/>
              <a:t>With Intermediate </a:t>
            </a:r>
            <a:r>
              <a:rPr lang="en-US" sz="1000" dirty="0" smtClean="0">
                <a:solidFill>
                  <a:schemeClr val="tx2"/>
                </a:solidFill>
              </a:rPr>
              <a:t>GTT</a:t>
            </a:r>
            <a:r>
              <a:rPr lang="en-US" sz="1000" dirty="0" smtClean="0"/>
              <a:t>, the local </a:t>
            </a:r>
            <a:r>
              <a:rPr lang="en-US" sz="1000" dirty="0" smtClean="0">
                <a:solidFill>
                  <a:schemeClr val="tx2"/>
                </a:solidFill>
              </a:rPr>
              <a:t>STP</a:t>
            </a:r>
            <a:r>
              <a:rPr lang="en-US" sz="1000" dirty="0" smtClean="0"/>
              <a:t> does not change the routing indicator                 </a:t>
            </a:r>
            <a:r>
              <a:rPr lang="en-US" sz="1000" b="1" dirty="0" smtClean="0">
                <a:solidFill>
                  <a:schemeClr val="tx2"/>
                </a:solidFill>
              </a:rPr>
              <a:t>(RI remains equal to GT)</a:t>
            </a:r>
            <a:r>
              <a:rPr lang="en-US" sz="1000" dirty="0" smtClean="0"/>
              <a:t> in the </a:t>
            </a:r>
            <a:r>
              <a:rPr lang="en-US" sz="1000" dirty="0" smtClean="0">
                <a:solidFill>
                  <a:schemeClr val="tx2"/>
                </a:solidFill>
              </a:rPr>
              <a:t>SCCP</a:t>
            </a:r>
            <a:r>
              <a:rPr lang="en-US" sz="1000" dirty="0" smtClean="0"/>
              <a:t> portion of the </a:t>
            </a:r>
            <a:r>
              <a:rPr lang="en-US" sz="1000" dirty="0" smtClean="0">
                <a:solidFill>
                  <a:schemeClr val="tx2"/>
                </a:solidFill>
              </a:rPr>
              <a:t>MSU</a:t>
            </a:r>
            <a:r>
              <a:rPr lang="en-US" sz="1000" dirty="0" smtClean="0"/>
              <a:t> as the message will be global title translated again.</a:t>
            </a:r>
          </a:p>
          <a:p>
            <a:pPr eaLnBrk="1" hangingPunct="1">
              <a:lnSpc>
                <a:spcPct val="90000"/>
              </a:lnSpc>
            </a:pPr>
            <a:endParaRPr lang="en-US" sz="1000" dirty="0" smtClean="0"/>
          </a:p>
          <a:p>
            <a:pPr eaLnBrk="1" hangingPunct="1">
              <a:lnSpc>
                <a:spcPct val="90000"/>
              </a:lnSpc>
            </a:pPr>
            <a:r>
              <a:rPr lang="en-US" sz="1000" b="1" dirty="0" smtClean="0"/>
              <a:t>Final GTT</a:t>
            </a:r>
          </a:p>
          <a:p>
            <a:pPr eaLnBrk="1" hangingPunct="1">
              <a:lnSpc>
                <a:spcPct val="90000"/>
              </a:lnSpc>
            </a:pPr>
            <a:r>
              <a:rPr lang="en-US" sz="1000" dirty="0" smtClean="0"/>
              <a:t>When Final </a:t>
            </a:r>
            <a:r>
              <a:rPr lang="en-US" sz="1000" dirty="0" smtClean="0">
                <a:solidFill>
                  <a:schemeClr val="tx2"/>
                </a:solidFill>
              </a:rPr>
              <a:t>GTT is performed</a:t>
            </a:r>
            <a:r>
              <a:rPr lang="en-US" sz="1000" dirty="0" smtClean="0"/>
              <a:t>, in addition to the SCP point code, the subsystem number </a:t>
            </a:r>
            <a:r>
              <a:rPr lang="en-US" sz="1000" dirty="0" smtClean="0">
                <a:solidFill>
                  <a:schemeClr val="tx2"/>
                </a:solidFill>
              </a:rPr>
              <a:t>(SSN)</a:t>
            </a:r>
            <a:r>
              <a:rPr lang="en-US" sz="1000" dirty="0" smtClean="0"/>
              <a:t> of the database within the </a:t>
            </a:r>
            <a:r>
              <a:rPr lang="en-US" sz="1000" dirty="0" smtClean="0">
                <a:solidFill>
                  <a:schemeClr val="tx2"/>
                </a:solidFill>
              </a:rPr>
              <a:t>SCP is identified, and</a:t>
            </a:r>
            <a:r>
              <a:rPr lang="en-US" sz="1000" dirty="0" smtClean="0"/>
              <a:t> the routing indicator </a:t>
            </a:r>
            <a:r>
              <a:rPr lang="en-US" sz="1000" dirty="0" smtClean="0">
                <a:solidFill>
                  <a:schemeClr val="tx2"/>
                </a:solidFill>
              </a:rPr>
              <a:t>(RI)</a:t>
            </a:r>
            <a:r>
              <a:rPr lang="en-US" sz="1000" dirty="0" smtClean="0"/>
              <a:t> is changed to indicate that no further translations are required </a:t>
            </a:r>
            <a:r>
              <a:rPr lang="en-US" sz="1000" b="1" dirty="0" smtClean="0"/>
              <a:t>(RI=SSN)</a:t>
            </a:r>
            <a:r>
              <a:rPr lang="en-US" sz="1000" dirty="0" smtClean="0"/>
              <a:t>.</a:t>
            </a:r>
            <a:endParaRPr lang="en-US" sz="1000" b="1" dirty="0" smtClean="0"/>
          </a:p>
          <a:p>
            <a:pPr eaLnBrk="1" hangingPunct="1">
              <a:lnSpc>
                <a:spcPct val="90000"/>
              </a:lnSpc>
            </a:pPr>
            <a:endParaRPr lang="en-US" sz="1000" dirty="0" smtClean="0">
              <a:solidFill>
                <a:schemeClr val="tx2"/>
              </a:solidFill>
            </a:endParaRPr>
          </a:p>
        </p:txBody>
      </p:sp>
      <p:sp>
        <p:nvSpPr>
          <p:cNvPr id="37990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a:noFill/>
        </p:spPr>
        <p:txBody>
          <a:bodyPr/>
          <a:lstStyle/>
          <a:p>
            <a:fld id="{CBF89F54-EEA6-49FE-A813-DDD2587FDC8B}" type="slidenum">
              <a:rPr lang="en-US" smtClean="0"/>
              <a:pPr/>
              <a:t>251</a:t>
            </a:fld>
            <a:endParaRPr lang="en-US" dirty="0" smtClean="0"/>
          </a:p>
        </p:txBody>
      </p:sp>
      <p:sp>
        <p:nvSpPr>
          <p:cNvPr id="615427" name="Rectangle 2"/>
          <p:cNvSpPr>
            <a:spLocks noGrp="1" noChangeArrowheads="1"/>
          </p:cNvSpPr>
          <p:nvPr>
            <p:ph type="body" idx="1"/>
          </p:nvPr>
        </p:nvSpPr>
        <p:spPr>
          <a:xfrm>
            <a:off x="699823" y="279753"/>
            <a:ext cx="5610754" cy="8301895"/>
          </a:xfrm>
          <a:noFill/>
          <a:ln/>
        </p:spPr>
        <p:txBody>
          <a:bodyPr lIns="93768" tIns="46883" rIns="93768" bIns="46883"/>
          <a:lstStyle/>
          <a:p>
            <a:pPr marL="220348" indent="-220348" eaLnBrk="1" hangingPunct="1"/>
            <a:r>
              <a:rPr lang="en-US" b="1" dirty="0" smtClean="0"/>
              <a:t>Learning Activity 11: GSM MAP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     Activate the GSM MAP Screen feature.</a:t>
            </a:r>
          </a:p>
          <a:p>
            <a:pPr marL="220348" indent="-220348" eaLnBrk="1" hangingPunct="1">
              <a:buFontTx/>
              <a:buAutoNum type="arabicPeriod"/>
            </a:pPr>
            <a:r>
              <a:rPr lang="en-US" dirty="0" smtClean="0"/>
              <a:t>     Using the network map below, configure the Dallas/Hubbard STPs for this scenario.</a:t>
            </a:r>
          </a:p>
          <a:p>
            <a:pPr marL="220348" indent="-220348" eaLnBrk="1" hangingPunct="1"/>
            <a:r>
              <a:rPr lang="en-US" b="1" dirty="0" smtClean="0"/>
              <a:t>Scenario</a:t>
            </a:r>
          </a:p>
          <a:p>
            <a:pPr marL="220348" indent="-220348" eaLnBrk="1" hangingPunct="1"/>
            <a:r>
              <a:rPr lang="en-US" dirty="0" smtClean="0"/>
              <a:t>      Heathrow / Gatwick STPs are launching ATI queries to the Dallas or Hubbard STPs with a digit range of  888456 to 888458. The NAIV=1, NPV=1, orig SSN=8, dest SSN=6, and opcode=71. Create the MAP screening tables in the Dallas or Hubbard STPs to allow these queries. Any opcode that is not 71 will not be screened.</a:t>
            </a:r>
          </a:p>
        </p:txBody>
      </p:sp>
      <p:sp>
        <p:nvSpPr>
          <p:cNvPr id="615428" name="Line 3"/>
          <p:cNvSpPr>
            <a:spLocks noChangeShapeType="1"/>
          </p:cNvSpPr>
          <p:nvPr/>
        </p:nvSpPr>
        <p:spPr bwMode="auto">
          <a:xfrm>
            <a:off x="3059444" y="4526769"/>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615429" name="Line 4"/>
          <p:cNvSpPr>
            <a:spLocks noChangeShapeType="1"/>
          </p:cNvSpPr>
          <p:nvPr/>
        </p:nvSpPr>
        <p:spPr bwMode="auto">
          <a:xfrm>
            <a:off x="3064008" y="4531380"/>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615430" name="Line 5"/>
          <p:cNvSpPr>
            <a:spLocks noChangeShapeType="1"/>
          </p:cNvSpPr>
          <p:nvPr/>
        </p:nvSpPr>
        <p:spPr bwMode="auto">
          <a:xfrm flipH="1">
            <a:off x="3056401" y="640203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615431" name="Line 6"/>
          <p:cNvSpPr>
            <a:spLocks noChangeShapeType="1"/>
          </p:cNvSpPr>
          <p:nvPr/>
        </p:nvSpPr>
        <p:spPr bwMode="auto">
          <a:xfrm flipH="1">
            <a:off x="3056402" y="4537529"/>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615432" name="Oval 7"/>
          <p:cNvSpPr>
            <a:spLocks noChangeArrowheads="1"/>
          </p:cNvSpPr>
          <p:nvPr/>
        </p:nvSpPr>
        <p:spPr bwMode="auto">
          <a:xfrm>
            <a:off x="681567" y="3203323"/>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33" name="AutoShape 8"/>
          <p:cNvSpPr>
            <a:spLocks noChangeArrowheads="1"/>
          </p:cNvSpPr>
          <p:nvPr/>
        </p:nvSpPr>
        <p:spPr bwMode="auto">
          <a:xfrm>
            <a:off x="252545" y="5970109"/>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34" name="AutoShape 9"/>
          <p:cNvSpPr>
            <a:spLocks noChangeArrowheads="1"/>
          </p:cNvSpPr>
          <p:nvPr/>
        </p:nvSpPr>
        <p:spPr bwMode="auto">
          <a:xfrm>
            <a:off x="234289" y="7347354"/>
            <a:ext cx="990402"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35" name="Oval 10"/>
          <p:cNvSpPr>
            <a:spLocks noChangeArrowheads="1"/>
          </p:cNvSpPr>
          <p:nvPr/>
        </p:nvSpPr>
        <p:spPr bwMode="auto">
          <a:xfrm>
            <a:off x="701345" y="4582106"/>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36" name="Rectangle 11"/>
          <p:cNvSpPr>
            <a:spLocks noChangeArrowheads="1"/>
          </p:cNvSpPr>
          <p:nvPr/>
        </p:nvSpPr>
        <p:spPr bwMode="auto">
          <a:xfrm>
            <a:off x="2113161" y="4059490"/>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37" name="Rectangle 12"/>
          <p:cNvSpPr>
            <a:spLocks noChangeArrowheads="1"/>
          </p:cNvSpPr>
          <p:nvPr/>
        </p:nvSpPr>
        <p:spPr bwMode="auto">
          <a:xfrm>
            <a:off x="2113161" y="5913236"/>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38" name="Line 13"/>
          <p:cNvSpPr>
            <a:spLocks noChangeShapeType="1"/>
          </p:cNvSpPr>
          <p:nvPr/>
        </p:nvSpPr>
        <p:spPr bwMode="auto">
          <a:xfrm>
            <a:off x="2571089" y="501249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615439" name="Line 14"/>
          <p:cNvSpPr>
            <a:spLocks noChangeShapeType="1"/>
          </p:cNvSpPr>
          <p:nvPr/>
        </p:nvSpPr>
        <p:spPr bwMode="auto">
          <a:xfrm>
            <a:off x="1713045" y="365984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615440" name="Line 15"/>
          <p:cNvSpPr>
            <a:spLocks noChangeShapeType="1"/>
          </p:cNvSpPr>
          <p:nvPr/>
        </p:nvSpPr>
        <p:spPr bwMode="auto">
          <a:xfrm flipH="1">
            <a:off x="1723695" y="4497564"/>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615441" name="Line 16"/>
          <p:cNvSpPr>
            <a:spLocks noChangeShapeType="1"/>
          </p:cNvSpPr>
          <p:nvPr/>
        </p:nvSpPr>
        <p:spPr bwMode="auto">
          <a:xfrm flipH="1">
            <a:off x="1250553" y="4486805"/>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615442" name="Line 17"/>
          <p:cNvSpPr>
            <a:spLocks noChangeShapeType="1"/>
          </p:cNvSpPr>
          <p:nvPr/>
        </p:nvSpPr>
        <p:spPr bwMode="auto">
          <a:xfrm flipH="1">
            <a:off x="1207956" y="4497564"/>
            <a:ext cx="905206" cy="3752069"/>
          </a:xfrm>
          <a:prstGeom prst="line">
            <a:avLst/>
          </a:prstGeom>
          <a:noFill/>
          <a:ln w="9525">
            <a:solidFill>
              <a:schemeClr val="tx1"/>
            </a:solidFill>
            <a:round/>
            <a:headEnd/>
            <a:tailEnd/>
          </a:ln>
        </p:spPr>
        <p:txBody>
          <a:bodyPr lIns="88139" tIns="44070" rIns="88139" bIns="44070"/>
          <a:lstStyle/>
          <a:p>
            <a:endParaRPr lang="en-US" dirty="0"/>
          </a:p>
        </p:txBody>
      </p:sp>
      <p:sp>
        <p:nvSpPr>
          <p:cNvPr id="615443" name="Line 18"/>
          <p:cNvSpPr>
            <a:spLocks noChangeShapeType="1"/>
          </p:cNvSpPr>
          <p:nvPr/>
        </p:nvSpPr>
        <p:spPr bwMode="auto">
          <a:xfrm flipH="1">
            <a:off x="1207955" y="6369756"/>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615444" name="Line 19"/>
          <p:cNvSpPr>
            <a:spLocks noChangeShapeType="1"/>
          </p:cNvSpPr>
          <p:nvPr/>
        </p:nvSpPr>
        <p:spPr bwMode="auto">
          <a:xfrm flipH="1">
            <a:off x="1224691" y="6362071"/>
            <a:ext cx="888471" cy="511855"/>
          </a:xfrm>
          <a:prstGeom prst="line">
            <a:avLst/>
          </a:prstGeom>
          <a:noFill/>
          <a:ln w="9525">
            <a:solidFill>
              <a:schemeClr val="tx1"/>
            </a:solidFill>
            <a:round/>
            <a:headEnd/>
            <a:tailEnd/>
          </a:ln>
        </p:spPr>
        <p:txBody>
          <a:bodyPr lIns="88139" tIns="44070" rIns="88139" bIns="44070"/>
          <a:lstStyle/>
          <a:p>
            <a:endParaRPr lang="en-US" dirty="0"/>
          </a:p>
        </p:txBody>
      </p:sp>
      <p:sp>
        <p:nvSpPr>
          <p:cNvPr id="615445" name="Line 20"/>
          <p:cNvSpPr>
            <a:spLocks noChangeShapeType="1"/>
          </p:cNvSpPr>
          <p:nvPr/>
        </p:nvSpPr>
        <p:spPr bwMode="auto">
          <a:xfrm flipH="1" flipV="1">
            <a:off x="1723695" y="5163130"/>
            <a:ext cx="375774" cy="1194329"/>
          </a:xfrm>
          <a:prstGeom prst="line">
            <a:avLst/>
          </a:prstGeom>
          <a:noFill/>
          <a:ln w="9525">
            <a:solidFill>
              <a:schemeClr val="tx1"/>
            </a:solidFill>
            <a:round/>
            <a:headEnd/>
            <a:tailEnd/>
          </a:ln>
        </p:spPr>
        <p:txBody>
          <a:bodyPr lIns="88139" tIns="44070" rIns="88139" bIns="44070"/>
          <a:lstStyle/>
          <a:p>
            <a:endParaRPr lang="en-US" dirty="0"/>
          </a:p>
        </p:txBody>
      </p:sp>
      <p:sp>
        <p:nvSpPr>
          <p:cNvPr id="615446" name="Line 21"/>
          <p:cNvSpPr>
            <a:spLocks noChangeShapeType="1"/>
          </p:cNvSpPr>
          <p:nvPr/>
        </p:nvSpPr>
        <p:spPr bwMode="auto">
          <a:xfrm flipH="1" flipV="1">
            <a:off x="1713045" y="3679825"/>
            <a:ext cx="400117" cy="2703765"/>
          </a:xfrm>
          <a:prstGeom prst="line">
            <a:avLst/>
          </a:prstGeom>
          <a:noFill/>
          <a:ln w="9525">
            <a:solidFill>
              <a:schemeClr val="tx1"/>
            </a:solidFill>
            <a:round/>
            <a:headEnd/>
            <a:tailEnd/>
          </a:ln>
        </p:spPr>
        <p:txBody>
          <a:bodyPr lIns="88139" tIns="44070" rIns="88139" bIns="44070"/>
          <a:lstStyle/>
          <a:p>
            <a:endParaRPr lang="en-US" dirty="0"/>
          </a:p>
        </p:txBody>
      </p:sp>
      <p:sp>
        <p:nvSpPr>
          <p:cNvPr id="615447" name="Text Box 22"/>
          <p:cNvSpPr txBox="1">
            <a:spLocks noChangeArrowheads="1"/>
          </p:cNvSpPr>
          <p:nvPr/>
        </p:nvSpPr>
        <p:spPr bwMode="auto">
          <a:xfrm>
            <a:off x="820011" y="353687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10005</a:t>
            </a:r>
          </a:p>
        </p:txBody>
      </p:sp>
      <p:sp>
        <p:nvSpPr>
          <p:cNvPr id="615448" name="Text Box 23"/>
          <p:cNvSpPr txBox="1">
            <a:spLocks noChangeArrowheads="1"/>
          </p:cNvSpPr>
          <p:nvPr/>
        </p:nvSpPr>
        <p:spPr bwMode="auto">
          <a:xfrm>
            <a:off x="369689" y="6597247"/>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10006</a:t>
            </a:r>
          </a:p>
        </p:txBody>
      </p:sp>
      <p:sp>
        <p:nvSpPr>
          <p:cNvPr id="615449" name="Text Box 24"/>
          <p:cNvSpPr txBox="1">
            <a:spLocks noChangeArrowheads="1"/>
          </p:cNvSpPr>
          <p:nvPr/>
        </p:nvSpPr>
        <p:spPr bwMode="auto">
          <a:xfrm>
            <a:off x="360561" y="798525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10007</a:t>
            </a:r>
          </a:p>
        </p:txBody>
      </p:sp>
      <p:sp>
        <p:nvSpPr>
          <p:cNvPr id="615450" name="Text Box 25"/>
          <p:cNvSpPr txBox="1">
            <a:spLocks noChangeArrowheads="1"/>
          </p:cNvSpPr>
          <p:nvPr/>
        </p:nvSpPr>
        <p:spPr bwMode="auto">
          <a:xfrm>
            <a:off x="847395" y="4943324"/>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5451" name="Text Box 26"/>
          <p:cNvSpPr txBox="1">
            <a:spLocks noChangeArrowheads="1"/>
          </p:cNvSpPr>
          <p:nvPr/>
        </p:nvSpPr>
        <p:spPr bwMode="auto">
          <a:xfrm>
            <a:off x="2097948" y="442685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615452" name="Text Box 27"/>
          <p:cNvSpPr txBox="1">
            <a:spLocks noChangeArrowheads="1"/>
          </p:cNvSpPr>
          <p:nvPr/>
        </p:nvSpPr>
        <p:spPr bwMode="auto">
          <a:xfrm>
            <a:off x="2094905" y="4107140"/>
            <a:ext cx="98583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615453" name="Text Box 28"/>
          <p:cNvSpPr txBox="1">
            <a:spLocks noChangeArrowheads="1"/>
          </p:cNvSpPr>
          <p:nvPr/>
        </p:nvSpPr>
        <p:spPr bwMode="auto">
          <a:xfrm>
            <a:off x="2102511" y="628060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615454" name="Text Box 29"/>
          <p:cNvSpPr txBox="1">
            <a:spLocks noChangeArrowheads="1"/>
          </p:cNvSpPr>
          <p:nvPr/>
        </p:nvSpPr>
        <p:spPr bwMode="auto">
          <a:xfrm>
            <a:off x="2122290" y="5951664"/>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615455" name="Oval 30"/>
          <p:cNvSpPr>
            <a:spLocks noChangeArrowheads="1"/>
          </p:cNvSpPr>
          <p:nvPr/>
        </p:nvSpPr>
        <p:spPr bwMode="auto">
          <a:xfrm>
            <a:off x="2084256" y="7310463"/>
            <a:ext cx="1033000"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56" name="Line 31"/>
          <p:cNvSpPr>
            <a:spLocks noChangeShapeType="1"/>
          </p:cNvSpPr>
          <p:nvPr/>
        </p:nvSpPr>
        <p:spPr bwMode="auto">
          <a:xfrm>
            <a:off x="2560440" y="6873926"/>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615457" name="Text Box 32"/>
          <p:cNvSpPr txBox="1">
            <a:spLocks noChangeArrowheads="1"/>
          </p:cNvSpPr>
          <p:nvPr/>
        </p:nvSpPr>
        <p:spPr bwMode="auto">
          <a:xfrm>
            <a:off x="2209007" y="77961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5458" name="Text Box 33"/>
          <p:cNvSpPr txBox="1">
            <a:spLocks noChangeArrowheads="1"/>
          </p:cNvSpPr>
          <p:nvPr/>
        </p:nvSpPr>
        <p:spPr bwMode="auto">
          <a:xfrm>
            <a:off x="2084255" y="7568697"/>
            <a:ext cx="102235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615459" name="Oval 34"/>
          <p:cNvSpPr>
            <a:spLocks noChangeArrowheads="1"/>
          </p:cNvSpPr>
          <p:nvPr/>
        </p:nvSpPr>
        <p:spPr bwMode="auto">
          <a:xfrm>
            <a:off x="5277579" y="335549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60" name="Oval 35"/>
          <p:cNvSpPr>
            <a:spLocks noChangeArrowheads="1"/>
          </p:cNvSpPr>
          <p:nvPr/>
        </p:nvSpPr>
        <p:spPr bwMode="auto">
          <a:xfrm>
            <a:off x="5268451" y="4660497"/>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61" name="AutoShape 36"/>
          <p:cNvSpPr>
            <a:spLocks noChangeArrowheads="1"/>
          </p:cNvSpPr>
          <p:nvPr/>
        </p:nvSpPr>
        <p:spPr bwMode="auto">
          <a:xfrm>
            <a:off x="5785710" y="5997776"/>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62" name="AutoShape 37"/>
          <p:cNvSpPr>
            <a:spLocks noChangeArrowheads="1"/>
          </p:cNvSpPr>
          <p:nvPr/>
        </p:nvSpPr>
        <p:spPr bwMode="auto">
          <a:xfrm>
            <a:off x="5793317" y="7379634"/>
            <a:ext cx="993445"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63" name="Oval 38"/>
          <p:cNvSpPr>
            <a:spLocks noChangeArrowheads="1"/>
          </p:cNvSpPr>
          <p:nvPr/>
        </p:nvSpPr>
        <p:spPr bwMode="auto">
          <a:xfrm>
            <a:off x="3954001" y="7338131"/>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5464" name="Rectangle 39"/>
          <p:cNvSpPr>
            <a:spLocks noChangeArrowheads="1"/>
          </p:cNvSpPr>
          <p:nvPr/>
        </p:nvSpPr>
        <p:spPr bwMode="auto">
          <a:xfrm>
            <a:off x="3943350" y="4107140"/>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65" name="Rectangle 40"/>
          <p:cNvSpPr>
            <a:spLocks noChangeArrowheads="1"/>
          </p:cNvSpPr>
          <p:nvPr/>
        </p:nvSpPr>
        <p:spPr bwMode="auto">
          <a:xfrm>
            <a:off x="3943350" y="5960886"/>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5466" name="Line 41"/>
          <p:cNvSpPr>
            <a:spLocks noChangeShapeType="1"/>
          </p:cNvSpPr>
          <p:nvPr/>
        </p:nvSpPr>
        <p:spPr bwMode="auto">
          <a:xfrm>
            <a:off x="4431705" y="5047847"/>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615467" name="Line 42"/>
          <p:cNvSpPr>
            <a:spLocks noChangeShapeType="1"/>
          </p:cNvSpPr>
          <p:nvPr/>
        </p:nvSpPr>
        <p:spPr bwMode="auto">
          <a:xfrm flipH="1">
            <a:off x="4897240" y="3925762"/>
            <a:ext cx="371210" cy="613305"/>
          </a:xfrm>
          <a:prstGeom prst="line">
            <a:avLst/>
          </a:prstGeom>
          <a:noFill/>
          <a:ln w="9525">
            <a:solidFill>
              <a:schemeClr val="tx1"/>
            </a:solidFill>
            <a:round/>
            <a:headEnd/>
            <a:tailEnd/>
          </a:ln>
        </p:spPr>
        <p:txBody>
          <a:bodyPr lIns="88139" tIns="44070" rIns="88139" bIns="44070"/>
          <a:lstStyle/>
          <a:p>
            <a:endParaRPr lang="en-US" dirty="0"/>
          </a:p>
        </p:txBody>
      </p:sp>
      <p:sp>
        <p:nvSpPr>
          <p:cNvPr id="615468" name="Line 43"/>
          <p:cNvSpPr>
            <a:spLocks noChangeShapeType="1"/>
          </p:cNvSpPr>
          <p:nvPr/>
        </p:nvSpPr>
        <p:spPr bwMode="auto">
          <a:xfrm>
            <a:off x="4897240" y="4526770"/>
            <a:ext cx="362082" cy="616378"/>
          </a:xfrm>
          <a:prstGeom prst="line">
            <a:avLst/>
          </a:prstGeom>
          <a:noFill/>
          <a:ln w="9525">
            <a:solidFill>
              <a:schemeClr val="tx1"/>
            </a:solidFill>
            <a:round/>
            <a:headEnd/>
            <a:tailEnd/>
          </a:ln>
        </p:spPr>
        <p:txBody>
          <a:bodyPr lIns="88139" tIns="44070" rIns="88139" bIns="44070"/>
          <a:lstStyle/>
          <a:p>
            <a:endParaRPr lang="en-US" dirty="0"/>
          </a:p>
        </p:txBody>
      </p:sp>
      <p:sp>
        <p:nvSpPr>
          <p:cNvPr id="615469" name="Line 44"/>
          <p:cNvSpPr>
            <a:spLocks noChangeShapeType="1"/>
          </p:cNvSpPr>
          <p:nvPr/>
        </p:nvSpPr>
        <p:spPr bwMode="auto">
          <a:xfrm>
            <a:off x="4431705" y="690159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615470" name="Line 45"/>
          <p:cNvSpPr>
            <a:spLocks noChangeShapeType="1"/>
          </p:cNvSpPr>
          <p:nvPr/>
        </p:nvSpPr>
        <p:spPr bwMode="auto">
          <a:xfrm>
            <a:off x="4897239" y="4543678"/>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615471" name="Line 46"/>
          <p:cNvSpPr>
            <a:spLocks noChangeShapeType="1"/>
          </p:cNvSpPr>
          <p:nvPr/>
        </p:nvSpPr>
        <p:spPr bwMode="auto">
          <a:xfrm>
            <a:off x="4897240" y="4582106"/>
            <a:ext cx="896077" cy="3679825"/>
          </a:xfrm>
          <a:prstGeom prst="line">
            <a:avLst/>
          </a:prstGeom>
          <a:noFill/>
          <a:ln w="9525">
            <a:solidFill>
              <a:schemeClr val="tx1"/>
            </a:solidFill>
            <a:round/>
            <a:headEnd/>
            <a:tailEnd/>
          </a:ln>
        </p:spPr>
        <p:txBody>
          <a:bodyPr lIns="88139" tIns="44070" rIns="88139" bIns="44070"/>
          <a:lstStyle/>
          <a:p>
            <a:endParaRPr lang="en-US" dirty="0"/>
          </a:p>
        </p:txBody>
      </p:sp>
      <p:sp>
        <p:nvSpPr>
          <p:cNvPr id="615472" name="Line 47"/>
          <p:cNvSpPr>
            <a:spLocks noChangeShapeType="1"/>
          </p:cNvSpPr>
          <p:nvPr/>
        </p:nvSpPr>
        <p:spPr bwMode="auto">
          <a:xfrm>
            <a:off x="4888112" y="6463520"/>
            <a:ext cx="914333" cy="1816856"/>
          </a:xfrm>
          <a:prstGeom prst="line">
            <a:avLst/>
          </a:prstGeom>
          <a:noFill/>
          <a:ln w="9525">
            <a:solidFill>
              <a:schemeClr val="tx1"/>
            </a:solidFill>
            <a:round/>
            <a:headEnd/>
            <a:tailEnd/>
          </a:ln>
        </p:spPr>
        <p:txBody>
          <a:bodyPr lIns="88139" tIns="44070" rIns="88139" bIns="44070"/>
          <a:lstStyle/>
          <a:p>
            <a:endParaRPr lang="en-US" dirty="0"/>
          </a:p>
        </p:txBody>
      </p:sp>
      <p:sp>
        <p:nvSpPr>
          <p:cNvPr id="615473" name="Line 48"/>
          <p:cNvSpPr>
            <a:spLocks noChangeShapeType="1"/>
          </p:cNvSpPr>
          <p:nvPr/>
        </p:nvSpPr>
        <p:spPr bwMode="auto">
          <a:xfrm>
            <a:off x="4892675" y="6446611"/>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615474" name="Line 49"/>
          <p:cNvSpPr>
            <a:spLocks noChangeShapeType="1"/>
          </p:cNvSpPr>
          <p:nvPr/>
        </p:nvSpPr>
        <p:spPr bwMode="auto">
          <a:xfrm flipV="1">
            <a:off x="4897240" y="5138537"/>
            <a:ext cx="362082" cy="1324983"/>
          </a:xfrm>
          <a:prstGeom prst="line">
            <a:avLst/>
          </a:prstGeom>
          <a:noFill/>
          <a:ln w="9525">
            <a:solidFill>
              <a:schemeClr val="tx1"/>
            </a:solidFill>
            <a:round/>
            <a:headEnd/>
            <a:tailEnd/>
          </a:ln>
        </p:spPr>
        <p:txBody>
          <a:bodyPr lIns="88139" tIns="44070" rIns="88139" bIns="44070"/>
          <a:lstStyle/>
          <a:p>
            <a:endParaRPr lang="en-US" dirty="0"/>
          </a:p>
        </p:txBody>
      </p:sp>
      <p:sp>
        <p:nvSpPr>
          <p:cNvPr id="615475" name="Line 50"/>
          <p:cNvSpPr>
            <a:spLocks noChangeShapeType="1"/>
          </p:cNvSpPr>
          <p:nvPr/>
        </p:nvSpPr>
        <p:spPr bwMode="auto">
          <a:xfrm flipV="1">
            <a:off x="4897240" y="3925762"/>
            <a:ext cx="380339" cy="2520849"/>
          </a:xfrm>
          <a:prstGeom prst="line">
            <a:avLst/>
          </a:prstGeom>
          <a:noFill/>
          <a:ln w="9525">
            <a:solidFill>
              <a:schemeClr val="tx1"/>
            </a:solidFill>
            <a:round/>
            <a:headEnd/>
            <a:tailEnd/>
          </a:ln>
        </p:spPr>
        <p:txBody>
          <a:bodyPr lIns="88139" tIns="44070" rIns="88139" bIns="44070"/>
          <a:lstStyle/>
          <a:p>
            <a:endParaRPr lang="en-US" dirty="0"/>
          </a:p>
        </p:txBody>
      </p:sp>
      <p:sp>
        <p:nvSpPr>
          <p:cNvPr id="615476" name="Text Box 51"/>
          <p:cNvSpPr txBox="1">
            <a:spLocks noChangeArrowheads="1"/>
          </p:cNvSpPr>
          <p:nvPr/>
        </p:nvSpPr>
        <p:spPr bwMode="auto">
          <a:xfrm>
            <a:off x="5422107" y="371671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615477" name="Text Box 52"/>
          <p:cNvSpPr txBox="1">
            <a:spLocks noChangeArrowheads="1"/>
          </p:cNvSpPr>
          <p:nvPr/>
        </p:nvSpPr>
        <p:spPr bwMode="auto">
          <a:xfrm>
            <a:off x="5422107" y="502940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615478" name="Text Box 53"/>
          <p:cNvSpPr txBox="1">
            <a:spLocks noChangeArrowheads="1"/>
          </p:cNvSpPr>
          <p:nvPr/>
        </p:nvSpPr>
        <p:spPr bwMode="auto">
          <a:xfrm>
            <a:off x="5908940" y="663567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615479" name="Text Box 54"/>
          <p:cNvSpPr txBox="1">
            <a:spLocks noChangeArrowheads="1"/>
          </p:cNvSpPr>
          <p:nvPr/>
        </p:nvSpPr>
        <p:spPr bwMode="auto">
          <a:xfrm>
            <a:off x="5908940" y="8012919"/>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615480" name="Text Box 55"/>
          <p:cNvSpPr txBox="1">
            <a:spLocks noChangeArrowheads="1"/>
          </p:cNvSpPr>
          <p:nvPr/>
        </p:nvSpPr>
        <p:spPr bwMode="auto">
          <a:xfrm>
            <a:off x="4078751" y="7711647"/>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615481" name="Text Box 56"/>
          <p:cNvSpPr txBox="1">
            <a:spLocks noChangeArrowheads="1"/>
          </p:cNvSpPr>
          <p:nvPr/>
        </p:nvSpPr>
        <p:spPr bwMode="auto">
          <a:xfrm>
            <a:off x="3852069" y="4431469"/>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615482" name="Text Box 57"/>
          <p:cNvSpPr txBox="1">
            <a:spLocks noChangeArrowheads="1"/>
          </p:cNvSpPr>
          <p:nvPr/>
        </p:nvSpPr>
        <p:spPr bwMode="auto">
          <a:xfrm>
            <a:off x="3917487" y="463436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615483" name="Text Box 58"/>
          <p:cNvSpPr txBox="1">
            <a:spLocks noChangeArrowheads="1"/>
          </p:cNvSpPr>
          <p:nvPr/>
        </p:nvSpPr>
        <p:spPr bwMode="auto">
          <a:xfrm>
            <a:off x="4020940" y="413634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615484" name="Text Box 59"/>
          <p:cNvSpPr txBox="1">
            <a:spLocks noChangeArrowheads="1"/>
          </p:cNvSpPr>
          <p:nvPr/>
        </p:nvSpPr>
        <p:spPr bwMode="auto">
          <a:xfrm>
            <a:off x="3859676" y="6277529"/>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615485" name="Text Box 60"/>
          <p:cNvSpPr txBox="1">
            <a:spLocks noChangeArrowheads="1"/>
          </p:cNvSpPr>
          <p:nvPr/>
        </p:nvSpPr>
        <p:spPr bwMode="auto">
          <a:xfrm>
            <a:off x="3925094" y="647889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615486" name="Text Box 61"/>
          <p:cNvSpPr txBox="1">
            <a:spLocks noChangeArrowheads="1"/>
          </p:cNvSpPr>
          <p:nvPr/>
        </p:nvSpPr>
        <p:spPr bwMode="auto">
          <a:xfrm>
            <a:off x="3943351" y="597933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615487" name="Text Box 62"/>
          <p:cNvSpPr txBox="1">
            <a:spLocks noChangeArrowheads="1"/>
          </p:cNvSpPr>
          <p:nvPr/>
        </p:nvSpPr>
        <p:spPr bwMode="auto">
          <a:xfrm>
            <a:off x="3954000" y="7453414"/>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7"/>
          <p:cNvSpPr>
            <a:spLocks noGrp="1" noChangeArrowheads="1"/>
          </p:cNvSpPr>
          <p:nvPr>
            <p:ph type="sldNum" sz="quarter" idx="5"/>
          </p:nvPr>
        </p:nvSpPr>
        <p:spPr>
          <a:noFill/>
        </p:spPr>
        <p:txBody>
          <a:bodyPr/>
          <a:lstStyle/>
          <a:p>
            <a:fld id="{3B49BF75-6A58-42A9-9810-D5DAD520A2F4}" type="slidenum">
              <a:rPr lang="en-US" smtClean="0"/>
              <a:pPr/>
              <a:t>252</a:t>
            </a:fld>
            <a:endParaRPr lang="en-US" dirty="0" smtClean="0"/>
          </a:p>
        </p:txBody>
      </p:sp>
      <p:sp>
        <p:nvSpPr>
          <p:cNvPr id="616451" name="Rectangle 2"/>
          <p:cNvSpPr>
            <a:spLocks noGrp="1" noChangeArrowheads="1"/>
          </p:cNvSpPr>
          <p:nvPr>
            <p:ph type="body" idx="1"/>
          </p:nvPr>
        </p:nvSpPr>
        <p:spPr>
          <a:xfrm>
            <a:off x="699823" y="279753"/>
            <a:ext cx="5610754" cy="8301895"/>
          </a:xfrm>
          <a:noFill/>
          <a:ln/>
        </p:spPr>
        <p:txBody>
          <a:bodyPr lIns="93768" tIns="46883" rIns="93768" bIns="46883"/>
          <a:lstStyle/>
          <a:p>
            <a:pPr marL="220348" indent="-220348" eaLnBrk="1" hangingPunct="1"/>
            <a:r>
              <a:rPr lang="en-US" b="1" dirty="0" smtClean="0"/>
              <a:t>Learning Activity 11: GSM MAP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     Activate the GSM MAP Screen feature.</a:t>
            </a:r>
          </a:p>
          <a:p>
            <a:pPr marL="220348" indent="-220348" eaLnBrk="1" hangingPunct="1">
              <a:buFontTx/>
              <a:buAutoNum type="arabicPeriod"/>
            </a:pPr>
            <a:r>
              <a:rPr lang="en-US" dirty="0" smtClean="0"/>
              <a:t>     Using the network map below, configure the Denver/Salt Lake STPs for this  scenario.</a:t>
            </a:r>
          </a:p>
          <a:p>
            <a:pPr marL="220348" indent="-220348" eaLnBrk="1" hangingPunct="1"/>
            <a:r>
              <a:rPr lang="en-US" b="1" dirty="0" smtClean="0"/>
              <a:t>Scenario</a:t>
            </a:r>
          </a:p>
          <a:p>
            <a:pPr marL="220348" indent="-220348" eaLnBrk="1" hangingPunct="1"/>
            <a:r>
              <a:rPr lang="en-US" dirty="0" smtClean="0"/>
              <a:t>     Heathrow / Gatwick STPs are launching ATI queries to the Denver or Salt Lake STPs with a digit range of  888456 to 888458. The NAIV=1, NPV=1, orig SSN=8, dest SSN=6, and opcode=71. Create the MAP screening tables in the Denver or Salt Lake STPs to allow these queries. Any opcode that is not 71 will not be screened.</a:t>
            </a:r>
          </a:p>
        </p:txBody>
      </p:sp>
      <p:sp>
        <p:nvSpPr>
          <p:cNvPr id="616452" name="Line 3"/>
          <p:cNvSpPr>
            <a:spLocks noChangeShapeType="1"/>
          </p:cNvSpPr>
          <p:nvPr/>
        </p:nvSpPr>
        <p:spPr bwMode="auto">
          <a:xfrm>
            <a:off x="3059444" y="4526769"/>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616453" name="Line 4"/>
          <p:cNvSpPr>
            <a:spLocks noChangeShapeType="1"/>
          </p:cNvSpPr>
          <p:nvPr/>
        </p:nvSpPr>
        <p:spPr bwMode="auto">
          <a:xfrm>
            <a:off x="3064008" y="4531380"/>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616454" name="Line 5"/>
          <p:cNvSpPr>
            <a:spLocks noChangeShapeType="1"/>
          </p:cNvSpPr>
          <p:nvPr/>
        </p:nvSpPr>
        <p:spPr bwMode="auto">
          <a:xfrm flipH="1">
            <a:off x="3056401" y="640203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616455" name="Line 6"/>
          <p:cNvSpPr>
            <a:spLocks noChangeShapeType="1"/>
          </p:cNvSpPr>
          <p:nvPr/>
        </p:nvSpPr>
        <p:spPr bwMode="auto">
          <a:xfrm flipH="1">
            <a:off x="3056402" y="4537529"/>
            <a:ext cx="88390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616456" name="Oval 7"/>
          <p:cNvSpPr>
            <a:spLocks noChangeArrowheads="1"/>
          </p:cNvSpPr>
          <p:nvPr/>
        </p:nvSpPr>
        <p:spPr bwMode="auto">
          <a:xfrm>
            <a:off x="681567" y="3203323"/>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57" name="AutoShape 8"/>
          <p:cNvSpPr>
            <a:spLocks noChangeArrowheads="1"/>
          </p:cNvSpPr>
          <p:nvPr/>
        </p:nvSpPr>
        <p:spPr bwMode="auto">
          <a:xfrm>
            <a:off x="252545" y="5970109"/>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58" name="AutoShape 9"/>
          <p:cNvSpPr>
            <a:spLocks noChangeArrowheads="1"/>
          </p:cNvSpPr>
          <p:nvPr/>
        </p:nvSpPr>
        <p:spPr bwMode="auto">
          <a:xfrm>
            <a:off x="234289" y="7347354"/>
            <a:ext cx="990402"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59" name="Oval 10"/>
          <p:cNvSpPr>
            <a:spLocks noChangeArrowheads="1"/>
          </p:cNvSpPr>
          <p:nvPr/>
        </p:nvSpPr>
        <p:spPr bwMode="auto">
          <a:xfrm>
            <a:off x="701345" y="4582106"/>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60" name="Rectangle 11"/>
          <p:cNvSpPr>
            <a:spLocks noChangeArrowheads="1"/>
          </p:cNvSpPr>
          <p:nvPr/>
        </p:nvSpPr>
        <p:spPr bwMode="auto">
          <a:xfrm>
            <a:off x="2113161" y="4059490"/>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61" name="Rectangle 12"/>
          <p:cNvSpPr>
            <a:spLocks noChangeArrowheads="1"/>
          </p:cNvSpPr>
          <p:nvPr/>
        </p:nvSpPr>
        <p:spPr bwMode="auto">
          <a:xfrm>
            <a:off x="2113161" y="5913236"/>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62" name="Line 13"/>
          <p:cNvSpPr>
            <a:spLocks noChangeShapeType="1"/>
          </p:cNvSpPr>
          <p:nvPr/>
        </p:nvSpPr>
        <p:spPr bwMode="auto">
          <a:xfrm>
            <a:off x="2571089" y="501249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616463" name="Line 14"/>
          <p:cNvSpPr>
            <a:spLocks noChangeShapeType="1"/>
          </p:cNvSpPr>
          <p:nvPr/>
        </p:nvSpPr>
        <p:spPr bwMode="auto">
          <a:xfrm>
            <a:off x="1713045" y="3659843"/>
            <a:ext cx="400117" cy="826962"/>
          </a:xfrm>
          <a:prstGeom prst="line">
            <a:avLst/>
          </a:prstGeom>
          <a:noFill/>
          <a:ln w="9525">
            <a:solidFill>
              <a:schemeClr val="tx1"/>
            </a:solidFill>
            <a:round/>
            <a:headEnd/>
            <a:tailEnd/>
          </a:ln>
        </p:spPr>
        <p:txBody>
          <a:bodyPr lIns="88139" tIns="44070" rIns="88139" bIns="44070"/>
          <a:lstStyle/>
          <a:p>
            <a:endParaRPr lang="en-US" dirty="0"/>
          </a:p>
        </p:txBody>
      </p:sp>
      <p:sp>
        <p:nvSpPr>
          <p:cNvPr id="616464" name="Line 15"/>
          <p:cNvSpPr>
            <a:spLocks noChangeShapeType="1"/>
          </p:cNvSpPr>
          <p:nvPr/>
        </p:nvSpPr>
        <p:spPr bwMode="auto">
          <a:xfrm flipH="1">
            <a:off x="1723695" y="4497564"/>
            <a:ext cx="389467" cy="674789"/>
          </a:xfrm>
          <a:prstGeom prst="line">
            <a:avLst/>
          </a:prstGeom>
          <a:noFill/>
          <a:ln w="9525">
            <a:solidFill>
              <a:schemeClr val="tx1"/>
            </a:solidFill>
            <a:round/>
            <a:headEnd/>
            <a:tailEnd/>
          </a:ln>
        </p:spPr>
        <p:txBody>
          <a:bodyPr lIns="88139" tIns="44070" rIns="88139" bIns="44070"/>
          <a:lstStyle/>
          <a:p>
            <a:endParaRPr lang="en-US" dirty="0"/>
          </a:p>
        </p:txBody>
      </p:sp>
      <p:sp>
        <p:nvSpPr>
          <p:cNvPr id="616465" name="Line 16"/>
          <p:cNvSpPr>
            <a:spLocks noChangeShapeType="1"/>
          </p:cNvSpPr>
          <p:nvPr/>
        </p:nvSpPr>
        <p:spPr bwMode="auto">
          <a:xfrm flipH="1">
            <a:off x="1250553" y="4486805"/>
            <a:ext cx="851958" cy="2387121"/>
          </a:xfrm>
          <a:prstGeom prst="line">
            <a:avLst/>
          </a:prstGeom>
          <a:noFill/>
          <a:ln w="9525">
            <a:solidFill>
              <a:schemeClr val="tx1"/>
            </a:solidFill>
            <a:round/>
            <a:headEnd/>
            <a:tailEnd/>
          </a:ln>
        </p:spPr>
        <p:txBody>
          <a:bodyPr lIns="88139" tIns="44070" rIns="88139" bIns="44070"/>
          <a:lstStyle/>
          <a:p>
            <a:endParaRPr lang="en-US" dirty="0"/>
          </a:p>
        </p:txBody>
      </p:sp>
      <p:sp>
        <p:nvSpPr>
          <p:cNvPr id="616466" name="Line 17"/>
          <p:cNvSpPr>
            <a:spLocks noChangeShapeType="1"/>
          </p:cNvSpPr>
          <p:nvPr/>
        </p:nvSpPr>
        <p:spPr bwMode="auto">
          <a:xfrm flipH="1">
            <a:off x="1207956" y="4497564"/>
            <a:ext cx="905206" cy="3752069"/>
          </a:xfrm>
          <a:prstGeom prst="line">
            <a:avLst/>
          </a:prstGeom>
          <a:noFill/>
          <a:ln w="9525">
            <a:solidFill>
              <a:schemeClr val="tx1"/>
            </a:solidFill>
            <a:round/>
            <a:headEnd/>
            <a:tailEnd/>
          </a:ln>
        </p:spPr>
        <p:txBody>
          <a:bodyPr lIns="88139" tIns="44070" rIns="88139" bIns="44070"/>
          <a:lstStyle/>
          <a:p>
            <a:endParaRPr lang="en-US" dirty="0"/>
          </a:p>
        </p:txBody>
      </p:sp>
      <p:sp>
        <p:nvSpPr>
          <p:cNvPr id="616467" name="Line 18"/>
          <p:cNvSpPr>
            <a:spLocks noChangeShapeType="1"/>
          </p:cNvSpPr>
          <p:nvPr/>
        </p:nvSpPr>
        <p:spPr bwMode="auto">
          <a:xfrm flipH="1">
            <a:off x="1207955" y="6369756"/>
            <a:ext cx="894556" cy="1872192"/>
          </a:xfrm>
          <a:prstGeom prst="line">
            <a:avLst/>
          </a:prstGeom>
          <a:noFill/>
          <a:ln w="9525">
            <a:solidFill>
              <a:schemeClr val="tx1"/>
            </a:solidFill>
            <a:round/>
            <a:headEnd/>
            <a:tailEnd/>
          </a:ln>
        </p:spPr>
        <p:txBody>
          <a:bodyPr lIns="88139" tIns="44070" rIns="88139" bIns="44070"/>
          <a:lstStyle/>
          <a:p>
            <a:endParaRPr lang="en-US" dirty="0"/>
          </a:p>
        </p:txBody>
      </p:sp>
      <p:sp>
        <p:nvSpPr>
          <p:cNvPr id="616468" name="Line 19"/>
          <p:cNvSpPr>
            <a:spLocks noChangeShapeType="1"/>
          </p:cNvSpPr>
          <p:nvPr/>
        </p:nvSpPr>
        <p:spPr bwMode="auto">
          <a:xfrm flipH="1">
            <a:off x="1224691" y="6362071"/>
            <a:ext cx="888471" cy="511855"/>
          </a:xfrm>
          <a:prstGeom prst="line">
            <a:avLst/>
          </a:prstGeom>
          <a:noFill/>
          <a:ln w="9525">
            <a:solidFill>
              <a:schemeClr val="tx1"/>
            </a:solidFill>
            <a:round/>
            <a:headEnd/>
            <a:tailEnd/>
          </a:ln>
        </p:spPr>
        <p:txBody>
          <a:bodyPr lIns="88139" tIns="44070" rIns="88139" bIns="44070"/>
          <a:lstStyle/>
          <a:p>
            <a:endParaRPr lang="en-US" dirty="0"/>
          </a:p>
        </p:txBody>
      </p:sp>
      <p:sp>
        <p:nvSpPr>
          <p:cNvPr id="616469" name="Line 20"/>
          <p:cNvSpPr>
            <a:spLocks noChangeShapeType="1"/>
          </p:cNvSpPr>
          <p:nvPr/>
        </p:nvSpPr>
        <p:spPr bwMode="auto">
          <a:xfrm flipH="1" flipV="1">
            <a:off x="1723695" y="5163130"/>
            <a:ext cx="375774" cy="1194329"/>
          </a:xfrm>
          <a:prstGeom prst="line">
            <a:avLst/>
          </a:prstGeom>
          <a:noFill/>
          <a:ln w="9525">
            <a:solidFill>
              <a:schemeClr val="tx1"/>
            </a:solidFill>
            <a:round/>
            <a:headEnd/>
            <a:tailEnd/>
          </a:ln>
        </p:spPr>
        <p:txBody>
          <a:bodyPr lIns="88139" tIns="44070" rIns="88139" bIns="44070"/>
          <a:lstStyle/>
          <a:p>
            <a:endParaRPr lang="en-US" dirty="0"/>
          </a:p>
        </p:txBody>
      </p:sp>
      <p:sp>
        <p:nvSpPr>
          <p:cNvPr id="616470" name="Line 21"/>
          <p:cNvSpPr>
            <a:spLocks noChangeShapeType="1"/>
          </p:cNvSpPr>
          <p:nvPr/>
        </p:nvSpPr>
        <p:spPr bwMode="auto">
          <a:xfrm flipH="1" flipV="1">
            <a:off x="1713045" y="3679825"/>
            <a:ext cx="400117" cy="2703765"/>
          </a:xfrm>
          <a:prstGeom prst="line">
            <a:avLst/>
          </a:prstGeom>
          <a:noFill/>
          <a:ln w="9525">
            <a:solidFill>
              <a:schemeClr val="tx1"/>
            </a:solidFill>
            <a:round/>
            <a:headEnd/>
            <a:tailEnd/>
          </a:ln>
        </p:spPr>
        <p:txBody>
          <a:bodyPr lIns="88139" tIns="44070" rIns="88139" bIns="44070"/>
          <a:lstStyle/>
          <a:p>
            <a:endParaRPr lang="en-US" dirty="0"/>
          </a:p>
        </p:txBody>
      </p:sp>
      <p:sp>
        <p:nvSpPr>
          <p:cNvPr id="616471" name="Text Box 22"/>
          <p:cNvSpPr txBox="1">
            <a:spLocks noChangeArrowheads="1"/>
          </p:cNvSpPr>
          <p:nvPr/>
        </p:nvSpPr>
        <p:spPr bwMode="auto">
          <a:xfrm>
            <a:off x="820011" y="353687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10005</a:t>
            </a:r>
          </a:p>
        </p:txBody>
      </p:sp>
      <p:sp>
        <p:nvSpPr>
          <p:cNvPr id="616472" name="Text Box 23"/>
          <p:cNvSpPr txBox="1">
            <a:spLocks noChangeArrowheads="1"/>
          </p:cNvSpPr>
          <p:nvPr/>
        </p:nvSpPr>
        <p:spPr bwMode="auto">
          <a:xfrm>
            <a:off x="369689" y="6597247"/>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10006</a:t>
            </a:r>
          </a:p>
        </p:txBody>
      </p:sp>
      <p:sp>
        <p:nvSpPr>
          <p:cNvPr id="616473" name="Text Box 24"/>
          <p:cNvSpPr txBox="1">
            <a:spLocks noChangeArrowheads="1"/>
          </p:cNvSpPr>
          <p:nvPr/>
        </p:nvSpPr>
        <p:spPr bwMode="auto">
          <a:xfrm>
            <a:off x="360561" y="798525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10007</a:t>
            </a:r>
          </a:p>
        </p:txBody>
      </p:sp>
      <p:sp>
        <p:nvSpPr>
          <p:cNvPr id="616474" name="Text Box 25"/>
          <p:cNvSpPr txBox="1">
            <a:spLocks noChangeArrowheads="1"/>
          </p:cNvSpPr>
          <p:nvPr/>
        </p:nvSpPr>
        <p:spPr bwMode="auto">
          <a:xfrm>
            <a:off x="847395" y="4943324"/>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6475" name="Text Box 26"/>
          <p:cNvSpPr txBox="1">
            <a:spLocks noChangeArrowheads="1"/>
          </p:cNvSpPr>
          <p:nvPr/>
        </p:nvSpPr>
        <p:spPr bwMode="auto">
          <a:xfrm>
            <a:off x="2097948" y="441763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616476" name="Text Box 27"/>
          <p:cNvSpPr txBox="1">
            <a:spLocks noChangeArrowheads="1"/>
          </p:cNvSpPr>
          <p:nvPr/>
        </p:nvSpPr>
        <p:spPr bwMode="auto">
          <a:xfrm>
            <a:off x="2094905" y="4107140"/>
            <a:ext cx="98583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616477" name="Text Box 28"/>
          <p:cNvSpPr txBox="1">
            <a:spLocks noChangeArrowheads="1"/>
          </p:cNvSpPr>
          <p:nvPr/>
        </p:nvSpPr>
        <p:spPr bwMode="auto">
          <a:xfrm>
            <a:off x="2102511" y="628060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616478" name="Text Box 29"/>
          <p:cNvSpPr txBox="1">
            <a:spLocks noChangeArrowheads="1"/>
          </p:cNvSpPr>
          <p:nvPr/>
        </p:nvSpPr>
        <p:spPr bwMode="auto">
          <a:xfrm>
            <a:off x="2122290" y="5951664"/>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616479" name="Oval 30"/>
          <p:cNvSpPr>
            <a:spLocks noChangeArrowheads="1"/>
          </p:cNvSpPr>
          <p:nvPr/>
        </p:nvSpPr>
        <p:spPr bwMode="auto">
          <a:xfrm>
            <a:off x="2084256" y="7310463"/>
            <a:ext cx="1033000"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80" name="Line 31"/>
          <p:cNvSpPr>
            <a:spLocks noChangeShapeType="1"/>
          </p:cNvSpPr>
          <p:nvPr/>
        </p:nvSpPr>
        <p:spPr bwMode="auto">
          <a:xfrm>
            <a:off x="2560440" y="6873926"/>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616481" name="Text Box 32"/>
          <p:cNvSpPr txBox="1">
            <a:spLocks noChangeArrowheads="1"/>
          </p:cNvSpPr>
          <p:nvPr/>
        </p:nvSpPr>
        <p:spPr bwMode="auto">
          <a:xfrm>
            <a:off x="2209007" y="77961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10008</a:t>
            </a:r>
          </a:p>
        </p:txBody>
      </p:sp>
      <p:sp>
        <p:nvSpPr>
          <p:cNvPr id="616482" name="Text Box 33"/>
          <p:cNvSpPr txBox="1">
            <a:spLocks noChangeArrowheads="1"/>
          </p:cNvSpPr>
          <p:nvPr/>
        </p:nvSpPr>
        <p:spPr bwMode="auto">
          <a:xfrm>
            <a:off x="2084255" y="7568697"/>
            <a:ext cx="102235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616483" name="Oval 34"/>
          <p:cNvSpPr>
            <a:spLocks noChangeArrowheads="1"/>
          </p:cNvSpPr>
          <p:nvPr/>
        </p:nvSpPr>
        <p:spPr bwMode="auto">
          <a:xfrm>
            <a:off x="5277579" y="3384701"/>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84" name="Oval 35"/>
          <p:cNvSpPr>
            <a:spLocks noChangeArrowheads="1"/>
          </p:cNvSpPr>
          <p:nvPr/>
        </p:nvSpPr>
        <p:spPr bwMode="auto">
          <a:xfrm>
            <a:off x="5268451" y="4637441"/>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85" name="AutoShape 36"/>
          <p:cNvSpPr>
            <a:spLocks noChangeArrowheads="1"/>
          </p:cNvSpPr>
          <p:nvPr/>
        </p:nvSpPr>
        <p:spPr bwMode="auto">
          <a:xfrm>
            <a:off x="5785710" y="5979331"/>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86" name="AutoShape 37"/>
          <p:cNvSpPr>
            <a:spLocks noChangeArrowheads="1"/>
          </p:cNvSpPr>
          <p:nvPr/>
        </p:nvSpPr>
        <p:spPr bwMode="auto">
          <a:xfrm>
            <a:off x="5793317" y="7358113"/>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87" name="Oval 38"/>
          <p:cNvSpPr>
            <a:spLocks noChangeArrowheads="1"/>
          </p:cNvSpPr>
          <p:nvPr/>
        </p:nvSpPr>
        <p:spPr bwMode="auto">
          <a:xfrm>
            <a:off x="3954001" y="7321224"/>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6488" name="Rectangle 39"/>
          <p:cNvSpPr>
            <a:spLocks noChangeArrowheads="1"/>
          </p:cNvSpPr>
          <p:nvPr/>
        </p:nvSpPr>
        <p:spPr bwMode="auto">
          <a:xfrm>
            <a:off x="3943350" y="4088695"/>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89" name="Rectangle 40"/>
          <p:cNvSpPr>
            <a:spLocks noChangeArrowheads="1"/>
          </p:cNvSpPr>
          <p:nvPr/>
        </p:nvSpPr>
        <p:spPr bwMode="auto">
          <a:xfrm>
            <a:off x="3943350" y="5942441"/>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6490" name="Line 41"/>
          <p:cNvSpPr>
            <a:spLocks noChangeShapeType="1"/>
          </p:cNvSpPr>
          <p:nvPr/>
        </p:nvSpPr>
        <p:spPr bwMode="auto">
          <a:xfrm>
            <a:off x="4431705" y="5029402"/>
            <a:ext cx="0" cy="922262"/>
          </a:xfrm>
          <a:prstGeom prst="line">
            <a:avLst/>
          </a:prstGeom>
          <a:noFill/>
          <a:ln w="9525">
            <a:solidFill>
              <a:schemeClr val="tx1"/>
            </a:solidFill>
            <a:round/>
            <a:headEnd/>
            <a:tailEnd/>
          </a:ln>
        </p:spPr>
        <p:txBody>
          <a:bodyPr lIns="88139" tIns="44070" rIns="88139" bIns="44070"/>
          <a:lstStyle/>
          <a:p>
            <a:endParaRPr lang="en-US" dirty="0"/>
          </a:p>
        </p:txBody>
      </p:sp>
      <p:sp>
        <p:nvSpPr>
          <p:cNvPr id="616491" name="Line 42"/>
          <p:cNvSpPr>
            <a:spLocks noChangeShapeType="1"/>
          </p:cNvSpPr>
          <p:nvPr/>
        </p:nvSpPr>
        <p:spPr bwMode="auto">
          <a:xfrm flipH="1">
            <a:off x="4897240" y="4030285"/>
            <a:ext cx="410766" cy="491873"/>
          </a:xfrm>
          <a:prstGeom prst="line">
            <a:avLst/>
          </a:prstGeom>
          <a:noFill/>
          <a:ln w="9525">
            <a:solidFill>
              <a:schemeClr val="tx1"/>
            </a:solidFill>
            <a:round/>
            <a:headEnd/>
            <a:tailEnd/>
          </a:ln>
        </p:spPr>
        <p:txBody>
          <a:bodyPr lIns="88139" tIns="44070" rIns="88139" bIns="44070"/>
          <a:lstStyle/>
          <a:p>
            <a:endParaRPr lang="en-US" dirty="0"/>
          </a:p>
        </p:txBody>
      </p:sp>
      <p:sp>
        <p:nvSpPr>
          <p:cNvPr id="616492" name="Line 43"/>
          <p:cNvSpPr>
            <a:spLocks noChangeShapeType="1"/>
          </p:cNvSpPr>
          <p:nvPr/>
        </p:nvSpPr>
        <p:spPr bwMode="auto">
          <a:xfrm>
            <a:off x="4897240" y="4506787"/>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616493" name="Line 44"/>
          <p:cNvSpPr>
            <a:spLocks noChangeShapeType="1"/>
          </p:cNvSpPr>
          <p:nvPr/>
        </p:nvSpPr>
        <p:spPr bwMode="auto">
          <a:xfrm>
            <a:off x="4431705" y="6883148"/>
            <a:ext cx="0" cy="427315"/>
          </a:xfrm>
          <a:prstGeom prst="line">
            <a:avLst/>
          </a:prstGeom>
          <a:noFill/>
          <a:ln w="9525">
            <a:solidFill>
              <a:schemeClr val="tx1"/>
            </a:solidFill>
            <a:round/>
            <a:headEnd/>
            <a:tailEnd/>
          </a:ln>
        </p:spPr>
        <p:txBody>
          <a:bodyPr lIns="88139" tIns="44070" rIns="88139" bIns="44070"/>
          <a:lstStyle/>
          <a:p>
            <a:endParaRPr lang="en-US" dirty="0"/>
          </a:p>
        </p:txBody>
      </p:sp>
      <p:sp>
        <p:nvSpPr>
          <p:cNvPr id="616494" name="Line 45"/>
          <p:cNvSpPr>
            <a:spLocks noChangeShapeType="1"/>
          </p:cNvSpPr>
          <p:nvPr/>
        </p:nvSpPr>
        <p:spPr bwMode="auto">
          <a:xfrm>
            <a:off x="4897239" y="4526770"/>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616495" name="Line 46"/>
          <p:cNvSpPr>
            <a:spLocks noChangeShapeType="1"/>
          </p:cNvSpPr>
          <p:nvPr/>
        </p:nvSpPr>
        <p:spPr bwMode="auto">
          <a:xfrm>
            <a:off x="4897240" y="4563661"/>
            <a:ext cx="896077" cy="3678287"/>
          </a:xfrm>
          <a:prstGeom prst="line">
            <a:avLst/>
          </a:prstGeom>
          <a:noFill/>
          <a:ln w="9525">
            <a:solidFill>
              <a:schemeClr val="tx1"/>
            </a:solidFill>
            <a:round/>
            <a:headEnd/>
            <a:tailEnd/>
          </a:ln>
        </p:spPr>
        <p:txBody>
          <a:bodyPr lIns="88139" tIns="44070" rIns="88139" bIns="44070"/>
          <a:lstStyle/>
          <a:p>
            <a:endParaRPr lang="en-US" dirty="0"/>
          </a:p>
        </p:txBody>
      </p:sp>
      <p:sp>
        <p:nvSpPr>
          <p:cNvPr id="616496" name="Line 47"/>
          <p:cNvSpPr>
            <a:spLocks noChangeShapeType="1"/>
          </p:cNvSpPr>
          <p:nvPr/>
        </p:nvSpPr>
        <p:spPr bwMode="auto">
          <a:xfrm>
            <a:off x="4888112" y="6446611"/>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616497" name="Line 48"/>
          <p:cNvSpPr>
            <a:spLocks noChangeShapeType="1"/>
          </p:cNvSpPr>
          <p:nvPr/>
        </p:nvSpPr>
        <p:spPr bwMode="auto">
          <a:xfrm>
            <a:off x="4892675" y="6426630"/>
            <a:ext cx="900642" cy="451908"/>
          </a:xfrm>
          <a:prstGeom prst="line">
            <a:avLst/>
          </a:prstGeom>
          <a:noFill/>
          <a:ln w="9525">
            <a:solidFill>
              <a:schemeClr val="tx1"/>
            </a:solidFill>
            <a:round/>
            <a:headEnd/>
            <a:tailEnd/>
          </a:ln>
        </p:spPr>
        <p:txBody>
          <a:bodyPr lIns="88139" tIns="44070" rIns="88139" bIns="44070"/>
          <a:lstStyle/>
          <a:p>
            <a:endParaRPr lang="en-US" dirty="0"/>
          </a:p>
        </p:txBody>
      </p:sp>
      <p:sp>
        <p:nvSpPr>
          <p:cNvPr id="616498" name="Line 49"/>
          <p:cNvSpPr>
            <a:spLocks noChangeShapeType="1"/>
          </p:cNvSpPr>
          <p:nvPr/>
        </p:nvSpPr>
        <p:spPr bwMode="auto">
          <a:xfrm flipV="1">
            <a:off x="4897240" y="5118554"/>
            <a:ext cx="362082" cy="1328057"/>
          </a:xfrm>
          <a:prstGeom prst="line">
            <a:avLst/>
          </a:prstGeom>
          <a:noFill/>
          <a:ln w="9525">
            <a:solidFill>
              <a:schemeClr val="tx1"/>
            </a:solidFill>
            <a:round/>
            <a:headEnd/>
            <a:tailEnd/>
          </a:ln>
        </p:spPr>
        <p:txBody>
          <a:bodyPr lIns="88139" tIns="44070" rIns="88139" bIns="44070"/>
          <a:lstStyle/>
          <a:p>
            <a:endParaRPr lang="en-US" dirty="0"/>
          </a:p>
        </p:txBody>
      </p:sp>
      <p:sp>
        <p:nvSpPr>
          <p:cNvPr id="616499" name="Line 50"/>
          <p:cNvSpPr>
            <a:spLocks noChangeShapeType="1"/>
          </p:cNvSpPr>
          <p:nvPr/>
        </p:nvSpPr>
        <p:spPr bwMode="auto">
          <a:xfrm flipV="1">
            <a:off x="4897240" y="3994932"/>
            <a:ext cx="410766" cy="2431697"/>
          </a:xfrm>
          <a:prstGeom prst="line">
            <a:avLst/>
          </a:prstGeom>
          <a:noFill/>
          <a:ln w="9525">
            <a:solidFill>
              <a:schemeClr val="tx1"/>
            </a:solidFill>
            <a:round/>
            <a:headEnd/>
            <a:tailEnd/>
          </a:ln>
        </p:spPr>
        <p:txBody>
          <a:bodyPr lIns="88139" tIns="44070" rIns="88139" bIns="44070"/>
          <a:lstStyle/>
          <a:p>
            <a:endParaRPr lang="en-US" dirty="0"/>
          </a:p>
        </p:txBody>
      </p:sp>
      <p:sp>
        <p:nvSpPr>
          <p:cNvPr id="616500" name="Text Box 51"/>
          <p:cNvSpPr txBox="1">
            <a:spLocks noChangeArrowheads="1"/>
          </p:cNvSpPr>
          <p:nvPr/>
        </p:nvSpPr>
        <p:spPr bwMode="auto">
          <a:xfrm>
            <a:off x="5422107" y="37459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616501" name="Text Box 52"/>
          <p:cNvSpPr txBox="1">
            <a:spLocks noChangeArrowheads="1"/>
          </p:cNvSpPr>
          <p:nvPr/>
        </p:nvSpPr>
        <p:spPr bwMode="auto">
          <a:xfrm>
            <a:off x="5422107" y="501249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616502" name="Text Box 53"/>
          <p:cNvSpPr txBox="1">
            <a:spLocks noChangeArrowheads="1"/>
          </p:cNvSpPr>
          <p:nvPr/>
        </p:nvSpPr>
        <p:spPr bwMode="auto">
          <a:xfrm>
            <a:off x="5908940" y="661723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616503" name="Text Box 54"/>
          <p:cNvSpPr txBox="1">
            <a:spLocks noChangeArrowheads="1"/>
          </p:cNvSpPr>
          <p:nvPr/>
        </p:nvSpPr>
        <p:spPr bwMode="auto">
          <a:xfrm>
            <a:off x="5908940" y="799601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616504" name="Text Box 55"/>
          <p:cNvSpPr txBox="1">
            <a:spLocks noChangeArrowheads="1"/>
          </p:cNvSpPr>
          <p:nvPr/>
        </p:nvSpPr>
        <p:spPr bwMode="auto">
          <a:xfrm>
            <a:off x="4078751" y="785306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616505" name="Text Box 56"/>
          <p:cNvSpPr txBox="1">
            <a:spLocks noChangeArrowheads="1"/>
          </p:cNvSpPr>
          <p:nvPr/>
        </p:nvSpPr>
        <p:spPr bwMode="auto">
          <a:xfrm>
            <a:off x="3852069" y="4429931"/>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616506" name="Text Box 57"/>
          <p:cNvSpPr txBox="1">
            <a:spLocks noChangeArrowheads="1"/>
          </p:cNvSpPr>
          <p:nvPr/>
        </p:nvSpPr>
        <p:spPr bwMode="auto">
          <a:xfrm>
            <a:off x="3917487" y="4631293"/>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616507" name="Text Box 58"/>
          <p:cNvSpPr txBox="1">
            <a:spLocks noChangeArrowheads="1"/>
          </p:cNvSpPr>
          <p:nvPr/>
        </p:nvSpPr>
        <p:spPr bwMode="auto">
          <a:xfrm>
            <a:off x="3937265" y="4119437"/>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616508" name="Text Box 59"/>
          <p:cNvSpPr txBox="1">
            <a:spLocks noChangeArrowheads="1"/>
          </p:cNvSpPr>
          <p:nvPr/>
        </p:nvSpPr>
        <p:spPr bwMode="auto">
          <a:xfrm>
            <a:off x="3859676" y="6280604"/>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616509" name="Text Box 60"/>
          <p:cNvSpPr txBox="1">
            <a:spLocks noChangeArrowheads="1"/>
          </p:cNvSpPr>
          <p:nvPr/>
        </p:nvSpPr>
        <p:spPr bwMode="auto">
          <a:xfrm>
            <a:off x="3911402" y="6483501"/>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616510" name="Text Box 61"/>
          <p:cNvSpPr txBox="1">
            <a:spLocks noChangeArrowheads="1"/>
          </p:cNvSpPr>
          <p:nvPr/>
        </p:nvSpPr>
        <p:spPr bwMode="auto">
          <a:xfrm>
            <a:off x="3929659" y="5980869"/>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616511" name="Text Box 62"/>
          <p:cNvSpPr txBox="1">
            <a:spLocks noChangeArrowheads="1"/>
          </p:cNvSpPr>
          <p:nvPr/>
        </p:nvSpPr>
        <p:spPr bwMode="auto">
          <a:xfrm>
            <a:off x="3954000" y="7624032"/>
            <a:ext cx="99344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7"/>
          <p:cNvSpPr>
            <a:spLocks noGrp="1" noChangeArrowheads="1"/>
          </p:cNvSpPr>
          <p:nvPr>
            <p:ph type="sldNum" sz="quarter" idx="5"/>
          </p:nvPr>
        </p:nvSpPr>
        <p:spPr>
          <a:noFill/>
        </p:spPr>
        <p:txBody>
          <a:bodyPr/>
          <a:lstStyle/>
          <a:p>
            <a:fld id="{8AB912C8-B5E4-4F27-9C5F-A1F9875863E5}" type="slidenum">
              <a:rPr lang="en-US" smtClean="0"/>
              <a:pPr/>
              <a:t>253</a:t>
            </a:fld>
            <a:endParaRPr lang="en-US" dirty="0" smtClean="0"/>
          </a:p>
        </p:txBody>
      </p:sp>
      <p:sp>
        <p:nvSpPr>
          <p:cNvPr id="617475" name="Rectangle 2"/>
          <p:cNvSpPr>
            <a:spLocks noGrp="1" noChangeArrowheads="1"/>
          </p:cNvSpPr>
          <p:nvPr>
            <p:ph type="body" idx="1"/>
          </p:nvPr>
        </p:nvSpPr>
        <p:spPr>
          <a:xfrm>
            <a:off x="699823" y="279753"/>
            <a:ext cx="5610754" cy="8301895"/>
          </a:xfrm>
          <a:noFill/>
          <a:ln/>
        </p:spPr>
        <p:txBody>
          <a:bodyPr lIns="93768" tIns="46883" rIns="93768" bIns="46883"/>
          <a:lstStyle/>
          <a:p>
            <a:pPr marL="220348" indent="-220348" eaLnBrk="1" hangingPunct="1"/>
            <a:r>
              <a:rPr lang="en-US" b="1" dirty="0" smtClean="0"/>
              <a:t>Learning Activity 11: GSM MAP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     Activate the GSM MAP Screen feature.</a:t>
            </a:r>
          </a:p>
          <a:p>
            <a:pPr marL="220348" indent="-220348" eaLnBrk="1" hangingPunct="1">
              <a:buFontTx/>
              <a:buAutoNum type="arabicPeriod"/>
            </a:pPr>
            <a:r>
              <a:rPr lang="en-US" dirty="0" smtClean="0"/>
              <a:t>     Using the network map below, configure the Heathrow / Gatwick STPs for this scenario.</a:t>
            </a:r>
          </a:p>
          <a:p>
            <a:pPr marL="220348" indent="-220348" eaLnBrk="1" hangingPunct="1"/>
            <a:r>
              <a:rPr lang="en-US" b="1" dirty="0" smtClean="0"/>
              <a:t>Scenario</a:t>
            </a:r>
          </a:p>
          <a:p>
            <a:pPr marL="220348" indent="-220348" eaLnBrk="1" hangingPunct="1"/>
            <a:r>
              <a:rPr lang="en-US" dirty="0" smtClean="0"/>
              <a:t>      STP 1 &amp; STP 2 are launching ATI queries to the Heathrow or Gatwick STPs with a digit range of  888456 to 888458. The NAIV=1, NPV=1, orig SSN=8, dest SSN=6, and opcode=71. Create the MAP screening tables in the Heathrow or Gatwick STPs to allow these queries. Any opcode that is not 71 will not be screened.</a:t>
            </a:r>
          </a:p>
        </p:txBody>
      </p:sp>
      <p:sp>
        <p:nvSpPr>
          <p:cNvPr id="617476" name="Oval 3"/>
          <p:cNvSpPr>
            <a:spLocks noChangeArrowheads="1"/>
          </p:cNvSpPr>
          <p:nvPr/>
        </p:nvSpPr>
        <p:spPr bwMode="auto">
          <a:xfrm>
            <a:off x="244938" y="5876346"/>
            <a:ext cx="1034521"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7477" name="Oval 4"/>
          <p:cNvSpPr>
            <a:spLocks noChangeArrowheads="1"/>
          </p:cNvSpPr>
          <p:nvPr/>
        </p:nvSpPr>
        <p:spPr bwMode="auto">
          <a:xfrm>
            <a:off x="5277579" y="305422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7478" name="AutoShape 5"/>
          <p:cNvSpPr>
            <a:spLocks noChangeArrowheads="1"/>
          </p:cNvSpPr>
          <p:nvPr/>
        </p:nvSpPr>
        <p:spPr bwMode="auto">
          <a:xfrm>
            <a:off x="613107" y="3080355"/>
            <a:ext cx="993444" cy="906891"/>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79" name="AutoShape 6"/>
          <p:cNvSpPr>
            <a:spLocks noChangeArrowheads="1"/>
          </p:cNvSpPr>
          <p:nvPr/>
        </p:nvSpPr>
        <p:spPr bwMode="auto">
          <a:xfrm>
            <a:off x="623755" y="4210126"/>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0" name="AutoShape 7"/>
          <p:cNvSpPr>
            <a:spLocks noChangeArrowheads="1"/>
          </p:cNvSpPr>
          <p:nvPr/>
        </p:nvSpPr>
        <p:spPr bwMode="auto">
          <a:xfrm>
            <a:off x="5785710" y="4460674"/>
            <a:ext cx="990401"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1" name="AutoShape 8"/>
          <p:cNvSpPr>
            <a:spLocks noChangeArrowheads="1"/>
          </p:cNvSpPr>
          <p:nvPr/>
        </p:nvSpPr>
        <p:spPr bwMode="auto">
          <a:xfrm>
            <a:off x="5793317" y="5825621"/>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2" name="Oval 9"/>
          <p:cNvSpPr>
            <a:spLocks noChangeArrowheads="1"/>
          </p:cNvSpPr>
          <p:nvPr/>
        </p:nvSpPr>
        <p:spPr bwMode="auto">
          <a:xfrm>
            <a:off x="223639" y="7359650"/>
            <a:ext cx="1034521"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7483" name="Oval 10"/>
          <p:cNvSpPr>
            <a:spLocks noChangeArrowheads="1"/>
          </p:cNvSpPr>
          <p:nvPr/>
        </p:nvSpPr>
        <p:spPr bwMode="auto">
          <a:xfrm>
            <a:off x="5730942" y="7312001"/>
            <a:ext cx="1034521"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617484" name="Rectangle 11"/>
          <p:cNvSpPr>
            <a:spLocks noChangeArrowheads="1"/>
          </p:cNvSpPr>
          <p:nvPr/>
        </p:nvSpPr>
        <p:spPr bwMode="auto">
          <a:xfrm>
            <a:off x="2113161" y="3938058"/>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5" name="Rectangle 12"/>
          <p:cNvSpPr>
            <a:spLocks noChangeArrowheads="1"/>
          </p:cNvSpPr>
          <p:nvPr/>
        </p:nvSpPr>
        <p:spPr bwMode="auto">
          <a:xfrm>
            <a:off x="2113161" y="5790269"/>
            <a:ext cx="943240"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6" name="Rectangle 13"/>
          <p:cNvSpPr>
            <a:spLocks noChangeArrowheads="1"/>
          </p:cNvSpPr>
          <p:nvPr/>
        </p:nvSpPr>
        <p:spPr bwMode="auto">
          <a:xfrm>
            <a:off x="3943350" y="3938058"/>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7" name="Rectangle 14"/>
          <p:cNvSpPr>
            <a:spLocks noChangeArrowheads="1"/>
          </p:cNvSpPr>
          <p:nvPr/>
        </p:nvSpPr>
        <p:spPr bwMode="auto">
          <a:xfrm>
            <a:off x="3943350" y="5790269"/>
            <a:ext cx="944761" cy="942244"/>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617488" name="Line 15"/>
          <p:cNvSpPr>
            <a:spLocks noChangeShapeType="1"/>
          </p:cNvSpPr>
          <p:nvPr/>
        </p:nvSpPr>
        <p:spPr bwMode="auto">
          <a:xfrm>
            <a:off x="2571089" y="4886451"/>
            <a:ext cx="0" cy="903817"/>
          </a:xfrm>
          <a:prstGeom prst="line">
            <a:avLst/>
          </a:prstGeom>
          <a:noFill/>
          <a:ln w="9525">
            <a:solidFill>
              <a:schemeClr val="tx1"/>
            </a:solidFill>
            <a:round/>
            <a:headEnd/>
            <a:tailEnd/>
          </a:ln>
        </p:spPr>
        <p:txBody>
          <a:bodyPr lIns="88139" tIns="44070" rIns="88139" bIns="44070"/>
          <a:lstStyle/>
          <a:p>
            <a:endParaRPr lang="en-US" dirty="0"/>
          </a:p>
        </p:txBody>
      </p:sp>
      <p:sp>
        <p:nvSpPr>
          <p:cNvPr id="617489" name="Line 16"/>
          <p:cNvSpPr>
            <a:spLocks noChangeShapeType="1"/>
          </p:cNvSpPr>
          <p:nvPr/>
        </p:nvSpPr>
        <p:spPr bwMode="auto">
          <a:xfrm>
            <a:off x="4431705" y="4878766"/>
            <a:ext cx="0" cy="920725"/>
          </a:xfrm>
          <a:prstGeom prst="line">
            <a:avLst/>
          </a:prstGeom>
          <a:noFill/>
          <a:ln w="9525">
            <a:solidFill>
              <a:schemeClr val="tx1"/>
            </a:solidFill>
            <a:round/>
            <a:headEnd/>
            <a:tailEnd/>
          </a:ln>
        </p:spPr>
        <p:txBody>
          <a:bodyPr lIns="88139" tIns="44070" rIns="88139" bIns="44070"/>
          <a:lstStyle/>
          <a:p>
            <a:endParaRPr lang="en-US" dirty="0"/>
          </a:p>
        </p:txBody>
      </p:sp>
      <p:sp>
        <p:nvSpPr>
          <p:cNvPr id="617490" name="Line 17"/>
          <p:cNvSpPr>
            <a:spLocks noChangeShapeType="1"/>
          </p:cNvSpPr>
          <p:nvPr/>
        </p:nvSpPr>
        <p:spPr bwMode="auto">
          <a:xfrm>
            <a:off x="1603508" y="3987246"/>
            <a:ext cx="509654" cy="378127"/>
          </a:xfrm>
          <a:prstGeom prst="line">
            <a:avLst/>
          </a:prstGeom>
          <a:noFill/>
          <a:ln w="9525">
            <a:solidFill>
              <a:schemeClr val="tx1"/>
            </a:solidFill>
            <a:round/>
            <a:headEnd/>
            <a:tailEnd/>
          </a:ln>
        </p:spPr>
        <p:txBody>
          <a:bodyPr lIns="88139" tIns="44070" rIns="88139" bIns="44070"/>
          <a:lstStyle/>
          <a:p>
            <a:endParaRPr lang="en-US" dirty="0"/>
          </a:p>
        </p:txBody>
      </p:sp>
      <p:sp>
        <p:nvSpPr>
          <p:cNvPr id="617491" name="Line 18"/>
          <p:cNvSpPr>
            <a:spLocks noChangeShapeType="1"/>
          </p:cNvSpPr>
          <p:nvPr/>
        </p:nvSpPr>
        <p:spPr bwMode="auto">
          <a:xfrm flipH="1">
            <a:off x="1600465" y="4374596"/>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617492" name="Line 19"/>
          <p:cNvSpPr>
            <a:spLocks noChangeShapeType="1"/>
          </p:cNvSpPr>
          <p:nvPr/>
        </p:nvSpPr>
        <p:spPr bwMode="auto">
          <a:xfrm flipH="1">
            <a:off x="1223169" y="4365373"/>
            <a:ext cx="879343" cy="1778429"/>
          </a:xfrm>
          <a:prstGeom prst="line">
            <a:avLst/>
          </a:prstGeom>
          <a:noFill/>
          <a:ln w="9525">
            <a:solidFill>
              <a:schemeClr val="tx1"/>
            </a:solidFill>
            <a:round/>
            <a:headEnd/>
            <a:tailEnd/>
          </a:ln>
        </p:spPr>
        <p:txBody>
          <a:bodyPr lIns="88139" tIns="44070" rIns="88139" bIns="44070"/>
          <a:lstStyle/>
          <a:p>
            <a:endParaRPr lang="en-US" dirty="0"/>
          </a:p>
        </p:txBody>
      </p:sp>
      <p:sp>
        <p:nvSpPr>
          <p:cNvPr id="617493" name="Line 20"/>
          <p:cNvSpPr>
            <a:spLocks noChangeShapeType="1"/>
          </p:cNvSpPr>
          <p:nvPr/>
        </p:nvSpPr>
        <p:spPr bwMode="auto">
          <a:xfrm flipH="1">
            <a:off x="1186656" y="4374596"/>
            <a:ext cx="926505" cy="3249436"/>
          </a:xfrm>
          <a:prstGeom prst="line">
            <a:avLst/>
          </a:prstGeom>
          <a:noFill/>
          <a:ln w="9525">
            <a:solidFill>
              <a:schemeClr val="tx1"/>
            </a:solidFill>
            <a:round/>
            <a:headEnd/>
            <a:tailEnd/>
          </a:ln>
        </p:spPr>
        <p:txBody>
          <a:bodyPr lIns="88139" tIns="44070" rIns="88139" bIns="44070"/>
          <a:lstStyle/>
          <a:p>
            <a:endParaRPr lang="en-US" dirty="0"/>
          </a:p>
        </p:txBody>
      </p:sp>
      <p:sp>
        <p:nvSpPr>
          <p:cNvPr id="617494" name="Line 21"/>
          <p:cNvSpPr>
            <a:spLocks noChangeShapeType="1"/>
          </p:cNvSpPr>
          <p:nvPr/>
        </p:nvSpPr>
        <p:spPr bwMode="auto">
          <a:xfrm flipH="1">
            <a:off x="4897240" y="3595285"/>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617495" name="Line 22"/>
          <p:cNvSpPr>
            <a:spLocks noChangeShapeType="1"/>
          </p:cNvSpPr>
          <p:nvPr/>
        </p:nvSpPr>
        <p:spPr bwMode="auto">
          <a:xfrm>
            <a:off x="4897240" y="4356150"/>
            <a:ext cx="871735" cy="3284790"/>
          </a:xfrm>
          <a:prstGeom prst="line">
            <a:avLst/>
          </a:prstGeom>
          <a:noFill/>
          <a:ln w="9525">
            <a:solidFill>
              <a:schemeClr val="tx1"/>
            </a:solidFill>
            <a:round/>
            <a:headEnd/>
            <a:tailEnd/>
          </a:ln>
        </p:spPr>
        <p:txBody>
          <a:bodyPr lIns="88139" tIns="44070" rIns="88139" bIns="44070"/>
          <a:lstStyle/>
          <a:p>
            <a:endParaRPr lang="en-US" dirty="0"/>
          </a:p>
        </p:txBody>
      </p:sp>
      <p:sp>
        <p:nvSpPr>
          <p:cNvPr id="617496" name="Line 23"/>
          <p:cNvSpPr>
            <a:spLocks noChangeShapeType="1"/>
          </p:cNvSpPr>
          <p:nvPr/>
        </p:nvSpPr>
        <p:spPr bwMode="auto">
          <a:xfrm>
            <a:off x="4897239" y="4374596"/>
            <a:ext cx="888471" cy="2357916"/>
          </a:xfrm>
          <a:prstGeom prst="line">
            <a:avLst/>
          </a:prstGeom>
          <a:noFill/>
          <a:ln w="9525">
            <a:solidFill>
              <a:schemeClr val="tx1"/>
            </a:solidFill>
            <a:round/>
            <a:headEnd/>
            <a:tailEnd/>
          </a:ln>
        </p:spPr>
        <p:txBody>
          <a:bodyPr lIns="88139" tIns="44070" rIns="88139" bIns="44070"/>
          <a:lstStyle/>
          <a:p>
            <a:endParaRPr lang="en-US" dirty="0"/>
          </a:p>
        </p:txBody>
      </p:sp>
      <p:sp>
        <p:nvSpPr>
          <p:cNvPr id="617497" name="Line 24"/>
          <p:cNvSpPr>
            <a:spLocks noChangeShapeType="1"/>
          </p:cNvSpPr>
          <p:nvPr/>
        </p:nvSpPr>
        <p:spPr bwMode="auto">
          <a:xfrm>
            <a:off x="4897240" y="4413024"/>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617498" name="Line 25"/>
          <p:cNvSpPr>
            <a:spLocks noChangeShapeType="1"/>
          </p:cNvSpPr>
          <p:nvPr/>
        </p:nvSpPr>
        <p:spPr bwMode="auto">
          <a:xfrm flipH="1">
            <a:off x="1186657" y="6248325"/>
            <a:ext cx="915855" cy="1371096"/>
          </a:xfrm>
          <a:prstGeom prst="line">
            <a:avLst/>
          </a:prstGeom>
          <a:noFill/>
          <a:ln w="9525">
            <a:solidFill>
              <a:schemeClr val="tx1"/>
            </a:solidFill>
            <a:round/>
            <a:headEnd/>
            <a:tailEnd/>
          </a:ln>
        </p:spPr>
        <p:txBody>
          <a:bodyPr lIns="88139" tIns="44070" rIns="88139" bIns="44070"/>
          <a:lstStyle/>
          <a:p>
            <a:endParaRPr lang="en-US" dirty="0"/>
          </a:p>
        </p:txBody>
      </p:sp>
      <p:sp>
        <p:nvSpPr>
          <p:cNvPr id="617499" name="Line 26"/>
          <p:cNvSpPr>
            <a:spLocks noChangeShapeType="1"/>
          </p:cNvSpPr>
          <p:nvPr/>
        </p:nvSpPr>
        <p:spPr bwMode="auto">
          <a:xfrm flipH="1" flipV="1">
            <a:off x="1214041" y="6134579"/>
            <a:ext cx="899121" cy="102985"/>
          </a:xfrm>
          <a:prstGeom prst="line">
            <a:avLst/>
          </a:prstGeom>
          <a:noFill/>
          <a:ln w="9525">
            <a:solidFill>
              <a:schemeClr val="tx1"/>
            </a:solidFill>
            <a:round/>
            <a:headEnd/>
            <a:tailEnd/>
          </a:ln>
        </p:spPr>
        <p:txBody>
          <a:bodyPr lIns="88139" tIns="44070" rIns="88139" bIns="44070"/>
          <a:lstStyle/>
          <a:p>
            <a:endParaRPr lang="en-US" dirty="0"/>
          </a:p>
        </p:txBody>
      </p:sp>
      <p:sp>
        <p:nvSpPr>
          <p:cNvPr id="617500" name="Line 27"/>
          <p:cNvSpPr>
            <a:spLocks noChangeShapeType="1"/>
          </p:cNvSpPr>
          <p:nvPr/>
        </p:nvSpPr>
        <p:spPr bwMode="auto">
          <a:xfrm flipH="1" flipV="1">
            <a:off x="1600465" y="5097034"/>
            <a:ext cx="499004" cy="1135920"/>
          </a:xfrm>
          <a:prstGeom prst="line">
            <a:avLst/>
          </a:prstGeom>
          <a:noFill/>
          <a:ln w="9525">
            <a:solidFill>
              <a:schemeClr val="tx1"/>
            </a:solidFill>
            <a:round/>
            <a:headEnd/>
            <a:tailEnd/>
          </a:ln>
        </p:spPr>
        <p:txBody>
          <a:bodyPr lIns="88139" tIns="44070" rIns="88139" bIns="44070"/>
          <a:lstStyle/>
          <a:p>
            <a:endParaRPr lang="en-US" dirty="0"/>
          </a:p>
        </p:txBody>
      </p:sp>
      <p:sp>
        <p:nvSpPr>
          <p:cNvPr id="617501" name="Line 28"/>
          <p:cNvSpPr>
            <a:spLocks noChangeShapeType="1"/>
          </p:cNvSpPr>
          <p:nvPr/>
        </p:nvSpPr>
        <p:spPr bwMode="auto">
          <a:xfrm flipH="1" flipV="1">
            <a:off x="1603508" y="3979561"/>
            <a:ext cx="509654" cy="2282598"/>
          </a:xfrm>
          <a:prstGeom prst="line">
            <a:avLst/>
          </a:prstGeom>
          <a:noFill/>
          <a:ln w="9525">
            <a:solidFill>
              <a:schemeClr val="tx1"/>
            </a:solidFill>
            <a:round/>
            <a:headEnd/>
            <a:tailEnd/>
          </a:ln>
        </p:spPr>
        <p:txBody>
          <a:bodyPr lIns="88139" tIns="44070" rIns="88139" bIns="44070"/>
          <a:lstStyle/>
          <a:p>
            <a:endParaRPr lang="en-US" dirty="0"/>
          </a:p>
        </p:txBody>
      </p:sp>
      <p:sp>
        <p:nvSpPr>
          <p:cNvPr id="617502" name="Line 29"/>
          <p:cNvSpPr>
            <a:spLocks noChangeShapeType="1"/>
          </p:cNvSpPr>
          <p:nvPr/>
        </p:nvSpPr>
        <p:spPr bwMode="auto">
          <a:xfrm>
            <a:off x="4888112" y="6248325"/>
            <a:ext cx="874778" cy="1391078"/>
          </a:xfrm>
          <a:prstGeom prst="line">
            <a:avLst/>
          </a:prstGeom>
          <a:noFill/>
          <a:ln w="9525">
            <a:solidFill>
              <a:schemeClr val="tx1"/>
            </a:solidFill>
            <a:round/>
            <a:headEnd/>
            <a:tailEnd/>
          </a:ln>
        </p:spPr>
        <p:txBody>
          <a:bodyPr lIns="88139" tIns="44070" rIns="88139" bIns="44070"/>
          <a:lstStyle/>
          <a:p>
            <a:endParaRPr lang="en-US" dirty="0"/>
          </a:p>
        </p:txBody>
      </p:sp>
      <p:sp>
        <p:nvSpPr>
          <p:cNvPr id="617503" name="Line 30"/>
          <p:cNvSpPr>
            <a:spLocks noChangeShapeType="1"/>
          </p:cNvSpPr>
          <p:nvPr/>
        </p:nvSpPr>
        <p:spPr bwMode="auto">
          <a:xfrm flipV="1">
            <a:off x="4888112" y="5349119"/>
            <a:ext cx="914333" cy="946856"/>
          </a:xfrm>
          <a:prstGeom prst="line">
            <a:avLst/>
          </a:prstGeom>
          <a:noFill/>
          <a:ln w="9525">
            <a:solidFill>
              <a:schemeClr val="tx1"/>
            </a:solidFill>
            <a:round/>
            <a:headEnd/>
            <a:tailEnd/>
          </a:ln>
        </p:spPr>
        <p:txBody>
          <a:bodyPr lIns="88139" tIns="44070" rIns="88139" bIns="44070"/>
          <a:lstStyle/>
          <a:p>
            <a:endParaRPr lang="en-US" dirty="0"/>
          </a:p>
        </p:txBody>
      </p:sp>
      <p:sp>
        <p:nvSpPr>
          <p:cNvPr id="617504" name="Line 31"/>
          <p:cNvSpPr>
            <a:spLocks noChangeShapeType="1"/>
          </p:cNvSpPr>
          <p:nvPr/>
        </p:nvSpPr>
        <p:spPr bwMode="auto">
          <a:xfrm>
            <a:off x="4892675" y="6274456"/>
            <a:ext cx="900642" cy="453446"/>
          </a:xfrm>
          <a:prstGeom prst="line">
            <a:avLst/>
          </a:prstGeom>
          <a:noFill/>
          <a:ln w="9525">
            <a:solidFill>
              <a:schemeClr val="tx1"/>
            </a:solidFill>
            <a:round/>
            <a:headEnd/>
            <a:tailEnd/>
          </a:ln>
        </p:spPr>
        <p:txBody>
          <a:bodyPr lIns="88139" tIns="44070" rIns="88139" bIns="44070"/>
          <a:lstStyle/>
          <a:p>
            <a:endParaRPr lang="en-US" dirty="0"/>
          </a:p>
        </p:txBody>
      </p:sp>
      <p:sp>
        <p:nvSpPr>
          <p:cNvPr id="617505" name="Line 32"/>
          <p:cNvSpPr>
            <a:spLocks noChangeShapeType="1"/>
          </p:cNvSpPr>
          <p:nvPr/>
        </p:nvSpPr>
        <p:spPr bwMode="auto">
          <a:xfrm flipV="1">
            <a:off x="4897240" y="3612192"/>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617506" name="Text Box 33"/>
          <p:cNvSpPr txBox="1">
            <a:spLocks noChangeArrowheads="1"/>
          </p:cNvSpPr>
          <p:nvPr/>
        </p:nvSpPr>
        <p:spPr bwMode="auto">
          <a:xfrm>
            <a:off x="5422107" y="3604508"/>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617507" name="Text Box 34"/>
          <p:cNvSpPr txBox="1">
            <a:spLocks noChangeArrowheads="1"/>
          </p:cNvSpPr>
          <p:nvPr/>
        </p:nvSpPr>
        <p:spPr bwMode="auto">
          <a:xfrm>
            <a:off x="5908940" y="509703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617508" name="Text Box 35"/>
          <p:cNvSpPr txBox="1">
            <a:spLocks noChangeArrowheads="1"/>
          </p:cNvSpPr>
          <p:nvPr/>
        </p:nvSpPr>
        <p:spPr bwMode="auto">
          <a:xfrm>
            <a:off x="5908940" y="6463520"/>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617509" name="Text Box 36"/>
          <p:cNvSpPr txBox="1">
            <a:spLocks noChangeArrowheads="1"/>
          </p:cNvSpPr>
          <p:nvPr/>
        </p:nvSpPr>
        <p:spPr bwMode="auto">
          <a:xfrm>
            <a:off x="5858736" y="7819245"/>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617510" name="Text Box 37"/>
          <p:cNvSpPr txBox="1">
            <a:spLocks noChangeArrowheads="1"/>
          </p:cNvSpPr>
          <p:nvPr/>
        </p:nvSpPr>
        <p:spPr bwMode="auto">
          <a:xfrm>
            <a:off x="363604" y="625601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617511" name="Text Box 38"/>
          <p:cNvSpPr txBox="1">
            <a:spLocks noChangeArrowheads="1"/>
          </p:cNvSpPr>
          <p:nvPr/>
        </p:nvSpPr>
        <p:spPr bwMode="auto">
          <a:xfrm>
            <a:off x="730251" y="3709030"/>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617512" name="Text Box 39"/>
          <p:cNvSpPr txBox="1">
            <a:spLocks noChangeArrowheads="1"/>
          </p:cNvSpPr>
          <p:nvPr/>
        </p:nvSpPr>
        <p:spPr bwMode="auto">
          <a:xfrm>
            <a:off x="748507" y="48464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617513" name="Text Box 40"/>
          <p:cNvSpPr txBox="1">
            <a:spLocks noChangeArrowheads="1"/>
          </p:cNvSpPr>
          <p:nvPr/>
        </p:nvSpPr>
        <p:spPr bwMode="auto">
          <a:xfrm>
            <a:off x="369689" y="7873043"/>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617514" name="Line 41"/>
          <p:cNvSpPr>
            <a:spLocks noChangeShapeType="1"/>
          </p:cNvSpPr>
          <p:nvPr/>
        </p:nvSpPr>
        <p:spPr bwMode="auto">
          <a:xfrm>
            <a:off x="3059444" y="4403801"/>
            <a:ext cx="883906" cy="1881414"/>
          </a:xfrm>
          <a:prstGeom prst="line">
            <a:avLst/>
          </a:prstGeom>
          <a:noFill/>
          <a:ln w="9525">
            <a:solidFill>
              <a:schemeClr val="tx1"/>
            </a:solidFill>
            <a:round/>
            <a:headEnd/>
            <a:tailEnd/>
          </a:ln>
        </p:spPr>
        <p:txBody>
          <a:bodyPr lIns="88139" tIns="44070" rIns="88139" bIns="44070"/>
          <a:lstStyle/>
          <a:p>
            <a:endParaRPr lang="en-US" dirty="0"/>
          </a:p>
        </p:txBody>
      </p:sp>
      <p:sp>
        <p:nvSpPr>
          <p:cNvPr id="617515" name="Line 42"/>
          <p:cNvSpPr>
            <a:spLocks noChangeShapeType="1"/>
          </p:cNvSpPr>
          <p:nvPr/>
        </p:nvSpPr>
        <p:spPr bwMode="auto">
          <a:xfrm>
            <a:off x="3064008" y="4409949"/>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617516" name="Line 43"/>
          <p:cNvSpPr>
            <a:spLocks noChangeShapeType="1"/>
          </p:cNvSpPr>
          <p:nvPr/>
        </p:nvSpPr>
        <p:spPr bwMode="auto">
          <a:xfrm flipH="1">
            <a:off x="3056401" y="6279067"/>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617517" name="Line 44"/>
          <p:cNvSpPr>
            <a:spLocks noChangeShapeType="1"/>
          </p:cNvSpPr>
          <p:nvPr/>
        </p:nvSpPr>
        <p:spPr bwMode="auto">
          <a:xfrm flipH="1">
            <a:off x="3056402" y="4416098"/>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617518" name="Text Box 45"/>
          <p:cNvSpPr txBox="1">
            <a:spLocks noChangeArrowheads="1"/>
          </p:cNvSpPr>
          <p:nvPr/>
        </p:nvSpPr>
        <p:spPr bwMode="auto">
          <a:xfrm>
            <a:off x="3852069" y="4263924"/>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617519" name="Text Box 46"/>
          <p:cNvSpPr txBox="1">
            <a:spLocks noChangeArrowheads="1"/>
          </p:cNvSpPr>
          <p:nvPr/>
        </p:nvSpPr>
        <p:spPr bwMode="auto">
          <a:xfrm>
            <a:off x="3917487" y="446682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617520" name="Text Box 47"/>
          <p:cNvSpPr txBox="1">
            <a:spLocks noChangeArrowheads="1"/>
          </p:cNvSpPr>
          <p:nvPr/>
        </p:nvSpPr>
        <p:spPr bwMode="auto">
          <a:xfrm>
            <a:off x="3908359" y="5790269"/>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617521" name="Text Box 48"/>
          <p:cNvSpPr txBox="1">
            <a:spLocks noChangeArrowheads="1"/>
          </p:cNvSpPr>
          <p:nvPr/>
        </p:nvSpPr>
        <p:spPr bwMode="auto">
          <a:xfrm>
            <a:off x="3859676" y="6108448"/>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617522" name="Text Box 49"/>
          <p:cNvSpPr txBox="1">
            <a:spLocks noChangeArrowheads="1"/>
          </p:cNvSpPr>
          <p:nvPr/>
        </p:nvSpPr>
        <p:spPr bwMode="auto">
          <a:xfrm>
            <a:off x="3925094" y="631134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617523" name="Text Box 50"/>
          <p:cNvSpPr txBox="1">
            <a:spLocks noChangeArrowheads="1"/>
          </p:cNvSpPr>
          <p:nvPr/>
        </p:nvSpPr>
        <p:spPr bwMode="auto">
          <a:xfrm>
            <a:off x="3943351" y="3927300"/>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617524" name="Text Box 51"/>
          <p:cNvSpPr txBox="1">
            <a:spLocks noChangeArrowheads="1"/>
          </p:cNvSpPr>
          <p:nvPr/>
        </p:nvSpPr>
        <p:spPr bwMode="auto">
          <a:xfrm>
            <a:off x="2035572" y="449602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617525" name="Text Box 52"/>
          <p:cNvSpPr txBox="1">
            <a:spLocks noChangeArrowheads="1"/>
          </p:cNvSpPr>
          <p:nvPr/>
        </p:nvSpPr>
        <p:spPr bwMode="auto">
          <a:xfrm>
            <a:off x="2119247" y="3967264"/>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617526" name="Text Box 53"/>
          <p:cNvSpPr txBox="1">
            <a:spLocks noChangeArrowheads="1"/>
          </p:cNvSpPr>
          <p:nvPr/>
        </p:nvSpPr>
        <p:spPr bwMode="auto">
          <a:xfrm>
            <a:off x="2026444" y="633132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617527" name="Text Box 54"/>
          <p:cNvSpPr txBox="1">
            <a:spLocks noChangeArrowheads="1"/>
          </p:cNvSpPr>
          <p:nvPr/>
        </p:nvSpPr>
        <p:spPr bwMode="auto">
          <a:xfrm>
            <a:off x="2113162" y="5834844"/>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617528" name="Text Box 55"/>
          <p:cNvSpPr txBox="1">
            <a:spLocks noChangeArrowheads="1"/>
          </p:cNvSpPr>
          <p:nvPr/>
        </p:nvSpPr>
        <p:spPr bwMode="auto">
          <a:xfrm>
            <a:off x="5426671" y="3294013"/>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617529" name="Text Box 56"/>
          <p:cNvSpPr txBox="1">
            <a:spLocks noChangeArrowheads="1"/>
          </p:cNvSpPr>
          <p:nvPr/>
        </p:nvSpPr>
        <p:spPr bwMode="auto">
          <a:xfrm>
            <a:off x="5756805" y="7591754"/>
            <a:ext cx="9356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617530" name="Text Box 57"/>
          <p:cNvSpPr txBox="1">
            <a:spLocks noChangeArrowheads="1"/>
          </p:cNvSpPr>
          <p:nvPr/>
        </p:nvSpPr>
        <p:spPr bwMode="auto">
          <a:xfrm>
            <a:off x="5971316" y="4815745"/>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617531" name="Text Box 58"/>
          <p:cNvSpPr txBox="1">
            <a:spLocks noChangeArrowheads="1"/>
          </p:cNvSpPr>
          <p:nvPr/>
        </p:nvSpPr>
        <p:spPr bwMode="auto">
          <a:xfrm>
            <a:off x="5750719" y="6173007"/>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617532" name="Text Box 59"/>
          <p:cNvSpPr txBox="1">
            <a:spLocks noChangeArrowheads="1"/>
          </p:cNvSpPr>
          <p:nvPr/>
        </p:nvSpPr>
        <p:spPr bwMode="auto">
          <a:xfrm>
            <a:off x="2102512" y="4257776"/>
            <a:ext cx="94628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617533" name="Text Box 60"/>
          <p:cNvSpPr txBox="1">
            <a:spLocks noChangeArrowheads="1"/>
          </p:cNvSpPr>
          <p:nvPr/>
        </p:nvSpPr>
        <p:spPr bwMode="auto">
          <a:xfrm>
            <a:off x="2116204" y="6070021"/>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
        <p:nvSpPr>
          <p:cNvPr id="617534" name="Text Box 61"/>
          <p:cNvSpPr txBox="1">
            <a:spLocks noChangeArrowheads="1"/>
          </p:cNvSpPr>
          <p:nvPr/>
        </p:nvSpPr>
        <p:spPr bwMode="auto">
          <a:xfrm>
            <a:off x="267758" y="7591754"/>
            <a:ext cx="93259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7"/>
          <p:cNvSpPr>
            <a:spLocks noGrp="1" noChangeArrowheads="1"/>
          </p:cNvSpPr>
          <p:nvPr>
            <p:ph type="sldNum" sz="quarter" idx="5"/>
          </p:nvPr>
        </p:nvSpPr>
        <p:spPr>
          <a:noFill/>
        </p:spPr>
        <p:txBody>
          <a:bodyPr/>
          <a:lstStyle/>
          <a:p>
            <a:fld id="{1406B136-4E6D-4D4E-AA69-2EF33B94D8C7}" type="slidenum">
              <a:rPr lang="en-US" smtClean="0"/>
              <a:pPr/>
              <a:t>254</a:t>
            </a:fld>
            <a:endParaRPr lang="en-US" dirty="0" smtClean="0"/>
          </a:p>
        </p:txBody>
      </p:sp>
      <p:sp>
        <p:nvSpPr>
          <p:cNvPr id="618499"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618500"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618501"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618502"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618503"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618504"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05" name="Text Box 13"/>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GSM MAP Screening Configuration Form</a:t>
            </a:r>
          </a:p>
        </p:txBody>
      </p:sp>
      <p:sp>
        <p:nvSpPr>
          <p:cNvPr id="618506" name="Line 14"/>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618507" name="Line 16"/>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618508" name="Line 18"/>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618509" name="Line 20"/>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618510" name="Line 22"/>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618511" name="Line 24"/>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12" name="Line 26"/>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13" name="Line 2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14" name="Line 30"/>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15" name="Line 32"/>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16" name="Line 34"/>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17" name="Line 36"/>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18" name="Line 39"/>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19" name="Line 41"/>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20" name="Line 42"/>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21" name="Line 44"/>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22" name="Line 45"/>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23" name="Line 47"/>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24" name="Line 4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25" name="Line 51"/>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26" name="Line 53"/>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27" name="Line 55"/>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28" name="Line 57"/>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29" name="Line 59"/>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30" name="Line 61"/>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31" name="Line 63"/>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32" name="Line 65"/>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618533" name="Line 67"/>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34" name="Line 6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618535" name="Line 71"/>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36" name="Line 73"/>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618537" name="Text Box 76"/>
          <p:cNvSpPr txBox="1">
            <a:spLocks noChangeArrowheads="1"/>
          </p:cNvSpPr>
          <p:nvPr/>
        </p:nvSpPr>
        <p:spPr bwMode="auto">
          <a:xfrm>
            <a:off x="748507" y="783923"/>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enable-ctrl-feat:</a:t>
            </a:r>
          </a:p>
        </p:txBody>
      </p:sp>
      <p:sp>
        <p:nvSpPr>
          <p:cNvPr id="618538" name="Text Box 77"/>
          <p:cNvSpPr txBox="1">
            <a:spLocks noChangeArrowheads="1"/>
          </p:cNvSpPr>
          <p:nvPr/>
        </p:nvSpPr>
        <p:spPr bwMode="auto">
          <a:xfrm>
            <a:off x="748507" y="1023711"/>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chg-ctrl-feat:</a:t>
            </a:r>
          </a:p>
        </p:txBody>
      </p:sp>
      <p:sp>
        <p:nvSpPr>
          <p:cNvPr id="618540" name="Text Box 80"/>
          <p:cNvSpPr txBox="1">
            <a:spLocks noChangeArrowheads="1"/>
          </p:cNvSpPr>
          <p:nvPr/>
        </p:nvSpPr>
        <p:spPr bwMode="auto">
          <a:xfrm>
            <a:off x="766763" y="1447347"/>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ent-gsmssn-scrn:</a:t>
            </a:r>
          </a:p>
        </p:txBody>
      </p:sp>
      <p:sp>
        <p:nvSpPr>
          <p:cNvPr id="618541" name="Text Box 81"/>
          <p:cNvSpPr txBox="1">
            <a:spLocks noChangeArrowheads="1"/>
          </p:cNvSpPr>
          <p:nvPr/>
        </p:nvSpPr>
        <p:spPr bwMode="auto">
          <a:xfrm>
            <a:off x="766763" y="1677912"/>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ent-gsmssn-scrn:</a:t>
            </a:r>
          </a:p>
        </p:txBody>
      </p:sp>
      <p:sp>
        <p:nvSpPr>
          <p:cNvPr id="618542" name="Text Box 82"/>
          <p:cNvSpPr txBox="1">
            <a:spLocks noChangeArrowheads="1"/>
          </p:cNvSpPr>
          <p:nvPr/>
        </p:nvSpPr>
        <p:spPr bwMode="auto">
          <a:xfrm>
            <a:off x="775891" y="1899255"/>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ent-gsms-opcode:</a:t>
            </a:r>
          </a:p>
        </p:txBody>
      </p:sp>
      <p:sp>
        <p:nvSpPr>
          <p:cNvPr id="618543" name="Text Box 83"/>
          <p:cNvSpPr txBox="1">
            <a:spLocks noChangeArrowheads="1"/>
          </p:cNvSpPr>
          <p:nvPr/>
        </p:nvSpPr>
        <p:spPr bwMode="auto">
          <a:xfrm>
            <a:off x="766763" y="2129821"/>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a:t>ent-gsmmap-scrn:</a:t>
            </a:r>
          </a:p>
        </p:txBody>
      </p:sp>
      <p:sp>
        <p:nvSpPr>
          <p:cNvPr id="48" name="Text Box 79"/>
          <p:cNvSpPr txBox="1">
            <a:spLocks noChangeArrowheads="1"/>
          </p:cNvSpPr>
          <p:nvPr/>
        </p:nvSpPr>
        <p:spPr bwMode="auto">
          <a:xfrm>
            <a:off x="757635" y="1226609"/>
            <a:ext cx="1250553" cy="242889"/>
          </a:xfrm>
          <a:prstGeom prst="rect">
            <a:avLst/>
          </a:prstGeom>
          <a:noFill/>
          <a:ln w="9525">
            <a:noFill/>
            <a:miter lim="800000"/>
            <a:headEnd/>
            <a:tailEnd/>
          </a:ln>
        </p:spPr>
        <p:txBody>
          <a:bodyPr lIns="88139" tIns="44070" rIns="88139" bIns="44070">
            <a:spAutoFit/>
          </a:bodyPr>
          <a:lstStyle/>
          <a:p>
            <a:pPr>
              <a:spcBef>
                <a:spcPct val="50000"/>
              </a:spcBef>
            </a:pPr>
            <a:r>
              <a:rPr lang="en-US" sz="1000" dirty="0" smtClean="0"/>
              <a:t>chg-ls:</a:t>
            </a:r>
            <a:endParaRPr lang="en-US" sz="1000" dirty="0"/>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7"/>
          <p:cNvSpPr>
            <a:spLocks noGrp="1" noChangeArrowheads="1"/>
          </p:cNvSpPr>
          <p:nvPr>
            <p:ph type="sldNum" sz="quarter" idx="5"/>
          </p:nvPr>
        </p:nvSpPr>
        <p:spPr>
          <a:noFill/>
        </p:spPr>
        <p:txBody>
          <a:bodyPr/>
          <a:lstStyle/>
          <a:p>
            <a:fld id="{2D0D6ED2-04B1-43D2-9BEB-6309B9FC7B27}" type="slidenum">
              <a:rPr lang="en-US" smtClean="0"/>
              <a:pPr/>
              <a:t>255</a:t>
            </a:fld>
            <a:endParaRPr lang="en-US" dirty="0" smtClean="0"/>
          </a:p>
        </p:txBody>
      </p:sp>
      <p:sp>
        <p:nvSpPr>
          <p:cNvPr id="619523"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6195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7"/>
          <p:cNvSpPr>
            <a:spLocks noGrp="1" noChangeArrowheads="1"/>
          </p:cNvSpPr>
          <p:nvPr>
            <p:ph type="sldNum" sz="quarter" idx="5"/>
          </p:nvPr>
        </p:nvSpPr>
        <p:spPr>
          <a:noFill/>
        </p:spPr>
        <p:txBody>
          <a:bodyPr/>
          <a:lstStyle/>
          <a:p>
            <a:fld id="{431FD7A2-E048-412E-B9BA-7AF91EB3181C}" type="slidenum">
              <a:rPr lang="en-US" smtClean="0"/>
              <a:pPr/>
              <a:t>256</a:t>
            </a:fld>
            <a:endParaRPr lang="en-US" dirty="0" smtClean="0"/>
          </a:p>
        </p:txBody>
      </p:sp>
      <p:sp>
        <p:nvSpPr>
          <p:cNvPr id="620547" name="Rectangle 2"/>
          <p:cNvSpPr>
            <a:spLocks noGrp="1" noChangeArrowheads="1"/>
          </p:cNvSpPr>
          <p:nvPr>
            <p:ph type="body" idx="1"/>
          </p:nvPr>
        </p:nvSpPr>
        <p:spPr>
          <a:xfrm>
            <a:off x="806318" y="413482"/>
            <a:ext cx="5454055" cy="4097917"/>
          </a:xfrm>
          <a:noFill/>
          <a:ln/>
        </p:spPr>
        <p:txBody>
          <a:bodyPr/>
          <a:lstStyle/>
          <a:p>
            <a:pPr marL="220348" indent="-220348" eaLnBrk="1" hangingPunct="1"/>
            <a:r>
              <a:rPr lang="en-US" b="1" dirty="0" smtClean="0"/>
              <a:t>Module 8 Review</a:t>
            </a:r>
          </a:p>
          <a:p>
            <a:pPr marL="220348" indent="-220348" eaLnBrk="1" hangingPunct="1"/>
            <a:endParaRPr lang="en-US" dirty="0" smtClean="0"/>
          </a:p>
          <a:p>
            <a:pPr marL="220348" indent="-220348" eaLnBrk="1" hangingPunct="1">
              <a:buFontTx/>
              <a:buAutoNum type="arabicPeriod"/>
            </a:pPr>
            <a:r>
              <a:rPr lang="en-US" dirty="0" smtClean="0"/>
              <a:t>What level of the SS7/CCS7 protocol is screened with the GSM MAP Screening Feature?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GSM MAP Screening replaces Gateway Screening and Global Title Translation features on the EAGLE.  TRUE/FALSE</a:t>
            </a:r>
            <a:br>
              <a:rPr lang="en-US" dirty="0" smtClean="0"/>
            </a:br>
            <a:endParaRPr lang="en-US" dirty="0" smtClean="0"/>
          </a:p>
          <a:p>
            <a:pPr marL="220348" indent="-220348" eaLnBrk="1" hangingPunct="1">
              <a:buFontTx/>
              <a:buAutoNum type="arabicPeriod"/>
            </a:pPr>
            <a:r>
              <a:rPr lang="en-US" dirty="0" smtClean="0"/>
              <a:t>What type of message allows an external server to interrogate an HLR to get information about the location and/or state of a GSM subscriber?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List the actions that can be taken with a GSM MAP screened message? </a:t>
            </a:r>
            <a:br>
              <a:rPr lang="en-US" dirty="0" smtClean="0"/>
            </a:br>
            <a:endParaRPr lang="en-US" dirty="0" smtClean="0"/>
          </a:p>
          <a:p>
            <a:pPr marL="220348" indent="-220348" eaLnBrk="1" hangingPunct="1">
              <a:buFontTx/>
              <a:buAutoNum type="arabicPeriod"/>
            </a:pPr>
            <a:endParaRPr lang="en-US" dirty="0" smtClean="0"/>
          </a:p>
          <a:p>
            <a:pPr marL="220348" indent="-220348" eaLnBrk="1" hangingPunct="1">
              <a:buFontTx/>
              <a:buAutoNum type="arabicPeriod"/>
            </a:pPr>
            <a:r>
              <a:rPr lang="en-US" dirty="0" smtClean="0">
                <a:solidFill>
                  <a:schemeClr val="tx2"/>
                </a:solidFill>
              </a:rPr>
              <a:t>What is the GSM MAP screening command used to define ‘forbidden parameters’? </a:t>
            </a:r>
            <a:br>
              <a:rPr lang="en-US" dirty="0" smtClean="0">
                <a:solidFill>
                  <a:schemeClr val="tx2"/>
                </a:solidFill>
              </a:rPr>
            </a:br>
            <a:endParaRPr lang="en-US" dirty="0" smtClean="0"/>
          </a:p>
          <a:p>
            <a:pPr marL="220348" indent="-220348" eaLnBrk="1" hangingPunct="1">
              <a:buFontTx/>
              <a:buAutoNum type="arabicPeriod"/>
            </a:pPr>
            <a:endParaRPr lang="en-US" dirty="0" smtClean="0"/>
          </a:p>
          <a:p>
            <a:pPr marL="220348" indent="-220348" eaLnBrk="1" hangingPunct="1">
              <a:buFontTx/>
              <a:buAutoNum type="arabicPeriod"/>
            </a:pPr>
            <a:r>
              <a:rPr lang="en-US" dirty="0" smtClean="0"/>
              <a:t>To use the ent-gsmssn-scrn command, what feature MUST be on? </a:t>
            </a:r>
          </a:p>
          <a:p>
            <a:pPr marL="220348" indent="-220348" eaLnBrk="1" hangingPunct="1">
              <a:buFontTx/>
              <a:buAutoNum type="arabicPeriod"/>
            </a:pPr>
            <a:endParaRPr lang="en-US" dirty="0" smtClean="0"/>
          </a:p>
          <a:p>
            <a:pPr marL="220348" indent="-220348" eaLnBrk="1" hangingPunct="1">
              <a:buFontTx/>
              <a:buAutoNum type="arabicPeriod"/>
            </a:pPr>
            <a:endParaRPr lang="en-US" dirty="0" smtClean="0"/>
          </a:p>
          <a:p>
            <a:pPr marL="220348" indent="-220348" eaLnBrk="1" hangingPunct="1">
              <a:buFontTx/>
              <a:buAutoNum type="arabicPeriod"/>
            </a:pPr>
            <a:r>
              <a:rPr lang="en-US" dirty="0" smtClean="0"/>
              <a:t>What is the only valid ATI MAP operation code? </a:t>
            </a:r>
            <a:br>
              <a:rPr lang="en-US" dirty="0" smtClean="0"/>
            </a:br>
            <a:endParaRPr lang="en-US" dirty="0" smtClean="0"/>
          </a:p>
          <a:p>
            <a:pPr marL="220348" indent="-220348" eaLnBrk="1" hangingPunct="1">
              <a:buFontTx/>
              <a:buAutoNum type="arabicPeriod"/>
            </a:pPr>
            <a:endParaRPr lang="en-US" dirty="0" smtClean="0"/>
          </a:p>
          <a:p>
            <a:pPr marL="220348" indent="-220348" eaLnBrk="1" hangingPunct="1">
              <a:buFontTx/>
              <a:buAutoNum type="arabicPeriod"/>
            </a:pPr>
            <a:r>
              <a:rPr lang="en-US" dirty="0" smtClean="0"/>
              <a:t>What is the default value of the ‘action’ parameter used with the ent-gsmmap-scrn command? </a:t>
            </a:r>
            <a:br>
              <a:rPr lang="en-US" dirty="0" smtClean="0"/>
            </a:br>
            <a:r>
              <a:rPr lang="en-US" dirty="0" smtClean="0"/>
              <a:t/>
            </a:r>
            <a:br>
              <a:rPr lang="en-US" dirty="0" smtClean="0"/>
            </a:br>
            <a:r>
              <a:rPr lang="en-US" dirty="0" smtClean="0"/>
              <a:t/>
            </a:r>
            <a:br>
              <a:rPr lang="en-US" dirty="0" smtClean="0"/>
            </a:br>
            <a:endParaRPr lang="en-US" dirty="0" smtClean="0"/>
          </a:p>
          <a:p>
            <a:pPr marL="220348" indent="-220348" eaLnBrk="1" hangingPunct="1"/>
            <a:endParaRPr lang="en-US" dirty="0" smtClean="0"/>
          </a:p>
          <a:p>
            <a:pPr marL="220348" indent="-220348" eaLnBrk="1" hangingPunct="1"/>
            <a:endParaRPr lang="en-US" dirty="0" smtClean="0"/>
          </a:p>
          <a:p>
            <a:pPr marL="220348" indent="-220348" eaLnBrk="1" hangingPunct="1"/>
            <a:endParaRPr lang="en-US" dirty="0" smtClean="0"/>
          </a:p>
        </p:txBody>
      </p:sp>
      <p:sp>
        <p:nvSpPr>
          <p:cNvPr id="620548" name="Line 3"/>
          <p:cNvSpPr>
            <a:spLocks noChangeShapeType="1"/>
          </p:cNvSpPr>
          <p:nvPr/>
        </p:nvSpPr>
        <p:spPr bwMode="auto">
          <a:xfrm>
            <a:off x="893036" y="700919"/>
            <a:ext cx="5406893"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7"/>
          <p:cNvSpPr>
            <a:spLocks noGrp="1" noChangeArrowheads="1"/>
          </p:cNvSpPr>
          <p:nvPr>
            <p:ph type="sldNum" sz="quarter" idx="5"/>
          </p:nvPr>
        </p:nvSpPr>
        <p:spPr>
          <a:noFill/>
        </p:spPr>
        <p:txBody>
          <a:bodyPr/>
          <a:lstStyle/>
          <a:p>
            <a:fld id="{44572E9E-0762-4419-8AE0-2755948056AD}" type="slidenum">
              <a:rPr lang="en-US" smtClean="0"/>
              <a:pPr/>
              <a:t>257</a:t>
            </a:fld>
            <a:endParaRPr lang="en-US" dirty="0" smtClean="0"/>
          </a:p>
        </p:txBody>
      </p:sp>
      <p:sp>
        <p:nvSpPr>
          <p:cNvPr id="621571" name="Rectangle 2"/>
          <p:cNvSpPr>
            <a:spLocks noGrp="1" noChangeArrowheads="1"/>
          </p:cNvSpPr>
          <p:nvPr>
            <p:ph type="body" idx="1"/>
          </p:nvPr>
        </p:nvSpPr>
        <p:spPr>
          <a:xfrm>
            <a:off x="931069" y="4260850"/>
            <a:ext cx="5148263" cy="4180921"/>
          </a:xfrm>
          <a:noFill/>
          <a:ln/>
        </p:spPr>
        <p:txBody>
          <a:bodyPr lIns="94807" tIns="46572" rIns="94807" bIns="46572"/>
          <a:lstStyle/>
          <a:p>
            <a:pPr eaLnBrk="1" hangingPunct="1"/>
            <a:r>
              <a:rPr lang="en-US" dirty="0" smtClean="0"/>
              <a:t> </a:t>
            </a:r>
          </a:p>
        </p:txBody>
      </p:sp>
      <p:sp>
        <p:nvSpPr>
          <p:cNvPr id="6215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p>
            <a:fld id="{4EC5D9F4-DFFB-47F5-880A-8185F098651C}" type="slidenum">
              <a:rPr lang="en-US" smtClean="0"/>
              <a:pPr/>
              <a:t>258</a:t>
            </a:fld>
            <a:endParaRPr lang="en-US" dirty="0" smtClean="0"/>
          </a:p>
        </p:txBody>
      </p:sp>
      <p:sp>
        <p:nvSpPr>
          <p:cNvPr id="590851"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90852"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90853"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4"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5"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6"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7"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8"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9"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0"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1"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2"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3"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4"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5"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6"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7"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7"/>
          <p:cNvSpPr>
            <a:spLocks noGrp="1" noChangeArrowheads="1"/>
          </p:cNvSpPr>
          <p:nvPr>
            <p:ph type="sldNum" sz="quarter" idx="5"/>
          </p:nvPr>
        </p:nvSpPr>
        <p:spPr>
          <a:noFill/>
        </p:spPr>
        <p:txBody>
          <a:bodyPr/>
          <a:lstStyle/>
          <a:p>
            <a:fld id="{8F6F9A7F-B683-4FC7-9F5F-CF3BBD15356C}" type="slidenum">
              <a:rPr lang="en-US" smtClean="0"/>
              <a:pPr/>
              <a:t>259</a:t>
            </a:fld>
            <a:endParaRPr lang="en-US" dirty="0" smtClean="0"/>
          </a:p>
        </p:txBody>
      </p:sp>
      <p:sp>
        <p:nvSpPr>
          <p:cNvPr id="711683" name="Rectangle 2"/>
          <p:cNvSpPr>
            <a:spLocks noGrp="1" noChangeArrowheads="1"/>
          </p:cNvSpPr>
          <p:nvPr>
            <p:ph type="body" idx="1"/>
          </p:nvPr>
        </p:nvSpPr>
        <p:spPr>
          <a:xfrm>
            <a:off x="578115" y="4717371"/>
            <a:ext cx="5612276" cy="3833535"/>
          </a:xfrm>
          <a:noFill/>
          <a:ln/>
        </p:spPr>
        <p:txBody>
          <a:bodyPr/>
          <a:lstStyle/>
          <a:p>
            <a:pPr eaLnBrk="1" hangingPunct="1"/>
            <a:endParaRPr lang="en-US" dirty="0" smtClean="0"/>
          </a:p>
        </p:txBody>
      </p:sp>
      <p:sp>
        <p:nvSpPr>
          <p:cNvPr id="711684" name="Rectangle 3"/>
          <p:cNvSpPr>
            <a:spLocks noGrp="1" noRot="1" noChangeAspect="1" noChangeArrowheads="1" noTextEdit="1"/>
          </p:cNvSpPr>
          <p:nvPr>
            <p:ph type="sldImg"/>
          </p:nvPr>
        </p:nvSpPr>
        <p:spPr>
          <a:xfrm>
            <a:off x="581025" y="157163"/>
            <a:ext cx="5851525" cy="4389437"/>
          </a:xfrm>
          <a:ln/>
        </p:spPr>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7"/>
          <p:cNvSpPr>
            <a:spLocks noGrp="1" noChangeArrowheads="1"/>
          </p:cNvSpPr>
          <p:nvPr>
            <p:ph type="sldNum" sz="quarter" idx="5"/>
          </p:nvPr>
        </p:nvSpPr>
        <p:spPr>
          <a:noFill/>
        </p:spPr>
        <p:txBody>
          <a:bodyPr/>
          <a:lstStyle/>
          <a:p>
            <a:fld id="{1846C657-7921-4091-8CF9-92FE116E8571}" type="slidenum">
              <a:rPr lang="en-US" smtClean="0"/>
              <a:pPr/>
              <a:t>260</a:t>
            </a:fld>
            <a:endParaRPr lang="en-US" dirty="0" smtClean="0"/>
          </a:p>
        </p:txBody>
      </p:sp>
      <p:sp>
        <p:nvSpPr>
          <p:cNvPr id="624643" name="Rectangle 2"/>
          <p:cNvSpPr>
            <a:spLocks noGrp="1" noChangeArrowheads="1"/>
          </p:cNvSpPr>
          <p:nvPr>
            <p:ph type="body" idx="1"/>
          </p:nvPr>
        </p:nvSpPr>
        <p:spPr>
          <a:xfrm>
            <a:off x="222118" y="347386"/>
            <a:ext cx="6537259" cy="8252707"/>
          </a:xfrm>
          <a:noFill/>
          <a:ln/>
        </p:spPr>
        <p:txBody>
          <a:bodyPr/>
          <a:lstStyle/>
          <a:p>
            <a:pPr eaLnBrk="1" hangingPunct="1"/>
            <a:r>
              <a:rPr lang="en-US" b="1" dirty="0" smtClean="0"/>
              <a:t>Global Title Translation Tables</a:t>
            </a:r>
          </a:p>
          <a:p>
            <a:pPr eaLnBrk="1" hangingPunct="1"/>
            <a:r>
              <a:rPr lang="en-US" dirty="0" smtClean="0"/>
              <a:t>There are five Global Title Translation Tables in the EAGLE. The following is a list of the tables. They are listed in the sequence in which the incoming MSUs to be global title translated, flow through the EAGLE.</a:t>
            </a:r>
          </a:p>
          <a:p>
            <a:pPr eaLnBrk="1" hangingPunct="1">
              <a:buFontTx/>
              <a:buChar char="•"/>
            </a:pPr>
            <a:r>
              <a:rPr lang="en-US" dirty="0" smtClean="0"/>
              <a:t>Translation Type Mapping</a:t>
            </a:r>
          </a:p>
          <a:p>
            <a:pPr eaLnBrk="1" hangingPunct="1">
              <a:buFontTx/>
              <a:buChar char="•"/>
            </a:pPr>
            <a:r>
              <a:rPr lang="en-US" dirty="0" smtClean="0"/>
              <a:t>Translation Type</a:t>
            </a:r>
          </a:p>
          <a:p>
            <a:pPr eaLnBrk="1" hangingPunct="1">
              <a:buFontTx/>
              <a:buChar char="•"/>
            </a:pPr>
            <a:r>
              <a:rPr lang="en-US" dirty="0" smtClean="0"/>
              <a:t>Global Title Translation</a:t>
            </a:r>
          </a:p>
          <a:p>
            <a:pPr eaLnBrk="1" hangingPunct="1">
              <a:buFontTx/>
              <a:buChar char="•"/>
            </a:pPr>
            <a:r>
              <a:rPr lang="en-US" dirty="0" smtClean="0"/>
              <a:t>Mated Applications</a:t>
            </a:r>
          </a:p>
          <a:p>
            <a:pPr eaLnBrk="1" hangingPunct="1">
              <a:buFontTx/>
              <a:buChar char="•"/>
            </a:pPr>
            <a:r>
              <a:rPr lang="en-US" dirty="0" smtClean="0"/>
              <a:t>Concerned Signaling Point Code</a:t>
            </a:r>
          </a:p>
          <a:p>
            <a:pPr eaLnBrk="1" hangingPunct="1"/>
            <a:r>
              <a:rPr lang="en-US" dirty="0" smtClean="0"/>
              <a:t>Entering the Global Title Translation Tables into the EAGLE database must be done in the following sequence</a:t>
            </a:r>
          </a:p>
          <a:p>
            <a:pPr eaLnBrk="1" hangingPunct="1">
              <a:buFontTx/>
              <a:buChar char="•"/>
            </a:pPr>
            <a:r>
              <a:rPr lang="en-US" dirty="0" smtClean="0"/>
              <a:t>Translation Type</a:t>
            </a:r>
          </a:p>
          <a:p>
            <a:pPr eaLnBrk="1" hangingPunct="1">
              <a:buFontTx/>
              <a:buChar char="•"/>
            </a:pPr>
            <a:r>
              <a:rPr lang="en-US" dirty="0" smtClean="0"/>
              <a:t>Translation Type Mapping</a:t>
            </a:r>
          </a:p>
          <a:p>
            <a:pPr eaLnBrk="1" hangingPunct="1">
              <a:buFontTx/>
              <a:buChar char="•"/>
            </a:pPr>
            <a:r>
              <a:rPr lang="en-US" dirty="0" smtClean="0"/>
              <a:t>Concerned Signaling Point Code</a:t>
            </a:r>
          </a:p>
          <a:p>
            <a:pPr eaLnBrk="1" hangingPunct="1">
              <a:buFontTx/>
              <a:buChar char="•"/>
            </a:pPr>
            <a:r>
              <a:rPr lang="en-US" dirty="0" smtClean="0"/>
              <a:t>Mated Applications</a:t>
            </a:r>
          </a:p>
          <a:p>
            <a:pPr eaLnBrk="1" hangingPunct="1">
              <a:buFontTx/>
              <a:buChar char="•"/>
            </a:pPr>
            <a:r>
              <a:rPr lang="en-US" dirty="0" smtClean="0"/>
              <a:t>Global Title Translation </a:t>
            </a: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7"/>
          <p:cNvSpPr>
            <a:spLocks noGrp="1" noChangeArrowheads="1"/>
          </p:cNvSpPr>
          <p:nvPr>
            <p:ph type="sldNum" sz="quarter" idx="5"/>
          </p:nvPr>
        </p:nvSpPr>
        <p:spPr>
          <a:noFill/>
        </p:spPr>
        <p:txBody>
          <a:bodyPr/>
          <a:lstStyle/>
          <a:p>
            <a:fld id="{EF68D56E-1572-436A-A716-02E3D6BAE634}" type="slidenum">
              <a:rPr lang="en-US" smtClean="0"/>
              <a:pPr/>
              <a:t>26</a:t>
            </a:fld>
            <a:endParaRPr lang="en-US" dirty="0" smtClean="0"/>
          </a:p>
        </p:txBody>
      </p:sp>
      <p:sp>
        <p:nvSpPr>
          <p:cNvPr id="524291" name="Rectangle 2"/>
          <p:cNvSpPr>
            <a:spLocks noGrp="1" noChangeArrowheads="1"/>
          </p:cNvSpPr>
          <p:nvPr>
            <p:ph type="body" idx="1"/>
          </p:nvPr>
        </p:nvSpPr>
        <p:spPr>
          <a:xfrm>
            <a:off x="760677" y="4886452"/>
            <a:ext cx="5698993" cy="3893482"/>
          </a:xfrm>
          <a:noFill/>
          <a:ln/>
        </p:spPr>
        <p:txBody>
          <a:bodyPr/>
          <a:lstStyle/>
          <a:p>
            <a:pPr eaLnBrk="1" hangingPunct="1"/>
            <a:endParaRPr lang="fr-FR" dirty="0" smtClean="0"/>
          </a:p>
        </p:txBody>
      </p:sp>
      <p:sp>
        <p:nvSpPr>
          <p:cNvPr id="52429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p:cNvSpPr>
            <a:spLocks noGrp="1" noChangeArrowheads="1"/>
          </p:cNvSpPr>
          <p:nvPr>
            <p:ph type="sldNum" sz="quarter" idx="5"/>
          </p:nvPr>
        </p:nvSpPr>
        <p:spPr>
          <a:noFill/>
        </p:spPr>
        <p:txBody>
          <a:bodyPr/>
          <a:lstStyle/>
          <a:p>
            <a:fld id="{14FBA727-3C5F-4E2E-A6FB-35A4F63F356B}" type="slidenum">
              <a:rPr lang="en-US" smtClean="0"/>
              <a:pPr/>
              <a:t>261</a:t>
            </a:fld>
            <a:endParaRPr lang="en-US" dirty="0" smtClean="0"/>
          </a:p>
        </p:txBody>
      </p:sp>
      <p:sp>
        <p:nvSpPr>
          <p:cNvPr id="625667" name="Rectangle 2"/>
          <p:cNvSpPr>
            <a:spLocks noGrp="1" noChangeArrowheads="1"/>
          </p:cNvSpPr>
          <p:nvPr>
            <p:ph type="body" idx="1"/>
          </p:nvPr>
        </p:nvSpPr>
        <p:spPr>
          <a:xfrm>
            <a:off x="232768" y="335089"/>
            <a:ext cx="6517481" cy="8265004"/>
          </a:xfrm>
          <a:noFill/>
          <a:ln/>
        </p:spPr>
        <p:txBody>
          <a:bodyPr/>
          <a:lstStyle/>
          <a:p>
            <a:pPr eaLnBrk="1" hangingPunct="1"/>
            <a:r>
              <a:rPr lang="en-US" b="1" dirty="0" smtClean="0"/>
              <a:t>Enhanced Global Title Translation Tables</a:t>
            </a:r>
          </a:p>
          <a:p>
            <a:pPr eaLnBrk="1" hangingPunct="1"/>
            <a:r>
              <a:rPr lang="en-US" dirty="0" smtClean="0"/>
              <a:t>There are six Enhanced Global Title Translation Tables in the EAGLE.  The following is a list of the tables.  They are listed in the sequence in which the incoming MSUs, to be global title translated, flow through the EAGLE.</a:t>
            </a:r>
          </a:p>
          <a:p>
            <a:pPr eaLnBrk="1" hangingPunct="1">
              <a:buFontTx/>
              <a:buChar char="•"/>
            </a:pPr>
            <a:r>
              <a:rPr lang="en-US" dirty="0" smtClean="0"/>
              <a:t>Global Title Translation Selectors</a:t>
            </a:r>
          </a:p>
          <a:p>
            <a:pPr eaLnBrk="1" hangingPunct="1">
              <a:buFontTx/>
              <a:buChar char="•"/>
            </a:pPr>
            <a:r>
              <a:rPr lang="en-US" dirty="0" smtClean="0"/>
              <a:t>Translation Type Mapping</a:t>
            </a:r>
          </a:p>
          <a:p>
            <a:pPr eaLnBrk="1" hangingPunct="1">
              <a:buFontTx/>
              <a:buChar char="•"/>
            </a:pPr>
            <a:r>
              <a:rPr lang="en-US" dirty="0" smtClean="0"/>
              <a:t>Global Title Translation Set</a:t>
            </a:r>
          </a:p>
          <a:p>
            <a:pPr eaLnBrk="1" hangingPunct="1">
              <a:buFontTx/>
              <a:buChar char="•"/>
            </a:pPr>
            <a:r>
              <a:rPr lang="en-US" dirty="0" smtClean="0"/>
              <a:t>Global Title Address Information</a:t>
            </a:r>
          </a:p>
          <a:p>
            <a:pPr eaLnBrk="1" hangingPunct="1">
              <a:buFontTx/>
              <a:buChar char="•"/>
            </a:pPr>
            <a:r>
              <a:rPr lang="en-US" dirty="0" smtClean="0"/>
              <a:t>Mated Applications</a:t>
            </a:r>
          </a:p>
          <a:p>
            <a:pPr eaLnBrk="1" hangingPunct="1">
              <a:buFontTx/>
              <a:buChar char="•"/>
            </a:pPr>
            <a:r>
              <a:rPr lang="en-US" dirty="0" smtClean="0"/>
              <a:t>Concerned Signaling Point Code</a:t>
            </a:r>
          </a:p>
          <a:p>
            <a:pPr eaLnBrk="1" hangingPunct="1"/>
            <a:r>
              <a:rPr lang="en-US" dirty="0" smtClean="0"/>
              <a:t>Enter the Enhanced Global Title Translation Tables into the EAGLE database in the following sequence.</a:t>
            </a:r>
          </a:p>
          <a:p>
            <a:pPr eaLnBrk="1" hangingPunct="1">
              <a:buFontTx/>
              <a:buChar char="•"/>
            </a:pPr>
            <a:r>
              <a:rPr lang="en-US" dirty="0" smtClean="0"/>
              <a:t>Global Translation Table Set</a:t>
            </a:r>
          </a:p>
          <a:p>
            <a:pPr eaLnBrk="1" hangingPunct="1">
              <a:buFontTx/>
              <a:buChar char="•"/>
            </a:pPr>
            <a:r>
              <a:rPr lang="en-US" dirty="0" smtClean="0"/>
              <a:t>Global Title Translation Selectors</a:t>
            </a:r>
          </a:p>
          <a:p>
            <a:pPr eaLnBrk="1" hangingPunct="1">
              <a:buFontTx/>
              <a:buChar char="•"/>
            </a:pPr>
            <a:r>
              <a:rPr lang="en-US" dirty="0" smtClean="0"/>
              <a:t>Translation Type Mapping</a:t>
            </a:r>
          </a:p>
          <a:p>
            <a:pPr eaLnBrk="1" hangingPunct="1">
              <a:buFontTx/>
              <a:buChar char="•"/>
            </a:pPr>
            <a:r>
              <a:rPr lang="en-US" dirty="0" smtClean="0"/>
              <a:t>Concerned Signaling Point Code</a:t>
            </a:r>
          </a:p>
          <a:p>
            <a:pPr eaLnBrk="1" hangingPunct="1">
              <a:buFontTx/>
              <a:buChar char="•"/>
            </a:pPr>
            <a:r>
              <a:rPr lang="en-US" dirty="0" smtClean="0"/>
              <a:t>Mated Applications</a:t>
            </a:r>
          </a:p>
          <a:p>
            <a:pPr eaLnBrk="1" hangingPunct="1">
              <a:buFontTx/>
              <a:buChar char="•"/>
            </a:pPr>
            <a:r>
              <a:rPr lang="en-US" dirty="0" smtClean="0"/>
              <a:t>Global Title Address Information</a:t>
            </a: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7"/>
          <p:cNvSpPr>
            <a:spLocks noGrp="1" noChangeArrowheads="1"/>
          </p:cNvSpPr>
          <p:nvPr>
            <p:ph type="sldNum" sz="quarter" idx="5"/>
          </p:nvPr>
        </p:nvSpPr>
        <p:spPr>
          <a:noFill/>
        </p:spPr>
        <p:txBody>
          <a:bodyPr/>
          <a:lstStyle/>
          <a:p>
            <a:fld id="{9620A57E-EBEE-4A7E-9EC5-1F09EF3F5667}" type="slidenum">
              <a:rPr lang="en-US" smtClean="0"/>
              <a:pPr/>
              <a:t>262</a:t>
            </a:fld>
            <a:endParaRPr lang="en-US" dirty="0" smtClean="0"/>
          </a:p>
        </p:txBody>
      </p:sp>
      <p:sp>
        <p:nvSpPr>
          <p:cNvPr id="626691" name="Rectangle 2"/>
          <p:cNvSpPr>
            <a:spLocks noGrp="1" noChangeArrowheads="1"/>
          </p:cNvSpPr>
          <p:nvPr>
            <p:ph type="body" idx="1"/>
          </p:nvPr>
        </p:nvSpPr>
        <p:spPr>
          <a:xfrm>
            <a:off x="232768" y="310495"/>
            <a:ext cx="6517481" cy="8289598"/>
          </a:xfrm>
          <a:noFill/>
          <a:ln/>
        </p:spPr>
        <p:txBody>
          <a:bodyPr/>
          <a:lstStyle/>
          <a:p>
            <a:pPr eaLnBrk="1" hangingPunct="1"/>
            <a:r>
              <a:rPr lang="en-US" b="1" dirty="0" smtClean="0"/>
              <a:t>Gateway Screening Tables</a:t>
            </a:r>
          </a:p>
          <a:p>
            <a:pPr eaLnBrk="1" hangingPunct="1"/>
            <a:r>
              <a:rPr lang="en-US" dirty="0" smtClean="0"/>
              <a:t>There are 7 MTP Gateway Screening Tables and 10 SCCP Gateway Screening Tables in the EAGLE. The EAGLE screens messages in a hierarchical fashion. The Gateway Screening tables must be entered in the reverse order than the screening process takes place. Listed below are the screening tables in screening order and the entry order for both MTP and SCCP message screening.</a:t>
            </a:r>
            <a:endParaRPr lang="en-US" b="1" dirty="0" smtClean="0"/>
          </a:p>
          <a:p>
            <a:pPr eaLnBrk="1" hangingPunct="1"/>
            <a:r>
              <a:rPr lang="en-US" b="1" dirty="0" smtClean="0"/>
              <a:t>MTP Gateway Screening Order</a:t>
            </a:r>
            <a:endParaRPr lang="en-US" dirty="0" smtClean="0"/>
          </a:p>
          <a:p>
            <a:pPr eaLnBrk="1" hangingPunct="1"/>
            <a:r>
              <a:rPr lang="en-US" dirty="0" smtClean="0"/>
              <a:t>Screening Order         	Entry Order into the Database</a:t>
            </a:r>
          </a:p>
          <a:p>
            <a:pPr eaLnBrk="1" hangingPunct="1"/>
            <a:r>
              <a:rPr lang="en-US" dirty="0" smtClean="0"/>
              <a:t>1. Screen Set                	1. Allowed Destfld</a:t>
            </a:r>
          </a:p>
          <a:p>
            <a:pPr eaLnBrk="1" hangingPunct="1"/>
            <a:r>
              <a:rPr lang="en-US" dirty="0" smtClean="0"/>
              <a:t>2. Allowed OPC         	2. Blocked DPC</a:t>
            </a:r>
          </a:p>
          <a:p>
            <a:pPr eaLnBrk="1" hangingPunct="1"/>
            <a:r>
              <a:rPr lang="en-US" dirty="0" smtClean="0"/>
              <a:t>3. Blocked OPC           	3. Allowed DPC</a:t>
            </a:r>
          </a:p>
          <a:p>
            <a:pPr eaLnBrk="1" hangingPunct="1"/>
            <a:r>
              <a:rPr lang="en-US" dirty="0" smtClean="0"/>
              <a:t>4. Allowed SIO            	4. Allowed SIO</a:t>
            </a:r>
          </a:p>
          <a:p>
            <a:pPr eaLnBrk="1" hangingPunct="1"/>
            <a:r>
              <a:rPr lang="en-US" dirty="0" smtClean="0"/>
              <a:t>5. Allowed DPC          	5. Blocked DPC</a:t>
            </a:r>
          </a:p>
          <a:p>
            <a:pPr eaLnBrk="1" hangingPunct="1"/>
            <a:r>
              <a:rPr lang="en-US" dirty="0" smtClean="0"/>
              <a:t>6. Blocked DPC           	6. Allowed OPC</a:t>
            </a:r>
          </a:p>
          <a:p>
            <a:pPr eaLnBrk="1" hangingPunct="1"/>
            <a:r>
              <a:rPr lang="en-US" dirty="0" smtClean="0"/>
              <a:t>7. Allowed DESTFLD 	7. Screenset</a:t>
            </a:r>
            <a:endParaRPr lang="en-US" b="1" dirty="0" smtClean="0"/>
          </a:p>
          <a:p>
            <a:pPr eaLnBrk="1" hangingPunct="1"/>
            <a:r>
              <a:rPr lang="en-US" b="1" dirty="0" smtClean="0"/>
              <a:t>SCCP Gateway Screening Order</a:t>
            </a:r>
            <a:endParaRPr lang="en-US" dirty="0" smtClean="0"/>
          </a:p>
          <a:p>
            <a:pPr eaLnBrk="1" hangingPunct="1"/>
            <a:r>
              <a:rPr lang="en-US" dirty="0" smtClean="0"/>
              <a:t>Screening Order	Entry Order into the Database</a:t>
            </a:r>
          </a:p>
          <a:p>
            <a:pPr eaLnBrk="1" hangingPunct="1"/>
            <a:r>
              <a:rPr lang="en-US" dirty="0" smtClean="0"/>
              <a:t>1. Screenset	                      1. Allowed AFTPC</a:t>
            </a:r>
          </a:p>
          <a:p>
            <a:pPr eaLnBrk="1" hangingPunct="1"/>
            <a:r>
              <a:rPr lang="en-US" dirty="0" smtClean="0"/>
              <a:t>2. Allowed OPC	2. Allowed CDPA</a:t>
            </a:r>
          </a:p>
          <a:p>
            <a:pPr eaLnBrk="1" hangingPunct="1"/>
            <a:r>
              <a:rPr lang="en-US" dirty="0" smtClean="0"/>
              <a:t>3. Blocked OPC	3. Allowed TT</a:t>
            </a:r>
          </a:p>
          <a:p>
            <a:pPr eaLnBrk="1" hangingPunct="1"/>
            <a:r>
              <a:rPr lang="en-US" dirty="0" smtClean="0"/>
              <a:t>4. Allowed SIO	4. Allowed CGPA</a:t>
            </a:r>
          </a:p>
          <a:p>
            <a:pPr eaLnBrk="1" hangingPunct="1"/>
            <a:r>
              <a:rPr lang="en-US" dirty="0" smtClean="0"/>
              <a:t>5. Allowed DPC	5. Blocked DPC</a:t>
            </a:r>
          </a:p>
          <a:p>
            <a:pPr eaLnBrk="1" hangingPunct="1"/>
            <a:r>
              <a:rPr lang="en-US" dirty="0" smtClean="0"/>
              <a:t>6. Blocked DPC	6. Allowed DPC</a:t>
            </a:r>
          </a:p>
          <a:p>
            <a:pPr eaLnBrk="1" hangingPunct="1"/>
            <a:r>
              <a:rPr lang="en-US" dirty="0" smtClean="0"/>
              <a:t>7. Allowed CGPA	7. Allowed SIO</a:t>
            </a:r>
          </a:p>
          <a:p>
            <a:pPr eaLnBrk="1" hangingPunct="1"/>
            <a:r>
              <a:rPr lang="en-US" dirty="0" smtClean="0"/>
              <a:t>8. Allowed TT	8. Blocked OPC</a:t>
            </a:r>
          </a:p>
          <a:p>
            <a:pPr eaLnBrk="1" hangingPunct="1"/>
            <a:r>
              <a:rPr lang="en-US" dirty="0" smtClean="0"/>
              <a:t>9. Allowed CDPA	9. Allowed OPC</a:t>
            </a:r>
          </a:p>
          <a:p>
            <a:pPr eaLnBrk="1" hangingPunct="1"/>
            <a:r>
              <a:rPr lang="en-US" dirty="0" smtClean="0"/>
              <a:t>10. Allowed AFTPC	10. Screenset</a:t>
            </a:r>
          </a:p>
          <a:p>
            <a:pPr eaLnBrk="1" hangingPunct="1"/>
            <a:r>
              <a:rPr lang="en-US" dirty="0" smtClean="0"/>
              <a:t>If the EAGLE database has been configured, the chg-ls command must also be used to manipulate GWS screening action, discard, and messaging. This command must be entered after the last command entry listed for both MTP and SCCP screening.</a:t>
            </a: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ldNum" sz="quarter" idx="5"/>
          </p:nvPr>
        </p:nvSpPr>
        <p:spPr>
          <a:noFill/>
        </p:spPr>
        <p:txBody>
          <a:bodyPr/>
          <a:lstStyle/>
          <a:p>
            <a:fld id="{1D8BD2BA-6FC2-44DD-B2D0-AF29BBF4FAEB}" type="slidenum">
              <a:rPr lang="en-US" smtClean="0"/>
              <a:pPr/>
              <a:t>263</a:t>
            </a:fld>
            <a:endParaRPr lang="en-US" dirty="0" smtClean="0"/>
          </a:p>
        </p:txBody>
      </p:sp>
      <p:sp>
        <p:nvSpPr>
          <p:cNvPr id="13316" name="Text Box 2"/>
          <p:cNvSpPr txBox="1">
            <a:spLocks noChangeArrowheads="1"/>
          </p:cNvSpPr>
          <p:nvPr/>
        </p:nvSpPr>
        <p:spPr bwMode="auto">
          <a:xfrm>
            <a:off x="477705" y="275142"/>
            <a:ext cx="5616840" cy="293131"/>
          </a:xfrm>
          <a:prstGeom prst="rect">
            <a:avLst/>
          </a:prstGeom>
          <a:noFill/>
          <a:ln w="9525">
            <a:noFill/>
            <a:miter lim="800000"/>
            <a:headEnd/>
            <a:tailEnd/>
          </a:ln>
        </p:spPr>
        <p:txBody>
          <a:bodyPr lIns="92176" tIns="46088" rIns="92176" bIns="46088">
            <a:spAutoFit/>
          </a:bodyPr>
          <a:lstStyle/>
          <a:p>
            <a:pPr defTabSz="919645">
              <a:spcBef>
                <a:spcPct val="50000"/>
              </a:spcBef>
            </a:pPr>
            <a:r>
              <a:rPr lang="en-US" sz="1300" b="1" dirty="0"/>
              <a:t>Gateway Screening Flowchart</a:t>
            </a:r>
          </a:p>
        </p:txBody>
      </p:sp>
      <p:graphicFrame>
        <p:nvGraphicFramePr>
          <p:cNvPr id="13314" name="Object 3"/>
          <p:cNvGraphicFramePr>
            <a:graphicFrameLocks noChangeAspect="1"/>
          </p:cNvGraphicFramePr>
          <p:nvPr>
            <p:ph type="body" idx="1"/>
          </p:nvPr>
        </p:nvGraphicFramePr>
        <p:xfrm>
          <a:off x="477706" y="1089807"/>
          <a:ext cx="5899811" cy="7078360"/>
        </p:xfrm>
        <a:graphic>
          <a:graphicData uri="http://schemas.openxmlformats.org/presentationml/2006/ole">
            <p:oleObj spid="_x0000_s13314" name="VISIO" r:id="rId4" imgW="6834600" imgH="8115480" progId="">
              <p:embed/>
            </p:oleObj>
          </a:graphicData>
        </a:graphic>
      </p:graphicFrame>
      <p:sp>
        <p:nvSpPr>
          <p:cNvPr id="5" name="TextBox 4"/>
          <p:cNvSpPr txBox="1"/>
          <p:nvPr/>
        </p:nvSpPr>
        <p:spPr>
          <a:xfrm>
            <a:off x="2167928" y="7829676"/>
            <a:ext cx="708621" cy="212111"/>
          </a:xfrm>
          <a:prstGeom prst="rect">
            <a:avLst/>
          </a:prstGeom>
          <a:solidFill>
            <a:schemeClr val="bg1"/>
          </a:solidFill>
        </p:spPr>
        <p:txBody>
          <a:bodyPr wrap="square" lIns="88139" tIns="44070" rIns="88139" bIns="44070" rtlCol="0">
            <a:spAutoFit/>
          </a:bodyPr>
          <a:lstStyle/>
          <a:p>
            <a:r>
              <a:rPr lang="en-US" sz="800" b="1" dirty="0">
                <a:solidFill>
                  <a:schemeClr val="tx2"/>
                </a:solidFill>
              </a:rPr>
              <a:t>SSN or *</a:t>
            </a: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p:cNvSpPr>
            <a:spLocks noGrp="1" noChangeArrowheads="1"/>
          </p:cNvSpPr>
          <p:nvPr>
            <p:ph type="sldNum" sz="quarter" idx="5"/>
          </p:nvPr>
        </p:nvSpPr>
        <p:spPr>
          <a:noFill/>
        </p:spPr>
        <p:txBody>
          <a:bodyPr/>
          <a:lstStyle/>
          <a:p>
            <a:fld id="{5F2EF40F-C423-441A-A415-44F5F63F5C49}" type="slidenum">
              <a:rPr lang="en-US" smtClean="0"/>
              <a:pPr/>
              <a:t>264</a:t>
            </a:fld>
            <a:endParaRPr lang="en-US" dirty="0" smtClean="0"/>
          </a:p>
        </p:txBody>
      </p:sp>
      <p:sp>
        <p:nvSpPr>
          <p:cNvPr id="627715" name="Rectangle 2"/>
          <p:cNvSpPr>
            <a:spLocks noGrp="1" noChangeArrowheads="1"/>
          </p:cNvSpPr>
          <p:nvPr>
            <p:ph type="body" idx="1"/>
          </p:nvPr>
        </p:nvSpPr>
        <p:spPr>
          <a:xfrm>
            <a:off x="260152" y="296662"/>
            <a:ext cx="6490097" cy="8303431"/>
          </a:xfrm>
          <a:noFill/>
          <a:ln/>
        </p:spPr>
        <p:txBody>
          <a:bodyPr/>
          <a:lstStyle/>
          <a:p>
            <a:pPr eaLnBrk="1" hangingPunct="1"/>
            <a:r>
              <a:rPr lang="en-US" b="1" dirty="0" smtClean="0"/>
              <a:t>Service Information Octet</a:t>
            </a:r>
          </a:p>
          <a:p>
            <a:pPr eaLnBrk="1" hangingPunct="1"/>
            <a:r>
              <a:rPr lang="en-US" dirty="0" smtClean="0"/>
              <a:t>The service information octet is divided into three sections.</a:t>
            </a:r>
          </a:p>
          <a:p>
            <a:pPr eaLnBrk="1" hangingPunct="1"/>
            <a:r>
              <a:rPr lang="en-US" dirty="0" smtClean="0"/>
              <a:t>Bits 1-4 are the service indicators and can have a value from 0-15.</a:t>
            </a:r>
          </a:p>
          <a:p>
            <a:pPr eaLnBrk="1" hangingPunct="1"/>
            <a:endParaRPr lang="en-US" b="1" dirty="0" smtClean="0"/>
          </a:p>
        </p:txBody>
      </p:sp>
      <p:graphicFrame>
        <p:nvGraphicFramePr>
          <p:cNvPr id="1954819" name="Group 3"/>
          <p:cNvGraphicFramePr>
            <a:graphicFrameLocks noGrp="1"/>
          </p:cNvGraphicFramePr>
          <p:nvPr/>
        </p:nvGraphicFramePr>
        <p:xfrm>
          <a:off x="558337" y="1292705"/>
          <a:ext cx="5842000" cy="6990158"/>
        </p:xfrm>
        <a:graphic>
          <a:graphicData uri="http://schemas.openxmlformats.org/drawingml/2006/table">
            <a:tbl>
              <a:tblPr/>
              <a:tblGrid>
                <a:gridCol w="816967"/>
                <a:gridCol w="5025033"/>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0</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Signaling Network Management messages</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Signaling Network Test and Maintenance regular</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Signaling Network Test and Maintenance special</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SCCP </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4</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Telephone User Part</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5</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ISDN User Part</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6</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Data User Part (call and circuit related messages)</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7</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Data User Part (facility registration and cancellation messages)</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8</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MTP Testing User Part</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9</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Spare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10</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Spare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11</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Spare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12</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Spare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13</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Reserved for individual network use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14</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Reserved for individual network use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15</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Spare</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086">
                <a:tc>
                  <a:txBody>
                    <a:bodyPr/>
                    <a:lstStyle/>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Bits 5-6 in ANSI networks are the priority indicator and can have a value from 0-3 with 0 being the lowest and 3 being the highest.</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799">
                <a:tc>
                  <a:txBody>
                    <a:bodyPr/>
                    <a:lstStyle/>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Bits 7-8 are the network indicator and can have a value from 0-3.</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0</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International</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1</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Reserved (International)</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2</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National</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3</a:t>
                      </a:r>
                    </a:p>
                  </a:txBody>
                  <a:tcPr marL="91644" marR="91644" marT="46296" marB="46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Reserved (National)</a:t>
                      </a:r>
                    </a:p>
                  </a:txBody>
                  <a:tcPr marL="91644" marR="91644" marT="46296" marB="46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p:cNvSpPr>
            <a:spLocks noGrp="1" noChangeArrowheads="1"/>
          </p:cNvSpPr>
          <p:nvPr>
            <p:ph type="sldNum" sz="quarter" idx="5"/>
          </p:nvPr>
        </p:nvSpPr>
        <p:spPr>
          <a:noFill/>
        </p:spPr>
        <p:txBody>
          <a:bodyPr/>
          <a:lstStyle/>
          <a:p>
            <a:fld id="{8BD4462D-CAA3-4F2A-8F8E-88EC8E166A13}" type="slidenum">
              <a:rPr lang="en-US" smtClean="0"/>
              <a:pPr/>
              <a:t>265</a:t>
            </a:fld>
            <a:endParaRPr lang="en-US" dirty="0" smtClean="0"/>
          </a:p>
        </p:txBody>
      </p:sp>
      <p:sp>
        <p:nvSpPr>
          <p:cNvPr id="628739" name="Rectangle 2"/>
          <p:cNvSpPr>
            <a:spLocks noGrp="1" noChangeArrowheads="1"/>
          </p:cNvSpPr>
          <p:nvPr>
            <p:ph type="body" idx="1"/>
          </p:nvPr>
        </p:nvSpPr>
        <p:spPr>
          <a:xfrm>
            <a:off x="243417" y="335089"/>
            <a:ext cx="6766983" cy="8265004"/>
          </a:xfrm>
          <a:noFill/>
          <a:ln/>
        </p:spPr>
        <p:txBody>
          <a:bodyPr/>
          <a:lstStyle/>
          <a:p>
            <a:pPr eaLnBrk="1" hangingPunct="1"/>
            <a:r>
              <a:rPr lang="en-US" b="1" dirty="0" smtClean="0"/>
              <a:t>ANSI Translation Type Values</a:t>
            </a:r>
          </a:p>
          <a:p>
            <a:pPr eaLnBrk="1" hangingPunct="1"/>
            <a:r>
              <a:rPr lang="en-US" b="1" u="sng" dirty="0" smtClean="0"/>
              <a:t>Bit Value</a:t>
            </a:r>
            <a:r>
              <a:rPr lang="en-US" b="1" dirty="0" smtClean="0"/>
              <a:t>	</a:t>
            </a:r>
            <a:r>
              <a:rPr lang="en-US" b="1" u="sng" dirty="0" smtClean="0"/>
              <a:t>Decimal Value</a:t>
            </a:r>
            <a:r>
              <a:rPr lang="en-US" b="1" dirty="0" smtClean="0"/>
              <a:t>	</a:t>
            </a:r>
            <a:r>
              <a:rPr lang="en-US" b="1" u="sng" dirty="0" smtClean="0"/>
              <a:t>Description</a:t>
            </a:r>
            <a:endParaRPr lang="en-US" b="1" dirty="0" smtClean="0"/>
          </a:p>
          <a:p>
            <a:pPr eaLnBrk="1" hangingPunct="1"/>
            <a:r>
              <a:rPr lang="en-US" sz="1000" dirty="0" smtClean="0"/>
              <a:t>00000000	    0	         	Reserved</a:t>
            </a:r>
          </a:p>
          <a:p>
            <a:pPr eaLnBrk="1" hangingPunct="1"/>
            <a:r>
              <a:rPr lang="en-US" sz="1000" dirty="0" smtClean="0"/>
              <a:t>00000001	    1		891 Telecom Credit Card</a:t>
            </a:r>
          </a:p>
          <a:p>
            <a:pPr eaLnBrk="1" hangingPunct="1"/>
            <a:r>
              <a:rPr lang="en-US" sz="1000" dirty="0" smtClean="0"/>
              <a:t>00000010	    2		14 Digit Credit Card</a:t>
            </a:r>
          </a:p>
          <a:p>
            <a:pPr eaLnBrk="1" hangingPunct="1"/>
            <a:r>
              <a:rPr lang="en-US" sz="1000" dirty="0" smtClean="0"/>
              <a:t>00000011	    3		Cellular Nationwide Roaming Service</a:t>
            </a:r>
          </a:p>
          <a:p>
            <a:pPr eaLnBrk="1" hangingPunct="1"/>
            <a:r>
              <a:rPr lang="en-US" sz="1000" dirty="0" smtClean="0"/>
              <a:t>00000100	    4		Global Title=Point Code</a:t>
            </a:r>
          </a:p>
          <a:p>
            <a:pPr eaLnBrk="1" hangingPunct="1"/>
            <a:r>
              <a:rPr lang="en-US" sz="1000" dirty="0" smtClean="0"/>
              <a:t>00000101	    5		Calling Name Delivery (CNAM)</a:t>
            </a:r>
          </a:p>
          <a:p>
            <a:pPr eaLnBrk="1" hangingPunct="1"/>
            <a:r>
              <a:rPr lang="en-US" sz="1000" dirty="0" smtClean="0"/>
              <a:t>00000110	    6		10 Internetwork Applications</a:t>
            </a:r>
          </a:p>
          <a:p>
            <a:pPr eaLnBrk="1" hangingPunct="1"/>
            <a:r>
              <a:rPr lang="en-US" sz="1000" dirty="0" smtClean="0"/>
              <a:t>00000111	    7		Message Waiting</a:t>
            </a:r>
          </a:p>
          <a:p>
            <a:pPr eaLnBrk="1" hangingPunct="1"/>
            <a:r>
              <a:rPr lang="en-US" sz="1000" dirty="0" smtClean="0"/>
              <a:t>00001000	    8		SCP Assisted Call Processing Applications</a:t>
            </a:r>
          </a:p>
          <a:p>
            <a:pPr eaLnBrk="1" hangingPunct="1"/>
            <a:r>
              <a:rPr lang="en-US" sz="1000" dirty="0" smtClean="0"/>
              <a:t>00001001	    9		National &amp; International PCS Roaming</a:t>
            </a:r>
          </a:p>
          <a:p>
            <a:pPr eaLnBrk="1" hangingPunct="1"/>
            <a:r>
              <a:rPr lang="en-US" sz="1000" dirty="0" smtClean="0"/>
              <a:t>00001010	  10		Network Entity Addressing</a:t>
            </a:r>
          </a:p>
          <a:p>
            <a:pPr eaLnBrk="1" hangingPunct="1"/>
            <a:r>
              <a:rPr lang="en-US" sz="1000" dirty="0" smtClean="0"/>
              <a:t>00001011	  11		Local Number Portability (LNP)</a:t>
            </a:r>
          </a:p>
          <a:p>
            <a:pPr eaLnBrk="1" hangingPunct="1"/>
            <a:r>
              <a:rPr lang="en-US" sz="1000" dirty="0" smtClean="0"/>
              <a:t>00001100	  12		IS-41 - Wireless MIN – Based Short Message Service</a:t>
            </a:r>
          </a:p>
          <a:p>
            <a:pPr eaLnBrk="1" hangingPunct="1"/>
            <a:r>
              <a:rPr lang="en-US" sz="1000" dirty="0" smtClean="0"/>
              <a:t>00001101	  13		GSM - Wireless IMSI – Based Short Message Service</a:t>
            </a:r>
          </a:p>
          <a:p>
            <a:pPr eaLnBrk="1" hangingPunct="1"/>
            <a:r>
              <a:rPr lang="en-US" sz="1000" dirty="0" smtClean="0"/>
              <a:t>00001110	  14		Mobile Subscriber Addressing</a:t>
            </a:r>
          </a:p>
          <a:p>
            <a:pPr eaLnBrk="1" hangingPunct="1"/>
            <a:r>
              <a:rPr lang="en-US" sz="1000" dirty="0" smtClean="0"/>
              <a:t>00001111	  15		Packet Data Interworking</a:t>
            </a:r>
          </a:p>
          <a:p>
            <a:pPr eaLnBrk="1" hangingPunct="1"/>
            <a:r>
              <a:rPr lang="en-US" sz="1000" dirty="0" smtClean="0"/>
              <a:t>00010000	  16		Cellular/PCS Interworking</a:t>
            </a:r>
          </a:p>
          <a:p>
            <a:pPr eaLnBrk="1" hangingPunct="1"/>
            <a:r>
              <a:rPr lang="en-US" sz="1000" dirty="0" smtClean="0"/>
              <a:t>00010001	  17		Mobile Subscriber Message Center Addressing</a:t>
            </a:r>
          </a:p>
          <a:p>
            <a:pPr eaLnBrk="1" hangingPunct="1"/>
            <a:r>
              <a:rPr lang="en-US" sz="1000" dirty="0" smtClean="0"/>
              <a:t>00010010	  18		Exchange Carriers Standards Call Routing (ESC Call Routing)</a:t>
            </a:r>
          </a:p>
          <a:p>
            <a:pPr eaLnBrk="1" hangingPunct="1"/>
            <a:r>
              <a:rPr lang="en-US" sz="1000" dirty="0" smtClean="0"/>
              <a:t>00010011	  19		---------------------------------------</a:t>
            </a:r>
          </a:p>
          <a:p>
            <a:pPr eaLnBrk="1" hangingPunct="1"/>
            <a:r>
              <a:rPr lang="en-US" sz="1000" dirty="0" smtClean="0"/>
              <a:t>          to			Internetwork Applications</a:t>
            </a:r>
          </a:p>
          <a:p>
            <a:pPr eaLnBrk="1" hangingPunct="1"/>
            <a:r>
              <a:rPr lang="en-US" sz="1000" dirty="0" smtClean="0"/>
              <a:t>00011011	  27		---------------------------------------</a:t>
            </a:r>
          </a:p>
          <a:p>
            <a:pPr eaLnBrk="1" hangingPunct="1"/>
            <a:r>
              <a:rPr lang="en-US" sz="1000" dirty="0" smtClean="0"/>
              <a:t>00011100            28		14 Digit Calling Cards Post-10 Digits (NP) GTT</a:t>
            </a:r>
          </a:p>
          <a:p>
            <a:pPr eaLnBrk="1" hangingPunct="1"/>
            <a:r>
              <a:rPr lang="en-US" sz="1000" dirty="0" smtClean="0"/>
              <a:t>00011101            29		Calling Name Delivery-Post-10-Digit (NP) GTT</a:t>
            </a:r>
          </a:p>
          <a:p>
            <a:pPr eaLnBrk="1" hangingPunct="1"/>
            <a:r>
              <a:rPr lang="en-US" sz="1000" dirty="0" smtClean="0"/>
              <a:t>00011110	  30		Call Management-Post-10-Digit (NP) GTT</a:t>
            </a:r>
          </a:p>
          <a:p>
            <a:pPr eaLnBrk="1" hangingPunct="1"/>
            <a:r>
              <a:rPr lang="en-US" sz="1000" dirty="0" smtClean="0"/>
              <a:t>00011111	  31		Message Waiting-Post-10-Digit (NP) GTT</a:t>
            </a:r>
          </a:p>
          <a:p>
            <a:pPr eaLnBrk="1" hangingPunct="1"/>
            <a:r>
              <a:rPr lang="en-US" sz="1000" dirty="0" smtClean="0"/>
              <a:t>00100000            32		--------------------------------------</a:t>
            </a:r>
          </a:p>
          <a:p>
            <a:pPr eaLnBrk="1" hangingPunct="1"/>
            <a:r>
              <a:rPr lang="en-US" sz="1000" dirty="0" smtClean="0"/>
              <a:t>          to	                    		Spare</a:t>
            </a:r>
          </a:p>
          <a:p>
            <a:pPr eaLnBrk="1" hangingPunct="1"/>
            <a:r>
              <a:rPr lang="en-US" sz="1000" dirty="0" smtClean="0"/>
              <a:t>11011110          222		--------------------------------------</a:t>
            </a:r>
          </a:p>
          <a:p>
            <a:pPr eaLnBrk="1" hangingPunct="1"/>
            <a:r>
              <a:rPr lang="en-US" sz="1000" dirty="0" smtClean="0"/>
              <a:t>11011111          223		--------------------------------------</a:t>
            </a:r>
          </a:p>
          <a:p>
            <a:pPr eaLnBrk="1" hangingPunct="1"/>
            <a:r>
              <a:rPr lang="en-US" sz="1000" dirty="0" smtClean="0"/>
              <a:t>          to			Network Specific Applications</a:t>
            </a:r>
          </a:p>
          <a:p>
            <a:pPr eaLnBrk="1" hangingPunct="1"/>
            <a:r>
              <a:rPr lang="en-US" sz="1000" dirty="0" smtClean="0"/>
              <a:t>11111010          250		--------------------------------------</a:t>
            </a:r>
          </a:p>
          <a:p>
            <a:pPr eaLnBrk="1" hangingPunct="1"/>
            <a:r>
              <a:rPr lang="en-US" sz="1000" dirty="0" smtClean="0"/>
              <a:t>11111011          251		Custom Local Area Subscriber Services (CLASS)</a:t>
            </a:r>
          </a:p>
          <a:p>
            <a:pPr eaLnBrk="1" hangingPunct="1"/>
            <a:r>
              <a:rPr lang="en-US" sz="1000" dirty="0" smtClean="0"/>
              <a:t>11111100          252		Public Packet Switched Network (PPSN)</a:t>
            </a:r>
          </a:p>
          <a:p>
            <a:pPr eaLnBrk="1" hangingPunct="1"/>
            <a:r>
              <a:rPr lang="en-US" sz="1000" dirty="0" smtClean="0"/>
              <a:t>11111101          253		Line Information Database (LIDB)</a:t>
            </a:r>
          </a:p>
          <a:p>
            <a:pPr eaLnBrk="1" hangingPunct="1"/>
            <a:r>
              <a:rPr lang="en-US" sz="1000" dirty="0" smtClean="0"/>
              <a:t>11111110          254		800 Service</a:t>
            </a:r>
          </a:p>
          <a:p>
            <a:pPr eaLnBrk="1" hangingPunct="1"/>
            <a:r>
              <a:rPr lang="en-US" sz="1000" dirty="0" smtClean="0"/>
              <a:t>11111111          255		Reserved</a:t>
            </a: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a:noFill/>
        </p:spPr>
        <p:txBody>
          <a:bodyPr/>
          <a:lstStyle/>
          <a:p>
            <a:fld id="{27CF2D5F-0D76-4907-9350-23423235645B}" type="slidenum">
              <a:rPr lang="en-US" smtClean="0"/>
              <a:pPr/>
              <a:t>266</a:t>
            </a:fld>
            <a:endParaRPr lang="en-US" dirty="0" smtClean="0"/>
          </a:p>
        </p:txBody>
      </p:sp>
      <p:sp>
        <p:nvSpPr>
          <p:cNvPr id="629763" name="Rectangle 2"/>
          <p:cNvSpPr>
            <a:spLocks noGrp="1" noChangeArrowheads="1"/>
          </p:cNvSpPr>
          <p:nvPr>
            <p:ph type="body" idx="1"/>
          </p:nvPr>
        </p:nvSpPr>
        <p:spPr>
          <a:xfrm>
            <a:off x="232768" y="310495"/>
            <a:ext cx="6534216" cy="8289598"/>
          </a:xfrm>
          <a:noFill/>
          <a:ln/>
        </p:spPr>
        <p:txBody>
          <a:bodyPr/>
          <a:lstStyle/>
          <a:p>
            <a:pPr eaLnBrk="1" hangingPunct="1"/>
            <a:r>
              <a:rPr lang="en-US" b="1" dirty="0" smtClean="0"/>
              <a:t>ANSI Subsystem Number Values</a:t>
            </a:r>
          </a:p>
          <a:p>
            <a:pPr eaLnBrk="1" hangingPunct="1"/>
            <a:r>
              <a:rPr lang="en-US" b="1" u="sng" dirty="0" smtClean="0"/>
              <a:t>Bit Value</a:t>
            </a:r>
            <a:r>
              <a:rPr lang="en-US" b="1" dirty="0" smtClean="0"/>
              <a:t>		</a:t>
            </a:r>
            <a:r>
              <a:rPr lang="en-US" b="1" u="sng" dirty="0" smtClean="0"/>
              <a:t>Decimal Value</a:t>
            </a:r>
            <a:r>
              <a:rPr lang="en-US" b="1" dirty="0" smtClean="0"/>
              <a:t>		</a:t>
            </a:r>
            <a:r>
              <a:rPr lang="en-US" b="1" u="sng" dirty="0" smtClean="0"/>
              <a:t>Description</a:t>
            </a:r>
            <a:endParaRPr lang="en-US" dirty="0" smtClean="0"/>
          </a:p>
          <a:p>
            <a:pPr eaLnBrk="1" hangingPunct="1"/>
            <a:r>
              <a:rPr lang="en-US" dirty="0" smtClean="0"/>
              <a:t>00000000		         0		SSN Not Known/ Not Used</a:t>
            </a:r>
          </a:p>
          <a:p>
            <a:pPr eaLnBrk="1" hangingPunct="1"/>
            <a:r>
              <a:rPr lang="en-US" dirty="0" smtClean="0"/>
              <a:t>00000001		         1		SCCP Management</a:t>
            </a:r>
          </a:p>
          <a:p>
            <a:pPr eaLnBrk="1" hangingPunct="1"/>
            <a:r>
              <a:rPr lang="en-US" dirty="0" smtClean="0"/>
              <a:t>00000010		         2		Reserved</a:t>
            </a:r>
          </a:p>
          <a:p>
            <a:pPr eaLnBrk="1" hangingPunct="1"/>
            <a:r>
              <a:rPr lang="en-US" dirty="0" smtClean="0"/>
              <a:t>00000011		         3		ISDN User Part</a:t>
            </a:r>
          </a:p>
          <a:p>
            <a:pPr eaLnBrk="1" hangingPunct="1"/>
            <a:r>
              <a:rPr lang="en-US" dirty="0" smtClean="0"/>
              <a:t>00000100		         4		OA&amp;M MAP (OMAP)</a:t>
            </a:r>
          </a:p>
          <a:p>
            <a:pPr eaLnBrk="1" hangingPunct="1"/>
            <a:r>
              <a:rPr lang="en-US" dirty="0" smtClean="0"/>
              <a:t>00000101		         5		Mobile Application Part (MAP)</a:t>
            </a:r>
          </a:p>
          <a:p>
            <a:pPr eaLnBrk="1" hangingPunct="1"/>
            <a:r>
              <a:rPr lang="en-US" dirty="0" smtClean="0"/>
              <a:t>00000110		         6		Home Location Register (HLR)</a:t>
            </a:r>
          </a:p>
          <a:p>
            <a:pPr eaLnBrk="1" hangingPunct="1"/>
            <a:r>
              <a:rPr lang="en-US" dirty="0" smtClean="0"/>
              <a:t>00000111		         7		Visitor Location Register (VLR)</a:t>
            </a:r>
          </a:p>
          <a:p>
            <a:pPr eaLnBrk="1" hangingPunct="1"/>
            <a:r>
              <a:rPr lang="en-US" dirty="0" smtClean="0"/>
              <a:t>00001000		         8		Mobile Switching Center (MSC)</a:t>
            </a:r>
          </a:p>
          <a:p>
            <a:pPr eaLnBrk="1" hangingPunct="1"/>
            <a:r>
              <a:rPr lang="en-US" dirty="0" smtClean="0"/>
              <a:t>00001001		         9		Equipment Identification Register 				(EIR)</a:t>
            </a:r>
          </a:p>
          <a:p>
            <a:pPr eaLnBrk="1" hangingPunct="1"/>
            <a:r>
              <a:rPr lang="en-US" dirty="0" smtClean="0"/>
              <a:t>00001010		        10		Authentication Center (AUC)</a:t>
            </a:r>
          </a:p>
          <a:p>
            <a:pPr eaLnBrk="1" hangingPunct="1"/>
            <a:r>
              <a:rPr lang="en-US" dirty="0" smtClean="0"/>
              <a:t>00001011		        11		Reserved for ITU ISDN 					Supplementary </a:t>
            </a:r>
          </a:p>
          <a:p>
            <a:pPr eaLnBrk="1" hangingPunct="1"/>
            <a:r>
              <a:rPr lang="en-US" dirty="0" smtClean="0"/>
              <a:t>00001100		        12		Reserved for International Use</a:t>
            </a:r>
          </a:p>
          <a:p>
            <a:pPr eaLnBrk="1" hangingPunct="1"/>
            <a:r>
              <a:rPr lang="en-US" dirty="0" smtClean="0"/>
              <a:t>00001101                                   13		Reserved for ITU Broadband ISDN   </a:t>
            </a:r>
          </a:p>
          <a:p>
            <a:pPr eaLnBrk="1" hangingPunct="1"/>
            <a:r>
              <a:rPr lang="en-US" dirty="0" smtClean="0"/>
              <a:t>00001110		        14		Reserved for ITU-T TC Test Responder</a:t>
            </a:r>
          </a:p>
          <a:p>
            <a:pPr eaLnBrk="1" hangingPunct="1"/>
            <a:r>
              <a:rPr lang="en-US" dirty="0" smtClean="0"/>
              <a:t>00001111		        15		-------------------------------------</a:t>
            </a:r>
          </a:p>
          <a:p>
            <a:pPr eaLnBrk="1" hangingPunct="1"/>
            <a:r>
              <a:rPr lang="en-US" dirty="0" smtClean="0"/>
              <a:t>     to				Reserved for International Use</a:t>
            </a:r>
          </a:p>
          <a:p>
            <a:pPr eaLnBrk="1" hangingPunct="1"/>
            <a:r>
              <a:rPr lang="en-US" dirty="0" smtClean="0"/>
              <a:t>00011111		        31		-------------------------------------</a:t>
            </a:r>
          </a:p>
          <a:p>
            <a:pPr eaLnBrk="1" hangingPunct="1"/>
            <a:r>
              <a:rPr lang="en-US" dirty="0" smtClean="0"/>
              <a:t>00100000		        32		-------------------------------------	</a:t>
            </a:r>
          </a:p>
          <a:p>
            <a:pPr eaLnBrk="1" hangingPunct="1"/>
            <a:r>
              <a:rPr lang="en-US" dirty="0" smtClean="0"/>
              <a:t>       to				Spare</a:t>
            </a:r>
          </a:p>
          <a:p>
            <a:pPr eaLnBrk="1" hangingPunct="1"/>
            <a:r>
              <a:rPr lang="en-US" dirty="0" smtClean="0"/>
              <a:t>11110100		        244                              ------------------------------------</a:t>
            </a:r>
          </a:p>
          <a:p>
            <a:pPr eaLnBrk="1" hangingPunct="1"/>
            <a:r>
              <a:rPr lang="en-US" dirty="0" smtClean="0"/>
              <a:t>11110101		        245		Local Number Portability (LNP)</a:t>
            </a:r>
          </a:p>
          <a:p>
            <a:pPr eaLnBrk="1" hangingPunct="1"/>
            <a:r>
              <a:rPr lang="en-US" dirty="0" smtClean="0"/>
              <a:t>11111011		        251		Custom Local Area Subscriber 				Services (CLASS)</a:t>
            </a:r>
          </a:p>
          <a:p>
            <a:pPr eaLnBrk="1" hangingPunct="1"/>
            <a:r>
              <a:rPr lang="en-US" dirty="0" smtClean="0"/>
              <a:t>11111100		        252		Private Virtual Network (PVN)</a:t>
            </a:r>
          </a:p>
          <a:p>
            <a:pPr eaLnBrk="1" hangingPunct="1"/>
            <a:r>
              <a:rPr lang="en-US" dirty="0" smtClean="0"/>
              <a:t>11111101		        253		Line Information Database (LIDB)</a:t>
            </a:r>
          </a:p>
          <a:p>
            <a:pPr eaLnBrk="1" hangingPunct="1"/>
            <a:r>
              <a:rPr lang="en-US" dirty="0" smtClean="0"/>
              <a:t>11111110		        254		800 Number Translation</a:t>
            </a:r>
          </a:p>
          <a:p>
            <a:pPr eaLnBrk="1" hangingPunct="1"/>
            <a:r>
              <a:rPr lang="en-US" dirty="0" smtClean="0"/>
              <a:t>11111111		        255		Reserved</a:t>
            </a: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a:spLocks noGrp="1" noChangeArrowheads="1"/>
          </p:cNvSpPr>
          <p:nvPr>
            <p:ph type="sldNum" sz="quarter" idx="5"/>
          </p:nvPr>
        </p:nvSpPr>
        <p:spPr>
          <a:noFill/>
        </p:spPr>
        <p:txBody>
          <a:bodyPr/>
          <a:lstStyle/>
          <a:p>
            <a:fld id="{DDF5F93B-983A-4040-A09D-9A19ED138710}" type="slidenum">
              <a:rPr lang="en-US" smtClean="0"/>
              <a:pPr/>
              <a:t>267</a:t>
            </a:fld>
            <a:endParaRPr lang="en-US" dirty="0" smtClean="0"/>
          </a:p>
        </p:txBody>
      </p:sp>
      <p:sp>
        <p:nvSpPr>
          <p:cNvPr id="630787" name="Rectangle 2"/>
          <p:cNvSpPr>
            <a:spLocks noGrp="1" noChangeArrowheads="1"/>
          </p:cNvSpPr>
          <p:nvPr>
            <p:ph type="body" idx="1"/>
          </p:nvPr>
        </p:nvSpPr>
        <p:spPr>
          <a:xfrm>
            <a:off x="243417" y="321255"/>
            <a:ext cx="6506832" cy="8317265"/>
          </a:xfrm>
          <a:noFill/>
          <a:ln/>
        </p:spPr>
        <p:txBody>
          <a:bodyPr/>
          <a:lstStyle/>
          <a:p>
            <a:pPr eaLnBrk="1" hangingPunct="1">
              <a:lnSpc>
                <a:spcPct val="90000"/>
              </a:lnSpc>
            </a:pPr>
            <a:r>
              <a:rPr lang="en-US" b="1" dirty="0" smtClean="0"/>
              <a:t>ITU Subsystem Number Values</a:t>
            </a:r>
          </a:p>
          <a:p>
            <a:pPr eaLnBrk="1" hangingPunct="1">
              <a:lnSpc>
                <a:spcPct val="90000"/>
              </a:lnSpc>
            </a:pPr>
            <a:r>
              <a:rPr lang="en-US" b="1" u="sng" dirty="0" smtClean="0"/>
              <a:t>Bit Value</a:t>
            </a:r>
            <a:r>
              <a:rPr lang="en-US" b="1" dirty="0" smtClean="0"/>
              <a:t>		</a:t>
            </a:r>
            <a:r>
              <a:rPr lang="en-US" b="1" u="sng" dirty="0" smtClean="0"/>
              <a:t>Decimal Value</a:t>
            </a:r>
            <a:r>
              <a:rPr lang="en-US" b="1" dirty="0" smtClean="0"/>
              <a:t>	</a:t>
            </a:r>
            <a:r>
              <a:rPr lang="en-US" b="1" u="sng" dirty="0" smtClean="0"/>
              <a:t>Description</a:t>
            </a:r>
            <a:endParaRPr lang="en-US" dirty="0" smtClean="0"/>
          </a:p>
          <a:p>
            <a:pPr eaLnBrk="1" hangingPunct="1">
              <a:lnSpc>
                <a:spcPct val="90000"/>
              </a:lnSpc>
            </a:pPr>
            <a:r>
              <a:rPr lang="en-US" dirty="0" smtClean="0"/>
              <a:t>00000000		           0		SSN not known / not used</a:t>
            </a:r>
          </a:p>
          <a:p>
            <a:pPr eaLnBrk="1" hangingPunct="1">
              <a:lnSpc>
                <a:spcPct val="90000"/>
              </a:lnSpc>
            </a:pPr>
            <a:r>
              <a:rPr lang="en-US" dirty="0" smtClean="0"/>
              <a:t>00000001		           1		SCCP Management</a:t>
            </a:r>
          </a:p>
          <a:p>
            <a:pPr eaLnBrk="1" hangingPunct="1">
              <a:lnSpc>
                <a:spcPct val="90000"/>
              </a:lnSpc>
            </a:pPr>
            <a:r>
              <a:rPr lang="en-US" dirty="0" smtClean="0"/>
              <a:t>00000010		           2		Reserved to CCITT Allocation</a:t>
            </a:r>
          </a:p>
          <a:p>
            <a:pPr eaLnBrk="1" hangingPunct="1">
              <a:lnSpc>
                <a:spcPct val="90000"/>
              </a:lnSpc>
            </a:pPr>
            <a:r>
              <a:rPr lang="en-US" dirty="0" smtClean="0"/>
              <a:t>00000011		           3		ISUP</a:t>
            </a:r>
          </a:p>
          <a:p>
            <a:pPr eaLnBrk="1" hangingPunct="1">
              <a:lnSpc>
                <a:spcPct val="90000"/>
              </a:lnSpc>
            </a:pPr>
            <a:r>
              <a:rPr lang="en-US" dirty="0" smtClean="0"/>
              <a:t>00000100		           4		OMAP</a:t>
            </a:r>
          </a:p>
          <a:p>
            <a:pPr eaLnBrk="1" hangingPunct="1">
              <a:lnSpc>
                <a:spcPct val="90000"/>
              </a:lnSpc>
            </a:pPr>
            <a:r>
              <a:rPr lang="en-US" dirty="0" smtClean="0"/>
              <a:t>00000101		           5		MAP</a:t>
            </a:r>
          </a:p>
          <a:p>
            <a:pPr eaLnBrk="1" hangingPunct="1">
              <a:lnSpc>
                <a:spcPct val="90000"/>
              </a:lnSpc>
            </a:pPr>
            <a:r>
              <a:rPr lang="en-US" dirty="0" smtClean="0"/>
              <a:t>00000110		           6		HLR</a:t>
            </a:r>
          </a:p>
          <a:p>
            <a:pPr eaLnBrk="1" hangingPunct="1">
              <a:lnSpc>
                <a:spcPct val="90000"/>
              </a:lnSpc>
            </a:pPr>
            <a:r>
              <a:rPr lang="en-US" dirty="0" smtClean="0"/>
              <a:t>00000111		           7		VLR</a:t>
            </a:r>
          </a:p>
          <a:p>
            <a:pPr eaLnBrk="1" hangingPunct="1">
              <a:lnSpc>
                <a:spcPct val="90000"/>
              </a:lnSpc>
            </a:pPr>
            <a:r>
              <a:rPr lang="en-US" dirty="0" smtClean="0"/>
              <a:t>00001000		           8		MSC</a:t>
            </a:r>
          </a:p>
          <a:p>
            <a:pPr eaLnBrk="1" hangingPunct="1">
              <a:lnSpc>
                <a:spcPct val="90000"/>
              </a:lnSpc>
            </a:pPr>
            <a:r>
              <a:rPr lang="en-US" dirty="0" smtClean="0"/>
              <a:t>00001001		           9		EIR</a:t>
            </a:r>
          </a:p>
          <a:p>
            <a:pPr eaLnBrk="1" hangingPunct="1">
              <a:lnSpc>
                <a:spcPct val="90000"/>
              </a:lnSpc>
            </a:pPr>
            <a:r>
              <a:rPr lang="en-US" dirty="0" smtClean="0"/>
              <a:t>00001010		          10		AUC</a:t>
            </a:r>
          </a:p>
          <a:p>
            <a:pPr eaLnBrk="1" hangingPunct="1">
              <a:lnSpc>
                <a:spcPct val="90000"/>
              </a:lnSpc>
            </a:pPr>
            <a:r>
              <a:rPr lang="en-US" dirty="0" smtClean="0"/>
              <a:t>00001011		          11		ISDN Supplementary Service</a:t>
            </a:r>
          </a:p>
          <a:p>
            <a:pPr eaLnBrk="1" hangingPunct="1">
              <a:lnSpc>
                <a:spcPct val="90000"/>
              </a:lnSpc>
            </a:pPr>
            <a:r>
              <a:rPr lang="en-US" dirty="0" smtClean="0"/>
              <a:t>00001100		          12		Reserved for Internal Use</a:t>
            </a:r>
          </a:p>
          <a:p>
            <a:pPr eaLnBrk="1" hangingPunct="1">
              <a:lnSpc>
                <a:spcPct val="90000"/>
              </a:lnSpc>
            </a:pPr>
            <a:r>
              <a:rPr lang="en-US" dirty="0" smtClean="0"/>
              <a:t>00001101		          13		Broadband ISDN edge-to-edge 					Applications</a:t>
            </a:r>
          </a:p>
          <a:p>
            <a:pPr eaLnBrk="1" hangingPunct="1">
              <a:lnSpc>
                <a:spcPct val="90000"/>
              </a:lnSpc>
            </a:pPr>
            <a:r>
              <a:rPr lang="en-US" dirty="0" smtClean="0"/>
              <a:t>00001110		          14		TC Test Responder</a:t>
            </a:r>
          </a:p>
          <a:p>
            <a:pPr eaLnBrk="1" hangingPunct="1">
              <a:lnSpc>
                <a:spcPct val="90000"/>
              </a:lnSpc>
            </a:pPr>
            <a:r>
              <a:rPr lang="en-US" dirty="0" smtClean="0"/>
              <a:t>10001110		          142		RANAP</a:t>
            </a:r>
          </a:p>
          <a:p>
            <a:pPr eaLnBrk="1" hangingPunct="1">
              <a:lnSpc>
                <a:spcPct val="90000"/>
              </a:lnSpc>
            </a:pPr>
            <a:r>
              <a:rPr lang="en-US" dirty="0" smtClean="0"/>
              <a:t>10001111		          143		RNSAP</a:t>
            </a:r>
          </a:p>
          <a:p>
            <a:pPr eaLnBrk="1" hangingPunct="1">
              <a:lnSpc>
                <a:spcPct val="90000"/>
              </a:lnSpc>
            </a:pPr>
            <a:r>
              <a:rPr lang="en-US" dirty="0" smtClean="0"/>
              <a:t>10010001		          145		GMLC</a:t>
            </a:r>
          </a:p>
          <a:p>
            <a:pPr eaLnBrk="1" hangingPunct="1">
              <a:lnSpc>
                <a:spcPct val="90000"/>
              </a:lnSpc>
            </a:pPr>
            <a:r>
              <a:rPr lang="en-US" dirty="0" smtClean="0"/>
              <a:t>10010010		          146		CAP</a:t>
            </a:r>
          </a:p>
          <a:p>
            <a:pPr eaLnBrk="1" hangingPunct="1">
              <a:lnSpc>
                <a:spcPct val="90000"/>
              </a:lnSpc>
            </a:pPr>
            <a:r>
              <a:rPr lang="en-US" dirty="0" smtClean="0"/>
              <a:t>10010011		          147		GSMSCF</a:t>
            </a:r>
          </a:p>
          <a:p>
            <a:pPr eaLnBrk="1" hangingPunct="1">
              <a:lnSpc>
                <a:spcPct val="90000"/>
              </a:lnSpc>
            </a:pPr>
            <a:r>
              <a:rPr lang="en-US" dirty="0" smtClean="0"/>
              <a:t>10010100		          148		SIWF</a:t>
            </a:r>
          </a:p>
          <a:p>
            <a:pPr eaLnBrk="1" hangingPunct="1">
              <a:lnSpc>
                <a:spcPct val="90000"/>
              </a:lnSpc>
            </a:pPr>
            <a:r>
              <a:rPr lang="en-US" dirty="0" smtClean="0"/>
              <a:t>10010101		          149		SGSN</a:t>
            </a:r>
          </a:p>
          <a:p>
            <a:pPr eaLnBrk="1" hangingPunct="1">
              <a:lnSpc>
                <a:spcPct val="90000"/>
              </a:lnSpc>
            </a:pPr>
            <a:r>
              <a:rPr lang="en-US" dirty="0" smtClean="0"/>
              <a:t>10010110		          150		GGSN</a:t>
            </a:r>
          </a:p>
          <a:p>
            <a:pPr eaLnBrk="1" hangingPunct="1">
              <a:lnSpc>
                <a:spcPct val="90000"/>
              </a:lnSpc>
            </a:pPr>
            <a:r>
              <a:rPr lang="en-US" dirty="0" smtClean="0"/>
              <a:t>11100011		          227		INAP</a:t>
            </a:r>
          </a:p>
          <a:p>
            <a:pPr eaLnBrk="1" hangingPunct="1">
              <a:lnSpc>
                <a:spcPct val="90000"/>
              </a:lnSpc>
            </a:pPr>
            <a:r>
              <a:rPr lang="en-US" dirty="0" smtClean="0"/>
              <a:t>11101101		          237		IGAP</a:t>
            </a:r>
          </a:p>
          <a:p>
            <a:pPr eaLnBrk="1" hangingPunct="1">
              <a:lnSpc>
                <a:spcPct val="90000"/>
              </a:lnSpc>
            </a:pPr>
            <a:r>
              <a:rPr lang="en-US" dirty="0" smtClean="0"/>
              <a:t>11110000		          240		INAP</a:t>
            </a:r>
          </a:p>
          <a:p>
            <a:pPr eaLnBrk="1" hangingPunct="1">
              <a:lnSpc>
                <a:spcPct val="90000"/>
              </a:lnSpc>
            </a:pPr>
            <a:r>
              <a:rPr lang="en-US" dirty="0" smtClean="0"/>
              <a:t>11110001		          241		INAP</a:t>
            </a:r>
          </a:p>
          <a:p>
            <a:pPr eaLnBrk="1" hangingPunct="1">
              <a:lnSpc>
                <a:spcPct val="90000"/>
              </a:lnSpc>
            </a:pPr>
            <a:r>
              <a:rPr lang="en-US" dirty="0" smtClean="0"/>
              <a:t>11111000		          248		NMT-MUP</a:t>
            </a:r>
          </a:p>
          <a:p>
            <a:pPr eaLnBrk="1" hangingPunct="1">
              <a:lnSpc>
                <a:spcPct val="90000"/>
              </a:lnSpc>
            </a:pPr>
            <a:r>
              <a:rPr lang="en-US" dirty="0" smtClean="0"/>
              <a:t>11111010		          250		BSC</a:t>
            </a:r>
          </a:p>
          <a:p>
            <a:pPr eaLnBrk="1" hangingPunct="1">
              <a:lnSpc>
                <a:spcPct val="90000"/>
              </a:lnSpc>
            </a:pPr>
            <a:r>
              <a:rPr lang="en-US" dirty="0" smtClean="0"/>
              <a:t>11111011		          251		MSC</a:t>
            </a:r>
          </a:p>
          <a:p>
            <a:pPr eaLnBrk="1" hangingPunct="1">
              <a:lnSpc>
                <a:spcPct val="90000"/>
              </a:lnSpc>
            </a:pPr>
            <a:r>
              <a:rPr lang="en-US" dirty="0" smtClean="0"/>
              <a:t>11111100		          252		SMLC</a:t>
            </a:r>
          </a:p>
          <a:p>
            <a:pPr eaLnBrk="1" hangingPunct="1">
              <a:lnSpc>
                <a:spcPct val="90000"/>
              </a:lnSpc>
            </a:pPr>
            <a:r>
              <a:rPr lang="en-US" dirty="0" smtClean="0"/>
              <a:t>11111101		          253		BSSOMAP</a:t>
            </a:r>
          </a:p>
          <a:p>
            <a:pPr eaLnBrk="1" hangingPunct="1">
              <a:lnSpc>
                <a:spcPct val="90000"/>
              </a:lnSpc>
            </a:pPr>
            <a:r>
              <a:rPr lang="en-US" dirty="0" smtClean="0"/>
              <a:t>11111110		          254		BSSAP </a:t>
            </a: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a:noFill/>
        </p:spPr>
        <p:txBody>
          <a:bodyPr/>
          <a:lstStyle/>
          <a:p>
            <a:fld id="{E7C62EF8-43A8-451B-A588-A4C17429D6FB}" type="slidenum">
              <a:rPr lang="en-US" smtClean="0"/>
              <a:pPr/>
              <a:t>268</a:t>
            </a:fld>
            <a:endParaRPr lang="en-US" dirty="0" smtClean="0"/>
          </a:p>
        </p:txBody>
      </p:sp>
      <p:sp>
        <p:nvSpPr>
          <p:cNvPr id="631811" name="Rectangle 2"/>
          <p:cNvSpPr>
            <a:spLocks noGrp="1" noChangeArrowheads="1"/>
          </p:cNvSpPr>
          <p:nvPr>
            <p:ph type="body" idx="1"/>
          </p:nvPr>
        </p:nvSpPr>
        <p:spPr>
          <a:xfrm>
            <a:off x="243417" y="321255"/>
            <a:ext cx="6494661" cy="8278838"/>
          </a:xfrm>
          <a:noFill/>
          <a:ln/>
        </p:spPr>
        <p:txBody>
          <a:bodyPr/>
          <a:lstStyle/>
          <a:p>
            <a:pPr eaLnBrk="1" hangingPunct="1"/>
            <a:r>
              <a:rPr lang="en-US" b="1" dirty="0" smtClean="0"/>
              <a:t>GSM Operation Codes</a:t>
            </a:r>
          </a:p>
          <a:p>
            <a:pPr eaLnBrk="1" hangingPunct="1"/>
            <a:r>
              <a:rPr lang="en-US" b="1" u="sng" dirty="0" smtClean="0"/>
              <a:t>Bit Value</a:t>
            </a:r>
            <a:r>
              <a:rPr lang="en-US" dirty="0" smtClean="0"/>
              <a:t>		</a:t>
            </a:r>
            <a:r>
              <a:rPr lang="en-US" b="1" u="sng" dirty="0" smtClean="0"/>
              <a:t>Decimal Value</a:t>
            </a:r>
            <a:r>
              <a:rPr lang="en-US" dirty="0" smtClean="0"/>
              <a:t>	</a:t>
            </a:r>
            <a:r>
              <a:rPr lang="en-US" b="1" u="sng" dirty="0" smtClean="0"/>
              <a:t>Description</a:t>
            </a:r>
            <a:endParaRPr lang="en-US" dirty="0" smtClean="0"/>
          </a:p>
          <a:p>
            <a:pPr eaLnBrk="1" hangingPunct="1"/>
            <a:r>
              <a:rPr lang="en-US" dirty="0" smtClean="0"/>
              <a:t>00000010		         2 		Update Location</a:t>
            </a:r>
          </a:p>
          <a:p>
            <a:pPr eaLnBrk="1" hangingPunct="1"/>
            <a:r>
              <a:rPr lang="en-US" dirty="0" smtClean="0"/>
              <a:t>00000011		         3		Cancel Location</a:t>
            </a:r>
          </a:p>
          <a:p>
            <a:pPr eaLnBrk="1" hangingPunct="1"/>
            <a:r>
              <a:rPr lang="en-US" dirty="0" smtClean="0"/>
              <a:t>00000100		         4		Provide Roaming Number</a:t>
            </a:r>
          </a:p>
          <a:p>
            <a:pPr eaLnBrk="1" hangingPunct="1"/>
            <a:r>
              <a:rPr lang="en-US" dirty="0" smtClean="0"/>
              <a:t>00000110		         6		Resume Call Handling</a:t>
            </a:r>
          </a:p>
          <a:p>
            <a:pPr eaLnBrk="1" hangingPunct="1"/>
            <a:r>
              <a:rPr lang="en-US" dirty="0" smtClean="0"/>
              <a:t>00000111		         7		Insert Subscriber Data</a:t>
            </a:r>
          </a:p>
          <a:p>
            <a:pPr eaLnBrk="1" hangingPunct="1"/>
            <a:r>
              <a:rPr lang="en-US" dirty="0" smtClean="0"/>
              <a:t>00001000		         8		Delete Subscriber Data</a:t>
            </a:r>
          </a:p>
          <a:p>
            <a:pPr eaLnBrk="1" hangingPunct="1"/>
            <a:r>
              <a:rPr lang="en-US" dirty="0" smtClean="0"/>
              <a:t>00001001		         9		Send Parameters</a:t>
            </a:r>
          </a:p>
          <a:p>
            <a:pPr eaLnBrk="1" hangingPunct="1"/>
            <a:r>
              <a:rPr lang="en-US" dirty="0" smtClean="0"/>
              <a:t>00001010		        10		Register SS</a:t>
            </a:r>
          </a:p>
          <a:p>
            <a:pPr eaLnBrk="1" hangingPunct="1"/>
            <a:r>
              <a:rPr lang="en-US" dirty="0" smtClean="0"/>
              <a:t>00001011		         11		Erase SS</a:t>
            </a:r>
          </a:p>
          <a:p>
            <a:pPr eaLnBrk="1" hangingPunct="1"/>
            <a:r>
              <a:rPr lang="en-US" dirty="0" smtClean="0"/>
              <a:t>00001100		         12		Activate SS</a:t>
            </a:r>
          </a:p>
          <a:p>
            <a:pPr eaLnBrk="1" hangingPunct="1"/>
            <a:r>
              <a:rPr lang="en-US" dirty="0" smtClean="0"/>
              <a:t>00001101		         13		Deactivate SS</a:t>
            </a:r>
          </a:p>
          <a:p>
            <a:pPr eaLnBrk="1" hangingPunct="1"/>
            <a:r>
              <a:rPr lang="en-US" dirty="0" smtClean="0"/>
              <a:t>00001110		         14		Interrogate SS</a:t>
            </a:r>
          </a:p>
          <a:p>
            <a:pPr eaLnBrk="1" hangingPunct="1"/>
            <a:r>
              <a:rPr lang="en-US" dirty="0" smtClean="0"/>
              <a:t>00010001		         17		Register Password</a:t>
            </a:r>
          </a:p>
          <a:p>
            <a:pPr eaLnBrk="1" hangingPunct="1"/>
            <a:r>
              <a:rPr lang="en-US" dirty="0" smtClean="0"/>
              <a:t>00010010		         18		Get Password</a:t>
            </a:r>
          </a:p>
          <a:p>
            <a:pPr eaLnBrk="1" hangingPunct="1"/>
            <a:r>
              <a:rPr lang="en-US" dirty="0" smtClean="0"/>
              <a:t>00010011		         19		Process Unstructured SS Data</a:t>
            </a:r>
          </a:p>
          <a:p>
            <a:pPr eaLnBrk="1" hangingPunct="1"/>
            <a:r>
              <a:rPr lang="en-US" dirty="0" smtClean="0"/>
              <a:t>00010110		         22		Send Routing Information</a:t>
            </a:r>
          </a:p>
          <a:p>
            <a:pPr eaLnBrk="1" hangingPunct="1"/>
            <a:r>
              <a:rPr lang="en-US" dirty="0" smtClean="0"/>
              <a:t>00010111		         23		Update GPRS Location</a:t>
            </a:r>
          </a:p>
          <a:p>
            <a:pPr eaLnBrk="1" hangingPunct="1"/>
            <a:r>
              <a:rPr lang="en-US" dirty="0" smtClean="0"/>
              <a:t>00011000		         24		Send Routing Information for GPRS</a:t>
            </a:r>
          </a:p>
          <a:p>
            <a:pPr eaLnBrk="1" hangingPunct="1"/>
            <a:r>
              <a:rPr lang="en-US" dirty="0" smtClean="0"/>
              <a:t>00011001		         25		Failure Report</a:t>
            </a:r>
          </a:p>
          <a:p>
            <a:pPr eaLnBrk="1" hangingPunct="1"/>
            <a:r>
              <a:rPr lang="en-US" dirty="0" smtClean="0"/>
              <a:t>00011010		         26		Note Ms Present for GPRS</a:t>
            </a:r>
          </a:p>
          <a:p>
            <a:pPr eaLnBrk="1" hangingPunct="1"/>
            <a:r>
              <a:rPr lang="en-US" dirty="0" smtClean="0"/>
              <a:t>00011100		         28		Perform Handover</a:t>
            </a:r>
          </a:p>
          <a:p>
            <a:pPr eaLnBrk="1" hangingPunct="1"/>
            <a:r>
              <a:rPr lang="en-US" dirty="0" smtClean="0"/>
              <a:t>00011101		         29		Send End Signal</a:t>
            </a:r>
          </a:p>
          <a:p>
            <a:pPr eaLnBrk="1" hangingPunct="1"/>
            <a:r>
              <a:rPr lang="en-US" dirty="0" smtClean="0"/>
              <a:t>00011110		         30		Perform Subsequent Handover</a:t>
            </a:r>
          </a:p>
          <a:p>
            <a:pPr eaLnBrk="1" hangingPunct="1"/>
            <a:r>
              <a:rPr lang="en-US" dirty="0" smtClean="0"/>
              <a:t>00011111		         31		Provide SIWFS Number</a:t>
            </a:r>
          </a:p>
          <a:p>
            <a:pPr eaLnBrk="1" hangingPunct="1"/>
            <a:r>
              <a:rPr lang="en-US" dirty="0" smtClean="0"/>
              <a:t>00100000		         32		SIWFS Signaling Modify	</a:t>
            </a:r>
          </a:p>
          <a:p>
            <a:pPr eaLnBrk="1" hangingPunct="1"/>
            <a:r>
              <a:rPr lang="en-US" dirty="0" smtClean="0"/>
              <a:t>00100001		         33		Process Access Signaling</a:t>
            </a:r>
          </a:p>
          <a:p>
            <a:pPr eaLnBrk="1" hangingPunct="1"/>
            <a:r>
              <a:rPr lang="en-US" dirty="0" smtClean="0"/>
              <a:t>00100010		         34		Forward Access Signaling</a:t>
            </a:r>
          </a:p>
          <a:p>
            <a:pPr eaLnBrk="1" hangingPunct="1"/>
            <a:r>
              <a:rPr lang="en-US" dirty="0" smtClean="0"/>
              <a:t>00100011		         35		Note Internal Handover</a:t>
            </a:r>
          </a:p>
          <a:p>
            <a:pPr eaLnBrk="1" hangingPunct="1"/>
            <a:r>
              <a:rPr lang="en-US" dirty="0" smtClean="0"/>
              <a:t>00100101		         37		Reset</a:t>
            </a:r>
          </a:p>
          <a:p>
            <a:pPr eaLnBrk="1" hangingPunct="1"/>
            <a:r>
              <a:rPr lang="en-US" dirty="0" smtClean="0"/>
              <a:t>00100110		         38		Forward Check SS-Indication</a:t>
            </a:r>
          </a:p>
          <a:p>
            <a:pPr eaLnBrk="1" hangingPunct="1"/>
            <a:r>
              <a:rPr lang="en-US" dirty="0" smtClean="0"/>
              <a:t>00100111		         39		Prepare Group Call</a:t>
            </a:r>
          </a:p>
          <a:p>
            <a:pPr eaLnBrk="1" hangingPunct="1"/>
            <a:r>
              <a:rPr lang="en-US" dirty="0" smtClean="0"/>
              <a:t>00101000		         40		Send Group Call End Signal</a:t>
            </a: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7"/>
          <p:cNvSpPr>
            <a:spLocks noGrp="1" noChangeArrowheads="1"/>
          </p:cNvSpPr>
          <p:nvPr>
            <p:ph type="sldNum" sz="quarter" idx="5"/>
          </p:nvPr>
        </p:nvSpPr>
        <p:spPr>
          <a:noFill/>
        </p:spPr>
        <p:txBody>
          <a:bodyPr/>
          <a:lstStyle/>
          <a:p>
            <a:fld id="{D67CF01F-23E7-4896-8A26-3B616574C963}" type="slidenum">
              <a:rPr lang="en-US" smtClean="0"/>
              <a:pPr/>
              <a:t>269</a:t>
            </a:fld>
            <a:endParaRPr lang="en-US" dirty="0" smtClean="0"/>
          </a:p>
        </p:txBody>
      </p:sp>
      <p:sp>
        <p:nvSpPr>
          <p:cNvPr id="632835" name="Rectangle 2"/>
          <p:cNvSpPr>
            <a:spLocks noGrp="1" noChangeArrowheads="1"/>
          </p:cNvSpPr>
          <p:nvPr>
            <p:ph type="body" idx="1"/>
          </p:nvPr>
        </p:nvSpPr>
        <p:spPr>
          <a:xfrm>
            <a:off x="243417" y="338163"/>
            <a:ext cx="6523567" cy="8254244"/>
          </a:xfrm>
          <a:noFill/>
          <a:ln/>
        </p:spPr>
        <p:txBody>
          <a:bodyPr/>
          <a:lstStyle/>
          <a:p>
            <a:pPr eaLnBrk="1" hangingPunct="1">
              <a:lnSpc>
                <a:spcPct val="90000"/>
              </a:lnSpc>
            </a:pPr>
            <a:r>
              <a:rPr lang="en-US" b="1" dirty="0" smtClean="0"/>
              <a:t>GSM Operation Codes</a:t>
            </a:r>
          </a:p>
          <a:p>
            <a:pPr eaLnBrk="1" hangingPunct="1">
              <a:lnSpc>
                <a:spcPct val="90000"/>
              </a:lnSpc>
            </a:pPr>
            <a:r>
              <a:rPr lang="en-US" b="1" u="sng" dirty="0" smtClean="0"/>
              <a:t>Bit Value</a:t>
            </a:r>
            <a:r>
              <a:rPr lang="en-US" dirty="0" smtClean="0"/>
              <a:t>	            </a:t>
            </a:r>
            <a:r>
              <a:rPr lang="en-US" b="1" u="sng" dirty="0" smtClean="0"/>
              <a:t>Decimal Value</a:t>
            </a:r>
            <a:r>
              <a:rPr lang="en-US" dirty="0" smtClean="0"/>
              <a:t>		</a:t>
            </a:r>
            <a:r>
              <a:rPr lang="en-US" b="1" u="sng" dirty="0" smtClean="0"/>
              <a:t>Description</a:t>
            </a:r>
            <a:endParaRPr lang="en-US" dirty="0" smtClean="0"/>
          </a:p>
          <a:p>
            <a:pPr eaLnBrk="1" hangingPunct="1">
              <a:lnSpc>
                <a:spcPct val="90000"/>
              </a:lnSpc>
            </a:pPr>
            <a:r>
              <a:rPr lang="en-US" dirty="0" smtClean="0"/>
              <a:t>00101001		41		Process Group Call Signaling</a:t>
            </a:r>
          </a:p>
          <a:p>
            <a:pPr eaLnBrk="1" hangingPunct="1">
              <a:lnSpc>
                <a:spcPct val="90000"/>
              </a:lnSpc>
            </a:pPr>
            <a:r>
              <a:rPr lang="en-US" dirty="0" smtClean="0"/>
              <a:t>00101010		42		Forward Group Call Signaling</a:t>
            </a:r>
          </a:p>
          <a:p>
            <a:pPr eaLnBrk="1" hangingPunct="1">
              <a:lnSpc>
                <a:spcPct val="90000"/>
              </a:lnSpc>
            </a:pPr>
            <a:r>
              <a:rPr lang="en-US" dirty="0" smtClean="0"/>
              <a:t>00101011		43		Check IMEI</a:t>
            </a:r>
          </a:p>
          <a:p>
            <a:pPr eaLnBrk="1" hangingPunct="1">
              <a:lnSpc>
                <a:spcPct val="90000"/>
              </a:lnSpc>
            </a:pPr>
            <a:r>
              <a:rPr lang="en-US" dirty="0" smtClean="0"/>
              <a:t>00101100		44		MT Forward SM</a:t>
            </a:r>
          </a:p>
          <a:p>
            <a:pPr eaLnBrk="1" hangingPunct="1">
              <a:lnSpc>
                <a:spcPct val="90000"/>
              </a:lnSpc>
            </a:pPr>
            <a:r>
              <a:rPr lang="en-US" dirty="0" smtClean="0"/>
              <a:t>00101101		45		Send Routing Information for SM              00101110		46		MO Forward SM</a:t>
            </a:r>
          </a:p>
          <a:p>
            <a:pPr eaLnBrk="1" hangingPunct="1">
              <a:lnSpc>
                <a:spcPct val="90000"/>
              </a:lnSpc>
            </a:pPr>
            <a:r>
              <a:rPr lang="en-US" dirty="0" smtClean="0"/>
              <a:t>00101111		47		Report SM-Delivery Status</a:t>
            </a:r>
          </a:p>
          <a:p>
            <a:pPr eaLnBrk="1" hangingPunct="1">
              <a:lnSpc>
                <a:spcPct val="90000"/>
              </a:lnSpc>
            </a:pPr>
            <a:r>
              <a:rPr lang="en-US" dirty="0" smtClean="0"/>
              <a:t>00110000		48      		Note Subscriber Present</a:t>
            </a:r>
          </a:p>
          <a:p>
            <a:pPr eaLnBrk="1" hangingPunct="1">
              <a:lnSpc>
                <a:spcPct val="90000"/>
              </a:lnSpc>
            </a:pPr>
            <a:r>
              <a:rPr lang="en-US" dirty="0" smtClean="0"/>
              <a:t>00110001		49		Alert SC Without Result</a:t>
            </a:r>
          </a:p>
          <a:p>
            <a:pPr eaLnBrk="1" hangingPunct="1">
              <a:lnSpc>
                <a:spcPct val="90000"/>
              </a:lnSpc>
            </a:pPr>
            <a:r>
              <a:rPr lang="en-US" dirty="0" smtClean="0"/>
              <a:t>00110010		50		Activate Trace Mode </a:t>
            </a:r>
          </a:p>
          <a:p>
            <a:pPr eaLnBrk="1" hangingPunct="1">
              <a:lnSpc>
                <a:spcPct val="90000"/>
              </a:lnSpc>
            </a:pPr>
            <a:r>
              <a:rPr lang="en-US" dirty="0" smtClean="0"/>
              <a:t>00110011		51		Deactivate Trace Mode</a:t>
            </a:r>
          </a:p>
          <a:p>
            <a:pPr eaLnBrk="1" hangingPunct="1">
              <a:lnSpc>
                <a:spcPct val="90000"/>
              </a:lnSpc>
            </a:pPr>
            <a:r>
              <a:rPr lang="en-US" dirty="0" smtClean="0"/>
              <a:t>00110100		52		Trace Subscriber Activity</a:t>
            </a:r>
          </a:p>
          <a:p>
            <a:pPr eaLnBrk="1" hangingPunct="1">
              <a:lnSpc>
                <a:spcPct val="90000"/>
              </a:lnSpc>
            </a:pPr>
            <a:r>
              <a:rPr lang="en-US" dirty="0" smtClean="0"/>
              <a:t>00110110		54		Begin Subscriber Activity</a:t>
            </a:r>
          </a:p>
          <a:p>
            <a:pPr eaLnBrk="1" hangingPunct="1">
              <a:lnSpc>
                <a:spcPct val="90000"/>
              </a:lnSpc>
            </a:pPr>
            <a:r>
              <a:rPr lang="en-US" dirty="0" smtClean="0"/>
              <a:t>00110111		55		Send Identification</a:t>
            </a:r>
          </a:p>
          <a:p>
            <a:pPr eaLnBrk="1" hangingPunct="1">
              <a:lnSpc>
                <a:spcPct val="90000"/>
              </a:lnSpc>
            </a:pPr>
            <a:r>
              <a:rPr lang="en-US" dirty="0" smtClean="0"/>
              <a:t>00111000		56		Send Authentication Information</a:t>
            </a:r>
          </a:p>
          <a:p>
            <a:pPr eaLnBrk="1" hangingPunct="1">
              <a:lnSpc>
                <a:spcPct val="90000"/>
              </a:lnSpc>
            </a:pPr>
            <a:r>
              <a:rPr lang="en-US" dirty="0" smtClean="0"/>
              <a:t>00111001		57		Restore Data</a:t>
            </a:r>
          </a:p>
          <a:p>
            <a:pPr eaLnBrk="1" hangingPunct="1">
              <a:lnSpc>
                <a:spcPct val="90000"/>
              </a:lnSpc>
            </a:pPr>
            <a:r>
              <a:rPr lang="en-US" dirty="0" smtClean="0"/>
              <a:t>00111010		58		Send IMSI</a:t>
            </a:r>
          </a:p>
          <a:p>
            <a:pPr eaLnBrk="1" hangingPunct="1">
              <a:lnSpc>
                <a:spcPct val="90000"/>
              </a:lnSpc>
            </a:pPr>
            <a:r>
              <a:rPr lang="en-US" dirty="0" smtClean="0"/>
              <a:t>00111011		59		Process Unstructured SS Request</a:t>
            </a:r>
          </a:p>
          <a:p>
            <a:pPr eaLnBrk="1" hangingPunct="1">
              <a:lnSpc>
                <a:spcPct val="90000"/>
              </a:lnSpc>
            </a:pPr>
            <a:r>
              <a:rPr lang="en-US" dirty="0" smtClean="0"/>
              <a:t>00111100		60		Unstructured SS-Request</a:t>
            </a:r>
          </a:p>
          <a:p>
            <a:pPr eaLnBrk="1" hangingPunct="1">
              <a:lnSpc>
                <a:spcPct val="90000"/>
              </a:lnSpc>
            </a:pPr>
            <a:r>
              <a:rPr lang="en-US" dirty="0" smtClean="0"/>
              <a:t>00111101		61		Unstructured SS-Notify</a:t>
            </a:r>
          </a:p>
          <a:p>
            <a:pPr eaLnBrk="1" hangingPunct="1">
              <a:lnSpc>
                <a:spcPct val="90000"/>
              </a:lnSpc>
            </a:pPr>
            <a:r>
              <a:rPr lang="en-US" dirty="0" smtClean="0"/>
              <a:t>00111111		63		Inform Service Centre</a:t>
            </a:r>
          </a:p>
          <a:p>
            <a:pPr eaLnBrk="1" hangingPunct="1">
              <a:lnSpc>
                <a:spcPct val="90000"/>
              </a:lnSpc>
            </a:pPr>
            <a:r>
              <a:rPr lang="en-US" dirty="0" smtClean="0"/>
              <a:t>01000000		64		Alert Service Centre</a:t>
            </a:r>
          </a:p>
          <a:p>
            <a:pPr eaLnBrk="1" hangingPunct="1">
              <a:lnSpc>
                <a:spcPct val="90000"/>
              </a:lnSpc>
            </a:pPr>
            <a:r>
              <a:rPr lang="en-US" dirty="0" smtClean="0"/>
              <a:t>01000010		66		Ready for SM</a:t>
            </a:r>
          </a:p>
          <a:p>
            <a:pPr eaLnBrk="1" hangingPunct="1">
              <a:lnSpc>
                <a:spcPct val="90000"/>
              </a:lnSpc>
            </a:pPr>
            <a:r>
              <a:rPr lang="en-US" dirty="0" smtClean="0"/>
              <a:t>01000011		67		Purge SM</a:t>
            </a:r>
          </a:p>
          <a:p>
            <a:pPr eaLnBrk="1" hangingPunct="1">
              <a:lnSpc>
                <a:spcPct val="90000"/>
              </a:lnSpc>
            </a:pPr>
            <a:r>
              <a:rPr lang="en-US" dirty="0" smtClean="0"/>
              <a:t>01000100		68		Prepare Handover</a:t>
            </a:r>
          </a:p>
          <a:p>
            <a:pPr eaLnBrk="1" hangingPunct="1">
              <a:lnSpc>
                <a:spcPct val="90000"/>
              </a:lnSpc>
            </a:pPr>
            <a:r>
              <a:rPr lang="en-US" dirty="0" smtClean="0"/>
              <a:t>01000101		69		Prepare Subsequent Handover</a:t>
            </a:r>
          </a:p>
          <a:p>
            <a:pPr eaLnBrk="1" hangingPunct="1">
              <a:lnSpc>
                <a:spcPct val="90000"/>
              </a:lnSpc>
            </a:pPr>
            <a:r>
              <a:rPr lang="en-US" dirty="0" smtClean="0"/>
              <a:t>01000110		70		Provide Subscriber Information</a:t>
            </a:r>
          </a:p>
          <a:p>
            <a:pPr eaLnBrk="1" hangingPunct="1">
              <a:lnSpc>
                <a:spcPct val="90000"/>
              </a:lnSpc>
            </a:pPr>
            <a:r>
              <a:rPr lang="en-US" dirty="0" smtClean="0"/>
              <a:t>01000111		71		Any Time Interrogation</a:t>
            </a:r>
          </a:p>
          <a:p>
            <a:pPr eaLnBrk="1" hangingPunct="1">
              <a:lnSpc>
                <a:spcPct val="90000"/>
              </a:lnSpc>
            </a:pPr>
            <a:r>
              <a:rPr lang="en-US" dirty="0" smtClean="0"/>
              <a:t>01001000		72		SS Invocation Notification</a:t>
            </a:r>
          </a:p>
          <a:p>
            <a:pPr eaLnBrk="1" hangingPunct="1">
              <a:lnSpc>
                <a:spcPct val="90000"/>
              </a:lnSpc>
            </a:pPr>
            <a:r>
              <a:rPr lang="en-US" dirty="0" smtClean="0"/>
              <a:t>01001001		73		Set Reporting State</a:t>
            </a:r>
          </a:p>
          <a:p>
            <a:pPr eaLnBrk="1" hangingPunct="1">
              <a:lnSpc>
                <a:spcPct val="90000"/>
              </a:lnSpc>
            </a:pPr>
            <a:r>
              <a:rPr lang="en-US" dirty="0" smtClean="0"/>
              <a:t>01001010		74		Status Report</a:t>
            </a:r>
          </a:p>
          <a:p>
            <a:pPr eaLnBrk="1" hangingPunct="1">
              <a:lnSpc>
                <a:spcPct val="90000"/>
              </a:lnSpc>
            </a:pPr>
            <a:r>
              <a:rPr lang="en-US" dirty="0" smtClean="0"/>
              <a:t>01001011		75		Remote User Free	</a:t>
            </a:r>
          </a:p>
          <a:p>
            <a:pPr eaLnBrk="1" hangingPunct="1">
              <a:lnSpc>
                <a:spcPct val="90000"/>
              </a:lnSpc>
            </a:pPr>
            <a:r>
              <a:rPr lang="en-US" dirty="0" smtClean="0"/>
              <a:t>01001100		76		Register CC-Entry</a:t>
            </a:r>
          </a:p>
          <a:p>
            <a:pPr eaLnBrk="1" hangingPunct="1">
              <a:lnSpc>
                <a:spcPct val="90000"/>
              </a:lnSpc>
            </a:pPr>
            <a:r>
              <a:rPr lang="en-US" dirty="0" smtClean="0"/>
              <a:t>01001101		77		Erase CC-Entry	</a:t>
            </a: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7"/>
          <p:cNvSpPr>
            <a:spLocks noGrp="1" noChangeArrowheads="1"/>
          </p:cNvSpPr>
          <p:nvPr>
            <p:ph type="sldNum" sz="quarter" idx="5"/>
          </p:nvPr>
        </p:nvSpPr>
        <p:spPr>
          <a:noFill/>
        </p:spPr>
        <p:txBody>
          <a:bodyPr/>
          <a:lstStyle/>
          <a:p>
            <a:fld id="{B1B508EC-33D6-4842-A291-1B0F702A62A1}" type="slidenum">
              <a:rPr lang="en-US" smtClean="0"/>
              <a:pPr/>
              <a:t>270</a:t>
            </a:fld>
            <a:endParaRPr lang="en-US" dirty="0" smtClean="0"/>
          </a:p>
        </p:txBody>
      </p:sp>
      <p:sp>
        <p:nvSpPr>
          <p:cNvPr id="633859" name="Rectangle 2"/>
          <p:cNvSpPr>
            <a:spLocks noGrp="1" noChangeArrowheads="1"/>
          </p:cNvSpPr>
          <p:nvPr>
            <p:ph type="body" idx="1"/>
          </p:nvPr>
        </p:nvSpPr>
        <p:spPr>
          <a:xfrm>
            <a:off x="243417" y="296662"/>
            <a:ext cx="6506832" cy="8303431"/>
          </a:xfrm>
          <a:noFill/>
          <a:ln/>
        </p:spPr>
        <p:txBody>
          <a:bodyPr/>
          <a:lstStyle/>
          <a:p>
            <a:pPr eaLnBrk="1" hangingPunct="1"/>
            <a:r>
              <a:rPr lang="en-US" b="1" dirty="0" smtClean="0"/>
              <a:t>Priority Assignments for ISUP Messages</a:t>
            </a:r>
          </a:p>
          <a:p>
            <a:pPr eaLnBrk="1" hangingPunct="1"/>
            <a:r>
              <a:rPr lang="en-US" dirty="0" smtClean="0"/>
              <a:t>    </a:t>
            </a:r>
          </a:p>
        </p:txBody>
      </p:sp>
      <p:graphicFrame>
        <p:nvGraphicFramePr>
          <p:cNvPr id="1967107" name="Group 3"/>
          <p:cNvGraphicFramePr>
            <a:graphicFrameLocks noGrp="1"/>
          </p:cNvGraphicFramePr>
          <p:nvPr/>
        </p:nvGraphicFramePr>
        <p:xfrm>
          <a:off x="632884" y="759329"/>
          <a:ext cx="5744633" cy="7559850"/>
        </p:xfrm>
        <a:graphic>
          <a:graphicData uri="http://schemas.openxmlformats.org/drawingml/2006/table">
            <a:tbl>
              <a:tblPr/>
              <a:tblGrid>
                <a:gridCol w="1061905"/>
                <a:gridCol w="3678634"/>
                <a:gridCol w="1004094"/>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Acronym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Message Type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Priority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ACM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Address Complete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ANM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Answer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BLA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Blocking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BLO</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Blocking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CCR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Continuity Check Request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CFN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Confusion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CGB</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Blocking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CGBA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Blocking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CGU</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Unblocking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CGUA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Unblocking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Continuity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050">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CPG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Call Progress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CQM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Query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CQR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Query Request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CRA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Reservation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CRM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Reservation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CVR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Validation Response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CVT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Validation Test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Exit Message </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FAC</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Facility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FOT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Forward Transfer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GRA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Reset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GRS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Circuit Group Reset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IAM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Initial Address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INF</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cs typeface="Times New Roman" pitchFamily="18" charset="0"/>
                        </a:rPr>
                        <a:t> Information</a:t>
                      </a:r>
                      <a:endParaRPr kumimoji="0" lang="en-US" sz="1000" b="0" i="0" u="none" strike="noStrike" cap="none" normalizeH="0" baseline="0" dirty="0" smtClean="0">
                        <a:ln>
                          <a:noFill/>
                        </a:ln>
                        <a:solidFill>
                          <a:schemeClr val="tx1"/>
                        </a:solidFill>
                        <a:effectLst/>
                        <a:latin typeface="Arial" pitchFamily="34" charset="0"/>
                        <a:cs typeface="Times New Roman" pitchFamily="18"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7"/>
          <p:cNvSpPr>
            <a:spLocks noGrp="1" noChangeArrowheads="1"/>
          </p:cNvSpPr>
          <p:nvPr>
            <p:ph type="sldNum" sz="quarter" idx="5"/>
          </p:nvPr>
        </p:nvSpPr>
        <p:spPr>
          <a:noFill/>
        </p:spPr>
        <p:txBody>
          <a:bodyPr/>
          <a:lstStyle/>
          <a:p>
            <a:fld id="{C2992EA6-B95C-4BA2-9A63-34D61395BC44}" type="slidenum">
              <a:rPr lang="en-US" smtClean="0"/>
              <a:pPr/>
              <a:t>28</a:t>
            </a:fld>
            <a:endParaRPr lang="en-US" dirty="0" smtClean="0"/>
          </a:p>
        </p:txBody>
      </p:sp>
      <p:sp>
        <p:nvSpPr>
          <p:cNvPr id="525315"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5253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a:spLocks noGrp="1" noChangeArrowheads="1"/>
          </p:cNvSpPr>
          <p:nvPr>
            <p:ph type="sldNum" sz="quarter" idx="5"/>
          </p:nvPr>
        </p:nvSpPr>
        <p:spPr>
          <a:noFill/>
        </p:spPr>
        <p:txBody>
          <a:bodyPr/>
          <a:lstStyle/>
          <a:p>
            <a:fld id="{2DEDAE38-46AE-43AC-8FED-A0439C7FFDC7}" type="slidenum">
              <a:rPr lang="en-US" smtClean="0"/>
              <a:pPr/>
              <a:t>271</a:t>
            </a:fld>
            <a:endParaRPr lang="en-US" dirty="0" smtClean="0"/>
          </a:p>
        </p:txBody>
      </p:sp>
      <p:sp>
        <p:nvSpPr>
          <p:cNvPr id="634883" name="Rectangle 2"/>
          <p:cNvSpPr>
            <a:spLocks noGrp="1" noChangeArrowheads="1"/>
          </p:cNvSpPr>
          <p:nvPr>
            <p:ph type="body" idx="1"/>
          </p:nvPr>
        </p:nvSpPr>
        <p:spPr>
          <a:xfrm>
            <a:off x="219076" y="284365"/>
            <a:ext cx="6558558" cy="8315728"/>
          </a:xfrm>
          <a:noFill/>
          <a:ln/>
        </p:spPr>
        <p:txBody>
          <a:bodyPr/>
          <a:lstStyle/>
          <a:p>
            <a:pPr eaLnBrk="1" hangingPunct="1"/>
            <a:r>
              <a:rPr lang="en-US" b="1" dirty="0" smtClean="0"/>
              <a:t>Priority Assignments for ISUP Messages</a:t>
            </a:r>
          </a:p>
          <a:p>
            <a:pPr eaLnBrk="1" hangingPunct="1"/>
            <a:endParaRPr lang="en-US" dirty="0" smtClean="0"/>
          </a:p>
        </p:txBody>
      </p:sp>
      <p:graphicFrame>
        <p:nvGraphicFramePr>
          <p:cNvPr id="1969155" name="Group 3"/>
          <p:cNvGraphicFramePr>
            <a:graphicFrameLocks noGrp="1"/>
          </p:cNvGraphicFramePr>
          <p:nvPr/>
        </p:nvGraphicFramePr>
        <p:xfrm>
          <a:off x="632884" y="763941"/>
          <a:ext cx="5744633" cy="2907120"/>
        </p:xfrm>
        <a:graphic>
          <a:graphicData uri="http://schemas.openxmlformats.org/drawingml/2006/table">
            <a:tbl>
              <a:tblPr/>
              <a:tblGrid>
                <a:gridCol w="1063427"/>
                <a:gridCol w="3678634"/>
                <a:gridCol w="1002572"/>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Acronym</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Message Type</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Priority</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LPA</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Loop Back Acknowledgement</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PAM</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Pass Along</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REL</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Release</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RLC</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Release Complete</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RSC</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Reset Circuit</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SUS</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Suspend</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UBA</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Unblocking Acknowledgement</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UBL</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Unblocking</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UCIC</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Unequipped Circuit Identification Code</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3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a:spLocks noGrp="1" noChangeArrowheads="1"/>
          </p:cNvSpPr>
          <p:nvPr>
            <p:ph type="sldNum" sz="quarter" idx="5"/>
          </p:nvPr>
        </p:nvSpPr>
        <p:spPr>
          <a:noFill/>
        </p:spPr>
        <p:txBody>
          <a:bodyPr/>
          <a:lstStyle/>
          <a:p>
            <a:fld id="{26ED4589-30BA-4DD2-BDF9-D6E3646F51BB}" type="slidenum">
              <a:rPr lang="en-US" smtClean="0"/>
              <a:pPr/>
              <a:t>272</a:t>
            </a:fld>
            <a:endParaRPr lang="en-US" dirty="0" smtClean="0"/>
          </a:p>
        </p:txBody>
      </p:sp>
      <p:sp>
        <p:nvSpPr>
          <p:cNvPr id="635907" name="Rectangle 2"/>
          <p:cNvSpPr>
            <a:spLocks noGrp="1" noChangeArrowheads="1"/>
          </p:cNvSpPr>
          <p:nvPr>
            <p:ph type="body" idx="1"/>
          </p:nvPr>
        </p:nvSpPr>
        <p:spPr>
          <a:xfrm>
            <a:off x="203862" y="310495"/>
            <a:ext cx="6563122" cy="8289598"/>
          </a:xfrm>
          <a:noFill/>
          <a:ln/>
        </p:spPr>
        <p:txBody>
          <a:bodyPr/>
          <a:lstStyle/>
          <a:p>
            <a:pPr eaLnBrk="1" hangingPunct="1"/>
            <a:r>
              <a:rPr lang="en-US" b="1" dirty="0" smtClean="0"/>
              <a:t>Priority Assignments for SCCP Messages</a:t>
            </a:r>
          </a:p>
          <a:p>
            <a:pPr eaLnBrk="1" hangingPunct="1"/>
            <a:endParaRPr lang="en-US" dirty="0" smtClean="0"/>
          </a:p>
        </p:txBody>
      </p:sp>
      <p:graphicFrame>
        <p:nvGraphicFramePr>
          <p:cNvPr id="1971203" name="Group 3"/>
          <p:cNvGraphicFramePr>
            <a:graphicFrameLocks noGrp="1"/>
          </p:cNvGraphicFramePr>
          <p:nvPr/>
        </p:nvGraphicFramePr>
        <p:xfrm>
          <a:off x="637448" y="571803"/>
          <a:ext cx="5746154" cy="8431986"/>
        </p:xfrm>
        <a:graphic>
          <a:graphicData uri="http://schemas.openxmlformats.org/drawingml/2006/table">
            <a:tbl>
              <a:tblPr/>
              <a:tblGrid>
                <a:gridCol w="946282"/>
                <a:gridCol w="3797300"/>
                <a:gridCol w="1002572"/>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Acronym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Message Type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Priority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AK</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CC</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Confirm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Request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CREF</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Refused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DT1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Data Form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DT2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Data Form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Expedited Data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Expedited Data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ERR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Error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Inactivity Test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LUDT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Long Unit Data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LUDTS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Long Unit Data Service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RLC</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Release Complete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2050">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RLSD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Released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RSC</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Reset Confirmation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RSR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Reset Request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SBR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Subsystem-Backup-Routing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SNR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Subsystem-Normal-Routing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SOG</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Subsystem-Out-of -Service-Grant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SOR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Subsystem-Out-of-Service-Request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SRT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Subsystem-Routing-Status-Test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SSA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Subsystem-Allowed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SSP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Subsystem-Prohibited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Subsystem-Status-Test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UDT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Unit Data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UDTS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Unit Data Service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XUDT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Extended Unit Data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XUDTS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Extended Unit Data Service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7"/>
          <p:cNvSpPr>
            <a:spLocks noGrp="1" noChangeArrowheads="1"/>
          </p:cNvSpPr>
          <p:nvPr>
            <p:ph type="sldNum" sz="quarter" idx="5"/>
          </p:nvPr>
        </p:nvSpPr>
        <p:spPr>
          <a:noFill/>
        </p:spPr>
        <p:txBody>
          <a:bodyPr/>
          <a:lstStyle/>
          <a:p>
            <a:fld id="{F98646E0-159F-4036-8D6E-1C4AC1ECA462}" type="slidenum">
              <a:rPr lang="en-US" smtClean="0"/>
              <a:pPr/>
              <a:t>273</a:t>
            </a:fld>
            <a:endParaRPr lang="en-US" dirty="0" smtClean="0"/>
          </a:p>
        </p:txBody>
      </p:sp>
      <p:sp>
        <p:nvSpPr>
          <p:cNvPr id="636931" name="Rectangle 2"/>
          <p:cNvSpPr>
            <a:spLocks noGrp="1" noChangeArrowheads="1"/>
          </p:cNvSpPr>
          <p:nvPr>
            <p:ph type="body" idx="1"/>
          </p:nvPr>
        </p:nvSpPr>
        <p:spPr>
          <a:xfrm>
            <a:off x="219075" y="321255"/>
            <a:ext cx="6547908" cy="8278838"/>
          </a:xfrm>
          <a:noFill/>
          <a:ln/>
        </p:spPr>
        <p:txBody>
          <a:bodyPr/>
          <a:lstStyle/>
          <a:p>
            <a:pPr eaLnBrk="1" hangingPunct="1"/>
            <a:r>
              <a:rPr lang="en-US" b="1" dirty="0" smtClean="0"/>
              <a:t>Priority Assignments for MTP Network Management Messages</a:t>
            </a:r>
          </a:p>
          <a:p>
            <a:pPr eaLnBrk="1" hangingPunct="1"/>
            <a:endParaRPr lang="en-US" dirty="0" smtClean="0"/>
          </a:p>
        </p:txBody>
      </p:sp>
      <p:graphicFrame>
        <p:nvGraphicFramePr>
          <p:cNvPr id="1973251" name="Group 3"/>
          <p:cNvGraphicFramePr>
            <a:graphicFrameLocks noGrp="1"/>
          </p:cNvGraphicFramePr>
          <p:nvPr/>
        </p:nvGraphicFramePr>
        <p:xfrm>
          <a:off x="632884" y="774700"/>
          <a:ext cx="5744633" cy="7558512"/>
        </p:xfrm>
        <a:graphic>
          <a:graphicData uri="http://schemas.openxmlformats.org/drawingml/2006/table">
            <a:tbl>
              <a:tblPr/>
              <a:tblGrid>
                <a:gridCol w="886950"/>
                <a:gridCol w="3970734"/>
                <a:gridCol w="886949"/>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Acronym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Message Type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Priority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CBA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Changeback Acknowledgement </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CBD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Changeback Declaration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CNP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Connection-Not-Possible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CNS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Connection-Not Successful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Changeover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COO</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Changeover Order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CSS</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Successful Signal </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DLC</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Data-Link Connection Order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ECA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Emergency Changeover Acknowledge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ECO</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Emergency Changeover Order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LFU</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Force Uninhibit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 Denied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LLI</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Local Inhibit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LRI</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Remote Inhibit Test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LUA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Uninhibit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LUN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Uninhibit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RCP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Route-Set Cluster Prohibited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RCR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Route-Set Cluster Restricted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RCT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Route-Set Congestion Test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0-2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RSP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Route-Set Test Prohibited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RSR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Route-Set Test Restricted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SLT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Link Test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SLA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Link Test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7"/>
          <p:cNvSpPr>
            <a:spLocks noGrp="1" noChangeArrowheads="1"/>
          </p:cNvSpPr>
          <p:nvPr>
            <p:ph type="sldNum" sz="quarter" idx="5"/>
          </p:nvPr>
        </p:nvSpPr>
        <p:spPr>
          <a:noFill/>
        </p:spPr>
        <p:txBody>
          <a:bodyPr/>
          <a:lstStyle/>
          <a:p>
            <a:fld id="{6D9A036B-8B43-4761-879D-433A3E3D1C2E}" type="slidenum">
              <a:rPr lang="en-US" smtClean="0"/>
              <a:pPr/>
              <a:t>274</a:t>
            </a:fld>
            <a:endParaRPr lang="en-US" dirty="0" smtClean="0"/>
          </a:p>
        </p:txBody>
      </p:sp>
      <p:sp>
        <p:nvSpPr>
          <p:cNvPr id="637955" name="Rectangle 2"/>
          <p:cNvSpPr>
            <a:spLocks noGrp="1" noChangeArrowheads="1"/>
          </p:cNvSpPr>
          <p:nvPr>
            <p:ph type="body" idx="1"/>
          </p:nvPr>
        </p:nvSpPr>
        <p:spPr>
          <a:xfrm>
            <a:off x="232768" y="310495"/>
            <a:ext cx="6517481" cy="8289598"/>
          </a:xfrm>
          <a:noFill/>
          <a:ln/>
        </p:spPr>
        <p:txBody>
          <a:bodyPr/>
          <a:lstStyle/>
          <a:p>
            <a:pPr eaLnBrk="1" hangingPunct="1"/>
            <a:r>
              <a:rPr lang="en-US" b="1" dirty="0" smtClean="0"/>
              <a:t>Priority Assignments for MTP Network Management Messages</a:t>
            </a:r>
          </a:p>
          <a:p>
            <a:pPr eaLnBrk="1" hangingPunct="1"/>
            <a:endParaRPr lang="en-US" dirty="0" smtClean="0"/>
          </a:p>
        </p:txBody>
      </p:sp>
      <p:graphicFrame>
        <p:nvGraphicFramePr>
          <p:cNvPr id="1975299" name="Group 3"/>
          <p:cNvGraphicFramePr>
            <a:graphicFrameLocks noGrp="1"/>
          </p:cNvGraphicFramePr>
          <p:nvPr/>
        </p:nvGraphicFramePr>
        <p:xfrm>
          <a:off x="632884" y="762404"/>
          <a:ext cx="5744633" cy="2907120"/>
        </p:xfrm>
        <a:graphic>
          <a:graphicData uri="http://schemas.openxmlformats.org/drawingml/2006/table">
            <a:tbl>
              <a:tblPr/>
              <a:tblGrid>
                <a:gridCol w="886950"/>
                <a:gridCol w="3970734"/>
                <a:gridCol w="886949"/>
              </a:tblGrid>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Acronym</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Message Type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Priority</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TCA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Transfer-Cluster Allowed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TCP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Transfer-Cluster Prohibited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TFR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Transfer-Cluster Restricted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TFA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Allowed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TFP</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Prohibit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TFR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Restrict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Traffic Restart Allowed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TRW</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Traffic Restart Waiting Signal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UPU</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User Part Unavailable Message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7"/>
          <p:cNvSpPr>
            <a:spLocks noGrp="1" noChangeArrowheads="1"/>
          </p:cNvSpPr>
          <p:nvPr>
            <p:ph type="sldNum" sz="quarter" idx="5"/>
          </p:nvPr>
        </p:nvSpPr>
        <p:spPr>
          <a:noFill/>
        </p:spPr>
        <p:txBody>
          <a:bodyPr/>
          <a:lstStyle/>
          <a:p>
            <a:fld id="{5D196363-9CD3-43C2-BDA5-3362F2D6AE93}" type="slidenum">
              <a:rPr lang="en-US" smtClean="0"/>
              <a:pPr/>
              <a:t>275</a:t>
            </a:fld>
            <a:endParaRPr lang="en-US" dirty="0" smtClean="0"/>
          </a:p>
        </p:txBody>
      </p:sp>
      <p:sp>
        <p:nvSpPr>
          <p:cNvPr id="638979" name="Rectangle 2"/>
          <p:cNvSpPr>
            <a:spLocks noGrp="1" noChangeArrowheads="1"/>
          </p:cNvSpPr>
          <p:nvPr>
            <p:ph type="body" idx="1"/>
          </p:nvPr>
        </p:nvSpPr>
        <p:spPr>
          <a:xfrm>
            <a:off x="272323" y="228600"/>
            <a:ext cx="6465755" cy="8371493"/>
          </a:xfrm>
          <a:noFill/>
          <a:ln/>
        </p:spPr>
        <p:txBody>
          <a:bodyPr/>
          <a:lstStyle/>
          <a:p>
            <a:pPr eaLnBrk="1" hangingPunct="1"/>
            <a:r>
              <a:rPr lang="en-US" b="1" dirty="0" smtClean="0"/>
              <a:t>H0 / H1 Heading Codes and Functions</a:t>
            </a:r>
          </a:p>
        </p:txBody>
      </p:sp>
      <p:graphicFrame>
        <p:nvGraphicFramePr>
          <p:cNvPr id="1977347" name="Group 3"/>
          <p:cNvGraphicFramePr>
            <a:graphicFrameLocks noGrp="1"/>
          </p:cNvGraphicFramePr>
          <p:nvPr/>
        </p:nvGraphicFramePr>
        <p:xfrm>
          <a:off x="632884" y="574675"/>
          <a:ext cx="5744634" cy="8430648"/>
        </p:xfrm>
        <a:graphic>
          <a:graphicData uri="http://schemas.openxmlformats.org/drawingml/2006/table">
            <a:tbl>
              <a:tblPr/>
              <a:tblGrid>
                <a:gridCol w="537039"/>
                <a:gridCol w="582678"/>
                <a:gridCol w="4624917"/>
              </a:tblGrid>
              <a:tr h="290513">
                <a:tc>
                  <a:txBody>
                    <a:bodyPr/>
                    <a:lstStyle/>
                    <a:p>
                      <a:pPr marL="0" marR="0" lvl="0" indent="0" algn="ctr"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HO</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H1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Network Management Function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Changeover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Changeover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Changeback Declaration</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Changeback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Emergency Changeover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Emergency Changeover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Route Set Congestion Test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Controlled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Prohibited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Cluster Prohibited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Restricted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Cluster Restricted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Allowed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Transfer Cluster Allowed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Route Set Test Prohibited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Route Set Test Cluster Prohibited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Route Set Test Restricted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Route Set Test Cluster Restricted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Uninhibit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Uninhibit Acknowledgement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5</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Inhibit Denied</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6</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Link Forced Uninhibit</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8</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1</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Signaling Data Link Connection Order</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8</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2</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Successful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8</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3</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Not Successful</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8</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4</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tab pos="1911350" algn="l"/>
                          <a:tab pos="2749550" algn="l"/>
                          <a:tab pos="3886200" algn="l"/>
                          <a:tab pos="4779963" algn="r"/>
                          <a:tab pos="5737225" algn="r"/>
                        </a:tabLst>
                      </a:pPr>
                      <a:r>
                        <a:rPr kumimoji="0" lang="en-US" sz="1300" b="0" i="0" u="none" strike="noStrike" cap="none" normalizeH="0" baseline="0" dirty="0" smtClean="0">
                          <a:ln>
                            <a:noFill/>
                          </a:ln>
                          <a:solidFill>
                            <a:srgbClr val="000000"/>
                          </a:solidFill>
                          <a:effectLst/>
                          <a:latin typeface="Arial" pitchFamily="34" charset="0"/>
                          <a:cs typeface="Times New Roman" pitchFamily="18" charset="0"/>
                        </a:rPr>
                        <a:t>  Connection Not Possible</a:t>
                      </a:r>
                      <a:endParaRPr kumimoji="0" lang="en-US" sz="1700" b="0" i="0" u="none" strike="noStrike" cap="none" normalizeH="0" baseline="0" dirty="0" smtClean="0">
                        <a:ln>
                          <a:noFill/>
                        </a:ln>
                        <a:solidFill>
                          <a:schemeClr val="tx1"/>
                        </a:solidFill>
                        <a:effectLst/>
                        <a:latin typeface="Arial" pitchFamily="34" charset="0"/>
                      </a:endParaRPr>
                    </a:p>
                  </a:txBody>
                  <a:tcPr marL="91644" marR="91644" marT="46296" marB="46296"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p>
            <a:fld id="{4EC5D9F4-DFFB-47F5-880A-8185F098651C}" type="slidenum">
              <a:rPr lang="en-US" smtClean="0"/>
              <a:pPr/>
              <a:t>276</a:t>
            </a:fld>
            <a:endParaRPr lang="en-US" dirty="0" smtClean="0"/>
          </a:p>
        </p:txBody>
      </p:sp>
      <p:sp>
        <p:nvSpPr>
          <p:cNvPr id="590851"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590852"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590853"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4"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5"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6"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7"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8"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59"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0"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1"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2"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3"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4"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5"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6"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590867"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p:spPr>
        <p:txBody>
          <a:bodyPr/>
          <a:lstStyle/>
          <a:p>
            <a:fld id="{5F9397B9-7E04-4E7B-9646-11F6F22E974E}" type="slidenum">
              <a:rPr lang="en-US" smtClean="0"/>
              <a:pPr/>
              <a:t>277</a:t>
            </a:fld>
            <a:endParaRPr lang="en-US" dirty="0" smtClean="0"/>
          </a:p>
        </p:txBody>
      </p:sp>
      <p:sp>
        <p:nvSpPr>
          <p:cNvPr id="641027" name="Rectangle 2"/>
          <p:cNvSpPr>
            <a:spLocks noGrp="1" noChangeArrowheads="1"/>
          </p:cNvSpPr>
          <p:nvPr>
            <p:ph type="body" idx="1"/>
          </p:nvPr>
        </p:nvSpPr>
        <p:spPr>
          <a:xfrm>
            <a:off x="603979" y="4871081"/>
            <a:ext cx="5861777" cy="3968800"/>
          </a:xfrm>
          <a:noFill/>
          <a:ln/>
        </p:spPr>
        <p:txBody>
          <a:bodyPr/>
          <a:lstStyle/>
          <a:p>
            <a:pPr eaLnBrk="1" hangingPunct="1"/>
            <a:endParaRPr lang="en-US" dirty="0" smtClean="0"/>
          </a:p>
        </p:txBody>
      </p:sp>
      <p:sp>
        <p:nvSpPr>
          <p:cNvPr id="6410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p:spPr>
        <p:txBody>
          <a:bodyPr/>
          <a:lstStyle/>
          <a:p>
            <a:fld id="{BD0333C6-5832-41C0-A9D7-01BC293B0979}" type="slidenum">
              <a:rPr lang="en-US" smtClean="0"/>
              <a:pPr/>
              <a:t>278</a:t>
            </a:fld>
            <a:endParaRPr lang="en-US" dirty="0" smtClean="0"/>
          </a:p>
        </p:txBody>
      </p:sp>
      <p:sp>
        <p:nvSpPr>
          <p:cNvPr id="642051" name="Rectangle 2"/>
          <p:cNvSpPr>
            <a:spLocks noGrp="1" noRot="1" noChangeAspect="1" noChangeArrowheads="1" noTextEdit="1"/>
          </p:cNvSpPr>
          <p:nvPr>
            <p:ph type="sldImg"/>
          </p:nvPr>
        </p:nvSpPr>
        <p:spPr>
          <a:ln/>
        </p:spPr>
      </p:sp>
      <p:sp>
        <p:nvSpPr>
          <p:cNvPr id="642052"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sz="1000" dirty="0" smtClean="0"/>
              <a:t>Either DSM or E5-SM4G cards are required to support the Origin-Based SCCP Routing (OBSR) feature.</a:t>
            </a:r>
          </a:p>
          <a:p>
            <a:pPr eaLnBrk="1" hangingPunct="1">
              <a:buFontTx/>
              <a:buChar char="•"/>
            </a:pPr>
            <a:r>
              <a:rPr lang="en-US" sz="1000" dirty="0" smtClean="0"/>
              <a:t>The OBSR feature is a control feature which requires a part number and feature access key to enable the feature.</a:t>
            </a:r>
          </a:p>
          <a:p>
            <a:pPr eaLnBrk="1" hangingPunct="1"/>
            <a:endParaRPr lang="en-US" sz="1000" dirty="0" smtClean="0"/>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7"/>
          <p:cNvSpPr>
            <a:spLocks noGrp="1" noChangeArrowheads="1"/>
          </p:cNvSpPr>
          <p:nvPr>
            <p:ph type="sldNum" sz="quarter" idx="5"/>
          </p:nvPr>
        </p:nvSpPr>
        <p:spPr>
          <a:noFill/>
        </p:spPr>
        <p:txBody>
          <a:bodyPr/>
          <a:lstStyle/>
          <a:p>
            <a:fld id="{EE89ADAD-C6A6-4D2C-935D-03ACB81E0245}" type="slidenum">
              <a:rPr lang="en-US" smtClean="0"/>
              <a:pPr/>
              <a:t>279</a:t>
            </a:fld>
            <a:endParaRPr lang="en-US" dirty="0" smtClean="0"/>
          </a:p>
        </p:txBody>
      </p:sp>
      <p:sp>
        <p:nvSpPr>
          <p:cNvPr id="643075" name="Rectangle 2"/>
          <p:cNvSpPr>
            <a:spLocks noGrp="1" noRot="1" noChangeAspect="1" noChangeArrowheads="1" noTextEdit="1"/>
          </p:cNvSpPr>
          <p:nvPr>
            <p:ph type="sldImg"/>
          </p:nvPr>
        </p:nvSpPr>
        <p:spPr>
          <a:ln/>
        </p:spPr>
      </p:sp>
      <p:sp>
        <p:nvSpPr>
          <p:cNvPr id="643076"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sz="1000" dirty="0" smtClean="0"/>
              <a:t>Either DSM or E5-SM4G cards are required to support the Origin-Based SCCP Routing (OBSR) feature.</a:t>
            </a:r>
          </a:p>
          <a:p>
            <a:pPr eaLnBrk="1" hangingPunct="1">
              <a:buFontTx/>
              <a:buChar char="•"/>
            </a:pPr>
            <a:r>
              <a:rPr lang="en-US" sz="1000" dirty="0" smtClean="0"/>
              <a:t>The OBSR feature is a control feature which requires a part number and feature access key to enable the feature.</a:t>
            </a:r>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a:spLocks noGrp="1" noChangeArrowheads="1"/>
          </p:cNvSpPr>
          <p:nvPr>
            <p:ph type="sldNum" sz="quarter" idx="5"/>
          </p:nvPr>
        </p:nvSpPr>
        <p:spPr>
          <a:noFill/>
        </p:spPr>
        <p:txBody>
          <a:bodyPr/>
          <a:lstStyle/>
          <a:p>
            <a:fld id="{BDD3971B-34DC-419D-8FA1-7EEFBC30E4E3}" type="slidenum">
              <a:rPr lang="en-US" smtClean="0"/>
              <a:pPr/>
              <a:t>280</a:t>
            </a:fld>
            <a:endParaRPr lang="en-US" dirty="0" smtClean="0"/>
          </a:p>
        </p:txBody>
      </p:sp>
      <p:sp>
        <p:nvSpPr>
          <p:cNvPr id="644099" name="Rectangle 2"/>
          <p:cNvSpPr>
            <a:spLocks noGrp="1" noRot="1" noChangeAspect="1" noChangeArrowheads="1" noTextEdit="1"/>
          </p:cNvSpPr>
          <p:nvPr>
            <p:ph type="sldImg"/>
          </p:nvPr>
        </p:nvSpPr>
        <p:spPr>
          <a:ln/>
        </p:spPr>
      </p:sp>
      <p:sp>
        <p:nvSpPr>
          <p:cNvPr id="644100"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157EBD67-3177-4880-A719-4B621C7FF0A8}" type="slidenum">
              <a:rPr lang="en-US" smtClean="0"/>
              <a:pPr/>
              <a:t>29</a:t>
            </a:fld>
            <a:endParaRPr lang="en-US" dirty="0" smtClean="0"/>
          </a:p>
        </p:txBody>
      </p:sp>
      <p:sp>
        <p:nvSpPr>
          <p:cNvPr id="380931" name="Rectangle 2"/>
          <p:cNvSpPr>
            <a:spLocks noGrp="1" noChangeArrowheads="1"/>
          </p:cNvSpPr>
          <p:nvPr>
            <p:ph type="body" idx="1"/>
          </p:nvPr>
        </p:nvSpPr>
        <p:spPr>
          <a:xfrm>
            <a:off x="760677" y="4669720"/>
            <a:ext cx="5698993" cy="4110214"/>
          </a:xfrm>
          <a:noFill/>
          <a:ln/>
        </p:spPr>
        <p:txBody>
          <a:bodyPr/>
          <a:lstStyle/>
          <a:p>
            <a:pPr algn="ctr" eaLnBrk="1" hangingPunct="1"/>
            <a:r>
              <a:rPr lang="en-US" sz="1700" dirty="0" smtClean="0"/>
              <a:t> </a:t>
            </a:r>
          </a:p>
        </p:txBody>
      </p:sp>
      <p:sp>
        <p:nvSpPr>
          <p:cNvPr id="3809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a:spLocks noGrp="1" noChangeArrowheads="1"/>
          </p:cNvSpPr>
          <p:nvPr>
            <p:ph type="sldNum" sz="quarter" idx="5"/>
          </p:nvPr>
        </p:nvSpPr>
        <p:spPr>
          <a:noFill/>
        </p:spPr>
        <p:txBody>
          <a:bodyPr/>
          <a:lstStyle/>
          <a:p>
            <a:fld id="{47268E22-A600-4BFE-9EA9-160295420B92}" type="slidenum">
              <a:rPr lang="en-US" smtClean="0"/>
              <a:pPr/>
              <a:t>281</a:t>
            </a:fld>
            <a:endParaRPr lang="en-US" dirty="0" smtClean="0"/>
          </a:p>
        </p:txBody>
      </p:sp>
      <p:sp>
        <p:nvSpPr>
          <p:cNvPr id="645123" name="Rectangle 2"/>
          <p:cNvSpPr>
            <a:spLocks noGrp="1" noRot="1" noChangeAspect="1" noChangeArrowheads="1" noTextEdit="1"/>
          </p:cNvSpPr>
          <p:nvPr>
            <p:ph type="sldImg"/>
          </p:nvPr>
        </p:nvSpPr>
        <p:spPr>
          <a:ln/>
        </p:spPr>
      </p:sp>
      <p:sp>
        <p:nvSpPr>
          <p:cNvPr id="645124"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a:spLocks noGrp="1" noChangeArrowheads="1"/>
          </p:cNvSpPr>
          <p:nvPr>
            <p:ph type="sldNum" sz="quarter" idx="5"/>
          </p:nvPr>
        </p:nvSpPr>
        <p:spPr>
          <a:noFill/>
        </p:spPr>
        <p:txBody>
          <a:bodyPr/>
          <a:lstStyle/>
          <a:p>
            <a:fld id="{E959410B-80B9-4E4C-B611-7275A22E15C8}" type="slidenum">
              <a:rPr lang="en-US" smtClean="0"/>
              <a:pPr/>
              <a:t>282</a:t>
            </a:fld>
            <a:endParaRPr lang="en-US" dirty="0" smtClean="0"/>
          </a:p>
        </p:txBody>
      </p:sp>
      <p:sp>
        <p:nvSpPr>
          <p:cNvPr id="646147" name="Rectangle 2"/>
          <p:cNvSpPr>
            <a:spLocks noGrp="1" noRot="1" noChangeAspect="1" noChangeArrowheads="1" noTextEdit="1"/>
          </p:cNvSpPr>
          <p:nvPr>
            <p:ph type="sldImg"/>
          </p:nvPr>
        </p:nvSpPr>
        <p:spPr>
          <a:ln/>
        </p:spPr>
      </p:sp>
      <p:sp>
        <p:nvSpPr>
          <p:cNvPr id="646148"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a:spLocks noGrp="1" noChangeArrowheads="1"/>
          </p:cNvSpPr>
          <p:nvPr>
            <p:ph type="sldNum" sz="quarter" idx="5"/>
          </p:nvPr>
        </p:nvSpPr>
        <p:spPr>
          <a:noFill/>
        </p:spPr>
        <p:txBody>
          <a:bodyPr/>
          <a:lstStyle/>
          <a:p>
            <a:fld id="{60126577-0B89-40A0-B209-5D5649D11F20}" type="slidenum">
              <a:rPr lang="en-US" smtClean="0"/>
              <a:pPr/>
              <a:t>283</a:t>
            </a:fld>
            <a:endParaRPr lang="en-US" dirty="0" smtClean="0"/>
          </a:p>
        </p:txBody>
      </p:sp>
      <p:sp>
        <p:nvSpPr>
          <p:cNvPr id="647171" name="Rectangle 2"/>
          <p:cNvSpPr>
            <a:spLocks noGrp="1" noRot="1" noChangeAspect="1" noChangeArrowheads="1" noTextEdit="1"/>
          </p:cNvSpPr>
          <p:nvPr>
            <p:ph type="sldImg"/>
          </p:nvPr>
        </p:nvSpPr>
        <p:spPr>
          <a:ln/>
        </p:spPr>
      </p:sp>
      <p:sp>
        <p:nvSpPr>
          <p:cNvPr id="647172"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a:spLocks noGrp="1" noChangeArrowheads="1"/>
          </p:cNvSpPr>
          <p:nvPr>
            <p:ph type="sldNum" sz="quarter" idx="5"/>
          </p:nvPr>
        </p:nvSpPr>
        <p:spPr>
          <a:noFill/>
        </p:spPr>
        <p:txBody>
          <a:bodyPr/>
          <a:lstStyle/>
          <a:p>
            <a:fld id="{7DF05AE1-D468-4BCD-9EF5-20BE836490BB}" type="slidenum">
              <a:rPr lang="en-US" smtClean="0"/>
              <a:pPr/>
              <a:t>284</a:t>
            </a:fld>
            <a:endParaRPr lang="en-US" dirty="0" smtClean="0"/>
          </a:p>
        </p:txBody>
      </p:sp>
      <p:sp>
        <p:nvSpPr>
          <p:cNvPr id="648195" name="Rectangle 2"/>
          <p:cNvSpPr>
            <a:spLocks noGrp="1" noRot="1" noChangeAspect="1" noChangeArrowheads="1" noTextEdit="1"/>
          </p:cNvSpPr>
          <p:nvPr>
            <p:ph type="sldImg"/>
          </p:nvPr>
        </p:nvSpPr>
        <p:spPr>
          <a:ln/>
        </p:spPr>
      </p:sp>
      <p:sp>
        <p:nvSpPr>
          <p:cNvPr id="648196"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sz="1000" dirty="0" smtClean="0"/>
              <a:t>There is also System Default (sysdflt) value for GTTMODE. With the linkset “gttmode” set to “sysdflt”, all queries will be translated based on the dfltgttmode parameter of the ent/chg-sccpopts command. The default value for dfltgttmode is “cd” which is CdPA GTT only.</a:t>
            </a:r>
          </a:p>
          <a:p>
            <a:pPr eaLnBrk="1" hangingPunct="1">
              <a:buFontTx/>
              <a:buChar char="•"/>
            </a:pPr>
            <a:endParaRPr lang="en-US" sz="1000" dirty="0" smtClean="0"/>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a:spLocks noGrp="1" noChangeArrowheads="1"/>
          </p:cNvSpPr>
          <p:nvPr>
            <p:ph type="sldNum" sz="quarter" idx="5"/>
          </p:nvPr>
        </p:nvSpPr>
        <p:spPr>
          <a:noFill/>
        </p:spPr>
        <p:txBody>
          <a:bodyPr/>
          <a:lstStyle/>
          <a:p>
            <a:fld id="{709A7939-849E-484E-B27E-AA6760A09665}" type="slidenum">
              <a:rPr lang="en-US" smtClean="0"/>
              <a:pPr/>
              <a:t>285</a:t>
            </a:fld>
            <a:endParaRPr lang="en-US" dirty="0" smtClean="0"/>
          </a:p>
        </p:txBody>
      </p:sp>
      <p:sp>
        <p:nvSpPr>
          <p:cNvPr id="649219" name="Rectangle 2"/>
          <p:cNvSpPr>
            <a:spLocks noGrp="1" noRot="1" noChangeAspect="1" noChangeArrowheads="1" noTextEdit="1"/>
          </p:cNvSpPr>
          <p:nvPr>
            <p:ph type="sldImg"/>
          </p:nvPr>
        </p:nvSpPr>
        <p:spPr>
          <a:ln/>
        </p:spPr>
      </p:sp>
      <p:sp>
        <p:nvSpPr>
          <p:cNvPr id="649220"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a:spLocks noGrp="1" noChangeArrowheads="1"/>
          </p:cNvSpPr>
          <p:nvPr>
            <p:ph type="sldNum" sz="quarter" idx="5"/>
          </p:nvPr>
        </p:nvSpPr>
        <p:spPr>
          <a:noFill/>
        </p:spPr>
        <p:txBody>
          <a:bodyPr/>
          <a:lstStyle/>
          <a:p>
            <a:fld id="{C9FFF761-D6F6-4CE1-A6BB-C1EF573AB755}" type="slidenum">
              <a:rPr lang="en-US" smtClean="0"/>
              <a:pPr/>
              <a:t>286</a:t>
            </a:fld>
            <a:endParaRPr lang="en-US" dirty="0" smtClean="0"/>
          </a:p>
        </p:txBody>
      </p:sp>
      <p:sp>
        <p:nvSpPr>
          <p:cNvPr id="650243" name="Rectangle 2"/>
          <p:cNvSpPr>
            <a:spLocks noGrp="1" noChangeArrowheads="1"/>
          </p:cNvSpPr>
          <p:nvPr>
            <p:ph type="body" idx="1"/>
          </p:nvPr>
        </p:nvSpPr>
        <p:spPr>
          <a:xfrm>
            <a:off x="692216" y="4655886"/>
            <a:ext cx="5700514" cy="4145567"/>
          </a:xfrm>
          <a:noFill/>
          <a:ln/>
        </p:spPr>
        <p:txBody>
          <a:bodyPr lIns="95686" tIns="47845" rIns="95686" bIns="47845"/>
          <a:lstStyle/>
          <a:p>
            <a:pPr>
              <a:lnSpc>
                <a:spcPct val="90000"/>
              </a:lnSpc>
              <a:buFontTx/>
              <a:buChar char="•"/>
            </a:pPr>
            <a:r>
              <a:rPr lang="en-US" sz="1000" dirty="0" smtClean="0"/>
              <a:t>In this example, a GSM customer calls 8884142088. The MSC with node ID#8884141000 determines that the dialed number requires a database lookup to determine portability, so it launches a query to the STP with the point code of 1000.</a:t>
            </a:r>
          </a:p>
          <a:p>
            <a:pPr>
              <a:lnSpc>
                <a:spcPct val="90000"/>
              </a:lnSpc>
              <a:buFontTx/>
              <a:buChar char="•"/>
            </a:pPr>
            <a:endParaRPr lang="en-US" sz="1000" dirty="0" smtClean="0"/>
          </a:p>
          <a:p>
            <a:pPr>
              <a:lnSpc>
                <a:spcPct val="90000"/>
              </a:lnSpc>
              <a:buFontTx/>
              <a:buChar char="•"/>
            </a:pPr>
            <a:r>
              <a:rPr lang="en-US" sz="1000" dirty="0" smtClean="0"/>
              <a:t>Network A has an agreement with Network E to answer all INAP queries originated from Network A MSCs.</a:t>
            </a:r>
          </a:p>
          <a:p>
            <a:pPr>
              <a:lnSpc>
                <a:spcPct val="90000"/>
              </a:lnSpc>
              <a:buFontTx/>
              <a:buChar char="•"/>
            </a:pPr>
            <a:endParaRPr lang="en-US" sz="1000" dirty="0" smtClean="0"/>
          </a:p>
          <a:p>
            <a:pPr>
              <a:lnSpc>
                <a:spcPct val="90000"/>
              </a:lnSpc>
              <a:buFontTx/>
              <a:buChar char="•"/>
            </a:pPr>
            <a:r>
              <a:rPr lang="en-US" sz="1000" dirty="0" smtClean="0"/>
              <a:t>Since Network A is not performing INAP translations in-network, STP 1000 performs an intermediate GTT on the query and launches it to a hub provider at point code 3000. The hub provider is responsible for sending the message to the correct INAP database.</a:t>
            </a:r>
          </a:p>
          <a:p>
            <a:pPr>
              <a:lnSpc>
                <a:spcPct val="90000"/>
              </a:lnSpc>
              <a:buFontTx/>
              <a:buChar char="•"/>
            </a:pPr>
            <a:endParaRPr lang="en-US" sz="1000" dirty="0" smtClean="0"/>
          </a:p>
          <a:p>
            <a:pPr>
              <a:lnSpc>
                <a:spcPct val="90000"/>
              </a:lnSpc>
              <a:buFontTx/>
              <a:buChar char="•"/>
            </a:pPr>
            <a:r>
              <a:rPr lang="en-US" sz="1000" dirty="0" smtClean="0"/>
              <a:t>The hub provider STP (3000) is performing OBSR on all queries from the Network A linkset. The  Network A linkset is configured to perform translations using advcgcd.</a:t>
            </a:r>
          </a:p>
          <a:p>
            <a:pPr>
              <a:lnSpc>
                <a:spcPct val="90000"/>
              </a:lnSpc>
              <a:buFontTx/>
              <a:buChar char="•"/>
            </a:pPr>
            <a:endParaRPr lang="en-US" sz="1000" dirty="0" smtClean="0"/>
          </a:p>
          <a:p>
            <a:pPr>
              <a:lnSpc>
                <a:spcPct val="90000"/>
              </a:lnSpc>
              <a:buFontTx/>
              <a:buChar char="•"/>
            </a:pPr>
            <a:r>
              <a:rPr lang="en-US" sz="1000" dirty="0" smtClean="0"/>
              <a:t>Network C STP begins with advanced called party (adc) global title and determines that this query could be answered at STP 4000. Since there is a cggtasn reference in the gttsel table, a second search must be performed on the query.</a:t>
            </a:r>
          </a:p>
          <a:p>
            <a:pPr>
              <a:lnSpc>
                <a:spcPct val="90000"/>
              </a:lnSpc>
              <a:buFontTx/>
              <a:buChar char="•"/>
            </a:pPr>
            <a:endParaRPr lang="en-US" sz="1000" dirty="0" smtClean="0"/>
          </a:p>
          <a:p>
            <a:pPr>
              <a:lnSpc>
                <a:spcPct val="90000"/>
              </a:lnSpc>
              <a:buFontTx/>
              <a:buChar char="•"/>
            </a:pPr>
            <a:r>
              <a:rPr lang="en-US" sz="1000" dirty="0" smtClean="0"/>
              <a:t>The result of the second translation on the calling party GTA is to send the query to Network E to determine the ported number of the called party.</a:t>
            </a:r>
          </a:p>
          <a:p>
            <a:pPr>
              <a:lnSpc>
                <a:spcPct val="90000"/>
              </a:lnSpc>
              <a:buFontTx/>
              <a:buChar char="•"/>
            </a:pPr>
            <a:endParaRPr lang="en-US" sz="1000" dirty="0" smtClean="0"/>
          </a:p>
          <a:p>
            <a:pPr>
              <a:lnSpc>
                <a:spcPct val="90000"/>
              </a:lnSpc>
              <a:buFontTx/>
              <a:buChar char="•"/>
            </a:pPr>
            <a:r>
              <a:rPr lang="en-US" sz="1000" dirty="0" smtClean="0"/>
              <a:t>The configuration to support OBSR in Network C for Network A INAP queries to be sent to Network E is listed on the next page.</a:t>
            </a:r>
          </a:p>
          <a:p>
            <a:pPr>
              <a:lnSpc>
                <a:spcPct val="90000"/>
              </a:lnSpc>
            </a:pPr>
            <a:endParaRPr lang="en-US" sz="1000" dirty="0" smtClean="0"/>
          </a:p>
          <a:p>
            <a:pPr>
              <a:lnSpc>
                <a:spcPct val="90000"/>
              </a:lnSpc>
            </a:pPr>
            <a:endParaRPr lang="en-US" sz="1000" dirty="0" smtClean="0"/>
          </a:p>
        </p:txBody>
      </p:sp>
      <p:sp>
        <p:nvSpPr>
          <p:cNvPr id="650244" name="Rectangle 3"/>
          <p:cNvSpPr>
            <a:spLocks noGrp="1" noRot="1" noChangeAspect="1" noChangeArrowheads="1" noTextEdit="1"/>
          </p:cNvSpPr>
          <p:nvPr>
            <p:ph type="sldImg"/>
          </p:nvPr>
        </p:nvSpPr>
        <p:spPr>
          <a:xfrm>
            <a:off x="582613" y="157163"/>
            <a:ext cx="5854700" cy="4392612"/>
          </a:xfrm>
          <a:ln/>
        </p:spPr>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7"/>
          <p:cNvSpPr>
            <a:spLocks noGrp="1" noChangeArrowheads="1"/>
          </p:cNvSpPr>
          <p:nvPr>
            <p:ph type="sldNum" sz="quarter" idx="5"/>
          </p:nvPr>
        </p:nvSpPr>
        <p:spPr>
          <a:noFill/>
        </p:spPr>
        <p:txBody>
          <a:bodyPr/>
          <a:lstStyle/>
          <a:p>
            <a:fld id="{E6EF1221-9DD2-42F5-A4B9-991583BCCAE9}" type="slidenum">
              <a:rPr lang="en-US" smtClean="0"/>
              <a:pPr/>
              <a:t>287</a:t>
            </a:fld>
            <a:endParaRPr lang="en-US" dirty="0" smtClean="0"/>
          </a:p>
        </p:txBody>
      </p:sp>
      <p:sp>
        <p:nvSpPr>
          <p:cNvPr id="651267" name="Rectangle 2"/>
          <p:cNvSpPr>
            <a:spLocks noGrp="1" noRot="1" noChangeAspect="1" noChangeArrowheads="1" noTextEdit="1"/>
          </p:cNvSpPr>
          <p:nvPr>
            <p:ph type="sldImg"/>
          </p:nvPr>
        </p:nvSpPr>
        <p:spPr>
          <a:ln/>
        </p:spPr>
      </p:sp>
      <p:sp>
        <p:nvSpPr>
          <p:cNvPr id="651268" name="Rectangle 3"/>
          <p:cNvSpPr>
            <a:spLocks noGrp="1" noChangeArrowheads="1"/>
          </p:cNvSpPr>
          <p:nvPr>
            <p:ph type="body" idx="1"/>
          </p:nvPr>
        </p:nvSpPr>
        <p:spPr>
          <a:xfrm>
            <a:off x="603979" y="4637441"/>
            <a:ext cx="5861777" cy="4202440"/>
          </a:xfrm>
          <a:noFill/>
          <a:ln/>
        </p:spPr>
        <p:txBody>
          <a:bodyPr/>
          <a:lstStyle/>
          <a:p>
            <a:pPr marL="220348" indent="-220348" eaLnBrk="1" hangingPunct="1">
              <a:lnSpc>
                <a:spcPct val="90000"/>
              </a:lnSpc>
              <a:buFontTx/>
              <a:buChar char="•"/>
            </a:pPr>
            <a:r>
              <a:rPr lang="en-US" sz="900" dirty="0" smtClean="0"/>
              <a:t>As an example, GTT  hierarchy 7 (Advanced CdPa, CgPA, CdPA) is selected for the global title translation process on ntwkAls. When an incoming message is translated, the gttsel table is set to translate on CdPA gta (cdgtasn) and CgPA gta (cggtasn). At the GTA table the CdPA information is searched first and a match is found. Since the gttsel table also is pointing to a CgPA GTA table, the GTA table is searched a second time for CgPA gta and a match is also found so the message is sent to the STP with a point code of 5000. In this example only the first mode (acd) was used to translate the query.</a:t>
            </a:r>
          </a:p>
          <a:p>
            <a:pPr marL="220348" indent="-220348" eaLnBrk="1" hangingPunct="1">
              <a:lnSpc>
                <a:spcPct val="90000"/>
              </a:lnSpc>
              <a:buFontTx/>
              <a:buChar char="•"/>
            </a:pPr>
            <a:endParaRPr lang="en-US" sz="900" dirty="0" smtClean="0"/>
          </a:p>
          <a:p>
            <a:pPr marL="220348" indent="-220348" algn="ctr" eaLnBrk="1" hangingPunct="1">
              <a:lnSpc>
                <a:spcPct val="90000"/>
              </a:lnSpc>
            </a:pPr>
            <a:r>
              <a:rPr lang="en-US" sz="900" u="sng" dirty="0" smtClean="0"/>
              <a:t>Network A to Network E OBSR acdcd Configuration of Network C STP</a:t>
            </a:r>
          </a:p>
          <a:p>
            <a:pPr marL="220348" indent="-220348" algn="ctr" eaLnBrk="1" hangingPunct="1">
              <a:lnSpc>
                <a:spcPct val="90000"/>
              </a:lnSpc>
            </a:pPr>
            <a:endParaRPr lang="en-US" sz="900" u="sng" dirty="0" smtClean="0"/>
          </a:p>
          <a:p>
            <a:pPr marL="220348" indent="-220348" eaLnBrk="1" hangingPunct="1">
              <a:lnSpc>
                <a:spcPct val="90000"/>
              </a:lnSpc>
              <a:buFontTx/>
              <a:buAutoNum type="arabicPeriod"/>
            </a:pPr>
            <a:r>
              <a:rPr lang="en-US" sz="900" dirty="0" smtClean="0"/>
              <a:t>Verify that gtt, egtt and vgtt features are activated using the rtrv-feat command.</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enable-ctrl-feat:partnum=893014301:fak=NHT9PPXPCRCMN</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chg-ctrl-feat:partnum=893014301:status=on</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chg-ls:lsn=ntwkals:gttmode=acdcgcd</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ent-gttset:gttsn=inapcd:netdom=itu:settype=cdgta</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ent-gttset:gttsn=inapcg:netdom=itu:settype=cggta</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ent-gttsel:gtin=4:np=e164:nai=sub:tt=0:cdgtasn=inapcd:cggtasn=inapcg</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ent-gta:gttsn=inapcd:xlat=dpcssn:ri=gt:ssn=241:gta=8884142000:egta=8884142999:pcn=4000</a:t>
            </a:r>
          </a:p>
          <a:p>
            <a:pPr marL="220348" indent="-220348" eaLnBrk="1" hangingPunct="1">
              <a:lnSpc>
                <a:spcPct val="90000"/>
              </a:lnSpc>
              <a:buFontTx/>
              <a:buAutoNum type="arabicPeriod"/>
            </a:pPr>
            <a:endParaRPr lang="en-US" sz="900" dirty="0" smtClean="0"/>
          </a:p>
          <a:p>
            <a:pPr marL="220348" indent="-220348" eaLnBrk="1" hangingPunct="1">
              <a:lnSpc>
                <a:spcPct val="90000"/>
              </a:lnSpc>
              <a:buFontTx/>
              <a:buAutoNum type="arabicPeriod"/>
            </a:pPr>
            <a:r>
              <a:rPr lang="en-US" sz="900" dirty="0" smtClean="0"/>
              <a:t>ent-gta:gttsn=inapcg:xlat=dpcssn:ri=gt:ssn=241:gta=8884141000:egta=8884141999:pcn=5000</a:t>
            </a:r>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a:spLocks noGrp="1" noChangeArrowheads="1"/>
          </p:cNvSpPr>
          <p:nvPr>
            <p:ph type="sldNum" sz="quarter" idx="5"/>
          </p:nvPr>
        </p:nvSpPr>
        <p:spPr>
          <a:noFill/>
        </p:spPr>
        <p:txBody>
          <a:bodyPr/>
          <a:lstStyle/>
          <a:p>
            <a:fld id="{B087930D-83B6-49C2-8F21-0A8B19A8C746}" type="slidenum">
              <a:rPr lang="en-US" smtClean="0"/>
              <a:pPr/>
              <a:t>288</a:t>
            </a:fld>
            <a:endParaRPr lang="en-US" dirty="0" smtClean="0"/>
          </a:p>
        </p:txBody>
      </p:sp>
      <p:sp>
        <p:nvSpPr>
          <p:cNvPr id="652291" name="Rectangle 2"/>
          <p:cNvSpPr>
            <a:spLocks noGrp="1" noRot="1" noChangeAspect="1" noChangeArrowheads="1" noTextEdit="1"/>
          </p:cNvSpPr>
          <p:nvPr>
            <p:ph type="sldImg"/>
          </p:nvPr>
        </p:nvSpPr>
        <p:spPr>
          <a:ln/>
        </p:spPr>
      </p:sp>
      <p:sp>
        <p:nvSpPr>
          <p:cNvPr id="652292"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dirty="0" smtClean="0"/>
              <a:t>E5-SM4G cards are required to support the Flexible Linkset Optional Based Routing (FLOBR) feature.</a:t>
            </a:r>
          </a:p>
          <a:p>
            <a:pPr eaLnBrk="1" hangingPunct="1">
              <a:buFontTx/>
              <a:buChar char="•"/>
            </a:pPr>
            <a:r>
              <a:rPr lang="en-US" dirty="0" smtClean="0"/>
              <a:t>The FLOBR feature is a control feature which requires a part number and feature access key to enable the feature.</a:t>
            </a:r>
          </a:p>
          <a:p>
            <a:pPr eaLnBrk="1" hangingPunct="1">
              <a:buFontTx/>
              <a:buChar char="•"/>
            </a:pPr>
            <a:endParaRPr lang="en-US" sz="1000" dirty="0" smtClean="0"/>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a:spLocks noGrp="1" noChangeArrowheads="1"/>
          </p:cNvSpPr>
          <p:nvPr>
            <p:ph type="sldNum" sz="quarter" idx="5"/>
          </p:nvPr>
        </p:nvSpPr>
        <p:spPr>
          <a:noFill/>
        </p:spPr>
        <p:txBody>
          <a:bodyPr/>
          <a:lstStyle/>
          <a:p>
            <a:fld id="{53E3E6B1-8777-45E5-A6DD-C92392B09FCA}" type="slidenum">
              <a:rPr lang="en-US" smtClean="0"/>
              <a:pPr/>
              <a:t>289</a:t>
            </a:fld>
            <a:endParaRPr lang="en-US" dirty="0" smtClean="0"/>
          </a:p>
        </p:txBody>
      </p:sp>
      <p:sp>
        <p:nvSpPr>
          <p:cNvPr id="653315" name="Rectangle 2"/>
          <p:cNvSpPr>
            <a:spLocks noGrp="1" noRot="1" noChangeAspect="1" noChangeArrowheads="1" noTextEdit="1"/>
          </p:cNvSpPr>
          <p:nvPr>
            <p:ph type="sldImg"/>
          </p:nvPr>
        </p:nvSpPr>
        <p:spPr>
          <a:ln/>
        </p:spPr>
      </p:sp>
      <p:sp>
        <p:nvSpPr>
          <p:cNvPr id="653316"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sz="1000" dirty="0" smtClean="0"/>
              <a:t>There is also System Default (sysdflt) value for GTTMODE. With the linkset “gttmode” set to “sysdflt”, all queries will be translated based on the “dfltgttmode” parameter of the ent/chg-sccpopts command. The default value for “dfltgttmode” is “cd” which is CdPA GTT only.</a:t>
            </a:r>
          </a:p>
          <a:p>
            <a:pPr eaLnBrk="1" hangingPunct="1">
              <a:buFontTx/>
              <a:buChar char="•"/>
            </a:pPr>
            <a:endParaRPr lang="en-US" sz="1000" dirty="0" smtClean="0"/>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a:spLocks noGrp="1" noChangeArrowheads="1"/>
          </p:cNvSpPr>
          <p:nvPr>
            <p:ph type="sldNum" sz="quarter" idx="5"/>
          </p:nvPr>
        </p:nvSpPr>
        <p:spPr>
          <a:noFill/>
        </p:spPr>
        <p:txBody>
          <a:bodyPr/>
          <a:lstStyle/>
          <a:p>
            <a:fld id="{44D8D1CA-35AA-489C-8C7C-7A88552A3FA1}" type="slidenum">
              <a:rPr lang="en-US" smtClean="0"/>
              <a:pPr/>
              <a:t>290</a:t>
            </a:fld>
            <a:endParaRPr lang="en-US" dirty="0" smtClean="0"/>
          </a:p>
        </p:txBody>
      </p:sp>
      <p:sp>
        <p:nvSpPr>
          <p:cNvPr id="654339" name="Rectangle 2"/>
          <p:cNvSpPr>
            <a:spLocks noGrp="1" noRot="1" noChangeAspect="1" noChangeArrowheads="1" noTextEdit="1"/>
          </p:cNvSpPr>
          <p:nvPr>
            <p:ph type="sldImg"/>
          </p:nvPr>
        </p:nvSpPr>
        <p:spPr>
          <a:ln/>
        </p:spPr>
      </p:sp>
      <p:sp>
        <p:nvSpPr>
          <p:cNvPr id="654340"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B207003B-E297-4148-B209-8E7F31D71359}" type="slidenum">
              <a:rPr lang="en-US" smtClean="0"/>
              <a:pPr/>
              <a:t>30</a:t>
            </a:fld>
            <a:endParaRPr lang="en-US" dirty="0" smtClean="0"/>
          </a:p>
        </p:txBody>
      </p:sp>
      <p:sp>
        <p:nvSpPr>
          <p:cNvPr id="381955" name="Rectangle 2"/>
          <p:cNvSpPr>
            <a:spLocks noGrp="1" noChangeArrowheads="1"/>
          </p:cNvSpPr>
          <p:nvPr>
            <p:ph type="body" idx="1"/>
          </p:nvPr>
        </p:nvSpPr>
        <p:spPr>
          <a:xfrm>
            <a:off x="856523" y="287439"/>
            <a:ext cx="5454054" cy="8412565"/>
          </a:xfrm>
          <a:noFill/>
          <a:ln/>
        </p:spPr>
        <p:txBody>
          <a:bodyPr/>
          <a:lstStyle/>
          <a:p>
            <a:pPr marL="220348" indent="-220348" eaLnBrk="1" hangingPunct="1">
              <a:spcBef>
                <a:spcPct val="0"/>
              </a:spcBef>
            </a:pPr>
            <a:r>
              <a:rPr lang="en-US" b="1" dirty="0" smtClean="0"/>
              <a:t>Module 1 Review</a:t>
            </a:r>
          </a:p>
          <a:p>
            <a:pPr marL="220348" indent="-220348" eaLnBrk="1" hangingPunct="1">
              <a:spcBef>
                <a:spcPct val="0"/>
              </a:spcBef>
            </a:pPr>
            <a:r>
              <a:rPr lang="en-US" dirty="0" smtClean="0"/>
              <a:t> </a:t>
            </a:r>
          </a:p>
          <a:p>
            <a:pPr marL="220348" indent="-220348" eaLnBrk="1" hangingPunct="1">
              <a:spcBef>
                <a:spcPct val="0"/>
              </a:spcBef>
            </a:pPr>
            <a:endParaRPr lang="en-US" dirty="0" smtClean="0"/>
          </a:p>
          <a:p>
            <a:pPr marL="220348" indent="-220348" eaLnBrk="1" hangingPunct="1">
              <a:spcBef>
                <a:spcPct val="0"/>
              </a:spcBef>
            </a:pPr>
            <a:endParaRPr lang="en-US" dirty="0" smtClean="0"/>
          </a:p>
          <a:p>
            <a:pPr marL="220348" indent="-220348" eaLnBrk="1" hangingPunct="1">
              <a:spcBef>
                <a:spcPct val="0"/>
              </a:spcBef>
              <a:buFontTx/>
              <a:buAutoNum type="arabicPeriod"/>
            </a:pPr>
            <a:r>
              <a:rPr lang="en-US" dirty="0" smtClean="0"/>
              <a:t>What are three examples of Intelligent Network Services dependent on the Global Title Translation function?</a:t>
            </a:r>
            <a:br>
              <a:rPr lang="en-US" dirty="0" smtClean="0"/>
            </a:br>
            <a:endParaRPr lang="en-US" dirty="0" smtClean="0"/>
          </a:p>
          <a:p>
            <a:pPr marL="220348" indent="-220348" eaLnBrk="1" hangingPunct="1">
              <a:spcBef>
                <a:spcPct val="0"/>
              </a:spcBef>
              <a:buFontTx/>
              <a:buAutoNum type="arabicPeriod"/>
            </a:pPr>
            <a:r>
              <a:rPr lang="en-US" dirty="0" smtClean="0">
                <a:solidFill>
                  <a:schemeClr val="tx2"/>
                </a:solidFill>
              </a:rPr>
              <a:t>GTT</a:t>
            </a:r>
            <a:r>
              <a:rPr lang="en-US" dirty="0" smtClean="0"/>
              <a:t> information is contained in which field of the SIF?    </a:t>
            </a:r>
            <a:br>
              <a:rPr lang="en-US" dirty="0" smtClean="0"/>
            </a:br>
            <a:endParaRPr lang="en-US" dirty="0" smtClean="0"/>
          </a:p>
          <a:p>
            <a:pPr marL="220348" indent="-220348" eaLnBrk="1" hangingPunct="1">
              <a:spcBef>
                <a:spcPct val="0"/>
              </a:spcBef>
            </a:pPr>
            <a:r>
              <a:rPr lang="en-US" dirty="0" smtClean="0"/>
              <a:t> </a:t>
            </a:r>
          </a:p>
          <a:p>
            <a:pPr marL="220348" indent="-220348" eaLnBrk="1" hangingPunct="1">
              <a:spcBef>
                <a:spcPct val="0"/>
              </a:spcBef>
              <a:buFontTx/>
              <a:buAutoNum type="arabicPeriod" startAt="3"/>
            </a:pPr>
            <a:r>
              <a:rPr lang="en-US" dirty="0" smtClean="0"/>
              <a:t>An </a:t>
            </a:r>
            <a:r>
              <a:rPr lang="en-US" dirty="0" smtClean="0">
                <a:solidFill>
                  <a:schemeClr val="tx2"/>
                </a:solidFill>
              </a:rPr>
              <a:t>STP</a:t>
            </a:r>
            <a:r>
              <a:rPr lang="en-US" dirty="0" smtClean="0"/>
              <a:t> can initiate an </a:t>
            </a:r>
            <a:r>
              <a:rPr lang="en-US" dirty="0" smtClean="0">
                <a:solidFill>
                  <a:schemeClr val="tx2"/>
                </a:solidFill>
              </a:rPr>
              <a:t>SCCP</a:t>
            </a:r>
            <a:r>
              <a:rPr lang="en-US" dirty="0" smtClean="0"/>
              <a:t> message.  TRUE/FALSE</a:t>
            </a:r>
            <a:br>
              <a:rPr lang="en-US" dirty="0" smtClean="0"/>
            </a:br>
            <a:endParaRPr lang="en-US" dirty="0" smtClean="0"/>
          </a:p>
          <a:p>
            <a:pPr marL="220348" indent="-220348" eaLnBrk="1" hangingPunct="1">
              <a:spcBef>
                <a:spcPct val="0"/>
              </a:spcBef>
              <a:buFontTx/>
              <a:buAutoNum type="arabicPeriod" startAt="3"/>
            </a:pPr>
            <a:endParaRPr lang="en-US" dirty="0" smtClean="0"/>
          </a:p>
          <a:p>
            <a:pPr marL="220348" indent="-220348" eaLnBrk="1" hangingPunct="1">
              <a:spcBef>
                <a:spcPct val="0"/>
              </a:spcBef>
              <a:buFontTx/>
              <a:buAutoNum type="arabicPeriod" startAt="3"/>
            </a:pPr>
            <a:endParaRPr lang="en-US" dirty="0" smtClean="0"/>
          </a:p>
          <a:p>
            <a:pPr marL="220348" indent="-220348" eaLnBrk="1" hangingPunct="1">
              <a:spcBef>
                <a:spcPct val="0"/>
              </a:spcBef>
              <a:buFontTx/>
              <a:buAutoNum type="arabicPeriod" startAt="3"/>
            </a:pPr>
            <a:r>
              <a:rPr lang="en-US" dirty="0" smtClean="0"/>
              <a:t>The GTI value of 4 includes what 4 parameters?</a:t>
            </a:r>
          </a:p>
          <a:p>
            <a:pPr marL="220348" indent="-220348" eaLnBrk="1" hangingPunct="1">
              <a:spcBef>
                <a:spcPct val="0"/>
              </a:spcBef>
              <a:buFontTx/>
              <a:buAutoNum type="arabicPeriod" startAt="3"/>
            </a:pPr>
            <a:endParaRPr lang="en-US" dirty="0" smtClean="0"/>
          </a:p>
          <a:p>
            <a:pPr marL="220348" indent="-220348" eaLnBrk="1" hangingPunct="1">
              <a:spcBef>
                <a:spcPct val="0"/>
              </a:spcBef>
              <a:buFontTx/>
              <a:buAutoNum type="arabicPeriod" startAt="3"/>
            </a:pPr>
            <a:r>
              <a:rPr lang="en-US" dirty="0" smtClean="0"/>
              <a:t>In intermediate GTT the STP does know the point code of the SCP that can answer a query.      TRUE/FALSE</a:t>
            </a:r>
          </a:p>
          <a:p>
            <a:pPr marL="220348" indent="-220348" eaLnBrk="1" hangingPunct="1">
              <a:spcBef>
                <a:spcPct val="0"/>
              </a:spcBef>
              <a:buFontTx/>
              <a:buAutoNum type="arabicPeriod" startAt="3"/>
            </a:pPr>
            <a:endParaRPr lang="en-US" dirty="0" smtClean="0"/>
          </a:p>
          <a:p>
            <a:pPr marL="220348" indent="-220348" eaLnBrk="1" hangingPunct="1">
              <a:spcBef>
                <a:spcPct val="0"/>
              </a:spcBef>
              <a:buFontTx/>
              <a:buAutoNum type="arabicPeriod" startAt="3"/>
            </a:pPr>
            <a:r>
              <a:rPr lang="en-US" dirty="0" smtClean="0"/>
              <a:t>When a query is sent to the STP and the DPC contained in the MSU is the point code of the STP, what does the STP do with the query?</a:t>
            </a:r>
          </a:p>
          <a:p>
            <a:pPr marL="220348" indent="-220348" eaLnBrk="1" hangingPunct="1">
              <a:spcBef>
                <a:spcPct val="0"/>
              </a:spcBef>
            </a:pPr>
            <a:r>
              <a:rPr lang="en-US" dirty="0" smtClean="0"/>
              <a:t>     ___________________________________________________________  </a:t>
            </a:r>
          </a:p>
          <a:p>
            <a:pPr marL="220348" indent="-220348" eaLnBrk="1" hangingPunct="1">
              <a:spcBef>
                <a:spcPct val="0"/>
              </a:spcBef>
            </a:pPr>
            <a:endParaRPr lang="en-US" dirty="0" smtClean="0"/>
          </a:p>
          <a:p>
            <a:pPr marL="228600" indent="-228600" eaLnBrk="1" hangingPunct="1">
              <a:spcBef>
                <a:spcPct val="0"/>
              </a:spcBef>
              <a:buFont typeface="+mj-lt"/>
              <a:buAutoNum type="arabicPeriod" startAt="7"/>
            </a:pPr>
            <a:r>
              <a:rPr lang="en-US" dirty="0" smtClean="0"/>
              <a:t>The address indicator is part of what fields of the MSU? </a:t>
            </a:r>
          </a:p>
          <a:p>
            <a:pPr marL="220348" indent="-220348" eaLnBrk="1" hangingPunct="1">
              <a:spcBef>
                <a:spcPct val="0"/>
              </a:spcBef>
            </a:pPr>
            <a:r>
              <a:rPr lang="en-US" dirty="0" smtClean="0"/>
              <a:t/>
            </a:r>
            <a:br>
              <a:rPr lang="en-US" dirty="0" smtClean="0"/>
            </a:br>
            <a:endParaRPr lang="en-US" dirty="0" smtClean="0"/>
          </a:p>
        </p:txBody>
      </p:sp>
      <p:sp>
        <p:nvSpPr>
          <p:cNvPr id="381956"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p:cNvSpPr>
            <a:spLocks noGrp="1" noChangeArrowheads="1"/>
          </p:cNvSpPr>
          <p:nvPr>
            <p:ph type="sldNum" sz="quarter" idx="5"/>
          </p:nvPr>
        </p:nvSpPr>
        <p:spPr>
          <a:noFill/>
        </p:spPr>
        <p:txBody>
          <a:bodyPr/>
          <a:lstStyle/>
          <a:p>
            <a:fld id="{B31D41A7-2440-41BE-BD98-785F22D148F9}" type="slidenum">
              <a:rPr lang="en-US" smtClean="0"/>
              <a:pPr/>
              <a:t>291</a:t>
            </a:fld>
            <a:endParaRPr lang="en-US" dirty="0" smtClean="0"/>
          </a:p>
        </p:txBody>
      </p:sp>
      <p:sp>
        <p:nvSpPr>
          <p:cNvPr id="655363" name="Rectangle 2"/>
          <p:cNvSpPr>
            <a:spLocks noGrp="1" noRot="1" noChangeAspect="1" noChangeArrowheads="1" noTextEdit="1"/>
          </p:cNvSpPr>
          <p:nvPr>
            <p:ph type="sldImg"/>
          </p:nvPr>
        </p:nvSpPr>
        <p:spPr>
          <a:ln/>
        </p:spPr>
      </p:sp>
      <p:sp>
        <p:nvSpPr>
          <p:cNvPr id="655364" name="Rectangle 3"/>
          <p:cNvSpPr>
            <a:spLocks noGrp="1" noChangeArrowheads="1"/>
          </p:cNvSpPr>
          <p:nvPr>
            <p:ph type="body" idx="1"/>
          </p:nvPr>
        </p:nvSpPr>
        <p:spPr>
          <a:xfrm>
            <a:off x="603979" y="4637441"/>
            <a:ext cx="5861777" cy="4202440"/>
          </a:xfrm>
          <a:noFill/>
          <a:ln/>
        </p:spPr>
        <p:txBody>
          <a:bodyPr/>
          <a:lstStyle/>
          <a:p>
            <a:pPr>
              <a:lnSpc>
                <a:spcPct val="90000"/>
              </a:lnSpc>
              <a:buFontTx/>
              <a:buChar char="•"/>
            </a:pPr>
            <a:r>
              <a:rPr lang="en-US" sz="1000" dirty="0" smtClean="0"/>
              <a:t>In this example, a GSM customer calls 8884142088. The MSC with node ID#8884141000 determines that the dialed number requires a database lookup to determine portability, so it launches a query to the STP with the point code of 1000.</a:t>
            </a:r>
          </a:p>
          <a:p>
            <a:pPr>
              <a:lnSpc>
                <a:spcPct val="90000"/>
              </a:lnSpc>
              <a:buFontTx/>
              <a:buChar char="•"/>
            </a:pPr>
            <a:endParaRPr lang="en-US" sz="1000" dirty="0" smtClean="0"/>
          </a:p>
          <a:p>
            <a:pPr>
              <a:lnSpc>
                <a:spcPct val="90000"/>
              </a:lnSpc>
              <a:buFontTx/>
              <a:buChar char="•"/>
            </a:pPr>
            <a:r>
              <a:rPr lang="en-US" sz="1000" dirty="0" smtClean="0"/>
              <a:t>Network A has an agreement with Network E to answer all INAP queries originated from Network A MSCs.</a:t>
            </a:r>
          </a:p>
          <a:p>
            <a:pPr>
              <a:lnSpc>
                <a:spcPct val="90000"/>
              </a:lnSpc>
              <a:buFontTx/>
              <a:buChar char="•"/>
            </a:pPr>
            <a:endParaRPr lang="en-US" sz="1000" dirty="0" smtClean="0"/>
          </a:p>
          <a:p>
            <a:pPr>
              <a:lnSpc>
                <a:spcPct val="90000"/>
              </a:lnSpc>
              <a:buFontTx/>
              <a:buChar char="•"/>
            </a:pPr>
            <a:r>
              <a:rPr lang="en-US" sz="1000" dirty="0" smtClean="0"/>
              <a:t>Since Network A is not performing INAP translations in-network, STP 1000 performs an intermediate GTT on the query and launches it to a hub provider at point code 3000. The hub provider is responsible for sending the message to the correct INAP database.</a:t>
            </a:r>
          </a:p>
          <a:p>
            <a:pPr>
              <a:lnSpc>
                <a:spcPct val="90000"/>
              </a:lnSpc>
              <a:buFontTx/>
              <a:buChar char="•"/>
            </a:pPr>
            <a:endParaRPr lang="en-US" sz="1000" dirty="0" smtClean="0"/>
          </a:p>
          <a:p>
            <a:pPr>
              <a:lnSpc>
                <a:spcPct val="90000"/>
              </a:lnSpc>
              <a:buFontTx/>
              <a:buChar char="•"/>
            </a:pPr>
            <a:r>
              <a:rPr lang="en-US" sz="1000" dirty="0" smtClean="0"/>
              <a:t>The hub provider STP (3000) is performing FLOBR on all queries from the Network A linkset. The  Network A linkset is configured to perform translations using FCD.</a:t>
            </a:r>
          </a:p>
          <a:p>
            <a:pPr>
              <a:lnSpc>
                <a:spcPct val="90000"/>
              </a:lnSpc>
              <a:buFontTx/>
              <a:buChar char="•"/>
            </a:pPr>
            <a:endParaRPr lang="en-US" sz="1000" dirty="0" smtClean="0"/>
          </a:p>
          <a:p>
            <a:pPr>
              <a:lnSpc>
                <a:spcPct val="90000"/>
              </a:lnSpc>
              <a:buFontTx/>
              <a:buChar char="•"/>
            </a:pPr>
            <a:r>
              <a:rPr lang="en-US" sz="1000" dirty="0" smtClean="0"/>
              <a:t>Network C STP begins with flexible called party (fcd) global title and the query failed. Even though there is a cggtasn reference in the gttsel table, a second search will not be performed and the query will fail.</a:t>
            </a:r>
          </a:p>
          <a:p>
            <a:pPr>
              <a:lnSpc>
                <a:spcPct val="90000"/>
              </a:lnSpc>
              <a:buFontTx/>
              <a:buChar char="•"/>
            </a:pPr>
            <a:endParaRPr lang="en-US" sz="1000" dirty="0" smtClean="0"/>
          </a:p>
          <a:p>
            <a:pPr>
              <a:lnSpc>
                <a:spcPct val="90000"/>
              </a:lnSpc>
              <a:buFontTx/>
              <a:buChar char="•"/>
            </a:pPr>
            <a:r>
              <a:rPr lang="en-US" sz="1000" dirty="0" smtClean="0"/>
              <a:t>The configuration that failed for FLOBR in Network C for Network A INAP queries is listed on the next page.</a:t>
            </a:r>
          </a:p>
          <a:p>
            <a:pPr eaLnBrk="1" hangingPunct="1">
              <a:lnSpc>
                <a:spcPct val="90000"/>
              </a:lnSpc>
            </a:pPr>
            <a:endParaRPr lang="en-US" sz="1000" dirty="0" smtClean="0"/>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a:spLocks noGrp="1" noChangeArrowheads="1"/>
          </p:cNvSpPr>
          <p:nvPr>
            <p:ph type="sldNum" sz="quarter" idx="5"/>
          </p:nvPr>
        </p:nvSpPr>
        <p:spPr>
          <a:noFill/>
        </p:spPr>
        <p:txBody>
          <a:bodyPr/>
          <a:lstStyle/>
          <a:p>
            <a:fld id="{75E3F2D4-046D-4A81-81A6-0BF47706F138}" type="slidenum">
              <a:rPr lang="en-US" smtClean="0"/>
              <a:pPr/>
              <a:t>292</a:t>
            </a:fld>
            <a:endParaRPr lang="en-US" dirty="0" smtClean="0"/>
          </a:p>
        </p:txBody>
      </p:sp>
      <p:sp>
        <p:nvSpPr>
          <p:cNvPr id="656387" name="Rectangle 2"/>
          <p:cNvSpPr>
            <a:spLocks noGrp="1" noRot="1" noChangeAspect="1" noChangeArrowheads="1" noTextEdit="1"/>
          </p:cNvSpPr>
          <p:nvPr>
            <p:ph type="sldImg"/>
          </p:nvPr>
        </p:nvSpPr>
        <p:spPr>
          <a:ln/>
        </p:spPr>
      </p:sp>
      <p:sp>
        <p:nvSpPr>
          <p:cNvPr id="656388" name="Rectangle 3"/>
          <p:cNvSpPr>
            <a:spLocks noGrp="1" noChangeArrowheads="1"/>
          </p:cNvSpPr>
          <p:nvPr>
            <p:ph type="body" idx="1"/>
          </p:nvPr>
        </p:nvSpPr>
        <p:spPr>
          <a:xfrm>
            <a:off x="603979" y="4637441"/>
            <a:ext cx="5861777" cy="4374596"/>
          </a:xfrm>
          <a:noFill/>
          <a:ln/>
        </p:spPr>
        <p:txBody>
          <a:bodyPr/>
          <a:lstStyle/>
          <a:p>
            <a:pPr marL="220348" indent="-220348" eaLnBrk="1" hangingPunct="1">
              <a:lnSpc>
                <a:spcPct val="80000"/>
              </a:lnSpc>
              <a:buFontTx/>
              <a:buChar char="•"/>
            </a:pPr>
            <a:r>
              <a:rPr lang="en-US" sz="1000" dirty="0" smtClean="0"/>
              <a:t>As an example, Flexible CdPA  (fcd) is selected for the global title translation process on ntwkAls. When an incoming message is translated, the gttsel table is set to translate on CdPA gtt (cdgtasn). At the GTA table the CdPA information is searched first and no match is found. The GTA table also is pointing to a CgPA GTA table. The CgPA GTA table is searched next and a match is also found so the message is sent to the STP with a point code of 5000. </a:t>
            </a:r>
          </a:p>
          <a:p>
            <a:pPr marL="220348" indent="-220348" algn="ctr" eaLnBrk="1" hangingPunct="1">
              <a:lnSpc>
                <a:spcPct val="80000"/>
              </a:lnSpc>
            </a:pPr>
            <a:endParaRPr lang="en-US" sz="1000" u="sng" dirty="0" smtClean="0"/>
          </a:p>
          <a:p>
            <a:pPr marL="220348" indent="-220348" algn="ctr" eaLnBrk="1" hangingPunct="1">
              <a:lnSpc>
                <a:spcPct val="80000"/>
              </a:lnSpc>
            </a:pPr>
            <a:r>
              <a:rPr lang="en-US" sz="1000" u="sng" dirty="0" smtClean="0"/>
              <a:t>Network A to Network E FLOBR fcd Configuration of Network C STP</a:t>
            </a:r>
          </a:p>
          <a:p>
            <a:pPr marL="220348" indent="-220348" eaLnBrk="1" hangingPunct="1">
              <a:lnSpc>
                <a:spcPct val="80000"/>
              </a:lnSpc>
              <a:buFontTx/>
              <a:buAutoNum type="arabicPeriod"/>
            </a:pPr>
            <a:r>
              <a:rPr lang="en-US" sz="1000" dirty="0" smtClean="0"/>
              <a:t>Verify that gtt, egtt and vgtt features are activated using the rtrv-feat command.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Verify that the OBSR feature is activated using the rtrv-ctrl-feat command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enable-ctrl-feat:partnum=893027701:fak=CW4HYNBE66SWN</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chg-ctrl-feat:partnum=893027701:status=on</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chg-ls:lsn=ntwkals:gttmode=fcd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ent-gttset:gttsn=inapcdf:netdom=itu:settype=cdgta</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ent-gttset:gttsn=inapcgf:netdom=itu:settype=cggta</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ent-gttsel:gtin=4:np=e164:nai=sub:tt=0:cdgtasn=inapcdf:cggtasn=inapcgf</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ent-gta:gttsn=inapcdf:xlat=dpcssn:ri=gt:ssn=241:gta=8884141000:egta=8884141999:pcn=4000 :optsn=inapcg</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ent-gta:gttsn=inapcgf:xlat=dpcssn:ri=gt:ssn=241:gta=8884141000:egta=8884141999:pcn=5000</a:t>
            </a:r>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a:spLocks noGrp="1" noChangeArrowheads="1"/>
          </p:cNvSpPr>
          <p:nvPr>
            <p:ph type="sldNum" sz="quarter" idx="5"/>
          </p:nvPr>
        </p:nvSpPr>
        <p:spPr>
          <a:noFill/>
        </p:spPr>
        <p:txBody>
          <a:bodyPr/>
          <a:lstStyle/>
          <a:p>
            <a:fld id="{6FC613D5-EE80-4E45-BD0C-EC6FF06EE1ED}" type="slidenum">
              <a:rPr lang="en-US" smtClean="0"/>
              <a:pPr/>
              <a:t>293</a:t>
            </a:fld>
            <a:endParaRPr lang="en-US" dirty="0" smtClean="0"/>
          </a:p>
        </p:txBody>
      </p:sp>
      <p:sp>
        <p:nvSpPr>
          <p:cNvPr id="657411" name="Rectangle 2"/>
          <p:cNvSpPr>
            <a:spLocks noGrp="1" noRot="1" noChangeAspect="1" noChangeArrowheads="1" noTextEdit="1"/>
          </p:cNvSpPr>
          <p:nvPr>
            <p:ph type="sldImg"/>
          </p:nvPr>
        </p:nvSpPr>
        <p:spPr>
          <a:ln/>
        </p:spPr>
      </p:sp>
      <p:sp>
        <p:nvSpPr>
          <p:cNvPr id="657412" name="Rectangle 3"/>
          <p:cNvSpPr>
            <a:spLocks noGrp="1" noChangeArrowheads="1"/>
          </p:cNvSpPr>
          <p:nvPr>
            <p:ph type="body" idx="1"/>
          </p:nvPr>
        </p:nvSpPr>
        <p:spPr>
          <a:xfrm>
            <a:off x="603979" y="4637441"/>
            <a:ext cx="5861777" cy="4202440"/>
          </a:xfrm>
          <a:noFill/>
          <a:ln/>
        </p:spPr>
        <p:txBody>
          <a:bodyPr/>
          <a:lstStyle/>
          <a:p>
            <a:pPr>
              <a:buFontTx/>
              <a:buChar char="•"/>
            </a:pPr>
            <a:r>
              <a:rPr lang="en-US" sz="1000" dirty="0" smtClean="0"/>
              <a:t>In this example, a GSM customer calls 8884142088. The MSC with node ID#8884141000 determines that the dialed number requires a database lookup to determine portability, so it launches a query to the STP with the point code of 1000.</a:t>
            </a:r>
          </a:p>
          <a:p>
            <a:pPr>
              <a:buFontTx/>
              <a:buChar char="•"/>
            </a:pPr>
            <a:endParaRPr lang="en-US" sz="1000" dirty="0" smtClean="0"/>
          </a:p>
          <a:p>
            <a:pPr>
              <a:buFontTx/>
              <a:buChar char="•"/>
            </a:pPr>
            <a:r>
              <a:rPr lang="en-US" sz="1000" dirty="0" smtClean="0"/>
              <a:t>Network A has an agreement with Network E to answer all INAP queries originated from Network A MSCs.</a:t>
            </a:r>
          </a:p>
          <a:p>
            <a:pPr>
              <a:buFontTx/>
              <a:buChar char="•"/>
            </a:pPr>
            <a:endParaRPr lang="en-US" sz="1000" dirty="0" smtClean="0"/>
          </a:p>
          <a:p>
            <a:pPr>
              <a:buFontTx/>
              <a:buChar char="•"/>
            </a:pPr>
            <a:r>
              <a:rPr lang="en-US" sz="1000" dirty="0" smtClean="0"/>
              <a:t>Since Network A is not performing INAP translations in-network, STP 1000 performs an intermediate GTT on the query and launches it to a hub provider at point code 3000. The hub provider is responsible for sending the message to the correct INAP database.</a:t>
            </a:r>
          </a:p>
          <a:p>
            <a:pPr>
              <a:buFontTx/>
              <a:buChar char="•"/>
            </a:pPr>
            <a:endParaRPr lang="en-US" sz="1000" dirty="0" smtClean="0"/>
          </a:p>
          <a:p>
            <a:pPr>
              <a:buFontTx/>
              <a:buChar char="•"/>
            </a:pPr>
            <a:r>
              <a:rPr lang="en-US" sz="1000" dirty="0" smtClean="0"/>
              <a:t>The hub provider STP (3000) is performing FLOBR on all queries from the Network A linkset. The  Network A linkset is configured to perform translations using FCD.</a:t>
            </a:r>
          </a:p>
          <a:p>
            <a:pPr>
              <a:buFontTx/>
              <a:buChar char="•"/>
            </a:pPr>
            <a:endParaRPr lang="en-US" sz="1000" dirty="0" smtClean="0"/>
          </a:p>
          <a:p>
            <a:pPr>
              <a:buFontTx/>
              <a:buChar char="•"/>
            </a:pPr>
            <a:r>
              <a:rPr lang="en-US" sz="1000" dirty="0" smtClean="0"/>
              <a:t>Network C STP begins with flexible called party (fcd) global title and determines that this query could be answered at STP 4000. Since there is a cggtasn reference in the gttsel table, a second search must be performed on the query.</a:t>
            </a:r>
          </a:p>
          <a:p>
            <a:pPr>
              <a:buFontTx/>
              <a:buChar char="•"/>
            </a:pPr>
            <a:endParaRPr lang="en-US" sz="1000" dirty="0" smtClean="0"/>
          </a:p>
          <a:p>
            <a:pPr>
              <a:buFontTx/>
              <a:buChar char="•"/>
            </a:pPr>
            <a:r>
              <a:rPr lang="en-US" sz="1000" dirty="0" smtClean="0"/>
              <a:t>The result of the second translation on the calling party GTA is to send the query to Network E to determine the ported number of the called party.</a:t>
            </a:r>
          </a:p>
          <a:p>
            <a:pPr>
              <a:buFontTx/>
              <a:buChar char="•"/>
            </a:pPr>
            <a:endParaRPr lang="en-US" sz="1000" dirty="0" smtClean="0"/>
          </a:p>
          <a:p>
            <a:pPr>
              <a:buFontTx/>
              <a:buChar char="•"/>
            </a:pPr>
            <a:r>
              <a:rPr lang="en-US" sz="1000" dirty="0" smtClean="0"/>
              <a:t>The configuration to support FLOBR in Network C for Network A INAP queries to be sent to Network E is listed on the next page.</a:t>
            </a:r>
          </a:p>
          <a:p>
            <a:pPr eaLnBrk="1" hangingPunct="1"/>
            <a:endParaRPr lang="en-US" sz="1000" dirty="0" smtClean="0"/>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a:spLocks noGrp="1" noChangeArrowheads="1"/>
          </p:cNvSpPr>
          <p:nvPr>
            <p:ph type="sldNum" sz="quarter" idx="5"/>
          </p:nvPr>
        </p:nvSpPr>
        <p:spPr>
          <a:noFill/>
        </p:spPr>
        <p:txBody>
          <a:bodyPr/>
          <a:lstStyle/>
          <a:p>
            <a:fld id="{512D33BA-1347-4C9D-80D3-EEEB2A242D47}" type="slidenum">
              <a:rPr lang="en-US" smtClean="0"/>
              <a:pPr/>
              <a:t>294</a:t>
            </a:fld>
            <a:endParaRPr lang="en-US" dirty="0" smtClean="0"/>
          </a:p>
        </p:txBody>
      </p:sp>
      <p:sp>
        <p:nvSpPr>
          <p:cNvPr id="658435" name="Rectangle 3"/>
          <p:cNvSpPr>
            <a:spLocks noGrp="1" noChangeArrowheads="1"/>
          </p:cNvSpPr>
          <p:nvPr>
            <p:ph type="body" idx="1"/>
          </p:nvPr>
        </p:nvSpPr>
        <p:spPr>
          <a:xfrm>
            <a:off x="603979" y="4525232"/>
            <a:ext cx="5861777" cy="4373059"/>
          </a:xfrm>
          <a:noFill/>
          <a:ln/>
        </p:spPr>
        <p:txBody>
          <a:bodyPr/>
          <a:lstStyle/>
          <a:p>
            <a:pPr marL="220348" indent="-220348" eaLnBrk="1" hangingPunct="1">
              <a:lnSpc>
                <a:spcPct val="90000"/>
              </a:lnSpc>
              <a:buFontTx/>
              <a:buChar char="•"/>
            </a:pPr>
            <a:r>
              <a:rPr lang="en-US" sz="1000" dirty="0" smtClean="0"/>
              <a:t>As an example, Flexible CdPA  (fcd) is selected for the global title translation process on ntwkAls. When an incoming message is translated, the gttsel table is set to translate on CdPA gtt (cdgtasn). At the GTA table the CdPA information is searched first and a match is found. The GTTSEL table also is pointing to a CgPA GTA table. The CgPA GTA table is searched next and a match is also found so the message is sent to the STP with a point code of 5000. </a:t>
            </a:r>
          </a:p>
          <a:p>
            <a:pPr marL="220348" indent="-220348" algn="ctr" eaLnBrk="1" hangingPunct="1">
              <a:lnSpc>
                <a:spcPct val="90000"/>
              </a:lnSpc>
            </a:pPr>
            <a:r>
              <a:rPr lang="en-US" sz="1000" u="sng" dirty="0" smtClean="0"/>
              <a:t>Network A to Network E FLOBR fcd Configuration of Network C STP</a:t>
            </a:r>
          </a:p>
          <a:p>
            <a:pPr marL="220348" indent="-220348" eaLnBrk="1" hangingPunct="1">
              <a:lnSpc>
                <a:spcPct val="90000"/>
              </a:lnSpc>
              <a:buFontTx/>
              <a:buAutoNum type="arabicPeriod"/>
            </a:pPr>
            <a:r>
              <a:rPr lang="en-US" sz="1000" dirty="0" smtClean="0"/>
              <a:t>Verify that gtt, egtt and vgtt features are activated using the rtrv-feat command.</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Verify that the OBSR feature is activated using the rtrv-ctrl-feat command</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enable-ctrl-feat:partnum=893027701:fak=CW4HYNBE66SWN</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chg-ctrl-feat:partnum=893027701:status=on</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chg-ls:lsn=ntwkals:gttmode=fcd</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ent-gttset:gttsn=inapcdf:netdom=itu:settype=cdgta</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ent-gttset:gttsn=inapcgf:netdom=itu:settype=cggta</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ent-gttsel:gtin=4:np=e164:nai=sub:tt=0:cdgtasn=inapcdf:cggtasn=inapcgf</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ent-gta:gttsn=inapcdf:xlat=dpcssn:ri=gt:ssn=241:gta=8884142000:egta=8884142999:pcn=4000</a:t>
            </a:r>
          </a:p>
          <a:p>
            <a:pPr marL="220348" indent="-220348" eaLnBrk="1" hangingPunct="1">
              <a:lnSpc>
                <a:spcPct val="90000"/>
              </a:lnSpc>
              <a:buFontTx/>
              <a:buAutoNum type="arabicPeriod"/>
            </a:pPr>
            <a:endParaRPr lang="en-US" sz="1000" dirty="0" smtClean="0"/>
          </a:p>
          <a:p>
            <a:pPr marL="220348" indent="-220348" eaLnBrk="1" hangingPunct="1">
              <a:lnSpc>
                <a:spcPct val="90000"/>
              </a:lnSpc>
              <a:buFontTx/>
              <a:buAutoNum type="arabicPeriod"/>
            </a:pPr>
            <a:r>
              <a:rPr lang="en-US" sz="1000" dirty="0" smtClean="0"/>
              <a:t>ent-gta:gttsn=inapcgf:xlat=dpcssn:ri=gt:ssn=241:gta=8884141000:egta=8884141999:pcn=5000</a:t>
            </a:r>
          </a:p>
        </p:txBody>
      </p:sp>
      <p:sp>
        <p:nvSpPr>
          <p:cNvPr id="658436" name="Rectangle 2"/>
          <p:cNvSpPr>
            <a:spLocks noGrp="1" noRot="1" noChangeAspect="1" noChangeArrowheads="1" noTextEdit="1"/>
          </p:cNvSpPr>
          <p:nvPr>
            <p:ph type="sldImg" idx="2"/>
          </p:nvPr>
        </p:nvSpPr>
        <p:spPr>
          <a:ln/>
        </p:spPr>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a:spLocks noGrp="1" noChangeArrowheads="1"/>
          </p:cNvSpPr>
          <p:nvPr>
            <p:ph type="sldNum" sz="quarter" idx="5"/>
          </p:nvPr>
        </p:nvSpPr>
        <p:spPr>
          <a:noFill/>
        </p:spPr>
        <p:txBody>
          <a:bodyPr/>
          <a:lstStyle/>
          <a:p>
            <a:fld id="{4DF3D5B4-A06A-436B-8304-62A4A96939DD}" type="slidenum">
              <a:rPr lang="en-US" smtClean="0"/>
              <a:pPr/>
              <a:t>295</a:t>
            </a:fld>
            <a:endParaRPr lang="en-US" dirty="0" smtClean="0"/>
          </a:p>
        </p:txBody>
      </p:sp>
      <p:sp>
        <p:nvSpPr>
          <p:cNvPr id="659459" name="Rectangle 2"/>
          <p:cNvSpPr>
            <a:spLocks noGrp="1" noRot="1" noChangeAspect="1" noChangeArrowheads="1" noTextEdit="1"/>
          </p:cNvSpPr>
          <p:nvPr>
            <p:ph type="sldImg"/>
          </p:nvPr>
        </p:nvSpPr>
        <p:spPr>
          <a:ln/>
        </p:spPr>
      </p:sp>
      <p:sp>
        <p:nvSpPr>
          <p:cNvPr id="659460" name="Rectangle 3"/>
          <p:cNvSpPr>
            <a:spLocks noGrp="1" noChangeArrowheads="1"/>
          </p:cNvSpPr>
          <p:nvPr>
            <p:ph type="body" idx="1"/>
          </p:nvPr>
        </p:nvSpPr>
        <p:spPr>
          <a:xfrm>
            <a:off x="603979" y="4637441"/>
            <a:ext cx="5861777" cy="4202440"/>
          </a:xfrm>
          <a:noFill/>
          <a:ln/>
        </p:spPr>
        <p:txBody>
          <a:bodyPr/>
          <a:lstStyle/>
          <a:p>
            <a:pPr eaLnBrk="1" hangingPunct="1">
              <a:buFontTx/>
              <a:buChar char="•"/>
            </a:pPr>
            <a:r>
              <a:rPr lang="en-US" sz="1000" dirty="0" smtClean="0"/>
              <a:t>E5-SM4G cards are required to support the TCAP Origin-Based Routing (TOBR) feature.</a:t>
            </a:r>
          </a:p>
          <a:p>
            <a:pPr eaLnBrk="1" hangingPunct="1">
              <a:buFontTx/>
              <a:buChar char="•"/>
            </a:pPr>
            <a:r>
              <a:rPr lang="en-US" sz="1000" dirty="0" smtClean="0"/>
              <a:t>The TOBR feature is a control feature which requires a part number and feature access key to enable the feature.</a:t>
            </a:r>
          </a:p>
          <a:p>
            <a:pPr eaLnBrk="1" hangingPunct="1">
              <a:buFontTx/>
              <a:buChar char="•"/>
            </a:pPr>
            <a:r>
              <a:rPr lang="en-US" sz="1000" dirty="0" smtClean="0"/>
              <a:t>To achieve maximum usage of this feature, OBSR &amp; FLOBR should be implemented in addition to TOBR.</a:t>
            </a:r>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a:spLocks noGrp="1" noChangeArrowheads="1"/>
          </p:cNvSpPr>
          <p:nvPr>
            <p:ph type="sldNum" sz="quarter" idx="5"/>
          </p:nvPr>
        </p:nvSpPr>
        <p:spPr>
          <a:noFill/>
        </p:spPr>
        <p:txBody>
          <a:bodyPr/>
          <a:lstStyle/>
          <a:p>
            <a:fld id="{13C05F20-9086-4574-9009-1F7FA988F59A}" type="slidenum">
              <a:rPr lang="en-US" smtClean="0"/>
              <a:pPr/>
              <a:t>296</a:t>
            </a:fld>
            <a:endParaRPr lang="en-US" dirty="0" smtClean="0"/>
          </a:p>
        </p:txBody>
      </p:sp>
      <p:sp>
        <p:nvSpPr>
          <p:cNvPr id="660483" name="Rectangle 2"/>
          <p:cNvSpPr>
            <a:spLocks noGrp="1" noRot="1" noChangeAspect="1" noChangeArrowheads="1" noTextEdit="1"/>
          </p:cNvSpPr>
          <p:nvPr>
            <p:ph type="sldImg"/>
          </p:nvPr>
        </p:nvSpPr>
        <p:spPr>
          <a:ln/>
        </p:spPr>
      </p:sp>
      <p:sp>
        <p:nvSpPr>
          <p:cNvPr id="660484" name="Rectangle 3"/>
          <p:cNvSpPr>
            <a:spLocks noGrp="1" noChangeArrowheads="1"/>
          </p:cNvSpPr>
          <p:nvPr>
            <p:ph type="body" idx="1"/>
          </p:nvPr>
        </p:nvSpPr>
        <p:spPr>
          <a:xfrm>
            <a:off x="603979" y="4637441"/>
            <a:ext cx="5861777" cy="4202440"/>
          </a:xfrm>
          <a:noFill/>
          <a:ln/>
        </p:spPr>
        <p:txBody>
          <a:bodyPr/>
          <a:lstStyle/>
          <a:p>
            <a:pPr>
              <a:buFontTx/>
              <a:buChar char="•"/>
            </a:pPr>
            <a:r>
              <a:rPr lang="en-US" sz="1000" dirty="0" smtClean="0"/>
              <a:t>In this example, a GSM customer calls 8884142088. The MSC with node ID#8884141000 determines that the dialed number requires a database lookup to determine portability, so it launches a query to the STP with the point code of 1000.</a:t>
            </a:r>
          </a:p>
          <a:p>
            <a:pPr>
              <a:buFontTx/>
              <a:buChar char="•"/>
            </a:pPr>
            <a:endParaRPr lang="en-US" sz="1000" dirty="0" smtClean="0"/>
          </a:p>
          <a:p>
            <a:pPr>
              <a:buFontTx/>
              <a:buChar char="•"/>
            </a:pPr>
            <a:r>
              <a:rPr lang="en-US" sz="1000" dirty="0" smtClean="0"/>
              <a:t>Network A has an agreement with Network E to answer all INAP queries originated from Network A MSCs.</a:t>
            </a:r>
          </a:p>
          <a:p>
            <a:pPr>
              <a:buFontTx/>
              <a:buChar char="•"/>
            </a:pPr>
            <a:endParaRPr lang="en-US" sz="1000" dirty="0" smtClean="0"/>
          </a:p>
          <a:p>
            <a:pPr>
              <a:buFontTx/>
              <a:buChar char="•"/>
            </a:pPr>
            <a:r>
              <a:rPr lang="en-US" sz="1000" dirty="0" smtClean="0"/>
              <a:t>Since Network A is not performing INAP translations in-network, STP 1000 performs an intermediate GTT on the query and launches it to a hub provider at point code 3000. The hub provider is responsible for sending the message to the correct INAP database.</a:t>
            </a:r>
          </a:p>
          <a:p>
            <a:pPr>
              <a:buFontTx/>
              <a:buChar char="•"/>
            </a:pPr>
            <a:endParaRPr lang="en-US" sz="1000" dirty="0" smtClean="0"/>
          </a:p>
          <a:p>
            <a:pPr>
              <a:buFontTx/>
              <a:buChar char="•"/>
            </a:pPr>
            <a:r>
              <a:rPr lang="en-US" sz="1000" dirty="0" smtClean="0"/>
              <a:t>The hub provider STP (3000) is performing FLOBR/TOBR on all queries from the Network A linkset. The  Network A linkset is configured to perform translations using FCD.</a:t>
            </a:r>
          </a:p>
          <a:p>
            <a:pPr>
              <a:buFontTx/>
              <a:buChar char="•"/>
            </a:pPr>
            <a:endParaRPr lang="en-US" sz="1000" dirty="0" smtClean="0"/>
          </a:p>
          <a:p>
            <a:pPr>
              <a:buFontTx/>
              <a:buChar char="•"/>
            </a:pPr>
            <a:r>
              <a:rPr lang="en-US" sz="1000" dirty="0" smtClean="0"/>
              <a:t>Network C STP begins with flexible called party (fcd) global title and determines that this query could be answered at STP 4000. Since there is a cggtasn reference in the gttsel table, a second search must be performed on the query.</a:t>
            </a:r>
          </a:p>
          <a:p>
            <a:pPr>
              <a:buFontTx/>
              <a:buChar char="•"/>
            </a:pPr>
            <a:endParaRPr lang="en-US" sz="1000" dirty="0" smtClean="0"/>
          </a:p>
          <a:p>
            <a:pPr>
              <a:buFontTx/>
              <a:buChar char="•"/>
            </a:pPr>
            <a:r>
              <a:rPr lang="en-US" sz="1000" dirty="0" smtClean="0"/>
              <a:t>The result of the second translation on the calling party GTA is to send the query to Network E to determine the ported number of the called party.</a:t>
            </a:r>
          </a:p>
          <a:p>
            <a:pPr>
              <a:buFontTx/>
              <a:buChar char="•"/>
            </a:pPr>
            <a:endParaRPr lang="en-US" sz="1000" dirty="0" smtClean="0"/>
          </a:p>
          <a:p>
            <a:pPr>
              <a:buFontTx/>
              <a:buChar char="•"/>
            </a:pPr>
            <a:r>
              <a:rPr lang="en-US" sz="1000" dirty="0" smtClean="0"/>
              <a:t>The configuration to support FLOBR/TOBR in Network C for Network A INAP queries to be sent to Network E is listed on the next page.</a:t>
            </a:r>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a:spLocks noGrp="1" noChangeArrowheads="1"/>
          </p:cNvSpPr>
          <p:nvPr>
            <p:ph type="sldNum" sz="quarter" idx="5"/>
          </p:nvPr>
        </p:nvSpPr>
        <p:spPr>
          <a:noFill/>
        </p:spPr>
        <p:txBody>
          <a:bodyPr/>
          <a:lstStyle/>
          <a:p>
            <a:fld id="{B754F434-6254-4429-9459-7EF5CAD5004A}" type="slidenum">
              <a:rPr lang="en-US" smtClean="0"/>
              <a:pPr/>
              <a:t>297</a:t>
            </a:fld>
            <a:endParaRPr lang="en-US" dirty="0" smtClean="0"/>
          </a:p>
        </p:txBody>
      </p:sp>
      <p:sp>
        <p:nvSpPr>
          <p:cNvPr id="661507" name="Rectangle 2"/>
          <p:cNvSpPr>
            <a:spLocks noGrp="1" noRot="1" noChangeAspect="1" noChangeArrowheads="1" noTextEdit="1"/>
          </p:cNvSpPr>
          <p:nvPr>
            <p:ph type="sldImg"/>
          </p:nvPr>
        </p:nvSpPr>
        <p:spPr>
          <a:ln/>
        </p:spPr>
      </p:sp>
      <p:sp>
        <p:nvSpPr>
          <p:cNvPr id="661508" name="Rectangle 3"/>
          <p:cNvSpPr>
            <a:spLocks noGrp="1" noChangeArrowheads="1"/>
          </p:cNvSpPr>
          <p:nvPr>
            <p:ph type="body" idx="1"/>
          </p:nvPr>
        </p:nvSpPr>
        <p:spPr>
          <a:xfrm>
            <a:off x="603979" y="4637441"/>
            <a:ext cx="5861777" cy="4402263"/>
          </a:xfrm>
          <a:noFill/>
          <a:ln/>
        </p:spPr>
        <p:txBody>
          <a:bodyPr/>
          <a:lstStyle/>
          <a:p>
            <a:pPr marL="220348" indent="-220348" eaLnBrk="1" hangingPunct="1">
              <a:lnSpc>
                <a:spcPct val="80000"/>
              </a:lnSpc>
              <a:buFontTx/>
              <a:buChar char="•"/>
            </a:pPr>
            <a:r>
              <a:rPr lang="en-US" sz="1000" dirty="0" smtClean="0"/>
              <a:t>As an example, TOBR and Flexible CdPA  (fcd) is selected for the global title translation process on ntwkAls. When an incoming message is translated, the gttsel table is set to translate on CdPA gtt (cdgtasn). At the GTA table the CdPA information is searched first and no match is found. The GTA table also is pointing to a CgPA GTA table. The CgPA GTA table is searched next and a match is also found so the message is sent to the STP with a point code of 5000. </a:t>
            </a:r>
          </a:p>
          <a:p>
            <a:pPr marL="220348" indent="-220348" eaLnBrk="1" hangingPunct="1">
              <a:lnSpc>
                <a:spcPct val="80000"/>
              </a:lnSpc>
              <a:buFontTx/>
              <a:buChar char="•"/>
            </a:pPr>
            <a:endParaRPr lang="en-US" sz="1000" dirty="0" smtClean="0"/>
          </a:p>
          <a:p>
            <a:pPr marL="220348" indent="-220348" algn="ctr" eaLnBrk="1" hangingPunct="1">
              <a:lnSpc>
                <a:spcPct val="80000"/>
              </a:lnSpc>
            </a:pPr>
            <a:r>
              <a:rPr lang="en-US" sz="1000" u="sng" dirty="0" smtClean="0"/>
              <a:t>Network A to Network E TOBR and FLOBR fcd Configuration of Network C STP</a:t>
            </a:r>
          </a:p>
          <a:p>
            <a:pPr marL="220348" indent="-220348" algn="ctr" eaLnBrk="1" hangingPunct="1">
              <a:lnSpc>
                <a:spcPct val="80000"/>
              </a:lnSpc>
            </a:pPr>
            <a:endParaRPr lang="en-US" sz="1000" u="sng" dirty="0" smtClean="0"/>
          </a:p>
          <a:p>
            <a:pPr marL="220348" indent="-220348" eaLnBrk="1" hangingPunct="1">
              <a:lnSpc>
                <a:spcPct val="80000"/>
              </a:lnSpc>
              <a:buFontTx/>
              <a:buAutoNum type="arabicPeriod"/>
            </a:pPr>
            <a:r>
              <a:rPr lang="en-US" sz="1000" dirty="0" smtClean="0"/>
              <a:t>Verify that gtt, egtt and vgtt features are activated using the rtrv-feat command.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Verify that the FLOBR feature is activated using the rtrv-ctrl-feat command.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enable-ctrl-feat:partnum=893027801:fak=NBBX367CR3C3F</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chg-ctrl-feat:partnum=893027801:status=on</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chg-ls:lsn=ntwkals:gttmode=fcd</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ent-gttset:gttsn=inap:netdom=itu:settype=opcode</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ent-gttsel:gtin=4:np=e164:nai=sub:tt=0:cdgtasn=inapcdt:cggtasn=inapcgt</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ent-gta:gttsn=inapcdt:xlat=dpcssn:ri=gt:ssn=241:gta=8884141000:egta=8884141999 :optsn=inapcg :opcode=71:pcn=4000</a:t>
            </a:r>
          </a:p>
          <a:p>
            <a:pPr marL="220348" indent="-220348" eaLnBrk="1" hangingPunct="1">
              <a:lnSpc>
                <a:spcPct val="80000"/>
              </a:lnSpc>
              <a:buFontTx/>
              <a:buAutoNum type="arabicPeriod"/>
            </a:pPr>
            <a:endParaRPr lang="en-US" sz="1000" dirty="0" smtClean="0"/>
          </a:p>
          <a:p>
            <a:pPr marL="220348" indent="-220348" eaLnBrk="1" hangingPunct="1">
              <a:lnSpc>
                <a:spcPct val="80000"/>
              </a:lnSpc>
              <a:buFontTx/>
              <a:buAutoNum type="arabicPeriod"/>
            </a:pPr>
            <a:r>
              <a:rPr lang="en-US" sz="1000" dirty="0" smtClean="0"/>
              <a:t>ent-gta:gttsn=inapcgt:xlat=dpcssn:ri=gt:ssn=241:gta=8884141000:egta=8884141999:opcode=71    :pcn=5000</a:t>
            </a:r>
          </a:p>
          <a:p>
            <a:pPr marL="220348" indent="-220348" eaLnBrk="1" hangingPunct="1">
              <a:lnSpc>
                <a:spcPct val="80000"/>
              </a:lnSpc>
              <a:buFontTx/>
              <a:buChar char="•"/>
            </a:pPr>
            <a:endParaRPr lang="en-US" sz="1000" dirty="0" smtClean="0"/>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a:spLocks noGrp="1" noChangeArrowheads="1"/>
          </p:cNvSpPr>
          <p:nvPr>
            <p:ph type="sldNum" sz="quarter" idx="5"/>
          </p:nvPr>
        </p:nvSpPr>
        <p:spPr>
          <a:noFill/>
        </p:spPr>
        <p:txBody>
          <a:bodyPr/>
          <a:lstStyle/>
          <a:p>
            <a:fld id="{E81A13E7-F9BD-47EA-B1F3-F2B85E2ABB18}" type="slidenum">
              <a:rPr lang="en-US" smtClean="0"/>
              <a:pPr/>
              <a:t>298</a:t>
            </a:fld>
            <a:endParaRPr lang="en-US" dirty="0" smtClean="0"/>
          </a:p>
        </p:txBody>
      </p:sp>
      <p:sp>
        <p:nvSpPr>
          <p:cNvPr id="662532"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Rot="1" noChangeAspect="1" noChangeArrowheads="1" noTextEdit="1"/>
          </p:cNvSpPr>
          <p:nvPr>
            <p:ph type="sldImg" idx="2"/>
          </p:nvPr>
        </p:nvSpPr>
        <p:spPr>
          <a:xfrm>
            <a:off x="576263" y="163513"/>
            <a:ext cx="5857875" cy="4394200"/>
          </a:xfrm>
          <a:ln/>
        </p:spPr>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a:spLocks noGrp="1" noChangeArrowheads="1"/>
          </p:cNvSpPr>
          <p:nvPr>
            <p:ph type="sldNum" sz="quarter" idx="5"/>
          </p:nvPr>
        </p:nvSpPr>
        <p:spPr>
          <a:noFill/>
        </p:spPr>
        <p:txBody>
          <a:bodyPr/>
          <a:lstStyle/>
          <a:p>
            <a:fld id="{5F78F124-7EDD-44BD-862F-787A4F6FA208}" type="slidenum">
              <a:rPr lang="en-US" smtClean="0"/>
              <a:pPr/>
              <a:t>299</a:t>
            </a:fld>
            <a:endParaRPr lang="en-US" dirty="0" smtClean="0"/>
          </a:p>
        </p:txBody>
      </p:sp>
      <p:sp>
        <p:nvSpPr>
          <p:cNvPr id="663556"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Rot="1" noChangeAspect="1" noChangeArrowheads="1" noTextEdit="1"/>
          </p:cNvSpPr>
          <p:nvPr>
            <p:ph type="sldImg" idx="2"/>
          </p:nvPr>
        </p:nvSpPr>
        <p:spPr>
          <a:xfrm>
            <a:off x="576263" y="163513"/>
            <a:ext cx="5857875" cy="4394200"/>
          </a:xfrm>
          <a:ln/>
        </p:spPr>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ADF9681-1C94-46CE-8E8F-9E42DBBA62A6}" type="slidenum">
              <a:rPr lang="en-US" smtClean="0"/>
              <a:pPr>
                <a:defRPr/>
              </a:pPr>
              <a:t>300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98B8D124-FD5B-4C6F-BD76-E4D0F3F810C8}" type="slidenum">
              <a:rPr lang="en-US" smtClean="0"/>
              <a:pPr/>
              <a:t>3</a:t>
            </a:fld>
            <a:endParaRPr lang="en-US" dirty="0" smtClean="0"/>
          </a:p>
        </p:txBody>
      </p:sp>
      <p:sp>
        <p:nvSpPr>
          <p:cNvPr id="357379" name="Rectangle 2"/>
          <p:cNvSpPr>
            <a:spLocks noGrp="1" noChangeArrowheads="1"/>
          </p:cNvSpPr>
          <p:nvPr>
            <p:ph type="body" idx="1"/>
          </p:nvPr>
        </p:nvSpPr>
        <p:spPr>
          <a:xfrm>
            <a:off x="760677" y="4660497"/>
            <a:ext cx="5698993" cy="4119437"/>
          </a:xfrm>
          <a:noFill/>
          <a:ln/>
        </p:spPr>
        <p:txBody>
          <a:bodyPr/>
          <a:lstStyle/>
          <a:p>
            <a:pPr eaLnBrk="1" hangingPunct="1"/>
            <a:r>
              <a:rPr lang="en-US" sz="1000" dirty="0" smtClean="0"/>
              <a:t>Attendance is requested for the full duration of the course. You are encouraged to become actively involved in this training program.  </a:t>
            </a:r>
          </a:p>
          <a:p>
            <a:pPr eaLnBrk="1" hangingPunct="1"/>
            <a:r>
              <a:rPr lang="en-US" sz="1000" dirty="0" smtClean="0"/>
              <a:t>You will receive a Certificate of Course Completion. </a:t>
            </a:r>
          </a:p>
          <a:p>
            <a:pPr eaLnBrk="1" hangingPunct="1"/>
            <a:r>
              <a:rPr lang="en-US" sz="1000" dirty="0" smtClean="0"/>
              <a:t>Time, location and duration of breaks are event-dependent.  At the Tekelec Training Center, class begins at 8:30 a.m and ends at 4:30 p.m.  Lunch is taken from 11:30 a.m. to 12:30 p.m.  For other (stretch, bathroom, refreshment) breaks, a short 10-minute break every hour is preferable.</a:t>
            </a:r>
          </a:p>
          <a:p>
            <a:pPr eaLnBrk="1" hangingPunct="1"/>
            <a:r>
              <a:rPr lang="en-US" sz="1000" dirty="0" smtClean="0"/>
              <a:t>Please complete a tent card and place it where it can be seen by the instructor.</a:t>
            </a:r>
          </a:p>
          <a:p>
            <a:pPr eaLnBrk="1" hangingPunct="1"/>
            <a:r>
              <a:rPr lang="en-US" sz="1000" dirty="0" smtClean="0"/>
              <a:t>Be prepared to introduce yourself and provide name of company, position, and any background relating to course topics.  Also, state your reasons for attending this specific course (what would you like to get from this course).</a:t>
            </a:r>
          </a:p>
          <a:p>
            <a:pPr eaLnBrk="1" hangingPunct="1"/>
            <a:r>
              <a:rPr lang="en-US" sz="1000" dirty="0" smtClean="0"/>
              <a:t>Please turn your cell phones to vibrate during the class.</a:t>
            </a:r>
          </a:p>
          <a:p>
            <a:pPr eaLnBrk="1" hangingPunct="1"/>
            <a:endParaRPr lang="en-US" sz="1000" dirty="0" smtClean="0"/>
          </a:p>
        </p:txBody>
      </p:sp>
      <p:sp>
        <p:nvSpPr>
          <p:cNvPr id="3573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C9637CA1-EC5A-4B74-ABE8-35ECAFD2B2C1}" type="slidenum">
              <a:rPr lang="en-US" smtClean="0"/>
              <a:pPr/>
              <a:t>31</a:t>
            </a:fld>
            <a:endParaRPr lang="en-US" dirty="0" smtClean="0"/>
          </a:p>
        </p:txBody>
      </p:sp>
      <p:sp>
        <p:nvSpPr>
          <p:cNvPr id="384003"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7"/>
          <p:cNvSpPr>
            <a:spLocks noGrp="1" noChangeArrowheads="1"/>
          </p:cNvSpPr>
          <p:nvPr>
            <p:ph type="sldNum" sz="quarter" idx="5"/>
          </p:nvPr>
        </p:nvSpPr>
        <p:spPr>
          <a:noFill/>
        </p:spPr>
        <p:txBody>
          <a:bodyPr/>
          <a:lstStyle/>
          <a:p>
            <a:fld id="{B00791E7-3C7B-4F4F-A591-EA873C4741EB}" type="slidenum">
              <a:rPr lang="en-US" smtClean="0"/>
              <a:pPr/>
              <a:t>301</a:t>
            </a:fld>
            <a:endParaRPr lang="en-US" dirty="0" smtClean="0"/>
          </a:p>
        </p:txBody>
      </p:sp>
      <p:sp>
        <p:nvSpPr>
          <p:cNvPr id="664579" name="Rectangle 2"/>
          <p:cNvSpPr>
            <a:spLocks noGrp="1" noRot="1" noChangeAspect="1" noChangeArrowheads="1" noTextEdit="1"/>
          </p:cNvSpPr>
          <p:nvPr>
            <p:ph type="sldImg"/>
          </p:nvPr>
        </p:nvSpPr>
        <p:spPr>
          <a:xfrm>
            <a:off x="579438" y="157163"/>
            <a:ext cx="5851525" cy="4389437"/>
          </a:xfrm>
          <a:ln/>
        </p:spPr>
      </p:sp>
      <p:sp>
        <p:nvSpPr>
          <p:cNvPr id="664580" name="Rectangle 3"/>
          <p:cNvSpPr>
            <a:spLocks noGrp="1" noChangeArrowheads="1"/>
          </p:cNvSpPr>
          <p:nvPr>
            <p:ph type="body" idx="1"/>
          </p:nvPr>
        </p:nvSpPr>
        <p:spPr>
          <a:xfrm>
            <a:off x="623755" y="4577493"/>
            <a:ext cx="5787231" cy="4562122"/>
          </a:xfrm>
          <a:noFill/>
          <a:ln/>
        </p:spPr>
        <p:txBody>
          <a:bodyPr/>
          <a:lstStyle/>
          <a:p>
            <a:pPr lvl="1" eaLnBrk="1" hangingPunct="1"/>
            <a:endParaRPr lang="en-GB" dirty="0" smtClean="0"/>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a:spLocks noGrp="1" noChangeArrowheads="1"/>
          </p:cNvSpPr>
          <p:nvPr>
            <p:ph type="sldNum" sz="quarter" idx="5"/>
          </p:nvPr>
        </p:nvSpPr>
        <p:spPr>
          <a:noFill/>
        </p:spPr>
        <p:txBody>
          <a:bodyPr/>
          <a:lstStyle/>
          <a:p>
            <a:fld id="{6091DBD1-AA75-42EA-81E7-1E8FBC390654}" type="slidenum">
              <a:rPr lang="en-US" smtClean="0"/>
              <a:pPr/>
              <a:t>302</a:t>
            </a:fld>
            <a:endParaRPr lang="en-US" dirty="0" smtClean="0"/>
          </a:p>
        </p:txBody>
      </p:sp>
      <p:sp>
        <p:nvSpPr>
          <p:cNvPr id="665604"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Rot="1" noChangeAspect="1" noChangeArrowheads="1" noTextEdit="1"/>
          </p:cNvSpPr>
          <p:nvPr>
            <p:ph type="sldImg" idx="2"/>
          </p:nvPr>
        </p:nvSpPr>
        <p:spPr>
          <a:xfrm>
            <a:off x="576263" y="163513"/>
            <a:ext cx="5857875" cy="4394200"/>
          </a:xfrm>
          <a:ln/>
        </p:spPr>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7"/>
          <p:cNvSpPr>
            <a:spLocks noGrp="1" noChangeArrowheads="1"/>
          </p:cNvSpPr>
          <p:nvPr>
            <p:ph type="sldNum" sz="quarter" idx="5"/>
          </p:nvPr>
        </p:nvSpPr>
        <p:spPr>
          <a:noFill/>
        </p:spPr>
        <p:txBody>
          <a:bodyPr/>
          <a:lstStyle/>
          <a:p>
            <a:fld id="{ABDDE8FC-79DA-4736-9D21-51DDA4C1CC46}" type="slidenum">
              <a:rPr lang="en-US" smtClean="0"/>
              <a:pPr/>
              <a:t>303</a:t>
            </a:fld>
            <a:endParaRPr lang="en-US" dirty="0" smtClean="0"/>
          </a:p>
        </p:txBody>
      </p:sp>
      <p:sp>
        <p:nvSpPr>
          <p:cNvPr id="666628"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Rot="1" noChangeAspect="1" noChangeArrowheads="1" noTextEdit="1"/>
          </p:cNvSpPr>
          <p:nvPr>
            <p:ph type="sldImg" idx="2"/>
          </p:nvPr>
        </p:nvSpPr>
        <p:spPr>
          <a:xfrm>
            <a:off x="576263" y="163513"/>
            <a:ext cx="5857875" cy="4394200"/>
          </a:xfrm>
          <a:ln/>
        </p:spPr>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a:spLocks noGrp="1" noChangeArrowheads="1"/>
          </p:cNvSpPr>
          <p:nvPr>
            <p:ph type="sldNum" sz="quarter" idx="5"/>
          </p:nvPr>
        </p:nvSpPr>
        <p:spPr>
          <a:noFill/>
        </p:spPr>
        <p:txBody>
          <a:bodyPr/>
          <a:lstStyle/>
          <a:p>
            <a:fld id="{0359D011-3F27-46A8-B800-599C5B740EBC}" type="slidenum">
              <a:rPr lang="en-US" smtClean="0"/>
              <a:pPr/>
              <a:t>304</a:t>
            </a:fld>
            <a:endParaRPr lang="en-US" dirty="0" smtClean="0"/>
          </a:p>
        </p:txBody>
      </p:sp>
      <p:sp>
        <p:nvSpPr>
          <p:cNvPr id="667652" name="Rectangle 3"/>
          <p:cNvSpPr>
            <a:spLocks noGrp="1" noChangeArrowheads="1"/>
          </p:cNvSpPr>
          <p:nvPr>
            <p:ph type="body" idx="1"/>
          </p:nvPr>
        </p:nvSpPr>
        <p:spPr>
          <a:noFill/>
          <a:ln/>
        </p:spPr>
        <p:txBody>
          <a:bodyPr/>
          <a:lstStyle/>
          <a:p>
            <a:pPr eaLnBrk="1" hangingPunct="1"/>
            <a:endParaRPr lang="en-US" dirty="0" smtClean="0"/>
          </a:p>
        </p:txBody>
      </p:sp>
      <p:sp>
        <p:nvSpPr>
          <p:cNvPr id="5" name="Rectangle 2"/>
          <p:cNvSpPr>
            <a:spLocks noGrp="1" noRot="1" noChangeAspect="1" noChangeArrowheads="1" noTextEdit="1"/>
          </p:cNvSpPr>
          <p:nvPr>
            <p:ph type="sldImg" idx="2"/>
          </p:nvPr>
        </p:nvSpPr>
        <p:spPr>
          <a:xfrm>
            <a:off x="576263" y="163513"/>
            <a:ext cx="5857875" cy="4394200"/>
          </a:xfrm>
          <a:ln/>
        </p:spPr>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a:spLocks noGrp="1" noChangeArrowheads="1"/>
          </p:cNvSpPr>
          <p:nvPr>
            <p:ph type="sldNum" sz="quarter" idx="5"/>
          </p:nvPr>
        </p:nvSpPr>
        <p:spPr>
          <a:noFill/>
        </p:spPr>
        <p:txBody>
          <a:bodyPr/>
          <a:lstStyle/>
          <a:p>
            <a:fld id="{EBD5D4E3-BDBE-4E09-837A-0BEEFF99951A}" type="slidenum">
              <a:rPr lang="en-US" smtClean="0"/>
              <a:pPr/>
              <a:t>305</a:t>
            </a:fld>
            <a:endParaRPr lang="en-US" dirty="0" smtClean="0"/>
          </a:p>
        </p:txBody>
      </p:sp>
      <p:sp>
        <p:nvSpPr>
          <p:cNvPr id="668675" name="Rectangle 2"/>
          <p:cNvSpPr>
            <a:spLocks noGrp="1" noRot="1" noChangeAspect="1" noChangeArrowheads="1" noTextEdit="1"/>
          </p:cNvSpPr>
          <p:nvPr>
            <p:ph type="sldImg"/>
          </p:nvPr>
        </p:nvSpPr>
        <p:spPr>
          <a:ln/>
        </p:spPr>
      </p:sp>
      <p:sp>
        <p:nvSpPr>
          <p:cNvPr id="668676"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a:spLocks noGrp="1" noChangeArrowheads="1"/>
          </p:cNvSpPr>
          <p:nvPr>
            <p:ph type="sldNum" sz="quarter" idx="5"/>
          </p:nvPr>
        </p:nvSpPr>
        <p:spPr>
          <a:noFill/>
        </p:spPr>
        <p:txBody>
          <a:bodyPr/>
          <a:lstStyle/>
          <a:p>
            <a:fld id="{936EF844-C5F4-44B0-BFED-0B6BFE7AC997}" type="slidenum">
              <a:rPr lang="en-US" smtClean="0"/>
              <a:pPr/>
              <a:t>306</a:t>
            </a:fld>
            <a:endParaRPr lang="en-US" dirty="0" smtClean="0"/>
          </a:p>
        </p:txBody>
      </p:sp>
      <p:sp>
        <p:nvSpPr>
          <p:cNvPr id="669699" name="Rectangle 2"/>
          <p:cNvSpPr>
            <a:spLocks noGrp="1" noChangeArrowheads="1"/>
          </p:cNvSpPr>
          <p:nvPr>
            <p:ph type="body" idx="1"/>
          </p:nvPr>
        </p:nvSpPr>
        <p:spPr>
          <a:xfrm>
            <a:off x="760677" y="4640515"/>
            <a:ext cx="5698993" cy="2912810"/>
          </a:xfrm>
          <a:noFill/>
          <a:ln/>
        </p:spPr>
        <p:txBody>
          <a:bodyPr lIns="95697" tIns="47849" rIns="95697" bIns="47849"/>
          <a:lstStyle/>
          <a:p>
            <a:pPr>
              <a:buFontTx/>
              <a:buChar char="•"/>
            </a:pPr>
            <a:r>
              <a:rPr lang="en-US" sz="1000" dirty="0" smtClean="0"/>
              <a:t>The AMGTT feature allows information in the CDPA, CGPA or CGPA and CDPA portions of an MSU. This is accomplished by using one of three control features. Information on these control features may be found in the Database Administration – Global Title Translation manual, control feature activation procedures, activating the advanced gt modification feature.</a:t>
            </a:r>
          </a:p>
          <a:p>
            <a:pPr>
              <a:buFontTx/>
              <a:buChar char="•"/>
            </a:pPr>
            <a:r>
              <a:rPr lang="en-US" sz="1000" dirty="0" smtClean="0"/>
              <a:t>The Prefix or Suffix digits in the CDPA may be modified, but not both.  </a:t>
            </a:r>
          </a:p>
          <a:p>
            <a:pPr eaLnBrk="1" hangingPunct="1">
              <a:buFontTx/>
              <a:buChar char="•"/>
            </a:pPr>
            <a:r>
              <a:rPr lang="en-US" sz="1000" dirty="0" smtClean="0"/>
              <a:t>The Parameters used in the ent/chg-gtt (for the GTT feature) or ent/chg-gta (for the EGTT feature) command to modify information in a query going through global title translation are:</a:t>
            </a:r>
          </a:p>
          <a:p>
            <a:pPr lvl="1" eaLnBrk="1" hangingPunct="1">
              <a:buFontTx/>
              <a:buChar char="•"/>
            </a:pPr>
            <a:r>
              <a:rPr lang="en-US" sz="1000" dirty="0" smtClean="0"/>
              <a:t>npdd – number of prefix digits to be deleted/substituted</a:t>
            </a:r>
          </a:p>
          <a:p>
            <a:pPr lvl="1" eaLnBrk="1" hangingPunct="1">
              <a:buFontTx/>
              <a:buChar char="•"/>
            </a:pPr>
            <a:r>
              <a:rPr lang="en-US" sz="1000" dirty="0" smtClean="0"/>
              <a:t>npds – digits that are being substituted for prefix digits</a:t>
            </a:r>
          </a:p>
          <a:p>
            <a:pPr lvl="1" eaLnBrk="1" hangingPunct="1">
              <a:buFontTx/>
              <a:buChar char="•"/>
            </a:pPr>
            <a:r>
              <a:rPr lang="en-US" sz="1000" dirty="0" smtClean="0"/>
              <a:t>nsdd – number of suffix digits to be deleted/substituted</a:t>
            </a:r>
          </a:p>
          <a:p>
            <a:pPr lvl="1" eaLnBrk="1" hangingPunct="1">
              <a:buFontTx/>
              <a:buChar char="•"/>
            </a:pPr>
            <a:r>
              <a:rPr lang="en-US" sz="1000" dirty="0" smtClean="0"/>
              <a:t>nsds – digits that are being substituted for suffix digits </a:t>
            </a:r>
          </a:p>
          <a:p>
            <a:pPr lvl="1" eaLnBrk="1" hangingPunct="1">
              <a:buFontTx/>
              <a:buChar char="•"/>
            </a:pPr>
            <a:r>
              <a:rPr lang="en-US" sz="1000" dirty="0" smtClean="0"/>
              <a:t>ntt – new translation type (EGTT only)</a:t>
            </a:r>
          </a:p>
          <a:p>
            <a:pPr lvl="1" eaLnBrk="1" hangingPunct="1">
              <a:buFontTx/>
              <a:buChar char="•"/>
            </a:pPr>
            <a:r>
              <a:rPr lang="en-US" sz="1000" dirty="0" smtClean="0"/>
              <a:t>nnp – new numbering plan</a:t>
            </a:r>
          </a:p>
          <a:p>
            <a:pPr lvl="1" eaLnBrk="1" hangingPunct="1">
              <a:buFontTx/>
              <a:buChar char="•"/>
            </a:pPr>
            <a:r>
              <a:rPr lang="en-US" sz="1000" dirty="0" smtClean="0"/>
              <a:t>nnai – new nature of address indicator</a:t>
            </a:r>
          </a:p>
          <a:p>
            <a:pPr lvl="1" eaLnBrk="1" hangingPunct="1">
              <a:buFontTx/>
              <a:buChar char="•"/>
            </a:pPr>
            <a:r>
              <a:rPr lang="en-US" sz="1000" dirty="0" smtClean="0"/>
              <a:t>ngti – new GTI value (if ANSI-ITU-China SCCP conversion is on)</a:t>
            </a:r>
          </a:p>
          <a:p>
            <a:pPr lvl="1" eaLnBrk="1" hangingPunct="1"/>
            <a:endParaRPr lang="en-US" sz="1000" dirty="0" smtClean="0"/>
          </a:p>
        </p:txBody>
      </p:sp>
      <p:sp>
        <p:nvSpPr>
          <p:cNvPr id="6697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7"/>
          <p:cNvSpPr>
            <a:spLocks noGrp="1" noChangeArrowheads="1"/>
          </p:cNvSpPr>
          <p:nvPr>
            <p:ph type="sldNum" sz="quarter" idx="5"/>
          </p:nvPr>
        </p:nvSpPr>
        <p:spPr>
          <a:noFill/>
        </p:spPr>
        <p:txBody>
          <a:bodyPr/>
          <a:lstStyle/>
          <a:p>
            <a:fld id="{BAD13854-D853-4633-B944-4F6AD7DEB24C}" type="slidenum">
              <a:rPr lang="en-US" smtClean="0"/>
              <a:pPr/>
              <a:t>307</a:t>
            </a:fld>
            <a:endParaRPr lang="en-US" dirty="0" smtClean="0"/>
          </a:p>
        </p:txBody>
      </p:sp>
      <p:sp>
        <p:nvSpPr>
          <p:cNvPr id="670723" name="Rectangle 2"/>
          <p:cNvSpPr>
            <a:spLocks noGrp="1" noChangeArrowheads="1"/>
          </p:cNvSpPr>
          <p:nvPr>
            <p:ph type="body" idx="1"/>
          </p:nvPr>
        </p:nvSpPr>
        <p:spPr>
          <a:xfrm>
            <a:off x="760677" y="4638978"/>
            <a:ext cx="5698993" cy="4140956"/>
          </a:xfrm>
          <a:noFill/>
          <a:ln/>
        </p:spPr>
        <p:txBody>
          <a:bodyPr/>
          <a:lstStyle/>
          <a:p>
            <a:pPr eaLnBrk="1" hangingPunct="1"/>
            <a:r>
              <a:rPr lang="en-US" sz="1000" dirty="0" smtClean="0"/>
              <a:t>In the MRN table, a node can be associated to up to 32 other nodes.</a:t>
            </a:r>
          </a:p>
          <a:p>
            <a:pPr eaLnBrk="1" hangingPunct="1"/>
            <a:r>
              <a:rPr lang="en-US" sz="1000" dirty="0" smtClean="0"/>
              <a:t>The parameter RC is used to configure the relationship between a node with the other adjacent nodes. There are 3 possible configurations:</a:t>
            </a:r>
          </a:p>
          <a:p>
            <a:pPr lvl="1" eaLnBrk="1" hangingPunct="1"/>
            <a:r>
              <a:rPr lang="en-US" sz="1000" dirty="0" smtClean="0"/>
              <a:t>Dominant Mode</a:t>
            </a:r>
          </a:p>
          <a:p>
            <a:pPr lvl="1" eaLnBrk="1" hangingPunct="1"/>
            <a:r>
              <a:rPr lang="en-US" sz="1000" dirty="0" smtClean="0"/>
              <a:t>Load Sharing Mode</a:t>
            </a:r>
          </a:p>
          <a:p>
            <a:pPr lvl="1" eaLnBrk="1" hangingPunct="1"/>
            <a:r>
              <a:rPr lang="en-US" sz="1000" dirty="0" smtClean="0"/>
              <a:t>Combined Dominant / Load Sharing Mode</a:t>
            </a:r>
          </a:p>
          <a:p>
            <a:pPr eaLnBrk="1" hangingPunct="1"/>
            <a:r>
              <a:rPr lang="en-US" sz="1000" dirty="0" smtClean="0"/>
              <a:t>The command parameters used for ent-mrn are:</a:t>
            </a:r>
          </a:p>
          <a:p>
            <a:pPr lvl="1" eaLnBrk="1" hangingPunct="1"/>
            <a:r>
              <a:rPr lang="en-US" sz="1000" dirty="0" smtClean="0"/>
              <a:t>:pc – the point code found in the ent-gtt pc field.</a:t>
            </a:r>
          </a:p>
          <a:p>
            <a:pPr lvl="1" eaLnBrk="1" hangingPunct="1"/>
            <a:r>
              <a:rPr lang="en-US" sz="1000" dirty="0" smtClean="0"/>
              <a:t>:rc – the relative cost value in the ent-gtt ri field.</a:t>
            </a:r>
          </a:p>
          <a:p>
            <a:pPr lvl="1" eaLnBrk="1" hangingPunct="1"/>
            <a:r>
              <a:rPr lang="en-US" sz="1000" dirty="0" smtClean="0"/>
              <a:t>:pc1 – first alternate point code </a:t>
            </a:r>
          </a:p>
          <a:p>
            <a:pPr lvl="1" eaLnBrk="1" hangingPunct="1"/>
            <a:r>
              <a:rPr lang="en-US" sz="1000" dirty="0" smtClean="0"/>
              <a:t>:rc1 – first alternate point code relative cost</a:t>
            </a:r>
          </a:p>
          <a:p>
            <a:pPr lvl="1" eaLnBrk="1" hangingPunct="1"/>
            <a:r>
              <a:rPr lang="en-US" sz="1000" dirty="0" smtClean="0"/>
              <a:t>:pc2 – second alternate point code </a:t>
            </a:r>
          </a:p>
          <a:p>
            <a:pPr lvl="1" eaLnBrk="1" hangingPunct="1"/>
            <a:r>
              <a:rPr lang="en-US" sz="1000" dirty="0" smtClean="0"/>
              <a:t>:rc2 – second alternate point code relative cost</a:t>
            </a:r>
          </a:p>
          <a:p>
            <a:pPr lvl="1" eaLnBrk="1" hangingPunct="1"/>
            <a:r>
              <a:rPr lang="en-US" sz="1000" dirty="0" smtClean="0"/>
              <a:t>:pc3 – third alternate point code </a:t>
            </a:r>
          </a:p>
          <a:p>
            <a:pPr lvl="1" eaLnBrk="1" hangingPunct="1"/>
            <a:r>
              <a:rPr lang="en-US" sz="1000" dirty="0" smtClean="0"/>
              <a:t>:rc3 – third alternate point code relative cost</a:t>
            </a:r>
          </a:p>
          <a:p>
            <a:pPr lvl="1" eaLnBrk="1" hangingPunct="1"/>
            <a:r>
              <a:rPr lang="en-US" sz="1000" dirty="0" smtClean="0"/>
              <a:t>:pc4 – fourth alternate point code </a:t>
            </a:r>
          </a:p>
          <a:p>
            <a:pPr lvl="1" eaLnBrk="1" hangingPunct="1"/>
            <a:r>
              <a:rPr lang="en-US" sz="1000" dirty="0" smtClean="0"/>
              <a:t>:rc4 – fourth alternate point code relative cost</a:t>
            </a:r>
          </a:p>
          <a:p>
            <a:pPr lvl="1" eaLnBrk="1" hangingPunct="1"/>
            <a:endParaRPr lang="en-US" sz="1000" dirty="0" smtClean="0"/>
          </a:p>
          <a:p>
            <a:pPr eaLnBrk="1" hangingPunct="1"/>
            <a:endParaRPr lang="en-US" dirty="0" smtClean="0"/>
          </a:p>
        </p:txBody>
      </p:sp>
      <p:sp>
        <p:nvSpPr>
          <p:cNvPr id="67072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7"/>
          <p:cNvSpPr>
            <a:spLocks noGrp="1" noChangeArrowheads="1"/>
          </p:cNvSpPr>
          <p:nvPr>
            <p:ph type="sldNum" sz="quarter" idx="5"/>
          </p:nvPr>
        </p:nvSpPr>
        <p:spPr>
          <a:noFill/>
        </p:spPr>
        <p:txBody>
          <a:bodyPr/>
          <a:lstStyle/>
          <a:p>
            <a:fld id="{738A42D8-EF47-4A6A-970A-08B68BF2B078}" type="slidenum">
              <a:rPr lang="en-US" smtClean="0"/>
              <a:pPr/>
              <a:t>308</a:t>
            </a:fld>
            <a:endParaRPr lang="en-US" dirty="0" smtClean="0"/>
          </a:p>
        </p:txBody>
      </p:sp>
      <p:sp>
        <p:nvSpPr>
          <p:cNvPr id="671747" name="Rectangle 2"/>
          <p:cNvSpPr>
            <a:spLocks noGrp="1" noChangeArrowheads="1"/>
          </p:cNvSpPr>
          <p:nvPr>
            <p:ph type="body" idx="1"/>
          </p:nvPr>
        </p:nvSpPr>
        <p:spPr>
          <a:xfrm>
            <a:off x="603978" y="4657423"/>
            <a:ext cx="5860256" cy="4165550"/>
          </a:xfrm>
          <a:noFill/>
          <a:ln/>
        </p:spPr>
        <p:txBody>
          <a:bodyPr/>
          <a:lstStyle/>
          <a:p>
            <a:pPr eaLnBrk="1" hangingPunct="1">
              <a:buClr>
                <a:srgbClr val="007FC4"/>
              </a:buClr>
              <a:buFontTx/>
              <a:buChar char="•"/>
            </a:pPr>
            <a:r>
              <a:rPr lang="fr-FR" sz="800" dirty="0" smtClean="0"/>
              <a:t> </a:t>
            </a:r>
            <a:r>
              <a:rPr lang="fr-FR" sz="1000" dirty="0" smtClean="0"/>
              <a:t>The FAK is determined by the Serial number of the EAGLE 5 STP and is valid only on the corresponding STP. The FAK in this example is for Tekelec equipment only. </a:t>
            </a:r>
          </a:p>
        </p:txBody>
      </p:sp>
      <p:sp>
        <p:nvSpPr>
          <p:cNvPr id="67174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7"/>
          <p:cNvSpPr>
            <a:spLocks noGrp="1" noChangeArrowheads="1"/>
          </p:cNvSpPr>
          <p:nvPr>
            <p:ph type="sldNum" sz="quarter" idx="5"/>
          </p:nvPr>
        </p:nvSpPr>
        <p:spPr>
          <a:noFill/>
        </p:spPr>
        <p:txBody>
          <a:bodyPr/>
          <a:lstStyle/>
          <a:p>
            <a:fld id="{0B3FF396-DFB1-4C64-BBB1-A365622D9982}" type="slidenum">
              <a:rPr lang="en-US" smtClean="0"/>
              <a:pPr/>
              <a:t>309</a:t>
            </a:fld>
            <a:endParaRPr lang="en-US" dirty="0" smtClean="0"/>
          </a:p>
        </p:txBody>
      </p:sp>
      <p:sp>
        <p:nvSpPr>
          <p:cNvPr id="672771" name="Rectangle 2"/>
          <p:cNvSpPr>
            <a:spLocks noGrp="1" noChangeArrowheads="1"/>
          </p:cNvSpPr>
          <p:nvPr>
            <p:ph type="body" idx="1"/>
          </p:nvPr>
        </p:nvSpPr>
        <p:spPr>
          <a:xfrm>
            <a:off x="760677" y="4886452"/>
            <a:ext cx="5698993" cy="3893482"/>
          </a:xfrm>
          <a:noFill/>
          <a:ln/>
        </p:spPr>
        <p:txBody>
          <a:bodyPr/>
          <a:lstStyle/>
          <a:p>
            <a:pPr eaLnBrk="1" hangingPunct="1"/>
            <a:endParaRPr lang="en-US" sz="1000" dirty="0" smtClean="0"/>
          </a:p>
          <a:p>
            <a:pPr eaLnBrk="1" hangingPunct="1"/>
            <a:endParaRPr lang="en-US" dirty="0" smtClean="0"/>
          </a:p>
        </p:txBody>
      </p:sp>
      <p:sp>
        <p:nvSpPr>
          <p:cNvPr id="672772" name="Rectangle 3"/>
          <p:cNvSpPr>
            <a:spLocks noGrp="1" noRot="1" noChangeAspect="1" noChangeArrowheads="1" noTextEdit="1"/>
          </p:cNvSpPr>
          <p:nvPr>
            <p:ph type="sldImg"/>
          </p:nvPr>
        </p:nvSpPr>
        <p:spPr>
          <a:xfrm>
            <a:off x="584200" y="158750"/>
            <a:ext cx="5853113" cy="4391025"/>
          </a:xfrm>
          <a:ln/>
        </p:spPr>
      </p:sp>
      <p:sp>
        <p:nvSpPr>
          <p:cNvPr id="672773" name="Text Box 4"/>
          <p:cNvSpPr txBox="1">
            <a:spLocks noChangeArrowheads="1"/>
          </p:cNvSpPr>
          <p:nvPr/>
        </p:nvSpPr>
        <p:spPr bwMode="auto">
          <a:xfrm>
            <a:off x="5072195" y="1358800"/>
            <a:ext cx="692217" cy="298198"/>
          </a:xfrm>
          <a:prstGeom prst="rect">
            <a:avLst/>
          </a:prstGeom>
          <a:noFill/>
          <a:ln w="9525">
            <a:noFill/>
            <a:miter lim="800000"/>
            <a:headEnd/>
            <a:tailEnd/>
          </a:ln>
        </p:spPr>
        <p:txBody>
          <a:bodyPr lIns="92176" tIns="46088" rIns="92176" bIns="46088">
            <a:spAutoFit/>
          </a:bodyPr>
          <a:lstStyle/>
          <a:p>
            <a:pPr algn="ctr" defTabSz="919645">
              <a:spcBef>
                <a:spcPct val="50000"/>
              </a:spcBef>
            </a:pPr>
            <a:endParaRPr lang="en-US" sz="1300" dirty="0"/>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7"/>
          <p:cNvSpPr>
            <a:spLocks noGrp="1" noChangeArrowheads="1"/>
          </p:cNvSpPr>
          <p:nvPr>
            <p:ph type="sldNum" sz="quarter" idx="5"/>
          </p:nvPr>
        </p:nvSpPr>
        <p:spPr>
          <a:noFill/>
        </p:spPr>
        <p:txBody>
          <a:bodyPr/>
          <a:lstStyle/>
          <a:p>
            <a:fld id="{DD4B4AAD-8B07-4B28-8590-C7A861062563}" type="slidenum">
              <a:rPr lang="en-US" smtClean="0"/>
              <a:pPr/>
              <a:t>310</a:t>
            </a:fld>
            <a:endParaRPr lang="en-US" dirty="0" smtClean="0"/>
          </a:p>
        </p:txBody>
      </p:sp>
      <p:sp>
        <p:nvSpPr>
          <p:cNvPr id="673795" name="Rectangle 2"/>
          <p:cNvSpPr>
            <a:spLocks noGrp="1" noChangeArrowheads="1"/>
          </p:cNvSpPr>
          <p:nvPr>
            <p:ph type="body" idx="1"/>
          </p:nvPr>
        </p:nvSpPr>
        <p:spPr>
          <a:xfrm>
            <a:off x="603979" y="4878766"/>
            <a:ext cx="5861777" cy="3961115"/>
          </a:xfrm>
          <a:noFill/>
          <a:ln/>
        </p:spPr>
        <p:txBody>
          <a:bodyPr/>
          <a:lstStyle/>
          <a:p>
            <a:pPr eaLnBrk="1" hangingPunct="1"/>
            <a:endParaRPr lang="en-US" dirty="0" smtClean="0"/>
          </a:p>
        </p:txBody>
      </p:sp>
      <p:sp>
        <p:nvSpPr>
          <p:cNvPr id="67379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175A5F18-D135-4CFE-B87B-2000B8824FB8}" type="slidenum">
              <a:rPr lang="en-US" smtClean="0"/>
              <a:pPr/>
              <a:t>32</a:t>
            </a:fld>
            <a:endParaRPr lang="en-US" dirty="0" smtClean="0"/>
          </a:p>
        </p:txBody>
      </p:sp>
      <p:sp>
        <p:nvSpPr>
          <p:cNvPr id="385027" name="Rectangle 2"/>
          <p:cNvSpPr>
            <a:spLocks noGrp="1" noChangeArrowheads="1"/>
          </p:cNvSpPr>
          <p:nvPr>
            <p:ph type="body" idx="1"/>
          </p:nvPr>
        </p:nvSpPr>
        <p:spPr>
          <a:xfrm>
            <a:off x="848916" y="4637441"/>
            <a:ext cx="5371902" cy="4199366"/>
          </a:xfrm>
          <a:noFill/>
          <a:ln/>
        </p:spPr>
        <p:txBody>
          <a:bodyPr/>
          <a:lstStyle/>
          <a:p>
            <a:pPr lvl="1" eaLnBrk="1" hangingPunct="1"/>
            <a:endParaRPr lang="en-US" sz="1300" dirty="0" smtClean="0"/>
          </a:p>
          <a:p>
            <a:pPr lvl="1" eaLnBrk="1" hangingPunct="1"/>
            <a:endParaRPr lang="en-US" dirty="0" smtClean="0"/>
          </a:p>
        </p:txBody>
      </p:sp>
      <p:sp>
        <p:nvSpPr>
          <p:cNvPr id="3850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7"/>
          <p:cNvSpPr>
            <a:spLocks noGrp="1" noChangeArrowheads="1"/>
          </p:cNvSpPr>
          <p:nvPr>
            <p:ph type="sldNum" sz="quarter" idx="5"/>
          </p:nvPr>
        </p:nvSpPr>
        <p:spPr>
          <a:noFill/>
        </p:spPr>
        <p:txBody>
          <a:bodyPr/>
          <a:lstStyle/>
          <a:p>
            <a:fld id="{C60DF201-1CAC-4453-9DF8-8105EFA7C937}" type="slidenum">
              <a:rPr lang="en-US" smtClean="0"/>
              <a:pPr/>
              <a:t>311</a:t>
            </a:fld>
            <a:endParaRPr lang="en-US" dirty="0" smtClean="0"/>
          </a:p>
        </p:txBody>
      </p:sp>
      <p:sp>
        <p:nvSpPr>
          <p:cNvPr id="674819" name="Rectangle 2"/>
          <p:cNvSpPr>
            <a:spLocks noGrp="1" noChangeArrowheads="1"/>
          </p:cNvSpPr>
          <p:nvPr>
            <p:ph type="body" idx="1"/>
          </p:nvPr>
        </p:nvSpPr>
        <p:spPr>
          <a:xfrm>
            <a:off x="603978" y="4640516"/>
            <a:ext cx="5860256" cy="4182457"/>
          </a:xfrm>
          <a:noFill/>
          <a:ln/>
        </p:spPr>
        <p:txBody>
          <a:bodyPr/>
          <a:lstStyle/>
          <a:p>
            <a:pPr eaLnBrk="1" hangingPunct="1">
              <a:buClr>
                <a:srgbClr val="007FC4"/>
              </a:buClr>
              <a:buFontTx/>
              <a:buChar char="•"/>
            </a:pPr>
            <a:r>
              <a:rPr lang="fr-FR" sz="800" dirty="0" smtClean="0"/>
              <a:t> </a:t>
            </a:r>
            <a:r>
              <a:rPr lang="fr-FR" sz="1000" dirty="0" smtClean="0"/>
              <a:t>In Dominant Mode, if the PC designated by the GTT is not available, the next highest value of RC is chosen to send the MSU to the corresponding PC with this RC. If this one is also not available, the process continues as the same way</a:t>
            </a:r>
          </a:p>
          <a:p>
            <a:pPr eaLnBrk="1" hangingPunct="1">
              <a:buClr>
                <a:srgbClr val="007FC4"/>
              </a:buClr>
              <a:buFontTx/>
              <a:buChar char="•"/>
            </a:pPr>
            <a:endParaRPr lang="fr-FR" sz="1000" dirty="0" smtClean="0"/>
          </a:p>
          <a:p>
            <a:pPr eaLnBrk="1" hangingPunct="1">
              <a:buClr>
                <a:srgbClr val="007FC4"/>
              </a:buClr>
              <a:buFontTx/>
              <a:buChar char="•"/>
            </a:pPr>
            <a:r>
              <a:rPr lang="fr-FR" sz="1000" dirty="0" smtClean="0"/>
              <a:t> It is possible to define in the GTT that the translated DPC does not match with the smallest RC in the MRN table associated with this PC. The MSU is sent to this chosen DPC and, if it is not available, the next highest is chosen (not the smallest one).</a:t>
            </a:r>
          </a:p>
        </p:txBody>
      </p:sp>
      <p:sp>
        <p:nvSpPr>
          <p:cNvPr id="6748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7"/>
          <p:cNvSpPr>
            <a:spLocks noGrp="1" noChangeArrowheads="1"/>
          </p:cNvSpPr>
          <p:nvPr>
            <p:ph type="sldNum" sz="quarter" idx="5"/>
          </p:nvPr>
        </p:nvSpPr>
        <p:spPr>
          <a:noFill/>
        </p:spPr>
        <p:txBody>
          <a:bodyPr/>
          <a:lstStyle/>
          <a:p>
            <a:fld id="{0FF001BE-80C1-4D38-90E7-5E3D8D354624}" type="slidenum">
              <a:rPr lang="en-US" smtClean="0"/>
              <a:pPr/>
              <a:t>312</a:t>
            </a:fld>
            <a:endParaRPr lang="en-US" dirty="0" smtClean="0"/>
          </a:p>
        </p:txBody>
      </p:sp>
      <p:sp>
        <p:nvSpPr>
          <p:cNvPr id="675843" name="Rectangle 2"/>
          <p:cNvSpPr>
            <a:spLocks noGrp="1" noRot="1" noChangeAspect="1" noChangeArrowheads="1" noTextEdit="1"/>
          </p:cNvSpPr>
          <p:nvPr>
            <p:ph type="sldImg"/>
          </p:nvPr>
        </p:nvSpPr>
        <p:spPr>
          <a:xfrm>
            <a:off x="577850" y="157163"/>
            <a:ext cx="5851525" cy="4389437"/>
          </a:xfrm>
          <a:ln/>
        </p:spPr>
      </p:sp>
      <p:sp>
        <p:nvSpPr>
          <p:cNvPr id="675844"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7"/>
          <p:cNvSpPr>
            <a:spLocks noGrp="1" noChangeArrowheads="1"/>
          </p:cNvSpPr>
          <p:nvPr>
            <p:ph type="sldNum" sz="quarter" idx="5"/>
          </p:nvPr>
        </p:nvSpPr>
        <p:spPr>
          <a:noFill/>
        </p:spPr>
        <p:txBody>
          <a:bodyPr/>
          <a:lstStyle/>
          <a:p>
            <a:fld id="{B306E095-4FF7-429E-8794-1970DE4A2110}" type="slidenum">
              <a:rPr lang="en-US" smtClean="0"/>
              <a:pPr/>
              <a:t>313</a:t>
            </a:fld>
            <a:endParaRPr lang="en-US" dirty="0" smtClean="0"/>
          </a:p>
        </p:txBody>
      </p:sp>
      <p:sp>
        <p:nvSpPr>
          <p:cNvPr id="676867" name="Rectangle 2"/>
          <p:cNvSpPr>
            <a:spLocks noGrp="1" noRot="1" noChangeAspect="1" noChangeArrowheads="1" noTextEdit="1"/>
          </p:cNvSpPr>
          <p:nvPr>
            <p:ph type="sldImg"/>
          </p:nvPr>
        </p:nvSpPr>
        <p:spPr>
          <a:xfrm>
            <a:off x="577850" y="157163"/>
            <a:ext cx="5851525" cy="4389437"/>
          </a:xfrm>
          <a:ln/>
        </p:spPr>
      </p:sp>
      <p:sp>
        <p:nvSpPr>
          <p:cNvPr id="676868"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7"/>
          <p:cNvSpPr>
            <a:spLocks noGrp="1" noChangeArrowheads="1"/>
          </p:cNvSpPr>
          <p:nvPr>
            <p:ph type="sldNum" sz="quarter" idx="5"/>
          </p:nvPr>
        </p:nvSpPr>
        <p:spPr>
          <a:noFill/>
        </p:spPr>
        <p:txBody>
          <a:bodyPr/>
          <a:lstStyle/>
          <a:p>
            <a:fld id="{6B12C87E-E430-4728-A9A4-9CCF75AEBD73}" type="slidenum">
              <a:rPr lang="en-US" smtClean="0"/>
              <a:pPr/>
              <a:t>314</a:t>
            </a:fld>
            <a:endParaRPr lang="en-US" dirty="0" smtClean="0"/>
          </a:p>
        </p:txBody>
      </p:sp>
      <p:sp>
        <p:nvSpPr>
          <p:cNvPr id="677891" name="Rectangle 2"/>
          <p:cNvSpPr>
            <a:spLocks noGrp="1" noChangeArrowheads="1"/>
          </p:cNvSpPr>
          <p:nvPr>
            <p:ph type="body" idx="1"/>
          </p:nvPr>
        </p:nvSpPr>
        <p:spPr>
          <a:xfrm>
            <a:off x="728729" y="4635903"/>
            <a:ext cx="5698993" cy="4102529"/>
          </a:xfrm>
          <a:noFill/>
          <a:ln/>
        </p:spPr>
        <p:txBody>
          <a:bodyPr lIns="95697" tIns="47849" rIns="95697" bIns="47849"/>
          <a:lstStyle/>
          <a:p>
            <a:r>
              <a:rPr lang="en-US" sz="1000" dirty="0" smtClean="0"/>
              <a:t>An MRN set is a group of point codes in the MRN table defining the GTT load sharing rules that are applied to a global title translation.  </a:t>
            </a:r>
          </a:p>
          <a:p>
            <a:r>
              <a:rPr lang="en-US" sz="1000" dirty="0" smtClean="0"/>
              <a:t>The method of load sharing is determined by the relative cost (rc) value assigned to each point code in the MRN set.</a:t>
            </a:r>
          </a:p>
          <a:p>
            <a:r>
              <a:rPr lang="en-US" sz="1000" dirty="0" smtClean="0"/>
              <a:t>For the EAGLE to perform Flexible intermediate GTT Load Sharing, the Flexible GTT Load Sharing and Intermediate GTT Load Sharing features must be enabled and turned on.</a:t>
            </a:r>
          </a:p>
        </p:txBody>
      </p:sp>
      <p:sp>
        <p:nvSpPr>
          <p:cNvPr id="67789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7"/>
          <p:cNvSpPr>
            <a:spLocks noGrp="1" noChangeArrowheads="1"/>
          </p:cNvSpPr>
          <p:nvPr>
            <p:ph type="sldNum" sz="quarter" idx="5"/>
          </p:nvPr>
        </p:nvSpPr>
        <p:spPr>
          <a:noFill/>
        </p:spPr>
        <p:txBody>
          <a:bodyPr/>
          <a:lstStyle/>
          <a:p>
            <a:fld id="{0E4A12D3-9838-4F10-8705-74703F2FDD48}" type="slidenum">
              <a:rPr lang="en-US" smtClean="0"/>
              <a:pPr/>
              <a:t>315</a:t>
            </a:fld>
            <a:endParaRPr lang="en-US" dirty="0" smtClean="0"/>
          </a:p>
        </p:txBody>
      </p:sp>
      <p:sp>
        <p:nvSpPr>
          <p:cNvPr id="678915" name="Rectangle 2"/>
          <p:cNvSpPr>
            <a:spLocks noGrp="1" noRot="1" noChangeAspect="1" noChangeArrowheads="1" noTextEdit="1"/>
          </p:cNvSpPr>
          <p:nvPr>
            <p:ph type="sldImg"/>
          </p:nvPr>
        </p:nvSpPr>
        <p:spPr>
          <a:xfrm>
            <a:off x="577850" y="157163"/>
            <a:ext cx="5851525" cy="4389437"/>
          </a:xfrm>
          <a:ln/>
        </p:spPr>
      </p:sp>
      <p:sp>
        <p:nvSpPr>
          <p:cNvPr id="678916"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7"/>
          <p:cNvSpPr>
            <a:spLocks noGrp="1" noChangeArrowheads="1"/>
          </p:cNvSpPr>
          <p:nvPr>
            <p:ph type="sldNum" sz="quarter" idx="5"/>
          </p:nvPr>
        </p:nvSpPr>
        <p:spPr>
          <a:noFill/>
        </p:spPr>
        <p:txBody>
          <a:bodyPr/>
          <a:lstStyle/>
          <a:p>
            <a:fld id="{AE1BB8B7-915E-4E4E-BA3A-5BB16F55001C}" type="slidenum">
              <a:rPr lang="en-US" smtClean="0"/>
              <a:pPr/>
              <a:t>316</a:t>
            </a:fld>
            <a:endParaRPr lang="en-US" dirty="0" smtClean="0"/>
          </a:p>
        </p:txBody>
      </p:sp>
      <p:sp>
        <p:nvSpPr>
          <p:cNvPr id="679939" name="Rectangle 2"/>
          <p:cNvSpPr>
            <a:spLocks noGrp="1" noRot="1" noChangeAspect="1" noChangeArrowheads="1" noTextEdit="1"/>
          </p:cNvSpPr>
          <p:nvPr>
            <p:ph type="sldImg"/>
          </p:nvPr>
        </p:nvSpPr>
        <p:spPr>
          <a:xfrm>
            <a:off x="577850" y="157163"/>
            <a:ext cx="5851525" cy="4389437"/>
          </a:xfrm>
          <a:ln/>
        </p:spPr>
      </p:sp>
      <p:sp>
        <p:nvSpPr>
          <p:cNvPr id="679940"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7"/>
          <p:cNvSpPr>
            <a:spLocks noGrp="1" noChangeArrowheads="1"/>
          </p:cNvSpPr>
          <p:nvPr>
            <p:ph type="sldNum" sz="quarter" idx="5"/>
          </p:nvPr>
        </p:nvSpPr>
        <p:spPr>
          <a:noFill/>
        </p:spPr>
        <p:txBody>
          <a:bodyPr/>
          <a:lstStyle/>
          <a:p>
            <a:fld id="{0510C162-A9A4-4FC5-9608-D75870DD6E5C}" type="slidenum">
              <a:rPr lang="en-US" smtClean="0"/>
              <a:pPr/>
              <a:t>317</a:t>
            </a:fld>
            <a:endParaRPr lang="en-US" dirty="0" smtClean="0"/>
          </a:p>
        </p:txBody>
      </p:sp>
      <p:sp>
        <p:nvSpPr>
          <p:cNvPr id="680963" name="Rectangle 2"/>
          <p:cNvSpPr>
            <a:spLocks noGrp="1" noChangeArrowheads="1"/>
          </p:cNvSpPr>
          <p:nvPr>
            <p:ph type="body" idx="1"/>
          </p:nvPr>
        </p:nvSpPr>
        <p:spPr>
          <a:xfrm>
            <a:off x="575072" y="4629755"/>
            <a:ext cx="5852650" cy="4108677"/>
          </a:xfrm>
          <a:noFill/>
          <a:ln/>
        </p:spPr>
        <p:txBody>
          <a:bodyPr lIns="95697" tIns="47849" rIns="95697" bIns="47849"/>
          <a:lstStyle/>
          <a:p>
            <a:endParaRPr lang="en-US" dirty="0" smtClean="0"/>
          </a:p>
        </p:txBody>
      </p:sp>
      <p:sp>
        <p:nvSpPr>
          <p:cNvPr id="6809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7"/>
          <p:cNvSpPr>
            <a:spLocks noGrp="1" noChangeArrowheads="1"/>
          </p:cNvSpPr>
          <p:nvPr>
            <p:ph type="sldNum" sz="quarter" idx="5"/>
          </p:nvPr>
        </p:nvSpPr>
        <p:spPr>
          <a:noFill/>
        </p:spPr>
        <p:txBody>
          <a:bodyPr/>
          <a:lstStyle/>
          <a:p>
            <a:fld id="{85E1188D-F1C8-4187-9659-A8EF0B9C8A77}" type="slidenum">
              <a:rPr lang="en-US" smtClean="0"/>
              <a:pPr/>
              <a:t>318</a:t>
            </a:fld>
            <a:endParaRPr lang="en-US" dirty="0" smtClean="0"/>
          </a:p>
        </p:txBody>
      </p:sp>
      <p:sp>
        <p:nvSpPr>
          <p:cNvPr id="681987" name="Rectangle 2"/>
          <p:cNvSpPr>
            <a:spLocks noGrp="1" noChangeArrowheads="1"/>
          </p:cNvSpPr>
          <p:nvPr>
            <p:ph type="body" idx="1"/>
          </p:nvPr>
        </p:nvSpPr>
        <p:spPr>
          <a:xfrm>
            <a:off x="727207" y="4658960"/>
            <a:ext cx="5695950" cy="4125585"/>
          </a:xfrm>
          <a:noFill/>
          <a:ln/>
        </p:spPr>
        <p:txBody>
          <a:bodyPr lIns="95697" tIns="47849" rIns="95697" bIns="47849"/>
          <a:lstStyle/>
          <a:p>
            <a:r>
              <a:rPr lang="en-US" sz="1000" dirty="0" smtClean="0"/>
              <a:t>Flexible Final GTT Load Sharing provides more flexible GTT load sharing arrangements for GTT traffic requiring final global title translation.</a:t>
            </a:r>
          </a:p>
          <a:p>
            <a:r>
              <a:rPr lang="en-US" sz="1000" dirty="0" smtClean="0"/>
              <a:t>With Flexible GTT Load Sharing feature enabled, the same point code and subsystem can be assigned to multiple MAP sets.  The relative cost value of the point code and subsystem in each MAP set can be different.</a:t>
            </a:r>
          </a:p>
          <a:p>
            <a:r>
              <a:rPr lang="en-US" sz="1000" dirty="0" smtClean="0"/>
              <a:t>By allowing a point code and subsystem to be assigned to multiple MAP sets, and by assigning a MAP set to a specific global title address, different load sharing arrangements can be made based on the global title address of the global title translation and the translated point code and subsystem.</a:t>
            </a:r>
          </a:p>
          <a:p>
            <a:r>
              <a:rPr lang="en-US" sz="1000" dirty="0" smtClean="0"/>
              <a:t>The Flexible GTT Load Sharing feature must be enabled with the enable-ctrl-feat command and turned on with the chg-ctrl-feat command.</a:t>
            </a:r>
          </a:p>
        </p:txBody>
      </p:sp>
      <p:sp>
        <p:nvSpPr>
          <p:cNvPr id="68198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7"/>
          <p:cNvSpPr>
            <a:spLocks noGrp="1" noChangeArrowheads="1"/>
          </p:cNvSpPr>
          <p:nvPr>
            <p:ph type="sldNum" sz="quarter" idx="5"/>
          </p:nvPr>
        </p:nvSpPr>
        <p:spPr>
          <a:noFill/>
        </p:spPr>
        <p:txBody>
          <a:bodyPr/>
          <a:lstStyle/>
          <a:p>
            <a:fld id="{E971C1DA-58C5-4056-B0EE-B4E95A2E921D}" type="slidenum">
              <a:rPr lang="en-US" smtClean="0"/>
              <a:pPr/>
              <a:t>319</a:t>
            </a:fld>
            <a:endParaRPr lang="en-US" dirty="0" smtClean="0"/>
          </a:p>
        </p:txBody>
      </p:sp>
      <p:sp>
        <p:nvSpPr>
          <p:cNvPr id="683011" name="Rectangle 2"/>
          <p:cNvSpPr>
            <a:spLocks noGrp="1" noChangeArrowheads="1"/>
          </p:cNvSpPr>
          <p:nvPr>
            <p:ph type="body" idx="1"/>
          </p:nvPr>
        </p:nvSpPr>
        <p:spPr>
          <a:xfrm>
            <a:off x="544645" y="4631293"/>
            <a:ext cx="5813095" cy="3924224"/>
          </a:xfrm>
          <a:noFill/>
          <a:ln/>
        </p:spPr>
        <p:txBody>
          <a:bodyPr lIns="95697" tIns="47849" rIns="95697" bIns="47849"/>
          <a:lstStyle/>
          <a:p>
            <a:r>
              <a:rPr lang="en-US" sz="1000" dirty="0" smtClean="0"/>
              <a:t>A new load sharing mapset is created using the command:</a:t>
            </a:r>
          </a:p>
          <a:p>
            <a:r>
              <a:rPr lang="en-US" sz="1000" dirty="0" smtClean="0"/>
              <a:t>ent-map:pcn=2002:ssn=254:rc=10:mpcn=2003:mssn=254:materc=10:mapset=new</a:t>
            </a:r>
          </a:p>
          <a:p>
            <a:endParaRPr lang="en-US" sz="1000" dirty="0" smtClean="0"/>
          </a:p>
          <a:p>
            <a:r>
              <a:rPr lang="en-US" sz="1000" dirty="0" smtClean="0"/>
              <a:t>A new dominant mapset is created using the command:</a:t>
            </a:r>
          </a:p>
          <a:p>
            <a:r>
              <a:rPr lang="en-US" sz="1000" dirty="0" smtClean="0"/>
              <a:t>ent-map:pcn=2002:ssn=254:rc=10:mpcn=2003:mssn=254:materc=20:mapset=new</a:t>
            </a:r>
          </a:p>
        </p:txBody>
      </p:sp>
      <p:sp>
        <p:nvSpPr>
          <p:cNvPr id="6830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7"/>
          <p:cNvSpPr>
            <a:spLocks noGrp="1" noChangeArrowheads="1"/>
          </p:cNvSpPr>
          <p:nvPr>
            <p:ph type="sldNum" sz="quarter" idx="5"/>
          </p:nvPr>
        </p:nvSpPr>
        <p:spPr>
          <a:noFill/>
        </p:spPr>
        <p:txBody>
          <a:bodyPr/>
          <a:lstStyle/>
          <a:p>
            <a:fld id="{BB54B086-7AD4-44C0-805D-15EDBA881603}" type="slidenum">
              <a:rPr lang="en-US" smtClean="0"/>
              <a:pPr/>
              <a:t>320</a:t>
            </a:fld>
            <a:endParaRPr lang="en-US" dirty="0" smtClean="0"/>
          </a:p>
        </p:txBody>
      </p:sp>
      <p:sp>
        <p:nvSpPr>
          <p:cNvPr id="684035" name="Rectangle 2"/>
          <p:cNvSpPr>
            <a:spLocks noGrp="1" noChangeArrowheads="1"/>
          </p:cNvSpPr>
          <p:nvPr>
            <p:ph type="body" idx="1"/>
          </p:nvPr>
        </p:nvSpPr>
        <p:spPr>
          <a:xfrm>
            <a:off x="760677" y="4886452"/>
            <a:ext cx="5698993" cy="3893482"/>
          </a:xfrm>
          <a:noFill/>
          <a:ln/>
        </p:spPr>
        <p:txBody>
          <a:bodyPr/>
          <a:lstStyle/>
          <a:p>
            <a:pPr eaLnBrk="1" hangingPunct="1"/>
            <a:endParaRPr lang="en-US" sz="1000" dirty="0" smtClean="0"/>
          </a:p>
        </p:txBody>
      </p:sp>
      <p:sp>
        <p:nvSpPr>
          <p:cNvPr id="68403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09A67EE1-1CE6-4C3F-89DF-085C5E3722F5}" type="slidenum">
              <a:rPr lang="en-US" smtClean="0"/>
              <a:pPr/>
              <a:t>33</a:t>
            </a:fld>
            <a:endParaRPr lang="en-US" dirty="0" smtClean="0"/>
          </a:p>
        </p:txBody>
      </p:sp>
      <p:sp>
        <p:nvSpPr>
          <p:cNvPr id="386051" name="Rectangle 2"/>
          <p:cNvSpPr>
            <a:spLocks noGrp="1" noChangeArrowheads="1"/>
          </p:cNvSpPr>
          <p:nvPr>
            <p:ph type="body" idx="1"/>
          </p:nvPr>
        </p:nvSpPr>
        <p:spPr>
          <a:xfrm>
            <a:off x="603979" y="4638978"/>
            <a:ext cx="5861777" cy="4200903"/>
          </a:xfrm>
          <a:noFill/>
          <a:ln/>
        </p:spPr>
        <p:txBody>
          <a:bodyPr/>
          <a:lstStyle/>
          <a:p>
            <a:pPr eaLnBrk="1" hangingPunct="1"/>
            <a:r>
              <a:rPr lang="en-US" sz="1000" dirty="0" smtClean="0"/>
              <a:t>A feature must be purchased before 12 subsystems per point code may be provisioned.</a:t>
            </a:r>
          </a:p>
        </p:txBody>
      </p:sp>
      <p:sp>
        <p:nvSpPr>
          <p:cNvPr id="38605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7"/>
          <p:cNvSpPr>
            <a:spLocks noGrp="1" noChangeArrowheads="1"/>
          </p:cNvSpPr>
          <p:nvPr>
            <p:ph type="sldNum" sz="quarter" idx="5"/>
          </p:nvPr>
        </p:nvSpPr>
        <p:spPr>
          <a:noFill/>
        </p:spPr>
        <p:txBody>
          <a:bodyPr/>
          <a:lstStyle/>
          <a:p>
            <a:fld id="{9F107EE9-1DC8-4EFA-8A53-DDF589CC1EBD}" type="slidenum">
              <a:rPr lang="en-US" smtClean="0"/>
              <a:pPr/>
              <a:t>321</a:t>
            </a:fld>
            <a:endParaRPr lang="en-US" dirty="0" smtClean="0"/>
          </a:p>
        </p:txBody>
      </p:sp>
      <p:sp>
        <p:nvSpPr>
          <p:cNvPr id="685059" name="Rectangle 2"/>
          <p:cNvSpPr>
            <a:spLocks noGrp="1" noChangeArrowheads="1"/>
          </p:cNvSpPr>
          <p:nvPr>
            <p:ph type="body" idx="1"/>
          </p:nvPr>
        </p:nvSpPr>
        <p:spPr>
          <a:xfrm>
            <a:off x="760677" y="4877229"/>
            <a:ext cx="5698993" cy="3902704"/>
          </a:xfrm>
          <a:noFill/>
          <a:ln/>
        </p:spPr>
        <p:txBody>
          <a:bodyPr/>
          <a:lstStyle/>
          <a:p>
            <a:pPr eaLnBrk="1" hangingPunct="1"/>
            <a:endParaRPr lang="en-US" sz="1000" dirty="0" smtClean="0"/>
          </a:p>
        </p:txBody>
      </p:sp>
      <p:sp>
        <p:nvSpPr>
          <p:cNvPr id="68506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7"/>
          <p:cNvSpPr>
            <a:spLocks noGrp="1" noChangeArrowheads="1"/>
          </p:cNvSpPr>
          <p:nvPr>
            <p:ph type="sldNum" sz="quarter" idx="5"/>
          </p:nvPr>
        </p:nvSpPr>
        <p:spPr>
          <a:noFill/>
        </p:spPr>
        <p:txBody>
          <a:bodyPr/>
          <a:lstStyle/>
          <a:p>
            <a:fld id="{3748039F-C25B-4808-9C5B-1FA867A9CE5C}" type="slidenum">
              <a:rPr lang="en-US" smtClean="0"/>
              <a:pPr/>
              <a:t>322</a:t>
            </a:fld>
            <a:endParaRPr lang="en-US" dirty="0" smtClean="0"/>
          </a:p>
        </p:txBody>
      </p:sp>
      <p:sp>
        <p:nvSpPr>
          <p:cNvPr id="686083" name="Rectangle 2"/>
          <p:cNvSpPr>
            <a:spLocks noGrp="1" noChangeArrowheads="1"/>
          </p:cNvSpPr>
          <p:nvPr>
            <p:ph type="body" idx="1"/>
          </p:nvPr>
        </p:nvSpPr>
        <p:spPr>
          <a:xfrm>
            <a:off x="603979" y="4871081"/>
            <a:ext cx="5861777" cy="3968800"/>
          </a:xfrm>
          <a:noFill/>
          <a:ln/>
        </p:spPr>
        <p:txBody>
          <a:bodyPr/>
          <a:lstStyle/>
          <a:p>
            <a:pPr eaLnBrk="1" hangingPunct="1"/>
            <a:endParaRPr lang="en-US" dirty="0" smtClean="0"/>
          </a:p>
        </p:txBody>
      </p:sp>
      <p:sp>
        <p:nvSpPr>
          <p:cNvPr id="6860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7"/>
          <p:cNvSpPr>
            <a:spLocks noGrp="1" noChangeArrowheads="1"/>
          </p:cNvSpPr>
          <p:nvPr>
            <p:ph type="sldNum" sz="quarter" idx="5"/>
          </p:nvPr>
        </p:nvSpPr>
        <p:spPr>
          <a:noFill/>
        </p:spPr>
        <p:txBody>
          <a:bodyPr/>
          <a:lstStyle/>
          <a:p>
            <a:fld id="{D1A58EA9-B12B-4F1F-95B7-DB7F90799B58}" type="slidenum">
              <a:rPr lang="en-US" smtClean="0"/>
              <a:pPr/>
              <a:t>323</a:t>
            </a:fld>
            <a:endParaRPr lang="en-US" dirty="0" smtClean="0"/>
          </a:p>
        </p:txBody>
      </p:sp>
      <p:sp>
        <p:nvSpPr>
          <p:cNvPr id="687107" name="Rectangle 2"/>
          <p:cNvSpPr>
            <a:spLocks noGrp="1" noChangeArrowheads="1"/>
          </p:cNvSpPr>
          <p:nvPr>
            <p:ph type="body" idx="1"/>
          </p:nvPr>
        </p:nvSpPr>
        <p:spPr>
          <a:xfrm>
            <a:off x="603979" y="4863395"/>
            <a:ext cx="5861777" cy="3976486"/>
          </a:xfrm>
          <a:noFill/>
          <a:ln/>
        </p:spPr>
        <p:txBody>
          <a:bodyPr/>
          <a:lstStyle/>
          <a:p>
            <a:pPr eaLnBrk="1" hangingPunct="1"/>
            <a:endParaRPr lang="en-US" dirty="0" smtClean="0"/>
          </a:p>
        </p:txBody>
      </p:sp>
      <p:sp>
        <p:nvSpPr>
          <p:cNvPr id="68710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7"/>
          <p:cNvSpPr>
            <a:spLocks noGrp="1" noChangeArrowheads="1"/>
          </p:cNvSpPr>
          <p:nvPr>
            <p:ph type="sldNum" sz="quarter" idx="5"/>
          </p:nvPr>
        </p:nvSpPr>
        <p:spPr>
          <a:noFill/>
        </p:spPr>
        <p:txBody>
          <a:bodyPr/>
          <a:lstStyle/>
          <a:p>
            <a:fld id="{66348330-BB4A-4A23-9A93-3998CA45D27F}" type="slidenum">
              <a:rPr lang="en-US" smtClean="0"/>
              <a:pPr/>
              <a:t>324</a:t>
            </a:fld>
            <a:endParaRPr lang="en-US" dirty="0" smtClean="0"/>
          </a:p>
        </p:txBody>
      </p:sp>
      <p:sp>
        <p:nvSpPr>
          <p:cNvPr id="688131"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Transaction-Based GTT Load Sharing allows messages with the same transaction parameters (TCAP,SCCP, or MTP parameters) to be routed to the same destination within an entity set.</a:t>
            </a:r>
          </a:p>
          <a:p>
            <a:pPr eaLnBrk="1" hangingPunct="1"/>
            <a:r>
              <a:rPr lang="en-US" sz="1000" dirty="0" smtClean="0"/>
              <a:t>The entity set is a group of entities that are used to determine the proper destination of a post-GTT message.  This group of entities can be one of the following:</a:t>
            </a:r>
          </a:p>
          <a:p>
            <a:pPr lvl="1" eaLnBrk="1" hangingPunct="1"/>
            <a:r>
              <a:rPr lang="en-US" sz="1000" dirty="0" smtClean="0"/>
              <a:t>A mated application (MAP) group</a:t>
            </a:r>
          </a:p>
          <a:p>
            <a:pPr lvl="1" eaLnBrk="1" hangingPunct="1"/>
            <a:r>
              <a:rPr lang="en-US" sz="1000" dirty="0" smtClean="0"/>
              <a:t>A mated relay node (MRN) group</a:t>
            </a:r>
          </a:p>
          <a:p>
            <a:pPr lvl="1" eaLnBrk="1" hangingPunct="1"/>
            <a:r>
              <a:rPr lang="en-US" sz="1000" dirty="0" smtClean="0"/>
              <a:t>A mated application set (MAPSET), if the Flexible GTT Load Sharing feature is enabled</a:t>
            </a:r>
          </a:p>
          <a:p>
            <a:pPr lvl="1" eaLnBrk="1" hangingPunct="1"/>
            <a:r>
              <a:rPr lang="en-US" sz="1000" dirty="0" smtClean="0"/>
              <a:t>A mated relay node set (MRNSET), if the Flexible GTT Load Sharing feature is enabled</a:t>
            </a:r>
          </a:p>
        </p:txBody>
      </p:sp>
      <p:sp>
        <p:nvSpPr>
          <p:cNvPr id="68813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7"/>
          <p:cNvSpPr>
            <a:spLocks noGrp="1" noChangeArrowheads="1"/>
          </p:cNvSpPr>
          <p:nvPr>
            <p:ph type="sldNum" sz="quarter" idx="5"/>
          </p:nvPr>
        </p:nvSpPr>
        <p:spPr>
          <a:noFill/>
        </p:spPr>
        <p:txBody>
          <a:bodyPr/>
          <a:lstStyle/>
          <a:p>
            <a:fld id="{43909DB5-FF0B-482F-AACE-AD3D6F791260}" type="slidenum">
              <a:rPr lang="en-US" smtClean="0"/>
              <a:pPr/>
              <a:t>325</a:t>
            </a:fld>
            <a:endParaRPr lang="en-US" dirty="0" smtClean="0"/>
          </a:p>
        </p:txBody>
      </p:sp>
      <p:sp>
        <p:nvSpPr>
          <p:cNvPr id="689155" name="Rectangle 2"/>
          <p:cNvSpPr>
            <a:spLocks noGrp="1" noRot="1" noChangeAspect="1" noChangeArrowheads="1" noTextEdit="1"/>
          </p:cNvSpPr>
          <p:nvPr>
            <p:ph type="sldImg"/>
          </p:nvPr>
        </p:nvSpPr>
        <p:spPr>
          <a:xfrm>
            <a:off x="577850" y="157163"/>
            <a:ext cx="5851525" cy="4389437"/>
          </a:xfrm>
          <a:ln/>
        </p:spPr>
      </p:sp>
      <p:sp>
        <p:nvSpPr>
          <p:cNvPr id="689156"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7"/>
          <p:cNvSpPr>
            <a:spLocks noGrp="1" noChangeArrowheads="1"/>
          </p:cNvSpPr>
          <p:nvPr>
            <p:ph type="sldNum" sz="quarter" idx="5"/>
          </p:nvPr>
        </p:nvSpPr>
        <p:spPr>
          <a:noFill/>
        </p:spPr>
        <p:txBody>
          <a:bodyPr/>
          <a:lstStyle/>
          <a:p>
            <a:fld id="{80C4942B-A84D-45AE-B33A-1D6BE5BE12C4}" type="slidenum">
              <a:rPr lang="en-US" smtClean="0"/>
              <a:pPr/>
              <a:t>326</a:t>
            </a:fld>
            <a:endParaRPr lang="en-US" dirty="0" smtClean="0"/>
          </a:p>
        </p:txBody>
      </p:sp>
      <p:sp>
        <p:nvSpPr>
          <p:cNvPr id="690179" name="Rectangle 2"/>
          <p:cNvSpPr>
            <a:spLocks noGrp="1" noRot="1" noChangeAspect="1" noChangeArrowheads="1" noTextEdit="1"/>
          </p:cNvSpPr>
          <p:nvPr>
            <p:ph type="sldImg"/>
          </p:nvPr>
        </p:nvSpPr>
        <p:spPr>
          <a:xfrm>
            <a:off x="577850" y="157163"/>
            <a:ext cx="5851525" cy="4389437"/>
          </a:xfrm>
          <a:ln/>
        </p:spPr>
      </p:sp>
      <p:sp>
        <p:nvSpPr>
          <p:cNvPr id="690180"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7"/>
          <p:cNvSpPr>
            <a:spLocks noGrp="1" noChangeArrowheads="1"/>
          </p:cNvSpPr>
          <p:nvPr>
            <p:ph type="sldNum" sz="quarter" idx="5"/>
          </p:nvPr>
        </p:nvSpPr>
        <p:spPr>
          <a:noFill/>
        </p:spPr>
        <p:txBody>
          <a:bodyPr/>
          <a:lstStyle/>
          <a:p>
            <a:fld id="{9443E931-F3DB-4033-9F66-1C082E71B3D2}" type="slidenum">
              <a:rPr lang="en-US" smtClean="0"/>
              <a:pPr/>
              <a:t>327</a:t>
            </a:fld>
            <a:endParaRPr lang="en-US" dirty="0" smtClean="0"/>
          </a:p>
        </p:txBody>
      </p:sp>
      <p:sp>
        <p:nvSpPr>
          <p:cNvPr id="691203" name="Rectangle 2"/>
          <p:cNvSpPr>
            <a:spLocks noGrp="1" noRot="1" noChangeAspect="1" noChangeArrowheads="1" noTextEdit="1"/>
          </p:cNvSpPr>
          <p:nvPr>
            <p:ph type="sldImg"/>
          </p:nvPr>
        </p:nvSpPr>
        <p:spPr>
          <a:xfrm>
            <a:off x="577850" y="157163"/>
            <a:ext cx="5851525" cy="4389437"/>
          </a:xfrm>
          <a:ln/>
        </p:spPr>
      </p:sp>
      <p:sp>
        <p:nvSpPr>
          <p:cNvPr id="691204"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7"/>
          <p:cNvSpPr>
            <a:spLocks noGrp="1" noChangeArrowheads="1"/>
          </p:cNvSpPr>
          <p:nvPr>
            <p:ph type="sldNum" sz="quarter" idx="5"/>
          </p:nvPr>
        </p:nvSpPr>
        <p:spPr>
          <a:noFill/>
        </p:spPr>
        <p:txBody>
          <a:bodyPr/>
          <a:lstStyle/>
          <a:p>
            <a:fld id="{A6557EB6-97BE-4417-8543-E295B0C6C4AA}" type="slidenum">
              <a:rPr lang="en-US" smtClean="0"/>
              <a:pPr/>
              <a:t>328</a:t>
            </a:fld>
            <a:endParaRPr lang="en-US" dirty="0" smtClean="0"/>
          </a:p>
        </p:txBody>
      </p:sp>
      <p:sp>
        <p:nvSpPr>
          <p:cNvPr id="692227" name="Rectangle 2"/>
          <p:cNvSpPr>
            <a:spLocks noGrp="1" noRot="1" noChangeAspect="1" noChangeArrowheads="1" noTextEdit="1"/>
          </p:cNvSpPr>
          <p:nvPr>
            <p:ph type="sldImg"/>
          </p:nvPr>
        </p:nvSpPr>
        <p:spPr>
          <a:xfrm>
            <a:off x="577850" y="157163"/>
            <a:ext cx="5851525" cy="4389437"/>
          </a:xfrm>
          <a:ln/>
        </p:spPr>
      </p:sp>
      <p:sp>
        <p:nvSpPr>
          <p:cNvPr id="692228"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7"/>
          <p:cNvSpPr>
            <a:spLocks noGrp="1" noChangeArrowheads="1"/>
          </p:cNvSpPr>
          <p:nvPr>
            <p:ph type="sldNum" sz="quarter" idx="5"/>
          </p:nvPr>
        </p:nvSpPr>
        <p:spPr>
          <a:noFill/>
        </p:spPr>
        <p:txBody>
          <a:bodyPr/>
          <a:lstStyle/>
          <a:p>
            <a:fld id="{FA6935A6-488D-4E69-9CE3-F6CC16031D16}" type="slidenum">
              <a:rPr lang="en-US" smtClean="0"/>
              <a:pPr/>
              <a:t>329</a:t>
            </a:fld>
            <a:endParaRPr lang="en-US" dirty="0" smtClean="0"/>
          </a:p>
        </p:txBody>
      </p:sp>
      <p:sp>
        <p:nvSpPr>
          <p:cNvPr id="693251" name="Rectangle 2"/>
          <p:cNvSpPr>
            <a:spLocks noGrp="1" noRot="1" noChangeAspect="1" noChangeArrowheads="1" noTextEdit="1"/>
          </p:cNvSpPr>
          <p:nvPr>
            <p:ph type="sldImg"/>
          </p:nvPr>
        </p:nvSpPr>
        <p:spPr>
          <a:xfrm>
            <a:off x="577850" y="157163"/>
            <a:ext cx="5851525" cy="4389437"/>
          </a:xfrm>
          <a:ln/>
        </p:spPr>
      </p:sp>
      <p:sp>
        <p:nvSpPr>
          <p:cNvPr id="693252"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7"/>
          <p:cNvSpPr>
            <a:spLocks noGrp="1" noChangeArrowheads="1"/>
          </p:cNvSpPr>
          <p:nvPr>
            <p:ph type="sldNum" sz="quarter" idx="5"/>
          </p:nvPr>
        </p:nvSpPr>
        <p:spPr>
          <a:noFill/>
        </p:spPr>
        <p:txBody>
          <a:bodyPr/>
          <a:lstStyle/>
          <a:p>
            <a:fld id="{C422405D-523F-4B7F-ADBC-586C263BF737}" type="slidenum">
              <a:rPr lang="en-US" smtClean="0"/>
              <a:pPr/>
              <a:t>330</a:t>
            </a:fld>
            <a:endParaRPr lang="en-US" dirty="0" smtClean="0"/>
          </a:p>
        </p:txBody>
      </p:sp>
      <p:sp>
        <p:nvSpPr>
          <p:cNvPr id="694275" name="Rectangle 2"/>
          <p:cNvSpPr>
            <a:spLocks noGrp="1" noRot="1" noChangeAspect="1" noChangeArrowheads="1" noTextEdit="1"/>
          </p:cNvSpPr>
          <p:nvPr>
            <p:ph type="sldImg"/>
          </p:nvPr>
        </p:nvSpPr>
        <p:spPr>
          <a:xfrm>
            <a:off x="577850" y="157163"/>
            <a:ext cx="5851525" cy="4389437"/>
          </a:xfrm>
          <a:ln/>
        </p:spPr>
      </p:sp>
      <p:sp>
        <p:nvSpPr>
          <p:cNvPr id="694276"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p:spPr>
        <p:txBody>
          <a:bodyPr/>
          <a:lstStyle/>
          <a:p>
            <a:fld id="{742C09D4-4618-4E06-A433-A01625FA365F}" type="slidenum">
              <a:rPr lang="en-US" smtClean="0"/>
              <a:pPr/>
              <a:t>34</a:t>
            </a:fld>
            <a:endParaRPr lang="en-US" dirty="0" smtClean="0"/>
          </a:p>
        </p:txBody>
      </p:sp>
      <p:sp>
        <p:nvSpPr>
          <p:cNvPr id="387075"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In order for the EAGLE STP to perform Global Title Translations (GTT), the GTT data must be defined in tables of the STP, in the order described on this slide.</a:t>
            </a:r>
          </a:p>
          <a:p>
            <a:pPr eaLnBrk="1" hangingPunct="1"/>
            <a:endParaRPr lang="en-US" sz="1000" dirty="0" smtClean="0"/>
          </a:p>
          <a:p>
            <a:pPr eaLnBrk="1" hangingPunct="1"/>
            <a:endParaRPr lang="en-US" sz="1000" dirty="0" smtClean="0"/>
          </a:p>
        </p:txBody>
      </p:sp>
      <p:sp>
        <p:nvSpPr>
          <p:cNvPr id="3870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7"/>
          <p:cNvSpPr>
            <a:spLocks noGrp="1" noChangeArrowheads="1"/>
          </p:cNvSpPr>
          <p:nvPr>
            <p:ph type="sldNum" sz="quarter" idx="5"/>
          </p:nvPr>
        </p:nvSpPr>
        <p:spPr>
          <a:noFill/>
        </p:spPr>
        <p:txBody>
          <a:bodyPr/>
          <a:lstStyle/>
          <a:p>
            <a:fld id="{D89E867D-5D30-42B3-A351-34001EF6FAE6}" type="slidenum">
              <a:rPr lang="en-US" smtClean="0"/>
              <a:pPr/>
              <a:t>331</a:t>
            </a:fld>
            <a:endParaRPr lang="en-US" dirty="0" smtClean="0"/>
          </a:p>
        </p:txBody>
      </p:sp>
      <p:sp>
        <p:nvSpPr>
          <p:cNvPr id="695299" name="Rectangle 2"/>
          <p:cNvSpPr>
            <a:spLocks noGrp="1" noRot="1" noChangeAspect="1" noChangeArrowheads="1" noTextEdit="1"/>
          </p:cNvSpPr>
          <p:nvPr>
            <p:ph type="sldImg"/>
          </p:nvPr>
        </p:nvSpPr>
        <p:spPr>
          <a:xfrm>
            <a:off x="577850" y="157163"/>
            <a:ext cx="5851525" cy="4389437"/>
          </a:xfrm>
          <a:ln/>
        </p:spPr>
      </p:sp>
      <p:sp>
        <p:nvSpPr>
          <p:cNvPr id="695300"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7"/>
          <p:cNvSpPr>
            <a:spLocks noGrp="1" noChangeArrowheads="1"/>
          </p:cNvSpPr>
          <p:nvPr>
            <p:ph type="sldNum" sz="quarter" idx="5"/>
          </p:nvPr>
        </p:nvSpPr>
        <p:spPr>
          <a:noFill/>
        </p:spPr>
        <p:txBody>
          <a:bodyPr/>
          <a:lstStyle/>
          <a:p>
            <a:fld id="{D88C1817-FB06-4AA2-A498-9517BB3D5912}" type="slidenum">
              <a:rPr lang="en-US" smtClean="0"/>
              <a:pPr/>
              <a:t>332</a:t>
            </a:fld>
            <a:endParaRPr lang="en-US" dirty="0" smtClean="0"/>
          </a:p>
        </p:txBody>
      </p:sp>
      <p:sp>
        <p:nvSpPr>
          <p:cNvPr id="696323" name="Rectangle 2"/>
          <p:cNvSpPr>
            <a:spLocks noGrp="1" noRot="1" noChangeAspect="1" noChangeArrowheads="1" noTextEdit="1"/>
          </p:cNvSpPr>
          <p:nvPr>
            <p:ph type="sldImg"/>
          </p:nvPr>
        </p:nvSpPr>
        <p:spPr>
          <a:xfrm>
            <a:off x="577850" y="157163"/>
            <a:ext cx="5851525" cy="4389437"/>
          </a:xfrm>
          <a:ln/>
        </p:spPr>
      </p:sp>
      <p:sp>
        <p:nvSpPr>
          <p:cNvPr id="696324"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7"/>
          <p:cNvSpPr>
            <a:spLocks noGrp="1" noChangeArrowheads="1"/>
          </p:cNvSpPr>
          <p:nvPr>
            <p:ph type="sldNum" sz="quarter" idx="5"/>
          </p:nvPr>
        </p:nvSpPr>
        <p:spPr>
          <a:noFill/>
        </p:spPr>
        <p:txBody>
          <a:bodyPr/>
          <a:lstStyle/>
          <a:p>
            <a:fld id="{0D51C0C0-CB1F-4121-A00D-D3F5715BF873}" type="slidenum">
              <a:rPr lang="en-US" smtClean="0"/>
              <a:pPr/>
              <a:t>333</a:t>
            </a:fld>
            <a:endParaRPr lang="en-US" dirty="0" smtClean="0"/>
          </a:p>
        </p:txBody>
      </p:sp>
      <p:sp>
        <p:nvSpPr>
          <p:cNvPr id="697347" name="Rectangle 2"/>
          <p:cNvSpPr>
            <a:spLocks noGrp="1" noRot="1" noChangeAspect="1" noChangeArrowheads="1" noTextEdit="1"/>
          </p:cNvSpPr>
          <p:nvPr>
            <p:ph type="sldImg"/>
          </p:nvPr>
        </p:nvSpPr>
        <p:spPr>
          <a:xfrm>
            <a:off x="577850" y="157163"/>
            <a:ext cx="5851525" cy="4389437"/>
          </a:xfrm>
          <a:ln/>
        </p:spPr>
      </p:sp>
      <p:sp>
        <p:nvSpPr>
          <p:cNvPr id="697348"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7"/>
          <p:cNvSpPr>
            <a:spLocks noGrp="1" noChangeArrowheads="1"/>
          </p:cNvSpPr>
          <p:nvPr>
            <p:ph type="sldNum" sz="quarter" idx="5"/>
          </p:nvPr>
        </p:nvSpPr>
        <p:spPr>
          <a:noFill/>
        </p:spPr>
        <p:txBody>
          <a:bodyPr/>
          <a:lstStyle/>
          <a:p>
            <a:fld id="{F21C085A-2D89-441F-A849-7D1E14AE2821}" type="slidenum">
              <a:rPr lang="en-US" smtClean="0"/>
              <a:pPr/>
              <a:t>334</a:t>
            </a:fld>
            <a:endParaRPr lang="en-US" dirty="0" smtClean="0"/>
          </a:p>
        </p:txBody>
      </p:sp>
      <p:sp>
        <p:nvSpPr>
          <p:cNvPr id="698371" name="Rectangle 2"/>
          <p:cNvSpPr>
            <a:spLocks noGrp="1" noRot="1" noChangeAspect="1" noChangeArrowheads="1" noTextEdit="1"/>
          </p:cNvSpPr>
          <p:nvPr>
            <p:ph type="sldImg"/>
          </p:nvPr>
        </p:nvSpPr>
        <p:spPr>
          <a:xfrm>
            <a:off x="577850" y="157163"/>
            <a:ext cx="5851525" cy="4389437"/>
          </a:xfrm>
          <a:ln/>
        </p:spPr>
      </p:sp>
      <p:sp>
        <p:nvSpPr>
          <p:cNvPr id="698372"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7"/>
          <p:cNvSpPr>
            <a:spLocks noGrp="1" noChangeArrowheads="1"/>
          </p:cNvSpPr>
          <p:nvPr>
            <p:ph type="sldNum" sz="quarter" idx="5"/>
          </p:nvPr>
        </p:nvSpPr>
        <p:spPr>
          <a:noFill/>
        </p:spPr>
        <p:txBody>
          <a:bodyPr/>
          <a:lstStyle/>
          <a:p>
            <a:fld id="{9B742363-2669-43CB-9930-1CD9B0F4098A}" type="slidenum">
              <a:rPr lang="en-US" smtClean="0"/>
              <a:pPr/>
              <a:t>335</a:t>
            </a:fld>
            <a:endParaRPr lang="en-US" dirty="0" smtClean="0"/>
          </a:p>
        </p:txBody>
      </p:sp>
      <p:sp>
        <p:nvSpPr>
          <p:cNvPr id="699395" name="Rectangle 2"/>
          <p:cNvSpPr>
            <a:spLocks noGrp="1" noRot="1" noChangeAspect="1" noChangeArrowheads="1" noTextEdit="1"/>
          </p:cNvSpPr>
          <p:nvPr>
            <p:ph type="sldImg"/>
          </p:nvPr>
        </p:nvSpPr>
        <p:spPr>
          <a:xfrm>
            <a:off x="577850" y="157163"/>
            <a:ext cx="5851525" cy="4389437"/>
          </a:xfrm>
          <a:ln/>
        </p:spPr>
      </p:sp>
      <p:sp>
        <p:nvSpPr>
          <p:cNvPr id="699396"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7"/>
          <p:cNvSpPr>
            <a:spLocks noGrp="1" noChangeArrowheads="1"/>
          </p:cNvSpPr>
          <p:nvPr>
            <p:ph type="sldNum" sz="quarter" idx="5"/>
          </p:nvPr>
        </p:nvSpPr>
        <p:spPr>
          <a:noFill/>
        </p:spPr>
        <p:txBody>
          <a:bodyPr/>
          <a:lstStyle/>
          <a:p>
            <a:fld id="{0502E378-2AA5-4C02-AB66-25C9BB7C8019}" type="slidenum">
              <a:rPr lang="en-US" smtClean="0"/>
              <a:pPr/>
              <a:t>336</a:t>
            </a:fld>
            <a:endParaRPr lang="en-US" dirty="0" smtClean="0"/>
          </a:p>
        </p:txBody>
      </p:sp>
      <p:sp>
        <p:nvSpPr>
          <p:cNvPr id="700419" name="Rectangle 2"/>
          <p:cNvSpPr>
            <a:spLocks noGrp="1" noRot="1" noChangeAspect="1" noChangeArrowheads="1" noTextEdit="1"/>
          </p:cNvSpPr>
          <p:nvPr>
            <p:ph type="sldImg"/>
          </p:nvPr>
        </p:nvSpPr>
        <p:spPr>
          <a:xfrm>
            <a:off x="577850" y="157163"/>
            <a:ext cx="5851525" cy="4389437"/>
          </a:xfrm>
          <a:ln/>
        </p:spPr>
      </p:sp>
      <p:sp>
        <p:nvSpPr>
          <p:cNvPr id="700420" name="Rectangle 3"/>
          <p:cNvSpPr>
            <a:spLocks noGrp="1" noChangeArrowheads="1"/>
          </p:cNvSpPr>
          <p:nvPr>
            <p:ph type="body" idx="1"/>
          </p:nvPr>
        </p:nvSpPr>
        <p:spPr>
          <a:xfrm>
            <a:off x="623755" y="4574420"/>
            <a:ext cx="5787231" cy="4565196"/>
          </a:xfrm>
          <a:noFill/>
          <a:ln/>
        </p:spPr>
        <p:txBody>
          <a:bodyPr/>
          <a:lstStyle/>
          <a:p>
            <a:pPr lvl="1" eaLnBrk="1" hangingPunct="1"/>
            <a:endParaRPr lang="en-GB" dirty="0" smtClean="0"/>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7"/>
          <p:cNvSpPr>
            <a:spLocks noGrp="1" noChangeArrowheads="1"/>
          </p:cNvSpPr>
          <p:nvPr>
            <p:ph type="sldNum" sz="quarter" idx="5"/>
          </p:nvPr>
        </p:nvSpPr>
        <p:spPr>
          <a:noFill/>
        </p:spPr>
        <p:txBody>
          <a:bodyPr/>
          <a:lstStyle/>
          <a:p>
            <a:fld id="{3F8D8311-1CBA-48A8-8113-3333082CB6D2}" type="slidenum">
              <a:rPr lang="en-US" smtClean="0"/>
              <a:pPr/>
              <a:t>337</a:t>
            </a:fld>
            <a:endParaRPr lang="en-US" dirty="0" smtClean="0"/>
          </a:p>
        </p:txBody>
      </p:sp>
      <p:sp>
        <p:nvSpPr>
          <p:cNvPr id="701443" name="Rectangle 2"/>
          <p:cNvSpPr>
            <a:spLocks noGrp="1" noRot="1" noChangeAspect="1" noChangeArrowheads="1" noTextEdit="1"/>
          </p:cNvSpPr>
          <p:nvPr>
            <p:ph type="sldImg"/>
          </p:nvPr>
        </p:nvSpPr>
        <p:spPr>
          <a:ln/>
        </p:spPr>
      </p:sp>
      <p:sp>
        <p:nvSpPr>
          <p:cNvPr id="701444" name="Rectangle 3"/>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D6592809-8A7D-4F3A-8BDA-27E546ADE3EC}" type="slidenum">
              <a:rPr lang="en-US" smtClean="0"/>
              <a:pPr/>
              <a:t>35</a:t>
            </a:fld>
            <a:endParaRPr lang="en-US" dirty="0" smtClean="0"/>
          </a:p>
        </p:txBody>
      </p:sp>
      <p:sp>
        <p:nvSpPr>
          <p:cNvPr id="388099" name="Rectangle 2"/>
          <p:cNvSpPr>
            <a:spLocks noGrp="1" noChangeArrowheads="1"/>
          </p:cNvSpPr>
          <p:nvPr>
            <p:ph type="body" idx="1"/>
          </p:nvPr>
        </p:nvSpPr>
        <p:spPr>
          <a:xfrm>
            <a:off x="760677" y="4666645"/>
            <a:ext cx="5698993" cy="4113288"/>
          </a:xfrm>
          <a:noFill/>
          <a:ln/>
        </p:spPr>
        <p:txBody>
          <a:bodyPr/>
          <a:lstStyle/>
          <a:p>
            <a:pPr eaLnBrk="1" hangingPunct="1"/>
            <a:r>
              <a:rPr lang="en-US" sz="1000" dirty="0" smtClean="0"/>
              <a:t>We will discuss the configuration commands in the same logical order used by the EAGLE to process SCCP messages.</a:t>
            </a:r>
          </a:p>
          <a:p>
            <a:pPr eaLnBrk="1" hangingPunct="1"/>
            <a:endParaRPr lang="en-US" sz="1000" dirty="0" smtClean="0"/>
          </a:p>
          <a:p>
            <a:pPr eaLnBrk="1" hangingPunct="1"/>
            <a:endParaRPr lang="en-US" sz="1000" b="1" dirty="0" smtClean="0"/>
          </a:p>
          <a:p>
            <a:pPr eaLnBrk="1" hangingPunct="1"/>
            <a:endParaRPr lang="en-US" sz="1000" dirty="0" smtClean="0"/>
          </a:p>
        </p:txBody>
      </p:sp>
      <p:sp>
        <p:nvSpPr>
          <p:cNvPr id="3881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23C18C15-3B7A-4B02-BBD4-2EF3FFC304E9}" type="slidenum">
              <a:rPr lang="en-US" smtClean="0"/>
              <a:pPr/>
              <a:t>36</a:t>
            </a:fld>
            <a:endParaRPr lang="en-US" dirty="0" smtClean="0"/>
          </a:p>
        </p:txBody>
      </p:sp>
      <p:sp>
        <p:nvSpPr>
          <p:cNvPr id="389123" name="Rectangle 2"/>
          <p:cNvSpPr>
            <a:spLocks noGrp="1" noChangeArrowheads="1"/>
          </p:cNvSpPr>
          <p:nvPr>
            <p:ph type="body" idx="1"/>
          </p:nvPr>
        </p:nvSpPr>
        <p:spPr>
          <a:xfrm>
            <a:off x="514218" y="4637441"/>
            <a:ext cx="6001743" cy="4185531"/>
          </a:xfrm>
          <a:noFill/>
          <a:ln/>
        </p:spPr>
        <p:txBody>
          <a:bodyPr/>
          <a:lstStyle/>
          <a:p>
            <a:pPr eaLnBrk="1" hangingPunct="1"/>
            <a:endParaRPr lang="en-US" b="1" dirty="0" smtClean="0"/>
          </a:p>
        </p:txBody>
      </p:sp>
      <p:sp>
        <p:nvSpPr>
          <p:cNvPr id="389124" name="Rectangle 3"/>
          <p:cNvSpPr>
            <a:spLocks noGrp="1" noRot="1" noChangeAspect="1" noChangeArrowheads="1" noTextEdit="1"/>
          </p:cNvSpPr>
          <p:nvPr>
            <p:ph type="sldImg"/>
          </p:nvPr>
        </p:nvSpPr>
        <p:spPr>
          <a:xfrm>
            <a:off x="584200" y="158750"/>
            <a:ext cx="5853113" cy="4391025"/>
          </a:xfrm>
          <a:ln/>
        </p:spPr>
      </p:sp>
      <p:sp>
        <p:nvSpPr>
          <p:cNvPr id="389125" name="Text Box 4"/>
          <p:cNvSpPr txBox="1">
            <a:spLocks noChangeArrowheads="1"/>
          </p:cNvSpPr>
          <p:nvPr/>
        </p:nvSpPr>
        <p:spPr bwMode="auto">
          <a:xfrm>
            <a:off x="477705" y="804827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chg-feat:gtt=__________</a:t>
            </a:r>
          </a:p>
        </p:txBody>
      </p:sp>
      <p:sp>
        <p:nvSpPr>
          <p:cNvPr id="389126"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4155FC07-869E-457E-B5B7-7F4CDE5DCBDF}" type="slidenum">
              <a:rPr lang="en-US" smtClean="0"/>
              <a:pPr/>
              <a:t>37</a:t>
            </a:fld>
            <a:endParaRPr lang="en-US" dirty="0" smtClean="0"/>
          </a:p>
        </p:txBody>
      </p:sp>
      <p:sp>
        <p:nvSpPr>
          <p:cNvPr id="390147" name="Rectangle 2"/>
          <p:cNvSpPr>
            <a:spLocks noGrp="1" noChangeArrowheads="1"/>
          </p:cNvSpPr>
          <p:nvPr>
            <p:ph type="body" idx="1"/>
          </p:nvPr>
        </p:nvSpPr>
        <p:spPr>
          <a:xfrm>
            <a:off x="603979" y="4662035"/>
            <a:ext cx="5861777" cy="4177846"/>
          </a:xfrm>
          <a:noFill/>
          <a:ln/>
        </p:spPr>
        <p:txBody>
          <a:bodyPr/>
          <a:lstStyle/>
          <a:p>
            <a:pPr eaLnBrk="1" hangingPunct="1"/>
            <a:r>
              <a:rPr lang="en-US" sz="1000" dirty="0" smtClean="0"/>
              <a:t>The DSM or E5-SM4G would support ELAP or EPAP functions and also support normal global title translation query processing such as CNAM, SMS, etc. </a:t>
            </a:r>
          </a:p>
          <a:p>
            <a:pPr eaLnBrk="1" hangingPunct="1"/>
            <a:r>
              <a:rPr lang="en-US" sz="1000" dirty="0" smtClean="0"/>
              <a:t>The E5-SM4G is a double slot database service module with 3.1 GB of application processor memory providing the following functionality for the EAGLE 5 STP:</a:t>
            </a:r>
          </a:p>
          <a:p>
            <a:pPr lvl="1" eaLnBrk="1" hangingPunct="1">
              <a:buFontTx/>
              <a:buChar char="•"/>
            </a:pPr>
            <a:r>
              <a:rPr lang="en-US" sz="1000" dirty="0" smtClean="0"/>
              <a:t>A maximum of 32 E5-SM4G cards may be configured in the database with the GTT feature.</a:t>
            </a:r>
          </a:p>
          <a:p>
            <a:pPr lvl="1" eaLnBrk="1" hangingPunct="1">
              <a:buFontTx/>
              <a:buChar char="•"/>
            </a:pPr>
            <a:r>
              <a:rPr lang="en-US" sz="1000" dirty="0" smtClean="0"/>
              <a:t>The E5-SM4G by default supports up to 1700 TPS. </a:t>
            </a:r>
          </a:p>
          <a:p>
            <a:pPr lvl="1" eaLnBrk="1" hangingPunct="1">
              <a:buFontTx/>
              <a:buChar char="•"/>
            </a:pPr>
            <a:r>
              <a:rPr lang="en-US" sz="1000" dirty="0" smtClean="0"/>
              <a:t>There is Control Feature support for up to 6800 TPS with GTT and at least another feature like LNP, MNP, or EIR activated. With this feature the maximum system wide TPS is 210,800.</a:t>
            </a:r>
          </a:p>
          <a:p>
            <a:pPr eaLnBrk="1" hangingPunct="1"/>
            <a:endParaRPr lang="en-US" sz="1000" dirty="0" smtClean="0"/>
          </a:p>
        </p:txBody>
      </p:sp>
      <p:sp>
        <p:nvSpPr>
          <p:cNvPr id="390148" name="Rectangle 3"/>
          <p:cNvSpPr>
            <a:spLocks noGrp="1" noRot="1" noChangeAspect="1" noChangeArrowheads="1" noTextEdit="1"/>
          </p:cNvSpPr>
          <p:nvPr>
            <p:ph type="sldImg"/>
          </p:nvPr>
        </p:nvSpPr>
        <p:spPr>
          <a:xfrm>
            <a:off x="584200" y="158750"/>
            <a:ext cx="5853113" cy="4391025"/>
          </a:xfrm>
          <a:ln/>
        </p:spPr>
      </p:sp>
      <p:sp>
        <p:nvSpPr>
          <p:cNvPr id="390149" name="Text Box 4"/>
          <p:cNvSpPr txBox="1">
            <a:spLocks noChangeArrowheads="1"/>
          </p:cNvSpPr>
          <p:nvPr/>
        </p:nvSpPr>
        <p:spPr bwMode="auto">
          <a:xfrm>
            <a:off x="477705" y="804827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ent-card:type=_________________:appl=___________________:loc=________________</a:t>
            </a:r>
          </a:p>
        </p:txBody>
      </p:sp>
      <p:sp>
        <p:nvSpPr>
          <p:cNvPr id="390150"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p:spPr>
        <p:txBody>
          <a:bodyPr/>
          <a:lstStyle/>
          <a:p>
            <a:fld id="{84D3BE08-FBB5-4708-A257-96A4B46233CD}" type="slidenum">
              <a:rPr lang="en-US" smtClean="0"/>
              <a:pPr/>
              <a:t>38</a:t>
            </a:fld>
            <a:endParaRPr lang="en-US" dirty="0" smtClean="0"/>
          </a:p>
        </p:txBody>
      </p:sp>
      <p:sp>
        <p:nvSpPr>
          <p:cNvPr id="391171" name="Rectangle 2"/>
          <p:cNvSpPr>
            <a:spLocks noGrp="1" noChangeArrowheads="1"/>
          </p:cNvSpPr>
          <p:nvPr>
            <p:ph type="body" idx="1"/>
          </p:nvPr>
        </p:nvSpPr>
        <p:spPr>
          <a:xfrm>
            <a:off x="848916" y="4669720"/>
            <a:ext cx="5539251" cy="4167087"/>
          </a:xfrm>
          <a:noFill/>
          <a:ln/>
        </p:spPr>
        <p:txBody>
          <a:bodyPr/>
          <a:lstStyle/>
          <a:p>
            <a:pPr eaLnBrk="1" hangingPunct="1"/>
            <a:r>
              <a:rPr lang="en-US" sz="1000" dirty="0" smtClean="0"/>
              <a:t>The EAGLE supports </a:t>
            </a:r>
            <a:r>
              <a:rPr lang="en-US" sz="1000" b="1" dirty="0" smtClean="0"/>
              <a:t>64</a:t>
            </a:r>
            <a:r>
              <a:rPr lang="en-US" sz="1000" dirty="0" smtClean="0"/>
              <a:t> TT maps for each linkset.  This includes both incoming and outgoing TT mapping.  </a:t>
            </a:r>
          </a:p>
          <a:p>
            <a:pPr eaLnBrk="1" hangingPunct="1"/>
            <a:r>
              <a:rPr lang="en-US" sz="1000" dirty="0" smtClean="0"/>
              <a:t>Since the EAGLE supports a total of </a:t>
            </a:r>
            <a:r>
              <a:rPr lang="en-US" sz="1000" b="1" dirty="0" smtClean="0"/>
              <a:t>1024</a:t>
            </a:r>
            <a:r>
              <a:rPr lang="en-US" sz="1000" dirty="0" smtClean="0"/>
              <a:t> linksets, the total number of TT mappings that can be configured is </a:t>
            </a:r>
            <a:r>
              <a:rPr lang="en-US" sz="1000" b="1" dirty="0" smtClean="0"/>
              <a:t>65,536.</a:t>
            </a:r>
            <a:endParaRPr lang="en-US" sz="1000" dirty="0" smtClean="0"/>
          </a:p>
          <a:p>
            <a:pPr eaLnBrk="1" hangingPunct="1"/>
            <a:endParaRPr lang="en-US" sz="1000" dirty="0" smtClean="0"/>
          </a:p>
        </p:txBody>
      </p:sp>
      <p:sp>
        <p:nvSpPr>
          <p:cNvPr id="39117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p:spPr>
        <p:txBody>
          <a:bodyPr/>
          <a:lstStyle/>
          <a:p>
            <a:fld id="{BA8768EC-913F-45F6-8F57-D9657762B9F1}" type="slidenum">
              <a:rPr lang="en-US" smtClean="0"/>
              <a:pPr/>
              <a:t>39</a:t>
            </a:fld>
            <a:endParaRPr lang="en-US" dirty="0" smtClean="0"/>
          </a:p>
        </p:txBody>
      </p:sp>
      <p:sp>
        <p:nvSpPr>
          <p:cNvPr id="392195" name="Rectangle 2"/>
          <p:cNvSpPr>
            <a:spLocks noGrp="1" noChangeArrowheads="1"/>
          </p:cNvSpPr>
          <p:nvPr>
            <p:ph type="body" idx="1"/>
          </p:nvPr>
        </p:nvSpPr>
        <p:spPr>
          <a:xfrm>
            <a:off x="848916" y="4657423"/>
            <a:ext cx="5371902" cy="4179384"/>
          </a:xfrm>
          <a:noFill/>
          <a:ln/>
        </p:spPr>
        <p:txBody>
          <a:bodyPr/>
          <a:lstStyle/>
          <a:p>
            <a:pPr eaLnBrk="1" hangingPunct="1"/>
            <a:r>
              <a:rPr lang="en-US" sz="1000" dirty="0" smtClean="0"/>
              <a:t>TTMAP - is a table used to convert a TT being received to a TT being used by the EAGLE and subsequent SCPs, on a linkset basis.</a:t>
            </a:r>
          </a:p>
          <a:p>
            <a:pPr eaLnBrk="1" hangingPunct="1"/>
            <a:endParaRPr lang="en-US" sz="1000" dirty="0" smtClean="0"/>
          </a:p>
        </p:txBody>
      </p:sp>
      <p:sp>
        <p:nvSpPr>
          <p:cNvPr id="392196" name="Rectangle 3"/>
          <p:cNvSpPr>
            <a:spLocks noGrp="1" noRot="1" noChangeAspect="1" noChangeArrowheads="1" noTextEdit="1"/>
          </p:cNvSpPr>
          <p:nvPr>
            <p:ph type="sldImg"/>
          </p:nvPr>
        </p:nvSpPr>
        <p:spPr>
          <a:xfrm>
            <a:off x="584200" y="158750"/>
            <a:ext cx="5853113" cy="4391025"/>
          </a:xfrm>
          <a:ln/>
        </p:spPr>
      </p:sp>
      <p:sp>
        <p:nvSpPr>
          <p:cNvPr id="392197" name="Text Box 4"/>
          <p:cNvSpPr txBox="1">
            <a:spLocks noChangeArrowheads="1"/>
          </p:cNvSpPr>
          <p:nvPr/>
        </p:nvSpPr>
        <p:spPr bwMode="auto">
          <a:xfrm>
            <a:off x="477705" y="8048273"/>
            <a:ext cx="6211690"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smtClean="0"/>
              <a:t>ent-ttmap:lsn</a:t>
            </a:r>
            <a:r>
              <a:rPr lang="en-US" sz="1100" dirty="0"/>
              <a:t>=_________________:IO=_________ett</a:t>
            </a:r>
            <a:r>
              <a:rPr lang="en-US" sz="1100" dirty="0" smtClean="0"/>
              <a:t>=_________________</a:t>
            </a:r>
          </a:p>
          <a:p>
            <a:pPr defTabSz="907404">
              <a:spcBef>
                <a:spcPct val="50000"/>
              </a:spcBef>
            </a:pPr>
            <a:r>
              <a:rPr lang="en-US" sz="1100" dirty="0" smtClean="0"/>
              <a:t>:</a:t>
            </a:r>
            <a:r>
              <a:rPr lang="en-US" sz="1100" dirty="0"/>
              <a:t>mtt</a:t>
            </a:r>
            <a:r>
              <a:rPr lang="en-US" sz="1100" dirty="0" smtClean="0"/>
              <a:t>=_____________</a:t>
            </a:r>
            <a:endParaRPr lang="en-US" sz="1100" dirty="0"/>
          </a:p>
        </p:txBody>
      </p:sp>
      <p:sp>
        <p:nvSpPr>
          <p:cNvPr id="392198"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5A213992-89FA-4DD7-B5C7-C7308413C9D0}" type="slidenum">
              <a:rPr lang="en-US" smtClean="0"/>
              <a:pPr/>
              <a:t>40</a:t>
            </a:fld>
            <a:endParaRPr lang="en-US" dirty="0" smtClean="0"/>
          </a:p>
        </p:txBody>
      </p:sp>
      <p:sp>
        <p:nvSpPr>
          <p:cNvPr id="393219" name="Rectangle 2"/>
          <p:cNvSpPr>
            <a:spLocks noChangeArrowheads="1"/>
          </p:cNvSpPr>
          <p:nvPr/>
        </p:nvSpPr>
        <p:spPr bwMode="white">
          <a:xfrm>
            <a:off x="5279099" y="3815090"/>
            <a:ext cx="229725" cy="229029"/>
          </a:xfrm>
          <a:prstGeom prst="rect">
            <a:avLst/>
          </a:prstGeom>
          <a:solidFill>
            <a:schemeClr val="accent2"/>
          </a:solidFill>
          <a:ln w="9525">
            <a:solidFill>
              <a:schemeClr val="accent2"/>
            </a:solidFill>
            <a:miter lim="800000"/>
            <a:headEnd/>
            <a:tailEnd/>
          </a:ln>
        </p:spPr>
        <p:txBody>
          <a:bodyPr wrap="none" lIns="88139" tIns="44070" rIns="88139" bIns="44070" anchor="ctr"/>
          <a:lstStyle/>
          <a:p>
            <a:endParaRPr lang="en-US" dirty="0"/>
          </a:p>
        </p:txBody>
      </p:sp>
      <p:sp>
        <p:nvSpPr>
          <p:cNvPr id="393220" name="Rectangle 3"/>
          <p:cNvSpPr>
            <a:spLocks noGrp="1" noChangeArrowheads="1"/>
          </p:cNvSpPr>
          <p:nvPr>
            <p:ph type="body" idx="1"/>
          </p:nvPr>
        </p:nvSpPr>
        <p:spPr>
          <a:xfrm>
            <a:off x="909770" y="4651274"/>
            <a:ext cx="5368859" cy="4045656"/>
          </a:xfrm>
          <a:noFill/>
          <a:ln/>
        </p:spPr>
        <p:txBody>
          <a:bodyPr/>
          <a:lstStyle/>
          <a:p>
            <a:pPr eaLnBrk="1" hangingPunct="1"/>
            <a:r>
              <a:rPr lang="en-US" sz="1000" dirty="0" smtClean="0"/>
              <a:t>The translation type to be entered cannot already exist in the EAGLE database.</a:t>
            </a:r>
          </a:p>
        </p:txBody>
      </p:sp>
      <p:sp>
        <p:nvSpPr>
          <p:cNvPr id="393221" name="Rectangle 4"/>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7891FED2-F2D8-4CD4-8C9E-1C56D15020BB}" type="slidenum">
              <a:rPr lang="en-US" smtClean="0"/>
              <a:pPr/>
              <a:t>4</a:t>
            </a:fld>
            <a:endParaRPr lang="en-US" dirty="0" smtClean="0"/>
          </a:p>
        </p:txBody>
      </p:sp>
      <p:sp>
        <p:nvSpPr>
          <p:cNvPr id="358403" name="Rectangle 2"/>
          <p:cNvSpPr>
            <a:spLocks noGrp="1" noChangeArrowheads="1"/>
          </p:cNvSpPr>
          <p:nvPr>
            <p:ph type="body" idx="1"/>
          </p:nvPr>
        </p:nvSpPr>
        <p:spPr>
          <a:xfrm>
            <a:off x="848916" y="4652812"/>
            <a:ext cx="5371902" cy="4183995"/>
          </a:xfrm>
          <a:noFill/>
          <a:ln/>
        </p:spPr>
        <p:txBody>
          <a:bodyPr/>
          <a:lstStyle/>
          <a:p>
            <a:pPr eaLnBrk="1" hangingPunct="1"/>
            <a:r>
              <a:rPr lang="en-US" sz="1000" dirty="0" smtClean="0"/>
              <a:t>Copies of the listed EAGLE user manuals will be available for use during classroom and laboratory activities.  Your instructor will direct students to appropriate manuals.</a:t>
            </a:r>
          </a:p>
          <a:p>
            <a:pPr eaLnBrk="1" hangingPunct="1"/>
            <a:r>
              <a:rPr lang="en-US" sz="1000" dirty="0" smtClean="0"/>
              <a:t>At the end of each day, you will complete a Daily Progress Review form.  This form will give you an opportunity to evaluate your learning progress and request additional information on topics covered during that day of training. </a:t>
            </a:r>
          </a:p>
        </p:txBody>
      </p:sp>
      <p:sp>
        <p:nvSpPr>
          <p:cNvPr id="3584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p:spPr>
        <p:txBody>
          <a:bodyPr/>
          <a:lstStyle/>
          <a:p>
            <a:fld id="{8D1B993A-FC66-41C9-8EDF-66EA1FB10E6A}" type="slidenum">
              <a:rPr lang="en-US" smtClean="0"/>
              <a:pPr/>
              <a:t>41</a:t>
            </a:fld>
            <a:endParaRPr lang="en-US" dirty="0" smtClean="0"/>
          </a:p>
        </p:txBody>
      </p:sp>
      <p:sp>
        <p:nvSpPr>
          <p:cNvPr id="394243" name="Rectangle 2"/>
          <p:cNvSpPr>
            <a:spLocks noGrp="1" noChangeArrowheads="1"/>
          </p:cNvSpPr>
          <p:nvPr>
            <p:ph type="body" idx="1"/>
          </p:nvPr>
        </p:nvSpPr>
        <p:spPr>
          <a:xfrm>
            <a:off x="848916" y="4651275"/>
            <a:ext cx="5371902" cy="4185532"/>
          </a:xfrm>
          <a:noFill/>
          <a:ln/>
        </p:spPr>
        <p:txBody>
          <a:bodyPr/>
          <a:lstStyle/>
          <a:p>
            <a:pPr eaLnBrk="1" hangingPunct="1"/>
            <a:r>
              <a:rPr lang="en-US" sz="1000" dirty="0" smtClean="0"/>
              <a:t>TT - The translation type points to the GTT table that contains routing information.</a:t>
            </a:r>
          </a:p>
          <a:p>
            <a:pPr eaLnBrk="1" hangingPunct="1"/>
            <a:r>
              <a:rPr lang="en-US" sz="1000" dirty="0" smtClean="0"/>
              <a:t>The EAGLE STP’s GTT tables match TTs from the OPC to the SSN of the DPC.</a:t>
            </a:r>
          </a:p>
          <a:p>
            <a:pPr eaLnBrk="1" hangingPunct="1"/>
            <a:r>
              <a:rPr lang="en-US" sz="1000" dirty="0" smtClean="0"/>
              <a:t>In the EAGLE, the NDGT parameter represents the number of digits to be translated.  This can be equal to any number of significant digits from 1 to 21.  </a:t>
            </a:r>
          </a:p>
          <a:p>
            <a:pPr eaLnBrk="1" hangingPunct="1"/>
            <a:endParaRPr lang="en-US" sz="1000" dirty="0" smtClean="0"/>
          </a:p>
        </p:txBody>
      </p:sp>
      <p:sp>
        <p:nvSpPr>
          <p:cNvPr id="394244" name="Rectangle 3"/>
          <p:cNvSpPr>
            <a:spLocks noGrp="1" noRot="1" noChangeAspect="1" noChangeArrowheads="1" noTextEdit="1"/>
          </p:cNvSpPr>
          <p:nvPr>
            <p:ph type="sldImg"/>
          </p:nvPr>
        </p:nvSpPr>
        <p:spPr>
          <a:xfrm>
            <a:off x="584200" y="158750"/>
            <a:ext cx="5853113" cy="4391025"/>
          </a:xfrm>
          <a:ln/>
        </p:spPr>
      </p:sp>
      <p:sp>
        <p:nvSpPr>
          <p:cNvPr id="394245" name="Text Box 4"/>
          <p:cNvSpPr txBox="1">
            <a:spLocks noChangeArrowheads="1"/>
          </p:cNvSpPr>
          <p:nvPr/>
        </p:nvSpPr>
        <p:spPr bwMode="auto">
          <a:xfrm>
            <a:off x="477705" y="804827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smtClean="0"/>
              <a:t>ent-tt:type=_________________:</a:t>
            </a:r>
            <a:r>
              <a:rPr lang="en-US" sz="1100" dirty="0"/>
              <a:t>ttn=_________ndgt=_________________</a:t>
            </a:r>
          </a:p>
        </p:txBody>
      </p:sp>
      <p:sp>
        <p:nvSpPr>
          <p:cNvPr id="394246"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10C641F8-FD25-4A52-BA96-91B2FF953701}" type="slidenum">
              <a:rPr lang="en-US" smtClean="0"/>
              <a:pPr/>
              <a:t>42</a:t>
            </a:fld>
            <a:endParaRPr lang="en-US" dirty="0" smtClean="0"/>
          </a:p>
        </p:txBody>
      </p:sp>
      <p:sp>
        <p:nvSpPr>
          <p:cNvPr id="395267" name="Rectangle 2"/>
          <p:cNvSpPr>
            <a:spLocks noGrp="1" noChangeArrowheads="1"/>
          </p:cNvSpPr>
          <p:nvPr>
            <p:ph type="body" idx="1"/>
          </p:nvPr>
        </p:nvSpPr>
        <p:spPr>
          <a:xfrm>
            <a:off x="848916" y="4875691"/>
            <a:ext cx="5371902" cy="3961115"/>
          </a:xfrm>
          <a:noFill/>
          <a:ln/>
        </p:spPr>
        <p:txBody>
          <a:bodyPr/>
          <a:lstStyle/>
          <a:p>
            <a:pPr eaLnBrk="1" hangingPunct="1"/>
            <a:endParaRPr lang="en-US" dirty="0" smtClean="0"/>
          </a:p>
          <a:p>
            <a:pPr eaLnBrk="1" hangingPunct="1"/>
            <a:endParaRPr lang="en-US" dirty="0" smtClean="0"/>
          </a:p>
        </p:txBody>
      </p:sp>
      <p:sp>
        <p:nvSpPr>
          <p:cNvPr id="39526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556335B8-3CBA-42ED-90A9-E228023A7439}" type="slidenum">
              <a:rPr lang="en-US" smtClean="0"/>
              <a:pPr/>
              <a:t>43</a:t>
            </a:fld>
            <a:endParaRPr lang="en-US" dirty="0" smtClean="0"/>
          </a:p>
        </p:txBody>
      </p:sp>
      <p:sp>
        <p:nvSpPr>
          <p:cNvPr id="396291" name="Rectangle 2"/>
          <p:cNvSpPr>
            <a:spLocks noGrp="1" noChangeArrowheads="1"/>
          </p:cNvSpPr>
          <p:nvPr>
            <p:ph type="body" idx="1"/>
          </p:nvPr>
        </p:nvSpPr>
        <p:spPr>
          <a:xfrm>
            <a:off x="848916" y="4655886"/>
            <a:ext cx="5371902" cy="4180921"/>
          </a:xfrm>
          <a:noFill/>
          <a:ln/>
        </p:spPr>
        <p:txBody>
          <a:bodyPr/>
          <a:lstStyle/>
          <a:p>
            <a:pPr eaLnBrk="1" hangingPunct="1">
              <a:lnSpc>
                <a:spcPct val="80000"/>
              </a:lnSpc>
              <a:spcBef>
                <a:spcPts val="1060"/>
              </a:spcBef>
              <a:spcAft>
                <a:spcPts val="1253"/>
              </a:spcAft>
            </a:pPr>
            <a:r>
              <a:rPr lang="en-US" sz="1000" dirty="0" smtClean="0"/>
              <a:t>The </a:t>
            </a:r>
            <a:r>
              <a:rPr lang="en-US" sz="1000" dirty="0" smtClean="0">
                <a:solidFill>
                  <a:schemeClr val="tx2"/>
                </a:solidFill>
              </a:rPr>
              <a:t>GTT </a:t>
            </a:r>
            <a:r>
              <a:rPr lang="en-US" sz="1000" dirty="0" smtClean="0"/>
              <a:t>table contains routing information for the translation type and corresponding digits.</a:t>
            </a:r>
          </a:p>
          <a:p>
            <a:pPr eaLnBrk="1" hangingPunct="1">
              <a:lnSpc>
                <a:spcPct val="80000"/>
              </a:lnSpc>
              <a:spcBef>
                <a:spcPts val="1060"/>
              </a:spcBef>
              <a:spcAft>
                <a:spcPts val="1253"/>
              </a:spcAft>
            </a:pPr>
            <a:r>
              <a:rPr lang="en-US" sz="1000" dirty="0" smtClean="0"/>
              <a:t>The GTT table analyzes the digits and translation type of a query, looking for a match in the GTT tables. </a:t>
            </a:r>
          </a:p>
          <a:p>
            <a:pPr eaLnBrk="1" hangingPunct="1"/>
            <a:r>
              <a:rPr lang="en-US" sz="1000" dirty="0" smtClean="0"/>
              <a:t>If a match is found, the query is routed to the point code specified in the GTT table. </a:t>
            </a:r>
          </a:p>
          <a:p>
            <a:pPr eaLnBrk="1" hangingPunct="1"/>
            <a:endParaRPr lang="en-US" sz="1000" dirty="0" smtClean="0"/>
          </a:p>
          <a:p>
            <a:pPr eaLnBrk="1" hangingPunct="1"/>
            <a:r>
              <a:rPr lang="en-US" sz="1000" dirty="0" smtClean="0"/>
              <a:t>That point code will be placed in the DPC field of the routing label and in the CDPA point code field.</a:t>
            </a:r>
          </a:p>
          <a:p>
            <a:pPr eaLnBrk="1" hangingPunct="1"/>
            <a:r>
              <a:rPr lang="en-US" sz="1000" dirty="0" smtClean="0"/>
              <a:t> </a:t>
            </a:r>
          </a:p>
          <a:p>
            <a:pPr eaLnBrk="1" hangingPunct="1"/>
            <a:r>
              <a:rPr lang="en-US" sz="1000" dirty="0" smtClean="0"/>
              <a:t>The message will be sent to a LIM card for routing to the next (or final) signaling node.</a:t>
            </a:r>
          </a:p>
        </p:txBody>
      </p:sp>
      <p:sp>
        <p:nvSpPr>
          <p:cNvPr id="396292" name="Rectangle 3"/>
          <p:cNvSpPr>
            <a:spLocks noGrp="1" noRot="1" noChangeAspect="1" noChangeArrowheads="1" noTextEdit="1"/>
          </p:cNvSpPr>
          <p:nvPr>
            <p:ph type="sldImg"/>
          </p:nvPr>
        </p:nvSpPr>
        <p:spPr>
          <a:xfrm>
            <a:off x="584200" y="158750"/>
            <a:ext cx="5853113" cy="4391025"/>
          </a:xfrm>
          <a:ln/>
        </p:spPr>
      </p:sp>
      <p:sp>
        <p:nvSpPr>
          <p:cNvPr id="396293" name="Text Box 4"/>
          <p:cNvSpPr txBox="1">
            <a:spLocks noChangeArrowheads="1"/>
          </p:cNvSpPr>
          <p:nvPr/>
        </p:nvSpPr>
        <p:spPr bwMode="auto">
          <a:xfrm>
            <a:off x="240374" y="8048273"/>
            <a:ext cx="6567686" cy="514845"/>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smtClean="0"/>
              <a:t>ent-gtt:ttn</a:t>
            </a:r>
            <a:r>
              <a:rPr lang="en-US" sz="1100" dirty="0"/>
              <a:t>=_________xlat=__________:ri=________:gta</a:t>
            </a:r>
            <a:r>
              <a:rPr lang="en-US" sz="1100" dirty="0" smtClean="0"/>
              <a:t>=____________</a:t>
            </a:r>
          </a:p>
          <a:p>
            <a:pPr defTabSz="907404">
              <a:spcBef>
                <a:spcPct val="50000"/>
              </a:spcBef>
            </a:pPr>
            <a:r>
              <a:rPr lang="en-US" sz="1100" dirty="0" smtClean="0"/>
              <a:t>:</a:t>
            </a:r>
            <a:r>
              <a:rPr lang="en-US" sz="1100" dirty="0"/>
              <a:t>egta</a:t>
            </a:r>
            <a:r>
              <a:rPr lang="en-US" sz="1100" dirty="0" smtClean="0"/>
              <a:t>=_________</a:t>
            </a:r>
            <a:endParaRPr lang="en-US" sz="1100" dirty="0"/>
          </a:p>
        </p:txBody>
      </p:sp>
      <p:sp>
        <p:nvSpPr>
          <p:cNvPr id="396294"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396295" name="Text Box 6"/>
          <p:cNvSpPr txBox="1">
            <a:spLocks noChangeArrowheads="1"/>
          </p:cNvSpPr>
          <p:nvPr/>
        </p:nvSpPr>
        <p:spPr bwMode="auto">
          <a:xfrm>
            <a:off x="1316302" y="8313914"/>
            <a:ext cx="656768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smtClean="0"/>
              <a:t>:type</a:t>
            </a:r>
            <a:r>
              <a:rPr lang="en-US" sz="1100" dirty="0"/>
              <a:t>=____________:ssn=___________:pc=_____________</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B85C34D0-F727-4320-9218-051860E4314E}" type="slidenum">
              <a:rPr lang="en-US" smtClean="0"/>
              <a:pPr/>
              <a:t>44</a:t>
            </a:fld>
            <a:endParaRPr lang="en-US" dirty="0" smtClean="0"/>
          </a:p>
        </p:txBody>
      </p:sp>
      <p:sp>
        <p:nvSpPr>
          <p:cNvPr id="397315" name="Rectangle 2"/>
          <p:cNvSpPr>
            <a:spLocks noChangeArrowheads="1"/>
          </p:cNvSpPr>
          <p:nvPr/>
        </p:nvSpPr>
        <p:spPr bwMode="white">
          <a:xfrm>
            <a:off x="5279099" y="3890409"/>
            <a:ext cx="229725" cy="153710"/>
          </a:xfrm>
          <a:prstGeom prst="rect">
            <a:avLst/>
          </a:prstGeom>
          <a:solidFill>
            <a:schemeClr val="bg1"/>
          </a:solidFill>
          <a:ln w="9525">
            <a:solidFill>
              <a:schemeClr val="bg1"/>
            </a:solidFill>
            <a:miter lim="800000"/>
            <a:headEnd/>
            <a:tailEnd/>
          </a:ln>
        </p:spPr>
        <p:txBody>
          <a:bodyPr wrap="none" lIns="88139" tIns="44070" rIns="88139" bIns="44070" anchor="ctr"/>
          <a:lstStyle/>
          <a:p>
            <a:endParaRPr lang="en-US" dirty="0"/>
          </a:p>
        </p:txBody>
      </p:sp>
      <p:sp>
        <p:nvSpPr>
          <p:cNvPr id="397316" name="Rectangle 3"/>
          <p:cNvSpPr>
            <a:spLocks noGrp="1" noChangeArrowheads="1"/>
          </p:cNvSpPr>
          <p:nvPr>
            <p:ph type="body" idx="1"/>
          </p:nvPr>
        </p:nvSpPr>
        <p:spPr>
          <a:xfrm>
            <a:off x="886950" y="4668183"/>
            <a:ext cx="5125442" cy="4203977"/>
          </a:xfrm>
          <a:noFill/>
          <a:ln/>
        </p:spPr>
        <p:txBody>
          <a:bodyPr/>
          <a:lstStyle/>
          <a:p>
            <a:pPr defTabSz="550869" eaLnBrk="1" hangingPunct="1">
              <a:lnSpc>
                <a:spcPct val="80000"/>
              </a:lnSpc>
              <a:spcBef>
                <a:spcPct val="15000"/>
              </a:spcBef>
              <a:spcAft>
                <a:spcPct val="15000"/>
              </a:spcAft>
            </a:pPr>
            <a:r>
              <a:rPr lang="en-US" sz="1000" dirty="0" smtClean="0"/>
              <a:t>The EAGLE supports three load sharing modes for point codes/subsystems. </a:t>
            </a:r>
          </a:p>
          <a:p>
            <a:pPr defTabSz="550869" eaLnBrk="1" hangingPunct="1">
              <a:lnSpc>
                <a:spcPct val="80000"/>
              </a:lnSpc>
              <a:spcBef>
                <a:spcPct val="15000"/>
              </a:spcBef>
              <a:spcAft>
                <a:spcPct val="15000"/>
              </a:spcAft>
            </a:pPr>
            <a:r>
              <a:rPr lang="en-US" sz="1000" dirty="0" smtClean="0"/>
              <a:t>When a PC/SSN pair is not replicated, the pair is in </a:t>
            </a:r>
            <a:r>
              <a:rPr lang="en-US" sz="1000" b="1" i="1" dirty="0" smtClean="0"/>
              <a:t>solitary </a:t>
            </a:r>
            <a:r>
              <a:rPr lang="en-US" sz="1000" dirty="0" smtClean="0"/>
              <a:t>mode. The subsystem acts as the only application, with no backup. If this subsystem fails, messages routed to it are discarded and SCCP management returns “Subsystem Unavailable” messages to the originator.</a:t>
            </a:r>
          </a:p>
          <a:p>
            <a:pPr defTabSz="550869" eaLnBrk="1" hangingPunct="1">
              <a:lnSpc>
                <a:spcPct val="80000"/>
              </a:lnSpc>
              <a:spcBef>
                <a:spcPct val="15000"/>
              </a:spcBef>
              <a:spcAft>
                <a:spcPct val="15000"/>
              </a:spcAft>
            </a:pPr>
            <a:r>
              <a:rPr lang="en-US" sz="1000" dirty="0" smtClean="0"/>
              <a:t>A group of replicated PC/SSN pairs are in </a:t>
            </a:r>
            <a:r>
              <a:rPr lang="en-US" sz="1000" b="1" i="1" dirty="0" smtClean="0"/>
              <a:t>dominant</a:t>
            </a:r>
            <a:r>
              <a:rPr lang="en-US" sz="1000" i="1" dirty="0" smtClean="0"/>
              <a:t> </a:t>
            </a:r>
            <a:r>
              <a:rPr lang="en-US" sz="1000" dirty="0" smtClean="0"/>
              <a:t>mode if each PC/SSN pair in the group has a unique relative cost. The specified subsystem acts as the primary point code/subsystem, while the mate point code/subsystem acts as a backup. In the event of congestion, messages route to the mate point code/subsystem. When the congestion subsides, messages are again routed to the primary (dominant) point code/ subsystem.</a:t>
            </a:r>
          </a:p>
          <a:p>
            <a:pPr defTabSz="550869" eaLnBrk="1" hangingPunct="1">
              <a:lnSpc>
                <a:spcPct val="80000"/>
              </a:lnSpc>
              <a:spcBef>
                <a:spcPct val="15000"/>
              </a:spcBef>
              <a:spcAft>
                <a:spcPct val="15000"/>
              </a:spcAft>
            </a:pPr>
            <a:r>
              <a:rPr lang="en-US" sz="1000" dirty="0" smtClean="0"/>
              <a:t>A group of replicated PC/SSN pairs are in </a:t>
            </a:r>
            <a:r>
              <a:rPr lang="en-US" sz="1000" b="1" i="1" dirty="0" smtClean="0"/>
              <a:t>load sharing</a:t>
            </a:r>
            <a:r>
              <a:rPr lang="en-US" sz="1000" i="1" dirty="0" smtClean="0"/>
              <a:t> </a:t>
            </a:r>
            <a:r>
              <a:rPr lang="en-US" sz="1000" dirty="0" smtClean="0"/>
              <a:t>mode if each point code/SSN pair in the group has the same relative cost. All messages are evenly distributed at the SCCP level to both point code/subsystems in the group. In the event of congestion or failure, the non-affected subsystem assumes the load of its failed or congested mate.</a:t>
            </a:r>
          </a:p>
          <a:p>
            <a:pPr defTabSz="550869" eaLnBrk="1" hangingPunct="1">
              <a:lnSpc>
                <a:spcPct val="80000"/>
              </a:lnSpc>
              <a:spcBef>
                <a:spcPct val="15000"/>
              </a:spcBef>
              <a:spcAft>
                <a:spcPct val="15000"/>
              </a:spcAft>
            </a:pPr>
            <a:r>
              <a:rPr lang="en-US" sz="1000" dirty="0" smtClean="0"/>
              <a:t>The </a:t>
            </a:r>
            <a:r>
              <a:rPr lang="en-US" sz="1000" b="1" i="1" dirty="0" smtClean="0"/>
              <a:t>combined load sharing/dominant</a:t>
            </a:r>
            <a:r>
              <a:rPr lang="en-US" sz="1000" i="1" dirty="0" smtClean="0"/>
              <a:t> </a:t>
            </a:r>
            <a:r>
              <a:rPr lang="en-US" sz="1000" dirty="0" smtClean="0"/>
              <a:t>mode supports a combination of load sharing and dominant mode and is new for the Weighted SCP Load Balancing feature. A group of PC/SSN pairs are in combined load sharing/dominant mode when at least two of the point code/SSN pairs have the same relative cost and another node subsystem in the group has a different relative cost. A combination of node accessibility and relative cost determines the preferred point code/SSN.</a:t>
            </a:r>
          </a:p>
        </p:txBody>
      </p:sp>
      <p:sp>
        <p:nvSpPr>
          <p:cNvPr id="397317" name="Rectangle 4"/>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p:spPr>
        <p:txBody>
          <a:bodyPr/>
          <a:lstStyle/>
          <a:p>
            <a:fld id="{1D72B9D8-87A3-4C5D-ADA1-418FA059995E}" type="slidenum">
              <a:rPr lang="en-US" smtClean="0"/>
              <a:pPr/>
              <a:t>45</a:t>
            </a:fld>
            <a:endParaRPr lang="en-US" dirty="0" smtClean="0"/>
          </a:p>
        </p:txBody>
      </p:sp>
      <p:sp>
        <p:nvSpPr>
          <p:cNvPr id="398339" name="Rectangle 2"/>
          <p:cNvSpPr>
            <a:spLocks noGrp="1" noChangeArrowheads="1"/>
          </p:cNvSpPr>
          <p:nvPr>
            <p:ph type="body" idx="1"/>
          </p:nvPr>
        </p:nvSpPr>
        <p:spPr>
          <a:xfrm>
            <a:off x="932591" y="4678942"/>
            <a:ext cx="5145220" cy="4322334"/>
          </a:xfrm>
          <a:noFill/>
          <a:ln/>
        </p:spPr>
        <p:txBody>
          <a:bodyPr/>
          <a:lstStyle/>
          <a:p>
            <a:pPr eaLnBrk="1" hangingPunct="1"/>
            <a:r>
              <a:rPr lang="en-US" sz="1000" dirty="0" smtClean="0"/>
              <a:t>MAP - is used to provide load sharing information for up to eight mated SCPs and subsystems.</a:t>
            </a:r>
          </a:p>
          <a:p>
            <a:pPr eaLnBrk="1" hangingPunct="1">
              <a:spcBef>
                <a:spcPct val="20000"/>
              </a:spcBef>
              <a:spcAft>
                <a:spcPct val="20000"/>
              </a:spcAft>
            </a:pPr>
            <a:r>
              <a:rPr lang="en-US" sz="1000" dirty="0" smtClean="0"/>
              <a:t>When a point code is determined in the GTT table, the query goes to the MAP table to see if the assigned point code is in the MAP table. </a:t>
            </a:r>
          </a:p>
          <a:p>
            <a:pPr eaLnBrk="1" hangingPunct="1">
              <a:spcBef>
                <a:spcPct val="20000"/>
              </a:spcBef>
              <a:spcAft>
                <a:spcPct val="20000"/>
              </a:spcAft>
              <a:buFontTx/>
              <a:buChar char="•"/>
            </a:pPr>
            <a:r>
              <a:rPr lang="en-US" sz="1000" dirty="0" smtClean="0"/>
              <a:t>If the point code is in the MAP table, the EAGLE looks for the mate point code, and the relative cost of the primary and mate point codes. </a:t>
            </a:r>
          </a:p>
          <a:p>
            <a:pPr eaLnBrk="1" hangingPunct="1">
              <a:spcBef>
                <a:spcPct val="20000"/>
              </a:spcBef>
              <a:spcAft>
                <a:spcPct val="20000"/>
              </a:spcAft>
              <a:buFontTx/>
              <a:buChar char="•"/>
            </a:pPr>
            <a:r>
              <a:rPr lang="en-US" sz="1000" dirty="0" smtClean="0"/>
              <a:t>If the relative costs are the same, load sharing is performed to equally distribute queries to the available SCPs for processing.</a:t>
            </a:r>
          </a:p>
          <a:p>
            <a:pPr eaLnBrk="1" hangingPunct="1">
              <a:spcBef>
                <a:spcPct val="20000"/>
              </a:spcBef>
              <a:spcAft>
                <a:spcPct val="20000"/>
              </a:spcAft>
              <a:buFontTx/>
              <a:buChar char="•"/>
            </a:pPr>
            <a:r>
              <a:rPr lang="en-US" sz="1000" dirty="0" smtClean="0"/>
              <a:t>If the relative costs are different, the queries will be sent to the primary only, until a Subsystem Prohibit (SSP) message is received from the primary SCP, at which time the EAGLE will divert all queries to the alternate SCP until a Subsystem Allowed (SSA) message is received from the primary SCP. At this time, the EAGLE would switch back to the primary SCP.</a:t>
            </a:r>
          </a:p>
          <a:p>
            <a:pPr lvl="1" eaLnBrk="1" hangingPunct="1">
              <a:spcBef>
                <a:spcPct val="20000"/>
              </a:spcBef>
              <a:spcAft>
                <a:spcPct val="20000"/>
              </a:spcAft>
            </a:pPr>
            <a:endParaRPr lang="en-US" sz="1000" dirty="0" smtClean="0"/>
          </a:p>
        </p:txBody>
      </p:sp>
      <p:sp>
        <p:nvSpPr>
          <p:cNvPr id="398340" name="Rectangle 3"/>
          <p:cNvSpPr>
            <a:spLocks noChangeArrowheads="1"/>
          </p:cNvSpPr>
          <p:nvPr/>
        </p:nvSpPr>
        <p:spPr bwMode="auto">
          <a:xfrm>
            <a:off x="1086247" y="4565196"/>
            <a:ext cx="5142177" cy="4187069"/>
          </a:xfrm>
          <a:prstGeom prst="rect">
            <a:avLst/>
          </a:prstGeom>
          <a:noFill/>
          <a:ln w="9525">
            <a:noFill/>
            <a:miter lim="800000"/>
            <a:headEnd/>
            <a:tailEnd/>
          </a:ln>
        </p:spPr>
        <p:txBody>
          <a:bodyPr lIns="95736" tIns="47867" rIns="95736" bIns="47867"/>
          <a:lstStyle/>
          <a:p>
            <a:pPr>
              <a:spcBef>
                <a:spcPct val="30000"/>
              </a:spcBef>
            </a:pPr>
            <a:endParaRPr lang="fr-FR" sz="1200" dirty="0"/>
          </a:p>
        </p:txBody>
      </p:sp>
      <p:sp>
        <p:nvSpPr>
          <p:cNvPr id="398341" name="Rectangle 4"/>
          <p:cNvSpPr>
            <a:spLocks noGrp="1" noRot="1" noChangeAspect="1" noChangeArrowheads="1" noTextEdit="1"/>
          </p:cNvSpPr>
          <p:nvPr>
            <p:ph type="sldImg"/>
          </p:nvPr>
        </p:nvSpPr>
        <p:spPr>
          <a:xfrm>
            <a:off x="584200" y="158750"/>
            <a:ext cx="5853113" cy="4391025"/>
          </a:xfrm>
          <a:ln/>
        </p:spPr>
      </p:sp>
      <p:sp>
        <p:nvSpPr>
          <p:cNvPr id="398342" name="Text Box 5"/>
          <p:cNvSpPr txBox="1">
            <a:spLocks noChangeArrowheads="1"/>
          </p:cNvSpPr>
          <p:nvPr/>
        </p:nvSpPr>
        <p:spPr bwMode="auto">
          <a:xfrm>
            <a:off x="276887" y="8048273"/>
            <a:ext cx="496113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ent-map:pc=_________:rc=______:ssn</a:t>
            </a:r>
            <a:r>
              <a:rPr lang="en-US" sz="1100" dirty="0" smtClean="0"/>
              <a:t>=________</a:t>
            </a:r>
            <a:endParaRPr lang="en-US" sz="1100" dirty="0"/>
          </a:p>
        </p:txBody>
      </p:sp>
      <p:sp>
        <p:nvSpPr>
          <p:cNvPr id="398343" name="Text Box 6"/>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398344" name="Text Box 7"/>
          <p:cNvSpPr txBox="1">
            <a:spLocks noChangeArrowheads="1"/>
          </p:cNvSpPr>
          <p:nvPr/>
        </p:nvSpPr>
        <p:spPr bwMode="auto">
          <a:xfrm>
            <a:off x="249502" y="8371064"/>
            <a:ext cx="656768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            :mpc=_________:materc=_________:mssn=___________</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p:spPr>
        <p:txBody>
          <a:bodyPr/>
          <a:lstStyle/>
          <a:p>
            <a:fld id="{CE7E04DE-5490-4DAD-A37E-620CD128A971}" type="slidenum">
              <a:rPr lang="en-US" smtClean="0"/>
              <a:pPr/>
              <a:t>46</a:t>
            </a:fld>
            <a:endParaRPr lang="en-US" dirty="0" smtClean="0"/>
          </a:p>
        </p:txBody>
      </p:sp>
      <p:sp>
        <p:nvSpPr>
          <p:cNvPr id="399363" name="Rectangle 2"/>
          <p:cNvSpPr>
            <a:spLocks noGrp="1" noChangeArrowheads="1"/>
          </p:cNvSpPr>
          <p:nvPr>
            <p:ph type="body" idx="1"/>
          </p:nvPr>
        </p:nvSpPr>
        <p:spPr>
          <a:xfrm>
            <a:off x="848916" y="4657423"/>
            <a:ext cx="5371902" cy="4179384"/>
          </a:xfrm>
          <a:noFill/>
          <a:ln/>
        </p:spPr>
        <p:txBody>
          <a:bodyPr/>
          <a:lstStyle/>
          <a:p>
            <a:pPr defTabSz="501903" eaLnBrk="1" hangingPunct="1"/>
            <a:r>
              <a:rPr lang="en-US" sz="1000" dirty="0" smtClean="0"/>
              <a:t>The group name must be defined first and then the point codes can be added to the CSPC group. Thus, the first command will be ent-cspc with the parameter to name the group defined.  Subsequent  commands are then entered with ent-cspc, with the parameter defining the point codes in the broadcast group.</a:t>
            </a:r>
          </a:p>
          <a:p>
            <a:pPr defTabSz="501903" eaLnBrk="1" hangingPunct="1"/>
            <a:r>
              <a:rPr lang="en-US" sz="1000" dirty="0" smtClean="0"/>
              <a:t>A maximum of </a:t>
            </a:r>
            <a:r>
              <a:rPr lang="en-US" sz="1000" b="1" dirty="0" smtClean="0"/>
              <a:t>32</a:t>
            </a:r>
            <a:r>
              <a:rPr lang="en-US" sz="1000" dirty="0" smtClean="0"/>
              <a:t> concerned point codes per group and a maximum of </a:t>
            </a:r>
            <a:r>
              <a:rPr lang="en-US" sz="1000" b="1" dirty="0" smtClean="0"/>
              <a:t>2549</a:t>
            </a:r>
            <a:r>
              <a:rPr lang="en-US" sz="1000" dirty="0" smtClean="0"/>
              <a:t> groups are possible in this table.</a:t>
            </a:r>
          </a:p>
          <a:p>
            <a:pPr defTabSz="501903" eaLnBrk="1" hangingPunct="1"/>
            <a:r>
              <a:rPr lang="en-US" sz="1000" dirty="0" smtClean="0"/>
              <a:t>The point code entered must exist in the EAGLE's routing tables and cannot already exist in the specified group.</a:t>
            </a:r>
          </a:p>
          <a:p>
            <a:pPr defTabSz="501903" eaLnBrk="1" hangingPunct="1"/>
            <a:r>
              <a:rPr lang="en-US" sz="1000" dirty="0" smtClean="0"/>
              <a:t>The only signaling points that should be entered into this table would be any STPs performing final GTT into your network. These are the only nodes that need to know of a subsystem failure, other than your own STP pair. SSPs should never be entered into the CSPC table.</a:t>
            </a:r>
          </a:p>
          <a:p>
            <a:pPr defTabSz="501903" eaLnBrk="1" hangingPunct="1"/>
            <a:endParaRPr lang="en-US" sz="1000" dirty="0" smtClean="0"/>
          </a:p>
          <a:p>
            <a:pPr defTabSz="501903" eaLnBrk="1" hangingPunct="1">
              <a:spcBef>
                <a:spcPct val="0"/>
              </a:spcBef>
            </a:pPr>
            <a:endParaRPr lang="en-US" dirty="0" smtClean="0"/>
          </a:p>
        </p:txBody>
      </p:sp>
      <p:sp>
        <p:nvSpPr>
          <p:cNvPr id="3993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33C280D8-E012-4C0E-BC6E-AF9E040D80B1}" type="slidenum">
              <a:rPr lang="en-US" smtClean="0"/>
              <a:pPr/>
              <a:t>47</a:t>
            </a:fld>
            <a:endParaRPr lang="en-US" dirty="0" smtClean="0"/>
          </a:p>
        </p:txBody>
      </p:sp>
      <p:sp>
        <p:nvSpPr>
          <p:cNvPr id="400387" name="Rectangle 2"/>
          <p:cNvSpPr>
            <a:spLocks noGrp="1" noChangeArrowheads="1"/>
          </p:cNvSpPr>
          <p:nvPr>
            <p:ph type="body" idx="1"/>
          </p:nvPr>
        </p:nvSpPr>
        <p:spPr>
          <a:xfrm>
            <a:off x="760677" y="4655886"/>
            <a:ext cx="5698993" cy="4124047"/>
          </a:xfrm>
          <a:noFill/>
          <a:ln/>
        </p:spPr>
        <p:txBody>
          <a:bodyPr/>
          <a:lstStyle/>
          <a:p>
            <a:pPr eaLnBrk="1" hangingPunct="1"/>
            <a:r>
              <a:rPr lang="en-US" sz="1000" dirty="0" smtClean="0"/>
              <a:t>CSPC - is routing point codes for broadcasting SSP (subsystem prohibited) and SSA (subsystem allowed) MSUs.</a:t>
            </a:r>
          </a:p>
          <a:p>
            <a:pPr eaLnBrk="1" hangingPunct="1"/>
            <a:r>
              <a:rPr lang="en-US" sz="1000" dirty="0" smtClean="0"/>
              <a:t>SCCP management is responsible for notifying Signaling Nodes when an application (subsystem) fails at an SCP.</a:t>
            </a:r>
          </a:p>
          <a:p>
            <a:pPr eaLnBrk="1" hangingPunct="1"/>
            <a:r>
              <a:rPr lang="en-US" sz="1000" dirty="0" smtClean="0"/>
              <a:t>SCCP management broadcasts subsystem prohibited and allowed messages to concerned nodes. The system supports a broadcast list of up to 32 concerned nodes for each subsystem.</a:t>
            </a:r>
          </a:p>
          <a:p>
            <a:pPr eaLnBrk="1" hangingPunct="1"/>
            <a:r>
              <a:rPr lang="en-US" sz="1000" dirty="0" smtClean="0"/>
              <a:t>In ANSI networks, if a mated SCP and subsystem are available when the subsystem becomes prohibited or allowed, the queries are diverted to the mated SCP(s). </a:t>
            </a:r>
          </a:p>
          <a:p>
            <a:pPr eaLnBrk="1" hangingPunct="1"/>
            <a:r>
              <a:rPr lang="en-US" sz="1000" dirty="0" smtClean="0"/>
              <a:t>These messages are not required in ITU networks, so if the primary point code is either an ITU national or international point code, these messages are not sent.</a:t>
            </a:r>
          </a:p>
          <a:p>
            <a:pPr eaLnBrk="1" hangingPunct="1"/>
            <a:r>
              <a:rPr lang="en-US" sz="1000" dirty="0" smtClean="0"/>
              <a:t>The only signaling points that should be entered into this table would be any non-adjacent STPs (no direct links to SCPs) that were performing final GTT into your network SCPs. These are the only nodes that need to know of a subsystem failure, other than your own STP pair. SSPs should never be entered into the CSPC table.</a:t>
            </a:r>
          </a:p>
          <a:p>
            <a:pPr eaLnBrk="1" hangingPunct="1"/>
            <a:endParaRPr lang="en-US" sz="1000" dirty="0" smtClean="0"/>
          </a:p>
          <a:p>
            <a:pPr eaLnBrk="1" hangingPunct="1"/>
            <a:endParaRPr lang="en-US" sz="1000" dirty="0" smtClean="0"/>
          </a:p>
        </p:txBody>
      </p:sp>
      <p:sp>
        <p:nvSpPr>
          <p:cNvPr id="400388" name="Rectangle 3"/>
          <p:cNvSpPr>
            <a:spLocks noGrp="1" noRot="1" noChangeAspect="1" noChangeArrowheads="1" noTextEdit="1"/>
          </p:cNvSpPr>
          <p:nvPr>
            <p:ph type="sldImg"/>
          </p:nvPr>
        </p:nvSpPr>
        <p:spPr>
          <a:xfrm>
            <a:off x="584200" y="158750"/>
            <a:ext cx="5853113" cy="4391025"/>
          </a:xfrm>
          <a:ln/>
        </p:spPr>
      </p:sp>
      <p:sp>
        <p:nvSpPr>
          <p:cNvPr id="400389" name="Text Box 4"/>
          <p:cNvSpPr txBox="1">
            <a:spLocks noChangeArrowheads="1"/>
          </p:cNvSpPr>
          <p:nvPr/>
        </p:nvSpPr>
        <p:spPr bwMode="auto">
          <a:xfrm>
            <a:off x="240374" y="8048273"/>
            <a:ext cx="656768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a:t>
            </a:r>
            <a:r>
              <a:rPr lang="en-US" sz="1100" dirty="0" smtClean="0"/>
              <a:t>=__________ </a:t>
            </a:r>
            <a:endParaRPr lang="en-US" sz="1100" dirty="0"/>
          </a:p>
        </p:txBody>
      </p:sp>
      <p:sp>
        <p:nvSpPr>
          <p:cNvPr id="400390"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
        <p:nvSpPr>
          <p:cNvPr id="7" name="Text Box 4"/>
          <p:cNvSpPr txBox="1">
            <a:spLocks noChangeArrowheads="1"/>
          </p:cNvSpPr>
          <p:nvPr/>
        </p:nvSpPr>
        <p:spPr bwMode="auto">
          <a:xfrm>
            <a:off x="240374" y="8286398"/>
            <a:ext cx="656768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ent-cspc:grp=__________:pc</a:t>
            </a:r>
            <a:r>
              <a:rPr lang="en-US" sz="1100" dirty="0" smtClean="0"/>
              <a:t>=_______________</a:t>
            </a:r>
            <a:endParaRPr lang="en-US" sz="1100" dirty="0"/>
          </a:p>
        </p:txBody>
      </p:sp>
      <p:sp>
        <p:nvSpPr>
          <p:cNvPr id="8" name="Text Box 4"/>
          <p:cNvSpPr txBox="1">
            <a:spLocks noChangeArrowheads="1"/>
          </p:cNvSpPr>
          <p:nvPr/>
        </p:nvSpPr>
        <p:spPr bwMode="auto">
          <a:xfrm>
            <a:off x="249899" y="8514998"/>
            <a:ext cx="6567686"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ent-cspc:grp=__________:pc</a:t>
            </a:r>
            <a:r>
              <a:rPr lang="en-US" sz="1100" dirty="0" smtClean="0"/>
              <a:t>=_______________</a:t>
            </a:r>
            <a:endParaRPr lang="en-US" sz="11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p:spPr>
        <p:txBody>
          <a:bodyPr/>
          <a:lstStyle/>
          <a:p>
            <a:fld id="{B8B3986E-78C5-400F-BBB9-AE1BC1CC4CE7}" type="slidenum">
              <a:rPr lang="en-US" smtClean="0"/>
              <a:pPr/>
              <a:t>48</a:t>
            </a:fld>
            <a:endParaRPr lang="en-US" dirty="0" smtClean="0"/>
          </a:p>
        </p:txBody>
      </p:sp>
      <p:sp>
        <p:nvSpPr>
          <p:cNvPr id="401411" name="Rectangle 2"/>
          <p:cNvSpPr>
            <a:spLocks noGrp="1" noChangeArrowheads="1"/>
          </p:cNvSpPr>
          <p:nvPr>
            <p:ph type="body" idx="1"/>
          </p:nvPr>
        </p:nvSpPr>
        <p:spPr>
          <a:xfrm>
            <a:off x="760677" y="4651275"/>
            <a:ext cx="5698993" cy="4128659"/>
          </a:xfrm>
          <a:noFill/>
          <a:ln/>
        </p:spPr>
        <p:txBody>
          <a:bodyPr/>
          <a:lstStyle/>
          <a:p>
            <a:pPr eaLnBrk="1" hangingPunct="1"/>
            <a:r>
              <a:rPr lang="en-US" sz="1000" dirty="0" smtClean="0"/>
              <a:t>With intermediate GTT, the STP does not know the SCP in which to send queries.</a:t>
            </a:r>
          </a:p>
          <a:p>
            <a:pPr eaLnBrk="1" hangingPunct="1"/>
            <a:r>
              <a:rPr lang="en-US" sz="1000" dirty="0" smtClean="0"/>
              <a:t>Keep in mind the order of entry is:</a:t>
            </a:r>
          </a:p>
          <a:p>
            <a:pPr lvl="1" eaLnBrk="1" hangingPunct="1"/>
            <a:r>
              <a:rPr lang="en-US" sz="1000" dirty="0" smtClean="0"/>
              <a:t>ent-tt</a:t>
            </a:r>
          </a:p>
          <a:p>
            <a:pPr lvl="1" eaLnBrk="1" hangingPunct="1"/>
            <a:r>
              <a:rPr lang="en-US" sz="1000" dirty="0" smtClean="0"/>
              <a:t>ent-ttmap</a:t>
            </a:r>
          </a:p>
          <a:p>
            <a:pPr lvl="1" eaLnBrk="1" hangingPunct="1"/>
            <a:r>
              <a:rPr lang="en-US" sz="1000" dirty="0" smtClean="0"/>
              <a:t>ent-gtt</a:t>
            </a:r>
          </a:p>
          <a:p>
            <a:pPr eaLnBrk="1" hangingPunct="1"/>
            <a:r>
              <a:rPr lang="en-US" sz="1000" dirty="0" smtClean="0"/>
              <a:t>We will now discuss a scenario on the board and the commands required to implement intermediate GTT.</a:t>
            </a:r>
          </a:p>
          <a:p>
            <a:pPr lvl="1" eaLnBrk="1" hangingPunct="1"/>
            <a:endParaRPr lang="en-US" sz="1000" dirty="0" smtClean="0"/>
          </a:p>
        </p:txBody>
      </p:sp>
      <p:sp>
        <p:nvSpPr>
          <p:cNvPr id="4014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p:spPr>
        <p:txBody>
          <a:bodyPr/>
          <a:lstStyle/>
          <a:p>
            <a:fld id="{B8B3986E-78C5-400F-BBB9-AE1BC1CC4CE7}" type="slidenum">
              <a:rPr lang="en-US" smtClean="0"/>
              <a:pPr/>
              <a:t>49</a:t>
            </a:fld>
            <a:endParaRPr lang="en-US" dirty="0" smtClean="0"/>
          </a:p>
        </p:txBody>
      </p:sp>
      <p:sp>
        <p:nvSpPr>
          <p:cNvPr id="401412" name="Rectangle 3"/>
          <p:cNvSpPr>
            <a:spLocks noGrp="1" noRot="1" noChangeAspect="1" noChangeArrowheads="1" noTextEdit="1"/>
          </p:cNvSpPr>
          <p:nvPr>
            <p:ph type="sldImg"/>
          </p:nvPr>
        </p:nvSpPr>
        <p:spPr>
          <a:xfrm>
            <a:off x="584200" y="158750"/>
            <a:ext cx="5853113" cy="4391025"/>
          </a:xfrm>
          <a:ln/>
        </p:spPr>
      </p:sp>
      <p:sp>
        <p:nvSpPr>
          <p:cNvPr id="5" name="Notes Placeholder 4"/>
          <p:cNvSpPr>
            <a:spLocks noGrp="1"/>
          </p:cNvSpPr>
          <p:nvPr>
            <p:ph type="body" sz="quarter" idx="10"/>
          </p:nvPr>
        </p:nvSpPr>
        <p:spPr/>
        <p:txBody>
          <a:bodyPr>
            <a:normAutofit/>
          </a:bodyPr>
          <a:lstStyle/>
          <a:p>
            <a:r>
              <a:rPr lang="en-US" sz="1000" dirty="0" smtClean="0"/>
              <a:t>In this scenario, the STP pair with a CPC 1-4-0 is performing intermediate GTT into the STP pair with a CPC 2-12-0 with a TT=253, and a SSN=253. The queries have an incoming  translation type of 100 from 1-4-10 across LS01 with a digit range of 6124180000 to 6124189999.</a:t>
            </a:r>
          </a:p>
          <a:p>
            <a:endParaRPr lang="en-US" sz="10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p:spPr>
        <p:txBody>
          <a:bodyPr/>
          <a:lstStyle/>
          <a:p>
            <a:fld id="{8E96916E-2210-46DB-BDF3-51F06A89FA93}" type="slidenum">
              <a:rPr lang="en-US" smtClean="0"/>
              <a:pPr/>
              <a:t>50</a:t>
            </a:fld>
            <a:endParaRPr lang="en-US" dirty="0" smtClean="0"/>
          </a:p>
        </p:txBody>
      </p:sp>
      <p:sp>
        <p:nvSpPr>
          <p:cNvPr id="403459" name="Rectangle 2"/>
          <p:cNvSpPr>
            <a:spLocks noGrp="1" noChangeArrowheads="1"/>
          </p:cNvSpPr>
          <p:nvPr>
            <p:ph type="body" idx="1"/>
          </p:nvPr>
        </p:nvSpPr>
        <p:spPr>
          <a:xfrm>
            <a:off x="603979" y="4637441"/>
            <a:ext cx="5861777" cy="4202440"/>
          </a:xfrm>
          <a:noFill/>
          <a:ln/>
        </p:spPr>
        <p:txBody>
          <a:bodyPr/>
          <a:lstStyle/>
          <a:p>
            <a:pPr eaLnBrk="1" hangingPunct="1"/>
            <a:endParaRPr lang="en-US" dirty="0" smtClean="0"/>
          </a:p>
        </p:txBody>
      </p:sp>
      <p:sp>
        <p:nvSpPr>
          <p:cNvPr id="403460" name="Rectangle 3"/>
          <p:cNvSpPr>
            <a:spLocks noGrp="1" noRot="1" noChangeAspect="1" noChangeArrowheads="1" noTextEdit="1"/>
          </p:cNvSpPr>
          <p:nvPr>
            <p:ph type="sldImg"/>
          </p:nvPr>
        </p:nvSpPr>
        <p:spPr>
          <a:xfrm>
            <a:off x="506413" y="161925"/>
            <a:ext cx="6032500" cy="452437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226256E2-B97F-4B56-8FD9-E7C09A7AAA39}" type="slidenum">
              <a:rPr lang="en-US" smtClean="0"/>
              <a:pPr/>
              <a:t>5</a:t>
            </a:fld>
            <a:endParaRPr lang="en-US" dirty="0" smtClean="0"/>
          </a:p>
        </p:txBody>
      </p:sp>
      <p:sp>
        <p:nvSpPr>
          <p:cNvPr id="359427" name="Rectangle 2"/>
          <p:cNvSpPr>
            <a:spLocks noGrp="1" noChangeArrowheads="1"/>
          </p:cNvSpPr>
          <p:nvPr>
            <p:ph type="body" idx="1"/>
          </p:nvPr>
        </p:nvSpPr>
        <p:spPr>
          <a:xfrm>
            <a:off x="603979" y="4878766"/>
            <a:ext cx="5861777" cy="3961115"/>
          </a:xfrm>
          <a:noFill/>
          <a:ln/>
        </p:spPr>
        <p:txBody>
          <a:bodyPr/>
          <a:lstStyle/>
          <a:p>
            <a:pPr eaLnBrk="1" hangingPunct="1"/>
            <a:endParaRPr lang="en-US" dirty="0" smtClean="0"/>
          </a:p>
        </p:txBody>
      </p:sp>
      <p:sp>
        <p:nvSpPr>
          <p:cNvPr id="3594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D62ACE0D-37B3-46AF-87D5-9EBA5CC4F5F5}" type="slidenum">
              <a:rPr lang="en-US" smtClean="0"/>
              <a:pPr/>
              <a:t>51</a:t>
            </a:fld>
            <a:endParaRPr lang="en-US" dirty="0" smtClean="0"/>
          </a:p>
        </p:txBody>
      </p:sp>
      <p:sp>
        <p:nvSpPr>
          <p:cNvPr id="404483" name="Rectangle 2"/>
          <p:cNvSpPr>
            <a:spLocks noGrp="1" noChangeArrowheads="1"/>
          </p:cNvSpPr>
          <p:nvPr>
            <p:ph type="body" idx="1"/>
          </p:nvPr>
        </p:nvSpPr>
        <p:spPr>
          <a:xfrm>
            <a:off x="760677" y="4635903"/>
            <a:ext cx="5698993" cy="4144030"/>
          </a:xfrm>
          <a:noFill/>
          <a:ln/>
        </p:spPr>
        <p:txBody>
          <a:bodyPr/>
          <a:lstStyle/>
          <a:p>
            <a:pPr eaLnBrk="1" hangingPunct="1"/>
            <a:r>
              <a:rPr lang="en-US" sz="1000" dirty="0" smtClean="0"/>
              <a:t>You will be assigned a particular STP for this exercise. Learning Activity 4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STPs in the U.K. training center</a:t>
            </a:r>
          </a:p>
          <a:p>
            <a:pPr eaLnBrk="1" hangingPunct="1"/>
            <a:endParaRPr lang="fr-FR" sz="1000" dirty="0" smtClean="0"/>
          </a:p>
        </p:txBody>
      </p:sp>
      <p:sp>
        <p:nvSpPr>
          <p:cNvPr id="40448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B8CC6E65-FF62-4DF8-8A18-F9F1052EFDE9}" type="slidenum">
              <a:rPr lang="en-US" smtClean="0"/>
              <a:pPr/>
              <a:t>52</a:t>
            </a:fld>
            <a:endParaRPr lang="en-US" dirty="0" smtClean="0"/>
          </a:p>
        </p:txBody>
      </p:sp>
      <p:sp>
        <p:nvSpPr>
          <p:cNvPr id="405507"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1: Intermediate GTT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Turn on the GTT feature on the Raleigh or Clayton STP.  </a:t>
            </a:r>
          </a:p>
          <a:p>
            <a:pPr marL="220348" indent="-220348" eaLnBrk="1" hangingPunct="1">
              <a:buFontTx/>
              <a:buAutoNum type="arabicPeriod"/>
            </a:pPr>
            <a:r>
              <a:rPr lang="en-US" dirty="0" smtClean="0"/>
              <a:t>Add the appropriate card(s) to the Raleigh or Clayton STP for GTT.</a:t>
            </a:r>
          </a:p>
          <a:p>
            <a:pPr marL="220348" indent="-220348" eaLnBrk="1" hangingPunct="1">
              <a:buFontTx/>
              <a:buAutoNum type="arabicPeriod"/>
            </a:pPr>
            <a:r>
              <a:rPr lang="en-US" dirty="0" smtClean="0"/>
              <a:t>Using the network map on this page, configure the Raleigh or Clayton 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Raleigh/Clayton STPs are performing intermediate GTT for LIDB queries to </a:t>
            </a:r>
          </a:p>
          <a:p>
            <a:pPr marL="220348" indent="-220348" eaLnBrk="1" hangingPunct="1"/>
            <a:r>
              <a:rPr lang="en-US" dirty="0" smtClean="0"/>
              <a:t>Dallas/Hubbard network. The queries have a digit range of 2144561000 to</a:t>
            </a:r>
          </a:p>
          <a:p>
            <a:pPr marL="220348" indent="-220348" eaLnBrk="1" hangingPunct="1"/>
            <a:r>
              <a:rPr lang="en-US" dirty="0" smtClean="0"/>
              <a:t>2144569999 with a TT of 253.</a:t>
            </a:r>
          </a:p>
          <a:p>
            <a:pPr marL="220348" indent="-220348" eaLnBrk="1" hangingPunct="1"/>
            <a:endParaRPr lang="en-US" dirty="0" smtClean="0"/>
          </a:p>
          <a:p>
            <a:pPr marL="220348" indent="-220348" eaLnBrk="1" hangingPunct="1"/>
            <a:endParaRPr lang="en-US" dirty="0" smtClean="0"/>
          </a:p>
        </p:txBody>
      </p:sp>
      <p:sp>
        <p:nvSpPr>
          <p:cNvPr id="405508"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09"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0"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1"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2"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13"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14"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15"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16"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7"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8"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5519"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20"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21"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22"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5523"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05524"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05525"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05526"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05527"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05528"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05529"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05530"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05531"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05532"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05533"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05534"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05535"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05536"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05537"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05538"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05539"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05540"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05541"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05542"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05543"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05544"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05545"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05546"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05547"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05548"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05549"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05550"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405551"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05552"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05553"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05554"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05555"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05556"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05557"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05558"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05559"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05560" name="Text Box 55"/>
          <p:cNvSpPr txBox="1">
            <a:spLocks noChangeArrowheads="1"/>
          </p:cNvSpPr>
          <p:nvPr/>
        </p:nvSpPr>
        <p:spPr bwMode="auto">
          <a:xfrm>
            <a:off x="2029487" y="404411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5561" name="Text Box 56"/>
          <p:cNvSpPr txBox="1">
            <a:spLocks noChangeArrowheads="1"/>
          </p:cNvSpPr>
          <p:nvPr/>
        </p:nvSpPr>
        <p:spPr bwMode="auto">
          <a:xfrm>
            <a:off x="2097948" y="424701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05562" name="Text Box 57"/>
          <p:cNvSpPr txBox="1">
            <a:spLocks noChangeArrowheads="1"/>
          </p:cNvSpPr>
          <p:nvPr/>
        </p:nvSpPr>
        <p:spPr bwMode="auto">
          <a:xfrm>
            <a:off x="2199878" y="3745921"/>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05563" name="Text Box 58"/>
          <p:cNvSpPr txBox="1">
            <a:spLocks noChangeArrowheads="1"/>
          </p:cNvSpPr>
          <p:nvPr/>
        </p:nvSpPr>
        <p:spPr bwMode="auto">
          <a:xfrm>
            <a:off x="2038615" y="5888643"/>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5564" name="Text Box 59"/>
          <p:cNvSpPr txBox="1">
            <a:spLocks noChangeArrowheads="1"/>
          </p:cNvSpPr>
          <p:nvPr/>
        </p:nvSpPr>
        <p:spPr bwMode="auto">
          <a:xfrm>
            <a:off x="2102511" y="609154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05565" name="Text Box 60"/>
          <p:cNvSpPr txBox="1">
            <a:spLocks noChangeArrowheads="1"/>
          </p:cNvSpPr>
          <p:nvPr/>
        </p:nvSpPr>
        <p:spPr bwMode="auto">
          <a:xfrm>
            <a:off x="2122290" y="5590445"/>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05566" name="Text Box 61"/>
          <p:cNvSpPr txBox="1">
            <a:spLocks noChangeArrowheads="1"/>
          </p:cNvSpPr>
          <p:nvPr/>
        </p:nvSpPr>
        <p:spPr bwMode="auto">
          <a:xfrm>
            <a:off x="3874890" y="4050267"/>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05567" name="Text Box 62"/>
          <p:cNvSpPr txBox="1">
            <a:spLocks noChangeArrowheads="1"/>
          </p:cNvSpPr>
          <p:nvPr/>
        </p:nvSpPr>
        <p:spPr bwMode="auto">
          <a:xfrm>
            <a:off x="3940308" y="425316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05568" name="Text Box 63"/>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05569" name="Text Box 64"/>
          <p:cNvSpPr txBox="1">
            <a:spLocks noChangeArrowheads="1"/>
          </p:cNvSpPr>
          <p:nvPr/>
        </p:nvSpPr>
        <p:spPr bwMode="auto">
          <a:xfrm>
            <a:off x="3868805" y="59009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05570" name="Text Box 65"/>
          <p:cNvSpPr txBox="1">
            <a:spLocks noChangeArrowheads="1"/>
          </p:cNvSpPr>
          <p:nvPr/>
        </p:nvSpPr>
        <p:spPr bwMode="auto">
          <a:xfrm>
            <a:off x="3934222" y="610383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05571" name="Text Box 66"/>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p:spPr>
        <p:txBody>
          <a:bodyPr/>
          <a:lstStyle/>
          <a:p>
            <a:fld id="{4E23C323-E924-493F-8211-78028347C7AC}" type="slidenum">
              <a:rPr lang="en-US" smtClean="0"/>
              <a:pPr/>
              <a:t>53</a:t>
            </a:fld>
            <a:endParaRPr lang="en-US" dirty="0" smtClean="0"/>
          </a:p>
        </p:txBody>
      </p:sp>
      <p:sp>
        <p:nvSpPr>
          <p:cNvPr id="40653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1: Intermediate GTT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Turn on the GTT feature on the Dallas or Hubbard STP.  </a:t>
            </a:r>
          </a:p>
          <a:p>
            <a:pPr marL="220348" indent="-220348" eaLnBrk="1" hangingPunct="1">
              <a:buFontTx/>
              <a:buAutoNum type="arabicPeriod"/>
            </a:pPr>
            <a:r>
              <a:rPr lang="en-US" dirty="0" smtClean="0"/>
              <a:t>Add the appropriate card(s) to the Dallas or Hubbard STP for GTT.</a:t>
            </a:r>
          </a:p>
          <a:p>
            <a:pPr marL="220348" indent="-220348" eaLnBrk="1" hangingPunct="1">
              <a:buFontTx/>
              <a:buAutoNum type="arabicPeriod"/>
            </a:pPr>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Dallas/Hubbard STPs are performing intermediate GTT for LIDB queries to </a:t>
            </a:r>
          </a:p>
          <a:p>
            <a:pPr marL="220348" indent="-220348" eaLnBrk="1" hangingPunct="1"/>
            <a:r>
              <a:rPr lang="en-US" dirty="0" smtClean="0"/>
              <a:t>Denver/Salt Lake network. The queries have a digit range of 2144561000 to</a:t>
            </a:r>
          </a:p>
          <a:p>
            <a:pPr marL="220348" indent="-220348" eaLnBrk="1" hangingPunct="1"/>
            <a:r>
              <a:rPr lang="en-US" dirty="0" smtClean="0"/>
              <a:t>2144569999 with a TT of 253.</a:t>
            </a:r>
          </a:p>
          <a:p>
            <a:pPr marL="220348" indent="-220348" eaLnBrk="1" hangingPunct="1"/>
            <a:endParaRPr lang="en-US" dirty="0" smtClean="0"/>
          </a:p>
          <a:p>
            <a:pPr marL="220348" indent="-220348" eaLnBrk="1" hangingPunct="1"/>
            <a:endParaRPr lang="en-US" dirty="0" smtClean="0"/>
          </a:p>
        </p:txBody>
      </p:sp>
      <p:sp>
        <p:nvSpPr>
          <p:cNvPr id="406532"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33"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34"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35"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36" name="AutoShape 7"/>
          <p:cNvSpPr>
            <a:spLocks noChangeArrowheads="1"/>
          </p:cNvSpPr>
          <p:nvPr/>
        </p:nvSpPr>
        <p:spPr bwMode="auto">
          <a:xfrm>
            <a:off x="252545" y="6672566"/>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37" name="AutoShape 8"/>
          <p:cNvSpPr>
            <a:spLocks noChangeArrowheads="1"/>
          </p:cNvSpPr>
          <p:nvPr/>
        </p:nvSpPr>
        <p:spPr bwMode="auto">
          <a:xfrm>
            <a:off x="234289" y="8042125"/>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38"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39"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40"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41"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42" name="Rectangle 13"/>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43" name="Rectangle 14"/>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44" name="Rectangle 15"/>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45" name="Rectangle 16"/>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6546" name="Line 1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06547" name="Line 18"/>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06548" name="Line 19"/>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06549" name="Line 20"/>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06550" name="Line 21"/>
          <p:cNvSpPr>
            <a:spLocks noChangeShapeType="1"/>
          </p:cNvSpPr>
          <p:nvPr/>
        </p:nvSpPr>
        <p:spPr bwMode="auto">
          <a:xfrm flipH="1">
            <a:off x="1236862" y="4125586"/>
            <a:ext cx="865650" cy="3446185"/>
          </a:xfrm>
          <a:prstGeom prst="line">
            <a:avLst/>
          </a:prstGeom>
          <a:noFill/>
          <a:ln w="9525">
            <a:solidFill>
              <a:schemeClr val="tx1"/>
            </a:solidFill>
            <a:round/>
            <a:headEnd/>
            <a:tailEnd/>
          </a:ln>
        </p:spPr>
        <p:txBody>
          <a:bodyPr lIns="88139" tIns="44070" rIns="88139" bIns="44070"/>
          <a:lstStyle/>
          <a:p>
            <a:endParaRPr lang="en-US" dirty="0"/>
          </a:p>
        </p:txBody>
      </p:sp>
      <p:sp>
        <p:nvSpPr>
          <p:cNvPr id="406551" name="Line 22"/>
          <p:cNvSpPr>
            <a:spLocks noChangeShapeType="1"/>
          </p:cNvSpPr>
          <p:nvPr/>
        </p:nvSpPr>
        <p:spPr bwMode="auto">
          <a:xfrm flipH="1">
            <a:off x="1224691" y="4136346"/>
            <a:ext cx="888471" cy="4791150"/>
          </a:xfrm>
          <a:prstGeom prst="line">
            <a:avLst/>
          </a:prstGeom>
          <a:noFill/>
          <a:ln w="9525">
            <a:solidFill>
              <a:schemeClr val="tx1"/>
            </a:solidFill>
            <a:round/>
            <a:headEnd/>
            <a:tailEnd/>
          </a:ln>
        </p:spPr>
        <p:txBody>
          <a:bodyPr lIns="88139" tIns="44070" rIns="88139" bIns="44070"/>
          <a:lstStyle/>
          <a:p>
            <a:endParaRPr lang="en-US" dirty="0"/>
          </a:p>
        </p:txBody>
      </p:sp>
      <p:sp>
        <p:nvSpPr>
          <p:cNvPr id="406552" name="Line 23"/>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06553" name="Line 24"/>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06554" name="Line 25"/>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06555" name="Line 26"/>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06556" name="Line 27"/>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06557" name="Line 28"/>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06558" name="Line 29"/>
          <p:cNvSpPr>
            <a:spLocks noChangeShapeType="1"/>
          </p:cNvSpPr>
          <p:nvPr/>
        </p:nvSpPr>
        <p:spPr bwMode="auto">
          <a:xfrm flipH="1">
            <a:off x="1220126" y="6010074"/>
            <a:ext cx="882385" cy="2911273"/>
          </a:xfrm>
          <a:prstGeom prst="line">
            <a:avLst/>
          </a:prstGeom>
          <a:noFill/>
          <a:ln w="9525">
            <a:solidFill>
              <a:schemeClr val="tx1"/>
            </a:solidFill>
            <a:round/>
            <a:headEnd/>
            <a:tailEnd/>
          </a:ln>
        </p:spPr>
        <p:txBody>
          <a:bodyPr lIns="88139" tIns="44070" rIns="88139" bIns="44070"/>
          <a:lstStyle/>
          <a:p>
            <a:endParaRPr lang="en-US" dirty="0"/>
          </a:p>
        </p:txBody>
      </p:sp>
      <p:sp>
        <p:nvSpPr>
          <p:cNvPr id="406559" name="Line 30"/>
          <p:cNvSpPr>
            <a:spLocks noChangeShapeType="1"/>
          </p:cNvSpPr>
          <p:nvPr/>
        </p:nvSpPr>
        <p:spPr bwMode="auto">
          <a:xfrm flipH="1">
            <a:off x="1239905" y="5997777"/>
            <a:ext cx="873257" cy="1580142"/>
          </a:xfrm>
          <a:prstGeom prst="line">
            <a:avLst/>
          </a:prstGeom>
          <a:noFill/>
          <a:ln w="9525">
            <a:solidFill>
              <a:schemeClr val="tx1"/>
            </a:solidFill>
            <a:round/>
            <a:headEnd/>
            <a:tailEnd/>
          </a:ln>
        </p:spPr>
        <p:txBody>
          <a:bodyPr lIns="88139" tIns="44070" rIns="88139" bIns="44070"/>
          <a:lstStyle/>
          <a:p>
            <a:endParaRPr lang="en-US" dirty="0"/>
          </a:p>
        </p:txBody>
      </p:sp>
      <p:sp>
        <p:nvSpPr>
          <p:cNvPr id="406560" name="Line 31"/>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06561" name="Line 32"/>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06562" name="Line 33"/>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06563" name="Line 34"/>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06564" name="Line 35"/>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06565" name="Line 36"/>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06566" name="Text Box 37"/>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06567" name="Text Box 38"/>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06568" name="Text Box 39"/>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06569" name="Text Box 40"/>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06570" name="Text Box 41"/>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06571" name="Text Box 42"/>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06572" name="Text Box 43"/>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06573" name="Text Box 44"/>
          <p:cNvSpPr txBox="1">
            <a:spLocks noChangeArrowheads="1"/>
          </p:cNvSpPr>
          <p:nvPr/>
        </p:nvSpPr>
        <p:spPr bwMode="auto">
          <a:xfrm>
            <a:off x="369689" y="73012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06574" name="Text Box 45"/>
          <p:cNvSpPr txBox="1">
            <a:spLocks noChangeArrowheads="1"/>
          </p:cNvSpPr>
          <p:nvPr/>
        </p:nvSpPr>
        <p:spPr bwMode="auto">
          <a:xfrm>
            <a:off x="360561" y="868924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06575" name="Text Box 46"/>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06576" name="Line 47"/>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06577" name="Line 48"/>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06578" name="Line 49"/>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06579" name="Line 50"/>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06580" name="Text Box 51"/>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6581" name="Text Box 52"/>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06582" name="Text Box 53"/>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06583" name="Text Box 54"/>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6584" name="Text Box 55"/>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06585" name="Text Box 56"/>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06586" name="Text Box 57"/>
          <p:cNvSpPr txBox="1">
            <a:spLocks noChangeArrowheads="1"/>
          </p:cNvSpPr>
          <p:nvPr/>
        </p:nvSpPr>
        <p:spPr bwMode="auto">
          <a:xfrm>
            <a:off x="2035572" y="404258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06587" name="Text Box 58"/>
          <p:cNvSpPr txBox="1">
            <a:spLocks noChangeArrowheads="1"/>
          </p:cNvSpPr>
          <p:nvPr/>
        </p:nvSpPr>
        <p:spPr bwMode="auto">
          <a:xfrm>
            <a:off x="2100991" y="424394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06588" name="Text Box 59"/>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06589" name="Text Box 60"/>
          <p:cNvSpPr txBox="1">
            <a:spLocks noChangeArrowheads="1"/>
          </p:cNvSpPr>
          <p:nvPr/>
        </p:nvSpPr>
        <p:spPr bwMode="auto">
          <a:xfrm>
            <a:off x="2026444" y="5891717"/>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06590" name="Text Box 61"/>
          <p:cNvSpPr txBox="1">
            <a:spLocks noChangeArrowheads="1"/>
          </p:cNvSpPr>
          <p:nvPr/>
        </p:nvSpPr>
        <p:spPr bwMode="auto">
          <a:xfrm>
            <a:off x="2094905" y="609461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06591" name="Text Box 62"/>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06592" name="Oval 63"/>
          <p:cNvSpPr>
            <a:spLocks noChangeArrowheads="1"/>
          </p:cNvSpPr>
          <p:nvPr/>
        </p:nvSpPr>
        <p:spPr bwMode="auto">
          <a:xfrm>
            <a:off x="219076" y="545518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6593" name="Text Box 64"/>
          <p:cNvSpPr txBox="1">
            <a:spLocks noChangeArrowheads="1"/>
          </p:cNvSpPr>
          <p:nvPr/>
        </p:nvSpPr>
        <p:spPr bwMode="auto">
          <a:xfrm>
            <a:off x="340783" y="5837918"/>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06594" name="Line 65"/>
          <p:cNvSpPr>
            <a:spLocks noChangeShapeType="1"/>
          </p:cNvSpPr>
          <p:nvPr/>
        </p:nvSpPr>
        <p:spPr bwMode="auto">
          <a:xfrm flipH="1">
            <a:off x="1245990" y="4151716"/>
            <a:ext cx="864129" cy="1824541"/>
          </a:xfrm>
          <a:prstGeom prst="line">
            <a:avLst/>
          </a:prstGeom>
          <a:noFill/>
          <a:ln w="9525">
            <a:solidFill>
              <a:schemeClr val="tx1"/>
            </a:solidFill>
            <a:round/>
            <a:headEnd/>
            <a:tailEnd/>
          </a:ln>
        </p:spPr>
        <p:txBody>
          <a:bodyPr lIns="88139" tIns="44070" rIns="88139" bIns="44070"/>
          <a:lstStyle/>
          <a:p>
            <a:endParaRPr lang="en-US" dirty="0"/>
          </a:p>
        </p:txBody>
      </p:sp>
      <p:sp>
        <p:nvSpPr>
          <p:cNvPr id="406595" name="Line 66"/>
          <p:cNvSpPr>
            <a:spLocks noChangeShapeType="1"/>
          </p:cNvSpPr>
          <p:nvPr/>
        </p:nvSpPr>
        <p:spPr bwMode="auto">
          <a:xfrm flipH="1" flipV="1">
            <a:off x="1245990" y="5970109"/>
            <a:ext cx="856522" cy="24594"/>
          </a:xfrm>
          <a:prstGeom prst="line">
            <a:avLst/>
          </a:prstGeom>
          <a:noFill/>
          <a:ln w="9525">
            <a:solidFill>
              <a:schemeClr val="tx1"/>
            </a:solidFill>
            <a:round/>
            <a:headEnd/>
            <a:tailEnd/>
          </a:ln>
        </p:spPr>
        <p:txBody>
          <a:bodyPr lIns="88139" tIns="44070" rIns="88139" bIns="44070"/>
          <a:lstStyle/>
          <a:p>
            <a:endParaRPr lang="en-US" dirty="0"/>
          </a:p>
        </p:txBody>
      </p:sp>
      <p:sp>
        <p:nvSpPr>
          <p:cNvPr id="406596" name="Text Box 67"/>
          <p:cNvSpPr txBox="1">
            <a:spLocks noChangeArrowheads="1"/>
          </p:cNvSpPr>
          <p:nvPr/>
        </p:nvSpPr>
        <p:spPr bwMode="auto">
          <a:xfrm>
            <a:off x="2035572" y="7053767"/>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06597" name="Text Box 68"/>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p:cNvSpPr>
            <a:spLocks noGrp="1" noChangeArrowheads="1"/>
          </p:cNvSpPr>
          <p:nvPr>
            <p:ph type="sldNum" sz="quarter" idx="5"/>
          </p:nvPr>
        </p:nvSpPr>
        <p:spPr>
          <a:noFill/>
        </p:spPr>
        <p:txBody>
          <a:bodyPr/>
          <a:lstStyle/>
          <a:p>
            <a:fld id="{B8EDE193-D605-4B4F-88E6-019E1CB0DFE1}" type="slidenum">
              <a:rPr lang="en-US" smtClean="0"/>
              <a:pPr/>
              <a:t>54</a:t>
            </a:fld>
            <a:endParaRPr lang="en-US" dirty="0" smtClean="0"/>
          </a:p>
        </p:txBody>
      </p:sp>
      <p:sp>
        <p:nvSpPr>
          <p:cNvPr id="407555"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1: Intermediate GTT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Turn on the GTT feature on the Denver or Salt Lake STP.  </a:t>
            </a:r>
          </a:p>
          <a:p>
            <a:pPr marL="220348" indent="-220348" eaLnBrk="1" hangingPunct="1">
              <a:buFontTx/>
              <a:buAutoNum type="arabicPeriod"/>
            </a:pPr>
            <a:r>
              <a:rPr lang="en-US" dirty="0" smtClean="0"/>
              <a:t>Add the appropriate card(s) to the Denver or Salt Lake STP for GTT.</a:t>
            </a:r>
          </a:p>
          <a:p>
            <a:pPr marL="220348" indent="-220348" eaLnBrk="1" hangingPunct="1">
              <a:buFontTx/>
              <a:buAutoNum type="arabicPeriod"/>
            </a:pPr>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Denver/Salt lake STPs are performing intermediate GTT for LIDB queries to </a:t>
            </a:r>
          </a:p>
          <a:p>
            <a:pPr marL="220348" indent="-220348" eaLnBrk="1" hangingPunct="1"/>
            <a:r>
              <a:rPr lang="en-US" dirty="0" smtClean="0"/>
              <a:t>Dallas/Hubbard network. The queries have a digit range of 2144561000 to</a:t>
            </a:r>
          </a:p>
          <a:p>
            <a:pPr marL="220348" indent="-220348" eaLnBrk="1" hangingPunct="1"/>
            <a:r>
              <a:rPr lang="en-US" dirty="0" smtClean="0"/>
              <a:t>2144569999 with a TT of 253.</a:t>
            </a:r>
          </a:p>
          <a:p>
            <a:pPr marL="220348" indent="-220348" eaLnBrk="1" hangingPunct="1"/>
            <a:endParaRPr lang="en-US" dirty="0" smtClean="0"/>
          </a:p>
          <a:p>
            <a:pPr marL="220348" indent="-220348" eaLnBrk="1" hangingPunct="1"/>
            <a:endParaRPr lang="en-US" dirty="0" smtClean="0"/>
          </a:p>
        </p:txBody>
      </p:sp>
      <p:sp>
        <p:nvSpPr>
          <p:cNvPr id="407556"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57"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58"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59"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60"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1"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2"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3"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4"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65"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66"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7567"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8"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69"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70"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7571"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07572"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07573"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07574"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07575"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07576"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07577"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07578"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07579"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07580"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07581"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07582"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07583"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07584"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07585"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07586"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07587"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07588"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07589"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07590"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07591"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07592"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07593"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07594"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07595"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07596"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07597"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07598"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07599"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07600"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07601"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07602"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07603"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07604"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07605"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07606"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07607"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07608" name="Text Box 55"/>
          <p:cNvSpPr txBox="1">
            <a:spLocks noChangeArrowheads="1"/>
          </p:cNvSpPr>
          <p:nvPr/>
        </p:nvSpPr>
        <p:spPr bwMode="auto">
          <a:xfrm>
            <a:off x="2029487" y="399954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7609" name="Text Box 56"/>
          <p:cNvSpPr txBox="1">
            <a:spLocks noChangeArrowheads="1"/>
          </p:cNvSpPr>
          <p:nvPr/>
        </p:nvSpPr>
        <p:spPr bwMode="auto">
          <a:xfrm>
            <a:off x="2084256" y="420244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07610" name="Text Box 57"/>
          <p:cNvSpPr txBox="1">
            <a:spLocks noChangeArrowheads="1"/>
          </p:cNvSpPr>
          <p:nvPr/>
        </p:nvSpPr>
        <p:spPr bwMode="auto">
          <a:xfrm>
            <a:off x="2161845" y="3702883"/>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07611" name="Text Box 58"/>
          <p:cNvSpPr txBox="1">
            <a:spLocks noChangeArrowheads="1"/>
          </p:cNvSpPr>
          <p:nvPr/>
        </p:nvSpPr>
        <p:spPr bwMode="auto">
          <a:xfrm>
            <a:off x="2024924" y="584406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07612" name="Text Box 59"/>
          <p:cNvSpPr txBox="1">
            <a:spLocks noChangeArrowheads="1"/>
          </p:cNvSpPr>
          <p:nvPr/>
        </p:nvSpPr>
        <p:spPr bwMode="auto">
          <a:xfrm>
            <a:off x="2075127"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07613" name="Text Box 60"/>
          <p:cNvSpPr txBox="1">
            <a:spLocks noChangeArrowheads="1"/>
          </p:cNvSpPr>
          <p:nvPr/>
        </p:nvSpPr>
        <p:spPr bwMode="auto">
          <a:xfrm>
            <a:off x="2084256" y="554586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07614" name="Text Box 61"/>
          <p:cNvSpPr txBox="1">
            <a:spLocks noChangeArrowheads="1"/>
          </p:cNvSpPr>
          <p:nvPr/>
        </p:nvSpPr>
        <p:spPr bwMode="auto">
          <a:xfrm>
            <a:off x="3852069" y="4042582"/>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07615" name="Text Box 62"/>
          <p:cNvSpPr txBox="1">
            <a:spLocks noChangeArrowheads="1"/>
          </p:cNvSpPr>
          <p:nvPr/>
        </p:nvSpPr>
        <p:spPr bwMode="auto">
          <a:xfrm>
            <a:off x="3917487" y="424394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07616" name="Text Box 63"/>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07617" name="Text Box 64"/>
          <p:cNvSpPr txBox="1">
            <a:spLocks noChangeArrowheads="1"/>
          </p:cNvSpPr>
          <p:nvPr/>
        </p:nvSpPr>
        <p:spPr bwMode="auto">
          <a:xfrm>
            <a:off x="3859676" y="589171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07618" name="Text Box 65"/>
          <p:cNvSpPr txBox="1">
            <a:spLocks noChangeArrowheads="1"/>
          </p:cNvSpPr>
          <p:nvPr/>
        </p:nvSpPr>
        <p:spPr bwMode="auto">
          <a:xfrm>
            <a:off x="3911402" y="609461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07619" name="Text Box 66"/>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noFill/>
        </p:spPr>
        <p:txBody>
          <a:bodyPr/>
          <a:lstStyle/>
          <a:p>
            <a:fld id="{4A5A3CC8-FDE2-42AA-BF23-9C230F177618}" type="slidenum">
              <a:rPr lang="en-US" smtClean="0"/>
              <a:pPr/>
              <a:t>55</a:t>
            </a:fld>
            <a:endParaRPr lang="en-US" dirty="0" smtClean="0"/>
          </a:p>
        </p:txBody>
      </p:sp>
      <p:sp>
        <p:nvSpPr>
          <p:cNvPr id="408579"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1: Intermediate GTT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Turn on the GTT feature on the Heathrow or Gatwick STP.  </a:t>
            </a:r>
          </a:p>
          <a:p>
            <a:pPr marL="220348" indent="-220348" eaLnBrk="1" hangingPunct="1">
              <a:buFontTx/>
              <a:buAutoNum type="arabicPeriod"/>
            </a:pPr>
            <a:r>
              <a:rPr lang="en-US" dirty="0" smtClean="0"/>
              <a:t>Add the appropriate card(s) to the Heathrow or Gatwick STP for GTT.</a:t>
            </a:r>
          </a:p>
          <a:p>
            <a:pPr marL="220348" indent="-220348" eaLnBrk="1" hangingPunct="1">
              <a:buFontTx/>
              <a:buAutoNum type="arabicPeriod"/>
            </a:pPr>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Heathrow/Gatwick STPs are performing intermediate GTT for LIDB queries to </a:t>
            </a:r>
          </a:p>
          <a:p>
            <a:pPr marL="220348" indent="-220348" eaLnBrk="1" hangingPunct="1"/>
            <a:r>
              <a:rPr lang="en-US" dirty="0" smtClean="0"/>
              <a:t>STP1/STP2 network. The queries have a digit range of 2144561000 to</a:t>
            </a:r>
          </a:p>
          <a:p>
            <a:pPr marL="220348" indent="-220348" eaLnBrk="1" hangingPunct="1"/>
            <a:r>
              <a:rPr lang="en-US" dirty="0" smtClean="0"/>
              <a:t>2144569999 with a TT of 253.</a:t>
            </a:r>
          </a:p>
          <a:p>
            <a:pPr marL="220348" indent="-220348" eaLnBrk="1" hangingPunct="1"/>
            <a:endParaRPr lang="en-US" dirty="0" smtClean="0"/>
          </a:p>
          <a:p>
            <a:pPr marL="220348" indent="-220348" eaLnBrk="1" hangingPunct="1"/>
            <a:endParaRPr lang="en-US" dirty="0" smtClean="0"/>
          </a:p>
        </p:txBody>
      </p:sp>
      <p:sp>
        <p:nvSpPr>
          <p:cNvPr id="408580" name="Oval 3"/>
          <p:cNvSpPr>
            <a:spLocks noChangeArrowheads="1"/>
          </p:cNvSpPr>
          <p:nvPr/>
        </p:nvSpPr>
        <p:spPr bwMode="auto">
          <a:xfrm>
            <a:off x="200819" y="599624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8581"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8582" name="AutoShape 5"/>
          <p:cNvSpPr>
            <a:spLocks noChangeArrowheads="1"/>
          </p:cNvSpPr>
          <p:nvPr/>
        </p:nvSpPr>
        <p:spPr bwMode="auto">
          <a:xfrm>
            <a:off x="613107" y="2842104"/>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83" name="AutoShape 6"/>
          <p:cNvSpPr>
            <a:spLocks noChangeArrowheads="1"/>
          </p:cNvSpPr>
          <p:nvPr/>
        </p:nvSpPr>
        <p:spPr bwMode="auto">
          <a:xfrm>
            <a:off x="623755" y="3968801"/>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84" name="AutoShape 7"/>
          <p:cNvSpPr>
            <a:spLocks noChangeArrowheads="1"/>
          </p:cNvSpPr>
          <p:nvPr/>
        </p:nvSpPr>
        <p:spPr bwMode="auto">
          <a:xfrm>
            <a:off x="5785710" y="422088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85" name="AutoShape 8"/>
          <p:cNvSpPr>
            <a:spLocks noChangeArrowheads="1"/>
          </p:cNvSpPr>
          <p:nvPr/>
        </p:nvSpPr>
        <p:spPr bwMode="auto">
          <a:xfrm>
            <a:off x="5793317" y="5587371"/>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86" name="Oval 9"/>
          <p:cNvSpPr>
            <a:spLocks noChangeArrowheads="1"/>
          </p:cNvSpPr>
          <p:nvPr/>
        </p:nvSpPr>
        <p:spPr bwMode="auto">
          <a:xfrm>
            <a:off x="171914" y="7361188"/>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8587" name="Oval 10"/>
          <p:cNvSpPr>
            <a:spLocks noChangeArrowheads="1"/>
          </p:cNvSpPr>
          <p:nvPr/>
        </p:nvSpPr>
        <p:spPr bwMode="auto">
          <a:xfrm>
            <a:off x="5297356" y="731353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08588" name="Rectangle 11"/>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89" name="Rectangle 12"/>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90" name="Rectangle 13"/>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91" name="Rectangle 14"/>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08592" name="Line 15"/>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08593" name="Line 16"/>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08594" name="Line 17"/>
          <p:cNvSpPr>
            <a:spLocks noChangeShapeType="1"/>
          </p:cNvSpPr>
          <p:nvPr/>
        </p:nvSpPr>
        <p:spPr bwMode="auto">
          <a:xfrm>
            <a:off x="1603508" y="3745921"/>
            <a:ext cx="509654" cy="379664"/>
          </a:xfrm>
          <a:prstGeom prst="line">
            <a:avLst/>
          </a:prstGeom>
          <a:noFill/>
          <a:ln w="9525">
            <a:solidFill>
              <a:schemeClr val="tx1"/>
            </a:solidFill>
            <a:round/>
            <a:headEnd/>
            <a:tailEnd/>
          </a:ln>
        </p:spPr>
        <p:txBody>
          <a:bodyPr lIns="88139" tIns="44070" rIns="88139" bIns="44070"/>
          <a:lstStyle/>
          <a:p>
            <a:endParaRPr lang="en-US" dirty="0"/>
          </a:p>
        </p:txBody>
      </p:sp>
      <p:sp>
        <p:nvSpPr>
          <p:cNvPr id="408595" name="Line 18"/>
          <p:cNvSpPr>
            <a:spLocks noChangeShapeType="1"/>
          </p:cNvSpPr>
          <p:nvPr/>
        </p:nvSpPr>
        <p:spPr bwMode="auto">
          <a:xfrm flipH="1">
            <a:off x="1600465" y="4136345"/>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08596" name="Line 19"/>
          <p:cNvSpPr>
            <a:spLocks noChangeShapeType="1"/>
          </p:cNvSpPr>
          <p:nvPr/>
        </p:nvSpPr>
        <p:spPr bwMode="auto">
          <a:xfrm flipH="1">
            <a:off x="1230777" y="4125585"/>
            <a:ext cx="871735" cy="2374825"/>
          </a:xfrm>
          <a:prstGeom prst="line">
            <a:avLst/>
          </a:prstGeom>
          <a:noFill/>
          <a:ln w="9525">
            <a:solidFill>
              <a:schemeClr val="tx1"/>
            </a:solidFill>
            <a:round/>
            <a:headEnd/>
            <a:tailEnd/>
          </a:ln>
        </p:spPr>
        <p:txBody>
          <a:bodyPr lIns="88139" tIns="44070" rIns="88139" bIns="44070"/>
          <a:lstStyle/>
          <a:p>
            <a:endParaRPr lang="en-US" dirty="0"/>
          </a:p>
        </p:txBody>
      </p:sp>
      <p:sp>
        <p:nvSpPr>
          <p:cNvPr id="408597" name="Line 20"/>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08598" name="Line 2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08599" name="Line 22"/>
          <p:cNvSpPr>
            <a:spLocks noChangeShapeType="1"/>
          </p:cNvSpPr>
          <p:nvPr/>
        </p:nvSpPr>
        <p:spPr bwMode="auto">
          <a:xfrm>
            <a:off x="4897240" y="4116362"/>
            <a:ext cx="404680" cy="3672140"/>
          </a:xfrm>
          <a:prstGeom prst="line">
            <a:avLst/>
          </a:prstGeom>
          <a:noFill/>
          <a:ln w="9525">
            <a:solidFill>
              <a:schemeClr val="tx1"/>
            </a:solidFill>
            <a:round/>
            <a:headEnd/>
            <a:tailEnd/>
          </a:ln>
        </p:spPr>
        <p:txBody>
          <a:bodyPr lIns="88139" tIns="44070" rIns="88139" bIns="44070"/>
          <a:lstStyle/>
          <a:p>
            <a:endParaRPr lang="en-US" dirty="0"/>
          </a:p>
        </p:txBody>
      </p:sp>
      <p:sp>
        <p:nvSpPr>
          <p:cNvPr id="408600" name="Line 23"/>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08601" name="Line 24"/>
          <p:cNvSpPr>
            <a:spLocks noChangeShapeType="1"/>
          </p:cNvSpPr>
          <p:nvPr/>
        </p:nvSpPr>
        <p:spPr bwMode="auto">
          <a:xfrm>
            <a:off x="4897240" y="4174772"/>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408602" name="Line 25"/>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08603" name="Line 26"/>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08604" name="Line 27"/>
          <p:cNvSpPr>
            <a:spLocks noChangeShapeType="1"/>
          </p:cNvSpPr>
          <p:nvPr/>
        </p:nvSpPr>
        <p:spPr bwMode="auto">
          <a:xfrm flipH="1" flipV="1">
            <a:off x="1600465" y="4860320"/>
            <a:ext cx="499004" cy="1132846"/>
          </a:xfrm>
          <a:prstGeom prst="line">
            <a:avLst/>
          </a:prstGeom>
          <a:noFill/>
          <a:ln w="9525">
            <a:solidFill>
              <a:schemeClr val="tx1"/>
            </a:solidFill>
            <a:round/>
            <a:headEnd/>
            <a:tailEnd/>
          </a:ln>
        </p:spPr>
        <p:txBody>
          <a:bodyPr lIns="88139" tIns="44070" rIns="88139" bIns="44070"/>
          <a:lstStyle/>
          <a:p>
            <a:endParaRPr lang="en-US" dirty="0"/>
          </a:p>
        </p:txBody>
      </p:sp>
      <p:sp>
        <p:nvSpPr>
          <p:cNvPr id="408605" name="Line 28"/>
          <p:cNvSpPr>
            <a:spLocks noChangeShapeType="1"/>
          </p:cNvSpPr>
          <p:nvPr/>
        </p:nvSpPr>
        <p:spPr bwMode="auto">
          <a:xfrm flipH="1" flipV="1">
            <a:off x="1603508" y="3739773"/>
            <a:ext cx="509654" cy="2284135"/>
          </a:xfrm>
          <a:prstGeom prst="line">
            <a:avLst/>
          </a:prstGeom>
          <a:noFill/>
          <a:ln w="9525">
            <a:solidFill>
              <a:schemeClr val="tx1"/>
            </a:solidFill>
            <a:round/>
            <a:headEnd/>
            <a:tailEnd/>
          </a:ln>
        </p:spPr>
        <p:txBody>
          <a:bodyPr lIns="88139" tIns="44070" rIns="88139" bIns="44070"/>
          <a:lstStyle/>
          <a:p>
            <a:endParaRPr lang="en-US" dirty="0"/>
          </a:p>
        </p:txBody>
      </p:sp>
      <p:sp>
        <p:nvSpPr>
          <p:cNvPr id="408606" name="Line 29"/>
          <p:cNvSpPr>
            <a:spLocks noChangeShapeType="1"/>
          </p:cNvSpPr>
          <p:nvPr/>
        </p:nvSpPr>
        <p:spPr bwMode="auto">
          <a:xfrm>
            <a:off x="4888112" y="6010073"/>
            <a:ext cx="413808" cy="1655461"/>
          </a:xfrm>
          <a:prstGeom prst="line">
            <a:avLst/>
          </a:prstGeom>
          <a:noFill/>
          <a:ln w="9525">
            <a:solidFill>
              <a:schemeClr val="tx1"/>
            </a:solidFill>
            <a:round/>
            <a:headEnd/>
            <a:tailEnd/>
          </a:ln>
        </p:spPr>
        <p:txBody>
          <a:bodyPr lIns="88139" tIns="44070" rIns="88139" bIns="44070"/>
          <a:lstStyle/>
          <a:p>
            <a:endParaRPr lang="en-US" dirty="0"/>
          </a:p>
        </p:txBody>
      </p:sp>
      <p:sp>
        <p:nvSpPr>
          <p:cNvPr id="408607" name="Line 30"/>
          <p:cNvSpPr>
            <a:spLocks noChangeShapeType="1"/>
          </p:cNvSpPr>
          <p:nvPr/>
        </p:nvSpPr>
        <p:spPr bwMode="auto">
          <a:xfrm flipV="1">
            <a:off x="4888112" y="5107795"/>
            <a:ext cx="914333" cy="948392"/>
          </a:xfrm>
          <a:prstGeom prst="line">
            <a:avLst/>
          </a:prstGeom>
          <a:noFill/>
          <a:ln w="9525">
            <a:solidFill>
              <a:schemeClr val="tx1"/>
            </a:solidFill>
            <a:round/>
            <a:headEnd/>
            <a:tailEnd/>
          </a:ln>
        </p:spPr>
        <p:txBody>
          <a:bodyPr lIns="88139" tIns="44070" rIns="88139" bIns="44070"/>
          <a:lstStyle/>
          <a:p>
            <a:endParaRPr lang="en-US" dirty="0"/>
          </a:p>
        </p:txBody>
      </p:sp>
      <p:sp>
        <p:nvSpPr>
          <p:cNvPr id="408608" name="Line 31"/>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08609" name="Line 32"/>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08610" name="Text Box 33"/>
          <p:cNvSpPr txBox="1">
            <a:spLocks noChangeArrowheads="1"/>
          </p:cNvSpPr>
          <p:nvPr/>
        </p:nvSpPr>
        <p:spPr bwMode="auto">
          <a:xfrm>
            <a:off x="5422107" y="33662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08611" name="Text Box 34"/>
          <p:cNvSpPr txBox="1">
            <a:spLocks noChangeArrowheads="1"/>
          </p:cNvSpPr>
          <p:nvPr/>
        </p:nvSpPr>
        <p:spPr bwMode="auto">
          <a:xfrm>
            <a:off x="5908940" y="48603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08612" name="Text Box 35"/>
          <p:cNvSpPr txBox="1">
            <a:spLocks noChangeArrowheads="1"/>
          </p:cNvSpPr>
          <p:nvPr/>
        </p:nvSpPr>
        <p:spPr bwMode="auto">
          <a:xfrm>
            <a:off x="5908940" y="622373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08613" name="Text Box 36"/>
          <p:cNvSpPr txBox="1">
            <a:spLocks noChangeArrowheads="1"/>
          </p:cNvSpPr>
          <p:nvPr/>
        </p:nvSpPr>
        <p:spPr bwMode="auto">
          <a:xfrm>
            <a:off x="5422107" y="78192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08614" name="Text Box 37"/>
          <p:cNvSpPr txBox="1">
            <a:spLocks noChangeArrowheads="1"/>
          </p:cNvSpPr>
          <p:nvPr/>
        </p:nvSpPr>
        <p:spPr bwMode="auto">
          <a:xfrm>
            <a:off x="317964" y="637744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08615" name="Text Box 38"/>
          <p:cNvSpPr txBox="1">
            <a:spLocks noChangeArrowheads="1"/>
          </p:cNvSpPr>
          <p:nvPr/>
        </p:nvSpPr>
        <p:spPr bwMode="auto">
          <a:xfrm>
            <a:off x="730251" y="347077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08616" name="Text Box 39"/>
          <p:cNvSpPr txBox="1">
            <a:spLocks noChangeArrowheads="1"/>
          </p:cNvSpPr>
          <p:nvPr/>
        </p:nvSpPr>
        <p:spPr bwMode="auto">
          <a:xfrm>
            <a:off x="748507" y="460823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08617" name="Text Box 40"/>
          <p:cNvSpPr txBox="1">
            <a:spLocks noChangeArrowheads="1"/>
          </p:cNvSpPr>
          <p:nvPr/>
        </p:nvSpPr>
        <p:spPr bwMode="auto">
          <a:xfrm>
            <a:off x="317964" y="772394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08618" name="Line 4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08619" name="Line 4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08620" name="Line 4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08621" name="Line 4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08622" name="Text Box 45"/>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08623" name="Text Box 46"/>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08624" name="Text Box 47"/>
          <p:cNvSpPr txBox="1">
            <a:spLocks noChangeArrowheads="1"/>
          </p:cNvSpPr>
          <p:nvPr/>
        </p:nvSpPr>
        <p:spPr bwMode="auto">
          <a:xfrm>
            <a:off x="3908359" y="5552017"/>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08625" name="Text Box 48"/>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08626" name="Text Box 49"/>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08627" name="Text Box 50"/>
          <p:cNvSpPr txBox="1">
            <a:spLocks noChangeArrowheads="1"/>
          </p:cNvSpPr>
          <p:nvPr/>
        </p:nvSpPr>
        <p:spPr bwMode="auto">
          <a:xfrm>
            <a:off x="3943351" y="368904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08628" name="Text Box 51"/>
          <p:cNvSpPr txBox="1">
            <a:spLocks noChangeArrowheads="1"/>
          </p:cNvSpPr>
          <p:nvPr/>
        </p:nvSpPr>
        <p:spPr bwMode="auto">
          <a:xfrm>
            <a:off x="2035572" y="4230108"/>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08629" name="Text Box 52"/>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08630" name="Text Box 53"/>
          <p:cNvSpPr txBox="1">
            <a:spLocks noChangeArrowheads="1"/>
          </p:cNvSpPr>
          <p:nvPr/>
        </p:nvSpPr>
        <p:spPr bwMode="auto">
          <a:xfrm>
            <a:off x="2026444" y="606848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08631" name="Text Box 54"/>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08632" name="Text Box 55"/>
          <p:cNvSpPr txBox="1">
            <a:spLocks noChangeArrowheads="1"/>
          </p:cNvSpPr>
          <p:nvPr/>
        </p:nvSpPr>
        <p:spPr bwMode="auto">
          <a:xfrm>
            <a:off x="5426671" y="3054225"/>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08633" name="Text Box 56"/>
          <p:cNvSpPr txBox="1">
            <a:spLocks noChangeArrowheads="1"/>
          </p:cNvSpPr>
          <p:nvPr/>
        </p:nvSpPr>
        <p:spPr bwMode="auto">
          <a:xfrm>
            <a:off x="5412979" y="7530269"/>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08634" name="Text Box 57"/>
          <p:cNvSpPr txBox="1">
            <a:spLocks noChangeArrowheads="1"/>
          </p:cNvSpPr>
          <p:nvPr/>
        </p:nvSpPr>
        <p:spPr bwMode="auto">
          <a:xfrm>
            <a:off x="5971316" y="4574420"/>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08635" name="Text Box 58"/>
          <p:cNvSpPr txBox="1">
            <a:spLocks noChangeArrowheads="1"/>
          </p:cNvSpPr>
          <p:nvPr/>
        </p:nvSpPr>
        <p:spPr bwMode="auto">
          <a:xfrm>
            <a:off x="5750719" y="5931682"/>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08636" name="Text Box 59"/>
          <p:cNvSpPr txBox="1">
            <a:spLocks noChangeArrowheads="1"/>
          </p:cNvSpPr>
          <p:nvPr/>
        </p:nvSpPr>
        <p:spPr bwMode="auto">
          <a:xfrm>
            <a:off x="2181622" y="4030285"/>
            <a:ext cx="79262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08637" name="Text Box 60"/>
          <p:cNvSpPr txBox="1">
            <a:spLocks noChangeArrowheads="1"/>
          </p:cNvSpPr>
          <p:nvPr/>
        </p:nvSpPr>
        <p:spPr bwMode="auto">
          <a:xfrm>
            <a:off x="2050785" y="5844066"/>
            <a:ext cx="107864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p:spPr>
        <p:txBody>
          <a:bodyPr/>
          <a:lstStyle/>
          <a:p>
            <a:fld id="{C32BA117-4A2B-47F9-A3CE-8A9BB1DB0247}" type="slidenum">
              <a:rPr lang="en-US" smtClean="0"/>
              <a:pPr/>
              <a:t>56</a:t>
            </a:fld>
            <a:endParaRPr lang="en-US" dirty="0" smtClean="0"/>
          </a:p>
        </p:txBody>
      </p:sp>
      <p:sp>
        <p:nvSpPr>
          <p:cNvPr id="409603"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09604"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09605"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09606"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09607"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09608"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09" name="Text Box 8"/>
          <p:cNvSpPr txBox="1">
            <a:spLocks noChangeArrowheads="1"/>
          </p:cNvSpPr>
          <p:nvPr/>
        </p:nvSpPr>
        <p:spPr bwMode="auto">
          <a:xfrm>
            <a:off x="750029" y="717828"/>
            <a:ext cx="853479" cy="245541"/>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000" dirty="0"/>
              <a:t>chg-feat:</a:t>
            </a:r>
          </a:p>
        </p:txBody>
      </p:sp>
      <p:sp>
        <p:nvSpPr>
          <p:cNvPr id="409610" name="Text Box 9"/>
          <p:cNvSpPr txBox="1">
            <a:spLocks noChangeArrowheads="1"/>
          </p:cNvSpPr>
          <p:nvPr/>
        </p:nvSpPr>
        <p:spPr bwMode="auto">
          <a:xfrm>
            <a:off x="750029" y="966839"/>
            <a:ext cx="865650" cy="245541"/>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000" dirty="0"/>
              <a:t>ent-card</a:t>
            </a:r>
          </a:p>
        </p:txBody>
      </p:sp>
      <p:sp>
        <p:nvSpPr>
          <p:cNvPr id="409611" name="Rectangle 10"/>
          <p:cNvSpPr>
            <a:spLocks noChangeArrowheads="1"/>
          </p:cNvSpPr>
          <p:nvPr/>
        </p:nvSpPr>
        <p:spPr bwMode="auto">
          <a:xfrm>
            <a:off x="740900" y="1192792"/>
            <a:ext cx="70268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alw-card:</a:t>
            </a:r>
          </a:p>
        </p:txBody>
      </p:sp>
      <p:sp>
        <p:nvSpPr>
          <p:cNvPr id="409612" name="Rectangle 11"/>
          <p:cNvSpPr>
            <a:spLocks noChangeArrowheads="1"/>
          </p:cNvSpPr>
          <p:nvPr/>
        </p:nvSpPr>
        <p:spPr bwMode="auto">
          <a:xfrm>
            <a:off x="745464" y="1424895"/>
            <a:ext cx="508717"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ent-tt:</a:t>
            </a:r>
          </a:p>
        </p:txBody>
      </p:sp>
      <p:sp>
        <p:nvSpPr>
          <p:cNvPr id="409613" name="Text Box 13"/>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Intermediate GTT Configuration Form</a:t>
            </a:r>
          </a:p>
        </p:txBody>
      </p:sp>
      <p:sp>
        <p:nvSpPr>
          <p:cNvPr id="409614" name="Line 14"/>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09615" name="Rectangle 15"/>
          <p:cNvSpPr>
            <a:spLocks noChangeArrowheads="1"/>
          </p:cNvSpPr>
          <p:nvPr/>
        </p:nvSpPr>
        <p:spPr bwMode="auto">
          <a:xfrm>
            <a:off x="745463" y="1655461"/>
            <a:ext cx="57924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a:t>
            </a:r>
          </a:p>
        </p:txBody>
      </p:sp>
      <p:sp>
        <p:nvSpPr>
          <p:cNvPr id="409616" name="Line 16"/>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09617" name="Line 18"/>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09618" name="Line 20"/>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09619" name="Line 22"/>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09620" name="Line 24"/>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21" name="Line 26"/>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22" name="Line 2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23" name="Line 30"/>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24" name="Line 32"/>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25" name="Line 34"/>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26" name="Line 36"/>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27" name="Line 39"/>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28" name="Line 41"/>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29" name="Line 42"/>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30" name="Line 44"/>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31" name="Line 45"/>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32" name="Line 47"/>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33" name="Line 4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34" name="Line 51"/>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35" name="Line 53"/>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36" name="Line 55"/>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37" name="Line 57"/>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38" name="Line 59"/>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39" name="Line 61"/>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40" name="Line 63"/>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41" name="Line 65"/>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09642" name="Line 67"/>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43" name="Line 6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09644" name="Line 71"/>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09645" name="Line 73"/>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63E2DAAC-4C20-4AB5-92A7-AD4723407C68}" type="slidenum">
              <a:rPr lang="en-US" smtClean="0"/>
              <a:pPr/>
              <a:t>57</a:t>
            </a:fld>
            <a:endParaRPr lang="en-US" dirty="0" smtClean="0"/>
          </a:p>
        </p:txBody>
      </p:sp>
      <p:sp>
        <p:nvSpPr>
          <p:cNvPr id="410627"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With Final GTT, the STP does know the SCP in which to send queries. It is also responsible for transmitting SCCP Network Management (SCMG) messages to the appropriate signaling points.</a:t>
            </a:r>
          </a:p>
          <a:p>
            <a:pPr eaLnBrk="1" hangingPunct="1"/>
            <a:r>
              <a:rPr lang="en-US" sz="1000" dirty="0" smtClean="0"/>
              <a:t>Keep in mind the order of entry is:</a:t>
            </a:r>
          </a:p>
          <a:p>
            <a:pPr eaLnBrk="1" hangingPunct="1"/>
            <a:r>
              <a:rPr lang="en-US" sz="1000" dirty="0" smtClean="0"/>
              <a:t>ent-tt</a:t>
            </a:r>
          </a:p>
          <a:p>
            <a:pPr eaLnBrk="1" hangingPunct="1"/>
            <a:r>
              <a:rPr lang="en-US" sz="1000" dirty="0" smtClean="0"/>
              <a:t>ent-ttmap</a:t>
            </a:r>
          </a:p>
          <a:p>
            <a:pPr eaLnBrk="1" hangingPunct="1"/>
            <a:r>
              <a:rPr lang="en-US" sz="1000" dirty="0" smtClean="0"/>
              <a:t>ent-cspc</a:t>
            </a:r>
          </a:p>
          <a:p>
            <a:pPr eaLnBrk="1" hangingPunct="1"/>
            <a:r>
              <a:rPr lang="en-US" sz="1000" dirty="0" smtClean="0"/>
              <a:t>ent-map</a:t>
            </a:r>
          </a:p>
          <a:p>
            <a:pPr eaLnBrk="1" hangingPunct="1"/>
            <a:r>
              <a:rPr lang="en-US" sz="1000" dirty="0" smtClean="0"/>
              <a:t>ent-gtt</a:t>
            </a:r>
          </a:p>
          <a:p>
            <a:pPr eaLnBrk="1" hangingPunct="1"/>
            <a:endParaRPr lang="en-US" sz="1000" dirty="0" smtClean="0"/>
          </a:p>
          <a:p>
            <a:pPr eaLnBrk="1" hangingPunct="1"/>
            <a:r>
              <a:rPr lang="en-US" sz="1000" dirty="0" smtClean="0"/>
              <a:t>We will now discuss a scenario on the board and the commands required to implement final GTT.</a:t>
            </a:r>
          </a:p>
        </p:txBody>
      </p:sp>
      <p:sp>
        <p:nvSpPr>
          <p:cNvPr id="4106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p:spPr>
        <p:txBody>
          <a:bodyPr/>
          <a:lstStyle/>
          <a:p>
            <a:fld id="{63E2DAAC-4C20-4AB5-92A7-AD4723407C68}" type="slidenum">
              <a:rPr lang="en-US" smtClean="0"/>
              <a:pPr/>
              <a:t>58</a:t>
            </a:fld>
            <a:endParaRPr lang="en-US" dirty="0" smtClean="0"/>
          </a:p>
        </p:txBody>
      </p:sp>
      <p:sp>
        <p:nvSpPr>
          <p:cNvPr id="410627" name="Rectangle 2"/>
          <p:cNvSpPr>
            <a:spLocks noGrp="1" noChangeArrowheads="1"/>
          </p:cNvSpPr>
          <p:nvPr>
            <p:ph type="body" idx="1"/>
          </p:nvPr>
        </p:nvSpPr>
        <p:spPr>
          <a:xfrm>
            <a:off x="760677" y="4632830"/>
            <a:ext cx="5698993" cy="4147104"/>
          </a:xfrm>
          <a:noFill/>
          <a:ln/>
        </p:spPr>
        <p:txBody>
          <a:bodyPr/>
          <a:lstStyle/>
          <a:p>
            <a:pPr eaLnBrk="1" hangingPunct="1"/>
            <a:r>
              <a:rPr lang="en-US" sz="1000" dirty="0" smtClean="0"/>
              <a:t>In this scenario, the STP pair with a CPC 2-12-0 is performing final GTT to the SCPs at PC 2-12-6/2-12-7 with a TT=254, and a SSN=254. The queries have a digit range of 866100 to 866199.</a:t>
            </a:r>
          </a:p>
          <a:p>
            <a:pPr eaLnBrk="1" hangingPunct="1"/>
            <a:endParaRPr lang="en-US" sz="1000" dirty="0" smtClean="0"/>
          </a:p>
        </p:txBody>
      </p:sp>
      <p:sp>
        <p:nvSpPr>
          <p:cNvPr id="4106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p:spPr>
        <p:txBody>
          <a:bodyPr/>
          <a:lstStyle/>
          <a:p>
            <a:fld id="{5FC62B76-DB00-4A5A-BE12-448B5E9A338F}" type="slidenum">
              <a:rPr lang="en-US" smtClean="0"/>
              <a:pPr/>
              <a:t>59</a:t>
            </a:fld>
            <a:endParaRPr lang="en-US" dirty="0" smtClean="0"/>
          </a:p>
        </p:txBody>
      </p:sp>
      <p:sp>
        <p:nvSpPr>
          <p:cNvPr id="412675" name="Rectangle 2"/>
          <p:cNvSpPr>
            <a:spLocks noGrp="1" noChangeArrowheads="1"/>
          </p:cNvSpPr>
          <p:nvPr>
            <p:ph type="body" idx="1"/>
          </p:nvPr>
        </p:nvSpPr>
        <p:spPr>
          <a:xfrm>
            <a:off x="760677" y="4665109"/>
            <a:ext cx="5700515" cy="4114825"/>
          </a:xfrm>
          <a:noFill/>
          <a:ln/>
        </p:spPr>
        <p:txBody>
          <a:bodyPr/>
          <a:lstStyle/>
          <a:p>
            <a:pPr eaLnBrk="1" hangingPunct="1"/>
            <a:r>
              <a:rPr lang="en-US" sz="1000" dirty="0" smtClean="0"/>
              <a:t>You will be assigned a particular STP for this exercise. Learning Activity 4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STPs in the U.K. training center</a:t>
            </a:r>
          </a:p>
          <a:p>
            <a:pPr eaLnBrk="1" hangingPunct="1"/>
            <a:endParaRPr lang="en-US" sz="1700" dirty="0" smtClean="0"/>
          </a:p>
        </p:txBody>
      </p:sp>
      <p:sp>
        <p:nvSpPr>
          <p:cNvPr id="4126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p:spPr>
        <p:txBody>
          <a:bodyPr/>
          <a:lstStyle/>
          <a:p>
            <a:fld id="{04254207-1907-41A5-B50D-A59550FFAB90}" type="slidenum">
              <a:rPr lang="en-US" smtClean="0"/>
              <a:pPr/>
              <a:t>60</a:t>
            </a:fld>
            <a:endParaRPr lang="en-US" dirty="0" smtClean="0"/>
          </a:p>
        </p:txBody>
      </p:sp>
      <p:sp>
        <p:nvSpPr>
          <p:cNvPr id="413699"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2: Final GTT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Using the network map on this page, configure the Raleigh or Clayton 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Raleigh/Clayton STPs are doing final GTT for 800 queries with a digit range of </a:t>
            </a:r>
          </a:p>
          <a:p>
            <a:pPr marL="220348" indent="-220348" eaLnBrk="1" hangingPunct="1"/>
            <a:r>
              <a:rPr lang="en-US" dirty="0" smtClean="0"/>
              <a:t>800461 to 800463, with a destination of the 240-12-5 and 240-12-6 SCPs, and a</a:t>
            </a:r>
          </a:p>
          <a:p>
            <a:pPr marL="220348" indent="-220348" eaLnBrk="1" hangingPunct="1"/>
            <a:r>
              <a:rPr lang="en-US" dirty="0" smtClean="0"/>
              <a:t>TT of 254, and a SSN of 254.</a:t>
            </a:r>
          </a:p>
          <a:p>
            <a:pPr marL="220348" indent="-220348" eaLnBrk="1" hangingPunct="1"/>
            <a:endParaRPr lang="en-US" dirty="0" smtClean="0"/>
          </a:p>
        </p:txBody>
      </p:sp>
      <p:sp>
        <p:nvSpPr>
          <p:cNvPr id="413700"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01"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02"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03"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04"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05"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06"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07"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08"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09"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10"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3711"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12"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13"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14"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3715"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13716"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13717"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13718"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13719"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13720"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13721"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13722"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13723"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13724"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13725"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13726"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13727"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13728"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13729"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13730"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13731"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13732"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13733"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13734"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13735"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13736"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13737"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13738"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13739"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13740"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13741"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13742"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413743"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13744"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13745"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13746"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13747"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13748"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13749"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13750"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13751"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13752" name="Text Box 55"/>
          <p:cNvSpPr txBox="1">
            <a:spLocks noChangeArrowheads="1"/>
          </p:cNvSpPr>
          <p:nvPr/>
        </p:nvSpPr>
        <p:spPr bwMode="auto">
          <a:xfrm>
            <a:off x="2029487" y="404411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3753" name="Text Box 56"/>
          <p:cNvSpPr txBox="1">
            <a:spLocks noChangeArrowheads="1"/>
          </p:cNvSpPr>
          <p:nvPr/>
        </p:nvSpPr>
        <p:spPr bwMode="auto">
          <a:xfrm>
            <a:off x="2097948" y="424701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13754" name="Text Box 57"/>
          <p:cNvSpPr txBox="1">
            <a:spLocks noChangeArrowheads="1"/>
          </p:cNvSpPr>
          <p:nvPr/>
        </p:nvSpPr>
        <p:spPr bwMode="auto">
          <a:xfrm>
            <a:off x="2199878" y="3745921"/>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13755" name="Text Box 58"/>
          <p:cNvSpPr txBox="1">
            <a:spLocks noChangeArrowheads="1"/>
          </p:cNvSpPr>
          <p:nvPr/>
        </p:nvSpPr>
        <p:spPr bwMode="auto">
          <a:xfrm>
            <a:off x="2038615" y="5888643"/>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3756" name="Text Box 59"/>
          <p:cNvSpPr txBox="1">
            <a:spLocks noChangeArrowheads="1"/>
          </p:cNvSpPr>
          <p:nvPr/>
        </p:nvSpPr>
        <p:spPr bwMode="auto">
          <a:xfrm>
            <a:off x="2102511" y="609154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13757" name="Text Box 60"/>
          <p:cNvSpPr txBox="1">
            <a:spLocks noChangeArrowheads="1"/>
          </p:cNvSpPr>
          <p:nvPr/>
        </p:nvSpPr>
        <p:spPr bwMode="auto">
          <a:xfrm>
            <a:off x="2122290" y="5590445"/>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13758" name="Text Box 61"/>
          <p:cNvSpPr txBox="1">
            <a:spLocks noChangeArrowheads="1"/>
          </p:cNvSpPr>
          <p:nvPr/>
        </p:nvSpPr>
        <p:spPr bwMode="auto">
          <a:xfrm>
            <a:off x="3874890" y="4050267"/>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13759" name="Text Box 62"/>
          <p:cNvSpPr txBox="1">
            <a:spLocks noChangeArrowheads="1"/>
          </p:cNvSpPr>
          <p:nvPr/>
        </p:nvSpPr>
        <p:spPr bwMode="auto">
          <a:xfrm>
            <a:off x="3940308" y="425316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13760" name="Text Box 63"/>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13761" name="Text Box 64"/>
          <p:cNvSpPr txBox="1">
            <a:spLocks noChangeArrowheads="1"/>
          </p:cNvSpPr>
          <p:nvPr/>
        </p:nvSpPr>
        <p:spPr bwMode="auto">
          <a:xfrm>
            <a:off x="3868805" y="59009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13762" name="Text Box 65"/>
          <p:cNvSpPr txBox="1">
            <a:spLocks noChangeArrowheads="1"/>
          </p:cNvSpPr>
          <p:nvPr/>
        </p:nvSpPr>
        <p:spPr bwMode="auto">
          <a:xfrm>
            <a:off x="3934222" y="610383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13763" name="Text Box 66"/>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891B2770-76BE-49B3-9528-F85FE5C1E7B3}" type="slidenum">
              <a:rPr lang="en-US" smtClean="0"/>
              <a:pPr/>
              <a:t>6</a:t>
            </a:fld>
            <a:endParaRPr lang="en-US" dirty="0" smtClean="0"/>
          </a:p>
        </p:txBody>
      </p:sp>
      <p:sp>
        <p:nvSpPr>
          <p:cNvPr id="360451" name="Rectangle 2"/>
          <p:cNvSpPr>
            <a:spLocks noGrp="1" noChangeArrowheads="1"/>
          </p:cNvSpPr>
          <p:nvPr>
            <p:ph type="body" idx="1"/>
          </p:nvPr>
        </p:nvSpPr>
        <p:spPr>
          <a:xfrm>
            <a:off x="760677" y="4669720"/>
            <a:ext cx="5698993" cy="4110214"/>
          </a:xfrm>
          <a:noFill/>
          <a:ln/>
        </p:spPr>
        <p:txBody>
          <a:bodyPr/>
          <a:lstStyle/>
          <a:p>
            <a:pPr marL="220348" indent="-220348" eaLnBrk="1" hangingPunct="1"/>
            <a:r>
              <a:rPr lang="en-US" dirty="0" smtClean="0"/>
              <a:t> </a:t>
            </a:r>
          </a:p>
        </p:txBody>
      </p:sp>
      <p:sp>
        <p:nvSpPr>
          <p:cNvPr id="36045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p:spPr>
        <p:txBody>
          <a:bodyPr/>
          <a:lstStyle/>
          <a:p>
            <a:fld id="{28427FB9-16B9-45B3-AD0C-27B639453CB3}" type="slidenum">
              <a:rPr lang="en-US" smtClean="0"/>
              <a:pPr/>
              <a:t>61</a:t>
            </a:fld>
            <a:endParaRPr lang="en-US" dirty="0" smtClean="0"/>
          </a:p>
        </p:txBody>
      </p:sp>
      <p:sp>
        <p:nvSpPr>
          <p:cNvPr id="414723"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2: Final GTT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Dallas/Hubbard STPs are doing final GTT for 800 queries with a digit range</a:t>
            </a:r>
          </a:p>
          <a:p>
            <a:pPr marL="220348" indent="-220348" eaLnBrk="1" hangingPunct="1"/>
            <a:r>
              <a:rPr lang="en-US" dirty="0" smtClean="0"/>
              <a:t>of 800461 to 800463, with a destination of the 220-13-6 and 220-13-7 SCPs,</a:t>
            </a:r>
          </a:p>
          <a:p>
            <a:pPr marL="220348" indent="-220348" eaLnBrk="1" hangingPunct="1"/>
            <a:r>
              <a:rPr lang="en-US" dirty="0" smtClean="0"/>
              <a:t>and a TT of 254, and a SSN of 254.</a:t>
            </a:r>
          </a:p>
          <a:p>
            <a:pPr marL="220348" indent="-220348" eaLnBrk="1" hangingPunct="1"/>
            <a:endParaRPr lang="en-US" dirty="0" smtClean="0"/>
          </a:p>
        </p:txBody>
      </p:sp>
      <p:sp>
        <p:nvSpPr>
          <p:cNvPr id="414724"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25"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26"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27"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28" name="AutoShape 7"/>
          <p:cNvSpPr>
            <a:spLocks noChangeArrowheads="1"/>
          </p:cNvSpPr>
          <p:nvPr/>
        </p:nvSpPr>
        <p:spPr bwMode="auto">
          <a:xfrm>
            <a:off x="252545" y="6672566"/>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29" name="AutoShape 8"/>
          <p:cNvSpPr>
            <a:spLocks noChangeArrowheads="1"/>
          </p:cNvSpPr>
          <p:nvPr/>
        </p:nvSpPr>
        <p:spPr bwMode="auto">
          <a:xfrm>
            <a:off x="234289" y="8042125"/>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0"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1"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2"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33"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34" name="Rectangle 13"/>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5" name="Rectangle 14"/>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6" name="Rectangle 15"/>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7" name="Rectangle 16"/>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4738" name="Line 1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14739" name="Line 18"/>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14740" name="Line 19"/>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14741" name="Line 20"/>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14742" name="Line 21"/>
          <p:cNvSpPr>
            <a:spLocks noChangeShapeType="1"/>
          </p:cNvSpPr>
          <p:nvPr/>
        </p:nvSpPr>
        <p:spPr bwMode="auto">
          <a:xfrm flipH="1">
            <a:off x="1236862" y="4125586"/>
            <a:ext cx="865650" cy="3446185"/>
          </a:xfrm>
          <a:prstGeom prst="line">
            <a:avLst/>
          </a:prstGeom>
          <a:noFill/>
          <a:ln w="9525">
            <a:solidFill>
              <a:schemeClr val="tx1"/>
            </a:solidFill>
            <a:round/>
            <a:headEnd/>
            <a:tailEnd/>
          </a:ln>
        </p:spPr>
        <p:txBody>
          <a:bodyPr lIns="88139" tIns="44070" rIns="88139" bIns="44070"/>
          <a:lstStyle/>
          <a:p>
            <a:endParaRPr lang="en-US" dirty="0"/>
          </a:p>
        </p:txBody>
      </p:sp>
      <p:sp>
        <p:nvSpPr>
          <p:cNvPr id="414743" name="Line 22"/>
          <p:cNvSpPr>
            <a:spLocks noChangeShapeType="1"/>
          </p:cNvSpPr>
          <p:nvPr/>
        </p:nvSpPr>
        <p:spPr bwMode="auto">
          <a:xfrm flipH="1">
            <a:off x="1224691" y="4136346"/>
            <a:ext cx="888471" cy="4791150"/>
          </a:xfrm>
          <a:prstGeom prst="line">
            <a:avLst/>
          </a:prstGeom>
          <a:noFill/>
          <a:ln w="9525">
            <a:solidFill>
              <a:schemeClr val="tx1"/>
            </a:solidFill>
            <a:round/>
            <a:headEnd/>
            <a:tailEnd/>
          </a:ln>
        </p:spPr>
        <p:txBody>
          <a:bodyPr lIns="88139" tIns="44070" rIns="88139" bIns="44070"/>
          <a:lstStyle/>
          <a:p>
            <a:endParaRPr lang="en-US" dirty="0"/>
          </a:p>
        </p:txBody>
      </p:sp>
      <p:sp>
        <p:nvSpPr>
          <p:cNvPr id="414744" name="Line 23"/>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14745" name="Line 24"/>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14746" name="Line 25"/>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14747" name="Line 26"/>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14748" name="Line 27"/>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14749" name="Line 28"/>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14750" name="Line 29"/>
          <p:cNvSpPr>
            <a:spLocks noChangeShapeType="1"/>
          </p:cNvSpPr>
          <p:nvPr/>
        </p:nvSpPr>
        <p:spPr bwMode="auto">
          <a:xfrm flipH="1">
            <a:off x="1220126" y="6010074"/>
            <a:ext cx="882385" cy="2911273"/>
          </a:xfrm>
          <a:prstGeom prst="line">
            <a:avLst/>
          </a:prstGeom>
          <a:noFill/>
          <a:ln w="9525">
            <a:solidFill>
              <a:schemeClr val="tx1"/>
            </a:solidFill>
            <a:round/>
            <a:headEnd/>
            <a:tailEnd/>
          </a:ln>
        </p:spPr>
        <p:txBody>
          <a:bodyPr lIns="88139" tIns="44070" rIns="88139" bIns="44070"/>
          <a:lstStyle/>
          <a:p>
            <a:endParaRPr lang="en-US" dirty="0"/>
          </a:p>
        </p:txBody>
      </p:sp>
      <p:sp>
        <p:nvSpPr>
          <p:cNvPr id="414751" name="Line 30"/>
          <p:cNvSpPr>
            <a:spLocks noChangeShapeType="1"/>
          </p:cNvSpPr>
          <p:nvPr/>
        </p:nvSpPr>
        <p:spPr bwMode="auto">
          <a:xfrm flipH="1">
            <a:off x="1239905" y="5997777"/>
            <a:ext cx="873257" cy="1580142"/>
          </a:xfrm>
          <a:prstGeom prst="line">
            <a:avLst/>
          </a:prstGeom>
          <a:noFill/>
          <a:ln w="9525">
            <a:solidFill>
              <a:schemeClr val="tx1"/>
            </a:solidFill>
            <a:round/>
            <a:headEnd/>
            <a:tailEnd/>
          </a:ln>
        </p:spPr>
        <p:txBody>
          <a:bodyPr lIns="88139" tIns="44070" rIns="88139" bIns="44070"/>
          <a:lstStyle/>
          <a:p>
            <a:endParaRPr lang="en-US" dirty="0"/>
          </a:p>
        </p:txBody>
      </p:sp>
      <p:sp>
        <p:nvSpPr>
          <p:cNvPr id="414752" name="Line 31"/>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14753" name="Line 32"/>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14754" name="Line 33"/>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14755" name="Line 34"/>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14756" name="Line 35"/>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14757" name="Line 36"/>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14758" name="Text Box 37"/>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14759" name="Text Box 38"/>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14760" name="Text Box 39"/>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14761" name="Text Box 40"/>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14762" name="Text Box 41"/>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14763" name="Text Box 42"/>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14764" name="Text Box 43"/>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14765" name="Text Box 44"/>
          <p:cNvSpPr txBox="1">
            <a:spLocks noChangeArrowheads="1"/>
          </p:cNvSpPr>
          <p:nvPr/>
        </p:nvSpPr>
        <p:spPr bwMode="auto">
          <a:xfrm>
            <a:off x="369689" y="73012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14766" name="Text Box 45"/>
          <p:cNvSpPr txBox="1">
            <a:spLocks noChangeArrowheads="1"/>
          </p:cNvSpPr>
          <p:nvPr/>
        </p:nvSpPr>
        <p:spPr bwMode="auto">
          <a:xfrm>
            <a:off x="360561" y="868924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14767" name="Text Box 46"/>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14768" name="Line 47"/>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14769" name="Line 48"/>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14770" name="Line 49"/>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14771" name="Line 50"/>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14772" name="Text Box 51"/>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4773" name="Text Box 52"/>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14774" name="Text Box 53"/>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14775" name="Text Box 54"/>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4776" name="Text Box 55"/>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14777" name="Text Box 56"/>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14778" name="Text Box 57"/>
          <p:cNvSpPr txBox="1">
            <a:spLocks noChangeArrowheads="1"/>
          </p:cNvSpPr>
          <p:nvPr/>
        </p:nvSpPr>
        <p:spPr bwMode="auto">
          <a:xfrm>
            <a:off x="2035572" y="404258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14779" name="Text Box 58"/>
          <p:cNvSpPr txBox="1">
            <a:spLocks noChangeArrowheads="1"/>
          </p:cNvSpPr>
          <p:nvPr/>
        </p:nvSpPr>
        <p:spPr bwMode="auto">
          <a:xfrm>
            <a:off x="2100991" y="424394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14780" name="Text Box 59"/>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14781" name="Text Box 60"/>
          <p:cNvSpPr txBox="1">
            <a:spLocks noChangeArrowheads="1"/>
          </p:cNvSpPr>
          <p:nvPr/>
        </p:nvSpPr>
        <p:spPr bwMode="auto">
          <a:xfrm>
            <a:off x="2026444" y="5891717"/>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14782" name="Text Box 61"/>
          <p:cNvSpPr txBox="1">
            <a:spLocks noChangeArrowheads="1"/>
          </p:cNvSpPr>
          <p:nvPr/>
        </p:nvSpPr>
        <p:spPr bwMode="auto">
          <a:xfrm>
            <a:off x="2094905" y="609461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14783" name="Text Box 62"/>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14784" name="Oval 63"/>
          <p:cNvSpPr>
            <a:spLocks noChangeArrowheads="1"/>
          </p:cNvSpPr>
          <p:nvPr/>
        </p:nvSpPr>
        <p:spPr bwMode="auto">
          <a:xfrm>
            <a:off x="219076" y="545518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4785" name="Text Box 64"/>
          <p:cNvSpPr txBox="1">
            <a:spLocks noChangeArrowheads="1"/>
          </p:cNvSpPr>
          <p:nvPr/>
        </p:nvSpPr>
        <p:spPr bwMode="auto">
          <a:xfrm>
            <a:off x="340783" y="5837918"/>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14786" name="Line 65"/>
          <p:cNvSpPr>
            <a:spLocks noChangeShapeType="1"/>
          </p:cNvSpPr>
          <p:nvPr/>
        </p:nvSpPr>
        <p:spPr bwMode="auto">
          <a:xfrm flipH="1">
            <a:off x="1245990" y="4151716"/>
            <a:ext cx="864129" cy="1824541"/>
          </a:xfrm>
          <a:prstGeom prst="line">
            <a:avLst/>
          </a:prstGeom>
          <a:noFill/>
          <a:ln w="9525">
            <a:solidFill>
              <a:schemeClr val="tx1"/>
            </a:solidFill>
            <a:round/>
            <a:headEnd/>
            <a:tailEnd/>
          </a:ln>
        </p:spPr>
        <p:txBody>
          <a:bodyPr lIns="88139" tIns="44070" rIns="88139" bIns="44070"/>
          <a:lstStyle/>
          <a:p>
            <a:endParaRPr lang="en-US" dirty="0"/>
          </a:p>
        </p:txBody>
      </p:sp>
      <p:sp>
        <p:nvSpPr>
          <p:cNvPr id="414787" name="Line 66"/>
          <p:cNvSpPr>
            <a:spLocks noChangeShapeType="1"/>
          </p:cNvSpPr>
          <p:nvPr/>
        </p:nvSpPr>
        <p:spPr bwMode="auto">
          <a:xfrm flipH="1" flipV="1">
            <a:off x="1245990" y="5970109"/>
            <a:ext cx="856522" cy="24594"/>
          </a:xfrm>
          <a:prstGeom prst="line">
            <a:avLst/>
          </a:prstGeom>
          <a:noFill/>
          <a:ln w="9525">
            <a:solidFill>
              <a:schemeClr val="tx1"/>
            </a:solidFill>
            <a:round/>
            <a:headEnd/>
            <a:tailEnd/>
          </a:ln>
        </p:spPr>
        <p:txBody>
          <a:bodyPr lIns="88139" tIns="44070" rIns="88139" bIns="44070"/>
          <a:lstStyle/>
          <a:p>
            <a:endParaRPr lang="en-US" dirty="0"/>
          </a:p>
        </p:txBody>
      </p:sp>
      <p:sp>
        <p:nvSpPr>
          <p:cNvPr id="414788" name="Text Box 67"/>
          <p:cNvSpPr txBox="1">
            <a:spLocks noChangeArrowheads="1"/>
          </p:cNvSpPr>
          <p:nvPr/>
        </p:nvSpPr>
        <p:spPr bwMode="auto">
          <a:xfrm>
            <a:off x="2035572" y="7053767"/>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14789" name="Text Box 68"/>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p:spPr>
        <p:txBody>
          <a:bodyPr/>
          <a:lstStyle/>
          <a:p>
            <a:fld id="{B96630CB-A5E7-497B-9AFF-2DA2734A9159}" type="slidenum">
              <a:rPr lang="en-US" smtClean="0"/>
              <a:pPr/>
              <a:t>62</a:t>
            </a:fld>
            <a:endParaRPr lang="en-US" dirty="0" smtClean="0"/>
          </a:p>
        </p:txBody>
      </p:sp>
      <p:sp>
        <p:nvSpPr>
          <p:cNvPr id="415747"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2: Final GTT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Denver / Salt Lake STPs are doing final GTT for 800 queries with a digit range </a:t>
            </a:r>
          </a:p>
          <a:p>
            <a:pPr marL="220348" indent="-220348" eaLnBrk="1" hangingPunct="1"/>
            <a:r>
              <a:rPr lang="en-US" dirty="0" smtClean="0"/>
              <a:t>of 800461 to 800463, with a destination of the 190-12-5 and 190-12-6 SCPs,</a:t>
            </a:r>
          </a:p>
          <a:p>
            <a:pPr marL="220348" indent="-220348" eaLnBrk="1" hangingPunct="1"/>
            <a:r>
              <a:rPr lang="en-US" dirty="0" smtClean="0"/>
              <a:t>and a TT of 254, and a SSN of 254.</a:t>
            </a:r>
          </a:p>
          <a:p>
            <a:pPr marL="220348" indent="-220348" eaLnBrk="1" hangingPunct="1"/>
            <a:endParaRPr lang="en-US" dirty="0" smtClean="0"/>
          </a:p>
        </p:txBody>
      </p:sp>
      <p:sp>
        <p:nvSpPr>
          <p:cNvPr id="415748"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49"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0"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1"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2"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53"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54"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55"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56"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7"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8"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5759"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60"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61"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62"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5763"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15764"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15765"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15766"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15767"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15768"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15769"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15770"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15771"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15772"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15773"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15774"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15775"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15776"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15777"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15778"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15779"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15780"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15781"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15782"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15783"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15784"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15785"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15786"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15787"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15788"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15789"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15790"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15791"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15792"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15793"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15794"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15795"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15796"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15797"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15798"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15799"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15800" name="Text Box 55"/>
          <p:cNvSpPr txBox="1">
            <a:spLocks noChangeArrowheads="1"/>
          </p:cNvSpPr>
          <p:nvPr/>
        </p:nvSpPr>
        <p:spPr bwMode="auto">
          <a:xfrm>
            <a:off x="2029487" y="399954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5801" name="Text Box 56"/>
          <p:cNvSpPr txBox="1">
            <a:spLocks noChangeArrowheads="1"/>
          </p:cNvSpPr>
          <p:nvPr/>
        </p:nvSpPr>
        <p:spPr bwMode="auto">
          <a:xfrm>
            <a:off x="2084256" y="420244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15802" name="Text Box 57"/>
          <p:cNvSpPr txBox="1">
            <a:spLocks noChangeArrowheads="1"/>
          </p:cNvSpPr>
          <p:nvPr/>
        </p:nvSpPr>
        <p:spPr bwMode="auto">
          <a:xfrm>
            <a:off x="2161845" y="3702883"/>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15803" name="Text Box 58"/>
          <p:cNvSpPr txBox="1">
            <a:spLocks noChangeArrowheads="1"/>
          </p:cNvSpPr>
          <p:nvPr/>
        </p:nvSpPr>
        <p:spPr bwMode="auto">
          <a:xfrm>
            <a:off x="2024924" y="584406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5804" name="Text Box 59"/>
          <p:cNvSpPr txBox="1">
            <a:spLocks noChangeArrowheads="1"/>
          </p:cNvSpPr>
          <p:nvPr/>
        </p:nvSpPr>
        <p:spPr bwMode="auto">
          <a:xfrm>
            <a:off x="2075127"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15805" name="Text Box 60"/>
          <p:cNvSpPr txBox="1">
            <a:spLocks noChangeArrowheads="1"/>
          </p:cNvSpPr>
          <p:nvPr/>
        </p:nvSpPr>
        <p:spPr bwMode="auto">
          <a:xfrm>
            <a:off x="2084256" y="554586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15806" name="Text Box 61"/>
          <p:cNvSpPr txBox="1">
            <a:spLocks noChangeArrowheads="1"/>
          </p:cNvSpPr>
          <p:nvPr/>
        </p:nvSpPr>
        <p:spPr bwMode="auto">
          <a:xfrm>
            <a:off x="3852069" y="4042582"/>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15807" name="Text Box 62"/>
          <p:cNvSpPr txBox="1">
            <a:spLocks noChangeArrowheads="1"/>
          </p:cNvSpPr>
          <p:nvPr/>
        </p:nvSpPr>
        <p:spPr bwMode="auto">
          <a:xfrm>
            <a:off x="3917487" y="424394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15808" name="Text Box 63"/>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15809" name="Text Box 64"/>
          <p:cNvSpPr txBox="1">
            <a:spLocks noChangeArrowheads="1"/>
          </p:cNvSpPr>
          <p:nvPr/>
        </p:nvSpPr>
        <p:spPr bwMode="auto">
          <a:xfrm>
            <a:off x="3859676" y="589171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15810" name="Text Box 65"/>
          <p:cNvSpPr txBox="1">
            <a:spLocks noChangeArrowheads="1"/>
          </p:cNvSpPr>
          <p:nvPr/>
        </p:nvSpPr>
        <p:spPr bwMode="auto">
          <a:xfrm>
            <a:off x="3911402" y="609461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15811" name="Text Box 66"/>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p:spPr>
        <p:txBody>
          <a:bodyPr/>
          <a:lstStyle/>
          <a:p>
            <a:fld id="{B264CCB0-5479-4EF2-B14C-D0BD46169B2E}" type="slidenum">
              <a:rPr lang="en-US" smtClean="0"/>
              <a:pPr/>
              <a:t>63</a:t>
            </a:fld>
            <a:endParaRPr lang="en-US" dirty="0" smtClean="0"/>
          </a:p>
        </p:txBody>
      </p:sp>
      <p:sp>
        <p:nvSpPr>
          <p:cNvPr id="41677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2: Final GTT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Heathrow/Gatwick STPs are doing final GTT for SMS queries with an IMSI digit range of 123456 to 123458, with a destination of  the 3000 &amp; 3001 SMCs with a TT of 13, and a SSN of 13.</a:t>
            </a:r>
          </a:p>
          <a:p>
            <a:pPr marL="220348" indent="-220348" eaLnBrk="1" hangingPunct="1"/>
            <a:endParaRPr lang="en-US" dirty="0" smtClean="0"/>
          </a:p>
          <a:p>
            <a:pPr marL="220348" indent="-220348" eaLnBrk="1" hangingPunct="1"/>
            <a:endParaRPr lang="en-US" dirty="0" smtClean="0"/>
          </a:p>
        </p:txBody>
      </p:sp>
      <p:sp>
        <p:nvSpPr>
          <p:cNvPr id="416772" name="Oval 3"/>
          <p:cNvSpPr>
            <a:spLocks noChangeArrowheads="1"/>
          </p:cNvSpPr>
          <p:nvPr/>
        </p:nvSpPr>
        <p:spPr bwMode="auto">
          <a:xfrm>
            <a:off x="200819" y="599624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6773"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6774" name="AutoShape 5"/>
          <p:cNvSpPr>
            <a:spLocks noChangeArrowheads="1"/>
          </p:cNvSpPr>
          <p:nvPr/>
        </p:nvSpPr>
        <p:spPr bwMode="auto">
          <a:xfrm>
            <a:off x="613107" y="2842104"/>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75" name="AutoShape 6"/>
          <p:cNvSpPr>
            <a:spLocks noChangeArrowheads="1"/>
          </p:cNvSpPr>
          <p:nvPr/>
        </p:nvSpPr>
        <p:spPr bwMode="auto">
          <a:xfrm>
            <a:off x="623755" y="3968801"/>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76" name="AutoShape 7"/>
          <p:cNvSpPr>
            <a:spLocks noChangeArrowheads="1"/>
          </p:cNvSpPr>
          <p:nvPr/>
        </p:nvSpPr>
        <p:spPr bwMode="auto">
          <a:xfrm>
            <a:off x="5785710" y="422088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77" name="AutoShape 8"/>
          <p:cNvSpPr>
            <a:spLocks noChangeArrowheads="1"/>
          </p:cNvSpPr>
          <p:nvPr/>
        </p:nvSpPr>
        <p:spPr bwMode="auto">
          <a:xfrm>
            <a:off x="5793317" y="5587371"/>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78" name="Oval 9"/>
          <p:cNvSpPr>
            <a:spLocks noChangeArrowheads="1"/>
          </p:cNvSpPr>
          <p:nvPr/>
        </p:nvSpPr>
        <p:spPr bwMode="auto">
          <a:xfrm>
            <a:off x="171914" y="7361188"/>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6779" name="Oval 10"/>
          <p:cNvSpPr>
            <a:spLocks noChangeArrowheads="1"/>
          </p:cNvSpPr>
          <p:nvPr/>
        </p:nvSpPr>
        <p:spPr bwMode="auto">
          <a:xfrm>
            <a:off x="5297356" y="731353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6780" name="Rectangle 11"/>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81" name="Rectangle 12"/>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82" name="Rectangle 13"/>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83" name="Rectangle 14"/>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6784" name="Line 15"/>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16785" name="Line 16"/>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16786" name="Line 17"/>
          <p:cNvSpPr>
            <a:spLocks noChangeShapeType="1"/>
          </p:cNvSpPr>
          <p:nvPr/>
        </p:nvSpPr>
        <p:spPr bwMode="auto">
          <a:xfrm>
            <a:off x="1603508" y="3745921"/>
            <a:ext cx="509654" cy="379664"/>
          </a:xfrm>
          <a:prstGeom prst="line">
            <a:avLst/>
          </a:prstGeom>
          <a:noFill/>
          <a:ln w="9525">
            <a:solidFill>
              <a:schemeClr val="tx1"/>
            </a:solidFill>
            <a:round/>
            <a:headEnd/>
            <a:tailEnd/>
          </a:ln>
        </p:spPr>
        <p:txBody>
          <a:bodyPr lIns="88139" tIns="44070" rIns="88139" bIns="44070"/>
          <a:lstStyle/>
          <a:p>
            <a:endParaRPr lang="en-US" dirty="0"/>
          </a:p>
        </p:txBody>
      </p:sp>
      <p:sp>
        <p:nvSpPr>
          <p:cNvPr id="416787" name="Line 18"/>
          <p:cNvSpPr>
            <a:spLocks noChangeShapeType="1"/>
          </p:cNvSpPr>
          <p:nvPr/>
        </p:nvSpPr>
        <p:spPr bwMode="auto">
          <a:xfrm flipH="1">
            <a:off x="1600465" y="4136345"/>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16788" name="Line 19"/>
          <p:cNvSpPr>
            <a:spLocks noChangeShapeType="1"/>
          </p:cNvSpPr>
          <p:nvPr/>
        </p:nvSpPr>
        <p:spPr bwMode="auto">
          <a:xfrm flipH="1">
            <a:off x="1230777" y="4125585"/>
            <a:ext cx="871735" cy="2374825"/>
          </a:xfrm>
          <a:prstGeom prst="line">
            <a:avLst/>
          </a:prstGeom>
          <a:noFill/>
          <a:ln w="9525">
            <a:solidFill>
              <a:schemeClr val="tx1"/>
            </a:solidFill>
            <a:round/>
            <a:headEnd/>
            <a:tailEnd/>
          </a:ln>
        </p:spPr>
        <p:txBody>
          <a:bodyPr lIns="88139" tIns="44070" rIns="88139" bIns="44070"/>
          <a:lstStyle/>
          <a:p>
            <a:endParaRPr lang="en-US" dirty="0"/>
          </a:p>
        </p:txBody>
      </p:sp>
      <p:sp>
        <p:nvSpPr>
          <p:cNvPr id="416789" name="Line 20"/>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16790" name="Line 2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16791" name="Line 22"/>
          <p:cNvSpPr>
            <a:spLocks noChangeShapeType="1"/>
          </p:cNvSpPr>
          <p:nvPr/>
        </p:nvSpPr>
        <p:spPr bwMode="auto">
          <a:xfrm>
            <a:off x="4897240" y="4116362"/>
            <a:ext cx="404680" cy="3672140"/>
          </a:xfrm>
          <a:prstGeom prst="line">
            <a:avLst/>
          </a:prstGeom>
          <a:noFill/>
          <a:ln w="9525">
            <a:solidFill>
              <a:schemeClr val="tx1"/>
            </a:solidFill>
            <a:round/>
            <a:headEnd/>
            <a:tailEnd/>
          </a:ln>
        </p:spPr>
        <p:txBody>
          <a:bodyPr lIns="88139" tIns="44070" rIns="88139" bIns="44070"/>
          <a:lstStyle/>
          <a:p>
            <a:endParaRPr lang="en-US" dirty="0"/>
          </a:p>
        </p:txBody>
      </p:sp>
      <p:sp>
        <p:nvSpPr>
          <p:cNvPr id="416792" name="Line 23"/>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16793" name="Line 24"/>
          <p:cNvSpPr>
            <a:spLocks noChangeShapeType="1"/>
          </p:cNvSpPr>
          <p:nvPr/>
        </p:nvSpPr>
        <p:spPr bwMode="auto">
          <a:xfrm>
            <a:off x="4897240" y="4174772"/>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416794" name="Line 25"/>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16795" name="Line 26"/>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16796" name="Line 27"/>
          <p:cNvSpPr>
            <a:spLocks noChangeShapeType="1"/>
          </p:cNvSpPr>
          <p:nvPr/>
        </p:nvSpPr>
        <p:spPr bwMode="auto">
          <a:xfrm flipH="1" flipV="1">
            <a:off x="1600465" y="4860320"/>
            <a:ext cx="499004" cy="1132846"/>
          </a:xfrm>
          <a:prstGeom prst="line">
            <a:avLst/>
          </a:prstGeom>
          <a:noFill/>
          <a:ln w="9525">
            <a:solidFill>
              <a:schemeClr val="tx1"/>
            </a:solidFill>
            <a:round/>
            <a:headEnd/>
            <a:tailEnd/>
          </a:ln>
        </p:spPr>
        <p:txBody>
          <a:bodyPr lIns="88139" tIns="44070" rIns="88139" bIns="44070"/>
          <a:lstStyle/>
          <a:p>
            <a:endParaRPr lang="en-US" dirty="0"/>
          </a:p>
        </p:txBody>
      </p:sp>
      <p:sp>
        <p:nvSpPr>
          <p:cNvPr id="416797" name="Line 28"/>
          <p:cNvSpPr>
            <a:spLocks noChangeShapeType="1"/>
          </p:cNvSpPr>
          <p:nvPr/>
        </p:nvSpPr>
        <p:spPr bwMode="auto">
          <a:xfrm flipH="1" flipV="1">
            <a:off x="1603508" y="3739773"/>
            <a:ext cx="509654" cy="2284135"/>
          </a:xfrm>
          <a:prstGeom prst="line">
            <a:avLst/>
          </a:prstGeom>
          <a:noFill/>
          <a:ln w="9525">
            <a:solidFill>
              <a:schemeClr val="tx1"/>
            </a:solidFill>
            <a:round/>
            <a:headEnd/>
            <a:tailEnd/>
          </a:ln>
        </p:spPr>
        <p:txBody>
          <a:bodyPr lIns="88139" tIns="44070" rIns="88139" bIns="44070"/>
          <a:lstStyle/>
          <a:p>
            <a:endParaRPr lang="en-US" dirty="0"/>
          </a:p>
        </p:txBody>
      </p:sp>
      <p:sp>
        <p:nvSpPr>
          <p:cNvPr id="416798" name="Line 29"/>
          <p:cNvSpPr>
            <a:spLocks noChangeShapeType="1"/>
          </p:cNvSpPr>
          <p:nvPr/>
        </p:nvSpPr>
        <p:spPr bwMode="auto">
          <a:xfrm>
            <a:off x="4888112" y="6010073"/>
            <a:ext cx="413808" cy="1655461"/>
          </a:xfrm>
          <a:prstGeom prst="line">
            <a:avLst/>
          </a:prstGeom>
          <a:noFill/>
          <a:ln w="9525">
            <a:solidFill>
              <a:schemeClr val="tx1"/>
            </a:solidFill>
            <a:round/>
            <a:headEnd/>
            <a:tailEnd/>
          </a:ln>
        </p:spPr>
        <p:txBody>
          <a:bodyPr lIns="88139" tIns="44070" rIns="88139" bIns="44070"/>
          <a:lstStyle/>
          <a:p>
            <a:endParaRPr lang="en-US" dirty="0"/>
          </a:p>
        </p:txBody>
      </p:sp>
      <p:sp>
        <p:nvSpPr>
          <p:cNvPr id="416799" name="Line 30"/>
          <p:cNvSpPr>
            <a:spLocks noChangeShapeType="1"/>
          </p:cNvSpPr>
          <p:nvPr/>
        </p:nvSpPr>
        <p:spPr bwMode="auto">
          <a:xfrm flipV="1">
            <a:off x="4888112" y="5107795"/>
            <a:ext cx="914333" cy="948392"/>
          </a:xfrm>
          <a:prstGeom prst="line">
            <a:avLst/>
          </a:prstGeom>
          <a:noFill/>
          <a:ln w="9525">
            <a:solidFill>
              <a:schemeClr val="tx1"/>
            </a:solidFill>
            <a:round/>
            <a:headEnd/>
            <a:tailEnd/>
          </a:ln>
        </p:spPr>
        <p:txBody>
          <a:bodyPr lIns="88139" tIns="44070" rIns="88139" bIns="44070"/>
          <a:lstStyle/>
          <a:p>
            <a:endParaRPr lang="en-US" dirty="0"/>
          </a:p>
        </p:txBody>
      </p:sp>
      <p:sp>
        <p:nvSpPr>
          <p:cNvPr id="416800" name="Line 31"/>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16801" name="Line 32"/>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16802" name="Text Box 33"/>
          <p:cNvSpPr txBox="1">
            <a:spLocks noChangeArrowheads="1"/>
          </p:cNvSpPr>
          <p:nvPr/>
        </p:nvSpPr>
        <p:spPr bwMode="auto">
          <a:xfrm>
            <a:off x="5422107" y="33662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16803" name="Text Box 34"/>
          <p:cNvSpPr txBox="1">
            <a:spLocks noChangeArrowheads="1"/>
          </p:cNvSpPr>
          <p:nvPr/>
        </p:nvSpPr>
        <p:spPr bwMode="auto">
          <a:xfrm>
            <a:off x="5908940" y="48603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16804" name="Text Box 35"/>
          <p:cNvSpPr txBox="1">
            <a:spLocks noChangeArrowheads="1"/>
          </p:cNvSpPr>
          <p:nvPr/>
        </p:nvSpPr>
        <p:spPr bwMode="auto">
          <a:xfrm>
            <a:off x="5908940" y="622373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16805" name="Text Box 36"/>
          <p:cNvSpPr txBox="1">
            <a:spLocks noChangeArrowheads="1"/>
          </p:cNvSpPr>
          <p:nvPr/>
        </p:nvSpPr>
        <p:spPr bwMode="auto">
          <a:xfrm>
            <a:off x="5422107" y="78192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16806" name="Text Box 37"/>
          <p:cNvSpPr txBox="1">
            <a:spLocks noChangeArrowheads="1"/>
          </p:cNvSpPr>
          <p:nvPr/>
        </p:nvSpPr>
        <p:spPr bwMode="auto">
          <a:xfrm>
            <a:off x="317964" y="637744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16807" name="Text Box 38"/>
          <p:cNvSpPr txBox="1">
            <a:spLocks noChangeArrowheads="1"/>
          </p:cNvSpPr>
          <p:nvPr/>
        </p:nvSpPr>
        <p:spPr bwMode="auto">
          <a:xfrm>
            <a:off x="730251" y="347077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16808" name="Text Box 39"/>
          <p:cNvSpPr txBox="1">
            <a:spLocks noChangeArrowheads="1"/>
          </p:cNvSpPr>
          <p:nvPr/>
        </p:nvSpPr>
        <p:spPr bwMode="auto">
          <a:xfrm>
            <a:off x="748507" y="460823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16809" name="Text Box 40"/>
          <p:cNvSpPr txBox="1">
            <a:spLocks noChangeArrowheads="1"/>
          </p:cNvSpPr>
          <p:nvPr/>
        </p:nvSpPr>
        <p:spPr bwMode="auto">
          <a:xfrm>
            <a:off x="317964" y="772394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16810" name="Line 4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16811" name="Line 4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16812" name="Line 4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16813" name="Line 4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16814" name="Text Box 45"/>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16815" name="Text Box 46"/>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16816" name="Text Box 47"/>
          <p:cNvSpPr txBox="1">
            <a:spLocks noChangeArrowheads="1"/>
          </p:cNvSpPr>
          <p:nvPr/>
        </p:nvSpPr>
        <p:spPr bwMode="auto">
          <a:xfrm>
            <a:off x="3908359" y="5552017"/>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16817" name="Text Box 48"/>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16818" name="Text Box 49"/>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16819" name="Text Box 50"/>
          <p:cNvSpPr txBox="1">
            <a:spLocks noChangeArrowheads="1"/>
          </p:cNvSpPr>
          <p:nvPr/>
        </p:nvSpPr>
        <p:spPr bwMode="auto">
          <a:xfrm>
            <a:off x="3943351" y="368904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16820" name="Text Box 51"/>
          <p:cNvSpPr txBox="1">
            <a:spLocks noChangeArrowheads="1"/>
          </p:cNvSpPr>
          <p:nvPr/>
        </p:nvSpPr>
        <p:spPr bwMode="auto">
          <a:xfrm>
            <a:off x="2035572" y="4256239"/>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16821" name="Text Box 52"/>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16822" name="Text Box 53"/>
          <p:cNvSpPr txBox="1">
            <a:spLocks noChangeArrowheads="1"/>
          </p:cNvSpPr>
          <p:nvPr/>
        </p:nvSpPr>
        <p:spPr bwMode="auto">
          <a:xfrm>
            <a:off x="2026444" y="6094614"/>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16823" name="Text Box 54"/>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16824" name="Text Box 55"/>
          <p:cNvSpPr txBox="1">
            <a:spLocks noChangeArrowheads="1"/>
          </p:cNvSpPr>
          <p:nvPr/>
        </p:nvSpPr>
        <p:spPr bwMode="auto">
          <a:xfrm>
            <a:off x="5426671" y="3054225"/>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16825" name="Text Box 56"/>
          <p:cNvSpPr txBox="1">
            <a:spLocks noChangeArrowheads="1"/>
          </p:cNvSpPr>
          <p:nvPr/>
        </p:nvSpPr>
        <p:spPr bwMode="auto">
          <a:xfrm>
            <a:off x="5412979" y="7530269"/>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16826" name="Text Box 57"/>
          <p:cNvSpPr txBox="1">
            <a:spLocks noChangeArrowheads="1"/>
          </p:cNvSpPr>
          <p:nvPr/>
        </p:nvSpPr>
        <p:spPr bwMode="auto">
          <a:xfrm>
            <a:off x="5971316" y="4574420"/>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16827" name="Text Box 58"/>
          <p:cNvSpPr txBox="1">
            <a:spLocks noChangeArrowheads="1"/>
          </p:cNvSpPr>
          <p:nvPr/>
        </p:nvSpPr>
        <p:spPr bwMode="auto">
          <a:xfrm>
            <a:off x="5750719" y="5931682"/>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16828" name="Text Box 59"/>
          <p:cNvSpPr txBox="1">
            <a:spLocks noChangeArrowheads="1"/>
          </p:cNvSpPr>
          <p:nvPr/>
        </p:nvSpPr>
        <p:spPr bwMode="auto">
          <a:xfrm>
            <a:off x="2091862" y="4017988"/>
            <a:ext cx="98431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16829" name="Text Box 60"/>
          <p:cNvSpPr txBox="1">
            <a:spLocks noChangeArrowheads="1"/>
          </p:cNvSpPr>
          <p:nvPr/>
        </p:nvSpPr>
        <p:spPr bwMode="auto">
          <a:xfrm>
            <a:off x="2075128" y="5868660"/>
            <a:ext cx="100105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p:spPr>
        <p:txBody>
          <a:bodyPr/>
          <a:lstStyle/>
          <a:p>
            <a:fld id="{CB223A30-0958-4FF0-A1AE-A4B14A6F43A6}" type="slidenum">
              <a:rPr lang="en-US" smtClean="0"/>
              <a:pPr/>
              <a:t>64</a:t>
            </a:fld>
            <a:endParaRPr lang="en-US" dirty="0" smtClean="0"/>
          </a:p>
        </p:txBody>
      </p:sp>
      <p:sp>
        <p:nvSpPr>
          <p:cNvPr id="417795"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17796"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17797"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17798"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17799"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17800"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01" name="Rectangle 11"/>
          <p:cNvSpPr>
            <a:spLocks noChangeArrowheads="1"/>
          </p:cNvSpPr>
          <p:nvPr/>
        </p:nvSpPr>
        <p:spPr bwMode="auto">
          <a:xfrm>
            <a:off x="745464" y="982209"/>
            <a:ext cx="508717"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ent-tt:</a:t>
            </a:r>
          </a:p>
        </p:txBody>
      </p:sp>
      <p:sp>
        <p:nvSpPr>
          <p:cNvPr id="417802" name="Text Box 12"/>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Final GTT Configuration Form</a:t>
            </a:r>
          </a:p>
        </p:txBody>
      </p:sp>
      <p:sp>
        <p:nvSpPr>
          <p:cNvPr id="417803" name="Line 13"/>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17804" name="Rectangle 14"/>
          <p:cNvSpPr>
            <a:spLocks noChangeArrowheads="1"/>
          </p:cNvSpPr>
          <p:nvPr/>
        </p:nvSpPr>
        <p:spPr bwMode="auto">
          <a:xfrm>
            <a:off x="745463" y="1212775"/>
            <a:ext cx="57924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a:t>
            </a:r>
          </a:p>
        </p:txBody>
      </p:sp>
      <p:sp>
        <p:nvSpPr>
          <p:cNvPr id="417805" name="Line 15"/>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17806" name="Line 17"/>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17807" name="Line 18"/>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17808" name="Line 19"/>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17809" name="Line 20"/>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0" name="Line 21"/>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1" name="Line 22"/>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2" name="Line 23"/>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13" name="Line 24"/>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14" name="Line 25"/>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15" name="Line 26"/>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6" name="Line 27"/>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7" name="Line 28"/>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18" name="Line 29"/>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19" name="Line 30"/>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20" name="Line 31"/>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21" name="Line 32"/>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22" name="Line 33"/>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23" name="Line 34"/>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24" name="Line 35"/>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25" name="Line 36"/>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26" name="Line 37"/>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27" name="Line 38"/>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28" name="Line 39"/>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29" name="Line 40"/>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30" name="Line 41"/>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17831" name="Line 42"/>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32" name="Line 43"/>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17833" name="Line 44"/>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34" name="Line 45"/>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17835" name="Rectangle 46"/>
          <p:cNvSpPr>
            <a:spLocks noChangeArrowheads="1"/>
          </p:cNvSpPr>
          <p:nvPr/>
        </p:nvSpPr>
        <p:spPr bwMode="auto">
          <a:xfrm>
            <a:off x="754592" y="1443340"/>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ent-map: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p:spPr>
        <p:txBody>
          <a:bodyPr/>
          <a:lstStyle/>
          <a:p>
            <a:fld id="{3C44C327-75DA-448B-BA04-836E46242451}" type="slidenum">
              <a:rPr lang="en-US" smtClean="0"/>
              <a:pPr/>
              <a:t>65</a:t>
            </a:fld>
            <a:endParaRPr lang="en-US" dirty="0" smtClean="0"/>
          </a:p>
        </p:txBody>
      </p:sp>
      <p:sp>
        <p:nvSpPr>
          <p:cNvPr id="418819" name="Rectangle 2"/>
          <p:cNvSpPr>
            <a:spLocks noGrp="1" noChangeArrowheads="1"/>
          </p:cNvSpPr>
          <p:nvPr>
            <p:ph type="body" idx="1"/>
          </p:nvPr>
        </p:nvSpPr>
        <p:spPr>
          <a:xfrm>
            <a:off x="760677" y="4635903"/>
            <a:ext cx="5698993" cy="4144030"/>
          </a:xfrm>
          <a:noFill/>
          <a:ln/>
        </p:spPr>
        <p:txBody>
          <a:bodyPr/>
          <a:lstStyle/>
          <a:p>
            <a:pPr eaLnBrk="1" hangingPunct="1"/>
            <a:r>
              <a:rPr lang="en-US" sz="1000" dirty="0" smtClean="0"/>
              <a:t>You will be assigned a particular STP for this exercise. Learning Activity 4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STPs in the U.K. training center</a:t>
            </a:r>
          </a:p>
          <a:p>
            <a:pPr eaLnBrk="1" hangingPunct="1"/>
            <a:endParaRPr lang="fr-FR" sz="1000" dirty="0" smtClean="0"/>
          </a:p>
        </p:txBody>
      </p:sp>
      <p:sp>
        <p:nvSpPr>
          <p:cNvPr id="4188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p:spPr>
        <p:txBody>
          <a:bodyPr/>
          <a:lstStyle/>
          <a:p>
            <a:fld id="{C3C07D71-F4B9-4F35-BCBC-E68D325CFB54}" type="slidenum">
              <a:rPr lang="en-US" smtClean="0"/>
              <a:pPr/>
              <a:t>66</a:t>
            </a:fld>
            <a:endParaRPr lang="en-US" dirty="0" smtClean="0"/>
          </a:p>
        </p:txBody>
      </p:sp>
      <p:sp>
        <p:nvSpPr>
          <p:cNvPr id="419843"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3: Final GTT with TT Mapping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Using the network map on this page, configure the Raleigh or Clayton STP 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Raleigh/Clayton STPs are doing E800 final GTT from the linkset of Dallasls with a digit range of 800456 to 800458, with a received TT of 100, that must be converted to TT of 254, a SSN of 254, with a destination of the 240-12-5 and 240-12-6 SCPs.</a:t>
            </a:r>
          </a:p>
          <a:p>
            <a:pPr marL="220348" indent="-220348" eaLnBrk="1" hangingPunct="1"/>
            <a:endParaRPr lang="en-US" dirty="0" smtClean="0"/>
          </a:p>
        </p:txBody>
      </p:sp>
      <p:sp>
        <p:nvSpPr>
          <p:cNvPr id="419844"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45"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46"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47"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48"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49"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0"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1"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2"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53"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54"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19855"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6"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7"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8"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19859"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19860"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19861"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19862"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19863"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19864"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19865"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19866"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19867"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19868"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19869"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19870"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19871"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19872"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19873"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19874"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19875"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19876"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19877"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19878"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19879"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19880"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19881"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19882"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19883"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19884"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19885"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19886"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419887"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19888"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19889"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19890"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19891"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19892"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19893"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19894"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19895"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19896" name="Text Box 55"/>
          <p:cNvSpPr txBox="1">
            <a:spLocks noChangeArrowheads="1"/>
          </p:cNvSpPr>
          <p:nvPr/>
        </p:nvSpPr>
        <p:spPr bwMode="auto">
          <a:xfrm>
            <a:off x="2029487" y="404411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9897" name="Text Box 56"/>
          <p:cNvSpPr txBox="1">
            <a:spLocks noChangeArrowheads="1"/>
          </p:cNvSpPr>
          <p:nvPr/>
        </p:nvSpPr>
        <p:spPr bwMode="auto">
          <a:xfrm>
            <a:off x="2097948" y="424701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19898" name="Text Box 57"/>
          <p:cNvSpPr txBox="1">
            <a:spLocks noChangeArrowheads="1"/>
          </p:cNvSpPr>
          <p:nvPr/>
        </p:nvSpPr>
        <p:spPr bwMode="auto">
          <a:xfrm>
            <a:off x="2199878" y="3745921"/>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19899" name="Text Box 58"/>
          <p:cNvSpPr txBox="1">
            <a:spLocks noChangeArrowheads="1"/>
          </p:cNvSpPr>
          <p:nvPr/>
        </p:nvSpPr>
        <p:spPr bwMode="auto">
          <a:xfrm>
            <a:off x="2038615" y="5888643"/>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19900" name="Text Box 59"/>
          <p:cNvSpPr txBox="1">
            <a:spLocks noChangeArrowheads="1"/>
          </p:cNvSpPr>
          <p:nvPr/>
        </p:nvSpPr>
        <p:spPr bwMode="auto">
          <a:xfrm>
            <a:off x="2102511" y="609154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19901" name="Text Box 60"/>
          <p:cNvSpPr txBox="1">
            <a:spLocks noChangeArrowheads="1"/>
          </p:cNvSpPr>
          <p:nvPr/>
        </p:nvSpPr>
        <p:spPr bwMode="auto">
          <a:xfrm>
            <a:off x="2122290" y="5590445"/>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19902" name="Text Box 61"/>
          <p:cNvSpPr txBox="1">
            <a:spLocks noChangeArrowheads="1"/>
          </p:cNvSpPr>
          <p:nvPr/>
        </p:nvSpPr>
        <p:spPr bwMode="auto">
          <a:xfrm>
            <a:off x="3874890" y="4050267"/>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19903" name="Text Box 62"/>
          <p:cNvSpPr txBox="1">
            <a:spLocks noChangeArrowheads="1"/>
          </p:cNvSpPr>
          <p:nvPr/>
        </p:nvSpPr>
        <p:spPr bwMode="auto">
          <a:xfrm>
            <a:off x="3940308" y="425316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19904" name="Text Box 63"/>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19905" name="Text Box 64"/>
          <p:cNvSpPr txBox="1">
            <a:spLocks noChangeArrowheads="1"/>
          </p:cNvSpPr>
          <p:nvPr/>
        </p:nvSpPr>
        <p:spPr bwMode="auto">
          <a:xfrm>
            <a:off x="3868805" y="59009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19906" name="Text Box 65"/>
          <p:cNvSpPr txBox="1">
            <a:spLocks noChangeArrowheads="1"/>
          </p:cNvSpPr>
          <p:nvPr/>
        </p:nvSpPr>
        <p:spPr bwMode="auto">
          <a:xfrm>
            <a:off x="3934222" y="610383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19907" name="Text Box 66"/>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p:spPr>
        <p:txBody>
          <a:bodyPr/>
          <a:lstStyle/>
          <a:p>
            <a:fld id="{2E335AB0-73CC-4F77-A1F1-67FE0CD7249D}" type="slidenum">
              <a:rPr lang="en-US" smtClean="0"/>
              <a:pPr/>
              <a:t>67</a:t>
            </a:fld>
            <a:endParaRPr lang="en-US" dirty="0" smtClean="0"/>
          </a:p>
        </p:txBody>
      </p:sp>
      <p:sp>
        <p:nvSpPr>
          <p:cNvPr id="420867"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3: Final GTT with TT Mapping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Dallas/Hubbard STPs are doing E800 final GTT from the linkset of Denvrls with a digit range of 800456 to 800458, with a received TT of 100, that must be converted to TT of 254, a SSN of 254, with a destination of the 220-13-6 and 220-13-7 SCPs.</a:t>
            </a:r>
          </a:p>
          <a:p>
            <a:pPr marL="220348" indent="-220348" eaLnBrk="1" hangingPunct="1"/>
            <a:endParaRPr lang="en-US" dirty="0" smtClean="0"/>
          </a:p>
        </p:txBody>
      </p:sp>
      <p:sp>
        <p:nvSpPr>
          <p:cNvPr id="420868"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69"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70"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71"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72" name="AutoShape 7"/>
          <p:cNvSpPr>
            <a:spLocks noChangeArrowheads="1"/>
          </p:cNvSpPr>
          <p:nvPr/>
        </p:nvSpPr>
        <p:spPr bwMode="auto">
          <a:xfrm>
            <a:off x="252545" y="6672566"/>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73" name="AutoShape 8"/>
          <p:cNvSpPr>
            <a:spLocks noChangeArrowheads="1"/>
          </p:cNvSpPr>
          <p:nvPr/>
        </p:nvSpPr>
        <p:spPr bwMode="auto">
          <a:xfrm>
            <a:off x="234289" y="8042125"/>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74"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75"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76"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77"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878" name="Rectangle 13"/>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79" name="Rectangle 14"/>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80" name="Rectangle 15"/>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81" name="Rectangle 16"/>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0882" name="Line 1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0883" name="Line 18"/>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0884" name="Line 19"/>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20885" name="Line 20"/>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20886" name="Line 21"/>
          <p:cNvSpPr>
            <a:spLocks noChangeShapeType="1"/>
          </p:cNvSpPr>
          <p:nvPr/>
        </p:nvSpPr>
        <p:spPr bwMode="auto">
          <a:xfrm flipH="1">
            <a:off x="1236862" y="4125586"/>
            <a:ext cx="865650" cy="3446185"/>
          </a:xfrm>
          <a:prstGeom prst="line">
            <a:avLst/>
          </a:prstGeom>
          <a:noFill/>
          <a:ln w="9525">
            <a:solidFill>
              <a:schemeClr val="tx1"/>
            </a:solidFill>
            <a:round/>
            <a:headEnd/>
            <a:tailEnd/>
          </a:ln>
        </p:spPr>
        <p:txBody>
          <a:bodyPr lIns="88139" tIns="44070" rIns="88139" bIns="44070"/>
          <a:lstStyle/>
          <a:p>
            <a:endParaRPr lang="en-US" dirty="0"/>
          </a:p>
        </p:txBody>
      </p:sp>
      <p:sp>
        <p:nvSpPr>
          <p:cNvPr id="420887" name="Line 22"/>
          <p:cNvSpPr>
            <a:spLocks noChangeShapeType="1"/>
          </p:cNvSpPr>
          <p:nvPr/>
        </p:nvSpPr>
        <p:spPr bwMode="auto">
          <a:xfrm flipH="1">
            <a:off x="1224691" y="4136346"/>
            <a:ext cx="888471" cy="4791150"/>
          </a:xfrm>
          <a:prstGeom prst="line">
            <a:avLst/>
          </a:prstGeom>
          <a:noFill/>
          <a:ln w="9525">
            <a:solidFill>
              <a:schemeClr val="tx1"/>
            </a:solidFill>
            <a:round/>
            <a:headEnd/>
            <a:tailEnd/>
          </a:ln>
        </p:spPr>
        <p:txBody>
          <a:bodyPr lIns="88139" tIns="44070" rIns="88139" bIns="44070"/>
          <a:lstStyle/>
          <a:p>
            <a:endParaRPr lang="en-US" dirty="0"/>
          </a:p>
        </p:txBody>
      </p:sp>
      <p:sp>
        <p:nvSpPr>
          <p:cNvPr id="420888" name="Line 23"/>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20889" name="Line 24"/>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0890" name="Line 25"/>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20891" name="Line 26"/>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20892" name="Line 27"/>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0893" name="Line 28"/>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20894" name="Line 29"/>
          <p:cNvSpPr>
            <a:spLocks noChangeShapeType="1"/>
          </p:cNvSpPr>
          <p:nvPr/>
        </p:nvSpPr>
        <p:spPr bwMode="auto">
          <a:xfrm flipH="1">
            <a:off x="1220126" y="6010074"/>
            <a:ext cx="882385" cy="2911273"/>
          </a:xfrm>
          <a:prstGeom prst="line">
            <a:avLst/>
          </a:prstGeom>
          <a:noFill/>
          <a:ln w="9525">
            <a:solidFill>
              <a:schemeClr val="tx1"/>
            </a:solidFill>
            <a:round/>
            <a:headEnd/>
            <a:tailEnd/>
          </a:ln>
        </p:spPr>
        <p:txBody>
          <a:bodyPr lIns="88139" tIns="44070" rIns="88139" bIns="44070"/>
          <a:lstStyle/>
          <a:p>
            <a:endParaRPr lang="en-US" dirty="0"/>
          </a:p>
        </p:txBody>
      </p:sp>
      <p:sp>
        <p:nvSpPr>
          <p:cNvPr id="420895" name="Line 30"/>
          <p:cNvSpPr>
            <a:spLocks noChangeShapeType="1"/>
          </p:cNvSpPr>
          <p:nvPr/>
        </p:nvSpPr>
        <p:spPr bwMode="auto">
          <a:xfrm flipH="1">
            <a:off x="1239905" y="5997777"/>
            <a:ext cx="873257" cy="1580142"/>
          </a:xfrm>
          <a:prstGeom prst="line">
            <a:avLst/>
          </a:prstGeom>
          <a:noFill/>
          <a:ln w="9525">
            <a:solidFill>
              <a:schemeClr val="tx1"/>
            </a:solidFill>
            <a:round/>
            <a:headEnd/>
            <a:tailEnd/>
          </a:ln>
        </p:spPr>
        <p:txBody>
          <a:bodyPr lIns="88139" tIns="44070" rIns="88139" bIns="44070"/>
          <a:lstStyle/>
          <a:p>
            <a:endParaRPr lang="en-US" dirty="0"/>
          </a:p>
        </p:txBody>
      </p:sp>
      <p:sp>
        <p:nvSpPr>
          <p:cNvPr id="420896" name="Line 31"/>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20897" name="Line 32"/>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20898" name="Line 33"/>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20899" name="Line 34"/>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0900" name="Line 35"/>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20901" name="Line 36"/>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0902" name="Text Box 37"/>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20903" name="Text Box 38"/>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20904" name="Text Box 39"/>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20905" name="Text Box 40"/>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20906" name="Text Box 41"/>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20907" name="Text Box 42"/>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20908" name="Text Box 43"/>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20909" name="Text Box 44"/>
          <p:cNvSpPr txBox="1">
            <a:spLocks noChangeArrowheads="1"/>
          </p:cNvSpPr>
          <p:nvPr/>
        </p:nvSpPr>
        <p:spPr bwMode="auto">
          <a:xfrm>
            <a:off x="369689" y="73012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20910" name="Text Box 45"/>
          <p:cNvSpPr txBox="1">
            <a:spLocks noChangeArrowheads="1"/>
          </p:cNvSpPr>
          <p:nvPr/>
        </p:nvSpPr>
        <p:spPr bwMode="auto">
          <a:xfrm>
            <a:off x="360561" y="868924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20911" name="Text Box 46"/>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20912" name="Line 47"/>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0913" name="Line 48"/>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0914" name="Line 49"/>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0915" name="Line 50"/>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0916" name="Text Box 51"/>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0917" name="Text Box 52"/>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20918" name="Text Box 53"/>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20919" name="Text Box 54"/>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0920" name="Text Box 55"/>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20921" name="Text Box 56"/>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20922" name="Text Box 57"/>
          <p:cNvSpPr txBox="1">
            <a:spLocks noChangeArrowheads="1"/>
          </p:cNvSpPr>
          <p:nvPr/>
        </p:nvSpPr>
        <p:spPr bwMode="auto">
          <a:xfrm>
            <a:off x="2035572" y="404258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0923" name="Text Box 58"/>
          <p:cNvSpPr txBox="1">
            <a:spLocks noChangeArrowheads="1"/>
          </p:cNvSpPr>
          <p:nvPr/>
        </p:nvSpPr>
        <p:spPr bwMode="auto">
          <a:xfrm>
            <a:off x="2100991" y="424394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20924" name="Text Box 59"/>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20925" name="Text Box 60"/>
          <p:cNvSpPr txBox="1">
            <a:spLocks noChangeArrowheads="1"/>
          </p:cNvSpPr>
          <p:nvPr/>
        </p:nvSpPr>
        <p:spPr bwMode="auto">
          <a:xfrm>
            <a:off x="2026444" y="5891717"/>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0926" name="Text Box 61"/>
          <p:cNvSpPr txBox="1">
            <a:spLocks noChangeArrowheads="1"/>
          </p:cNvSpPr>
          <p:nvPr/>
        </p:nvSpPr>
        <p:spPr bwMode="auto">
          <a:xfrm>
            <a:off x="2094905" y="609461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20927" name="Text Box 62"/>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20928" name="Oval 63"/>
          <p:cNvSpPr>
            <a:spLocks noChangeArrowheads="1"/>
          </p:cNvSpPr>
          <p:nvPr/>
        </p:nvSpPr>
        <p:spPr bwMode="auto">
          <a:xfrm>
            <a:off x="219076" y="545518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0929" name="Text Box 64"/>
          <p:cNvSpPr txBox="1">
            <a:spLocks noChangeArrowheads="1"/>
          </p:cNvSpPr>
          <p:nvPr/>
        </p:nvSpPr>
        <p:spPr bwMode="auto">
          <a:xfrm>
            <a:off x="340783" y="5837918"/>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20930" name="Line 65"/>
          <p:cNvSpPr>
            <a:spLocks noChangeShapeType="1"/>
          </p:cNvSpPr>
          <p:nvPr/>
        </p:nvSpPr>
        <p:spPr bwMode="auto">
          <a:xfrm flipH="1">
            <a:off x="1245990" y="4151716"/>
            <a:ext cx="864129" cy="1824541"/>
          </a:xfrm>
          <a:prstGeom prst="line">
            <a:avLst/>
          </a:prstGeom>
          <a:noFill/>
          <a:ln w="9525">
            <a:solidFill>
              <a:schemeClr val="tx1"/>
            </a:solidFill>
            <a:round/>
            <a:headEnd/>
            <a:tailEnd/>
          </a:ln>
        </p:spPr>
        <p:txBody>
          <a:bodyPr lIns="88139" tIns="44070" rIns="88139" bIns="44070"/>
          <a:lstStyle/>
          <a:p>
            <a:endParaRPr lang="en-US" dirty="0"/>
          </a:p>
        </p:txBody>
      </p:sp>
      <p:sp>
        <p:nvSpPr>
          <p:cNvPr id="420931" name="Line 66"/>
          <p:cNvSpPr>
            <a:spLocks noChangeShapeType="1"/>
          </p:cNvSpPr>
          <p:nvPr/>
        </p:nvSpPr>
        <p:spPr bwMode="auto">
          <a:xfrm flipH="1" flipV="1">
            <a:off x="1245990" y="5970109"/>
            <a:ext cx="856522" cy="24594"/>
          </a:xfrm>
          <a:prstGeom prst="line">
            <a:avLst/>
          </a:prstGeom>
          <a:noFill/>
          <a:ln w="9525">
            <a:solidFill>
              <a:schemeClr val="tx1"/>
            </a:solidFill>
            <a:round/>
            <a:headEnd/>
            <a:tailEnd/>
          </a:ln>
        </p:spPr>
        <p:txBody>
          <a:bodyPr lIns="88139" tIns="44070" rIns="88139" bIns="44070"/>
          <a:lstStyle/>
          <a:p>
            <a:endParaRPr lang="en-US" dirty="0"/>
          </a:p>
        </p:txBody>
      </p:sp>
      <p:sp>
        <p:nvSpPr>
          <p:cNvPr id="420932" name="Text Box 67"/>
          <p:cNvSpPr txBox="1">
            <a:spLocks noChangeArrowheads="1"/>
          </p:cNvSpPr>
          <p:nvPr/>
        </p:nvSpPr>
        <p:spPr bwMode="auto">
          <a:xfrm>
            <a:off x="2035572" y="7053767"/>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20933" name="Text Box 68"/>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p:spPr>
        <p:txBody>
          <a:bodyPr/>
          <a:lstStyle/>
          <a:p>
            <a:fld id="{AD13F280-5A02-48D5-850C-41190E94E8B7}" type="slidenum">
              <a:rPr lang="en-US" smtClean="0"/>
              <a:pPr/>
              <a:t>68</a:t>
            </a:fld>
            <a:endParaRPr lang="en-US" dirty="0" smtClean="0"/>
          </a:p>
        </p:txBody>
      </p:sp>
      <p:sp>
        <p:nvSpPr>
          <p:cNvPr id="42189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3: Final GTT with TT Mapping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Denver/Salt Lake STPs are doing E800 final GTT from the linkset of Dallasls with a digit range of 800456 to 800458, with a received TT of 100, that must be converted to TT of 254, a SSN of 254, with a destination of the 190-12-5 and 190-12-6 SCPs.</a:t>
            </a:r>
          </a:p>
          <a:p>
            <a:pPr marL="220348" indent="-220348" eaLnBrk="1" hangingPunct="1"/>
            <a:endParaRPr lang="en-US" dirty="0" smtClean="0"/>
          </a:p>
        </p:txBody>
      </p:sp>
      <p:sp>
        <p:nvSpPr>
          <p:cNvPr id="421892"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893"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894"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895"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896"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897"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898"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899"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900"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901"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902"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1903"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904"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905"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906"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1907"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1908"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1909"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21910"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21911"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21912"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21913"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21914"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1915"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21916"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21917"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21918"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1919"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21920"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21921"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21922"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21923"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21924"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21925"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21926"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1927"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21928"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1929"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21930"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21931"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21932"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21933"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21934"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21935"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21936"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21937"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21938"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21939"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21940"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1941"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1942"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1943"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1944" name="Text Box 55"/>
          <p:cNvSpPr txBox="1">
            <a:spLocks noChangeArrowheads="1"/>
          </p:cNvSpPr>
          <p:nvPr/>
        </p:nvSpPr>
        <p:spPr bwMode="auto">
          <a:xfrm>
            <a:off x="2029487" y="399954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1945" name="Text Box 56"/>
          <p:cNvSpPr txBox="1">
            <a:spLocks noChangeArrowheads="1"/>
          </p:cNvSpPr>
          <p:nvPr/>
        </p:nvSpPr>
        <p:spPr bwMode="auto">
          <a:xfrm>
            <a:off x="2084256" y="420244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21946" name="Text Box 57"/>
          <p:cNvSpPr txBox="1">
            <a:spLocks noChangeArrowheads="1"/>
          </p:cNvSpPr>
          <p:nvPr/>
        </p:nvSpPr>
        <p:spPr bwMode="auto">
          <a:xfrm>
            <a:off x="2161845" y="3702883"/>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21947" name="Text Box 58"/>
          <p:cNvSpPr txBox="1">
            <a:spLocks noChangeArrowheads="1"/>
          </p:cNvSpPr>
          <p:nvPr/>
        </p:nvSpPr>
        <p:spPr bwMode="auto">
          <a:xfrm>
            <a:off x="2024924" y="584406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1948" name="Text Box 59"/>
          <p:cNvSpPr txBox="1">
            <a:spLocks noChangeArrowheads="1"/>
          </p:cNvSpPr>
          <p:nvPr/>
        </p:nvSpPr>
        <p:spPr bwMode="auto">
          <a:xfrm>
            <a:off x="2075127"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21949" name="Text Box 60"/>
          <p:cNvSpPr txBox="1">
            <a:spLocks noChangeArrowheads="1"/>
          </p:cNvSpPr>
          <p:nvPr/>
        </p:nvSpPr>
        <p:spPr bwMode="auto">
          <a:xfrm>
            <a:off x="2084256" y="554586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21950" name="Text Box 61"/>
          <p:cNvSpPr txBox="1">
            <a:spLocks noChangeArrowheads="1"/>
          </p:cNvSpPr>
          <p:nvPr/>
        </p:nvSpPr>
        <p:spPr bwMode="auto">
          <a:xfrm>
            <a:off x="3852069" y="4042582"/>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1951" name="Text Box 62"/>
          <p:cNvSpPr txBox="1">
            <a:spLocks noChangeArrowheads="1"/>
          </p:cNvSpPr>
          <p:nvPr/>
        </p:nvSpPr>
        <p:spPr bwMode="auto">
          <a:xfrm>
            <a:off x="3917487" y="424394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21952" name="Text Box 63"/>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21953" name="Text Box 64"/>
          <p:cNvSpPr txBox="1">
            <a:spLocks noChangeArrowheads="1"/>
          </p:cNvSpPr>
          <p:nvPr/>
        </p:nvSpPr>
        <p:spPr bwMode="auto">
          <a:xfrm>
            <a:off x="3859676" y="589171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1954" name="Text Box 65"/>
          <p:cNvSpPr txBox="1">
            <a:spLocks noChangeArrowheads="1"/>
          </p:cNvSpPr>
          <p:nvPr/>
        </p:nvSpPr>
        <p:spPr bwMode="auto">
          <a:xfrm>
            <a:off x="3911402" y="609461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21955" name="Text Box 66"/>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p:spPr>
        <p:txBody>
          <a:bodyPr/>
          <a:lstStyle/>
          <a:p>
            <a:fld id="{0D71F66F-14F0-46E5-B7FA-90EA4A6075FE}" type="slidenum">
              <a:rPr lang="en-US" smtClean="0"/>
              <a:pPr/>
              <a:t>69</a:t>
            </a:fld>
            <a:endParaRPr lang="en-US" dirty="0" smtClean="0"/>
          </a:p>
        </p:txBody>
      </p:sp>
      <p:sp>
        <p:nvSpPr>
          <p:cNvPr id="422915"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3: Final GTT with TT Mapping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Heathrow/Gatwick STPs are performing final GTT for SMS queries from the CDG linkset with a TT of 2 that must be converted to a TT of 13, and an IMSI digit range of 456000 to 457999, with a destination of the 3000 &amp; 3001 SMCs with a TT of 13, and SSN of 13.</a:t>
            </a:r>
          </a:p>
          <a:p>
            <a:pPr marL="220348" indent="-220348" eaLnBrk="1" hangingPunct="1"/>
            <a:endParaRPr lang="en-US" dirty="0" smtClean="0"/>
          </a:p>
        </p:txBody>
      </p:sp>
      <p:sp>
        <p:nvSpPr>
          <p:cNvPr id="422916" name="Oval 3"/>
          <p:cNvSpPr>
            <a:spLocks noChangeArrowheads="1"/>
          </p:cNvSpPr>
          <p:nvPr/>
        </p:nvSpPr>
        <p:spPr bwMode="auto">
          <a:xfrm>
            <a:off x="200819" y="599624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2917"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2918" name="AutoShape 5"/>
          <p:cNvSpPr>
            <a:spLocks noChangeArrowheads="1"/>
          </p:cNvSpPr>
          <p:nvPr/>
        </p:nvSpPr>
        <p:spPr bwMode="auto">
          <a:xfrm>
            <a:off x="613107" y="2842104"/>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19" name="AutoShape 6"/>
          <p:cNvSpPr>
            <a:spLocks noChangeArrowheads="1"/>
          </p:cNvSpPr>
          <p:nvPr/>
        </p:nvSpPr>
        <p:spPr bwMode="auto">
          <a:xfrm>
            <a:off x="623755" y="3968801"/>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0" name="AutoShape 7"/>
          <p:cNvSpPr>
            <a:spLocks noChangeArrowheads="1"/>
          </p:cNvSpPr>
          <p:nvPr/>
        </p:nvSpPr>
        <p:spPr bwMode="auto">
          <a:xfrm>
            <a:off x="5785710" y="422088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1" name="AutoShape 8"/>
          <p:cNvSpPr>
            <a:spLocks noChangeArrowheads="1"/>
          </p:cNvSpPr>
          <p:nvPr/>
        </p:nvSpPr>
        <p:spPr bwMode="auto">
          <a:xfrm>
            <a:off x="5793317" y="5587371"/>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2" name="Oval 9"/>
          <p:cNvSpPr>
            <a:spLocks noChangeArrowheads="1"/>
          </p:cNvSpPr>
          <p:nvPr/>
        </p:nvSpPr>
        <p:spPr bwMode="auto">
          <a:xfrm>
            <a:off x="171914" y="7361188"/>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2923" name="Oval 10"/>
          <p:cNvSpPr>
            <a:spLocks noChangeArrowheads="1"/>
          </p:cNvSpPr>
          <p:nvPr/>
        </p:nvSpPr>
        <p:spPr bwMode="auto">
          <a:xfrm>
            <a:off x="5297356" y="731353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2924" name="Rectangle 11"/>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5" name="Rectangle 12"/>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6" name="Rectangle 13"/>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7" name="Rectangle 14"/>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2928" name="Line 15"/>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2929" name="Line 16"/>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2930" name="Line 17"/>
          <p:cNvSpPr>
            <a:spLocks noChangeShapeType="1"/>
          </p:cNvSpPr>
          <p:nvPr/>
        </p:nvSpPr>
        <p:spPr bwMode="auto">
          <a:xfrm>
            <a:off x="1603508" y="3745921"/>
            <a:ext cx="509654" cy="379664"/>
          </a:xfrm>
          <a:prstGeom prst="line">
            <a:avLst/>
          </a:prstGeom>
          <a:noFill/>
          <a:ln w="9525">
            <a:solidFill>
              <a:schemeClr val="tx1"/>
            </a:solidFill>
            <a:round/>
            <a:headEnd/>
            <a:tailEnd/>
          </a:ln>
        </p:spPr>
        <p:txBody>
          <a:bodyPr lIns="88139" tIns="44070" rIns="88139" bIns="44070"/>
          <a:lstStyle/>
          <a:p>
            <a:endParaRPr lang="en-US" dirty="0"/>
          </a:p>
        </p:txBody>
      </p:sp>
      <p:sp>
        <p:nvSpPr>
          <p:cNvPr id="422931" name="Line 18"/>
          <p:cNvSpPr>
            <a:spLocks noChangeShapeType="1"/>
          </p:cNvSpPr>
          <p:nvPr/>
        </p:nvSpPr>
        <p:spPr bwMode="auto">
          <a:xfrm flipH="1">
            <a:off x="1600465" y="4136345"/>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22932" name="Line 19"/>
          <p:cNvSpPr>
            <a:spLocks noChangeShapeType="1"/>
          </p:cNvSpPr>
          <p:nvPr/>
        </p:nvSpPr>
        <p:spPr bwMode="auto">
          <a:xfrm flipH="1">
            <a:off x="1230777" y="4125585"/>
            <a:ext cx="871735" cy="2374825"/>
          </a:xfrm>
          <a:prstGeom prst="line">
            <a:avLst/>
          </a:prstGeom>
          <a:noFill/>
          <a:ln w="9525">
            <a:solidFill>
              <a:schemeClr val="tx1"/>
            </a:solidFill>
            <a:round/>
            <a:headEnd/>
            <a:tailEnd/>
          </a:ln>
        </p:spPr>
        <p:txBody>
          <a:bodyPr lIns="88139" tIns="44070" rIns="88139" bIns="44070"/>
          <a:lstStyle/>
          <a:p>
            <a:endParaRPr lang="en-US" dirty="0"/>
          </a:p>
        </p:txBody>
      </p:sp>
      <p:sp>
        <p:nvSpPr>
          <p:cNvPr id="422933" name="Line 20"/>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22934" name="Line 2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2935" name="Line 22"/>
          <p:cNvSpPr>
            <a:spLocks noChangeShapeType="1"/>
          </p:cNvSpPr>
          <p:nvPr/>
        </p:nvSpPr>
        <p:spPr bwMode="auto">
          <a:xfrm>
            <a:off x="4897240" y="4116362"/>
            <a:ext cx="404680" cy="3672140"/>
          </a:xfrm>
          <a:prstGeom prst="line">
            <a:avLst/>
          </a:prstGeom>
          <a:noFill/>
          <a:ln w="9525">
            <a:solidFill>
              <a:schemeClr val="tx1"/>
            </a:solidFill>
            <a:round/>
            <a:headEnd/>
            <a:tailEnd/>
          </a:ln>
        </p:spPr>
        <p:txBody>
          <a:bodyPr lIns="88139" tIns="44070" rIns="88139" bIns="44070"/>
          <a:lstStyle/>
          <a:p>
            <a:endParaRPr lang="en-US" dirty="0"/>
          </a:p>
        </p:txBody>
      </p:sp>
      <p:sp>
        <p:nvSpPr>
          <p:cNvPr id="422936" name="Line 23"/>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2937" name="Line 24"/>
          <p:cNvSpPr>
            <a:spLocks noChangeShapeType="1"/>
          </p:cNvSpPr>
          <p:nvPr/>
        </p:nvSpPr>
        <p:spPr bwMode="auto">
          <a:xfrm>
            <a:off x="4897240" y="4174772"/>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422938" name="Line 25"/>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22939" name="Line 26"/>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22940" name="Line 27"/>
          <p:cNvSpPr>
            <a:spLocks noChangeShapeType="1"/>
          </p:cNvSpPr>
          <p:nvPr/>
        </p:nvSpPr>
        <p:spPr bwMode="auto">
          <a:xfrm flipH="1" flipV="1">
            <a:off x="1600465" y="4860320"/>
            <a:ext cx="499004" cy="1132846"/>
          </a:xfrm>
          <a:prstGeom prst="line">
            <a:avLst/>
          </a:prstGeom>
          <a:noFill/>
          <a:ln w="9525">
            <a:solidFill>
              <a:schemeClr val="tx1"/>
            </a:solidFill>
            <a:round/>
            <a:headEnd/>
            <a:tailEnd/>
          </a:ln>
        </p:spPr>
        <p:txBody>
          <a:bodyPr lIns="88139" tIns="44070" rIns="88139" bIns="44070"/>
          <a:lstStyle/>
          <a:p>
            <a:endParaRPr lang="en-US" dirty="0"/>
          </a:p>
        </p:txBody>
      </p:sp>
      <p:sp>
        <p:nvSpPr>
          <p:cNvPr id="422941" name="Line 28"/>
          <p:cNvSpPr>
            <a:spLocks noChangeShapeType="1"/>
          </p:cNvSpPr>
          <p:nvPr/>
        </p:nvSpPr>
        <p:spPr bwMode="auto">
          <a:xfrm flipH="1" flipV="1">
            <a:off x="1603508" y="3739773"/>
            <a:ext cx="509654" cy="2284135"/>
          </a:xfrm>
          <a:prstGeom prst="line">
            <a:avLst/>
          </a:prstGeom>
          <a:noFill/>
          <a:ln w="9525">
            <a:solidFill>
              <a:schemeClr val="tx1"/>
            </a:solidFill>
            <a:round/>
            <a:headEnd/>
            <a:tailEnd/>
          </a:ln>
        </p:spPr>
        <p:txBody>
          <a:bodyPr lIns="88139" tIns="44070" rIns="88139" bIns="44070"/>
          <a:lstStyle/>
          <a:p>
            <a:endParaRPr lang="en-US" dirty="0"/>
          </a:p>
        </p:txBody>
      </p:sp>
      <p:sp>
        <p:nvSpPr>
          <p:cNvPr id="422942" name="Line 29"/>
          <p:cNvSpPr>
            <a:spLocks noChangeShapeType="1"/>
          </p:cNvSpPr>
          <p:nvPr/>
        </p:nvSpPr>
        <p:spPr bwMode="auto">
          <a:xfrm>
            <a:off x="4888112" y="6010073"/>
            <a:ext cx="413808" cy="1655461"/>
          </a:xfrm>
          <a:prstGeom prst="line">
            <a:avLst/>
          </a:prstGeom>
          <a:noFill/>
          <a:ln w="9525">
            <a:solidFill>
              <a:schemeClr val="tx1"/>
            </a:solidFill>
            <a:round/>
            <a:headEnd/>
            <a:tailEnd/>
          </a:ln>
        </p:spPr>
        <p:txBody>
          <a:bodyPr lIns="88139" tIns="44070" rIns="88139" bIns="44070"/>
          <a:lstStyle/>
          <a:p>
            <a:endParaRPr lang="en-US" dirty="0"/>
          </a:p>
        </p:txBody>
      </p:sp>
      <p:sp>
        <p:nvSpPr>
          <p:cNvPr id="422943" name="Line 30"/>
          <p:cNvSpPr>
            <a:spLocks noChangeShapeType="1"/>
          </p:cNvSpPr>
          <p:nvPr/>
        </p:nvSpPr>
        <p:spPr bwMode="auto">
          <a:xfrm flipV="1">
            <a:off x="4888112" y="5107795"/>
            <a:ext cx="914333" cy="948392"/>
          </a:xfrm>
          <a:prstGeom prst="line">
            <a:avLst/>
          </a:prstGeom>
          <a:noFill/>
          <a:ln w="9525">
            <a:solidFill>
              <a:schemeClr val="tx1"/>
            </a:solidFill>
            <a:round/>
            <a:headEnd/>
            <a:tailEnd/>
          </a:ln>
        </p:spPr>
        <p:txBody>
          <a:bodyPr lIns="88139" tIns="44070" rIns="88139" bIns="44070"/>
          <a:lstStyle/>
          <a:p>
            <a:endParaRPr lang="en-US" dirty="0"/>
          </a:p>
        </p:txBody>
      </p:sp>
      <p:sp>
        <p:nvSpPr>
          <p:cNvPr id="422944" name="Line 31"/>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2945" name="Line 32"/>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2946" name="Text Box 33"/>
          <p:cNvSpPr txBox="1">
            <a:spLocks noChangeArrowheads="1"/>
          </p:cNvSpPr>
          <p:nvPr/>
        </p:nvSpPr>
        <p:spPr bwMode="auto">
          <a:xfrm>
            <a:off x="5422107" y="33662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22947" name="Text Box 34"/>
          <p:cNvSpPr txBox="1">
            <a:spLocks noChangeArrowheads="1"/>
          </p:cNvSpPr>
          <p:nvPr/>
        </p:nvSpPr>
        <p:spPr bwMode="auto">
          <a:xfrm>
            <a:off x="5908940" y="48603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22948" name="Text Box 35"/>
          <p:cNvSpPr txBox="1">
            <a:spLocks noChangeArrowheads="1"/>
          </p:cNvSpPr>
          <p:nvPr/>
        </p:nvSpPr>
        <p:spPr bwMode="auto">
          <a:xfrm>
            <a:off x="5908940" y="622373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22949" name="Text Box 36"/>
          <p:cNvSpPr txBox="1">
            <a:spLocks noChangeArrowheads="1"/>
          </p:cNvSpPr>
          <p:nvPr/>
        </p:nvSpPr>
        <p:spPr bwMode="auto">
          <a:xfrm>
            <a:off x="5422107" y="78192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22950" name="Text Box 37"/>
          <p:cNvSpPr txBox="1">
            <a:spLocks noChangeArrowheads="1"/>
          </p:cNvSpPr>
          <p:nvPr/>
        </p:nvSpPr>
        <p:spPr bwMode="auto">
          <a:xfrm>
            <a:off x="317964" y="637744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22951" name="Text Box 38"/>
          <p:cNvSpPr txBox="1">
            <a:spLocks noChangeArrowheads="1"/>
          </p:cNvSpPr>
          <p:nvPr/>
        </p:nvSpPr>
        <p:spPr bwMode="auto">
          <a:xfrm>
            <a:off x="730251" y="347077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22952" name="Text Box 39"/>
          <p:cNvSpPr txBox="1">
            <a:spLocks noChangeArrowheads="1"/>
          </p:cNvSpPr>
          <p:nvPr/>
        </p:nvSpPr>
        <p:spPr bwMode="auto">
          <a:xfrm>
            <a:off x="748507" y="460823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22953" name="Text Box 40"/>
          <p:cNvSpPr txBox="1">
            <a:spLocks noChangeArrowheads="1"/>
          </p:cNvSpPr>
          <p:nvPr/>
        </p:nvSpPr>
        <p:spPr bwMode="auto">
          <a:xfrm>
            <a:off x="317964" y="772394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22954" name="Line 4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2955" name="Line 4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2956" name="Line 4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2957" name="Line 4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2958" name="Text Box 45"/>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22959" name="Text Box 46"/>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22960" name="Text Box 47"/>
          <p:cNvSpPr txBox="1">
            <a:spLocks noChangeArrowheads="1"/>
          </p:cNvSpPr>
          <p:nvPr/>
        </p:nvSpPr>
        <p:spPr bwMode="auto">
          <a:xfrm>
            <a:off x="3908359" y="5552017"/>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22961" name="Text Box 48"/>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22962" name="Text Box 49"/>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22963" name="Text Box 50"/>
          <p:cNvSpPr txBox="1">
            <a:spLocks noChangeArrowheads="1"/>
          </p:cNvSpPr>
          <p:nvPr/>
        </p:nvSpPr>
        <p:spPr bwMode="auto">
          <a:xfrm>
            <a:off x="3943351" y="368904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22964" name="Text Box 51"/>
          <p:cNvSpPr txBox="1">
            <a:spLocks noChangeArrowheads="1"/>
          </p:cNvSpPr>
          <p:nvPr/>
        </p:nvSpPr>
        <p:spPr bwMode="auto">
          <a:xfrm>
            <a:off x="2035572" y="424394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22965" name="Text Box 52"/>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22966" name="Text Box 53"/>
          <p:cNvSpPr txBox="1">
            <a:spLocks noChangeArrowheads="1"/>
          </p:cNvSpPr>
          <p:nvPr/>
        </p:nvSpPr>
        <p:spPr bwMode="auto">
          <a:xfrm>
            <a:off x="2026444" y="608078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22967" name="Text Box 54"/>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22968" name="Text Box 55"/>
          <p:cNvSpPr txBox="1">
            <a:spLocks noChangeArrowheads="1"/>
          </p:cNvSpPr>
          <p:nvPr/>
        </p:nvSpPr>
        <p:spPr bwMode="auto">
          <a:xfrm>
            <a:off x="5426671" y="3054225"/>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22969" name="Text Box 56"/>
          <p:cNvSpPr txBox="1">
            <a:spLocks noChangeArrowheads="1"/>
          </p:cNvSpPr>
          <p:nvPr/>
        </p:nvSpPr>
        <p:spPr bwMode="auto">
          <a:xfrm>
            <a:off x="5412979" y="7530269"/>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22970" name="Text Box 57"/>
          <p:cNvSpPr txBox="1">
            <a:spLocks noChangeArrowheads="1"/>
          </p:cNvSpPr>
          <p:nvPr/>
        </p:nvSpPr>
        <p:spPr bwMode="auto">
          <a:xfrm>
            <a:off x="5971316" y="4574420"/>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22971" name="Text Box 58"/>
          <p:cNvSpPr txBox="1">
            <a:spLocks noChangeArrowheads="1"/>
          </p:cNvSpPr>
          <p:nvPr/>
        </p:nvSpPr>
        <p:spPr bwMode="auto">
          <a:xfrm>
            <a:off x="5750719" y="5931682"/>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22972" name="Text Box 59"/>
          <p:cNvSpPr txBox="1">
            <a:spLocks noChangeArrowheads="1"/>
          </p:cNvSpPr>
          <p:nvPr/>
        </p:nvSpPr>
        <p:spPr bwMode="auto">
          <a:xfrm>
            <a:off x="2116204" y="4030285"/>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22973" name="Text Box 60"/>
          <p:cNvSpPr txBox="1">
            <a:spLocks noChangeArrowheads="1"/>
          </p:cNvSpPr>
          <p:nvPr/>
        </p:nvSpPr>
        <p:spPr bwMode="auto">
          <a:xfrm>
            <a:off x="2116204" y="5907088"/>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p:spPr>
        <p:txBody>
          <a:bodyPr/>
          <a:lstStyle/>
          <a:p>
            <a:fld id="{29AEF93D-00F5-44AB-AA45-20759324DC20}" type="slidenum">
              <a:rPr lang="en-US" smtClean="0"/>
              <a:pPr/>
              <a:t>70</a:t>
            </a:fld>
            <a:endParaRPr lang="en-US" dirty="0" smtClean="0"/>
          </a:p>
        </p:txBody>
      </p:sp>
      <p:sp>
        <p:nvSpPr>
          <p:cNvPr id="423939"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23940"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23941"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23942"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23943"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23944"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45" name="Rectangle 8"/>
          <p:cNvSpPr>
            <a:spLocks noChangeArrowheads="1"/>
          </p:cNvSpPr>
          <p:nvPr/>
        </p:nvSpPr>
        <p:spPr bwMode="auto">
          <a:xfrm>
            <a:off x="745464" y="1212775"/>
            <a:ext cx="508717"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ent-tt:</a:t>
            </a:r>
          </a:p>
        </p:txBody>
      </p:sp>
      <p:sp>
        <p:nvSpPr>
          <p:cNvPr id="423946"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Final GTT Configuration Form</a:t>
            </a:r>
          </a:p>
        </p:txBody>
      </p:sp>
      <p:sp>
        <p:nvSpPr>
          <p:cNvPr id="423947"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23948" name="Rectangle 11"/>
          <p:cNvSpPr>
            <a:spLocks noChangeArrowheads="1"/>
          </p:cNvSpPr>
          <p:nvPr/>
        </p:nvSpPr>
        <p:spPr bwMode="auto">
          <a:xfrm>
            <a:off x="745463" y="1443340"/>
            <a:ext cx="57924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a:t>
            </a:r>
          </a:p>
        </p:txBody>
      </p:sp>
      <p:sp>
        <p:nvSpPr>
          <p:cNvPr id="423949"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23950"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23951"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23952"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23953"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54"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55"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56"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57"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58"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59"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0"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1"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62"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3"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4"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5"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66"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67"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68"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69"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70"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71"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72"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73"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74"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23975"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76"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23977"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78"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23979" name="Rectangle 42"/>
          <p:cNvSpPr>
            <a:spLocks noChangeArrowheads="1"/>
          </p:cNvSpPr>
          <p:nvPr/>
        </p:nvSpPr>
        <p:spPr bwMode="auto">
          <a:xfrm>
            <a:off x="754592" y="1673906"/>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ent-map:</a:t>
            </a:r>
          </a:p>
        </p:txBody>
      </p:sp>
      <p:sp>
        <p:nvSpPr>
          <p:cNvPr id="423980" name="Rectangle 43"/>
          <p:cNvSpPr>
            <a:spLocks noChangeArrowheads="1"/>
          </p:cNvSpPr>
          <p:nvPr/>
        </p:nvSpPr>
        <p:spPr bwMode="auto">
          <a:xfrm>
            <a:off x="745463" y="982209"/>
            <a:ext cx="757182"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ent-ttmap: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A3A537B5-DA83-4A6A-96DB-DFC721583A99}" type="slidenum">
              <a:rPr lang="en-US" smtClean="0"/>
              <a:pPr/>
              <a:t>7</a:t>
            </a:fld>
            <a:endParaRPr lang="en-US" dirty="0" smtClean="0"/>
          </a:p>
        </p:txBody>
      </p:sp>
      <p:sp>
        <p:nvSpPr>
          <p:cNvPr id="361475" name="Rectangle 2"/>
          <p:cNvSpPr>
            <a:spLocks noGrp="1" noChangeArrowheads="1"/>
          </p:cNvSpPr>
          <p:nvPr>
            <p:ph type="body" idx="1"/>
          </p:nvPr>
        </p:nvSpPr>
        <p:spPr>
          <a:xfrm>
            <a:off x="454885" y="308958"/>
            <a:ext cx="6121929" cy="8132812"/>
          </a:xfrm>
          <a:noFill/>
          <a:ln/>
        </p:spPr>
        <p:txBody>
          <a:bodyPr/>
          <a:lstStyle/>
          <a:p>
            <a:pPr marL="220348" indent="-220348" eaLnBrk="1" hangingPunct="1">
              <a:spcBef>
                <a:spcPct val="50000"/>
              </a:spcBef>
            </a:pPr>
            <a:r>
              <a:rPr lang="en-US" b="1" dirty="0" smtClean="0"/>
              <a:t>Pre-Instructional Survey</a:t>
            </a:r>
          </a:p>
          <a:p>
            <a:pPr marL="220348" indent="-220348" eaLnBrk="1" hangingPunct="1">
              <a:spcBef>
                <a:spcPct val="50000"/>
              </a:spcBef>
            </a:pPr>
            <a:endParaRPr lang="en-US" b="1" dirty="0" smtClean="0"/>
          </a:p>
          <a:p>
            <a:pPr marL="220348" indent="-220348" eaLnBrk="1" hangingPunct="1">
              <a:buFontTx/>
              <a:buAutoNum type="arabicPeriod"/>
            </a:pPr>
            <a:r>
              <a:rPr lang="en-US" dirty="0" smtClean="0"/>
              <a:t>Three of the advanced features that require the routing functionality of </a:t>
            </a:r>
            <a:r>
              <a:rPr lang="en-US" dirty="0" smtClean="0">
                <a:solidFill>
                  <a:schemeClr val="tx2"/>
                </a:solidFill>
              </a:rPr>
              <a:t>GTT</a:t>
            </a:r>
            <a:r>
              <a:rPr lang="en-US" dirty="0" smtClean="0"/>
              <a:t> are:</a:t>
            </a:r>
            <a:br>
              <a:rPr lang="en-US" dirty="0" smtClean="0"/>
            </a:br>
            <a:endParaRPr lang="en-US" dirty="0" smtClean="0"/>
          </a:p>
          <a:p>
            <a:pPr marL="220348" indent="-220348" eaLnBrk="1" hangingPunct="1">
              <a:buFontTx/>
              <a:buAutoNum type="arabicPeriod"/>
            </a:pPr>
            <a:r>
              <a:rPr lang="en-US" dirty="0" smtClean="0"/>
              <a:t>Global Title Translation </a:t>
            </a:r>
            <a:r>
              <a:rPr lang="en-US" dirty="0" smtClean="0">
                <a:solidFill>
                  <a:schemeClr val="tx2"/>
                </a:solidFill>
              </a:rPr>
              <a:t>(GTT)</a:t>
            </a:r>
            <a:r>
              <a:rPr lang="en-US" dirty="0" smtClean="0"/>
              <a:t> information is contained in which parameter of the </a:t>
            </a:r>
            <a:r>
              <a:rPr lang="en-US" dirty="0" smtClean="0">
                <a:solidFill>
                  <a:schemeClr val="tx2"/>
                </a:solidFill>
              </a:rPr>
              <a:t>MSU?</a:t>
            </a:r>
            <a:br>
              <a:rPr lang="en-US" dirty="0" smtClean="0">
                <a:solidFill>
                  <a:schemeClr val="tx2"/>
                </a:solidFill>
              </a:rPr>
            </a:br>
            <a:endParaRPr lang="en-US" dirty="0" smtClean="0">
              <a:solidFill>
                <a:schemeClr val="tx2"/>
              </a:solidFill>
            </a:endParaRPr>
          </a:p>
          <a:p>
            <a:pPr marL="220348" indent="-220348" eaLnBrk="1" hangingPunct="1">
              <a:buFontTx/>
              <a:buAutoNum type="arabicPeriod"/>
            </a:pPr>
            <a:r>
              <a:rPr lang="en-US" dirty="0" smtClean="0"/>
              <a:t>An </a:t>
            </a:r>
            <a:r>
              <a:rPr lang="en-US" dirty="0" smtClean="0">
                <a:solidFill>
                  <a:schemeClr val="tx2"/>
                </a:solidFill>
              </a:rPr>
              <a:t>STP</a:t>
            </a:r>
            <a:r>
              <a:rPr lang="en-US" dirty="0" smtClean="0"/>
              <a:t> can initiate an </a:t>
            </a:r>
            <a:r>
              <a:rPr lang="en-US" dirty="0" smtClean="0">
                <a:solidFill>
                  <a:schemeClr val="tx2"/>
                </a:solidFill>
              </a:rPr>
              <a:t>SCCP</a:t>
            </a:r>
            <a:r>
              <a:rPr lang="en-US" dirty="0" smtClean="0"/>
              <a:t> message.  TRUE/FALSE</a:t>
            </a:r>
            <a:br>
              <a:rPr lang="en-US" dirty="0" smtClean="0"/>
            </a:br>
            <a:endParaRPr lang="en-US" dirty="0" smtClean="0"/>
          </a:p>
          <a:p>
            <a:pPr marL="220348" indent="-220348" eaLnBrk="1" hangingPunct="1">
              <a:buFontTx/>
              <a:buAutoNum type="arabicPeriod"/>
            </a:pPr>
            <a:r>
              <a:rPr lang="en-US" dirty="0" smtClean="0"/>
              <a:t>What is the service indicator </a:t>
            </a:r>
            <a:r>
              <a:rPr lang="en-US" dirty="0" smtClean="0">
                <a:solidFill>
                  <a:schemeClr val="tx2"/>
                </a:solidFill>
              </a:rPr>
              <a:t>(SI)</a:t>
            </a:r>
            <a:r>
              <a:rPr lang="en-US" dirty="0" smtClean="0"/>
              <a:t> value for an </a:t>
            </a:r>
            <a:r>
              <a:rPr lang="en-US" dirty="0" smtClean="0">
                <a:solidFill>
                  <a:schemeClr val="tx2"/>
                </a:solidFill>
              </a:rPr>
              <a:t>SCCP </a:t>
            </a:r>
            <a:r>
              <a:rPr lang="en-US" dirty="0" smtClean="0"/>
              <a:t>message?</a:t>
            </a:r>
          </a:p>
          <a:p>
            <a:pPr marL="220348" indent="-220348" eaLnBrk="1" hangingPunct="1">
              <a:buFontTx/>
              <a:buAutoNum type="arabicPeriod"/>
            </a:pPr>
            <a:endParaRPr lang="en-US" dirty="0" smtClean="0"/>
          </a:p>
          <a:p>
            <a:pPr marL="220348" indent="-220348" eaLnBrk="1" hangingPunct="1">
              <a:buFontTx/>
              <a:buAutoNum type="arabicPeriod"/>
            </a:pPr>
            <a:r>
              <a:rPr lang="en-US" dirty="0" smtClean="0"/>
              <a:t>What is the value of the routing indicator </a:t>
            </a:r>
            <a:r>
              <a:rPr lang="en-US" dirty="0" smtClean="0">
                <a:solidFill>
                  <a:schemeClr val="tx2"/>
                </a:solidFill>
              </a:rPr>
              <a:t>(RI)</a:t>
            </a:r>
            <a:r>
              <a:rPr lang="en-US" dirty="0" smtClean="0"/>
              <a:t> if further global title translations are needed?</a:t>
            </a:r>
            <a:br>
              <a:rPr lang="en-US" dirty="0" smtClean="0"/>
            </a:br>
            <a:endParaRPr lang="en-US" dirty="0" smtClean="0"/>
          </a:p>
          <a:p>
            <a:pPr marL="220348" indent="-220348" eaLnBrk="1" hangingPunct="1">
              <a:buFontTx/>
              <a:buAutoNum type="arabicPeriod"/>
            </a:pPr>
            <a:r>
              <a:rPr lang="en-US" dirty="0" smtClean="0"/>
              <a:t>With Final</a:t>
            </a:r>
            <a:r>
              <a:rPr lang="en-US" dirty="0" smtClean="0">
                <a:solidFill>
                  <a:schemeClr val="tx2"/>
                </a:solidFill>
              </a:rPr>
              <a:t> GTT</a:t>
            </a:r>
            <a:r>
              <a:rPr lang="en-US" dirty="0" smtClean="0"/>
              <a:t>, the Originating Point Code </a:t>
            </a:r>
            <a:r>
              <a:rPr lang="en-US" dirty="0" smtClean="0">
                <a:solidFill>
                  <a:schemeClr val="tx2"/>
                </a:solidFill>
              </a:rPr>
              <a:t>(OPC)</a:t>
            </a:r>
            <a:r>
              <a:rPr lang="en-US" dirty="0" smtClean="0"/>
              <a:t> in the routing label will be:</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With Final</a:t>
            </a:r>
            <a:r>
              <a:rPr lang="en-US" dirty="0" smtClean="0">
                <a:solidFill>
                  <a:schemeClr val="tx2"/>
                </a:solidFill>
              </a:rPr>
              <a:t> GTT</a:t>
            </a:r>
            <a:r>
              <a:rPr lang="en-US" dirty="0" smtClean="0"/>
              <a:t>, the Destination Point Code </a:t>
            </a:r>
            <a:r>
              <a:rPr lang="en-US" dirty="0" smtClean="0">
                <a:solidFill>
                  <a:schemeClr val="tx2"/>
                </a:solidFill>
              </a:rPr>
              <a:t>(DPC)</a:t>
            </a:r>
            <a:r>
              <a:rPr lang="en-US" dirty="0" smtClean="0"/>
              <a:t> will be:</a:t>
            </a:r>
            <a:br>
              <a:rPr lang="en-US" dirty="0" smtClean="0"/>
            </a:br>
            <a:r>
              <a:rPr lang="en-US" dirty="0" smtClean="0"/>
              <a:t/>
            </a:r>
            <a:br>
              <a:rPr lang="en-US" dirty="0" smtClean="0"/>
            </a:br>
            <a:endParaRPr lang="en-US" dirty="0" smtClean="0"/>
          </a:p>
          <a:p>
            <a:pPr marL="228600" indent="-228600" eaLnBrk="1" hangingPunct="1">
              <a:buFont typeface="+mj-lt"/>
              <a:buAutoNum type="arabicPeriod" startAt="8"/>
            </a:pPr>
            <a:r>
              <a:rPr lang="en-US" dirty="0" smtClean="0"/>
              <a:t>What feature must be turned on before the </a:t>
            </a:r>
            <a:r>
              <a:rPr lang="en-US" dirty="0" smtClean="0">
                <a:solidFill>
                  <a:schemeClr val="tx2"/>
                </a:solidFill>
              </a:rPr>
              <a:t>VGTT</a:t>
            </a:r>
            <a:r>
              <a:rPr lang="en-US" dirty="0" smtClean="0"/>
              <a:t> feature can be turned on? </a:t>
            </a:r>
            <a:br>
              <a:rPr lang="en-US" dirty="0" smtClean="0"/>
            </a:br>
            <a:endParaRPr lang="en-US" dirty="0" smtClean="0"/>
          </a:p>
          <a:p>
            <a:pPr marL="220348" indent="-220348" eaLnBrk="1" hangingPunct="1">
              <a:buFontTx/>
              <a:buAutoNum type="arabicPeriod" startAt="8"/>
            </a:pPr>
            <a:endParaRPr lang="en-US" dirty="0" smtClean="0"/>
          </a:p>
          <a:p>
            <a:pPr marL="220348" indent="-220348" eaLnBrk="1" hangingPunct="1">
              <a:buFontTx/>
              <a:buAutoNum type="arabicPeriod" startAt="8"/>
            </a:pPr>
            <a:r>
              <a:rPr lang="en-US" dirty="0" smtClean="0"/>
              <a:t>If Gateway Screening is activated, messages are screened before they are examined for further processing</a:t>
            </a:r>
            <a:r>
              <a:rPr lang="en-US" dirty="0" smtClean="0">
                <a:solidFill>
                  <a:schemeClr val="tx2"/>
                </a:solidFill>
              </a:rPr>
              <a:t>.       </a:t>
            </a:r>
            <a:r>
              <a:rPr lang="en-US" dirty="0" smtClean="0"/>
              <a:t>TRUE/FALSE</a:t>
            </a:r>
          </a:p>
          <a:p>
            <a:pPr marL="220348" indent="-220348" eaLnBrk="1" hangingPunct="1">
              <a:buFontTx/>
              <a:buAutoNum type="arabicPeriod" startAt="8"/>
            </a:pPr>
            <a:endParaRPr lang="en-US" dirty="0" smtClean="0">
              <a:solidFill>
                <a:schemeClr val="tx2"/>
              </a:solidFill>
            </a:endParaRPr>
          </a:p>
          <a:p>
            <a:pPr marL="220348" indent="-220348" eaLnBrk="1" hangingPunct="1">
              <a:buFontTx/>
              <a:buAutoNum type="arabicPeriod" startAt="8"/>
            </a:pPr>
            <a:r>
              <a:rPr lang="en-US" dirty="0" smtClean="0">
                <a:solidFill>
                  <a:schemeClr val="tx2"/>
                </a:solidFill>
              </a:rPr>
              <a:t>GWS</a:t>
            </a:r>
            <a:r>
              <a:rPr lang="en-US" dirty="0" smtClean="0"/>
              <a:t> functions on the </a:t>
            </a:r>
            <a:r>
              <a:rPr lang="en-US" dirty="0" smtClean="0">
                <a:solidFill>
                  <a:schemeClr val="tx2"/>
                </a:solidFill>
              </a:rPr>
              <a:t>EAGLE</a:t>
            </a:r>
            <a:r>
              <a:rPr lang="en-US" dirty="0" smtClean="0"/>
              <a:t> reside within which card types? </a:t>
            </a:r>
            <a:br>
              <a:rPr lang="en-US" dirty="0" smtClean="0"/>
            </a:br>
            <a:endParaRPr lang="en-US" dirty="0" smtClean="0"/>
          </a:p>
          <a:p>
            <a:pPr marL="220348" indent="-220348" eaLnBrk="1" hangingPunct="1"/>
            <a:endParaRPr lang="en-US" dirty="0" smtClean="0"/>
          </a:p>
          <a:p>
            <a:pPr marL="220348" indent="-220348" eaLnBrk="1" hangingPunct="1"/>
            <a:r>
              <a:rPr lang="en-US" dirty="0" smtClean="0"/>
              <a:t>         									                               			</a:t>
            </a:r>
          </a:p>
        </p:txBody>
      </p:sp>
      <p:sp>
        <p:nvSpPr>
          <p:cNvPr id="361476"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noFill/>
        </p:spPr>
        <p:txBody>
          <a:bodyPr/>
          <a:lstStyle/>
          <a:p>
            <a:fld id="{4B647DFE-7943-4F31-B27C-86EB05F617AC}" type="slidenum">
              <a:rPr lang="en-US" smtClean="0"/>
              <a:pPr/>
              <a:t>71</a:t>
            </a:fld>
            <a:endParaRPr lang="en-US" dirty="0" smtClean="0"/>
          </a:p>
        </p:txBody>
      </p:sp>
      <p:sp>
        <p:nvSpPr>
          <p:cNvPr id="424963" name="Rectangle 2"/>
          <p:cNvSpPr>
            <a:spLocks noGrp="1" noChangeArrowheads="1"/>
          </p:cNvSpPr>
          <p:nvPr>
            <p:ph type="body" idx="1"/>
          </p:nvPr>
        </p:nvSpPr>
        <p:spPr>
          <a:xfrm>
            <a:off x="760677" y="4671258"/>
            <a:ext cx="5700515" cy="4108676"/>
          </a:xfrm>
          <a:noFill/>
          <a:ln/>
        </p:spPr>
        <p:txBody>
          <a:bodyPr/>
          <a:lstStyle/>
          <a:p>
            <a:pPr eaLnBrk="1" hangingPunct="1"/>
            <a:r>
              <a:rPr lang="en-US" sz="1000" dirty="0" smtClean="0"/>
              <a:t>You will be assigned a particular STP for this exercise. Learning Activity 4 has four parts- A, B, C, and D. Each of the parts relates to a specific STP pair in the training lab. They are as follows:</a:t>
            </a:r>
          </a:p>
          <a:p>
            <a:pPr eaLnBrk="1" hangingPunct="1"/>
            <a:r>
              <a:rPr lang="en-US" sz="1000" dirty="0" smtClean="0"/>
              <a:t>Part A is used on the Raleigh/Clayton pair</a:t>
            </a:r>
          </a:p>
          <a:p>
            <a:pPr eaLnBrk="1" hangingPunct="1"/>
            <a:r>
              <a:rPr lang="en-US" sz="1000" dirty="0" smtClean="0"/>
              <a:t>Part B is used on the Dallas/Hubbard pair</a:t>
            </a:r>
          </a:p>
          <a:p>
            <a:pPr eaLnBrk="1" hangingPunct="1"/>
            <a:r>
              <a:rPr lang="en-US" sz="1000" dirty="0" smtClean="0"/>
              <a:t>Part C is used on the Denver/Salt Lake pair</a:t>
            </a:r>
          </a:p>
          <a:p>
            <a:pPr eaLnBrk="1" hangingPunct="1"/>
            <a:r>
              <a:rPr lang="en-US" sz="1000" dirty="0" smtClean="0"/>
              <a:t>Part D is used on the STPs in the U.K. training center</a:t>
            </a:r>
          </a:p>
          <a:p>
            <a:pPr eaLnBrk="1" hangingPunct="1"/>
            <a:endParaRPr lang="en-US" sz="1000" dirty="0" smtClean="0"/>
          </a:p>
        </p:txBody>
      </p:sp>
      <p:sp>
        <p:nvSpPr>
          <p:cNvPr id="4249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p:spPr>
        <p:txBody>
          <a:bodyPr/>
          <a:lstStyle/>
          <a:p>
            <a:fld id="{39E93325-30EF-49D1-94DA-F188D41641E4}" type="slidenum">
              <a:rPr lang="en-US" smtClean="0"/>
              <a:pPr/>
              <a:t>72</a:t>
            </a:fld>
            <a:endParaRPr lang="en-US" dirty="0" smtClean="0"/>
          </a:p>
        </p:txBody>
      </p:sp>
      <p:sp>
        <p:nvSpPr>
          <p:cNvPr id="425987" name="Rectangle 2"/>
          <p:cNvSpPr>
            <a:spLocks noGrp="1" noChangeArrowheads="1"/>
          </p:cNvSpPr>
          <p:nvPr>
            <p:ph type="body" idx="1"/>
          </p:nvPr>
        </p:nvSpPr>
        <p:spPr>
          <a:xfrm>
            <a:off x="699823" y="299736"/>
            <a:ext cx="5610754" cy="8300357"/>
          </a:xfrm>
          <a:noFill/>
          <a:ln/>
        </p:spPr>
        <p:txBody>
          <a:bodyPr/>
          <a:lstStyle/>
          <a:p>
            <a:pPr marL="220348" indent="-220348" eaLnBrk="1" hangingPunct="1"/>
            <a:r>
              <a:rPr lang="en-US" b="1" dirty="0" smtClean="0"/>
              <a:t>Learning Activity 4: Final GTT Configuration</a:t>
            </a:r>
          </a:p>
          <a:p>
            <a:pPr marL="220348" indent="-220348" eaLnBrk="1" hangingPunct="1"/>
            <a:r>
              <a:rPr lang="en-US" b="1" dirty="0" smtClean="0"/>
              <a:t>Student Assignment A</a:t>
            </a:r>
          </a:p>
          <a:p>
            <a:pPr marL="220348" indent="-220348" eaLnBrk="1" hangingPunct="1">
              <a:buFontTx/>
              <a:buAutoNum type="arabicPeriod"/>
            </a:pPr>
            <a:r>
              <a:rPr lang="en-US" dirty="0" smtClean="0"/>
              <a:t>Using the network map on this page, configure the Raleigh or Clayton STP 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Raleigh/Clayton STPs will be performing Final GTT for LIDB with a digit range of 9197891000 to 9197899999, with tt of 253, a SSN of 253, and a destination of 240-12-5 and 240-12-6 SCPs.</a:t>
            </a:r>
          </a:p>
          <a:p>
            <a:pPr marL="220348" indent="-220348" eaLnBrk="1" hangingPunct="1"/>
            <a:endParaRPr lang="en-US" dirty="0" smtClean="0"/>
          </a:p>
        </p:txBody>
      </p:sp>
      <p:sp>
        <p:nvSpPr>
          <p:cNvPr id="425988"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89"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0"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1"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2"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5993"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5994"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5995"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5996"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7"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8"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5999"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6000"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6001"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6002"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6003"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6004"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6005"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26006"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26007"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26008"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26009"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26010"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6011"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26012"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26013"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26014"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6015"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26016"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26017"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26018"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26019"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26020"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26021"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26022"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6023"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26024"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6025"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26026"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26027"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26028"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26029"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26030"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426031"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26032"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26033"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26034"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26035"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26036"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6037"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6038"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6039"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6040" name="Text Box 55"/>
          <p:cNvSpPr txBox="1">
            <a:spLocks noChangeArrowheads="1"/>
          </p:cNvSpPr>
          <p:nvPr/>
        </p:nvSpPr>
        <p:spPr bwMode="auto">
          <a:xfrm>
            <a:off x="2029487" y="404411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6041" name="Text Box 56"/>
          <p:cNvSpPr txBox="1">
            <a:spLocks noChangeArrowheads="1"/>
          </p:cNvSpPr>
          <p:nvPr/>
        </p:nvSpPr>
        <p:spPr bwMode="auto">
          <a:xfrm>
            <a:off x="2097948" y="424701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26042" name="Text Box 57"/>
          <p:cNvSpPr txBox="1">
            <a:spLocks noChangeArrowheads="1"/>
          </p:cNvSpPr>
          <p:nvPr/>
        </p:nvSpPr>
        <p:spPr bwMode="auto">
          <a:xfrm>
            <a:off x="2199878" y="3745921"/>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26043" name="Text Box 58"/>
          <p:cNvSpPr txBox="1">
            <a:spLocks noChangeArrowheads="1"/>
          </p:cNvSpPr>
          <p:nvPr/>
        </p:nvSpPr>
        <p:spPr bwMode="auto">
          <a:xfrm>
            <a:off x="2038615" y="5888643"/>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6044" name="Text Box 59"/>
          <p:cNvSpPr txBox="1">
            <a:spLocks noChangeArrowheads="1"/>
          </p:cNvSpPr>
          <p:nvPr/>
        </p:nvSpPr>
        <p:spPr bwMode="auto">
          <a:xfrm>
            <a:off x="2102511" y="609154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26045" name="Text Box 60"/>
          <p:cNvSpPr txBox="1">
            <a:spLocks noChangeArrowheads="1"/>
          </p:cNvSpPr>
          <p:nvPr/>
        </p:nvSpPr>
        <p:spPr bwMode="auto">
          <a:xfrm>
            <a:off x="2122290" y="5590445"/>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26046" name="Text Box 61"/>
          <p:cNvSpPr txBox="1">
            <a:spLocks noChangeArrowheads="1"/>
          </p:cNvSpPr>
          <p:nvPr/>
        </p:nvSpPr>
        <p:spPr bwMode="auto">
          <a:xfrm>
            <a:off x="3874890" y="4050267"/>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26047" name="Text Box 62"/>
          <p:cNvSpPr txBox="1">
            <a:spLocks noChangeArrowheads="1"/>
          </p:cNvSpPr>
          <p:nvPr/>
        </p:nvSpPr>
        <p:spPr bwMode="auto">
          <a:xfrm>
            <a:off x="3940308" y="425316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26048" name="Text Box 63"/>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26049" name="Text Box 64"/>
          <p:cNvSpPr txBox="1">
            <a:spLocks noChangeArrowheads="1"/>
          </p:cNvSpPr>
          <p:nvPr/>
        </p:nvSpPr>
        <p:spPr bwMode="auto">
          <a:xfrm>
            <a:off x="3868805" y="59009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26050" name="Text Box 65"/>
          <p:cNvSpPr txBox="1">
            <a:spLocks noChangeArrowheads="1"/>
          </p:cNvSpPr>
          <p:nvPr/>
        </p:nvSpPr>
        <p:spPr bwMode="auto">
          <a:xfrm>
            <a:off x="3934222" y="610383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26051" name="Text Box 66"/>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p:spPr>
        <p:txBody>
          <a:bodyPr/>
          <a:lstStyle/>
          <a:p>
            <a:fld id="{BB97D4A9-394F-428D-ADBD-98451E724582}" type="slidenum">
              <a:rPr lang="en-US" smtClean="0"/>
              <a:pPr/>
              <a:t>73</a:t>
            </a:fld>
            <a:endParaRPr lang="en-US" dirty="0" smtClean="0"/>
          </a:p>
        </p:txBody>
      </p:sp>
      <p:sp>
        <p:nvSpPr>
          <p:cNvPr id="42701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4: Final GTT Configuration</a:t>
            </a:r>
          </a:p>
          <a:p>
            <a:pPr marL="220348" indent="-220348" eaLnBrk="1" hangingPunct="1"/>
            <a:r>
              <a:rPr lang="en-US" b="1" dirty="0" smtClean="0"/>
              <a:t>Student Assignment B</a:t>
            </a:r>
          </a:p>
          <a:p>
            <a:pPr marL="220348" indent="-220348" eaLnBrk="1" hangingPunct="1">
              <a:buFontTx/>
              <a:buAutoNum type="arabicPeriod"/>
            </a:pPr>
            <a:r>
              <a:rPr lang="en-US" dirty="0" smtClean="0"/>
              <a:t>Using the network map on this page, configure the Dallas or Hubbard STP</a:t>
            </a:r>
          </a:p>
          <a:p>
            <a:pPr marL="220348" indent="-220348" eaLnBrk="1" hangingPunct="1"/>
            <a:r>
              <a:rPr lang="en-US" dirty="0" smtClean="0"/>
              <a:t>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Dallas / Hubbard STPs will be performing Final GTT for LIDB with a digit range of 9197891000 to 9197899999 with tt of 253 and a SSN of 253, a destination of 220-13-6 and 220-13-7 SCPs.</a:t>
            </a:r>
          </a:p>
          <a:p>
            <a:pPr marL="220348" indent="-220348" eaLnBrk="1" hangingPunct="1"/>
            <a:endParaRPr lang="en-US" dirty="0" smtClean="0"/>
          </a:p>
        </p:txBody>
      </p:sp>
      <p:sp>
        <p:nvSpPr>
          <p:cNvPr id="427012"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13"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14"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15"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16" name="AutoShape 7"/>
          <p:cNvSpPr>
            <a:spLocks noChangeArrowheads="1"/>
          </p:cNvSpPr>
          <p:nvPr/>
        </p:nvSpPr>
        <p:spPr bwMode="auto">
          <a:xfrm>
            <a:off x="252545" y="6672566"/>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17" name="AutoShape 8"/>
          <p:cNvSpPr>
            <a:spLocks noChangeArrowheads="1"/>
          </p:cNvSpPr>
          <p:nvPr/>
        </p:nvSpPr>
        <p:spPr bwMode="auto">
          <a:xfrm>
            <a:off x="234289" y="8042125"/>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18"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19"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20"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21"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22" name="Rectangle 13"/>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23" name="Rectangle 14"/>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24" name="Rectangle 15"/>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25" name="Rectangle 16"/>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7026" name="Line 1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7027" name="Line 18"/>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7028" name="Line 19"/>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27029" name="Line 20"/>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27030" name="Line 21"/>
          <p:cNvSpPr>
            <a:spLocks noChangeShapeType="1"/>
          </p:cNvSpPr>
          <p:nvPr/>
        </p:nvSpPr>
        <p:spPr bwMode="auto">
          <a:xfrm flipH="1">
            <a:off x="1236862" y="4125586"/>
            <a:ext cx="865650" cy="3446185"/>
          </a:xfrm>
          <a:prstGeom prst="line">
            <a:avLst/>
          </a:prstGeom>
          <a:noFill/>
          <a:ln w="9525">
            <a:solidFill>
              <a:schemeClr val="tx1"/>
            </a:solidFill>
            <a:round/>
            <a:headEnd/>
            <a:tailEnd/>
          </a:ln>
        </p:spPr>
        <p:txBody>
          <a:bodyPr lIns="88139" tIns="44070" rIns="88139" bIns="44070"/>
          <a:lstStyle/>
          <a:p>
            <a:endParaRPr lang="en-US" dirty="0"/>
          </a:p>
        </p:txBody>
      </p:sp>
      <p:sp>
        <p:nvSpPr>
          <p:cNvPr id="427031" name="Line 22"/>
          <p:cNvSpPr>
            <a:spLocks noChangeShapeType="1"/>
          </p:cNvSpPr>
          <p:nvPr/>
        </p:nvSpPr>
        <p:spPr bwMode="auto">
          <a:xfrm flipH="1">
            <a:off x="1224691" y="4136346"/>
            <a:ext cx="888471" cy="4791150"/>
          </a:xfrm>
          <a:prstGeom prst="line">
            <a:avLst/>
          </a:prstGeom>
          <a:noFill/>
          <a:ln w="9525">
            <a:solidFill>
              <a:schemeClr val="tx1"/>
            </a:solidFill>
            <a:round/>
            <a:headEnd/>
            <a:tailEnd/>
          </a:ln>
        </p:spPr>
        <p:txBody>
          <a:bodyPr lIns="88139" tIns="44070" rIns="88139" bIns="44070"/>
          <a:lstStyle/>
          <a:p>
            <a:endParaRPr lang="en-US" dirty="0"/>
          </a:p>
        </p:txBody>
      </p:sp>
      <p:sp>
        <p:nvSpPr>
          <p:cNvPr id="427032" name="Line 23"/>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27033" name="Line 24"/>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7034" name="Line 25"/>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27035" name="Line 26"/>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27036" name="Line 27"/>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7037" name="Line 28"/>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27038" name="Line 29"/>
          <p:cNvSpPr>
            <a:spLocks noChangeShapeType="1"/>
          </p:cNvSpPr>
          <p:nvPr/>
        </p:nvSpPr>
        <p:spPr bwMode="auto">
          <a:xfrm flipH="1">
            <a:off x="1220126" y="6010074"/>
            <a:ext cx="882385" cy="2911273"/>
          </a:xfrm>
          <a:prstGeom prst="line">
            <a:avLst/>
          </a:prstGeom>
          <a:noFill/>
          <a:ln w="9525">
            <a:solidFill>
              <a:schemeClr val="tx1"/>
            </a:solidFill>
            <a:round/>
            <a:headEnd/>
            <a:tailEnd/>
          </a:ln>
        </p:spPr>
        <p:txBody>
          <a:bodyPr lIns="88139" tIns="44070" rIns="88139" bIns="44070"/>
          <a:lstStyle/>
          <a:p>
            <a:endParaRPr lang="en-US" dirty="0"/>
          </a:p>
        </p:txBody>
      </p:sp>
      <p:sp>
        <p:nvSpPr>
          <p:cNvPr id="427039" name="Line 30"/>
          <p:cNvSpPr>
            <a:spLocks noChangeShapeType="1"/>
          </p:cNvSpPr>
          <p:nvPr/>
        </p:nvSpPr>
        <p:spPr bwMode="auto">
          <a:xfrm flipH="1">
            <a:off x="1239905" y="5997777"/>
            <a:ext cx="873257" cy="1580142"/>
          </a:xfrm>
          <a:prstGeom prst="line">
            <a:avLst/>
          </a:prstGeom>
          <a:noFill/>
          <a:ln w="9525">
            <a:solidFill>
              <a:schemeClr val="tx1"/>
            </a:solidFill>
            <a:round/>
            <a:headEnd/>
            <a:tailEnd/>
          </a:ln>
        </p:spPr>
        <p:txBody>
          <a:bodyPr lIns="88139" tIns="44070" rIns="88139" bIns="44070"/>
          <a:lstStyle/>
          <a:p>
            <a:endParaRPr lang="en-US" dirty="0"/>
          </a:p>
        </p:txBody>
      </p:sp>
      <p:sp>
        <p:nvSpPr>
          <p:cNvPr id="427040" name="Line 31"/>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27041" name="Line 32"/>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27042" name="Line 33"/>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27043" name="Line 34"/>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7044" name="Line 35"/>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27045" name="Line 36"/>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7046" name="Text Box 37"/>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27047" name="Text Box 38"/>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27048" name="Text Box 39"/>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27049" name="Text Box 40"/>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27050" name="Text Box 41"/>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27051" name="Text Box 42"/>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27052" name="Text Box 43"/>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27053" name="Text Box 44"/>
          <p:cNvSpPr txBox="1">
            <a:spLocks noChangeArrowheads="1"/>
          </p:cNvSpPr>
          <p:nvPr/>
        </p:nvSpPr>
        <p:spPr bwMode="auto">
          <a:xfrm>
            <a:off x="369689" y="73012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27054" name="Text Box 45"/>
          <p:cNvSpPr txBox="1">
            <a:spLocks noChangeArrowheads="1"/>
          </p:cNvSpPr>
          <p:nvPr/>
        </p:nvSpPr>
        <p:spPr bwMode="auto">
          <a:xfrm>
            <a:off x="360561" y="868924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27055" name="Text Box 46"/>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27056" name="Line 47"/>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7057" name="Line 48"/>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7058" name="Line 49"/>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7059" name="Line 50"/>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7060" name="Text Box 51"/>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7061" name="Text Box 52"/>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27062" name="Text Box 53"/>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27063" name="Text Box 54"/>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7064" name="Text Box 55"/>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27065" name="Text Box 56"/>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27066" name="Text Box 57"/>
          <p:cNvSpPr txBox="1">
            <a:spLocks noChangeArrowheads="1"/>
          </p:cNvSpPr>
          <p:nvPr/>
        </p:nvSpPr>
        <p:spPr bwMode="auto">
          <a:xfrm>
            <a:off x="2035572" y="404258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7067" name="Text Box 58"/>
          <p:cNvSpPr txBox="1">
            <a:spLocks noChangeArrowheads="1"/>
          </p:cNvSpPr>
          <p:nvPr/>
        </p:nvSpPr>
        <p:spPr bwMode="auto">
          <a:xfrm>
            <a:off x="2100991" y="424394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27068" name="Text Box 59"/>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27069" name="Text Box 60"/>
          <p:cNvSpPr txBox="1">
            <a:spLocks noChangeArrowheads="1"/>
          </p:cNvSpPr>
          <p:nvPr/>
        </p:nvSpPr>
        <p:spPr bwMode="auto">
          <a:xfrm>
            <a:off x="2026444" y="5891717"/>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7070" name="Text Box 61"/>
          <p:cNvSpPr txBox="1">
            <a:spLocks noChangeArrowheads="1"/>
          </p:cNvSpPr>
          <p:nvPr/>
        </p:nvSpPr>
        <p:spPr bwMode="auto">
          <a:xfrm>
            <a:off x="2094905" y="609461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27071" name="Text Box 62"/>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27072" name="Oval 63"/>
          <p:cNvSpPr>
            <a:spLocks noChangeArrowheads="1"/>
          </p:cNvSpPr>
          <p:nvPr/>
        </p:nvSpPr>
        <p:spPr bwMode="auto">
          <a:xfrm>
            <a:off x="219076" y="545518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7073" name="Text Box 64"/>
          <p:cNvSpPr txBox="1">
            <a:spLocks noChangeArrowheads="1"/>
          </p:cNvSpPr>
          <p:nvPr/>
        </p:nvSpPr>
        <p:spPr bwMode="auto">
          <a:xfrm>
            <a:off x="340783" y="5837918"/>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27074" name="Line 65"/>
          <p:cNvSpPr>
            <a:spLocks noChangeShapeType="1"/>
          </p:cNvSpPr>
          <p:nvPr/>
        </p:nvSpPr>
        <p:spPr bwMode="auto">
          <a:xfrm flipH="1">
            <a:off x="1245990" y="4151716"/>
            <a:ext cx="864129" cy="1824541"/>
          </a:xfrm>
          <a:prstGeom prst="line">
            <a:avLst/>
          </a:prstGeom>
          <a:noFill/>
          <a:ln w="9525">
            <a:solidFill>
              <a:schemeClr val="tx1"/>
            </a:solidFill>
            <a:round/>
            <a:headEnd/>
            <a:tailEnd/>
          </a:ln>
        </p:spPr>
        <p:txBody>
          <a:bodyPr lIns="88139" tIns="44070" rIns="88139" bIns="44070"/>
          <a:lstStyle/>
          <a:p>
            <a:endParaRPr lang="en-US" dirty="0"/>
          </a:p>
        </p:txBody>
      </p:sp>
      <p:sp>
        <p:nvSpPr>
          <p:cNvPr id="427075" name="Line 66"/>
          <p:cNvSpPr>
            <a:spLocks noChangeShapeType="1"/>
          </p:cNvSpPr>
          <p:nvPr/>
        </p:nvSpPr>
        <p:spPr bwMode="auto">
          <a:xfrm flipH="1" flipV="1">
            <a:off x="1245990" y="5970109"/>
            <a:ext cx="856522" cy="24594"/>
          </a:xfrm>
          <a:prstGeom prst="line">
            <a:avLst/>
          </a:prstGeom>
          <a:noFill/>
          <a:ln w="9525">
            <a:solidFill>
              <a:schemeClr val="tx1"/>
            </a:solidFill>
            <a:round/>
            <a:headEnd/>
            <a:tailEnd/>
          </a:ln>
        </p:spPr>
        <p:txBody>
          <a:bodyPr lIns="88139" tIns="44070" rIns="88139" bIns="44070"/>
          <a:lstStyle/>
          <a:p>
            <a:endParaRPr lang="en-US" dirty="0"/>
          </a:p>
        </p:txBody>
      </p:sp>
      <p:sp>
        <p:nvSpPr>
          <p:cNvPr id="427076" name="Text Box 67"/>
          <p:cNvSpPr txBox="1">
            <a:spLocks noChangeArrowheads="1"/>
          </p:cNvSpPr>
          <p:nvPr/>
        </p:nvSpPr>
        <p:spPr bwMode="auto">
          <a:xfrm>
            <a:off x="2035572" y="7053767"/>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27077" name="Text Box 68"/>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noFill/>
        </p:spPr>
        <p:txBody>
          <a:bodyPr/>
          <a:lstStyle/>
          <a:p>
            <a:fld id="{D1C4C860-ECB8-4262-892A-150F5D84F1A3}" type="slidenum">
              <a:rPr lang="en-US" smtClean="0"/>
              <a:pPr/>
              <a:t>74</a:t>
            </a:fld>
            <a:endParaRPr lang="en-US" dirty="0" smtClean="0"/>
          </a:p>
        </p:txBody>
      </p:sp>
      <p:sp>
        <p:nvSpPr>
          <p:cNvPr id="428035"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4: Final GTT Configuration</a:t>
            </a:r>
          </a:p>
          <a:p>
            <a:pPr marL="220348" indent="-220348" eaLnBrk="1" hangingPunct="1"/>
            <a:r>
              <a:rPr lang="en-US" b="1" dirty="0" smtClean="0"/>
              <a:t>Student Assignment C</a:t>
            </a:r>
          </a:p>
          <a:p>
            <a:pPr marL="220348" indent="-220348" eaLnBrk="1" hangingPunct="1">
              <a:buFontTx/>
              <a:buAutoNum type="arabicPeriod"/>
            </a:pPr>
            <a:r>
              <a:rPr lang="en-US" dirty="0" smtClean="0"/>
              <a:t>Using the network map on this page, configure the Denver or Salt Lake</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buFont typeface="Symbol" pitchFamily="18" charset="2"/>
              <a:buChar char=""/>
            </a:pPr>
            <a:r>
              <a:rPr lang="en-US" dirty="0" smtClean="0"/>
              <a:t>Denver/Salt Lake STPs will be performing Final GTT for LIDB with a digit range of 9197891000 to 9197899999 with tt of 253 and a SSN of 253, a destination of 190-12-5 and 190-12-6 SCPs.</a:t>
            </a:r>
          </a:p>
          <a:p>
            <a:pPr marL="220348" indent="-220348" eaLnBrk="1" hangingPunct="1"/>
            <a:endParaRPr lang="en-US" dirty="0" smtClean="0"/>
          </a:p>
        </p:txBody>
      </p:sp>
      <p:sp>
        <p:nvSpPr>
          <p:cNvPr id="428036" name="Oval 3"/>
          <p:cNvSpPr>
            <a:spLocks noChangeArrowheads="1"/>
          </p:cNvSpPr>
          <p:nvPr/>
        </p:nvSpPr>
        <p:spPr bwMode="auto">
          <a:xfrm>
            <a:off x="681567" y="2842105"/>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37"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38" name="Oval 5"/>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39"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40"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1"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2"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3"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4"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45"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46"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8047"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8"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49"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50"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8051"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8052"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8053" name="Line 20"/>
          <p:cNvSpPr>
            <a:spLocks noChangeShapeType="1"/>
          </p:cNvSpPr>
          <p:nvPr/>
        </p:nvSpPr>
        <p:spPr bwMode="auto">
          <a:xfrm>
            <a:off x="1713045" y="3300161"/>
            <a:ext cx="400117" cy="825424"/>
          </a:xfrm>
          <a:prstGeom prst="line">
            <a:avLst/>
          </a:prstGeom>
          <a:noFill/>
          <a:ln w="9525">
            <a:solidFill>
              <a:schemeClr val="tx1"/>
            </a:solidFill>
            <a:round/>
            <a:headEnd/>
            <a:tailEnd/>
          </a:ln>
        </p:spPr>
        <p:txBody>
          <a:bodyPr lIns="88139" tIns="44070" rIns="88139" bIns="44070"/>
          <a:lstStyle/>
          <a:p>
            <a:endParaRPr lang="en-US" dirty="0"/>
          </a:p>
        </p:txBody>
      </p:sp>
      <p:sp>
        <p:nvSpPr>
          <p:cNvPr id="428054"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28055"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28056"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28057"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28058" name="Line 25"/>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8059"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28060"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28061"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28062"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8063"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28064"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28065"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28066"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28067" name="Line 34"/>
          <p:cNvSpPr>
            <a:spLocks noChangeShapeType="1"/>
          </p:cNvSpPr>
          <p:nvPr/>
        </p:nvSpPr>
        <p:spPr bwMode="auto">
          <a:xfrm flipH="1" flipV="1">
            <a:off x="1713045" y="3318606"/>
            <a:ext cx="400117" cy="2705302"/>
          </a:xfrm>
          <a:prstGeom prst="line">
            <a:avLst/>
          </a:prstGeom>
          <a:noFill/>
          <a:ln w="9525">
            <a:solidFill>
              <a:schemeClr val="tx1"/>
            </a:solidFill>
            <a:round/>
            <a:headEnd/>
            <a:tailEnd/>
          </a:ln>
        </p:spPr>
        <p:txBody>
          <a:bodyPr lIns="88139" tIns="44070" rIns="88139" bIns="44070"/>
          <a:lstStyle/>
          <a:p>
            <a:endParaRPr lang="en-US" dirty="0"/>
          </a:p>
        </p:txBody>
      </p:sp>
      <p:sp>
        <p:nvSpPr>
          <p:cNvPr id="428068"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28069"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28070"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8071"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28072" name="Line 39"/>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8073" name="Text Box 40"/>
          <p:cNvSpPr txBox="1">
            <a:spLocks noChangeArrowheads="1"/>
          </p:cNvSpPr>
          <p:nvPr/>
        </p:nvSpPr>
        <p:spPr bwMode="auto">
          <a:xfrm>
            <a:off x="5422107" y="31756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28074"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28075"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28076"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28077"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28078"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28079" name="Text Box 46"/>
          <p:cNvSpPr txBox="1">
            <a:spLocks noChangeArrowheads="1"/>
          </p:cNvSpPr>
          <p:nvPr/>
        </p:nvSpPr>
        <p:spPr bwMode="auto">
          <a:xfrm>
            <a:off x="820011" y="3175656"/>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28080"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28081"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28082"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28083"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28084"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8085"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8086"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8087"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8088" name="Text Box 55"/>
          <p:cNvSpPr txBox="1">
            <a:spLocks noChangeArrowheads="1"/>
          </p:cNvSpPr>
          <p:nvPr/>
        </p:nvSpPr>
        <p:spPr bwMode="auto">
          <a:xfrm>
            <a:off x="2029487" y="399954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8089" name="Text Box 56"/>
          <p:cNvSpPr txBox="1">
            <a:spLocks noChangeArrowheads="1"/>
          </p:cNvSpPr>
          <p:nvPr/>
        </p:nvSpPr>
        <p:spPr bwMode="auto">
          <a:xfrm>
            <a:off x="2084256" y="420244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28090" name="Text Box 57"/>
          <p:cNvSpPr txBox="1">
            <a:spLocks noChangeArrowheads="1"/>
          </p:cNvSpPr>
          <p:nvPr/>
        </p:nvSpPr>
        <p:spPr bwMode="auto">
          <a:xfrm>
            <a:off x="2161845" y="3702883"/>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28091" name="Text Box 58"/>
          <p:cNvSpPr txBox="1">
            <a:spLocks noChangeArrowheads="1"/>
          </p:cNvSpPr>
          <p:nvPr/>
        </p:nvSpPr>
        <p:spPr bwMode="auto">
          <a:xfrm>
            <a:off x="2024924" y="584406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28092" name="Text Box 59"/>
          <p:cNvSpPr txBox="1">
            <a:spLocks noChangeArrowheads="1"/>
          </p:cNvSpPr>
          <p:nvPr/>
        </p:nvSpPr>
        <p:spPr bwMode="auto">
          <a:xfrm>
            <a:off x="2075127"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28093" name="Text Box 60"/>
          <p:cNvSpPr txBox="1">
            <a:spLocks noChangeArrowheads="1"/>
          </p:cNvSpPr>
          <p:nvPr/>
        </p:nvSpPr>
        <p:spPr bwMode="auto">
          <a:xfrm>
            <a:off x="2084256" y="554586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28094" name="Text Box 61"/>
          <p:cNvSpPr txBox="1">
            <a:spLocks noChangeArrowheads="1"/>
          </p:cNvSpPr>
          <p:nvPr/>
        </p:nvSpPr>
        <p:spPr bwMode="auto">
          <a:xfrm>
            <a:off x="3852069" y="4042582"/>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8095" name="Text Box 62"/>
          <p:cNvSpPr txBox="1">
            <a:spLocks noChangeArrowheads="1"/>
          </p:cNvSpPr>
          <p:nvPr/>
        </p:nvSpPr>
        <p:spPr bwMode="auto">
          <a:xfrm>
            <a:off x="3917487" y="424394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28096" name="Text Box 63"/>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28097" name="Text Box 64"/>
          <p:cNvSpPr txBox="1">
            <a:spLocks noChangeArrowheads="1"/>
          </p:cNvSpPr>
          <p:nvPr/>
        </p:nvSpPr>
        <p:spPr bwMode="auto">
          <a:xfrm>
            <a:off x="3859676" y="589171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28098" name="Text Box 65"/>
          <p:cNvSpPr txBox="1">
            <a:spLocks noChangeArrowheads="1"/>
          </p:cNvSpPr>
          <p:nvPr/>
        </p:nvSpPr>
        <p:spPr bwMode="auto">
          <a:xfrm>
            <a:off x="3911402" y="609461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28099" name="Text Box 66"/>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noFill/>
        </p:spPr>
        <p:txBody>
          <a:bodyPr/>
          <a:lstStyle/>
          <a:p>
            <a:fld id="{800B0E6F-922A-4042-9496-DDFDC6600604}" type="slidenum">
              <a:rPr lang="en-US" smtClean="0"/>
              <a:pPr/>
              <a:t>75</a:t>
            </a:fld>
            <a:endParaRPr lang="en-US" dirty="0" smtClean="0"/>
          </a:p>
        </p:txBody>
      </p:sp>
      <p:sp>
        <p:nvSpPr>
          <p:cNvPr id="429059"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4: Final GTT Configuration</a:t>
            </a:r>
          </a:p>
          <a:p>
            <a:pPr marL="220348" indent="-220348" eaLnBrk="1" hangingPunct="1"/>
            <a:r>
              <a:rPr lang="en-US" b="1" dirty="0" smtClean="0"/>
              <a:t>Student Assignment D</a:t>
            </a:r>
          </a:p>
          <a:p>
            <a:pPr marL="220348" indent="-220348" eaLnBrk="1" hangingPunct="1">
              <a:buFontTx/>
              <a:buAutoNum type="arabicPeriod"/>
            </a:pPr>
            <a:r>
              <a:rPr lang="en-US" dirty="0" smtClean="0"/>
              <a:t>Using the network map on this page, configure the Heathrow or Gatwick</a:t>
            </a:r>
          </a:p>
          <a:p>
            <a:pPr marL="220348" indent="-220348" eaLnBrk="1" hangingPunct="1"/>
            <a:r>
              <a:rPr lang="en-US" dirty="0" smtClean="0"/>
              <a:t>STP for this scenario.</a:t>
            </a:r>
            <a:endParaRPr lang="en-US" b="1" dirty="0" smtClean="0"/>
          </a:p>
          <a:p>
            <a:pPr marL="220348" indent="-220348" eaLnBrk="1" hangingPunct="1"/>
            <a:r>
              <a:rPr lang="en-US" b="1" dirty="0" smtClean="0"/>
              <a:t>Scenario</a:t>
            </a:r>
            <a:endParaRPr lang="en-US" dirty="0" smtClean="0"/>
          </a:p>
          <a:p>
            <a:pPr marL="220348" indent="-220348" eaLnBrk="1" hangingPunct="1"/>
            <a:r>
              <a:rPr lang="en-US" dirty="0" smtClean="0"/>
              <a:t>Heathrow/Gatwick STPs are performing final GTT for LIDB queries with a digit</a:t>
            </a:r>
          </a:p>
          <a:p>
            <a:pPr marL="220348" indent="-220348" eaLnBrk="1" hangingPunct="1"/>
            <a:r>
              <a:rPr lang="en-US" dirty="0" smtClean="0"/>
              <a:t>range of 9197891000 to 9197899999, with  tt = 253 destined for the 3000 &amp; 3001 SCPs.</a:t>
            </a:r>
          </a:p>
          <a:p>
            <a:pPr marL="220348" indent="-220348" eaLnBrk="1" hangingPunct="1"/>
            <a:endParaRPr lang="en-US" dirty="0" smtClean="0"/>
          </a:p>
        </p:txBody>
      </p:sp>
      <p:sp>
        <p:nvSpPr>
          <p:cNvPr id="429060" name="Oval 3"/>
          <p:cNvSpPr>
            <a:spLocks noChangeArrowheads="1"/>
          </p:cNvSpPr>
          <p:nvPr/>
        </p:nvSpPr>
        <p:spPr bwMode="auto">
          <a:xfrm>
            <a:off x="200819" y="599624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9061" name="Oval 4"/>
          <p:cNvSpPr>
            <a:spLocks noChangeArrowheads="1"/>
          </p:cNvSpPr>
          <p:nvPr/>
        </p:nvSpPr>
        <p:spPr bwMode="auto">
          <a:xfrm>
            <a:off x="5277579" y="2814437"/>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9062" name="AutoShape 5"/>
          <p:cNvSpPr>
            <a:spLocks noChangeArrowheads="1"/>
          </p:cNvSpPr>
          <p:nvPr/>
        </p:nvSpPr>
        <p:spPr bwMode="auto">
          <a:xfrm>
            <a:off x="613107" y="2842104"/>
            <a:ext cx="993444"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63" name="AutoShape 6"/>
          <p:cNvSpPr>
            <a:spLocks noChangeArrowheads="1"/>
          </p:cNvSpPr>
          <p:nvPr/>
        </p:nvSpPr>
        <p:spPr bwMode="auto">
          <a:xfrm>
            <a:off x="623755" y="3968801"/>
            <a:ext cx="993445" cy="905354"/>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64" name="AutoShape 7"/>
          <p:cNvSpPr>
            <a:spLocks noChangeArrowheads="1"/>
          </p:cNvSpPr>
          <p:nvPr/>
        </p:nvSpPr>
        <p:spPr bwMode="auto">
          <a:xfrm>
            <a:off x="5785710" y="4220885"/>
            <a:ext cx="990401"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65" name="AutoShape 8"/>
          <p:cNvSpPr>
            <a:spLocks noChangeArrowheads="1"/>
          </p:cNvSpPr>
          <p:nvPr/>
        </p:nvSpPr>
        <p:spPr bwMode="auto">
          <a:xfrm>
            <a:off x="5793317" y="5587371"/>
            <a:ext cx="993445"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66" name="Oval 9"/>
          <p:cNvSpPr>
            <a:spLocks noChangeArrowheads="1"/>
          </p:cNvSpPr>
          <p:nvPr/>
        </p:nvSpPr>
        <p:spPr bwMode="auto">
          <a:xfrm>
            <a:off x="171914" y="7361188"/>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9067" name="Oval 10"/>
          <p:cNvSpPr>
            <a:spLocks noChangeArrowheads="1"/>
          </p:cNvSpPr>
          <p:nvPr/>
        </p:nvSpPr>
        <p:spPr bwMode="auto">
          <a:xfrm>
            <a:off x="5297356" y="731353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29068" name="Rectangle 11"/>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69" name="Rectangle 12"/>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70" name="Rectangle 13"/>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71" name="Rectangle 14"/>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29072" name="Line 15"/>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29073" name="Line 16"/>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29074" name="Line 17"/>
          <p:cNvSpPr>
            <a:spLocks noChangeShapeType="1"/>
          </p:cNvSpPr>
          <p:nvPr/>
        </p:nvSpPr>
        <p:spPr bwMode="auto">
          <a:xfrm>
            <a:off x="1603508" y="3745921"/>
            <a:ext cx="509654" cy="379664"/>
          </a:xfrm>
          <a:prstGeom prst="line">
            <a:avLst/>
          </a:prstGeom>
          <a:noFill/>
          <a:ln w="9525">
            <a:solidFill>
              <a:schemeClr val="tx1"/>
            </a:solidFill>
            <a:round/>
            <a:headEnd/>
            <a:tailEnd/>
          </a:ln>
        </p:spPr>
        <p:txBody>
          <a:bodyPr lIns="88139" tIns="44070" rIns="88139" bIns="44070"/>
          <a:lstStyle/>
          <a:p>
            <a:endParaRPr lang="en-US" dirty="0"/>
          </a:p>
        </p:txBody>
      </p:sp>
      <p:sp>
        <p:nvSpPr>
          <p:cNvPr id="429075" name="Line 18"/>
          <p:cNvSpPr>
            <a:spLocks noChangeShapeType="1"/>
          </p:cNvSpPr>
          <p:nvPr/>
        </p:nvSpPr>
        <p:spPr bwMode="auto">
          <a:xfrm flipH="1">
            <a:off x="1600465" y="4136345"/>
            <a:ext cx="512697" cy="731661"/>
          </a:xfrm>
          <a:prstGeom prst="line">
            <a:avLst/>
          </a:prstGeom>
          <a:noFill/>
          <a:ln w="9525">
            <a:solidFill>
              <a:schemeClr val="tx1"/>
            </a:solidFill>
            <a:round/>
            <a:headEnd/>
            <a:tailEnd/>
          </a:ln>
        </p:spPr>
        <p:txBody>
          <a:bodyPr lIns="88139" tIns="44070" rIns="88139" bIns="44070"/>
          <a:lstStyle/>
          <a:p>
            <a:endParaRPr lang="en-US" dirty="0"/>
          </a:p>
        </p:txBody>
      </p:sp>
      <p:sp>
        <p:nvSpPr>
          <p:cNvPr id="429076" name="Line 19"/>
          <p:cNvSpPr>
            <a:spLocks noChangeShapeType="1"/>
          </p:cNvSpPr>
          <p:nvPr/>
        </p:nvSpPr>
        <p:spPr bwMode="auto">
          <a:xfrm flipH="1">
            <a:off x="1230777" y="4125585"/>
            <a:ext cx="871735" cy="2374825"/>
          </a:xfrm>
          <a:prstGeom prst="line">
            <a:avLst/>
          </a:prstGeom>
          <a:noFill/>
          <a:ln w="9525">
            <a:solidFill>
              <a:schemeClr val="tx1"/>
            </a:solidFill>
            <a:round/>
            <a:headEnd/>
            <a:tailEnd/>
          </a:ln>
        </p:spPr>
        <p:txBody>
          <a:bodyPr lIns="88139" tIns="44070" rIns="88139" bIns="44070"/>
          <a:lstStyle/>
          <a:p>
            <a:endParaRPr lang="en-US" dirty="0"/>
          </a:p>
        </p:txBody>
      </p:sp>
      <p:sp>
        <p:nvSpPr>
          <p:cNvPr id="429077" name="Line 20"/>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29078" name="Line 21"/>
          <p:cNvSpPr>
            <a:spLocks noChangeShapeType="1"/>
          </p:cNvSpPr>
          <p:nvPr/>
        </p:nvSpPr>
        <p:spPr bwMode="auto">
          <a:xfrm flipH="1">
            <a:off x="4897240" y="3355497"/>
            <a:ext cx="371210" cy="774700"/>
          </a:xfrm>
          <a:prstGeom prst="line">
            <a:avLst/>
          </a:prstGeom>
          <a:noFill/>
          <a:ln w="9525">
            <a:solidFill>
              <a:schemeClr val="tx1"/>
            </a:solidFill>
            <a:round/>
            <a:headEnd/>
            <a:tailEnd/>
          </a:ln>
        </p:spPr>
        <p:txBody>
          <a:bodyPr lIns="88139" tIns="44070" rIns="88139" bIns="44070"/>
          <a:lstStyle/>
          <a:p>
            <a:endParaRPr lang="en-US" dirty="0"/>
          </a:p>
        </p:txBody>
      </p:sp>
      <p:sp>
        <p:nvSpPr>
          <p:cNvPr id="429079" name="Line 22"/>
          <p:cNvSpPr>
            <a:spLocks noChangeShapeType="1"/>
          </p:cNvSpPr>
          <p:nvPr/>
        </p:nvSpPr>
        <p:spPr bwMode="auto">
          <a:xfrm>
            <a:off x="4897240" y="4116362"/>
            <a:ext cx="404680" cy="3672140"/>
          </a:xfrm>
          <a:prstGeom prst="line">
            <a:avLst/>
          </a:prstGeom>
          <a:noFill/>
          <a:ln w="9525">
            <a:solidFill>
              <a:schemeClr val="tx1"/>
            </a:solidFill>
            <a:round/>
            <a:headEnd/>
            <a:tailEnd/>
          </a:ln>
        </p:spPr>
        <p:txBody>
          <a:bodyPr lIns="88139" tIns="44070" rIns="88139" bIns="44070"/>
          <a:lstStyle/>
          <a:p>
            <a:endParaRPr lang="en-US" dirty="0"/>
          </a:p>
        </p:txBody>
      </p:sp>
      <p:sp>
        <p:nvSpPr>
          <p:cNvPr id="429080" name="Line 23"/>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29081" name="Line 24"/>
          <p:cNvSpPr>
            <a:spLocks noChangeShapeType="1"/>
          </p:cNvSpPr>
          <p:nvPr/>
        </p:nvSpPr>
        <p:spPr bwMode="auto">
          <a:xfrm>
            <a:off x="4897240" y="4174772"/>
            <a:ext cx="909770" cy="953004"/>
          </a:xfrm>
          <a:prstGeom prst="line">
            <a:avLst/>
          </a:prstGeom>
          <a:noFill/>
          <a:ln w="9525">
            <a:solidFill>
              <a:schemeClr val="tx1"/>
            </a:solidFill>
            <a:round/>
            <a:headEnd/>
            <a:tailEnd/>
          </a:ln>
        </p:spPr>
        <p:txBody>
          <a:bodyPr lIns="88139" tIns="44070" rIns="88139" bIns="44070"/>
          <a:lstStyle/>
          <a:p>
            <a:endParaRPr lang="en-US" dirty="0"/>
          </a:p>
        </p:txBody>
      </p:sp>
      <p:sp>
        <p:nvSpPr>
          <p:cNvPr id="429082" name="Line 25"/>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29083" name="Line 26"/>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29084" name="Line 27"/>
          <p:cNvSpPr>
            <a:spLocks noChangeShapeType="1"/>
          </p:cNvSpPr>
          <p:nvPr/>
        </p:nvSpPr>
        <p:spPr bwMode="auto">
          <a:xfrm flipH="1" flipV="1">
            <a:off x="1600465" y="4860320"/>
            <a:ext cx="499004" cy="1132846"/>
          </a:xfrm>
          <a:prstGeom prst="line">
            <a:avLst/>
          </a:prstGeom>
          <a:noFill/>
          <a:ln w="9525">
            <a:solidFill>
              <a:schemeClr val="tx1"/>
            </a:solidFill>
            <a:round/>
            <a:headEnd/>
            <a:tailEnd/>
          </a:ln>
        </p:spPr>
        <p:txBody>
          <a:bodyPr lIns="88139" tIns="44070" rIns="88139" bIns="44070"/>
          <a:lstStyle/>
          <a:p>
            <a:endParaRPr lang="en-US" dirty="0"/>
          </a:p>
        </p:txBody>
      </p:sp>
      <p:sp>
        <p:nvSpPr>
          <p:cNvPr id="429085" name="Line 28"/>
          <p:cNvSpPr>
            <a:spLocks noChangeShapeType="1"/>
          </p:cNvSpPr>
          <p:nvPr/>
        </p:nvSpPr>
        <p:spPr bwMode="auto">
          <a:xfrm flipH="1" flipV="1">
            <a:off x="1603508" y="3739773"/>
            <a:ext cx="509654" cy="2284135"/>
          </a:xfrm>
          <a:prstGeom prst="line">
            <a:avLst/>
          </a:prstGeom>
          <a:noFill/>
          <a:ln w="9525">
            <a:solidFill>
              <a:schemeClr val="tx1"/>
            </a:solidFill>
            <a:round/>
            <a:headEnd/>
            <a:tailEnd/>
          </a:ln>
        </p:spPr>
        <p:txBody>
          <a:bodyPr lIns="88139" tIns="44070" rIns="88139" bIns="44070"/>
          <a:lstStyle/>
          <a:p>
            <a:endParaRPr lang="en-US" dirty="0"/>
          </a:p>
        </p:txBody>
      </p:sp>
      <p:sp>
        <p:nvSpPr>
          <p:cNvPr id="429086" name="Line 29"/>
          <p:cNvSpPr>
            <a:spLocks noChangeShapeType="1"/>
          </p:cNvSpPr>
          <p:nvPr/>
        </p:nvSpPr>
        <p:spPr bwMode="auto">
          <a:xfrm>
            <a:off x="4888112" y="6010073"/>
            <a:ext cx="413808" cy="1655461"/>
          </a:xfrm>
          <a:prstGeom prst="line">
            <a:avLst/>
          </a:prstGeom>
          <a:noFill/>
          <a:ln w="9525">
            <a:solidFill>
              <a:schemeClr val="tx1"/>
            </a:solidFill>
            <a:round/>
            <a:headEnd/>
            <a:tailEnd/>
          </a:ln>
        </p:spPr>
        <p:txBody>
          <a:bodyPr lIns="88139" tIns="44070" rIns="88139" bIns="44070"/>
          <a:lstStyle/>
          <a:p>
            <a:endParaRPr lang="en-US" dirty="0"/>
          </a:p>
        </p:txBody>
      </p:sp>
      <p:sp>
        <p:nvSpPr>
          <p:cNvPr id="429087" name="Line 30"/>
          <p:cNvSpPr>
            <a:spLocks noChangeShapeType="1"/>
          </p:cNvSpPr>
          <p:nvPr/>
        </p:nvSpPr>
        <p:spPr bwMode="auto">
          <a:xfrm flipV="1">
            <a:off x="4888112" y="5107795"/>
            <a:ext cx="914333" cy="948392"/>
          </a:xfrm>
          <a:prstGeom prst="line">
            <a:avLst/>
          </a:prstGeom>
          <a:noFill/>
          <a:ln w="9525">
            <a:solidFill>
              <a:schemeClr val="tx1"/>
            </a:solidFill>
            <a:round/>
            <a:headEnd/>
            <a:tailEnd/>
          </a:ln>
        </p:spPr>
        <p:txBody>
          <a:bodyPr lIns="88139" tIns="44070" rIns="88139" bIns="44070"/>
          <a:lstStyle/>
          <a:p>
            <a:endParaRPr lang="en-US" dirty="0"/>
          </a:p>
        </p:txBody>
      </p:sp>
      <p:sp>
        <p:nvSpPr>
          <p:cNvPr id="429088" name="Line 31"/>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29089" name="Line 32"/>
          <p:cNvSpPr>
            <a:spLocks noChangeShapeType="1"/>
          </p:cNvSpPr>
          <p:nvPr/>
        </p:nvSpPr>
        <p:spPr bwMode="auto">
          <a:xfrm flipV="1">
            <a:off x="4897240" y="3375478"/>
            <a:ext cx="362082" cy="2662263"/>
          </a:xfrm>
          <a:prstGeom prst="line">
            <a:avLst/>
          </a:prstGeom>
          <a:noFill/>
          <a:ln w="9525">
            <a:solidFill>
              <a:schemeClr val="tx1"/>
            </a:solidFill>
            <a:round/>
            <a:headEnd/>
            <a:tailEnd/>
          </a:ln>
        </p:spPr>
        <p:txBody>
          <a:bodyPr lIns="88139" tIns="44070" rIns="88139" bIns="44070"/>
          <a:lstStyle/>
          <a:p>
            <a:endParaRPr lang="en-US" dirty="0"/>
          </a:p>
        </p:txBody>
      </p:sp>
      <p:sp>
        <p:nvSpPr>
          <p:cNvPr id="429090" name="Text Box 33"/>
          <p:cNvSpPr txBox="1">
            <a:spLocks noChangeArrowheads="1"/>
          </p:cNvSpPr>
          <p:nvPr/>
        </p:nvSpPr>
        <p:spPr bwMode="auto">
          <a:xfrm>
            <a:off x="5422107" y="3366256"/>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7000</a:t>
            </a:r>
          </a:p>
        </p:txBody>
      </p:sp>
      <p:sp>
        <p:nvSpPr>
          <p:cNvPr id="429091" name="Text Box 34"/>
          <p:cNvSpPr txBox="1">
            <a:spLocks noChangeArrowheads="1"/>
          </p:cNvSpPr>
          <p:nvPr/>
        </p:nvSpPr>
        <p:spPr bwMode="auto">
          <a:xfrm>
            <a:off x="5908940" y="486032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3000</a:t>
            </a:r>
          </a:p>
        </p:txBody>
      </p:sp>
      <p:sp>
        <p:nvSpPr>
          <p:cNvPr id="429092" name="Text Box 35"/>
          <p:cNvSpPr txBox="1">
            <a:spLocks noChangeArrowheads="1"/>
          </p:cNvSpPr>
          <p:nvPr/>
        </p:nvSpPr>
        <p:spPr bwMode="auto">
          <a:xfrm>
            <a:off x="5908940" y="6223731"/>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3001</a:t>
            </a:r>
          </a:p>
        </p:txBody>
      </p:sp>
      <p:sp>
        <p:nvSpPr>
          <p:cNvPr id="429093" name="Text Box 36"/>
          <p:cNvSpPr txBox="1">
            <a:spLocks noChangeArrowheads="1"/>
          </p:cNvSpPr>
          <p:nvPr/>
        </p:nvSpPr>
        <p:spPr bwMode="auto">
          <a:xfrm>
            <a:off x="5422107" y="7819244"/>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7001</a:t>
            </a:r>
          </a:p>
        </p:txBody>
      </p:sp>
      <p:sp>
        <p:nvSpPr>
          <p:cNvPr id="429094" name="Text Box 37"/>
          <p:cNvSpPr txBox="1">
            <a:spLocks noChangeArrowheads="1"/>
          </p:cNvSpPr>
          <p:nvPr/>
        </p:nvSpPr>
        <p:spPr bwMode="auto">
          <a:xfrm>
            <a:off x="317964" y="6377442"/>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6005</a:t>
            </a:r>
          </a:p>
        </p:txBody>
      </p:sp>
      <p:sp>
        <p:nvSpPr>
          <p:cNvPr id="429095" name="Text Box 38"/>
          <p:cNvSpPr txBox="1">
            <a:spLocks noChangeArrowheads="1"/>
          </p:cNvSpPr>
          <p:nvPr/>
        </p:nvSpPr>
        <p:spPr bwMode="auto">
          <a:xfrm>
            <a:off x="730251" y="3470779"/>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6003</a:t>
            </a:r>
          </a:p>
        </p:txBody>
      </p:sp>
      <p:sp>
        <p:nvSpPr>
          <p:cNvPr id="429096" name="Text Box 39"/>
          <p:cNvSpPr txBox="1">
            <a:spLocks noChangeArrowheads="1"/>
          </p:cNvSpPr>
          <p:nvPr/>
        </p:nvSpPr>
        <p:spPr bwMode="auto">
          <a:xfrm>
            <a:off x="748507" y="460823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6004</a:t>
            </a:r>
          </a:p>
        </p:txBody>
      </p:sp>
      <p:sp>
        <p:nvSpPr>
          <p:cNvPr id="429097" name="Text Box 40"/>
          <p:cNvSpPr txBox="1">
            <a:spLocks noChangeArrowheads="1"/>
          </p:cNvSpPr>
          <p:nvPr/>
        </p:nvSpPr>
        <p:spPr bwMode="auto">
          <a:xfrm>
            <a:off x="317964" y="7723944"/>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6006</a:t>
            </a:r>
          </a:p>
        </p:txBody>
      </p:sp>
      <p:sp>
        <p:nvSpPr>
          <p:cNvPr id="429098" name="Line 4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29099" name="Line 4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29100" name="Line 4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29101" name="Line 4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29102" name="Text Box 45"/>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PCI=1-0-2</a:t>
            </a:r>
          </a:p>
        </p:txBody>
      </p:sp>
      <p:sp>
        <p:nvSpPr>
          <p:cNvPr id="429103" name="Text Box 46"/>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PCN=10002</a:t>
            </a:r>
          </a:p>
        </p:txBody>
      </p:sp>
      <p:sp>
        <p:nvSpPr>
          <p:cNvPr id="429104" name="Text Box 47"/>
          <p:cNvSpPr txBox="1">
            <a:spLocks noChangeArrowheads="1"/>
          </p:cNvSpPr>
          <p:nvPr/>
        </p:nvSpPr>
        <p:spPr bwMode="auto">
          <a:xfrm>
            <a:off x="3908359" y="5552017"/>
            <a:ext cx="100409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Heathrow</a:t>
            </a:r>
          </a:p>
        </p:txBody>
      </p:sp>
      <p:sp>
        <p:nvSpPr>
          <p:cNvPr id="429105" name="Text Box 48"/>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PCI=1-0-3</a:t>
            </a:r>
          </a:p>
        </p:txBody>
      </p:sp>
      <p:sp>
        <p:nvSpPr>
          <p:cNvPr id="429106" name="Text Box 49"/>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PCN=10003</a:t>
            </a:r>
          </a:p>
        </p:txBody>
      </p:sp>
      <p:sp>
        <p:nvSpPr>
          <p:cNvPr id="429107" name="Text Box 50"/>
          <p:cNvSpPr txBox="1">
            <a:spLocks noChangeArrowheads="1"/>
          </p:cNvSpPr>
          <p:nvPr/>
        </p:nvSpPr>
        <p:spPr bwMode="auto">
          <a:xfrm>
            <a:off x="3943351" y="3689048"/>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Gatwick</a:t>
            </a:r>
          </a:p>
        </p:txBody>
      </p:sp>
      <p:sp>
        <p:nvSpPr>
          <p:cNvPr id="429108" name="Text Box 51"/>
          <p:cNvSpPr txBox="1">
            <a:spLocks noChangeArrowheads="1"/>
          </p:cNvSpPr>
          <p:nvPr/>
        </p:nvSpPr>
        <p:spPr bwMode="auto">
          <a:xfrm>
            <a:off x="2035572" y="424394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PCN=6000</a:t>
            </a:r>
          </a:p>
        </p:txBody>
      </p:sp>
      <p:sp>
        <p:nvSpPr>
          <p:cNvPr id="429109" name="Text Box 52"/>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STP1</a:t>
            </a:r>
          </a:p>
        </p:txBody>
      </p:sp>
      <p:sp>
        <p:nvSpPr>
          <p:cNvPr id="429110" name="Text Box 53"/>
          <p:cNvSpPr txBox="1">
            <a:spLocks noChangeArrowheads="1"/>
          </p:cNvSpPr>
          <p:nvPr/>
        </p:nvSpPr>
        <p:spPr bwMode="auto">
          <a:xfrm>
            <a:off x="2026444" y="6080781"/>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PCN=6001</a:t>
            </a:r>
          </a:p>
        </p:txBody>
      </p:sp>
      <p:sp>
        <p:nvSpPr>
          <p:cNvPr id="429111" name="Text Box 54"/>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STP2</a:t>
            </a:r>
          </a:p>
        </p:txBody>
      </p:sp>
      <p:sp>
        <p:nvSpPr>
          <p:cNvPr id="429112" name="Text Box 55"/>
          <p:cNvSpPr txBox="1">
            <a:spLocks noChangeArrowheads="1"/>
          </p:cNvSpPr>
          <p:nvPr/>
        </p:nvSpPr>
        <p:spPr bwMode="auto">
          <a:xfrm>
            <a:off x="5426671" y="3054225"/>
            <a:ext cx="77893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MSC1</a:t>
            </a:r>
          </a:p>
        </p:txBody>
      </p:sp>
      <p:sp>
        <p:nvSpPr>
          <p:cNvPr id="429113" name="Text Box 56"/>
          <p:cNvSpPr txBox="1">
            <a:spLocks noChangeArrowheads="1"/>
          </p:cNvSpPr>
          <p:nvPr/>
        </p:nvSpPr>
        <p:spPr bwMode="auto">
          <a:xfrm>
            <a:off x="5412979" y="7530269"/>
            <a:ext cx="75307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MSC2</a:t>
            </a:r>
          </a:p>
        </p:txBody>
      </p:sp>
      <p:sp>
        <p:nvSpPr>
          <p:cNvPr id="429114" name="Text Box 57"/>
          <p:cNvSpPr txBox="1">
            <a:spLocks noChangeArrowheads="1"/>
          </p:cNvSpPr>
          <p:nvPr/>
        </p:nvSpPr>
        <p:spPr bwMode="auto">
          <a:xfrm>
            <a:off x="5971316" y="4574420"/>
            <a:ext cx="66331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IN1</a:t>
            </a:r>
          </a:p>
        </p:txBody>
      </p:sp>
      <p:sp>
        <p:nvSpPr>
          <p:cNvPr id="429115" name="Text Box 58"/>
          <p:cNvSpPr txBox="1">
            <a:spLocks noChangeArrowheads="1"/>
          </p:cNvSpPr>
          <p:nvPr/>
        </p:nvSpPr>
        <p:spPr bwMode="auto">
          <a:xfrm>
            <a:off x="5750719" y="5931682"/>
            <a:ext cx="1078641"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IN2</a:t>
            </a:r>
          </a:p>
        </p:txBody>
      </p:sp>
      <p:sp>
        <p:nvSpPr>
          <p:cNvPr id="429116" name="Text Box 59"/>
          <p:cNvSpPr txBox="1">
            <a:spLocks noChangeArrowheads="1"/>
          </p:cNvSpPr>
          <p:nvPr/>
        </p:nvSpPr>
        <p:spPr bwMode="auto">
          <a:xfrm>
            <a:off x="2116204" y="4017988"/>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PCI=6-0-1</a:t>
            </a:r>
          </a:p>
        </p:txBody>
      </p:sp>
      <p:sp>
        <p:nvSpPr>
          <p:cNvPr id="429117" name="Text Box 60"/>
          <p:cNvSpPr txBox="1">
            <a:spLocks noChangeArrowheads="1"/>
          </p:cNvSpPr>
          <p:nvPr/>
        </p:nvSpPr>
        <p:spPr bwMode="auto">
          <a:xfrm>
            <a:off x="2116204" y="5844066"/>
            <a:ext cx="947803"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dirty="0"/>
              <a:t>PCI=6-0-2</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p:cNvSpPr>
            <a:spLocks noGrp="1" noChangeArrowheads="1"/>
          </p:cNvSpPr>
          <p:nvPr>
            <p:ph type="sldNum" sz="quarter" idx="5"/>
          </p:nvPr>
        </p:nvSpPr>
        <p:spPr>
          <a:noFill/>
        </p:spPr>
        <p:txBody>
          <a:bodyPr/>
          <a:lstStyle/>
          <a:p>
            <a:fld id="{6419E4BB-B5A1-400A-BE9E-CB62482050DE}" type="slidenum">
              <a:rPr lang="en-US" smtClean="0"/>
              <a:pPr/>
              <a:t>76</a:t>
            </a:fld>
            <a:endParaRPr lang="en-US" dirty="0" smtClean="0"/>
          </a:p>
        </p:txBody>
      </p:sp>
      <p:sp>
        <p:nvSpPr>
          <p:cNvPr id="430083"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30084"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30085"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30086"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30087"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30088"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089"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Final GTT Configuration Form</a:t>
            </a:r>
          </a:p>
        </p:txBody>
      </p:sp>
      <p:sp>
        <p:nvSpPr>
          <p:cNvPr id="430090"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30091" name="Rectangle 11"/>
          <p:cNvSpPr>
            <a:spLocks noChangeArrowheads="1"/>
          </p:cNvSpPr>
          <p:nvPr/>
        </p:nvSpPr>
        <p:spPr bwMode="auto">
          <a:xfrm>
            <a:off x="781976" y="1212775"/>
            <a:ext cx="57924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a:t>
            </a:r>
          </a:p>
        </p:txBody>
      </p:sp>
      <p:sp>
        <p:nvSpPr>
          <p:cNvPr id="430092"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30093"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30094"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30095"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30096"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097"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098"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099"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00"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01"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02"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03"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04"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05"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06"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07"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08"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09"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10"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11"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12"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13"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14"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15"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16"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17"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30118"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19"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30120"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21"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30122" name="Rectangle 42"/>
          <p:cNvSpPr>
            <a:spLocks noChangeArrowheads="1"/>
          </p:cNvSpPr>
          <p:nvPr/>
        </p:nvSpPr>
        <p:spPr bwMode="auto">
          <a:xfrm>
            <a:off x="763720" y="972987"/>
            <a:ext cx="686650"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ent-map:</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noFill/>
        </p:spPr>
        <p:txBody>
          <a:bodyPr/>
          <a:lstStyle/>
          <a:p>
            <a:fld id="{EDB59A70-7B8D-4E2D-9E8D-D9D83ACC092B}" type="slidenum">
              <a:rPr lang="en-US" smtClean="0"/>
              <a:pPr/>
              <a:t>77</a:t>
            </a:fld>
            <a:endParaRPr lang="en-US" dirty="0" smtClean="0"/>
          </a:p>
        </p:txBody>
      </p:sp>
      <p:sp>
        <p:nvSpPr>
          <p:cNvPr id="431107" name="Rectangle 2"/>
          <p:cNvSpPr>
            <a:spLocks noGrp="1" noChangeArrowheads="1"/>
          </p:cNvSpPr>
          <p:nvPr>
            <p:ph type="body" idx="1"/>
          </p:nvPr>
        </p:nvSpPr>
        <p:spPr>
          <a:xfrm>
            <a:off x="760677" y="4669720"/>
            <a:ext cx="5698993" cy="4110214"/>
          </a:xfrm>
          <a:noFill/>
          <a:ln/>
        </p:spPr>
        <p:txBody>
          <a:bodyPr/>
          <a:lstStyle/>
          <a:p>
            <a:pPr algn="ctr" eaLnBrk="1" hangingPunct="1"/>
            <a:r>
              <a:rPr lang="en-US" sz="1700" dirty="0" smtClean="0"/>
              <a:t> </a:t>
            </a:r>
          </a:p>
        </p:txBody>
      </p:sp>
      <p:sp>
        <p:nvSpPr>
          <p:cNvPr id="43110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p:spPr>
        <p:txBody>
          <a:bodyPr/>
          <a:lstStyle/>
          <a:p>
            <a:fld id="{FE0CCD81-4802-4DD3-AA39-D3FD70719947}" type="slidenum">
              <a:rPr lang="en-US" smtClean="0"/>
              <a:pPr/>
              <a:t>78</a:t>
            </a:fld>
            <a:endParaRPr lang="en-US" dirty="0" smtClean="0"/>
          </a:p>
        </p:txBody>
      </p:sp>
      <p:sp>
        <p:nvSpPr>
          <p:cNvPr id="432131" name="Rectangle 2"/>
          <p:cNvSpPr>
            <a:spLocks noGrp="1" noChangeArrowheads="1"/>
          </p:cNvSpPr>
          <p:nvPr>
            <p:ph type="body" idx="1"/>
          </p:nvPr>
        </p:nvSpPr>
        <p:spPr>
          <a:xfrm>
            <a:off x="856523" y="287439"/>
            <a:ext cx="5454054" cy="8412565"/>
          </a:xfrm>
          <a:noFill/>
          <a:ln/>
        </p:spPr>
        <p:txBody>
          <a:bodyPr/>
          <a:lstStyle/>
          <a:p>
            <a:pPr marL="220348" indent="-220348" eaLnBrk="1" hangingPunct="1">
              <a:spcBef>
                <a:spcPct val="0"/>
              </a:spcBef>
            </a:pPr>
            <a:r>
              <a:rPr lang="en-US" b="1" dirty="0" smtClean="0"/>
              <a:t>Module 2 Review</a:t>
            </a:r>
          </a:p>
          <a:p>
            <a:pPr marL="220348" indent="-220348" eaLnBrk="1" hangingPunct="1">
              <a:spcBef>
                <a:spcPct val="0"/>
              </a:spcBef>
            </a:pPr>
            <a:r>
              <a:rPr lang="en-US" dirty="0" smtClean="0"/>
              <a:t> </a:t>
            </a:r>
          </a:p>
          <a:p>
            <a:pPr marL="220348" indent="-220348" eaLnBrk="1" hangingPunct="1">
              <a:spcBef>
                <a:spcPct val="0"/>
              </a:spcBef>
            </a:pPr>
            <a:endParaRPr lang="en-US" dirty="0" smtClean="0"/>
          </a:p>
          <a:p>
            <a:pPr marL="220348" indent="-220348" eaLnBrk="1" hangingPunct="1">
              <a:spcBef>
                <a:spcPct val="0"/>
              </a:spcBef>
            </a:pPr>
            <a:endParaRPr lang="en-US" dirty="0" smtClean="0"/>
          </a:p>
          <a:p>
            <a:pPr marL="220348" indent="-220348" eaLnBrk="1" hangingPunct="1">
              <a:spcBef>
                <a:spcPct val="0"/>
              </a:spcBef>
              <a:buFontTx/>
              <a:buAutoNum type="arabicPeriod"/>
            </a:pPr>
            <a:r>
              <a:rPr lang="en-US" dirty="0" smtClean="0"/>
              <a:t>The commands ent-ttmap and ent-map are interchangeable on the EAGLE.  TRUE/FALSE</a:t>
            </a:r>
          </a:p>
          <a:p>
            <a:pPr marL="220348" indent="-220348" eaLnBrk="1" hangingPunct="1">
              <a:spcBef>
                <a:spcPct val="0"/>
              </a:spcBef>
              <a:buFontTx/>
              <a:buAutoNum type="arabicPeriod"/>
            </a:pPr>
            <a:endParaRPr lang="en-US" dirty="0" smtClean="0"/>
          </a:p>
          <a:p>
            <a:pPr marL="220348" indent="-220348" eaLnBrk="1" hangingPunct="1">
              <a:spcBef>
                <a:spcPct val="0"/>
              </a:spcBef>
              <a:buFontTx/>
              <a:buAutoNum type="arabicPeriod"/>
            </a:pPr>
            <a:endParaRPr lang="en-US" dirty="0" smtClean="0"/>
          </a:p>
          <a:p>
            <a:pPr marL="220348" indent="-220348" eaLnBrk="1" hangingPunct="1">
              <a:spcBef>
                <a:spcPct val="0"/>
              </a:spcBef>
              <a:buFontTx/>
              <a:buAutoNum type="arabicPeriod"/>
            </a:pPr>
            <a:r>
              <a:rPr lang="en-US" dirty="0" smtClean="0"/>
              <a:t>What is the value of the routing indicator </a:t>
            </a:r>
            <a:r>
              <a:rPr lang="en-US" dirty="0" smtClean="0">
                <a:solidFill>
                  <a:schemeClr val="tx2"/>
                </a:solidFill>
              </a:rPr>
              <a:t>(RI)</a:t>
            </a:r>
            <a:r>
              <a:rPr lang="en-US" dirty="0" smtClean="0"/>
              <a:t> if further translations are needed?</a:t>
            </a:r>
          </a:p>
          <a:p>
            <a:pPr marL="220348" indent="-220348" eaLnBrk="1" hangingPunct="1">
              <a:spcBef>
                <a:spcPct val="0"/>
              </a:spcBef>
              <a:buFontTx/>
              <a:buAutoNum type="arabicPeriod"/>
            </a:pPr>
            <a:endParaRPr lang="en-US" dirty="0" smtClean="0"/>
          </a:p>
          <a:p>
            <a:pPr marL="220348" indent="-220348" eaLnBrk="1" hangingPunct="1">
              <a:spcBef>
                <a:spcPct val="0"/>
              </a:spcBef>
              <a:buFontTx/>
              <a:buAutoNum type="arabicPeriod"/>
            </a:pPr>
            <a:endParaRPr lang="en-US" dirty="0" smtClean="0"/>
          </a:p>
          <a:p>
            <a:pPr marL="220348" indent="-220348" eaLnBrk="1" hangingPunct="1">
              <a:spcBef>
                <a:spcPct val="0"/>
              </a:spcBef>
              <a:buFontTx/>
              <a:buAutoNum type="arabicPeriod"/>
            </a:pPr>
            <a:r>
              <a:rPr lang="en-US" dirty="0" smtClean="0"/>
              <a:t>With Final</a:t>
            </a:r>
            <a:r>
              <a:rPr lang="en-US" dirty="0" smtClean="0">
                <a:solidFill>
                  <a:schemeClr val="tx2"/>
                </a:solidFill>
              </a:rPr>
              <a:t> GTT</a:t>
            </a:r>
            <a:r>
              <a:rPr lang="en-US" dirty="0" smtClean="0"/>
              <a:t>, the Originating Point Code </a:t>
            </a:r>
            <a:r>
              <a:rPr lang="en-US" dirty="0" smtClean="0">
                <a:solidFill>
                  <a:schemeClr val="tx2"/>
                </a:solidFill>
              </a:rPr>
              <a:t>(OPC)</a:t>
            </a:r>
            <a:r>
              <a:rPr lang="en-US" dirty="0" smtClean="0"/>
              <a:t> in the routing label is the point code of which node? </a:t>
            </a:r>
            <a:br>
              <a:rPr lang="en-US" dirty="0" smtClean="0"/>
            </a:br>
            <a:endParaRPr lang="en-US" dirty="0" smtClean="0"/>
          </a:p>
          <a:p>
            <a:pPr marL="220348" indent="-220348" eaLnBrk="1" hangingPunct="1">
              <a:spcBef>
                <a:spcPct val="0"/>
              </a:spcBef>
              <a:buFontTx/>
              <a:buAutoNum type="arabicPeriod"/>
            </a:pPr>
            <a:r>
              <a:rPr lang="en-US" dirty="0" smtClean="0"/>
              <a:t>With Intermediate GTT, the Destination Point Code </a:t>
            </a:r>
            <a:r>
              <a:rPr lang="en-US" dirty="0" smtClean="0">
                <a:solidFill>
                  <a:schemeClr val="tx2"/>
                </a:solidFill>
              </a:rPr>
              <a:t>(DPC)</a:t>
            </a:r>
            <a:r>
              <a:rPr lang="en-US" dirty="0" smtClean="0"/>
              <a:t> in the routing label is the point code of which node?</a:t>
            </a:r>
          </a:p>
          <a:p>
            <a:pPr marL="220348" indent="-220348" eaLnBrk="1" hangingPunct="1">
              <a:spcBef>
                <a:spcPct val="0"/>
              </a:spcBef>
              <a:buFontTx/>
              <a:buAutoNum type="arabicPeriod"/>
            </a:pPr>
            <a:endParaRPr lang="en-US" dirty="0" smtClean="0">
              <a:latin typeface="Palatino-Roman" charset="0"/>
            </a:endParaRPr>
          </a:p>
          <a:p>
            <a:pPr marL="220348" indent="-220348" eaLnBrk="1" hangingPunct="1">
              <a:spcBef>
                <a:spcPct val="0"/>
              </a:spcBef>
              <a:buFontTx/>
              <a:buAutoNum type="arabicPeriod"/>
            </a:pPr>
            <a:r>
              <a:rPr lang="en-US" dirty="0" smtClean="0"/>
              <a:t>Which command must be entered before concerned signaling point codes can be added to the EAGLE’s GTT tables?</a:t>
            </a:r>
            <a:br>
              <a:rPr lang="en-US" dirty="0" smtClean="0"/>
            </a:br>
            <a:endParaRPr lang="en-US" dirty="0" smtClean="0"/>
          </a:p>
          <a:p>
            <a:pPr marL="220348" indent="-220348" eaLnBrk="1" hangingPunct="1">
              <a:spcBef>
                <a:spcPct val="0"/>
              </a:spcBef>
              <a:buFontTx/>
              <a:buAutoNum type="arabicPeriod"/>
            </a:pPr>
            <a:r>
              <a:rPr lang="en-US" dirty="0" smtClean="0"/>
              <a:t>The Translation Result (XLAT) is a parameter of which GTT command?</a:t>
            </a:r>
          </a:p>
          <a:p>
            <a:pPr marL="220348" indent="-220348" eaLnBrk="1" hangingPunct="1">
              <a:spcBef>
                <a:spcPct val="0"/>
              </a:spcBef>
            </a:pPr>
            <a:endParaRPr lang="en-US" b="1" dirty="0" smtClean="0"/>
          </a:p>
        </p:txBody>
      </p:sp>
      <p:sp>
        <p:nvSpPr>
          <p:cNvPr id="432132" name="Line 3"/>
          <p:cNvSpPr>
            <a:spLocks noChangeShapeType="1"/>
          </p:cNvSpPr>
          <p:nvPr/>
        </p:nvSpPr>
        <p:spPr bwMode="auto">
          <a:xfrm>
            <a:off x="917377" y="765477"/>
            <a:ext cx="526844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p:spPr>
        <p:txBody>
          <a:bodyPr/>
          <a:lstStyle/>
          <a:p>
            <a:fld id="{0B34E887-7D06-4294-A162-46BBB2136783}" type="slidenum">
              <a:rPr lang="en-US" smtClean="0"/>
              <a:pPr/>
              <a:t>79</a:t>
            </a:fld>
            <a:endParaRPr lang="en-US" dirty="0" smtClean="0"/>
          </a:p>
        </p:txBody>
      </p:sp>
      <p:sp>
        <p:nvSpPr>
          <p:cNvPr id="433155"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p:spPr>
        <p:txBody>
          <a:bodyPr/>
          <a:lstStyle/>
          <a:p>
            <a:fld id="{9FA6DE3C-E77D-4044-A950-100EC1D7751D}" type="slidenum">
              <a:rPr lang="en-US" smtClean="0"/>
              <a:pPr/>
              <a:t>80</a:t>
            </a:fld>
            <a:endParaRPr lang="en-US" dirty="0" smtClean="0"/>
          </a:p>
        </p:txBody>
      </p:sp>
      <p:sp>
        <p:nvSpPr>
          <p:cNvPr id="434179"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43418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89241C0E-A4B7-4D32-935D-FA5EA1E95BE4}" type="slidenum">
              <a:rPr lang="en-US" smtClean="0"/>
              <a:pPr/>
              <a:t>8</a:t>
            </a:fld>
            <a:endParaRPr lang="en-US" dirty="0" smtClean="0"/>
          </a:p>
        </p:txBody>
      </p:sp>
      <p:sp>
        <p:nvSpPr>
          <p:cNvPr id="362499"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362500"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362501"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2"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3"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4"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5"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6"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7"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8"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09"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0"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1"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2"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3"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4"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362515"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a:noFill/>
        </p:spPr>
        <p:txBody>
          <a:bodyPr/>
          <a:lstStyle/>
          <a:p>
            <a:fld id="{04DA1EC2-29CA-44A0-B708-9A86F3F8FE36}" type="slidenum">
              <a:rPr lang="en-US" smtClean="0"/>
              <a:pPr/>
              <a:t>81</a:t>
            </a:fld>
            <a:endParaRPr lang="en-US" dirty="0" smtClean="0"/>
          </a:p>
        </p:txBody>
      </p:sp>
      <p:sp>
        <p:nvSpPr>
          <p:cNvPr id="435203" name="Rectangle 2"/>
          <p:cNvSpPr>
            <a:spLocks noGrp="1" noChangeArrowheads="1"/>
          </p:cNvSpPr>
          <p:nvPr>
            <p:ph type="body" idx="1"/>
          </p:nvPr>
        </p:nvSpPr>
        <p:spPr>
          <a:xfrm>
            <a:off x="760677" y="4906433"/>
            <a:ext cx="5698993" cy="3873500"/>
          </a:xfrm>
          <a:noFill/>
          <a:ln/>
        </p:spPr>
        <p:txBody>
          <a:bodyPr/>
          <a:lstStyle/>
          <a:p>
            <a:pPr eaLnBrk="1" hangingPunct="1"/>
            <a:endParaRPr lang="fr-FR" dirty="0" smtClean="0"/>
          </a:p>
        </p:txBody>
      </p:sp>
      <p:sp>
        <p:nvSpPr>
          <p:cNvPr id="43520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p:spPr>
        <p:txBody>
          <a:bodyPr/>
          <a:lstStyle/>
          <a:p>
            <a:fld id="{3F203659-3F93-4204-829F-283BCFE5470A}" type="slidenum">
              <a:rPr lang="en-US" smtClean="0"/>
              <a:pPr/>
              <a:t>82</a:t>
            </a:fld>
            <a:endParaRPr lang="en-US" dirty="0" smtClean="0"/>
          </a:p>
        </p:txBody>
      </p:sp>
      <p:sp>
        <p:nvSpPr>
          <p:cNvPr id="436227" name="Rectangle 2"/>
          <p:cNvSpPr>
            <a:spLocks noGrp="1" noChangeArrowheads="1"/>
          </p:cNvSpPr>
          <p:nvPr>
            <p:ph type="body" idx="1"/>
          </p:nvPr>
        </p:nvSpPr>
        <p:spPr>
          <a:xfrm>
            <a:off x="760677" y="4877229"/>
            <a:ext cx="5698993" cy="3902704"/>
          </a:xfrm>
          <a:noFill/>
          <a:ln/>
        </p:spPr>
        <p:txBody>
          <a:bodyPr/>
          <a:lstStyle/>
          <a:p>
            <a:pPr eaLnBrk="1" hangingPunct="1"/>
            <a:endParaRPr lang="fr-FR" dirty="0" smtClean="0"/>
          </a:p>
        </p:txBody>
      </p:sp>
      <p:sp>
        <p:nvSpPr>
          <p:cNvPr id="436228"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7"/>
          <p:cNvSpPr>
            <a:spLocks noGrp="1" noChangeArrowheads="1"/>
          </p:cNvSpPr>
          <p:nvPr>
            <p:ph type="sldNum" sz="quarter" idx="5"/>
          </p:nvPr>
        </p:nvSpPr>
        <p:spPr>
          <a:noFill/>
        </p:spPr>
        <p:txBody>
          <a:bodyPr/>
          <a:lstStyle/>
          <a:p>
            <a:fld id="{1092D9B2-DF0F-481B-8DFC-C34A038B7E02}" type="slidenum">
              <a:rPr lang="en-US" smtClean="0"/>
              <a:pPr/>
              <a:t>83</a:t>
            </a:fld>
            <a:endParaRPr lang="en-US" dirty="0" smtClean="0"/>
          </a:p>
        </p:txBody>
      </p:sp>
      <p:sp>
        <p:nvSpPr>
          <p:cNvPr id="437251" name="Rectangle 2"/>
          <p:cNvSpPr>
            <a:spLocks noGrp="1" noChangeArrowheads="1"/>
          </p:cNvSpPr>
          <p:nvPr>
            <p:ph type="body" idx="1"/>
          </p:nvPr>
        </p:nvSpPr>
        <p:spPr>
          <a:xfrm>
            <a:off x="760677" y="4869543"/>
            <a:ext cx="5698993" cy="3910390"/>
          </a:xfrm>
          <a:noFill/>
          <a:ln/>
        </p:spPr>
        <p:txBody>
          <a:bodyPr/>
          <a:lstStyle/>
          <a:p>
            <a:pPr eaLnBrk="1" hangingPunct="1"/>
            <a:r>
              <a:rPr lang="fr-FR" sz="1000" dirty="0" smtClean="0"/>
              <a:t>The feature access key part number of 893024801 is used for the VGTT feature for 11 to 16 gta lengths.</a:t>
            </a:r>
          </a:p>
          <a:p>
            <a:pPr eaLnBrk="1" hangingPunct="1"/>
            <a:r>
              <a:rPr lang="fr-FR" sz="1000" dirty="0" smtClean="0"/>
              <a:t> </a:t>
            </a:r>
          </a:p>
        </p:txBody>
      </p:sp>
      <p:sp>
        <p:nvSpPr>
          <p:cNvPr id="43725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noFill/>
        </p:spPr>
        <p:txBody>
          <a:bodyPr/>
          <a:lstStyle/>
          <a:p>
            <a:fld id="{615AE6A7-3FB7-4762-B991-B7A2D4919063}" type="slidenum">
              <a:rPr lang="en-US" smtClean="0"/>
              <a:pPr/>
              <a:t>84</a:t>
            </a:fld>
            <a:endParaRPr lang="en-US" dirty="0" smtClean="0"/>
          </a:p>
        </p:txBody>
      </p:sp>
      <p:sp>
        <p:nvSpPr>
          <p:cNvPr id="438275"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43827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p:spPr>
        <p:txBody>
          <a:bodyPr/>
          <a:lstStyle/>
          <a:p>
            <a:fld id="{4B825F4A-FE55-41C9-B8DA-D06E9C8D63AF}" type="slidenum">
              <a:rPr lang="en-US" smtClean="0"/>
              <a:pPr/>
              <a:t>85</a:t>
            </a:fld>
            <a:endParaRPr lang="en-US" dirty="0" smtClean="0"/>
          </a:p>
        </p:txBody>
      </p:sp>
      <p:sp>
        <p:nvSpPr>
          <p:cNvPr id="439299" name="Rectangle 2"/>
          <p:cNvSpPr>
            <a:spLocks noGrp="1" noChangeArrowheads="1"/>
          </p:cNvSpPr>
          <p:nvPr>
            <p:ph type="body" idx="1"/>
          </p:nvPr>
        </p:nvSpPr>
        <p:spPr>
          <a:xfrm>
            <a:off x="760677" y="4886452"/>
            <a:ext cx="5698993" cy="3893482"/>
          </a:xfrm>
          <a:noFill/>
          <a:ln/>
        </p:spPr>
        <p:txBody>
          <a:bodyPr/>
          <a:lstStyle/>
          <a:p>
            <a:pPr eaLnBrk="1" hangingPunct="1"/>
            <a:endParaRPr lang="fr-FR" dirty="0" smtClean="0"/>
          </a:p>
        </p:txBody>
      </p:sp>
      <p:sp>
        <p:nvSpPr>
          <p:cNvPr id="43930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noFill/>
        </p:spPr>
        <p:txBody>
          <a:bodyPr/>
          <a:lstStyle/>
          <a:p>
            <a:fld id="{AF3B2FB8-81DE-4E55-A044-0809013E048C}" type="slidenum">
              <a:rPr lang="en-US" smtClean="0"/>
              <a:pPr/>
              <a:t>86</a:t>
            </a:fld>
            <a:endParaRPr lang="en-US" dirty="0" smtClean="0"/>
          </a:p>
        </p:txBody>
      </p:sp>
      <p:sp>
        <p:nvSpPr>
          <p:cNvPr id="440323" name="Rectangle 2"/>
          <p:cNvSpPr>
            <a:spLocks noGrp="1" noChangeArrowheads="1"/>
          </p:cNvSpPr>
          <p:nvPr>
            <p:ph type="body" idx="1"/>
          </p:nvPr>
        </p:nvSpPr>
        <p:spPr>
          <a:xfrm>
            <a:off x="699823" y="279753"/>
            <a:ext cx="5610754" cy="8301895"/>
          </a:xfrm>
          <a:noFill/>
          <a:ln/>
        </p:spPr>
        <p:txBody>
          <a:bodyPr/>
          <a:lstStyle/>
          <a:p>
            <a:pPr marL="220348" indent="-220348" eaLnBrk="1" hangingPunct="1"/>
            <a:r>
              <a:rPr lang="en-US" b="1" dirty="0" smtClean="0"/>
              <a:t>Learning Activity 5: Variable Global Title (E800) Configuration</a:t>
            </a:r>
          </a:p>
          <a:p>
            <a:pPr marL="220348" indent="-220348" eaLnBrk="1" hangingPunct="1"/>
            <a:endParaRPr lang="en-US" b="1" dirty="0" smtClean="0"/>
          </a:p>
          <a:p>
            <a:pPr marL="220348" indent="-220348" eaLnBrk="1" hangingPunct="1"/>
            <a:r>
              <a:rPr lang="en-US" b="1" dirty="0" smtClean="0"/>
              <a:t>Student Assignment A</a:t>
            </a:r>
          </a:p>
          <a:p>
            <a:pPr marL="220348" indent="-220348" eaLnBrk="1" hangingPunct="1"/>
            <a:r>
              <a:rPr lang="en-US" dirty="0" smtClean="0"/>
              <a:t>Raleigh / Clayton STPs are performing final GTT for 800 queries with a digit</a:t>
            </a:r>
          </a:p>
          <a:p>
            <a:pPr marL="220348" indent="-220348" eaLnBrk="1" hangingPunct="1"/>
            <a:r>
              <a:rPr lang="en-US" dirty="0" smtClean="0"/>
              <a:t> range of 8881230000 to 8881239999, with a destination of the 240-12-5 and</a:t>
            </a:r>
          </a:p>
          <a:p>
            <a:pPr marL="220348" indent="-220348" eaLnBrk="1" hangingPunct="1"/>
            <a:r>
              <a:rPr lang="en-US" dirty="0" smtClean="0"/>
              <a:t> 240-12-6 SCPs, and a TT of 254.</a:t>
            </a:r>
          </a:p>
          <a:p>
            <a:pPr marL="220348" indent="-220348" eaLnBrk="1" hangingPunct="1"/>
            <a:r>
              <a:rPr lang="en-US" dirty="0" smtClean="0"/>
              <a:t>Attempt to add this digit range to the existing GTT table with a TT of 254.</a:t>
            </a:r>
          </a:p>
          <a:p>
            <a:pPr marL="220348" indent="-220348" eaLnBrk="1" hangingPunct="1"/>
            <a:r>
              <a:rPr lang="en-US" dirty="0" smtClean="0"/>
              <a:t>Use the chg-feat command to enable the VGTT feature.</a:t>
            </a:r>
          </a:p>
          <a:p>
            <a:pPr marL="220348" indent="-220348" eaLnBrk="1" hangingPunct="1"/>
            <a:r>
              <a:rPr lang="en-US" dirty="0" smtClean="0"/>
              <a:t>After turning the VGTT feature on, re-enter the digit range of 8881230000 to 8881239999 with a TT 0f 254.</a:t>
            </a:r>
          </a:p>
          <a:p>
            <a:pPr marL="220348" indent="-220348" eaLnBrk="1" hangingPunct="1"/>
            <a:r>
              <a:rPr lang="en-US" dirty="0" smtClean="0"/>
              <a:t>Enter the command, rtrv-gtt:type=254, and note the output of the command.</a:t>
            </a:r>
          </a:p>
          <a:p>
            <a:pPr marL="220348" indent="-220348" eaLnBrk="1" hangingPunct="1"/>
            <a:endParaRPr lang="en-US" dirty="0" smtClean="0"/>
          </a:p>
        </p:txBody>
      </p:sp>
      <p:sp>
        <p:nvSpPr>
          <p:cNvPr id="440324" name="Oval 3"/>
          <p:cNvSpPr>
            <a:spLocks noChangeArrowheads="1"/>
          </p:cNvSpPr>
          <p:nvPr/>
        </p:nvSpPr>
        <p:spPr bwMode="auto">
          <a:xfrm>
            <a:off x="681567" y="2957387"/>
            <a:ext cx="1031478" cy="979135"/>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25"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26" name="Oval 5"/>
          <p:cNvSpPr>
            <a:spLocks noChangeArrowheads="1"/>
          </p:cNvSpPr>
          <p:nvPr/>
        </p:nvSpPr>
        <p:spPr bwMode="auto">
          <a:xfrm>
            <a:off x="5277579" y="2928183"/>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27"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28"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29"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0"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1"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2"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33"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34"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0335"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6"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7"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8"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0339"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40340"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40341" name="Line 20"/>
          <p:cNvSpPr>
            <a:spLocks noChangeShapeType="1"/>
          </p:cNvSpPr>
          <p:nvPr/>
        </p:nvSpPr>
        <p:spPr bwMode="auto">
          <a:xfrm>
            <a:off x="1702396" y="3516892"/>
            <a:ext cx="410766" cy="608693"/>
          </a:xfrm>
          <a:prstGeom prst="line">
            <a:avLst/>
          </a:prstGeom>
          <a:noFill/>
          <a:ln w="9525">
            <a:solidFill>
              <a:schemeClr val="tx1"/>
            </a:solidFill>
            <a:round/>
            <a:headEnd/>
            <a:tailEnd/>
          </a:ln>
        </p:spPr>
        <p:txBody>
          <a:bodyPr lIns="88139" tIns="44070" rIns="88139" bIns="44070"/>
          <a:lstStyle/>
          <a:p>
            <a:endParaRPr lang="en-US" dirty="0"/>
          </a:p>
        </p:txBody>
      </p:sp>
      <p:sp>
        <p:nvSpPr>
          <p:cNvPr id="440342"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40343"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40344"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40345"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40346" name="Line 25"/>
          <p:cNvSpPr>
            <a:spLocks noChangeShapeType="1"/>
          </p:cNvSpPr>
          <p:nvPr/>
        </p:nvSpPr>
        <p:spPr bwMode="auto">
          <a:xfrm flipH="1">
            <a:off x="4897239" y="3546098"/>
            <a:ext cx="400116" cy="584099"/>
          </a:xfrm>
          <a:prstGeom prst="line">
            <a:avLst/>
          </a:prstGeom>
          <a:noFill/>
          <a:ln w="9525">
            <a:solidFill>
              <a:schemeClr val="tx1"/>
            </a:solidFill>
            <a:round/>
            <a:headEnd/>
            <a:tailEnd/>
          </a:ln>
        </p:spPr>
        <p:txBody>
          <a:bodyPr lIns="88139" tIns="44070" rIns="88139" bIns="44070"/>
          <a:lstStyle/>
          <a:p>
            <a:endParaRPr lang="en-US" dirty="0"/>
          </a:p>
        </p:txBody>
      </p:sp>
      <p:sp>
        <p:nvSpPr>
          <p:cNvPr id="440347"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40348"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40349"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40350"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40351"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40352"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40353"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40354"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40355" name="Line 34"/>
          <p:cNvSpPr>
            <a:spLocks noChangeShapeType="1"/>
          </p:cNvSpPr>
          <p:nvPr/>
        </p:nvSpPr>
        <p:spPr bwMode="auto">
          <a:xfrm flipH="1" flipV="1">
            <a:off x="1713045" y="3527652"/>
            <a:ext cx="400117" cy="2496256"/>
          </a:xfrm>
          <a:prstGeom prst="line">
            <a:avLst/>
          </a:prstGeom>
          <a:noFill/>
          <a:ln w="9525">
            <a:solidFill>
              <a:schemeClr val="tx1"/>
            </a:solidFill>
            <a:round/>
            <a:headEnd/>
            <a:tailEnd/>
          </a:ln>
        </p:spPr>
        <p:txBody>
          <a:bodyPr lIns="88139" tIns="44070" rIns="88139" bIns="44070"/>
          <a:lstStyle/>
          <a:p>
            <a:endParaRPr lang="en-US" dirty="0"/>
          </a:p>
        </p:txBody>
      </p:sp>
      <p:sp>
        <p:nvSpPr>
          <p:cNvPr id="440356"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40357"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40358"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40359"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40360" name="Line 39"/>
          <p:cNvSpPr>
            <a:spLocks noChangeShapeType="1"/>
          </p:cNvSpPr>
          <p:nvPr/>
        </p:nvSpPr>
        <p:spPr bwMode="auto">
          <a:xfrm flipV="1">
            <a:off x="4897239" y="3555320"/>
            <a:ext cx="389467" cy="2482421"/>
          </a:xfrm>
          <a:prstGeom prst="line">
            <a:avLst/>
          </a:prstGeom>
          <a:noFill/>
          <a:ln w="9525">
            <a:solidFill>
              <a:schemeClr val="tx1"/>
            </a:solidFill>
            <a:round/>
            <a:headEnd/>
            <a:tailEnd/>
          </a:ln>
        </p:spPr>
        <p:txBody>
          <a:bodyPr lIns="88139" tIns="44070" rIns="88139" bIns="44070"/>
          <a:lstStyle/>
          <a:p>
            <a:endParaRPr lang="en-US" dirty="0"/>
          </a:p>
        </p:txBody>
      </p:sp>
      <p:sp>
        <p:nvSpPr>
          <p:cNvPr id="440361" name="Text Box 40"/>
          <p:cNvSpPr txBox="1">
            <a:spLocks noChangeArrowheads="1"/>
          </p:cNvSpPr>
          <p:nvPr/>
        </p:nvSpPr>
        <p:spPr bwMode="auto">
          <a:xfrm>
            <a:off x="5422107" y="328786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240-12-3</a:t>
            </a:r>
          </a:p>
        </p:txBody>
      </p:sp>
      <p:sp>
        <p:nvSpPr>
          <p:cNvPr id="440362"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240-12-4</a:t>
            </a:r>
          </a:p>
        </p:txBody>
      </p:sp>
      <p:sp>
        <p:nvSpPr>
          <p:cNvPr id="440363"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240-12-5</a:t>
            </a:r>
          </a:p>
        </p:txBody>
      </p:sp>
      <p:sp>
        <p:nvSpPr>
          <p:cNvPr id="440364"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240-12-6</a:t>
            </a:r>
          </a:p>
        </p:txBody>
      </p:sp>
      <p:sp>
        <p:nvSpPr>
          <p:cNvPr id="440365"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240-12-7</a:t>
            </a:r>
          </a:p>
        </p:txBody>
      </p:sp>
      <p:sp>
        <p:nvSpPr>
          <p:cNvPr id="440366"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240-12-8</a:t>
            </a:r>
          </a:p>
        </p:txBody>
      </p:sp>
      <p:sp>
        <p:nvSpPr>
          <p:cNvPr id="440367" name="Text Box 46"/>
          <p:cNvSpPr txBox="1">
            <a:spLocks noChangeArrowheads="1"/>
          </p:cNvSpPr>
          <p:nvPr/>
        </p:nvSpPr>
        <p:spPr bwMode="auto">
          <a:xfrm>
            <a:off x="820011" y="3287865"/>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40368"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40369"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40370"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40371"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40372"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40373"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40374"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40375"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40376" name="Text Box 55"/>
          <p:cNvSpPr txBox="1">
            <a:spLocks noChangeArrowheads="1"/>
          </p:cNvSpPr>
          <p:nvPr/>
        </p:nvSpPr>
        <p:spPr bwMode="auto">
          <a:xfrm>
            <a:off x="2029487" y="4044119"/>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0377" name="Text Box 56"/>
          <p:cNvSpPr txBox="1">
            <a:spLocks noChangeArrowheads="1"/>
          </p:cNvSpPr>
          <p:nvPr/>
        </p:nvSpPr>
        <p:spPr bwMode="auto">
          <a:xfrm>
            <a:off x="2097948" y="4247017"/>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40378" name="Text Box 57"/>
          <p:cNvSpPr txBox="1">
            <a:spLocks noChangeArrowheads="1"/>
          </p:cNvSpPr>
          <p:nvPr/>
        </p:nvSpPr>
        <p:spPr bwMode="auto">
          <a:xfrm>
            <a:off x="2199878" y="3745921"/>
            <a:ext cx="774370"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40379" name="Text Box 58"/>
          <p:cNvSpPr txBox="1">
            <a:spLocks noChangeArrowheads="1"/>
          </p:cNvSpPr>
          <p:nvPr/>
        </p:nvSpPr>
        <p:spPr bwMode="auto">
          <a:xfrm>
            <a:off x="2038615" y="5888643"/>
            <a:ext cx="109081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0380" name="Text Box 59"/>
          <p:cNvSpPr txBox="1">
            <a:spLocks noChangeArrowheads="1"/>
          </p:cNvSpPr>
          <p:nvPr/>
        </p:nvSpPr>
        <p:spPr bwMode="auto">
          <a:xfrm>
            <a:off x="2102511" y="6091540"/>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40381" name="Text Box 60"/>
          <p:cNvSpPr txBox="1">
            <a:spLocks noChangeArrowheads="1"/>
          </p:cNvSpPr>
          <p:nvPr/>
        </p:nvSpPr>
        <p:spPr bwMode="auto">
          <a:xfrm>
            <a:off x="2122290" y="5590445"/>
            <a:ext cx="947803"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40382" name="Text Box 61"/>
          <p:cNvSpPr txBox="1">
            <a:spLocks noChangeArrowheads="1"/>
          </p:cNvSpPr>
          <p:nvPr/>
        </p:nvSpPr>
        <p:spPr bwMode="auto">
          <a:xfrm>
            <a:off x="3874890" y="4050267"/>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40383" name="Text Box 62"/>
          <p:cNvSpPr txBox="1">
            <a:spLocks noChangeArrowheads="1"/>
          </p:cNvSpPr>
          <p:nvPr/>
        </p:nvSpPr>
        <p:spPr bwMode="auto">
          <a:xfrm>
            <a:off x="3940308" y="4253165"/>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PC=240-12-1</a:t>
            </a:r>
          </a:p>
        </p:txBody>
      </p:sp>
      <p:sp>
        <p:nvSpPr>
          <p:cNvPr id="440384" name="Text Box 63"/>
          <p:cNvSpPr txBox="1">
            <a:spLocks noChangeArrowheads="1"/>
          </p:cNvSpPr>
          <p:nvPr/>
        </p:nvSpPr>
        <p:spPr bwMode="auto">
          <a:xfrm>
            <a:off x="3961606" y="3739773"/>
            <a:ext cx="926505"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Raleigh</a:t>
            </a:r>
          </a:p>
        </p:txBody>
      </p:sp>
      <p:sp>
        <p:nvSpPr>
          <p:cNvPr id="440385" name="Text Box 64"/>
          <p:cNvSpPr txBox="1">
            <a:spLocks noChangeArrowheads="1"/>
          </p:cNvSpPr>
          <p:nvPr/>
        </p:nvSpPr>
        <p:spPr bwMode="auto">
          <a:xfrm>
            <a:off x="3868805" y="5900939"/>
            <a:ext cx="109081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CPC=240-12-0</a:t>
            </a:r>
          </a:p>
        </p:txBody>
      </p:sp>
      <p:sp>
        <p:nvSpPr>
          <p:cNvPr id="440386" name="Text Box 65"/>
          <p:cNvSpPr txBox="1">
            <a:spLocks noChangeArrowheads="1"/>
          </p:cNvSpPr>
          <p:nvPr/>
        </p:nvSpPr>
        <p:spPr bwMode="auto">
          <a:xfrm>
            <a:off x="3934222" y="6103837"/>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PC=240-12-2</a:t>
            </a:r>
          </a:p>
        </p:txBody>
      </p:sp>
      <p:sp>
        <p:nvSpPr>
          <p:cNvPr id="440387" name="Text Box 66"/>
          <p:cNvSpPr txBox="1">
            <a:spLocks noChangeArrowheads="1"/>
          </p:cNvSpPr>
          <p:nvPr/>
        </p:nvSpPr>
        <p:spPr bwMode="auto">
          <a:xfrm>
            <a:off x="3954001" y="560274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Clayton</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p:spPr>
        <p:txBody>
          <a:bodyPr/>
          <a:lstStyle/>
          <a:p>
            <a:fld id="{831DF9C6-D3B9-4A08-875A-119AAE5E8369}" type="slidenum">
              <a:rPr lang="en-US" smtClean="0"/>
              <a:pPr/>
              <a:t>87</a:t>
            </a:fld>
            <a:endParaRPr lang="en-US" dirty="0" smtClean="0"/>
          </a:p>
        </p:txBody>
      </p:sp>
      <p:sp>
        <p:nvSpPr>
          <p:cNvPr id="441347"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5: Variable Global Title (E800) Configuration</a:t>
            </a:r>
          </a:p>
          <a:p>
            <a:pPr marL="220348" indent="-220348" eaLnBrk="1" hangingPunct="1"/>
            <a:endParaRPr lang="en-US" b="1" dirty="0" smtClean="0"/>
          </a:p>
          <a:p>
            <a:pPr marL="220348" indent="-220348" eaLnBrk="1" hangingPunct="1"/>
            <a:r>
              <a:rPr lang="en-US" b="1" dirty="0" smtClean="0"/>
              <a:t>Student Assignment B</a:t>
            </a:r>
          </a:p>
          <a:p>
            <a:pPr marL="220348" indent="-220348" eaLnBrk="1" hangingPunct="1"/>
            <a:r>
              <a:rPr lang="en-US" dirty="0" smtClean="0"/>
              <a:t>Dallas / Hubbard STPs are performing final GTT for 800 queries with a digit</a:t>
            </a:r>
          </a:p>
          <a:p>
            <a:pPr marL="220348" indent="-220348" eaLnBrk="1" hangingPunct="1"/>
            <a:r>
              <a:rPr lang="en-US" dirty="0" smtClean="0"/>
              <a:t> range of 8881230000 to 8881239999, with a destination of the 220-13-6 and </a:t>
            </a:r>
          </a:p>
          <a:p>
            <a:pPr marL="220348" indent="-220348" eaLnBrk="1" hangingPunct="1"/>
            <a:r>
              <a:rPr lang="en-US" dirty="0" smtClean="0"/>
              <a:t>220-13-7 SCPs, and a TT of 254.</a:t>
            </a:r>
          </a:p>
          <a:p>
            <a:pPr marL="220348" indent="-220348" eaLnBrk="1" hangingPunct="1"/>
            <a:r>
              <a:rPr lang="en-US" dirty="0" smtClean="0"/>
              <a:t>Attempt to add this digit range to the existing GTT table with a TT of 254. </a:t>
            </a:r>
          </a:p>
          <a:p>
            <a:pPr marL="220348" indent="-220348" eaLnBrk="1" hangingPunct="1"/>
            <a:r>
              <a:rPr lang="en-US" dirty="0" smtClean="0"/>
              <a:t>Use the chg-feat command to enable the VGTT feature. </a:t>
            </a:r>
          </a:p>
          <a:p>
            <a:pPr marL="220348" indent="-220348" eaLnBrk="1" hangingPunct="1"/>
            <a:r>
              <a:rPr lang="en-US" dirty="0" smtClean="0"/>
              <a:t>After turning the VGTT feature on, re-enter the digit range of 8881230000 to 8881239999 with a TT 0f 254. </a:t>
            </a:r>
          </a:p>
          <a:p>
            <a:pPr marL="220348" indent="-220348" eaLnBrk="1" hangingPunct="1"/>
            <a:r>
              <a:rPr lang="en-US" dirty="0" smtClean="0"/>
              <a:t>Enter the command, rtrv-gtt:type=254, and note the output of the command.</a:t>
            </a:r>
          </a:p>
        </p:txBody>
      </p:sp>
      <p:sp>
        <p:nvSpPr>
          <p:cNvPr id="441348" name="Oval 3"/>
          <p:cNvSpPr>
            <a:spLocks noChangeArrowheads="1"/>
          </p:cNvSpPr>
          <p:nvPr/>
        </p:nvSpPr>
        <p:spPr bwMode="auto">
          <a:xfrm>
            <a:off x="681567" y="2977369"/>
            <a:ext cx="1031478" cy="976060"/>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49"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50" name="Oval 5"/>
          <p:cNvSpPr>
            <a:spLocks noChangeArrowheads="1"/>
          </p:cNvSpPr>
          <p:nvPr/>
        </p:nvSpPr>
        <p:spPr bwMode="auto">
          <a:xfrm>
            <a:off x="5277579" y="294509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51"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52" name="AutoShape 7"/>
          <p:cNvSpPr>
            <a:spLocks noChangeArrowheads="1"/>
          </p:cNvSpPr>
          <p:nvPr/>
        </p:nvSpPr>
        <p:spPr bwMode="auto">
          <a:xfrm>
            <a:off x="252545" y="6672566"/>
            <a:ext cx="993445" cy="905353"/>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53" name="AutoShape 8"/>
          <p:cNvSpPr>
            <a:spLocks noChangeArrowheads="1"/>
          </p:cNvSpPr>
          <p:nvPr/>
        </p:nvSpPr>
        <p:spPr bwMode="auto">
          <a:xfrm>
            <a:off x="234289" y="8042125"/>
            <a:ext cx="990402" cy="900742"/>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54"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55"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56"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57"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358" name="Rectangle 13"/>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59" name="Rectangle 14"/>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60" name="Rectangle 15"/>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61" name="Rectangle 16"/>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1362" name="Line 17"/>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41363" name="Line 18"/>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41364" name="Line 19"/>
          <p:cNvSpPr>
            <a:spLocks noChangeShapeType="1"/>
          </p:cNvSpPr>
          <p:nvPr/>
        </p:nvSpPr>
        <p:spPr bwMode="auto">
          <a:xfrm>
            <a:off x="1702396" y="3527653"/>
            <a:ext cx="410766" cy="597933"/>
          </a:xfrm>
          <a:prstGeom prst="line">
            <a:avLst/>
          </a:prstGeom>
          <a:noFill/>
          <a:ln w="9525">
            <a:solidFill>
              <a:schemeClr val="tx1"/>
            </a:solidFill>
            <a:round/>
            <a:headEnd/>
            <a:tailEnd/>
          </a:ln>
        </p:spPr>
        <p:txBody>
          <a:bodyPr lIns="88139" tIns="44070" rIns="88139" bIns="44070"/>
          <a:lstStyle/>
          <a:p>
            <a:endParaRPr lang="en-US" dirty="0"/>
          </a:p>
        </p:txBody>
      </p:sp>
      <p:sp>
        <p:nvSpPr>
          <p:cNvPr id="441365" name="Line 20"/>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41366" name="Line 21"/>
          <p:cNvSpPr>
            <a:spLocks noChangeShapeType="1"/>
          </p:cNvSpPr>
          <p:nvPr/>
        </p:nvSpPr>
        <p:spPr bwMode="auto">
          <a:xfrm flipH="1">
            <a:off x="1236862" y="4125586"/>
            <a:ext cx="865650" cy="3446185"/>
          </a:xfrm>
          <a:prstGeom prst="line">
            <a:avLst/>
          </a:prstGeom>
          <a:noFill/>
          <a:ln w="9525">
            <a:solidFill>
              <a:schemeClr val="tx1"/>
            </a:solidFill>
            <a:round/>
            <a:headEnd/>
            <a:tailEnd/>
          </a:ln>
        </p:spPr>
        <p:txBody>
          <a:bodyPr lIns="88139" tIns="44070" rIns="88139" bIns="44070"/>
          <a:lstStyle/>
          <a:p>
            <a:endParaRPr lang="en-US" dirty="0"/>
          </a:p>
        </p:txBody>
      </p:sp>
      <p:sp>
        <p:nvSpPr>
          <p:cNvPr id="441367" name="Line 22"/>
          <p:cNvSpPr>
            <a:spLocks noChangeShapeType="1"/>
          </p:cNvSpPr>
          <p:nvPr/>
        </p:nvSpPr>
        <p:spPr bwMode="auto">
          <a:xfrm flipH="1">
            <a:off x="1224691" y="4136346"/>
            <a:ext cx="888471" cy="4791150"/>
          </a:xfrm>
          <a:prstGeom prst="line">
            <a:avLst/>
          </a:prstGeom>
          <a:noFill/>
          <a:ln w="9525">
            <a:solidFill>
              <a:schemeClr val="tx1"/>
            </a:solidFill>
            <a:round/>
            <a:headEnd/>
            <a:tailEnd/>
          </a:ln>
        </p:spPr>
        <p:txBody>
          <a:bodyPr lIns="88139" tIns="44070" rIns="88139" bIns="44070"/>
          <a:lstStyle/>
          <a:p>
            <a:endParaRPr lang="en-US" dirty="0"/>
          </a:p>
        </p:txBody>
      </p:sp>
      <p:sp>
        <p:nvSpPr>
          <p:cNvPr id="441368" name="Line 23"/>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41369" name="Line 24"/>
          <p:cNvSpPr>
            <a:spLocks noChangeShapeType="1"/>
          </p:cNvSpPr>
          <p:nvPr/>
        </p:nvSpPr>
        <p:spPr bwMode="auto">
          <a:xfrm flipH="1">
            <a:off x="4897240" y="3516892"/>
            <a:ext cx="371210" cy="613305"/>
          </a:xfrm>
          <a:prstGeom prst="line">
            <a:avLst/>
          </a:prstGeom>
          <a:noFill/>
          <a:ln w="9525">
            <a:solidFill>
              <a:schemeClr val="tx1"/>
            </a:solidFill>
            <a:round/>
            <a:headEnd/>
            <a:tailEnd/>
          </a:ln>
        </p:spPr>
        <p:txBody>
          <a:bodyPr lIns="88139" tIns="44070" rIns="88139" bIns="44070"/>
          <a:lstStyle/>
          <a:p>
            <a:endParaRPr lang="en-US" dirty="0"/>
          </a:p>
        </p:txBody>
      </p:sp>
      <p:sp>
        <p:nvSpPr>
          <p:cNvPr id="441370" name="Line 25"/>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41371" name="Line 26"/>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41372" name="Line 27"/>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41373" name="Line 28"/>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41374" name="Line 29"/>
          <p:cNvSpPr>
            <a:spLocks noChangeShapeType="1"/>
          </p:cNvSpPr>
          <p:nvPr/>
        </p:nvSpPr>
        <p:spPr bwMode="auto">
          <a:xfrm flipH="1">
            <a:off x="1220126" y="6010074"/>
            <a:ext cx="882385" cy="2911273"/>
          </a:xfrm>
          <a:prstGeom prst="line">
            <a:avLst/>
          </a:prstGeom>
          <a:noFill/>
          <a:ln w="9525">
            <a:solidFill>
              <a:schemeClr val="tx1"/>
            </a:solidFill>
            <a:round/>
            <a:headEnd/>
            <a:tailEnd/>
          </a:ln>
        </p:spPr>
        <p:txBody>
          <a:bodyPr lIns="88139" tIns="44070" rIns="88139" bIns="44070"/>
          <a:lstStyle/>
          <a:p>
            <a:endParaRPr lang="en-US" dirty="0"/>
          </a:p>
        </p:txBody>
      </p:sp>
      <p:sp>
        <p:nvSpPr>
          <p:cNvPr id="441375" name="Line 30"/>
          <p:cNvSpPr>
            <a:spLocks noChangeShapeType="1"/>
          </p:cNvSpPr>
          <p:nvPr/>
        </p:nvSpPr>
        <p:spPr bwMode="auto">
          <a:xfrm flipH="1">
            <a:off x="1239905" y="5997777"/>
            <a:ext cx="873257" cy="1580142"/>
          </a:xfrm>
          <a:prstGeom prst="line">
            <a:avLst/>
          </a:prstGeom>
          <a:noFill/>
          <a:ln w="9525">
            <a:solidFill>
              <a:schemeClr val="tx1"/>
            </a:solidFill>
            <a:round/>
            <a:headEnd/>
            <a:tailEnd/>
          </a:ln>
        </p:spPr>
        <p:txBody>
          <a:bodyPr lIns="88139" tIns="44070" rIns="88139" bIns="44070"/>
          <a:lstStyle/>
          <a:p>
            <a:endParaRPr lang="en-US" dirty="0"/>
          </a:p>
        </p:txBody>
      </p:sp>
      <p:sp>
        <p:nvSpPr>
          <p:cNvPr id="441376" name="Line 31"/>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41377" name="Line 32"/>
          <p:cNvSpPr>
            <a:spLocks noChangeShapeType="1"/>
          </p:cNvSpPr>
          <p:nvPr/>
        </p:nvSpPr>
        <p:spPr bwMode="auto">
          <a:xfrm flipH="1" flipV="1">
            <a:off x="1713045" y="3527652"/>
            <a:ext cx="400117" cy="2496256"/>
          </a:xfrm>
          <a:prstGeom prst="line">
            <a:avLst/>
          </a:prstGeom>
          <a:noFill/>
          <a:ln w="9525">
            <a:solidFill>
              <a:schemeClr val="tx1"/>
            </a:solidFill>
            <a:round/>
            <a:headEnd/>
            <a:tailEnd/>
          </a:ln>
        </p:spPr>
        <p:txBody>
          <a:bodyPr lIns="88139" tIns="44070" rIns="88139" bIns="44070"/>
          <a:lstStyle/>
          <a:p>
            <a:endParaRPr lang="en-US" dirty="0"/>
          </a:p>
        </p:txBody>
      </p:sp>
      <p:sp>
        <p:nvSpPr>
          <p:cNvPr id="441378" name="Line 33"/>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41379" name="Line 34"/>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41380" name="Line 35"/>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41381" name="Line 36"/>
          <p:cNvSpPr>
            <a:spLocks noChangeShapeType="1"/>
          </p:cNvSpPr>
          <p:nvPr/>
        </p:nvSpPr>
        <p:spPr bwMode="auto">
          <a:xfrm flipV="1">
            <a:off x="4897240" y="3516892"/>
            <a:ext cx="380339" cy="2520849"/>
          </a:xfrm>
          <a:prstGeom prst="line">
            <a:avLst/>
          </a:prstGeom>
          <a:noFill/>
          <a:ln w="9525">
            <a:solidFill>
              <a:schemeClr val="tx1"/>
            </a:solidFill>
            <a:round/>
            <a:headEnd/>
            <a:tailEnd/>
          </a:ln>
        </p:spPr>
        <p:txBody>
          <a:bodyPr lIns="88139" tIns="44070" rIns="88139" bIns="44070"/>
          <a:lstStyle/>
          <a:p>
            <a:endParaRPr lang="en-US" dirty="0"/>
          </a:p>
        </p:txBody>
      </p:sp>
      <p:sp>
        <p:nvSpPr>
          <p:cNvPr id="441382" name="Text Box 37"/>
          <p:cNvSpPr txBox="1">
            <a:spLocks noChangeArrowheads="1"/>
          </p:cNvSpPr>
          <p:nvPr/>
        </p:nvSpPr>
        <p:spPr bwMode="auto">
          <a:xfrm>
            <a:off x="5422107" y="330938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41383" name="Text Box 38"/>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41384" name="Text Box 39"/>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41385" name="Text Box 40"/>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41386" name="Text Box 41"/>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41387" name="Text Box 42"/>
          <p:cNvSpPr txBox="1">
            <a:spLocks noChangeArrowheads="1"/>
          </p:cNvSpPr>
          <p:nvPr/>
        </p:nvSpPr>
        <p:spPr bwMode="auto">
          <a:xfrm>
            <a:off x="820011" y="3309383"/>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41388" name="Text Box 43"/>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41389" name="Text Box 44"/>
          <p:cNvSpPr txBox="1">
            <a:spLocks noChangeArrowheads="1"/>
          </p:cNvSpPr>
          <p:nvPr/>
        </p:nvSpPr>
        <p:spPr bwMode="auto">
          <a:xfrm>
            <a:off x="369689" y="7301240"/>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41390" name="Text Box 45"/>
          <p:cNvSpPr txBox="1">
            <a:spLocks noChangeArrowheads="1"/>
          </p:cNvSpPr>
          <p:nvPr/>
        </p:nvSpPr>
        <p:spPr bwMode="auto">
          <a:xfrm>
            <a:off x="360561" y="8689245"/>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41391" name="Text Box 46"/>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41392" name="Line 47"/>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41393" name="Line 48"/>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41394" name="Line 49"/>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41395" name="Line 50"/>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41396" name="Text Box 51"/>
          <p:cNvSpPr txBox="1">
            <a:spLocks noChangeArrowheads="1"/>
          </p:cNvSpPr>
          <p:nvPr/>
        </p:nvSpPr>
        <p:spPr bwMode="auto">
          <a:xfrm>
            <a:off x="3852069" y="402413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1397" name="Text Box 52"/>
          <p:cNvSpPr txBox="1">
            <a:spLocks noChangeArrowheads="1"/>
          </p:cNvSpPr>
          <p:nvPr/>
        </p:nvSpPr>
        <p:spPr bwMode="auto">
          <a:xfrm>
            <a:off x="3917487" y="422703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41398" name="Text Box 53"/>
          <p:cNvSpPr txBox="1">
            <a:spLocks noChangeArrowheads="1"/>
          </p:cNvSpPr>
          <p:nvPr/>
        </p:nvSpPr>
        <p:spPr bwMode="auto">
          <a:xfrm>
            <a:off x="4020940" y="3727476"/>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41399" name="Text Box 54"/>
          <p:cNvSpPr txBox="1">
            <a:spLocks noChangeArrowheads="1"/>
          </p:cNvSpPr>
          <p:nvPr/>
        </p:nvSpPr>
        <p:spPr bwMode="auto">
          <a:xfrm>
            <a:off x="3859676" y="5868660"/>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1400" name="Text Box 55"/>
          <p:cNvSpPr txBox="1">
            <a:spLocks noChangeArrowheads="1"/>
          </p:cNvSpPr>
          <p:nvPr/>
        </p:nvSpPr>
        <p:spPr bwMode="auto">
          <a:xfrm>
            <a:off x="3925094" y="6071558"/>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41401" name="Text Box 56"/>
          <p:cNvSpPr txBox="1">
            <a:spLocks noChangeArrowheads="1"/>
          </p:cNvSpPr>
          <p:nvPr/>
        </p:nvSpPr>
        <p:spPr bwMode="auto">
          <a:xfrm>
            <a:off x="3943351" y="5570462"/>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41402" name="Text Box 57"/>
          <p:cNvSpPr txBox="1">
            <a:spLocks noChangeArrowheads="1"/>
          </p:cNvSpPr>
          <p:nvPr/>
        </p:nvSpPr>
        <p:spPr bwMode="auto">
          <a:xfrm>
            <a:off x="2035572" y="4042582"/>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41403" name="Text Box 58"/>
          <p:cNvSpPr txBox="1">
            <a:spLocks noChangeArrowheads="1"/>
          </p:cNvSpPr>
          <p:nvPr/>
        </p:nvSpPr>
        <p:spPr bwMode="auto">
          <a:xfrm>
            <a:off x="2100991" y="4243942"/>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41404" name="Text Box 59"/>
          <p:cNvSpPr txBox="1">
            <a:spLocks noChangeArrowheads="1"/>
          </p:cNvSpPr>
          <p:nvPr/>
        </p:nvSpPr>
        <p:spPr bwMode="auto">
          <a:xfrm>
            <a:off x="2119247"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41405" name="Text Box 60"/>
          <p:cNvSpPr txBox="1">
            <a:spLocks noChangeArrowheads="1"/>
          </p:cNvSpPr>
          <p:nvPr/>
        </p:nvSpPr>
        <p:spPr bwMode="auto">
          <a:xfrm>
            <a:off x="2026444" y="5891717"/>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41406" name="Text Box 61"/>
          <p:cNvSpPr txBox="1">
            <a:spLocks noChangeArrowheads="1"/>
          </p:cNvSpPr>
          <p:nvPr/>
        </p:nvSpPr>
        <p:spPr bwMode="auto">
          <a:xfrm>
            <a:off x="2094905" y="6094614"/>
            <a:ext cx="97214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41407" name="Text Box 62"/>
          <p:cNvSpPr txBox="1">
            <a:spLocks noChangeArrowheads="1"/>
          </p:cNvSpPr>
          <p:nvPr/>
        </p:nvSpPr>
        <p:spPr bwMode="auto">
          <a:xfrm>
            <a:off x="2113162"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
        <p:nvSpPr>
          <p:cNvPr id="441408" name="Oval 63"/>
          <p:cNvSpPr>
            <a:spLocks noChangeArrowheads="1"/>
          </p:cNvSpPr>
          <p:nvPr/>
        </p:nvSpPr>
        <p:spPr bwMode="auto">
          <a:xfrm>
            <a:off x="219076" y="5455180"/>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1409" name="Text Box 64"/>
          <p:cNvSpPr txBox="1">
            <a:spLocks noChangeArrowheads="1"/>
          </p:cNvSpPr>
          <p:nvPr/>
        </p:nvSpPr>
        <p:spPr bwMode="auto">
          <a:xfrm>
            <a:off x="340783" y="5837918"/>
            <a:ext cx="73785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41410" name="Line 65"/>
          <p:cNvSpPr>
            <a:spLocks noChangeShapeType="1"/>
          </p:cNvSpPr>
          <p:nvPr/>
        </p:nvSpPr>
        <p:spPr bwMode="auto">
          <a:xfrm flipH="1">
            <a:off x="1245990" y="4151716"/>
            <a:ext cx="864129" cy="1824541"/>
          </a:xfrm>
          <a:prstGeom prst="line">
            <a:avLst/>
          </a:prstGeom>
          <a:noFill/>
          <a:ln w="9525">
            <a:solidFill>
              <a:schemeClr val="tx1"/>
            </a:solidFill>
            <a:round/>
            <a:headEnd/>
            <a:tailEnd/>
          </a:ln>
        </p:spPr>
        <p:txBody>
          <a:bodyPr lIns="88139" tIns="44070" rIns="88139" bIns="44070"/>
          <a:lstStyle/>
          <a:p>
            <a:endParaRPr lang="en-US" dirty="0"/>
          </a:p>
        </p:txBody>
      </p:sp>
      <p:sp>
        <p:nvSpPr>
          <p:cNvPr id="441411" name="Line 66"/>
          <p:cNvSpPr>
            <a:spLocks noChangeShapeType="1"/>
          </p:cNvSpPr>
          <p:nvPr/>
        </p:nvSpPr>
        <p:spPr bwMode="auto">
          <a:xfrm flipH="1" flipV="1">
            <a:off x="1245990" y="5970109"/>
            <a:ext cx="856522" cy="24594"/>
          </a:xfrm>
          <a:prstGeom prst="line">
            <a:avLst/>
          </a:prstGeom>
          <a:noFill/>
          <a:ln w="9525">
            <a:solidFill>
              <a:schemeClr val="tx1"/>
            </a:solidFill>
            <a:round/>
            <a:headEnd/>
            <a:tailEnd/>
          </a:ln>
        </p:spPr>
        <p:txBody>
          <a:bodyPr lIns="88139" tIns="44070" rIns="88139" bIns="44070"/>
          <a:lstStyle/>
          <a:p>
            <a:endParaRPr lang="en-US" dirty="0"/>
          </a:p>
        </p:txBody>
      </p:sp>
      <p:sp>
        <p:nvSpPr>
          <p:cNvPr id="441412" name="Text Box 67"/>
          <p:cNvSpPr txBox="1">
            <a:spLocks noChangeArrowheads="1"/>
          </p:cNvSpPr>
          <p:nvPr/>
        </p:nvSpPr>
        <p:spPr bwMode="auto">
          <a:xfrm>
            <a:off x="2035572" y="7053767"/>
            <a:ext cx="102082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
        <p:nvSpPr>
          <p:cNvPr id="441413" name="Text Box 68"/>
          <p:cNvSpPr txBox="1">
            <a:spLocks noChangeArrowheads="1"/>
          </p:cNvSpPr>
          <p:nvPr/>
        </p:nvSpPr>
        <p:spPr bwMode="auto">
          <a:xfrm>
            <a:off x="3954000" y="7046081"/>
            <a:ext cx="1020828"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Tandem</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p:spPr>
        <p:txBody>
          <a:bodyPr/>
          <a:lstStyle/>
          <a:p>
            <a:fld id="{64BB226C-6CC3-4622-9F10-C35BBCFCC2B3}" type="slidenum">
              <a:rPr lang="en-US" smtClean="0"/>
              <a:pPr/>
              <a:t>88</a:t>
            </a:fld>
            <a:endParaRPr lang="en-US" dirty="0" smtClean="0"/>
          </a:p>
        </p:txBody>
      </p:sp>
      <p:sp>
        <p:nvSpPr>
          <p:cNvPr id="442371" name="Rectangle 2"/>
          <p:cNvSpPr>
            <a:spLocks noGrp="1" noChangeArrowheads="1"/>
          </p:cNvSpPr>
          <p:nvPr>
            <p:ph type="body" idx="1"/>
          </p:nvPr>
        </p:nvSpPr>
        <p:spPr>
          <a:xfrm>
            <a:off x="699823" y="299736"/>
            <a:ext cx="5610754" cy="8300357"/>
          </a:xfrm>
          <a:noFill/>
          <a:ln/>
        </p:spPr>
        <p:txBody>
          <a:bodyPr lIns="93768" tIns="46883" rIns="93768" bIns="46883"/>
          <a:lstStyle/>
          <a:p>
            <a:pPr marL="220348" indent="-220348" eaLnBrk="1" hangingPunct="1"/>
            <a:r>
              <a:rPr lang="en-US" b="1" dirty="0" smtClean="0"/>
              <a:t>Learning Activity 5: Variable Global Title (E800) Configuration</a:t>
            </a:r>
          </a:p>
          <a:p>
            <a:pPr marL="220348" indent="-220348" eaLnBrk="1" hangingPunct="1"/>
            <a:endParaRPr lang="en-US" b="1" dirty="0" smtClean="0"/>
          </a:p>
          <a:p>
            <a:pPr marL="220348" indent="-220348" eaLnBrk="1" hangingPunct="1"/>
            <a:r>
              <a:rPr lang="en-US" b="1" dirty="0" smtClean="0"/>
              <a:t>Student Assignment C</a:t>
            </a:r>
          </a:p>
          <a:p>
            <a:pPr marL="220348" indent="-220348" eaLnBrk="1" hangingPunct="1"/>
            <a:r>
              <a:rPr lang="en-US" dirty="0" smtClean="0"/>
              <a:t>Denver / Salt Lake STPs are performing final GTT for 800 queries with a digit</a:t>
            </a:r>
          </a:p>
          <a:p>
            <a:pPr marL="220348" indent="-220348" eaLnBrk="1" hangingPunct="1"/>
            <a:r>
              <a:rPr lang="en-US" dirty="0" smtClean="0"/>
              <a:t>range of 8881230000 to 8881239999, with a destination of the 190-12-5</a:t>
            </a:r>
          </a:p>
          <a:p>
            <a:pPr marL="220348" indent="-220348" eaLnBrk="1" hangingPunct="1"/>
            <a:r>
              <a:rPr lang="en-US" dirty="0" smtClean="0"/>
              <a:t>and 190-12-6 SCPs, and a TT of 254.</a:t>
            </a:r>
          </a:p>
          <a:p>
            <a:pPr marL="220348" indent="-220348" eaLnBrk="1" hangingPunct="1"/>
            <a:r>
              <a:rPr lang="en-US" dirty="0" smtClean="0"/>
              <a:t>Attempt to add this digit range to the existing GTT table with a TT of 254. </a:t>
            </a:r>
          </a:p>
          <a:p>
            <a:pPr marL="220348" indent="-220348" eaLnBrk="1" hangingPunct="1"/>
            <a:r>
              <a:rPr lang="en-US" dirty="0" smtClean="0"/>
              <a:t>Use the chg-feat command to enable the VGTT feature. </a:t>
            </a:r>
          </a:p>
          <a:p>
            <a:pPr marL="220348" indent="-220348" eaLnBrk="1" hangingPunct="1"/>
            <a:r>
              <a:rPr lang="en-US" dirty="0" smtClean="0"/>
              <a:t>After turning the VGTT feature on, re-enter the digit range of 8881230000 to</a:t>
            </a:r>
          </a:p>
          <a:p>
            <a:pPr marL="220348" indent="-220348" eaLnBrk="1" hangingPunct="1"/>
            <a:r>
              <a:rPr lang="en-US" dirty="0" smtClean="0"/>
              <a:t>8881239999 with a TT 0f 254. </a:t>
            </a:r>
          </a:p>
          <a:p>
            <a:pPr marL="220348" indent="-220348" eaLnBrk="1" hangingPunct="1"/>
            <a:r>
              <a:rPr lang="en-US" dirty="0" smtClean="0"/>
              <a:t>Enter the command, rtrv-gtt:type=254, and note the output of the command.</a:t>
            </a:r>
          </a:p>
          <a:p>
            <a:pPr marL="220348" indent="-220348" eaLnBrk="1" hangingPunct="1"/>
            <a:endParaRPr lang="en-US" dirty="0" smtClean="0"/>
          </a:p>
        </p:txBody>
      </p:sp>
      <p:sp>
        <p:nvSpPr>
          <p:cNvPr id="442372" name="Oval 3"/>
          <p:cNvSpPr>
            <a:spLocks noChangeArrowheads="1"/>
          </p:cNvSpPr>
          <p:nvPr/>
        </p:nvSpPr>
        <p:spPr bwMode="auto">
          <a:xfrm>
            <a:off x="701345" y="3025019"/>
            <a:ext cx="1031478" cy="977598"/>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73" name="Oval 4"/>
          <p:cNvSpPr>
            <a:spLocks noChangeArrowheads="1"/>
          </p:cNvSpPr>
          <p:nvPr/>
        </p:nvSpPr>
        <p:spPr bwMode="auto">
          <a:xfrm>
            <a:off x="690695" y="4259314"/>
            <a:ext cx="1033000"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74" name="Oval 5"/>
          <p:cNvSpPr>
            <a:spLocks noChangeArrowheads="1"/>
          </p:cNvSpPr>
          <p:nvPr/>
        </p:nvSpPr>
        <p:spPr bwMode="auto">
          <a:xfrm>
            <a:off x="5277579" y="299427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75" name="Oval 6"/>
          <p:cNvSpPr>
            <a:spLocks noChangeArrowheads="1"/>
          </p:cNvSpPr>
          <p:nvPr/>
        </p:nvSpPr>
        <p:spPr bwMode="auto">
          <a:xfrm>
            <a:off x="5268451" y="4250091"/>
            <a:ext cx="1031478" cy="979134"/>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76" name="AutoShape 7"/>
          <p:cNvSpPr>
            <a:spLocks noChangeArrowheads="1"/>
          </p:cNvSpPr>
          <p:nvPr/>
        </p:nvSpPr>
        <p:spPr bwMode="auto">
          <a:xfrm>
            <a:off x="252545" y="5608890"/>
            <a:ext cx="993445"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77" name="AutoShape 8"/>
          <p:cNvSpPr>
            <a:spLocks noChangeArrowheads="1"/>
          </p:cNvSpPr>
          <p:nvPr/>
        </p:nvSpPr>
        <p:spPr bwMode="auto">
          <a:xfrm>
            <a:off x="234289" y="6987671"/>
            <a:ext cx="990402" cy="903817"/>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78" name="AutoShape 9"/>
          <p:cNvSpPr>
            <a:spLocks noChangeArrowheads="1"/>
          </p:cNvSpPr>
          <p:nvPr/>
        </p:nvSpPr>
        <p:spPr bwMode="auto">
          <a:xfrm>
            <a:off x="5785710" y="5590445"/>
            <a:ext cx="990401" cy="902279"/>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79" name="AutoShape 10"/>
          <p:cNvSpPr>
            <a:spLocks noChangeArrowheads="1"/>
          </p:cNvSpPr>
          <p:nvPr/>
        </p:nvSpPr>
        <p:spPr bwMode="auto">
          <a:xfrm>
            <a:off x="5793317" y="6969226"/>
            <a:ext cx="993445" cy="902280"/>
          </a:xfrm>
          <a:prstGeom prst="triangle">
            <a:avLst>
              <a:gd name="adj" fmla="val 50000"/>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80" name="Oval 11"/>
          <p:cNvSpPr>
            <a:spLocks noChangeArrowheads="1"/>
          </p:cNvSpPr>
          <p:nvPr/>
        </p:nvSpPr>
        <p:spPr bwMode="auto">
          <a:xfrm>
            <a:off x="2035572" y="6947707"/>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81" name="Oval 12"/>
          <p:cNvSpPr>
            <a:spLocks noChangeArrowheads="1"/>
          </p:cNvSpPr>
          <p:nvPr/>
        </p:nvSpPr>
        <p:spPr bwMode="auto">
          <a:xfrm>
            <a:off x="3954001" y="6930799"/>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82" name="Oval 13"/>
          <p:cNvSpPr>
            <a:spLocks noChangeArrowheads="1"/>
          </p:cNvSpPr>
          <p:nvPr/>
        </p:nvSpPr>
        <p:spPr bwMode="auto">
          <a:xfrm>
            <a:off x="5297356" y="8137425"/>
            <a:ext cx="1031478" cy="980672"/>
          </a:xfrm>
          <a:prstGeom prst="ellipse">
            <a:avLst/>
          </a:prstGeom>
          <a:solidFill>
            <a:schemeClr val="accent1"/>
          </a:solidFill>
          <a:ln w="9525">
            <a:solidFill>
              <a:schemeClr val="tx1"/>
            </a:solidFill>
            <a:round/>
            <a:headEnd/>
            <a:tailEnd/>
          </a:ln>
        </p:spPr>
        <p:txBody>
          <a:bodyPr wrap="none" lIns="88139" tIns="44070" rIns="88139" bIns="44070" anchor="ctr"/>
          <a:lstStyle/>
          <a:p>
            <a:endParaRPr lang="en-US" dirty="0"/>
          </a:p>
        </p:txBody>
      </p:sp>
      <p:sp>
        <p:nvSpPr>
          <p:cNvPr id="442383" name="Rectangle 14"/>
          <p:cNvSpPr>
            <a:spLocks noChangeArrowheads="1"/>
          </p:cNvSpPr>
          <p:nvPr/>
        </p:nvSpPr>
        <p:spPr bwMode="auto">
          <a:xfrm>
            <a:off x="2113161" y="3699808"/>
            <a:ext cx="943240"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84" name="Rectangle 15"/>
          <p:cNvSpPr>
            <a:spLocks noChangeArrowheads="1"/>
          </p:cNvSpPr>
          <p:nvPr/>
        </p:nvSpPr>
        <p:spPr bwMode="auto">
          <a:xfrm>
            <a:off x="2113161" y="5552017"/>
            <a:ext cx="943240"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85" name="Rectangle 16"/>
          <p:cNvSpPr>
            <a:spLocks noChangeArrowheads="1"/>
          </p:cNvSpPr>
          <p:nvPr/>
        </p:nvSpPr>
        <p:spPr bwMode="auto">
          <a:xfrm>
            <a:off x="3943350" y="3699808"/>
            <a:ext cx="944761" cy="937633"/>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86" name="Rectangle 17"/>
          <p:cNvSpPr>
            <a:spLocks noChangeArrowheads="1"/>
          </p:cNvSpPr>
          <p:nvPr/>
        </p:nvSpPr>
        <p:spPr bwMode="auto">
          <a:xfrm>
            <a:off x="3943350" y="5552017"/>
            <a:ext cx="944761" cy="940707"/>
          </a:xfrm>
          <a:prstGeom prst="rect">
            <a:avLst/>
          </a:prstGeom>
          <a:solidFill>
            <a:schemeClr val="accent1"/>
          </a:solidFill>
          <a:ln w="9525">
            <a:solidFill>
              <a:schemeClr val="tx1"/>
            </a:solidFill>
            <a:miter lim="800000"/>
            <a:headEnd/>
            <a:tailEnd/>
          </a:ln>
        </p:spPr>
        <p:txBody>
          <a:bodyPr wrap="none" lIns="88139" tIns="44070" rIns="88139" bIns="44070" anchor="ctr"/>
          <a:lstStyle/>
          <a:p>
            <a:endParaRPr lang="en-US" dirty="0"/>
          </a:p>
        </p:txBody>
      </p:sp>
      <p:sp>
        <p:nvSpPr>
          <p:cNvPr id="442387" name="Line 18"/>
          <p:cNvSpPr>
            <a:spLocks noChangeShapeType="1"/>
          </p:cNvSpPr>
          <p:nvPr/>
        </p:nvSpPr>
        <p:spPr bwMode="auto">
          <a:xfrm>
            <a:off x="2571089" y="4651275"/>
            <a:ext cx="0" cy="900742"/>
          </a:xfrm>
          <a:prstGeom prst="line">
            <a:avLst/>
          </a:prstGeom>
          <a:noFill/>
          <a:ln w="9525">
            <a:solidFill>
              <a:schemeClr val="tx1"/>
            </a:solidFill>
            <a:round/>
            <a:headEnd/>
            <a:tailEnd/>
          </a:ln>
        </p:spPr>
        <p:txBody>
          <a:bodyPr lIns="88139" tIns="44070" rIns="88139" bIns="44070"/>
          <a:lstStyle/>
          <a:p>
            <a:endParaRPr lang="en-US" dirty="0"/>
          </a:p>
        </p:txBody>
      </p:sp>
      <p:sp>
        <p:nvSpPr>
          <p:cNvPr id="442388" name="Line 19"/>
          <p:cNvSpPr>
            <a:spLocks noChangeShapeType="1"/>
          </p:cNvSpPr>
          <p:nvPr/>
        </p:nvSpPr>
        <p:spPr bwMode="auto">
          <a:xfrm>
            <a:off x="4431705" y="4637441"/>
            <a:ext cx="0" cy="923799"/>
          </a:xfrm>
          <a:prstGeom prst="line">
            <a:avLst/>
          </a:prstGeom>
          <a:noFill/>
          <a:ln w="9525">
            <a:solidFill>
              <a:schemeClr val="tx1"/>
            </a:solidFill>
            <a:round/>
            <a:headEnd/>
            <a:tailEnd/>
          </a:ln>
        </p:spPr>
        <p:txBody>
          <a:bodyPr lIns="88139" tIns="44070" rIns="88139" bIns="44070"/>
          <a:lstStyle/>
          <a:p>
            <a:endParaRPr lang="en-US" dirty="0"/>
          </a:p>
        </p:txBody>
      </p:sp>
      <p:sp>
        <p:nvSpPr>
          <p:cNvPr id="442389" name="Line 20"/>
          <p:cNvSpPr>
            <a:spLocks noChangeShapeType="1"/>
          </p:cNvSpPr>
          <p:nvPr/>
        </p:nvSpPr>
        <p:spPr bwMode="auto">
          <a:xfrm>
            <a:off x="1723695" y="3602970"/>
            <a:ext cx="389467" cy="522615"/>
          </a:xfrm>
          <a:prstGeom prst="line">
            <a:avLst/>
          </a:prstGeom>
          <a:noFill/>
          <a:ln w="9525">
            <a:solidFill>
              <a:schemeClr val="tx1"/>
            </a:solidFill>
            <a:round/>
            <a:headEnd/>
            <a:tailEnd/>
          </a:ln>
        </p:spPr>
        <p:txBody>
          <a:bodyPr lIns="88139" tIns="44070" rIns="88139" bIns="44070"/>
          <a:lstStyle/>
          <a:p>
            <a:endParaRPr lang="en-US" dirty="0"/>
          </a:p>
        </p:txBody>
      </p:sp>
      <p:sp>
        <p:nvSpPr>
          <p:cNvPr id="442390" name="Line 21"/>
          <p:cNvSpPr>
            <a:spLocks noChangeShapeType="1"/>
          </p:cNvSpPr>
          <p:nvPr/>
        </p:nvSpPr>
        <p:spPr bwMode="auto">
          <a:xfrm flipH="1">
            <a:off x="1723695" y="4136345"/>
            <a:ext cx="389467" cy="674788"/>
          </a:xfrm>
          <a:prstGeom prst="line">
            <a:avLst/>
          </a:prstGeom>
          <a:noFill/>
          <a:ln w="9525">
            <a:solidFill>
              <a:schemeClr val="tx1"/>
            </a:solidFill>
            <a:round/>
            <a:headEnd/>
            <a:tailEnd/>
          </a:ln>
        </p:spPr>
        <p:txBody>
          <a:bodyPr lIns="88139" tIns="44070" rIns="88139" bIns="44070"/>
          <a:lstStyle/>
          <a:p>
            <a:endParaRPr lang="en-US" dirty="0"/>
          </a:p>
        </p:txBody>
      </p:sp>
      <p:sp>
        <p:nvSpPr>
          <p:cNvPr id="442391" name="Line 22"/>
          <p:cNvSpPr>
            <a:spLocks noChangeShapeType="1"/>
          </p:cNvSpPr>
          <p:nvPr/>
        </p:nvSpPr>
        <p:spPr bwMode="auto">
          <a:xfrm flipH="1">
            <a:off x="1250553" y="4125585"/>
            <a:ext cx="851958" cy="2387122"/>
          </a:xfrm>
          <a:prstGeom prst="line">
            <a:avLst/>
          </a:prstGeom>
          <a:noFill/>
          <a:ln w="9525">
            <a:solidFill>
              <a:schemeClr val="tx1"/>
            </a:solidFill>
            <a:round/>
            <a:headEnd/>
            <a:tailEnd/>
          </a:ln>
        </p:spPr>
        <p:txBody>
          <a:bodyPr lIns="88139" tIns="44070" rIns="88139" bIns="44070"/>
          <a:lstStyle/>
          <a:p>
            <a:endParaRPr lang="en-US" dirty="0"/>
          </a:p>
        </p:txBody>
      </p:sp>
      <p:sp>
        <p:nvSpPr>
          <p:cNvPr id="442392" name="Line 23"/>
          <p:cNvSpPr>
            <a:spLocks noChangeShapeType="1"/>
          </p:cNvSpPr>
          <p:nvPr/>
        </p:nvSpPr>
        <p:spPr bwMode="auto">
          <a:xfrm flipH="1">
            <a:off x="1207956" y="4136345"/>
            <a:ext cx="905206" cy="3750532"/>
          </a:xfrm>
          <a:prstGeom prst="line">
            <a:avLst/>
          </a:prstGeom>
          <a:noFill/>
          <a:ln w="9525">
            <a:solidFill>
              <a:schemeClr val="tx1"/>
            </a:solidFill>
            <a:round/>
            <a:headEnd/>
            <a:tailEnd/>
          </a:ln>
        </p:spPr>
        <p:txBody>
          <a:bodyPr lIns="88139" tIns="44070" rIns="88139" bIns="44070"/>
          <a:lstStyle/>
          <a:p>
            <a:endParaRPr lang="en-US" dirty="0"/>
          </a:p>
        </p:txBody>
      </p:sp>
      <p:sp>
        <p:nvSpPr>
          <p:cNvPr id="442393" name="Line 24"/>
          <p:cNvSpPr>
            <a:spLocks noChangeShapeType="1"/>
          </p:cNvSpPr>
          <p:nvPr/>
        </p:nvSpPr>
        <p:spPr bwMode="auto">
          <a:xfrm>
            <a:off x="2551312" y="6503485"/>
            <a:ext cx="9128" cy="444222"/>
          </a:xfrm>
          <a:prstGeom prst="line">
            <a:avLst/>
          </a:prstGeom>
          <a:noFill/>
          <a:ln w="9525">
            <a:solidFill>
              <a:schemeClr val="tx1"/>
            </a:solidFill>
            <a:round/>
            <a:headEnd/>
            <a:tailEnd/>
          </a:ln>
        </p:spPr>
        <p:txBody>
          <a:bodyPr lIns="88139" tIns="44070" rIns="88139" bIns="44070"/>
          <a:lstStyle/>
          <a:p>
            <a:endParaRPr lang="en-US" dirty="0"/>
          </a:p>
        </p:txBody>
      </p:sp>
      <p:sp>
        <p:nvSpPr>
          <p:cNvPr id="442394" name="Line 25"/>
          <p:cNvSpPr>
            <a:spLocks noChangeShapeType="1"/>
          </p:cNvSpPr>
          <p:nvPr/>
        </p:nvSpPr>
        <p:spPr bwMode="auto">
          <a:xfrm flipH="1">
            <a:off x="4897240" y="3642935"/>
            <a:ext cx="410766" cy="487262"/>
          </a:xfrm>
          <a:prstGeom prst="line">
            <a:avLst/>
          </a:prstGeom>
          <a:noFill/>
          <a:ln w="9525">
            <a:solidFill>
              <a:schemeClr val="tx1"/>
            </a:solidFill>
            <a:round/>
            <a:headEnd/>
            <a:tailEnd/>
          </a:ln>
        </p:spPr>
        <p:txBody>
          <a:bodyPr lIns="88139" tIns="44070" rIns="88139" bIns="44070"/>
          <a:lstStyle/>
          <a:p>
            <a:endParaRPr lang="en-US" dirty="0"/>
          </a:p>
        </p:txBody>
      </p:sp>
      <p:sp>
        <p:nvSpPr>
          <p:cNvPr id="442395" name="Line 26"/>
          <p:cNvSpPr>
            <a:spLocks noChangeShapeType="1"/>
          </p:cNvSpPr>
          <p:nvPr/>
        </p:nvSpPr>
        <p:spPr bwMode="auto">
          <a:xfrm>
            <a:off x="4897240" y="4116363"/>
            <a:ext cx="362082" cy="617915"/>
          </a:xfrm>
          <a:prstGeom prst="line">
            <a:avLst/>
          </a:prstGeom>
          <a:noFill/>
          <a:ln w="9525">
            <a:solidFill>
              <a:schemeClr val="tx1"/>
            </a:solidFill>
            <a:round/>
            <a:headEnd/>
            <a:tailEnd/>
          </a:ln>
        </p:spPr>
        <p:txBody>
          <a:bodyPr lIns="88139" tIns="44070" rIns="88139" bIns="44070"/>
          <a:lstStyle/>
          <a:p>
            <a:endParaRPr lang="en-US" dirty="0"/>
          </a:p>
        </p:txBody>
      </p:sp>
      <p:sp>
        <p:nvSpPr>
          <p:cNvPr id="442396" name="Line 27"/>
          <p:cNvSpPr>
            <a:spLocks noChangeShapeType="1"/>
          </p:cNvSpPr>
          <p:nvPr/>
        </p:nvSpPr>
        <p:spPr bwMode="auto">
          <a:xfrm>
            <a:off x="4431705" y="6492724"/>
            <a:ext cx="0" cy="428852"/>
          </a:xfrm>
          <a:prstGeom prst="line">
            <a:avLst/>
          </a:prstGeom>
          <a:noFill/>
          <a:ln w="9525">
            <a:solidFill>
              <a:schemeClr val="tx1"/>
            </a:solidFill>
            <a:round/>
            <a:headEnd/>
            <a:tailEnd/>
          </a:ln>
        </p:spPr>
        <p:txBody>
          <a:bodyPr lIns="88139" tIns="44070" rIns="88139" bIns="44070"/>
          <a:lstStyle/>
          <a:p>
            <a:endParaRPr lang="en-US" dirty="0"/>
          </a:p>
        </p:txBody>
      </p:sp>
      <p:sp>
        <p:nvSpPr>
          <p:cNvPr id="442397" name="Line 28"/>
          <p:cNvSpPr>
            <a:spLocks noChangeShapeType="1"/>
          </p:cNvSpPr>
          <p:nvPr/>
        </p:nvSpPr>
        <p:spPr bwMode="auto">
          <a:xfrm>
            <a:off x="4897240" y="4116362"/>
            <a:ext cx="404680" cy="4482193"/>
          </a:xfrm>
          <a:prstGeom prst="line">
            <a:avLst/>
          </a:prstGeom>
          <a:noFill/>
          <a:ln w="9525">
            <a:solidFill>
              <a:schemeClr val="tx1"/>
            </a:solidFill>
            <a:round/>
            <a:headEnd/>
            <a:tailEnd/>
          </a:ln>
        </p:spPr>
        <p:txBody>
          <a:bodyPr lIns="88139" tIns="44070" rIns="88139" bIns="44070"/>
          <a:lstStyle/>
          <a:p>
            <a:endParaRPr lang="en-US" dirty="0"/>
          </a:p>
        </p:txBody>
      </p:sp>
      <p:sp>
        <p:nvSpPr>
          <p:cNvPr id="442398" name="Line 29"/>
          <p:cNvSpPr>
            <a:spLocks noChangeShapeType="1"/>
          </p:cNvSpPr>
          <p:nvPr/>
        </p:nvSpPr>
        <p:spPr bwMode="auto">
          <a:xfrm>
            <a:off x="4897239" y="4136345"/>
            <a:ext cx="888471" cy="2356379"/>
          </a:xfrm>
          <a:prstGeom prst="line">
            <a:avLst/>
          </a:prstGeom>
          <a:noFill/>
          <a:ln w="9525">
            <a:solidFill>
              <a:schemeClr val="tx1"/>
            </a:solidFill>
            <a:round/>
            <a:headEnd/>
            <a:tailEnd/>
          </a:ln>
        </p:spPr>
        <p:txBody>
          <a:bodyPr lIns="88139" tIns="44070" rIns="88139" bIns="44070"/>
          <a:lstStyle/>
          <a:p>
            <a:endParaRPr lang="en-US" dirty="0"/>
          </a:p>
        </p:txBody>
      </p:sp>
      <p:sp>
        <p:nvSpPr>
          <p:cNvPr id="442399" name="Line 30"/>
          <p:cNvSpPr>
            <a:spLocks noChangeShapeType="1"/>
          </p:cNvSpPr>
          <p:nvPr/>
        </p:nvSpPr>
        <p:spPr bwMode="auto">
          <a:xfrm>
            <a:off x="4897240" y="4174772"/>
            <a:ext cx="896077" cy="3678288"/>
          </a:xfrm>
          <a:prstGeom prst="line">
            <a:avLst/>
          </a:prstGeom>
          <a:noFill/>
          <a:ln w="9525">
            <a:solidFill>
              <a:schemeClr val="tx1"/>
            </a:solidFill>
            <a:round/>
            <a:headEnd/>
            <a:tailEnd/>
          </a:ln>
        </p:spPr>
        <p:txBody>
          <a:bodyPr lIns="88139" tIns="44070" rIns="88139" bIns="44070"/>
          <a:lstStyle/>
          <a:p>
            <a:endParaRPr lang="en-US" dirty="0"/>
          </a:p>
        </p:txBody>
      </p:sp>
      <p:sp>
        <p:nvSpPr>
          <p:cNvPr id="442400" name="Line 31"/>
          <p:cNvSpPr>
            <a:spLocks noChangeShapeType="1"/>
          </p:cNvSpPr>
          <p:nvPr/>
        </p:nvSpPr>
        <p:spPr bwMode="auto">
          <a:xfrm flipH="1">
            <a:off x="1207955" y="6010073"/>
            <a:ext cx="894556" cy="1870655"/>
          </a:xfrm>
          <a:prstGeom prst="line">
            <a:avLst/>
          </a:prstGeom>
          <a:noFill/>
          <a:ln w="9525">
            <a:solidFill>
              <a:schemeClr val="tx1"/>
            </a:solidFill>
            <a:round/>
            <a:headEnd/>
            <a:tailEnd/>
          </a:ln>
        </p:spPr>
        <p:txBody>
          <a:bodyPr lIns="88139" tIns="44070" rIns="88139" bIns="44070"/>
          <a:lstStyle/>
          <a:p>
            <a:endParaRPr lang="en-US" dirty="0"/>
          </a:p>
        </p:txBody>
      </p:sp>
      <p:sp>
        <p:nvSpPr>
          <p:cNvPr id="442401" name="Line 32"/>
          <p:cNvSpPr>
            <a:spLocks noChangeShapeType="1"/>
          </p:cNvSpPr>
          <p:nvPr/>
        </p:nvSpPr>
        <p:spPr bwMode="auto">
          <a:xfrm flipH="1">
            <a:off x="1224691" y="5997777"/>
            <a:ext cx="888471" cy="514930"/>
          </a:xfrm>
          <a:prstGeom prst="line">
            <a:avLst/>
          </a:prstGeom>
          <a:noFill/>
          <a:ln w="9525">
            <a:solidFill>
              <a:schemeClr val="tx1"/>
            </a:solidFill>
            <a:round/>
            <a:headEnd/>
            <a:tailEnd/>
          </a:ln>
        </p:spPr>
        <p:txBody>
          <a:bodyPr lIns="88139" tIns="44070" rIns="88139" bIns="44070"/>
          <a:lstStyle/>
          <a:p>
            <a:endParaRPr lang="en-US" dirty="0"/>
          </a:p>
        </p:txBody>
      </p:sp>
      <p:sp>
        <p:nvSpPr>
          <p:cNvPr id="442402" name="Line 33"/>
          <p:cNvSpPr>
            <a:spLocks noChangeShapeType="1"/>
          </p:cNvSpPr>
          <p:nvPr/>
        </p:nvSpPr>
        <p:spPr bwMode="auto">
          <a:xfrm flipH="1" flipV="1">
            <a:off x="1723695" y="4800374"/>
            <a:ext cx="375774" cy="1192792"/>
          </a:xfrm>
          <a:prstGeom prst="line">
            <a:avLst/>
          </a:prstGeom>
          <a:noFill/>
          <a:ln w="9525">
            <a:solidFill>
              <a:schemeClr val="tx1"/>
            </a:solidFill>
            <a:round/>
            <a:headEnd/>
            <a:tailEnd/>
          </a:ln>
        </p:spPr>
        <p:txBody>
          <a:bodyPr lIns="88139" tIns="44070" rIns="88139" bIns="44070"/>
          <a:lstStyle/>
          <a:p>
            <a:endParaRPr lang="en-US" dirty="0"/>
          </a:p>
        </p:txBody>
      </p:sp>
      <p:sp>
        <p:nvSpPr>
          <p:cNvPr id="442403" name="Line 34"/>
          <p:cNvSpPr>
            <a:spLocks noChangeShapeType="1"/>
          </p:cNvSpPr>
          <p:nvPr/>
        </p:nvSpPr>
        <p:spPr bwMode="auto">
          <a:xfrm flipH="1" flipV="1">
            <a:off x="1723695" y="3593747"/>
            <a:ext cx="389467" cy="2430161"/>
          </a:xfrm>
          <a:prstGeom prst="line">
            <a:avLst/>
          </a:prstGeom>
          <a:noFill/>
          <a:ln w="9525">
            <a:solidFill>
              <a:schemeClr val="tx1"/>
            </a:solidFill>
            <a:round/>
            <a:headEnd/>
            <a:tailEnd/>
          </a:ln>
        </p:spPr>
        <p:txBody>
          <a:bodyPr lIns="88139" tIns="44070" rIns="88139" bIns="44070"/>
          <a:lstStyle/>
          <a:p>
            <a:endParaRPr lang="en-US" dirty="0"/>
          </a:p>
        </p:txBody>
      </p:sp>
      <p:sp>
        <p:nvSpPr>
          <p:cNvPr id="442404" name="Line 35"/>
          <p:cNvSpPr>
            <a:spLocks noChangeShapeType="1"/>
          </p:cNvSpPr>
          <p:nvPr/>
        </p:nvSpPr>
        <p:spPr bwMode="auto">
          <a:xfrm>
            <a:off x="4888112" y="6010073"/>
            <a:ext cx="413808" cy="2594630"/>
          </a:xfrm>
          <a:prstGeom prst="line">
            <a:avLst/>
          </a:prstGeom>
          <a:noFill/>
          <a:ln w="9525">
            <a:solidFill>
              <a:schemeClr val="tx1"/>
            </a:solidFill>
            <a:round/>
            <a:headEnd/>
            <a:tailEnd/>
          </a:ln>
        </p:spPr>
        <p:txBody>
          <a:bodyPr lIns="88139" tIns="44070" rIns="88139" bIns="44070"/>
          <a:lstStyle/>
          <a:p>
            <a:endParaRPr lang="en-US" dirty="0"/>
          </a:p>
        </p:txBody>
      </p:sp>
      <p:sp>
        <p:nvSpPr>
          <p:cNvPr id="442405" name="Line 36"/>
          <p:cNvSpPr>
            <a:spLocks noChangeShapeType="1"/>
          </p:cNvSpPr>
          <p:nvPr/>
        </p:nvSpPr>
        <p:spPr bwMode="auto">
          <a:xfrm>
            <a:off x="4888112" y="6056187"/>
            <a:ext cx="914333" cy="1815319"/>
          </a:xfrm>
          <a:prstGeom prst="line">
            <a:avLst/>
          </a:prstGeom>
          <a:noFill/>
          <a:ln w="9525">
            <a:solidFill>
              <a:schemeClr val="tx1"/>
            </a:solidFill>
            <a:round/>
            <a:headEnd/>
            <a:tailEnd/>
          </a:ln>
        </p:spPr>
        <p:txBody>
          <a:bodyPr lIns="88139" tIns="44070" rIns="88139" bIns="44070"/>
          <a:lstStyle/>
          <a:p>
            <a:endParaRPr lang="en-US" dirty="0"/>
          </a:p>
        </p:txBody>
      </p:sp>
      <p:sp>
        <p:nvSpPr>
          <p:cNvPr id="442406" name="Line 37"/>
          <p:cNvSpPr>
            <a:spLocks noChangeShapeType="1"/>
          </p:cNvSpPr>
          <p:nvPr/>
        </p:nvSpPr>
        <p:spPr bwMode="auto">
          <a:xfrm>
            <a:off x="4892675" y="6037741"/>
            <a:ext cx="900642" cy="450372"/>
          </a:xfrm>
          <a:prstGeom prst="line">
            <a:avLst/>
          </a:prstGeom>
          <a:noFill/>
          <a:ln w="9525">
            <a:solidFill>
              <a:schemeClr val="tx1"/>
            </a:solidFill>
            <a:round/>
            <a:headEnd/>
            <a:tailEnd/>
          </a:ln>
        </p:spPr>
        <p:txBody>
          <a:bodyPr lIns="88139" tIns="44070" rIns="88139" bIns="44070"/>
          <a:lstStyle/>
          <a:p>
            <a:endParaRPr lang="en-US" dirty="0"/>
          </a:p>
        </p:txBody>
      </p:sp>
      <p:sp>
        <p:nvSpPr>
          <p:cNvPr id="442407" name="Line 38"/>
          <p:cNvSpPr>
            <a:spLocks noChangeShapeType="1"/>
          </p:cNvSpPr>
          <p:nvPr/>
        </p:nvSpPr>
        <p:spPr bwMode="auto">
          <a:xfrm flipV="1">
            <a:off x="4897240" y="4729667"/>
            <a:ext cx="362082" cy="1326520"/>
          </a:xfrm>
          <a:prstGeom prst="line">
            <a:avLst/>
          </a:prstGeom>
          <a:noFill/>
          <a:ln w="9525">
            <a:solidFill>
              <a:schemeClr val="tx1"/>
            </a:solidFill>
            <a:round/>
            <a:headEnd/>
            <a:tailEnd/>
          </a:ln>
        </p:spPr>
        <p:txBody>
          <a:bodyPr lIns="88139" tIns="44070" rIns="88139" bIns="44070"/>
          <a:lstStyle/>
          <a:p>
            <a:endParaRPr lang="en-US" dirty="0"/>
          </a:p>
        </p:txBody>
      </p:sp>
      <p:sp>
        <p:nvSpPr>
          <p:cNvPr id="442408" name="Line 39"/>
          <p:cNvSpPr>
            <a:spLocks noChangeShapeType="1"/>
          </p:cNvSpPr>
          <p:nvPr/>
        </p:nvSpPr>
        <p:spPr bwMode="auto">
          <a:xfrm flipV="1">
            <a:off x="4897240" y="3602970"/>
            <a:ext cx="410766" cy="2434771"/>
          </a:xfrm>
          <a:prstGeom prst="line">
            <a:avLst/>
          </a:prstGeom>
          <a:noFill/>
          <a:ln w="9525">
            <a:solidFill>
              <a:schemeClr val="tx1"/>
            </a:solidFill>
            <a:round/>
            <a:headEnd/>
            <a:tailEnd/>
          </a:ln>
        </p:spPr>
        <p:txBody>
          <a:bodyPr lIns="88139" tIns="44070" rIns="88139" bIns="44070"/>
          <a:lstStyle/>
          <a:p>
            <a:endParaRPr lang="en-US" dirty="0"/>
          </a:p>
        </p:txBody>
      </p:sp>
      <p:sp>
        <p:nvSpPr>
          <p:cNvPr id="442409" name="Text Box 40"/>
          <p:cNvSpPr txBox="1">
            <a:spLocks noChangeArrowheads="1"/>
          </p:cNvSpPr>
          <p:nvPr/>
        </p:nvSpPr>
        <p:spPr bwMode="auto">
          <a:xfrm>
            <a:off x="5422107" y="335549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190-12-3</a:t>
            </a:r>
          </a:p>
        </p:txBody>
      </p:sp>
      <p:sp>
        <p:nvSpPr>
          <p:cNvPr id="442410" name="Text Box 41"/>
          <p:cNvSpPr txBox="1">
            <a:spLocks noChangeArrowheads="1"/>
          </p:cNvSpPr>
          <p:nvPr/>
        </p:nvSpPr>
        <p:spPr bwMode="auto">
          <a:xfrm>
            <a:off x="5422107" y="4620532"/>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190-12-4</a:t>
            </a:r>
          </a:p>
        </p:txBody>
      </p:sp>
      <p:sp>
        <p:nvSpPr>
          <p:cNvPr id="442411" name="Text Box 42"/>
          <p:cNvSpPr txBox="1">
            <a:spLocks noChangeArrowheads="1"/>
          </p:cNvSpPr>
          <p:nvPr/>
        </p:nvSpPr>
        <p:spPr bwMode="auto">
          <a:xfrm>
            <a:off x="5908940" y="6226805"/>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190-12-5</a:t>
            </a:r>
          </a:p>
        </p:txBody>
      </p:sp>
      <p:sp>
        <p:nvSpPr>
          <p:cNvPr id="442412" name="Text Box 43"/>
          <p:cNvSpPr txBox="1">
            <a:spLocks noChangeArrowheads="1"/>
          </p:cNvSpPr>
          <p:nvPr/>
        </p:nvSpPr>
        <p:spPr bwMode="auto">
          <a:xfrm>
            <a:off x="5908940" y="7605587"/>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190-12-6</a:t>
            </a:r>
          </a:p>
        </p:txBody>
      </p:sp>
      <p:sp>
        <p:nvSpPr>
          <p:cNvPr id="442413" name="Text Box 44"/>
          <p:cNvSpPr txBox="1">
            <a:spLocks noChangeArrowheads="1"/>
          </p:cNvSpPr>
          <p:nvPr/>
        </p:nvSpPr>
        <p:spPr bwMode="auto">
          <a:xfrm>
            <a:off x="5443406" y="8518626"/>
            <a:ext cx="739378"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190-12-7</a:t>
            </a:r>
          </a:p>
        </p:txBody>
      </p:sp>
      <p:sp>
        <p:nvSpPr>
          <p:cNvPr id="442414" name="Text Box 45"/>
          <p:cNvSpPr txBox="1">
            <a:spLocks noChangeArrowheads="1"/>
          </p:cNvSpPr>
          <p:nvPr/>
        </p:nvSpPr>
        <p:spPr bwMode="auto">
          <a:xfrm>
            <a:off x="4078751" y="7301240"/>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190-12-9</a:t>
            </a:r>
          </a:p>
        </p:txBody>
      </p:sp>
      <p:sp>
        <p:nvSpPr>
          <p:cNvPr id="442415" name="Text Box 46"/>
          <p:cNvSpPr txBox="1">
            <a:spLocks noChangeArrowheads="1"/>
          </p:cNvSpPr>
          <p:nvPr/>
        </p:nvSpPr>
        <p:spPr bwMode="auto">
          <a:xfrm>
            <a:off x="820011" y="3355497"/>
            <a:ext cx="736335"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220-13-3</a:t>
            </a:r>
          </a:p>
        </p:txBody>
      </p:sp>
      <p:sp>
        <p:nvSpPr>
          <p:cNvPr id="442416" name="Text Box 47"/>
          <p:cNvSpPr txBox="1">
            <a:spLocks noChangeArrowheads="1"/>
          </p:cNvSpPr>
          <p:nvPr/>
        </p:nvSpPr>
        <p:spPr bwMode="auto">
          <a:xfrm>
            <a:off x="807840" y="4637441"/>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220-13-4</a:t>
            </a:r>
          </a:p>
        </p:txBody>
      </p:sp>
      <p:sp>
        <p:nvSpPr>
          <p:cNvPr id="442417" name="Text Box 48"/>
          <p:cNvSpPr txBox="1">
            <a:spLocks noChangeArrowheads="1"/>
          </p:cNvSpPr>
          <p:nvPr/>
        </p:nvSpPr>
        <p:spPr bwMode="auto">
          <a:xfrm>
            <a:off x="369689" y="6236028"/>
            <a:ext cx="742421"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220-13-6</a:t>
            </a:r>
          </a:p>
        </p:txBody>
      </p:sp>
      <p:sp>
        <p:nvSpPr>
          <p:cNvPr id="442418" name="Text Box 49"/>
          <p:cNvSpPr txBox="1">
            <a:spLocks noChangeArrowheads="1"/>
          </p:cNvSpPr>
          <p:nvPr/>
        </p:nvSpPr>
        <p:spPr bwMode="auto">
          <a:xfrm>
            <a:off x="360561" y="7624032"/>
            <a:ext cx="740899"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220-13-7</a:t>
            </a:r>
          </a:p>
        </p:txBody>
      </p:sp>
      <p:sp>
        <p:nvSpPr>
          <p:cNvPr id="442419" name="Text Box 50"/>
          <p:cNvSpPr txBox="1">
            <a:spLocks noChangeArrowheads="1"/>
          </p:cNvSpPr>
          <p:nvPr/>
        </p:nvSpPr>
        <p:spPr bwMode="auto">
          <a:xfrm>
            <a:off x="2181622" y="7310463"/>
            <a:ext cx="74090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220-13-5</a:t>
            </a:r>
          </a:p>
        </p:txBody>
      </p:sp>
      <p:sp>
        <p:nvSpPr>
          <p:cNvPr id="442420" name="Line 51"/>
          <p:cNvSpPr>
            <a:spLocks noChangeShapeType="1"/>
          </p:cNvSpPr>
          <p:nvPr/>
        </p:nvSpPr>
        <p:spPr bwMode="auto">
          <a:xfrm>
            <a:off x="3059444" y="4164013"/>
            <a:ext cx="883906" cy="1882951"/>
          </a:xfrm>
          <a:prstGeom prst="line">
            <a:avLst/>
          </a:prstGeom>
          <a:noFill/>
          <a:ln w="9525">
            <a:solidFill>
              <a:schemeClr val="tx1"/>
            </a:solidFill>
            <a:round/>
            <a:headEnd/>
            <a:tailEnd/>
          </a:ln>
        </p:spPr>
        <p:txBody>
          <a:bodyPr lIns="88139" tIns="44070" rIns="88139" bIns="44070"/>
          <a:lstStyle/>
          <a:p>
            <a:endParaRPr lang="en-US" dirty="0"/>
          </a:p>
        </p:txBody>
      </p:sp>
      <p:sp>
        <p:nvSpPr>
          <p:cNvPr id="442421" name="Line 52"/>
          <p:cNvSpPr>
            <a:spLocks noChangeShapeType="1"/>
          </p:cNvSpPr>
          <p:nvPr/>
        </p:nvSpPr>
        <p:spPr bwMode="auto">
          <a:xfrm>
            <a:off x="3064008" y="4170161"/>
            <a:ext cx="882385" cy="0"/>
          </a:xfrm>
          <a:prstGeom prst="line">
            <a:avLst/>
          </a:prstGeom>
          <a:noFill/>
          <a:ln w="9525">
            <a:solidFill>
              <a:schemeClr val="tx1"/>
            </a:solidFill>
            <a:round/>
            <a:headEnd/>
            <a:tailEnd/>
          </a:ln>
        </p:spPr>
        <p:txBody>
          <a:bodyPr lIns="88139" tIns="44070" rIns="88139" bIns="44070"/>
          <a:lstStyle/>
          <a:p>
            <a:endParaRPr lang="en-US" dirty="0"/>
          </a:p>
        </p:txBody>
      </p:sp>
      <p:sp>
        <p:nvSpPr>
          <p:cNvPr id="442422" name="Line 53"/>
          <p:cNvSpPr>
            <a:spLocks noChangeShapeType="1"/>
          </p:cNvSpPr>
          <p:nvPr/>
        </p:nvSpPr>
        <p:spPr bwMode="auto">
          <a:xfrm flipH="1">
            <a:off x="3056401" y="6040815"/>
            <a:ext cx="889992" cy="0"/>
          </a:xfrm>
          <a:prstGeom prst="line">
            <a:avLst/>
          </a:prstGeom>
          <a:noFill/>
          <a:ln w="9525">
            <a:solidFill>
              <a:schemeClr val="tx1"/>
            </a:solidFill>
            <a:round/>
            <a:headEnd/>
            <a:tailEnd/>
          </a:ln>
        </p:spPr>
        <p:txBody>
          <a:bodyPr lIns="88139" tIns="44070" rIns="88139" bIns="44070"/>
          <a:lstStyle/>
          <a:p>
            <a:endParaRPr lang="en-US" dirty="0"/>
          </a:p>
        </p:txBody>
      </p:sp>
      <p:sp>
        <p:nvSpPr>
          <p:cNvPr id="442423" name="Line 54"/>
          <p:cNvSpPr>
            <a:spLocks noChangeShapeType="1"/>
          </p:cNvSpPr>
          <p:nvPr/>
        </p:nvSpPr>
        <p:spPr bwMode="auto">
          <a:xfrm flipH="1">
            <a:off x="3056402" y="4177847"/>
            <a:ext cx="883906" cy="1869117"/>
          </a:xfrm>
          <a:prstGeom prst="line">
            <a:avLst/>
          </a:prstGeom>
          <a:noFill/>
          <a:ln w="9525">
            <a:solidFill>
              <a:schemeClr val="tx1"/>
            </a:solidFill>
            <a:round/>
            <a:headEnd/>
            <a:tailEnd/>
          </a:ln>
        </p:spPr>
        <p:txBody>
          <a:bodyPr lIns="88139" tIns="44070" rIns="88139" bIns="44070"/>
          <a:lstStyle/>
          <a:p>
            <a:endParaRPr lang="en-US" dirty="0"/>
          </a:p>
        </p:txBody>
      </p:sp>
      <p:sp>
        <p:nvSpPr>
          <p:cNvPr id="442424" name="Text Box 55"/>
          <p:cNvSpPr txBox="1">
            <a:spLocks noChangeArrowheads="1"/>
          </p:cNvSpPr>
          <p:nvPr/>
        </p:nvSpPr>
        <p:spPr bwMode="auto">
          <a:xfrm>
            <a:off x="2029487" y="3999543"/>
            <a:ext cx="1093854"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2425" name="Text Box 56"/>
          <p:cNvSpPr txBox="1">
            <a:spLocks noChangeArrowheads="1"/>
          </p:cNvSpPr>
          <p:nvPr/>
        </p:nvSpPr>
        <p:spPr bwMode="auto">
          <a:xfrm>
            <a:off x="2084256" y="4202441"/>
            <a:ext cx="972146"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PC=220-13-1</a:t>
            </a:r>
          </a:p>
        </p:txBody>
      </p:sp>
      <p:sp>
        <p:nvSpPr>
          <p:cNvPr id="442426" name="Text Box 57"/>
          <p:cNvSpPr txBox="1">
            <a:spLocks noChangeArrowheads="1"/>
          </p:cNvSpPr>
          <p:nvPr/>
        </p:nvSpPr>
        <p:spPr bwMode="auto">
          <a:xfrm>
            <a:off x="2161845" y="3702883"/>
            <a:ext cx="774369"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Dallas</a:t>
            </a:r>
          </a:p>
        </p:txBody>
      </p:sp>
      <p:sp>
        <p:nvSpPr>
          <p:cNvPr id="442427" name="Text Box 58"/>
          <p:cNvSpPr txBox="1">
            <a:spLocks noChangeArrowheads="1"/>
          </p:cNvSpPr>
          <p:nvPr/>
        </p:nvSpPr>
        <p:spPr bwMode="auto">
          <a:xfrm>
            <a:off x="2024924" y="5844066"/>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CPC=220-13-0</a:t>
            </a:r>
          </a:p>
        </p:txBody>
      </p:sp>
      <p:sp>
        <p:nvSpPr>
          <p:cNvPr id="442428" name="Text Box 59"/>
          <p:cNvSpPr txBox="1">
            <a:spLocks noChangeArrowheads="1"/>
          </p:cNvSpPr>
          <p:nvPr/>
        </p:nvSpPr>
        <p:spPr bwMode="auto">
          <a:xfrm>
            <a:off x="2075127" y="604696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PC=220-13-2</a:t>
            </a:r>
          </a:p>
        </p:txBody>
      </p:sp>
      <p:sp>
        <p:nvSpPr>
          <p:cNvPr id="442429" name="Text Box 60"/>
          <p:cNvSpPr txBox="1">
            <a:spLocks noChangeArrowheads="1"/>
          </p:cNvSpPr>
          <p:nvPr/>
        </p:nvSpPr>
        <p:spPr bwMode="auto">
          <a:xfrm>
            <a:off x="2084256" y="5545869"/>
            <a:ext cx="947804"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Hubbard</a:t>
            </a:r>
          </a:p>
        </p:txBody>
      </p:sp>
      <p:sp>
        <p:nvSpPr>
          <p:cNvPr id="442430" name="Text Box 61"/>
          <p:cNvSpPr txBox="1">
            <a:spLocks noChangeArrowheads="1"/>
          </p:cNvSpPr>
          <p:nvPr/>
        </p:nvSpPr>
        <p:spPr bwMode="auto">
          <a:xfrm>
            <a:off x="3852069" y="4042582"/>
            <a:ext cx="1092332"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42431" name="Text Box 62"/>
          <p:cNvSpPr txBox="1">
            <a:spLocks noChangeArrowheads="1"/>
          </p:cNvSpPr>
          <p:nvPr/>
        </p:nvSpPr>
        <p:spPr bwMode="auto">
          <a:xfrm>
            <a:off x="3917487" y="4243942"/>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PC=190-12-1</a:t>
            </a:r>
          </a:p>
        </p:txBody>
      </p:sp>
      <p:sp>
        <p:nvSpPr>
          <p:cNvPr id="442432" name="Text Box 63"/>
          <p:cNvSpPr txBox="1">
            <a:spLocks noChangeArrowheads="1"/>
          </p:cNvSpPr>
          <p:nvPr/>
        </p:nvSpPr>
        <p:spPr bwMode="auto">
          <a:xfrm>
            <a:off x="3937265" y="3730550"/>
            <a:ext cx="928026"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Denver</a:t>
            </a:r>
          </a:p>
        </p:txBody>
      </p:sp>
      <p:sp>
        <p:nvSpPr>
          <p:cNvPr id="442433" name="Text Box 64"/>
          <p:cNvSpPr txBox="1">
            <a:spLocks noChangeArrowheads="1"/>
          </p:cNvSpPr>
          <p:nvPr/>
        </p:nvSpPr>
        <p:spPr bwMode="auto">
          <a:xfrm>
            <a:off x="3859676" y="5891717"/>
            <a:ext cx="1089290"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CPC=190-12-0</a:t>
            </a:r>
          </a:p>
        </p:txBody>
      </p:sp>
      <p:sp>
        <p:nvSpPr>
          <p:cNvPr id="442434" name="Text Box 65"/>
          <p:cNvSpPr txBox="1">
            <a:spLocks noChangeArrowheads="1"/>
          </p:cNvSpPr>
          <p:nvPr/>
        </p:nvSpPr>
        <p:spPr bwMode="auto">
          <a:xfrm>
            <a:off x="3911402" y="6094614"/>
            <a:ext cx="973667" cy="246964"/>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000" b="1" dirty="0"/>
              <a:t>PC=190-12-2</a:t>
            </a:r>
          </a:p>
        </p:txBody>
      </p:sp>
      <p:sp>
        <p:nvSpPr>
          <p:cNvPr id="442435" name="Text Box 66"/>
          <p:cNvSpPr txBox="1">
            <a:spLocks noChangeArrowheads="1"/>
          </p:cNvSpPr>
          <p:nvPr/>
        </p:nvSpPr>
        <p:spPr bwMode="auto">
          <a:xfrm>
            <a:off x="3929659" y="5591982"/>
            <a:ext cx="946282" cy="298198"/>
          </a:xfrm>
          <a:prstGeom prst="rect">
            <a:avLst/>
          </a:prstGeom>
          <a:noFill/>
          <a:ln w="9525">
            <a:noFill/>
            <a:miter lim="800000"/>
            <a:headEnd/>
            <a:tailEnd/>
          </a:ln>
        </p:spPr>
        <p:txBody>
          <a:bodyPr lIns="92176" tIns="46088" rIns="92176" bIns="46088">
            <a:spAutoFit/>
          </a:bodyPr>
          <a:lstStyle/>
          <a:p>
            <a:pPr algn="ctr" defTabSz="919645">
              <a:spcBef>
                <a:spcPct val="50000"/>
              </a:spcBef>
            </a:pPr>
            <a:r>
              <a:rPr lang="en-US" sz="1300" dirty="0"/>
              <a:t>Salt Lake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p:spPr>
        <p:txBody>
          <a:bodyPr/>
          <a:lstStyle/>
          <a:p>
            <a:fld id="{34626093-12CD-4032-AAEA-B7909FCCABB6}" type="slidenum">
              <a:rPr lang="en-US" smtClean="0"/>
              <a:pPr/>
              <a:t>89</a:t>
            </a:fld>
            <a:endParaRPr lang="en-US" dirty="0" smtClean="0"/>
          </a:p>
        </p:txBody>
      </p:sp>
      <p:sp>
        <p:nvSpPr>
          <p:cNvPr id="443395" name="Rectangle 2"/>
          <p:cNvSpPr>
            <a:spLocks noChangeArrowheads="1"/>
          </p:cNvSpPr>
          <p:nvPr/>
        </p:nvSpPr>
        <p:spPr bwMode="auto">
          <a:xfrm>
            <a:off x="935633" y="304347"/>
            <a:ext cx="5142177" cy="8475587"/>
          </a:xfrm>
          <a:prstGeom prst="rect">
            <a:avLst/>
          </a:prstGeom>
          <a:noFill/>
          <a:ln w="9525">
            <a:noFill/>
            <a:miter lim="800000"/>
            <a:headEnd/>
            <a:tailEnd/>
          </a:ln>
        </p:spPr>
        <p:txBody>
          <a:bodyPr lIns="92333" tIns="46167" rIns="92333" bIns="46167"/>
          <a:lstStyle/>
          <a:p>
            <a:pPr marL="220348" indent="-220348" algn="ctr">
              <a:spcBef>
                <a:spcPct val="20000"/>
              </a:spcBef>
              <a:spcAft>
                <a:spcPct val="20000"/>
              </a:spcAft>
            </a:pPr>
            <a:endParaRPr lang="en-US" sz="1500" dirty="0"/>
          </a:p>
        </p:txBody>
      </p:sp>
      <p:sp>
        <p:nvSpPr>
          <p:cNvPr id="443396" name="Line 3"/>
          <p:cNvSpPr>
            <a:spLocks noChangeShapeType="1"/>
          </p:cNvSpPr>
          <p:nvPr/>
        </p:nvSpPr>
        <p:spPr bwMode="auto">
          <a:xfrm>
            <a:off x="751549" y="1208163"/>
            <a:ext cx="5511867" cy="0"/>
          </a:xfrm>
          <a:prstGeom prst="line">
            <a:avLst/>
          </a:prstGeom>
          <a:noFill/>
          <a:ln w="9525">
            <a:solidFill>
              <a:schemeClr val="tx1"/>
            </a:solidFill>
            <a:round/>
            <a:headEnd/>
            <a:tailEnd/>
          </a:ln>
        </p:spPr>
        <p:txBody>
          <a:bodyPr lIns="88139" tIns="44070" rIns="88139" bIns="44070"/>
          <a:lstStyle/>
          <a:p>
            <a:endParaRPr lang="en-US" dirty="0"/>
          </a:p>
        </p:txBody>
      </p:sp>
      <p:sp>
        <p:nvSpPr>
          <p:cNvPr id="443397" name="Line 4"/>
          <p:cNvSpPr>
            <a:spLocks noChangeShapeType="1"/>
          </p:cNvSpPr>
          <p:nvPr/>
        </p:nvSpPr>
        <p:spPr bwMode="auto">
          <a:xfrm flipV="1">
            <a:off x="760678" y="968376"/>
            <a:ext cx="5505781" cy="3074"/>
          </a:xfrm>
          <a:prstGeom prst="line">
            <a:avLst/>
          </a:prstGeom>
          <a:noFill/>
          <a:ln w="9525">
            <a:solidFill>
              <a:schemeClr val="tx1"/>
            </a:solidFill>
            <a:round/>
            <a:headEnd/>
            <a:tailEnd/>
          </a:ln>
        </p:spPr>
        <p:txBody>
          <a:bodyPr lIns="88139" tIns="44070" rIns="88139" bIns="44070"/>
          <a:lstStyle/>
          <a:p>
            <a:endParaRPr lang="en-US" dirty="0"/>
          </a:p>
        </p:txBody>
      </p:sp>
      <p:sp>
        <p:nvSpPr>
          <p:cNvPr id="443398" name="Line 5"/>
          <p:cNvSpPr>
            <a:spLocks noChangeShapeType="1"/>
          </p:cNvSpPr>
          <p:nvPr/>
        </p:nvSpPr>
        <p:spPr bwMode="auto">
          <a:xfrm>
            <a:off x="742421" y="1435654"/>
            <a:ext cx="5498174" cy="0"/>
          </a:xfrm>
          <a:prstGeom prst="line">
            <a:avLst/>
          </a:prstGeom>
          <a:noFill/>
          <a:ln w="9525">
            <a:solidFill>
              <a:schemeClr val="tx1"/>
            </a:solidFill>
            <a:round/>
            <a:headEnd/>
            <a:tailEnd/>
          </a:ln>
        </p:spPr>
        <p:txBody>
          <a:bodyPr lIns="88139" tIns="44070" rIns="88139" bIns="44070"/>
          <a:lstStyle/>
          <a:p>
            <a:endParaRPr lang="en-US" dirty="0"/>
          </a:p>
        </p:txBody>
      </p:sp>
      <p:sp>
        <p:nvSpPr>
          <p:cNvPr id="443399" name="Line 6"/>
          <p:cNvSpPr>
            <a:spLocks noChangeShapeType="1"/>
          </p:cNvSpPr>
          <p:nvPr/>
        </p:nvSpPr>
        <p:spPr bwMode="auto">
          <a:xfrm flipV="1">
            <a:off x="763720" y="1672368"/>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43400" name="Line 7"/>
          <p:cNvSpPr>
            <a:spLocks noChangeShapeType="1"/>
          </p:cNvSpPr>
          <p:nvPr/>
        </p:nvSpPr>
        <p:spPr bwMode="auto">
          <a:xfrm flipV="1">
            <a:off x="731772" y="304192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01" name="Rectangle 8"/>
          <p:cNvSpPr>
            <a:spLocks noChangeArrowheads="1"/>
          </p:cNvSpPr>
          <p:nvPr/>
        </p:nvSpPr>
        <p:spPr bwMode="auto">
          <a:xfrm>
            <a:off x="745464" y="982209"/>
            <a:ext cx="678635"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chg-feat:</a:t>
            </a:r>
          </a:p>
        </p:txBody>
      </p:sp>
      <p:sp>
        <p:nvSpPr>
          <p:cNvPr id="443402" name="Text Box 9"/>
          <p:cNvSpPr txBox="1">
            <a:spLocks noChangeArrowheads="1"/>
          </p:cNvSpPr>
          <p:nvPr/>
        </p:nvSpPr>
        <p:spPr bwMode="auto">
          <a:xfrm>
            <a:off x="1746515" y="86078"/>
            <a:ext cx="3512807" cy="260929"/>
          </a:xfrm>
          <a:prstGeom prst="rect">
            <a:avLst/>
          </a:prstGeom>
          <a:noFill/>
          <a:ln w="9525">
            <a:noFill/>
            <a:miter lim="800000"/>
            <a:headEnd/>
            <a:tailEnd/>
          </a:ln>
        </p:spPr>
        <p:txBody>
          <a:bodyPr lIns="90767" tIns="45383" rIns="90767" bIns="45383">
            <a:spAutoFit/>
          </a:bodyPr>
          <a:lstStyle/>
          <a:p>
            <a:pPr algn="ctr" defTabSz="907404">
              <a:spcBef>
                <a:spcPct val="50000"/>
              </a:spcBef>
            </a:pPr>
            <a:r>
              <a:rPr lang="en-US" sz="1100" b="1" u="sng" dirty="0"/>
              <a:t>VGTT Configuration Form</a:t>
            </a:r>
          </a:p>
        </p:txBody>
      </p:sp>
      <p:sp>
        <p:nvSpPr>
          <p:cNvPr id="443403" name="Line 10"/>
          <p:cNvSpPr>
            <a:spLocks noChangeShapeType="1"/>
          </p:cNvSpPr>
          <p:nvPr/>
        </p:nvSpPr>
        <p:spPr bwMode="auto">
          <a:xfrm flipV="1">
            <a:off x="757635" y="1901397"/>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43404" name="Rectangle 11"/>
          <p:cNvSpPr>
            <a:spLocks noChangeArrowheads="1"/>
          </p:cNvSpPr>
          <p:nvPr/>
        </p:nvSpPr>
        <p:spPr bwMode="auto">
          <a:xfrm>
            <a:off x="745463" y="1212775"/>
            <a:ext cx="579249" cy="245541"/>
          </a:xfrm>
          <a:prstGeom prst="rect">
            <a:avLst/>
          </a:prstGeom>
          <a:noFill/>
          <a:ln w="9525">
            <a:noFill/>
            <a:miter lim="800000"/>
            <a:headEnd/>
            <a:tailEnd/>
          </a:ln>
        </p:spPr>
        <p:txBody>
          <a:bodyPr wrap="none" lIns="90767" tIns="45383" rIns="90767" bIns="45383">
            <a:spAutoFit/>
          </a:bodyPr>
          <a:lstStyle/>
          <a:p>
            <a:pPr defTabSz="907404">
              <a:spcBef>
                <a:spcPct val="50000"/>
              </a:spcBef>
            </a:pPr>
            <a:r>
              <a:rPr lang="en-US" sz="1000" dirty="0"/>
              <a:t>ent-gtt:</a:t>
            </a:r>
          </a:p>
        </p:txBody>
      </p:sp>
      <p:sp>
        <p:nvSpPr>
          <p:cNvPr id="443405" name="Line 12"/>
          <p:cNvSpPr>
            <a:spLocks noChangeShapeType="1"/>
          </p:cNvSpPr>
          <p:nvPr/>
        </p:nvSpPr>
        <p:spPr bwMode="auto">
          <a:xfrm flipV="1">
            <a:off x="763720" y="21304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43406" name="Line 13"/>
          <p:cNvSpPr>
            <a:spLocks noChangeShapeType="1"/>
          </p:cNvSpPr>
          <p:nvPr/>
        </p:nvSpPr>
        <p:spPr bwMode="auto">
          <a:xfrm flipV="1">
            <a:off x="763720" y="235330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43407" name="Line 14"/>
          <p:cNvSpPr>
            <a:spLocks noChangeShapeType="1"/>
          </p:cNvSpPr>
          <p:nvPr/>
        </p:nvSpPr>
        <p:spPr bwMode="auto">
          <a:xfrm flipV="1">
            <a:off x="757635" y="2582333"/>
            <a:ext cx="5461661" cy="0"/>
          </a:xfrm>
          <a:prstGeom prst="line">
            <a:avLst/>
          </a:prstGeom>
          <a:noFill/>
          <a:ln w="9525">
            <a:solidFill>
              <a:schemeClr val="tx1"/>
            </a:solidFill>
            <a:round/>
            <a:headEnd/>
            <a:tailEnd/>
          </a:ln>
        </p:spPr>
        <p:txBody>
          <a:bodyPr lIns="88139" tIns="44070" rIns="88139" bIns="44070"/>
          <a:lstStyle/>
          <a:p>
            <a:endParaRPr lang="en-US" dirty="0"/>
          </a:p>
        </p:txBody>
      </p:sp>
      <p:sp>
        <p:nvSpPr>
          <p:cNvPr id="443408" name="Line 15"/>
          <p:cNvSpPr>
            <a:spLocks noChangeShapeType="1"/>
          </p:cNvSpPr>
          <p:nvPr/>
        </p:nvSpPr>
        <p:spPr bwMode="auto">
          <a:xfrm flipV="1">
            <a:off x="763720" y="2809825"/>
            <a:ext cx="5463183" cy="0"/>
          </a:xfrm>
          <a:prstGeom prst="line">
            <a:avLst/>
          </a:prstGeom>
          <a:noFill/>
          <a:ln w="9525">
            <a:solidFill>
              <a:schemeClr val="tx1"/>
            </a:solidFill>
            <a:round/>
            <a:headEnd/>
            <a:tailEnd/>
          </a:ln>
        </p:spPr>
        <p:txBody>
          <a:bodyPr lIns="88139" tIns="44070" rIns="88139" bIns="44070"/>
          <a:lstStyle/>
          <a:p>
            <a:endParaRPr lang="en-US" dirty="0"/>
          </a:p>
        </p:txBody>
      </p:sp>
      <p:sp>
        <p:nvSpPr>
          <p:cNvPr id="443409" name="Line 16"/>
          <p:cNvSpPr>
            <a:spLocks noChangeShapeType="1"/>
          </p:cNvSpPr>
          <p:nvPr/>
        </p:nvSpPr>
        <p:spPr bwMode="auto">
          <a:xfrm flipV="1">
            <a:off x="737858" y="327095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0" name="Line 17"/>
          <p:cNvSpPr>
            <a:spLocks noChangeShapeType="1"/>
          </p:cNvSpPr>
          <p:nvPr/>
        </p:nvSpPr>
        <p:spPr bwMode="auto">
          <a:xfrm flipV="1">
            <a:off x="737858" y="350613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1" name="Line 18"/>
          <p:cNvSpPr>
            <a:spLocks noChangeShapeType="1"/>
          </p:cNvSpPr>
          <p:nvPr/>
        </p:nvSpPr>
        <p:spPr bwMode="auto">
          <a:xfrm flipV="1">
            <a:off x="737858" y="3735161"/>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2" name="Line 19"/>
          <p:cNvSpPr>
            <a:spLocks noChangeShapeType="1"/>
          </p:cNvSpPr>
          <p:nvPr/>
        </p:nvSpPr>
        <p:spPr bwMode="auto">
          <a:xfrm flipV="1">
            <a:off x="731772" y="395804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13" name="Line 20"/>
          <p:cNvSpPr>
            <a:spLocks noChangeShapeType="1"/>
          </p:cNvSpPr>
          <p:nvPr/>
        </p:nvSpPr>
        <p:spPr bwMode="auto">
          <a:xfrm flipV="1">
            <a:off x="731772" y="4193217"/>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14" name="Line 21"/>
          <p:cNvSpPr>
            <a:spLocks noChangeShapeType="1"/>
          </p:cNvSpPr>
          <p:nvPr/>
        </p:nvSpPr>
        <p:spPr bwMode="auto">
          <a:xfrm flipV="1">
            <a:off x="731772" y="4422246"/>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15" name="Line 22"/>
          <p:cNvSpPr>
            <a:spLocks noChangeShapeType="1"/>
          </p:cNvSpPr>
          <p:nvPr/>
        </p:nvSpPr>
        <p:spPr bwMode="auto">
          <a:xfrm flipV="1">
            <a:off x="737858" y="464973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6" name="Line 23"/>
          <p:cNvSpPr>
            <a:spLocks noChangeShapeType="1"/>
          </p:cNvSpPr>
          <p:nvPr/>
        </p:nvSpPr>
        <p:spPr bwMode="auto">
          <a:xfrm flipV="1">
            <a:off x="737858" y="511547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7" name="Line 24"/>
          <p:cNvSpPr>
            <a:spLocks noChangeShapeType="1"/>
          </p:cNvSpPr>
          <p:nvPr/>
        </p:nvSpPr>
        <p:spPr bwMode="auto">
          <a:xfrm flipV="1">
            <a:off x="731772" y="5115479"/>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18" name="Line 25"/>
          <p:cNvSpPr>
            <a:spLocks noChangeShapeType="1"/>
          </p:cNvSpPr>
          <p:nvPr/>
        </p:nvSpPr>
        <p:spPr bwMode="auto">
          <a:xfrm flipV="1">
            <a:off x="737858" y="534450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19" name="Line 26"/>
          <p:cNvSpPr>
            <a:spLocks noChangeShapeType="1"/>
          </p:cNvSpPr>
          <p:nvPr/>
        </p:nvSpPr>
        <p:spPr bwMode="auto">
          <a:xfrm flipV="1">
            <a:off x="737858" y="486800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20" name="Line 27"/>
          <p:cNvSpPr>
            <a:spLocks noChangeShapeType="1"/>
          </p:cNvSpPr>
          <p:nvPr/>
        </p:nvSpPr>
        <p:spPr bwMode="auto">
          <a:xfrm flipV="1">
            <a:off x="737858" y="5567388"/>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21" name="Line 28"/>
          <p:cNvSpPr>
            <a:spLocks noChangeShapeType="1"/>
          </p:cNvSpPr>
          <p:nvPr/>
        </p:nvSpPr>
        <p:spPr bwMode="auto">
          <a:xfrm flipV="1">
            <a:off x="742421" y="579641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22" name="Line 29"/>
          <p:cNvSpPr>
            <a:spLocks noChangeShapeType="1"/>
          </p:cNvSpPr>
          <p:nvPr/>
        </p:nvSpPr>
        <p:spPr bwMode="auto">
          <a:xfrm flipV="1">
            <a:off x="750028" y="602544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23" name="Line 30"/>
          <p:cNvSpPr>
            <a:spLocks noChangeShapeType="1"/>
          </p:cNvSpPr>
          <p:nvPr/>
        </p:nvSpPr>
        <p:spPr bwMode="auto">
          <a:xfrm flipV="1">
            <a:off x="742421" y="62544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24" name="Line 31"/>
          <p:cNvSpPr>
            <a:spLocks noChangeShapeType="1"/>
          </p:cNvSpPr>
          <p:nvPr/>
        </p:nvSpPr>
        <p:spPr bwMode="auto">
          <a:xfrm flipV="1">
            <a:off x="737858" y="6475816"/>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25" name="Line 32"/>
          <p:cNvSpPr>
            <a:spLocks noChangeShapeType="1"/>
          </p:cNvSpPr>
          <p:nvPr/>
        </p:nvSpPr>
        <p:spPr bwMode="auto">
          <a:xfrm flipV="1">
            <a:off x="742421" y="6703307"/>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26" name="Line 33"/>
          <p:cNvSpPr>
            <a:spLocks noChangeShapeType="1"/>
          </p:cNvSpPr>
          <p:nvPr/>
        </p:nvSpPr>
        <p:spPr bwMode="auto">
          <a:xfrm flipV="1">
            <a:off x="742421" y="6933873"/>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27" name="Line 34"/>
          <p:cNvSpPr>
            <a:spLocks noChangeShapeType="1"/>
          </p:cNvSpPr>
          <p:nvPr/>
        </p:nvSpPr>
        <p:spPr bwMode="auto">
          <a:xfrm flipV="1">
            <a:off x="750028" y="7164438"/>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28" name="Line 35"/>
          <p:cNvSpPr>
            <a:spLocks noChangeShapeType="1"/>
          </p:cNvSpPr>
          <p:nvPr/>
        </p:nvSpPr>
        <p:spPr bwMode="auto">
          <a:xfrm flipV="1">
            <a:off x="742421" y="7391930"/>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29" name="Line 36"/>
          <p:cNvSpPr>
            <a:spLocks noChangeShapeType="1"/>
          </p:cNvSpPr>
          <p:nvPr/>
        </p:nvSpPr>
        <p:spPr bwMode="auto">
          <a:xfrm flipV="1">
            <a:off x="737858" y="7614809"/>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30" name="Line 37"/>
          <p:cNvSpPr>
            <a:spLocks noChangeShapeType="1"/>
          </p:cNvSpPr>
          <p:nvPr/>
        </p:nvSpPr>
        <p:spPr bwMode="auto">
          <a:xfrm flipV="1">
            <a:off x="742421" y="7843838"/>
            <a:ext cx="5502739" cy="0"/>
          </a:xfrm>
          <a:prstGeom prst="line">
            <a:avLst/>
          </a:prstGeom>
          <a:noFill/>
          <a:ln w="9525">
            <a:solidFill>
              <a:schemeClr val="tx1"/>
            </a:solidFill>
            <a:round/>
            <a:headEnd/>
            <a:tailEnd/>
          </a:ln>
        </p:spPr>
        <p:txBody>
          <a:bodyPr lIns="88139" tIns="44070" rIns="88139" bIns="44070"/>
          <a:lstStyle/>
          <a:p>
            <a:endParaRPr lang="en-US" dirty="0"/>
          </a:p>
        </p:txBody>
      </p:sp>
      <p:sp>
        <p:nvSpPr>
          <p:cNvPr id="443431" name="Line 38"/>
          <p:cNvSpPr>
            <a:spLocks noChangeShapeType="1"/>
          </p:cNvSpPr>
          <p:nvPr/>
        </p:nvSpPr>
        <p:spPr bwMode="auto">
          <a:xfrm flipV="1">
            <a:off x="731772" y="8079014"/>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32" name="Line 39"/>
          <p:cNvSpPr>
            <a:spLocks noChangeShapeType="1"/>
          </p:cNvSpPr>
          <p:nvPr/>
        </p:nvSpPr>
        <p:spPr bwMode="auto">
          <a:xfrm flipV="1">
            <a:off x="737858" y="8308043"/>
            <a:ext cx="5502738" cy="0"/>
          </a:xfrm>
          <a:prstGeom prst="line">
            <a:avLst/>
          </a:prstGeom>
          <a:noFill/>
          <a:ln w="9525">
            <a:solidFill>
              <a:schemeClr val="tx1"/>
            </a:solidFill>
            <a:round/>
            <a:headEnd/>
            <a:tailEnd/>
          </a:ln>
        </p:spPr>
        <p:txBody>
          <a:bodyPr lIns="88139" tIns="44070" rIns="88139" bIns="44070"/>
          <a:lstStyle/>
          <a:p>
            <a:endParaRPr lang="en-US" dirty="0"/>
          </a:p>
        </p:txBody>
      </p:sp>
      <p:sp>
        <p:nvSpPr>
          <p:cNvPr id="443433" name="Line 40"/>
          <p:cNvSpPr>
            <a:spLocks noChangeShapeType="1"/>
          </p:cNvSpPr>
          <p:nvPr/>
        </p:nvSpPr>
        <p:spPr bwMode="auto">
          <a:xfrm flipV="1">
            <a:off x="731772" y="8537071"/>
            <a:ext cx="5501217" cy="0"/>
          </a:xfrm>
          <a:prstGeom prst="line">
            <a:avLst/>
          </a:prstGeom>
          <a:noFill/>
          <a:ln w="9525">
            <a:solidFill>
              <a:schemeClr val="tx1"/>
            </a:solidFill>
            <a:round/>
            <a:headEnd/>
            <a:tailEnd/>
          </a:ln>
        </p:spPr>
        <p:txBody>
          <a:bodyPr lIns="88139" tIns="44070" rIns="88139" bIns="44070"/>
          <a:lstStyle/>
          <a:p>
            <a:endParaRPr lang="en-US" dirty="0"/>
          </a:p>
        </p:txBody>
      </p:sp>
      <p:sp>
        <p:nvSpPr>
          <p:cNvPr id="443434" name="Line 41"/>
          <p:cNvSpPr>
            <a:spLocks noChangeShapeType="1"/>
          </p:cNvSpPr>
          <p:nvPr/>
        </p:nvSpPr>
        <p:spPr bwMode="auto">
          <a:xfrm flipV="1">
            <a:off x="725686" y="8758414"/>
            <a:ext cx="5501217"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p:spPr>
        <p:txBody>
          <a:bodyPr/>
          <a:lstStyle/>
          <a:p>
            <a:fld id="{386D6362-5DB3-4288-B84A-A72BAF40337C}" type="slidenum">
              <a:rPr lang="en-US" smtClean="0"/>
              <a:pPr/>
              <a:t>90</a:t>
            </a:fld>
            <a:endParaRPr lang="en-US" dirty="0" smtClean="0"/>
          </a:p>
        </p:txBody>
      </p:sp>
      <p:sp>
        <p:nvSpPr>
          <p:cNvPr id="444419" name="Rectangle 2"/>
          <p:cNvSpPr>
            <a:spLocks noGrp="1" noChangeArrowheads="1"/>
          </p:cNvSpPr>
          <p:nvPr>
            <p:ph type="body" idx="1"/>
          </p:nvPr>
        </p:nvSpPr>
        <p:spPr>
          <a:xfrm>
            <a:off x="760677" y="4895674"/>
            <a:ext cx="5698993" cy="3884259"/>
          </a:xfrm>
          <a:noFill/>
          <a:ln/>
        </p:spPr>
        <p:txBody>
          <a:bodyPr/>
          <a:lstStyle/>
          <a:p>
            <a:pPr eaLnBrk="1" hangingPunct="1"/>
            <a:endParaRPr lang="fr-FR" dirty="0" smtClean="0"/>
          </a:p>
        </p:txBody>
      </p:sp>
      <p:sp>
        <p:nvSpPr>
          <p:cNvPr id="444420"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3C83DD69-B007-4868-A21C-7C8C9F91E771}" type="slidenum">
              <a:rPr lang="en-US" smtClean="0"/>
              <a:pPr/>
              <a:t>9</a:t>
            </a:fld>
            <a:endParaRPr lang="en-US" dirty="0" smtClean="0"/>
          </a:p>
        </p:txBody>
      </p:sp>
      <p:sp>
        <p:nvSpPr>
          <p:cNvPr id="363523"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p:spPr>
        <p:txBody>
          <a:bodyPr/>
          <a:lstStyle/>
          <a:p>
            <a:fld id="{0D970F2E-B62E-4EC9-AB8E-9D657967F0C5}" type="slidenum">
              <a:rPr lang="en-US" smtClean="0"/>
              <a:pPr/>
              <a:t>91</a:t>
            </a:fld>
            <a:endParaRPr lang="en-US" dirty="0" smtClean="0"/>
          </a:p>
        </p:txBody>
      </p:sp>
      <p:sp>
        <p:nvSpPr>
          <p:cNvPr id="445443" name="Rectangle 2"/>
          <p:cNvSpPr>
            <a:spLocks noGrp="1" noChangeArrowheads="1"/>
          </p:cNvSpPr>
          <p:nvPr>
            <p:ph type="body" idx="1"/>
          </p:nvPr>
        </p:nvSpPr>
        <p:spPr>
          <a:xfrm>
            <a:off x="794147" y="474966"/>
            <a:ext cx="5457098" cy="4096379"/>
          </a:xfrm>
          <a:noFill/>
          <a:ln/>
        </p:spPr>
        <p:txBody>
          <a:bodyPr/>
          <a:lstStyle/>
          <a:p>
            <a:pPr marL="220348" indent="-220348" eaLnBrk="1" hangingPunct="1"/>
            <a:r>
              <a:rPr lang="en-US" b="1" dirty="0" smtClean="0"/>
              <a:t>Module 3 Review</a:t>
            </a:r>
          </a:p>
          <a:p>
            <a:pPr marL="220348" indent="-220348" eaLnBrk="1" hangingPunct="1"/>
            <a:endParaRPr lang="en-US" dirty="0" smtClean="0"/>
          </a:p>
          <a:p>
            <a:pPr marL="220348" indent="-220348" eaLnBrk="1" hangingPunct="1">
              <a:buFontTx/>
              <a:buAutoNum type="arabicPeriod"/>
            </a:pPr>
            <a:r>
              <a:rPr lang="en-US" dirty="0" smtClean="0"/>
              <a:t>Up to how many different global title address lengths can be specified for each translation type?</a:t>
            </a:r>
            <a:br>
              <a:rPr lang="en-US" dirty="0" smtClean="0"/>
            </a:br>
            <a:endParaRPr lang="en-US" dirty="0" smtClean="0"/>
          </a:p>
          <a:p>
            <a:pPr marL="220348" indent="-220348" eaLnBrk="1" hangingPunct="1">
              <a:buFontTx/>
              <a:buAutoNum type="arabicPeriod"/>
            </a:pPr>
            <a:r>
              <a:rPr lang="en-US" dirty="0" smtClean="0"/>
              <a:t>NDGT parameter is invalid with VGTT.  TRUE/FALSE </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What is the maximum number of digits supported in the global title address?</a:t>
            </a:r>
            <a:br>
              <a:rPr lang="en-US" dirty="0" smtClean="0"/>
            </a:br>
            <a:r>
              <a:rPr lang="en-US" dirty="0" smtClean="0"/>
              <a:t/>
            </a:r>
            <a:br>
              <a:rPr lang="en-US" dirty="0" smtClean="0"/>
            </a:br>
            <a:endParaRPr lang="en-US" dirty="0" smtClean="0"/>
          </a:p>
          <a:p>
            <a:pPr marL="220348" indent="-220348" eaLnBrk="1" hangingPunct="1">
              <a:buFontTx/>
              <a:buAutoNum type="arabicPeriod"/>
            </a:pPr>
            <a:r>
              <a:rPr lang="en-US" dirty="0" smtClean="0"/>
              <a:t>What feature must be turned on before the VGTT feature can be turned on? </a:t>
            </a:r>
          </a:p>
          <a:p>
            <a:pPr marL="220348" indent="-220348" eaLnBrk="1" hangingPunct="1">
              <a:buFontTx/>
              <a:buAutoNum type="arabicPeriod"/>
            </a:pPr>
            <a:endParaRPr lang="en-US" dirty="0" smtClean="0"/>
          </a:p>
        </p:txBody>
      </p:sp>
      <p:sp>
        <p:nvSpPr>
          <p:cNvPr id="445444" name="Line 3"/>
          <p:cNvSpPr>
            <a:spLocks noChangeShapeType="1"/>
          </p:cNvSpPr>
          <p:nvPr/>
        </p:nvSpPr>
        <p:spPr bwMode="auto">
          <a:xfrm>
            <a:off x="830660" y="839258"/>
            <a:ext cx="5422106"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p:spPr>
        <p:txBody>
          <a:bodyPr/>
          <a:lstStyle/>
          <a:p>
            <a:fld id="{D74D8B2D-7B14-453E-9023-88F9CACB992A}" type="slidenum">
              <a:rPr lang="en-US" smtClean="0"/>
              <a:pPr/>
              <a:t>92</a:t>
            </a:fld>
            <a:endParaRPr lang="en-US" dirty="0" smtClean="0"/>
          </a:p>
        </p:txBody>
      </p:sp>
      <p:sp>
        <p:nvSpPr>
          <p:cNvPr id="446467" name="Rectangle 2"/>
          <p:cNvSpPr>
            <a:spLocks noChangeArrowheads="1"/>
          </p:cNvSpPr>
          <p:nvPr/>
        </p:nvSpPr>
        <p:spPr bwMode="auto">
          <a:xfrm>
            <a:off x="976710" y="316644"/>
            <a:ext cx="5377987" cy="8764562"/>
          </a:xfrm>
          <a:prstGeom prst="rect">
            <a:avLst/>
          </a:prstGeom>
          <a:noFill/>
          <a:ln w="9525">
            <a:noFill/>
            <a:miter lim="800000"/>
            <a:headEnd/>
            <a:tailEnd/>
          </a:ln>
        </p:spPr>
        <p:txBody>
          <a:bodyPr lIns="97425" tIns="48712" rIns="97425" bIns="48712"/>
          <a:lstStyle/>
          <a:p>
            <a:pPr marL="220348" indent="-220348" algn="ctr">
              <a:spcBef>
                <a:spcPct val="20000"/>
              </a:spcBef>
              <a:spcAft>
                <a:spcPct val="20000"/>
              </a:spcAft>
            </a:pPr>
            <a:r>
              <a:rPr lang="en-US" sz="1500" dirty="0"/>
              <a:t>Student Notes</a:t>
            </a:r>
          </a:p>
        </p:txBody>
      </p:sp>
      <p:sp>
        <p:nvSpPr>
          <p:cNvPr id="446468" name="Line 3"/>
          <p:cNvSpPr>
            <a:spLocks noChangeShapeType="1"/>
          </p:cNvSpPr>
          <p:nvPr/>
        </p:nvSpPr>
        <p:spPr bwMode="auto">
          <a:xfrm>
            <a:off x="955410" y="731661"/>
            <a:ext cx="5393201" cy="0"/>
          </a:xfrm>
          <a:prstGeom prst="line">
            <a:avLst/>
          </a:prstGeom>
          <a:noFill/>
          <a:ln w="9525">
            <a:solidFill>
              <a:schemeClr val="tx1"/>
            </a:solidFill>
            <a:round/>
            <a:headEnd/>
            <a:tailEnd/>
          </a:ln>
        </p:spPr>
        <p:txBody>
          <a:bodyPr lIns="88139" tIns="44070" rIns="88139" bIns="44070"/>
          <a:lstStyle/>
          <a:p>
            <a:endParaRPr lang="en-US" dirty="0"/>
          </a:p>
        </p:txBody>
      </p:sp>
      <p:sp>
        <p:nvSpPr>
          <p:cNvPr id="446469" name="Line 4"/>
          <p:cNvSpPr>
            <a:spLocks noChangeShapeType="1"/>
          </p:cNvSpPr>
          <p:nvPr/>
        </p:nvSpPr>
        <p:spPr bwMode="auto">
          <a:xfrm>
            <a:off x="944762" y="145410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0" name="Line 5"/>
          <p:cNvSpPr>
            <a:spLocks noChangeShapeType="1"/>
          </p:cNvSpPr>
          <p:nvPr/>
        </p:nvSpPr>
        <p:spPr bwMode="auto">
          <a:xfrm>
            <a:off x="944762" y="198440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1" name="Line 6"/>
          <p:cNvSpPr>
            <a:spLocks noChangeShapeType="1"/>
          </p:cNvSpPr>
          <p:nvPr/>
        </p:nvSpPr>
        <p:spPr bwMode="auto">
          <a:xfrm>
            <a:off x="944762" y="251162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2" name="Line 7"/>
          <p:cNvSpPr>
            <a:spLocks noChangeShapeType="1"/>
          </p:cNvSpPr>
          <p:nvPr/>
        </p:nvSpPr>
        <p:spPr bwMode="auto">
          <a:xfrm>
            <a:off x="944762" y="303885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3" name="Line 8"/>
          <p:cNvSpPr>
            <a:spLocks noChangeShapeType="1"/>
          </p:cNvSpPr>
          <p:nvPr/>
        </p:nvSpPr>
        <p:spPr bwMode="auto">
          <a:xfrm>
            <a:off x="944762" y="356607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4" name="Line 9"/>
          <p:cNvSpPr>
            <a:spLocks noChangeShapeType="1"/>
          </p:cNvSpPr>
          <p:nvPr/>
        </p:nvSpPr>
        <p:spPr bwMode="auto">
          <a:xfrm>
            <a:off x="944762" y="4091769"/>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5" name="Line 10"/>
          <p:cNvSpPr>
            <a:spLocks noChangeShapeType="1"/>
          </p:cNvSpPr>
          <p:nvPr/>
        </p:nvSpPr>
        <p:spPr bwMode="auto">
          <a:xfrm>
            <a:off x="944762" y="4622070"/>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6" name="Line 11"/>
          <p:cNvSpPr>
            <a:spLocks noChangeShapeType="1"/>
          </p:cNvSpPr>
          <p:nvPr/>
        </p:nvSpPr>
        <p:spPr bwMode="auto">
          <a:xfrm>
            <a:off x="944762" y="515083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7" name="Line 12"/>
          <p:cNvSpPr>
            <a:spLocks noChangeShapeType="1"/>
          </p:cNvSpPr>
          <p:nvPr/>
        </p:nvSpPr>
        <p:spPr bwMode="auto">
          <a:xfrm>
            <a:off x="944762" y="5682671"/>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8" name="Line 13"/>
          <p:cNvSpPr>
            <a:spLocks noChangeShapeType="1"/>
          </p:cNvSpPr>
          <p:nvPr/>
        </p:nvSpPr>
        <p:spPr bwMode="auto">
          <a:xfrm>
            <a:off x="944762" y="6209897"/>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79" name="Line 14"/>
          <p:cNvSpPr>
            <a:spLocks noChangeShapeType="1"/>
          </p:cNvSpPr>
          <p:nvPr/>
        </p:nvSpPr>
        <p:spPr bwMode="auto">
          <a:xfrm>
            <a:off x="944762" y="6737124"/>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80" name="Line 15"/>
          <p:cNvSpPr>
            <a:spLocks noChangeShapeType="1"/>
          </p:cNvSpPr>
          <p:nvPr/>
        </p:nvSpPr>
        <p:spPr bwMode="auto">
          <a:xfrm>
            <a:off x="944762" y="7262813"/>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81" name="Line 16"/>
          <p:cNvSpPr>
            <a:spLocks noChangeShapeType="1"/>
          </p:cNvSpPr>
          <p:nvPr/>
        </p:nvSpPr>
        <p:spPr bwMode="auto">
          <a:xfrm>
            <a:off x="944762" y="7791576"/>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82" name="Line 17"/>
          <p:cNvSpPr>
            <a:spLocks noChangeShapeType="1"/>
          </p:cNvSpPr>
          <p:nvPr/>
        </p:nvSpPr>
        <p:spPr bwMode="auto">
          <a:xfrm>
            <a:off x="944762" y="8318802"/>
            <a:ext cx="5391679" cy="0"/>
          </a:xfrm>
          <a:prstGeom prst="line">
            <a:avLst/>
          </a:prstGeom>
          <a:noFill/>
          <a:ln w="9525">
            <a:solidFill>
              <a:schemeClr val="tx1"/>
            </a:solidFill>
            <a:round/>
            <a:headEnd/>
            <a:tailEnd/>
          </a:ln>
        </p:spPr>
        <p:txBody>
          <a:bodyPr lIns="88139" tIns="44070" rIns="88139" bIns="44070"/>
          <a:lstStyle/>
          <a:p>
            <a:endParaRPr lang="en-US" dirty="0"/>
          </a:p>
        </p:txBody>
      </p:sp>
      <p:sp>
        <p:nvSpPr>
          <p:cNvPr id="446483" name="Line 18"/>
          <p:cNvSpPr>
            <a:spLocks noChangeShapeType="1"/>
          </p:cNvSpPr>
          <p:nvPr/>
        </p:nvSpPr>
        <p:spPr bwMode="auto">
          <a:xfrm>
            <a:off x="944762" y="8846029"/>
            <a:ext cx="5391679" cy="0"/>
          </a:xfrm>
          <a:prstGeom prst="line">
            <a:avLst/>
          </a:prstGeom>
          <a:noFill/>
          <a:ln w="9525">
            <a:solidFill>
              <a:schemeClr val="tx1"/>
            </a:solidFill>
            <a:round/>
            <a:headEnd/>
            <a:tailEnd/>
          </a:ln>
        </p:spPr>
        <p:txBody>
          <a:bodyPr lIns="88139" tIns="44070" rIns="88139" bIns="44070"/>
          <a:lstStyle/>
          <a:p>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p:cNvSpPr>
            <a:spLocks noGrp="1" noChangeArrowheads="1"/>
          </p:cNvSpPr>
          <p:nvPr>
            <p:ph type="sldNum" sz="quarter" idx="5"/>
          </p:nvPr>
        </p:nvSpPr>
        <p:spPr>
          <a:noFill/>
        </p:spPr>
        <p:txBody>
          <a:bodyPr/>
          <a:lstStyle/>
          <a:p>
            <a:fld id="{1C2B689E-719A-4854-851B-355D0E88C179}" type="slidenum">
              <a:rPr lang="en-US" smtClean="0"/>
              <a:pPr/>
              <a:t>93</a:t>
            </a:fld>
            <a:endParaRPr lang="en-US" dirty="0" smtClean="0"/>
          </a:p>
        </p:txBody>
      </p:sp>
      <p:sp>
        <p:nvSpPr>
          <p:cNvPr id="447491" name="Rectangle 2"/>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noFill/>
        </p:spPr>
        <p:txBody>
          <a:bodyPr/>
          <a:lstStyle/>
          <a:p>
            <a:fld id="{D982A9B3-7270-4810-96DC-5178DB9D0D3D}" type="slidenum">
              <a:rPr lang="en-US" smtClean="0"/>
              <a:pPr/>
              <a:t>94</a:t>
            </a:fld>
            <a:endParaRPr lang="en-US" dirty="0" smtClean="0"/>
          </a:p>
        </p:txBody>
      </p:sp>
      <p:sp>
        <p:nvSpPr>
          <p:cNvPr id="448515" name="Rectangle 2"/>
          <p:cNvSpPr>
            <a:spLocks noGrp="1" noChangeArrowheads="1"/>
          </p:cNvSpPr>
          <p:nvPr>
            <p:ph type="body" idx="1"/>
          </p:nvPr>
        </p:nvSpPr>
        <p:spPr>
          <a:xfrm>
            <a:off x="848916" y="4637441"/>
            <a:ext cx="5371902" cy="4199366"/>
          </a:xfrm>
          <a:noFill/>
          <a:ln/>
        </p:spPr>
        <p:txBody>
          <a:bodyPr/>
          <a:lstStyle/>
          <a:p>
            <a:pPr eaLnBrk="1" hangingPunct="1"/>
            <a:r>
              <a:rPr lang="en-US" sz="1300" dirty="0" smtClean="0"/>
              <a:t> </a:t>
            </a:r>
          </a:p>
        </p:txBody>
      </p:sp>
      <p:sp>
        <p:nvSpPr>
          <p:cNvPr id="448516"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p:spPr>
        <p:txBody>
          <a:bodyPr/>
          <a:lstStyle/>
          <a:p>
            <a:fld id="{ECCD1424-00DE-4424-8D25-76A14EA07FE0}" type="slidenum">
              <a:rPr lang="en-US" smtClean="0"/>
              <a:pPr/>
              <a:t>95</a:t>
            </a:fld>
            <a:endParaRPr lang="en-US" dirty="0" smtClean="0"/>
          </a:p>
        </p:txBody>
      </p:sp>
      <p:sp>
        <p:nvSpPr>
          <p:cNvPr id="449539" name="Rectangle 2"/>
          <p:cNvSpPr>
            <a:spLocks noGrp="1" noChangeArrowheads="1"/>
          </p:cNvSpPr>
          <p:nvPr>
            <p:ph type="body" idx="1"/>
          </p:nvPr>
        </p:nvSpPr>
        <p:spPr>
          <a:xfrm>
            <a:off x="848916" y="4657423"/>
            <a:ext cx="5371902" cy="4179384"/>
          </a:xfrm>
          <a:noFill/>
          <a:ln/>
        </p:spPr>
        <p:txBody>
          <a:bodyPr/>
          <a:lstStyle/>
          <a:p>
            <a:pPr marL="108644" indent="-108644" eaLnBrk="1" hangingPunct="1"/>
            <a:r>
              <a:rPr lang="en-US" sz="1000" dirty="0" smtClean="0"/>
              <a:t>Previously with Global Title Translations (GTT), the only selector allowed is translation type.</a:t>
            </a:r>
          </a:p>
          <a:p>
            <a:pPr marL="108644" indent="-108644" eaLnBrk="1" hangingPunct="1"/>
            <a:r>
              <a:rPr lang="en-US" sz="1000" dirty="0" smtClean="0"/>
              <a:t>With Enhanced Global Title Translation (EGTT), the following selectors are introduced: </a:t>
            </a:r>
          </a:p>
          <a:p>
            <a:pPr marL="546279" lvl="1" indent="-105584" eaLnBrk="1" hangingPunct="1"/>
            <a:r>
              <a:rPr lang="en-US" sz="1000" dirty="0" smtClean="0"/>
              <a:t>Global Title Indicator (GTI) – a field in the Address Indicator that specifies what is contained in the global title address.</a:t>
            </a:r>
          </a:p>
          <a:p>
            <a:pPr marL="881390" lvl="2" eaLnBrk="1" hangingPunct="1"/>
            <a:r>
              <a:rPr lang="en-US" sz="1000" dirty="0" smtClean="0"/>
              <a:t>Numbering Plan (NP) – a selector in the GTI, tells which of the numbering plan standards is used (E.164, E.212, E.214).</a:t>
            </a:r>
          </a:p>
          <a:p>
            <a:pPr marL="881390" lvl="2" eaLnBrk="1" hangingPunct="1"/>
            <a:r>
              <a:rPr lang="en-US" sz="1000" dirty="0" smtClean="0"/>
              <a:t>Nature of Address Indicator (NAI) – a selector in the GTI, which defines whether a number is a subscriber number or a national significant number.</a:t>
            </a:r>
          </a:p>
          <a:p>
            <a:pPr marL="881390" lvl="2" eaLnBrk="1" hangingPunct="1"/>
            <a:r>
              <a:rPr lang="en-US" sz="1000" dirty="0" smtClean="0"/>
              <a:t>Translation Type (TT) – a selector in the GTI describing the type of query, 800, LNP, CNAM, MAP, etc.</a:t>
            </a:r>
          </a:p>
          <a:p>
            <a:pPr marL="881390" lvl="2" eaLnBrk="1" hangingPunct="1"/>
            <a:r>
              <a:rPr lang="en-US" sz="1000" dirty="0" smtClean="0"/>
              <a:t>Domain – which protocol is being used, ANSI or ITU.</a:t>
            </a:r>
          </a:p>
          <a:p>
            <a:pPr marL="108644" indent="-108644" eaLnBrk="1" hangingPunct="1"/>
            <a:endParaRPr lang="en-US" sz="1000" dirty="0" smtClean="0"/>
          </a:p>
          <a:p>
            <a:pPr marL="108644" indent="-108644" eaLnBrk="1" hangingPunct="1"/>
            <a:r>
              <a:rPr lang="en-US" sz="1000" dirty="0" smtClean="0"/>
              <a:t>Note: Once the EGTT feature is turned on, the ent-gtt and ent-tt commands may no longer be entered.</a:t>
            </a:r>
          </a:p>
          <a:p>
            <a:pPr marL="108644" indent="-108644" eaLnBrk="1" hangingPunct="1"/>
            <a:endParaRPr lang="en-US" sz="1000" dirty="0" smtClean="0"/>
          </a:p>
        </p:txBody>
      </p:sp>
      <p:sp>
        <p:nvSpPr>
          <p:cNvPr id="449540" name="Rectangle 3"/>
          <p:cNvSpPr>
            <a:spLocks noGrp="1" noRot="1" noChangeAspect="1" noChangeArrowheads="1" noTextEdit="1"/>
          </p:cNvSpPr>
          <p:nvPr>
            <p:ph type="sldImg"/>
          </p:nvPr>
        </p:nvSpPr>
        <p:spPr>
          <a:xfrm>
            <a:off x="547688" y="158750"/>
            <a:ext cx="5853112" cy="4391025"/>
          </a:xfr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noFill/>
        </p:spPr>
        <p:txBody>
          <a:bodyPr/>
          <a:lstStyle/>
          <a:p>
            <a:fld id="{C07F472D-F1A7-4D1A-B5E1-9CD39FD3EB14}" type="slidenum">
              <a:rPr lang="en-US" smtClean="0"/>
              <a:pPr/>
              <a:t>96</a:t>
            </a:fld>
            <a:endParaRPr lang="en-US" dirty="0" smtClean="0"/>
          </a:p>
        </p:txBody>
      </p:sp>
      <p:sp>
        <p:nvSpPr>
          <p:cNvPr id="450563" name="Rectangle 2"/>
          <p:cNvSpPr>
            <a:spLocks noGrp="1" noChangeArrowheads="1"/>
          </p:cNvSpPr>
          <p:nvPr>
            <p:ph type="body" idx="1"/>
          </p:nvPr>
        </p:nvSpPr>
        <p:spPr>
          <a:xfrm>
            <a:off x="760677" y="4869543"/>
            <a:ext cx="5698993" cy="3910390"/>
          </a:xfrm>
          <a:noFill/>
          <a:ln/>
        </p:spPr>
        <p:txBody>
          <a:bodyPr/>
          <a:lstStyle/>
          <a:p>
            <a:pPr eaLnBrk="1" hangingPunct="1"/>
            <a:endParaRPr lang="fr-FR" dirty="0" smtClean="0"/>
          </a:p>
        </p:txBody>
      </p:sp>
      <p:sp>
        <p:nvSpPr>
          <p:cNvPr id="450564"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p:spPr>
        <p:txBody>
          <a:bodyPr/>
          <a:lstStyle/>
          <a:p>
            <a:fld id="{3E3CC3EE-2D41-4E38-905F-1B899023166C}" type="slidenum">
              <a:rPr lang="en-US" smtClean="0"/>
              <a:pPr/>
              <a:t>97</a:t>
            </a:fld>
            <a:endParaRPr lang="en-US" dirty="0" smtClean="0"/>
          </a:p>
        </p:txBody>
      </p:sp>
      <p:sp>
        <p:nvSpPr>
          <p:cNvPr id="451587" name="Rectangle 2"/>
          <p:cNvSpPr>
            <a:spLocks noGrp="1" noChangeArrowheads="1"/>
          </p:cNvSpPr>
          <p:nvPr>
            <p:ph type="body" idx="1"/>
          </p:nvPr>
        </p:nvSpPr>
        <p:spPr>
          <a:xfrm>
            <a:off x="923463" y="4662035"/>
            <a:ext cx="5139134" cy="4174772"/>
          </a:xfrm>
          <a:noFill/>
          <a:ln/>
        </p:spPr>
        <p:txBody>
          <a:bodyPr/>
          <a:lstStyle/>
          <a:p>
            <a:pPr eaLnBrk="1" hangingPunct="1"/>
            <a:r>
              <a:rPr lang="en-US" dirty="0" smtClean="0"/>
              <a:t> </a:t>
            </a:r>
            <a:endParaRPr lang="en-US" sz="1000" dirty="0" smtClean="0"/>
          </a:p>
        </p:txBody>
      </p:sp>
      <p:sp>
        <p:nvSpPr>
          <p:cNvPr id="451588" name="Rectangle 3"/>
          <p:cNvSpPr>
            <a:spLocks noGrp="1" noRot="1" noChangeAspect="1" noChangeArrowheads="1" noTextEdit="1"/>
          </p:cNvSpPr>
          <p:nvPr>
            <p:ph type="sldImg"/>
          </p:nvPr>
        </p:nvSpPr>
        <p:spPr>
          <a:xfrm>
            <a:off x="584200" y="158750"/>
            <a:ext cx="5853113" cy="4391025"/>
          </a:xfrm>
          <a:ln/>
        </p:spPr>
      </p:sp>
      <p:sp>
        <p:nvSpPr>
          <p:cNvPr id="451589" name="Rectangle 4"/>
          <p:cNvSpPr>
            <a:spLocks noChangeArrowheads="1"/>
          </p:cNvSpPr>
          <p:nvPr/>
        </p:nvSpPr>
        <p:spPr bwMode="auto">
          <a:xfrm>
            <a:off x="526389" y="4631293"/>
            <a:ext cx="5957623" cy="631685"/>
          </a:xfrm>
          <a:prstGeom prst="rect">
            <a:avLst/>
          </a:prstGeom>
          <a:noFill/>
          <a:ln w="9525">
            <a:noFill/>
            <a:miter lim="800000"/>
            <a:headEnd/>
            <a:tailEnd/>
          </a:ln>
        </p:spPr>
        <p:txBody>
          <a:bodyPr lIns="92176" tIns="46088" rIns="92176" bIns="46088">
            <a:spAutoFit/>
          </a:bodyPr>
          <a:lstStyle/>
          <a:p>
            <a:pPr defTabSz="919645">
              <a:spcBef>
                <a:spcPct val="50000"/>
              </a:spcBef>
            </a:pPr>
            <a:r>
              <a:rPr lang="en-US" sz="1000" dirty="0"/>
              <a:t>In order for the EAGLE STP to perform Enhanced Global Title Translations (EGTT), the GTT data must be defined in tables of the STP, in the order described on this slide.</a:t>
            </a:r>
          </a:p>
          <a:p>
            <a:pPr defTabSz="919645">
              <a:spcBef>
                <a:spcPct val="50000"/>
              </a:spcBef>
            </a:pPr>
            <a:endParaRPr lang="en-US" sz="1000"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7"/>
          <p:cNvSpPr>
            <a:spLocks noGrp="1" noChangeArrowheads="1"/>
          </p:cNvSpPr>
          <p:nvPr>
            <p:ph type="sldNum" sz="quarter" idx="5"/>
          </p:nvPr>
        </p:nvSpPr>
        <p:spPr>
          <a:noFill/>
        </p:spPr>
        <p:txBody>
          <a:bodyPr/>
          <a:lstStyle/>
          <a:p>
            <a:fld id="{EBFD821F-278B-4270-BAAE-15E291971E7A}" type="slidenum">
              <a:rPr lang="en-US" smtClean="0"/>
              <a:pPr/>
              <a:t>98</a:t>
            </a:fld>
            <a:endParaRPr lang="en-US" dirty="0" smtClean="0"/>
          </a:p>
        </p:txBody>
      </p:sp>
      <p:sp>
        <p:nvSpPr>
          <p:cNvPr id="452611" name="Rectangle 2"/>
          <p:cNvSpPr>
            <a:spLocks noGrp="1" noChangeArrowheads="1"/>
          </p:cNvSpPr>
          <p:nvPr>
            <p:ph type="body" idx="1"/>
          </p:nvPr>
        </p:nvSpPr>
        <p:spPr>
          <a:xfrm>
            <a:off x="479227" y="4660497"/>
            <a:ext cx="5980443" cy="4119437"/>
          </a:xfrm>
          <a:noFill/>
          <a:ln/>
        </p:spPr>
        <p:txBody>
          <a:bodyPr/>
          <a:lstStyle/>
          <a:p>
            <a:pPr eaLnBrk="1" hangingPunct="1"/>
            <a:r>
              <a:rPr lang="en-US" sz="1000" dirty="0" smtClean="0"/>
              <a:t>We will discuss the configuration commands in the same logical order used by the EAGLE to process SCCP messages.</a:t>
            </a:r>
          </a:p>
          <a:p>
            <a:pPr eaLnBrk="1" hangingPunct="1"/>
            <a:endParaRPr lang="fr-FR" sz="1000" dirty="0" smtClean="0"/>
          </a:p>
        </p:txBody>
      </p:sp>
      <p:sp>
        <p:nvSpPr>
          <p:cNvPr id="452612" name="Rectangle 3"/>
          <p:cNvSpPr>
            <a:spLocks noGrp="1" noRot="1" noChangeAspect="1" noChangeArrowheads="1" noTextEdit="1"/>
          </p:cNvSpPr>
          <p:nvPr>
            <p:ph type="sldImg"/>
          </p:nvPr>
        </p:nvSpPr>
        <p:spPr>
          <a:xfrm>
            <a:off x="584200" y="158750"/>
            <a:ext cx="5853113" cy="4391025"/>
          </a:xfr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p:spPr>
        <p:txBody>
          <a:bodyPr/>
          <a:lstStyle/>
          <a:p>
            <a:fld id="{010AAFEA-4C6E-4B04-8248-765FDB521E5A}" type="slidenum">
              <a:rPr lang="en-US" smtClean="0"/>
              <a:pPr/>
              <a:t>99</a:t>
            </a:fld>
            <a:endParaRPr lang="en-US" dirty="0" smtClean="0"/>
          </a:p>
        </p:txBody>
      </p:sp>
      <p:sp>
        <p:nvSpPr>
          <p:cNvPr id="453635" name="Rectangle 2"/>
          <p:cNvSpPr>
            <a:spLocks noGrp="1" noChangeArrowheads="1"/>
          </p:cNvSpPr>
          <p:nvPr>
            <p:ph type="body" idx="1"/>
          </p:nvPr>
        </p:nvSpPr>
        <p:spPr>
          <a:xfrm>
            <a:off x="848916" y="4863395"/>
            <a:ext cx="5371902" cy="2424012"/>
          </a:xfrm>
          <a:noFill/>
          <a:ln/>
        </p:spPr>
        <p:txBody>
          <a:bodyPr/>
          <a:lstStyle/>
          <a:p>
            <a:pPr eaLnBrk="1" hangingPunct="1"/>
            <a:endParaRPr lang="en-US" sz="1000" dirty="0" smtClean="0"/>
          </a:p>
        </p:txBody>
      </p:sp>
      <p:sp>
        <p:nvSpPr>
          <p:cNvPr id="453636" name="Rectangle 3"/>
          <p:cNvSpPr>
            <a:spLocks noGrp="1" noRot="1" noChangeAspect="1" noChangeArrowheads="1" noTextEdit="1"/>
          </p:cNvSpPr>
          <p:nvPr>
            <p:ph type="sldImg"/>
          </p:nvPr>
        </p:nvSpPr>
        <p:spPr>
          <a:xfrm>
            <a:off x="584200" y="158750"/>
            <a:ext cx="5853113" cy="4391025"/>
          </a:xfrm>
          <a:ln/>
        </p:spPr>
      </p:sp>
      <p:sp>
        <p:nvSpPr>
          <p:cNvPr id="453637" name="Text Box 4"/>
          <p:cNvSpPr txBox="1">
            <a:spLocks noChangeArrowheads="1"/>
          </p:cNvSpPr>
          <p:nvPr/>
        </p:nvSpPr>
        <p:spPr bwMode="auto">
          <a:xfrm>
            <a:off x="477705" y="804827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chg-feat:egtt=__________</a:t>
            </a:r>
          </a:p>
        </p:txBody>
      </p:sp>
      <p:sp>
        <p:nvSpPr>
          <p:cNvPr id="453638"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noFill/>
        </p:spPr>
        <p:txBody>
          <a:bodyPr/>
          <a:lstStyle/>
          <a:p>
            <a:fld id="{A4CB2B98-8BAA-4A96-8207-D3704151AD59}" type="slidenum">
              <a:rPr lang="en-US" smtClean="0"/>
              <a:pPr/>
              <a:t>100</a:t>
            </a:fld>
            <a:endParaRPr lang="en-US" dirty="0" smtClean="0"/>
          </a:p>
        </p:txBody>
      </p:sp>
      <p:sp>
        <p:nvSpPr>
          <p:cNvPr id="454659" name="Rectangle 2"/>
          <p:cNvSpPr>
            <a:spLocks noGrp="1" noChangeArrowheads="1"/>
          </p:cNvSpPr>
          <p:nvPr>
            <p:ph type="body" idx="1"/>
          </p:nvPr>
        </p:nvSpPr>
        <p:spPr>
          <a:xfrm>
            <a:off x="603979" y="4662035"/>
            <a:ext cx="5861777" cy="4177846"/>
          </a:xfrm>
          <a:noFill/>
          <a:ln/>
        </p:spPr>
        <p:txBody>
          <a:bodyPr/>
          <a:lstStyle/>
          <a:p>
            <a:pPr eaLnBrk="1" hangingPunct="1"/>
            <a:r>
              <a:rPr lang="en-US" sz="1000" dirty="0" smtClean="0"/>
              <a:t>The DSM or E5-SM4G would support ELAP or EPAP functions and also support normal global title translation query processing such as CNAM, SMS, etc.</a:t>
            </a:r>
          </a:p>
        </p:txBody>
      </p:sp>
      <p:sp>
        <p:nvSpPr>
          <p:cNvPr id="454660" name="Rectangle 3"/>
          <p:cNvSpPr>
            <a:spLocks noGrp="1" noRot="1" noChangeAspect="1" noChangeArrowheads="1" noTextEdit="1"/>
          </p:cNvSpPr>
          <p:nvPr>
            <p:ph type="sldImg"/>
          </p:nvPr>
        </p:nvSpPr>
        <p:spPr>
          <a:xfrm>
            <a:off x="584200" y="158750"/>
            <a:ext cx="5853113" cy="4391025"/>
          </a:xfrm>
          <a:ln/>
        </p:spPr>
      </p:sp>
      <p:sp>
        <p:nvSpPr>
          <p:cNvPr id="454661" name="Text Box 4"/>
          <p:cNvSpPr txBox="1">
            <a:spLocks noChangeArrowheads="1"/>
          </p:cNvSpPr>
          <p:nvPr/>
        </p:nvSpPr>
        <p:spPr bwMode="auto">
          <a:xfrm>
            <a:off x="477705" y="8048273"/>
            <a:ext cx="6211690"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ent-card:type=____________:appl=___________________:loc=____________</a:t>
            </a:r>
          </a:p>
        </p:txBody>
      </p:sp>
      <p:sp>
        <p:nvSpPr>
          <p:cNvPr id="454662" name="Text Box 5"/>
          <p:cNvSpPr txBox="1">
            <a:spLocks noChangeArrowheads="1"/>
          </p:cNvSpPr>
          <p:nvPr/>
        </p:nvSpPr>
        <p:spPr bwMode="auto">
          <a:xfrm>
            <a:off x="476185" y="7602513"/>
            <a:ext cx="5569677" cy="260929"/>
          </a:xfrm>
          <a:prstGeom prst="rect">
            <a:avLst/>
          </a:prstGeom>
          <a:noFill/>
          <a:ln w="9525">
            <a:noFill/>
            <a:miter lim="800000"/>
            <a:headEnd/>
            <a:tailEnd/>
          </a:ln>
        </p:spPr>
        <p:txBody>
          <a:bodyPr lIns="90767" tIns="45383" rIns="90767" bIns="45383">
            <a:spAutoFit/>
          </a:bodyPr>
          <a:lstStyle/>
          <a:p>
            <a:pPr defTabSz="907404">
              <a:spcBef>
                <a:spcPct val="50000"/>
              </a:spcBef>
            </a:pPr>
            <a:r>
              <a:rPr lang="en-US" sz="1100" dirty="0"/>
              <a:t>Fill in the command parameters from the example above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emplate"/>
          <p:cNvPicPr>
            <a:picLocks noChangeAspect="1" noChangeArrowheads="1"/>
          </p:cNvPicPr>
          <p:nvPr/>
        </p:nvPicPr>
        <p:blipFill>
          <a:blip r:embed="rId2" cstate="print"/>
          <a:srcRect/>
          <a:stretch>
            <a:fillRect/>
          </a:stretch>
        </p:blipFill>
        <p:spPr bwMode="auto">
          <a:xfrm>
            <a:off x="1588" y="0"/>
            <a:ext cx="9150350" cy="6865938"/>
          </a:xfrm>
          <a:prstGeom prst="rect">
            <a:avLst/>
          </a:prstGeom>
          <a:noFill/>
          <a:ln w="9525">
            <a:noFill/>
            <a:miter lim="800000"/>
            <a:headEnd/>
            <a:tailEnd/>
          </a:ln>
        </p:spPr>
      </p:pic>
      <p:sp>
        <p:nvSpPr>
          <p:cNvPr id="197635" name="Rectangle 3"/>
          <p:cNvSpPr>
            <a:spLocks noGrp="1" noChangeArrowheads="1"/>
          </p:cNvSpPr>
          <p:nvPr>
            <p:ph type="ctrTitle"/>
          </p:nvPr>
        </p:nvSpPr>
        <p:spPr bwMode="white">
          <a:xfrm>
            <a:off x="0" y="1752600"/>
            <a:ext cx="4267200" cy="2133600"/>
          </a:xfrm>
          <a:ln/>
        </p:spPr>
        <p:txBody>
          <a:bodyPr lIns="91440" tIns="45720" rIns="91440" bIns="45720" anchor="b"/>
          <a:lstStyle>
            <a:lvl1pPr algn="ctr">
              <a:defRPr sz="4400">
                <a:solidFill>
                  <a:schemeClr val="bg1"/>
                </a:solidFill>
              </a:defRPr>
            </a:lvl1pPr>
          </a:lstStyle>
          <a:p>
            <a:r>
              <a:rPr lang="en-US"/>
              <a:t>Click to edit Master title style</a:t>
            </a:r>
          </a:p>
        </p:txBody>
      </p:sp>
      <p:sp>
        <p:nvSpPr>
          <p:cNvPr id="197636" name="Rectangle 4"/>
          <p:cNvSpPr>
            <a:spLocks noGrp="1" noChangeArrowheads="1"/>
          </p:cNvSpPr>
          <p:nvPr>
            <p:ph type="subTitle" idx="1"/>
          </p:nvPr>
        </p:nvSpPr>
        <p:spPr bwMode="white">
          <a:xfrm>
            <a:off x="0" y="5087938"/>
            <a:ext cx="9144000" cy="703262"/>
          </a:xfrm>
          <a:ln/>
        </p:spPr>
        <p:txBody>
          <a:bodyPr lIns="91440" rIns="91440" bIns="45720"/>
          <a:lstStyle>
            <a:lvl1pPr marL="0" indent="0" algn="ctr">
              <a:buFont typeface="Wingdings" pitchFamily="2" charset="2"/>
              <a:buNone/>
              <a:defRPr sz="4400" b="1">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6113" y="0"/>
            <a:ext cx="2144712" cy="6699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7213" y="0"/>
            <a:ext cx="6286500" cy="6699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57213" y="1114425"/>
            <a:ext cx="8455025" cy="558482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0"/>
            <a:ext cx="8229600" cy="6302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82563" y="1014413"/>
            <a:ext cx="4038600" cy="4849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73563" y="1014413"/>
            <a:ext cx="4038600" cy="4849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noChangeArrowheads="1"/>
          </p:cNvSpPr>
          <p:nvPr>
            <p:ph type="ftr" sz="quarter" idx="10"/>
          </p:nvPr>
        </p:nvSpPr>
        <p:spPr>
          <a:xfrm>
            <a:off x="401638" y="6453188"/>
            <a:ext cx="2897187" cy="182562"/>
          </a:xfrm>
          <a:prstGeom prst="rect">
            <a:avLst/>
          </a:prstGeom>
        </p:spPr>
        <p:txBody>
          <a:bodyPr/>
          <a:lstStyle>
            <a:lvl1pPr>
              <a:defRPr/>
            </a:lvl1pPr>
          </a:lstStyle>
          <a:p>
            <a:pPr>
              <a:defRPr/>
            </a:pPr>
            <a:fld id="{4AED6DC3-DC22-4D73-9E4F-CEB08E626F42}" type="slidenum">
              <a:rPr lang="en-US"/>
              <a:pPr>
                <a:defRPr/>
              </a:pPr>
              <a:t>‹#›</a:t>
            </a:fld>
            <a:r>
              <a:rPr lang="en-US" dirty="0">
                <a:solidFill>
                  <a:srgbClr val="4D4D4D"/>
                </a:solidFill>
              </a:rPr>
              <a:t>  </a:t>
            </a:r>
            <a:r>
              <a:rPr lang="en-US" dirty="0">
                <a:solidFill>
                  <a:srgbClr val="007AC3"/>
                </a:solidFill>
              </a:rPr>
              <a:t>| </a:t>
            </a:r>
            <a:r>
              <a:rPr lang="en-US" dirty="0">
                <a:solidFill>
                  <a:srgbClr val="4D4D4D"/>
                </a:solidFill>
              </a:rPr>
              <a:t> </a:t>
            </a:r>
            <a:r>
              <a:rPr lang="en-US" dirty="0">
                <a:solidFill>
                  <a:srgbClr val="5F5F5F"/>
                </a:solidFill>
              </a:rPr>
              <a:t>Tekelec. For What's Next.</a:t>
            </a:r>
          </a:p>
        </p:txBody>
      </p:sp>
      <p:sp>
        <p:nvSpPr>
          <p:cNvPr id="6" name="Slide Number Placeholder 5"/>
          <p:cNvSpPr>
            <a:spLocks noGrp="1" noChangeArrowheads="1"/>
          </p:cNvSpPr>
          <p:nvPr>
            <p:ph type="sldNum" sz="quarter" idx="11"/>
          </p:nvPr>
        </p:nvSpPr>
        <p:spPr>
          <a:xfrm>
            <a:off x="3521075" y="6472238"/>
            <a:ext cx="2130425" cy="182562"/>
          </a:xfrm>
          <a:prstGeom prst="rect">
            <a:avLst/>
          </a:prstGeom>
        </p:spPr>
        <p:txBody>
          <a:bodyPr/>
          <a:lstStyle>
            <a:lvl1pPr>
              <a:defRPr/>
            </a:lvl1pPr>
          </a:lstStyle>
          <a:p>
            <a:pPr>
              <a:defRPr/>
            </a:pPr>
            <a:r>
              <a:rPr lang="en-US" dirty="0"/>
              <a:t>Tekelec Confidential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6" descr="bg-white.jpg"/>
          <p:cNvPicPr>
            <a:picLocks noChangeAspect="1"/>
          </p:cNvPicPr>
          <p:nvPr/>
        </p:nvPicPr>
        <p:blipFill>
          <a:blip r:embed="rId2" cstate="print"/>
          <a:stretch>
            <a:fillRect/>
          </a:stretch>
        </p:blipFill>
        <p:spPr>
          <a:xfrm>
            <a:off x="0" y="0"/>
            <a:ext cx="9144000" cy="6858000"/>
          </a:xfrm>
          <a:prstGeom prst="rect">
            <a:avLst/>
          </a:prstGeom>
        </p:spPr>
      </p:pic>
      <p:sp>
        <p:nvSpPr>
          <p:cNvPr id="3" name="Subtitle 2"/>
          <p:cNvSpPr>
            <a:spLocks noGrp="1"/>
          </p:cNvSpPr>
          <p:nvPr>
            <p:ph type="subTitle" idx="1"/>
          </p:nvPr>
        </p:nvSpPr>
        <p:spPr>
          <a:xfrm>
            <a:off x="381000" y="5504688"/>
            <a:ext cx="7772400" cy="515112"/>
          </a:xfrm>
          <a:prstGeom prst="rect">
            <a:avLst/>
          </a:prstGeom>
        </p:spPr>
        <p:txBody>
          <a:bodyPr vert="horz" lIns="91440" tIns="45720" rIns="91440" bIns="45720" rtlCol="0">
            <a:noAutofit/>
          </a:bodyPr>
          <a:lstStyle>
            <a:lvl1pPr marL="0" indent="0" algn="l" defTabSz="914400" rtl="0" eaLnBrk="1" latinLnBrk="0" hangingPunct="1">
              <a:spcBef>
                <a:spcPts val="792"/>
              </a:spcBef>
              <a:buClr>
                <a:srgbClr val="0079C1"/>
              </a:buClr>
              <a:buSzPct val="150000"/>
              <a:buFont typeface="Arial" pitchFamily="34" charset="0"/>
              <a:buNone/>
              <a:defRPr lang="en-US" sz="2400" b="1" kern="1200"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horiz_logo_blue_blk.png"/>
          <p:cNvPicPr>
            <a:picLocks noChangeAspect="1"/>
          </p:cNvPicPr>
          <p:nvPr/>
        </p:nvPicPr>
        <p:blipFill>
          <a:blip r:embed="rId3" cstate="print"/>
          <a:stretch>
            <a:fillRect/>
          </a:stretch>
        </p:blipFill>
        <p:spPr>
          <a:xfrm>
            <a:off x="457200" y="2286000"/>
            <a:ext cx="2093976" cy="445176"/>
          </a:xfrm>
          <a:prstGeom prst="rect">
            <a:avLst/>
          </a:prstGeom>
        </p:spPr>
      </p:pic>
      <p:pic>
        <p:nvPicPr>
          <p:cNvPr id="9" name="Picture 8" descr="bg.png"/>
          <p:cNvPicPr>
            <a:picLocks noChangeAspect="1"/>
          </p:cNvPicPr>
          <p:nvPr/>
        </p:nvPicPr>
        <p:blipFill>
          <a:blip r:embed="rId4" cstate="print"/>
          <a:stretch>
            <a:fillRect/>
          </a:stretch>
        </p:blipFill>
        <p:spPr>
          <a:xfrm>
            <a:off x="3783398" y="0"/>
            <a:ext cx="5221877" cy="5248656"/>
          </a:xfrm>
          <a:prstGeom prst="rect">
            <a:avLst/>
          </a:prstGeom>
        </p:spPr>
      </p:pic>
      <p:sp>
        <p:nvSpPr>
          <p:cNvPr id="2" name="Title 1"/>
          <p:cNvSpPr>
            <a:spLocks noGrp="1"/>
          </p:cNvSpPr>
          <p:nvPr>
            <p:ph type="ctrTitle"/>
          </p:nvPr>
        </p:nvSpPr>
        <p:spPr>
          <a:xfrm>
            <a:off x="381000" y="3733800"/>
            <a:ext cx="6016752" cy="969264"/>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lang="en-US" sz="2600" b="1" kern="1200" dirty="0" smtClean="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pic>
        <p:nvPicPr>
          <p:cNvPr id="10" name="Picture 9" descr="front.png"/>
          <p:cNvPicPr>
            <a:picLocks noChangeAspect="1"/>
          </p:cNvPicPr>
          <p:nvPr/>
        </p:nvPicPr>
        <p:blipFill>
          <a:blip r:embed="rId5" cstate="print"/>
          <a:stretch>
            <a:fillRect/>
          </a:stretch>
        </p:blipFill>
        <p:spPr>
          <a:xfrm>
            <a:off x="0" y="3657600"/>
            <a:ext cx="2743200" cy="87783"/>
          </a:xfrm>
          <a:prstGeom prst="rect">
            <a:avLst/>
          </a:prstGeom>
        </p:spPr>
      </p:pic>
      <p:sp>
        <p:nvSpPr>
          <p:cNvPr id="13" name="TextBox 12"/>
          <p:cNvSpPr txBox="1"/>
          <p:nvPr/>
        </p:nvSpPr>
        <p:spPr>
          <a:xfrm>
            <a:off x="484632" y="6464808"/>
            <a:ext cx="5148072" cy="21031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This document is for informational purposes only, and </a:t>
            </a:r>
            <a:r>
              <a:rPr kumimoji="0" lang="en-US" sz="7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Tekelec</a:t>
            </a: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reserves the right to change any aspect of the products, features or</a:t>
            </a:r>
            <a:b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b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functionality described in this document without notice. Please contact </a:t>
            </a:r>
            <a:r>
              <a:rPr kumimoji="0" lang="en-US" sz="700" b="0" i="0" u="none" strike="noStrike" kern="1200" cap="none" spc="0" normalizeH="0" baseline="0" noProof="0" dirty="0" err="1" smtClean="0">
                <a:ln>
                  <a:noFill/>
                </a:ln>
                <a:solidFill>
                  <a:sysClr val="windowText" lastClr="000000"/>
                </a:solidFill>
                <a:effectLst/>
                <a:uLnTx/>
                <a:uFillTx/>
                <a:latin typeface="Arial" pitchFamily="34" charset="0"/>
                <a:ea typeface="+mn-ea"/>
                <a:cs typeface="Arial" pitchFamily="34" charset="0"/>
              </a:rPr>
              <a:t>Tekelec</a:t>
            </a: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 for additional information and updates.</a:t>
            </a:r>
          </a:p>
        </p:txBody>
      </p:sp>
      <p:sp>
        <p:nvSpPr>
          <p:cNvPr id="11" name="Footer Placeholder 4"/>
          <p:cNvSpPr>
            <a:spLocks noGrp="1"/>
          </p:cNvSpPr>
          <p:nvPr>
            <p:ph type="ftr" sz="quarter" idx="11"/>
          </p:nvPr>
        </p:nvSpPr>
        <p:spPr>
          <a:xfrm>
            <a:off x="6336792" y="6428232"/>
            <a:ext cx="2752344" cy="256032"/>
          </a:xfrm>
          <a:prstGeom prst="rect">
            <a:avLst/>
          </a:prstGeom>
        </p:spPr>
        <p:txBody>
          <a:bodyPr/>
          <a:lstStyle>
            <a:lvl1pPr algn="r">
              <a:defRPr sz="1100" b="1">
                <a:solidFill>
                  <a:srgbClr val="58595B"/>
                </a:solidFill>
              </a:defRPr>
            </a:lvl1pPr>
          </a:lstStyle>
          <a:p>
            <a:r>
              <a:rPr lang="en-US" smtClean="0"/>
              <a:t>Tekelec. For What’s Next.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82880" y="762000"/>
            <a:ext cx="8732520" cy="5638800"/>
          </a:xfrm>
          <a:prstGeom prst="rect">
            <a:avLst/>
          </a:prstGeom>
        </p:spPr>
        <p:txBody>
          <a:bodyPr/>
          <a:lstStyle>
            <a:lvl1pPr>
              <a:defRPr sz="2400"/>
            </a:lvl1pPr>
            <a:lvl2pPr>
              <a:defRPr sz="2200"/>
            </a:lvl2pPr>
            <a:lvl3pPr>
              <a:defRPr sz="2000"/>
            </a:lvl3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3520440" y="6473952"/>
            <a:ext cx="2130552" cy="182880"/>
          </a:xfrm>
          <a:prstGeom prst="rect">
            <a:avLst/>
          </a:prstGeom>
        </p:spPr>
        <p:txBody>
          <a:bodyPr/>
          <a:lstStyle/>
          <a:p>
            <a:r>
              <a:rPr lang="en-US" smtClean="0"/>
              <a:t>Tekelec. For What’s Next.</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a:prstGeom prst="rect">
            <a:avLst/>
          </a:prstGeom>
        </p:spPr>
        <p:txBody>
          <a:bodyPr>
            <a:normAutofit/>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800600"/>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3520440" y="6473952"/>
            <a:ext cx="2130552" cy="182880"/>
          </a:xfrm>
          <a:prstGeom prst="rect">
            <a:avLst/>
          </a:prstGeom>
        </p:spPr>
        <p:txBody>
          <a:bodyPr vert="horz" lIns="91440" tIns="45720" rIns="91440" bIns="45720" rtlCol="0" anchor="ctr"/>
          <a:lstStyle>
            <a:lvl1pPr marL="0" algn="ctr" defTabSz="914400" rtl="0" eaLnBrk="1" latinLnBrk="0" hangingPunct="1">
              <a:defRPr lang="en-US" sz="900" kern="1200" smtClean="0">
                <a:solidFill>
                  <a:srgbClr val="969696"/>
                </a:solidFill>
                <a:latin typeface="Arial" pitchFamily="34" charset="0"/>
                <a:ea typeface="+mn-ea"/>
                <a:cs typeface="Arial" pitchFamily="34" charset="0"/>
              </a:defRPr>
            </a:lvl1pPr>
          </a:lstStyle>
          <a:p>
            <a:r>
              <a:rPr lang="en-US" smtClean="0"/>
              <a:t>Tekelec. For What’s Next.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22592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225925"/>
          </a:xfrm>
          <a:prstGeom prst="rect">
            <a:avLst/>
          </a:prstGeo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0"/>
          </p:nvPr>
        </p:nvSpPr>
        <p:spPr>
          <a:xfrm>
            <a:off x="3520440" y="6473952"/>
            <a:ext cx="2130552" cy="182880"/>
          </a:xfrm>
          <a:prstGeom prst="rect">
            <a:avLst/>
          </a:prstGeom>
        </p:spPr>
        <p:txBody>
          <a:bodyPr vert="horz" lIns="91440" tIns="45720" rIns="91440" bIns="45720" rtlCol="0" anchor="ctr"/>
          <a:lstStyle>
            <a:lvl1pPr marL="0" algn="ctr" defTabSz="914400" rtl="0" eaLnBrk="1" latinLnBrk="0" hangingPunct="1">
              <a:defRPr lang="en-US" sz="900" kern="1200" smtClean="0">
                <a:solidFill>
                  <a:srgbClr val="969696"/>
                </a:solidFill>
                <a:latin typeface="Arial" pitchFamily="34" charset="0"/>
                <a:ea typeface="+mn-ea"/>
                <a:cs typeface="Arial" pitchFamily="34" charset="0"/>
              </a:defRPr>
            </a:lvl1pPr>
          </a:lstStyle>
          <a:p>
            <a:r>
              <a:rPr lang="en-US" smtClean="0"/>
              <a:t>Tekelec. For What’s Next.</a:t>
            </a:r>
            <a:endParaRPr lang="en-US"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82025" cy="914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1975" y="1117600"/>
            <a:ext cx="8459788" cy="5159375"/>
          </a:xfrm>
          <a:prstGeom prst="rect">
            <a:avLst/>
          </a:prstGeom>
        </p:spPr>
        <p:txBody>
          <a:bodyPr/>
          <a:lstStyle/>
          <a:p>
            <a:r>
              <a:rPr lang="en-US" smtClean="0"/>
              <a:t>Click icon to add table</a:t>
            </a:r>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0"/>
            <a:ext cx="8229600" cy="6302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82563" y="1014413"/>
            <a:ext cx="4038600" cy="48498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73563" y="1014413"/>
            <a:ext cx="4038600" cy="48498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noChangeArrowheads="1"/>
          </p:cNvSpPr>
          <p:nvPr>
            <p:ph type="ftr" sz="quarter" idx="10"/>
          </p:nvPr>
        </p:nvSpPr>
        <p:spPr>
          <a:xfrm>
            <a:off x="401638" y="6453188"/>
            <a:ext cx="2897187" cy="182562"/>
          </a:xfrm>
          <a:prstGeom prst="rect">
            <a:avLst/>
          </a:prstGeom>
        </p:spPr>
        <p:txBody>
          <a:bodyPr/>
          <a:lstStyle>
            <a:lvl1pPr>
              <a:defRPr/>
            </a:lvl1pPr>
          </a:lstStyle>
          <a:p>
            <a:pPr>
              <a:defRPr/>
            </a:pPr>
            <a:fld id="{4AED6DC3-DC22-4D73-9E4F-CEB08E626F42}" type="slidenum">
              <a:rPr lang="en-US"/>
              <a:pPr>
                <a:defRPr/>
              </a:pPr>
              <a:t>‹#›</a:t>
            </a:fld>
            <a:r>
              <a:rPr lang="en-US" dirty="0">
                <a:solidFill>
                  <a:srgbClr val="4D4D4D"/>
                </a:solidFill>
              </a:rPr>
              <a:t>  </a:t>
            </a:r>
            <a:r>
              <a:rPr lang="en-US" dirty="0">
                <a:solidFill>
                  <a:srgbClr val="007AC3"/>
                </a:solidFill>
              </a:rPr>
              <a:t>| </a:t>
            </a:r>
            <a:r>
              <a:rPr lang="en-US" dirty="0">
                <a:solidFill>
                  <a:srgbClr val="4D4D4D"/>
                </a:solidFill>
              </a:rPr>
              <a:t> </a:t>
            </a:r>
            <a:r>
              <a:rPr lang="en-US" dirty="0">
                <a:solidFill>
                  <a:srgbClr val="5F5F5F"/>
                </a:solidFill>
              </a:rPr>
              <a:t>Tekelec. For What's Next.</a:t>
            </a:r>
          </a:p>
        </p:txBody>
      </p:sp>
      <p:sp>
        <p:nvSpPr>
          <p:cNvPr id="6" name="Slide Number Placeholder 5"/>
          <p:cNvSpPr>
            <a:spLocks noGrp="1" noChangeArrowheads="1"/>
          </p:cNvSpPr>
          <p:nvPr>
            <p:ph type="sldNum" sz="quarter" idx="11"/>
          </p:nvPr>
        </p:nvSpPr>
        <p:spPr>
          <a:xfrm>
            <a:off x="3521075" y="6472238"/>
            <a:ext cx="2130425" cy="182562"/>
          </a:xfrm>
          <a:prstGeom prst="rect">
            <a:avLst/>
          </a:prstGeom>
        </p:spPr>
        <p:txBody>
          <a:bodyPr/>
          <a:lstStyle>
            <a:lvl1pPr>
              <a:defRPr/>
            </a:lvl1pPr>
          </a:lstStyle>
          <a:p>
            <a:pPr>
              <a:defRPr/>
            </a:pPr>
            <a:r>
              <a:rPr lang="en-US" dirty="0"/>
              <a:t>Tekelec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6" descr="bg-white.jpg"/>
          <p:cNvPicPr>
            <a:picLocks noChangeAspect="1"/>
          </p:cNvPicPr>
          <p:nvPr/>
        </p:nvPicPr>
        <p:blipFill>
          <a:blip r:embed="rId2" cstate="print"/>
          <a:stretch>
            <a:fillRect/>
          </a:stretch>
        </p:blipFill>
        <p:spPr>
          <a:xfrm>
            <a:off x="0" y="0"/>
            <a:ext cx="9144000" cy="6858000"/>
          </a:xfrm>
          <a:prstGeom prst="rect">
            <a:avLst/>
          </a:prstGeom>
        </p:spPr>
      </p:pic>
      <p:sp>
        <p:nvSpPr>
          <p:cNvPr id="3" name="Subtitle 2"/>
          <p:cNvSpPr>
            <a:spLocks noGrp="1"/>
          </p:cNvSpPr>
          <p:nvPr>
            <p:ph type="subTitle" idx="1"/>
          </p:nvPr>
        </p:nvSpPr>
        <p:spPr>
          <a:xfrm>
            <a:off x="381000" y="5504688"/>
            <a:ext cx="7772400" cy="515112"/>
          </a:xfrm>
          <a:prstGeom prst="rect">
            <a:avLst/>
          </a:prstGeom>
        </p:spPr>
        <p:txBody>
          <a:bodyPr vert="horz" lIns="91440" tIns="45720" rIns="91440" bIns="45720" rtlCol="0">
            <a:noAutofit/>
          </a:bodyPr>
          <a:lstStyle>
            <a:lvl1pPr marL="0" indent="0" algn="l" defTabSz="914400" rtl="0" eaLnBrk="1" latinLnBrk="0" hangingPunct="1">
              <a:spcBef>
                <a:spcPts val="792"/>
              </a:spcBef>
              <a:buClr>
                <a:srgbClr val="0079C1"/>
              </a:buClr>
              <a:buSzPct val="150000"/>
              <a:buFont typeface="Arial" pitchFamily="34" charset="0"/>
              <a:buNone/>
              <a:defRPr lang="en-US" sz="2400" b="1" kern="1200"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horiz_logo_blue_blk.png"/>
          <p:cNvPicPr>
            <a:picLocks noChangeAspect="1"/>
          </p:cNvPicPr>
          <p:nvPr/>
        </p:nvPicPr>
        <p:blipFill>
          <a:blip r:embed="rId3" cstate="print"/>
          <a:stretch>
            <a:fillRect/>
          </a:stretch>
        </p:blipFill>
        <p:spPr>
          <a:xfrm>
            <a:off x="457200" y="2286000"/>
            <a:ext cx="2093976" cy="445176"/>
          </a:xfrm>
          <a:prstGeom prst="rect">
            <a:avLst/>
          </a:prstGeom>
        </p:spPr>
      </p:pic>
      <p:pic>
        <p:nvPicPr>
          <p:cNvPr id="9" name="Picture 8" descr="bg.png"/>
          <p:cNvPicPr>
            <a:picLocks noChangeAspect="1"/>
          </p:cNvPicPr>
          <p:nvPr/>
        </p:nvPicPr>
        <p:blipFill>
          <a:blip r:embed="rId4" cstate="print"/>
          <a:stretch>
            <a:fillRect/>
          </a:stretch>
        </p:blipFill>
        <p:spPr>
          <a:xfrm>
            <a:off x="3783398" y="0"/>
            <a:ext cx="5221877" cy="5248656"/>
          </a:xfrm>
          <a:prstGeom prst="rect">
            <a:avLst/>
          </a:prstGeom>
        </p:spPr>
      </p:pic>
      <p:sp>
        <p:nvSpPr>
          <p:cNvPr id="2" name="Title 1"/>
          <p:cNvSpPr>
            <a:spLocks noGrp="1"/>
          </p:cNvSpPr>
          <p:nvPr>
            <p:ph type="ctrTitle"/>
          </p:nvPr>
        </p:nvSpPr>
        <p:spPr>
          <a:xfrm>
            <a:off x="381000" y="3733800"/>
            <a:ext cx="6016752" cy="969264"/>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lang="en-US" sz="2600" b="1" kern="1200" dirty="0" smtClean="0">
                <a:solidFill>
                  <a:schemeClr val="tx1"/>
                </a:solidFill>
                <a:latin typeface="Arial" pitchFamily="34" charset="0"/>
                <a:ea typeface="+mj-ea"/>
                <a:cs typeface="Arial" pitchFamily="34" charset="0"/>
              </a:defRPr>
            </a:lvl1pPr>
          </a:lstStyle>
          <a:p>
            <a:r>
              <a:rPr lang="en-US" smtClean="0"/>
              <a:t>Click to edit Master title style</a:t>
            </a:r>
            <a:endParaRPr lang="en-US" dirty="0"/>
          </a:p>
        </p:txBody>
      </p:sp>
      <p:pic>
        <p:nvPicPr>
          <p:cNvPr id="10" name="Picture 9" descr="front.png"/>
          <p:cNvPicPr>
            <a:picLocks noChangeAspect="1"/>
          </p:cNvPicPr>
          <p:nvPr/>
        </p:nvPicPr>
        <p:blipFill>
          <a:blip r:embed="rId5" cstate="print"/>
          <a:stretch>
            <a:fillRect/>
          </a:stretch>
        </p:blipFill>
        <p:spPr>
          <a:xfrm>
            <a:off x="0" y="3657600"/>
            <a:ext cx="2743200" cy="87783"/>
          </a:xfrm>
          <a:prstGeom prst="rect">
            <a:avLst/>
          </a:prstGeom>
        </p:spPr>
      </p:pic>
      <p:sp>
        <p:nvSpPr>
          <p:cNvPr id="13" name="TextBox 12"/>
          <p:cNvSpPr txBox="1"/>
          <p:nvPr/>
        </p:nvSpPr>
        <p:spPr>
          <a:xfrm>
            <a:off x="484632" y="6464808"/>
            <a:ext cx="5148072"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This document is for training purposes only, and Tekelec reserves the right to change any aspect of the products, features or</a:t>
            </a:r>
            <a:b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b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functionality described in this document without notice. Please contact Tekelec for additional information and updates.</a:t>
            </a:r>
          </a:p>
        </p:txBody>
      </p:sp>
      <p:sp>
        <p:nvSpPr>
          <p:cNvPr id="11" name="Footer Placeholder 4"/>
          <p:cNvSpPr>
            <a:spLocks noGrp="1"/>
          </p:cNvSpPr>
          <p:nvPr>
            <p:ph type="ftr" sz="quarter" idx="11"/>
          </p:nvPr>
        </p:nvSpPr>
        <p:spPr>
          <a:xfrm>
            <a:off x="6336792" y="6428232"/>
            <a:ext cx="2752344" cy="256032"/>
          </a:xfrm>
          <a:prstGeom prst="rect">
            <a:avLst/>
          </a:prstGeom>
        </p:spPr>
        <p:txBody>
          <a:bodyPr/>
          <a:lstStyle>
            <a:lvl1pPr algn="r">
              <a:defRPr sz="1100" b="1">
                <a:solidFill>
                  <a:srgbClr val="58595B"/>
                </a:solidFill>
              </a:defRPr>
            </a:lvl1pPr>
          </a:lstStyle>
          <a:p>
            <a:r>
              <a:rPr lang="en-US" smtClean="0"/>
              <a:t>Tekelec. For What’s Next.</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82880" y="762000"/>
            <a:ext cx="8732520" cy="5638800"/>
          </a:xfrm>
          <a:prstGeom prst="rect">
            <a:avLst/>
          </a:prstGeom>
        </p:spPr>
        <p:txBody>
          <a:bodyPr/>
          <a:lstStyle>
            <a:lvl1pPr>
              <a:spcBef>
                <a:spcPts val="600"/>
              </a:spcBef>
              <a:defRPr sz="2400"/>
            </a:lvl1pPr>
            <a:lvl2pPr>
              <a:spcBef>
                <a:spcPts val="600"/>
              </a:spcBef>
              <a:defRPr sz="2200"/>
            </a:lvl2pPr>
            <a:lvl3pPr>
              <a:spcBef>
                <a:spcPts val="600"/>
              </a:spcBef>
              <a:defRPr sz="2000"/>
            </a:lvl3pPr>
            <a:lvl4pPr>
              <a:spcBef>
                <a:spcPts val="600"/>
              </a:spcBef>
              <a:defRPr/>
            </a:lvl4pPr>
            <a:lvl5pPr>
              <a:spcBef>
                <a:spcPts val="60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a:prstGeom prst="rect">
            <a:avLst/>
          </a:prstGeom>
        </p:spPr>
        <p:txBody>
          <a:bodyPr>
            <a:normAutofit/>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800600"/>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15"/>
          <p:cNvSpPr>
            <a:spLocks noChangeArrowheads="1"/>
          </p:cNvSpPr>
          <p:nvPr/>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71600"/>
            <a:ext cx="4041775"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15"/>
          <p:cNvSpPr>
            <a:spLocks noChangeArrowheads="1"/>
          </p:cNvSpPr>
          <p:nvPr/>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82025" cy="914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1975" y="1117600"/>
            <a:ext cx="8459788" cy="5159375"/>
          </a:xfrm>
          <a:prstGeom prst="rect">
            <a:avLst/>
          </a:prstGeom>
        </p:spPr>
        <p:txBody>
          <a:bodyPr/>
          <a:lstStyle/>
          <a:p>
            <a:r>
              <a:rPr lang="en-US" smtClean="0"/>
              <a:t>Click icon to add table</a:t>
            </a:r>
            <a:endParaRPr lang="en-US"/>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563" y="0"/>
            <a:ext cx="8229600" cy="6302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82563" y="1014413"/>
            <a:ext cx="4038600" cy="48498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73563" y="1014413"/>
            <a:ext cx="4038600" cy="48498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noChangeArrowheads="1"/>
          </p:cNvSpPr>
          <p:nvPr>
            <p:ph type="ftr" sz="quarter" idx="10"/>
          </p:nvPr>
        </p:nvSpPr>
        <p:spPr>
          <a:xfrm>
            <a:off x="401638" y="6453188"/>
            <a:ext cx="2897187" cy="182562"/>
          </a:xfrm>
          <a:prstGeom prst="rect">
            <a:avLst/>
          </a:prstGeom>
        </p:spPr>
        <p:txBody>
          <a:bodyPr/>
          <a:lstStyle>
            <a:lvl1pPr>
              <a:defRPr/>
            </a:lvl1pPr>
          </a:lstStyle>
          <a:p>
            <a:pPr>
              <a:defRPr/>
            </a:pPr>
            <a:fld id="{4AED6DC3-DC22-4D73-9E4F-CEB08E626F42}" type="slidenum">
              <a:rPr lang="en-US"/>
              <a:pPr>
                <a:defRPr/>
              </a:pPr>
              <a:t>‹#›</a:t>
            </a:fld>
            <a:r>
              <a:rPr lang="en-US" dirty="0">
                <a:solidFill>
                  <a:srgbClr val="4D4D4D"/>
                </a:solidFill>
              </a:rPr>
              <a:t>  </a:t>
            </a:r>
            <a:r>
              <a:rPr lang="en-US" dirty="0">
                <a:solidFill>
                  <a:srgbClr val="007AC3"/>
                </a:solidFill>
              </a:rPr>
              <a:t>| </a:t>
            </a:r>
            <a:r>
              <a:rPr lang="en-US" dirty="0">
                <a:solidFill>
                  <a:srgbClr val="4D4D4D"/>
                </a:solidFill>
              </a:rPr>
              <a:t> </a:t>
            </a:r>
            <a:r>
              <a:rPr lang="en-US" dirty="0">
                <a:solidFill>
                  <a:srgbClr val="5F5F5F"/>
                </a:solidFill>
              </a:rPr>
              <a:t>Tekelec. For What's Next.</a:t>
            </a:r>
          </a:p>
        </p:txBody>
      </p:sp>
      <p:sp>
        <p:nvSpPr>
          <p:cNvPr id="6" name="Slide Number Placeholder 5"/>
          <p:cNvSpPr>
            <a:spLocks noGrp="1" noChangeArrowheads="1"/>
          </p:cNvSpPr>
          <p:nvPr>
            <p:ph type="sldNum" sz="quarter" idx="11"/>
          </p:nvPr>
        </p:nvSpPr>
        <p:spPr>
          <a:xfrm>
            <a:off x="3521075" y="6472238"/>
            <a:ext cx="2130425" cy="182562"/>
          </a:xfrm>
          <a:prstGeom prst="rect">
            <a:avLst/>
          </a:prstGeom>
        </p:spPr>
        <p:txBody>
          <a:bodyPr/>
          <a:lstStyle>
            <a:lvl1pPr>
              <a:defRPr/>
            </a:lvl1pPr>
          </a:lstStyle>
          <a:p>
            <a:pPr>
              <a:defRPr/>
            </a:pPr>
            <a:r>
              <a:rPr lang="en-US" dirty="0"/>
              <a:t>Tekelec Confidential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A6F15-5F82-4532-8F7C-497D7AE5BCF2}"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A6F15-5F82-4532-8F7C-497D7AE5BCF2}"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A6F15-5F82-4532-8F7C-497D7AE5BCF2}"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7A6F15-5F82-4532-8F7C-497D7AE5BCF2}"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7A6F15-5F82-4532-8F7C-497D7AE5BCF2}" type="datetimeFigureOut">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7A6F15-5F82-4532-8F7C-497D7AE5BCF2}" type="datetimeFigureOut">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A6F15-5F82-4532-8F7C-497D7AE5BCF2}" type="datetimeFigureOut">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A6F15-5F82-4532-8F7C-497D7AE5BCF2}"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7A6F15-5F82-4532-8F7C-497D7AE5BCF2}" type="datetimeFigureOut">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A6F15-5F82-4532-8F7C-497D7AE5BCF2}"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7A6F15-5F82-4532-8F7C-497D7AE5BCF2}" type="datetimeFigureOut">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4F08A-B8A2-440E-ADD2-5E68AFD2BC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7213" y="1114425"/>
            <a:ext cx="4151312" cy="5584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0925" y="1114425"/>
            <a:ext cx="4151313" cy="5584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bwMode="auto">
          <a:xfrm>
            <a:off x="557213" y="0"/>
            <a:ext cx="8583612" cy="914400"/>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4339" name="Rectangle 4"/>
          <p:cNvSpPr>
            <a:spLocks noGrp="1" noChangeArrowheads="1"/>
          </p:cNvSpPr>
          <p:nvPr>
            <p:ph type="body" idx="1"/>
          </p:nvPr>
        </p:nvSpPr>
        <p:spPr bwMode="auto">
          <a:xfrm>
            <a:off x="557213" y="1114425"/>
            <a:ext cx="8455025" cy="55848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6620" name="Line 12"/>
          <p:cNvSpPr>
            <a:spLocks noChangeShapeType="1"/>
          </p:cNvSpPr>
          <p:nvPr userDrawn="1"/>
        </p:nvSpPr>
        <p:spPr bwMode="auto">
          <a:xfrm>
            <a:off x="0" y="914400"/>
            <a:ext cx="9144000" cy="0"/>
          </a:xfrm>
          <a:prstGeom prst="line">
            <a:avLst/>
          </a:prstGeom>
          <a:noFill/>
          <a:ln w="38100">
            <a:solidFill>
              <a:srgbClr val="007AC3"/>
            </a:solidFill>
            <a:round/>
            <a:headEnd/>
            <a:tailEnd/>
          </a:ln>
          <a:effectLst/>
        </p:spPr>
        <p:txBody>
          <a:bodyPr/>
          <a:lstStyle/>
          <a:p>
            <a:pPr>
              <a:defRPr/>
            </a:pPr>
            <a:endParaRPr lang="en-US" dirty="0"/>
          </a:p>
        </p:txBody>
      </p:sp>
      <p:sp>
        <p:nvSpPr>
          <p:cNvPr id="196623"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defRPr/>
            </a:pPr>
            <a:fld id="{37F2CD3C-2371-4F5A-ABA8-6DDB29CE9E47}" type="slidenum">
              <a:rPr lang="en-US" sz="1100" b="1"/>
              <a:pPr algn="r">
                <a:defRPr/>
              </a:pPr>
              <a:t>‹#›</a:t>
            </a:fld>
            <a:endParaRPr lang="en-US" sz="1100" b="1" dirty="0"/>
          </a:p>
        </p:txBody>
      </p:sp>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7" r:id="rId13"/>
  </p:sldLayoutIdLst>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pitchFamily="34" charset="0"/>
        </a:defRPr>
      </a:lvl2pPr>
      <a:lvl3pPr algn="l" rtl="0" eaLnBrk="0" fontAlgn="base" hangingPunct="0">
        <a:spcBef>
          <a:spcPct val="0"/>
        </a:spcBef>
        <a:spcAft>
          <a:spcPct val="0"/>
        </a:spcAft>
        <a:defRPr sz="3200" b="1">
          <a:solidFill>
            <a:schemeClr val="tx1"/>
          </a:solidFill>
          <a:latin typeface="Arial" pitchFamily="34" charset="0"/>
        </a:defRPr>
      </a:lvl3pPr>
      <a:lvl4pPr algn="l" rtl="0" eaLnBrk="0" fontAlgn="base" hangingPunct="0">
        <a:spcBef>
          <a:spcPct val="0"/>
        </a:spcBef>
        <a:spcAft>
          <a:spcPct val="0"/>
        </a:spcAft>
        <a:defRPr sz="3200" b="1">
          <a:solidFill>
            <a:schemeClr val="tx1"/>
          </a:solidFill>
          <a:latin typeface="Arial" pitchFamily="34" charset="0"/>
        </a:defRPr>
      </a:lvl4pPr>
      <a:lvl5pPr algn="l" rtl="0" eaLnBrk="0" fontAlgn="base" hangingPunct="0">
        <a:spcBef>
          <a:spcPct val="0"/>
        </a:spcBef>
        <a:spcAft>
          <a:spcPct val="0"/>
        </a:spcAft>
        <a:defRPr sz="3200" b="1">
          <a:solidFill>
            <a:schemeClr val="tx1"/>
          </a:solidFill>
          <a:latin typeface="Arial" pitchFamily="34" charset="0"/>
        </a:defRPr>
      </a:lvl5pPr>
      <a:lvl6pPr marL="457200" algn="l" rtl="0" fontAlgn="base">
        <a:spcBef>
          <a:spcPct val="0"/>
        </a:spcBef>
        <a:spcAft>
          <a:spcPct val="0"/>
        </a:spcAft>
        <a:defRPr sz="3200" b="1">
          <a:solidFill>
            <a:schemeClr val="tx1"/>
          </a:solidFill>
          <a:latin typeface="Arial" pitchFamily="34" charset="0"/>
        </a:defRPr>
      </a:lvl6pPr>
      <a:lvl7pPr marL="914400" algn="l" rtl="0" fontAlgn="base">
        <a:spcBef>
          <a:spcPct val="0"/>
        </a:spcBef>
        <a:spcAft>
          <a:spcPct val="0"/>
        </a:spcAft>
        <a:defRPr sz="3200" b="1">
          <a:solidFill>
            <a:schemeClr val="tx1"/>
          </a:solidFill>
          <a:latin typeface="Arial" pitchFamily="34" charset="0"/>
        </a:defRPr>
      </a:lvl7pPr>
      <a:lvl8pPr marL="1371600" algn="l" rtl="0" fontAlgn="base">
        <a:spcBef>
          <a:spcPct val="0"/>
        </a:spcBef>
        <a:spcAft>
          <a:spcPct val="0"/>
        </a:spcAft>
        <a:defRPr sz="3200" b="1">
          <a:solidFill>
            <a:schemeClr val="tx1"/>
          </a:solidFill>
          <a:latin typeface="Arial" pitchFamily="34" charset="0"/>
        </a:defRPr>
      </a:lvl8pPr>
      <a:lvl9pPr marL="1828800" algn="l" rtl="0" fontAlgn="base">
        <a:spcBef>
          <a:spcPct val="0"/>
        </a:spcBef>
        <a:spcAft>
          <a:spcPct val="0"/>
        </a:spcAft>
        <a:defRPr sz="3200" b="1">
          <a:solidFill>
            <a:schemeClr val="tx1"/>
          </a:solidFill>
          <a:latin typeface="Arial" pitchFamily="34" charset="0"/>
        </a:defRPr>
      </a:lvl9pPr>
    </p:titleStyle>
    <p:bodyStyle>
      <a:lvl1pPr marL="228600" indent="-228600" algn="l" rtl="0" eaLnBrk="0" fontAlgn="base" hangingPunct="0">
        <a:spcBef>
          <a:spcPct val="30000"/>
        </a:spcBef>
        <a:spcAft>
          <a:spcPct val="0"/>
        </a:spcAft>
        <a:buClr>
          <a:schemeClr val="folHlink"/>
        </a:buClr>
        <a:buFont typeface="Wingdings" pitchFamily="2" charset="2"/>
        <a:buChar char="§"/>
        <a:defRPr sz="2800">
          <a:solidFill>
            <a:schemeClr val="tx1"/>
          </a:solidFill>
          <a:latin typeface="+mn-lt"/>
          <a:ea typeface="+mn-ea"/>
          <a:cs typeface="+mn-cs"/>
        </a:defRPr>
      </a:lvl1pPr>
      <a:lvl2pPr marL="571500" indent="-228600" algn="l" rtl="0" eaLnBrk="0" fontAlgn="base" hangingPunct="0">
        <a:spcBef>
          <a:spcPct val="30000"/>
        </a:spcBef>
        <a:spcAft>
          <a:spcPct val="0"/>
        </a:spcAft>
        <a:buClr>
          <a:schemeClr val="folHlink"/>
        </a:buClr>
        <a:buChar char="•"/>
        <a:defRPr sz="2400">
          <a:solidFill>
            <a:schemeClr val="tx1"/>
          </a:solidFill>
          <a:latin typeface="+mn-lt"/>
        </a:defRPr>
      </a:lvl2pPr>
      <a:lvl3pPr marL="906463" indent="-220663" algn="l" rtl="0" eaLnBrk="0" fontAlgn="base" hangingPunct="0">
        <a:spcBef>
          <a:spcPct val="30000"/>
        </a:spcBef>
        <a:spcAft>
          <a:spcPct val="0"/>
        </a:spcAft>
        <a:buClr>
          <a:schemeClr val="folHlink"/>
        </a:buClr>
        <a:buFont typeface="Arial" pitchFamily="34" charset="0"/>
        <a:buChar char="-"/>
        <a:defRPr sz="2000">
          <a:solidFill>
            <a:schemeClr val="tx1"/>
          </a:solidFill>
          <a:latin typeface="+mn-lt"/>
        </a:defRPr>
      </a:lvl3pPr>
      <a:lvl4pPr marL="1203325" indent="-182563" algn="l" rtl="0" eaLnBrk="0" fontAlgn="base" hangingPunct="0">
        <a:spcBef>
          <a:spcPct val="30000"/>
        </a:spcBef>
        <a:spcAft>
          <a:spcPct val="0"/>
        </a:spcAft>
        <a:buClr>
          <a:schemeClr val="folHlink"/>
        </a:buClr>
        <a:buFont typeface="Arial" pitchFamily="34" charset="0"/>
        <a:buChar char="»"/>
        <a:defRPr>
          <a:solidFill>
            <a:schemeClr val="tx1"/>
          </a:solidFill>
          <a:latin typeface="+mn-lt"/>
        </a:defRPr>
      </a:lvl4pPr>
      <a:lvl5pPr marL="1485900" indent="-168275" algn="l" rtl="0" eaLnBrk="0" fontAlgn="base" hangingPunct="0">
        <a:spcBef>
          <a:spcPct val="30000"/>
        </a:spcBef>
        <a:spcAft>
          <a:spcPct val="0"/>
        </a:spcAft>
        <a:buClr>
          <a:schemeClr val="folHlink"/>
        </a:buClr>
        <a:buFont typeface="Arial" pitchFamily="34" charset="0"/>
        <a:buChar char="»"/>
        <a:defRPr sz="1600">
          <a:solidFill>
            <a:schemeClr val="tx1"/>
          </a:solidFill>
          <a:latin typeface="+mn-lt"/>
        </a:defRPr>
      </a:lvl5pPr>
      <a:lvl6pPr marL="1943100" indent="-168275" algn="l" rtl="0" fontAlgn="base">
        <a:spcBef>
          <a:spcPct val="30000"/>
        </a:spcBef>
        <a:spcAft>
          <a:spcPct val="0"/>
        </a:spcAft>
        <a:buClr>
          <a:schemeClr val="folHlink"/>
        </a:buClr>
        <a:buFont typeface="Arial" pitchFamily="34" charset="0"/>
        <a:buChar char="»"/>
        <a:defRPr sz="1600">
          <a:solidFill>
            <a:schemeClr val="tx1"/>
          </a:solidFill>
          <a:latin typeface="+mn-lt"/>
        </a:defRPr>
      </a:lvl6pPr>
      <a:lvl7pPr marL="2400300" indent="-168275" algn="l" rtl="0" fontAlgn="base">
        <a:spcBef>
          <a:spcPct val="30000"/>
        </a:spcBef>
        <a:spcAft>
          <a:spcPct val="0"/>
        </a:spcAft>
        <a:buClr>
          <a:schemeClr val="folHlink"/>
        </a:buClr>
        <a:buFont typeface="Arial" pitchFamily="34" charset="0"/>
        <a:buChar char="»"/>
        <a:defRPr sz="1600">
          <a:solidFill>
            <a:schemeClr val="tx1"/>
          </a:solidFill>
          <a:latin typeface="+mn-lt"/>
        </a:defRPr>
      </a:lvl7pPr>
      <a:lvl8pPr marL="2857500" indent="-168275" algn="l" rtl="0" fontAlgn="base">
        <a:spcBef>
          <a:spcPct val="30000"/>
        </a:spcBef>
        <a:spcAft>
          <a:spcPct val="0"/>
        </a:spcAft>
        <a:buClr>
          <a:schemeClr val="folHlink"/>
        </a:buClr>
        <a:buFont typeface="Arial" pitchFamily="34" charset="0"/>
        <a:buChar char="»"/>
        <a:defRPr sz="1600">
          <a:solidFill>
            <a:schemeClr val="tx1"/>
          </a:solidFill>
          <a:latin typeface="+mn-lt"/>
        </a:defRPr>
      </a:lvl8pPr>
      <a:lvl9pPr marL="3314700" indent="-168275" algn="l" rtl="0" fontAlgn="base">
        <a:spcBef>
          <a:spcPct val="30000"/>
        </a:spcBef>
        <a:spcAft>
          <a:spcPct val="0"/>
        </a:spcAft>
        <a:buClr>
          <a:schemeClr val="folHlink"/>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182880" y="0"/>
            <a:ext cx="8229600" cy="63093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none" spc="0" normalizeH="0" baseline="0" noProof="0" smtClean="0">
                <a:ln>
                  <a:noFill/>
                </a:ln>
                <a:solidFill>
                  <a:schemeClr val="bg1"/>
                </a:solidFill>
                <a:effectLst/>
                <a:uLnTx/>
                <a:uFillTx/>
                <a:latin typeface="Arial" pitchFamily="34" charset="0"/>
                <a:ea typeface="+mj-ea"/>
                <a:cs typeface="Arial" pitchFamily="34" charset="0"/>
              </a:rPr>
              <a:t>Click to edit Master title style</a:t>
            </a:r>
            <a:endParaRPr kumimoji="0" lang="en-US" sz="2600" b="1"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14" name="Content Placeholder 2"/>
          <p:cNvSpPr txBox="1">
            <a:spLocks/>
          </p:cNvSpPr>
          <p:nvPr/>
        </p:nvSpPr>
        <p:spPr>
          <a:xfrm>
            <a:off x="182880" y="762000"/>
            <a:ext cx="8732520" cy="5638800"/>
          </a:xfrm>
          <a:prstGeom prst="rect">
            <a:avLst/>
          </a:prstGeom>
        </p:spPr>
        <p:txBody>
          <a:bodyPr/>
          <a:lstStyle>
            <a:lvl1pPr>
              <a:defRPr sz="2400"/>
            </a:lvl1pPr>
            <a:lvl2pPr>
              <a:defRPr sz="2200"/>
            </a:lvl2pPr>
            <a:lvl3pPr>
              <a:defRPr sz="2000"/>
            </a:lvl3pPr>
            <a:lvl5pPr>
              <a:defRPr sz="1600"/>
            </a:lvl5pPr>
          </a:lstStyle>
          <a:p>
            <a:pPr marL="233363" marR="0" lvl="0" indent="-233363" algn="l" defTabSz="914400" rtl="0" eaLnBrk="1" fontAlgn="auto" latinLnBrk="0" hangingPunct="1">
              <a:lnSpc>
                <a:spcPct val="100000"/>
              </a:lnSpc>
              <a:spcBef>
                <a:spcPts val="792"/>
              </a:spcBef>
              <a:spcAft>
                <a:spcPts val="0"/>
              </a:spcAft>
              <a:buClr>
                <a:srgbClr val="0079C1"/>
              </a:buClr>
              <a:buSzPct val="150000"/>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Click to edit Master text styles</a:t>
            </a:r>
          </a:p>
          <a:p>
            <a:pPr marL="573088" marR="0" lvl="1" indent="-231775" algn="l" defTabSz="914400" rtl="0" eaLnBrk="1" fontAlgn="auto" latinLnBrk="0" hangingPunct="1">
              <a:lnSpc>
                <a:spcPct val="100000"/>
              </a:lnSpc>
              <a:spcBef>
                <a:spcPts val="792"/>
              </a:spcBef>
              <a:spcAft>
                <a:spcPts val="0"/>
              </a:spcAft>
              <a:buClr>
                <a:srgbClr val="0079C1"/>
              </a:buClr>
              <a:buSzPct val="90000"/>
              <a:buFont typeface="Wingdings" pitchFamily="2" charset="2"/>
              <a:buChar char="§"/>
              <a:tabLst/>
              <a:defRPr/>
            </a:pPr>
            <a:r>
              <a:rPr kumimoji="0" lang="en-US" sz="2200" b="0" i="0" u="none" strike="noStrike" kern="1200" cap="none" spc="0" normalizeH="0" baseline="0" noProof="0" dirty="0" smtClean="0">
                <a:ln>
                  <a:noFill/>
                </a:ln>
                <a:solidFill>
                  <a:srgbClr val="0079C1"/>
                </a:solidFill>
                <a:effectLst/>
                <a:uLnTx/>
                <a:uFillTx/>
                <a:latin typeface="Arial" pitchFamily="34" charset="0"/>
                <a:ea typeface="+mn-ea"/>
                <a:cs typeface="Arial" pitchFamily="34" charset="0"/>
              </a:rPr>
              <a:t>Second level</a:t>
            </a:r>
          </a:p>
          <a:p>
            <a:pPr marL="914400" marR="0" lvl="2" indent="-223838"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Third level</a:t>
            </a:r>
          </a:p>
          <a:p>
            <a:pPr marL="1255713" marR="0" lvl="3" indent="-22542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a:pPr>
            <a:r>
              <a:rPr kumimoji="0" lang="en-US" sz="1800" b="0" i="0" u="none" strike="noStrike" kern="1200" cap="none" spc="0" normalizeH="0" baseline="0" noProof="0" dirty="0" smtClean="0">
                <a:ln>
                  <a:noFill/>
                </a:ln>
                <a:solidFill>
                  <a:srgbClr val="0079C1"/>
                </a:solidFill>
                <a:effectLst/>
                <a:uLnTx/>
                <a:uFillTx/>
                <a:latin typeface="+mn-lt"/>
                <a:ea typeface="+mn-ea"/>
                <a:cs typeface="+mn-cs"/>
              </a:rPr>
              <a:t>Fourth level</a:t>
            </a:r>
          </a:p>
          <a:p>
            <a:pPr marL="1487488" marR="0" lvl="4" indent="-23177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Fifth level</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Footer Placeholder 4"/>
          <p:cNvSpPr>
            <a:spLocks noGrp="1"/>
          </p:cNvSpPr>
          <p:nvPr>
            <p:ph type="ftr" sz="quarter" idx="3"/>
          </p:nvPr>
        </p:nvSpPr>
        <p:spPr>
          <a:xfrm>
            <a:off x="3520440" y="6473952"/>
            <a:ext cx="2130552" cy="182880"/>
          </a:xfrm>
          <a:prstGeom prst="rect">
            <a:avLst/>
          </a:prstGeom>
        </p:spPr>
        <p:txBody>
          <a:bodyPr/>
          <a:lstStyle>
            <a:lvl1pPr algn="ctr">
              <a:defRPr sz="900">
                <a:solidFill>
                  <a:srgbClr val="969696"/>
                </a:solidFill>
              </a:defRPr>
            </a:lvl1pPr>
          </a:lstStyle>
          <a:p>
            <a:r>
              <a:rPr lang="en-US" smtClean="0"/>
              <a:t>Tekelec. For What’s Next.</a:t>
            </a:r>
            <a:endParaRPr lang="en-US" dirty="0"/>
          </a:p>
        </p:txBody>
      </p:sp>
      <p:sp>
        <p:nvSpPr>
          <p:cNvPr id="5" name="Title Placeholder 4"/>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6" name="Line 12"/>
          <p:cNvSpPr>
            <a:spLocks noChangeShapeType="1"/>
          </p:cNvSpPr>
          <p:nvPr userDrawn="1"/>
        </p:nvSpPr>
        <p:spPr bwMode="auto">
          <a:xfrm>
            <a:off x="0" y="914400"/>
            <a:ext cx="9144000" cy="0"/>
          </a:xfrm>
          <a:prstGeom prst="line">
            <a:avLst/>
          </a:prstGeom>
          <a:noFill/>
          <a:ln w="38100">
            <a:solidFill>
              <a:srgbClr val="007AC3"/>
            </a:solidFill>
            <a:round/>
            <a:headEnd/>
            <a:tailEnd/>
          </a:ln>
          <a:effectLst/>
        </p:spPr>
        <p:txBody>
          <a:bodyPr/>
          <a:lstStyle/>
          <a:p>
            <a:pPr>
              <a:defRPr/>
            </a:pPr>
            <a:endParaRPr lang="en-US" dirty="0"/>
          </a:p>
        </p:txBody>
      </p:sp>
      <p:sp>
        <p:nvSpPr>
          <p:cNvPr id="7"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defRPr/>
            </a:pPr>
            <a:fld id="{37F2CD3C-2371-4F5A-ABA8-6DDB29CE9E47}" type="slidenum">
              <a:rPr lang="en-US" sz="1100" b="1"/>
              <a:pPr algn="r">
                <a:defRPr/>
              </a:pPr>
              <a:t>‹#›</a:t>
            </a:fld>
            <a:endParaRPr lang="en-US" sz="1100" b="1" dirty="0"/>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Lst>
  <p:txStyles>
    <p:titleStyle>
      <a:lvl1pPr algn="l" defTabSz="914400" rtl="0" eaLnBrk="1" latinLnBrk="0" hangingPunct="1">
        <a:spcBef>
          <a:spcPct val="0"/>
        </a:spcBef>
        <a:buNone/>
        <a:defRPr lang="en-US" sz="2600" b="1" kern="1200" dirty="0" smtClean="0">
          <a:solidFill>
            <a:schemeClr val="bg1"/>
          </a:solidFill>
          <a:latin typeface="Arial" pitchFamily="34" charset="0"/>
          <a:ea typeface="+mj-ea"/>
          <a:cs typeface="Arial" pitchFamily="34" charset="0"/>
        </a:defRPr>
      </a:lvl1pPr>
    </p:titleStyle>
    <p:bodyStyle>
      <a:lvl1pPr marL="233363" marR="0" indent="-233363" algn="l" defTabSz="914400" rtl="0" eaLnBrk="1" fontAlgn="auto" latinLnBrk="0" hangingPunct="1">
        <a:lnSpc>
          <a:spcPct val="100000"/>
        </a:lnSpc>
        <a:spcBef>
          <a:spcPts val="792"/>
        </a:spcBef>
        <a:spcAft>
          <a:spcPts val="0"/>
        </a:spcAft>
        <a:buClr>
          <a:srgbClr val="0079C1"/>
        </a:buClr>
        <a:buSzPct val="150000"/>
        <a:buFont typeface="Arial" pitchFamily="34" charset="0"/>
        <a:buChar char="›"/>
        <a:tabLst/>
        <a:defRPr sz="2400" kern="1200">
          <a:solidFill>
            <a:schemeClr val="tx1"/>
          </a:solidFill>
          <a:latin typeface="Arial" pitchFamily="34" charset="0"/>
          <a:ea typeface="+mn-ea"/>
          <a:cs typeface="Arial" pitchFamily="34" charset="0"/>
        </a:defRPr>
      </a:lvl1pPr>
      <a:lvl2pPr marL="573088" marR="0" indent="-231775" algn="l" defTabSz="914400" rtl="0" eaLnBrk="1" fontAlgn="auto" latinLnBrk="0" hangingPunct="1">
        <a:lnSpc>
          <a:spcPct val="100000"/>
        </a:lnSpc>
        <a:spcBef>
          <a:spcPts val="792"/>
        </a:spcBef>
        <a:spcAft>
          <a:spcPts val="0"/>
        </a:spcAft>
        <a:buClr>
          <a:srgbClr val="0079C1"/>
        </a:buClr>
        <a:buSzPct val="90000"/>
        <a:buFont typeface="Wingdings" pitchFamily="2" charset="2"/>
        <a:buChar char="§"/>
        <a:tabLst/>
        <a:defRPr lang="en-US" sz="2200" kern="1200" dirty="0" smtClean="0">
          <a:solidFill>
            <a:srgbClr val="0079C1"/>
          </a:solidFill>
          <a:latin typeface="Arial" pitchFamily="34" charset="0"/>
          <a:ea typeface="+mn-ea"/>
          <a:cs typeface="Arial" pitchFamily="34" charset="0"/>
        </a:defRPr>
      </a:lvl2pPr>
      <a:lvl3pPr marL="914400" marR="0" indent="-223838"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2000" kern="1200">
          <a:solidFill>
            <a:schemeClr val="tx1"/>
          </a:solidFill>
          <a:latin typeface="+mn-lt"/>
          <a:ea typeface="+mn-ea"/>
          <a:cs typeface="+mn-cs"/>
        </a:defRPr>
      </a:lvl3pPr>
      <a:lvl4pPr marL="1255713" marR="0" indent="-22542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800" kern="1200">
          <a:solidFill>
            <a:srgbClr val="0079C1"/>
          </a:solidFill>
          <a:latin typeface="+mn-lt"/>
          <a:ea typeface="+mn-ea"/>
          <a:cs typeface="+mn-cs"/>
        </a:defRPr>
      </a:lvl4pPr>
      <a:lvl5pPr marL="1487488" marR="0" indent="-23177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Line 12"/>
          <p:cNvSpPr>
            <a:spLocks noChangeShapeType="1"/>
          </p:cNvSpPr>
          <p:nvPr userDrawn="1"/>
        </p:nvSpPr>
        <p:spPr bwMode="auto">
          <a:xfrm>
            <a:off x="0" y="914400"/>
            <a:ext cx="9144000" cy="0"/>
          </a:xfrm>
          <a:prstGeom prst="line">
            <a:avLst/>
          </a:prstGeom>
          <a:noFill/>
          <a:ln w="38100">
            <a:solidFill>
              <a:srgbClr val="007AC3"/>
            </a:solidFill>
            <a:round/>
            <a:headEnd/>
            <a:tailEnd/>
          </a:ln>
          <a:effectLst/>
        </p:spPr>
        <p:txBody>
          <a:bodyPr/>
          <a:lstStyle/>
          <a:p>
            <a:pPr>
              <a:defRPr/>
            </a:pPr>
            <a:endParaRPr lang="en-US" dirty="0"/>
          </a:p>
        </p:txBody>
      </p:sp>
      <p:sp>
        <p:nvSpPr>
          <p:cNvPr id="4"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defRPr/>
            </a:pPr>
            <a:fld id="{37F2CD3C-2371-4F5A-ABA8-6DDB29CE9E47}" type="slidenum">
              <a:rPr lang="en-US" sz="1100" b="1"/>
              <a:pPr algn="r">
                <a:defRPr/>
              </a:pPr>
              <a:t>‹#›</a:t>
            </a:fld>
            <a:endParaRPr lang="en-US" sz="1100" b="1"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Lst>
  <p:txStyles>
    <p:titleStyle>
      <a:lvl1pPr algn="l" defTabSz="914400" rtl="0" eaLnBrk="1" latinLnBrk="0" hangingPunct="1">
        <a:spcBef>
          <a:spcPct val="0"/>
        </a:spcBef>
        <a:buNone/>
        <a:defRPr lang="en-US" sz="2600" b="1" kern="1200" dirty="0" smtClean="0">
          <a:solidFill>
            <a:schemeClr val="bg1"/>
          </a:solidFill>
          <a:latin typeface="Arial" pitchFamily="34" charset="0"/>
          <a:ea typeface="+mj-ea"/>
          <a:cs typeface="Arial" pitchFamily="34" charset="0"/>
        </a:defRPr>
      </a:lvl1pPr>
    </p:titleStyle>
    <p:bodyStyle>
      <a:lvl1pPr marL="233363" marR="0" indent="-233363" algn="l" defTabSz="914400" rtl="0" eaLnBrk="1" fontAlgn="auto" latinLnBrk="0" hangingPunct="1">
        <a:lnSpc>
          <a:spcPct val="100000"/>
        </a:lnSpc>
        <a:spcBef>
          <a:spcPts val="792"/>
        </a:spcBef>
        <a:spcAft>
          <a:spcPts val="0"/>
        </a:spcAft>
        <a:buClr>
          <a:srgbClr val="0079C1"/>
        </a:buClr>
        <a:buSzPct val="150000"/>
        <a:buFont typeface="Arial" pitchFamily="34" charset="0"/>
        <a:buChar char="›"/>
        <a:tabLst/>
        <a:defRPr sz="2400" kern="1200">
          <a:solidFill>
            <a:schemeClr val="tx1"/>
          </a:solidFill>
          <a:latin typeface="Arial" pitchFamily="34" charset="0"/>
          <a:ea typeface="+mn-ea"/>
          <a:cs typeface="Arial" pitchFamily="34" charset="0"/>
        </a:defRPr>
      </a:lvl1pPr>
      <a:lvl2pPr marL="573088" marR="0" indent="-231775" algn="l" defTabSz="914400" rtl="0" eaLnBrk="1" fontAlgn="auto" latinLnBrk="0" hangingPunct="1">
        <a:lnSpc>
          <a:spcPct val="100000"/>
        </a:lnSpc>
        <a:spcBef>
          <a:spcPts val="792"/>
        </a:spcBef>
        <a:spcAft>
          <a:spcPts val="0"/>
        </a:spcAft>
        <a:buClr>
          <a:srgbClr val="0079C1"/>
        </a:buClr>
        <a:buSzPct val="90000"/>
        <a:buFont typeface="Wingdings" pitchFamily="2" charset="2"/>
        <a:buChar char="§"/>
        <a:tabLst/>
        <a:defRPr lang="en-US" sz="2200" kern="1200" dirty="0" smtClean="0">
          <a:solidFill>
            <a:srgbClr val="0079C1"/>
          </a:solidFill>
          <a:latin typeface="Arial" pitchFamily="34" charset="0"/>
          <a:ea typeface="+mn-ea"/>
          <a:cs typeface="Arial" pitchFamily="34" charset="0"/>
        </a:defRPr>
      </a:lvl2pPr>
      <a:lvl3pPr marL="914400" marR="0" indent="-223838"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2000" kern="1200">
          <a:solidFill>
            <a:schemeClr val="tx1"/>
          </a:solidFill>
          <a:latin typeface="+mn-lt"/>
          <a:ea typeface="+mn-ea"/>
          <a:cs typeface="+mn-cs"/>
        </a:defRPr>
      </a:lvl3pPr>
      <a:lvl4pPr marL="1255713" marR="0" indent="-22542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800" kern="1200">
          <a:solidFill>
            <a:srgbClr val="0079C1"/>
          </a:solidFill>
          <a:latin typeface="+mn-lt"/>
          <a:ea typeface="+mn-ea"/>
          <a:cs typeface="+mn-cs"/>
        </a:defRPr>
      </a:lvl4pPr>
      <a:lvl5pPr marL="1487488" marR="0" indent="-23177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A6F15-5F82-4532-8F7C-497D7AE5BCF2}" type="datetimeFigureOut">
              <a:rPr lang="en-US" smtClean="0"/>
              <a:pPr/>
              <a:t>1/27/2011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4F08A-B8A2-440E-ADD2-5E68AFD2BC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2.xml"/><Relationship Id="rId1" Type="http://schemas.openxmlformats.org/officeDocument/2006/relationships/slideLayout" Target="../slideLayouts/slideLayout2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2.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4.xml"/><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6.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2.xml"/></Relationships>
</file>

<file path=ppt/slides/_rels/slide115.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114.xml"/><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116.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117.xml"/><Relationship Id="rId1" Type="http://schemas.openxmlformats.org/officeDocument/2006/relationships/slideLayout" Target="../slideLayouts/slideLayout22.xml"/></Relationships>
</file>

<file path=ppt/slides/_rels/slide119.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11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20.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119.xml"/><Relationship Id="rId1" Type="http://schemas.openxmlformats.org/officeDocument/2006/relationships/slideLayout" Target="../slideLayouts/slideLayout2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122.xml"/><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124.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3" Type="http://schemas.openxmlformats.org/officeDocument/2006/relationships/comments" Target="../comments/comment31.xml"/><Relationship Id="rId2" Type="http://schemas.openxmlformats.org/officeDocument/2006/relationships/notesSlide" Target="../notesSlides/notesSlide125.xml"/><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3" Type="http://schemas.openxmlformats.org/officeDocument/2006/relationships/comments" Target="../comments/comment32.xml"/><Relationship Id="rId2" Type="http://schemas.openxmlformats.org/officeDocument/2006/relationships/notesSlide" Target="../notesSlides/notesSlide126.xml"/><Relationship Id="rId1" Type="http://schemas.openxmlformats.org/officeDocument/2006/relationships/slideLayout" Target="../slideLayouts/slideLayout22.xml"/></Relationships>
</file>

<file path=ppt/slides/_rels/slide128.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notesSlide" Target="../notesSlides/notesSlide127.xml"/><Relationship Id="rId1" Type="http://schemas.openxmlformats.org/officeDocument/2006/relationships/slideLayout" Target="../slideLayouts/slideLayout2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2.xml"/></Relationships>
</file>

<file path=ppt/slides/_rels/slide131.xml.rels><?xml version="1.0" encoding="UTF-8" standalone="yes"?>
<Relationships xmlns="http://schemas.openxmlformats.org/package/2006/relationships"><Relationship Id="rId3" Type="http://schemas.openxmlformats.org/officeDocument/2006/relationships/comments" Target="../comments/comment34.xml"/><Relationship Id="rId2" Type="http://schemas.openxmlformats.org/officeDocument/2006/relationships/notesSlide" Target="../notesSlides/notesSlide130.xml"/><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40.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notesSlide" Target="../notesSlides/notesSlide139.xml"/><Relationship Id="rId1" Type="http://schemas.openxmlformats.org/officeDocument/2006/relationships/slideLayout" Target="../slideLayouts/slideLayout22.xml"/></Relationships>
</file>

<file path=ppt/slides/_rels/slide141.xml.rels><?xml version="1.0" encoding="UTF-8" standalone="yes"?>
<Relationships xmlns="http://schemas.openxmlformats.org/package/2006/relationships"><Relationship Id="rId3" Type="http://schemas.openxmlformats.org/officeDocument/2006/relationships/comments" Target="../comments/comment36.xml"/><Relationship Id="rId2" Type="http://schemas.openxmlformats.org/officeDocument/2006/relationships/notesSlide" Target="../notesSlides/notesSlide140.xml"/><Relationship Id="rId1" Type="http://schemas.openxmlformats.org/officeDocument/2006/relationships/slideLayout" Target="../slideLayouts/slideLayout22.xml"/></Relationships>
</file>

<file path=ppt/slides/_rels/slide142.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notesSlide" Target="../notesSlides/notesSlide141.xml"/><Relationship Id="rId1" Type="http://schemas.openxmlformats.org/officeDocument/2006/relationships/slideLayout" Target="../slideLayouts/slideLayout22.xml"/></Relationships>
</file>

<file path=ppt/slides/_rels/slide143.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notesSlide" Target="../notesSlides/notesSlide142.xml"/><Relationship Id="rId1" Type="http://schemas.openxmlformats.org/officeDocument/2006/relationships/slideLayout" Target="../slideLayouts/slideLayout2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2.xml"/></Relationships>
</file>

<file path=ppt/slides/_rels/slide146.xml.rels><?xml version="1.0" encoding="UTF-8" standalone="yes"?>
<Relationships xmlns="http://schemas.openxmlformats.org/package/2006/relationships"><Relationship Id="rId3" Type="http://schemas.openxmlformats.org/officeDocument/2006/relationships/comments" Target="../comments/comment39.xml"/><Relationship Id="rId2" Type="http://schemas.openxmlformats.org/officeDocument/2006/relationships/notesSlide" Target="../notesSlides/notesSlide145.xml"/><Relationship Id="rId1" Type="http://schemas.openxmlformats.org/officeDocument/2006/relationships/slideLayout" Target="../slideLayouts/slideLayout2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2.xml"/></Relationships>
</file>

<file path=ppt/slides/_rels/slide1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8.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2.xml"/></Relationships>
</file>

<file path=ppt/slides/_rels/slide173.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notesSlide" Target="../notesSlides/notesSlide172.xml"/><Relationship Id="rId1" Type="http://schemas.openxmlformats.org/officeDocument/2006/relationships/slideLayout" Target="../slideLayouts/slideLayout25.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5.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2.xml"/></Relationships>
</file>

<file path=ppt/slides/_rels/slide202.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notesSlide" Target="../notesSlides/notesSlide201.xml"/><Relationship Id="rId1" Type="http://schemas.openxmlformats.org/officeDocument/2006/relationships/slideLayout" Target="../slideLayouts/slideLayout22.xml"/></Relationships>
</file>

<file path=ppt/slides/_rels/slide203.xml.rels><?xml version="1.0" encoding="UTF-8" standalone="yes"?>
<Relationships xmlns="http://schemas.openxmlformats.org/package/2006/relationships"><Relationship Id="rId3" Type="http://schemas.openxmlformats.org/officeDocument/2006/relationships/comments" Target="../comments/comment42.xml"/><Relationship Id="rId2" Type="http://schemas.openxmlformats.org/officeDocument/2006/relationships/notesSlide" Target="../notesSlides/notesSlide202.xml"/><Relationship Id="rId1" Type="http://schemas.openxmlformats.org/officeDocument/2006/relationships/slideLayout" Target="../slideLayouts/slideLayout22.xml"/></Relationships>
</file>

<file path=ppt/slides/_rels/slide204.xml.rels><?xml version="1.0" encoding="UTF-8" standalone="yes"?>
<Relationships xmlns="http://schemas.openxmlformats.org/package/2006/relationships"><Relationship Id="rId3" Type="http://schemas.openxmlformats.org/officeDocument/2006/relationships/comments" Target="../comments/comment43.xml"/><Relationship Id="rId2" Type="http://schemas.openxmlformats.org/officeDocument/2006/relationships/notesSlide" Target="../notesSlides/notesSlide203.xml"/><Relationship Id="rId1" Type="http://schemas.openxmlformats.org/officeDocument/2006/relationships/slideLayout" Target="../slideLayouts/slideLayout22.xml"/></Relationships>
</file>

<file path=ppt/slides/_rels/slide205.xml.rels><?xml version="1.0" encoding="UTF-8" standalone="yes"?>
<Relationships xmlns="http://schemas.openxmlformats.org/package/2006/relationships"><Relationship Id="rId3" Type="http://schemas.openxmlformats.org/officeDocument/2006/relationships/comments" Target="../comments/comment44.xml"/><Relationship Id="rId2" Type="http://schemas.openxmlformats.org/officeDocument/2006/relationships/notesSlide" Target="../notesSlides/notesSlide204.xml"/><Relationship Id="rId1" Type="http://schemas.openxmlformats.org/officeDocument/2006/relationships/slideLayout" Target="../slideLayouts/slideLayout2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2.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211.xml"/><Relationship Id="rId2" Type="http://schemas.openxmlformats.org/officeDocument/2006/relationships/slideLayout" Target="../slideLayouts/slideLayout2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20.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notesSlide" Target="../notesSlides/notesSlide219.xml"/><Relationship Id="rId1" Type="http://schemas.openxmlformats.org/officeDocument/2006/relationships/slideLayout" Target="../slideLayouts/slideLayout22.xml"/></Relationships>
</file>

<file path=ppt/slides/_rels/slide221.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notesSlide" Target="../notesSlides/notesSlide220.xml"/><Relationship Id="rId1" Type="http://schemas.openxmlformats.org/officeDocument/2006/relationships/slideLayout" Target="../slideLayouts/slideLayout22.xml"/></Relationships>
</file>

<file path=ppt/slides/_rels/slide222.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notesSlide" Target="../notesSlides/notesSlide221.xml"/><Relationship Id="rId1" Type="http://schemas.openxmlformats.org/officeDocument/2006/relationships/slideLayout" Target="../slideLayouts/slideLayout22.xml"/></Relationships>
</file>

<file path=ppt/slides/_rels/slide223.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notesSlide" Target="../notesSlides/notesSlide222.xml"/><Relationship Id="rId1" Type="http://schemas.openxmlformats.org/officeDocument/2006/relationships/slideLayout" Target="../slideLayouts/slideLayout2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2.xml"/></Relationships>
</file>

<file path=ppt/slides/_rels/slide226.xml.rels><?xml version="1.0" encoding="UTF-8" standalone="yes"?>
<Relationships xmlns="http://schemas.openxmlformats.org/package/2006/relationships"><Relationship Id="rId3" Type="http://schemas.openxmlformats.org/officeDocument/2006/relationships/comments" Target="../comments/comment49.xml"/><Relationship Id="rId2" Type="http://schemas.openxmlformats.org/officeDocument/2006/relationships/notesSlide" Target="../notesSlides/notesSlide225.xml"/><Relationship Id="rId1" Type="http://schemas.openxmlformats.org/officeDocument/2006/relationships/slideLayout" Target="../slideLayouts/slideLayout25.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1.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3.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5.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2.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2.xml"/></Relationships>
</file>

<file path=ppt/slides/_rels/slide248.xml.rels><?xml version="1.0" encoding="UTF-8" standalone="yes"?>
<Relationships xmlns="http://schemas.openxmlformats.org/package/2006/relationships"><Relationship Id="rId3" Type="http://schemas.openxmlformats.org/officeDocument/2006/relationships/comments" Target="../comments/comment50.xml"/><Relationship Id="rId2" Type="http://schemas.openxmlformats.org/officeDocument/2006/relationships/notesSlide" Target="../notesSlides/notesSlide247.xml"/><Relationship Id="rId1" Type="http://schemas.openxmlformats.org/officeDocument/2006/relationships/slideLayout" Target="../slideLayouts/slideLayout2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50.xml.rels><?xml version="1.0" encoding="UTF-8" standalone="yes"?>
<Relationships xmlns="http://schemas.openxmlformats.org/package/2006/relationships"><Relationship Id="rId3" Type="http://schemas.openxmlformats.org/officeDocument/2006/relationships/comments" Target="../comments/comment51.xml"/><Relationship Id="rId2" Type="http://schemas.openxmlformats.org/officeDocument/2006/relationships/notesSlide" Target="../notesSlides/notesSlide249.xml"/><Relationship Id="rId1" Type="http://schemas.openxmlformats.org/officeDocument/2006/relationships/slideLayout" Target="../slideLayouts/slideLayout22.xml"/></Relationships>
</file>

<file path=ppt/slides/_rels/slide251.xml.rels><?xml version="1.0" encoding="UTF-8" standalone="yes"?>
<Relationships xmlns="http://schemas.openxmlformats.org/package/2006/relationships"><Relationship Id="rId3" Type="http://schemas.openxmlformats.org/officeDocument/2006/relationships/comments" Target="../comments/comment52.xml"/><Relationship Id="rId2" Type="http://schemas.openxmlformats.org/officeDocument/2006/relationships/notesSlide" Target="../notesSlides/notesSlide250.xml"/><Relationship Id="rId1" Type="http://schemas.openxmlformats.org/officeDocument/2006/relationships/slideLayout" Target="../slideLayouts/slideLayout22.xml"/></Relationships>
</file>

<file path=ppt/slides/_rels/slide252.xml.rels><?xml version="1.0" encoding="UTF-8" standalone="yes"?>
<Relationships xmlns="http://schemas.openxmlformats.org/package/2006/relationships"><Relationship Id="rId3" Type="http://schemas.openxmlformats.org/officeDocument/2006/relationships/comments" Target="../comments/comment53.xml"/><Relationship Id="rId2" Type="http://schemas.openxmlformats.org/officeDocument/2006/relationships/notesSlide" Target="../notesSlides/notesSlide251.xml"/><Relationship Id="rId1" Type="http://schemas.openxmlformats.org/officeDocument/2006/relationships/slideLayout" Target="../slideLayouts/slideLayout22.xml"/></Relationships>
</file>

<file path=ppt/slides/_rels/slide253.xml.rels><?xml version="1.0" encoding="UTF-8" standalone="yes"?>
<Relationships xmlns="http://schemas.openxmlformats.org/package/2006/relationships"><Relationship Id="rId3" Type="http://schemas.openxmlformats.org/officeDocument/2006/relationships/comments" Target="../comments/comment54.xml"/><Relationship Id="rId2" Type="http://schemas.openxmlformats.org/officeDocument/2006/relationships/notesSlide" Target="../notesSlides/notesSlide252.xml"/><Relationship Id="rId1" Type="http://schemas.openxmlformats.org/officeDocument/2006/relationships/slideLayout" Target="../slideLayouts/slideLayout2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2.xml"/></Relationships>
</file>

<file path=ppt/slides/_rels/slide256.xml.rels><?xml version="1.0" encoding="UTF-8" standalone="yes"?>
<Relationships xmlns="http://schemas.openxmlformats.org/package/2006/relationships"><Relationship Id="rId3" Type="http://schemas.openxmlformats.org/officeDocument/2006/relationships/comments" Target="../comments/comment55.xml"/><Relationship Id="rId2" Type="http://schemas.openxmlformats.org/officeDocument/2006/relationships/notesSlide" Target="../notesSlides/notesSlide255.xml"/><Relationship Id="rId1" Type="http://schemas.openxmlformats.org/officeDocument/2006/relationships/slideLayout" Target="../slideLayouts/slideLayout25.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2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25.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5.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2.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2.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2.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2.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2.xml"/></Relationships>
</file>

<file path=ppt/slides/_rels/slide2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5.xml"/><Relationship Id="rId1" Type="http://schemas.openxmlformats.org/officeDocument/2006/relationships/slideLayout" Target="../slideLayouts/slideLayout2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2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2.xml"/></Relationships>
</file>

<file path=ppt/slides/_rels/slide2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0.xml"/><Relationship Id="rId1" Type="http://schemas.openxmlformats.org/officeDocument/2006/relationships/slideLayout" Target="../slideLayouts/slideLayout2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22.xml"/></Relationships>
</file>

<file path=ppt/slides/_rels/slide2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2.xml"/><Relationship Id="rId1" Type="http://schemas.openxmlformats.org/officeDocument/2006/relationships/slideLayout" Target="../slideLayouts/slideLayout2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2.xml"/></Relationships>
</file>

<file path=ppt/slides/_rels/slide2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5.xml"/><Relationship Id="rId1" Type="http://schemas.openxmlformats.org/officeDocument/2006/relationships/slideLayout" Target="../slideLayouts/slideLayout2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7.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86.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90.xml"/><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a:xfrm>
            <a:off x="380999" y="4010258"/>
            <a:ext cx="7487093" cy="969264"/>
          </a:xfrm>
        </p:spPr>
        <p:txBody>
          <a:bodyPr>
            <a:normAutofit fontScale="90000"/>
          </a:bodyPr>
          <a:lstStyle/>
          <a:p>
            <a:r>
              <a:rPr lang="en-US" dirty="0" smtClean="0"/>
              <a:t>TK155</a:t>
            </a:r>
            <a:br>
              <a:rPr lang="en-US" dirty="0" smtClean="0"/>
            </a:br>
            <a:r>
              <a:rPr lang="en-US" dirty="0" smtClean="0"/>
              <a:t>EAGLE 5 STP</a:t>
            </a:r>
            <a:br>
              <a:rPr lang="en-US" dirty="0" smtClean="0"/>
            </a:br>
            <a:r>
              <a:rPr lang="en-US" dirty="0" smtClean="0"/>
              <a:t>Global Title and Gateway Screening Translations </a:t>
            </a:r>
            <a:br>
              <a:rPr lang="en-US" dirty="0" smtClean="0"/>
            </a:br>
            <a:r>
              <a:rPr lang="en-US" dirty="0" smtClean="0"/>
              <a:t>Release 42.0</a:t>
            </a:r>
          </a:p>
        </p:txBody>
      </p:sp>
      <p:sp>
        <p:nvSpPr>
          <p:cNvPr id="9" name="Rectangle 5"/>
          <p:cNvSpPr>
            <a:spLocks noGrp="1" noChangeArrowheads="1"/>
          </p:cNvSpPr>
          <p:nvPr>
            <p:ph type="ftr" sz="quarter" idx="11"/>
          </p:nvPr>
        </p:nvSpPr>
        <p:spPr/>
        <p:txBody>
          <a:bodyPr/>
          <a:lstStyle/>
          <a:p>
            <a:r>
              <a:rPr lang="en-US" dirty="0" smtClean="0"/>
              <a:t>TEKELEC. FOR WHAT'S NEXT</a:t>
            </a:r>
          </a:p>
        </p:txBody>
      </p:sp>
      <p:sp>
        <p:nvSpPr>
          <p:cNvPr id="5" name="TextBox 4"/>
          <p:cNvSpPr txBox="1"/>
          <p:nvPr/>
        </p:nvSpPr>
        <p:spPr>
          <a:xfrm>
            <a:off x="7244316" y="5722089"/>
            <a:ext cx="1285875" cy="307777"/>
          </a:xfrm>
          <a:prstGeom prst="rect">
            <a:avLst/>
          </a:prstGeom>
          <a:noFill/>
        </p:spPr>
        <p:txBody>
          <a:bodyPr wrap="square" rtlCol="0">
            <a:spAutoFit/>
          </a:bodyPr>
          <a:lstStyle/>
          <a:p>
            <a:r>
              <a:rPr lang="en-US" sz="1400" dirty="0" smtClean="0"/>
              <a:t>Version 10</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Module 1 Objectives</a:t>
            </a:r>
          </a:p>
        </p:txBody>
      </p:sp>
      <p:sp>
        <p:nvSpPr>
          <p:cNvPr id="26627" name="Rectangle 3"/>
          <p:cNvSpPr>
            <a:spLocks noGrp="1" noChangeArrowheads="1"/>
          </p:cNvSpPr>
          <p:nvPr>
            <p:ph idx="1"/>
          </p:nvPr>
        </p:nvSpPr>
        <p:spPr/>
        <p:txBody>
          <a:bodyPr/>
          <a:lstStyle/>
          <a:p>
            <a:pPr eaLnBrk="1" hangingPunct="1">
              <a:lnSpc>
                <a:spcPct val="90000"/>
              </a:lnSpc>
              <a:buFont typeface="Wingdings" pitchFamily="2" charset="2"/>
              <a:buNone/>
            </a:pPr>
            <a:r>
              <a:rPr lang="en-US" b="1" dirty="0" smtClean="0"/>
              <a:t>After this Module, you should be able to:</a:t>
            </a:r>
          </a:p>
          <a:p>
            <a:pPr eaLnBrk="1" hangingPunct="1">
              <a:lnSpc>
                <a:spcPct val="90000"/>
              </a:lnSpc>
              <a:buFont typeface="Wingdings" pitchFamily="2" charset="2"/>
              <a:buNone/>
            </a:pPr>
            <a:endParaRPr lang="en-US" dirty="0" smtClean="0"/>
          </a:p>
          <a:p>
            <a:pPr eaLnBrk="1" hangingPunct="1">
              <a:lnSpc>
                <a:spcPct val="90000"/>
              </a:lnSpc>
            </a:pPr>
            <a:r>
              <a:rPr lang="en-US" dirty="0" smtClean="0"/>
              <a:t>Describe Global Title Translation (GTT) functionality on the EAGLE 5 STP.</a:t>
            </a:r>
          </a:p>
          <a:p>
            <a:pPr eaLnBrk="1" hangingPunct="1">
              <a:lnSpc>
                <a:spcPct val="90000"/>
              </a:lnSpc>
            </a:pPr>
            <a:endParaRPr lang="en-US" dirty="0" smtClean="0"/>
          </a:p>
          <a:p>
            <a:pPr eaLnBrk="1" hangingPunct="1">
              <a:lnSpc>
                <a:spcPct val="90000"/>
              </a:lnSpc>
            </a:pPr>
            <a:r>
              <a:rPr lang="en-US" dirty="0" smtClean="0"/>
              <a:t>Relate how an MSU is routed in the SS7 network using GTT.</a:t>
            </a:r>
          </a:p>
          <a:p>
            <a:pPr eaLnBrk="1" hangingPunct="1">
              <a:lnSpc>
                <a:spcPct val="90000"/>
              </a:lnSpc>
            </a:pPr>
            <a:endParaRPr lang="en-US" dirty="0" smtClean="0"/>
          </a:p>
          <a:p>
            <a:pPr eaLnBrk="1" hangingPunct="1">
              <a:lnSpc>
                <a:spcPct val="90000"/>
              </a:lnSpc>
            </a:pPr>
            <a:r>
              <a:rPr lang="en-US" dirty="0" smtClean="0"/>
              <a:t>State the segments of an MSU containing data used for Global Title Translations.</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mtClean="0"/>
              <a:t>Entering a Service Module for EGTT</a:t>
            </a:r>
            <a:endParaRPr lang="en-US" dirty="0" smtClean="0"/>
          </a:p>
        </p:txBody>
      </p:sp>
      <p:sp>
        <p:nvSpPr>
          <p:cNvPr id="111619" name="Rectangle 3"/>
          <p:cNvSpPr>
            <a:spLocks noGrp="1" noChangeArrowheads="1"/>
          </p:cNvSpPr>
          <p:nvPr>
            <p:ph idx="1"/>
          </p:nvPr>
        </p:nvSpPr>
        <p:spPr/>
        <p:txBody>
          <a:bodyPr/>
          <a:lstStyle/>
          <a:p>
            <a:r>
              <a:rPr lang="en-US" smtClean="0"/>
              <a:t>Service module cards must be entered before EGTT will function in the EAGLE 5 STP.</a:t>
            </a:r>
          </a:p>
          <a:p>
            <a:r>
              <a:rPr lang="en-US" smtClean="0"/>
              <a:t>A DSM or E5-SM4G card must be configured in the database with the VSCCP application.</a:t>
            </a:r>
          </a:p>
          <a:p>
            <a:r>
              <a:rPr lang="en-US" smtClean="0"/>
              <a:t>The command used to enter a service module is:</a:t>
            </a:r>
          </a:p>
          <a:p>
            <a:pPr lvl="1"/>
            <a:r>
              <a:rPr lang="en-US" smtClean="0"/>
              <a:t>ent-card:type=dsm:appl=vsccp:loc=xxxx&lt;dsm, E5-SM4G card slot location(s)&gt;</a:t>
            </a:r>
            <a:br>
              <a:rPr lang="en-US" smtClean="0"/>
            </a:br>
            <a:r>
              <a:rPr lang="en-US" smtClean="0"/>
              <a:t/>
            </a:r>
            <a:br>
              <a:rPr lang="en-US" smtClean="0"/>
            </a:br>
            <a:r>
              <a:rPr lang="en-US" smtClean="0"/>
              <a:t> then</a:t>
            </a:r>
            <a:br>
              <a:rPr lang="en-US" smtClean="0"/>
            </a:br>
            <a:endParaRPr lang="en-US" smtClean="0"/>
          </a:p>
          <a:p>
            <a:pPr lvl="1"/>
            <a:r>
              <a:rPr lang="en-US" smtClean="0"/>
              <a:t>alw-card:loc=xxxx &lt;dsm or E5-SM4G location(s)&gt;</a:t>
            </a:r>
          </a:p>
          <a:p>
            <a:pPr lvl="1"/>
            <a:endParaRPr lang="en-US"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0"/>
            <a:ext cx="9140825" cy="752475"/>
          </a:xfrm>
        </p:spPr>
        <p:txBody>
          <a:bodyPr/>
          <a:lstStyle/>
          <a:p>
            <a:pPr algn="ctr" eaLnBrk="1" hangingPunct="1"/>
            <a:r>
              <a:rPr lang="en-US" dirty="0" smtClean="0"/>
              <a:t>Student Notes</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mtClean="0"/>
              <a:t>Translation Type Mapping Table</a:t>
            </a:r>
            <a:endParaRPr lang="en-US" dirty="0" smtClean="0"/>
          </a:p>
        </p:txBody>
      </p:sp>
      <p:sp>
        <p:nvSpPr>
          <p:cNvPr id="113668" name="Rectangle 4"/>
          <p:cNvSpPr>
            <a:spLocks noGrp="1" noChangeArrowheads="1"/>
          </p:cNvSpPr>
          <p:nvPr>
            <p:ph sz="half" idx="2"/>
          </p:nvPr>
        </p:nvSpPr>
        <p:spPr>
          <a:xfrm>
            <a:off x="3562350" y="714375"/>
            <a:ext cx="4038600" cy="5610225"/>
          </a:xfrm>
        </p:spPr>
        <p:txBody>
          <a:bodyPr/>
          <a:lstStyle/>
          <a:p>
            <a:endParaRPr lang="en-US" dirty="0" smtClean="0"/>
          </a:p>
          <a:p>
            <a:r>
              <a:rPr lang="en-US" dirty="0" smtClean="0"/>
              <a:t>Translation type mapping is the first step performed in the global title translation function. </a:t>
            </a:r>
          </a:p>
          <a:p>
            <a:endParaRPr lang="en-US" dirty="0" smtClean="0"/>
          </a:p>
          <a:p>
            <a:r>
              <a:rPr lang="en-US" dirty="0" smtClean="0"/>
              <a:t>The Translation Type Mapping command is only used if the TT value of incoming or outgoing queries does not match the GTT tables of the EAGLE 5 STP.</a:t>
            </a:r>
          </a:p>
          <a:p>
            <a:endParaRPr lang="en-US" dirty="0" smtClean="0"/>
          </a:p>
          <a:p>
            <a:r>
              <a:rPr lang="en-US" dirty="0" smtClean="0"/>
              <a:t>TT Mapping is performed on a </a:t>
            </a:r>
            <a:r>
              <a:rPr lang="en-US" dirty="0" err="1" smtClean="0"/>
              <a:t>linkset</a:t>
            </a:r>
            <a:r>
              <a:rPr lang="en-US" dirty="0" smtClean="0"/>
              <a:t> basis.</a:t>
            </a:r>
          </a:p>
        </p:txBody>
      </p:sp>
      <p:sp>
        <p:nvSpPr>
          <p:cNvPr id="113669" name="Rectangle 5"/>
          <p:cNvSpPr>
            <a:spLocks noChangeArrowheads="1"/>
          </p:cNvSpPr>
          <p:nvPr/>
        </p:nvSpPr>
        <p:spPr bwMode="auto">
          <a:xfrm>
            <a:off x="685800" y="1270000"/>
            <a:ext cx="2133600" cy="5588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3670" name="Rectangle 6"/>
          <p:cNvSpPr>
            <a:spLocks noChangeArrowheads="1"/>
          </p:cNvSpPr>
          <p:nvPr/>
        </p:nvSpPr>
        <p:spPr bwMode="auto">
          <a:xfrm>
            <a:off x="685800" y="20574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113671" name="Rectangle 7"/>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3672" name="Rectangle 8"/>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3673" name="Rectangle 9"/>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3674" name="Rectangle 10"/>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3675" name="Rectangle 11"/>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smtClean="0"/>
              <a:t>Translation Type Mapping Example</a:t>
            </a:r>
          </a:p>
        </p:txBody>
      </p:sp>
      <p:sp>
        <p:nvSpPr>
          <p:cNvPr id="6148" name="Line 3"/>
          <p:cNvSpPr>
            <a:spLocks noChangeShapeType="1"/>
          </p:cNvSpPr>
          <p:nvPr/>
        </p:nvSpPr>
        <p:spPr bwMode="auto">
          <a:xfrm>
            <a:off x="1238250" y="3565525"/>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6149" name="Line 4"/>
          <p:cNvSpPr>
            <a:spLocks noChangeShapeType="1"/>
          </p:cNvSpPr>
          <p:nvPr/>
        </p:nvSpPr>
        <p:spPr bwMode="auto">
          <a:xfrm flipV="1">
            <a:off x="5048250" y="3565525"/>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6151" name="Text Box 7"/>
          <p:cNvSpPr txBox="1">
            <a:spLocks noChangeArrowheads="1"/>
          </p:cNvSpPr>
          <p:nvPr/>
        </p:nvSpPr>
        <p:spPr bwMode="auto">
          <a:xfrm>
            <a:off x="4933950" y="4211638"/>
            <a:ext cx="1536700" cy="336550"/>
          </a:xfrm>
          <a:prstGeom prst="rect">
            <a:avLst/>
          </a:prstGeom>
          <a:noFill/>
          <a:ln w="12700">
            <a:noFill/>
            <a:miter lim="800000"/>
            <a:headEnd type="none" w="sm" len="sm"/>
            <a:tailEnd type="none" w="sm" len="sm"/>
          </a:ln>
        </p:spPr>
        <p:txBody>
          <a:bodyPr wrap="none">
            <a:spAutoFit/>
          </a:bodyPr>
          <a:lstStyle/>
          <a:p>
            <a:pPr eaLnBrk="0" hangingPunct="0"/>
            <a:r>
              <a:rPr lang="en-US" sz="1600" u="sng" dirty="0"/>
              <a:t>GTTSEL Table</a:t>
            </a:r>
            <a:endParaRPr lang="en-US" sz="1600" dirty="0"/>
          </a:p>
        </p:txBody>
      </p:sp>
      <p:sp>
        <p:nvSpPr>
          <p:cNvPr id="6152" name="Text Box 8"/>
          <p:cNvSpPr txBox="1">
            <a:spLocks noChangeArrowheads="1"/>
          </p:cNvSpPr>
          <p:nvPr/>
        </p:nvSpPr>
        <p:spPr bwMode="auto">
          <a:xfrm>
            <a:off x="190500" y="5848350"/>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800 number dialed</a:t>
            </a:r>
          </a:p>
        </p:txBody>
      </p:sp>
      <p:sp>
        <p:nvSpPr>
          <p:cNvPr id="6153" name="Text Box 9"/>
          <p:cNvSpPr txBox="1">
            <a:spLocks noChangeArrowheads="1"/>
          </p:cNvSpPr>
          <p:nvPr/>
        </p:nvSpPr>
        <p:spPr bwMode="auto">
          <a:xfrm>
            <a:off x="1533525" y="1106488"/>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2000</a:t>
            </a:r>
          </a:p>
          <a:p>
            <a:pPr eaLnBrk="0" hangingPunct="0"/>
            <a:r>
              <a:rPr lang="en-US" sz="1600" dirty="0"/>
              <a:t>OPC = 2003</a:t>
            </a:r>
          </a:p>
          <a:p>
            <a:pPr eaLnBrk="0" hangingPunct="0"/>
            <a:r>
              <a:rPr lang="en-US" sz="1600" dirty="0"/>
              <a:t>Address = 800555</a:t>
            </a:r>
          </a:p>
          <a:p>
            <a:pPr eaLnBrk="0" hangingPunct="0"/>
            <a:r>
              <a:rPr lang="en-US" sz="1600" b="1" dirty="0"/>
              <a:t>TT = 200</a:t>
            </a:r>
          </a:p>
          <a:p>
            <a:pPr eaLnBrk="0" hangingPunct="0"/>
            <a:r>
              <a:rPr lang="en-US" sz="1600" dirty="0"/>
              <a:t>SSN=?</a:t>
            </a:r>
          </a:p>
        </p:txBody>
      </p:sp>
      <p:sp>
        <p:nvSpPr>
          <p:cNvPr id="6154" name="Line 10"/>
          <p:cNvSpPr>
            <a:spLocks noChangeShapeType="1"/>
          </p:cNvSpPr>
          <p:nvPr/>
        </p:nvSpPr>
        <p:spPr bwMode="auto">
          <a:xfrm>
            <a:off x="1924050" y="34417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6156" name="Text Box 12"/>
          <p:cNvSpPr txBox="1">
            <a:spLocks noChangeArrowheads="1"/>
          </p:cNvSpPr>
          <p:nvPr/>
        </p:nvSpPr>
        <p:spPr bwMode="auto">
          <a:xfrm>
            <a:off x="2524125" y="4213225"/>
            <a:ext cx="1720850" cy="1314450"/>
          </a:xfrm>
          <a:prstGeom prst="rect">
            <a:avLst/>
          </a:prstGeom>
          <a:noFill/>
          <a:ln w="12700">
            <a:noFill/>
            <a:miter lim="800000"/>
            <a:headEnd type="none" w="sm" len="sm"/>
            <a:tailEnd type="none" w="sm" len="sm"/>
          </a:ln>
        </p:spPr>
        <p:txBody>
          <a:bodyPr>
            <a:spAutoFit/>
          </a:bodyPr>
          <a:lstStyle/>
          <a:p>
            <a:pPr eaLnBrk="0" hangingPunct="0"/>
            <a:r>
              <a:rPr lang="en-US" sz="1600" b="1" u="sng" dirty="0"/>
              <a:t>TTMAP Table</a:t>
            </a:r>
            <a:endParaRPr lang="en-US" sz="1600" b="1" dirty="0"/>
          </a:p>
          <a:p>
            <a:pPr eaLnBrk="0" hangingPunct="0"/>
            <a:r>
              <a:rPr lang="en-US" sz="1600" dirty="0"/>
              <a:t>ETT = 200</a:t>
            </a:r>
          </a:p>
          <a:p>
            <a:pPr eaLnBrk="0" hangingPunct="0"/>
            <a:r>
              <a:rPr lang="en-US" sz="1600" dirty="0"/>
              <a:t>LSN = xyz</a:t>
            </a:r>
          </a:p>
          <a:p>
            <a:pPr eaLnBrk="0" hangingPunct="0"/>
            <a:r>
              <a:rPr lang="en-US" sz="1600" dirty="0"/>
              <a:t>MTT = 254</a:t>
            </a:r>
          </a:p>
          <a:p>
            <a:pPr eaLnBrk="0" hangingPunct="0">
              <a:spcAft>
                <a:spcPct val="25000"/>
              </a:spcAft>
            </a:pPr>
            <a:r>
              <a:rPr lang="en-US" sz="1600" dirty="0"/>
              <a:t>IO=I</a:t>
            </a:r>
          </a:p>
        </p:txBody>
      </p:sp>
      <p:sp>
        <p:nvSpPr>
          <p:cNvPr id="6157" name="Line 13"/>
          <p:cNvSpPr>
            <a:spLocks noChangeShapeType="1"/>
          </p:cNvSpPr>
          <p:nvPr/>
        </p:nvSpPr>
        <p:spPr bwMode="auto">
          <a:xfrm flipV="1">
            <a:off x="4038600" y="4394200"/>
            <a:ext cx="8382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6158" name="Rectangle 14"/>
          <p:cNvSpPr>
            <a:spLocks noChangeArrowheads="1"/>
          </p:cNvSpPr>
          <p:nvPr/>
        </p:nvSpPr>
        <p:spPr bwMode="auto">
          <a:xfrm>
            <a:off x="704850" y="1003300"/>
            <a:ext cx="7772400" cy="4114800"/>
          </a:xfrm>
          <a:prstGeom prst="rect">
            <a:avLst/>
          </a:prstGeom>
          <a:noFill/>
          <a:ln w="9525">
            <a:noFill/>
            <a:miter lim="800000"/>
            <a:headEnd/>
            <a:tailEnd/>
          </a:ln>
        </p:spPr>
        <p:txBody>
          <a:bodyPr lIns="92075" tIns="46038" rIns="92075" bIns="46038"/>
          <a:lstStyle/>
          <a:p>
            <a:pPr marL="228600" indent="-228600">
              <a:spcBef>
                <a:spcPct val="30000"/>
              </a:spcBef>
              <a:buClr>
                <a:schemeClr val="folHlink"/>
              </a:buClr>
              <a:buFont typeface="Wingdings" pitchFamily="2" charset="2"/>
              <a:buChar char="§"/>
            </a:pPr>
            <a:endParaRPr lang="fr-FR" sz="2000" dirty="0"/>
          </a:p>
        </p:txBody>
      </p:sp>
      <p:grpSp>
        <p:nvGrpSpPr>
          <p:cNvPr id="6159" name="Group 15"/>
          <p:cNvGrpSpPr>
            <a:grpSpLocks/>
          </p:cNvGrpSpPr>
          <p:nvPr/>
        </p:nvGrpSpPr>
        <p:grpSpPr bwMode="auto">
          <a:xfrm>
            <a:off x="3905250" y="3032125"/>
            <a:ext cx="1143000" cy="1066800"/>
            <a:chOff x="2448" y="1824"/>
            <a:chExt cx="720" cy="672"/>
          </a:xfrm>
        </p:grpSpPr>
        <p:sp>
          <p:nvSpPr>
            <p:cNvPr id="6168" name="Rectangle 1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6169"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6160" name="AutoShape 18"/>
          <p:cNvSpPr>
            <a:spLocks noChangeArrowheads="1"/>
          </p:cNvSpPr>
          <p:nvPr/>
        </p:nvSpPr>
        <p:spPr bwMode="auto">
          <a:xfrm>
            <a:off x="7181850" y="299402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6161" name="AutoShape 19"/>
          <p:cNvSpPr>
            <a:spLocks noChangeArrowheads="1"/>
          </p:cNvSpPr>
          <p:nvPr/>
        </p:nvSpPr>
        <p:spPr bwMode="auto">
          <a:xfrm>
            <a:off x="8020050" y="331152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6162" name="Rectangle 20"/>
          <p:cNvSpPr>
            <a:spLocks noChangeArrowheads="1"/>
          </p:cNvSpPr>
          <p:nvPr/>
        </p:nvSpPr>
        <p:spPr bwMode="auto">
          <a:xfrm>
            <a:off x="4052888" y="3294063"/>
            <a:ext cx="1017587" cy="519112"/>
          </a:xfrm>
          <a:prstGeom prst="rect">
            <a:avLst/>
          </a:prstGeom>
          <a:solidFill>
            <a:srgbClr val="8BBAFF"/>
          </a:solidFill>
          <a:ln w="9525">
            <a:noFill/>
            <a:miter lim="800000"/>
            <a:headEnd/>
            <a:tailEnd/>
          </a:ln>
        </p:spPr>
        <p:txBody>
          <a:bodyPr>
            <a:spAutoFit/>
          </a:bodyPr>
          <a:lstStyle/>
          <a:p>
            <a:r>
              <a:rPr lang="en-US" sz="2800" b="1" dirty="0"/>
              <a:t>STP</a:t>
            </a:r>
          </a:p>
        </p:txBody>
      </p:sp>
      <p:sp>
        <p:nvSpPr>
          <p:cNvPr id="6163" name="Line 21"/>
          <p:cNvSpPr>
            <a:spLocks noChangeShapeType="1"/>
          </p:cNvSpPr>
          <p:nvPr/>
        </p:nvSpPr>
        <p:spPr bwMode="auto">
          <a:xfrm>
            <a:off x="2724150" y="2419350"/>
            <a:ext cx="0" cy="1000125"/>
          </a:xfrm>
          <a:prstGeom prst="line">
            <a:avLst/>
          </a:prstGeom>
          <a:noFill/>
          <a:ln w="9525">
            <a:solidFill>
              <a:schemeClr val="tx1"/>
            </a:solidFill>
            <a:round/>
            <a:headEnd/>
            <a:tailEnd/>
          </a:ln>
        </p:spPr>
        <p:txBody>
          <a:bodyPr/>
          <a:lstStyle/>
          <a:p>
            <a:endParaRPr lang="en-US" dirty="0"/>
          </a:p>
        </p:txBody>
      </p:sp>
      <p:sp>
        <p:nvSpPr>
          <p:cNvPr id="6164" name="Text Box 22"/>
          <p:cNvSpPr txBox="1">
            <a:spLocks noChangeArrowheads="1"/>
          </p:cNvSpPr>
          <p:nvPr/>
        </p:nvSpPr>
        <p:spPr bwMode="auto">
          <a:xfrm>
            <a:off x="2095500" y="3524250"/>
            <a:ext cx="1362075" cy="304800"/>
          </a:xfrm>
          <a:prstGeom prst="rect">
            <a:avLst/>
          </a:prstGeom>
          <a:noFill/>
          <a:ln w="9525">
            <a:noFill/>
            <a:miter lim="800000"/>
            <a:headEnd/>
            <a:tailEnd/>
          </a:ln>
        </p:spPr>
        <p:txBody>
          <a:bodyPr>
            <a:spAutoFit/>
          </a:bodyPr>
          <a:lstStyle/>
          <a:p>
            <a:pPr algn="ctr">
              <a:spcBef>
                <a:spcPct val="50000"/>
              </a:spcBef>
            </a:pPr>
            <a:r>
              <a:rPr lang="en-US" sz="1400" dirty="0"/>
              <a:t>LSN=xyz</a:t>
            </a:r>
          </a:p>
        </p:txBody>
      </p:sp>
      <p:sp>
        <p:nvSpPr>
          <p:cNvPr id="6165" name="Text Box 23"/>
          <p:cNvSpPr txBox="1">
            <a:spLocks noChangeArrowheads="1"/>
          </p:cNvSpPr>
          <p:nvPr/>
        </p:nvSpPr>
        <p:spPr bwMode="auto">
          <a:xfrm>
            <a:off x="3771900" y="2781300"/>
            <a:ext cx="1362075" cy="304800"/>
          </a:xfrm>
          <a:prstGeom prst="rect">
            <a:avLst/>
          </a:prstGeom>
          <a:noFill/>
          <a:ln w="9525">
            <a:noFill/>
            <a:miter lim="800000"/>
            <a:headEnd/>
            <a:tailEnd/>
          </a:ln>
        </p:spPr>
        <p:txBody>
          <a:bodyPr>
            <a:spAutoFit/>
          </a:bodyPr>
          <a:lstStyle/>
          <a:p>
            <a:pPr algn="ctr">
              <a:spcBef>
                <a:spcPct val="50000"/>
              </a:spcBef>
            </a:pPr>
            <a:r>
              <a:rPr lang="en-US" sz="1400" dirty="0"/>
              <a:t>PCN= 2000</a:t>
            </a:r>
          </a:p>
        </p:txBody>
      </p:sp>
      <p:sp>
        <p:nvSpPr>
          <p:cNvPr id="6166" name="Text Box 24"/>
          <p:cNvSpPr txBox="1">
            <a:spLocks noChangeArrowheads="1"/>
          </p:cNvSpPr>
          <p:nvPr/>
        </p:nvSpPr>
        <p:spPr bwMode="auto">
          <a:xfrm>
            <a:off x="781050" y="2847975"/>
            <a:ext cx="1095375" cy="304800"/>
          </a:xfrm>
          <a:prstGeom prst="rect">
            <a:avLst/>
          </a:prstGeom>
          <a:noFill/>
          <a:ln w="9525">
            <a:noFill/>
            <a:miter lim="800000"/>
            <a:headEnd/>
            <a:tailEnd/>
          </a:ln>
        </p:spPr>
        <p:txBody>
          <a:bodyPr>
            <a:spAutoFit/>
          </a:bodyPr>
          <a:lstStyle/>
          <a:p>
            <a:pPr algn="ctr">
              <a:spcBef>
                <a:spcPct val="50000"/>
              </a:spcBef>
            </a:pPr>
            <a:r>
              <a:rPr lang="en-US" sz="1400" dirty="0"/>
              <a:t>PCN=2003</a:t>
            </a:r>
          </a:p>
        </p:txBody>
      </p:sp>
      <p:sp>
        <p:nvSpPr>
          <p:cNvPr id="6167" name="Text Box 25"/>
          <p:cNvSpPr txBox="1">
            <a:spLocks noChangeArrowheads="1"/>
          </p:cNvSpPr>
          <p:nvPr/>
        </p:nvSpPr>
        <p:spPr bwMode="auto">
          <a:xfrm>
            <a:off x="7077075" y="2733675"/>
            <a:ext cx="1104900"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26" name="Line 5"/>
          <p:cNvSpPr>
            <a:spLocks noChangeShapeType="1"/>
          </p:cNvSpPr>
          <p:nvPr/>
        </p:nvSpPr>
        <p:spPr bwMode="auto">
          <a:xfrm flipV="1">
            <a:off x="1257300" y="402907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8" name="Oval 24"/>
          <p:cNvSpPr>
            <a:spLocks noChangeArrowheads="1"/>
          </p:cNvSpPr>
          <p:nvPr/>
        </p:nvSpPr>
        <p:spPr bwMode="auto">
          <a:xfrm>
            <a:off x="866775" y="311467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29"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5048250"/>
            <a:ext cx="847724" cy="847724"/>
          </a:xfrm>
          <a:prstGeom prst="rect">
            <a:avLst/>
          </a:prstGeom>
          <a:noFill/>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smtClean="0"/>
              <a:t>    GTT Translation Selector Table</a:t>
            </a:r>
            <a:endParaRPr lang="en-US" dirty="0" smtClean="0"/>
          </a:p>
        </p:txBody>
      </p:sp>
      <p:sp>
        <p:nvSpPr>
          <p:cNvPr id="114691" name="Rectangle 3"/>
          <p:cNvSpPr>
            <a:spLocks noGrp="1" noChangeArrowheads="1"/>
          </p:cNvSpPr>
          <p:nvPr>
            <p:ph idx="1"/>
          </p:nvPr>
        </p:nvSpPr>
        <p:spPr/>
        <p:txBody>
          <a:bodyPr/>
          <a:lstStyle/>
          <a:p>
            <a:r>
              <a:rPr lang="en-US" smtClean="0"/>
              <a:t> </a:t>
            </a:r>
            <a:endParaRPr lang="en-US" dirty="0" smtClean="0"/>
          </a:p>
        </p:txBody>
      </p:sp>
      <p:sp>
        <p:nvSpPr>
          <p:cNvPr id="114692" name="Rectangle 4"/>
          <p:cNvSpPr>
            <a:spLocks noGrp="1" noChangeArrowheads="1"/>
          </p:cNvSpPr>
          <p:nvPr>
            <p:ph sz="half" idx="4294967295"/>
          </p:nvPr>
        </p:nvSpPr>
        <p:spPr>
          <a:xfrm>
            <a:off x="3509963" y="1265238"/>
            <a:ext cx="5634037" cy="5140325"/>
          </a:xfrm>
          <a:prstGeom prst="rect">
            <a:avLst/>
          </a:prstGeom>
        </p:spPr>
        <p:txBody>
          <a:bodyPr/>
          <a:lstStyle/>
          <a:p>
            <a:pPr eaLnBrk="1" hangingPunct="1"/>
            <a:r>
              <a:rPr lang="en-US" sz="2900" dirty="0" smtClean="0"/>
              <a:t>The Global Title Translation Selector (GTTSEL) table is used to identify the following:</a:t>
            </a:r>
          </a:p>
          <a:p>
            <a:pPr lvl="1" eaLnBrk="1" hangingPunct="1"/>
            <a:r>
              <a:rPr lang="en-US" dirty="0" smtClean="0"/>
              <a:t>global title indicator, either 2 or 4</a:t>
            </a:r>
          </a:p>
          <a:p>
            <a:pPr lvl="1" eaLnBrk="1" hangingPunct="1"/>
            <a:r>
              <a:rPr lang="en-US" dirty="0" smtClean="0"/>
              <a:t>translation type </a:t>
            </a:r>
          </a:p>
          <a:p>
            <a:pPr lvl="1" eaLnBrk="1" hangingPunct="1"/>
            <a:r>
              <a:rPr lang="en-US" dirty="0" smtClean="0"/>
              <a:t>nature of address indicator</a:t>
            </a:r>
          </a:p>
          <a:p>
            <a:pPr lvl="1" eaLnBrk="1" hangingPunct="1"/>
            <a:r>
              <a:rPr lang="en-US" dirty="0" smtClean="0"/>
              <a:t>numbering plan </a:t>
            </a:r>
          </a:p>
        </p:txBody>
      </p:sp>
      <p:sp>
        <p:nvSpPr>
          <p:cNvPr id="114693" name="Rectangle 5"/>
          <p:cNvSpPr>
            <a:spLocks noChangeArrowheads="1"/>
          </p:cNvSpPr>
          <p:nvPr/>
        </p:nvSpPr>
        <p:spPr bwMode="auto">
          <a:xfrm>
            <a:off x="685800" y="1244600"/>
            <a:ext cx="2133600" cy="5842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4694" name="Rectangle 6"/>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4695" name="Rectangle 7"/>
          <p:cNvSpPr>
            <a:spLocks noChangeArrowheads="1"/>
          </p:cNvSpPr>
          <p:nvPr/>
        </p:nvSpPr>
        <p:spPr bwMode="auto">
          <a:xfrm>
            <a:off x="685800" y="27432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ent-gttsel</a:t>
            </a:r>
          </a:p>
        </p:txBody>
      </p:sp>
      <p:sp>
        <p:nvSpPr>
          <p:cNvPr id="114696" name="Rectangle 8"/>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4697" name="Rectangle 9"/>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4698" name="Rectangle 10"/>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4699" name="Rectangle 11"/>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smtClean="0"/>
              <a:t>GTTSEL Example</a:t>
            </a:r>
          </a:p>
        </p:txBody>
      </p:sp>
      <p:sp>
        <p:nvSpPr>
          <p:cNvPr id="7172" name="Line 3"/>
          <p:cNvSpPr>
            <a:spLocks noChangeShapeType="1"/>
          </p:cNvSpPr>
          <p:nvPr/>
        </p:nvSpPr>
        <p:spPr bwMode="auto">
          <a:xfrm>
            <a:off x="1270000" y="35560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7173" name="Line 4"/>
          <p:cNvSpPr>
            <a:spLocks noChangeShapeType="1"/>
          </p:cNvSpPr>
          <p:nvPr/>
        </p:nvSpPr>
        <p:spPr bwMode="auto">
          <a:xfrm flipV="1">
            <a:off x="5003800" y="35560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7175" name="Text Box 7"/>
          <p:cNvSpPr txBox="1">
            <a:spLocks noChangeArrowheads="1"/>
          </p:cNvSpPr>
          <p:nvPr/>
        </p:nvSpPr>
        <p:spPr bwMode="auto">
          <a:xfrm>
            <a:off x="5070475" y="4240213"/>
            <a:ext cx="1604963" cy="336550"/>
          </a:xfrm>
          <a:prstGeom prst="rect">
            <a:avLst/>
          </a:prstGeom>
          <a:noFill/>
          <a:ln w="12700">
            <a:noFill/>
            <a:miter lim="800000"/>
            <a:headEnd type="none" w="sm" len="sm"/>
            <a:tailEnd type="none" w="sm" len="sm"/>
          </a:ln>
        </p:spPr>
        <p:txBody>
          <a:bodyPr wrap="none">
            <a:spAutoFit/>
          </a:bodyPr>
          <a:lstStyle/>
          <a:p>
            <a:pPr eaLnBrk="0" hangingPunct="0"/>
            <a:r>
              <a:rPr lang="en-US" sz="1600" u="sng" dirty="0"/>
              <a:t>GTTSET Table</a:t>
            </a:r>
            <a:r>
              <a:rPr lang="en-US" sz="1600" b="1" u="sng" dirty="0"/>
              <a:t> </a:t>
            </a:r>
          </a:p>
        </p:txBody>
      </p:sp>
      <p:sp>
        <p:nvSpPr>
          <p:cNvPr id="7176" name="Text Box 8"/>
          <p:cNvSpPr txBox="1">
            <a:spLocks noChangeArrowheads="1"/>
          </p:cNvSpPr>
          <p:nvPr/>
        </p:nvSpPr>
        <p:spPr bwMode="auto">
          <a:xfrm>
            <a:off x="736600" y="5838825"/>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800 number dialed</a:t>
            </a:r>
          </a:p>
        </p:txBody>
      </p:sp>
      <p:sp>
        <p:nvSpPr>
          <p:cNvPr id="7177" name="Text Box 9"/>
          <p:cNvSpPr txBox="1">
            <a:spLocks noChangeArrowheads="1"/>
          </p:cNvSpPr>
          <p:nvPr/>
        </p:nvSpPr>
        <p:spPr bwMode="auto">
          <a:xfrm>
            <a:off x="1812925" y="1116013"/>
            <a:ext cx="1851025" cy="1571625"/>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2000</a:t>
            </a:r>
          </a:p>
          <a:p>
            <a:pPr eaLnBrk="0" hangingPunct="0"/>
            <a:r>
              <a:rPr lang="en-US" sz="1600" dirty="0"/>
              <a:t>OPC = 2003</a:t>
            </a:r>
          </a:p>
          <a:p>
            <a:pPr eaLnBrk="0" hangingPunct="0"/>
            <a:r>
              <a:rPr lang="en-US" sz="1600" dirty="0"/>
              <a:t>Address = 800555</a:t>
            </a:r>
          </a:p>
          <a:p>
            <a:pPr eaLnBrk="0" hangingPunct="0"/>
            <a:r>
              <a:rPr lang="en-US" sz="1600" dirty="0"/>
              <a:t>TT = 254</a:t>
            </a:r>
          </a:p>
          <a:p>
            <a:pPr eaLnBrk="0" hangingPunct="0"/>
            <a:r>
              <a:rPr lang="en-US" sz="1600" dirty="0"/>
              <a:t>NAIV=1</a:t>
            </a:r>
          </a:p>
          <a:p>
            <a:pPr eaLnBrk="0" hangingPunct="0"/>
            <a:r>
              <a:rPr lang="en-US" sz="1600" dirty="0"/>
              <a:t>NPV=1</a:t>
            </a:r>
          </a:p>
        </p:txBody>
      </p:sp>
      <p:sp>
        <p:nvSpPr>
          <p:cNvPr id="7178" name="Line 10"/>
          <p:cNvSpPr>
            <a:spLocks noChangeShapeType="1"/>
          </p:cNvSpPr>
          <p:nvPr/>
        </p:nvSpPr>
        <p:spPr bwMode="auto">
          <a:xfrm>
            <a:off x="1774825" y="3432175"/>
            <a:ext cx="21336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7180" name="Line 12"/>
          <p:cNvSpPr>
            <a:spLocks noChangeShapeType="1"/>
          </p:cNvSpPr>
          <p:nvPr/>
        </p:nvSpPr>
        <p:spPr bwMode="auto">
          <a:xfrm>
            <a:off x="4079875" y="4403725"/>
            <a:ext cx="962025" cy="0"/>
          </a:xfrm>
          <a:prstGeom prst="line">
            <a:avLst/>
          </a:prstGeom>
          <a:noFill/>
          <a:ln w="12700">
            <a:solidFill>
              <a:schemeClr val="tx1"/>
            </a:solidFill>
            <a:round/>
            <a:headEnd type="none" w="sm" len="sm"/>
            <a:tailEnd type="triangle" w="sm" len="sm"/>
          </a:ln>
        </p:spPr>
        <p:txBody>
          <a:bodyPr wrap="none" anchor="ctr"/>
          <a:lstStyle/>
          <a:p>
            <a:endParaRPr lang="en-US" dirty="0"/>
          </a:p>
        </p:txBody>
      </p:sp>
      <p:sp>
        <p:nvSpPr>
          <p:cNvPr id="7181" name="Rectangle 13"/>
          <p:cNvSpPr>
            <a:spLocks noChangeArrowheads="1"/>
          </p:cNvSpPr>
          <p:nvPr/>
        </p:nvSpPr>
        <p:spPr bwMode="auto">
          <a:xfrm>
            <a:off x="555625" y="962025"/>
            <a:ext cx="7772400" cy="762000"/>
          </a:xfrm>
          <a:prstGeom prst="rect">
            <a:avLst/>
          </a:prstGeom>
          <a:noFill/>
          <a:ln w="9525">
            <a:noFill/>
            <a:miter lim="800000"/>
            <a:headEnd/>
            <a:tailEnd/>
          </a:ln>
        </p:spPr>
        <p:txBody>
          <a:bodyPr lIns="92075" tIns="46038" rIns="92075" bIns="46038"/>
          <a:lstStyle/>
          <a:p>
            <a:pPr marL="228600" indent="-228600">
              <a:spcBef>
                <a:spcPct val="30000"/>
              </a:spcBef>
              <a:buClr>
                <a:schemeClr val="folHlink"/>
              </a:buClr>
              <a:buFont typeface="Wingdings" pitchFamily="2" charset="2"/>
              <a:buChar char="§"/>
            </a:pPr>
            <a:endParaRPr lang="fr-FR" sz="2800" dirty="0"/>
          </a:p>
        </p:txBody>
      </p:sp>
      <p:sp>
        <p:nvSpPr>
          <p:cNvPr id="7182" name="AutoShape 14"/>
          <p:cNvSpPr>
            <a:spLocks noChangeArrowheads="1"/>
          </p:cNvSpPr>
          <p:nvPr/>
        </p:nvSpPr>
        <p:spPr bwMode="auto">
          <a:xfrm>
            <a:off x="7137400" y="30226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7183" name="AutoShape 15"/>
          <p:cNvSpPr>
            <a:spLocks noChangeArrowheads="1"/>
          </p:cNvSpPr>
          <p:nvPr/>
        </p:nvSpPr>
        <p:spPr bwMode="auto">
          <a:xfrm>
            <a:off x="7975600" y="33274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grpSp>
        <p:nvGrpSpPr>
          <p:cNvPr id="7184" name="Group 16"/>
          <p:cNvGrpSpPr>
            <a:grpSpLocks/>
          </p:cNvGrpSpPr>
          <p:nvPr/>
        </p:nvGrpSpPr>
        <p:grpSpPr bwMode="auto">
          <a:xfrm>
            <a:off x="4013200" y="3051175"/>
            <a:ext cx="1143000" cy="1066800"/>
            <a:chOff x="2448" y="1824"/>
            <a:chExt cx="720" cy="672"/>
          </a:xfrm>
        </p:grpSpPr>
        <p:sp>
          <p:nvSpPr>
            <p:cNvPr id="7191" name="Rectangle 17"/>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7192" name="Line 18"/>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7185" name="Text Box 19"/>
          <p:cNvSpPr txBox="1">
            <a:spLocks noChangeArrowheads="1"/>
          </p:cNvSpPr>
          <p:nvPr/>
        </p:nvSpPr>
        <p:spPr bwMode="auto">
          <a:xfrm>
            <a:off x="4187825" y="3281363"/>
            <a:ext cx="874713" cy="519112"/>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7186" name="Text Box 20"/>
          <p:cNvSpPr txBox="1">
            <a:spLocks noChangeArrowheads="1"/>
          </p:cNvSpPr>
          <p:nvPr/>
        </p:nvSpPr>
        <p:spPr bwMode="auto">
          <a:xfrm>
            <a:off x="3686175" y="2781300"/>
            <a:ext cx="1543050" cy="304800"/>
          </a:xfrm>
          <a:prstGeom prst="rect">
            <a:avLst/>
          </a:prstGeom>
          <a:noFill/>
          <a:ln w="9525">
            <a:noFill/>
            <a:miter lim="800000"/>
            <a:headEnd/>
            <a:tailEnd/>
          </a:ln>
        </p:spPr>
        <p:txBody>
          <a:bodyPr>
            <a:spAutoFit/>
          </a:bodyPr>
          <a:lstStyle/>
          <a:p>
            <a:pPr algn="ctr">
              <a:spcBef>
                <a:spcPct val="50000"/>
              </a:spcBef>
            </a:pPr>
            <a:r>
              <a:rPr lang="en-US" sz="1400" dirty="0"/>
              <a:t>    PCN= 2000</a:t>
            </a:r>
          </a:p>
        </p:txBody>
      </p:sp>
      <p:sp>
        <p:nvSpPr>
          <p:cNvPr id="7187" name="Text Box 21"/>
          <p:cNvSpPr txBox="1">
            <a:spLocks noChangeArrowheads="1"/>
          </p:cNvSpPr>
          <p:nvPr/>
        </p:nvSpPr>
        <p:spPr bwMode="auto">
          <a:xfrm>
            <a:off x="781050" y="2847975"/>
            <a:ext cx="1095375" cy="304800"/>
          </a:xfrm>
          <a:prstGeom prst="rect">
            <a:avLst/>
          </a:prstGeom>
          <a:noFill/>
          <a:ln w="9525">
            <a:noFill/>
            <a:miter lim="800000"/>
            <a:headEnd/>
            <a:tailEnd/>
          </a:ln>
        </p:spPr>
        <p:txBody>
          <a:bodyPr>
            <a:spAutoFit/>
          </a:bodyPr>
          <a:lstStyle/>
          <a:p>
            <a:pPr algn="ctr">
              <a:spcBef>
                <a:spcPct val="50000"/>
              </a:spcBef>
            </a:pPr>
            <a:r>
              <a:rPr lang="en-US" sz="1400" dirty="0"/>
              <a:t>PCN=2003</a:t>
            </a:r>
          </a:p>
        </p:txBody>
      </p:sp>
      <p:sp>
        <p:nvSpPr>
          <p:cNvPr id="7188" name="Text Box 22"/>
          <p:cNvSpPr txBox="1">
            <a:spLocks noChangeArrowheads="1"/>
          </p:cNvSpPr>
          <p:nvPr/>
        </p:nvSpPr>
        <p:spPr bwMode="auto">
          <a:xfrm>
            <a:off x="7010400" y="2733675"/>
            <a:ext cx="1114425"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7189" name="Text Box 23"/>
          <p:cNvSpPr txBox="1">
            <a:spLocks noChangeArrowheads="1"/>
          </p:cNvSpPr>
          <p:nvPr/>
        </p:nvSpPr>
        <p:spPr bwMode="auto">
          <a:xfrm>
            <a:off x="2505075" y="4221163"/>
            <a:ext cx="1577975" cy="155892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GTTSEL Table</a:t>
            </a:r>
            <a:endParaRPr lang="en-US" sz="1600" b="1" dirty="0"/>
          </a:p>
          <a:p>
            <a:pPr eaLnBrk="0" hangingPunct="0"/>
            <a:r>
              <a:rPr lang="en-US" sz="1600" dirty="0"/>
              <a:t>GTIN=4</a:t>
            </a:r>
          </a:p>
          <a:p>
            <a:pPr eaLnBrk="0" hangingPunct="0"/>
            <a:r>
              <a:rPr lang="en-US" sz="1600" dirty="0"/>
              <a:t>TT = 254</a:t>
            </a:r>
          </a:p>
          <a:p>
            <a:pPr eaLnBrk="0" hangingPunct="0"/>
            <a:r>
              <a:rPr lang="en-US" sz="1600" dirty="0"/>
              <a:t>GTTSN = E800</a:t>
            </a:r>
          </a:p>
          <a:p>
            <a:pPr eaLnBrk="0" hangingPunct="0"/>
            <a:r>
              <a:rPr lang="en-US" sz="1600" dirty="0"/>
              <a:t>NAI=SUB</a:t>
            </a:r>
          </a:p>
          <a:p>
            <a:pPr eaLnBrk="0" hangingPunct="0"/>
            <a:r>
              <a:rPr lang="en-US" sz="1600" dirty="0"/>
              <a:t>NP= E164</a:t>
            </a:r>
          </a:p>
        </p:txBody>
      </p:sp>
      <p:sp>
        <p:nvSpPr>
          <p:cNvPr id="7190" name="Line 24"/>
          <p:cNvSpPr>
            <a:spLocks noChangeShapeType="1"/>
          </p:cNvSpPr>
          <p:nvPr/>
        </p:nvSpPr>
        <p:spPr bwMode="auto">
          <a:xfrm flipH="1">
            <a:off x="2962275" y="2438400"/>
            <a:ext cx="0" cy="981075"/>
          </a:xfrm>
          <a:prstGeom prst="line">
            <a:avLst/>
          </a:prstGeom>
          <a:noFill/>
          <a:ln w="9525">
            <a:solidFill>
              <a:schemeClr val="tx1"/>
            </a:solidFill>
            <a:round/>
            <a:headEnd/>
            <a:tailEnd/>
          </a:ln>
        </p:spPr>
        <p:txBody>
          <a:bodyPr/>
          <a:lstStyle/>
          <a:p>
            <a:endParaRPr lang="en-US" dirty="0"/>
          </a:p>
        </p:txBody>
      </p:sp>
      <p:sp>
        <p:nvSpPr>
          <p:cNvPr id="25" name="Line 5"/>
          <p:cNvSpPr>
            <a:spLocks noChangeShapeType="1"/>
          </p:cNvSpPr>
          <p:nvPr/>
        </p:nvSpPr>
        <p:spPr bwMode="auto">
          <a:xfrm flipV="1">
            <a:off x="1257300" y="4000500"/>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6" name="Oval 6"/>
          <p:cNvSpPr>
            <a:spLocks noChangeArrowheads="1"/>
          </p:cNvSpPr>
          <p:nvPr/>
        </p:nvSpPr>
        <p:spPr bwMode="auto">
          <a:xfrm>
            <a:off x="876300" y="3086100"/>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27" name="Oval 24"/>
          <p:cNvSpPr>
            <a:spLocks noChangeArrowheads="1"/>
          </p:cNvSpPr>
          <p:nvPr/>
        </p:nvSpPr>
        <p:spPr bwMode="auto">
          <a:xfrm>
            <a:off x="866775" y="3086100"/>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28"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5019675"/>
            <a:ext cx="847724" cy="847724"/>
          </a:xfrm>
          <a:prstGeom prst="rect">
            <a:avLst/>
          </a:prstGeom>
          <a:noFill/>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smtClean="0"/>
              <a:t>Global Title Translation Set Table </a:t>
            </a:r>
            <a:endParaRPr lang="en-US" dirty="0" smtClean="0"/>
          </a:p>
        </p:txBody>
      </p:sp>
      <p:sp>
        <p:nvSpPr>
          <p:cNvPr id="115716" name="Rectangle 4"/>
          <p:cNvSpPr>
            <a:spLocks noGrp="1" noChangeArrowheads="1"/>
          </p:cNvSpPr>
          <p:nvPr>
            <p:ph sz="half" idx="2"/>
          </p:nvPr>
        </p:nvSpPr>
        <p:spPr>
          <a:xfrm>
            <a:off x="3838575" y="1162050"/>
            <a:ext cx="4038600" cy="4800600"/>
          </a:xfrm>
        </p:spPr>
        <p:txBody>
          <a:bodyPr/>
          <a:lstStyle/>
          <a:p>
            <a:r>
              <a:rPr lang="en-US" dirty="0" smtClean="0"/>
              <a:t>This command creates a table to which global title addresses (GTAs) can be added.  Subsequent global title selector (</a:t>
            </a:r>
            <a:r>
              <a:rPr lang="en-US" dirty="0" err="1" smtClean="0"/>
              <a:t>gttsel</a:t>
            </a:r>
            <a:r>
              <a:rPr lang="en-US" dirty="0" smtClean="0"/>
              <a:t>) and global title address (</a:t>
            </a:r>
            <a:r>
              <a:rPr lang="en-US" dirty="0" err="1" smtClean="0"/>
              <a:t>gta</a:t>
            </a:r>
            <a:r>
              <a:rPr lang="en-US" dirty="0" smtClean="0"/>
              <a:t>) commands may then be entered.</a:t>
            </a:r>
          </a:p>
          <a:p>
            <a:r>
              <a:rPr lang="en-US" dirty="0" smtClean="0"/>
              <a:t>The GTTSET name (</a:t>
            </a:r>
            <a:r>
              <a:rPr lang="en-US" dirty="0" err="1" smtClean="0"/>
              <a:t>gttsn</a:t>
            </a:r>
            <a:r>
              <a:rPr lang="en-US" dirty="0" smtClean="0"/>
              <a:t>) parameter replaces the translation type name (</a:t>
            </a:r>
            <a:r>
              <a:rPr lang="en-US" dirty="0" err="1" smtClean="0"/>
              <a:t>ttn</a:t>
            </a:r>
            <a:r>
              <a:rPr lang="en-US" dirty="0" smtClean="0"/>
              <a:t>) parameter used in the </a:t>
            </a:r>
            <a:r>
              <a:rPr lang="en-US" dirty="0" err="1" smtClean="0"/>
              <a:t>ent</a:t>
            </a:r>
            <a:r>
              <a:rPr lang="en-US" dirty="0" smtClean="0"/>
              <a:t>-</a:t>
            </a:r>
            <a:r>
              <a:rPr lang="en-US" dirty="0" err="1" smtClean="0"/>
              <a:t>tt</a:t>
            </a:r>
            <a:r>
              <a:rPr lang="en-US" dirty="0" smtClean="0"/>
              <a:t> command (normal GTT). </a:t>
            </a:r>
          </a:p>
          <a:p>
            <a:endParaRPr lang="en-US" dirty="0" smtClean="0"/>
          </a:p>
        </p:txBody>
      </p:sp>
      <p:sp>
        <p:nvSpPr>
          <p:cNvPr id="115717" name="Rectangle 5"/>
          <p:cNvSpPr>
            <a:spLocks noChangeArrowheads="1"/>
          </p:cNvSpPr>
          <p:nvPr/>
        </p:nvSpPr>
        <p:spPr bwMode="auto">
          <a:xfrm>
            <a:off x="685800" y="1270000"/>
            <a:ext cx="2133600" cy="5588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5718" name="Rectangle 6"/>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5719" name="Rectangle 7"/>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5720" name="Rectangle 8"/>
          <p:cNvSpPr>
            <a:spLocks noChangeArrowheads="1"/>
          </p:cNvSpPr>
          <p:nvPr/>
        </p:nvSpPr>
        <p:spPr bwMode="auto">
          <a:xfrm>
            <a:off x="685800" y="3429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ent-gttset</a:t>
            </a:r>
          </a:p>
        </p:txBody>
      </p:sp>
      <p:sp>
        <p:nvSpPr>
          <p:cNvPr id="115721" name="Rectangle 9"/>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5722" name="Rectangle 10"/>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5723" name="Rectangle 11"/>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GTTSET Example</a:t>
            </a:r>
          </a:p>
        </p:txBody>
      </p:sp>
      <p:sp>
        <p:nvSpPr>
          <p:cNvPr id="8196" name="Line 3"/>
          <p:cNvSpPr>
            <a:spLocks noChangeShapeType="1"/>
          </p:cNvSpPr>
          <p:nvPr/>
        </p:nvSpPr>
        <p:spPr bwMode="auto">
          <a:xfrm>
            <a:off x="1270000" y="35560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8197" name="Line 4"/>
          <p:cNvSpPr>
            <a:spLocks noChangeShapeType="1"/>
          </p:cNvSpPr>
          <p:nvPr/>
        </p:nvSpPr>
        <p:spPr bwMode="auto">
          <a:xfrm flipV="1">
            <a:off x="5003800" y="35560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8199" name="Text Box 7"/>
          <p:cNvSpPr txBox="1">
            <a:spLocks noChangeArrowheads="1"/>
          </p:cNvSpPr>
          <p:nvPr/>
        </p:nvSpPr>
        <p:spPr bwMode="auto">
          <a:xfrm>
            <a:off x="2527300" y="4240213"/>
            <a:ext cx="1628775" cy="106997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GTTSET Table </a:t>
            </a:r>
          </a:p>
          <a:p>
            <a:pPr eaLnBrk="0" hangingPunct="0"/>
            <a:r>
              <a:rPr lang="en-US" sz="1600" dirty="0"/>
              <a:t>GTTSN=E800</a:t>
            </a:r>
          </a:p>
          <a:p>
            <a:pPr eaLnBrk="0" hangingPunct="0"/>
            <a:r>
              <a:rPr lang="en-US" sz="1600" dirty="0"/>
              <a:t>NETDOM=ITU</a:t>
            </a:r>
          </a:p>
          <a:p>
            <a:pPr eaLnBrk="0" hangingPunct="0"/>
            <a:r>
              <a:rPr lang="en-US" sz="1600" dirty="0"/>
              <a:t>NDGT=6</a:t>
            </a:r>
          </a:p>
        </p:txBody>
      </p:sp>
      <p:sp>
        <p:nvSpPr>
          <p:cNvPr id="8200" name="Text Box 8"/>
          <p:cNvSpPr txBox="1">
            <a:spLocks noChangeArrowheads="1"/>
          </p:cNvSpPr>
          <p:nvPr/>
        </p:nvSpPr>
        <p:spPr bwMode="auto">
          <a:xfrm>
            <a:off x="736600" y="5838825"/>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800 number dialed</a:t>
            </a:r>
          </a:p>
        </p:txBody>
      </p:sp>
      <p:sp>
        <p:nvSpPr>
          <p:cNvPr id="8201" name="Text Box 9"/>
          <p:cNvSpPr txBox="1">
            <a:spLocks noChangeArrowheads="1"/>
          </p:cNvSpPr>
          <p:nvPr/>
        </p:nvSpPr>
        <p:spPr bwMode="auto">
          <a:xfrm>
            <a:off x="1812925" y="1116013"/>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2000</a:t>
            </a:r>
          </a:p>
          <a:p>
            <a:pPr eaLnBrk="0" hangingPunct="0"/>
            <a:r>
              <a:rPr lang="en-US" sz="1600" dirty="0"/>
              <a:t>OPC = 2003</a:t>
            </a:r>
          </a:p>
          <a:p>
            <a:pPr eaLnBrk="0" hangingPunct="0"/>
            <a:r>
              <a:rPr lang="en-US" sz="1600" dirty="0"/>
              <a:t>Address = 800555</a:t>
            </a:r>
          </a:p>
          <a:p>
            <a:pPr eaLnBrk="0" hangingPunct="0"/>
            <a:r>
              <a:rPr lang="en-US" sz="1600" dirty="0"/>
              <a:t>TT = 254</a:t>
            </a:r>
          </a:p>
          <a:p>
            <a:pPr eaLnBrk="0" hangingPunct="0"/>
            <a:r>
              <a:rPr lang="en-US" sz="1600" dirty="0"/>
              <a:t>SSN=?</a:t>
            </a:r>
          </a:p>
        </p:txBody>
      </p:sp>
      <p:sp>
        <p:nvSpPr>
          <p:cNvPr id="8202" name="Line 10"/>
          <p:cNvSpPr>
            <a:spLocks noChangeShapeType="1"/>
          </p:cNvSpPr>
          <p:nvPr/>
        </p:nvSpPr>
        <p:spPr bwMode="auto">
          <a:xfrm>
            <a:off x="1774825" y="3432175"/>
            <a:ext cx="21336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8204" name="Line 12"/>
          <p:cNvSpPr>
            <a:spLocks noChangeShapeType="1"/>
          </p:cNvSpPr>
          <p:nvPr/>
        </p:nvSpPr>
        <p:spPr bwMode="auto">
          <a:xfrm>
            <a:off x="4137025" y="4441825"/>
            <a:ext cx="914400" cy="0"/>
          </a:xfrm>
          <a:prstGeom prst="line">
            <a:avLst/>
          </a:prstGeom>
          <a:noFill/>
          <a:ln w="12700">
            <a:solidFill>
              <a:schemeClr val="tx1"/>
            </a:solidFill>
            <a:round/>
            <a:headEnd type="none" w="sm" len="sm"/>
            <a:tailEnd type="triangle" w="sm" len="sm"/>
          </a:ln>
        </p:spPr>
        <p:txBody>
          <a:bodyPr wrap="none" anchor="ctr"/>
          <a:lstStyle/>
          <a:p>
            <a:endParaRPr lang="en-US" dirty="0"/>
          </a:p>
        </p:txBody>
      </p:sp>
      <p:sp>
        <p:nvSpPr>
          <p:cNvPr id="8205" name="Rectangle 13"/>
          <p:cNvSpPr>
            <a:spLocks noChangeArrowheads="1"/>
          </p:cNvSpPr>
          <p:nvPr/>
        </p:nvSpPr>
        <p:spPr bwMode="auto">
          <a:xfrm>
            <a:off x="555625" y="962025"/>
            <a:ext cx="7772400" cy="762000"/>
          </a:xfrm>
          <a:prstGeom prst="rect">
            <a:avLst/>
          </a:prstGeom>
          <a:noFill/>
          <a:ln w="9525">
            <a:noFill/>
            <a:miter lim="800000"/>
            <a:headEnd/>
            <a:tailEnd/>
          </a:ln>
        </p:spPr>
        <p:txBody>
          <a:bodyPr lIns="92075" tIns="46038" rIns="92075" bIns="46038"/>
          <a:lstStyle/>
          <a:p>
            <a:pPr marL="228600" indent="-228600">
              <a:spcBef>
                <a:spcPct val="30000"/>
              </a:spcBef>
              <a:buClr>
                <a:schemeClr val="folHlink"/>
              </a:buClr>
              <a:buFont typeface="Wingdings" pitchFamily="2" charset="2"/>
              <a:buChar char="§"/>
            </a:pPr>
            <a:endParaRPr lang="fr-FR" sz="2800" dirty="0"/>
          </a:p>
        </p:txBody>
      </p:sp>
      <p:sp>
        <p:nvSpPr>
          <p:cNvPr id="8206" name="AutoShape 14"/>
          <p:cNvSpPr>
            <a:spLocks noChangeArrowheads="1"/>
          </p:cNvSpPr>
          <p:nvPr/>
        </p:nvSpPr>
        <p:spPr bwMode="auto">
          <a:xfrm>
            <a:off x="7137400" y="30226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8207" name="AutoShape 15"/>
          <p:cNvSpPr>
            <a:spLocks noChangeArrowheads="1"/>
          </p:cNvSpPr>
          <p:nvPr/>
        </p:nvSpPr>
        <p:spPr bwMode="auto">
          <a:xfrm>
            <a:off x="7975600" y="33274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grpSp>
        <p:nvGrpSpPr>
          <p:cNvPr id="8208" name="Group 16"/>
          <p:cNvGrpSpPr>
            <a:grpSpLocks/>
          </p:cNvGrpSpPr>
          <p:nvPr/>
        </p:nvGrpSpPr>
        <p:grpSpPr bwMode="auto">
          <a:xfrm>
            <a:off x="4013200" y="3051175"/>
            <a:ext cx="1143000" cy="1066800"/>
            <a:chOff x="2448" y="1824"/>
            <a:chExt cx="720" cy="672"/>
          </a:xfrm>
        </p:grpSpPr>
        <p:sp>
          <p:nvSpPr>
            <p:cNvPr id="8215" name="Rectangle 17"/>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8216" name="Line 18"/>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8209" name="Text Box 19"/>
          <p:cNvSpPr txBox="1">
            <a:spLocks noChangeArrowheads="1"/>
          </p:cNvSpPr>
          <p:nvPr/>
        </p:nvSpPr>
        <p:spPr bwMode="auto">
          <a:xfrm>
            <a:off x="4187825" y="3281363"/>
            <a:ext cx="874713" cy="519112"/>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8210" name="Text Box 20"/>
          <p:cNvSpPr txBox="1">
            <a:spLocks noChangeArrowheads="1"/>
          </p:cNvSpPr>
          <p:nvPr/>
        </p:nvSpPr>
        <p:spPr bwMode="auto">
          <a:xfrm>
            <a:off x="3714750" y="2781300"/>
            <a:ext cx="1524000" cy="304800"/>
          </a:xfrm>
          <a:prstGeom prst="rect">
            <a:avLst/>
          </a:prstGeom>
          <a:noFill/>
          <a:ln w="9525">
            <a:noFill/>
            <a:miter lim="800000"/>
            <a:headEnd/>
            <a:tailEnd/>
          </a:ln>
        </p:spPr>
        <p:txBody>
          <a:bodyPr>
            <a:spAutoFit/>
          </a:bodyPr>
          <a:lstStyle/>
          <a:p>
            <a:pPr algn="ctr">
              <a:spcBef>
                <a:spcPct val="50000"/>
              </a:spcBef>
            </a:pPr>
            <a:r>
              <a:rPr lang="en-US" sz="1400" dirty="0"/>
              <a:t>    PCN= 2000</a:t>
            </a:r>
          </a:p>
        </p:txBody>
      </p:sp>
      <p:sp>
        <p:nvSpPr>
          <p:cNvPr id="8211" name="Text Box 21"/>
          <p:cNvSpPr txBox="1">
            <a:spLocks noChangeArrowheads="1"/>
          </p:cNvSpPr>
          <p:nvPr/>
        </p:nvSpPr>
        <p:spPr bwMode="auto">
          <a:xfrm>
            <a:off x="781050" y="2847975"/>
            <a:ext cx="1095375" cy="304800"/>
          </a:xfrm>
          <a:prstGeom prst="rect">
            <a:avLst/>
          </a:prstGeom>
          <a:noFill/>
          <a:ln w="9525">
            <a:noFill/>
            <a:miter lim="800000"/>
            <a:headEnd/>
            <a:tailEnd/>
          </a:ln>
        </p:spPr>
        <p:txBody>
          <a:bodyPr>
            <a:spAutoFit/>
          </a:bodyPr>
          <a:lstStyle/>
          <a:p>
            <a:pPr algn="ctr">
              <a:spcBef>
                <a:spcPct val="50000"/>
              </a:spcBef>
            </a:pPr>
            <a:r>
              <a:rPr lang="en-US" sz="1400" dirty="0"/>
              <a:t>PCN=2003</a:t>
            </a:r>
          </a:p>
        </p:txBody>
      </p:sp>
      <p:sp>
        <p:nvSpPr>
          <p:cNvPr id="8212" name="Text Box 22"/>
          <p:cNvSpPr txBox="1">
            <a:spLocks noChangeArrowheads="1"/>
          </p:cNvSpPr>
          <p:nvPr/>
        </p:nvSpPr>
        <p:spPr bwMode="auto">
          <a:xfrm>
            <a:off x="6972300" y="2733675"/>
            <a:ext cx="1143000"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8213" name="Text Box 23"/>
          <p:cNvSpPr txBox="1">
            <a:spLocks noChangeArrowheads="1"/>
          </p:cNvSpPr>
          <p:nvPr/>
        </p:nvSpPr>
        <p:spPr bwMode="auto">
          <a:xfrm>
            <a:off x="5133975" y="4249738"/>
            <a:ext cx="1165225" cy="336550"/>
          </a:xfrm>
          <a:prstGeom prst="rect">
            <a:avLst/>
          </a:prstGeom>
          <a:noFill/>
          <a:ln w="12700">
            <a:noFill/>
            <a:miter lim="800000"/>
            <a:headEnd type="none" w="sm" len="sm"/>
            <a:tailEnd type="none" w="sm" len="sm"/>
          </a:ln>
        </p:spPr>
        <p:txBody>
          <a:bodyPr wrap="none">
            <a:spAutoFit/>
          </a:bodyPr>
          <a:lstStyle/>
          <a:p>
            <a:pPr eaLnBrk="0" hangingPunct="0"/>
            <a:r>
              <a:rPr lang="en-US" sz="1600" u="sng" dirty="0"/>
              <a:t>GTA Table</a:t>
            </a:r>
            <a:endParaRPr lang="en-US" sz="1600" dirty="0"/>
          </a:p>
        </p:txBody>
      </p:sp>
      <p:sp>
        <p:nvSpPr>
          <p:cNvPr id="8214" name="Line 24"/>
          <p:cNvSpPr>
            <a:spLocks noChangeShapeType="1"/>
          </p:cNvSpPr>
          <p:nvPr/>
        </p:nvSpPr>
        <p:spPr bwMode="auto">
          <a:xfrm flipH="1">
            <a:off x="2962275" y="2438400"/>
            <a:ext cx="0" cy="981075"/>
          </a:xfrm>
          <a:prstGeom prst="line">
            <a:avLst/>
          </a:prstGeom>
          <a:noFill/>
          <a:ln w="9525">
            <a:solidFill>
              <a:schemeClr val="tx1"/>
            </a:solidFill>
            <a:round/>
            <a:headEnd/>
            <a:tailEnd/>
          </a:ln>
        </p:spPr>
        <p:txBody>
          <a:bodyPr/>
          <a:lstStyle/>
          <a:p>
            <a:endParaRPr lang="en-US" dirty="0"/>
          </a:p>
        </p:txBody>
      </p:sp>
      <p:sp>
        <p:nvSpPr>
          <p:cNvPr id="25" name="Line 5"/>
          <p:cNvSpPr>
            <a:spLocks noChangeShapeType="1"/>
          </p:cNvSpPr>
          <p:nvPr/>
        </p:nvSpPr>
        <p:spPr bwMode="auto">
          <a:xfrm flipV="1">
            <a:off x="1257300" y="402907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6" name="Oval 6"/>
          <p:cNvSpPr>
            <a:spLocks noChangeArrowheads="1"/>
          </p:cNvSpPr>
          <p:nvPr/>
        </p:nvSpPr>
        <p:spPr bwMode="auto">
          <a:xfrm>
            <a:off x="876300" y="3114675"/>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27" name="Oval 24"/>
          <p:cNvSpPr>
            <a:spLocks noChangeArrowheads="1"/>
          </p:cNvSpPr>
          <p:nvPr/>
        </p:nvSpPr>
        <p:spPr bwMode="auto">
          <a:xfrm>
            <a:off x="866775" y="311467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28"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5048250"/>
            <a:ext cx="847724" cy="847724"/>
          </a:xfrm>
          <a:prstGeom prst="rect">
            <a:avLst/>
          </a:prstGeom>
          <a:noFill/>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mtClean="0"/>
              <a:t>Global Title Address Table</a:t>
            </a:r>
            <a:endParaRPr lang="en-US" dirty="0" smtClean="0"/>
          </a:p>
        </p:txBody>
      </p:sp>
      <p:sp>
        <p:nvSpPr>
          <p:cNvPr id="116740" name="Rectangle 4"/>
          <p:cNvSpPr>
            <a:spLocks noGrp="1" noChangeArrowheads="1"/>
          </p:cNvSpPr>
          <p:nvPr>
            <p:ph sz="half" idx="2"/>
          </p:nvPr>
        </p:nvSpPr>
        <p:spPr>
          <a:xfrm>
            <a:off x="3524250" y="895350"/>
            <a:ext cx="4686300" cy="5581650"/>
          </a:xfrm>
        </p:spPr>
        <p:txBody>
          <a:bodyPr/>
          <a:lstStyle/>
          <a:p>
            <a:r>
              <a:rPr lang="en-US" dirty="0" smtClean="0"/>
              <a:t>The translation is performed on the basis of the global title address (digits) and the translation type (TT) for each SS7 SCCP message received by the EAGLE.</a:t>
            </a:r>
          </a:p>
          <a:p>
            <a:r>
              <a:rPr lang="en-US" dirty="0" smtClean="0"/>
              <a:t>The global title address (GTA) table is used for mapping a sequence of digits from the called party address (CDPA) parameter in the MSU to a SS7 network address, a subsystem number (SSN) and/or a destination point code (DPC), which will be used to route the MSU to its destination.</a:t>
            </a:r>
          </a:p>
          <a:p>
            <a:endParaRPr lang="en-US" dirty="0" smtClean="0"/>
          </a:p>
        </p:txBody>
      </p:sp>
      <p:sp>
        <p:nvSpPr>
          <p:cNvPr id="116741" name="Rectangle 5"/>
          <p:cNvSpPr>
            <a:spLocks noChangeArrowheads="1"/>
          </p:cNvSpPr>
          <p:nvPr/>
        </p:nvSpPr>
        <p:spPr bwMode="auto">
          <a:xfrm>
            <a:off x="685800" y="1231900"/>
            <a:ext cx="2133600" cy="5969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6742" name="Rectangle 6"/>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6743" name="Rectangle 7"/>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6744" name="Rectangle 8"/>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6745" name="Rectangle 9"/>
          <p:cNvSpPr>
            <a:spLocks noChangeArrowheads="1"/>
          </p:cNvSpPr>
          <p:nvPr/>
        </p:nvSpPr>
        <p:spPr bwMode="auto">
          <a:xfrm>
            <a:off x="685800" y="4191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ent-gta</a:t>
            </a:r>
          </a:p>
        </p:txBody>
      </p:sp>
      <p:sp>
        <p:nvSpPr>
          <p:cNvPr id="116746" name="Rectangle 10"/>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6747" name="Rectangle 11"/>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dirty="0" smtClean="0"/>
              <a:t>GTA Example</a:t>
            </a:r>
          </a:p>
        </p:txBody>
      </p:sp>
      <p:sp>
        <p:nvSpPr>
          <p:cNvPr id="9220" name="Line 3"/>
          <p:cNvSpPr>
            <a:spLocks noChangeShapeType="1"/>
          </p:cNvSpPr>
          <p:nvPr/>
        </p:nvSpPr>
        <p:spPr bwMode="auto">
          <a:xfrm>
            <a:off x="1270000" y="3292475"/>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9221" name="Line 4"/>
          <p:cNvSpPr>
            <a:spLocks noChangeShapeType="1"/>
          </p:cNvSpPr>
          <p:nvPr/>
        </p:nvSpPr>
        <p:spPr bwMode="auto">
          <a:xfrm flipV="1">
            <a:off x="5003800" y="3292475"/>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9223" name="Text Box 7"/>
          <p:cNvSpPr txBox="1">
            <a:spLocks noChangeArrowheads="1"/>
          </p:cNvSpPr>
          <p:nvPr/>
        </p:nvSpPr>
        <p:spPr bwMode="auto">
          <a:xfrm>
            <a:off x="4441825" y="3938588"/>
            <a:ext cx="1646238" cy="201612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GTA Table </a:t>
            </a:r>
            <a:endParaRPr lang="en-US" sz="1600" dirty="0"/>
          </a:p>
          <a:p>
            <a:pPr eaLnBrk="0" hangingPunct="0"/>
            <a:r>
              <a:rPr lang="en-US" sz="1600" dirty="0"/>
              <a:t>GTTSN=E800</a:t>
            </a:r>
          </a:p>
          <a:p>
            <a:pPr eaLnBrk="0" hangingPunct="0"/>
            <a:r>
              <a:rPr lang="en-US" sz="1600" dirty="0"/>
              <a:t>GTA = 800555</a:t>
            </a:r>
          </a:p>
          <a:p>
            <a:pPr eaLnBrk="0" hangingPunct="0"/>
            <a:r>
              <a:rPr lang="en-US" sz="1600" dirty="0"/>
              <a:t>EGTA = 800600</a:t>
            </a:r>
          </a:p>
          <a:p>
            <a:pPr eaLnBrk="0" hangingPunct="0"/>
            <a:r>
              <a:rPr lang="en-US" sz="1400" dirty="0"/>
              <a:t>XLAT = DPCSSN</a:t>
            </a:r>
            <a:endParaRPr lang="en-US" sz="1600" dirty="0"/>
          </a:p>
          <a:p>
            <a:pPr eaLnBrk="0" hangingPunct="0"/>
            <a:r>
              <a:rPr lang="en-US" sz="1600" dirty="0"/>
              <a:t>RI=SSN</a:t>
            </a:r>
          </a:p>
          <a:p>
            <a:pPr eaLnBrk="0" hangingPunct="0"/>
            <a:r>
              <a:rPr lang="en-US" sz="1600" dirty="0"/>
              <a:t>SSN = 254</a:t>
            </a:r>
          </a:p>
          <a:p>
            <a:pPr eaLnBrk="0" hangingPunct="0"/>
            <a:r>
              <a:rPr lang="en-US" sz="1600" dirty="0"/>
              <a:t>PCN=2006</a:t>
            </a:r>
          </a:p>
        </p:txBody>
      </p:sp>
      <p:sp>
        <p:nvSpPr>
          <p:cNvPr id="9224" name="Text Box 8"/>
          <p:cNvSpPr txBox="1">
            <a:spLocks noChangeArrowheads="1"/>
          </p:cNvSpPr>
          <p:nvPr/>
        </p:nvSpPr>
        <p:spPr bwMode="auto">
          <a:xfrm>
            <a:off x="736600" y="5575300"/>
            <a:ext cx="1836738" cy="701675"/>
          </a:xfrm>
          <a:prstGeom prst="rect">
            <a:avLst/>
          </a:prstGeom>
          <a:noFill/>
          <a:ln w="12700">
            <a:noFill/>
            <a:miter lim="800000"/>
            <a:headEnd type="none" w="sm" len="sm"/>
            <a:tailEnd type="none" w="sm" len="sm"/>
          </a:ln>
        </p:spPr>
        <p:txBody>
          <a:bodyPr wrap="none">
            <a:spAutoFit/>
          </a:bodyPr>
          <a:lstStyle/>
          <a:p>
            <a:pPr eaLnBrk="0" hangingPunct="0"/>
            <a:r>
              <a:rPr lang="en-US" sz="2000" dirty="0"/>
              <a:t>Number dialed</a:t>
            </a:r>
          </a:p>
          <a:p>
            <a:pPr eaLnBrk="0" hangingPunct="0"/>
            <a:r>
              <a:rPr lang="en-US" sz="2000" dirty="0"/>
              <a:t>800-555-3012 </a:t>
            </a:r>
          </a:p>
        </p:txBody>
      </p:sp>
      <p:sp>
        <p:nvSpPr>
          <p:cNvPr id="9225" name="Text Box 9"/>
          <p:cNvSpPr txBox="1">
            <a:spLocks noChangeArrowheads="1"/>
          </p:cNvSpPr>
          <p:nvPr/>
        </p:nvSpPr>
        <p:spPr bwMode="auto">
          <a:xfrm>
            <a:off x="1727200" y="985838"/>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2000</a:t>
            </a:r>
          </a:p>
          <a:p>
            <a:pPr eaLnBrk="0" hangingPunct="0"/>
            <a:r>
              <a:rPr lang="en-US" sz="1600" dirty="0"/>
              <a:t>OPC = 2003</a:t>
            </a:r>
          </a:p>
          <a:p>
            <a:pPr eaLnBrk="0" hangingPunct="0"/>
            <a:r>
              <a:rPr lang="en-US" sz="1600" dirty="0"/>
              <a:t>Address = 800555</a:t>
            </a:r>
          </a:p>
          <a:p>
            <a:pPr eaLnBrk="0" hangingPunct="0"/>
            <a:r>
              <a:rPr lang="en-US" sz="1600" dirty="0"/>
              <a:t>TT = 254</a:t>
            </a:r>
          </a:p>
          <a:p>
            <a:pPr eaLnBrk="0" hangingPunct="0"/>
            <a:r>
              <a:rPr lang="en-US" sz="1600" b="1" dirty="0"/>
              <a:t>SSN=?</a:t>
            </a:r>
          </a:p>
        </p:txBody>
      </p:sp>
      <p:sp>
        <p:nvSpPr>
          <p:cNvPr id="9226" name="Line 10"/>
          <p:cNvSpPr>
            <a:spLocks noChangeShapeType="1"/>
          </p:cNvSpPr>
          <p:nvPr/>
        </p:nvSpPr>
        <p:spPr bwMode="auto">
          <a:xfrm>
            <a:off x="5099050" y="3149600"/>
            <a:ext cx="200025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9228" name="Line 12"/>
          <p:cNvSpPr>
            <a:spLocks noChangeShapeType="1"/>
          </p:cNvSpPr>
          <p:nvPr/>
        </p:nvSpPr>
        <p:spPr bwMode="auto">
          <a:xfrm>
            <a:off x="3984625" y="4168775"/>
            <a:ext cx="4572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9229" name="AutoShape 13"/>
          <p:cNvSpPr>
            <a:spLocks noChangeArrowheads="1"/>
          </p:cNvSpPr>
          <p:nvPr/>
        </p:nvSpPr>
        <p:spPr bwMode="auto">
          <a:xfrm>
            <a:off x="7137400" y="275907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9230" name="AutoShape 14"/>
          <p:cNvSpPr>
            <a:spLocks noChangeArrowheads="1"/>
          </p:cNvSpPr>
          <p:nvPr/>
        </p:nvSpPr>
        <p:spPr bwMode="auto">
          <a:xfrm>
            <a:off x="7975600" y="306387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grpSp>
        <p:nvGrpSpPr>
          <p:cNvPr id="9231" name="Group 15"/>
          <p:cNvGrpSpPr>
            <a:grpSpLocks/>
          </p:cNvGrpSpPr>
          <p:nvPr/>
        </p:nvGrpSpPr>
        <p:grpSpPr bwMode="auto">
          <a:xfrm>
            <a:off x="3860800" y="2759075"/>
            <a:ext cx="1143000" cy="1066800"/>
            <a:chOff x="2448" y="1824"/>
            <a:chExt cx="720" cy="672"/>
          </a:xfrm>
        </p:grpSpPr>
        <p:sp>
          <p:nvSpPr>
            <p:cNvPr id="9246" name="Rectangle 1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9247"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9232" name="Rectangle 18"/>
          <p:cNvSpPr>
            <a:spLocks noChangeArrowheads="1"/>
          </p:cNvSpPr>
          <p:nvPr/>
        </p:nvSpPr>
        <p:spPr bwMode="auto">
          <a:xfrm>
            <a:off x="4033838" y="3032125"/>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9233" name="AutoShape 19"/>
          <p:cNvSpPr>
            <a:spLocks noChangeArrowheads="1"/>
          </p:cNvSpPr>
          <p:nvPr/>
        </p:nvSpPr>
        <p:spPr bwMode="auto">
          <a:xfrm>
            <a:off x="7150100" y="433387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9234" name="AutoShape 20"/>
          <p:cNvSpPr>
            <a:spLocks noChangeArrowheads="1"/>
          </p:cNvSpPr>
          <p:nvPr/>
        </p:nvSpPr>
        <p:spPr bwMode="auto">
          <a:xfrm>
            <a:off x="7988300" y="463867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9235" name="Line 21"/>
          <p:cNvSpPr>
            <a:spLocks noChangeShapeType="1"/>
          </p:cNvSpPr>
          <p:nvPr/>
        </p:nvSpPr>
        <p:spPr bwMode="auto">
          <a:xfrm>
            <a:off x="5016500" y="3305175"/>
            <a:ext cx="2133600" cy="1600200"/>
          </a:xfrm>
          <a:prstGeom prst="line">
            <a:avLst/>
          </a:prstGeom>
          <a:noFill/>
          <a:ln w="12700">
            <a:solidFill>
              <a:schemeClr val="tx1"/>
            </a:solidFill>
            <a:round/>
            <a:headEnd/>
            <a:tailEnd/>
          </a:ln>
        </p:spPr>
        <p:txBody>
          <a:bodyPr/>
          <a:lstStyle/>
          <a:p>
            <a:endParaRPr lang="en-US" dirty="0"/>
          </a:p>
        </p:txBody>
      </p:sp>
      <p:sp>
        <p:nvSpPr>
          <p:cNvPr id="9236" name="Text Box 22"/>
          <p:cNvSpPr txBox="1">
            <a:spLocks noChangeArrowheads="1"/>
          </p:cNvSpPr>
          <p:nvPr/>
        </p:nvSpPr>
        <p:spPr bwMode="auto">
          <a:xfrm>
            <a:off x="3581400" y="2486025"/>
            <a:ext cx="1476375" cy="304800"/>
          </a:xfrm>
          <a:prstGeom prst="rect">
            <a:avLst/>
          </a:prstGeom>
          <a:noFill/>
          <a:ln w="9525">
            <a:noFill/>
            <a:miter lim="800000"/>
            <a:headEnd/>
            <a:tailEnd/>
          </a:ln>
        </p:spPr>
        <p:txBody>
          <a:bodyPr>
            <a:spAutoFit/>
          </a:bodyPr>
          <a:lstStyle/>
          <a:p>
            <a:pPr algn="ctr">
              <a:spcBef>
                <a:spcPct val="50000"/>
              </a:spcBef>
            </a:pPr>
            <a:r>
              <a:rPr lang="en-US" sz="1400" dirty="0"/>
              <a:t>    PCN= 2000</a:t>
            </a:r>
          </a:p>
        </p:txBody>
      </p:sp>
      <p:sp>
        <p:nvSpPr>
          <p:cNvPr id="9237" name="Text Box 23"/>
          <p:cNvSpPr txBox="1">
            <a:spLocks noChangeArrowheads="1"/>
          </p:cNvSpPr>
          <p:nvPr/>
        </p:nvSpPr>
        <p:spPr bwMode="auto">
          <a:xfrm>
            <a:off x="781050" y="2552700"/>
            <a:ext cx="1095375" cy="304800"/>
          </a:xfrm>
          <a:prstGeom prst="rect">
            <a:avLst/>
          </a:prstGeom>
          <a:noFill/>
          <a:ln w="9525">
            <a:noFill/>
            <a:miter lim="800000"/>
            <a:headEnd/>
            <a:tailEnd/>
          </a:ln>
        </p:spPr>
        <p:txBody>
          <a:bodyPr>
            <a:spAutoFit/>
          </a:bodyPr>
          <a:lstStyle/>
          <a:p>
            <a:pPr algn="ctr">
              <a:spcBef>
                <a:spcPct val="50000"/>
              </a:spcBef>
            </a:pPr>
            <a:r>
              <a:rPr lang="en-US" sz="1400" dirty="0"/>
              <a:t>PCN=2003</a:t>
            </a:r>
          </a:p>
        </p:txBody>
      </p:sp>
      <p:sp>
        <p:nvSpPr>
          <p:cNvPr id="9238" name="Text Box 24"/>
          <p:cNvSpPr txBox="1">
            <a:spLocks noChangeArrowheads="1"/>
          </p:cNvSpPr>
          <p:nvPr/>
        </p:nvSpPr>
        <p:spPr bwMode="auto">
          <a:xfrm>
            <a:off x="7019925" y="2486025"/>
            <a:ext cx="1123950"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9239" name="Text Box 25"/>
          <p:cNvSpPr txBox="1">
            <a:spLocks noChangeArrowheads="1"/>
          </p:cNvSpPr>
          <p:nvPr/>
        </p:nvSpPr>
        <p:spPr bwMode="auto">
          <a:xfrm>
            <a:off x="6886575" y="4057650"/>
            <a:ext cx="1409700" cy="304800"/>
          </a:xfrm>
          <a:prstGeom prst="rect">
            <a:avLst/>
          </a:prstGeom>
          <a:noFill/>
          <a:ln w="9525">
            <a:noFill/>
            <a:miter lim="800000"/>
            <a:headEnd/>
            <a:tailEnd/>
          </a:ln>
        </p:spPr>
        <p:txBody>
          <a:bodyPr>
            <a:spAutoFit/>
          </a:bodyPr>
          <a:lstStyle/>
          <a:p>
            <a:pPr algn="ctr">
              <a:spcBef>
                <a:spcPct val="50000"/>
              </a:spcBef>
            </a:pPr>
            <a:r>
              <a:rPr lang="en-US" sz="1400" dirty="0"/>
              <a:t>PCN=2007</a:t>
            </a:r>
          </a:p>
        </p:txBody>
      </p:sp>
      <p:sp>
        <p:nvSpPr>
          <p:cNvPr id="9240" name="Text Box 26"/>
          <p:cNvSpPr txBox="1">
            <a:spLocks noChangeArrowheads="1"/>
          </p:cNvSpPr>
          <p:nvPr/>
        </p:nvSpPr>
        <p:spPr bwMode="auto">
          <a:xfrm>
            <a:off x="5156200" y="995363"/>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2006</a:t>
            </a:r>
          </a:p>
          <a:p>
            <a:pPr eaLnBrk="0" hangingPunct="0"/>
            <a:r>
              <a:rPr lang="en-US" sz="1600" dirty="0"/>
              <a:t>OPC = 2001</a:t>
            </a:r>
          </a:p>
          <a:p>
            <a:pPr eaLnBrk="0" hangingPunct="0"/>
            <a:r>
              <a:rPr lang="en-US" sz="1600" dirty="0"/>
              <a:t>Address = 800555</a:t>
            </a:r>
          </a:p>
          <a:p>
            <a:pPr eaLnBrk="0" hangingPunct="0"/>
            <a:r>
              <a:rPr lang="en-US" sz="1600" dirty="0"/>
              <a:t>TT = 254</a:t>
            </a:r>
          </a:p>
          <a:p>
            <a:pPr eaLnBrk="0" hangingPunct="0"/>
            <a:r>
              <a:rPr lang="en-US" sz="1600" b="1" dirty="0"/>
              <a:t>SSN=254</a:t>
            </a:r>
          </a:p>
        </p:txBody>
      </p:sp>
      <p:sp>
        <p:nvSpPr>
          <p:cNvPr id="9241" name="Line 27"/>
          <p:cNvSpPr>
            <a:spLocks noChangeShapeType="1"/>
          </p:cNvSpPr>
          <p:nvPr/>
        </p:nvSpPr>
        <p:spPr bwMode="auto">
          <a:xfrm>
            <a:off x="6257925" y="2324100"/>
            <a:ext cx="9525" cy="828675"/>
          </a:xfrm>
          <a:prstGeom prst="line">
            <a:avLst/>
          </a:prstGeom>
          <a:noFill/>
          <a:ln w="9525">
            <a:solidFill>
              <a:schemeClr val="tx1"/>
            </a:solidFill>
            <a:round/>
            <a:headEnd/>
            <a:tailEnd/>
          </a:ln>
        </p:spPr>
        <p:txBody>
          <a:bodyPr/>
          <a:lstStyle/>
          <a:p>
            <a:endParaRPr lang="en-US" dirty="0"/>
          </a:p>
        </p:txBody>
      </p:sp>
      <p:sp>
        <p:nvSpPr>
          <p:cNvPr id="9242" name="Text Box 28"/>
          <p:cNvSpPr txBox="1">
            <a:spLocks noChangeArrowheads="1"/>
          </p:cNvSpPr>
          <p:nvPr/>
        </p:nvSpPr>
        <p:spPr bwMode="auto">
          <a:xfrm>
            <a:off x="3876675" y="2724150"/>
            <a:ext cx="1085850" cy="304800"/>
          </a:xfrm>
          <a:prstGeom prst="rect">
            <a:avLst/>
          </a:prstGeom>
          <a:noFill/>
          <a:ln w="9525">
            <a:noFill/>
            <a:miter lim="800000"/>
            <a:headEnd/>
            <a:tailEnd/>
          </a:ln>
        </p:spPr>
        <p:txBody>
          <a:bodyPr>
            <a:spAutoFit/>
          </a:bodyPr>
          <a:lstStyle/>
          <a:p>
            <a:pPr algn="ctr">
              <a:spcBef>
                <a:spcPct val="50000"/>
              </a:spcBef>
            </a:pPr>
            <a:r>
              <a:rPr lang="en-US" sz="1400" dirty="0"/>
              <a:t>PCN=2001</a:t>
            </a:r>
          </a:p>
        </p:txBody>
      </p:sp>
      <p:sp>
        <p:nvSpPr>
          <p:cNvPr id="9243" name="Line 29"/>
          <p:cNvSpPr>
            <a:spLocks noChangeShapeType="1"/>
          </p:cNvSpPr>
          <p:nvPr/>
        </p:nvSpPr>
        <p:spPr bwMode="auto">
          <a:xfrm>
            <a:off x="1800225" y="3181350"/>
            <a:ext cx="1952625" cy="0"/>
          </a:xfrm>
          <a:prstGeom prst="line">
            <a:avLst/>
          </a:prstGeom>
          <a:noFill/>
          <a:ln w="9525">
            <a:solidFill>
              <a:schemeClr val="tx1"/>
            </a:solidFill>
            <a:round/>
            <a:headEnd/>
            <a:tailEnd type="triangle" w="med" len="med"/>
          </a:ln>
        </p:spPr>
        <p:txBody>
          <a:bodyPr/>
          <a:lstStyle/>
          <a:p>
            <a:endParaRPr lang="en-US" dirty="0"/>
          </a:p>
        </p:txBody>
      </p:sp>
      <p:sp>
        <p:nvSpPr>
          <p:cNvPr id="9244" name="Line 30"/>
          <p:cNvSpPr>
            <a:spLocks noChangeShapeType="1"/>
          </p:cNvSpPr>
          <p:nvPr/>
        </p:nvSpPr>
        <p:spPr bwMode="auto">
          <a:xfrm>
            <a:off x="2733675" y="2305050"/>
            <a:ext cx="0" cy="847725"/>
          </a:xfrm>
          <a:prstGeom prst="line">
            <a:avLst/>
          </a:prstGeom>
          <a:noFill/>
          <a:ln w="9525">
            <a:solidFill>
              <a:schemeClr val="tx1"/>
            </a:solidFill>
            <a:round/>
            <a:headEnd/>
            <a:tailEnd/>
          </a:ln>
        </p:spPr>
        <p:txBody>
          <a:bodyPr/>
          <a:lstStyle/>
          <a:p>
            <a:endParaRPr lang="en-US" dirty="0"/>
          </a:p>
        </p:txBody>
      </p:sp>
      <p:sp>
        <p:nvSpPr>
          <p:cNvPr id="9245" name="Text Box 31"/>
          <p:cNvSpPr txBox="1">
            <a:spLocks noChangeArrowheads="1"/>
          </p:cNvSpPr>
          <p:nvPr/>
        </p:nvSpPr>
        <p:spPr bwMode="auto">
          <a:xfrm>
            <a:off x="2441575" y="3944938"/>
            <a:ext cx="1628775" cy="336550"/>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GTTSET Table </a:t>
            </a:r>
          </a:p>
        </p:txBody>
      </p:sp>
      <p:sp>
        <p:nvSpPr>
          <p:cNvPr id="32" name="Line 5"/>
          <p:cNvSpPr>
            <a:spLocks noChangeShapeType="1"/>
          </p:cNvSpPr>
          <p:nvPr/>
        </p:nvSpPr>
        <p:spPr bwMode="auto">
          <a:xfrm flipV="1">
            <a:off x="1257300" y="376237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3" name="Oval 6"/>
          <p:cNvSpPr>
            <a:spLocks noChangeArrowheads="1"/>
          </p:cNvSpPr>
          <p:nvPr/>
        </p:nvSpPr>
        <p:spPr bwMode="auto">
          <a:xfrm>
            <a:off x="876300" y="2847975"/>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34" name="Oval 24"/>
          <p:cNvSpPr>
            <a:spLocks noChangeArrowheads="1"/>
          </p:cNvSpPr>
          <p:nvPr/>
        </p:nvSpPr>
        <p:spPr bwMode="auto">
          <a:xfrm>
            <a:off x="866775" y="284797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35"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4781550"/>
            <a:ext cx="847724" cy="847724"/>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What is Global Title Translations </a:t>
            </a:r>
          </a:p>
        </p:txBody>
      </p:sp>
      <p:sp>
        <p:nvSpPr>
          <p:cNvPr id="4" name="Content Placeholder 3"/>
          <p:cNvSpPr>
            <a:spLocks noGrp="1"/>
          </p:cNvSpPr>
          <p:nvPr>
            <p:ph idx="1"/>
          </p:nvPr>
        </p:nvSpPr>
        <p:spPr/>
        <p:txBody>
          <a:bodyPr/>
          <a:lstStyle/>
          <a:p>
            <a:r>
              <a:rPr lang="en-US" dirty="0" smtClean="0"/>
              <a:t>The purpose of Global Title Translations (GTT) is to analyze the Global Title Address (GTA) information of a TCAP query to determine its destination.</a:t>
            </a:r>
          </a:p>
          <a:p>
            <a:endParaRPr lang="en-US" dirty="0" smtClean="0"/>
          </a:p>
          <a:p>
            <a:r>
              <a:rPr lang="en-US" dirty="0" smtClean="0"/>
              <a:t>The destination of a query will be either an STP or an SCP where the service database is located.  </a:t>
            </a:r>
          </a:p>
          <a:p>
            <a:endParaRPr lang="en-US" dirty="0" smtClean="0"/>
          </a:p>
          <a:p>
            <a:r>
              <a:rPr lang="en-US" dirty="0" smtClean="0"/>
              <a:t>When a query is sent to an SCP, it is identified by a subsystem number (SSN) which identifies the service database at the SCP used to answer the query.</a:t>
            </a:r>
          </a:p>
          <a:p>
            <a:endParaRPr 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mtClean="0"/>
              <a:t>Mated Application Table</a:t>
            </a:r>
            <a:endParaRPr lang="en-US" dirty="0" smtClean="0"/>
          </a:p>
        </p:txBody>
      </p:sp>
      <p:sp>
        <p:nvSpPr>
          <p:cNvPr id="117764" name="Rectangle 4"/>
          <p:cNvSpPr>
            <a:spLocks noGrp="1" noChangeArrowheads="1"/>
          </p:cNvSpPr>
          <p:nvPr>
            <p:ph sz="half" idx="2"/>
          </p:nvPr>
        </p:nvSpPr>
        <p:spPr>
          <a:xfrm>
            <a:off x="3848100" y="1514475"/>
            <a:ext cx="4124325" cy="4800600"/>
          </a:xfrm>
        </p:spPr>
        <p:txBody>
          <a:bodyPr/>
          <a:lstStyle/>
          <a:p>
            <a:r>
              <a:rPr lang="en-US" dirty="0" smtClean="0"/>
              <a:t>The mated application (MAP) table is used to assign a mated application (mated SCP) for load sharing or in the event that the primary application (primary SCP) becomes unavailable.  </a:t>
            </a:r>
          </a:p>
          <a:p>
            <a:endParaRPr lang="en-US" dirty="0" smtClean="0"/>
          </a:p>
        </p:txBody>
      </p:sp>
      <p:sp>
        <p:nvSpPr>
          <p:cNvPr id="117765" name="Rectangle 5"/>
          <p:cNvSpPr>
            <a:spLocks noChangeArrowheads="1"/>
          </p:cNvSpPr>
          <p:nvPr/>
        </p:nvSpPr>
        <p:spPr bwMode="auto">
          <a:xfrm>
            <a:off x="685800" y="1231900"/>
            <a:ext cx="2133600" cy="5969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7766" name="Rectangle 6"/>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7767" name="Rectangle 7"/>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7768" name="Rectangle 8"/>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7769" name="Rectangle 9"/>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7770" name="Rectangle 10"/>
          <p:cNvSpPr>
            <a:spLocks noChangeArrowheads="1"/>
          </p:cNvSpPr>
          <p:nvPr/>
        </p:nvSpPr>
        <p:spPr bwMode="auto">
          <a:xfrm>
            <a:off x="685800" y="4953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ent-map</a:t>
            </a:r>
          </a:p>
        </p:txBody>
      </p:sp>
      <p:sp>
        <p:nvSpPr>
          <p:cNvPr id="117771" name="Rectangle 11"/>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Line 2"/>
          <p:cNvSpPr>
            <a:spLocks noChangeShapeType="1"/>
          </p:cNvSpPr>
          <p:nvPr/>
        </p:nvSpPr>
        <p:spPr bwMode="auto">
          <a:xfrm>
            <a:off x="1181100" y="27432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0244" name="Line 3"/>
          <p:cNvSpPr>
            <a:spLocks noChangeShapeType="1"/>
          </p:cNvSpPr>
          <p:nvPr/>
        </p:nvSpPr>
        <p:spPr bwMode="auto">
          <a:xfrm flipV="1">
            <a:off x="4991100" y="27432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0247" name="AutoShape 7"/>
          <p:cNvSpPr>
            <a:spLocks noChangeArrowheads="1"/>
          </p:cNvSpPr>
          <p:nvPr/>
        </p:nvSpPr>
        <p:spPr bwMode="auto">
          <a:xfrm>
            <a:off x="7124700" y="22098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10248" name="AutoShape 8"/>
          <p:cNvSpPr>
            <a:spLocks noChangeArrowheads="1"/>
          </p:cNvSpPr>
          <p:nvPr/>
        </p:nvSpPr>
        <p:spPr bwMode="auto">
          <a:xfrm>
            <a:off x="7962900" y="25146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10249" name="AutoShape 9"/>
          <p:cNvSpPr>
            <a:spLocks noChangeArrowheads="1"/>
          </p:cNvSpPr>
          <p:nvPr/>
        </p:nvSpPr>
        <p:spPr bwMode="auto">
          <a:xfrm>
            <a:off x="7200900" y="35814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10250" name="AutoShape 10"/>
          <p:cNvSpPr>
            <a:spLocks noChangeArrowheads="1"/>
          </p:cNvSpPr>
          <p:nvPr/>
        </p:nvSpPr>
        <p:spPr bwMode="auto">
          <a:xfrm>
            <a:off x="8039100" y="38862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10251" name="Line 11"/>
          <p:cNvSpPr>
            <a:spLocks noChangeShapeType="1"/>
          </p:cNvSpPr>
          <p:nvPr/>
        </p:nvSpPr>
        <p:spPr bwMode="auto">
          <a:xfrm>
            <a:off x="4991100" y="2743200"/>
            <a:ext cx="2209800" cy="13716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0252" name="Line 12"/>
          <p:cNvSpPr>
            <a:spLocks noChangeShapeType="1"/>
          </p:cNvSpPr>
          <p:nvPr/>
        </p:nvSpPr>
        <p:spPr bwMode="auto">
          <a:xfrm>
            <a:off x="1866900" y="29718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10253" name="Text Box 13"/>
          <p:cNvSpPr txBox="1">
            <a:spLocks noChangeArrowheads="1"/>
          </p:cNvSpPr>
          <p:nvPr/>
        </p:nvSpPr>
        <p:spPr bwMode="auto">
          <a:xfrm>
            <a:off x="2019300" y="29686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(50) Queries</a:t>
            </a:r>
          </a:p>
        </p:txBody>
      </p:sp>
      <p:sp>
        <p:nvSpPr>
          <p:cNvPr id="10254" name="Line 14"/>
          <p:cNvSpPr>
            <a:spLocks noChangeShapeType="1"/>
          </p:cNvSpPr>
          <p:nvPr/>
        </p:nvSpPr>
        <p:spPr bwMode="auto">
          <a:xfrm>
            <a:off x="5143500" y="25908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10255" name="Text Box 15"/>
          <p:cNvSpPr txBox="1">
            <a:spLocks noChangeArrowheads="1"/>
          </p:cNvSpPr>
          <p:nvPr/>
        </p:nvSpPr>
        <p:spPr bwMode="auto">
          <a:xfrm>
            <a:off x="5295900" y="21304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(25) Queries</a:t>
            </a:r>
          </a:p>
        </p:txBody>
      </p:sp>
      <p:sp>
        <p:nvSpPr>
          <p:cNvPr id="10256" name="Line 16"/>
          <p:cNvSpPr>
            <a:spLocks noChangeShapeType="1"/>
          </p:cNvSpPr>
          <p:nvPr/>
        </p:nvSpPr>
        <p:spPr bwMode="auto">
          <a:xfrm>
            <a:off x="5143500" y="3048000"/>
            <a:ext cx="1905000" cy="121920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10257" name="Text Box 17"/>
          <p:cNvSpPr txBox="1">
            <a:spLocks noChangeArrowheads="1"/>
          </p:cNvSpPr>
          <p:nvPr/>
        </p:nvSpPr>
        <p:spPr bwMode="auto">
          <a:xfrm>
            <a:off x="4838700" y="38068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(25) Queries</a:t>
            </a:r>
          </a:p>
        </p:txBody>
      </p:sp>
      <p:sp>
        <p:nvSpPr>
          <p:cNvPr id="10258" name="Text Box 18"/>
          <p:cNvSpPr txBox="1">
            <a:spLocks noChangeArrowheads="1"/>
          </p:cNvSpPr>
          <p:nvPr/>
        </p:nvSpPr>
        <p:spPr bwMode="auto">
          <a:xfrm>
            <a:off x="2490788" y="3503613"/>
            <a:ext cx="1498600" cy="204787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MAP Table</a:t>
            </a:r>
            <a:endParaRPr lang="en-US" sz="1600" b="1" dirty="0"/>
          </a:p>
          <a:p>
            <a:pPr eaLnBrk="0" hangingPunct="0"/>
            <a:r>
              <a:rPr lang="en-US" sz="1600" dirty="0"/>
              <a:t>PCN=2006</a:t>
            </a:r>
          </a:p>
          <a:p>
            <a:pPr eaLnBrk="0" hangingPunct="0"/>
            <a:r>
              <a:rPr lang="en-US" sz="1600" dirty="0"/>
              <a:t>RC = 10</a:t>
            </a:r>
          </a:p>
          <a:p>
            <a:pPr eaLnBrk="0" hangingPunct="0"/>
            <a:r>
              <a:rPr lang="en-US" sz="1600" dirty="0"/>
              <a:t>SSN = 254</a:t>
            </a:r>
          </a:p>
          <a:p>
            <a:pPr eaLnBrk="0" hangingPunct="0"/>
            <a:r>
              <a:rPr lang="en-US" sz="1600" dirty="0"/>
              <a:t>GRP = E800</a:t>
            </a:r>
          </a:p>
          <a:p>
            <a:pPr eaLnBrk="0" hangingPunct="0"/>
            <a:r>
              <a:rPr lang="en-US" sz="1600" dirty="0"/>
              <a:t>MPCN=2007 </a:t>
            </a:r>
          </a:p>
          <a:p>
            <a:pPr eaLnBrk="0" hangingPunct="0"/>
            <a:r>
              <a:rPr lang="en-US" sz="1600" dirty="0"/>
              <a:t>MATERC = 10</a:t>
            </a:r>
          </a:p>
          <a:p>
            <a:pPr eaLnBrk="0" hangingPunct="0"/>
            <a:r>
              <a:rPr lang="en-US" sz="1600" dirty="0"/>
              <a:t>MSSN=254 </a:t>
            </a:r>
          </a:p>
        </p:txBody>
      </p:sp>
      <p:grpSp>
        <p:nvGrpSpPr>
          <p:cNvPr id="10259" name="Group 19"/>
          <p:cNvGrpSpPr>
            <a:grpSpLocks/>
          </p:cNvGrpSpPr>
          <p:nvPr/>
        </p:nvGrpSpPr>
        <p:grpSpPr bwMode="auto">
          <a:xfrm>
            <a:off x="3848100" y="2209800"/>
            <a:ext cx="1143000" cy="1066800"/>
            <a:chOff x="2448" y="1824"/>
            <a:chExt cx="720" cy="672"/>
          </a:xfrm>
        </p:grpSpPr>
        <p:sp>
          <p:nvSpPr>
            <p:cNvPr id="10269" name="Rectangle 20"/>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10270"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0260" name="Rectangle 22"/>
          <p:cNvSpPr>
            <a:spLocks noGrp="1" noChangeArrowheads="1"/>
          </p:cNvSpPr>
          <p:nvPr>
            <p:ph type="title"/>
          </p:nvPr>
        </p:nvSpPr>
        <p:spPr/>
        <p:txBody>
          <a:bodyPr/>
          <a:lstStyle/>
          <a:p>
            <a:pPr eaLnBrk="1" hangingPunct="1"/>
            <a:r>
              <a:rPr lang="en-US" dirty="0" smtClean="0"/>
              <a:t>MAP Example</a:t>
            </a:r>
          </a:p>
        </p:txBody>
      </p:sp>
      <p:sp>
        <p:nvSpPr>
          <p:cNvPr id="10261" name="Rectangle 23"/>
          <p:cNvSpPr>
            <a:spLocks noChangeArrowheads="1"/>
          </p:cNvSpPr>
          <p:nvPr/>
        </p:nvSpPr>
        <p:spPr bwMode="auto">
          <a:xfrm>
            <a:off x="3995738" y="2444750"/>
            <a:ext cx="874712" cy="519113"/>
          </a:xfrm>
          <a:prstGeom prst="rect">
            <a:avLst/>
          </a:prstGeom>
          <a:noFill/>
          <a:ln w="9525">
            <a:noFill/>
            <a:miter lim="800000"/>
            <a:headEnd/>
            <a:tailEnd/>
          </a:ln>
        </p:spPr>
        <p:txBody>
          <a:bodyPr wrap="none">
            <a:spAutoFit/>
          </a:bodyPr>
          <a:lstStyle/>
          <a:p>
            <a:r>
              <a:rPr lang="en-US" sz="2800" b="1" dirty="0">
                <a:solidFill>
                  <a:schemeClr val="bg2"/>
                </a:solidFill>
              </a:rPr>
              <a:t>STP</a:t>
            </a:r>
          </a:p>
        </p:txBody>
      </p:sp>
      <p:sp>
        <p:nvSpPr>
          <p:cNvPr id="10263" name="Rectangle 25"/>
          <p:cNvSpPr>
            <a:spLocks noChangeArrowheads="1"/>
          </p:cNvSpPr>
          <p:nvPr/>
        </p:nvSpPr>
        <p:spPr bwMode="auto">
          <a:xfrm>
            <a:off x="3986213" y="24447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10264" name="Text Box 26"/>
          <p:cNvSpPr txBox="1">
            <a:spLocks noChangeArrowheads="1"/>
          </p:cNvSpPr>
          <p:nvPr/>
        </p:nvSpPr>
        <p:spPr bwMode="auto">
          <a:xfrm>
            <a:off x="3581400" y="1943100"/>
            <a:ext cx="1447800" cy="304800"/>
          </a:xfrm>
          <a:prstGeom prst="rect">
            <a:avLst/>
          </a:prstGeom>
          <a:noFill/>
          <a:ln w="9525">
            <a:noFill/>
            <a:miter lim="800000"/>
            <a:headEnd/>
            <a:tailEnd/>
          </a:ln>
        </p:spPr>
        <p:txBody>
          <a:bodyPr>
            <a:spAutoFit/>
          </a:bodyPr>
          <a:lstStyle/>
          <a:p>
            <a:pPr algn="ctr">
              <a:spcBef>
                <a:spcPct val="50000"/>
              </a:spcBef>
            </a:pPr>
            <a:r>
              <a:rPr lang="en-US" sz="1400" dirty="0"/>
              <a:t>    PCN= 2000</a:t>
            </a:r>
          </a:p>
        </p:txBody>
      </p:sp>
      <p:sp>
        <p:nvSpPr>
          <p:cNvPr id="10265" name="Text Box 27"/>
          <p:cNvSpPr txBox="1">
            <a:spLocks noChangeArrowheads="1"/>
          </p:cNvSpPr>
          <p:nvPr/>
        </p:nvSpPr>
        <p:spPr bwMode="auto">
          <a:xfrm>
            <a:off x="781050" y="2009775"/>
            <a:ext cx="1095375" cy="304800"/>
          </a:xfrm>
          <a:prstGeom prst="rect">
            <a:avLst/>
          </a:prstGeom>
          <a:noFill/>
          <a:ln w="9525">
            <a:noFill/>
            <a:miter lim="800000"/>
            <a:headEnd/>
            <a:tailEnd/>
          </a:ln>
        </p:spPr>
        <p:txBody>
          <a:bodyPr>
            <a:spAutoFit/>
          </a:bodyPr>
          <a:lstStyle/>
          <a:p>
            <a:pPr algn="ctr">
              <a:spcBef>
                <a:spcPct val="50000"/>
              </a:spcBef>
            </a:pPr>
            <a:r>
              <a:rPr lang="en-US" sz="1400" dirty="0" smtClean="0"/>
              <a:t>PCN=2002</a:t>
            </a:r>
            <a:endParaRPr lang="en-US" sz="1400" dirty="0"/>
          </a:p>
        </p:txBody>
      </p:sp>
      <p:sp>
        <p:nvSpPr>
          <p:cNvPr id="10266" name="Text Box 28"/>
          <p:cNvSpPr txBox="1">
            <a:spLocks noChangeArrowheads="1"/>
          </p:cNvSpPr>
          <p:nvPr/>
        </p:nvSpPr>
        <p:spPr bwMode="auto">
          <a:xfrm>
            <a:off x="6858000" y="1933575"/>
            <a:ext cx="1381125"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10267" name="Text Box 29"/>
          <p:cNvSpPr txBox="1">
            <a:spLocks noChangeArrowheads="1"/>
          </p:cNvSpPr>
          <p:nvPr/>
        </p:nvSpPr>
        <p:spPr bwMode="auto">
          <a:xfrm>
            <a:off x="6934200" y="3324225"/>
            <a:ext cx="1409700" cy="304800"/>
          </a:xfrm>
          <a:prstGeom prst="rect">
            <a:avLst/>
          </a:prstGeom>
          <a:noFill/>
          <a:ln w="9525">
            <a:noFill/>
            <a:miter lim="800000"/>
            <a:headEnd/>
            <a:tailEnd/>
          </a:ln>
        </p:spPr>
        <p:txBody>
          <a:bodyPr>
            <a:spAutoFit/>
          </a:bodyPr>
          <a:lstStyle/>
          <a:p>
            <a:pPr algn="ctr">
              <a:spcBef>
                <a:spcPct val="50000"/>
              </a:spcBef>
            </a:pPr>
            <a:r>
              <a:rPr lang="en-US" sz="1400" dirty="0"/>
              <a:t>PCN=2007</a:t>
            </a:r>
          </a:p>
        </p:txBody>
      </p:sp>
      <p:sp>
        <p:nvSpPr>
          <p:cNvPr id="35" name="Line 5"/>
          <p:cNvSpPr>
            <a:spLocks noChangeShapeType="1"/>
          </p:cNvSpPr>
          <p:nvPr/>
        </p:nvSpPr>
        <p:spPr bwMode="auto">
          <a:xfrm flipV="1">
            <a:off x="1257300" y="3200400"/>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6" name="Oval 6"/>
          <p:cNvSpPr>
            <a:spLocks noChangeArrowheads="1"/>
          </p:cNvSpPr>
          <p:nvPr/>
        </p:nvSpPr>
        <p:spPr bwMode="auto">
          <a:xfrm>
            <a:off x="876300" y="2286000"/>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37" name="Oval 24"/>
          <p:cNvSpPr>
            <a:spLocks noChangeArrowheads="1"/>
          </p:cNvSpPr>
          <p:nvPr/>
        </p:nvSpPr>
        <p:spPr bwMode="auto">
          <a:xfrm>
            <a:off x="866775" y="2286000"/>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38"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4219575"/>
            <a:ext cx="847724" cy="847724"/>
          </a:xfrm>
          <a:prstGeom prst="rect">
            <a:avLst/>
          </a:prstGeom>
          <a:noFill/>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mtClean="0"/>
              <a:t>Concerned Signaling Point Code Table</a:t>
            </a:r>
            <a:endParaRPr lang="en-US" dirty="0" smtClean="0"/>
          </a:p>
        </p:txBody>
      </p:sp>
      <p:sp>
        <p:nvSpPr>
          <p:cNvPr id="118788" name="Rectangle 4"/>
          <p:cNvSpPr>
            <a:spLocks noGrp="1" noChangeArrowheads="1"/>
          </p:cNvSpPr>
          <p:nvPr>
            <p:ph sz="half" idx="2"/>
          </p:nvPr>
        </p:nvSpPr>
        <p:spPr>
          <a:xfrm>
            <a:off x="3667124" y="990599"/>
            <a:ext cx="4676775" cy="5286375"/>
          </a:xfrm>
        </p:spPr>
        <p:txBody>
          <a:bodyPr/>
          <a:lstStyle/>
          <a:p>
            <a:r>
              <a:rPr lang="en-US" dirty="0" smtClean="0"/>
              <a:t>This command is used with the </a:t>
            </a:r>
            <a:r>
              <a:rPr lang="en-US" dirty="0" err="1" smtClean="0"/>
              <a:t>ent</a:t>
            </a:r>
            <a:r>
              <a:rPr lang="en-US" dirty="0" smtClean="0"/>
              <a:t>-map (mated applications) command by the EAGLE STP for network management.</a:t>
            </a:r>
          </a:p>
          <a:p>
            <a:r>
              <a:rPr lang="en-US" dirty="0" smtClean="0"/>
              <a:t>The point codes in the Concerned Signaling Point Code table will be notified of the receipt by the EAGLE of any subsystem allowed or subsystem prohibited from an application at an adjacent SCP and SSN.</a:t>
            </a:r>
          </a:p>
          <a:p>
            <a:r>
              <a:rPr lang="en-US" dirty="0" smtClean="0"/>
              <a:t>The only signaling points that should be entered into this table would be any STPs performing final GTT into your network. </a:t>
            </a:r>
          </a:p>
          <a:p>
            <a:endParaRPr lang="en-US" dirty="0" smtClean="0"/>
          </a:p>
        </p:txBody>
      </p:sp>
      <p:sp>
        <p:nvSpPr>
          <p:cNvPr id="118789" name="Rectangle 5"/>
          <p:cNvSpPr>
            <a:spLocks noChangeArrowheads="1"/>
          </p:cNvSpPr>
          <p:nvPr/>
        </p:nvSpPr>
        <p:spPr bwMode="auto">
          <a:xfrm>
            <a:off x="685800" y="1231900"/>
            <a:ext cx="2133600" cy="596900"/>
          </a:xfrm>
          <a:prstGeom prst="rect">
            <a:avLst/>
          </a:prstGeom>
          <a:no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8790" name="Rectangle 6"/>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8791" name="Rectangle 7"/>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8792" name="Rectangle 8"/>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8793" name="Rectangle 9"/>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8794" name="Rectangle 10"/>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8795" name="Rectangle 11"/>
          <p:cNvSpPr>
            <a:spLocks noChangeArrowheads="1"/>
          </p:cNvSpPr>
          <p:nvPr/>
        </p:nvSpPr>
        <p:spPr bwMode="auto">
          <a:xfrm>
            <a:off x="685800" y="5715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dirty="0" smtClean="0"/>
              <a:t>CSPC Example</a:t>
            </a:r>
          </a:p>
        </p:txBody>
      </p:sp>
      <p:sp>
        <p:nvSpPr>
          <p:cNvPr id="119811" name="AutoShape 3"/>
          <p:cNvSpPr>
            <a:spLocks noChangeArrowheads="1"/>
          </p:cNvSpPr>
          <p:nvPr/>
        </p:nvSpPr>
        <p:spPr bwMode="auto">
          <a:xfrm>
            <a:off x="7035800" y="19431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119812" name="Line 4"/>
          <p:cNvSpPr>
            <a:spLocks noChangeShapeType="1"/>
          </p:cNvSpPr>
          <p:nvPr/>
        </p:nvSpPr>
        <p:spPr bwMode="auto">
          <a:xfrm>
            <a:off x="5676900" y="2527300"/>
            <a:ext cx="1346200" cy="0"/>
          </a:xfrm>
          <a:prstGeom prst="line">
            <a:avLst/>
          </a:prstGeom>
          <a:noFill/>
          <a:ln w="12700">
            <a:solidFill>
              <a:schemeClr val="tx1"/>
            </a:solidFill>
            <a:round/>
            <a:headEnd type="none" w="sm" len="sm"/>
            <a:tailEnd type="none" w="sm" len="sm"/>
          </a:ln>
        </p:spPr>
        <p:txBody>
          <a:bodyPr wrap="none" anchor="ctr"/>
          <a:lstStyle/>
          <a:p>
            <a:endParaRPr lang="en-US" dirty="0"/>
          </a:p>
        </p:txBody>
      </p:sp>
      <p:grpSp>
        <p:nvGrpSpPr>
          <p:cNvPr id="119813" name="Group 5"/>
          <p:cNvGrpSpPr>
            <a:grpSpLocks/>
          </p:cNvGrpSpPr>
          <p:nvPr/>
        </p:nvGrpSpPr>
        <p:grpSpPr bwMode="auto">
          <a:xfrm>
            <a:off x="4546600" y="3733800"/>
            <a:ext cx="1143000" cy="1066800"/>
            <a:chOff x="2448" y="1824"/>
            <a:chExt cx="720" cy="672"/>
          </a:xfrm>
        </p:grpSpPr>
        <p:sp>
          <p:nvSpPr>
            <p:cNvPr id="119860" name="Rectangle 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119861" name="Line 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9814" name="AutoShape 8"/>
          <p:cNvSpPr>
            <a:spLocks noChangeArrowheads="1"/>
          </p:cNvSpPr>
          <p:nvPr/>
        </p:nvSpPr>
        <p:spPr bwMode="auto">
          <a:xfrm>
            <a:off x="7874000" y="22479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119815" name="Line 9"/>
          <p:cNvSpPr>
            <a:spLocks noChangeShapeType="1"/>
          </p:cNvSpPr>
          <p:nvPr/>
        </p:nvSpPr>
        <p:spPr bwMode="auto">
          <a:xfrm flipV="1">
            <a:off x="5676900" y="4343400"/>
            <a:ext cx="14859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19816" name="Line 10"/>
          <p:cNvSpPr>
            <a:spLocks noChangeShapeType="1"/>
          </p:cNvSpPr>
          <p:nvPr/>
        </p:nvSpPr>
        <p:spPr bwMode="auto">
          <a:xfrm flipV="1">
            <a:off x="2184400" y="4203700"/>
            <a:ext cx="2387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19817" name="AutoShape 11"/>
          <p:cNvSpPr>
            <a:spLocks noChangeArrowheads="1"/>
          </p:cNvSpPr>
          <p:nvPr/>
        </p:nvSpPr>
        <p:spPr bwMode="auto">
          <a:xfrm>
            <a:off x="7162800" y="38100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grpSp>
        <p:nvGrpSpPr>
          <p:cNvPr id="119818" name="Group 12"/>
          <p:cNvGrpSpPr>
            <a:grpSpLocks/>
          </p:cNvGrpSpPr>
          <p:nvPr/>
        </p:nvGrpSpPr>
        <p:grpSpPr bwMode="auto">
          <a:xfrm>
            <a:off x="7924800" y="4038600"/>
            <a:ext cx="609600" cy="685800"/>
            <a:chOff x="4992" y="2544"/>
            <a:chExt cx="384" cy="432"/>
          </a:xfrm>
        </p:grpSpPr>
        <p:sp>
          <p:nvSpPr>
            <p:cNvPr id="119857" name="AutoShape 13"/>
            <p:cNvSpPr>
              <a:spLocks noChangeArrowheads="1"/>
            </p:cNvSpPr>
            <p:nvPr/>
          </p:nvSpPr>
          <p:spPr bwMode="auto">
            <a:xfrm>
              <a:off x="5040" y="2592"/>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119858" name="Line 14"/>
            <p:cNvSpPr>
              <a:spLocks noChangeShapeType="1"/>
            </p:cNvSpPr>
            <p:nvPr/>
          </p:nvSpPr>
          <p:spPr bwMode="auto">
            <a:xfrm>
              <a:off x="4992" y="2544"/>
              <a:ext cx="384" cy="384"/>
            </a:xfrm>
            <a:prstGeom prst="line">
              <a:avLst/>
            </a:prstGeom>
            <a:noFill/>
            <a:ln w="12700">
              <a:solidFill>
                <a:srgbClr val="FF0000"/>
              </a:solidFill>
              <a:round/>
              <a:headEnd type="none" w="sm" len="sm"/>
              <a:tailEnd type="none" w="sm" len="sm"/>
            </a:ln>
          </p:spPr>
          <p:txBody>
            <a:bodyPr wrap="none" anchor="ctr"/>
            <a:lstStyle/>
            <a:p>
              <a:endParaRPr lang="en-US" dirty="0"/>
            </a:p>
          </p:txBody>
        </p:sp>
        <p:sp>
          <p:nvSpPr>
            <p:cNvPr id="119859" name="Line 15"/>
            <p:cNvSpPr>
              <a:spLocks noChangeShapeType="1"/>
            </p:cNvSpPr>
            <p:nvPr/>
          </p:nvSpPr>
          <p:spPr bwMode="auto">
            <a:xfrm flipH="1">
              <a:off x="4992" y="2544"/>
              <a:ext cx="384" cy="432"/>
            </a:xfrm>
            <a:prstGeom prst="line">
              <a:avLst/>
            </a:prstGeom>
            <a:noFill/>
            <a:ln w="12700">
              <a:solidFill>
                <a:srgbClr val="FF0000"/>
              </a:solidFill>
              <a:round/>
              <a:headEnd type="none" w="sm" len="sm"/>
              <a:tailEnd type="none" w="sm" len="sm"/>
            </a:ln>
          </p:spPr>
          <p:txBody>
            <a:bodyPr wrap="none" anchor="ctr"/>
            <a:lstStyle/>
            <a:p>
              <a:endParaRPr lang="en-US" dirty="0"/>
            </a:p>
          </p:txBody>
        </p:sp>
      </p:grpSp>
      <p:sp>
        <p:nvSpPr>
          <p:cNvPr id="119819" name="Line 16"/>
          <p:cNvSpPr>
            <a:spLocks noChangeShapeType="1"/>
          </p:cNvSpPr>
          <p:nvPr/>
        </p:nvSpPr>
        <p:spPr bwMode="auto">
          <a:xfrm flipH="1" flipV="1">
            <a:off x="5689600" y="4419600"/>
            <a:ext cx="1460500" cy="0"/>
          </a:xfrm>
          <a:prstGeom prst="line">
            <a:avLst/>
          </a:prstGeom>
          <a:noFill/>
          <a:ln w="12700">
            <a:solidFill>
              <a:srgbClr val="FF0000"/>
            </a:solidFill>
            <a:round/>
            <a:headEnd type="none" w="sm" len="sm"/>
            <a:tailEnd type="arrow" w="med" len="med"/>
          </a:ln>
        </p:spPr>
        <p:txBody>
          <a:bodyPr wrap="none" anchor="ctr"/>
          <a:lstStyle/>
          <a:p>
            <a:endParaRPr lang="en-US" dirty="0"/>
          </a:p>
        </p:txBody>
      </p:sp>
      <p:sp>
        <p:nvSpPr>
          <p:cNvPr id="119820" name="Text Box 17"/>
          <p:cNvSpPr txBox="1">
            <a:spLocks noChangeArrowheads="1"/>
          </p:cNvSpPr>
          <p:nvPr/>
        </p:nvSpPr>
        <p:spPr bwMode="auto">
          <a:xfrm rot="-44983">
            <a:off x="6346825" y="2927350"/>
            <a:ext cx="1439863" cy="1006475"/>
          </a:xfrm>
          <a:prstGeom prst="rect">
            <a:avLst/>
          </a:prstGeom>
          <a:noFill/>
          <a:ln w="12700">
            <a:noFill/>
            <a:miter lim="800000"/>
            <a:headEnd type="none" w="sm" len="sm"/>
            <a:tailEnd type="none" w="sm" len="sm"/>
          </a:ln>
        </p:spPr>
        <p:txBody>
          <a:bodyPr wrap="none">
            <a:spAutoFit/>
          </a:bodyPr>
          <a:lstStyle/>
          <a:p>
            <a:pPr algn="ctr" eaLnBrk="0" hangingPunct="0"/>
            <a:r>
              <a:rPr lang="en-US" sz="2000" dirty="0"/>
              <a:t>Subsystem</a:t>
            </a:r>
          </a:p>
          <a:p>
            <a:pPr algn="ctr" eaLnBrk="0" hangingPunct="0"/>
            <a:r>
              <a:rPr lang="en-US" sz="2000" dirty="0"/>
              <a:t>Prohibit</a:t>
            </a:r>
          </a:p>
          <a:p>
            <a:pPr algn="ctr" eaLnBrk="0" hangingPunct="0"/>
            <a:r>
              <a:rPr lang="en-US" sz="2000" dirty="0"/>
              <a:t>(SSP)</a:t>
            </a:r>
          </a:p>
        </p:txBody>
      </p:sp>
      <p:sp>
        <p:nvSpPr>
          <p:cNvPr id="119821" name="Text Box 18"/>
          <p:cNvSpPr txBox="1">
            <a:spLocks noChangeArrowheads="1"/>
          </p:cNvSpPr>
          <p:nvPr/>
        </p:nvSpPr>
        <p:spPr bwMode="auto">
          <a:xfrm>
            <a:off x="2784475" y="4668838"/>
            <a:ext cx="1346200" cy="1082675"/>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b="1" u="sng" dirty="0"/>
              <a:t>CSPC Table</a:t>
            </a:r>
            <a:endParaRPr lang="en-US" sz="1600" dirty="0"/>
          </a:p>
          <a:p>
            <a:pPr eaLnBrk="0" hangingPunct="0"/>
            <a:r>
              <a:rPr lang="en-US" sz="1600" dirty="0"/>
              <a:t>GRP=E800</a:t>
            </a:r>
          </a:p>
          <a:p>
            <a:pPr eaLnBrk="0" hangingPunct="0"/>
            <a:r>
              <a:rPr lang="en-US" sz="1600" dirty="0"/>
              <a:t>PCA=1-1-1</a:t>
            </a:r>
          </a:p>
          <a:p>
            <a:pPr eaLnBrk="0" hangingPunct="0"/>
            <a:r>
              <a:rPr lang="en-US" sz="1600" dirty="0"/>
              <a:t>PCA=1-1-2</a:t>
            </a:r>
          </a:p>
        </p:txBody>
      </p:sp>
      <p:sp>
        <p:nvSpPr>
          <p:cNvPr id="119822" name="Rectangle 19"/>
          <p:cNvSpPr>
            <a:spLocks noChangeArrowheads="1"/>
          </p:cNvSpPr>
          <p:nvPr/>
        </p:nvSpPr>
        <p:spPr bwMode="auto">
          <a:xfrm>
            <a:off x="4719638" y="40322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grpSp>
        <p:nvGrpSpPr>
          <p:cNvPr id="119823" name="Group 20"/>
          <p:cNvGrpSpPr>
            <a:grpSpLocks/>
          </p:cNvGrpSpPr>
          <p:nvPr/>
        </p:nvGrpSpPr>
        <p:grpSpPr bwMode="auto">
          <a:xfrm>
            <a:off x="4533900" y="1955800"/>
            <a:ext cx="1143000" cy="1066800"/>
            <a:chOff x="2448" y="1824"/>
            <a:chExt cx="720" cy="672"/>
          </a:xfrm>
        </p:grpSpPr>
        <p:sp>
          <p:nvSpPr>
            <p:cNvPr id="119855" name="Rectangle 21"/>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119856" name="Line 2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9824" name="Rectangle 23"/>
          <p:cNvSpPr>
            <a:spLocks noChangeArrowheads="1"/>
          </p:cNvSpPr>
          <p:nvPr/>
        </p:nvSpPr>
        <p:spPr bwMode="auto">
          <a:xfrm>
            <a:off x="4745038" y="22161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119825" name="Line 24"/>
          <p:cNvSpPr>
            <a:spLocks noChangeShapeType="1"/>
          </p:cNvSpPr>
          <p:nvPr/>
        </p:nvSpPr>
        <p:spPr bwMode="auto">
          <a:xfrm>
            <a:off x="5689600" y="2540000"/>
            <a:ext cx="1460500" cy="1816100"/>
          </a:xfrm>
          <a:prstGeom prst="line">
            <a:avLst/>
          </a:prstGeom>
          <a:noFill/>
          <a:ln w="9525">
            <a:solidFill>
              <a:schemeClr val="tx1"/>
            </a:solidFill>
            <a:round/>
            <a:headEnd/>
            <a:tailEnd/>
          </a:ln>
        </p:spPr>
        <p:txBody>
          <a:bodyPr/>
          <a:lstStyle/>
          <a:p>
            <a:endParaRPr lang="en-US" dirty="0"/>
          </a:p>
        </p:txBody>
      </p:sp>
      <p:sp>
        <p:nvSpPr>
          <p:cNvPr id="119826" name="Line 25"/>
          <p:cNvSpPr>
            <a:spLocks noChangeShapeType="1"/>
          </p:cNvSpPr>
          <p:nvPr/>
        </p:nvSpPr>
        <p:spPr bwMode="auto">
          <a:xfrm flipV="1">
            <a:off x="5676900" y="2540000"/>
            <a:ext cx="1346200" cy="1816100"/>
          </a:xfrm>
          <a:prstGeom prst="line">
            <a:avLst/>
          </a:prstGeom>
          <a:noFill/>
          <a:ln w="9525">
            <a:solidFill>
              <a:schemeClr val="tx1"/>
            </a:solidFill>
            <a:round/>
            <a:headEnd/>
            <a:tailEnd/>
          </a:ln>
        </p:spPr>
        <p:txBody>
          <a:bodyPr/>
          <a:lstStyle/>
          <a:p>
            <a:endParaRPr lang="en-US" dirty="0"/>
          </a:p>
        </p:txBody>
      </p:sp>
      <p:sp>
        <p:nvSpPr>
          <p:cNvPr id="119827" name="Line 26"/>
          <p:cNvSpPr>
            <a:spLocks noChangeShapeType="1"/>
          </p:cNvSpPr>
          <p:nvPr/>
        </p:nvSpPr>
        <p:spPr bwMode="auto">
          <a:xfrm flipH="1" flipV="1">
            <a:off x="5715000" y="2616200"/>
            <a:ext cx="1422400" cy="1816100"/>
          </a:xfrm>
          <a:prstGeom prst="line">
            <a:avLst/>
          </a:prstGeom>
          <a:noFill/>
          <a:ln w="28575">
            <a:solidFill>
              <a:srgbClr val="FF0066"/>
            </a:solidFill>
            <a:round/>
            <a:headEnd/>
            <a:tailEnd type="triangle" w="med" len="med"/>
          </a:ln>
        </p:spPr>
        <p:txBody>
          <a:bodyPr/>
          <a:lstStyle/>
          <a:p>
            <a:endParaRPr lang="en-US" dirty="0"/>
          </a:p>
        </p:txBody>
      </p:sp>
      <p:sp>
        <p:nvSpPr>
          <p:cNvPr id="119828" name="Line 27"/>
          <p:cNvSpPr>
            <a:spLocks noChangeShapeType="1"/>
          </p:cNvSpPr>
          <p:nvPr/>
        </p:nvSpPr>
        <p:spPr bwMode="auto">
          <a:xfrm>
            <a:off x="4940300" y="3035300"/>
            <a:ext cx="0" cy="698500"/>
          </a:xfrm>
          <a:prstGeom prst="line">
            <a:avLst/>
          </a:prstGeom>
          <a:noFill/>
          <a:ln w="9525">
            <a:solidFill>
              <a:schemeClr val="tx1"/>
            </a:solidFill>
            <a:round/>
            <a:headEnd/>
            <a:tailEnd/>
          </a:ln>
        </p:spPr>
        <p:txBody>
          <a:bodyPr/>
          <a:lstStyle/>
          <a:p>
            <a:endParaRPr lang="en-US" dirty="0"/>
          </a:p>
        </p:txBody>
      </p:sp>
      <p:sp>
        <p:nvSpPr>
          <p:cNvPr id="119829" name="Line 28"/>
          <p:cNvSpPr>
            <a:spLocks noChangeShapeType="1"/>
          </p:cNvSpPr>
          <p:nvPr/>
        </p:nvSpPr>
        <p:spPr bwMode="auto">
          <a:xfrm>
            <a:off x="5283200" y="3035300"/>
            <a:ext cx="0" cy="711200"/>
          </a:xfrm>
          <a:prstGeom prst="line">
            <a:avLst/>
          </a:prstGeom>
          <a:noFill/>
          <a:ln w="9525">
            <a:solidFill>
              <a:schemeClr val="tx1"/>
            </a:solidFill>
            <a:round/>
            <a:headEnd/>
            <a:tailEnd/>
          </a:ln>
        </p:spPr>
        <p:txBody>
          <a:bodyPr/>
          <a:lstStyle/>
          <a:p>
            <a:endParaRPr lang="en-US" dirty="0"/>
          </a:p>
        </p:txBody>
      </p:sp>
      <p:grpSp>
        <p:nvGrpSpPr>
          <p:cNvPr id="119830" name="Group 29"/>
          <p:cNvGrpSpPr>
            <a:grpSpLocks/>
          </p:cNvGrpSpPr>
          <p:nvPr/>
        </p:nvGrpSpPr>
        <p:grpSpPr bwMode="auto">
          <a:xfrm>
            <a:off x="1028700" y="3721100"/>
            <a:ext cx="1143000" cy="1066800"/>
            <a:chOff x="2448" y="1824"/>
            <a:chExt cx="720" cy="672"/>
          </a:xfrm>
        </p:grpSpPr>
        <p:sp>
          <p:nvSpPr>
            <p:cNvPr id="119853" name="Rectangle 30"/>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119854" name="Line 3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9831" name="Rectangle 32"/>
          <p:cNvSpPr>
            <a:spLocks noChangeArrowheads="1"/>
          </p:cNvSpPr>
          <p:nvPr/>
        </p:nvSpPr>
        <p:spPr bwMode="auto">
          <a:xfrm>
            <a:off x="1201738" y="40195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grpSp>
        <p:nvGrpSpPr>
          <p:cNvPr id="119832" name="Group 33"/>
          <p:cNvGrpSpPr>
            <a:grpSpLocks/>
          </p:cNvGrpSpPr>
          <p:nvPr/>
        </p:nvGrpSpPr>
        <p:grpSpPr bwMode="auto">
          <a:xfrm>
            <a:off x="1016000" y="1943100"/>
            <a:ext cx="1143000" cy="1066800"/>
            <a:chOff x="2448" y="1824"/>
            <a:chExt cx="720" cy="672"/>
          </a:xfrm>
        </p:grpSpPr>
        <p:sp>
          <p:nvSpPr>
            <p:cNvPr id="119851" name="Rectangle 34"/>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119852" name="Line 3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9833" name="Rectangle 36"/>
          <p:cNvSpPr>
            <a:spLocks noChangeArrowheads="1"/>
          </p:cNvSpPr>
          <p:nvPr/>
        </p:nvSpPr>
        <p:spPr bwMode="auto">
          <a:xfrm>
            <a:off x="1227138" y="22034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119834" name="Line 37"/>
          <p:cNvSpPr>
            <a:spLocks noChangeShapeType="1"/>
          </p:cNvSpPr>
          <p:nvPr/>
        </p:nvSpPr>
        <p:spPr bwMode="auto">
          <a:xfrm>
            <a:off x="1422400" y="3022600"/>
            <a:ext cx="0" cy="698500"/>
          </a:xfrm>
          <a:prstGeom prst="line">
            <a:avLst/>
          </a:prstGeom>
          <a:noFill/>
          <a:ln w="9525">
            <a:solidFill>
              <a:schemeClr val="tx1"/>
            </a:solidFill>
            <a:round/>
            <a:headEnd/>
            <a:tailEnd/>
          </a:ln>
        </p:spPr>
        <p:txBody>
          <a:bodyPr/>
          <a:lstStyle/>
          <a:p>
            <a:endParaRPr lang="en-US" dirty="0"/>
          </a:p>
        </p:txBody>
      </p:sp>
      <p:sp>
        <p:nvSpPr>
          <p:cNvPr id="119835" name="Line 38"/>
          <p:cNvSpPr>
            <a:spLocks noChangeShapeType="1"/>
          </p:cNvSpPr>
          <p:nvPr/>
        </p:nvSpPr>
        <p:spPr bwMode="auto">
          <a:xfrm>
            <a:off x="1765300" y="3022600"/>
            <a:ext cx="0" cy="711200"/>
          </a:xfrm>
          <a:prstGeom prst="line">
            <a:avLst/>
          </a:prstGeom>
          <a:noFill/>
          <a:ln w="9525">
            <a:solidFill>
              <a:schemeClr val="tx1"/>
            </a:solidFill>
            <a:round/>
            <a:headEnd/>
            <a:tailEnd/>
          </a:ln>
        </p:spPr>
        <p:txBody>
          <a:bodyPr/>
          <a:lstStyle/>
          <a:p>
            <a:endParaRPr lang="en-US" dirty="0"/>
          </a:p>
        </p:txBody>
      </p:sp>
      <p:sp>
        <p:nvSpPr>
          <p:cNvPr id="119836" name="Line 39"/>
          <p:cNvSpPr>
            <a:spLocks noChangeShapeType="1"/>
          </p:cNvSpPr>
          <p:nvPr/>
        </p:nvSpPr>
        <p:spPr bwMode="auto">
          <a:xfrm>
            <a:off x="2171700" y="2476500"/>
            <a:ext cx="2362200" cy="0"/>
          </a:xfrm>
          <a:prstGeom prst="line">
            <a:avLst/>
          </a:prstGeom>
          <a:noFill/>
          <a:ln w="9525">
            <a:solidFill>
              <a:schemeClr val="tx1"/>
            </a:solidFill>
            <a:round/>
            <a:headEnd/>
            <a:tailEnd/>
          </a:ln>
        </p:spPr>
        <p:txBody>
          <a:bodyPr/>
          <a:lstStyle/>
          <a:p>
            <a:endParaRPr lang="en-US" dirty="0"/>
          </a:p>
        </p:txBody>
      </p:sp>
      <p:sp>
        <p:nvSpPr>
          <p:cNvPr id="119837" name="Line 40"/>
          <p:cNvSpPr>
            <a:spLocks noChangeShapeType="1"/>
          </p:cNvSpPr>
          <p:nvPr/>
        </p:nvSpPr>
        <p:spPr bwMode="auto">
          <a:xfrm flipH="1">
            <a:off x="2197100" y="2476500"/>
            <a:ext cx="2311400" cy="1714500"/>
          </a:xfrm>
          <a:prstGeom prst="line">
            <a:avLst/>
          </a:prstGeom>
          <a:noFill/>
          <a:ln w="9525">
            <a:solidFill>
              <a:schemeClr val="tx1"/>
            </a:solidFill>
            <a:round/>
            <a:headEnd/>
            <a:tailEnd/>
          </a:ln>
        </p:spPr>
        <p:txBody>
          <a:bodyPr/>
          <a:lstStyle/>
          <a:p>
            <a:endParaRPr lang="en-US" dirty="0"/>
          </a:p>
        </p:txBody>
      </p:sp>
      <p:sp>
        <p:nvSpPr>
          <p:cNvPr id="119838" name="Line 41"/>
          <p:cNvSpPr>
            <a:spLocks noChangeShapeType="1"/>
          </p:cNvSpPr>
          <p:nvPr/>
        </p:nvSpPr>
        <p:spPr bwMode="auto">
          <a:xfrm>
            <a:off x="2133600" y="2463800"/>
            <a:ext cx="2413000" cy="1752600"/>
          </a:xfrm>
          <a:prstGeom prst="line">
            <a:avLst/>
          </a:prstGeom>
          <a:noFill/>
          <a:ln w="9525">
            <a:solidFill>
              <a:schemeClr val="tx1"/>
            </a:solidFill>
            <a:round/>
            <a:headEnd/>
            <a:tailEnd/>
          </a:ln>
        </p:spPr>
        <p:txBody>
          <a:bodyPr/>
          <a:lstStyle/>
          <a:p>
            <a:endParaRPr lang="en-US" dirty="0"/>
          </a:p>
        </p:txBody>
      </p:sp>
      <p:sp>
        <p:nvSpPr>
          <p:cNvPr id="119839" name="Line 42"/>
          <p:cNvSpPr>
            <a:spLocks noChangeShapeType="1"/>
          </p:cNvSpPr>
          <p:nvPr/>
        </p:nvSpPr>
        <p:spPr bwMode="auto">
          <a:xfrm flipH="1">
            <a:off x="2159000" y="2565400"/>
            <a:ext cx="2362200" cy="0"/>
          </a:xfrm>
          <a:prstGeom prst="line">
            <a:avLst/>
          </a:prstGeom>
          <a:noFill/>
          <a:ln w="9525">
            <a:solidFill>
              <a:srgbClr val="FF0066"/>
            </a:solidFill>
            <a:round/>
            <a:headEnd/>
            <a:tailEnd type="triangle" w="med" len="med"/>
          </a:ln>
        </p:spPr>
        <p:txBody>
          <a:bodyPr/>
          <a:lstStyle/>
          <a:p>
            <a:endParaRPr lang="en-US" dirty="0"/>
          </a:p>
        </p:txBody>
      </p:sp>
      <p:sp>
        <p:nvSpPr>
          <p:cNvPr id="119840" name="Line 43"/>
          <p:cNvSpPr>
            <a:spLocks noChangeShapeType="1"/>
          </p:cNvSpPr>
          <p:nvPr/>
        </p:nvSpPr>
        <p:spPr bwMode="auto">
          <a:xfrm flipH="1">
            <a:off x="2159000" y="4343400"/>
            <a:ext cx="2374900" cy="0"/>
          </a:xfrm>
          <a:prstGeom prst="line">
            <a:avLst/>
          </a:prstGeom>
          <a:noFill/>
          <a:ln w="9525">
            <a:solidFill>
              <a:srgbClr val="FF0066"/>
            </a:solidFill>
            <a:round/>
            <a:headEnd/>
            <a:tailEnd type="triangle" w="med" len="med"/>
          </a:ln>
        </p:spPr>
        <p:txBody>
          <a:bodyPr/>
          <a:lstStyle/>
          <a:p>
            <a:endParaRPr lang="en-US" dirty="0"/>
          </a:p>
        </p:txBody>
      </p:sp>
      <p:sp>
        <p:nvSpPr>
          <p:cNvPr id="119841" name="Line 44"/>
          <p:cNvSpPr>
            <a:spLocks noChangeShapeType="1"/>
          </p:cNvSpPr>
          <p:nvPr/>
        </p:nvSpPr>
        <p:spPr bwMode="auto">
          <a:xfrm flipH="1">
            <a:off x="2159000" y="2603500"/>
            <a:ext cx="2362200" cy="1701800"/>
          </a:xfrm>
          <a:prstGeom prst="line">
            <a:avLst/>
          </a:prstGeom>
          <a:noFill/>
          <a:ln w="9525">
            <a:solidFill>
              <a:srgbClr val="FF0066"/>
            </a:solidFill>
            <a:round/>
            <a:headEnd/>
            <a:tailEnd type="triangle" w="med" len="med"/>
          </a:ln>
        </p:spPr>
        <p:txBody>
          <a:bodyPr/>
          <a:lstStyle/>
          <a:p>
            <a:endParaRPr lang="en-US" dirty="0"/>
          </a:p>
        </p:txBody>
      </p:sp>
      <p:sp>
        <p:nvSpPr>
          <p:cNvPr id="119842" name="Line 45"/>
          <p:cNvSpPr>
            <a:spLocks noChangeShapeType="1"/>
          </p:cNvSpPr>
          <p:nvPr/>
        </p:nvSpPr>
        <p:spPr bwMode="auto">
          <a:xfrm flipH="1" flipV="1">
            <a:off x="2159000" y="2565400"/>
            <a:ext cx="2374900" cy="1778000"/>
          </a:xfrm>
          <a:prstGeom prst="line">
            <a:avLst/>
          </a:prstGeom>
          <a:noFill/>
          <a:ln w="9525">
            <a:solidFill>
              <a:srgbClr val="FF0066"/>
            </a:solidFill>
            <a:round/>
            <a:headEnd/>
            <a:tailEnd type="triangle" w="med" len="med"/>
          </a:ln>
        </p:spPr>
        <p:txBody>
          <a:bodyPr/>
          <a:lstStyle/>
          <a:p>
            <a:endParaRPr lang="en-US" dirty="0"/>
          </a:p>
        </p:txBody>
      </p:sp>
      <p:sp>
        <p:nvSpPr>
          <p:cNvPr id="119843" name="AutoShape 46"/>
          <p:cNvSpPr>
            <a:spLocks noChangeArrowheads="1"/>
          </p:cNvSpPr>
          <p:nvPr/>
        </p:nvSpPr>
        <p:spPr bwMode="auto">
          <a:xfrm>
            <a:off x="2273300" y="2374900"/>
            <a:ext cx="1981200" cy="2159000"/>
          </a:xfrm>
          <a:prstGeom prst="cloudCallout">
            <a:avLst>
              <a:gd name="adj1" fmla="val 61537"/>
              <a:gd name="adj2" fmla="val 2574"/>
            </a:avLst>
          </a:prstGeom>
          <a:solidFill>
            <a:srgbClr val="5E9EFF"/>
          </a:solidFill>
          <a:ln w="9525">
            <a:solidFill>
              <a:srgbClr val="5E9EFF"/>
            </a:solidFill>
            <a:round/>
            <a:headEnd/>
            <a:tailEnd/>
          </a:ln>
        </p:spPr>
        <p:txBody>
          <a:bodyPr/>
          <a:lstStyle/>
          <a:p>
            <a:pPr algn="ctr"/>
            <a:endParaRPr lang="fr-FR" sz="2800" b="1" dirty="0"/>
          </a:p>
        </p:txBody>
      </p:sp>
      <p:sp>
        <p:nvSpPr>
          <p:cNvPr id="119844" name="Text Box 47"/>
          <p:cNvSpPr txBox="1">
            <a:spLocks noChangeArrowheads="1"/>
          </p:cNvSpPr>
          <p:nvPr/>
        </p:nvSpPr>
        <p:spPr bwMode="auto">
          <a:xfrm>
            <a:off x="2400300" y="2743200"/>
            <a:ext cx="1866900" cy="1465263"/>
          </a:xfrm>
          <a:prstGeom prst="rect">
            <a:avLst/>
          </a:prstGeom>
          <a:noFill/>
          <a:ln w="9525">
            <a:noFill/>
            <a:miter lim="800000"/>
            <a:headEnd/>
            <a:tailEnd/>
          </a:ln>
        </p:spPr>
        <p:txBody>
          <a:bodyPr>
            <a:spAutoFit/>
          </a:bodyPr>
          <a:lstStyle/>
          <a:p>
            <a:pPr>
              <a:spcBef>
                <a:spcPct val="50000"/>
              </a:spcBef>
            </a:pPr>
            <a:r>
              <a:rPr lang="en-US" b="1" dirty="0"/>
              <a:t>Only if STPs are performing final GTT with no links to the SCPs</a:t>
            </a:r>
          </a:p>
        </p:txBody>
      </p:sp>
      <p:sp>
        <p:nvSpPr>
          <p:cNvPr id="119845" name="Text Box 48"/>
          <p:cNvSpPr txBox="1">
            <a:spLocks noChangeArrowheads="1"/>
          </p:cNvSpPr>
          <p:nvPr/>
        </p:nvSpPr>
        <p:spPr bwMode="auto">
          <a:xfrm>
            <a:off x="4410075" y="1381125"/>
            <a:ext cx="1304925" cy="623888"/>
          </a:xfrm>
          <a:prstGeom prst="rect">
            <a:avLst/>
          </a:prstGeom>
          <a:noFill/>
          <a:ln w="9525">
            <a:noFill/>
            <a:miter lim="800000"/>
            <a:headEnd/>
            <a:tailEnd/>
          </a:ln>
        </p:spPr>
        <p:txBody>
          <a:bodyPr>
            <a:spAutoFit/>
          </a:bodyPr>
          <a:lstStyle/>
          <a:p>
            <a:pPr algn="ctr">
              <a:spcBef>
                <a:spcPct val="50000"/>
              </a:spcBef>
            </a:pPr>
            <a:r>
              <a:rPr lang="en-US" sz="1400" dirty="0"/>
              <a:t>PCI=2-2-0</a:t>
            </a:r>
          </a:p>
          <a:p>
            <a:pPr algn="ctr">
              <a:spcBef>
                <a:spcPct val="50000"/>
              </a:spcBef>
            </a:pPr>
            <a:r>
              <a:rPr lang="en-US" sz="1400" dirty="0"/>
              <a:t>PCN=2001</a:t>
            </a:r>
          </a:p>
        </p:txBody>
      </p:sp>
      <p:sp>
        <p:nvSpPr>
          <p:cNvPr id="119846" name="Text Box 49"/>
          <p:cNvSpPr txBox="1">
            <a:spLocks noChangeArrowheads="1"/>
          </p:cNvSpPr>
          <p:nvPr/>
        </p:nvSpPr>
        <p:spPr bwMode="auto">
          <a:xfrm>
            <a:off x="4524375" y="4762500"/>
            <a:ext cx="1190625" cy="623888"/>
          </a:xfrm>
          <a:prstGeom prst="rect">
            <a:avLst/>
          </a:prstGeom>
          <a:noFill/>
          <a:ln w="9525">
            <a:noFill/>
            <a:miter lim="800000"/>
            <a:headEnd/>
            <a:tailEnd/>
          </a:ln>
        </p:spPr>
        <p:txBody>
          <a:bodyPr>
            <a:spAutoFit/>
          </a:bodyPr>
          <a:lstStyle/>
          <a:p>
            <a:pPr algn="ctr">
              <a:spcBef>
                <a:spcPct val="50000"/>
              </a:spcBef>
            </a:pPr>
            <a:r>
              <a:rPr lang="en-US" sz="1400" dirty="0"/>
              <a:t>PCI=2-2-0</a:t>
            </a:r>
          </a:p>
          <a:p>
            <a:pPr algn="ctr">
              <a:spcBef>
                <a:spcPct val="50000"/>
              </a:spcBef>
            </a:pPr>
            <a:r>
              <a:rPr lang="en-US" sz="1400" dirty="0"/>
              <a:t>PCN=2002</a:t>
            </a:r>
          </a:p>
        </p:txBody>
      </p:sp>
      <p:sp>
        <p:nvSpPr>
          <p:cNvPr id="119847" name="Text Box 50"/>
          <p:cNvSpPr txBox="1">
            <a:spLocks noChangeArrowheads="1"/>
          </p:cNvSpPr>
          <p:nvPr/>
        </p:nvSpPr>
        <p:spPr bwMode="auto">
          <a:xfrm>
            <a:off x="6848475" y="1666875"/>
            <a:ext cx="1181100" cy="304800"/>
          </a:xfrm>
          <a:prstGeom prst="rect">
            <a:avLst/>
          </a:prstGeom>
          <a:noFill/>
          <a:ln w="9525">
            <a:noFill/>
            <a:miter lim="800000"/>
            <a:headEnd/>
            <a:tailEnd/>
          </a:ln>
        </p:spPr>
        <p:txBody>
          <a:bodyPr>
            <a:spAutoFit/>
          </a:bodyPr>
          <a:lstStyle/>
          <a:p>
            <a:pPr algn="ctr">
              <a:spcBef>
                <a:spcPct val="50000"/>
              </a:spcBef>
            </a:pPr>
            <a:r>
              <a:rPr lang="en-US" sz="1400" dirty="0"/>
              <a:t>PCN=2006</a:t>
            </a:r>
          </a:p>
        </p:txBody>
      </p:sp>
      <p:sp>
        <p:nvSpPr>
          <p:cNvPr id="119848" name="Text Box 51"/>
          <p:cNvSpPr txBox="1">
            <a:spLocks noChangeArrowheads="1"/>
          </p:cNvSpPr>
          <p:nvPr/>
        </p:nvSpPr>
        <p:spPr bwMode="auto">
          <a:xfrm>
            <a:off x="7067550" y="4838700"/>
            <a:ext cx="1152525" cy="304800"/>
          </a:xfrm>
          <a:prstGeom prst="rect">
            <a:avLst/>
          </a:prstGeom>
          <a:noFill/>
          <a:ln w="9525">
            <a:noFill/>
            <a:miter lim="800000"/>
            <a:headEnd/>
            <a:tailEnd/>
          </a:ln>
        </p:spPr>
        <p:txBody>
          <a:bodyPr>
            <a:spAutoFit/>
          </a:bodyPr>
          <a:lstStyle/>
          <a:p>
            <a:pPr algn="ctr">
              <a:spcBef>
                <a:spcPct val="50000"/>
              </a:spcBef>
            </a:pPr>
            <a:r>
              <a:rPr lang="en-US" sz="1400" dirty="0"/>
              <a:t>PCN=2007</a:t>
            </a:r>
          </a:p>
        </p:txBody>
      </p:sp>
      <p:sp>
        <p:nvSpPr>
          <p:cNvPr id="119849" name="Text Box 52"/>
          <p:cNvSpPr txBox="1">
            <a:spLocks noChangeArrowheads="1"/>
          </p:cNvSpPr>
          <p:nvPr/>
        </p:nvSpPr>
        <p:spPr bwMode="auto">
          <a:xfrm>
            <a:off x="942975" y="1381125"/>
            <a:ext cx="1285875" cy="623888"/>
          </a:xfrm>
          <a:prstGeom prst="rect">
            <a:avLst/>
          </a:prstGeom>
          <a:noFill/>
          <a:ln w="9525">
            <a:noFill/>
            <a:miter lim="800000"/>
            <a:headEnd/>
            <a:tailEnd/>
          </a:ln>
        </p:spPr>
        <p:txBody>
          <a:bodyPr>
            <a:spAutoFit/>
          </a:bodyPr>
          <a:lstStyle/>
          <a:p>
            <a:pPr algn="ctr">
              <a:spcBef>
                <a:spcPct val="50000"/>
              </a:spcBef>
            </a:pPr>
            <a:r>
              <a:rPr lang="en-US" sz="1400" dirty="0"/>
              <a:t>CPCA=1-1-0</a:t>
            </a:r>
          </a:p>
          <a:p>
            <a:pPr algn="ctr">
              <a:spcBef>
                <a:spcPct val="50000"/>
              </a:spcBef>
            </a:pPr>
            <a:r>
              <a:rPr lang="en-US" sz="1400" dirty="0"/>
              <a:t>PCA=1-1-1</a:t>
            </a:r>
          </a:p>
        </p:txBody>
      </p:sp>
      <p:sp>
        <p:nvSpPr>
          <p:cNvPr id="119850" name="Text Box 53"/>
          <p:cNvSpPr txBox="1">
            <a:spLocks noChangeArrowheads="1"/>
          </p:cNvSpPr>
          <p:nvPr/>
        </p:nvSpPr>
        <p:spPr bwMode="auto">
          <a:xfrm>
            <a:off x="952500" y="4752975"/>
            <a:ext cx="1285875" cy="623888"/>
          </a:xfrm>
          <a:prstGeom prst="rect">
            <a:avLst/>
          </a:prstGeom>
          <a:noFill/>
          <a:ln w="9525">
            <a:noFill/>
            <a:miter lim="800000"/>
            <a:headEnd/>
            <a:tailEnd/>
          </a:ln>
        </p:spPr>
        <p:txBody>
          <a:bodyPr>
            <a:spAutoFit/>
          </a:bodyPr>
          <a:lstStyle/>
          <a:p>
            <a:pPr algn="ctr">
              <a:spcBef>
                <a:spcPct val="50000"/>
              </a:spcBef>
            </a:pPr>
            <a:r>
              <a:rPr lang="en-US" sz="1400" dirty="0"/>
              <a:t>CPCA=1-1-0</a:t>
            </a:r>
          </a:p>
          <a:p>
            <a:pPr algn="ctr">
              <a:spcBef>
                <a:spcPct val="50000"/>
              </a:spcBef>
            </a:pPr>
            <a:r>
              <a:rPr lang="en-US" sz="1400" dirty="0"/>
              <a:t>PCA=1-1-2</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smtClean="0"/>
              <a:t>Intermediate EGTT Configuration</a:t>
            </a:r>
            <a:endParaRPr lang="en-US" dirty="0" smtClean="0"/>
          </a:p>
        </p:txBody>
      </p:sp>
      <p:sp>
        <p:nvSpPr>
          <p:cNvPr id="8" name="Content Placeholder 7"/>
          <p:cNvSpPr>
            <a:spLocks noGrp="1"/>
          </p:cNvSpPr>
          <p:nvPr>
            <p:ph idx="1"/>
          </p:nvPr>
        </p:nvSpPr>
        <p:spPr>
          <a:xfrm>
            <a:off x="3505199" y="1219200"/>
            <a:ext cx="4762501" cy="4076700"/>
          </a:xfrm>
        </p:spPr>
        <p:txBody>
          <a:bodyPr/>
          <a:lstStyle/>
          <a:p>
            <a:r>
              <a:rPr lang="en-US" dirty="0" smtClean="0"/>
              <a:t>Only four commands may be used in Intermediate EGTT.</a:t>
            </a:r>
          </a:p>
          <a:p>
            <a:endParaRPr lang="en-US" dirty="0"/>
          </a:p>
        </p:txBody>
      </p:sp>
      <p:sp>
        <p:nvSpPr>
          <p:cNvPr id="120835" name="Rectangle 3"/>
          <p:cNvSpPr>
            <a:spLocks noChangeArrowheads="1"/>
          </p:cNvSpPr>
          <p:nvPr/>
        </p:nvSpPr>
        <p:spPr bwMode="auto">
          <a:xfrm>
            <a:off x="685800" y="1054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120836" name="Rectangle 4"/>
          <p:cNvSpPr>
            <a:spLocks noChangeArrowheads="1"/>
          </p:cNvSpPr>
          <p:nvPr/>
        </p:nvSpPr>
        <p:spPr bwMode="auto">
          <a:xfrm>
            <a:off x="685800" y="17399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ent-gttsel</a:t>
            </a:r>
          </a:p>
        </p:txBody>
      </p:sp>
      <p:sp>
        <p:nvSpPr>
          <p:cNvPr id="120837" name="Rectangle 5"/>
          <p:cNvSpPr>
            <a:spLocks noChangeArrowheads="1"/>
          </p:cNvSpPr>
          <p:nvPr/>
        </p:nvSpPr>
        <p:spPr bwMode="auto">
          <a:xfrm>
            <a:off x="685800" y="25019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ent-gttset</a:t>
            </a:r>
          </a:p>
        </p:txBody>
      </p:sp>
      <p:sp>
        <p:nvSpPr>
          <p:cNvPr id="120839" name="Rectangle 7"/>
          <p:cNvSpPr>
            <a:spLocks noChangeArrowheads="1"/>
          </p:cNvSpPr>
          <p:nvPr/>
        </p:nvSpPr>
        <p:spPr bwMode="auto">
          <a:xfrm>
            <a:off x="685800" y="33210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ent-gta</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rrowheads="1"/>
          </p:cNvSpPr>
          <p:nvPr/>
        </p:nvSpPr>
        <p:spPr bwMode="auto">
          <a:xfrm>
            <a:off x="609600" y="649236"/>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5" name="AutoShape 4"/>
          <p:cNvSpPr>
            <a:spLocks noChangeArrowheads="1"/>
          </p:cNvSpPr>
          <p:nvPr/>
        </p:nvSpPr>
        <p:spPr bwMode="auto">
          <a:xfrm>
            <a:off x="7543800" y="4306836"/>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6" name="Rectangle 5"/>
          <p:cNvSpPr>
            <a:spLocks noChangeArrowheads="1"/>
          </p:cNvSpPr>
          <p:nvPr/>
        </p:nvSpPr>
        <p:spPr bwMode="auto">
          <a:xfrm>
            <a:off x="2819400" y="1944636"/>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7" name="Oval 6"/>
          <p:cNvSpPr>
            <a:spLocks noChangeArrowheads="1"/>
          </p:cNvSpPr>
          <p:nvPr/>
        </p:nvSpPr>
        <p:spPr bwMode="auto">
          <a:xfrm>
            <a:off x="7620000" y="725436"/>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8" name="Oval 7"/>
          <p:cNvSpPr>
            <a:spLocks noChangeArrowheads="1"/>
          </p:cNvSpPr>
          <p:nvPr/>
        </p:nvSpPr>
        <p:spPr bwMode="auto">
          <a:xfrm>
            <a:off x="7620000" y="1944636"/>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9" name="Oval 8"/>
          <p:cNvSpPr>
            <a:spLocks noChangeArrowheads="1"/>
          </p:cNvSpPr>
          <p:nvPr/>
        </p:nvSpPr>
        <p:spPr bwMode="auto">
          <a:xfrm>
            <a:off x="609600" y="1944636"/>
            <a:ext cx="914400" cy="914400"/>
          </a:xfrm>
          <a:prstGeom prst="ellipse">
            <a:avLst/>
          </a:prstGeom>
          <a:solidFill>
            <a:srgbClr val="F0E8B7"/>
          </a:solidFill>
          <a:ln w="9525">
            <a:solidFill>
              <a:schemeClr val="tx1"/>
            </a:solidFill>
            <a:round/>
            <a:headEnd/>
            <a:tailEnd/>
          </a:ln>
        </p:spPr>
        <p:txBody>
          <a:bodyPr wrap="none" anchor="ctr"/>
          <a:lstStyle/>
          <a:p>
            <a:pPr algn="ctr"/>
            <a:r>
              <a:rPr lang="en-US" sz="2400" dirty="0"/>
              <a:t> </a:t>
            </a:r>
          </a:p>
        </p:txBody>
      </p:sp>
      <p:sp>
        <p:nvSpPr>
          <p:cNvPr id="10" name="Oval 9"/>
          <p:cNvSpPr>
            <a:spLocks noChangeArrowheads="1"/>
          </p:cNvSpPr>
          <p:nvPr/>
        </p:nvSpPr>
        <p:spPr bwMode="auto">
          <a:xfrm>
            <a:off x="609600" y="3316236"/>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1" name="Oval 10"/>
          <p:cNvSpPr>
            <a:spLocks noChangeArrowheads="1"/>
          </p:cNvSpPr>
          <p:nvPr/>
        </p:nvSpPr>
        <p:spPr bwMode="auto">
          <a:xfrm>
            <a:off x="7620000" y="3163836"/>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2" name="AutoShape 11"/>
          <p:cNvSpPr>
            <a:spLocks noChangeArrowheads="1"/>
          </p:cNvSpPr>
          <p:nvPr/>
        </p:nvSpPr>
        <p:spPr bwMode="auto">
          <a:xfrm>
            <a:off x="7543800" y="5526036"/>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3" name="Rectangle 12"/>
          <p:cNvSpPr>
            <a:spLocks noChangeArrowheads="1"/>
          </p:cNvSpPr>
          <p:nvPr/>
        </p:nvSpPr>
        <p:spPr bwMode="auto">
          <a:xfrm>
            <a:off x="2819400" y="3773436"/>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4" name="Rectangle 13"/>
          <p:cNvSpPr>
            <a:spLocks noChangeArrowheads="1"/>
          </p:cNvSpPr>
          <p:nvPr/>
        </p:nvSpPr>
        <p:spPr bwMode="auto">
          <a:xfrm>
            <a:off x="4724400" y="3773436"/>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5" name="Rectangle 14"/>
          <p:cNvSpPr>
            <a:spLocks noChangeArrowheads="1"/>
          </p:cNvSpPr>
          <p:nvPr/>
        </p:nvSpPr>
        <p:spPr bwMode="auto">
          <a:xfrm>
            <a:off x="4724400" y="1944636"/>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6" name="Line 15"/>
          <p:cNvSpPr>
            <a:spLocks noChangeShapeType="1"/>
          </p:cNvSpPr>
          <p:nvPr/>
        </p:nvSpPr>
        <p:spPr bwMode="auto">
          <a:xfrm>
            <a:off x="1524000" y="1182636"/>
            <a:ext cx="1295400" cy="1219200"/>
          </a:xfrm>
          <a:prstGeom prst="line">
            <a:avLst/>
          </a:prstGeom>
          <a:noFill/>
          <a:ln w="9525">
            <a:solidFill>
              <a:schemeClr val="tx1"/>
            </a:solidFill>
            <a:round/>
            <a:headEnd/>
            <a:tailEnd/>
          </a:ln>
        </p:spPr>
        <p:txBody>
          <a:bodyPr/>
          <a:lstStyle/>
          <a:p>
            <a:endParaRPr lang="en-US" dirty="0"/>
          </a:p>
        </p:txBody>
      </p:sp>
      <p:sp>
        <p:nvSpPr>
          <p:cNvPr id="17" name="Line 16"/>
          <p:cNvSpPr>
            <a:spLocks noChangeShapeType="1"/>
          </p:cNvSpPr>
          <p:nvPr/>
        </p:nvSpPr>
        <p:spPr bwMode="auto">
          <a:xfrm flipH="1">
            <a:off x="1524000" y="2401836"/>
            <a:ext cx="1295400" cy="0"/>
          </a:xfrm>
          <a:prstGeom prst="line">
            <a:avLst/>
          </a:prstGeom>
          <a:noFill/>
          <a:ln w="9525">
            <a:solidFill>
              <a:schemeClr val="tx1"/>
            </a:solidFill>
            <a:round/>
            <a:headEnd/>
            <a:tailEnd/>
          </a:ln>
        </p:spPr>
        <p:txBody>
          <a:bodyPr/>
          <a:lstStyle/>
          <a:p>
            <a:endParaRPr lang="en-US" dirty="0"/>
          </a:p>
        </p:txBody>
      </p:sp>
      <p:sp>
        <p:nvSpPr>
          <p:cNvPr id="18" name="Line 17"/>
          <p:cNvSpPr>
            <a:spLocks noChangeShapeType="1"/>
          </p:cNvSpPr>
          <p:nvPr/>
        </p:nvSpPr>
        <p:spPr bwMode="auto">
          <a:xfrm flipH="1">
            <a:off x="1524000" y="2401836"/>
            <a:ext cx="1295400" cy="1371600"/>
          </a:xfrm>
          <a:prstGeom prst="line">
            <a:avLst/>
          </a:prstGeom>
          <a:noFill/>
          <a:ln w="9525">
            <a:solidFill>
              <a:schemeClr val="tx1"/>
            </a:solidFill>
            <a:round/>
            <a:headEnd/>
            <a:tailEnd/>
          </a:ln>
        </p:spPr>
        <p:txBody>
          <a:bodyPr/>
          <a:lstStyle/>
          <a:p>
            <a:endParaRPr lang="en-US" dirty="0"/>
          </a:p>
        </p:txBody>
      </p:sp>
      <p:sp>
        <p:nvSpPr>
          <p:cNvPr id="19" name="Line 18"/>
          <p:cNvSpPr>
            <a:spLocks noChangeShapeType="1"/>
          </p:cNvSpPr>
          <p:nvPr/>
        </p:nvSpPr>
        <p:spPr bwMode="auto">
          <a:xfrm flipH="1">
            <a:off x="1295400" y="2401836"/>
            <a:ext cx="1524000" cy="3657600"/>
          </a:xfrm>
          <a:prstGeom prst="line">
            <a:avLst/>
          </a:prstGeom>
          <a:noFill/>
          <a:ln w="9525">
            <a:solidFill>
              <a:schemeClr val="tx1"/>
            </a:solidFill>
            <a:round/>
            <a:headEnd/>
            <a:tailEnd/>
          </a:ln>
        </p:spPr>
        <p:txBody>
          <a:bodyPr/>
          <a:lstStyle/>
          <a:p>
            <a:endParaRPr lang="en-US" dirty="0"/>
          </a:p>
        </p:txBody>
      </p:sp>
      <p:sp>
        <p:nvSpPr>
          <p:cNvPr id="20" name="Line 19"/>
          <p:cNvSpPr>
            <a:spLocks noChangeShapeType="1"/>
          </p:cNvSpPr>
          <p:nvPr/>
        </p:nvSpPr>
        <p:spPr bwMode="auto">
          <a:xfrm flipH="1">
            <a:off x="1295400" y="4230636"/>
            <a:ext cx="1524000" cy="1828800"/>
          </a:xfrm>
          <a:prstGeom prst="line">
            <a:avLst/>
          </a:prstGeom>
          <a:noFill/>
          <a:ln w="9525">
            <a:solidFill>
              <a:schemeClr val="tx1"/>
            </a:solidFill>
            <a:round/>
            <a:headEnd/>
            <a:tailEnd/>
          </a:ln>
        </p:spPr>
        <p:txBody>
          <a:bodyPr/>
          <a:lstStyle/>
          <a:p>
            <a:endParaRPr lang="en-US" dirty="0"/>
          </a:p>
        </p:txBody>
      </p:sp>
      <p:sp>
        <p:nvSpPr>
          <p:cNvPr id="21" name="Line 20"/>
          <p:cNvSpPr>
            <a:spLocks noChangeShapeType="1"/>
          </p:cNvSpPr>
          <p:nvPr/>
        </p:nvSpPr>
        <p:spPr bwMode="auto">
          <a:xfrm>
            <a:off x="1524000" y="3773436"/>
            <a:ext cx="1295400" cy="457200"/>
          </a:xfrm>
          <a:prstGeom prst="line">
            <a:avLst/>
          </a:prstGeom>
          <a:noFill/>
          <a:ln w="9525">
            <a:solidFill>
              <a:schemeClr val="tx1"/>
            </a:solidFill>
            <a:round/>
            <a:headEnd/>
            <a:tailEnd/>
          </a:ln>
        </p:spPr>
        <p:txBody>
          <a:bodyPr/>
          <a:lstStyle/>
          <a:p>
            <a:endParaRPr lang="en-US" dirty="0"/>
          </a:p>
        </p:txBody>
      </p:sp>
      <p:sp>
        <p:nvSpPr>
          <p:cNvPr id="22" name="Line 21"/>
          <p:cNvSpPr>
            <a:spLocks noChangeShapeType="1"/>
          </p:cNvSpPr>
          <p:nvPr/>
        </p:nvSpPr>
        <p:spPr bwMode="auto">
          <a:xfrm flipH="1" flipV="1">
            <a:off x="1524000" y="2401836"/>
            <a:ext cx="1295400" cy="1828800"/>
          </a:xfrm>
          <a:prstGeom prst="line">
            <a:avLst/>
          </a:prstGeom>
          <a:noFill/>
          <a:ln w="9525">
            <a:solidFill>
              <a:schemeClr val="tx1"/>
            </a:solidFill>
            <a:round/>
            <a:headEnd/>
            <a:tailEnd/>
          </a:ln>
        </p:spPr>
        <p:txBody>
          <a:bodyPr/>
          <a:lstStyle/>
          <a:p>
            <a:endParaRPr lang="en-US" dirty="0"/>
          </a:p>
        </p:txBody>
      </p:sp>
      <p:sp>
        <p:nvSpPr>
          <p:cNvPr id="23" name="Line 22"/>
          <p:cNvSpPr>
            <a:spLocks noChangeShapeType="1"/>
          </p:cNvSpPr>
          <p:nvPr/>
        </p:nvSpPr>
        <p:spPr bwMode="auto">
          <a:xfrm flipH="1" flipV="1">
            <a:off x="1524000" y="1182636"/>
            <a:ext cx="1295400" cy="3048000"/>
          </a:xfrm>
          <a:prstGeom prst="line">
            <a:avLst/>
          </a:prstGeom>
          <a:noFill/>
          <a:ln w="9525">
            <a:solidFill>
              <a:schemeClr val="tx1"/>
            </a:solidFill>
            <a:round/>
            <a:headEnd/>
            <a:tailEnd/>
          </a:ln>
        </p:spPr>
        <p:txBody>
          <a:bodyPr/>
          <a:lstStyle/>
          <a:p>
            <a:endParaRPr lang="en-US" dirty="0"/>
          </a:p>
        </p:txBody>
      </p:sp>
      <p:sp>
        <p:nvSpPr>
          <p:cNvPr id="24" name="Line 23"/>
          <p:cNvSpPr>
            <a:spLocks noChangeShapeType="1"/>
          </p:cNvSpPr>
          <p:nvPr/>
        </p:nvSpPr>
        <p:spPr bwMode="auto">
          <a:xfrm>
            <a:off x="3352800" y="2859036"/>
            <a:ext cx="0" cy="914400"/>
          </a:xfrm>
          <a:prstGeom prst="line">
            <a:avLst/>
          </a:prstGeom>
          <a:noFill/>
          <a:ln w="9525">
            <a:solidFill>
              <a:schemeClr val="tx1"/>
            </a:solidFill>
            <a:round/>
            <a:headEnd/>
            <a:tailEnd/>
          </a:ln>
        </p:spPr>
        <p:txBody>
          <a:bodyPr/>
          <a:lstStyle/>
          <a:p>
            <a:endParaRPr lang="en-US" dirty="0"/>
          </a:p>
        </p:txBody>
      </p:sp>
      <p:sp>
        <p:nvSpPr>
          <p:cNvPr id="25" name="Line 24"/>
          <p:cNvSpPr>
            <a:spLocks noChangeShapeType="1"/>
          </p:cNvSpPr>
          <p:nvPr/>
        </p:nvSpPr>
        <p:spPr bwMode="auto">
          <a:xfrm>
            <a:off x="5257800" y="2859036"/>
            <a:ext cx="0" cy="914400"/>
          </a:xfrm>
          <a:prstGeom prst="line">
            <a:avLst/>
          </a:prstGeom>
          <a:noFill/>
          <a:ln w="9525">
            <a:solidFill>
              <a:schemeClr val="tx1"/>
            </a:solidFill>
            <a:round/>
            <a:headEnd/>
            <a:tailEnd/>
          </a:ln>
        </p:spPr>
        <p:txBody>
          <a:bodyPr/>
          <a:lstStyle/>
          <a:p>
            <a:endParaRPr lang="en-US" dirty="0"/>
          </a:p>
        </p:txBody>
      </p:sp>
      <p:sp>
        <p:nvSpPr>
          <p:cNvPr id="26" name="Line 25"/>
          <p:cNvSpPr>
            <a:spLocks noChangeShapeType="1"/>
          </p:cNvSpPr>
          <p:nvPr/>
        </p:nvSpPr>
        <p:spPr bwMode="auto">
          <a:xfrm>
            <a:off x="3886200" y="2325636"/>
            <a:ext cx="838200" cy="1981200"/>
          </a:xfrm>
          <a:prstGeom prst="line">
            <a:avLst/>
          </a:prstGeom>
          <a:noFill/>
          <a:ln w="9525">
            <a:solidFill>
              <a:schemeClr val="tx1"/>
            </a:solidFill>
            <a:round/>
            <a:headEnd/>
            <a:tailEnd/>
          </a:ln>
        </p:spPr>
        <p:txBody>
          <a:bodyPr/>
          <a:lstStyle/>
          <a:p>
            <a:endParaRPr lang="en-US" dirty="0"/>
          </a:p>
        </p:txBody>
      </p:sp>
      <p:sp>
        <p:nvSpPr>
          <p:cNvPr id="27" name="Line 26"/>
          <p:cNvSpPr>
            <a:spLocks noChangeShapeType="1"/>
          </p:cNvSpPr>
          <p:nvPr/>
        </p:nvSpPr>
        <p:spPr bwMode="auto">
          <a:xfrm flipH="1">
            <a:off x="3886200" y="4306836"/>
            <a:ext cx="838200" cy="0"/>
          </a:xfrm>
          <a:prstGeom prst="line">
            <a:avLst/>
          </a:prstGeom>
          <a:noFill/>
          <a:ln w="9525">
            <a:solidFill>
              <a:schemeClr val="tx1"/>
            </a:solidFill>
            <a:round/>
            <a:headEnd/>
            <a:tailEnd/>
          </a:ln>
        </p:spPr>
        <p:txBody>
          <a:bodyPr/>
          <a:lstStyle/>
          <a:p>
            <a:endParaRPr lang="en-US" dirty="0"/>
          </a:p>
        </p:txBody>
      </p:sp>
      <p:sp>
        <p:nvSpPr>
          <p:cNvPr id="28" name="Line 27"/>
          <p:cNvSpPr>
            <a:spLocks noChangeShapeType="1"/>
          </p:cNvSpPr>
          <p:nvPr/>
        </p:nvSpPr>
        <p:spPr bwMode="auto">
          <a:xfrm>
            <a:off x="3886200" y="2325636"/>
            <a:ext cx="838200" cy="0"/>
          </a:xfrm>
          <a:prstGeom prst="line">
            <a:avLst/>
          </a:prstGeom>
          <a:noFill/>
          <a:ln w="9525">
            <a:solidFill>
              <a:schemeClr val="tx1"/>
            </a:solidFill>
            <a:round/>
            <a:headEnd/>
            <a:tailEnd/>
          </a:ln>
        </p:spPr>
        <p:txBody>
          <a:bodyPr/>
          <a:lstStyle/>
          <a:p>
            <a:endParaRPr lang="en-US" dirty="0"/>
          </a:p>
        </p:txBody>
      </p:sp>
      <p:sp>
        <p:nvSpPr>
          <p:cNvPr id="29" name="Line 28"/>
          <p:cNvSpPr>
            <a:spLocks noChangeShapeType="1"/>
          </p:cNvSpPr>
          <p:nvPr/>
        </p:nvSpPr>
        <p:spPr bwMode="auto">
          <a:xfrm flipV="1">
            <a:off x="3886200" y="2325636"/>
            <a:ext cx="838200" cy="1981200"/>
          </a:xfrm>
          <a:prstGeom prst="line">
            <a:avLst/>
          </a:prstGeom>
          <a:noFill/>
          <a:ln w="9525">
            <a:solidFill>
              <a:schemeClr val="tx1"/>
            </a:solidFill>
            <a:round/>
            <a:headEnd/>
            <a:tailEnd/>
          </a:ln>
        </p:spPr>
        <p:txBody>
          <a:bodyPr/>
          <a:lstStyle/>
          <a:p>
            <a:endParaRPr lang="en-US" dirty="0"/>
          </a:p>
        </p:txBody>
      </p:sp>
      <p:sp>
        <p:nvSpPr>
          <p:cNvPr id="30" name="Line 29"/>
          <p:cNvSpPr>
            <a:spLocks noChangeShapeType="1"/>
          </p:cNvSpPr>
          <p:nvPr/>
        </p:nvSpPr>
        <p:spPr bwMode="auto">
          <a:xfrm flipV="1">
            <a:off x="5791200" y="1182636"/>
            <a:ext cx="1828800" cy="1143000"/>
          </a:xfrm>
          <a:prstGeom prst="line">
            <a:avLst/>
          </a:prstGeom>
          <a:noFill/>
          <a:ln w="9525">
            <a:solidFill>
              <a:schemeClr val="tx1"/>
            </a:solidFill>
            <a:round/>
            <a:headEnd/>
            <a:tailEnd/>
          </a:ln>
        </p:spPr>
        <p:txBody>
          <a:bodyPr/>
          <a:lstStyle/>
          <a:p>
            <a:endParaRPr lang="en-US" dirty="0"/>
          </a:p>
        </p:txBody>
      </p:sp>
      <p:sp>
        <p:nvSpPr>
          <p:cNvPr id="31" name="Line 30"/>
          <p:cNvSpPr>
            <a:spLocks noChangeShapeType="1"/>
          </p:cNvSpPr>
          <p:nvPr/>
        </p:nvSpPr>
        <p:spPr bwMode="auto">
          <a:xfrm>
            <a:off x="5791200" y="2325636"/>
            <a:ext cx="1828800" cy="0"/>
          </a:xfrm>
          <a:prstGeom prst="line">
            <a:avLst/>
          </a:prstGeom>
          <a:noFill/>
          <a:ln w="9525">
            <a:solidFill>
              <a:schemeClr val="tx1"/>
            </a:solidFill>
            <a:round/>
            <a:headEnd/>
            <a:tailEnd/>
          </a:ln>
        </p:spPr>
        <p:txBody>
          <a:bodyPr/>
          <a:lstStyle/>
          <a:p>
            <a:endParaRPr lang="en-US" dirty="0"/>
          </a:p>
        </p:txBody>
      </p:sp>
      <p:sp>
        <p:nvSpPr>
          <p:cNvPr id="32" name="Line 31"/>
          <p:cNvSpPr>
            <a:spLocks noChangeShapeType="1"/>
          </p:cNvSpPr>
          <p:nvPr/>
        </p:nvSpPr>
        <p:spPr bwMode="auto">
          <a:xfrm>
            <a:off x="5791200" y="2325636"/>
            <a:ext cx="1905000" cy="1066800"/>
          </a:xfrm>
          <a:prstGeom prst="line">
            <a:avLst/>
          </a:prstGeom>
          <a:noFill/>
          <a:ln w="9525">
            <a:solidFill>
              <a:schemeClr val="tx1"/>
            </a:solidFill>
            <a:round/>
            <a:headEnd/>
            <a:tailEnd/>
          </a:ln>
        </p:spPr>
        <p:txBody>
          <a:bodyPr/>
          <a:lstStyle/>
          <a:p>
            <a:endParaRPr lang="en-US" dirty="0"/>
          </a:p>
        </p:txBody>
      </p:sp>
      <p:sp>
        <p:nvSpPr>
          <p:cNvPr id="33" name="Line 32"/>
          <p:cNvSpPr>
            <a:spLocks noChangeShapeType="1"/>
          </p:cNvSpPr>
          <p:nvPr/>
        </p:nvSpPr>
        <p:spPr bwMode="auto">
          <a:xfrm>
            <a:off x="5791200" y="2325636"/>
            <a:ext cx="1981200" cy="2514600"/>
          </a:xfrm>
          <a:prstGeom prst="line">
            <a:avLst/>
          </a:prstGeom>
          <a:noFill/>
          <a:ln w="9525">
            <a:solidFill>
              <a:schemeClr val="tx1"/>
            </a:solidFill>
            <a:round/>
            <a:headEnd/>
            <a:tailEnd/>
          </a:ln>
        </p:spPr>
        <p:txBody>
          <a:bodyPr/>
          <a:lstStyle/>
          <a:p>
            <a:endParaRPr lang="en-US" dirty="0"/>
          </a:p>
        </p:txBody>
      </p:sp>
      <p:sp>
        <p:nvSpPr>
          <p:cNvPr id="34" name="Line 33"/>
          <p:cNvSpPr>
            <a:spLocks noChangeShapeType="1"/>
          </p:cNvSpPr>
          <p:nvPr/>
        </p:nvSpPr>
        <p:spPr bwMode="auto">
          <a:xfrm>
            <a:off x="5791200" y="2325636"/>
            <a:ext cx="1981200" cy="3733800"/>
          </a:xfrm>
          <a:prstGeom prst="line">
            <a:avLst/>
          </a:prstGeom>
          <a:noFill/>
          <a:ln w="9525">
            <a:solidFill>
              <a:schemeClr val="tx1"/>
            </a:solidFill>
            <a:round/>
            <a:headEnd/>
            <a:tailEnd/>
          </a:ln>
        </p:spPr>
        <p:txBody>
          <a:bodyPr/>
          <a:lstStyle/>
          <a:p>
            <a:endParaRPr lang="en-US" dirty="0"/>
          </a:p>
        </p:txBody>
      </p:sp>
      <p:sp>
        <p:nvSpPr>
          <p:cNvPr id="35" name="Line 34"/>
          <p:cNvSpPr>
            <a:spLocks noChangeShapeType="1"/>
          </p:cNvSpPr>
          <p:nvPr/>
        </p:nvSpPr>
        <p:spPr bwMode="auto">
          <a:xfrm>
            <a:off x="5791200" y="4230636"/>
            <a:ext cx="1981200" cy="1828800"/>
          </a:xfrm>
          <a:prstGeom prst="line">
            <a:avLst/>
          </a:prstGeom>
          <a:noFill/>
          <a:ln w="9525">
            <a:solidFill>
              <a:schemeClr val="tx1"/>
            </a:solidFill>
            <a:round/>
            <a:headEnd/>
            <a:tailEnd/>
          </a:ln>
        </p:spPr>
        <p:txBody>
          <a:bodyPr/>
          <a:lstStyle/>
          <a:p>
            <a:endParaRPr lang="en-US" dirty="0"/>
          </a:p>
        </p:txBody>
      </p:sp>
      <p:sp>
        <p:nvSpPr>
          <p:cNvPr id="36" name="Line 35"/>
          <p:cNvSpPr>
            <a:spLocks noChangeShapeType="1"/>
          </p:cNvSpPr>
          <p:nvPr/>
        </p:nvSpPr>
        <p:spPr bwMode="auto">
          <a:xfrm>
            <a:off x="5791200" y="4230636"/>
            <a:ext cx="1981200" cy="609600"/>
          </a:xfrm>
          <a:prstGeom prst="line">
            <a:avLst/>
          </a:prstGeom>
          <a:noFill/>
          <a:ln w="9525">
            <a:solidFill>
              <a:schemeClr val="tx1"/>
            </a:solidFill>
            <a:round/>
            <a:headEnd/>
            <a:tailEnd/>
          </a:ln>
        </p:spPr>
        <p:txBody>
          <a:bodyPr/>
          <a:lstStyle/>
          <a:p>
            <a:endParaRPr lang="en-US" dirty="0"/>
          </a:p>
        </p:txBody>
      </p:sp>
      <p:sp>
        <p:nvSpPr>
          <p:cNvPr id="37" name="Line 36"/>
          <p:cNvSpPr>
            <a:spLocks noChangeShapeType="1"/>
          </p:cNvSpPr>
          <p:nvPr/>
        </p:nvSpPr>
        <p:spPr bwMode="auto">
          <a:xfrm flipV="1">
            <a:off x="5791200" y="3392436"/>
            <a:ext cx="1905000" cy="838200"/>
          </a:xfrm>
          <a:prstGeom prst="line">
            <a:avLst/>
          </a:prstGeom>
          <a:noFill/>
          <a:ln w="9525">
            <a:solidFill>
              <a:schemeClr val="tx1"/>
            </a:solidFill>
            <a:round/>
            <a:headEnd/>
            <a:tailEnd/>
          </a:ln>
        </p:spPr>
        <p:txBody>
          <a:bodyPr/>
          <a:lstStyle/>
          <a:p>
            <a:endParaRPr lang="en-US" dirty="0"/>
          </a:p>
        </p:txBody>
      </p:sp>
      <p:sp>
        <p:nvSpPr>
          <p:cNvPr id="38" name="Line 37"/>
          <p:cNvSpPr>
            <a:spLocks noChangeShapeType="1"/>
          </p:cNvSpPr>
          <p:nvPr/>
        </p:nvSpPr>
        <p:spPr bwMode="auto">
          <a:xfrm flipV="1">
            <a:off x="5791200" y="2325636"/>
            <a:ext cx="1828800" cy="1905000"/>
          </a:xfrm>
          <a:prstGeom prst="line">
            <a:avLst/>
          </a:prstGeom>
          <a:noFill/>
          <a:ln w="9525">
            <a:solidFill>
              <a:schemeClr val="tx1"/>
            </a:solidFill>
            <a:round/>
            <a:headEnd/>
            <a:tailEnd/>
          </a:ln>
        </p:spPr>
        <p:txBody>
          <a:bodyPr/>
          <a:lstStyle/>
          <a:p>
            <a:endParaRPr lang="en-US" dirty="0"/>
          </a:p>
        </p:txBody>
      </p:sp>
      <p:sp>
        <p:nvSpPr>
          <p:cNvPr id="39" name="Line 38"/>
          <p:cNvSpPr>
            <a:spLocks noChangeShapeType="1"/>
          </p:cNvSpPr>
          <p:nvPr/>
        </p:nvSpPr>
        <p:spPr bwMode="auto">
          <a:xfrm flipV="1">
            <a:off x="5791200" y="1182636"/>
            <a:ext cx="1828800" cy="3048000"/>
          </a:xfrm>
          <a:prstGeom prst="line">
            <a:avLst/>
          </a:prstGeom>
          <a:noFill/>
          <a:ln w="9525">
            <a:solidFill>
              <a:schemeClr val="tx1"/>
            </a:solidFill>
            <a:round/>
            <a:headEnd/>
            <a:tailEnd/>
          </a:ln>
        </p:spPr>
        <p:txBody>
          <a:bodyPr/>
          <a:lstStyle/>
          <a:p>
            <a:endParaRPr lang="en-US" dirty="0"/>
          </a:p>
        </p:txBody>
      </p:sp>
      <p:sp>
        <p:nvSpPr>
          <p:cNvPr id="40" name="AutoShape 39"/>
          <p:cNvSpPr>
            <a:spLocks noChangeArrowheads="1"/>
          </p:cNvSpPr>
          <p:nvPr/>
        </p:nvSpPr>
        <p:spPr bwMode="auto">
          <a:xfrm>
            <a:off x="381000" y="5526036"/>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1" name="AutoShape 40"/>
          <p:cNvSpPr>
            <a:spLocks noChangeArrowheads="1"/>
          </p:cNvSpPr>
          <p:nvPr/>
        </p:nvSpPr>
        <p:spPr bwMode="auto">
          <a:xfrm>
            <a:off x="381000" y="4383036"/>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2" name="Line 41"/>
          <p:cNvSpPr>
            <a:spLocks noChangeShapeType="1"/>
          </p:cNvSpPr>
          <p:nvPr/>
        </p:nvSpPr>
        <p:spPr bwMode="auto">
          <a:xfrm flipH="1">
            <a:off x="1219200" y="4230636"/>
            <a:ext cx="1600200" cy="533400"/>
          </a:xfrm>
          <a:prstGeom prst="line">
            <a:avLst/>
          </a:prstGeom>
          <a:noFill/>
          <a:ln w="9525">
            <a:solidFill>
              <a:schemeClr val="tx1"/>
            </a:solidFill>
            <a:round/>
            <a:headEnd/>
            <a:tailEnd/>
          </a:ln>
        </p:spPr>
        <p:txBody>
          <a:bodyPr/>
          <a:lstStyle/>
          <a:p>
            <a:endParaRPr lang="en-US" dirty="0"/>
          </a:p>
        </p:txBody>
      </p:sp>
      <p:sp>
        <p:nvSpPr>
          <p:cNvPr id="43" name="Line 42"/>
          <p:cNvSpPr>
            <a:spLocks noChangeShapeType="1"/>
          </p:cNvSpPr>
          <p:nvPr/>
        </p:nvSpPr>
        <p:spPr bwMode="auto">
          <a:xfrm flipV="1">
            <a:off x="1219200" y="2401836"/>
            <a:ext cx="1600200" cy="2362200"/>
          </a:xfrm>
          <a:prstGeom prst="line">
            <a:avLst/>
          </a:prstGeom>
          <a:noFill/>
          <a:ln w="9525">
            <a:solidFill>
              <a:schemeClr val="tx1"/>
            </a:solidFill>
            <a:round/>
            <a:headEnd/>
            <a:tailEnd/>
          </a:ln>
        </p:spPr>
        <p:txBody>
          <a:bodyPr/>
          <a:lstStyle/>
          <a:p>
            <a:endParaRPr lang="en-US" dirty="0"/>
          </a:p>
        </p:txBody>
      </p:sp>
      <p:sp>
        <p:nvSpPr>
          <p:cNvPr id="44" name="Line 43"/>
          <p:cNvSpPr>
            <a:spLocks noChangeShapeType="1"/>
          </p:cNvSpPr>
          <p:nvPr/>
        </p:nvSpPr>
        <p:spPr bwMode="auto">
          <a:xfrm>
            <a:off x="4343400" y="877836"/>
            <a:ext cx="0" cy="5638800"/>
          </a:xfrm>
          <a:prstGeom prst="line">
            <a:avLst/>
          </a:prstGeom>
          <a:noFill/>
          <a:ln w="19050">
            <a:solidFill>
              <a:schemeClr val="tx1"/>
            </a:solidFill>
            <a:prstDash val="dash"/>
            <a:round/>
            <a:headEnd/>
            <a:tailEnd/>
          </a:ln>
        </p:spPr>
        <p:txBody>
          <a:bodyPr/>
          <a:lstStyle/>
          <a:p>
            <a:endParaRPr lang="en-US" dirty="0"/>
          </a:p>
        </p:txBody>
      </p:sp>
      <p:sp>
        <p:nvSpPr>
          <p:cNvPr id="45" name="Rectangle 44"/>
          <p:cNvSpPr>
            <a:spLocks noChangeArrowheads="1"/>
          </p:cNvSpPr>
          <p:nvPr/>
        </p:nvSpPr>
        <p:spPr bwMode="auto">
          <a:xfrm>
            <a:off x="7543800" y="1030236"/>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PCN=3003</a:t>
            </a:r>
          </a:p>
        </p:txBody>
      </p:sp>
      <p:sp>
        <p:nvSpPr>
          <p:cNvPr id="46" name="Rectangle 45"/>
          <p:cNvSpPr>
            <a:spLocks noChangeArrowheads="1"/>
          </p:cNvSpPr>
          <p:nvPr/>
        </p:nvSpPr>
        <p:spPr bwMode="auto">
          <a:xfrm>
            <a:off x="7543800" y="2249436"/>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PCN=3004</a:t>
            </a:r>
          </a:p>
        </p:txBody>
      </p:sp>
      <p:sp>
        <p:nvSpPr>
          <p:cNvPr id="47" name="Rectangle 46"/>
          <p:cNvSpPr>
            <a:spLocks noChangeArrowheads="1"/>
          </p:cNvSpPr>
          <p:nvPr/>
        </p:nvSpPr>
        <p:spPr bwMode="auto">
          <a:xfrm>
            <a:off x="7543800" y="3468636"/>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PCN=3005</a:t>
            </a:r>
          </a:p>
        </p:txBody>
      </p:sp>
      <p:sp>
        <p:nvSpPr>
          <p:cNvPr id="48" name="Rectangle 47"/>
          <p:cNvSpPr>
            <a:spLocks noChangeArrowheads="1"/>
          </p:cNvSpPr>
          <p:nvPr/>
        </p:nvSpPr>
        <p:spPr bwMode="auto">
          <a:xfrm>
            <a:off x="7591425" y="4964061"/>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PCN=3006</a:t>
            </a:r>
          </a:p>
        </p:txBody>
      </p:sp>
      <p:sp>
        <p:nvSpPr>
          <p:cNvPr id="49" name="Rectangle 48"/>
          <p:cNvSpPr>
            <a:spLocks noChangeArrowheads="1"/>
          </p:cNvSpPr>
          <p:nvPr/>
        </p:nvSpPr>
        <p:spPr bwMode="auto">
          <a:xfrm>
            <a:off x="7572375" y="6183261"/>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PCN=3007</a:t>
            </a:r>
          </a:p>
        </p:txBody>
      </p:sp>
      <p:sp>
        <p:nvSpPr>
          <p:cNvPr id="50" name="Rectangle 49"/>
          <p:cNvSpPr>
            <a:spLocks noChangeArrowheads="1"/>
          </p:cNvSpPr>
          <p:nvPr/>
        </p:nvSpPr>
        <p:spPr bwMode="auto">
          <a:xfrm>
            <a:off x="2762250" y="2601861"/>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PCN=1001</a:t>
            </a:r>
          </a:p>
        </p:txBody>
      </p:sp>
      <p:sp>
        <p:nvSpPr>
          <p:cNvPr id="51" name="Rectangle 50"/>
          <p:cNvSpPr>
            <a:spLocks noChangeArrowheads="1"/>
          </p:cNvSpPr>
          <p:nvPr/>
        </p:nvSpPr>
        <p:spPr bwMode="auto">
          <a:xfrm>
            <a:off x="2771775" y="4430661"/>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PCN=1002</a:t>
            </a:r>
          </a:p>
        </p:txBody>
      </p:sp>
      <p:sp>
        <p:nvSpPr>
          <p:cNvPr id="52" name="Rectangle 51"/>
          <p:cNvSpPr>
            <a:spLocks noChangeArrowheads="1"/>
          </p:cNvSpPr>
          <p:nvPr/>
        </p:nvSpPr>
        <p:spPr bwMode="auto">
          <a:xfrm>
            <a:off x="533400" y="925461"/>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PCN=1003</a:t>
            </a:r>
          </a:p>
        </p:txBody>
      </p:sp>
      <p:sp>
        <p:nvSpPr>
          <p:cNvPr id="53" name="Rectangle 52"/>
          <p:cNvSpPr>
            <a:spLocks noChangeArrowheads="1"/>
          </p:cNvSpPr>
          <p:nvPr/>
        </p:nvSpPr>
        <p:spPr bwMode="auto">
          <a:xfrm>
            <a:off x="485775" y="2249436"/>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PCN=1004</a:t>
            </a:r>
          </a:p>
        </p:txBody>
      </p:sp>
      <p:sp>
        <p:nvSpPr>
          <p:cNvPr id="54" name="Rectangle 53"/>
          <p:cNvSpPr>
            <a:spLocks noChangeArrowheads="1"/>
          </p:cNvSpPr>
          <p:nvPr/>
        </p:nvSpPr>
        <p:spPr bwMode="auto">
          <a:xfrm>
            <a:off x="485775" y="3621036"/>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PCN=1005</a:t>
            </a:r>
          </a:p>
        </p:txBody>
      </p:sp>
      <p:sp>
        <p:nvSpPr>
          <p:cNvPr id="55" name="Rectangle 54"/>
          <p:cNvSpPr>
            <a:spLocks noChangeArrowheads="1"/>
          </p:cNvSpPr>
          <p:nvPr/>
        </p:nvSpPr>
        <p:spPr bwMode="auto">
          <a:xfrm>
            <a:off x="419100" y="5049786"/>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PCN=1006</a:t>
            </a:r>
          </a:p>
        </p:txBody>
      </p:sp>
      <p:sp>
        <p:nvSpPr>
          <p:cNvPr id="56" name="Rectangle 55"/>
          <p:cNvSpPr>
            <a:spLocks noChangeArrowheads="1"/>
          </p:cNvSpPr>
          <p:nvPr/>
        </p:nvSpPr>
        <p:spPr bwMode="auto">
          <a:xfrm>
            <a:off x="419100" y="6183261"/>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PCN=1007</a:t>
            </a:r>
          </a:p>
        </p:txBody>
      </p:sp>
      <p:sp>
        <p:nvSpPr>
          <p:cNvPr id="57" name="Rectangle 56"/>
          <p:cNvSpPr>
            <a:spLocks noChangeArrowheads="1"/>
          </p:cNvSpPr>
          <p:nvPr/>
        </p:nvSpPr>
        <p:spPr bwMode="auto">
          <a:xfrm>
            <a:off x="2752725" y="1906536"/>
            <a:ext cx="1227138" cy="623888"/>
          </a:xfrm>
          <a:prstGeom prst="rect">
            <a:avLst/>
          </a:prstGeom>
          <a:noFill/>
          <a:ln w="9525">
            <a:noFill/>
            <a:miter lim="800000"/>
            <a:headEnd/>
            <a:tailEnd/>
          </a:ln>
        </p:spPr>
        <p:txBody>
          <a:bodyPr wrap="none">
            <a:spAutoFit/>
          </a:bodyPr>
          <a:lstStyle/>
          <a:p>
            <a:pPr>
              <a:spcBef>
                <a:spcPct val="50000"/>
              </a:spcBef>
            </a:pPr>
            <a:r>
              <a:rPr lang="en-US" sz="1400" b="1" dirty="0"/>
              <a:t> Originating </a:t>
            </a:r>
          </a:p>
          <a:p>
            <a:pPr>
              <a:spcBef>
                <a:spcPct val="50000"/>
              </a:spcBef>
            </a:pPr>
            <a:r>
              <a:rPr lang="en-US" sz="1400" b="1" dirty="0"/>
              <a:t>       STP</a:t>
            </a:r>
          </a:p>
        </p:txBody>
      </p:sp>
      <p:sp>
        <p:nvSpPr>
          <p:cNvPr id="58" name="Rectangle 57"/>
          <p:cNvSpPr>
            <a:spLocks noChangeArrowheads="1"/>
          </p:cNvSpPr>
          <p:nvPr/>
        </p:nvSpPr>
        <p:spPr bwMode="auto">
          <a:xfrm>
            <a:off x="2781300" y="3735336"/>
            <a:ext cx="1128713" cy="623888"/>
          </a:xfrm>
          <a:prstGeom prst="rect">
            <a:avLst/>
          </a:prstGeom>
          <a:noFill/>
          <a:ln w="9525">
            <a:noFill/>
            <a:miter lim="800000"/>
            <a:headEnd/>
            <a:tailEnd/>
          </a:ln>
        </p:spPr>
        <p:txBody>
          <a:bodyPr wrap="none">
            <a:spAutoFit/>
          </a:bodyPr>
          <a:lstStyle/>
          <a:p>
            <a:pPr>
              <a:spcBef>
                <a:spcPct val="50000"/>
              </a:spcBef>
            </a:pPr>
            <a:r>
              <a:rPr lang="en-US" sz="1400" b="1" dirty="0"/>
              <a:t>Originating</a:t>
            </a:r>
          </a:p>
          <a:p>
            <a:pPr>
              <a:spcBef>
                <a:spcPct val="50000"/>
              </a:spcBef>
            </a:pPr>
            <a:r>
              <a:rPr lang="en-US" sz="1400" b="1" dirty="0"/>
              <a:t>      STP </a:t>
            </a:r>
          </a:p>
        </p:txBody>
      </p:sp>
      <p:sp>
        <p:nvSpPr>
          <p:cNvPr id="59" name="Rectangle 58"/>
          <p:cNvSpPr>
            <a:spLocks noChangeArrowheads="1"/>
          </p:cNvSpPr>
          <p:nvPr/>
        </p:nvSpPr>
        <p:spPr bwMode="auto">
          <a:xfrm>
            <a:off x="4745038" y="2601861"/>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t>PCN=3001</a:t>
            </a:r>
          </a:p>
        </p:txBody>
      </p:sp>
      <p:sp>
        <p:nvSpPr>
          <p:cNvPr id="60" name="Rectangle 59"/>
          <p:cNvSpPr>
            <a:spLocks noChangeArrowheads="1"/>
          </p:cNvSpPr>
          <p:nvPr/>
        </p:nvSpPr>
        <p:spPr bwMode="auto">
          <a:xfrm>
            <a:off x="4722813" y="4427486"/>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t>PCN=3002</a:t>
            </a:r>
          </a:p>
        </p:txBody>
      </p:sp>
      <p:sp>
        <p:nvSpPr>
          <p:cNvPr id="61" name="Rectangle 60"/>
          <p:cNvSpPr>
            <a:spLocks noChangeArrowheads="1"/>
          </p:cNvSpPr>
          <p:nvPr/>
        </p:nvSpPr>
        <p:spPr bwMode="auto">
          <a:xfrm>
            <a:off x="4657725" y="1893836"/>
            <a:ext cx="1198563" cy="623888"/>
          </a:xfrm>
          <a:prstGeom prst="rect">
            <a:avLst/>
          </a:prstGeom>
          <a:noFill/>
          <a:ln w="9525">
            <a:noFill/>
            <a:miter lim="800000"/>
            <a:headEnd/>
            <a:tailEnd/>
          </a:ln>
        </p:spPr>
        <p:txBody>
          <a:bodyPr wrap="none">
            <a:spAutoFit/>
          </a:bodyPr>
          <a:lstStyle/>
          <a:p>
            <a:pPr algn="ctr">
              <a:spcBef>
                <a:spcPct val="50000"/>
              </a:spcBef>
            </a:pPr>
            <a:r>
              <a:rPr lang="en-US" sz="1400" b="1" dirty="0"/>
              <a:t>Terminating</a:t>
            </a:r>
          </a:p>
          <a:p>
            <a:pPr algn="ctr">
              <a:spcBef>
                <a:spcPct val="50000"/>
              </a:spcBef>
            </a:pPr>
            <a:r>
              <a:rPr lang="en-US" sz="1400" b="1" dirty="0"/>
              <a:t>STP</a:t>
            </a:r>
          </a:p>
        </p:txBody>
      </p:sp>
      <p:sp>
        <p:nvSpPr>
          <p:cNvPr id="62" name="Rectangle 61"/>
          <p:cNvSpPr>
            <a:spLocks noChangeArrowheads="1"/>
          </p:cNvSpPr>
          <p:nvPr/>
        </p:nvSpPr>
        <p:spPr bwMode="auto">
          <a:xfrm>
            <a:off x="4656138" y="3735336"/>
            <a:ext cx="1198562" cy="623888"/>
          </a:xfrm>
          <a:prstGeom prst="rect">
            <a:avLst/>
          </a:prstGeom>
          <a:noFill/>
          <a:ln w="9525">
            <a:noFill/>
            <a:miter lim="800000"/>
            <a:headEnd/>
            <a:tailEnd/>
          </a:ln>
        </p:spPr>
        <p:txBody>
          <a:bodyPr wrap="none">
            <a:spAutoFit/>
          </a:bodyPr>
          <a:lstStyle/>
          <a:p>
            <a:pPr algn="ctr">
              <a:spcBef>
                <a:spcPct val="50000"/>
              </a:spcBef>
            </a:pPr>
            <a:r>
              <a:rPr lang="en-US" sz="1400" b="1" dirty="0"/>
              <a:t>Terminating</a:t>
            </a:r>
          </a:p>
          <a:p>
            <a:pPr algn="ctr">
              <a:spcBef>
                <a:spcPct val="50000"/>
              </a:spcBef>
            </a:pPr>
            <a:r>
              <a:rPr lang="en-US" sz="1400" b="1" dirty="0"/>
              <a:t> STP</a:t>
            </a:r>
          </a:p>
        </p:txBody>
      </p:sp>
      <p:sp>
        <p:nvSpPr>
          <p:cNvPr id="63" name="Rectangle 2"/>
          <p:cNvSpPr>
            <a:spLocks noGrp="1" noChangeArrowheads="1"/>
          </p:cNvSpPr>
          <p:nvPr>
            <p:ph type="title"/>
          </p:nvPr>
        </p:nvSpPr>
        <p:spPr>
          <a:xfrm>
            <a:off x="0" y="0"/>
            <a:ext cx="9143999" cy="619125"/>
          </a:xfrm>
        </p:spPr>
        <p:txBody>
          <a:bodyPr/>
          <a:lstStyle/>
          <a:p>
            <a:pPr algn="ctr" eaLnBrk="1" hangingPunct="1"/>
            <a:r>
              <a:rPr lang="en-US" u="sng" dirty="0" smtClean="0"/>
              <a:t>Scenario Map</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Learning Activity 6: Intermediate EGTT</a:t>
            </a:r>
            <a:endParaRPr lang="en-US" dirty="0" smtClean="0"/>
          </a:p>
        </p:txBody>
      </p:sp>
      <p:sp>
        <p:nvSpPr>
          <p:cNvPr id="122883" name="Rectangle 3"/>
          <p:cNvSpPr>
            <a:spLocks noGrp="1" noChangeArrowheads="1"/>
          </p:cNvSpPr>
          <p:nvPr>
            <p:ph idx="1"/>
          </p:nvPr>
        </p:nvSpPr>
        <p:spPr/>
        <p:txBody>
          <a:bodyPr/>
          <a:lstStyle/>
          <a:p>
            <a:r>
              <a:rPr lang="en-US" smtClean="0"/>
              <a:t>Purpose</a:t>
            </a:r>
          </a:p>
          <a:p>
            <a:pPr lvl="1"/>
            <a:r>
              <a:rPr lang="en-US" smtClean="0"/>
              <a:t>Provides hands-on practice with the EAGLE STP for configuring Enhanced Global Title Translation Tables  </a:t>
            </a:r>
          </a:p>
          <a:p>
            <a:r>
              <a:rPr lang="en-US" smtClean="0"/>
              <a:t>Objective</a:t>
            </a:r>
          </a:p>
          <a:p>
            <a:pPr lvl="1"/>
            <a:r>
              <a:rPr lang="en-US" smtClean="0"/>
              <a:t>After completing this exercise, the student will be able to:</a:t>
            </a:r>
          </a:p>
          <a:p>
            <a:pPr lvl="2"/>
            <a:r>
              <a:rPr lang="en-US" smtClean="0"/>
              <a:t>Provision the EAGLE for the EGTT feature</a:t>
            </a:r>
          </a:p>
          <a:p>
            <a:pPr lvl="2"/>
            <a:r>
              <a:rPr lang="en-US" smtClean="0"/>
              <a:t>Enter the correct card type for the EGTT feature</a:t>
            </a:r>
          </a:p>
          <a:p>
            <a:pPr lvl="2"/>
            <a:r>
              <a:rPr lang="en-US" smtClean="0"/>
              <a:t>Create and enter the EGTT tables into the EAGLE database</a:t>
            </a:r>
          </a:p>
          <a:p>
            <a:r>
              <a:rPr lang="en-US" smtClean="0"/>
              <a:t>Materials, Equipment, and References</a:t>
            </a:r>
          </a:p>
          <a:p>
            <a:pPr lvl="1"/>
            <a:r>
              <a:rPr lang="en-US" smtClean="0"/>
              <a:t>EAGLE STP and User Interface Terminal</a:t>
            </a:r>
          </a:p>
          <a:p>
            <a:pPr lvl="1"/>
            <a:r>
              <a:rPr lang="en-US" smtClean="0"/>
              <a:t>EAGLE Commands Manual</a:t>
            </a:r>
          </a:p>
          <a:p>
            <a:pPr lvl="1"/>
            <a:r>
              <a:rPr lang="en-US" smtClean="0"/>
              <a:t>EAGLE Database Administration Features Manual</a:t>
            </a:r>
          </a:p>
          <a:p>
            <a:endParaRPr lang="en-US" dirty="0"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dirty="0" smtClean="0"/>
              <a:t>Learning Activity 6 Assignment A</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dirty="0" smtClean="0"/>
              <a:t>Learning Activity 6 Assignment B</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dirty="0" smtClean="0"/>
              <a:t>Learning Activity 6 Assignment C</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smtClean="0"/>
              <a:t>Global Title Address (GTA) Defined</a:t>
            </a:r>
          </a:p>
        </p:txBody>
      </p:sp>
      <p:sp>
        <p:nvSpPr>
          <p:cNvPr id="4" name="Content Placeholder 3"/>
          <p:cNvSpPr>
            <a:spLocks noGrp="1"/>
          </p:cNvSpPr>
          <p:nvPr>
            <p:ph idx="1"/>
          </p:nvPr>
        </p:nvSpPr>
        <p:spPr/>
        <p:txBody>
          <a:bodyPr/>
          <a:lstStyle/>
          <a:p>
            <a:r>
              <a:rPr lang="en-US" dirty="0" smtClean="0"/>
              <a:t>The GTA is the digits in the query which could be:</a:t>
            </a:r>
          </a:p>
          <a:p>
            <a:pPr lvl="1"/>
            <a:r>
              <a:rPr lang="en-US" dirty="0" smtClean="0"/>
              <a:t>Toll free number</a:t>
            </a:r>
          </a:p>
          <a:p>
            <a:pPr lvl="1"/>
            <a:r>
              <a:rPr lang="en-US" dirty="0" smtClean="0"/>
              <a:t>Calling card number</a:t>
            </a:r>
          </a:p>
          <a:p>
            <a:pPr lvl="1"/>
            <a:r>
              <a:rPr lang="en-US" dirty="0" smtClean="0"/>
              <a:t>Subscriber number used for caller ID lookup</a:t>
            </a:r>
          </a:p>
          <a:p>
            <a:pPr lvl="1"/>
            <a:r>
              <a:rPr lang="en-US" dirty="0" smtClean="0"/>
              <a:t>Mobile subscriber identification number</a:t>
            </a:r>
          </a:p>
          <a:p>
            <a:pPr lvl="1"/>
            <a:endParaRPr lang="en-US" dirty="0" smtClean="0"/>
          </a:p>
          <a:p>
            <a:r>
              <a:rPr lang="en-US" dirty="0" smtClean="0"/>
              <a:t>The GTA is translated into a destination point code (DPC) and a subsystem number (SSN).</a:t>
            </a:r>
          </a:p>
          <a:p>
            <a:endParaRPr lang="en-US" dirty="0" smtClean="0"/>
          </a:p>
          <a:p>
            <a:r>
              <a:rPr lang="en-US" dirty="0" smtClean="0"/>
              <a:t>The destination point code will indicate an STP or SCP. If the destination is an SCP, a subsystem number is included to indicate the service database to be used to answer the query.</a:t>
            </a:r>
          </a:p>
          <a:p>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dirty="0" smtClean="0"/>
              <a:t>Learning Activity 6 Assignment D</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eaLnBrk="1" hangingPunct="1"/>
            <a:r>
              <a:rPr lang="en-US" dirty="0" smtClean="0"/>
              <a:t>Intermediate EGTT  Configuration Form</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dirty="0" smtClean="0"/>
              <a:t>Final EGTT Configuration</a:t>
            </a:r>
          </a:p>
        </p:txBody>
      </p:sp>
      <p:sp>
        <p:nvSpPr>
          <p:cNvPr id="10" name="Content Placeholder 9"/>
          <p:cNvSpPr>
            <a:spLocks noGrp="1"/>
          </p:cNvSpPr>
          <p:nvPr>
            <p:ph idx="1"/>
          </p:nvPr>
        </p:nvSpPr>
        <p:spPr>
          <a:xfrm>
            <a:off x="3457575" y="1657350"/>
            <a:ext cx="4295776" cy="4743450"/>
          </a:xfrm>
        </p:spPr>
        <p:txBody>
          <a:bodyPr/>
          <a:lstStyle/>
          <a:p>
            <a:r>
              <a:rPr lang="en-US" dirty="0" smtClean="0"/>
              <a:t>All EGTT commands may be used in Final EGTT.</a:t>
            </a:r>
          </a:p>
          <a:p>
            <a:endParaRPr lang="en-US" dirty="0"/>
          </a:p>
        </p:txBody>
      </p:sp>
      <p:sp>
        <p:nvSpPr>
          <p:cNvPr id="129028" name="Rectangle 4"/>
          <p:cNvSpPr>
            <a:spLocks noChangeArrowheads="1"/>
          </p:cNvSpPr>
          <p:nvPr/>
        </p:nvSpPr>
        <p:spPr bwMode="auto">
          <a:xfrm>
            <a:off x="685800" y="13335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129029" name="Rectangle 5"/>
          <p:cNvSpPr>
            <a:spLocks noChangeArrowheads="1"/>
          </p:cNvSpPr>
          <p:nvPr/>
        </p:nvSpPr>
        <p:spPr bwMode="auto">
          <a:xfrm>
            <a:off x="685800" y="20193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ent-gttsel</a:t>
            </a:r>
          </a:p>
        </p:txBody>
      </p:sp>
      <p:sp>
        <p:nvSpPr>
          <p:cNvPr id="129030" name="Rectangle 6"/>
          <p:cNvSpPr>
            <a:spLocks noChangeArrowheads="1"/>
          </p:cNvSpPr>
          <p:nvPr/>
        </p:nvSpPr>
        <p:spPr bwMode="auto">
          <a:xfrm>
            <a:off x="685800" y="2705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ent-gttset</a:t>
            </a:r>
          </a:p>
        </p:txBody>
      </p:sp>
      <p:sp>
        <p:nvSpPr>
          <p:cNvPr id="129031" name="Rectangle 7"/>
          <p:cNvSpPr>
            <a:spLocks noChangeArrowheads="1"/>
          </p:cNvSpPr>
          <p:nvPr/>
        </p:nvSpPr>
        <p:spPr bwMode="auto">
          <a:xfrm>
            <a:off x="685800" y="3467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ent-gta</a:t>
            </a:r>
          </a:p>
        </p:txBody>
      </p:sp>
      <p:sp>
        <p:nvSpPr>
          <p:cNvPr id="129032" name="Rectangle 8"/>
          <p:cNvSpPr>
            <a:spLocks noChangeArrowheads="1"/>
          </p:cNvSpPr>
          <p:nvPr/>
        </p:nvSpPr>
        <p:spPr bwMode="auto">
          <a:xfrm>
            <a:off x="685800" y="4229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ent-map</a:t>
            </a:r>
          </a:p>
        </p:txBody>
      </p:sp>
      <p:sp>
        <p:nvSpPr>
          <p:cNvPr id="129033" name="Rectangle 9"/>
          <p:cNvSpPr>
            <a:spLocks noChangeArrowheads="1"/>
          </p:cNvSpPr>
          <p:nvPr/>
        </p:nvSpPr>
        <p:spPr bwMode="auto">
          <a:xfrm>
            <a:off x="685800" y="4991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9140825" cy="685800"/>
          </a:xfrm>
        </p:spPr>
        <p:txBody>
          <a:bodyPr/>
          <a:lstStyle/>
          <a:p>
            <a:pPr algn="ctr" eaLnBrk="1" hangingPunct="1"/>
            <a:r>
              <a:rPr lang="en-US" u="sng" dirty="0" smtClean="0"/>
              <a:t>Scenario Map</a:t>
            </a:r>
          </a:p>
        </p:txBody>
      </p:sp>
      <p:sp>
        <p:nvSpPr>
          <p:cNvPr id="5" name="Oval 3"/>
          <p:cNvSpPr>
            <a:spLocks noChangeArrowheads="1"/>
          </p:cNvSpPr>
          <p:nvPr/>
        </p:nvSpPr>
        <p:spPr bwMode="auto">
          <a:xfrm>
            <a:off x="609600" y="68113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6" name="AutoShape 4"/>
          <p:cNvSpPr>
            <a:spLocks noChangeArrowheads="1"/>
          </p:cNvSpPr>
          <p:nvPr/>
        </p:nvSpPr>
        <p:spPr bwMode="auto">
          <a:xfrm>
            <a:off x="7543800" y="433873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7" name="Rectangle 5"/>
          <p:cNvSpPr>
            <a:spLocks noChangeArrowheads="1"/>
          </p:cNvSpPr>
          <p:nvPr/>
        </p:nvSpPr>
        <p:spPr bwMode="auto">
          <a:xfrm>
            <a:off x="2819400" y="197653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8" name="Oval 6"/>
          <p:cNvSpPr>
            <a:spLocks noChangeArrowheads="1"/>
          </p:cNvSpPr>
          <p:nvPr/>
        </p:nvSpPr>
        <p:spPr bwMode="auto">
          <a:xfrm>
            <a:off x="7620000" y="75733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9" name="Oval 7"/>
          <p:cNvSpPr>
            <a:spLocks noChangeArrowheads="1"/>
          </p:cNvSpPr>
          <p:nvPr/>
        </p:nvSpPr>
        <p:spPr bwMode="auto">
          <a:xfrm>
            <a:off x="7620000" y="197653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0" name="Oval 8"/>
          <p:cNvSpPr>
            <a:spLocks noChangeArrowheads="1"/>
          </p:cNvSpPr>
          <p:nvPr/>
        </p:nvSpPr>
        <p:spPr bwMode="auto">
          <a:xfrm>
            <a:off x="609600" y="1976535"/>
            <a:ext cx="914400" cy="914400"/>
          </a:xfrm>
          <a:prstGeom prst="ellipse">
            <a:avLst/>
          </a:prstGeom>
          <a:solidFill>
            <a:srgbClr val="F0E8B7"/>
          </a:solidFill>
          <a:ln w="9525">
            <a:solidFill>
              <a:schemeClr val="tx1"/>
            </a:solidFill>
            <a:round/>
            <a:headEnd/>
            <a:tailEnd/>
          </a:ln>
        </p:spPr>
        <p:txBody>
          <a:bodyPr wrap="none" anchor="ctr"/>
          <a:lstStyle/>
          <a:p>
            <a:pPr algn="ctr"/>
            <a:r>
              <a:rPr lang="en-US" sz="2400" dirty="0"/>
              <a:t> </a:t>
            </a:r>
          </a:p>
        </p:txBody>
      </p:sp>
      <p:sp>
        <p:nvSpPr>
          <p:cNvPr id="11" name="Oval 9"/>
          <p:cNvSpPr>
            <a:spLocks noChangeArrowheads="1"/>
          </p:cNvSpPr>
          <p:nvPr/>
        </p:nvSpPr>
        <p:spPr bwMode="auto">
          <a:xfrm>
            <a:off x="609600" y="334813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2" name="Oval 10"/>
          <p:cNvSpPr>
            <a:spLocks noChangeArrowheads="1"/>
          </p:cNvSpPr>
          <p:nvPr/>
        </p:nvSpPr>
        <p:spPr bwMode="auto">
          <a:xfrm>
            <a:off x="7620000" y="319573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3" name="AutoShape 11"/>
          <p:cNvSpPr>
            <a:spLocks noChangeArrowheads="1"/>
          </p:cNvSpPr>
          <p:nvPr/>
        </p:nvSpPr>
        <p:spPr bwMode="auto">
          <a:xfrm>
            <a:off x="7543800" y="555793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4" name="Rectangle 12"/>
          <p:cNvSpPr>
            <a:spLocks noChangeArrowheads="1"/>
          </p:cNvSpPr>
          <p:nvPr/>
        </p:nvSpPr>
        <p:spPr bwMode="auto">
          <a:xfrm>
            <a:off x="2819400" y="380533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5" name="Rectangle 13"/>
          <p:cNvSpPr>
            <a:spLocks noChangeArrowheads="1"/>
          </p:cNvSpPr>
          <p:nvPr/>
        </p:nvSpPr>
        <p:spPr bwMode="auto">
          <a:xfrm>
            <a:off x="4724400" y="380533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6" name="Rectangle 14"/>
          <p:cNvSpPr>
            <a:spLocks noChangeArrowheads="1"/>
          </p:cNvSpPr>
          <p:nvPr/>
        </p:nvSpPr>
        <p:spPr bwMode="auto">
          <a:xfrm>
            <a:off x="4724400" y="197653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7" name="Line 15"/>
          <p:cNvSpPr>
            <a:spLocks noChangeShapeType="1"/>
          </p:cNvSpPr>
          <p:nvPr/>
        </p:nvSpPr>
        <p:spPr bwMode="auto">
          <a:xfrm>
            <a:off x="1524000" y="1214535"/>
            <a:ext cx="1295400" cy="1219200"/>
          </a:xfrm>
          <a:prstGeom prst="line">
            <a:avLst/>
          </a:prstGeom>
          <a:noFill/>
          <a:ln w="9525">
            <a:solidFill>
              <a:schemeClr val="tx1"/>
            </a:solidFill>
            <a:round/>
            <a:headEnd/>
            <a:tailEnd/>
          </a:ln>
        </p:spPr>
        <p:txBody>
          <a:bodyPr/>
          <a:lstStyle/>
          <a:p>
            <a:endParaRPr lang="en-US" dirty="0"/>
          </a:p>
        </p:txBody>
      </p:sp>
      <p:sp>
        <p:nvSpPr>
          <p:cNvPr id="18" name="Line 16"/>
          <p:cNvSpPr>
            <a:spLocks noChangeShapeType="1"/>
          </p:cNvSpPr>
          <p:nvPr/>
        </p:nvSpPr>
        <p:spPr bwMode="auto">
          <a:xfrm flipH="1">
            <a:off x="1524000" y="2433735"/>
            <a:ext cx="1295400" cy="0"/>
          </a:xfrm>
          <a:prstGeom prst="line">
            <a:avLst/>
          </a:prstGeom>
          <a:noFill/>
          <a:ln w="9525">
            <a:solidFill>
              <a:schemeClr val="tx1"/>
            </a:solidFill>
            <a:round/>
            <a:headEnd/>
            <a:tailEnd/>
          </a:ln>
        </p:spPr>
        <p:txBody>
          <a:bodyPr/>
          <a:lstStyle/>
          <a:p>
            <a:endParaRPr lang="en-US" dirty="0"/>
          </a:p>
        </p:txBody>
      </p:sp>
      <p:sp>
        <p:nvSpPr>
          <p:cNvPr id="19" name="Line 17"/>
          <p:cNvSpPr>
            <a:spLocks noChangeShapeType="1"/>
          </p:cNvSpPr>
          <p:nvPr/>
        </p:nvSpPr>
        <p:spPr bwMode="auto">
          <a:xfrm flipH="1">
            <a:off x="1524000" y="2433735"/>
            <a:ext cx="1295400" cy="1371600"/>
          </a:xfrm>
          <a:prstGeom prst="line">
            <a:avLst/>
          </a:prstGeom>
          <a:noFill/>
          <a:ln w="9525">
            <a:solidFill>
              <a:schemeClr val="tx1"/>
            </a:solidFill>
            <a:round/>
            <a:headEnd/>
            <a:tailEnd/>
          </a:ln>
        </p:spPr>
        <p:txBody>
          <a:bodyPr/>
          <a:lstStyle/>
          <a:p>
            <a:endParaRPr lang="en-US" dirty="0"/>
          </a:p>
        </p:txBody>
      </p:sp>
      <p:sp>
        <p:nvSpPr>
          <p:cNvPr id="20" name="Line 18"/>
          <p:cNvSpPr>
            <a:spLocks noChangeShapeType="1"/>
          </p:cNvSpPr>
          <p:nvPr/>
        </p:nvSpPr>
        <p:spPr bwMode="auto">
          <a:xfrm flipH="1">
            <a:off x="1295400" y="2433735"/>
            <a:ext cx="1524000" cy="3657600"/>
          </a:xfrm>
          <a:prstGeom prst="line">
            <a:avLst/>
          </a:prstGeom>
          <a:noFill/>
          <a:ln w="9525">
            <a:solidFill>
              <a:schemeClr val="tx1"/>
            </a:solidFill>
            <a:round/>
            <a:headEnd/>
            <a:tailEnd/>
          </a:ln>
        </p:spPr>
        <p:txBody>
          <a:bodyPr/>
          <a:lstStyle/>
          <a:p>
            <a:endParaRPr lang="en-US" dirty="0"/>
          </a:p>
        </p:txBody>
      </p:sp>
      <p:sp>
        <p:nvSpPr>
          <p:cNvPr id="21" name="Line 19"/>
          <p:cNvSpPr>
            <a:spLocks noChangeShapeType="1"/>
          </p:cNvSpPr>
          <p:nvPr/>
        </p:nvSpPr>
        <p:spPr bwMode="auto">
          <a:xfrm flipH="1">
            <a:off x="1295400" y="4262535"/>
            <a:ext cx="1524000" cy="1828800"/>
          </a:xfrm>
          <a:prstGeom prst="line">
            <a:avLst/>
          </a:prstGeom>
          <a:noFill/>
          <a:ln w="9525">
            <a:solidFill>
              <a:schemeClr val="tx1"/>
            </a:solidFill>
            <a:round/>
            <a:headEnd/>
            <a:tailEnd/>
          </a:ln>
        </p:spPr>
        <p:txBody>
          <a:bodyPr/>
          <a:lstStyle/>
          <a:p>
            <a:endParaRPr lang="en-US" dirty="0"/>
          </a:p>
        </p:txBody>
      </p:sp>
      <p:sp>
        <p:nvSpPr>
          <p:cNvPr id="22" name="Line 20"/>
          <p:cNvSpPr>
            <a:spLocks noChangeShapeType="1"/>
          </p:cNvSpPr>
          <p:nvPr/>
        </p:nvSpPr>
        <p:spPr bwMode="auto">
          <a:xfrm>
            <a:off x="1524000" y="3805335"/>
            <a:ext cx="1295400" cy="457200"/>
          </a:xfrm>
          <a:prstGeom prst="line">
            <a:avLst/>
          </a:prstGeom>
          <a:noFill/>
          <a:ln w="9525">
            <a:solidFill>
              <a:schemeClr val="tx1"/>
            </a:solidFill>
            <a:round/>
            <a:headEnd/>
            <a:tailEnd/>
          </a:ln>
        </p:spPr>
        <p:txBody>
          <a:bodyPr/>
          <a:lstStyle/>
          <a:p>
            <a:endParaRPr lang="en-US" dirty="0"/>
          </a:p>
        </p:txBody>
      </p:sp>
      <p:sp>
        <p:nvSpPr>
          <p:cNvPr id="23" name="Line 21"/>
          <p:cNvSpPr>
            <a:spLocks noChangeShapeType="1"/>
          </p:cNvSpPr>
          <p:nvPr/>
        </p:nvSpPr>
        <p:spPr bwMode="auto">
          <a:xfrm flipH="1" flipV="1">
            <a:off x="1524000" y="2433735"/>
            <a:ext cx="1295400" cy="1828800"/>
          </a:xfrm>
          <a:prstGeom prst="line">
            <a:avLst/>
          </a:prstGeom>
          <a:noFill/>
          <a:ln w="9525">
            <a:solidFill>
              <a:schemeClr val="tx1"/>
            </a:solidFill>
            <a:round/>
            <a:headEnd/>
            <a:tailEnd/>
          </a:ln>
        </p:spPr>
        <p:txBody>
          <a:bodyPr/>
          <a:lstStyle/>
          <a:p>
            <a:endParaRPr lang="en-US" dirty="0"/>
          </a:p>
        </p:txBody>
      </p:sp>
      <p:sp>
        <p:nvSpPr>
          <p:cNvPr id="24" name="Line 22"/>
          <p:cNvSpPr>
            <a:spLocks noChangeShapeType="1"/>
          </p:cNvSpPr>
          <p:nvPr/>
        </p:nvSpPr>
        <p:spPr bwMode="auto">
          <a:xfrm flipH="1" flipV="1">
            <a:off x="1524000" y="1214535"/>
            <a:ext cx="1295400" cy="3048000"/>
          </a:xfrm>
          <a:prstGeom prst="line">
            <a:avLst/>
          </a:prstGeom>
          <a:noFill/>
          <a:ln w="9525">
            <a:solidFill>
              <a:schemeClr val="tx1"/>
            </a:solidFill>
            <a:round/>
            <a:headEnd/>
            <a:tailEnd/>
          </a:ln>
        </p:spPr>
        <p:txBody>
          <a:bodyPr/>
          <a:lstStyle/>
          <a:p>
            <a:endParaRPr lang="en-US" dirty="0"/>
          </a:p>
        </p:txBody>
      </p:sp>
      <p:sp>
        <p:nvSpPr>
          <p:cNvPr id="25" name="Line 23"/>
          <p:cNvSpPr>
            <a:spLocks noChangeShapeType="1"/>
          </p:cNvSpPr>
          <p:nvPr/>
        </p:nvSpPr>
        <p:spPr bwMode="auto">
          <a:xfrm>
            <a:off x="3352800" y="2890935"/>
            <a:ext cx="0" cy="914400"/>
          </a:xfrm>
          <a:prstGeom prst="line">
            <a:avLst/>
          </a:prstGeom>
          <a:noFill/>
          <a:ln w="9525">
            <a:solidFill>
              <a:schemeClr val="tx1"/>
            </a:solidFill>
            <a:round/>
            <a:headEnd/>
            <a:tailEnd/>
          </a:ln>
        </p:spPr>
        <p:txBody>
          <a:bodyPr/>
          <a:lstStyle/>
          <a:p>
            <a:endParaRPr lang="en-US" dirty="0"/>
          </a:p>
        </p:txBody>
      </p:sp>
      <p:sp>
        <p:nvSpPr>
          <p:cNvPr id="26" name="Line 24"/>
          <p:cNvSpPr>
            <a:spLocks noChangeShapeType="1"/>
          </p:cNvSpPr>
          <p:nvPr/>
        </p:nvSpPr>
        <p:spPr bwMode="auto">
          <a:xfrm>
            <a:off x="5257800" y="2890935"/>
            <a:ext cx="0" cy="914400"/>
          </a:xfrm>
          <a:prstGeom prst="line">
            <a:avLst/>
          </a:prstGeom>
          <a:noFill/>
          <a:ln w="9525">
            <a:solidFill>
              <a:schemeClr val="tx1"/>
            </a:solidFill>
            <a:round/>
            <a:headEnd/>
            <a:tailEnd/>
          </a:ln>
        </p:spPr>
        <p:txBody>
          <a:bodyPr/>
          <a:lstStyle/>
          <a:p>
            <a:endParaRPr lang="en-US" dirty="0"/>
          </a:p>
        </p:txBody>
      </p:sp>
      <p:sp>
        <p:nvSpPr>
          <p:cNvPr id="27" name="Line 25"/>
          <p:cNvSpPr>
            <a:spLocks noChangeShapeType="1"/>
          </p:cNvSpPr>
          <p:nvPr/>
        </p:nvSpPr>
        <p:spPr bwMode="auto">
          <a:xfrm>
            <a:off x="3886200" y="2357535"/>
            <a:ext cx="838200" cy="1981200"/>
          </a:xfrm>
          <a:prstGeom prst="line">
            <a:avLst/>
          </a:prstGeom>
          <a:noFill/>
          <a:ln w="9525">
            <a:solidFill>
              <a:schemeClr val="tx1"/>
            </a:solidFill>
            <a:round/>
            <a:headEnd/>
            <a:tailEnd/>
          </a:ln>
        </p:spPr>
        <p:txBody>
          <a:bodyPr/>
          <a:lstStyle/>
          <a:p>
            <a:endParaRPr lang="en-US" dirty="0"/>
          </a:p>
        </p:txBody>
      </p:sp>
      <p:sp>
        <p:nvSpPr>
          <p:cNvPr id="28" name="Line 26"/>
          <p:cNvSpPr>
            <a:spLocks noChangeShapeType="1"/>
          </p:cNvSpPr>
          <p:nvPr/>
        </p:nvSpPr>
        <p:spPr bwMode="auto">
          <a:xfrm flipH="1">
            <a:off x="3886200" y="4338735"/>
            <a:ext cx="838200" cy="0"/>
          </a:xfrm>
          <a:prstGeom prst="line">
            <a:avLst/>
          </a:prstGeom>
          <a:noFill/>
          <a:ln w="9525">
            <a:solidFill>
              <a:schemeClr val="tx1"/>
            </a:solidFill>
            <a:round/>
            <a:headEnd/>
            <a:tailEnd/>
          </a:ln>
        </p:spPr>
        <p:txBody>
          <a:bodyPr/>
          <a:lstStyle/>
          <a:p>
            <a:endParaRPr lang="en-US" dirty="0"/>
          </a:p>
        </p:txBody>
      </p:sp>
      <p:sp>
        <p:nvSpPr>
          <p:cNvPr id="29" name="Line 27"/>
          <p:cNvSpPr>
            <a:spLocks noChangeShapeType="1"/>
          </p:cNvSpPr>
          <p:nvPr/>
        </p:nvSpPr>
        <p:spPr bwMode="auto">
          <a:xfrm>
            <a:off x="3886200" y="2357535"/>
            <a:ext cx="838200" cy="0"/>
          </a:xfrm>
          <a:prstGeom prst="line">
            <a:avLst/>
          </a:prstGeom>
          <a:noFill/>
          <a:ln w="9525">
            <a:solidFill>
              <a:schemeClr val="tx1"/>
            </a:solidFill>
            <a:round/>
            <a:headEnd/>
            <a:tailEnd/>
          </a:ln>
        </p:spPr>
        <p:txBody>
          <a:bodyPr/>
          <a:lstStyle/>
          <a:p>
            <a:endParaRPr lang="en-US" dirty="0"/>
          </a:p>
        </p:txBody>
      </p:sp>
      <p:sp>
        <p:nvSpPr>
          <p:cNvPr id="30" name="Line 28"/>
          <p:cNvSpPr>
            <a:spLocks noChangeShapeType="1"/>
          </p:cNvSpPr>
          <p:nvPr/>
        </p:nvSpPr>
        <p:spPr bwMode="auto">
          <a:xfrm flipV="1">
            <a:off x="3886200" y="2357535"/>
            <a:ext cx="838200" cy="1981200"/>
          </a:xfrm>
          <a:prstGeom prst="line">
            <a:avLst/>
          </a:prstGeom>
          <a:noFill/>
          <a:ln w="9525">
            <a:solidFill>
              <a:schemeClr val="tx1"/>
            </a:solidFill>
            <a:round/>
            <a:headEnd/>
            <a:tailEnd/>
          </a:ln>
        </p:spPr>
        <p:txBody>
          <a:bodyPr/>
          <a:lstStyle/>
          <a:p>
            <a:endParaRPr lang="en-US" dirty="0"/>
          </a:p>
        </p:txBody>
      </p:sp>
      <p:sp>
        <p:nvSpPr>
          <p:cNvPr id="31" name="Line 29"/>
          <p:cNvSpPr>
            <a:spLocks noChangeShapeType="1"/>
          </p:cNvSpPr>
          <p:nvPr/>
        </p:nvSpPr>
        <p:spPr bwMode="auto">
          <a:xfrm flipV="1">
            <a:off x="5791200" y="1214535"/>
            <a:ext cx="1828800" cy="1143000"/>
          </a:xfrm>
          <a:prstGeom prst="line">
            <a:avLst/>
          </a:prstGeom>
          <a:noFill/>
          <a:ln w="9525">
            <a:solidFill>
              <a:schemeClr val="tx1"/>
            </a:solidFill>
            <a:round/>
            <a:headEnd/>
            <a:tailEnd/>
          </a:ln>
        </p:spPr>
        <p:txBody>
          <a:bodyPr/>
          <a:lstStyle/>
          <a:p>
            <a:endParaRPr lang="en-US" dirty="0"/>
          </a:p>
        </p:txBody>
      </p:sp>
      <p:sp>
        <p:nvSpPr>
          <p:cNvPr id="32" name="Line 30"/>
          <p:cNvSpPr>
            <a:spLocks noChangeShapeType="1"/>
          </p:cNvSpPr>
          <p:nvPr/>
        </p:nvSpPr>
        <p:spPr bwMode="auto">
          <a:xfrm>
            <a:off x="5791200" y="2357535"/>
            <a:ext cx="1828800" cy="0"/>
          </a:xfrm>
          <a:prstGeom prst="line">
            <a:avLst/>
          </a:prstGeom>
          <a:noFill/>
          <a:ln w="9525">
            <a:solidFill>
              <a:schemeClr val="tx1"/>
            </a:solidFill>
            <a:round/>
            <a:headEnd/>
            <a:tailEnd/>
          </a:ln>
        </p:spPr>
        <p:txBody>
          <a:bodyPr/>
          <a:lstStyle/>
          <a:p>
            <a:endParaRPr lang="en-US" dirty="0"/>
          </a:p>
        </p:txBody>
      </p:sp>
      <p:sp>
        <p:nvSpPr>
          <p:cNvPr id="33" name="Line 31"/>
          <p:cNvSpPr>
            <a:spLocks noChangeShapeType="1"/>
          </p:cNvSpPr>
          <p:nvPr/>
        </p:nvSpPr>
        <p:spPr bwMode="auto">
          <a:xfrm>
            <a:off x="5791200" y="2357535"/>
            <a:ext cx="1905000" cy="1066800"/>
          </a:xfrm>
          <a:prstGeom prst="line">
            <a:avLst/>
          </a:prstGeom>
          <a:noFill/>
          <a:ln w="9525">
            <a:solidFill>
              <a:schemeClr val="tx1"/>
            </a:solidFill>
            <a:round/>
            <a:headEnd/>
            <a:tailEnd/>
          </a:ln>
        </p:spPr>
        <p:txBody>
          <a:bodyPr/>
          <a:lstStyle/>
          <a:p>
            <a:endParaRPr lang="en-US" dirty="0"/>
          </a:p>
        </p:txBody>
      </p:sp>
      <p:sp>
        <p:nvSpPr>
          <p:cNvPr id="34" name="Line 32"/>
          <p:cNvSpPr>
            <a:spLocks noChangeShapeType="1"/>
          </p:cNvSpPr>
          <p:nvPr/>
        </p:nvSpPr>
        <p:spPr bwMode="auto">
          <a:xfrm>
            <a:off x="5791200" y="2357535"/>
            <a:ext cx="1981200" cy="2514600"/>
          </a:xfrm>
          <a:prstGeom prst="line">
            <a:avLst/>
          </a:prstGeom>
          <a:noFill/>
          <a:ln w="9525">
            <a:solidFill>
              <a:schemeClr val="tx1"/>
            </a:solidFill>
            <a:round/>
            <a:headEnd/>
            <a:tailEnd/>
          </a:ln>
        </p:spPr>
        <p:txBody>
          <a:bodyPr/>
          <a:lstStyle/>
          <a:p>
            <a:endParaRPr lang="en-US" dirty="0"/>
          </a:p>
        </p:txBody>
      </p:sp>
      <p:sp>
        <p:nvSpPr>
          <p:cNvPr id="35" name="Line 33"/>
          <p:cNvSpPr>
            <a:spLocks noChangeShapeType="1"/>
          </p:cNvSpPr>
          <p:nvPr/>
        </p:nvSpPr>
        <p:spPr bwMode="auto">
          <a:xfrm>
            <a:off x="5791200" y="2357535"/>
            <a:ext cx="1981200" cy="3733800"/>
          </a:xfrm>
          <a:prstGeom prst="line">
            <a:avLst/>
          </a:prstGeom>
          <a:noFill/>
          <a:ln w="9525">
            <a:solidFill>
              <a:schemeClr val="tx1"/>
            </a:solidFill>
            <a:round/>
            <a:headEnd/>
            <a:tailEnd/>
          </a:ln>
        </p:spPr>
        <p:txBody>
          <a:bodyPr/>
          <a:lstStyle/>
          <a:p>
            <a:endParaRPr lang="en-US" dirty="0"/>
          </a:p>
        </p:txBody>
      </p:sp>
      <p:sp>
        <p:nvSpPr>
          <p:cNvPr id="36" name="Line 34"/>
          <p:cNvSpPr>
            <a:spLocks noChangeShapeType="1"/>
          </p:cNvSpPr>
          <p:nvPr/>
        </p:nvSpPr>
        <p:spPr bwMode="auto">
          <a:xfrm>
            <a:off x="5791200" y="4262535"/>
            <a:ext cx="1981200" cy="1828800"/>
          </a:xfrm>
          <a:prstGeom prst="line">
            <a:avLst/>
          </a:prstGeom>
          <a:noFill/>
          <a:ln w="9525">
            <a:solidFill>
              <a:schemeClr val="tx1"/>
            </a:solidFill>
            <a:round/>
            <a:headEnd/>
            <a:tailEnd/>
          </a:ln>
        </p:spPr>
        <p:txBody>
          <a:bodyPr/>
          <a:lstStyle/>
          <a:p>
            <a:endParaRPr lang="en-US" dirty="0"/>
          </a:p>
        </p:txBody>
      </p:sp>
      <p:sp>
        <p:nvSpPr>
          <p:cNvPr id="37" name="Line 35"/>
          <p:cNvSpPr>
            <a:spLocks noChangeShapeType="1"/>
          </p:cNvSpPr>
          <p:nvPr/>
        </p:nvSpPr>
        <p:spPr bwMode="auto">
          <a:xfrm>
            <a:off x="5791200" y="4262535"/>
            <a:ext cx="1981200" cy="609600"/>
          </a:xfrm>
          <a:prstGeom prst="line">
            <a:avLst/>
          </a:prstGeom>
          <a:noFill/>
          <a:ln w="9525">
            <a:solidFill>
              <a:schemeClr val="tx1"/>
            </a:solidFill>
            <a:round/>
            <a:headEnd/>
            <a:tailEnd/>
          </a:ln>
        </p:spPr>
        <p:txBody>
          <a:bodyPr/>
          <a:lstStyle/>
          <a:p>
            <a:endParaRPr lang="en-US" dirty="0"/>
          </a:p>
        </p:txBody>
      </p:sp>
      <p:sp>
        <p:nvSpPr>
          <p:cNvPr id="38" name="Line 36"/>
          <p:cNvSpPr>
            <a:spLocks noChangeShapeType="1"/>
          </p:cNvSpPr>
          <p:nvPr/>
        </p:nvSpPr>
        <p:spPr bwMode="auto">
          <a:xfrm flipV="1">
            <a:off x="5791200" y="3424335"/>
            <a:ext cx="1905000" cy="838200"/>
          </a:xfrm>
          <a:prstGeom prst="line">
            <a:avLst/>
          </a:prstGeom>
          <a:noFill/>
          <a:ln w="9525">
            <a:solidFill>
              <a:schemeClr val="tx1"/>
            </a:solidFill>
            <a:round/>
            <a:headEnd/>
            <a:tailEnd/>
          </a:ln>
        </p:spPr>
        <p:txBody>
          <a:bodyPr/>
          <a:lstStyle/>
          <a:p>
            <a:endParaRPr lang="en-US" dirty="0"/>
          </a:p>
        </p:txBody>
      </p:sp>
      <p:sp>
        <p:nvSpPr>
          <p:cNvPr id="39" name="Line 37"/>
          <p:cNvSpPr>
            <a:spLocks noChangeShapeType="1"/>
          </p:cNvSpPr>
          <p:nvPr/>
        </p:nvSpPr>
        <p:spPr bwMode="auto">
          <a:xfrm flipV="1">
            <a:off x="5791200" y="2357535"/>
            <a:ext cx="1828800" cy="1905000"/>
          </a:xfrm>
          <a:prstGeom prst="line">
            <a:avLst/>
          </a:prstGeom>
          <a:noFill/>
          <a:ln w="9525">
            <a:solidFill>
              <a:schemeClr val="tx1"/>
            </a:solidFill>
            <a:round/>
            <a:headEnd/>
            <a:tailEnd/>
          </a:ln>
        </p:spPr>
        <p:txBody>
          <a:bodyPr/>
          <a:lstStyle/>
          <a:p>
            <a:endParaRPr lang="en-US" dirty="0"/>
          </a:p>
        </p:txBody>
      </p:sp>
      <p:sp>
        <p:nvSpPr>
          <p:cNvPr id="40" name="Line 38"/>
          <p:cNvSpPr>
            <a:spLocks noChangeShapeType="1"/>
          </p:cNvSpPr>
          <p:nvPr/>
        </p:nvSpPr>
        <p:spPr bwMode="auto">
          <a:xfrm flipV="1">
            <a:off x="5791200" y="1214535"/>
            <a:ext cx="1828800" cy="3048000"/>
          </a:xfrm>
          <a:prstGeom prst="line">
            <a:avLst/>
          </a:prstGeom>
          <a:noFill/>
          <a:ln w="9525">
            <a:solidFill>
              <a:schemeClr val="tx1"/>
            </a:solidFill>
            <a:round/>
            <a:headEnd/>
            <a:tailEnd/>
          </a:ln>
        </p:spPr>
        <p:txBody>
          <a:bodyPr/>
          <a:lstStyle/>
          <a:p>
            <a:endParaRPr lang="en-US" dirty="0"/>
          </a:p>
        </p:txBody>
      </p:sp>
      <p:sp>
        <p:nvSpPr>
          <p:cNvPr id="41" name="AutoShape 39"/>
          <p:cNvSpPr>
            <a:spLocks noChangeArrowheads="1"/>
          </p:cNvSpPr>
          <p:nvPr/>
        </p:nvSpPr>
        <p:spPr bwMode="auto">
          <a:xfrm>
            <a:off x="381000" y="555793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2" name="AutoShape 40"/>
          <p:cNvSpPr>
            <a:spLocks noChangeArrowheads="1"/>
          </p:cNvSpPr>
          <p:nvPr/>
        </p:nvSpPr>
        <p:spPr bwMode="auto">
          <a:xfrm>
            <a:off x="381000" y="441493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3" name="Line 41"/>
          <p:cNvSpPr>
            <a:spLocks noChangeShapeType="1"/>
          </p:cNvSpPr>
          <p:nvPr/>
        </p:nvSpPr>
        <p:spPr bwMode="auto">
          <a:xfrm flipH="1">
            <a:off x="1219200" y="4262535"/>
            <a:ext cx="1600200" cy="533400"/>
          </a:xfrm>
          <a:prstGeom prst="line">
            <a:avLst/>
          </a:prstGeom>
          <a:noFill/>
          <a:ln w="9525">
            <a:solidFill>
              <a:schemeClr val="tx1"/>
            </a:solidFill>
            <a:round/>
            <a:headEnd/>
            <a:tailEnd/>
          </a:ln>
        </p:spPr>
        <p:txBody>
          <a:bodyPr/>
          <a:lstStyle/>
          <a:p>
            <a:endParaRPr lang="en-US" dirty="0"/>
          </a:p>
        </p:txBody>
      </p:sp>
      <p:sp>
        <p:nvSpPr>
          <p:cNvPr id="44" name="Line 42"/>
          <p:cNvSpPr>
            <a:spLocks noChangeShapeType="1"/>
          </p:cNvSpPr>
          <p:nvPr/>
        </p:nvSpPr>
        <p:spPr bwMode="auto">
          <a:xfrm flipV="1">
            <a:off x="1219200" y="2433735"/>
            <a:ext cx="1600200" cy="2362200"/>
          </a:xfrm>
          <a:prstGeom prst="line">
            <a:avLst/>
          </a:prstGeom>
          <a:noFill/>
          <a:ln w="9525">
            <a:solidFill>
              <a:schemeClr val="tx1"/>
            </a:solidFill>
            <a:round/>
            <a:headEnd/>
            <a:tailEnd/>
          </a:ln>
        </p:spPr>
        <p:txBody>
          <a:bodyPr/>
          <a:lstStyle/>
          <a:p>
            <a:endParaRPr lang="en-US" dirty="0"/>
          </a:p>
        </p:txBody>
      </p:sp>
      <p:sp>
        <p:nvSpPr>
          <p:cNvPr id="45" name="Line 43"/>
          <p:cNvSpPr>
            <a:spLocks noChangeShapeType="1"/>
          </p:cNvSpPr>
          <p:nvPr/>
        </p:nvSpPr>
        <p:spPr bwMode="auto">
          <a:xfrm>
            <a:off x="4343400" y="909735"/>
            <a:ext cx="0" cy="5638800"/>
          </a:xfrm>
          <a:prstGeom prst="line">
            <a:avLst/>
          </a:prstGeom>
          <a:noFill/>
          <a:ln w="19050">
            <a:solidFill>
              <a:schemeClr val="tx1"/>
            </a:solidFill>
            <a:prstDash val="dash"/>
            <a:round/>
            <a:headEnd/>
            <a:tailEnd/>
          </a:ln>
        </p:spPr>
        <p:txBody>
          <a:bodyPr/>
          <a:lstStyle/>
          <a:p>
            <a:endParaRPr lang="en-US" dirty="0"/>
          </a:p>
        </p:txBody>
      </p:sp>
      <p:sp>
        <p:nvSpPr>
          <p:cNvPr id="46" name="Rectangle 44"/>
          <p:cNvSpPr>
            <a:spLocks noChangeArrowheads="1"/>
          </p:cNvSpPr>
          <p:nvPr/>
        </p:nvSpPr>
        <p:spPr bwMode="auto">
          <a:xfrm>
            <a:off x="7543800" y="1062135"/>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PCN=3003</a:t>
            </a:r>
          </a:p>
        </p:txBody>
      </p:sp>
      <p:sp>
        <p:nvSpPr>
          <p:cNvPr id="47" name="Rectangle 45"/>
          <p:cNvSpPr>
            <a:spLocks noChangeArrowheads="1"/>
          </p:cNvSpPr>
          <p:nvPr/>
        </p:nvSpPr>
        <p:spPr bwMode="auto">
          <a:xfrm>
            <a:off x="7543800" y="2281335"/>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PCN=3004</a:t>
            </a:r>
          </a:p>
        </p:txBody>
      </p:sp>
      <p:sp>
        <p:nvSpPr>
          <p:cNvPr id="48" name="Rectangle 46"/>
          <p:cNvSpPr>
            <a:spLocks noChangeArrowheads="1"/>
          </p:cNvSpPr>
          <p:nvPr/>
        </p:nvSpPr>
        <p:spPr bwMode="auto">
          <a:xfrm>
            <a:off x="7543800" y="3500535"/>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PCN=3005</a:t>
            </a:r>
          </a:p>
        </p:txBody>
      </p:sp>
      <p:sp>
        <p:nvSpPr>
          <p:cNvPr id="49" name="Rectangle 47"/>
          <p:cNvSpPr>
            <a:spLocks noChangeArrowheads="1"/>
          </p:cNvSpPr>
          <p:nvPr/>
        </p:nvSpPr>
        <p:spPr bwMode="auto">
          <a:xfrm>
            <a:off x="7591425" y="4995960"/>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PCN=3006</a:t>
            </a:r>
          </a:p>
        </p:txBody>
      </p:sp>
      <p:sp>
        <p:nvSpPr>
          <p:cNvPr id="50" name="Rectangle 48"/>
          <p:cNvSpPr>
            <a:spLocks noChangeArrowheads="1"/>
          </p:cNvSpPr>
          <p:nvPr/>
        </p:nvSpPr>
        <p:spPr bwMode="auto">
          <a:xfrm>
            <a:off x="7572375" y="6215160"/>
            <a:ext cx="1057275" cy="304800"/>
          </a:xfrm>
          <a:prstGeom prst="rect">
            <a:avLst/>
          </a:prstGeom>
          <a:noFill/>
          <a:ln w="9525">
            <a:noFill/>
            <a:miter lim="800000"/>
            <a:headEnd/>
            <a:tailEnd/>
          </a:ln>
        </p:spPr>
        <p:txBody>
          <a:bodyPr wrap="none">
            <a:spAutoFit/>
          </a:bodyPr>
          <a:lstStyle/>
          <a:p>
            <a:pPr>
              <a:spcBef>
                <a:spcPct val="50000"/>
              </a:spcBef>
            </a:pPr>
            <a:r>
              <a:rPr lang="en-US" sz="1400" b="1" dirty="0"/>
              <a:t>PCN=3007</a:t>
            </a:r>
          </a:p>
        </p:txBody>
      </p:sp>
      <p:sp>
        <p:nvSpPr>
          <p:cNvPr id="51" name="Rectangle 49"/>
          <p:cNvSpPr>
            <a:spLocks noChangeArrowheads="1"/>
          </p:cNvSpPr>
          <p:nvPr/>
        </p:nvSpPr>
        <p:spPr bwMode="auto">
          <a:xfrm>
            <a:off x="2762250" y="2233710"/>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PCN=1001</a:t>
            </a:r>
          </a:p>
        </p:txBody>
      </p:sp>
      <p:sp>
        <p:nvSpPr>
          <p:cNvPr id="52" name="Rectangle 50"/>
          <p:cNvSpPr>
            <a:spLocks noChangeArrowheads="1"/>
          </p:cNvSpPr>
          <p:nvPr/>
        </p:nvSpPr>
        <p:spPr bwMode="auto">
          <a:xfrm>
            <a:off x="2781300" y="4043460"/>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PCN=1002</a:t>
            </a:r>
          </a:p>
        </p:txBody>
      </p:sp>
      <p:sp>
        <p:nvSpPr>
          <p:cNvPr id="53" name="Rectangle 51"/>
          <p:cNvSpPr>
            <a:spLocks noChangeArrowheads="1"/>
          </p:cNvSpPr>
          <p:nvPr/>
        </p:nvSpPr>
        <p:spPr bwMode="auto">
          <a:xfrm>
            <a:off x="533400" y="957360"/>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PCN=1003</a:t>
            </a:r>
          </a:p>
        </p:txBody>
      </p:sp>
      <p:sp>
        <p:nvSpPr>
          <p:cNvPr id="54" name="Rectangle 52"/>
          <p:cNvSpPr>
            <a:spLocks noChangeArrowheads="1"/>
          </p:cNvSpPr>
          <p:nvPr/>
        </p:nvSpPr>
        <p:spPr bwMode="auto">
          <a:xfrm>
            <a:off x="485775" y="2281335"/>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PCN=1004</a:t>
            </a:r>
          </a:p>
        </p:txBody>
      </p:sp>
      <p:sp>
        <p:nvSpPr>
          <p:cNvPr id="55" name="Rectangle 53"/>
          <p:cNvSpPr>
            <a:spLocks noChangeArrowheads="1"/>
          </p:cNvSpPr>
          <p:nvPr/>
        </p:nvSpPr>
        <p:spPr bwMode="auto">
          <a:xfrm>
            <a:off x="485775" y="3652935"/>
            <a:ext cx="1106488" cy="304800"/>
          </a:xfrm>
          <a:prstGeom prst="rect">
            <a:avLst/>
          </a:prstGeom>
          <a:noFill/>
          <a:ln w="9525">
            <a:noFill/>
            <a:miter lim="800000"/>
            <a:headEnd/>
            <a:tailEnd/>
          </a:ln>
        </p:spPr>
        <p:txBody>
          <a:bodyPr wrap="none">
            <a:spAutoFit/>
          </a:bodyPr>
          <a:lstStyle/>
          <a:p>
            <a:pPr>
              <a:spcBef>
                <a:spcPct val="50000"/>
              </a:spcBef>
            </a:pPr>
            <a:r>
              <a:rPr lang="en-US" sz="1400" b="1" dirty="0"/>
              <a:t> PCN=1005</a:t>
            </a:r>
          </a:p>
        </p:txBody>
      </p:sp>
      <p:sp>
        <p:nvSpPr>
          <p:cNvPr id="56" name="Rectangle 54"/>
          <p:cNvSpPr>
            <a:spLocks noChangeArrowheads="1"/>
          </p:cNvSpPr>
          <p:nvPr/>
        </p:nvSpPr>
        <p:spPr bwMode="auto">
          <a:xfrm>
            <a:off x="419100" y="5081685"/>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PCN=1006</a:t>
            </a:r>
          </a:p>
        </p:txBody>
      </p:sp>
      <p:sp>
        <p:nvSpPr>
          <p:cNvPr id="57" name="Rectangle 55"/>
          <p:cNvSpPr>
            <a:spLocks noChangeArrowheads="1"/>
          </p:cNvSpPr>
          <p:nvPr/>
        </p:nvSpPr>
        <p:spPr bwMode="auto">
          <a:xfrm>
            <a:off x="419100" y="6215160"/>
            <a:ext cx="1057275" cy="304800"/>
          </a:xfrm>
          <a:prstGeom prst="rect">
            <a:avLst/>
          </a:prstGeom>
          <a:noFill/>
          <a:ln w="9525">
            <a:noFill/>
            <a:miter lim="800000"/>
            <a:headEnd/>
            <a:tailEnd/>
          </a:ln>
        </p:spPr>
        <p:txBody>
          <a:bodyPr wrap="none">
            <a:spAutoFit/>
          </a:bodyPr>
          <a:lstStyle/>
          <a:p>
            <a:pPr>
              <a:spcBef>
                <a:spcPct val="50000"/>
              </a:spcBef>
            </a:pPr>
            <a:r>
              <a:rPr lang="en-US" sz="1400" b="1" dirty="0"/>
              <a:t>PCN=1007</a:t>
            </a:r>
          </a:p>
        </p:txBody>
      </p:sp>
      <p:sp>
        <p:nvSpPr>
          <p:cNvPr id="58" name="Rectangle 56"/>
          <p:cNvSpPr>
            <a:spLocks noChangeArrowheads="1"/>
          </p:cNvSpPr>
          <p:nvPr/>
        </p:nvSpPr>
        <p:spPr bwMode="auto">
          <a:xfrm>
            <a:off x="4725988" y="2643285"/>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t>PCN=3001</a:t>
            </a:r>
          </a:p>
        </p:txBody>
      </p:sp>
      <p:sp>
        <p:nvSpPr>
          <p:cNvPr id="59" name="Rectangle 57"/>
          <p:cNvSpPr>
            <a:spLocks noChangeArrowheads="1"/>
          </p:cNvSpPr>
          <p:nvPr/>
        </p:nvSpPr>
        <p:spPr bwMode="auto">
          <a:xfrm>
            <a:off x="4722813" y="4468910"/>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t>PCN=3002</a:t>
            </a:r>
          </a:p>
        </p:txBody>
      </p:sp>
      <p:sp>
        <p:nvSpPr>
          <p:cNvPr id="60" name="Rectangle 58"/>
          <p:cNvSpPr>
            <a:spLocks noChangeArrowheads="1"/>
          </p:cNvSpPr>
          <p:nvPr/>
        </p:nvSpPr>
        <p:spPr bwMode="auto">
          <a:xfrm>
            <a:off x="4664075" y="1935260"/>
            <a:ext cx="1247775" cy="623888"/>
          </a:xfrm>
          <a:prstGeom prst="rect">
            <a:avLst/>
          </a:prstGeom>
          <a:noFill/>
          <a:ln w="9525">
            <a:noFill/>
            <a:miter lim="800000"/>
            <a:headEnd/>
            <a:tailEnd/>
          </a:ln>
        </p:spPr>
        <p:txBody>
          <a:bodyPr wrap="none">
            <a:spAutoFit/>
          </a:bodyPr>
          <a:lstStyle/>
          <a:p>
            <a:pPr algn="ctr">
              <a:spcBef>
                <a:spcPct val="50000"/>
              </a:spcBef>
            </a:pPr>
            <a:r>
              <a:rPr lang="en-US" sz="1400" b="1" dirty="0"/>
              <a:t>Terminating </a:t>
            </a:r>
          </a:p>
          <a:p>
            <a:pPr algn="ctr">
              <a:spcBef>
                <a:spcPct val="50000"/>
              </a:spcBef>
            </a:pPr>
            <a:r>
              <a:rPr lang="en-US" sz="1400" b="1" dirty="0"/>
              <a:t>STP</a:t>
            </a:r>
          </a:p>
        </p:txBody>
      </p:sp>
      <p:sp>
        <p:nvSpPr>
          <p:cNvPr id="61" name="Rectangle 59"/>
          <p:cNvSpPr>
            <a:spLocks noChangeArrowheads="1"/>
          </p:cNvSpPr>
          <p:nvPr/>
        </p:nvSpPr>
        <p:spPr bwMode="auto">
          <a:xfrm>
            <a:off x="4664075" y="3767235"/>
            <a:ext cx="1198563" cy="623888"/>
          </a:xfrm>
          <a:prstGeom prst="rect">
            <a:avLst/>
          </a:prstGeom>
          <a:noFill/>
          <a:ln w="9525">
            <a:noFill/>
            <a:miter lim="800000"/>
            <a:headEnd/>
            <a:tailEnd/>
          </a:ln>
        </p:spPr>
        <p:txBody>
          <a:bodyPr wrap="none">
            <a:spAutoFit/>
          </a:bodyPr>
          <a:lstStyle/>
          <a:p>
            <a:pPr algn="ctr">
              <a:spcBef>
                <a:spcPct val="50000"/>
              </a:spcBef>
            </a:pPr>
            <a:r>
              <a:rPr lang="en-US" sz="1400" b="1" dirty="0"/>
              <a:t>Terminating</a:t>
            </a:r>
          </a:p>
          <a:p>
            <a:pPr algn="ctr">
              <a:spcBef>
                <a:spcPct val="50000"/>
              </a:spcBef>
            </a:pPr>
            <a:r>
              <a:rPr lang="en-US" sz="1400" b="1" dirty="0"/>
              <a:t>STP</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mtClean="0"/>
              <a:t>Learning Activity 7: Final EGTT Configuration</a:t>
            </a:r>
            <a:endParaRPr lang="en-US" dirty="0" smtClean="0"/>
          </a:p>
        </p:txBody>
      </p:sp>
      <p:sp>
        <p:nvSpPr>
          <p:cNvPr id="131075" name="Rectangle 3"/>
          <p:cNvSpPr>
            <a:spLocks noGrp="1" noChangeArrowheads="1"/>
          </p:cNvSpPr>
          <p:nvPr>
            <p:ph idx="1"/>
          </p:nvPr>
        </p:nvSpPr>
        <p:spPr/>
        <p:txBody>
          <a:bodyPr/>
          <a:lstStyle/>
          <a:p>
            <a:r>
              <a:rPr lang="en-US" smtClean="0"/>
              <a:t>Purpose</a:t>
            </a:r>
          </a:p>
          <a:p>
            <a:pPr lvl="1"/>
            <a:r>
              <a:rPr lang="en-US" smtClean="0"/>
              <a:t>Provides hands-on practice with the EAGLE STP for configuring Enhanced Global Title Translation Tables  </a:t>
            </a:r>
          </a:p>
          <a:p>
            <a:r>
              <a:rPr lang="en-US" smtClean="0"/>
              <a:t>Objective</a:t>
            </a:r>
          </a:p>
          <a:p>
            <a:pPr lvl="1"/>
            <a:r>
              <a:rPr lang="en-US" smtClean="0"/>
              <a:t>After completing this exercise, the student will be able to:</a:t>
            </a:r>
          </a:p>
          <a:p>
            <a:pPr lvl="2"/>
            <a:r>
              <a:rPr lang="en-US" smtClean="0"/>
              <a:t>Provision the EAGLE for the EGTT feature</a:t>
            </a:r>
          </a:p>
          <a:p>
            <a:pPr lvl="2"/>
            <a:r>
              <a:rPr lang="en-US" smtClean="0"/>
              <a:t>Enter the correct card type for the EGTT feature</a:t>
            </a:r>
          </a:p>
          <a:p>
            <a:pPr lvl="2"/>
            <a:r>
              <a:rPr lang="en-US" smtClean="0"/>
              <a:t>Create and enter the EGTT tables into the EAGLE database</a:t>
            </a:r>
          </a:p>
          <a:p>
            <a:r>
              <a:rPr lang="en-US" smtClean="0"/>
              <a:t>Materials, Equipment, and References</a:t>
            </a:r>
          </a:p>
          <a:p>
            <a:pPr lvl="1"/>
            <a:r>
              <a:rPr lang="en-US" smtClean="0"/>
              <a:t>EAGLE STP and User Interface Terminal</a:t>
            </a:r>
          </a:p>
          <a:p>
            <a:pPr lvl="1"/>
            <a:r>
              <a:rPr lang="en-US" smtClean="0"/>
              <a:t>EAGLE Commands Manual</a:t>
            </a:r>
          </a:p>
          <a:p>
            <a:pPr lvl="1"/>
            <a:r>
              <a:rPr lang="en-US" smtClean="0"/>
              <a:t>EAGLE Database Administration Features Manual</a:t>
            </a:r>
          </a:p>
          <a:p>
            <a:endParaRPr lang="en-US"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dirty="0" smtClean="0"/>
              <a:t>Learning Activity 7 Assignment A</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dirty="0" smtClean="0"/>
              <a:t>Learning Activity 7 Assignment B</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dirty="0" smtClean="0"/>
              <a:t>Learning Activity 7 Assignment C</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dirty="0" smtClean="0"/>
              <a:t>Learning Activity 7 Assignment D</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eaLnBrk="1" hangingPunct="1"/>
            <a:r>
              <a:rPr lang="en-US" dirty="0" smtClean="0"/>
              <a:t>Final EGTT  Configuration Form</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Line 2"/>
          <p:cNvSpPr>
            <a:spLocks noChangeShapeType="1"/>
          </p:cNvSpPr>
          <p:nvPr/>
        </p:nvSpPr>
        <p:spPr bwMode="blackWhite">
          <a:xfrm flipV="1">
            <a:off x="6835775" y="2120900"/>
            <a:ext cx="865188" cy="1741488"/>
          </a:xfrm>
          <a:prstGeom prst="line">
            <a:avLst/>
          </a:prstGeom>
          <a:noFill/>
          <a:ln w="28440">
            <a:solidFill>
              <a:srgbClr val="000000"/>
            </a:solidFill>
            <a:miter lim="800000"/>
            <a:headEnd/>
            <a:tailEnd type="triangle" w="med" len="med"/>
          </a:ln>
        </p:spPr>
        <p:txBody>
          <a:bodyPr/>
          <a:lstStyle/>
          <a:p>
            <a:endParaRPr lang="en-US" dirty="0"/>
          </a:p>
        </p:txBody>
      </p:sp>
      <p:sp>
        <p:nvSpPr>
          <p:cNvPr id="1028" name="Rectangle 3"/>
          <p:cNvSpPr>
            <a:spLocks noGrp="1" noChangeArrowheads="1"/>
          </p:cNvSpPr>
          <p:nvPr>
            <p:ph type="title"/>
          </p:nvPr>
        </p:nvSpPr>
        <p:spPr>
          <a:xfrm>
            <a:off x="182880" y="0"/>
            <a:ext cx="8229600" cy="630936"/>
          </a:xfrm>
        </p:spPr>
        <p:txBody>
          <a:bodyPr/>
          <a:lstStyle/>
          <a:p>
            <a:pPr eaLnBrk="1" hangingPunct="1"/>
            <a:r>
              <a:rPr lang="en-US" dirty="0" smtClean="0"/>
              <a:t>Global Title Message Processing</a:t>
            </a:r>
          </a:p>
        </p:txBody>
      </p:sp>
      <p:sp>
        <p:nvSpPr>
          <p:cNvPr id="27" name="Content Placeholder 26"/>
          <p:cNvSpPr>
            <a:spLocks noGrp="1"/>
          </p:cNvSpPr>
          <p:nvPr>
            <p:ph idx="1"/>
          </p:nvPr>
        </p:nvSpPr>
        <p:spPr>
          <a:xfrm>
            <a:off x="182880" y="619125"/>
            <a:ext cx="8732520" cy="5638800"/>
          </a:xfrm>
        </p:spPr>
        <p:txBody>
          <a:bodyPr/>
          <a:lstStyle/>
          <a:p>
            <a:endParaRPr lang="en-US" dirty="0"/>
          </a:p>
        </p:txBody>
      </p:sp>
      <p:sp>
        <p:nvSpPr>
          <p:cNvPr id="1029" name="Oval 4"/>
          <p:cNvSpPr>
            <a:spLocks noChangeArrowheads="1"/>
          </p:cNvSpPr>
          <p:nvPr/>
        </p:nvSpPr>
        <p:spPr bwMode="blackWhite">
          <a:xfrm>
            <a:off x="784225" y="3287713"/>
            <a:ext cx="1436688" cy="1377950"/>
          </a:xfrm>
          <a:prstGeom prst="ellipse">
            <a:avLst/>
          </a:prstGeom>
          <a:solidFill>
            <a:srgbClr val="F0E8B7"/>
          </a:solidFill>
          <a:ln w="9360">
            <a:solidFill>
              <a:srgbClr val="000000"/>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0000"/>
                </a:solidFill>
                <a:cs typeface="Lucida Sans Unicode" pitchFamily="34" charset="0"/>
              </a:rPr>
              <a:t>SSP/MSC</a:t>
            </a:r>
          </a:p>
        </p:txBody>
      </p:sp>
      <p:sp>
        <p:nvSpPr>
          <p:cNvPr id="1030" name="Rectangle 5"/>
          <p:cNvSpPr>
            <a:spLocks noChangeArrowheads="1"/>
          </p:cNvSpPr>
          <p:nvPr/>
        </p:nvSpPr>
        <p:spPr bwMode="blackWhite">
          <a:xfrm>
            <a:off x="3303588" y="3287713"/>
            <a:ext cx="1744662" cy="1452562"/>
          </a:xfrm>
          <a:prstGeom prst="rect">
            <a:avLst/>
          </a:prstGeom>
          <a:solidFill>
            <a:srgbClr val="8BBAFF"/>
          </a:solidFill>
          <a:ln w="9360">
            <a:solidFill>
              <a:srgbClr val="000000"/>
            </a:solidFill>
            <a:miter lim="800000"/>
            <a:headEnd/>
            <a:tailEnd/>
          </a:ln>
        </p:spPr>
        <p:txBody>
          <a:bodyPr wrap="none" anchor="ctr"/>
          <a:lstStyle/>
          <a:p>
            <a:endParaRPr lang="en-US" dirty="0"/>
          </a:p>
        </p:txBody>
      </p:sp>
      <p:sp>
        <p:nvSpPr>
          <p:cNvPr id="1031" name="Line 6"/>
          <p:cNvSpPr>
            <a:spLocks noChangeShapeType="1"/>
          </p:cNvSpPr>
          <p:nvPr/>
        </p:nvSpPr>
        <p:spPr bwMode="blackWhite">
          <a:xfrm flipH="1">
            <a:off x="3463925" y="3303588"/>
            <a:ext cx="1344613" cy="1436687"/>
          </a:xfrm>
          <a:prstGeom prst="line">
            <a:avLst/>
          </a:prstGeom>
          <a:noFill/>
          <a:ln w="9360">
            <a:solidFill>
              <a:srgbClr val="000000"/>
            </a:solidFill>
            <a:miter lim="800000"/>
            <a:headEnd/>
            <a:tailEnd/>
          </a:ln>
        </p:spPr>
        <p:txBody>
          <a:bodyPr/>
          <a:lstStyle/>
          <a:p>
            <a:endParaRPr lang="en-US" dirty="0"/>
          </a:p>
        </p:txBody>
      </p:sp>
      <p:sp>
        <p:nvSpPr>
          <p:cNvPr id="1032" name="AutoShape 7"/>
          <p:cNvSpPr>
            <a:spLocks noChangeArrowheads="1"/>
          </p:cNvSpPr>
          <p:nvPr/>
        </p:nvSpPr>
        <p:spPr bwMode="blackWhite">
          <a:xfrm>
            <a:off x="5865813" y="3287713"/>
            <a:ext cx="1625600" cy="1462087"/>
          </a:xfrm>
          <a:prstGeom prst="triangle">
            <a:avLst>
              <a:gd name="adj" fmla="val 50000"/>
            </a:avLst>
          </a:prstGeom>
          <a:solidFill>
            <a:srgbClr val="CDCDCD"/>
          </a:solidFill>
          <a:ln w="9360">
            <a:solidFill>
              <a:srgbClr val="000000"/>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800" b="1" dirty="0">
              <a:solidFill>
                <a:srgbClr val="000000"/>
              </a:solidFill>
              <a:latin typeface="Times New Roman" pitchFamily="18" charset="0"/>
              <a:cs typeface="Lucida Sans Unicode" pitchFamily="34" charset="0"/>
            </a:endParaRPr>
          </a:p>
        </p:txBody>
      </p:sp>
      <p:sp>
        <p:nvSpPr>
          <p:cNvPr id="1033" name="AutoShape 8"/>
          <p:cNvSpPr>
            <a:spLocks noChangeArrowheads="1"/>
          </p:cNvSpPr>
          <p:nvPr/>
        </p:nvSpPr>
        <p:spPr bwMode="blackWhite">
          <a:xfrm>
            <a:off x="7693025" y="5218113"/>
            <a:ext cx="898525" cy="1138237"/>
          </a:xfrm>
          <a:prstGeom prst="flowChartMagneticDisk">
            <a:avLst/>
          </a:prstGeom>
          <a:solidFill>
            <a:srgbClr val="65D965"/>
          </a:solidFill>
          <a:ln w="9360">
            <a:solidFill>
              <a:schemeClr val="tx1"/>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latin typeface="Times New Roman" pitchFamily="18" charset="0"/>
              <a:cs typeface="Lucida Sans Unicode" pitchFamily="34" charset="0"/>
            </a:endParaRP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SSN</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5</a:t>
            </a:r>
          </a:p>
        </p:txBody>
      </p:sp>
      <p:sp>
        <p:nvSpPr>
          <p:cNvPr id="1034" name="Line 9"/>
          <p:cNvSpPr>
            <a:spLocks noChangeShapeType="1"/>
          </p:cNvSpPr>
          <p:nvPr/>
        </p:nvSpPr>
        <p:spPr bwMode="blackWhite">
          <a:xfrm>
            <a:off x="2235200" y="3998913"/>
            <a:ext cx="1082675" cy="1587"/>
          </a:xfrm>
          <a:prstGeom prst="line">
            <a:avLst/>
          </a:prstGeom>
          <a:noFill/>
          <a:ln w="28440">
            <a:solidFill>
              <a:srgbClr val="000000"/>
            </a:solidFill>
            <a:miter lim="800000"/>
            <a:headEnd/>
            <a:tailEnd type="triangle" w="med" len="med"/>
          </a:ln>
        </p:spPr>
        <p:txBody>
          <a:bodyPr/>
          <a:lstStyle/>
          <a:p>
            <a:endParaRPr lang="en-US" dirty="0"/>
          </a:p>
        </p:txBody>
      </p:sp>
      <p:sp>
        <p:nvSpPr>
          <p:cNvPr id="1035" name="Line 10"/>
          <p:cNvSpPr>
            <a:spLocks noChangeShapeType="1"/>
          </p:cNvSpPr>
          <p:nvPr/>
        </p:nvSpPr>
        <p:spPr bwMode="blackWhite">
          <a:xfrm flipV="1">
            <a:off x="5064125" y="4027488"/>
            <a:ext cx="1190625" cy="7937"/>
          </a:xfrm>
          <a:prstGeom prst="line">
            <a:avLst/>
          </a:prstGeom>
          <a:noFill/>
          <a:ln w="28440">
            <a:solidFill>
              <a:srgbClr val="000000"/>
            </a:solidFill>
            <a:miter lim="800000"/>
            <a:headEnd/>
            <a:tailEnd type="triangle" w="med" len="med"/>
          </a:ln>
        </p:spPr>
        <p:txBody>
          <a:bodyPr/>
          <a:lstStyle/>
          <a:p>
            <a:endParaRPr lang="en-US" dirty="0"/>
          </a:p>
        </p:txBody>
      </p:sp>
      <p:sp>
        <p:nvSpPr>
          <p:cNvPr id="1036" name="Text Box 11"/>
          <p:cNvSpPr txBox="1">
            <a:spLocks noChangeArrowheads="1"/>
          </p:cNvSpPr>
          <p:nvPr/>
        </p:nvSpPr>
        <p:spPr bwMode="blackWhite">
          <a:xfrm>
            <a:off x="1004888" y="1150938"/>
            <a:ext cx="2300287" cy="1320800"/>
          </a:xfrm>
          <a:prstGeom prst="rect">
            <a:avLst/>
          </a:prstGeom>
          <a:noFill/>
          <a:ln w="9360">
            <a:solidFill>
              <a:srgbClr val="000000"/>
            </a:solidFill>
            <a:miter lim="800000"/>
            <a:headEnd/>
            <a:tailEnd/>
          </a:ln>
        </p:spPr>
        <p:txBody>
          <a:bodyPr lIns="90000" tIns="46800" rIns="90000" bIns="46800">
            <a:spAutoFit/>
          </a:bodyPr>
          <a:lstStyle/>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DPC 1-1-0 </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OPC  1-1-3</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TT     254</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GTA  800345</a:t>
            </a:r>
          </a:p>
        </p:txBody>
      </p:sp>
      <p:sp>
        <p:nvSpPr>
          <p:cNvPr id="1037" name="Text Box 12"/>
          <p:cNvSpPr txBox="1">
            <a:spLocks noChangeArrowheads="1"/>
          </p:cNvSpPr>
          <p:nvPr/>
        </p:nvSpPr>
        <p:spPr bwMode="blackWhite">
          <a:xfrm>
            <a:off x="4738688" y="1128713"/>
            <a:ext cx="2274887" cy="1625600"/>
          </a:xfrm>
          <a:prstGeom prst="rect">
            <a:avLst/>
          </a:prstGeom>
          <a:noFill/>
          <a:ln w="9360">
            <a:solidFill>
              <a:srgbClr val="000000"/>
            </a:solidFill>
            <a:miter lim="800000"/>
            <a:headEnd/>
            <a:tailEnd/>
          </a:ln>
        </p:spPr>
        <p:txBody>
          <a:bodyPr lIns="90000" tIns="46800" rIns="90000" bIns="46800">
            <a:spAutoFit/>
          </a:bodyPr>
          <a:lstStyle/>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DPC 1-1-4</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OPC 1-1-1</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TT=254</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SSN=254</a:t>
            </a:r>
          </a:p>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GTA=800345</a:t>
            </a:r>
          </a:p>
        </p:txBody>
      </p:sp>
      <p:sp>
        <p:nvSpPr>
          <p:cNvPr id="1038" name="Text Box 13"/>
          <p:cNvSpPr txBox="1">
            <a:spLocks noChangeArrowheads="1"/>
          </p:cNvSpPr>
          <p:nvPr/>
        </p:nvSpPr>
        <p:spPr bwMode="blackWhite">
          <a:xfrm>
            <a:off x="2144713" y="5738813"/>
            <a:ext cx="3494087" cy="396875"/>
          </a:xfrm>
          <a:prstGeom prst="rect">
            <a:avLst/>
          </a:prstGeom>
          <a:noFill/>
          <a:ln w="9525">
            <a:noFill/>
            <a:round/>
            <a:headEnd/>
            <a:tailEnd/>
          </a:ln>
        </p:spPr>
        <p:txBody>
          <a:bodyPr wrap="none" lIns="90000" tIns="46800" rIns="90000" bIns="46800">
            <a:spAutoFit/>
          </a:bodyPr>
          <a:lstStyle/>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cs typeface="Lucida Sans Unicode" pitchFamily="34" charset="0"/>
              </a:rPr>
              <a:t>Caller dials: 1-800-345-6789</a:t>
            </a:r>
          </a:p>
        </p:txBody>
      </p:sp>
      <p:sp>
        <p:nvSpPr>
          <p:cNvPr id="1039" name="Text Box 15"/>
          <p:cNvSpPr txBox="1">
            <a:spLocks noChangeArrowheads="1"/>
          </p:cNvSpPr>
          <p:nvPr/>
        </p:nvSpPr>
        <p:spPr bwMode="blackWhite">
          <a:xfrm>
            <a:off x="4025900" y="4324350"/>
            <a:ext cx="1193800" cy="520700"/>
          </a:xfrm>
          <a:prstGeom prst="rect">
            <a:avLst/>
          </a:prstGeom>
          <a:noFill/>
          <a:ln w="9525">
            <a:noFill/>
            <a:round/>
            <a:headEnd/>
            <a:tailEnd/>
          </a:ln>
        </p:spPr>
        <p:txBody>
          <a:bodyPr lIns="90000" tIns="46800" rIns="90000" bIns="46800">
            <a:spAutoFit/>
          </a:bodyPr>
          <a:lstStyle/>
          <a:p>
            <a:pPr defTabSz="457200">
              <a:spcBef>
                <a:spcPts val="1750"/>
              </a:spcBef>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rgbClr val="000000"/>
                </a:solidFill>
                <a:cs typeface="Lucida Sans Unicode" pitchFamily="34" charset="0"/>
              </a:rPr>
              <a:t>STP</a:t>
            </a:r>
          </a:p>
        </p:txBody>
      </p:sp>
      <p:sp>
        <p:nvSpPr>
          <p:cNvPr id="1040" name="AutoShape 16"/>
          <p:cNvSpPr>
            <a:spLocks noChangeArrowheads="1"/>
          </p:cNvSpPr>
          <p:nvPr/>
        </p:nvSpPr>
        <p:spPr bwMode="blackWhite">
          <a:xfrm>
            <a:off x="7667625" y="1077913"/>
            <a:ext cx="898525" cy="1138237"/>
          </a:xfrm>
          <a:prstGeom prst="flowChartMagneticDisk">
            <a:avLst/>
          </a:prstGeom>
          <a:solidFill>
            <a:srgbClr val="65D965"/>
          </a:solidFill>
          <a:ln w="9360">
            <a:solidFill>
              <a:schemeClr val="tx1"/>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latin typeface="Times New Roman" pitchFamily="18" charset="0"/>
              <a:cs typeface="Lucida Sans Unicode" pitchFamily="34" charset="0"/>
            </a:endParaRP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SSN</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254</a:t>
            </a:r>
          </a:p>
        </p:txBody>
      </p:sp>
      <p:sp>
        <p:nvSpPr>
          <p:cNvPr id="1041" name="AutoShape 17"/>
          <p:cNvSpPr>
            <a:spLocks noChangeArrowheads="1"/>
          </p:cNvSpPr>
          <p:nvPr/>
        </p:nvSpPr>
        <p:spPr bwMode="blackWhite">
          <a:xfrm>
            <a:off x="7693025" y="2449513"/>
            <a:ext cx="898525" cy="1138237"/>
          </a:xfrm>
          <a:prstGeom prst="flowChartMagneticDisk">
            <a:avLst/>
          </a:prstGeom>
          <a:solidFill>
            <a:srgbClr val="65D965"/>
          </a:solidFill>
          <a:ln w="9360">
            <a:solidFill>
              <a:schemeClr val="tx1"/>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latin typeface="Times New Roman" pitchFamily="18" charset="0"/>
              <a:cs typeface="Lucida Sans Unicode" pitchFamily="34" charset="0"/>
            </a:endParaRP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SSN</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253</a:t>
            </a:r>
          </a:p>
        </p:txBody>
      </p:sp>
      <p:sp>
        <p:nvSpPr>
          <p:cNvPr id="1042" name="AutoShape 18"/>
          <p:cNvSpPr>
            <a:spLocks noChangeArrowheads="1"/>
          </p:cNvSpPr>
          <p:nvPr/>
        </p:nvSpPr>
        <p:spPr bwMode="blackWhite">
          <a:xfrm>
            <a:off x="7693025" y="3846513"/>
            <a:ext cx="898525" cy="1138237"/>
          </a:xfrm>
          <a:prstGeom prst="flowChartMagneticDisk">
            <a:avLst/>
          </a:prstGeom>
          <a:solidFill>
            <a:srgbClr val="65D965"/>
          </a:solidFill>
          <a:ln w="9360">
            <a:solidFill>
              <a:schemeClr val="tx1"/>
            </a:solidFill>
            <a:miter lim="800000"/>
            <a:headEnd/>
            <a:tailEnd/>
          </a:ln>
        </p:spPr>
        <p:txBody>
          <a:bodyPr wrap="none"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dirty="0">
              <a:solidFill>
                <a:srgbClr val="000000"/>
              </a:solidFill>
              <a:latin typeface="Times New Roman" pitchFamily="18" charset="0"/>
              <a:cs typeface="Lucida Sans Unicode" pitchFamily="34" charset="0"/>
            </a:endParaRP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SSN</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solidFill>
                  <a:srgbClr val="000000"/>
                </a:solidFill>
                <a:latin typeface="Times New Roman" pitchFamily="18" charset="0"/>
                <a:cs typeface="Lucida Sans Unicode" pitchFamily="34" charset="0"/>
              </a:rPr>
              <a:t>251</a:t>
            </a:r>
          </a:p>
        </p:txBody>
      </p:sp>
      <p:sp>
        <p:nvSpPr>
          <p:cNvPr id="1043" name="Text Box 19"/>
          <p:cNvSpPr txBox="1">
            <a:spLocks noChangeArrowheads="1"/>
          </p:cNvSpPr>
          <p:nvPr/>
        </p:nvSpPr>
        <p:spPr bwMode="auto">
          <a:xfrm>
            <a:off x="809625" y="3562350"/>
            <a:ext cx="1390650" cy="304800"/>
          </a:xfrm>
          <a:prstGeom prst="rect">
            <a:avLst/>
          </a:prstGeom>
          <a:noFill/>
          <a:ln w="9525">
            <a:noFill/>
            <a:miter lim="800000"/>
            <a:headEnd/>
            <a:tailEnd/>
          </a:ln>
        </p:spPr>
        <p:txBody>
          <a:bodyPr>
            <a:spAutoFit/>
          </a:bodyPr>
          <a:lstStyle/>
          <a:p>
            <a:pPr algn="ctr">
              <a:spcBef>
                <a:spcPct val="50000"/>
              </a:spcBef>
            </a:pPr>
            <a:r>
              <a:rPr lang="en-US" sz="1400" dirty="0"/>
              <a:t>PC=1-1-3</a:t>
            </a:r>
          </a:p>
        </p:txBody>
      </p:sp>
      <p:sp>
        <p:nvSpPr>
          <p:cNvPr id="1044" name="Text Box 20"/>
          <p:cNvSpPr txBox="1">
            <a:spLocks noChangeArrowheads="1"/>
          </p:cNvSpPr>
          <p:nvPr/>
        </p:nvSpPr>
        <p:spPr bwMode="auto">
          <a:xfrm>
            <a:off x="2933700" y="3276600"/>
            <a:ext cx="1695450" cy="623888"/>
          </a:xfrm>
          <a:prstGeom prst="rect">
            <a:avLst/>
          </a:prstGeom>
          <a:noFill/>
          <a:ln w="9525">
            <a:noFill/>
            <a:miter lim="800000"/>
            <a:headEnd/>
            <a:tailEnd/>
          </a:ln>
        </p:spPr>
        <p:txBody>
          <a:bodyPr>
            <a:spAutoFit/>
          </a:bodyPr>
          <a:lstStyle/>
          <a:p>
            <a:pPr algn="ctr">
              <a:spcBef>
                <a:spcPct val="50000"/>
              </a:spcBef>
            </a:pPr>
            <a:r>
              <a:rPr lang="en-US" sz="1400" dirty="0"/>
              <a:t>CPC-1-1-0</a:t>
            </a:r>
          </a:p>
          <a:p>
            <a:pPr algn="ctr">
              <a:spcBef>
                <a:spcPct val="50000"/>
              </a:spcBef>
            </a:pPr>
            <a:r>
              <a:rPr lang="en-US" sz="1400" dirty="0"/>
              <a:t>PC-1-1-1</a:t>
            </a:r>
          </a:p>
        </p:txBody>
      </p:sp>
      <p:sp>
        <p:nvSpPr>
          <p:cNvPr id="1045" name="Text Box 21"/>
          <p:cNvSpPr txBox="1">
            <a:spLocks noChangeArrowheads="1"/>
          </p:cNvSpPr>
          <p:nvPr/>
        </p:nvSpPr>
        <p:spPr bwMode="auto">
          <a:xfrm>
            <a:off x="6048375" y="4057650"/>
            <a:ext cx="1238250" cy="304800"/>
          </a:xfrm>
          <a:prstGeom prst="rect">
            <a:avLst/>
          </a:prstGeom>
          <a:noFill/>
          <a:ln w="9525">
            <a:noFill/>
            <a:miter lim="800000"/>
            <a:headEnd/>
            <a:tailEnd/>
          </a:ln>
        </p:spPr>
        <p:txBody>
          <a:bodyPr>
            <a:spAutoFit/>
          </a:bodyPr>
          <a:lstStyle/>
          <a:p>
            <a:pPr algn="ctr">
              <a:spcBef>
                <a:spcPct val="50000"/>
              </a:spcBef>
            </a:pPr>
            <a:r>
              <a:rPr lang="en-US" sz="1400" dirty="0"/>
              <a:t>PC=1-1-4</a:t>
            </a:r>
          </a:p>
        </p:txBody>
      </p:sp>
      <p:sp>
        <p:nvSpPr>
          <p:cNvPr id="1046" name="Text Box 22"/>
          <p:cNvSpPr txBox="1">
            <a:spLocks noChangeArrowheads="1"/>
          </p:cNvSpPr>
          <p:nvPr/>
        </p:nvSpPr>
        <p:spPr bwMode="auto">
          <a:xfrm>
            <a:off x="-406400" y="2830513"/>
            <a:ext cx="184150" cy="304800"/>
          </a:xfrm>
          <a:prstGeom prst="rect">
            <a:avLst/>
          </a:prstGeom>
          <a:noFill/>
          <a:ln w="9525">
            <a:noFill/>
            <a:miter lim="800000"/>
            <a:headEnd/>
            <a:tailEnd/>
          </a:ln>
        </p:spPr>
        <p:txBody>
          <a:bodyPr wrap="none">
            <a:spAutoFit/>
          </a:bodyPr>
          <a:lstStyle/>
          <a:p>
            <a:pPr algn="ctr"/>
            <a:endParaRPr lang="en-US" sz="1400" dirty="0"/>
          </a:p>
        </p:txBody>
      </p:sp>
      <p:sp>
        <p:nvSpPr>
          <p:cNvPr id="1047" name="Line 23"/>
          <p:cNvSpPr>
            <a:spLocks noChangeShapeType="1"/>
          </p:cNvSpPr>
          <p:nvPr/>
        </p:nvSpPr>
        <p:spPr bwMode="auto">
          <a:xfrm flipH="1" flipV="1">
            <a:off x="1495425" y="4686300"/>
            <a:ext cx="9525" cy="771525"/>
          </a:xfrm>
          <a:prstGeom prst="line">
            <a:avLst/>
          </a:prstGeom>
          <a:noFill/>
          <a:ln w="28575">
            <a:solidFill>
              <a:schemeClr val="tx1"/>
            </a:solidFill>
            <a:round/>
            <a:headEnd/>
            <a:tailEnd type="triangle" w="med" len="med"/>
          </a:ln>
        </p:spPr>
        <p:txBody>
          <a:bodyPr/>
          <a:lstStyle/>
          <a:p>
            <a:endParaRPr lang="en-US" dirty="0"/>
          </a:p>
        </p:txBody>
      </p:sp>
      <p:sp>
        <p:nvSpPr>
          <p:cNvPr id="1048" name="Text Box 24"/>
          <p:cNvSpPr txBox="1">
            <a:spLocks noChangeArrowheads="1"/>
          </p:cNvSpPr>
          <p:nvPr/>
        </p:nvSpPr>
        <p:spPr bwMode="auto">
          <a:xfrm>
            <a:off x="6143625" y="4267200"/>
            <a:ext cx="1085850" cy="519113"/>
          </a:xfrm>
          <a:prstGeom prst="rect">
            <a:avLst/>
          </a:prstGeom>
          <a:noFill/>
          <a:ln w="9525">
            <a:noFill/>
            <a:miter lim="800000"/>
            <a:headEnd/>
            <a:tailEnd/>
          </a:ln>
        </p:spPr>
        <p:txBody>
          <a:bodyPr>
            <a:spAutoFit/>
          </a:bodyPr>
          <a:lstStyle/>
          <a:p>
            <a:pPr algn="ctr">
              <a:spcBef>
                <a:spcPct val="50000"/>
              </a:spcBef>
            </a:pPr>
            <a:r>
              <a:rPr lang="en-US" sz="2800" b="1" dirty="0"/>
              <a:t>SCP</a:t>
            </a:r>
          </a:p>
        </p:txBody>
      </p:sp>
      <p:sp>
        <p:nvSpPr>
          <p:cNvPr id="1049" name="Line 25"/>
          <p:cNvSpPr>
            <a:spLocks noChangeShapeType="1"/>
          </p:cNvSpPr>
          <p:nvPr/>
        </p:nvSpPr>
        <p:spPr bwMode="auto">
          <a:xfrm>
            <a:off x="2628900" y="2476500"/>
            <a:ext cx="0" cy="1476375"/>
          </a:xfrm>
          <a:prstGeom prst="line">
            <a:avLst/>
          </a:prstGeom>
          <a:noFill/>
          <a:ln w="9525">
            <a:solidFill>
              <a:schemeClr val="tx1"/>
            </a:solidFill>
            <a:round/>
            <a:headEnd/>
            <a:tailEnd type="triangle" w="med" len="med"/>
          </a:ln>
        </p:spPr>
        <p:txBody>
          <a:bodyPr/>
          <a:lstStyle/>
          <a:p>
            <a:endParaRPr lang="en-US" dirty="0"/>
          </a:p>
        </p:txBody>
      </p:sp>
      <p:sp>
        <p:nvSpPr>
          <p:cNvPr id="1050" name="Line 26"/>
          <p:cNvSpPr>
            <a:spLocks noChangeShapeType="1"/>
          </p:cNvSpPr>
          <p:nvPr/>
        </p:nvSpPr>
        <p:spPr bwMode="auto">
          <a:xfrm>
            <a:off x="5576888" y="2757488"/>
            <a:ext cx="0" cy="1223962"/>
          </a:xfrm>
          <a:prstGeom prst="line">
            <a:avLst/>
          </a:prstGeom>
          <a:noFill/>
          <a:ln w="9525">
            <a:solidFill>
              <a:schemeClr val="tx1"/>
            </a:solidFill>
            <a:round/>
            <a:headEnd/>
            <a:tailEnd type="triangle" w="med" len="med"/>
          </a:ln>
        </p:spPr>
        <p:txBody>
          <a:bodyPr/>
          <a:lstStyle/>
          <a:p>
            <a:endParaRPr lang="en-US" dirty="0"/>
          </a:p>
        </p:txBody>
      </p:sp>
      <p:pic>
        <p:nvPicPr>
          <p:cNvPr id="1051"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1104901" y="5476875"/>
            <a:ext cx="847724" cy="847724"/>
          </a:xfrm>
          <a:prstGeom prst="rect">
            <a:avLst/>
          </a:prstGeom>
          <a:noFill/>
        </p:spPr>
      </p:pic>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smtClean="0"/>
              <a:t>Module 4 Review</a:t>
            </a:r>
            <a:endParaRPr lang="en-US" dirty="0" smtClean="0"/>
          </a:p>
        </p:txBody>
      </p:sp>
      <p:sp>
        <p:nvSpPr>
          <p:cNvPr id="137219" name="Rectangle 3"/>
          <p:cNvSpPr>
            <a:spLocks noGrp="1" noChangeArrowheads="1"/>
          </p:cNvSpPr>
          <p:nvPr>
            <p:ph idx="1"/>
          </p:nvPr>
        </p:nvSpPr>
        <p:spPr/>
        <p:txBody>
          <a:bodyPr/>
          <a:lstStyle/>
          <a:p>
            <a:r>
              <a:rPr lang="en-US" dirty="0" smtClean="0"/>
              <a:t>Answer the questions to the best of your ability.</a:t>
            </a:r>
          </a:p>
          <a:p>
            <a:endParaRPr lang="en-US" dirty="0" smtClean="0"/>
          </a:p>
          <a:p>
            <a:r>
              <a:rPr lang="en-US" dirty="0" smtClean="0"/>
              <a:t>We will review all answers as a group. </a:t>
            </a:r>
          </a:p>
          <a:p>
            <a:endParaRPr lang="en-US" dirty="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Variable-Length Global Title in an ITU Network  </a:t>
            </a:r>
          </a:p>
          <a:p>
            <a:endParaRPr lang="en-US" dirty="0"/>
          </a:p>
        </p:txBody>
      </p:sp>
      <p:sp>
        <p:nvSpPr>
          <p:cNvPr id="140291" name="Rectangle 2"/>
          <p:cNvSpPr>
            <a:spLocks noGrp="1" noChangeArrowheads="1"/>
          </p:cNvSpPr>
          <p:nvPr>
            <p:ph type="ctrTitle"/>
          </p:nvPr>
        </p:nvSpPr>
        <p:spPr/>
        <p:txBody>
          <a:bodyPr/>
          <a:lstStyle/>
          <a:p>
            <a:r>
              <a:rPr lang="en-US" smtClean="0"/>
              <a:t>Module 5</a:t>
            </a:r>
            <a:endParaRPr lang="en-US" dirty="0" smtClean="0"/>
          </a:p>
        </p:txBody>
      </p:sp>
      <p:sp>
        <p:nvSpPr>
          <p:cNvPr id="140290"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smtClean="0"/>
              <a:t>Module 5 Objectives</a:t>
            </a:r>
            <a:endParaRPr lang="en-US" dirty="0" smtClean="0"/>
          </a:p>
        </p:txBody>
      </p:sp>
      <p:sp>
        <p:nvSpPr>
          <p:cNvPr id="141315" name="Rectangle 3"/>
          <p:cNvSpPr>
            <a:spLocks noGrp="1" noChangeArrowheads="1"/>
          </p:cNvSpPr>
          <p:nvPr>
            <p:ph idx="1"/>
          </p:nvPr>
        </p:nvSpPr>
        <p:spPr/>
        <p:txBody>
          <a:bodyPr/>
          <a:lstStyle/>
          <a:p>
            <a:r>
              <a:rPr lang="en-US" smtClean="0"/>
              <a:t>After completing this module, the student will be able to use an EAGLE STP and related documentation to:</a:t>
            </a:r>
          </a:p>
          <a:p>
            <a:pPr lvl="2"/>
            <a:r>
              <a:rPr lang="en-US" smtClean="0"/>
              <a:t>Describe the Variable-length Global Title Translation (VGTT) Feature on the EAGLE.</a:t>
            </a:r>
          </a:p>
          <a:p>
            <a:pPr lvl="2"/>
            <a:r>
              <a:rPr lang="en-US" smtClean="0"/>
              <a:t>Describe how VGTT enhances the existing GTT functionality on the EAGLE.</a:t>
            </a:r>
          </a:p>
          <a:p>
            <a:pPr lvl="2"/>
            <a:r>
              <a:rPr lang="en-US" smtClean="0"/>
              <a:t>Identify the commands used to administer VGTT on the EAGLE for an ITU Network.</a:t>
            </a:r>
          </a:p>
          <a:p>
            <a:endParaRPr lang="en-US" dirty="0"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smtClean="0"/>
              <a:t>VGTT Feature Overview</a:t>
            </a:r>
            <a:endParaRPr lang="en-US" dirty="0" smtClean="0"/>
          </a:p>
        </p:txBody>
      </p:sp>
      <p:sp>
        <p:nvSpPr>
          <p:cNvPr id="142339" name="Rectangle 3"/>
          <p:cNvSpPr>
            <a:spLocks noGrp="1" noChangeArrowheads="1"/>
          </p:cNvSpPr>
          <p:nvPr>
            <p:ph idx="1"/>
          </p:nvPr>
        </p:nvSpPr>
        <p:spPr/>
        <p:txBody>
          <a:bodyPr/>
          <a:lstStyle/>
          <a:p>
            <a:r>
              <a:rPr lang="en-US" smtClean="0"/>
              <a:t>The Variable-length Global Title Translation (VGTT) feature allows global title translation on global title addresses of varying length.</a:t>
            </a:r>
          </a:p>
          <a:p>
            <a:r>
              <a:rPr lang="en-US" smtClean="0"/>
              <a:t>The VGTT feature allows up to 16 different length global title addresses to be assigned to one translation type.  </a:t>
            </a:r>
          </a:p>
          <a:p>
            <a:r>
              <a:rPr lang="en-US" smtClean="0"/>
              <a:t>The length of the global title address is only limited by the range of values for the gta and egta parameters, one to 21 digits, and by the global title addresses already assigned to the translation type.  </a:t>
            </a:r>
          </a:p>
          <a:p>
            <a:r>
              <a:rPr lang="en-US" smtClean="0"/>
              <a:t>The VGTT feature can be used with either the Global Title Translation (GTT) or the Enhanced Global Title Translation (EGTT) feature.</a:t>
            </a:r>
          </a:p>
          <a:p>
            <a:endParaRPr lang="en-US" dirty="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smtClean="0"/>
              <a:t>NDGT Parameter</a:t>
            </a:r>
            <a:endParaRPr lang="en-US" dirty="0" smtClean="0"/>
          </a:p>
        </p:txBody>
      </p:sp>
      <p:sp>
        <p:nvSpPr>
          <p:cNvPr id="143363" name="Rectangle 3"/>
          <p:cNvSpPr>
            <a:spLocks noGrp="1" noChangeArrowheads="1"/>
          </p:cNvSpPr>
          <p:nvPr>
            <p:ph idx="1"/>
          </p:nvPr>
        </p:nvSpPr>
        <p:spPr/>
        <p:txBody>
          <a:bodyPr/>
          <a:lstStyle/>
          <a:p>
            <a:r>
              <a:rPr lang="en-US" smtClean="0"/>
              <a:t>The ndgt parameter in the GTTSET table has no effect on the length of the global title address and cannot be used.</a:t>
            </a:r>
          </a:p>
          <a:p>
            <a:endParaRPr lang="en-US" smtClean="0"/>
          </a:p>
          <a:p>
            <a:r>
              <a:rPr lang="en-US" smtClean="0"/>
              <a:t>If the ndgt parameter is specified with the ent-gttset command and the VGTT feature is on, the ent-gttset command is rejected.</a:t>
            </a:r>
          </a:p>
          <a:p>
            <a:endParaRPr lang="en-US" smtClean="0"/>
          </a:p>
          <a:p>
            <a:r>
              <a:rPr lang="en-US" smtClean="0"/>
              <a:t>As global title addresses of different lengths are assigned to a specific translation type, these lengths are displayed in the ndgt field of the GTTSET table.</a:t>
            </a:r>
            <a:endParaRPr lang="en-US" dirty="0"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smtClean="0"/>
              <a:t>VGTT Configuration</a:t>
            </a:r>
            <a:endParaRPr lang="en-US" dirty="0" smtClean="0"/>
          </a:p>
        </p:txBody>
      </p:sp>
      <p:sp>
        <p:nvSpPr>
          <p:cNvPr id="144387" name="Rectangle 3"/>
          <p:cNvSpPr>
            <a:spLocks noGrp="1" noChangeArrowheads="1"/>
          </p:cNvSpPr>
          <p:nvPr>
            <p:ph idx="1"/>
          </p:nvPr>
        </p:nvSpPr>
        <p:spPr/>
        <p:txBody>
          <a:bodyPr/>
          <a:lstStyle/>
          <a:p>
            <a:r>
              <a:rPr lang="en-US" smtClean="0"/>
              <a:t>The EGTT feature must be on first.</a:t>
            </a:r>
          </a:p>
          <a:p>
            <a:r>
              <a:rPr lang="en-US" smtClean="0"/>
              <a:t>The VGTT feature with up to 10 global title address lengths is turned on using the command chg-feat:vgtt=on.</a:t>
            </a:r>
          </a:p>
          <a:p>
            <a:r>
              <a:rPr lang="en-US" smtClean="0"/>
              <a:t>A feature access key is required for the VGTT feature when global title address lengths from 11 to 16  are desired.</a:t>
            </a:r>
          </a:p>
          <a:p>
            <a:r>
              <a:rPr lang="en-US" smtClean="0"/>
              <a:t>The VGTT feature uses the same tables as the GTT feature. </a:t>
            </a:r>
          </a:p>
          <a:p>
            <a:endParaRPr lang="en-US" smtClean="0"/>
          </a:p>
          <a:p>
            <a:endParaRPr lang="en-US" dirty="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mtClean="0"/>
              <a:t>VGTT Example </a:t>
            </a:r>
            <a:endParaRPr lang="en-US" dirty="0" smtClean="0"/>
          </a:p>
        </p:txBody>
      </p:sp>
      <p:sp>
        <p:nvSpPr>
          <p:cNvPr id="145411" name="Rectangle 3"/>
          <p:cNvSpPr>
            <a:spLocks noGrp="1" noChangeArrowheads="1"/>
          </p:cNvSpPr>
          <p:nvPr>
            <p:ph idx="1"/>
          </p:nvPr>
        </p:nvSpPr>
        <p:spPr/>
        <p:txBody>
          <a:bodyPr/>
          <a:lstStyle/>
          <a:p>
            <a:r>
              <a:rPr lang="en-US" dirty="0" smtClean="0"/>
              <a:t>The following are steps to configure the EAGLE to accept two different global title address lengths:</a:t>
            </a:r>
            <a:br>
              <a:rPr lang="en-US" dirty="0" smtClean="0"/>
            </a:br>
            <a:endParaRPr lang="en-US" dirty="0" smtClean="0"/>
          </a:p>
          <a:p>
            <a:pPr marL="798513" lvl="1" indent="-457200">
              <a:buFont typeface="+mj-lt"/>
              <a:buAutoNum type="arabicPeriod"/>
            </a:pPr>
            <a:r>
              <a:rPr lang="en-US" dirty="0" smtClean="0"/>
              <a:t>chg-</a:t>
            </a:r>
            <a:r>
              <a:rPr lang="en-US" dirty="0" err="1" smtClean="0"/>
              <a:t>feat:egtt</a:t>
            </a:r>
            <a:r>
              <a:rPr lang="en-US" dirty="0" smtClean="0"/>
              <a:t>=on (if not already turned on)</a:t>
            </a:r>
          </a:p>
          <a:p>
            <a:pPr marL="798513" lvl="1" indent="-457200">
              <a:buFont typeface="+mj-lt"/>
              <a:buAutoNum type="arabicPeriod"/>
            </a:pPr>
            <a:r>
              <a:rPr lang="en-US" dirty="0" smtClean="0"/>
              <a:t>chg-</a:t>
            </a:r>
            <a:r>
              <a:rPr lang="en-US" dirty="0" err="1" smtClean="0"/>
              <a:t>feat:vgtt</a:t>
            </a:r>
            <a:r>
              <a:rPr lang="en-US" dirty="0" smtClean="0"/>
              <a:t>=on (turn the VGTT feature on)</a:t>
            </a:r>
          </a:p>
          <a:p>
            <a:pPr marL="798513" lvl="1" indent="-457200">
              <a:buFont typeface="+mj-lt"/>
              <a:buAutoNum type="arabicPeriod"/>
            </a:pPr>
            <a:r>
              <a:rPr lang="en-US" dirty="0" smtClean="0"/>
              <a:t>ent-gttset:gttsn=</a:t>
            </a:r>
            <a:r>
              <a:rPr lang="en-US" dirty="0" err="1" smtClean="0"/>
              <a:t>hlr:netdom</a:t>
            </a:r>
            <a:r>
              <a:rPr lang="en-US" dirty="0" smtClean="0"/>
              <a:t>=itu:ndgt=(not applicable) </a:t>
            </a:r>
          </a:p>
          <a:p>
            <a:pPr marL="798513" lvl="1" indent="-457200">
              <a:buFont typeface="+mj-lt"/>
              <a:buAutoNum type="arabicPeriod"/>
            </a:pPr>
            <a:r>
              <a:rPr lang="en-US" dirty="0" smtClean="0"/>
              <a:t>ent-gta:gttsn=</a:t>
            </a:r>
            <a:r>
              <a:rPr lang="en-US" dirty="0" err="1" smtClean="0"/>
              <a:t>hlr:gta</a:t>
            </a:r>
            <a:r>
              <a:rPr lang="en-US" dirty="0" smtClean="0"/>
              <a:t>=800861:egta=800865:xlat=dpc:ri=gt :pcn=3001 </a:t>
            </a:r>
          </a:p>
          <a:p>
            <a:pPr marL="798513" lvl="1" indent="-457200">
              <a:buFont typeface="+mj-lt"/>
              <a:buAutoNum type="arabicPeriod"/>
            </a:pPr>
            <a:r>
              <a:rPr lang="en-US" dirty="0" smtClean="0"/>
              <a:t>ent-gta:gttsn=</a:t>
            </a:r>
            <a:r>
              <a:rPr lang="en-US" dirty="0" err="1" smtClean="0"/>
              <a:t>hlr:gta</a:t>
            </a:r>
            <a:r>
              <a:rPr lang="en-US" dirty="0" smtClean="0"/>
              <a:t>=8005551000:egta=8005559999 :xlat=dpcssn:ri=ssn:ssn=6:pcn=3006</a:t>
            </a:r>
          </a:p>
          <a:p>
            <a:r>
              <a:rPr lang="en-US" dirty="0" smtClean="0"/>
              <a:t>Note that the first global title address range has the length of 6 digits, the second has the length of 10.</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Learning Activity 8: VGTT Configuration</a:t>
            </a:r>
            <a:endParaRPr lang="en-US" dirty="0" smtClean="0"/>
          </a:p>
        </p:txBody>
      </p:sp>
      <p:sp>
        <p:nvSpPr>
          <p:cNvPr id="146435" name="Rectangle 3"/>
          <p:cNvSpPr>
            <a:spLocks noGrp="1" noChangeArrowheads="1"/>
          </p:cNvSpPr>
          <p:nvPr>
            <p:ph idx="1"/>
          </p:nvPr>
        </p:nvSpPr>
        <p:spPr/>
        <p:txBody>
          <a:bodyPr/>
          <a:lstStyle/>
          <a:p>
            <a:r>
              <a:rPr lang="en-US" smtClean="0"/>
              <a:t>Purpose</a:t>
            </a:r>
          </a:p>
          <a:p>
            <a:pPr lvl="1"/>
            <a:r>
              <a:rPr lang="en-US" smtClean="0"/>
              <a:t>Provides hands-on practice with the EAGLE STP for configuring Variable Global Title Translation Tables  </a:t>
            </a:r>
          </a:p>
          <a:p>
            <a:r>
              <a:rPr lang="en-US" smtClean="0"/>
              <a:t>Objective</a:t>
            </a:r>
          </a:p>
          <a:p>
            <a:pPr lvl="1"/>
            <a:r>
              <a:rPr lang="en-US" smtClean="0"/>
              <a:t>After completing this exercise, the student will be able to:</a:t>
            </a:r>
          </a:p>
          <a:p>
            <a:pPr lvl="2"/>
            <a:r>
              <a:rPr lang="en-US" smtClean="0"/>
              <a:t>Provision the EAGLE for the VGTT feature</a:t>
            </a:r>
          </a:p>
          <a:p>
            <a:pPr lvl="2"/>
            <a:r>
              <a:rPr lang="en-US" smtClean="0"/>
              <a:t>Enter the correct card type for the VGTT feature</a:t>
            </a:r>
          </a:p>
          <a:p>
            <a:pPr lvl="2"/>
            <a:r>
              <a:rPr lang="en-US" smtClean="0"/>
              <a:t>Create and enter the VGTT tables into the EAGLE database</a:t>
            </a:r>
          </a:p>
          <a:p>
            <a:r>
              <a:rPr lang="en-US" smtClean="0"/>
              <a:t>Materials, Equipment, and References</a:t>
            </a:r>
          </a:p>
          <a:p>
            <a:pPr lvl="1"/>
            <a:r>
              <a:rPr lang="en-US" smtClean="0"/>
              <a:t>EAGLE STP and User Interface Terminal</a:t>
            </a:r>
          </a:p>
          <a:p>
            <a:pPr lvl="1"/>
            <a:r>
              <a:rPr lang="en-US" smtClean="0"/>
              <a:t>EAGLE Commands Manual</a:t>
            </a:r>
          </a:p>
          <a:p>
            <a:pPr lvl="1"/>
            <a:r>
              <a:rPr lang="en-US" smtClean="0"/>
              <a:t>EAGLE Database Administration Features Manual</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ANSI Message Signal Unit (MSU) Structure</a:t>
            </a:r>
          </a:p>
        </p:txBody>
      </p:sp>
      <p:graphicFrame>
        <p:nvGraphicFramePr>
          <p:cNvPr id="1446915" name="Group 3"/>
          <p:cNvGraphicFramePr>
            <a:graphicFrameLocks noGrp="1"/>
          </p:cNvGraphicFramePr>
          <p:nvPr>
            <p:ph sz="half" idx="1"/>
          </p:nvPr>
        </p:nvGraphicFramePr>
        <p:xfrm>
          <a:off x="557213" y="1579563"/>
          <a:ext cx="8455025" cy="2133600"/>
        </p:xfrm>
        <a:graphic>
          <a:graphicData uri="http://schemas.openxmlformats.org/drawingml/2006/table">
            <a:tbl>
              <a:tblPr/>
              <a:tblGrid>
                <a:gridCol w="977900"/>
                <a:gridCol w="1016000"/>
                <a:gridCol w="2095500"/>
                <a:gridCol w="1639887"/>
                <a:gridCol w="1463675"/>
                <a:gridCol w="1262063"/>
              </a:tblGrid>
              <a:tr h="241300">
                <a:tc gridSpan="6">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1" i="0" u="none" strike="noStrike" cap="none" normalizeH="0" baseline="0" dirty="0" smtClean="0">
                          <a:ln>
                            <a:noFill/>
                          </a:ln>
                          <a:solidFill>
                            <a:schemeClr val="tx1"/>
                          </a:solidFill>
                          <a:effectLst/>
                          <a:latin typeface="Arial" pitchFamily="34" charset="0"/>
                        </a:rPr>
                        <a:t>ANSI MSU (ANSI Message Signaling Unit)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9713">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BSN  FSN  LI</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        </a:t>
                      </a:r>
                      <a:r>
                        <a:rPr kumimoji="0" lang="en-US" sz="1000" b="0" i="0" u="none" strike="noStrike" cap="none" normalizeH="0" baseline="0" dirty="0" smtClean="0">
                          <a:ln>
                            <a:noFill/>
                          </a:ln>
                          <a:solidFill>
                            <a:schemeClr val="tx1"/>
                          </a:solidFill>
                          <a:effectLst/>
                          <a:latin typeface="Arial" pitchFamily="34" charset="0"/>
                        </a:rPr>
                        <a:t>SIO</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xx      xx    xxxx</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NIC   PRI     SI</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gridSpan="4">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SIF</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490663">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Routing Label</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DPC              OPC           SLS</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NCM NC N    NCM NC NI      XX</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x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RI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Data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Format</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(xxxx xxxx)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dirty="0" smtClean="0"/>
              <a:t>Learning Activity 8 Assignment A</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dirty="0" smtClean="0"/>
              <a:t>Learning Activity 8 Assignment B</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dirty="0" smtClean="0"/>
              <a:t>Learning Activity 8 Assignment C</a:t>
            </a: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dirty="0" smtClean="0"/>
              <a:t>Learning Activity 8 Assignment D</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eaLnBrk="1" hangingPunct="1"/>
            <a:r>
              <a:rPr lang="en-US" dirty="0"/>
              <a:t>V</a:t>
            </a:r>
            <a:r>
              <a:rPr lang="en-US" dirty="0" smtClean="0"/>
              <a:t>GTT  Configuration Form</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dirty="0" smtClean="0"/>
              <a:t>Module 5 Review</a:t>
            </a:r>
          </a:p>
        </p:txBody>
      </p:sp>
      <p:sp>
        <p:nvSpPr>
          <p:cNvPr id="152579"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endParaRPr lang="en-US" dirty="0" smtClean="0"/>
          </a:p>
          <a:p>
            <a:pPr eaLnBrk="1" hangingPunct="1"/>
            <a:r>
              <a:rPr lang="en-US" dirty="0" smtClean="0"/>
              <a:t>We will review all answers as a group.</a:t>
            </a:r>
          </a:p>
          <a:p>
            <a:pPr eaLnBrk="1" hangingPunct="1"/>
            <a:endParaRPr lang="en-US" dirty="0"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Introduction to Gateway Screening </a:t>
            </a:r>
          </a:p>
          <a:p>
            <a:endParaRPr lang="en-US" dirty="0"/>
          </a:p>
        </p:txBody>
      </p:sp>
      <p:sp>
        <p:nvSpPr>
          <p:cNvPr id="154627" name="Rectangle 2"/>
          <p:cNvSpPr>
            <a:spLocks noGrp="1" noChangeArrowheads="1"/>
          </p:cNvSpPr>
          <p:nvPr>
            <p:ph type="ctrTitle"/>
          </p:nvPr>
        </p:nvSpPr>
        <p:spPr/>
        <p:txBody>
          <a:bodyPr/>
          <a:lstStyle/>
          <a:p>
            <a:r>
              <a:rPr lang="en-US" smtClean="0"/>
              <a:t>Module 6</a:t>
            </a:r>
            <a:endParaRPr lang="en-US" dirty="0" smtClean="0"/>
          </a:p>
        </p:txBody>
      </p:sp>
      <p:sp>
        <p:nvSpPr>
          <p:cNvPr id="154626"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smtClean="0"/>
              <a:t>Module 6 Objectives</a:t>
            </a:r>
            <a:endParaRPr lang="en-US" dirty="0" smtClean="0"/>
          </a:p>
        </p:txBody>
      </p:sp>
      <p:sp>
        <p:nvSpPr>
          <p:cNvPr id="155651" name="Rectangle 3"/>
          <p:cNvSpPr>
            <a:spLocks noGrp="1" noChangeArrowheads="1"/>
          </p:cNvSpPr>
          <p:nvPr>
            <p:ph idx="1"/>
          </p:nvPr>
        </p:nvSpPr>
        <p:spPr/>
        <p:txBody>
          <a:bodyPr/>
          <a:lstStyle/>
          <a:p>
            <a:r>
              <a:rPr lang="en-US" smtClean="0"/>
              <a:t>After completing this Module, the student will be able to use an EAGLE STP and related documentation to:</a:t>
            </a:r>
          </a:p>
          <a:p>
            <a:pPr lvl="2"/>
            <a:r>
              <a:rPr lang="en-US" smtClean="0"/>
              <a:t>Describe the Gateway Screening (GWS) functionality on the EAGLE.</a:t>
            </a:r>
          </a:p>
          <a:p>
            <a:pPr lvl="2"/>
            <a:r>
              <a:rPr lang="en-US" smtClean="0"/>
              <a:t>Describe the data fields of the MSUs that interact with the Gateway Screening Process within the EAGLE.</a:t>
            </a:r>
          </a:p>
          <a:p>
            <a:pPr lvl="2"/>
            <a:r>
              <a:rPr lang="en-US" smtClean="0"/>
              <a:t>Describe the order of data entry of the screening tables.</a:t>
            </a:r>
          </a:p>
          <a:p>
            <a:pPr lvl="2"/>
            <a:r>
              <a:rPr lang="en-US" smtClean="0"/>
              <a:t>List the cards used with Gateway Screening.</a:t>
            </a:r>
          </a:p>
          <a:p>
            <a:pPr lvl="2"/>
            <a:r>
              <a:rPr lang="en-US" smtClean="0"/>
              <a:t>Explain Gateway Screening pointers.</a:t>
            </a:r>
            <a:endParaRPr lang="en-US" dirty="0" smtClean="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smtClean="0"/>
              <a:t>Gateway Screening Overview</a:t>
            </a:r>
            <a:endParaRPr lang="en-US" dirty="0" smtClean="0"/>
          </a:p>
        </p:txBody>
      </p:sp>
      <p:sp>
        <p:nvSpPr>
          <p:cNvPr id="156675" name="Rectangle 3"/>
          <p:cNvSpPr>
            <a:spLocks noGrp="1" noChangeArrowheads="1"/>
          </p:cNvSpPr>
          <p:nvPr>
            <p:ph idx="1"/>
          </p:nvPr>
        </p:nvSpPr>
        <p:spPr/>
        <p:txBody>
          <a:bodyPr/>
          <a:lstStyle/>
          <a:p>
            <a:r>
              <a:rPr lang="en-US" dirty="0" smtClean="0"/>
              <a:t>The EAGLE STP’s role in the SS7 network is to provide message transport between originating and destination signaling points.</a:t>
            </a:r>
          </a:p>
          <a:p>
            <a:pPr>
              <a:buNone/>
            </a:pPr>
            <a:endParaRPr lang="en-US" dirty="0" smtClean="0"/>
          </a:p>
          <a:p>
            <a:r>
              <a:rPr lang="en-US" dirty="0" smtClean="0"/>
              <a:t>The Gateway Screening (GWS) function is provided on the EAGLE STP to control access from non-home SS7 networks.</a:t>
            </a:r>
          </a:p>
          <a:p>
            <a:endParaRPr lang="en-US" dirty="0" smtClean="0"/>
          </a:p>
          <a:p>
            <a:r>
              <a:rPr lang="en-US" dirty="0" smtClean="0"/>
              <a:t>The screening process results in a message being accepted into the network or rejected.</a:t>
            </a:r>
          </a:p>
          <a:p>
            <a:endParaRPr lang="en-US" dirty="0" smtClean="0"/>
          </a:p>
          <a:p>
            <a:endParaRPr lang="en-US" dirty="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0"/>
            <a:ext cx="8734425" cy="647700"/>
          </a:xfrm>
        </p:spPr>
        <p:txBody>
          <a:bodyPr/>
          <a:lstStyle/>
          <a:p>
            <a:pPr eaLnBrk="1" hangingPunct="1"/>
            <a:r>
              <a:rPr lang="en-US" dirty="0" smtClean="0"/>
              <a:t>ITU Message Signal Unit (MSU) Structure</a:t>
            </a:r>
          </a:p>
        </p:txBody>
      </p:sp>
      <p:graphicFrame>
        <p:nvGraphicFramePr>
          <p:cNvPr id="1449007" name="Group 47"/>
          <p:cNvGraphicFramePr>
            <a:graphicFrameLocks noGrp="1"/>
          </p:cNvGraphicFramePr>
          <p:nvPr>
            <p:ph type="tbl" idx="1"/>
          </p:nvPr>
        </p:nvGraphicFramePr>
        <p:xfrm>
          <a:off x="361950" y="4829176"/>
          <a:ext cx="8382000" cy="1885950"/>
        </p:xfrm>
        <a:graphic>
          <a:graphicData uri="http://schemas.openxmlformats.org/drawingml/2006/table">
            <a:tbl>
              <a:tblPr/>
              <a:tblGrid>
                <a:gridCol w="930275"/>
                <a:gridCol w="901700"/>
                <a:gridCol w="2546350"/>
                <a:gridCol w="1373188"/>
                <a:gridCol w="1489075"/>
                <a:gridCol w="1141412"/>
              </a:tblGrid>
              <a:tr h="278443">
                <a:tc gridSpan="6">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rPr>
                        <a:t>ITU-N24 MSU (ITU National 24 BIT Message Signaling Unit)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8303">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BSN  FSN  LI</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SIO</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 xx       xxxx</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NIC       SI</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gridSpan="4">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SIF</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359204">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Routing Label</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DPC                   OPC             SLS</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SP  SSA  MSA   SP  SSA  MSA     xx</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x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RI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Data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Format</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(xxxx xxxx)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               </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r>
            </a:tbl>
          </a:graphicData>
        </a:graphic>
      </p:graphicFrame>
      <p:graphicFrame>
        <p:nvGraphicFramePr>
          <p:cNvPr id="1448963" name="Group 3"/>
          <p:cNvGraphicFramePr>
            <a:graphicFrameLocks noGrp="1"/>
          </p:cNvGraphicFramePr>
          <p:nvPr/>
        </p:nvGraphicFramePr>
        <p:xfrm>
          <a:off x="371475" y="981075"/>
          <a:ext cx="8362950" cy="2004060"/>
        </p:xfrm>
        <a:graphic>
          <a:graphicData uri="http://schemas.openxmlformats.org/drawingml/2006/table">
            <a:tbl>
              <a:tblPr/>
              <a:tblGrid>
                <a:gridCol w="979488"/>
                <a:gridCol w="841375"/>
                <a:gridCol w="2574925"/>
                <a:gridCol w="1360487"/>
                <a:gridCol w="1476375"/>
                <a:gridCol w="1130300"/>
              </a:tblGrid>
              <a:tr h="209550">
                <a:tc gridSpan="6">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rPr>
                        <a:t>ITU-I MSU (ITU International Message Signaling Unit)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3200">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BSN  FSN  LI</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SIO</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 xx       xxxx</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NIC       SI</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gridSpan="4">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SIF</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335088">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Routing Label</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DPC                    OPC             SLS</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ID AREA ZONE    ID AREA ZONE     xx</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AREA ZONE)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x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RI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AREA ZONE)</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Data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Format</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(xxxx xxxx)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AREA ZONE)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r>
            </a:tbl>
          </a:graphicData>
        </a:graphic>
      </p:graphicFrame>
      <p:graphicFrame>
        <p:nvGraphicFramePr>
          <p:cNvPr id="1448985" name="Group 25"/>
          <p:cNvGraphicFramePr>
            <a:graphicFrameLocks noGrp="1"/>
          </p:cNvGraphicFramePr>
          <p:nvPr/>
        </p:nvGraphicFramePr>
        <p:xfrm>
          <a:off x="361950" y="2981325"/>
          <a:ext cx="8372475" cy="1851660"/>
        </p:xfrm>
        <a:graphic>
          <a:graphicData uri="http://schemas.openxmlformats.org/drawingml/2006/table">
            <a:tbl>
              <a:tblPr/>
              <a:tblGrid>
                <a:gridCol w="930275"/>
                <a:gridCol w="898525"/>
                <a:gridCol w="2544763"/>
                <a:gridCol w="1371600"/>
                <a:gridCol w="1487487"/>
                <a:gridCol w="1139825"/>
              </a:tblGrid>
              <a:tr h="222250">
                <a:tc gridSpan="6">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200" b="1" i="0" u="none" strike="noStrike" cap="none" normalizeH="0" baseline="0" dirty="0" smtClean="0">
                          <a:ln>
                            <a:noFill/>
                          </a:ln>
                          <a:solidFill>
                            <a:schemeClr val="tx1"/>
                          </a:solidFill>
                          <a:effectLst/>
                          <a:latin typeface="Arial" pitchFamily="34" charset="0"/>
                        </a:rPr>
                        <a:t>ITU-N MSU (ITU National Message Signaling Unit)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BSN  FSN  LI</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SIO</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 xx       xxxx</a:t>
                      </a:r>
                      <a:br>
                        <a:rPr kumimoji="0" lang="en-US" sz="1000" b="0" i="0" u="none" strike="noStrike" cap="none" normalizeH="0" baseline="0" dirty="0" smtClean="0">
                          <a:ln>
                            <a:noFill/>
                          </a:ln>
                          <a:solidFill>
                            <a:schemeClr val="tx1"/>
                          </a:solidFill>
                          <a:effectLst/>
                          <a:latin typeface="Arial" pitchFamily="34" charset="0"/>
                        </a:rPr>
                      </a:br>
                      <a:r>
                        <a:rPr kumimoji="0" lang="en-US" sz="1000" b="0" i="0" u="none" strike="noStrike" cap="none" normalizeH="0" baseline="0" dirty="0" smtClean="0">
                          <a:ln>
                            <a:noFill/>
                          </a:ln>
                          <a:solidFill>
                            <a:schemeClr val="tx1"/>
                          </a:solidFill>
                          <a:effectLst/>
                          <a:latin typeface="Arial" pitchFamily="34" charset="0"/>
                        </a:rPr>
                        <a:t>NIC       SI</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gridSpan="4">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SIF</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33350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Routing Label</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DPC                    OPC             SLS</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NPC                    NPC               xx</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 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x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 RI xxxx 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Data</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SCMG Format</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(xxxx xxxx)</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               </a:t>
                      </a:r>
                    </a:p>
                    <a:p>
                      <a:pPr marL="0" marR="0" lvl="0" indent="0" algn="ctr" defTabSz="914400" rtl="0" eaLnBrk="1" fontAlgn="base" latinLnBrk="0" hangingPunct="1">
                        <a:lnSpc>
                          <a:spcPct val="75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r>
            </a:tbl>
          </a:graphicData>
        </a:graphic>
      </p:graphicFrame>
    </p:spTree>
  </p:cSld>
  <p:clrMapOvr>
    <a:masterClrMapping/>
  </p:clrMapOvr>
  <p:transition advClick="0"/>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mtClean="0"/>
              <a:t>Gateway Screening Overview</a:t>
            </a:r>
            <a:endParaRPr lang="en-US" dirty="0" smtClean="0"/>
          </a:p>
        </p:txBody>
      </p:sp>
      <p:sp>
        <p:nvSpPr>
          <p:cNvPr id="157699" name="Rectangle 3"/>
          <p:cNvSpPr>
            <a:spLocks noGrp="1" noChangeArrowheads="1"/>
          </p:cNvSpPr>
          <p:nvPr>
            <p:ph idx="1"/>
          </p:nvPr>
        </p:nvSpPr>
        <p:spPr/>
        <p:txBody>
          <a:bodyPr/>
          <a:lstStyle/>
          <a:p>
            <a:r>
              <a:rPr lang="en-US" smtClean="0"/>
              <a:t>The criteria for message screening will depend on the message type and the contents of the EAGLE Gateway Screening tables for a link set.</a:t>
            </a:r>
          </a:p>
          <a:p>
            <a:r>
              <a:rPr lang="en-US" smtClean="0"/>
              <a:t>Examples of Gateway Screening are:</a:t>
            </a:r>
          </a:p>
          <a:p>
            <a:pPr lvl="1"/>
            <a:r>
              <a:rPr lang="en-US" smtClean="0"/>
              <a:t>An SCCP message received at the EAGLE can be screened to ensure that the Calling Party Address (CGPA) point code is an allowed CGPA point code.</a:t>
            </a:r>
          </a:p>
          <a:p>
            <a:pPr lvl="1"/>
            <a:r>
              <a:rPr lang="en-US" smtClean="0"/>
              <a:t>An SCCP message received at the EAGLE can be screened to ensure that the TT in the CDPA is an allowed TT.</a:t>
            </a:r>
          </a:p>
          <a:p>
            <a:pPr lvl="1"/>
            <a:r>
              <a:rPr lang="en-US" smtClean="0"/>
              <a:t>An ISUP message received at the EAGLE could be screened to ensure the OPC or DPC are allowable point codes at the STP.</a:t>
            </a:r>
          </a:p>
          <a:p>
            <a:pPr lvl="1"/>
            <a:r>
              <a:rPr lang="en-US" smtClean="0"/>
              <a:t>A Network Management message received at the EAGLE can be screened to ensure that it is an allowed Network Management message.</a:t>
            </a:r>
          </a:p>
          <a:p>
            <a:pPr lvl="1"/>
            <a:endParaRPr lang="en-US" smtClean="0"/>
          </a:p>
          <a:p>
            <a:pPr lvl="1"/>
            <a:endParaRPr lang="en-US" dirty="0" smtClean="0"/>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mtClean="0"/>
              <a:t>ANSI Gateway Screening of MSU Fields</a:t>
            </a:r>
            <a:endParaRPr lang="en-US" dirty="0" smtClean="0"/>
          </a:p>
        </p:txBody>
      </p:sp>
      <p:sp>
        <p:nvSpPr>
          <p:cNvPr id="14" name="Content Placeholder 13"/>
          <p:cNvSpPr>
            <a:spLocks noGrp="1"/>
          </p:cNvSpPr>
          <p:nvPr>
            <p:ph idx="1"/>
          </p:nvPr>
        </p:nvSpPr>
        <p:spPr>
          <a:xfrm>
            <a:off x="182880" y="3810000"/>
            <a:ext cx="8732520" cy="2590800"/>
          </a:xfrm>
        </p:spPr>
        <p:txBody>
          <a:bodyPr/>
          <a:lstStyle/>
          <a:p>
            <a:r>
              <a:rPr lang="en-US" dirty="0" smtClean="0"/>
              <a:t>As the MSU goes through the Gateway Screening process, screening can be performed on any of the values, with the exception of the level two bits (BSN, FSN and LI) and the SLS.</a:t>
            </a:r>
          </a:p>
          <a:p>
            <a:endParaRPr lang="en-US" dirty="0"/>
          </a:p>
        </p:txBody>
      </p:sp>
      <p:graphicFrame>
        <p:nvGraphicFramePr>
          <p:cNvPr id="1711108" name="Group 4"/>
          <p:cNvGraphicFramePr>
            <a:graphicFrameLocks noGrp="1"/>
          </p:cNvGraphicFramePr>
          <p:nvPr/>
        </p:nvGraphicFramePr>
        <p:xfrm>
          <a:off x="304800" y="1733550"/>
          <a:ext cx="8572500" cy="1800225"/>
        </p:xfrm>
        <a:graphic>
          <a:graphicData uri="http://schemas.openxmlformats.org/drawingml/2006/table">
            <a:tbl>
              <a:tblPr/>
              <a:tblGrid>
                <a:gridCol w="647700"/>
                <a:gridCol w="952500"/>
                <a:gridCol w="1257300"/>
                <a:gridCol w="1162050"/>
                <a:gridCol w="523875"/>
                <a:gridCol w="1000125"/>
                <a:gridCol w="1123950"/>
                <a:gridCol w="952500"/>
                <a:gridCol w="952500"/>
              </a:tblGrid>
              <a:tr h="180022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TCAP/MAP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Routing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OPC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DPC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NCM NC NI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NIC PRI 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LI  FSN  BSN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746" name="Text Box 26"/>
          <p:cNvSpPr txBox="1">
            <a:spLocks noChangeArrowheads="1"/>
          </p:cNvSpPr>
          <p:nvPr/>
        </p:nvSpPr>
        <p:spPr bwMode="auto">
          <a:xfrm>
            <a:off x="304800" y="1400175"/>
            <a:ext cx="8572500" cy="333375"/>
          </a:xfrm>
          <a:prstGeom prst="rect">
            <a:avLst/>
          </a:prstGeom>
          <a:noFill/>
          <a:ln w="28575">
            <a:solidFill>
              <a:schemeClr val="tx1"/>
            </a:solidFill>
            <a:miter lim="800000"/>
            <a:headEnd/>
            <a:tailEnd/>
          </a:ln>
        </p:spPr>
        <p:txBody>
          <a:bodyPr>
            <a:spAutoFit/>
          </a:bodyPr>
          <a:lstStyle/>
          <a:p>
            <a:pPr>
              <a:spcBef>
                <a:spcPct val="50000"/>
              </a:spcBef>
            </a:pPr>
            <a:r>
              <a:rPr lang="en-US" sz="1200" dirty="0"/>
              <a:t>Level 2</a:t>
            </a:r>
            <a:r>
              <a:rPr lang="en-US" sz="1400" dirty="0"/>
              <a:t>                               </a:t>
            </a:r>
            <a:r>
              <a:rPr lang="en-US" sz="1200" dirty="0"/>
              <a:t>Level 4                                                             Routing Label                   SIO              Level 2</a:t>
            </a:r>
            <a:r>
              <a:rPr lang="en-US" sz="1400" dirty="0"/>
              <a:t> </a:t>
            </a:r>
          </a:p>
        </p:txBody>
      </p:sp>
      <p:sp>
        <p:nvSpPr>
          <p:cNvPr id="158747" name="Line 27"/>
          <p:cNvSpPr>
            <a:spLocks noChangeShapeType="1"/>
          </p:cNvSpPr>
          <p:nvPr/>
        </p:nvSpPr>
        <p:spPr bwMode="auto">
          <a:xfrm flipH="1">
            <a:off x="942975" y="1400175"/>
            <a:ext cx="9525" cy="2133600"/>
          </a:xfrm>
          <a:prstGeom prst="line">
            <a:avLst/>
          </a:prstGeom>
          <a:noFill/>
          <a:ln w="28575">
            <a:solidFill>
              <a:schemeClr val="tx1"/>
            </a:solidFill>
            <a:round/>
            <a:headEnd/>
            <a:tailEnd/>
          </a:ln>
        </p:spPr>
        <p:txBody>
          <a:bodyPr/>
          <a:lstStyle/>
          <a:p>
            <a:endParaRPr lang="en-US" dirty="0"/>
          </a:p>
        </p:txBody>
      </p:sp>
      <p:sp>
        <p:nvSpPr>
          <p:cNvPr id="158748" name="Line 28"/>
          <p:cNvSpPr>
            <a:spLocks noChangeShapeType="1"/>
          </p:cNvSpPr>
          <p:nvPr/>
        </p:nvSpPr>
        <p:spPr bwMode="auto">
          <a:xfrm flipH="1">
            <a:off x="4324350" y="1390650"/>
            <a:ext cx="9525" cy="2152650"/>
          </a:xfrm>
          <a:prstGeom prst="line">
            <a:avLst/>
          </a:prstGeom>
          <a:noFill/>
          <a:ln w="28575">
            <a:solidFill>
              <a:schemeClr val="tx1"/>
            </a:solidFill>
            <a:round/>
            <a:headEnd/>
            <a:tailEnd/>
          </a:ln>
        </p:spPr>
        <p:txBody>
          <a:bodyPr/>
          <a:lstStyle/>
          <a:p>
            <a:endParaRPr lang="en-US" dirty="0"/>
          </a:p>
        </p:txBody>
      </p:sp>
      <p:sp>
        <p:nvSpPr>
          <p:cNvPr id="158749" name="Line 29"/>
          <p:cNvSpPr>
            <a:spLocks noChangeShapeType="1"/>
          </p:cNvSpPr>
          <p:nvPr/>
        </p:nvSpPr>
        <p:spPr bwMode="auto">
          <a:xfrm>
            <a:off x="7924800" y="1400175"/>
            <a:ext cx="9525" cy="2114550"/>
          </a:xfrm>
          <a:prstGeom prst="line">
            <a:avLst/>
          </a:prstGeom>
          <a:noFill/>
          <a:ln w="28575">
            <a:solidFill>
              <a:schemeClr val="tx1"/>
            </a:solidFill>
            <a:round/>
            <a:headEnd/>
            <a:tailEnd/>
          </a:ln>
        </p:spPr>
        <p:txBody>
          <a:bodyPr/>
          <a:lstStyle/>
          <a:p>
            <a:endParaRPr lang="en-US" dirty="0"/>
          </a:p>
        </p:txBody>
      </p:sp>
      <p:sp>
        <p:nvSpPr>
          <p:cNvPr id="158750" name="Line 30"/>
          <p:cNvSpPr>
            <a:spLocks noChangeShapeType="1"/>
          </p:cNvSpPr>
          <p:nvPr/>
        </p:nvSpPr>
        <p:spPr bwMode="auto">
          <a:xfrm>
            <a:off x="6981825" y="1390650"/>
            <a:ext cx="0" cy="333375"/>
          </a:xfrm>
          <a:prstGeom prst="line">
            <a:avLst/>
          </a:prstGeom>
          <a:noFill/>
          <a:ln w="28575">
            <a:solidFill>
              <a:schemeClr val="tx1"/>
            </a:solidFill>
            <a:round/>
            <a:headEnd/>
            <a:tailEnd/>
          </a:ln>
        </p:spPr>
        <p:txBody>
          <a:bodyPr/>
          <a:lstStyle/>
          <a:p>
            <a:endParaRPr lang="en-US" dirty="0"/>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82880" y="0"/>
            <a:ext cx="8229600" cy="630936"/>
          </a:xfrm>
        </p:spPr>
        <p:txBody>
          <a:bodyPr/>
          <a:lstStyle/>
          <a:p>
            <a:pPr eaLnBrk="1" hangingPunct="1"/>
            <a:r>
              <a:rPr lang="en-US" dirty="0" smtClean="0"/>
              <a:t>ITU Gateway Screening of MSU Fields</a:t>
            </a:r>
          </a:p>
        </p:txBody>
      </p:sp>
      <p:sp>
        <p:nvSpPr>
          <p:cNvPr id="159747" name="Rectangle 3"/>
          <p:cNvSpPr>
            <a:spLocks noGrp="1" noChangeArrowheads="1"/>
          </p:cNvSpPr>
          <p:nvPr>
            <p:ph idx="1"/>
          </p:nvPr>
        </p:nvSpPr>
        <p:spPr>
          <a:xfrm>
            <a:off x="180975" y="5800725"/>
            <a:ext cx="8829675" cy="628650"/>
          </a:xfrm>
        </p:spPr>
        <p:txBody>
          <a:bodyPr/>
          <a:lstStyle/>
          <a:p>
            <a:pPr marL="0" indent="0" eaLnBrk="1" hangingPunct="1">
              <a:buFont typeface="Wingdings" pitchFamily="2" charset="2"/>
              <a:buNone/>
            </a:pPr>
            <a:r>
              <a:rPr lang="en-US" sz="1600" dirty="0" smtClean="0"/>
              <a:t>As the MSU goes through the Gateway Screening process, screening can be performed on any of the values, with the exception of the level two bits (BSN, FSN and LI) and the SLS.</a:t>
            </a:r>
          </a:p>
        </p:txBody>
      </p:sp>
      <p:graphicFrame>
        <p:nvGraphicFramePr>
          <p:cNvPr id="1713156" name="Group 4"/>
          <p:cNvGraphicFramePr>
            <a:graphicFrameLocks noGrp="1"/>
          </p:cNvGraphicFramePr>
          <p:nvPr/>
        </p:nvGraphicFramePr>
        <p:xfrm>
          <a:off x="295275" y="1333500"/>
          <a:ext cx="8572500" cy="1800225"/>
        </p:xfrm>
        <a:graphic>
          <a:graphicData uri="http://schemas.openxmlformats.org/drawingml/2006/table">
            <a:tbl>
              <a:tblPr/>
              <a:tblGrid>
                <a:gridCol w="647700"/>
                <a:gridCol w="952500"/>
                <a:gridCol w="1257300"/>
                <a:gridCol w="1162050"/>
                <a:gridCol w="476250"/>
                <a:gridCol w="1047750"/>
                <a:gridCol w="1123950"/>
                <a:gridCol w="952500"/>
                <a:gridCol w="952500"/>
              </a:tblGrid>
              <a:tr h="180022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TCAP/MAP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Zone 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Routing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Zone 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OPC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Zone 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DPC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(ID Zone Area)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NIC     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LI  FSN  BSN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9770" name="Text Box 26"/>
          <p:cNvSpPr txBox="1">
            <a:spLocks noChangeArrowheads="1"/>
          </p:cNvSpPr>
          <p:nvPr/>
        </p:nvSpPr>
        <p:spPr bwMode="auto">
          <a:xfrm>
            <a:off x="295275" y="1000125"/>
            <a:ext cx="8572500" cy="333375"/>
          </a:xfrm>
          <a:prstGeom prst="rect">
            <a:avLst/>
          </a:prstGeom>
          <a:noFill/>
          <a:ln w="28575">
            <a:solidFill>
              <a:schemeClr val="tx1"/>
            </a:solidFill>
            <a:miter lim="800000"/>
            <a:headEnd/>
            <a:tailEnd/>
          </a:ln>
        </p:spPr>
        <p:txBody>
          <a:bodyPr>
            <a:spAutoFit/>
          </a:bodyPr>
          <a:lstStyle/>
          <a:p>
            <a:pPr>
              <a:spcBef>
                <a:spcPct val="50000"/>
              </a:spcBef>
            </a:pPr>
            <a:r>
              <a:rPr lang="en-US" sz="1200" dirty="0"/>
              <a:t>Level 2</a:t>
            </a:r>
            <a:r>
              <a:rPr lang="en-US" sz="1400" dirty="0"/>
              <a:t>                               </a:t>
            </a:r>
            <a:r>
              <a:rPr lang="en-US" sz="1200" dirty="0"/>
              <a:t>Level 4                                                             Routing Label                   SIO              Level 2</a:t>
            </a:r>
            <a:r>
              <a:rPr lang="en-US" sz="1400" dirty="0"/>
              <a:t> </a:t>
            </a:r>
          </a:p>
        </p:txBody>
      </p:sp>
      <p:sp>
        <p:nvSpPr>
          <p:cNvPr id="159771" name="Line 27"/>
          <p:cNvSpPr>
            <a:spLocks noChangeShapeType="1"/>
          </p:cNvSpPr>
          <p:nvPr/>
        </p:nvSpPr>
        <p:spPr bwMode="auto">
          <a:xfrm flipH="1">
            <a:off x="933450" y="1000125"/>
            <a:ext cx="9525" cy="2133600"/>
          </a:xfrm>
          <a:prstGeom prst="line">
            <a:avLst/>
          </a:prstGeom>
          <a:noFill/>
          <a:ln w="28575">
            <a:solidFill>
              <a:schemeClr val="tx1"/>
            </a:solidFill>
            <a:round/>
            <a:headEnd/>
            <a:tailEnd/>
          </a:ln>
        </p:spPr>
        <p:txBody>
          <a:bodyPr/>
          <a:lstStyle/>
          <a:p>
            <a:endParaRPr lang="en-US" dirty="0"/>
          </a:p>
        </p:txBody>
      </p:sp>
      <p:sp>
        <p:nvSpPr>
          <p:cNvPr id="159772" name="Line 28"/>
          <p:cNvSpPr>
            <a:spLocks noChangeShapeType="1"/>
          </p:cNvSpPr>
          <p:nvPr/>
        </p:nvSpPr>
        <p:spPr bwMode="auto">
          <a:xfrm flipH="1">
            <a:off x="4314825" y="990600"/>
            <a:ext cx="9525" cy="2152650"/>
          </a:xfrm>
          <a:prstGeom prst="line">
            <a:avLst/>
          </a:prstGeom>
          <a:noFill/>
          <a:ln w="28575">
            <a:solidFill>
              <a:schemeClr val="tx1"/>
            </a:solidFill>
            <a:round/>
            <a:headEnd/>
            <a:tailEnd/>
          </a:ln>
        </p:spPr>
        <p:txBody>
          <a:bodyPr/>
          <a:lstStyle/>
          <a:p>
            <a:endParaRPr lang="en-US" dirty="0"/>
          </a:p>
        </p:txBody>
      </p:sp>
      <p:sp>
        <p:nvSpPr>
          <p:cNvPr id="159773" name="Line 29"/>
          <p:cNvSpPr>
            <a:spLocks noChangeShapeType="1"/>
          </p:cNvSpPr>
          <p:nvPr/>
        </p:nvSpPr>
        <p:spPr bwMode="auto">
          <a:xfrm>
            <a:off x="7915275" y="1000125"/>
            <a:ext cx="9525" cy="2114550"/>
          </a:xfrm>
          <a:prstGeom prst="line">
            <a:avLst/>
          </a:prstGeom>
          <a:noFill/>
          <a:ln w="28575">
            <a:solidFill>
              <a:schemeClr val="tx1"/>
            </a:solidFill>
            <a:round/>
            <a:headEnd/>
            <a:tailEnd/>
          </a:ln>
        </p:spPr>
        <p:txBody>
          <a:bodyPr/>
          <a:lstStyle/>
          <a:p>
            <a:endParaRPr lang="en-US" dirty="0"/>
          </a:p>
        </p:txBody>
      </p:sp>
      <p:graphicFrame>
        <p:nvGraphicFramePr>
          <p:cNvPr id="1713182" name="Group 30"/>
          <p:cNvGraphicFramePr>
            <a:graphicFrameLocks noGrp="1"/>
          </p:cNvGraphicFramePr>
          <p:nvPr/>
        </p:nvGraphicFramePr>
        <p:xfrm>
          <a:off x="295275" y="3762375"/>
          <a:ext cx="8572500" cy="1981200"/>
        </p:xfrm>
        <a:graphic>
          <a:graphicData uri="http://schemas.openxmlformats.org/drawingml/2006/table">
            <a:tbl>
              <a:tblPr/>
              <a:tblGrid>
                <a:gridCol w="647700"/>
                <a:gridCol w="952500"/>
                <a:gridCol w="1257300"/>
                <a:gridCol w="1162050"/>
                <a:gridCol w="466725"/>
                <a:gridCol w="1057275"/>
                <a:gridCol w="1123950"/>
                <a:gridCol w="952500"/>
                <a:gridCol w="952500"/>
              </a:tblGrid>
              <a:tr h="180022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CRC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TCAP/MAP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CGPA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 ITU-N</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 ITU-N24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CDPA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Length</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Address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Routing Indicator</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Subsystem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Point Code</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 ITU-N</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ITU-N24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OPC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(NPC)ITU-N</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ITU-N24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DPC</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(NPC)ITU-N</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(SP SSA MSA)</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ITU-N24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000" b="0" i="0" u="none" strike="noStrike" cap="none" normalizeH="0" baseline="0" dirty="0" smtClean="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NIC     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CDCD"/>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000" b="0" i="0" u="none" strike="noStrike" cap="none" normalizeH="0" baseline="0" dirty="0" smtClean="0">
                          <a:ln>
                            <a:noFill/>
                          </a:ln>
                          <a:solidFill>
                            <a:schemeClr val="tx1"/>
                          </a:solidFill>
                          <a:effectLst/>
                          <a:latin typeface="Arial" pitchFamily="34" charset="0"/>
                        </a:rPr>
                        <a:t>LI  FSN  BSN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9796" name="Text Box 52"/>
          <p:cNvSpPr txBox="1">
            <a:spLocks noChangeArrowheads="1"/>
          </p:cNvSpPr>
          <p:nvPr/>
        </p:nvSpPr>
        <p:spPr bwMode="auto">
          <a:xfrm>
            <a:off x="295275" y="3429000"/>
            <a:ext cx="8572500" cy="333375"/>
          </a:xfrm>
          <a:prstGeom prst="rect">
            <a:avLst/>
          </a:prstGeom>
          <a:noFill/>
          <a:ln w="28575">
            <a:solidFill>
              <a:schemeClr val="tx1"/>
            </a:solidFill>
            <a:miter lim="800000"/>
            <a:headEnd/>
            <a:tailEnd/>
          </a:ln>
        </p:spPr>
        <p:txBody>
          <a:bodyPr>
            <a:spAutoFit/>
          </a:bodyPr>
          <a:lstStyle/>
          <a:p>
            <a:pPr>
              <a:spcBef>
                <a:spcPct val="50000"/>
              </a:spcBef>
            </a:pPr>
            <a:r>
              <a:rPr lang="en-US" sz="1200" dirty="0"/>
              <a:t>Level 2</a:t>
            </a:r>
            <a:r>
              <a:rPr lang="en-US" sz="1400" dirty="0"/>
              <a:t>                               </a:t>
            </a:r>
            <a:r>
              <a:rPr lang="en-US" sz="1200" dirty="0"/>
              <a:t>Level 4                                                             Routing Label                   SIO              Level 2</a:t>
            </a:r>
            <a:r>
              <a:rPr lang="en-US" sz="1400" dirty="0"/>
              <a:t> </a:t>
            </a:r>
          </a:p>
        </p:txBody>
      </p:sp>
      <p:sp>
        <p:nvSpPr>
          <p:cNvPr id="159797" name="Line 53"/>
          <p:cNvSpPr>
            <a:spLocks noChangeShapeType="1"/>
          </p:cNvSpPr>
          <p:nvPr/>
        </p:nvSpPr>
        <p:spPr bwMode="auto">
          <a:xfrm flipH="1">
            <a:off x="933447" y="3419475"/>
            <a:ext cx="9527" cy="2314574"/>
          </a:xfrm>
          <a:prstGeom prst="line">
            <a:avLst/>
          </a:prstGeom>
          <a:noFill/>
          <a:ln w="28575">
            <a:solidFill>
              <a:schemeClr val="tx1"/>
            </a:solidFill>
            <a:round/>
            <a:headEnd/>
            <a:tailEnd/>
          </a:ln>
        </p:spPr>
        <p:txBody>
          <a:bodyPr/>
          <a:lstStyle/>
          <a:p>
            <a:endParaRPr lang="en-US" dirty="0"/>
          </a:p>
        </p:txBody>
      </p:sp>
      <p:sp>
        <p:nvSpPr>
          <p:cNvPr id="159798" name="Line 54"/>
          <p:cNvSpPr>
            <a:spLocks noChangeShapeType="1"/>
          </p:cNvSpPr>
          <p:nvPr/>
        </p:nvSpPr>
        <p:spPr bwMode="auto">
          <a:xfrm flipH="1">
            <a:off x="4305300" y="3419474"/>
            <a:ext cx="19050" cy="2314575"/>
          </a:xfrm>
          <a:prstGeom prst="line">
            <a:avLst/>
          </a:prstGeom>
          <a:noFill/>
          <a:ln w="28575">
            <a:solidFill>
              <a:schemeClr val="tx1"/>
            </a:solidFill>
            <a:round/>
            <a:headEnd/>
            <a:tailEnd/>
          </a:ln>
        </p:spPr>
        <p:txBody>
          <a:bodyPr/>
          <a:lstStyle/>
          <a:p>
            <a:endParaRPr lang="en-US" dirty="0"/>
          </a:p>
        </p:txBody>
      </p:sp>
      <p:sp>
        <p:nvSpPr>
          <p:cNvPr id="159799" name="Line 55"/>
          <p:cNvSpPr>
            <a:spLocks noChangeShapeType="1"/>
          </p:cNvSpPr>
          <p:nvPr/>
        </p:nvSpPr>
        <p:spPr bwMode="auto">
          <a:xfrm>
            <a:off x="7915275" y="3429000"/>
            <a:ext cx="9525" cy="2305050"/>
          </a:xfrm>
          <a:prstGeom prst="line">
            <a:avLst/>
          </a:prstGeom>
          <a:noFill/>
          <a:ln w="28575">
            <a:solidFill>
              <a:schemeClr val="tx1"/>
            </a:solidFill>
            <a:round/>
            <a:headEnd/>
            <a:tailEnd/>
          </a:ln>
        </p:spPr>
        <p:txBody>
          <a:bodyPr/>
          <a:lstStyle/>
          <a:p>
            <a:endParaRPr lang="en-US" dirty="0"/>
          </a:p>
        </p:txBody>
      </p:sp>
      <p:sp>
        <p:nvSpPr>
          <p:cNvPr id="159800" name="Text Box 56"/>
          <p:cNvSpPr txBox="1">
            <a:spLocks noChangeArrowheads="1"/>
          </p:cNvSpPr>
          <p:nvPr/>
        </p:nvSpPr>
        <p:spPr bwMode="auto">
          <a:xfrm>
            <a:off x="2286000" y="742950"/>
            <a:ext cx="4267200" cy="274638"/>
          </a:xfrm>
          <a:prstGeom prst="rect">
            <a:avLst/>
          </a:prstGeom>
          <a:noFill/>
          <a:ln w="9525">
            <a:noFill/>
            <a:miter lim="800000"/>
            <a:headEnd/>
            <a:tailEnd/>
          </a:ln>
        </p:spPr>
        <p:txBody>
          <a:bodyPr>
            <a:spAutoFit/>
          </a:bodyPr>
          <a:lstStyle/>
          <a:p>
            <a:pPr>
              <a:spcBef>
                <a:spcPct val="20000"/>
              </a:spcBef>
            </a:pPr>
            <a:r>
              <a:rPr lang="en-US" sz="1200" b="1" dirty="0"/>
              <a:t>ITU-I MSU (ITU International Message Signaling Unit)</a:t>
            </a:r>
            <a:endParaRPr lang="en-US" sz="1200" dirty="0"/>
          </a:p>
        </p:txBody>
      </p:sp>
      <p:sp>
        <p:nvSpPr>
          <p:cNvPr id="159801" name="Text Box 57"/>
          <p:cNvSpPr txBox="1">
            <a:spLocks noChangeArrowheads="1"/>
          </p:cNvSpPr>
          <p:nvPr/>
        </p:nvSpPr>
        <p:spPr bwMode="auto">
          <a:xfrm>
            <a:off x="2247900" y="3171825"/>
            <a:ext cx="4562475" cy="274638"/>
          </a:xfrm>
          <a:prstGeom prst="rect">
            <a:avLst/>
          </a:prstGeom>
          <a:noFill/>
          <a:ln w="9525">
            <a:noFill/>
            <a:miter lim="800000"/>
            <a:headEnd/>
            <a:tailEnd/>
          </a:ln>
        </p:spPr>
        <p:txBody>
          <a:bodyPr>
            <a:spAutoFit/>
          </a:bodyPr>
          <a:lstStyle/>
          <a:p>
            <a:pPr>
              <a:spcBef>
                <a:spcPct val="20000"/>
              </a:spcBef>
            </a:pPr>
            <a:r>
              <a:rPr lang="en-US" sz="1200" b="1" dirty="0"/>
              <a:t>ITU-N /N24 MSU (ITU International Message Signaling Unit)</a:t>
            </a:r>
            <a:endParaRPr lang="en-US" sz="1200" dirty="0"/>
          </a:p>
        </p:txBody>
      </p:sp>
      <p:sp>
        <p:nvSpPr>
          <p:cNvPr id="159802" name="Line 58"/>
          <p:cNvSpPr>
            <a:spLocks noChangeShapeType="1"/>
          </p:cNvSpPr>
          <p:nvPr/>
        </p:nvSpPr>
        <p:spPr bwMode="auto">
          <a:xfrm flipV="1">
            <a:off x="6962775" y="990600"/>
            <a:ext cx="0" cy="352425"/>
          </a:xfrm>
          <a:prstGeom prst="line">
            <a:avLst/>
          </a:prstGeom>
          <a:noFill/>
          <a:ln w="28575">
            <a:solidFill>
              <a:schemeClr val="tx1"/>
            </a:solidFill>
            <a:round/>
            <a:headEnd/>
            <a:tailEnd/>
          </a:ln>
        </p:spPr>
        <p:txBody>
          <a:bodyPr/>
          <a:lstStyle/>
          <a:p>
            <a:endParaRPr lang="en-US" dirty="0"/>
          </a:p>
        </p:txBody>
      </p:sp>
      <p:sp>
        <p:nvSpPr>
          <p:cNvPr id="159803" name="Line 59"/>
          <p:cNvSpPr>
            <a:spLocks noChangeShapeType="1"/>
          </p:cNvSpPr>
          <p:nvPr/>
        </p:nvSpPr>
        <p:spPr bwMode="auto">
          <a:xfrm flipV="1">
            <a:off x="6962775" y="3438525"/>
            <a:ext cx="0" cy="323850"/>
          </a:xfrm>
          <a:prstGeom prst="line">
            <a:avLst/>
          </a:prstGeom>
          <a:noFill/>
          <a:ln w="28575">
            <a:solidFill>
              <a:schemeClr val="tx1"/>
            </a:solidFill>
            <a:round/>
            <a:headEnd/>
            <a:tailEnd/>
          </a:ln>
        </p:spPr>
        <p:txBody>
          <a:bodyPr/>
          <a:lstStyle/>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dirty="0" smtClean="0"/>
              <a:t>GWS and Service Information Octet Field</a:t>
            </a:r>
          </a:p>
        </p:txBody>
      </p:sp>
      <p:sp>
        <p:nvSpPr>
          <p:cNvPr id="160771" name="Rectangle 3"/>
          <p:cNvSpPr>
            <a:spLocks noChangeArrowheads="1"/>
          </p:cNvSpPr>
          <p:nvPr/>
        </p:nvSpPr>
        <p:spPr bwMode="auto">
          <a:xfrm>
            <a:off x="5029200" y="3429000"/>
            <a:ext cx="2482850" cy="2146300"/>
          </a:xfrm>
          <a:prstGeom prst="rect">
            <a:avLst/>
          </a:prstGeom>
          <a:solidFill>
            <a:srgbClr val="D1D1D1"/>
          </a:solidFill>
          <a:ln w="9525">
            <a:solidFill>
              <a:schemeClr val="bg2"/>
            </a:solidFill>
            <a:miter lim="800000"/>
            <a:headEnd/>
            <a:tailEnd/>
          </a:ln>
        </p:spPr>
        <p:txBody>
          <a:bodyPr wrap="none" anchor="ctr"/>
          <a:lstStyle/>
          <a:p>
            <a:endParaRPr lang="en-US" dirty="0"/>
          </a:p>
        </p:txBody>
      </p:sp>
      <p:sp>
        <p:nvSpPr>
          <p:cNvPr id="160772" name="Rectangle 4"/>
          <p:cNvSpPr>
            <a:spLocks noChangeArrowheads="1"/>
          </p:cNvSpPr>
          <p:nvPr/>
        </p:nvSpPr>
        <p:spPr bwMode="auto">
          <a:xfrm>
            <a:off x="2882900" y="3429000"/>
            <a:ext cx="2146300" cy="2146300"/>
          </a:xfrm>
          <a:prstGeom prst="rect">
            <a:avLst/>
          </a:prstGeom>
          <a:solidFill>
            <a:srgbClr val="D1D1D1"/>
          </a:solidFill>
          <a:ln w="9525">
            <a:solidFill>
              <a:schemeClr val="bg2"/>
            </a:solidFill>
            <a:miter lim="800000"/>
            <a:headEnd/>
            <a:tailEnd/>
          </a:ln>
        </p:spPr>
        <p:txBody>
          <a:bodyPr wrap="none" anchor="ctr"/>
          <a:lstStyle/>
          <a:p>
            <a:endParaRPr lang="en-US" dirty="0"/>
          </a:p>
        </p:txBody>
      </p:sp>
      <p:sp>
        <p:nvSpPr>
          <p:cNvPr id="160773" name="Rectangle 5"/>
          <p:cNvSpPr>
            <a:spLocks noChangeArrowheads="1"/>
          </p:cNvSpPr>
          <p:nvPr/>
        </p:nvSpPr>
        <p:spPr bwMode="auto">
          <a:xfrm>
            <a:off x="660400" y="3429000"/>
            <a:ext cx="2222500" cy="2146300"/>
          </a:xfrm>
          <a:prstGeom prst="rect">
            <a:avLst/>
          </a:prstGeom>
          <a:solidFill>
            <a:srgbClr val="D1D1D1"/>
          </a:solidFill>
          <a:ln w="9525">
            <a:solidFill>
              <a:schemeClr val="bg2"/>
            </a:solidFill>
            <a:miter lim="800000"/>
            <a:headEnd/>
            <a:tailEnd/>
          </a:ln>
        </p:spPr>
        <p:txBody>
          <a:bodyPr wrap="none" anchor="ctr"/>
          <a:lstStyle/>
          <a:p>
            <a:endParaRPr lang="en-US" dirty="0"/>
          </a:p>
        </p:txBody>
      </p:sp>
      <p:sp>
        <p:nvSpPr>
          <p:cNvPr id="160774" name="Rectangle 6"/>
          <p:cNvSpPr>
            <a:spLocks noChangeArrowheads="1"/>
          </p:cNvSpPr>
          <p:nvPr/>
        </p:nvSpPr>
        <p:spPr bwMode="auto">
          <a:xfrm>
            <a:off x="838200" y="1905000"/>
            <a:ext cx="6477000" cy="8382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60775" name="Line 7"/>
          <p:cNvSpPr>
            <a:spLocks noChangeShapeType="1"/>
          </p:cNvSpPr>
          <p:nvPr/>
        </p:nvSpPr>
        <p:spPr bwMode="auto">
          <a:xfrm>
            <a:off x="16764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76" name="Line 8"/>
          <p:cNvSpPr>
            <a:spLocks noChangeShapeType="1"/>
          </p:cNvSpPr>
          <p:nvPr/>
        </p:nvSpPr>
        <p:spPr bwMode="auto">
          <a:xfrm>
            <a:off x="25146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77" name="Line 9"/>
          <p:cNvSpPr>
            <a:spLocks noChangeShapeType="1"/>
          </p:cNvSpPr>
          <p:nvPr/>
        </p:nvSpPr>
        <p:spPr bwMode="auto">
          <a:xfrm>
            <a:off x="34290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78" name="Line 10"/>
          <p:cNvSpPr>
            <a:spLocks noChangeShapeType="1"/>
          </p:cNvSpPr>
          <p:nvPr/>
        </p:nvSpPr>
        <p:spPr bwMode="auto">
          <a:xfrm>
            <a:off x="38100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79" name="Line 11"/>
          <p:cNvSpPr>
            <a:spLocks noChangeShapeType="1"/>
          </p:cNvSpPr>
          <p:nvPr/>
        </p:nvSpPr>
        <p:spPr bwMode="auto">
          <a:xfrm>
            <a:off x="3429000" y="1905000"/>
            <a:ext cx="381000" cy="838200"/>
          </a:xfrm>
          <a:prstGeom prst="line">
            <a:avLst/>
          </a:prstGeom>
          <a:noFill/>
          <a:ln w="9525">
            <a:solidFill>
              <a:schemeClr val="tx1"/>
            </a:solidFill>
            <a:round/>
            <a:headEnd/>
            <a:tailEnd/>
          </a:ln>
        </p:spPr>
        <p:txBody>
          <a:bodyPr wrap="none" anchor="ctr"/>
          <a:lstStyle/>
          <a:p>
            <a:endParaRPr lang="en-US" dirty="0"/>
          </a:p>
        </p:txBody>
      </p:sp>
      <p:sp>
        <p:nvSpPr>
          <p:cNvPr id="160780" name="Line 12"/>
          <p:cNvSpPr>
            <a:spLocks noChangeShapeType="1"/>
          </p:cNvSpPr>
          <p:nvPr/>
        </p:nvSpPr>
        <p:spPr bwMode="auto">
          <a:xfrm>
            <a:off x="41148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81" name="Line 13"/>
          <p:cNvSpPr>
            <a:spLocks noChangeShapeType="1"/>
          </p:cNvSpPr>
          <p:nvPr/>
        </p:nvSpPr>
        <p:spPr bwMode="auto">
          <a:xfrm>
            <a:off x="44196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82" name="Line 14"/>
          <p:cNvSpPr>
            <a:spLocks noChangeShapeType="1"/>
          </p:cNvSpPr>
          <p:nvPr/>
        </p:nvSpPr>
        <p:spPr bwMode="auto">
          <a:xfrm>
            <a:off x="49530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83" name="Line 15"/>
          <p:cNvSpPr>
            <a:spLocks noChangeShapeType="1"/>
          </p:cNvSpPr>
          <p:nvPr/>
        </p:nvSpPr>
        <p:spPr bwMode="auto">
          <a:xfrm>
            <a:off x="63246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84" name="Line 16"/>
          <p:cNvSpPr>
            <a:spLocks noChangeShapeType="1"/>
          </p:cNvSpPr>
          <p:nvPr/>
        </p:nvSpPr>
        <p:spPr bwMode="auto">
          <a:xfrm>
            <a:off x="5638800" y="1905000"/>
            <a:ext cx="0" cy="838200"/>
          </a:xfrm>
          <a:prstGeom prst="line">
            <a:avLst/>
          </a:prstGeom>
          <a:noFill/>
          <a:ln w="9525">
            <a:solidFill>
              <a:schemeClr val="tx1"/>
            </a:solidFill>
            <a:round/>
            <a:headEnd/>
            <a:tailEnd/>
          </a:ln>
        </p:spPr>
        <p:txBody>
          <a:bodyPr wrap="none" anchor="ctr"/>
          <a:lstStyle/>
          <a:p>
            <a:endParaRPr lang="en-US" dirty="0"/>
          </a:p>
        </p:txBody>
      </p:sp>
      <p:sp>
        <p:nvSpPr>
          <p:cNvPr id="160785" name="Text Box 17"/>
          <p:cNvSpPr txBox="1">
            <a:spLocks noChangeArrowheads="1"/>
          </p:cNvSpPr>
          <p:nvPr/>
        </p:nvSpPr>
        <p:spPr bwMode="auto">
          <a:xfrm>
            <a:off x="990600" y="213360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rPr>
              <a:t>CK</a:t>
            </a:r>
            <a:endParaRPr lang="en-US" dirty="0">
              <a:solidFill>
                <a:schemeClr val="tx2"/>
              </a:solidFill>
            </a:endParaRPr>
          </a:p>
        </p:txBody>
      </p:sp>
      <p:sp>
        <p:nvSpPr>
          <p:cNvPr id="160786" name="Text Box 18"/>
          <p:cNvSpPr txBox="1">
            <a:spLocks noChangeArrowheads="1"/>
          </p:cNvSpPr>
          <p:nvPr/>
        </p:nvSpPr>
        <p:spPr bwMode="auto">
          <a:xfrm>
            <a:off x="1752600" y="213360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rPr>
              <a:t>SIF</a:t>
            </a:r>
            <a:endParaRPr lang="en-US" dirty="0">
              <a:solidFill>
                <a:schemeClr val="tx2"/>
              </a:solidFill>
            </a:endParaRPr>
          </a:p>
        </p:txBody>
      </p:sp>
      <p:sp>
        <p:nvSpPr>
          <p:cNvPr id="160787" name="Text Box 19"/>
          <p:cNvSpPr txBox="1">
            <a:spLocks noChangeArrowheads="1"/>
          </p:cNvSpPr>
          <p:nvPr/>
        </p:nvSpPr>
        <p:spPr bwMode="auto">
          <a:xfrm>
            <a:off x="2667000" y="213360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t>SIO</a:t>
            </a:r>
            <a:endParaRPr lang="en-US" dirty="0"/>
          </a:p>
        </p:txBody>
      </p:sp>
      <p:sp>
        <p:nvSpPr>
          <p:cNvPr id="160788" name="Text Box 20"/>
          <p:cNvSpPr txBox="1">
            <a:spLocks noChangeArrowheads="1"/>
          </p:cNvSpPr>
          <p:nvPr/>
        </p:nvSpPr>
        <p:spPr bwMode="auto">
          <a:xfrm>
            <a:off x="3810000" y="2057400"/>
            <a:ext cx="228600" cy="560388"/>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L</a:t>
            </a:r>
          </a:p>
          <a:p>
            <a:pPr eaLnBrk="0" hangingPunct="0">
              <a:lnSpc>
                <a:spcPct val="20000"/>
              </a:lnSpc>
              <a:spcBef>
                <a:spcPct val="50000"/>
              </a:spcBef>
            </a:pPr>
            <a:r>
              <a:rPr lang="en-US" b="1" dirty="0">
                <a:solidFill>
                  <a:srgbClr val="000000"/>
                </a:solidFill>
              </a:rPr>
              <a:t>I</a:t>
            </a:r>
            <a:endParaRPr lang="en-US" dirty="0">
              <a:solidFill>
                <a:schemeClr val="tx2"/>
              </a:solidFill>
            </a:endParaRPr>
          </a:p>
        </p:txBody>
      </p:sp>
      <p:sp>
        <p:nvSpPr>
          <p:cNvPr id="160789" name="Text Box 21"/>
          <p:cNvSpPr txBox="1">
            <a:spLocks noChangeArrowheads="1"/>
          </p:cNvSpPr>
          <p:nvPr/>
        </p:nvSpPr>
        <p:spPr bwMode="auto">
          <a:xfrm>
            <a:off x="4114800" y="1981200"/>
            <a:ext cx="304800" cy="781050"/>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a:t>
            </a:r>
          </a:p>
          <a:p>
            <a:pPr eaLnBrk="0" hangingPunct="0">
              <a:lnSpc>
                <a:spcPct val="20000"/>
              </a:lnSpc>
              <a:spcBef>
                <a:spcPct val="50000"/>
              </a:spcBef>
            </a:pPr>
            <a:r>
              <a:rPr lang="en-US" b="1" dirty="0">
                <a:solidFill>
                  <a:srgbClr val="000000"/>
                </a:solidFill>
              </a:rPr>
              <a:t>I</a:t>
            </a:r>
          </a:p>
          <a:p>
            <a:pPr eaLnBrk="0" hangingPunct="0">
              <a:lnSpc>
                <a:spcPct val="30000"/>
              </a:lnSpc>
              <a:spcBef>
                <a:spcPct val="50000"/>
              </a:spcBef>
            </a:pPr>
            <a:r>
              <a:rPr lang="en-US" b="1" dirty="0">
                <a:solidFill>
                  <a:srgbClr val="000000"/>
                </a:solidFill>
              </a:rPr>
              <a:t>B</a:t>
            </a:r>
            <a:endParaRPr lang="en-US" dirty="0">
              <a:solidFill>
                <a:srgbClr val="000000"/>
              </a:solidFill>
            </a:endParaRPr>
          </a:p>
        </p:txBody>
      </p:sp>
      <p:sp>
        <p:nvSpPr>
          <p:cNvPr id="160790" name="Text Box 22"/>
          <p:cNvSpPr txBox="1">
            <a:spLocks noChangeArrowheads="1"/>
          </p:cNvSpPr>
          <p:nvPr/>
        </p:nvSpPr>
        <p:spPr bwMode="auto">
          <a:xfrm>
            <a:off x="4362450" y="2133600"/>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FSN</a:t>
            </a:r>
            <a:endParaRPr lang="en-US" dirty="0">
              <a:solidFill>
                <a:srgbClr val="000000"/>
              </a:solidFill>
            </a:endParaRPr>
          </a:p>
        </p:txBody>
      </p:sp>
      <p:sp>
        <p:nvSpPr>
          <p:cNvPr id="160791" name="Text Box 23"/>
          <p:cNvSpPr txBox="1">
            <a:spLocks noChangeArrowheads="1"/>
          </p:cNvSpPr>
          <p:nvPr/>
        </p:nvSpPr>
        <p:spPr bwMode="auto">
          <a:xfrm>
            <a:off x="5029200" y="213360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rPr>
              <a:t>BIB</a:t>
            </a:r>
            <a:endParaRPr lang="en-US" dirty="0">
              <a:solidFill>
                <a:srgbClr val="000000"/>
              </a:solidFill>
            </a:endParaRPr>
          </a:p>
        </p:txBody>
      </p:sp>
      <p:sp>
        <p:nvSpPr>
          <p:cNvPr id="160792" name="Text Box 24"/>
          <p:cNvSpPr txBox="1">
            <a:spLocks noChangeArrowheads="1"/>
          </p:cNvSpPr>
          <p:nvPr/>
        </p:nvSpPr>
        <p:spPr bwMode="auto">
          <a:xfrm>
            <a:off x="5648325" y="2133600"/>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BSN</a:t>
            </a:r>
            <a:endParaRPr lang="en-US" dirty="0">
              <a:solidFill>
                <a:srgbClr val="000000"/>
              </a:solidFill>
            </a:endParaRPr>
          </a:p>
        </p:txBody>
      </p:sp>
      <p:sp>
        <p:nvSpPr>
          <p:cNvPr id="160793" name="Text Box 25"/>
          <p:cNvSpPr txBox="1">
            <a:spLocks noChangeArrowheads="1"/>
          </p:cNvSpPr>
          <p:nvPr/>
        </p:nvSpPr>
        <p:spPr bwMode="auto">
          <a:xfrm>
            <a:off x="6400800" y="2133600"/>
            <a:ext cx="8382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rPr>
              <a:t>FLAG</a:t>
            </a:r>
            <a:endParaRPr lang="en-US" dirty="0">
              <a:solidFill>
                <a:srgbClr val="000000"/>
              </a:solidFill>
            </a:endParaRPr>
          </a:p>
        </p:txBody>
      </p:sp>
      <p:sp>
        <p:nvSpPr>
          <p:cNvPr id="160794" name="Line 26"/>
          <p:cNvSpPr>
            <a:spLocks noChangeShapeType="1"/>
          </p:cNvSpPr>
          <p:nvPr/>
        </p:nvSpPr>
        <p:spPr bwMode="auto">
          <a:xfrm>
            <a:off x="990600" y="1524000"/>
            <a:ext cx="3733800" cy="0"/>
          </a:xfrm>
          <a:prstGeom prst="line">
            <a:avLst/>
          </a:prstGeom>
          <a:noFill/>
          <a:ln w="9525">
            <a:solidFill>
              <a:schemeClr val="tx1"/>
            </a:solidFill>
            <a:round/>
            <a:headEnd/>
            <a:tailEnd type="triangle" w="med" len="med"/>
          </a:ln>
        </p:spPr>
        <p:txBody>
          <a:bodyPr wrap="none" anchor="ctr"/>
          <a:lstStyle/>
          <a:p>
            <a:endParaRPr lang="en-US" dirty="0"/>
          </a:p>
        </p:txBody>
      </p:sp>
      <p:sp>
        <p:nvSpPr>
          <p:cNvPr id="160795" name="Text Box 27"/>
          <p:cNvSpPr txBox="1">
            <a:spLocks noChangeArrowheads="1"/>
          </p:cNvSpPr>
          <p:nvPr/>
        </p:nvSpPr>
        <p:spPr bwMode="auto">
          <a:xfrm>
            <a:off x="914400" y="1143000"/>
            <a:ext cx="3505200" cy="336550"/>
          </a:xfrm>
          <a:prstGeom prst="rect">
            <a:avLst/>
          </a:prstGeom>
          <a:noFill/>
          <a:ln w="9525">
            <a:noFill/>
            <a:miter lim="800000"/>
            <a:headEnd/>
            <a:tailEnd/>
          </a:ln>
        </p:spPr>
        <p:txBody>
          <a:bodyPr>
            <a:spAutoFit/>
          </a:bodyPr>
          <a:lstStyle/>
          <a:p>
            <a:pPr eaLnBrk="0" hangingPunct="0">
              <a:spcBef>
                <a:spcPct val="50000"/>
              </a:spcBef>
            </a:pPr>
            <a:r>
              <a:rPr lang="en-US" sz="1600" dirty="0"/>
              <a:t>TRANSMISSION DIRECTION</a:t>
            </a:r>
          </a:p>
        </p:txBody>
      </p:sp>
      <p:sp>
        <p:nvSpPr>
          <p:cNvPr id="160796" name="Text Box 28"/>
          <p:cNvSpPr txBox="1">
            <a:spLocks noChangeArrowheads="1"/>
          </p:cNvSpPr>
          <p:nvPr/>
        </p:nvSpPr>
        <p:spPr bwMode="auto">
          <a:xfrm>
            <a:off x="1057275" y="1600200"/>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t>16</a:t>
            </a:r>
          </a:p>
        </p:txBody>
      </p:sp>
      <p:sp>
        <p:nvSpPr>
          <p:cNvPr id="160797" name="Text Box 29"/>
          <p:cNvSpPr txBox="1">
            <a:spLocks noChangeArrowheads="1"/>
          </p:cNvSpPr>
          <p:nvPr/>
        </p:nvSpPr>
        <p:spPr bwMode="auto">
          <a:xfrm>
            <a:off x="1685925" y="1600200"/>
            <a:ext cx="1600200" cy="336550"/>
          </a:xfrm>
          <a:prstGeom prst="rect">
            <a:avLst/>
          </a:prstGeom>
          <a:noFill/>
          <a:ln w="9525">
            <a:noFill/>
            <a:miter lim="800000"/>
            <a:headEnd/>
            <a:tailEnd/>
          </a:ln>
        </p:spPr>
        <p:txBody>
          <a:bodyPr>
            <a:spAutoFit/>
          </a:bodyPr>
          <a:lstStyle/>
          <a:p>
            <a:pPr eaLnBrk="0" hangingPunct="0">
              <a:spcBef>
                <a:spcPct val="50000"/>
              </a:spcBef>
            </a:pPr>
            <a:r>
              <a:rPr lang="en-US" sz="1600" dirty="0"/>
              <a:t>8n, n&gt;2</a:t>
            </a:r>
          </a:p>
        </p:txBody>
      </p:sp>
      <p:sp>
        <p:nvSpPr>
          <p:cNvPr id="160798" name="Text Box 30"/>
          <p:cNvSpPr txBox="1">
            <a:spLocks noChangeArrowheads="1"/>
          </p:cNvSpPr>
          <p:nvPr/>
        </p:nvSpPr>
        <p:spPr bwMode="auto">
          <a:xfrm>
            <a:off x="2809875" y="1600200"/>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t>8</a:t>
            </a:r>
          </a:p>
        </p:txBody>
      </p:sp>
      <p:sp>
        <p:nvSpPr>
          <p:cNvPr id="160799" name="Text Box 31"/>
          <p:cNvSpPr txBox="1">
            <a:spLocks noChangeArrowheads="1"/>
          </p:cNvSpPr>
          <p:nvPr/>
        </p:nvSpPr>
        <p:spPr bwMode="auto">
          <a:xfrm>
            <a:off x="3505199" y="1600200"/>
            <a:ext cx="4257675" cy="338554"/>
          </a:xfrm>
          <a:prstGeom prst="rect">
            <a:avLst/>
          </a:prstGeom>
          <a:noFill/>
          <a:ln w="9525">
            <a:noFill/>
            <a:miter lim="800000"/>
            <a:headEnd/>
            <a:tailEnd/>
          </a:ln>
        </p:spPr>
        <p:txBody>
          <a:bodyPr wrap="square">
            <a:spAutoFit/>
          </a:bodyPr>
          <a:lstStyle/>
          <a:p>
            <a:pPr eaLnBrk="0" hangingPunct="0">
              <a:spcBef>
                <a:spcPct val="50000"/>
              </a:spcBef>
            </a:pPr>
            <a:r>
              <a:rPr lang="en-US" sz="1600" dirty="0"/>
              <a:t>2   </a:t>
            </a:r>
            <a:r>
              <a:rPr lang="en-US" sz="1600" dirty="0" smtClean="0"/>
              <a:t>6   1     </a:t>
            </a:r>
            <a:r>
              <a:rPr lang="en-US" sz="1600" dirty="0"/>
              <a:t>7       </a:t>
            </a:r>
            <a:r>
              <a:rPr lang="en-US" sz="1600" dirty="0" smtClean="0"/>
              <a:t>  </a:t>
            </a:r>
            <a:r>
              <a:rPr lang="en-US" sz="1600" dirty="0"/>
              <a:t>1       </a:t>
            </a:r>
            <a:r>
              <a:rPr lang="en-US" sz="1600" dirty="0" smtClean="0"/>
              <a:t>    </a:t>
            </a:r>
            <a:r>
              <a:rPr lang="en-US" sz="1600" dirty="0"/>
              <a:t>7       </a:t>
            </a:r>
            <a:r>
              <a:rPr lang="en-US" sz="1600" dirty="0" smtClean="0"/>
              <a:t>    8      </a:t>
            </a:r>
            <a:endParaRPr lang="en-US" sz="1600" dirty="0"/>
          </a:p>
        </p:txBody>
      </p:sp>
      <p:sp>
        <p:nvSpPr>
          <p:cNvPr id="160800" name="Line 32"/>
          <p:cNvSpPr>
            <a:spLocks noChangeShapeType="1"/>
          </p:cNvSpPr>
          <p:nvPr/>
        </p:nvSpPr>
        <p:spPr bwMode="auto">
          <a:xfrm flipH="1">
            <a:off x="685800" y="2759075"/>
            <a:ext cx="1825625" cy="665163"/>
          </a:xfrm>
          <a:prstGeom prst="line">
            <a:avLst/>
          </a:prstGeom>
          <a:noFill/>
          <a:ln w="9525">
            <a:solidFill>
              <a:schemeClr val="tx1"/>
            </a:solidFill>
            <a:round/>
            <a:headEnd/>
            <a:tailEnd/>
          </a:ln>
        </p:spPr>
        <p:txBody>
          <a:bodyPr wrap="none" anchor="ctr"/>
          <a:lstStyle/>
          <a:p>
            <a:endParaRPr lang="en-US" dirty="0"/>
          </a:p>
        </p:txBody>
      </p:sp>
      <p:sp>
        <p:nvSpPr>
          <p:cNvPr id="160801" name="Line 33"/>
          <p:cNvSpPr>
            <a:spLocks noChangeShapeType="1"/>
          </p:cNvSpPr>
          <p:nvPr/>
        </p:nvSpPr>
        <p:spPr bwMode="auto">
          <a:xfrm>
            <a:off x="3436938" y="2736850"/>
            <a:ext cx="4038600" cy="693738"/>
          </a:xfrm>
          <a:prstGeom prst="line">
            <a:avLst/>
          </a:prstGeom>
          <a:noFill/>
          <a:ln w="9525">
            <a:solidFill>
              <a:schemeClr val="tx1"/>
            </a:solidFill>
            <a:round/>
            <a:headEnd/>
            <a:tailEnd/>
          </a:ln>
        </p:spPr>
        <p:txBody>
          <a:bodyPr wrap="none" anchor="ctr"/>
          <a:lstStyle/>
          <a:p>
            <a:endParaRPr lang="en-US" dirty="0"/>
          </a:p>
        </p:txBody>
      </p:sp>
      <p:sp>
        <p:nvSpPr>
          <p:cNvPr id="160802" name="Text Box 34"/>
          <p:cNvSpPr txBox="1">
            <a:spLocks noChangeArrowheads="1"/>
          </p:cNvSpPr>
          <p:nvPr/>
        </p:nvSpPr>
        <p:spPr bwMode="auto">
          <a:xfrm>
            <a:off x="647700" y="3429000"/>
            <a:ext cx="2273300" cy="2047875"/>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Network Indicator (NI)</a:t>
            </a:r>
          </a:p>
          <a:p>
            <a:pPr>
              <a:spcBef>
                <a:spcPct val="50000"/>
              </a:spcBef>
            </a:pPr>
            <a:r>
              <a:rPr lang="en-US" sz="1600" b="1" dirty="0">
                <a:solidFill>
                  <a:srgbClr val="000000"/>
                </a:solidFill>
              </a:rPr>
              <a:t>NI=00 (International)</a:t>
            </a:r>
          </a:p>
          <a:p>
            <a:pPr>
              <a:spcBef>
                <a:spcPct val="50000"/>
              </a:spcBef>
            </a:pPr>
            <a:r>
              <a:rPr lang="en-US" sz="1600" b="1" dirty="0">
                <a:solidFill>
                  <a:srgbClr val="000000"/>
                </a:solidFill>
              </a:rPr>
              <a:t>NI=01 (Spare)</a:t>
            </a:r>
          </a:p>
          <a:p>
            <a:pPr>
              <a:spcBef>
                <a:spcPct val="50000"/>
              </a:spcBef>
            </a:pPr>
            <a:r>
              <a:rPr lang="en-US" sz="1600" b="1" dirty="0">
                <a:solidFill>
                  <a:srgbClr val="000000"/>
                </a:solidFill>
              </a:rPr>
              <a:t>NI=10 (National)</a:t>
            </a:r>
          </a:p>
          <a:p>
            <a:pPr>
              <a:spcBef>
                <a:spcPct val="50000"/>
              </a:spcBef>
            </a:pPr>
            <a:r>
              <a:rPr lang="en-US" sz="1600" b="1" dirty="0">
                <a:solidFill>
                  <a:srgbClr val="000000"/>
                </a:solidFill>
              </a:rPr>
              <a:t>NI=11 (Spare)</a:t>
            </a:r>
          </a:p>
        </p:txBody>
      </p:sp>
      <p:sp>
        <p:nvSpPr>
          <p:cNvPr id="160803" name="Text Box 35"/>
          <p:cNvSpPr txBox="1">
            <a:spLocks noChangeArrowheads="1"/>
          </p:cNvSpPr>
          <p:nvPr/>
        </p:nvSpPr>
        <p:spPr bwMode="auto">
          <a:xfrm>
            <a:off x="3213100" y="3454400"/>
            <a:ext cx="1663700" cy="1803400"/>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Priority (PRI)</a:t>
            </a:r>
          </a:p>
          <a:p>
            <a:pPr>
              <a:spcBef>
                <a:spcPct val="50000"/>
              </a:spcBef>
            </a:pPr>
            <a:r>
              <a:rPr lang="en-US" sz="1600" b="1" dirty="0">
                <a:solidFill>
                  <a:srgbClr val="000000"/>
                </a:solidFill>
              </a:rPr>
              <a:t>PRI=00</a:t>
            </a:r>
          </a:p>
          <a:p>
            <a:pPr>
              <a:spcBef>
                <a:spcPct val="50000"/>
              </a:spcBef>
            </a:pPr>
            <a:r>
              <a:rPr lang="en-US" sz="1600" b="1" dirty="0">
                <a:solidFill>
                  <a:srgbClr val="000000"/>
                </a:solidFill>
              </a:rPr>
              <a:t>PRI=01</a:t>
            </a:r>
          </a:p>
          <a:p>
            <a:pPr>
              <a:spcBef>
                <a:spcPct val="50000"/>
              </a:spcBef>
            </a:pPr>
            <a:r>
              <a:rPr lang="en-US" sz="1600" b="1" dirty="0">
                <a:solidFill>
                  <a:srgbClr val="000000"/>
                </a:solidFill>
              </a:rPr>
              <a:t>PRI=10</a:t>
            </a:r>
          </a:p>
          <a:p>
            <a:pPr>
              <a:spcBef>
                <a:spcPct val="50000"/>
              </a:spcBef>
            </a:pPr>
            <a:r>
              <a:rPr lang="en-US" sz="1600" b="1" dirty="0">
                <a:solidFill>
                  <a:srgbClr val="000000"/>
                </a:solidFill>
              </a:rPr>
              <a:t>PRI=11</a:t>
            </a:r>
          </a:p>
        </p:txBody>
      </p:sp>
      <p:sp>
        <p:nvSpPr>
          <p:cNvPr id="160804" name="Text Box 36"/>
          <p:cNvSpPr txBox="1">
            <a:spLocks noChangeArrowheads="1"/>
          </p:cNvSpPr>
          <p:nvPr/>
        </p:nvSpPr>
        <p:spPr bwMode="auto">
          <a:xfrm>
            <a:off x="5207000" y="3429000"/>
            <a:ext cx="2463800" cy="2170113"/>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Service Indicator (SI)</a:t>
            </a:r>
          </a:p>
          <a:p>
            <a:pPr>
              <a:spcBef>
                <a:spcPct val="50000"/>
              </a:spcBef>
            </a:pPr>
            <a:r>
              <a:rPr lang="en-US" sz="1600" b="1" dirty="0">
                <a:solidFill>
                  <a:srgbClr val="000000"/>
                </a:solidFill>
              </a:rPr>
              <a:t>SI=0000 (NM)</a:t>
            </a:r>
          </a:p>
          <a:p>
            <a:pPr>
              <a:spcBef>
                <a:spcPct val="50000"/>
              </a:spcBef>
            </a:pPr>
            <a:r>
              <a:rPr lang="en-US" sz="1600" b="1" dirty="0">
                <a:solidFill>
                  <a:srgbClr val="000000"/>
                </a:solidFill>
              </a:rPr>
              <a:t>SI=0001 (SNT)</a:t>
            </a:r>
          </a:p>
          <a:p>
            <a:pPr>
              <a:spcBef>
                <a:spcPct val="50000"/>
              </a:spcBef>
            </a:pPr>
            <a:r>
              <a:rPr lang="en-US" sz="1600" b="1" dirty="0">
                <a:solidFill>
                  <a:srgbClr val="000000"/>
                </a:solidFill>
              </a:rPr>
              <a:t>SI=0010 (SNT-special)</a:t>
            </a:r>
          </a:p>
          <a:p>
            <a:pPr>
              <a:spcBef>
                <a:spcPct val="50000"/>
              </a:spcBef>
            </a:pPr>
            <a:r>
              <a:rPr lang="en-US" sz="1600" b="1" dirty="0">
                <a:solidFill>
                  <a:srgbClr val="000000"/>
                </a:solidFill>
              </a:rPr>
              <a:t>SI=0011 (SCCP)</a:t>
            </a:r>
          </a:p>
          <a:p>
            <a:pPr>
              <a:spcBef>
                <a:spcPct val="50000"/>
              </a:spcBef>
            </a:pPr>
            <a:r>
              <a:rPr lang="en-US" sz="1600" b="1" dirty="0">
                <a:solidFill>
                  <a:srgbClr val="000000"/>
                </a:solidFill>
              </a:rPr>
              <a:t>SI=0101 (ISUP)</a:t>
            </a:r>
          </a:p>
        </p:txBody>
      </p:sp>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1" name="Rectangle 9"/>
          <p:cNvSpPr>
            <a:spLocks noGrp="1" noChangeArrowheads="1"/>
          </p:cNvSpPr>
          <p:nvPr>
            <p:ph type="title"/>
          </p:nvPr>
        </p:nvSpPr>
        <p:spPr/>
        <p:txBody>
          <a:bodyPr/>
          <a:lstStyle/>
          <a:p>
            <a:pPr eaLnBrk="1" hangingPunct="1"/>
            <a:r>
              <a:rPr lang="en-US" dirty="0" smtClean="0"/>
              <a:t>GWS and Signaling Information Field</a:t>
            </a:r>
          </a:p>
        </p:txBody>
      </p:sp>
      <p:sp>
        <p:nvSpPr>
          <p:cNvPr id="161823" name="Text Box 31"/>
          <p:cNvSpPr txBox="1">
            <a:spLocks noChangeArrowheads="1"/>
          </p:cNvSpPr>
          <p:nvPr/>
        </p:nvSpPr>
        <p:spPr bwMode="auto">
          <a:xfrm>
            <a:off x="857250" y="1003300"/>
            <a:ext cx="35052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TRANSMISSION DIRECTION</a:t>
            </a:r>
          </a:p>
        </p:txBody>
      </p:sp>
      <p:grpSp>
        <p:nvGrpSpPr>
          <p:cNvPr id="63" name="Group 62"/>
          <p:cNvGrpSpPr/>
          <p:nvPr/>
        </p:nvGrpSpPr>
        <p:grpSpPr>
          <a:xfrm>
            <a:off x="742950" y="1393825"/>
            <a:ext cx="7962900" cy="4905375"/>
            <a:chOff x="781050" y="1555750"/>
            <a:chExt cx="7962900" cy="4905375"/>
          </a:xfrm>
        </p:grpSpPr>
        <p:sp>
          <p:nvSpPr>
            <p:cNvPr id="161794" name="Rectangle 2"/>
            <p:cNvSpPr>
              <a:spLocks noChangeArrowheads="1"/>
            </p:cNvSpPr>
            <p:nvPr/>
          </p:nvSpPr>
          <p:spPr bwMode="auto">
            <a:xfrm>
              <a:off x="2201863" y="5154613"/>
              <a:ext cx="4657725" cy="573087"/>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161795" name="Rectangle 3"/>
            <p:cNvSpPr>
              <a:spLocks noChangeArrowheads="1"/>
            </p:cNvSpPr>
            <p:nvPr/>
          </p:nvSpPr>
          <p:spPr bwMode="auto">
            <a:xfrm>
              <a:off x="806450" y="5170488"/>
              <a:ext cx="5994400" cy="581025"/>
            </a:xfrm>
            <a:prstGeom prst="rect">
              <a:avLst/>
            </a:prstGeom>
            <a:solidFill>
              <a:srgbClr val="DDDDDD"/>
            </a:solidFill>
            <a:ln w="9525">
              <a:noFill/>
              <a:miter lim="800000"/>
              <a:headEnd/>
              <a:tailEnd/>
            </a:ln>
          </p:spPr>
          <p:txBody>
            <a:bodyPr>
              <a:spAutoFit/>
            </a:bodyPr>
            <a:lstStyle/>
            <a:p>
              <a:pPr eaLnBrk="0" hangingPunct="0"/>
              <a:r>
                <a:rPr lang="en-US" sz="1600" dirty="0">
                  <a:solidFill>
                    <a:srgbClr val="000000"/>
                  </a:solidFill>
                  <a:latin typeface="Times New Roman" pitchFamily="18" charset="0"/>
                </a:rPr>
                <a:t>User Message    Optional      Mandatory    Mandatory          Message</a:t>
              </a:r>
            </a:p>
            <a:p>
              <a:pPr eaLnBrk="0" hangingPunct="0"/>
              <a:r>
                <a:rPr lang="en-US" sz="1600" dirty="0">
                  <a:solidFill>
                    <a:srgbClr val="000000"/>
                  </a:solidFill>
                  <a:latin typeface="Times New Roman" pitchFamily="18" charset="0"/>
                </a:rPr>
                <a:t>Data                    Part             Part               Variable Part      Fixed Part</a:t>
              </a:r>
            </a:p>
          </p:txBody>
        </p:sp>
        <p:sp>
          <p:nvSpPr>
            <p:cNvPr id="161796" name="Rectangle 4"/>
            <p:cNvSpPr>
              <a:spLocks noChangeArrowheads="1"/>
            </p:cNvSpPr>
            <p:nvPr/>
          </p:nvSpPr>
          <p:spPr bwMode="auto">
            <a:xfrm>
              <a:off x="807557" y="5164140"/>
              <a:ext cx="1365250" cy="566737"/>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a:r>
                <a:rPr lang="en-US" sz="1600" dirty="0">
                  <a:latin typeface="Times New Roman" pitchFamily="18" charset="0"/>
                </a:rPr>
                <a:t>User Message/</a:t>
              </a:r>
            </a:p>
            <a:p>
              <a:pPr algn="ctr"/>
              <a:r>
                <a:rPr lang="en-US" sz="1600" dirty="0">
                  <a:latin typeface="Times New Roman" pitchFamily="18" charset="0"/>
                </a:rPr>
                <a:t>Data</a:t>
              </a:r>
            </a:p>
          </p:txBody>
        </p:sp>
        <p:sp>
          <p:nvSpPr>
            <p:cNvPr id="161797" name="Rectangle 5"/>
            <p:cNvSpPr>
              <a:spLocks noChangeArrowheads="1"/>
            </p:cNvSpPr>
            <p:nvPr/>
          </p:nvSpPr>
          <p:spPr bwMode="auto">
            <a:xfrm>
              <a:off x="812800" y="3117850"/>
              <a:ext cx="3208338" cy="465138"/>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161798" name="Rectangle 6"/>
            <p:cNvSpPr>
              <a:spLocks noChangeArrowheads="1"/>
            </p:cNvSpPr>
            <p:nvPr/>
          </p:nvSpPr>
          <p:spPr bwMode="auto">
            <a:xfrm>
              <a:off x="4035425" y="3117850"/>
              <a:ext cx="2859088" cy="465138"/>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161799" name="Rectangle 7"/>
            <p:cNvSpPr>
              <a:spLocks noChangeArrowheads="1"/>
            </p:cNvSpPr>
            <p:nvPr/>
          </p:nvSpPr>
          <p:spPr bwMode="auto">
            <a:xfrm>
              <a:off x="793750" y="4545013"/>
              <a:ext cx="6065838" cy="457200"/>
            </a:xfrm>
            <a:prstGeom prst="rect">
              <a:avLst/>
            </a:prstGeom>
            <a:solidFill>
              <a:srgbClr val="DDDDDD"/>
            </a:solidFill>
            <a:ln w="9525">
              <a:solidFill>
                <a:schemeClr val="tx1"/>
              </a:solidFill>
              <a:miter lim="800000"/>
              <a:headEnd/>
              <a:tailEnd/>
            </a:ln>
          </p:spPr>
          <p:txBody>
            <a:bodyPr wrap="none" anchor="ctr"/>
            <a:lstStyle/>
            <a:p>
              <a:endParaRPr lang="en-US" dirty="0"/>
            </a:p>
          </p:txBody>
        </p:sp>
        <p:sp>
          <p:nvSpPr>
            <p:cNvPr id="161800" name="Text Box 8"/>
            <p:cNvSpPr txBox="1">
              <a:spLocks noChangeArrowheads="1"/>
            </p:cNvSpPr>
            <p:nvPr/>
          </p:nvSpPr>
          <p:spPr bwMode="auto">
            <a:xfrm>
              <a:off x="908050" y="4602163"/>
              <a:ext cx="5835650" cy="336550"/>
            </a:xfrm>
            <a:prstGeom prst="rect">
              <a:avLst/>
            </a:prstGeom>
            <a:solidFill>
              <a:srgbClr val="DDDDDD"/>
            </a:solidFill>
            <a:ln w="9525">
              <a:noFill/>
              <a:miter lim="800000"/>
              <a:headEnd/>
              <a:tailEnd/>
            </a:ln>
          </p:spPr>
          <p:txBody>
            <a:bodyPr>
              <a:spAutoFit/>
            </a:bodyPr>
            <a:lstStyle/>
            <a:p>
              <a:pPr eaLnBrk="0" hangingPunct="0"/>
              <a:r>
                <a:rPr lang="en-US" sz="1600" dirty="0">
                  <a:solidFill>
                    <a:srgbClr val="000000"/>
                  </a:solidFill>
                  <a:latin typeface="Times New Roman" pitchFamily="18" charset="0"/>
                </a:rPr>
                <a:t>ISUP Message Info Elements             Message Type             CIC </a:t>
              </a:r>
            </a:p>
          </p:txBody>
        </p:sp>
        <p:sp>
          <p:nvSpPr>
            <p:cNvPr id="161802" name="Rectangle 10"/>
            <p:cNvSpPr>
              <a:spLocks noChangeArrowheads="1"/>
            </p:cNvSpPr>
            <p:nvPr/>
          </p:nvSpPr>
          <p:spPr bwMode="auto">
            <a:xfrm>
              <a:off x="781050" y="1974850"/>
              <a:ext cx="6477000" cy="8382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61803" name="Line 11"/>
            <p:cNvSpPr>
              <a:spLocks noChangeShapeType="1"/>
            </p:cNvSpPr>
            <p:nvPr/>
          </p:nvSpPr>
          <p:spPr bwMode="auto">
            <a:xfrm>
              <a:off x="16192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04" name="Line 12"/>
            <p:cNvSpPr>
              <a:spLocks noChangeShapeType="1"/>
            </p:cNvSpPr>
            <p:nvPr/>
          </p:nvSpPr>
          <p:spPr bwMode="auto">
            <a:xfrm>
              <a:off x="24574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05" name="Line 13"/>
            <p:cNvSpPr>
              <a:spLocks noChangeShapeType="1"/>
            </p:cNvSpPr>
            <p:nvPr/>
          </p:nvSpPr>
          <p:spPr bwMode="auto">
            <a:xfrm>
              <a:off x="33718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06" name="Line 14"/>
            <p:cNvSpPr>
              <a:spLocks noChangeShapeType="1"/>
            </p:cNvSpPr>
            <p:nvPr/>
          </p:nvSpPr>
          <p:spPr bwMode="auto">
            <a:xfrm>
              <a:off x="37528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07" name="Line 15"/>
            <p:cNvSpPr>
              <a:spLocks noChangeShapeType="1"/>
            </p:cNvSpPr>
            <p:nvPr/>
          </p:nvSpPr>
          <p:spPr bwMode="auto">
            <a:xfrm>
              <a:off x="3371850" y="1974850"/>
              <a:ext cx="381000" cy="838200"/>
            </a:xfrm>
            <a:prstGeom prst="line">
              <a:avLst/>
            </a:prstGeom>
            <a:noFill/>
            <a:ln w="9525">
              <a:solidFill>
                <a:schemeClr val="tx1"/>
              </a:solidFill>
              <a:round/>
              <a:headEnd/>
              <a:tailEnd/>
            </a:ln>
          </p:spPr>
          <p:txBody>
            <a:bodyPr wrap="none" anchor="ctr"/>
            <a:lstStyle/>
            <a:p>
              <a:endParaRPr lang="en-US" dirty="0"/>
            </a:p>
          </p:txBody>
        </p:sp>
        <p:sp>
          <p:nvSpPr>
            <p:cNvPr id="161808" name="Line 16"/>
            <p:cNvSpPr>
              <a:spLocks noChangeShapeType="1"/>
            </p:cNvSpPr>
            <p:nvPr/>
          </p:nvSpPr>
          <p:spPr bwMode="auto">
            <a:xfrm>
              <a:off x="40576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09" name="Line 17"/>
            <p:cNvSpPr>
              <a:spLocks noChangeShapeType="1"/>
            </p:cNvSpPr>
            <p:nvPr/>
          </p:nvSpPr>
          <p:spPr bwMode="auto">
            <a:xfrm>
              <a:off x="43624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10" name="Line 18"/>
            <p:cNvSpPr>
              <a:spLocks noChangeShapeType="1"/>
            </p:cNvSpPr>
            <p:nvPr/>
          </p:nvSpPr>
          <p:spPr bwMode="auto">
            <a:xfrm>
              <a:off x="48958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11" name="Line 19"/>
            <p:cNvSpPr>
              <a:spLocks noChangeShapeType="1"/>
            </p:cNvSpPr>
            <p:nvPr/>
          </p:nvSpPr>
          <p:spPr bwMode="auto">
            <a:xfrm>
              <a:off x="62674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12" name="Line 20"/>
            <p:cNvSpPr>
              <a:spLocks noChangeShapeType="1"/>
            </p:cNvSpPr>
            <p:nvPr/>
          </p:nvSpPr>
          <p:spPr bwMode="auto">
            <a:xfrm>
              <a:off x="5581650" y="1974850"/>
              <a:ext cx="0" cy="838200"/>
            </a:xfrm>
            <a:prstGeom prst="line">
              <a:avLst/>
            </a:prstGeom>
            <a:noFill/>
            <a:ln w="9525">
              <a:solidFill>
                <a:schemeClr val="tx1"/>
              </a:solidFill>
              <a:round/>
              <a:headEnd/>
              <a:tailEnd/>
            </a:ln>
          </p:spPr>
          <p:txBody>
            <a:bodyPr wrap="none" anchor="ctr"/>
            <a:lstStyle/>
            <a:p>
              <a:endParaRPr lang="en-US" dirty="0"/>
            </a:p>
          </p:txBody>
        </p:sp>
        <p:sp>
          <p:nvSpPr>
            <p:cNvPr id="161813" name="Text Box 21"/>
            <p:cNvSpPr txBox="1">
              <a:spLocks noChangeArrowheads="1"/>
            </p:cNvSpPr>
            <p:nvPr/>
          </p:nvSpPr>
          <p:spPr bwMode="auto">
            <a:xfrm>
              <a:off x="933450" y="220345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CK</a:t>
              </a:r>
              <a:endParaRPr lang="en-US" dirty="0">
                <a:solidFill>
                  <a:schemeClr val="tx2"/>
                </a:solidFill>
                <a:latin typeface="Times New Roman" pitchFamily="18" charset="0"/>
              </a:endParaRPr>
            </a:p>
          </p:txBody>
        </p:sp>
        <p:sp>
          <p:nvSpPr>
            <p:cNvPr id="161814" name="Text Box 22"/>
            <p:cNvSpPr txBox="1">
              <a:spLocks noChangeArrowheads="1"/>
            </p:cNvSpPr>
            <p:nvPr/>
          </p:nvSpPr>
          <p:spPr bwMode="auto">
            <a:xfrm>
              <a:off x="1695450" y="220345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latin typeface="Times New Roman" pitchFamily="18" charset="0"/>
                </a:rPr>
                <a:t> SIF</a:t>
              </a:r>
              <a:endParaRPr lang="en-US" dirty="0">
                <a:latin typeface="Times New Roman" pitchFamily="18" charset="0"/>
              </a:endParaRPr>
            </a:p>
          </p:txBody>
        </p:sp>
        <p:sp>
          <p:nvSpPr>
            <p:cNvPr id="161815" name="Text Box 23"/>
            <p:cNvSpPr txBox="1">
              <a:spLocks noChangeArrowheads="1"/>
            </p:cNvSpPr>
            <p:nvPr/>
          </p:nvSpPr>
          <p:spPr bwMode="auto">
            <a:xfrm>
              <a:off x="2609850" y="220345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SIO</a:t>
              </a:r>
              <a:endParaRPr lang="en-US" dirty="0">
                <a:solidFill>
                  <a:schemeClr val="tx2"/>
                </a:solidFill>
                <a:latin typeface="Times New Roman" pitchFamily="18" charset="0"/>
              </a:endParaRPr>
            </a:p>
          </p:txBody>
        </p:sp>
        <p:sp>
          <p:nvSpPr>
            <p:cNvPr id="161816" name="Text Box 24"/>
            <p:cNvSpPr txBox="1">
              <a:spLocks noChangeArrowheads="1"/>
            </p:cNvSpPr>
            <p:nvPr/>
          </p:nvSpPr>
          <p:spPr bwMode="auto">
            <a:xfrm>
              <a:off x="3752850" y="2127250"/>
              <a:ext cx="228600" cy="560388"/>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L</a:t>
              </a:r>
            </a:p>
            <a:p>
              <a:pPr eaLnBrk="0" hangingPunct="0">
                <a:lnSpc>
                  <a:spcPct val="20000"/>
                </a:lnSpc>
                <a:spcBef>
                  <a:spcPct val="50000"/>
                </a:spcBef>
              </a:pPr>
              <a:r>
                <a:rPr lang="en-US" b="1" dirty="0">
                  <a:solidFill>
                    <a:srgbClr val="000000"/>
                  </a:solidFill>
                  <a:latin typeface="Times New Roman" pitchFamily="18" charset="0"/>
                </a:rPr>
                <a:t>I</a:t>
              </a:r>
              <a:endParaRPr lang="en-US" dirty="0">
                <a:solidFill>
                  <a:schemeClr val="tx2"/>
                </a:solidFill>
                <a:latin typeface="Times New Roman" pitchFamily="18" charset="0"/>
              </a:endParaRPr>
            </a:p>
          </p:txBody>
        </p:sp>
        <p:sp>
          <p:nvSpPr>
            <p:cNvPr id="161817" name="Text Box 25"/>
            <p:cNvSpPr txBox="1">
              <a:spLocks noChangeArrowheads="1"/>
            </p:cNvSpPr>
            <p:nvPr/>
          </p:nvSpPr>
          <p:spPr bwMode="auto">
            <a:xfrm>
              <a:off x="4057650" y="2051050"/>
              <a:ext cx="304800" cy="781050"/>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a:t>
              </a:r>
            </a:p>
            <a:p>
              <a:pPr eaLnBrk="0" hangingPunct="0">
                <a:lnSpc>
                  <a:spcPct val="20000"/>
                </a:lnSpc>
                <a:spcBef>
                  <a:spcPct val="50000"/>
                </a:spcBef>
              </a:pPr>
              <a:r>
                <a:rPr lang="en-US" b="1" dirty="0">
                  <a:solidFill>
                    <a:srgbClr val="000000"/>
                  </a:solidFill>
                  <a:latin typeface="Times New Roman" pitchFamily="18" charset="0"/>
                </a:rPr>
                <a:t>I</a:t>
              </a:r>
            </a:p>
            <a:p>
              <a:pPr eaLnBrk="0" hangingPunct="0">
                <a:lnSpc>
                  <a:spcPct val="30000"/>
                </a:lnSpc>
                <a:spcBef>
                  <a:spcPct val="50000"/>
                </a:spcBef>
              </a:pPr>
              <a:r>
                <a:rPr lang="en-US" b="1" dirty="0">
                  <a:solidFill>
                    <a:srgbClr val="000000"/>
                  </a:solidFill>
                  <a:latin typeface="Times New Roman" pitchFamily="18" charset="0"/>
                </a:rPr>
                <a:t>B</a:t>
              </a:r>
              <a:endParaRPr lang="en-US" dirty="0">
                <a:solidFill>
                  <a:srgbClr val="000000"/>
                </a:solidFill>
                <a:latin typeface="Times New Roman" pitchFamily="18" charset="0"/>
              </a:endParaRPr>
            </a:p>
          </p:txBody>
        </p:sp>
        <p:sp>
          <p:nvSpPr>
            <p:cNvPr id="161818" name="Text Box 26"/>
            <p:cNvSpPr txBox="1">
              <a:spLocks noChangeArrowheads="1"/>
            </p:cNvSpPr>
            <p:nvPr/>
          </p:nvSpPr>
          <p:spPr bwMode="auto">
            <a:xfrm>
              <a:off x="4314825" y="2203450"/>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FSN</a:t>
              </a:r>
              <a:endParaRPr lang="en-US" dirty="0">
                <a:solidFill>
                  <a:srgbClr val="000000"/>
                </a:solidFill>
                <a:latin typeface="Times New Roman" pitchFamily="18" charset="0"/>
              </a:endParaRPr>
            </a:p>
          </p:txBody>
        </p:sp>
        <p:sp>
          <p:nvSpPr>
            <p:cNvPr id="161819" name="Text Box 27"/>
            <p:cNvSpPr txBox="1">
              <a:spLocks noChangeArrowheads="1"/>
            </p:cNvSpPr>
            <p:nvPr/>
          </p:nvSpPr>
          <p:spPr bwMode="auto">
            <a:xfrm>
              <a:off x="4972050" y="2203450"/>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BIB</a:t>
              </a:r>
              <a:endParaRPr lang="en-US" dirty="0">
                <a:solidFill>
                  <a:srgbClr val="000000"/>
                </a:solidFill>
                <a:latin typeface="Times New Roman" pitchFamily="18" charset="0"/>
              </a:endParaRPr>
            </a:p>
          </p:txBody>
        </p:sp>
        <p:sp>
          <p:nvSpPr>
            <p:cNvPr id="161820" name="Text Box 28"/>
            <p:cNvSpPr txBox="1">
              <a:spLocks noChangeArrowheads="1"/>
            </p:cNvSpPr>
            <p:nvPr/>
          </p:nvSpPr>
          <p:spPr bwMode="auto">
            <a:xfrm>
              <a:off x="5619750" y="2203450"/>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BSN</a:t>
              </a:r>
              <a:endParaRPr lang="en-US" dirty="0">
                <a:solidFill>
                  <a:srgbClr val="000000"/>
                </a:solidFill>
                <a:latin typeface="Times New Roman" pitchFamily="18" charset="0"/>
              </a:endParaRPr>
            </a:p>
          </p:txBody>
        </p:sp>
        <p:sp>
          <p:nvSpPr>
            <p:cNvPr id="161821" name="Text Box 29"/>
            <p:cNvSpPr txBox="1">
              <a:spLocks noChangeArrowheads="1"/>
            </p:cNvSpPr>
            <p:nvPr/>
          </p:nvSpPr>
          <p:spPr bwMode="auto">
            <a:xfrm>
              <a:off x="6343650" y="2203450"/>
              <a:ext cx="8382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FLAG</a:t>
              </a:r>
              <a:endParaRPr lang="en-US" dirty="0">
                <a:solidFill>
                  <a:srgbClr val="000000"/>
                </a:solidFill>
                <a:latin typeface="Times New Roman" pitchFamily="18" charset="0"/>
              </a:endParaRPr>
            </a:p>
          </p:txBody>
        </p:sp>
        <p:sp>
          <p:nvSpPr>
            <p:cNvPr id="161822" name="Line 30"/>
            <p:cNvSpPr>
              <a:spLocks noChangeShapeType="1"/>
            </p:cNvSpPr>
            <p:nvPr/>
          </p:nvSpPr>
          <p:spPr bwMode="auto">
            <a:xfrm>
              <a:off x="933450" y="1555750"/>
              <a:ext cx="3733800" cy="0"/>
            </a:xfrm>
            <a:prstGeom prst="line">
              <a:avLst/>
            </a:prstGeom>
            <a:noFill/>
            <a:ln w="9525">
              <a:solidFill>
                <a:schemeClr val="tx1"/>
              </a:solidFill>
              <a:round/>
              <a:headEnd/>
              <a:tailEnd type="triangle" w="med" len="med"/>
            </a:ln>
          </p:spPr>
          <p:txBody>
            <a:bodyPr wrap="none" anchor="ctr"/>
            <a:lstStyle/>
            <a:p>
              <a:endParaRPr lang="en-US" dirty="0"/>
            </a:p>
          </p:txBody>
        </p:sp>
        <p:sp>
          <p:nvSpPr>
            <p:cNvPr id="161824" name="Text Box 32"/>
            <p:cNvSpPr txBox="1">
              <a:spLocks noChangeArrowheads="1"/>
            </p:cNvSpPr>
            <p:nvPr/>
          </p:nvSpPr>
          <p:spPr bwMode="auto">
            <a:xfrm>
              <a:off x="857250" y="1670050"/>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16</a:t>
              </a:r>
            </a:p>
          </p:txBody>
        </p:sp>
        <p:sp>
          <p:nvSpPr>
            <p:cNvPr id="161825" name="Text Box 33"/>
            <p:cNvSpPr txBox="1">
              <a:spLocks noChangeArrowheads="1"/>
            </p:cNvSpPr>
            <p:nvPr/>
          </p:nvSpPr>
          <p:spPr bwMode="auto">
            <a:xfrm>
              <a:off x="1695450" y="1670050"/>
              <a:ext cx="16002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8n, n&gt;2</a:t>
              </a:r>
            </a:p>
          </p:txBody>
        </p:sp>
        <p:sp>
          <p:nvSpPr>
            <p:cNvPr id="161826" name="Text Box 34"/>
            <p:cNvSpPr txBox="1">
              <a:spLocks noChangeArrowheads="1"/>
            </p:cNvSpPr>
            <p:nvPr/>
          </p:nvSpPr>
          <p:spPr bwMode="auto">
            <a:xfrm>
              <a:off x="2609850" y="1670050"/>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8</a:t>
              </a:r>
            </a:p>
          </p:txBody>
        </p:sp>
        <p:sp>
          <p:nvSpPr>
            <p:cNvPr id="161827" name="Text Box 35"/>
            <p:cNvSpPr txBox="1">
              <a:spLocks noChangeArrowheads="1"/>
            </p:cNvSpPr>
            <p:nvPr/>
          </p:nvSpPr>
          <p:spPr bwMode="auto">
            <a:xfrm>
              <a:off x="3295650" y="1670050"/>
              <a:ext cx="39624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2       6    1     7           1            7               8      </a:t>
              </a:r>
            </a:p>
          </p:txBody>
        </p:sp>
        <p:sp>
          <p:nvSpPr>
            <p:cNvPr id="161828" name="Line 36"/>
            <p:cNvSpPr>
              <a:spLocks noChangeShapeType="1"/>
            </p:cNvSpPr>
            <p:nvPr/>
          </p:nvSpPr>
          <p:spPr bwMode="auto">
            <a:xfrm>
              <a:off x="5418138" y="4559300"/>
              <a:ext cx="0" cy="433388"/>
            </a:xfrm>
            <a:prstGeom prst="line">
              <a:avLst/>
            </a:prstGeom>
            <a:noFill/>
            <a:ln w="9525">
              <a:solidFill>
                <a:schemeClr val="tx1"/>
              </a:solidFill>
              <a:round/>
              <a:headEnd/>
              <a:tailEnd/>
            </a:ln>
          </p:spPr>
          <p:txBody>
            <a:bodyPr wrap="none" anchor="ctr"/>
            <a:lstStyle/>
            <a:p>
              <a:endParaRPr lang="en-US" dirty="0"/>
            </a:p>
          </p:txBody>
        </p:sp>
        <p:sp>
          <p:nvSpPr>
            <p:cNvPr id="161829" name="Line 37"/>
            <p:cNvSpPr>
              <a:spLocks noChangeShapeType="1"/>
            </p:cNvSpPr>
            <p:nvPr/>
          </p:nvSpPr>
          <p:spPr bwMode="auto">
            <a:xfrm>
              <a:off x="3694113" y="4545013"/>
              <a:ext cx="0" cy="457200"/>
            </a:xfrm>
            <a:prstGeom prst="line">
              <a:avLst/>
            </a:prstGeom>
            <a:noFill/>
            <a:ln w="9525">
              <a:solidFill>
                <a:schemeClr val="tx1"/>
              </a:solidFill>
              <a:round/>
              <a:headEnd/>
              <a:tailEnd/>
            </a:ln>
          </p:spPr>
          <p:txBody>
            <a:bodyPr wrap="none" anchor="ctr"/>
            <a:lstStyle/>
            <a:p>
              <a:endParaRPr lang="en-US" dirty="0"/>
            </a:p>
          </p:txBody>
        </p:sp>
        <p:sp>
          <p:nvSpPr>
            <p:cNvPr id="161830" name="Line 38"/>
            <p:cNvSpPr>
              <a:spLocks noChangeShapeType="1"/>
            </p:cNvSpPr>
            <p:nvPr/>
          </p:nvSpPr>
          <p:spPr bwMode="auto">
            <a:xfrm>
              <a:off x="2182813" y="5154613"/>
              <a:ext cx="0" cy="576262"/>
            </a:xfrm>
            <a:prstGeom prst="line">
              <a:avLst/>
            </a:prstGeom>
            <a:noFill/>
            <a:ln w="9525">
              <a:solidFill>
                <a:schemeClr val="tx1"/>
              </a:solidFill>
              <a:round/>
              <a:headEnd/>
              <a:tailEnd/>
            </a:ln>
          </p:spPr>
          <p:txBody>
            <a:bodyPr wrap="none" anchor="ctr"/>
            <a:lstStyle/>
            <a:p>
              <a:endParaRPr lang="en-US" dirty="0"/>
            </a:p>
          </p:txBody>
        </p:sp>
        <p:sp>
          <p:nvSpPr>
            <p:cNvPr id="161831" name="Line 39"/>
            <p:cNvSpPr>
              <a:spLocks noChangeShapeType="1"/>
            </p:cNvSpPr>
            <p:nvPr/>
          </p:nvSpPr>
          <p:spPr bwMode="auto">
            <a:xfrm>
              <a:off x="5610225" y="5154613"/>
              <a:ext cx="4763" cy="571500"/>
            </a:xfrm>
            <a:prstGeom prst="line">
              <a:avLst/>
            </a:prstGeom>
            <a:noFill/>
            <a:ln w="9525">
              <a:solidFill>
                <a:schemeClr val="tx1"/>
              </a:solidFill>
              <a:round/>
              <a:headEnd/>
              <a:tailEnd/>
            </a:ln>
          </p:spPr>
          <p:txBody>
            <a:bodyPr wrap="none" anchor="ctr"/>
            <a:lstStyle/>
            <a:p>
              <a:endParaRPr lang="en-US" dirty="0"/>
            </a:p>
          </p:txBody>
        </p:sp>
        <p:sp>
          <p:nvSpPr>
            <p:cNvPr id="161832" name="Text Box 40"/>
            <p:cNvSpPr txBox="1">
              <a:spLocks noChangeArrowheads="1"/>
            </p:cNvSpPr>
            <p:nvPr/>
          </p:nvSpPr>
          <p:spPr bwMode="auto">
            <a:xfrm>
              <a:off x="7240588" y="5230813"/>
              <a:ext cx="1320800" cy="581025"/>
            </a:xfrm>
            <a:prstGeom prst="rect">
              <a:avLst/>
            </a:prstGeom>
            <a:noFill/>
            <a:ln w="9525">
              <a:noFill/>
              <a:miter lim="800000"/>
              <a:headEnd/>
              <a:tailEnd/>
            </a:ln>
          </p:spPr>
          <p:txBody>
            <a:bodyPr wrap="none">
              <a:spAutoFit/>
            </a:bodyPr>
            <a:lstStyle/>
            <a:p>
              <a:pPr eaLnBrk="0" hangingPunct="0"/>
              <a:r>
                <a:rPr lang="en-US" sz="1600" b="1" dirty="0">
                  <a:latin typeface="Times New Roman" pitchFamily="18" charset="0"/>
                </a:rPr>
                <a:t>SCCP/TCAP</a:t>
              </a:r>
            </a:p>
            <a:p>
              <a:pPr eaLnBrk="0" hangingPunct="0"/>
              <a:r>
                <a:rPr lang="en-US" sz="1600" b="1" dirty="0">
                  <a:latin typeface="Times New Roman" pitchFamily="18" charset="0"/>
                </a:rPr>
                <a:t>Message</a:t>
              </a:r>
            </a:p>
          </p:txBody>
        </p:sp>
        <p:sp>
          <p:nvSpPr>
            <p:cNvPr id="161833" name="Text Box 41"/>
            <p:cNvSpPr txBox="1">
              <a:spLocks noChangeArrowheads="1"/>
            </p:cNvSpPr>
            <p:nvPr/>
          </p:nvSpPr>
          <p:spPr bwMode="auto">
            <a:xfrm>
              <a:off x="7240588" y="4603750"/>
              <a:ext cx="1431925" cy="336550"/>
            </a:xfrm>
            <a:prstGeom prst="rect">
              <a:avLst/>
            </a:prstGeom>
            <a:noFill/>
            <a:ln w="9525">
              <a:noFill/>
              <a:miter lim="800000"/>
              <a:headEnd/>
              <a:tailEnd/>
            </a:ln>
          </p:spPr>
          <p:txBody>
            <a:bodyPr wrap="none">
              <a:spAutoFit/>
            </a:bodyPr>
            <a:lstStyle/>
            <a:p>
              <a:pPr eaLnBrk="0" hangingPunct="0"/>
              <a:r>
                <a:rPr lang="en-US" sz="1600" b="1" dirty="0">
                  <a:latin typeface="Times New Roman" pitchFamily="18" charset="0"/>
                </a:rPr>
                <a:t>ISUP Message</a:t>
              </a:r>
            </a:p>
          </p:txBody>
        </p:sp>
        <p:sp>
          <p:nvSpPr>
            <p:cNvPr id="161834" name="Rectangle 42"/>
            <p:cNvSpPr>
              <a:spLocks noChangeArrowheads="1"/>
            </p:cNvSpPr>
            <p:nvPr/>
          </p:nvSpPr>
          <p:spPr bwMode="auto">
            <a:xfrm>
              <a:off x="800100" y="3914775"/>
              <a:ext cx="6096000" cy="457200"/>
            </a:xfrm>
            <a:prstGeom prst="rect">
              <a:avLst/>
            </a:prstGeom>
            <a:solidFill>
              <a:srgbClr val="DDDDDD"/>
            </a:solidFill>
            <a:ln w="9525">
              <a:solidFill>
                <a:schemeClr val="tx1"/>
              </a:solidFill>
              <a:miter lim="800000"/>
              <a:headEnd/>
              <a:tailEnd/>
            </a:ln>
          </p:spPr>
          <p:txBody>
            <a:bodyPr wrap="none" anchor="ctr"/>
            <a:lstStyle/>
            <a:p>
              <a:pPr algn="ctr"/>
              <a:r>
                <a:rPr lang="en-US" sz="1600" dirty="0">
                  <a:solidFill>
                    <a:srgbClr val="000000"/>
                  </a:solidFill>
                  <a:latin typeface="Times New Roman" pitchFamily="18" charset="0"/>
                </a:rPr>
                <a:t>Information Content       H1 Message Type       H0 Message Group</a:t>
              </a:r>
            </a:p>
          </p:txBody>
        </p:sp>
        <p:sp>
          <p:nvSpPr>
            <p:cNvPr id="161835" name="Rectangle 43"/>
            <p:cNvSpPr>
              <a:spLocks noChangeArrowheads="1"/>
            </p:cNvSpPr>
            <p:nvPr/>
          </p:nvSpPr>
          <p:spPr bwMode="auto">
            <a:xfrm>
              <a:off x="7221538" y="3868738"/>
              <a:ext cx="1522412" cy="581025"/>
            </a:xfrm>
            <a:prstGeom prst="rect">
              <a:avLst/>
            </a:prstGeom>
            <a:noFill/>
            <a:ln w="9525">
              <a:noFill/>
              <a:miter lim="800000"/>
              <a:headEnd/>
              <a:tailEnd/>
            </a:ln>
          </p:spPr>
          <p:txBody>
            <a:bodyPr wrap="none">
              <a:spAutoFit/>
            </a:bodyPr>
            <a:lstStyle/>
            <a:p>
              <a:pPr eaLnBrk="0" hangingPunct="0"/>
              <a:r>
                <a:rPr lang="en-US" sz="1600" b="1" dirty="0">
                  <a:latin typeface="Times New Roman" pitchFamily="18" charset="0"/>
                </a:rPr>
                <a:t>Network Mgmt</a:t>
              </a:r>
            </a:p>
            <a:p>
              <a:pPr eaLnBrk="0" hangingPunct="0"/>
              <a:r>
                <a:rPr lang="en-US" sz="1600" b="1" dirty="0">
                  <a:latin typeface="Times New Roman" pitchFamily="18" charset="0"/>
                </a:rPr>
                <a:t>Message</a:t>
              </a:r>
            </a:p>
          </p:txBody>
        </p:sp>
        <p:sp>
          <p:nvSpPr>
            <p:cNvPr id="161836" name="Line 44"/>
            <p:cNvSpPr>
              <a:spLocks noChangeShapeType="1"/>
            </p:cNvSpPr>
            <p:nvPr/>
          </p:nvSpPr>
          <p:spPr bwMode="auto">
            <a:xfrm>
              <a:off x="4802188" y="3913188"/>
              <a:ext cx="0" cy="457200"/>
            </a:xfrm>
            <a:prstGeom prst="line">
              <a:avLst/>
            </a:prstGeom>
            <a:noFill/>
            <a:ln w="9525">
              <a:solidFill>
                <a:schemeClr val="tx1"/>
              </a:solidFill>
              <a:round/>
              <a:headEnd/>
              <a:tailEnd/>
            </a:ln>
          </p:spPr>
          <p:txBody>
            <a:bodyPr wrap="none" anchor="ctr"/>
            <a:lstStyle/>
            <a:p>
              <a:endParaRPr lang="en-US" dirty="0"/>
            </a:p>
          </p:txBody>
        </p:sp>
        <p:sp>
          <p:nvSpPr>
            <p:cNvPr id="161837" name="Line 45"/>
            <p:cNvSpPr>
              <a:spLocks noChangeShapeType="1"/>
            </p:cNvSpPr>
            <p:nvPr/>
          </p:nvSpPr>
          <p:spPr bwMode="auto">
            <a:xfrm>
              <a:off x="2967038" y="3921125"/>
              <a:ext cx="0" cy="457200"/>
            </a:xfrm>
            <a:prstGeom prst="line">
              <a:avLst/>
            </a:prstGeom>
            <a:noFill/>
            <a:ln w="9525">
              <a:solidFill>
                <a:schemeClr val="tx1"/>
              </a:solidFill>
              <a:round/>
              <a:headEnd/>
              <a:tailEnd/>
            </a:ln>
          </p:spPr>
          <p:txBody>
            <a:bodyPr wrap="none" anchor="ctr"/>
            <a:lstStyle/>
            <a:p>
              <a:endParaRPr lang="en-US" dirty="0"/>
            </a:p>
          </p:txBody>
        </p:sp>
        <p:sp>
          <p:nvSpPr>
            <p:cNvPr id="161838" name="Line 46"/>
            <p:cNvSpPr>
              <a:spLocks noChangeShapeType="1"/>
            </p:cNvSpPr>
            <p:nvPr/>
          </p:nvSpPr>
          <p:spPr bwMode="auto">
            <a:xfrm>
              <a:off x="4292600" y="5132388"/>
              <a:ext cx="0" cy="576262"/>
            </a:xfrm>
            <a:prstGeom prst="line">
              <a:avLst/>
            </a:prstGeom>
            <a:noFill/>
            <a:ln w="9525">
              <a:solidFill>
                <a:schemeClr val="tx1"/>
              </a:solidFill>
              <a:round/>
              <a:headEnd/>
              <a:tailEnd/>
            </a:ln>
          </p:spPr>
          <p:txBody>
            <a:bodyPr wrap="none" anchor="ctr"/>
            <a:lstStyle/>
            <a:p>
              <a:endParaRPr lang="en-US" dirty="0"/>
            </a:p>
          </p:txBody>
        </p:sp>
        <p:sp>
          <p:nvSpPr>
            <p:cNvPr id="161839" name="Line 47"/>
            <p:cNvSpPr>
              <a:spLocks noChangeShapeType="1"/>
            </p:cNvSpPr>
            <p:nvPr/>
          </p:nvSpPr>
          <p:spPr bwMode="auto">
            <a:xfrm>
              <a:off x="3132138" y="5133975"/>
              <a:ext cx="0" cy="557213"/>
            </a:xfrm>
            <a:prstGeom prst="line">
              <a:avLst/>
            </a:prstGeom>
            <a:noFill/>
            <a:ln w="9525">
              <a:solidFill>
                <a:schemeClr val="tx1"/>
              </a:solidFill>
              <a:round/>
              <a:headEnd/>
              <a:tailEnd/>
            </a:ln>
          </p:spPr>
          <p:txBody>
            <a:bodyPr wrap="none" anchor="ctr"/>
            <a:lstStyle/>
            <a:p>
              <a:endParaRPr lang="en-US" dirty="0"/>
            </a:p>
          </p:txBody>
        </p:sp>
        <p:sp>
          <p:nvSpPr>
            <p:cNvPr id="161840" name="Rectangle 48"/>
            <p:cNvSpPr>
              <a:spLocks noChangeArrowheads="1"/>
            </p:cNvSpPr>
            <p:nvPr/>
          </p:nvSpPr>
          <p:spPr bwMode="auto">
            <a:xfrm>
              <a:off x="1612900" y="6003925"/>
              <a:ext cx="3830638" cy="457200"/>
            </a:xfrm>
            <a:prstGeom prst="rect">
              <a:avLst/>
            </a:prstGeom>
            <a:solidFill>
              <a:schemeClr val="accent1">
                <a:lumMod val="60000"/>
                <a:lumOff val="40000"/>
              </a:schemeClr>
            </a:solidFill>
            <a:ln w="9525">
              <a:solidFill>
                <a:srgbClr val="5E9EFF"/>
              </a:solidFill>
              <a:miter lim="800000"/>
              <a:headEnd/>
              <a:tailEnd/>
            </a:ln>
          </p:spPr>
          <p:txBody>
            <a:bodyPr wrap="none" anchor="ctr"/>
            <a:lstStyle/>
            <a:p>
              <a:endParaRPr lang="en-US" dirty="0"/>
            </a:p>
          </p:txBody>
        </p:sp>
        <p:sp>
          <p:nvSpPr>
            <p:cNvPr id="161841" name="Text Box 49"/>
            <p:cNvSpPr txBox="1">
              <a:spLocks noChangeArrowheads="1"/>
            </p:cNvSpPr>
            <p:nvPr/>
          </p:nvSpPr>
          <p:spPr bwMode="auto">
            <a:xfrm>
              <a:off x="1770063" y="6057900"/>
              <a:ext cx="4327525" cy="336550"/>
            </a:xfrm>
            <a:prstGeom prst="rect">
              <a:avLst/>
            </a:prstGeom>
            <a:noFill/>
            <a:ln w="9525">
              <a:noFill/>
              <a:miter lim="800000"/>
              <a:headEnd/>
              <a:tailEnd/>
            </a:ln>
          </p:spPr>
          <p:txBody>
            <a:bodyPr>
              <a:spAutoFit/>
            </a:bodyPr>
            <a:lstStyle/>
            <a:p>
              <a:pPr eaLnBrk="0" hangingPunct="0"/>
              <a:r>
                <a:rPr lang="en-US" sz="1600" dirty="0">
                  <a:latin typeface="Times New Roman" pitchFamily="18" charset="0"/>
                </a:rPr>
                <a:t>Component Portion     Transaction Portion</a:t>
              </a:r>
            </a:p>
          </p:txBody>
        </p:sp>
        <p:sp>
          <p:nvSpPr>
            <p:cNvPr id="161842" name="Line 50"/>
            <p:cNvSpPr>
              <a:spLocks noChangeShapeType="1"/>
            </p:cNvSpPr>
            <p:nvPr/>
          </p:nvSpPr>
          <p:spPr bwMode="auto">
            <a:xfrm>
              <a:off x="3598863" y="6003925"/>
              <a:ext cx="0" cy="457200"/>
            </a:xfrm>
            <a:prstGeom prst="line">
              <a:avLst/>
            </a:prstGeom>
            <a:noFill/>
            <a:ln w="9525">
              <a:solidFill>
                <a:schemeClr val="tx1"/>
              </a:solidFill>
              <a:round/>
              <a:headEnd/>
              <a:tailEnd/>
            </a:ln>
          </p:spPr>
          <p:txBody>
            <a:bodyPr wrap="none" anchor="ctr"/>
            <a:lstStyle/>
            <a:p>
              <a:endParaRPr lang="en-US" dirty="0"/>
            </a:p>
          </p:txBody>
        </p:sp>
        <p:sp>
          <p:nvSpPr>
            <p:cNvPr id="161843" name="Line 51"/>
            <p:cNvSpPr>
              <a:spLocks noChangeShapeType="1"/>
            </p:cNvSpPr>
            <p:nvPr/>
          </p:nvSpPr>
          <p:spPr bwMode="auto">
            <a:xfrm>
              <a:off x="830263" y="5730875"/>
              <a:ext cx="869950" cy="290513"/>
            </a:xfrm>
            <a:prstGeom prst="line">
              <a:avLst/>
            </a:prstGeom>
            <a:noFill/>
            <a:ln w="38100" cap="rnd">
              <a:solidFill>
                <a:schemeClr val="tx1"/>
              </a:solidFill>
              <a:prstDash val="sysDot"/>
              <a:round/>
              <a:headEnd/>
              <a:tailEnd/>
            </a:ln>
          </p:spPr>
          <p:txBody>
            <a:bodyPr/>
            <a:lstStyle/>
            <a:p>
              <a:endParaRPr lang="en-US" dirty="0"/>
            </a:p>
          </p:txBody>
        </p:sp>
        <p:sp>
          <p:nvSpPr>
            <p:cNvPr id="161844" name="Line 52"/>
            <p:cNvSpPr>
              <a:spLocks noChangeShapeType="1"/>
            </p:cNvSpPr>
            <p:nvPr/>
          </p:nvSpPr>
          <p:spPr bwMode="auto">
            <a:xfrm>
              <a:off x="2178050" y="5730875"/>
              <a:ext cx="3267075" cy="290513"/>
            </a:xfrm>
            <a:prstGeom prst="line">
              <a:avLst/>
            </a:prstGeom>
            <a:noFill/>
            <a:ln w="38100" cap="rnd">
              <a:solidFill>
                <a:schemeClr val="tx1"/>
              </a:solidFill>
              <a:prstDash val="sysDot"/>
              <a:round/>
              <a:headEnd/>
              <a:tailEnd/>
            </a:ln>
          </p:spPr>
          <p:txBody>
            <a:bodyPr/>
            <a:lstStyle/>
            <a:p>
              <a:endParaRPr lang="en-US" dirty="0"/>
            </a:p>
          </p:txBody>
        </p:sp>
        <p:sp>
          <p:nvSpPr>
            <p:cNvPr id="161845" name="Rectangle 53"/>
            <p:cNvSpPr>
              <a:spLocks noChangeArrowheads="1"/>
            </p:cNvSpPr>
            <p:nvPr/>
          </p:nvSpPr>
          <p:spPr bwMode="auto">
            <a:xfrm>
              <a:off x="792163" y="3122613"/>
              <a:ext cx="6096000" cy="457200"/>
            </a:xfrm>
            <a:prstGeom prst="rect">
              <a:avLst/>
            </a:prstGeom>
            <a:noFill/>
            <a:ln w="9525">
              <a:solidFill>
                <a:schemeClr val="tx1"/>
              </a:solidFill>
              <a:miter lim="800000"/>
              <a:headEnd/>
              <a:tailEnd/>
            </a:ln>
          </p:spPr>
          <p:txBody>
            <a:bodyPr wrap="none" anchor="ctr"/>
            <a:lstStyle/>
            <a:p>
              <a:pPr algn="ctr"/>
              <a:r>
                <a:rPr lang="en-US" sz="1600" dirty="0">
                  <a:solidFill>
                    <a:srgbClr val="000000"/>
                  </a:solidFill>
                  <a:latin typeface="Times New Roman" pitchFamily="18" charset="0"/>
                </a:rPr>
                <a:t>Signaling Information               Routing Label</a:t>
              </a:r>
            </a:p>
          </p:txBody>
        </p:sp>
        <p:sp>
          <p:nvSpPr>
            <p:cNvPr id="161846" name="Line 54"/>
            <p:cNvSpPr>
              <a:spLocks noChangeShapeType="1"/>
            </p:cNvSpPr>
            <p:nvPr/>
          </p:nvSpPr>
          <p:spPr bwMode="auto">
            <a:xfrm>
              <a:off x="4040188" y="3121025"/>
              <a:ext cx="0" cy="457200"/>
            </a:xfrm>
            <a:prstGeom prst="line">
              <a:avLst/>
            </a:prstGeom>
            <a:noFill/>
            <a:ln w="9525">
              <a:solidFill>
                <a:schemeClr val="tx1"/>
              </a:solidFill>
              <a:round/>
              <a:headEnd/>
              <a:tailEnd/>
            </a:ln>
          </p:spPr>
          <p:txBody>
            <a:bodyPr wrap="none" anchor="ctr"/>
            <a:lstStyle/>
            <a:p>
              <a:endParaRPr lang="en-US" dirty="0"/>
            </a:p>
          </p:txBody>
        </p:sp>
        <p:sp>
          <p:nvSpPr>
            <p:cNvPr id="161847" name="Line 55"/>
            <p:cNvSpPr>
              <a:spLocks noChangeShapeType="1"/>
            </p:cNvSpPr>
            <p:nvPr/>
          </p:nvSpPr>
          <p:spPr bwMode="auto">
            <a:xfrm flipH="1">
              <a:off x="798513" y="2813050"/>
              <a:ext cx="827087" cy="304800"/>
            </a:xfrm>
            <a:prstGeom prst="line">
              <a:avLst/>
            </a:prstGeom>
            <a:noFill/>
            <a:ln w="38100" cap="rnd">
              <a:solidFill>
                <a:schemeClr val="tx1"/>
              </a:solidFill>
              <a:prstDash val="sysDot"/>
              <a:round/>
              <a:headEnd/>
              <a:tailEnd/>
            </a:ln>
          </p:spPr>
          <p:txBody>
            <a:bodyPr/>
            <a:lstStyle/>
            <a:p>
              <a:endParaRPr lang="en-US" dirty="0"/>
            </a:p>
          </p:txBody>
        </p:sp>
        <p:sp>
          <p:nvSpPr>
            <p:cNvPr id="161848" name="Line 56"/>
            <p:cNvSpPr>
              <a:spLocks noChangeShapeType="1"/>
            </p:cNvSpPr>
            <p:nvPr/>
          </p:nvSpPr>
          <p:spPr bwMode="auto">
            <a:xfrm>
              <a:off x="2452688" y="2813050"/>
              <a:ext cx="4441825" cy="304800"/>
            </a:xfrm>
            <a:prstGeom prst="line">
              <a:avLst/>
            </a:prstGeom>
            <a:noFill/>
            <a:ln w="38100" cap="rnd">
              <a:solidFill>
                <a:schemeClr val="tx1"/>
              </a:solidFill>
              <a:prstDash val="sysDot"/>
              <a:round/>
              <a:headEnd/>
              <a:tailEnd/>
            </a:ln>
          </p:spPr>
          <p:txBody>
            <a:bodyPr/>
            <a:lstStyle/>
            <a:p>
              <a:endParaRPr lang="en-US" dirty="0"/>
            </a:p>
          </p:txBody>
        </p:sp>
        <p:sp>
          <p:nvSpPr>
            <p:cNvPr id="161849" name="Line 57"/>
            <p:cNvSpPr>
              <a:spLocks noChangeShapeType="1"/>
            </p:cNvSpPr>
            <p:nvPr/>
          </p:nvSpPr>
          <p:spPr bwMode="auto">
            <a:xfrm>
              <a:off x="4035425" y="3582988"/>
              <a:ext cx="2816225" cy="333375"/>
            </a:xfrm>
            <a:prstGeom prst="line">
              <a:avLst/>
            </a:prstGeom>
            <a:noFill/>
            <a:ln w="38100" cap="rnd">
              <a:solidFill>
                <a:schemeClr val="tx1"/>
              </a:solidFill>
              <a:prstDash val="sysDot"/>
              <a:round/>
              <a:headEnd/>
              <a:tailEnd/>
            </a:ln>
          </p:spPr>
          <p:txBody>
            <a:bodyPr/>
            <a:lstStyle/>
            <a:p>
              <a:endParaRPr lang="en-US" dirty="0"/>
            </a:p>
          </p:txBody>
        </p:sp>
        <p:sp>
          <p:nvSpPr>
            <p:cNvPr id="161850" name="Line 58"/>
            <p:cNvSpPr>
              <a:spLocks noChangeShapeType="1"/>
            </p:cNvSpPr>
            <p:nvPr/>
          </p:nvSpPr>
          <p:spPr bwMode="auto">
            <a:xfrm>
              <a:off x="798513" y="3582988"/>
              <a:ext cx="0" cy="1668462"/>
            </a:xfrm>
            <a:prstGeom prst="line">
              <a:avLst/>
            </a:prstGeom>
            <a:noFill/>
            <a:ln w="38100" cap="rnd">
              <a:solidFill>
                <a:schemeClr val="tx1"/>
              </a:solidFill>
              <a:prstDash val="sysDot"/>
              <a:round/>
              <a:headEnd/>
              <a:tailEnd/>
            </a:ln>
          </p:spPr>
          <p:txBody>
            <a:bodyPr/>
            <a:lstStyle/>
            <a:p>
              <a:endParaRPr lang="en-US" dirty="0"/>
            </a:p>
          </p:txBody>
        </p:sp>
        <p:sp>
          <p:nvSpPr>
            <p:cNvPr id="161851" name="Line 59"/>
            <p:cNvSpPr>
              <a:spLocks noChangeShapeType="1"/>
            </p:cNvSpPr>
            <p:nvPr/>
          </p:nvSpPr>
          <p:spPr bwMode="auto">
            <a:xfrm>
              <a:off x="6908800" y="4337050"/>
              <a:ext cx="0" cy="0"/>
            </a:xfrm>
            <a:prstGeom prst="line">
              <a:avLst/>
            </a:prstGeom>
            <a:noFill/>
            <a:ln w="9525">
              <a:solidFill>
                <a:schemeClr val="tx1"/>
              </a:solidFill>
              <a:round/>
              <a:headEnd/>
              <a:tailEnd/>
            </a:ln>
          </p:spPr>
          <p:txBody>
            <a:bodyPr/>
            <a:lstStyle/>
            <a:p>
              <a:endParaRPr lang="en-US" dirty="0"/>
            </a:p>
          </p:txBody>
        </p:sp>
        <p:sp>
          <p:nvSpPr>
            <p:cNvPr id="161852" name="Line 60"/>
            <p:cNvSpPr>
              <a:spLocks noChangeShapeType="1"/>
            </p:cNvSpPr>
            <p:nvPr/>
          </p:nvSpPr>
          <p:spPr bwMode="auto">
            <a:xfrm flipH="1">
              <a:off x="6850063" y="4367213"/>
              <a:ext cx="30162" cy="768350"/>
            </a:xfrm>
            <a:prstGeom prst="line">
              <a:avLst/>
            </a:prstGeom>
            <a:noFill/>
            <a:ln w="38100" cap="rnd">
              <a:solidFill>
                <a:schemeClr val="tx1"/>
              </a:solidFill>
              <a:prstDash val="sysDot"/>
              <a:round/>
              <a:headEnd/>
              <a:tailEnd/>
            </a:ln>
          </p:spPr>
          <p:txBody>
            <a:bodyPr/>
            <a:lstStyle/>
            <a:p>
              <a:endParaRPr lang="en-US" dirty="0"/>
            </a:p>
          </p:txBody>
        </p:sp>
        <p:sp>
          <p:nvSpPr>
            <p:cNvPr id="161853" name="Text Box 61"/>
            <p:cNvSpPr txBox="1">
              <a:spLocks noChangeArrowheads="1"/>
            </p:cNvSpPr>
            <p:nvPr/>
          </p:nvSpPr>
          <p:spPr bwMode="auto">
            <a:xfrm>
              <a:off x="7213600" y="3178175"/>
              <a:ext cx="1320800" cy="336550"/>
            </a:xfrm>
            <a:prstGeom prst="rect">
              <a:avLst/>
            </a:prstGeom>
            <a:noFill/>
            <a:ln w="9525">
              <a:noFill/>
              <a:miter lim="800000"/>
              <a:headEnd/>
              <a:tailEnd/>
            </a:ln>
          </p:spPr>
          <p:txBody>
            <a:bodyPr>
              <a:spAutoFit/>
            </a:bodyPr>
            <a:lstStyle/>
            <a:p>
              <a:pPr>
                <a:spcBef>
                  <a:spcPct val="50000"/>
                </a:spcBef>
              </a:pPr>
              <a:r>
                <a:rPr lang="en-US" sz="1600" b="1" dirty="0">
                  <a:latin typeface="Times New Roman" pitchFamily="18" charset="0"/>
                </a:rPr>
                <a:t>OPC / DPC</a:t>
              </a:r>
            </a:p>
          </p:txBody>
        </p:sp>
      </p:gr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dirty="0" smtClean="0"/>
              <a:t>Network Management Header Codes</a:t>
            </a:r>
          </a:p>
        </p:txBody>
      </p:sp>
      <p:graphicFrame>
        <p:nvGraphicFramePr>
          <p:cNvPr id="1719299" name="Group 3"/>
          <p:cNvGraphicFramePr>
            <a:graphicFrameLocks noGrp="1"/>
          </p:cNvGraphicFramePr>
          <p:nvPr/>
        </p:nvGraphicFramePr>
        <p:xfrm>
          <a:off x="568325" y="946150"/>
          <a:ext cx="7753350" cy="5277677"/>
        </p:xfrm>
        <a:graphic>
          <a:graphicData uri="http://schemas.openxmlformats.org/drawingml/2006/table">
            <a:tbl>
              <a:tblPr/>
              <a:tblGrid>
                <a:gridCol w="1409700"/>
                <a:gridCol w="4933950"/>
                <a:gridCol w="1409700"/>
              </a:tblGrid>
              <a:tr h="4826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1" i="0" u="none" strike="noStrike" cap="none" normalizeH="0" baseline="0" dirty="0" smtClean="0">
                          <a:ln>
                            <a:noFill/>
                          </a:ln>
                          <a:solidFill>
                            <a:srgbClr val="000000"/>
                          </a:solidFill>
                          <a:effectLst/>
                          <a:latin typeface="Arial" pitchFamily="34" charset="0"/>
                        </a:rPr>
                        <a:t>H0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1" i="0" u="none" strike="noStrike" cap="none" normalizeH="0" baseline="0" dirty="0" smtClean="0">
                          <a:ln>
                            <a:noFill/>
                          </a:ln>
                          <a:solidFill>
                            <a:srgbClr val="000000"/>
                          </a:solidFill>
                          <a:effectLst/>
                          <a:latin typeface="Arial" pitchFamily="34" charset="0"/>
                        </a:rPr>
                        <a:t>Message Groups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1" i="0" u="none" strike="noStrike" cap="none" normalizeH="0" baseline="0" dirty="0" smtClean="0">
                          <a:ln>
                            <a:noFill/>
                          </a:ln>
                          <a:solidFill>
                            <a:srgbClr val="000000"/>
                          </a:solidFill>
                          <a:effectLst/>
                          <a:latin typeface="Arial" pitchFamily="34"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1013">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CHM – Changeover/changeback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26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ECM - Emergency changeover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1013">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FCM - Transfer controlled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577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TFM - Transfer prohibited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26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RSM – Signaling route set test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4188">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MIM – Management inhibiting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26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TRM – Traffic restart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538163">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1000</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DLM – Data link connection</a:t>
                      </a: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Spare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8</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4826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UFC – MTP user flow 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r>
            </a:tbl>
          </a:graphicData>
        </a:graphic>
      </p:graphicFrame>
      <p:sp>
        <p:nvSpPr>
          <p:cNvPr id="162865" name="Line 49"/>
          <p:cNvSpPr>
            <a:spLocks noChangeShapeType="1"/>
          </p:cNvSpPr>
          <p:nvPr/>
        </p:nvSpPr>
        <p:spPr bwMode="auto">
          <a:xfrm>
            <a:off x="571500" y="5257800"/>
            <a:ext cx="7743825" cy="0"/>
          </a:xfrm>
          <a:prstGeom prst="line">
            <a:avLst/>
          </a:prstGeom>
          <a:noFill/>
          <a:ln w="9525">
            <a:solidFill>
              <a:schemeClr val="tx1"/>
            </a:solidFill>
            <a:round/>
            <a:headEnd/>
            <a:tailEnd/>
          </a:ln>
        </p:spPr>
        <p:txBody>
          <a:bodyPr/>
          <a:lstStyle/>
          <a:p>
            <a:endParaRPr lang="en-US" dirty="0"/>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mtClean="0"/>
              <a:t>Network Test Heading Codes</a:t>
            </a:r>
            <a:endParaRPr lang="en-US" dirty="0" smtClean="0"/>
          </a:p>
        </p:txBody>
      </p:sp>
      <p:sp>
        <p:nvSpPr>
          <p:cNvPr id="5" name="Content Placeholder 4"/>
          <p:cNvSpPr>
            <a:spLocks noGrp="1"/>
          </p:cNvSpPr>
          <p:nvPr>
            <p:ph idx="1"/>
          </p:nvPr>
        </p:nvSpPr>
        <p:spPr>
          <a:xfrm>
            <a:off x="182880" y="3248024"/>
            <a:ext cx="8732520" cy="3152775"/>
          </a:xfrm>
        </p:spPr>
        <p:txBody>
          <a:bodyPr/>
          <a:lstStyle/>
          <a:p>
            <a:r>
              <a:rPr lang="en-US" smtClean="0"/>
              <a:t>Link is activated.</a:t>
            </a:r>
          </a:p>
          <a:p>
            <a:endParaRPr lang="en-US" smtClean="0"/>
          </a:p>
          <a:p>
            <a:r>
              <a:rPr lang="en-US" smtClean="0"/>
              <a:t> Alignment process starts to place the link in service.</a:t>
            </a:r>
          </a:p>
          <a:p>
            <a:endParaRPr lang="en-US" smtClean="0"/>
          </a:p>
          <a:p>
            <a:r>
              <a:rPr lang="en-US" smtClean="0"/>
              <a:t> Test messages are sent to ensure the integrity of the link.</a:t>
            </a:r>
          </a:p>
          <a:p>
            <a:endParaRPr lang="en-US" dirty="0"/>
          </a:p>
        </p:txBody>
      </p:sp>
      <p:graphicFrame>
        <p:nvGraphicFramePr>
          <p:cNvPr id="1721347" name="Group 3"/>
          <p:cNvGraphicFramePr>
            <a:graphicFrameLocks noGrp="1"/>
          </p:cNvGraphicFramePr>
          <p:nvPr/>
        </p:nvGraphicFramePr>
        <p:xfrm>
          <a:off x="787400" y="1136650"/>
          <a:ext cx="7543800" cy="1743075"/>
        </p:xfrm>
        <a:graphic>
          <a:graphicData uri="http://schemas.openxmlformats.org/drawingml/2006/table">
            <a:tbl>
              <a:tblPr/>
              <a:tblGrid>
                <a:gridCol w="1371600"/>
                <a:gridCol w="4800600"/>
                <a:gridCol w="1371600"/>
              </a:tblGrid>
              <a:tr h="25717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H0 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Message Groups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SLTM – Signaling Link Test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E8B7"/>
                    </a:solidFill>
                  </a:tcPr>
                </a:tc>
              </a:tr>
              <a:tr h="82867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SLTA – Signaling Link Test              Acknowledgement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rgbClr val="000000"/>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E8B7"/>
                    </a:solidFill>
                  </a:tcPr>
                </a:tc>
              </a:tr>
            </a:tbl>
          </a:graphicData>
        </a:graphic>
      </p:graphicFrame>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dirty="0" smtClean="0"/>
              <a:t>Cards Performing Gateway Screening</a:t>
            </a:r>
          </a:p>
        </p:txBody>
      </p:sp>
      <p:graphicFrame>
        <p:nvGraphicFramePr>
          <p:cNvPr id="1723395" name="Group 3"/>
          <p:cNvGraphicFramePr>
            <a:graphicFrameLocks noGrp="1"/>
          </p:cNvGraphicFramePr>
          <p:nvPr>
            <p:ph idx="1"/>
          </p:nvPr>
        </p:nvGraphicFramePr>
        <p:xfrm>
          <a:off x="182563" y="762000"/>
          <a:ext cx="8732837" cy="5313045"/>
        </p:xfrm>
        <a:graphic>
          <a:graphicData uri="http://schemas.openxmlformats.org/drawingml/2006/table">
            <a:tbl>
              <a:tblPr/>
              <a:tblGrid>
                <a:gridCol w="2031540"/>
                <a:gridCol w="2213543"/>
                <a:gridCol w="4487754"/>
              </a:tblGrid>
              <a:tr h="466725">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Card Type</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Application</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rPr>
                        <a:t>Function</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E5-TSM</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GLS</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Stores GWS tables for download to all cards performing GWS</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LIM</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All LIM applications</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Performs GWS on OPC, SIO, DPC, CGPA, TT and Destfield tables</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E5-ENET</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IPLIM</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IPGW</a:t>
                      </a:r>
                    </a:p>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IPSG</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Performs GWS on OPC, SIO, DPC, CGPA, TT and Destfield tables</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DSM</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VSCCP</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Performs GWS on CDPA and AFTPC tables</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E5-SM4G</a:t>
                      </a:r>
                    </a:p>
                  </a:txBody>
                  <a:tcPr marL="94445" marR="9444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VSCCP</a:t>
                      </a:r>
                    </a:p>
                  </a:txBody>
                  <a:tcPr marL="94445" marR="94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Performs GWS on CDPA and AFTPC tables</a:t>
                      </a:r>
                    </a:p>
                  </a:txBody>
                  <a:tcPr marL="94445" marR="9444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smtClean="0"/>
              <a:t>Gateway Screening “Do’s and Don’ts”</a:t>
            </a:r>
            <a:endParaRPr lang="en-US" dirty="0" smtClean="0"/>
          </a:p>
        </p:txBody>
      </p:sp>
      <p:sp>
        <p:nvSpPr>
          <p:cNvPr id="165891" name="Rectangle 3"/>
          <p:cNvSpPr>
            <a:spLocks noGrp="1" noChangeArrowheads="1"/>
          </p:cNvSpPr>
          <p:nvPr>
            <p:ph idx="1"/>
          </p:nvPr>
        </p:nvSpPr>
        <p:spPr/>
        <p:txBody>
          <a:bodyPr/>
          <a:lstStyle/>
          <a:p>
            <a:r>
              <a:rPr lang="en-US" dirty="0" smtClean="0"/>
              <a:t>Determine what level of screening is needed for the network.</a:t>
            </a:r>
          </a:p>
          <a:p>
            <a:r>
              <a:rPr lang="en-US" dirty="0" smtClean="0"/>
              <a:t>Do Not copy screening tables from one </a:t>
            </a:r>
            <a:r>
              <a:rPr lang="en-US" dirty="0" err="1" smtClean="0"/>
              <a:t>linkset</a:t>
            </a:r>
            <a:r>
              <a:rPr lang="en-US" dirty="0" smtClean="0"/>
              <a:t> and paste them to another </a:t>
            </a:r>
            <a:r>
              <a:rPr lang="en-US" dirty="0" err="1" smtClean="0"/>
              <a:t>linkset</a:t>
            </a:r>
            <a:r>
              <a:rPr lang="en-US" dirty="0" smtClean="0"/>
              <a:t> without analyzing the tables carefully.</a:t>
            </a:r>
          </a:p>
          <a:p>
            <a:r>
              <a:rPr lang="en-US" dirty="0" smtClean="0"/>
              <a:t>Always Allow network management and test messages  </a:t>
            </a:r>
          </a:p>
          <a:p>
            <a:r>
              <a:rPr lang="en-US" dirty="0" smtClean="0"/>
              <a:t>Use EAGLE’s Screen Test Mode.</a:t>
            </a:r>
          </a:p>
          <a:p>
            <a:r>
              <a:rPr lang="en-US" dirty="0" smtClean="0"/>
              <a:t>Don’t forget to turn </a:t>
            </a:r>
            <a:r>
              <a:rPr lang="en-US" dirty="0" err="1" smtClean="0"/>
              <a:t>gwsa</a:t>
            </a:r>
            <a:r>
              <a:rPr lang="en-US" dirty="0" smtClean="0"/>
              <a:t>=on after sufficient test time.</a:t>
            </a:r>
          </a:p>
          <a:p>
            <a:r>
              <a:rPr lang="en-US" dirty="0" smtClean="0"/>
              <a:t>If a problem occurs due to incorrect screening table data, turn GWS off immediately on the affected </a:t>
            </a:r>
            <a:r>
              <a:rPr lang="en-US" dirty="0" err="1" smtClean="0"/>
              <a:t>linkset</a:t>
            </a:r>
            <a:r>
              <a:rPr lang="en-US" dirty="0" smtClean="0"/>
              <a:t> with the command : chg-</a:t>
            </a:r>
            <a:r>
              <a:rPr lang="en-US" dirty="0" err="1" smtClean="0"/>
              <a:t>ls</a:t>
            </a:r>
            <a:r>
              <a:rPr lang="en-US" dirty="0" smtClean="0"/>
              <a:t>: </a:t>
            </a:r>
            <a:r>
              <a:rPr lang="en-US" dirty="0" err="1" smtClean="0"/>
              <a:t>lsn</a:t>
            </a:r>
            <a:r>
              <a:rPr lang="en-US" dirty="0" smtClean="0"/>
              <a:t>=(</a:t>
            </a:r>
            <a:r>
              <a:rPr lang="en-US" dirty="0" err="1" smtClean="0"/>
              <a:t>linkset</a:t>
            </a:r>
            <a:r>
              <a:rPr lang="en-US" dirty="0" smtClean="0"/>
              <a:t> name):</a:t>
            </a:r>
            <a:r>
              <a:rPr lang="en-US" dirty="0" err="1" smtClean="0"/>
              <a:t>gwsa</a:t>
            </a:r>
            <a:r>
              <a:rPr lang="en-US" dirty="0" smtClean="0"/>
              <a:t>=off. </a:t>
            </a:r>
          </a:p>
          <a:p>
            <a:endParaRPr lang="en-US" dirty="0" smtClean="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3883025" y="4799013"/>
            <a:ext cx="1217613" cy="1614487"/>
          </a:xfrm>
          <a:prstGeom prst="rect">
            <a:avLst/>
          </a:prstGeom>
          <a:solidFill>
            <a:srgbClr val="65D965"/>
          </a:solidFill>
          <a:ln w="9525">
            <a:solidFill>
              <a:schemeClr val="tx1"/>
            </a:solidFill>
            <a:miter lim="800000"/>
            <a:headEnd/>
            <a:tailEnd/>
          </a:ln>
        </p:spPr>
        <p:txBody>
          <a:bodyPr wrap="none" anchor="ctr"/>
          <a:lstStyle/>
          <a:p>
            <a:pPr algn="ctr"/>
            <a:r>
              <a:rPr lang="en-US" sz="2800" b="1" dirty="0">
                <a:solidFill>
                  <a:srgbClr val="000000"/>
                </a:solidFill>
                <a:latin typeface="Times New Roman" pitchFamily="18" charset="0"/>
              </a:rPr>
              <a:t>SIO</a:t>
            </a:r>
          </a:p>
          <a:p>
            <a:pPr algn="ctr"/>
            <a:r>
              <a:rPr lang="en-US" sz="1600" b="1" dirty="0">
                <a:solidFill>
                  <a:srgbClr val="000000"/>
                </a:solidFill>
                <a:latin typeface="Times New Roman" pitchFamily="18" charset="0"/>
              </a:rPr>
              <a:t>ISUP = 5</a:t>
            </a:r>
          </a:p>
          <a:p>
            <a:pPr algn="ctr"/>
            <a:r>
              <a:rPr lang="en-US" sz="1600" b="1" dirty="0">
                <a:solidFill>
                  <a:srgbClr val="000000"/>
                </a:solidFill>
                <a:latin typeface="Times New Roman" pitchFamily="18" charset="0"/>
              </a:rPr>
              <a:t>SCCP = 3</a:t>
            </a:r>
            <a:br>
              <a:rPr lang="en-US" sz="1600" b="1" dirty="0">
                <a:solidFill>
                  <a:srgbClr val="000000"/>
                </a:solidFill>
                <a:latin typeface="Times New Roman" pitchFamily="18" charset="0"/>
              </a:rPr>
            </a:br>
            <a:r>
              <a:rPr lang="en-US" sz="1600" b="1" dirty="0">
                <a:solidFill>
                  <a:srgbClr val="000000"/>
                </a:solidFill>
                <a:latin typeface="Times New Roman" pitchFamily="18" charset="0"/>
              </a:rPr>
              <a:t>NW Mgt=0</a:t>
            </a:r>
            <a:br>
              <a:rPr lang="en-US" sz="1600" b="1" dirty="0">
                <a:solidFill>
                  <a:srgbClr val="000000"/>
                </a:solidFill>
                <a:latin typeface="Times New Roman" pitchFamily="18" charset="0"/>
              </a:rPr>
            </a:br>
            <a:r>
              <a:rPr lang="en-US" sz="1600" b="1" dirty="0">
                <a:solidFill>
                  <a:srgbClr val="000000"/>
                </a:solidFill>
                <a:latin typeface="Times New Roman" pitchFamily="18" charset="0"/>
              </a:rPr>
              <a:t>NW Test=1,2</a:t>
            </a:r>
            <a:endParaRPr lang="en-US" sz="2800" b="1" dirty="0">
              <a:solidFill>
                <a:srgbClr val="000000"/>
              </a:solidFill>
              <a:latin typeface="Times New Roman" pitchFamily="18" charset="0"/>
            </a:endParaRPr>
          </a:p>
        </p:txBody>
      </p:sp>
      <p:sp>
        <p:nvSpPr>
          <p:cNvPr id="166915" name="Rectangle 3"/>
          <p:cNvSpPr>
            <a:spLocks noGrp="1" noChangeArrowheads="1"/>
          </p:cNvSpPr>
          <p:nvPr>
            <p:ph type="title"/>
          </p:nvPr>
        </p:nvSpPr>
        <p:spPr/>
        <p:txBody>
          <a:bodyPr/>
          <a:lstStyle/>
          <a:p>
            <a:r>
              <a:rPr lang="en-US" smtClean="0"/>
              <a:t>Gateway Screening Functions</a:t>
            </a:r>
            <a:endParaRPr lang="en-US" dirty="0" smtClean="0"/>
          </a:p>
        </p:txBody>
      </p:sp>
      <p:sp>
        <p:nvSpPr>
          <p:cNvPr id="166916" name="Rectangle 4"/>
          <p:cNvSpPr>
            <a:spLocks noGrp="1" noChangeArrowheads="1"/>
          </p:cNvSpPr>
          <p:nvPr>
            <p:ph idx="1"/>
          </p:nvPr>
        </p:nvSpPr>
        <p:spPr/>
        <p:txBody>
          <a:bodyPr/>
          <a:lstStyle/>
          <a:p>
            <a:r>
              <a:rPr lang="en-US" smtClean="0"/>
              <a:t>Linkset</a:t>
            </a:r>
          </a:p>
          <a:p>
            <a:r>
              <a:rPr lang="en-US" smtClean="0"/>
              <a:t>Screen Set </a:t>
            </a:r>
          </a:p>
          <a:p>
            <a:r>
              <a:rPr lang="en-US" smtClean="0"/>
              <a:t>Screening Tables</a:t>
            </a:r>
          </a:p>
          <a:p>
            <a:endParaRPr lang="en-US" smtClean="0"/>
          </a:p>
          <a:p>
            <a:endParaRPr lang="en-US" dirty="0" smtClean="0"/>
          </a:p>
        </p:txBody>
      </p:sp>
      <p:sp>
        <p:nvSpPr>
          <p:cNvPr id="166917" name="Rectangle 5"/>
          <p:cNvSpPr>
            <a:spLocks noChangeArrowheads="1"/>
          </p:cNvSpPr>
          <p:nvPr/>
        </p:nvSpPr>
        <p:spPr bwMode="auto">
          <a:xfrm>
            <a:off x="5364163" y="4806950"/>
            <a:ext cx="1116012" cy="1606550"/>
          </a:xfrm>
          <a:prstGeom prst="rect">
            <a:avLst/>
          </a:prstGeom>
          <a:solidFill>
            <a:srgbClr val="D1D1D1"/>
          </a:solidFill>
          <a:ln w="9525">
            <a:solidFill>
              <a:schemeClr val="tx1"/>
            </a:solidFill>
            <a:miter lim="800000"/>
            <a:headEnd/>
            <a:tailEnd/>
          </a:ln>
        </p:spPr>
        <p:txBody>
          <a:bodyPr wrap="none" anchor="ctr"/>
          <a:lstStyle/>
          <a:p>
            <a:pPr algn="ctr"/>
            <a:r>
              <a:rPr lang="en-US" sz="2800" b="1" dirty="0">
                <a:solidFill>
                  <a:srgbClr val="000000"/>
                </a:solidFill>
                <a:latin typeface="Times New Roman" pitchFamily="18" charset="0"/>
              </a:rPr>
              <a:t>DPC</a:t>
            </a:r>
          </a:p>
          <a:p>
            <a:pPr algn="ctr"/>
            <a:r>
              <a:rPr lang="en-US" b="1" dirty="0">
                <a:solidFill>
                  <a:srgbClr val="000000"/>
                </a:solidFill>
                <a:latin typeface="Times New Roman" pitchFamily="18" charset="0"/>
              </a:rPr>
              <a:t>240-12-0</a:t>
            </a:r>
          </a:p>
          <a:p>
            <a:pPr algn="ctr"/>
            <a:r>
              <a:rPr lang="en-US" b="1" dirty="0">
                <a:solidFill>
                  <a:srgbClr val="000000"/>
                </a:solidFill>
                <a:latin typeface="Times New Roman" pitchFamily="18" charset="0"/>
              </a:rPr>
              <a:t>240-12-1</a:t>
            </a:r>
          </a:p>
          <a:p>
            <a:pPr algn="ctr"/>
            <a:r>
              <a:rPr lang="en-US" b="1" dirty="0">
                <a:solidFill>
                  <a:srgbClr val="000000"/>
                </a:solidFill>
                <a:latin typeface="Times New Roman" pitchFamily="18" charset="0"/>
              </a:rPr>
              <a:t>240-12-2</a:t>
            </a:r>
            <a:endParaRPr lang="en-US" sz="2800" b="1" dirty="0">
              <a:solidFill>
                <a:srgbClr val="000000"/>
              </a:solidFill>
              <a:latin typeface="Times New Roman" pitchFamily="18" charset="0"/>
            </a:endParaRPr>
          </a:p>
        </p:txBody>
      </p:sp>
      <p:sp>
        <p:nvSpPr>
          <p:cNvPr id="166918" name="Rectangle 6"/>
          <p:cNvSpPr>
            <a:spLocks noChangeArrowheads="1"/>
          </p:cNvSpPr>
          <p:nvPr/>
        </p:nvSpPr>
        <p:spPr bwMode="auto">
          <a:xfrm>
            <a:off x="2519363" y="3151188"/>
            <a:ext cx="3978275" cy="1625600"/>
          </a:xfrm>
          <a:prstGeom prst="rect">
            <a:avLst/>
          </a:prstGeom>
          <a:solidFill>
            <a:srgbClr val="F0E8B7"/>
          </a:solidFill>
          <a:ln w="9525">
            <a:solidFill>
              <a:schemeClr val="bg2"/>
            </a:solidFill>
            <a:miter lim="800000"/>
            <a:headEnd/>
            <a:tailEnd/>
          </a:ln>
        </p:spPr>
        <p:txBody>
          <a:bodyPr wrap="none" anchor="ctr"/>
          <a:lstStyle/>
          <a:p>
            <a:pPr algn="ctr"/>
            <a:r>
              <a:rPr lang="en-US" sz="2800" b="1" dirty="0">
                <a:solidFill>
                  <a:srgbClr val="000000"/>
                </a:solidFill>
                <a:latin typeface="Times New Roman" pitchFamily="18" charset="0"/>
              </a:rPr>
              <a:t>SCREEN</a:t>
            </a:r>
          </a:p>
          <a:p>
            <a:pPr algn="ctr"/>
            <a:r>
              <a:rPr lang="en-US" sz="2800" b="1" dirty="0">
                <a:solidFill>
                  <a:srgbClr val="000000"/>
                </a:solidFill>
                <a:latin typeface="Times New Roman" pitchFamily="18" charset="0"/>
              </a:rPr>
              <a:t>SET</a:t>
            </a:r>
          </a:p>
        </p:txBody>
      </p:sp>
      <p:sp>
        <p:nvSpPr>
          <p:cNvPr id="166919" name="Rectangle 7"/>
          <p:cNvSpPr>
            <a:spLocks noChangeArrowheads="1"/>
          </p:cNvSpPr>
          <p:nvPr/>
        </p:nvSpPr>
        <p:spPr bwMode="auto">
          <a:xfrm>
            <a:off x="819150" y="2674938"/>
            <a:ext cx="7569200" cy="457200"/>
          </a:xfrm>
          <a:prstGeom prst="rect">
            <a:avLst/>
          </a:prstGeom>
          <a:noFill/>
          <a:ln w="12700">
            <a:solidFill>
              <a:schemeClr val="tx1"/>
            </a:solidFill>
            <a:miter lim="800000"/>
            <a:headEnd/>
            <a:tailEnd/>
          </a:ln>
        </p:spPr>
        <p:txBody>
          <a:bodyPr wrap="none" anchor="ctr"/>
          <a:lstStyle/>
          <a:p>
            <a:pPr algn="ctr"/>
            <a:r>
              <a:rPr lang="en-US" sz="2800" b="1" dirty="0">
                <a:solidFill>
                  <a:srgbClr val="000000"/>
                </a:solidFill>
                <a:latin typeface="Times New Roman" pitchFamily="18" charset="0"/>
              </a:rPr>
              <a:t>LINKSET</a:t>
            </a:r>
          </a:p>
        </p:txBody>
      </p:sp>
      <p:sp>
        <p:nvSpPr>
          <p:cNvPr id="166920" name="Rectangle 8"/>
          <p:cNvSpPr>
            <a:spLocks noChangeArrowheads="1"/>
          </p:cNvSpPr>
          <p:nvPr/>
        </p:nvSpPr>
        <p:spPr bwMode="auto">
          <a:xfrm>
            <a:off x="2532063" y="4794250"/>
            <a:ext cx="1116012" cy="1619250"/>
          </a:xfrm>
          <a:prstGeom prst="rect">
            <a:avLst/>
          </a:prstGeom>
          <a:solidFill>
            <a:srgbClr val="8BBAFF"/>
          </a:solidFill>
          <a:ln w="9525">
            <a:solidFill>
              <a:schemeClr val="tx1"/>
            </a:solidFill>
            <a:miter lim="800000"/>
            <a:headEnd/>
            <a:tailEnd/>
          </a:ln>
        </p:spPr>
        <p:txBody>
          <a:bodyPr wrap="none" anchor="ctr"/>
          <a:lstStyle/>
          <a:p>
            <a:pPr algn="ctr"/>
            <a:r>
              <a:rPr lang="en-US" sz="2800" b="1" dirty="0">
                <a:solidFill>
                  <a:srgbClr val="000000"/>
                </a:solidFill>
                <a:latin typeface="Times New Roman" pitchFamily="18" charset="0"/>
              </a:rPr>
              <a:t>OPC</a:t>
            </a:r>
          </a:p>
          <a:p>
            <a:pPr algn="ctr"/>
            <a:r>
              <a:rPr lang="en-US" b="1" dirty="0">
                <a:solidFill>
                  <a:srgbClr val="000000"/>
                </a:solidFill>
                <a:latin typeface="Times New Roman" pitchFamily="18" charset="0"/>
              </a:rPr>
              <a:t>220-13-1</a:t>
            </a:r>
          </a:p>
          <a:p>
            <a:pPr algn="ctr"/>
            <a:r>
              <a:rPr lang="en-US" b="1" dirty="0">
                <a:solidFill>
                  <a:srgbClr val="000000"/>
                </a:solidFill>
                <a:latin typeface="Times New Roman" pitchFamily="18" charset="0"/>
              </a:rPr>
              <a:t>220-13-2</a:t>
            </a:r>
          </a:p>
          <a:p>
            <a:pPr algn="ctr"/>
            <a:r>
              <a:rPr lang="en-US" b="1" dirty="0">
                <a:solidFill>
                  <a:srgbClr val="000000"/>
                </a:solidFill>
                <a:latin typeface="Times New Roman" pitchFamily="18" charset="0"/>
              </a:rPr>
              <a:t>220-13-3</a:t>
            </a:r>
            <a:endParaRPr lang="en-US" sz="2800" b="1" dirty="0">
              <a:solidFill>
                <a:srgbClr val="00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MSU Fields used in GTT</a:t>
            </a:r>
          </a:p>
        </p:txBody>
      </p:sp>
      <p:sp>
        <p:nvSpPr>
          <p:cNvPr id="1451011" name="Rectangle 3"/>
          <p:cNvSpPr>
            <a:spLocks noChangeArrowheads="1"/>
          </p:cNvSpPr>
          <p:nvPr/>
        </p:nvSpPr>
        <p:spPr bwMode="auto">
          <a:xfrm>
            <a:off x="2806700" y="1516063"/>
            <a:ext cx="3514725" cy="873125"/>
          </a:xfrm>
          <a:prstGeom prst="rect">
            <a:avLst/>
          </a:prstGeom>
          <a:solidFill>
            <a:srgbClr val="CDCDCD"/>
          </a:solidFill>
          <a:ln w="19050">
            <a:solidFill>
              <a:schemeClr val="tx1"/>
            </a:solidFill>
            <a:round/>
            <a:headEnd/>
            <a:tailEnd/>
          </a:ln>
          <a:effectLst/>
        </p:spPr>
        <p:txBody>
          <a:bodyPr lIns="0" tIns="0" rIns="0" bIns="0">
            <a:spAutoFit/>
          </a:bodyP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rgbClr val="000000"/>
                </a:solidFill>
                <a:cs typeface="Lucida Sans Unicode" pitchFamily="34" charset="0"/>
              </a:rPr>
              <a:t>Message Signal Unit</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rgbClr val="000000"/>
                </a:solidFill>
                <a:cs typeface="Lucida Sans Unicode" pitchFamily="34" charset="0"/>
              </a:rPr>
              <a:t>(MSU)</a:t>
            </a:r>
          </a:p>
        </p:txBody>
      </p:sp>
      <p:sp>
        <p:nvSpPr>
          <p:cNvPr id="31748" name="Rectangle 4"/>
          <p:cNvSpPr>
            <a:spLocks noChangeArrowheads="1"/>
          </p:cNvSpPr>
          <p:nvPr/>
        </p:nvSpPr>
        <p:spPr bwMode="auto">
          <a:xfrm>
            <a:off x="149225" y="3011488"/>
            <a:ext cx="4389438" cy="873125"/>
          </a:xfrm>
          <a:prstGeom prst="rect">
            <a:avLst/>
          </a:prstGeom>
          <a:solidFill>
            <a:srgbClr val="99CCFF"/>
          </a:solidFill>
          <a:ln w="19050">
            <a:solidFill>
              <a:schemeClr val="tx1"/>
            </a:solidFill>
            <a:round/>
            <a:headEnd/>
            <a:tailEnd/>
          </a:ln>
        </p:spPr>
        <p:txBody>
          <a:bodyPr lIns="0" tIns="0" rIns="0" bIns="0">
            <a:spAutoFit/>
          </a:bodyP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dirty="0">
                <a:solidFill>
                  <a:srgbClr val="000000"/>
                </a:solidFill>
                <a:cs typeface="Lucida Sans Unicode" pitchFamily="34" charset="0"/>
              </a:rPr>
              <a:t>Signalling Information Field (SIF)</a:t>
            </a:r>
          </a:p>
        </p:txBody>
      </p:sp>
      <p:sp>
        <p:nvSpPr>
          <p:cNvPr id="31749" name="Line 5"/>
          <p:cNvSpPr>
            <a:spLocks noChangeShapeType="1"/>
          </p:cNvSpPr>
          <p:nvPr/>
        </p:nvSpPr>
        <p:spPr bwMode="auto">
          <a:xfrm>
            <a:off x="3652838" y="2398713"/>
            <a:ext cx="1587" cy="609600"/>
          </a:xfrm>
          <a:prstGeom prst="line">
            <a:avLst/>
          </a:prstGeom>
          <a:noFill/>
          <a:ln w="28440">
            <a:solidFill>
              <a:srgbClr val="000000"/>
            </a:solidFill>
            <a:miter lim="800000"/>
            <a:headEnd/>
            <a:tailEnd/>
          </a:ln>
        </p:spPr>
        <p:txBody>
          <a:bodyPr/>
          <a:lstStyle/>
          <a:p>
            <a:endParaRPr lang="en-US" dirty="0"/>
          </a:p>
        </p:txBody>
      </p:sp>
      <p:sp>
        <p:nvSpPr>
          <p:cNvPr id="31750" name="Text Box 6"/>
          <p:cNvSpPr txBox="1">
            <a:spLocks noChangeArrowheads="1"/>
          </p:cNvSpPr>
          <p:nvPr/>
        </p:nvSpPr>
        <p:spPr bwMode="auto">
          <a:xfrm>
            <a:off x="2609850" y="4462463"/>
            <a:ext cx="1362075" cy="720725"/>
          </a:xfrm>
          <a:prstGeom prst="rect">
            <a:avLst/>
          </a:prstGeom>
          <a:solidFill>
            <a:srgbClr val="F0E8B7"/>
          </a:solidFill>
          <a:ln w="19050">
            <a:solidFill>
              <a:schemeClr val="tx1"/>
            </a:solidFill>
            <a:miter lim="800000"/>
            <a:headEnd/>
            <a:tailEnd/>
          </a:ln>
        </p:spPr>
        <p:txBody>
          <a:bodyPr>
            <a:spAutoFit/>
          </a:bodyPr>
          <a:lstStyle/>
          <a:p>
            <a:pPr algn="ctr">
              <a:spcBef>
                <a:spcPct val="50000"/>
              </a:spcBef>
            </a:pPr>
            <a:r>
              <a:rPr lang="en-US" sz="2000" dirty="0"/>
              <a:t>Routing Label</a:t>
            </a:r>
          </a:p>
        </p:txBody>
      </p:sp>
      <p:sp>
        <p:nvSpPr>
          <p:cNvPr id="31751" name="Text Box 7"/>
          <p:cNvSpPr txBox="1">
            <a:spLocks noChangeArrowheads="1"/>
          </p:cNvSpPr>
          <p:nvPr/>
        </p:nvSpPr>
        <p:spPr bwMode="auto">
          <a:xfrm>
            <a:off x="800100" y="4457700"/>
            <a:ext cx="1323975" cy="720725"/>
          </a:xfrm>
          <a:prstGeom prst="rect">
            <a:avLst/>
          </a:prstGeom>
          <a:solidFill>
            <a:srgbClr val="F0E8B7"/>
          </a:solidFill>
          <a:ln w="19050">
            <a:solidFill>
              <a:schemeClr val="tx1"/>
            </a:solidFill>
            <a:miter lim="800000"/>
            <a:headEnd/>
            <a:tailEnd/>
          </a:ln>
        </p:spPr>
        <p:txBody>
          <a:bodyPr>
            <a:spAutoFit/>
          </a:bodyPr>
          <a:lstStyle/>
          <a:p>
            <a:pPr algn="ctr">
              <a:spcBef>
                <a:spcPct val="50000"/>
              </a:spcBef>
            </a:pPr>
            <a:r>
              <a:rPr lang="en-US" sz="2000" dirty="0"/>
              <a:t>Address Indicator</a:t>
            </a:r>
          </a:p>
        </p:txBody>
      </p:sp>
      <p:sp>
        <p:nvSpPr>
          <p:cNvPr id="31752" name="Line 8"/>
          <p:cNvSpPr>
            <a:spLocks noChangeShapeType="1"/>
          </p:cNvSpPr>
          <p:nvPr/>
        </p:nvSpPr>
        <p:spPr bwMode="auto">
          <a:xfrm>
            <a:off x="1457325" y="3895725"/>
            <a:ext cx="0" cy="571500"/>
          </a:xfrm>
          <a:prstGeom prst="line">
            <a:avLst/>
          </a:prstGeom>
          <a:noFill/>
          <a:ln w="19050">
            <a:solidFill>
              <a:schemeClr val="tx1"/>
            </a:solidFill>
            <a:round/>
            <a:headEnd/>
            <a:tailEnd/>
          </a:ln>
        </p:spPr>
        <p:txBody>
          <a:bodyPr/>
          <a:lstStyle/>
          <a:p>
            <a:endParaRPr lang="en-US" dirty="0"/>
          </a:p>
        </p:txBody>
      </p:sp>
      <p:sp>
        <p:nvSpPr>
          <p:cNvPr id="31753" name="Line 9"/>
          <p:cNvSpPr>
            <a:spLocks noChangeShapeType="1"/>
          </p:cNvSpPr>
          <p:nvPr/>
        </p:nvSpPr>
        <p:spPr bwMode="auto">
          <a:xfrm>
            <a:off x="3286125" y="3886200"/>
            <a:ext cx="0" cy="585788"/>
          </a:xfrm>
          <a:prstGeom prst="line">
            <a:avLst/>
          </a:prstGeom>
          <a:noFill/>
          <a:ln w="19050">
            <a:solidFill>
              <a:schemeClr val="tx1"/>
            </a:solidFill>
            <a:round/>
            <a:headEnd/>
            <a:tailEnd/>
          </a:ln>
        </p:spPr>
        <p:txBody>
          <a:bodyPr/>
          <a:lstStyle/>
          <a:p>
            <a:endParaRPr lang="en-US" dirty="0"/>
          </a:p>
        </p:txBody>
      </p:sp>
      <p:sp>
        <p:nvSpPr>
          <p:cNvPr id="31754" name="Rectangle 10"/>
          <p:cNvSpPr>
            <a:spLocks noChangeArrowheads="1"/>
          </p:cNvSpPr>
          <p:nvPr/>
        </p:nvSpPr>
        <p:spPr bwMode="auto">
          <a:xfrm>
            <a:off x="4697413" y="3011488"/>
            <a:ext cx="4303712" cy="873125"/>
          </a:xfrm>
          <a:prstGeom prst="rect">
            <a:avLst/>
          </a:prstGeom>
          <a:solidFill>
            <a:srgbClr val="99CCFF"/>
          </a:solidFill>
          <a:ln w="19050">
            <a:solidFill>
              <a:schemeClr val="tx1"/>
            </a:solidFill>
            <a:round/>
            <a:headEnd/>
            <a:tailEnd/>
          </a:ln>
        </p:spPr>
        <p:txBody>
          <a:bodyPr lIns="0" tIns="0" rIns="0" bIns="0">
            <a:spAutoFit/>
          </a:bodyP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dirty="0">
                <a:solidFill>
                  <a:srgbClr val="000000"/>
                </a:solidFill>
                <a:cs typeface="Lucida Sans Unicode" pitchFamily="34" charset="0"/>
              </a:rPr>
              <a:t>Service Information Octet (SIO)</a:t>
            </a:r>
          </a:p>
        </p:txBody>
      </p:sp>
      <p:sp>
        <p:nvSpPr>
          <p:cNvPr id="31755" name="Line 11"/>
          <p:cNvSpPr>
            <a:spLocks noChangeShapeType="1"/>
          </p:cNvSpPr>
          <p:nvPr/>
        </p:nvSpPr>
        <p:spPr bwMode="auto">
          <a:xfrm>
            <a:off x="5481638" y="2398713"/>
            <a:ext cx="1587" cy="609600"/>
          </a:xfrm>
          <a:prstGeom prst="line">
            <a:avLst/>
          </a:prstGeom>
          <a:noFill/>
          <a:ln w="28440">
            <a:solidFill>
              <a:srgbClr val="000000"/>
            </a:solidFill>
            <a:miter lim="800000"/>
            <a:headEnd/>
            <a:tailEnd/>
          </a:ln>
        </p:spPr>
        <p:txBody>
          <a:bodyPr/>
          <a:lstStyle/>
          <a:p>
            <a:endParaRPr lang="en-US" dirty="0"/>
          </a:p>
        </p:txBody>
      </p:sp>
      <p:sp>
        <p:nvSpPr>
          <p:cNvPr id="31756" name="Text Box 12"/>
          <p:cNvSpPr txBox="1">
            <a:spLocks noChangeArrowheads="1"/>
          </p:cNvSpPr>
          <p:nvPr/>
        </p:nvSpPr>
        <p:spPr bwMode="auto">
          <a:xfrm>
            <a:off x="5181600" y="4465638"/>
            <a:ext cx="1362075" cy="720725"/>
          </a:xfrm>
          <a:prstGeom prst="rect">
            <a:avLst/>
          </a:prstGeom>
          <a:solidFill>
            <a:srgbClr val="F0E8B7"/>
          </a:solidFill>
          <a:ln w="19050">
            <a:solidFill>
              <a:schemeClr val="tx1"/>
            </a:solidFill>
            <a:miter lim="800000"/>
            <a:headEnd/>
            <a:tailEnd/>
          </a:ln>
        </p:spPr>
        <p:txBody>
          <a:bodyPr>
            <a:spAutoFit/>
          </a:bodyPr>
          <a:lstStyle/>
          <a:p>
            <a:pPr algn="ctr">
              <a:spcBef>
                <a:spcPct val="50000"/>
              </a:spcBef>
            </a:pPr>
            <a:r>
              <a:rPr lang="en-US" sz="2000" dirty="0"/>
              <a:t>Network Indicator</a:t>
            </a:r>
          </a:p>
        </p:txBody>
      </p:sp>
      <p:sp>
        <p:nvSpPr>
          <p:cNvPr id="31757" name="Text Box 13"/>
          <p:cNvSpPr txBox="1">
            <a:spLocks noChangeArrowheads="1"/>
          </p:cNvSpPr>
          <p:nvPr/>
        </p:nvSpPr>
        <p:spPr bwMode="auto">
          <a:xfrm>
            <a:off x="7038975" y="4456113"/>
            <a:ext cx="1362075" cy="720725"/>
          </a:xfrm>
          <a:prstGeom prst="rect">
            <a:avLst/>
          </a:prstGeom>
          <a:solidFill>
            <a:srgbClr val="F0E8B7"/>
          </a:solidFill>
          <a:ln w="19050">
            <a:solidFill>
              <a:schemeClr val="tx1"/>
            </a:solidFill>
            <a:miter lim="800000"/>
            <a:headEnd/>
            <a:tailEnd/>
          </a:ln>
        </p:spPr>
        <p:txBody>
          <a:bodyPr>
            <a:spAutoFit/>
          </a:bodyPr>
          <a:lstStyle/>
          <a:p>
            <a:pPr algn="ctr">
              <a:spcBef>
                <a:spcPct val="50000"/>
              </a:spcBef>
            </a:pPr>
            <a:r>
              <a:rPr lang="en-US" sz="2000" dirty="0"/>
              <a:t>Service Indicator</a:t>
            </a:r>
          </a:p>
        </p:txBody>
      </p:sp>
      <p:sp>
        <p:nvSpPr>
          <p:cNvPr id="31758" name="Line 14"/>
          <p:cNvSpPr>
            <a:spLocks noChangeShapeType="1"/>
          </p:cNvSpPr>
          <p:nvPr/>
        </p:nvSpPr>
        <p:spPr bwMode="auto">
          <a:xfrm>
            <a:off x="5838825" y="3879850"/>
            <a:ext cx="0" cy="585788"/>
          </a:xfrm>
          <a:prstGeom prst="line">
            <a:avLst/>
          </a:prstGeom>
          <a:noFill/>
          <a:ln w="19050">
            <a:solidFill>
              <a:schemeClr val="tx1"/>
            </a:solidFill>
            <a:round/>
            <a:headEnd/>
            <a:tailEnd/>
          </a:ln>
        </p:spPr>
        <p:txBody>
          <a:bodyPr/>
          <a:lstStyle/>
          <a:p>
            <a:endParaRPr lang="en-US" dirty="0"/>
          </a:p>
        </p:txBody>
      </p:sp>
      <p:sp>
        <p:nvSpPr>
          <p:cNvPr id="31759" name="Line 15"/>
          <p:cNvSpPr>
            <a:spLocks noChangeShapeType="1"/>
          </p:cNvSpPr>
          <p:nvPr/>
        </p:nvSpPr>
        <p:spPr bwMode="auto">
          <a:xfrm>
            <a:off x="7680325" y="3873500"/>
            <a:ext cx="0" cy="585788"/>
          </a:xfrm>
          <a:prstGeom prst="line">
            <a:avLst/>
          </a:prstGeom>
          <a:noFill/>
          <a:ln w="19050">
            <a:solidFill>
              <a:schemeClr val="tx1"/>
            </a:solidFill>
            <a:round/>
            <a:headEnd/>
            <a:tailEnd/>
          </a:ln>
        </p:spPr>
        <p:txBody>
          <a:bodyPr/>
          <a:lstStyle/>
          <a:p>
            <a:endParaRPr lang="en-US" dirty="0"/>
          </a:p>
        </p:txBody>
      </p:sp>
      <p:sp>
        <p:nvSpPr>
          <p:cNvPr id="31760" name="Text Box 16"/>
          <p:cNvSpPr txBox="1">
            <a:spLocks noChangeArrowheads="1"/>
          </p:cNvSpPr>
          <p:nvPr/>
        </p:nvSpPr>
        <p:spPr bwMode="auto">
          <a:xfrm>
            <a:off x="6162675" y="5462588"/>
            <a:ext cx="1362075" cy="720725"/>
          </a:xfrm>
          <a:prstGeom prst="rect">
            <a:avLst/>
          </a:prstGeom>
          <a:solidFill>
            <a:srgbClr val="F0E8B7"/>
          </a:solidFill>
          <a:ln w="19050">
            <a:solidFill>
              <a:schemeClr val="tx1"/>
            </a:solidFill>
            <a:miter lim="800000"/>
            <a:headEnd/>
            <a:tailEnd/>
          </a:ln>
        </p:spPr>
        <p:txBody>
          <a:bodyPr>
            <a:spAutoFit/>
          </a:bodyPr>
          <a:lstStyle/>
          <a:p>
            <a:pPr algn="ctr">
              <a:spcBef>
                <a:spcPct val="50000"/>
              </a:spcBef>
            </a:pPr>
            <a:r>
              <a:rPr lang="en-US" sz="2000" dirty="0"/>
              <a:t>Message Priority</a:t>
            </a:r>
          </a:p>
        </p:txBody>
      </p:sp>
      <p:sp>
        <p:nvSpPr>
          <p:cNvPr id="31761" name="Line 17"/>
          <p:cNvSpPr>
            <a:spLocks noChangeShapeType="1"/>
          </p:cNvSpPr>
          <p:nvPr/>
        </p:nvSpPr>
        <p:spPr bwMode="auto">
          <a:xfrm flipH="1">
            <a:off x="6781800" y="3889375"/>
            <a:ext cx="9525" cy="1557338"/>
          </a:xfrm>
          <a:prstGeom prst="line">
            <a:avLst/>
          </a:prstGeom>
          <a:noFill/>
          <a:ln w="19050">
            <a:solidFill>
              <a:schemeClr val="tx1"/>
            </a:solidFill>
            <a:round/>
            <a:headEnd/>
            <a:tailEnd/>
          </a:ln>
        </p:spPr>
        <p:txBody>
          <a:bodyPr/>
          <a:lstStyle/>
          <a:p>
            <a:endParaRPr lang="en-US" dirty="0"/>
          </a:p>
        </p:txBody>
      </p:sp>
      <p:sp>
        <p:nvSpPr>
          <p:cNvPr id="31762" name="Text Box 18"/>
          <p:cNvSpPr txBox="1">
            <a:spLocks noChangeArrowheads="1"/>
          </p:cNvSpPr>
          <p:nvPr/>
        </p:nvSpPr>
        <p:spPr bwMode="auto">
          <a:xfrm>
            <a:off x="6219825" y="6181725"/>
            <a:ext cx="1257300" cy="304800"/>
          </a:xfrm>
          <a:prstGeom prst="rect">
            <a:avLst/>
          </a:prstGeom>
          <a:noFill/>
          <a:ln w="9525">
            <a:noFill/>
            <a:miter lim="800000"/>
            <a:headEnd/>
            <a:tailEnd/>
          </a:ln>
        </p:spPr>
        <p:txBody>
          <a:bodyPr>
            <a:spAutoFit/>
          </a:bodyPr>
          <a:lstStyle/>
          <a:p>
            <a:pPr algn="ctr">
              <a:spcBef>
                <a:spcPct val="50000"/>
              </a:spcBef>
            </a:pPr>
            <a:r>
              <a:rPr lang="en-US" sz="1400" dirty="0"/>
              <a:t>(ANSI Only)</a:t>
            </a: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mtClean="0"/>
              <a:t>Screen Sets</a:t>
            </a:r>
            <a:endParaRPr lang="en-US" dirty="0" smtClean="0"/>
          </a:p>
        </p:txBody>
      </p:sp>
      <p:sp>
        <p:nvSpPr>
          <p:cNvPr id="167939" name="Rectangle 3"/>
          <p:cNvSpPr>
            <a:spLocks noGrp="1" noChangeArrowheads="1"/>
          </p:cNvSpPr>
          <p:nvPr>
            <p:ph idx="1"/>
          </p:nvPr>
        </p:nvSpPr>
        <p:spPr/>
        <p:txBody>
          <a:bodyPr/>
          <a:lstStyle/>
          <a:p>
            <a:r>
              <a:rPr lang="en-US" dirty="0" smtClean="0"/>
              <a:t>Screen set name (</a:t>
            </a:r>
            <a:r>
              <a:rPr lang="en-US" dirty="0" err="1" smtClean="0"/>
              <a:t>scrn</a:t>
            </a:r>
            <a:r>
              <a:rPr lang="en-US" dirty="0" smtClean="0"/>
              <a:t>) </a:t>
            </a:r>
          </a:p>
          <a:p>
            <a:pPr>
              <a:buNone/>
            </a:pPr>
            <a:endParaRPr lang="en-US" dirty="0" smtClean="0"/>
          </a:p>
          <a:p>
            <a:r>
              <a:rPr lang="en-US" dirty="0" smtClean="0"/>
              <a:t>Screening reference (</a:t>
            </a:r>
            <a:r>
              <a:rPr lang="en-US" dirty="0" err="1" smtClean="0"/>
              <a:t>sr</a:t>
            </a:r>
            <a:r>
              <a:rPr lang="en-US" dirty="0" smtClean="0"/>
              <a:t>)</a:t>
            </a:r>
          </a:p>
          <a:p>
            <a:endParaRPr lang="en-US" dirty="0" smtClean="0"/>
          </a:p>
          <a:p>
            <a:r>
              <a:rPr lang="en-US" dirty="0" smtClean="0"/>
              <a:t>GWS capacity limits</a:t>
            </a:r>
          </a:p>
          <a:p>
            <a:pPr lvl="1"/>
            <a:r>
              <a:rPr lang="en-US" dirty="0" smtClean="0"/>
              <a:t>Screen sets</a:t>
            </a:r>
          </a:p>
          <a:p>
            <a:pPr lvl="1"/>
            <a:r>
              <a:rPr lang="en-US" dirty="0" smtClean="0"/>
              <a:t>Screening rules</a:t>
            </a:r>
          </a:p>
          <a:p>
            <a:pPr lvl="1"/>
            <a:r>
              <a:rPr lang="en-US" dirty="0" smtClean="0"/>
              <a:t>Screening parameters</a:t>
            </a:r>
          </a:p>
          <a:p>
            <a:endParaRPr lang="en-US" dirty="0" smtClean="0"/>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smtClean="0"/>
              <a:t>Gateway Screening Association Chart</a:t>
            </a:r>
          </a:p>
        </p:txBody>
      </p:sp>
      <p:grpSp>
        <p:nvGrpSpPr>
          <p:cNvPr id="168963" name="Group 40"/>
          <p:cNvGrpSpPr>
            <a:grpSpLocks/>
          </p:cNvGrpSpPr>
          <p:nvPr/>
        </p:nvGrpSpPr>
        <p:grpSpPr bwMode="auto">
          <a:xfrm>
            <a:off x="352425" y="831850"/>
            <a:ext cx="8321675" cy="5562600"/>
            <a:chOff x="390524" y="1089025"/>
            <a:chExt cx="8321675" cy="5562600"/>
          </a:xfrm>
        </p:grpSpPr>
        <p:sp>
          <p:nvSpPr>
            <p:cNvPr id="42" name="Rectangle 3"/>
            <p:cNvSpPr txBox="1">
              <a:spLocks noChangeArrowheads="1"/>
            </p:cNvSpPr>
            <p:nvPr/>
          </p:nvSpPr>
          <p:spPr bwMode="auto">
            <a:xfrm>
              <a:off x="390524" y="1089025"/>
              <a:ext cx="8321675" cy="5562600"/>
            </a:xfrm>
            <a:prstGeom prst="rect">
              <a:avLst/>
            </a:prstGeom>
            <a:noFill/>
            <a:ln w="9525" algn="ctr">
              <a:solidFill>
                <a:schemeClr val="tx1"/>
              </a:solidFill>
              <a:miter lim="800000"/>
              <a:headEnd/>
              <a:tailEnd/>
            </a:ln>
            <a:effectLst/>
          </p:spPr>
          <p:txBody>
            <a:bodyPr lIns="0" tIns="0" rIns="0" bIns="0"/>
            <a:lstStyle/>
            <a:p>
              <a:pPr marL="228600" indent="-228600">
                <a:lnSpc>
                  <a:spcPct val="90000"/>
                </a:lnSpc>
                <a:spcBef>
                  <a:spcPct val="30000"/>
                </a:spcBef>
                <a:buClr>
                  <a:schemeClr val="folHlink"/>
                </a:buClr>
                <a:buFont typeface="Wingdings" pitchFamily="2" charset="2"/>
                <a:buNone/>
                <a:defRPr/>
              </a:pPr>
              <a:r>
                <a:rPr lang="en-US" kern="0" dirty="0">
                  <a:latin typeface="+mn-lt"/>
                </a:rPr>
                <a:t>			</a:t>
              </a:r>
              <a:r>
                <a:rPr lang="en-US" u="sng" kern="0" dirty="0">
                  <a:latin typeface="+mn-lt"/>
                </a:rPr>
                <a:t>SCREENSET</a:t>
              </a:r>
              <a:r>
                <a:rPr lang="en-US" kern="0" dirty="0">
                  <a:latin typeface="+mn-lt"/>
                </a:rPr>
                <a:t>	   </a:t>
              </a:r>
              <a:r>
                <a:rPr lang="en-US" u="sng" kern="0" dirty="0">
                  <a:latin typeface="+mn-lt"/>
                </a:rPr>
                <a:t>LINKSET</a:t>
              </a:r>
              <a:r>
                <a:rPr lang="en-US" sz="2800" kern="0" dirty="0">
                  <a:latin typeface="+mn-lt"/>
                </a:rPr>
                <a:t> 	</a:t>
              </a:r>
              <a:endParaRPr lang="en-US" kern="0" dirty="0">
                <a:latin typeface="+mn-lt"/>
              </a:endParaRPr>
            </a:p>
            <a:p>
              <a:pPr marL="228600" indent="-228600">
                <a:lnSpc>
                  <a:spcPct val="90000"/>
                </a:lnSpc>
                <a:spcBef>
                  <a:spcPct val="30000"/>
                </a:spcBef>
                <a:buClr>
                  <a:schemeClr val="folHlink"/>
                </a:buClr>
                <a:buFont typeface="Wingdings" pitchFamily="2" charset="2"/>
                <a:buNone/>
                <a:defRPr/>
              </a:pPr>
              <a:r>
                <a:rPr lang="en-US" sz="1600" u="sng" kern="0" dirty="0">
                  <a:latin typeface="+mn-lt"/>
                </a:rPr>
                <a:t>ALW-OPC</a:t>
              </a:r>
              <a:r>
                <a:rPr lang="en-US" sz="1600" kern="0" dirty="0">
                  <a:latin typeface="+mn-lt"/>
                </a:rPr>
                <a:t>		</a:t>
              </a:r>
              <a:r>
                <a:rPr lang="en-US" sz="1600" u="sng" kern="0" dirty="0">
                  <a:latin typeface="+mn-lt"/>
                </a:rPr>
                <a:t>ALW-SIO</a:t>
              </a:r>
              <a:r>
                <a:rPr lang="en-US" sz="1600" kern="0" dirty="0">
                  <a:latin typeface="+mn-lt"/>
                </a:rPr>
                <a:t>			</a:t>
              </a:r>
              <a:r>
                <a:rPr lang="en-US" sz="1600" u="sng" kern="0" dirty="0">
                  <a:latin typeface="+mn-lt"/>
                </a:rPr>
                <a:t>BLK-DPC</a:t>
              </a:r>
            </a:p>
            <a:p>
              <a:pPr marL="228600" indent="-228600">
                <a:lnSpc>
                  <a:spcPct val="90000"/>
                </a:lnSpc>
                <a:spcBef>
                  <a:spcPct val="30000"/>
                </a:spcBef>
                <a:buClr>
                  <a:schemeClr val="folHlink"/>
                </a:buClr>
                <a:buFont typeface="Wingdings" pitchFamily="2" charset="2"/>
                <a:buNone/>
                <a:defRPr/>
              </a:pPr>
              <a:r>
                <a:rPr lang="en-US" sz="1600" kern="0" dirty="0">
                  <a:latin typeface="+mn-lt"/>
                </a:rPr>
                <a:t>		BLK-OPC			ALW-DPC		ALW-DESTFLD</a:t>
              </a:r>
            </a:p>
            <a:p>
              <a:pPr marL="228600" indent="-228600">
                <a:lnSpc>
                  <a:spcPct val="90000"/>
                </a:lnSpc>
                <a:spcBef>
                  <a:spcPct val="30000"/>
                </a:spcBef>
                <a:buClr>
                  <a:schemeClr val="folHlink"/>
                </a:buClr>
                <a:buFont typeface="Wingdings" pitchFamily="2" charset="2"/>
                <a:buNone/>
                <a:defRPr/>
              </a:pPr>
              <a:r>
                <a:rPr lang="en-US" sz="1600" kern="0" dirty="0">
                  <a:latin typeface="+mn-lt"/>
                </a:rPr>
                <a:t> 		ALW-SIO			BLK-DPC			ALW-CGPA</a:t>
              </a:r>
            </a:p>
            <a:p>
              <a:pPr marL="228600" indent="-228600">
                <a:lnSpc>
                  <a:spcPct val="90000"/>
                </a:lnSpc>
                <a:spcBef>
                  <a:spcPct val="30000"/>
                </a:spcBef>
                <a:buClr>
                  <a:schemeClr val="folHlink"/>
                </a:buClr>
                <a:buFont typeface="Wingdings" pitchFamily="2" charset="2"/>
                <a:buNone/>
                <a:defRPr/>
              </a:pPr>
              <a:r>
                <a:rPr lang="en-US" sz="1600" kern="0" dirty="0">
                  <a:latin typeface="+mn-lt"/>
                </a:rPr>
                <a:t>		ALW-DPC		ALW-DESTFLD		ALW-ISUP</a:t>
              </a:r>
            </a:p>
            <a:p>
              <a:pPr marL="228600" indent="-228600">
                <a:lnSpc>
                  <a:spcPct val="90000"/>
                </a:lnSpc>
                <a:spcBef>
                  <a:spcPct val="30000"/>
                </a:spcBef>
                <a:buClr>
                  <a:schemeClr val="folHlink"/>
                </a:buClr>
                <a:buFont typeface="Wingdings" pitchFamily="2" charset="2"/>
                <a:buNone/>
                <a:defRPr/>
              </a:pPr>
              <a:r>
                <a:rPr lang="en-US" sz="1600" kern="0" dirty="0">
                  <a:latin typeface="+mn-lt"/>
                </a:rPr>
                <a:t>		BLK-DPC			ALW-CGPA		FAIL</a:t>
              </a:r>
            </a:p>
            <a:p>
              <a:pPr marL="228600" indent="-228600">
                <a:lnSpc>
                  <a:spcPct val="90000"/>
                </a:lnSpc>
                <a:spcBef>
                  <a:spcPct val="30000"/>
                </a:spcBef>
                <a:buClr>
                  <a:schemeClr val="folHlink"/>
                </a:buClr>
                <a:buFont typeface="Wingdings" pitchFamily="2" charset="2"/>
                <a:buNone/>
                <a:defRPr/>
              </a:pPr>
              <a:r>
                <a:rPr lang="en-US" sz="1600" kern="0" dirty="0">
                  <a:latin typeface="+mn-lt"/>
                </a:rPr>
                <a:t>		ALW-CGPA		ALW-CDPA		STOP</a:t>
              </a:r>
            </a:p>
            <a:p>
              <a:pPr marL="228600" indent="-228600">
                <a:lnSpc>
                  <a:spcPct val="90000"/>
                </a:lnSpc>
                <a:spcBef>
                  <a:spcPct val="30000"/>
                </a:spcBef>
                <a:buClr>
                  <a:schemeClr val="folHlink"/>
                </a:buClr>
                <a:buFont typeface="Wingdings" pitchFamily="2" charset="2"/>
                <a:buNone/>
                <a:defRPr/>
              </a:pPr>
              <a:r>
                <a:rPr lang="en-US" sz="1600" kern="0" dirty="0">
                  <a:latin typeface="+mn-lt"/>
                </a:rPr>
                <a:t>                STOP			ALW-ISUP</a:t>
              </a:r>
            </a:p>
            <a:p>
              <a:pPr marL="228600" indent="-228600">
                <a:lnSpc>
                  <a:spcPct val="90000"/>
                </a:lnSpc>
                <a:spcBef>
                  <a:spcPct val="30000"/>
                </a:spcBef>
                <a:buClr>
                  <a:schemeClr val="folHlink"/>
                </a:buClr>
                <a:buFont typeface="Wingdings" pitchFamily="2" charset="2"/>
                <a:buNone/>
                <a:defRPr/>
              </a:pPr>
              <a:r>
                <a:rPr lang="en-US" sz="1600" u="sng" kern="0" dirty="0">
                  <a:latin typeface="+mn-lt"/>
                </a:rPr>
                <a:t>BLK-OPC</a:t>
              </a:r>
              <a:r>
                <a:rPr lang="en-US" sz="1600" kern="0" dirty="0">
                  <a:latin typeface="+mn-lt"/>
                </a:rPr>
                <a:t>				STOP		</a:t>
              </a:r>
              <a:r>
                <a:rPr lang="en-US" sz="1600" u="sng" kern="0" dirty="0">
                  <a:latin typeface="+mn-lt"/>
                </a:rPr>
                <a:t>ALW-CGPA</a:t>
              </a:r>
            </a:p>
            <a:p>
              <a:pPr marL="228600" indent="-228600">
                <a:lnSpc>
                  <a:spcPct val="90000"/>
                </a:lnSpc>
                <a:spcBef>
                  <a:spcPct val="30000"/>
                </a:spcBef>
                <a:buClr>
                  <a:schemeClr val="folHlink"/>
                </a:buClr>
                <a:buFont typeface="Wingdings" pitchFamily="2" charset="2"/>
                <a:buNone/>
                <a:defRPr/>
              </a:pPr>
              <a:r>
                <a:rPr lang="en-US" sz="1600" kern="0" dirty="0">
                  <a:latin typeface="+mn-lt"/>
                </a:rPr>
                <a:t>		ALW-SIO						ALW-TT</a:t>
              </a:r>
            </a:p>
            <a:p>
              <a:pPr marL="228600" indent="-228600">
                <a:lnSpc>
                  <a:spcPct val="90000"/>
                </a:lnSpc>
                <a:spcBef>
                  <a:spcPct val="30000"/>
                </a:spcBef>
                <a:buClr>
                  <a:schemeClr val="folHlink"/>
                </a:buClr>
                <a:buFont typeface="Wingdings" pitchFamily="2" charset="2"/>
                <a:buNone/>
                <a:defRPr/>
              </a:pPr>
              <a:r>
                <a:rPr lang="en-US" sz="1600" kern="0" dirty="0">
                  <a:latin typeface="+mn-lt"/>
                </a:rPr>
                <a:t>		ALW-DPC	</a:t>
              </a:r>
              <a:r>
                <a:rPr lang="en-US" sz="1600" u="sng" kern="0" dirty="0">
                  <a:latin typeface="+mn-lt"/>
                </a:rPr>
                <a:t>ALW-DPC</a:t>
              </a:r>
              <a:r>
                <a:rPr lang="en-US" sz="1600" kern="0" dirty="0">
                  <a:latin typeface="+mn-lt"/>
                </a:rPr>
                <a:t>			ALW-CDPA</a:t>
              </a:r>
            </a:p>
            <a:p>
              <a:pPr marL="228600" indent="-228600">
                <a:lnSpc>
                  <a:spcPct val="90000"/>
                </a:lnSpc>
                <a:spcBef>
                  <a:spcPct val="30000"/>
                </a:spcBef>
                <a:buClr>
                  <a:schemeClr val="folHlink"/>
                </a:buClr>
                <a:buFont typeface="Wingdings" pitchFamily="2" charset="2"/>
                <a:buNone/>
                <a:defRPr/>
              </a:pPr>
              <a:r>
                <a:rPr lang="en-US" sz="1600" kern="0" dirty="0">
                  <a:latin typeface="+mn-lt"/>
                </a:rPr>
                <a:t>		BLK-DPC			BLK-DPC			STOP</a:t>
              </a:r>
            </a:p>
            <a:p>
              <a:pPr marL="228600" indent="-228600">
                <a:lnSpc>
                  <a:spcPct val="90000"/>
                </a:lnSpc>
                <a:spcBef>
                  <a:spcPct val="30000"/>
                </a:spcBef>
                <a:buClr>
                  <a:schemeClr val="folHlink"/>
                </a:buClr>
                <a:buFont typeface="Wingdings" pitchFamily="2" charset="2"/>
                <a:buNone/>
                <a:defRPr/>
              </a:pPr>
              <a:r>
                <a:rPr lang="en-US" sz="1600" kern="0" dirty="0">
                  <a:latin typeface="+mn-lt"/>
                </a:rPr>
                <a:t>		ALW-CGPA		ALW-DESTFLD	</a:t>
              </a:r>
              <a:r>
                <a:rPr lang="en-US" sz="1600" u="sng" kern="0" dirty="0">
                  <a:latin typeface="+mn-lt"/>
                </a:rPr>
                <a:t>ALW-TT</a:t>
              </a:r>
              <a:r>
                <a:rPr lang="en-US" sz="1600" kern="0" dirty="0">
                  <a:latin typeface="+mn-lt"/>
                </a:rPr>
                <a:t>   ALW-CDPA</a:t>
              </a:r>
            </a:p>
            <a:p>
              <a:pPr marL="228600" indent="-228600">
                <a:lnSpc>
                  <a:spcPct val="90000"/>
                </a:lnSpc>
                <a:spcBef>
                  <a:spcPct val="30000"/>
                </a:spcBef>
                <a:buClr>
                  <a:schemeClr val="folHlink"/>
                </a:buClr>
                <a:buFont typeface="Wingdings" pitchFamily="2" charset="2"/>
                <a:buNone/>
                <a:defRPr/>
              </a:pPr>
              <a:r>
                <a:rPr lang="en-US" sz="1600" kern="0" dirty="0">
                  <a:latin typeface="+mn-lt"/>
                </a:rPr>
                <a:t>		FAIL			ALW-ISUP		STOP</a:t>
              </a:r>
            </a:p>
            <a:p>
              <a:pPr marL="228600" indent="-228600">
                <a:lnSpc>
                  <a:spcPct val="90000"/>
                </a:lnSpc>
                <a:spcBef>
                  <a:spcPct val="30000"/>
                </a:spcBef>
                <a:buClr>
                  <a:schemeClr val="folHlink"/>
                </a:buClr>
                <a:buFont typeface="Wingdings" pitchFamily="2" charset="2"/>
                <a:buNone/>
                <a:defRPr/>
              </a:pPr>
              <a:r>
                <a:rPr lang="en-US" sz="1600" kern="0" dirty="0">
                  <a:latin typeface="+mn-lt"/>
                </a:rPr>
                <a:t>		STOP			ALW-CGPA	</a:t>
              </a:r>
              <a:r>
                <a:rPr lang="en-US" sz="1600" u="sng" kern="0" dirty="0">
                  <a:latin typeface="+mn-lt"/>
                </a:rPr>
                <a:t>ALW-DESTFLD</a:t>
              </a:r>
              <a:r>
                <a:rPr lang="en-US" sz="1600" kern="0" dirty="0">
                  <a:latin typeface="+mn-lt"/>
                </a:rPr>
                <a:t>	</a:t>
              </a:r>
            </a:p>
            <a:p>
              <a:pPr marL="228600" indent="-228600">
                <a:lnSpc>
                  <a:spcPct val="90000"/>
                </a:lnSpc>
                <a:spcBef>
                  <a:spcPct val="30000"/>
                </a:spcBef>
                <a:buClr>
                  <a:schemeClr val="folHlink"/>
                </a:buClr>
                <a:buFont typeface="Wingdings" pitchFamily="2" charset="2"/>
                <a:buNone/>
                <a:defRPr/>
              </a:pPr>
              <a:r>
                <a:rPr lang="en-US" sz="1600" kern="0" dirty="0">
                  <a:latin typeface="+mn-lt"/>
                </a:rPr>
                <a:t> </a:t>
              </a:r>
              <a:r>
                <a:rPr lang="en-US" sz="1600" u="sng" kern="0" dirty="0">
                  <a:latin typeface="+mn-lt"/>
                </a:rPr>
                <a:t>ALW-CDPA</a:t>
              </a:r>
              <a:r>
                <a:rPr lang="en-US" sz="1600" kern="0" dirty="0">
                  <a:latin typeface="+mn-lt"/>
                </a:rPr>
                <a:t>		                STOP                                       STOP                         </a:t>
              </a:r>
              <a:endParaRPr lang="en-US" sz="1600" u="sng" kern="0" dirty="0">
                <a:latin typeface="+mn-lt"/>
              </a:endParaRPr>
            </a:p>
            <a:p>
              <a:pPr marL="228600" indent="-228600">
                <a:lnSpc>
                  <a:spcPct val="90000"/>
                </a:lnSpc>
                <a:spcBef>
                  <a:spcPct val="30000"/>
                </a:spcBef>
                <a:buClr>
                  <a:schemeClr val="folHlink"/>
                </a:buClr>
                <a:buFont typeface="Wingdings" pitchFamily="2" charset="2"/>
                <a:buNone/>
                <a:defRPr/>
              </a:pPr>
              <a:r>
                <a:rPr lang="en-US" sz="1600" kern="0" dirty="0">
                  <a:latin typeface="+mn-lt"/>
                </a:rPr>
                <a:t>		ALW-AFTPC	</a:t>
              </a:r>
              <a:r>
                <a:rPr lang="en-US" sz="1600" u="sng" kern="0" dirty="0">
                  <a:latin typeface="+mn-lt"/>
                </a:rPr>
                <a:t>ALW-ISUP </a:t>
              </a:r>
              <a:r>
                <a:rPr lang="en-US" sz="1600" kern="0" dirty="0">
                  <a:latin typeface="+mn-lt"/>
                </a:rPr>
                <a:t>                               </a:t>
              </a:r>
              <a:r>
                <a:rPr lang="en-US" sz="1600" u="sng" kern="0" dirty="0">
                  <a:latin typeface="+mn-lt"/>
                </a:rPr>
                <a:t>ALW-AFTPC</a:t>
              </a:r>
              <a:r>
                <a:rPr lang="en-US" sz="1600" kern="0" dirty="0">
                  <a:latin typeface="+mn-lt"/>
                </a:rPr>
                <a:t>		</a:t>
              </a:r>
            </a:p>
            <a:p>
              <a:pPr marL="228600" indent="-228600">
                <a:lnSpc>
                  <a:spcPct val="90000"/>
                </a:lnSpc>
                <a:spcBef>
                  <a:spcPct val="30000"/>
                </a:spcBef>
                <a:buClr>
                  <a:schemeClr val="folHlink"/>
                </a:buClr>
                <a:buFont typeface="Wingdings" pitchFamily="2" charset="2"/>
                <a:buNone/>
                <a:defRPr/>
              </a:pPr>
              <a:r>
                <a:rPr lang="en-US" sz="1600" kern="0" dirty="0">
                  <a:latin typeface="+mn-lt"/>
                </a:rPr>
                <a:t>		STOP			STOP			 STOP							</a:t>
              </a:r>
            </a:p>
          </p:txBody>
        </p:sp>
        <p:sp>
          <p:nvSpPr>
            <p:cNvPr id="168965" name="Line 4"/>
            <p:cNvSpPr>
              <a:spLocks noChangeShapeType="1"/>
            </p:cNvSpPr>
            <p:nvPr/>
          </p:nvSpPr>
          <p:spPr bwMode="auto">
            <a:xfrm flipH="1">
              <a:off x="1231900" y="1905000"/>
              <a:ext cx="0" cy="1444625"/>
            </a:xfrm>
            <a:prstGeom prst="line">
              <a:avLst/>
            </a:prstGeom>
            <a:noFill/>
            <a:ln w="9525">
              <a:solidFill>
                <a:schemeClr val="tx1"/>
              </a:solidFill>
              <a:round/>
              <a:headEnd/>
              <a:tailEnd/>
            </a:ln>
          </p:spPr>
          <p:txBody>
            <a:bodyPr/>
            <a:lstStyle/>
            <a:p>
              <a:endParaRPr lang="en-US" dirty="0"/>
            </a:p>
          </p:txBody>
        </p:sp>
        <p:sp>
          <p:nvSpPr>
            <p:cNvPr id="168966" name="Line 5"/>
            <p:cNvSpPr>
              <a:spLocks noChangeShapeType="1"/>
            </p:cNvSpPr>
            <p:nvPr/>
          </p:nvSpPr>
          <p:spPr bwMode="auto">
            <a:xfrm>
              <a:off x="1228723" y="3906850"/>
              <a:ext cx="1" cy="1641463"/>
            </a:xfrm>
            <a:prstGeom prst="line">
              <a:avLst/>
            </a:prstGeom>
            <a:noFill/>
            <a:ln w="9525">
              <a:solidFill>
                <a:schemeClr val="tx1"/>
              </a:solidFill>
              <a:round/>
              <a:headEnd/>
              <a:tailEnd/>
            </a:ln>
          </p:spPr>
          <p:txBody>
            <a:bodyPr/>
            <a:lstStyle/>
            <a:p>
              <a:endParaRPr lang="en-US" dirty="0"/>
            </a:p>
          </p:txBody>
        </p:sp>
        <p:sp>
          <p:nvSpPr>
            <p:cNvPr id="168967" name="Line 6"/>
            <p:cNvSpPr>
              <a:spLocks noChangeShapeType="1"/>
            </p:cNvSpPr>
            <p:nvPr/>
          </p:nvSpPr>
          <p:spPr bwMode="auto">
            <a:xfrm>
              <a:off x="1231900" y="5931185"/>
              <a:ext cx="0" cy="539750"/>
            </a:xfrm>
            <a:prstGeom prst="line">
              <a:avLst/>
            </a:prstGeom>
            <a:noFill/>
            <a:ln w="9525">
              <a:solidFill>
                <a:schemeClr val="tx1"/>
              </a:solidFill>
              <a:round/>
              <a:headEnd/>
              <a:tailEnd/>
            </a:ln>
          </p:spPr>
          <p:txBody>
            <a:bodyPr/>
            <a:lstStyle/>
            <a:p>
              <a:endParaRPr lang="en-US" dirty="0"/>
            </a:p>
          </p:txBody>
        </p:sp>
        <p:sp>
          <p:nvSpPr>
            <p:cNvPr id="168968" name="Line 7"/>
            <p:cNvSpPr>
              <a:spLocks noChangeShapeType="1"/>
            </p:cNvSpPr>
            <p:nvPr/>
          </p:nvSpPr>
          <p:spPr bwMode="auto">
            <a:xfrm>
              <a:off x="3949700" y="1838325"/>
              <a:ext cx="0" cy="1905000"/>
            </a:xfrm>
            <a:prstGeom prst="line">
              <a:avLst/>
            </a:prstGeom>
            <a:noFill/>
            <a:ln w="9525">
              <a:solidFill>
                <a:schemeClr val="tx1"/>
              </a:solidFill>
              <a:round/>
              <a:headEnd/>
              <a:tailEnd/>
            </a:ln>
          </p:spPr>
          <p:txBody>
            <a:bodyPr/>
            <a:lstStyle/>
            <a:p>
              <a:endParaRPr lang="en-US" dirty="0"/>
            </a:p>
          </p:txBody>
        </p:sp>
        <p:sp>
          <p:nvSpPr>
            <p:cNvPr id="168969" name="Line 8"/>
            <p:cNvSpPr>
              <a:spLocks noChangeShapeType="1"/>
            </p:cNvSpPr>
            <p:nvPr/>
          </p:nvSpPr>
          <p:spPr bwMode="auto">
            <a:xfrm>
              <a:off x="3949700" y="4443433"/>
              <a:ext cx="0" cy="1333500"/>
            </a:xfrm>
            <a:prstGeom prst="line">
              <a:avLst/>
            </a:prstGeom>
            <a:noFill/>
            <a:ln w="9525">
              <a:solidFill>
                <a:schemeClr val="tx1"/>
              </a:solidFill>
              <a:round/>
              <a:headEnd/>
              <a:tailEnd/>
            </a:ln>
          </p:spPr>
          <p:txBody>
            <a:bodyPr/>
            <a:lstStyle/>
            <a:p>
              <a:endParaRPr lang="en-US" dirty="0"/>
            </a:p>
          </p:txBody>
        </p:sp>
        <p:sp>
          <p:nvSpPr>
            <p:cNvPr id="168970" name="Line 9"/>
            <p:cNvSpPr>
              <a:spLocks noChangeShapeType="1"/>
            </p:cNvSpPr>
            <p:nvPr/>
          </p:nvSpPr>
          <p:spPr bwMode="auto">
            <a:xfrm>
              <a:off x="6705600" y="1866903"/>
              <a:ext cx="0" cy="1320800"/>
            </a:xfrm>
            <a:prstGeom prst="line">
              <a:avLst/>
            </a:prstGeom>
            <a:noFill/>
            <a:ln w="9525">
              <a:solidFill>
                <a:schemeClr val="tx1"/>
              </a:solidFill>
              <a:round/>
              <a:headEnd/>
              <a:tailEnd/>
            </a:ln>
          </p:spPr>
          <p:txBody>
            <a:bodyPr/>
            <a:lstStyle/>
            <a:p>
              <a:endParaRPr lang="en-US" dirty="0"/>
            </a:p>
          </p:txBody>
        </p:sp>
        <p:sp>
          <p:nvSpPr>
            <p:cNvPr id="168971" name="Line 10"/>
            <p:cNvSpPr>
              <a:spLocks noChangeShapeType="1"/>
            </p:cNvSpPr>
            <p:nvPr/>
          </p:nvSpPr>
          <p:spPr bwMode="auto">
            <a:xfrm flipH="1">
              <a:off x="6729414" y="3810005"/>
              <a:ext cx="1584" cy="862007"/>
            </a:xfrm>
            <a:prstGeom prst="line">
              <a:avLst/>
            </a:prstGeom>
            <a:noFill/>
            <a:ln w="9525">
              <a:solidFill>
                <a:schemeClr val="tx1"/>
              </a:solidFill>
              <a:round/>
              <a:headEnd/>
              <a:tailEnd/>
            </a:ln>
          </p:spPr>
          <p:txBody>
            <a:bodyPr/>
            <a:lstStyle/>
            <a:p>
              <a:endParaRPr lang="en-US" dirty="0"/>
            </a:p>
          </p:txBody>
        </p:sp>
        <p:sp>
          <p:nvSpPr>
            <p:cNvPr id="168972" name="Line 11"/>
            <p:cNvSpPr>
              <a:spLocks noChangeShapeType="1"/>
            </p:cNvSpPr>
            <p:nvPr/>
          </p:nvSpPr>
          <p:spPr bwMode="auto">
            <a:xfrm>
              <a:off x="6718300" y="4797425"/>
              <a:ext cx="0" cy="444500"/>
            </a:xfrm>
            <a:prstGeom prst="line">
              <a:avLst/>
            </a:prstGeom>
            <a:noFill/>
            <a:ln w="9525">
              <a:solidFill>
                <a:schemeClr val="tx1"/>
              </a:solidFill>
              <a:round/>
              <a:headEnd/>
              <a:tailEnd/>
            </a:ln>
          </p:spPr>
          <p:txBody>
            <a:bodyPr/>
            <a:lstStyle/>
            <a:p>
              <a:endParaRPr lang="en-US" dirty="0"/>
            </a:p>
          </p:txBody>
        </p:sp>
        <p:sp>
          <p:nvSpPr>
            <p:cNvPr id="168973" name="Line 12"/>
            <p:cNvSpPr>
              <a:spLocks noChangeShapeType="1"/>
            </p:cNvSpPr>
            <p:nvPr/>
          </p:nvSpPr>
          <p:spPr bwMode="auto">
            <a:xfrm>
              <a:off x="6735763" y="5627693"/>
              <a:ext cx="0" cy="228600"/>
            </a:xfrm>
            <a:prstGeom prst="line">
              <a:avLst/>
            </a:prstGeom>
            <a:noFill/>
            <a:ln w="9525">
              <a:solidFill>
                <a:schemeClr val="tx1"/>
              </a:solidFill>
              <a:round/>
              <a:headEnd/>
              <a:tailEnd/>
            </a:ln>
          </p:spPr>
          <p:txBody>
            <a:bodyPr/>
            <a:lstStyle/>
            <a:p>
              <a:endParaRPr lang="en-US" dirty="0"/>
            </a:p>
          </p:txBody>
        </p:sp>
        <p:sp>
          <p:nvSpPr>
            <p:cNvPr id="168974" name="Line 13"/>
            <p:cNvSpPr>
              <a:spLocks noChangeShapeType="1"/>
            </p:cNvSpPr>
            <p:nvPr/>
          </p:nvSpPr>
          <p:spPr bwMode="auto">
            <a:xfrm>
              <a:off x="6743699" y="6227772"/>
              <a:ext cx="1" cy="201607"/>
            </a:xfrm>
            <a:prstGeom prst="line">
              <a:avLst/>
            </a:prstGeom>
            <a:noFill/>
            <a:ln w="9525">
              <a:solidFill>
                <a:schemeClr val="tx1"/>
              </a:solidFill>
              <a:round/>
              <a:headEnd/>
              <a:tailEnd/>
            </a:ln>
          </p:spPr>
          <p:txBody>
            <a:bodyPr/>
            <a:lstStyle/>
            <a:p>
              <a:endParaRPr lang="en-US" dirty="0"/>
            </a:p>
          </p:txBody>
        </p:sp>
        <p:sp>
          <p:nvSpPr>
            <p:cNvPr id="168975" name="Line 14"/>
            <p:cNvSpPr>
              <a:spLocks noChangeShapeType="1"/>
            </p:cNvSpPr>
            <p:nvPr/>
          </p:nvSpPr>
          <p:spPr bwMode="auto">
            <a:xfrm>
              <a:off x="800100" y="2613025"/>
              <a:ext cx="419100" cy="0"/>
            </a:xfrm>
            <a:prstGeom prst="line">
              <a:avLst/>
            </a:prstGeom>
            <a:noFill/>
            <a:ln w="9525">
              <a:solidFill>
                <a:schemeClr val="tx1"/>
              </a:solidFill>
              <a:round/>
              <a:headEnd/>
              <a:tailEnd type="triangle" w="med" len="med"/>
            </a:ln>
          </p:spPr>
          <p:txBody>
            <a:bodyPr/>
            <a:lstStyle/>
            <a:p>
              <a:endParaRPr lang="en-US" dirty="0"/>
            </a:p>
          </p:txBody>
        </p:sp>
        <p:sp>
          <p:nvSpPr>
            <p:cNvPr id="168976" name="Line 15"/>
            <p:cNvSpPr>
              <a:spLocks noChangeShapeType="1"/>
            </p:cNvSpPr>
            <p:nvPr/>
          </p:nvSpPr>
          <p:spPr bwMode="auto">
            <a:xfrm flipV="1">
              <a:off x="800100" y="1778000"/>
              <a:ext cx="9525" cy="835025"/>
            </a:xfrm>
            <a:prstGeom prst="line">
              <a:avLst/>
            </a:prstGeom>
            <a:noFill/>
            <a:ln w="9525">
              <a:solidFill>
                <a:schemeClr val="tx1"/>
              </a:solidFill>
              <a:round/>
              <a:headEnd/>
              <a:tailEnd/>
            </a:ln>
          </p:spPr>
          <p:txBody>
            <a:bodyPr/>
            <a:lstStyle/>
            <a:p>
              <a:endParaRPr lang="en-US" dirty="0"/>
            </a:p>
          </p:txBody>
        </p:sp>
        <p:sp>
          <p:nvSpPr>
            <p:cNvPr id="168977" name="Line 16"/>
            <p:cNvSpPr>
              <a:spLocks noChangeShapeType="1"/>
            </p:cNvSpPr>
            <p:nvPr/>
          </p:nvSpPr>
          <p:spPr bwMode="auto">
            <a:xfrm>
              <a:off x="781050" y="4575175"/>
              <a:ext cx="419100" cy="0"/>
            </a:xfrm>
            <a:prstGeom prst="line">
              <a:avLst/>
            </a:prstGeom>
            <a:noFill/>
            <a:ln w="9525">
              <a:solidFill>
                <a:schemeClr val="tx1"/>
              </a:solidFill>
              <a:round/>
              <a:headEnd/>
              <a:tailEnd type="triangle" w="med" len="med"/>
            </a:ln>
          </p:spPr>
          <p:txBody>
            <a:bodyPr/>
            <a:lstStyle/>
            <a:p>
              <a:endParaRPr lang="en-US" dirty="0"/>
            </a:p>
          </p:txBody>
        </p:sp>
        <p:sp>
          <p:nvSpPr>
            <p:cNvPr id="168978" name="Line 17"/>
            <p:cNvSpPr>
              <a:spLocks noChangeShapeType="1"/>
            </p:cNvSpPr>
            <p:nvPr/>
          </p:nvSpPr>
          <p:spPr bwMode="auto">
            <a:xfrm flipV="1">
              <a:off x="781050" y="3800474"/>
              <a:ext cx="4763" cy="774700"/>
            </a:xfrm>
            <a:prstGeom prst="line">
              <a:avLst/>
            </a:prstGeom>
            <a:noFill/>
            <a:ln w="9525">
              <a:solidFill>
                <a:schemeClr val="tx1"/>
              </a:solidFill>
              <a:round/>
              <a:headEnd/>
              <a:tailEnd/>
            </a:ln>
          </p:spPr>
          <p:txBody>
            <a:bodyPr/>
            <a:lstStyle/>
            <a:p>
              <a:endParaRPr lang="en-US" dirty="0"/>
            </a:p>
          </p:txBody>
        </p:sp>
        <p:sp>
          <p:nvSpPr>
            <p:cNvPr id="168979" name="Line 18"/>
            <p:cNvSpPr>
              <a:spLocks noChangeShapeType="1"/>
            </p:cNvSpPr>
            <p:nvPr/>
          </p:nvSpPr>
          <p:spPr bwMode="auto">
            <a:xfrm>
              <a:off x="800100" y="6200161"/>
              <a:ext cx="419100" cy="0"/>
            </a:xfrm>
            <a:prstGeom prst="line">
              <a:avLst/>
            </a:prstGeom>
            <a:noFill/>
            <a:ln w="9525">
              <a:solidFill>
                <a:schemeClr val="tx1"/>
              </a:solidFill>
              <a:round/>
              <a:headEnd/>
              <a:tailEnd type="triangle" w="med" len="med"/>
            </a:ln>
          </p:spPr>
          <p:txBody>
            <a:bodyPr/>
            <a:lstStyle/>
            <a:p>
              <a:endParaRPr lang="en-US" dirty="0"/>
            </a:p>
          </p:txBody>
        </p:sp>
        <p:sp>
          <p:nvSpPr>
            <p:cNvPr id="168980" name="Line 19"/>
            <p:cNvSpPr>
              <a:spLocks noChangeShapeType="1"/>
            </p:cNvSpPr>
            <p:nvPr/>
          </p:nvSpPr>
          <p:spPr bwMode="auto">
            <a:xfrm flipV="1">
              <a:off x="795338" y="5874724"/>
              <a:ext cx="4763" cy="325437"/>
            </a:xfrm>
            <a:prstGeom prst="line">
              <a:avLst/>
            </a:prstGeom>
            <a:noFill/>
            <a:ln w="9525">
              <a:solidFill>
                <a:schemeClr val="tx1"/>
              </a:solidFill>
              <a:round/>
              <a:headEnd/>
              <a:tailEnd/>
            </a:ln>
          </p:spPr>
          <p:txBody>
            <a:bodyPr/>
            <a:lstStyle/>
            <a:p>
              <a:endParaRPr lang="en-US" dirty="0"/>
            </a:p>
          </p:txBody>
        </p:sp>
        <p:sp>
          <p:nvSpPr>
            <p:cNvPr id="168981" name="Line 20"/>
            <p:cNvSpPr>
              <a:spLocks noChangeShapeType="1"/>
            </p:cNvSpPr>
            <p:nvPr/>
          </p:nvSpPr>
          <p:spPr bwMode="auto">
            <a:xfrm>
              <a:off x="3524250" y="2974975"/>
              <a:ext cx="419100" cy="0"/>
            </a:xfrm>
            <a:prstGeom prst="line">
              <a:avLst/>
            </a:prstGeom>
            <a:noFill/>
            <a:ln w="9525">
              <a:solidFill>
                <a:schemeClr val="tx1"/>
              </a:solidFill>
              <a:round/>
              <a:headEnd/>
              <a:tailEnd type="triangle" w="med" len="med"/>
            </a:ln>
          </p:spPr>
          <p:txBody>
            <a:bodyPr/>
            <a:lstStyle/>
            <a:p>
              <a:endParaRPr lang="en-US" dirty="0"/>
            </a:p>
          </p:txBody>
        </p:sp>
        <p:sp>
          <p:nvSpPr>
            <p:cNvPr id="168982" name="Line 21"/>
            <p:cNvSpPr>
              <a:spLocks noChangeShapeType="1"/>
            </p:cNvSpPr>
            <p:nvPr/>
          </p:nvSpPr>
          <p:spPr bwMode="auto">
            <a:xfrm flipV="1">
              <a:off x="3524250" y="1778000"/>
              <a:ext cx="0" cy="1196975"/>
            </a:xfrm>
            <a:prstGeom prst="line">
              <a:avLst/>
            </a:prstGeom>
            <a:noFill/>
            <a:ln w="9525">
              <a:solidFill>
                <a:schemeClr val="tx1"/>
              </a:solidFill>
              <a:round/>
              <a:headEnd/>
              <a:tailEnd/>
            </a:ln>
          </p:spPr>
          <p:txBody>
            <a:bodyPr/>
            <a:lstStyle/>
            <a:p>
              <a:endParaRPr lang="en-US" dirty="0"/>
            </a:p>
          </p:txBody>
        </p:sp>
        <p:sp>
          <p:nvSpPr>
            <p:cNvPr id="168983" name="Line 22"/>
            <p:cNvSpPr>
              <a:spLocks noChangeShapeType="1"/>
            </p:cNvSpPr>
            <p:nvPr/>
          </p:nvSpPr>
          <p:spPr bwMode="auto">
            <a:xfrm>
              <a:off x="3505200" y="4994275"/>
              <a:ext cx="419100" cy="0"/>
            </a:xfrm>
            <a:prstGeom prst="line">
              <a:avLst/>
            </a:prstGeom>
            <a:noFill/>
            <a:ln w="9525">
              <a:solidFill>
                <a:schemeClr val="tx1"/>
              </a:solidFill>
              <a:round/>
              <a:headEnd/>
              <a:tailEnd type="triangle" w="med" len="med"/>
            </a:ln>
          </p:spPr>
          <p:txBody>
            <a:bodyPr/>
            <a:lstStyle/>
            <a:p>
              <a:endParaRPr lang="en-US" dirty="0"/>
            </a:p>
          </p:txBody>
        </p:sp>
        <p:sp>
          <p:nvSpPr>
            <p:cNvPr id="168984" name="Line 23"/>
            <p:cNvSpPr>
              <a:spLocks noChangeShapeType="1"/>
            </p:cNvSpPr>
            <p:nvPr/>
          </p:nvSpPr>
          <p:spPr bwMode="auto">
            <a:xfrm flipV="1">
              <a:off x="3505199" y="4386262"/>
              <a:ext cx="9525" cy="608012"/>
            </a:xfrm>
            <a:prstGeom prst="line">
              <a:avLst/>
            </a:prstGeom>
            <a:noFill/>
            <a:ln w="9525">
              <a:solidFill>
                <a:schemeClr val="tx1"/>
              </a:solidFill>
              <a:round/>
              <a:headEnd/>
              <a:tailEnd/>
            </a:ln>
          </p:spPr>
          <p:txBody>
            <a:bodyPr/>
            <a:lstStyle/>
            <a:p>
              <a:endParaRPr lang="en-US" dirty="0"/>
            </a:p>
          </p:txBody>
        </p:sp>
        <p:sp>
          <p:nvSpPr>
            <p:cNvPr id="168985" name="Line 24"/>
            <p:cNvSpPr>
              <a:spLocks noChangeShapeType="1"/>
            </p:cNvSpPr>
            <p:nvPr/>
          </p:nvSpPr>
          <p:spPr bwMode="auto">
            <a:xfrm>
              <a:off x="6276975" y="2593975"/>
              <a:ext cx="419100" cy="0"/>
            </a:xfrm>
            <a:prstGeom prst="line">
              <a:avLst/>
            </a:prstGeom>
            <a:noFill/>
            <a:ln w="9525">
              <a:solidFill>
                <a:schemeClr val="tx1"/>
              </a:solidFill>
              <a:round/>
              <a:headEnd/>
              <a:tailEnd type="triangle" w="med" len="med"/>
            </a:ln>
          </p:spPr>
          <p:txBody>
            <a:bodyPr/>
            <a:lstStyle/>
            <a:p>
              <a:endParaRPr lang="en-US" dirty="0"/>
            </a:p>
          </p:txBody>
        </p:sp>
        <p:sp>
          <p:nvSpPr>
            <p:cNvPr id="168986" name="Line 25"/>
            <p:cNvSpPr>
              <a:spLocks noChangeShapeType="1"/>
            </p:cNvSpPr>
            <p:nvPr/>
          </p:nvSpPr>
          <p:spPr bwMode="auto">
            <a:xfrm flipV="1">
              <a:off x="6276975" y="1787525"/>
              <a:ext cx="0" cy="806450"/>
            </a:xfrm>
            <a:prstGeom prst="line">
              <a:avLst/>
            </a:prstGeom>
            <a:noFill/>
            <a:ln w="9525">
              <a:solidFill>
                <a:schemeClr val="tx1"/>
              </a:solidFill>
              <a:round/>
              <a:headEnd/>
              <a:tailEnd/>
            </a:ln>
          </p:spPr>
          <p:txBody>
            <a:bodyPr/>
            <a:lstStyle/>
            <a:p>
              <a:endParaRPr lang="en-US" dirty="0"/>
            </a:p>
          </p:txBody>
        </p:sp>
        <p:sp>
          <p:nvSpPr>
            <p:cNvPr id="168987" name="Line 26"/>
            <p:cNvSpPr>
              <a:spLocks noChangeShapeType="1"/>
            </p:cNvSpPr>
            <p:nvPr/>
          </p:nvSpPr>
          <p:spPr bwMode="auto">
            <a:xfrm>
              <a:off x="6305550" y="4156075"/>
              <a:ext cx="419100" cy="0"/>
            </a:xfrm>
            <a:prstGeom prst="line">
              <a:avLst/>
            </a:prstGeom>
            <a:noFill/>
            <a:ln w="9525">
              <a:solidFill>
                <a:schemeClr val="tx1"/>
              </a:solidFill>
              <a:round/>
              <a:headEnd/>
              <a:tailEnd type="triangle" w="med" len="med"/>
            </a:ln>
          </p:spPr>
          <p:txBody>
            <a:bodyPr/>
            <a:lstStyle/>
            <a:p>
              <a:endParaRPr lang="en-US" dirty="0"/>
            </a:p>
          </p:txBody>
        </p:sp>
        <p:sp>
          <p:nvSpPr>
            <p:cNvPr id="168988" name="Line 27"/>
            <p:cNvSpPr>
              <a:spLocks noChangeShapeType="1"/>
            </p:cNvSpPr>
            <p:nvPr/>
          </p:nvSpPr>
          <p:spPr bwMode="auto">
            <a:xfrm flipH="1" flipV="1">
              <a:off x="6305550" y="3800475"/>
              <a:ext cx="0" cy="355600"/>
            </a:xfrm>
            <a:prstGeom prst="line">
              <a:avLst/>
            </a:prstGeom>
            <a:noFill/>
            <a:ln w="9525">
              <a:solidFill>
                <a:schemeClr val="tx1"/>
              </a:solidFill>
              <a:round/>
              <a:headEnd/>
              <a:tailEnd/>
            </a:ln>
          </p:spPr>
          <p:txBody>
            <a:bodyPr/>
            <a:lstStyle/>
            <a:p>
              <a:endParaRPr lang="en-US" dirty="0"/>
            </a:p>
          </p:txBody>
        </p:sp>
        <p:sp>
          <p:nvSpPr>
            <p:cNvPr id="168989" name="Line 28"/>
            <p:cNvSpPr>
              <a:spLocks noChangeShapeType="1"/>
            </p:cNvSpPr>
            <p:nvPr/>
          </p:nvSpPr>
          <p:spPr bwMode="auto">
            <a:xfrm>
              <a:off x="6296025" y="5118112"/>
              <a:ext cx="419100" cy="0"/>
            </a:xfrm>
            <a:prstGeom prst="line">
              <a:avLst/>
            </a:prstGeom>
            <a:noFill/>
            <a:ln w="9525">
              <a:solidFill>
                <a:schemeClr val="tx1"/>
              </a:solidFill>
              <a:round/>
              <a:headEnd/>
              <a:tailEnd type="triangle" w="med" len="med"/>
            </a:ln>
          </p:spPr>
          <p:txBody>
            <a:bodyPr/>
            <a:lstStyle/>
            <a:p>
              <a:endParaRPr lang="en-US" dirty="0"/>
            </a:p>
          </p:txBody>
        </p:sp>
        <p:sp>
          <p:nvSpPr>
            <p:cNvPr id="168990" name="Line 29"/>
            <p:cNvSpPr>
              <a:spLocks noChangeShapeType="1"/>
            </p:cNvSpPr>
            <p:nvPr/>
          </p:nvSpPr>
          <p:spPr bwMode="auto">
            <a:xfrm flipH="1" flipV="1">
              <a:off x="6296023" y="4973660"/>
              <a:ext cx="1" cy="150789"/>
            </a:xfrm>
            <a:prstGeom prst="line">
              <a:avLst/>
            </a:prstGeom>
            <a:noFill/>
            <a:ln w="9525">
              <a:solidFill>
                <a:schemeClr val="tx1"/>
              </a:solidFill>
              <a:round/>
              <a:headEnd/>
              <a:tailEnd/>
            </a:ln>
          </p:spPr>
          <p:txBody>
            <a:bodyPr/>
            <a:lstStyle/>
            <a:p>
              <a:endParaRPr lang="en-US" dirty="0"/>
            </a:p>
          </p:txBody>
        </p:sp>
        <p:sp>
          <p:nvSpPr>
            <p:cNvPr id="168991" name="Line 30"/>
            <p:cNvSpPr>
              <a:spLocks noChangeShapeType="1"/>
            </p:cNvSpPr>
            <p:nvPr/>
          </p:nvSpPr>
          <p:spPr bwMode="auto">
            <a:xfrm>
              <a:off x="6315075" y="5703888"/>
              <a:ext cx="419100" cy="0"/>
            </a:xfrm>
            <a:prstGeom prst="line">
              <a:avLst/>
            </a:prstGeom>
            <a:noFill/>
            <a:ln w="9525">
              <a:solidFill>
                <a:schemeClr val="tx1"/>
              </a:solidFill>
              <a:round/>
              <a:headEnd/>
              <a:tailEnd type="triangle" w="med" len="med"/>
            </a:ln>
          </p:spPr>
          <p:txBody>
            <a:bodyPr/>
            <a:lstStyle/>
            <a:p>
              <a:endParaRPr lang="en-US" dirty="0"/>
            </a:p>
          </p:txBody>
        </p:sp>
        <p:sp>
          <p:nvSpPr>
            <p:cNvPr id="168992" name="Line 31"/>
            <p:cNvSpPr>
              <a:spLocks noChangeShapeType="1"/>
            </p:cNvSpPr>
            <p:nvPr/>
          </p:nvSpPr>
          <p:spPr bwMode="auto">
            <a:xfrm flipV="1">
              <a:off x="6310313" y="5573713"/>
              <a:ext cx="0" cy="130175"/>
            </a:xfrm>
            <a:prstGeom prst="line">
              <a:avLst/>
            </a:prstGeom>
            <a:noFill/>
            <a:ln w="9525">
              <a:solidFill>
                <a:schemeClr val="tx1"/>
              </a:solidFill>
              <a:round/>
              <a:headEnd/>
              <a:tailEnd/>
            </a:ln>
          </p:spPr>
          <p:txBody>
            <a:bodyPr/>
            <a:lstStyle/>
            <a:p>
              <a:endParaRPr lang="en-US" dirty="0"/>
            </a:p>
          </p:txBody>
        </p:sp>
        <p:sp>
          <p:nvSpPr>
            <p:cNvPr id="168993" name="Line 32"/>
            <p:cNvSpPr>
              <a:spLocks noChangeShapeType="1"/>
            </p:cNvSpPr>
            <p:nvPr/>
          </p:nvSpPr>
          <p:spPr bwMode="auto">
            <a:xfrm>
              <a:off x="6324600" y="6324600"/>
              <a:ext cx="400050" cy="0"/>
            </a:xfrm>
            <a:prstGeom prst="line">
              <a:avLst/>
            </a:prstGeom>
            <a:noFill/>
            <a:ln w="9525">
              <a:solidFill>
                <a:schemeClr val="tx1"/>
              </a:solidFill>
              <a:round/>
              <a:headEnd/>
              <a:tailEnd type="triangle" w="med" len="med"/>
            </a:ln>
          </p:spPr>
          <p:txBody>
            <a:bodyPr/>
            <a:lstStyle/>
            <a:p>
              <a:endParaRPr lang="en-US" dirty="0"/>
            </a:p>
          </p:txBody>
        </p:sp>
        <p:sp>
          <p:nvSpPr>
            <p:cNvPr id="168994" name="Line 33"/>
            <p:cNvSpPr>
              <a:spLocks noChangeShapeType="1"/>
            </p:cNvSpPr>
            <p:nvPr/>
          </p:nvSpPr>
          <p:spPr bwMode="auto">
            <a:xfrm flipH="1" flipV="1">
              <a:off x="6324600" y="6172199"/>
              <a:ext cx="0" cy="152399"/>
            </a:xfrm>
            <a:prstGeom prst="line">
              <a:avLst/>
            </a:prstGeom>
            <a:noFill/>
            <a:ln w="9525">
              <a:solidFill>
                <a:schemeClr val="tx1"/>
              </a:solidFill>
              <a:round/>
              <a:headEnd/>
              <a:tailEnd/>
            </a:ln>
          </p:spPr>
          <p:txBody>
            <a:bodyPr/>
            <a:lstStyle/>
            <a:p>
              <a:endParaRPr lang="en-US" dirty="0"/>
            </a:p>
          </p:txBody>
        </p:sp>
        <p:sp>
          <p:nvSpPr>
            <p:cNvPr id="168995" name="Line 34"/>
            <p:cNvSpPr>
              <a:spLocks noChangeShapeType="1"/>
            </p:cNvSpPr>
            <p:nvPr/>
          </p:nvSpPr>
          <p:spPr bwMode="auto">
            <a:xfrm>
              <a:off x="838200" y="1295400"/>
              <a:ext cx="0" cy="228600"/>
            </a:xfrm>
            <a:prstGeom prst="line">
              <a:avLst/>
            </a:prstGeom>
            <a:noFill/>
            <a:ln w="9525">
              <a:solidFill>
                <a:schemeClr val="tx1"/>
              </a:solidFill>
              <a:round/>
              <a:headEnd/>
              <a:tailEnd type="triangle" w="med" len="med"/>
            </a:ln>
          </p:spPr>
          <p:txBody>
            <a:bodyPr/>
            <a:lstStyle/>
            <a:p>
              <a:endParaRPr lang="en-US" dirty="0"/>
            </a:p>
          </p:txBody>
        </p:sp>
        <p:sp>
          <p:nvSpPr>
            <p:cNvPr id="168996" name="Line 35"/>
            <p:cNvSpPr>
              <a:spLocks noChangeShapeType="1"/>
            </p:cNvSpPr>
            <p:nvPr/>
          </p:nvSpPr>
          <p:spPr bwMode="auto">
            <a:xfrm flipV="1">
              <a:off x="838200" y="1295400"/>
              <a:ext cx="1295400" cy="0"/>
            </a:xfrm>
            <a:prstGeom prst="line">
              <a:avLst/>
            </a:prstGeom>
            <a:noFill/>
            <a:ln w="9525">
              <a:solidFill>
                <a:schemeClr val="tx1"/>
              </a:solidFill>
              <a:round/>
              <a:headEnd/>
              <a:tailEnd/>
            </a:ln>
          </p:spPr>
          <p:txBody>
            <a:bodyPr/>
            <a:lstStyle/>
            <a:p>
              <a:endParaRPr lang="en-US" dirty="0"/>
            </a:p>
          </p:txBody>
        </p:sp>
        <p:sp>
          <p:nvSpPr>
            <p:cNvPr id="168997" name="Line 36"/>
            <p:cNvSpPr>
              <a:spLocks noChangeShapeType="1"/>
            </p:cNvSpPr>
            <p:nvPr/>
          </p:nvSpPr>
          <p:spPr bwMode="auto">
            <a:xfrm flipH="1">
              <a:off x="3654425" y="1295400"/>
              <a:ext cx="457200" cy="0"/>
            </a:xfrm>
            <a:prstGeom prst="line">
              <a:avLst/>
            </a:prstGeom>
            <a:noFill/>
            <a:ln w="9525">
              <a:solidFill>
                <a:schemeClr val="tx1"/>
              </a:solidFill>
              <a:round/>
              <a:headEnd/>
              <a:tailEnd type="triangle" w="med" len="med"/>
            </a:ln>
          </p:spPr>
          <p:txBody>
            <a:bodyPr/>
            <a:lstStyle/>
            <a:p>
              <a:endParaRPr lang="en-US" dirty="0"/>
            </a:p>
          </p:txBody>
        </p:sp>
        <p:sp>
          <p:nvSpPr>
            <p:cNvPr id="168998" name="Line 37"/>
            <p:cNvSpPr>
              <a:spLocks noChangeShapeType="1"/>
            </p:cNvSpPr>
            <p:nvPr/>
          </p:nvSpPr>
          <p:spPr bwMode="auto">
            <a:xfrm>
              <a:off x="3962400" y="6260065"/>
              <a:ext cx="0" cy="228600"/>
            </a:xfrm>
            <a:prstGeom prst="line">
              <a:avLst/>
            </a:prstGeom>
            <a:noFill/>
            <a:ln w="9525">
              <a:solidFill>
                <a:schemeClr val="tx1"/>
              </a:solidFill>
              <a:round/>
              <a:headEnd/>
              <a:tailEnd/>
            </a:ln>
          </p:spPr>
          <p:txBody>
            <a:bodyPr/>
            <a:lstStyle/>
            <a:p>
              <a:endParaRPr lang="en-US" dirty="0"/>
            </a:p>
          </p:txBody>
        </p:sp>
        <p:sp>
          <p:nvSpPr>
            <p:cNvPr id="168999" name="Line 38"/>
            <p:cNvSpPr>
              <a:spLocks noChangeShapeType="1"/>
            </p:cNvSpPr>
            <p:nvPr/>
          </p:nvSpPr>
          <p:spPr bwMode="auto">
            <a:xfrm>
              <a:off x="3657600" y="6400800"/>
              <a:ext cx="300726" cy="0"/>
            </a:xfrm>
            <a:prstGeom prst="line">
              <a:avLst/>
            </a:prstGeom>
            <a:noFill/>
            <a:ln w="9525">
              <a:solidFill>
                <a:schemeClr val="tx1"/>
              </a:solidFill>
              <a:round/>
              <a:headEnd/>
              <a:tailEnd type="triangle" w="med" len="med"/>
            </a:ln>
          </p:spPr>
          <p:txBody>
            <a:bodyPr/>
            <a:lstStyle/>
            <a:p>
              <a:endParaRPr lang="en-US" dirty="0"/>
            </a:p>
          </p:txBody>
        </p:sp>
        <p:sp>
          <p:nvSpPr>
            <p:cNvPr id="169000" name="Line 39"/>
            <p:cNvSpPr>
              <a:spLocks noChangeShapeType="1"/>
            </p:cNvSpPr>
            <p:nvPr/>
          </p:nvSpPr>
          <p:spPr bwMode="auto">
            <a:xfrm flipH="1" flipV="1">
              <a:off x="3657600" y="6172199"/>
              <a:ext cx="0" cy="228600"/>
            </a:xfrm>
            <a:prstGeom prst="line">
              <a:avLst/>
            </a:prstGeom>
            <a:noFill/>
            <a:ln w="9525">
              <a:solidFill>
                <a:schemeClr val="tx1"/>
              </a:solidFill>
              <a:round/>
              <a:headEnd/>
              <a:tailEnd/>
            </a:ln>
          </p:spPr>
          <p:txBody>
            <a:bodyPr/>
            <a:lstStyle/>
            <a:p>
              <a:endParaRPr lang="en-US" dirty="0"/>
            </a:p>
          </p:txBody>
        </p:sp>
        <p:cxnSp>
          <p:nvCxnSpPr>
            <p:cNvPr id="79" name="Straight Connector 78"/>
            <p:cNvCxnSpPr/>
            <p:nvPr/>
          </p:nvCxnSpPr>
          <p:spPr>
            <a:xfrm rot="5400000">
              <a:off x="1333499" y="2857500"/>
              <a:ext cx="2819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0800000">
              <a:off x="1371599" y="3657600"/>
              <a:ext cx="13716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2743199" y="4267200"/>
              <a:ext cx="3048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2743199" y="1676400"/>
              <a:ext cx="3048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743199" y="15240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9006" name="Line 30"/>
            <p:cNvSpPr>
              <a:spLocks noChangeShapeType="1"/>
            </p:cNvSpPr>
            <p:nvPr/>
          </p:nvSpPr>
          <p:spPr bwMode="auto">
            <a:xfrm>
              <a:off x="5414962" y="1654175"/>
              <a:ext cx="419100" cy="0"/>
            </a:xfrm>
            <a:prstGeom prst="line">
              <a:avLst/>
            </a:prstGeom>
            <a:noFill/>
            <a:ln w="9525">
              <a:solidFill>
                <a:schemeClr val="tx1"/>
              </a:solidFill>
              <a:round/>
              <a:headEnd/>
              <a:tailEnd type="triangle" w="med" len="med"/>
            </a:ln>
          </p:spPr>
          <p:txBody>
            <a:bodyPr/>
            <a:lstStyle/>
            <a:p>
              <a:endParaRPr lang="en-US" dirty="0"/>
            </a:p>
          </p:txBody>
        </p:sp>
        <p:sp>
          <p:nvSpPr>
            <p:cNvPr id="169007" name="Line 31"/>
            <p:cNvSpPr>
              <a:spLocks noChangeShapeType="1"/>
            </p:cNvSpPr>
            <p:nvPr/>
          </p:nvSpPr>
          <p:spPr bwMode="auto">
            <a:xfrm flipV="1">
              <a:off x="5410200" y="1524000"/>
              <a:ext cx="0" cy="130175"/>
            </a:xfrm>
            <a:prstGeom prst="line">
              <a:avLst/>
            </a:prstGeom>
            <a:noFill/>
            <a:ln w="9525">
              <a:solidFill>
                <a:schemeClr val="tx1"/>
              </a:solidFill>
              <a:round/>
              <a:headEnd/>
              <a:tailEnd/>
            </a:ln>
          </p:spPr>
          <p:txBody>
            <a:bodyPr/>
            <a:lstStyle/>
            <a:p>
              <a:endParaRPr lang="en-US" dirty="0"/>
            </a:p>
          </p:txBody>
        </p: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mtClean="0"/>
              <a:t>Screening Hierarchy</a:t>
            </a:r>
            <a:endParaRPr lang="en-US" dirty="0" smtClean="0"/>
          </a:p>
        </p:txBody>
      </p:sp>
      <p:sp>
        <p:nvSpPr>
          <p:cNvPr id="169987" name="Rectangle 3"/>
          <p:cNvSpPr>
            <a:spLocks noGrp="1" noChangeArrowheads="1"/>
          </p:cNvSpPr>
          <p:nvPr>
            <p:ph idx="1"/>
          </p:nvPr>
        </p:nvSpPr>
        <p:spPr/>
        <p:txBody>
          <a:bodyPr/>
          <a:lstStyle/>
          <a:p>
            <a:r>
              <a:rPr lang="en-US" dirty="0" smtClean="0"/>
              <a:t>Gateway Screening hierarchy  </a:t>
            </a:r>
          </a:p>
          <a:p>
            <a:pPr lvl="1"/>
            <a:r>
              <a:rPr lang="en-US" dirty="0" smtClean="0"/>
              <a:t>Gateway Screening MSU processing order</a:t>
            </a:r>
          </a:p>
          <a:p>
            <a:pPr lvl="1"/>
            <a:r>
              <a:rPr lang="en-US" dirty="0" smtClean="0"/>
              <a:t>Gateway Screening commands entry</a:t>
            </a:r>
          </a:p>
          <a:p>
            <a:pPr lvl="1"/>
            <a:endParaRPr lang="en-US" dirty="0" smtClean="0"/>
          </a:p>
          <a:p>
            <a:r>
              <a:rPr lang="en-US" dirty="0" smtClean="0"/>
              <a:t>GWS Table “pointers”</a:t>
            </a:r>
          </a:p>
          <a:p>
            <a:pPr lvl="1"/>
            <a:r>
              <a:rPr lang="en-US" dirty="0" smtClean="0"/>
              <a:t>Next Screening Function Identifier (NSFI)</a:t>
            </a:r>
          </a:p>
          <a:p>
            <a:pPr lvl="1"/>
            <a:r>
              <a:rPr lang="en-US" dirty="0" smtClean="0"/>
              <a:t>Next Screening Reference (NSR)</a:t>
            </a:r>
          </a:p>
          <a:p>
            <a:endParaRPr lang="en-US" dirty="0" smtClean="0"/>
          </a:p>
          <a:p>
            <a:endParaRPr lang="en-US" dirty="0" smtClean="0"/>
          </a:p>
        </p:txBody>
      </p:sp>
      <p:grpSp>
        <p:nvGrpSpPr>
          <p:cNvPr id="16" name="Group 15"/>
          <p:cNvGrpSpPr/>
          <p:nvPr/>
        </p:nvGrpSpPr>
        <p:grpSpPr>
          <a:xfrm>
            <a:off x="636588" y="4176713"/>
            <a:ext cx="7761287" cy="1903412"/>
            <a:chOff x="712788" y="4595813"/>
            <a:chExt cx="7761287" cy="1903412"/>
          </a:xfrm>
        </p:grpSpPr>
        <p:sp>
          <p:nvSpPr>
            <p:cNvPr id="169988" name="Rectangle 4"/>
            <p:cNvSpPr>
              <a:spLocks noChangeArrowheads="1"/>
            </p:cNvSpPr>
            <p:nvPr/>
          </p:nvSpPr>
          <p:spPr bwMode="auto">
            <a:xfrm>
              <a:off x="712788" y="4630738"/>
              <a:ext cx="1706562" cy="1868487"/>
            </a:xfrm>
            <a:prstGeom prst="rect">
              <a:avLst/>
            </a:prstGeom>
            <a:solidFill>
              <a:srgbClr val="F0E8B7"/>
            </a:solidFill>
            <a:ln w="9525">
              <a:solidFill>
                <a:schemeClr val="tx1"/>
              </a:solidFill>
              <a:miter lim="800000"/>
              <a:headEnd/>
              <a:tailEnd/>
            </a:ln>
          </p:spPr>
          <p:txBody>
            <a:bodyPr wrap="none" anchor="ctr"/>
            <a:lstStyle/>
            <a:p>
              <a:pPr algn="ctr"/>
              <a:r>
                <a:rPr lang="en-US" sz="2000" b="1" dirty="0">
                  <a:solidFill>
                    <a:srgbClr val="000000"/>
                  </a:solidFill>
                  <a:latin typeface="Times New Roman" pitchFamily="18" charset="0"/>
                </a:rPr>
                <a:t>SCREENSET</a:t>
              </a:r>
            </a:p>
            <a:p>
              <a:pPr algn="ctr"/>
              <a:r>
                <a:rPr lang="en-US" sz="2000" b="1" dirty="0">
                  <a:solidFill>
                    <a:srgbClr val="000000"/>
                  </a:solidFill>
                  <a:latin typeface="Times New Roman" pitchFamily="18" charset="0"/>
                </a:rPr>
                <a:t>SCRN=LSN3</a:t>
              </a:r>
            </a:p>
            <a:p>
              <a:pPr algn="ctr"/>
              <a:r>
                <a:rPr lang="en-US" sz="2000" b="1" dirty="0">
                  <a:solidFill>
                    <a:srgbClr val="000000"/>
                  </a:solidFill>
                  <a:latin typeface="Times New Roman" pitchFamily="18" charset="0"/>
                </a:rPr>
                <a:t>NSFI = OPC</a:t>
              </a:r>
            </a:p>
            <a:p>
              <a:pPr algn="ctr"/>
              <a:r>
                <a:rPr lang="en-US" sz="2000" b="1" dirty="0">
                  <a:solidFill>
                    <a:srgbClr val="000000"/>
                  </a:solidFill>
                  <a:latin typeface="Times New Roman" pitchFamily="18" charset="0"/>
                </a:rPr>
                <a:t>NSR = LSN3</a:t>
              </a:r>
            </a:p>
          </p:txBody>
        </p:sp>
        <p:sp>
          <p:nvSpPr>
            <p:cNvPr id="169989" name="Rectangle 5"/>
            <p:cNvSpPr>
              <a:spLocks noChangeArrowheads="1"/>
            </p:cNvSpPr>
            <p:nvPr/>
          </p:nvSpPr>
          <p:spPr bwMode="auto">
            <a:xfrm>
              <a:off x="2654300" y="4595813"/>
              <a:ext cx="1814513" cy="1868487"/>
            </a:xfrm>
            <a:prstGeom prst="rect">
              <a:avLst/>
            </a:prstGeom>
            <a:solidFill>
              <a:srgbClr val="F0E8B7"/>
            </a:solidFill>
            <a:ln w="9525">
              <a:solidFill>
                <a:schemeClr val="tx1"/>
              </a:solidFill>
              <a:miter lim="800000"/>
              <a:headEnd/>
              <a:tailEnd/>
            </a:ln>
          </p:spPr>
          <p:txBody>
            <a:bodyPr wrap="none" anchor="ctr"/>
            <a:lstStyle/>
            <a:p>
              <a:pPr algn="ctr"/>
              <a:r>
                <a:rPr lang="en-US" sz="2000" b="1" dirty="0">
                  <a:solidFill>
                    <a:srgbClr val="000000"/>
                  </a:solidFill>
                  <a:latin typeface="Times New Roman" pitchFamily="18" charset="0"/>
                </a:rPr>
                <a:t>OPC TABLE</a:t>
              </a:r>
            </a:p>
            <a:p>
              <a:pPr algn="ctr"/>
              <a:r>
                <a:rPr lang="en-US" sz="2000" b="1" dirty="0">
                  <a:solidFill>
                    <a:srgbClr val="000000"/>
                  </a:solidFill>
                  <a:latin typeface="Times New Roman" pitchFamily="18" charset="0"/>
                </a:rPr>
                <a:t>SR=LSN3</a:t>
              </a:r>
            </a:p>
            <a:p>
              <a:pPr algn="ctr"/>
              <a:r>
                <a:rPr lang="en-US" sz="2000" b="1" dirty="0">
                  <a:solidFill>
                    <a:srgbClr val="000000"/>
                  </a:solidFill>
                  <a:latin typeface="Times New Roman" pitchFamily="18" charset="0"/>
                </a:rPr>
                <a:t>NSFI = SIO</a:t>
              </a:r>
            </a:p>
            <a:p>
              <a:pPr algn="ctr"/>
              <a:r>
                <a:rPr lang="en-US" sz="2000" b="1" dirty="0">
                  <a:solidFill>
                    <a:srgbClr val="000000"/>
                  </a:solidFill>
                  <a:latin typeface="Times New Roman" pitchFamily="18" charset="0"/>
                </a:rPr>
                <a:t>NSR = LSN3</a:t>
              </a:r>
            </a:p>
          </p:txBody>
        </p:sp>
        <p:sp>
          <p:nvSpPr>
            <p:cNvPr id="169990" name="Rectangle 6"/>
            <p:cNvSpPr>
              <a:spLocks noChangeArrowheads="1"/>
            </p:cNvSpPr>
            <p:nvPr/>
          </p:nvSpPr>
          <p:spPr bwMode="auto">
            <a:xfrm>
              <a:off x="4711700" y="4622800"/>
              <a:ext cx="1800225" cy="1868488"/>
            </a:xfrm>
            <a:prstGeom prst="rect">
              <a:avLst/>
            </a:prstGeom>
            <a:solidFill>
              <a:srgbClr val="F0E8B7"/>
            </a:solidFill>
            <a:ln w="9525">
              <a:solidFill>
                <a:schemeClr val="tx1"/>
              </a:solidFill>
              <a:miter lim="800000"/>
              <a:headEnd/>
              <a:tailEnd/>
            </a:ln>
          </p:spPr>
          <p:txBody>
            <a:bodyPr wrap="none" anchor="ctr"/>
            <a:lstStyle/>
            <a:p>
              <a:pPr algn="ctr"/>
              <a:r>
                <a:rPr lang="en-US" sz="2000" b="1" dirty="0">
                  <a:solidFill>
                    <a:srgbClr val="000000"/>
                  </a:solidFill>
                  <a:latin typeface="Times New Roman" pitchFamily="18" charset="0"/>
                </a:rPr>
                <a:t>SIO TABLE</a:t>
              </a:r>
            </a:p>
            <a:p>
              <a:pPr algn="ctr"/>
              <a:r>
                <a:rPr lang="en-US" sz="2000" b="1" dirty="0">
                  <a:solidFill>
                    <a:srgbClr val="000000"/>
                  </a:solidFill>
                  <a:latin typeface="Times New Roman" pitchFamily="18" charset="0"/>
                </a:rPr>
                <a:t>SR=LSN3</a:t>
              </a:r>
            </a:p>
            <a:p>
              <a:pPr algn="ctr"/>
              <a:r>
                <a:rPr lang="en-US" sz="2000" b="1" dirty="0">
                  <a:solidFill>
                    <a:srgbClr val="000000"/>
                  </a:solidFill>
                  <a:latin typeface="Times New Roman" pitchFamily="18" charset="0"/>
                </a:rPr>
                <a:t>NSFI = DPC</a:t>
              </a:r>
            </a:p>
            <a:p>
              <a:pPr algn="ctr"/>
              <a:r>
                <a:rPr lang="en-US" sz="2000" b="1" dirty="0">
                  <a:solidFill>
                    <a:srgbClr val="000000"/>
                  </a:solidFill>
                  <a:latin typeface="Times New Roman" pitchFamily="18" charset="0"/>
                </a:rPr>
                <a:t>NSR = LSN3</a:t>
              </a:r>
            </a:p>
          </p:txBody>
        </p:sp>
        <p:sp>
          <p:nvSpPr>
            <p:cNvPr id="169991" name="Rectangle 7"/>
            <p:cNvSpPr>
              <a:spLocks noChangeArrowheads="1"/>
            </p:cNvSpPr>
            <p:nvPr/>
          </p:nvSpPr>
          <p:spPr bwMode="auto">
            <a:xfrm>
              <a:off x="6767513" y="4597400"/>
              <a:ext cx="1706562" cy="1868488"/>
            </a:xfrm>
            <a:prstGeom prst="rect">
              <a:avLst/>
            </a:prstGeom>
            <a:solidFill>
              <a:srgbClr val="F0E8B7"/>
            </a:solidFill>
            <a:ln w="9525">
              <a:solidFill>
                <a:schemeClr val="tx1"/>
              </a:solidFill>
              <a:miter lim="800000"/>
              <a:headEnd/>
              <a:tailEnd/>
            </a:ln>
          </p:spPr>
          <p:txBody>
            <a:bodyPr wrap="none" anchor="ctr"/>
            <a:lstStyle/>
            <a:p>
              <a:pPr algn="ctr"/>
              <a:r>
                <a:rPr lang="en-US" sz="2000" b="1" dirty="0">
                  <a:solidFill>
                    <a:srgbClr val="000000"/>
                  </a:solidFill>
                  <a:latin typeface="Times New Roman" pitchFamily="18" charset="0"/>
                </a:rPr>
                <a:t>DPC TABLE</a:t>
              </a:r>
            </a:p>
            <a:p>
              <a:pPr algn="ctr"/>
              <a:r>
                <a:rPr lang="en-US" sz="2000" b="1" dirty="0">
                  <a:solidFill>
                    <a:srgbClr val="000000"/>
                  </a:solidFill>
                  <a:latin typeface="Times New Roman" pitchFamily="18" charset="0"/>
                </a:rPr>
                <a:t>SR=LSN3</a:t>
              </a:r>
            </a:p>
            <a:p>
              <a:pPr algn="ctr"/>
              <a:r>
                <a:rPr lang="en-US" sz="2000" b="1" dirty="0">
                  <a:solidFill>
                    <a:srgbClr val="000000"/>
                  </a:solidFill>
                  <a:latin typeface="Times New Roman" pitchFamily="18" charset="0"/>
                </a:rPr>
                <a:t>NSFI = STOP</a:t>
              </a:r>
            </a:p>
            <a:p>
              <a:pPr algn="ctr"/>
              <a:r>
                <a:rPr lang="en-US" b="1" dirty="0">
                  <a:solidFill>
                    <a:srgbClr val="000000"/>
                  </a:solidFill>
                  <a:latin typeface="Times New Roman" pitchFamily="18" charset="0"/>
                </a:rPr>
                <a:t> </a:t>
              </a:r>
            </a:p>
          </p:txBody>
        </p:sp>
        <p:sp>
          <p:nvSpPr>
            <p:cNvPr id="169992" name="Line 8"/>
            <p:cNvSpPr>
              <a:spLocks noChangeShapeType="1"/>
            </p:cNvSpPr>
            <p:nvPr/>
          </p:nvSpPr>
          <p:spPr bwMode="auto">
            <a:xfrm flipV="1">
              <a:off x="2251075" y="5118100"/>
              <a:ext cx="544513" cy="565150"/>
            </a:xfrm>
            <a:prstGeom prst="line">
              <a:avLst/>
            </a:prstGeom>
            <a:noFill/>
            <a:ln w="38100">
              <a:solidFill>
                <a:srgbClr val="FF0000"/>
              </a:solidFill>
              <a:round/>
              <a:headEnd/>
              <a:tailEnd type="triangle" w="med" len="med"/>
            </a:ln>
          </p:spPr>
          <p:txBody>
            <a:bodyPr/>
            <a:lstStyle/>
            <a:p>
              <a:endParaRPr lang="en-US" dirty="0"/>
            </a:p>
          </p:txBody>
        </p:sp>
        <p:sp>
          <p:nvSpPr>
            <p:cNvPr id="169993" name="Line 9"/>
            <p:cNvSpPr>
              <a:spLocks noChangeShapeType="1"/>
            </p:cNvSpPr>
            <p:nvPr/>
          </p:nvSpPr>
          <p:spPr bwMode="auto">
            <a:xfrm flipV="1">
              <a:off x="4208463" y="5170488"/>
              <a:ext cx="684212" cy="501650"/>
            </a:xfrm>
            <a:prstGeom prst="line">
              <a:avLst/>
            </a:prstGeom>
            <a:noFill/>
            <a:ln w="38100">
              <a:solidFill>
                <a:srgbClr val="FF0000"/>
              </a:solidFill>
              <a:round/>
              <a:headEnd/>
              <a:tailEnd type="triangle" w="med" len="med"/>
            </a:ln>
          </p:spPr>
          <p:txBody>
            <a:bodyPr/>
            <a:lstStyle/>
            <a:p>
              <a:endParaRPr lang="en-US" dirty="0"/>
            </a:p>
          </p:txBody>
        </p:sp>
        <p:sp>
          <p:nvSpPr>
            <p:cNvPr id="169994" name="Line 10"/>
            <p:cNvSpPr>
              <a:spLocks noChangeShapeType="1"/>
            </p:cNvSpPr>
            <p:nvPr/>
          </p:nvSpPr>
          <p:spPr bwMode="auto">
            <a:xfrm flipV="1">
              <a:off x="6327775" y="5172075"/>
              <a:ext cx="506413" cy="501650"/>
            </a:xfrm>
            <a:prstGeom prst="line">
              <a:avLst/>
            </a:prstGeom>
            <a:noFill/>
            <a:ln w="38100">
              <a:solidFill>
                <a:srgbClr val="FF0000"/>
              </a:solidFill>
              <a:round/>
              <a:headEnd/>
              <a:tailEnd type="triangle" w="med" len="med"/>
            </a:ln>
          </p:spPr>
          <p:txBody>
            <a:bodyPr/>
            <a:lstStyle/>
            <a:p>
              <a:endParaRPr lang="en-US" dirty="0"/>
            </a:p>
          </p:txBody>
        </p:sp>
        <p:sp>
          <p:nvSpPr>
            <p:cNvPr id="169995" name="Line 11"/>
            <p:cNvSpPr>
              <a:spLocks noChangeShapeType="1"/>
            </p:cNvSpPr>
            <p:nvPr/>
          </p:nvSpPr>
          <p:spPr bwMode="auto">
            <a:xfrm flipV="1">
              <a:off x="4278313" y="5403850"/>
              <a:ext cx="760412" cy="565150"/>
            </a:xfrm>
            <a:prstGeom prst="line">
              <a:avLst/>
            </a:prstGeom>
            <a:noFill/>
            <a:ln w="38100">
              <a:solidFill>
                <a:srgbClr val="FF0000"/>
              </a:solidFill>
              <a:round/>
              <a:headEnd/>
              <a:tailEnd type="triangle" w="med" len="med"/>
            </a:ln>
          </p:spPr>
          <p:txBody>
            <a:bodyPr/>
            <a:lstStyle/>
            <a:p>
              <a:endParaRPr lang="en-US" dirty="0"/>
            </a:p>
          </p:txBody>
        </p:sp>
        <p:sp>
          <p:nvSpPr>
            <p:cNvPr id="169996" name="Line 12"/>
            <p:cNvSpPr>
              <a:spLocks noChangeShapeType="1"/>
            </p:cNvSpPr>
            <p:nvPr/>
          </p:nvSpPr>
          <p:spPr bwMode="auto">
            <a:xfrm flipV="1">
              <a:off x="2276475" y="5359400"/>
              <a:ext cx="735013" cy="641350"/>
            </a:xfrm>
            <a:prstGeom prst="line">
              <a:avLst/>
            </a:prstGeom>
            <a:noFill/>
            <a:ln w="38100">
              <a:solidFill>
                <a:srgbClr val="FF0000"/>
              </a:solidFill>
              <a:round/>
              <a:headEnd/>
              <a:tailEnd type="triangle" w="med" len="med"/>
            </a:ln>
          </p:spPr>
          <p:txBody>
            <a:bodyPr/>
            <a:lstStyle/>
            <a:p>
              <a:endParaRPr lang="en-US" dirty="0"/>
            </a:p>
          </p:txBody>
        </p:sp>
        <p:sp>
          <p:nvSpPr>
            <p:cNvPr id="169997" name="Line 13"/>
            <p:cNvSpPr>
              <a:spLocks noChangeShapeType="1"/>
            </p:cNvSpPr>
            <p:nvPr/>
          </p:nvSpPr>
          <p:spPr bwMode="auto">
            <a:xfrm flipV="1">
              <a:off x="6359525" y="5422900"/>
              <a:ext cx="671513" cy="552450"/>
            </a:xfrm>
            <a:prstGeom prst="line">
              <a:avLst/>
            </a:prstGeom>
            <a:noFill/>
            <a:ln w="38100">
              <a:solidFill>
                <a:srgbClr val="FF0000"/>
              </a:solidFill>
              <a:round/>
              <a:headEnd/>
              <a:tailEnd type="triangle" w="med" len="med"/>
            </a:ln>
          </p:spPr>
          <p:txBody>
            <a:bodyPr/>
            <a:lstStyle/>
            <a:p>
              <a:endParaRPr lang="en-US" dirty="0"/>
            </a:p>
          </p:txBody>
        </p:sp>
      </p:gr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mtClean="0"/>
              <a:t>Screening Tables and Attributes</a:t>
            </a:r>
            <a:endParaRPr lang="en-US" dirty="0" smtClean="0"/>
          </a:p>
        </p:txBody>
      </p:sp>
      <p:sp>
        <p:nvSpPr>
          <p:cNvPr id="171011" name="Rectangle 3"/>
          <p:cNvSpPr>
            <a:spLocks noGrp="1" noChangeArrowheads="1"/>
          </p:cNvSpPr>
          <p:nvPr>
            <p:ph idx="1"/>
          </p:nvPr>
        </p:nvSpPr>
        <p:spPr/>
        <p:txBody>
          <a:bodyPr/>
          <a:lstStyle/>
          <a:p>
            <a:r>
              <a:rPr lang="en-US" smtClean="0"/>
              <a:t>Each screening table contains a list of rules which focus on a particular field within the SS7 message.</a:t>
            </a:r>
          </a:p>
          <a:p>
            <a:r>
              <a:rPr lang="en-US" smtClean="0"/>
              <a:t>Each table has an “nsfi” and an “nsr” parameter. </a:t>
            </a:r>
          </a:p>
          <a:p>
            <a:pPr lvl="1"/>
            <a:r>
              <a:rPr lang="en-US" smtClean="0"/>
              <a:t>These parameters are used as pointers to the next screening table.  If no match is found, the message is discarded.</a:t>
            </a:r>
          </a:p>
          <a:p>
            <a:r>
              <a:rPr lang="en-US" smtClean="0"/>
              <a:t>Parameters are either mandatory or optional. </a:t>
            </a:r>
          </a:p>
          <a:p>
            <a:r>
              <a:rPr lang="en-US" smtClean="0"/>
              <a:t>Depending on the parameters used in an entry, optional parameters may become mandatory.</a:t>
            </a:r>
          </a:p>
          <a:p>
            <a:pPr lvl="1"/>
            <a:r>
              <a:rPr lang="en-US" smtClean="0"/>
              <a:t>Dependencies and notes clarify why this occurs.</a:t>
            </a:r>
          </a:p>
          <a:p>
            <a:endParaRPr lang="en-US" dirty="0" smtClean="0"/>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9" name="Rectangle 7"/>
          <p:cNvSpPr>
            <a:spLocks noGrp="1" noChangeArrowheads="1"/>
          </p:cNvSpPr>
          <p:nvPr>
            <p:ph type="title"/>
          </p:nvPr>
        </p:nvSpPr>
        <p:spPr/>
        <p:txBody>
          <a:bodyPr/>
          <a:lstStyle/>
          <a:p>
            <a:pPr eaLnBrk="1" hangingPunct="1"/>
            <a:r>
              <a:rPr lang="en-US" dirty="0" smtClean="0"/>
              <a:t>Gateway Screening Flowchart Example</a:t>
            </a:r>
          </a:p>
        </p:txBody>
      </p:sp>
      <p:sp>
        <p:nvSpPr>
          <p:cNvPr id="172080" name="Freeform 48"/>
          <p:cNvSpPr>
            <a:spLocks/>
          </p:cNvSpPr>
          <p:nvPr/>
        </p:nvSpPr>
        <p:spPr bwMode="auto">
          <a:xfrm>
            <a:off x="5846763" y="5634039"/>
            <a:ext cx="1042987" cy="538162"/>
          </a:xfrm>
          <a:custGeom>
            <a:avLst/>
            <a:gdLst>
              <a:gd name="T0" fmla="*/ 0 w 657"/>
              <a:gd name="T1" fmla="*/ 2147483647 h 255"/>
              <a:gd name="T2" fmla="*/ 2147483647 w 657"/>
              <a:gd name="T3" fmla="*/ 0 h 255"/>
              <a:gd name="T4" fmla="*/ 2147483647 w 657"/>
              <a:gd name="T5" fmla="*/ 2147483647 h 255"/>
              <a:gd name="T6" fmla="*/ 2147483647 w 657"/>
              <a:gd name="T7" fmla="*/ 2147483647 h 255"/>
              <a:gd name="T8" fmla="*/ 0 w 657"/>
              <a:gd name="T9" fmla="*/ 2147483647 h 255"/>
              <a:gd name="T10" fmla="*/ 0 60000 65536"/>
              <a:gd name="T11" fmla="*/ 0 60000 65536"/>
              <a:gd name="T12" fmla="*/ 0 60000 65536"/>
              <a:gd name="T13" fmla="*/ 0 60000 65536"/>
              <a:gd name="T14" fmla="*/ 0 60000 65536"/>
              <a:gd name="T15" fmla="*/ 0 w 657"/>
              <a:gd name="T16" fmla="*/ 0 h 255"/>
              <a:gd name="T17" fmla="*/ 657 w 657"/>
              <a:gd name="T18" fmla="*/ 255 h 255"/>
            </a:gdLst>
            <a:ahLst/>
            <a:cxnLst>
              <a:cxn ang="T10">
                <a:pos x="T0" y="T1"/>
              </a:cxn>
              <a:cxn ang="T11">
                <a:pos x="T2" y="T3"/>
              </a:cxn>
              <a:cxn ang="T12">
                <a:pos x="T4" y="T5"/>
              </a:cxn>
              <a:cxn ang="T13">
                <a:pos x="T6" y="T7"/>
              </a:cxn>
              <a:cxn ang="T14">
                <a:pos x="T8" y="T9"/>
              </a:cxn>
            </a:cxnLst>
            <a:rect l="T15" t="T16" r="T17" b="T18"/>
            <a:pathLst>
              <a:path w="657" h="255">
                <a:moveTo>
                  <a:pt x="0" y="128"/>
                </a:moveTo>
                <a:lnTo>
                  <a:pt x="328" y="0"/>
                </a:lnTo>
                <a:lnTo>
                  <a:pt x="657" y="128"/>
                </a:lnTo>
                <a:lnTo>
                  <a:pt x="328" y="255"/>
                </a:lnTo>
                <a:lnTo>
                  <a:pt x="0" y="128"/>
                </a:lnTo>
                <a:close/>
              </a:path>
            </a:pathLst>
          </a:custGeom>
          <a:solidFill>
            <a:srgbClr val="F0E8B7"/>
          </a:solidFill>
          <a:ln w="28575" cmpd="sng">
            <a:solidFill>
              <a:schemeClr val="tx1"/>
            </a:solidFill>
            <a:prstDash val="solid"/>
            <a:round/>
            <a:headEnd/>
            <a:tailEnd/>
          </a:ln>
        </p:spPr>
        <p:txBody>
          <a:bodyPr/>
          <a:lstStyle/>
          <a:p>
            <a:endParaRPr lang="en-US" dirty="0"/>
          </a:p>
        </p:txBody>
      </p:sp>
      <p:grpSp>
        <p:nvGrpSpPr>
          <p:cNvPr id="58" name="Group 57"/>
          <p:cNvGrpSpPr/>
          <p:nvPr/>
        </p:nvGrpSpPr>
        <p:grpSpPr>
          <a:xfrm>
            <a:off x="1731963" y="808038"/>
            <a:ext cx="5384800" cy="5392737"/>
            <a:chOff x="1731963" y="1160463"/>
            <a:chExt cx="5384800" cy="5392737"/>
          </a:xfrm>
        </p:grpSpPr>
        <p:sp>
          <p:nvSpPr>
            <p:cNvPr id="172034" name="Freeform 2"/>
            <p:cNvSpPr>
              <a:spLocks/>
            </p:cNvSpPr>
            <p:nvPr/>
          </p:nvSpPr>
          <p:spPr bwMode="auto">
            <a:xfrm>
              <a:off x="6332538" y="4048125"/>
              <a:ext cx="784225" cy="658813"/>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35" name="Freeform 3"/>
            <p:cNvSpPr>
              <a:spLocks/>
            </p:cNvSpPr>
            <p:nvPr/>
          </p:nvSpPr>
          <p:spPr bwMode="auto">
            <a:xfrm>
              <a:off x="5437188" y="4056063"/>
              <a:ext cx="784225" cy="658812"/>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36" name="Freeform 4"/>
            <p:cNvSpPr>
              <a:spLocks/>
            </p:cNvSpPr>
            <p:nvPr/>
          </p:nvSpPr>
          <p:spPr bwMode="auto">
            <a:xfrm>
              <a:off x="4529138" y="4060825"/>
              <a:ext cx="784225" cy="658813"/>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37" name="Freeform 5"/>
            <p:cNvSpPr>
              <a:spLocks/>
            </p:cNvSpPr>
            <p:nvPr/>
          </p:nvSpPr>
          <p:spPr bwMode="auto">
            <a:xfrm>
              <a:off x="3613150" y="4067175"/>
              <a:ext cx="784225" cy="658813"/>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38" name="Freeform 6"/>
            <p:cNvSpPr>
              <a:spLocks/>
            </p:cNvSpPr>
            <p:nvPr/>
          </p:nvSpPr>
          <p:spPr bwMode="auto">
            <a:xfrm>
              <a:off x="2728913" y="4037013"/>
              <a:ext cx="784225" cy="658812"/>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40" name="Rectangle 8"/>
            <p:cNvSpPr>
              <a:spLocks noChangeArrowheads="1"/>
            </p:cNvSpPr>
            <p:nvPr/>
          </p:nvSpPr>
          <p:spPr bwMode="auto">
            <a:xfrm>
              <a:off x="1914525" y="1160463"/>
              <a:ext cx="1193800" cy="439737"/>
            </a:xfrm>
            <a:prstGeom prst="rect">
              <a:avLst/>
            </a:prstGeom>
            <a:solidFill>
              <a:srgbClr val="F0E8B7"/>
            </a:solidFill>
            <a:ln w="28575">
              <a:solidFill>
                <a:schemeClr val="tx1"/>
              </a:solidFill>
              <a:miter lim="800000"/>
              <a:headEnd/>
              <a:tailEnd/>
            </a:ln>
          </p:spPr>
          <p:txBody>
            <a:bodyPr/>
            <a:lstStyle/>
            <a:p>
              <a:endParaRPr lang="en-US" dirty="0"/>
            </a:p>
          </p:txBody>
        </p:sp>
        <p:sp>
          <p:nvSpPr>
            <p:cNvPr id="172041" name="Rectangle 9"/>
            <p:cNvSpPr>
              <a:spLocks noChangeArrowheads="1"/>
            </p:cNvSpPr>
            <p:nvPr/>
          </p:nvSpPr>
          <p:spPr bwMode="auto">
            <a:xfrm>
              <a:off x="2232025" y="1308100"/>
              <a:ext cx="527050"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LINKSET</a:t>
              </a:r>
              <a:endParaRPr lang="en-US" sz="2800" dirty="0"/>
            </a:p>
          </p:txBody>
        </p:sp>
        <p:sp>
          <p:nvSpPr>
            <p:cNvPr id="172042" name="Rectangle 10"/>
            <p:cNvSpPr>
              <a:spLocks noChangeArrowheads="1"/>
            </p:cNvSpPr>
            <p:nvPr/>
          </p:nvSpPr>
          <p:spPr bwMode="auto">
            <a:xfrm>
              <a:off x="3705225" y="1177925"/>
              <a:ext cx="1192213" cy="403225"/>
            </a:xfrm>
            <a:prstGeom prst="rect">
              <a:avLst/>
            </a:prstGeom>
            <a:solidFill>
              <a:srgbClr val="F0E8B7"/>
            </a:solidFill>
            <a:ln w="28575">
              <a:solidFill>
                <a:schemeClr val="tx1"/>
              </a:solidFill>
              <a:miter lim="800000"/>
              <a:headEnd/>
              <a:tailEnd/>
            </a:ln>
          </p:spPr>
          <p:txBody>
            <a:bodyPr/>
            <a:lstStyle/>
            <a:p>
              <a:endParaRPr lang="en-US" dirty="0"/>
            </a:p>
          </p:txBody>
        </p:sp>
        <p:sp>
          <p:nvSpPr>
            <p:cNvPr id="172043" name="Rectangle 11"/>
            <p:cNvSpPr>
              <a:spLocks noChangeArrowheads="1"/>
            </p:cNvSpPr>
            <p:nvPr/>
          </p:nvSpPr>
          <p:spPr bwMode="auto">
            <a:xfrm>
              <a:off x="4030663" y="1308100"/>
              <a:ext cx="514350"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SCRSET</a:t>
              </a:r>
              <a:endParaRPr lang="en-US" sz="2800" dirty="0"/>
            </a:p>
          </p:txBody>
        </p:sp>
        <p:sp>
          <p:nvSpPr>
            <p:cNvPr id="172044" name="Rectangle 12"/>
            <p:cNvSpPr>
              <a:spLocks noChangeArrowheads="1"/>
            </p:cNvSpPr>
            <p:nvPr/>
          </p:nvSpPr>
          <p:spPr bwMode="auto">
            <a:xfrm>
              <a:off x="3705225" y="2054225"/>
              <a:ext cx="1192213" cy="404813"/>
            </a:xfrm>
            <a:prstGeom prst="rect">
              <a:avLst/>
            </a:prstGeom>
            <a:solidFill>
              <a:srgbClr val="F0E8B7"/>
            </a:solidFill>
            <a:ln w="28575">
              <a:solidFill>
                <a:schemeClr val="tx1"/>
              </a:solidFill>
              <a:miter lim="800000"/>
              <a:headEnd/>
              <a:tailEnd/>
            </a:ln>
          </p:spPr>
          <p:txBody>
            <a:bodyPr/>
            <a:lstStyle/>
            <a:p>
              <a:endParaRPr lang="en-US" dirty="0"/>
            </a:p>
          </p:txBody>
        </p:sp>
        <p:sp>
          <p:nvSpPr>
            <p:cNvPr id="172045" name="Rectangle 13"/>
            <p:cNvSpPr>
              <a:spLocks noChangeArrowheads="1"/>
            </p:cNvSpPr>
            <p:nvPr/>
          </p:nvSpPr>
          <p:spPr bwMode="auto">
            <a:xfrm>
              <a:off x="4157663" y="2184400"/>
              <a:ext cx="274637"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OPC</a:t>
              </a:r>
              <a:endParaRPr lang="en-US" sz="2800" dirty="0"/>
            </a:p>
          </p:txBody>
        </p:sp>
        <p:sp>
          <p:nvSpPr>
            <p:cNvPr id="172046" name="Rectangle 14"/>
            <p:cNvSpPr>
              <a:spLocks noChangeArrowheads="1"/>
            </p:cNvSpPr>
            <p:nvPr/>
          </p:nvSpPr>
          <p:spPr bwMode="auto">
            <a:xfrm>
              <a:off x="3705225" y="2863850"/>
              <a:ext cx="1192213" cy="403225"/>
            </a:xfrm>
            <a:prstGeom prst="rect">
              <a:avLst/>
            </a:prstGeom>
            <a:solidFill>
              <a:srgbClr val="F0E8B7"/>
            </a:solidFill>
            <a:ln w="28575">
              <a:solidFill>
                <a:schemeClr val="tx1"/>
              </a:solidFill>
              <a:miter lim="800000"/>
              <a:headEnd/>
              <a:tailEnd/>
            </a:ln>
          </p:spPr>
          <p:txBody>
            <a:bodyPr/>
            <a:lstStyle/>
            <a:p>
              <a:endParaRPr lang="en-US" dirty="0"/>
            </a:p>
          </p:txBody>
        </p:sp>
        <p:sp>
          <p:nvSpPr>
            <p:cNvPr id="172047" name="Rectangle 15"/>
            <p:cNvSpPr>
              <a:spLocks noChangeArrowheads="1"/>
            </p:cNvSpPr>
            <p:nvPr/>
          </p:nvSpPr>
          <p:spPr bwMode="auto">
            <a:xfrm>
              <a:off x="4186238" y="2992438"/>
              <a:ext cx="217487"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SIO</a:t>
              </a:r>
              <a:endParaRPr lang="en-US" sz="2800" dirty="0"/>
            </a:p>
          </p:txBody>
        </p:sp>
        <p:sp>
          <p:nvSpPr>
            <p:cNvPr id="172048" name="Rectangle 16"/>
            <p:cNvSpPr>
              <a:spLocks noChangeArrowheads="1"/>
            </p:cNvSpPr>
            <p:nvPr/>
          </p:nvSpPr>
          <p:spPr bwMode="auto">
            <a:xfrm>
              <a:off x="4725988" y="4208463"/>
              <a:ext cx="352425"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3</a:t>
              </a:r>
            </a:p>
            <a:p>
              <a:pPr algn="ctr"/>
              <a:r>
                <a:rPr lang="en-US" sz="1000" dirty="0">
                  <a:solidFill>
                    <a:srgbClr val="000000"/>
                  </a:solidFill>
                </a:rPr>
                <a:t>SCCP</a:t>
              </a:r>
              <a:endParaRPr lang="en-US" sz="2800" dirty="0"/>
            </a:p>
          </p:txBody>
        </p:sp>
        <p:sp>
          <p:nvSpPr>
            <p:cNvPr id="172049" name="Rectangle 17"/>
            <p:cNvSpPr>
              <a:spLocks noChangeArrowheads="1"/>
            </p:cNvSpPr>
            <p:nvPr/>
          </p:nvSpPr>
          <p:spPr bwMode="auto">
            <a:xfrm>
              <a:off x="5668963" y="4232275"/>
              <a:ext cx="254000"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4</a:t>
              </a:r>
            </a:p>
            <a:p>
              <a:pPr algn="ctr"/>
              <a:r>
                <a:rPr lang="en-US" sz="1000" dirty="0">
                  <a:solidFill>
                    <a:srgbClr val="000000"/>
                  </a:solidFill>
                </a:rPr>
                <a:t>TUP</a:t>
              </a:r>
              <a:endParaRPr lang="en-US" sz="2800" dirty="0"/>
            </a:p>
          </p:txBody>
        </p:sp>
        <p:sp>
          <p:nvSpPr>
            <p:cNvPr id="172050" name="Rectangle 18"/>
            <p:cNvSpPr>
              <a:spLocks noChangeArrowheads="1"/>
            </p:cNvSpPr>
            <p:nvPr/>
          </p:nvSpPr>
          <p:spPr bwMode="auto">
            <a:xfrm>
              <a:off x="6573838" y="4217988"/>
              <a:ext cx="295275"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5</a:t>
              </a:r>
            </a:p>
            <a:p>
              <a:pPr algn="ctr"/>
              <a:r>
                <a:rPr lang="en-US" sz="1000" dirty="0">
                  <a:solidFill>
                    <a:srgbClr val="000000"/>
                  </a:solidFill>
                </a:rPr>
                <a:t>ISUP</a:t>
              </a:r>
              <a:endParaRPr lang="en-US" sz="2800" dirty="0"/>
            </a:p>
          </p:txBody>
        </p:sp>
        <p:sp>
          <p:nvSpPr>
            <p:cNvPr id="172051" name="Rectangle 19"/>
            <p:cNvSpPr>
              <a:spLocks noChangeArrowheads="1"/>
            </p:cNvSpPr>
            <p:nvPr/>
          </p:nvSpPr>
          <p:spPr bwMode="auto">
            <a:xfrm>
              <a:off x="3840163" y="4194175"/>
              <a:ext cx="338137"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2</a:t>
              </a:r>
            </a:p>
            <a:p>
              <a:pPr algn="ctr"/>
              <a:r>
                <a:rPr lang="en-US" sz="1000" dirty="0">
                  <a:solidFill>
                    <a:srgbClr val="000000"/>
                  </a:solidFill>
                </a:rPr>
                <a:t>SNTS</a:t>
              </a:r>
              <a:endParaRPr lang="en-US" sz="2800" dirty="0"/>
            </a:p>
          </p:txBody>
        </p:sp>
        <p:sp>
          <p:nvSpPr>
            <p:cNvPr id="172052" name="Freeform 20"/>
            <p:cNvSpPr>
              <a:spLocks/>
            </p:cNvSpPr>
            <p:nvPr/>
          </p:nvSpPr>
          <p:spPr bwMode="auto">
            <a:xfrm>
              <a:off x="1846263" y="4048125"/>
              <a:ext cx="784225" cy="658813"/>
            </a:xfrm>
            <a:custGeom>
              <a:avLst/>
              <a:gdLst>
                <a:gd name="T0" fmla="*/ 0 w 282"/>
                <a:gd name="T1" fmla="*/ 2147483647 h 255"/>
                <a:gd name="T2" fmla="*/ 2147483647 w 282"/>
                <a:gd name="T3" fmla="*/ 2147483647 h 255"/>
                <a:gd name="T4" fmla="*/ 2147483647 w 282"/>
                <a:gd name="T5" fmla="*/ 2147483647 h 255"/>
                <a:gd name="T6" fmla="*/ 2147483647 w 282"/>
                <a:gd name="T7" fmla="*/ 2147483647 h 255"/>
                <a:gd name="T8" fmla="*/ 2147483647 w 282"/>
                <a:gd name="T9" fmla="*/ 2147483647 h 255"/>
                <a:gd name="T10" fmla="*/ 2147483647 w 282"/>
                <a:gd name="T11" fmla="*/ 2147483647 h 255"/>
                <a:gd name="T12" fmla="*/ 2147483647 w 282"/>
                <a:gd name="T13" fmla="*/ 2147483647 h 255"/>
                <a:gd name="T14" fmla="*/ 2147483647 w 282"/>
                <a:gd name="T15" fmla="*/ 2147483647 h 255"/>
                <a:gd name="T16" fmla="*/ 2147483647 w 282"/>
                <a:gd name="T17" fmla="*/ 0 h 255"/>
                <a:gd name="T18" fmla="*/ 2147483647 w 282"/>
                <a:gd name="T19" fmla="*/ 0 h 255"/>
                <a:gd name="T20" fmla="*/ 2147483647 w 282"/>
                <a:gd name="T21" fmla="*/ 2147483647 h 255"/>
                <a:gd name="T22" fmla="*/ 2147483647 w 282"/>
                <a:gd name="T23" fmla="*/ 2147483647 h 255"/>
                <a:gd name="T24" fmla="*/ 2147483647 w 282"/>
                <a:gd name="T25" fmla="*/ 2147483647 h 255"/>
                <a:gd name="T26" fmla="*/ 2147483647 w 282"/>
                <a:gd name="T27" fmla="*/ 2147483647 h 255"/>
                <a:gd name="T28" fmla="*/ 2147483647 w 282"/>
                <a:gd name="T29" fmla="*/ 2147483647 h 255"/>
                <a:gd name="T30" fmla="*/ 2147483647 w 282"/>
                <a:gd name="T31" fmla="*/ 2147483647 h 255"/>
                <a:gd name="T32" fmla="*/ 2147483647 w 282"/>
                <a:gd name="T33" fmla="*/ 2147483647 h 255"/>
                <a:gd name="T34" fmla="*/ 2147483647 w 282"/>
                <a:gd name="T35" fmla="*/ 2147483647 h 255"/>
                <a:gd name="T36" fmla="*/ 2147483647 w 282"/>
                <a:gd name="T37" fmla="*/ 2147483647 h 255"/>
                <a:gd name="T38" fmla="*/ 2147483647 w 282"/>
                <a:gd name="T39" fmla="*/ 2147483647 h 255"/>
                <a:gd name="T40" fmla="*/ 2147483647 w 282"/>
                <a:gd name="T41" fmla="*/ 2147483647 h 255"/>
                <a:gd name="T42" fmla="*/ 2147483647 w 282"/>
                <a:gd name="T43" fmla="*/ 2147483647 h 255"/>
                <a:gd name="T44" fmla="*/ 2147483647 w 282"/>
                <a:gd name="T45" fmla="*/ 2147483647 h 255"/>
                <a:gd name="T46" fmla="*/ 2147483647 w 282"/>
                <a:gd name="T47" fmla="*/ 2147483647 h 255"/>
                <a:gd name="T48" fmla="*/ 2147483647 w 282"/>
                <a:gd name="T49" fmla="*/ 2147483647 h 255"/>
                <a:gd name="T50" fmla="*/ 2147483647 w 282"/>
                <a:gd name="T51" fmla="*/ 2147483647 h 255"/>
                <a:gd name="T52" fmla="*/ 2147483647 w 282"/>
                <a:gd name="T53" fmla="*/ 2147483647 h 255"/>
                <a:gd name="T54" fmla="*/ 2147483647 w 282"/>
                <a:gd name="T55" fmla="*/ 2147483647 h 255"/>
                <a:gd name="T56" fmla="*/ 2147483647 w 282"/>
                <a:gd name="T57" fmla="*/ 2147483647 h 255"/>
                <a:gd name="T58" fmla="*/ 2147483647 w 282"/>
                <a:gd name="T59" fmla="*/ 2147483647 h 255"/>
                <a:gd name="T60" fmla="*/ 2147483647 w 282"/>
                <a:gd name="T61" fmla="*/ 2147483647 h 255"/>
                <a:gd name="T62" fmla="*/ 2147483647 w 282"/>
                <a:gd name="T63" fmla="*/ 2147483647 h 255"/>
                <a:gd name="T64" fmla="*/ 2147483647 w 282"/>
                <a:gd name="T65" fmla="*/ 2147483647 h 255"/>
                <a:gd name="T66" fmla="*/ 2147483647 w 282"/>
                <a:gd name="T67" fmla="*/ 2147483647 h 255"/>
                <a:gd name="T68" fmla="*/ 0 w 282"/>
                <a:gd name="T69" fmla="*/ 2147483647 h 2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2"/>
                <a:gd name="T106" fmla="*/ 0 h 255"/>
                <a:gd name="T107" fmla="*/ 282 w 282"/>
                <a:gd name="T108" fmla="*/ 255 h 2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2" h="255">
                  <a:moveTo>
                    <a:pt x="0" y="127"/>
                  </a:moveTo>
                  <a:lnTo>
                    <a:pt x="3" y="104"/>
                  </a:lnTo>
                  <a:lnTo>
                    <a:pt x="10" y="81"/>
                  </a:lnTo>
                  <a:lnTo>
                    <a:pt x="22" y="60"/>
                  </a:lnTo>
                  <a:lnTo>
                    <a:pt x="38" y="42"/>
                  </a:lnTo>
                  <a:lnTo>
                    <a:pt x="57" y="26"/>
                  </a:lnTo>
                  <a:lnTo>
                    <a:pt x="79" y="14"/>
                  </a:lnTo>
                  <a:lnTo>
                    <a:pt x="103" y="4"/>
                  </a:lnTo>
                  <a:lnTo>
                    <a:pt x="128" y="0"/>
                  </a:lnTo>
                  <a:lnTo>
                    <a:pt x="154" y="0"/>
                  </a:lnTo>
                  <a:lnTo>
                    <a:pt x="181" y="4"/>
                  </a:lnTo>
                  <a:lnTo>
                    <a:pt x="204" y="14"/>
                  </a:lnTo>
                  <a:lnTo>
                    <a:pt x="227" y="26"/>
                  </a:lnTo>
                  <a:lnTo>
                    <a:pt x="246" y="42"/>
                  </a:lnTo>
                  <a:lnTo>
                    <a:pt x="262" y="60"/>
                  </a:lnTo>
                  <a:lnTo>
                    <a:pt x="273" y="81"/>
                  </a:lnTo>
                  <a:lnTo>
                    <a:pt x="280" y="104"/>
                  </a:lnTo>
                  <a:lnTo>
                    <a:pt x="282" y="127"/>
                  </a:lnTo>
                  <a:lnTo>
                    <a:pt x="280" y="151"/>
                  </a:lnTo>
                  <a:lnTo>
                    <a:pt x="273" y="173"/>
                  </a:lnTo>
                  <a:lnTo>
                    <a:pt x="262" y="195"/>
                  </a:lnTo>
                  <a:lnTo>
                    <a:pt x="246" y="213"/>
                  </a:lnTo>
                  <a:lnTo>
                    <a:pt x="227" y="229"/>
                  </a:lnTo>
                  <a:lnTo>
                    <a:pt x="204" y="241"/>
                  </a:lnTo>
                  <a:lnTo>
                    <a:pt x="181" y="250"/>
                  </a:lnTo>
                  <a:lnTo>
                    <a:pt x="154" y="255"/>
                  </a:lnTo>
                  <a:lnTo>
                    <a:pt x="128" y="255"/>
                  </a:lnTo>
                  <a:lnTo>
                    <a:pt x="103" y="250"/>
                  </a:lnTo>
                  <a:lnTo>
                    <a:pt x="79" y="241"/>
                  </a:lnTo>
                  <a:lnTo>
                    <a:pt x="57" y="229"/>
                  </a:lnTo>
                  <a:lnTo>
                    <a:pt x="38" y="213"/>
                  </a:lnTo>
                  <a:lnTo>
                    <a:pt x="22" y="195"/>
                  </a:lnTo>
                  <a:lnTo>
                    <a:pt x="10" y="173"/>
                  </a:lnTo>
                  <a:lnTo>
                    <a:pt x="3" y="151"/>
                  </a:lnTo>
                  <a:lnTo>
                    <a:pt x="0" y="127"/>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53" name="Rectangle 21"/>
            <p:cNvSpPr>
              <a:spLocks noChangeArrowheads="1"/>
            </p:cNvSpPr>
            <p:nvPr/>
          </p:nvSpPr>
          <p:spPr bwMode="auto">
            <a:xfrm>
              <a:off x="2120900" y="4208463"/>
              <a:ext cx="282575"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0</a:t>
              </a:r>
            </a:p>
            <a:p>
              <a:pPr algn="ctr"/>
              <a:r>
                <a:rPr lang="en-US" sz="1000" dirty="0">
                  <a:solidFill>
                    <a:srgbClr val="000000"/>
                  </a:solidFill>
                </a:rPr>
                <a:t>SNM</a:t>
              </a:r>
              <a:endParaRPr lang="en-US" sz="2800" dirty="0"/>
            </a:p>
          </p:txBody>
        </p:sp>
        <p:sp>
          <p:nvSpPr>
            <p:cNvPr id="172054" name="Rectangle 22"/>
            <p:cNvSpPr>
              <a:spLocks noChangeArrowheads="1"/>
            </p:cNvSpPr>
            <p:nvPr/>
          </p:nvSpPr>
          <p:spPr bwMode="auto">
            <a:xfrm>
              <a:off x="2944813" y="4184650"/>
              <a:ext cx="323850" cy="3048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1</a:t>
              </a:r>
            </a:p>
            <a:p>
              <a:pPr algn="ctr"/>
              <a:r>
                <a:rPr lang="en-US" sz="1000" dirty="0">
                  <a:solidFill>
                    <a:srgbClr val="000000"/>
                  </a:solidFill>
                </a:rPr>
                <a:t>SNLT</a:t>
              </a:r>
              <a:endParaRPr lang="en-US" sz="2800" dirty="0"/>
            </a:p>
          </p:txBody>
        </p:sp>
        <p:sp>
          <p:nvSpPr>
            <p:cNvPr id="172055" name="Line 23"/>
            <p:cNvSpPr>
              <a:spLocks noChangeShapeType="1"/>
            </p:cNvSpPr>
            <p:nvPr/>
          </p:nvSpPr>
          <p:spPr bwMode="auto">
            <a:xfrm>
              <a:off x="3108325" y="1381125"/>
              <a:ext cx="601663" cy="1588"/>
            </a:xfrm>
            <a:prstGeom prst="line">
              <a:avLst/>
            </a:prstGeom>
            <a:noFill/>
            <a:ln w="28575">
              <a:solidFill>
                <a:schemeClr val="tx1"/>
              </a:solidFill>
              <a:round/>
              <a:headEnd/>
              <a:tailEnd type="arrow" w="med" len="med"/>
            </a:ln>
          </p:spPr>
          <p:txBody>
            <a:bodyPr/>
            <a:lstStyle/>
            <a:p>
              <a:endParaRPr lang="en-US" dirty="0"/>
            </a:p>
          </p:txBody>
        </p:sp>
        <p:sp>
          <p:nvSpPr>
            <p:cNvPr id="172056" name="Line 24"/>
            <p:cNvSpPr>
              <a:spLocks noChangeShapeType="1"/>
            </p:cNvSpPr>
            <p:nvPr/>
          </p:nvSpPr>
          <p:spPr bwMode="auto">
            <a:xfrm>
              <a:off x="4300538" y="1581150"/>
              <a:ext cx="1587" cy="468313"/>
            </a:xfrm>
            <a:prstGeom prst="line">
              <a:avLst/>
            </a:prstGeom>
            <a:noFill/>
            <a:ln w="28575">
              <a:solidFill>
                <a:schemeClr val="tx1"/>
              </a:solidFill>
              <a:round/>
              <a:headEnd/>
              <a:tailEnd type="arrow" w="med" len="med"/>
            </a:ln>
          </p:spPr>
          <p:txBody>
            <a:bodyPr/>
            <a:lstStyle/>
            <a:p>
              <a:endParaRPr lang="en-US" dirty="0"/>
            </a:p>
          </p:txBody>
        </p:sp>
        <p:sp>
          <p:nvSpPr>
            <p:cNvPr id="172057" name="Line 25"/>
            <p:cNvSpPr>
              <a:spLocks noChangeShapeType="1"/>
            </p:cNvSpPr>
            <p:nvPr/>
          </p:nvSpPr>
          <p:spPr bwMode="auto">
            <a:xfrm>
              <a:off x="4300538" y="2459038"/>
              <a:ext cx="1587" cy="400050"/>
            </a:xfrm>
            <a:prstGeom prst="line">
              <a:avLst/>
            </a:prstGeom>
            <a:noFill/>
            <a:ln w="28575">
              <a:solidFill>
                <a:schemeClr val="tx1"/>
              </a:solidFill>
              <a:round/>
              <a:headEnd/>
              <a:tailEnd type="arrow" w="med" len="med"/>
            </a:ln>
          </p:spPr>
          <p:txBody>
            <a:bodyPr/>
            <a:lstStyle/>
            <a:p>
              <a:endParaRPr lang="en-US" dirty="0"/>
            </a:p>
          </p:txBody>
        </p:sp>
        <p:sp>
          <p:nvSpPr>
            <p:cNvPr id="172058" name="Line 26"/>
            <p:cNvSpPr>
              <a:spLocks noChangeShapeType="1"/>
            </p:cNvSpPr>
            <p:nvPr/>
          </p:nvSpPr>
          <p:spPr bwMode="auto">
            <a:xfrm>
              <a:off x="4300538" y="3267075"/>
              <a:ext cx="1587" cy="385763"/>
            </a:xfrm>
            <a:prstGeom prst="line">
              <a:avLst/>
            </a:prstGeom>
            <a:noFill/>
            <a:ln w="28575">
              <a:solidFill>
                <a:schemeClr val="tx1"/>
              </a:solidFill>
              <a:round/>
              <a:headEnd/>
              <a:tailEnd/>
            </a:ln>
          </p:spPr>
          <p:txBody>
            <a:bodyPr/>
            <a:lstStyle/>
            <a:p>
              <a:endParaRPr lang="en-US" dirty="0"/>
            </a:p>
          </p:txBody>
        </p:sp>
        <p:sp>
          <p:nvSpPr>
            <p:cNvPr id="172059" name="Freeform 27"/>
            <p:cNvSpPr>
              <a:spLocks/>
            </p:cNvSpPr>
            <p:nvPr/>
          </p:nvSpPr>
          <p:spPr bwMode="auto">
            <a:xfrm>
              <a:off x="2279650" y="3648075"/>
              <a:ext cx="4464050" cy="404813"/>
            </a:xfrm>
            <a:custGeom>
              <a:avLst/>
              <a:gdLst>
                <a:gd name="T0" fmla="*/ 2147483647 w 2255"/>
                <a:gd name="T1" fmla="*/ 0 h 255"/>
                <a:gd name="T2" fmla="*/ 0 w 2255"/>
                <a:gd name="T3" fmla="*/ 0 h 255"/>
                <a:gd name="T4" fmla="*/ 0 w 2255"/>
                <a:gd name="T5" fmla="*/ 2147483647 h 255"/>
                <a:gd name="T6" fmla="*/ 0 60000 65536"/>
                <a:gd name="T7" fmla="*/ 0 60000 65536"/>
                <a:gd name="T8" fmla="*/ 0 60000 65536"/>
                <a:gd name="T9" fmla="*/ 0 w 2255"/>
                <a:gd name="T10" fmla="*/ 0 h 255"/>
                <a:gd name="T11" fmla="*/ 2255 w 2255"/>
                <a:gd name="T12" fmla="*/ 255 h 255"/>
              </a:gdLst>
              <a:ahLst/>
              <a:cxnLst>
                <a:cxn ang="T6">
                  <a:pos x="T0" y="T1"/>
                </a:cxn>
                <a:cxn ang="T7">
                  <a:pos x="T2" y="T3"/>
                </a:cxn>
                <a:cxn ang="T8">
                  <a:pos x="T4" y="T5"/>
                </a:cxn>
              </a:cxnLst>
              <a:rect l="T9" t="T10" r="T11" b="T12"/>
              <a:pathLst>
                <a:path w="2255" h="255">
                  <a:moveTo>
                    <a:pt x="2255" y="0"/>
                  </a:moveTo>
                  <a:lnTo>
                    <a:pt x="0" y="0"/>
                  </a:lnTo>
                  <a:lnTo>
                    <a:pt x="0" y="255"/>
                  </a:lnTo>
                </a:path>
              </a:pathLst>
            </a:custGeom>
            <a:noFill/>
            <a:ln w="28575" cmpd="sng">
              <a:solidFill>
                <a:schemeClr val="tx1"/>
              </a:solidFill>
              <a:prstDash val="solid"/>
              <a:round/>
              <a:headEnd/>
              <a:tailEnd/>
            </a:ln>
          </p:spPr>
          <p:txBody>
            <a:bodyPr/>
            <a:lstStyle/>
            <a:p>
              <a:endParaRPr lang="en-US" dirty="0"/>
            </a:p>
          </p:txBody>
        </p:sp>
        <p:sp>
          <p:nvSpPr>
            <p:cNvPr id="172060" name="Line 28"/>
            <p:cNvSpPr>
              <a:spLocks noChangeShapeType="1"/>
            </p:cNvSpPr>
            <p:nvPr/>
          </p:nvSpPr>
          <p:spPr bwMode="auto">
            <a:xfrm>
              <a:off x="3124200" y="3657600"/>
              <a:ext cx="1588" cy="376238"/>
            </a:xfrm>
            <a:prstGeom prst="line">
              <a:avLst/>
            </a:prstGeom>
            <a:noFill/>
            <a:ln w="28575">
              <a:solidFill>
                <a:schemeClr val="tx1"/>
              </a:solidFill>
              <a:round/>
              <a:headEnd/>
              <a:tailEnd/>
            </a:ln>
          </p:spPr>
          <p:txBody>
            <a:bodyPr/>
            <a:lstStyle/>
            <a:p>
              <a:endParaRPr lang="en-US" dirty="0"/>
            </a:p>
          </p:txBody>
        </p:sp>
        <p:sp>
          <p:nvSpPr>
            <p:cNvPr id="172061" name="Line 29"/>
            <p:cNvSpPr>
              <a:spLocks noChangeShapeType="1"/>
            </p:cNvSpPr>
            <p:nvPr/>
          </p:nvSpPr>
          <p:spPr bwMode="auto">
            <a:xfrm>
              <a:off x="4002088" y="3671888"/>
              <a:ext cx="1587" cy="404812"/>
            </a:xfrm>
            <a:prstGeom prst="line">
              <a:avLst/>
            </a:prstGeom>
            <a:noFill/>
            <a:ln w="28575">
              <a:solidFill>
                <a:schemeClr val="tx1"/>
              </a:solidFill>
              <a:round/>
              <a:headEnd/>
              <a:tailEnd/>
            </a:ln>
          </p:spPr>
          <p:txBody>
            <a:bodyPr/>
            <a:lstStyle/>
            <a:p>
              <a:endParaRPr lang="en-US" dirty="0"/>
            </a:p>
          </p:txBody>
        </p:sp>
        <p:sp>
          <p:nvSpPr>
            <p:cNvPr id="172062" name="Line 30"/>
            <p:cNvSpPr>
              <a:spLocks noChangeShapeType="1"/>
            </p:cNvSpPr>
            <p:nvPr/>
          </p:nvSpPr>
          <p:spPr bwMode="auto">
            <a:xfrm>
              <a:off x="4933950" y="3662363"/>
              <a:ext cx="1588" cy="404812"/>
            </a:xfrm>
            <a:prstGeom prst="line">
              <a:avLst/>
            </a:prstGeom>
            <a:noFill/>
            <a:ln w="28575">
              <a:solidFill>
                <a:schemeClr val="tx1"/>
              </a:solidFill>
              <a:round/>
              <a:headEnd/>
              <a:tailEnd/>
            </a:ln>
          </p:spPr>
          <p:txBody>
            <a:bodyPr/>
            <a:lstStyle/>
            <a:p>
              <a:endParaRPr lang="en-US" dirty="0"/>
            </a:p>
          </p:txBody>
        </p:sp>
        <p:sp>
          <p:nvSpPr>
            <p:cNvPr id="172063" name="Line 31"/>
            <p:cNvSpPr>
              <a:spLocks noChangeShapeType="1"/>
            </p:cNvSpPr>
            <p:nvPr/>
          </p:nvSpPr>
          <p:spPr bwMode="auto">
            <a:xfrm>
              <a:off x="5835650" y="3652838"/>
              <a:ext cx="1588" cy="404812"/>
            </a:xfrm>
            <a:prstGeom prst="line">
              <a:avLst/>
            </a:prstGeom>
            <a:noFill/>
            <a:ln w="28575">
              <a:solidFill>
                <a:schemeClr val="tx1"/>
              </a:solidFill>
              <a:round/>
              <a:headEnd/>
              <a:tailEnd/>
            </a:ln>
          </p:spPr>
          <p:txBody>
            <a:bodyPr/>
            <a:lstStyle/>
            <a:p>
              <a:endParaRPr lang="en-US" dirty="0"/>
            </a:p>
          </p:txBody>
        </p:sp>
        <p:sp>
          <p:nvSpPr>
            <p:cNvPr id="172064" name="Line 32"/>
            <p:cNvSpPr>
              <a:spLocks noChangeShapeType="1"/>
            </p:cNvSpPr>
            <p:nvPr/>
          </p:nvSpPr>
          <p:spPr bwMode="auto">
            <a:xfrm>
              <a:off x="6729413" y="3638550"/>
              <a:ext cx="1587" cy="423863"/>
            </a:xfrm>
            <a:prstGeom prst="line">
              <a:avLst/>
            </a:prstGeom>
            <a:noFill/>
            <a:ln w="28575">
              <a:solidFill>
                <a:schemeClr val="tx1"/>
              </a:solidFill>
              <a:round/>
              <a:headEnd/>
              <a:tailEnd/>
            </a:ln>
          </p:spPr>
          <p:txBody>
            <a:bodyPr/>
            <a:lstStyle/>
            <a:p>
              <a:endParaRPr lang="en-US" dirty="0"/>
            </a:p>
          </p:txBody>
        </p:sp>
        <p:sp>
          <p:nvSpPr>
            <p:cNvPr id="172065" name="Rectangle 33"/>
            <p:cNvSpPr>
              <a:spLocks noChangeArrowheads="1"/>
            </p:cNvSpPr>
            <p:nvPr/>
          </p:nvSpPr>
          <p:spPr bwMode="auto">
            <a:xfrm>
              <a:off x="1778000" y="5319713"/>
              <a:ext cx="1027113" cy="534987"/>
            </a:xfrm>
            <a:prstGeom prst="rect">
              <a:avLst/>
            </a:prstGeom>
            <a:solidFill>
              <a:srgbClr val="F0E8B7"/>
            </a:solidFill>
            <a:ln w="28575">
              <a:solidFill>
                <a:schemeClr val="tx1"/>
              </a:solidFill>
              <a:miter lim="800000"/>
              <a:headEnd/>
              <a:tailEnd/>
            </a:ln>
          </p:spPr>
          <p:txBody>
            <a:bodyPr/>
            <a:lstStyle/>
            <a:p>
              <a:endParaRPr lang="en-US" dirty="0"/>
            </a:p>
          </p:txBody>
        </p:sp>
        <p:sp>
          <p:nvSpPr>
            <p:cNvPr id="172066" name="Rectangle 34"/>
            <p:cNvSpPr>
              <a:spLocks noChangeArrowheads="1"/>
            </p:cNvSpPr>
            <p:nvPr/>
          </p:nvSpPr>
          <p:spPr bwMode="auto">
            <a:xfrm>
              <a:off x="1966913" y="5465763"/>
              <a:ext cx="577850"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DESTFLD</a:t>
              </a:r>
              <a:endParaRPr lang="en-US" sz="2800" dirty="0"/>
            </a:p>
          </p:txBody>
        </p:sp>
        <p:sp>
          <p:nvSpPr>
            <p:cNvPr id="172067" name="Freeform 35"/>
            <p:cNvSpPr>
              <a:spLocks/>
            </p:cNvSpPr>
            <p:nvPr/>
          </p:nvSpPr>
          <p:spPr bwMode="auto">
            <a:xfrm>
              <a:off x="3097213" y="5218113"/>
              <a:ext cx="1042987" cy="623887"/>
            </a:xfrm>
            <a:custGeom>
              <a:avLst/>
              <a:gdLst>
                <a:gd name="T0" fmla="*/ 0 w 657"/>
                <a:gd name="T1" fmla="*/ 2147483647 h 255"/>
                <a:gd name="T2" fmla="*/ 2147483647 w 657"/>
                <a:gd name="T3" fmla="*/ 0 h 255"/>
                <a:gd name="T4" fmla="*/ 2147483647 w 657"/>
                <a:gd name="T5" fmla="*/ 2147483647 h 255"/>
                <a:gd name="T6" fmla="*/ 2147483647 w 657"/>
                <a:gd name="T7" fmla="*/ 2147483647 h 255"/>
                <a:gd name="T8" fmla="*/ 0 w 657"/>
                <a:gd name="T9" fmla="*/ 2147483647 h 255"/>
                <a:gd name="T10" fmla="*/ 0 60000 65536"/>
                <a:gd name="T11" fmla="*/ 0 60000 65536"/>
                <a:gd name="T12" fmla="*/ 0 60000 65536"/>
                <a:gd name="T13" fmla="*/ 0 60000 65536"/>
                <a:gd name="T14" fmla="*/ 0 60000 65536"/>
                <a:gd name="T15" fmla="*/ 0 w 657"/>
                <a:gd name="T16" fmla="*/ 0 h 255"/>
                <a:gd name="T17" fmla="*/ 657 w 657"/>
                <a:gd name="T18" fmla="*/ 255 h 255"/>
              </a:gdLst>
              <a:ahLst/>
              <a:cxnLst>
                <a:cxn ang="T10">
                  <a:pos x="T0" y="T1"/>
                </a:cxn>
                <a:cxn ang="T11">
                  <a:pos x="T2" y="T3"/>
                </a:cxn>
                <a:cxn ang="T12">
                  <a:pos x="T4" y="T5"/>
                </a:cxn>
                <a:cxn ang="T13">
                  <a:pos x="T6" y="T7"/>
                </a:cxn>
                <a:cxn ang="T14">
                  <a:pos x="T8" y="T9"/>
                </a:cxn>
              </a:cxnLst>
              <a:rect l="T15" t="T16" r="T17" b="T18"/>
              <a:pathLst>
                <a:path w="657" h="255">
                  <a:moveTo>
                    <a:pt x="0" y="128"/>
                  </a:moveTo>
                  <a:lnTo>
                    <a:pt x="328" y="0"/>
                  </a:lnTo>
                  <a:lnTo>
                    <a:pt x="657" y="128"/>
                  </a:lnTo>
                  <a:lnTo>
                    <a:pt x="328" y="255"/>
                  </a:lnTo>
                  <a:lnTo>
                    <a:pt x="0" y="128"/>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68" name="Rectangle 36"/>
            <p:cNvSpPr>
              <a:spLocks noChangeArrowheads="1"/>
            </p:cNvSpPr>
            <p:nvPr/>
          </p:nvSpPr>
          <p:spPr bwMode="auto">
            <a:xfrm>
              <a:off x="3436938" y="5451475"/>
              <a:ext cx="344487" cy="152400"/>
            </a:xfrm>
            <a:prstGeom prst="rect">
              <a:avLst/>
            </a:prstGeom>
            <a:noFill/>
            <a:ln w="9525">
              <a:noFill/>
              <a:miter lim="800000"/>
              <a:headEnd/>
              <a:tailEnd/>
            </a:ln>
          </p:spPr>
          <p:txBody>
            <a:bodyPr wrap="none" lIns="0" tIns="0" rIns="0" bIns="0">
              <a:spAutoFit/>
            </a:bodyPr>
            <a:lstStyle/>
            <a:p>
              <a:r>
                <a:rPr lang="en-US" sz="1000" dirty="0">
                  <a:solidFill>
                    <a:srgbClr val="000000"/>
                  </a:solidFill>
                </a:rPr>
                <a:t>STOP</a:t>
              </a:r>
              <a:endParaRPr lang="en-US" sz="2800" dirty="0"/>
            </a:p>
          </p:txBody>
        </p:sp>
        <p:sp>
          <p:nvSpPr>
            <p:cNvPr id="172069" name="Rectangle 37"/>
            <p:cNvSpPr>
              <a:spLocks noChangeArrowheads="1"/>
            </p:cNvSpPr>
            <p:nvPr/>
          </p:nvSpPr>
          <p:spPr bwMode="auto">
            <a:xfrm>
              <a:off x="4603750" y="5000625"/>
              <a:ext cx="906463" cy="825500"/>
            </a:xfrm>
            <a:prstGeom prst="rect">
              <a:avLst/>
            </a:prstGeom>
            <a:solidFill>
              <a:srgbClr val="F0E8B7"/>
            </a:solidFill>
            <a:ln w="28575">
              <a:solidFill>
                <a:schemeClr val="tx1"/>
              </a:solidFill>
              <a:miter lim="800000"/>
              <a:headEnd/>
              <a:tailEnd/>
            </a:ln>
          </p:spPr>
          <p:txBody>
            <a:bodyPr/>
            <a:lstStyle/>
            <a:p>
              <a:endParaRPr lang="en-US" dirty="0"/>
            </a:p>
          </p:txBody>
        </p:sp>
        <p:sp>
          <p:nvSpPr>
            <p:cNvPr id="172070" name="Rectangle 38"/>
            <p:cNvSpPr>
              <a:spLocks noChangeArrowheads="1"/>
            </p:cNvSpPr>
            <p:nvPr/>
          </p:nvSpPr>
          <p:spPr bwMode="auto">
            <a:xfrm>
              <a:off x="4859338" y="5065713"/>
              <a:ext cx="358775" cy="609600"/>
            </a:xfrm>
            <a:prstGeom prst="rect">
              <a:avLst/>
            </a:prstGeom>
            <a:noFill/>
            <a:ln w="9525">
              <a:noFill/>
              <a:miter lim="800000"/>
              <a:headEnd/>
              <a:tailEnd/>
            </a:ln>
          </p:spPr>
          <p:txBody>
            <a:bodyPr wrap="none" lIns="0" tIns="0" rIns="0" bIns="0">
              <a:spAutoFit/>
            </a:bodyPr>
            <a:lstStyle/>
            <a:p>
              <a:r>
                <a:rPr lang="en-US" sz="1000" dirty="0">
                  <a:solidFill>
                    <a:srgbClr val="000000"/>
                  </a:solidFill>
                </a:rPr>
                <a:t>DPC</a:t>
              </a:r>
            </a:p>
            <a:p>
              <a:r>
                <a:rPr lang="en-US" sz="1000" dirty="0">
                  <a:solidFill>
                    <a:srgbClr val="000000"/>
                  </a:solidFill>
                </a:rPr>
                <a:t>CGPA</a:t>
              </a:r>
            </a:p>
            <a:p>
              <a:r>
                <a:rPr lang="en-US" sz="1000" dirty="0">
                  <a:solidFill>
                    <a:srgbClr val="000000"/>
                  </a:solidFill>
                </a:rPr>
                <a:t>TT</a:t>
              </a:r>
            </a:p>
            <a:p>
              <a:r>
                <a:rPr lang="en-US" sz="1000" dirty="0">
                  <a:solidFill>
                    <a:srgbClr val="000000"/>
                  </a:solidFill>
                </a:rPr>
                <a:t>CDPA</a:t>
              </a:r>
              <a:endParaRPr lang="en-US" sz="2800" dirty="0"/>
            </a:p>
          </p:txBody>
        </p:sp>
        <p:sp>
          <p:nvSpPr>
            <p:cNvPr id="172071" name="Rectangle 39"/>
            <p:cNvSpPr>
              <a:spLocks noChangeArrowheads="1"/>
            </p:cNvSpPr>
            <p:nvPr/>
          </p:nvSpPr>
          <p:spPr bwMode="auto">
            <a:xfrm>
              <a:off x="5908675" y="5256213"/>
              <a:ext cx="877888" cy="585787"/>
            </a:xfrm>
            <a:prstGeom prst="rect">
              <a:avLst/>
            </a:prstGeom>
            <a:solidFill>
              <a:srgbClr val="F0E8B7"/>
            </a:solidFill>
            <a:ln w="28575">
              <a:solidFill>
                <a:schemeClr val="tx1"/>
              </a:solidFill>
              <a:miter lim="800000"/>
              <a:headEnd/>
              <a:tailEnd/>
            </a:ln>
          </p:spPr>
          <p:txBody>
            <a:bodyPr/>
            <a:lstStyle/>
            <a:p>
              <a:endParaRPr lang="en-US" dirty="0"/>
            </a:p>
          </p:txBody>
        </p:sp>
        <p:sp>
          <p:nvSpPr>
            <p:cNvPr id="172072" name="Rectangle 40"/>
            <p:cNvSpPr>
              <a:spLocks noChangeArrowheads="1"/>
            </p:cNvSpPr>
            <p:nvPr/>
          </p:nvSpPr>
          <p:spPr bwMode="auto">
            <a:xfrm>
              <a:off x="6215063" y="5457825"/>
              <a:ext cx="268287" cy="152400"/>
            </a:xfrm>
            <a:prstGeom prst="rect">
              <a:avLst/>
            </a:prstGeom>
            <a:noFill/>
            <a:ln w="9525">
              <a:noFill/>
              <a:miter lim="800000"/>
              <a:headEnd/>
              <a:tailEnd/>
            </a:ln>
          </p:spPr>
          <p:txBody>
            <a:bodyPr wrap="none" lIns="0" tIns="0" rIns="0" bIns="0">
              <a:spAutoFit/>
            </a:bodyPr>
            <a:lstStyle/>
            <a:p>
              <a:pPr algn="ctr"/>
              <a:r>
                <a:rPr lang="en-US" sz="1000" dirty="0">
                  <a:solidFill>
                    <a:srgbClr val="000000"/>
                  </a:solidFill>
                </a:rPr>
                <a:t>DPC</a:t>
              </a:r>
            </a:p>
          </p:txBody>
        </p:sp>
        <p:sp>
          <p:nvSpPr>
            <p:cNvPr id="172073" name="Line 41"/>
            <p:cNvSpPr>
              <a:spLocks noChangeShapeType="1"/>
            </p:cNvSpPr>
            <p:nvPr/>
          </p:nvSpPr>
          <p:spPr bwMode="auto">
            <a:xfrm>
              <a:off x="2239963" y="4724400"/>
              <a:ext cx="3175" cy="587375"/>
            </a:xfrm>
            <a:prstGeom prst="line">
              <a:avLst/>
            </a:prstGeom>
            <a:noFill/>
            <a:ln w="28575">
              <a:solidFill>
                <a:schemeClr val="tx1"/>
              </a:solidFill>
              <a:round/>
              <a:headEnd/>
              <a:tailEnd type="arrow" w="med" len="med"/>
            </a:ln>
          </p:spPr>
          <p:txBody>
            <a:bodyPr/>
            <a:lstStyle/>
            <a:p>
              <a:endParaRPr lang="en-US" dirty="0"/>
            </a:p>
          </p:txBody>
        </p:sp>
        <p:sp>
          <p:nvSpPr>
            <p:cNvPr id="172074" name="Line 42"/>
            <p:cNvSpPr>
              <a:spLocks noChangeShapeType="1"/>
            </p:cNvSpPr>
            <p:nvPr/>
          </p:nvSpPr>
          <p:spPr bwMode="auto">
            <a:xfrm>
              <a:off x="3138488" y="4694238"/>
              <a:ext cx="301625" cy="620712"/>
            </a:xfrm>
            <a:prstGeom prst="line">
              <a:avLst/>
            </a:prstGeom>
            <a:noFill/>
            <a:ln w="28575">
              <a:solidFill>
                <a:schemeClr val="tx1"/>
              </a:solidFill>
              <a:round/>
              <a:headEnd/>
              <a:tailEnd type="arrow" w="med" len="med"/>
            </a:ln>
          </p:spPr>
          <p:txBody>
            <a:bodyPr/>
            <a:lstStyle/>
            <a:p>
              <a:endParaRPr lang="en-US" dirty="0"/>
            </a:p>
          </p:txBody>
        </p:sp>
        <p:sp>
          <p:nvSpPr>
            <p:cNvPr id="172075" name="Line 43"/>
            <p:cNvSpPr>
              <a:spLocks noChangeShapeType="1"/>
            </p:cNvSpPr>
            <p:nvPr/>
          </p:nvSpPr>
          <p:spPr bwMode="auto">
            <a:xfrm flipH="1">
              <a:off x="3795713" y="4743450"/>
              <a:ext cx="196850" cy="554038"/>
            </a:xfrm>
            <a:prstGeom prst="line">
              <a:avLst/>
            </a:prstGeom>
            <a:noFill/>
            <a:ln w="28575">
              <a:solidFill>
                <a:schemeClr val="tx1"/>
              </a:solidFill>
              <a:round/>
              <a:headEnd/>
              <a:tailEnd type="arrow" w="med" len="med"/>
            </a:ln>
          </p:spPr>
          <p:txBody>
            <a:bodyPr/>
            <a:lstStyle/>
            <a:p>
              <a:endParaRPr lang="en-US" dirty="0"/>
            </a:p>
          </p:txBody>
        </p:sp>
        <p:sp>
          <p:nvSpPr>
            <p:cNvPr id="172076" name="Line 44"/>
            <p:cNvSpPr>
              <a:spLocks noChangeShapeType="1"/>
            </p:cNvSpPr>
            <p:nvPr/>
          </p:nvSpPr>
          <p:spPr bwMode="auto">
            <a:xfrm flipH="1">
              <a:off x="4924424" y="4738688"/>
              <a:ext cx="0" cy="261937"/>
            </a:xfrm>
            <a:prstGeom prst="line">
              <a:avLst/>
            </a:prstGeom>
            <a:noFill/>
            <a:ln w="28575">
              <a:solidFill>
                <a:schemeClr val="tx1"/>
              </a:solidFill>
              <a:round/>
              <a:headEnd/>
              <a:tailEnd type="arrow" w="med" len="med"/>
            </a:ln>
          </p:spPr>
          <p:txBody>
            <a:bodyPr/>
            <a:lstStyle/>
            <a:p>
              <a:endParaRPr lang="en-US" dirty="0"/>
            </a:p>
          </p:txBody>
        </p:sp>
        <p:sp>
          <p:nvSpPr>
            <p:cNvPr id="172077" name="Line 45"/>
            <p:cNvSpPr>
              <a:spLocks noChangeShapeType="1"/>
            </p:cNvSpPr>
            <p:nvPr/>
          </p:nvSpPr>
          <p:spPr bwMode="auto">
            <a:xfrm flipH="1">
              <a:off x="6550025" y="4710113"/>
              <a:ext cx="179388" cy="501650"/>
            </a:xfrm>
            <a:prstGeom prst="line">
              <a:avLst/>
            </a:prstGeom>
            <a:noFill/>
            <a:ln w="28575">
              <a:solidFill>
                <a:schemeClr val="tx1"/>
              </a:solidFill>
              <a:round/>
              <a:headEnd/>
              <a:tailEnd type="arrow" w="med" len="med"/>
            </a:ln>
          </p:spPr>
          <p:txBody>
            <a:bodyPr/>
            <a:lstStyle/>
            <a:p>
              <a:endParaRPr lang="en-US" dirty="0"/>
            </a:p>
          </p:txBody>
        </p:sp>
        <p:sp>
          <p:nvSpPr>
            <p:cNvPr id="172078" name="Line 46"/>
            <p:cNvSpPr>
              <a:spLocks noChangeShapeType="1"/>
            </p:cNvSpPr>
            <p:nvPr/>
          </p:nvSpPr>
          <p:spPr bwMode="auto">
            <a:xfrm>
              <a:off x="5835650" y="4724400"/>
              <a:ext cx="225425" cy="484188"/>
            </a:xfrm>
            <a:prstGeom prst="line">
              <a:avLst/>
            </a:prstGeom>
            <a:noFill/>
            <a:ln w="28575">
              <a:solidFill>
                <a:schemeClr val="tx1"/>
              </a:solidFill>
              <a:round/>
              <a:headEnd/>
              <a:tailEnd type="arrow" w="med" len="med"/>
            </a:ln>
          </p:spPr>
          <p:txBody>
            <a:bodyPr/>
            <a:lstStyle/>
            <a:p>
              <a:endParaRPr lang="en-US" dirty="0"/>
            </a:p>
          </p:txBody>
        </p:sp>
        <p:sp>
          <p:nvSpPr>
            <p:cNvPr id="172079" name="Rectangle 47"/>
            <p:cNvSpPr>
              <a:spLocks noChangeArrowheads="1"/>
            </p:cNvSpPr>
            <p:nvPr/>
          </p:nvSpPr>
          <p:spPr bwMode="invGray">
            <a:xfrm>
              <a:off x="5019675" y="2911475"/>
              <a:ext cx="2020888" cy="701675"/>
            </a:xfrm>
            <a:prstGeom prst="rect">
              <a:avLst/>
            </a:prstGeom>
            <a:noFill/>
            <a:ln w="9525">
              <a:noFill/>
              <a:miter lim="800000"/>
              <a:headEnd/>
              <a:tailEnd/>
            </a:ln>
          </p:spPr>
          <p:txBody>
            <a:bodyPr>
              <a:spAutoFit/>
            </a:bodyPr>
            <a:lstStyle/>
            <a:p>
              <a:r>
                <a:rPr lang="en-US" sz="2000" dirty="0"/>
                <a:t>Service Indicators</a:t>
              </a:r>
            </a:p>
          </p:txBody>
        </p:sp>
        <p:sp>
          <p:nvSpPr>
            <p:cNvPr id="172081" name="Rectangle 49"/>
            <p:cNvSpPr>
              <a:spLocks noChangeArrowheads="1"/>
            </p:cNvSpPr>
            <p:nvPr/>
          </p:nvSpPr>
          <p:spPr bwMode="auto">
            <a:xfrm>
              <a:off x="6115050" y="6129338"/>
              <a:ext cx="528638" cy="244475"/>
            </a:xfrm>
            <a:prstGeom prst="rect">
              <a:avLst/>
            </a:prstGeom>
            <a:noFill/>
            <a:ln w="9525">
              <a:noFill/>
              <a:miter lim="800000"/>
              <a:headEnd/>
              <a:tailEnd/>
            </a:ln>
          </p:spPr>
          <p:txBody>
            <a:bodyPr wrap="none">
              <a:spAutoFit/>
            </a:bodyPr>
            <a:lstStyle/>
            <a:p>
              <a:r>
                <a:rPr lang="en-US" sz="1000" dirty="0">
                  <a:solidFill>
                    <a:srgbClr val="000000"/>
                  </a:solidFill>
                </a:rPr>
                <a:t>STOP</a:t>
              </a:r>
            </a:p>
          </p:txBody>
        </p:sp>
        <p:sp>
          <p:nvSpPr>
            <p:cNvPr id="172082" name="Line 50"/>
            <p:cNvSpPr>
              <a:spLocks noChangeShapeType="1"/>
            </p:cNvSpPr>
            <p:nvPr/>
          </p:nvSpPr>
          <p:spPr bwMode="auto">
            <a:xfrm>
              <a:off x="6604000" y="5835650"/>
              <a:ext cx="0" cy="273050"/>
            </a:xfrm>
            <a:prstGeom prst="line">
              <a:avLst/>
            </a:prstGeom>
            <a:noFill/>
            <a:ln w="28575">
              <a:solidFill>
                <a:schemeClr val="tx1"/>
              </a:solidFill>
              <a:round/>
              <a:headEnd/>
              <a:tailEnd type="arrow" w="med" len="med"/>
            </a:ln>
          </p:spPr>
          <p:txBody>
            <a:bodyPr/>
            <a:lstStyle/>
            <a:p>
              <a:endParaRPr lang="en-US" dirty="0"/>
            </a:p>
          </p:txBody>
        </p:sp>
        <p:sp>
          <p:nvSpPr>
            <p:cNvPr id="172083" name="Freeform 51"/>
            <p:cNvSpPr>
              <a:spLocks/>
            </p:cNvSpPr>
            <p:nvPr/>
          </p:nvSpPr>
          <p:spPr bwMode="auto">
            <a:xfrm>
              <a:off x="1731963" y="5919788"/>
              <a:ext cx="1042987" cy="623887"/>
            </a:xfrm>
            <a:custGeom>
              <a:avLst/>
              <a:gdLst>
                <a:gd name="T0" fmla="*/ 0 w 657"/>
                <a:gd name="T1" fmla="*/ 2147483647 h 255"/>
                <a:gd name="T2" fmla="*/ 2147483647 w 657"/>
                <a:gd name="T3" fmla="*/ 0 h 255"/>
                <a:gd name="T4" fmla="*/ 2147483647 w 657"/>
                <a:gd name="T5" fmla="*/ 2147483647 h 255"/>
                <a:gd name="T6" fmla="*/ 2147483647 w 657"/>
                <a:gd name="T7" fmla="*/ 2147483647 h 255"/>
                <a:gd name="T8" fmla="*/ 0 w 657"/>
                <a:gd name="T9" fmla="*/ 2147483647 h 255"/>
                <a:gd name="T10" fmla="*/ 0 60000 65536"/>
                <a:gd name="T11" fmla="*/ 0 60000 65536"/>
                <a:gd name="T12" fmla="*/ 0 60000 65536"/>
                <a:gd name="T13" fmla="*/ 0 60000 65536"/>
                <a:gd name="T14" fmla="*/ 0 60000 65536"/>
                <a:gd name="T15" fmla="*/ 0 w 657"/>
                <a:gd name="T16" fmla="*/ 0 h 255"/>
                <a:gd name="T17" fmla="*/ 657 w 657"/>
                <a:gd name="T18" fmla="*/ 255 h 255"/>
              </a:gdLst>
              <a:ahLst/>
              <a:cxnLst>
                <a:cxn ang="T10">
                  <a:pos x="T0" y="T1"/>
                </a:cxn>
                <a:cxn ang="T11">
                  <a:pos x="T2" y="T3"/>
                </a:cxn>
                <a:cxn ang="T12">
                  <a:pos x="T4" y="T5"/>
                </a:cxn>
                <a:cxn ang="T13">
                  <a:pos x="T6" y="T7"/>
                </a:cxn>
                <a:cxn ang="T14">
                  <a:pos x="T8" y="T9"/>
                </a:cxn>
              </a:cxnLst>
              <a:rect l="T15" t="T16" r="T17" b="T18"/>
              <a:pathLst>
                <a:path w="657" h="255">
                  <a:moveTo>
                    <a:pt x="0" y="128"/>
                  </a:moveTo>
                  <a:lnTo>
                    <a:pt x="328" y="0"/>
                  </a:lnTo>
                  <a:lnTo>
                    <a:pt x="657" y="128"/>
                  </a:lnTo>
                  <a:lnTo>
                    <a:pt x="328" y="255"/>
                  </a:lnTo>
                  <a:lnTo>
                    <a:pt x="0" y="128"/>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172084" name="Rectangle 52"/>
            <p:cNvSpPr>
              <a:spLocks noChangeArrowheads="1"/>
            </p:cNvSpPr>
            <p:nvPr/>
          </p:nvSpPr>
          <p:spPr bwMode="auto">
            <a:xfrm>
              <a:off x="1990725" y="6110288"/>
              <a:ext cx="528638" cy="244475"/>
            </a:xfrm>
            <a:prstGeom prst="rect">
              <a:avLst/>
            </a:prstGeom>
            <a:noFill/>
            <a:ln w="9525">
              <a:noFill/>
              <a:miter lim="800000"/>
              <a:headEnd/>
              <a:tailEnd/>
            </a:ln>
          </p:spPr>
          <p:txBody>
            <a:bodyPr wrap="none">
              <a:spAutoFit/>
            </a:bodyPr>
            <a:lstStyle/>
            <a:p>
              <a:r>
                <a:rPr lang="en-US" sz="1000" dirty="0">
                  <a:solidFill>
                    <a:srgbClr val="000000"/>
                  </a:solidFill>
                </a:rPr>
                <a:t>STOP</a:t>
              </a:r>
            </a:p>
          </p:txBody>
        </p:sp>
        <p:sp>
          <p:nvSpPr>
            <p:cNvPr id="172085" name="Line 53"/>
            <p:cNvSpPr>
              <a:spLocks noChangeShapeType="1"/>
            </p:cNvSpPr>
            <p:nvPr/>
          </p:nvSpPr>
          <p:spPr bwMode="auto">
            <a:xfrm>
              <a:off x="2584450" y="5854700"/>
              <a:ext cx="0" cy="273050"/>
            </a:xfrm>
            <a:prstGeom prst="line">
              <a:avLst/>
            </a:prstGeom>
            <a:noFill/>
            <a:ln w="28575">
              <a:solidFill>
                <a:schemeClr val="tx1"/>
              </a:solidFill>
              <a:round/>
              <a:headEnd/>
              <a:tailEnd type="arrow" w="med" len="med"/>
            </a:ln>
          </p:spPr>
          <p:txBody>
            <a:bodyPr/>
            <a:lstStyle/>
            <a:p>
              <a:endParaRPr lang="en-US" dirty="0"/>
            </a:p>
          </p:txBody>
        </p:sp>
        <p:sp>
          <p:nvSpPr>
            <p:cNvPr id="54" name="Freeform 48"/>
            <p:cNvSpPr>
              <a:spLocks/>
            </p:cNvSpPr>
            <p:nvPr/>
          </p:nvSpPr>
          <p:spPr bwMode="auto">
            <a:xfrm>
              <a:off x="4522788" y="5929313"/>
              <a:ext cx="1042987" cy="623887"/>
            </a:xfrm>
            <a:custGeom>
              <a:avLst/>
              <a:gdLst>
                <a:gd name="T0" fmla="*/ 0 w 657"/>
                <a:gd name="T1" fmla="*/ 2147483647 h 255"/>
                <a:gd name="T2" fmla="*/ 2147483647 w 657"/>
                <a:gd name="T3" fmla="*/ 0 h 255"/>
                <a:gd name="T4" fmla="*/ 2147483647 w 657"/>
                <a:gd name="T5" fmla="*/ 2147483647 h 255"/>
                <a:gd name="T6" fmla="*/ 2147483647 w 657"/>
                <a:gd name="T7" fmla="*/ 2147483647 h 255"/>
                <a:gd name="T8" fmla="*/ 0 w 657"/>
                <a:gd name="T9" fmla="*/ 2147483647 h 255"/>
                <a:gd name="T10" fmla="*/ 0 60000 65536"/>
                <a:gd name="T11" fmla="*/ 0 60000 65536"/>
                <a:gd name="T12" fmla="*/ 0 60000 65536"/>
                <a:gd name="T13" fmla="*/ 0 60000 65536"/>
                <a:gd name="T14" fmla="*/ 0 60000 65536"/>
                <a:gd name="T15" fmla="*/ 0 w 657"/>
                <a:gd name="T16" fmla="*/ 0 h 255"/>
                <a:gd name="T17" fmla="*/ 657 w 657"/>
                <a:gd name="T18" fmla="*/ 255 h 255"/>
              </a:gdLst>
              <a:ahLst/>
              <a:cxnLst>
                <a:cxn ang="T10">
                  <a:pos x="T0" y="T1"/>
                </a:cxn>
                <a:cxn ang="T11">
                  <a:pos x="T2" y="T3"/>
                </a:cxn>
                <a:cxn ang="T12">
                  <a:pos x="T4" y="T5"/>
                </a:cxn>
                <a:cxn ang="T13">
                  <a:pos x="T6" y="T7"/>
                </a:cxn>
                <a:cxn ang="T14">
                  <a:pos x="T8" y="T9"/>
                </a:cxn>
              </a:cxnLst>
              <a:rect l="T15" t="T16" r="T17" b="T18"/>
              <a:pathLst>
                <a:path w="657" h="255">
                  <a:moveTo>
                    <a:pt x="0" y="128"/>
                  </a:moveTo>
                  <a:lnTo>
                    <a:pt x="328" y="0"/>
                  </a:lnTo>
                  <a:lnTo>
                    <a:pt x="657" y="128"/>
                  </a:lnTo>
                  <a:lnTo>
                    <a:pt x="328" y="255"/>
                  </a:lnTo>
                  <a:lnTo>
                    <a:pt x="0" y="128"/>
                  </a:lnTo>
                  <a:close/>
                </a:path>
              </a:pathLst>
            </a:custGeom>
            <a:solidFill>
              <a:srgbClr val="F0E8B7"/>
            </a:solidFill>
            <a:ln w="28575" cmpd="sng">
              <a:solidFill>
                <a:schemeClr val="tx1"/>
              </a:solidFill>
              <a:prstDash val="solid"/>
              <a:round/>
              <a:headEnd/>
              <a:tailEnd/>
            </a:ln>
          </p:spPr>
          <p:txBody>
            <a:bodyPr/>
            <a:lstStyle/>
            <a:p>
              <a:endParaRPr lang="en-US" dirty="0"/>
            </a:p>
          </p:txBody>
        </p:sp>
        <p:sp>
          <p:nvSpPr>
            <p:cNvPr id="55" name="Rectangle 49"/>
            <p:cNvSpPr>
              <a:spLocks noChangeArrowheads="1"/>
            </p:cNvSpPr>
            <p:nvPr/>
          </p:nvSpPr>
          <p:spPr bwMode="auto">
            <a:xfrm>
              <a:off x="4781550" y="6119813"/>
              <a:ext cx="528638" cy="244475"/>
            </a:xfrm>
            <a:prstGeom prst="rect">
              <a:avLst/>
            </a:prstGeom>
            <a:noFill/>
            <a:ln w="9525">
              <a:noFill/>
              <a:miter lim="800000"/>
              <a:headEnd/>
              <a:tailEnd/>
            </a:ln>
          </p:spPr>
          <p:txBody>
            <a:bodyPr wrap="none">
              <a:spAutoFit/>
            </a:bodyPr>
            <a:lstStyle/>
            <a:p>
              <a:r>
                <a:rPr lang="en-US" sz="1000" dirty="0">
                  <a:solidFill>
                    <a:srgbClr val="000000"/>
                  </a:solidFill>
                </a:rPr>
                <a:t>STOP</a:t>
              </a:r>
            </a:p>
          </p:txBody>
        </p:sp>
        <p:sp>
          <p:nvSpPr>
            <p:cNvPr id="56" name="Line 50"/>
            <p:cNvSpPr>
              <a:spLocks noChangeShapeType="1"/>
            </p:cNvSpPr>
            <p:nvPr/>
          </p:nvSpPr>
          <p:spPr bwMode="auto">
            <a:xfrm>
              <a:off x="5356225" y="5835650"/>
              <a:ext cx="0" cy="273050"/>
            </a:xfrm>
            <a:prstGeom prst="line">
              <a:avLst/>
            </a:prstGeom>
            <a:noFill/>
            <a:ln w="28575">
              <a:solidFill>
                <a:schemeClr val="tx1"/>
              </a:solidFill>
              <a:round/>
              <a:headEnd/>
              <a:tailEnd type="arrow" w="med" len="med"/>
            </a:ln>
          </p:spPr>
          <p:txBody>
            <a:bodyPr/>
            <a:lstStyle/>
            <a:p>
              <a:endParaRPr lang="en-US" dirty="0"/>
            </a:p>
          </p:txBody>
        </p:sp>
      </p:gr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mtClean="0"/>
              <a:t>Gateway Screening (*) Special Character</a:t>
            </a:r>
            <a:endParaRPr lang="en-US" dirty="0" smtClean="0"/>
          </a:p>
        </p:txBody>
      </p:sp>
      <p:sp>
        <p:nvSpPr>
          <p:cNvPr id="173059" name="Rectangle 3"/>
          <p:cNvSpPr>
            <a:spLocks noGrp="1" noChangeArrowheads="1"/>
          </p:cNvSpPr>
          <p:nvPr>
            <p:ph idx="1"/>
          </p:nvPr>
        </p:nvSpPr>
        <p:spPr/>
        <p:txBody>
          <a:bodyPr/>
          <a:lstStyle/>
          <a:p>
            <a:r>
              <a:rPr lang="en-US" dirty="0" smtClean="0"/>
              <a:t>The wild card is a single entry which indicates all possible values for that parameter.</a:t>
            </a:r>
          </a:p>
          <a:p>
            <a:r>
              <a:rPr lang="en-US" dirty="0" smtClean="0"/>
              <a:t>Wild card (*)  		</a:t>
            </a:r>
          </a:p>
          <a:p>
            <a:pPr lvl="1"/>
            <a:r>
              <a:rPr lang="en-US" dirty="0" err="1" smtClean="0"/>
              <a:t>ent-scr-sio:nic</a:t>
            </a:r>
            <a:r>
              <a:rPr lang="en-US" dirty="0" smtClean="0"/>
              <a:t>=2:pri=0:si=0:sr=abc1:nsfi=stop</a:t>
            </a:r>
          </a:p>
          <a:p>
            <a:pPr lvl="1"/>
            <a:r>
              <a:rPr lang="en-US" dirty="0" err="1" smtClean="0"/>
              <a:t>ent-scr-sio:nic</a:t>
            </a:r>
            <a:r>
              <a:rPr lang="en-US" dirty="0" smtClean="0"/>
              <a:t>=2:pri=1:si=0:sr=abc1:nsfi=stop</a:t>
            </a:r>
          </a:p>
          <a:p>
            <a:pPr lvl="1"/>
            <a:r>
              <a:rPr lang="en-US" dirty="0" err="1" smtClean="0"/>
              <a:t>ent-scr-sio:nic</a:t>
            </a:r>
            <a:r>
              <a:rPr lang="en-US" dirty="0" smtClean="0"/>
              <a:t>=2:pri=2:si=0:sr=abc1:nsfi=stop</a:t>
            </a:r>
          </a:p>
          <a:p>
            <a:pPr lvl="1"/>
            <a:r>
              <a:rPr lang="en-US" dirty="0" err="1" smtClean="0"/>
              <a:t>ent-scr-sio:nic</a:t>
            </a:r>
            <a:r>
              <a:rPr lang="en-US" dirty="0" smtClean="0"/>
              <a:t>=2:pri=3:si=0:sr=abc1:nsfi=stop</a:t>
            </a:r>
          </a:p>
          <a:p>
            <a:pPr lvl="1">
              <a:buNone/>
            </a:pPr>
            <a:endParaRPr lang="en-US" dirty="0" smtClean="0"/>
          </a:p>
          <a:p>
            <a:r>
              <a:rPr lang="en-US" dirty="0" smtClean="0"/>
              <a:t>Four commands may be combined into one command entry using the wild card: </a:t>
            </a:r>
          </a:p>
          <a:p>
            <a:pPr lvl="1"/>
            <a:r>
              <a:rPr lang="en-US" dirty="0" err="1" smtClean="0"/>
              <a:t>ent-scr-sio:nic</a:t>
            </a:r>
            <a:r>
              <a:rPr lang="en-US" dirty="0" smtClean="0"/>
              <a:t>=2:pri=*:</a:t>
            </a:r>
            <a:r>
              <a:rPr lang="en-US" dirty="0" err="1" smtClean="0"/>
              <a:t>si</a:t>
            </a:r>
            <a:r>
              <a:rPr lang="en-US" dirty="0" smtClean="0"/>
              <a:t>=0:sr=abc1:nsfi=stop</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mtClean="0"/>
              <a:t>Gateway Screening (&amp;&amp;) Special Character</a:t>
            </a:r>
            <a:endParaRPr lang="en-US" dirty="0" smtClean="0"/>
          </a:p>
        </p:txBody>
      </p:sp>
      <p:sp>
        <p:nvSpPr>
          <p:cNvPr id="174083" name="Rectangle 3"/>
          <p:cNvSpPr>
            <a:spLocks noGrp="1" noChangeArrowheads="1"/>
          </p:cNvSpPr>
          <p:nvPr>
            <p:ph idx="1"/>
          </p:nvPr>
        </p:nvSpPr>
        <p:spPr/>
        <p:txBody>
          <a:bodyPr/>
          <a:lstStyle/>
          <a:p>
            <a:r>
              <a:rPr lang="en-US" smtClean="0"/>
              <a:t>Ranging    	&amp;&amp;</a:t>
            </a:r>
          </a:p>
          <a:p>
            <a:endParaRPr lang="en-US" smtClean="0"/>
          </a:p>
          <a:p>
            <a:r>
              <a:rPr lang="en-US" smtClean="0"/>
              <a:t>For example, the following command entries:</a:t>
            </a:r>
          </a:p>
          <a:p>
            <a:pPr lvl="1"/>
            <a:r>
              <a:rPr lang="en-US" smtClean="0"/>
              <a:t>ent-scr-dpc:ni=255:nc=255:ncm=1:nsfi=stop</a:t>
            </a:r>
          </a:p>
          <a:p>
            <a:pPr lvl="1"/>
            <a:r>
              <a:rPr lang="en-US" smtClean="0"/>
              <a:t>ent-scr-dpc:ni=255:nc=255:ncm=2:nsfi=stop</a:t>
            </a:r>
          </a:p>
          <a:p>
            <a:pPr lvl="1"/>
            <a:r>
              <a:rPr lang="en-US" smtClean="0"/>
              <a:t>ent-scr-dpc:ni=255:nc=255:ncm=3:nsfi=stop</a:t>
            </a:r>
          </a:p>
          <a:p>
            <a:pPr lvl="1"/>
            <a:endParaRPr lang="en-US" smtClean="0"/>
          </a:p>
          <a:p>
            <a:r>
              <a:rPr lang="en-US" smtClean="0"/>
              <a:t>Can be combined into one command entry using a range:            </a:t>
            </a:r>
          </a:p>
          <a:p>
            <a:pPr lvl="1"/>
            <a:r>
              <a:rPr lang="en-US" smtClean="0"/>
              <a:t>ent-scr-dpc:ni=255:nc=255:ncm=1&amp;&amp;3:nsfi=stop</a:t>
            </a:r>
          </a:p>
          <a:p>
            <a:endParaRPr lang="en-US" dirty="0" smtClean="0"/>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mtClean="0"/>
              <a:t>Gateway Screening Special Characters</a:t>
            </a:r>
            <a:endParaRPr lang="en-US" dirty="0" smtClean="0"/>
          </a:p>
        </p:txBody>
      </p:sp>
      <p:sp>
        <p:nvSpPr>
          <p:cNvPr id="175107" name="Rectangle 3"/>
          <p:cNvSpPr>
            <a:spLocks noGrp="1" noChangeArrowheads="1"/>
          </p:cNvSpPr>
          <p:nvPr>
            <p:ph idx="1"/>
          </p:nvPr>
        </p:nvSpPr>
        <p:spPr/>
        <p:txBody>
          <a:bodyPr/>
          <a:lstStyle/>
          <a:p>
            <a:r>
              <a:rPr lang="en-US" dirty="0" smtClean="0"/>
              <a:t>Blocked point code only special character</a:t>
            </a:r>
          </a:p>
          <a:p>
            <a:pPr>
              <a:buNone/>
            </a:pPr>
            <a:endParaRPr lang="en-US" dirty="0" smtClean="0"/>
          </a:p>
          <a:p>
            <a:r>
              <a:rPr lang="en-US" dirty="0" smtClean="0"/>
              <a:t>ANSI   			C  - C  -  C</a:t>
            </a:r>
          </a:p>
          <a:p>
            <a:endParaRPr lang="en-US" dirty="0" smtClean="0"/>
          </a:p>
          <a:p>
            <a:r>
              <a:rPr lang="en-US" dirty="0" smtClean="0"/>
              <a:t>ITU-I   			C  - C  -  C</a:t>
            </a:r>
          </a:p>
          <a:p>
            <a:endParaRPr lang="en-US" dirty="0" smtClean="0"/>
          </a:p>
          <a:p>
            <a:r>
              <a:rPr lang="en-US" dirty="0" smtClean="0"/>
              <a:t>ITU - N   			C</a:t>
            </a:r>
          </a:p>
          <a:p>
            <a:endParaRPr lang="en-US" dirty="0" smtClean="0"/>
          </a:p>
          <a:p>
            <a:r>
              <a:rPr lang="en-US" dirty="0" smtClean="0"/>
              <a:t>Note: ‘C’ stands for ‘continue’</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mtClean="0"/>
              <a:t>GWS Stop Action Sets</a:t>
            </a:r>
            <a:endParaRPr lang="en-US" dirty="0" smtClean="0"/>
          </a:p>
        </p:txBody>
      </p:sp>
      <p:sp>
        <p:nvSpPr>
          <p:cNvPr id="176131" name="Rectangle 3"/>
          <p:cNvSpPr>
            <a:spLocks noGrp="1" noChangeArrowheads="1"/>
          </p:cNvSpPr>
          <p:nvPr>
            <p:ph idx="1"/>
          </p:nvPr>
        </p:nvSpPr>
        <p:spPr/>
        <p:txBody>
          <a:bodyPr/>
          <a:lstStyle/>
          <a:p>
            <a:r>
              <a:rPr lang="en-US" smtClean="0"/>
              <a:t>Gateway Screening Stop Action Sets are used to define the actions performed on MSUs that successfully pass the GWS process.</a:t>
            </a:r>
          </a:p>
          <a:p>
            <a:r>
              <a:rPr lang="en-US" smtClean="0"/>
              <a:t>The chg-gws-actset command is used to configure GWS Stop Action Sets</a:t>
            </a:r>
          </a:p>
          <a:p>
            <a:r>
              <a:rPr lang="en-US" smtClean="0"/>
              <a:t>The Stop Action is assigned using the “actname” parameter of the last screen in the process to a defined Stop Action Set such as:</a:t>
            </a:r>
          </a:p>
          <a:p>
            <a:pPr lvl="1"/>
            <a:r>
              <a:rPr lang="en-US" smtClean="0"/>
              <a:t>copy: copies MSUs &amp; sends copy to customer server while routing the original MSU to its destination</a:t>
            </a:r>
          </a:p>
          <a:p>
            <a:pPr lvl="1"/>
            <a:r>
              <a:rPr lang="en-US" smtClean="0"/>
              <a:t>redirect: encapsulates MSU into a new MSU  and is routed to a custom database </a:t>
            </a:r>
          </a:p>
          <a:p>
            <a:pPr lvl="1"/>
            <a:r>
              <a:rPr lang="en-US" smtClean="0"/>
              <a:t>copy&amp;redirect: does both functions above</a:t>
            </a:r>
          </a:p>
          <a:p>
            <a:endParaRPr lang="en-US" dirty="0" smtClean="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GWS Stop Action Set Example</a:t>
            </a:r>
            <a:endParaRPr lang="en-US" dirty="0" smtClean="0"/>
          </a:p>
        </p:txBody>
      </p:sp>
      <p:sp>
        <p:nvSpPr>
          <p:cNvPr id="42" name="Content Placeholder 41"/>
          <p:cNvSpPr>
            <a:spLocks noGrp="1"/>
          </p:cNvSpPr>
          <p:nvPr>
            <p:ph idx="1"/>
          </p:nvPr>
        </p:nvSpPr>
        <p:spPr/>
        <p:txBody>
          <a:bodyPr/>
          <a:lstStyle/>
          <a:p>
            <a:r>
              <a:rPr lang="en-US" smtClean="0"/>
              <a:t>In this example, a specific message type from an external network is targeted after GWS to be copied. The original message is routed to its destination and the copy is sent to a customer specific server database, allowing the network to track MSUs from the external network. </a:t>
            </a:r>
          </a:p>
          <a:p>
            <a:endParaRPr lang="en-US" dirty="0"/>
          </a:p>
        </p:txBody>
      </p:sp>
      <p:grpSp>
        <p:nvGrpSpPr>
          <p:cNvPr id="45" name="Group 44"/>
          <p:cNvGrpSpPr/>
          <p:nvPr/>
        </p:nvGrpSpPr>
        <p:grpSpPr>
          <a:xfrm>
            <a:off x="847726" y="2889250"/>
            <a:ext cx="7181849" cy="3273424"/>
            <a:chOff x="857251" y="3422650"/>
            <a:chExt cx="7181849" cy="3273424"/>
          </a:xfrm>
        </p:grpSpPr>
        <p:sp>
          <p:nvSpPr>
            <p:cNvPr id="11268" name="Line 3"/>
            <p:cNvSpPr>
              <a:spLocks noChangeShapeType="1"/>
            </p:cNvSpPr>
            <p:nvPr/>
          </p:nvSpPr>
          <p:spPr bwMode="auto">
            <a:xfrm>
              <a:off x="1663700" y="4505325"/>
              <a:ext cx="787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1269" name="Line 4"/>
            <p:cNvSpPr>
              <a:spLocks noChangeShapeType="1"/>
            </p:cNvSpPr>
            <p:nvPr/>
          </p:nvSpPr>
          <p:spPr bwMode="auto">
            <a:xfrm flipV="1">
              <a:off x="5549900" y="451802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grpSp>
          <p:nvGrpSpPr>
            <p:cNvPr id="11272" name="Group 8"/>
            <p:cNvGrpSpPr>
              <a:grpSpLocks/>
            </p:cNvGrpSpPr>
            <p:nvPr/>
          </p:nvGrpSpPr>
          <p:grpSpPr bwMode="auto">
            <a:xfrm>
              <a:off x="4406900" y="3984625"/>
              <a:ext cx="1143000" cy="1066800"/>
              <a:chOff x="2448" y="1824"/>
              <a:chExt cx="720" cy="672"/>
            </a:xfrm>
          </p:grpSpPr>
          <p:sp>
            <p:nvSpPr>
              <p:cNvPr id="11300" name="Rectangle 9"/>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301" name="Line 10"/>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73" name="AutoShape 11"/>
            <p:cNvSpPr>
              <a:spLocks noChangeArrowheads="1"/>
            </p:cNvSpPr>
            <p:nvPr/>
          </p:nvSpPr>
          <p:spPr bwMode="auto">
            <a:xfrm>
              <a:off x="6515100" y="5251450"/>
              <a:ext cx="1524000" cy="13589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endParaRPr lang="fr-FR" sz="2000" dirty="0">
                <a:solidFill>
                  <a:srgbClr val="000000"/>
                </a:solidFill>
              </a:endParaRPr>
            </a:p>
          </p:txBody>
        </p:sp>
        <p:sp>
          <p:nvSpPr>
            <p:cNvPr id="11274" name="Rectangle 12"/>
            <p:cNvSpPr>
              <a:spLocks noChangeArrowheads="1"/>
            </p:cNvSpPr>
            <p:nvPr/>
          </p:nvSpPr>
          <p:spPr bwMode="auto">
            <a:xfrm>
              <a:off x="4579938" y="42576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1275" name="Oval 13"/>
            <p:cNvSpPr>
              <a:spLocks noChangeArrowheads="1"/>
            </p:cNvSpPr>
            <p:nvPr/>
          </p:nvSpPr>
          <p:spPr bwMode="auto">
            <a:xfrm>
              <a:off x="7035800" y="4098925"/>
              <a:ext cx="838200" cy="914400"/>
            </a:xfrm>
            <a:prstGeom prst="ellipse">
              <a:avLst/>
            </a:prstGeom>
            <a:solidFill>
              <a:srgbClr val="5E9EFF"/>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11276" name="Line 14"/>
            <p:cNvSpPr>
              <a:spLocks noChangeShapeType="1"/>
            </p:cNvSpPr>
            <p:nvPr/>
          </p:nvSpPr>
          <p:spPr bwMode="auto">
            <a:xfrm>
              <a:off x="5562600" y="4670425"/>
              <a:ext cx="1346200" cy="0"/>
            </a:xfrm>
            <a:prstGeom prst="line">
              <a:avLst/>
            </a:prstGeom>
            <a:noFill/>
            <a:ln w="28575">
              <a:solidFill>
                <a:schemeClr val="tx1"/>
              </a:solidFill>
              <a:round/>
              <a:headEnd/>
              <a:tailEnd type="arrow" w="med" len="med"/>
            </a:ln>
          </p:spPr>
          <p:txBody>
            <a:bodyPr/>
            <a:lstStyle/>
            <a:p>
              <a:endParaRPr lang="en-US" dirty="0"/>
            </a:p>
          </p:txBody>
        </p:sp>
        <p:sp>
          <p:nvSpPr>
            <p:cNvPr id="11277" name="Line 15"/>
            <p:cNvSpPr>
              <a:spLocks noChangeShapeType="1"/>
            </p:cNvSpPr>
            <p:nvPr/>
          </p:nvSpPr>
          <p:spPr bwMode="auto">
            <a:xfrm flipV="1">
              <a:off x="1689100" y="4352925"/>
              <a:ext cx="723900" cy="0"/>
            </a:xfrm>
            <a:prstGeom prst="line">
              <a:avLst/>
            </a:prstGeom>
            <a:noFill/>
            <a:ln w="28575">
              <a:solidFill>
                <a:schemeClr val="tx1"/>
              </a:solidFill>
              <a:round/>
              <a:headEnd/>
              <a:tailEnd type="arrow" w="med" len="med"/>
            </a:ln>
          </p:spPr>
          <p:txBody>
            <a:bodyPr/>
            <a:lstStyle/>
            <a:p>
              <a:endParaRPr lang="en-US" dirty="0"/>
            </a:p>
          </p:txBody>
        </p:sp>
        <p:sp>
          <p:nvSpPr>
            <p:cNvPr id="11278" name="Text Box 16"/>
            <p:cNvSpPr txBox="1">
              <a:spLocks noChangeArrowheads="1"/>
            </p:cNvSpPr>
            <p:nvPr/>
          </p:nvSpPr>
          <p:spPr bwMode="auto">
            <a:xfrm>
              <a:off x="6667500" y="5619750"/>
              <a:ext cx="1270000" cy="915988"/>
            </a:xfrm>
            <a:prstGeom prst="rect">
              <a:avLst/>
            </a:prstGeom>
            <a:noFill/>
            <a:ln w="9525">
              <a:noFill/>
              <a:miter lim="800000"/>
              <a:headEnd/>
              <a:tailEnd/>
            </a:ln>
          </p:spPr>
          <p:txBody>
            <a:bodyPr>
              <a:spAutoFit/>
            </a:bodyPr>
            <a:lstStyle/>
            <a:p>
              <a:pPr algn="ctr">
                <a:spcBef>
                  <a:spcPct val="50000"/>
                </a:spcBef>
              </a:pPr>
              <a:r>
                <a:rPr lang="en-US" dirty="0">
                  <a:solidFill>
                    <a:srgbClr val="000000"/>
                  </a:solidFill>
                </a:rPr>
                <a:t>Customer Specific Server</a:t>
              </a:r>
            </a:p>
          </p:txBody>
        </p:sp>
        <p:sp>
          <p:nvSpPr>
            <p:cNvPr id="11279" name="Line 17"/>
            <p:cNvSpPr>
              <a:spLocks noChangeShapeType="1"/>
            </p:cNvSpPr>
            <p:nvPr/>
          </p:nvSpPr>
          <p:spPr bwMode="auto">
            <a:xfrm>
              <a:off x="5549900" y="4657725"/>
              <a:ext cx="965200" cy="1409700"/>
            </a:xfrm>
            <a:prstGeom prst="line">
              <a:avLst/>
            </a:prstGeom>
            <a:noFill/>
            <a:ln w="38100">
              <a:solidFill>
                <a:schemeClr val="tx1"/>
              </a:solidFill>
              <a:round/>
              <a:headEnd/>
              <a:tailEnd type="arrow" w="med" len="med"/>
            </a:ln>
          </p:spPr>
          <p:txBody>
            <a:bodyPr/>
            <a:lstStyle/>
            <a:p>
              <a:endParaRPr lang="en-US" dirty="0"/>
            </a:p>
          </p:txBody>
        </p:sp>
        <p:grpSp>
          <p:nvGrpSpPr>
            <p:cNvPr id="11281" name="Group 19"/>
            <p:cNvGrpSpPr>
              <a:grpSpLocks/>
            </p:cNvGrpSpPr>
            <p:nvPr/>
          </p:nvGrpSpPr>
          <p:grpSpPr bwMode="auto">
            <a:xfrm>
              <a:off x="4419600" y="5470525"/>
              <a:ext cx="1143000" cy="1066800"/>
              <a:chOff x="2448" y="1824"/>
              <a:chExt cx="720" cy="672"/>
            </a:xfrm>
          </p:grpSpPr>
          <p:sp>
            <p:nvSpPr>
              <p:cNvPr id="11298"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9"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2" name="Rectangle 22"/>
            <p:cNvSpPr>
              <a:spLocks noChangeArrowheads="1"/>
            </p:cNvSpPr>
            <p:nvPr/>
          </p:nvSpPr>
          <p:spPr bwMode="auto">
            <a:xfrm>
              <a:off x="4592638" y="57435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1283" name="Group 23"/>
            <p:cNvGrpSpPr>
              <a:grpSpLocks/>
            </p:cNvGrpSpPr>
            <p:nvPr/>
          </p:nvGrpSpPr>
          <p:grpSpPr bwMode="auto">
            <a:xfrm>
              <a:off x="2463800" y="3959225"/>
              <a:ext cx="1143000" cy="1066800"/>
              <a:chOff x="2448" y="1824"/>
              <a:chExt cx="720" cy="672"/>
            </a:xfrm>
          </p:grpSpPr>
          <p:sp>
            <p:nvSpPr>
              <p:cNvPr id="11296"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7" name="Line 2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4" name="Rectangle 26"/>
            <p:cNvSpPr>
              <a:spLocks noChangeArrowheads="1"/>
            </p:cNvSpPr>
            <p:nvPr/>
          </p:nvSpPr>
          <p:spPr bwMode="auto">
            <a:xfrm>
              <a:off x="2636838" y="42322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1285" name="Group 27"/>
            <p:cNvGrpSpPr>
              <a:grpSpLocks/>
            </p:cNvGrpSpPr>
            <p:nvPr/>
          </p:nvGrpSpPr>
          <p:grpSpPr bwMode="auto">
            <a:xfrm>
              <a:off x="2476500" y="5445125"/>
              <a:ext cx="1143000" cy="1066800"/>
              <a:chOff x="2448" y="1824"/>
              <a:chExt cx="720" cy="672"/>
            </a:xfrm>
          </p:grpSpPr>
          <p:sp>
            <p:nvSpPr>
              <p:cNvPr id="11294" name="Rectangle 2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5" name="Line 2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6" name="Rectangle 30"/>
            <p:cNvSpPr>
              <a:spLocks noChangeArrowheads="1"/>
            </p:cNvSpPr>
            <p:nvPr/>
          </p:nvSpPr>
          <p:spPr bwMode="auto">
            <a:xfrm>
              <a:off x="2649538" y="57181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1287" name="Line 31"/>
            <p:cNvSpPr>
              <a:spLocks noChangeShapeType="1"/>
            </p:cNvSpPr>
            <p:nvPr/>
          </p:nvSpPr>
          <p:spPr bwMode="auto">
            <a:xfrm>
              <a:off x="3975100" y="3422650"/>
              <a:ext cx="9525" cy="3238500"/>
            </a:xfrm>
            <a:prstGeom prst="line">
              <a:avLst/>
            </a:prstGeom>
            <a:noFill/>
            <a:ln w="28575">
              <a:solidFill>
                <a:schemeClr val="tx1"/>
              </a:solidFill>
              <a:prstDash val="dash"/>
              <a:round/>
              <a:headEnd/>
              <a:tailEnd/>
            </a:ln>
          </p:spPr>
          <p:txBody>
            <a:bodyPr/>
            <a:lstStyle/>
            <a:p>
              <a:endParaRPr lang="en-US" dirty="0"/>
            </a:p>
          </p:txBody>
        </p:sp>
        <p:sp>
          <p:nvSpPr>
            <p:cNvPr id="11288" name="Text Box 32"/>
            <p:cNvSpPr txBox="1">
              <a:spLocks noChangeArrowheads="1"/>
            </p:cNvSpPr>
            <p:nvPr/>
          </p:nvSpPr>
          <p:spPr bwMode="auto">
            <a:xfrm>
              <a:off x="4816475" y="3502025"/>
              <a:ext cx="2146300" cy="366713"/>
            </a:xfrm>
            <a:prstGeom prst="rect">
              <a:avLst/>
            </a:prstGeom>
            <a:noFill/>
            <a:ln w="9525">
              <a:noFill/>
              <a:miter lim="800000"/>
              <a:headEnd/>
              <a:tailEnd/>
            </a:ln>
          </p:spPr>
          <p:txBody>
            <a:bodyPr>
              <a:spAutoFit/>
            </a:bodyPr>
            <a:lstStyle/>
            <a:p>
              <a:pPr>
                <a:spcBef>
                  <a:spcPct val="50000"/>
                </a:spcBef>
              </a:pPr>
              <a:r>
                <a:rPr lang="en-US" u="sng" dirty="0"/>
                <a:t>Screening Network</a:t>
              </a:r>
              <a:r>
                <a:rPr lang="en-US" b="1" dirty="0"/>
                <a:t> </a:t>
              </a:r>
            </a:p>
          </p:txBody>
        </p:sp>
        <p:sp>
          <p:nvSpPr>
            <p:cNvPr id="11289" name="Text Box 33"/>
            <p:cNvSpPr txBox="1">
              <a:spLocks noChangeArrowheads="1"/>
            </p:cNvSpPr>
            <p:nvPr/>
          </p:nvSpPr>
          <p:spPr bwMode="auto">
            <a:xfrm>
              <a:off x="1270000" y="3514725"/>
              <a:ext cx="2371725" cy="366713"/>
            </a:xfrm>
            <a:prstGeom prst="rect">
              <a:avLst/>
            </a:prstGeom>
            <a:noFill/>
            <a:ln w="9525">
              <a:noFill/>
              <a:miter lim="800000"/>
              <a:headEnd/>
              <a:tailEnd/>
            </a:ln>
          </p:spPr>
          <p:txBody>
            <a:bodyPr>
              <a:spAutoFit/>
            </a:bodyPr>
            <a:lstStyle/>
            <a:p>
              <a:pPr>
                <a:spcBef>
                  <a:spcPct val="50000"/>
                </a:spcBef>
              </a:pPr>
              <a:r>
                <a:rPr lang="en-US" u="sng" dirty="0"/>
                <a:t>Screened Network</a:t>
              </a:r>
            </a:p>
          </p:txBody>
        </p:sp>
        <p:sp>
          <p:nvSpPr>
            <p:cNvPr id="11290" name="Line 34"/>
            <p:cNvSpPr>
              <a:spLocks noChangeShapeType="1"/>
            </p:cNvSpPr>
            <p:nvPr/>
          </p:nvSpPr>
          <p:spPr bwMode="auto">
            <a:xfrm>
              <a:off x="3606800" y="4505325"/>
              <a:ext cx="812800" cy="0"/>
            </a:xfrm>
            <a:prstGeom prst="line">
              <a:avLst/>
            </a:prstGeom>
            <a:noFill/>
            <a:ln w="9525">
              <a:solidFill>
                <a:schemeClr val="tx1"/>
              </a:solidFill>
              <a:round/>
              <a:headEnd/>
              <a:tailEnd/>
            </a:ln>
          </p:spPr>
          <p:txBody>
            <a:bodyPr/>
            <a:lstStyle/>
            <a:p>
              <a:endParaRPr lang="en-US" dirty="0"/>
            </a:p>
          </p:txBody>
        </p:sp>
        <p:sp>
          <p:nvSpPr>
            <p:cNvPr id="11291" name="Line 35"/>
            <p:cNvSpPr>
              <a:spLocks noChangeShapeType="1"/>
            </p:cNvSpPr>
            <p:nvPr/>
          </p:nvSpPr>
          <p:spPr bwMode="auto">
            <a:xfrm flipV="1">
              <a:off x="3657600" y="4340225"/>
              <a:ext cx="673100" cy="0"/>
            </a:xfrm>
            <a:prstGeom prst="line">
              <a:avLst/>
            </a:prstGeom>
            <a:noFill/>
            <a:ln w="28575">
              <a:solidFill>
                <a:schemeClr val="tx1"/>
              </a:solidFill>
              <a:round/>
              <a:headEnd/>
              <a:tailEnd type="arrow" w="med" len="med"/>
            </a:ln>
          </p:spPr>
          <p:txBody>
            <a:bodyPr/>
            <a:lstStyle/>
            <a:p>
              <a:endParaRPr lang="en-US" dirty="0"/>
            </a:p>
          </p:txBody>
        </p:sp>
        <p:sp>
          <p:nvSpPr>
            <p:cNvPr id="11292" name="Line 36"/>
            <p:cNvSpPr>
              <a:spLocks noChangeShapeType="1"/>
            </p:cNvSpPr>
            <p:nvPr/>
          </p:nvSpPr>
          <p:spPr bwMode="auto">
            <a:xfrm>
              <a:off x="3022600" y="5026025"/>
              <a:ext cx="0" cy="431800"/>
            </a:xfrm>
            <a:prstGeom prst="line">
              <a:avLst/>
            </a:prstGeom>
            <a:noFill/>
            <a:ln w="9525">
              <a:solidFill>
                <a:schemeClr val="tx1"/>
              </a:solidFill>
              <a:round/>
              <a:headEnd/>
              <a:tailEnd/>
            </a:ln>
          </p:spPr>
          <p:txBody>
            <a:bodyPr/>
            <a:lstStyle/>
            <a:p>
              <a:endParaRPr lang="en-US" dirty="0"/>
            </a:p>
          </p:txBody>
        </p:sp>
        <p:sp>
          <p:nvSpPr>
            <p:cNvPr id="11293" name="Line 37"/>
            <p:cNvSpPr>
              <a:spLocks noChangeShapeType="1"/>
            </p:cNvSpPr>
            <p:nvPr/>
          </p:nvSpPr>
          <p:spPr bwMode="auto">
            <a:xfrm>
              <a:off x="4953000" y="5051425"/>
              <a:ext cx="0" cy="419100"/>
            </a:xfrm>
            <a:prstGeom prst="line">
              <a:avLst/>
            </a:prstGeom>
            <a:noFill/>
            <a:ln w="9525">
              <a:solidFill>
                <a:schemeClr val="tx1"/>
              </a:solidFill>
              <a:round/>
              <a:headEnd/>
              <a:tailEnd/>
            </a:ln>
          </p:spPr>
          <p:txBody>
            <a:bodyPr/>
            <a:lstStyle/>
            <a:p>
              <a:endParaRPr lang="en-US" dirty="0"/>
            </a:p>
          </p:txBody>
        </p:sp>
        <p:sp>
          <p:nvSpPr>
            <p:cNvPr id="38" name="Line 5"/>
            <p:cNvSpPr>
              <a:spLocks noChangeShapeType="1"/>
            </p:cNvSpPr>
            <p:nvPr/>
          </p:nvSpPr>
          <p:spPr bwMode="auto">
            <a:xfrm flipV="1">
              <a:off x="1257300" y="482917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9" name="Oval 6"/>
            <p:cNvSpPr>
              <a:spLocks noChangeArrowheads="1"/>
            </p:cNvSpPr>
            <p:nvPr/>
          </p:nvSpPr>
          <p:spPr bwMode="auto">
            <a:xfrm>
              <a:off x="876300" y="3914775"/>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40" name="Oval 24"/>
            <p:cNvSpPr>
              <a:spLocks noChangeArrowheads="1"/>
            </p:cNvSpPr>
            <p:nvPr/>
          </p:nvSpPr>
          <p:spPr bwMode="auto">
            <a:xfrm>
              <a:off x="866775" y="391477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pic>
          <p:nvPicPr>
            <p:cNvPr id="41"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5848350"/>
              <a:ext cx="847724" cy="847724"/>
            </a:xfrm>
            <a:prstGeom prst="rect">
              <a:avLst/>
            </a:prstGeom>
            <a:noFill/>
          </p:spPr>
        </p:pic>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82880" y="0"/>
            <a:ext cx="8229600" cy="630936"/>
          </a:xfrm>
        </p:spPr>
        <p:txBody>
          <a:bodyPr/>
          <a:lstStyle/>
          <a:p>
            <a:pPr eaLnBrk="1" hangingPunct="1"/>
            <a:r>
              <a:rPr lang="en-US" dirty="0" smtClean="0"/>
              <a:t>Signaling Information Field - Routing Label</a:t>
            </a:r>
          </a:p>
        </p:txBody>
      </p:sp>
      <p:sp>
        <p:nvSpPr>
          <p:cNvPr id="32771" name="Rectangle 3"/>
          <p:cNvSpPr>
            <a:spLocks noChangeArrowheads="1"/>
          </p:cNvSpPr>
          <p:nvPr/>
        </p:nvSpPr>
        <p:spPr bwMode="auto">
          <a:xfrm>
            <a:off x="1609725" y="1533525"/>
            <a:ext cx="6477000" cy="8382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2772" name="Line 4"/>
          <p:cNvSpPr>
            <a:spLocks noChangeShapeType="1"/>
          </p:cNvSpPr>
          <p:nvPr/>
        </p:nvSpPr>
        <p:spPr bwMode="auto">
          <a:xfrm>
            <a:off x="24765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3" name="Line 5"/>
          <p:cNvSpPr>
            <a:spLocks noChangeShapeType="1"/>
          </p:cNvSpPr>
          <p:nvPr/>
        </p:nvSpPr>
        <p:spPr bwMode="auto">
          <a:xfrm>
            <a:off x="33147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4" name="Line 6"/>
          <p:cNvSpPr>
            <a:spLocks noChangeShapeType="1"/>
          </p:cNvSpPr>
          <p:nvPr/>
        </p:nvSpPr>
        <p:spPr bwMode="auto">
          <a:xfrm>
            <a:off x="42291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5" name="Line 7"/>
          <p:cNvSpPr>
            <a:spLocks noChangeShapeType="1"/>
          </p:cNvSpPr>
          <p:nvPr/>
        </p:nvSpPr>
        <p:spPr bwMode="auto">
          <a:xfrm>
            <a:off x="46101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6" name="Line 8"/>
          <p:cNvSpPr>
            <a:spLocks noChangeShapeType="1"/>
          </p:cNvSpPr>
          <p:nvPr/>
        </p:nvSpPr>
        <p:spPr bwMode="auto">
          <a:xfrm>
            <a:off x="4229100" y="1533525"/>
            <a:ext cx="381000" cy="838200"/>
          </a:xfrm>
          <a:prstGeom prst="line">
            <a:avLst/>
          </a:prstGeom>
          <a:noFill/>
          <a:ln w="9525">
            <a:solidFill>
              <a:schemeClr val="tx1"/>
            </a:solidFill>
            <a:round/>
            <a:headEnd/>
            <a:tailEnd/>
          </a:ln>
        </p:spPr>
        <p:txBody>
          <a:bodyPr wrap="none" anchor="ctr"/>
          <a:lstStyle/>
          <a:p>
            <a:endParaRPr lang="en-US" dirty="0"/>
          </a:p>
        </p:txBody>
      </p:sp>
      <p:sp>
        <p:nvSpPr>
          <p:cNvPr id="32777" name="Line 9"/>
          <p:cNvSpPr>
            <a:spLocks noChangeShapeType="1"/>
          </p:cNvSpPr>
          <p:nvPr/>
        </p:nvSpPr>
        <p:spPr bwMode="auto">
          <a:xfrm>
            <a:off x="49149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8" name="Line 10"/>
          <p:cNvSpPr>
            <a:spLocks noChangeShapeType="1"/>
          </p:cNvSpPr>
          <p:nvPr/>
        </p:nvSpPr>
        <p:spPr bwMode="auto">
          <a:xfrm>
            <a:off x="52197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79" name="Line 11"/>
          <p:cNvSpPr>
            <a:spLocks noChangeShapeType="1"/>
          </p:cNvSpPr>
          <p:nvPr/>
        </p:nvSpPr>
        <p:spPr bwMode="auto">
          <a:xfrm>
            <a:off x="57531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80" name="Line 12"/>
          <p:cNvSpPr>
            <a:spLocks noChangeShapeType="1"/>
          </p:cNvSpPr>
          <p:nvPr/>
        </p:nvSpPr>
        <p:spPr bwMode="auto">
          <a:xfrm>
            <a:off x="71247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81" name="Line 13"/>
          <p:cNvSpPr>
            <a:spLocks noChangeShapeType="1"/>
          </p:cNvSpPr>
          <p:nvPr/>
        </p:nvSpPr>
        <p:spPr bwMode="auto">
          <a:xfrm>
            <a:off x="6438900" y="1533525"/>
            <a:ext cx="0" cy="838200"/>
          </a:xfrm>
          <a:prstGeom prst="line">
            <a:avLst/>
          </a:prstGeom>
          <a:noFill/>
          <a:ln w="9525">
            <a:solidFill>
              <a:schemeClr val="tx1"/>
            </a:solidFill>
            <a:round/>
            <a:headEnd/>
            <a:tailEnd/>
          </a:ln>
        </p:spPr>
        <p:txBody>
          <a:bodyPr wrap="none" anchor="ctr"/>
          <a:lstStyle/>
          <a:p>
            <a:endParaRPr lang="en-US" dirty="0"/>
          </a:p>
        </p:txBody>
      </p:sp>
      <p:sp>
        <p:nvSpPr>
          <p:cNvPr id="32782" name="Text Box 14"/>
          <p:cNvSpPr txBox="1">
            <a:spLocks noChangeArrowheads="1"/>
          </p:cNvSpPr>
          <p:nvPr/>
        </p:nvSpPr>
        <p:spPr bwMode="auto">
          <a:xfrm>
            <a:off x="1790700" y="1762125"/>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CK</a:t>
            </a:r>
            <a:endParaRPr lang="en-US" dirty="0">
              <a:solidFill>
                <a:schemeClr val="tx2"/>
              </a:solidFill>
              <a:latin typeface="Times New Roman" pitchFamily="18" charset="0"/>
            </a:endParaRPr>
          </a:p>
        </p:txBody>
      </p:sp>
      <p:sp>
        <p:nvSpPr>
          <p:cNvPr id="32783" name="Text Box 15"/>
          <p:cNvSpPr txBox="1">
            <a:spLocks noChangeArrowheads="1"/>
          </p:cNvSpPr>
          <p:nvPr/>
        </p:nvSpPr>
        <p:spPr bwMode="auto">
          <a:xfrm>
            <a:off x="2552700" y="1762125"/>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latin typeface="Times New Roman" pitchFamily="18" charset="0"/>
              </a:rPr>
              <a:t> SIF</a:t>
            </a:r>
            <a:endParaRPr lang="en-US" dirty="0">
              <a:latin typeface="Times New Roman" pitchFamily="18" charset="0"/>
            </a:endParaRPr>
          </a:p>
        </p:txBody>
      </p:sp>
      <p:sp>
        <p:nvSpPr>
          <p:cNvPr id="32784" name="Text Box 16"/>
          <p:cNvSpPr txBox="1">
            <a:spLocks noChangeArrowheads="1"/>
          </p:cNvSpPr>
          <p:nvPr/>
        </p:nvSpPr>
        <p:spPr bwMode="auto">
          <a:xfrm>
            <a:off x="3467100" y="1762125"/>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SIO</a:t>
            </a:r>
            <a:endParaRPr lang="en-US" dirty="0">
              <a:solidFill>
                <a:schemeClr val="tx2"/>
              </a:solidFill>
              <a:latin typeface="Times New Roman" pitchFamily="18" charset="0"/>
            </a:endParaRPr>
          </a:p>
        </p:txBody>
      </p:sp>
      <p:sp>
        <p:nvSpPr>
          <p:cNvPr id="32785" name="Text Box 17"/>
          <p:cNvSpPr txBox="1">
            <a:spLocks noChangeArrowheads="1"/>
          </p:cNvSpPr>
          <p:nvPr/>
        </p:nvSpPr>
        <p:spPr bwMode="auto">
          <a:xfrm>
            <a:off x="4610100" y="1685925"/>
            <a:ext cx="228600" cy="560388"/>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L</a:t>
            </a:r>
          </a:p>
          <a:p>
            <a:pPr eaLnBrk="0" hangingPunct="0">
              <a:lnSpc>
                <a:spcPct val="20000"/>
              </a:lnSpc>
              <a:spcBef>
                <a:spcPct val="50000"/>
              </a:spcBef>
            </a:pPr>
            <a:r>
              <a:rPr lang="en-US" b="1" dirty="0">
                <a:solidFill>
                  <a:srgbClr val="000000"/>
                </a:solidFill>
                <a:latin typeface="Times New Roman" pitchFamily="18" charset="0"/>
              </a:rPr>
              <a:t>I</a:t>
            </a:r>
            <a:endParaRPr lang="en-US" dirty="0">
              <a:solidFill>
                <a:schemeClr val="tx2"/>
              </a:solidFill>
              <a:latin typeface="Times New Roman" pitchFamily="18" charset="0"/>
            </a:endParaRPr>
          </a:p>
        </p:txBody>
      </p:sp>
      <p:sp>
        <p:nvSpPr>
          <p:cNvPr id="32786" name="Text Box 18"/>
          <p:cNvSpPr txBox="1">
            <a:spLocks noChangeArrowheads="1"/>
          </p:cNvSpPr>
          <p:nvPr/>
        </p:nvSpPr>
        <p:spPr bwMode="auto">
          <a:xfrm>
            <a:off x="4914900" y="1609725"/>
            <a:ext cx="304800" cy="781050"/>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a:t>
            </a:r>
          </a:p>
          <a:p>
            <a:pPr eaLnBrk="0" hangingPunct="0">
              <a:lnSpc>
                <a:spcPct val="20000"/>
              </a:lnSpc>
              <a:spcBef>
                <a:spcPct val="50000"/>
              </a:spcBef>
            </a:pPr>
            <a:r>
              <a:rPr lang="en-US" b="1" dirty="0">
                <a:solidFill>
                  <a:srgbClr val="000000"/>
                </a:solidFill>
                <a:latin typeface="Times New Roman" pitchFamily="18" charset="0"/>
              </a:rPr>
              <a:t>I</a:t>
            </a:r>
          </a:p>
          <a:p>
            <a:pPr eaLnBrk="0" hangingPunct="0">
              <a:lnSpc>
                <a:spcPct val="30000"/>
              </a:lnSpc>
              <a:spcBef>
                <a:spcPct val="50000"/>
              </a:spcBef>
            </a:pPr>
            <a:r>
              <a:rPr lang="en-US" b="1" dirty="0">
                <a:solidFill>
                  <a:srgbClr val="000000"/>
                </a:solidFill>
                <a:latin typeface="Times New Roman" pitchFamily="18" charset="0"/>
              </a:rPr>
              <a:t>B</a:t>
            </a:r>
            <a:endParaRPr lang="en-US" dirty="0">
              <a:solidFill>
                <a:srgbClr val="000000"/>
              </a:solidFill>
              <a:latin typeface="Times New Roman" pitchFamily="18" charset="0"/>
            </a:endParaRPr>
          </a:p>
        </p:txBody>
      </p:sp>
      <p:sp>
        <p:nvSpPr>
          <p:cNvPr id="32787" name="Text Box 19"/>
          <p:cNvSpPr txBox="1">
            <a:spLocks noChangeArrowheads="1"/>
          </p:cNvSpPr>
          <p:nvPr/>
        </p:nvSpPr>
        <p:spPr bwMode="auto">
          <a:xfrm>
            <a:off x="5219700" y="1762125"/>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FSN</a:t>
            </a:r>
            <a:endParaRPr lang="en-US" dirty="0">
              <a:solidFill>
                <a:srgbClr val="000000"/>
              </a:solidFill>
              <a:latin typeface="Times New Roman" pitchFamily="18" charset="0"/>
            </a:endParaRPr>
          </a:p>
        </p:txBody>
      </p:sp>
      <p:sp>
        <p:nvSpPr>
          <p:cNvPr id="32788" name="Text Box 20"/>
          <p:cNvSpPr txBox="1">
            <a:spLocks noChangeArrowheads="1"/>
          </p:cNvSpPr>
          <p:nvPr/>
        </p:nvSpPr>
        <p:spPr bwMode="auto">
          <a:xfrm>
            <a:off x="5829300" y="1762125"/>
            <a:ext cx="6096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BIB</a:t>
            </a:r>
            <a:endParaRPr lang="en-US" dirty="0">
              <a:solidFill>
                <a:srgbClr val="000000"/>
              </a:solidFill>
              <a:latin typeface="Times New Roman" pitchFamily="18" charset="0"/>
            </a:endParaRPr>
          </a:p>
        </p:txBody>
      </p:sp>
      <p:sp>
        <p:nvSpPr>
          <p:cNvPr id="32789" name="Text Box 21"/>
          <p:cNvSpPr txBox="1">
            <a:spLocks noChangeArrowheads="1"/>
          </p:cNvSpPr>
          <p:nvPr/>
        </p:nvSpPr>
        <p:spPr bwMode="auto">
          <a:xfrm>
            <a:off x="6515100" y="1762125"/>
            <a:ext cx="762000" cy="36671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BSN</a:t>
            </a:r>
            <a:endParaRPr lang="en-US" dirty="0">
              <a:solidFill>
                <a:srgbClr val="000000"/>
              </a:solidFill>
              <a:latin typeface="Times New Roman" pitchFamily="18" charset="0"/>
            </a:endParaRPr>
          </a:p>
        </p:txBody>
      </p:sp>
      <p:sp>
        <p:nvSpPr>
          <p:cNvPr id="32790" name="Text Box 22"/>
          <p:cNvSpPr txBox="1">
            <a:spLocks noChangeArrowheads="1"/>
          </p:cNvSpPr>
          <p:nvPr/>
        </p:nvSpPr>
        <p:spPr bwMode="auto">
          <a:xfrm>
            <a:off x="7200900" y="1762125"/>
            <a:ext cx="838200" cy="366713"/>
          </a:xfrm>
          <a:prstGeom prst="rect">
            <a:avLst/>
          </a:prstGeom>
          <a:solidFill>
            <a:srgbClr val="F0E8B7"/>
          </a:solidFill>
          <a:ln w="9525">
            <a:noFill/>
            <a:miter lim="800000"/>
            <a:headEnd/>
            <a:tailEnd/>
          </a:ln>
        </p:spPr>
        <p:txBody>
          <a:bodyPr>
            <a:spAutoFit/>
          </a:bodyPr>
          <a:lstStyle/>
          <a:p>
            <a:pPr eaLnBrk="0" hangingPunct="0">
              <a:spcBef>
                <a:spcPct val="50000"/>
              </a:spcBef>
            </a:pPr>
            <a:r>
              <a:rPr lang="en-US" b="1" dirty="0">
                <a:solidFill>
                  <a:srgbClr val="000000"/>
                </a:solidFill>
                <a:latin typeface="Times New Roman" pitchFamily="18" charset="0"/>
              </a:rPr>
              <a:t>FLAG</a:t>
            </a:r>
            <a:endParaRPr lang="en-US" dirty="0">
              <a:solidFill>
                <a:srgbClr val="000000"/>
              </a:solidFill>
              <a:latin typeface="Times New Roman" pitchFamily="18" charset="0"/>
            </a:endParaRPr>
          </a:p>
        </p:txBody>
      </p:sp>
      <p:sp>
        <p:nvSpPr>
          <p:cNvPr id="32791" name="Line 23"/>
          <p:cNvSpPr>
            <a:spLocks noChangeShapeType="1"/>
          </p:cNvSpPr>
          <p:nvPr/>
        </p:nvSpPr>
        <p:spPr bwMode="auto">
          <a:xfrm>
            <a:off x="1790700" y="1152525"/>
            <a:ext cx="3733800" cy="0"/>
          </a:xfrm>
          <a:prstGeom prst="line">
            <a:avLst/>
          </a:prstGeom>
          <a:noFill/>
          <a:ln w="9525">
            <a:solidFill>
              <a:schemeClr val="tx1"/>
            </a:solidFill>
            <a:round/>
            <a:headEnd/>
            <a:tailEnd type="triangle" w="med" len="med"/>
          </a:ln>
        </p:spPr>
        <p:txBody>
          <a:bodyPr wrap="none" anchor="ctr"/>
          <a:lstStyle/>
          <a:p>
            <a:endParaRPr lang="en-US" dirty="0"/>
          </a:p>
        </p:txBody>
      </p:sp>
      <p:sp>
        <p:nvSpPr>
          <p:cNvPr id="32792" name="Text Box 24"/>
          <p:cNvSpPr txBox="1">
            <a:spLocks noChangeArrowheads="1"/>
          </p:cNvSpPr>
          <p:nvPr/>
        </p:nvSpPr>
        <p:spPr bwMode="auto">
          <a:xfrm>
            <a:off x="1714500" y="835025"/>
            <a:ext cx="3505200" cy="336550"/>
          </a:xfrm>
          <a:prstGeom prst="rect">
            <a:avLst/>
          </a:prstGeom>
          <a:noFill/>
          <a:ln w="9525">
            <a:noFill/>
            <a:miter lim="800000"/>
            <a:headEnd/>
            <a:tailEnd/>
          </a:ln>
        </p:spPr>
        <p:txBody>
          <a:bodyPr>
            <a:spAutoFit/>
          </a:bodyPr>
          <a:lstStyle/>
          <a:p>
            <a:pPr eaLnBrk="0" hangingPunct="0">
              <a:spcBef>
                <a:spcPct val="50000"/>
              </a:spcBef>
            </a:pPr>
            <a:r>
              <a:rPr lang="en-US" sz="1600" dirty="0">
                <a:latin typeface="Times New Roman" pitchFamily="18" charset="0"/>
              </a:rPr>
              <a:t>TRANSMISSION DIRECTION</a:t>
            </a:r>
          </a:p>
        </p:txBody>
      </p:sp>
      <p:sp>
        <p:nvSpPr>
          <p:cNvPr id="32793" name="Text Box 25"/>
          <p:cNvSpPr txBox="1">
            <a:spLocks noChangeArrowheads="1"/>
          </p:cNvSpPr>
          <p:nvPr/>
        </p:nvSpPr>
        <p:spPr bwMode="auto">
          <a:xfrm>
            <a:off x="1866900" y="1228725"/>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solidFill>
                  <a:schemeClr val="tx2"/>
                </a:solidFill>
                <a:latin typeface="Times New Roman" pitchFamily="18" charset="0"/>
              </a:rPr>
              <a:t>16</a:t>
            </a:r>
          </a:p>
        </p:txBody>
      </p:sp>
      <p:sp>
        <p:nvSpPr>
          <p:cNvPr id="32794" name="Text Box 26"/>
          <p:cNvSpPr txBox="1">
            <a:spLocks noChangeArrowheads="1"/>
          </p:cNvSpPr>
          <p:nvPr/>
        </p:nvSpPr>
        <p:spPr bwMode="auto">
          <a:xfrm>
            <a:off x="2466975" y="1228725"/>
            <a:ext cx="1600200" cy="336550"/>
          </a:xfrm>
          <a:prstGeom prst="rect">
            <a:avLst/>
          </a:prstGeom>
          <a:noFill/>
          <a:ln w="9525">
            <a:noFill/>
            <a:miter lim="800000"/>
            <a:headEnd/>
            <a:tailEnd/>
          </a:ln>
        </p:spPr>
        <p:txBody>
          <a:bodyPr>
            <a:spAutoFit/>
          </a:bodyPr>
          <a:lstStyle/>
          <a:p>
            <a:pPr eaLnBrk="0" hangingPunct="0">
              <a:spcBef>
                <a:spcPct val="50000"/>
              </a:spcBef>
            </a:pPr>
            <a:r>
              <a:rPr lang="en-US" sz="1600" dirty="0">
                <a:solidFill>
                  <a:schemeClr val="tx2"/>
                </a:solidFill>
                <a:latin typeface="Times New Roman" pitchFamily="18" charset="0"/>
              </a:rPr>
              <a:t>8n, n&gt;2</a:t>
            </a:r>
          </a:p>
        </p:txBody>
      </p:sp>
      <p:sp>
        <p:nvSpPr>
          <p:cNvPr id="32795" name="Text Box 27"/>
          <p:cNvSpPr txBox="1">
            <a:spLocks noChangeArrowheads="1"/>
          </p:cNvSpPr>
          <p:nvPr/>
        </p:nvSpPr>
        <p:spPr bwMode="auto">
          <a:xfrm>
            <a:off x="3467100" y="1228725"/>
            <a:ext cx="533400" cy="336550"/>
          </a:xfrm>
          <a:prstGeom prst="rect">
            <a:avLst/>
          </a:prstGeom>
          <a:noFill/>
          <a:ln w="9525">
            <a:noFill/>
            <a:miter lim="800000"/>
            <a:headEnd/>
            <a:tailEnd/>
          </a:ln>
        </p:spPr>
        <p:txBody>
          <a:bodyPr>
            <a:spAutoFit/>
          </a:bodyPr>
          <a:lstStyle/>
          <a:p>
            <a:pPr eaLnBrk="0" hangingPunct="0">
              <a:spcBef>
                <a:spcPct val="50000"/>
              </a:spcBef>
            </a:pPr>
            <a:r>
              <a:rPr lang="en-US" sz="1600" dirty="0">
                <a:solidFill>
                  <a:schemeClr val="tx2"/>
                </a:solidFill>
                <a:latin typeface="Times New Roman" pitchFamily="18" charset="0"/>
              </a:rPr>
              <a:t>  8</a:t>
            </a:r>
          </a:p>
        </p:txBody>
      </p:sp>
      <p:sp>
        <p:nvSpPr>
          <p:cNvPr id="32796" name="Text Box 28"/>
          <p:cNvSpPr txBox="1">
            <a:spLocks noChangeArrowheads="1"/>
          </p:cNvSpPr>
          <p:nvPr/>
        </p:nvSpPr>
        <p:spPr bwMode="auto">
          <a:xfrm>
            <a:off x="4152900" y="1228725"/>
            <a:ext cx="3962400" cy="336550"/>
          </a:xfrm>
          <a:prstGeom prst="rect">
            <a:avLst/>
          </a:prstGeom>
          <a:noFill/>
          <a:ln w="9525">
            <a:noFill/>
            <a:miter lim="800000"/>
            <a:headEnd/>
            <a:tailEnd/>
          </a:ln>
        </p:spPr>
        <p:txBody>
          <a:bodyPr>
            <a:spAutoFit/>
          </a:bodyPr>
          <a:lstStyle/>
          <a:p>
            <a:pPr eaLnBrk="0" hangingPunct="0">
              <a:spcBef>
                <a:spcPct val="50000"/>
              </a:spcBef>
            </a:pPr>
            <a:r>
              <a:rPr lang="en-US" sz="1600" dirty="0">
                <a:solidFill>
                  <a:schemeClr val="tx2"/>
                </a:solidFill>
                <a:latin typeface="Times New Roman" pitchFamily="18" charset="0"/>
              </a:rPr>
              <a:t>  2     6    1     7           1            7              8      </a:t>
            </a:r>
          </a:p>
        </p:txBody>
      </p:sp>
      <p:sp>
        <p:nvSpPr>
          <p:cNvPr id="32797" name="Text Box 29"/>
          <p:cNvSpPr txBox="1">
            <a:spLocks noChangeArrowheads="1"/>
          </p:cNvSpPr>
          <p:nvPr/>
        </p:nvSpPr>
        <p:spPr bwMode="auto">
          <a:xfrm>
            <a:off x="1055688" y="3109913"/>
            <a:ext cx="6440487" cy="3265487"/>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b="1" dirty="0">
                <a:latin typeface="Times New Roman" pitchFamily="18" charset="0"/>
              </a:rPr>
              <a:t>                                            Routing Label</a:t>
            </a:r>
          </a:p>
          <a:p>
            <a:pPr>
              <a:spcBef>
                <a:spcPct val="50000"/>
              </a:spcBef>
            </a:pPr>
            <a:r>
              <a:rPr lang="en-US" b="1" dirty="0">
                <a:latin typeface="Times New Roman" pitchFamily="18" charset="0"/>
              </a:rPr>
              <a:t>                     DPC                                                   OPC</a:t>
            </a:r>
          </a:p>
          <a:p>
            <a:pPr>
              <a:spcBef>
                <a:spcPct val="50000"/>
              </a:spcBef>
            </a:pPr>
            <a:r>
              <a:rPr lang="en-US" b="1" dirty="0">
                <a:latin typeface="Times New Roman" pitchFamily="18" charset="0"/>
              </a:rPr>
              <a:t>            NCM-NC-NI             ANSI               NCM-NC-NI</a:t>
            </a:r>
          </a:p>
          <a:p>
            <a:pPr>
              <a:spcBef>
                <a:spcPct val="50000"/>
              </a:spcBef>
            </a:pPr>
            <a:r>
              <a:rPr lang="en-US" b="1" dirty="0">
                <a:latin typeface="Times New Roman" pitchFamily="18" charset="0"/>
              </a:rPr>
              <a:t>               0-16383                  ITU-N                  0–16383</a:t>
            </a:r>
          </a:p>
          <a:p>
            <a:pPr>
              <a:spcBef>
                <a:spcPct val="50000"/>
              </a:spcBef>
            </a:pPr>
            <a:r>
              <a:rPr lang="en-US" b="1" dirty="0">
                <a:latin typeface="Times New Roman" pitchFamily="18" charset="0"/>
              </a:rPr>
              <a:t>           MSA-SSA-SP           ITU-N24          MSA-SSA-SP</a:t>
            </a:r>
          </a:p>
          <a:p>
            <a:pPr>
              <a:spcBef>
                <a:spcPct val="50000"/>
              </a:spcBef>
            </a:pPr>
            <a:r>
              <a:rPr lang="en-US" b="1" dirty="0">
                <a:latin typeface="Times New Roman" pitchFamily="18" charset="0"/>
              </a:rPr>
              <a:t>           Zone-Area-ID           ITU-I               Zone-Area-ID</a:t>
            </a:r>
          </a:p>
          <a:p>
            <a:pPr>
              <a:spcBef>
                <a:spcPct val="50000"/>
              </a:spcBef>
            </a:pPr>
            <a:endParaRPr lang="en-US" b="1" dirty="0">
              <a:latin typeface="Times New Roman" pitchFamily="18" charset="0"/>
            </a:endParaRPr>
          </a:p>
          <a:p>
            <a:pPr>
              <a:spcBef>
                <a:spcPct val="50000"/>
              </a:spcBef>
            </a:pPr>
            <a:endParaRPr lang="en-US" b="1" dirty="0">
              <a:latin typeface="Times New Roman" pitchFamily="18" charset="0"/>
            </a:endParaRPr>
          </a:p>
        </p:txBody>
      </p:sp>
      <p:sp>
        <p:nvSpPr>
          <p:cNvPr id="32798" name="Line 30"/>
          <p:cNvSpPr>
            <a:spLocks noChangeShapeType="1"/>
          </p:cNvSpPr>
          <p:nvPr/>
        </p:nvSpPr>
        <p:spPr bwMode="auto">
          <a:xfrm flipH="1">
            <a:off x="1054100" y="2357438"/>
            <a:ext cx="1414463" cy="738187"/>
          </a:xfrm>
          <a:prstGeom prst="line">
            <a:avLst/>
          </a:prstGeom>
          <a:noFill/>
          <a:ln w="9525">
            <a:solidFill>
              <a:schemeClr val="tx1"/>
            </a:solidFill>
            <a:round/>
            <a:headEnd/>
            <a:tailEnd/>
          </a:ln>
        </p:spPr>
        <p:txBody>
          <a:bodyPr/>
          <a:lstStyle/>
          <a:p>
            <a:endParaRPr lang="en-US" dirty="0"/>
          </a:p>
        </p:txBody>
      </p:sp>
      <p:sp>
        <p:nvSpPr>
          <p:cNvPr id="32799" name="Line 31"/>
          <p:cNvSpPr>
            <a:spLocks noChangeShapeType="1"/>
          </p:cNvSpPr>
          <p:nvPr/>
        </p:nvSpPr>
        <p:spPr bwMode="auto">
          <a:xfrm>
            <a:off x="3302000" y="2371725"/>
            <a:ext cx="4208463" cy="723900"/>
          </a:xfrm>
          <a:prstGeom prst="line">
            <a:avLst/>
          </a:prstGeom>
          <a:noFill/>
          <a:ln w="9525">
            <a:solidFill>
              <a:schemeClr val="tx1"/>
            </a:solidFill>
            <a:round/>
            <a:headEnd/>
            <a:tailEnd/>
          </a:ln>
        </p:spPr>
        <p:txBody>
          <a:bodyPr/>
          <a:lstStyle/>
          <a:p>
            <a:endParaRPr lang="en-US" dirty="0"/>
          </a:p>
        </p:txBody>
      </p:sp>
      <p:sp>
        <p:nvSpPr>
          <p:cNvPr id="32800" name="Line 32"/>
          <p:cNvSpPr>
            <a:spLocks noChangeShapeType="1"/>
          </p:cNvSpPr>
          <p:nvPr/>
        </p:nvSpPr>
        <p:spPr bwMode="auto">
          <a:xfrm>
            <a:off x="1831975" y="4276725"/>
            <a:ext cx="4876800" cy="0"/>
          </a:xfrm>
          <a:prstGeom prst="line">
            <a:avLst/>
          </a:prstGeom>
          <a:noFill/>
          <a:ln w="9525">
            <a:solidFill>
              <a:schemeClr val="tx1"/>
            </a:solidFill>
            <a:round/>
            <a:headEnd/>
            <a:tailEnd/>
          </a:ln>
        </p:spPr>
        <p:txBody>
          <a:bodyPr/>
          <a:lstStyle/>
          <a:p>
            <a:endParaRPr lang="en-US" dirty="0"/>
          </a:p>
        </p:txBody>
      </p:sp>
      <p:sp>
        <p:nvSpPr>
          <p:cNvPr id="32801" name="Line 33"/>
          <p:cNvSpPr>
            <a:spLocks noChangeShapeType="1"/>
          </p:cNvSpPr>
          <p:nvPr/>
        </p:nvSpPr>
        <p:spPr bwMode="auto">
          <a:xfrm>
            <a:off x="1789113" y="4711700"/>
            <a:ext cx="4933950" cy="0"/>
          </a:xfrm>
          <a:prstGeom prst="line">
            <a:avLst/>
          </a:prstGeom>
          <a:noFill/>
          <a:ln w="9525">
            <a:solidFill>
              <a:schemeClr val="tx1"/>
            </a:solidFill>
            <a:round/>
            <a:headEnd/>
            <a:tailEnd/>
          </a:ln>
        </p:spPr>
        <p:txBody>
          <a:bodyPr/>
          <a:lstStyle/>
          <a:p>
            <a:endParaRPr lang="en-US" dirty="0"/>
          </a:p>
        </p:txBody>
      </p:sp>
      <p:sp>
        <p:nvSpPr>
          <p:cNvPr id="32802" name="Line 34"/>
          <p:cNvSpPr>
            <a:spLocks noChangeShapeType="1"/>
          </p:cNvSpPr>
          <p:nvPr/>
        </p:nvSpPr>
        <p:spPr bwMode="auto">
          <a:xfrm>
            <a:off x="1774825" y="5089525"/>
            <a:ext cx="4933950" cy="0"/>
          </a:xfrm>
          <a:prstGeom prst="line">
            <a:avLst/>
          </a:prstGeom>
          <a:noFill/>
          <a:ln w="9525">
            <a:solidFill>
              <a:schemeClr val="tx1"/>
            </a:solidFill>
            <a:round/>
            <a:headEnd/>
            <a:tailEnd/>
          </a:ln>
        </p:spPr>
        <p:txBody>
          <a:bodyPr/>
          <a:lstStyle/>
          <a:p>
            <a:endParaRPr lang="en-US" dirty="0"/>
          </a:p>
        </p:txBody>
      </p:sp>
      <p:sp>
        <p:nvSpPr>
          <p:cNvPr id="32803" name="Line 35"/>
          <p:cNvSpPr>
            <a:spLocks noChangeShapeType="1"/>
          </p:cNvSpPr>
          <p:nvPr/>
        </p:nvSpPr>
        <p:spPr bwMode="auto">
          <a:xfrm>
            <a:off x="4575175" y="4116388"/>
            <a:ext cx="508000" cy="0"/>
          </a:xfrm>
          <a:prstGeom prst="line">
            <a:avLst/>
          </a:prstGeom>
          <a:noFill/>
          <a:ln w="9525">
            <a:solidFill>
              <a:schemeClr val="tx1"/>
            </a:solidFill>
            <a:round/>
            <a:headEnd/>
            <a:tailEnd type="triangle" w="med" len="med"/>
          </a:ln>
        </p:spPr>
        <p:txBody>
          <a:bodyPr/>
          <a:lstStyle/>
          <a:p>
            <a:endParaRPr lang="en-US" dirty="0"/>
          </a:p>
        </p:txBody>
      </p:sp>
      <p:sp>
        <p:nvSpPr>
          <p:cNvPr id="32804" name="Line 36"/>
          <p:cNvSpPr>
            <a:spLocks noChangeShapeType="1"/>
          </p:cNvSpPr>
          <p:nvPr/>
        </p:nvSpPr>
        <p:spPr bwMode="auto">
          <a:xfrm flipH="1">
            <a:off x="3341688" y="4132263"/>
            <a:ext cx="434975" cy="0"/>
          </a:xfrm>
          <a:prstGeom prst="line">
            <a:avLst/>
          </a:prstGeom>
          <a:noFill/>
          <a:ln w="9525">
            <a:solidFill>
              <a:schemeClr val="tx1"/>
            </a:solidFill>
            <a:round/>
            <a:headEnd/>
            <a:tailEnd type="triangle" w="med" len="med"/>
          </a:ln>
        </p:spPr>
        <p:txBody>
          <a:bodyPr/>
          <a:lstStyle/>
          <a:p>
            <a:endParaRPr lang="en-US" dirty="0"/>
          </a:p>
        </p:txBody>
      </p:sp>
      <p:sp>
        <p:nvSpPr>
          <p:cNvPr id="32805" name="Line 37"/>
          <p:cNvSpPr>
            <a:spLocks noChangeShapeType="1"/>
          </p:cNvSpPr>
          <p:nvPr/>
        </p:nvSpPr>
        <p:spPr bwMode="auto">
          <a:xfrm>
            <a:off x="4546600" y="4538663"/>
            <a:ext cx="536575" cy="0"/>
          </a:xfrm>
          <a:prstGeom prst="line">
            <a:avLst/>
          </a:prstGeom>
          <a:noFill/>
          <a:ln w="9525">
            <a:solidFill>
              <a:schemeClr val="tx1"/>
            </a:solidFill>
            <a:round/>
            <a:headEnd/>
            <a:tailEnd type="triangle" w="med" len="med"/>
          </a:ln>
        </p:spPr>
        <p:txBody>
          <a:bodyPr/>
          <a:lstStyle/>
          <a:p>
            <a:endParaRPr lang="en-US" dirty="0"/>
          </a:p>
        </p:txBody>
      </p:sp>
      <p:sp>
        <p:nvSpPr>
          <p:cNvPr id="32806" name="Line 38"/>
          <p:cNvSpPr>
            <a:spLocks noChangeShapeType="1"/>
          </p:cNvSpPr>
          <p:nvPr/>
        </p:nvSpPr>
        <p:spPr bwMode="auto">
          <a:xfrm flipH="1">
            <a:off x="3313113" y="4525963"/>
            <a:ext cx="450850" cy="11112"/>
          </a:xfrm>
          <a:prstGeom prst="line">
            <a:avLst/>
          </a:prstGeom>
          <a:noFill/>
          <a:ln w="9525">
            <a:solidFill>
              <a:schemeClr val="tx1"/>
            </a:solidFill>
            <a:round/>
            <a:headEnd/>
            <a:tailEnd type="triangle" w="med" len="med"/>
          </a:ln>
        </p:spPr>
        <p:txBody>
          <a:bodyPr/>
          <a:lstStyle/>
          <a:p>
            <a:endParaRPr lang="en-US" dirty="0"/>
          </a:p>
        </p:txBody>
      </p:sp>
      <p:sp>
        <p:nvSpPr>
          <p:cNvPr id="32807" name="Line 39"/>
          <p:cNvSpPr>
            <a:spLocks noChangeShapeType="1"/>
          </p:cNvSpPr>
          <p:nvPr/>
        </p:nvSpPr>
        <p:spPr bwMode="auto">
          <a:xfrm flipV="1">
            <a:off x="4779963" y="4945063"/>
            <a:ext cx="285750" cy="0"/>
          </a:xfrm>
          <a:prstGeom prst="line">
            <a:avLst/>
          </a:prstGeom>
          <a:noFill/>
          <a:ln w="9525">
            <a:solidFill>
              <a:schemeClr val="tx1"/>
            </a:solidFill>
            <a:round/>
            <a:headEnd/>
            <a:tailEnd type="triangle" w="med" len="med"/>
          </a:ln>
        </p:spPr>
        <p:txBody>
          <a:bodyPr/>
          <a:lstStyle/>
          <a:p>
            <a:endParaRPr lang="en-US" dirty="0"/>
          </a:p>
        </p:txBody>
      </p:sp>
      <p:sp>
        <p:nvSpPr>
          <p:cNvPr id="32808" name="Line 40"/>
          <p:cNvSpPr>
            <a:spLocks noChangeShapeType="1"/>
          </p:cNvSpPr>
          <p:nvPr/>
        </p:nvSpPr>
        <p:spPr bwMode="auto">
          <a:xfrm flipH="1" flipV="1">
            <a:off x="3352800" y="4945063"/>
            <a:ext cx="409575" cy="0"/>
          </a:xfrm>
          <a:prstGeom prst="line">
            <a:avLst/>
          </a:prstGeom>
          <a:noFill/>
          <a:ln w="9525">
            <a:solidFill>
              <a:schemeClr val="tx1"/>
            </a:solidFill>
            <a:round/>
            <a:headEnd/>
            <a:tailEnd type="triangle" w="med" len="med"/>
          </a:ln>
        </p:spPr>
        <p:txBody>
          <a:bodyPr/>
          <a:lstStyle/>
          <a:p>
            <a:endParaRPr lang="en-US" dirty="0"/>
          </a:p>
        </p:txBody>
      </p:sp>
      <p:sp>
        <p:nvSpPr>
          <p:cNvPr id="32809" name="Line 41"/>
          <p:cNvSpPr>
            <a:spLocks noChangeShapeType="1"/>
          </p:cNvSpPr>
          <p:nvPr/>
        </p:nvSpPr>
        <p:spPr bwMode="auto">
          <a:xfrm flipH="1">
            <a:off x="3352800" y="5356225"/>
            <a:ext cx="406400" cy="0"/>
          </a:xfrm>
          <a:prstGeom prst="line">
            <a:avLst/>
          </a:prstGeom>
          <a:noFill/>
          <a:ln w="9525">
            <a:solidFill>
              <a:schemeClr val="tx1"/>
            </a:solidFill>
            <a:round/>
            <a:headEnd/>
            <a:tailEnd type="triangle" w="med" len="med"/>
          </a:ln>
        </p:spPr>
        <p:txBody>
          <a:bodyPr/>
          <a:lstStyle/>
          <a:p>
            <a:endParaRPr lang="en-US" dirty="0"/>
          </a:p>
        </p:txBody>
      </p:sp>
      <p:sp>
        <p:nvSpPr>
          <p:cNvPr id="32810" name="Line 42"/>
          <p:cNvSpPr>
            <a:spLocks noChangeShapeType="1"/>
          </p:cNvSpPr>
          <p:nvPr/>
        </p:nvSpPr>
        <p:spPr bwMode="auto">
          <a:xfrm>
            <a:off x="4533900" y="5368925"/>
            <a:ext cx="558800" cy="0"/>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en-US" dirty="0" smtClean="0"/>
              <a:t>Gateway Screening Example</a:t>
            </a:r>
          </a:p>
        </p:txBody>
      </p:sp>
      <p:sp>
        <p:nvSpPr>
          <p:cNvPr id="177157" name="Text Box 5"/>
          <p:cNvSpPr txBox="1">
            <a:spLocks noChangeArrowheads="1"/>
          </p:cNvSpPr>
          <p:nvPr/>
        </p:nvSpPr>
        <p:spPr bwMode="auto">
          <a:xfrm>
            <a:off x="609600" y="930275"/>
            <a:ext cx="3157538" cy="488950"/>
          </a:xfrm>
          <a:prstGeom prst="rect">
            <a:avLst/>
          </a:prstGeom>
          <a:noFill/>
          <a:ln w="12700">
            <a:noFill/>
            <a:miter lim="800000"/>
            <a:headEnd type="none" w="sm" len="sm"/>
            <a:tailEnd type="none" w="sm" len="sm"/>
          </a:ln>
        </p:spPr>
        <p:txBody>
          <a:bodyPr wrap="none">
            <a:spAutoFit/>
          </a:bodyPr>
          <a:lstStyle/>
          <a:p>
            <a:pPr eaLnBrk="0" hangingPunct="0"/>
            <a:r>
              <a:rPr lang="en-US" sz="2600" dirty="0"/>
              <a:t>Customer’s Network</a:t>
            </a:r>
          </a:p>
        </p:txBody>
      </p:sp>
      <p:sp>
        <p:nvSpPr>
          <p:cNvPr id="177183" name="Freeform 33"/>
          <p:cNvSpPr>
            <a:spLocks/>
          </p:cNvSpPr>
          <p:nvPr/>
        </p:nvSpPr>
        <p:spPr bwMode="ltGray">
          <a:xfrm>
            <a:off x="904875" y="5229225"/>
            <a:ext cx="1323975" cy="1143000"/>
          </a:xfrm>
          <a:custGeom>
            <a:avLst/>
            <a:gdLst>
              <a:gd name="T0" fmla="*/ 2147483647 w 960"/>
              <a:gd name="T1" fmla="*/ 2147483647 h 587"/>
              <a:gd name="T2" fmla="*/ 2147483647 w 960"/>
              <a:gd name="T3" fmla="*/ 2147483647 h 587"/>
              <a:gd name="T4" fmla="*/ 2147483647 w 960"/>
              <a:gd name="T5" fmla="*/ 2147483647 h 587"/>
              <a:gd name="T6" fmla="*/ 2147483647 w 960"/>
              <a:gd name="T7" fmla="*/ 2147483647 h 587"/>
              <a:gd name="T8" fmla="*/ 2147483647 w 960"/>
              <a:gd name="T9" fmla="*/ 2147483647 h 587"/>
              <a:gd name="T10" fmla="*/ 2147483647 w 960"/>
              <a:gd name="T11" fmla="*/ 2147483647 h 587"/>
              <a:gd name="T12" fmla="*/ 2147483647 w 960"/>
              <a:gd name="T13" fmla="*/ 2147483647 h 587"/>
              <a:gd name="T14" fmla="*/ 2147483647 w 960"/>
              <a:gd name="T15" fmla="*/ 0 h 587"/>
              <a:gd name="T16" fmla="*/ 2147483647 w 960"/>
              <a:gd name="T17" fmla="*/ 2147483647 h 587"/>
              <a:gd name="T18" fmla="*/ 2147483647 w 960"/>
              <a:gd name="T19" fmla="*/ 2147483647 h 587"/>
              <a:gd name="T20" fmla="*/ 2147483647 w 960"/>
              <a:gd name="T21" fmla="*/ 2147483647 h 587"/>
              <a:gd name="T22" fmla="*/ 2147483647 w 960"/>
              <a:gd name="T23" fmla="*/ 2147483647 h 587"/>
              <a:gd name="T24" fmla="*/ 2147483647 w 960"/>
              <a:gd name="T25" fmla="*/ 2147483647 h 587"/>
              <a:gd name="T26" fmla="*/ 2147483647 w 960"/>
              <a:gd name="T27" fmla="*/ 2147483647 h 587"/>
              <a:gd name="T28" fmla="*/ 2147483647 w 960"/>
              <a:gd name="T29" fmla="*/ 2147483647 h 587"/>
              <a:gd name="T30" fmla="*/ 2147483647 w 960"/>
              <a:gd name="T31" fmla="*/ 2147483647 h 587"/>
              <a:gd name="T32" fmla="*/ 2147483647 w 960"/>
              <a:gd name="T33" fmla="*/ 2147483647 h 587"/>
              <a:gd name="T34" fmla="*/ 2147483647 w 960"/>
              <a:gd name="T35" fmla="*/ 2147483647 h 587"/>
              <a:gd name="T36" fmla="*/ 2147483647 w 960"/>
              <a:gd name="T37" fmla="*/ 2147483647 h 587"/>
              <a:gd name="T38" fmla="*/ 2147483647 w 960"/>
              <a:gd name="T39" fmla="*/ 2147483647 h 587"/>
              <a:gd name="T40" fmla="*/ 2147483647 w 960"/>
              <a:gd name="T41" fmla="*/ 2147483647 h 587"/>
              <a:gd name="T42" fmla="*/ 0 w 960"/>
              <a:gd name="T43" fmla="*/ 2147483647 h 587"/>
              <a:gd name="T44" fmla="*/ 2147483647 w 960"/>
              <a:gd name="T45" fmla="*/ 2147483647 h 587"/>
              <a:gd name="T46" fmla="*/ 2147483647 w 960"/>
              <a:gd name="T47" fmla="*/ 2147483647 h 587"/>
              <a:gd name="T48" fmla="*/ 0 w 960"/>
              <a:gd name="T49" fmla="*/ 2147483647 h 587"/>
              <a:gd name="T50" fmla="*/ 2147483647 w 960"/>
              <a:gd name="T51" fmla="*/ 2147483647 h 587"/>
              <a:gd name="T52" fmla="*/ 2147483647 w 960"/>
              <a:gd name="T53" fmla="*/ 2147483647 h 587"/>
              <a:gd name="T54" fmla="*/ 2147483647 w 960"/>
              <a:gd name="T55" fmla="*/ 2147483647 h 587"/>
              <a:gd name="T56" fmla="*/ 2147483647 w 960"/>
              <a:gd name="T57" fmla="*/ 2147483647 h 587"/>
              <a:gd name="T58" fmla="*/ 2147483647 w 960"/>
              <a:gd name="T59" fmla="*/ 2147483647 h 587"/>
              <a:gd name="T60" fmla="*/ 2147483647 w 960"/>
              <a:gd name="T61" fmla="*/ 2147483647 h 587"/>
              <a:gd name="T62" fmla="*/ 2147483647 w 960"/>
              <a:gd name="T63" fmla="*/ 2147483647 h 587"/>
              <a:gd name="T64" fmla="*/ 2147483647 w 960"/>
              <a:gd name="T65" fmla="*/ 2147483647 h 587"/>
              <a:gd name="T66" fmla="*/ 2147483647 w 960"/>
              <a:gd name="T67" fmla="*/ 2147483647 h 587"/>
              <a:gd name="T68" fmla="*/ 2147483647 w 960"/>
              <a:gd name="T69" fmla="*/ 2147483647 h 587"/>
              <a:gd name="T70" fmla="*/ 2147483647 w 960"/>
              <a:gd name="T71" fmla="*/ 2147483647 h 587"/>
              <a:gd name="T72" fmla="*/ 2147483647 w 960"/>
              <a:gd name="T73" fmla="*/ 2147483647 h 587"/>
              <a:gd name="T74" fmla="*/ 2147483647 w 960"/>
              <a:gd name="T75" fmla="*/ 2147483647 h 587"/>
              <a:gd name="T76" fmla="*/ 2147483647 w 960"/>
              <a:gd name="T77" fmla="*/ 2147483647 h 587"/>
              <a:gd name="T78" fmla="*/ 2147483647 w 960"/>
              <a:gd name="T79" fmla="*/ 2147483647 h 587"/>
              <a:gd name="T80" fmla="*/ 2147483647 w 960"/>
              <a:gd name="T81" fmla="*/ 2147483647 h 587"/>
              <a:gd name="T82" fmla="*/ 2147483647 w 960"/>
              <a:gd name="T83" fmla="*/ 2147483647 h 587"/>
              <a:gd name="T84" fmla="*/ 2147483647 w 960"/>
              <a:gd name="T85" fmla="*/ 2147483647 h 587"/>
              <a:gd name="T86" fmla="*/ 2147483647 w 960"/>
              <a:gd name="T87" fmla="*/ 2147483647 h 587"/>
              <a:gd name="T88" fmla="*/ 2147483647 w 960"/>
              <a:gd name="T89" fmla="*/ 2147483647 h 587"/>
              <a:gd name="T90" fmla="*/ 2147483647 w 960"/>
              <a:gd name="T91" fmla="*/ 2147483647 h 587"/>
              <a:gd name="T92" fmla="*/ 2147483647 w 960"/>
              <a:gd name="T93" fmla="*/ 2147483647 h 587"/>
              <a:gd name="T94" fmla="*/ 2147483647 w 960"/>
              <a:gd name="T95" fmla="*/ 2147483647 h 587"/>
              <a:gd name="T96" fmla="*/ 2147483647 w 960"/>
              <a:gd name="T97" fmla="*/ 2147483647 h 587"/>
              <a:gd name="T98" fmla="*/ 2147483647 w 960"/>
              <a:gd name="T99" fmla="*/ 2147483647 h 587"/>
              <a:gd name="T100" fmla="*/ 2147483647 w 960"/>
              <a:gd name="T101" fmla="*/ 2147483647 h 587"/>
              <a:gd name="T102" fmla="*/ 2147483647 w 960"/>
              <a:gd name="T103" fmla="*/ 2147483647 h 587"/>
              <a:gd name="T104" fmla="*/ 2147483647 w 960"/>
              <a:gd name="T105" fmla="*/ 2147483647 h 587"/>
              <a:gd name="T106" fmla="*/ 2147483647 w 960"/>
              <a:gd name="T107" fmla="*/ 2147483647 h 587"/>
              <a:gd name="T108" fmla="*/ 2147483647 w 960"/>
              <a:gd name="T109" fmla="*/ 2147483647 h 587"/>
              <a:gd name="T110" fmla="*/ 2147483647 w 960"/>
              <a:gd name="T111" fmla="*/ 2147483647 h 587"/>
              <a:gd name="T112" fmla="*/ 2147483647 w 960"/>
              <a:gd name="T113" fmla="*/ 2147483647 h 587"/>
              <a:gd name="T114" fmla="*/ 2147483647 w 960"/>
              <a:gd name="T115" fmla="*/ 2147483647 h 5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0"/>
              <a:gd name="T175" fmla="*/ 0 h 587"/>
              <a:gd name="T176" fmla="*/ 960 w 960"/>
              <a:gd name="T177" fmla="*/ 587 h 5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0" h="587">
                <a:moveTo>
                  <a:pt x="804" y="138"/>
                </a:moveTo>
                <a:lnTo>
                  <a:pt x="798" y="121"/>
                </a:lnTo>
                <a:lnTo>
                  <a:pt x="785" y="105"/>
                </a:lnTo>
                <a:lnTo>
                  <a:pt x="766" y="92"/>
                </a:lnTo>
                <a:lnTo>
                  <a:pt x="743" y="81"/>
                </a:lnTo>
                <a:lnTo>
                  <a:pt x="722" y="75"/>
                </a:lnTo>
                <a:lnTo>
                  <a:pt x="698" y="70"/>
                </a:lnTo>
                <a:lnTo>
                  <a:pt x="661" y="67"/>
                </a:lnTo>
                <a:lnTo>
                  <a:pt x="626" y="70"/>
                </a:lnTo>
                <a:lnTo>
                  <a:pt x="592" y="77"/>
                </a:lnTo>
                <a:lnTo>
                  <a:pt x="568" y="85"/>
                </a:lnTo>
                <a:lnTo>
                  <a:pt x="554" y="57"/>
                </a:lnTo>
                <a:lnTo>
                  <a:pt x="536" y="36"/>
                </a:lnTo>
                <a:lnTo>
                  <a:pt x="510" y="20"/>
                </a:lnTo>
                <a:lnTo>
                  <a:pt x="476" y="8"/>
                </a:lnTo>
                <a:lnTo>
                  <a:pt x="436" y="0"/>
                </a:lnTo>
                <a:lnTo>
                  <a:pt x="396" y="0"/>
                </a:lnTo>
                <a:lnTo>
                  <a:pt x="359" y="3"/>
                </a:lnTo>
                <a:lnTo>
                  <a:pt x="319" y="14"/>
                </a:lnTo>
                <a:lnTo>
                  <a:pt x="288" y="32"/>
                </a:lnTo>
                <a:lnTo>
                  <a:pt x="266" y="50"/>
                </a:lnTo>
                <a:lnTo>
                  <a:pt x="252" y="68"/>
                </a:lnTo>
                <a:lnTo>
                  <a:pt x="249" y="91"/>
                </a:lnTo>
                <a:lnTo>
                  <a:pt x="220" y="82"/>
                </a:lnTo>
                <a:lnTo>
                  <a:pt x="188" y="85"/>
                </a:lnTo>
                <a:lnTo>
                  <a:pt x="161" y="92"/>
                </a:lnTo>
                <a:lnTo>
                  <a:pt x="136" y="107"/>
                </a:lnTo>
                <a:lnTo>
                  <a:pt x="120" y="128"/>
                </a:lnTo>
                <a:lnTo>
                  <a:pt x="113" y="151"/>
                </a:lnTo>
                <a:lnTo>
                  <a:pt x="113" y="167"/>
                </a:lnTo>
                <a:lnTo>
                  <a:pt x="98" y="166"/>
                </a:lnTo>
                <a:lnTo>
                  <a:pt x="77" y="170"/>
                </a:lnTo>
                <a:lnTo>
                  <a:pt x="58" y="178"/>
                </a:lnTo>
                <a:lnTo>
                  <a:pt x="42" y="187"/>
                </a:lnTo>
                <a:lnTo>
                  <a:pt x="31" y="195"/>
                </a:lnTo>
                <a:lnTo>
                  <a:pt x="22" y="205"/>
                </a:lnTo>
                <a:lnTo>
                  <a:pt x="10" y="218"/>
                </a:lnTo>
                <a:lnTo>
                  <a:pt x="5" y="233"/>
                </a:lnTo>
                <a:lnTo>
                  <a:pt x="5" y="244"/>
                </a:lnTo>
                <a:lnTo>
                  <a:pt x="8" y="258"/>
                </a:lnTo>
                <a:lnTo>
                  <a:pt x="14" y="273"/>
                </a:lnTo>
                <a:lnTo>
                  <a:pt x="5" y="290"/>
                </a:lnTo>
                <a:lnTo>
                  <a:pt x="3" y="304"/>
                </a:lnTo>
                <a:lnTo>
                  <a:pt x="0" y="321"/>
                </a:lnTo>
                <a:lnTo>
                  <a:pt x="5" y="342"/>
                </a:lnTo>
                <a:lnTo>
                  <a:pt x="8" y="354"/>
                </a:lnTo>
                <a:lnTo>
                  <a:pt x="19" y="368"/>
                </a:lnTo>
                <a:lnTo>
                  <a:pt x="5" y="386"/>
                </a:lnTo>
                <a:lnTo>
                  <a:pt x="0" y="400"/>
                </a:lnTo>
                <a:lnTo>
                  <a:pt x="0" y="417"/>
                </a:lnTo>
                <a:lnTo>
                  <a:pt x="3" y="435"/>
                </a:lnTo>
                <a:lnTo>
                  <a:pt x="10" y="456"/>
                </a:lnTo>
                <a:lnTo>
                  <a:pt x="22" y="470"/>
                </a:lnTo>
                <a:lnTo>
                  <a:pt x="39" y="484"/>
                </a:lnTo>
                <a:lnTo>
                  <a:pt x="67" y="498"/>
                </a:lnTo>
                <a:lnTo>
                  <a:pt x="98" y="502"/>
                </a:lnTo>
                <a:lnTo>
                  <a:pt x="125" y="498"/>
                </a:lnTo>
                <a:lnTo>
                  <a:pt x="144" y="491"/>
                </a:lnTo>
                <a:lnTo>
                  <a:pt x="156" y="505"/>
                </a:lnTo>
                <a:lnTo>
                  <a:pt x="170" y="516"/>
                </a:lnTo>
                <a:lnTo>
                  <a:pt x="181" y="524"/>
                </a:lnTo>
                <a:lnTo>
                  <a:pt x="202" y="534"/>
                </a:lnTo>
                <a:lnTo>
                  <a:pt x="220" y="540"/>
                </a:lnTo>
                <a:lnTo>
                  <a:pt x="249" y="544"/>
                </a:lnTo>
                <a:lnTo>
                  <a:pt x="276" y="542"/>
                </a:lnTo>
                <a:lnTo>
                  <a:pt x="305" y="537"/>
                </a:lnTo>
                <a:lnTo>
                  <a:pt x="329" y="526"/>
                </a:lnTo>
                <a:lnTo>
                  <a:pt x="343" y="545"/>
                </a:lnTo>
                <a:lnTo>
                  <a:pt x="356" y="555"/>
                </a:lnTo>
                <a:lnTo>
                  <a:pt x="373" y="566"/>
                </a:lnTo>
                <a:lnTo>
                  <a:pt x="393" y="573"/>
                </a:lnTo>
                <a:lnTo>
                  <a:pt x="415" y="576"/>
                </a:lnTo>
                <a:lnTo>
                  <a:pt x="437" y="576"/>
                </a:lnTo>
                <a:lnTo>
                  <a:pt x="458" y="573"/>
                </a:lnTo>
                <a:lnTo>
                  <a:pt x="482" y="563"/>
                </a:lnTo>
                <a:lnTo>
                  <a:pt x="496" y="554"/>
                </a:lnTo>
                <a:lnTo>
                  <a:pt x="510" y="566"/>
                </a:lnTo>
                <a:lnTo>
                  <a:pt x="524" y="573"/>
                </a:lnTo>
                <a:lnTo>
                  <a:pt x="541" y="580"/>
                </a:lnTo>
                <a:lnTo>
                  <a:pt x="565" y="586"/>
                </a:lnTo>
                <a:lnTo>
                  <a:pt x="591" y="583"/>
                </a:lnTo>
                <a:lnTo>
                  <a:pt x="618" y="579"/>
                </a:lnTo>
                <a:lnTo>
                  <a:pt x="636" y="569"/>
                </a:lnTo>
                <a:lnTo>
                  <a:pt x="655" y="552"/>
                </a:lnTo>
                <a:lnTo>
                  <a:pt x="667" y="537"/>
                </a:lnTo>
                <a:lnTo>
                  <a:pt x="686" y="542"/>
                </a:lnTo>
                <a:lnTo>
                  <a:pt x="709" y="547"/>
                </a:lnTo>
                <a:lnTo>
                  <a:pt x="736" y="545"/>
                </a:lnTo>
                <a:lnTo>
                  <a:pt x="761" y="538"/>
                </a:lnTo>
                <a:lnTo>
                  <a:pt x="779" y="527"/>
                </a:lnTo>
                <a:lnTo>
                  <a:pt x="793" y="516"/>
                </a:lnTo>
                <a:lnTo>
                  <a:pt x="807" y="501"/>
                </a:lnTo>
                <a:lnTo>
                  <a:pt x="810" y="484"/>
                </a:lnTo>
                <a:lnTo>
                  <a:pt x="821" y="488"/>
                </a:lnTo>
                <a:lnTo>
                  <a:pt x="844" y="488"/>
                </a:lnTo>
                <a:lnTo>
                  <a:pt x="869" y="484"/>
                </a:lnTo>
                <a:lnTo>
                  <a:pt x="893" y="473"/>
                </a:lnTo>
                <a:lnTo>
                  <a:pt x="910" y="457"/>
                </a:lnTo>
                <a:lnTo>
                  <a:pt x="924" y="438"/>
                </a:lnTo>
                <a:lnTo>
                  <a:pt x="933" y="417"/>
                </a:lnTo>
                <a:lnTo>
                  <a:pt x="936" y="390"/>
                </a:lnTo>
                <a:lnTo>
                  <a:pt x="934" y="371"/>
                </a:lnTo>
                <a:lnTo>
                  <a:pt x="928" y="344"/>
                </a:lnTo>
                <a:lnTo>
                  <a:pt x="945" y="328"/>
                </a:lnTo>
                <a:lnTo>
                  <a:pt x="952" y="307"/>
                </a:lnTo>
                <a:lnTo>
                  <a:pt x="959" y="284"/>
                </a:lnTo>
                <a:lnTo>
                  <a:pt x="959" y="262"/>
                </a:lnTo>
                <a:lnTo>
                  <a:pt x="952" y="237"/>
                </a:lnTo>
                <a:lnTo>
                  <a:pt x="941" y="219"/>
                </a:lnTo>
                <a:lnTo>
                  <a:pt x="921" y="199"/>
                </a:lnTo>
                <a:lnTo>
                  <a:pt x="902" y="184"/>
                </a:lnTo>
                <a:lnTo>
                  <a:pt x="878" y="170"/>
                </a:lnTo>
                <a:lnTo>
                  <a:pt x="848" y="160"/>
                </a:lnTo>
                <a:lnTo>
                  <a:pt x="819" y="155"/>
                </a:lnTo>
                <a:lnTo>
                  <a:pt x="807" y="152"/>
                </a:lnTo>
                <a:lnTo>
                  <a:pt x="804" y="138"/>
                </a:lnTo>
              </a:path>
            </a:pathLst>
          </a:custGeom>
          <a:solidFill>
            <a:srgbClr val="F0E8B7"/>
          </a:solidFill>
          <a:ln w="12700" cap="flat" cmpd="sng">
            <a:solidFill>
              <a:schemeClr val="tx1"/>
            </a:solidFill>
            <a:prstDash val="solid"/>
            <a:round/>
            <a:headEnd type="none" w="med" len="med"/>
            <a:tailEnd type="none" w="med" len="med"/>
          </a:ln>
        </p:spPr>
        <p:txBody>
          <a:bodyPr wrap="none" anchor="ctr"/>
          <a:lstStyle/>
          <a:p>
            <a:endParaRPr lang="en-US" dirty="0"/>
          </a:p>
        </p:txBody>
      </p:sp>
      <p:grpSp>
        <p:nvGrpSpPr>
          <p:cNvPr id="39" name="Group 38"/>
          <p:cNvGrpSpPr/>
          <p:nvPr/>
        </p:nvGrpSpPr>
        <p:grpSpPr>
          <a:xfrm>
            <a:off x="914400" y="977900"/>
            <a:ext cx="8031163" cy="5281613"/>
            <a:chOff x="914400" y="1063625"/>
            <a:chExt cx="8031163" cy="5281613"/>
          </a:xfrm>
        </p:grpSpPr>
        <p:sp>
          <p:nvSpPr>
            <p:cNvPr id="177155" name="Text Box 3"/>
            <p:cNvSpPr txBox="1">
              <a:spLocks noChangeArrowheads="1"/>
            </p:cNvSpPr>
            <p:nvPr/>
          </p:nvSpPr>
          <p:spPr bwMode="ltGray">
            <a:xfrm>
              <a:off x="2416175" y="5124450"/>
              <a:ext cx="3829050" cy="915988"/>
            </a:xfrm>
            <a:prstGeom prst="rect">
              <a:avLst/>
            </a:prstGeom>
            <a:noFill/>
            <a:ln w="12700">
              <a:noFill/>
              <a:miter lim="800000"/>
              <a:headEnd type="none" w="sm" len="sm"/>
              <a:tailEnd type="none" w="sm" len="sm"/>
            </a:ln>
          </p:spPr>
          <p:txBody>
            <a:bodyPr>
              <a:spAutoFit/>
            </a:bodyPr>
            <a:lstStyle/>
            <a:p>
              <a:pPr eaLnBrk="0" hangingPunct="0"/>
              <a:r>
                <a:rPr lang="en-US" b="1" dirty="0"/>
                <a:t>Allow SCCP queries, network management test and transfer messages only</a:t>
              </a:r>
              <a:endParaRPr lang="en-US" sz="2000" dirty="0"/>
            </a:p>
          </p:txBody>
        </p:sp>
        <p:sp>
          <p:nvSpPr>
            <p:cNvPr id="177156" name="Text Box 4"/>
            <p:cNvSpPr txBox="1">
              <a:spLocks noChangeArrowheads="1"/>
            </p:cNvSpPr>
            <p:nvPr/>
          </p:nvSpPr>
          <p:spPr bwMode="auto">
            <a:xfrm>
              <a:off x="5410200" y="1063625"/>
              <a:ext cx="2185988" cy="488950"/>
            </a:xfrm>
            <a:prstGeom prst="rect">
              <a:avLst/>
            </a:prstGeom>
            <a:noFill/>
            <a:ln w="12700">
              <a:noFill/>
              <a:miter lim="800000"/>
              <a:headEnd type="none" w="sm" len="sm"/>
              <a:tailEnd type="none" w="sm" len="sm"/>
            </a:ln>
          </p:spPr>
          <p:txBody>
            <a:bodyPr wrap="none">
              <a:spAutoFit/>
            </a:bodyPr>
            <a:lstStyle/>
            <a:p>
              <a:pPr eaLnBrk="0" hangingPunct="0"/>
              <a:r>
                <a:rPr lang="en-US" sz="2600" dirty="0"/>
                <a:t>Your Network</a:t>
              </a:r>
            </a:p>
          </p:txBody>
        </p:sp>
        <p:sp>
          <p:nvSpPr>
            <p:cNvPr id="177158" name="Line 6"/>
            <p:cNvSpPr>
              <a:spLocks noChangeShapeType="1"/>
            </p:cNvSpPr>
            <p:nvPr/>
          </p:nvSpPr>
          <p:spPr bwMode="ltGray">
            <a:xfrm flipH="1">
              <a:off x="2178050" y="2262188"/>
              <a:ext cx="3740150" cy="0"/>
            </a:xfrm>
            <a:prstGeom prst="line">
              <a:avLst/>
            </a:prstGeom>
            <a:noFill/>
            <a:ln w="28575">
              <a:solidFill>
                <a:schemeClr val="tx1"/>
              </a:solidFill>
              <a:round/>
              <a:headEnd type="none" w="sm" len="sm"/>
              <a:tailEnd type="none" w="sm" len="sm"/>
            </a:ln>
          </p:spPr>
          <p:txBody>
            <a:bodyPr wrap="none" anchor="ctr"/>
            <a:lstStyle/>
            <a:p>
              <a:endParaRPr lang="en-US" dirty="0"/>
            </a:p>
          </p:txBody>
        </p:sp>
        <p:sp>
          <p:nvSpPr>
            <p:cNvPr id="177159" name="Freeform 7"/>
            <p:cNvSpPr>
              <a:spLocks/>
            </p:cNvSpPr>
            <p:nvPr/>
          </p:nvSpPr>
          <p:spPr bwMode="ltGray">
            <a:xfrm>
              <a:off x="914400" y="1600200"/>
              <a:ext cx="1323975" cy="1143000"/>
            </a:xfrm>
            <a:custGeom>
              <a:avLst/>
              <a:gdLst>
                <a:gd name="T0" fmla="*/ 2147483647 w 960"/>
                <a:gd name="T1" fmla="*/ 2147483647 h 587"/>
                <a:gd name="T2" fmla="*/ 2147483647 w 960"/>
                <a:gd name="T3" fmla="*/ 2147483647 h 587"/>
                <a:gd name="T4" fmla="*/ 2147483647 w 960"/>
                <a:gd name="T5" fmla="*/ 2147483647 h 587"/>
                <a:gd name="T6" fmla="*/ 2147483647 w 960"/>
                <a:gd name="T7" fmla="*/ 2147483647 h 587"/>
                <a:gd name="T8" fmla="*/ 2147483647 w 960"/>
                <a:gd name="T9" fmla="*/ 2147483647 h 587"/>
                <a:gd name="T10" fmla="*/ 2147483647 w 960"/>
                <a:gd name="T11" fmla="*/ 2147483647 h 587"/>
                <a:gd name="T12" fmla="*/ 2147483647 w 960"/>
                <a:gd name="T13" fmla="*/ 2147483647 h 587"/>
                <a:gd name="T14" fmla="*/ 2147483647 w 960"/>
                <a:gd name="T15" fmla="*/ 0 h 587"/>
                <a:gd name="T16" fmla="*/ 2147483647 w 960"/>
                <a:gd name="T17" fmla="*/ 2147483647 h 587"/>
                <a:gd name="T18" fmla="*/ 2147483647 w 960"/>
                <a:gd name="T19" fmla="*/ 2147483647 h 587"/>
                <a:gd name="T20" fmla="*/ 2147483647 w 960"/>
                <a:gd name="T21" fmla="*/ 2147483647 h 587"/>
                <a:gd name="T22" fmla="*/ 2147483647 w 960"/>
                <a:gd name="T23" fmla="*/ 2147483647 h 587"/>
                <a:gd name="T24" fmla="*/ 2147483647 w 960"/>
                <a:gd name="T25" fmla="*/ 2147483647 h 587"/>
                <a:gd name="T26" fmla="*/ 2147483647 w 960"/>
                <a:gd name="T27" fmla="*/ 2147483647 h 587"/>
                <a:gd name="T28" fmla="*/ 2147483647 w 960"/>
                <a:gd name="T29" fmla="*/ 2147483647 h 587"/>
                <a:gd name="T30" fmla="*/ 2147483647 w 960"/>
                <a:gd name="T31" fmla="*/ 2147483647 h 587"/>
                <a:gd name="T32" fmla="*/ 2147483647 w 960"/>
                <a:gd name="T33" fmla="*/ 2147483647 h 587"/>
                <a:gd name="T34" fmla="*/ 2147483647 w 960"/>
                <a:gd name="T35" fmla="*/ 2147483647 h 587"/>
                <a:gd name="T36" fmla="*/ 2147483647 w 960"/>
                <a:gd name="T37" fmla="*/ 2147483647 h 587"/>
                <a:gd name="T38" fmla="*/ 2147483647 w 960"/>
                <a:gd name="T39" fmla="*/ 2147483647 h 587"/>
                <a:gd name="T40" fmla="*/ 2147483647 w 960"/>
                <a:gd name="T41" fmla="*/ 2147483647 h 587"/>
                <a:gd name="T42" fmla="*/ 0 w 960"/>
                <a:gd name="T43" fmla="*/ 2147483647 h 587"/>
                <a:gd name="T44" fmla="*/ 2147483647 w 960"/>
                <a:gd name="T45" fmla="*/ 2147483647 h 587"/>
                <a:gd name="T46" fmla="*/ 2147483647 w 960"/>
                <a:gd name="T47" fmla="*/ 2147483647 h 587"/>
                <a:gd name="T48" fmla="*/ 0 w 960"/>
                <a:gd name="T49" fmla="*/ 2147483647 h 587"/>
                <a:gd name="T50" fmla="*/ 2147483647 w 960"/>
                <a:gd name="T51" fmla="*/ 2147483647 h 587"/>
                <a:gd name="T52" fmla="*/ 2147483647 w 960"/>
                <a:gd name="T53" fmla="*/ 2147483647 h 587"/>
                <a:gd name="T54" fmla="*/ 2147483647 w 960"/>
                <a:gd name="T55" fmla="*/ 2147483647 h 587"/>
                <a:gd name="T56" fmla="*/ 2147483647 w 960"/>
                <a:gd name="T57" fmla="*/ 2147483647 h 587"/>
                <a:gd name="T58" fmla="*/ 2147483647 w 960"/>
                <a:gd name="T59" fmla="*/ 2147483647 h 587"/>
                <a:gd name="T60" fmla="*/ 2147483647 w 960"/>
                <a:gd name="T61" fmla="*/ 2147483647 h 587"/>
                <a:gd name="T62" fmla="*/ 2147483647 w 960"/>
                <a:gd name="T63" fmla="*/ 2147483647 h 587"/>
                <a:gd name="T64" fmla="*/ 2147483647 w 960"/>
                <a:gd name="T65" fmla="*/ 2147483647 h 587"/>
                <a:gd name="T66" fmla="*/ 2147483647 w 960"/>
                <a:gd name="T67" fmla="*/ 2147483647 h 587"/>
                <a:gd name="T68" fmla="*/ 2147483647 w 960"/>
                <a:gd name="T69" fmla="*/ 2147483647 h 587"/>
                <a:gd name="T70" fmla="*/ 2147483647 w 960"/>
                <a:gd name="T71" fmla="*/ 2147483647 h 587"/>
                <a:gd name="T72" fmla="*/ 2147483647 w 960"/>
                <a:gd name="T73" fmla="*/ 2147483647 h 587"/>
                <a:gd name="T74" fmla="*/ 2147483647 w 960"/>
                <a:gd name="T75" fmla="*/ 2147483647 h 587"/>
                <a:gd name="T76" fmla="*/ 2147483647 w 960"/>
                <a:gd name="T77" fmla="*/ 2147483647 h 587"/>
                <a:gd name="T78" fmla="*/ 2147483647 w 960"/>
                <a:gd name="T79" fmla="*/ 2147483647 h 587"/>
                <a:gd name="T80" fmla="*/ 2147483647 w 960"/>
                <a:gd name="T81" fmla="*/ 2147483647 h 587"/>
                <a:gd name="T82" fmla="*/ 2147483647 w 960"/>
                <a:gd name="T83" fmla="*/ 2147483647 h 587"/>
                <a:gd name="T84" fmla="*/ 2147483647 w 960"/>
                <a:gd name="T85" fmla="*/ 2147483647 h 587"/>
                <a:gd name="T86" fmla="*/ 2147483647 w 960"/>
                <a:gd name="T87" fmla="*/ 2147483647 h 587"/>
                <a:gd name="T88" fmla="*/ 2147483647 w 960"/>
                <a:gd name="T89" fmla="*/ 2147483647 h 587"/>
                <a:gd name="T90" fmla="*/ 2147483647 w 960"/>
                <a:gd name="T91" fmla="*/ 2147483647 h 587"/>
                <a:gd name="T92" fmla="*/ 2147483647 w 960"/>
                <a:gd name="T93" fmla="*/ 2147483647 h 587"/>
                <a:gd name="T94" fmla="*/ 2147483647 w 960"/>
                <a:gd name="T95" fmla="*/ 2147483647 h 587"/>
                <a:gd name="T96" fmla="*/ 2147483647 w 960"/>
                <a:gd name="T97" fmla="*/ 2147483647 h 587"/>
                <a:gd name="T98" fmla="*/ 2147483647 w 960"/>
                <a:gd name="T99" fmla="*/ 2147483647 h 587"/>
                <a:gd name="T100" fmla="*/ 2147483647 w 960"/>
                <a:gd name="T101" fmla="*/ 2147483647 h 587"/>
                <a:gd name="T102" fmla="*/ 2147483647 w 960"/>
                <a:gd name="T103" fmla="*/ 2147483647 h 587"/>
                <a:gd name="T104" fmla="*/ 2147483647 w 960"/>
                <a:gd name="T105" fmla="*/ 2147483647 h 587"/>
                <a:gd name="T106" fmla="*/ 2147483647 w 960"/>
                <a:gd name="T107" fmla="*/ 2147483647 h 587"/>
                <a:gd name="T108" fmla="*/ 2147483647 w 960"/>
                <a:gd name="T109" fmla="*/ 2147483647 h 587"/>
                <a:gd name="T110" fmla="*/ 2147483647 w 960"/>
                <a:gd name="T111" fmla="*/ 2147483647 h 587"/>
                <a:gd name="T112" fmla="*/ 2147483647 w 960"/>
                <a:gd name="T113" fmla="*/ 2147483647 h 587"/>
                <a:gd name="T114" fmla="*/ 2147483647 w 960"/>
                <a:gd name="T115" fmla="*/ 2147483647 h 5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0"/>
                <a:gd name="T175" fmla="*/ 0 h 587"/>
                <a:gd name="T176" fmla="*/ 960 w 960"/>
                <a:gd name="T177" fmla="*/ 587 h 5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0" h="587">
                  <a:moveTo>
                    <a:pt x="804" y="138"/>
                  </a:moveTo>
                  <a:lnTo>
                    <a:pt x="798" y="121"/>
                  </a:lnTo>
                  <a:lnTo>
                    <a:pt x="785" y="105"/>
                  </a:lnTo>
                  <a:lnTo>
                    <a:pt x="766" y="92"/>
                  </a:lnTo>
                  <a:lnTo>
                    <a:pt x="743" y="81"/>
                  </a:lnTo>
                  <a:lnTo>
                    <a:pt x="722" y="75"/>
                  </a:lnTo>
                  <a:lnTo>
                    <a:pt x="698" y="70"/>
                  </a:lnTo>
                  <a:lnTo>
                    <a:pt x="661" y="67"/>
                  </a:lnTo>
                  <a:lnTo>
                    <a:pt x="626" y="70"/>
                  </a:lnTo>
                  <a:lnTo>
                    <a:pt x="592" y="77"/>
                  </a:lnTo>
                  <a:lnTo>
                    <a:pt x="568" y="85"/>
                  </a:lnTo>
                  <a:lnTo>
                    <a:pt x="554" y="57"/>
                  </a:lnTo>
                  <a:lnTo>
                    <a:pt x="536" y="36"/>
                  </a:lnTo>
                  <a:lnTo>
                    <a:pt x="510" y="20"/>
                  </a:lnTo>
                  <a:lnTo>
                    <a:pt x="476" y="8"/>
                  </a:lnTo>
                  <a:lnTo>
                    <a:pt x="436" y="0"/>
                  </a:lnTo>
                  <a:lnTo>
                    <a:pt x="396" y="0"/>
                  </a:lnTo>
                  <a:lnTo>
                    <a:pt x="359" y="3"/>
                  </a:lnTo>
                  <a:lnTo>
                    <a:pt x="319" y="14"/>
                  </a:lnTo>
                  <a:lnTo>
                    <a:pt x="288" y="32"/>
                  </a:lnTo>
                  <a:lnTo>
                    <a:pt x="266" y="50"/>
                  </a:lnTo>
                  <a:lnTo>
                    <a:pt x="252" y="68"/>
                  </a:lnTo>
                  <a:lnTo>
                    <a:pt x="249" y="91"/>
                  </a:lnTo>
                  <a:lnTo>
                    <a:pt x="220" y="82"/>
                  </a:lnTo>
                  <a:lnTo>
                    <a:pt x="188" y="85"/>
                  </a:lnTo>
                  <a:lnTo>
                    <a:pt x="161" y="92"/>
                  </a:lnTo>
                  <a:lnTo>
                    <a:pt x="136" y="107"/>
                  </a:lnTo>
                  <a:lnTo>
                    <a:pt x="120" y="128"/>
                  </a:lnTo>
                  <a:lnTo>
                    <a:pt x="113" y="151"/>
                  </a:lnTo>
                  <a:lnTo>
                    <a:pt x="113" y="167"/>
                  </a:lnTo>
                  <a:lnTo>
                    <a:pt x="98" y="166"/>
                  </a:lnTo>
                  <a:lnTo>
                    <a:pt x="77" y="170"/>
                  </a:lnTo>
                  <a:lnTo>
                    <a:pt x="58" y="178"/>
                  </a:lnTo>
                  <a:lnTo>
                    <a:pt x="42" y="187"/>
                  </a:lnTo>
                  <a:lnTo>
                    <a:pt x="31" y="195"/>
                  </a:lnTo>
                  <a:lnTo>
                    <a:pt x="22" y="205"/>
                  </a:lnTo>
                  <a:lnTo>
                    <a:pt x="10" y="218"/>
                  </a:lnTo>
                  <a:lnTo>
                    <a:pt x="5" y="233"/>
                  </a:lnTo>
                  <a:lnTo>
                    <a:pt x="5" y="244"/>
                  </a:lnTo>
                  <a:lnTo>
                    <a:pt x="8" y="258"/>
                  </a:lnTo>
                  <a:lnTo>
                    <a:pt x="14" y="273"/>
                  </a:lnTo>
                  <a:lnTo>
                    <a:pt x="5" y="290"/>
                  </a:lnTo>
                  <a:lnTo>
                    <a:pt x="3" y="304"/>
                  </a:lnTo>
                  <a:lnTo>
                    <a:pt x="0" y="321"/>
                  </a:lnTo>
                  <a:lnTo>
                    <a:pt x="5" y="342"/>
                  </a:lnTo>
                  <a:lnTo>
                    <a:pt x="8" y="354"/>
                  </a:lnTo>
                  <a:lnTo>
                    <a:pt x="19" y="368"/>
                  </a:lnTo>
                  <a:lnTo>
                    <a:pt x="5" y="386"/>
                  </a:lnTo>
                  <a:lnTo>
                    <a:pt x="0" y="400"/>
                  </a:lnTo>
                  <a:lnTo>
                    <a:pt x="0" y="417"/>
                  </a:lnTo>
                  <a:lnTo>
                    <a:pt x="3" y="435"/>
                  </a:lnTo>
                  <a:lnTo>
                    <a:pt x="10" y="456"/>
                  </a:lnTo>
                  <a:lnTo>
                    <a:pt x="22" y="470"/>
                  </a:lnTo>
                  <a:lnTo>
                    <a:pt x="39" y="484"/>
                  </a:lnTo>
                  <a:lnTo>
                    <a:pt x="67" y="498"/>
                  </a:lnTo>
                  <a:lnTo>
                    <a:pt x="98" y="502"/>
                  </a:lnTo>
                  <a:lnTo>
                    <a:pt x="125" y="498"/>
                  </a:lnTo>
                  <a:lnTo>
                    <a:pt x="144" y="491"/>
                  </a:lnTo>
                  <a:lnTo>
                    <a:pt x="156" y="505"/>
                  </a:lnTo>
                  <a:lnTo>
                    <a:pt x="170" y="516"/>
                  </a:lnTo>
                  <a:lnTo>
                    <a:pt x="181" y="524"/>
                  </a:lnTo>
                  <a:lnTo>
                    <a:pt x="202" y="534"/>
                  </a:lnTo>
                  <a:lnTo>
                    <a:pt x="220" y="540"/>
                  </a:lnTo>
                  <a:lnTo>
                    <a:pt x="249" y="544"/>
                  </a:lnTo>
                  <a:lnTo>
                    <a:pt x="276" y="542"/>
                  </a:lnTo>
                  <a:lnTo>
                    <a:pt x="305" y="537"/>
                  </a:lnTo>
                  <a:lnTo>
                    <a:pt x="329" y="526"/>
                  </a:lnTo>
                  <a:lnTo>
                    <a:pt x="343" y="545"/>
                  </a:lnTo>
                  <a:lnTo>
                    <a:pt x="356" y="555"/>
                  </a:lnTo>
                  <a:lnTo>
                    <a:pt x="373" y="566"/>
                  </a:lnTo>
                  <a:lnTo>
                    <a:pt x="393" y="573"/>
                  </a:lnTo>
                  <a:lnTo>
                    <a:pt x="415" y="576"/>
                  </a:lnTo>
                  <a:lnTo>
                    <a:pt x="437" y="576"/>
                  </a:lnTo>
                  <a:lnTo>
                    <a:pt x="458" y="573"/>
                  </a:lnTo>
                  <a:lnTo>
                    <a:pt x="482" y="563"/>
                  </a:lnTo>
                  <a:lnTo>
                    <a:pt x="496" y="554"/>
                  </a:lnTo>
                  <a:lnTo>
                    <a:pt x="510" y="566"/>
                  </a:lnTo>
                  <a:lnTo>
                    <a:pt x="524" y="573"/>
                  </a:lnTo>
                  <a:lnTo>
                    <a:pt x="541" y="580"/>
                  </a:lnTo>
                  <a:lnTo>
                    <a:pt x="565" y="586"/>
                  </a:lnTo>
                  <a:lnTo>
                    <a:pt x="591" y="583"/>
                  </a:lnTo>
                  <a:lnTo>
                    <a:pt x="618" y="579"/>
                  </a:lnTo>
                  <a:lnTo>
                    <a:pt x="636" y="569"/>
                  </a:lnTo>
                  <a:lnTo>
                    <a:pt x="655" y="552"/>
                  </a:lnTo>
                  <a:lnTo>
                    <a:pt x="667" y="537"/>
                  </a:lnTo>
                  <a:lnTo>
                    <a:pt x="686" y="542"/>
                  </a:lnTo>
                  <a:lnTo>
                    <a:pt x="709" y="547"/>
                  </a:lnTo>
                  <a:lnTo>
                    <a:pt x="736" y="545"/>
                  </a:lnTo>
                  <a:lnTo>
                    <a:pt x="761" y="538"/>
                  </a:lnTo>
                  <a:lnTo>
                    <a:pt x="779" y="527"/>
                  </a:lnTo>
                  <a:lnTo>
                    <a:pt x="793" y="516"/>
                  </a:lnTo>
                  <a:lnTo>
                    <a:pt x="807" y="501"/>
                  </a:lnTo>
                  <a:lnTo>
                    <a:pt x="810" y="484"/>
                  </a:lnTo>
                  <a:lnTo>
                    <a:pt x="821" y="488"/>
                  </a:lnTo>
                  <a:lnTo>
                    <a:pt x="844" y="488"/>
                  </a:lnTo>
                  <a:lnTo>
                    <a:pt x="869" y="484"/>
                  </a:lnTo>
                  <a:lnTo>
                    <a:pt x="893" y="473"/>
                  </a:lnTo>
                  <a:lnTo>
                    <a:pt x="910" y="457"/>
                  </a:lnTo>
                  <a:lnTo>
                    <a:pt x="924" y="438"/>
                  </a:lnTo>
                  <a:lnTo>
                    <a:pt x="933" y="417"/>
                  </a:lnTo>
                  <a:lnTo>
                    <a:pt x="936" y="390"/>
                  </a:lnTo>
                  <a:lnTo>
                    <a:pt x="934" y="371"/>
                  </a:lnTo>
                  <a:lnTo>
                    <a:pt x="928" y="344"/>
                  </a:lnTo>
                  <a:lnTo>
                    <a:pt x="945" y="328"/>
                  </a:lnTo>
                  <a:lnTo>
                    <a:pt x="952" y="307"/>
                  </a:lnTo>
                  <a:lnTo>
                    <a:pt x="959" y="284"/>
                  </a:lnTo>
                  <a:lnTo>
                    <a:pt x="959" y="262"/>
                  </a:lnTo>
                  <a:lnTo>
                    <a:pt x="952" y="237"/>
                  </a:lnTo>
                  <a:lnTo>
                    <a:pt x="941" y="219"/>
                  </a:lnTo>
                  <a:lnTo>
                    <a:pt x="921" y="199"/>
                  </a:lnTo>
                  <a:lnTo>
                    <a:pt x="902" y="184"/>
                  </a:lnTo>
                  <a:lnTo>
                    <a:pt x="878" y="170"/>
                  </a:lnTo>
                  <a:lnTo>
                    <a:pt x="848" y="160"/>
                  </a:lnTo>
                  <a:lnTo>
                    <a:pt x="819" y="155"/>
                  </a:lnTo>
                  <a:lnTo>
                    <a:pt x="807" y="152"/>
                  </a:lnTo>
                  <a:lnTo>
                    <a:pt x="804" y="138"/>
                  </a:lnTo>
                </a:path>
              </a:pathLst>
            </a:custGeom>
            <a:solidFill>
              <a:srgbClr val="F0E8B7"/>
            </a:solidFill>
            <a:ln w="12700" cap="flat" cmpd="sng">
              <a:solidFill>
                <a:schemeClr val="tx1"/>
              </a:solidFill>
              <a:prstDash val="solid"/>
              <a:round/>
              <a:headEnd type="none" w="med" len="med"/>
              <a:tailEnd type="none" w="med" len="med"/>
            </a:ln>
          </p:spPr>
          <p:txBody>
            <a:bodyPr wrap="none" anchor="ctr"/>
            <a:lstStyle/>
            <a:p>
              <a:endParaRPr lang="en-US" dirty="0"/>
            </a:p>
          </p:txBody>
        </p:sp>
        <p:sp>
          <p:nvSpPr>
            <p:cNvPr id="177160" name="Line 8"/>
            <p:cNvSpPr>
              <a:spLocks noChangeShapeType="1"/>
            </p:cNvSpPr>
            <p:nvPr/>
          </p:nvSpPr>
          <p:spPr bwMode="ltGray">
            <a:xfrm flipV="1">
              <a:off x="1998663" y="3332163"/>
              <a:ext cx="3900487" cy="14287"/>
            </a:xfrm>
            <a:prstGeom prst="line">
              <a:avLst/>
            </a:prstGeom>
            <a:noFill/>
            <a:ln w="28575">
              <a:solidFill>
                <a:schemeClr val="tx1"/>
              </a:solidFill>
              <a:round/>
              <a:headEnd type="none" w="sm" len="sm"/>
              <a:tailEnd type="none" w="sm" len="sm"/>
            </a:ln>
          </p:spPr>
          <p:txBody>
            <a:bodyPr wrap="none" anchor="ctr"/>
            <a:lstStyle/>
            <a:p>
              <a:endParaRPr lang="en-US" dirty="0"/>
            </a:p>
          </p:txBody>
        </p:sp>
        <p:sp>
          <p:nvSpPr>
            <p:cNvPr id="177161" name="Freeform 9"/>
            <p:cNvSpPr>
              <a:spLocks/>
            </p:cNvSpPr>
            <p:nvPr/>
          </p:nvSpPr>
          <p:spPr bwMode="ltGray">
            <a:xfrm>
              <a:off x="7300913" y="2819400"/>
              <a:ext cx="1563687" cy="1600200"/>
            </a:xfrm>
            <a:custGeom>
              <a:avLst/>
              <a:gdLst>
                <a:gd name="T0" fmla="*/ 2147483647 w 960"/>
                <a:gd name="T1" fmla="*/ 2147483647 h 587"/>
                <a:gd name="T2" fmla="*/ 2147483647 w 960"/>
                <a:gd name="T3" fmla="*/ 2147483647 h 587"/>
                <a:gd name="T4" fmla="*/ 2147483647 w 960"/>
                <a:gd name="T5" fmla="*/ 2147483647 h 587"/>
                <a:gd name="T6" fmla="*/ 2147483647 w 960"/>
                <a:gd name="T7" fmla="*/ 2147483647 h 587"/>
                <a:gd name="T8" fmla="*/ 2147483647 w 960"/>
                <a:gd name="T9" fmla="*/ 2147483647 h 587"/>
                <a:gd name="T10" fmla="*/ 2147483647 w 960"/>
                <a:gd name="T11" fmla="*/ 2147483647 h 587"/>
                <a:gd name="T12" fmla="*/ 2147483647 w 960"/>
                <a:gd name="T13" fmla="*/ 2147483647 h 587"/>
                <a:gd name="T14" fmla="*/ 2147483647 w 960"/>
                <a:gd name="T15" fmla="*/ 0 h 587"/>
                <a:gd name="T16" fmla="*/ 2147483647 w 960"/>
                <a:gd name="T17" fmla="*/ 2147483647 h 587"/>
                <a:gd name="T18" fmla="*/ 2147483647 w 960"/>
                <a:gd name="T19" fmla="*/ 2147483647 h 587"/>
                <a:gd name="T20" fmla="*/ 2147483647 w 960"/>
                <a:gd name="T21" fmla="*/ 2147483647 h 587"/>
                <a:gd name="T22" fmla="*/ 2147483647 w 960"/>
                <a:gd name="T23" fmla="*/ 2147483647 h 587"/>
                <a:gd name="T24" fmla="*/ 2147483647 w 960"/>
                <a:gd name="T25" fmla="*/ 2147483647 h 587"/>
                <a:gd name="T26" fmla="*/ 2147483647 w 960"/>
                <a:gd name="T27" fmla="*/ 2147483647 h 587"/>
                <a:gd name="T28" fmla="*/ 2147483647 w 960"/>
                <a:gd name="T29" fmla="*/ 2147483647 h 587"/>
                <a:gd name="T30" fmla="*/ 2147483647 w 960"/>
                <a:gd name="T31" fmla="*/ 2147483647 h 587"/>
                <a:gd name="T32" fmla="*/ 2147483647 w 960"/>
                <a:gd name="T33" fmla="*/ 2147483647 h 587"/>
                <a:gd name="T34" fmla="*/ 2147483647 w 960"/>
                <a:gd name="T35" fmla="*/ 2147483647 h 587"/>
                <a:gd name="T36" fmla="*/ 2147483647 w 960"/>
                <a:gd name="T37" fmla="*/ 2147483647 h 587"/>
                <a:gd name="T38" fmla="*/ 2147483647 w 960"/>
                <a:gd name="T39" fmla="*/ 2147483647 h 587"/>
                <a:gd name="T40" fmla="*/ 2147483647 w 960"/>
                <a:gd name="T41" fmla="*/ 2147483647 h 587"/>
                <a:gd name="T42" fmla="*/ 0 w 960"/>
                <a:gd name="T43" fmla="*/ 2147483647 h 587"/>
                <a:gd name="T44" fmla="*/ 2147483647 w 960"/>
                <a:gd name="T45" fmla="*/ 2147483647 h 587"/>
                <a:gd name="T46" fmla="*/ 2147483647 w 960"/>
                <a:gd name="T47" fmla="*/ 2147483647 h 587"/>
                <a:gd name="T48" fmla="*/ 0 w 960"/>
                <a:gd name="T49" fmla="*/ 2147483647 h 587"/>
                <a:gd name="T50" fmla="*/ 2147483647 w 960"/>
                <a:gd name="T51" fmla="*/ 2147483647 h 587"/>
                <a:gd name="T52" fmla="*/ 2147483647 w 960"/>
                <a:gd name="T53" fmla="*/ 2147483647 h 587"/>
                <a:gd name="T54" fmla="*/ 2147483647 w 960"/>
                <a:gd name="T55" fmla="*/ 2147483647 h 587"/>
                <a:gd name="T56" fmla="*/ 2147483647 w 960"/>
                <a:gd name="T57" fmla="*/ 2147483647 h 587"/>
                <a:gd name="T58" fmla="*/ 2147483647 w 960"/>
                <a:gd name="T59" fmla="*/ 2147483647 h 587"/>
                <a:gd name="T60" fmla="*/ 2147483647 w 960"/>
                <a:gd name="T61" fmla="*/ 2147483647 h 587"/>
                <a:gd name="T62" fmla="*/ 2147483647 w 960"/>
                <a:gd name="T63" fmla="*/ 2147483647 h 587"/>
                <a:gd name="T64" fmla="*/ 2147483647 w 960"/>
                <a:gd name="T65" fmla="*/ 2147483647 h 587"/>
                <a:gd name="T66" fmla="*/ 2147483647 w 960"/>
                <a:gd name="T67" fmla="*/ 2147483647 h 587"/>
                <a:gd name="T68" fmla="*/ 2147483647 w 960"/>
                <a:gd name="T69" fmla="*/ 2147483647 h 587"/>
                <a:gd name="T70" fmla="*/ 2147483647 w 960"/>
                <a:gd name="T71" fmla="*/ 2147483647 h 587"/>
                <a:gd name="T72" fmla="*/ 2147483647 w 960"/>
                <a:gd name="T73" fmla="*/ 2147483647 h 587"/>
                <a:gd name="T74" fmla="*/ 2147483647 w 960"/>
                <a:gd name="T75" fmla="*/ 2147483647 h 587"/>
                <a:gd name="T76" fmla="*/ 2147483647 w 960"/>
                <a:gd name="T77" fmla="*/ 2147483647 h 587"/>
                <a:gd name="T78" fmla="*/ 2147483647 w 960"/>
                <a:gd name="T79" fmla="*/ 2147483647 h 587"/>
                <a:gd name="T80" fmla="*/ 2147483647 w 960"/>
                <a:gd name="T81" fmla="*/ 2147483647 h 587"/>
                <a:gd name="T82" fmla="*/ 2147483647 w 960"/>
                <a:gd name="T83" fmla="*/ 2147483647 h 587"/>
                <a:gd name="T84" fmla="*/ 2147483647 w 960"/>
                <a:gd name="T85" fmla="*/ 2147483647 h 587"/>
                <a:gd name="T86" fmla="*/ 2147483647 w 960"/>
                <a:gd name="T87" fmla="*/ 2147483647 h 587"/>
                <a:gd name="T88" fmla="*/ 2147483647 w 960"/>
                <a:gd name="T89" fmla="*/ 2147483647 h 587"/>
                <a:gd name="T90" fmla="*/ 2147483647 w 960"/>
                <a:gd name="T91" fmla="*/ 2147483647 h 587"/>
                <a:gd name="T92" fmla="*/ 2147483647 w 960"/>
                <a:gd name="T93" fmla="*/ 2147483647 h 587"/>
                <a:gd name="T94" fmla="*/ 2147483647 w 960"/>
                <a:gd name="T95" fmla="*/ 2147483647 h 587"/>
                <a:gd name="T96" fmla="*/ 2147483647 w 960"/>
                <a:gd name="T97" fmla="*/ 2147483647 h 587"/>
                <a:gd name="T98" fmla="*/ 2147483647 w 960"/>
                <a:gd name="T99" fmla="*/ 2147483647 h 587"/>
                <a:gd name="T100" fmla="*/ 2147483647 w 960"/>
                <a:gd name="T101" fmla="*/ 2147483647 h 587"/>
                <a:gd name="T102" fmla="*/ 2147483647 w 960"/>
                <a:gd name="T103" fmla="*/ 2147483647 h 587"/>
                <a:gd name="T104" fmla="*/ 2147483647 w 960"/>
                <a:gd name="T105" fmla="*/ 2147483647 h 587"/>
                <a:gd name="T106" fmla="*/ 2147483647 w 960"/>
                <a:gd name="T107" fmla="*/ 2147483647 h 587"/>
                <a:gd name="T108" fmla="*/ 2147483647 w 960"/>
                <a:gd name="T109" fmla="*/ 2147483647 h 587"/>
                <a:gd name="T110" fmla="*/ 2147483647 w 960"/>
                <a:gd name="T111" fmla="*/ 2147483647 h 587"/>
                <a:gd name="T112" fmla="*/ 2147483647 w 960"/>
                <a:gd name="T113" fmla="*/ 2147483647 h 587"/>
                <a:gd name="T114" fmla="*/ 2147483647 w 960"/>
                <a:gd name="T115" fmla="*/ 2147483647 h 5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0"/>
                <a:gd name="T175" fmla="*/ 0 h 587"/>
                <a:gd name="T176" fmla="*/ 960 w 960"/>
                <a:gd name="T177" fmla="*/ 587 h 5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0" h="587">
                  <a:moveTo>
                    <a:pt x="804" y="138"/>
                  </a:moveTo>
                  <a:lnTo>
                    <a:pt x="798" y="121"/>
                  </a:lnTo>
                  <a:lnTo>
                    <a:pt x="785" y="105"/>
                  </a:lnTo>
                  <a:lnTo>
                    <a:pt x="766" y="92"/>
                  </a:lnTo>
                  <a:lnTo>
                    <a:pt x="743" y="81"/>
                  </a:lnTo>
                  <a:lnTo>
                    <a:pt x="722" y="75"/>
                  </a:lnTo>
                  <a:lnTo>
                    <a:pt x="698" y="70"/>
                  </a:lnTo>
                  <a:lnTo>
                    <a:pt x="661" y="67"/>
                  </a:lnTo>
                  <a:lnTo>
                    <a:pt x="626" y="70"/>
                  </a:lnTo>
                  <a:lnTo>
                    <a:pt x="592" y="77"/>
                  </a:lnTo>
                  <a:lnTo>
                    <a:pt x="568" y="85"/>
                  </a:lnTo>
                  <a:lnTo>
                    <a:pt x="554" y="57"/>
                  </a:lnTo>
                  <a:lnTo>
                    <a:pt x="536" y="36"/>
                  </a:lnTo>
                  <a:lnTo>
                    <a:pt x="510" y="20"/>
                  </a:lnTo>
                  <a:lnTo>
                    <a:pt x="476" y="8"/>
                  </a:lnTo>
                  <a:lnTo>
                    <a:pt x="436" y="0"/>
                  </a:lnTo>
                  <a:lnTo>
                    <a:pt x="396" y="0"/>
                  </a:lnTo>
                  <a:lnTo>
                    <a:pt x="359" y="3"/>
                  </a:lnTo>
                  <a:lnTo>
                    <a:pt x="319" y="14"/>
                  </a:lnTo>
                  <a:lnTo>
                    <a:pt x="288" y="32"/>
                  </a:lnTo>
                  <a:lnTo>
                    <a:pt x="266" y="50"/>
                  </a:lnTo>
                  <a:lnTo>
                    <a:pt x="252" y="68"/>
                  </a:lnTo>
                  <a:lnTo>
                    <a:pt x="249" y="91"/>
                  </a:lnTo>
                  <a:lnTo>
                    <a:pt x="220" y="82"/>
                  </a:lnTo>
                  <a:lnTo>
                    <a:pt x="188" y="85"/>
                  </a:lnTo>
                  <a:lnTo>
                    <a:pt x="161" y="92"/>
                  </a:lnTo>
                  <a:lnTo>
                    <a:pt x="136" y="107"/>
                  </a:lnTo>
                  <a:lnTo>
                    <a:pt x="120" y="128"/>
                  </a:lnTo>
                  <a:lnTo>
                    <a:pt x="113" y="151"/>
                  </a:lnTo>
                  <a:lnTo>
                    <a:pt x="113" y="167"/>
                  </a:lnTo>
                  <a:lnTo>
                    <a:pt x="98" y="166"/>
                  </a:lnTo>
                  <a:lnTo>
                    <a:pt x="77" y="170"/>
                  </a:lnTo>
                  <a:lnTo>
                    <a:pt x="58" y="178"/>
                  </a:lnTo>
                  <a:lnTo>
                    <a:pt x="42" y="187"/>
                  </a:lnTo>
                  <a:lnTo>
                    <a:pt x="31" y="195"/>
                  </a:lnTo>
                  <a:lnTo>
                    <a:pt x="22" y="205"/>
                  </a:lnTo>
                  <a:lnTo>
                    <a:pt x="10" y="218"/>
                  </a:lnTo>
                  <a:lnTo>
                    <a:pt x="5" y="233"/>
                  </a:lnTo>
                  <a:lnTo>
                    <a:pt x="5" y="244"/>
                  </a:lnTo>
                  <a:lnTo>
                    <a:pt x="8" y="258"/>
                  </a:lnTo>
                  <a:lnTo>
                    <a:pt x="14" y="273"/>
                  </a:lnTo>
                  <a:lnTo>
                    <a:pt x="5" y="290"/>
                  </a:lnTo>
                  <a:lnTo>
                    <a:pt x="3" y="304"/>
                  </a:lnTo>
                  <a:lnTo>
                    <a:pt x="0" y="321"/>
                  </a:lnTo>
                  <a:lnTo>
                    <a:pt x="5" y="342"/>
                  </a:lnTo>
                  <a:lnTo>
                    <a:pt x="8" y="354"/>
                  </a:lnTo>
                  <a:lnTo>
                    <a:pt x="19" y="368"/>
                  </a:lnTo>
                  <a:lnTo>
                    <a:pt x="5" y="386"/>
                  </a:lnTo>
                  <a:lnTo>
                    <a:pt x="0" y="400"/>
                  </a:lnTo>
                  <a:lnTo>
                    <a:pt x="0" y="417"/>
                  </a:lnTo>
                  <a:lnTo>
                    <a:pt x="3" y="435"/>
                  </a:lnTo>
                  <a:lnTo>
                    <a:pt x="10" y="456"/>
                  </a:lnTo>
                  <a:lnTo>
                    <a:pt x="22" y="470"/>
                  </a:lnTo>
                  <a:lnTo>
                    <a:pt x="39" y="484"/>
                  </a:lnTo>
                  <a:lnTo>
                    <a:pt x="67" y="498"/>
                  </a:lnTo>
                  <a:lnTo>
                    <a:pt x="98" y="502"/>
                  </a:lnTo>
                  <a:lnTo>
                    <a:pt x="125" y="498"/>
                  </a:lnTo>
                  <a:lnTo>
                    <a:pt x="144" y="491"/>
                  </a:lnTo>
                  <a:lnTo>
                    <a:pt x="156" y="505"/>
                  </a:lnTo>
                  <a:lnTo>
                    <a:pt x="170" y="516"/>
                  </a:lnTo>
                  <a:lnTo>
                    <a:pt x="181" y="524"/>
                  </a:lnTo>
                  <a:lnTo>
                    <a:pt x="202" y="534"/>
                  </a:lnTo>
                  <a:lnTo>
                    <a:pt x="220" y="540"/>
                  </a:lnTo>
                  <a:lnTo>
                    <a:pt x="249" y="544"/>
                  </a:lnTo>
                  <a:lnTo>
                    <a:pt x="276" y="542"/>
                  </a:lnTo>
                  <a:lnTo>
                    <a:pt x="305" y="537"/>
                  </a:lnTo>
                  <a:lnTo>
                    <a:pt x="329" y="526"/>
                  </a:lnTo>
                  <a:lnTo>
                    <a:pt x="343" y="545"/>
                  </a:lnTo>
                  <a:lnTo>
                    <a:pt x="356" y="555"/>
                  </a:lnTo>
                  <a:lnTo>
                    <a:pt x="373" y="566"/>
                  </a:lnTo>
                  <a:lnTo>
                    <a:pt x="393" y="573"/>
                  </a:lnTo>
                  <a:lnTo>
                    <a:pt x="415" y="576"/>
                  </a:lnTo>
                  <a:lnTo>
                    <a:pt x="437" y="576"/>
                  </a:lnTo>
                  <a:lnTo>
                    <a:pt x="458" y="573"/>
                  </a:lnTo>
                  <a:lnTo>
                    <a:pt x="482" y="563"/>
                  </a:lnTo>
                  <a:lnTo>
                    <a:pt x="496" y="554"/>
                  </a:lnTo>
                  <a:lnTo>
                    <a:pt x="510" y="566"/>
                  </a:lnTo>
                  <a:lnTo>
                    <a:pt x="524" y="573"/>
                  </a:lnTo>
                  <a:lnTo>
                    <a:pt x="541" y="580"/>
                  </a:lnTo>
                  <a:lnTo>
                    <a:pt x="565" y="586"/>
                  </a:lnTo>
                  <a:lnTo>
                    <a:pt x="591" y="583"/>
                  </a:lnTo>
                  <a:lnTo>
                    <a:pt x="618" y="579"/>
                  </a:lnTo>
                  <a:lnTo>
                    <a:pt x="636" y="569"/>
                  </a:lnTo>
                  <a:lnTo>
                    <a:pt x="655" y="552"/>
                  </a:lnTo>
                  <a:lnTo>
                    <a:pt x="667" y="537"/>
                  </a:lnTo>
                  <a:lnTo>
                    <a:pt x="686" y="542"/>
                  </a:lnTo>
                  <a:lnTo>
                    <a:pt x="709" y="547"/>
                  </a:lnTo>
                  <a:lnTo>
                    <a:pt x="736" y="545"/>
                  </a:lnTo>
                  <a:lnTo>
                    <a:pt x="761" y="538"/>
                  </a:lnTo>
                  <a:lnTo>
                    <a:pt x="779" y="527"/>
                  </a:lnTo>
                  <a:lnTo>
                    <a:pt x="793" y="516"/>
                  </a:lnTo>
                  <a:lnTo>
                    <a:pt x="807" y="501"/>
                  </a:lnTo>
                  <a:lnTo>
                    <a:pt x="810" y="484"/>
                  </a:lnTo>
                  <a:lnTo>
                    <a:pt x="821" y="488"/>
                  </a:lnTo>
                  <a:lnTo>
                    <a:pt x="844" y="488"/>
                  </a:lnTo>
                  <a:lnTo>
                    <a:pt x="869" y="484"/>
                  </a:lnTo>
                  <a:lnTo>
                    <a:pt x="893" y="473"/>
                  </a:lnTo>
                  <a:lnTo>
                    <a:pt x="910" y="457"/>
                  </a:lnTo>
                  <a:lnTo>
                    <a:pt x="924" y="438"/>
                  </a:lnTo>
                  <a:lnTo>
                    <a:pt x="933" y="417"/>
                  </a:lnTo>
                  <a:lnTo>
                    <a:pt x="936" y="390"/>
                  </a:lnTo>
                  <a:lnTo>
                    <a:pt x="934" y="371"/>
                  </a:lnTo>
                  <a:lnTo>
                    <a:pt x="928" y="344"/>
                  </a:lnTo>
                  <a:lnTo>
                    <a:pt x="945" y="328"/>
                  </a:lnTo>
                  <a:lnTo>
                    <a:pt x="952" y="307"/>
                  </a:lnTo>
                  <a:lnTo>
                    <a:pt x="959" y="284"/>
                  </a:lnTo>
                  <a:lnTo>
                    <a:pt x="959" y="262"/>
                  </a:lnTo>
                  <a:lnTo>
                    <a:pt x="952" y="237"/>
                  </a:lnTo>
                  <a:lnTo>
                    <a:pt x="941" y="219"/>
                  </a:lnTo>
                  <a:lnTo>
                    <a:pt x="921" y="199"/>
                  </a:lnTo>
                  <a:lnTo>
                    <a:pt x="902" y="184"/>
                  </a:lnTo>
                  <a:lnTo>
                    <a:pt x="878" y="170"/>
                  </a:lnTo>
                  <a:lnTo>
                    <a:pt x="848" y="160"/>
                  </a:lnTo>
                  <a:lnTo>
                    <a:pt x="819" y="155"/>
                  </a:lnTo>
                  <a:lnTo>
                    <a:pt x="807" y="152"/>
                  </a:lnTo>
                  <a:lnTo>
                    <a:pt x="804" y="138"/>
                  </a:lnTo>
                </a:path>
              </a:pathLst>
            </a:custGeom>
            <a:solidFill>
              <a:srgbClr val="5E9EFF"/>
            </a:solidFill>
            <a:ln w="12700" cap="flat" cmpd="sng">
              <a:solidFill>
                <a:schemeClr val="accent1"/>
              </a:solidFill>
              <a:prstDash val="solid"/>
              <a:round/>
              <a:headEnd type="none" w="med" len="med"/>
              <a:tailEnd type="none" w="med" len="med"/>
            </a:ln>
          </p:spPr>
          <p:txBody>
            <a:bodyPr wrap="none" anchor="ctr"/>
            <a:lstStyle/>
            <a:p>
              <a:endParaRPr lang="en-US" dirty="0"/>
            </a:p>
          </p:txBody>
        </p:sp>
        <p:sp>
          <p:nvSpPr>
            <p:cNvPr id="177162" name="Text Box 10"/>
            <p:cNvSpPr txBox="1">
              <a:spLocks noChangeArrowheads="1"/>
            </p:cNvSpPr>
            <p:nvPr/>
          </p:nvSpPr>
          <p:spPr bwMode="ltGray">
            <a:xfrm>
              <a:off x="7321550" y="3425825"/>
              <a:ext cx="1624013" cy="396875"/>
            </a:xfrm>
            <a:prstGeom prst="rect">
              <a:avLst/>
            </a:prstGeom>
            <a:noFill/>
            <a:ln w="12700">
              <a:noFill/>
              <a:miter lim="800000"/>
              <a:headEnd type="none" w="sm" len="sm"/>
              <a:tailEnd type="none" w="sm" len="sm"/>
            </a:ln>
          </p:spPr>
          <p:txBody>
            <a:bodyPr wrap="none">
              <a:spAutoFit/>
            </a:bodyPr>
            <a:lstStyle/>
            <a:p>
              <a:pPr eaLnBrk="0" hangingPunct="0"/>
              <a:r>
                <a:rPr lang="en-US" sz="2000" dirty="0">
                  <a:solidFill>
                    <a:srgbClr val="000000"/>
                  </a:solidFill>
                </a:rPr>
                <a:t>SS7 network</a:t>
              </a:r>
            </a:p>
          </p:txBody>
        </p:sp>
        <p:sp>
          <p:nvSpPr>
            <p:cNvPr id="177163" name="Line 11"/>
            <p:cNvSpPr>
              <a:spLocks noChangeShapeType="1"/>
            </p:cNvSpPr>
            <p:nvPr/>
          </p:nvSpPr>
          <p:spPr bwMode="ltGray">
            <a:xfrm flipV="1">
              <a:off x="6137275" y="4038600"/>
              <a:ext cx="873125" cy="9144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7164" name="Line 12"/>
            <p:cNvSpPr>
              <a:spLocks noChangeShapeType="1"/>
            </p:cNvSpPr>
            <p:nvPr/>
          </p:nvSpPr>
          <p:spPr bwMode="ltGray">
            <a:xfrm>
              <a:off x="6480175" y="3438525"/>
              <a:ext cx="542925"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7165" name="Line 13"/>
            <p:cNvSpPr>
              <a:spLocks noChangeShapeType="1"/>
            </p:cNvSpPr>
            <p:nvPr/>
          </p:nvSpPr>
          <p:spPr bwMode="ltGray">
            <a:xfrm>
              <a:off x="6137275" y="2201863"/>
              <a:ext cx="1371600" cy="846137"/>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77166" name="Freeform 14"/>
            <p:cNvSpPr>
              <a:spLocks/>
            </p:cNvSpPr>
            <p:nvPr/>
          </p:nvSpPr>
          <p:spPr bwMode="ltGray">
            <a:xfrm>
              <a:off x="914400" y="2803525"/>
              <a:ext cx="1323975" cy="1144588"/>
            </a:xfrm>
            <a:custGeom>
              <a:avLst/>
              <a:gdLst>
                <a:gd name="T0" fmla="*/ 2147483647 w 960"/>
                <a:gd name="T1" fmla="*/ 2147483647 h 587"/>
                <a:gd name="T2" fmla="*/ 2147483647 w 960"/>
                <a:gd name="T3" fmla="*/ 2147483647 h 587"/>
                <a:gd name="T4" fmla="*/ 2147483647 w 960"/>
                <a:gd name="T5" fmla="*/ 2147483647 h 587"/>
                <a:gd name="T6" fmla="*/ 2147483647 w 960"/>
                <a:gd name="T7" fmla="*/ 2147483647 h 587"/>
                <a:gd name="T8" fmla="*/ 2147483647 w 960"/>
                <a:gd name="T9" fmla="*/ 2147483647 h 587"/>
                <a:gd name="T10" fmla="*/ 2147483647 w 960"/>
                <a:gd name="T11" fmla="*/ 2147483647 h 587"/>
                <a:gd name="T12" fmla="*/ 2147483647 w 960"/>
                <a:gd name="T13" fmla="*/ 2147483647 h 587"/>
                <a:gd name="T14" fmla="*/ 2147483647 w 960"/>
                <a:gd name="T15" fmla="*/ 0 h 587"/>
                <a:gd name="T16" fmla="*/ 2147483647 w 960"/>
                <a:gd name="T17" fmla="*/ 2147483647 h 587"/>
                <a:gd name="T18" fmla="*/ 2147483647 w 960"/>
                <a:gd name="T19" fmla="*/ 2147483647 h 587"/>
                <a:gd name="T20" fmla="*/ 2147483647 w 960"/>
                <a:gd name="T21" fmla="*/ 2147483647 h 587"/>
                <a:gd name="T22" fmla="*/ 2147483647 w 960"/>
                <a:gd name="T23" fmla="*/ 2147483647 h 587"/>
                <a:gd name="T24" fmla="*/ 2147483647 w 960"/>
                <a:gd name="T25" fmla="*/ 2147483647 h 587"/>
                <a:gd name="T26" fmla="*/ 2147483647 w 960"/>
                <a:gd name="T27" fmla="*/ 2147483647 h 587"/>
                <a:gd name="T28" fmla="*/ 2147483647 w 960"/>
                <a:gd name="T29" fmla="*/ 2147483647 h 587"/>
                <a:gd name="T30" fmla="*/ 2147483647 w 960"/>
                <a:gd name="T31" fmla="*/ 2147483647 h 587"/>
                <a:gd name="T32" fmla="*/ 2147483647 w 960"/>
                <a:gd name="T33" fmla="*/ 2147483647 h 587"/>
                <a:gd name="T34" fmla="*/ 2147483647 w 960"/>
                <a:gd name="T35" fmla="*/ 2147483647 h 587"/>
                <a:gd name="T36" fmla="*/ 2147483647 w 960"/>
                <a:gd name="T37" fmla="*/ 2147483647 h 587"/>
                <a:gd name="T38" fmla="*/ 2147483647 w 960"/>
                <a:gd name="T39" fmla="*/ 2147483647 h 587"/>
                <a:gd name="T40" fmla="*/ 2147483647 w 960"/>
                <a:gd name="T41" fmla="*/ 2147483647 h 587"/>
                <a:gd name="T42" fmla="*/ 0 w 960"/>
                <a:gd name="T43" fmla="*/ 2147483647 h 587"/>
                <a:gd name="T44" fmla="*/ 2147483647 w 960"/>
                <a:gd name="T45" fmla="*/ 2147483647 h 587"/>
                <a:gd name="T46" fmla="*/ 2147483647 w 960"/>
                <a:gd name="T47" fmla="*/ 2147483647 h 587"/>
                <a:gd name="T48" fmla="*/ 0 w 960"/>
                <a:gd name="T49" fmla="*/ 2147483647 h 587"/>
                <a:gd name="T50" fmla="*/ 2147483647 w 960"/>
                <a:gd name="T51" fmla="*/ 2147483647 h 587"/>
                <a:gd name="T52" fmla="*/ 2147483647 w 960"/>
                <a:gd name="T53" fmla="*/ 2147483647 h 587"/>
                <a:gd name="T54" fmla="*/ 2147483647 w 960"/>
                <a:gd name="T55" fmla="*/ 2147483647 h 587"/>
                <a:gd name="T56" fmla="*/ 2147483647 w 960"/>
                <a:gd name="T57" fmla="*/ 2147483647 h 587"/>
                <a:gd name="T58" fmla="*/ 2147483647 w 960"/>
                <a:gd name="T59" fmla="*/ 2147483647 h 587"/>
                <a:gd name="T60" fmla="*/ 2147483647 w 960"/>
                <a:gd name="T61" fmla="*/ 2147483647 h 587"/>
                <a:gd name="T62" fmla="*/ 2147483647 w 960"/>
                <a:gd name="T63" fmla="*/ 2147483647 h 587"/>
                <a:gd name="T64" fmla="*/ 2147483647 w 960"/>
                <a:gd name="T65" fmla="*/ 2147483647 h 587"/>
                <a:gd name="T66" fmla="*/ 2147483647 w 960"/>
                <a:gd name="T67" fmla="*/ 2147483647 h 587"/>
                <a:gd name="T68" fmla="*/ 2147483647 w 960"/>
                <a:gd name="T69" fmla="*/ 2147483647 h 587"/>
                <a:gd name="T70" fmla="*/ 2147483647 w 960"/>
                <a:gd name="T71" fmla="*/ 2147483647 h 587"/>
                <a:gd name="T72" fmla="*/ 2147483647 w 960"/>
                <a:gd name="T73" fmla="*/ 2147483647 h 587"/>
                <a:gd name="T74" fmla="*/ 2147483647 w 960"/>
                <a:gd name="T75" fmla="*/ 2147483647 h 587"/>
                <a:gd name="T76" fmla="*/ 2147483647 w 960"/>
                <a:gd name="T77" fmla="*/ 2147483647 h 587"/>
                <a:gd name="T78" fmla="*/ 2147483647 w 960"/>
                <a:gd name="T79" fmla="*/ 2147483647 h 587"/>
                <a:gd name="T80" fmla="*/ 2147483647 w 960"/>
                <a:gd name="T81" fmla="*/ 2147483647 h 587"/>
                <a:gd name="T82" fmla="*/ 2147483647 w 960"/>
                <a:gd name="T83" fmla="*/ 2147483647 h 587"/>
                <a:gd name="T84" fmla="*/ 2147483647 w 960"/>
                <a:gd name="T85" fmla="*/ 2147483647 h 587"/>
                <a:gd name="T86" fmla="*/ 2147483647 w 960"/>
                <a:gd name="T87" fmla="*/ 2147483647 h 587"/>
                <a:gd name="T88" fmla="*/ 2147483647 w 960"/>
                <a:gd name="T89" fmla="*/ 2147483647 h 587"/>
                <a:gd name="T90" fmla="*/ 2147483647 w 960"/>
                <a:gd name="T91" fmla="*/ 2147483647 h 587"/>
                <a:gd name="T92" fmla="*/ 2147483647 w 960"/>
                <a:gd name="T93" fmla="*/ 2147483647 h 587"/>
                <a:gd name="T94" fmla="*/ 2147483647 w 960"/>
                <a:gd name="T95" fmla="*/ 2147483647 h 587"/>
                <a:gd name="T96" fmla="*/ 2147483647 w 960"/>
                <a:gd name="T97" fmla="*/ 2147483647 h 587"/>
                <a:gd name="T98" fmla="*/ 2147483647 w 960"/>
                <a:gd name="T99" fmla="*/ 2147483647 h 587"/>
                <a:gd name="T100" fmla="*/ 2147483647 w 960"/>
                <a:gd name="T101" fmla="*/ 2147483647 h 587"/>
                <a:gd name="T102" fmla="*/ 2147483647 w 960"/>
                <a:gd name="T103" fmla="*/ 2147483647 h 587"/>
                <a:gd name="T104" fmla="*/ 2147483647 w 960"/>
                <a:gd name="T105" fmla="*/ 2147483647 h 587"/>
                <a:gd name="T106" fmla="*/ 2147483647 w 960"/>
                <a:gd name="T107" fmla="*/ 2147483647 h 587"/>
                <a:gd name="T108" fmla="*/ 2147483647 w 960"/>
                <a:gd name="T109" fmla="*/ 2147483647 h 587"/>
                <a:gd name="T110" fmla="*/ 2147483647 w 960"/>
                <a:gd name="T111" fmla="*/ 2147483647 h 587"/>
                <a:gd name="T112" fmla="*/ 2147483647 w 960"/>
                <a:gd name="T113" fmla="*/ 2147483647 h 587"/>
                <a:gd name="T114" fmla="*/ 2147483647 w 960"/>
                <a:gd name="T115" fmla="*/ 2147483647 h 5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0"/>
                <a:gd name="T175" fmla="*/ 0 h 587"/>
                <a:gd name="T176" fmla="*/ 960 w 960"/>
                <a:gd name="T177" fmla="*/ 587 h 5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0" h="587">
                  <a:moveTo>
                    <a:pt x="804" y="138"/>
                  </a:moveTo>
                  <a:lnTo>
                    <a:pt x="798" y="121"/>
                  </a:lnTo>
                  <a:lnTo>
                    <a:pt x="785" y="105"/>
                  </a:lnTo>
                  <a:lnTo>
                    <a:pt x="766" y="92"/>
                  </a:lnTo>
                  <a:lnTo>
                    <a:pt x="743" y="81"/>
                  </a:lnTo>
                  <a:lnTo>
                    <a:pt x="722" y="75"/>
                  </a:lnTo>
                  <a:lnTo>
                    <a:pt x="698" y="70"/>
                  </a:lnTo>
                  <a:lnTo>
                    <a:pt x="661" y="67"/>
                  </a:lnTo>
                  <a:lnTo>
                    <a:pt x="626" y="70"/>
                  </a:lnTo>
                  <a:lnTo>
                    <a:pt x="592" y="77"/>
                  </a:lnTo>
                  <a:lnTo>
                    <a:pt x="568" y="85"/>
                  </a:lnTo>
                  <a:lnTo>
                    <a:pt x="554" y="57"/>
                  </a:lnTo>
                  <a:lnTo>
                    <a:pt x="536" y="36"/>
                  </a:lnTo>
                  <a:lnTo>
                    <a:pt x="510" y="20"/>
                  </a:lnTo>
                  <a:lnTo>
                    <a:pt x="476" y="8"/>
                  </a:lnTo>
                  <a:lnTo>
                    <a:pt x="436" y="0"/>
                  </a:lnTo>
                  <a:lnTo>
                    <a:pt x="396" y="0"/>
                  </a:lnTo>
                  <a:lnTo>
                    <a:pt x="359" y="3"/>
                  </a:lnTo>
                  <a:lnTo>
                    <a:pt x="319" y="14"/>
                  </a:lnTo>
                  <a:lnTo>
                    <a:pt x="288" y="32"/>
                  </a:lnTo>
                  <a:lnTo>
                    <a:pt x="266" y="50"/>
                  </a:lnTo>
                  <a:lnTo>
                    <a:pt x="252" y="68"/>
                  </a:lnTo>
                  <a:lnTo>
                    <a:pt x="249" y="91"/>
                  </a:lnTo>
                  <a:lnTo>
                    <a:pt x="220" y="82"/>
                  </a:lnTo>
                  <a:lnTo>
                    <a:pt x="188" y="85"/>
                  </a:lnTo>
                  <a:lnTo>
                    <a:pt x="161" y="92"/>
                  </a:lnTo>
                  <a:lnTo>
                    <a:pt x="136" y="107"/>
                  </a:lnTo>
                  <a:lnTo>
                    <a:pt x="120" y="128"/>
                  </a:lnTo>
                  <a:lnTo>
                    <a:pt x="113" y="151"/>
                  </a:lnTo>
                  <a:lnTo>
                    <a:pt x="113" y="167"/>
                  </a:lnTo>
                  <a:lnTo>
                    <a:pt x="98" y="166"/>
                  </a:lnTo>
                  <a:lnTo>
                    <a:pt x="77" y="170"/>
                  </a:lnTo>
                  <a:lnTo>
                    <a:pt x="58" y="178"/>
                  </a:lnTo>
                  <a:lnTo>
                    <a:pt x="42" y="187"/>
                  </a:lnTo>
                  <a:lnTo>
                    <a:pt x="31" y="195"/>
                  </a:lnTo>
                  <a:lnTo>
                    <a:pt x="22" y="205"/>
                  </a:lnTo>
                  <a:lnTo>
                    <a:pt x="10" y="218"/>
                  </a:lnTo>
                  <a:lnTo>
                    <a:pt x="5" y="233"/>
                  </a:lnTo>
                  <a:lnTo>
                    <a:pt x="5" y="244"/>
                  </a:lnTo>
                  <a:lnTo>
                    <a:pt x="8" y="258"/>
                  </a:lnTo>
                  <a:lnTo>
                    <a:pt x="14" y="273"/>
                  </a:lnTo>
                  <a:lnTo>
                    <a:pt x="5" y="290"/>
                  </a:lnTo>
                  <a:lnTo>
                    <a:pt x="3" y="304"/>
                  </a:lnTo>
                  <a:lnTo>
                    <a:pt x="0" y="321"/>
                  </a:lnTo>
                  <a:lnTo>
                    <a:pt x="5" y="342"/>
                  </a:lnTo>
                  <a:lnTo>
                    <a:pt x="8" y="354"/>
                  </a:lnTo>
                  <a:lnTo>
                    <a:pt x="19" y="368"/>
                  </a:lnTo>
                  <a:lnTo>
                    <a:pt x="5" y="386"/>
                  </a:lnTo>
                  <a:lnTo>
                    <a:pt x="0" y="400"/>
                  </a:lnTo>
                  <a:lnTo>
                    <a:pt x="0" y="417"/>
                  </a:lnTo>
                  <a:lnTo>
                    <a:pt x="3" y="435"/>
                  </a:lnTo>
                  <a:lnTo>
                    <a:pt x="10" y="456"/>
                  </a:lnTo>
                  <a:lnTo>
                    <a:pt x="22" y="470"/>
                  </a:lnTo>
                  <a:lnTo>
                    <a:pt x="39" y="484"/>
                  </a:lnTo>
                  <a:lnTo>
                    <a:pt x="67" y="498"/>
                  </a:lnTo>
                  <a:lnTo>
                    <a:pt x="98" y="502"/>
                  </a:lnTo>
                  <a:lnTo>
                    <a:pt x="125" y="498"/>
                  </a:lnTo>
                  <a:lnTo>
                    <a:pt x="144" y="491"/>
                  </a:lnTo>
                  <a:lnTo>
                    <a:pt x="156" y="505"/>
                  </a:lnTo>
                  <a:lnTo>
                    <a:pt x="170" y="516"/>
                  </a:lnTo>
                  <a:lnTo>
                    <a:pt x="181" y="524"/>
                  </a:lnTo>
                  <a:lnTo>
                    <a:pt x="202" y="534"/>
                  </a:lnTo>
                  <a:lnTo>
                    <a:pt x="220" y="540"/>
                  </a:lnTo>
                  <a:lnTo>
                    <a:pt x="249" y="544"/>
                  </a:lnTo>
                  <a:lnTo>
                    <a:pt x="276" y="542"/>
                  </a:lnTo>
                  <a:lnTo>
                    <a:pt x="305" y="537"/>
                  </a:lnTo>
                  <a:lnTo>
                    <a:pt x="329" y="526"/>
                  </a:lnTo>
                  <a:lnTo>
                    <a:pt x="343" y="545"/>
                  </a:lnTo>
                  <a:lnTo>
                    <a:pt x="356" y="555"/>
                  </a:lnTo>
                  <a:lnTo>
                    <a:pt x="373" y="566"/>
                  </a:lnTo>
                  <a:lnTo>
                    <a:pt x="393" y="573"/>
                  </a:lnTo>
                  <a:lnTo>
                    <a:pt x="415" y="576"/>
                  </a:lnTo>
                  <a:lnTo>
                    <a:pt x="437" y="576"/>
                  </a:lnTo>
                  <a:lnTo>
                    <a:pt x="458" y="573"/>
                  </a:lnTo>
                  <a:lnTo>
                    <a:pt x="482" y="563"/>
                  </a:lnTo>
                  <a:lnTo>
                    <a:pt x="496" y="554"/>
                  </a:lnTo>
                  <a:lnTo>
                    <a:pt x="510" y="566"/>
                  </a:lnTo>
                  <a:lnTo>
                    <a:pt x="524" y="573"/>
                  </a:lnTo>
                  <a:lnTo>
                    <a:pt x="541" y="580"/>
                  </a:lnTo>
                  <a:lnTo>
                    <a:pt x="565" y="586"/>
                  </a:lnTo>
                  <a:lnTo>
                    <a:pt x="591" y="583"/>
                  </a:lnTo>
                  <a:lnTo>
                    <a:pt x="618" y="579"/>
                  </a:lnTo>
                  <a:lnTo>
                    <a:pt x="636" y="569"/>
                  </a:lnTo>
                  <a:lnTo>
                    <a:pt x="655" y="552"/>
                  </a:lnTo>
                  <a:lnTo>
                    <a:pt x="667" y="537"/>
                  </a:lnTo>
                  <a:lnTo>
                    <a:pt x="686" y="542"/>
                  </a:lnTo>
                  <a:lnTo>
                    <a:pt x="709" y="547"/>
                  </a:lnTo>
                  <a:lnTo>
                    <a:pt x="736" y="545"/>
                  </a:lnTo>
                  <a:lnTo>
                    <a:pt x="761" y="538"/>
                  </a:lnTo>
                  <a:lnTo>
                    <a:pt x="779" y="527"/>
                  </a:lnTo>
                  <a:lnTo>
                    <a:pt x="793" y="516"/>
                  </a:lnTo>
                  <a:lnTo>
                    <a:pt x="807" y="501"/>
                  </a:lnTo>
                  <a:lnTo>
                    <a:pt x="810" y="484"/>
                  </a:lnTo>
                  <a:lnTo>
                    <a:pt x="821" y="488"/>
                  </a:lnTo>
                  <a:lnTo>
                    <a:pt x="844" y="488"/>
                  </a:lnTo>
                  <a:lnTo>
                    <a:pt x="869" y="484"/>
                  </a:lnTo>
                  <a:lnTo>
                    <a:pt x="893" y="473"/>
                  </a:lnTo>
                  <a:lnTo>
                    <a:pt x="910" y="457"/>
                  </a:lnTo>
                  <a:lnTo>
                    <a:pt x="924" y="438"/>
                  </a:lnTo>
                  <a:lnTo>
                    <a:pt x="933" y="417"/>
                  </a:lnTo>
                  <a:lnTo>
                    <a:pt x="936" y="390"/>
                  </a:lnTo>
                  <a:lnTo>
                    <a:pt x="934" y="371"/>
                  </a:lnTo>
                  <a:lnTo>
                    <a:pt x="928" y="344"/>
                  </a:lnTo>
                  <a:lnTo>
                    <a:pt x="945" y="328"/>
                  </a:lnTo>
                  <a:lnTo>
                    <a:pt x="952" y="307"/>
                  </a:lnTo>
                  <a:lnTo>
                    <a:pt x="959" y="284"/>
                  </a:lnTo>
                  <a:lnTo>
                    <a:pt x="959" y="262"/>
                  </a:lnTo>
                  <a:lnTo>
                    <a:pt x="952" y="237"/>
                  </a:lnTo>
                  <a:lnTo>
                    <a:pt x="941" y="219"/>
                  </a:lnTo>
                  <a:lnTo>
                    <a:pt x="921" y="199"/>
                  </a:lnTo>
                  <a:lnTo>
                    <a:pt x="902" y="184"/>
                  </a:lnTo>
                  <a:lnTo>
                    <a:pt x="878" y="170"/>
                  </a:lnTo>
                  <a:lnTo>
                    <a:pt x="848" y="160"/>
                  </a:lnTo>
                  <a:lnTo>
                    <a:pt x="819" y="155"/>
                  </a:lnTo>
                  <a:lnTo>
                    <a:pt x="807" y="152"/>
                  </a:lnTo>
                  <a:lnTo>
                    <a:pt x="804" y="138"/>
                  </a:lnTo>
                </a:path>
              </a:pathLst>
            </a:custGeom>
            <a:solidFill>
              <a:srgbClr val="F0E8B7"/>
            </a:solidFill>
            <a:ln w="12700" cap="flat" cmpd="sng">
              <a:solidFill>
                <a:schemeClr val="tx1"/>
              </a:solidFill>
              <a:prstDash val="solid"/>
              <a:round/>
              <a:headEnd type="none" w="med" len="med"/>
              <a:tailEnd type="none" w="med" len="med"/>
            </a:ln>
          </p:spPr>
          <p:txBody>
            <a:bodyPr wrap="none" anchor="ctr"/>
            <a:lstStyle/>
            <a:p>
              <a:endParaRPr lang="en-US" dirty="0"/>
            </a:p>
          </p:txBody>
        </p:sp>
        <p:sp>
          <p:nvSpPr>
            <p:cNvPr id="177167" name="Text Box 15"/>
            <p:cNvSpPr txBox="1">
              <a:spLocks noChangeArrowheads="1"/>
            </p:cNvSpPr>
            <p:nvPr/>
          </p:nvSpPr>
          <p:spPr bwMode="ltGray">
            <a:xfrm>
              <a:off x="1335088" y="2017713"/>
              <a:ext cx="354012"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A</a:t>
              </a:r>
            </a:p>
          </p:txBody>
        </p:sp>
        <p:sp>
          <p:nvSpPr>
            <p:cNvPr id="177168" name="Text Box 16"/>
            <p:cNvSpPr txBox="1">
              <a:spLocks noChangeArrowheads="1"/>
            </p:cNvSpPr>
            <p:nvPr/>
          </p:nvSpPr>
          <p:spPr bwMode="ltGray">
            <a:xfrm>
              <a:off x="1395413" y="3222625"/>
              <a:ext cx="368300" cy="396875"/>
            </a:xfrm>
            <a:prstGeom prst="rect">
              <a:avLst/>
            </a:prstGeom>
            <a:noFill/>
            <a:ln w="12700">
              <a:noFill/>
              <a:miter lim="800000"/>
              <a:headEnd type="none" w="sm" len="sm"/>
              <a:tailEnd type="none" w="sm" len="sm"/>
            </a:ln>
          </p:spPr>
          <p:txBody>
            <a:bodyPr wrap="none">
              <a:spAutoFit/>
            </a:bodyPr>
            <a:lstStyle/>
            <a:p>
              <a:pPr eaLnBrk="0" hangingPunct="0"/>
              <a:r>
                <a:rPr lang="en-US" sz="2000" b="1" dirty="0"/>
                <a:t>B</a:t>
              </a:r>
            </a:p>
          </p:txBody>
        </p:sp>
        <p:sp>
          <p:nvSpPr>
            <p:cNvPr id="177169" name="Text Box 17"/>
            <p:cNvSpPr txBox="1">
              <a:spLocks noChangeArrowheads="1"/>
            </p:cNvSpPr>
            <p:nvPr/>
          </p:nvSpPr>
          <p:spPr bwMode="ltGray">
            <a:xfrm>
              <a:off x="2439988" y="1900238"/>
              <a:ext cx="2813050" cy="366712"/>
            </a:xfrm>
            <a:prstGeom prst="rect">
              <a:avLst/>
            </a:prstGeom>
            <a:noFill/>
            <a:ln w="12700">
              <a:noFill/>
              <a:miter lim="800000"/>
              <a:headEnd type="none" w="sm" len="sm"/>
              <a:tailEnd type="none" w="sm" len="sm"/>
            </a:ln>
          </p:spPr>
          <p:txBody>
            <a:bodyPr wrap="none">
              <a:spAutoFit/>
            </a:bodyPr>
            <a:lstStyle/>
            <a:p>
              <a:pPr eaLnBrk="0" hangingPunct="0"/>
              <a:r>
                <a:rPr lang="en-US" b="1" dirty="0"/>
                <a:t>Allow NM and ISUP </a:t>
              </a:r>
              <a:r>
                <a:rPr lang="en-US" b="1" u="sng" dirty="0"/>
                <a:t>only</a:t>
              </a:r>
              <a:endParaRPr lang="en-US" b="1" dirty="0"/>
            </a:p>
          </p:txBody>
        </p:sp>
        <p:sp>
          <p:nvSpPr>
            <p:cNvPr id="177170" name="Text Box 18"/>
            <p:cNvSpPr txBox="1">
              <a:spLocks noChangeArrowheads="1"/>
            </p:cNvSpPr>
            <p:nvPr/>
          </p:nvSpPr>
          <p:spPr bwMode="ltGray">
            <a:xfrm>
              <a:off x="2428875" y="3840163"/>
              <a:ext cx="3105150" cy="923330"/>
            </a:xfrm>
            <a:prstGeom prst="rect">
              <a:avLst/>
            </a:prstGeom>
            <a:noFill/>
            <a:ln w="12700">
              <a:noFill/>
              <a:miter lim="800000"/>
              <a:headEnd type="none" w="sm" len="sm"/>
              <a:tailEnd type="none" w="sm" len="sm"/>
            </a:ln>
          </p:spPr>
          <p:txBody>
            <a:bodyPr wrap="square">
              <a:spAutoFit/>
            </a:bodyPr>
            <a:lstStyle/>
            <a:p>
              <a:pPr eaLnBrk="0" hangingPunct="0"/>
              <a:r>
                <a:rPr lang="en-US" b="1" dirty="0"/>
                <a:t>Allow NM, ISUP and SCCP</a:t>
              </a:r>
            </a:p>
            <a:p>
              <a:pPr eaLnBrk="0" hangingPunct="0"/>
              <a:r>
                <a:rPr lang="en-US" b="1" dirty="0"/>
                <a:t>but only from certain </a:t>
              </a:r>
            </a:p>
            <a:p>
              <a:pPr eaLnBrk="0" hangingPunct="0"/>
              <a:r>
                <a:rPr lang="en-US" b="1" dirty="0"/>
                <a:t>OPCs and to certain DPCs</a:t>
              </a:r>
            </a:p>
          </p:txBody>
        </p:sp>
        <p:grpSp>
          <p:nvGrpSpPr>
            <p:cNvPr id="177171" name="Group 19"/>
            <p:cNvGrpSpPr>
              <a:grpSpLocks/>
            </p:cNvGrpSpPr>
            <p:nvPr/>
          </p:nvGrpSpPr>
          <p:grpSpPr bwMode="ltGray">
            <a:xfrm>
              <a:off x="6219825" y="1528763"/>
              <a:ext cx="903288" cy="4816475"/>
              <a:chOff x="2448" y="1824"/>
              <a:chExt cx="720" cy="672"/>
            </a:xfrm>
          </p:grpSpPr>
          <p:sp>
            <p:nvSpPr>
              <p:cNvPr id="177188" name="Rectangle 20"/>
              <p:cNvSpPr>
                <a:spLocks noChangeArrowheads="1"/>
              </p:cNvSpPr>
              <p:nvPr/>
            </p:nvSpPr>
            <p:spPr bwMode="ltGray">
              <a:xfrm>
                <a:off x="2448" y="1824"/>
                <a:ext cx="720" cy="672"/>
              </a:xfrm>
              <a:prstGeom prst="rect">
                <a:avLst/>
              </a:prstGeom>
              <a:gradFill rotWithShape="0">
                <a:gsLst>
                  <a:gs pos="0">
                    <a:srgbClr val="F59C4B"/>
                  </a:gs>
                  <a:gs pos="100000">
                    <a:srgbClr val="D38741"/>
                  </a:gs>
                </a:gsLst>
                <a:path path="shape">
                  <a:fillToRect l="50000" t="50000" r="50000" b="50000"/>
                </a:path>
              </a:gradFill>
              <a:ln w="12700">
                <a:solidFill>
                  <a:schemeClr val="tx1"/>
                </a:solidFill>
                <a:miter lim="800000"/>
                <a:headEnd type="none" w="sm" len="sm"/>
                <a:tailEnd type="none" w="sm" len="sm"/>
              </a:ln>
            </p:spPr>
            <p:txBody>
              <a:bodyPr wrap="none" anchor="ctr"/>
              <a:lstStyle/>
              <a:p>
                <a:endParaRPr lang="en-US" dirty="0"/>
              </a:p>
            </p:txBody>
          </p:sp>
          <p:sp>
            <p:nvSpPr>
              <p:cNvPr id="177189" name="Line 21"/>
              <p:cNvSpPr>
                <a:spLocks noChangeShapeType="1"/>
              </p:cNvSpPr>
              <p:nvPr/>
            </p:nvSpPr>
            <p:spPr bwMode="ltGray">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77172" name="Rectangle 22" descr="Horizontal brick"/>
            <p:cNvSpPr>
              <a:spLocks noChangeArrowheads="1"/>
            </p:cNvSpPr>
            <p:nvPr/>
          </p:nvSpPr>
          <p:spPr bwMode="ltGray">
            <a:xfrm>
              <a:off x="5932488" y="1841500"/>
              <a:ext cx="301625" cy="722313"/>
            </a:xfrm>
            <a:prstGeom prst="rect">
              <a:avLst/>
            </a:prstGeom>
            <a:pattFill prst="horzBrick">
              <a:fgClr>
                <a:schemeClr val="tx1"/>
              </a:fgClr>
              <a:bgClr>
                <a:srgbClr val="FF0000"/>
              </a:bgClr>
            </a:pattFill>
            <a:ln w="12700">
              <a:solidFill>
                <a:schemeClr val="tx1"/>
              </a:solidFill>
              <a:miter lim="800000"/>
              <a:headEnd type="none" w="sm" len="sm"/>
              <a:tailEnd type="none" w="sm" len="sm"/>
            </a:ln>
          </p:spPr>
          <p:txBody>
            <a:bodyPr wrap="none" anchor="ctr"/>
            <a:lstStyle/>
            <a:p>
              <a:endParaRPr lang="en-US" dirty="0"/>
            </a:p>
          </p:txBody>
        </p:sp>
        <p:sp>
          <p:nvSpPr>
            <p:cNvPr id="177173" name="Rectangle 23" descr="Horizontal brick"/>
            <p:cNvSpPr>
              <a:spLocks noChangeArrowheads="1"/>
            </p:cNvSpPr>
            <p:nvPr/>
          </p:nvSpPr>
          <p:spPr bwMode="ltGray">
            <a:xfrm>
              <a:off x="5932488" y="2984500"/>
              <a:ext cx="301625" cy="722313"/>
            </a:xfrm>
            <a:prstGeom prst="rect">
              <a:avLst/>
            </a:prstGeom>
            <a:pattFill prst="horzBrick">
              <a:fgClr>
                <a:schemeClr val="tx1"/>
              </a:fgClr>
              <a:bgClr>
                <a:srgbClr val="FF0000"/>
              </a:bgClr>
            </a:pattFill>
            <a:ln w="12700">
              <a:solidFill>
                <a:schemeClr val="tx1"/>
              </a:solidFill>
              <a:miter lim="800000"/>
              <a:headEnd type="none" w="sm" len="sm"/>
              <a:tailEnd type="none" w="sm" len="sm"/>
            </a:ln>
          </p:spPr>
          <p:txBody>
            <a:bodyPr wrap="none" anchor="ctr"/>
            <a:lstStyle/>
            <a:p>
              <a:endParaRPr lang="en-US" dirty="0"/>
            </a:p>
          </p:txBody>
        </p:sp>
        <p:sp>
          <p:nvSpPr>
            <p:cNvPr id="177174" name="Text Box 24"/>
            <p:cNvSpPr txBox="1">
              <a:spLocks noChangeArrowheads="1"/>
            </p:cNvSpPr>
            <p:nvPr/>
          </p:nvSpPr>
          <p:spPr bwMode="ltGray">
            <a:xfrm>
              <a:off x="6234113" y="2019300"/>
              <a:ext cx="692150" cy="641350"/>
            </a:xfrm>
            <a:prstGeom prst="rect">
              <a:avLst/>
            </a:prstGeom>
            <a:noFill/>
            <a:ln w="12700">
              <a:noFill/>
              <a:miter lim="800000"/>
              <a:headEnd type="none" w="sm" len="sm"/>
              <a:tailEnd type="none" w="sm" len="sm"/>
            </a:ln>
          </p:spPr>
          <p:txBody>
            <a:bodyPr wrap="none">
              <a:spAutoFit/>
            </a:bodyPr>
            <a:lstStyle/>
            <a:p>
              <a:pPr eaLnBrk="0" hangingPunct="0"/>
              <a:r>
                <a:rPr lang="en-US" dirty="0">
                  <a:solidFill>
                    <a:schemeClr val="bg1"/>
                  </a:solidFill>
                </a:rPr>
                <a:t>LIM</a:t>
              </a:r>
            </a:p>
            <a:p>
              <a:pPr eaLnBrk="0" hangingPunct="0"/>
              <a:r>
                <a:rPr lang="en-US" dirty="0">
                  <a:solidFill>
                    <a:schemeClr val="bg1"/>
                  </a:solidFill>
                </a:rPr>
                <a:t>1103</a:t>
              </a:r>
            </a:p>
          </p:txBody>
        </p:sp>
        <p:sp>
          <p:nvSpPr>
            <p:cNvPr id="177175" name="Text Box 25"/>
            <p:cNvSpPr txBox="1">
              <a:spLocks noChangeArrowheads="1"/>
            </p:cNvSpPr>
            <p:nvPr/>
          </p:nvSpPr>
          <p:spPr bwMode="ltGray">
            <a:xfrm>
              <a:off x="6234113" y="3103563"/>
              <a:ext cx="692150" cy="641350"/>
            </a:xfrm>
            <a:prstGeom prst="rect">
              <a:avLst/>
            </a:prstGeom>
            <a:noFill/>
            <a:ln w="12700">
              <a:noFill/>
              <a:miter lim="800000"/>
              <a:headEnd type="none" w="sm" len="sm"/>
              <a:tailEnd type="none" w="sm" len="sm"/>
            </a:ln>
          </p:spPr>
          <p:txBody>
            <a:bodyPr wrap="none">
              <a:spAutoFit/>
            </a:bodyPr>
            <a:lstStyle/>
            <a:p>
              <a:pPr eaLnBrk="0" hangingPunct="0"/>
              <a:r>
                <a:rPr lang="en-US" b="1" dirty="0">
                  <a:solidFill>
                    <a:schemeClr val="bg1"/>
                  </a:solidFill>
                </a:rPr>
                <a:t>LIM</a:t>
              </a:r>
            </a:p>
            <a:p>
              <a:pPr eaLnBrk="0" hangingPunct="0"/>
              <a:r>
                <a:rPr lang="en-US" b="1" dirty="0">
                  <a:solidFill>
                    <a:schemeClr val="bg1"/>
                  </a:solidFill>
                </a:rPr>
                <a:t>1107</a:t>
              </a:r>
            </a:p>
          </p:txBody>
        </p:sp>
        <p:sp>
          <p:nvSpPr>
            <p:cNvPr id="177176" name="Line 26"/>
            <p:cNvSpPr>
              <a:spLocks noChangeShapeType="1"/>
            </p:cNvSpPr>
            <p:nvPr/>
          </p:nvSpPr>
          <p:spPr bwMode="ltGray">
            <a:xfrm flipH="1">
              <a:off x="2178050" y="4781550"/>
              <a:ext cx="3770313" cy="0"/>
            </a:xfrm>
            <a:prstGeom prst="line">
              <a:avLst/>
            </a:prstGeom>
            <a:noFill/>
            <a:ln w="28575">
              <a:solidFill>
                <a:schemeClr val="tx1"/>
              </a:solidFill>
              <a:round/>
              <a:headEnd type="none" w="sm" len="sm"/>
              <a:tailEnd type="none" w="sm" len="sm"/>
            </a:ln>
          </p:spPr>
          <p:txBody>
            <a:bodyPr wrap="none" anchor="ctr"/>
            <a:lstStyle/>
            <a:p>
              <a:endParaRPr lang="en-US" dirty="0"/>
            </a:p>
          </p:txBody>
        </p:sp>
        <p:sp>
          <p:nvSpPr>
            <p:cNvPr id="177177" name="Freeform 27"/>
            <p:cNvSpPr>
              <a:spLocks/>
            </p:cNvSpPr>
            <p:nvPr/>
          </p:nvSpPr>
          <p:spPr bwMode="ltGray">
            <a:xfrm>
              <a:off x="914400" y="4068763"/>
              <a:ext cx="1323975" cy="1143000"/>
            </a:xfrm>
            <a:custGeom>
              <a:avLst/>
              <a:gdLst>
                <a:gd name="T0" fmla="*/ 2147483647 w 960"/>
                <a:gd name="T1" fmla="*/ 2147483647 h 587"/>
                <a:gd name="T2" fmla="*/ 2147483647 w 960"/>
                <a:gd name="T3" fmla="*/ 2147483647 h 587"/>
                <a:gd name="T4" fmla="*/ 2147483647 w 960"/>
                <a:gd name="T5" fmla="*/ 2147483647 h 587"/>
                <a:gd name="T6" fmla="*/ 2147483647 w 960"/>
                <a:gd name="T7" fmla="*/ 2147483647 h 587"/>
                <a:gd name="T8" fmla="*/ 2147483647 w 960"/>
                <a:gd name="T9" fmla="*/ 2147483647 h 587"/>
                <a:gd name="T10" fmla="*/ 2147483647 w 960"/>
                <a:gd name="T11" fmla="*/ 2147483647 h 587"/>
                <a:gd name="T12" fmla="*/ 2147483647 w 960"/>
                <a:gd name="T13" fmla="*/ 2147483647 h 587"/>
                <a:gd name="T14" fmla="*/ 2147483647 w 960"/>
                <a:gd name="T15" fmla="*/ 0 h 587"/>
                <a:gd name="T16" fmla="*/ 2147483647 w 960"/>
                <a:gd name="T17" fmla="*/ 2147483647 h 587"/>
                <a:gd name="T18" fmla="*/ 2147483647 w 960"/>
                <a:gd name="T19" fmla="*/ 2147483647 h 587"/>
                <a:gd name="T20" fmla="*/ 2147483647 w 960"/>
                <a:gd name="T21" fmla="*/ 2147483647 h 587"/>
                <a:gd name="T22" fmla="*/ 2147483647 w 960"/>
                <a:gd name="T23" fmla="*/ 2147483647 h 587"/>
                <a:gd name="T24" fmla="*/ 2147483647 w 960"/>
                <a:gd name="T25" fmla="*/ 2147483647 h 587"/>
                <a:gd name="T26" fmla="*/ 2147483647 w 960"/>
                <a:gd name="T27" fmla="*/ 2147483647 h 587"/>
                <a:gd name="T28" fmla="*/ 2147483647 w 960"/>
                <a:gd name="T29" fmla="*/ 2147483647 h 587"/>
                <a:gd name="T30" fmla="*/ 2147483647 w 960"/>
                <a:gd name="T31" fmla="*/ 2147483647 h 587"/>
                <a:gd name="T32" fmla="*/ 2147483647 w 960"/>
                <a:gd name="T33" fmla="*/ 2147483647 h 587"/>
                <a:gd name="T34" fmla="*/ 2147483647 w 960"/>
                <a:gd name="T35" fmla="*/ 2147483647 h 587"/>
                <a:gd name="T36" fmla="*/ 2147483647 w 960"/>
                <a:gd name="T37" fmla="*/ 2147483647 h 587"/>
                <a:gd name="T38" fmla="*/ 2147483647 w 960"/>
                <a:gd name="T39" fmla="*/ 2147483647 h 587"/>
                <a:gd name="T40" fmla="*/ 2147483647 w 960"/>
                <a:gd name="T41" fmla="*/ 2147483647 h 587"/>
                <a:gd name="T42" fmla="*/ 0 w 960"/>
                <a:gd name="T43" fmla="*/ 2147483647 h 587"/>
                <a:gd name="T44" fmla="*/ 2147483647 w 960"/>
                <a:gd name="T45" fmla="*/ 2147483647 h 587"/>
                <a:gd name="T46" fmla="*/ 2147483647 w 960"/>
                <a:gd name="T47" fmla="*/ 2147483647 h 587"/>
                <a:gd name="T48" fmla="*/ 0 w 960"/>
                <a:gd name="T49" fmla="*/ 2147483647 h 587"/>
                <a:gd name="T50" fmla="*/ 2147483647 w 960"/>
                <a:gd name="T51" fmla="*/ 2147483647 h 587"/>
                <a:gd name="T52" fmla="*/ 2147483647 w 960"/>
                <a:gd name="T53" fmla="*/ 2147483647 h 587"/>
                <a:gd name="T54" fmla="*/ 2147483647 w 960"/>
                <a:gd name="T55" fmla="*/ 2147483647 h 587"/>
                <a:gd name="T56" fmla="*/ 2147483647 w 960"/>
                <a:gd name="T57" fmla="*/ 2147483647 h 587"/>
                <a:gd name="T58" fmla="*/ 2147483647 w 960"/>
                <a:gd name="T59" fmla="*/ 2147483647 h 587"/>
                <a:gd name="T60" fmla="*/ 2147483647 w 960"/>
                <a:gd name="T61" fmla="*/ 2147483647 h 587"/>
                <a:gd name="T62" fmla="*/ 2147483647 w 960"/>
                <a:gd name="T63" fmla="*/ 2147483647 h 587"/>
                <a:gd name="T64" fmla="*/ 2147483647 w 960"/>
                <a:gd name="T65" fmla="*/ 2147483647 h 587"/>
                <a:gd name="T66" fmla="*/ 2147483647 w 960"/>
                <a:gd name="T67" fmla="*/ 2147483647 h 587"/>
                <a:gd name="T68" fmla="*/ 2147483647 w 960"/>
                <a:gd name="T69" fmla="*/ 2147483647 h 587"/>
                <a:gd name="T70" fmla="*/ 2147483647 w 960"/>
                <a:gd name="T71" fmla="*/ 2147483647 h 587"/>
                <a:gd name="T72" fmla="*/ 2147483647 w 960"/>
                <a:gd name="T73" fmla="*/ 2147483647 h 587"/>
                <a:gd name="T74" fmla="*/ 2147483647 w 960"/>
                <a:gd name="T75" fmla="*/ 2147483647 h 587"/>
                <a:gd name="T76" fmla="*/ 2147483647 w 960"/>
                <a:gd name="T77" fmla="*/ 2147483647 h 587"/>
                <a:gd name="T78" fmla="*/ 2147483647 w 960"/>
                <a:gd name="T79" fmla="*/ 2147483647 h 587"/>
                <a:gd name="T80" fmla="*/ 2147483647 w 960"/>
                <a:gd name="T81" fmla="*/ 2147483647 h 587"/>
                <a:gd name="T82" fmla="*/ 2147483647 w 960"/>
                <a:gd name="T83" fmla="*/ 2147483647 h 587"/>
                <a:gd name="T84" fmla="*/ 2147483647 w 960"/>
                <a:gd name="T85" fmla="*/ 2147483647 h 587"/>
                <a:gd name="T86" fmla="*/ 2147483647 w 960"/>
                <a:gd name="T87" fmla="*/ 2147483647 h 587"/>
                <a:gd name="T88" fmla="*/ 2147483647 w 960"/>
                <a:gd name="T89" fmla="*/ 2147483647 h 587"/>
                <a:gd name="T90" fmla="*/ 2147483647 w 960"/>
                <a:gd name="T91" fmla="*/ 2147483647 h 587"/>
                <a:gd name="T92" fmla="*/ 2147483647 w 960"/>
                <a:gd name="T93" fmla="*/ 2147483647 h 587"/>
                <a:gd name="T94" fmla="*/ 2147483647 w 960"/>
                <a:gd name="T95" fmla="*/ 2147483647 h 587"/>
                <a:gd name="T96" fmla="*/ 2147483647 w 960"/>
                <a:gd name="T97" fmla="*/ 2147483647 h 587"/>
                <a:gd name="T98" fmla="*/ 2147483647 w 960"/>
                <a:gd name="T99" fmla="*/ 2147483647 h 587"/>
                <a:gd name="T100" fmla="*/ 2147483647 w 960"/>
                <a:gd name="T101" fmla="*/ 2147483647 h 587"/>
                <a:gd name="T102" fmla="*/ 2147483647 w 960"/>
                <a:gd name="T103" fmla="*/ 2147483647 h 587"/>
                <a:gd name="T104" fmla="*/ 2147483647 w 960"/>
                <a:gd name="T105" fmla="*/ 2147483647 h 587"/>
                <a:gd name="T106" fmla="*/ 2147483647 w 960"/>
                <a:gd name="T107" fmla="*/ 2147483647 h 587"/>
                <a:gd name="T108" fmla="*/ 2147483647 w 960"/>
                <a:gd name="T109" fmla="*/ 2147483647 h 587"/>
                <a:gd name="T110" fmla="*/ 2147483647 w 960"/>
                <a:gd name="T111" fmla="*/ 2147483647 h 587"/>
                <a:gd name="T112" fmla="*/ 2147483647 w 960"/>
                <a:gd name="T113" fmla="*/ 2147483647 h 587"/>
                <a:gd name="T114" fmla="*/ 2147483647 w 960"/>
                <a:gd name="T115" fmla="*/ 2147483647 h 5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60"/>
                <a:gd name="T175" fmla="*/ 0 h 587"/>
                <a:gd name="T176" fmla="*/ 960 w 960"/>
                <a:gd name="T177" fmla="*/ 587 h 5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60" h="587">
                  <a:moveTo>
                    <a:pt x="804" y="138"/>
                  </a:moveTo>
                  <a:lnTo>
                    <a:pt x="798" y="121"/>
                  </a:lnTo>
                  <a:lnTo>
                    <a:pt x="785" y="105"/>
                  </a:lnTo>
                  <a:lnTo>
                    <a:pt x="766" y="92"/>
                  </a:lnTo>
                  <a:lnTo>
                    <a:pt x="743" y="81"/>
                  </a:lnTo>
                  <a:lnTo>
                    <a:pt x="722" y="75"/>
                  </a:lnTo>
                  <a:lnTo>
                    <a:pt x="698" y="70"/>
                  </a:lnTo>
                  <a:lnTo>
                    <a:pt x="661" y="67"/>
                  </a:lnTo>
                  <a:lnTo>
                    <a:pt x="626" y="70"/>
                  </a:lnTo>
                  <a:lnTo>
                    <a:pt x="592" y="77"/>
                  </a:lnTo>
                  <a:lnTo>
                    <a:pt x="568" y="85"/>
                  </a:lnTo>
                  <a:lnTo>
                    <a:pt x="554" y="57"/>
                  </a:lnTo>
                  <a:lnTo>
                    <a:pt x="536" y="36"/>
                  </a:lnTo>
                  <a:lnTo>
                    <a:pt x="510" y="20"/>
                  </a:lnTo>
                  <a:lnTo>
                    <a:pt x="476" y="8"/>
                  </a:lnTo>
                  <a:lnTo>
                    <a:pt x="436" y="0"/>
                  </a:lnTo>
                  <a:lnTo>
                    <a:pt x="396" y="0"/>
                  </a:lnTo>
                  <a:lnTo>
                    <a:pt x="359" y="3"/>
                  </a:lnTo>
                  <a:lnTo>
                    <a:pt x="319" y="14"/>
                  </a:lnTo>
                  <a:lnTo>
                    <a:pt x="288" y="32"/>
                  </a:lnTo>
                  <a:lnTo>
                    <a:pt x="266" y="50"/>
                  </a:lnTo>
                  <a:lnTo>
                    <a:pt x="252" y="68"/>
                  </a:lnTo>
                  <a:lnTo>
                    <a:pt x="249" y="91"/>
                  </a:lnTo>
                  <a:lnTo>
                    <a:pt x="220" y="82"/>
                  </a:lnTo>
                  <a:lnTo>
                    <a:pt x="188" y="85"/>
                  </a:lnTo>
                  <a:lnTo>
                    <a:pt x="161" y="92"/>
                  </a:lnTo>
                  <a:lnTo>
                    <a:pt x="136" y="107"/>
                  </a:lnTo>
                  <a:lnTo>
                    <a:pt x="120" y="128"/>
                  </a:lnTo>
                  <a:lnTo>
                    <a:pt x="113" y="151"/>
                  </a:lnTo>
                  <a:lnTo>
                    <a:pt x="113" y="167"/>
                  </a:lnTo>
                  <a:lnTo>
                    <a:pt x="98" y="166"/>
                  </a:lnTo>
                  <a:lnTo>
                    <a:pt x="77" y="170"/>
                  </a:lnTo>
                  <a:lnTo>
                    <a:pt x="58" y="178"/>
                  </a:lnTo>
                  <a:lnTo>
                    <a:pt x="42" y="187"/>
                  </a:lnTo>
                  <a:lnTo>
                    <a:pt x="31" y="195"/>
                  </a:lnTo>
                  <a:lnTo>
                    <a:pt x="22" y="205"/>
                  </a:lnTo>
                  <a:lnTo>
                    <a:pt x="10" y="218"/>
                  </a:lnTo>
                  <a:lnTo>
                    <a:pt x="5" y="233"/>
                  </a:lnTo>
                  <a:lnTo>
                    <a:pt x="5" y="244"/>
                  </a:lnTo>
                  <a:lnTo>
                    <a:pt x="8" y="258"/>
                  </a:lnTo>
                  <a:lnTo>
                    <a:pt x="14" y="273"/>
                  </a:lnTo>
                  <a:lnTo>
                    <a:pt x="5" y="290"/>
                  </a:lnTo>
                  <a:lnTo>
                    <a:pt x="3" y="304"/>
                  </a:lnTo>
                  <a:lnTo>
                    <a:pt x="0" y="321"/>
                  </a:lnTo>
                  <a:lnTo>
                    <a:pt x="5" y="342"/>
                  </a:lnTo>
                  <a:lnTo>
                    <a:pt x="8" y="354"/>
                  </a:lnTo>
                  <a:lnTo>
                    <a:pt x="19" y="368"/>
                  </a:lnTo>
                  <a:lnTo>
                    <a:pt x="5" y="386"/>
                  </a:lnTo>
                  <a:lnTo>
                    <a:pt x="0" y="400"/>
                  </a:lnTo>
                  <a:lnTo>
                    <a:pt x="0" y="417"/>
                  </a:lnTo>
                  <a:lnTo>
                    <a:pt x="3" y="435"/>
                  </a:lnTo>
                  <a:lnTo>
                    <a:pt x="10" y="456"/>
                  </a:lnTo>
                  <a:lnTo>
                    <a:pt x="22" y="470"/>
                  </a:lnTo>
                  <a:lnTo>
                    <a:pt x="39" y="484"/>
                  </a:lnTo>
                  <a:lnTo>
                    <a:pt x="67" y="498"/>
                  </a:lnTo>
                  <a:lnTo>
                    <a:pt x="98" y="502"/>
                  </a:lnTo>
                  <a:lnTo>
                    <a:pt x="125" y="498"/>
                  </a:lnTo>
                  <a:lnTo>
                    <a:pt x="144" y="491"/>
                  </a:lnTo>
                  <a:lnTo>
                    <a:pt x="156" y="505"/>
                  </a:lnTo>
                  <a:lnTo>
                    <a:pt x="170" y="516"/>
                  </a:lnTo>
                  <a:lnTo>
                    <a:pt x="181" y="524"/>
                  </a:lnTo>
                  <a:lnTo>
                    <a:pt x="202" y="534"/>
                  </a:lnTo>
                  <a:lnTo>
                    <a:pt x="220" y="540"/>
                  </a:lnTo>
                  <a:lnTo>
                    <a:pt x="249" y="544"/>
                  </a:lnTo>
                  <a:lnTo>
                    <a:pt x="276" y="542"/>
                  </a:lnTo>
                  <a:lnTo>
                    <a:pt x="305" y="537"/>
                  </a:lnTo>
                  <a:lnTo>
                    <a:pt x="329" y="526"/>
                  </a:lnTo>
                  <a:lnTo>
                    <a:pt x="343" y="545"/>
                  </a:lnTo>
                  <a:lnTo>
                    <a:pt x="356" y="555"/>
                  </a:lnTo>
                  <a:lnTo>
                    <a:pt x="373" y="566"/>
                  </a:lnTo>
                  <a:lnTo>
                    <a:pt x="393" y="573"/>
                  </a:lnTo>
                  <a:lnTo>
                    <a:pt x="415" y="576"/>
                  </a:lnTo>
                  <a:lnTo>
                    <a:pt x="437" y="576"/>
                  </a:lnTo>
                  <a:lnTo>
                    <a:pt x="458" y="573"/>
                  </a:lnTo>
                  <a:lnTo>
                    <a:pt x="482" y="563"/>
                  </a:lnTo>
                  <a:lnTo>
                    <a:pt x="496" y="554"/>
                  </a:lnTo>
                  <a:lnTo>
                    <a:pt x="510" y="566"/>
                  </a:lnTo>
                  <a:lnTo>
                    <a:pt x="524" y="573"/>
                  </a:lnTo>
                  <a:lnTo>
                    <a:pt x="541" y="580"/>
                  </a:lnTo>
                  <a:lnTo>
                    <a:pt x="565" y="586"/>
                  </a:lnTo>
                  <a:lnTo>
                    <a:pt x="591" y="583"/>
                  </a:lnTo>
                  <a:lnTo>
                    <a:pt x="618" y="579"/>
                  </a:lnTo>
                  <a:lnTo>
                    <a:pt x="636" y="569"/>
                  </a:lnTo>
                  <a:lnTo>
                    <a:pt x="655" y="552"/>
                  </a:lnTo>
                  <a:lnTo>
                    <a:pt x="667" y="537"/>
                  </a:lnTo>
                  <a:lnTo>
                    <a:pt x="686" y="542"/>
                  </a:lnTo>
                  <a:lnTo>
                    <a:pt x="709" y="547"/>
                  </a:lnTo>
                  <a:lnTo>
                    <a:pt x="736" y="545"/>
                  </a:lnTo>
                  <a:lnTo>
                    <a:pt x="761" y="538"/>
                  </a:lnTo>
                  <a:lnTo>
                    <a:pt x="779" y="527"/>
                  </a:lnTo>
                  <a:lnTo>
                    <a:pt x="793" y="516"/>
                  </a:lnTo>
                  <a:lnTo>
                    <a:pt x="807" y="501"/>
                  </a:lnTo>
                  <a:lnTo>
                    <a:pt x="810" y="484"/>
                  </a:lnTo>
                  <a:lnTo>
                    <a:pt x="821" y="488"/>
                  </a:lnTo>
                  <a:lnTo>
                    <a:pt x="844" y="488"/>
                  </a:lnTo>
                  <a:lnTo>
                    <a:pt x="869" y="484"/>
                  </a:lnTo>
                  <a:lnTo>
                    <a:pt x="893" y="473"/>
                  </a:lnTo>
                  <a:lnTo>
                    <a:pt x="910" y="457"/>
                  </a:lnTo>
                  <a:lnTo>
                    <a:pt x="924" y="438"/>
                  </a:lnTo>
                  <a:lnTo>
                    <a:pt x="933" y="417"/>
                  </a:lnTo>
                  <a:lnTo>
                    <a:pt x="936" y="390"/>
                  </a:lnTo>
                  <a:lnTo>
                    <a:pt x="934" y="371"/>
                  </a:lnTo>
                  <a:lnTo>
                    <a:pt x="928" y="344"/>
                  </a:lnTo>
                  <a:lnTo>
                    <a:pt x="945" y="328"/>
                  </a:lnTo>
                  <a:lnTo>
                    <a:pt x="952" y="307"/>
                  </a:lnTo>
                  <a:lnTo>
                    <a:pt x="959" y="284"/>
                  </a:lnTo>
                  <a:lnTo>
                    <a:pt x="959" y="262"/>
                  </a:lnTo>
                  <a:lnTo>
                    <a:pt x="952" y="237"/>
                  </a:lnTo>
                  <a:lnTo>
                    <a:pt x="941" y="219"/>
                  </a:lnTo>
                  <a:lnTo>
                    <a:pt x="921" y="199"/>
                  </a:lnTo>
                  <a:lnTo>
                    <a:pt x="902" y="184"/>
                  </a:lnTo>
                  <a:lnTo>
                    <a:pt x="878" y="170"/>
                  </a:lnTo>
                  <a:lnTo>
                    <a:pt x="848" y="160"/>
                  </a:lnTo>
                  <a:lnTo>
                    <a:pt x="819" y="155"/>
                  </a:lnTo>
                  <a:lnTo>
                    <a:pt x="807" y="152"/>
                  </a:lnTo>
                  <a:lnTo>
                    <a:pt x="804" y="138"/>
                  </a:lnTo>
                </a:path>
              </a:pathLst>
            </a:custGeom>
            <a:solidFill>
              <a:srgbClr val="F0E8B7"/>
            </a:solidFill>
            <a:ln w="12700" cap="flat" cmpd="sng">
              <a:solidFill>
                <a:schemeClr val="tx1"/>
              </a:solidFill>
              <a:prstDash val="solid"/>
              <a:round/>
              <a:headEnd type="none" w="med" len="med"/>
              <a:tailEnd type="none" w="med" len="med"/>
            </a:ln>
          </p:spPr>
          <p:txBody>
            <a:bodyPr wrap="none" anchor="ctr"/>
            <a:lstStyle/>
            <a:p>
              <a:endParaRPr lang="en-US" dirty="0"/>
            </a:p>
          </p:txBody>
        </p:sp>
        <p:sp>
          <p:nvSpPr>
            <p:cNvPr id="177178" name="Text Box 28"/>
            <p:cNvSpPr txBox="1">
              <a:spLocks noChangeArrowheads="1"/>
            </p:cNvSpPr>
            <p:nvPr/>
          </p:nvSpPr>
          <p:spPr bwMode="ltGray">
            <a:xfrm>
              <a:off x="1395413" y="4486275"/>
              <a:ext cx="368300" cy="396875"/>
            </a:xfrm>
            <a:prstGeom prst="rect">
              <a:avLst/>
            </a:prstGeom>
            <a:noFill/>
            <a:ln w="12700">
              <a:noFill/>
              <a:miter lim="800000"/>
              <a:headEnd type="none" w="sm" len="sm"/>
              <a:tailEnd type="none" w="sm" len="sm"/>
            </a:ln>
          </p:spPr>
          <p:txBody>
            <a:bodyPr wrap="none">
              <a:spAutoFit/>
            </a:bodyPr>
            <a:lstStyle/>
            <a:p>
              <a:pPr eaLnBrk="0" hangingPunct="0"/>
              <a:r>
                <a:rPr lang="en-US" sz="2000" b="1" dirty="0"/>
                <a:t>C</a:t>
              </a:r>
            </a:p>
          </p:txBody>
        </p:sp>
        <p:sp>
          <p:nvSpPr>
            <p:cNvPr id="177179" name="Text Box 29"/>
            <p:cNvSpPr txBox="1">
              <a:spLocks noChangeArrowheads="1"/>
            </p:cNvSpPr>
            <p:nvPr/>
          </p:nvSpPr>
          <p:spPr bwMode="ltGray">
            <a:xfrm>
              <a:off x="2414588" y="2974975"/>
              <a:ext cx="2914650" cy="366713"/>
            </a:xfrm>
            <a:prstGeom prst="rect">
              <a:avLst/>
            </a:prstGeom>
            <a:noFill/>
            <a:ln w="12700">
              <a:noFill/>
              <a:miter lim="800000"/>
              <a:headEnd type="none" w="sm" len="sm"/>
              <a:tailEnd type="none" w="sm" len="sm"/>
            </a:ln>
          </p:spPr>
          <p:txBody>
            <a:bodyPr wrap="none">
              <a:spAutoFit/>
            </a:bodyPr>
            <a:lstStyle/>
            <a:p>
              <a:pPr eaLnBrk="0" hangingPunct="0"/>
              <a:r>
                <a:rPr lang="en-US" b="1" dirty="0"/>
                <a:t>Allow NM and SCCP </a:t>
              </a:r>
              <a:r>
                <a:rPr lang="en-US" b="1" u="sng" dirty="0"/>
                <a:t>only</a:t>
              </a:r>
              <a:endParaRPr lang="en-US" b="1" dirty="0"/>
            </a:p>
          </p:txBody>
        </p:sp>
        <p:sp>
          <p:nvSpPr>
            <p:cNvPr id="177180" name="Rectangle 30" descr="Horizontal brick"/>
            <p:cNvSpPr>
              <a:spLocks noChangeArrowheads="1"/>
            </p:cNvSpPr>
            <p:nvPr/>
          </p:nvSpPr>
          <p:spPr bwMode="ltGray">
            <a:xfrm>
              <a:off x="5932488" y="4248150"/>
              <a:ext cx="301625" cy="722313"/>
            </a:xfrm>
            <a:prstGeom prst="rect">
              <a:avLst/>
            </a:prstGeom>
            <a:pattFill prst="horzBrick">
              <a:fgClr>
                <a:schemeClr val="tx1"/>
              </a:fgClr>
              <a:bgClr>
                <a:srgbClr val="FF0000"/>
              </a:bgClr>
            </a:pattFill>
            <a:ln w="12700">
              <a:solidFill>
                <a:schemeClr val="tx1"/>
              </a:solidFill>
              <a:miter lim="800000"/>
              <a:headEnd type="none" w="sm" len="sm"/>
              <a:tailEnd type="none" w="sm" len="sm"/>
            </a:ln>
          </p:spPr>
          <p:txBody>
            <a:bodyPr wrap="none" anchor="ctr"/>
            <a:lstStyle/>
            <a:p>
              <a:endParaRPr lang="en-US" dirty="0"/>
            </a:p>
          </p:txBody>
        </p:sp>
        <p:sp>
          <p:nvSpPr>
            <p:cNvPr id="177181" name="Text Box 31"/>
            <p:cNvSpPr txBox="1">
              <a:spLocks noChangeArrowheads="1"/>
            </p:cNvSpPr>
            <p:nvPr/>
          </p:nvSpPr>
          <p:spPr bwMode="ltGray">
            <a:xfrm>
              <a:off x="6234113" y="4367213"/>
              <a:ext cx="692150" cy="641350"/>
            </a:xfrm>
            <a:prstGeom prst="rect">
              <a:avLst/>
            </a:prstGeom>
            <a:noFill/>
            <a:ln w="12700">
              <a:noFill/>
              <a:miter lim="800000"/>
              <a:headEnd type="none" w="sm" len="sm"/>
              <a:tailEnd type="none" w="sm" len="sm"/>
            </a:ln>
          </p:spPr>
          <p:txBody>
            <a:bodyPr wrap="none">
              <a:spAutoFit/>
            </a:bodyPr>
            <a:lstStyle/>
            <a:p>
              <a:pPr eaLnBrk="0" hangingPunct="0"/>
              <a:r>
                <a:rPr lang="en-US" b="1" dirty="0">
                  <a:solidFill>
                    <a:schemeClr val="bg1"/>
                  </a:solidFill>
                </a:rPr>
                <a:t>LIM</a:t>
              </a:r>
            </a:p>
            <a:p>
              <a:pPr eaLnBrk="0" hangingPunct="0"/>
              <a:r>
                <a:rPr lang="en-US" b="1" dirty="0">
                  <a:solidFill>
                    <a:schemeClr val="bg1"/>
                  </a:solidFill>
                </a:rPr>
                <a:t>1211</a:t>
              </a:r>
            </a:p>
          </p:txBody>
        </p:sp>
        <p:sp>
          <p:nvSpPr>
            <p:cNvPr id="177182" name="Line 32"/>
            <p:cNvSpPr>
              <a:spLocks noChangeShapeType="1"/>
            </p:cNvSpPr>
            <p:nvPr/>
          </p:nvSpPr>
          <p:spPr bwMode="ltGray">
            <a:xfrm flipH="1">
              <a:off x="2178050" y="6027738"/>
              <a:ext cx="3746500" cy="0"/>
            </a:xfrm>
            <a:prstGeom prst="line">
              <a:avLst/>
            </a:prstGeom>
            <a:noFill/>
            <a:ln w="28575">
              <a:solidFill>
                <a:schemeClr val="tx1"/>
              </a:solidFill>
              <a:round/>
              <a:headEnd type="none" w="sm" len="sm"/>
              <a:tailEnd type="none" w="sm" len="sm"/>
            </a:ln>
          </p:spPr>
          <p:txBody>
            <a:bodyPr wrap="none" anchor="ctr"/>
            <a:lstStyle/>
            <a:p>
              <a:endParaRPr lang="en-US" dirty="0"/>
            </a:p>
          </p:txBody>
        </p:sp>
        <p:sp>
          <p:nvSpPr>
            <p:cNvPr id="177184" name="Text Box 34"/>
            <p:cNvSpPr txBox="1">
              <a:spLocks noChangeArrowheads="1"/>
            </p:cNvSpPr>
            <p:nvPr/>
          </p:nvSpPr>
          <p:spPr bwMode="ltGray">
            <a:xfrm>
              <a:off x="1395413" y="5741988"/>
              <a:ext cx="368300" cy="396875"/>
            </a:xfrm>
            <a:prstGeom prst="rect">
              <a:avLst/>
            </a:prstGeom>
            <a:noFill/>
            <a:ln w="12700">
              <a:noFill/>
              <a:miter lim="800000"/>
              <a:headEnd type="none" w="sm" len="sm"/>
              <a:tailEnd type="none" w="sm" len="sm"/>
            </a:ln>
          </p:spPr>
          <p:txBody>
            <a:bodyPr wrap="none">
              <a:spAutoFit/>
            </a:bodyPr>
            <a:lstStyle/>
            <a:p>
              <a:pPr eaLnBrk="0" hangingPunct="0"/>
              <a:r>
                <a:rPr lang="en-US" sz="2000" b="1" dirty="0"/>
                <a:t>D</a:t>
              </a:r>
            </a:p>
          </p:txBody>
        </p:sp>
        <p:sp>
          <p:nvSpPr>
            <p:cNvPr id="177185" name="Rectangle 35" descr="Horizontal brick"/>
            <p:cNvSpPr>
              <a:spLocks noChangeArrowheads="1"/>
            </p:cNvSpPr>
            <p:nvPr/>
          </p:nvSpPr>
          <p:spPr bwMode="ltGray">
            <a:xfrm>
              <a:off x="5903913" y="5549900"/>
              <a:ext cx="301625" cy="722313"/>
            </a:xfrm>
            <a:prstGeom prst="rect">
              <a:avLst/>
            </a:prstGeom>
            <a:pattFill prst="horzBrick">
              <a:fgClr>
                <a:schemeClr val="tx1"/>
              </a:fgClr>
              <a:bgClr>
                <a:srgbClr val="FF0000"/>
              </a:bgClr>
            </a:pattFill>
            <a:ln w="12700">
              <a:solidFill>
                <a:schemeClr val="tx1"/>
              </a:solidFill>
              <a:miter lim="800000"/>
              <a:headEnd type="none" w="sm" len="sm"/>
              <a:tailEnd type="none" w="sm" len="sm"/>
            </a:ln>
          </p:spPr>
          <p:txBody>
            <a:bodyPr wrap="none" anchor="ctr"/>
            <a:lstStyle/>
            <a:p>
              <a:endParaRPr lang="en-US" dirty="0"/>
            </a:p>
          </p:txBody>
        </p:sp>
        <p:sp>
          <p:nvSpPr>
            <p:cNvPr id="177186" name="Text Box 36"/>
            <p:cNvSpPr txBox="1">
              <a:spLocks noChangeArrowheads="1"/>
            </p:cNvSpPr>
            <p:nvPr/>
          </p:nvSpPr>
          <p:spPr bwMode="ltGray">
            <a:xfrm>
              <a:off x="6300788" y="5613400"/>
              <a:ext cx="704850" cy="641350"/>
            </a:xfrm>
            <a:prstGeom prst="rect">
              <a:avLst/>
            </a:prstGeom>
            <a:noFill/>
            <a:ln w="12700">
              <a:noFill/>
              <a:miter lim="800000"/>
              <a:headEnd type="none" w="sm" len="sm"/>
              <a:tailEnd type="none" w="sm" len="sm"/>
            </a:ln>
          </p:spPr>
          <p:txBody>
            <a:bodyPr wrap="none">
              <a:spAutoFit/>
            </a:bodyPr>
            <a:lstStyle/>
            <a:p>
              <a:pPr eaLnBrk="0" hangingPunct="0"/>
              <a:r>
                <a:rPr lang="en-US" b="1" dirty="0">
                  <a:solidFill>
                    <a:schemeClr val="bg1"/>
                  </a:solidFill>
                </a:rPr>
                <a:t>DCM</a:t>
              </a:r>
            </a:p>
            <a:p>
              <a:pPr eaLnBrk="0" hangingPunct="0"/>
              <a:r>
                <a:rPr lang="en-US" b="1" dirty="0">
                  <a:solidFill>
                    <a:schemeClr val="bg1"/>
                  </a:solidFill>
                </a:rPr>
                <a:t>1311</a:t>
              </a:r>
            </a:p>
          </p:txBody>
        </p:sp>
        <p:sp>
          <p:nvSpPr>
            <p:cNvPr id="177187" name="Line 37"/>
            <p:cNvSpPr>
              <a:spLocks noChangeShapeType="1"/>
            </p:cNvSpPr>
            <p:nvPr/>
          </p:nvSpPr>
          <p:spPr bwMode="ltGray">
            <a:xfrm flipV="1">
              <a:off x="6513513" y="4271963"/>
              <a:ext cx="939800" cy="1677987"/>
            </a:xfrm>
            <a:prstGeom prst="line">
              <a:avLst/>
            </a:prstGeom>
            <a:noFill/>
            <a:ln w="9525">
              <a:solidFill>
                <a:schemeClr val="tx1"/>
              </a:solidFill>
              <a:round/>
              <a:headEnd/>
              <a:tailEnd/>
            </a:ln>
          </p:spPr>
          <p:txBody>
            <a:bodyPr/>
            <a:lstStyle/>
            <a:p>
              <a:endParaRPr lang="en-US" dirty="0"/>
            </a:p>
          </p:txBody>
        </p:sp>
      </p:gr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Line 2"/>
          <p:cNvSpPr>
            <a:spLocks noChangeShapeType="1"/>
          </p:cNvSpPr>
          <p:nvPr/>
        </p:nvSpPr>
        <p:spPr bwMode="auto">
          <a:xfrm>
            <a:off x="4141470" y="2609850"/>
            <a:ext cx="0" cy="228600"/>
          </a:xfrm>
          <a:prstGeom prst="line">
            <a:avLst/>
          </a:prstGeom>
          <a:noFill/>
          <a:ln w="19050">
            <a:solidFill>
              <a:schemeClr val="tx1"/>
            </a:solidFill>
            <a:round/>
            <a:headEnd/>
            <a:tailEnd type="triangle" w="med" len="med"/>
          </a:ln>
        </p:spPr>
        <p:txBody>
          <a:bodyPr/>
          <a:lstStyle/>
          <a:p>
            <a:endParaRPr lang="en-US" dirty="0"/>
          </a:p>
        </p:txBody>
      </p:sp>
      <p:sp>
        <p:nvSpPr>
          <p:cNvPr id="178179" name="Line 3"/>
          <p:cNvSpPr>
            <a:spLocks noChangeShapeType="1"/>
          </p:cNvSpPr>
          <p:nvPr/>
        </p:nvSpPr>
        <p:spPr bwMode="auto">
          <a:xfrm>
            <a:off x="4150995" y="3095625"/>
            <a:ext cx="0" cy="219075"/>
          </a:xfrm>
          <a:prstGeom prst="line">
            <a:avLst/>
          </a:prstGeom>
          <a:noFill/>
          <a:ln w="19050">
            <a:solidFill>
              <a:schemeClr val="tx1"/>
            </a:solidFill>
            <a:round/>
            <a:headEnd/>
            <a:tailEnd type="triangle" w="med" len="med"/>
          </a:ln>
        </p:spPr>
        <p:txBody>
          <a:bodyPr/>
          <a:lstStyle/>
          <a:p>
            <a:endParaRPr lang="en-US" dirty="0"/>
          </a:p>
        </p:txBody>
      </p:sp>
      <p:sp>
        <p:nvSpPr>
          <p:cNvPr id="178180" name="Line 4"/>
          <p:cNvSpPr>
            <a:spLocks noChangeShapeType="1"/>
          </p:cNvSpPr>
          <p:nvPr/>
        </p:nvSpPr>
        <p:spPr bwMode="auto">
          <a:xfrm>
            <a:off x="4160520" y="3600450"/>
            <a:ext cx="0" cy="247650"/>
          </a:xfrm>
          <a:prstGeom prst="line">
            <a:avLst/>
          </a:prstGeom>
          <a:noFill/>
          <a:ln w="19050">
            <a:solidFill>
              <a:schemeClr val="tx1"/>
            </a:solidFill>
            <a:round/>
            <a:headEnd/>
            <a:tailEnd type="triangle" w="med" len="med"/>
          </a:ln>
        </p:spPr>
        <p:txBody>
          <a:bodyPr/>
          <a:lstStyle/>
          <a:p>
            <a:endParaRPr lang="en-US" dirty="0"/>
          </a:p>
        </p:txBody>
      </p:sp>
      <p:sp>
        <p:nvSpPr>
          <p:cNvPr id="178181" name="Rectangle 5"/>
          <p:cNvSpPr>
            <a:spLocks noGrp="1" noChangeArrowheads="1"/>
          </p:cNvSpPr>
          <p:nvPr>
            <p:ph type="title"/>
          </p:nvPr>
        </p:nvSpPr>
        <p:spPr/>
        <p:txBody>
          <a:bodyPr/>
          <a:lstStyle/>
          <a:p>
            <a:pPr eaLnBrk="1" hangingPunct="1"/>
            <a:r>
              <a:rPr lang="en-US" dirty="0" smtClean="0"/>
              <a:t>Gateway Screening Message Flow Example</a:t>
            </a:r>
          </a:p>
        </p:txBody>
      </p:sp>
      <p:sp>
        <p:nvSpPr>
          <p:cNvPr id="178182" name="Rectangle 6"/>
          <p:cNvSpPr>
            <a:spLocks noChangeArrowheads="1"/>
          </p:cNvSpPr>
          <p:nvPr/>
        </p:nvSpPr>
        <p:spPr bwMode="auto">
          <a:xfrm>
            <a:off x="731520" y="1714500"/>
            <a:ext cx="2057400" cy="2971800"/>
          </a:xfrm>
          <a:prstGeom prst="rect">
            <a:avLst/>
          </a:prstGeom>
          <a:noFill/>
          <a:ln w="9525">
            <a:solidFill>
              <a:schemeClr val="tx1"/>
            </a:solidFill>
            <a:miter lim="800000"/>
            <a:headEnd/>
            <a:tailEnd/>
          </a:ln>
        </p:spPr>
        <p:txBody>
          <a:bodyPr wrap="none" anchor="ctr"/>
          <a:lstStyle/>
          <a:p>
            <a:endParaRPr lang="en-US" dirty="0"/>
          </a:p>
        </p:txBody>
      </p:sp>
      <p:sp>
        <p:nvSpPr>
          <p:cNvPr id="178183" name="Text Box 7"/>
          <p:cNvSpPr txBox="1">
            <a:spLocks noChangeArrowheads="1"/>
          </p:cNvSpPr>
          <p:nvPr/>
        </p:nvSpPr>
        <p:spPr bwMode="auto">
          <a:xfrm>
            <a:off x="626745" y="438150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LIM 1201</a:t>
            </a:r>
          </a:p>
        </p:txBody>
      </p:sp>
      <p:sp>
        <p:nvSpPr>
          <p:cNvPr id="178184" name="Text Box 8"/>
          <p:cNvSpPr txBox="1">
            <a:spLocks noChangeArrowheads="1"/>
          </p:cNvSpPr>
          <p:nvPr/>
        </p:nvSpPr>
        <p:spPr bwMode="auto">
          <a:xfrm>
            <a:off x="455295" y="5067300"/>
            <a:ext cx="2590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Port A      Port B  </a:t>
            </a:r>
          </a:p>
        </p:txBody>
      </p:sp>
      <p:sp>
        <p:nvSpPr>
          <p:cNvPr id="178185" name="Line 9"/>
          <p:cNvSpPr>
            <a:spLocks noChangeShapeType="1"/>
          </p:cNvSpPr>
          <p:nvPr/>
        </p:nvSpPr>
        <p:spPr bwMode="auto">
          <a:xfrm flipV="1">
            <a:off x="1169670" y="5372100"/>
            <a:ext cx="0" cy="304800"/>
          </a:xfrm>
          <a:prstGeom prst="line">
            <a:avLst/>
          </a:prstGeom>
          <a:noFill/>
          <a:ln w="19050">
            <a:solidFill>
              <a:schemeClr val="tx1"/>
            </a:solidFill>
            <a:round/>
            <a:headEnd/>
            <a:tailEnd type="triangle" w="med" len="med"/>
          </a:ln>
        </p:spPr>
        <p:txBody>
          <a:bodyPr/>
          <a:lstStyle/>
          <a:p>
            <a:endParaRPr lang="en-US" dirty="0"/>
          </a:p>
        </p:txBody>
      </p:sp>
      <p:sp>
        <p:nvSpPr>
          <p:cNvPr id="178186" name="Text Box 10"/>
          <p:cNvSpPr txBox="1">
            <a:spLocks noChangeArrowheads="1"/>
          </p:cNvSpPr>
          <p:nvPr/>
        </p:nvSpPr>
        <p:spPr bwMode="auto">
          <a:xfrm>
            <a:off x="531495" y="5676900"/>
            <a:ext cx="24003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Incoming SCCP MSU</a:t>
            </a:r>
          </a:p>
        </p:txBody>
      </p:sp>
      <p:sp>
        <p:nvSpPr>
          <p:cNvPr id="178187" name="Text Box 11"/>
          <p:cNvSpPr txBox="1">
            <a:spLocks noChangeArrowheads="1"/>
          </p:cNvSpPr>
          <p:nvPr/>
        </p:nvSpPr>
        <p:spPr bwMode="auto">
          <a:xfrm>
            <a:off x="931545" y="2333625"/>
            <a:ext cx="16002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Discrimination   </a:t>
            </a:r>
          </a:p>
        </p:txBody>
      </p:sp>
      <p:sp>
        <p:nvSpPr>
          <p:cNvPr id="178188" name="Text Box 12"/>
          <p:cNvSpPr txBox="1">
            <a:spLocks noChangeArrowheads="1"/>
          </p:cNvSpPr>
          <p:nvPr/>
        </p:nvSpPr>
        <p:spPr bwMode="auto">
          <a:xfrm>
            <a:off x="1093470" y="4019550"/>
            <a:ext cx="13716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MTP Level 2</a:t>
            </a:r>
          </a:p>
        </p:txBody>
      </p:sp>
      <p:sp>
        <p:nvSpPr>
          <p:cNvPr id="178189" name="Line 13"/>
          <p:cNvSpPr>
            <a:spLocks noChangeShapeType="1"/>
          </p:cNvSpPr>
          <p:nvPr/>
        </p:nvSpPr>
        <p:spPr bwMode="auto">
          <a:xfrm flipH="1" flipV="1">
            <a:off x="1750695" y="3771900"/>
            <a:ext cx="0" cy="247650"/>
          </a:xfrm>
          <a:prstGeom prst="line">
            <a:avLst/>
          </a:prstGeom>
          <a:noFill/>
          <a:ln w="19050">
            <a:solidFill>
              <a:schemeClr val="tx1"/>
            </a:solidFill>
            <a:round/>
            <a:headEnd/>
            <a:tailEnd type="triangle" w="med" len="med"/>
          </a:ln>
        </p:spPr>
        <p:txBody>
          <a:bodyPr/>
          <a:lstStyle/>
          <a:p>
            <a:endParaRPr lang="en-US" dirty="0"/>
          </a:p>
        </p:txBody>
      </p:sp>
      <p:sp>
        <p:nvSpPr>
          <p:cNvPr id="178190" name="Line 14"/>
          <p:cNvSpPr>
            <a:spLocks noChangeShapeType="1"/>
          </p:cNvSpPr>
          <p:nvPr/>
        </p:nvSpPr>
        <p:spPr bwMode="auto">
          <a:xfrm flipV="1">
            <a:off x="2160270" y="4371975"/>
            <a:ext cx="0" cy="314325"/>
          </a:xfrm>
          <a:prstGeom prst="line">
            <a:avLst/>
          </a:prstGeom>
          <a:noFill/>
          <a:ln w="19050">
            <a:solidFill>
              <a:schemeClr val="tx1"/>
            </a:solidFill>
            <a:round/>
            <a:headEnd/>
            <a:tailEnd type="triangle" w="med" len="med"/>
          </a:ln>
        </p:spPr>
        <p:txBody>
          <a:bodyPr/>
          <a:lstStyle/>
          <a:p>
            <a:endParaRPr lang="en-US" dirty="0"/>
          </a:p>
        </p:txBody>
      </p:sp>
      <p:sp>
        <p:nvSpPr>
          <p:cNvPr id="178191" name="Text Box 15"/>
          <p:cNvSpPr txBox="1">
            <a:spLocks noChangeArrowheads="1"/>
          </p:cNvSpPr>
          <p:nvPr/>
        </p:nvSpPr>
        <p:spPr bwMode="auto">
          <a:xfrm>
            <a:off x="3446145" y="2819400"/>
            <a:ext cx="1485900"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Routing table</a:t>
            </a:r>
          </a:p>
        </p:txBody>
      </p:sp>
      <p:sp>
        <p:nvSpPr>
          <p:cNvPr id="178192" name="Text Box 16"/>
          <p:cNvSpPr txBox="1">
            <a:spLocks noChangeArrowheads="1"/>
          </p:cNvSpPr>
          <p:nvPr/>
        </p:nvSpPr>
        <p:spPr bwMode="auto">
          <a:xfrm>
            <a:off x="3388995" y="3314700"/>
            <a:ext cx="1590675"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Linkset table</a:t>
            </a:r>
          </a:p>
        </p:txBody>
      </p:sp>
      <p:sp>
        <p:nvSpPr>
          <p:cNvPr id="178193" name="Text Box 17"/>
          <p:cNvSpPr txBox="1">
            <a:spLocks noChangeArrowheads="1"/>
          </p:cNvSpPr>
          <p:nvPr/>
        </p:nvSpPr>
        <p:spPr bwMode="auto">
          <a:xfrm>
            <a:off x="3646170" y="3848100"/>
            <a:ext cx="1143000"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slk table</a:t>
            </a:r>
          </a:p>
        </p:txBody>
      </p:sp>
      <p:sp>
        <p:nvSpPr>
          <p:cNvPr id="178194" name="Line 18"/>
          <p:cNvSpPr>
            <a:spLocks noChangeShapeType="1"/>
          </p:cNvSpPr>
          <p:nvPr/>
        </p:nvSpPr>
        <p:spPr bwMode="auto">
          <a:xfrm>
            <a:off x="4141470" y="2019300"/>
            <a:ext cx="0" cy="304800"/>
          </a:xfrm>
          <a:prstGeom prst="line">
            <a:avLst/>
          </a:prstGeom>
          <a:noFill/>
          <a:ln w="19050">
            <a:solidFill>
              <a:schemeClr val="tx1"/>
            </a:solidFill>
            <a:round/>
            <a:headEnd/>
            <a:tailEnd type="triangle" w="med" len="med"/>
          </a:ln>
        </p:spPr>
        <p:txBody>
          <a:bodyPr/>
          <a:lstStyle/>
          <a:p>
            <a:endParaRPr lang="en-US" dirty="0"/>
          </a:p>
        </p:txBody>
      </p:sp>
      <p:sp>
        <p:nvSpPr>
          <p:cNvPr id="178195" name="Line 19"/>
          <p:cNvSpPr>
            <a:spLocks noChangeShapeType="1"/>
          </p:cNvSpPr>
          <p:nvPr/>
        </p:nvSpPr>
        <p:spPr bwMode="auto">
          <a:xfrm>
            <a:off x="4198620" y="4191000"/>
            <a:ext cx="0" cy="190500"/>
          </a:xfrm>
          <a:prstGeom prst="line">
            <a:avLst/>
          </a:prstGeom>
          <a:noFill/>
          <a:ln w="19050">
            <a:solidFill>
              <a:schemeClr val="tx1"/>
            </a:solidFill>
            <a:round/>
            <a:headEnd/>
            <a:tailEnd type="triangle" w="med" len="med"/>
          </a:ln>
        </p:spPr>
        <p:txBody>
          <a:bodyPr/>
          <a:lstStyle/>
          <a:p>
            <a:endParaRPr lang="en-US" dirty="0"/>
          </a:p>
        </p:txBody>
      </p:sp>
      <p:sp>
        <p:nvSpPr>
          <p:cNvPr id="178196" name="Line 20"/>
          <p:cNvSpPr>
            <a:spLocks noChangeShapeType="1"/>
          </p:cNvSpPr>
          <p:nvPr/>
        </p:nvSpPr>
        <p:spPr bwMode="auto">
          <a:xfrm flipV="1">
            <a:off x="5208270" y="1333500"/>
            <a:ext cx="0" cy="3028950"/>
          </a:xfrm>
          <a:prstGeom prst="line">
            <a:avLst/>
          </a:prstGeom>
          <a:noFill/>
          <a:ln w="19050">
            <a:solidFill>
              <a:schemeClr val="tx1"/>
            </a:solidFill>
            <a:round/>
            <a:headEnd/>
            <a:tailEnd/>
          </a:ln>
        </p:spPr>
        <p:txBody>
          <a:bodyPr/>
          <a:lstStyle/>
          <a:p>
            <a:endParaRPr lang="en-US" dirty="0"/>
          </a:p>
        </p:txBody>
      </p:sp>
      <p:sp>
        <p:nvSpPr>
          <p:cNvPr id="178197" name="Line 21"/>
          <p:cNvSpPr>
            <a:spLocks noChangeShapeType="1"/>
          </p:cNvSpPr>
          <p:nvPr/>
        </p:nvSpPr>
        <p:spPr bwMode="auto">
          <a:xfrm>
            <a:off x="7056120" y="6057900"/>
            <a:ext cx="0" cy="304800"/>
          </a:xfrm>
          <a:prstGeom prst="line">
            <a:avLst/>
          </a:prstGeom>
          <a:noFill/>
          <a:ln w="19050">
            <a:solidFill>
              <a:schemeClr val="tx1"/>
            </a:solidFill>
            <a:round/>
            <a:headEnd/>
            <a:tailEnd type="triangle" w="med" len="med"/>
          </a:ln>
        </p:spPr>
        <p:txBody>
          <a:bodyPr/>
          <a:lstStyle/>
          <a:p>
            <a:endParaRPr lang="en-US" dirty="0"/>
          </a:p>
        </p:txBody>
      </p:sp>
      <p:sp>
        <p:nvSpPr>
          <p:cNvPr id="178198" name="Line 22"/>
          <p:cNvSpPr>
            <a:spLocks noChangeShapeType="1"/>
          </p:cNvSpPr>
          <p:nvPr/>
        </p:nvSpPr>
        <p:spPr bwMode="auto">
          <a:xfrm>
            <a:off x="274320" y="1485900"/>
            <a:ext cx="8077200" cy="0"/>
          </a:xfrm>
          <a:prstGeom prst="line">
            <a:avLst/>
          </a:prstGeom>
          <a:noFill/>
          <a:ln w="9525">
            <a:solidFill>
              <a:schemeClr val="tx1"/>
            </a:solidFill>
            <a:round/>
            <a:headEnd/>
            <a:tailEnd/>
          </a:ln>
        </p:spPr>
        <p:txBody>
          <a:bodyPr/>
          <a:lstStyle/>
          <a:p>
            <a:endParaRPr lang="en-US" dirty="0"/>
          </a:p>
        </p:txBody>
      </p:sp>
      <p:sp>
        <p:nvSpPr>
          <p:cNvPr id="178199" name="Line 23"/>
          <p:cNvSpPr>
            <a:spLocks noChangeShapeType="1"/>
          </p:cNvSpPr>
          <p:nvPr/>
        </p:nvSpPr>
        <p:spPr bwMode="auto">
          <a:xfrm>
            <a:off x="274320" y="952500"/>
            <a:ext cx="8077200" cy="0"/>
          </a:xfrm>
          <a:prstGeom prst="line">
            <a:avLst/>
          </a:prstGeom>
          <a:noFill/>
          <a:ln w="9525">
            <a:solidFill>
              <a:schemeClr val="tx1"/>
            </a:solidFill>
            <a:round/>
            <a:headEnd/>
            <a:tailEnd/>
          </a:ln>
        </p:spPr>
        <p:txBody>
          <a:bodyPr/>
          <a:lstStyle/>
          <a:p>
            <a:endParaRPr lang="en-US" dirty="0"/>
          </a:p>
        </p:txBody>
      </p:sp>
      <p:sp>
        <p:nvSpPr>
          <p:cNvPr id="178200" name="Line 24"/>
          <p:cNvSpPr>
            <a:spLocks noChangeShapeType="1"/>
          </p:cNvSpPr>
          <p:nvPr/>
        </p:nvSpPr>
        <p:spPr bwMode="auto">
          <a:xfrm>
            <a:off x="6424295" y="5359400"/>
            <a:ext cx="0" cy="304800"/>
          </a:xfrm>
          <a:prstGeom prst="line">
            <a:avLst/>
          </a:prstGeom>
          <a:noFill/>
          <a:ln w="19050">
            <a:solidFill>
              <a:schemeClr val="tx1"/>
            </a:solidFill>
            <a:round/>
            <a:headEnd/>
            <a:tailEnd type="triangle" w="med" len="med"/>
          </a:ln>
        </p:spPr>
        <p:txBody>
          <a:bodyPr/>
          <a:lstStyle/>
          <a:p>
            <a:endParaRPr lang="en-US" dirty="0"/>
          </a:p>
        </p:txBody>
      </p:sp>
      <p:sp>
        <p:nvSpPr>
          <p:cNvPr id="178201" name="Text Box 25"/>
          <p:cNvSpPr txBox="1">
            <a:spLocks noChangeArrowheads="1"/>
          </p:cNvSpPr>
          <p:nvPr/>
        </p:nvSpPr>
        <p:spPr bwMode="auto">
          <a:xfrm>
            <a:off x="3792220" y="1028700"/>
            <a:ext cx="1981200" cy="366713"/>
          </a:xfrm>
          <a:prstGeom prst="rect">
            <a:avLst/>
          </a:prstGeom>
          <a:noFill/>
          <a:ln w="9525">
            <a:noFill/>
            <a:miter lim="800000"/>
            <a:headEnd/>
            <a:tailEnd/>
          </a:ln>
        </p:spPr>
        <p:txBody>
          <a:bodyPr>
            <a:spAutoFit/>
          </a:bodyPr>
          <a:lstStyle/>
          <a:p>
            <a:pPr>
              <a:spcBef>
                <a:spcPct val="50000"/>
              </a:spcBef>
            </a:pPr>
            <a:r>
              <a:rPr lang="en-US" dirty="0">
                <a:latin typeface="Times New Roman" pitchFamily="18" charset="0"/>
              </a:rPr>
              <a:t>IMT Bus</a:t>
            </a:r>
          </a:p>
        </p:txBody>
      </p:sp>
      <p:sp>
        <p:nvSpPr>
          <p:cNvPr id="178202" name="Line 26"/>
          <p:cNvSpPr>
            <a:spLocks noChangeShapeType="1"/>
          </p:cNvSpPr>
          <p:nvPr/>
        </p:nvSpPr>
        <p:spPr bwMode="auto">
          <a:xfrm flipV="1">
            <a:off x="1722120" y="1333500"/>
            <a:ext cx="0" cy="533400"/>
          </a:xfrm>
          <a:prstGeom prst="line">
            <a:avLst/>
          </a:prstGeom>
          <a:noFill/>
          <a:ln w="19050">
            <a:solidFill>
              <a:schemeClr val="tx1"/>
            </a:solidFill>
            <a:round/>
            <a:headEnd/>
            <a:tailEnd type="triangle" w="med" len="med"/>
          </a:ln>
        </p:spPr>
        <p:txBody>
          <a:bodyPr/>
          <a:lstStyle/>
          <a:p>
            <a:endParaRPr lang="en-US" dirty="0"/>
          </a:p>
        </p:txBody>
      </p:sp>
      <p:sp>
        <p:nvSpPr>
          <p:cNvPr id="178203" name="Line 27"/>
          <p:cNvSpPr>
            <a:spLocks noChangeShapeType="1"/>
          </p:cNvSpPr>
          <p:nvPr/>
        </p:nvSpPr>
        <p:spPr bwMode="auto">
          <a:xfrm>
            <a:off x="6357620" y="1371600"/>
            <a:ext cx="0" cy="381000"/>
          </a:xfrm>
          <a:prstGeom prst="line">
            <a:avLst/>
          </a:prstGeom>
          <a:noFill/>
          <a:ln w="19050">
            <a:solidFill>
              <a:schemeClr val="tx1"/>
            </a:solidFill>
            <a:round/>
            <a:headEnd/>
            <a:tailEnd type="triangle" w="med" len="med"/>
          </a:ln>
        </p:spPr>
        <p:txBody>
          <a:bodyPr/>
          <a:lstStyle/>
          <a:p>
            <a:endParaRPr lang="en-US" dirty="0"/>
          </a:p>
        </p:txBody>
      </p:sp>
      <p:sp>
        <p:nvSpPr>
          <p:cNvPr id="178204" name="Text Box 28"/>
          <p:cNvSpPr txBox="1">
            <a:spLocks noChangeArrowheads="1"/>
          </p:cNvSpPr>
          <p:nvPr/>
        </p:nvSpPr>
        <p:spPr bwMode="auto">
          <a:xfrm>
            <a:off x="5989320" y="5676900"/>
            <a:ext cx="2447925"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Outgoing SCCP MSU</a:t>
            </a:r>
          </a:p>
        </p:txBody>
      </p:sp>
      <p:sp>
        <p:nvSpPr>
          <p:cNvPr id="178205" name="Line 29"/>
          <p:cNvSpPr>
            <a:spLocks noChangeShapeType="1"/>
          </p:cNvSpPr>
          <p:nvPr/>
        </p:nvSpPr>
        <p:spPr bwMode="auto">
          <a:xfrm flipV="1">
            <a:off x="1722120" y="6048375"/>
            <a:ext cx="0" cy="304800"/>
          </a:xfrm>
          <a:prstGeom prst="line">
            <a:avLst/>
          </a:prstGeom>
          <a:noFill/>
          <a:ln w="19050">
            <a:solidFill>
              <a:schemeClr val="tx1"/>
            </a:solidFill>
            <a:round/>
            <a:headEnd/>
            <a:tailEnd type="triangle" w="med" len="med"/>
          </a:ln>
        </p:spPr>
        <p:txBody>
          <a:bodyPr/>
          <a:lstStyle/>
          <a:p>
            <a:endParaRPr lang="en-US" dirty="0"/>
          </a:p>
        </p:txBody>
      </p:sp>
      <p:sp>
        <p:nvSpPr>
          <p:cNvPr id="178206" name="Line 30"/>
          <p:cNvSpPr>
            <a:spLocks noChangeShapeType="1"/>
          </p:cNvSpPr>
          <p:nvPr/>
        </p:nvSpPr>
        <p:spPr bwMode="auto">
          <a:xfrm flipV="1">
            <a:off x="4198620" y="4362450"/>
            <a:ext cx="1009650" cy="0"/>
          </a:xfrm>
          <a:prstGeom prst="line">
            <a:avLst/>
          </a:prstGeom>
          <a:noFill/>
          <a:ln w="19050">
            <a:solidFill>
              <a:schemeClr val="tx1"/>
            </a:solidFill>
            <a:round/>
            <a:headEnd/>
            <a:tailEnd type="triangle" w="med" len="med"/>
          </a:ln>
        </p:spPr>
        <p:txBody>
          <a:bodyPr/>
          <a:lstStyle/>
          <a:p>
            <a:endParaRPr lang="en-US" dirty="0"/>
          </a:p>
        </p:txBody>
      </p:sp>
      <p:sp>
        <p:nvSpPr>
          <p:cNvPr id="178207" name="Line 31"/>
          <p:cNvSpPr>
            <a:spLocks noChangeShapeType="1"/>
          </p:cNvSpPr>
          <p:nvPr/>
        </p:nvSpPr>
        <p:spPr bwMode="auto">
          <a:xfrm>
            <a:off x="3169920" y="1714500"/>
            <a:ext cx="2247900" cy="0"/>
          </a:xfrm>
          <a:prstGeom prst="line">
            <a:avLst/>
          </a:prstGeom>
          <a:noFill/>
          <a:ln w="9525">
            <a:solidFill>
              <a:schemeClr val="tx1"/>
            </a:solidFill>
            <a:round/>
            <a:headEnd/>
            <a:tailEnd/>
          </a:ln>
        </p:spPr>
        <p:txBody>
          <a:bodyPr/>
          <a:lstStyle/>
          <a:p>
            <a:endParaRPr lang="en-US" dirty="0"/>
          </a:p>
        </p:txBody>
      </p:sp>
      <p:sp>
        <p:nvSpPr>
          <p:cNvPr id="178208" name="Line 32"/>
          <p:cNvSpPr>
            <a:spLocks noChangeShapeType="1"/>
          </p:cNvSpPr>
          <p:nvPr/>
        </p:nvSpPr>
        <p:spPr bwMode="auto">
          <a:xfrm>
            <a:off x="5417820" y="1714500"/>
            <a:ext cx="0" cy="2971800"/>
          </a:xfrm>
          <a:prstGeom prst="line">
            <a:avLst/>
          </a:prstGeom>
          <a:noFill/>
          <a:ln w="9525">
            <a:solidFill>
              <a:schemeClr val="tx1"/>
            </a:solidFill>
            <a:round/>
            <a:headEnd/>
            <a:tailEnd/>
          </a:ln>
        </p:spPr>
        <p:txBody>
          <a:bodyPr/>
          <a:lstStyle/>
          <a:p>
            <a:endParaRPr lang="en-US" dirty="0"/>
          </a:p>
        </p:txBody>
      </p:sp>
      <p:sp>
        <p:nvSpPr>
          <p:cNvPr id="178209" name="Line 33"/>
          <p:cNvSpPr>
            <a:spLocks noChangeShapeType="1"/>
          </p:cNvSpPr>
          <p:nvPr/>
        </p:nvSpPr>
        <p:spPr bwMode="auto">
          <a:xfrm flipH="1">
            <a:off x="3169920" y="4686300"/>
            <a:ext cx="2247900" cy="0"/>
          </a:xfrm>
          <a:prstGeom prst="line">
            <a:avLst/>
          </a:prstGeom>
          <a:noFill/>
          <a:ln w="9525">
            <a:solidFill>
              <a:schemeClr val="tx1"/>
            </a:solidFill>
            <a:round/>
            <a:headEnd/>
            <a:tailEnd/>
          </a:ln>
        </p:spPr>
        <p:txBody>
          <a:bodyPr/>
          <a:lstStyle/>
          <a:p>
            <a:endParaRPr lang="en-US" dirty="0"/>
          </a:p>
        </p:txBody>
      </p:sp>
      <p:sp>
        <p:nvSpPr>
          <p:cNvPr id="178210" name="Line 34"/>
          <p:cNvSpPr>
            <a:spLocks noChangeShapeType="1"/>
          </p:cNvSpPr>
          <p:nvPr/>
        </p:nvSpPr>
        <p:spPr bwMode="auto">
          <a:xfrm flipV="1">
            <a:off x="3169920" y="3390900"/>
            <a:ext cx="0" cy="1295400"/>
          </a:xfrm>
          <a:prstGeom prst="line">
            <a:avLst/>
          </a:prstGeom>
          <a:noFill/>
          <a:ln w="9525">
            <a:solidFill>
              <a:schemeClr val="tx1"/>
            </a:solidFill>
            <a:round/>
            <a:headEnd/>
            <a:tailEnd/>
          </a:ln>
        </p:spPr>
        <p:txBody>
          <a:bodyPr/>
          <a:lstStyle/>
          <a:p>
            <a:endParaRPr lang="en-US" dirty="0"/>
          </a:p>
        </p:txBody>
      </p:sp>
      <p:sp>
        <p:nvSpPr>
          <p:cNvPr id="178211" name="Line 35"/>
          <p:cNvSpPr>
            <a:spLocks noChangeShapeType="1"/>
          </p:cNvSpPr>
          <p:nvPr/>
        </p:nvSpPr>
        <p:spPr bwMode="auto">
          <a:xfrm>
            <a:off x="3169920" y="1714500"/>
            <a:ext cx="0" cy="1676400"/>
          </a:xfrm>
          <a:prstGeom prst="line">
            <a:avLst/>
          </a:prstGeom>
          <a:noFill/>
          <a:ln w="9525">
            <a:solidFill>
              <a:schemeClr val="tx1"/>
            </a:solidFill>
            <a:round/>
            <a:headEnd/>
            <a:tailEnd/>
          </a:ln>
        </p:spPr>
        <p:txBody>
          <a:bodyPr/>
          <a:lstStyle/>
          <a:p>
            <a:endParaRPr lang="en-US" dirty="0"/>
          </a:p>
        </p:txBody>
      </p:sp>
      <p:sp>
        <p:nvSpPr>
          <p:cNvPr id="178212" name="Line 36"/>
          <p:cNvSpPr>
            <a:spLocks noChangeShapeType="1"/>
          </p:cNvSpPr>
          <p:nvPr/>
        </p:nvSpPr>
        <p:spPr bwMode="auto">
          <a:xfrm>
            <a:off x="1722120" y="1333500"/>
            <a:ext cx="2057400" cy="0"/>
          </a:xfrm>
          <a:prstGeom prst="line">
            <a:avLst/>
          </a:prstGeom>
          <a:noFill/>
          <a:ln w="19050">
            <a:solidFill>
              <a:schemeClr val="tx1"/>
            </a:solidFill>
            <a:round/>
            <a:headEnd/>
            <a:tailEnd type="triangle" w="med" len="med"/>
          </a:ln>
        </p:spPr>
        <p:txBody>
          <a:bodyPr/>
          <a:lstStyle/>
          <a:p>
            <a:endParaRPr lang="en-US" dirty="0"/>
          </a:p>
        </p:txBody>
      </p:sp>
      <p:sp>
        <p:nvSpPr>
          <p:cNvPr id="178213" name="Line 37"/>
          <p:cNvSpPr>
            <a:spLocks noChangeShapeType="1"/>
          </p:cNvSpPr>
          <p:nvPr/>
        </p:nvSpPr>
        <p:spPr bwMode="auto">
          <a:xfrm flipV="1">
            <a:off x="5205095" y="1346200"/>
            <a:ext cx="1146175" cy="0"/>
          </a:xfrm>
          <a:prstGeom prst="line">
            <a:avLst/>
          </a:prstGeom>
          <a:noFill/>
          <a:ln w="19050">
            <a:solidFill>
              <a:schemeClr val="tx1"/>
            </a:solidFill>
            <a:round/>
            <a:headEnd/>
            <a:tailEnd type="triangle" w="med" len="med"/>
          </a:ln>
        </p:spPr>
        <p:txBody>
          <a:bodyPr/>
          <a:lstStyle/>
          <a:p>
            <a:endParaRPr lang="en-US" dirty="0"/>
          </a:p>
        </p:txBody>
      </p:sp>
      <p:sp>
        <p:nvSpPr>
          <p:cNvPr id="178214" name="Text Box 38"/>
          <p:cNvSpPr txBox="1">
            <a:spLocks noChangeArrowheads="1"/>
          </p:cNvSpPr>
          <p:nvPr/>
        </p:nvSpPr>
        <p:spPr bwMode="auto">
          <a:xfrm>
            <a:off x="3550920" y="1771650"/>
            <a:ext cx="12954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GTT Tables</a:t>
            </a:r>
          </a:p>
        </p:txBody>
      </p:sp>
      <p:sp>
        <p:nvSpPr>
          <p:cNvPr id="178215" name="Text Box 39"/>
          <p:cNvSpPr txBox="1">
            <a:spLocks noChangeArrowheads="1"/>
          </p:cNvSpPr>
          <p:nvPr/>
        </p:nvSpPr>
        <p:spPr bwMode="auto">
          <a:xfrm>
            <a:off x="2912744" y="4343400"/>
            <a:ext cx="2638426" cy="369332"/>
          </a:xfrm>
          <a:prstGeom prst="rect">
            <a:avLst/>
          </a:prstGeom>
          <a:noFill/>
          <a:ln w="9525">
            <a:noFill/>
            <a:miter lim="800000"/>
            <a:headEnd/>
            <a:tailEnd/>
          </a:ln>
        </p:spPr>
        <p:txBody>
          <a:bodyPr wrap="square">
            <a:spAutoFit/>
          </a:bodyPr>
          <a:lstStyle/>
          <a:p>
            <a:pPr>
              <a:spcBef>
                <a:spcPct val="50000"/>
              </a:spcBef>
            </a:pPr>
            <a:r>
              <a:rPr lang="en-US" dirty="0">
                <a:solidFill>
                  <a:srgbClr val="000000"/>
                </a:solidFill>
              </a:rPr>
              <a:t>    </a:t>
            </a:r>
            <a:r>
              <a:rPr lang="en-US" dirty="0" smtClean="0">
                <a:solidFill>
                  <a:srgbClr val="000000"/>
                </a:solidFill>
              </a:rPr>
              <a:t>DSM/E5-SM4G </a:t>
            </a:r>
            <a:r>
              <a:rPr lang="en-US" dirty="0">
                <a:solidFill>
                  <a:srgbClr val="000000"/>
                </a:solidFill>
              </a:rPr>
              <a:t>1101</a:t>
            </a:r>
          </a:p>
        </p:txBody>
      </p:sp>
      <p:sp>
        <p:nvSpPr>
          <p:cNvPr id="178216" name="Line 40"/>
          <p:cNvSpPr>
            <a:spLocks noChangeShapeType="1"/>
          </p:cNvSpPr>
          <p:nvPr/>
        </p:nvSpPr>
        <p:spPr bwMode="auto">
          <a:xfrm flipH="1">
            <a:off x="3779520" y="1333500"/>
            <a:ext cx="0" cy="409575"/>
          </a:xfrm>
          <a:prstGeom prst="line">
            <a:avLst/>
          </a:prstGeom>
          <a:noFill/>
          <a:ln w="19050">
            <a:solidFill>
              <a:schemeClr val="tx1"/>
            </a:solidFill>
            <a:round/>
            <a:headEnd/>
            <a:tailEnd type="triangle" w="med" len="med"/>
          </a:ln>
        </p:spPr>
        <p:txBody>
          <a:bodyPr/>
          <a:lstStyle/>
          <a:p>
            <a:endParaRPr lang="en-US" dirty="0"/>
          </a:p>
        </p:txBody>
      </p:sp>
      <p:sp>
        <p:nvSpPr>
          <p:cNvPr id="178217" name="Text Box 41"/>
          <p:cNvSpPr txBox="1">
            <a:spLocks noChangeArrowheads="1"/>
          </p:cNvSpPr>
          <p:nvPr/>
        </p:nvSpPr>
        <p:spPr bwMode="auto">
          <a:xfrm>
            <a:off x="807720" y="3429000"/>
            <a:ext cx="18288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MTP Screening</a:t>
            </a:r>
          </a:p>
        </p:txBody>
      </p:sp>
      <p:sp>
        <p:nvSpPr>
          <p:cNvPr id="178218" name="Text Box 42"/>
          <p:cNvSpPr txBox="1">
            <a:spLocks noChangeArrowheads="1"/>
          </p:cNvSpPr>
          <p:nvPr/>
        </p:nvSpPr>
        <p:spPr bwMode="auto">
          <a:xfrm>
            <a:off x="836295" y="2857500"/>
            <a:ext cx="18288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SCCP Screening</a:t>
            </a:r>
          </a:p>
        </p:txBody>
      </p:sp>
      <p:sp>
        <p:nvSpPr>
          <p:cNvPr id="178219" name="Line 43"/>
          <p:cNvSpPr>
            <a:spLocks noChangeShapeType="1"/>
          </p:cNvSpPr>
          <p:nvPr/>
        </p:nvSpPr>
        <p:spPr bwMode="auto">
          <a:xfrm flipV="1">
            <a:off x="1722120" y="3200400"/>
            <a:ext cx="0" cy="228600"/>
          </a:xfrm>
          <a:prstGeom prst="line">
            <a:avLst/>
          </a:prstGeom>
          <a:noFill/>
          <a:ln w="19050">
            <a:solidFill>
              <a:schemeClr val="tx1"/>
            </a:solidFill>
            <a:round/>
            <a:headEnd/>
            <a:tailEnd type="triangle" w="med" len="med"/>
          </a:ln>
        </p:spPr>
        <p:txBody>
          <a:bodyPr/>
          <a:lstStyle/>
          <a:p>
            <a:endParaRPr lang="en-US" dirty="0"/>
          </a:p>
        </p:txBody>
      </p:sp>
      <p:sp>
        <p:nvSpPr>
          <p:cNvPr id="178220" name="Line 44"/>
          <p:cNvSpPr>
            <a:spLocks noChangeShapeType="1"/>
          </p:cNvSpPr>
          <p:nvPr/>
        </p:nvSpPr>
        <p:spPr bwMode="auto">
          <a:xfrm flipH="1" flipV="1">
            <a:off x="1703070" y="2143125"/>
            <a:ext cx="0" cy="180975"/>
          </a:xfrm>
          <a:prstGeom prst="line">
            <a:avLst/>
          </a:prstGeom>
          <a:noFill/>
          <a:ln w="19050">
            <a:solidFill>
              <a:schemeClr val="tx1"/>
            </a:solidFill>
            <a:round/>
            <a:headEnd/>
            <a:tailEnd type="triangle" w="med" len="med"/>
          </a:ln>
        </p:spPr>
        <p:txBody>
          <a:bodyPr/>
          <a:lstStyle/>
          <a:p>
            <a:endParaRPr lang="en-US" dirty="0"/>
          </a:p>
        </p:txBody>
      </p:sp>
      <p:sp>
        <p:nvSpPr>
          <p:cNvPr id="178221" name="Line 45"/>
          <p:cNvSpPr>
            <a:spLocks noChangeShapeType="1"/>
          </p:cNvSpPr>
          <p:nvPr/>
        </p:nvSpPr>
        <p:spPr bwMode="auto">
          <a:xfrm flipH="1" flipV="1">
            <a:off x="1703070" y="2676525"/>
            <a:ext cx="0" cy="190500"/>
          </a:xfrm>
          <a:prstGeom prst="line">
            <a:avLst/>
          </a:prstGeom>
          <a:noFill/>
          <a:ln w="19050">
            <a:solidFill>
              <a:schemeClr val="tx1"/>
            </a:solidFill>
            <a:round/>
            <a:headEnd/>
            <a:tailEnd type="triangle" w="med" len="med"/>
          </a:ln>
        </p:spPr>
        <p:txBody>
          <a:bodyPr/>
          <a:lstStyle/>
          <a:p>
            <a:endParaRPr lang="en-US" dirty="0"/>
          </a:p>
        </p:txBody>
      </p:sp>
      <p:sp>
        <p:nvSpPr>
          <p:cNvPr id="178222" name="Text Box 46"/>
          <p:cNvSpPr txBox="1">
            <a:spLocks noChangeArrowheads="1"/>
          </p:cNvSpPr>
          <p:nvPr/>
        </p:nvSpPr>
        <p:spPr bwMode="auto">
          <a:xfrm>
            <a:off x="3246120" y="2324100"/>
            <a:ext cx="1876425"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SCCP Screening</a:t>
            </a:r>
          </a:p>
        </p:txBody>
      </p:sp>
      <p:sp>
        <p:nvSpPr>
          <p:cNvPr id="178223" name="Rectangle 47"/>
          <p:cNvSpPr>
            <a:spLocks noChangeArrowheads="1"/>
          </p:cNvSpPr>
          <p:nvPr/>
        </p:nvSpPr>
        <p:spPr bwMode="auto">
          <a:xfrm>
            <a:off x="5633720" y="1739900"/>
            <a:ext cx="1263650" cy="2971800"/>
          </a:xfrm>
          <a:prstGeom prst="rect">
            <a:avLst/>
          </a:prstGeom>
          <a:noFill/>
          <a:ln w="9525">
            <a:solidFill>
              <a:schemeClr val="tx1"/>
            </a:solidFill>
            <a:miter lim="800000"/>
            <a:headEnd/>
            <a:tailEnd/>
          </a:ln>
        </p:spPr>
        <p:txBody>
          <a:bodyPr wrap="none" anchor="ctr"/>
          <a:lstStyle/>
          <a:p>
            <a:endParaRPr lang="en-US" dirty="0"/>
          </a:p>
        </p:txBody>
      </p:sp>
      <p:sp>
        <p:nvSpPr>
          <p:cNvPr id="178224" name="Text Box 48"/>
          <p:cNvSpPr txBox="1">
            <a:spLocks noChangeArrowheads="1"/>
          </p:cNvSpPr>
          <p:nvPr/>
        </p:nvSpPr>
        <p:spPr bwMode="auto">
          <a:xfrm>
            <a:off x="5608320" y="4140200"/>
            <a:ext cx="6731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LIM </a:t>
            </a:r>
          </a:p>
        </p:txBody>
      </p:sp>
      <p:sp>
        <p:nvSpPr>
          <p:cNvPr id="178225" name="Line 49"/>
          <p:cNvSpPr>
            <a:spLocks noChangeShapeType="1"/>
          </p:cNvSpPr>
          <p:nvPr/>
        </p:nvSpPr>
        <p:spPr bwMode="auto">
          <a:xfrm flipH="1">
            <a:off x="6421120" y="4711700"/>
            <a:ext cx="0" cy="444500"/>
          </a:xfrm>
          <a:prstGeom prst="line">
            <a:avLst/>
          </a:prstGeom>
          <a:noFill/>
          <a:ln w="19050">
            <a:solidFill>
              <a:schemeClr val="tx1"/>
            </a:solidFill>
            <a:round/>
            <a:headEnd/>
            <a:tailEnd type="triangle" w="med" len="med"/>
          </a:ln>
        </p:spPr>
        <p:txBody>
          <a:bodyPr/>
          <a:lstStyle/>
          <a:p>
            <a:endParaRPr lang="en-US" dirty="0"/>
          </a:p>
        </p:txBody>
      </p:sp>
      <p:sp>
        <p:nvSpPr>
          <p:cNvPr id="178226" name="Text Box 50"/>
          <p:cNvSpPr txBox="1">
            <a:spLocks noChangeArrowheads="1"/>
          </p:cNvSpPr>
          <p:nvPr/>
        </p:nvSpPr>
        <p:spPr bwMode="auto">
          <a:xfrm>
            <a:off x="5709920" y="1816100"/>
            <a:ext cx="1095375"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Routing</a:t>
            </a:r>
          </a:p>
        </p:txBody>
      </p:sp>
      <p:sp>
        <p:nvSpPr>
          <p:cNvPr id="178227" name="Text Box 51"/>
          <p:cNvSpPr txBox="1">
            <a:spLocks noChangeArrowheads="1"/>
          </p:cNvSpPr>
          <p:nvPr/>
        </p:nvSpPr>
        <p:spPr bwMode="auto">
          <a:xfrm>
            <a:off x="5582920" y="5041900"/>
            <a:ext cx="13081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Port AorB</a:t>
            </a:r>
          </a:p>
        </p:txBody>
      </p:sp>
      <p:sp>
        <p:nvSpPr>
          <p:cNvPr id="178228" name="Line 52"/>
          <p:cNvSpPr>
            <a:spLocks noChangeShapeType="1"/>
          </p:cNvSpPr>
          <p:nvPr/>
        </p:nvSpPr>
        <p:spPr bwMode="auto">
          <a:xfrm flipH="1">
            <a:off x="6408420" y="2159000"/>
            <a:ext cx="0" cy="2514600"/>
          </a:xfrm>
          <a:prstGeom prst="line">
            <a:avLst/>
          </a:prstGeom>
          <a:noFill/>
          <a:ln w="19050">
            <a:solidFill>
              <a:schemeClr val="tx1"/>
            </a:solidFill>
            <a:round/>
            <a:headEnd/>
            <a:tailEnd type="triangle" w="med" len="med"/>
          </a:ln>
        </p:spPr>
        <p:txBody>
          <a:bodyPr/>
          <a:lstStyle/>
          <a:p>
            <a:endParaRPr lang="en-US" dirty="0"/>
          </a:p>
        </p:txBody>
      </p:sp>
      <p:sp>
        <p:nvSpPr>
          <p:cNvPr id="178229" name="Text Box 53"/>
          <p:cNvSpPr txBox="1">
            <a:spLocks noChangeArrowheads="1"/>
          </p:cNvSpPr>
          <p:nvPr/>
        </p:nvSpPr>
        <p:spPr bwMode="auto">
          <a:xfrm>
            <a:off x="5671820" y="4368800"/>
            <a:ext cx="7747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2314</a:t>
            </a:r>
          </a:p>
        </p:txBody>
      </p:sp>
      <p:sp>
        <p:nvSpPr>
          <p:cNvPr id="178230" name="Rectangle 54"/>
          <p:cNvSpPr>
            <a:spLocks noChangeArrowheads="1"/>
          </p:cNvSpPr>
          <p:nvPr/>
        </p:nvSpPr>
        <p:spPr bwMode="auto">
          <a:xfrm>
            <a:off x="7386320" y="1752600"/>
            <a:ext cx="1235075" cy="2971800"/>
          </a:xfrm>
          <a:prstGeom prst="rect">
            <a:avLst/>
          </a:prstGeom>
          <a:noFill/>
          <a:ln w="9525">
            <a:solidFill>
              <a:schemeClr val="tx1"/>
            </a:solidFill>
            <a:miter lim="800000"/>
            <a:headEnd/>
            <a:tailEnd/>
          </a:ln>
        </p:spPr>
        <p:txBody>
          <a:bodyPr wrap="none" anchor="ctr"/>
          <a:lstStyle/>
          <a:p>
            <a:endParaRPr lang="en-US" dirty="0"/>
          </a:p>
        </p:txBody>
      </p:sp>
      <p:sp>
        <p:nvSpPr>
          <p:cNvPr id="178231" name="Text Box 55"/>
          <p:cNvSpPr txBox="1">
            <a:spLocks noChangeArrowheads="1"/>
          </p:cNvSpPr>
          <p:nvPr/>
        </p:nvSpPr>
        <p:spPr bwMode="auto">
          <a:xfrm>
            <a:off x="7237095" y="4152900"/>
            <a:ext cx="1685925"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sz="1600" dirty="0">
                <a:solidFill>
                  <a:srgbClr val="000000"/>
                </a:solidFill>
              </a:rPr>
              <a:t>E5 TSM-GLS</a:t>
            </a:r>
            <a:r>
              <a:rPr lang="en-US" dirty="0">
                <a:solidFill>
                  <a:srgbClr val="000000"/>
                </a:solidFill>
              </a:rPr>
              <a:t> </a:t>
            </a:r>
          </a:p>
        </p:txBody>
      </p:sp>
      <p:sp>
        <p:nvSpPr>
          <p:cNvPr id="178232" name="Text Box 56"/>
          <p:cNvSpPr txBox="1">
            <a:spLocks noChangeArrowheads="1"/>
          </p:cNvSpPr>
          <p:nvPr/>
        </p:nvSpPr>
        <p:spPr bwMode="auto">
          <a:xfrm>
            <a:off x="7462520" y="1828800"/>
            <a:ext cx="990600" cy="590550"/>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GWS Tables</a:t>
            </a:r>
          </a:p>
        </p:txBody>
      </p:sp>
      <p:sp>
        <p:nvSpPr>
          <p:cNvPr id="178233" name="Text Box 57"/>
          <p:cNvSpPr txBox="1">
            <a:spLocks noChangeArrowheads="1"/>
          </p:cNvSpPr>
          <p:nvPr/>
        </p:nvSpPr>
        <p:spPr bwMode="auto">
          <a:xfrm>
            <a:off x="7364095" y="4397375"/>
            <a:ext cx="7747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1104</a:t>
            </a:r>
          </a:p>
        </p:txBody>
      </p:sp>
      <p:sp>
        <p:nvSpPr>
          <p:cNvPr id="178234" name="Line 58"/>
          <p:cNvSpPr>
            <a:spLocks noChangeShapeType="1"/>
          </p:cNvSpPr>
          <p:nvPr/>
        </p:nvSpPr>
        <p:spPr bwMode="auto">
          <a:xfrm>
            <a:off x="2658745" y="3079750"/>
            <a:ext cx="333375" cy="0"/>
          </a:xfrm>
          <a:prstGeom prst="line">
            <a:avLst/>
          </a:prstGeom>
          <a:noFill/>
          <a:ln w="9525">
            <a:solidFill>
              <a:schemeClr val="tx1"/>
            </a:solidFill>
            <a:prstDash val="dash"/>
            <a:round/>
            <a:headEnd type="triangle" w="med" len="med"/>
            <a:tailEnd/>
          </a:ln>
        </p:spPr>
        <p:txBody>
          <a:bodyPr/>
          <a:lstStyle/>
          <a:p>
            <a:endParaRPr lang="en-US" dirty="0"/>
          </a:p>
        </p:txBody>
      </p:sp>
      <p:sp>
        <p:nvSpPr>
          <p:cNvPr id="178235" name="Line 59"/>
          <p:cNvSpPr>
            <a:spLocks noChangeShapeType="1"/>
          </p:cNvSpPr>
          <p:nvPr/>
        </p:nvSpPr>
        <p:spPr bwMode="auto">
          <a:xfrm flipV="1">
            <a:off x="2979420" y="1066800"/>
            <a:ext cx="0" cy="2006600"/>
          </a:xfrm>
          <a:prstGeom prst="line">
            <a:avLst/>
          </a:prstGeom>
          <a:noFill/>
          <a:ln w="9525">
            <a:solidFill>
              <a:schemeClr val="tx1"/>
            </a:solidFill>
            <a:prstDash val="dash"/>
            <a:round/>
            <a:headEnd/>
            <a:tailEnd/>
          </a:ln>
        </p:spPr>
        <p:txBody>
          <a:bodyPr/>
          <a:lstStyle/>
          <a:p>
            <a:endParaRPr lang="en-US" dirty="0"/>
          </a:p>
        </p:txBody>
      </p:sp>
      <p:sp>
        <p:nvSpPr>
          <p:cNvPr id="178236" name="Line 60"/>
          <p:cNvSpPr>
            <a:spLocks noChangeShapeType="1"/>
          </p:cNvSpPr>
          <p:nvPr/>
        </p:nvSpPr>
        <p:spPr bwMode="auto">
          <a:xfrm>
            <a:off x="2979420" y="1054100"/>
            <a:ext cx="4927600" cy="0"/>
          </a:xfrm>
          <a:prstGeom prst="line">
            <a:avLst/>
          </a:prstGeom>
          <a:noFill/>
          <a:ln w="9525">
            <a:solidFill>
              <a:schemeClr val="tx1"/>
            </a:solidFill>
            <a:prstDash val="dash"/>
            <a:round/>
            <a:headEnd type="triangle" w="med" len="med"/>
            <a:tailEnd/>
          </a:ln>
        </p:spPr>
        <p:txBody>
          <a:bodyPr/>
          <a:lstStyle/>
          <a:p>
            <a:endParaRPr lang="en-US" dirty="0"/>
          </a:p>
        </p:txBody>
      </p:sp>
      <p:sp>
        <p:nvSpPr>
          <p:cNvPr id="178237" name="Line 61"/>
          <p:cNvSpPr>
            <a:spLocks noChangeShapeType="1"/>
          </p:cNvSpPr>
          <p:nvPr/>
        </p:nvSpPr>
        <p:spPr bwMode="auto">
          <a:xfrm>
            <a:off x="7907020" y="1054100"/>
            <a:ext cx="0" cy="774700"/>
          </a:xfrm>
          <a:prstGeom prst="line">
            <a:avLst/>
          </a:prstGeom>
          <a:noFill/>
          <a:ln w="9525">
            <a:solidFill>
              <a:schemeClr val="tx1"/>
            </a:solidFill>
            <a:prstDash val="dash"/>
            <a:round/>
            <a:headEnd type="triangle" w="med" len="med"/>
            <a:tailEnd/>
          </a:ln>
        </p:spPr>
        <p:txBody>
          <a:bodyPr/>
          <a:lstStyle/>
          <a:p>
            <a:endParaRPr lang="en-US" dirty="0"/>
          </a:p>
        </p:txBody>
      </p:sp>
      <p:sp>
        <p:nvSpPr>
          <p:cNvPr id="178238" name="Line 62"/>
          <p:cNvSpPr>
            <a:spLocks noChangeShapeType="1"/>
          </p:cNvSpPr>
          <p:nvPr/>
        </p:nvSpPr>
        <p:spPr bwMode="auto">
          <a:xfrm>
            <a:off x="1188720" y="4705350"/>
            <a:ext cx="0" cy="381000"/>
          </a:xfrm>
          <a:prstGeom prst="line">
            <a:avLst/>
          </a:prstGeom>
          <a:noFill/>
          <a:ln w="19050">
            <a:solidFill>
              <a:schemeClr val="tx1"/>
            </a:solidFill>
            <a:round/>
            <a:headEnd type="triangle" w="med" len="med"/>
            <a:tailEnd type="triangle" w="med" len="med"/>
          </a:ln>
        </p:spPr>
        <p:txBody>
          <a:bodyPr/>
          <a:lstStyle/>
          <a:p>
            <a:endParaRPr lang="en-US" dirty="0"/>
          </a:p>
        </p:txBody>
      </p:sp>
      <p:sp>
        <p:nvSpPr>
          <p:cNvPr id="178239" name="Line 63"/>
          <p:cNvSpPr>
            <a:spLocks noChangeShapeType="1"/>
          </p:cNvSpPr>
          <p:nvPr/>
        </p:nvSpPr>
        <p:spPr bwMode="auto">
          <a:xfrm>
            <a:off x="2169795" y="4705350"/>
            <a:ext cx="0" cy="381000"/>
          </a:xfrm>
          <a:prstGeom prst="line">
            <a:avLst/>
          </a:prstGeom>
          <a:noFill/>
          <a:ln w="19050">
            <a:solidFill>
              <a:schemeClr val="tx1"/>
            </a:solidFill>
            <a:round/>
            <a:headEnd type="triangle" w="med" len="med"/>
            <a:tailEnd type="triangle" w="med" len="med"/>
          </a:ln>
        </p:spPr>
        <p:txBody>
          <a:bodyPr/>
          <a:lstStyle/>
          <a:p>
            <a:endParaRPr lang="en-US" dirty="0"/>
          </a:p>
        </p:txBody>
      </p:sp>
      <p:sp>
        <p:nvSpPr>
          <p:cNvPr id="178240" name="Line 64"/>
          <p:cNvSpPr>
            <a:spLocks noChangeShapeType="1"/>
          </p:cNvSpPr>
          <p:nvPr/>
        </p:nvSpPr>
        <p:spPr bwMode="auto">
          <a:xfrm flipV="1">
            <a:off x="2179320" y="5381625"/>
            <a:ext cx="0" cy="304800"/>
          </a:xfrm>
          <a:prstGeom prst="line">
            <a:avLst/>
          </a:prstGeom>
          <a:noFill/>
          <a:ln w="19050">
            <a:solidFill>
              <a:schemeClr val="tx1"/>
            </a:solidFill>
            <a:round/>
            <a:headEnd/>
            <a:tailEnd type="triangle" w="med" len="med"/>
          </a:ln>
        </p:spPr>
        <p:txBody>
          <a:bodyPr/>
          <a:lstStyle/>
          <a:p>
            <a:endParaRPr lang="en-US" dirty="0"/>
          </a:p>
        </p:txBody>
      </p:sp>
      <p:sp>
        <p:nvSpPr>
          <p:cNvPr id="178241" name="Text Box 65"/>
          <p:cNvSpPr txBox="1">
            <a:spLocks noChangeArrowheads="1"/>
          </p:cNvSpPr>
          <p:nvPr/>
        </p:nvSpPr>
        <p:spPr bwMode="auto">
          <a:xfrm>
            <a:off x="1036320" y="1800225"/>
            <a:ext cx="1400175"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Distribution</a:t>
            </a:r>
          </a:p>
        </p:txBody>
      </p:sp>
      <p:sp>
        <p:nvSpPr>
          <p:cNvPr id="178242" name="Line 66"/>
          <p:cNvSpPr>
            <a:spLocks noChangeShapeType="1"/>
          </p:cNvSpPr>
          <p:nvPr/>
        </p:nvSpPr>
        <p:spPr bwMode="auto">
          <a:xfrm>
            <a:off x="2979420" y="2466975"/>
            <a:ext cx="257175" cy="9525"/>
          </a:xfrm>
          <a:prstGeom prst="line">
            <a:avLst/>
          </a:prstGeom>
          <a:noFill/>
          <a:ln w="9525">
            <a:solidFill>
              <a:schemeClr val="tx1"/>
            </a:solidFill>
            <a:prstDash val="dash"/>
            <a:round/>
            <a:headEnd/>
            <a:tailEnd type="triangle" w="med" len="med"/>
          </a:ln>
        </p:spPr>
        <p:txBody>
          <a:bodyPr/>
          <a:lstStyle/>
          <a:p>
            <a:endParaRPr lang="en-US" dirty="0"/>
          </a:p>
        </p:txBody>
      </p:sp>
      <p:sp>
        <p:nvSpPr>
          <p:cNvPr id="69" name="Line 59"/>
          <p:cNvSpPr>
            <a:spLocks noChangeShapeType="1"/>
          </p:cNvSpPr>
          <p:nvPr/>
        </p:nvSpPr>
        <p:spPr bwMode="auto">
          <a:xfrm flipV="1">
            <a:off x="2979420" y="3067046"/>
            <a:ext cx="0" cy="561978"/>
          </a:xfrm>
          <a:prstGeom prst="line">
            <a:avLst/>
          </a:prstGeom>
          <a:noFill/>
          <a:ln w="9525">
            <a:solidFill>
              <a:schemeClr val="tx1"/>
            </a:solidFill>
            <a:prstDash val="dash"/>
            <a:round/>
            <a:headEnd/>
            <a:tailEnd/>
          </a:ln>
        </p:spPr>
        <p:txBody>
          <a:bodyPr/>
          <a:lstStyle/>
          <a:p>
            <a:endParaRPr lang="en-US" dirty="0"/>
          </a:p>
        </p:txBody>
      </p:sp>
      <p:sp>
        <p:nvSpPr>
          <p:cNvPr id="70" name="Line 58"/>
          <p:cNvSpPr>
            <a:spLocks noChangeShapeType="1"/>
          </p:cNvSpPr>
          <p:nvPr/>
        </p:nvSpPr>
        <p:spPr bwMode="auto">
          <a:xfrm>
            <a:off x="2658745" y="3632200"/>
            <a:ext cx="333375" cy="0"/>
          </a:xfrm>
          <a:prstGeom prst="line">
            <a:avLst/>
          </a:prstGeom>
          <a:noFill/>
          <a:ln w="9525">
            <a:solidFill>
              <a:schemeClr val="tx1"/>
            </a:solidFill>
            <a:prstDash val="dash"/>
            <a:round/>
            <a:headEnd type="triangle" w="med" len="med"/>
            <a:tailEnd/>
          </a:ln>
        </p:spPr>
        <p:txBody>
          <a:bodyPr/>
          <a:lstStyle/>
          <a:p>
            <a:endParaRPr lang="en-US" dirty="0"/>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en-US" dirty="0" smtClean="0"/>
              <a:t>Module 6 Review</a:t>
            </a:r>
          </a:p>
        </p:txBody>
      </p:sp>
      <p:sp>
        <p:nvSpPr>
          <p:cNvPr id="179203"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buNone/>
            </a:pPr>
            <a:endParaRPr lang="en-US" dirty="0" smtClean="0"/>
          </a:p>
          <a:p>
            <a:pPr eaLnBrk="1" hangingPunct="1"/>
            <a:r>
              <a:rPr lang="en-US" dirty="0" smtClean="0"/>
              <a:t>We will review all answers as a group.</a:t>
            </a:r>
          </a:p>
          <a:p>
            <a:pPr eaLnBrk="1" hangingPunct="1"/>
            <a:endParaRPr lang="en-US" dirty="0" smtClean="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Gateway Screening Configuration</a:t>
            </a:r>
          </a:p>
          <a:p>
            <a:endParaRPr lang="en-US" dirty="0"/>
          </a:p>
        </p:txBody>
      </p:sp>
      <p:sp>
        <p:nvSpPr>
          <p:cNvPr id="182275" name="Rectangle 2"/>
          <p:cNvSpPr>
            <a:spLocks noGrp="1" noChangeArrowheads="1"/>
          </p:cNvSpPr>
          <p:nvPr>
            <p:ph type="ctrTitle"/>
          </p:nvPr>
        </p:nvSpPr>
        <p:spPr/>
        <p:txBody>
          <a:bodyPr/>
          <a:lstStyle/>
          <a:p>
            <a:r>
              <a:rPr lang="en-US" smtClean="0"/>
              <a:t>Module 7</a:t>
            </a:r>
            <a:endParaRPr lang="en-US" dirty="0" smtClean="0"/>
          </a:p>
        </p:txBody>
      </p:sp>
      <p:sp>
        <p:nvSpPr>
          <p:cNvPr id="182274"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mtClean="0"/>
              <a:t>Module 7 Objectives</a:t>
            </a:r>
            <a:endParaRPr lang="en-US" dirty="0" smtClean="0"/>
          </a:p>
        </p:txBody>
      </p:sp>
      <p:sp>
        <p:nvSpPr>
          <p:cNvPr id="183299" name="Rectangle 3"/>
          <p:cNvSpPr>
            <a:spLocks noGrp="1" noChangeArrowheads="1"/>
          </p:cNvSpPr>
          <p:nvPr>
            <p:ph idx="1"/>
          </p:nvPr>
        </p:nvSpPr>
        <p:spPr/>
        <p:txBody>
          <a:bodyPr/>
          <a:lstStyle/>
          <a:p>
            <a:r>
              <a:rPr lang="en-US" smtClean="0"/>
              <a:t>After completing this module, the student will be able to use an EAGLE STP and related documentation to:</a:t>
            </a:r>
          </a:p>
          <a:p>
            <a:pPr lvl="2"/>
            <a:r>
              <a:rPr lang="en-US" smtClean="0"/>
              <a:t>Describe the order of data entry of the screening tables.</a:t>
            </a:r>
          </a:p>
          <a:p>
            <a:pPr lvl="2"/>
            <a:r>
              <a:rPr lang="en-US" smtClean="0"/>
              <a:t>Configure Screen Sets.</a:t>
            </a:r>
          </a:p>
          <a:p>
            <a:pPr lvl="2"/>
            <a:r>
              <a:rPr lang="en-US" smtClean="0"/>
              <a:t>Configure Gateway Screening tables.</a:t>
            </a:r>
            <a:endParaRPr lang="en-US" dirty="0" smtClean="0"/>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en-US" smtClean="0"/>
              <a:t>MTP Gateway Screening Order</a:t>
            </a:r>
            <a:endParaRPr lang="en-US" dirty="0" smtClean="0"/>
          </a:p>
        </p:txBody>
      </p:sp>
      <p:sp>
        <p:nvSpPr>
          <p:cNvPr id="184323" name="Rectangle 3"/>
          <p:cNvSpPr>
            <a:spLocks noGrp="1" noChangeArrowheads="1"/>
          </p:cNvSpPr>
          <p:nvPr>
            <p:ph sz="half" idx="1"/>
          </p:nvPr>
        </p:nvSpPr>
        <p:spPr>
          <a:xfrm>
            <a:off x="509588" y="657225"/>
            <a:ext cx="4144962" cy="5775325"/>
          </a:xfrm>
        </p:spPr>
        <p:txBody>
          <a:bodyPr/>
          <a:lstStyle/>
          <a:p>
            <a:pPr marL="457200" indent="-457200" eaLnBrk="1" hangingPunct="1">
              <a:buFont typeface="Wingdings" pitchFamily="2" charset="2"/>
              <a:buNone/>
            </a:pPr>
            <a:endParaRPr lang="en-US" sz="2500" u="sng" dirty="0" smtClean="0"/>
          </a:p>
          <a:p>
            <a:pPr marL="457200" indent="-457200" eaLnBrk="1" hangingPunct="1">
              <a:buFont typeface="Wingdings" pitchFamily="2" charset="2"/>
              <a:buNone/>
            </a:pPr>
            <a:r>
              <a:rPr lang="en-US" sz="2500" u="sng" dirty="0" smtClean="0"/>
              <a:t>MTP Screening Order</a:t>
            </a:r>
          </a:p>
          <a:p>
            <a:pPr marL="796925" lvl="1" indent="-457200">
              <a:buFontTx/>
              <a:buAutoNum type="arabicPeriod"/>
            </a:pPr>
            <a:r>
              <a:rPr lang="en-US" sz="2300" dirty="0" err="1" smtClean="0"/>
              <a:t>Linkset</a:t>
            </a:r>
            <a:endParaRPr lang="en-US" sz="2300" dirty="0" smtClean="0"/>
          </a:p>
          <a:p>
            <a:pPr marL="796925" lvl="1" indent="-457200">
              <a:buFontTx/>
              <a:buAutoNum type="arabicPeriod"/>
            </a:pPr>
            <a:r>
              <a:rPr lang="en-US" sz="2300" dirty="0" err="1" smtClean="0"/>
              <a:t>Screenset</a:t>
            </a:r>
            <a:endParaRPr lang="en-US" sz="2300" dirty="0" smtClean="0"/>
          </a:p>
          <a:p>
            <a:pPr marL="796925" lvl="1" indent="-457200">
              <a:buFontTx/>
              <a:buAutoNum type="arabicPeriod"/>
            </a:pPr>
            <a:r>
              <a:rPr lang="en-US" sz="2300" dirty="0" smtClean="0"/>
              <a:t>Allowed OPC</a:t>
            </a:r>
          </a:p>
          <a:p>
            <a:pPr marL="796925" lvl="1" indent="-457200">
              <a:buFontTx/>
              <a:buAutoNum type="arabicPeriod"/>
            </a:pPr>
            <a:r>
              <a:rPr lang="en-US" sz="2300" dirty="0" smtClean="0"/>
              <a:t>Blocked OPC</a:t>
            </a:r>
          </a:p>
          <a:p>
            <a:pPr marL="796925" lvl="1" indent="-457200">
              <a:buFontTx/>
              <a:buAutoNum type="arabicPeriod"/>
            </a:pPr>
            <a:r>
              <a:rPr lang="en-US" sz="2300" dirty="0" smtClean="0"/>
              <a:t>Allowed SIO</a:t>
            </a:r>
          </a:p>
          <a:p>
            <a:pPr marL="796925" lvl="1" indent="-457200">
              <a:buFontTx/>
              <a:buAutoNum type="arabicPeriod"/>
            </a:pPr>
            <a:r>
              <a:rPr lang="en-US" sz="2300" dirty="0" smtClean="0"/>
              <a:t>Allowed DPC</a:t>
            </a:r>
          </a:p>
          <a:p>
            <a:pPr marL="796925" lvl="1" indent="-457200">
              <a:buFontTx/>
              <a:buAutoNum type="arabicPeriod"/>
            </a:pPr>
            <a:r>
              <a:rPr lang="en-US" sz="2300" dirty="0" smtClean="0"/>
              <a:t>Blocked DPC</a:t>
            </a:r>
          </a:p>
          <a:p>
            <a:pPr marL="796925" lvl="1" indent="-457200">
              <a:buFontTx/>
              <a:buAutoNum type="arabicPeriod"/>
            </a:pPr>
            <a:r>
              <a:rPr lang="en-US" sz="2300" dirty="0" smtClean="0"/>
              <a:t>Allowed ISUP</a:t>
            </a:r>
          </a:p>
          <a:p>
            <a:pPr marL="796925" lvl="1" indent="-457200">
              <a:buFontTx/>
              <a:buAutoNum type="arabicPeriod"/>
            </a:pPr>
            <a:r>
              <a:rPr lang="en-US" sz="2300" dirty="0" smtClean="0"/>
              <a:t>Allowed DESTFLD</a:t>
            </a:r>
          </a:p>
          <a:p>
            <a:pPr marL="457200" indent="-457200" eaLnBrk="1" hangingPunct="1">
              <a:buFontTx/>
              <a:buAutoNum type="arabicPeriod"/>
            </a:pPr>
            <a:endParaRPr lang="en-US" sz="2500" dirty="0" smtClean="0"/>
          </a:p>
        </p:txBody>
      </p:sp>
      <p:sp>
        <p:nvSpPr>
          <p:cNvPr id="184324" name="Rectangle 4"/>
          <p:cNvSpPr>
            <a:spLocks noGrp="1" noChangeArrowheads="1"/>
          </p:cNvSpPr>
          <p:nvPr>
            <p:ph sz="half" idx="2"/>
          </p:nvPr>
        </p:nvSpPr>
        <p:spPr>
          <a:xfrm>
            <a:off x="4800600" y="647700"/>
            <a:ext cx="4144963" cy="5784850"/>
          </a:xfrm>
        </p:spPr>
        <p:txBody>
          <a:bodyPr/>
          <a:lstStyle/>
          <a:p>
            <a:pPr marL="457200" indent="-457200" eaLnBrk="1" hangingPunct="1">
              <a:buFont typeface="Wingdings" pitchFamily="2" charset="2"/>
              <a:buNone/>
            </a:pPr>
            <a:endParaRPr lang="en-US" sz="2500" u="sng" dirty="0" smtClean="0"/>
          </a:p>
          <a:p>
            <a:pPr marL="457200" indent="-457200" eaLnBrk="1" hangingPunct="1">
              <a:buFont typeface="Wingdings" pitchFamily="2" charset="2"/>
              <a:buNone/>
            </a:pPr>
            <a:r>
              <a:rPr lang="en-US" sz="2500" u="sng" dirty="0" smtClean="0"/>
              <a:t>MTP Order of Data Entry</a:t>
            </a:r>
          </a:p>
          <a:p>
            <a:pPr marL="796925" lvl="1" indent="-457200">
              <a:buFontTx/>
              <a:buAutoNum type="arabicPeriod"/>
            </a:pPr>
            <a:r>
              <a:rPr lang="en-US" sz="2300" dirty="0" smtClean="0"/>
              <a:t>Allowed DESTFLD</a:t>
            </a:r>
          </a:p>
          <a:p>
            <a:pPr marL="796925" lvl="1" indent="-457200">
              <a:buFontTx/>
              <a:buAutoNum type="arabicPeriod"/>
            </a:pPr>
            <a:r>
              <a:rPr lang="en-US" sz="2300" dirty="0" smtClean="0"/>
              <a:t>Allowed ISUP</a:t>
            </a:r>
          </a:p>
          <a:p>
            <a:pPr marL="796925" lvl="1" indent="-457200">
              <a:buFontTx/>
              <a:buAutoNum type="arabicPeriod"/>
            </a:pPr>
            <a:r>
              <a:rPr lang="en-US" sz="2300" dirty="0" smtClean="0"/>
              <a:t>Blocked DPC</a:t>
            </a:r>
          </a:p>
          <a:p>
            <a:pPr marL="796925" lvl="1" indent="-457200">
              <a:buFontTx/>
              <a:buAutoNum type="arabicPeriod"/>
            </a:pPr>
            <a:r>
              <a:rPr lang="en-US" sz="2300" dirty="0" smtClean="0"/>
              <a:t>Allowed DPC</a:t>
            </a:r>
          </a:p>
          <a:p>
            <a:pPr marL="796925" lvl="1" indent="-457200">
              <a:buFontTx/>
              <a:buAutoNum type="arabicPeriod"/>
            </a:pPr>
            <a:r>
              <a:rPr lang="en-US" sz="2300" dirty="0" smtClean="0"/>
              <a:t>Allowed SIO</a:t>
            </a:r>
          </a:p>
          <a:p>
            <a:pPr marL="796925" lvl="1" indent="-457200">
              <a:buFontTx/>
              <a:buAutoNum type="arabicPeriod"/>
            </a:pPr>
            <a:r>
              <a:rPr lang="en-US" sz="2300" dirty="0" smtClean="0"/>
              <a:t>Blocked OPC</a:t>
            </a:r>
          </a:p>
          <a:p>
            <a:pPr marL="796925" lvl="1" indent="-457200">
              <a:buFontTx/>
              <a:buAutoNum type="arabicPeriod"/>
            </a:pPr>
            <a:r>
              <a:rPr lang="en-US" sz="2300" dirty="0" smtClean="0"/>
              <a:t>Allowed OPC</a:t>
            </a:r>
          </a:p>
          <a:p>
            <a:pPr marL="796925" lvl="1" indent="-457200">
              <a:buFontTx/>
              <a:buAutoNum type="arabicPeriod"/>
            </a:pPr>
            <a:r>
              <a:rPr lang="en-US" sz="2300" dirty="0" err="1" smtClean="0"/>
              <a:t>Screenset</a:t>
            </a:r>
            <a:endParaRPr lang="en-US" sz="2300" dirty="0" smtClean="0"/>
          </a:p>
          <a:p>
            <a:pPr marL="796925" lvl="1" indent="-457200">
              <a:buFontTx/>
              <a:buAutoNum type="arabicPeriod"/>
            </a:pPr>
            <a:r>
              <a:rPr lang="en-US" sz="2300" dirty="0" err="1" smtClean="0"/>
              <a:t>Linkset</a:t>
            </a:r>
            <a:endParaRPr lang="en-US" sz="2300" dirty="0" smtClean="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dirty="0" smtClean="0"/>
              <a:t>SCCP Gateway Screening Order</a:t>
            </a:r>
          </a:p>
        </p:txBody>
      </p:sp>
      <p:sp>
        <p:nvSpPr>
          <p:cNvPr id="185347" name="Rectangle 3"/>
          <p:cNvSpPr>
            <a:spLocks noGrp="1" noChangeArrowheads="1"/>
          </p:cNvSpPr>
          <p:nvPr>
            <p:ph sz="half" idx="1"/>
          </p:nvPr>
        </p:nvSpPr>
        <p:spPr>
          <a:xfrm>
            <a:off x="557213" y="657226"/>
            <a:ext cx="4144962" cy="5746750"/>
          </a:xfrm>
        </p:spPr>
        <p:txBody>
          <a:bodyPr>
            <a:normAutofit/>
          </a:bodyPr>
          <a:lstStyle/>
          <a:p>
            <a:pPr marL="457200" indent="-457200" eaLnBrk="1" hangingPunct="1">
              <a:buFont typeface="Wingdings" pitchFamily="2" charset="2"/>
              <a:buNone/>
            </a:pPr>
            <a:endParaRPr lang="en-US" sz="1200" u="sng" dirty="0" smtClean="0"/>
          </a:p>
          <a:p>
            <a:pPr marL="457200" indent="-457200" eaLnBrk="1" hangingPunct="1">
              <a:buFont typeface="Wingdings" pitchFamily="2" charset="2"/>
              <a:buNone/>
            </a:pPr>
            <a:r>
              <a:rPr lang="en-US" sz="2500" u="sng" dirty="0" smtClean="0"/>
              <a:t>SCCP Screening Order</a:t>
            </a:r>
          </a:p>
          <a:p>
            <a:pPr marL="796925" lvl="1" indent="-457200">
              <a:buFontTx/>
              <a:buAutoNum type="arabicPeriod"/>
            </a:pPr>
            <a:r>
              <a:rPr lang="en-US" sz="2300" dirty="0" smtClean="0"/>
              <a:t>Linkset</a:t>
            </a:r>
          </a:p>
          <a:p>
            <a:pPr marL="796925" lvl="1" indent="-457200">
              <a:buFontTx/>
              <a:buAutoNum type="arabicPeriod"/>
            </a:pPr>
            <a:r>
              <a:rPr lang="en-US" sz="2300" dirty="0" smtClean="0"/>
              <a:t>Screenset</a:t>
            </a:r>
          </a:p>
          <a:p>
            <a:pPr marL="796925" lvl="1" indent="-457200">
              <a:buFontTx/>
              <a:buAutoNum type="arabicPeriod"/>
            </a:pPr>
            <a:r>
              <a:rPr lang="en-US" sz="2300" dirty="0" smtClean="0"/>
              <a:t>Allowed OPC</a:t>
            </a:r>
          </a:p>
          <a:p>
            <a:pPr marL="796925" lvl="1" indent="-457200">
              <a:buFontTx/>
              <a:buAutoNum type="arabicPeriod"/>
            </a:pPr>
            <a:r>
              <a:rPr lang="en-US" sz="2300" dirty="0" smtClean="0"/>
              <a:t>Blocked OPC</a:t>
            </a:r>
          </a:p>
          <a:p>
            <a:pPr marL="796925" lvl="1" indent="-457200">
              <a:buFontTx/>
              <a:buAutoNum type="arabicPeriod"/>
            </a:pPr>
            <a:r>
              <a:rPr lang="en-US" sz="2300" dirty="0" smtClean="0"/>
              <a:t>Allowed SIO</a:t>
            </a:r>
          </a:p>
          <a:p>
            <a:pPr marL="796925" lvl="1" indent="-457200">
              <a:buFontTx/>
              <a:buAutoNum type="arabicPeriod"/>
            </a:pPr>
            <a:r>
              <a:rPr lang="en-US" sz="2300" dirty="0" smtClean="0"/>
              <a:t>Allowed DPC</a:t>
            </a:r>
          </a:p>
          <a:p>
            <a:pPr marL="796925" lvl="1" indent="-457200">
              <a:buFontTx/>
              <a:buAutoNum type="arabicPeriod"/>
            </a:pPr>
            <a:r>
              <a:rPr lang="en-US" sz="2300" dirty="0" smtClean="0"/>
              <a:t>Blocked DPC</a:t>
            </a:r>
          </a:p>
          <a:p>
            <a:pPr marL="796925" lvl="1" indent="-457200">
              <a:buFontTx/>
              <a:buAutoNum type="arabicPeriod"/>
            </a:pPr>
            <a:r>
              <a:rPr lang="en-US" sz="2300" dirty="0" smtClean="0"/>
              <a:t>Allowed CGPA</a:t>
            </a:r>
          </a:p>
          <a:p>
            <a:pPr marL="796925" lvl="1" indent="-457200">
              <a:buFontTx/>
              <a:buAutoNum type="arabicPeriod"/>
            </a:pPr>
            <a:r>
              <a:rPr lang="en-US" sz="2300" dirty="0" smtClean="0"/>
              <a:t>Allowed TT</a:t>
            </a:r>
          </a:p>
          <a:p>
            <a:pPr marL="796925" lvl="1" indent="-457200">
              <a:buFontTx/>
              <a:buAutoNum type="arabicPeriod"/>
            </a:pPr>
            <a:r>
              <a:rPr lang="en-US" sz="2300" dirty="0" smtClean="0"/>
              <a:t>Allowed CDPA</a:t>
            </a:r>
          </a:p>
          <a:p>
            <a:pPr marL="796925" lvl="1" indent="-457200">
              <a:buFontTx/>
              <a:buAutoNum type="arabicPeriod"/>
            </a:pPr>
            <a:r>
              <a:rPr lang="en-US" sz="2300" dirty="0" smtClean="0"/>
              <a:t>Allowed AFTPC</a:t>
            </a:r>
          </a:p>
        </p:txBody>
      </p:sp>
      <p:sp>
        <p:nvSpPr>
          <p:cNvPr id="185348" name="Rectangle 4"/>
          <p:cNvSpPr>
            <a:spLocks noGrp="1" noChangeArrowheads="1"/>
          </p:cNvSpPr>
          <p:nvPr>
            <p:ph sz="half" idx="2"/>
          </p:nvPr>
        </p:nvSpPr>
        <p:spPr>
          <a:xfrm>
            <a:off x="4867275" y="638175"/>
            <a:ext cx="4144963" cy="5765800"/>
          </a:xfrm>
        </p:spPr>
        <p:txBody>
          <a:bodyPr/>
          <a:lstStyle/>
          <a:p>
            <a:pPr marL="457200" indent="-457200" eaLnBrk="1" hangingPunct="1">
              <a:buFont typeface="Wingdings" pitchFamily="2" charset="2"/>
              <a:buNone/>
            </a:pPr>
            <a:endParaRPr lang="en-US" sz="1200" u="sng" dirty="0" smtClean="0"/>
          </a:p>
          <a:p>
            <a:pPr marL="457200" indent="-457200" eaLnBrk="1" hangingPunct="1">
              <a:buFont typeface="Wingdings" pitchFamily="2" charset="2"/>
              <a:buNone/>
            </a:pPr>
            <a:r>
              <a:rPr lang="en-US" sz="2500" u="sng" dirty="0" smtClean="0"/>
              <a:t>SCCP Order of Data Entry</a:t>
            </a:r>
            <a:r>
              <a:rPr lang="en-US" sz="2500" dirty="0" smtClean="0"/>
              <a:t> </a:t>
            </a:r>
          </a:p>
          <a:p>
            <a:pPr marL="796925" lvl="1" indent="-457200">
              <a:buFontTx/>
              <a:buAutoNum type="arabicPeriod"/>
            </a:pPr>
            <a:r>
              <a:rPr lang="en-US" sz="2300" dirty="0" smtClean="0"/>
              <a:t>Allowed AFTPC</a:t>
            </a:r>
          </a:p>
          <a:p>
            <a:pPr marL="796925" lvl="1" indent="-457200">
              <a:buFontTx/>
              <a:buAutoNum type="arabicPeriod"/>
            </a:pPr>
            <a:r>
              <a:rPr lang="en-US" sz="2300" dirty="0" smtClean="0"/>
              <a:t>Allowed CDPA</a:t>
            </a:r>
          </a:p>
          <a:p>
            <a:pPr marL="796925" lvl="1" indent="-457200">
              <a:buFontTx/>
              <a:buAutoNum type="arabicPeriod"/>
            </a:pPr>
            <a:r>
              <a:rPr lang="en-US" sz="2300" dirty="0" smtClean="0"/>
              <a:t>Allowed TT</a:t>
            </a:r>
          </a:p>
          <a:p>
            <a:pPr marL="796925" lvl="1" indent="-457200">
              <a:buFontTx/>
              <a:buAutoNum type="arabicPeriod"/>
            </a:pPr>
            <a:r>
              <a:rPr lang="en-US" sz="2300" dirty="0" smtClean="0"/>
              <a:t>Allowed CGPA</a:t>
            </a:r>
          </a:p>
          <a:p>
            <a:pPr marL="796925" lvl="1" indent="-457200">
              <a:buFontTx/>
              <a:buAutoNum type="arabicPeriod"/>
            </a:pPr>
            <a:r>
              <a:rPr lang="en-US" sz="2300" dirty="0" smtClean="0"/>
              <a:t>Blocked DPC</a:t>
            </a:r>
          </a:p>
          <a:p>
            <a:pPr marL="796925" lvl="1" indent="-457200">
              <a:buFontTx/>
              <a:buAutoNum type="arabicPeriod"/>
            </a:pPr>
            <a:r>
              <a:rPr lang="en-US" sz="2300" dirty="0" smtClean="0"/>
              <a:t>Allowed DPC</a:t>
            </a:r>
          </a:p>
          <a:p>
            <a:pPr marL="796925" lvl="1" indent="-457200">
              <a:buFontTx/>
              <a:buAutoNum type="arabicPeriod"/>
            </a:pPr>
            <a:r>
              <a:rPr lang="en-US" sz="2300" dirty="0" smtClean="0"/>
              <a:t>Allowed SIO</a:t>
            </a:r>
          </a:p>
          <a:p>
            <a:pPr marL="796925" lvl="1" indent="-457200">
              <a:buFontTx/>
              <a:buAutoNum type="arabicPeriod"/>
            </a:pPr>
            <a:r>
              <a:rPr lang="en-US" sz="2300" dirty="0" smtClean="0"/>
              <a:t>Blocked OPC</a:t>
            </a:r>
          </a:p>
          <a:p>
            <a:pPr marL="796925" lvl="1" indent="-457200">
              <a:buFontTx/>
              <a:buAutoNum type="arabicPeriod"/>
            </a:pPr>
            <a:r>
              <a:rPr lang="en-US" sz="2300" dirty="0" smtClean="0"/>
              <a:t>Allowed OPC</a:t>
            </a:r>
          </a:p>
          <a:p>
            <a:pPr marL="796925" lvl="1" indent="-457200">
              <a:buFontTx/>
              <a:buAutoNum type="arabicPeriod"/>
            </a:pPr>
            <a:r>
              <a:rPr lang="en-US" sz="2300" dirty="0" smtClean="0"/>
              <a:t>Screenset</a:t>
            </a:r>
          </a:p>
          <a:p>
            <a:pPr marL="796925" lvl="1" indent="-457200">
              <a:buFontTx/>
              <a:buAutoNum type="arabicPeriod"/>
            </a:pPr>
            <a:r>
              <a:rPr lang="en-US" sz="2300" dirty="0" smtClean="0"/>
              <a:t>Linkset</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mtClean="0"/>
              <a:t>MTP Gateway Screening Configuration</a:t>
            </a:r>
            <a:endParaRPr lang="en-US" dirty="0" smtClean="0"/>
          </a:p>
        </p:txBody>
      </p:sp>
      <p:sp>
        <p:nvSpPr>
          <p:cNvPr id="14" name="Content Placeholder 13"/>
          <p:cNvSpPr>
            <a:spLocks noGrp="1"/>
          </p:cNvSpPr>
          <p:nvPr>
            <p:ph idx="1"/>
          </p:nvPr>
        </p:nvSpPr>
        <p:spPr>
          <a:xfrm>
            <a:off x="3636335" y="933450"/>
            <a:ext cx="4536116" cy="5467349"/>
          </a:xfrm>
        </p:spPr>
        <p:txBody>
          <a:bodyPr/>
          <a:lstStyle/>
          <a:p>
            <a:r>
              <a:rPr lang="en-US" dirty="0" smtClean="0"/>
              <a:t>First we will discuss the MTP Screening configuration.</a:t>
            </a:r>
          </a:p>
          <a:p>
            <a:r>
              <a:rPr lang="en-US" dirty="0" smtClean="0"/>
              <a:t>In this step the Gateway Screening (GWS) feature is turned on. </a:t>
            </a:r>
          </a:p>
          <a:p>
            <a:r>
              <a:rPr lang="en-US" dirty="0" smtClean="0"/>
              <a:t>NOTE: once a feature is turned on, it cannot be turned off.</a:t>
            </a:r>
          </a:p>
          <a:p>
            <a:r>
              <a:rPr lang="en-US" dirty="0" smtClean="0"/>
              <a:t>TSM or E5-TSM cards using the GLS application must be entered in the database.</a:t>
            </a:r>
          </a:p>
          <a:p>
            <a:endParaRPr lang="en-US" dirty="0"/>
          </a:p>
        </p:txBody>
      </p:sp>
      <p:sp>
        <p:nvSpPr>
          <p:cNvPr id="186371" name="Rectangle 3"/>
          <p:cNvSpPr>
            <a:spLocks noChangeArrowheads="1"/>
          </p:cNvSpPr>
          <p:nvPr/>
        </p:nvSpPr>
        <p:spPr bwMode="auto">
          <a:xfrm>
            <a:off x="685800" y="838200"/>
            <a:ext cx="3811588"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None/>
            </a:pPr>
            <a:r>
              <a:rPr lang="en-US" sz="2500" dirty="0"/>
              <a:t> </a:t>
            </a:r>
          </a:p>
        </p:txBody>
      </p:sp>
      <p:sp>
        <p:nvSpPr>
          <p:cNvPr id="186377" name="Rectangle 9"/>
          <p:cNvSpPr>
            <a:spLocks noChangeArrowheads="1"/>
          </p:cNvSpPr>
          <p:nvPr/>
        </p:nvSpPr>
        <p:spPr bwMode="auto">
          <a:xfrm>
            <a:off x="3770313" y="1143000"/>
            <a:ext cx="4687887" cy="49530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endParaRPr lang="en-US" sz="2500" dirty="0"/>
          </a:p>
        </p:txBody>
      </p:sp>
      <p:grpSp>
        <p:nvGrpSpPr>
          <p:cNvPr id="17" name="Group 16"/>
          <p:cNvGrpSpPr/>
          <p:nvPr/>
        </p:nvGrpSpPr>
        <p:grpSpPr>
          <a:xfrm>
            <a:off x="673100" y="869950"/>
            <a:ext cx="2178050" cy="5416550"/>
            <a:chOff x="673100" y="1127125"/>
            <a:chExt cx="2178050" cy="5416550"/>
          </a:xfrm>
        </p:grpSpPr>
        <p:sp>
          <p:nvSpPr>
            <p:cNvPr id="186372" name="Rectangle 4"/>
            <p:cNvSpPr>
              <a:spLocks noChangeArrowheads="1"/>
            </p:cNvSpPr>
            <p:nvPr/>
          </p:nvSpPr>
          <p:spPr bwMode="auto">
            <a:xfrm>
              <a:off x="704850" y="11271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chg-feat:gws=on</a:t>
              </a:r>
            </a:p>
          </p:txBody>
        </p:sp>
        <p:sp>
          <p:nvSpPr>
            <p:cNvPr id="186373" name="Rectangle 5"/>
            <p:cNvSpPr>
              <a:spLocks noChangeArrowheads="1"/>
            </p:cNvSpPr>
            <p:nvPr/>
          </p:nvSpPr>
          <p:spPr bwMode="auto">
            <a:xfrm>
              <a:off x="717550"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86374" name="Rectangle 6"/>
            <p:cNvSpPr>
              <a:spLocks noChangeArrowheads="1"/>
            </p:cNvSpPr>
            <p:nvPr/>
          </p:nvSpPr>
          <p:spPr bwMode="auto">
            <a:xfrm>
              <a:off x="692150" y="23717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86375" name="Rectangle 7"/>
            <p:cNvSpPr>
              <a:spLocks noChangeArrowheads="1"/>
            </p:cNvSpPr>
            <p:nvPr/>
          </p:nvSpPr>
          <p:spPr bwMode="auto">
            <a:xfrm>
              <a:off x="692150"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86376" name="Rectangle 8"/>
            <p:cNvSpPr>
              <a:spLocks noChangeArrowheads="1"/>
            </p:cNvSpPr>
            <p:nvPr/>
          </p:nvSpPr>
          <p:spPr bwMode="auto">
            <a:xfrm>
              <a:off x="685800" y="3648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86378" name="Rectangle 10"/>
            <p:cNvSpPr>
              <a:spLocks noChangeArrowheads="1"/>
            </p:cNvSpPr>
            <p:nvPr/>
          </p:nvSpPr>
          <p:spPr bwMode="auto">
            <a:xfrm>
              <a:off x="673100" y="4283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86379" name="Rectangle 11"/>
            <p:cNvSpPr>
              <a:spLocks noChangeArrowheads="1"/>
            </p:cNvSpPr>
            <p:nvPr/>
          </p:nvSpPr>
          <p:spPr bwMode="auto">
            <a:xfrm>
              <a:off x="685800" y="4918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86380" name="Rectangle 12"/>
            <p:cNvSpPr>
              <a:spLocks noChangeArrowheads="1"/>
            </p:cNvSpPr>
            <p:nvPr/>
          </p:nvSpPr>
          <p:spPr bwMode="auto">
            <a:xfrm>
              <a:off x="673100" y="55149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86381" name="Rectangle 13"/>
            <p:cNvSpPr>
              <a:spLocks noChangeArrowheads="1"/>
            </p:cNvSpPr>
            <p:nvPr/>
          </p:nvSpPr>
          <p:spPr bwMode="auto">
            <a:xfrm>
              <a:off x="673100" y="60864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 ANSI SIF – Address Indicator</a:t>
            </a:r>
          </a:p>
        </p:txBody>
      </p:sp>
      <p:sp>
        <p:nvSpPr>
          <p:cNvPr id="12" name="Content Placeholder 11"/>
          <p:cNvSpPr>
            <a:spLocks noGrp="1"/>
          </p:cNvSpPr>
          <p:nvPr>
            <p:ph idx="1"/>
          </p:nvPr>
        </p:nvSpPr>
        <p:spPr>
          <a:xfrm>
            <a:off x="144779" y="762000"/>
            <a:ext cx="8999221" cy="3733800"/>
          </a:xfrm>
        </p:spPr>
        <p:txBody>
          <a:bodyPr/>
          <a:lstStyle/>
          <a:p>
            <a:r>
              <a:rPr lang="en-GB" dirty="0" smtClean="0"/>
              <a:t>The first octet of the CGPA and the CDPA is the Address Indicator.</a:t>
            </a:r>
          </a:p>
          <a:p>
            <a:r>
              <a:rPr lang="en-GB" dirty="0" smtClean="0"/>
              <a:t>Address Indicator is coded as follows:</a:t>
            </a:r>
          </a:p>
          <a:p>
            <a:pPr lvl="1"/>
            <a:r>
              <a:rPr lang="en-GB" dirty="0" smtClean="0"/>
              <a:t>Bit 1		Subsystem Number indicator - value of 0 or 1</a:t>
            </a:r>
          </a:p>
          <a:p>
            <a:pPr lvl="1"/>
            <a:r>
              <a:rPr lang="en-GB" dirty="0" smtClean="0"/>
              <a:t>Bit 2		Point Code Indicator  - value of  0 or 1</a:t>
            </a:r>
          </a:p>
          <a:p>
            <a:pPr lvl="1"/>
            <a:r>
              <a:rPr lang="en-GB" dirty="0" smtClean="0"/>
              <a:t>Bits 3 – 6    	Global Title Indicator – value of  0 to 4 </a:t>
            </a:r>
          </a:p>
          <a:p>
            <a:pPr lvl="1"/>
            <a:r>
              <a:rPr lang="en-GB" dirty="0" smtClean="0"/>
              <a:t>Bit 7		Routing Indicator -  value of GT or SSN</a:t>
            </a:r>
          </a:p>
          <a:p>
            <a:pPr lvl="1"/>
            <a:r>
              <a:rPr lang="en-GB" dirty="0" smtClean="0"/>
              <a:t>Bit 8		National/International Indicator – value of  0 or 1 </a:t>
            </a:r>
          </a:p>
          <a:p>
            <a:endParaRPr lang="en-US" dirty="0"/>
          </a:p>
        </p:txBody>
      </p:sp>
      <p:sp>
        <p:nvSpPr>
          <p:cNvPr id="33795" name="Rectangle 3"/>
          <p:cNvSpPr>
            <a:spLocks noChangeArrowheads="1"/>
          </p:cNvSpPr>
          <p:nvPr/>
        </p:nvSpPr>
        <p:spPr bwMode="auto">
          <a:xfrm>
            <a:off x="574675" y="4552949"/>
            <a:ext cx="8001000" cy="1514475"/>
          </a:xfrm>
          <a:prstGeom prst="rect">
            <a:avLst/>
          </a:prstGeom>
          <a:noFill/>
          <a:ln w="9525">
            <a:noFill/>
            <a:round/>
            <a:headEnd/>
            <a:tailEnd/>
          </a:ln>
        </p:spPr>
        <p:txBody>
          <a:bodyPr lIns="90000" tIns="46800" rIns="90000" bIns="46800"/>
          <a:lstStyle/>
          <a:p>
            <a:pPr marL="338138" indent="-338138" defTabSz="457200">
              <a:spcAft>
                <a:spcPts val="600"/>
              </a:spcAft>
              <a:buClr>
                <a:srgbClr val="000000"/>
              </a:buClr>
              <a:buSzPct val="100000"/>
              <a:buFont typeface="Times New Roman" pitchFamily="18" charset="0"/>
              <a:buChar cha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pPr>
            <a:endParaRPr lang="en-GB" sz="2000" dirty="0">
              <a:solidFill>
                <a:srgbClr val="000000"/>
              </a:solidFill>
              <a:cs typeface="Lucida Sans Unicode" pitchFamily="34" charset="0"/>
            </a:endParaRPr>
          </a:p>
        </p:txBody>
      </p:sp>
      <p:grpSp>
        <p:nvGrpSpPr>
          <p:cNvPr id="15" name="Group 14"/>
          <p:cNvGrpSpPr/>
          <p:nvPr/>
        </p:nvGrpSpPr>
        <p:grpSpPr>
          <a:xfrm>
            <a:off x="700088" y="4719638"/>
            <a:ext cx="7707312" cy="1357312"/>
            <a:chOff x="700088" y="4329113"/>
            <a:chExt cx="7707312" cy="1357312"/>
          </a:xfrm>
        </p:grpSpPr>
        <p:sp>
          <p:nvSpPr>
            <p:cNvPr id="33796" name="Rectangle 4"/>
            <p:cNvSpPr>
              <a:spLocks noChangeArrowheads="1"/>
            </p:cNvSpPr>
            <p:nvPr/>
          </p:nvSpPr>
          <p:spPr bwMode="auto">
            <a:xfrm>
              <a:off x="700088" y="4329113"/>
              <a:ext cx="7707312" cy="1349375"/>
            </a:xfrm>
            <a:prstGeom prst="rect">
              <a:avLst/>
            </a:prstGeom>
            <a:solidFill>
              <a:srgbClr val="F0E8B7"/>
            </a:solidFill>
            <a:ln w="38160">
              <a:solidFill>
                <a:srgbClr val="000000"/>
              </a:solidFill>
              <a:miter lim="800000"/>
              <a:headEnd/>
              <a:tailEnd/>
            </a:ln>
          </p:spPr>
          <p:txBody>
            <a:bodyPr wrap="none" anchor="ctr"/>
            <a:lstStyle/>
            <a:p>
              <a:endParaRPr lang="en-US" dirty="0"/>
            </a:p>
          </p:txBody>
        </p:sp>
        <p:sp>
          <p:nvSpPr>
            <p:cNvPr id="33797" name="Line 5"/>
            <p:cNvSpPr>
              <a:spLocks noChangeShapeType="1"/>
            </p:cNvSpPr>
            <p:nvPr/>
          </p:nvSpPr>
          <p:spPr bwMode="auto">
            <a:xfrm>
              <a:off x="6461125" y="4333875"/>
              <a:ext cx="1588" cy="1343025"/>
            </a:xfrm>
            <a:prstGeom prst="line">
              <a:avLst/>
            </a:prstGeom>
            <a:noFill/>
            <a:ln w="38160">
              <a:solidFill>
                <a:srgbClr val="000000"/>
              </a:solidFill>
              <a:miter lim="800000"/>
              <a:headEnd/>
              <a:tailEnd/>
            </a:ln>
          </p:spPr>
          <p:txBody>
            <a:bodyPr/>
            <a:lstStyle/>
            <a:p>
              <a:endParaRPr lang="en-US" dirty="0"/>
            </a:p>
          </p:txBody>
        </p:sp>
        <p:sp>
          <p:nvSpPr>
            <p:cNvPr id="33798" name="Line 6"/>
            <p:cNvSpPr>
              <a:spLocks noChangeShapeType="1"/>
            </p:cNvSpPr>
            <p:nvPr/>
          </p:nvSpPr>
          <p:spPr bwMode="auto">
            <a:xfrm>
              <a:off x="7394575" y="4343400"/>
              <a:ext cx="1588" cy="1343025"/>
            </a:xfrm>
            <a:prstGeom prst="line">
              <a:avLst/>
            </a:prstGeom>
            <a:noFill/>
            <a:ln w="38160">
              <a:solidFill>
                <a:srgbClr val="000000"/>
              </a:solidFill>
              <a:miter lim="800000"/>
              <a:headEnd/>
              <a:tailEnd/>
            </a:ln>
          </p:spPr>
          <p:txBody>
            <a:bodyPr/>
            <a:lstStyle/>
            <a:p>
              <a:endParaRPr lang="en-US" dirty="0"/>
            </a:p>
          </p:txBody>
        </p:sp>
        <p:sp>
          <p:nvSpPr>
            <p:cNvPr id="33799" name="Line 7"/>
            <p:cNvSpPr>
              <a:spLocks noChangeShapeType="1"/>
            </p:cNvSpPr>
            <p:nvPr/>
          </p:nvSpPr>
          <p:spPr bwMode="auto">
            <a:xfrm>
              <a:off x="2613025" y="4333875"/>
              <a:ext cx="1588" cy="1343025"/>
            </a:xfrm>
            <a:prstGeom prst="line">
              <a:avLst/>
            </a:prstGeom>
            <a:noFill/>
            <a:ln w="38160">
              <a:solidFill>
                <a:srgbClr val="000000"/>
              </a:solidFill>
              <a:miter lim="800000"/>
              <a:headEnd/>
              <a:tailEnd/>
            </a:ln>
          </p:spPr>
          <p:txBody>
            <a:bodyPr/>
            <a:lstStyle/>
            <a:p>
              <a:endParaRPr lang="en-US" dirty="0"/>
            </a:p>
          </p:txBody>
        </p:sp>
        <p:sp>
          <p:nvSpPr>
            <p:cNvPr id="33800" name="Line 8"/>
            <p:cNvSpPr>
              <a:spLocks noChangeShapeType="1"/>
            </p:cNvSpPr>
            <p:nvPr/>
          </p:nvSpPr>
          <p:spPr bwMode="auto">
            <a:xfrm>
              <a:off x="1631950" y="4343400"/>
              <a:ext cx="1588" cy="1343025"/>
            </a:xfrm>
            <a:prstGeom prst="line">
              <a:avLst/>
            </a:prstGeom>
            <a:noFill/>
            <a:ln w="38160">
              <a:solidFill>
                <a:srgbClr val="000000"/>
              </a:solidFill>
              <a:miter lim="800000"/>
              <a:headEnd/>
              <a:tailEnd/>
            </a:ln>
          </p:spPr>
          <p:txBody>
            <a:bodyPr/>
            <a:lstStyle/>
            <a:p>
              <a:endParaRPr lang="en-US" dirty="0"/>
            </a:p>
          </p:txBody>
        </p:sp>
        <p:sp>
          <p:nvSpPr>
            <p:cNvPr id="33801" name="Text Box 9"/>
            <p:cNvSpPr txBox="1">
              <a:spLocks noChangeArrowheads="1"/>
            </p:cNvSpPr>
            <p:nvPr/>
          </p:nvSpPr>
          <p:spPr bwMode="auto">
            <a:xfrm>
              <a:off x="820738" y="4410075"/>
              <a:ext cx="7267575" cy="366713"/>
            </a:xfrm>
            <a:prstGeom prst="rect">
              <a:avLst/>
            </a:prstGeom>
            <a:noFill/>
            <a:ln w="9525">
              <a:noFill/>
              <a:round/>
              <a:headEnd/>
              <a:tailEnd/>
            </a:ln>
          </p:spPr>
          <p:txBody>
            <a:bodyPr wrap="none" lIns="90000" tIns="46800" rIns="90000" bIns="46800">
              <a:spAutoFit/>
            </a:bodyP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b="1" dirty="0">
                  <a:solidFill>
                    <a:srgbClr val="000000"/>
                  </a:solidFill>
                  <a:latin typeface="Times New Roman" pitchFamily="18" charset="0"/>
                  <a:cs typeface="Lucida Sans Unicode" pitchFamily="34" charset="0"/>
                </a:rPr>
                <a:t>   8	    7               6               5               4               3               2               1</a:t>
              </a:r>
            </a:p>
          </p:txBody>
        </p:sp>
      </p:grpSp>
      <p:sp>
        <p:nvSpPr>
          <p:cNvPr id="33802" name="Text Box 10"/>
          <p:cNvSpPr txBox="1">
            <a:spLocks noChangeArrowheads="1"/>
          </p:cNvSpPr>
          <p:nvPr/>
        </p:nvSpPr>
        <p:spPr bwMode="auto">
          <a:xfrm>
            <a:off x="825500" y="5314950"/>
            <a:ext cx="8064500" cy="519113"/>
          </a:xfrm>
          <a:prstGeom prst="rect">
            <a:avLst/>
          </a:prstGeom>
          <a:noFill/>
          <a:ln w="9525">
            <a:noFill/>
            <a:round/>
            <a:headEnd/>
            <a:tailEnd/>
          </a:ln>
        </p:spPr>
        <p:txBody>
          <a:bodyPr wrap="none" lIns="90000" tIns="46800" rIns="90000" bIns="46800">
            <a:spAutoFit/>
          </a:bodyPr>
          <a:lstStyle/>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rgbClr val="000000"/>
                </a:solidFill>
                <a:cs typeface="Lucida Sans Unicode" pitchFamily="34" charset="0"/>
              </a:rPr>
              <a:t>NI       RI                   GTI                    PC   SSN</a:t>
            </a:r>
            <a:r>
              <a:rPr lang="en-GB" sz="2800" b="1" dirty="0">
                <a:solidFill>
                  <a:srgbClr val="000000"/>
                </a:solidFill>
                <a:latin typeface="Times New Roman" pitchFamily="18" charset="0"/>
                <a:cs typeface="Lucida Sans Unicode" pitchFamily="34" charset="0"/>
              </a:rPr>
              <a:t>      </a:t>
            </a:r>
          </a:p>
        </p:txBody>
      </p:sp>
      <p:sp>
        <p:nvSpPr>
          <p:cNvPr id="33803" name="Text Box 11"/>
          <p:cNvSpPr txBox="1">
            <a:spLocks noChangeArrowheads="1"/>
          </p:cNvSpPr>
          <p:nvPr/>
        </p:nvSpPr>
        <p:spPr bwMode="auto">
          <a:xfrm>
            <a:off x="8775700" y="6975475"/>
            <a:ext cx="381000" cy="150813"/>
          </a:xfrm>
          <a:prstGeom prst="rect">
            <a:avLst/>
          </a:prstGeom>
          <a:noFill/>
          <a:ln w="9525">
            <a:noFill/>
            <a:round/>
            <a:headEnd/>
            <a:tailEnd/>
          </a:ln>
        </p:spPr>
        <p:txBody>
          <a:bodyPr lIns="90000" tIns="46800" rIns="90000" bIns="46800">
            <a:spAutoFit/>
          </a:bodyPr>
          <a:lstStyle/>
          <a:p>
            <a:pPr algn="ctr" defTabSz="457200">
              <a:lnSpc>
                <a:spcPct val="95000"/>
              </a:lnSpc>
              <a:buClr>
                <a:srgbClr val="FFFFFF"/>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 dirty="0">
                <a:solidFill>
                  <a:srgbClr val="000000"/>
                </a:solidFill>
                <a:latin typeface="Times New Roman" pitchFamily="18" charset="0"/>
                <a:cs typeface="Lucida Sans Unicode" pitchFamily="34" charset="0"/>
              </a:rPr>
              <a:t>T0973</a:t>
            </a: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smtClean="0"/>
              <a:t>Gateway Screening Begins at the Linkset</a:t>
            </a:r>
            <a:endParaRPr lang="en-US" dirty="0" smtClean="0"/>
          </a:p>
        </p:txBody>
      </p:sp>
      <p:sp>
        <p:nvSpPr>
          <p:cNvPr id="15" name="Content Placeholder 14"/>
          <p:cNvSpPr>
            <a:spLocks noGrp="1"/>
          </p:cNvSpPr>
          <p:nvPr>
            <p:ph idx="1"/>
          </p:nvPr>
        </p:nvSpPr>
        <p:spPr>
          <a:xfrm>
            <a:off x="3678864" y="1600199"/>
            <a:ext cx="4529471" cy="3962401"/>
          </a:xfrm>
        </p:spPr>
        <p:txBody>
          <a:bodyPr/>
          <a:lstStyle/>
          <a:p>
            <a:r>
              <a:rPr lang="en-US" smtClean="0"/>
              <a:t>chg-ls command – used if GWS is implemented after initial configuration</a:t>
            </a:r>
          </a:p>
          <a:p>
            <a:pPr>
              <a:buNone/>
            </a:pPr>
            <a:endParaRPr lang="en-US" smtClean="0"/>
          </a:p>
          <a:p>
            <a:r>
              <a:rPr lang="en-US" smtClean="0"/>
              <a:t>ent-ls command – used if GWS is part of initial configuration</a:t>
            </a:r>
          </a:p>
          <a:p>
            <a:endParaRPr lang="en-US" dirty="0"/>
          </a:p>
        </p:txBody>
      </p:sp>
      <p:sp>
        <p:nvSpPr>
          <p:cNvPr id="187395" name="Rectangle 3"/>
          <p:cNvSpPr>
            <a:spLocks noChangeArrowheads="1"/>
          </p:cNvSpPr>
          <p:nvPr/>
        </p:nvSpPr>
        <p:spPr bwMode="auto">
          <a:xfrm>
            <a:off x="4038600" y="1219200"/>
            <a:ext cx="4495800" cy="32004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endParaRPr lang="en-US" sz="2400" dirty="0"/>
          </a:p>
        </p:txBody>
      </p:sp>
      <p:grpSp>
        <p:nvGrpSpPr>
          <p:cNvPr id="17" name="Group 16"/>
          <p:cNvGrpSpPr/>
          <p:nvPr/>
        </p:nvGrpSpPr>
        <p:grpSpPr>
          <a:xfrm>
            <a:off x="673100" y="850900"/>
            <a:ext cx="2178050" cy="5397500"/>
            <a:chOff x="673100" y="1174750"/>
            <a:chExt cx="2178050" cy="5397500"/>
          </a:xfrm>
        </p:grpSpPr>
        <p:sp>
          <p:nvSpPr>
            <p:cNvPr id="187396" name="Rectangle 4"/>
            <p:cNvSpPr>
              <a:spLocks noChangeArrowheads="1"/>
            </p:cNvSpPr>
            <p:nvPr/>
          </p:nvSpPr>
          <p:spPr bwMode="auto">
            <a:xfrm>
              <a:off x="704850" y="11747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87397" name="Rectangle 5"/>
            <p:cNvSpPr>
              <a:spLocks noChangeArrowheads="1"/>
            </p:cNvSpPr>
            <p:nvPr/>
          </p:nvSpPr>
          <p:spPr bwMode="auto">
            <a:xfrm>
              <a:off x="717550" y="17716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chg-ls</a:t>
              </a:r>
            </a:p>
          </p:txBody>
        </p:sp>
        <p:sp>
          <p:nvSpPr>
            <p:cNvPr id="187398" name="Rectangle 6"/>
            <p:cNvSpPr>
              <a:spLocks noChangeArrowheads="1"/>
            </p:cNvSpPr>
            <p:nvPr/>
          </p:nvSpPr>
          <p:spPr bwMode="auto">
            <a:xfrm>
              <a:off x="692150" y="24193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87399" name="Rectangle 7"/>
            <p:cNvSpPr>
              <a:spLocks noChangeArrowheads="1"/>
            </p:cNvSpPr>
            <p:nvPr/>
          </p:nvSpPr>
          <p:spPr bwMode="auto">
            <a:xfrm>
              <a:off x="692150" y="30797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87400" name="Rectangle 8"/>
            <p:cNvSpPr>
              <a:spLocks noChangeArrowheads="1"/>
            </p:cNvSpPr>
            <p:nvPr/>
          </p:nvSpPr>
          <p:spPr bwMode="auto">
            <a:xfrm>
              <a:off x="685800" y="367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87401" name="Rectangle 9"/>
            <p:cNvSpPr>
              <a:spLocks noChangeArrowheads="1"/>
            </p:cNvSpPr>
            <p:nvPr/>
          </p:nvSpPr>
          <p:spPr bwMode="auto">
            <a:xfrm>
              <a:off x="673100" y="4311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87402" name="Rectangle 10"/>
            <p:cNvSpPr>
              <a:spLocks noChangeArrowheads="1"/>
            </p:cNvSpPr>
            <p:nvPr/>
          </p:nvSpPr>
          <p:spPr bwMode="auto">
            <a:xfrm>
              <a:off x="685800" y="494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87403" name="Rectangle 11"/>
            <p:cNvSpPr>
              <a:spLocks noChangeArrowheads="1"/>
            </p:cNvSpPr>
            <p:nvPr/>
          </p:nvSpPr>
          <p:spPr bwMode="auto">
            <a:xfrm>
              <a:off x="673100" y="61150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sp>
          <p:nvSpPr>
            <p:cNvPr id="187404" name="Rectangle 12"/>
            <p:cNvSpPr>
              <a:spLocks noChangeArrowheads="1"/>
            </p:cNvSpPr>
            <p:nvPr/>
          </p:nvSpPr>
          <p:spPr bwMode="auto">
            <a:xfrm>
              <a:off x="673100" y="55435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gr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smtClean="0"/>
              <a:t>Gateway Screening States and Reporting</a:t>
            </a:r>
            <a:endParaRPr lang="en-US" dirty="0" smtClean="0"/>
          </a:p>
        </p:txBody>
      </p:sp>
      <p:sp>
        <p:nvSpPr>
          <p:cNvPr id="188419" name="Rectangle 3"/>
          <p:cNvSpPr>
            <a:spLocks noGrp="1" noChangeArrowheads="1"/>
          </p:cNvSpPr>
          <p:nvPr>
            <p:ph idx="1"/>
          </p:nvPr>
        </p:nvSpPr>
        <p:spPr/>
        <p:txBody>
          <a:bodyPr/>
          <a:lstStyle/>
          <a:p>
            <a:r>
              <a:rPr lang="en-US" smtClean="0"/>
              <a:t>Four States</a:t>
            </a:r>
          </a:p>
          <a:p>
            <a:pPr lvl="1"/>
            <a:r>
              <a:rPr lang="en-US" smtClean="0"/>
              <a:t>No Screening</a:t>
            </a:r>
          </a:p>
          <a:p>
            <a:pPr lvl="1"/>
            <a:r>
              <a:rPr lang="en-US" smtClean="0"/>
              <a:t>Screen Test Mode</a:t>
            </a:r>
          </a:p>
          <a:p>
            <a:pPr lvl="1"/>
            <a:r>
              <a:rPr lang="en-US" smtClean="0"/>
              <a:t>Screen and Report</a:t>
            </a:r>
          </a:p>
          <a:p>
            <a:pPr lvl="1"/>
            <a:r>
              <a:rPr lang="en-US" smtClean="0"/>
              <a:t>Screen and Don’t Report</a:t>
            </a:r>
          </a:p>
          <a:p>
            <a:endParaRPr lang="en-US" dirty="0" smtClean="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en-US" dirty="0" smtClean="0"/>
              <a:t>Entering a Screen Set</a:t>
            </a:r>
          </a:p>
        </p:txBody>
      </p:sp>
      <p:sp>
        <p:nvSpPr>
          <p:cNvPr id="189443" name="Rectangle 3"/>
          <p:cNvSpPr>
            <a:spLocks noGrp="1" noChangeArrowheads="1"/>
          </p:cNvSpPr>
          <p:nvPr>
            <p:ph idx="1"/>
          </p:nvPr>
        </p:nvSpPr>
        <p:spPr>
          <a:xfrm>
            <a:off x="3606800" y="1454151"/>
            <a:ext cx="4601535" cy="4565650"/>
          </a:xfrm>
        </p:spPr>
        <p:txBody>
          <a:bodyPr/>
          <a:lstStyle/>
          <a:p>
            <a:pPr eaLnBrk="1" hangingPunct="1"/>
            <a:r>
              <a:rPr lang="en-US" sz="2400" dirty="0" smtClean="0"/>
              <a:t>Use the ent-scrset command to enter a screen set.</a:t>
            </a:r>
          </a:p>
          <a:p>
            <a:pPr eaLnBrk="1" hangingPunct="1"/>
            <a:r>
              <a:rPr lang="en-US" sz="2400" dirty="0" smtClean="0"/>
              <a:t>The EAGLE can support up to </a:t>
            </a:r>
            <a:r>
              <a:rPr lang="en-US" sz="2400" b="1" dirty="0" smtClean="0"/>
              <a:t>255</a:t>
            </a:r>
            <a:r>
              <a:rPr lang="en-US" sz="2400" dirty="0" smtClean="0"/>
              <a:t> screen sets.</a:t>
            </a:r>
          </a:p>
          <a:p>
            <a:pPr eaLnBrk="1" hangingPunct="1"/>
            <a:r>
              <a:rPr lang="en-US" sz="2400" dirty="0" smtClean="0"/>
              <a:t>The scrn parameter is used as a reference in the chg-ls or ent-ls command.</a:t>
            </a:r>
          </a:p>
          <a:p>
            <a:pPr lvl="1" eaLnBrk="1" hangingPunct="1"/>
            <a:endParaRPr lang="en-US" dirty="0" smtClean="0"/>
          </a:p>
          <a:p>
            <a:pPr lvl="1" eaLnBrk="1" hangingPunct="1"/>
            <a:endParaRPr lang="en-US" dirty="0" smtClean="0"/>
          </a:p>
        </p:txBody>
      </p:sp>
      <p:grpSp>
        <p:nvGrpSpPr>
          <p:cNvPr id="13" name="Group 12"/>
          <p:cNvGrpSpPr/>
          <p:nvPr/>
        </p:nvGrpSpPr>
        <p:grpSpPr>
          <a:xfrm>
            <a:off x="654050" y="879475"/>
            <a:ext cx="2187575" cy="5416550"/>
            <a:chOff x="673100" y="1127125"/>
            <a:chExt cx="2187575" cy="5416550"/>
          </a:xfrm>
        </p:grpSpPr>
        <p:sp>
          <p:nvSpPr>
            <p:cNvPr id="189444" name="Rectangle 4"/>
            <p:cNvSpPr>
              <a:spLocks noChangeArrowheads="1"/>
            </p:cNvSpPr>
            <p:nvPr/>
          </p:nvSpPr>
          <p:spPr bwMode="auto">
            <a:xfrm>
              <a:off x="714375" y="1127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89445" name="Rectangle 5"/>
            <p:cNvSpPr>
              <a:spLocks noChangeArrowheads="1"/>
            </p:cNvSpPr>
            <p:nvPr/>
          </p:nvSpPr>
          <p:spPr bwMode="auto">
            <a:xfrm>
              <a:off x="727075"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89446" name="Rectangle 6"/>
            <p:cNvSpPr>
              <a:spLocks noChangeArrowheads="1"/>
            </p:cNvSpPr>
            <p:nvPr/>
          </p:nvSpPr>
          <p:spPr bwMode="auto">
            <a:xfrm>
              <a:off x="701675" y="23717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ent-scrset</a:t>
              </a:r>
            </a:p>
          </p:txBody>
        </p:sp>
        <p:sp>
          <p:nvSpPr>
            <p:cNvPr id="189447" name="Rectangle 7"/>
            <p:cNvSpPr>
              <a:spLocks noChangeArrowheads="1"/>
            </p:cNvSpPr>
            <p:nvPr/>
          </p:nvSpPr>
          <p:spPr bwMode="auto">
            <a:xfrm>
              <a:off x="701675"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89448" name="Rectangle 8"/>
            <p:cNvSpPr>
              <a:spLocks noChangeArrowheads="1"/>
            </p:cNvSpPr>
            <p:nvPr/>
          </p:nvSpPr>
          <p:spPr bwMode="auto">
            <a:xfrm>
              <a:off x="685800" y="3648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89449" name="Rectangle 9"/>
            <p:cNvSpPr>
              <a:spLocks noChangeArrowheads="1"/>
            </p:cNvSpPr>
            <p:nvPr/>
          </p:nvSpPr>
          <p:spPr bwMode="auto">
            <a:xfrm>
              <a:off x="673100" y="4283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89450" name="Rectangle 10"/>
            <p:cNvSpPr>
              <a:spLocks noChangeArrowheads="1"/>
            </p:cNvSpPr>
            <p:nvPr/>
          </p:nvSpPr>
          <p:spPr bwMode="auto">
            <a:xfrm>
              <a:off x="685800" y="49180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89451" name="Rectangle 11"/>
            <p:cNvSpPr>
              <a:spLocks noChangeArrowheads="1"/>
            </p:cNvSpPr>
            <p:nvPr/>
          </p:nvSpPr>
          <p:spPr bwMode="auto">
            <a:xfrm>
              <a:off x="673100" y="55149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89452" name="Rectangle 12"/>
            <p:cNvSpPr>
              <a:spLocks noChangeArrowheads="1"/>
            </p:cNvSpPr>
            <p:nvPr/>
          </p:nvSpPr>
          <p:spPr bwMode="auto">
            <a:xfrm>
              <a:off x="673100" y="60864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p:txBody>
          <a:bodyPr/>
          <a:lstStyle/>
          <a:p>
            <a:pPr eaLnBrk="1" hangingPunct="1"/>
            <a:r>
              <a:rPr lang="en-US" dirty="0" smtClean="0"/>
              <a:t>Ent-scrset:destfld=yes Example</a:t>
            </a:r>
          </a:p>
        </p:txBody>
      </p:sp>
      <p:sp>
        <p:nvSpPr>
          <p:cNvPr id="190489" name="Text Box 33"/>
          <p:cNvSpPr txBox="1">
            <a:spLocks noChangeArrowheads="1"/>
          </p:cNvSpPr>
          <p:nvPr/>
        </p:nvSpPr>
        <p:spPr bwMode="auto">
          <a:xfrm>
            <a:off x="426921" y="1830420"/>
            <a:ext cx="809942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190496" name="Line 40"/>
          <p:cNvSpPr>
            <a:spLocks noChangeShapeType="1"/>
          </p:cNvSpPr>
          <p:nvPr/>
        </p:nvSpPr>
        <p:spPr bwMode="auto">
          <a:xfrm flipH="1">
            <a:off x="558800" y="6356350"/>
            <a:ext cx="381000" cy="0"/>
          </a:xfrm>
          <a:prstGeom prst="line">
            <a:avLst/>
          </a:prstGeom>
          <a:noFill/>
          <a:ln w="9525">
            <a:solidFill>
              <a:schemeClr val="tx1"/>
            </a:solidFill>
            <a:prstDash val="dash"/>
            <a:round/>
            <a:headEnd/>
            <a:tailEnd/>
          </a:ln>
        </p:spPr>
        <p:txBody>
          <a:bodyPr/>
          <a:lstStyle/>
          <a:p>
            <a:endParaRPr lang="en-US" dirty="0"/>
          </a:p>
        </p:txBody>
      </p:sp>
      <p:sp>
        <p:nvSpPr>
          <p:cNvPr id="190499" name="Line 43"/>
          <p:cNvSpPr>
            <a:spLocks noChangeShapeType="1"/>
          </p:cNvSpPr>
          <p:nvPr/>
        </p:nvSpPr>
        <p:spPr bwMode="auto">
          <a:xfrm flipV="1">
            <a:off x="571500" y="2813050"/>
            <a:ext cx="0" cy="3517900"/>
          </a:xfrm>
          <a:prstGeom prst="line">
            <a:avLst/>
          </a:prstGeom>
          <a:noFill/>
          <a:ln w="9525">
            <a:solidFill>
              <a:schemeClr val="tx1"/>
            </a:solidFill>
            <a:prstDash val="dash"/>
            <a:round/>
            <a:headEnd/>
            <a:tailEnd/>
          </a:ln>
        </p:spPr>
        <p:txBody>
          <a:bodyPr/>
          <a:lstStyle/>
          <a:p>
            <a:endParaRPr lang="en-US" dirty="0"/>
          </a:p>
        </p:txBody>
      </p:sp>
      <p:sp>
        <p:nvSpPr>
          <p:cNvPr id="190500" name="Line 44"/>
          <p:cNvSpPr>
            <a:spLocks noChangeShapeType="1"/>
          </p:cNvSpPr>
          <p:nvPr/>
        </p:nvSpPr>
        <p:spPr bwMode="auto">
          <a:xfrm>
            <a:off x="571500" y="2813050"/>
            <a:ext cx="355600" cy="0"/>
          </a:xfrm>
          <a:prstGeom prst="line">
            <a:avLst/>
          </a:prstGeom>
          <a:noFill/>
          <a:ln w="9525">
            <a:solidFill>
              <a:schemeClr val="tx1"/>
            </a:solidFill>
            <a:prstDash val="dash"/>
            <a:round/>
            <a:headEnd/>
            <a:tailEnd/>
          </a:ln>
        </p:spPr>
        <p:txBody>
          <a:bodyPr/>
          <a:lstStyle/>
          <a:p>
            <a:endParaRPr lang="en-US" dirty="0"/>
          </a:p>
        </p:txBody>
      </p:sp>
      <p:grpSp>
        <p:nvGrpSpPr>
          <p:cNvPr id="64" name="Group 63"/>
          <p:cNvGrpSpPr/>
          <p:nvPr/>
        </p:nvGrpSpPr>
        <p:grpSpPr>
          <a:xfrm>
            <a:off x="682625" y="911225"/>
            <a:ext cx="7699375" cy="5372100"/>
            <a:chOff x="796925" y="1149350"/>
            <a:chExt cx="7699375" cy="5372100"/>
          </a:xfrm>
        </p:grpSpPr>
        <p:sp>
          <p:nvSpPr>
            <p:cNvPr id="190466" name="Line 2"/>
            <p:cNvSpPr>
              <a:spLocks noChangeShapeType="1"/>
            </p:cNvSpPr>
            <p:nvPr/>
          </p:nvSpPr>
          <p:spPr bwMode="auto">
            <a:xfrm>
              <a:off x="5665788" y="2944813"/>
              <a:ext cx="1585912" cy="2814637"/>
            </a:xfrm>
            <a:prstGeom prst="line">
              <a:avLst/>
            </a:prstGeom>
            <a:noFill/>
            <a:ln w="9525">
              <a:solidFill>
                <a:schemeClr val="tx1"/>
              </a:solidFill>
              <a:round/>
              <a:headEnd/>
              <a:tailEnd/>
            </a:ln>
          </p:spPr>
          <p:txBody>
            <a:bodyPr/>
            <a:lstStyle/>
            <a:p>
              <a:endParaRPr lang="en-US" dirty="0"/>
            </a:p>
          </p:txBody>
        </p:sp>
        <p:sp>
          <p:nvSpPr>
            <p:cNvPr id="190467" name="Line 3"/>
            <p:cNvSpPr>
              <a:spLocks noChangeShapeType="1"/>
            </p:cNvSpPr>
            <p:nvPr/>
          </p:nvSpPr>
          <p:spPr bwMode="auto">
            <a:xfrm>
              <a:off x="5665788" y="2933700"/>
              <a:ext cx="1649412" cy="1479550"/>
            </a:xfrm>
            <a:prstGeom prst="line">
              <a:avLst/>
            </a:prstGeom>
            <a:noFill/>
            <a:ln w="12700">
              <a:solidFill>
                <a:schemeClr val="tx1"/>
              </a:solidFill>
              <a:round/>
              <a:headEnd/>
              <a:tailEnd/>
            </a:ln>
          </p:spPr>
          <p:txBody>
            <a:bodyPr/>
            <a:lstStyle/>
            <a:p>
              <a:endParaRPr lang="en-US" dirty="0"/>
            </a:p>
          </p:txBody>
        </p:sp>
        <p:sp>
          <p:nvSpPr>
            <p:cNvPr id="190468" name="AutoShape 4"/>
            <p:cNvSpPr>
              <a:spLocks noChangeArrowheads="1"/>
            </p:cNvSpPr>
            <p:nvPr/>
          </p:nvSpPr>
          <p:spPr bwMode="auto">
            <a:xfrm>
              <a:off x="7073900" y="3917950"/>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90470" name="Line 6"/>
            <p:cNvSpPr>
              <a:spLocks noChangeShapeType="1"/>
            </p:cNvSpPr>
            <p:nvPr/>
          </p:nvSpPr>
          <p:spPr bwMode="auto">
            <a:xfrm>
              <a:off x="1763713" y="2927350"/>
              <a:ext cx="801687" cy="0"/>
            </a:xfrm>
            <a:prstGeom prst="line">
              <a:avLst/>
            </a:prstGeom>
            <a:noFill/>
            <a:ln w="28575">
              <a:solidFill>
                <a:srgbClr val="FF0066"/>
              </a:solidFill>
              <a:round/>
              <a:headEnd type="none" w="sm" len="sm"/>
              <a:tailEnd type="none" w="sm" len="sm"/>
            </a:ln>
          </p:spPr>
          <p:txBody>
            <a:bodyPr wrap="none" anchor="ctr"/>
            <a:lstStyle/>
            <a:p>
              <a:endParaRPr lang="en-US" dirty="0"/>
            </a:p>
          </p:txBody>
        </p:sp>
        <p:sp>
          <p:nvSpPr>
            <p:cNvPr id="190471" name="Line 7"/>
            <p:cNvSpPr>
              <a:spLocks noChangeShapeType="1"/>
            </p:cNvSpPr>
            <p:nvPr/>
          </p:nvSpPr>
          <p:spPr bwMode="auto">
            <a:xfrm flipV="1">
              <a:off x="5664200" y="2940050"/>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0472" name="Line 8"/>
            <p:cNvSpPr>
              <a:spLocks noChangeShapeType="1"/>
            </p:cNvSpPr>
            <p:nvPr/>
          </p:nvSpPr>
          <p:spPr bwMode="auto">
            <a:xfrm flipV="1">
              <a:off x="1714500" y="2919413"/>
              <a:ext cx="855663" cy="3094037"/>
            </a:xfrm>
            <a:prstGeom prst="line">
              <a:avLst/>
            </a:prstGeom>
            <a:noFill/>
            <a:ln w="28575">
              <a:solidFill>
                <a:srgbClr val="FF0066"/>
              </a:solidFill>
              <a:round/>
              <a:headEnd/>
              <a:tailEnd/>
            </a:ln>
          </p:spPr>
          <p:txBody>
            <a:bodyPr wrap="none" anchor="ctr"/>
            <a:lstStyle/>
            <a:p>
              <a:endParaRPr lang="en-US" dirty="0"/>
            </a:p>
          </p:txBody>
        </p:sp>
        <p:sp>
          <p:nvSpPr>
            <p:cNvPr id="190473" name="Oval 9"/>
            <p:cNvSpPr>
              <a:spLocks noChangeArrowheads="1"/>
            </p:cNvSpPr>
            <p:nvPr/>
          </p:nvSpPr>
          <p:spPr bwMode="ltGray">
            <a:xfrm>
              <a:off x="914400" y="24828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190474" name="Group 10"/>
            <p:cNvGrpSpPr>
              <a:grpSpLocks/>
            </p:cNvGrpSpPr>
            <p:nvPr/>
          </p:nvGrpSpPr>
          <p:grpSpPr bwMode="auto">
            <a:xfrm>
              <a:off x="4521200" y="2406650"/>
              <a:ext cx="1143000" cy="1066800"/>
              <a:chOff x="2448" y="1824"/>
              <a:chExt cx="720" cy="672"/>
            </a:xfrm>
          </p:grpSpPr>
          <p:sp>
            <p:nvSpPr>
              <p:cNvPr id="190525"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0526"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0475" name="Rectangle 13"/>
            <p:cNvSpPr>
              <a:spLocks noChangeArrowheads="1"/>
            </p:cNvSpPr>
            <p:nvPr/>
          </p:nvSpPr>
          <p:spPr bwMode="auto">
            <a:xfrm>
              <a:off x="4694238" y="26797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0476" name="Oval 14"/>
            <p:cNvSpPr>
              <a:spLocks noChangeArrowheads="1"/>
            </p:cNvSpPr>
            <p:nvPr/>
          </p:nvSpPr>
          <p:spPr bwMode="ltGray">
            <a:xfrm>
              <a:off x="7150100" y="25209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190477" name="Group 15"/>
            <p:cNvGrpSpPr>
              <a:grpSpLocks/>
            </p:cNvGrpSpPr>
            <p:nvPr/>
          </p:nvGrpSpPr>
          <p:grpSpPr bwMode="auto">
            <a:xfrm>
              <a:off x="4546600" y="4349750"/>
              <a:ext cx="1143000" cy="1066800"/>
              <a:chOff x="2448" y="1824"/>
              <a:chExt cx="720" cy="672"/>
            </a:xfrm>
          </p:grpSpPr>
          <p:sp>
            <p:nvSpPr>
              <p:cNvPr id="190523"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0524"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0478" name="Rectangle 18"/>
            <p:cNvSpPr>
              <a:spLocks noChangeArrowheads="1"/>
            </p:cNvSpPr>
            <p:nvPr/>
          </p:nvSpPr>
          <p:spPr bwMode="auto">
            <a:xfrm>
              <a:off x="4719638" y="46228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0479" name="Group 19"/>
            <p:cNvGrpSpPr>
              <a:grpSpLocks/>
            </p:cNvGrpSpPr>
            <p:nvPr/>
          </p:nvGrpSpPr>
          <p:grpSpPr bwMode="auto">
            <a:xfrm>
              <a:off x="2578100" y="2381250"/>
              <a:ext cx="1143000" cy="1066800"/>
              <a:chOff x="2448" y="1824"/>
              <a:chExt cx="720" cy="672"/>
            </a:xfrm>
          </p:grpSpPr>
          <p:sp>
            <p:nvSpPr>
              <p:cNvPr id="190521"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0522"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0480" name="Rectangle 22"/>
            <p:cNvSpPr>
              <a:spLocks noChangeArrowheads="1"/>
            </p:cNvSpPr>
            <p:nvPr/>
          </p:nvSpPr>
          <p:spPr bwMode="auto">
            <a:xfrm>
              <a:off x="2751138" y="26543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0481" name="Group 23"/>
            <p:cNvGrpSpPr>
              <a:grpSpLocks/>
            </p:cNvGrpSpPr>
            <p:nvPr/>
          </p:nvGrpSpPr>
          <p:grpSpPr bwMode="auto">
            <a:xfrm>
              <a:off x="2603500" y="4362450"/>
              <a:ext cx="1143000" cy="1066800"/>
              <a:chOff x="2448" y="1824"/>
              <a:chExt cx="720" cy="672"/>
            </a:xfrm>
          </p:grpSpPr>
          <p:sp>
            <p:nvSpPr>
              <p:cNvPr id="190519"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0520" name="Line 2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0482" name="Rectangle 26"/>
            <p:cNvSpPr>
              <a:spLocks noChangeArrowheads="1"/>
            </p:cNvSpPr>
            <p:nvPr/>
          </p:nvSpPr>
          <p:spPr bwMode="auto">
            <a:xfrm>
              <a:off x="2776538" y="46355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0483" name="Text Box 27"/>
            <p:cNvSpPr txBox="1">
              <a:spLocks noChangeArrowheads="1"/>
            </p:cNvSpPr>
            <p:nvPr/>
          </p:nvSpPr>
          <p:spPr bwMode="auto">
            <a:xfrm>
              <a:off x="4457700" y="1149350"/>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190484" name="Text Box 28"/>
            <p:cNvSpPr txBox="1">
              <a:spLocks noChangeArrowheads="1"/>
            </p:cNvSpPr>
            <p:nvPr/>
          </p:nvSpPr>
          <p:spPr bwMode="auto">
            <a:xfrm>
              <a:off x="1587500" y="1174750"/>
              <a:ext cx="24384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190485" name="Line 29"/>
            <p:cNvSpPr>
              <a:spLocks noChangeShapeType="1"/>
            </p:cNvSpPr>
            <p:nvPr/>
          </p:nvSpPr>
          <p:spPr bwMode="auto">
            <a:xfrm>
              <a:off x="3721100" y="2927350"/>
              <a:ext cx="788988" cy="0"/>
            </a:xfrm>
            <a:prstGeom prst="line">
              <a:avLst/>
            </a:prstGeom>
            <a:noFill/>
            <a:ln w="12700">
              <a:solidFill>
                <a:schemeClr val="tx1"/>
              </a:solidFill>
              <a:round/>
              <a:headEnd/>
              <a:tailEnd/>
            </a:ln>
          </p:spPr>
          <p:txBody>
            <a:bodyPr/>
            <a:lstStyle/>
            <a:p>
              <a:endParaRPr lang="en-US" dirty="0"/>
            </a:p>
          </p:txBody>
        </p:sp>
        <p:sp>
          <p:nvSpPr>
            <p:cNvPr id="190486" name="Line 30"/>
            <p:cNvSpPr>
              <a:spLocks noChangeShapeType="1"/>
            </p:cNvSpPr>
            <p:nvPr/>
          </p:nvSpPr>
          <p:spPr bwMode="auto">
            <a:xfrm>
              <a:off x="3136900" y="3448050"/>
              <a:ext cx="0" cy="900113"/>
            </a:xfrm>
            <a:prstGeom prst="line">
              <a:avLst/>
            </a:prstGeom>
            <a:noFill/>
            <a:ln w="12700">
              <a:solidFill>
                <a:schemeClr val="tx1"/>
              </a:solidFill>
              <a:round/>
              <a:headEnd/>
              <a:tailEnd/>
            </a:ln>
          </p:spPr>
          <p:txBody>
            <a:bodyPr/>
            <a:lstStyle/>
            <a:p>
              <a:endParaRPr lang="en-US" dirty="0"/>
            </a:p>
          </p:txBody>
        </p:sp>
        <p:sp>
          <p:nvSpPr>
            <p:cNvPr id="190487" name="Line 31"/>
            <p:cNvSpPr>
              <a:spLocks noChangeShapeType="1"/>
            </p:cNvSpPr>
            <p:nvPr/>
          </p:nvSpPr>
          <p:spPr bwMode="auto">
            <a:xfrm>
              <a:off x="5067300" y="3473450"/>
              <a:ext cx="0" cy="869950"/>
            </a:xfrm>
            <a:prstGeom prst="line">
              <a:avLst/>
            </a:prstGeom>
            <a:noFill/>
            <a:ln w="12700">
              <a:solidFill>
                <a:schemeClr val="tx1"/>
              </a:solidFill>
              <a:round/>
              <a:headEnd/>
              <a:tailEnd/>
            </a:ln>
          </p:spPr>
          <p:txBody>
            <a:bodyPr/>
            <a:lstStyle/>
            <a:p>
              <a:endParaRPr lang="en-US" dirty="0"/>
            </a:p>
          </p:txBody>
        </p:sp>
        <p:sp>
          <p:nvSpPr>
            <p:cNvPr id="190488" name="Line 32"/>
            <p:cNvSpPr>
              <a:spLocks noChangeShapeType="1"/>
            </p:cNvSpPr>
            <p:nvPr/>
          </p:nvSpPr>
          <p:spPr bwMode="auto">
            <a:xfrm flipH="1">
              <a:off x="4076700" y="1187450"/>
              <a:ext cx="0" cy="4394200"/>
            </a:xfrm>
            <a:prstGeom prst="line">
              <a:avLst/>
            </a:prstGeom>
            <a:noFill/>
            <a:ln w="19050">
              <a:solidFill>
                <a:schemeClr val="tx1"/>
              </a:solidFill>
              <a:prstDash val="dash"/>
              <a:round/>
              <a:headEnd/>
              <a:tailEnd/>
            </a:ln>
          </p:spPr>
          <p:txBody>
            <a:bodyPr/>
            <a:lstStyle/>
            <a:p>
              <a:endParaRPr lang="en-US" dirty="0"/>
            </a:p>
          </p:txBody>
        </p:sp>
        <p:sp>
          <p:nvSpPr>
            <p:cNvPr id="190490" name="Text Box 34"/>
            <p:cNvSpPr txBox="1">
              <a:spLocks noChangeArrowheads="1"/>
            </p:cNvSpPr>
            <p:nvPr/>
          </p:nvSpPr>
          <p:spPr bwMode="auto">
            <a:xfrm>
              <a:off x="1320800" y="5454650"/>
              <a:ext cx="465455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190491" name="Text Box 35"/>
            <p:cNvSpPr txBox="1">
              <a:spLocks noChangeArrowheads="1"/>
            </p:cNvSpPr>
            <p:nvPr/>
          </p:nvSpPr>
          <p:spPr bwMode="auto">
            <a:xfrm>
              <a:off x="2206625" y="1682750"/>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190492" name="Text Box 36"/>
            <p:cNvSpPr txBox="1">
              <a:spLocks noChangeArrowheads="1"/>
            </p:cNvSpPr>
            <p:nvPr/>
          </p:nvSpPr>
          <p:spPr bwMode="auto">
            <a:xfrm>
              <a:off x="2495550" y="5734050"/>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190493" name="Oval 37"/>
            <p:cNvSpPr>
              <a:spLocks noChangeArrowheads="1"/>
            </p:cNvSpPr>
            <p:nvPr/>
          </p:nvSpPr>
          <p:spPr bwMode="ltGray">
            <a:xfrm>
              <a:off x="7112000" y="56070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0495" name="Text Box 39"/>
            <p:cNvSpPr txBox="1">
              <a:spLocks noChangeArrowheads="1"/>
            </p:cNvSpPr>
            <p:nvPr/>
          </p:nvSpPr>
          <p:spPr bwMode="auto">
            <a:xfrm>
              <a:off x="6845300" y="523875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190497" name="Rectangle 41"/>
            <p:cNvSpPr>
              <a:spLocks noChangeArrowheads="1"/>
            </p:cNvSpPr>
            <p:nvPr/>
          </p:nvSpPr>
          <p:spPr bwMode="auto">
            <a:xfrm>
              <a:off x="6943725" y="351790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190498" name="Rectangle 42"/>
            <p:cNvSpPr>
              <a:spLocks noChangeArrowheads="1"/>
            </p:cNvSpPr>
            <p:nvPr/>
          </p:nvSpPr>
          <p:spPr bwMode="auto">
            <a:xfrm>
              <a:off x="796925" y="530860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190501" name="Line 45"/>
            <p:cNvSpPr>
              <a:spLocks noChangeShapeType="1"/>
            </p:cNvSpPr>
            <p:nvPr/>
          </p:nvSpPr>
          <p:spPr bwMode="auto">
            <a:xfrm>
              <a:off x="1638300" y="6470650"/>
              <a:ext cx="5664200" cy="0"/>
            </a:xfrm>
            <a:prstGeom prst="line">
              <a:avLst/>
            </a:prstGeom>
            <a:noFill/>
            <a:ln w="9525">
              <a:solidFill>
                <a:schemeClr val="tx1"/>
              </a:solidFill>
              <a:prstDash val="dash"/>
              <a:round/>
              <a:headEnd/>
              <a:tailEnd/>
            </a:ln>
          </p:spPr>
          <p:txBody>
            <a:bodyPr/>
            <a:lstStyle/>
            <a:p>
              <a:endParaRPr lang="en-US" dirty="0"/>
            </a:p>
          </p:txBody>
        </p:sp>
        <p:sp>
          <p:nvSpPr>
            <p:cNvPr id="190502" name="Line 46"/>
            <p:cNvSpPr>
              <a:spLocks noChangeShapeType="1"/>
            </p:cNvSpPr>
            <p:nvPr/>
          </p:nvSpPr>
          <p:spPr bwMode="auto">
            <a:xfrm>
              <a:off x="7899400" y="6305550"/>
              <a:ext cx="596900" cy="0"/>
            </a:xfrm>
            <a:prstGeom prst="line">
              <a:avLst/>
            </a:prstGeom>
            <a:noFill/>
            <a:ln w="9525">
              <a:solidFill>
                <a:schemeClr val="tx1"/>
              </a:solidFill>
              <a:prstDash val="dash"/>
              <a:round/>
              <a:headEnd/>
              <a:tailEnd/>
            </a:ln>
          </p:spPr>
          <p:txBody>
            <a:bodyPr/>
            <a:lstStyle/>
            <a:p>
              <a:endParaRPr lang="en-US" dirty="0"/>
            </a:p>
          </p:txBody>
        </p:sp>
        <p:sp>
          <p:nvSpPr>
            <p:cNvPr id="190503" name="Line 47"/>
            <p:cNvSpPr>
              <a:spLocks noChangeShapeType="1"/>
            </p:cNvSpPr>
            <p:nvPr/>
          </p:nvSpPr>
          <p:spPr bwMode="auto">
            <a:xfrm flipV="1">
              <a:off x="8483600" y="2965450"/>
              <a:ext cx="0" cy="3340100"/>
            </a:xfrm>
            <a:prstGeom prst="line">
              <a:avLst/>
            </a:prstGeom>
            <a:noFill/>
            <a:ln w="9525">
              <a:solidFill>
                <a:schemeClr val="tx1"/>
              </a:solidFill>
              <a:prstDash val="dash"/>
              <a:round/>
              <a:headEnd/>
              <a:tailEnd/>
            </a:ln>
          </p:spPr>
          <p:txBody>
            <a:bodyPr/>
            <a:lstStyle/>
            <a:p>
              <a:endParaRPr lang="en-US" dirty="0"/>
            </a:p>
          </p:txBody>
        </p:sp>
        <p:sp>
          <p:nvSpPr>
            <p:cNvPr id="190504" name="Line 48"/>
            <p:cNvSpPr>
              <a:spLocks noChangeShapeType="1"/>
            </p:cNvSpPr>
            <p:nvPr/>
          </p:nvSpPr>
          <p:spPr bwMode="auto">
            <a:xfrm>
              <a:off x="8001000" y="2940050"/>
              <a:ext cx="482600" cy="0"/>
            </a:xfrm>
            <a:prstGeom prst="line">
              <a:avLst/>
            </a:prstGeom>
            <a:noFill/>
            <a:ln w="9525">
              <a:solidFill>
                <a:schemeClr val="tx1"/>
              </a:solidFill>
              <a:prstDash val="dash"/>
              <a:round/>
              <a:headEnd/>
              <a:tailEnd/>
            </a:ln>
          </p:spPr>
          <p:txBody>
            <a:bodyPr/>
            <a:lstStyle/>
            <a:p>
              <a:endParaRPr lang="en-US" dirty="0"/>
            </a:p>
          </p:txBody>
        </p:sp>
        <p:sp>
          <p:nvSpPr>
            <p:cNvPr id="190505" name="Line 49"/>
            <p:cNvSpPr>
              <a:spLocks noChangeShapeType="1"/>
            </p:cNvSpPr>
            <p:nvPr/>
          </p:nvSpPr>
          <p:spPr bwMode="auto">
            <a:xfrm>
              <a:off x="1943100" y="4540250"/>
              <a:ext cx="279400" cy="419100"/>
            </a:xfrm>
            <a:prstGeom prst="line">
              <a:avLst/>
            </a:prstGeom>
            <a:noFill/>
            <a:ln w="28575">
              <a:solidFill>
                <a:srgbClr val="FF0066"/>
              </a:solidFill>
              <a:round/>
              <a:headEnd/>
              <a:tailEnd/>
            </a:ln>
          </p:spPr>
          <p:txBody>
            <a:bodyPr/>
            <a:lstStyle/>
            <a:p>
              <a:endParaRPr lang="en-US" dirty="0"/>
            </a:p>
          </p:txBody>
        </p:sp>
        <p:sp>
          <p:nvSpPr>
            <p:cNvPr id="190506" name="Line 50"/>
            <p:cNvSpPr>
              <a:spLocks noChangeShapeType="1"/>
            </p:cNvSpPr>
            <p:nvPr/>
          </p:nvSpPr>
          <p:spPr bwMode="auto">
            <a:xfrm flipH="1">
              <a:off x="1866900" y="4578350"/>
              <a:ext cx="419100" cy="342900"/>
            </a:xfrm>
            <a:prstGeom prst="line">
              <a:avLst/>
            </a:prstGeom>
            <a:noFill/>
            <a:ln w="28575">
              <a:solidFill>
                <a:srgbClr val="FF0066"/>
              </a:solidFill>
              <a:round/>
              <a:headEnd/>
              <a:tailEnd/>
            </a:ln>
          </p:spPr>
          <p:txBody>
            <a:bodyPr/>
            <a:lstStyle/>
            <a:p>
              <a:endParaRPr lang="en-US" dirty="0"/>
            </a:p>
          </p:txBody>
        </p:sp>
        <p:sp>
          <p:nvSpPr>
            <p:cNvPr id="190507" name="Line 51"/>
            <p:cNvSpPr>
              <a:spLocks noChangeShapeType="1"/>
            </p:cNvSpPr>
            <p:nvPr/>
          </p:nvSpPr>
          <p:spPr bwMode="auto">
            <a:xfrm>
              <a:off x="1892300" y="2711450"/>
              <a:ext cx="279400" cy="419100"/>
            </a:xfrm>
            <a:prstGeom prst="line">
              <a:avLst/>
            </a:prstGeom>
            <a:noFill/>
            <a:ln w="28575">
              <a:solidFill>
                <a:srgbClr val="FF0066"/>
              </a:solidFill>
              <a:round/>
              <a:headEnd/>
              <a:tailEnd/>
            </a:ln>
          </p:spPr>
          <p:txBody>
            <a:bodyPr/>
            <a:lstStyle/>
            <a:p>
              <a:endParaRPr lang="en-US" dirty="0"/>
            </a:p>
          </p:txBody>
        </p:sp>
        <p:sp>
          <p:nvSpPr>
            <p:cNvPr id="190508" name="Line 52"/>
            <p:cNvSpPr>
              <a:spLocks noChangeShapeType="1"/>
            </p:cNvSpPr>
            <p:nvPr/>
          </p:nvSpPr>
          <p:spPr bwMode="auto">
            <a:xfrm flipH="1">
              <a:off x="1816100" y="2749550"/>
              <a:ext cx="419100" cy="342900"/>
            </a:xfrm>
            <a:prstGeom prst="line">
              <a:avLst/>
            </a:prstGeom>
            <a:noFill/>
            <a:ln w="28575">
              <a:solidFill>
                <a:srgbClr val="FF0066"/>
              </a:solidFill>
              <a:round/>
              <a:headEnd/>
              <a:tailEnd/>
            </a:ln>
          </p:spPr>
          <p:txBody>
            <a:bodyPr/>
            <a:lstStyle/>
            <a:p>
              <a:endParaRPr lang="en-US" dirty="0"/>
            </a:p>
          </p:txBody>
        </p:sp>
        <p:sp>
          <p:nvSpPr>
            <p:cNvPr id="190509" name="Text Box 53"/>
            <p:cNvSpPr txBox="1">
              <a:spLocks noChangeArrowheads="1"/>
            </p:cNvSpPr>
            <p:nvPr/>
          </p:nvSpPr>
          <p:spPr bwMode="auto">
            <a:xfrm rot="5447899">
              <a:off x="2945607" y="3537743"/>
              <a:ext cx="8382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TFP</a:t>
              </a:r>
            </a:p>
          </p:txBody>
        </p:sp>
        <p:sp>
          <p:nvSpPr>
            <p:cNvPr id="190510" name="Line 54"/>
            <p:cNvSpPr>
              <a:spLocks noChangeShapeType="1"/>
            </p:cNvSpPr>
            <p:nvPr/>
          </p:nvSpPr>
          <p:spPr bwMode="auto">
            <a:xfrm>
              <a:off x="3352800" y="3968750"/>
              <a:ext cx="0" cy="381000"/>
            </a:xfrm>
            <a:prstGeom prst="line">
              <a:avLst/>
            </a:prstGeom>
            <a:noFill/>
            <a:ln w="9525">
              <a:solidFill>
                <a:schemeClr val="tx1"/>
              </a:solidFill>
              <a:round/>
              <a:headEnd/>
              <a:tailEnd type="triangle" w="med" len="med"/>
            </a:ln>
          </p:spPr>
          <p:txBody>
            <a:bodyPr/>
            <a:lstStyle/>
            <a:p>
              <a:endParaRPr lang="en-US" dirty="0"/>
            </a:p>
          </p:txBody>
        </p:sp>
        <p:sp>
          <p:nvSpPr>
            <p:cNvPr id="190511" name="Text Box 55"/>
            <p:cNvSpPr txBox="1">
              <a:spLocks noChangeArrowheads="1"/>
            </p:cNvSpPr>
            <p:nvPr/>
          </p:nvSpPr>
          <p:spPr bwMode="auto">
            <a:xfrm>
              <a:off x="3632200" y="2597150"/>
              <a:ext cx="7493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TFR</a:t>
              </a:r>
            </a:p>
          </p:txBody>
        </p:sp>
        <p:sp>
          <p:nvSpPr>
            <p:cNvPr id="190512" name="Line 56"/>
            <p:cNvSpPr>
              <a:spLocks noChangeShapeType="1"/>
            </p:cNvSpPr>
            <p:nvPr/>
          </p:nvSpPr>
          <p:spPr bwMode="auto">
            <a:xfrm>
              <a:off x="4241800" y="2774950"/>
              <a:ext cx="266700" cy="0"/>
            </a:xfrm>
            <a:prstGeom prst="line">
              <a:avLst/>
            </a:prstGeom>
            <a:noFill/>
            <a:ln w="9525">
              <a:solidFill>
                <a:schemeClr val="tx1"/>
              </a:solidFill>
              <a:round/>
              <a:headEnd/>
              <a:tailEnd type="triangle" w="med" len="med"/>
            </a:ln>
          </p:spPr>
          <p:txBody>
            <a:bodyPr/>
            <a:lstStyle/>
            <a:p>
              <a:endParaRPr lang="en-US" dirty="0"/>
            </a:p>
          </p:txBody>
        </p:sp>
        <p:sp>
          <p:nvSpPr>
            <p:cNvPr id="190513" name="Line 57"/>
            <p:cNvSpPr>
              <a:spLocks noChangeShapeType="1"/>
            </p:cNvSpPr>
            <p:nvPr/>
          </p:nvSpPr>
          <p:spPr bwMode="auto">
            <a:xfrm flipV="1">
              <a:off x="3759200" y="4908550"/>
              <a:ext cx="774700" cy="0"/>
            </a:xfrm>
            <a:prstGeom prst="line">
              <a:avLst/>
            </a:prstGeom>
            <a:noFill/>
            <a:ln w="12700">
              <a:solidFill>
                <a:schemeClr val="tx1"/>
              </a:solidFill>
              <a:round/>
              <a:headEnd/>
              <a:tailEnd/>
            </a:ln>
          </p:spPr>
          <p:txBody>
            <a:bodyPr/>
            <a:lstStyle/>
            <a:p>
              <a:endParaRPr lang="en-US" dirty="0"/>
            </a:p>
          </p:txBody>
        </p:sp>
        <p:sp>
          <p:nvSpPr>
            <p:cNvPr id="190514" name="Rectangle 58"/>
            <p:cNvSpPr>
              <a:spLocks noChangeArrowheads="1"/>
            </p:cNvSpPr>
            <p:nvPr/>
          </p:nvSpPr>
          <p:spPr bwMode="auto">
            <a:xfrm rot="3976703">
              <a:off x="3579019" y="3412332"/>
              <a:ext cx="628650" cy="366712"/>
            </a:xfrm>
            <a:prstGeom prst="rect">
              <a:avLst/>
            </a:prstGeom>
            <a:noFill/>
            <a:ln w="9525">
              <a:noFill/>
              <a:miter lim="800000"/>
              <a:headEnd/>
              <a:tailEnd/>
            </a:ln>
          </p:spPr>
          <p:txBody>
            <a:bodyPr wrap="none">
              <a:spAutoFit/>
            </a:bodyPr>
            <a:lstStyle/>
            <a:p>
              <a:pPr algn="ctr"/>
              <a:r>
                <a:rPr lang="en-US" b="1" dirty="0">
                  <a:solidFill>
                    <a:srgbClr val="000000"/>
                  </a:solidFill>
                </a:rPr>
                <a:t>TFR</a:t>
              </a:r>
            </a:p>
          </p:txBody>
        </p:sp>
        <p:sp>
          <p:nvSpPr>
            <p:cNvPr id="190515" name="Line 59"/>
            <p:cNvSpPr>
              <a:spLocks noChangeShapeType="1"/>
            </p:cNvSpPr>
            <p:nvPr/>
          </p:nvSpPr>
          <p:spPr bwMode="auto">
            <a:xfrm>
              <a:off x="3733800" y="2927350"/>
              <a:ext cx="806450" cy="1981200"/>
            </a:xfrm>
            <a:prstGeom prst="line">
              <a:avLst/>
            </a:prstGeom>
            <a:noFill/>
            <a:ln w="12700">
              <a:solidFill>
                <a:schemeClr val="tx1"/>
              </a:solidFill>
              <a:round/>
              <a:headEnd/>
              <a:tailEnd/>
            </a:ln>
          </p:spPr>
          <p:txBody>
            <a:bodyPr/>
            <a:lstStyle/>
            <a:p>
              <a:endParaRPr lang="en-US" dirty="0"/>
            </a:p>
          </p:txBody>
        </p:sp>
        <p:sp>
          <p:nvSpPr>
            <p:cNvPr id="190516" name="Line 60"/>
            <p:cNvSpPr>
              <a:spLocks noChangeShapeType="1"/>
            </p:cNvSpPr>
            <p:nvPr/>
          </p:nvSpPr>
          <p:spPr bwMode="auto">
            <a:xfrm flipH="1">
              <a:off x="3759200" y="2921000"/>
              <a:ext cx="749300" cy="1987550"/>
            </a:xfrm>
            <a:prstGeom prst="line">
              <a:avLst/>
            </a:prstGeom>
            <a:noFill/>
            <a:ln w="12700">
              <a:solidFill>
                <a:schemeClr val="tx1"/>
              </a:solidFill>
              <a:round/>
              <a:headEnd/>
              <a:tailEnd/>
            </a:ln>
          </p:spPr>
          <p:txBody>
            <a:bodyPr/>
            <a:lstStyle/>
            <a:p>
              <a:endParaRPr lang="en-US" dirty="0"/>
            </a:p>
          </p:txBody>
        </p:sp>
        <p:sp>
          <p:nvSpPr>
            <p:cNvPr id="190517" name="Line 61"/>
            <p:cNvSpPr>
              <a:spLocks noChangeShapeType="1"/>
            </p:cNvSpPr>
            <p:nvPr/>
          </p:nvSpPr>
          <p:spPr bwMode="auto">
            <a:xfrm>
              <a:off x="3981450" y="3816350"/>
              <a:ext cx="431800" cy="990600"/>
            </a:xfrm>
            <a:prstGeom prst="line">
              <a:avLst/>
            </a:prstGeom>
            <a:noFill/>
            <a:ln w="9525">
              <a:solidFill>
                <a:schemeClr val="tx1"/>
              </a:solidFill>
              <a:round/>
              <a:headEnd/>
              <a:tailEnd type="triangle" w="med" len="med"/>
            </a:ln>
          </p:spPr>
          <p:txBody>
            <a:bodyPr/>
            <a:lstStyle/>
            <a:p>
              <a:endParaRPr lang="en-US" dirty="0"/>
            </a:p>
          </p:txBody>
        </p:sp>
        <p:sp>
          <p:nvSpPr>
            <p:cNvPr id="190518" name="Text Box 62"/>
            <p:cNvSpPr txBox="1">
              <a:spLocks noChangeArrowheads="1"/>
            </p:cNvSpPr>
            <p:nvPr/>
          </p:nvSpPr>
          <p:spPr bwMode="auto">
            <a:xfrm>
              <a:off x="7115175" y="4448175"/>
              <a:ext cx="876300"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
        <p:nvSpPr>
          <p:cNvPr id="190494" name="Oval 38"/>
          <p:cNvSpPr>
            <a:spLocks noChangeArrowheads="1"/>
          </p:cNvSpPr>
          <p:nvPr/>
        </p:nvSpPr>
        <p:spPr bwMode="ltGray">
          <a:xfrm>
            <a:off x="873125" y="54197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smtClean="0"/>
              <a:t>Allowed Originating Point Code Table</a:t>
            </a:r>
            <a:endParaRPr lang="en-US" dirty="0" smtClean="0"/>
          </a:p>
        </p:txBody>
      </p:sp>
      <p:sp>
        <p:nvSpPr>
          <p:cNvPr id="14" name="Content Placeholder 13"/>
          <p:cNvSpPr>
            <a:spLocks noGrp="1"/>
          </p:cNvSpPr>
          <p:nvPr>
            <p:ph idx="1"/>
          </p:nvPr>
        </p:nvSpPr>
        <p:spPr>
          <a:xfrm>
            <a:off x="3657600" y="1428750"/>
            <a:ext cx="4562475" cy="4972050"/>
          </a:xfrm>
        </p:spPr>
        <p:txBody>
          <a:bodyPr/>
          <a:lstStyle/>
          <a:p>
            <a:r>
              <a:rPr lang="en-US" dirty="0" smtClean="0"/>
              <a:t>This command determines the signaling points allowed to send messages into the network.</a:t>
            </a:r>
          </a:p>
          <a:p>
            <a:pPr>
              <a:buNone/>
            </a:pPr>
            <a:endParaRPr lang="en-US" dirty="0" smtClean="0"/>
          </a:p>
          <a:p>
            <a:r>
              <a:rPr lang="en-US" dirty="0" smtClean="0"/>
              <a:t>Messages whose OPC are not found in this table will be rejected.</a:t>
            </a:r>
          </a:p>
          <a:p>
            <a:endParaRPr lang="en-US" dirty="0"/>
          </a:p>
        </p:txBody>
      </p:sp>
      <p:grpSp>
        <p:nvGrpSpPr>
          <p:cNvPr id="17" name="Group 16"/>
          <p:cNvGrpSpPr/>
          <p:nvPr/>
        </p:nvGrpSpPr>
        <p:grpSpPr>
          <a:xfrm>
            <a:off x="673100" y="860425"/>
            <a:ext cx="2187575" cy="5407025"/>
            <a:chOff x="673100" y="1155700"/>
            <a:chExt cx="2187575" cy="5407025"/>
          </a:xfrm>
        </p:grpSpPr>
        <p:sp>
          <p:nvSpPr>
            <p:cNvPr id="191492" name="Rectangle 4"/>
            <p:cNvSpPr>
              <a:spLocks noChangeArrowheads="1"/>
            </p:cNvSpPr>
            <p:nvPr/>
          </p:nvSpPr>
          <p:spPr bwMode="auto">
            <a:xfrm>
              <a:off x="714375" y="1155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91493" name="Rectangle 5"/>
            <p:cNvSpPr>
              <a:spLocks noChangeArrowheads="1"/>
            </p:cNvSpPr>
            <p:nvPr/>
          </p:nvSpPr>
          <p:spPr bwMode="auto">
            <a:xfrm>
              <a:off x="727075" y="17526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91494" name="Rectangle 6"/>
            <p:cNvSpPr>
              <a:spLocks noChangeArrowheads="1"/>
            </p:cNvSpPr>
            <p:nvPr/>
          </p:nvSpPr>
          <p:spPr bwMode="auto">
            <a:xfrm>
              <a:off x="701675" y="2400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91495" name="Rectangle 7"/>
            <p:cNvSpPr>
              <a:spLocks noChangeArrowheads="1"/>
            </p:cNvSpPr>
            <p:nvPr/>
          </p:nvSpPr>
          <p:spPr bwMode="auto">
            <a:xfrm>
              <a:off x="701675" y="30607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ent-scr-opc</a:t>
              </a:r>
            </a:p>
          </p:txBody>
        </p:sp>
        <p:sp>
          <p:nvSpPr>
            <p:cNvPr id="191496" name="Rectangle 8"/>
            <p:cNvSpPr>
              <a:spLocks noChangeArrowheads="1"/>
            </p:cNvSpPr>
            <p:nvPr/>
          </p:nvSpPr>
          <p:spPr bwMode="auto">
            <a:xfrm>
              <a:off x="685800" y="366712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91497" name="Rectangle 9"/>
            <p:cNvSpPr>
              <a:spLocks noChangeArrowheads="1"/>
            </p:cNvSpPr>
            <p:nvPr/>
          </p:nvSpPr>
          <p:spPr bwMode="auto">
            <a:xfrm>
              <a:off x="673100" y="430212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91498" name="Rectangle 10"/>
            <p:cNvSpPr>
              <a:spLocks noChangeArrowheads="1"/>
            </p:cNvSpPr>
            <p:nvPr/>
          </p:nvSpPr>
          <p:spPr bwMode="auto">
            <a:xfrm>
              <a:off x="685800" y="493712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91499" name="Rectangle 11"/>
            <p:cNvSpPr>
              <a:spLocks noChangeArrowheads="1"/>
            </p:cNvSpPr>
            <p:nvPr/>
          </p:nvSpPr>
          <p:spPr bwMode="auto">
            <a:xfrm>
              <a:off x="673100" y="553402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91500" name="Rectangle 12"/>
            <p:cNvSpPr>
              <a:spLocks noChangeArrowheads="1"/>
            </p:cNvSpPr>
            <p:nvPr/>
          </p:nvSpPr>
          <p:spPr bwMode="auto">
            <a:xfrm>
              <a:off x="673100" y="610552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dirty="0" smtClean="0"/>
              <a:t>Allowed OPC Example</a:t>
            </a:r>
          </a:p>
        </p:txBody>
      </p:sp>
      <p:sp>
        <p:nvSpPr>
          <p:cNvPr id="192537" name="Line 33"/>
          <p:cNvSpPr>
            <a:spLocks noChangeShapeType="1"/>
          </p:cNvSpPr>
          <p:nvPr/>
        </p:nvSpPr>
        <p:spPr bwMode="auto">
          <a:xfrm flipH="1">
            <a:off x="4076700" y="749300"/>
            <a:ext cx="0" cy="4394200"/>
          </a:xfrm>
          <a:prstGeom prst="line">
            <a:avLst/>
          </a:prstGeom>
          <a:noFill/>
          <a:ln w="19050">
            <a:solidFill>
              <a:schemeClr val="tx1"/>
            </a:solidFill>
            <a:prstDash val="dash"/>
            <a:round/>
            <a:headEnd/>
            <a:tailEnd/>
          </a:ln>
        </p:spPr>
        <p:txBody>
          <a:bodyPr/>
          <a:lstStyle/>
          <a:p>
            <a:endParaRPr lang="en-US" dirty="0"/>
          </a:p>
        </p:txBody>
      </p:sp>
      <p:sp>
        <p:nvSpPr>
          <p:cNvPr id="192549" name="Rectangle 45"/>
          <p:cNvSpPr>
            <a:spLocks noChangeArrowheads="1"/>
          </p:cNvSpPr>
          <p:nvPr/>
        </p:nvSpPr>
        <p:spPr bwMode="auto">
          <a:xfrm>
            <a:off x="247650" y="5014647"/>
            <a:ext cx="2181225" cy="366713"/>
          </a:xfrm>
          <a:prstGeom prst="rect">
            <a:avLst/>
          </a:prstGeom>
          <a:noFill/>
          <a:ln w="9525">
            <a:noFill/>
            <a:miter lim="800000"/>
            <a:headEnd/>
            <a:tailEnd/>
          </a:ln>
        </p:spPr>
        <p:txBody>
          <a:bodyPr>
            <a:spAutoFit/>
          </a:bodyPr>
          <a:lstStyle/>
          <a:p>
            <a:pPr algn="ctr"/>
            <a:r>
              <a:rPr lang="en-US" b="1" dirty="0">
                <a:solidFill>
                  <a:srgbClr val="000000"/>
                </a:solidFill>
              </a:rPr>
              <a:t>PC 1-1-4</a:t>
            </a:r>
          </a:p>
        </p:txBody>
      </p:sp>
      <p:grpSp>
        <p:nvGrpSpPr>
          <p:cNvPr id="54" name="Group 53"/>
          <p:cNvGrpSpPr/>
          <p:nvPr/>
        </p:nvGrpSpPr>
        <p:grpSpPr>
          <a:xfrm>
            <a:off x="558800" y="1025525"/>
            <a:ext cx="8220075" cy="5241925"/>
            <a:chOff x="558800" y="1158875"/>
            <a:chExt cx="8220075" cy="5241925"/>
          </a:xfrm>
        </p:grpSpPr>
        <p:sp>
          <p:nvSpPr>
            <p:cNvPr id="192515" name="Line 3"/>
            <p:cNvSpPr>
              <a:spLocks noChangeShapeType="1"/>
            </p:cNvSpPr>
            <p:nvPr/>
          </p:nvSpPr>
          <p:spPr bwMode="auto">
            <a:xfrm>
              <a:off x="1763713" y="2717800"/>
              <a:ext cx="801687"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2516" name="Line 4"/>
            <p:cNvSpPr>
              <a:spLocks noChangeShapeType="1"/>
            </p:cNvSpPr>
            <p:nvPr/>
          </p:nvSpPr>
          <p:spPr bwMode="auto">
            <a:xfrm flipV="1">
              <a:off x="5664200" y="2730500"/>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2517" name="Line 5"/>
            <p:cNvSpPr>
              <a:spLocks noChangeShapeType="1"/>
            </p:cNvSpPr>
            <p:nvPr/>
          </p:nvSpPr>
          <p:spPr bwMode="auto">
            <a:xfrm flipV="1">
              <a:off x="1714500" y="2709863"/>
              <a:ext cx="855663" cy="3094037"/>
            </a:xfrm>
            <a:prstGeom prst="line">
              <a:avLst/>
            </a:prstGeom>
            <a:noFill/>
            <a:ln w="12700">
              <a:solidFill>
                <a:schemeClr val="tx1"/>
              </a:solidFill>
              <a:round/>
              <a:headEnd/>
              <a:tailEnd/>
            </a:ln>
          </p:spPr>
          <p:txBody>
            <a:bodyPr wrap="none" anchor="ctr"/>
            <a:lstStyle/>
            <a:p>
              <a:endParaRPr lang="en-US" dirty="0"/>
            </a:p>
          </p:txBody>
        </p:sp>
        <p:sp>
          <p:nvSpPr>
            <p:cNvPr id="192518" name="Oval 6"/>
            <p:cNvSpPr>
              <a:spLocks noChangeArrowheads="1"/>
            </p:cNvSpPr>
            <p:nvPr/>
          </p:nvSpPr>
          <p:spPr bwMode="ltGray">
            <a:xfrm>
              <a:off x="914400" y="22733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192519" name="Group 7"/>
            <p:cNvGrpSpPr>
              <a:grpSpLocks/>
            </p:cNvGrpSpPr>
            <p:nvPr/>
          </p:nvGrpSpPr>
          <p:grpSpPr bwMode="auto">
            <a:xfrm>
              <a:off x="4521200" y="2197100"/>
              <a:ext cx="1143000" cy="1066800"/>
              <a:chOff x="2448" y="1824"/>
              <a:chExt cx="720" cy="672"/>
            </a:xfrm>
          </p:grpSpPr>
          <p:sp>
            <p:nvSpPr>
              <p:cNvPr id="192563"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2564"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2520" name="Rectangle 10"/>
            <p:cNvSpPr>
              <a:spLocks noChangeArrowheads="1"/>
            </p:cNvSpPr>
            <p:nvPr/>
          </p:nvSpPr>
          <p:spPr bwMode="auto">
            <a:xfrm>
              <a:off x="4694238" y="24701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2521" name="Oval 11"/>
            <p:cNvSpPr>
              <a:spLocks noChangeArrowheads="1"/>
            </p:cNvSpPr>
            <p:nvPr/>
          </p:nvSpPr>
          <p:spPr bwMode="ltGray">
            <a:xfrm>
              <a:off x="7150100" y="23114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192522" name="Line 12"/>
            <p:cNvSpPr>
              <a:spLocks noChangeShapeType="1"/>
            </p:cNvSpPr>
            <p:nvPr/>
          </p:nvSpPr>
          <p:spPr bwMode="auto">
            <a:xfrm>
              <a:off x="5715000" y="3060700"/>
              <a:ext cx="1397000" cy="2476500"/>
            </a:xfrm>
            <a:prstGeom prst="line">
              <a:avLst/>
            </a:prstGeom>
            <a:noFill/>
            <a:ln w="28575">
              <a:solidFill>
                <a:schemeClr val="tx1"/>
              </a:solidFill>
              <a:round/>
              <a:headEnd/>
              <a:tailEnd type="arrow" w="med" len="med"/>
            </a:ln>
          </p:spPr>
          <p:txBody>
            <a:bodyPr/>
            <a:lstStyle/>
            <a:p>
              <a:endParaRPr lang="en-US" dirty="0"/>
            </a:p>
          </p:txBody>
        </p:sp>
        <p:sp>
          <p:nvSpPr>
            <p:cNvPr id="192523" name="Line 13"/>
            <p:cNvSpPr>
              <a:spLocks noChangeShapeType="1"/>
            </p:cNvSpPr>
            <p:nvPr/>
          </p:nvSpPr>
          <p:spPr bwMode="auto">
            <a:xfrm flipV="1">
              <a:off x="1714500" y="2933700"/>
              <a:ext cx="673100" cy="2184400"/>
            </a:xfrm>
            <a:prstGeom prst="line">
              <a:avLst/>
            </a:prstGeom>
            <a:noFill/>
            <a:ln w="28575">
              <a:solidFill>
                <a:schemeClr val="tx1"/>
              </a:solidFill>
              <a:round/>
              <a:headEnd/>
              <a:tailEnd type="arrow" w="med" len="med"/>
            </a:ln>
          </p:spPr>
          <p:txBody>
            <a:bodyPr/>
            <a:lstStyle/>
            <a:p>
              <a:endParaRPr lang="en-US" dirty="0"/>
            </a:p>
          </p:txBody>
        </p:sp>
        <p:sp>
          <p:nvSpPr>
            <p:cNvPr id="192524" name="Line 14"/>
            <p:cNvSpPr>
              <a:spLocks noChangeShapeType="1"/>
            </p:cNvSpPr>
            <p:nvPr/>
          </p:nvSpPr>
          <p:spPr bwMode="auto">
            <a:xfrm>
              <a:off x="5665788" y="2724150"/>
              <a:ext cx="1649412" cy="1479550"/>
            </a:xfrm>
            <a:prstGeom prst="line">
              <a:avLst/>
            </a:prstGeom>
            <a:noFill/>
            <a:ln w="12700">
              <a:solidFill>
                <a:schemeClr val="tx1"/>
              </a:solidFill>
              <a:round/>
              <a:headEnd/>
              <a:tailEnd/>
            </a:ln>
          </p:spPr>
          <p:txBody>
            <a:bodyPr/>
            <a:lstStyle/>
            <a:p>
              <a:endParaRPr lang="en-US" dirty="0"/>
            </a:p>
          </p:txBody>
        </p:sp>
        <p:grpSp>
          <p:nvGrpSpPr>
            <p:cNvPr id="192525" name="Group 15"/>
            <p:cNvGrpSpPr>
              <a:grpSpLocks/>
            </p:cNvGrpSpPr>
            <p:nvPr/>
          </p:nvGrpSpPr>
          <p:grpSpPr bwMode="auto">
            <a:xfrm>
              <a:off x="4533900" y="3683000"/>
              <a:ext cx="1143000" cy="1066800"/>
              <a:chOff x="2448" y="1824"/>
              <a:chExt cx="720" cy="672"/>
            </a:xfrm>
          </p:grpSpPr>
          <p:sp>
            <p:nvSpPr>
              <p:cNvPr id="192561"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2562"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2526" name="Rectangle 18"/>
            <p:cNvSpPr>
              <a:spLocks noChangeArrowheads="1"/>
            </p:cNvSpPr>
            <p:nvPr/>
          </p:nvSpPr>
          <p:spPr bwMode="auto">
            <a:xfrm>
              <a:off x="4706938" y="39560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2527" name="Group 19"/>
            <p:cNvGrpSpPr>
              <a:grpSpLocks/>
            </p:cNvGrpSpPr>
            <p:nvPr/>
          </p:nvGrpSpPr>
          <p:grpSpPr bwMode="auto">
            <a:xfrm>
              <a:off x="2578100" y="2171700"/>
              <a:ext cx="1143000" cy="1066800"/>
              <a:chOff x="2448" y="1824"/>
              <a:chExt cx="720" cy="672"/>
            </a:xfrm>
          </p:grpSpPr>
          <p:sp>
            <p:nvSpPr>
              <p:cNvPr id="192559"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2560"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2528" name="Rectangle 22"/>
            <p:cNvSpPr>
              <a:spLocks noChangeArrowheads="1"/>
            </p:cNvSpPr>
            <p:nvPr/>
          </p:nvSpPr>
          <p:spPr bwMode="auto">
            <a:xfrm>
              <a:off x="2751138" y="24447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2529" name="Group 23"/>
            <p:cNvGrpSpPr>
              <a:grpSpLocks/>
            </p:cNvGrpSpPr>
            <p:nvPr/>
          </p:nvGrpSpPr>
          <p:grpSpPr bwMode="auto">
            <a:xfrm>
              <a:off x="2590800" y="3657600"/>
              <a:ext cx="1143000" cy="1066800"/>
              <a:chOff x="2448" y="1824"/>
              <a:chExt cx="720" cy="672"/>
            </a:xfrm>
          </p:grpSpPr>
          <p:sp>
            <p:nvSpPr>
              <p:cNvPr id="192557"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2558" name="Line 2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2530" name="Rectangle 26"/>
            <p:cNvSpPr>
              <a:spLocks noChangeArrowheads="1"/>
            </p:cNvSpPr>
            <p:nvPr/>
          </p:nvSpPr>
          <p:spPr bwMode="auto">
            <a:xfrm>
              <a:off x="2763838" y="39306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2531" name="Text Box 27"/>
            <p:cNvSpPr txBox="1">
              <a:spLocks noChangeArrowheads="1"/>
            </p:cNvSpPr>
            <p:nvPr/>
          </p:nvSpPr>
          <p:spPr bwMode="auto">
            <a:xfrm>
              <a:off x="4457700" y="1158875"/>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192532" name="Text Box 28"/>
            <p:cNvSpPr txBox="1">
              <a:spLocks noChangeArrowheads="1"/>
            </p:cNvSpPr>
            <p:nvPr/>
          </p:nvSpPr>
          <p:spPr bwMode="auto">
            <a:xfrm>
              <a:off x="1968500" y="1165225"/>
              <a:ext cx="239077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192533" name="Line 29"/>
            <p:cNvSpPr>
              <a:spLocks noChangeShapeType="1"/>
            </p:cNvSpPr>
            <p:nvPr/>
          </p:nvSpPr>
          <p:spPr bwMode="auto">
            <a:xfrm>
              <a:off x="3721100" y="2717800"/>
              <a:ext cx="788988" cy="0"/>
            </a:xfrm>
            <a:prstGeom prst="line">
              <a:avLst/>
            </a:prstGeom>
            <a:noFill/>
            <a:ln w="12700">
              <a:solidFill>
                <a:schemeClr val="tx1"/>
              </a:solidFill>
              <a:round/>
              <a:headEnd/>
              <a:tailEnd/>
            </a:ln>
          </p:spPr>
          <p:txBody>
            <a:bodyPr/>
            <a:lstStyle/>
            <a:p>
              <a:endParaRPr lang="en-US" dirty="0"/>
            </a:p>
          </p:txBody>
        </p:sp>
        <p:sp>
          <p:nvSpPr>
            <p:cNvPr id="192534" name="Line 30"/>
            <p:cNvSpPr>
              <a:spLocks noChangeShapeType="1"/>
            </p:cNvSpPr>
            <p:nvPr/>
          </p:nvSpPr>
          <p:spPr bwMode="auto">
            <a:xfrm flipV="1">
              <a:off x="3771900" y="2552700"/>
              <a:ext cx="673100" cy="0"/>
            </a:xfrm>
            <a:prstGeom prst="line">
              <a:avLst/>
            </a:prstGeom>
            <a:noFill/>
            <a:ln w="28575">
              <a:solidFill>
                <a:schemeClr val="tx1"/>
              </a:solidFill>
              <a:round/>
              <a:headEnd/>
              <a:tailEnd type="arrow" w="med" len="med"/>
            </a:ln>
          </p:spPr>
          <p:txBody>
            <a:bodyPr/>
            <a:lstStyle/>
            <a:p>
              <a:endParaRPr lang="en-US" dirty="0"/>
            </a:p>
          </p:txBody>
        </p:sp>
        <p:sp>
          <p:nvSpPr>
            <p:cNvPr id="192535" name="Line 31"/>
            <p:cNvSpPr>
              <a:spLocks noChangeShapeType="1"/>
            </p:cNvSpPr>
            <p:nvPr/>
          </p:nvSpPr>
          <p:spPr bwMode="auto">
            <a:xfrm>
              <a:off x="3136900" y="3238500"/>
              <a:ext cx="0" cy="417513"/>
            </a:xfrm>
            <a:prstGeom prst="line">
              <a:avLst/>
            </a:prstGeom>
            <a:noFill/>
            <a:ln w="12700">
              <a:solidFill>
                <a:schemeClr val="tx1"/>
              </a:solidFill>
              <a:round/>
              <a:headEnd/>
              <a:tailEnd/>
            </a:ln>
          </p:spPr>
          <p:txBody>
            <a:bodyPr/>
            <a:lstStyle/>
            <a:p>
              <a:endParaRPr lang="en-US" dirty="0"/>
            </a:p>
          </p:txBody>
        </p:sp>
        <p:sp>
          <p:nvSpPr>
            <p:cNvPr id="192536" name="Line 32"/>
            <p:cNvSpPr>
              <a:spLocks noChangeShapeType="1"/>
            </p:cNvSpPr>
            <p:nvPr/>
          </p:nvSpPr>
          <p:spPr bwMode="auto">
            <a:xfrm>
              <a:off x="5067300" y="3263900"/>
              <a:ext cx="0" cy="419100"/>
            </a:xfrm>
            <a:prstGeom prst="line">
              <a:avLst/>
            </a:prstGeom>
            <a:noFill/>
            <a:ln w="12700">
              <a:solidFill>
                <a:schemeClr val="tx1"/>
              </a:solidFill>
              <a:round/>
              <a:headEnd/>
              <a:tailEnd/>
            </a:ln>
          </p:spPr>
          <p:txBody>
            <a:bodyPr/>
            <a:lstStyle/>
            <a:p>
              <a:endParaRPr lang="en-US" dirty="0"/>
            </a:p>
          </p:txBody>
        </p:sp>
        <p:sp>
          <p:nvSpPr>
            <p:cNvPr id="192538" name="Text Box 34"/>
            <p:cNvSpPr txBox="1">
              <a:spLocks noChangeArrowheads="1"/>
            </p:cNvSpPr>
            <p:nvPr/>
          </p:nvSpPr>
          <p:spPr bwMode="auto">
            <a:xfrm>
              <a:off x="736600" y="1860550"/>
              <a:ext cx="804227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192539" name="Text Box 35"/>
            <p:cNvSpPr txBox="1">
              <a:spLocks noChangeArrowheads="1"/>
            </p:cNvSpPr>
            <p:nvPr/>
          </p:nvSpPr>
          <p:spPr bwMode="auto">
            <a:xfrm>
              <a:off x="1473200" y="4800600"/>
              <a:ext cx="50165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192540" name="Text Box 36"/>
            <p:cNvSpPr txBox="1">
              <a:spLocks noChangeArrowheads="1"/>
            </p:cNvSpPr>
            <p:nvPr/>
          </p:nvSpPr>
          <p:spPr bwMode="auto">
            <a:xfrm>
              <a:off x="2425700" y="1473200"/>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192541" name="Text Box 37"/>
            <p:cNvSpPr txBox="1">
              <a:spLocks noChangeArrowheads="1"/>
            </p:cNvSpPr>
            <p:nvPr/>
          </p:nvSpPr>
          <p:spPr bwMode="auto">
            <a:xfrm>
              <a:off x="2552700" y="5080000"/>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192542" name="Oval 38"/>
            <p:cNvSpPr>
              <a:spLocks noChangeArrowheads="1"/>
            </p:cNvSpPr>
            <p:nvPr/>
          </p:nvSpPr>
          <p:spPr bwMode="ltGray">
            <a:xfrm>
              <a:off x="7112000" y="53975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2543" name="Oval 39"/>
            <p:cNvSpPr>
              <a:spLocks noChangeArrowheads="1"/>
            </p:cNvSpPr>
            <p:nvPr/>
          </p:nvSpPr>
          <p:spPr bwMode="ltGray">
            <a:xfrm>
              <a:off x="901700" y="54864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2544" name="AutoShape 40"/>
            <p:cNvSpPr>
              <a:spLocks noChangeArrowheads="1"/>
            </p:cNvSpPr>
            <p:nvPr/>
          </p:nvSpPr>
          <p:spPr bwMode="auto">
            <a:xfrm>
              <a:off x="7073900" y="3708400"/>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92545" name="Text Box 41"/>
            <p:cNvSpPr txBox="1">
              <a:spLocks noChangeArrowheads="1"/>
            </p:cNvSpPr>
            <p:nvPr/>
          </p:nvSpPr>
          <p:spPr bwMode="auto">
            <a:xfrm>
              <a:off x="6845300" y="502920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192546" name="Line 42"/>
            <p:cNvSpPr>
              <a:spLocks noChangeShapeType="1"/>
            </p:cNvSpPr>
            <p:nvPr/>
          </p:nvSpPr>
          <p:spPr bwMode="auto">
            <a:xfrm>
              <a:off x="5665788" y="2735263"/>
              <a:ext cx="1585912" cy="2814637"/>
            </a:xfrm>
            <a:prstGeom prst="line">
              <a:avLst/>
            </a:prstGeom>
            <a:noFill/>
            <a:ln w="9525">
              <a:solidFill>
                <a:schemeClr val="tx1"/>
              </a:solidFill>
              <a:round/>
              <a:headEnd/>
              <a:tailEnd/>
            </a:ln>
          </p:spPr>
          <p:txBody>
            <a:bodyPr/>
            <a:lstStyle/>
            <a:p>
              <a:endParaRPr lang="en-US" dirty="0"/>
            </a:p>
          </p:txBody>
        </p:sp>
        <p:sp>
          <p:nvSpPr>
            <p:cNvPr id="192547" name="Line 43"/>
            <p:cNvSpPr>
              <a:spLocks noChangeShapeType="1"/>
            </p:cNvSpPr>
            <p:nvPr/>
          </p:nvSpPr>
          <p:spPr bwMode="auto">
            <a:xfrm flipH="1">
              <a:off x="558800" y="6146800"/>
              <a:ext cx="381000" cy="0"/>
            </a:xfrm>
            <a:prstGeom prst="line">
              <a:avLst/>
            </a:prstGeom>
            <a:noFill/>
            <a:ln w="9525">
              <a:solidFill>
                <a:schemeClr val="tx1"/>
              </a:solidFill>
              <a:prstDash val="dash"/>
              <a:round/>
              <a:headEnd/>
              <a:tailEnd/>
            </a:ln>
          </p:spPr>
          <p:txBody>
            <a:bodyPr/>
            <a:lstStyle/>
            <a:p>
              <a:endParaRPr lang="en-US" dirty="0"/>
            </a:p>
          </p:txBody>
        </p:sp>
        <p:sp>
          <p:nvSpPr>
            <p:cNvPr id="192548" name="Rectangle 44"/>
            <p:cNvSpPr>
              <a:spLocks noChangeArrowheads="1"/>
            </p:cNvSpPr>
            <p:nvPr/>
          </p:nvSpPr>
          <p:spPr bwMode="auto">
            <a:xfrm>
              <a:off x="6943725" y="330835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192550" name="Line 46"/>
            <p:cNvSpPr>
              <a:spLocks noChangeShapeType="1"/>
            </p:cNvSpPr>
            <p:nvPr/>
          </p:nvSpPr>
          <p:spPr bwMode="auto">
            <a:xfrm flipV="1">
              <a:off x="571500" y="2603500"/>
              <a:ext cx="0" cy="3517900"/>
            </a:xfrm>
            <a:prstGeom prst="line">
              <a:avLst/>
            </a:prstGeom>
            <a:noFill/>
            <a:ln w="9525">
              <a:solidFill>
                <a:schemeClr val="tx1"/>
              </a:solidFill>
              <a:prstDash val="dash"/>
              <a:round/>
              <a:headEnd/>
              <a:tailEnd/>
            </a:ln>
          </p:spPr>
          <p:txBody>
            <a:bodyPr/>
            <a:lstStyle/>
            <a:p>
              <a:endParaRPr lang="en-US" dirty="0"/>
            </a:p>
          </p:txBody>
        </p:sp>
        <p:sp>
          <p:nvSpPr>
            <p:cNvPr id="192551" name="Line 47"/>
            <p:cNvSpPr>
              <a:spLocks noChangeShapeType="1"/>
            </p:cNvSpPr>
            <p:nvPr/>
          </p:nvSpPr>
          <p:spPr bwMode="auto">
            <a:xfrm>
              <a:off x="571500" y="2603500"/>
              <a:ext cx="355600" cy="0"/>
            </a:xfrm>
            <a:prstGeom prst="line">
              <a:avLst/>
            </a:prstGeom>
            <a:noFill/>
            <a:ln w="9525">
              <a:solidFill>
                <a:schemeClr val="tx1"/>
              </a:solidFill>
              <a:prstDash val="dash"/>
              <a:round/>
              <a:headEnd/>
              <a:tailEnd/>
            </a:ln>
          </p:spPr>
          <p:txBody>
            <a:bodyPr/>
            <a:lstStyle/>
            <a:p>
              <a:endParaRPr lang="en-US" dirty="0"/>
            </a:p>
          </p:txBody>
        </p:sp>
        <p:sp>
          <p:nvSpPr>
            <p:cNvPr id="192552" name="Line 48"/>
            <p:cNvSpPr>
              <a:spLocks noChangeShapeType="1"/>
            </p:cNvSpPr>
            <p:nvPr/>
          </p:nvSpPr>
          <p:spPr bwMode="auto">
            <a:xfrm>
              <a:off x="1638300" y="6261100"/>
              <a:ext cx="5664200" cy="0"/>
            </a:xfrm>
            <a:prstGeom prst="line">
              <a:avLst/>
            </a:prstGeom>
            <a:noFill/>
            <a:ln w="9525">
              <a:solidFill>
                <a:schemeClr val="tx1"/>
              </a:solidFill>
              <a:prstDash val="dash"/>
              <a:round/>
              <a:headEnd/>
              <a:tailEnd/>
            </a:ln>
          </p:spPr>
          <p:txBody>
            <a:bodyPr/>
            <a:lstStyle/>
            <a:p>
              <a:endParaRPr lang="en-US" dirty="0"/>
            </a:p>
          </p:txBody>
        </p:sp>
        <p:sp>
          <p:nvSpPr>
            <p:cNvPr id="192553" name="Line 49"/>
            <p:cNvSpPr>
              <a:spLocks noChangeShapeType="1"/>
            </p:cNvSpPr>
            <p:nvPr/>
          </p:nvSpPr>
          <p:spPr bwMode="auto">
            <a:xfrm>
              <a:off x="7899400" y="6096000"/>
              <a:ext cx="596900" cy="0"/>
            </a:xfrm>
            <a:prstGeom prst="line">
              <a:avLst/>
            </a:prstGeom>
            <a:noFill/>
            <a:ln w="9525">
              <a:solidFill>
                <a:schemeClr val="tx1"/>
              </a:solidFill>
              <a:prstDash val="dash"/>
              <a:round/>
              <a:headEnd/>
              <a:tailEnd/>
            </a:ln>
          </p:spPr>
          <p:txBody>
            <a:bodyPr/>
            <a:lstStyle/>
            <a:p>
              <a:endParaRPr lang="en-US" dirty="0"/>
            </a:p>
          </p:txBody>
        </p:sp>
        <p:sp>
          <p:nvSpPr>
            <p:cNvPr id="192554" name="Line 50"/>
            <p:cNvSpPr>
              <a:spLocks noChangeShapeType="1"/>
            </p:cNvSpPr>
            <p:nvPr/>
          </p:nvSpPr>
          <p:spPr bwMode="auto">
            <a:xfrm flipV="1">
              <a:off x="8483600" y="2755900"/>
              <a:ext cx="0" cy="3340100"/>
            </a:xfrm>
            <a:prstGeom prst="line">
              <a:avLst/>
            </a:prstGeom>
            <a:noFill/>
            <a:ln w="9525">
              <a:solidFill>
                <a:schemeClr val="tx1"/>
              </a:solidFill>
              <a:prstDash val="dash"/>
              <a:round/>
              <a:headEnd/>
              <a:tailEnd/>
            </a:ln>
          </p:spPr>
          <p:txBody>
            <a:bodyPr/>
            <a:lstStyle/>
            <a:p>
              <a:endParaRPr lang="en-US" dirty="0"/>
            </a:p>
          </p:txBody>
        </p:sp>
        <p:sp>
          <p:nvSpPr>
            <p:cNvPr id="192555" name="Line 51"/>
            <p:cNvSpPr>
              <a:spLocks noChangeShapeType="1"/>
            </p:cNvSpPr>
            <p:nvPr/>
          </p:nvSpPr>
          <p:spPr bwMode="auto">
            <a:xfrm>
              <a:off x="8001000" y="2730500"/>
              <a:ext cx="482600" cy="0"/>
            </a:xfrm>
            <a:prstGeom prst="line">
              <a:avLst/>
            </a:prstGeom>
            <a:noFill/>
            <a:ln w="9525">
              <a:solidFill>
                <a:schemeClr val="tx1"/>
              </a:solidFill>
              <a:prstDash val="dash"/>
              <a:round/>
              <a:headEnd/>
              <a:tailEnd/>
            </a:ln>
          </p:spPr>
          <p:txBody>
            <a:bodyPr/>
            <a:lstStyle/>
            <a:p>
              <a:endParaRPr lang="en-US" dirty="0"/>
            </a:p>
          </p:txBody>
        </p:sp>
        <p:sp>
          <p:nvSpPr>
            <p:cNvPr id="192556" name="Text Box 52"/>
            <p:cNvSpPr txBox="1">
              <a:spLocks noChangeArrowheads="1"/>
            </p:cNvSpPr>
            <p:nvPr/>
          </p:nvSpPr>
          <p:spPr bwMode="auto">
            <a:xfrm>
              <a:off x="7162800" y="4229100"/>
              <a:ext cx="771525"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smtClean="0"/>
              <a:t>Blocked Originating Point Code Table</a:t>
            </a:r>
            <a:endParaRPr lang="en-US" dirty="0" smtClean="0"/>
          </a:p>
        </p:txBody>
      </p:sp>
      <p:sp>
        <p:nvSpPr>
          <p:cNvPr id="14" name="Content Placeholder 13"/>
          <p:cNvSpPr>
            <a:spLocks noGrp="1"/>
          </p:cNvSpPr>
          <p:nvPr>
            <p:ph idx="1"/>
          </p:nvPr>
        </p:nvSpPr>
        <p:spPr>
          <a:xfrm>
            <a:off x="3668233" y="1419225"/>
            <a:ext cx="4529469" cy="4171950"/>
          </a:xfrm>
        </p:spPr>
        <p:txBody>
          <a:bodyPr/>
          <a:lstStyle/>
          <a:p>
            <a:r>
              <a:rPr lang="en-US" dirty="0" smtClean="0"/>
              <a:t>This command determines the signaling points blocked from                sending messages into the network.</a:t>
            </a:r>
          </a:p>
          <a:p>
            <a:pPr>
              <a:buNone/>
            </a:pPr>
            <a:endParaRPr lang="en-US" dirty="0" smtClean="0"/>
          </a:p>
          <a:p>
            <a:r>
              <a:rPr lang="en-US" dirty="0" smtClean="0"/>
              <a:t>Messages whose OPC are found in this table will fail GWS.</a:t>
            </a:r>
          </a:p>
          <a:p>
            <a:endParaRPr lang="en-US" dirty="0"/>
          </a:p>
        </p:txBody>
      </p:sp>
      <p:grpSp>
        <p:nvGrpSpPr>
          <p:cNvPr id="17" name="Group 16"/>
          <p:cNvGrpSpPr/>
          <p:nvPr/>
        </p:nvGrpSpPr>
        <p:grpSpPr>
          <a:xfrm>
            <a:off x="673100" y="869950"/>
            <a:ext cx="2168525" cy="5407025"/>
            <a:chOff x="673100" y="1146175"/>
            <a:chExt cx="2168525" cy="5407025"/>
          </a:xfrm>
        </p:grpSpPr>
        <p:sp>
          <p:nvSpPr>
            <p:cNvPr id="193539" name="Rectangle 3"/>
            <p:cNvSpPr>
              <a:spLocks noChangeArrowheads="1"/>
            </p:cNvSpPr>
            <p:nvPr/>
          </p:nvSpPr>
          <p:spPr bwMode="auto">
            <a:xfrm>
              <a:off x="695325" y="11461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93540" name="Rectangle 4"/>
            <p:cNvSpPr>
              <a:spLocks noChangeArrowheads="1"/>
            </p:cNvSpPr>
            <p:nvPr/>
          </p:nvSpPr>
          <p:spPr bwMode="auto">
            <a:xfrm>
              <a:off x="708025" y="17430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93541" name="Rectangle 5"/>
            <p:cNvSpPr>
              <a:spLocks noChangeArrowheads="1"/>
            </p:cNvSpPr>
            <p:nvPr/>
          </p:nvSpPr>
          <p:spPr bwMode="auto">
            <a:xfrm>
              <a:off x="682625" y="23907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93542" name="Rectangle 6"/>
            <p:cNvSpPr>
              <a:spLocks noChangeArrowheads="1"/>
            </p:cNvSpPr>
            <p:nvPr/>
          </p:nvSpPr>
          <p:spPr bwMode="auto">
            <a:xfrm>
              <a:off x="682625" y="30511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93543" name="Rectangle 7"/>
            <p:cNvSpPr>
              <a:spLocks noChangeArrowheads="1"/>
            </p:cNvSpPr>
            <p:nvPr/>
          </p:nvSpPr>
          <p:spPr bwMode="auto">
            <a:xfrm>
              <a:off x="695325" y="36861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 </a:t>
              </a:r>
            </a:p>
            <a:p>
              <a:pPr algn="ctr" eaLnBrk="0" hangingPunct="0"/>
              <a:r>
                <a:rPr lang="en-US" sz="2000" b="1" dirty="0"/>
                <a:t>ent-scr-blkopc</a:t>
              </a:r>
            </a:p>
            <a:p>
              <a:pPr algn="ctr" eaLnBrk="0" hangingPunct="0"/>
              <a:endParaRPr lang="en-US" sz="2000" b="1" dirty="0"/>
            </a:p>
          </p:txBody>
        </p:sp>
        <p:sp>
          <p:nvSpPr>
            <p:cNvPr id="193544" name="Rectangle 8"/>
            <p:cNvSpPr>
              <a:spLocks noChangeArrowheads="1"/>
            </p:cNvSpPr>
            <p:nvPr/>
          </p:nvSpPr>
          <p:spPr bwMode="auto">
            <a:xfrm>
              <a:off x="695325" y="42957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93545" name="Rectangle 9"/>
            <p:cNvSpPr>
              <a:spLocks noChangeArrowheads="1"/>
            </p:cNvSpPr>
            <p:nvPr/>
          </p:nvSpPr>
          <p:spPr bwMode="auto">
            <a:xfrm>
              <a:off x="682625" y="49307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93546" name="Rectangle 10"/>
            <p:cNvSpPr>
              <a:spLocks noChangeArrowheads="1"/>
            </p:cNvSpPr>
            <p:nvPr/>
          </p:nvSpPr>
          <p:spPr bwMode="auto">
            <a:xfrm>
              <a:off x="673100" y="552450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93547" name="Rectangle 11"/>
            <p:cNvSpPr>
              <a:spLocks noChangeArrowheads="1"/>
            </p:cNvSpPr>
            <p:nvPr/>
          </p:nvSpPr>
          <p:spPr bwMode="auto">
            <a:xfrm>
              <a:off x="673100" y="609600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smtClean="0"/>
              <a:t>Allowed Service Information Octet Table</a:t>
            </a:r>
            <a:endParaRPr lang="en-US" dirty="0" smtClean="0"/>
          </a:p>
        </p:txBody>
      </p:sp>
      <p:sp>
        <p:nvSpPr>
          <p:cNvPr id="14" name="Content Placeholder 13"/>
          <p:cNvSpPr>
            <a:spLocks noGrp="1"/>
          </p:cNvSpPr>
          <p:nvPr>
            <p:ph idx="1"/>
          </p:nvPr>
        </p:nvSpPr>
        <p:spPr>
          <a:xfrm>
            <a:off x="3636335" y="1619250"/>
            <a:ext cx="4572000" cy="4781550"/>
          </a:xfrm>
        </p:spPr>
        <p:txBody>
          <a:bodyPr/>
          <a:lstStyle/>
          <a:p>
            <a:r>
              <a:rPr lang="en-US" dirty="0" smtClean="0"/>
              <a:t>This command determines the message types allowed into the network, originating network type (national or international), and message priority.</a:t>
            </a:r>
          </a:p>
          <a:p>
            <a:endParaRPr lang="en-US" dirty="0"/>
          </a:p>
        </p:txBody>
      </p:sp>
      <p:grpSp>
        <p:nvGrpSpPr>
          <p:cNvPr id="17" name="Group 16"/>
          <p:cNvGrpSpPr/>
          <p:nvPr/>
        </p:nvGrpSpPr>
        <p:grpSpPr>
          <a:xfrm>
            <a:off x="673100" y="908050"/>
            <a:ext cx="2178050" cy="5445125"/>
            <a:chOff x="673100" y="1127125"/>
            <a:chExt cx="2178050" cy="5445125"/>
          </a:xfrm>
        </p:grpSpPr>
        <p:sp>
          <p:nvSpPr>
            <p:cNvPr id="195588" name="Rectangle 4"/>
            <p:cNvSpPr>
              <a:spLocks noChangeArrowheads="1"/>
            </p:cNvSpPr>
            <p:nvPr/>
          </p:nvSpPr>
          <p:spPr bwMode="auto">
            <a:xfrm>
              <a:off x="704850" y="1127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95589" name="Rectangle 5"/>
            <p:cNvSpPr>
              <a:spLocks noChangeArrowheads="1"/>
            </p:cNvSpPr>
            <p:nvPr/>
          </p:nvSpPr>
          <p:spPr bwMode="auto">
            <a:xfrm>
              <a:off x="717550"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95590" name="Rectangle 6"/>
            <p:cNvSpPr>
              <a:spLocks noChangeArrowheads="1"/>
            </p:cNvSpPr>
            <p:nvPr/>
          </p:nvSpPr>
          <p:spPr bwMode="auto">
            <a:xfrm>
              <a:off x="692150" y="23717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95591" name="Rectangle 7"/>
            <p:cNvSpPr>
              <a:spLocks noChangeArrowheads="1"/>
            </p:cNvSpPr>
            <p:nvPr/>
          </p:nvSpPr>
          <p:spPr bwMode="auto">
            <a:xfrm>
              <a:off x="692150"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95592" name="Rectangle 8"/>
            <p:cNvSpPr>
              <a:spLocks noChangeArrowheads="1"/>
            </p:cNvSpPr>
            <p:nvPr/>
          </p:nvSpPr>
          <p:spPr bwMode="auto">
            <a:xfrm>
              <a:off x="685800" y="36766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95593" name="Rectangle 9"/>
            <p:cNvSpPr>
              <a:spLocks noChangeArrowheads="1"/>
            </p:cNvSpPr>
            <p:nvPr/>
          </p:nvSpPr>
          <p:spPr bwMode="auto">
            <a:xfrm>
              <a:off x="673100" y="4311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95594" name="Rectangle 10"/>
            <p:cNvSpPr>
              <a:spLocks noChangeArrowheads="1"/>
            </p:cNvSpPr>
            <p:nvPr/>
          </p:nvSpPr>
          <p:spPr bwMode="auto">
            <a:xfrm>
              <a:off x="685800" y="494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95595" name="Rectangle 11"/>
            <p:cNvSpPr>
              <a:spLocks noChangeArrowheads="1"/>
            </p:cNvSpPr>
            <p:nvPr/>
          </p:nvSpPr>
          <p:spPr bwMode="auto">
            <a:xfrm>
              <a:off x="673100" y="55435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95596" name="Rectangle 12"/>
            <p:cNvSpPr>
              <a:spLocks noChangeArrowheads="1"/>
            </p:cNvSpPr>
            <p:nvPr/>
          </p:nvSpPr>
          <p:spPr bwMode="auto">
            <a:xfrm>
              <a:off x="673100" y="61150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p:txBody>
          <a:bodyPr/>
          <a:lstStyle/>
          <a:p>
            <a:pPr eaLnBrk="1" hangingPunct="1"/>
            <a:r>
              <a:rPr lang="en-US" dirty="0" smtClean="0"/>
              <a:t>Allowed SIO Example</a:t>
            </a:r>
          </a:p>
        </p:txBody>
      </p:sp>
      <p:sp>
        <p:nvSpPr>
          <p:cNvPr id="196630" name="Text Box 30"/>
          <p:cNvSpPr txBox="1">
            <a:spLocks noChangeArrowheads="1"/>
          </p:cNvSpPr>
          <p:nvPr/>
        </p:nvSpPr>
        <p:spPr bwMode="auto">
          <a:xfrm>
            <a:off x="311280" y="1804275"/>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1-1-1                                PC 2-2-1                        PC 2-2-3</a:t>
            </a:r>
          </a:p>
        </p:txBody>
      </p:sp>
      <p:grpSp>
        <p:nvGrpSpPr>
          <p:cNvPr id="45" name="Group 44"/>
          <p:cNvGrpSpPr/>
          <p:nvPr/>
        </p:nvGrpSpPr>
        <p:grpSpPr>
          <a:xfrm>
            <a:off x="968375" y="892175"/>
            <a:ext cx="7080250" cy="5372100"/>
            <a:chOff x="1416050" y="1158875"/>
            <a:chExt cx="7080250" cy="5372100"/>
          </a:xfrm>
        </p:grpSpPr>
        <p:sp>
          <p:nvSpPr>
            <p:cNvPr id="196610" name="Line 2"/>
            <p:cNvSpPr>
              <a:spLocks noChangeShapeType="1"/>
            </p:cNvSpPr>
            <p:nvPr/>
          </p:nvSpPr>
          <p:spPr bwMode="auto">
            <a:xfrm>
              <a:off x="5665788" y="2954338"/>
              <a:ext cx="1585912" cy="2814637"/>
            </a:xfrm>
            <a:prstGeom prst="line">
              <a:avLst/>
            </a:prstGeom>
            <a:noFill/>
            <a:ln w="9525">
              <a:solidFill>
                <a:schemeClr val="tx1"/>
              </a:solidFill>
              <a:round/>
              <a:headEnd/>
              <a:tailEnd/>
            </a:ln>
          </p:spPr>
          <p:txBody>
            <a:bodyPr/>
            <a:lstStyle/>
            <a:p>
              <a:endParaRPr lang="en-US" dirty="0"/>
            </a:p>
          </p:txBody>
        </p:sp>
        <p:sp>
          <p:nvSpPr>
            <p:cNvPr id="196612" name="Line 4"/>
            <p:cNvSpPr>
              <a:spLocks noChangeShapeType="1"/>
            </p:cNvSpPr>
            <p:nvPr/>
          </p:nvSpPr>
          <p:spPr bwMode="auto">
            <a:xfrm flipV="1">
              <a:off x="5664200" y="294957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grpSp>
          <p:nvGrpSpPr>
            <p:cNvPr id="196613" name="Group 5"/>
            <p:cNvGrpSpPr>
              <a:grpSpLocks/>
            </p:cNvGrpSpPr>
            <p:nvPr/>
          </p:nvGrpSpPr>
          <p:grpSpPr bwMode="auto">
            <a:xfrm>
              <a:off x="4521200" y="2416175"/>
              <a:ext cx="1143000" cy="1066800"/>
              <a:chOff x="2448" y="1824"/>
              <a:chExt cx="720" cy="672"/>
            </a:xfrm>
          </p:grpSpPr>
          <p:sp>
            <p:nvSpPr>
              <p:cNvPr id="196650" name="Rectangle 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6651" name="Line 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6614" name="Rectangle 8"/>
            <p:cNvSpPr>
              <a:spLocks noChangeArrowheads="1"/>
            </p:cNvSpPr>
            <p:nvPr/>
          </p:nvSpPr>
          <p:spPr bwMode="auto">
            <a:xfrm>
              <a:off x="4694238" y="26892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6615" name="Oval 9"/>
            <p:cNvSpPr>
              <a:spLocks noChangeArrowheads="1"/>
            </p:cNvSpPr>
            <p:nvPr/>
          </p:nvSpPr>
          <p:spPr bwMode="ltGray">
            <a:xfrm>
              <a:off x="7150100" y="25304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196616" name="Line 10"/>
            <p:cNvSpPr>
              <a:spLocks noChangeShapeType="1"/>
            </p:cNvSpPr>
            <p:nvPr/>
          </p:nvSpPr>
          <p:spPr bwMode="auto">
            <a:xfrm>
              <a:off x="5665788" y="2943225"/>
              <a:ext cx="1649412" cy="1479550"/>
            </a:xfrm>
            <a:prstGeom prst="line">
              <a:avLst/>
            </a:prstGeom>
            <a:noFill/>
            <a:ln w="12700">
              <a:solidFill>
                <a:schemeClr val="tx1"/>
              </a:solidFill>
              <a:round/>
              <a:headEnd/>
              <a:tailEnd/>
            </a:ln>
          </p:spPr>
          <p:txBody>
            <a:bodyPr/>
            <a:lstStyle/>
            <a:p>
              <a:endParaRPr lang="en-US" dirty="0"/>
            </a:p>
          </p:txBody>
        </p:sp>
        <p:grpSp>
          <p:nvGrpSpPr>
            <p:cNvPr id="196617" name="Group 11"/>
            <p:cNvGrpSpPr>
              <a:grpSpLocks/>
            </p:cNvGrpSpPr>
            <p:nvPr/>
          </p:nvGrpSpPr>
          <p:grpSpPr bwMode="auto">
            <a:xfrm>
              <a:off x="4533900" y="3902075"/>
              <a:ext cx="1143000" cy="1066800"/>
              <a:chOff x="2448" y="1824"/>
              <a:chExt cx="720" cy="672"/>
            </a:xfrm>
          </p:grpSpPr>
          <p:sp>
            <p:nvSpPr>
              <p:cNvPr id="196648" name="Rectangle 1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6649" name="Line 1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6618" name="Rectangle 14"/>
            <p:cNvSpPr>
              <a:spLocks noChangeArrowheads="1"/>
            </p:cNvSpPr>
            <p:nvPr/>
          </p:nvSpPr>
          <p:spPr bwMode="auto">
            <a:xfrm>
              <a:off x="4706938" y="41751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6619" name="Group 15"/>
            <p:cNvGrpSpPr>
              <a:grpSpLocks/>
            </p:cNvGrpSpPr>
            <p:nvPr/>
          </p:nvGrpSpPr>
          <p:grpSpPr bwMode="auto">
            <a:xfrm>
              <a:off x="1536700" y="2378075"/>
              <a:ext cx="1143000" cy="1066800"/>
              <a:chOff x="2448" y="1824"/>
              <a:chExt cx="720" cy="672"/>
            </a:xfrm>
          </p:grpSpPr>
          <p:sp>
            <p:nvSpPr>
              <p:cNvPr id="196646"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6647"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6620" name="Rectangle 18"/>
            <p:cNvSpPr>
              <a:spLocks noChangeArrowheads="1"/>
            </p:cNvSpPr>
            <p:nvPr/>
          </p:nvSpPr>
          <p:spPr bwMode="auto">
            <a:xfrm>
              <a:off x="1709738" y="26511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6621" name="Group 19"/>
            <p:cNvGrpSpPr>
              <a:grpSpLocks/>
            </p:cNvGrpSpPr>
            <p:nvPr/>
          </p:nvGrpSpPr>
          <p:grpSpPr bwMode="auto">
            <a:xfrm>
              <a:off x="1549400" y="3863975"/>
              <a:ext cx="1143000" cy="1066800"/>
              <a:chOff x="2448" y="1824"/>
              <a:chExt cx="720" cy="672"/>
            </a:xfrm>
          </p:grpSpPr>
          <p:sp>
            <p:nvSpPr>
              <p:cNvPr id="196644"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6645"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6622" name="Rectangle 22"/>
            <p:cNvSpPr>
              <a:spLocks noChangeArrowheads="1"/>
            </p:cNvSpPr>
            <p:nvPr/>
          </p:nvSpPr>
          <p:spPr bwMode="auto">
            <a:xfrm>
              <a:off x="1722438" y="41370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6623" name="Text Box 23"/>
            <p:cNvSpPr txBox="1">
              <a:spLocks noChangeArrowheads="1"/>
            </p:cNvSpPr>
            <p:nvPr/>
          </p:nvSpPr>
          <p:spPr bwMode="auto">
            <a:xfrm>
              <a:off x="4457700" y="1158875"/>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196624" name="Text Box 24"/>
            <p:cNvSpPr txBox="1">
              <a:spLocks noChangeArrowheads="1"/>
            </p:cNvSpPr>
            <p:nvPr/>
          </p:nvSpPr>
          <p:spPr bwMode="auto">
            <a:xfrm>
              <a:off x="1717675" y="1184275"/>
              <a:ext cx="229552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196625" name="Line 25"/>
            <p:cNvSpPr>
              <a:spLocks noChangeShapeType="1"/>
            </p:cNvSpPr>
            <p:nvPr/>
          </p:nvSpPr>
          <p:spPr bwMode="auto">
            <a:xfrm flipV="1">
              <a:off x="2679700" y="2936875"/>
              <a:ext cx="1830388" cy="0"/>
            </a:xfrm>
            <a:prstGeom prst="line">
              <a:avLst/>
            </a:prstGeom>
            <a:noFill/>
            <a:ln w="12700">
              <a:solidFill>
                <a:schemeClr val="tx1"/>
              </a:solidFill>
              <a:round/>
              <a:headEnd/>
              <a:tailEnd/>
            </a:ln>
          </p:spPr>
          <p:txBody>
            <a:bodyPr/>
            <a:lstStyle/>
            <a:p>
              <a:endParaRPr lang="en-US" dirty="0"/>
            </a:p>
          </p:txBody>
        </p:sp>
        <p:sp>
          <p:nvSpPr>
            <p:cNvPr id="196626" name="Line 26"/>
            <p:cNvSpPr>
              <a:spLocks noChangeShapeType="1"/>
            </p:cNvSpPr>
            <p:nvPr/>
          </p:nvSpPr>
          <p:spPr bwMode="auto">
            <a:xfrm flipV="1">
              <a:off x="2819400" y="2835275"/>
              <a:ext cx="1625600" cy="0"/>
            </a:xfrm>
            <a:prstGeom prst="line">
              <a:avLst/>
            </a:prstGeom>
            <a:noFill/>
            <a:ln w="28575">
              <a:solidFill>
                <a:schemeClr val="tx1"/>
              </a:solidFill>
              <a:round/>
              <a:headEnd/>
              <a:tailEnd type="arrow" w="med" len="med"/>
            </a:ln>
          </p:spPr>
          <p:txBody>
            <a:bodyPr/>
            <a:lstStyle/>
            <a:p>
              <a:endParaRPr lang="en-US" dirty="0"/>
            </a:p>
          </p:txBody>
        </p:sp>
        <p:sp>
          <p:nvSpPr>
            <p:cNvPr id="196627" name="Line 27"/>
            <p:cNvSpPr>
              <a:spLocks noChangeShapeType="1"/>
            </p:cNvSpPr>
            <p:nvPr/>
          </p:nvSpPr>
          <p:spPr bwMode="auto">
            <a:xfrm>
              <a:off x="2095500" y="3444875"/>
              <a:ext cx="0" cy="417513"/>
            </a:xfrm>
            <a:prstGeom prst="line">
              <a:avLst/>
            </a:prstGeom>
            <a:noFill/>
            <a:ln w="12700">
              <a:solidFill>
                <a:schemeClr val="tx1"/>
              </a:solidFill>
              <a:round/>
              <a:headEnd/>
              <a:tailEnd/>
            </a:ln>
          </p:spPr>
          <p:txBody>
            <a:bodyPr/>
            <a:lstStyle/>
            <a:p>
              <a:endParaRPr lang="en-US" dirty="0"/>
            </a:p>
          </p:txBody>
        </p:sp>
        <p:sp>
          <p:nvSpPr>
            <p:cNvPr id="196628" name="Line 28"/>
            <p:cNvSpPr>
              <a:spLocks noChangeShapeType="1"/>
            </p:cNvSpPr>
            <p:nvPr/>
          </p:nvSpPr>
          <p:spPr bwMode="auto">
            <a:xfrm>
              <a:off x="5067300" y="3482975"/>
              <a:ext cx="0" cy="419100"/>
            </a:xfrm>
            <a:prstGeom prst="line">
              <a:avLst/>
            </a:prstGeom>
            <a:noFill/>
            <a:ln w="12700">
              <a:solidFill>
                <a:schemeClr val="tx1"/>
              </a:solidFill>
              <a:round/>
              <a:headEnd/>
              <a:tailEnd/>
            </a:ln>
          </p:spPr>
          <p:txBody>
            <a:bodyPr/>
            <a:lstStyle/>
            <a:p>
              <a:endParaRPr lang="en-US" dirty="0"/>
            </a:p>
          </p:txBody>
        </p:sp>
        <p:sp>
          <p:nvSpPr>
            <p:cNvPr id="196629" name="Line 29"/>
            <p:cNvSpPr>
              <a:spLocks noChangeShapeType="1"/>
            </p:cNvSpPr>
            <p:nvPr/>
          </p:nvSpPr>
          <p:spPr bwMode="auto">
            <a:xfrm flipH="1">
              <a:off x="4076700" y="3482975"/>
              <a:ext cx="0" cy="2108200"/>
            </a:xfrm>
            <a:prstGeom prst="line">
              <a:avLst/>
            </a:prstGeom>
            <a:noFill/>
            <a:ln w="19050">
              <a:solidFill>
                <a:schemeClr val="tx1"/>
              </a:solidFill>
              <a:prstDash val="dash"/>
              <a:round/>
              <a:headEnd/>
              <a:tailEnd/>
            </a:ln>
          </p:spPr>
          <p:txBody>
            <a:bodyPr/>
            <a:lstStyle/>
            <a:p>
              <a:endParaRPr lang="en-US" dirty="0"/>
            </a:p>
          </p:txBody>
        </p:sp>
        <p:sp>
          <p:nvSpPr>
            <p:cNvPr id="196631" name="Text Box 31"/>
            <p:cNvSpPr txBox="1">
              <a:spLocks noChangeArrowheads="1"/>
            </p:cNvSpPr>
            <p:nvPr/>
          </p:nvSpPr>
          <p:spPr bwMode="auto">
            <a:xfrm>
              <a:off x="1416050" y="5019675"/>
              <a:ext cx="477837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196632" name="Text Box 32"/>
            <p:cNvSpPr txBox="1">
              <a:spLocks noChangeArrowheads="1"/>
            </p:cNvSpPr>
            <p:nvPr/>
          </p:nvSpPr>
          <p:spPr bwMode="auto">
            <a:xfrm>
              <a:off x="1485900" y="1806575"/>
              <a:ext cx="49276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p>
          </p:txBody>
        </p:sp>
        <p:sp>
          <p:nvSpPr>
            <p:cNvPr id="196633" name="Text Box 33"/>
            <p:cNvSpPr txBox="1">
              <a:spLocks noChangeArrowheads="1"/>
            </p:cNvSpPr>
            <p:nvPr/>
          </p:nvSpPr>
          <p:spPr bwMode="auto">
            <a:xfrm>
              <a:off x="1511300" y="5299075"/>
              <a:ext cx="476567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 </a:t>
              </a:r>
              <a:endParaRPr lang="en-US" sz="2800" u="sng" dirty="0">
                <a:solidFill>
                  <a:srgbClr val="000000"/>
                </a:solidFill>
              </a:endParaRPr>
            </a:p>
          </p:txBody>
        </p:sp>
        <p:sp>
          <p:nvSpPr>
            <p:cNvPr id="196634" name="Oval 34"/>
            <p:cNvSpPr>
              <a:spLocks noChangeArrowheads="1"/>
            </p:cNvSpPr>
            <p:nvPr/>
          </p:nvSpPr>
          <p:spPr bwMode="ltGray">
            <a:xfrm>
              <a:off x="7112000" y="56165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6635" name="AutoShape 35"/>
            <p:cNvSpPr>
              <a:spLocks noChangeArrowheads="1"/>
            </p:cNvSpPr>
            <p:nvPr/>
          </p:nvSpPr>
          <p:spPr bwMode="auto">
            <a:xfrm>
              <a:off x="7073900" y="392747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96636" name="Text Box 36"/>
            <p:cNvSpPr txBox="1">
              <a:spLocks noChangeArrowheads="1"/>
            </p:cNvSpPr>
            <p:nvPr/>
          </p:nvSpPr>
          <p:spPr bwMode="auto">
            <a:xfrm>
              <a:off x="6845300" y="5248275"/>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196637" name="Rectangle 37"/>
            <p:cNvSpPr>
              <a:spLocks noChangeArrowheads="1"/>
            </p:cNvSpPr>
            <p:nvPr/>
          </p:nvSpPr>
          <p:spPr bwMode="auto">
            <a:xfrm>
              <a:off x="6943725" y="352742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196638" name="Line 38"/>
            <p:cNvSpPr>
              <a:spLocks noChangeShapeType="1"/>
            </p:cNvSpPr>
            <p:nvPr/>
          </p:nvSpPr>
          <p:spPr bwMode="auto">
            <a:xfrm>
              <a:off x="7899400" y="6315075"/>
              <a:ext cx="596900" cy="0"/>
            </a:xfrm>
            <a:prstGeom prst="line">
              <a:avLst/>
            </a:prstGeom>
            <a:noFill/>
            <a:ln w="9525">
              <a:solidFill>
                <a:schemeClr val="tx1"/>
              </a:solidFill>
              <a:prstDash val="dash"/>
              <a:round/>
              <a:headEnd/>
              <a:tailEnd/>
            </a:ln>
          </p:spPr>
          <p:txBody>
            <a:bodyPr/>
            <a:lstStyle/>
            <a:p>
              <a:endParaRPr lang="en-US" dirty="0"/>
            </a:p>
          </p:txBody>
        </p:sp>
        <p:sp>
          <p:nvSpPr>
            <p:cNvPr id="196639" name="Line 39"/>
            <p:cNvSpPr>
              <a:spLocks noChangeShapeType="1"/>
            </p:cNvSpPr>
            <p:nvPr/>
          </p:nvSpPr>
          <p:spPr bwMode="auto">
            <a:xfrm flipV="1">
              <a:off x="8483600" y="2974975"/>
              <a:ext cx="0" cy="3340100"/>
            </a:xfrm>
            <a:prstGeom prst="line">
              <a:avLst/>
            </a:prstGeom>
            <a:noFill/>
            <a:ln w="9525">
              <a:solidFill>
                <a:schemeClr val="tx1"/>
              </a:solidFill>
              <a:prstDash val="dash"/>
              <a:round/>
              <a:headEnd/>
              <a:tailEnd/>
            </a:ln>
          </p:spPr>
          <p:txBody>
            <a:bodyPr/>
            <a:lstStyle/>
            <a:p>
              <a:endParaRPr lang="en-US" dirty="0"/>
            </a:p>
          </p:txBody>
        </p:sp>
        <p:sp>
          <p:nvSpPr>
            <p:cNvPr id="196640" name="Line 40"/>
            <p:cNvSpPr>
              <a:spLocks noChangeShapeType="1"/>
            </p:cNvSpPr>
            <p:nvPr/>
          </p:nvSpPr>
          <p:spPr bwMode="auto">
            <a:xfrm>
              <a:off x="8001000" y="2949575"/>
              <a:ext cx="482600" cy="0"/>
            </a:xfrm>
            <a:prstGeom prst="line">
              <a:avLst/>
            </a:prstGeom>
            <a:noFill/>
            <a:ln w="9525">
              <a:solidFill>
                <a:schemeClr val="tx1"/>
              </a:solidFill>
              <a:prstDash val="dash"/>
              <a:round/>
              <a:headEnd/>
              <a:tailEnd/>
            </a:ln>
          </p:spPr>
          <p:txBody>
            <a:bodyPr/>
            <a:lstStyle/>
            <a:p>
              <a:endParaRPr lang="en-US" dirty="0"/>
            </a:p>
          </p:txBody>
        </p:sp>
        <p:sp>
          <p:nvSpPr>
            <p:cNvPr id="196641" name="Text Box 41"/>
            <p:cNvSpPr txBox="1">
              <a:spLocks noChangeArrowheads="1"/>
            </p:cNvSpPr>
            <p:nvPr/>
          </p:nvSpPr>
          <p:spPr bwMode="auto">
            <a:xfrm>
              <a:off x="2806700" y="3038475"/>
              <a:ext cx="1587500" cy="349250"/>
            </a:xfrm>
            <a:prstGeom prst="rect">
              <a:avLst/>
            </a:prstGeom>
            <a:noFill/>
            <a:ln w="12700">
              <a:solidFill>
                <a:schemeClr val="tx1"/>
              </a:solidFill>
              <a:miter lim="800000"/>
              <a:headEnd/>
              <a:tailEnd/>
            </a:ln>
          </p:spPr>
          <p:txBody>
            <a:bodyPr>
              <a:spAutoFit/>
            </a:bodyPr>
            <a:lstStyle/>
            <a:p>
              <a:pPr algn="ctr">
                <a:spcBef>
                  <a:spcPct val="50000"/>
                </a:spcBef>
              </a:pPr>
              <a:r>
                <a:rPr lang="en-US" sz="1600" b="1" dirty="0">
                  <a:solidFill>
                    <a:srgbClr val="000000"/>
                  </a:solidFill>
                </a:rPr>
                <a:t> SI=0, 1, 2, 3, 5</a:t>
              </a:r>
            </a:p>
          </p:txBody>
        </p:sp>
        <p:sp>
          <p:nvSpPr>
            <p:cNvPr id="196642" name="Line 42"/>
            <p:cNvSpPr>
              <a:spLocks noChangeShapeType="1"/>
            </p:cNvSpPr>
            <p:nvPr/>
          </p:nvSpPr>
          <p:spPr bwMode="auto">
            <a:xfrm flipV="1">
              <a:off x="4076700" y="1273175"/>
              <a:ext cx="0" cy="1397000"/>
            </a:xfrm>
            <a:prstGeom prst="line">
              <a:avLst/>
            </a:prstGeom>
            <a:noFill/>
            <a:ln w="9525">
              <a:solidFill>
                <a:schemeClr val="tx1"/>
              </a:solidFill>
              <a:prstDash val="dash"/>
              <a:round/>
              <a:headEnd/>
              <a:tailEnd/>
            </a:ln>
          </p:spPr>
          <p:txBody>
            <a:bodyPr/>
            <a:lstStyle/>
            <a:p>
              <a:endParaRPr lang="en-US" dirty="0"/>
            </a:p>
          </p:txBody>
        </p:sp>
        <p:sp>
          <p:nvSpPr>
            <p:cNvPr id="196643" name="Text Box 43"/>
            <p:cNvSpPr txBox="1">
              <a:spLocks noChangeArrowheads="1"/>
            </p:cNvSpPr>
            <p:nvPr/>
          </p:nvSpPr>
          <p:spPr bwMode="auto">
            <a:xfrm>
              <a:off x="7000875" y="4419600"/>
              <a:ext cx="1085850"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ANSI Signaling Information Field (CDPA)</a:t>
            </a:r>
          </a:p>
        </p:txBody>
      </p:sp>
      <p:grpSp>
        <p:nvGrpSpPr>
          <p:cNvPr id="34819" name="Group 3"/>
          <p:cNvGrpSpPr>
            <a:grpSpLocks/>
          </p:cNvGrpSpPr>
          <p:nvPr/>
        </p:nvGrpSpPr>
        <p:grpSpPr bwMode="auto">
          <a:xfrm>
            <a:off x="1377950" y="1365250"/>
            <a:ext cx="6477000" cy="857250"/>
            <a:chOff x="826" y="1262"/>
            <a:chExt cx="4080" cy="540"/>
          </a:xfrm>
        </p:grpSpPr>
        <p:sp>
          <p:nvSpPr>
            <p:cNvPr id="34851" name="Rectangle 4"/>
            <p:cNvSpPr>
              <a:spLocks noChangeArrowheads="1"/>
            </p:cNvSpPr>
            <p:nvPr/>
          </p:nvSpPr>
          <p:spPr bwMode="auto">
            <a:xfrm>
              <a:off x="826" y="1262"/>
              <a:ext cx="4080" cy="528"/>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52" name="Line 5"/>
            <p:cNvSpPr>
              <a:spLocks noChangeShapeType="1"/>
            </p:cNvSpPr>
            <p:nvPr/>
          </p:nvSpPr>
          <p:spPr bwMode="auto">
            <a:xfrm>
              <a:off x="1354" y="1262"/>
              <a:ext cx="0" cy="528"/>
            </a:xfrm>
            <a:prstGeom prst="line">
              <a:avLst/>
            </a:prstGeom>
            <a:noFill/>
            <a:ln w="9525">
              <a:solidFill>
                <a:schemeClr val="tx1"/>
              </a:solidFill>
              <a:round/>
              <a:headEnd/>
              <a:tailEnd/>
            </a:ln>
          </p:spPr>
          <p:txBody>
            <a:bodyPr wrap="none" anchor="ctr"/>
            <a:lstStyle/>
            <a:p>
              <a:endParaRPr lang="en-US" dirty="0"/>
            </a:p>
          </p:txBody>
        </p:sp>
        <p:sp>
          <p:nvSpPr>
            <p:cNvPr id="34853" name="Line 6"/>
            <p:cNvSpPr>
              <a:spLocks noChangeShapeType="1"/>
            </p:cNvSpPr>
            <p:nvPr/>
          </p:nvSpPr>
          <p:spPr bwMode="auto">
            <a:xfrm>
              <a:off x="1882" y="1262"/>
              <a:ext cx="0" cy="528"/>
            </a:xfrm>
            <a:prstGeom prst="line">
              <a:avLst/>
            </a:prstGeom>
            <a:noFill/>
            <a:ln w="9525">
              <a:solidFill>
                <a:schemeClr val="tx1"/>
              </a:solidFill>
              <a:round/>
              <a:headEnd/>
              <a:tailEnd/>
            </a:ln>
          </p:spPr>
          <p:txBody>
            <a:bodyPr wrap="none" anchor="ctr"/>
            <a:lstStyle/>
            <a:p>
              <a:endParaRPr lang="en-US" dirty="0"/>
            </a:p>
          </p:txBody>
        </p:sp>
        <p:sp>
          <p:nvSpPr>
            <p:cNvPr id="34854" name="Line 7"/>
            <p:cNvSpPr>
              <a:spLocks noChangeShapeType="1"/>
            </p:cNvSpPr>
            <p:nvPr/>
          </p:nvSpPr>
          <p:spPr bwMode="auto">
            <a:xfrm>
              <a:off x="2458" y="1262"/>
              <a:ext cx="0" cy="528"/>
            </a:xfrm>
            <a:prstGeom prst="line">
              <a:avLst/>
            </a:prstGeom>
            <a:noFill/>
            <a:ln w="9525">
              <a:solidFill>
                <a:schemeClr val="tx1"/>
              </a:solidFill>
              <a:round/>
              <a:headEnd/>
              <a:tailEnd/>
            </a:ln>
          </p:spPr>
          <p:txBody>
            <a:bodyPr wrap="none" anchor="ctr"/>
            <a:lstStyle/>
            <a:p>
              <a:endParaRPr lang="en-US" dirty="0"/>
            </a:p>
          </p:txBody>
        </p:sp>
        <p:sp>
          <p:nvSpPr>
            <p:cNvPr id="34855" name="Line 8"/>
            <p:cNvSpPr>
              <a:spLocks noChangeShapeType="1"/>
            </p:cNvSpPr>
            <p:nvPr/>
          </p:nvSpPr>
          <p:spPr bwMode="auto">
            <a:xfrm>
              <a:off x="2698" y="1262"/>
              <a:ext cx="0" cy="528"/>
            </a:xfrm>
            <a:prstGeom prst="line">
              <a:avLst/>
            </a:prstGeom>
            <a:noFill/>
            <a:ln w="9525">
              <a:solidFill>
                <a:schemeClr val="tx1"/>
              </a:solidFill>
              <a:round/>
              <a:headEnd/>
              <a:tailEnd/>
            </a:ln>
          </p:spPr>
          <p:txBody>
            <a:bodyPr wrap="none" anchor="ctr"/>
            <a:lstStyle/>
            <a:p>
              <a:endParaRPr lang="en-US" dirty="0"/>
            </a:p>
          </p:txBody>
        </p:sp>
        <p:sp>
          <p:nvSpPr>
            <p:cNvPr id="34856" name="Line 9"/>
            <p:cNvSpPr>
              <a:spLocks noChangeShapeType="1"/>
            </p:cNvSpPr>
            <p:nvPr/>
          </p:nvSpPr>
          <p:spPr bwMode="auto">
            <a:xfrm>
              <a:off x="2458" y="1262"/>
              <a:ext cx="240" cy="528"/>
            </a:xfrm>
            <a:prstGeom prst="line">
              <a:avLst/>
            </a:prstGeom>
            <a:noFill/>
            <a:ln w="9525">
              <a:solidFill>
                <a:schemeClr val="tx1"/>
              </a:solidFill>
              <a:round/>
              <a:headEnd/>
              <a:tailEnd/>
            </a:ln>
          </p:spPr>
          <p:txBody>
            <a:bodyPr wrap="none" anchor="ctr"/>
            <a:lstStyle/>
            <a:p>
              <a:endParaRPr lang="en-US" dirty="0"/>
            </a:p>
          </p:txBody>
        </p:sp>
        <p:sp>
          <p:nvSpPr>
            <p:cNvPr id="34857" name="Line 10"/>
            <p:cNvSpPr>
              <a:spLocks noChangeShapeType="1"/>
            </p:cNvSpPr>
            <p:nvPr/>
          </p:nvSpPr>
          <p:spPr bwMode="auto">
            <a:xfrm>
              <a:off x="2890" y="1262"/>
              <a:ext cx="0" cy="528"/>
            </a:xfrm>
            <a:prstGeom prst="line">
              <a:avLst/>
            </a:prstGeom>
            <a:noFill/>
            <a:ln w="9525">
              <a:solidFill>
                <a:schemeClr val="tx1"/>
              </a:solidFill>
              <a:round/>
              <a:headEnd/>
              <a:tailEnd/>
            </a:ln>
          </p:spPr>
          <p:txBody>
            <a:bodyPr wrap="none" anchor="ctr"/>
            <a:lstStyle/>
            <a:p>
              <a:endParaRPr lang="en-US" dirty="0"/>
            </a:p>
          </p:txBody>
        </p:sp>
        <p:sp>
          <p:nvSpPr>
            <p:cNvPr id="34858" name="Line 11"/>
            <p:cNvSpPr>
              <a:spLocks noChangeShapeType="1"/>
            </p:cNvSpPr>
            <p:nvPr/>
          </p:nvSpPr>
          <p:spPr bwMode="auto">
            <a:xfrm>
              <a:off x="3082" y="1262"/>
              <a:ext cx="0" cy="528"/>
            </a:xfrm>
            <a:prstGeom prst="line">
              <a:avLst/>
            </a:prstGeom>
            <a:noFill/>
            <a:ln w="9525">
              <a:solidFill>
                <a:schemeClr val="tx1"/>
              </a:solidFill>
              <a:round/>
              <a:headEnd/>
              <a:tailEnd/>
            </a:ln>
          </p:spPr>
          <p:txBody>
            <a:bodyPr wrap="none" anchor="ctr"/>
            <a:lstStyle/>
            <a:p>
              <a:endParaRPr lang="en-US" dirty="0"/>
            </a:p>
          </p:txBody>
        </p:sp>
        <p:sp>
          <p:nvSpPr>
            <p:cNvPr id="34859" name="Line 12"/>
            <p:cNvSpPr>
              <a:spLocks noChangeShapeType="1"/>
            </p:cNvSpPr>
            <p:nvPr/>
          </p:nvSpPr>
          <p:spPr bwMode="auto">
            <a:xfrm>
              <a:off x="3418" y="1262"/>
              <a:ext cx="0" cy="528"/>
            </a:xfrm>
            <a:prstGeom prst="line">
              <a:avLst/>
            </a:prstGeom>
            <a:noFill/>
            <a:ln w="9525">
              <a:solidFill>
                <a:schemeClr val="tx1"/>
              </a:solidFill>
              <a:round/>
              <a:headEnd/>
              <a:tailEnd/>
            </a:ln>
          </p:spPr>
          <p:txBody>
            <a:bodyPr wrap="none" anchor="ctr"/>
            <a:lstStyle/>
            <a:p>
              <a:endParaRPr lang="en-US" dirty="0"/>
            </a:p>
          </p:txBody>
        </p:sp>
        <p:sp>
          <p:nvSpPr>
            <p:cNvPr id="34860" name="Line 13"/>
            <p:cNvSpPr>
              <a:spLocks noChangeShapeType="1"/>
            </p:cNvSpPr>
            <p:nvPr/>
          </p:nvSpPr>
          <p:spPr bwMode="auto">
            <a:xfrm>
              <a:off x="4282" y="1262"/>
              <a:ext cx="0" cy="528"/>
            </a:xfrm>
            <a:prstGeom prst="line">
              <a:avLst/>
            </a:prstGeom>
            <a:noFill/>
            <a:ln w="9525">
              <a:solidFill>
                <a:schemeClr val="tx1"/>
              </a:solidFill>
              <a:round/>
              <a:headEnd/>
              <a:tailEnd/>
            </a:ln>
          </p:spPr>
          <p:txBody>
            <a:bodyPr wrap="none" anchor="ctr"/>
            <a:lstStyle/>
            <a:p>
              <a:endParaRPr lang="en-US" dirty="0"/>
            </a:p>
          </p:txBody>
        </p:sp>
        <p:sp>
          <p:nvSpPr>
            <p:cNvPr id="34861" name="Line 14"/>
            <p:cNvSpPr>
              <a:spLocks noChangeShapeType="1"/>
            </p:cNvSpPr>
            <p:nvPr/>
          </p:nvSpPr>
          <p:spPr bwMode="auto">
            <a:xfrm>
              <a:off x="3850" y="1262"/>
              <a:ext cx="0" cy="528"/>
            </a:xfrm>
            <a:prstGeom prst="line">
              <a:avLst/>
            </a:prstGeom>
            <a:noFill/>
            <a:ln w="9525">
              <a:solidFill>
                <a:schemeClr val="tx1"/>
              </a:solidFill>
              <a:round/>
              <a:headEnd/>
              <a:tailEnd/>
            </a:ln>
          </p:spPr>
          <p:txBody>
            <a:bodyPr wrap="none" anchor="ctr"/>
            <a:lstStyle/>
            <a:p>
              <a:endParaRPr lang="en-US" dirty="0"/>
            </a:p>
          </p:txBody>
        </p:sp>
        <p:sp>
          <p:nvSpPr>
            <p:cNvPr id="34862" name="Text Box 15"/>
            <p:cNvSpPr txBox="1">
              <a:spLocks noChangeArrowheads="1"/>
            </p:cNvSpPr>
            <p:nvPr/>
          </p:nvSpPr>
          <p:spPr bwMode="auto">
            <a:xfrm>
              <a:off x="922"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CK</a:t>
              </a:r>
              <a:endParaRPr lang="en-US" dirty="0">
                <a:solidFill>
                  <a:schemeClr val="tx2"/>
                </a:solidFill>
              </a:endParaRPr>
            </a:p>
          </p:txBody>
        </p:sp>
        <p:sp>
          <p:nvSpPr>
            <p:cNvPr id="34863" name="Text Box 16"/>
            <p:cNvSpPr txBox="1">
              <a:spLocks noChangeArrowheads="1"/>
            </p:cNvSpPr>
            <p:nvPr/>
          </p:nvSpPr>
          <p:spPr bwMode="auto">
            <a:xfrm>
              <a:off x="1402"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SIF</a:t>
              </a:r>
              <a:endParaRPr lang="en-US" dirty="0">
                <a:solidFill>
                  <a:schemeClr val="tx2"/>
                </a:solidFill>
              </a:endParaRPr>
            </a:p>
          </p:txBody>
        </p:sp>
        <p:sp>
          <p:nvSpPr>
            <p:cNvPr id="34864" name="Text Box 17"/>
            <p:cNvSpPr txBox="1">
              <a:spLocks noChangeArrowheads="1"/>
            </p:cNvSpPr>
            <p:nvPr/>
          </p:nvSpPr>
          <p:spPr bwMode="auto">
            <a:xfrm>
              <a:off x="1978"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SIO</a:t>
              </a:r>
              <a:endParaRPr lang="en-US" dirty="0">
                <a:solidFill>
                  <a:schemeClr val="tx2"/>
                </a:solidFill>
              </a:endParaRPr>
            </a:p>
          </p:txBody>
        </p:sp>
        <p:sp>
          <p:nvSpPr>
            <p:cNvPr id="34865" name="Text Box 18"/>
            <p:cNvSpPr txBox="1">
              <a:spLocks noChangeArrowheads="1"/>
            </p:cNvSpPr>
            <p:nvPr/>
          </p:nvSpPr>
          <p:spPr bwMode="auto">
            <a:xfrm>
              <a:off x="2698" y="1358"/>
              <a:ext cx="144" cy="35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L</a:t>
              </a:r>
            </a:p>
            <a:p>
              <a:pPr eaLnBrk="0" hangingPunct="0">
                <a:lnSpc>
                  <a:spcPct val="20000"/>
                </a:lnSpc>
                <a:spcBef>
                  <a:spcPct val="50000"/>
                </a:spcBef>
              </a:pPr>
              <a:r>
                <a:rPr lang="en-US" b="1" dirty="0">
                  <a:solidFill>
                    <a:srgbClr val="000000"/>
                  </a:solidFill>
                </a:rPr>
                <a:t>I</a:t>
              </a:r>
              <a:endParaRPr lang="en-US" dirty="0">
                <a:solidFill>
                  <a:schemeClr val="tx2"/>
                </a:solidFill>
              </a:endParaRPr>
            </a:p>
          </p:txBody>
        </p:sp>
        <p:sp>
          <p:nvSpPr>
            <p:cNvPr id="34866" name="Text Box 19"/>
            <p:cNvSpPr txBox="1">
              <a:spLocks noChangeArrowheads="1"/>
            </p:cNvSpPr>
            <p:nvPr/>
          </p:nvSpPr>
          <p:spPr bwMode="auto">
            <a:xfrm>
              <a:off x="2890" y="1310"/>
              <a:ext cx="192" cy="492"/>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a:t>
              </a:r>
            </a:p>
            <a:p>
              <a:pPr eaLnBrk="0" hangingPunct="0">
                <a:lnSpc>
                  <a:spcPct val="20000"/>
                </a:lnSpc>
                <a:spcBef>
                  <a:spcPct val="50000"/>
                </a:spcBef>
              </a:pPr>
              <a:r>
                <a:rPr lang="en-US" b="1" dirty="0">
                  <a:solidFill>
                    <a:srgbClr val="000000"/>
                  </a:solidFill>
                </a:rPr>
                <a:t>I</a:t>
              </a:r>
            </a:p>
            <a:p>
              <a:pPr eaLnBrk="0" hangingPunct="0">
                <a:lnSpc>
                  <a:spcPct val="30000"/>
                </a:lnSpc>
                <a:spcBef>
                  <a:spcPct val="50000"/>
                </a:spcBef>
              </a:pPr>
              <a:r>
                <a:rPr lang="en-US" b="1" dirty="0">
                  <a:solidFill>
                    <a:srgbClr val="000000"/>
                  </a:solidFill>
                </a:rPr>
                <a:t>B</a:t>
              </a:r>
              <a:endParaRPr lang="en-US" dirty="0">
                <a:solidFill>
                  <a:srgbClr val="000000"/>
                </a:solidFill>
              </a:endParaRPr>
            </a:p>
          </p:txBody>
        </p:sp>
        <p:sp>
          <p:nvSpPr>
            <p:cNvPr id="34867" name="Text Box 20"/>
            <p:cNvSpPr txBox="1">
              <a:spLocks noChangeArrowheads="1"/>
            </p:cNvSpPr>
            <p:nvPr/>
          </p:nvSpPr>
          <p:spPr bwMode="auto">
            <a:xfrm>
              <a:off x="3082" y="1406"/>
              <a:ext cx="480"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FSN</a:t>
              </a:r>
              <a:endParaRPr lang="en-US" dirty="0">
                <a:solidFill>
                  <a:srgbClr val="000000"/>
                </a:solidFill>
              </a:endParaRPr>
            </a:p>
          </p:txBody>
        </p:sp>
        <p:sp>
          <p:nvSpPr>
            <p:cNvPr id="34868" name="Text Box 21"/>
            <p:cNvSpPr txBox="1">
              <a:spLocks noChangeArrowheads="1"/>
            </p:cNvSpPr>
            <p:nvPr/>
          </p:nvSpPr>
          <p:spPr bwMode="auto">
            <a:xfrm>
              <a:off x="3466"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BIB</a:t>
              </a:r>
              <a:endParaRPr lang="en-US" dirty="0">
                <a:solidFill>
                  <a:srgbClr val="000000"/>
                </a:solidFill>
              </a:endParaRPr>
            </a:p>
          </p:txBody>
        </p:sp>
        <p:sp>
          <p:nvSpPr>
            <p:cNvPr id="34869" name="Text Box 22"/>
            <p:cNvSpPr txBox="1">
              <a:spLocks noChangeArrowheads="1"/>
            </p:cNvSpPr>
            <p:nvPr/>
          </p:nvSpPr>
          <p:spPr bwMode="auto">
            <a:xfrm>
              <a:off x="3898" y="1406"/>
              <a:ext cx="480"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BSN</a:t>
              </a:r>
              <a:endParaRPr lang="en-US" dirty="0">
                <a:solidFill>
                  <a:srgbClr val="000000"/>
                </a:solidFill>
              </a:endParaRPr>
            </a:p>
          </p:txBody>
        </p:sp>
        <p:sp>
          <p:nvSpPr>
            <p:cNvPr id="34870" name="Text Box 23"/>
            <p:cNvSpPr txBox="1">
              <a:spLocks noChangeArrowheads="1"/>
            </p:cNvSpPr>
            <p:nvPr/>
          </p:nvSpPr>
          <p:spPr bwMode="auto">
            <a:xfrm>
              <a:off x="4330" y="1406"/>
              <a:ext cx="528"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FLAG</a:t>
              </a:r>
              <a:endParaRPr lang="en-US" dirty="0">
                <a:solidFill>
                  <a:srgbClr val="000000"/>
                </a:solidFill>
              </a:endParaRPr>
            </a:p>
          </p:txBody>
        </p:sp>
      </p:grpSp>
      <p:sp>
        <p:nvSpPr>
          <p:cNvPr id="34820" name="Text Box 24"/>
          <p:cNvSpPr txBox="1">
            <a:spLocks noChangeArrowheads="1"/>
          </p:cNvSpPr>
          <p:nvPr/>
        </p:nvSpPr>
        <p:spPr bwMode="auto">
          <a:xfrm>
            <a:off x="1685925" y="2495550"/>
            <a:ext cx="1828800" cy="376238"/>
          </a:xfrm>
          <a:prstGeom prst="rect">
            <a:avLst/>
          </a:prstGeom>
          <a:solidFill>
            <a:srgbClr val="F0E8B7"/>
          </a:solidFill>
          <a:ln w="9525">
            <a:solidFill>
              <a:schemeClr val="tx1"/>
            </a:solidFill>
            <a:miter lim="800000"/>
            <a:headEnd/>
            <a:tailEnd/>
          </a:ln>
        </p:spPr>
        <p:txBody>
          <a:bodyPr>
            <a:spAutoFit/>
          </a:bodyPr>
          <a:lstStyle/>
          <a:p>
            <a:pPr algn="ctr">
              <a:spcBef>
                <a:spcPct val="50000"/>
              </a:spcBef>
            </a:pPr>
            <a:r>
              <a:rPr lang="en-US" dirty="0"/>
              <a:t>CDPA</a:t>
            </a:r>
          </a:p>
        </p:txBody>
      </p:sp>
      <p:sp>
        <p:nvSpPr>
          <p:cNvPr id="34821" name="Line 25"/>
          <p:cNvSpPr>
            <a:spLocks noChangeShapeType="1"/>
          </p:cNvSpPr>
          <p:nvPr/>
        </p:nvSpPr>
        <p:spPr bwMode="auto">
          <a:xfrm flipH="1">
            <a:off x="1695450" y="2209800"/>
            <a:ext cx="514350" cy="280988"/>
          </a:xfrm>
          <a:prstGeom prst="line">
            <a:avLst/>
          </a:prstGeom>
          <a:noFill/>
          <a:ln w="9525">
            <a:solidFill>
              <a:schemeClr val="tx1"/>
            </a:solidFill>
            <a:round/>
            <a:headEnd/>
            <a:tailEnd/>
          </a:ln>
        </p:spPr>
        <p:txBody>
          <a:bodyPr/>
          <a:lstStyle/>
          <a:p>
            <a:endParaRPr lang="en-US" dirty="0"/>
          </a:p>
        </p:txBody>
      </p:sp>
      <p:sp>
        <p:nvSpPr>
          <p:cNvPr id="34822" name="Line 26"/>
          <p:cNvSpPr>
            <a:spLocks noChangeShapeType="1"/>
          </p:cNvSpPr>
          <p:nvPr/>
        </p:nvSpPr>
        <p:spPr bwMode="auto">
          <a:xfrm>
            <a:off x="3048000" y="2200275"/>
            <a:ext cx="466725" cy="290513"/>
          </a:xfrm>
          <a:prstGeom prst="line">
            <a:avLst/>
          </a:prstGeom>
          <a:noFill/>
          <a:ln w="9525">
            <a:solidFill>
              <a:schemeClr val="tx1"/>
            </a:solidFill>
            <a:round/>
            <a:headEnd/>
            <a:tailEnd/>
          </a:ln>
        </p:spPr>
        <p:txBody>
          <a:bodyPr/>
          <a:lstStyle/>
          <a:p>
            <a:endParaRPr lang="en-US" dirty="0"/>
          </a:p>
        </p:txBody>
      </p:sp>
      <p:sp>
        <p:nvSpPr>
          <p:cNvPr id="34823" name="Line 27"/>
          <p:cNvSpPr>
            <a:spLocks noChangeShapeType="1"/>
          </p:cNvSpPr>
          <p:nvPr/>
        </p:nvSpPr>
        <p:spPr bwMode="auto">
          <a:xfrm flipH="1">
            <a:off x="1419225" y="2867025"/>
            <a:ext cx="261938" cy="276225"/>
          </a:xfrm>
          <a:prstGeom prst="line">
            <a:avLst/>
          </a:prstGeom>
          <a:noFill/>
          <a:ln w="9525">
            <a:solidFill>
              <a:schemeClr val="tx1"/>
            </a:solidFill>
            <a:round/>
            <a:headEnd/>
            <a:tailEnd/>
          </a:ln>
        </p:spPr>
        <p:txBody>
          <a:bodyPr/>
          <a:lstStyle/>
          <a:p>
            <a:endParaRPr lang="en-US" dirty="0"/>
          </a:p>
        </p:txBody>
      </p:sp>
      <p:sp>
        <p:nvSpPr>
          <p:cNvPr id="34824" name="Line 28"/>
          <p:cNvSpPr>
            <a:spLocks noChangeShapeType="1"/>
          </p:cNvSpPr>
          <p:nvPr/>
        </p:nvSpPr>
        <p:spPr bwMode="auto">
          <a:xfrm>
            <a:off x="3519488" y="2867025"/>
            <a:ext cx="2809875" cy="266700"/>
          </a:xfrm>
          <a:prstGeom prst="line">
            <a:avLst/>
          </a:prstGeom>
          <a:noFill/>
          <a:ln w="9525">
            <a:solidFill>
              <a:schemeClr val="tx1"/>
            </a:solidFill>
            <a:round/>
            <a:headEnd/>
            <a:tailEnd/>
          </a:ln>
        </p:spPr>
        <p:txBody>
          <a:bodyPr/>
          <a:lstStyle/>
          <a:p>
            <a:endParaRPr lang="en-US" dirty="0"/>
          </a:p>
        </p:txBody>
      </p:sp>
      <p:sp>
        <p:nvSpPr>
          <p:cNvPr id="34825" name="Text Box 29"/>
          <p:cNvSpPr txBox="1">
            <a:spLocks noChangeArrowheads="1"/>
          </p:cNvSpPr>
          <p:nvPr/>
        </p:nvSpPr>
        <p:spPr bwMode="auto">
          <a:xfrm>
            <a:off x="1533525" y="4248150"/>
            <a:ext cx="904875" cy="284163"/>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Digits</a:t>
            </a:r>
          </a:p>
        </p:txBody>
      </p:sp>
      <p:sp>
        <p:nvSpPr>
          <p:cNvPr id="34826" name="Line 30"/>
          <p:cNvSpPr>
            <a:spLocks noChangeShapeType="1"/>
          </p:cNvSpPr>
          <p:nvPr/>
        </p:nvSpPr>
        <p:spPr bwMode="auto">
          <a:xfrm flipH="1">
            <a:off x="1971675" y="4029075"/>
            <a:ext cx="0" cy="219075"/>
          </a:xfrm>
          <a:prstGeom prst="line">
            <a:avLst/>
          </a:prstGeom>
          <a:noFill/>
          <a:ln w="9525">
            <a:solidFill>
              <a:schemeClr val="tx1"/>
            </a:solidFill>
            <a:round/>
            <a:headEnd/>
            <a:tailEnd type="triangle" w="med" len="med"/>
          </a:ln>
        </p:spPr>
        <p:txBody>
          <a:bodyPr/>
          <a:lstStyle/>
          <a:p>
            <a:endParaRPr lang="en-US" dirty="0"/>
          </a:p>
        </p:txBody>
      </p:sp>
      <p:sp>
        <p:nvSpPr>
          <p:cNvPr id="34827" name="Text Box 31"/>
          <p:cNvSpPr txBox="1">
            <a:spLocks noChangeArrowheads="1"/>
          </p:cNvSpPr>
          <p:nvPr/>
        </p:nvSpPr>
        <p:spPr bwMode="auto">
          <a:xfrm>
            <a:off x="4343400" y="4257675"/>
            <a:ext cx="1085850" cy="1569660"/>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5=MAP      6= </a:t>
            </a:r>
            <a:r>
              <a:rPr lang="en-US" sz="1200" dirty="0" smtClean="0"/>
              <a:t>HLR           7</a:t>
            </a:r>
            <a:r>
              <a:rPr lang="en-US" sz="1200" dirty="0"/>
              <a:t>= VLR     </a:t>
            </a:r>
            <a:r>
              <a:rPr lang="en-US" sz="1200" dirty="0" smtClean="0"/>
              <a:t>  8</a:t>
            </a:r>
            <a:r>
              <a:rPr lang="en-US" sz="1200" dirty="0"/>
              <a:t>= MSC 245=LNP 251=CLASS 253=LIDB 254=E800</a:t>
            </a:r>
          </a:p>
        </p:txBody>
      </p:sp>
      <p:sp>
        <p:nvSpPr>
          <p:cNvPr id="34828" name="Line 32"/>
          <p:cNvSpPr>
            <a:spLocks noChangeShapeType="1"/>
          </p:cNvSpPr>
          <p:nvPr/>
        </p:nvSpPr>
        <p:spPr bwMode="auto">
          <a:xfrm>
            <a:off x="4829175" y="4019550"/>
            <a:ext cx="0" cy="228600"/>
          </a:xfrm>
          <a:prstGeom prst="line">
            <a:avLst/>
          </a:prstGeom>
          <a:noFill/>
          <a:ln w="9525">
            <a:solidFill>
              <a:schemeClr val="tx1"/>
            </a:solidFill>
            <a:round/>
            <a:headEnd/>
            <a:tailEnd type="triangle" w="med" len="med"/>
          </a:ln>
        </p:spPr>
        <p:txBody>
          <a:bodyPr/>
          <a:lstStyle/>
          <a:p>
            <a:endParaRPr lang="en-US" dirty="0"/>
          </a:p>
        </p:txBody>
      </p:sp>
      <p:grpSp>
        <p:nvGrpSpPr>
          <p:cNvPr id="34829" name="Group 33"/>
          <p:cNvGrpSpPr>
            <a:grpSpLocks/>
          </p:cNvGrpSpPr>
          <p:nvPr/>
        </p:nvGrpSpPr>
        <p:grpSpPr bwMode="auto">
          <a:xfrm>
            <a:off x="1371600" y="3143250"/>
            <a:ext cx="1209675" cy="876300"/>
            <a:chOff x="252" y="1992"/>
            <a:chExt cx="762" cy="552"/>
          </a:xfrm>
        </p:grpSpPr>
        <p:sp>
          <p:nvSpPr>
            <p:cNvPr id="34849" name="Rectangle 34"/>
            <p:cNvSpPr>
              <a:spLocks noChangeArrowheads="1"/>
            </p:cNvSpPr>
            <p:nvPr/>
          </p:nvSpPr>
          <p:spPr bwMode="auto">
            <a:xfrm>
              <a:off x="282" y="1992"/>
              <a:ext cx="708"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50" name="Text Box 35"/>
            <p:cNvSpPr txBox="1">
              <a:spLocks noChangeArrowheads="1"/>
            </p:cNvSpPr>
            <p:nvPr/>
          </p:nvSpPr>
          <p:spPr bwMode="auto">
            <a:xfrm>
              <a:off x="252" y="2004"/>
              <a:ext cx="762" cy="527"/>
            </a:xfrm>
            <a:prstGeom prst="rect">
              <a:avLst/>
            </a:prstGeom>
            <a:noFill/>
            <a:ln w="9525">
              <a:noFill/>
              <a:miter lim="800000"/>
              <a:headEnd/>
              <a:tailEnd/>
            </a:ln>
          </p:spPr>
          <p:txBody>
            <a:bodyPr>
              <a:spAutoFit/>
            </a:bodyPr>
            <a:lstStyle/>
            <a:p>
              <a:pPr algn="ctr">
                <a:spcBef>
                  <a:spcPct val="50000"/>
                </a:spcBef>
              </a:pPr>
              <a:r>
                <a:rPr lang="en-US" sz="1400" dirty="0"/>
                <a:t>GTA</a:t>
              </a:r>
            </a:p>
            <a:p>
              <a:pPr algn="ctr">
                <a:spcBef>
                  <a:spcPct val="50000"/>
                </a:spcBef>
              </a:pPr>
              <a:r>
                <a:rPr lang="en-US" sz="1400" dirty="0"/>
                <a:t>Global Title Address</a:t>
              </a:r>
            </a:p>
          </p:txBody>
        </p:sp>
      </p:grpSp>
      <p:grpSp>
        <p:nvGrpSpPr>
          <p:cNvPr id="34830" name="Group 36"/>
          <p:cNvGrpSpPr>
            <a:grpSpLocks/>
          </p:cNvGrpSpPr>
          <p:nvPr/>
        </p:nvGrpSpPr>
        <p:grpSpPr bwMode="auto">
          <a:xfrm>
            <a:off x="2466975" y="3133725"/>
            <a:ext cx="1143000" cy="885825"/>
            <a:chOff x="3690" y="1992"/>
            <a:chExt cx="720" cy="552"/>
          </a:xfrm>
        </p:grpSpPr>
        <p:sp>
          <p:nvSpPr>
            <p:cNvPr id="34847" name="Rectangle 37"/>
            <p:cNvSpPr>
              <a:spLocks noChangeArrowheads="1"/>
            </p:cNvSpPr>
            <p:nvPr/>
          </p:nvSpPr>
          <p:spPr bwMode="auto">
            <a:xfrm>
              <a:off x="3744" y="1998"/>
              <a:ext cx="636" cy="546"/>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48" name="Text Box 38"/>
            <p:cNvSpPr txBox="1">
              <a:spLocks noChangeArrowheads="1"/>
            </p:cNvSpPr>
            <p:nvPr/>
          </p:nvSpPr>
          <p:spPr bwMode="auto">
            <a:xfrm>
              <a:off x="3690" y="1992"/>
              <a:ext cx="720" cy="521"/>
            </a:xfrm>
            <a:prstGeom prst="rect">
              <a:avLst/>
            </a:prstGeom>
            <a:noFill/>
            <a:ln w="9525">
              <a:noFill/>
              <a:miter lim="800000"/>
              <a:headEnd/>
              <a:tailEnd/>
            </a:ln>
          </p:spPr>
          <p:txBody>
            <a:bodyPr>
              <a:spAutoFit/>
            </a:bodyPr>
            <a:lstStyle/>
            <a:p>
              <a:pPr algn="ctr">
                <a:spcBef>
                  <a:spcPct val="50000"/>
                </a:spcBef>
              </a:pPr>
              <a:r>
                <a:rPr lang="en-US" sz="1400" dirty="0"/>
                <a:t>TT</a:t>
              </a:r>
            </a:p>
            <a:p>
              <a:pPr algn="ctr">
                <a:spcBef>
                  <a:spcPct val="50000"/>
                </a:spcBef>
              </a:pPr>
              <a:r>
                <a:rPr lang="en-US" sz="1400" dirty="0"/>
                <a:t>Translation Type</a:t>
              </a:r>
            </a:p>
          </p:txBody>
        </p:sp>
      </p:grpSp>
      <p:grpSp>
        <p:nvGrpSpPr>
          <p:cNvPr id="34831" name="Group 39"/>
          <p:cNvGrpSpPr>
            <a:grpSpLocks/>
          </p:cNvGrpSpPr>
          <p:nvPr/>
        </p:nvGrpSpPr>
        <p:grpSpPr bwMode="auto">
          <a:xfrm>
            <a:off x="4267200" y="3143250"/>
            <a:ext cx="1095375" cy="876300"/>
            <a:chOff x="4326" y="1992"/>
            <a:chExt cx="690" cy="552"/>
          </a:xfrm>
        </p:grpSpPr>
        <p:sp>
          <p:nvSpPr>
            <p:cNvPr id="34845" name="Rectangle 40"/>
            <p:cNvSpPr>
              <a:spLocks noChangeArrowheads="1"/>
            </p:cNvSpPr>
            <p:nvPr/>
          </p:nvSpPr>
          <p:spPr bwMode="auto">
            <a:xfrm>
              <a:off x="4332" y="1992"/>
              <a:ext cx="684"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46" name="Text Box 41"/>
            <p:cNvSpPr txBox="1">
              <a:spLocks noChangeArrowheads="1"/>
            </p:cNvSpPr>
            <p:nvPr/>
          </p:nvSpPr>
          <p:spPr bwMode="auto">
            <a:xfrm>
              <a:off x="4326" y="1998"/>
              <a:ext cx="678" cy="527"/>
            </a:xfrm>
            <a:prstGeom prst="rect">
              <a:avLst/>
            </a:prstGeom>
            <a:noFill/>
            <a:ln w="9525">
              <a:noFill/>
              <a:miter lim="800000"/>
              <a:headEnd/>
              <a:tailEnd/>
            </a:ln>
          </p:spPr>
          <p:txBody>
            <a:bodyPr>
              <a:spAutoFit/>
            </a:bodyPr>
            <a:lstStyle/>
            <a:p>
              <a:pPr algn="ctr">
                <a:spcBef>
                  <a:spcPct val="50000"/>
                </a:spcBef>
              </a:pPr>
              <a:r>
                <a:rPr lang="en-US" sz="1400" dirty="0"/>
                <a:t>SSN </a:t>
              </a:r>
            </a:p>
            <a:p>
              <a:pPr algn="ctr">
                <a:spcBef>
                  <a:spcPct val="50000"/>
                </a:spcBef>
              </a:pPr>
              <a:r>
                <a:rPr lang="en-US" sz="1400" dirty="0"/>
                <a:t>Subsystem Number</a:t>
              </a:r>
            </a:p>
          </p:txBody>
        </p:sp>
      </p:grpSp>
      <p:grpSp>
        <p:nvGrpSpPr>
          <p:cNvPr id="34832" name="Group 42"/>
          <p:cNvGrpSpPr>
            <a:grpSpLocks/>
          </p:cNvGrpSpPr>
          <p:nvPr/>
        </p:nvGrpSpPr>
        <p:grpSpPr bwMode="auto">
          <a:xfrm>
            <a:off x="3505200" y="3143250"/>
            <a:ext cx="847725" cy="876300"/>
            <a:chOff x="4692" y="1992"/>
            <a:chExt cx="534" cy="552"/>
          </a:xfrm>
        </p:grpSpPr>
        <p:sp>
          <p:nvSpPr>
            <p:cNvPr id="34843" name="Rectangle 43"/>
            <p:cNvSpPr>
              <a:spLocks noChangeArrowheads="1"/>
            </p:cNvSpPr>
            <p:nvPr/>
          </p:nvSpPr>
          <p:spPr bwMode="auto">
            <a:xfrm>
              <a:off x="4734" y="1992"/>
              <a:ext cx="438"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44" name="Text Box 44"/>
            <p:cNvSpPr txBox="1">
              <a:spLocks noChangeArrowheads="1"/>
            </p:cNvSpPr>
            <p:nvPr/>
          </p:nvSpPr>
          <p:spPr bwMode="auto">
            <a:xfrm>
              <a:off x="4692" y="1992"/>
              <a:ext cx="534" cy="527"/>
            </a:xfrm>
            <a:prstGeom prst="rect">
              <a:avLst/>
            </a:prstGeom>
            <a:noFill/>
            <a:ln w="9525">
              <a:noFill/>
              <a:miter lim="800000"/>
              <a:headEnd/>
              <a:tailEnd/>
            </a:ln>
          </p:spPr>
          <p:txBody>
            <a:bodyPr>
              <a:spAutoFit/>
            </a:bodyPr>
            <a:lstStyle/>
            <a:p>
              <a:pPr algn="ctr">
                <a:spcBef>
                  <a:spcPct val="50000"/>
                </a:spcBef>
              </a:pPr>
              <a:r>
                <a:rPr lang="en-US" sz="1400" dirty="0"/>
                <a:t>PC </a:t>
              </a:r>
            </a:p>
            <a:p>
              <a:pPr algn="ctr">
                <a:spcBef>
                  <a:spcPct val="50000"/>
                </a:spcBef>
              </a:pPr>
              <a:r>
                <a:rPr lang="en-US" sz="1400" dirty="0"/>
                <a:t>Point Code</a:t>
              </a:r>
            </a:p>
          </p:txBody>
        </p:sp>
      </p:grpSp>
      <p:grpSp>
        <p:nvGrpSpPr>
          <p:cNvPr id="34833" name="Group 45"/>
          <p:cNvGrpSpPr>
            <a:grpSpLocks/>
          </p:cNvGrpSpPr>
          <p:nvPr/>
        </p:nvGrpSpPr>
        <p:grpSpPr bwMode="auto">
          <a:xfrm>
            <a:off x="5372100" y="3143250"/>
            <a:ext cx="971550" cy="876300"/>
            <a:chOff x="4974" y="1836"/>
            <a:chExt cx="612" cy="546"/>
          </a:xfrm>
        </p:grpSpPr>
        <p:sp>
          <p:nvSpPr>
            <p:cNvPr id="34841" name="Rectangle 46"/>
            <p:cNvSpPr>
              <a:spLocks noChangeArrowheads="1"/>
            </p:cNvSpPr>
            <p:nvPr/>
          </p:nvSpPr>
          <p:spPr bwMode="auto">
            <a:xfrm>
              <a:off x="4974" y="1836"/>
              <a:ext cx="612" cy="546"/>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4842" name="Text Box 47"/>
            <p:cNvSpPr txBox="1">
              <a:spLocks noChangeArrowheads="1"/>
            </p:cNvSpPr>
            <p:nvPr/>
          </p:nvSpPr>
          <p:spPr bwMode="auto">
            <a:xfrm>
              <a:off x="5004" y="1842"/>
              <a:ext cx="558" cy="521"/>
            </a:xfrm>
            <a:prstGeom prst="rect">
              <a:avLst/>
            </a:prstGeom>
            <a:noFill/>
            <a:ln w="9525">
              <a:noFill/>
              <a:miter lim="800000"/>
              <a:headEnd/>
              <a:tailEnd/>
            </a:ln>
          </p:spPr>
          <p:txBody>
            <a:bodyPr>
              <a:spAutoFit/>
            </a:bodyPr>
            <a:lstStyle/>
            <a:p>
              <a:pPr algn="ctr">
                <a:spcBef>
                  <a:spcPct val="50000"/>
                </a:spcBef>
              </a:pPr>
              <a:r>
                <a:rPr lang="en-US" sz="1400" dirty="0"/>
                <a:t>AI</a:t>
              </a:r>
            </a:p>
            <a:p>
              <a:pPr algn="ctr">
                <a:spcBef>
                  <a:spcPct val="50000"/>
                </a:spcBef>
              </a:pPr>
              <a:r>
                <a:rPr lang="en-US" sz="1400" dirty="0"/>
                <a:t>Address Indicator</a:t>
              </a:r>
            </a:p>
          </p:txBody>
        </p:sp>
      </p:grpSp>
      <p:sp>
        <p:nvSpPr>
          <p:cNvPr id="34834" name="Text Box 48"/>
          <p:cNvSpPr txBox="1">
            <a:spLocks noChangeArrowheads="1"/>
          </p:cNvSpPr>
          <p:nvPr/>
        </p:nvSpPr>
        <p:spPr bwMode="auto">
          <a:xfrm>
            <a:off x="2590800" y="4257675"/>
            <a:ext cx="1076325" cy="1014413"/>
          </a:xfrm>
          <a:prstGeom prst="rect">
            <a:avLst/>
          </a:prstGeom>
          <a:noFill/>
          <a:ln w="9525">
            <a:solidFill>
              <a:schemeClr val="tx1"/>
            </a:solidFill>
            <a:prstDash val="dash"/>
            <a:miter lim="800000"/>
            <a:headEnd/>
            <a:tailEnd/>
          </a:ln>
        </p:spPr>
        <p:txBody>
          <a:bodyPr>
            <a:spAutoFit/>
          </a:bodyPr>
          <a:lstStyle/>
          <a:p>
            <a:pPr>
              <a:spcBef>
                <a:spcPct val="50000"/>
              </a:spcBef>
            </a:pPr>
            <a:r>
              <a:rPr lang="en-US" sz="1200" dirty="0"/>
              <a:t>5=CNAM 11=LNP 251=CLASS253=LIDB 254=E800</a:t>
            </a:r>
          </a:p>
        </p:txBody>
      </p:sp>
      <p:sp>
        <p:nvSpPr>
          <p:cNvPr id="34835" name="Line 49"/>
          <p:cNvSpPr>
            <a:spLocks noChangeShapeType="1"/>
          </p:cNvSpPr>
          <p:nvPr/>
        </p:nvSpPr>
        <p:spPr bwMode="auto">
          <a:xfrm>
            <a:off x="3028950" y="4019550"/>
            <a:ext cx="0" cy="233363"/>
          </a:xfrm>
          <a:prstGeom prst="line">
            <a:avLst/>
          </a:prstGeom>
          <a:noFill/>
          <a:ln w="9525">
            <a:solidFill>
              <a:schemeClr val="tx1"/>
            </a:solidFill>
            <a:round/>
            <a:headEnd/>
            <a:tailEnd type="triangle" w="med" len="med"/>
          </a:ln>
        </p:spPr>
        <p:txBody>
          <a:bodyPr/>
          <a:lstStyle/>
          <a:p>
            <a:endParaRPr lang="en-US" dirty="0"/>
          </a:p>
        </p:txBody>
      </p:sp>
      <p:sp>
        <p:nvSpPr>
          <p:cNvPr id="34836" name="Text Box 50"/>
          <p:cNvSpPr txBox="1">
            <a:spLocks noChangeArrowheads="1"/>
          </p:cNvSpPr>
          <p:nvPr/>
        </p:nvSpPr>
        <p:spPr bwMode="auto">
          <a:xfrm>
            <a:off x="7153275" y="5038725"/>
            <a:ext cx="628650" cy="304800"/>
          </a:xfrm>
          <a:prstGeom prst="rect">
            <a:avLst/>
          </a:prstGeom>
          <a:noFill/>
          <a:ln w="9525">
            <a:noFill/>
            <a:miter lim="800000"/>
            <a:headEnd/>
            <a:tailEnd/>
          </a:ln>
        </p:spPr>
        <p:txBody>
          <a:bodyPr>
            <a:spAutoFit/>
          </a:bodyPr>
          <a:lstStyle/>
          <a:p>
            <a:pPr algn="ctr">
              <a:spcBef>
                <a:spcPct val="50000"/>
              </a:spcBef>
            </a:pPr>
            <a:endParaRPr lang="en-US" sz="1400" dirty="0"/>
          </a:p>
        </p:txBody>
      </p:sp>
      <p:sp>
        <p:nvSpPr>
          <p:cNvPr id="34837" name="Text Box 51"/>
          <p:cNvSpPr txBox="1">
            <a:spLocks noChangeArrowheads="1"/>
          </p:cNvSpPr>
          <p:nvPr/>
        </p:nvSpPr>
        <p:spPr bwMode="auto">
          <a:xfrm>
            <a:off x="3038475" y="5381625"/>
            <a:ext cx="1200150" cy="284163"/>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NCM NC NI     </a:t>
            </a:r>
          </a:p>
        </p:txBody>
      </p:sp>
      <p:sp>
        <p:nvSpPr>
          <p:cNvPr id="34838" name="Line 52"/>
          <p:cNvSpPr>
            <a:spLocks noChangeShapeType="1"/>
          </p:cNvSpPr>
          <p:nvPr/>
        </p:nvSpPr>
        <p:spPr bwMode="auto">
          <a:xfrm>
            <a:off x="3914775" y="4029075"/>
            <a:ext cx="0" cy="1333500"/>
          </a:xfrm>
          <a:prstGeom prst="line">
            <a:avLst/>
          </a:prstGeom>
          <a:noFill/>
          <a:ln w="9525">
            <a:solidFill>
              <a:schemeClr val="tx1"/>
            </a:solidFill>
            <a:round/>
            <a:headEnd/>
            <a:tailEnd type="triangle" w="med" len="med"/>
          </a:ln>
        </p:spPr>
        <p:txBody>
          <a:bodyPr/>
          <a:lstStyle/>
          <a:p>
            <a:endParaRPr lang="en-US" dirty="0"/>
          </a:p>
        </p:txBody>
      </p:sp>
      <p:sp>
        <p:nvSpPr>
          <p:cNvPr id="34839" name="Text Box 53"/>
          <p:cNvSpPr txBox="1">
            <a:spLocks noChangeArrowheads="1"/>
          </p:cNvSpPr>
          <p:nvPr/>
        </p:nvSpPr>
        <p:spPr bwMode="auto">
          <a:xfrm>
            <a:off x="5667375" y="4600575"/>
            <a:ext cx="3162300" cy="833438"/>
          </a:xfrm>
          <a:prstGeom prst="rect">
            <a:avLst/>
          </a:prstGeom>
          <a:noFill/>
          <a:ln w="9525">
            <a:solidFill>
              <a:schemeClr val="tx1"/>
            </a:solidFill>
            <a:prstDash val="dash"/>
            <a:miter lim="800000"/>
            <a:headEnd/>
            <a:tailEnd/>
          </a:ln>
        </p:spPr>
        <p:txBody>
          <a:bodyPr>
            <a:spAutoFit/>
          </a:bodyPr>
          <a:lstStyle/>
          <a:p>
            <a:pPr>
              <a:spcBef>
                <a:spcPct val="50000"/>
              </a:spcBef>
            </a:pPr>
            <a:r>
              <a:rPr lang="en-US" sz="1200" dirty="0"/>
              <a:t>GTI =2(tt &amp; digits)</a:t>
            </a:r>
          </a:p>
          <a:p>
            <a:pPr>
              <a:spcBef>
                <a:spcPct val="50000"/>
              </a:spcBef>
            </a:pPr>
            <a:r>
              <a:rPr lang="en-US" sz="1200" dirty="0"/>
              <a:t>RI =0 (route on gt), =1(route on pc/ssn)</a:t>
            </a:r>
          </a:p>
          <a:p>
            <a:pPr>
              <a:spcBef>
                <a:spcPct val="50000"/>
              </a:spcBef>
            </a:pPr>
            <a:r>
              <a:rPr lang="en-US" sz="1200" dirty="0"/>
              <a:t>NI =0 (international ntwk), =1(national ntwk)</a:t>
            </a:r>
          </a:p>
        </p:txBody>
      </p:sp>
      <p:sp>
        <p:nvSpPr>
          <p:cNvPr id="34840" name="Line 54"/>
          <p:cNvSpPr>
            <a:spLocks noChangeShapeType="1"/>
          </p:cNvSpPr>
          <p:nvPr/>
        </p:nvSpPr>
        <p:spPr bwMode="auto">
          <a:xfrm>
            <a:off x="5886450" y="4029075"/>
            <a:ext cx="9525" cy="581025"/>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smtClean="0"/>
              <a:t>Allowed Destination Point Code Table</a:t>
            </a:r>
            <a:endParaRPr lang="en-US" dirty="0" smtClean="0"/>
          </a:p>
        </p:txBody>
      </p:sp>
      <p:sp>
        <p:nvSpPr>
          <p:cNvPr id="14" name="Content Placeholder 13"/>
          <p:cNvSpPr>
            <a:spLocks noGrp="1"/>
          </p:cNvSpPr>
          <p:nvPr>
            <p:ph idx="1"/>
          </p:nvPr>
        </p:nvSpPr>
        <p:spPr>
          <a:xfrm>
            <a:off x="3636334" y="1533525"/>
            <a:ext cx="4465675" cy="4591050"/>
          </a:xfrm>
        </p:spPr>
        <p:txBody>
          <a:bodyPr/>
          <a:lstStyle/>
          <a:p>
            <a:r>
              <a:rPr lang="en-US" dirty="0" smtClean="0"/>
              <a:t>This command adds destination point codes to which messages may be routed.   </a:t>
            </a:r>
          </a:p>
          <a:p>
            <a:r>
              <a:rPr lang="en-US" dirty="0" smtClean="0"/>
              <a:t>Messages whose DPC are not found in this table will be rejected.</a:t>
            </a:r>
          </a:p>
          <a:p>
            <a:endParaRPr lang="en-US" dirty="0"/>
          </a:p>
        </p:txBody>
      </p:sp>
      <p:grpSp>
        <p:nvGrpSpPr>
          <p:cNvPr id="17" name="Group 16"/>
          <p:cNvGrpSpPr/>
          <p:nvPr/>
        </p:nvGrpSpPr>
        <p:grpSpPr>
          <a:xfrm>
            <a:off x="663575" y="860425"/>
            <a:ext cx="2178050" cy="5445125"/>
            <a:chOff x="673100" y="1127125"/>
            <a:chExt cx="2178050" cy="5445125"/>
          </a:xfrm>
        </p:grpSpPr>
        <p:sp>
          <p:nvSpPr>
            <p:cNvPr id="197636" name="Rectangle 4"/>
            <p:cNvSpPr>
              <a:spLocks noChangeArrowheads="1"/>
            </p:cNvSpPr>
            <p:nvPr/>
          </p:nvSpPr>
          <p:spPr bwMode="auto">
            <a:xfrm>
              <a:off x="704850" y="1127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97637" name="Rectangle 5"/>
            <p:cNvSpPr>
              <a:spLocks noChangeArrowheads="1"/>
            </p:cNvSpPr>
            <p:nvPr/>
          </p:nvSpPr>
          <p:spPr bwMode="auto">
            <a:xfrm>
              <a:off x="717550"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97638" name="Rectangle 6"/>
            <p:cNvSpPr>
              <a:spLocks noChangeArrowheads="1"/>
            </p:cNvSpPr>
            <p:nvPr/>
          </p:nvSpPr>
          <p:spPr bwMode="auto">
            <a:xfrm>
              <a:off x="692150" y="23717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97639" name="Rectangle 7"/>
            <p:cNvSpPr>
              <a:spLocks noChangeArrowheads="1"/>
            </p:cNvSpPr>
            <p:nvPr/>
          </p:nvSpPr>
          <p:spPr bwMode="auto">
            <a:xfrm>
              <a:off x="692150"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97640" name="Rectangle 8"/>
            <p:cNvSpPr>
              <a:spLocks noChangeArrowheads="1"/>
            </p:cNvSpPr>
            <p:nvPr/>
          </p:nvSpPr>
          <p:spPr bwMode="auto">
            <a:xfrm>
              <a:off x="685800" y="367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97641" name="Rectangle 9"/>
            <p:cNvSpPr>
              <a:spLocks noChangeArrowheads="1"/>
            </p:cNvSpPr>
            <p:nvPr/>
          </p:nvSpPr>
          <p:spPr bwMode="auto">
            <a:xfrm>
              <a:off x="673100" y="43116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97642" name="Rectangle 10"/>
            <p:cNvSpPr>
              <a:spLocks noChangeArrowheads="1"/>
            </p:cNvSpPr>
            <p:nvPr/>
          </p:nvSpPr>
          <p:spPr bwMode="auto">
            <a:xfrm>
              <a:off x="685800" y="494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97643" name="Rectangle 11"/>
            <p:cNvSpPr>
              <a:spLocks noChangeArrowheads="1"/>
            </p:cNvSpPr>
            <p:nvPr/>
          </p:nvSpPr>
          <p:spPr bwMode="auto">
            <a:xfrm>
              <a:off x="673100" y="55435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97644" name="Rectangle 12"/>
            <p:cNvSpPr>
              <a:spLocks noChangeArrowheads="1"/>
            </p:cNvSpPr>
            <p:nvPr/>
          </p:nvSpPr>
          <p:spPr bwMode="auto">
            <a:xfrm>
              <a:off x="673100" y="61150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en-US" dirty="0" smtClean="0"/>
              <a:t>Allowed DPC Example</a:t>
            </a:r>
          </a:p>
        </p:txBody>
      </p:sp>
      <p:grpSp>
        <p:nvGrpSpPr>
          <p:cNvPr id="55" name="Group 54"/>
          <p:cNvGrpSpPr/>
          <p:nvPr/>
        </p:nvGrpSpPr>
        <p:grpSpPr>
          <a:xfrm>
            <a:off x="549275" y="873125"/>
            <a:ext cx="8172450" cy="5461000"/>
            <a:chOff x="558800" y="1158875"/>
            <a:chExt cx="8172450" cy="5461000"/>
          </a:xfrm>
        </p:grpSpPr>
        <p:sp>
          <p:nvSpPr>
            <p:cNvPr id="198659" name="Line 3"/>
            <p:cNvSpPr>
              <a:spLocks noChangeShapeType="1"/>
            </p:cNvSpPr>
            <p:nvPr/>
          </p:nvSpPr>
          <p:spPr bwMode="auto">
            <a:xfrm>
              <a:off x="1763713" y="2936875"/>
              <a:ext cx="801687"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8660" name="Line 4"/>
            <p:cNvSpPr>
              <a:spLocks noChangeShapeType="1"/>
            </p:cNvSpPr>
            <p:nvPr/>
          </p:nvSpPr>
          <p:spPr bwMode="auto">
            <a:xfrm flipV="1">
              <a:off x="5664200" y="294957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8661" name="Line 5"/>
            <p:cNvSpPr>
              <a:spLocks noChangeShapeType="1"/>
            </p:cNvSpPr>
            <p:nvPr/>
          </p:nvSpPr>
          <p:spPr bwMode="auto">
            <a:xfrm flipV="1">
              <a:off x="1714500" y="2928938"/>
              <a:ext cx="855663" cy="3094037"/>
            </a:xfrm>
            <a:prstGeom prst="line">
              <a:avLst/>
            </a:prstGeom>
            <a:noFill/>
            <a:ln w="12700">
              <a:solidFill>
                <a:schemeClr val="tx1"/>
              </a:solidFill>
              <a:round/>
              <a:headEnd/>
              <a:tailEnd/>
            </a:ln>
          </p:spPr>
          <p:txBody>
            <a:bodyPr wrap="none" anchor="ctr"/>
            <a:lstStyle/>
            <a:p>
              <a:endParaRPr lang="en-US" dirty="0"/>
            </a:p>
          </p:txBody>
        </p:sp>
        <p:sp>
          <p:nvSpPr>
            <p:cNvPr id="198662" name="Oval 6"/>
            <p:cNvSpPr>
              <a:spLocks noChangeArrowheads="1"/>
            </p:cNvSpPr>
            <p:nvPr/>
          </p:nvSpPr>
          <p:spPr bwMode="ltGray">
            <a:xfrm>
              <a:off x="914400" y="24923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198663" name="Group 7"/>
            <p:cNvGrpSpPr>
              <a:grpSpLocks/>
            </p:cNvGrpSpPr>
            <p:nvPr/>
          </p:nvGrpSpPr>
          <p:grpSpPr bwMode="auto">
            <a:xfrm>
              <a:off x="4521200" y="2416175"/>
              <a:ext cx="1143000" cy="1066800"/>
              <a:chOff x="2448" y="1824"/>
              <a:chExt cx="720" cy="672"/>
            </a:xfrm>
          </p:grpSpPr>
          <p:sp>
            <p:nvSpPr>
              <p:cNvPr id="198708"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8709"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8664" name="Rectangle 10"/>
            <p:cNvSpPr>
              <a:spLocks noChangeArrowheads="1"/>
            </p:cNvSpPr>
            <p:nvPr/>
          </p:nvSpPr>
          <p:spPr bwMode="auto">
            <a:xfrm>
              <a:off x="4694238" y="26892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8665" name="Oval 11"/>
            <p:cNvSpPr>
              <a:spLocks noChangeArrowheads="1"/>
            </p:cNvSpPr>
            <p:nvPr/>
          </p:nvSpPr>
          <p:spPr bwMode="ltGray">
            <a:xfrm>
              <a:off x="7150100" y="25304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198666" name="Line 12"/>
            <p:cNvSpPr>
              <a:spLocks noChangeShapeType="1"/>
            </p:cNvSpPr>
            <p:nvPr/>
          </p:nvSpPr>
          <p:spPr bwMode="auto">
            <a:xfrm>
              <a:off x="5715000" y="3279775"/>
              <a:ext cx="1397000" cy="2476500"/>
            </a:xfrm>
            <a:prstGeom prst="line">
              <a:avLst/>
            </a:prstGeom>
            <a:noFill/>
            <a:ln w="28575">
              <a:solidFill>
                <a:schemeClr val="tx1"/>
              </a:solidFill>
              <a:round/>
              <a:headEnd/>
              <a:tailEnd type="arrow" w="med" len="med"/>
            </a:ln>
          </p:spPr>
          <p:txBody>
            <a:bodyPr/>
            <a:lstStyle/>
            <a:p>
              <a:endParaRPr lang="en-US" dirty="0"/>
            </a:p>
          </p:txBody>
        </p:sp>
        <p:sp>
          <p:nvSpPr>
            <p:cNvPr id="198667" name="Line 13"/>
            <p:cNvSpPr>
              <a:spLocks noChangeShapeType="1"/>
            </p:cNvSpPr>
            <p:nvPr/>
          </p:nvSpPr>
          <p:spPr bwMode="auto">
            <a:xfrm flipV="1">
              <a:off x="1714500" y="3152775"/>
              <a:ext cx="673100" cy="2184400"/>
            </a:xfrm>
            <a:prstGeom prst="line">
              <a:avLst/>
            </a:prstGeom>
            <a:noFill/>
            <a:ln w="28575">
              <a:solidFill>
                <a:schemeClr val="tx1"/>
              </a:solidFill>
              <a:round/>
              <a:headEnd/>
              <a:tailEnd type="arrow" w="med" len="med"/>
            </a:ln>
          </p:spPr>
          <p:txBody>
            <a:bodyPr/>
            <a:lstStyle/>
            <a:p>
              <a:endParaRPr lang="en-US" dirty="0"/>
            </a:p>
          </p:txBody>
        </p:sp>
        <p:sp>
          <p:nvSpPr>
            <p:cNvPr id="198668" name="Line 14"/>
            <p:cNvSpPr>
              <a:spLocks noChangeShapeType="1"/>
            </p:cNvSpPr>
            <p:nvPr/>
          </p:nvSpPr>
          <p:spPr bwMode="auto">
            <a:xfrm>
              <a:off x="5665788" y="2943225"/>
              <a:ext cx="1649412" cy="1479550"/>
            </a:xfrm>
            <a:prstGeom prst="line">
              <a:avLst/>
            </a:prstGeom>
            <a:noFill/>
            <a:ln w="12700">
              <a:solidFill>
                <a:schemeClr val="tx1"/>
              </a:solidFill>
              <a:round/>
              <a:headEnd/>
              <a:tailEnd/>
            </a:ln>
          </p:spPr>
          <p:txBody>
            <a:bodyPr/>
            <a:lstStyle/>
            <a:p>
              <a:endParaRPr lang="en-US" dirty="0"/>
            </a:p>
          </p:txBody>
        </p:sp>
        <p:grpSp>
          <p:nvGrpSpPr>
            <p:cNvPr id="198669" name="Group 15"/>
            <p:cNvGrpSpPr>
              <a:grpSpLocks/>
            </p:cNvGrpSpPr>
            <p:nvPr/>
          </p:nvGrpSpPr>
          <p:grpSpPr bwMode="auto">
            <a:xfrm>
              <a:off x="4533900" y="3902075"/>
              <a:ext cx="1143000" cy="1066800"/>
              <a:chOff x="2448" y="1824"/>
              <a:chExt cx="720" cy="672"/>
            </a:xfrm>
          </p:grpSpPr>
          <p:sp>
            <p:nvSpPr>
              <p:cNvPr id="198706"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8707"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8670" name="Rectangle 18"/>
            <p:cNvSpPr>
              <a:spLocks noChangeArrowheads="1"/>
            </p:cNvSpPr>
            <p:nvPr/>
          </p:nvSpPr>
          <p:spPr bwMode="auto">
            <a:xfrm>
              <a:off x="4706938" y="41751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8671" name="Group 19"/>
            <p:cNvGrpSpPr>
              <a:grpSpLocks/>
            </p:cNvGrpSpPr>
            <p:nvPr/>
          </p:nvGrpSpPr>
          <p:grpSpPr bwMode="auto">
            <a:xfrm>
              <a:off x="2578100" y="2390775"/>
              <a:ext cx="1143000" cy="1066800"/>
              <a:chOff x="2448" y="1824"/>
              <a:chExt cx="720" cy="672"/>
            </a:xfrm>
          </p:grpSpPr>
          <p:sp>
            <p:nvSpPr>
              <p:cNvPr id="198704"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8705"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8672" name="Rectangle 22"/>
            <p:cNvSpPr>
              <a:spLocks noChangeArrowheads="1"/>
            </p:cNvSpPr>
            <p:nvPr/>
          </p:nvSpPr>
          <p:spPr bwMode="auto">
            <a:xfrm>
              <a:off x="2751138" y="26638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198673" name="Group 23"/>
            <p:cNvGrpSpPr>
              <a:grpSpLocks/>
            </p:cNvGrpSpPr>
            <p:nvPr/>
          </p:nvGrpSpPr>
          <p:grpSpPr bwMode="auto">
            <a:xfrm>
              <a:off x="2590800" y="3876675"/>
              <a:ext cx="1143000" cy="1066800"/>
              <a:chOff x="2448" y="1824"/>
              <a:chExt cx="720" cy="672"/>
            </a:xfrm>
          </p:grpSpPr>
          <p:sp>
            <p:nvSpPr>
              <p:cNvPr id="198702"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98703" name="Line 2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98674" name="Rectangle 26"/>
            <p:cNvSpPr>
              <a:spLocks noChangeArrowheads="1"/>
            </p:cNvSpPr>
            <p:nvPr/>
          </p:nvSpPr>
          <p:spPr bwMode="auto">
            <a:xfrm>
              <a:off x="2763838" y="414972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98675" name="Text Box 27"/>
            <p:cNvSpPr txBox="1">
              <a:spLocks noChangeArrowheads="1"/>
            </p:cNvSpPr>
            <p:nvPr/>
          </p:nvSpPr>
          <p:spPr bwMode="auto">
            <a:xfrm>
              <a:off x="4457700" y="1158875"/>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198676" name="Text Box 28"/>
            <p:cNvSpPr txBox="1">
              <a:spLocks noChangeArrowheads="1"/>
            </p:cNvSpPr>
            <p:nvPr/>
          </p:nvSpPr>
          <p:spPr bwMode="auto">
            <a:xfrm>
              <a:off x="1730375" y="1184275"/>
              <a:ext cx="240982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198677" name="Line 29"/>
            <p:cNvSpPr>
              <a:spLocks noChangeShapeType="1"/>
            </p:cNvSpPr>
            <p:nvPr/>
          </p:nvSpPr>
          <p:spPr bwMode="auto">
            <a:xfrm>
              <a:off x="3721100" y="2936875"/>
              <a:ext cx="788988" cy="0"/>
            </a:xfrm>
            <a:prstGeom prst="line">
              <a:avLst/>
            </a:prstGeom>
            <a:noFill/>
            <a:ln w="12700">
              <a:solidFill>
                <a:schemeClr val="tx1"/>
              </a:solidFill>
              <a:round/>
              <a:headEnd/>
              <a:tailEnd/>
            </a:ln>
          </p:spPr>
          <p:txBody>
            <a:bodyPr/>
            <a:lstStyle/>
            <a:p>
              <a:endParaRPr lang="en-US" dirty="0"/>
            </a:p>
          </p:txBody>
        </p:sp>
        <p:sp>
          <p:nvSpPr>
            <p:cNvPr id="198678" name="Line 30"/>
            <p:cNvSpPr>
              <a:spLocks noChangeShapeType="1"/>
            </p:cNvSpPr>
            <p:nvPr/>
          </p:nvSpPr>
          <p:spPr bwMode="auto">
            <a:xfrm flipV="1">
              <a:off x="3771900" y="2835275"/>
              <a:ext cx="673100" cy="0"/>
            </a:xfrm>
            <a:prstGeom prst="line">
              <a:avLst/>
            </a:prstGeom>
            <a:noFill/>
            <a:ln w="28575">
              <a:solidFill>
                <a:schemeClr val="tx1"/>
              </a:solidFill>
              <a:round/>
              <a:headEnd/>
              <a:tailEnd type="arrow" w="med" len="med"/>
            </a:ln>
          </p:spPr>
          <p:txBody>
            <a:bodyPr/>
            <a:lstStyle/>
            <a:p>
              <a:endParaRPr lang="en-US" dirty="0"/>
            </a:p>
          </p:txBody>
        </p:sp>
        <p:sp>
          <p:nvSpPr>
            <p:cNvPr id="198679" name="Line 31"/>
            <p:cNvSpPr>
              <a:spLocks noChangeShapeType="1"/>
            </p:cNvSpPr>
            <p:nvPr/>
          </p:nvSpPr>
          <p:spPr bwMode="auto">
            <a:xfrm>
              <a:off x="3136900" y="3457575"/>
              <a:ext cx="0" cy="417513"/>
            </a:xfrm>
            <a:prstGeom prst="line">
              <a:avLst/>
            </a:prstGeom>
            <a:noFill/>
            <a:ln w="12700">
              <a:solidFill>
                <a:schemeClr val="tx1"/>
              </a:solidFill>
              <a:round/>
              <a:headEnd/>
              <a:tailEnd/>
            </a:ln>
          </p:spPr>
          <p:txBody>
            <a:bodyPr/>
            <a:lstStyle/>
            <a:p>
              <a:endParaRPr lang="en-US" dirty="0"/>
            </a:p>
          </p:txBody>
        </p:sp>
        <p:sp>
          <p:nvSpPr>
            <p:cNvPr id="198680" name="Line 32"/>
            <p:cNvSpPr>
              <a:spLocks noChangeShapeType="1"/>
            </p:cNvSpPr>
            <p:nvPr/>
          </p:nvSpPr>
          <p:spPr bwMode="auto">
            <a:xfrm>
              <a:off x="5067300" y="3482975"/>
              <a:ext cx="0" cy="419100"/>
            </a:xfrm>
            <a:prstGeom prst="line">
              <a:avLst/>
            </a:prstGeom>
            <a:noFill/>
            <a:ln w="12700">
              <a:solidFill>
                <a:schemeClr val="tx1"/>
              </a:solidFill>
              <a:round/>
              <a:headEnd/>
              <a:tailEnd/>
            </a:ln>
          </p:spPr>
          <p:txBody>
            <a:bodyPr/>
            <a:lstStyle/>
            <a:p>
              <a:endParaRPr lang="en-US" dirty="0"/>
            </a:p>
          </p:txBody>
        </p:sp>
        <p:sp>
          <p:nvSpPr>
            <p:cNvPr id="198681" name="Line 33"/>
            <p:cNvSpPr>
              <a:spLocks noChangeShapeType="1"/>
            </p:cNvSpPr>
            <p:nvPr/>
          </p:nvSpPr>
          <p:spPr bwMode="auto">
            <a:xfrm flipH="1">
              <a:off x="4076700" y="3038475"/>
              <a:ext cx="0" cy="2552700"/>
            </a:xfrm>
            <a:prstGeom prst="line">
              <a:avLst/>
            </a:prstGeom>
            <a:noFill/>
            <a:ln w="19050">
              <a:solidFill>
                <a:schemeClr val="tx1"/>
              </a:solidFill>
              <a:prstDash val="dash"/>
              <a:round/>
              <a:headEnd/>
              <a:tailEnd/>
            </a:ln>
          </p:spPr>
          <p:txBody>
            <a:bodyPr/>
            <a:lstStyle/>
            <a:p>
              <a:endParaRPr lang="en-US" dirty="0"/>
            </a:p>
          </p:txBody>
        </p:sp>
        <p:sp>
          <p:nvSpPr>
            <p:cNvPr id="198682" name="Text Box 34"/>
            <p:cNvSpPr txBox="1">
              <a:spLocks noChangeArrowheads="1"/>
            </p:cNvSpPr>
            <p:nvPr/>
          </p:nvSpPr>
          <p:spPr bwMode="auto">
            <a:xfrm>
              <a:off x="736600" y="2070100"/>
              <a:ext cx="799465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198683" name="Text Box 35"/>
            <p:cNvSpPr txBox="1">
              <a:spLocks noChangeArrowheads="1"/>
            </p:cNvSpPr>
            <p:nvPr/>
          </p:nvSpPr>
          <p:spPr bwMode="auto">
            <a:xfrm>
              <a:off x="1339850" y="5019675"/>
              <a:ext cx="496887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198684" name="Text Box 36"/>
            <p:cNvSpPr txBox="1">
              <a:spLocks noChangeArrowheads="1"/>
            </p:cNvSpPr>
            <p:nvPr/>
          </p:nvSpPr>
          <p:spPr bwMode="auto">
            <a:xfrm>
              <a:off x="2425700" y="1692275"/>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198685" name="Text Box 37"/>
            <p:cNvSpPr txBox="1">
              <a:spLocks noChangeArrowheads="1"/>
            </p:cNvSpPr>
            <p:nvPr/>
          </p:nvSpPr>
          <p:spPr bwMode="auto">
            <a:xfrm>
              <a:off x="2533650" y="5299075"/>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198686" name="Oval 38"/>
            <p:cNvSpPr>
              <a:spLocks noChangeArrowheads="1"/>
            </p:cNvSpPr>
            <p:nvPr/>
          </p:nvSpPr>
          <p:spPr bwMode="ltGray">
            <a:xfrm>
              <a:off x="7112000" y="56165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8687" name="Oval 39"/>
            <p:cNvSpPr>
              <a:spLocks noChangeArrowheads="1"/>
            </p:cNvSpPr>
            <p:nvPr/>
          </p:nvSpPr>
          <p:spPr bwMode="ltGray">
            <a:xfrm>
              <a:off x="901700" y="570547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198688" name="AutoShape 40"/>
            <p:cNvSpPr>
              <a:spLocks noChangeArrowheads="1"/>
            </p:cNvSpPr>
            <p:nvPr/>
          </p:nvSpPr>
          <p:spPr bwMode="auto">
            <a:xfrm>
              <a:off x="7073900" y="392747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98689" name="Text Box 41"/>
            <p:cNvSpPr txBox="1">
              <a:spLocks noChangeArrowheads="1"/>
            </p:cNvSpPr>
            <p:nvPr/>
          </p:nvSpPr>
          <p:spPr bwMode="auto">
            <a:xfrm>
              <a:off x="6845300" y="5248275"/>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198690" name="Line 42"/>
            <p:cNvSpPr>
              <a:spLocks noChangeShapeType="1"/>
            </p:cNvSpPr>
            <p:nvPr/>
          </p:nvSpPr>
          <p:spPr bwMode="auto">
            <a:xfrm>
              <a:off x="5665788" y="2954338"/>
              <a:ext cx="1585912" cy="2814637"/>
            </a:xfrm>
            <a:prstGeom prst="line">
              <a:avLst/>
            </a:prstGeom>
            <a:noFill/>
            <a:ln w="9525">
              <a:solidFill>
                <a:schemeClr val="tx1"/>
              </a:solidFill>
              <a:round/>
              <a:headEnd/>
              <a:tailEnd/>
            </a:ln>
          </p:spPr>
          <p:txBody>
            <a:bodyPr/>
            <a:lstStyle/>
            <a:p>
              <a:endParaRPr lang="en-US" dirty="0"/>
            </a:p>
          </p:txBody>
        </p:sp>
        <p:sp>
          <p:nvSpPr>
            <p:cNvPr id="198691" name="Line 43"/>
            <p:cNvSpPr>
              <a:spLocks noChangeShapeType="1"/>
            </p:cNvSpPr>
            <p:nvPr/>
          </p:nvSpPr>
          <p:spPr bwMode="auto">
            <a:xfrm flipH="1">
              <a:off x="558800" y="6365875"/>
              <a:ext cx="381000" cy="0"/>
            </a:xfrm>
            <a:prstGeom prst="line">
              <a:avLst/>
            </a:prstGeom>
            <a:noFill/>
            <a:ln w="9525">
              <a:solidFill>
                <a:schemeClr val="tx1"/>
              </a:solidFill>
              <a:prstDash val="dash"/>
              <a:round/>
              <a:headEnd/>
              <a:tailEnd/>
            </a:ln>
          </p:spPr>
          <p:txBody>
            <a:bodyPr/>
            <a:lstStyle/>
            <a:p>
              <a:endParaRPr lang="en-US" dirty="0"/>
            </a:p>
          </p:txBody>
        </p:sp>
        <p:sp>
          <p:nvSpPr>
            <p:cNvPr id="198692" name="Rectangle 44"/>
            <p:cNvSpPr>
              <a:spLocks noChangeArrowheads="1"/>
            </p:cNvSpPr>
            <p:nvPr/>
          </p:nvSpPr>
          <p:spPr bwMode="auto">
            <a:xfrm>
              <a:off x="6943725" y="352742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198693" name="Rectangle 45"/>
            <p:cNvSpPr>
              <a:spLocks noChangeArrowheads="1"/>
            </p:cNvSpPr>
            <p:nvPr/>
          </p:nvSpPr>
          <p:spPr bwMode="auto">
            <a:xfrm>
              <a:off x="796925" y="531812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198694" name="Line 46"/>
            <p:cNvSpPr>
              <a:spLocks noChangeShapeType="1"/>
            </p:cNvSpPr>
            <p:nvPr/>
          </p:nvSpPr>
          <p:spPr bwMode="auto">
            <a:xfrm flipV="1">
              <a:off x="571500" y="2822575"/>
              <a:ext cx="0" cy="3517900"/>
            </a:xfrm>
            <a:prstGeom prst="line">
              <a:avLst/>
            </a:prstGeom>
            <a:noFill/>
            <a:ln w="9525">
              <a:solidFill>
                <a:schemeClr val="tx1"/>
              </a:solidFill>
              <a:prstDash val="dash"/>
              <a:round/>
              <a:headEnd/>
              <a:tailEnd/>
            </a:ln>
          </p:spPr>
          <p:txBody>
            <a:bodyPr/>
            <a:lstStyle/>
            <a:p>
              <a:endParaRPr lang="en-US" dirty="0"/>
            </a:p>
          </p:txBody>
        </p:sp>
        <p:sp>
          <p:nvSpPr>
            <p:cNvPr id="198695" name="Line 47"/>
            <p:cNvSpPr>
              <a:spLocks noChangeShapeType="1"/>
            </p:cNvSpPr>
            <p:nvPr/>
          </p:nvSpPr>
          <p:spPr bwMode="auto">
            <a:xfrm>
              <a:off x="571500" y="2822575"/>
              <a:ext cx="355600" cy="0"/>
            </a:xfrm>
            <a:prstGeom prst="line">
              <a:avLst/>
            </a:prstGeom>
            <a:noFill/>
            <a:ln w="9525">
              <a:solidFill>
                <a:schemeClr val="tx1"/>
              </a:solidFill>
              <a:prstDash val="dash"/>
              <a:round/>
              <a:headEnd/>
              <a:tailEnd/>
            </a:ln>
          </p:spPr>
          <p:txBody>
            <a:bodyPr/>
            <a:lstStyle/>
            <a:p>
              <a:endParaRPr lang="en-US" dirty="0"/>
            </a:p>
          </p:txBody>
        </p:sp>
        <p:sp>
          <p:nvSpPr>
            <p:cNvPr id="198696" name="Line 48"/>
            <p:cNvSpPr>
              <a:spLocks noChangeShapeType="1"/>
            </p:cNvSpPr>
            <p:nvPr/>
          </p:nvSpPr>
          <p:spPr bwMode="auto">
            <a:xfrm>
              <a:off x="1638300" y="6480175"/>
              <a:ext cx="5664200" cy="0"/>
            </a:xfrm>
            <a:prstGeom prst="line">
              <a:avLst/>
            </a:prstGeom>
            <a:noFill/>
            <a:ln w="9525">
              <a:solidFill>
                <a:schemeClr val="tx1"/>
              </a:solidFill>
              <a:prstDash val="dash"/>
              <a:round/>
              <a:headEnd/>
              <a:tailEnd/>
            </a:ln>
          </p:spPr>
          <p:txBody>
            <a:bodyPr/>
            <a:lstStyle/>
            <a:p>
              <a:endParaRPr lang="en-US" dirty="0"/>
            </a:p>
          </p:txBody>
        </p:sp>
        <p:sp>
          <p:nvSpPr>
            <p:cNvPr id="198697" name="Line 49"/>
            <p:cNvSpPr>
              <a:spLocks noChangeShapeType="1"/>
            </p:cNvSpPr>
            <p:nvPr/>
          </p:nvSpPr>
          <p:spPr bwMode="auto">
            <a:xfrm>
              <a:off x="7899400" y="6315075"/>
              <a:ext cx="596900" cy="0"/>
            </a:xfrm>
            <a:prstGeom prst="line">
              <a:avLst/>
            </a:prstGeom>
            <a:noFill/>
            <a:ln w="9525">
              <a:solidFill>
                <a:schemeClr val="tx1"/>
              </a:solidFill>
              <a:prstDash val="dash"/>
              <a:round/>
              <a:headEnd/>
              <a:tailEnd/>
            </a:ln>
          </p:spPr>
          <p:txBody>
            <a:bodyPr/>
            <a:lstStyle/>
            <a:p>
              <a:endParaRPr lang="en-US" dirty="0"/>
            </a:p>
          </p:txBody>
        </p:sp>
        <p:sp>
          <p:nvSpPr>
            <p:cNvPr id="198698" name="Line 50"/>
            <p:cNvSpPr>
              <a:spLocks noChangeShapeType="1"/>
            </p:cNvSpPr>
            <p:nvPr/>
          </p:nvSpPr>
          <p:spPr bwMode="auto">
            <a:xfrm flipV="1">
              <a:off x="8483600" y="2974975"/>
              <a:ext cx="0" cy="3340100"/>
            </a:xfrm>
            <a:prstGeom prst="line">
              <a:avLst/>
            </a:prstGeom>
            <a:noFill/>
            <a:ln w="9525">
              <a:solidFill>
                <a:schemeClr val="tx1"/>
              </a:solidFill>
              <a:prstDash val="dash"/>
              <a:round/>
              <a:headEnd/>
              <a:tailEnd/>
            </a:ln>
          </p:spPr>
          <p:txBody>
            <a:bodyPr/>
            <a:lstStyle/>
            <a:p>
              <a:endParaRPr lang="en-US" dirty="0"/>
            </a:p>
          </p:txBody>
        </p:sp>
        <p:sp>
          <p:nvSpPr>
            <p:cNvPr id="198699" name="Line 51"/>
            <p:cNvSpPr>
              <a:spLocks noChangeShapeType="1"/>
            </p:cNvSpPr>
            <p:nvPr/>
          </p:nvSpPr>
          <p:spPr bwMode="auto">
            <a:xfrm>
              <a:off x="8001000" y="2949575"/>
              <a:ext cx="482600" cy="0"/>
            </a:xfrm>
            <a:prstGeom prst="line">
              <a:avLst/>
            </a:prstGeom>
            <a:noFill/>
            <a:ln w="9525">
              <a:solidFill>
                <a:schemeClr val="tx1"/>
              </a:solidFill>
              <a:prstDash val="dash"/>
              <a:round/>
              <a:headEnd/>
              <a:tailEnd/>
            </a:ln>
          </p:spPr>
          <p:txBody>
            <a:bodyPr/>
            <a:lstStyle/>
            <a:p>
              <a:endParaRPr lang="en-US" dirty="0"/>
            </a:p>
          </p:txBody>
        </p:sp>
        <p:sp>
          <p:nvSpPr>
            <p:cNvPr id="198700" name="Line 52"/>
            <p:cNvSpPr>
              <a:spLocks noChangeShapeType="1"/>
            </p:cNvSpPr>
            <p:nvPr/>
          </p:nvSpPr>
          <p:spPr bwMode="auto">
            <a:xfrm flipV="1">
              <a:off x="4076700" y="1273175"/>
              <a:ext cx="0" cy="1333500"/>
            </a:xfrm>
            <a:prstGeom prst="line">
              <a:avLst/>
            </a:prstGeom>
            <a:noFill/>
            <a:ln w="9525">
              <a:solidFill>
                <a:schemeClr val="tx1"/>
              </a:solidFill>
              <a:prstDash val="dash"/>
              <a:round/>
              <a:headEnd/>
              <a:tailEnd/>
            </a:ln>
          </p:spPr>
          <p:txBody>
            <a:bodyPr/>
            <a:lstStyle/>
            <a:p>
              <a:endParaRPr lang="en-US" dirty="0"/>
            </a:p>
          </p:txBody>
        </p:sp>
        <p:sp>
          <p:nvSpPr>
            <p:cNvPr id="198701" name="Text Box 53"/>
            <p:cNvSpPr txBox="1">
              <a:spLocks noChangeArrowheads="1"/>
            </p:cNvSpPr>
            <p:nvPr/>
          </p:nvSpPr>
          <p:spPr bwMode="auto">
            <a:xfrm>
              <a:off x="6924675" y="4457700"/>
              <a:ext cx="1257300"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mtClean="0"/>
              <a:t>Blocked Destination Point Code Table</a:t>
            </a:r>
            <a:endParaRPr lang="en-US" dirty="0" smtClean="0"/>
          </a:p>
        </p:txBody>
      </p:sp>
      <p:sp>
        <p:nvSpPr>
          <p:cNvPr id="15" name="Content Placeholder 14"/>
          <p:cNvSpPr>
            <a:spLocks noGrp="1"/>
          </p:cNvSpPr>
          <p:nvPr>
            <p:ph idx="1"/>
          </p:nvPr>
        </p:nvSpPr>
        <p:spPr>
          <a:xfrm>
            <a:off x="3657600" y="1447800"/>
            <a:ext cx="4582633" cy="4952998"/>
          </a:xfrm>
        </p:spPr>
        <p:txBody>
          <a:bodyPr/>
          <a:lstStyle/>
          <a:p>
            <a:r>
              <a:rPr lang="en-US" dirty="0" smtClean="0"/>
              <a:t>This command adds destination point codes to which messages may not be routed.   </a:t>
            </a:r>
          </a:p>
          <a:p>
            <a:r>
              <a:rPr lang="en-US" dirty="0" smtClean="0"/>
              <a:t>Messages whose DPC are found in this table will fail GWS.</a:t>
            </a:r>
          </a:p>
          <a:p>
            <a:endParaRPr lang="en-US" dirty="0"/>
          </a:p>
        </p:txBody>
      </p:sp>
      <p:grpSp>
        <p:nvGrpSpPr>
          <p:cNvPr id="13" name="Group 12"/>
          <p:cNvGrpSpPr/>
          <p:nvPr/>
        </p:nvGrpSpPr>
        <p:grpSpPr>
          <a:xfrm>
            <a:off x="673100" y="822325"/>
            <a:ext cx="2178050" cy="5445125"/>
            <a:chOff x="673100" y="1127125"/>
            <a:chExt cx="2178050" cy="5445125"/>
          </a:xfrm>
        </p:grpSpPr>
        <p:sp>
          <p:nvSpPr>
            <p:cNvPr id="199684" name="Rectangle 4"/>
            <p:cNvSpPr>
              <a:spLocks noChangeArrowheads="1"/>
            </p:cNvSpPr>
            <p:nvPr/>
          </p:nvSpPr>
          <p:spPr bwMode="auto">
            <a:xfrm>
              <a:off x="704850" y="1127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199685" name="Rectangle 5"/>
            <p:cNvSpPr>
              <a:spLocks noChangeArrowheads="1"/>
            </p:cNvSpPr>
            <p:nvPr/>
          </p:nvSpPr>
          <p:spPr bwMode="auto">
            <a:xfrm>
              <a:off x="717550"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199686" name="Rectangle 6"/>
            <p:cNvSpPr>
              <a:spLocks noChangeArrowheads="1"/>
            </p:cNvSpPr>
            <p:nvPr/>
          </p:nvSpPr>
          <p:spPr bwMode="auto">
            <a:xfrm>
              <a:off x="692150" y="23717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199687" name="Rectangle 7"/>
            <p:cNvSpPr>
              <a:spLocks noChangeArrowheads="1"/>
            </p:cNvSpPr>
            <p:nvPr/>
          </p:nvSpPr>
          <p:spPr bwMode="auto">
            <a:xfrm>
              <a:off x="692150"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199688" name="Rectangle 8"/>
            <p:cNvSpPr>
              <a:spLocks noChangeArrowheads="1"/>
            </p:cNvSpPr>
            <p:nvPr/>
          </p:nvSpPr>
          <p:spPr bwMode="auto">
            <a:xfrm>
              <a:off x="685800" y="367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199689" name="Rectangle 9"/>
            <p:cNvSpPr>
              <a:spLocks noChangeArrowheads="1"/>
            </p:cNvSpPr>
            <p:nvPr/>
          </p:nvSpPr>
          <p:spPr bwMode="auto">
            <a:xfrm>
              <a:off x="673100" y="4311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199690" name="Rectangle 10"/>
            <p:cNvSpPr>
              <a:spLocks noChangeArrowheads="1"/>
            </p:cNvSpPr>
            <p:nvPr/>
          </p:nvSpPr>
          <p:spPr bwMode="auto">
            <a:xfrm>
              <a:off x="685800" y="49466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199691" name="Rectangle 11"/>
            <p:cNvSpPr>
              <a:spLocks noChangeArrowheads="1"/>
            </p:cNvSpPr>
            <p:nvPr/>
          </p:nvSpPr>
          <p:spPr bwMode="auto">
            <a:xfrm>
              <a:off x="673100" y="55435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199692" name="Rectangle 12"/>
            <p:cNvSpPr>
              <a:spLocks noChangeArrowheads="1"/>
            </p:cNvSpPr>
            <p:nvPr/>
          </p:nvSpPr>
          <p:spPr bwMode="auto">
            <a:xfrm>
              <a:off x="673100" y="61150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smtClean="0"/>
              <a:t>Allowed Affected Destination Field Table</a:t>
            </a:r>
            <a:endParaRPr lang="en-US" dirty="0" smtClean="0"/>
          </a:p>
        </p:txBody>
      </p:sp>
      <p:sp>
        <p:nvSpPr>
          <p:cNvPr id="13" name="Content Placeholder 12"/>
          <p:cNvSpPr>
            <a:spLocks noGrp="1"/>
          </p:cNvSpPr>
          <p:nvPr>
            <p:ph idx="1"/>
          </p:nvPr>
        </p:nvSpPr>
        <p:spPr>
          <a:xfrm>
            <a:off x="3657599" y="1600200"/>
            <a:ext cx="4561367" cy="4800600"/>
          </a:xfrm>
        </p:spPr>
        <p:txBody>
          <a:bodyPr/>
          <a:lstStyle/>
          <a:p>
            <a:r>
              <a:rPr lang="en-US" dirty="0" smtClean="0"/>
              <a:t>The Allowed Affected Destination Field Table is used to validate the point code of incoming MTP network management messages from another network.</a:t>
            </a:r>
          </a:p>
          <a:p>
            <a:endParaRPr lang="en-US" dirty="0"/>
          </a:p>
        </p:txBody>
      </p:sp>
      <p:grpSp>
        <p:nvGrpSpPr>
          <p:cNvPr id="16" name="Group 15"/>
          <p:cNvGrpSpPr/>
          <p:nvPr/>
        </p:nvGrpSpPr>
        <p:grpSpPr>
          <a:xfrm>
            <a:off x="673100" y="879475"/>
            <a:ext cx="2178050" cy="5445125"/>
            <a:chOff x="673100" y="1127125"/>
            <a:chExt cx="2178050" cy="5445125"/>
          </a:xfrm>
        </p:grpSpPr>
        <p:sp>
          <p:nvSpPr>
            <p:cNvPr id="201732" name="Rectangle 4"/>
            <p:cNvSpPr>
              <a:spLocks noChangeArrowheads="1"/>
            </p:cNvSpPr>
            <p:nvPr/>
          </p:nvSpPr>
          <p:spPr bwMode="auto">
            <a:xfrm>
              <a:off x="704850" y="1127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201733" name="Rectangle 5"/>
            <p:cNvSpPr>
              <a:spLocks noChangeArrowheads="1"/>
            </p:cNvSpPr>
            <p:nvPr/>
          </p:nvSpPr>
          <p:spPr bwMode="auto">
            <a:xfrm>
              <a:off x="717550" y="17240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201734" name="Rectangle 6"/>
            <p:cNvSpPr>
              <a:spLocks noChangeArrowheads="1"/>
            </p:cNvSpPr>
            <p:nvPr/>
          </p:nvSpPr>
          <p:spPr bwMode="auto">
            <a:xfrm>
              <a:off x="692150" y="23717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201735" name="Rectangle 7"/>
            <p:cNvSpPr>
              <a:spLocks noChangeArrowheads="1"/>
            </p:cNvSpPr>
            <p:nvPr/>
          </p:nvSpPr>
          <p:spPr bwMode="auto">
            <a:xfrm>
              <a:off x="692150" y="303212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201736" name="Rectangle 8"/>
            <p:cNvSpPr>
              <a:spLocks noChangeArrowheads="1"/>
            </p:cNvSpPr>
            <p:nvPr/>
          </p:nvSpPr>
          <p:spPr bwMode="auto">
            <a:xfrm>
              <a:off x="685800" y="367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201737" name="Rectangle 9"/>
            <p:cNvSpPr>
              <a:spLocks noChangeArrowheads="1"/>
            </p:cNvSpPr>
            <p:nvPr/>
          </p:nvSpPr>
          <p:spPr bwMode="auto">
            <a:xfrm>
              <a:off x="673100" y="4311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201738" name="Rectangle 10"/>
            <p:cNvSpPr>
              <a:spLocks noChangeArrowheads="1"/>
            </p:cNvSpPr>
            <p:nvPr/>
          </p:nvSpPr>
          <p:spPr bwMode="auto">
            <a:xfrm>
              <a:off x="685800" y="49466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201739" name="Rectangle 11"/>
            <p:cNvSpPr>
              <a:spLocks noChangeArrowheads="1"/>
            </p:cNvSpPr>
            <p:nvPr/>
          </p:nvSpPr>
          <p:spPr bwMode="auto">
            <a:xfrm>
              <a:off x="673100" y="55435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201740" name="Rectangle 12"/>
            <p:cNvSpPr>
              <a:spLocks noChangeArrowheads="1"/>
            </p:cNvSpPr>
            <p:nvPr/>
          </p:nvSpPr>
          <p:spPr bwMode="auto">
            <a:xfrm>
              <a:off x="673100" y="6115050"/>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gr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en-US" dirty="0" smtClean="0"/>
              <a:t>Allowed Affected Destination Field Example</a:t>
            </a:r>
          </a:p>
        </p:txBody>
      </p:sp>
      <p:grpSp>
        <p:nvGrpSpPr>
          <p:cNvPr id="68" name="Group 67"/>
          <p:cNvGrpSpPr/>
          <p:nvPr/>
        </p:nvGrpSpPr>
        <p:grpSpPr>
          <a:xfrm>
            <a:off x="537535" y="876079"/>
            <a:ext cx="7937500" cy="5448300"/>
            <a:chOff x="558800" y="1152525"/>
            <a:chExt cx="7937500" cy="5448300"/>
          </a:xfrm>
        </p:grpSpPr>
        <p:sp>
          <p:nvSpPr>
            <p:cNvPr id="202755" name="Line 3"/>
            <p:cNvSpPr>
              <a:spLocks noChangeShapeType="1"/>
            </p:cNvSpPr>
            <p:nvPr/>
          </p:nvSpPr>
          <p:spPr bwMode="auto">
            <a:xfrm>
              <a:off x="1763713" y="2917825"/>
              <a:ext cx="801687" cy="0"/>
            </a:xfrm>
            <a:prstGeom prst="line">
              <a:avLst/>
            </a:prstGeom>
            <a:noFill/>
            <a:ln w="28575">
              <a:solidFill>
                <a:srgbClr val="FF0066"/>
              </a:solidFill>
              <a:round/>
              <a:headEnd type="none" w="sm" len="sm"/>
              <a:tailEnd type="none" w="sm" len="sm"/>
            </a:ln>
          </p:spPr>
          <p:txBody>
            <a:bodyPr wrap="none" anchor="ctr"/>
            <a:lstStyle/>
            <a:p>
              <a:endParaRPr lang="en-US" dirty="0"/>
            </a:p>
          </p:txBody>
        </p:sp>
        <p:sp>
          <p:nvSpPr>
            <p:cNvPr id="202756" name="Line 4"/>
            <p:cNvSpPr>
              <a:spLocks noChangeShapeType="1"/>
            </p:cNvSpPr>
            <p:nvPr/>
          </p:nvSpPr>
          <p:spPr bwMode="auto">
            <a:xfrm flipV="1">
              <a:off x="5664200" y="293052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2757" name="Line 5"/>
            <p:cNvSpPr>
              <a:spLocks noChangeShapeType="1"/>
            </p:cNvSpPr>
            <p:nvPr/>
          </p:nvSpPr>
          <p:spPr bwMode="auto">
            <a:xfrm flipV="1">
              <a:off x="1714500" y="2909888"/>
              <a:ext cx="855663" cy="3094037"/>
            </a:xfrm>
            <a:prstGeom prst="line">
              <a:avLst/>
            </a:prstGeom>
            <a:noFill/>
            <a:ln w="28575">
              <a:solidFill>
                <a:srgbClr val="FF0066"/>
              </a:solidFill>
              <a:round/>
              <a:headEnd/>
              <a:tailEnd/>
            </a:ln>
          </p:spPr>
          <p:txBody>
            <a:bodyPr wrap="none" anchor="ctr"/>
            <a:lstStyle/>
            <a:p>
              <a:endParaRPr lang="en-US" dirty="0"/>
            </a:p>
          </p:txBody>
        </p:sp>
        <p:sp>
          <p:nvSpPr>
            <p:cNvPr id="202758" name="Oval 6"/>
            <p:cNvSpPr>
              <a:spLocks noChangeArrowheads="1"/>
            </p:cNvSpPr>
            <p:nvPr/>
          </p:nvSpPr>
          <p:spPr bwMode="ltGray">
            <a:xfrm>
              <a:off x="914400" y="24733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202759" name="Group 7"/>
            <p:cNvGrpSpPr>
              <a:grpSpLocks/>
            </p:cNvGrpSpPr>
            <p:nvPr/>
          </p:nvGrpSpPr>
          <p:grpSpPr bwMode="auto">
            <a:xfrm>
              <a:off x="4521200" y="2397125"/>
              <a:ext cx="1143000" cy="1066800"/>
              <a:chOff x="2448" y="1824"/>
              <a:chExt cx="720" cy="672"/>
            </a:xfrm>
          </p:grpSpPr>
          <p:sp>
            <p:nvSpPr>
              <p:cNvPr id="202817"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2818"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2760" name="Rectangle 10"/>
            <p:cNvSpPr>
              <a:spLocks noChangeArrowheads="1"/>
            </p:cNvSpPr>
            <p:nvPr/>
          </p:nvSpPr>
          <p:spPr bwMode="auto">
            <a:xfrm>
              <a:off x="4694238" y="26701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02761" name="Oval 11"/>
            <p:cNvSpPr>
              <a:spLocks noChangeArrowheads="1"/>
            </p:cNvSpPr>
            <p:nvPr/>
          </p:nvSpPr>
          <p:spPr bwMode="ltGray">
            <a:xfrm>
              <a:off x="7150100" y="25114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02762" name="Line 12"/>
            <p:cNvSpPr>
              <a:spLocks noChangeShapeType="1"/>
            </p:cNvSpPr>
            <p:nvPr/>
          </p:nvSpPr>
          <p:spPr bwMode="auto">
            <a:xfrm>
              <a:off x="5665788" y="2924175"/>
              <a:ext cx="1649412" cy="1479550"/>
            </a:xfrm>
            <a:prstGeom prst="line">
              <a:avLst/>
            </a:prstGeom>
            <a:noFill/>
            <a:ln w="12700">
              <a:solidFill>
                <a:schemeClr val="tx1"/>
              </a:solidFill>
              <a:round/>
              <a:headEnd/>
              <a:tailEnd/>
            </a:ln>
          </p:spPr>
          <p:txBody>
            <a:bodyPr/>
            <a:lstStyle/>
            <a:p>
              <a:endParaRPr lang="en-US" dirty="0"/>
            </a:p>
          </p:txBody>
        </p:sp>
        <p:grpSp>
          <p:nvGrpSpPr>
            <p:cNvPr id="202763" name="Group 13"/>
            <p:cNvGrpSpPr>
              <a:grpSpLocks/>
            </p:cNvGrpSpPr>
            <p:nvPr/>
          </p:nvGrpSpPr>
          <p:grpSpPr bwMode="auto">
            <a:xfrm>
              <a:off x="4546600" y="4340225"/>
              <a:ext cx="1143000" cy="1066800"/>
              <a:chOff x="2448" y="1824"/>
              <a:chExt cx="720" cy="672"/>
            </a:xfrm>
          </p:grpSpPr>
          <p:sp>
            <p:nvSpPr>
              <p:cNvPr id="202815" name="Rectangle 1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2816" name="Line 1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2764" name="Rectangle 16"/>
            <p:cNvSpPr>
              <a:spLocks noChangeArrowheads="1"/>
            </p:cNvSpPr>
            <p:nvPr/>
          </p:nvSpPr>
          <p:spPr bwMode="auto">
            <a:xfrm>
              <a:off x="4719638" y="46132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02765" name="Group 17"/>
            <p:cNvGrpSpPr>
              <a:grpSpLocks/>
            </p:cNvGrpSpPr>
            <p:nvPr/>
          </p:nvGrpSpPr>
          <p:grpSpPr bwMode="auto">
            <a:xfrm>
              <a:off x="2578100" y="2371725"/>
              <a:ext cx="1143000" cy="1066800"/>
              <a:chOff x="2448" y="1824"/>
              <a:chExt cx="720" cy="672"/>
            </a:xfrm>
          </p:grpSpPr>
          <p:sp>
            <p:nvSpPr>
              <p:cNvPr id="202813" name="Rectangle 1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2814" name="Line 1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2766" name="Rectangle 20"/>
            <p:cNvSpPr>
              <a:spLocks noChangeArrowheads="1"/>
            </p:cNvSpPr>
            <p:nvPr/>
          </p:nvSpPr>
          <p:spPr bwMode="auto">
            <a:xfrm>
              <a:off x="2751138" y="26447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02767" name="Group 21"/>
            <p:cNvGrpSpPr>
              <a:grpSpLocks/>
            </p:cNvGrpSpPr>
            <p:nvPr/>
          </p:nvGrpSpPr>
          <p:grpSpPr bwMode="auto">
            <a:xfrm>
              <a:off x="2603500" y="4352925"/>
              <a:ext cx="1143000" cy="1066800"/>
              <a:chOff x="2448" y="1824"/>
              <a:chExt cx="720" cy="672"/>
            </a:xfrm>
          </p:grpSpPr>
          <p:sp>
            <p:nvSpPr>
              <p:cNvPr id="202811" name="Rectangle 2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2812" name="Line 2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2768" name="Rectangle 24"/>
            <p:cNvSpPr>
              <a:spLocks noChangeArrowheads="1"/>
            </p:cNvSpPr>
            <p:nvPr/>
          </p:nvSpPr>
          <p:spPr bwMode="auto">
            <a:xfrm>
              <a:off x="2776538" y="46259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02769" name="Text Box 25"/>
            <p:cNvSpPr txBox="1">
              <a:spLocks noChangeArrowheads="1"/>
            </p:cNvSpPr>
            <p:nvPr/>
          </p:nvSpPr>
          <p:spPr bwMode="auto">
            <a:xfrm>
              <a:off x="1377950" y="1165225"/>
              <a:ext cx="264795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202770" name="Line 26"/>
            <p:cNvSpPr>
              <a:spLocks noChangeShapeType="1"/>
            </p:cNvSpPr>
            <p:nvPr/>
          </p:nvSpPr>
          <p:spPr bwMode="auto">
            <a:xfrm>
              <a:off x="3721100" y="2917825"/>
              <a:ext cx="788988" cy="0"/>
            </a:xfrm>
            <a:prstGeom prst="line">
              <a:avLst/>
            </a:prstGeom>
            <a:noFill/>
            <a:ln w="12700">
              <a:solidFill>
                <a:schemeClr val="tx1"/>
              </a:solidFill>
              <a:round/>
              <a:headEnd/>
              <a:tailEnd/>
            </a:ln>
          </p:spPr>
          <p:txBody>
            <a:bodyPr/>
            <a:lstStyle/>
            <a:p>
              <a:endParaRPr lang="en-US" dirty="0"/>
            </a:p>
          </p:txBody>
        </p:sp>
        <p:sp>
          <p:nvSpPr>
            <p:cNvPr id="202771" name="Line 27"/>
            <p:cNvSpPr>
              <a:spLocks noChangeShapeType="1"/>
            </p:cNvSpPr>
            <p:nvPr/>
          </p:nvSpPr>
          <p:spPr bwMode="auto">
            <a:xfrm>
              <a:off x="3136900" y="3438525"/>
              <a:ext cx="0" cy="900113"/>
            </a:xfrm>
            <a:prstGeom prst="line">
              <a:avLst/>
            </a:prstGeom>
            <a:noFill/>
            <a:ln w="12700">
              <a:solidFill>
                <a:schemeClr val="tx1"/>
              </a:solidFill>
              <a:round/>
              <a:headEnd/>
              <a:tailEnd/>
            </a:ln>
          </p:spPr>
          <p:txBody>
            <a:bodyPr/>
            <a:lstStyle/>
            <a:p>
              <a:endParaRPr lang="en-US" dirty="0"/>
            </a:p>
          </p:txBody>
        </p:sp>
        <p:sp>
          <p:nvSpPr>
            <p:cNvPr id="202772" name="Line 28"/>
            <p:cNvSpPr>
              <a:spLocks noChangeShapeType="1"/>
            </p:cNvSpPr>
            <p:nvPr/>
          </p:nvSpPr>
          <p:spPr bwMode="auto">
            <a:xfrm>
              <a:off x="5067300" y="3463925"/>
              <a:ext cx="0" cy="869950"/>
            </a:xfrm>
            <a:prstGeom prst="line">
              <a:avLst/>
            </a:prstGeom>
            <a:noFill/>
            <a:ln w="12700">
              <a:solidFill>
                <a:schemeClr val="tx1"/>
              </a:solidFill>
              <a:round/>
              <a:headEnd/>
              <a:tailEnd/>
            </a:ln>
          </p:spPr>
          <p:txBody>
            <a:bodyPr/>
            <a:lstStyle/>
            <a:p>
              <a:endParaRPr lang="en-US" dirty="0"/>
            </a:p>
          </p:txBody>
        </p:sp>
        <p:sp>
          <p:nvSpPr>
            <p:cNvPr id="202773" name="Line 29"/>
            <p:cNvSpPr>
              <a:spLocks noChangeShapeType="1"/>
            </p:cNvSpPr>
            <p:nvPr/>
          </p:nvSpPr>
          <p:spPr bwMode="auto">
            <a:xfrm flipH="1">
              <a:off x="4076700" y="3260725"/>
              <a:ext cx="0" cy="2311400"/>
            </a:xfrm>
            <a:prstGeom prst="line">
              <a:avLst/>
            </a:prstGeom>
            <a:noFill/>
            <a:ln w="19050">
              <a:solidFill>
                <a:schemeClr val="tx1"/>
              </a:solidFill>
              <a:prstDash val="dash"/>
              <a:round/>
              <a:headEnd/>
              <a:tailEnd/>
            </a:ln>
          </p:spPr>
          <p:txBody>
            <a:bodyPr/>
            <a:lstStyle/>
            <a:p>
              <a:endParaRPr lang="en-US" dirty="0"/>
            </a:p>
          </p:txBody>
        </p:sp>
        <p:sp>
          <p:nvSpPr>
            <p:cNvPr id="202774" name="Text Box 30"/>
            <p:cNvSpPr txBox="1">
              <a:spLocks noChangeArrowheads="1"/>
            </p:cNvSpPr>
            <p:nvPr/>
          </p:nvSpPr>
          <p:spPr bwMode="auto">
            <a:xfrm>
              <a:off x="736600" y="2070100"/>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202775" name="Text Box 31"/>
            <p:cNvSpPr txBox="1">
              <a:spLocks noChangeArrowheads="1"/>
            </p:cNvSpPr>
            <p:nvPr/>
          </p:nvSpPr>
          <p:spPr bwMode="auto">
            <a:xfrm>
              <a:off x="1473200" y="5445125"/>
              <a:ext cx="479742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202776" name="Text Box 32"/>
            <p:cNvSpPr txBox="1">
              <a:spLocks noChangeArrowheads="1"/>
            </p:cNvSpPr>
            <p:nvPr/>
          </p:nvSpPr>
          <p:spPr bwMode="auto">
            <a:xfrm>
              <a:off x="2425700" y="1673225"/>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202777" name="Text Box 33"/>
            <p:cNvSpPr txBox="1">
              <a:spLocks noChangeArrowheads="1"/>
            </p:cNvSpPr>
            <p:nvPr/>
          </p:nvSpPr>
          <p:spPr bwMode="auto">
            <a:xfrm>
              <a:off x="2543175" y="5724525"/>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202778" name="Oval 34"/>
            <p:cNvSpPr>
              <a:spLocks noChangeArrowheads="1"/>
            </p:cNvSpPr>
            <p:nvPr/>
          </p:nvSpPr>
          <p:spPr bwMode="ltGray">
            <a:xfrm>
              <a:off x="7112000" y="55975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02779" name="Oval 35"/>
            <p:cNvSpPr>
              <a:spLocks noChangeArrowheads="1"/>
            </p:cNvSpPr>
            <p:nvPr/>
          </p:nvSpPr>
          <p:spPr bwMode="ltGray">
            <a:xfrm>
              <a:off x="901700" y="56864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02780" name="AutoShape 36"/>
            <p:cNvSpPr>
              <a:spLocks noChangeArrowheads="1"/>
            </p:cNvSpPr>
            <p:nvPr/>
          </p:nvSpPr>
          <p:spPr bwMode="auto">
            <a:xfrm>
              <a:off x="7073900" y="390842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02781" name="Text Box 37"/>
            <p:cNvSpPr txBox="1">
              <a:spLocks noChangeArrowheads="1"/>
            </p:cNvSpPr>
            <p:nvPr/>
          </p:nvSpPr>
          <p:spPr bwMode="auto">
            <a:xfrm>
              <a:off x="6845300" y="5229225"/>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202782" name="Line 38"/>
            <p:cNvSpPr>
              <a:spLocks noChangeShapeType="1"/>
            </p:cNvSpPr>
            <p:nvPr/>
          </p:nvSpPr>
          <p:spPr bwMode="auto">
            <a:xfrm>
              <a:off x="5665788" y="2935288"/>
              <a:ext cx="1585912" cy="2814637"/>
            </a:xfrm>
            <a:prstGeom prst="line">
              <a:avLst/>
            </a:prstGeom>
            <a:noFill/>
            <a:ln w="9525">
              <a:solidFill>
                <a:schemeClr val="tx1"/>
              </a:solidFill>
              <a:round/>
              <a:headEnd/>
              <a:tailEnd/>
            </a:ln>
          </p:spPr>
          <p:txBody>
            <a:bodyPr/>
            <a:lstStyle/>
            <a:p>
              <a:endParaRPr lang="en-US" dirty="0"/>
            </a:p>
          </p:txBody>
        </p:sp>
        <p:sp>
          <p:nvSpPr>
            <p:cNvPr id="202783" name="Line 39"/>
            <p:cNvSpPr>
              <a:spLocks noChangeShapeType="1"/>
            </p:cNvSpPr>
            <p:nvPr/>
          </p:nvSpPr>
          <p:spPr bwMode="auto">
            <a:xfrm flipH="1">
              <a:off x="558800" y="6346825"/>
              <a:ext cx="381000" cy="0"/>
            </a:xfrm>
            <a:prstGeom prst="line">
              <a:avLst/>
            </a:prstGeom>
            <a:noFill/>
            <a:ln w="9525">
              <a:solidFill>
                <a:schemeClr val="tx1"/>
              </a:solidFill>
              <a:prstDash val="dash"/>
              <a:round/>
              <a:headEnd/>
              <a:tailEnd/>
            </a:ln>
          </p:spPr>
          <p:txBody>
            <a:bodyPr/>
            <a:lstStyle/>
            <a:p>
              <a:endParaRPr lang="en-US" dirty="0"/>
            </a:p>
          </p:txBody>
        </p:sp>
        <p:sp>
          <p:nvSpPr>
            <p:cNvPr id="202784" name="Rectangle 40"/>
            <p:cNvSpPr>
              <a:spLocks noChangeArrowheads="1"/>
            </p:cNvSpPr>
            <p:nvPr/>
          </p:nvSpPr>
          <p:spPr bwMode="auto">
            <a:xfrm>
              <a:off x="6943725" y="350837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202785" name="Rectangle 41"/>
            <p:cNvSpPr>
              <a:spLocks noChangeArrowheads="1"/>
            </p:cNvSpPr>
            <p:nvPr/>
          </p:nvSpPr>
          <p:spPr bwMode="auto">
            <a:xfrm>
              <a:off x="796925" y="529907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202786" name="Line 42"/>
            <p:cNvSpPr>
              <a:spLocks noChangeShapeType="1"/>
            </p:cNvSpPr>
            <p:nvPr/>
          </p:nvSpPr>
          <p:spPr bwMode="auto">
            <a:xfrm flipV="1">
              <a:off x="571500" y="2803525"/>
              <a:ext cx="0" cy="3517900"/>
            </a:xfrm>
            <a:prstGeom prst="line">
              <a:avLst/>
            </a:prstGeom>
            <a:noFill/>
            <a:ln w="9525">
              <a:solidFill>
                <a:schemeClr val="tx1"/>
              </a:solidFill>
              <a:prstDash val="dash"/>
              <a:round/>
              <a:headEnd/>
              <a:tailEnd/>
            </a:ln>
          </p:spPr>
          <p:txBody>
            <a:bodyPr/>
            <a:lstStyle/>
            <a:p>
              <a:endParaRPr lang="en-US" dirty="0"/>
            </a:p>
          </p:txBody>
        </p:sp>
        <p:sp>
          <p:nvSpPr>
            <p:cNvPr id="202787" name="Line 43"/>
            <p:cNvSpPr>
              <a:spLocks noChangeShapeType="1"/>
            </p:cNvSpPr>
            <p:nvPr/>
          </p:nvSpPr>
          <p:spPr bwMode="auto">
            <a:xfrm>
              <a:off x="571500" y="2803525"/>
              <a:ext cx="355600" cy="0"/>
            </a:xfrm>
            <a:prstGeom prst="line">
              <a:avLst/>
            </a:prstGeom>
            <a:noFill/>
            <a:ln w="9525">
              <a:solidFill>
                <a:schemeClr val="tx1"/>
              </a:solidFill>
              <a:prstDash val="dash"/>
              <a:round/>
              <a:headEnd/>
              <a:tailEnd/>
            </a:ln>
          </p:spPr>
          <p:txBody>
            <a:bodyPr/>
            <a:lstStyle/>
            <a:p>
              <a:endParaRPr lang="en-US" dirty="0"/>
            </a:p>
          </p:txBody>
        </p:sp>
        <p:sp>
          <p:nvSpPr>
            <p:cNvPr id="202788" name="Line 44"/>
            <p:cNvSpPr>
              <a:spLocks noChangeShapeType="1"/>
            </p:cNvSpPr>
            <p:nvPr/>
          </p:nvSpPr>
          <p:spPr bwMode="auto">
            <a:xfrm>
              <a:off x="1638300" y="6461125"/>
              <a:ext cx="5664200" cy="0"/>
            </a:xfrm>
            <a:prstGeom prst="line">
              <a:avLst/>
            </a:prstGeom>
            <a:noFill/>
            <a:ln w="9525">
              <a:solidFill>
                <a:schemeClr val="tx1"/>
              </a:solidFill>
              <a:prstDash val="dash"/>
              <a:round/>
              <a:headEnd/>
              <a:tailEnd/>
            </a:ln>
          </p:spPr>
          <p:txBody>
            <a:bodyPr/>
            <a:lstStyle/>
            <a:p>
              <a:endParaRPr lang="en-US" dirty="0"/>
            </a:p>
          </p:txBody>
        </p:sp>
        <p:sp>
          <p:nvSpPr>
            <p:cNvPr id="202789" name="Line 45"/>
            <p:cNvSpPr>
              <a:spLocks noChangeShapeType="1"/>
            </p:cNvSpPr>
            <p:nvPr/>
          </p:nvSpPr>
          <p:spPr bwMode="auto">
            <a:xfrm>
              <a:off x="7899400" y="6296025"/>
              <a:ext cx="596900" cy="0"/>
            </a:xfrm>
            <a:prstGeom prst="line">
              <a:avLst/>
            </a:prstGeom>
            <a:noFill/>
            <a:ln w="9525">
              <a:solidFill>
                <a:schemeClr val="tx1"/>
              </a:solidFill>
              <a:prstDash val="dash"/>
              <a:round/>
              <a:headEnd/>
              <a:tailEnd/>
            </a:ln>
          </p:spPr>
          <p:txBody>
            <a:bodyPr/>
            <a:lstStyle/>
            <a:p>
              <a:endParaRPr lang="en-US" dirty="0"/>
            </a:p>
          </p:txBody>
        </p:sp>
        <p:sp>
          <p:nvSpPr>
            <p:cNvPr id="202790" name="Line 46"/>
            <p:cNvSpPr>
              <a:spLocks noChangeShapeType="1"/>
            </p:cNvSpPr>
            <p:nvPr/>
          </p:nvSpPr>
          <p:spPr bwMode="auto">
            <a:xfrm flipV="1">
              <a:off x="8483600" y="2955925"/>
              <a:ext cx="0" cy="3340100"/>
            </a:xfrm>
            <a:prstGeom prst="line">
              <a:avLst/>
            </a:prstGeom>
            <a:noFill/>
            <a:ln w="9525">
              <a:solidFill>
                <a:schemeClr val="tx1"/>
              </a:solidFill>
              <a:prstDash val="dash"/>
              <a:round/>
              <a:headEnd/>
              <a:tailEnd/>
            </a:ln>
          </p:spPr>
          <p:txBody>
            <a:bodyPr/>
            <a:lstStyle/>
            <a:p>
              <a:endParaRPr lang="en-US" dirty="0"/>
            </a:p>
          </p:txBody>
        </p:sp>
        <p:sp>
          <p:nvSpPr>
            <p:cNvPr id="202791" name="Line 47"/>
            <p:cNvSpPr>
              <a:spLocks noChangeShapeType="1"/>
            </p:cNvSpPr>
            <p:nvPr/>
          </p:nvSpPr>
          <p:spPr bwMode="auto">
            <a:xfrm>
              <a:off x="8001000" y="2930525"/>
              <a:ext cx="482600" cy="0"/>
            </a:xfrm>
            <a:prstGeom prst="line">
              <a:avLst/>
            </a:prstGeom>
            <a:noFill/>
            <a:ln w="9525">
              <a:solidFill>
                <a:schemeClr val="tx1"/>
              </a:solidFill>
              <a:prstDash val="dash"/>
              <a:round/>
              <a:headEnd/>
              <a:tailEnd/>
            </a:ln>
          </p:spPr>
          <p:txBody>
            <a:bodyPr/>
            <a:lstStyle/>
            <a:p>
              <a:endParaRPr lang="en-US" dirty="0"/>
            </a:p>
          </p:txBody>
        </p:sp>
        <p:sp>
          <p:nvSpPr>
            <p:cNvPr id="202792" name="Line 48"/>
            <p:cNvSpPr>
              <a:spLocks noChangeShapeType="1"/>
            </p:cNvSpPr>
            <p:nvPr/>
          </p:nvSpPr>
          <p:spPr bwMode="auto">
            <a:xfrm>
              <a:off x="1943100" y="4530725"/>
              <a:ext cx="279400" cy="419100"/>
            </a:xfrm>
            <a:prstGeom prst="line">
              <a:avLst/>
            </a:prstGeom>
            <a:noFill/>
            <a:ln w="28575">
              <a:solidFill>
                <a:srgbClr val="FF0066"/>
              </a:solidFill>
              <a:round/>
              <a:headEnd/>
              <a:tailEnd/>
            </a:ln>
          </p:spPr>
          <p:txBody>
            <a:bodyPr/>
            <a:lstStyle/>
            <a:p>
              <a:endParaRPr lang="en-US" dirty="0"/>
            </a:p>
          </p:txBody>
        </p:sp>
        <p:sp>
          <p:nvSpPr>
            <p:cNvPr id="202793" name="Line 49"/>
            <p:cNvSpPr>
              <a:spLocks noChangeShapeType="1"/>
            </p:cNvSpPr>
            <p:nvPr/>
          </p:nvSpPr>
          <p:spPr bwMode="auto">
            <a:xfrm flipH="1">
              <a:off x="1866900" y="4568825"/>
              <a:ext cx="419100" cy="342900"/>
            </a:xfrm>
            <a:prstGeom prst="line">
              <a:avLst/>
            </a:prstGeom>
            <a:noFill/>
            <a:ln w="28575">
              <a:solidFill>
                <a:srgbClr val="FF0066"/>
              </a:solidFill>
              <a:round/>
              <a:headEnd/>
              <a:tailEnd/>
            </a:ln>
          </p:spPr>
          <p:txBody>
            <a:bodyPr/>
            <a:lstStyle/>
            <a:p>
              <a:endParaRPr lang="en-US" dirty="0"/>
            </a:p>
          </p:txBody>
        </p:sp>
        <p:sp>
          <p:nvSpPr>
            <p:cNvPr id="202794" name="Line 50"/>
            <p:cNvSpPr>
              <a:spLocks noChangeShapeType="1"/>
            </p:cNvSpPr>
            <p:nvPr/>
          </p:nvSpPr>
          <p:spPr bwMode="auto">
            <a:xfrm>
              <a:off x="1892300" y="2701925"/>
              <a:ext cx="279400" cy="419100"/>
            </a:xfrm>
            <a:prstGeom prst="line">
              <a:avLst/>
            </a:prstGeom>
            <a:noFill/>
            <a:ln w="28575">
              <a:solidFill>
                <a:srgbClr val="FF0066"/>
              </a:solidFill>
              <a:round/>
              <a:headEnd/>
              <a:tailEnd/>
            </a:ln>
          </p:spPr>
          <p:txBody>
            <a:bodyPr/>
            <a:lstStyle/>
            <a:p>
              <a:endParaRPr lang="en-US" dirty="0"/>
            </a:p>
          </p:txBody>
        </p:sp>
        <p:sp>
          <p:nvSpPr>
            <p:cNvPr id="202795" name="Line 51"/>
            <p:cNvSpPr>
              <a:spLocks noChangeShapeType="1"/>
            </p:cNvSpPr>
            <p:nvPr/>
          </p:nvSpPr>
          <p:spPr bwMode="auto">
            <a:xfrm flipH="1">
              <a:off x="1816100" y="2740025"/>
              <a:ext cx="419100" cy="342900"/>
            </a:xfrm>
            <a:prstGeom prst="line">
              <a:avLst/>
            </a:prstGeom>
            <a:noFill/>
            <a:ln w="28575">
              <a:solidFill>
                <a:srgbClr val="FF0066"/>
              </a:solidFill>
              <a:round/>
              <a:headEnd/>
              <a:tailEnd/>
            </a:ln>
          </p:spPr>
          <p:txBody>
            <a:bodyPr/>
            <a:lstStyle/>
            <a:p>
              <a:endParaRPr lang="en-US" dirty="0"/>
            </a:p>
          </p:txBody>
        </p:sp>
        <p:sp>
          <p:nvSpPr>
            <p:cNvPr id="202796" name="Text Box 52"/>
            <p:cNvSpPr txBox="1">
              <a:spLocks noChangeArrowheads="1"/>
            </p:cNvSpPr>
            <p:nvPr/>
          </p:nvSpPr>
          <p:spPr bwMode="auto">
            <a:xfrm rot="5447899">
              <a:off x="2945607" y="3528218"/>
              <a:ext cx="8382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TFP</a:t>
              </a:r>
            </a:p>
          </p:txBody>
        </p:sp>
        <p:sp>
          <p:nvSpPr>
            <p:cNvPr id="202797" name="Line 53"/>
            <p:cNvSpPr>
              <a:spLocks noChangeShapeType="1"/>
            </p:cNvSpPr>
            <p:nvPr/>
          </p:nvSpPr>
          <p:spPr bwMode="auto">
            <a:xfrm>
              <a:off x="3352800" y="3959225"/>
              <a:ext cx="0" cy="381000"/>
            </a:xfrm>
            <a:prstGeom prst="line">
              <a:avLst/>
            </a:prstGeom>
            <a:noFill/>
            <a:ln w="9525">
              <a:solidFill>
                <a:schemeClr val="tx1"/>
              </a:solidFill>
              <a:round/>
              <a:headEnd/>
              <a:tailEnd type="triangle" w="med" len="med"/>
            </a:ln>
          </p:spPr>
          <p:txBody>
            <a:bodyPr/>
            <a:lstStyle/>
            <a:p>
              <a:endParaRPr lang="en-US" dirty="0"/>
            </a:p>
          </p:txBody>
        </p:sp>
        <p:sp>
          <p:nvSpPr>
            <p:cNvPr id="202798" name="Text Box 54"/>
            <p:cNvSpPr txBox="1">
              <a:spLocks noChangeArrowheads="1"/>
            </p:cNvSpPr>
            <p:nvPr/>
          </p:nvSpPr>
          <p:spPr bwMode="auto">
            <a:xfrm>
              <a:off x="3657600" y="2867025"/>
              <a:ext cx="7493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TFR</a:t>
              </a:r>
            </a:p>
          </p:txBody>
        </p:sp>
        <p:sp>
          <p:nvSpPr>
            <p:cNvPr id="202799" name="Line 55"/>
            <p:cNvSpPr>
              <a:spLocks noChangeShapeType="1"/>
            </p:cNvSpPr>
            <p:nvPr/>
          </p:nvSpPr>
          <p:spPr bwMode="auto">
            <a:xfrm>
              <a:off x="4254500" y="3044825"/>
              <a:ext cx="266700" cy="0"/>
            </a:xfrm>
            <a:prstGeom prst="line">
              <a:avLst/>
            </a:prstGeom>
            <a:noFill/>
            <a:ln w="9525">
              <a:solidFill>
                <a:schemeClr val="tx1"/>
              </a:solidFill>
              <a:round/>
              <a:headEnd/>
              <a:tailEnd type="triangle" w="med" len="med"/>
            </a:ln>
          </p:spPr>
          <p:txBody>
            <a:bodyPr/>
            <a:lstStyle/>
            <a:p>
              <a:endParaRPr lang="en-US" dirty="0"/>
            </a:p>
          </p:txBody>
        </p:sp>
        <p:sp>
          <p:nvSpPr>
            <p:cNvPr id="202800" name="Line 56"/>
            <p:cNvSpPr>
              <a:spLocks noChangeShapeType="1"/>
            </p:cNvSpPr>
            <p:nvPr/>
          </p:nvSpPr>
          <p:spPr bwMode="auto">
            <a:xfrm flipV="1">
              <a:off x="3759200" y="4899025"/>
              <a:ext cx="774700" cy="0"/>
            </a:xfrm>
            <a:prstGeom prst="line">
              <a:avLst/>
            </a:prstGeom>
            <a:noFill/>
            <a:ln w="12700">
              <a:solidFill>
                <a:schemeClr val="tx1"/>
              </a:solidFill>
              <a:round/>
              <a:headEnd/>
              <a:tailEnd/>
            </a:ln>
          </p:spPr>
          <p:txBody>
            <a:bodyPr/>
            <a:lstStyle/>
            <a:p>
              <a:endParaRPr lang="en-US" dirty="0"/>
            </a:p>
          </p:txBody>
        </p:sp>
        <p:sp>
          <p:nvSpPr>
            <p:cNvPr id="202801" name="Rectangle 57"/>
            <p:cNvSpPr>
              <a:spLocks noChangeArrowheads="1"/>
            </p:cNvSpPr>
            <p:nvPr/>
          </p:nvSpPr>
          <p:spPr bwMode="auto">
            <a:xfrm rot="3976703">
              <a:off x="3579019" y="3402807"/>
              <a:ext cx="628650" cy="366712"/>
            </a:xfrm>
            <a:prstGeom prst="rect">
              <a:avLst/>
            </a:prstGeom>
            <a:noFill/>
            <a:ln w="9525">
              <a:noFill/>
              <a:miter lim="800000"/>
              <a:headEnd/>
              <a:tailEnd/>
            </a:ln>
          </p:spPr>
          <p:txBody>
            <a:bodyPr wrap="none">
              <a:spAutoFit/>
            </a:bodyPr>
            <a:lstStyle/>
            <a:p>
              <a:pPr algn="ctr"/>
              <a:r>
                <a:rPr lang="en-US" b="1" dirty="0">
                  <a:solidFill>
                    <a:srgbClr val="000000"/>
                  </a:solidFill>
                </a:rPr>
                <a:t>TFR</a:t>
              </a:r>
            </a:p>
          </p:txBody>
        </p:sp>
        <p:sp>
          <p:nvSpPr>
            <p:cNvPr id="202802" name="Line 58"/>
            <p:cNvSpPr>
              <a:spLocks noChangeShapeType="1"/>
            </p:cNvSpPr>
            <p:nvPr/>
          </p:nvSpPr>
          <p:spPr bwMode="auto">
            <a:xfrm>
              <a:off x="3733800" y="2917825"/>
              <a:ext cx="806450" cy="1981200"/>
            </a:xfrm>
            <a:prstGeom prst="line">
              <a:avLst/>
            </a:prstGeom>
            <a:noFill/>
            <a:ln w="12700">
              <a:solidFill>
                <a:schemeClr val="tx1"/>
              </a:solidFill>
              <a:round/>
              <a:headEnd/>
              <a:tailEnd/>
            </a:ln>
          </p:spPr>
          <p:txBody>
            <a:bodyPr/>
            <a:lstStyle/>
            <a:p>
              <a:endParaRPr lang="en-US" dirty="0"/>
            </a:p>
          </p:txBody>
        </p:sp>
        <p:sp>
          <p:nvSpPr>
            <p:cNvPr id="202803" name="Line 59"/>
            <p:cNvSpPr>
              <a:spLocks noChangeShapeType="1"/>
            </p:cNvSpPr>
            <p:nvPr/>
          </p:nvSpPr>
          <p:spPr bwMode="auto">
            <a:xfrm flipH="1">
              <a:off x="3759200" y="2911475"/>
              <a:ext cx="749300" cy="1987550"/>
            </a:xfrm>
            <a:prstGeom prst="line">
              <a:avLst/>
            </a:prstGeom>
            <a:noFill/>
            <a:ln w="12700">
              <a:solidFill>
                <a:schemeClr val="tx1"/>
              </a:solidFill>
              <a:round/>
              <a:headEnd/>
              <a:tailEnd/>
            </a:ln>
          </p:spPr>
          <p:txBody>
            <a:bodyPr/>
            <a:lstStyle/>
            <a:p>
              <a:endParaRPr lang="en-US" dirty="0"/>
            </a:p>
          </p:txBody>
        </p:sp>
        <p:sp>
          <p:nvSpPr>
            <p:cNvPr id="202804" name="Line 60"/>
            <p:cNvSpPr>
              <a:spLocks noChangeShapeType="1"/>
            </p:cNvSpPr>
            <p:nvPr/>
          </p:nvSpPr>
          <p:spPr bwMode="auto">
            <a:xfrm>
              <a:off x="3981450" y="3806825"/>
              <a:ext cx="431800" cy="990600"/>
            </a:xfrm>
            <a:prstGeom prst="line">
              <a:avLst/>
            </a:prstGeom>
            <a:noFill/>
            <a:ln w="9525">
              <a:solidFill>
                <a:schemeClr val="tx1"/>
              </a:solidFill>
              <a:round/>
              <a:headEnd/>
              <a:tailEnd type="triangle" w="med" len="med"/>
            </a:ln>
          </p:spPr>
          <p:txBody>
            <a:bodyPr/>
            <a:lstStyle/>
            <a:p>
              <a:endParaRPr lang="en-US" dirty="0"/>
            </a:p>
          </p:txBody>
        </p:sp>
        <p:sp>
          <p:nvSpPr>
            <p:cNvPr id="202805" name="Text Box 61"/>
            <p:cNvSpPr txBox="1">
              <a:spLocks noChangeArrowheads="1"/>
            </p:cNvSpPr>
            <p:nvPr/>
          </p:nvSpPr>
          <p:spPr bwMode="auto">
            <a:xfrm>
              <a:off x="3670300" y="2600325"/>
              <a:ext cx="889000" cy="366713"/>
            </a:xfrm>
            <a:prstGeom prst="rect">
              <a:avLst/>
            </a:prstGeom>
            <a:noFill/>
            <a:ln w="9525">
              <a:noFill/>
              <a:miter lim="800000"/>
              <a:headEnd/>
              <a:tailEnd/>
            </a:ln>
          </p:spPr>
          <p:txBody>
            <a:bodyPr>
              <a:spAutoFit/>
            </a:bodyPr>
            <a:lstStyle/>
            <a:p>
              <a:pPr algn="ctr">
                <a:spcBef>
                  <a:spcPct val="50000"/>
                </a:spcBef>
              </a:pPr>
              <a:r>
                <a:rPr lang="en-US" dirty="0">
                  <a:solidFill>
                    <a:srgbClr val="000000"/>
                  </a:solidFill>
                </a:rPr>
                <a:t>LS01</a:t>
              </a:r>
            </a:p>
          </p:txBody>
        </p:sp>
        <p:sp>
          <p:nvSpPr>
            <p:cNvPr id="202806" name="Line 62"/>
            <p:cNvSpPr>
              <a:spLocks noChangeShapeType="1"/>
            </p:cNvSpPr>
            <p:nvPr/>
          </p:nvSpPr>
          <p:spPr bwMode="auto">
            <a:xfrm>
              <a:off x="4076700" y="1266825"/>
              <a:ext cx="0" cy="1320800"/>
            </a:xfrm>
            <a:prstGeom prst="line">
              <a:avLst/>
            </a:prstGeom>
            <a:noFill/>
            <a:ln w="9525">
              <a:solidFill>
                <a:schemeClr val="tx1"/>
              </a:solidFill>
              <a:prstDash val="dash"/>
              <a:round/>
              <a:headEnd/>
              <a:tailEnd/>
            </a:ln>
          </p:spPr>
          <p:txBody>
            <a:bodyPr/>
            <a:lstStyle/>
            <a:p>
              <a:endParaRPr lang="en-US" dirty="0"/>
            </a:p>
          </p:txBody>
        </p:sp>
        <p:sp>
          <p:nvSpPr>
            <p:cNvPr id="202807" name="Text Box 63"/>
            <p:cNvSpPr txBox="1">
              <a:spLocks noChangeArrowheads="1"/>
            </p:cNvSpPr>
            <p:nvPr/>
          </p:nvSpPr>
          <p:spPr bwMode="auto">
            <a:xfrm>
              <a:off x="4606925" y="1152525"/>
              <a:ext cx="25019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p>
          </p:txBody>
        </p:sp>
        <p:sp>
          <p:nvSpPr>
            <p:cNvPr id="202808" name="Text Box 64"/>
            <p:cNvSpPr txBox="1">
              <a:spLocks noChangeArrowheads="1"/>
            </p:cNvSpPr>
            <p:nvPr/>
          </p:nvSpPr>
          <p:spPr bwMode="auto">
            <a:xfrm>
              <a:off x="4241800" y="3438525"/>
              <a:ext cx="8509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LS02</a:t>
              </a:r>
            </a:p>
          </p:txBody>
        </p:sp>
        <p:sp>
          <p:nvSpPr>
            <p:cNvPr id="202809" name="Text Box 65"/>
            <p:cNvSpPr txBox="1">
              <a:spLocks noChangeArrowheads="1"/>
            </p:cNvSpPr>
            <p:nvPr/>
          </p:nvSpPr>
          <p:spPr bwMode="auto">
            <a:xfrm>
              <a:off x="5029200" y="3908425"/>
              <a:ext cx="7620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LS03</a:t>
              </a:r>
            </a:p>
          </p:txBody>
        </p:sp>
        <p:sp>
          <p:nvSpPr>
            <p:cNvPr id="202810" name="Text Box 66"/>
            <p:cNvSpPr txBox="1">
              <a:spLocks noChangeArrowheads="1"/>
            </p:cNvSpPr>
            <p:nvPr/>
          </p:nvSpPr>
          <p:spPr bwMode="auto">
            <a:xfrm>
              <a:off x="6877050" y="4419600"/>
              <a:ext cx="1352550"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73355" y="0"/>
            <a:ext cx="8229600" cy="630936"/>
          </a:xfrm>
        </p:spPr>
        <p:txBody>
          <a:bodyPr/>
          <a:lstStyle/>
          <a:p>
            <a:pPr eaLnBrk="1" hangingPunct="1"/>
            <a:r>
              <a:rPr lang="en-US" dirty="0" smtClean="0"/>
              <a:t>Allowed ISUP Message Type Table</a:t>
            </a:r>
          </a:p>
        </p:txBody>
      </p:sp>
      <p:sp>
        <p:nvSpPr>
          <p:cNvPr id="203779" name="Rectangle 3"/>
          <p:cNvSpPr>
            <a:spLocks noGrp="1" noChangeArrowheads="1"/>
          </p:cNvSpPr>
          <p:nvPr>
            <p:ph sz="half" idx="1"/>
          </p:nvPr>
        </p:nvSpPr>
        <p:spPr>
          <a:xfrm>
            <a:off x="3646968" y="1195387"/>
            <a:ext cx="4582632" cy="4163421"/>
          </a:xfrm>
        </p:spPr>
        <p:txBody>
          <a:bodyPr/>
          <a:lstStyle/>
          <a:p>
            <a:pPr eaLnBrk="1" hangingPunct="1">
              <a:spcBef>
                <a:spcPct val="50000"/>
              </a:spcBef>
            </a:pPr>
            <a:r>
              <a:rPr lang="en-US" sz="2500" dirty="0" smtClean="0"/>
              <a:t>This command adds ISUP message types that will be allowed into the network.   </a:t>
            </a:r>
          </a:p>
          <a:p>
            <a:pPr eaLnBrk="1" hangingPunct="1">
              <a:spcBef>
                <a:spcPct val="50000"/>
              </a:spcBef>
            </a:pPr>
            <a:r>
              <a:rPr lang="en-US" sz="2500" dirty="0" smtClean="0"/>
              <a:t>ISUP Messages whose type are not found in this table will be rejected.</a:t>
            </a:r>
          </a:p>
          <a:p>
            <a:pPr eaLnBrk="1" hangingPunct="1"/>
            <a:endParaRPr lang="en-US" sz="2500" dirty="0" smtClean="0"/>
          </a:p>
        </p:txBody>
      </p:sp>
      <p:sp>
        <p:nvSpPr>
          <p:cNvPr id="203780" name="Rectangle 4"/>
          <p:cNvSpPr>
            <a:spLocks noChangeArrowheads="1"/>
          </p:cNvSpPr>
          <p:nvPr/>
        </p:nvSpPr>
        <p:spPr bwMode="auto">
          <a:xfrm>
            <a:off x="704850" y="8699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chg-feat:gws=on</a:t>
            </a:r>
          </a:p>
        </p:txBody>
      </p:sp>
      <p:sp>
        <p:nvSpPr>
          <p:cNvPr id="203781" name="Rectangle 5"/>
          <p:cNvSpPr>
            <a:spLocks noChangeArrowheads="1"/>
          </p:cNvSpPr>
          <p:nvPr/>
        </p:nvSpPr>
        <p:spPr bwMode="auto">
          <a:xfrm>
            <a:off x="717550" y="14668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chg-ls</a:t>
            </a:r>
          </a:p>
        </p:txBody>
      </p:sp>
      <p:sp>
        <p:nvSpPr>
          <p:cNvPr id="203782" name="Rectangle 6"/>
          <p:cNvSpPr>
            <a:spLocks noChangeArrowheads="1"/>
          </p:cNvSpPr>
          <p:nvPr/>
        </p:nvSpPr>
        <p:spPr bwMode="auto">
          <a:xfrm>
            <a:off x="692150" y="21145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ent-scrset</a:t>
            </a:r>
          </a:p>
        </p:txBody>
      </p:sp>
      <p:sp>
        <p:nvSpPr>
          <p:cNvPr id="203783" name="Rectangle 7"/>
          <p:cNvSpPr>
            <a:spLocks noChangeArrowheads="1"/>
          </p:cNvSpPr>
          <p:nvPr/>
        </p:nvSpPr>
        <p:spPr bwMode="auto">
          <a:xfrm>
            <a:off x="692150" y="27749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ent-scr-opc</a:t>
            </a:r>
          </a:p>
        </p:txBody>
      </p:sp>
      <p:sp>
        <p:nvSpPr>
          <p:cNvPr id="203784" name="Rectangle 8"/>
          <p:cNvSpPr>
            <a:spLocks noChangeArrowheads="1"/>
          </p:cNvSpPr>
          <p:nvPr/>
        </p:nvSpPr>
        <p:spPr bwMode="auto">
          <a:xfrm>
            <a:off x="685800" y="34194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203785" name="Rectangle 9"/>
          <p:cNvSpPr>
            <a:spLocks noChangeArrowheads="1"/>
          </p:cNvSpPr>
          <p:nvPr/>
        </p:nvSpPr>
        <p:spPr bwMode="auto">
          <a:xfrm>
            <a:off x="673100" y="40544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203786" name="Rectangle 10"/>
          <p:cNvSpPr>
            <a:spLocks noChangeArrowheads="1"/>
          </p:cNvSpPr>
          <p:nvPr/>
        </p:nvSpPr>
        <p:spPr bwMode="auto">
          <a:xfrm>
            <a:off x="685800" y="46894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203787" name="Rectangle 11"/>
          <p:cNvSpPr>
            <a:spLocks noChangeArrowheads="1"/>
          </p:cNvSpPr>
          <p:nvPr/>
        </p:nvSpPr>
        <p:spPr bwMode="auto">
          <a:xfrm>
            <a:off x="673100" y="5286375"/>
            <a:ext cx="2133600" cy="457200"/>
          </a:xfrm>
          <a:prstGeom prst="rect">
            <a:avLst/>
          </a:prstGeom>
          <a:no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203788" name="Rectangle 12"/>
          <p:cNvSpPr>
            <a:spLocks noChangeArrowheads="1"/>
          </p:cNvSpPr>
          <p:nvPr/>
        </p:nvSpPr>
        <p:spPr bwMode="auto">
          <a:xfrm>
            <a:off x="673100" y="58578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Line 2"/>
          <p:cNvSpPr>
            <a:spLocks noChangeShapeType="1"/>
          </p:cNvSpPr>
          <p:nvPr/>
        </p:nvSpPr>
        <p:spPr bwMode="auto">
          <a:xfrm>
            <a:off x="5665788" y="2654411"/>
            <a:ext cx="1585912" cy="2814637"/>
          </a:xfrm>
          <a:prstGeom prst="line">
            <a:avLst/>
          </a:prstGeom>
          <a:noFill/>
          <a:ln w="9525">
            <a:solidFill>
              <a:schemeClr val="tx1"/>
            </a:solidFill>
            <a:round/>
            <a:headEnd/>
            <a:tailEnd/>
          </a:ln>
        </p:spPr>
        <p:txBody>
          <a:bodyPr/>
          <a:lstStyle/>
          <a:p>
            <a:endParaRPr lang="en-US" dirty="0"/>
          </a:p>
        </p:txBody>
      </p:sp>
      <p:sp>
        <p:nvSpPr>
          <p:cNvPr id="204803" name="Rectangle 3"/>
          <p:cNvSpPr>
            <a:spLocks noGrp="1" noChangeArrowheads="1"/>
          </p:cNvSpPr>
          <p:nvPr>
            <p:ph type="title"/>
          </p:nvPr>
        </p:nvSpPr>
        <p:spPr/>
        <p:txBody>
          <a:bodyPr/>
          <a:lstStyle/>
          <a:p>
            <a:pPr eaLnBrk="1" hangingPunct="1"/>
            <a:r>
              <a:rPr lang="en-US" dirty="0" smtClean="0"/>
              <a:t>Allowed ISUP Example</a:t>
            </a:r>
          </a:p>
        </p:txBody>
      </p:sp>
      <p:sp>
        <p:nvSpPr>
          <p:cNvPr id="204804" name="Line 4"/>
          <p:cNvSpPr>
            <a:spLocks noChangeShapeType="1"/>
          </p:cNvSpPr>
          <p:nvPr/>
        </p:nvSpPr>
        <p:spPr bwMode="auto">
          <a:xfrm>
            <a:off x="1763713" y="2636948"/>
            <a:ext cx="801687"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4805" name="Line 5"/>
          <p:cNvSpPr>
            <a:spLocks noChangeShapeType="1"/>
          </p:cNvSpPr>
          <p:nvPr/>
        </p:nvSpPr>
        <p:spPr bwMode="auto">
          <a:xfrm flipV="1">
            <a:off x="5664200" y="2649648"/>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4806" name="Line 6"/>
          <p:cNvSpPr>
            <a:spLocks noChangeShapeType="1"/>
          </p:cNvSpPr>
          <p:nvPr/>
        </p:nvSpPr>
        <p:spPr bwMode="auto">
          <a:xfrm flipV="1">
            <a:off x="1714500" y="2629011"/>
            <a:ext cx="855663" cy="3094037"/>
          </a:xfrm>
          <a:prstGeom prst="line">
            <a:avLst/>
          </a:prstGeom>
          <a:noFill/>
          <a:ln w="12700">
            <a:solidFill>
              <a:schemeClr val="tx1"/>
            </a:solidFill>
            <a:round/>
            <a:headEnd/>
            <a:tailEnd/>
          </a:ln>
        </p:spPr>
        <p:txBody>
          <a:bodyPr wrap="none" anchor="ctr"/>
          <a:lstStyle/>
          <a:p>
            <a:endParaRPr lang="en-US" dirty="0"/>
          </a:p>
        </p:txBody>
      </p:sp>
      <p:sp>
        <p:nvSpPr>
          <p:cNvPr id="204807" name="Oval 7"/>
          <p:cNvSpPr>
            <a:spLocks noChangeArrowheads="1"/>
          </p:cNvSpPr>
          <p:nvPr/>
        </p:nvSpPr>
        <p:spPr bwMode="ltGray">
          <a:xfrm>
            <a:off x="914400" y="2192448"/>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204808" name="Group 8"/>
          <p:cNvGrpSpPr>
            <a:grpSpLocks/>
          </p:cNvGrpSpPr>
          <p:nvPr/>
        </p:nvGrpSpPr>
        <p:grpSpPr bwMode="auto">
          <a:xfrm>
            <a:off x="4521200" y="2116248"/>
            <a:ext cx="1143000" cy="1066800"/>
            <a:chOff x="2448" y="1824"/>
            <a:chExt cx="720" cy="672"/>
          </a:xfrm>
        </p:grpSpPr>
        <p:sp>
          <p:nvSpPr>
            <p:cNvPr id="204853" name="Rectangle 9"/>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4854" name="Line 10"/>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4809" name="Rectangle 11"/>
          <p:cNvSpPr>
            <a:spLocks noChangeArrowheads="1"/>
          </p:cNvSpPr>
          <p:nvPr/>
        </p:nvSpPr>
        <p:spPr bwMode="auto">
          <a:xfrm>
            <a:off x="4694238" y="2389298"/>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04810" name="Oval 12"/>
          <p:cNvSpPr>
            <a:spLocks noChangeArrowheads="1"/>
          </p:cNvSpPr>
          <p:nvPr/>
        </p:nvSpPr>
        <p:spPr bwMode="ltGray">
          <a:xfrm>
            <a:off x="7150100" y="2230548"/>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04811" name="Line 13"/>
          <p:cNvSpPr>
            <a:spLocks noChangeShapeType="1"/>
          </p:cNvSpPr>
          <p:nvPr/>
        </p:nvSpPr>
        <p:spPr bwMode="auto">
          <a:xfrm>
            <a:off x="5715000" y="2979848"/>
            <a:ext cx="1397000" cy="2476500"/>
          </a:xfrm>
          <a:prstGeom prst="line">
            <a:avLst/>
          </a:prstGeom>
          <a:noFill/>
          <a:ln w="28575">
            <a:solidFill>
              <a:schemeClr val="tx1"/>
            </a:solidFill>
            <a:round/>
            <a:headEnd/>
            <a:tailEnd type="arrow" w="med" len="med"/>
          </a:ln>
        </p:spPr>
        <p:txBody>
          <a:bodyPr/>
          <a:lstStyle/>
          <a:p>
            <a:endParaRPr lang="en-US" dirty="0"/>
          </a:p>
        </p:txBody>
      </p:sp>
      <p:sp>
        <p:nvSpPr>
          <p:cNvPr id="204812" name="Line 14"/>
          <p:cNvSpPr>
            <a:spLocks noChangeShapeType="1"/>
          </p:cNvSpPr>
          <p:nvPr/>
        </p:nvSpPr>
        <p:spPr bwMode="auto">
          <a:xfrm flipV="1">
            <a:off x="1616149" y="2852848"/>
            <a:ext cx="803349" cy="2559124"/>
          </a:xfrm>
          <a:prstGeom prst="line">
            <a:avLst/>
          </a:prstGeom>
          <a:noFill/>
          <a:ln w="28575">
            <a:solidFill>
              <a:schemeClr val="tx1"/>
            </a:solidFill>
            <a:round/>
            <a:headEnd/>
            <a:tailEnd type="arrow" w="med" len="med"/>
          </a:ln>
        </p:spPr>
        <p:txBody>
          <a:bodyPr/>
          <a:lstStyle/>
          <a:p>
            <a:endParaRPr lang="en-US" dirty="0"/>
          </a:p>
        </p:txBody>
      </p:sp>
      <p:sp>
        <p:nvSpPr>
          <p:cNvPr id="204813" name="Line 15"/>
          <p:cNvSpPr>
            <a:spLocks noChangeShapeType="1"/>
          </p:cNvSpPr>
          <p:nvPr/>
        </p:nvSpPr>
        <p:spPr bwMode="auto">
          <a:xfrm>
            <a:off x="5665788" y="2643298"/>
            <a:ext cx="1649412" cy="1479550"/>
          </a:xfrm>
          <a:prstGeom prst="line">
            <a:avLst/>
          </a:prstGeom>
          <a:noFill/>
          <a:ln w="12700">
            <a:solidFill>
              <a:schemeClr val="tx1"/>
            </a:solidFill>
            <a:round/>
            <a:headEnd/>
            <a:tailEnd/>
          </a:ln>
        </p:spPr>
        <p:txBody>
          <a:bodyPr/>
          <a:lstStyle/>
          <a:p>
            <a:endParaRPr lang="en-US" dirty="0"/>
          </a:p>
        </p:txBody>
      </p:sp>
      <p:grpSp>
        <p:nvGrpSpPr>
          <p:cNvPr id="204814" name="Group 16"/>
          <p:cNvGrpSpPr>
            <a:grpSpLocks/>
          </p:cNvGrpSpPr>
          <p:nvPr/>
        </p:nvGrpSpPr>
        <p:grpSpPr bwMode="auto">
          <a:xfrm>
            <a:off x="4533900" y="3602148"/>
            <a:ext cx="1143000" cy="1066800"/>
            <a:chOff x="2448" y="1824"/>
            <a:chExt cx="720" cy="672"/>
          </a:xfrm>
        </p:grpSpPr>
        <p:sp>
          <p:nvSpPr>
            <p:cNvPr id="204851" name="Rectangle 17"/>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4852" name="Line 18"/>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4815" name="Rectangle 19"/>
          <p:cNvSpPr>
            <a:spLocks noChangeArrowheads="1"/>
          </p:cNvSpPr>
          <p:nvPr/>
        </p:nvSpPr>
        <p:spPr bwMode="auto">
          <a:xfrm>
            <a:off x="4706938" y="3875198"/>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04816" name="Group 20"/>
          <p:cNvGrpSpPr>
            <a:grpSpLocks/>
          </p:cNvGrpSpPr>
          <p:nvPr/>
        </p:nvGrpSpPr>
        <p:grpSpPr bwMode="auto">
          <a:xfrm>
            <a:off x="2578100" y="2090848"/>
            <a:ext cx="1143000" cy="1066800"/>
            <a:chOff x="2448" y="1824"/>
            <a:chExt cx="720" cy="672"/>
          </a:xfrm>
        </p:grpSpPr>
        <p:sp>
          <p:nvSpPr>
            <p:cNvPr id="204849" name="Rectangle 2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4850" name="Line 2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4817" name="Rectangle 23"/>
          <p:cNvSpPr>
            <a:spLocks noChangeArrowheads="1"/>
          </p:cNvSpPr>
          <p:nvPr/>
        </p:nvSpPr>
        <p:spPr bwMode="auto">
          <a:xfrm>
            <a:off x="2751138" y="2363898"/>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04818" name="Group 24"/>
          <p:cNvGrpSpPr>
            <a:grpSpLocks/>
          </p:cNvGrpSpPr>
          <p:nvPr/>
        </p:nvGrpSpPr>
        <p:grpSpPr bwMode="auto">
          <a:xfrm>
            <a:off x="2590800" y="3576748"/>
            <a:ext cx="1143000" cy="1066800"/>
            <a:chOff x="2448" y="1824"/>
            <a:chExt cx="720" cy="672"/>
          </a:xfrm>
        </p:grpSpPr>
        <p:sp>
          <p:nvSpPr>
            <p:cNvPr id="204847" name="Rectangle 25"/>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04848" name="Line 26"/>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04819" name="Rectangle 27"/>
          <p:cNvSpPr>
            <a:spLocks noChangeArrowheads="1"/>
          </p:cNvSpPr>
          <p:nvPr/>
        </p:nvSpPr>
        <p:spPr bwMode="auto">
          <a:xfrm>
            <a:off x="2763838" y="3849798"/>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04820" name="Text Box 28"/>
          <p:cNvSpPr txBox="1">
            <a:spLocks noChangeArrowheads="1"/>
          </p:cNvSpPr>
          <p:nvPr/>
        </p:nvSpPr>
        <p:spPr bwMode="auto">
          <a:xfrm>
            <a:off x="4457700" y="858948"/>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204821" name="Text Box 29"/>
          <p:cNvSpPr txBox="1">
            <a:spLocks noChangeArrowheads="1"/>
          </p:cNvSpPr>
          <p:nvPr/>
        </p:nvSpPr>
        <p:spPr bwMode="auto">
          <a:xfrm>
            <a:off x="1463675" y="884348"/>
            <a:ext cx="256222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204822" name="Line 30"/>
          <p:cNvSpPr>
            <a:spLocks noChangeShapeType="1"/>
          </p:cNvSpPr>
          <p:nvPr/>
        </p:nvSpPr>
        <p:spPr bwMode="auto">
          <a:xfrm>
            <a:off x="3721100" y="2636948"/>
            <a:ext cx="788988" cy="0"/>
          </a:xfrm>
          <a:prstGeom prst="line">
            <a:avLst/>
          </a:prstGeom>
          <a:noFill/>
          <a:ln w="12700">
            <a:solidFill>
              <a:schemeClr val="tx1"/>
            </a:solidFill>
            <a:round/>
            <a:headEnd/>
            <a:tailEnd/>
          </a:ln>
        </p:spPr>
        <p:txBody>
          <a:bodyPr/>
          <a:lstStyle/>
          <a:p>
            <a:endParaRPr lang="en-US" dirty="0"/>
          </a:p>
        </p:txBody>
      </p:sp>
      <p:sp>
        <p:nvSpPr>
          <p:cNvPr id="204823" name="Line 31"/>
          <p:cNvSpPr>
            <a:spLocks noChangeShapeType="1"/>
          </p:cNvSpPr>
          <p:nvPr/>
        </p:nvSpPr>
        <p:spPr bwMode="auto">
          <a:xfrm flipV="1">
            <a:off x="3771900" y="2535348"/>
            <a:ext cx="673100" cy="0"/>
          </a:xfrm>
          <a:prstGeom prst="line">
            <a:avLst/>
          </a:prstGeom>
          <a:noFill/>
          <a:ln w="28575">
            <a:solidFill>
              <a:schemeClr val="tx1"/>
            </a:solidFill>
            <a:round/>
            <a:headEnd/>
            <a:tailEnd type="arrow" w="med" len="med"/>
          </a:ln>
        </p:spPr>
        <p:txBody>
          <a:bodyPr/>
          <a:lstStyle/>
          <a:p>
            <a:endParaRPr lang="en-US" dirty="0"/>
          </a:p>
        </p:txBody>
      </p:sp>
      <p:sp>
        <p:nvSpPr>
          <p:cNvPr id="204824" name="Line 32"/>
          <p:cNvSpPr>
            <a:spLocks noChangeShapeType="1"/>
          </p:cNvSpPr>
          <p:nvPr/>
        </p:nvSpPr>
        <p:spPr bwMode="auto">
          <a:xfrm>
            <a:off x="3136900" y="3157648"/>
            <a:ext cx="0" cy="417513"/>
          </a:xfrm>
          <a:prstGeom prst="line">
            <a:avLst/>
          </a:prstGeom>
          <a:noFill/>
          <a:ln w="12700">
            <a:solidFill>
              <a:schemeClr val="tx1"/>
            </a:solidFill>
            <a:round/>
            <a:headEnd/>
            <a:tailEnd/>
          </a:ln>
        </p:spPr>
        <p:txBody>
          <a:bodyPr/>
          <a:lstStyle/>
          <a:p>
            <a:endParaRPr lang="en-US" dirty="0"/>
          </a:p>
        </p:txBody>
      </p:sp>
      <p:sp>
        <p:nvSpPr>
          <p:cNvPr id="204825" name="Line 33"/>
          <p:cNvSpPr>
            <a:spLocks noChangeShapeType="1"/>
          </p:cNvSpPr>
          <p:nvPr/>
        </p:nvSpPr>
        <p:spPr bwMode="auto">
          <a:xfrm>
            <a:off x="5067300" y="3183048"/>
            <a:ext cx="0" cy="419100"/>
          </a:xfrm>
          <a:prstGeom prst="line">
            <a:avLst/>
          </a:prstGeom>
          <a:noFill/>
          <a:ln w="12700">
            <a:solidFill>
              <a:schemeClr val="tx1"/>
            </a:solidFill>
            <a:round/>
            <a:headEnd/>
            <a:tailEnd/>
          </a:ln>
        </p:spPr>
        <p:txBody>
          <a:bodyPr/>
          <a:lstStyle/>
          <a:p>
            <a:endParaRPr lang="en-US" dirty="0"/>
          </a:p>
        </p:txBody>
      </p:sp>
      <p:sp>
        <p:nvSpPr>
          <p:cNvPr id="204826" name="Line 34"/>
          <p:cNvSpPr>
            <a:spLocks noChangeShapeType="1"/>
          </p:cNvSpPr>
          <p:nvPr/>
        </p:nvSpPr>
        <p:spPr bwMode="auto">
          <a:xfrm flipH="1">
            <a:off x="4076700" y="2548048"/>
            <a:ext cx="0" cy="2743200"/>
          </a:xfrm>
          <a:prstGeom prst="line">
            <a:avLst/>
          </a:prstGeom>
          <a:noFill/>
          <a:ln w="19050">
            <a:solidFill>
              <a:schemeClr val="tx1"/>
            </a:solidFill>
            <a:prstDash val="dash"/>
            <a:round/>
            <a:headEnd/>
            <a:tailEnd/>
          </a:ln>
        </p:spPr>
        <p:txBody>
          <a:bodyPr/>
          <a:lstStyle/>
          <a:p>
            <a:endParaRPr lang="en-US" dirty="0"/>
          </a:p>
        </p:txBody>
      </p:sp>
      <p:sp>
        <p:nvSpPr>
          <p:cNvPr id="204827" name="Text Box 35"/>
          <p:cNvSpPr txBox="1">
            <a:spLocks noChangeArrowheads="1"/>
          </p:cNvSpPr>
          <p:nvPr/>
        </p:nvSpPr>
        <p:spPr bwMode="auto">
          <a:xfrm>
            <a:off x="736600" y="1770173"/>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204828" name="Text Box 36"/>
          <p:cNvSpPr txBox="1">
            <a:spLocks noChangeArrowheads="1"/>
          </p:cNvSpPr>
          <p:nvPr/>
        </p:nvSpPr>
        <p:spPr bwMode="auto">
          <a:xfrm>
            <a:off x="1339850" y="4719748"/>
            <a:ext cx="492125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204829" name="Text Box 37"/>
          <p:cNvSpPr txBox="1">
            <a:spLocks noChangeArrowheads="1"/>
          </p:cNvSpPr>
          <p:nvPr/>
        </p:nvSpPr>
        <p:spPr bwMode="auto">
          <a:xfrm>
            <a:off x="2425700" y="1392348"/>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204830" name="Text Box 38"/>
          <p:cNvSpPr txBox="1">
            <a:spLocks noChangeArrowheads="1"/>
          </p:cNvSpPr>
          <p:nvPr/>
        </p:nvSpPr>
        <p:spPr bwMode="auto">
          <a:xfrm>
            <a:off x="2524125" y="4999148"/>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204831" name="Oval 39"/>
          <p:cNvSpPr>
            <a:spLocks noChangeArrowheads="1"/>
          </p:cNvSpPr>
          <p:nvPr/>
        </p:nvSpPr>
        <p:spPr bwMode="ltGray">
          <a:xfrm>
            <a:off x="7112000" y="5316648"/>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04832" name="Oval 40"/>
          <p:cNvSpPr>
            <a:spLocks noChangeArrowheads="1"/>
          </p:cNvSpPr>
          <p:nvPr/>
        </p:nvSpPr>
        <p:spPr bwMode="ltGray">
          <a:xfrm>
            <a:off x="869802" y="53736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04833" name="AutoShape 41"/>
          <p:cNvSpPr>
            <a:spLocks noChangeArrowheads="1"/>
          </p:cNvSpPr>
          <p:nvPr/>
        </p:nvSpPr>
        <p:spPr bwMode="auto">
          <a:xfrm>
            <a:off x="7073900" y="3627548"/>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04834" name="Text Box 42"/>
          <p:cNvSpPr txBox="1">
            <a:spLocks noChangeArrowheads="1"/>
          </p:cNvSpPr>
          <p:nvPr/>
        </p:nvSpPr>
        <p:spPr bwMode="auto">
          <a:xfrm>
            <a:off x="6845300" y="4948348"/>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204835" name="Line 43"/>
          <p:cNvSpPr>
            <a:spLocks noChangeShapeType="1"/>
          </p:cNvSpPr>
          <p:nvPr/>
        </p:nvSpPr>
        <p:spPr bwMode="auto">
          <a:xfrm flipH="1">
            <a:off x="558800" y="6065948"/>
            <a:ext cx="381000" cy="0"/>
          </a:xfrm>
          <a:prstGeom prst="line">
            <a:avLst/>
          </a:prstGeom>
          <a:noFill/>
          <a:ln w="9525">
            <a:solidFill>
              <a:schemeClr val="tx1"/>
            </a:solidFill>
            <a:prstDash val="dash"/>
            <a:round/>
            <a:headEnd/>
            <a:tailEnd/>
          </a:ln>
        </p:spPr>
        <p:txBody>
          <a:bodyPr/>
          <a:lstStyle/>
          <a:p>
            <a:endParaRPr lang="en-US" dirty="0"/>
          </a:p>
        </p:txBody>
      </p:sp>
      <p:sp>
        <p:nvSpPr>
          <p:cNvPr id="204836" name="Rectangle 44"/>
          <p:cNvSpPr>
            <a:spLocks noChangeArrowheads="1"/>
          </p:cNvSpPr>
          <p:nvPr/>
        </p:nvSpPr>
        <p:spPr bwMode="auto">
          <a:xfrm>
            <a:off x="6943725" y="3227498"/>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204837" name="Rectangle 45"/>
          <p:cNvSpPr>
            <a:spLocks noChangeArrowheads="1"/>
          </p:cNvSpPr>
          <p:nvPr/>
        </p:nvSpPr>
        <p:spPr bwMode="auto">
          <a:xfrm>
            <a:off x="616172" y="4986301"/>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204838" name="Line 46"/>
          <p:cNvSpPr>
            <a:spLocks noChangeShapeType="1"/>
          </p:cNvSpPr>
          <p:nvPr/>
        </p:nvSpPr>
        <p:spPr bwMode="auto">
          <a:xfrm flipV="1">
            <a:off x="571500" y="2522648"/>
            <a:ext cx="0" cy="3517900"/>
          </a:xfrm>
          <a:prstGeom prst="line">
            <a:avLst/>
          </a:prstGeom>
          <a:noFill/>
          <a:ln w="9525">
            <a:solidFill>
              <a:schemeClr val="tx1"/>
            </a:solidFill>
            <a:prstDash val="dash"/>
            <a:round/>
            <a:headEnd/>
            <a:tailEnd/>
          </a:ln>
        </p:spPr>
        <p:txBody>
          <a:bodyPr/>
          <a:lstStyle/>
          <a:p>
            <a:endParaRPr lang="en-US" dirty="0"/>
          </a:p>
        </p:txBody>
      </p:sp>
      <p:sp>
        <p:nvSpPr>
          <p:cNvPr id="204839" name="Line 47"/>
          <p:cNvSpPr>
            <a:spLocks noChangeShapeType="1"/>
          </p:cNvSpPr>
          <p:nvPr/>
        </p:nvSpPr>
        <p:spPr bwMode="auto">
          <a:xfrm>
            <a:off x="571500" y="2522648"/>
            <a:ext cx="355600" cy="0"/>
          </a:xfrm>
          <a:prstGeom prst="line">
            <a:avLst/>
          </a:prstGeom>
          <a:noFill/>
          <a:ln w="9525">
            <a:solidFill>
              <a:schemeClr val="tx1"/>
            </a:solidFill>
            <a:prstDash val="dash"/>
            <a:round/>
            <a:headEnd/>
            <a:tailEnd/>
          </a:ln>
        </p:spPr>
        <p:txBody>
          <a:bodyPr/>
          <a:lstStyle/>
          <a:p>
            <a:endParaRPr lang="en-US" dirty="0"/>
          </a:p>
        </p:txBody>
      </p:sp>
      <p:sp>
        <p:nvSpPr>
          <p:cNvPr id="204840" name="Line 48"/>
          <p:cNvSpPr>
            <a:spLocks noChangeShapeType="1"/>
          </p:cNvSpPr>
          <p:nvPr/>
        </p:nvSpPr>
        <p:spPr bwMode="auto">
          <a:xfrm>
            <a:off x="1638300" y="6180248"/>
            <a:ext cx="5664200" cy="0"/>
          </a:xfrm>
          <a:prstGeom prst="line">
            <a:avLst/>
          </a:prstGeom>
          <a:noFill/>
          <a:ln w="9525">
            <a:solidFill>
              <a:schemeClr val="tx1"/>
            </a:solidFill>
            <a:prstDash val="dash"/>
            <a:round/>
            <a:headEnd/>
            <a:tailEnd/>
          </a:ln>
        </p:spPr>
        <p:txBody>
          <a:bodyPr/>
          <a:lstStyle/>
          <a:p>
            <a:endParaRPr lang="en-US" dirty="0"/>
          </a:p>
        </p:txBody>
      </p:sp>
      <p:sp>
        <p:nvSpPr>
          <p:cNvPr id="204841" name="Line 49"/>
          <p:cNvSpPr>
            <a:spLocks noChangeShapeType="1"/>
          </p:cNvSpPr>
          <p:nvPr/>
        </p:nvSpPr>
        <p:spPr bwMode="auto">
          <a:xfrm>
            <a:off x="7899400" y="6015148"/>
            <a:ext cx="596900" cy="0"/>
          </a:xfrm>
          <a:prstGeom prst="line">
            <a:avLst/>
          </a:prstGeom>
          <a:noFill/>
          <a:ln w="9525">
            <a:solidFill>
              <a:schemeClr val="tx1"/>
            </a:solidFill>
            <a:prstDash val="dash"/>
            <a:round/>
            <a:headEnd/>
            <a:tailEnd/>
          </a:ln>
        </p:spPr>
        <p:txBody>
          <a:bodyPr/>
          <a:lstStyle/>
          <a:p>
            <a:endParaRPr lang="en-US" dirty="0"/>
          </a:p>
        </p:txBody>
      </p:sp>
      <p:sp>
        <p:nvSpPr>
          <p:cNvPr id="204842" name="Line 50"/>
          <p:cNvSpPr>
            <a:spLocks noChangeShapeType="1"/>
          </p:cNvSpPr>
          <p:nvPr/>
        </p:nvSpPr>
        <p:spPr bwMode="auto">
          <a:xfrm flipV="1">
            <a:off x="8483600" y="2675048"/>
            <a:ext cx="0" cy="3340100"/>
          </a:xfrm>
          <a:prstGeom prst="line">
            <a:avLst/>
          </a:prstGeom>
          <a:noFill/>
          <a:ln w="9525">
            <a:solidFill>
              <a:schemeClr val="tx1"/>
            </a:solidFill>
            <a:prstDash val="dash"/>
            <a:round/>
            <a:headEnd/>
            <a:tailEnd/>
          </a:ln>
        </p:spPr>
        <p:txBody>
          <a:bodyPr/>
          <a:lstStyle/>
          <a:p>
            <a:endParaRPr lang="en-US" dirty="0"/>
          </a:p>
        </p:txBody>
      </p:sp>
      <p:sp>
        <p:nvSpPr>
          <p:cNvPr id="204843" name="Line 51"/>
          <p:cNvSpPr>
            <a:spLocks noChangeShapeType="1"/>
          </p:cNvSpPr>
          <p:nvPr/>
        </p:nvSpPr>
        <p:spPr bwMode="auto">
          <a:xfrm>
            <a:off x="8001000" y="2649648"/>
            <a:ext cx="482600" cy="0"/>
          </a:xfrm>
          <a:prstGeom prst="line">
            <a:avLst/>
          </a:prstGeom>
          <a:noFill/>
          <a:ln w="9525">
            <a:solidFill>
              <a:schemeClr val="tx1"/>
            </a:solidFill>
            <a:prstDash val="dash"/>
            <a:round/>
            <a:headEnd/>
            <a:tailEnd/>
          </a:ln>
        </p:spPr>
        <p:txBody>
          <a:bodyPr/>
          <a:lstStyle/>
          <a:p>
            <a:endParaRPr lang="en-US" dirty="0"/>
          </a:p>
        </p:txBody>
      </p:sp>
      <p:sp>
        <p:nvSpPr>
          <p:cNvPr id="204844" name="Text Box 52"/>
          <p:cNvSpPr txBox="1">
            <a:spLocks noChangeArrowheads="1"/>
          </p:cNvSpPr>
          <p:nvPr/>
        </p:nvSpPr>
        <p:spPr bwMode="auto">
          <a:xfrm>
            <a:off x="3746500" y="2078148"/>
            <a:ext cx="736600" cy="376238"/>
          </a:xfrm>
          <a:prstGeom prst="rect">
            <a:avLst/>
          </a:prstGeom>
          <a:noFill/>
          <a:ln w="9525">
            <a:solidFill>
              <a:schemeClr val="tx1"/>
            </a:solidFill>
            <a:miter lim="800000"/>
            <a:headEnd/>
            <a:tailEnd/>
          </a:ln>
        </p:spPr>
        <p:txBody>
          <a:bodyPr>
            <a:spAutoFit/>
          </a:bodyPr>
          <a:lstStyle/>
          <a:p>
            <a:pPr algn="ctr">
              <a:spcBef>
                <a:spcPct val="50000"/>
              </a:spcBef>
            </a:pPr>
            <a:r>
              <a:rPr lang="en-US" b="1" dirty="0">
                <a:solidFill>
                  <a:srgbClr val="000000"/>
                </a:solidFill>
              </a:rPr>
              <a:t>SI=5</a:t>
            </a:r>
          </a:p>
        </p:txBody>
      </p:sp>
      <p:sp>
        <p:nvSpPr>
          <p:cNvPr id="204845" name="Line 53"/>
          <p:cNvSpPr>
            <a:spLocks noChangeShapeType="1"/>
          </p:cNvSpPr>
          <p:nvPr/>
        </p:nvSpPr>
        <p:spPr bwMode="auto">
          <a:xfrm flipV="1">
            <a:off x="4076700" y="973248"/>
            <a:ext cx="0" cy="1104900"/>
          </a:xfrm>
          <a:prstGeom prst="line">
            <a:avLst/>
          </a:prstGeom>
          <a:noFill/>
          <a:ln w="9525">
            <a:solidFill>
              <a:schemeClr val="tx1"/>
            </a:solidFill>
            <a:prstDash val="dash"/>
            <a:round/>
            <a:headEnd/>
            <a:tailEnd/>
          </a:ln>
        </p:spPr>
        <p:txBody>
          <a:bodyPr/>
          <a:lstStyle/>
          <a:p>
            <a:endParaRPr lang="en-US" dirty="0"/>
          </a:p>
        </p:txBody>
      </p:sp>
      <p:sp>
        <p:nvSpPr>
          <p:cNvPr id="204846" name="Text Box 54"/>
          <p:cNvSpPr txBox="1">
            <a:spLocks noChangeArrowheads="1"/>
          </p:cNvSpPr>
          <p:nvPr/>
        </p:nvSpPr>
        <p:spPr bwMode="auto">
          <a:xfrm>
            <a:off x="7124700" y="4167298"/>
            <a:ext cx="866775"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82880" y="0"/>
            <a:ext cx="8229600" cy="630936"/>
          </a:xfrm>
        </p:spPr>
        <p:txBody>
          <a:bodyPr/>
          <a:lstStyle/>
          <a:p>
            <a:pPr eaLnBrk="1" hangingPunct="1"/>
            <a:r>
              <a:rPr lang="en-US" dirty="0" smtClean="0"/>
              <a:t>MTP GWS Configuration</a:t>
            </a:r>
          </a:p>
        </p:txBody>
      </p:sp>
      <p:sp>
        <p:nvSpPr>
          <p:cNvPr id="205827" name="Rectangle 3"/>
          <p:cNvSpPr>
            <a:spLocks noGrp="1" noChangeArrowheads="1"/>
          </p:cNvSpPr>
          <p:nvPr>
            <p:ph idx="1"/>
          </p:nvPr>
        </p:nvSpPr>
        <p:spPr>
          <a:xfrm>
            <a:off x="3551681" y="1795130"/>
            <a:ext cx="5099050" cy="1943100"/>
          </a:xfrm>
        </p:spPr>
        <p:txBody>
          <a:bodyPr/>
          <a:lstStyle/>
          <a:p>
            <a:pPr eaLnBrk="1" hangingPunct="1"/>
            <a:r>
              <a:rPr lang="en-US" dirty="0" smtClean="0"/>
              <a:t>MTP screening covers both ISUP and MTP Network Management messages.</a:t>
            </a:r>
          </a:p>
        </p:txBody>
      </p:sp>
      <p:sp>
        <p:nvSpPr>
          <p:cNvPr id="205828" name="Rectangle 4"/>
          <p:cNvSpPr>
            <a:spLocks noChangeArrowheads="1"/>
          </p:cNvSpPr>
          <p:nvPr/>
        </p:nvSpPr>
        <p:spPr bwMode="auto">
          <a:xfrm>
            <a:off x="704850" y="8794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chg-feat:gws=on</a:t>
            </a:r>
          </a:p>
        </p:txBody>
      </p:sp>
      <p:sp>
        <p:nvSpPr>
          <p:cNvPr id="205829" name="Rectangle 5"/>
          <p:cNvSpPr>
            <a:spLocks noChangeArrowheads="1"/>
          </p:cNvSpPr>
          <p:nvPr/>
        </p:nvSpPr>
        <p:spPr bwMode="auto">
          <a:xfrm>
            <a:off x="717550" y="1476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chg-ls</a:t>
            </a:r>
          </a:p>
        </p:txBody>
      </p:sp>
      <p:sp>
        <p:nvSpPr>
          <p:cNvPr id="205830" name="Rectangle 6"/>
          <p:cNvSpPr>
            <a:spLocks noChangeArrowheads="1"/>
          </p:cNvSpPr>
          <p:nvPr/>
        </p:nvSpPr>
        <p:spPr bwMode="auto">
          <a:xfrm>
            <a:off x="692150" y="21240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ent-scrset</a:t>
            </a:r>
          </a:p>
        </p:txBody>
      </p:sp>
      <p:sp>
        <p:nvSpPr>
          <p:cNvPr id="205831" name="Rectangle 7"/>
          <p:cNvSpPr>
            <a:spLocks noChangeArrowheads="1"/>
          </p:cNvSpPr>
          <p:nvPr/>
        </p:nvSpPr>
        <p:spPr bwMode="auto">
          <a:xfrm>
            <a:off x="692150" y="27844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ent-scr-opc</a:t>
            </a:r>
          </a:p>
        </p:txBody>
      </p:sp>
      <p:sp>
        <p:nvSpPr>
          <p:cNvPr id="205832" name="Rectangle 8"/>
          <p:cNvSpPr>
            <a:spLocks noChangeArrowheads="1"/>
          </p:cNvSpPr>
          <p:nvPr/>
        </p:nvSpPr>
        <p:spPr bwMode="auto">
          <a:xfrm>
            <a:off x="685800" y="34004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ent-scr-sio</a:t>
            </a:r>
          </a:p>
          <a:p>
            <a:pPr algn="ctr" eaLnBrk="0" hangingPunct="0"/>
            <a:endParaRPr lang="en-US" sz="2000" b="1" dirty="0"/>
          </a:p>
        </p:txBody>
      </p:sp>
      <p:sp>
        <p:nvSpPr>
          <p:cNvPr id="205833" name="Rectangle 9"/>
          <p:cNvSpPr>
            <a:spLocks noChangeArrowheads="1"/>
          </p:cNvSpPr>
          <p:nvPr/>
        </p:nvSpPr>
        <p:spPr bwMode="auto">
          <a:xfrm>
            <a:off x="673100" y="40354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ent-scr-dpc</a:t>
            </a:r>
          </a:p>
          <a:p>
            <a:pPr algn="ctr" eaLnBrk="0" hangingPunct="0"/>
            <a:endParaRPr lang="en-US" sz="2000" b="1" dirty="0"/>
          </a:p>
        </p:txBody>
      </p:sp>
      <p:sp>
        <p:nvSpPr>
          <p:cNvPr id="205834" name="Rectangle 10"/>
          <p:cNvSpPr>
            <a:spLocks noChangeArrowheads="1"/>
          </p:cNvSpPr>
          <p:nvPr/>
        </p:nvSpPr>
        <p:spPr bwMode="auto">
          <a:xfrm>
            <a:off x="685800" y="46704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ent-scr-blkdpc</a:t>
            </a:r>
          </a:p>
          <a:p>
            <a:pPr algn="ctr" eaLnBrk="0" hangingPunct="0"/>
            <a:endParaRPr lang="en-US" sz="2000" b="1" dirty="0"/>
          </a:p>
        </p:txBody>
      </p:sp>
      <p:sp>
        <p:nvSpPr>
          <p:cNvPr id="205835" name="Rectangle 11"/>
          <p:cNvSpPr>
            <a:spLocks noChangeArrowheads="1"/>
          </p:cNvSpPr>
          <p:nvPr/>
        </p:nvSpPr>
        <p:spPr bwMode="auto">
          <a:xfrm>
            <a:off x="673100" y="52673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ent-scr-destfld</a:t>
            </a:r>
          </a:p>
          <a:p>
            <a:pPr algn="ctr" eaLnBrk="0" hangingPunct="0"/>
            <a:endParaRPr lang="en-US" sz="2000" b="1" dirty="0"/>
          </a:p>
        </p:txBody>
      </p:sp>
      <p:sp>
        <p:nvSpPr>
          <p:cNvPr id="205836" name="Rectangle 12"/>
          <p:cNvSpPr>
            <a:spLocks noChangeArrowheads="1"/>
          </p:cNvSpPr>
          <p:nvPr/>
        </p:nvSpPr>
        <p:spPr bwMode="auto">
          <a:xfrm>
            <a:off x="673100" y="583882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endParaRPr lang="en-US" sz="2000" b="1" dirty="0"/>
          </a:p>
          <a:p>
            <a:pPr algn="ctr" eaLnBrk="0" hangingPunct="0"/>
            <a:r>
              <a:rPr lang="en-US" sz="2000" b="1" dirty="0"/>
              <a:t>ent-scr-isup</a:t>
            </a:r>
          </a:p>
          <a:p>
            <a:pPr algn="ctr" eaLnBrk="0" hangingPunct="0"/>
            <a:endParaRPr lang="en-US" sz="2000" b="1"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title"/>
          </p:nvPr>
        </p:nvSpPr>
        <p:spPr>
          <a:xfrm>
            <a:off x="0" y="0"/>
            <a:ext cx="9140825" cy="676275"/>
          </a:xfrm>
        </p:spPr>
        <p:txBody>
          <a:bodyPr/>
          <a:lstStyle/>
          <a:p>
            <a:pPr algn="ctr" eaLnBrk="1" hangingPunct="1"/>
            <a:r>
              <a:rPr lang="en-US" u="sng" dirty="0" smtClean="0"/>
              <a:t>Scenario Map</a:t>
            </a:r>
          </a:p>
        </p:txBody>
      </p:sp>
      <p:sp>
        <p:nvSpPr>
          <p:cNvPr id="5" name="Oval 13"/>
          <p:cNvSpPr>
            <a:spLocks noChangeArrowheads="1"/>
          </p:cNvSpPr>
          <p:nvPr/>
        </p:nvSpPr>
        <p:spPr bwMode="ltGray">
          <a:xfrm>
            <a:off x="389270" y="5499248"/>
            <a:ext cx="9525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6" name="Oval 14"/>
          <p:cNvSpPr>
            <a:spLocks noChangeArrowheads="1"/>
          </p:cNvSpPr>
          <p:nvPr/>
        </p:nvSpPr>
        <p:spPr bwMode="ltGray">
          <a:xfrm>
            <a:off x="7742866" y="5497474"/>
            <a:ext cx="9525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grpSp>
        <p:nvGrpSpPr>
          <p:cNvPr id="7" name="Group 6"/>
          <p:cNvGrpSpPr/>
          <p:nvPr/>
        </p:nvGrpSpPr>
        <p:grpSpPr>
          <a:xfrm>
            <a:off x="169234" y="776176"/>
            <a:ext cx="8772747" cy="5425915"/>
            <a:chOff x="190500" y="971550"/>
            <a:chExt cx="8724900" cy="5600700"/>
          </a:xfrm>
        </p:grpSpPr>
        <p:sp>
          <p:nvSpPr>
            <p:cNvPr id="8" name="Line 5"/>
            <p:cNvSpPr>
              <a:spLocks noChangeShapeType="1"/>
            </p:cNvSpPr>
            <p:nvPr/>
          </p:nvSpPr>
          <p:spPr bwMode="auto">
            <a:xfrm>
              <a:off x="5791200" y="4552950"/>
              <a:ext cx="1981200" cy="1828800"/>
            </a:xfrm>
            <a:prstGeom prst="line">
              <a:avLst/>
            </a:prstGeom>
            <a:noFill/>
            <a:ln w="9525">
              <a:solidFill>
                <a:schemeClr val="tx1"/>
              </a:solidFill>
              <a:round/>
              <a:headEnd/>
              <a:tailEnd/>
            </a:ln>
          </p:spPr>
          <p:txBody>
            <a:bodyPr/>
            <a:lstStyle/>
            <a:p>
              <a:endParaRPr lang="en-US" dirty="0"/>
            </a:p>
          </p:txBody>
        </p:sp>
        <p:sp>
          <p:nvSpPr>
            <p:cNvPr id="9" name="Line 4"/>
            <p:cNvSpPr>
              <a:spLocks noChangeShapeType="1"/>
            </p:cNvSpPr>
            <p:nvPr/>
          </p:nvSpPr>
          <p:spPr bwMode="auto">
            <a:xfrm>
              <a:off x="5791200" y="2647950"/>
              <a:ext cx="1981200" cy="3733800"/>
            </a:xfrm>
            <a:prstGeom prst="line">
              <a:avLst/>
            </a:prstGeom>
            <a:noFill/>
            <a:ln w="9525">
              <a:solidFill>
                <a:schemeClr val="tx1"/>
              </a:solidFill>
              <a:round/>
              <a:headEnd/>
              <a:tailEnd/>
            </a:ln>
          </p:spPr>
          <p:txBody>
            <a:bodyPr/>
            <a:lstStyle/>
            <a:p>
              <a:endParaRPr lang="en-US" dirty="0"/>
            </a:p>
          </p:txBody>
        </p:sp>
        <p:sp>
          <p:nvSpPr>
            <p:cNvPr id="10" name="Line 2"/>
            <p:cNvSpPr>
              <a:spLocks noChangeShapeType="1"/>
            </p:cNvSpPr>
            <p:nvPr/>
          </p:nvSpPr>
          <p:spPr bwMode="auto">
            <a:xfrm>
              <a:off x="5791200" y="2647950"/>
              <a:ext cx="2032000" cy="1168400"/>
            </a:xfrm>
            <a:prstGeom prst="line">
              <a:avLst/>
            </a:prstGeom>
            <a:noFill/>
            <a:ln w="9525">
              <a:solidFill>
                <a:schemeClr val="tx1"/>
              </a:solidFill>
              <a:round/>
              <a:headEnd/>
              <a:tailEnd/>
            </a:ln>
          </p:spPr>
          <p:txBody>
            <a:bodyPr/>
            <a:lstStyle/>
            <a:p>
              <a:endParaRPr lang="en-US" dirty="0"/>
            </a:p>
          </p:txBody>
        </p:sp>
        <p:sp>
          <p:nvSpPr>
            <p:cNvPr id="11" name="Line 3"/>
            <p:cNvSpPr>
              <a:spLocks noChangeShapeType="1"/>
            </p:cNvSpPr>
            <p:nvPr/>
          </p:nvSpPr>
          <p:spPr bwMode="auto">
            <a:xfrm flipV="1">
              <a:off x="5791200" y="3803650"/>
              <a:ext cx="2070100" cy="749300"/>
            </a:xfrm>
            <a:prstGeom prst="line">
              <a:avLst/>
            </a:prstGeom>
            <a:noFill/>
            <a:ln w="9525">
              <a:solidFill>
                <a:schemeClr val="tx1"/>
              </a:solidFill>
              <a:round/>
              <a:headEnd/>
              <a:tailEnd/>
            </a:ln>
          </p:spPr>
          <p:txBody>
            <a:bodyPr/>
            <a:lstStyle/>
            <a:p>
              <a:endParaRPr lang="en-US" dirty="0"/>
            </a:p>
          </p:txBody>
        </p:sp>
        <p:sp>
          <p:nvSpPr>
            <p:cNvPr id="12" name="Oval 7"/>
            <p:cNvSpPr>
              <a:spLocks noChangeArrowheads="1"/>
            </p:cNvSpPr>
            <p:nvPr/>
          </p:nvSpPr>
          <p:spPr bwMode="ltGray">
            <a:xfrm>
              <a:off x="609600" y="97155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3" name="AutoShape 8"/>
            <p:cNvSpPr>
              <a:spLocks noChangeArrowheads="1"/>
            </p:cNvSpPr>
            <p:nvPr/>
          </p:nvSpPr>
          <p:spPr bwMode="auto">
            <a:xfrm>
              <a:off x="7543800" y="462915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4" name="Rectangle 9"/>
            <p:cNvSpPr>
              <a:spLocks noChangeArrowheads="1"/>
            </p:cNvSpPr>
            <p:nvPr/>
          </p:nvSpPr>
          <p:spPr bwMode="auto">
            <a:xfrm>
              <a:off x="2819400" y="226695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5" name="Oval 10"/>
            <p:cNvSpPr>
              <a:spLocks noChangeArrowheads="1"/>
            </p:cNvSpPr>
            <p:nvPr/>
          </p:nvSpPr>
          <p:spPr bwMode="ltGray">
            <a:xfrm>
              <a:off x="7620000" y="104775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6" name="Oval 11"/>
            <p:cNvSpPr>
              <a:spLocks noChangeArrowheads="1"/>
            </p:cNvSpPr>
            <p:nvPr/>
          </p:nvSpPr>
          <p:spPr bwMode="ltGray">
            <a:xfrm>
              <a:off x="7620000" y="226695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7" name="Oval 12"/>
            <p:cNvSpPr>
              <a:spLocks noChangeArrowheads="1"/>
            </p:cNvSpPr>
            <p:nvPr/>
          </p:nvSpPr>
          <p:spPr bwMode="ltGray">
            <a:xfrm>
              <a:off x="609600" y="226695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a:r>
                <a:rPr lang="en-US" sz="2400" dirty="0">
                  <a:solidFill>
                    <a:srgbClr val="000000"/>
                  </a:solidFill>
                </a:rPr>
                <a:t> </a:t>
              </a:r>
            </a:p>
          </p:txBody>
        </p:sp>
        <p:sp>
          <p:nvSpPr>
            <p:cNvPr id="18" name="AutoShape 15"/>
            <p:cNvSpPr>
              <a:spLocks noChangeArrowheads="1"/>
            </p:cNvSpPr>
            <p:nvPr/>
          </p:nvSpPr>
          <p:spPr bwMode="auto">
            <a:xfrm>
              <a:off x="7493000" y="340995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9" name="Rectangle 16"/>
            <p:cNvSpPr>
              <a:spLocks noChangeArrowheads="1"/>
            </p:cNvSpPr>
            <p:nvPr/>
          </p:nvSpPr>
          <p:spPr bwMode="auto">
            <a:xfrm>
              <a:off x="2819400" y="409575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0" name="Rectangle 17"/>
            <p:cNvSpPr>
              <a:spLocks noChangeArrowheads="1"/>
            </p:cNvSpPr>
            <p:nvPr/>
          </p:nvSpPr>
          <p:spPr bwMode="auto">
            <a:xfrm>
              <a:off x="4724400" y="409575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1" name="Rectangle 18"/>
            <p:cNvSpPr>
              <a:spLocks noChangeArrowheads="1"/>
            </p:cNvSpPr>
            <p:nvPr/>
          </p:nvSpPr>
          <p:spPr bwMode="auto">
            <a:xfrm>
              <a:off x="4724400" y="226695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2" name="Line 19"/>
            <p:cNvSpPr>
              <a:spLocks noChangeShapeType="1"/>
            </p:cNvSpPr>
            <p:nvPr/>
          </p:nvSpPr>
          <p:spPr bwMode="auto">
            <a:xfrm>
              <a:off x="1524000" y="1504950"/>
              <a:ext cx="1295400" cy="1219200"/>
            </a:xfrm>
            <a:prstGeom prst="line">
              <a:avLst/>
            </a:prstGeom>
            <a:noFill/>
            <a:ln w="9525">
              <a:solidFill>
                <a:schemeClr val="tx1"/>
              </a:solidFill>
              <a:round/>
              <a:headEnd/>
              <a:tailEnd/>
            </a:ln>
          </p:spPr>
          <p:txBody>
            <a:bodyPr/>
            <a:lstStyle/>
            <a:p>
              <a:endParaRPr lang="en-US" dirty="0"/>
            </a:p>
          </p:txBody>
        </p:sp>
        <p:sp>
          <p:nvSpPr>
            <p:cNvPr id="23" name="Line 20"/>
            <p:cNvSpPr>
              <a:spLocks noChangeShapeType="1"/>
            </p:cNvSpPr>
            <p:nvPr/>
          </p:nvSpPr>
          <p:spPr bwMode="auto">
            <a:xfrm flipH="1">
              <a:off x="1524000" y="2724150"/>
              <a:ext cx="1295400" cy="0"/>
            </a:xfrm>
            <a:prstGeom prst="line">
              <a:avLst/>
            </a:prstGeom>
            <a:noFill/>
            <a:ln w="9525">
              <a:solidFill>
                <a:schemeClr val="tx1"/>
              </a:solidFill>
              <a:round/>
              <a:headEnd/>
              <a:tailEnd/>
            </a:ln>
          </p:spPr>
          <p:txBody>
            <a:bodyPr/>
            <a:lstStyle/>
            <a:p>
              <a:endParaRPr lang="en-US" dirty="0"/>
            </a:p>
          </p:txBody>
        </p:sp>
        <p:sp>
          <p:nvSpPr>
            <p:cNvPr id="24" name="Line 21"/>
            <p:cNvSpPr>
              <a:spLocks noChangeShapeType="1"/>
            </p:cNvSpPr>
            <p:nvPr/>
          </p:nvSpPr>
          <p:spPr bwMode="auto">
            <a:xfrm flipH="1">
              <a:off x="1435100" y="2724150"/>
              <a:ext cx="1384300" cy="1346200"/>
            </a:xfrm>
            <a:prstGeom prst="line">
              <a:avLst/>
            </a:prstGeom>
            <a:noFill/>
            <a:ln w="9525">
              <a:solidFill>
                <a:schemeClr val="tx1"/>
              </a:solidFill>
              <a:round/>
              <a:headEnd/>
              <a:tailEnd/>
            </a:ln>
          </p:spPr>
          <p:txBody>
            <a:bodyPr/>
            <a:lstStyle/>
            <a:p>
              <a:endParaRPr lang="en-US" dirty="0"/>
            </a:p>
          </p:txBody>
        </p:sp>
        <p:sp>
          <p:nvSpPr>
            <p:cNvPr id="25" name="Line 22"/>
            <p:cNvSpPr>
              <a:spLocks noChangeShapeType="1"/>
            </p:cNvSpPr>
            <p:nvPr/>
          </p:nvSpPr>
          <p:spPr bwMode="auto">
            <a:xfrm flipH="1">
              <a:off x="1333500" y="2724150"/>
              <a:ext cx="1485900" cy="3517900"/>
            </a:xfrm>
            <a:prstGeom prst="line">
              <a:avLst/>
            </a:prstGeom>
            <a:noFill/>
            <a:ln w="9525">
              <a:solidFill>
                <a:schemeClr val="tx1"/>
              </a:solidFill>
              <a:round/>
              <a:headEnd/>
              <a:tailEnd/>
            </a:ln>
          </p:spPr>
          <p:txBody>
            <a:bodyPr/>
            <a:lstStyle/>
            <a:p>
              <a:endParaRPr lang="en-US" dirty="0"/>
            </a:p>
          </p:txBody>
        </p:sp>
        <p:sp>
          <p:nvSpPr>
            <p:cNvPr id="26" name="Line 23"/>
            <p:cNvSpPr>
              <a:spLocks noChangeShapeType="1"/>
            </p:cNvSpPr>
            <p:nvPr/>
          </p:nvSpPr>
          <p:spPr bwMode="auto">
            <a:xfrm flipH="1">
              <a:off x="1333500" y="4552950"/>
              <a:ext cx="1485900" cy="1701800"/>
            </a:xfrm>
            <a:prstGeom prst="line">
              <a:avLst/>
            </a:prstGeom>
            <a:noFill/>
            <a:ln w="9525">
              <a:solidFill>
                <a:schemeClr val="tx1"/>
              </a:solidFill>
              <a:round/>
              <a:headEnd/>
              <a:tailEnd/>
            </a:ln>
          </p:spPr>
          <p:txBody>
            <a:bodyPr/>
            <a:lstStyle/>
            <a:p>
              <a:endParaRPr lang="en-US" dirty="0"/>
            </a:p>
          </p:txBody>
        </p:sp>
        <p:sp>
          <p:nvSpPr>
            <p:cNvPr id="27" name="Line 24"/>
            <p:cNvSpPr>
              <a:spLocks noChangeShapeType="1"/>
            </p:cNvSpPr>
            <p:nvPr/>
          </p:nvSpPr>
          <p:spPr bwMode="auto">
            <a:xfrm>
              <a:off x="1409700" y="4070350"/>
              <a:ext cx="1409700" cy="482600"/>
            </a:xfrm>
            <a:prstGeom prst="line">
              <a:avLst/>
            </a:prstGeom>
            <a:noFill/>
            <a:ln w="9525">
              <a:solidFill>
                <a:schemeClr val="tx1"/>
              </a:solidFill>
              <a:round/>
              <a:headEnd/>
              <a:tailEnd/>
            </a:ln>
          </p:spPr>
          <p:txBody>
            <a:bodyPr/>
            <a:lstStyle/>
            <a:p>
              <a:endParaRPr lang="en-US" dirty="0"/>
            </a:p>
          </p:txBody>
        </p:sp>
        <p:sp>
          <p:nvSpPr>
            <p:cNvPr id="28" name="Line 25"/>
            <p:cNvSpPr>
              <a:spLocks noChangeShapeType="1"/>
            </p:cNvSpPr>
            <p:nvPr/>
          </p:nvSpPr>
          <p:spPr bwMode="auto">
            <a:xfrm flipH="1" flipV="1">
              <a:off x="1524000" y="2724150"/>
              <a:ext cx="1295400" cy="1828800"/>
            </a:xfrm>
            <a:prstGeom prst="line">
              <a:avLst/>
            </a:prstGeom>
            <a:noFill/>
            <a:ln w="9525">
              <a:solidFill>
                <a:schemeClr val="tx1"/>
              </a:solidFill>
              <a:round/>
              <a:headEnd/>
              <a:tailEnd/>
            </a:ln>
          </p:spPr>
          <p:txBody>
            <a:bodyPr/>
            <a:lstStyle/>
            <a:p>
              <a:endParaRPr lang="en-US" dirty="0"/>
            </a:p>
          </p:txBody>
        </p:sp>
        <p:sp>
          <p:nvSpPr>
            <p:cNvPr id="29" name="Line 26"/>
            <p:cNvSpPr>
              <a:spLocks noChangeShapeType="1"/>
            </p:cNvSpPr>
            <p:nvPr/>
          </p:nvSpPr>
          <p:spPr bwMode="auto">
            <a:xfrm flipH="1" flipV="1">
              <a:off x="1524000" y="1504950"/>
              <a:ext cx="1295400" cy="3048000"/>
            </a:xfrm>
            <a:prstGeom prst="line">
              <a:avLst/>
            </a:prstGeom>
            <a:noFill/>
            <a:ln w="9525">
              <a:solidFill>
                <a:schemeClr val="tx1"/>
              </a:solidFill>
              <a:round/>
              <a:headEnd/>
              <a:tailEnd/>
            </a:ln>
          </p:spPr>
          <p:txBody>
            <a:bodyPr/>
            <a:lstStyle/>
            <a:p>
              <a:endParaRPr lang="en-US" dirty="0"/>
            </a:p>
          </p:txBody>
        </p:sp>
        <p:sp>
          <p:nvSpPr>
            <p:cNvPr id="30" name="Line 27"/>
            <p:cNvSpPr>
              <a:spLocks noChangeShapeType="1"/>
            </p:cNvSpPr>
            <p:nvPr/>
          </p:nvSpPr>
          <p:spPr bwMode="auto">
            <a:xfrm>
              <a:off x="3352800" y="3181350"/>
              <a:ext cx="0" cy="914400"/>
            </a:xfrm>
            <a:prstGeom prst="line">
              <a:avLst/>
            </a:prstGeom>
            <a:noFill/>
            <a:ln w="9525">
              <a:solidFill>
                <a:schemeClr val="tx1"/>
              </a:solidFill>
              <a:round/>
              <a:headEnd/>
              <a:tailEnd/>
            </a:ln>
          </p:spPr>
          <p:txBody>
            <a:bodyPr/>
            <a:lstStyle/>
            <a:p>
              <a:endParaRPr lang="en-US" dirty="0"/>
            </a:p>
          </p:txBody>
        </p:sp>
        <p:sp>
          <p:nvSpPr>
            <p:cNvPr id="31" name="Line 28"/>
            <p:cNvSpPr>
              <a:spLocks noChangeShapeType="1"/>
            </p:cNvSpPr>
            <p:nvPr/>
          </p:nvSpPr>
          <p:spPr bwMode="auto">
            <a:xfrm>
              <a:off x="5257800" y="3181350"/>
              <a:ext cx="0" cy="914400"/>
            </a:xfrm>
            <a:prstGeom prst="line">
              <a:avLst/>
            </a:prstGeom>
            <a:noFill/>
            <a:ln w="9525">
              <a:solidFill>
                <a:schemeClr val="tx1"/>
              </a:solidFill>
              <a:round/>
              <a:headEnd/>
              <a:tailEnd/>
            </a:ln>
          </p:spPr>
          <p:txBody>
            <a:bodyPr/>
            <a:lstStyle/>
            <a:p>
              <a:endParaRPr lang="en-US" dirty="0"/>
            </a:p>
          </p:txBody>
        </p:sp>
        <p:sp>
          <p:nvSpPr>
            <p:cNvPr id="32" name="Line 29"/>
            <p:cNvSpPr>
              <a:spLocks noChangeShapeType="1"/>
            </p:cNvSpPr>
            <p:nvPr/>
          </p:nvSpPr>
          <p:spPr bwMode="auto">
            <a:xfrm>
              <a:off x="3886200" y="2647950"/>
              <a:ext cx="838200" cy="1981200"/>
            </a:xfrm>
            <a:prstGeom prst="line">
              <a:avLst/>
            </a:prstGeom>
            <a:noFill/>
            <a:ln w="9525">
              <a:solidFill>
                <a:schemeClr val="tx1"/>
              </a:solidFill>
              <a:round/>
              <a:headEnd/>
              <a:tailEnd/>
            </a:ln>
          </p:spPr>
          <p:txBody>
            <a:bodyPr/>
            <a:lstStyle/>
            <a:p>
              <a:endParaRPr lang="en-US" dirty="0"/>
            </a:p>
          </p:txBody>
        </p:sp>
        <p:sp>
          <p:nvSpPr>
            <p:cNvPr id="33" name="Line 30"/>
            <p:cNvSpPr>
              <a:spLocks noChangeShapeType="1"/>
            </p:cNvSpPr>
            <p:nvPr/>
          </p:nvSpPr>
          <p:spPr bwMode="auto">
            <a:xfrm flipH="1">
              <a:off x="3886200" y="4629150"/>
              <a:ext cx="838200" cy="0"/>
            </a:xfrm>
            <a:prstGeom prst="line">
              <a:avLst/>
            </a:prstGeom>
            <a:noFill/>
            <a:ln w="9525">
              <a:solidFill>
                <a:schemeClr val="tx1"/>
              </a:solidFill>
              <a:round/>
              <a:headEnd/>
              <a:tailEnd/>
            </a:ln>
          </p:spPr>
          <p:txBody>
            <a:bodyPr/>
            <a:lstStyle/>
            <a:p>
              <a:endParaRPr lang="en-US" dirty="0"/>
            </a:p>
          </p:txBody>
        </p:sp>
        <p:sp>
          <p:nvSpPr>
            <p:cNvPr id="34" name="Line 31"/>
            <p:cNvSpPr>
              <a:spLocks noChangeShapeType="1"/>
            </p:cNvSpPr>
            <p:nvPr/>
          </p:nvSpPr>
          <p:spPr bwMode="auto">
            <a:xfrm>
              <a:off x="3886200" y="2647950"/>
              <a:ext cx="838200" cy="0"/>
            </a:xfrm>
            <a:prstGeom prst="line">
              <a:avLst/>
            </a:prstGeom>
            <a:noFill/>
            <a:ln w="9525">
              <a:solidFill>
                <a:schemeClr val="tx1"/>
              </a:solidFill>
              <a:round/>
              <a:headEnd/>
              <a:tailEnd/>
            </a:ln>
          </p:spPr>
          <p:txBody>
            <a:bodyPr/>
            <a:lstStyle/>
            <a:p>
              <a:endParaRPr lang="en-US" dirty="0"/>
            </a:p>
          </p:txBody>
        </p:sp>
        <p:sp>
          <p:nvSpPr>
            <p:cNvPr id="35" name="Line 32"/>
            <p:cNvSpPr>
              <a:spLocks noChangeShapeType="1"/>
            </p:cNvSpPr>
            <p:nvPr/>
          </p:nvSpPr>
          <p:spPr bwMode="auto">
            <a:xfrm flipV="1">
              <a:off x="3886200" y="2647950"/>
              <a:ext cx="838200" cy="1981200"/>
            </a:xfrm>
            <a:prstGeom prst="line">
              <a:avLst/>
            </a:prstGeom>
            <a:noFill/>
            <a:ln w="9525">
              <a:solidFill>
                <a:schemeClr val="tx1"/>
              </a:solidFill>
              <a:round/>
              <a:headEnd/>
              <a:tailEnd/>
            </a:ln>
          </p:spPr>
          <p:txBody>
            <a:bodyPr/>
            <a:lstStyle/>
            <a:p>
              <a:endParaRPr lang="en-US" dirty="0"/>
            </a:p>
          </p:txBody>
        </p:sp>
        <p:sp>
          <p:nvSpPr>
            <p:cNvPr id="36" name="Line 33"/>
            <p:cNvSpPr>
              <a:spLocks noChangeShapeType="1"/>
            </p:cNvSpPr>
            <p:nvPr/>
          </p:nvSpPr>
          <p:spPr bwMode="auto">
            <a:xfrm flipV="1">
              <a:off x="5791200" y="1504950"/>
              <a:ext cx="1828800" cy="1143000"/>
            </a:xfrm>
            <a:prstGeom prst="line">
              <a:avLst/>
            </a:prstGeom>
            <a:noFill/>
            <a:ln w="9525">
              <a:solidFill>
                <a:schemeClr val="tx1"/>
              </a:solidFill>
              <a:round/>
              <a:headEnd/>
              <a:tailEnd/>
            </a:ln>
          </p:spPr>
          <p:txBody>
            <a:bodyPr/>
            <a:lstStyle/>
            <a:p>
              <a:endParaRPr lang="en-US" dirty="0"/>
            </a:p>
          </p:txBody>
        </p:sp>
        <p:sp>
          <p:nvSpPr>
            <p:cNvPr id="37" name="Line 34"/>
            <p:cNvSpPr>
              <a:spLocks noChangeShapeType="1"/>
            </p:cNvSpPr>
            <p:nvPr/>
          </p:nvSpPr>
          <p:spPr bwMode="auto">
            <a:xfrm>
              <a:off x="5791200" y="2647950"/>
              <a:ext cx="1828800" cy="0"/>
            </a:xfrm>
            <a:prstGeom prst="line">
              <a:avLst/>
            </a:prstGeom>
            <a:noFill/>
            <a:ln w="9525">
              <a:solidFill>
                <a:schemeClr val="tx1"/>
              </a:solidFill>
              <a:round/>
              <a:headEnd/>
              <a:tailEnd/>
            </a:ln>
          </p:spPr>
          <p:txBody>
            <a:bodyPr/>
            <a:lstStyle/>
            <a:p>
              <a:endParaRPr lang="en-US" dirty="0"/>
            </a:p>
          </p:txBody>
        </p:sp>
        <p:sp>
          <p:nvSpPr>
            <p:cNvPr id="38" name="Line 35"/>
            <p:cNvSpPr>
              <a:spLocks noChangeShapeType="1"/>
            </p:cNvSpPr>
            <p:nvPr/>
          </p:nvSpPr>
          <p:spPr bwMode="auto">
            <a:xfrm>
              <a:off x="5791200" y="2647950"/>
              <a:ext cx="1981200" cy="2514600"/>
            </a:xfrm>
            <a:prstGeom prst="line">
              <a:avLst/>
            </a:prstGeom>
            <a:noFill/>
            <a:ln w="9525">
              <a:solidFill>
                <a:schemeClr val="tx1"/>
              </a:solidFill>
              <a:round/>
              <a:headEnd/>
              <a:tailEnd/>
            </a:ln>
          </p:spPr>
          <p:txBody>
            <a:bodyPr/>
            <a:lstStyle/>
            <a:p>
              <a:endParaRPr lang="en-US" dirty="0"/>
            </a:p>
          </p:txBody>
        </p:sp>
        <p:sp>
          <p:nvSpPr>
            <p:cNvPr id="39" name="Line 36"/>
            <p:cNvSpPr>
              <a:spLocks noChangeShapeType="1"/>
            </p:cNvSpPr>
            <p:nvPr/>
          </p:nvSpPr>
          <p:spPr bwMode="auto">
            <a:xfrm>
              <a:off x="5791200" y="4552950"/>
              <a:ext cx="1981200" cy="609600"/>
            </a:xfrm>
            <a:prstGeom prst="line">
              <a:avLst/>
            </a:prstGeom>
            <a:noFill/>
            <a:ln w="9525">
              <a:solidFill>
                <a:schemeClr val="tx1"/>
              </a:solidFill>
              <a:round/>
              <a:headEnd/>
              <a:tailEnd/>
            </a:ln>
          </p:spPr>
          <p:txBody>
            <a:bodyPr/>
            <a:lstStyle/>
            <a:p>
              <a:endParaRPr lang="en-US" dirty="0"/>
            </a:p>
          </p:txBody>
        </p:sp>
        <p:sp>
          <p:nvSpPr>
            <p:cNvPr id="40" name="Line 37"/>
            <p:cNvSpPr>
              <a:spLocks noChangeShapeType="1"/>
            </p:cNvSpPr>
            <p:nvPr/>
          </p:nvSpPr>
          <p:spPr bwMode="auto">
            <a:xfrm flipV="1">
              <a:off x="5791200" y="2647950"/>
              <a:ext cx="1828800" cy="1905000"/>
            </a:xfrm>
            <a:prstGeom prst="line">
              <a:avLst/>
            </a:prstGeom>
            <a:noFill/>
            <a:ln w="9525">
              <a:solidFill>
                <a:schemeClr val="tx1"/>
              </a:solidFill>
              <a:round/>
              <a:headEnd/>
              <a:tailEnd/>
            </a:ln>
          </p:spPr>
          <p:txBody>
            <a:bodyPr/>
            <a:lstStyle/>
            <a:p>
              <a:endParaRPr lang="en-US" dirty="0"/>
            </a:p>
          </p:txBody>
        </p:sp>
        <p:sp>
          <p:nvSpPr>
            <p:cNvPr id="41" name="Line 38"/>
            <p:cNvSpPr>
              <a:spLocks noChangeShapeType="1"/>
            </p:cNvSpPr>
            <p:nvPr/>
          </p:nvSpPr>
          <p:spPr bwMode="auto">
            <a:xfrm flipV="1">
              <a:off x="5791200" y="1504950"/>
              <a:ext cx="1828800" cy="3048000"/>
            </a:xfrm>
            <a:prstGeom prst="line">
              <a:avLst/>
            </a:prstGeom>
            <a:noFill/>
            <a:ln w="9525">
              <a:solidFill>
                <a:schemeClr val="tx1"/>
              </a:solidFill>
              <a:round/>
              <a:headEnd/>
              <a:tailEnd/>
            </a:ln>
          </p:spPr>
          <p:txBody>
            <a:bodyPr/>
            <a:lstStyle/>
            <a:p>
              <a:endParaRPr lang="en-US" dirty="0"/>
            </a:p>
          </p:txBody>
        </p:sp>
        <p:sp>
          <p:nvSpPr>
            <p:cNvPr id="42" name="AutoShape 39"/>
            <p:cNvSpPr>
              <a:spLocks noChangeArrowheads="1"/>
            </p:cNvSpPr>
            <p:nvPr/>
          </p:nvSpPr>
          <p:spPr bwMode="auto">
            <a:xfrm>
              <a:off x="431800" y="342265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3" name="AutoShape 40"/>
            <p:cNvSpPr>
              <a:spLocks noChangeArrowheads="1"/>
            </p:cNvSpPr>
            <p:nvPr/>
          </p:nvSpPr>
          <p:spPr bwMode="auto">
            <a:xfrm>
              <a:off x="381000" y="470535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4" name="Line 41"/>
            <p:cNvSpPr>
              <a:spLocks noChangeShapeType="1"/>
            </p:cNvSpPr>
            <p:nvPr/>
          </p:nvSpPr>
          <p:spPr bwMode="auto">
            <a:xfrm flipH="1">
              <a:off x="1219200" y="4552950"/>
              <a:ext cx="1600200" cy="533400"/>
            </a:xfrm>
            <a:prstGeom prst="line">
              <a:avLst/>
            </a:prstGeom>
            <a:noFill/>
            <a:ln w="9525">
              <a:solidFill>
                <a:schemeClr val="tx1"/>
              </a:solidFill>
              <a:round/>
              <a:headEnd/>
              <a:tailEnd/>
            </a:ln>
          </p:spPr>
          <p:txBody>
            <a:bodyPr/>
            <a:lstStyle/>
            <a:p>
              <a:endParaRPr lang="en-US" dirty="0"/>
            </a:p>
          </p:txBody>
        </p:sp>
        <p:sp>
          <p:nvSpPr>
            <p:cNvPr id="45" name="Line 42"/>
            <p:cNvSpPr>
              <a:spLocks noChangeShapeType="1"/>
            </p:cNvSpPr>
            <p:nvPr/>
          </p:nvSpPr>
          <p:spPr bwMode="auto">
            <a:xfrm flipV="1">
              <a:off x="1219200" y="2724150"/>
              <a:ext cx="1600200" cy="2362200"/>
            </a:xfrm>
            <a:prstGeom prst="line">
              <a:avLst/>
            </a:prstGeom>
            <a:noFill/>
            <a:ln w="9525">
              <a:solidFill>
                <a:schemeClr val="tx1"/>
              </a:solidFill>
              <a:round/>
              <a:headEnd/>
              <a:tailEnd/>
            </a:ln>
          </p:spPr>
          <p:txBody>
            <a:bodyPr/>
            <a:lstStyle/>
            <a:p>
              <a:endParaRPr lang="en-US" dirty="0"/>
            </a:p>
          </p:txBody>
        </p:sp>
        <p:sp>
          <p:nvSpPr>
            <p:cNvPr id="46" name="Line 43"/>
            <p:cNvSpPr>
              <a:spLocks noChangeShapeType="1"/>
            </p:cNvSpPr>
            <p:nvPr/>
          </p:nvSpPr>
          <p:spPr bwMode="auto">
            <a:xfrm>
              <a:off x="4343400" y="2749550"/>
              <a:ext cx="12700" cy="3543300"/>
            </a:xfrm>
            <a:prstGeom prst="line">
              <a:avLst/>
            </a:prstGeom>
            <a:noFill/>
            <a:ln w="19050">
              <a:solidFill>
                <a:schemeClr val="tx1"/>
              </a:solidFill>
              <a:prstDash val="dash"/>
              <a:round/>
              <a:headEnd/>
              <a:tailEnd/>
            </a:ln>
          </p:spPr>
          <p:txBody>
            <a:bodyPr/>
            <a:lstStyle/>
            <a:p>
              <a:endParaRPr lang="en-US" dirty="0"/>
            </a:p>
          </p:txBody>
        </p:sp>
        <p:sp>
          <p:nvSpPr>
            <p:cNvPr id="47" name="Text Box 44"/>
            <p:cNvSpPr txBox="1">
              <a:spLocks noChangeArrowheads="1"/>
            </p:cNvSpPr>
            <p:nvPr/>
          </p:nvSpPr>
          <p:spPr bwMode="auto">
            <a:xfrm>
              <a:off x="4676775" y="2647950"/>
              <a:ext cx="1285875" cy="304800"/>
            </a:xfrm>
            <a:prstGeom prst="rect">
              <a:avLst/>
            </a:prstGeom>
            <a:noFill/>
            <a:ln w="9525">
              <a:noFill/>
              <a:miter lim="800000"/>
              <a:headEnd/>
              <a:tailEnd/>
            </a:ln>
          </p:spPr>
          <p:txBody>
            <a:bodyPr>
              <a:spAutoFit/>
            </a:bodyPr>
            <a:lstStyle/>
            <a:p>
              <a:pPr>
                <a:spcBef>
                  <a:spcPct val="50000"/>
                </a:spcBef>
              </a:pPr>
              <a:r>
                <a:rPr lang="en-US" sz="1400" b="1" dirty="0">
                  <a:solidFill>
                    <a:srgbClr val="000000"/>
                  </a:solidFill>
                </a:rPr>
                <a:t> PC=2-12-1</a:t>
              </a:r>
            </a:p>
          </p:txBody>
        </p:sp>
        <p:sp>
          <p:nvSpPr>
            <p:cNvPr id="48" name="Rectangle 45"/>
            <p:cNvSpPr>
              <a:spLocks noChangeArrowheads="1"/>
            </p:cNvSpPr>
            <p:nvPr/>
          </p:nvSpPr>
          <p:spPr bwMode="auto">
            <a:xfrm>
              <a:off x="4695825" y="45529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PC=2-12-2</a:t>
              </a:r>
            </a:p>
          </p:txBody>
        </p:sp>
        <p:sp>
          <p:nvSpPr>
            <p:cNvPr id="49" name="Rectangle 46"/>
            <p:cNvSpPr>
              <a:spLocks noChangeArrowheads="1"/>
            </p:cNvSpPr>
            <p:nvPr/>
          </p:nvSpPr>
          <p:spPr bwMode="auto">
            <a:xfrm>
              <a:off x="7505700" y="13525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PC=2-12-3</a:t>
              </a:r>
            </a:p>
          </p:txBody>
        </p:sp>
        <p:sp>
          <p:nvSpPr>
            <p:cNvPr id="50" name="Rectangle 47"/>
            <p:cNvSpPr>
              <a:spLocks noChangeArrowheads="1"/>
            </p:cNvSpPr>
            <p:nvPr/>
          </p:nvSpPr>
          <p:spPr bwMode="auto">
            <a:xfrm>
              <a:off x="7496175" y="25717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PC=2-12-4</a:t>
              </a:r>
            </a:p>
          </p:txBody>
        </p:sp>
        <p:sp>
          <p:nvSpPr>
            <p:cNvPr id="51" name="Rectangle 49"/>
            <p:cNvSpPr>
              <a:spLocks noChangeArrowheads="1"/>
            </p:cNvSpPr>
            <p:nvPr/>
          </p:nvSpPr>
          <p:spPr bwMode="auto">
            <a:xfrm>
              <a:off x="7591425" y="5286375"/>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PC=2-12-7</a:t>
              </a:r>
            </a:p>
          </p:txBody>
        </p:sp>
        <p:sp>
          <p:nvSpPr>
            <p:cNvPr id="52" name="Rectangle 50"/>
            <p:cNvSpPr>
              <a:spLocks noChangeArrowheads="1"/>
            </p:cNvSpPr>
            <p:nvPr/>
          </p:nvSpPr>
          <p:spPr bwMode="auto">
            <a:xfrm>
              <a:off x="7559675" y="4057650"/>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PC=2-12-6</a:t>
              </a:r>
            </a:p>
          </p:txBody>
        </p:sp>
        <p:sp>
          <p:nvSpPr>
            <p:cNvPr id="53" name="Rectangle 51"/>
            <p:cNvSpPr>
              <a:spLocks noChangeArrowheads="1"/>
            </p:cNvSpPr>
            <p:nvPr/>
          </p:nvSpPr>
          <p:spPr bwMode="auto">
            <a:xfrm>
              <a:off x="4610100" y="2419350"/>
              <a:ext cx="12239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CPC=2-12-0</a:t>
              </a:r>
            </a:p>
          </p:txBody>
        </p:sp>
        <p:sp>
          <p:nvSpPr>
            <p:cNvPr id="54" name="Rectangle 52"/>
            <p:cNvSpPr>
              <a:spLocks noChangeArrowheads="1"/>
            </p:cNvSpPr>
            <p:nvPr/>
          </p:nvSpPr>
          <p:spPr bwMode="auto">
            <a:xfrm>
              <a:off x="4610100" y="4324350"/>
              <a:ext cx="12239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CPC=2-12-0</a:t>
              </a:r>
            </a:p>
          </p:txBody>
        </p:sp>
        <p:sp>
          <p:nvSpPr>
            <p:cNvPr id="55" name="Rectangle 53"/>
            <p:cNvSpPr>
              <a:spLocks noChangeArrowheads="1"/>
            </p:cNvSpPr>
            <p:nvPr/>
          </p:nvSpPr>
          <p:spPr bwMode="auto">
            <a:xfrm>
              <a:off x="2819400" y="2724150"/>
              <a:ext cx="996950"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PC=1-4-8</a:t>
              </a:r>
            </a:p>
          </p:txBody>
        </p:sp>
        <p:sp>
          <p:nvSpPr>
            <p:cNvPr id="56" name="Rectangle 54"/>
            <p:cNvSpPr>
              <a:spLocks noChangeArrowheads="1"/>
            </p:cNvSpPr>
            <p:nvPr/>
          </p:nvSpPr>
          <p:spPr bwMode="auto">
            <a:xfrm>
              <a:off x="2819400" y="4552950"/>
              <a:ext cx="996950"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PC=1-4-9</a:t>
              </a:r>
            </a:p>
          </p:txBody>
        </p:sp>
        <p:sp>
          <p:nvSpPr>
            <p:cNvPr id="57" name="Rectangle 55"/>
            <p:cNvSpPr>
              <a:spLocks noChangeArrowheads="1"/>
            </p:cNvSpPr>
            <p:nvPr/>
          </p:nvSpPr>
          <p:spPr bwMode="auto">
            <a:xfrm>
              <a:off x="485775" y="12763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PC=1-4-10</a:t>
              </a:r>
            </a:p>
          </p:txBody>
        </p:sp>
        <p:sp>
          <p:nvSpPr>
            <p:cNvPr id="58" name="Rectangle 56"/>
            <p:cNvSpPr>
              <a:spLocks noChangeArrowheads="1"/>
            </p:cNvSpPr>
            <p:nvPr/>
          </p:nvSpPr>
          <p:spPr bwMode="auto">
            <a:xfrm>
              <a:off x="495300" y="25717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PC=1-4-11</a:t>
              </a:r>
            </a:p>
          </p:txBody>
        </p:sp>
        <p:sp>
          <p:nvSpPr>
            <p:cNvPr id="59" name="Rectangle 57"/>
            <p:cNvSpPr>
              <a:spLocks noChangeArrowheads="1"/>
            </p:cNvSpPr>
            <p:nvPr/>
          </p:nvSpPr>
          <p:spPr bwMode="auto">
            <a:xfrm>
              <a:off x="342900" y="6243149"/>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PC=1-4-12</a:t>
              </a:r>
            </a:p>
          </p:txBody>
        </p:sp>
        <p:sp>
          <p:nvSpPr>
            <p:cNvPr id="60" name="Rectangle 58"/>
            <p:cNvSpPr>
              <a:spLocks noChangeArrowheads="1"/>
            </p:cNvSpPr>
            <p:nvPr/>
          </p:nvSpPr>
          <p:spPr bwMode="auto">
            <a:xfrm>
              <a:off x="438150" y="5372100"/>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PC=1-4-14</a:t>
              </a:r>
            </a:p>
          </p:txBody>
        </p:sp>
        <p:sp>
          <p:nvSpPr>
            <p:cNvPr id="61" name="Rectangle 59"/>
            <p:cNvSpPr>
              <a:spLocks noChangeArrowheads="1"/>
            </p:cNvSpPr>
            <p:nvPr/>
          </p:nvSpPr>
          <p:spPr bwMode="auto">
            <a:xfrm>
              <a:off x="498475" y="4079875"/>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PC=1-4-13</a:t>
              </a:r>
            </a:p>
          </p:txBody>
        </p:sp>
        <p:sp>
          <p:nvSpPr>
            <p:cNvPr id="62" name="Rectangle 60"/>
            <p:cNvSpPr>
              <a:spLocks noChangeArrowheads="1"/>
            </p:cNvSpPr>
            <p:nvPr/>
          </p:nvSpPr>
          <p:spPr bwMode="auto">
            <a:xfrm>
              <a:off x="2819400" y="2495550"/>
              <a:ext cx="107632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CPC=1-4-0</a:t>
              </a:r>
            </a:p>
          </p:txBody>
        </p:sp>
        <p:sp>
          <p:nvSpPr>
            <p:cNvPr id="63" name="Rectangle 61"/>
            <p:cNvSpPr>
              <a:spLocks noChangeArrowheads="1"/>
            </p:cNvSpPr>
            <p:nvPr/>
          </p:nvSpPr>
          <p:spPr bwMode="auto">
            <a:xfrm>
              <a:off x="2819400" y="4324350"/>
              <a:ext cx="107632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CPC=1-4-0</a:t>
              </a:r>
            </a:p>
          </p:txBody>
        </p:sp>
        <p:sp>
          <p:nvSpPr>
            <p:cNvPr id="64" name="Text Box 62"/>
            <p:cNvSpPr txBox="1">
              <a:spLocks noChangeArrowheads="1"/>
            </p:cNvSpPr>
            <p:nvPr/>
          </p:nvSpPr>
          <p:spPr bwMode="auto">
            <a:xfrm>
              <a:off x="2209800" y="1454150"/>
              <a:ext cx="2362200" cy="366713"/>
            </a:xfrm>
            <a:prstGeom prst="rect">
              <a:avLst/>
            </a:prstGeom>
            <a:noFill/>
            <a:ln w="9525">
              <a:noFill/>
              <a:miter lim="800000"/>
              <a:headEnd/>
              <a:tailEnd/>
            </a:ln>
          </p:spPr>
          <p:txBody>
            <a:bodyPr>
              <a:spAutoFit/>
            </a:bodyPr>
            <a:lstStyle/>
            <a:p>
              <a:pPr>
                <a:spcBef>
                  <a:spcPct val="50000"/>
                </a:spcBef>
              </a:pPr>
              <a:r>
                <a:rPr lang="en-US" b="1" u="sng" dirty="0">
                  <a:solidFill>
                    <a:srgbClr val="000000"/>
                  </a:solidFill>
                </a:rPr>
                <a:t>Screened Network</a:t>
              </a:r>
            </a:p>
          </p:txBody>
        </p:sp>
        <p:sp>
          <p:nvSpPr>
            <p:cNvPr id="65" name="Text Box 63"/>
            <p:cNvSpPr txBox="1">
              <a:spLocks noChangeArrowheads="1"/>
            </p:cNvSpPr>
            <p:nvPr/>
          </p:nvSpPr>
          <p:spPr bwMode="auto">
            <a:xfrm>
              <a:off x="4546600" y="1454150"/>
              <a:ext cx="2362200" cy="366713"/>
            </a:xfrm>
            <a:prstGeom prst="rect">
              <a:avLst/>
            </a:prstGeom>
            <a:noFill/>
            <a:ln w="9525">
              <a:noFill/>
              <a:miter lim="800000"/>
              <a:headEnd/>
              <a:tailEnd/>
            </a:ln>
          </p:spPr>
          <p:txBody>
            <a:bodyPr>
              <a:spAutoFit/>
            </a:bodyPr>
            <a:lstStyle/>
            <a:p>
              <a:pPr>
                <a:spcBef>
                  <a:spcPct val="50000"/>
                </a:spcBef>
              </a:pPr>
              <a:r>
                <a:rPr lang="en-US" b="1" u="sng" dirty="0">
                  <a:solidFill>
                    <a:srgbClr val="000000"/>
                  </a:solidFill>
                </a:rPr>
                <a:t>Screening Network</a:t>
              </a:r>
            </a:p>
          </p:txBody>
        </p:sp>
        <p:sp>
          <p:nvSpPr>
            <p:cNvPr id="66" name="Text Box 64"/>
            <p:cNvSpPr txBox="1">
              <a:spLocks noChangeArrowheads="1"/>
            </p:cNvSpPr>
            <p:nvPr/>
          </p:nvSpPr>
          <p:spPr bwMode="auto">
            <a:xfrm>
              <a:off x="3937000" y="2305050"/>
              <a:ext cx="850900" cy="366713"/>
            </a:xfrm>
            <a:prstGeom prst="rect">
              <a:avLst/>
            </a:prstGeom>
            <a:noFill/>
            <a:ln w="9525">
              <a:noFill/>
              <a:miter lim="800000"/>
              <a:headEnd/>
              <a:tailEnd/>
            </a:ln>
          </p:spPr>
          <p:txBody>
            <a:bodyPr>
              <a:spAutoFit/>
            </a:bodyPr>
            <a:lstStyle/>
            <a:p>
              <a:pPr algn="ctr">
                <a:spcBef>
                  <a:spcPct val="50000"/>
                </a:spcBef>
              </a:pPr>
              <a:r>
                <a:rPr lang="en-US" b="1" u="sng" dirty="0">
                  <a:solidFill>
                    <a:srgbClr val="000000"/>
                  </a:solidFill>
                </a:rPr>
                <a:t>LS01</a:t>
              </a:r>
            </a:p>
          </p:txBody>
        </p:sp>
        <p:sp>
          <p:nvSpPr>
            <p:cNvPr id="67" name="Line 65"/>
            <p:cNvSpPr>
              <a:spLocks noChangeShapeType="1"/>
            </p:cNvSpPr>
            <p:nvPr/>
          </p:nvSpPr>
          <p:spPr bwMode="auto">
            <a:xfrm flipV="1">
              <a:off x="4343400" y="1238250"/>
              <a:ext cx="0" cy="1028700"/>
            </a:xfrm>
            <a:prstGeom prst="line">
              <a:avLst/>
            </a:prstGeom>
            <a:noFill/>
            <a:ln w="19050">
              <a:solidFill>
                <a:schemeClr val="tx1"/>
              </a:solidFill>
              <a:prstDash val="dash"/>
              <a:round/>
              <a:headEnd/>
              <a:tailEnd/>
            </a:ln>
          </p:spPr>
          <p:txBody>
            <a:bodyPr/>
            <a:lstStyle/>
            <a:p>
              <a:endParaRPr lang="en-US" dirty="0"/>
            </a:p>
          </p:txBody>
        </p:sp>
        <p:sp>
          <p:nvSpPr>
            <p:cNvPr id="68" name="Line 66"/>
            <p:cNvSpPr>
              <a:spLocks noChangeShapeType="1"/>
            </p:cNvSpPr>
            <p:nvPr/>
          </p:nvSpPr>
          <p:spPr bwMode="auto">
            <a:xfrm>
              <a:off x="1358900" y="6572250"/>
              <a:ext cx="6489700" cy="0"/>
            </a:xfrm>
            <a:prstGeom prst="line">
              <a:avLst/>
            </a:prstGeom>
            <a:noFill/>
            <a:ln w="9525">
              <a:solidFill>
                <a:schemeClr val="tx1"/>
              </a:solidFill>
              <a:prstDash val="dash"/>
              <a:round/>
              <a:headEnd/>
              <a:tailEnd/>
            </a:ln>
          </p:spPr>
          <p:txBody>
            <a:bodyPr/>
            <a:lstStyle/>
            <a:p>
              <a:endParaRPr lang="en-US" dirty="0"/>
            </a:p>
          </p:txBody>
        </p:sp>
        <p:sp>
          <p:nvSpPr>
            <p:cNvPr id="69" name="Line 67"/>
            <p:cNvSpPr>
              <a:spLocks noChangeShapeType="1"/>
            </p:cNvSpPr>
            <p:nvPr/>
          </p:nvSpPr>
          <p:spPr bwMode="auto">
            <a:xfrm flipV="1">
              <a:off x="190500" y="1403350"/>
              <a:ext cx="0" cy="5041900"/>
            </a:xfrm>
            <a:prstGeom prst="line">
              <a:avLst/>
            </a:prstGeom>
            <a:noFill/>
            <a:ln w="9525">
              <a:solidFill>
                <a:schemeClr val="tx1"/>
              </a:solidFill>
              <a:prstDash val="dash"/>
              <a:round/>
              <a:headEnd/>
              <a:tailEnd/>
            </a:ln>
          </p:spPr>
          <p:txBody>
            <a:bodyPr/>
            <a:lstStyle/>
            <a:p>
              <a:endParaRPr lang="en-US" dirty="0"/>
            </a:p>
          </p:txBody>
        </p:sp>
        <p:sp>
          <p:nvSpPr>
            <p:cNvPr id="70" name="Line 68"/>
            <p:cNvSpPr>
              <a:spLocks noChangeShapeType="1"/>
            </p:cNvSpPr>
            <p:nvPr/>
          </p:nvSpPr>
          <p:spPr bwMode="auto">
            <a:xfrm>
              <a:off x="190500" y="6445250"/>
              <a:ext cx="228600" cy="0"/>
            </a:xfrm>
            <a:prstGeom prst="line">
              <a:avLst/>
            </a:prstGeom>
            <a:noFill/>
            <a:ln w="9525">
              <a:solidFill>
                <a:schemeClr val="tx1"/>
              </a:solidFill>
              <a:prstDash val="dash"/>
              <a:round/>
              <a:headEnd/>
              <a:tailEnd/>
            </a:ln>
          </p:spPr>
          <p:txBody>
            <a:bodyPr/>
            <a:lstStyle/>
            <a:p>
              <a:endParaRPr lang="en-US" dirty="0"/>
            </a:p>
          </p:txBody>
        </p:sp>
        <p:sp>
          <p:nvSpPr>
            <p:cNvPr id="71" name="Line 69"/>
            <p:cNvSpPr>
              <a:spLocks noChangeShapeType="1"/>
            </p:cNvSpPr>
            <p:nvPr/>
          </p:nvSpPr>
          <p:spPr bwMode="auto">
            <a:xfrm>
              <a:off x="190500" y="2673350"/>
              <a:ext cx="419100" cy="0"/>
            </a:xfrm>
            <a:prstGeom prst="line">
              <a:avLst/>
            </a:prstGeom>
            <a:noFill/>
            <a:ln w="9525">
              <a:solidFill>
                <a:schemeClr val="tx1"/>
              </a:solidFill>
              <a:prstDash val="dash"/>
              <a:round/>
              <a:headEnd/>
              <a:tailEnd/>
            </a:ln>
          </p:spPr>
          <p:txBody>
            <a:bodyPr/>
            <a:lstStyle/>
            <a:p>
              <a:endParaRPr lang="en-US" dirty="0"/>
            </a:p>
          </p:txBody>
        </p:sp>
        <p:sp>
          <p:nvSpPr>
            <p:cNvPr id="72" name="Line 70"/>
            <p:cNvSpPr>
              <a:spLocks noChangeShapeType="1"/>
            </p:cNvSpPr>
            <p:nvPr/>
          </p:nvSpPr>
          <p:spPr bwMode="auto">
            <a:xfrm>
              <a:off x="190500" y="1416050"/>
              <a:ext cx="419100" cy="0"/>
            </a:xfrm>
            <a:prstGeom prst="line">
              <a:avLst/>
            </a:prstGeom>
            <a:noFill/>
            <a:ln w="9525">
              <a:solidFill>
                <a:schemeClr val="tx1"/>
              </a:solidFill>
              <a:prstDash val="dash"/>
              <a:round/>
              <a:headEnd/>
              <a:tailEnd/>
            </a:ln>
          </p:spPr>
          <p:txBody>
            <a:bodyPr/>
            <a:lstStyle/>
            <a:p>
              <a:endParaRPr lang="en-US" dirty="0"/>
            </a:p>
          </p:txBody>
        </p:sp>
        <p:sp>
          <p:nvSpPr>
            <p:cNvPr id="73" name="Line 71"/>
            <p:cNvSpPr>
              <a:spLocks noChangeShapeType="1"/>
            </p:cNvSpPr>
            <p:nvPr/>
          </p:nvSpPr>
          <p:spPr bwMode="auto">
            <a:xfrm flipV="1">
              <a:off x="8915400" y="1479550"/>
              <a:ext cx="0" cy="4914900"/>
            </a:xfrm>
            <a:prstGeom prst="line">
              <a:avLst/>
            </a:prstGeom>
            <a:noFill/>
            <a:ln w="9525">
              <a:solidFill>
                <a:schemeClr val="tx1"/>
              </a:solidFill>
              <a:prstDash val="dash"/>
              <a:round/>
              <a:headEnd/>
              <a:tailEnd/>
            </a:ln>
          </p:spPr>
          <p:txBody>
            <a:bodyPr/>
            <a:lstStyle/>
            <a:p>
              <a:endParaRPr lang="en-US" dirty="0"/>
            </a:p>
          </p:txBody>
        </p:sp>
        <p:sp>
          <p:nvSpPr>
            <p:cNvPr id="74" name="Line 72"/>
            <p:cNvSpPr>
              <a:spLocks noChangeShapeType="1"/>
            </p:cNvSpPr>
            <p:nvPr/>
          </p:nvSpPr>
          <p:spPr bwMode="auto">
            <a:xfrm flipH="1">
              <a:off x="8534400" y="1492250"/>
              <a:ext cx="381000" cy="0"/>
            </a:xfrm>
            <a:prstGeom prst="line">
              <a:avLst/>
            </a:prstGeom>
            <a:noFill/>
            <a:ln w="9525">
              <a:solidFill>
                <a:schemeClr val="tx1"/>
              </a:solidFill>
              <a:prstDash val="dash"/>
              <a:round/>
              <a:headEnd/>
              <a:tailEnd/>
            </a:ln>
          </p:spPr>
          <p:txBody>
            <a:bodyPr/>
            <a:lstStyle/>
            <a:p>
              <a:endParaRPr lang="en-US" dirty="0"/>
            </a:p>
          </p:txBody>
        </p:sp>
        <p:sp>
          <p:nvSpPr>
            <p:cNvPr id="75" name="Line 73"/>
            <p:cNvSpPr>
              <a:spLocks noChangeShapeType="1"/>
            </p:cNvSpPr>
            <p:nvPr/>
          </p:nvSpPr>
          <p:spPr bwMode="auto">
            <a:xfrm flipV="1">
              <a:off x="8534400" y="2749550"/>
              <a:ext cx="381000" cy="0"/>
            </a:xfrm>
            <a:prstGeom prst="line">
              <a:avLst/>
            </a:prstGeom>
            <a:noFill/>
            <a:ln w="9525">
              <a:solidFill>
                <a:schemeClr val="tx1"/>
              </a:solidFill>
              <a:prstDash val="dash"/>
              <a:round/>
              <a:headEnd/>
              <a:tailEnd/>
            </a:ln>
          </p:spPr>
          <p:txBody>
            <a:bodyPr/>
            <a:lstStyle/>
            <a:p>
              <a:endParaRPr lang="en-US" dirty="0"/>
            </a:p>
          </p:txBody>
        </p:sp>
        <p:sp>
          <p:nvSpPr>
            <p:cNvPr id="76" name="Line 74"/>
            <p:cNvSpPr>
              <a:spLocks noChangeShapeType="1"/>
            </p:cNvSpPr>
            <p:nvPr/>
          </p:nvSpPr>
          <p:spPr bwMode="auto">
            <a:xfrm flipH="1">
              <a:off x="8661400" y="6407150"/>
              <a:ext cx="254000" cy="0"/>
            </a:xfrm>
            <a:prstGeom prst="line">
              <a:avLst/>
            </a:prstGeom>
            <a:noFill/>
            <a:ln w="9525">
              <a:solidFill>
                <a:schemeClr val="tx1"/>
              </a:solidFill>
              <a:prstDash val="dash"/>
              <a:round/>
              <a:headEnd/>
              <a:tailEnd/>
            </a:ln>
          </p:spPr>
          <p:txBody>
            <a:bodyPr/>
            <a:lstStyle/>
            <a:p>
              <a:endParaRPr lang="en-US" dirty="0"/>
            </a:p>
          </p:txBody>
        </p:sp>
        <p:sp>
          <p:nvSpPr>
            <p:cNvPr id="77" name="Text Box 75"/>
            <p:cNvSpPr txBox="1">
              <a:spLocks noChangeArrowheads="1"/>
            </p:cNvSpPr>
            <p:nvPr/>
          </p:nvSpPr>
          <p:spPr bwMode="auto">
            <a:xfrm>
              <a:off x="421225" y="6009107"/>
              <a:ext cx="1007382" cy="349460"/>
            </a:xfrm>
            <a:prstGeom prst="rect">
              <a:avLst/>
            </a:prstGeom>
            <a:noFill/>
            <a:ln w="9525">
              <a:noFill/>
              <a:miter lim="800000"/>
              <a:headEnd/>
              <a:tailEnd/>
            </a:ln>
          </p:spPr>
          <p:txBody>
            <a:bodyPr wrap="square">
              <a:spAutoFit/>
            </a:bodyPr>
            <a:lstStyle/>
            <a:p>
              <a:pPr>
                <a:spcBef>
                  <a:spcPct val="50000"/>
                </a:spcBef>
              </a:pPr>
              <a:r>
                <a:rPr lang="en-US" sz="1600" b="1" dirty="0">
                  <a:solidFill>
                    <a:srgbClr val="000000"/>
                  </a:solidFill>
                </a:rPr>
                <a:t>Tandem</a:t>
              </a:r>
            </a:p>
          </p:txBody>
        </p:sp>
        <p:sp>
          <p:nvSpPr>
            <p:cNvPr id="78" name="Rectangle 48"/>
            <p:cNvSpPr>
              <a:spLocks noChangeArrowheads="1"/>
            </p:cNvSpPr>
            <p:nvPr/>
          </p:nvSpPr>
          <p:spPr bwMode="auto">
            <a:xfrm>
              <a:off x="7626350" y="6226175"/>
              <a:ext cx="1154113" cy="304800"/>
            </a:xfrm>
            <a:prstGeom prst="rect">
              <a:avLst/>
            </a:prstGeom>
            <a:noFill/>
            <a:ln w="9525">
              <a:noFill/>
              <a:miter lim="800000"/>
              <a:headEnd/>
              <a:tailEnd/>
            </a:ln>
          </p:spPr>
          <p:txBody>
            <a:bodyPr>
              <a:spAutoFit/>
            </a:bodyPr>
            <a:lstStyle/>
            <a:p>
              <a:pPr>
                <a:spcBef>
                  <a:spcPct val="50000"/>
                </a:spcBef>
              </a:pPr>
              <a:r>
                <a:rPr lang="en-US" sz="1400" b="1" dirty="0">
                  <a:solidFill>
                    <a:srgbClr val="000000"/>
                  </a:solidFill>
                </a:rPr>
                <a:t> </a:t>
              </a:r>
              <a:r>
                <a:rPr lang="en-US" sz="1400" b="1" dirty="0" smtClean="0">
                  <a:solidFill>
                    <a:srgbClr val="000000"/>
                  </a:solidFill>
                </a:rPr>
                <a:t>PC=2-12-5</a:t>
              </a:r>
              <a:endParaRPr lang="en-US" sz="1400" b="1" dirty="0">
                <a:solidFill>
                  <a:srgbClr val="000000"/>
                </a:solidFill>
              </a:endParaRPr>
            </a:p>
          </p:txBody>
        </p:sp>
        <p:sp>
          <p:nvSpPr>
            <p:cNvPr id="79" name="Rectangle 76"/>
            <p:cNvSpPr>
              <a:spLocks noChangeArrowheads="1"/>
            </p:cNvSpPr>
            <p:nvPr/>
          </p:nvSpPr>
          <p:spPr bwMode="auto">
            <a:xfrm>
              <a:off x="7737475" y="5983288"/>
              <a:ext cx="962025" cy="336550"/>
            </a:xfrm>
            <a:prstGeom prst="rect">
              <a:avLst/>
            </a:prstGeom>
            <a:noFill/>
            <a:ln w="9525">
              <a:noFill/>
              <a:miter lim="800000"/>
              <a:headEnd/>
              <a:tailEnd/>
            </a:ln>
          </p:spPr>
          <p:txBody>
            <a:bodyPr wrap="none">
              <a:spAutoFit/>
            </a:bodyPr>
            <a:lstStyle/>
            <a:p>
              <a:pPr algn="ctr"/>
              <a:r>
                <a:rPr lang="en-US" sz="1600" b="1" dirty="0">
                  <a:solidFill>
                    <a:srgbClr val="000000"/>
                  </a:solidFill>
                </a:rPr>
                <a:t>Tandem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Table of Contents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t>CDPA Format (ANSI)</a:t>
            </a:r>
          </a:p>
        </p:txBody>
      </p:sp>
      <p:sp>
        <p:nvSpPr>
          <p:cNvPr id="35843" name="Text Box 3"/>
          <p:cNvSpPr txBox="1">
            <a:spLocks noChangeArrowheads="1"/>
          </p:cNvSpPr>
          <p:nvPr/>
        </p:nvSpPr>
        <p:spPr bwMode="auto">
          <a:xfrm>
            <a:off x="482600" y="1477963"/>
            <a:ext cx="8131175" cy="3216275"/>
          </a:xfrm>
          <a:prstGeom prst="rect">
            <a:avLst/>
          </a:prstGeom>
          <a:noFill/>
          <a:ln w="9525">
            <a:noFill/>
            <a:miter lim="800000"/>
            <a:headEnd/>
            <a:tailEnd/>
          </a:ln>
        </p:spPr>
        <p:txBody>
          <a:bodyPr>
            <a:spAutoFit/>
          </a:bodyPr>
          <a:lstStyle/>
          <a:p>
            <a:pPr marL="457200" indent="-457200" eaLnBrk="0" hangingPunct="0">
              <a:spcBef>
                <a:spcPct val="50000"/>
              </a:spcBef>
            </a:pPr>
            <a:r>
              <a:rPr lang="en-US" sz="1400" dirty="0"/>
              <a:t>00001000         CDPA Length indicator   	           8</a:t>
            </a:r>
          </a:p>
          <a:p>
            <a:pPr marL="457200" indent="-457200" eaLnBrk="0" hangingPunct="0">
              <a:spcBef>
                <a:spcPct val="50000"/>
              </a:spcBef>
            </a:pPr>
            <a:r>
              <a:rPr lang="en-US" sz="1400" dirty="0"/>
              <a:t>01001010	       Address indicator</a:t>
            </a:r>
          </a:p>
          <a:p>
            <a:pPr marL="457200" indent="-457200" eaLnBrk="0" hangingPunct="0">
              <a:spcBef>
                <a:spcPct val="50000"/>
              </a:spcBef>
            </a:pPr>
            <a:r>
              <a:rPr lang="en-US" sz="1400" dirty="0"/>
              <a:t>0- - - - - - -         Reserved 		           0 </a:t>
            </a:r>
          </a:p>
          <a:p>
            <a:pPr marL="457200" indent="-457200" eaLnBrk="0" hangingPunct="0">
              <a:spcBef>
                <a:spcPct val="50000"/>
              </a:spcBef>
            </a:pPr>
            <a:r>
              <a:rPr lang="en-US" sz="1400" dirty="0"/>
              <a:t>-1- - - - - -          Routing Indicator	                              1 - route on DPC + SSN</a:t>
            </a:r>
          </a:p>
          <a:p>
            <a:pPr marL="457200" indent="-457200" eaLnBrk="0" hangingPunct="0">
              <a:spcBef>
                <a:spcPct val="50000"/>
              </a:spcBef>
            </a:pPr>
            <a:r>
              <a:rPr lang="en-US" sz="1400" dirty="0"/>
              <a:t>- -0010- -          Global Title indicator	            2 - Global title includes tt, digits</a:t>
            </a:r>
          </a:p>
          <a:p>
            <a:pPr marL="457200" indent="-457200" eaLnBrk="0" hangingPunct="0">
              <a:spcBef>
                <a:spcPct val="50000"/>
              </a:spcBef>
            </a:pPr>
            <a:r>
              <a:rPr lang="en-US" sz="1400" dirty="0"/>
              <a:t>- - - - - - -1         SSN indicator		            1- the address contains a SSN</a:t>
            </a:r>
          </a:p>
          <a:p>
            <a:pPr marL="457200" indent="-457200" eaLnBrk="0" hangingPunct="0">
              <a:spcBef>
                <a:spcPct val="50000"/>
              </a:spcBef>
            </a:pPr>
            <a:r>
              <a:rPr lang="en-US" sz="1400" dirty="0"/>
              <a:t>- - - - - - </a:t>
            </a:r>
            <a:r>
              <a:rPr lang="en-US" sz="1400" dirty="0" smtClean="0"/>
              <a:t>1 </a:t>
            </a:r>
            <a:r>
              <a:rPr lang="en-US" sz="1400" dirty="0"/>
              <a:t>-        Point Code indicator	            </a:t>
            </a:r>
            <a:r>
              <a:rPr lang="en-US" sz="1400" dirty="0" smtClean="0"/>
              <a:t>1 – </a:t>
            </a:r>
            <a:r>
              <a:rPr lang="en-US" sz="1400" dirty="0"/>
              <a:t>address </a:t>
            </a:r>
            <a:r>
              <a:rPr lang="en-US" sz="1400" dirty="0" smtClean="0"/>
              <a:t>contains </a:t>
            </a:r>
            <a:r>
              <a:rPr lang="en-US" sz="1400" dirty="0"/>
              <a:t>a point code</a:t>
            </a:r>
          </a:p>
          <a:p>
            <a:pPr marL="457200" indent="-457200" eaLnBrk="0" hangingPunct="0">
              <a:spcBef>
                <a:spcPct val="50000"/>
              </a:spcBef>
            </a:pPr>
            <a:r>
              <a:rPr lang="en-US" sz="1400" dirty="0"/>
              <a:t>11111110         Subsystem number	            	            254 - E800</a:t>
            </a:r>
          </a:p>
          <a:p>
            <a:pPr marL="457200" indent="-457200" eaLnBrk="0" hangingPunct="0">
              <a:spcBef>
                <a:spcPct val="50000"/>
              </a:spcBef>
            </a:pPr>
            <a:r>
              <a:rPr lang="en-US" sz="1400" dirty="0"/>
              <a:t>11111110         Translation type		            254</a:t>
            </a:r>
          </a:p>
          <a:p>
            <a:pPr marL="457200" indent="-457200" eaLnBrk="0" hangingPunct="0">
              <a:spcBef>
                <a:spcPct val="50000"/>
              </a:spcBef>
            </a:pPr>
            <a:r>
              <a:rPr lang="en-US" sz="1400" dirty="0"/>
              <a:t>- - - - - - - -        Global title address information             8004618345                                 </a:t>
            </a:r>
          </a:p>
        </p:txBody>
      </p:sp>
      <p:sp>
        <p:nvSpPr>
          <p:cNvPr id="35844" name="Rectangle 4"/>
          <p:cNvSpPr>
            <a:spLocks noChangeArrowheads="1"/>
          </p:cNvSpPr>
          <p:nvPr/>
        </p:nvSpPr>
        <p:spPr bwMode="auto">
          <a:xfrm>
            <a:off x="425450" y="1381125"/>
            <a:ext cx="8262938" cy="3357563"/>
          </a:xfrm>
          <a:prstGeom prst="rect">
            <a:avLst/>
          </a:prstGeom>
          <a:noFill/>
          <a:ln w="38100" cmpd="dbl">
            <a:solidFill>
              <a:schemeClr val="tx1"/>
            </a:solidFill>
            <a:miter lim="800000"/>
            <a:headEnd/>
            <a:tailEnd/>
          </a:ln>
        </p:spPr>
        <p:txBody>
          <a:bodyPr wrap="none" anchor="ctr"/>
          <a:lstStyle/>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smtClean="0"/>
              <a:t>Learning Activity 9: MTP GWS Configuration</a:t>
            </a:r>
            <a:endParaRPr lang="en-US" dirty="0" smtClean="0"/>
          </a:p>
        </p:txBody>
      </p:sp>
      <p:sp>
        <p:nvSpPr>
          <p:cNvPr id="208899" name="Rectangle 3"/>
          <p:cNvSpPr>
            <a:spLocks noGrp="1" noChangeArrowheads="1"/>
          </p:cNvSpPr>
          <p:nvPr>
            <p:ph idx="1"/>
          </p:nvPr>
        </p:nvSpPr>
        <p:spPr/>
        <p:txBody>
          <a:bodyPr/>
          <a:lstStyle/>
          <a:p>
            <a:r>
              <a:rPr lang="en-US" smtClean="0"/>
              <a:t>Purpose</a:t>
            </a:r>
          </a:p>
          <a:p>
            <a:pPr lvl="1"/>
            <a:r>
              <a:rPr lang="en-US" smtClean="0"/>
              <a:t>Provides hands-on practice for configuring Gateway Screening (GWS) tables</a:t>
            </a:r>
          </a:p>
          <a:p>
            <a:r>
              <a:rPr lang="en-US" smtClean="0"/>
              <a:t>Objective</a:t>
            </a:r>
          </a:p>
          <a:p>
            <a:pPr lvl="1"/>
            <a:r>
              <a:rPr lang="en-US" smtClean="0"/>
              <a:t>After completing this exercise, the student will be able to:</a:t>
            </a:r>
          </a:p>
          <a:p>
            <a:pPr lvl="2"/>
            <a:r>
              <a:rPr lang="en-US" smtClean="0"/>
              <a:t>Provision the EAGLE for the GWS feature</a:t>
            </a:r>
          </a:p>
          <a:p>
            <a:pPr lvl="2"/>
            <a:r>
              <a:rPr lang="en-US" smtClean="0"/>
              <a:t>Enter the correct card type for the GWS feature</a:t>
            </a:r>
          </a:p>
          <a:p>
            <a:pPr lvl="2"/>
            <a:r>
              <a:rPr lang="en-US" smtClean="0"/>
              <a:t>Create and enter the GWS tables into the EAGLE database</a:t>
            </a:r>
          </a:p>
          <a:p>
            <a:r>
              <a:rPr lang="en-US" smtClean="0"/>
              <a:t>Materials, Equipment, and References</a:t>
            </a:r>
          </a:p>
          <a:p>
            <a:pPr lvl="1"/>
            <a:r>
              <a:rPr lang="en-US" smtClean="0"/>
              <a:t>EAGLE STP and User Interface Terminal </a:t>
            </a:r>
          </a:p>
          <a:p>
            <a:pPr lvl="1"/>
            <a:r>
              <a:rPr lang="en-US" smtClean="0"/>
              <a:t>EAGLE Commands Manual</a:t>
            </a:r>
          </a:p>
          <a:p>
            <a:pPr lvl="1"/>
            <a:r>
              <a:rPr lang="en-US" smtClean="0"/>
              <a:t>EAGLE Database Administration - Gateway Screening Manual</a:t>
            </a:r>
          </a:p>
          <a:p>
            <a:endParaRPr lang="en-US" dirty="0" smtClean="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en-US" dirty="0" smtClean="0"/>
              <a:t>Learning Activity 9 Assignment A</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en-US" dirty="0" smtClean="0"/>
              <a:t>Learning Activity 9 Assignment B</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dirty="0" smtClean="0"/>
              <a:t>Learning Activity 9 Assignment C</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dirty="0" smtClean="0"/>
              <a:t>Learning Activity 9 Assignment D</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305" y="42746"/>
            <a:ext cx="9140695" cy="579438"/>
          </a:xfrm>
          <a:prstGeom prst="rect">
            <a:avLst/>
          </a:prstGeom>
          <a:noFill/>
          <a:ln w="9525">
            <a:noFill/>
            <a:miter lim="800000"/>
            <a:headEnd/>
            <a:tailEnd/>
          </a:ln>
        </p:spPr>
        <p:txBody>
          <a:bodyPr wrap="square">
            <a:spAutoFit/>
          </a:bodyPr>
          <a:lstStyle/>
          <a:p>
            <a:pPr algn="ctr">
              <a:spcBef>
                <a:spcPct val="50000"/>
              </a:spcBef>
            </a:pPr>
            <a:r>
              <a:rPr lang="en-US" sz="3200" b="1" dirty="0">
                <a:solidFill>
                  <a:schemeClr val="bg1"/>
                </a:solidFill>
              </a:rPr>
              <a:t>MTP GWS Configuration Form</a:t>
            </a:r>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en-US" dirty="0" smtClean="0"/>
              <a:t>SCCP Gateway Screening Configuration</a:t>
            </a:r>
          </a:p>
        </p:txBody>
      </p:sp>
      <p:sp>
        <p:nvSpPr>
          <p:cNvPr id="215043" name="Rectangle 3"/>
          <p:cNvSpPr>
            <a:spLocks noGrp="1" noChangeArrowheads="1"/>
          </p:cNvSpPr>
          <p:nvPr>
            <p:ph idx="1"/>
          </p:nvPr>
        </p:nvSpPr>
        <p:spPr>
          <a:xfrm>
            <a:off x="3665538" y="1558925"/>
            <a:ext cx="5305425" cy="2711450"/>
          </a:xfrm>
        </p:spPr>
        <p:txBody>
          <a:bodyPr/>
          <a:lstStyle/>
          <a:p>
            <a:pPr eaLnBrk="1" hangingPunct="1"/>
            <a:r>
              <a:rPr lang="en-US" sz="2400" dirty="0" smtClean="0"/>
              <a:t>We will now discuss the SCCP screening configuration.</a:t>
            </a:r>
          </a:p>
          <a:p>
            <a:pPr eaLnBrk="1" hangingPunct="1"/>
            <a:r>
              <a:rPr lang="en-US" sz="2400" dirty="0" smtClean="0"/>
              <a:t>The SI value of 3 would have to be added to the SIO table to allow SCCP message types.</a:t>
            </a:r>
          </a:p>
          <a:p>
            <a:pPr eaLnBrk="1" hangingPunct="1"/>
            <a:r>
              <a:rPr lang="en-US" sz="2400" dirty="0" smtClean="0"/>
              <a:t>NSFI would equal DPC.</a:t>
            </a:r>
          </a:p>
        </p:txBody>
      </p:sp>
      <p:sp>
        <p:nvSpPr>
          <p:cNvPr id="215044" name="Rectangle 4"/>
          <p:cNvSpPr>
            <a:spLocks noChangeArrowheads="1"/>
          </p:cNvSpPr>
          <p:nvPr/>
        </p:nvSpPr>
        <p:spPr bwMode="auto">
          <a:xfrm>
            <a:off x="698500" y="241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ent-scr-cgpa</a:t>
            </a:r>
          </a:p>
        </p:txBody>
      </p:sp>
      <p:sp>
        <p:nvSpPr>
          <p:cNvPr id="215045" name="Rectangle 5"/>
          <p:cNvSpPr>
            <a:spLocks noChangeArrowheads="1"/>
          </p:cNvSpPr>
          <p:nvPr/>
        </p:nvSpPr>
        <p:spPr bwMode="auto">
          <a:xfrm>
            <a:off x="711200" y="3048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ent-scr-tt</a:t>
            </a:r>
          </a:p>
        </p:txBody>
      </p:sp>
      <p:sp>
        <p:nvSpPr>
          <p:cNvPr id="215046" name="Rectangle 6"/>
          <p:cNvSpPr>
            <a:spLocks noChangeArrowheads="1"/>
          </p:cNvSpPr>
          <p:nvPr/>
        </p:nvSpPr>
        <p:spPr bwMode="auto">
          <a:xfrm>
            <a:off x="698500" y="36449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ent-scr-cdpa</a:t>
            </a:r>
          </a:p>
        </p:txBody>
      </p:sp>
      <p:sp>
        <p:nvSpPr>
          <p:cNvPr id="215047" name="Rectangle 7"/>
          <p:cNvSpPr>
            <a:spLocks noChangeArrowheads="1"/>
          </p:cNvSpPr>
          <p:nvPr/>
        </p:nvSpPr>
        <p:spPr bwMode="auto">
          <a:xfrm>
            <a:off x="698500" y="4216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ent-scr-aftpc</a:t>
            </a:r>
          </a:p>
        </p:txBody>
      </p:sp>
      <p:sp>
        <p:nvSpPr>
          <p:cNvPr id="215048" name="Rectangle 8"/>
          <p:cNvSpPr>
            <a:spLocks noChangeArrowheads="1"/>
          </p:cNvSpPr>
          <p:nvPr/>
        </p:nvSpPr>
        <p:spPr bwMode="auto">
          <a:xfrm>
            <a:off x="660400" y="11684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ent-scr-sio</a:t>
            </a:r>
          </a:p>
        </p:txBody>
      </p:sp>
      <p:sp>
        <p:nvSpPr>
          <p:cNvPr id="215049" name="Rectangle 9"/>
          <p:cNvSpPr>
            <a:spLocks noChangeArrowheads="1"/>
          </p:cNvSpPr>
          <p:nvPr/>
        </p:nvSpPr>
        <p:spPr bwMode="auto">
          <a:xfrm>
            <a:off x="673100" y="1790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smtClean="0"/>
              <a:t>Allowed Destination Point Code Table</a:t>
            </a:r>
            <a:endParaRPr lang="en-US" dirty="0" smtClean="0"/>
          </a:p>
        </p:txBody>
      </p:sp>
      <p:sp>
        <p:nvSpPr>
          <p:cNvPr id="10" name="Content Placeholder 9"/>
          <p:cNvSpPr>
            <a:spLocks noGrp="1"/>
          </p:cNvSpPr>
          <p:nvPr>
            <p:ph idx="1"/>
          </p:nvPr>
        </p:nvSpPr>
        <p:spPr>
          <a:xfrm>
            <a:off x="3625702" y="1105786"/>
            <a:ext cx="4603898" cy="5156791"/>
          </a:xfrm>
        </p:spPr>
        <p:txBody>
          <a:bodyPr/>
          <a:lstStyle/>
          <a:p>
            <a:r>
              <a:rPr lang="en-US" dirty="0" smtClean="0"/>
              <a:t>This command adds destination point codes to which messages may be routed.   </a:t>
            </a:r>
          </a:p>
          <a:p>
            <a:r>
              <a:rPr lang="en-US" dirty="0" smtClean="0"/>
              <a:t>Enter the STP CPC for SCCP messages.</a:t>
            </a:r>
          </a:p>
          <a:p>
            <a:r>
              <a:rPr lang="en-US" dirty="0" smtClean="0"/>
              <a:t>Messages whose DPC are not found in this table will be rejected.</a:t>
            </a:r>
          </a:p>
          <a:p>
            <a:endParaRPr lang="en-US" dirty="0"/>
          </a:p>
        </p:txBody>
      </p:sp>
      <p:sp>
        <p:nvSpPr>
          <p:cNvPr id="216067" name="Rectangle 3"/>
          <p:cNvSpPr>
            <a:spLocks noChangeArrowheads="1"/>
          </p:cNvSpPr>
          <p:nvPr/>
        </p:nvSpPr>
        <p:spPr bwMode="auto">
          <a:xfrm>
            <a:off x="698500" y="241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ent-scr-cgpa</a:t>
            </a:r>
          </a:p>
        </p:txBody>
      </p:sp>
      <p:sp>
        <p:nvSpPr>
          <p:cNvPr id="216068" name="Rectangle 4"/>
          <p:cNvSpPr>
            <a:spLocks noChangeArrowheads="1"/>
          </p:cNvSpPr>
          <p:nvPr/>
        </p:nvSpPr>
        <p:spPr bwMode="auto">
          <a:xfrm>
            <a:off x="711200" y="3048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ent-scr-tt</a:t>
            </a:r>
          </a:p>
        </p:txBody>
      </p:sp>
      <p:sp>
        <p:nvSpPr>
          <p:cNvPr id="216069" name="Rectangle 5"/>
          <p:cNvSpPr>
            <a:spLocks noChangeArrowheads="1"/>
          </p:cNvSpPr>
          <p:nvPr/>
        </p:nvSpPr>
        <p:spPr bwMode="auto">
          <a:xfrm>
            <a:off x="698500" y="36449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ent-scr-cdpa</a:t>
            </a:r>
          </a:p>
        </p:txBody>
      </p:sp>
      <p:sp>
        <p:nvSpPr>
          <p:cNvPr id="216070" name="Rectangle 6"/>
          <p:cNvSpPr>
            <a:spLocks noChangeArrowheads="1"/>
          </p:cNvSpPr>
          <p:nvPr/>
        </p:nvSpPr>
        <p:spPr bwMode="auto">
          <a:xfrm>
            <a:off x="698500" y="4216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ent-scr-aftpc</a:t>
            </a:r>
          </a:p>
        </p:txBody>
      </p:sp>
      <p:sp>
        <p:nvSpPr>
          <p:cNvPr id="216071" name="Rectangle 7"/>
          <p:cNvSpPr>
            <a:spLocks noChangeArrowheads="1"/>
          </p:cNvSpPr>
          <p:nvPr/>
        </p:nvSpPr>
        <p:spPr bwMode="auto">
          <a:xfrm>
            <a:off x="660400" y="1168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ent-scr-sio</a:t>
            </a:r>
          </a:p>
        </p:txBody>
      </p:sp>
      <p:sp>
        <p:nvSpPr>
          <p:cNvPr id="216072" name="Rectangle 8"/>
          <p:cNvSpPr>
            <a:spLocks noChangeArrowheads="1"/>
          </p:cNvSpPr>
          <p:nvPr/>
        </p:nvSpPr>
        <p:spPr bwMode="auto">
          <a:xfrm>
            <a:off x="673100" y="17907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smtClean="0"/>
              <a:t>Allowed Calling Party Address Table</a:t>
            </a:r>
            <a:endParaRPr lang="en-US" dirty="0" smtClean="0"/>
          </a:p>
        </p:txBody>
      </p:sp>
      <p:sp>
        <p:nvSpPr>
          <p:cNvPr id="11" name="Content Placeholder 10"/>
          <p:cNvSpPr>
            <a:spLocks noGrp="1"/>
          </p:cNvSpPr>
          <p:nvPr>
            <p:ph idx="1"/>
          </p:nvPr>
        </p:nvSpPr>
        <p:spPr>
          <a:xfrm>
            <a:off x="3646966" y="1222744"/>
            <a:ext cx="4561369" cy="5178056"/>
          </a:xfrm>
        </p:spPr>
        <p:txBody>
          <a:bodyPr/>
          <a:lstStyle/>
          <a:p>
            <a:r>
              <a:rPr lang="en-US" dirty="0" smtClean="0"/>
              <a:t>This command determines which SSPs/MSCs may send queries from another network. </a:t>
            </a:r>
          </a:p>
          <a:p>
            <a:r>
              <a:rPr lang="en-US" dirty="0" smtClean="0"/>
              <a:t>Point Code and Subsystem Number combinations will be screened.</a:t>
            </a:r>
          </a:p>
          <a:p>
            <a:endParaRPr lang="en-US" dirty="0"/>
          </a:p>
        </p:txBody>
      </p:sp>
      <p:sp>
        <p:nvSpPr>
          <p:cNvPr id="217092" name="Rectangle 4"/>
          <p:cNvSpPr>
            <a:spLocks noChangeArrowheads="1"/>
          </p:cNvSpPr>
          <p:nvPr/>
        </p:nvSpPr>
        <p:spPr bwMode="auto">
          <a:xfrm>
            <a:off x="698500" y="2413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ent-scr-cgpa</a:t>
            </a:r>
          </a:p>
        </p:txBody>
      </p:sp>
      <p:sp>
        <p:nvSpPr>
          <p:cNvPr id="217093" name="Rectangle 5"/>
          <p:cNvSpPr>
            <a:spLocks noChangeArrowheads="1"/>
          </p:cNvSpPr>
          <p:nvPr/>
        </p:nvSpPr>
        <p:spPr bwMode="auto">
          <a:xfrm>
            <a:off x="711200" y="3048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ent-scr-tt</a:t>
            </a:r>
          </a:p>
        </p:txBody>
      </p:sp>
      <p:sp>
        <p:nvSpPr>
          <p:cNvPr id="217094" name="Rectangle 6"/>
          <p:cNvSpPr>
            <a:spLocks noChangeArrowheads="1"/>
          </p:cNvSpPr>
          <p:nvPr/>
        </p:nvSpPr>
        <p:spPr bwMode="auto">
          <a:xfrm>
            <a:off x="698500" y="36449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ent-scr-cdpa</a:t>
            </a:r>
          </a:p>
        </p:txBody>
      </p:sp>
      <p:sp>
        <p:nvSpPr>
          <p:cNvPr id="217095" name="Rectangle 7"/>
          <p:cNvSpPr>
            <a:spLocks noChangeArrowheads="1"/>
          </p:cNvSpPr>
          <p:nvPr/>
        </p:nvSpPr>
        <p:spPr bwMode="auto">
          <a:xfrm>
            <a:off x="698500" y="4216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ent-scr-aftpc</a:t>
            </a:r>
          </a:p>
        </p:txBody>
      </p:sp>
      <p:sp>
        <p:nvSpPr>
          <p:cNvPr id="217096" name="Rectangle 8"/>
          <p:cNvSpPr>
            <a:spLocks noChangeArrowheads="1"/>
          </p:cNvSpPr>
          <p:nvPr/>
        </p:nvSpPr>
        <p:spPr bwMode="auto">
          <a:xfrm>
            <a:off x="660400" y="1168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ent-scr-sio</a:t>
            </a:r>
          </a:p>
        </p:txBody>
      </p:sp>
      <p:sp>
        <p:nvSpPr>
          <p:cNvPr id="217097" name="Rectangle 9"/>
          <p:cNvSpPr>
            <a:spLocks noChangeArrowheads="1"/>
          </p:cNvSpPr>
          <p:nvPr/>
        </p:nvSpPr>
        <p:spPr bwMode="auto">
          <a:xfrm>
            <a:off x="673100" y="1790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 ITU SIF – Address Indicator</a:t>
            </a:r>
          </a:p>
        </p:txBody>
      </p:sp>
      <p:sp>
        <p:nvSpPr>
          <p:cNvPr id="12" name="Content Placeholder 11"/>
          <p:cNvSpPr>
            <a:spLocks noGrp="1"/>
          </p:cNvSpPr>
          <p:nvPr>
            <p:ph idx="1"/>
          </p:nvPr>
        </p:nvSpPr>
        <p:spPr>
          <a:xfrm>
            <a:off x="182880" y="762000"/>
            <a:ext cx="8961120" cy="5638800"/>
          </a:xfrm>
        </p:spPr>
        <p:txBody>
          <a:bodyPr/>
          <a:lstStyle/>
          <a:p>
            <a:r>
              <a:rPr lang="en-GB" dirty="0" smtClean="0"/>
              <a:t>The first octet of the CGPA and the CDPA is the Address Indicator.</a:t>
            </a:r>
          </a:p>
          <a:p>
            <a:r>
              <a:rPr lang="en-GB" dirty="0" smtClean="0"/>
              <a:t>Address Indicator is coded as follows:</a:t>
            </a:r>
          </a:p>
          <a:p>
            <a:pPr lvl="1"/>
            <a:r>
              <a:rPr lang="en-GB" dirty="0" smtClean="0"/>
              <a:t>Bit 1		Point Code indicator - value of 0 or 1</a:t>
            </a:r>
          </a:p>
          <a:p>
            <a:pPr lvl="1"/>
            <a:r>
              <a:rPr lang="en-GB" dirty="0" smtClean="0"/>
              <a:t>Bit 2		Subsystem Number Indicator  - value of  0 or 1</a:t>
            </a:r>
          </a:p>
          <a:p>
            <a:pPr lvl="1"/>
            <a:r>
              <a:rPr lang="en-GB" dirty="0" smtClean="0"/>
              <a:t>Bits 3 – 6    	Global Title Indicator – value of  0 to 4 </a:t>
            </a:r>
          </a:p>
          <a:p>
            <a:pPr lvl="1"/>
            <a:r>
              <a:rPr lang="en-GB" dirty="0" smtClean="0"/>
              <a:t>Bit 7		Routing Indicator -  value of GT or SSN</a:t>
            </a:r>
          </a:p>
          <a:p>
            <a:pPr lvl="1"/>
            <a:r>
              <a:rPr lang="en-GB" dirty="0" smtClean="0"/>
              <a:t>Bit 8		National/International Indicator – value of  0 or 1 </a:t>
            </a:r>
          </a:p>
          <a:p>
            <a:endParaRPr lang="en-US" dirty="0"/>
          </a:p>
        </p:txBody>
      </p:sp>
      <p:grpSp>
        <p:nvGrpSpPr>
          <p:cNvPr id="15" name="Group 14"/>
          <p:cNvGrpSpPr/>
          <p:nvPr/>
        </p:nvGrpSpPr>
        <p:grpSpPr>
          <a:xfrm>
            <a:off x="557213" y="4833938"/>
            <a:ext cx="8091487" cy="1357312"/>
            <a:chOff x="700088" y="4329113"/>
            <a:chExt cx="8091487" cy="1357312"/>
          </a:xfrm>
        </p:grpSpPr>
        <p:sp>
          <p:nvSpPr>
            <p:cNvPr id="36868" name="Rectangle 4"/>
            <p:cNvSpPr>
              <a:spLocks noChangeArrowheads="1"/>
            </p:cNvSpPr>
            <p:nvPr/>
          </p:nvSpPr>
          <p:spPr bwMode="auto">
            <a:xfrm>
              <a:off x="700088" y="4329113"/>
              <a:ext cx="7707312" cy="1349375"/>
            </a:xfrm>
            <a:prstGeom prst="rect">
              <a:avLst/>
            </a:prstGeom>
            <a:solidFill>
              <a:srgbClr val="F0E8B7"/>
            </a:solidFill>
            <a:ln w="38160">
              <a:solidFill>
                <a:srgbClr val="000000"/>
              </a:solidFill>
              <a:miter lim="800000"/>
              <a:headEnd/>
              <a:tailEnd/>
            </a:ln>
          </p:spPr>
          <p:txBody>
            <a:bodyPr wrap="none" anchor="ctr"/>
            <a:lstStyle/>
            <a:p>
              <a:endParaRPr lang="en-US" dirty="0"/>
            </a:p>
          </p:txBody>
        </p:sp>
        <p:sp>
          <p:nvSpPr>
            <p:cNvPr id="36869" name="Line 5"/>
            <p:cNvSpPr>
              <a:spLocks noChangeShapeType="1"/>
            </p:cNvSpPr>
            <p:nvPr/>
          </p:nvSpPr>
          <p:spPr bwMode="auto">
            <a:xfrm>
              <a:off x="6461125" y="4333875"/>
              <a:ext cx="1588" cy="1343025"/>
            </a:xfrm>
            <a:prstGeom prst="line">
              <a:avLst/>
            </a:prstGeom>
            <a:noFill/>
            <a:ln w="38160">
              <a:solidFill>
                <a:srgbClr val="000000"/>
              </a:solidFill>
              <a:miter lim="800000"/>
              <a:headEnd/>
              <a:tailEnd/>
            </a:ln>
          </p:spPr>
          <p:txBody>
            <a:bodyPr/>
            <a:lstStyle/>
            <a:p>
              <a:endParaRPr lang="en-US" dirty="0"/>
            </a:p>
          </p:txBody>
        </p:sp>
        <p:sp>
          <p:nvSpPr>
            <p:cNvPr id="36871" name="Line 7"/>
            <p:cNvSpPr>
              <a:spLocks noChangeShapeType="1"/>
            </p:cNvSpPr>
            <p:nvPr/>
          </p:nvSpPr>
          <p:spPr bwMode="auto">
            <a:xfrm>
              <a:off x="2613025" y="4333875"/>
              <a:ext cx="1588" cy="1343025"/>
            </a:xfrm>
            <a:prstGeom prst="line">
              <a:avLst/>
            </a:prstGeom>
            <a:noFill/>
            <a:ln w="38160">
              <a:solidFill>
                <a:srgbClr val="000000"/>
              </a:solidFill>
              <a:miter lim="800000"/>
              <a:headEnd/>
              <a:tailEnd/>
            </a:ln>
          </p:spPr>
          <p:txBody>
            <a:bodyPr/>
            <a:lstStyle/>
            <a:p>
              <a:endParaRPr lang="en-US" dirty="0"/>
            </a:p>
          </p:txBody>
        </p:sp>
        <p:sp>
          <p:nvSpPr>
            <p:cNvPr id="36872" name="Line 8"/>
            <p:cNvSpPr>
              <a:spLocks noChangeShapeType="1"/>
            </p:cNvSpPr>
            <p:nvPr/>
          </p:nvSpPr>
          <p:spPr bwMode="auto">
            <a:xfrm>
              <a:off x="1631950" y="4343400"/>
              <a:ext cx="1588" cy="1343025"/>
            </a:xfrm>
            <a:prstGeom prst="line">
              <a:avLst/>
            </a:prstGeom>
            <a:noFill/>
            <a:ln w="38160">
              <a:solidFill>
                <a:srgbClr val="000000"/>
              </a:solidFill>
              <a:miter lim="800000"/>
              <a:headEnd/>
              <a:tailEnd/>
            </a:ln>
          </p:spPr>
          <p:txBody>
            <a:bodyPr/>
            <a:lstStyle/>
            <a:p>
              <a:endParaRPr lang="en-US" dirty="0"/>
            </a:p>
          </p:txBody>
        </p:sp>
        <p:sp>
          <p:nvSpPr>
            <p:cNvPr id="36873" name="Text Box 9"/>
            <p:cNvSpPr txBox="1">
              <a:spLocks noChangeArrowheads="1"/>
            </p:cNvSpPr>
            <p:nvPr/>
          </p:nvSpPr>
          <p:spPr bwMode="auto">
            <a:xfrm>
              <a:off x="820738" y="4410075"/>
              <a:ext cx="7267575" cy="366713"/>
            </a:xfrm>
            <a:prstGeom prst="rect">
              <a:avLst/>
            </a:prstGeom>
            <a:noFill/>
            <a:ln w="9525">
              <a:noFill/>
              <a:round/>
              <a:headEnd/>
              <a:tailEnd/>
            </a:ln>
          </p:spPr>
          <p:txBody>
            <a:bodyPr wrap="none" lIns="90000" tIns="46800" rIns="90000" bIns="46800">
              <a:spAutoFit/>
            </a:bodyPr>
            <a:lstStyle/>
            <a:p>
              <a:pPr defTabSz="45720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GB" b="1" dirty="0">
                  <a:solidFill>
                    <a:srgbClr val="000000"/>
                  </a:solidFill>
                  <a:latin typeface="Times New Roman" pitchFamily="18" charset="0"/>
                  <a:cs typeface="Lucida Sans Unicode" pitchFamily="34" charset="0"/>
                </a:rPr>
                <a:t>   8	    7               6               5               4               3               2               1</a:t>
              </a:r>
            </a:p>
          </p:txBody>
        </p:sp>
        <p:sp>
          <p:nvSpPr>
            <p:cNvPr id="36874" name="Text Box 10"/>
            <p:cNvSpPr txBox="1">
              <a:spLocks noChangeArrowheads="1"/>
            </p:cNvSpPr>
            <p:nvPr/>
          </p:nvSpPr>
          <p:spPr bwMode="auto">
            <a:xfrm>
              <a:off x="825500" y="5095875"/>
              <a:ext cx="7966075" cy="519113"/>
            </a:xfrm>
            <a:prstGeom prst="rect">
              <a:avLst/>
            </a:prstGeom>
            <a:noFill/>
            <a:ln w="9525">
              <a:noFill/>
              <a:round/>
              <a:headEnd/>
              <a:tailEnd/>
            </a:ln>
          </p:spPr>
          <p:txBody>
            <a:bodyPr wrap="none" lIns="90000" tIns="46800" rIns="90000" bIns="46800">
              <a:spAutoFit/>
            </a:bodyPr>
            <a:lstStyle/>
            <a:p>
              <a:pP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b="1" dirty="0">
                  <a:solidFill>
                    <a:srgbClr val="000000"/>
                  </a:solidFill>
                  <a:cs typeface="Lucida Sans Unicode" pitchFamily="34" charset="0"/>
                </a:rPr>
                <a:t>NI       RI                   GTI                  SSN    PC</a:t>
              </a:r>
              <a:r>
                <a:rPr lang="en-GB" sz="2800" b="1" dirty="0">
                  <a:solidFill>
                    <a:srgbClr val="000000"/>
                  </a:solidFill>
                  <a:latin typeface="Times New Roman" pitchFamily="18" charset="0"/>
                  <a:cs typeface="Lucida Sans Unicode" pitchFamily="34" charset="0"/>
                </a:rPr>
                <a:t>      </a:t>
              </a:r>
            </a:p>
          </p:txBody>
        </p:sp>
      </p:grpSp>
      <p:sp>
        <p:nvSpPr>
          <p:cNvPr id="36875" name="Text Box 11"/>
          <p:cNvSpPr txBox="1">
            <a:spLocks noChangeArrowheads="1"/>
          </p:cNvSpPr>
          <p:nvPr/>
        </p:nvSpPr>
        <p:spPr bwMode="auto">
          <a:xfrm>
            <a:off x="8775700" y="6975475"/>
            <a:ext cx="381000" cy="150813"/>
          </a:xfrm>
          <a:prstGeom prst="rect">
            <a:avLst/>
          </a:prstGeom>
          <a:noFill/>
          <a:ln w="9525">
            <a:noFill/>
            <a:round/>
            <a:headEnd/>
            <a:tailEnd/>
          </a:ln>
        </p:spPr>
        <p:txBody>
          <a:bodyPr lIns="90000" tIns="46800" rIns="90000" bIns="46800">
            <a:spAutoFit/>
          </a:bodyPr>
          <a:lstStyle/>
          <a:p>
            <a:pPr algn="ctr" defTabSz="457200">
              <a:lnSpc>
                <a:spcPct val="95000"/>
              </a:lnSpc>
              <a:buClr>
                <a:srgbClr val="FFFFFF"/>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 dirty="0">
                <a:solidFill>
                  <a:srgbClr val="000000"/>
                </a:solidFill>
                <a:latin typeface="Times New Roman" pitchFamily="18" charset="0"/>
                <a:cs typeface="Lucida Sans Unicode" pitchFamily="34" charset="0"/>
              </a:rPr>
              <a:t>T0973</a:t>
            </a:r>
          </a:p>
        </p:txBody>
      </p:sp>
      <p:sp>
        <p:nvSpPr>
          <p:cNvPr id="36870" name="Line 6"/>
          <p:cNvSpPr>
            <a:spLocks noChangeShapeType="1"/>
          </p:cNvSpPr>
          <p:nvPr/>
        </p:nvSpPr>
        <p:spPr bwMode="auto">
          <a:xfrm>
            <a:off x="7327900" y="4829175"/>
            <a:ext cx="1588" cy="1343025"/>
          </a:xfrm>
          <a:prstGeom prst="line">
            <a:avLst/>
          </a:prstGeom>
          <a:noFill/>
          <a:ln w="38160">
            <a:solidFill>
              <a:srgbClr val="000000"/>
            </a:solidFill>
            <a:miter lim="800000"/>
            <a:headEnd/>
            <a:tailEnd/>
          </a:ln>
        </p:spPr>
        <p:txBody>
          <a:bodyPr/>
          <a:lstStyle/>
          <a:p>
            <a:endParaRPr lang="en-US" dirty="0"/>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en-US" dirty="0" smtClean="0"/>
              <a:t>Allowed CGPA Example</a:t>
            </a:r>
          </a:p>
        </p:txBody>
      </p:sp>
      <p:grpSp>
        <p:nvGrpSpPr>
          <p:cNvPr id="58" name="Group 57"/>
          <p:cNvGrpSpPr/>
          <p:nvPr/>
        </p:nvGrpSpPr>
        <p:grpSpPr>
          <a:xfrm>
            <a:off x="558800" y="866406"/>
            <a:ext cx="7937500" cy="5499395"/>
            <a:chOff x="558800" y="1110955"/>
            <a:chExt cx="7937500" cy="5499395"/>
          </a:xfrm>
        </p:grpSpPr>
        <p:sp>
          <p:nvSpPr>
            <p:cNvPr id="218115" name="Line 3"/>
            <p:cNvSpPr>
              <a:spLocks noChangeShapeType="1"/>
            </p:cNvSpPr>
            <p:nvPr/>
          </p:nvSpPr>
          <p:spPr bwMode="auto">
            <a:xfrm>
              <a:off x="1763713" y="2927350"/>
              <a:ext cx="801687"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18116" name="Line 4"/>
            <p:cNvSpPr>
              <a:spLocks noChangeShapeType="1"/>
            </p:cNvSpPr>
            <p:nvPr/>
          </p:nvSpPr>
          <p:spPr bwMode="auto">
            <a:xfrm flipV="1">
              <a:off x="5664200" y="2940050"/>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18117" name="Line 5"/>
            <p:cNvSpPr>
              <a:spLocks noChangeShapeType="1"/>
            </p:cNvSpPr>
            <p:nvPr/>
          </p:nvSpPr>
          <p:spPr bwMode="auto">
            <a:xfrm flipV="1">
              <a:off x="1714500" y="2919413"/>
              <a:ext cx="855663" cy="3094037"/>
            </a:xfrm>
            <a:prstGeom prst="line">
              <a:avLst/>
            </a:prstGeom>
            <a:noFill/>
            <a:ln w="12700">
              <a:solidFill>
                <a:schemeClr val="tx1"/>
              </a:solidFill>
              <a:round/>
              <a:headEnd/>
              <a:tailEnd/>
            </a:ln>
          </p:spPr>
          <p:txBody>
            <a:bodyPr wrap="none" anchor="ctr"/>
            <a:lstStyle/>
            <a:p>
              <a:endParaRPr lang="en-US" dirty="0"/>
            </a:p>
          </p:txBody>
        </p:sp>
        <p:sp>
          <p:nvSpPr>
            <p:cNvPr id="218118" name="Oval 6"/>
            <p:cNvSpPr>
              <a:spLocks noChangeArrowheads="1"/>
            </p:cNvSpPr>
            <p:nvPr/>
          </p:nvSpPr>
          <p:spPr bwMode="ltGray">
            <a:xfrm>
              <a:off x="914400" y="24828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218119" name="Group 7"/>
            <p:cNvGrpSpPr>
              <a:grpSpLocks/>
            </p:cNvGrpSpPr>
            <p:nvPr/>
          </p:nvGrpSpPr>
          <p:grpSpPr bwMode="auto">
            <a:xfrm>
              <a:off x="4521200" y="2406650"/>
              <a:ext cx="1143000" cy="1066800"/>
              <a:chOff x="2448" y="1824"/>
              <a:chExt cx="720" cy="672"/>
            </a:xfrm>
          </p:grpSpPr>
          <p:sp>
            <p:nvSpPr>
              <p:cNvPr id="218167"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18168"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18120" name="Rectangle 10"/>
            <p:cNvSpPr>
              <a:spLocks noChangeArrowheads="1"/>
            </p:cNvSpPr>
            <p:nvPr/>
          </p:nvSpPr>
          <p:spPr bwMode="auto">
            <a:xfrm>
              <a:off x="4694238" y="26797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18121" name="Oval 11"/>
            <p:cNvSpPr>
              <a:spLocks noChangeArrowheads="1"/>
            </p:cNvSpPr>
            <p:nvPr/>
          </p:nvSpPr>
          <p:spPr bwMode="ltGray">
            <a:xfrm>
              <a:off x="7150100" y="25209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18122" name="Line 12"/>
            <p:cNvSpPr>
              <a:spLocks noChangeShapeType="1"/>
            </p:cNvSpPr>
            <p:nvPr/>
          </p:nvSpPr>
          <p:spPr bwMode="auto">
            <a:xfrm>
              <a:off x="5842000" y="3143250"/>
              <a:ext cx="1371600" cy="1270000"/>
            </a:xfrm>
            <a:prstGeom prst="line">
              <a:avLst/>
            </a:prstGeom>
            <a:noFill/>
            <a:ln w="28575">
              <a:solidFill>
                <a:schemeClr val="tx1"/>
              </a:solidFill>
              <a:round/>
              <a:headEnd/>
              <a:tailEnd type="arrow" w="med" len="med"/>
            </a:ln>
          </p:spPr>
          <p:txBody>
            <a:bodyPr/>
            <a:lstStyle/>
            <a:p>
              <a:endParaRPr lang="en-US" dirty="0"/>
            </a:p>
          </p:txBody>
        </p:sp>
        <p:sp>
          <p:nvSpPr>
            <p:cNvPr id="218123" name="Line 13"/>
            <p:cNvSpPr>
              <a:spLocks noChangeShapeType="1"/>
            </p:cNvSpPr>
            <p:nvPr/>
          </p:nvSpPr>
          <p:spPr bwMode="auto">
            <a:xfrm flipV="1">
              <a:off x="1739900" y="2978150"/>
              <a:ext cx="673100" cy="1206500"/>
            </a:xfrm>
            <a:prstGeom prst="line">
              <a:avLst/>
            </a:prstGeom>
            <a:noFill/>
            <a:ln w="28575">
              <a:solidFill>
                <a:schemeClr val="tx1"/>
              </a:solidFill>
              <a:round/>
              <a:headEnd/>
              <a:tailEnd type="arrow" w="med" len="med"/>
            </a:ln>
          </p:spPr>
          <p:txBody>
            <a:bodyPr/>
            <a:lstStyle/>
            <a:p>
              <a:endParaRPr lang="en-US" dirty="0"/>
            </a:p>
          </p:txBody>
        </p:sp>
        <p:sp>
          <p:nvSpPr>
            <p:cNvPr id="218124" name="Line 14"/>
            <p:cNvSpPr>
              <a:spLocks noChangeShapeType="1"/>
            </p:cNvSpPr>
            <p:nvPr/>
          </p:nvSpPr>
          <p:spPr bwMode="auto">
            <a:xfrm>
              <a:off x="5665788" y="2933700"/>
              <a:ext cx="1649412" cy="1479550"/>
            </a:xfrm>
            <a:prstGeom prst="line">
              <a:avLst/>
            </a:prstGeom>
            <a:noFill/>
            <a:ln w="12700">
              <a:solidFill>
                <a:schemeClr val="tx1"/>
              </a:solidFill>
              <a:round/>
              <a:headEnd/>
              <a:tailEnd/>
            </a:ln>
          </p:spPr>
          <p:txBody>
            <a:bodyPr/>
            <a:lstStyle/>
            <a:p>
              <a:endParaRPr lang="en-US" dirty="0"/>
            </a:p>
          </p:txBody>
        </p:sp>
        <p:grpSp>
          <p:nvGrpSpPr>
            <p:cNvPr id="218125" name="Group 15"/>
            <p:cNvGrpSpPr>
              <a:grpSpLocks/>
            </p:cNvGrpSpPr>
            <p:nvPr/>
          </p:nvGrpSpPr>
          <p:grpSpPr bwMode="auto">
            <a:xfrm>
              <a:off x="4533900" y="3892550"/>
              <a:ext cx="1143000" cy="1066800"/>
              <a:chOff x="2448" y="1824"/>
              <a:chExt cx="720" cy="672"/>
            </a:xfrm>
          </p:grpSpPr>
          <p:sp>
            <p:nvSpPr>
              <p:cNvPr id="218165"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18166"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18126" name="Rectangle 18"/>
            <p:cNvSpPr>
              <a:spLocks noChangeArrowheads="1"/>
            </p:cNvSpPr>
            <p:nvPr/>
          </p:nvSpPr>
          <p:spPr bwMode="auto">
            <a:xfrm>
              <a:off x="4706938" y="41656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18127" name="Group 19"/>
            <p:cNvGrpSpPr>
              <a:grpSpLocks/>
            </p:cNvGrpSpPr>
            <p:nvPr/>
          </p:nvGrpSpPr>
          <p:grpSpPr bwMode="auto">
            <a:xfrm>
              <a:off x="2578100" y="2381250"/>
              <a:ext cx="1143000" cy="1066800"/>
              <a:chOff x="2448" y="1824"/>
              <a:chExt cx="720" cy="672"/>
            </a:xfrm>
          </p:grpSpPr>
          <p:sp>
            <p:nvSpPr>
              <p:cNvPr id="218163"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18164"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18128" name="Rectangle 22"/>
            <p:cNvSpPr>
              <a:spLocks noChangeArrowheads="1"/>
            </p:cNvSpPr>
            <p:nvPr/>
          </p:nvSpPr>
          <p:spPr bwMode="auto">
            <a:xfrm>
              <a:off x="2751138" y="26543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18129" name="Rectangle 23"/>
            <p:cNvSpPr>
              <a:spLocks noChangeArrowheads="1"/>
            </p:cNvSpPr>
            <p:nvPr/>
          </p:nvSpPr>
          <p:spPr bwMode="auto">
            <a:xfrm>
              <a:off x="2565400" y="3867150"/>
              <a:ext cx="1143000" cy="1066800"/>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18130" name="Text Box 24"/>
            <p:cNvSpPr txBox="1">
              <a:spLocks noChangeArrowheads="1"/>
            </p:cNvSpPr>
            <p:nvPr/>
          </p:nvSpPr>
          <p:spPr bwMode="auto">
            <a:xfrm>
              <a:off x="4457700" y="1149350"/>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218131" name="Text Box 25"/>
            <p:cNvSpPr txBox="1">
              <a:spLocks noChangeArrowheads="1"/>
            </p:cNvSpPr>
            <p:nvPr/>
          </p:nvSpPr>
          <p:spPr bwMode="auto">
            <a:xfrm>
              <a:off x="1597025" y="1110955"/>
              <a:ext cx="242887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218132" name="Line 26"/>
            <p:cNvSpPr>
              <a:spLocks noChangeShapeType="1"/>
            </p:cNvSpPr>
            <p:nvPr/>
          </p:nvSpPr>
          <p:spPr bwMode="auto">
            <a:xfrm>
              <a:off x="3721100" y="2927350"/>
              <a:ext cx="788988" cy="0"/>
            </a:xfrm>
            <a:prstGeom prst="line">
              <a:avLst/>
            </a:prstGeom>
            <a:noFill/>
            <a:ln w="12700">
              <a:solidFill>
                <a:schemeClr val="tx1"/>
              </a:solidFill>
              <a:round/>
              <a:headEnd/>
              <a:tailEnd/>
            </a:ln>
          </p:spPr>
          <p:txBody>
            <a:bodyPr/>
            <a:lstStyle/>
            <a:p>
              <a:endParaRPr lang="en-US" dirty="0"/>
            </a:p>
          </p:txBody>
        </p:sp>
        <p:sp>
          <p:nvSpPr>
            <p:cNvPr id="218133" name="Line 27"/>
            <p:cNvSpPr>
              <a:spLocks noChangeShapeType="1"/>
            </p:cNvSpPr>
            <p:nvPr/>
          </p:nvSpPr>
          <p:spPr bwMode="auto">
            <a:xfrm flipV="1">
              <a:off x="3771900" y="2762250"/>
              <a:ext cx="673100" cy="0"/>
            </a:xfrm>
            <a:prstGeom prst="line">
              <a:avLst/>
            </a:prstGeom>
            <a:noFill/>
            <a:ln w="28575">
              <a:solidFill>
                <a:schemeClr val="tx1"/>
              </a:solidFill>
              <a:round/>
              <a:headEnd/>
              <a:tailEnd type="arrow" w="med" len="med"/>
            </a:ln>
          </p:spPr>
          <p:txBody>
            <a:bodyPr/>
            <a:lstStyle/>
            <a:p>
              <a:endParaRPr lang="en-US" dirty="0"/>
            </a:p>
          </p:txBody>
        </p:sp>
        <p:sp>
          <p:nvSpPr>
            <p:cNvPr id="218134" name="Line 28"/>
            <p:cNvSpPr>
              <a:spLocks noChangeShapeType="1"/>
            </p:cNvSpPr>
            <p:nvPr/>
          </p:nvSpPr>
          <p:spPr bwMode="auto">
            <a:xfrm>
              <a:off x="3136900" y="3448050"/>
              <a:ext cx="0" cy="417513"/>
            </a:xfrm>
            <a:prstGeom prst="line">
              <a:avLst/>
            </a:prstGeom>
            <a:noFill/>
            <a:ln w="12700">
              <a:solidFill>
                <a:schemeClr val="tx1"/>
              </a:solidFill>
              <a:round/>
              <a:headEnd/>
              <a:tailEnd/>
            </a:ln>
          </p:spPr>
          <p:txBody>
            <a:bodyPr/>
            <a:lstStyle/>
            <a:p>
              <a:endParaRPr lang="en-US" dirty="0"/>
            </a:p>
          </p:txBody>
        </p:sp>
        <p:sp>
          <p:nvSpPr>
            <p:cNvPr id="218135" name="Line 29"/>
            <p:cNvSpPr>
              <a:spLocks noChangeShapeType="1"/>
            </p:cNvSpPr>
            <p:nvPr/>
          </p:nvSpPr>
          <p:spPr bwMode="auto">
            <a:xfrm>
              <a:off x="5067300" y="3473450"/>
              <a:ext cx="0" cy="419100"/>
            </a:xfrm>
            <a:prstGeom prst="line">
              <a:avLst/>
            </a:prstGeom>
            <a:noFill/>
            <a:ln w="12700">
              <a:solidFill>
                <a:schemeClr val="tx1"/>
              </a:solidFill>
              <a:round/>
              <a:headEnd/>
              <a:tailEnd/>
            </a:ln>
          </p:spPr>
          <p:txBody>
            <a:bodyPr/>
            <a:lstStyle/>
            <a:p>
              <a:endParaRPr lang="en-US" dirty="0"/>
            </a:p>
          </p:txBody>
        </p:sp>
        <p:sp>
          <p:nvSpPr>
            <p:cNvPr id="218136" name="Line 30"/>
            <p:cNvSpPr>
              <a:spLocks noChangeShapeType="1"/>
            </p:cNvSpPr>
            <p:nvPr/>
          </p:nvSpPr>
          <p:spPr bwMode="auto">
            <a:xfrm flipH="1">
              <a:off x="4076700" y="1187450"/>
              <a:ext cx="0" cy="4394200"/>
            </a:xfrm>
            <a:prstGeom prst="line">
              <a:avLst/>
            </a:prstGeom>
            <a:noFill/>
            <a:ln w="19050">
              <a:solidFill>
                <a:schemeClr val="tx1"/>
              </a:solidFill>
              <a:prstDash val="dash"/>
              <a:round/>
              <a:headEnd/>
              <a:tailEnd/>
            </a:ln>
          </p:spPr>
          <p:txBody>
            <a:bodyPr/>
            <a:lstStyle/>
            <a:p>
              <a:endParaRPr lang="en-US" dirty="0"/>
            </a:p>
          </p:txBody>
        </p:sp>
        <p:sp>
          <p:nvSpPr>
            <p:cNvPr id="218137" name="Text Box 31"/>
            <p:cNvSpPr txBox="1">
              <a:spLocks noChangeArrowheads="1"/>
            </p:cNvSpPr>
            <p:nvPr/>
          </p:nvSpPr>
          <p:spPr bwMode="auto">
            <a:xfrm>
              <a:off x="736600" y="2079625"/>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218138" name="Text Box 32"/>
            <p:cNvSpPr txBox="1">
              <a:spLocks noChangeArrowheads="1"/>
            </p:cNvSpPr>
            <p:nvPr/>
          </p:nvSpPr>
          <p:spPr bwMode="auto">
            <a:xfrm>
              <a:off x="1473200" y="5010150"/>
              <a:ext cx="44069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218139" name="Text Box 33"/>
            <p:cNvSpPr txBox="1">
              <a:spLocks noChangeArrowheads="1"/>
            </p:cNvSpPr>
            <p:nvPr/>
          </p:nvSpPr>
          <p:spPr bwMode="auto">
            <a:xfrm>
              <a:off x="2416175" y="1682750"/>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218140" name="Text Box 34"/>
            <p:cNvSpPr txBox="1">
              <a:spLocks noChangeArrowheads="1"/>
            </p:cNvSpPr>
            <p:nvPr/>
          </p:nvSpPr>
          <p:spPr bwMode="auto">
            <a:xfrm>
              <a:off x="2476500" y="5289550"/>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218141" name="Oval 35"/>
            <p:cNvSpPr>
              <a:spLocks noChangeArrowheads="1"/>
            </p:cNvSpPr>
            <p:nvPr/>
          </p:nvSpPr>
          <p:spPr bwMode="ltGray">
            <a:xfrm>
              <a:off x="7112000" y="56070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18142" name="Oval 36"/>
            <p:cNvSpPr>
              <a:spLocks noChangeArrowheads="1"/>
            </p:cNvSpPr>
            <p:nvPr/>
          </p:nvSpPr>
          <p:spPr bwMode="ltGray">
            <a:xfrm>
              <a:off x="901700" y="56959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18143" name="AutoShape 37"/>
            <p:cNvSpPr>
              <a:spLocks noChangeArrowheads="1"/>
            </p:cNvSpPr>
            <p:nvPr/>
          </p:nvSpPr>
          <p:spPr bwMode="auto">
            <a:xfrm>
              <a:off x="7073900" y="3917950"/>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18144" name="Text Box 38"/>
            <p:cNvSpPr txBox="1">
              <a:spLocks noChangeArrowheads="1"/>
            </p:cNvSpPr>
            <p:nvPr/>
          </p:nvSpPr>
          <p:spPr bwMode="auto">
            <a:xfrm>
              <a:off x="6845300" y="523875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218145" name="Line 39"/>
            <p:cNvSpPr>
              <a:spLocks noChangeShapeType="1"/>
            </p:cNvSpPr>
            <p:nvPr/>
          </p:nvSpPr>
          <p:spPr bwMode="auto">
            <a:xfrm>
              <a:off x="5665788" y="2944813"/>
              <a:ext cx="1585912" cy="2814637"/>
            </a:xfrm>
            <a:prstGeom prst="line">
              <a:avLst/>
            </a:prstGeom>
            <a:noFill/>
            <a:ln w="9525">
              <a:solidFill>
                <a:schemeClr val="tx1"/>
              </a:solidFill>
              <a:round/>
              <a:headEnd/>
              <a:tailEnd/>
            </a:ln>
          </p:spPr>
          <p:txBody>
            <a:bodyPr/>
            <a:lstStyle/>
            <a:p>
              <a:endParaRPr lang="en-US" dirty="0"/>
            </a:p>
          </p:txBody>
        </p:sp>
        <p:sp>
          <p:nvSpPr>
            <p:cNvPr id="218146" name="Line 40"/>
            <p:cNvSpPr>
              <a:spLocks noChangeShapeType="1"/>
            </p:cNvSpPr>
            <p:nvPr/>
          </p:nvSpPr>
          <p:spPr bwMode="auto">
            <a:xfrm flipH="1">
              <a:off x="558800" y="6356350"/>
              <a:ext cx="381000" cy="0"/>
            </a:xfrm>
            <a:prstGeom prst="line">
              <a:avLst/>
            </a:prstGeom>
            <a:noFill/>
            <a:ln w="9525">
              <a:solidFill>
                <a:schemeClr val="tx1"/>
              </a:solidFill>
              <a:prstDash val="dash"/>
              <a:round/>
              <a:headEnd/>
              <a:tailEnd/>
            </a:ln>
          </p:spPr>
          <p:txBody>
            <a:bodyPr/>
            <a:lstStyle/>
            <a:p>
              <a:endParaRPr lang="en-US" dirty="0"/>
            </a:p>
          </p:txBody>
        </p:sp>
        <p:sp>
          <p:nvSpPr>
            <p:cNvPr id="218147" name="Rectangle 41"/>
            <p:cNvSpPr>
              <a:spLocks noChangeArrowheads="1"/>
            </p:cNvSpPr>
            <p:nvPr/>
          </p:nvSpPr>
          <p:spPr bwMode="auto">
            <a:xfrm>
              <a:off x="6943725" y="351790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218148" name="Rectangle 42"/>
            <p:cNvSpPr>
              <a:spLocks noChangeArrowheads="1"/>
            </p:cNvSpPr>
            <p:nvPr/>
          </p:nvSpPr>
          <p:spPr bwMode="auto">
            <a:xfrm>
              <a:off x="796925" y="530860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1-1-5</a:t>
              </a:r>
            </a:p>
          </p:txBody>
        </p:sp>
        <p:sp>
          <p:nvSpPr>
            <p:cNvPr id="218149" name="Line 43"/>
            <p:cNvSpPr>
              <a:spLocks noChangeShapeType="1"/>
            </p:cNvSpPr>
            <p:nvPr/>
          </p:nvSpPr>
          <p:spPr bwMode="auto">
            <a:xfrm flipV="1">
              <a:off x="571500" y="2813050"/>
              <a:ext cx="0" cy="3517900"/>
            </a:xfrm>
            <a:prstGeom prst="line">
              <a:avLst/>
            </a:prstGeom>
            <a:noFill/>
            <a:ln w="9525">
              <a:solidFill>
                <a:schemeClr val="tx1"/>
              </a:solidFill>
              <a:prstDash val="dash"/>
              <a:round/>
              <a:headEnd/>
              <a:tailEnd/>
            </a:ln>
          </p:spPr>
          <p:txBody>
            <a:bodyPr/>
            <a:lstStyle/>
            <a:p>
              <a:endParaRPr lang="en-US" dirty="0"/>
            </a:p>
          </p:txBody>
        </p:sp>
        <p:sp>
          <p:nvSpPr>
            <p:cNvPr id="218150" name="Line 44"/>
            <p:cNvSpPr>
              <a:spLocks noChangeShapeType="1"/>
            </p:cNvSpPr>
            <p:nvPr/>
          </p:nvSpPr>
          <p:spPr bwMode="auto">
            <a:xfrm>
              <a:off x="571500" y="2813050"/>
              <a:ext cx="355600" cy="0"/>
            </a:xfrm>
            <a:prstGeom prst="line">
              <a:avLst/>
            </a:prstGeom>
            <a:noFill/>
            <a:ln w="9525">
              <a:solidFill>
                <a:schemeClr val="tx1"/>
              </a:solidFill>
              <a:prstDash val="dash"/>
              <a:round/>
              <a:headEnd/>
              <a:tailEnd/>
            </a:ln>
          </p:spPr>
          <p:txBody>
            <a:bodyPr/>
            <a:lstStyle/>
            <a:p>
              <a:endParaRPr lang="en-US" dirty="0"/>
            </a:p>
          </p:txBody>
        </p:sp>
        <p:sp>
          <p:nvSpPr>
            <p:cNvPr id="218151" name="Line 45"/>
            <p:cNvSpPr>
              <a:spLocks noChangeShapeType="1"/>
            </p:cNvSpPr>
            <p:nvPr/>
          </p:nvSpPr>
          <p:spPr bwMode="auto">
            <a:xfrm>
              <a:off x="1638300" y="6470650"/>
              <a:ext cx="5664200" cy="0"/>
            </a:xfrm>
            <a:prstGeom prst="line">
              <a:avLst/>
            </a:prstGeom>
            <a:noFill/>
            <a:ln w="9525">
              <a:solidFill>
                <a:schemeClr val="tx1"/>
              </a:solidFill>
              <a:prstDash val="dash"/>
              <a:round/>
              <a:headEnd/>
              <a:tailEnd/>
            </a:ln>
          </p:spPr>
          <p:txBody>
            <a:bodyPr/>
            <a:lstStyle/>
            <a:p>
              <a:endParaRPr lang="en-US" dirty="0"/>
            </a:p>
          </p:txBody>
        </p:sp>
        <p:sp>
          <p:nvSpPr>
            <p:cNvPr id="218152" name="Line 46"/>
            <p:cNvSpPr>
              <a:spLocks noChangeShapeType="1"/>
            </p:cNvSpPr>
            <p:nvPr/>
          </p:nvSpPr>
          <p:spPr bwMode="auto">
            <a:xfrm>
              <a:off x="7899400" y="6305550"/>
              <a:ext cx="596900" cy="0"/>
            </a:xfrm>
            <a:prstGeom prst="line">
              <a:avLst/>
            </a:prstGeom>
            <a:noFill/>
            <a:ln w="9525">
              <a:solidFill>
                <a:schemeClr val="tx1"/>
              </a:solidFill>
              <a:prstDash val="dash"/>
              <a:round/>
              <a:headEnd/>
              <a:tailEnd/>
            </a:ln>
          </p:spPr>
          <p:txBody>
            <a:bodyPr/>
            <a:lstStyle/>
            <a:p>
              <a:endParaRPr lang="en-US" dirty="0"/>
            </a:p>
          </p:txBody>
        </p:sp>
        <p:sp>
          <p:nvSpPr>
            <p:cNvPr id="218153" name="Line 47"/>
            <p:cNvSpPr>
              <a:spLocks noChangeShapeType="1"/>
            </p:cNvSpPr>
            <p:nvPr/>
          </p:nvSpPr>
          <p:spPr bwMode="auto">
            <a:xfrm flipV="1">
              <a:off x="8483600" y="2965450"/>
              <a:ext cx="0" cy="3340100"/>
            </a:xfrm>
            <a:prstGeom prst="line">
              <a:avLst/>
            </a:prstGeom>
            <a:noFill/>
            <a:ln w="9525">
              <a:solidFill>
                <a:schemeClr val="tx1"/>
              </a:solidFill>
              <a:prstDash val="dash"/>
              <a:round/>
              <a:headEnd/>
              <a:tailEnd/>
            </a:ln>
          </p:spPr>
          <p:txBody>
            <a:bodyPr/>
            <a:lstStyle/>
            <a:p>
              <a:endParaRPr lang="en-US" dirty="0"/>
            </a:p>
          </p:txBody>
        </p:sp>
        <p:sp>
          <p:nvSpPr>
            <p:cNvPr id="218154" name="Line 48"/>
            <p:cNvSpPr>
              <a:spLocks noChangeShapeType="1"/>
            </p:cNvSpPr>
            <p:nvPr/>
          </p:nvSpPr>
          <p:spPr bwMode="auto">
            <a:xfrm>
              <a:off x="8001000" y="2940050"/>
              <a:ext cx="482600" cy="0"/>
            </a:xfrm>
            <a:prstGeom prst="line">
              <a:avLst/>
            </a:prstGeom>
            <a:noFill/>
            <a:ln w="9525">
              <a:solidFill>
                <a:schemeClr val="tx1"/>
              </a:solidFill>
              <a:prstDash val="dash"/>
              <a:round/>
              <a:headEnd/>
              <a:tailEnd/>
            </a:ln>
          </p:spPr>
          <p:txBody>
            <a:bodyPr/>
            <a:lstStyle/>
            <a:p>
              <a:endParaRPr lang="en-US" dirty="0"/>
            </a:p>
          </p:txBody>
        </p:sp>
        <p:sp>
          <p:nvSpPr>
            <p:cNvPr id="218155" name="Line 49"/>
            <p:cNvSpPr>
              <a:spLocks noChangeShapeType="1"/>
            </p:cNvSpPr>
            <p:nvPr/>
          </p:nvSpPr>
          <p:spPr bwMode="auto">
            <a:xfrm>
              <a:off x="1803400" y="2787650"/>
              <a:ext cx="698500" cy="0"/>
            </a:xfrm>
            <a:prstGeom prst="line">
              <a:avLst/>
            </a:prstGeom>
            <a:noFill/>
            <a:ln w="28575">
              <a:solidFill>
                <a:schemeClr val="tx1"/>
              </a:solidFill>
              <a:round/>
              <a:headEnd/>
              <a:tailEnd type="arrow" w="med" len="med"/>
            </a:ln>
          </p:spPr>
          <p:txBody>
            <a:bodyPr/>
            <a:lstStyle/>
            <a:p>
              <a:endParaRPr lang="en-US" dirty="0"/>
            </a:p>
          </p:txBody>
        </p:sp>
        <p:sp>
          <p:nvSpPr>
            <p:cNvPr id="218156" name="Oval 50"/>
            <p:cNvSpPr>
              <a:spLocks noChangeArrowheads="1"/>
            </p:cNvSpPr>
            <p:nvPr/>
          </p:nvSpPr>
          <p:spPr bwMode="ltGray">
            <a:xfrm>
              <a:off x="939800" y="39687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18157" name="Line 51"/>
            <p:cNvSpPr>
              <a:spLocks noChangeShapeType="1"/>
            </p:cNvSpPr>
            <p:nvPr/>
          </p:nvSpPr>
          <p:spPr bwMode="auto">
            <a:xfrm>
              <a:off x="596900" y="4298950"/>
              <a:ext cx="355600" cy="0"/>
            </a:xfrm>
            <a:prstGeom prst="line">
              <a:avLst/>
            </a:prstGeom>
            <a:noFill/>
            <a:ln w="9525">
              <a:solidFill>
                <a:schemeClr val="tx1"/>
              </a:solidFill>
              <a:prstDash val="dash"/>
              <a:round/>
              <a:headEnd/>
              <a:tailEnd/>
            </a:ln>
          </p:spPr>
          <p:txBody>
            <a:bodyPr/>
            <a:lstStyle/>
            <a:p>
              <a:endParaRPr lang="en-US" dirty="0"/>
            </a:p>
          </p:txBody>
        </p:sp>
        <p:sp>
          <p:nvSpPr>
            <p:cNvPr id="218158" name="Rectangle 52"/>
            <p:cNvSpPr>
              <a:spLocks noChangeArrowheads="1"/>
            </p:cNvSpPr>
            <p:nvPr/>
          </p:nvSpPr>
          <p:spPr bwMode="auto">
            <a:xfrm>
              <a:off x="771525" y="3581400"/>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218159" name="Line 53"/>
            <p:cNvSpPr>
              <a:spLocks noChangeShapeType="1"/>
            </p:cNvSpPr>
            <p:nvPr/>
          </p:nvSpPr>
          <p:spPr bwMode="auto">
            <a:xfrm flipH="1">
              <a:off x="1778000" y="2940050"/>
              <a:ext cx="774700" cy="1562100"/>
            </a:xfrm>
            <a:prstGeom prst="line">
              <a:avLst/>
            </a:prstGeom>
            <a:noFill/>
            <a:ln w="9525">
              <a:solidFill>
                <a:schemeClr val="tx1"/>
              </a:solidFill>
              <a:round/>
              <a:headEnd/>
              <a:tailEnd/>
            </a:ln>
          </p:spPr>
          <p:txBody>
            <a:bodyPr/>
            <a:lstStyle/>
            <a:p>
              <a:endParaRPr lang="en-US" dirty="0"/>
            </a:p>
          </p:txBody>
        </p:sp>
        <p:sp>
          <p:nvSpPr>
            <p:cNvPr id="218160" name="Line 54"/>
            <p:cNvSpPr>
              <a:spLocks noChangeShapeType="1"/>
            </p:cNvSpPr>
            <p:nvPr/>
          </p:nvSpPr>
          <p:spPr bwMode="auto">
            <a:xfrm flipV="1">
              <a:off x="2565400" y="3892550"/>
              <a:ext cx="1143000" cy="1041400"/>
            </a:xfrm>
            <a:prstGeom prst="line">
              <a:avLst/>
            </a:prstGeom>
            <a:noFill/>
            <a:ln w="9525">
              <a:solidFill>
                <a:schemeClr val="tx1"/>
              </a:solidFill>
              <a:round/>
              <a:headEnd/>
              <a:tailEnd/>
            </a:ln>
          </p:spPr>
          <p:txBody>
            <a:bodyPr/>
            <a:lstStyle/>
            <a:p>
              <a:endParaRPr lang="en-US" dirty="0"/>
            </a:p>
          </p:txBody>
        </p:sp>
        <p:sp>
          <p:nvSpPr>
            <p:cNvPr id="218161" name="Rectangle 55"/>
            <p:cNvSpPr>
              <a:spLocks noChangeArrowheads="1"/>
            </p:cNvSpPr>
            <p:nvPr/>
          </p:nvSpPr>
          <p:spPr bwMode="auto">
            <a:xfrm>
              <a:off x="2763838" y="414020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18162" name="Text Box 56"/>
            <p:cNvSpPr txBox="1">
              <a:spLocks noChangeArrowheads="1"/>
            </p:cNvSpPr>
            <p:nvPr/>
          </p:nvSpPr>
          <p:spPr bwMode="auto">
            <a:xfrm>
              <a:off x="7038975" y="4438650"/>
              <a:ext cx="1028700" cy="396875"/>
            </a:xfrm>
            <a:prstGeom prst="rect">
              <a:avLst/>
            </a:prstGeom>
            <a:noFill/>
            <a:ln w="9525">
              <a:noFill/>
              <a:miter lim="800000"/>
              <a:headEnd/>
              <a:tailEnd/>
            </a:ln>
          </p:spPr>
          <p:txBody>
            <a:bodyPr>
              <a:spAutoFit/>
            </a:bodyPr>
            <a:lstStyle/>
            <a:p>
              <a:pPr algn="ctr">
                <a:spcBef>
                  <a:spcPct val="50000"/>
                </a:spcBef>
              </a:pPr>
              <a:r>
                <a:rPr lang="en-US" sz="2000" b="1" dirty="0"/>
                <a:t>SCP</a:t>
              </a:r>
            </a:p>
          </p:txBody>
        </p:sp>
      </p:gr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smtClean="0"/>
              <a:t>Allowed Translation Type Table</a:t>
            </a:r>
            <a:endParaRPr lang="en-US" dirty="0" smtClean="0"/>
          </a:p>
        </p:txBody>
      </p:sp>
      <p:sp>
        <p:nvSpPr>
          <p:cNvPr id="10" name="Content Placeholder 9"/>
          <p:cNvSpPr>
            <a:spLocks noGrp="1"/>
          </p:cNvSpPr>
          <p:nvPr>
            <p:ph idx="1"/>
          </p:nvPr>
        </p:nvSpPr>
        <p:spPr>
          <a:xfrm>
            <a:off x="3625702" y="1201479"/>
            <a:ext cx="4603898" cy="5199321"/>
          </a:xfrm>
        </p:spPr>
        <p:txBody>
          <a:bodyPr/>
          <a:lstStyle/>
          <a:p>
            <a:r>
              <a:rPr lang="en-US" dirty="0" smtClean="0"/>
              <a:t>This command expands on the </a:t>
            </a:r>
            <a:r>
              <a:rPr lang="en-US" dirty="0" err="1" smtClean="0"/>
              <a:t>ent-scr-sio</a:t>
            </a:r>
            <a:r>
              <a:rPr lang="en-US" dirty="0" smtClean="0"/>
              <a:t> command, where all queries that have a service indicator of 3 have been allowed.</a:t>
            </a:r>
          </a:p>
          <a:p>
            <a:r>
              <a:rPr lang="en-US" dirty="0" smtClean="0"/>
              <a:t> Here queries may be screened on query types with the translation type octet of the CDPA portion of queries.</a:t>
            </a:r>
          </a:p>
          <a:p>
            <a:endParaRPr lang="en-US" dirty="0"/>
          </a:p>
        </p:txBody>
      </p:sp>
      <p:sp>
        <p:nvSpPr>
          <p:cNvPr id="219140" name="Rectangle 4"/>
          <p:cNvSpPr>
            <a:spLocks noChangeArrowheads="1"/>
          </p:cNvSpPr>
          <p:nvPr/>
        </p:nvSpPr>
        <p:spPr bwMode="auto">
          <a:xfrm>
            <a:off x="698500" y="241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ent-scr-cgpa</a:t>
            </a:r>
          </a:p>
        </p:txBody>
      </p:sp>
      <p:sp>
        <p:nvSpPr>
          <p:cNvPr id="219141" name="Rectangle 5"/>
          <p:cNvSpPr>
            <a:spLocks noChangeArrowheads="1"/>
          </p:cNvSpPr>
          <p:nvPr/>
        </p:nvSpPr>
        <p:spPr bwMode="auto">
          <a:xfrm>
            <a:off x="711200" y="3048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ent-scr-tt</a:t>
            </a:r>
          </a:p>
        </p:txBody>
      </p:sp>
      <p:sp>
        <p:nvSpPr>
          <p:cNvPr id="219142" name="Rectangle 6"/>
          <p:cNvSpPr>
            <a:spLocks noChangeArrowheads="1"/>
          </p:cNvSpPr>
          <p:nvPr/>
        </p:nvSpPr>
        <p:spPr bwMode="auto">
          <a:xfrm>
            <a:off x="698500" y="36449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ent-scr-cdpa</a:t>
            </a:r>
          </a:p>
        </p:txBody>
      </p:sp>
      <p:sp>
        <p:nvSpPr>
          <p:cNvPr id="219143" name="Rectangle 7"/>
          <p:cNvSpPr>
            <a:spLocks noChangeArrowheads="1"/>
          </p:cNvSpPr>
          <p:nvPr/>
        </p:nvSpPr>
        <p:spPr bwMode="auto">
          <a:xfrm>
            <a:off x="698500" y="4216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ent-scr-aftpc</a:t>
            </a:r>
          </a:p>
        </p:txBody>
      </p:sp>
      <p:sp>
        <p:nvSpPr>
          <p:cNvPr id="219144" name="Rectangle 8"/>
          <p:cNvSpPr>
            <a:spLocks noChangeArrowheads="1"/>
          </p:cNvSpPr>
          <p:nvPr/>
        </p:nvSpPr>
        <p:spPr bwMode="auto">
          <a:xfrm>
            <a:off x="660400" y="1168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ent-scr-sio</a:t>
            </a:r>
          </a:p>
        </p:txBody>
      </p:sp>
      <p:sp>
        <p:nvSpPr>
          <p:cNvPr id="219145" name="Rectangle 9"/>
          <p:cNvSpPr>
            <a:spLocks noChangeArrowheads="1"/>
          </p:cNvSpPr>
          <p:nvPr/>
        </p:nvSpPr>
        <p:spPr bwMode="auto">
          <a:xfrm>
            <a:off x="673100" y="1790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smtClean="0"/>
              <a:t>Allowed TT Example</a:t>
            </a:r>
          </a:p>
        </p:txBody>
      </p:sp>
      <p:sp>
        <p:nvSpPr>
          <p:cNvPr id="12292" name="Text Box 3"/>
          <p:cNvSpPr txBox="1">
            <a:spLocks noChangeArrowheads="1"/>
          </p:cNvSpPr>
          <p:nvPr/>
        </p:nvSpPr>
        <p:spPr bwMode="auto">
          <a:xfrm>
            <a:off x="4457700" y="1158875"/>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12293" name="Text Box 4"/>
          <p:cNvSpPr txBox="1">
            <a:spLocks noChangeArrowheads="1"/>
          </p:cNvSpPr>
          <p:nvPr/>
        </p:nvSpPr>
        <p:spPr bwMode="auto">
          <a:xfrm>
            <a:off x="1539875" y="1184275"/>
            <a:ext cx="2486025"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12294" name="Line 5"/>
          <p:cNvSpPr>
            <a:spLocks noChangeShapeType="1"/>
          </p:cNvSpPr>
          <p:nvPr/>
        </p:nvSpPr>
        <p:spPr bwMode="auto">
          <a:xfrm flipH="1">
            <a:off x="4076700" y="1196975"/>
            <a:ext cx="0" cy="4394200"/>
          </a:xfrm>
          <a:prstGeom prst="line">
            <a:avLst/>
          </a:prstGeom>
          <a:noFill/>
          <a:ln w="19050">
            <a:solidFill>
              <a:schemeClr val="tx1"/>
            </a:solidFill>
            <a:prstDash val="dash"/>
            <a:round/>
            <a:headEnd/>
            <a:tailEnd/>
          </a:ln>
        </p:spPr>
        <p:txBody>
          <a:bodyPr/>
          <a:lstStyle/>
          <a:p>
            <a:endParaRPr lang="en-US" dirty="0"/>
          </a:p>
        </p:txBody>
      </p:sp>
      <p:sp>
        <p:nvSpPr>
          <p:cNvPr id="12295" name="Line 6"/>
          <p:cNvSpPr>
            <a:spLocks noChangeShapeType="1"/>
          </p:cNvSpPr>
          <p:nvPr/>
        </p:nvSpPr>
        <p:spPr bwMode="auto">
          <a:xfrm>
            <a:off x="1435100" y="35179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2296" name="Line 7"/>
          <p:cNvSpPr>
            <a:spLocks noChangeShapeType="1"/>
          </p:cNvSpPr>
          <p:nvPr/>
        </p:nvSpPr>
        <p:spPr bwMode="auto">
          <a:xfrm flipV="1">
            <a:off x="5168900" y="35179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graphicFrame>
        <p:nvGraphicFramePr>
          <p:cNvPr id="12290" name="Object 8"/>
          <p:cNvGraphicFramePr>
            <a:graphicFrameLocks/>
          </p:cNvGraphicFramePr>
          <p:nvPr/>
        </p:nvGraphicFramePr>
        <p:xfrm>
          <a:off x="765175" y="5041900"/>
          <a:ext cx="1127125" cy="590550"/>
        </p:xfrm>
        <a:graphic>
          <a:graphicData uri="http://schemas.openxmlformats.org/presentationml/2006/ole">
            <p:oleObj spid="_x0000_s12290" name="Clip" r:id="rId4" imgW="3659040" imgH="1925280" progId="">
              <p:embed/>
            </p:oleObj>
          </a:graphicData>
        </a:graphic>
      </p:graphicFrame>
      <p:sp>
        <p:nvSpPr>
          <p:cNvPr id="12297" name="Line 9"/>
          <p:cNvSpPr>
            <a:spLocks noChangeShapeType="1"/>
          </p:cNvSpPr>
          <p:nvPr/>
        </p:nvSpPr>
        <p:spPr bwMode="auto">
          <a:xfrm flipV="1">
            <a:off x="1435100" y="3975100"/>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2298" name="Text Box 10"/>
          <p:cNvSpPr txBox="1">
            <a:spLocks noChangeArrowheads="1"/>
          </p:cNvSpPr>
          <p:nvPr/>
        </p:nvSpPr>
        <p:spPr bwMode="auto">
          <a:xfrm>
            <a:off x="4216400" y="1651000"/>
            <a:ext cx="1884363" cy="593725"/>
          </a:xfrm>
          <a:prstGeom prst="rect">
            <a:avLst/>
          </a:prstGeom>
          <a:noFill/>
          <a:ln w="12700">
            <a:solidFill>
              <a:schemeClr val="tx1"/>
            </a:solidFill>
            <a:miter lim="800000"/>
            <a:headEnd type="none" w="sm" len="sm"/>
            <a:tailEnd type="none" w="sm" len="sm"/>
          </a:ln>
        </p:spPr>
        <p:txBody>
          <a:bodyPr>
            <a:spAutoFit/>
          </a:bodyPr>
          <a:lstStyle/>
          <a:p>
            <a:pPr eaLnBrk="0" hangingPunct="0"/>
            <a:r>
              <a:rPr lang="en-US" sz="1600" u="sng" dirty="0">
                <a:solidFill>
                  <a:srgbClr val="000000"/>
                </a:solidFill>
              </a:rPr>
              <a:t>Allowed TT Table </a:t>
            </a:r>
            <a:r>
              <a:rPr lang="en-US" sz="1600" dirty="0">
                <a:solidFill>
                  <a:srgbClr val="000000"/>
                </a:solidFill>
              </a:rPr>
              <a:t>type=254</a:t>
            </a:r>
            <a:r>
              <a:rPr lang="en-US" sz="1600" b="1" u="sng" dirty="0">
                <a:solidFill>
                  <a:srgbClr val="000000"/>
                </a:solidFill>
              </a:rPr>
              <a:t> </a:t>
            </a:r>
            <a:endParaRPr lang="en-US" sz="1600" dirty="0">
              <a:solidFill>
                <a:srgbClr val="000000"/>
              </a:solidFill>
            </a:endParaRPr>
          </a:p>
        </p:txBody>
      </p:sp>
      <p:sp>
        <p:nvSpPr>
          <p:cNvPr id="12299" name="Text Box 11"/>
          <p:cNvSpPr txBox="1">
            <a:spLocks noChangeArrowheads="1"/>
          </p:cNvSpPr>
          <p:nvPr/>
        </p:nvSpPr>
        <p:spPr bwMode="auto">
          <a:xfrm>
            <a:off x="901700" y="5800725"/>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solidFill>
                  <a:srgbClr val="000000"/>
                </a:solidFill>
              </a:rPr>
              <a:t>800 number dialed</a:t>
            </a:r>
          </a:p>
        </p:txBody>
      </p:sp>
      <p:sp>
        <p:nvSpPr>
          <p:cNvPr id="12300" name="Text Box 12"/>
          <p:cNvSpPr txBox="1">
            <a:spLocks noChangeArrowheads="1"/>
          </p:cNvSpPr>
          <p:nvPr/>
        </p:nvSpPr>
        <p:spPr bwMode="auto">
          <a:xfrm>
            <a:off x="1431925" y="1633538"/>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solidFill>
                  <a:srgbClr val="000000"/>
                </a:solidFill>
              </a:rPr>
              <a:t>DPC = STP CPC</a:t>
            </a:r>
          </a:p>
          <a:p>
            <a:pPr eaLnBrk="0" hangingPunct="0"/>
            <a:r>
              <a:rPr lang="en-US" sz="1600" dirty="0">
                <a:solidFill>
                  <a:srgbClr val="000000"/>
                </a:solidFill>
              </a:rPr>
              <a:t>OPC = SSP</a:t>
            </a:r>
          </a:p>
          <a:p>
            <a:pPr eaLnBrk="0" hangingPunct="0"/>
            <a:r>
              <a:rPr lang="en-US" sz="1600" dirty="0">
                <a:solidFill>
                  <a:srgbClr val="000000"/>
                </a:solidFill>
              </a:rPr>
              <a:t>Address = 800555</a:t>
            </a:r>
          </a:p>
          <a:p>
            <a:pPr eaLnBrk="0" hangingPunct="0"/>
            <a:r>
              <a:rPr lang="en-US" sz="1600" dirty="0">
                <a:solidFill>
                  <a:srgbClr val="000000"/>
                </a:solidFill>
              </a:rPr>
              <a:t>TT = 254</a:t>
            </a:r>
          </a:p>
          <a:p>
            <a:pPr eaLnBrk="0" hangingPunct="0"/>
            <a:r>
              <a:rPr lang="en-US" sz="1600" dirty="0">
                <a:solidFill>
                  <a:srgbClr val="000000"/>
                </a:solidFill>
              </a:rPr>
              <a:t>SSN=254</a:t>
            </a:r>
          </a:p>
        </p:txBody>
      </p:sp>
      <p:sp>
        <p:nvSpPr>
          <p:cNvPr id="12301" name="Line 13"/>
          <p:cNvSpPr>
            <a:spLocks noChangeShapeType="1"/>
          </p:cNvSpPr>
          <p:nvPr/>
        </p:nvSpPr>
        <p:spPr bwMode="auto">
          <a:xfrm>
            <a:off x="1978025" y="3403600"/>
            <a:ext cx="19812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12302" name="Oval 14"/>
          <p:cNvSpPr>
            <a:spLocks noChangeArrowheads="1"/>
          </p:cNvSpPr>
          <p:nvPr/>
        </p:nvSpPr>
        <p:spPr bwMode="ltGray">
          <a:xfrm>
            <a:off x="1054100" y="30607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12303" name="Line 15"/>
          <p:cNvSpPr>
            <a:spLocks noChangeShapeType="1"/>
          </p:cNvSpPr>
          <p:nvPr/>
        </p:nvSpPr>
        <p:spPr bwMode="auto">
          <a:xfrm>
            <a:off x="5003800" y="2292350"/>
            <a:ext cx="0" cy="650875"/>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12304" name="AutoShape 16"/>
          <p:cNvSpPr>
            <a:spLocks noChangeArrowheads="1"/>
          </p:cNvSpPr>
          <p:nvPr/>
        </p:nvSpPr>
        <p:spPr bwMode="auto">
          <a:xfrm>
            <a:off x="8035925" y="32893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12305" name="Rectangle 17"/>
          <p:cNvSpPr>
            <a:spLocks noChangeArrowheads="1"/>
          </p:cNvSpPr>
          <p:nvPr/>
        </p:nvSpPr>
        <p:spPr bwMode="auto">
          <a:xfrm>
            <a:off x="4178300" y="2984500"/>
            <a:ext cx="1143000" cy="1066800"/>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2306" name="Text Box 18"/>
          <p:cNvSpPr txBox="1">
            <a:spLocks noChangeArrowheads="1"/>
          </p:cNvSpPr>
          <p:nvPr/>
        </p:nvSpPr>
        <p:spPr bwMode="auto">
          <a:xfrm>
            <a:off x="4295775" y="3414713"/>
            <a:ext cx="874713" cy="519112"/>
          </a:xfrm>
          <a:prstGeom prst="rect">
            <a:avLst/>
          </a:prstGeom>
          <a:noFill/>
          <a:ln w="9525">
            <a:noFill/>
            <a:miter lim="800000"/>
            <a:headEnd/>
            <a:tailEnd/>
          </a:ln>
        </p:spPr>
        <p:txBody>
          <a:bodyPr wrap="none">
            <a:spAutoFit/>
          </a:bodyPr>
          <a:lstStyle/>
          <a:p>
            <a:r>
              <a:rPr lang="en-US" sz="2800" b="1" dirty="0">
                <a:solidFill>
                  <a:srgbClr val="000000"/>
                </a:solidFill>
              </a:rPr>
              <a:t>STP</a:t>
            </a:r>
          </a:p>
        </p:txBody>
      </p:sp>
      <p:sp>
        <p:nvSpPr>
          <p:cNvPr id="12307" name="Line 19"/>
          <p:cNvSpPr>
            <a:spLocks noChangeShapeType="1"/>
          </p:cNvSpPr>
          <p:nvPr/>
        </p:nvSpPr>
        <p:spPr bwMode="auto">
          <a:xfrm flipV="1">
            <a:off x="4454525" y="2282825"/>
            <a:ext cx="0" cy="647700"/>
          </a:xfrm>
          <a:prstGeom prst="line">
            <a:avLst/>
          </a:prstGeom>
          <a:noFill/>
          <a:ln w="12700">
            <a:solidFill>
              <a:schemeClr val="tx1"/>
            </a:solidFill>
            <a:round/>
            <a:headEnd/>
            <a:tailEnd type="arrow" w="med" len="med"/>
          </a:ln>
        </p:spPr>
        <p:txBody>
          <a:bodyPr/>
          <a:lstStyle/>
          <a:p>
            <a:endParaRPr lang="en-US" dirty="0"/>
          </a:p>
        </p:txBody>
      </p:sp>
      <p:sp>
        <p:nvSpPr>
          <p:cNvPr id="12308" name="Line 20"/>
          <p:cNvSpPr>
            <a:spLocks noChangeShapeType="1"/>
          </p:cNvSpPr>
          <p:nvPr/>
        </p:nvSpPr>
        <p:spPr bwMode="auto">
          <a:xfrm flipV="1">
            <a:off x="5381625" y="3403600"/>
            <a:ext cx="1854200" cy="0"/>
          </a:xfrm>
          <a:prstGeom prst="line">
            <a:avLst/>
          </a:prstGeom>
          <a:noFill/>
          <a:ln w="9525">
            <a:solidFill>
              <a:schemeClr val="tx1"/>
            </a:solidFill>
            <a:round/>
            <a:headEnd/>
            <a:tailEnd type="arrow" w="med" len="med"/>
          </a:ln>
        </p:spPr>
        <p:txBody>
          <a:bodyPr/>
          <a:lstStyle/>
          <a:p>
            <a:endParaRPr lang="en-US" dirty="0"/>
          </a:p>
        </p:txBody>
      </p:sp>
      <p:sp>
        <p:nvSpPr>
          <p:cNvPr id="12309" name="Text Box 21"/>
          <p:cNvSpPr txBox="1">
            <a:spLocks noChangeArrowheads="1"/>
          </p:cNvSpPr>
          <p:nvPr/>
        </p:nvSpPr>
        <p:spPr bwMode="auto">
          <a:xfrm>
            <a:off x="4387850" y="2940050"/>
            <a:ext cx="1177925" cy="581025"/>
          </a:xfrm>
          <a:prstGeom prst="rect">
            <a:avLst/>
          </a:prstGeom>
          <a:noFill/>
          <a:ln w="9525">
            <a:noFill/>
            <a:miter lim="800000"/>
            <a:headEnd/>
            <a:tailEnd/>
          </a:ln>
        </p:spPr>
        <p:txBody>
          <a:bodyPr>
            <a:spAutoFit/>
          </a:bodyPr>
          <a:lstStyle/>
          <a:p>
            <a:pPr algn="ctr">
              <a:spcBef>
                <a:spcPct val="50000"/>
              </a:spcBef>
            </a:pPr>
            <a:r>
              <a:rPr lang="en-US" sz="1600" u="sng" dirty="0">
                <a:solidFill>
                  <a:srgbClr val="000000"/>
                </a:solidFill>
              </a:rPr>
              <a:t>GTT </a:t>
            </a:r>
            <a:r>
              <a:rPr lang="en-US" sz="1600" dirty="0">
                <a:solidFill>
                  <a:srgbClr val="000000"/>
                </a:solidFill>
              </a:rPr>
              <a:t>Tables</a:t>
            </a:r>
          </a:p>
        </p:txBody>
      </p:sp>
      <p:sp>
        <p:nvSpPr>
          <p:cNvPr id="12310" name="Line 22"/>
          <p:cNvSpPr>
            <a:spLocks noChangeShapeType="1"/>
          </p:cNvSpPr>
          <p:nvPr/>
        </p:nvSpPr>
        <p:spPr bwMode="auto">
          <a:xfrm>
            <a:off x="4652963" y="3467100"/>
            <a:ext cx="666750" cy="0"/>
          </a:xfrm>
          <a:prstGeom prst="line">
            <a:avLst/>
          </a:prstGeom>
          <a:noFill/>
          <a:ln w="9525">
            <a:solidFill>
              <a:schemeClr val="tx1"/>
            </a:solidFill>
            <a:prstDash val="dash"/>
            <a:round/>
            <a:headEnd/>
            <a:tailEnd/>
          </a:ln>
        </p:spPr>
        <p:txBody>
          <a:bodyPr/>
          <a:lstStyle/>
          <a:p>
            <a:endParaRPr lang="en-US" dirty="0"/>
          </a:p>
        </p:txBody>
      </p:sp>
      <p:sp>
        <p:nvSpPr>
          <p:cNvPr id="12311" name="Line 23"/>
          <p:cNvSpPr>
            <a:spLocks noChangeShapeType="1"/>
          </p:cNvSpPr>
          <p:nvPr/>
        </p:nvSpPr>
        <p:spPr bwMode="auto">
          <a:xfrm flipV="1">
            <a:off x="4652963" y="2990850"/>
            <a:ext cx="0" cy="471488"/>
          </a:xfrm>
          <a:prstGeom prst="line">
            <a:avLst/>
          </a:prstGeom>
          <a:noFill/>
          <a:ln w="9525">
            <a:solidFill>
              <a:schemeClr val="tx1"/>
            </a:solidFill>
            <a:prstDash val="dash"/>
            <a:round/>
            <a:headEnd/>
            <a:tailEnd/>
          </a:ln>
        </p:spPr>
        <p:txBody>
          <a:bodyPr/>
          <a:lstStyle/>
          <a:p>
            <a:endParaRPr lang="en-US" dirty="0"/>
          </a:p>
        </p:txBody>
      </p:sp>
      <p:sp>
        <p:nvSpPr>
          <p:cNvPr id="12312" name="AutoShape 24"/>
          <p:cNvSpPr>
            <a:spLocks noChangeArrowheads="1"/>
          </p:cNvSpPr>
          <p:nvPr/>
        </p:nvSpPr>
        <p:spPr bwMode="auto">
          <a:xfrm>
            <a:off x="7058025" y="2933700"/>
            <a:ext cx="1114425" cy="108585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2313" name="Text Box 25"/>
          <p:cNvSpPr txBox="1">
            <a:spLocks noChangeArrowheads="1"/>
          </p:cNvSpPr>
          <p:nvPr/>
        </p:nvSpPr>
        <p:spPr bwMode="auto">
          <a:xfrm>
            <a:off x="6991350" y="3543300"/>
            <a:ext cx="1266825" cy="519113"/>
          </a:xfrm>
          <a:prstGeom prst="rect">
            <a:avLst/>
          </a:prstGeom>
          <a:noFill/>
          <a:ln w="9525">
            <a:noFill/>
            <a:miter lim="800000"/>
            <a:headEnd/>
            <a:tailEnd/>
          </a:ln>
        </p:spPr>
        <p:txBody>
          <a:bodyPr>
            <a:spAutoFit/>
          </a:bodyPr>
          <a:lstStyle/>
          <a:p>
            <a:pPr algn="ctr">
              <a:spcBef>
                <a:spcPct val="50000"/>
              </a:spcBef>
            </a:pPr>
            <a:r>
              <a:rPr lang="en-US" sz="2800" b="1" dirty="0"/>
              <a:t>SCP</a:t>
            </a:r>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smtClean="0"/>
              <a:t>Allowed Called Party Address Table</a:t>
            </a:r>
            <a:endParaRPr lang="en-US" dirty="0" smtClean="0"/>
          </a:p>
        </p:txBody>
      </p:sp>
      <p:sp>
        <p:nvSpPr>
          <p:cNvPr id="11" name="Content Placeholder 10"/>
          <p:cNvSpPr>
            <a:spLocks noGrp="1"/>
          </p:cNvSpPr>
          <p:nvPr>
            <p:ph idx="1"/>
          </p:nvPr>
        </p:nvSpPr>
        <p:spPr>
          <a:xfrm>
            <a:off x="3668232" y="1127050"/>
            <a:ext cx="4582633" cy="5273749"/>
          </a:xfrm>
        </p:spPr>
        <p:txBody>
          <a:bodyPr/>
          <a:lstStyle/>
          <a:p>
            <a:r>
              <a:rPr lang="en-US" dirty="0" smtClean="0"/>
              <a:t>This command determines if the DPC in the routing label and the subsystem number from the CDPA are allowed from the screened network.</a:t>
            </a:r>
          </a:p>
          <a:p>
            <a:endParaRPr lang="en-US" dirty="0"/>
          </a:p>
        </p:txBody>
      </p:sp>
      <p:sp>
        <p:nvSpPr>
          <p:cNvPr id="220164" name="Rectangle 4"/>
          <p:cNvSpPr>
            <a:spLocks noChangeArrowheads="1"/>
          </p:cNvSpPr>
          <p:nvPr/>
        </p:nvSpPr>
        <p:spPr bwMode="auto">
          <a:xfrm>
            <a:off x="698500" y="241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ent-scr-cgpa</a:t>
            </a:r>
          </a:p>
        </p:txBody>
      </p:sp>
      <p:sp>
        <p:nvSpPr>
          <p:cNvPr id="220165" name="Rectangle 5"/>
          <p:cNvSpPr>
            <a:spLocks noChangeArrowheads="1"/>
          </p:cNvSpPr>
          <p:nvPr/>
        </p:nvSpPr>
        <p:spPr bwMode="auto">
          <a:xfrm>
            <a:off x="711200" y="3048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ent-scr-tt</a:t>
            </a:r>
          </a:p>
        </p:txBody>
      </p:sp>
      <p:sp>
        <p:nvSpPr>
          <p:cNvPr id="220166" name="Rectangle 6"/>
          <p:cNvSpPr>
            <a:spLocks noChangeArrowheads="1"/>
          </p:cNvSpPr>
          <p:nvPr/>
        </p:nvSpPr>
        <p:spPr bwMode="auto">
          <a:xfrm>
            <a:off x="698500" y="36449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ent-scr-cdpa</a:t>
            </a:r>
          </a:p>
        </p:txBody>
      </p:sp>
      <p:sp>
        <p:nvSpPr>
          <p:cNvPr id="220167" name="Rectangle 7"/>
          <p:cNvSpPr>
            <a:spLocks noChangeArrowheads="1"/>
          </p:cNvSpPr>
          <p:nvPr/>
        </p:nvSpPr>
        <p:spPr bwMode="auto">
          <a:xfrm>
            <a:off x="698500" y="4216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ent-scr-aftpc</a:t>
            </a:r>
          </a:p>
        </p:txBody>
      </p:sp>
      <p:sp>
        <p:nvSpPr>
          <p:cNvPr id="220168" name="Rectangle 8"/>
          <p:cNvSpPr>
            <a:spLocks noChangeArrowheads="1"/>
          </p:cNvSpPr>
          <p:nvPr/>
        </p:nvSpPr>
        <p:spPr bwMode="auto">
          <a:xfrm>
            <a:off x="660400" y="1168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ent-scr-sio</a:t>
            </a:r>
          </a:p>
        </p:txBody>
      </p:sp>
      <p:sp>
        <p:nvSpPr>
          <p:cNvPr id="220169" name="Rectangle 9"/>
          <p:cNvSpPr>
            <a:spLocks noChangeArrowheads="1"/>
          </p:cNvSpPr>
          <p:nvPr/>
        </p:nvSpPr>
        <p:spPr bwMode="auto">
          <a:xfrm>
            <a:off x="673100" y="1790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en-US" dirty="0" smtClean="0"/>
              <a:t>Allowed CDPA Example </a:t>
            </a:r>
          </a:p>
        </p:txBody>
      </p:sp>
      <p:grpSp>
        <p:nvGrpSpPr>
          <p:cNvPr id="58" name="Group 57"/>
          <p:cNvGrpSpPr/>
          <p:nvPr/>
        </p:nvGrpSpPr>
        <p:grpSpPr>
          <a:xfrm>
            <a:off x="558800" y="884644"/>
            <a:ext cx="7937500" cy="5461000"/>
            <a:chOff x="558800" y="1139825"/>
            <a:chExt cx="7937500" cy="5461000"/>
          </a:xfrm>
        </p:grpSpPr>
        <p:sp>
          <p:nvSpPr>
            <p:cNvPr id="221187" name="Line 3"/>
            <p:cNvSpPr>
              <a:spLocks noChangeShapeType="1"/>
            </p:cNvSpPr>
            <p:nvPr/>
          </p:nvSpPr>
          <p:spPr bwMode="auto">
            <a:xfrm>
              <a:off x="1763713" y="2917825"/>
              <a:ext cx="801687"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21188" name="Line 4"/>
            <p:cNvSpPr>
              <a:spLocks noChangeShapeType="1"/>
            </p:cNvSpPr>
            <p:nvPr/>
          </p:nvSpPr>
          <p:spPr bwMode="auto">
            <a:xfrm flipV="1">
              <a:off x="5664200" y="293052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21189" name="Line 5"/>
            <p:cNvSpPr>
              <a:spLocks noChangeShapeType="1"/>
            </p:cNvSpPr>
            <p:nvPr/>
          </p:nvSpPr>
          <p:spPr bwMode="auto">
            <a:xfrm flipV="1">
              <a:off x="1714500" y="2909888"/>
              <a:ext cx="855663" cy="3094037"/>
            </a:xfrm>
            <a:prstGeom prst="line">
              <a:avLst/>
            </a:prstGeom>
            <a:noFill/>
            <a:ln w="12700">
              <a:solidFill>
                <a:schemeClr val="tx1"/>
              </a:solidFill>
              <a:round/>
              <a:headEnd/>
              <a:tailEnd/>
            </a:ln>
          </p:spPr>
          <p:txBody>
            <a:bodyPr wrap="none" anchor="ctr"/>
            <a:lstStyle/>
            <a:p>
              <a:endParaRPr lang="en-US" dirty="0"/>
            </a:p>
          </p:txBody>
        </p:sp>
        <p:sp>
          <p:nvSpPr>
            <p:cNvPr id="221190" name="Oval 6"/>
            <p:cNvSpPr>
              <a:spLocks noChangeArrowheads="1"/>
            </p:cNvSpPr>
            <p:nvPr/>
          </p:nvSpPr>
          <p:spPr bwMode="ltGray">
            <a:xfrm>
              <a:off x="914400" y="24733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221191" name="Group 7"/>
            <p:cNvGrpSpPr>
              <a:grpSpLocks/>
            </p:cNvGrpSpPr>
            <p:nvPr/>
          </p:nvGrpSpPr>
          <p:grpSpPr bwMode="auto">
            <a:xfrm>
              <a:off x="4521200" y="2397125"/>
              <a:ext cx="1143000" cy="1066800"/>
              <a:chOff x="2448" y="1824"/>
              <a:chExt cx="720" cy="672"/>
            </a:xfrm>
          </p:grpSpPr>
          <p:sp>
            <p:nvSpPr>
              <p:cNvPr id="221239"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1240"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1192" name="Rectangle 10"/>
            <p:cNvSpPr>
              <a:spLocks noChangeArrowheads="1"/>
            </p:cNvSpPr>
            <p:nvPr/>
          </p:nvSpPr>
          <p:spPr bwMode="auto">
            <a:xfrm>
              <a:off x="4694238" y="26701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21193" name="Oval 11"/>
            <p:cNvSpPr>
              <a:spLocks noChangeArrowheads="1"/>
            </p:cNvSpPr>
            <p:nvPr/>
          </p:nvSpPr>
          <p:spPr bwMode="ltGray">
            <a:xfrm>
              <a:off x="7150100" y="25114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21194" name="Line 12"/>
            <p:cNvSpPr>
              <a:spLocks noChangeShapeType="1"/>
            </p:cNvSpPr>
            <p:nvPr/>
          </p:nvSpPr>
          <p:spPr bwMode="auto">
            <a:xfrm>
              <a:off x="5842000" y="3133725"/>
              <a:ext cx="1371600" cy="1270000"/>
            </a:xfrm>
            <a:prstGeom prst="line">
              <a:avLst/>
            </a:prstGeom>
            <a:noFill/>
            <a:ln w="28575">
              <a:solidFill>
                <a:schemeClr val="tx1"/>
              </a:solidFill>
              <a:round/>
              <a:headEnd/>
              <a:tailEnd type="arrow" w="med" len="med"/>
            </a:ln>
          </p:spPr>
          <p:txBody>
            <a:bodyPr/>
            <a:lstStyle/>
            <a:p>
              <a:endParaRPr lang="en-US" dirty="0"/>
            </a:p>
          </p:txBody>
        </p:sp>
        <p:sp>
          <p:nvSpPr>
            <p:cNvPr id="221195" name="Line 13"/>
            <p:cNvSpPr>
              <a:spLocks noChangeShapeType="1"/>
            </p:cNvSpPr>
            <p:nvPr/>
          </p:nvSpPr>
          <p:spPr bwMode="auto">
            <a:xfrm flipV="1">
              <a:off x="1562100" y="3019425"/>
              <a:ext cx="800100" cy="787400"/>
            </a:xfrm>
            <a:prstGeom prst="line">
              <a:avLst/>
            </a:prstGeom>
            <a:noFill/>
            <a:ln w="28575">
              <a:solidFill>
                <a:schemeClr val="tx1"/>
              </a:solidFill>
              <a:round/>
              <a:headEnd/>
              <a:tailEnd type="arrow" w="med" len="med"/>
            </a:ln>
          </p:spPr>
          <p:txBody>
            <a:bodyPr/>
            <a:lstStyle/>
            <a:p>
              <a:endParaRPr lang="en-US" dirty="0"/>
            </a:p>
          </p:txBody>
        </p:sp>
        <p:sp>
          <p:nvSpPr>
            <p:cNvPr id="221196" name="Line 14"/>
            <p:cNvSpPr>
              <a:spLocks noChangeShapeType="1"/>
            </p:cNvSpPr>
            <p:nvPr/>
          </p:nvSpPr>
          <p:spPr bwMode="auto">
            <a:xfrm>
              <a:off x="5665788" y="2924175"/>
              <a:ext cx="1649412" cy="1479550"/>
            </a:xfrm>
            <a:prstGeom prst="line">
              <a:avLst/>
            </a:prstGeom>
            <a:noFill/>
            <a:ln w="12700">
              <a:solidFill>
                <a:schemeClr val="tx1"/>
              </a:solidFill>
              <a:round/>
              <a:headEnd/>
              <a:tailEnd/>
            </a:ln>
          </p:spPr>
          <p:txBody>
            <a:bodyPr/>
            <a:lstStyle/>
            <a:p>
              <a:endParaRPr lang="en-US" dirty="0"/>
            </a:p>
          </p:txBody>
        </p:sp>
        <p:grpSp>
          <p:nvGrpSpPr>
            <p:cNvPr id="221197" name="Group 15"/>
            <p:cNvGrpSpPr>
              <a:grpSpLocks/>
            </p:cNvGrpSpPr>
            <p:nvPr/>
          </p:nvGrpSpPr>
          <p:grpSpPr bwMode="auto">
            <a:xfrm>
              <a:off x="4533900" y="3883025"/>
              <a:ext cx="1143000" cy="1066800"/>
              <a:chOff x="2448" y="1824"/>
              <a:chExt cx="720" cy="672"/>
            </a:xfrm>
          </p:grpSpPr>
          <p:sp>
            <p:nvSpPr>
              <p:cNvPr id="221237" name="Rectangle 16"/>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1238" name="Line 1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1198" name="Rectangle 18"/>
            <p:cNvSpPr>
              <a:spLocks noChangeArrowheads="1"/>
            </p:cNvSpPr>
            <p:nvPr/>
          </p:nvSpPr>
          <p:spPr bwMode="auto">
            <a:xfrm>
              <a:off x="4706938" y="41560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21199" name="Group 19"/>
            <p:cNvGrpSpPr>
              <a:grpSpLocks/>
            </p:cNvGrpSpPr>
            <p:nvPr/>
          </p:nvGrpSpPr>
          <p:grpSpPr bwMode="auto">
            <a:xfrm>
              <a:off x="2578100" y="2371725"/>
              <a:ext cx="1143000" cy="1066800"/>
              <a:chOff x="2448" y="1824"/>
              <a:chExt cx="720" cy="672"/>
            </a:xfrm>
          </p:grpSpPr>
          <p:sp>
            <p:nvSpPr>
              <p:cNvPr id="221235"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1236"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1200" name="Rectangle 22"/>
            <p:cNvSpPr>
              <a:spLocks noChangeArrowheads="1"/>
            </p:cNvSpPr>
            <p:nvPr/>
          </p:nvSpPr>
          <p:spPr bwMode="auto">
            <a:xfrm>
              <a:off x="2751138" y="26447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21201" name="Group 23"/>
            <p:cNvGrpSpPr>
              <a:grpSpLocks/>
            </p:cNvGrpSpPr>
            <p:nvPr/>
          </p:nvGrpSpPr>
          <p:grpSpPr bwMode="auto">
            <a:xfrm>
              <a:off x="2590800" y="3857625"/>
              <a:ext cx="1143000" cy="1066800"/>
              <a:chOff x="2448" y="1824"/>
              <a:chExt cx="720" cy="672"/>
            </a:xfrm>
          </p:grpSpPr>
          <p:sp>
            <p:nvSpPr>
              <p:cNvPr id="221233"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1234" name="Line 25"/>
              <p:cNvSpPr>
                <a:spLocks noChangeShapeType="1"/>
              </p:cNvSpPr>
              <p:nvPr/>
            </p:nvSpPr>
            <p:spPr bwMode="auto">
              <a:xfrm flipV="1">
                <a:off x="2448" y="1824"/>
                <a:ext cx="720" cy="672"/>
              </a:xfrm>
              <a:prstGeom prst="line">
                <a:avLst/>
              </a:prstGeom>
              <a:noFill/>
              <a:ln w="12700">
                <a:solidFill>
                  <a:schemeClr val="tx1"/>
                </a:solidFill>
                <a:round/>
                <a:headEnd type="arrow" w="med" len="med"/>
                <a:tailEnd type="none" w="sm" len="sm"/>
              </a:ln>
            </p:spPr>
            <p:txBody>
              <a:bodyPr wrap="none" anchor="ctr"/>
              <a:lstStyle/>
              <a:p>
                <a:endParaRPr lang="en-US" dirty="0"/>
              </a:p>
            </p:txBody>
          </p:sp>
        </p:grpSp>
        <p:sp>
          <p:nvSpPr>
            <p:cNvPr id="221202" name="Rectangle 26"/>
            <p:cNvSpPr>
              <a:spLocks noChangeArrowheads="1"/>
            </p:cNvSpPr>
            <p:nvPr/>
          </p:nvSpPr>
          <p:spPr bwMode="auto">
            <a:xfrm>
              <a:off x="2763838" y="41306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21203" name="Text Box 27"/>
            <p:cNvSpPr txBox="1">
              <a:spLocks noChangeArrowheads="1"/>
            </p:cNvSpPr>
            <p:nvPr/>
          </p:nvSpPr>
          <p:spPr bwMode="auto">
            <a:xfrm>
              <a:off x="4457700" y="1139825"/>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221204" name="Text Box 28"/>
            <p:cNvSpPr txBox="1">
              <a:spLocks noChangeArrowheads="1"/>
            </p:cNvSpPr>
            <p:nvPr/>
          </p:nvSpPr>
          <p:spPr bwMode="auto">
            <a:xfrm>
              <a:off x="1682750" y="1165225"/>
              <a:ext cx="234315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221205" name="Line 29"/>
            <p:cNvSpPr>
              <a:spLocks noChangeShapeType="1"/>
            </p:cNvSpPr>
            <p:nvPr/>
          </p:nvSpPr>
          <p:spPr bwMode="auto">
            <a:xfrm>
              <a:off x="3721100" y="2917825"/>
              <a:ext cx="788988" cy="0"/>
            </a:xfrm>
            <a:prstGeom prst="line">
              <a:avLst/>
            </a:prstGeom>
            <a:noFill/>
            <a:ln w="12700">
              <a:solidFill>
                <a:schemeClr val="tx1"/>
              </a:solidFill>
              <a:round/>
              <a:headEnd/>
              <a:tailEnd/>
            </a:ln>
          </p:spPr>
          <p:txBody>
            <a:bodyPr/>
            <a:lstStyle/>
            <a:p>
              <a:endParaRPr lang="en-US" dirty="0"/>
            </a:p>
          </p:txBody>
        </p:sp>
        <p:sp>
          <p:nvSpPr>
            <p:cNvPr id="221206" name="Line 30"/>
            <p:cNvSpPr>
              <a:spLocks noChangeShapeType="1"/>
            </p:cNvSpPr>
            <p:nvPr/>
          </p:nvSpPr>
          <p:spPr bwMode="auto">
            <a:xfrm flipV="1">
              <a:off x="3771900" y="2752725"/>
              <a:ext cx="673100" cy="0"/>
            </a:xfrm>
            <a:prstGeom prst="line">
              <a:avLst/>
            </a:prstGeom>
            <a:noFill/>
            <a:ln w="28575">
              <a:solidFill>
                <a:schemeClr val="tx1"/>
              </a:solidFill>
              <a:round/>
              <a:headEnd/>
              <a:tailEnd type="arrow" w="med" len="med"/>
            </a:ln>
          </p:spPr>
          <p:txBody>
            <a:bodyPr/>
            <a:lstStyle/>
            <a:p>
              <a:endParaRPr lang="en-US" dirty="0"/>
            </a:p>
          </p:txBody>
        </p:sp>
        <p:sp>
          <p:nvSpPr>
            <p:cNvPr id="221207" name="Line 31"/>
            <p:cNvSpPr>
              <a:spLocks noChangeShapeType="1"/>
            </p:cNvSpPr>
            <p:nvPr/>
          </p:nvSpPr>
          <p:spPr bwMode="auto">
            <a:xfrm>
              <a:off x="3136900" y="3438525"/>
              <a:ext cx="0" cy="417513"/>
            </a:xfrm>
            <a:prstGeom prst="line">
              <a:avLst/>
            </a:prstGeom>
            <a:noFill/>
            <a:ln w="12700">
              <a:solidFill>
                <a:schemeClr val="tx1"/>
              </a:solidFill>
              <a:round/>
              <a:headEnd/>
              <a:tailEnd/>
            </a:ln>
          </p:spPr>
          <p:txBody>
            <a:bodyPr/>
            <a:lstStyle/>
            <a:p>
              <a:endParaRPr lang="en-US" dirty="0"/>
            </a:p>
          </p:txBody>
        </p:sp>
        <p:sp>
          <p:nvSpPr>
            <p:cNvPr id="221208" name="Line 32"/>
            <p:cNvSpPr>
              <a:spLocks noChangeShapeType="1"/>
            </p:cNvSpPr>
            <p:nvPr/>
          </p:nvSpPr>
          <p:spPr bwMode="auto">
            <a:xfrm>
              <a:off x="5067300" y="3463925"/>
              <a:ext cx="0" cy="419100"/>
            </a:xfrm>
            <a:prstGeom prst="line">
              <a:avLst/>
            </a:prstGeom>
            <a:noFill/>
            <a:ln w="12700">
              <a:solidFill>
                <a:schemeClr val="tx1"/>
              </a:solidFill>
              <a:round/>
              <a:headEnd/>
              <a:tailEnd/>
            </a:ln>
          </p:spPr>
          <p:txBody>
            <a:bodyPr/>
            <a:lstStyle/>
            <a:p>
              <a:endParaRPr lang="en-US" dirty="0"/>
            </a:p>
          </p:txBody>
        </p:sp>
        <p:sp>
          <p:nvSpPr>
            <p:cNvPr id="221209" name="Line 33"/>
            <p:cNvSpPr>
              <a:spLocks noChangeShapeType="1"/>
            </p:cNvSpPr>
            <p:nvPr/>
          </p:nvSpPr>
          <p:spPr bwMode="auto">
            <a:xfrm flipH="1">
              <a:off x="4076700" y="1177925"/>
              <a:ext cx="0" cy="4394200"/>
            </a:xfrm>
            <a:prstGeom prst="line">
              <a:avLst/>
            </a:prstGeom>
            <a:noFill/>
            <a:ln w="19050">
              <a:solidFill>
                <a:schemeClr val="tx1"/>
              </a:solidFill>
              <a:prstDash val="dash"/>
              <a:round/>
              <a:headEnd/>
              <a:tailEnd/>
            </a:ln>
          </p:spPr>
          <p:txBody>
            <a:bodyPr/>
            <a:lstStyle/>
            <a:p>
              <a:endParaRPr lang="en-US" dirty="0"/>
            </a:p>
          </p:txBody>
        </p:sp>
        <p:sp>
          <p:nvSpPr>
            <p:cNvPr id="221210" name="Text Box 34"/>
            <p:cNvSpPr txBox="1">
              <a:spLocks noChangeArrowheads="1"/>
            </p:cNvSpPr>
            <p:nvPr/>
          </p:nvSpPr>
          <p:spPr bwMode="auto">
            <a:xfrm>
              <a:off x="736600" y="2079625"/>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1-1-3             PC 1-1-1                 PC 2-2-1                       PC 2-2-3</a:t>
              </a:r>
            </a:p>
          </p:txBody>
        </p:sp>
        <p:sp>
          <p:nvSpPr>
            <p:cNvPr id="221211" name="Text Box 35"/>
            <p:cNvSpPr txBox="1">
              <a:spLocks noChangeArrowheads="1"/>
            </p:cNvSpPr>
            <p:nvPr/>
          </p:nvSpPr>
          <p:spPr bwMode="auto">
            <a:xfrm>
              <a:off x="1473200" y="5000625"/>
              <a:ext cx="44069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PC 1-1-2                 PC 2-2-2    </a:t>
              </a:r>
              <a:endParaRPr lang="en-US" dirty="0">
                <a:solidFill>
                  <a:srgbClr val="000000"/>
                </a:solidFill>
              </a:endParaRPr>
            </a:p>
          </p:txBody>
        </p:sp>
        <p:sp>
          <p:nvSpPr>
            <p:cNvPr id="221212" name="Text Box 36"/>
            <p:cNvSpPr txBox="1">
              <a:spLocks noChangeArrowheads="1"/>
            </p:cNvSpPr>
            <p:nvPr/>
          </p:nvSpPr>
          <p:spPr bwMode="auto">
            <a:xfrm>
              <a:off x="2425700" y="1835150"/>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221213" name="Text Box 37"/>
            <p:cNvSpPr txBox="1">
              <a:spLocks noChangeArrowheads="1"/>
            </p:cNvSpPr>
            <p:nvPr/>
          </p:nvSpPr>
          <p:spPr bwMode="auto">
            <a:xfrm>
              <a:off x="2466975" y="5280025"/>
              <a:ext cx="3514725"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221214" name="Oval 38"/>
            <p:cNvSpPr>
              <a:spLocks noChangeArrowheads="1"/>
            </p:cNvSpPr>
            <p:nvPr/>
          </p:nvSpPr>
          <p:spPr bwMode="ltGray">
            <a:xfrm>
              <a:off x="7112000" y="55975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21215" name="Oval 39"/>
            <p:cNvSpPr>
              <a:spLocks noChangeArrowheads="1"/>
            </p:cNvSpPr>
            <p:nvPr/>
          </p:nvSpPr>
          <p:spPr bwMode="ltGray">
            <a:xfrm>
              <a:off x="901700" y="56864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1600" b="1" dirty="0">
                  <a:solidFill>
                    <a:srgbClr val="000000"/>
                  </a:solidFill>
                </a:rPr>
                <a:t>Tandem</a:t>
              </a:r>
            </a:p>
          </p:txBody>
        </p:sp>
        <p:sp>
          <p:nvSpPr>
            <p:cNvPr id="221216" name="AutoShape 40"/>
            <p:cNvSpPr>
              <a:spLocks noChangeArrowheads="1"/>
            </p:cNvSpPr>
            <p:nvPr/>
          </p:nvSpPr>
          <p:spPr bwMode="auto">
            <a:xfrm>
              <a:off x="7073900" y="390842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21217" name="Text Box 41"/>
            <p:cNvSpPr txBox="1">
              <a:spLocks noChangeArrowheads="1"/>
            </p:cNvSpPr>
            <p:nvPr/>
          </p:nvSpPr>
          <p:spPr bwMode="auto">
            <a:xfrm>
              <a:off x="6845300" y="5229225"/>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221218" name="Line 42"/>
            <p:cNvSpPr>
              <a:spLocks noChangeShapeType="1"/>
            </p:cNvSpPr>
            <p:nvPr/>
          </p:nvSpPr>
          <p:spPr bwMode="auto">
            <a:xfrm>
              <a:off x="5665788" y="2935288"/>
              <a:ext cx="1585912" cy="2814637"/>
            </a:xfrm>
            <a:prstGeom prst="line">
              <a:avLst/>
            </a:prstGeom>
            <a:noFill/>
            <a:ln w="9525">
              <a:solidFill>
                <a:schemeClr val="tx1"/>
              </a:solidFill>
              <a:round/>
              <a:headEnd/>
              <a:tailEnd/>
            </a:ln>
          </p:spPr>
          <p:txBody>
            <a:bodyPr/>
            <a:lstStyle/>
            <a:p>
              <a:endParaRPr lang="en-US" dirty="0"/>
            </a:p>
          </p:txBody>
        </p:sp>
        <p:sp>
          <p:nvSpPr>
            <p:cNvPr id="221219" name="Line 43"/>
            <p:cNvSpPr>
              <a:spLocks noChangeShapeType="1"/>
            </p:cNvSpPr>
            <p:nvPr/>
          </p:nvSpPr>
          <p:spPr bwMode="auto">
            <a:xfrm flipH="1">
              <a:off x="558800" y="6346825"/>
              <a:ext cx="381000" cy="0"/>
            </a:xfrm>
            <a:prstGeom prst="line">
              <a:avLst/>
            </a:prstGeom>
            <a:noFill/>
            <a:ln w="9525">
              <a:solidFill>
                <a:schemeClr val="tx1"/>
              </a:solidFill>
              <a:prstDash val="dash"/>
              <a:round/>
              <a:headEnd/>
              <a:tailEnd/>
            </a:ln>
          </p:spPr>
          <p:txBody>
            <a:bodyPr/>
            <a:lstStyle/>
            <a:p>
              <a:endParaRPr lang="en-US" dirty="0"/>
            </a:p>
          </p:txBody>
        </p:sp>
        <p:sp>
          <p:nvSpPr>
            <p:cNvPr id="221220" name="Rectangle 44"/>
            <p:cNvSpPr>
              <a:spLocks noChangeArrowheads="1"/>
            </p:cNvSpPr>
            <p:nvPr/>
          </p:nvSpPr>
          <p:spPr bwMode="auto">
            <a:xfrm>
              <a:off x="6943725" y="350837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2-2-4</a:t>
              </a:r>
            </a:p>
          </p:txBody>
        </p:sp>
        <p:sp>
          <p:nvSpPr>
            <p:cNvPr id="221221" name="Rectangle 45"/>
            <p:cNvSpPr>
              <a:spLocks noChangeArrowheads="1"/>
            </p:cNvSpPr>
            <p:nvPr/>
          </p:nvSpPr>
          <p:spPr bwMode="auto">
            <a:xfrm>
              <a:off x="796925" y="529907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1-1-5</a:t>
              </a:r>
            </a:p>
          </p:txBody>
        </p:sp>
        <p:sp>
          <p:nvSpPr>
            <p:cNvPr id="221222" name="Line 46"/>
            <p:cNvSpPr>
              <a:spLocks noChangeShapeType="1"/>
            </p:cNvSpPr>
            <p:nvPr/>
          </p:nvSpPr>
          <p:spPr bwMode="auto">
            <a:xfrm flipV="1">
              <a:off x="571500" y="2803525"/>
              <a:ext cx="0" cy="3517900"/>
            </a:xfrm>
            <a:prstGeom prst="line">
              <a:avLst/>
            </a:prstGeom>
            <a:noFill/>
            <a:ln w="9525">
              <a:solidFill>
                <a:schemeClr val="tx1"/>
              </a:solidFill>
              <a:prstDash val="dash"/>
              <a:round/>
              <a:headEnd/>
              <a:tailEnd/>
            </a:ln>
          </p:spPr>
          <p:txBody>
            <a:bodyPr/>
            <a:lstStyle/>
            <a:p>
              <a:endParaRPr lang="en-US" dirty="0"/>
            </a:p>
          </p:txBody>
        </p:sp>
        <p:sp>
          <p:nvSpPr>
            <p:cNvPr id="221223" name="Line 47"/>
            <p:cNvSpPr>
              <a:spLocks noChangeShapeType="1"/>
            </p:cNvSpPr>
            <p:nvPr/>
          </p:nvSpPr>
          <p:spPr bwMode="auto">
            <a:xfrm>
              <a:off x="571500" y="2803525"/>
              <a:ext cx="355600" cy="0"/>
            </a:xfrm>
            <a:prstGeom prst="line">
              <a:avLst/>
            </a:prstGeom>
            <a:noFill/>
            <a:ln w="9525">
              <a:solidFill>
                <a:schemeClr val="tx1"/>
              </a:solidFill>
              <a:prstDash val="dash"/>
              <a:round/>
              <a:headEnd/>
              <a:tailEnd/>
            </a:ln>
          </p:spPr>
          <p:txBody>
            <a:bodyPr/>
            <a:lstStyle/>
            <a:p>
              <a:endParaRPr lang="en-US" dirty="0"/>
            </a:p>
          </p:txBody>
        </p:sp>
        <p:sp>
          <p:nvSpPr>
            <p:cNvPr id="221224" name="Line 48"/>
            <p:cNvSpPr>
              <a:spLocks noChangeShapeType="1"/>
            </p:cNvSpPr>
            <p:nvPr/>
          </p:nvSpPr>
          <p:spPr bwMode="auto">
            <a:xfrm>
              <a:off x="1638300" y="6461125"/>
              <a:ext cx="5664200" cy="0"/>
            </a:xfrm>
            <a:prstGeom prst="line">
              <a:avLst/>
            </a:prstGeom>
            <a:noFill/>
            <a:ln w="9525">
              <a:solidFill>
                <a:schemeClr val="tx1"/>
              </a:solidFill>
              <a:prstDash val="dash"/>
              <a:round/>
              <a:headEnd/>
              <a:tailEnd/>
            </a:ln>
          </p:spPr>
          <p:txBody>
            <a:bodyPr/>
            <a:lstStyle/>
            <a:p>
              <a:endParaRPr lang="en-US" dirty="0"/>
            </a:p>
          </p:txBody>
        </p:sp>
        <p:sp>
          <p:nvSpPr>
            <p:cNvPr id="221225" name="Line 49"/>
            <p:cNvSpPr>
              <a:spLocks noChangeShapeType="1"/>
            </p:cNvSpPr>
            <p:nvPr/>
          </p:nvSpPr>
          <p:spPr bwMode="auto">
            <a:xfrm>
              <a:off x="7899400" y="6296025"/>
              <a:ext cx="596900" cy="0"/>
            </a:xfrm>
            <a:prstGeom prst="line">
              <a:avLst/>
            </a:prstGeom>
            <a:noFill/>
            <a:ln w="9525">
              <a:solidFill>
                <a:schemeClr val="tx1"/>
              </a:solidFill>
              <a:prstDash val="dash"/>
              <a:round/>
              <a:headEnd/>
              <a:tailEnd/>
            </a:ln>
          </p:spPr>
          <p:txBody>
            <a:bodyPr/>
            <a:lstStyle/>
            <a:p>
              <a:endParaRPr lang="en-US" dirty="0"/>
            </a:p>
          </p:txBody>
        </p:sp>
        <p:sp>
          <p:nvSpPr>
            <p:cNvPr id="221226" name="Line 50"/>
            <p:cNvSpPr>
              <a:spLocks noChangeShapeType="1"/>
            </p:cNvSpPr>
            <p:nvPr/>
          </p:nvSpPr>
          <p:spPr bwMode="auto">
            <a:xfrm flipV="1">
              <a:off x="8483600" y="2955925"/>
              <a:ext cx="0" cy="3340100"/>
            </a:xfrm>
            <a:prstGeom prst="line">
              <a:avLst/>
            </a:prstGeom>
            <a:noFill/>
            <a:ln w="9525">
              <a:solidFill>
                <a:schemeClr val="tx1"/>
              </a:solidFill>
              <a:prstDash val="dash"/>
              <a:round/>
              <a:headEnd/>
              <a:tailEnd/>
            </a:ln>
          </p:spPr>
          <p:txBody>
            <a:bodyPr/>
            <a:lstStyle/>
            <a:p>
              <a:endParaRPr lang="en-US" dirty="0"/>
            </a:p>
          </p:txBody>
        </p:sp>
        <p:sp>
          <p:nvSpPr>
            <p:cNvPr id="221227" name="Line 51"/>
            <p:cNvSpPr>
              <a:spLocks noChangeShapeType="1"/>
            </p:cNvSpPr>
            <p:nvPr/>
          </p:nvSpPr>
          <p:spPr bwMode="auto">
            <a:xfrm>
              <a:off x="8001000" y="2930525"/>
              <a:ext cx="482600" cy="0"/>
            </a:xfrm>
            <a:prstGeom prst="line">
              <a:avLst/>
            </a:prstGeom>
            <a:noFill/>
            <a:ln w="9525">
              <a:solidFill>
                <a:schemeClr val="tx1"/>
              </a:solidFill>
              <a:prstDash val="dash"/>
              <a:round/>
              <a:headEnd/>
              <a:tailEnd/>
            </a:ln>
          </p:spPr>
          <p:txBody>
            <a:bodyPr/>
            <a:lstStyle/>
            <a:p>
              <a:endParaRPr lang="en-US" dirty="0"/>
            </a:p>
          </p:txBody>
        </p:sp>
        <p:sp>
          <p:nvSpPr>
            <p:cNvPr id="221228" name="Line 52"/>
            <p:cNvSpPr>
              <a:spLocks noChangeShapeType="1"/>
            </p:cNvSpPr>
            <p:nvPr/>
          </p:nvSpPr>
          <p:spPr bwMode="auto">
            <a:xfrm>
              <a:off x="1803400" y="2778125"/>
              <a:ext cx="698500" cy="0"/>
            </a:xfrm>
            <a:prstGeom prst="line">
              <a:avLst/>
            </a:prstGeom>
            <a:noFill/>
            <a:ln w="28575">
              <a:solidFill>
                <a:schemeClr val="tx1"/>
              </a:solidFill>
              <a:round/>
              <a:headEnd/>
              <a:tailEnd type="arrow" w="med" len="med"/>
            </a:ln>
          </p:spPr>
          <p:txBody>
            <a:bodyPr/>
            <a:lstStyle/>
            <a:p>
              <a:endParaRPr lang="en-US" dirty="0"/>
            </a:p>
          </p:txBody>
        </p:sp>
        <p:sp>
          <p:nvSpPr>
            <p:cNvPr id="221229" name="Oval 53"/>
            <p:cNvSpPr>
              <a:spLocks noChangeArrowheads="1"/>
            </p:cNvSpPr>
            <p:nvPr/>
          </p:nvSpPr>
          <p:spPr bwMode="ltGray">
            <a:xfrm>
              <a:off x="889000" y="37687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21230" name="Line 54"/>
            <p:cNvSpPr>
              <a:spLocks noChangeShapeType="1"/>
            </p:cNvSpPr>
            <p:nvPr/>
          </p:nvSpPr>
          <p:spPr bwMode="auto">
            <a:xfrm flipH="1">
              <a:off x="1651000" y="2943225"/>
              <a:ext cx="914400" cy="990600"/>
            </a:xfrm>
            <a:prstGeom prst="line">
              <a:avLst/>
            </a:prstGeom>
            <a:noFill/>
            <a:ln w="9525">
              <a:solidFill>
                <a:schemeClr val="tx1"/>
              </a:solidFill>
              <a:round/>
              <a:headEnd/>
              <a:tailEnd/>
            </a:ln>
          </p:spPr>
          <p:txBody>
            <a:bodyPr/>
            <a:lstStyle/>
            <a:p>
              <a:endParaRPr lang="en-US" dirty="0"/>
            </a:p>
          </p:txBody>
        </p:sp>
        <p:sp>
          <p:nvSpPr>
            <p:cNvPr id="221231" name="Rectangle 55"/>
            <p:cNvSpPr>
              <a:spLocks noChangeArrowheads="1"/>
            </p:cNvSpPr>
            <p:nvPr/>
          </p:nvSpPr>
          <p:spPr bwMode="auto">
            <a:xfrm>
              <a:off x="733425" y="4676775"/>
              <a:ext cx="1098550" cy="366713"/>
            </a:xfrm>
            <a:prstGeom prst="rect">
              <a:avLst/>
            </a:prstGeom>
            <a:noFill/>
            <a:ln w="9525">
              <a:noFill/>
              <a:miter lim="800000"/>
              <a:headEnd/>
              <a:tailEnd/>
            </a:ln>
          </p:spPr>
          <p:txBody>
            <a:bodyPr wrap="none">
              <a:spAutoFit/>
            </a:bodyPr>
            <a:lstStyle/>
            <a:p>
              <a:pPr algn="ctr"/>
              <a:r>
                <a:rPr lang="en-US" b="1" dirty="0">
                  <a:solidFill>
                    <a:srgbClr val="000000"/>
                  </a:solidFill>
                </a:rPr>
                <a:t>PC 1-1-4</a:t>
              </a:r>
            </a:p>
          </p:txBody>
        </p:sp>
        <p:sp>
          <p:nvSpPr>
            <p:cNvPr id="221232" name="Text Box 56"/>
            <p:cNvSpPr txBox="1">
              <a:spLocks noChangeArrowheads="1"/>
            </p:cNvSpPr>
            <p:nvPr/>
          </p:nvSpPr>
          <p:spPr bwMode="auto">
            <a:xfrm>
              <a:off x="7185025" y="4489450"/>
              <a:ext cx="8255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254</a:t>
              </a:r>
            </a:p>
          </p:txBody>
        </p:sp>
      </p:gr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smtClean="0"/>
              <a:t>Allowed Affected Point Code Table</a:t>
            </a:r>
            <a:endParaRPr lang="en-US" dirty="0" smtClean="0"/>
          </a:p>
        </p:txBody>
      </p:sp>
      <p:sp>
        <p:nvSpPr>
          <p:cNvPr id="11" name="Content Placeholder 10"/>
          <p:cNvSpPr>
            <a:spLocks noGrp="1"/>
          </p:cNvSpPr>
          <p:nvPr>
            <p:ph idx="1"/>
          </p:nvPr>
        </p:nvSpPr>
        <p:spPr>
          <a:xfrm>
            <a:off x="3625702" y="762000"/>
            <a:ext cx="4657061" cy="5638800"/>
          </a:xfrm>
        </p:spPr>
        <p:txBody>
          <a:bodyPr/>
          <a:lstStyle/>
          <a:p>
            <a:r>
              <a:rPr lang="en-US" dirty="0" smtClean="0"/>
              <a:t>This command determines the DPC of SCCP management messages that will be allowed into the network.</a:t>
            </a:r>
          </a:p>
          <a:p>
            <a:r>
              <a:rPr lang="en-US" dirty="0" smtClean="0"/>
              <a:t>Only those SCCP management messages from SCP point codes/SSNs that affect your network should be allowed.</a:t>
            </a:r>
          </a:p>
          <a:p>
            <a:r>
              <a:rPr lang="en-US" dirty="0" smtClean="0"/>
              <a:t>Affected Point Codes are found in Subsystem Prohibit (SSP), Subsystem Test (SST) and Subsystem Allowed (SSA) SCCP management messages.</a:t>
            </a:r>
          </a:p>
          <a:p>
            <a:endParaRPr lang="en-US" dirty="0"/>
          </a:p>
        </p:txBody>
      </p:sp>
      <p:sp>
        <p:nvSpPr>
          <p:cNvPr id="222212" name="Rectangle 4"/>
          <p:cNvSpPr>
            <a:spLocks noChangeArrowheads="1"/>
          </p:cNvSpPr>
          <p:nvPr/>
        </p:nvSpPr>
        <p:spPr bwMode="auto">
          <a:xfrm>
            <a:off x="698500" y="241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ent-scr-cgpa</a:t>
            </a:r>
          </a:p>
        </p:txBody>
      </p:sp>
      <p:sp>
        <p:nvSpPr>
          <p:cNvPr id="222213" name="Rectangle 5"/>
          <p:cNvSpPr>
            <a:spLocks noChangeArrowheads="1"/>
          </p:cNvSpPr>
          <p:nvPr/>
        </p:nvSpPr>
        <p:spPr bwMode="auto">
          <a:xfrm>
            <a:off x="711200" y="3048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ent-scr-tt</a:t>
            </a:r>
          </a:p>
        </p:txBody>
      </p:sp>
      <p:sp>
        <p:nvSpPr>
          <p:cNvPr id="222214" name="Rectangle 6"/>
          <p:cNvSpPr>
            <a:spLocks noChangeArrowheads="1"/>
          </p:cNvSpPr>
          <p:nvPr/>
        </p:nvSpPr>
        <p:spPr bwMode="auto">
          <a:xfrm>
            <a:off x="698500" y="36449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ent-scr-cdpa</a:t>
            </a:r>
          </a:p>
        </p:txBody>
      </p:sp>
      <p:sp>
        <p:nvSpPr>
          <p:cNvPr id="222215" name="Rectangle 7"/>
          <p:cNvSpPr>
            <a:spLocks noChangeArrowheads="1"/>
          </p:cNvSpPr>
          <p:nvPr/>
        </p:nvSpPr>
        <p:spPr bwMode="auto">
          <a:xfrm>
            <a:off x="698500" y="42164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ent-scr-aftpc</a:t>
            </a:r>
          </a:p>
        </p:txBody>
      </p:sp>
      <p:sp>
        <p:nvSpPr>
          <p:cNvPr id="222216" name="Rectangle 8"/>
          <p:cNvSpPr>
            <a:spLocks noChangeArrowheads="1"/>
          </p:cNvSpPr>
          <p:nvPr/>
        </p:nvSpPr>
        <p:spPr bwMode="auto">
          <a:xfrm>
            <a:off x="660400" y="1168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ent-scr-sio</a:t>
            </a:r>
          </a:p>
        </p:txBody>
      </p:sp>
      <p:sp>
        <p:nvSpPr>
          <p:cNvPr id="222217" name="Rectangle 9"/>
          <p:cNvSpPr>
            <a:spLocks noChangeArrowheads="1"/>
          </p:cNvSpPr>
          <p:nvPr/>
        </p:nvSpPr>
        <p:spPr bwMode="auto">
          <a:xfrm>
            <a:off x="673100" y="17907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en-US" dirty="0" smtClean="0"/>
              <a:t>Allowed AFTPC Example</a:t>
            </a:r>
          </a:p>
        </p:txBody>
      </p:sp>
      <p:grpSp>
        <p:nvGrpSpPr>
          <p:cNvPr id="71" name="Group 70"/>
          <p:cNvGrpSpPr/>
          <p:nvPr/>
        </p:nvGrpSpPr>
        <p:grpSpPr>
          <a:xfrm>
            <a:off x="431800" y="787770"/>
            <a:ext cx="8102600" cy="5849938"/>
            <a:chOff x="431800" y="936625"/>
            <a:chExt cx="8102600" cy="5849938"/>
          </a:xfrm>
        </p:grpSpPr>
        <p:sp>
          <p:nvSpPr>
            <p:cNvPr id="59" name="Line 5"/>
            <p:cNvSpPr>
              <a:spLocks noChangeShapeType="1"/>
            </p:cNvSpPr>
            <p:nvPr/>
          </p:nvSpPr>
          <p:spPr bwMode="auto">
            <a:xfrm flipV="1">
              <a:off x="1590675" y="2714625"/>
              <a:ext cx="971550" cy="3495674"/>
            </a:xfrm>
            <a:prstGeom prst="line">
              <a:avLst/>
            </a:prstGeom>
            <a:noFill/>
            <a:ln w="12700">
              <a:solidFill>
                <a:schemeClr val="tx1"/>
              </a:solidFill>
              <a:round/>
              <a:headEnd/>
              <a:tailEnd/>
            </a:ln>
          </p:spPr>
          <p:txBody>
            <a:bodyPr wrap="none" anchor="ctr"/>
            <a:lstStyle/>
            <a:p>
              <a:endParaRPr lang="en-US" dirty="0"/>
            </a:p>
          </p:txBody>
        </p:sp>
        <p:sp>
          <p:nvSpPr>
            <p:cNvPr id="61" name="Line 5"/>
            <p:cNvSpPr>
              <a:spLocks noChangeShapeType="1"/>
            </p:cNvSpPr>
            <p:nvPr/>
          </p:nvSpPr>
          <p:spPr bwMode="auto">
            <a:xfrm flipV="1">
              <a:off x="1562100" y="4248150"/>
              <a:ext cx="1019175" cy="1971674"/>
            </a:xfrm>
            <a:prstGeom prst="line">
              <a:avLst/>
            </a:prstGeom>
            <a:noFill/>
            <a:ln w="12700">
              <a:solidFill>
                <a:schemeClr val="tx1"/>
              </a:solidFill>
              <a:round/>
              <a:headEnd/>
              <a:tailEnd/>
            </a:ln>
          </p:spPr>
          <p:txBody>
            <a:bodyPr wrap="none" anchor="ctr"/>
            <a:lstStyle/>
            <a:p>
              <a:endParaRPr lang="en-US" dirty="0"/>
            </a:p>
          </p:txBody>
        </p:sp>
        <p:sp>
          <p:nvSpPr>
            <p:cNvPr id="223235" name="Line 3"/>
            <p:cNvSpPr>
              <a:spLocks noChangeShapeType="1"/>
            </p:cNvSpPr>
            <p:nvPr/>
          </p:nvSpPr>
          <p:spPr bwMode="auto">
            <a:xfrm>
              <a:off x="1743075" y="2228850"/>
              <a:ext cx="822325" cy="48895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23236" name="Line 4"/>
            <p:cNvSpPr>
              <a:spLocks noChangeShapeType="1"/>
            </p:cNvSpPr>
            <p:nvPr/>
          </p:nvSpPr>
          <p:spPr bwMode="auto">
            <a:xfrm flipV="1">
              <a:off x="5664200" y="2730500"/>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23237" name="Line 5"/>
            <p:cNvSpPr>
              <a:spLocks noChangeShapeType="1"/>
            </p:cNvSpPr>
            <p:nvPr/>
          </p:nvSpPr>
          <p:spPr bwMode="auto">
            <a:xfrm flipV="1">
              <a:off x="1752600" y="2709862"/>
              <a:ext cx="817563" cy="738187"/>
            </a:xfrm>
            <a:prstGeom prst="line">
              <a:avLst/>
            </a:prstGeom>
            <a:noFill/>
            <a:ln w="12700">
              <a:solidFill>
                <a:schemeClr val="tx1"/>
              </a:solidFill>
              <a:round/>
              <a:headEnd/>
              <a:tailEnd/>
            </a:ln>
          </p:spPr>
          <p:txBody>
            <a:bodyPr wrap="none" anchor="ctr"/>
            <a:lstStyle/>
            <a:p>
              <a:endParaRPr lang="en-US" dirty="0"/>
            </a:p>
          </p:txBody>
        </p:sp>
        <p:sp>
          <p:nvSpPr>
            <p:cNvPr id="223238" name="Oval 6"/>
            <p:cNvSpPr>
              <a:spLocks noChangeArrowheads="1"/>
            </p:cNvSpPr>
            <p:nvPr/>
          </p:nvSpPr>
          <p:spPr bwMode="ltGray">
            <a:xfrm>
              <a:off x="914400" y="17875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grpSp>
          <p:nvGrpSpPr>
            <p:cNvPr id="223239" name="Group 7"/>
            <p:cNvGrpSpPr>
              <a:grpSpLocks/>
            </p:cNvGrpSpPr>
            <p:nvPr/>
          </p:nvGrpSpPr>
          <p:grpSpPr bwMode="auto">
            <a:xfrm>
              <a:off x="4521200" y="2197100"/>
              <a:ext cx="1143000" cy="1066800"/>
              <a:chOff x="2448" y="1824"/>
              <a:chExt cx="720" cy="672"/>
            </a:xfrm>
          </p:grpSpPr>
          <p:sp>
            <p:nvSpPr>
              <p:cNvPr id="223282" name="Rectangle 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3283" name="Line 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3240" name="Rectangle 10"/>
            <p:cNvSpPr>
              <a:spLocks noChangeArrowheads="1"/>
            </p:cNvSpPr>
            <p:nvPr/>
          </p:nvSpPr>
          <p:spPr bwMode="auto">
            <a:xfrm>
              <a:off x="4694238" y="24701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23241" name="Oval 11"/>
            <p:cNvSpPr>
              <a:spLocks noChangeArrowheads="1"/>
            </p:cNvSpPr>
            <p:nvPr/>
          </p:nvSpPr>
          <p:spPr bwMode="ltGray">
            <a:xfrm>
              <a:off x="7150100" y="23114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23242" name="Line 12"/>
            <p:cNvSpPr>
              <a:spLocks noChangeShapeType="1"/>
            </p:cNvSpPr>
            <p:nvPr/>
          </p:nvSpPr>
          <p:spPr bwMode="auto">
            <a:xfrm flipV="1">
              <a:off x="1666875" y="2867025"/>
              <a:ext cx="873125" cy="1971675"/>
            </a:xfrm>
            <a:prstGeom prst="line">
              <a:avLst/>
            </a:prstGeom>
            <a:noFill/>
            <a:ln w="28575">
              <a:solidFill>
                <a:schemeClr val="tx1"/>
              </a:solidFill>
              <a:round/>
              <a:headEnd/>
              <a:tailEnd type="arrow" w="med" len="med"/>
            </a:ln>
          </p:spPr>
          <p:txBody>
            <a:bodyPr/>
            <a:lstStyle/>
            <a:p>
              <a:endParaRPr lang="en-US" dirty="0"/>
            </a:p>
          </p:txBody>
        </p:sp>
        <p:sp>
          <p:nvSpPr>
            <p:cNvPr id="223243" name="Line 13"/>
            <p:cNvSpPr>
              <a:spLocks noChangeShapeType="1"/>
            </p:cNvSpPr>
            <p:nvPr/>
          </p:nvSpPr>
          <p:spPr bwMode="auto">
            <a:xfrm>
              <a:off x="5665788" y="2724150"/>
              <a:ext cx="1509712" cy="1466850"/>
            </a:xfrm>
            <a:prstGeom prst="line">
              <a:avLst/>
            </a:prstGeom>
            <a:noFill/>
            <a:ln w="12700">
              <a:solidFill>
                <a:schemeClr val="tx1"/>
              </a:solidFill>
              <a:round/>
              <a:headEnd/>
              <a:tailEnd/>
            </a:ln>
          </p:spPr>
          <p:txBody>
            <a:bodyPr/>
            <a:lstStyle/>
            <a:p>
              <a:endParaRPr lang="en-US" dirty="0"/>
            </a:p>
          </p:txBody>
        </p:sp>
        <p:grpSp>
          <p:nvGrpSpPr>
            <p:cNvPr id="223244" name="Group 14"/>
            <p:cNvGrpSpPr>
              <a:grpSpLocks/>
            </p:cNvGrpSpPr>
            <p:nvPr/>
          </p:nvGrpSpPr>
          <p:grpSpPr bwMode="auto">
            <a:xfrm>
              <a:off x="4533900" y="3683000"/>
              <a:ext cx="1143000" cy="1066800"/>
              <a:chOff x="2448" y="1824"/>
              <a:chExt cx="720" cy="672"/>
            </a:xfrm>
          </p:grpSpPr>
          <p:sp>
            <p:nvSpPr>
              <p:cNvPr id="223280" name="Rectangle 15"/>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3281" name="Line 16"/>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3245" name="Rectangle 17"/>
            <p:cNvSpPr>
              <a:spLocks noChangeArrowheads="1"/>
            </p:cNvSpPr>
            <p:nvPr/>
          </p:nvSpPr>
          <p:spPr bwMode="auto">
            <a:xfrm>
              <a:off x="4706938" y="39560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23246" name="Group 18"/>
            <p:cNvGrpSpPr>
              <a:grpSpLocks/>
            </p:cNvGrpSpPr>
            <p:nvPr/>
          </p:nvGrpSpPr>
          <p:grpSpPr bwMode="auto">
            <a:xfrm>
              <a:off x="2578100" y="2171700"/>
              <a:ext cx="1143000" cy="1066800"/>
              <a:chOff x="2448" y="1824"/>
              <a:chExt cx="720" cy="672"/>
            </a:xfrm>
          </p:grpSpPr>
          <p:sp>
            <p:nvSpPr>
              <p:cNvPr id="223278" name="Rectangle 19"/>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3279" name="Line 20"/>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3247" name="Rectangle 21"/>
            <p:cNvSpPr>
              <a:spLocks noChangeArrowheads="1"/>
            </p:cNvSpPr>
            <p:nvPr/>
          </p:nvSpPr>
          <p:spPr bwMode="auto">
            <a:xfrm>
              <a:off x="2751138" y="24447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223248" name="Group 22"/>
            <p:cNvGrpSpPr>
              <a:grpSpLocks/>
            </p:cNvGrpSpPr>
            <p:nvPr/>
          </p:nvGrpSpPr>
          <p:grpSpPr bwMode="auto">
            <a:xfrm>
              <a:off x="2590800" y="3657600"/>
              <a:ext cx="1143000" cy="1066800"/>
              <a:chOff x="2448" y="1824"/>
              <a:chExt cx="720" cy="672"/>
            </a:xfrm>
          </p:grpSpPr>
          <p:sp>
            <p:nvSpPr>
              <p:cNvPr id="223276" name="Rectangle 23"/>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23277" name="Line 24"/>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23249" name="Rectangle 25"/>
            <p:cNvSpPr>
              <a:spLocks noChangeArrowheads="1"/>
            </p:cNvSpPr>
            <p:nvPr/>
          </p:nvSpPr>
          <p:spPr bwMode="auto">
            <a:xfrm>
              <a:off x="2763838" y="39306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23250" name="Text Box 26"/>
            <p:cNvSpPr txBox="1">
              <a:spLocks noChangeArrowheads="1"/>
            </p:cNvSpPr>
            <p:nvPr/>
          </p:nvSpPr>
          <p:spPr bwMode="auto">
            <a:xfrm>
              <a:off x="4457700" y="939800"/>
              <a:ext cx="21463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Screening Network</a:t>
              </a:r>
              <a:r>
                <a:rPr lang="en-US" b="1" dirty="0">
                  <a:solidFill>
                    <a:srgbClr val="000000"/>
                  </a:solidFill>
                </a:rPr>
                <a:t> </a:t>
              </a:r>
            </a:p>
          </p:txBody>
        </p:sp>
        <p:sp>
          <p:nvSpPr>
            <p:cNvPr id="223251" name="Text Box 27"/>
            <p:cNvSpPr txBox="1">
              <a:spLocks noChangeArrowheads="1"/>
            </p:cNvSpPr>
            <p:nvPr/>
          </p:nvSpPr>
          <p:spPr bwMode="auto">
            <a:xfrm>
              <a:off x="1549400" y="936625"/>
              <a:ext cx="2476500" cy="366713"/>
            </a:xfrm>
            <a:prstGeom prst="rect">
              <a:avLst/>
            </a:prstGeom>
            <a:noFill/>
            <a:ln w="9525">
              <a:noFill/>
              <a:miter lim="800000"/>
              <a:headEnd/>
              <a:tailEnd/>
            </a:ln>
          </p:spPr>
          <p:txBody>
            <a:bodyPr>
              <a:spAutoFit/>
            </a:bodyPr>
            <a:lstStyle/>
            <a:p>
              <a:pPr>
                <a:spcBef>
                  <a:spcPct val="50000"/>
                </a:spcBef>
              </a:pPr>
              <a:r>
                <a:rPr lang="en-US" u="sng" dirty="0">
                  <a:solidFill>
                    <a:srgbClr val="000000"/>
                  </a:solidFill>
                </a:rPr>
                <a:t>Screened Network</a:t>
              </a:r>
            </a:p>
          </p:txBody>
        </p:sp>
        <p:sp>
          <p:nvSpPr>
            <p:cNvPr id="223252" name="Line 28"/>
            <p:cNvSpPr>
              <a:spLocks noChangeShapeType="1"/>
            </p:cNvSpPr>
            <p:nvPr/>
          </p:nvSpPr>
          <p:spPr bwMode="auto">
            <a:xfrm>
              <a:off x="3721100" y="2717800"/>
              <a:ext cx="788988" cy="0"/>
            </a:xfrm>
            <a:prstGeom prst="line">
              <a:avLst/>
            </a:prstGeom>
            <a:noFill/>
            <a:ln w="12700">
              <a:solidFill>
                <a:schemeClr val="tx1"/>
              </a:solidFill>
              <a:round/>
              <a:headEnd/>
              <a:tailEnd/>
            </a:ln>
          </p:spPr>
          <p:txBody>
            <a:bodyPr/>
            <a:lstStyle/>
            <a:p>
              <a:endParaRPr lang="en-US" dirty="0"/>
            </a:p>
          </p:txBody>
        </p:sp>
        <p:sp>
          <p:nvSpPr>
            <p:cNvPr id="223253" name="Line 29"/>
            <p:cNvSpPr>
              <a:spLocks noChangeShapeType="1"/>
            </p:cNvSpPr>
            <p:nvPr/>
          </p:nvSpPr>
          <p:spPr bwMode="auto">
            <a:xfrm flipV="1">
              <a:off x="3771900" y="2552700"/>
              <a:ext cx="673100" cy="0"/>
            </a:xfrm>
            <a:prstGeom prst="line">
              <a:avLst/>
            </a:prstGeom>
            <a:noFill/>
            <a:ln w="28575">
              <a:solidFill>
                <a:schemeClr val="tx1"/>
              </a:solidFill>
              <a:round/>
              <a:headEnd/>
              <a:tailEnd type="arrow" w="med" len="med"/>
            </a:ln>
          </p:spPr>
          <p:txBody>
            <a:bodyPr/>
            <a:lstStyle/>
            <a:p>
              <a:endParaRPr lang="en-US" dirty="0"/>
            </a:p>
          </p:txBody>
        </p:sp>
        <p:sp>
          <p:nvSpPr>
            <p:cNvPr id="223254" name="Line 30"/>
            <p:cNvSpPr>
              <a:spLocks noChangeShapeType="1"/>
            </p:cNvSpPr>
            <p:nvPr/>
          </p:nvSpPr>
          <p:spPr bwMode="auto">
            <a:xfrm>
              <a:off x="3136900" y="3238500"/>
              <a:ext cx="0" cy="417513"/>
            </a:xfrm>
            <a:prstGeom prst="line">
              <a:avLst/>
            </a:prstGeom>
            <a:noFill/>
            <a:ln w="12700">
              <a:solidFill>
                <a:schemeClr val="tx1"/>
              </a:solidFill>
              <a:round/>
              <a:headEnd/>
              <a:tailEnd/>
            </a:ln>
          </p:spPr>
          <p:txBody>
            <a:bodyPr/>
            <a:lstStyle/>
            <a:p>
              <a:endParaRPr lang="en-US" dirty="0"/>
            </a:p>
          </p:txBody>
        </p:sp>
        <p:sp>
          <p:nvSpPr>
            <p:cNvPr id="223255" name="Line 31"/>
            <p:cNvSpPr>
              <a:spLocks noChangeShapeType="1"/>
            </p:cNvSpPr>
            <p:nvPr/>
          </p:nvSpPr>
          <p:spPr bwMode="auto">
            <a:xfrm>
              <a:off x="5067300" y="3263900"/>
              <a:ext cx="0" cy="419100"/>
            </a:xfrm>
            <a:prstGeom prst="line">
              <a:avLst/>
            </a:prstGeom>
            <a:noFill/>
            <a:ln w="12700">
              <a:solidFill>
                <a:schemeClr val="tx1"/>
              </a:solidFill>
              <a:round/>
              <a:headEnd/>
              <a:tailEnd/>
            </a:ln>
          </p:spPr>
          <p:txBody>
            <a:bodyPr/>
            <a:lstStyle/>
            <a:p>
              <a:endParaRPr lang="en-US" dirty="0"/>
            </a:p>
          </p:txBody>
        </p:sp>
        <p:sp>
          <p:nvSpPr>
            <p:cNvPr id="223256" name="Line 32"/>
            <p:cNvSpPr>
              <a:spLocks noChangeShapeType="1"/>
            </p:cNvSpPr>
            <p:nvPr/>
          </p:nvSpPr>
          <p:spPr bwMode="auto">
            <a:xfrm flipH="1">
              <a:off x="4076700" y="977900"/>
              <a:ext cx="0" cy="4394200"/>
            </a:xfrm>
            <a:prstGeom prst="line">
              <a:avLst/>
            </a:prstGeom>
            <a:noFill/>
            <a:ln w="19050">
              <a:solidFill>
                <a:schemeClr val="tx1"/>
              </a:solidFill>
              <a:prstDash val="dash"/>
              <a:round/>
              <a:headEnd/>
              <a:tailEnd/>
            </a:ln>
          </p:spPr>
          <p:txBody>
            <a:bodyPr/>
            <a:lstStyle/>
            <a:p>
              <a:endParaRPr lang="en-US" dirty="0"/>
            </a:p>
          </p:txBody>
        </p:sp>
        <p:sp>
          <p:nvSpPr>
            <p:cNvPr id="223257" name="Text Box 33"/>
            <p:cNvSpPr txBox="1">
              <a:spLocks noChangeArrowheads="1"/>
            </p:cNvSpPr>
            <p:nvPr/>
          </p:nvSpPr>
          <p:spPr bwMode="auto">
            <a:xfrm>
              <a:off x="736600" y="1860550"/>
              <a:ext cx="76708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 </a:t>
              </a:r>
              <a:r>
                <a:rPr lang="en-US" b="1" dirty="0" smtClean="0">
                  <a:solidFill>
                    <a:srgbClr val="000000"/>
                  </a:solidFill>
                </a:rPr>
                <a:t>                            </a:t>
              </a:r>
              <a:r>
                <a:rPr lang="en-US" b="1" dirty="0">
                  <a:solidFill>
                    <a:srgbClr val="000000"/>
                  </a:solidFill>
                </a:rPr>
                <a:t>PC 1-1-1                PC 2-2-1                        PC 2-2-3</a:t>
              </a:r>
            </a:p>
          </p:txBody>
        </p:sp>
        <p:sp>
          <p:nvSpPr>
            <p:cNvPr id="223258" name="Text Box 34"/>
            <p:cNvSpPr txBox="1">
              <a:spLocks noChangeArrowheads="1"/>
            </p:cNvSpPr>
            <p:nvPr/>
          </p:nvSpPr>
          <p:spPr bwMode="auto">
            <a:xfrm>
              <a:off x="495300" y="4705350"/>
              <a:ext cx="8039100" cy="366713"/>
            </a:xfrm>
            <a:prstGeom prst="rect">
              <a:avLst/>
            </a:prstGeom>
            <a:noFill/>
            <a:ln w="9525">
              <a:noFill/>
              <a:miter lim="800000"/>
              <a:headEnd/>
              <a:tailEnd/>
            </a:ln>
          </p:spPr>
          <p:txBody>
            <a:bodyPr>
              <a:spAutoFit/>
            </a:bodyPr>
            <a:lstStyle/>
            <a:p>
              <a:pPr>
                <a:spcBef>
                  <a:spcPct val="50000"/>
                </a:spcBef>
              </a:pPr>
              <a:r>
                <a:rPr lang="en-US" b="1" dirty="0" smtClean="0">
                  <a:solidFill>
                    <a:srgbClr val="000000"/>
                  </a:solidFill>
                </a:rPr>
                <a:t>                                  PC 1-1-2               </a:t>
              </a:r>
              <a:r>
                <a:rPr lang="en-US" b="1" dirty="0">
                  <a:solidFill>
                    <a:srgbClr val="000000"/>
                  </a:solidFill>
                </a:rPr>
                <a:t>PC 2-2-2                        PC 2-2-4</a:t>
              </a:r>
              <a:endParaRPr lang="en-US" dirty="0">
                <a:solidFill>
                  <a:srgbClr val="000000"/>
                </a:solidFill>
              </a:endParaRPr>
            </a:p>
          </p:txBody>
        </p:sp>
        <p:sp>
          <p:nvSpPr>
            <p:cNvPr id="223259" name="Text Box 35"/>
            <p:cNvSpPr txBox="1">
              <a:spLocks noChangeArrowheads="1"/>
            </p:cNvSpPr>
            <p:nvPr/>
          </p:nvSpPr>
          <p:spPr bwMode="auto">
            <a:xfrm>
              <a:off x="2425700" y="1473200"/>
              <a:ext cx="3987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a:t>
              </a:r>
              <a:r>
                <a:rPr lang="en-US" b="1" dirty="0">
                  <a:solidFill>
                    <a:srgbClr val="000000"/>
                  </a:solidFill>
                </a:rPr>
                <a:t>CPC 1-1-0                 CPC 2-2-0</a:t>
              </a:r>
            </a:p>
          </p:txBody>
        </p:sp>
        <p:sp>
          <p:nvSpPr>
            <p:cNvPr id="223260" name="Text Box 36"/>
            <p:cNvSpPr txBox="1">
              <a:spLocks noChangeArrowheads="1"/>
            </p:cNvSpPr>
            <p:nvPr/>
          </p:nvSpPr>
          <p:spPr bwMode="auto">
            <a:xfrm>
              <a:off x="2533650" y="4956175"/>
              <a:ext cx="3429000" cy="366713"/>
            </a:xfrm>
            <a:prstGeom prst="rect">
              <a:avLst/>
            </a:prstGeom>
            <a:noFill/>
            <a:ln w="9525">
              <a:noFill/>
              <a:miter lim="800000"/>
              <a:headEnd/>
              <a:tailEnd/>
            </a:ln>
          </p:spPr>
          <p:txBody>
            <a:bodyPr>
              <a:spAutoFit/>
            </a:bodyPr>
            <a:lstStyle/>
            <a:p>
              <a:pPr>
                <a:spcBef>
                  <a:spcPct val="50000"/>
                </a:spcBef>
              </a:pPr>
              <a:r>
                <a:rPr lang="en-US" b="1" dirty="0">
                  <a:solidFill>
                    <a:srgbClr val="000000"/>
                  </a:solidFill>
                </a:rPr>
                <a:t>CPC 1-1-0             CPC 2-2-0</a:t>
              </a:r>
              <a:endParaRPr lang="en-US" sz="2800" u="sng" dirty="0">
                <a:solidFill>
                  <a:srgbClr val="000000"/>
                </a:solidFill>
              </a:endParaRPr>
            </a:p>
          </p:txBody>
        </p:sp>
        <p:sp>
          <p:nvSpPr>
            <p:cNvPr id="223261" name="Oval 37"/>
            <p:cNvSpPr>
              <a:spLocks noChangeArrowheads="1"/>
            </p:cNvSpPr>
            <p:nvPr/>
          </p:nvSpPr>
          <p:spPr bwMode="ltGray">
            <a:xfrm>
              <a:off x="7175500" y="37973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23262" name="Oval 38"/>
            <p:cNvSpPr>
              <a:spLocks noChangeArrowheads="1"/>
            </p:cNvSpPr>
            <p:nvPr/>
          </p:nvSpPr>
          <p:spPr bwMode="ltGray">
            <a:xfrm>
              <a:off x="901700" y="29972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SSP</a:t>
              </a:r>
            </a:p>
          </p:txBody>
        </p:sp>
        <p:sp>
          <p:nvSpPr>
            <p:cNvPr id="223263" name="AutoShape 39"/>
            <p:cNvSpPr>
              <a:spLocks noChangeArrowheads="1"/>
            </p:cNvSpPr>
            <p:nvPr/>
          </p:nvSpPr>
          <p:spPr bwMode="auto">
            <a:xfrm>
              <a:off x="7137400" y="5219700"/>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23264" name="Text Box 40"/>
            <p:cNvSpPr txBox="1">
              <a:spLocks noChangeArrowheads="1"/>
            </p:cNvSpPr>
            <p:nvPr/>
          </p:nvSpPr>
          <p:spPr bwMode="auto">
            <a:xfrm>
              <a:off x="6870700" y="619760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2-2-5</a:t>
              </a:r>
            </a:p>
          </p:txBody>
        </p:sp>
        <p:sp>
          <p:nvSpPr>
            <p:cNvPr id="223265" name="Line 41"/>
            <p:cNvSpPr>
              <a:spLocks noChangeShapeType="1"/>
            </p:cNvSpPr>
            <p:nvPr/>
          </p:nvSpPr>
          <p:spPr bwMode="auto">
            <a:xfrm>
              <a:off x="5665788" y="2735263"/>
              <a:ext cx="1662112" cy="3005137"/>
            </a:xfrm>
            <a:prstGeom prst="line">
              <a:avLst/>
            </a:prstGeom>
            <a:noFill/>
            <a:ln w="9525">
              <a:solidFill>
                <a:schemeClr val="tx1"/>
              </a:solidFill>
              <a:round/>
              <a:headEnd/>
              <a:tailEnd/>
            </a:ln>
          </p:spPr>
          <p:txBody>
            <a:bodyPr/>
            <a:lstStyle/>
            <a:p>
              <a:endParaRPr lang="en-US" dirty="0"/>
            </a:p>
          </p:txBody>
        </p:sp>
        <p:sp>
          <p:nvSpPr>
            <p:cNvPr id="223266" name="AutoShape 42"/>
            <p:cNvSpPr>
              <a:spLocks noChangeArrowheads="1"/>
            </p:cNvSpPr>
            <p:nvPr/>
          </p:nvSpPr>
          <p:spPr bwMode="auto">
            <a:xfrm>
              <a:off x="831850" y="425132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23267" name="Text Box 43"/>
            <p:cNvSpPr txBox="1">
              <a:spLocks noChangeArrowheads="1"/>
            </p:cNvSpPr>
            <p:nvPr/>
          </p:nvSpPr>
          <p:spPr bwMode="auto">
            <a:xfrm>
              <a:off x="488950" y="514350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1-1-5</a:t>
              </a:r>
            </a:p>
          </p:txBody>
        </p:sp>
        <p:sp>
          <p:nvSpPr>
            <p:cNvPr id="223268" name="Line 44"/>
            <p:cNvSpPr>
              <a:spLocks noChangeShapeType="1"/>
            </p:cNvSpPr>
            <p:nvPr/>
          </p:nvSpPr>
          <p:spPr bwMode="auto">
            <a:xfrm flipH="1">
              <a:off x="1609724" y="2717800"/>
              <a:ext cx="955675" cy="2120900"/>
            </a:xfrm>
            <a:prstGeom prst="line">
              <a:avLst/>
            </a:prstGeom>
            <a:noFill/>
            <a:ln w="9525">
              <a:solidFill>
                <a:schemeClr val="tx1"/>
              </a:solidFill>
              <a:round/>
              <a:headEnd/>
              <a:tailEnd/>
            </a:ln>
          </p:spPr>
          <p:txBody>
            <a:bodyPr/>
            <a:lstStyle/>
            <a:p>
              <a:endParaRPr lang="en-US" dirty="0"/>
            </a:p>
          </p:txBody>
        </p:sp>
        <p:sp>
          <p:nvSpPr>
            <p:cNvPr id="223269" name="Text Box 45"/>
            <p:cNvSpPr txBox="1">
              <a:spLocks noChangeArrowheads="1"/>
            </p:cNvSpPr>
            <p:nvPr/>
          </p:nvSpPr>
          <p:spPr bwMode="auto">
            <a:xfrm rot="17663411">
              <a:off x="1658146" y="4036220"/>
              <a:ext cx="876300" cy="366712"/>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SSP</a:t>
              </a:r>
            </a:p>
          </p:txBody>
        </p:sp>
        <p:sp>
          <p:nvSpPr>
            <p:cNvPr id="223270" name="Line 46"/>
            <p:cNvSpPr>
              <a:spLocks noChangeShapeType="1"/>
            </p:cNvSpPr>
            <p:nvPr/>
          </p:nvSpPr>
          <p:spPr bwMode="auto">
            <a:xfrm flipH="1" flipV="1">
              <a:off x="5981700" y="2870200"/>
              <a:ext cx="1092200" cy="12700"/>
            </a:xfrm>
            <a:prstGeom prst="line">
              <a:avLst/>
            </a:prstGeom>
            <a:noFill/>
            <a:ln w="28575">
              <a:solidFill>
                <a:schemeClr val="tx1"/>
              </a:solidFill>
              <a:round/>
              <a:headEnd/>
              <a:tailEnd type="arrow" w="med" len="med"/>
            </a:ln>
          </p:spPr>
          <p:txBody>
            <a:bodyPr/>
            <a:lstStyle/>
            <a:p>
              <a:endParaRPr lang="en-US" dirty="0"/>
            </a:p>
          </p:txBody>
        </p:sp>
        <p:sp>
          <p:nvSpPr>
            <p:cNvPr id="223271" name="Line 47"/>
            <p:cNvSpPr>
              <a:spLocks noChangeShapeType="1"/>
            </p:cNvSpPr>
            <p:nvPr/>
          </p:nvSpPr>
          <p:spPr bwMode="auto">
            <a:xfrm flipH="1" flipV="1">
              <a:off x="6223000" y="3035300"/>
              <a:ext cx="952500" cy="952500"/>
            </a:xfrm>
            <a:prstGeom prst="line">
              <a:avLst/>
            </a:prstGeom>
            <a:noFill/>
            <a:ln w="28575">
              <a:solidFill>
                <a:schemeClr val="tx1"/>
              </a:solidFill>
              <a:round/>
              <a:headEnd/>
              <a:tailEnd type="arrow" w="med" len="med"/>
            </a:ln>
          </p:spPr>
          <p:txBody>
            <a:bodyPr/>
            <a:lstStyle/>
            <a:p>
              <a:endParaRPr lang="en-US" dirty="0"/>
            </a:p>
          </p:txBody>
        </p:sp>
        <p:sp>
          <p:nvSpPr>
            <p:cNvPr id="223272" name="Text Box 48"/>
            <p:cNvSpPr txBox="1">
              <a:spLocks noChangeArrowheads="1"/>
            </p:cNvSpPr>
            <p:nvPr/>
          </p:nvSpPr>
          <p:spPr bwMode="auto">
            <a:xfrm>
              <a:off x="1016000" y="4587875"/>
              <a:ext cx="711200" cy="581025"/>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SSN    254</a:t>
              </a:r>
            </a:p>
          </p:txBody>
        </p:sp>
        <p:sp>
          <p:nvSpPr>
            <p:cNvPr id="223273" name="Line 49"/>
            <p:cNvSpPr>
              <a:spLocks noChangeShapeType="1"/>
            </p:cNvSpPr>
            <p:nvPr/>
          </p:nvSpPr>
          <p:spPr bwMode="auto">
            <a:xfrm>
              <a:off x="990600" y="4575175"/>
              <a:ext cx="558800" cy="596900"/>
            </a:xfrm>
            <a:prstGeom prst="line">
              <a:avLst/>
            </a:prstGeom>
            <a:noFill/>
            <a:ln w="28575">
              <a:solidFill>
                <a:srgbClr val="FF0000"/>
              </a:solidFill>
              <a:round/>
              <a:headEnd/>
              <a:tailEnd/>
            </a:ln>
          </p:spPr>
          <p:txBody>
            <a:bodyPr/>
            <a:lstStyle/>
            <a:p>
              <a:endParaRPr lang="en-US" dirty="0"/>
            </a:p>
          </p:txBody>
        </p:sp>
        <p:sp>
          <p:nvSpPr>
            <p:cNvPr id="223274" name="Line 50"/>
            <p:cNvSpPr>
              <a:spLocks noChangeShapeType="1"/>
            </p:cNvSpPr>
            <p:nvPr/>
          </p:nvSpPr>
          <p:spPr bwMode="auto">
            <a:xfrm flipV="1">
              <a:off x="939800" y="4664075"/>
              <a:ext cx="685800" cy="444500"/>
            </a:xfrm>
            <a:prstGeom prst="line">
              <a:avLst/>
            </a:prstGeom>
            <a:noFill/>
            <a:ln w="28575">
              <a:solidFill>
                <a:srgbClr val="FF0000"/>
              </a:solidFill>
              <a:round/>
              <a:headEnd/>
              <a:tailEnd/>
            </a:ln>
          </p:spPr>
          <p:txBody>
            <a:bodyPr/>
            <a:lstStyle/>
            <a:p>
              <a:endParaRPr lang="en-US" dirty="0"/>
            </a:p>
          </p:txBody>
        </p:sp>
        <p:sp>
          <p:nvSpPr>
            <p:cNvPr id="223275" name="Text Box 51"/>
            <p:cNvSpPr txBox="1">
              <a:spLocks noChangeArrowheads="1"/>
            </p:cNvSpPr>
            <p:nvPr/>
          </p:nvSpPr>
          <p:spPr bwMode="auto">
            <a:xfrm>
              <a:off x="7172325" y="5819775"/>
              <a:ext cx="866775" cy="304800"/>
            </a:xfrm>
            <a:prstGeom prst="rect">
              <a:avLst/>
            </a:prstGeom>
            <a:noFill/>
            <a:ln w="9525">
              <a:noFill/>
              <a:miter lim="800000"/>
              <a:headEnd/>
              <a:tailEnd/>
            </a:ln>
          </p:spPr>
          <p:txBody>
            <a:bodyPr>
              <a:spAutoFit/>
            </a:bodyPr>
            <a:lstStyle/>
            <a:p>
              <a:pPr algn="ctr">
                <a:spcBef>
                  <a:spcPct val="50000"/>
                </a:spcBef>
              </a:pPr>
              <a:r>
                <a:rPr lang="en-US" sz="1400" b="1" dirty="0"/>
                <a:t>254</a:t>
              </a:r>
            </a:p>
          </p:txBody>
        </p:sp>
        <p:sp>
          <p:nvSpPr>
            <p:cNvPr id="52" name="Rectangle 51"/>
            <p:cNvSpPr/>
            <p:nvPr/>
          </p:nvSpPr>
          <p:spPr>
            <a:xfrm>
              <a:off x="795067" y="1482209"/>
              <a:ext cx="1172116" cy="369332"/>
            </a:xfrm>
            <a:prstGeom prst="rect">
              <a:avLst/>
            </a:prstGeom>
          </p:spPr>
          <p:txBody>
            <a:bodyPr wrap="none">
              <a:spAutoFit/>
            </a:bodyPr>
            <a:lstStyle/>
            <a:p>
              <a:r>
                <a:rPr lang="en-US" b="1" dirty="0" smtClean="0">
                  <a:solidFill>
                    <a:srgbClr val="000000"/>
                  </a:solidFill>
                </a:rPr>
                <a:t>PC 1-1-3 </a:t>
              </a:r>
              <a:endParaRPr lang="en-US" dirty="0"/>
            </a:p>
          </p:txBody>
        </p:sp>
        <p:sp>
          <p:nvSpPr>
            <p:cNvPr id="53" name="Rectangle 52"/>
            <p:cNvSpPr/>
            <p:nvPr/>
          </p:nvSpPr>
          <p:spPr>
            <a:xfrm>
              <a:off x="795067" y="3892034"/>
              <a:ext cx="1172116" cy="369332"/>
            </a:xfrm>
            <a:prstGeom prst="rect">
              <a:avLst/>
            </a:prstGeom>
          </p:spPr>
          <p:txBody>
            <a:bodyPr wrap="none">
              <a:spAutoFit/>
            </a:bodyPr>
            <a:lstStyle/>
            <a:p>
              <a:r>
                <a:rPr lang="en-US" b="1" dirty="0" smtClean="0">
                  <a:solidFill>
                    <a:srgbClr val="000000"/>
                  </a:solidFill>
                </a:rPr>
                <a:t>PC 1-1-4 </a:t>
              </a:r>
              <a:endParaRPr lang="en-US" dirty="0"/>
            </a:p>
          </p:txBody>
        </p:sp>
        <p:sp>
          <p:nvSpPr>
            <p:cNvPr id="54" name="AutoShape 42"/>
            <p:cNvSpPr>
              <a:spLocks noChangeArrowheads="1"/>
            </p:cNvSpPr>
            <p:nvPr/>
          </p:nvSpPr>
          <p:spPr bwMode="auto">
            <a:xfrm>
              <a:off x="774700" y="5527675"/>
              <a:ext cx="939800" cy="901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55" name="Text Box 43"/>
            <p:cNvSpPr txBox="1">
              <a:spLocks noChangeArrowheads="1"/>
            </p:cNvSpPr>
            <p:nvPr/>
          </p:nvSpPr>
          <p:spPr bwMode="auto">
            <a:xfrm>
              <a:off x="431800" y="6419850"/>
              <a:ext cx="1498600" cy="366713"/>
            </a:xfrm>
            <a:prstGeom prst="rect">
              <a:avLst/>
            </a:prstGeom>
            <a:noFill/>
            <a:ln w="9525">
              <a:noFill/>
              <a:miter lim="800000"/>
              <a:headEnd/>
              <a:tailEnd/>
            </a:ln>
          </p:spPr>
          <p:txBody>
            <a:bodyPr>
              <a:spAutoFit/>
            </a:bodyPr>
            <a:lstStyle/>
            <a:p>
              <a:pPr algn="ctr">
                <a:spcBef>
                  <a:spcPct val="50000"/>
                </a:spcBef>
              </a:pPr>
              <a:r>
                <a:rPr lang="en-US" b="1" dirty="0">
                  <a:solidFill>
                    <a:srgbClr val="000000"/>
                  </a:solidFill>
                </a:rPr>
                <a:t>PC </a:t>
              </a:r>
              <a:r>
                <a:rPr lang="en-US" b="1" dirty="0" smtClean="0">
                  <a:solidFill>
                    <a:srgbClr val="000000"/>
                  </a:solidFill>
                </a:rPr>
                <a:t>1-1-6</a:t>
              </a:r>
              <a:endParaRPr lang="en-US" b="1" dirty="0">
                <a:solidFill>
                  <a:srgbClr val="000000"/>
                </a:solidFill>
              </a:endParaRPr>
            </a:p>
          </p:txBody>
        </p:sp>
        <p:sp>
          <p:nvSpPr>
            <p:cNvPr id="56" name="Text Box 48"/>
            <p:cNvSpPr txBox="1">
              <a:spLocks noChangeArrowheads="1"/>
            </p:cNvSpPr>
            <p:nvPr/>
          </p:nvSpPr>
          <p:spPr bwMode="auto">
            <a:xfrm>
              <a:off x="920750" y="5864225"/>
              <a:ext cx="711200" cy="581025"/>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SSN    254</a:t>
              </a:r>
            </a:p>
          </p:txBody>
        </p:sp>
        <p:sp>
          <p:nvSpPr>
            <p:cNvPr id="60" name="Line 5"/>
            <p:cNvSpPr>
              <a:spLocks noChangeShapeType="1"/>
            </p:cNvSpPr>
            <p:nvPr/>
          </p:nvSpPr>
          <p:spPr bwMode="auto">
            <a:xfrm flipV="1">
              <a:off x="1609725" y="4229099"/>
              <a:ext cx="981075" cy="619124"/>
            </a:xfrm>
            <a:prstGeom prst="line">
              <a:avLst/>
            </a:prstGeom>
            <a:noFill/>
            <a:ln w="12700">
              <a:solidFill>
                <a:schemeClr val="tx1"/>
              </a:solidFill>
              <a:round/>
              <a:headEnd/>
              <a:tailEnd/>
            </a:ln>
          </p:spPr>
          <p:txBody>
            <a:bodyPr wrap="none" anchor="ctr"/>
            <a:lstStyle/>
            <a:p>
              <a:endParaRPr lang="en-US" dirty="0"/>
            </a:p>
          </p:txBody>
        </p:sp>
        <p:sp>
          <p:nvSpPr>
            <p:cNvPr id="62" name="Line 5"/>
            <p:cNvSpPr>
              <a:spLocks noChangeShapeType="1"/>
            </p:cNvSpPr>
            <p:nvPr/>
          </p:nvSpPr>
          <p:spPr bwMode="auto">
            <a:xfrm>
              <a:off x="1733551" y="3429000"/>
              <a:ext cx="857250" cy="828674"/>
            </a:xfrm>
            <a:prstGeom prst="line">
              <a:avLst/>
            </a:prstGeom>
            <a:noFill/>
            <a:ln w="12700">
              <a:solidFill>
                <a:schemeClr val="tx1"/>
              </a:solidFill>
              <a:round/>
              <a:headEnd/>
              <a:tailEnd/>
            </a:ln>
          </p:spPr>
          <p:txBody>
            <a:bodyPr wrap="none" anchor="ctr"/>
            <a:lstStyle/>
            <a:p>
              <a:endParaRPr lang="en-US" dirty="0"/>
            </a:p>
          </p:txBody>
        </p:sp>
        <p:sp>
          <p:nvSpPr>
            <p:cNvPr id="63" name="Line 5"/>
            <p:cNvSpPr>
              <a:spLocks noChangeShapeType="1"/>
            </p:cNvSpPr>
            <p:nvPr/>
          </p:nvSpPr>
          <p:spPr bwMode="auto">
            <a:xfrm>
              <a:off x="1752600" y="2238373"/>
              <a:ext cx="847725" cy="2019301"/>
            </a:xfrm>
            <a:prstGeom prst="line">
              <a:avLst/>
            </a:prstGeom>
            <a:noFill/>
            <a:ln w="12700">
              <a:solidFill>
                <a:schemeClr val="tx1"/>
              </a:solidFill>
              <a:round/>
              <a:headEnd/>
              <a:tailEnd/>
            </a:ln>
          </p:spPr>
          <p:txBody>
            <a:bodyPr wrap="none" anchor="ctr"/>
            <a:lstStyle/>
            <a:p>
              <a:endParaRPr lang="en-US" dirty="0"/>
            </a:p>
          </p:txBody>
        </p:sp>
        <p:sp>
          <p:nvSpPr>
            <p:cNvPr id="64" name="Line 5"/>
            <p:cNvSpPr>
              <a:spLocks noChangeShapeType="1"/>
            </p:cNvSpPr>
            <p:nvPr/>
          </p:nvSpPr>
          <p:spPr bwMode="auto">
            <a:xfrm flipV="1">
              <a:off x="5686425" y="2719385"/>
              <a:ext cx="1474789" cy="1624014"/>
            </a:xfrm>
            <a:prstGeom prst="line">
              <a:avLst/>
            </a:prstGeom>
            <a:noFill/>
            <a:ln w="12700">
              <a:solidFill>
                <a:schemeClr val="tx1"/>
              </a:solidFill>
              <a:round/>
              <a:headEnd/>
              <a:tailEnd/>
            </a:ln>
          </p:spPr>
          <p:txBody>
            <a:bodyPr wrap="none" anchor="ctr"/>
            <a:lstStyle/>
            <a:p>
              <a:endParaRPr lang="en-US" dirty="0"/>
            </a:p>
          </p:txBody>
        </p:sp>
        <p:sp>
          <p:nvSpPr>
            <p:cNvPr id="65" name="Line 5"/>
            <p:cNvSpPr>
              <a:spLocks noChangeShapeType="1"/>
            </p:cNvSpPr>
            <p:nvPr/>
          </p:nvSpPr>
          <p:spPr bwMode="auto">
            <a:xfrm flipV="1">
              <a:off x="5676900" y="4333874"/>
              <a:ext cx="1495425" cy="9526"/>
            </a:xfrm>
            <a:prstGeom prst="line">
              <a:avLst/>
            </a:prstGeom>
            <a:noFill/>
            <a:ln w="12700">
              <a:solidFill>
                <a:schemeClr val="tx1"/>
              </a:solidFill>
              <a:round/>
              <a:headEnd/>
              <a:tailEnd/>
            </a:ln>
          </p:spPr>
          <p:txBody>
            <a:bodyPr wrap="none" anchor="ctr"/>
            <a:lstStyle/>
            <a:p>
              <a:endParaRPr lang="en-US" dirty="0"/>
            </a:p>
          </p:txBody>
        </p:sp>
        <p:sp>
          <p:nvSpPr>
            <p:cNvPr id="66" name="Line 5"/>
            <p:cNvSpPr>
              <a:spLocks noChangeShapeType="1"/>
            </p:cNvSpPr>
            <p:nvPr/>
          </p:nvSpPr>
          <p:spPr bwMode="auto">
            <a:xfrm>
              <a:off x="5686425" y="4352924"/>
              <a:ext cx="1636713" cy="1404937"/>
            </a:xfrm>
            <a:prstGeom prst="line">
              <a:avLst/>
            </a:prstGeom>
            <a:noFill/>
            <a:ln w="12700">
              <a:solidFill>
                <a:schemeClr val="tx1"/>
              </a:solidFill>
              <a:round/>
              <a:headEnd/>
              <a:tailEnd/>
            </a:ln>
          </p:spPr>
          <p:txBody>
            <a:bodyPr wrap="none" anchor="ctr"/>
            <a:lstStyle/>
            <a:p>
              <a:endParaRPr lang="en-US" dirty="0"/>
            </a:p>
          </p:txBody>
        </p:sp>
        <p:sp>
          <p:nvSpPr>
            <p:cNvPr id="67" name="Line 5"/>
            <p:cNvSpPr>
              <a:spLocks noChangeShapeType="1"/>
            </p:cNvSpPr>
            <p:nvPr/>
          </p:nvSpPr>
          <p:spPr bwMode="auto">
            <a:xfrm>
              <a:off x="3743326" y="4229098"/>
              <a:ext cx="800099" cy="2"/>
            </a:xfrm>
            <a:prstGeom prst="line">
              <a:avLst/>
            </a:prstGeom>
            <a:noFill/>
            <a:ln w="12700">
              <a:solidFill>
                <a:schemeClr val="tx1"/>
              </a:solidFill>
              <a:round/>
              <a:headEnd/>
              <a:tailEnd/>
            </a:ln>
          </p:spPr>
          <p:txBody>
            <a:bodyPr wrap="none" anchor="ctr"/>
            <a:lstStyle/>
            <a:p>
              <a:endParaRPr lang="en-US" dirty="0"/>
            </a:p>
          </p:txBody>
        </p:sp>
        <p:sp>
          <p:nvSpPr>
            <p:cNvPr id="68" name="Line 5"/>
            <p:cNvSpPr>
              <a:spLocks noChangeShapeType="1"/>
            </p:cNvSpPr>
            <p:nvPr/>
          </p:nvSpPr>
          <p:spPr bwMode="auto">
            <a:xfrm flipV="1">
              <a:off x="3743325" y="2738436"/>
              <a:ext cx="769938" cy="1481138"/>
            </a:xfrm>
            <a:prstGeom prst="line">
              <a:avLst/>
            </a:prstGeom>
            <a:noFill/>
            <a:ln w="12700">
              <a:solidFill>
                <a:schemeClr val="tx1"/>
              </a:solidFill>
              <a:round/>
              <a:headEnd/>
              <a:tailEnd/>
            </a:ln>
          </p:spPr>
          <p:txBody>
            <a:bodyPr wrap="none" anchor="ctr"/>
            <a:lstStyle/>
            <a:p>
              <a:endParaRPr lang="en-US" dirty="0"/>
            </a:p>
          </p:txBody>
        </p:sp>
        <p:sp>
          <p:nvSpPr>
            <p:cNvPr id="69" name="Line 5"/>
            <p:cNvSpPr>
              <a:spLocks noChangeShapeType="1"/>
            </p:cNvSpPr>
            <p:nvPr/>
          </p:nvSpPr>
          <p:spPr bwMode="auto">
            <a:xfrm>
              <a:off x="3724275" y="2714624"/>
              <a:ext cx="798513" cy="1519237"/>
            </a:xfrm>
            <a:prstGeom prst="line">
              <a:avLst/>
            </a:prstGeom>
            <a:noFill/>
            <a:ln w="12700">
              <a:solidFill>
                <a:schemeClr val="tx1"/>
              </a:solidFill>
              <a:round/>
              <a:headEnd/>
              <a:tailEnd/>
            </a:ln>
          </p:spPr>
          <p:txBody>
            <a:bodyPr wrap="none" anchor="ctr"/>
            <a:lstStyle/>
            <a:p>
              <a:endParaRPr lang="en-US" dirty="0"/>
            </a:p>
          </p:txBody>
        </p:sp>
      </p:gr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en-US" dirty="0" smtClean="0"/>
              <a:t>SCCP GWS Configuration</a:t>
            </a:r>
          </a:p>
        </p:txBody>
      </p:sp>
      <p:sp>
        <p:nvSpPr>
          <p:cNvPr id="224259" name="Rectangle 3"/>
          <p:cNvSpPr>
            <a:spLocks noGrp="1" noChangeArrowheads="1"/>
          </p:cNvSpPr>
          <p:nvPr>
            <p:ph idx="1"/>
          </p:nvPr>
        </p:nvSpPr>
        <p:spPr>
          <a:xfrm>
            <a:off x="3678865" y="1308099"/>
            <a:ext cx="4550735" cy="2402663"/>
          </a:xfrm>
        </p:spPr>
        <p:txBody>
          <a:bodyPr/>
          <a:lstStyle/>
          <a:p>
            <a:pPr eaLnBrk="1" hangingPunct="1"/>
            <a:r>
              <a:rPr lang="en-US" dirty="0" smtClean="0"/>
              <a:t>SCCP screening covers both SCCP queries and SCMG messages.</a:t>
            </a:r>
          </a:p>
          <a:p>
            <a:pPr eaLnBrk="1" hangingPunct="1"/>
            <a:endParaRPr lang="en-US" dirty="0" smtClean="0"/>
          </a:p>
        </p:txBody>
      </p:sp>
      <p:sp>
        <p:nvSpPr>
          <p:cNvPr id="224260" name="Rectangle 4"/>
          <p:cNvSpPr>
            <a:spLocks noChangeArrowheads="1"/>
          </p:cNvSpPr>
          <p:nvPr/>
        </p:nvSpPr>
        <p:spPr bwMode="auto">
          <a:xfrm>
            <a:off x="698500" y="2413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ent-scr-cgpa</a:t>
            </a:r>
          </a:p>
        </p:txBody>
      </p:sp>
      <p:sp>
        <p:nvSpPr>
          <p:cNvPr id="224261" name="Rectangle 5"/>
          <p:cNvSpPr>
            <a:spLocks noChangeArrowheads="1"/>
          </p:cNvSpPr>
          <p:nvPr/>
        </p:nvSpPr>
        <p:spPr bwMode="auto">
          <a:xfrm>
            <a:off x="711200" y="30480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ent-scr-tt</a:t>
            </a:r>
          </a:p>
        </p:txBody>
      </p:sp>
      <p:sp>
        <p:nvSpPr>
          <p:cNvPr id="224262" name="Rectangle 6"/>
          <p:cNvSpPr>
            <a:spLocks noChangeArrowheads="1"/>
          </p:cNvSpPr>
          <p:nvPr/>
        </p:nvSpPr>
        <p:spPr bwMode="auto">
          <a:xfrm>
            <a:off x="698500" y="36449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ent-scr-cdpa</a:t>
            </a:r>
          </a:p>
        </p:txBody>
      </p:sp>
      <p:sp>
        <p:nvSpPr>
          <p:cNvPr id="224263" name="Rectangle 7"/>
          <p:cNvSpPr>
            <a:spLocks noChangeArrowheads="1"/>
          </p:cNvSpPr>
          <p:nvPr/>
        </p:nvSpPr>
        <p:spPr bwMode="auto">
          <a:xfrm>
            <a:off x="698500" y="42164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ent-scr-aftpc</a:t>
            </a:r>
          </a:p>
        </p:txBody>
      </p:sp>
      <p:sp>
        <p:nvSpPr>
          <p:cNvPr id="224264" name="Rectangle 8"/>
          <p:cNvSpPr>
            <a:spLocks noChangeArrowheads="1"/>
          </p:cNvSpPr>
          <p:nvPr/>
        </p:nvSpPr>
        <p:spPr bwMode="auto">
          <a:xfrm>
            <a:off x="660400" y="11684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ent-scr-sio</a:t>
            </a:r>
          </a:p>
        </p:txBody>
      </p:sp>
      <p:sp>
        <p:nvSpPr>
          <p:cNvPr id="224265" name="Rectangle 9"/>
          <p:cNvSpPr>
            <a:spLocks noChangeArrowheads="1"/>
          </p:cNvSpPr>
          <p:nvPr/>
        </p:nvSpPr>
        <p:spPr bwMode="auto">
          <a:xfrm>
            <a:off x="673100" y="17907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ent-scr-dpc</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0" y="0"/>
            <a:ext cx="9140825" cy="657225"/>
          </a:xfrm>
        </p:spPr>
        <p:txBody>
          <a:bodyPr/>
          <a:lstStyle/>
          <a:p>
            <a:pPr algn="ctr" eaLnBrk="1" hangingPunct="1"/>
            <a:r>
              <a:rPr lang="en-US" u="sng" dirty="0" smtClean="0"/>
              <a:t>Scenario Map</a:t>
            </a:r>
          </a:p>
        </p:txBody>
      </p:sp>
      <p:grpSp>
        <p:nvGrpSpPr>
          <p:cNvPr id="5" name="Group 4"/>
          <p:cNvGrpSpPr/>
          <p:nvPr/>
        </p:nvGrpSpPr>
        <p:grpSpPr>
          <a:xfrm>
            <a:off x="190500" y="729216"/>
            <a:ext cx="8724900" cy="5876925"/>
            <a:chOff x="190500" y="952500"/>
            <a:chExt cx="8724900" cy="5876925"/>
          </a:xfrm>
        </p:grpSpPr>
        <p:sp>
          <p:nvSpPr>
            <p:cNvPr id="6" name="Line 2"/>
            <p:cNvSpPr>
              <a:spLocks noChangeShapeType="1"/>
            </p:cNvSpPr>
            <p:nvPr/>
          </p:nvSpPr>
          <p:spPr bwMode="auto">
            <a:xfrm>
              <a:off x="5791200" y="2638425"/>
              <a:ext cx="2032000" cy="1168400"/>
            </a:xfrm>
            <a:prstGeom prst="line">
              <a:avLst/>
            </a:prstGeom>
            <a:noFill/>
            <a:ln w="9525">
              <a:solidFill>
                <a:schemeClr val="tx1"/>
              </a:solidFill>
              <a:round/>
              <a:headEnd/>
              <a:tailEnd/>
            </a:ln>
          </p:spPr>
          <p:txBody>
            <a:bodyPr/>
            <a:lstStyle/>
            <a:p>
              <a:endParaRPr lang="en-US" dirty="0"/>
            </a:p>
          </p:txBody>
        </p:sp>
        <p:sp>
          <p:nvSpPr>
            <p:cNvPr id="7" name="Line 3"/>
            <p:cNvSpPr>
              <a:spLocks noChangeShapeType="1"/>
            </p:cNvSpPr>
            <p:nvPr/>
          </p:nvSpPr>
          <p:spPr bwMode="auto">
            <a:xfrm flipV="1">
              <a:off x="5791200" y="3794125"/>
              <a:ext cx="2070100" cy="749300"/>
            </a:xfrm>
            <a:prstGeom prst="line">
              <a:avLst/>
            </a:prstGeom>
            <a:noFill/>
            <a:ln w="9525">
              <a:solidFill>
                <a:schemeClr val="tx1"/>
              </a:solidFill>
              <a:round/>
              <a:headEnd/>
              <a:tailEnd/>
            </a:ln>
          </p:spPr>
          <p:txBody>
            <a:bodyPr/>
            <a:lstStyle/>
            <a:p>
              <a:endParaRPr lang="en-US" dirty="0"/>
            </a:p>
          </p:txBody>
        </p:sp>
        <p:sp>
          <p:nvSpPr>
            <p:cNvPr id="8" name="Oval 5"/>
            <p:cNvSpPr>
              <a:spLocks noChangeArrowheads="1"/>
            </p:cNvSpPr>
            <p:nvPr/>
          </p:nvSpPr>
          <p:spPr bwMode="auto">
            <a:xfrm>
              <a:off x="657225" y="9525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9" name="AutoShape 6"/>
            <p:cNvSpPr>
              <a:spLocks noChangeArrowheads="1"/>
            </p:cNvSpPr>
            <p:nvPr/>
          </p:nvSpPr>
          <p:spPr bwMode="auto">
            <a:xfrm>
              <a:off x="7543800" y="46196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0" name="Rectangle 7"/>
            <p:cNvSpPr>
              <a:spLocks noChangeArrowheads="1"/>
            </p:cNvSpPr>
            <p:nvPr/>
          </p:nvSpPr>
          <p:spPr bwMode="auto">
            <a:xfrm>
              <a:off x="2819400" y="2257425"/>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1" name="Oval 8"/>
            <p:cNvSpPr>
              <a:spLocks noChangeArrowheads="1"/>
            </p:cNvSpPr>
            <p:nvPr/>
          </p:nvSpPr>
          <p:spPr bwMode="ltGray">
            <a:xfrm>
              <a:off x="7620000" y="995695"/>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2" name="Oval 9"/>
            <p:cNvSpPr>
              <a:spLocks noChangeArrowheads="1"/>
            </p:cNvSpPr>
            <p:nvPr/>
          </p:nvSpPr>
          <p:spPr bwMode="ltGray">
            <a:xfrm>
              <a:off x="7620000" y="2257425"/>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3" name="Oval 10"/>
            <p:cNvSpPr>
              <a:spLocks noChangeArrowheads="1"/>
            </p:cNvSpPr>
            <p:nvPr/>
          </p:nvSpPr>
          <p:spPr bwMode="auto">
            <a:xfrm>
              <a:off x="609600" y="2257425"/>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a:r>
                <a:rPr lang="en-US" sz="2400" dirty="0">
                  <a:solidFill>
                    <a:srgbClr val="000000"/>
                  </a:solidFill>
                </a:rPr>
                <a:t> </a:t>
              </a:r>
            </a:p>
          </p:txBody>
        </p:sp>
        <p:sp>
          <p:nvSpPr>
            <p:cNvPr id="14" name="Oval 11"/>
            <p:cNvSpPr>
              <a:spLocks noChangeArrowheads="1"/>
            </p:cNvSpPr>
            <p:nvPr/>
          </p:nvSpPr>
          <p:spPr bwMode="auto">
            <a:xfrm>
              <a:off x="431800" y="5915025"/>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5" name="Oval 12"/>
            <p:cNvSpPr>
              <a:spLocks noChangeArrowheads="1"/>
            </p:cNvSpPr>
            <p:nvPr/>
          </p:nvSpPr>
          <p:spPr bwMode="ltGray">
            <a:xfrm>
              <a:off x="7759700" y="5838825"/>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6" name="AutoShape 13"/>
            <p:cNvSpPr>
              <a:spLocks noChangeArrowheads="1"/>
            </p:cNvSpPr>
            <p:nvPr/>
          </p:nvSpPr>
          <p:spPr bwMode="auto">
            <a:xfrm>
              <a:off x="7493000" y="34004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7" name="Rectangle 14"/>
            <p:cNvSpPr>
              <a:spLocks noChangeArrowheads="1"/>
            </p:cNvSpPr>
            <p:nvPr/>
          </p:nvSpPr>
          <p:spPr bwMode="auto">
            <a:xfrm>
              <a:off x="2819400" y="4086225"/>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8" name="Rectangle 15"/>
            <p:cNvSpPr>
              <a:spLocks noChangeArrowheads="1"/>
            </p:cNvSpPr>
            <p:nvPr/>
          </p:nvSpPr>
          <p:spPr bwMode="auto">
            <a:xfrm>
              <a:off x="4724400" y="4086225"/>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19" name="Rectangle 16"/>
            <p:cNvSpPr>
              <a:spLocks noChangeArrowheads="1"/>
            </p:cNvSpPr>
            <p:nvPr/>
          </p:nvSpPr>
          <p:spPr bwMode="auto">
            <a:xfrm>
              <a:off x="4724400" y="2257425"/>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0" name="Line 17"/>
            <p:cNvSpPr>
              <a:spLocks noChangeShapeType="1"/>
            </p:cNvSpPr>
            <p:nvPr/>
          </p:nvSpPr>
          <p:spPr bwMode="auto">
            <a:xfrm>
              <a:off x="1524000" y="1495425"/>
              <a:ext cx="1295400" cy="1219200"/>
            </a:xfrm>
            <a:prstGeom prst="line">
              <a:avLst/>
            </a:prstGeom>
            <a:noFill/>
            <a:ln w="9525">
              <a:solidFill>
                <a:schemeClr val="tx1"/>
              </a:solidFill>
              <a:round/>
              <a:headEnd/>
              <a:tailEnd/>
            </a:ln>
          </p:spPr>
          <p:txBody>
            <a:bodyPr/>
            <a:lstStyle/>
            <a:p>
              <a:endParaRPr lang="en-US" dirty="0"/>
            </a:p>
          </p:txBody>
        </p:sp>
        <p:sp>
          <p:nvSpPr>
            <p:cNvPr id="21" name="Line 18"/>
            <p:cNvSpPr>
              <a:spLocks noChangeShapeType="1"/>
            </p:cNvSpPr>
            <p:nvPr/>
          </p:nvSpPr>
          <p:spPr bwMode="auto">
            <a:xfrm flipH="1">
              <a:off x="1524000" y="2714625"/>
              <a:ext cx="1295400" cy="0"/>
            </a:xfrm>
            <a:prstGeom prst="line">
              <a:avLst/>
            </a:prstGeom>
            <a:noFill/>
            <a:ln w="9525">
              <a:solidFill>
                <a:schemeClr val="tx1"/>
              </a:solidFill>
              <a:round/>
              <a:headEnd/>
              <a:tailEnd/>
            </a:ln>
          </p:spPr>
          <p:txBody>
            <a:bodyPr/>
            <a:lstStyle/>
            <a:p>
              <a:endParaRPr lang="en-US" dirty="0"/>
            </a:p>
          </p:txBody>
        </p:sp>
        <p:sp>
          <p:nvSpPr>
            <p:cNvPr id="22" name="Line 19"/>
            <p:cNvSpPr>
              <a:spLocks noChangeShapeType="1"/>
            </p:cNvSpPr>
            <p:nvPr/>
          </p:nvSpPr>
          <p:spPr bwMode="auto">
            <a:xfrm flipH="1">
              <a:off x="1435100" y="2714625"/>
              <a:ext cx="1384300" cy="1346200"/>
            </a:xfrm>
            <a:prstGeom prst="line">
              <a:avLst/>
            </a:prstGeom>
            <a:noFill/>
            <a:ln w="9525">
              <a:solidFill>
                <a:schemeClr val="tx1"/>
              </a:solidFill>
              <a:round/>
              <a:headEnd/>
              <a:tailEnd/>
            </a:ln>
          </p:spPr>
          <p:txBody>
            <a:bodyPr/>
            <a:lstStyle/>
            <a:p>
              <a:endParaRPr lang="en-US" dirty="0"/>
            </a:p>
          </p:txBody>
        </p:sp>
        <p:sp>
          <p:nvSpPr>
            <p:cNvPr id="23" name="Line 20"/>
            <p:cNvSpPr>
              <a:spLocks noChangeShapeType="1"/>
            </p:cNvSpPr>
            <p:nvPr/>
          </p:nvSpPr>
          <p:spPr bwMode="auto">
            <a:xfrm flipH="1">
              <a:off x="1333500" y="2714625"/>
              <a:ext cx="1485900" cy="3517900"/>
            </a:xfrm>
            <a:prstGeom prst="line">
              <a:avLst/>
            </a:prstGeom>
            <a:noFill/>
            <a:ln w="9525">
              <a:solidFill>
                <a:schemeClr val="tx1"/>
              </a:solidFill>
              <a:round/>
              <a:headEnd/>
              <a:tailEnd/>
            </a:ln>
          </p:spPr>
          <p:txBody>
            <a:bodyPr/>
            <a:lstStyle/>
            <a:p>
              <a:endParaRPr lang="en-US" dirty="0"/>
            </a:p>
          </p:txBody>
        </p:sp>
        <p:sp>
          <p:nvSpPr>
            <p:cNvPr id="24" name="Line 21"/>
            <p:cNvSpPr>
              <a:spLocks noChangeShapeType="1"/>
            </p:cNvSpPr>
            <p:nvPr/>
          </p:nvSpPr>
          <p:spPr bwMode="auto">
            <a:xfrm flipH="1">
              <a:off x="1333500" y="4543425"/>
              <a:ext cx="1485900" cy="1701800"/>
            </a:xfrm>
            <a:prstGeom prst="line">
              <a:avLst/>
            </a:prstGeom>
            <a:noFill/>
            <a:ln w="9525">
              <a:solidFill>
                <a:schemeClr val="tx1"/>
              </a:solidFill>
              <a:round/>
              <a:headEnd/>
              <a:tailEnd/>
            </a:ln>
          </p:spPr>
          <p:txBody>
            <a:bodyPr/>
            <a:lstStyle/>
            <a:p>
              <a:endParaRPr lang="en-US" dirty="0"/>
            </a:p>
          </p:txBody>
        </p:sp>
        <p:sp>
          <p:nvSpPr>
            <p:cNvPr id="25" name="Line 22"/>
            <p:cNvSpPr>
              <a:spLocks noChangeShapeType="1"/>
            </p:cNvSpPr>
            <p:nvPr/>
          </p:nvSpPr>
          <p:spPr bwMode="auto">
            <a:xfrm>
              <a:off x="1409700" y="4060825"/>
              <a:ext cx="1409700" cy="482600"/>
            </a:xfrm>
            <a:prstGeom prst="line">
              <a:avLst/>
            </a:prstGeom>
            <a:noFill/>
            <a:ln w="9525">
              <a:solidFill>
                <a:schemeClr val="tx1"/>
              </a:solidFill>
              <a:round/>
              <a:headEnd/>
              <a:tailEnd/>
            </a:ln>
          </p:spPr>
          <p:txBody>
            <a:bodyPr/>
            <a:lstStyle/>
            <a:p>
              <a:endParaRPr lang="en-US" dirty="0"/>
            </a:p>
          </p:txBody>
        </p:sp>
        <p:sp>
          <p:nvSpPr>
            <p:cNvPr id="26" name="Line 23"/>
            <p:cNvSpPr>
              <a:spLocks noChangeShapeType="1"/>
            </p:cNvSpPr>
            <p:nvPr/>
          </p:nvSpPr>
          <p:spPr bwMode="auto">
            <a:xfrm flipH="1" flipV="1">
              <a:off x="1524000" y="2714625"/>
              <a:ext cx="1295400" cy="1828800"/>
            </a:xfrm>
            <a:prstGeom prst="line">
              <a:avLst/>
            </a:prstGeom>
            <a:noFill/>
            <a:ln w="9525">
              <a:solidFill>
                <a:schemeClr val="tx1"/>
              </a:solidFill>
              <a:round/>
              <a:headEnd/>
              <a:tailEnd/>
            </a:ln>
          </p:spPr>
          <p:txBody>
            <a:bodyPr/>
            <a:lstStyle/>
            <a:p>
              <a:endParaRPr lang="en-US" dirty="0"/>
            </a:p>
          </p:txBody>
        </p:sp>
        <p:sp>
          <p:nvSpPr>
            <p:cNvPr id="27" name="Line 24"/>
            <p:cNvSpPr>
              <a:spLocks noChangeShapeType="1"/>
            </p:cNvSpPr>
            <p:nvPr/>
          </p:nvSpPr>
          <p:spPr bwMode="auto">
            <a:xfrm flipH="1" flipV="1">
              <a:off x="1524000" y="1495425"/>
              <a:ext cx="1295400" cy="3048000"/>
            </a:xfrm>
            <a:prstGeom prst="line">
              <a:avLst/>
            </a:prstGeom>
            <a:noFill/>
            <a:ln w="9525">
              <a:solidFill>
                <a:schemeClr val="tx1"/>
              </a:solidFill>
              <a:round/>
              <a:headEnd/>
              <a:tailEnd/>
            </a:ln>
          </p:spPr>
          <p:txBody>
            <a:bodyPr/>
            <a:lstStyle/>
            <a:p>
              <a:endParaRPr lang="en-US" dirty="0"/>
            </a:p>
          </p:txBody>
        </p:sp>
        <p:sp>
          <p:nvSpPr>
            <p:cNvPr id="28" name="Line 25"/>
            <p:cNvSpPr>
              <a:spLocks noChangeShapeType="1"/>
            </p:cNvSpPr>
            <p:nvPr/>
          </p:nvSpPr>
          <p:spPr bwMode="auto">
            <a:xfrm>
              <a:off x="3352800" y="3171825"/>
              <a:ext cx="0" cy="914400"/>
            </a:xfrm>
            <a:prstGeom prst="line">
              <a:avLst/>
            </a:prstGeom>
            <a:noFill/>
            <a:ln w="9525">
              <a:solidFill>
                <a:schemeClr val="tx1"/>
              </a:solidFill>
              <a:round/>
              <a:headEnd/>
              <a:tailEnd/>
            </a:ln>
          </p:spPr>
          <p:txBody>
            <a:bodyPr/>
            <a:lstStyle/>
            <a:p>
              <a:endParaRPr lang="en-US" dirty="0"/>
            </a:p>
          </p:txBody>
        </p:sp>
        <p:sp>
          <p:nvSpPr>
            <p:cNvPr id="29" name="Line 26"/>
            <p:cNvSpPr>
              <a:spLocks noChangeShapeType="1"/>
            </p:cNvSpPr>
            <p:nvPr/>
          </p:nvSpPr>
          <p:spPr bwMode="auto">
            <a:xfrm>
              <a:off x="5257800" y="3171825"/>
              <a:ext cx="0" cy="914400"/>
            </a:xfrm>
            <a:prstGeom prst="line">
              <a:avLst/>
            </a:prstGeom>
            <a:noFill/>
            <a:ln w="9525">
              <a:solidFill>
                <a:schemeClr val="tx1"/>
              </a:solidFill>
              <a:round/>
              <a:headEnd/>
              <a:tailEnd/>
            </a:ln>
          </p:spPr>
          <p:txBody>
            <a:bodyPr/>
            <a:lstStyle/>
            <a:p>
              <a:endParaRPr lang="en-US" dirty="0"/>
            </a:p>
          </p:txBody>
        </p:sp>
        <p:sp>
          <p:nvSpPr>
            <p:cNvPr id="30" name="Line 27"/>
            <p:cNvSpPr>
              <a:spLocks noChangeShapeType="1"/>
            </p:cNvSpPr>
            <p:nvPr/>
          </p:nvSpPr>
          <p:spPr bwMode="auto">
            <a:xfrm>
              <a:off x="3886200" y="2638425"/>
              <a:ext cx="838200" cy="1981200"/>
            </a:xfrm>
            <a:prstGeom prst="line">
              <a:avLst/>
            </a:prstGeom>
            <a:noFill/>
            <a:ln w="9525">
              <a:solidFill>
                <a:schemeClr val="tx1"/>
              </a:solidFill>
              <a:round/>
              <a:headEnd/>
              <a:tailEnd/>
            </a:ln>
          </p:spPr>
          <p:txBody>
            <a:bodyPr/>
            <a:lstStyle/>
            <a:p>
              <a:endParaRPr lang="en-US" dirty="0"/>
            </a:p>
          </p:txBody>
        </p:sp>
        <p:sp>
          <p:nvSpPr>
            <p:cNvPr id="31" name="Line 28"/>
            <p:cNvSpPr>
              <a:spLocks noChangeShapeType="1"/>
            </p:cNvSpPr>
            <p:nvPr/>
          </p:nvSpPr>
          <p:spPr bwMode="auto">
            <a:xfrm flipH="1">
              <a:off x="3886200" y="4619625"/>
              <a:ext cx="838200" cy="0"/>
            </a:xfrm>
            <a:prstGeom prst="line">
              <a:avLst/>
            </a:prstGeom>
            <a:noFill/>
            <a:ln w="9525">
              <a:solidFill>
                <a:schemeClr val="tx1"/>
              </a:solidFill>
              <a:round/>
              <a:headEnd/>
              <a:tailEnd/>
            </a:ln>
          </p:spPr>
          <p:txBody>
            <a:bodyPr/>
            <a:lstStyle/>
            <a:p>
              <a:endParaRPr lang="en-US" dirty="0"/>
            </a:p>
          </p:txBody>
        </p:sp>
        <p:sp>
          <p:nvSpPr>
            <p:cNvPr id="32" name="Line 29"/>
            <p:cNvSpPr>
              <a:spLocks noChangeShapeType="1"/>
            </p:cNvSpPr>
            <p:nvPr/>
          </p:nvSpPr>
          <p:spPr bwMode="auto">
            <a:xfrm>
              <a:off x="3886200" y="2638425"/>
              <a:ext cx="838200" cy="0"/>
            </a:xfrm>
            <a:prstGeom prst="line">
              <a:avLst/>
            </a:prstGeom>
            <a:noFill/>
            <a:ln w="9525">
              <a:solidFill>
                <a:schemeClr val="tx1"/>
              </a:solidFill>
              <a:round/>
              <a:headEnd/>
              <a:tailEnd/>
            </a:ln>
          </p:spPr>
          <p:txBody>
            <a:bodyPr/>
            <a:lstStyle/>
            <a:p>
              <a:endParaRPr lang="en-US" dirty="0"/>
            </a:p>
          </p:txBody>
        </p:sp>
        <p:sp>
          <p:nvSpPr>
            <p:cNvPr id="33" name="Line 30"/>
            <p:cNvSpPr>
              <a:spLocks noChangeShapeType="1"/>
            </p:cNvSpPr>
            <p:nvPr/>
          </p:nvSpPr>
          <p:spPr bwMode="auto">
            <a:xfrm flipV="1">
              <a:off x="3886200" y="2638425"/>
              <a:ext cx="838200" cy="1981200"/>
            </a:xfrm>
            <a:prstGeom prst="line">
              <a:avLst/>
            </a:prstGeom>
            <a:noFill/>
            <a:ln w="9525">
              <a:solidFill>
                <a:schemeClr val="tx1"/>
              </a:solidFill>
              <a:round/>
              <a:headEnd/>
              <a:tailEnd/>
            </a:ln>
          </p:spPr>
          <p:txBody>
            <a:bodyPr/>
            <a:lstStyle/>
            <a:p>
              <a:endParaRPr lang="en-US" dirty="0"/>
            </a:p>
          </p:txBody>
        </p:sp>
        <p:sp>
          <p:nvSpPr>
            <p:cNvPr id="34" name="Line 31"/>
            <p:cNvSpPr>
              <a:spLocks noChangeShapeType="1"/>
            </p:cNvSpPr>
            <p:nvPr/>
          </p:nvSpPr>
          <p:spPr bwMode="auto">
            <a:xfrm flipV="1">
              <a:off x="5791200" y="1495425"/>
              <a:ext cx="1828800" cy="1143000"/>
            </a:xfrm>
            <a:prstGeom prst="line">
              <a:avLst/>
            </a:prstGeom>
            <a:noFill/>
            <a:ln w="9525">
              <a:solidFill>
                <a:schemeClr val="tx1"/>
              </a:solidFill>
              <a:round/>
              <a:headEnd/>
              <a:tailEnd/>
            </a:ln>
          </p:spPr>
          <p:txBody>
            <a:bodyPr/>
            <a:lstStyle/>
            <a:p>
              <a:endParaRPr lang="en-US" dirty="0"/>
            </a:p>
          </p:txBody>
        </p:sp>
        <p:sp>
          <p:nvSpPr>
            <p:cNvPr id="35" name="Line 32"/>
            <p:cNvSpPr>
              <a:spLocks noChangeShapeType="1"/>
            </p:cNvSpPr>
            <p:nvPr/>
          </p:nvSpPr>
          <p:spPr bwMode="auto">
            <a:xfrm>
              <a:off x="5791200" y="2638425"/>
              <a:ext cx="1828800" cy="0"/>
            </a:xfrm>
            <a:prstGeom prst="line">
              <a:avLst/>
            </a:prstGeom>
            <a:noFill/>
            <a:ln w="9525">
              <a:solidFill>
                <a:schemeClr val="tx1"/>
              </a:solidFill>
              <a:round/>
              <a:headEnd/>
              <a:tailEnd/>
            </a:ln>
          </p:spPr>
          <p:txBody>
            <a:bodyPr/>
            <a:lstStyle/>
            <a:p>
              <a:endParaRPr lang="en-US" dirty="0"/>
            </a:p>
          </p:txBody>
        </p:sp>
        <p:sp>
          <p:nvSpPr>
            <p:cNvPr id="36" name="Line 33"/>
            <p:cNvSpPr>
              <a:spLocks noChangeShapeType="1"/>
            </p:cNvSpPr>
            <p:nvPr/>
          </p:nvSpPr>
          <p:spPr bwMode="auto">
            <a:xfrm>
              <a:off x="5791200" y="2638425"/>
              <a:ext cx="1981200" cy="2514600"/>
            </a:xfrm>
            <a:prstGeom prst="line">
              <a:avLst/>
            </a:prstGeom>
            <a:noFill/>
            <a:ln w="9525">
              <a:solidFill>
                <a:schemeClr val="tx1"/>
              </a:solidFill>
              <a:round/>
              <a:headEnd/>
              <a:tailEnd/>
            </a:ln>
          </p:spPr>
          <p:txBody>
            <a:bodyPr/>
            <a:lstStyle/>
            <a:p>
              <a:endParaRPr lang="en-US" dirty="0"/>
            </a:p>
          </p:txBody>
        </p:sp>
        <p:sp>
          <p:nvSpPr>
            <p:cNvPr id="37" name="Line 34"/>
            <p:cNvSpPr>
              <a:spLocks noChangeShapeType="1"/>
            </p:cNvSpPr>
            <p:nvPr/>
          </p:nvSpPr>
          <p:spPr bwMode="auto">
            <a:xfrm>
              <a:off x="5791200" y="2638425"/>
              <a:ext cx="1981200" cy="3733800"/>
            </a:xfrm>
            <a:prstGeom prst="line">
              <a:avLst/>
            </a:prstGeom>
            <a:noFill/>
            <a:ln w="9525">
              <a:solidFill>
                <a:schemeClr val="tx1"/>
              </a:solidFill>
              <a:round/>
              <a:headEnd/>
              <a:tailEnd/>
            </a:ln>
          </p:spPr>
          <p:txBody>
            <a:bodyPr/>
            <a:lstStyle/>
            <a:p>
              <a:endParaRPr lang="en-US" dirty="0"/>
            </a:p>
          </p:txBody>
        </p:sp>
        <p:sp>
          <p:nvSpPr>
            <p:cNvPr id="38" name="Line 35"/>
            <p:cNvSpPr>
              <a:spLocks noChangeShapeType="1"/>
            </p:cNvSpPr>
            <p:nvPr/>
          </p:nvSpPr>
          <p:spPr bwMode="auto">
            <a:xfrm>
              <a:off x="5791200" y="4543425"/>
              <a:ext cx="1981200" cy="1828800"/>
            </a:xfrm>
            <a:prstGeom prst="line">
              <a:avLst/>
            </a:prstGeom>
            <a:noFill/>
            <a:ln w="9525">
              <a:solidFill>
                <a:schemeClr val="tx1"/>
              </a:solidFill>
              <a:round/>
              <a:headEnd/>
              <a:tailEnd/>
            </a:ln>
          </p:spPr>
          <p:txBody>
            <a:bodyPr/>
            <a:lstStyle/>
            <a:p>
              <a:endParaRPr lang="en-US" dirty="0"/>
            </a:p>
          </p:txBody>
        </p:sp>
        <p:sp>
          <p:nvSpPr>
            <p:cNvPr id="39" name="Line 36"/>
            <p:cNvSpPr>
              <a:spLocks noChangeShapeType="1"/>
            </p:cNvSpPr>
            <p:nvPr/>
          </p:nvSpPr>
          <p:spPr bwMode="auto">
            <a:xfrm>
              <a:off x="5791200" y="4543425"/>
              <a:ext cx="1981200" cy="609600"/>
            </a:xfrm>
            <a:prstGeom prst="line">
              <a:avLst/>
            </a:prstGeom>
            <a:noFill/>
            <a:ln w="9525">
              <a:solidFill>
                <a:schemeClr val="tx1"/>
              </a:solidFill>
              <a:round/>
              <a:headEnd/>
              <a:tailEnd/>
            </a:ln>
          </p:spPr>
          <p:txBody>
            <a:bodyPr/>
            <a:lstStyle/>
            <a:p>
              <a:endParaRPr lang="en-US" dirty="0"/>
            </a:p>
          </p:txBody>
        </p:sp>
        <p:sp>
          <p:nvSpPr>
            <p:cNvPr id="40" name="Line 37"/>
            <p:cNvSpPr>
              <a:spLocks noChangeShapeType="1"/>
            </p:cNvSpPr>
            <p:nvPr/>
          </p:nvSpPr>
          <p:spPr bwMode="auto">
            <a:xfrm flipV="1">
              <a:off x="5791200" y="2638425"/>
              <a:ext cx="1828800" cy="1905000"/>
            </a:xfrm>
            <a:prstGeom prst="line">
              <a:avLst/>
            </a:prstGeom>
            <a:noFill/>
            <a:ln w="9525">
              <a:solidFill>
                <a:schemeClr val="tx1"/>
              </a:solidFill>
              <a:round/>
              <a:headEnd/>
              <a:tailEnd/>
            </a:ln>
          </p:spPr>
          <p:txBody>
            <a:bodyPr/>
            <a:lstStyle/>
            <a:p>
              <a:endParaRPr lang="en-US" dirty="0"/>
            </a:p>
          </p:txBody>
        </p:sp>
        <p:sp>
          <p:nvSpPr>
            <p:cNvPr id="41" name="Line 38"/>
            <p:cNvSpPr>
              <a:spLocks noChangeShapeType="1"/>
            </p:cNvSpPr>
            <p:nvPr/>
          </p:nvSpPr>
          <p:spPr bwMode="auto">
            <a:xfrm flipV="1">
              <a:off x="5791200" y="1495425"/>
              <a:ext cx="1828800" cy="3048000"/>
            </a:xfrm>
            <a:prstGeom prst="line">
              <a:avLst/>
            </a:prstGeom>
            <a:noFill/>
            <a:ln w="9525">
              <a:solidFill>
                <a:schemeClr val="tx1"/>
              </a:solidFill>
              <a:round/>
              <a:headEnd/>
              <a:tailEnd/>
            </a:ln>
          </p:spPr>
          <p:txBody>
            <a:bodyPr/>
            <a:lstStyle/>
            <a:p>
              <a:endParaRPr lang="en-US" dirty="0"/>
            </a:p>
          </p:txBody>
        </p:sp>
        <p:sp>
          <p:nvSpPr>
            <p:cNvPr id="42" name="AutoShape 39"/>
            <p:cNvSpPr>
              <a:spLocks noChangeArrowheads="1"/>
            </p:cNvSpPr>
            <p:nvPr/>
          </p:nvSpPr>
          <p:spPr bwMode="auto">
            <a:xfrm>
              <a:off x="431800" y="34131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3" name="AutoShape 40"/>
            <p:cNvSpPr>
              <a:spLocks noChangeArrowheads="1"/>
            </p:cNvSpPr>
            <p:nvPr/>
          </p:nvSpPr>
          <p:spPr bwMode="auto">
            <a:xfrm>
              <a:off x="381000" y="46958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4" name="Line 41"/>
            <p:cNvSpPr>
              <a:spLocks noChangeShapeType="1"/>
            </p:cNvSpPr>
            <p:nvPr/>
          </p:nvSpPr>
          <p:spPr bwMode="auto">
            <a:xfrm flipH="1">
              <a:off x="1219200" y="4543425"/>
              <a:ext cx="1600200" cy="533400"/>
            </a:xfrm>
            <a:prstGeom prst="line">
              <a:avLst/>
            </a:prstGeom>
            <a:noFill/>
            <a:ln w="9525">
              <a:solidFill>
                <a:schemeClr val="tx1"/>
              </a:solidFill>
              <a:round/>
              <a:headEnd/>
              <a:tailEnd/>
            </a:ln>
          </p:spPr>
          <p:txBody>
            <a:bodyPr/>
            <a:lstStyle/>
            <a:p>
              <a:endParaRPr lang="en-US" dirty="0"/>
            </a:p>
          </p:txBody>
        </p:sp>
        <p:sp>
          <p:nvSpPr>
            <p:cNvPr id="45" name="Line 42"/>
            <p:cNvSpPr>
              <a:spLocks noChangeShapeType="1"/>
            </p:cNvSpPr>
            <p:nvPr/>
          </p:nvSpPr>
          <p:spPr bwMode="auto">
            <a:xfrm flipV="1">
              <a:off x="1219200" y="2714625"/>
              <a:ext cx="1600200" cy="2362200"/>
            </a:xfrm>
            <a:prstGeom prst="line">
              <a:avLst/>
            </a:prstGeom>
            <a:noFill/>
            <a:ln w="9525">
              <a:solidFill>
                <a:schemeClr val="tx1"/>
              </a:solidFill>
              <a:round/>
              <a:headEnd/>
              <a:tailEnd/>
            </a:ln>
          </p:spPr>
          <p:txBody>
            <a:bodyPr/>
            <a:lstStyle/>
            <a:p>
              <a:endParaRPr lang="en-US" dirty="0"/>
            </a:p>
          </p:txBody>
        </p:sp>
        <p:sp>
          <p:nvSpPr>
            <p:cNvPr id="46" name="Line 43"/>
            <p:cNvSpPr>
              <a:spLocks noChangeShapeType="1"/>
            </p:cNvSpPr>
            <p:nvPr/>
          </p:nvSpPr>
          <p:spPr bwMode="auto">
            <a:xfrm>
              <a:off x="4343400" y="2740025"/>
              <a:ext cx="12700" cy="3543300"/>
            </a:xfrm>
            <a:prstGeom prst="line">
              <a:avLst/>
            </a:prstGeom>
            <a:noFill/>
            <a:ln w="19050">
              <a:solidFill>
                <a:schemeClr val="tx1"/>
              </a:solidFill>
              <a:prstDash val="dash"/>
              <a:round/>
              <a:headEnd/>
              <a:tailEnd/>
            </a:ln>
          </p:spPr>
          <p:txBody>
            <a:bodyPr/>
            <a:lstStyle/>
            <a:p>
              <a:endParaRPr lang="en-US" dirty="0"/>
            </a:p>
          </p:txBody>
        </p:sp>
        <p:sp>
          <p:nvSpPr>
            <p:cNvPr id="47" name="Text Box 44"/>
            <p:cNvSpPr txBox="1">
              <a:spLocks noChangeArrowheads="1"/>
            </p:cNvSpPr>
            <p:nvPr/>
          </p:nvSpPr>
          <p:spPr bwMode="auto">
            <a:xfrm>
              <a:off x="4686300" y="2638425"/>
              <a:ext cx="1181100" cy="304800"/>
            </a:xfrm>
            <a:prstGeom prst="rect">
              <a:avLst/>
            </a:prstGeom>
            <a:noFill/>
            <a:ln w="9525">
              <a:noFill/>
              <a:miter lim="800000"/>
              <a:headEnd/>
              <a:tailEnd/>
            </a:ln>
          </p:spPr>
          <p:txBody>
            <a:bodyPr>
              <a:spAutoFit/>
            </a:bodyPr>
            <a:lstStyle/>
            <a:p>
              <a:pPr>
                <a:spcBef>
                  <a:spcPct val="50000"/>
                </a:spcBef>
              </a:pPr>
              <a:r>
                <a:rPr lang="en-US" sz="1400" b="1" dirty="0">
                  <a:solidFill>
                    <a:srgbClr val="000000"/>
                  </a:solidFill>
                </a:rPr>
                <a:t> PC=2-12-1</a:t>
              </a:r>
            </a:p>
          </p:txBody>
        </p:sp>
        <p:sp>
          <p:nvSpPr>
            <p:cNvPr id="48" name="Rectangle 45"/>
            <p:cNvSpPr>
              <a:spLocks noChangeArrowheads="1"/>
            </p:cNvSpPr>
            <p:nvPr/>
          </p:nvSpPr>
          <p:spPr bwMode="auto">
            <a:xfrm>
              <a:off x="4676775" y="4543425"/>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PC=2-12-2</a:t>
              </a:r>
            </a:p>
          </p:txBody>
        </p:sp>
        <p:sp>
          <p:nvSpPr>
            <p:cNvPr id="49" name="Rectangle 46"/>
            <p:cNvSpPr>
              <a:spLocks noChangeArrowheads="1"/>
            </p:cNvSpPr>
            <p:nvPr/>
          </p:nvSpPr>
          <p:spPr bwMode="auto">
            <a:xfrm>
              <a:off x="7505700" y="1343025"/>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PC=2-12-3</a:t>
              </a:r>
            </a:p>
          </p:txBody>
        </p:sp>
        <p:sp>
          <p:nvSpPr>
            <p:cNvPr id="50" name="Rectangle 47"/>
            <p:cNvSpPr>
              <a:spLocks noChangeArrowheads="1"/>
            </p:cNvSpPr>
            <p:nvPr/>
          </p:nvSpPr>
          <p:spPr bwMode="auto">
            <a:xfrm>
              <a:off x="7505700" y="2562225"/>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PC=2-12-4</a:t>
              </a:r>
            </a:p>
          </p:txBody>
        </p:sp>
        <p:sp>
          <p:nvSpPr>
            <p:cNvPr id="51" name="Rectangle 48"/>
            <p:cNvSpPr>
              <a:spLocks noChangeArrowheads="1"/>
            </p:cNvSpPr>
            <p:nvPr/>
          </p:nvSpPr>
          <p:spPr bwMode="auto">
            <a:xfrm>
              <a:off x="7654925" y="6169025"/>
              <a:ext cx="1135063" cy="304800"/>
            </a:xfrm>
            <a:prstGeom prst="rect">
              <a:avLst/>
            </a:prstGeom>
            <a:noFill/>
            <a:ln w="9525">
              <a:noFill/>
              <a:miter lim="800000"/>
              <a:headEnd/>
              <a:tailEnd/>
            </a:ln>
          </p:spPr>
          <p:txBody>
            <a:bodyPr>
              <a:spAutoFit/>
            </a:bodyPr>
            <a:lstStyle/>
            <a:p>
              <a:pPr>
                <a:spcBef>
                  <a:spcPct val="50000"/>
                </a:spcBef>
              </a:pPr>
              <a:r>
                <a:rPr lang="en-US" sz="1400" b="1" dirty="0">
                  <a:solidFill>
                    <a:srgbClr val="000000"/>
                  </a:solidFill>
                </a:rPr>
                <a:t> PC=2-12-5</a:t>
              </a:r>
            </a:p>
          </p:txBody>
        </p:sp>
        <p:sp>
          <p:nvSpPr>
            <p:cNvPr id="52" name="Rectangle 49"/>
            <p:cNvSpPr>
              <a:spLocks noChangeArrowheads="1"/>
            </p:cNvSpPr>
            <p:nvPr/>
          </p:nvSpPr>
          <p:spPr bwMode="auto">
            <a:xfrm>
              <a:off x="7620000" y="5305425"/>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PC=2-12-7</a:t>
              </a:r>
            </a:p>
          </p:txBody>
        </p:sp>
        <p:sp>
          <p:nvSpPr>
            <p:cNvPr id="53" name="Rectangle 50"/>
            <p:cNvSpPr>
              <a:spLocks noChangeArrowheads="1"/>
            </p:cNvSpPr>
            <p:nvPr/>
          </p:nvSpPr>
          <p:spPr bwMode="auto">
            <a:xfrm>
              <a:off x="7569200" y="4073525"/>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PC=2-12-6</a:t>
              </a:r>
            </a:p>
          </p:txBody>
        </p:sp>
        <p:sp>
          <p:nvSpPr>
            <p:cNvPr id="54" name="Rectangle 51"/>
            <p:cNvSpPr>
              <a:spLocks noChangeArrowheads="1"/>
            </p:cNvSpPr>
            <p:nvPr/>
          </p:nvSpPr>
          <p:spPr bwMode="auto">
            <a:xfrm>
              <a:off x="4619625" y="2409825"/>
              <a:ext cx="12239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CPC=2-12-0</a:t>
              </a:r>
            </a:p>
          </p:txBody>
        </p:sp>
        <p:sp>
          <p:nvSpPr>
            <p:cNvPr id="55" name="Rectangle 52"/>
            <p:cNvSpPr>
              <a:spLocks noChangeArrowheads="1"/>
            </p:cNvSpPr>
            <p:nvPr/>
          </p:nvSpPr>
          <p:spPr bwMode="auto">
            <a:xfrm>
              <a:off x="4619625" y="4314825"/>
              <a:ext cx="12239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CPC=2-12-0</a:t>
              </a:r>
            </a:p>
          </p:txBody>
        </p:sp>
        <p:sp>
          <p:nvSpPr>
            <p:cNvPr id="56" name="Rectangle 53"/>
            <p:cNvSpPr>
              <a:spLocks noChangeArrowheads="1"/>
            </p:cNvSpPr>
            <p:nvPr/>
          </p:nvSpPr>
          <p:spPr bwMode="auto">
            <a:xfrm>
              <a:off x="2819400" y="2714625"/>
              <a:ext cx="996950"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PC=1-4-8</a:t>
              </a:r>
            </a:p>
          </p:txBody>
        </p:sp>
        <p:sp>
          <p:nvSpPr>
            <p:cNvPr id="57" name="Rectangle 54"/>
            <p:cNvSpPr>
              <a:spLocks noChangeArrowheads="1"/>
            </p:cNvSpPr>
            <p:nvPr/>
          </p:nvSpPr>
          <p:spPr bwMode="auto">
            <a:xfrm>
              <a:off x="2819400" y="4543425"/>
              <a:ext cx="996950"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PC=1-4-9</a:t>
              </a:r>
            </a:p>
          </p:txBody>
        </p:sp>
        <p:sp>
          <p:nvSpPr>
            <p:cNvPr id="58" name="Rectangle 55"/>
            <p:cNvSpPr>
              <a:spLocks noChangeArrowheads="1"/>
            </p:cNvSpPr>
            <p:nvPr/>
          </p:nvSpPr>
          <p:spPr bwMode="auto">
            <a:xfrm>
              <a:off x="542925" y="1266825"/>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PC=1-4-10</a:t>
              </a:r>
            </a:p>
          </p:txBody>
        </p:sp>
        <p:sp>
          <p:nvSpPr>
            <p:cNvPr id="59" name="Rectangle 56"/>
            <p:cNvSpPr>
              <a:spLocks noChangeArrowheads="1"/>
            </p:cNvSpPr>
            <p:nvPr/>
          </p:nvSpPr>
          <p:spPr bwMode="auto">
            <a:xfrm>
              <a:off x="485775" y="2562225"/>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PC=1-4-11</a:t>
              </a:r>
            </a:p>
          </p:txBody>
        </p:sp>
        <p:sp>
          <p:nvSpPr>
            <p:cNvPr id="60" name="Rectangle 57"/>
            <p:cNvSpPr>
              <a:spLocks noChangeArrowheads="1"/>
            </p:cNvSpPr>
            <p:nvPr/>
          </p:nvSpPr>
          <p:spPr bwMode="auto">
            <a:xfrm>
              <a:off x="314325" y="6254750"/>
              <a:ext cx="10953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PC=1-4-12</a:t>
              </a:r>
            </a:p>
          </p:txBody>
        </p:sp>
        <p:sp>
          <p:nvSpPr>
            <p:cNvPr id="61" name="Rectangle 58"/>
            <p:cNvSpPr>
              <a:spLocks noChangeArrowheads="1"/>
            </p:cNvSpPr>
            <p:nvPr/>
          </p:nvSpPr>
          <p:spPr bwMode="auto">
            <a:xfrm>
              <a:off x="428625" y="5353050"/>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PC=1-4-14</a:t>
              </a:r>
            </a:p>
          </p:txBody>
        </p:sp>
        <p:sp>
          <p:nvSpPr>
            <p:cNvPr id="62" name="Rectangle 59"/>
            <p:cNvSpPr>
              <a:spLocks noChangeArrowheads="1"/>
            </p:cNvSpPr>
            <p:nvPr/>
          </p:nvSpPr>
          <p:spPr bwMode="auto">
            <a:xfrm>
              <a:off x="488950" y="4070350"/>
              <a:ext cx="1046163"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PC=1-4-13</a:t>
              </a:r>
            </a:p>
          </p:txBody>
        </p:sp>
        <p:sp>
          <p:nvSpPr>
            <p:cNvPr id="63" name="Rectangle 60"/>
            <p:cNvSpPr>
              <a:spLocks noChangeArrowheads="1"/>
            </p:cNvSpPr>
            <p:nvPr/>
          </p:nvSpPr>
          <p:spPr bwMode="auto">
            <a:xfrm>
              <a:off x="2800350" y="2486025"/>
              <a:ext cx="107632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CPC=1-4-0</a:t>
              </a:r>
            </a:p>
          </p:txBody>
        </p:sp>
        <p:sp>
          <p:nvSpPr>
            <p:cNvPr id="64" name="Rectangle 61"/>
            <p:cNvSpPr>
              <a:spLocks noChangeArrowheads="1"/>
            </p:cNvSpPr>
            <p:nvPr/>
          </p:nvSpPr>
          <p:spPr bwMode="auto">
            <a:xfrm>
              <a:off x="2800350" y="4314825"/>
              <a:ext cx="107632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CPC=1-4-0</a:t>
              </a:r>
            </a:p>
          </p:txBody>
        </p:sp>
        <p:sp>
          <p:nvSpPr>
            <p:cNvPr id="65" name="Text Box 62"/>
            <p:cNvSpPr txBox="1">
              <a:spLocks noChangeArrowheads="1"/>
            </p:cNvSpPr>
            <p:nvPr/>
          </p:nvSpPr>
          <p:spPr bwMode="auto">
            <a:xfrm>
              <a:off x="2209800" y="1444625"/>
              <a:ext cx="2362200" cy="366713"/>
            </a:xfrm>
            <a:prstGeom prst="rect">
              <a:avLst/>
            </a:prstGeom>
            <a:noFill/>
            <a:ln w="9525">
              <a:noFill/>
              <a:miter lim="800000"/>
              <a:headEnd/>
              <a:tailEnd/>
            </a:ln>
          </p:spPr>
          <p:txBody>
            <a:bodyPr>
              <a:spAutoFit/>
            </a:bodyPr>
            <a:lstStyle/>
            <a:p>
              <a:pPr>
                <a:spcBef>
                  <a:spcPct val="50000"/>
                </a:spcBef>
              </a:pPr>
              <a:r>
                <a:rPr lang="en-US" b="1" u="sng" dirty="0">
                  <a:solidFill>
                    <a:srgbClr val="000000"/>
                  </a:solidFill>
                </a:rPr>
                <a:t>Screened Network</a:t>
              </a:r>
            </a:p>
          </p:txBody>
        </p:sp>
        <p:sp>
          <p:nvSpPr>
            <p:cNvPr id="66" name="Text Box 63"/>
            <p:cNvSpPr txBox="1">
              <a:spLocks noChangeArrowheads="1"/>
            </p:cNvSpPr>
            <p:nvPr/>
          </p:nvSpPr>
          <p:spPr bwMode="auto">
            <a:xfrm>
              <a:off x="4546600" y="1444625"/>
              <a:ext cx="2362200" cy="366713"/>
            </a:xfrm>
            <a:prstGeom prst="rect">
              <a:avLst/>
            </a:prstGeom>
            <a:noFill/>
            <a:ln w="9525">
              <a:noFill/>
              <a:miter lim="800000"/>
              <a:headEnd/>
              <a:tailEnd/>
            </a:ln>
          </p:spPr>
          <p:txBody>
            <a:bodyPr>
              <a:spAutoFit/>
            </a:bodyPr>
            <a:lstStyle/>
            <a:p>
              <a:pPr>
                <a:spcBef>
                  <a:spcPct val="50000"/>
                </a:spcBef>
              </a:pPr>
              <a:r>
                <a:rPr lang="en-US" b="1" u="sng" dirty="0">
                  <a:solidFill>
                    <a:srgbClr val="000000"/>
                  </a:solidFill>
                </a:rPr>
                <a:t>Screening Network</a:t>
              </a:r>
            </a:p>
          </p:txBody>
        </p:sp>
        <p:sp>
          <p:nvSpPr>
            <p:cNvPr id="67" name="Text Box 64"/>
            <p:cNvSpPr txBox="1">
              <a:spLocks noChangeArrowheads="1"/>
            </p:cNvSpPr>
            <p:nvPr/>
          </p:nvSpPr>
          <p:spPr bwMode="auto">
            <a:xfrm>
              <a:off x="3937000" y="2295525"/>
              <a:ext cx="850900" cy="366713"/>
            </a:xfrm>
            <a:prstGeom prst="rect">
              <a:avLst/>
            </a:prstGeom>
            <a:noFill/>
            <a:ln w="9525">
              <a:noFill/>
              <a:miter lim="800000"/>
              <a:headEnd/>
              <a:tailEnd/>
            </a:ln>
          </p:spPr>
          <p:txBody>
            <a:bodyPr>
              <a:spAutoFit/>
            </a:bodyPr>
            <a:lstStyle/>
            <a:p>
              <a:pPr algn="ctr">
                <a:spcBef>
                  <a:spcPct val="50000"/>
                </a:spcBef>
              </a:pPr>
              <a:r>
                <a:rPr lang="en-US" b="1" u="sng" dirty="0">
                  <a:solidFill>
                    <a:srgbClr val="000000"/>
                  </a:solidFill>
                </a:rPr>
                <a:t>LS01</a:t>
              </a:r>
            </a:p>
          </p:txBody>
        </p:sp>
        <p:sp>
          <p:nvSpPr>
            <p:cNvPr id="68" name="Line 65"/>
            <p:cNvSpPr>
              <a:spLocks noChangeShapeType="1"/>
            </p:cNvSpPr>
            <p:nvPr/>
          </p:nvSpPr>
          <p:spPr bwMode="auto">
            <a:xfrm flipV="1">
              <a:off x="4343400" y="1228725"/>
              <a:ext cx="0" cy="1028700"/>
            </a:xfrm>
            <a:prstGeom prst="line">
              <a:avLst/>
            </a:prstGeom>
            <a:noFill/>
            <a:ln w="19050">
              <a:solidFill>
                <a:schemeClr val="tx1"/>
              </a:solidFill>
              <a:prstDash val="dash"/>
              <a:round/>
              <a:headEnd/>
              <a:tailEnd/>
            </a:ln>
          </p:spPr>
          <p:txBody>
            <a:bodyPr/>
            <a:lstStyle/>
            <a:p>
              <a:endParaRPr lang="en-US" dirty="0"/>
            </a:p>
          </p:txBody>
        </p:sp>
        <p:sp>
          <p:nvSpPr>
            <p:cNvPr id="69" name="Line 66"/>
            <p:cNvSpPr>
              <a:spLocks noChangeShapeType="1"/>
            </p:cNvSpPr>
            <p:nvPr/>
          </p:nvSpPr>
          <p:spPr bwMode="auto">
            <a:xfrm>
              <a:off x="1358900" y="6562725"/>
              <a:ext cx="6489700" cy="0"/>
            </a:xfrm>
            <a:prstGeom prst="line">
              <a:avLst/>
            </a:prstGeom>
            <a:noFill/>
            <a:ln w="9525">
              <a:solidFill>
                <a:schemeClr val="tx1"/>
              </a:solidFill>
              <a:prstDash val="dash"/>
              <a:round/>
              <a:headEnd/>
              <a:tailEnd/>
            </a:ln>
          </p:spPr>
          <p:txBody>
            <a:bodyPr/>
            <a:lstStyle/>
            <a:p>
              <a:endParaRPr lang="en-US" dirty="0"/>
            </a:p>
          </p:txBody>
        </p:sp>
        <p:sp>
          <p:nvSpPr>
            <p:cNvPr id="70" name="Line 67"/>
            <p:cNvSpPr>
              <a:spLocks noChangeShapeType="1"/>
            </p:cNvSpPr>
            <p:nvPr/>
          </p:nvSpPr>
          <p:spPr bwMode="auto">
            <a:xfrm flipV="1">
              <a:off x="190500" y="1393825"/>
              <a:ext cx="0" cy="5041900"/>
            </a:xfrm>
            <a:prstGeom prst="line">
              <a:avLst/>
            </a:prstGeom>
            <a:noFill/>
            <a:ln w="9525">
              <a:solidFill>
                <a:schemeClr val="tx1"/>
              </a:solidFill>
              <a:prstDash val="dash"/>
              <a:round/>
              <a:headEnd/>
              <a:tailEnd/>
            </a:ln>
          </p:spPr>
          <p:txBody>
            <a:bodyPr/>
            <a:lstStyle/>
            <a:p>
              <a:endParaRPr lang="en-US" dirty="0"/>
            </a:p>
          </p:txBody>
        </p:sp>
        <p:sp>
          <p:nvSpPr>
            <p:cNvPr id="71" name="Line 68"/>
            <p:cNvSpPr>
              <a:spLocks noChangeShapeType="1"/>
            </p:cNvSpPr>
            <p:nvPr/>
          </p:nvSpPr>
          <p:spPr bwMode="auto">
            <a:xfrm>
              <a:off x="190500" y="6435725"/>
              <a:ext cx="228600" cy="0"/>
            </a:xfrm>
            <a:prstGeom prst="line">
              <a:avLst/>
            </a:prstGeom>
            <a:noFill/>
            <a:ln w="9525">
              <a:solidFill>
                <a:schemeClr val="tx1"/>
              </a:solidFill>
              <a:prstDash val="dash"/>
              <a:round/>
              <a:headEnd/>
              <a:tailEnd/>
            </a:ln>
          </p:spPr>
          <p:txBody>
            <a:bodyPr/>
            <a:lstStyle/>
            <a:p>
              <a:endParaRPr lang="en-US" dirty="0"/>
            </a:p>
          </p:txBody>
        </p:sp>
        <p:sp>
          <p:nvSpPr>
            <p:cNvPr id="72" name="Line 69"/>
            <p:cNvSpPr>
              <a:spLocks noChangeShapeType="1"/>
            </p:cNvSpPr>
            <p:nvPr/>
          </p:nvSpPr>
          <p:spPr bwMode="auto">
            <a:xfrm>
              <a:off x="190500" y="2663825"/>
              <a:ext cx="419100" cy="0"/>
            </a:xfrm>
            <a:prstGeom prst="line">
              <a:avLst/>
            </a:prstGeom>
            <a:noFill/>
            <a:ln w="9525">
              <a:solidFill>
                <a:schemeClr val="tx1"/>
              </a:solidFill>
              <a:prstDash val="dash"/>
              <a:round/>
              <a:headEnd/>
              <a:tailEnd/>
            </a:ln>
          </p:spPr>
          <p:txBody>
            <a:bodyPr/>
            <a:lstStyle/>
            <a:p>
              <a:endParaRPr lang="en-US" dirty="0"/>
            </a:p>
          </p:txBody>
        </p:sp>
        <p:sp>
          <p:nvSpPr>
            <p:cNvPr id="73" name="Line 70"/>
            <p:cNvSpPr>
              <a:spLocks noChangeShapeType="1"/>
            </p:cNvSpPr>
            <p:nvPr/>
          </p:nvSpPr>
          <p:spPr bwMode="auto">
            <a:xfrm>
              <a:off x="190500" y="1406525"/>
              <a:ext cx="419100" cy="0"/>
            </a:xfrm>
            <a:prstGeom prst="line">
              <a:avLst/>
            </a:prstGeom>
            <a:noFill/>
            <a:ln w="9525">
              <a:solidFill>
                <a:schemeClr val="tx1"/>
              </a:solidFill>
              <a:prstDash val="dash"/>
              <a:round/>
              <a:headEnd/>
              <a:tailEnd/>
            </a:ln>
          </p:spPr>
          <p:txBody>
            <a:bodyPr/>
            <a:lstStyle/>
            <a:p>
              <a:endParaRPr lang="en-US" dirty="0"/>
            </a:p>
          </p:txBody>
        </p:sp>
        <p:sp>
          <p:nvSpPr>
            <p:cNvPr id="74" name="Line 71"/>
            <p:cNvSpPr>
              <a:spLocks noChangeShapeType="1"/>
            </p:cNvSpPr>
            <p:nvPr/>
          </p:nvSpPr>
          <p:spPr bwMode="auto">
            <a:xfrm flipV="1">
              <a:off x="8915400" y="1470025"/>
              <a:ext cx="0" cy="4914900"/>
            </a:xfrm>
            <a:prstGeom prst="line">
              <a:avLst/>
            </a:prstGeom>
            <a:noFill/>
            <a:ln w="9525">
              <a:solidFill>
                <a:schemeClr val="tx1"/>
              </a:solidFill>
              <a:prstDash val="dash"/>
              <a:round/>
              <a:headEnd/>
              <a:tailEnd/>
            </a:ln>
          </p:spPr>
          <p:txBody>
            <a:bodyPr/>
            <a:lstStyle/>
            <a:p>
              <a:endParaRPr lang="en-US" dirty="0"/>
            </a:p>
          </p:txBody>
        </p:sp>
        <p:sp>
          <p:nvSpPr>
            <p:cNvPr id="75" name="Line 72"/>
            <p:cNvSpPr>
              <a:spLocks noChangeShapeType="1"/>
            </p:cNvSpPr>
            <p:nvPr/>
          </p:nvSpPr>
          <p:spPr bwMode="auto">
            <a:xfrm flipH="1">
              <a:off x="8534400" y="1482725"/>
              <a:ext cx="381000" cy="0"/>
            </a:xfrm>
            <a:prstGeom prst="line">
              <a:avLst/>
            </a:prstGeom>
            <a:noFill/>
            <a:ln w="9525">
              <a:solidFill>
                <a:schemeClr val="tx1"/>
              </a:solidFill>
              <a:prstDash val="dash"/>
              <a:round/>
              <a:headEnd/>
              <a:tailEnd/>
            </a:ln>
          </p:spPr>
          <p:txBody>
            <a:bodyPr/>
            <a:lstStyle/>
            <a:p>
              <a:endParaRPr lang="en-US" dirty="0"/>
            </a:p>
          </p:txBody>
        </p:sp>
        <p:sp>
          <p:nvSpPr>
            <p:cNvPr id="76" name="Line 73"/>
            <p:cNvSpPr>
              <a:spLocks noChangeShapeType="1"/>
            </p:cNvSpPr>
            <p:nvPr/>
          </p:nvSpPr>
          <p:spPr bwMode="auto">
            <a:xfrm flipV="1">
              <a:off x="8534400" y="2740025"/>
              <a:ext cx="381000" cy="0"/>
            </a:xfrm>
            <a:prstGeom prst="line">
              <a:avLst/>
            </a:prstGeom>
            <a:noFill/>
            <a:ln w="9525">
              <a:solidFill>
                <a:schemeClr val="tx1"/>
              </a:solidFill>
              <a:prstDash val="dash"/>
              <a:round/>
              <a:headEnd/>
              <a:tailEnd/>
            </a:ln>
          </p:spPr>
          <p:txBody>
            <a:bodyPr/>
            <a:lstStyle/>
            <a:p>
              <a:endParaRPr lang="en-US" dirty="0"/>
            </a:p>
          </p:txBody>
        </p:sp>
        <p:sp>
          <p:nvSpPr>
            <p:cNvPr id="77" name="Line 74"/>
            <p:cNvSpPr>
              <a:spLocks noChangeShapeType="1"/>
            </p:cNvSpPr>
            <p:nvPr/>
          </p:nvSpPr>
          <p:spPr bwMode="auto">
            <a:xfrm flipH="1">
              <a:off x="8661400" y="6397625"/>
              <a:ext cx="254000" cy="0"/>
            </a:xfrm>
            <a:prstGeom prst="line">
              <a:avLst/>
            </a:prstGeom>
            <a:noFill/>
            <a:ln w="9525">
              <a:solidFill>
                <a:schemeClr val="tx1"/>
              </a:solidFill>
              <a:prstDash val="dash"/>
              <a:round/>
              <a:headEnd/>
              <a:tailEnd/>
            </a:ln>
          </p:spPr>
          <p:txBody>
            <a:bodyPr/>
            <a:lstStyle/>
            <a:p>
              <a:endParaRPr lang="en-US" dirty="0"/>
            </a:p>
          </p:txBody>
        </p:sp>
        <p:sp>
          <p:nvSpPr>
            <p:cNvPr id="78" name="Text Box 75"/>
            <p:cNvSpPr txBox="1">
              <a:spLocks noChangeArrowheads="1"/>
            </p:cNvSpPr>
            <p:nvPr/>
          </p:nvSpPr>
          <p:spPr bwMode="auto">
            <a:xfrm>
              <a:off x="412750" y="6051550"/>
              <a:ext cx="1447800" cy="336550"/>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Tandem</a:t>
              </a:r>
            </a:p>
          </p:txBody>
        </p:sp>
        <p:sp>
          <p:nvSpPr>
            <p:cNvPr id="79" name="Rectangle 76"/>
            <p:cNvSpPr>
              <a:spLocks noChangeArrowheads="1"/>
            </p:cNvSpPr>
            <p:nvPr/>
          </p:nvSpPr>
          <p:spPr bwMode="auto">
            <a:xfrm>
              <a:off x="7737475" y="5973763"/>
              <a:ext cx="962025" cy="336550"/>
            </a:xfrm>
            <a:prstGeom prst="rect">
              <a:avLst/>
            </a:prstGeom>
            <a:noFill/>
            <a:ln w="9525">
              <a:noFill/>
              <a:miter lim="800000"/>
              <a:headEnd/>
              <a:tailEnd/>
            </a:ln>
          </p:spPr>
          <p:txBody>
            <a:bodyPr wrap="none">
              <a:spAutoFit/>
            </a:bodyPr>
            <a:lstStyle/>
            <a:p>
              <a:pPr algn="ctr"/>
              <a:r>
                <a:rPr lang="en-US" sz="1600" b="1" dirty="0">
                  <a:solidFill>
                    <a:srgbClr val="000000"/>
                  </a:solidFill>
                </a:rPr>
                <a:t>Tandem</a:t>
              </a:r>
            </a:p>
          </p:txBody>
        </p:sp>
        <p:sp>
          <p:nvSpPr>
            <p:cNvPr id="80" name="Text Box 77"/>
            <p:cNvSpPr txBox="1">
              <a:spLocks noChangeArrowheads="1"/>
            </p:cNvSpPr>
            <p:nvPr/>
          </p:nvSpPr>
          <p:spPr bwMode="auto">
            <a:xfrm>
              <a:off x="7639050" y="3625850"/>
              <a:ext cx="831850" cy="581025"/>
            </a:xfrm>
            <a:prstGeom prst="rect">
              <a:avLst/>
            </a:prstGeom>
            <a:noFill/>
            <a:ln w="9525">
              <a:noFill/>
              <a:miter lim="800000"/>
              <a:headEnd/>
              <a:tailEnd/>
            </a:ln>
          </p:spPr>
          <p:txBody>
            <a:bodyPr>
              <a:spAutoFit/>
            </a:bodyPr>
            <a:lstStyle/>
            <a:p>
              <a:pPr algn="ctr">
                <a:spcBef>
                  <a:spcPct val="50000"/>
                </a:spcBef>
              </a:pPr>
              <a:r>
                <a:rPr lang="en-US" sz="1600" b="1" dirty="0">
                  <a:solidFill>
                    <a:srgbClr val="000000"/>
                  </a:solidFill>
                </a:rPr>
                <a:t>SSN 254</a:t>
              </a:r>
            </a:p>
          </p:txBody>
        </p:sp>
        <p:sp>
          <p:nvSpPr>
            <p:cNvPr id="81" name="Rectangle 78"/>
            <p:cNvSpPr>
              <a:spLocks noChangeArrowheads="1"/>
            </p:cNvSpPr>
            <p:nvPr/>
          </p:nvSpPr>
          <p:spPr bwMode="auto">
            <a:xfrm>
              <a:off x="7723188" y="4806950"/>
              <a:ext cx="835025" cy="581025"/>
            </a:xfrm>
            <a:prstGeom prst="rect">
              <a:avLst/>
            </a:prstGeom>
            <a:noFill/>
            <a:ln w="9525">
              <a:noFill/>
              <a:miter lim="800000"/>
              <a:headEnd/>
              <a:tailEnd/>
            </a:ln>
          </p:spPr>
          <p:txBody>
            <a:bodyPr>
              <a:spAutoFit/>
            </a:bodyPr>
            <a:lstStyle/>
            <a:p>
              <a:pPr algn="ctr"/>
              <a:r>
                <a:rPr lang="en-US" sz="1600" b="1" dirty="0">
                  <a:solidFill>
                    <a:srgbClr val="000000"/>
                  </a:solidFill>
                </a:rPr>
                <a:t>SSN 254</a:t>
              </a:r>
            </a:p>
          </p:txBody>
        </p:sp>
      </p:gr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smtClean="0"/>
              <a:t>Learning Activity 10: SCCP GWS Configuration</a:t>
            </a:r>
            <a:endParaRPr lang="en-US" dirty="0" smtClean="0"/>
          </a:p>
        </p:txBody>
      </p:sp>
      <p:sp>
        <p:nvSpPr>
          <p:cNvPr id="226307" name="Rectangle 3"/>
          <p:cNvSpPr>
            <a:spLocks noGrp="1" noChangeArrowheads="1"/>
          </p:cNvSpPr>
          <p:nvPr>
            <p:ph idx="1"/>
          </p:nvPr>
        </p:nvSpPr>
        <p:spPr/>
        <p:txBody>
          <a:bodyPr/>
          <a:lstStyle/>
          <a:p>
            <a:r>
              <a:rPr lang="en-US" smtClean="0"/>
              <a:t>Purpose</a:t>
            </a:r>
          </a:p>
          <a:p>
            <a:pPr lvl="1"/>
            <a:r>
              <a:rPr lang="en-US" smtClean="0"/>
              <a:t>Provides hands-on practice for configuring Gateway Screening (GWS) tables</a:t>
            </a:r>
          </a:p>
          <a:p>
            <a:r>
              <a:rPr lang="en-US" smtClean="0"/>
              <a:t>Objective</a:t>
            </a:r>
          </a:p>
          <a:p>
            <a:pPr lvl="1"/>
            <a:r>
              <a:rPr lang="en-US" smtClean="0"/>
              <a:t>After completing this exercise, the student will be able to:</a:t>
            </a:r>
          </a:p>
          <a:p>
            <a:pPr lvl="2"/>
            <a:r>
              <a:rPr lang="en-US" smtClean="0"/>
              <a:t>Provision the EAGLE for the GWS feature</a:t>
            </a:r>
          </a:p>
          <a:p>
            <a:pPr lvl="2"/>
            <a:r>
              <a:rPr lang="en-US" smtClean="0"/>
              <a:t>Enter the correct card type for the GWS feature</a:t>
            </a:r>
          </a:p>
          <a:p>
            <a:pPr lvl="2"/>
            <a:r>
              <a:rPr lang="en-US" smtClean="0"/>
              <a:t>Create and enter the GWS tables into the EAGLE database</a:t>
            </a:r>
          </a:p>
          <a:p>
            <a:r>
              <a:rPr lang="en-US" smtClean="0"/>
              <a:t>Materials, Equipment, and References</a:t>
            </a:r>
          </a:p>
          <a:p>
            <a:pPr lvl="1"/>
            <a:r>
              <a:rPr lang="en-US" smtClean="0"/>
              <a:t>EAGLE STP and User Interface Terminal </a:t>
            </a:r>
          </a:p>
          <a:p>
            <a:pPr lvl="1"/>
            <a:r>
              <a:rPr lang="en-US" smtClean="0"/>
              <a:t>EAGLE Commands Manual</a:t>
            </a:r>
          </a:p>
          <a:p>
            <a:pPr lvl="1"/>
            <a:r>
              <a:rPr lang="en-US" smtClean="0"/>
              <a:t>EAGLE Database Administration - Gateway Screening Manual</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ITU Signaling Information Field (CDPA)</a:t>
            </a:r>
          </a:p>
        </p:txBody>
      </p:sp>
      <p:grpSp>
        <p:nvGrpSpPr>
          <p:cNvPr id="37891" name="Group 3"/>
          <p:cNvGrpSpPr>
            <a:grpSpLocks/>
          </p:cNvGrpSpPr>
          <p:nvPr/>
        </p:nvGrpSpPr>
        <p:grpSpPr bwMode="auto">
          <a:xfrm>
            <a:off x="1311275" y="977155"/>
            <a:ext cx="6477000" cy="857250"/>
            <a:chOff x="826" y="1262"/>
            <a:chExt cx="4080" cy="540"/>
          </a:xfrm>
        </p:grpSpPr>
        <p:sp>
          <p:nvSpPr>
            <p:cNvPr id="37940" name="Rectangle 4"/>
            <p:cNvSpPr>
              <a:spLocks noChangeArrowheads="1"/>
            </p:cNvSpPr>
            <p:nvPr/>
          </p:nvSpPr>
          <p:spPr bwMode="auto">
            <a:xfrm>
              <a:off x="826" y="1262"/>
              <a:ext cx="4080" cy="528"/>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41" name="Line 5"/>
            <p:cNvSpPr>
              <a:spLocks noChangeShapeType="1"/>
            </p:cNvSpPr>
            <p:nvPr/>
          </p:nvSpPr>
          <p:spPr bwMode="auto">
            <a:xfrm>
              <a:off x="1354" y="1262"/>
              <a:ext cx="0" cy="528"/>
            </a:xfrm>
            <a:prstGeom prst="line">
              <a:avLst/>
            </a:prstGeom>
            <a:noFill/>
            <a:ln w="9525">
              <a:solidFill>
                <a:schemeClr val="tx1"/>
              </a:solidFill>
              <a:round/>
              <a:headEnd/>
              <a:tailEnd/>
            </a:ln>
          </p:spPr>
          <p:txBody>
            <a:bodyPr wrap="none" anchor="ctr"/>
            <a:lstStyle/>
            <a:p>
              <a:endParaRPr lang="en-US" dirty="0"/>
            </a:p>
          </p:txBody>
        </p:sp>
        <p:sp>
          <p:nvSpPr>
            <p:cNvPr id="37942" name="Line 6"/>
            <p:cNvSpPr>
              <a:spLocks noChangeShapeType="1"/>
            </p:cNvSpPr>
            <p:nvPr/>
          </p:nvSpPr>
          <p:spPr bwMode="auto">
            <a:xfrm>
              <a:off x="1882" y="1262"/>
              <a:ext cx="0" cy="528"/>
            </a:xfrm>
            <a:prstGeom prst="line">
              <a:avLst/>
            </a:prstGeom>
            <a:noFill/>
            <a:ln w="9525">
              <a:solidFill>
                <a:schemeClr val="tx1"/>
              </a:solidFill>
              <a:round/>
              <a:headEnd/>
              <a:tailEnd/>
            </a:ln>
          </p:spPr>
          <p:txBody>
            <a:bodyPr wrap="none" anchor="ctr"/>
            <a:lstStyle/>
            <a:p>
              <a:endParaRPr lang="en-US" dirty="0"/>
            </a:p>
          </p:txBody>
        </p:sp>
        <p:sp>
          <p:nvSpPr>
            <p:cNvPr id="37943" name="Line 7"/>
            <p:cNvSpPr>
              <a:spLocks noChangeShapeType="1"/>
            </p:cNvSpPr>
            <p:nvPr/>
          </p:nvSpPr>
          <p:spPr bwMode="auto">
            <a:xfrm>
              <a:off x="2458" y="1262"/>
              <a:ext cx="0" cy="528"/>
            </a:xfrm>
            <a:prstGeom prst="line">
              <a:avLst/>
            </a:prstGeom>
            <a:noFill/>
            <a:ln w="9525">
              <a:solidFill>
                <a:schemeClr val="tx1"/>
              </a:solidFill>
              <a:round/>
              <a:headEnd/>
              <a:tailEnd/>
            </a:ln>
          </p:spPr>
          <p:txBody>
            <a:bodyPr wrap="none" anchor="ctr"/>
            <a:lstStyle/>
            <a:p>
              <a:endParaRPr lang="en-US" dirty="0"/>
            </a:p>
          </p:txBody>
        </p:sp>
        <p:sp>
          <p:nvSpPr>
            <p:cNvPr id="37944" name="Line 8"/>
            <p:cNvSpPr>
              <a:spLocks noChangeShapeType="1"/>
            </p:cNvSpPr>
            <p:nvPr/>
          </p:nvSpPr>
          <p:spPr bwMode="auto">
            <a:xfrm>
              <a:off x="2698" y="1262"/>
              <a:ext cx="0" cy="528"/>
            </a:xfrm>
            <a:prstGeom prst="line">
              <a:avLst/>
            </a:prstGeom>
            <a:noFill/>
            <a:ln w="9525">
              <a:solidFill>
                <a:schemeClr val="tx1"/>
              </a:solidFill>
              <a:round/>
              <a:headEnd/>
              <a:tailEnd/>
            </a:ln>
          </p:spPr>
          <p:txBody>
            <a:bodyPr wrap="none" anchor="ctr"/>
            <a:lstStyle/>
            <a:p>
              <a:endParaRPr lang="en-US" dirty="0"/>
            </a:p>
          </p:txBody>
        </p:sp>
        <p:sp>
          <p:nvSpPr>
            <p:cNvPr id="37945" name="Line 9"/>
            <p:cNvSpPr>
              <a:spLocks noChangeShapeType="1"/>
            </p:cNvSpPr>
            <p:nvPr/>
          </p:nvSpPr>
          <p:spPr bwMode="auto">
            <a:xfrm>
              <a:off x="2458" y="1262"/>
              <a:ext cx="240" cy="528"/>
            </a:xfrm>
            <a:prstGeom prst="line">
              <a:avLst/>
            </a:prstGeom>
            <a:noFill/>
            <a:ln w="9525">
              <a:solidFill>
                <a:schemeClr val="tx1"/>
              </a:solidFill>
              <a:round/>
              <a:headEnd/>
              <a:tailEnd/>
            </a:ln>
          </p:spPr>
          <p:txBody>
            <a:bodyPr wrap="none" anchor="ctr"/>
            <a:lstStyle/>
            <a:p>
              <a:endParaRPr lang="en-US" dirty="0"/>
            </a:p>
          </p:txBody>
        </p:sp>
        <p:sp>
          <p:nvSpPr>
            <p:cNvPr id="37946" name="Line 10"/>
            <p:cNvSpPr>
              <a:spLocks noChangeShapeType="1"/>
            </p:cNvSpPr>
            <p:nvPr/>
          </p:nvSpPr>
          <p:spPr bwMode="auto">
            <a:xfrm>
              <a:off x="2890" y="1262"/>
              <a:ext cx="0" cy="528"/>
            </a:xfrm>
            <a:prstGeom prst="line">
              <a:avLst/>
            </a:prstGeom>
            <a:noFill/>
            <a:ln w="9525">
              <a:solidFill>
                <a:schemeClr val="tx1"/>
              </a:solidFill>
              <a:round/>
              <a:headEnd/>
              <a:tailEnd/>
            </a:ln>
          </p:spPr>
          <p:txBody>
            <a:bodyPr wrap="none" anchor="ctr"/>
            <a:lstStyle/>
            <a:p>
              <a:endParaRPr lang="en-US" dirty="0"/>
            </a:p>
          </p:txBody>
        </p:sp>
        <p:sp>
          <p:nvSpPr>
            <p:cNvPr id="37947" name="Line 11"/>
            <p:cNvSpPr>
              <a:spLocks noChangeShapeType="1"/>
            </p:cNvSpPr>
            <p:nvPr/>
          </p:nvSpPr>
          <p:spPr bwMode="auto">
            <a:xfrm>
              <a:off x="3082" y="1262"/>
              <a:ext cx="0" cy="528"/>
            </a:xfrm>
            <a:prstGeom prst="line">
              <a:avLst/>
            </a:prstGeom>
            <a:noFill/>
            <a:ln w="9525">
              <a:solidFill>
                <a:schemeClr val="tx1"/>
              </a:solidFill>
              <a:round/>
              <a:headEnd/>
              <a:tailEnd/>
            </a:ln>
          </p:spPr>
          <p:txBody>
            <a:bodyPr wrap="none" anchor="ctr"/>
            <a:lstStyle/>
            <a:p>
              <a:endParaRPr lang="en-US" dirty="0"/>
            </a:p>
          </p:txBody>
        </p:sp>
        <p:sp>
          <p:nvSpPr>
            <p:cNvPr id="37948" name="Line 12"/>
            <p:cNvSpPr>
              <a:spLocks noChangeShapeType="1"/>
            </p:cNvSpPr>
            <p:nvPr/>
          </p:nvSpPr>
          <p:spPr bwMode="auto">
            <a:xfrm>
              <a:off x="3418" y="1262"/>
              <a:ext cx="0" cy="528"/>
            </a:xfrm>
            <a:prstGeom prst="line">
              <a:avLst/>
            </a:prstGeom>
            <a:noFill/>
            <a:ln w="9525">
              <a:solidFill>
                <a:schemeClr val="tx1"/>
              </a:solidFill>
              <a:round/>
              <a:headEnd/>
              <a:tailEnd/>
            </a:ln>
          </p:spPr>
          <p:txBody>
            <a:bodyPr wrap="none" anchor="ctr"/>
            <a:lstStyle/>
            <a:p>
              <a:endParaRPr lang="en-US" dirty="0"/>
            </a:p>
          </p:txBody>
        </p:sp>
        <p:sp>
          <p:nvSpPr>
            <p:cNvPr id="37949" name="Line 13"/>
            <p:cNvSpPr>
              <a:spLocks noChangeShapeType="1"/>
            </p:cNvSpPr>
            <p:nvPr/>
          </p:nvSpPr>
          <p:spPr bwMode="auto">
            <a:xfrm>
              <a:off x="4282" y="1262"/>
              <a:ext cx="0" cy="528"/>
            </a:xfrm>
            <a:prstGeom prst="line">
              <a:avLst/>
            </a:prstGeom>
            <a:noFill/>
            <a:ln w="9525">
              <a:solidFill>
                <a:schemeClr val="tx1"/>
              </a:solidFill>
              <a:round/>
              <a:headEnd/>
              <a:tailEnd/>
            </a:ln>
          </p:spPr>
          <p:txBody>
            <a:bodyPr wrap="none" anchor="ctr"/>
            <a:lstStyle/>
            <a:p>
              <a:endParaRPr lang="en-US" dirty="0"/>
            </a:p>
          </p:txBody>
        </p:sp>
        <p:sp>
          <p:nvSpPr>
            <p:cNvPr id="37950" name="Line 14"/>
            <p:cNvSpPr>
              <a:spLocks noChangeShapeType="1"/>
            </p:cNvSpPr>
            <p:nvPr/>
          </p:nvSpPr>
          <p:spPr bwMode="auto">
            <a:xfrm>
              <a:off x="3850" y="1262"/>
              <a:ext cx="0" cy="528"/>
            </a:xfrm>
            <a:prstGeom prst="line">
              <a:avLst/>
            </a:prstGeom>
            <a:noFill/>
            <a:ln w="9525">
              <a:solidFill>
                <a:schemeClr val="tx1"/>
              </a:solidFill>
              <a:round/>
              <a:headEnd/>
              <a:tailEnd/>
            </a:ln>
          </p:spPr>
          <p:txBody>
            <a:bodyPr wrap="none" anchor="ctr"/>
            <a:lstStyle/>
            <a:p>
              <a:endParaRPr lang="en-US" dirty="0"/>
            </a:p>
          </p:txBody>
        </p:sp>
        <p:sp>
          <p:nvSpPr>
            <p:cNvPr id="37951" name="Text Box 15"/>
            <p:cNvSpPr txBox="1">
              <a:spLocks noChangeArrowheads="1"/>
            </p:cNvSpPr>
            <p:nvPr/>
          </p:nvSpPr>
          <p:spPr bwMode="auto">
            <a:xfrm>
              <a:off x="922"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CK</a:t>
              </a:r>
              <a:endParaRPr lang="en-US" dirty="0">
                <a:solidFill>
                  <a:schemeClr val="tx2"/>
                </a:solidFill>
              </a:endParaRPr>
            </a:p>
          </p:txBody>
        </p:sp>
        <p:sp>
          <p:nvSpPr>
            <p:cNvPr id="37952" name="Text Box 16"/>
            <p:cNvSpPr txBox="1">
              <a:spLocks noChangeArrowheads="1"/>
            </p:cNvSpPr>
            <p:nvPr/>
          </p:nvSpPr>
          <p:spPr bwMode="auto">
            <a:xfrm>
              <a:off x="1402"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SIF</a:t>
              </a:r>
              <a:endParaRPr lang="en-US" dirty="0">
                <a:solidFill>
                  <a:schemeClr val="tx2"/>
                </a:solidFill>
              </a:endParaRPr>
            </a:p>
          </p:txBody>
        </p:sp>
        <p:sp>
          <p:nvSpPr>
            <p:cNvPr id="37953" name="Text Box 17"/>
            <p:cNvSpPr txBox="1">
              <a:spLocks noChangeArrowheads="1"/>
            </p:cNvSpPr>
            <p:nvPr/>
          </p:nvSpPr>
          <p:spPr bwMode="auto">
            <a:xfrm>
              <a:off x="1978"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SIO</a:t>
              </a:r>
              <a:endParaRPr lang="en-US" dirty="0">
                <a:solidFill>
                  <a:schemeClr val="tx2"/>
                </a:solidFill>
              </a:endParaRPr>
            </a:p>
          </p:txBody>
        </p:sp>
        <p:sp>
          <p:nvSpPr>
            <p:cNvPr id="37954" name="Text Box 18"/>
            <p:cNvSpPr txBox="1">
              <a:spLocks noChangeArrowheads="1"/>
            </p:cNvSpPr>
            <p:nvPr/>
          </p:nvSpPr>
          <p:spPr bwMode="auto">
            <a:xfrm>
              <a:off x="2698" y="1358"/>
              <a:ext cx="144" cy="353"/>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L</a:t>
              </a:r>
            </a:p>
            <a:p>
              <a:pPr eaLnBrk="0" hangingPunct="0">
                <a:lnSpc>
                  <a:spcPct val="20000"/>
                </a:lnSpc>
                <a:spcBef>
                  <a:spcPct val="50000"/>
                </a:spcBef>
              </a:pPr>
              <a:r>
                <a:rPr lang="en-US" b="1" dirty="0">
                  <a:solidFill>
                    <a:srgbClr val="000000"/>
                  </a:solidFill>
                </a:rPr>
                <a:t>I</a:t>
              </a:r>
              <a:endParaRPr lang="en-US" dirty="0">
                <a:solidFill>
                  <a:schemeClr val="tx2"/>
                </a:solidFill>
              </a:endParaRPr>
            </a:p>
          </p:txBody>
        </p:sp>
        <p:sp>
          <p:nvSpPr>
            <p:cNvPr id="37955" name="Text Box 19"/>
            <p:cNvSpPr txBox="1">
              <a:spLocks noChangeArrowheads="1"/>
            </p:cNvSpPr>
            <p:nvPr/>
          </p:nvSpPr>
          <p:spPr bwMode="auto">
            <a:xfrm>
              <a:off x="2890" y="1310"/>
              <a:ext cx="192" cy="492"/>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a:t>
              </a:r>
            </a:p>
            <a:p>
              <a:pPr eaLnBrk="0" hangingPunct="0">
                <a:lnSpc>
                  <a:spcPct val="20000"/>
                </a:lnSpc>
                <a:spcBef>
                  <a:spcPct val="50000"/>
                </a:spcBef>
              </a:pPr>
              <a:r>
                <a:rPr lang="en-US" b="1" dirty="0">
                  <a:solidFill>
                    <a:srgbClr val="000000"/>
                  </a:solidFill>
                </a:rPr>
                <a:t>I</a:t>
              </a:r>
            </a:p>
            <a:p>
              <a:pPr eaLnBrk="0" hangingPunct="0">
                <a:lnSpc>
                  <a:spcPct val="30000"/>
                </a:lnSpc>
                <a:spcBef>
                  <a:spcPct val="50000"/>
                </a:spcBef>
              </a:pPr>
              <a:r>
                <a:rPr lang="en-US" b="1" dirty="0">
                  <a:solidFill>
                    <a:srgbClr val="000000"/>
                  </a:solidFill>
                </a:rPr>
                <a:t>B</a:t>
              </a:r>
              <a:endParaRPr lang="en-US" dirty="0">
                <a:solidFill>
                  <a:srgbClr val="000000"/>
                </a:solidFill>
              </a:endParaRPr>
            </a:p>
          </p:txBody>
        </p:sp>
        <p:sp>
          <p:nvSpPr>
            <p:cNvPr id="37956" name="Text Box 20"/>
            <p:cNvSpPr txBox="1">
              <a:spLocks noChangeArrowheads="1"/>
            </p:cNvSpPr>
            <p:nvPr/>
          </p:nvSpPr>
          <p:spPr bwMode="auto">
            <a:xfrm>
              <a:off x="3082" y="1406"/>
              <a:ext cx="480"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FSN</a:t>
              </a:r>
              <a:endParaRPr lang="en-US" dirty="0">
                <a:solidFill>
                  <a:srgbClr val="000000"/>
                </a:solidFill>
              </a:endParaRPr>
            </a:p>
          </p:txBody>
        </p:sp>
        <p:sp>
          <p:nvSpPr>
            <p:cNvPr id="37957" name="Text Box 21"/>
            <p:cNvSpPr txBox="1">
              <a:spLocks noChangeArrowheads="1"/>
            </p:cNvSpPr>
            <p:nvPr/>
          </p:nvSpPr>
          <p:spPr bwMode="auto">
            <a:xfrm>
              <a:off x="3466" y="1406"/>
              <a:ext cx="384"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BIB</a:t>
              </a:r>
              <a:endParaRPr lang="en-US" dirty="0">
                <a:solidFill>
                  <a:srgbClr val="000000"/>
                </a:solidFill>
              </a:endParaRPr>
            </a:p>
          </p:txBody>
        </p:sp>
        <p:sp>
          <p:nvSpPr>
            <p:cNvPr id="37958" name="Text Box 22"/>
            <p:cNvSpPr txBox="1">
              <a:spLocks noChangeArrowheads="1"/>
            </p:cNvSpPr>
            <p:nvPr/>
          </p:nvSpPr>
          <p:spPr bwMode="auto">
            <a:xfrm>
              <a:off x="3898" y="1406"/>
              <a:ext cx="480"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BSN</a:t>
              </a:r>
              <a:endParaRPr lang="en-US" dirty="0">
                <a:solidFill>
                  <a:srgbClr val="000000"/>
                </a:solidFill>
              </a:endParaRPr>
            </a:p>
          </p:txBody>
        </p:sp>
        <p:sp>
          <p:nvSpPr>
            <p:cNvPr id="37959" name="Text Box 23"/>
            <p:cNvSpPr txBox="1">
              <a:spLocks noChangeArrowheads="1"/>
            </p:cNvSpPr>
            <p:nvPr/>
          </p:nvSpPr>
          <p:spPr bwMode="auto">
            <a:xfrm>
              <a:off x="4330" y="1406"/>
              <a:ext cx="528" cy="231"/>
            </a:xfrm>
            <a:prstGeom prst="rect">
              <a:avLst/>
            </a:prstGeom>
            <a:noFill/>
            <a:ln w="9525">
              <a:noFill/>
              <a:miter lim="800000"/>
              <a:headEnd/>
              <a:tailEnd/>
            </a:ln>
          </p:spPr>
          <p:txBody>
            <a:bodyPr>
              <a:spAutoFit/>
            </a:bodyPr>
            <a:lstStyle/>
            <a:p>
              <a:pPr eaLnBrk="0" hangingPunct="0">
                <a:spcBef>
                  <a:spcPct val="50000"/>
                </a:spcBef>
              </a:pPr>
              <a:r>
                <a:rPr lang="en-US" b="1" dirty="0">
                  <a:solidFill>
                    <a:srgbClr val="000000"/>
                  </a:solidFill>
                </a:rPr>
                <a:t>FLAG</a:t>
              </a:r>
              <a:endParaRPr lang="en-US" dirty="0">
                <a:solidFill>
                  <a:srgbClr val="000000"/>
                </a:solidFill>
              </a:endParaRPr>
            </a:p>
          </p:txBody>
        </p:sp>
      </p:grpSp>
      <p:sp>
        <p:nvSpPr>
          <p:cNvPr id="37892" name="Text Box 24"/>
          <p:cNvSpPr txBox="1">
            <a:spLocks noChangeArrowheads="1"/>
          </p:cNvSpPr>
          <p:nvPr/>
        </p:nvSpPr>
        <p:spPr bwMode="auto">
          <a:xfrm>
            <a:off x="1619250" y="2107455"/>
            <a:ext cx="1828800" cy="376238"/>
          </a:xfrm>
          <a:prstGeom prst="rect">
            <a:avLst/>
          </a:prstGeom>
          <a:solidFill>
            <a:srgbClr val="F0E8B7"/>
          </a:solidFill>
          <a:ln w="9525">
            <a:solidFill>
              <a:schemeClr val="tx1"/>
            </a:solidFill>
            <a:miter lim="800000"/>
            <a:headEnd/>
            <a:tailEnd/>
          </a:ln>
        </p:spPr>
        <p:txBody>
          <a:bodyPr>
            <a:spAutoFit/>
          </a:bodyPr>
          <a:lstStyle/>
          <a:p>
            <a:pPr algn="ctr">
              <a:spcBef>
                <a:spcPct val="50000"/>
              </a:spcBef>
            </a:pPr>
            <a:r>
              <a:rPr lang="en-US" dirty="0"/>
              <a:t>CDPA</a:t>
            </a:r>
          </a:p>
        </p:txBody>
      </p:sp>
      <p:sp>
        <p:nvSpPr>
          <p:cNvPr id="37893" name="Line 25"/>
          <p:cNvSpPr>
            <a:spLocks noChangeShapeType="1"/>
          </p:cNvSpPr>
          <p:nvPr/>
        </p:nvSpPr>
        <p:spPr bwMode="auto">
          <a:xfrm flipH="1">
            <a:off x="1628775" y="1821705"/>
            <a:ext cx="514350" cy="280988"/>
          </a:xfrm>
          <a:prstGeom prst="line">
            <a:avLst/>
          </a:prstGeom>
          <a:noFill/>
          <a:ln w="9525">
            <a:solidFill>
              <a:schemeClr val="tx1"/>
            </a:solidFill>
            <a:round/>
            <a:headEnd/>
            <a:tailEnd/>
          </a:ln>
        </p:spPr>
        <p:txBody>
          <a:bodyPr/>
          <a:lstStyle/>
          <a:p>
            <a:endParaRPr lang="en-US" dirty="0"/>
          </a:p>
        </p:txBody>
      </p:sp>
      <p:sp>
        <p:nvSpPr>
          <p:cNvPr id="37894" name="Line 26"/>
          <p:cNvSpPr>
            <a:spLocks noChangeShapeType="1"/>
          </p:cNvSpPr>
          <p:nvPr/>
        </p:nvSpPr>
        <p:spPr bwMode="auto">
          <a:xfrm>
            <a:off x="2981325" y="1812180"/>
            <a:ext cx="466725" cy="290513"/>
          </a:xfrm>
          <a:prstGeom prst="line">
            <a:avLst/>
          </a:prstGeom>
          <a:noFill/>
          <a:ln w="9525">
            <a:solidFill>
              <a:schemeClr val="tx1"/>
            </a:solidFill>
            <a:round/>
            <a:headEnd/>
            <a:tailEnd/>
          </a:ln>
        </p:spPr>
        <p:txBody>
          <a:bodyPr/>
          <a:lstStyle/>
          <a:p>
            <a:endParaRPr lang="en-US" dirty="0"/>
          </a:p>
        </p:txBody>
      </p:sp>
      <p:sp>
        <p:nvSpPr>
          <p:cNvPr id="37895" name="Line 27"/>
          <p:cNvSpPr>
            <a:spLocks noChangeShapeType="1"/>
          </p:cNvSpPr>
          <p:nvPr/>
        </p:nvSpPr>
        <p:spPr bwMode="auto">
          <a:xfrm flipH="1">
            <a:off x="266700" y="2478930"/>
            <a:ext cx="1347788" cy="276225"/>
          </a:xfrm>
          <a:prstGeom prst="line">
            <a:avLst/>
          </a:prstGeom>
          <a:noFill/>
          <a:ln w="9525">
            <a:solidFill>
              <a:schemeClr val="tx1"/>
            </a:solidFill>
            <a:round/>
            <a:headEnd/>
            <a:tailEnd/>
          </a:ln>
        </p:spPr>
        <p:txBody>
          <a:bodyPr/>
          <a:lstStyle/>
          <a:p>
            <a:endParaRPr lang="en-US" dirty="0"/>
          </a:p>
        </p:txBody>
      </p:sp>
      <p:sp>
        <p:nvSpPr>
          <p:cNvPr id="37896" name="Line 28"/>
          <p:cNvSpPr>
            <a:spLocks noChangeShapeType="1"/>
          </p:cNvSpPr>
          <p:nvPr/>
        </p:nvSpPr>
        <p:spPr bwMode="auto">
          <a:xfrm>
            <a:off x="3452813" y="2478930"/>
            <a:ext cx="5414962" cy="276225"/>
          </a:xfrm>
          <a:prstGeom prst="line">
            <a:avLst/>
          </a:prstGeom>
          <a:noFill/>
          <a:ln w="9525">
            <a:solidFill>
              <a:schemeClr val="tx1"/>
            </a:solidFill>
            <a:round/>
            <a:headEnd/>
            <a:tailEnd/>
          </a:ln>
        </p:spPr>
        <p:txBody>
          <a:bodyPr/>
          <a:lstStyle/>
          <a:p>
            <a:endParaRPr lang="en-US" dirty="0"/>
          </a:p>
        </p:txBody>
      </p:sp>
      <p:sp>
        <p:nvSpPr>
          <p:cNvPr id="37897" name="Text Box 29"/>
          <p:cNvSpPr txBox="1">
            <a:spLocks noChangeArrowheads="1"/>
          </p:cNvSpPr>
          <p:nvPr/>
        </p:nvSpPr>
        <p:spPr bwMode="auto">
          <a:xfrm>
            <a:off x="371475" y="3860055"/>
            <a:ext cx="904875" cy="284163"/>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Digits</a:t>
            </a:r>
          </a:p>
        </p:txBody>
      </p:sp>
      <p:sp>
        <p:nvSpPr>
          <p:cNvPr id="37898" name="Line 30"/>
          <p:cNvSpPr>
            <a:spLocks noChangeShapeType="1"/>
          </p:cNvSpPr>
          <p:nvPr/>
        </p:nvSpPr>
        <p:spPr bwMode="auto">
          <a:xfrm flipH="1">
            <a:off x="809625" y="3640980"/>
            <a:ext cx="0" cy="219075"/>
          </a:xfrm>
          <a:prstGeom prst="line">
            <a:avLst/>
          </a:prstGeom>
          <a:noFill/>
          <a:ln w="9525">
            <a:solidFill>
              <a:schemeClr val="tx1"/>
            </a:solidFill>
            <a:round/>
            <a:headEnd/>
            <a:tailEnd type="triangle" w="med" len="med"/>
          </a:ln>
        </p:spPr>
        <p:txBody>
          <a:bodyPr/>
          <a:lstStyle/>
          <a:p>
            <a:endParaRPr lang="en-US" dirty="0"/>
          </a:p>
        </p:txBody>
      </p:sp>
      <p:sp>
        <p:nvSpPr>
          <p:cNvPr id="37899" name="Text Box 31"/>
          <p:cNvSpPr txBox="1">
            <a:spLocks noChangeArrowheads="1"/>
          </p:cNvSpPr>
          <p:nvPr/>
        </p:nvSpPr>
        <p:spPr bwMode="auto">
          <a:xfrm>
            <a:off x="1366838" y="3874343"/>
            <a:ext cx="1709737" cy="1004887"/>
          </a:xfrm>
          <a:prstGeom prst="rect">
            <a:avLst/>
          </a:prstGeom>
          <a:noFill/>
          <a:ln w="9525">
            <a:noFill/>
            <a:miter lim="800000"/>
            <a:headEnd/>
            <a:tailEnd/>
          </a:ln>
        </p:spPr>
        <p:txBody>
          <a:bodyPr>
            <a:spAutoFit/>
          </a:bodyPr>
          <a:lstStyle/>
          <a:p>
            <a:pPr>
              <a:spcBef>
                <a:spcPct val="50000"/>
              </a:spcBef>
            </a:pPr>
            <a:r>
              <a:rPr lang="en-US" sz="1200" dirty="0"/>
              <a:t>1= Subscriber Number 2= Reserved                 3= National                  4= International           5=127 - Spare</a:t>
            </a:r>
          </a:p>
        </p:txBody>
      </p:sp>
      <p:sp>
        <p:nvSpPr>
          <p:cNvPr id="37900" name="Rectangle 32"/>
          <p:cNvSpPr>
            <a:spLocks noChangeArrowheads="1"/>
          </p:cNvSpPr>
          <p:nvPr/>
        </p:nvSpPr>
        <p:spPr bwMode="auto">
          <a:xfrm>
            <a:off x="1428750" y="3850530"/>
            <a:ext cx="1543050" cy="1081088"/>
          </a:xfrm>
          <a:prstGeom prst="rect">
            <a:avLst/>
          </a:prstGeom>
          <a:noFill/>
          <a:ln w="9525">
            <a:solidFill>
              <a:schemeClr val="tx1"/>
            </a:solidFill>
            <a:prstDash val="dash"/>
            <a:miter lim="800000"/>
            <a:headEnd/>
            <a:tailEnd/>
          </a:ln>
        </p:spPr>
        <p:txBody>
          <a:bodyPr wrap="none" anchor="ctr"/>
          <a:lstStyle/>
          <a:p>
            <a:endParaRPr lang="en-US" dirty="0"/>
          </a:p>
        </p:txBody>
      </p:sp>
      <p:sp>
        <p:nvSpPr>
          <p:cNvPr id="37901" name="Line 33"/>
          <p:cNvSpPr>
            <a:spLocks noChangeShapeType="1"/>
          </p:cNvSpPr>
          <p:nvPr/>
        </p:nvSpPr>
        <p:spPr bwMode="auto">
          <a:xfrm>
            <a:off x="2209800" y="3626693"/>
            <a:ext cx="0" cy="219075"/>
          </a:xfrm>
          <a:prstGeom prst="line">
            <a:avLst/>
          </a:prstGeom>
          <a:noFill/>
          <a:ln w="9525">
            <a:solidFill>
              <a:schemeClr val="tx1"/>
            </a:solidFill>
            <a:round/>
            <a:headEnd/>
            <a:tailEnd type="triangle" w="med" len="med"/>
          </a:ln>
        </p:spPr>
        <p:txBody>
          <a:bodyPr/>
          <a:lstStyle/>
          <a:p>
            <a:endParaRPr lang="en-US" dirty="0"/>
          </a:p>
        </p:txBody>
      </p:sp>
      <p:sp>
        <p:nvSpPr>
          <p:cNvPr id="37902" name="Text Box 34"/>
          <p:cNvSpPr txBox="1">
            <a:spLocks noChangeArrowheads="1"/>
          </p:cNvSpPr>
          <p:nvPr/>
        </p:nvSpPr>
        <p:spPr bwMode="auto">
          <a:xfrm>
            <a:off x="3048000" y="3879105"/>
            <a:ext cx="1676400" cy="639763"/>
          </a:xfrm>
          <a:prstGeom prst="rect">
            <a:avLst/>
          </a:prstGeom>
          <a:noFill/>
          <a:ln w="9525">
            <a:noFill/>
            <a:miter lim="800000"/>
            <a:headEnd/>
            <a:tailEnd/>
          </a:ln>
        </p:spPr>
        <p:txBody>
          <a:bodyPr>
            <a:spAutoFit/>
          </a:bodyPr>
          <a:lstStyle/>
          <a:p>
            <a:pPr>
              <a:spcBef>
                <a:spcPct val="50000"/>
              </a:spcBef>
            </a:pPr>
            <a:r>
              <a:rPr lang="en-US" sz="1200" dirty="0"/>
              <a:t>1= E164 ISDN           6= E212 Land Mobile  7= E214 ISDN Mobile</a:t>
            </a:r>
          </a:p>
        </p:txBody>
      </p:sp>
      <p:sp>
        <p:nvSpPr>
          <p:cNvPr id="37903" name="Rectangle 35"/>
          <p:cNvSpPr>
            <a:spLocks noChangeArrowheads="1"/>
          </p:cNvSpPr>
          <p:nvPr/>
        </p:nvSpPr>
        <p:spPr bwMode="auto">
          <a:xfrm>
            <a:off x="3062288" y="3850530"/>
            <a:ext cx="1590675" cy="714375"/>
          </a:xfrm>
          <a:prstGeom prst="rect">
            <a:avLst/>
          </a:prstGeom>
          <a:noFill/>
          <a:ln w="9525">
            <a:solidFill>
              <a:schemeClr val="tx1"/>
            </a:solidFill>
            <a:prstDash val="dash"/>
            <a:miter lim="800000"/>
            <a:headEnd/>
            <a:tailEnd/>
          </a:ln>
        </p:spPr>
        <p:txBody>
          <a:bodyPr wrap="none" anchor="ctr"/>
          <a:lstStyle/>
          <a:p>
            <a:endParaRPr lang="en-US" dirty="0"/>
          </a:p>
        </p:txBody>
      </p:sp>
      <p:sp>
        <p:nvSpPr>
          <p:cNvPr id="37904" name="Line 36"/>
          <p:cNvSpPr>
            <a:spLocks noChangeShapeType="1"/>
          </p:cNvSpPr>
          <p:nvPr/>
        </p:nvSpPr>
        <p:spPr bwMode="auto">
          <a:xfrm>
            <a:off x="3567113" y="3631455"/>
            <a:ext cx="0" cy="219075"/>
          </a:xfrm>
          <a:prstGeom prst="line">
            <a:avLst/>
          </a:prstGeom>
          <a:noFill/>
          <a:ln w="9525">
            <a:solidFill>
              <a:schemeClr val="tx1"/>
            </a:solidFill>
            <a:round/>
            <a:headEnd/>
            <a:tailEnd type="triangle" w="med" len="med"/>
          </a:ln>
        </p:spPr>
        <p:txBody>
          <a:bodyPr/>
          <a:lstStyle/>
          <a:p>
            <a:endParaRPr lang="en-US" dirty="0"/>
          </a:p>
        </p:txBody>
      </p:sp>
      <p:sp>
        <p:nvSpPr>
          <p:cNvPr id="37905" name="Text Box 37"/>
          <p:cNvSpPr txBox="1">
            <a:spLocks noChangeArrowheads="1"/>
          </p:cNvSpPr>
          <p:nvPr/>
        </p:nvSpPr>
        <p:spPr bwMode="auto">
          <a:xfrm>
            <a:off x="3062288" y="4641105"/>
            <a:ext cx="2005012" cy="649288"/>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Binary Coded Decimal      1= odd numbers               2=even numbers</a:t>
            </a:r>
          </a:p>
        </p:txBody>
      </p:sp>
      <p:sp>
        <p:nvSpPr>
          <p:cNvPr id="37906" name="Line 38"/>
          <p:cNvSpPr>
            <a:spLocks noChangeShapeType="1"/>
          </p:cNvSpPr>
          <p:nvPr/>
        </p:nvSpPr>
        <p:spPr bwMode="auto">
          <a:xfrm>
            <a:off x="4795838" y="3631455"/>
            <a:ext cx="0" cy="1000125"/>
          </a:xfrm>
          <a:prstGeom prst="line">
            <a:avLst/>
          </a:prstGeom>
          <a:noFill/>
          <a:ln w="9525">
            <a:solidFill>
              <a:schemeClr val="tx1"/>
            </a:solidFill>
            <a:round/>
            <a:headEnd/>
            <a:tailEnd type="triangle" w="med" len="med"/>
          </a:ln>
        </p:spPr>
        <p:txBody>
          <a:bodyPr/>
          <a:lstStyle/>
          <a:p>
            <a:endParaRPr lang="en-US" dirty="0"/>
          </a:p>
        </p:txBody>
      </p:sp>
      <p:sp>
        <p:nvSpPr>
          <p:cNvPr id="37907" name="Text Box 39"/>
          <p:cNvSpPr txBox="1">
            <a:spLocks noChangeArrowheads="1"/>
          </p:cNvSpPr>
          <p:nvPr/>
        </p:nvSpPr>
        <p:spPr bwMode="auto">
          <a:xfrm>
            <a:off x="6162675" y="3869580"/>
            <a:ext cx="971550" cy="831850"/>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5=MAP     6= HLR     7= VLR     8= MSC</a:t>
            </a:r>
          </a:p>
        </p:txBody>
      </p:sp>
      <p:sp>
        <p:nvSpPr>
          <p:cNvPr id="37908" name="Line 40"/>
          <p:cNvSpPr>
            <a:spLocks noChangeShapeType="1"/>
          </p:cNvSpPr>
          <p:nvPr/>
        </p:nvSpPr>
        <p:spPr bwMode="auto">
          <a:xfrm>
            <a:off x="6648450" y="3631455"/>
            <a:ext cx="0" cy="228600"/>
          </a:xfrm>
          <a:prstGeom prst="line">
            <a:avLst/>
          </a:prstGeom>
          <a:noFill/>
          <a:ln w="9525">
            <a:solidFill>
              <a:schemeClr val="tx1"/>
            </a:solidFill>
            <a:round/>
            <a:headEnd/>
            <a:tailEnd type="triangle" w="med" len="med"/>
          </a:ln>
        </p:spPr>
        <p:txBody>
          <a:bodyPr/>
          <a:lstStyle/>
          <a:p>
            <a:endParaRPr lang="en-US" dirty="0"/>
          </a:p>
        </p:txBody>
      </p:sp>
      <p:grpSp>
        <p:nvGrpSpPr>
          <p:cNvPr id="37909" name="Group 41"/>
          <p:cNvGrpSpPr>
            <a:grpSpLocks/>
          </p:cNvGrpSpPr>
          <p:nvPr/>
        </p:nvGrpSpPr>
        <p:grpSpPr bwMode="auto">
          <a:xfrm>
            <a:off x="209550" y="2745630"/>
            <a:ext cx="8658225" cy="885825"/>
            <a:chOff x="132" y="1830"/>
            <a:chExt cx="5454" cy="558"/>
          </a:xfrm>
        </p:grpSpPr>
        <p:grpSp>
          <p:nvGrpSpPr>
            <p:cNvPr id="37917" name="Group 42"/>
            <p:cNvGrpSpPr>
              <a:grpSpLocks/>
            </p:cNvGrpSpPr>
            <p:nvPr/>
          </p:nvGrpSpPr>
          <p:grpSpPr bwMode="auto">
            <a:xfrm>
              <a:off x="132" y="1836"/>
              <a:ext cx="762" cy="552"/>
              <a:chOff x="252" y="1992"/>
              <a:chExt cx="762" cy="552"/>
            </a:xfrm>
          </p:grpSpPr>
          <p:sp>
            <p:nvSpPr>
              <p:cNvPr id="37938" name="Rectangle 43"/>
              <p:cNvSpPr>
                <a:spLocks noChangeArrowheads="1"/>
              </p:cNvSpPr>
              <p:nvPr/>
            </p:nvSpPr>
            <p:spPr bwMode="auto">
              <a:xfrm>
                <a:off x="282" y="1992"/>
                <a:ext cx="708"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39" name="Text Box 44"/>
              <p:cNvSpPr txBox="1">
                <a:spLocks noChangeArrowheads="1"/>
              </p:cNvSpPr>
              <p:nvPr/>
            </p:nvSpPr>
            <p:spPr bwMode="auto">
              <a:xfrm>
                <a:off x="252" y="2004"/>
                <a:ext cx="762" cy="527"/>
              </a:xfrm>
              <a:prstGeom prst="rect">
                <a:avLst/>
              </a:prstGeom>
              <a:noFill/>
              <a:ln w="9525">
                <a:noFill/>
                <a:miter lim="800000"/>
                <a:headEnd/>
                <a:tailEnd/>
              </a:ln>
            </p:spPr>
            <p:txBody>
              <a:bodyPr>
                <a:spAutoFit/>
              </a:bodyPr>
              <a:lstStyle/>
              <a:p>
                <a:pPr algn="ctr">
                  <a:spcBef>
                    <a:spcPct val="50000"/>
                  </a:spcBef>
                </a:pPr>
                <a:r>
                  <a:rPr lang="en-US" sz="1400" dirty="0"/>
                  <a:t>GTA</a:t>
                </a:r>
              </a:p>
              <a:p>
                <a:pPr algn="ctr">
                  <a:spcBef>
                    <a:spcPct val="50000"/>
                  </a:spcBef>
                </a:pPr>
                <a:r>
                  <a:rPr lang="en-US" sz="1400" dirty="0"/>
                  <a:t>Global Title Address</a:t>
                </a:r>
              </a:p>
            </p:txBody>
          </p:sp>
        </p:grpSp>
        <p:grpSp>
          <p:nvGrpSpPr>
            <p:cNvPr id="37918" name="Group 45"/>
            <p:cNvGrpSpPr>
              <a:grpSpLocks/>
            </p:cNvGrpSpPr>
            <p:nvPr/>
          </p:nvGrpSpPr>
          <p:grpSpPr bwMode="auto">
            <a:xfrm>
              <a:off x="858" y="1836"/>
              <a:ext cx="1068" cy="552"/>
              <a:chOff x="1734" y="1998"/>
              <a:chExt cx="1068" cy="546"/>
            </a:xfrm>
          </p:grpSpPr>
          <p:sp>
            <p:nvSpPr>
              <p:cNvPr id="37936" name="Rectangle 46"/>
              <p:cNvSpPr>
                <a:spLocks noChangeArrowheads="1"/>
              </p:cNvSpPr>
              <p:nvPr/>
            </p:nvSpPr>
            <p:spPr bwMode="auto">
              <a:xfrm>
                <a:off x="1752" y="1998"/>
                <a:ext cx="1020" cy="546"/>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37" name="Text Box 47"/>
              <p:cNvSpPr txBox="1">
                <a:spLocks noChangeArrowheads="1"/>
              </p:cNvSpPr>
              <p:nvPr/>
            </p:nvSpPr>
            <p:spPr bwMode="auto">
              <a:xfrm>
                <a:off x="1734" y="2001"/>
                <a:ext cx="1068" cy="521"/>
              </a:xfrm>
              <a:prstGeom prst="rect">
                <a:avLst/>
              </a:prstGeom>
              <a:noFill/>
              <a:ln w="9525">
                <a:noFill/>
                <a:miter lim="800000"/>
                <a:headEnd/>
                <a:tailEnd/>
              </a:ln>
            </p:spPr>
            <p:txBody>
              <a:bodyPr>
                <a:spAutoFit/>
              </a:bodyPr>
              <a:lstStyle/>
              <a:p>
                <a:pPr>
                  <a:spcBef>
                    <a:spcPct val="50000"/>
                  </a:spcBef>
                </a:pPr>
                <a:r>
                  <a:rPr lang="en-US" sz="1400" dirty="0"/>
                  <a:t>            NAI</a:t>
                </a:r>
              </a:p>
              <a:p>
                <a:pPr algn="ctr">
                  <a:spcBef>
                    <a:spcPct val="50000"/>
                  </a:spcBef>
                </a:pPr>
                <a:r>
                  <a:rPr lang="en-US" sz="1400" dirty="0"/>
                  <a:t>Nature of Address            Indicator</a:t>
                </a:r>
              </a:p>
            </p:txBody>
          </p:sp>
        </p:grpSp>
        <p:grpSp>
          <p:nvGrpSpPr>
            <p:cNvPr id="37919" name="Group 48"/>
            <p:cNvGrpSpPr>
              <a:grpSpLocks/>
            </p:cNvGrpSpPr>
            <p:nvPr/>
          </p:nvGrpSpPr>
          <p:grpSpPr bwMode="auto">
            <a:xfrm>
              <a:off x="3144" y="1830"/>
              <a:ext cx="720" cy="558"/>
              <a:chOff x="3690" y="1992"/>
              <a:chExt cx="720" cy="552"/>
            </a:xfrm>
          </p:grpSpPr>
          <p:sp>
            <p:nvSpPr>
              <p:cNvPr id="37934" name="Rectangle 49"/>
              <p:cNvSpPr>
                <a:spLocks noChangeArrowheads="1"/>
              </p:cNvSpPr>
              <p:nvPr/>
            </p:nvSpPr>
            <p:spPr bwMode="auto">
              <a:xfrm>
                <a:off x="3744" y="1998"/>
                <a:ext cx="636" cy="546"/>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35" name="Text Box 50"/>
              <p:cNvSpPr txBox="1">
                <a:spLocks noChangeArrowheads="1"/>
              </p:cNvSpPr>
              <p:nvPr/>
            </p:nvSpPr>
            <p:spPr bwMode="auto">
              <a:xfrm>
                <a:off x="3690" y="1992"/>
                <a:ext cx="720" cy="521"/>
              </a:xfrm>
              <a:prstGeom prst="rect">
                <a:avLst/>
              </a:prstGeom>
              <a:noFill/>
              <a:ln w="9525">
                <a:noFill/>
                <a:miter lim="800000"/>
                <a:headEnd/>
                <a:tailEnd/>
              </a:ln>
            </p:spPr>
            <p:txBody>
              <a:bodyPr>
                <a:spAutoFit/>
              </a:bodyPr>
              <a:lstStyle/>
              <a:p>
                <a:pPr algn="ctr">
                  <a:spcBef>
                    <a:spcPct val="50000"/>
                  </a:spcBef>
                </a:pPr>
                <a:r>
                  <a:rPr lang="en-US" sz="1400" dirty="0"/>
                  <a:t>TT</a:t>
                </a:r>
              </a:p>
              <a:p>
                <a:pPr algn="ctr">
                  <a:spcBef>
                    <a:spcPct val="50000"/>
                  </a:spcBef>
                </a:pPr>
                <a:r>
                  <a:rPr lang="en-US" sz="1400" dirty="0"/>
                  <a:t>Translation Type</a:t>
                </a:r>
              </a:p>
            </p:txBody>
          </p:sp>
        </p:grpSp>
        <p:grpSp>
          <p:nvGrpSpPr>
            <p:cNvPr id="37920" name="Group 51"/>
            <p:cNvGrpSpPr>
              <a:grpSpLocks/>
            </p:cNvGrpSpPr>
            <p:nvPr/>
          </p:nvGrpSpPr>
          <p:grpSpPr bwMode="auto">
            <a:xfrm>
              <a:off x="3834" y="1836"/>
              <a:ext cx="690" cy="552"/>
              <a:chOff x="4326" y="1992"/>
              <a:chExt cx="690" cy="552"/>
            </a:xfrm>
          </p:grpSpPr>
          <p:sp>
            <p:nvSpPr>
              <p:cNvPr id="37932" name="Rectangle 52"/>
              <p:cNvSpPr>
                <a:spLocks noChangeArrowheads="1"/>
              </p:cNvSpPr>
              <p:nvPr/>
            </p:nvSpPr>
            <p:spPr bwMode="auto">
              <a:xfrm>
                <a:off x="4332" y="1992"/>
                <a:ext cx="684"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33" name="Text Box 53"/>
              <p:cNvSpPr txBox="1">
                <a:spLocks noChangeArrowheads="1"/>
              </p:cNvSpPr>
              <p:nvPr/>
            </p:nvSpPr>
            <p:spPr bwMode="auto">
              <a:xfrm>
                <a:off x="4326" y="1998"/>
                <a:ext cx="678" cy="527"/>
              </a:xfrm>
              <a:prstGeom prst="rect">
                <a:avLst/>
              </a:prstGeom>
              <a:noFill/>
              <a:ln w="9525">
                <a:noFill/>
                <a:miter lim="800000"/>
                <a:headEnd/>
                <a:tailEnd/>
              </a:ln>
            </p:spPr>
            <p:txBody>
              <a:bodyPr>
                <a:spAutoFit/>
              </a:bodyPr>
              <a:lstStyle/>
              <a:p>
                <a:pPr algn="ctr">
                  <a:spcBef>
                    <a:spcPct val="50000"/>
                  </a:spcBef>
                </a:pPr>
                <a:r>
                  <a:rPr lang="en-US" sz="1400" dirty="0"/>
                  <a:t>SSN </a:t>
                </a:r>
              </a:p>
              <a:p>
                <a:pPr algn="ctr">
                  <a:spcBef>
                    <a:spcPct val="50000"/>
                  </a:spcBef>
                </a:pPr>
                <a:r>
                  <a:rPr lang="en-US" sz="1400" dirty="0"/>
                  <a:t>Subsystem Number</a:t>
                </a:r>
              </a:p>
            </p:txBody>
          </p:sp>
        </p:grpSp>
        <p:grpSp>
          <p:nvGrpSpPr>
            <p:cNvPr id="37921" name="Group 54"/>
            <p:cNvGrpSpPr>
              <a:grpSpLocks/>
            </p:cNvGrpSpPr>
            <p:nvPr/>
          </p:nvGrpSpPr>
          <p:grpSpPr bwMode="auto">
            <a:xfrm>
              <a:off x="4488" y="1836"/>
              <a:ext cx="534" cy="552"/>
              <a:chOff x="4692" y="1992"/>
              <a:chExt cx="534" cy="552"/>
            </a:xfrm>
          </p:grpSpPr>
          <p:sp>
            <p:nvSpPr>
              <p:cNvPr id="37930" name="Rectangle 55"/>
              <p:cNvSpPr>
                <a:spLocks noChangeArrowheads="1"/>
              </p:cNvSpPr>
              <p:nvPr/>
            </p:nvSpPr>
            <p:spPr bwMode="auto">
              <a:xfrm>
                <a:off x="4734" y="1992"/>
                <a:ext cx="438"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31" name="Text Box 56"/>
              <p:cNvSpPr txBox="1">
                <a:spLocks noChangeArrowheads="1"/>
              </p:cNvSpPr>
              <p:nvPr/>
            </p:nvSpPr>
            <p:spPr bwMode="auto">
              <a:xfrm>
                <a:off x="4692" y="1992"/>
                <a:ext cx="534" cy="527"/>
              </a:xfrm>
              <a:prstGeom prst="rect">
                <a:avLst/>
              </a:prstGeom>
              <a:noFill/>
              <a:ln w="9525">
                <a:noFill/>
                <a:miter lim="800000"/>
                <a:headEnd/>
                <a:tailEnd/>
              </a:ln>
            </p:spPr>
            <p:txBody>
              <a:bodyPr>
                <a:spAutoFit/>
              </a:bodyPr>
              <a:lstStyle/>
              <a:p>
                <a:pPr algn="ctr">
                  <a:spcBef>
                    <a:spcPct val="50000"/>
                  </a:spcBef>
                </a:pPr>
                <a:r>
                  <a:rPr lang="en-US" sz="1400" dirty="0"/>
                  <a:t>PC </a:t>
                </a:r>
              </a:p>
              <a:p>
                <a:pPr algn="ctr">
                  <a:spcBef>
                    <a:spcPct val="50000"/>
                  </a:spcBef>
                </a:pPr>
                <a:r>
                  <a:rPr lang="en-US" sz="1400" dirty="0"/>
                  <a:t>Point Code</a:t>
                </a:r>
              </a:p>
            </p:txBody>
          </p:sp>
        </p:grpSp>
        <p:grpSp>
          <p:nvGrpSpPr>
            <p:cNvPr id="37922" name="Group 57"/>
            <p:cNvGrpSpPr>
              <a:grpSpLocks/>
            </p:cNvGrpSpPr>
            <p:nvPr/>
          </p:nvGrpSpPr>
          <p:grpSpPr bwMode="auto">
            <a:xfrm>
              <a:off x="1902" y="1836"/>
              <a:ext cx="1296" cy="552"/>
              <a:chOff x="2346" y="1992"/>
              <a:chExt cx="1296" cy="552"/>
            </a:xfrm>
          </p:grpSpPr>
          <p:sp>
            <p:nvSpPr>
              <p:cNvPr id="37927" name="Rectangle 58"/>
              <p:cNvSpPr>
                <a:spLocks noChangeArrowheads="1"/>
              </p:cNvSpPr>
              <p:nvPr/>
            </p:nvSpPr>
            <p:spPr bwMode="auto">
              <a:xfrm>
                <a:off x="2346" y="1992"/>
                <a:ext cx="1290" cy="552"/>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28" name="Text Box 59"/>
              <p:cNvSpPr txBox="1">
                <a:spLocks noChangeArrowheads="1"/>
              </p:cNvSpPr>
              <p:nvPr/>
            </p:nvSpPr>
            <p:spPr bwMode="auto">
              <a:xfrm>
                <a:off x="2346" y="1998"/>
                <a:ext cx="1296" cy="393"/>
              </a:xfrm>
              <a:prstGeom prst="rect">
                <a:avLst/>
              </a:prstGeom>
              <a:noFill/>
              <a:ln w="9525">
                <a:noFill/>
                <a:miter lim="800000"/>
                <a:headEnd/>
                <a:tailEnd/>
              </a:ln>
            </p:spPr>
            <p:txBody>
              <a:bodyPr>
                <a:spAutoFit/>
              </a:bodyPr>
              <a:lstStyle/>
              <a:p>
                <a:pPr>
                  <a:spcBef>
                    <a:spcPct val="50000"/>
                  </a:spcBef>
                </a:pPr>
                <a:r>
                  <a:rPr lang="en-US" sz="1400" dirty="0"/>
                  <a:t>       NP              ES</a:t>
                </a:r>
              </a:p>
              <a:p>
                <a:pPr>
                  <a:spcBef>
                    <a:spcPct val="50000"/>
                  </a:spcBef>
                </a:pPr>
                <a:r>
                  <a:rPr lang="en-US" sz="1400" dirty="0"/>
                  <a:t>Numbering    Encoding</a:t>
                </a:r>
              </a:p>
            </p:txBody>
          </p:sp>
          <p:sp>
            <p:nvSpPr>
              <p:cNvPr id="37929" name="Text Box 60"/>
              <p:cNvSpPr txBox="1">
                <a:spLocks noChangeArrowheads="1"/>
              </p:cNvSpPr>
              <p:nvPr/>
            </p:nvSpPr>
            <p:spPr bwMode="auto">
              <a:xfrm>
                <a:off x="2442" y="2346"/>
                <a:ext cx="1200" cy="192"/>
              </a:xfrm>
              <a:prstGeom prst="rect">
                <a:avLst/>
              </a:prstGeom>
              <a:noFill/>
              <a:ln w="9525">
                <a:noFill/>
                <a:miter lim="800000"/>
                <a:headEnd/>
                <a:tailEnd/>
              </a:ln>
            </p:spPr>
            <p:txBody>
              <a:bodyPr>
                <a:spAutoFit/>
              </a:bodyPr>
              <a:lstStyle/>
              <a:p>
                <a:pPr>
                  <a:spcBef>
                    <a:spcPct val="50000"/>
                  </a:spcBef>
                </a:pPr>
                <a:r>
                  <a:rPr lang="en-US" sz="1400" dirty="0"/>
                  <a:t>  Plan          Scheme</a:t>
                </a:r>
              </a:p>
            </p:txBody>
          </p:sp>
        </p:grpSp>
        <p:sp>
          <p:nvSpPr>
            <p:cNvPr id="37923" name="Line 61"/>
            <p:cNvSpPr>
              <a:spLocks noChangeShapeType="1"/>
            </p:cNvSpPr>
            <p:nvPr/>
          </p:nvSpPr>
          <p:spPr bwMode="auto">
            <a:xfrm>
              <a:off x="2556" y="1836"/>
              <a:ext cx="6" cy="552"/>
            </a:xfrm>
            <a:prstGeom prst="line">
              <a:avLst/>
            </a:prstGeom>
            <a:noFill/>
            <a:ln w="9525">
              <a:solidFill>
                <a:schemeClr val="tx1"/>
              </a:solidFill>
              <a:prstDash val="dash"/>
              <a:round/>
              <a:headEnd/>
              <a:tailEnd/>
            </a:ln>
          </p:spPr>
          <p:txBody>
            <a:bodyPr/>
            <a:lstStyle/>
            <a:p>
              <a:endParaRPr lang="en-US" dirty="0"/>
            </a:p>
          </p:txBody>
        </p:sp>
        <p:grpSp>
          <p:nvGrpSpPr>
            <p:cNvPr id="37924" name="Group 62"/>
            <p:cNvGrpSpPr>
              <a:grpSpLocks/>
            </p:cNvGrpSpPr>
            <p:nvPr/>
          </p:nvGrpSpPr>
          <p:grpSpPr bwMode="auto">
            <a:xfrm>
              <a:off x="4974" y="1836"/>
              <a:ext cx="612" cy="552"/>
              <a:chOff x="4974" y="1836"/>
              <a:chExt cx="612" cy="546"/>
            </a:xfrm>
          </p:grpSpPr>
          <p:sp>
            <p:nvSpPr>
              <p:cNvPr id="37925" name="Rectangle 63"/>
              <p:cNvSpPr>
                <a:spLocks noChangeArrowheads="1"/>
              </p:cNvSpPr>
              <p:nvPr/>
            </p:nvSpPr>
            <p:spPr bwMode="auto">
              <a:xfrm>
                <a:off x="4974" y="1836"/>
                <a:ext cx="612" cy="546"/>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7926" name="Text Box 64"/>
              <p:cNvSpPr txBox="1">
                <a:spLocks noChangeArrowheads="1"/>
              </p:cNvSpPr>
              <p:nvPr/>
            </p:nvSpPr>
            <p:spPr bwMode="auto">
              <a:xfrm>
                <a:off x="5004" y="1842"/>
                <a:ext cx="558" cy="521"/>
              </a:xfrm>
              <a:prstGeom prst="rect">
                <a:avLst/>
              </a:prstGeom>
              <a:noFill/>
              <a:ln w="9525">
                <a:noFill/>
                <a:miter lim="800000"/>
                <a:headEnd/>
                <a:tailEnd/>
              </a:ln>
            </p:spPr>
            <p:txBody>
              <a:bodyPr>
                <a:spAutoFit/>
              </a:bodyPr>
              <a:lstStyle/>
              <a:p>
                <a:pPr algn="ctr">
                  <a:spcBef>
                    <a:spcPct val="50000"/>
                  </a:spcBef>
                </a:pPr>
                <a:r>
                  <a:rPr lang="en-US" sz="1400" dirty="0"/>
                  <a:t>AI</a:t>
                </a:r>
              </a:p>
              <a:p>
                <a:pPr algn="ctr">
                  <a:spcBef>
                    <a:spcPct val="50000"/>
                  </a:spcBef>
                </a:pPr>
                <a:r>
                  <a:rPr lang="en-US" sz="1400" dirty="0"/>
                  <a:t>Address Indicator</a:t>
                </a:r>
              </a:p>
            </p:txBody>
          </p:sp>
        </p:grpSp>
      </p:grpSp>
      <p:sp>
        <p:nvSpPr>
          <p:cNvPr id="37910" name="Text Box 65"/>
          <p:cNvSpPr txBox="1">
            <a:spLocks noChangeArrowheads="1"/>
          </p:cNvSpPr>
          <p:nvPr/>
        </p:nvSpPr>
        <p:spPr bwMode="auto">
          <a:xfrm>
            <a:off x="5248275" y="3869580"/>
            <a:ext cx="647700" cy="284163"/>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TT-0</a:t>
            </a:r>
          </a:p>
        </p:txBody>
      </p:sp>
      <p:sp>
        <p:nvSpPr>
          <p:cNvPr id="37911" name="Line 66"/>
          <p:cNvSpPr>
            <a:spLocks noChangeShapeType="1"/>
          </p:cNvSpPr>
          <p:nvPr/>
        </p:nvSpPr>
        <p:spPr bwMode="auto">
          <a:xfrm>
            <a:off x="5553075" y="3631455"/>
            <a:ext cx="0" cy="233363"/>
          </a:xfrm>
          <a:prstGeom prst="line">
            <a:avLst/>
          </a:prstGeom>
          <a:noFill/>
          <a:ln w="9525">
            <a:solidFill>
              <a:schemeClr val="tx1"/>
            </a:solidFill>
            <a:round/>
            <a:headEnd/>
            <a:tailEnd type="triangle" w="med" len="med"/>
          </a:ln>
        </p:spPr>
        <p:txBody>
          <a:bodyPr/>
          <a:lstStyle/>
          <a:p>
            <a:endParaRPr lang="en-US" dirty="0"/>
          </a:p>
        </p:txBody>
      </p:sp>
      <p:sp>
        <p:nvSpPr>
          <p:cNvPr id="37912" name="Text Box 67"/>
          <p:cNvSpPr txBox="1">
            <a:spLocks noChangeArrowheads="1"/>
          </p:cNvSpPr>
          <p:nvPr/>
        </p:nvSpPr>
        <p:spPr bwMode="auto">
          <a:xfrm>
            <a:off x="7086600" y="4650630"/>
            <a:ext cx="628650" cy="304800"/>
          </a:xfrm>
          <a:prstGeom prst="rect">
            <a:avLst/>
          </a:prstGeom>
          <a:noFill/>
          <a:ln w="9525">
            <a:noFill/>
            <a:miter lim="800000"/>
            <a:headEnd/>
            <a:tailEnd/>
          </a:ln>
        </p:spPr>
        <p:txBody>
          <a:bodyPr>
            <a:spAutoFit/>
          </a:bodyPr>
          <a:lstStyle/>
          <a:p>
            <a:pPr algn="ctr">
              <a:spcBef>
                <a:spcPct val="50000"/>
              </a:spcBef>
            </a:pPr>
            <a:endParaRPr lang="en-US" sz="1400" dirty="0"/>
          </a:p>
        </p:txBody>
      </p:sp>
      <p:sp>
        <p:nvSpPr>
          <p:cNvPr id="37913" name="Text Box 68"/>
          <p:cNvSpPr txBox="1">
            <a:spLocks noChangeArrowheads="1"/>
          </p:cNvSpPr>
          <p:nvPr/>
        </p:nvSpPr>
        <p:spPr bwMode="auto">
          <a:xfrm>
            <a:off x="6705600" y="4860180"/>
            <a:ext cx="1200150" cy="649288"/>
          </a:xfrm>
          <a:prstGeom prst="rect">
            <a:avLst/>
          </a:prstGeom>
          <a:noFill/>
          <a:ln w="9525">
            <a:solidFill>
              <a:schemeClr val="tx1"/>
            </a:solidFill>
            <a:prstDash val="dash"/>
            <a:miter lim="800000"/>
            <a:headEnd/>
            <a:tailEnd/>
          </a:ln>
        </p:spPr>
        <p:txBody>
          <a:bodyPr>
            <a:spAutoFit/>
          </a:bodyPr>
          <a:lstStyle/>
          <a:p>
            <a:pPr algn="ctr">
              <a:spcBef>
                <a:spcPct val="50000"/>
              </a:spcBef>
            </a:pPr>
            <a:r>
              <a:rPr lang="en-US" sz="1200" dirty="0"/>
              <a:t> Zone Area ID  NPC         MSA SSA SP     </a:t>
            </a:r>
          </a:p>
        </p:txBody>
      </p:sp>
      <p:sp>
        <p:nvSpPr>
          <p:cNvPr id="37914" name="Line 69"/>
          <p:cNvSpPr>
            <a:spLocks noChangeShapeType="1"/>
          </p:cNvSpPr>
          <p:nvPr/>
        </p:nvSpPr>
        <p:spPr bwMode="auto">
          <a:xfrm>
            <a:off x="7524750" y="3640980"/>
            <a:ext cx="0" cy="1219200"/>
          </a:xfrm>
          <a:prstGeom prst="line">
            <a:avLst/>
          </a:prstGeom>
          <a:noFill/>
          <a:ln w="9525">
            <a:solidFill>
              <a:schemeClr val="tx1"/>
            </a:solidFill>
            <a:round/>
            <a:headEnd/>
            <a:tailEnd type="triangle" w="med" len="med"/>
          </a:ln>
        </p:spPr>
        <p:txBody>
          <a:bodyPr/>
          <a:lstStyle/>
          <a:p>
            <a:endParaRPr lang="en-US" dirty="0"/>
          </a:p>
        </p:txBody>
      </p:sp>
      <p:sp>
        <p:nvSpPr>
          <p:cNvPr id="37915" name="Text Box 70"/>
          <p:cNvSpPr txBox="1">
            <a:spLocks noChangeArrowheads="1"/>
          </p:cNvSpPr>
          <p:nvPr/>
        </p:nvSpPr>
        <p:spPr bwMode="auto">
          <a:xfrm>
            <a:off x="5743575" y="5622180"/>
            <a:ext cx="3162300" cy="833438"/>
          </a:xfrm>
          <a:prstGeom prst="rect">
            <a:avLst/>
          </a:prstGeom>
          <a:noFill/>
          <a:ln w="9525">
            <a:solidFill>
              <a:schemeClr val="tx1"/>
            </a:solidFill>
            <a:prstDash val="dash"/>
            <a:miter lim="800000"/>
            <a:headEnd/>
            <a:tailEnd/>
          </a:ln>
        </p:spPr>
        <p:txBody>
          <a:bodyPr>
            <a:spAutoFit/>
          </a:bodyPr>
          <a:lstStyle/>
          <a:p>
            <a:pPr>
              <a:spcBef>
                <a:spcPct val="50000"/>
              </a:spcBef>
            </a:pPr>
            <a:r>
              <a:rPr lang="en-US" sz="1200" dirty="0"/>
              <a:t>GTI =2(tt &amp; digits), =4(tt, nai, np &amp; digits)</a:t>
            </a:r>
          </a:p>
          <a:p>
            <a:pPr>
              <a:spcBef>
                <a:spcPct val="50000"/>
              </a:spcBef>
            </a:pPr>
            <a:r>
              <a:rPr lang="en-US" sz="1200" dirty="0"/>
              <a:t>RI =0 (route on gt), =1(route on pc/ssn)</a:t>
            </a:r>
          </a:p>
          <a:p>
            <a:pPr>
              <a:spcBef>
                <a:spcPct val="50000"/>
              </a:spcBef>
            </a:pPr>
            <a:r>
              <a:rPr lang="en-US" sz="1200" dirty="0"/>
              <a:t>NI =0 (international ntwk), =1(national ntwk)</a:t>
            </a:r>
          </a:p>
        </p:txBody>
      </p:sp>
      <p:sp>
        <p:nvSpPr>
          <p:cNvPr id="37916" name="Line 71"/>
          <p:cNvSpPr>
            <a:spLocks noChangeShapeType="1"/>
          </p:cNvSpPr>
          <p:nvPr/>
        </p:nvSpPr>
        <p:spPr bwMode="auto">
          <a:xfrm flipH="1">
            <a:off x="8353425" y="3631455"/>
            <a:ext cx="9525" cy="1990725"/>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US" dirty="0" smtClean="0"/>
              <a:t>Learning Activity 10 Assignment A</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en-US" dirty="0" smtClean="0"/>
              <a:t>Learning Activity 10 Assignment B</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en-US" dirty="0" smtClean="0"/>
              <a:t>Learning Activity 10 Assignment C</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en-US" dirty="0" smtClean="0"/>
              <a:t>Learning Activity 10 Assignment D</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0" y="74645"/>
            <a:ext cx="9143999" cy="579438"/>
          </a:xfrm>
          <a:prstGeom prst="rect">
            <a:avLst/>
          </a:prstGeom>
          <a:noFill/>
          <a:ln w="9525">
            <a:noFill/>
            <a:miter lim="800000"/>
            <a:headEnd/>
            <a:tailEnd/>
          </a:ln>
        </p:spPr>
        <p:txBody>
          <a:bodyPr wrap="square">
            <a:spAutoFit/>
          </a:bodyPr>
          <a:lstStyle/>
          <a:p>
            <a:pPr algn="ctr">
              <a:spcBef>
                <a:spcPct val="50000"/>
              </a:spcBef>
            </a:pPr>
            <a:r>
              <a:rPr lang="en-US" sz="3200" b="1" dirty="0">
                <a:solidFill>
                  <a:schemeClr val="bg1"/>
                </a:solidFill>
              </a:rPr>
              <a:t>SCCP GWS Configuration Form</a:t>
            </a:r>
          </a:p>
        </p:txBody>
      </p:sp>
    </p:spTree>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en-US" dirty="0" smtClean="0"/>
              <a:t>Module 7 Review</a:t>
            </a:r>
          </a:p>
        </p:txBody>
      </p:sp>
      <p:sp>
        <p:nvSpPr>
          <p:cNvPr id="232451"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buNone/>
            </a:pPr>
            <a:endParaRPr lang="en-US" dirty="0" smtClean="0"/>
          </a:p>
          <a:p>
            <a:pPr eaLnBrk="1" hangingPunct="1"/>
            <a:r>
              <a:rPr lang="en-US" dirty="0" smtClean="0"/>
              <a:t>We will review all answers as a group.</a:t>
            </a:r>
          </a:p>
          <a:p>
            <a:pPr eaLnBrk="1" hangingPunct="1"/>
            <a:endParaRPr lang="en-US" dirty="0" smtClean="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GSM MAP Screening </a:t>
            </a:r>
          </a:p>
          <a:p>
            <a:endParaRPr lang="en-US" dirty="0"/>
          </a:p>
        </p:txBody>
      </p:sp>
      <p:sp>
        <p:nvSpPr>
          <p:cNvPr id="234499" name="Rectangle 2"/>
          <p:cNvSpPr>
            <a:spLocks noGrp="1" noChangeArrowheads="1"/>
          </p:cNvSpPr>
          <p:nvPr>
            <p:ph type="ctrTitle"/>
          </p:nvPr>
        </p:nvSpPr>
        <p:spPr/>
        <p:txBody>
          <a:bodyPr/>
          <a:lstStyle/>
          <a:p>
            <a:r>
              <a:rPr lang="en-US" smtClean="0"/>
              <a:t>Module 8</a:t>
            </a:r>
            <a:endParaRPr lang="en-US" dirty="0" smtClean="0"/>
          </a:p>
        </p:txBody>
      </p:sp>
      <p:sp>
        <p:nvSpPr>
          <p:cNvPr id="234498"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mtClean="0"/>
              <a:t>Module 8 Objectives</a:t>
            </a:r>
            <a:endParaRPr lang="en-US" dirty="0" smtClean="0"/>
          </a:p>
        </p:txBody>
      </p:sp>
      <p:sp>
        <p:nvSpPr>
          <p:cNvPr id="235523" name="Rectangle 3"/>
          <p:cNvSpPr>
            <a:spLocks noGrp="1" noChangeArrowheads="1"/>
          </p:cNvSpPr>
          <p:nvPr>
            <p:ph idx="1"/>
          </p:nvPr>
        </p:nvSpPr>
        <p:spPr/>
        <p:txBody>
          <a:bodyPr/>
          <a:lstStyle/>
          <a:p>
            <a:r>
              <a:rPr lang="en-US" smtClean="0"/>
              <a:t>After completing this Module, the student will be able to use an EAGLE STP and related documentation to:</a:t>
            </a:r>
          </a:p>
          <a:p>
            <a:pPr lvl="2"/>
            <a:r>
              <a:rPr lang="en-US" smtClean="0"/>
              <a:t>Describe how GSM MAP Screening enhances the existing Gateway Screening (GWS) functionality on the EAGLE.</a:t>
            </a:r>
          </a:p>
          <a:p>
            <a:pPr lvl="2"/>
            <a:r>
              <a:rPr lang="en-US" smtClean="0"/>
              <a:t>Identify the GSM MAP Screening tables used to provision the EAGLE's database.</a:t>
            </a:r>
          </a:p>
          <a:p>
            <a:pPr lvl="2"/>
            <a:r>
              <a:rPr lang="en-US" smtClean="0"/>
              <a:t>Identify the commands used to administer GSM MAP Screening on the EAGLE.</a:t>
            </a:r>
          </a:p>
          <a:p>
            <a:endParaRPr lang="en-US" smtClean="0"/>
          </a:p>
          <a:p>
            <a:pPr lvl="1"/>
            <a:endParaRPr lang="en-US" smtClean="0"/>
          </a:p>
          <a:p>
            <a:endParaRPr lang="en-US" dirty="0" smtClean="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smtClean="0"/>
              <a:t>GSM MAP Screening Feature Overview</a:t>
            </a:r>
            <a:endParaRPr lang="en-US" dirty="0" smtClean="0"/>
          </a:p>
        </p:txBody>
      </p:sp>
      <p:sp>
        <p:nvSpPr>
          <p:cNvPr id="236547" name="Rectangle 3"/>
          <p:cNvSpPr>
            <a:spLocks noGrp="1" noChangeArrowheads="1"/>
          </p:cNvSpPr>
          <p:nvPr>
            <p:ph idx="1"/>
          </p:nvPr>
        </p:nvSpPr>
        <p:spPr/>
        <p:txBody>
          <a:bodyPr/>
          <a:lstStyle/>
          <a:p>
            <a:r>
              <a:rPr lang="en-US" smtClean="0"/>
              <a:t>GSM Mobile Application Part (MAP) Screening:</a:t>
            </a:r>
          </a:p>
          <a:p>
            <a:pPr lvl="1"/>
            <a:r>
              <a:rPr lang="en-US" smtClean="0"/>
              <a:t>is performed after GTT/EGTT</a:t>
            </a:r>
          </a:p>
          <a:p>
            <a:pPr lvl="1"/>
            <a:r>
              <a:rPr lang="en-US" smtClean="0"/>
              <a:t>is totally separate from Gateway Screening</a:t>
            </a:r>
          </a:p>
          <a:p>
            <a:pPr lvl="1"/>
            <a:r>
              <a:rPr lang="en-US" smtClean="0"/>
              <a:t>has its own screening tables</a:t>
            </a:r>
          </a:p>
          <a:p>
            <a:pPr lvl="1"/>
            <a:r>
              <a:rPr lang="en-US" smtClean="0"/>
              <a:t>has screening tables that apply to all linksets</a:t>
            </a:r>
          </a:p>
          <a:p>
            <a:pPr lvl="1"/>
            <a:r>
              <a:rPr lang="en-US" smtClean="0"/>
              <a:t>extends MSU screening beyond typical SS7 message type screening</a:t>
            </a:r>
          </a:p>
          <a:p>
            <a:pPr lvl="1"/>
            <a:endParaRPr lang="en-US" smtClean="0"/>
          </a:p>
          <a:p>
            <a:r>
              <a:rPr lang="en-US" smtClean="0"/>
              <a:t>The EAGLE's response to an MSU which failed GSM MAP Screening will be to route the MSU or discard it.</a:t>
            </a:r>
          </a:p>
          <a:p>
            <a:endParaRPr lang="en-US" smtClean="0"/>
          </a:p>
          <a:p>
            <a:endParaRPr lang="en-US"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CDPA Format (ITU)</a:t>
            </a:r>
          </a:p>
        </p:txBody>
      </p:sp>
      <p:sp>
        <p:nvSpPr>
          <p:cNvPr id="38915" name="Text Box 3"/>
          <p:cNvSpPr txBox="1">
            <a:spLocks noChangeArrowheads="1"/>
          </p:cNvSpPr>
          <p:nvPr/>
        </p:nvSpPr>
        <p:spPr bwMode="auto">
          <a:xfrm>
            <a:off x="482600" y="1173163"/>
            <a:ext cx="8131175" cy="4508500"/>
          </a:xfrm>
          <a:prstGeom prst="rect">
            <a:avLst/>
          </a:prstGeom>
          <a:noFill/>
          <a:ln w="9525">
            <a:noFill/>
            <a:miter lim="800000"/>
            <a:headEnd/>
            <a:tailEnd/>
          </a:ln>
        </p:spPr>
        <p:txBody>
          <a:bodyPr>
            <a:spAutoFit/>
          </a:bodyPr>
          <a:lstStyle/>
          <a:p>
            <a:pPr marL="457200" indent="-457200" eaLnBrk="0" hangingPunct="0">
              <a:spcBef>
                <a:spcPct val="50000"/>
              </a:spcBef>
            </a:pPr>
            <a:r>
              <a:rPr lang="en-US" sz="1400" dirty="0"/>
              <a:t>00001010         CDPA Length indicator   	           10</a:t>
            </a:r>
          </a:p>
          <a:p>
            <a:pPr marL="457200" indent="-457200" eaLnBrk="0" hangingPunct="0">
              <a:spcBef>
                <a:spcPct val="50000"/>
              </a:spcBef>
            </a:pPr>
            <a:r>
              <a:rPr lang="en-US" sz="1400" dirty="0"/>
              <a:t>01010010         Address indicator</a:t>
            </a:r>
          </a:p>
          <a:p>
            <a:pPr marL="457200" indent="-457200" eaLnBrk="0" hangingPunct="0">
              <a:spcBef>
                <a:spcPct val="50000"/>
              </a:spcBef>
            </a:pPr>
            <a:r>
              <a:rPr lang="en-US" sz="1400" dirty="0"/>
              <a:t>0- - - - - - -         Reserved                                             0</a:t>
            </a:r>
          </a:p>
          <a:p>
            <a:pPr marL="457200" indent="-457200" eaLnBrk="0" hangingPunct="0">
              <a:spcBef>
                <a:spcPct val="50000"/>
              </a:spcBef>
            </a:pPr>
            <a:r>
              <a:rPr lang="en-US" sz="1400" dirty="0"/>
              <a:t>-1- - - - - -          Routing indicator	                              1 - route on DPC + SSN</a:t>
            </a:r>
          </a:p>
          <a:p>
            <a:pPr marL="457200" indent="-457200" eaLnBrk="0" hangingPunct="0">
              <a:spcBef>
                <a:spcPct val="50000"/>
              </a:spcBef>
            </a:pPr>
            <a:r>
              <a:rPr lang="en-US" sz="1400" dirty="0"/>
              <a:t>- -0100- -          Global title indicator	            4 - Global title includes tt, np, nai, digits</a:t>
            </a:r>
          </a:p>
          <a:p>
            <a:pPr marL="457200" indent="-457200" eaLnBrk="0" hangingPunct="0">
              <a:spcBef>
                <a:spcPct val="50000"/>
              </a:spcBef>
            </a:pPr>
            <a:r>
              <a:rPr lang="en-US" sz="1400" dirty="0"/>
              <a:t>- - - - - -1-         SSN indicator		            1- the address contains a SSN</a:t>
            </a:r>
          </a:p>
          <a:p>
            <a:pPr marL="457200" indent="-457200" eaLnBrk="0" hangingPunct="0">
              <a:spcBef>
                <a:spcPct val="50000"/>
              </a:spcBef>
            </a:pPr>
            <a:r>
              <a:rPr lang="en-US" sz="1400" dirty="0"/>
              <a:t>- - - - - - </a:t>
            </a:r>
            <a:r>
              <a:rPr lang="en-US" sz="1400" dirty="0" smtClean="0"/>
              <a:t>-1         </a:t>
            </a:r>
            <a:r>
              <a:rPr lang="en-US" sz="1400" dirty="0"/>
              <a:t>Point code indicator	            </a:t>
            </a:r>
            <a:r>
              <a:rPr lang="en-US" sz="1400" dirty="0" smtClean="0"/>
              <a:t>1 </a:t>
            </a:r>
            <a:r>
              <a:rPr lang="en-US" sz="1400" dirty="0"/>
              <a:t>– address </a:t>
            </a:r>
            <a:r>
              <a:rPr lang="en-US" sz="1400" dirty="0" smtClean="0"/>
              <a:t>contains </a:t>
            </a:r>
            <a:r>
              <a:rPr lang="en-US" sz="1400" dirty="0"/>
              <a:t>a point code</a:t>
            </a:r>
          </a:p>
          <a:p>
            <a:pPr marL="457200" indent="-457200" eaLnBrk="0" hangingPunct="0">
              <a:spcBef>
                <a:spcPct val="50000"/>
              </a:spcBef>
            </a:pPr>
            <a:r>
              <a:rPr lang="en-US" sz="1400" dirty="0"/>
              <a:t>10010010         Subsystem number	            146 - CAMEL</a:t>
            </a:r>
          </a:p>
          <a:p>
            <a:pPr marL="457200" indent="-457200" eaLnBrk="0" hangingPunct="0">
              <a:spcBef>
                <a:spcPct val="50000"/>
              </a:spcBef>
            </a:pPr>
            <a:r>
              <a:rPr lang="en-US" sz="1400" dirty="0"/>
              <a:t>00000000         Translation type		            0  -  unknown</a:t>
            </a:r>
          </a:p>
          <a:p>
            <a:pPr marL="457200" indent="-457200" eaLnBrk="0" hangingPunct="0">
              <a:spcBef>
                <a:spcPct val="50000"/>
              </a:spcBef>
            </a:pPr>
            <a:r>
              <a:rPr lang="en-US" sz="1400" dirty="0"/>
              <a:t>0001- - - -         Numbering plan           	            1- ISDN numbering plan E.164</a:t>
            </a:r>
          </a:p>
          <a:p>
            <a:pPr marL="457200" indent="-457200" eaLnBrk="0" hangingPunct="0">
              <a:spcBef>
                <a:spcPct val="50000"/>
              </a:spcBef>
            </a:pPr>
            <a:r>
              <a:rPr lang="en-US" sz="1400" dirty="0"/>
              <a:t>- - - -0010         Encoding scheme                                 2 – BCD, even number of digits</a:t>
            </a:r>
          </a:p>
          <a:p>
            <a:pPr marL="457200" indent="-457200" eaLnBrk="0" hangingPunct="0">
              <a:spcBef>
                <a:spcPct val="50000"/>
              </a:spcBef>
            </a:pPr>
            <a:r>
              <a:rPr lang="en-US" sz="1400" dirty="0"/>
              <a:t>- 0000100         Nature of address indicator	            </a:t>
            </a:r>
            <a:r>
              <a:rPr lang="en-US" sz="1400" dirty="0" smtClean="0"/>
              <a:t>3 </a:t>
            </a:r>
            <a:r>
              <a:rPr lang="en-US" sz="1400" dirty="0"/>
              <a:t>- </a:t>
            </a:r>
            <a:r>
              <a:rPr lang="en-US" sz="1400" dirty="0" smtClean="0"/>
              <a:t>national </a:t>
            </a:r>
            <a:r>
              <a:rPr lang="en-US" sz="1400" dirty="0"/>
              <a:t>number</a:t>
            </a:r>
          </a:p>
          <a:p>
            <a:pPr marL="457200" indent="-457200" eaLnBrk="0" hangingPunct="0">
              <a:spcBef>
                <a:spcPct val="50000"/>
              </a:spcBef>
            </a:pPr>
            <a:r>
              <a:rPr lang="en-US" sz="1400" dirty="0"/>
              <a:t>- - - - - - - -        Global title address information             553199339484</a:t>
            </a:r>
          </a:p>
          <a:p>
            <a:pPr marL="457200" indent="-457200" eaLnBrk="0" hangingPunct="0">
              <a:spcBef>
                <a:spcPct val="50000"/>
              </a:spcBef>
            </a:pPr>
            <a:r>
              <a:rPr lang="en-US" sz="1400" dirty="0"/>
              <a:t>                                 </a:t>
            </a:r>
          </a:p>
        </p:txBody>
      </p:sp>
      <p:sp>
        <p:nvSpPr>
          <p:cNvPr id="38916" name="Rectangle 4"/>
          <p:cNvSpPr>
            <a:spLocks noChangeArrowheads="1"/>
          </p:cNvSpPr>
          <p:nvPr/>
        </p:nvSpPr>
        <p:spPr bwMode="auto">
          <a:xfrm>
            <a:off x="425450" y="1123950"/>
            <a:ext cx="8262938" cy="5262563"/>
          </a:xfrm>
          <a:prstGeom prst="rect">
            <a:avLst/>
          </a:prstGeom>
          <a:noFill/>
          <a:ln w="38100" cmpd="dbl">
            <a:solidFill>
              <a:schemeClr val="tx1"/>
            </a:solidFill>
            <a:miter lim="800000"/>
            <a:headEnd/>
            <a:tailEnd/>
          </a:ln>
        </p:spPr>
        <p:txBody>
          <a:bodyPr wrap="none" anchor="ctr"/>
          <a:lstStyle/>
          <a:p>
            <a:endParaRPr 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mtClean="0"/>
              <a:t>GSM MAP Screening Feature Overview</a:t>
            </a:r>
            <a:endParaRPr lang="en-US" dirty="0" smtClean="0"/>
          </a:p>
        </p:txBody>
      </p:sp>
      <p:sp>
        <p:nvSpPr>
          <p:cNvPr id="237571" name="Rectangle 3"/>
          <p:cNvSpPr>
            <a:spLocks noGrp="1" noChangeArrowheads="1"/>
          </p:cNvSpPr>
          <p:nvPr>
            <p:ph idx="1"/>
          </p:nvPr>
        </p:nvSpPr>
        <p:spPr/>
        <p:txBody>
          <a:bodyPr/>
          <a:lstStyle/>
          <a:p>
            <a:r>
              <a:rPr lang="en-US" smtClean="0"/>
              <a:t>MAP Screening is used only on linksets with ITU point codes.</a:t>
            </a:r>
          </a:p>
          <a:p>
            <a:pPr lvl="1"/>
            <a:r>
              <a:rPr lang="en-US" smtClean="0"/>
              <a:t>The Advanced GSM MAP Screening feature allows screening on linksets with ANSI point codes as well as CGPA digit screening</a:t>
            </a:r>
          </a:p>
          <a:p>
            <a:endParaRPr lang="en-US" smtClean="0"/>
          </a:p>
          <a:p>
            <a:r>
              <a:rPr lang="en-US" smtClean="0"/>
              <a:t>The GSM MAP Screening feature allows screening at the MAP level.</a:t>
            </a:r>
          </a:p>
          <a:p>
            <a:pPr lvl="1"/>
            <a:r>
              <a:rPr lang="en-US" smtClean="0"/>
              <a:t>Analyzes Operations Code (Opcode) of MAP messages</a:t>
            </a:r>
          </a:p>
          <a:p>
            <a:pPr lvl="2"/>
            <a:r>
              <a:rPr lang="en-US" smtClean="0"/>
              <a:t>Opcode defines the message type</a:t>
            </a:r>
          </a:p>
          <a:p>
            <a:endParaRPr lang="en-US" dirty="0" smtClean="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smtClean="0"/>
              <a:t>Activating the GSM MAP Screening Feature</a:t>
            </a:r>
            <a:endParaRPr lang="en-US" dirty="0" smtClean="0"/>
          </a:p>
        </p:txBody>
      </p:sp>
      <p:sp>
        <p:nvSpPr>
          <p:cNvPr id="238595" name="Rectangle 3"/>
          <p:cNvSpPr>
            <a:spLocks noGrp="1" noChangeArrowheads="1"/>
          </p:cNvSpPr>
          <p:nvPr>
            <p:ph idx="1"/>
          </p:nvPr>
        </p:nvSpPr>
        <p:spPr/>
        <p:txBody>
          <a:bodyPr/>
          <a:lstStyle/>
          <a:p>
            <a:r>
              <a:rPr lang="en-US" dirty="0" smtClean="0"/>
              <a:t>The GSM MAP screening feature is activated with the following commands:</a:t>
            </a:r>
          </a:p>
          <a:p>
            <a:pPr lvl="1"/>
            <a:r>
              <a:rPr lang="en-US" dirty="0" smtClean="0"/>
              <a:t>enable-ctrl-feat</a:t>
            </a:r>
          </a:p>
          <a:p>
            <a:pPr lvl="1"/>
            <a:r>
              <a:rPr lang="en-US" dirty="0" smtClean="0"/>
              <a:t>chg-ctrl-feat</a:t>
            </a:r>
          </a:p>
          <a:p>
            <a:pPr lvl="1"/>
            <a:r>
              <a:rPr lang="en-US" dirty="0" smtClean="0"/>
              <a:t>chg-</a:t>
            </a:r>
            <a:r>
              <a:rPr lang="en-US" dirty="0" err="1" smtClean="0"/>
              <a:t>stpopts</a:t>
            </a:r>
            <a:endParaRPr lang="en-US" dirty="0" smtClean="0"/>
          </a:p>
          <a:p>
            <a:pPr lvl="1"/>
            <a:r>
              <a:rPr lang="en-US" dirty="0" smtClean="0"/>
              <a:t>chg-</a:t>
            </a:r>
            <a:r>
              <a:rPr lang="en-US" dirty="0" err="1" smtClean="0"/>
              <a:t>ls</a:t>
            </a:r>
            <a:r>
              <a:rPr lang="en-US" dirty="0" smtClean="0"/>
              <a:t> </a:t>
            </a:r>
          </a:p>
          <a:p>
            <a:pPr lvl="1">
              <a:buNone/>
            </a:pPr>
            <a:endParaRPr lang="en-US" dirty="0" smtClean="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871538" y="3152775"/>
            <a:ext cx="29718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39619" name="Rectangle 3"/>
          <p:cNvSpPr>
            <a:spLocks noGrp="1" noChangeArrowheads="1"/>
          </p:cNvSpPr>
          <p:nvPr>
            <p:ph type="title"/>
          </p:nvPr>
        </p:nvSpPr>
        <p:spPr/>
        <p:txBody>
          <a:bodyPr/>
          <a:lstStyle/>
          <a:p>
            <a:r>
              <a:rPr lang="en-US" smtClean="0"/>
              <a:t>GSM MAP Screening Configuration Tables</a:t>
            </a:r>
            <a:endParaRPr lang="en-US" dirty="0" smtClean="0"/>
          </a:p>
        </p:txBody>
      </p:sp>
      <p:sp>
        <p:nvSpPr>
          <p:cNvPr id="239620" name="Rectangle 4"/>
          <p:cNvSpPr>
            <a:spLocks noGrp="1" noChangeArrowheads="1"/>
          </p:cNvSpPr>
          <p:nvPr>
            <p:ph sz="half" idx="1"/>
          </p:nvPr>
        </p:nvSpPr>
        <p:spPr>
          <a:xfrm>
            <a:off x="4572000" y="1249326"/>
            <a:ext cx="3689498" cy="4800600"/>
          </a:xfrm>
        </p:spPr>
        <p:txBody>
          <a:bodyPr/>
          <a:lstStyle/>
          <a:p>
            <a:r>
              <a:rPr lang="en-US" sz="2400" dirty="0" smtClean="0"/>
              <a:t>Entering the GSM MAP Screening tables into the database of the EAGLE should be done in this sequence.</a:t>
            </a:r>
          </a:p>
          <a:p>
            <a:r>
              <a:rPr lang="en-US" sz="2400" dirty="0" smtClean="0"/>
              <a:t>MAP Screening is performed in the same order as the entry order.</a:t>
            </a:r>
          </a:p>
          <a:p>
            <a:endParaRPr lang="en-US" dirty="0" smtClean="0"/>
          </a:p>
        </p:txBody>
      </p:sp>
      <p:sp>
        <p:nvSpPr>
          <p:cNvPr id="239621" name="Rectangle 5"/>
          <p:cNvSpPr>
            <a:spLocks noChangeArrowheads="1"/>
          </p:cNvSpPr>
          <p:nvPr/>
        </p:nvSpPr>
        <p:spPr bwMode="auto">
          <a:xfrm>
            <a:off x="849313" y="1295400"/>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39622" name="Rectangle 6"/>
          <p:cNvSpPr>
            <a:spLocks noChangeArrowheads="1"/>
          </p:cNvSpPr>
          <p:nvPr/>
        </p:nvSpPr>
        <p:spPr bwMode="auto">
          <a:xfrm>
            <a:off x="1193800" y="1341438"/>
            <a:ext cx="2714625" cy="396875"/>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  ent-gsmssn-scrn</a:t>
            </a:r>
          </a:p>
        </p:txBody>
      </p:sp>
      <p:sp>
        <p:nvSpPr>
          <p:cNvPr id="239623" name="Rectangle 7"/>
          <p:cNvSpPr>
            <a:spLocks noChangeArrowheads="1"/>
          </p:cNvSpPr>
          <p:nvPr/>
        </p:nvSpPr>
        <p:spPr bwMode="auto">
          <a:xfrm>
            <a:off x="1076325" y="2393950"/>
            <a:ext cx="2714625" cy="396875"/>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    </a:t>
            </a:r>
          </a:p>
        </p:txBody>
      </p:sp>
      <p:sp>
        <p:nvSpPr>
          <p:cNvPr id="239624" name="Rectangle 8"/>
          <p:cNvSpPr>
            <a:spLocks noChangeArrowheads="1"/>
          </p:cNvSpPr>
          <p:nvPr/>
        </p:nvSpPr>
        <p:spPr bwMode="auto">
          <a:xfrm>
            <a:off x="1333500" y="3262313"/>
            <a:ext cx="2135188" cy="396875"/>
          </a:xfrm>
          <a:prstGeom prst="rect">
            <a:avLst/>
          </a:prstGeom>
          <a:noFill/>
          <a:ln w="9525">
            <a:noFill/>
            <a:miter lim="800000"/>
            <a:headEnd/>
            <a:tailEnd/>
          </a:ln>
        </p:spPr>
        <p:txBody>
          <a:bodyPr wrap="none">
            <a:spAutoFit/>
          </a:bodyPr>
          <a:lstStyle/>
          <a:p>
            <a:r>
              <a:rPr lang="en-US" sz="2000" b="1" dirty="0">
                <a:latin typeface="Times New Roman" pitchFamily="18" charset="0"/>
              </a:rPr>
              <a:t> ent-gsmmap-scrn</a:t>
            </a:r>
          </a:p>
        </p:txBody>
      </p:sp>
      <p:sp>
        <p:nvSpPr>
          <p:cNvPr id="239625" name="Rectangle 9"/>
          <p:cNvSpPr>
            <a:spLocks noChangeArrowheads="1"/>
          </p:cNvSpPr>
          <p:nvPr/>
        </p:nvSpPr>
        <p:spPr bwMode="auto">
          <a:xfrm>
            <a:off x="871538" y="2251075"/>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39626" name="Rectangle 10"/>
          <p:cNvSpPr>
            <a:spLocks noChangeArrowheads="1"/>
          </p:cNvSpPr>
          <p:nvPr/>
        </p:nvSpPr>
        <p:spPr bwMode="auto">
          <a:xfrm>
            <a:off x="1330325" y="2384425"/>
            <a:ext cx="2051050" cy="396875"/>
          </a:xfrm>
          <a:prstGeom prst="rect">
            <a:avLst/>
          </a:prstGeom>
          <a:noFill/>
          <a:ln w="9525">
            <a:noFill/>
            <a:miter lim="800000"/>
            <a:headEnd/>
            <a:tailEnd/>
          </a:ln>
        </p:spPr>
        <p:txBody>
          <a:bodyPr wrap="none">
            <a:spAutoFit/>
          </a:bodyPr>
          <a:lstStyle/>
          <a:p>
            <a:r>
              <a:rPr lang="en-US" sz="2000" b="1" dirty="0">
                <a:latin typeface="Times New Roman" pitchFamily="18" charset="0"/>
              </a:rPr>
              <a:t> ent-gsms-opcode</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r>
              <a:rPr lang="en-US" dirty="0" smtClean="0"/>
              <a:t>GSM Subsystem Number Table</a:t>
            </a:r>
          </a:p>
        </p:txBody>
      </p:sp>
      <p:sp>
        <p:nvSpPr>
          <p:cNvPr id="241667" name="Rectangle 3"/>
          <p:cNvSpPr>
            <a:spLocks noGrp="1" noChangeArrowheads="1"/>
          </p:cNvSpPr>
          <p:nvPr>
            <p:ph sz="half" idx="1"/>
          </p:nvPr>
        </p:nvSpPr>
        <p:spPr>
          <a:xfrm>
            <a:off x="4540102" y="1090613"/>
            <a:ext cx="3806456" cy="5275262"/>
          </a:xfrm>
        </p:spPr>
        <p:txBody>
          <a:bodyPr>
            <a:normAutofit lnSpcReduction="10000"/>
          </a:bodyPr>
          <a:lstStyle/>
          <a:p>
            <a:pPr eaLnBrk="1" hangingPunct="1">
              <a:lnSpc>
                <a:spcPct val="90000"/>
              </a:lnSpc>
            </a:pPr>
            <a:r>
              <a:rPr lang="en-US" sz="2400" dirty="0" smtClean="0"/>
              <a:t>GSM Subsystem Number Screening Entries are created with this command.</a:t>
            </a:r>
          </a:p>
          <a:p>
            <a:pPr eaLnBrk="1" hangingPunct="1">
              <a:lnSpc>
                <a:spcPct val="90000"/>
              </a:lnSpc>
            </a:pPr>
            <a:r>
              <a:rPr lang="en-US" sz="2400" dirty="0" smtClean="0"/>
              <a:t>The GSM Subsystem Number Screening is being performed on the SCCP portion of the query.</a:t>
            </a:r>
          </a:p>
          <a:p>
            <a:pPr eaLnBrk="1" hangingPunct="1">
              <a:lnSpc>
                <a:spcPct val="90000"/>
              </a:lnSpc>
            </a:pPr>
            <a:r>
              <a:rPr lang="en-US" sz="2400" dirty="0" smtClean="0"/>
              <a:t>The GSM Subsystem Number Screening Entry command is used to provision origination (CGPA) and destination (CDPA) subsystem numbers to be GSM MAP screened.</a:t>
            </a:r>
          </a:p>
          <a:p>
            <a:pPr eaLnBrk="1" hangingPunct="1">
              <a:lnSpc>
                <a:spcPct val="90000"/>
              </a:lnSpc>
            </a:pPr>
            <a:endParaRPr lang="en-US" sz="2500" dirty="0" smtClean="0"/>
          </a:p>
        </p:txBody>
      </p:sp>
      <p:sp>
        <p:nvSpPr>
          <p:cNvPr id="241668" name="Rectangle 4"/>
          <p:cNvSpPr>
            <a:spLocks noChangeArrowheads="1"/>
          </p:cNvSpPr>
          <p:nvPr/>
        </p:nvSpPr>
        <p:spPr bwMode="auto">
          <a:xfrm>
            <a:off x="849313" y="1295400"/>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41669" name="Rectangle 5"/>
          <p:cNvSpPr>
            <a:spLocks noChangeArrowheads="1"/>
          </p:cNvSpPr>
          <p:nvPr/>
        </p:nvSpPr>
        <p:spPr bwMode="auto">
          <a:xfrm>
            <a:off x="1193800" y="1341438"/>
            <a:ext cx="2714625" cy="396875"/>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  ent-gsmssn-scrn</a:t>
            </a:r>
          </a:p>
        </p:txBody>
      </p:sp>
      <p:sp>
        <p:nvSpPr>
          <p:cNvPr id="241670" name="Rectangle 6"/>
          <p:cNvSpPr>
            <a:spLocks noChangeArrowheads="1"/>
          </p:cNvSpPr>
          <p:nvPr/>
        </p:nvSpPr>
        <p:spPr bwMode="auto">
          <a:xfrm>
            <a:off x="1076325" y="2393950"/>
            <a:ext cx="2714625" cy="396875"/>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    </a:t>
            </a:r>
          </a:p>
        </p:txBody>
      </p:sp>
      <p:sp>
        <p:nvSpPr>
          <p:cNvPr id="241671" name="Rectangle 7"/>
          <p:cNvSpPr>
            <a:spLocks noChangeArrowheads="1"/>
          </p:cNvSpPr>
          <p:nvPr/>
        </p:nvSpPr>
        <p:spPr bwMode="auto">
          <a:xfrm>
            <a:off x="1333500" y="3262313"/>
            <a:ext cx="2135188" cy="396875"/>
          </a:xfrm>
          <a:prstGeom prst="rect">
            <a:avLst/>
          </a:prstGeom>
          <a:noFill/>
          <a:ln w="9525">
            <a:noFill/>
            <a:miter lim="800000"/>
            <a:headEnd/>
            <a:tailEnd/>
          </a:ln>
        </p:spPr>
        <p:txBody>
          <a:bodyPr wrap="none">
            <a:spAutoFit/>
          </a:bodyPr>
          <a:lstStyle/>
          <a:p>
            <a:r>
              <a:rPr lang="en-US" sz="2000" b="1" dirty="0">
                <a:latin typeface="Times New Roman" pitchFamily="18" charset="0"/>
              </a:rPr>
              <a:t> ent-gsmmap-scrn</a:t>
            </a:r>
          </a:p>
        </p:txBody>
      </p:sp>
      <p:sp>
        <p:nvSpPr>
          <p:cNvPr id="241672" name="Rectangle 8"/>
          <p:cNvSpPr>
            <a:spLocks noChangeArrowheads="1"/>
          </p:cNvSpPr>
          <p:nvPr/>
        </p:nvSpPr>
        <p:spPr bwMode="auto">
          <a:xfrm>
            <a:off x="871538" y="2251075"/>
            <a:ext cx="2946400" cy="666750"/>
          </a:xfrm>
          <a:prstGeom prst="rect">
            <a:avLst/>
          </a:prstGeom>
          <a:noFill/>
          <a:ln w="9525">
            <a:solidFill>
              <a:schemeClr val="tx1"/>
            </a:solidFill>
            <a:miter lim="800000"/>
            <a:headEnd/>
            <a:tailEnd/>
          </a:ln>
        </p:spPr>
        <p:txBody>
          <a:bodyPr wrap="none" anchor="ctr"/>
          <a:lstStyle/>
          <a:p>
            <a:endParaRPr lang="en-US" dirty="0"/>
          </a:p>
        </p:txBody>
      </p:sp>
      <p:sp>
        <p:nvSpPr>
          <p:cNvPr id="241673" name="Rectangle 9"/>
          <p:cNvSpPr>
            <a:spLocks noChangeArrowheads="1"/>
          </p:cNvSpPr>
          <p:nvPr/>
        </p:nvSpPr>
        <p:spPr bwMode="auto">
          <a:xfrm>
            <a:off x="1330325" y="2384425"/>
            <a:ext cx="2051050" cy="396875"/>
          </a:xfrm>
          <a:prstGeom prst="rect">
            <a:avLst/>
          </a:prstGeom>
          <a:noFill/>
          <a:ln w="9525">
            <a:noFill/>
            <a:miter lim="800000"/>
            <a:headEnd/>
            <a:tailEnd/>
          </a:ln>
        </p:spPr>
        <p:txBody>
          <a:bodyPr wrap="none">
            <a:spAutoFit/>
          </a:bodyPr>
          <a:lstStyle/>
          <a:p>
            <a:r>
              <a:rPr lang="en-US" sz="2000" b="1" dirty="0">
                <a:latin typeface="Times New Roman" pitchFamily="18" charset="0"/>
              </a:rPr>
              <a:t> ent-gsms-opcode</a:t>
            </a:r>
          </a:p>
        </p:txBody>
      </p:sp>
      <p:sp>
        <p:nvSpPr>
          <p:cNvPr id="241674" name="Rectangle 10"/>
          <p:cNvSpPr>
            <a:spLocks noChangeArrowheads="1"/>
          </p:cNvSpPr>
          <p:nvPr/>
        </p:nvSpPr>
        <p:spPr bwMode="auto">
          <a:xfrm>
            <a:off x="871538" y="3152775"/>
            <a:ext cx="2971800" cy="666750"/>
          </a:xfrm>
          <a:prstGeom prst="rect">
            <a:avLst/>
          </a:prstGeom>
          <a:noFill/>
          <a:ln w="9525">
            <a:solidFill>
              <a:schemeClr val="tx1"/>
            </a:solidFill>
            <a:miter lim="800000"/>
            <a:headEnd/>
            <a:tailEnd/>
          </a:ln>
        </p:spPr>
        <p:txBody>
          <a:bodyPr wrap="none" anchor="ctr"/>
          <a:lstStyle/>
          <a:p>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en-US" dirty="0" smtClean="0"/>
              <a:t>GSM Subsystem Number Screen Example 1</a:t>
            </a:r>
          </a:p>
        </p:txBody>
      </p:sp>
      <p:sp>
        <p:nvSpPr>
          <p:cNvPr id="242691" name="Rectangle 3"/>
          <p:cNvSpPr>
            <a:spLocks noChangeArrowheads="1"/>
          </p:cNvSpPr>
          <p:nvPr/>
        </p:nvSpPr>
        <p:spPr bwMode="auto">
          <a:xfrm>
            <a:off x="673100" y="901700"/>
            <a:ext cx="7810500" cy="1174750"/>
          </a:xfrm>
          <a:prstGeom prst="rect">
            <a:avLst/>
          </a:prstGeom>
          <a:noFill/>
          <a:ln w="9525">
            <a:noFill/>
            <a:miter lim="800000"/>
            <a:headEnd/>
            <a:tailEnd/>
          </a:ln>
        </p:spPr>
        <p:txBody>
          <a:bodyPr lIns="92075" tIns="46038" rIns="92075" bIns="46038"/>
          <a:lstStyle/>
          <a:p>
            <a:pPr marL="228600" indent="-228600">
              <a:lnSpc>
                <a:spcPct val="80000"/>
              </a:lnSpc>
              <a:spcBef>
                <a:spcPts val="1100"/>
              </a:spcBef>
              <a:spcAft>
                <a:spcPts val="1300"/>
              </a:spcAft>
              <a:buClr>
                <a:schemeClr val="folHlink"/>
              </a:buClr>
              <a:buFont typeface="Wingdings" pitchFamily="2" charset="2"/>
              <a:buChar char="§"/>
            </a:pPr>
            <a:endParaRPr lang="fr-FR" sz="2800" dirty="0"/>
          </a:p>
        </p:txBody>
      </p:sp>
      <p:sp>
        <p:nvSpPr>
          <p:cNvPr id="242692" name="Line 4"/>
          <p:cNvSpPr>
            <a:spLocks noChangeShapeType="1"/>
          </p:cNvSpPr>
          <p:nvPr/>
        </p:nvSpPr>
        <p:spPr bwMode="auto">
          <a:xfrm>
            <a:off x="1244600" y="31877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2693" name="Line 5"/>
          <p:cNvSpPr>
            <a:spLocks noChangeShapeType="1"/>
          </p:cNvSpPr>
          <p:nvPr/>
        </p:nvSpPr>
        <p:spPr bwMode="auto">
          <a:xfrm flipV="1">
            <a:off x="4978400" y="31877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2694" name="Text Box 6"/>
          <p:cNvSpPr txBox="1">
            <a:spLocks noChangeArrowheads="1"/>
          </p:cNvSpPr>
          <p:nvPr/>
        </p:nvSpPr>
        <p:spPr bwMode="auto">
          <a:xfrm>
            <a:off x="3743325" y="5180013"/>
            <a:ext cx="1720850" cy="83820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b="1" u="sng" dirty="0">
                <a:solidFill>
                  <a:srgbClr val="000000"/>
                </a:solidFill>
              </a:rPr>
              <a:t>GSMSSN Table </a:t>
            </a:r>
            <a:endParaRPr lang="en-US" sz="1600" dirty="0">
              <a:solidFill>
                <a:srgbClr val="000000"/>
              </a:solidFill>
            </a:endParaRPr>
          </a:p>
          <a:p>
            <a:pPr eaLnBrk="0" hangingPunct="0"/>
            <a:r>
              <a:rPr lang="en-US" sz="1600" b="1" dirty="0">
                <a:solidFill>
                  <a:srgbClr val="000000"/>
                </a:solidFill>
              </a:rPr>
              <a:t>SSN = 6</a:t>
            </a:r>
          </a:p>
          <a:p>
            <a:pPr eaLnBrk="0" hangingPunct="0"/>
            <a:r>
              <a:rPr lang="en-US" sz="1600" b="1" dirty="0">
                <a:solidFill>
                  <a:srgbClr val="000000"/>
                </a:solidFill>
              </a:rPr>
              <a:t>type= orig</a:t>
            </a:r>
          </a:p>
        </p:txBody>
      </p:sp>
      <p:sp>
        <p:nvSpPr>
          <p:cNvPr id="242695" name="Text Box 7"/>
          <p:cNvSpPr txBox="1">
            <a:spLocks noChangeArrowheads="1"/>
          </p:cNvSpPr>
          <p:nvPr/>
        </p:nvSpPr>
        <p:spPr bwMode="auto">
          <a:xfrm>
            <a:off x="1892300" y="1452563"/>
            <a:ext cx="17494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solidFill>
                  <a:srgbClr val="000000"/>
                </a:solidFill>
              </a:rPr>
              <a:t>OPC = MSC</a:t>
            </a:r>
          </a:p>
          <a:p>
            <a:pPr eaLnBrk="0" hangingPunct="0"/>
            <a:r>
              <a:rPr lang="en-US" sz="1600" dirty="0">
                <a:solidFill>
                  <a:srgbClr val="000000"/>
                </a:solidFill>
              </a:rPr>
              <a:t>DPC = STP</a:t>
            </a:r>
          </a:p>
          <a:p>
            <a:pPr eaLnBrk="0" hangingPunct="0"/>
            <a:r>
              <a:rPr lang="en-US" sz="1600" dirty="0">
                <a:solidFill>
                  <a:srgbClr val="000000"/>
                </a:solidFill>
              </a:rPr>
              <a:t>GTA = 17893467</a:t>
            </a:r>
          </a:p>
          <a:p>
            <a:pPr eaLnBrk="0" hangingPunct="0"/>
            <a:r>
              <a:rPr lang="en-US" sz="1600" dirty="0">
                <a:solidFill>
                  <a:srgbClr val="000000"/>
                </a:solidFill>
              </a:rPr>
              <a:t>CGPA SSN=8</a:t>
            </a:r>
          </a:p>
          <a:p>
            <a:pPr eaLnBrk="0" hangingPunct="0"/>
            <a:r>
              <a:rPr lang="en-US" sz="1600" dirty="0">
                <a:solidFill>
                  <a:srgbClr val="000000"/>
                </a:solidFill>
              </a:rPr>
              <a:t>CDPA SSN = 9</a:t>
            </a:r>
          </a:p>
        </p:txBody>
      </p:sp>
      <p:sp>
        <p:nvSpPr>
          <p:cNvPr id="242696" name="Line 8"/>
          <p:cNvSpPr>
            <a:spLocks noChangeShapeType="1"/>
          </p:cNvSpPr>
          <p:nvPr/>
        </p:nvSpPr>
        <p:spPr bwMode="auto">
          <a:xfrm>
            <a:off x="1854200" y="3340100"/>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42697" name="Oval 9"/>
          <p:cNvSpPr>
            <a:spLocks noChangeArrowheads="1"/>
          </p:cNvSpPr>
          <p:nvPr/>
        </p:nvSpPr>
        <p:spPr bwMode="ltGray">
          <a:xfrm>
            <a:off x="863600" y="273050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a:solidFill>
                  <a:srgbClr val="000000"/>
                </a:solidFill>
              </a:rPr>
              <a:t>MSC</a:t>
            </a:r>
          </a:p>
        </p:txBody>
      </p:sp>
      <p:sp>
        <p:nvSpPr>
          <p:cNvPr id="242698" name="AutoShape 10"/>
          <p:cNvSpPr>
            <a:spLocks noChangeArrowheads="1"/>
          </p:cNvSpPr>
          <p:nvPr/>
        </p:nvSpPr>
        <p:spPr bwMode="auto">
          <a:xfrm>
            <a:off x="7950200" y="29591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9</a:t>
            </a:r>
          </a:p>
        </p:txBody>
      </p:sp>
      <p:grpSp>
        <p:nvGrpSpPr>
          <p:cNvPr id="242699" name="Group 11"/>
          <p:cNvGrpSpPr>
            <a:grpSpLocks/>
          </p:cNvGrpSpPr>
          <p:nvPr/>
        </p:nvGrpSpPr>
        <p:grpSpPr bwMode="auto">
          <a:xfrm>
            <a:off x="3835400" y="2654300"/>
            <a:ext cx="1143000" cy="1066800"/>
            <a:chOff x="2448" y="1824"/>
            <a:chExt cx="720" cy="672"/>
          </a:xfrm>
        </p:grpSpPr>
        <p:sp>
          <p:nvSpPr>
            <p:cNvPr id="242710" name="Rectangle 1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42711" name="Line 1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42700" name="Rectangle 14"/>
          <p:cNvSpPr>
            <a:spLocks noChangeArrowheads="1"/>
          </p:cNvSpPr>
          <p:nvPr/>
        </p:nvSpPr>
        <p:spPr bwMode="auto">
          <a:xfrm>
            <a:off x="4008438" y="2914650"/>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242701" name="Line 15"/>
          <p:cNvSpPr>
            <a:spLocks noChangeShapeType="1"/>
          </p:cNvSpPr>
          <p:nvPr/>
        </p:nvSpPr>
        <p:spPr bwMode="auto">
          <a:xfrm>
            <a:off x="3987800" y="3721100"/>
            <a:ext cx="0" cy="431800"/>
          </a:xfrm>
          <a:prstGeom prst="line">
            <a:avLst/>
          </a:prstGeom>
          <a:noFill/>
          <a:ln w="28575">
            <a:solidFill>
              <a:schemeClr val="tx1"/>
            </a:solidFill>
            <a:round/>
            <a:headEnd/>
            <a:tailEnd type="triangle" w="med" len="med"/>
          </a:ln>
        </p:spPr>
        <p:txBody>
          <a:bodyPr/>
          <a:lstStyle/>
          <a:p>
            <a:endParaRPr lang="en-US" dirty="0"/>
          </a:p>
        </p:txBody>
      </p:sp>
      <p:sp>
        <p:nvSpPr>
          <p:cNvPr id="242702" name="Line 16"/>
          <p:cNvSpPr>
            <a:spLocks noChangeShapeType="1"/>
          </p:cNvSpPr>
          <p:nvPr/>
        </p:nvSpPr>
        <p:spPr bwMode="auto">
          <a:xfrm flipV="1">
            <a:off x="4864100" y="3721100"/>
            <a:ext cx="0" cy="1460500"/>
          </a:xfrm>
          <a:prstGeom prst="line">
            <a:avLst/>
          </a:prstGeom>
          <a:noFill/>
          <a:ln w="28575">
            <a:solidFill>
              <a:schemeClr val="tx1"/>
            </a:solidFill>
            <a:round/>
            <a:headEnd/>
            <a:tailEnd type="triangle" w="med" len="med"/>
          </a:ln>
        </p:spPr>
        <p:txBody>
          <a:bodyPr/>
          <a:lstStyle/>
          <a:p>
            <a:endParaRPr lang="en-US" dirty="0"/>
          </a:p>
        </p:txBody>
      </p:sp>
      <p:sp>
        <p:nvSpPr>
          <p:cNvPr id="242703" name="Line 17"/>
          <p:cNvSpPr>
            <a:spLocks noChangeShapeType="1"/>
          </p:cNvSpPr>
          <p:nvPr/>
        </p:nvSpPr>
        <p:spPr bwMode="auto">
          <a:xfrm>
            <a:off x="5041900" y="3365500"/>
            <a:ext cx="2019300" cy="0"/>
          </a:xfrm>
          <a:prstGeom prst="line">
            <a:avLst/>
          </a:prstGeom>
          <a:noFill/>
          <a:ln w="28575">
            <a:solidFill>
              <a:schemeClr val="tx1"/>
            </a:solidFill>
            <a:round/>
            <a:headEnd/>
            <a:tailEnd type="triangle" w="med" len="med"/>
          </a:ln>
        </p:spPr>
        <p:txBody>
          <a:bodyPr/>
          <a:lstStyle/>
          <a:p>
            <a:endParaRPr lang="en-US" dirty="0"/>
          </a:p>
        </p:txBody>
      </p:sp>
      <p:sp>
        <p:nvSpPr>
          <p:cNvPr id="242704" name="Text Box 18"/>
          <p:cNvSpPr txBox="1">
            <a:spLocks noChangeArrowheads="1"/>
          </p:cNvSpPr>
          <p:nvPr/>
        </p:nvSpPr>
        <p:spPr bwMode="auto">
          <a:xfrm>
            <a:off x="5156200" y="1485900"/>
            <a:ext cx="1689100" cy="1323975"/>
          </a:xfrm>
          <a:prstGeom prst="rect">
            <a:avLst/>
          </a:prstGeom>
          <a:noFill/>
          <a:ln w="9525">
            <a:solidFill>
              <a:schemeClr val="tx1"/>
            </a:solidFill>
            <a:miter lim="800000"/>
            <a:headEnd/>
            <a:tailEnd/>
          </a:ln>
        </p:spPr>
        <p:txBody>
          <a:bodyPr>
            <a:spAutoFit/>
          </a:bodyPr>
          <a:lstStyle/>
          <a:p>
            <a:pPr>
              <a:spcBef>
                <a:spcPct val="50000"/>
              </a:spcBef>
            </a:pPr>
            <a:r>
              <a:rPr lang="en-US" sz="1600" dirty="0">
                <a:solidFill>
                  <a:srgbClr val="000000"/>
                </a:solidFill>
              </a:rPr>
              <a:t>OPC = STP      DPC = EIR GTA=17893467 CGPA SSN =8 CDPA SSN=9</a:t>
            </a:r>
          </a:p>
        </p:txBody>
      </p:sp>
      <p:sp>
        <p:nvSpPr>
          <p:cNvPr id="242705" name="Text Box 19"/>
          <p:cNvSpPr txBox="1">
            <a:spLocks noChangeArrowheads="1"/>
          </p:cNvSpPr>
          <p:nvPr/>
        </p:nvSpPr>
        <p:spPr bwMode="auto">
          <a:xfrm>
            <a:off x="3365500" y="4191000"/>
            <a:ext cx="1333500" cy="346075"/>
          </a:xfrm>
          <a:prstGeom prst="rect">
            <a:avLst/>
          </a:prstGeom>
          <a:noFill/>
          <a:ln w="9525">
            <a:solidFill>
              <a:schemeClr val="tx1"/>
            </a:solidFill>
            <a:miter lim="800000"/>
            <a:headEnd/>
            <a:tailEnd/>
          </a:ln>
        </p:spPr>
        <p:txBody>
          <a:bodyPr>
            <a:spAutoFit/>
          </a:bodyPr>
          <a:lstStyle/>
          <a:p>
            <a:pPr algn="ctr">
              <a:spcBef>
                <a:spcPct val="50000"/>
              </a:spcBef>
            </a:pPr>
            <a:r>
              <a:rPr lang="en-US" sz="1600" u="sng" dirty="0">
                <a:solidFill>
                  <a:srgbClr val="000000"/>
                </a:solidFill>
              </a:rPr>
              <a:t>GTT Table</a:t>
            </a:r>
          </a:p>
        </p:txBody>
      </p:sp>
      <p:sp>
        <p:nvSpPr>
          <p:cNvPr id="242706" name="Line 20"/>
          <p:cNvSpPr>
            <a:spLocks noChangeShapeType="1"/>
          </p:cNvSpPr>
          <p:nvPr/>
        </p:nvSpPr>
        <p:spPr bwMode="auto">
          <a:xfrm>
            <a:off x="3987800" y="4533900"/>
            <a:ext cx="0" cy="647700"/>
          </a:xfrm>
          <a:prstGeom prst="line">
            <a:avLst/>
          </a:prstGeom>
          <a:noFill/>
          <a:ln w="28575">
            <a:solidFill>
              <a:schemeClr val="tx1"/>
            </a:solidFill>
            <a:round/>
            <a:headEnd/>
            <a:tailEnd type="triangle" w="med" len="med"/>
          </a:ln>
        </p:spPr>
        <p:txBody>
          <a:bodyPr/>
          <a:lstStyle/>
          <a:p>
            <a:endParaRPr lang="en-US" dirty="0"/>
          </a:p>
        </p:txBody>
      </p:sp>
      <p:grpSp>
        <p:nvGrpSpPr>
          <p:cNvPr id="242707" name="Group 21"/>
          <p:cNvGrpSpPr>
            <a:grpSpLocks/>
          </p:cNvGrpSpPr>
          <p:nvPr/>
        </p:nvGrpSpPr>
        <p:grpSpPr bwMode="auto">
          <a:xfrm>
            <a:off x="6915150" y="2667000"/>
            <a:ext cx="1152525" cy="1028700"/>
            <a:chOff x="4356" y="1680"/>
            <a:chExt cx="726" cy="648"/>
          </a:xfrm>
        </p:grpSpPr>
        <p:sp>
          <p:nvSpPr>
            <p:cNvPr id="242708" name="AutoShape 22"/>
            <p:cNvSpPr>
              <a:spLocks noChangeArrowheads="1"/>
            </p:cNvSpPr>
            <p:nvPr/>
          </p:nvSpPr>
          <p:spPr bwMode="auto">
            <a:xfrm>
              <a:off x="4356" y="1680"/>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2709" name="Text Box 23"/>
            <p:cNvSpPr txBox="1">
              <a:spLocks noChangeArrowheads="1"/>
            </p:cNvSpPr>
            <p:nvPr/>
          </p:nvSpPr>
          <p:spPr bwMode="auto">
            <a:xfrm>
              <a:off x="4470" y="1986"/>
              <a:ext cx="570" cy="327"/>
            </a:xfrm>
            <a:prstGeom prst="rect">
              <a:avLst/>
            </a:prstGeom>
            <a:noFill/>
            <a:ln w="9525">
              <a:noFill/>
              <a:miter lim="800000"/>
              <a:headEnd/>
              <a:tailEnd/>
            </a:ln>
          </p:spPr>
          <p:txBody>
            <a:bodyPr>
              <a:spAutoFit/>
            </a:bodyPr>
            <a:lstStyle/>
            <a:p>
              <a:pPr>
                <a:spcBef>
                  <a:spcPct val="50000"/>
                </a:spcBef>
              </a:pPr>
              <a:r>
                <a:rPr lang="en-US" sz="2800" b="1" dirty="0"/>
                <a:t>EIR</a:t>
              </a:r>
            </a:p>
          </p:txBody>
        </p:sp>
      </p:grpSp>
    </p:spTree>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r>
              <a:rPr lang="en-US" dirty="0" smtClean="0"/>
              <a:t>GSM Subsystem Number Screen Example 2</a:t>
            </a:r>
          </a:p>
        </p:txBody>
      </p:sp>
      <p:sp>
        <p:nvSpPr>
          <p:cNvPr id="243715"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sp>
        <p:nvSpPr>
          <p:cNvPr id="243716" name="Line 4"/>
          <p:cNvSpPr>
            <a:spLocks noChangeShapeType="1"/>
          </p:cNvSpPr>
          <p:nvPr/>
        </p:nvSpPr>
        <p:spPr bwMode="auto">
          <a:xfrm>
            <a:off x="1373188" y="324485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3717" name="Line 5"/>
          <p:cNvSpPr>
            <a:spLocks noChangeShapeType="1"/>
          </p:cNvSpPr>
          <p:nvPr/>
        </p:nvSpPr>
        <p:spPr bwMode="auto">
          <a:xfrm flipV="1">
            <a:off x="5106988" y="324485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885190" name="Text Box 6"/>
          <p:cNvSpPr txBox="1">
            <a:spLocks noChangeArrowheads="1"/>
          </p:cNvSpPr>
          <p:nvPr/>
        </p:nvSpPr>
        <p:spPr bwMode="auto">
          <a:xfrm>
            <a:off x="3871913" y="5237163"/>
            <a:ext cx="1720850" cy="83820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u="sng" dirty="0"/>
              <a:t>GSMSSN Table </a:t>
            </a:r>
            <a:endParaRPr lang="en-US" sz="1600" b="1" dirty="0"/>
          </a:p>
          <a:p>
            <a:pPr eaLnBrk="0" hangingPunct="0"/>
            <a:r>
              <a:rPr lang="en-US" sz="1600" b="1" dirty="0"/>
              <a:t>SSN = 7</a:t>
            </a:r>
          </a:p>
          <a:p>
            <a:pPr eaLnBrk="0" hangingPunct="0"/>
            <a:r>
              <a:rPr lang="en-US" sz="1600" b="1" dirty="0"/>
              <a:t>type= orig</a:t>
            </a:r>
          </a:p>
        </p:txBody>
      </p:sp>
      <p:sp>
        <p:nvSpPr>
          <p:cNvPr id="1885191" name="Text Box 7"/>
          <p:cNvSpPr txBox="1">
            <a:spLocks noChangeArrowheads="1"/>
          </p:cNvSpPr>
          <p:nvPr/>
        </p:nvSpPr>
        <p:spPr bwMode="auto">
          <a:xfrm>
            <a:off x="1677988" y="1306513"/>
            <a:ext cx="2381250"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DPC = STP</a:t>
            </a:r>
          </a:p>
          <a:p>
            <a:pPr eaLnBrk="0" hangingPunct="0"/>
            <a:r>
              <a:rPr lang="en-US" sz="1600" dirty="0"/>
              <a:t>OPC = MSC</a:t>
            </a:r>
          </a:p>
          <a:p>
            <a:pPr eaLnBrk="0" hangingPunct="0"/>
            <a:r>
              <a:rPr lang="en-US" sz="1600" dirty="0"/>
              <a:t>CGPA GTA = 17893467</a:t>
            </a:r>
          </a:p>
          <a:p>
            <a:pPr eaLnBrk="0" hangingPunct="0"/>
            <a:r>
              <a:rPr lang="en-US" sz="1600" b="1" dirty="0"/>
              <a:t>CGPA SSN = 8</a:t>
            </a:r>
          </a:p>
          <a:p>
            <a:pPr eaLnBrk="0" hangingPunct="0"/>
            <a:r>
              <a:rPr lang="en-US" sz="1600" dirty="0"/>
              <a:t>CDPA SSN = 6</a:t>
            </a:r>
          </a:p>
        </p:txBody>
      </p:sp>
      <p:sp>
        <p:nvSpPr>
          <p:cNvPr id="1885192" name="Line 8"/>
          <p:cNvSpPr>
            <a:spLocks noChangeShapeType="1"/>
          </p:cNvSpPr>
          <p:nvPr/>
        </p:nvSpPr>
        <p:spPr bwMode="auto">
          <a:xfrm>
            <a:off x="1982788" y="3397250"/>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43721" name="Oval 9"/>
          <p:cNvSpPr>
            <a:spLocks noChangeArrowheads="1"/>
          </p:cNvSpPr>
          <p:nvPr/>
        </p:nvSpPr>
        <p:spPr bwMode="ltGray">
          <a:xfrm>
            <a:off x="992188" y="27876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43722" name="AutoShape 10"/>
          <p:cNvSpPr>
            <a:spLocks noChangeArrowheads="1"/>
          </p:cNvSpPr>
          <p:nvPr/>
        </p:nvSpPr>
        <p:spPr bwMode="auto">
          <a:xfrm>
            <a:off x="8031163" y="3016250"/>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43723" name="Group 11"/>
          <p:cNvGrpSpPr>
            <a:grpSpLocks/>
          </p:cNvGrpSpPr>
          <p:nvPr/>
        </p:nvGrpSpPr>
        <p:grpSpPr bwMode="auto">
          <a:xfrm>
            <a:off x="3963988" y="2711450"/>
            <a:ext cx="1143000" cy="1066800"/>
            <a:chOff x="2448" y="1824"/>
            <a:chExt cx="720" cy="672"/>
          </a:xfrm>
        </p:grpSpPr>
        <p:sp>
          <p:nvSpPr>
            <p:cNvPr id="243734" name="Rectangle 1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43735" name="Line 1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43724" name="Rectangle 14"/>
          <p:cNvSpPr>
            <a:spLocks noChangeArrowheads="1"/>
          </p:cNvSpPr>
          <p:nvPr/>
        </p:nvSpPr>
        <p:spPr bwMode="auto">
          <a:xfrm>
            <a:off x="4121150" y="2962275"/>
            <a:ext cx="874713" cy="519113"/>
          </a:xfrm>
          <a:prstGeom prst="rect">
            <a:avLst/>
          </a:prstGeom>
          <a:solidFill>
            <a:srgbClr val="F0E8B7"/>
          </a:solidFill>
          <a:ln w="9525">
            <a:noFill/>
            <a:miter lim="800000"/>
            <a:headEnd/>
            <a:tailEnd/>
          </a:ln>
        </p:spPr>
        <p:txBody>
          <a:bodyPr wrap="none" lIns="91423" tIns="45712" rIns="91423" bIns="45712">
            <a:spAutoFit/>
          </a:bodyPr>
          <a:lstStyle/>
          <a:p>
            <a:r>
              <a:rPr lang="en-US" sz="2800" b="1" dirty="0"/>
              <a:t>STP</a:t>
            </a:r>
          </a:p>
        </p:txBody>
      </p:sp>
      <p:sp>
        <p:nvSpPr>
          <p:cNvPr id="1885199" name="Line 15"/>
          <p:cNvSpPr>
            <a:spLocks noChangeShapeType="1"/>
          </p:cNvSpPr>
          <p:nvPr/>
        </p:nvSpPr>
        <p:spPr bwMode="auto">
          <a:xfrm>
            <a:off x="4116388" y="3778250"/>
            <a:ext cx="0" cy="431800"/>
          </a:xfrm>
          <a:prstGeom prst="line">
            <a:avLst/>
          </a:prstGeom>
          <a:noFill/>
          <a:ln w="25400">
            <a:solidFill>
              <a:srgbClr val="FF0000"/>
            </a:solidFill>
            <a:round/>
            <a:headEnd/>
            <a:tailEnd type="triangle" w="med" len="med"/>
          </a:ln>
        </p:spPr>
        <p:txBody>
          <a:bodyPr/>
          <a:lstStyle/>
          <a:p>
            <a:endParaRPr lang="en-US" dirty="0"/>
          </a:p>
        </p:txBody>
      </p:sp>
      <p:sp>
        <p:nvSpPr>
          <p:cNvPr id="1885200" name="Line 16"/>
          <p:cNvSpPr>
            <a:spLocks noChangeShapeType="1"/>
          </p:cNvSpPr>
          <p:nvPr/>
        </p:nvSpPr>
        <p:spPr bwMode="auto">
          <a:xfrm flipV="1">
            <a:off x="4992688" y="3778250"/>
            <a:ext cx="0" cy="1460500"/>
          </a:xfrm>
          <a:prstGeom prst="line">
            <a:avLst/>
          </a:prstGeom>
          <a:noFill/>
          <a:ln w="25400">
            <a:solidFill>
              <a:srgbClr val="FF0000"/>
            </a:solidFill>
            <a:round/>
            <a:headEnd/>
            <a:tailEnd type="triangle" w="med" len="med"/>
          </a:ln>
        </p:spPr>
        <p:txBody>
          <a:bodyPr/>
          <a:lstStyle/>
          <a:p>
            <a:endParaRPr lang="en-US" dirty="0"/>
          </a:p>
        </p:txBody>
      </p:sp>
      <p:sp>
        <p:nvSpPr>
          <p:cNvPr id="1885201" name="Text Box 17"/>
          <p:cNvSpPr txBox="1">
            <a:spLocks noChangeArrowheads="1"/>
          </p:cNvSpPr>
          <p:nvPr/>
        </p:nvSpPr>
        <p:spPr bwMode="auto">
          <a:xfrm>
            <a:off x="3468688" y="4248150"/>
            <a:ext cx="14097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885202" name="Line 18"/>
          <p:cNvSpPr>
            <a:spLocks noChangeShapeType="1"/>
          </p:cNvSpPr>
          <p:nvPr/>
        </p:nvSpPr>
        <p:spPr bwMode="auto">
          <a:xfrm>
            <a:off x="4116388" y="4591050"/>
            <a:ext cx="0" cy="647700"/>
          </a:xfrm>
          <a:prstGeom prst="line">
            <a:avLst/>
          </a:prstGeom>
          <a:noFill/>
          <a:ln w="25400">
            <a:solidFill>
              <a:srgbClr val="FF0000"/>
            </a:solidFill>
            <a:round/>
            <a:headEnd/>
            <a:tailEnd type="triangle" w="med" len="med"/>
          </a:ln>
        </p:spPr>
        <p:txBody>
          <a:bodyPr/>
          <a:lstStyle/>
          <a:p>
            <a:endParaRPr lang="en-US" dirty="0"/>
          </a:p>
        </p:txBody>
      </p:sp>
      <p:sp>
        <p:nvSpPr>
          <p:cNvPr id="1885203" name="Text Box 19"/>
          <p:cNvSpPr txBox="1">
            <a:spLocks noChangeArrowheads="1"/>
          </p:cNvSpPr>
          <p:nvPr/>
        </p:nvSpPr>
        <p:spPr bwMode="auto">
          <a:xfrm>
            <a:off x="5081588" y="1293813"/>
            <a:ext cx="2381250"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DPC = HLR</a:t>
            </a:r>
          </a:p>
          <a:p>
            <a:pPr eaLnBrk="0" hangingPunct="0"/>
            <a:r>
              <a:rPr lang="en-US" sz="1600" dirty="0"/>
              <a:t>OPC = STP</a:t>
            </a:r>
          </a:p>
          <a:p>
            <a:pPr eaLnBrk="0" hangingPunct="0"/>
            <a:r>
              <a:rPr lang="en-US" sz="1600" dirty="0"/>
              <a:t>CGPA GTA = 17893467</a:t>
            </a:r>
          </a:p>
          <a:p>
            <a:pPr eaLnBrk="0" hangingPunct="0"/>
            <a:r>
              <a:rPr lang="en-US" sz="1600" dirty="0"/>
              <a:t>CGPA SSN = 8</a:t>
            </a:r>
          </a:p>
          <a:p>
            <a:pPr eaLnBrk="0" hangingPunct="0"/>
            <a:r>
              <a:rPr lang="en-US" sz="1600" dirty="0"/>
              <a:t>CDPA SSN = 6</a:t>
            </a:r>
          </a:p>
        </p:txBody>
      </p:sp>
      <p:sp>
        <p:nvSpPr>
          <p:cNvPr id="1885204" name="Line 20"/>
          <p:cNvSpPr>
            <a:spLocks noChangeShapeType="1"/>
          </p:cNvSpPr>
          <p:nvPr/>
        </p:nvSpPr>
        <p:spPr bwMode="auto">
          <a:xfrm>
            <a:off x="5297488" y="3397250"/>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grpSp>
        <p:nvGrpSpPr>
          <p:cNvPr id="243731" name="Group 21"/>
          <p:cNvGrpSpPr>
            <a:grpSpLocks/>
          </p:cNvGrpSpPr>
          <p:nvPr/>
        </p:nvGrpSpPr>
        <p:grpSpPr bwMode="auto">
          <a:xfrm>
            <a:off x="7000875" y="2667000"/>
            <a:ext cx="1152525" cy="1028700"/>
            <a:chOff x="4356" y="1680"/>
            <a:chExt cx="726" cy="648"/>
          </a:xfrm>
        </p:grpSpPr>
        <p:sp>
          <p:nvSpPr>
            <p:cNvPr id="243732" name="AutoShape 22"/>
            <p:cNvSpPr>
              <a:spLocks noChangeArrowheads="1"/>
            </p:cNvSpPr>
            <p:nvPr/>
          </p:nvSpPr>
          <p:spPr bwMode="auto">
            <a:xfrm>
              <a:off x="4356" y="1680"/>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3733" name="Text Box 23"/>
            <p:cNvSpPr txBox="1">
              <a:spLocks noChangeArrowheads="1"/>
            </p:cNvSpPr>
            <p:nvPr/>
          </p:nvSpPr>
          <p:spPr bwMode="auto">
            <a:xfrm>
              <a:off x="4440" y="1998"/>
              <a:ext cx="618" cy="330"/>
            </a:xfrm>
            <a:prstGeom prst="rect">
              <a:avLst/>
            </a:prstGeom>
            <a:noFill/>
            <a:ln w="9525">
              <a:noFill/>
              <a:miter lim="800000"/>
              <a:headEnd/>
              <a:tailEnd/>
            </a:ln>
          </p:spPr>
          <p:txBody>
            <a:bodyPr wrap="square">
              <a:spAutoFit/>
            </a:bodyPr>
            <a:lstStyle/>
            <a:p>
              <a:pPr>
                <a:spcBef>
                  <a:spcPct val="50000"/>
                </a:spcBef>
              </a:pPr>
              <a:r>
                <a:rPr lang="en-US" sz="2800" b="1" dirty="0" smtClean="0"/>
                <a:t>HLR</a:t>
              </a:r>
              <a:endParaRPr lang="en-US" sz="28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5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5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851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852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52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851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852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852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85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190" grpId="0" animBg="1"/>
      <p:bldP spid="1885191" grpId="0" animBg="1"/>
      <p:bldP spid="1885192" grpId="0" animBg="1"/>
      <p:bldP spid="1885199" grpId="0" animBg="1"/>
      <p:bldP spid="1885200" grpId="0" animBg="1"/>
      <p:bldP spid="1885201" grpId="0" animBg="1"/>
      <p:bldP spid="1885202" grpId="0" animBg="1"/>
      <p:bldP spid="1885203" grpId="0" animBg="1"/>
      <p:bldP spid="1885204" grpId="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r>
              <a:rPr lang="en-US" dirty="0" smtClean="0"/>
              <a:t>GSM Subsystem Number Screen Example 3</a:t>
            </a:r>
          </a:p>
        </p:txBody>
      </p:sp>
      <p:sp>
        <p:nvSpPr>
          <p:cNvPr id="244739"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grpSp>
        <p:nvGrpSpPr>
          <p:cNvPr id="23" name="Group 22"/>
          <p:cNvGrpSpPr/>
          <p:nvPr/>
        </p:nvGrpSpPr>
        <p:grpSpPr>
          <a:xfrm>
            <a:off x="957263" y="1369680"/>
            <a:ext cx="7543800" cy="4225925"/>
            <a:chOff x="957263" y="1784350"/>
            <a:chExt cx="7543800" cy="4225925"/>
          </a:xfrm>
        </p:grpSpPr>
        <p:sp>
          <p:nvSpPr>
            <p:cNvPr id="244740" name="Line 4"/>
            <p:cNvSpPr>
              <a:spLocks noChangeShapeType="1"/>
            </p:cNvSpPr>
            <p:nvPr/>
          </p:nvSpPr>
          <p:spPr bwMode="auto">
            <a:xfrm>
              <a:off x="1338263" y="2767013"/>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4741" name="Line 5"/>
            <p:cNvSpPr>
              <a:spLocks noChangeShapeType="1"/>
            </p:cNvSpPr>
            <p:nvPr/>
          </p:nvSpPr>
          <p:spPr bwMode="auto">
            <a:xfrm flipV="1">
              <a:off x="5072063" y="2767013"/>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887238" name="Text Box 6"/>
            <p:cNvSpPr txBox="1">
              <a:spLocks noChangeArrowheads="1"/>
            </p:cNvSpPr>
            <p:nvPr/>
          </p:nvSpPr>
          <p:spPr bwMode="auto">
            <a:xfrm>
              <a:off x="2655888" y="4683125"/>
              <a:ext cx="1720850"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u="sng" dirty="0"/>
                <a:t>GSMSSN Table </a:t>
              </a:r>
              <a:endParaRPr lang="en-US" sz="1600" b="1" dirty="0"/>
            </a:p>
            <a:p>
              <a:pPr eaLnBrk="0" hangingPunct="0"/>
              <a:r>
                <a:rPr lang="en-US" sz="1600" b="1" dirty="0"/>
                <a:t>SSN = 6</a:t>
              </a:r>
            </a:p>
            <a:p>
              <a:pPr eaLnBrk="0" hangingPunct="0"/>
              <a:r>
                <a:rPr lang="en-US" sz="1600" b="1" dirty="0"/>
                <a:t>type= dest</a:t>
              </a:r>
            </a:p>
            <a:p>
              <a:pPr eaLnBrk="0" hangingPunct="0"/>
              <a:r>
                <a:rPr lang="en-US" sz="1600" b="1" dirty="0"/>
                <a:t>SSN = 8</a:t>
              </a:r>
            </a:p>
            <a:p>
              <a:pPr eaLnBrk="0" hangingPunct="0"/>
              <a:r>
                <a:rPr lang="en-US" sz="1600" b="1" dirty="0"/>
                <a:t>type= orig</a:t>
              </a:r>
            </a:p>
          </p:txBody>
        </p:sp>
        <p:sp>
          <p:nvSpPr>
            <p:cNvPr id="1887239" name="Text Box 7"/>
            <p:cNvSpPr txBox="1">
              <a:spLocks noChangeArrowheads="1"/>
            </p:cNvSpPr>
            <p:nvPr/>
          </p:nvSpPr>
          <p:spPr bwMode="auto">
            <a:xfrm>
              <a:off x="1909763" y="1784350"/>
              <a:ext cx="1974850" cy="83820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GTA = 9196019738</a:t>
              </a:r>
            </a:p>
            <a:p>
              <a:pPr eaLnBrk="0" hangingPunct="0"/>
              <a:r>
                <a:rPr lang="en-US" sz="1600" b="1" dirty="0"/>
                <a:t>CGPA SSN=8</a:t>
              </a:r>
            </a:p>
            <a:p>
              <a:pPr eaLnBrk="0" hangingPunct="0"/>
              <a:r>
                <a:rPr lang="en-US" sz="1600" b="1" dirty="0"/>
                <a:t>CDPA SSN=6</a:t>
              </a:r>
            </a:p>
          </p:txBody>
        </p:sp>
        <p:sp>
          <p:nvSpPr>
            <p:cNvPr id="1887240" name="Line 8"/>
            <p:cNvSpPr>
              <a:spLocks noChangeShapeType="1"/>
            </p:cNvSpPr>
            <p:nvPr/>
          </p:nvSpPr>
          <p:spPr bwMode="auto">
            <a:xfrm>
              <a:off x="1947863" y="291941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44745" name="Oval 9"/>
            <p:cNvSpPr>
              <a:spLocks noChangeArrowheads="1"/>
            </p:cNvSpPr>
            <p:nvPr/>
          </p:nvSpPr>
          <p:spPr bwMode="ltGray">
            <a:xfrm>
              <a:off x="957263" y="2309813"/>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44746" name="AutoShape 10"/>
            <p:cNvSpPr>
              <a:spLocks noChangeArrowheads="1"/>
            </p:cNvSpPr>
            <p:nvPr/>
          </p:nvSpPr>
          <p:spPr bwMode="auto">
            <a:xfrm>
              <a:off x="8043863" y="2538413"/>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44747" name="Group 11"/>
            <p:cNvGrpSpPr>
              <a:grpSpLocks/>
            </p:cNvGrpSpPr>
            <p:nvPr/>
          </p:nvGrpSpPr>
          <p:grpSpPr bwMode="auto">
            <a:xfrm>
              <a:off x="3929063" y="2233613"/>
              <a:ext cx="1143000" cy="1066800"/>
              <a:chOff x="2448" y="1824"/>
              <a:chExt cx="720" cy="672"/>
            </a:xfrm>
          </p:grpSpPr>
          <p:sp>
            <p:nvSpPr>
              <p:cNvPr id="244757" name="Rectangle 1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44758" name="Line 1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44748" name="Rectangle 14"/>
            <p:cNvSpPr>
              <a:spLocks noChangeArrowheads="1"/>
            </p:cNvSpPr>
            <p:nvPr/>
          </p:nvSpPr>
          <p:spPr bwMode="auto">
            <a:xfrm>
              <a:off x="4073525" y="2554288"/>
              <a:ext cx="874713" cy="519112"/>
            </a:xfrm>
            <a:prstGeom prst="rect">
              <a:avLst/>
            </a:prstGeom>
            <a:solidFill>
              <a:srgbClr val="F0E8B7"/>
            </a:solidFill>
            <a:ln w="9525">
              <a:noFill/>
              <a:miter lim="800000"/>
              <a:headEnd/>
              <a:tailEnd/>
            </a:ln>
          </p:spPr>
          <p:txBody>
            <a:bodyPr wrap="none" lIns="91423" tIns="45712" rIns="91423" bIns="45712">
              <a:spAutoFit/>
            </a:bodyPr>
            <a:lstStyle/>
            <a:p>
              <a:r>
                <a:rPr lang="en-US" sz="2800" b="1" dirty="0"/>
                <a:t>STP</a:t>
              </a:r>
            </a:p>
          </p:txBody>
        </p:sp>
        <p:sp>
          <p:nvSpPr>
            <p:cNvPr id="1887247" name="Line 15"/>
            <p:cNvSpPr>
              <a:spLocks noChangeShapeType="1"/>
            </p:cNvSpPr>
            <p:nvPr/>
          </p:nvSpPr>
          <p:spPr bwMode="auto">
            <a:xfrm>
              <a:off x="4043363" y="3300413"/>
              <a:ext cx="0" cy="571500"/>
            </a:xfrm>
            <a:prstGeom prst="line">
              <a:avLst/>
            </a:prstGeom>
            <a:noFill/>
            <a:ln w="25400">
              <a:solidFill>
                <a:srgbClr val="FF0000"/>
              </a:solidFill>
              <a:round/>
              <a:headEnd/>
              <a:tailEnd type="triangle" w="med" len="med"/>
            </a:ln>
          </p:spPr>
          <p:txBody>
            <a:bodyPr/>
            <a:lstStyle/>
            <a:p>
              <a:endParaRPr lang="en-US" dirty="0"/>
            </a:p>
          </p:txBody>
        </p:sp>
        <p:sp>
          <p:nvSpPr>
            <p:cNvPr id="1887248" name="Line 16"/>
            <p:cNvSpPr>
              <a:spLocks noChangeShapeType="1"/>
            </p:cNvSpPr>
            <p:nvPr/>
          </p:nvSpPr>
          <p:spPr bwMode="auto">
            <a:xfrm>
              <a:off x="4348163" y="5116513"/>
              <a:ext cx="431800" cy="3175"/>
            </a:xfrm>
            <a:prstGeom prst="line">
              <a:avLst/>
            </a:prstGeom>
            <a:noFill/>
            <a:ln w="25400">
              <a:solidFill>
                <a:srgbClr val="FF0000"/>
              </a:solidFill>
              <a:round/>
              <a:headEnd/>
              <a:tailEnd type="triangle" w="med" len="med"/>
            </a:ln>
          </p:spPr>
          <p:txBody>
            <a:bodyPr/>
            <a:lstStyle/>
            <a:p>
              <a:endParaRPr lang="en-US" dirty="0"/>
            </a:p>
          </p:txBody>
        </p:sp>
        <p:sp>
          <p:nvSpPr>
            <p:cNvPr id="1887249" name="Text Box 17"/>
            <p:cNvSpPr txBox="1">
              <a:spLocks noChangeArrowheads="1"/>
            </p:cNvSpPr>
            <p:nvPr/>
          </p:nvSpPr>
          <p:spPr bwMode="auto">
            <a:xfrm>
              <a:off x="4764088" y="4683125"/>
              <a:ext cx="2363787" cy="83820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u="sng" dirty="0"/>
                <a:t>GSMS-OPCODE Table </a:t>
              </a:r>
            </a:p>
            <a:p>
              <a:pPr eaLnBrk="0" hangingPunct="0"/>
              <a:endParaRPr lang="en-US" sz="1600" u="sng" dirty="0"/>
            </a:p>
            <a:p>
              <a:pPr eaLnBrk="0" hangingPunct="0"/>
              <a:endParaRPr lang="en-US" sz="1600" dirty="0"/>
            </a:p>
          </p:txBody>
        </p:sp>
        <p:sp>
          <p:nvSpPr>
            <p:cNvPr id="1887250" name="Text Box 18"/>
            <p:cNvSpPr txBox="1">
              <a:spLocks noChangeArrowheads="1"/>
            </p:cNvSpPr>
            <p:nvPr/>
          </p:nvSpPr>
          <p:spPr bwMode="auto">
            <a:xfrm>
              <a:off x="3382963" y="3884613"/>
              <a:ext cx="14351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887251" name="Line 19"/>
            <p:cNvSpPr>
              <a:spLocks noChangeShapeType="1"/>
            </p:cNvSpPr>
            <p:nvPr/>
          </p:nvSpPr>
          <p:spPr bwMode="auto">
            <a:xfrm>
              <a:off x="4043363" y="4227513"/>
              <a:ext cx="0" cy="457200"/>
            </a:xfrm>
            <a:prstGeom prst="line">
              <a:avLst/>
            </a:prstGeom>
            <a:noFill/>
            <a:ln w="25400">
              <a:solidFill>
                <a:srgbClr val="FF0000"/>
              </a:solidFill>
              <a:round/>
              <a:headEnd/>
              <a:tailEnd type="triangle" w="med" len="med"/>
            </a:ln>
          </p:spPr>
          <p:txBody>
            <a:bodyPr/>
            <a:lstStyle/>
            <a:p>
              <a:endParaRPr lang="en-US" dirty="0"/>
            </a:p>
          </p:txBody>
        </p:sp>
        <p:grpSp>
          <p:nvGrpSpPr>
            <p:cNvPr id="244754" name="Group 20"/>
            <p:cNvGrpSpPr>
              <a:grpSpLocks/>
            </p:cNvGrpSpPr>
            <p:nvPr/>
          </p:nvGrpSpPr>
          <p:grpSpPr bwMode="auto">
            <a:xfrm>
              <a:off x="6981825" y="2152650"/>
              <a:ext cx="1152525" cy="1076325"/>
              <a:chOff x="4356" y="1680"/>
              <a:chExt cx="726" cy="678"/>
            </a:xfrm>
          </p:grpSpPr>
          <p:sp>
            <p:nvSpPr>
              <p:cNvPr id="244755" name="AutoShape 21"/>
              <p:cNvSpPr>
                <a:spLocks noChangeArrowheads="1"/>
              </p:cNvSpPr>
              <p:nvPr/>
            </p:nvSpPr>
            <p:spPr bwMode="auto">
              <a:xfrm>
                <a:off x="4356" y="1680"/>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4756" name="Text Box 22"/>
              <p:cNvSpPr txBox="1">
                <a:spLocks noChangeArrowheads="1"/>
              </p:cNvSpPr>
              <p:nvPr/>
            </p:nvSpPr>
            <p:spPr bwMode="auto">
              <a:xfrm>
                <a:off x="4440" y="2028"/>
                <a:ext cx="630" cy="330"/>
              </a:xfrm>
              <a:prstGeom prst="rect">
                <a:avLst/>
              </a:prstGeom>
              <a:noFill/>
              <a:ln w="9525">
                <a:noFill/>
                <a:miter lim="800000"/>
                <a:headEnd/>
                <a:tailEnd/>
              </a:ln>
            </p:spPr>
            <p:txBody>
              <a:bodyPr wrap="square">
                <a:spAutoFit/>
              </a:bodyPr>
              <a:lstStyle/>
              <a:p>
                <a:pPr>
                  <a:spcBef>
                    <a:spcPct val="50000"/>
                  </a:spcBef>
                </a:pPr>
                <a:r>
                  <a:rPr lang="en-US" sz="2800" b="1" dirty="0" smtClean="0"/>
                  <a:t>HLR</a:t>
                </a:r>
                <a:endParaRPr lang="en-US" sz="2800" b="1" dirty="0"/>
              </a:p>
            </p:txBody>
          </p:sp>
        </p:grpSp>
      </p:gr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r>
              <a:rPr lang="en-US" dirty="0" smtClean="0"/>
              <a:t>GSM Opcode  Table</a:t>
            </a:r>
          </a:p>
        </p:txBody>
      </p:sp>
      <p:sp>
        <p:nvSpPr>
          <p:cNvPr id="11" name="Content Placeholder 10"/>
          <p:cNvSpPr>
            <a:spLocks noGrp="1"/>
          </p:cNvSpPr>
          <p:nvPr>
            <p:ph idx="1"/>
          </p:nvPr>
        </p:nvSpPr>
        <p:spPr>
          <a:xfrm>
            <a:off x="4561367" y="1286540"/>
            <a:ext cx="3657600" cy="5114259"/>
          </a:xfrm>
        </p:spPr>
        <p:txBody>
          <a:bodyPr/>
          <a:lstStyle/>
          <a:p>
            <a:r>
              <a:rPr lang="en-US" dirty="0" smtClean="0"/>
              <a:t> GSM MAP Screening Operation Code Entries.</a:t>
            </a:r>
          </a:p>
          <a:p>
            <a:pPr>
              <a:buNone/>
            </a:pPr>
            <a:endParaRPr lang="en-US" dirty="0"/>
          </a:p>
        </p:txBody>
      </p:sp>
      <p:sp>
        <p:nvSpPr>
          <p:cNvPr id="245763" name="Rectangle 3"/>
          <p:cNvSpPr>
            <a:spLocks noChangeArrowheads="1"/>
          </p:cNvSpPr>
          <p:nvPr/>
        </p:nvSpPr>
        <p:spPr bwMode="auto">
          <a:xfrm>
            <a:off x="823913" y="1308100"/>
            <a:ext cx="2946400" cy="666750"/>
          </a:xfrm>
          <a:prstGeom prst="rect">
            <a:avLst/>
          </a:prstGeom>
          <a:noFill/>
          <a:ln w="9525">
            <a:solidFill>
              <a:schemeClr val="tx1"/>
            </a:solidFill>
            <a:miter lim="800000"/>
            <a:headEnd/>
            <a:tailEnd/>
          </a:ln>
        </p:spPr>
        <p:txBody>
          <a:bodyPr wrap="none" anchor="ctr"/>
          <a:lstStyle/>
          <a:p>
            <a:endParaRPr lang="en-US" dirty="0"/>
          </a:p>
        </p:txBody>
      </p:sp>
      <p:sp>
        <p:nvSpPr>
          <p:cNvPr id="245764" name="Rectangle 4"/>
          <p:cNvSpPr>
            <a:spLocks noChangeArrowheads="1"/>
          </p:cNvSpPr>
          <p:nvPr/>
        </p:nvSpPr>
        <p:spPr bwMode="auto">
          <a:xfrm>
            <a:off x="844550" y="1430338"/>
            <a:ext cx="2714625" cy="396875"/>
          </a:xfrm>
          <a:prstGeom prst="rect">
            <a:avLst/>
          </a:prstGeom>
          <a:noFill/>
          <a:ln w="9525">
            <a:noFill/>
            <a:miter lim="800000"/>
            <a:headEnd/>
            <a:tailEnd/>
          </a:ln>
        </p:spPr>
        <p:txBody>
          <a:bodyPr>
            <a:spAutoFit/>
          </a:bodyPr>
          <a:lstStyle/>
          <a:p>
            <a:pPr algn="ctr">
              <a:spcBef>
                <a:spcPct val="50000"/>
              </a:spcBef>
            </a:pPr>
            <a:r>
              <a:rPr lang="en-US" sz="2000" b="1" dirty="0"/>
              <a:t>  ent-gsmssn-scrn</a:t>
            </a:r>
          </a:p>
        </p:txBody>
      </p:sp>
      <p:sp>
        <p:nvSpPr>
          <p:cNvPr id="245765" name="Rectangle 5"/>
          <p:cNvSpPr>
            <a:spLocks noChangeArrowheads="1"/>
          </p:cNvSpPr>
          <p:nvPr/>
        </p:nvSpPr>
        <p:spPr bwMode="auto">
          <a:xfrm>
            <a:off x="1050925" y="2406650"/>
            <a:ext cx="2714625" cy="396875"/>
          </a:xfrm>
          <a:prstGeom prst="rect">
            <a:avLst/>
          </a:prstGeom>
          <a:noFill/>
          <a:ln w="9525">
            <a:noFill/>
            <a:miter lim="800000"/>
            <a:headEnd/>
            <a:tailEnd/>
          </a:ln>
        </p:spPr>
        <p:txBody>
          <a:bodyPr>
            <a:spAutoFit/>
          </a:bodyPr>
          <a:lstStyle/>
          <a:p>
            <a:pPr>
              <a:spcBef>
                <a:spcPct val="50000"/>
              </a:spcBef>
            </a:pPr>
            <a:r>
              <a:rPr lang="en-US" sz="2000" b="1" dirty="0"/>
              <a:t>    </a:t>
            </a:r>
          </a:p>
        </p:txBody>
      </p:sp>
      <p:sp>
        <p:nvSpPr>
          <p:cNvPr id="245766" name="Rectangle 6"/>
          <p:cNvSpPr>
            <a:spLocks noChangeArrowheads="1"/>
          </p:cNvSpPr>
          <p:nvPr/>
        </p:nvSpPr>
        <p:spPr bwMode="auto">
          <a:xfrm>
            <a:off x="1041400" y="3290888"/>
            <a:ext cx="2384425" cy="396875"/>
          </a:xfrm>
          <a:prstGeom prst="rect">
            <a:avLst/>
          </a:prstGeom>
          <a:noFill/>
          <a:ln w="9525">
            <a:noFill/>
            <a:miter lim="800000"/>
            <a:headEnd/>
            <a:tailEnd/>
          </a:ln>
        </p:spPr>
        <p:txBody>
          <a:bodyPr wrap="none">
            <a:spAutoFit/>
          </a:bodyPr>
          <a:lstStyle/>
          <a:p>
            <a:pPr algn="ctr"/>
            <a:r>
              <a:rPr lang="en-US" sz="2000" b="1" dirty="0"/>
              <a:t> ent-gsmmap-scrn</a:t>
            </a:r>
          </a:p>
        </p:txBody>
      </p:sp>
      <p:sp>
        <p:nvSpPr>
          <p:cNvPr id="245767" name="Rectangle 7"/>
          <p:cNvSpPr>
            <a:spLocks noChangeArrowheads="1"/>
          </p:cNvSpPr>
          <p:nvPr/>
        </p:nvSpPr>
        <p:spPr bwMode="auto">
          <a:xfrm>
            <a:off x="846138" y="2263775"/>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45768" name="Rectangle 8"/>
          <p:cNvSpPr>
            <a:spLocks noChangeArrowheads="1"/>
          </p:cNvSpPr>
          <p:nvPr/>
        </p:nvSpPr>
        <p:spPr bwMode="auto">
          <a:xfrm>
            <a:off x="1047750" y="2393950"/>
            <a:ext cx="2371725" cy="396875"/>
          </a:xfrm>
          <a:prstGeom prst="rect">
            <a:avLst/>
          </a:prstGeom>
          <a:noFill/>
          <a:ln w="9525">
            <a:noFill/>
            <a:miter lim="800000"/>
            <a:headEnd/>
            <a:tailEnd/>
          </a:ln>
        </p:spPr>
        <p:txBody>
          <a:bodyPr wrap="none">
            <a:spAutoFit/>
          </a:bodyPr>
          <a:lstStyle/>
          <a:p>
            <a:pPr algn="ctr"/>
            <a:r>
              <a:rPr lang="en-US" sz="2000" b="1" dirty="0"/>
              <a:t> ent-gsms-opcode</a:t>
            </a:r>
          </a:p>
        </p:txBody>
      </p:sp>
      <p:sp>
        <p:nvSpPr>
          <p:cNvPr id="245769" name="Rectangle 9"/>
          <p:cNvSpPr>
            <a:spLocks noChangeArrowheads="1"/>
          </p:cNvSpPr>
          <p:nvPr/>
        </p:nvSpPr>
        <p:spPr bwMode="auto">
          <a:xfrm>
            <a:off x="846138" y="3165475"/>
            <a:ext cx="2971800" cy="666750"/>
          </a:xfrm>
          <a:prstGeom prst="rect">
            <a:avLst/>
          </a:prstGeom>
          <a:noFill/>
          <a:ln w="9525">
            <a:solidFill>
              <a:schemeClr val="tx1"/>
            </a:solidFill>
            <a:miter lim="800000"/>
            <a:headEnd/>
            <a:tailEnd/>
          </a:ln>
        </p:spPr>
        <p:txBody>
          <a:bodyPr wrap="none" anchor="ctr"/>
          <a:lstStyle/>
          <a:p>
            <a:endParaRPr lang="en-US" dirty="0"/>
          </a:p>
        </p:txBody>
      </p:sp>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r>
              <a:rPr lang="en-US" dirty="0" smtClean="0"/>
              <a:t>GSM Opcode Example</a:t>
            </a:r>
          </a:p>
        </p:txBody>
      </p:sp>
      <p:sp>
        <p:nvSpPr>
          <p:cNvPr id="246787"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grpSp>
        <p:nvGrpSpPr>
          <p:cNvPr id="41" name="Group 40"/>
          <p:cNvGrpSpPr/>
          <p:nvPr/>
        </p:nvGrpSpPr>
        <p:grpSpPr>
          <a:xfrm>
            <a:off x="852968" y="1292004"/>
            <a:ext cx="7543800" cy="4840288"/>
            <a:chOff x="863600" y="1568450"/>
            <a:chExt cx="7543800" cy="4840288"/>
          </a:xfrm>
        </p:grpSpPr>
        <p:sp>
          <p:nvSpPr>
            <p:cNvPr id="246788" name="Line 4"/>
            <p:cNvSpPr>
              <a:spLocks noChangeShapeType="1"/>
            </p:cNvSpPr>
            <p:nvPr/>
          </p:nvSpPr>
          <p:spPr bwMode="auto">
            <a:xfrm>
              <a:off x="1244600" y="2798763"/>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6789" name="Line 5"/>
            <p:cNvSpPr>
              <a:spLocks noChangeShapeType="1"/>
            </p:cNvSpPr>
            <p:nvPr/>
          </p:nvSpPr>
          <p:spPr bwMode="auto">
            <a:xfrm flipV="1">
              <a:off x="4978400" y="2798763"/>
              <a:ext cx="222885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891334" name="Text Box 6"/>
            <p:cNvSpPr txBox="1">
              <a:spLocks noChangeArrowheads="1"/>
            </p:cNvSpPr>
            <p:nvPr/>
          </p:nvSpPr>
          <p:spPr bwMode="auto">
            <a:xfrm>
              <a:off x="1470025" y="3749675"/>
              <a:ext cx="1697038"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a:t>
              </a:r>
              <a:r>
                <a:rPr lang="en-US" sz="1600" dirty="0" smtClean="0"/>
                <a:t>8</a:t>
              </a:r>
              <a:endParaRPr lang="en-US" sz="1600" dirty="0"/>
            </a:p>
            <a:p>
              <a:pPr eaLnBrk="0" hangingPunct="0"/>
              <a:r>
                <a:rPr lang="en-US" sz="1600" dirty="0"/>
                <a:t>type= </a:t>
              </a:r>
              <a:r>
                <a:rPr lang="en-US" sz="1600" dirty="0" smtClean="0"/>
                <a:t>orig</a:t>
              </a:r>
              <a:endParaRPr lang="en-US" sz="1600" dirty="0"/>
            </a:p>
            <a:p>
              <a:pPr eaLnBrk="0" hangingPunct="0"/>
              <a:r>
                <a:rPr lang="en-US" sz="1600" dirty="0"/>
                <a:t>SSN = </a:t>
              </a:r>
              <a:r>
                <a:rPr lang="en-US" sz="1600" dirty="0" smtClean="0"/>
                <a:t>6</a:t>
              </a:r>
              <a:endParaRPr lang="en-US" sz="1600" dirty="0"/>
            </a:p>
            <a:p>
              <a:pPr eaLnBrk="0" hangingPunct="0"/>
              <a:r>
                <a:rPr lang="en-US" sz="1600" dirty="0"/>
                <a:t>type= </a:t>
              </a:r>
              <a:r>
                <a:rPr lang="en-US" sz="1600" dirty="0" smtClean="0"/>
                <a:t>dest</a:t>
              </a:r>
              <a:endParaRPr lang="en-US" sz="1600" dirty="0"/>
            </a:p>
          </p:txBody>
        </p:sp>
        <p:sp>
          <p:nvSpPr>
            <p:cNvPr id="1891335" name="Text Box 7"/>
            <p:cNvSpPr txBox="1">
              <a:spLocks noChangeArrowheads="1"/>
            </p:cNvSpPr>
            <p:nvPr/>
          </p:nvSpPr>
          <p:spPr bwMode="auto">
            <a:xfrm>
              <a:off x="1778000" y="1568450"/>
              <a:ext cx="1974850" cy="1082675"/>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GTA = 9196019738</a:t>
              </a:r>
            </a:p>
            <a:p>
              <a:pPr eaLnBrk="0" hangingPunct="0"/>
              <a:r>
                <a:rPr lang="en-US" sz="1600" b="1" dirty="0"/>
                <a:t>CGPA SSN = 8</a:t>
              </a:r>
            </a:p>
            <a:p>
              <a:pPr eaLnBrk="0" hangingPunct="0"/>
              <a:r>
                <a:rPr lang="en-US" sz="1600" b="1" dirty="0"/>
                <a:t>CDPA SSN = 6</a:t>
              </a:r>
            </a:p>
            <a:p>
              <a:pPr eaLnBrk="0" hangingPunct="0"/>
              <a:r>
                <a:rPr lang="en-US" sz="1600" b="1" dirty="0"/>
                <a:t>OPCODE = 71</a:t>
              </a:r>
            </a:p>
          </p:txBody>
        </p:sp>
        <p:sp>
          <p:nvSpPr>
            <p:cNvPr id="1891336" name="Line 8"/>
            <p:cNvSpPr>
              <a:spLocks noChangeShapeType="1"/>
            </p:cNvSpPr>
            <p:nvPr/>
          </p:nvSpPr>
          <p:spPr bwMode="auto">
            <a:xfrm>
              <a:off x="1854200" y="295116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46793" name="Oval 9"/>
            <p:cNvSpPr>
              <a:spLocks noChangeArrowheads="1"/>
            </p:cNvSpPr>
            <p:nvPr/>
          </p:nvSpPr>
          <p:spPr bwMode="ltGray">
            <a:xfrm>
              <a:off x="863600" y="2341563"/>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46794" name="AutoShape 10"/>
            <p:cNvSpPr>
              <a:spLocks noChangeArrowheads="1"/>
            </p:cNvSpPr>
            <p:nvPr/>
          </p:nvSpPr>
          <p:spPr bwMode="auto">
            <a:xfrm>
              <a:off x="7950200" y="2570163"/>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46795" name="Group 11"/>
            <p:cNvGrpSpPr>
              <a:grpSpLocks/>
            </p:cNvGrpSpPr>
            <p:nvPr/>
          </p:nvGrpSpPr>
          <p:grpSpPr bwMode="auto">
            <a:xfrm>
              <a:off x="3825875" y="2255838"/>
              <a:ext cx="1143000" cy="1066800"/>
              <a:chOff x="2448" y="1824"/>
              <a:chExt cx="720" cy="672"/>
            </a:xfrm>
          </p:grpSpPr>
          <p:sp>
            <p:nvSpPr>
              <p:cNvPr id="246821" name="Rectangle 12"/>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46822" name="Line 13"/>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46796" name="Rectangle 14"/>
            <p:cNvSpPr>
              <a:spLocks noChangeArrowheads="1"/>
            </p:cNvSpPr>
            <p:nvPr/>
          </p:nvSpPr>
          <p:spPr bwMode="auto">
            <a:xfrm>
              <a:off x="3979863" y="2560638"/>
              <a:ext cx="874712" cy="519112"/>
            </a:xfrm>
            <a:prstGeom prst="rect">
              <a:avLst/>
            </a:prstGeom>
            <a:solidFill>
              <a:srgbClr val="F0E8B7"/>
            </a:solidFill>
            <a:ln w="9525">
              <a:noFill/>
              <a:miter lim="800000"/>
              <a:headEnd/>
              <a:tailEnd/>
            </a:ln>
          </p:spPr>
          <p:txBody>
            <a:bodyPr wrap="none" lIns="91423" tIns="45712" rIns="91423" bIns="45712">
              <a:spAutoFit/>
            </a:bodyPr>
            <a:lstStyle/>
            <a:p>
              <a:r>
                <a:rPr lang="en-US" sz="2800" b="1" dirty="0"/>
                <a:t>STP</a:t>
              </a:r>
            </a:p>
          </p:txBody>
        </p:sp>
        <p:sp>
          <p:nvSpPr>
            <p:cNvPr id="1891343" name="Line 15"/>
            <p:cNvSpPr>
              <a:spLocks noChangeShapeType="1"/>
            </p:cNvSpPr>
            <p:nvPr/>
          </p:nvSpPr>
          <p:spPr bwMode="auto">
            <a:xfrm flipH="1" flipV="1">
              <a:off x="3175000" y="4602163"/>
              <a:ext cx="1079500" cy="12700"/>
            </a:xfrm>
            <a:prstGeom prst="line">
              <a:avLst/>
            </a:prstGeom>
            <a:noFill/>
            <a:ln w="25400">
              <a:solidFill>
                <a:srgbClr val="FF0000"/>
              </a:solidFill>
              <a:round/>
              <a:headEnd/>
              <a:tailEnd type="triangle" w="med" len="med"/>
            </a:ln>
          </p:spPr>
          <p:txBody>
            <a:bodyPr/>
            <a:lstStyle/>
            <a:p>
              <a:endParaRPr lang="en-US" dirty="0"/>
            </a:p>
          </p:txBody>
        </p:sp>
        <p:sp>
          <p:nvSpPr>
            <p:cNvPr id="1891344" name="Line 16"/>
            <p:cNvSpPr>
              <a:spLocks noChangeShapeType="1"/>
            </p:cNvSpPr>
            <p:nvPr/>
          </p:nvSpPr>
          <p:spPr bwMode="auto">
            <a:xfrm flipV="1">
              <a:off x="939800" y="5630863"/>
              <a:ext cx="1219200" cy="12700"/>
            </a:xfrm>
            <a:prstGeom prst="line">
              <a:avLst/>
            </a:prstGeom>
            <a:noFill/>
            <a:ln w="25400">
              <a:solidFill>
                <a:srgbClr val="FF0000"/>
              </a:solidFill>
              <a:round/>
              <a:headEnd/>
              <a:tailEnd type="triangle" w="med" len="med"/>
            </a:ln>
          </p:spPr>
          <p:txBody>
            <a:bodyPr/>
            <a:lstStyle/>
            <a:p>
              <a:endParaRPr lang="en-US" dirty="0"/>
            </a:p>
          </p:txBody>
        </p:sp>
        <p:sp>
          <p:nvSpPr>
            <p:cNvPr id="1891345" name="Text Box 17"/>
            <p:cNvSpPr txBox="1">
              <a:spLocks noChangeArrowheads="1"/>
            </p:cNvSpPr>
            <p:nvPr/>
          </p:nvSpPr>
          <p:spPr bwMode="auto">
            <a:xfrm>
              <a:off x="2143125" y="5338763"/>
              <a:ext cx="2397125" cy="1069975"/>
            </a:xfrm>
            <a:prstGeom prst="rect">
              <a:avLst/>
            </a:prstGeom>
            <a:noFill/>
            <a:ln w="12700">
              <a:solidFill>
                <a:schemeClr val="tx1"/>
              </a:solidFill>
              <a:miter lim="800000"/>
              <a:headEnd type="none" w="sm" len="sm"/>
              <a:tailEnd type="none" w="sm" len="sm"/>
            </a:ln>
          </p:spPr>
          <p:txBody>
            <a:bodyPr lIns="91423" tIns="45712" rIns="91423" bIns="45712"/>
            <a:lstStyle/>
            <a:p>
              <a:pPr eaLnBrk="0" hangingPunct="0"/>
              <a:r>
                <a:rPr lang="en-US" sz="1600" u="sng" dirty="0"/>
                <a:t>GSMS-OPCODE Table</a:t>
              </a:r>
              <a:r>
                <a:rPr lang="en-US" sz="1600" b="1" u="sng" dirty="0"/>
                <a:t> </a:t>
              </a:r>
            </a:p>
            <a:p>
              <a:pPr eaLnBrk="0" hangingPunct="0"/>
              <a:r>
                <a:rPr lang="en-US" sz="1600" dirty="0"/>
                <a:t>opname = fsm</a:t>
              </a:r>
            </a:p>
            <a:p>
              <a:pPr eaLnBrk="0" hangingPunct="0"/>
              <a:r>
                <a:rPr lang="en-US" sz="1600" dirty="0"/>
                <a:t>opcode = 46</a:t>
              </a:r>
            </a:p>
            <a:p>
              <a:pPr eaLnBrk="0" hangingPunct="0"/>
              <a:r>
                <a:rPr lang="en-US" sz="1600" dirty="0"/>
                <a:t>dfltact=route</a:t>
              </a:r>
            </a:p>
            <a:p>
              <a:pPr eaLnBrk="0" hangingPunct="0"/>
              <a:endParaRPr lang="en-US" sz="1600" dirty="0"/>
            </a:p>
            <a:p>
              <a:pPr eaLnBrk="0" hangingPunct="0"/>
              <a:endParaRPr lang="en-US" sz="1600" dirty="0"/>
            </a:p>
          </p:txBody>
        </p:sp>
        <p:sp>
          <p:nvSpPr>
            <p:cNvPr id="1891346" name="Line 18"/>
            <p:cNvSpPr>
              <a:spLocks noChangeShapeType="1"/>
            </p:cNvSpPr>
            <p:nvPr/>
          </p:nvSpPr>
          <p:spPr bwMode="auto">
            <a:xfrm flipV="1">
              <a:off x="952500" y="4614863"/>
              <a:ext cx="0" cy="1016000"/>
            </a:xfrm>
            <a:prstGeom prst="line">
              <a:avLst/>
            </a:prstGeom>
            <a:noFill/>
            <a:ln w="25400">
              <a:solidFill>
                <a:srgbClr val="FF0000"/>
              </a:solidFill>
              <a:round/>
              <a:headEnd/>
              <a:tailEnd/>
            </a:ln>
          </p:spPr>
          <p:txBody>
            <a:bodyPr/>
            <a:lstStyle/>
            <a:p>
              <a:endParaRPr lang="en-US" dirty="0"/>
            </a:p>
          </p:txBody>
        </p:sp>
        <p:sp>
          <p:nvSpPr>
            <p:cNvPr id="1891347" name="Line 19"/>
            <p:cNvSpPr>
              <a:spLocks noChangeShapeType="1"/>
            </p:cNvSpPr>
            <p:nvPr/>
          </p:nvSpPr>
          <p:spPr bwMode="auto">
            <a:xfrm>
              <a:off x="952500" y="4627563"/>
              <a:ext cx="508000" cy="0"/>
            </a:xfrm>
            <a:prstGeom prst="line">
              <a:avLst/>
            </a:prstGeom>
            <a:noFill/>
            <a:ln w="25400">
              <a:solidFill>
                <a:srgbClr val="FF0000"/>
              </a:solidFill>
              <a:round/>
              <a:headEnd/>
              <a:tailEnd/>
            </a:ln>
          </p:spPr>
          <p:txBody>
            <a:bodyPr/>
            <a:lstStyle/>
            <a:p>
              <a:endParaRPr lang="en-US" dirty="0"/>
            </a:p>
          </p:txBody>
        </p:sp>
        <p:sp>
          <p:nvSpPr>
            <p:cNvPr id="1891348" name="Line 20"/>
            <p:cNvSpPr>
              <a:spLocks noChangeShapeType="1"/>
            </p:cNvSpPr>
            <p:nvPr/>
          </p:nvSpPr>
          <p:spPr bwMode="auto">
            <a:xfrm flipV="1">
              <a:off x="4241800" y="4119563"/>
              <a:ext cx="0" cy="508000"/>
            </a:xfrm>
            <a:prstGeom prst="line">
              <a:avLst/>
            </a:prstGeom>
            <a:noFill/>
            <a:ln w="25400">
              <a:solidFill>
                <a:srgbClr val="FF0000"/>
              </a:solidFill>
              <a:round/>
              <a:headEnd/>
              <a:tailEnd/>
            </a:ln>
          </p:spPr>
          <p:txBody>
            <a:bodyPr/>
            <a:lstStyle/>
            <a:p>
              <a:endParaRPr lang="en-US" dirty="0"/>
            </a:p>
          </p:txBody>
        </p:sp>
        <p:sp>
          <p:nvSpPr>
            <p:cNvPr id="1891350" name="Line 22"/>
            <p:cNvSpPr>
              <a:spLocks noChangeShapeType="1"/>
            </p:cNvSpPr>
            <p:nvPr/>
          </p:nvSpPr>
          <p:spPr bwMode="auto">
            <a:xfrm flipV="1">
              <a:off x="4533899" y="5667374"/>
              <a:ext cx="800101" cy="4763"/>
            </a:xfrm>
            <a:prstGeom prst="line">
              <a:avLst/>
            </a:prstGeom>
            <a:noFill/>
            <a:ln w="25400">
              <a:solidFill>
                <a:srgbClr val="FF0000"/>
              </a:solidFill>
              <a:round/>
              <a:headEnd/>
              <a:tailEnd type="triangle" w="med" len="med"/>
            </a:ln>
          </p:spPr>
          <p:txBody>
            <a:bodyPr/>
            <a:lstStyle/>
            <a:p>
              <a:endParaRPr lang="en-US" dirty="0"/>
            </a:p>
          </p:txBody>
        </p:sp>
        <p:sp>
          <p:nvSpPr>
            <p:cNvPr id="1891351" name="Text Box 23"/>
            <p:cNvSpPr txBox="1">
              <a:spLocks noChangeArrowheads="1"/>
            </p:cNvSpPr>
            <p:nvPr/>
          </p:nvSpPr>
          <p:spPr bwMode="auto">
            <a:xfrm>
              <a:off x="3644900" y="3751263"/>
              <a:ext cx="14097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891352" name="Line 24"/>
            <p:cNvSpPr>
              <a:spLocks noChangeShapeType="1"/>
            </p:cNvSpPr>
            <p:nvPr/>
          </p:nvSpPr>
          <p:spPr bwMode="auto">
            <a:xfrm>
              <a:off x="4267200" y="3344863"/>
              <a:ext cx="0" cy="393700"/>
            </a:xfrm>
            <a:prstGeom prst="line">
              <a:avLst/>
            </a:prstGeom>
            <a:noFill/>
            <a:ln w="25400">
              <a:solidFill>
                <a:srgbClr val="FF0000"/>
              </a:solidFill>
              <a:round/>
              <a:headEnd/>
              <a:tailEnd type="triangle" w="med" len="med"/>
            </a:ln>
          </p:spPr>
          <p:txBody>
            <a:bodyPr/>
            <a:lstStyle/>
            <a:p>
              <a:endParaRPr lang="en-US" dirty="0"/>
            </a:p>
          </p:txBody>
        </p:sp>
        <p:grpSp>
          <p:nvGrpSpPr>
            <p:cNvPr id="40" name="Group 39"/>
            <p:cNvGrpSpPr/>
            <p:nvPr/>
          </p:nvGrpSpPr>
          <p:grpSpPr>
            <a:xfrm>
              <a:off x="6854825" y="4135438"/>
              <a:ext cx="1422400" cy="942975"/>
              <a:chOff x="7264400" y="3906838"/>
              <a:chExt cx="1422400" cy="942975"/>
            </a:xfrm>
          </p:grpSpPr>
          <p:sp>
            <p:nvSpPr>
              <p:cNvPr id="1891353" name="AutoShape 25"/>
              <p:cNvSpPr>
                <a:spLocks noChangeArrowheads="1"/>
              </p:cNvSpPr>
              <p:nvPr/>
            </p:nvSpPr>
            <p:spPr bwMode="ltGray">
              <a:xfrm>
                <a:off x="7264400" y="3935413"/>
                <a:ext cx="13462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00B0F0"/>
                  </a:gs>
                  <a:gs pos="100000">
                    <a:schemeClr val="accent1">
                      <a:gamma/>
                      <a:shade val="76471"/>
                      <a:invGamma/>
                    </a:schemeClr>
                  </a:gs>
                </a:gsLst>
                <a:path path="shape">
                  <a:fillToRect l="50000" t="50000" r="50000" b="50000"/>
                </a:path>
              </a:gradFill>
              <a:ln w="9525">
                <a:solidFill>
                  <a:schemeClr val="tx1"/>
                </a:solidFill>
                <a:miter lim="800000"/>
                <a:headEnd/>
                <a:tailEnd/>
              </a:ln>
              <a:effectLst/>
            </p:spPr>
            <p:txBody>
              <a:bodyPr wrap="none" anchor="ctr"/>
              <a:lstStyle/>
              <a:p>
                <a:pPr>
                  <a:defRPr/>
                </a:pPr>
                <a:endParaRPr lang="en-US" dirty="0"/>
              </a:p>
            </p:txBody>
          </p:sp>
          <p:sp>
            <p:nvSpPr>
              <p:cNvPr id="1891354" name="Text Box 26"/>
              <p:cNvSpPr txBox="1">
                <a:spLocks noChangeArrowheads="1"/>
              </p:cNvSpPr>
              <p:nvPr/>
            </p:nvSpPr>
            <p:spPr bwMode="white">
              <a:xfrm>
                <a:off x="7315200" y="3906838"/>
                <a:ext cx="1371600" cy="336550"/>
              </a:xfrm>
              <a:prstGeom prst="rect">
                <a:avLst/>
              </a:prstGeom>
              <a:noFill/>
              <a:ln w="9525">
                <a:noFill/>
                <a:miter lim="800000"/>
                <a:headEnd/>
                <a:tailEnd/>
              </a:ln>
            </p:spPr>
            <p:txBody>
              <a:bodyPr lIns="91423" tIns="45712" rIns="91423" bIns="45712">
                <a:spAutoFit/>
              </a:bodyPr>
              <a:lstStyle/>
              <a:p>
                <a:pPr>
                  <a:spcBef>
                    <a:spcPct val="50000"/>
                  </a:spcBef>
                </a:pPr>
                <a:r>
                  <a:rPr lang="en-US" sz="1600" b="1" dirty="0"/>
                  <a:t>BIT Bucket</a:t>
                </a:r>
              </a:p>
            </p:txBody>
          </p:sp>
        </p:grpSp>
        <p:cxnSp>
          <p:nvCxnSpPr>
            <p:cNvPr id="1891355" name="AutoShape 27"/>
            <p:cNvCxnSpPr>
              <a:cxnSpLocks noChangeShapeType="1"/>
            </p:cNvCxnSpPr>
            <p:nvPr/>
          </p:nvCxnSpPr>
          <p:spPr bwMode="auto">
            <a:xfrm rot="5400000" flipH="1" flipV="1">
              <a:off x="5476082" y="4733133"/>
              <a:ext cx="1858960" cy="1000125"/>
            </a:xfrm>
            <a:prstGeom prst="bentConnector3">
              <a:avLst>
                <a:gd name="adj1" fmla="val 50000"/>
              </a:avLst>
            </a:prstGeom>
            <a:noFill/>
            <a:ln w="25400">
              <a:solidFill>
                <a:srgbClr val="FF0000"/>
              </a:solidFill>
              <a:miter lim="800000"/>
              <a:headEnd/>
              <a:tailEnd type="triangle" w="med" len="med"/>
            </a:ln>
          </p:spPr>
        </p:cxnSp>
        <p:sp>
          <p:nvSpPr>
            <p:cNvPr id="1891356" name="Text Box 28"/>
            <p:cNvSpPr txBox="1">
              <a:spLocks noChangeArrowheads="1"/>
            </p:cNvSpPr>
            <p:nvPr/>
          </p:nvSpPr>
          <p:spPr bwMode="auto">
            <a:xfrm>
              <a:off x="5353050" y="3459163"/>
              <a:ext cx="1638300" cy="338538"/>
            </a:xfrm>
            <a:prstGeom prst="rect">
              <a:avLst/>
            </a:prstGeom>
            <a:noFill/>
            <a:ln w="9525">
              <a:noFill/>
              <a:miter lim="800000"/>
              <a:headEnd/>
              <a:tailEnd/>
            </a:ln>
          </p:spPr>
          <p:txBody>
            <a:bodyPr lIns="91423" tIns="45712" rIns="91423" bIns="45712">
              <a:spAutoFit/>
            </a:bodyPr>
            <a:lstStyle/>
            <a:p>
              <a:pPr eaLnBrk="0" hangingPunct="0">
                <a:spcBef>
                  <a:spcPct val="50000"/>
                </a:spcBef>
              </a:pPr>
              <a:r>
                <a:rPr lang="fr-FR" sz="1600" dirty="0"/>
                <a:t>If </a:t>
              </a:r>
              <a:r>
                <a:rPr lang="fr-FR" sz="1600" b="1" dirty="0" smtClean="0"/>
                <a:t>dfltact=route</a:t>
              </a:r>
              <a:endParaRPr lang="fr-FR" sz="1600" b="1" dirty="0"/>
            </a:p>
          </p:txBody>
        </p:sp>
        <p:sp>
          <p:nvSpPr>
            <p:cNvPr id="1891357" name="Text Box 29"/>
            <p:cNvSpPr txBox="1">
              <a:spLocks noChangeArrowheads="1"/>
            </p:cNvSpPr>
            <p:nvPr/>
          </p:nvSpPr>
          <p:spPr bwMode="auto">
            <a:xfrm>
              <a:off x="5899150" y="5541963"/>
              <a:ext cx="1892300" cy="336550"/>
            </a:xfrm>
            <a:prstGeom prst="rect">
              <a:avLst/>
            </a:prstGeom>
            <a:noFill/>
            <a:ln w="9525">
              <a:noFill/>
              <a:miter lim="800000"/>
              <a:headEnd/>
              <a:tailEnd/>
            </a:ln>
          </p:spPr>
          <p:txBody>
            <a:bodyPr lIns="91423" tIns="45712" rIns="91423" bIns="45712">
              <a:spAutoFit/>
            </a:bodyPr>
            <a:lstStyle/>
            <a:p>
              <a:pPr eaLnBrk="0" hangingPunct="0">
                <a:spcBef>
                  <a:spcPct val="50000"/>
                </a:spcBef>
              </a:pPr>
              <a:r>
                <a:rPr lang="fr-FR" sz="1600" dirty="0"/>
                <a:t>If </a:t>
              </a:r>
              <a:r>
                <a:rPr lang="fr-FR" sz="1600" b="1" dirty="0" smtClean="0"/>
                <a:t>dfltact=discard</a:t>
              </a:r>
              <a:endParaRPr lang="fr-FR" sz="1600" b="1" dirty="0"/>
            </a:p>
          </p:txBody>
        </p:sp>
        <p:sp>
          <p:nvSpPr>
            <p:cNvPr id="246812" name="Text Box 30"/>
            <p:cNvSpPr txBox="1">
              <a:spLocks noChangeArrowheads="1"/>
            </p:cNvSpPr>
            <p:nvPr/>
          </p:nvSpPr>
          <p:spPr bwMode="auto">
            <a:xfrm>
              <a:off x="5549900" y="5351463"/>
              <a:ext cx="292100" cy="214312"/>
            </a:xfrm>
            <a:prstGeom prst="rect">
              <a:avLst/>
            </a:prstGeom>
            <a:noFill/>
            <a:ln w="9525">
              <a:noFill/>
              <a:miter lim="800000"/>
              <a:headEnd/>
              <a:tailEnd/>
            </a:ln>
          </p:spPr>
          <p:txBody>
            <a:bodyPr lIns="91423" tIns="45712" rIns="91423" bIns="45712">
              <a:spAutoFit/>
            </a:bodyPr>
            <a:lstStyle/>
            <a:p>
              <a:pPr eaLnBrk="0" hangingPunct="0">
                <a:spcBef>
                  <a:spcPct val="50000"/>
                </a:spcBef>
              </a:pPr>
              <a:endParaRPr lang="fr-FR" sz="800" dirty="0"/>
            </a:p>
          </p:txBody>
        </p:sp>
        <p:sp>
          <p:nvSpPr>
            <p:cNvPr id="1891359" name="Line 31"/>
            <p:cNvSpPr>
              <a:spLocks noChangeShapeType="1"/>
            </p:cNvSpPr>
            <p:nvPr/>
          </p:nvSpPr>
          <p:spPr bwMode="auto">
            <a:xfrm>
              <a:off x="5035550" y="2951163"/>
              <a:ext cx="19050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1891360" name="Text Box 32"/>
            <p:cNvSpPr txBox="1">
              <a:spLocks noChangeArrowheads="1"/>
            </p:cNvSpPr>
            <p:nvPr/>
          </p:nvSpPr>
          <p:spPr bwMode="auto">
            <a:xfrm>
              <a:off x="5054600" y="1568450"/>
              <a:ext cx="1974850" cy="1082675"/>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GTA = 9196019738</a:t>
              </a:r>
            </a:p>
            <a:p>
              <a:pPr eaLnBrk="0" hangingPunct="0"/>
              <a:r>
                <a:rPr lang="en-US" sz="1600" dirty="0"/>
                <a:t>CGPA SSN = 8</a:t>
              </a:r>
            </a:p>
            <a:p>
              <a:pPr eaLnBrk="0" hangingPunct="0"/>
              <a:r>
                <a:rPr lang="en-US" sz="1600" dirty="0"/>
                <a:t>CDPA SSN = 6</a:t>
              </a:r>
            </a:p>
            <a:p>
              <a:pPr eaLnBrk="0" hangingPunct="0"/>
              <a:r>
                <a:rPr lang="en-US" sz="1600" dirty="0"/>
                <a:t>OPCODE = 71</a:t>
              </a:r>
            </a:p>
          </p:txBody>
        </p:sp>
        <p:grpSp>
          <p:nvGrpSpPr>
            <p:cNvPr id="246815" name="Group 33"/>
            <p:cNvGrpSpPr>
              <a:grpSpLocks/>
            </p:cNvGrpSpPr>
            <p:nvPr/>
          </p:nvGrpSpPr>
          <p:grpSpPr bwMode="auto">
            <a:xfrm>
              <a:off x="6858000" y="2314575"/>
              <a:ext cx="1276350" cy="1028700"/>
              <a:chOff x="4356" y="1680"/>
              <a:chExt cx="726" cy="648"/>
            </a:xfrm>
          </p:grpSpPr>
          <p:sp>
            <p:nvSpPr>
              <p:cNvPr id="246819" name="AutoShape 34"/>
              <p:cNvSpPr>
                <a:spLocks noChangeArrowheads="1"/>
              </p:cNvSpPr>
              <p:nvPr/>
            </p:nvSpPr>
            <p:spPr bwMode="auto">
              <a:xfrm>
                <a:off x="4356" y="1680"/>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6820" name="Text Box 35"/>
              <p:cNvSpPr txBox="1">
                <a:spLocks noChangeArrowheads="1"/>
              </p:cNvSpPr>
              <p:nvPr/>
            </p:nvSpPr>
            <p:spPr bwMode="auto">
              <a:xfrm>
                <a:off x="4470" y="1986"/>
                <a:ext cx="570" cy="327"/>
              </a:xfrm>
              <a:prstGeom prst="rect">
                <a:avLst/>
              </a:prstGeom>
              <a:noFill/>
              <a:ln w="9525">
                <a:noFill/>
                <a:miter lim="800000"/>
                <a:headEnd/>
                <a:tailEnd/>
              </a:ln>
            </p:spPr>
            <p:txBody>
              <a:bodyPr>
                <a:spAutoFit/>
              </a:bodyPr>
              <a:lstStyle/>
              <a:p>
                <a:pPr>
                  <a:spcBef>
                    <a:spcPct val="50000"/>
                  </a:spcBef>
                </a:pPr>
                <a:r>
                  <a:rPr lang="en-US" sz="2800" b="1" dirty="0"/>
                  <a:t>HLR</a:t>
                </a:r>
              </a:p>
            </p:txBody>
          </p:sp>
        </p:grpSp>
        <p:sp>
          <p:nvSpPr>
            <p:cNvPr id="246816" name="Freeform 36"/>
            <p:cNvSpPr>
              <a:spLocks/>
            </p:cNvSpPr>
            <p:nvPr/>
          </p:nvSpPr>
          <p:spPr bwMode="auto">
            <a:xfrm>
              <a:off x="4841876" y="3314700"/>
              <a:ext cx="482600" cy="2362200"/>
            </a:xfrm>
            <a:custGeom>
              <a:avLst/>
              <a:gdLst>
                <a:gd name="T0" fmla="*/ 2147483647 w 310"/>
                <a:gd name="T1" fmla="*/ 2147483647 h 1248"/>
                <a:gd name="T2" fmla="*/ 2147483647 w 310"/>
                <a:gd name="T3" fmla="*/ 2147483647 h 1248"/>
                <a:gd name="T4" fmla="*/ 0 w 310"/>
                <a:gd name="T5" fmla="*/ 2147483647 h 1248"/>
                <a:gd name="T6" fmla="*/ 2147483647 w 310"/>
                <a:gd name="T7" fmla="*/ 0 h 1248"/>
                <a:gd name="T8" fmla="*/ 0 60000 65536"/>
                <a:gd name="T9" fmla="*/ 0 60000 65536"/>
                <a:gd name="T10" fmla="*/ 0 60000 65536"/>
                <a:gd name="T11" fmla="*/ 0 60000 65536"/>
                <a:gd name="T12" fmla="*/ 0 w 310"/>
                <a:gd name="T13" fmla="*/ 0 h 1248"/>
                <a:gd name="T14" fmla="*/ 310 w 310"/>
                <a:gd name="T15" fmla="*/ 1248 h 1248"/>
              </a:gdLst>
              <a:ahLst/>
              <a:cxnLst>
                <a:cxn ang="T8">
                  <a:pos x="T0" y="T1"/>
                </a:cxn>
                <a:cxn ang="T9">
                  <a:pos x="T2" y="T3"/>
                </a:cxn>
                <a:cxn ang="T10">
                  <a:pos x="T4" y="T5"/>
                </a:cxn>
                <a:cxn ang="T11">
                  <a:pos x="T6" y="T7"/>
                </a:cxn>
              </a:cxnLst>
              <a:rect l="T12" t="T13" r="T14" b="T15"/>
              <a:pathLst>
                <a:path w="310" h="1248">
                  <a:moveTo>
                    <a:pt x="303" y="1248"/>
                  </a:moveTo>
                  <a:lnTo>
                    <a:pt x="310" y="150"/>
                  </a:lnTo>
                  <a:lnTo>
                    <a:pt x="0" y="150"/>
                  </a:lnTo>
                  <a:lnTo>
                    <a:pt x="4" y="0"/>
                  </a:lnTo>
                </a:path>
              </a:pathLst>
            </a:custGeom>
            <a:noFill/>
            <a:ln w="28575" cmpd="sng">
              <a:solidFill>
                <a:srgbClr val="FF0000"/>
              </a:solidFill>
              <a:round/>
              <a:headEnd type="none" w="med" len="med"/>
              <a:tailEnd type="triangle" w="med" len="med"/>
            </a:ln>
          </p:spPr>
          <p:txBody>
            <a:bodyPr/>
            <a:lstStyle/>
            <a:p>
              <a:endParaRPr lang="en-US" dirty="0"/>
            </a:p>
          </p:txBody>
        </p:sp>
        <p:sp>
          <p:nvSpPr>
            <p:cNvPr id="246817" name="Line 37"/>
            <p:cNvSpPr>
              <a:spLocks noChangeShapeType="1"/>
            </p:cNvSpPr>
            <p:nvPr/>
          </p:nvSpPr>
          <p:spPr bwMode="auto">
            <a:xfrm>
              <a:off x="5905500" y="5857875"/>
              <a:ext cx="1790700" cy="0"/>
            </a:xfrm>
            <a:prstGeom prst="line">
              <a:avLst/>
            </a:prstGeom>
            <a:noFill/>
            <a:ln w="19050">
              <a:solidFill>
                <a:srgbClr val="FF0000"/>
              </a:solidFill>
              <a:round/>
              <a:headEnd/>
              <a:tailEnd/>
            </a:ln>
          </p:spPr>
          <p:txBody>
            <a:bodyPr/>
            <a:lstStyle/>
            <a:p>
              <a:endParaRPr lang="en-US" dirty="0"/>
            </a:p>
          </p:txBody>
        </p:sp>
        <p:sp>
          <p:nvSpPr>
            <p:cNvPr id="246818" name="Line 38"/>
            <p:cNvSpPr>
              <a:spLocks noChangeShapeType="1"/>
            </p:cNvSpPr>
            <p:nvPr/>
          </p:nvSpPr>
          <p:spPr bwMode="auto">
            <a:xfrm>
              <a:off x="5334000" y="3771900"/>
              <a:ext cx="1581150" cy="0"/>
            </a:xfrm>
            <a:prstGeom prst="line">
              <a:avLst/>
            </a:prstGeom>
            <a:noFill/>
            <a:ln w="19050">
              <a:solidFill>
                <a:srgbClr val="FF0000"/>
              </a:solidFill>
              <a:round/>
              <a:headEnd/>
              <a:tailEnd/>
            </a:ln>
          </p:spPr>
          <p:txBody>
            <a:bodyPr/>
            <a:lstStyle/>
            <a:p>
              <a:endParaRPr lang="en-US" dirty="0"/>
            </a:p>
          </p:txBody>
        </p:sp>
        <p:sp>
          <p:nvSpPr>
            <p:cNvPr id="42" name="Line 22"/>
            <p:cNvSpPr>
              <a:spLocks noChangeShapeType="1"/>
            </p:cNvSpPr>
            <p:nvPr/>
          </p:nvSpPr>
          <p:spPr bwMode="auto">
            <a:xfrm flipV="1">
              <a:off x="4552950" y="6143623"/>
              <a:ext cx="1343025" cy="1"/>
            </a:xfrm>
            <a:prstGeom prst="line">
              <a:avLst/>
            </a:prstGeom>
            <a:noFill/>
            <a:ln w="25400">
              <a:solidFill>
                <a:srgbClr val="FF0000"/>
              </a:solidFill>
              <a:round/>
              <a:headEnd/>
              <a:tailEnd type="triangle" w="med" len="med"/>
            </a:ln>
          </p:spPr>
          <p:txBody>
            <a:bodyPr/>
            <a:lstStyle/>
            <a:p>
              <a:endParaRPr lang="en-US" dirty="0"/>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SCCP MSU Processing on LIM/SM Cards</a:t>
            </a:r>
          </a:p>
        </p:txBody>
      </p:sp>
      <p:sp>
        <p:nvSpPr>
          <p:cNvPr id="39939" name="Rectangle 3"/>
          <p:cNvSpPr>
            <a:spLocks noChangeArrowheads="1"/>
          </p:cNvSpPr>
          <p:nvPr/>
        </p:nvSpPr>
        <p:spPr bwMode="auto">
          <a:xfrm>
            <a:off x="419100" y="1828800"/>
            <a:ext cx="2057400" cy="2971800"/>
          </a:xfrm>
          <a:prstGeom prst="rect">
            <a:avLst/>
          </a:prstGeom>
          <a:noFill/>
          <a:ln w="9525">
            <a:solidFill>
              <a:schemeClr val="tx1"/>
            </a:solidFill>
            <a:miter lim="800000"/>
            <a:headEnd/>
            <a:tailEnd/>
          </a:ln>
        </p:spPr>
        <p:txBody>
          <a:bodyPr wrap="none" anchor="ctr"/>
          <a:lstStyle/>
          <a:p>
            <a:endParaRPr lang="en-US" dirty="0"/>
          </a:p>
        </p:txBody>
      </p:sp>
      <p:sp>
        <p:nvSpPr>
          <p:cNvPr id="39940" name="Text Box 4"/>
          <p:cNvSpPr txBox="1">
            <a:spLocks noChangeArrowheads="1"/>
          </p:cNvSpPr>
          <p:nvPr/>
        </p:nvSpPr>
        <p:spPr bwMode="auto">
          <a:xfrm>
            <a:off x="876300" y="4495800"/>
            <a:ext cx="12954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LIM 1201</a:t>
            </a:r>
          </a:p>
        </p:txBody>
      </p:sp>
      <p:sp>
        <p:nvSpPr>
          <p:cNvPr id="39941" name="Line 5"/>
          <p:cNvSpPr>
            <a:spLocks noChangeShapeType="1"/>
          </p:cNvSpPr>
          <p:nvPr/>
        </p:nvSpPr>
        <p:spPr bwMode="auto">
          <a:xfrm flipV="1">
            <a:off x="876300" y="4800600"/>
            <a:ext cx="0" cy="381000"/>
          </a:xfrm>
          <a:prstGeom prst="line">
            <a:avLst/>
          </a:prstGeom>
          <a:noFill/>
          <a:ln w="9525">
            <a:solidFill>
              <a:schemeClr val="tx1"/>
            </a:solidFill>
            <a:round/>
            <a:headEnd/>
            <a:tailEnd type="triangle" w="med" len="med"/>
          </a:ln>
        </p:spPr>
        <p:txBody>
          <a:bodyPr/>
          <a:lstStyle/>
          <a:p>
            <a:endParaRPr lang="en-US" dirty="0"/>
          </a:p>
        </p:txBody>
      </p:sp>
      <p:sp>
        <p:nvSpPr>
          <p:cNvPr id="39942" name="Line 6"/>
          <p:cNvSpPr>
            <a:spLocks noChangeShapeType="1"/>
          </p:cNvSpPr>
          <p:nvPr/>
        </p:nvSpPr>
        <p:spPr bwMode="auto">
          <a:xfrm>
            <a:off x="876300" y="4876800"/>
            <a:ext cx="0" cy="304800"/>
          </a:xfrm>
          <a:prstGeom prst="line">
            <a:avLst/>
          </a:prstGeom>
          <a:noFill/>
          <a:ln w="9525">
            <a:solidFill>
              <a:schemeClr val="tx1"/>
            </a:solidFill>
            <a:round/>
            <a:headEnd/>
            <a:tailEnd type="triangle" w="med" len="med"/>
          </a:ln>
        </p:spPr>
        <p:txBody>
          <a:bodyPr/>
          <a:lstStyle/>
          <a:p>
            <a:endParaRPr lang="en-US" dirty="0"/>
          </a:p>
        </p:txBody>
      </p:sp>
      <p:sp>
        <p:nvSpPr>
          <p:cNvPr id="39943" name="Text Box 7"/>
          <p:cNvSpPr txBox="1">
            <a:spLocks noChangeArrowheads="1"/>
          </p:cNvSpPr>
          <p:nvPr/>
        </p:nvSpPr>
        <p:spPr bwMode="auto">
          <a:xfrm>
            <a:off x="241300" y="5168900"/>
            <a:ext cx="2117725"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Port A or B  </a:t>
            </a:r>
          </a:p>
        </p:txBody>
      </p:sp>
      <p:sp>
        <p:nvSpPr>
          <p:cNvPr id="39944" name="Line 8"/>
          <p:cNvSpPr>
            <a:spLocks noChangeShapeType="1"/>
          </p:cNvSpPr>
          <p:nvPr/>
        </p:nvSpPr>
        <p:spPr bwMode="auto">
          <a:xfrm flipV="1">
            <a:off x="876300" y="5486400"/>
            <a:ext cx="0" cy="304800"/>
          </a:xfrm>
          <a:prstGeom prst="line">
            <a:avLst/>
          </a:prstGeom>
          <a:noFill/>
          <a:ln w="9525">
            <a:solidFill>
              <a:schemeClr val="tx1"/>
            </a:solidFill>
            <a:round/>
            <a:headEnd/>
            <a:tailEnd type="triangle" w="med" len="med"/>
          </a:ln>
        </p:spPr>
        <p:txBody>
          <a:bodyPr/>
          <a:lstStyle/>
          <a:p>
            <a:endParaRPr lang="en-US" dirty="0"/>
          </a:p>
        </p:txBody>
      </p:sp>
      <p:sp>
        <p:nvSpPr>
          <p:cNvPr id="39945" name="Text Box 9"/>
          <p:cNvSpPr txBox="1">
            <a:spLocks noChangeArrowheads="1"/>
          </p:cNvSpPr>
          <p:nvPr/>
        </p:nvSpPr>
        <p:spPr bwMode="auto">
          <a:xfrm>
            <a:off x="342900" y="5791200"/>
            <a:ext cx="21336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incoming SCCP MSU</a:t>
            </a:r>
          </a:p>
        </p:txBody>
      </p:sp>
      <p:sp>
        <p:nvSpPr>
          <p:cNvPr id="39946" name="Text Box 10"/>
          <p:cNvSpPr txBox="1">
            <a:spLocks noChangeArrowheads="1"/>
          </p:cNvSpPr>
          <p:nvPr/>
        </p:nvSpPr>
        <p:spPr bwMode="auto">
          <a:xfrm>
            <a:off x="482600" y="2743200"/>
            <a:ext cx="16002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Discrimination   </a:t>
            </a:r>
          </a:p>
        </p:txBody>
      </p:sp>
      <p:sp>
        <p:nvSpPr>
          <p:cNvPr id="39947" name="Text Box 11"/>
          <p:cNvSpPr txBox="1">
            <a:spLocks noChangeArrowheads="1"/>
          </p:cNvSpPr>
          <p:nvPr/>
        </p:nvSpPr>
        <p:spPr bwMode="auto">
          <a:xfrm>
            <a:off x="800100" y="3822700"/>
            <a:ext cx="838200" cy="590550"/>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Level 2</a:t>
            </a:r>
          </a:p>
        </p:txBody>
      </p:sp>
      <p:sp>
        <p:nvSpPr>
          <p:cNvPr id="39948" name="Text Box 12"/>
          <p:cNvSpPr txBox="1">
            <a:spLocks noChangeArrowheads="1"/>
          </p:cNvSpPr>
          <p:nvPr/>
        </p:nvSpPr>
        <p:spPr bwMode="auto">
          <a:xfrm>
            <a:off x="508000" y="2184400"/>
            <a:ext cx="16002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Distribution    </a:t>
            </a:r>
          </a:p>
        </p:txBody>
      </p:sp>
      <p:sp>
        <p:nvSpPr>
          <p:cNvPr id="39949" name="Line 13"/>
          <p:cNvSpPr>
            <a:spLocks noChangeShapeType="1"/>
          </p:cNvSpPr>
          <p:nvPr/>
        </p:nvSpPr>
        <p:spPr bwMode="auto">
          <a:xfrm flipV="1">
            <a:off x="876300" y="4165600"/>
            <a:ext cx="0" cy="635000"/>
          </a:xfrm>
          <a:prstGeom prst="line">
            <a:avLst/>
          </a:prstGeom>
          <a:noFill/>
          <a:ln w="9525">
            <a:solidFill>
              <a:schemeClr val="tx1"/>
            </a:solidFill>
            <a:round/>
            <a:headEnd/>
            <a:tailEnd type="triangle" w="med" len="med"/>
          </a:ln>
        </p:spPr>
        <p:txBody>
          <a:bodyPr/>
          <a:lstStyle/>
          <a:p>
            <a:endParaRPr lang="en-US" dirty="0"/>
          </a:p>
        </p:txBody>
      </p:sp>
      <p:sp>
        <p:nvSpPr>
          <p:cNvPr id="39950" name="Text Box 14"/>
          <p:cNvSpPr txBox="1">
            <a:spLocks noChangeArrowheads="1"/>
          </p:cNvSpPr>
          <p:nvPr/>
        </p:nvSpPr>
        <p:spPr bwMode="auto">
          <a:xfrm>
            <a:off x="4356100" y="2768600"/>
            <a:ext cx="1371600"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routing table</a:t>
            </a:r>
          </a:p>
        </p:txBody>
      </p:sp>
      <p:sp>
        <p:nvSpPr>
          <p:cNvPr id="39951" name="Text Box 15"/>
          <p:cNvSpPr txBox="1">
            <a:spLocks noChangeArrowheads="1"/>
          </p:cNvSpPr>
          <p:nvPr/>
        </p:nvSpPr>
        <p:spPr bwMode="auto">
          <a:xfrm>
            <a:off x="4356100" y="3352800"/>
            <a:ext cx="1371600"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linkset table</a:t>
            </a:r>
          </a:p>
        </p:txBody>
      </p:sp>
      <p:sp>
        <p:nvSpPr>
          <p:cNvPr id="39952" name="Text Box 16"/>
          <p:cNvSpPr txBox="1">
            <a:spLocks noChangeArrowheads="1"/>
          </p:cNvSpPr>
          <p:nvPr/>
        </p:nvSpPr>
        <p:spPr bwMode="auto">
          <a:xfrm>
            <a:off x="4521200" y="3937000"/>
            <a:ext cx="1143000" cy="346075"/>
          </a:xfrm>
          <a:prstGeom prst="rect">
            <a:avLst/>
          </a:prstGeom>
          <a:solidFill>
            <a:srgbClr val="F0E8B7"/>
          </a:solidFill>
          <a:ln w="9525">
            <a:solidFill>
              <a:schemeClr val="tx1"/>
            </a:solidFill>
            <a:prstDash val="dash"/>
            <a:miter lim="800000"/>
            <a:headEnd/>
            <a:tailEnd/>
          </a:ln>
        </p:spPr>
        <p:txBody>
          <a:bodyPr>
            <a:spAutoFit/>
          </a:bodyPr>
          <a:lstStyle/>
          <a:p>
            <a:pPr>
              <a:spcBef>
                <a:spcPct val="50000"/>
              </a:spcBef>
            </a:pPr>
            <a:r>
              <a:rPr lang="en-US" sz="1600" dirty="0">
                <a:solidFill>
                  <a:srgbClr val="000000"/>
                </a:solidFill>
              </a:rPr>
              <a:t> slk table</a:t>
            </a:r>
          </a:p>
        </p:txBody>
      </p:sp>
      <p:sp>
        <p:nvSpPr>
          <p:cNvPr id="39953" name="Line 17"/>
          <p:cNvSpPr>
            <a:spLocks noChangeShapeType="1"/>
          </p:cNvSpPr>
          <p:nvPr/>
        </p:nvSpPr>
        <p:spPr bwMode="auto">
          <a:xfrm flipH="1">
            <a:off x="5041900" y="3124200"/>
            <a:ext cx="0" cy="234950"/>
          </a:xfrm>
          <a:prstGeom prst="line">
            <a:avLst/>
          </a:prstGeom>
          <a:noFill/>
          <a:ln w="9525">
            <a:solidFill>
              <a:schemeClr val="tx1"/>
            </a:solidFill>
            <a:round/>
            <a:headEnd/>
            <a:tailEnd type="triangle" w="med" len="med"/>
          </a:ln>
        </p:spPr>
        <p:txBody>
          <a:bodyPr/>
          <a:lstStyle/>
          <a:p>
            <a:endParaRPr lang="en-US" dirty="0"/>
          </a:p>
        </p:txBody>
      </p:sp>
      <p:sp>
        <p:nvSpPr>
          <p:cNvPr id="39954" name="Line 18"/>
          <p:cNvSpPr>
            <a:spLocks noChangeShapeType="1"/>
          </p:cNvSpPr>
          <p:nvPr/>
        </p:nvSpPr>
        <p:spPr bwMode="auto">
          <a:xfrm>
            <a:off x="5080000" y="3702050"/>
            <a:ext cx="0" cy="247650"/>
          </a:xfrm>
          <a:prstGeom prst="line">
            <a:avLst/>
          </a:prstGeom>
          <a:noFill/>
          <a:ln w="9525">
            <a:solidFill>
              <a:schemeClr val="tx1"/>
            </a:solidFill>
            <a:round/>
            <a:headEnd/>
            <a:tailEnd type="triangle" w="med" len="med"/>
          </a:ln>
        </p:spPr>
        <p:txBody>
          <a:bodyPr/>
          <a:lstStyle/>
          <a:p>
            <a:endParaRPr lang="en-US" dirty="0"/>
          </a:p>
        </p:txBody>
      </p:sp>
      <p:sp>
        <p:nvSpPr>
          <p:cNvPr id="39955" name="Line 19"/>
          <p:cNvSpPr>
            <a:spLocks noChangeShapeType="1"/>
          </p:cNvSpPr>
          <p:nvPr/>
        </p:nvSpPr>
        <p:spPr bwMode="auto">
          <a:xfrm flipH="1">
            <a:off x="5094288" y="4287838"/>
            <a:ext cx="0" cy="222250"/>
          </a:xfrm>
          <a:prstGeom prst="line">
            <a:avLst/>
          </a:prstGeom>
          <a:noFill/>
          <a:ln w="9525">
            <a:solidFill>
              <a:schemeClr val="tx1"/>
            </a:solidFill>
            <a:round/>
            <a:headEnd/>
            <a:tailEnd/>
          </a:ln>
        </p:spPr>
        <p:txBody>
          <a:bodyPr/>
          <a:lstStyle/>
          <a:p>
            <a:endParaRPr lang="en-US" dirty="0"/>
          </a:p>
        </p:txBody>
      </p:sp>
      <p:sp>
        <p:nvSpPr>
          <p:cNvPr id="39956" name="Rectangle 20"/>
          <p:cNvSpPr>
            <a:spLocks noChangeArrowheads="1"/>
          </p:cNvSpPr>
          <p:nvPr/>
        </p:nvSpPr>
        <p:spPr bwMode="auto">
          <a:xfrm>
            <a:off x="7569200" y="1866900"/>
            <a:ext cx="1130300" cy="2971800"/>
          </a:xfrm>
          <a:prstGeom prst="rect">
            <a:avLst/>
          </a:prstGeom>
          <a:noFill/>
          <a:ln w="9525">
            <a:solidFill>
              <a:schemeClr val="tx1"/>
            </a:solidFill>
            <a:miter lim="800000"/>
            <a:headEnd/>
            <a:tailEnd/>
          </a:ln>
        </p:spPr>
        <p:txBody>
          <a:bodyPr wrap="none" anchor="ctr"/>
          <a:lstStyle/>
          <a:p>
            <a:endParaRPr lang="en-US" dirty="0"/>
          </a:p>
        </p:txBody>
      </p:sp>
      <p:sp>
        <p:nvSpPr>
          <p:cNvPr id="39957" name="Text Box 21"/>
          <p:cNvSpPr txBox="1">
            <a:spLocks noChangeArrowheads="1"/>
          </p:cNvSpPr>
          <p:nvPr/>
        </p:nvSpPr>
        <p:spPr bwMode="auto">
          <a:xfrm>
            <a:off x="7543800" y="4267200"/>
            <a:ext cx="6731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LIM </a:t>
            </a:r>
          </a:p>
        </p:txBody>
      </p:sp>
      <p:sp>
        <p:nvSpPr>
          <p:cNvPr id="39958" name="Line 22"/>
          <p:cNvSpPr>
            <a:spLocks noChangeShapeType="1"/>
          </p:cNvSpPr>
          <p:nvPr/>
        </p:nvSpPr>
        <p:spPr bwMode="auto">
          <a:xfrm flipH="1">
            <a:off x="8356600" y="4838700"/>
            <a:ext cx="0" cy="444500"/>
          </a:xfrm>
          <a:prstGeom prst="line">
            <a:avLst/>
          </a:prstGeom>
          <a:noFill/>
          <a:ln w="9525">
            <a:solidFill>
              <a:schemeClr val="tx1"/>
            </a:solidFill>
            <a:round/>
            <a:headEnd/>
            <a:tailEnd type="triangle" w="med" len="med"/>
          </a:ln>
        </p:spPr>
        <p:txBody>
          <a:bodyPr/>
          <a:lstStyle/>
          <a:p>
            <a:endParaRPr lang="en-US" dirty="0"/>
          </a:p>
        </p:txBody>
      </p:sp>
      <p:sp>
        <p:nvSpPr>
          <p:cNvPr id="39959" name="Text Box 23"/>
          <p:cNvSpPr txBox="1">
            <a:spLocks noChangeArrowheads="1"/>
          </p:cNvSpPr>
          <p:nvPr/>
        </p:nvSpPr>
        <p:spPr bwMode="auto">
          <a:xfrm>
            <a:off x="7645400" y="1943100"/>
            <a:ext cx="990600" cy="590550"/>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  Routing</a:t>
            </a:r>
          </a:p>
        </p:txBody>
      </p:sp>
      <p:sp>
        <p:nvSpPr>
          <p:cNvPr id="39960" name="Line 24"/>
          <p:cNvSpPr>
            <a:spLocks noChangeShapeType="1"/>
          </p:cNvSpPr>
          <p:nvPr/>
        </p:nvSpPr>
        <p:spPr bwMode="auto">
          <a:xfrm>
            <a:off x="7797800" y="6197600"/>
            <a:ext cx="0" cy="304800"/>
          </a:xfrm>
          <a:prstGeom prst="line">
            <a:avLst/>
          </a:prstGeom>
          <a:noFill/>
          <a:ln w="9525">
            <a:solidFill>
              <a:schemeClr val="tx1"/>
            </a:solidFill>
            <a:round/>
            <a:headEnd/>
            <a:tailEnd type="triangle" w="med" len="med"/>
          </a:ln>
        </p:spPr>
        <p:txBody>
          <a:bodyPr/>
          <a:lstStyle/>
          <a:p>
            <a:endParaRPr lang="en-US" dirty="0"/>
          </a:p>
        </p:txBody>
      </p:sp>
      <p:sp>
        <p:nvSpPr>
          <p:cNvPr id="39961" name="Line 25"/>
          <p:cNvSpPr>
            <a:spLocks noChangeShapeType="1"/>
          </p:cNvSpPr>
          <p:nvPr/>
        </p:nvSpPr>
        <p:spPr bwMode="auto">
          <a:xfrm>
            <a:off x="457200" y="1600200"/>
            <a:ext cx="8077200" cy="0"/>
          </a:xfrm>
          <a:prstGeom prst="line">
            <a:avLst/>
          </a:prstGeom>
          <a:noFill/>
          <a:ln w="9525">
            <a:solidFill>
              <a:schemeClr val="tx1"/>
            </a:solidFill>
            <a:round/>
            <a:headEnd/>
            <a:tailEnd/>
          </a:ln>
        </p:spPr>
        <p:txBody>
          <a:bodyPr/>
          <a:lstStyle/>
          <a:p>
            <a:endParaRPr lang="en-US" dirty="0"/>
          </a:p>
        </p:txBody>
      </p:sp>
      <p:sp>
        <p:nvSpPr>
          <p:cNvPr id="39962" name="Line 26"/>
          <p:cNvSpPr>
            <a:spLocks noChangeShapeType="1"/>
          </p:cNvSpPr>
          <p:nvPr/>
        </p:nvSpPr>
        <p:spPr bwMode="auto">
          <a:xfrm>
            <a:off x="457200" y="1066800"/>
            <a:ext cx="8077200" cy="0"/>
          </a:xfrm>
          <a:prstGeom prst="line">
            <a:avLst/>
          </a:prstGeom>
          <a:noFill/>
          <a:ln w="9525">
            <a:solidFill>
              <a:schemeClr val="tx1"/>
            </a:solidFill>
            <a:round/>
            <a:headEnd/>
            <a:tailEnd/>
          </a:ln>
        </p:spPr>
        <p:txBody>
          <a:bodyPr/>
          <a:lstStyle/>
          <a:p>
            <a:endParaRPr lang="en-US" dirty="0"/>
          </a:p>
        </p:txBody>
      </p:sp>
      <p:sp>
        <p:nvSpPr>
          <p:cNvPr id="39963" name="Text Box 27"/>
          <p:cNvSpPr txBox="1">
            <a:spLocks noChangeArrowheads="1"/>
          </p:cNvSpPr>
          <p:nvPr/>
        </p:nvSpPr>
        <p:spPr bwMode="auto">
          <a:xfrm>
            <a:off x="6923088" y="5168900"/>
            <a:ext cx="1903412"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         Port A or B</a:t>
            </a:r>
          </a:p>
        </p:txBody>
      </p:sp>
      <p:sp>
        <p:nvSpPr>
          <p:cNvPr id="39964" name="Line 28"/>
          <p:cNvSpPr>
            <a:spLocks noChangeShapeType="1"/>
          </p:cNvSpPr>
          <p:nvPr/>
        </p:nvSpPr>
        <p:spPr bwMode="auto">
          <a:xfrm>
            <a:off x="8369300" y="5511800"/>
            <a:ext cx="0" cy="304800"/>
          </a:xfrm>
          <a:prstGeom prst="line">
            <a:avLst/>
          </a:prstGeom>
          <a:noFill/>
          <a:ln w="9525">
            <a:solidFill>
              <a:schemeClr val="tx1"/>
            </a:solidFill>
            <a:round/>
            <a:headEnd/>
            <a:tailEnd type="triangle" w="med" len="med"/>
          </a:ln>
        </p:spPr>
        <p:txBody>
          <a:bodyPr/>
          <a:lstStyle/>
          <a:p>
            <a:endParaRPr lang="en-US" dirty="0"/>
          </a:p>
        </p:txBody>
      </p:sp>
      <p:sp>
        <p:nvSpPr>
          <p:cNvPr id="39965" name="Text Box 29"/>
          <p:cNvSpPr txBox="1">
            <a:spLocks noChangeArrowheads="1"/>
          </p:cNvSpPr>
          <p:nvPr/>
        </p:nvSpPr>
        <p:spPr bwMode="auto">
          <a:xfrm>
            <a:off x="3733800" y="1066800"/>
            <a:ext cx="1981200" cy="366713"/>
          </a:xfrm>
          <a:prstGeom prst="rect">
            <a:avLst/>
          </a:prstGeom>
          <a:noFill/>
          <a:ln w="9525">
            <a:noFill/>
            <a:miter lim="800000"/>
            <a:headEnd/>
            <a:tailEnd/>
          </a:ln>
        </p:spPr>
        <p:txBody>
          <a:bodyPr>
            <a:spAutoFit/>
          </a:bodyPr>
          <a:lstStyle/>
          <a:p>
            <a:pPr>
              <a:spcBef>
                <a:spcPct val="50000"/>
              </a:spcBef>
            </a:pPr>
            <a:r>
              <a:rPr lang="en-US" dirty="0"/>
              <a:t>IMT Bus</a:t>
            </a:r>
          </a:p>
        </p:txBody>
      </p:sp>
      <p:sp>
        <p:nvSpPr>
          <p:cNvPr id="39966" name="Line 30"/>
          <p:cNvSpPr>
            <a:spLocks noChangeShapeType="1"/>
          </p:cNvSpPr>
          <p:nvPr/>
        </p:nvSpPr>
        <p:spPr bwMode="auto">
          <a:xfrm flipV="1">
            <a:off x="1409700" y="1447800"/>
            <a:ext cx="0" cy="723900"/>
          </a:xfrm>
          <a:prstGeom prst="line">
            <a:avLst/>
          </a:prstGeom>
          <a:noFill/>
          <a:ln w="9525">
            <a:solidFill>
              <a:schemeClr val="tx1"/>
            </a:solidFill>
            <a:round/>
            <a:headEnd/>
            <a:tailEnd type="triangle" w="med" len="med"/>
          </a:ln>
        </p:spPr>
        <p:txBody>
          <a:bodyPr/>
          <a:lstStyle/>
          <a:p>
            <a:endParaRPr lang="en-US" dirty="0"/>
          </a:p>
        </p:txBody>
      </p:sp>
      <p:sp>
        <p:nvSpPr>
          <p:cNvPr id="39967" name="Line 31"/>
          <p:cNvSpPr>
            <a:spLocks noChangeShapeType="1"/>
          </p:cNvSpPr>
          <p:nvPr/>
        </p:nvSpPr>
        <p:spPr bwMode="auto">
          <a:xfrm>
            <a:off x="8115300" y="1447800"/>
            <a:ext cx="0" cy="508000"/>
          </a:xfrm>
          <a:prstGeom prst="line">
            <a:avLst/>
          </a:prstGeom>
          <a:noFill/>
          <a:ln w="9525">
            <a:solidFill>
              <a:schemeClr val="tx1"/>
            </a:solidFill>
            <a:round/>
            <a:headEnd/>
            <a:tailEnd type="triangle" w="med" len="med"/>
          </a:ln>
        </p:spPr>
        <p:txBody>
          <a:bodyPr/>
          <a:lstStyle/>
          <a:p>
            <a:endParaRPr lang="en-US" dirty="0"/>
          </a:p>
        </p:txBody>
      </p:sp>
      <p:sp>
        <p:nvSpPr>
          <p:cNvPr id="39968" name="Line 32"/>
          <p:cNvSpPr>
            <a:spLocks noChangeShapeType="1"/>
          </p:cNvSpPr>
          <p:nvPr/>
        </p:nvSpPr>
        <p:spPr bwMode="auto">
          <a:xfrm flipH="1">
            <a:off x="8343900" y="2286000"/>
            <a:ext cx="0" cy="2514600"/>
          </a:xfrm>
          <a:prstGeom prst="line">
            <a:avLst/>
          </a:prstGeom>
          <a:noFill/>
          <a:ln w="9525">
            <a:solidFill>
              <a:schemeClr val="tx1"/>
            </a:solidFill>
            <a:round/>
            <a:headEnd/>
            <a:tailEnd type="triangle" w="med" len="med"/>
          </a:ln>
        </p:spPr>
        <p:txBody>
          <a:bodyPr/>
          <a:lstStyle/>
          <a:p>
            <a:endParaRPr lang="en-US" dirty="0"/>
          </a:p>
        </p:txBody>
      </p:sp>
      <p:sp>
        <p:nvSpPr>
          <p:cNvPr id="39969" name="Text Box 33"/>
          <p:cNvSpPr txBox="1">
            <a:spLocks noChangeArrowheads="1"/>
          </p:cNvSpPr>
          <p:nvPr/>
        </p:nvSpPr>
        <p:spPr bwMode="auto">
          <a:xfrm>
            <a:off x="6464300" y="5826125"/>
            <a:ext cx="23241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outgoing SCCP MSU</a:t>
            </a:r>
          </a:p>
        </p:txBody>
      </p:sp>
      <p:sp>
        <p:nvSpPr>
          <p:cNvPr id="39970" name="Line 34"/>
          <p:cNvSpPr>
            <a:spLocks noChangeShapeType="1"/>
          </p:cNvSpPr>
          <p:nvPr/>
        </p:nvSpPr>
        <p:spPr bwMode="auto">
          <a:xfrm flipV="1">
            <a:off x="1308100" y="6172200"/>
            <a:ext cx="0" cy="304800"/>
          </a:xfrm>
          <a:prstGeom prst="line">
            <a:avLst/>
          </a:prstGeom>
          <a:noFill/>
          <a:ln w="9525">
            <a:solidFill>
              <a:schemeClr val="tx1"/>
            </a:solidFill>
            <a:round/>
            <a:headEnd/>
            <a:tailEnd type="triangle" w="med" len="med"/>
          </a:ln>
        </p:spPr>
        <p:txBody>
          <a:bodyPr/>
          <a:lstStyle/>
          <a:p>
            <a:endParaRPr lang="en-US" dirty="0"/>
          </a:p>
        </p:txBody>
      </p:sp>
      <p:sp>
        <p:nvSpPr>
          <p:cNvPr id="39971" name="Line 35"/>
          <p:cNvSpPr>
            <a:spLocks noChangeShapeType="1"/>
          </p:cNvSpPr>
          <p:nvPr/>
        </p:nvSpPr>
        <p:spPr bwMode="auto">
          <a:xfrm flipV="1">
            <a:off x="5092700" y="4514850"/>
            <a:ext cx="2206625" cy="0"/>
          </a:xfrm>
          <a:prstGeom prst="line">
            <a:avLst/>
          </a:prstGeom>
          <a:noFill/>
          <a:ln w="9525">
            <a:solidFill>
              <a:schemeClr val="tx1"/>
            </a:solidFill>
            <a:round/>
            <a:headEnd/>
            <a:tailEnd type="triangle" w="med" len="med"/>
          </a:ln>
        </p:spPr>
        <p:txBody>
          <a:bodyPr/>
          <a:lstStyle/>
          <a:p>
            <a:endParaRPr lang="en-US" dirty="0"/>
          </a:p>
        </p:txBody>
      </p:sp>
      <p:sp>
        <p:nvSpPr>
          <p:cNvPr id="39972" name="Line 36"/>
          <p:cNvSpPr>
            <a:spLocks noChangeShapeType="1"/>
          </p:cNvSpPr>
          <p:nvPr/>
        </p:nvSpPr>
        <p:spPr bwMode="auto">
          <a:xfrm>
            <a:off x="4000500" y="1879600"/>
            <a:ext cx="2057400" cy="0"/>
          </a:xfrm>
          <a:prstGeom prst="line">
            <a:avLst/>
          </a:prstGeom>
          <a:noFill/>
          <a:ln w="9525">
            <a:solidFill>
              <a:schemeClr val="tx1"/>
            </a:solidFill>
            <a:round/>
            <a:headEnd/>
            <a:tailEnd/>
          </a:ln>
        </p:spPr>
        <p:txBody>
          <a:bodyPr/>
          <a:lstStyle/>
          <a:p>
            <a:endParaRPr lang="en-US" dirty="0"/>
          </a:p>
        </p:txBody>
      </p:sp>
      <p:sp>
        <p:nvSpPr>
          <p:cNvPr id="39973" name="Line 37"/>
          <p:cNvSpPr>
            <a:spLocks noChangeShapeType="1"/>
          </p:cNvSpPr>
          <p:nvPr/>
        </p:nvSpPr>
        <p:spPr bwMode="auto">
          <a:xfrm>
            <a:off x="6045200" y="1879600"/>
            <a:ext cx="0" cy="2971800"/>
          </a:xfrm>
          <a:prstGeom prst="line">
            <a:avLst/>
          </a:prstGeom>
          <a:noFill/>
          <a:ln w="9525">
            <a:solidFill>
              <a:schemeClr val="tx1"/>
            </a:solidFill>
            <a:round/>
            <a:headEnd/>
            <a:tailEnd/>
          </a:ln>
        </p:spPr>
        <p:txBody>
          <a:bodyPr/>
          <a:lstStyle/>
          <a:p>
            <a:endParaRPr lang="en-US" dirty="0"/>
          </a:p>
        </p:txBody>
      </p:sp>
      <p:sp>
        <p:nvSpPr>
          <p:cNvPr id="39974" name="Line 38"/>
          <p:cNvSpPr>
            <a:spLocks noChangeShapeType="1"/>
          </p:cNvSpPr>
          <p:nvPr/>
        </p:nvSpPr>
        <p:spPr bwMode="auto">
          <a:xfrm flipH="1">
            <a:off x="3987800" y="4851400"/>
            <a:ext cx="2057400" cy="0"/>
          </a:xfrm>
          <a:prstGeom prst="line">
            <a:avLst/>
          </a:prstGeom>
          <a:noFill/>
          <a:ln w="9525">
            <a:solidFill>
              <a:schemeClr val="tx1"/>
            </a:solidFill>
            <a:round/>
            <a:headEnd/>
            <a:tailEnd/>
          </a:ln>
        </p:spPr>
        <p:txBody>
          <a:bodyPr/>
          <a:lstStyle/>
          <a:p>
            <a:endParaRPr lang="en-US" dirty="0"/>
          </a:p>
        </p:txBody>
      </p:sp>
      <p:sp>
        <p:nvSpPr>
          <p:cNvPr id="39975" name="Line 39"/>
          <p:cNvSpPr>
            <a:spLocks noChangeShapeType="1"/>
          </p:cNvSpPr>
          <p:nvPr/>
        </p:nvSpPr>
        <p:spPr bwMode="auto">
          <a:xfrm flipV="1">
            <a:off x="3987800" y="3556000"/>
            <a:ext cx="0" cy="1295400"/>
          </a:xfrm>
          <a:prstGeom prst="line">
            <a:avLst/>
          </a:prstGeom>
          <a:noFill/>
          <a:ln w="9525">
            <a:solidFill>
              <a:schemeClr val="tx1"/>
            </a:solidFill>
            <a:round/>
            <a:headEnd/>
            <a:tailEnd/>
          </a:ln>
        </p:spPr>
        <p:txBody>
          <a:bodyPr/>
          <a:lstStyle/>
          <a:p>
            <a:endParaRPr lang="en-US" dirty="0"/>
          </a:p>
        </p:txBody>
      </p:sp>
      <p:sp>
        <p:nvSpPr>
          <p:cNvPr id="39976" name="Line 40"/>
          <p:cNvSpPr>
            <a:spLocks noChangeShapeType="1"/>
          </p:cNvSpPr>
          <p:nvPr/>
        </p:nvSpPr>
        <p:spPr bwMode="auto">
          <a:xfrm>
            <a:off x="3987800" y="1879600"/>
            <a:ext cx="0" cy="1676400"/>
          </a:xfrm>
          <a:prstGeom prst="line">
            <a:avLst/>
          </a:prstGeom>
          <a:noFill/>
          <a:ln w="9525">
            <a:solidFill>
              <a:schemeClr val="tx1"/>
            </a:solidFill>
            <a:round/>
            <a:headEnd/>
            <a:tailEnd/>
          </a:ln>
        </p:spPr>
        <p:txBody>
          <a:bodyPr/>
          <a:lstStyle/>
          <a:p>
            <a:endParaRPr lang="en-US" dirty="0"/>
          </a:p>
        </p:txBody>
      </p:sp>
      <p:sp>
        <p:nvSpPr>
          <p:cNvPr id="39977" name="Line 41"/>
          <p:cNvSpPr>
            <a:spLocks noChangeShapeType="1"/>
          </p:cNvSpPr>
          <p:nvPr/>
        </p:nvSpPr>
        <p:spPr bwMode="auto">
          <a:xfrm>
            <a:off x="1416050" y="1447800"/>
            <a:ext cx="3213100" cy="0"/>
          </a:xfrm>
          <a:prstGeom prst="line">
            <a:avLst/>
          </a:prstGeom>
          <a:noFill/>
          <a:ln w="9525">
            <a:solidFill>
              <a:schemeClr val="tx1"/>
            </a:solidFill>
            <a:round/>
            <a:headEnd/>
            <a:tailEnd/>
          </a:ln>
        </p:spPr>
        <p:txBody>
          <a:bodyPr/>
          <a:lstStyle/>
          <a:p>
            <a:endParaRPr lang="en-US" dirty="0"/>
          </a:p>
        </p:txBody>
      </p:sp>
      <p:sp>
        <p:nvSpPr>
          <p:cNvPr id="39978" name="Line 42"/>
          <p:cNvSpPr>
            <a:spLocks noChangeShapeType="1"/>
          </p:cNvSpPr>
          <p:nvPr/>
        </p:nvSpPr>
        <p:spPr bwMode="auto">
          <a:xfrm>
            <a:off x="7277100" y="1447800"/>
            <a:ext cx="838200" cy="0"/>
          </a:xfrm>
          <a:prstGeom prst="line">
            <a:avLst/>
          </a:prstGeom>
          <a:noFill/>
          <a:ln w="9525">
            <a:solidFill>
              <a:schemeClr val="tx1"/>
            </a:solidFill>
            <a:round/>
            <a:headEnd/>
            <a:tailEnd/>
          </a:ln>
        </p:spPr>
        <p:txBody>
          <a:bodyPr/>
          <a:lstStyle/>
          <a:p>
            <a:endParaRPr lang="en-US" dirty="0"/>
          </a:p>
        </p:txBody>
      </p:sp>
      <p:sp>
        <p:nvSpPr>
          <p:cNvPr id="39979" name="Text Box 43"/>
          <p:cNvSpPr txBox="1">
            <a:spLocks noChangeArrowheads="1"/>
          </p:cNvSpPr>
          <p:nvPr/>
        </p:nvSpPr>
        <p:spPr bwMode="auto">
          <a:xfrm>
            <a:off x="4368800" y="2209800"/>
            <a:ext cx="1295400" cy="346075"/>
          </a:xfrm>
          <a:prstGeom prst="rect">
            <a:avLst/>
          </a:prstGeom>
          <a:solidFill>
            <a:srgbClr val="F0E8B7"/>
          </a:solidFill>
          <a:ln w="9525">
            <a:solidFill>
              <a:schemeClr val="tx1"/>
            </a:solidFill>
            <a:miter lim="800000"/>
            <a:headEnd/>
            <a:tailEnd/>
          </a:ln>
        </p:spPr>
        <p:txBody>
          <a:bodyPr>
            <a:spAutoFit/>
          </a:bodyPr>
          <a:lstStyle/>
          <a:p>
            <a:pPr>
              <a:spcBef>
                <a:spcPct val="50000"/>
              </a:spcBef>
            </a:pPr>
            <a:r>
              <a:rPr lang="en-US" sz="1600" dirty="0">
                <a:solidFill>
                  <a:srgbClr val="000000"/>
                </a:solidFill>
              </a:rPr>
              <a:t>GTT Tables</a:t>
            </a:r>
          </a:p>
        </p:txBody>
      </p:sp>
      <p:sp>
        <p:nvSpPr>
          <p:cNvPr id="39980" name="Line 45"/>
          <p:cNvSpPr>
            <a:spLocks noChangeShapeType="1"/>
          </p:cNvSpPr>
          <p:nvPr/>
        </p:nvSpPr>
        <p:spPr bwMode="auto">
          <a:xfrm flipH="1">
            <a:off x="4635500" y="1441450"/>
            <a:ext cx="0" cy="768350"/>
          </a:xfrm>
          <a:prstGeom prst="line">
            <a:avLst/>
          </a:prstGeom>
          <a:noFill/>
          <a:ln w="9525">
            <a:solidFill>
              <a:schemeClr val="tx1"/>
            </a:solidFill>
            <a:round/>
            <a:headEnd/>
            <a:tailEnd type="triangle" w="med" len="med"/>
          </a:ln>
        </p:spPr>
        <p:txBody>
          <a:bodyPr/>
          <a:lstStyle/>
          <a:p>
            <a:endParaRPr lang="en-US" dirty="0"/>
          </a:p>
        </p:txBody>
      </p:sp>
      <p:sp>
        <p:nvSpPr>
          <p:cNvPr id="39981" name="Line 46"/>
          <p:cNvSpPr>
            <a:spLocks noChangeShapeType="1"/>
          </p:cNvSpPr>
          <p:nvPr/>
        </p:nvSpPr>
        <p:spPr bwMode="auto">
          <a:xfrm flipV="1">
            <a:off x="1397000" y="3086100"/>
            <a:ext cx="0" cy="722313"/>
          </a:xfrm>
          <a:prstGeom prst="line">
            <a:avLst/>
          </a:prstGeom>
          <a:noFill/>
          <a:ln w="9525">
            <a:solidFill>
              <a:schemeClr val="tx1"/>
            </a:solidFill>
            <a:round/>
            <a:headEnd/>
            <a:tailEnd type="triangle" w="med" len="med"/>
          </a:ln>
        </p:spPr>
        <p:txBody>
          <a:bodyPr/>
          <a:lstStyle/>
          <a:p>
            <a:endParaRPr lang="en-US" dirty="0"/>
          </a:p>
        </p:txBody>
      </p:sp>
      <p:sp>
        <p:nvSpPr>
          <p:cNvPr id="39982" name="Line 47"/>
          <p:cNvSpPr>
            <a:spLocks noChangeShapeType="1"/>
          </p:cNvSpPr>
          <p:nvPr/>
        </p:nvSpPr>
        <p:spPr bwMode="auto">
          <a:xfrm>
            <a:off x="4140200" y="2362200"/>
            <a:ext cx="228600" cy="0"/>
          </a:xfrm>
          <a:prstGeom prst="line">
            <a:avLst/>
          </a:prstGeom>
          <a:noFill/>
          <a:ln w="9525">
            <a:solidFill>
              <a:schemeClr val="tx1"/>
            </a:solidFill>
            <a:round/>
            <a:headEnd/>
            <a:tailEnd/>
          </a:ln>
        </p:spPr>
        <p:txBody>
          <a:bodyPr/>
          <a:lstStyle/>
          <a:p>
            <a:endParaRPr lang="en-US" dirty="0"/>
          </a:p>
        </p:txBody>
      </p:sp>
      <p:sp>
        <p:nvSpPr>
          <p:cNvPr id="39983" name="Line 48"/>
          <p:cNvSpPr>
            <a:spLocks noChangeShapeType="1"/>
          </p:cNvSpPr>
          <p:nvPr/>
        </p:nvSpPr>
        <p:spPr bwMode="auto">
          <a:xfrm>
            <a:off x="4127500" y="2921000"/>
            <a:ext cx="228600" cy="0"/>
          </a:xfrm>
          <a:prstGeom prst="line">
            <a:avLst/>
          </a:prstGeom>
          <a:noFill/>
          <a:ln w="9525">
            <a:solidFill>
              <a:schemeClr val="tx1"/>
            </a:solidFill>
            <a:round/>
            <a:headEnd/>
            <a:tailEnd type="triangle" w="med" len="med"/>
          </a:ln>
        </p:spPr>
        <p:txBody>
          <a:bodyPr/>
          <a:lstStyle/>
          <a:p>
            <a:endParaRPr lang="en-US" dirty="0"/>
          </a:p>
        </p:txBody>
      </p:sp>
      <p:sp>
        <p:nvSpPr>
          <p:cNvPr id="39984" name="Line 49"/>
          <p:cNvSpPr>
            <a:spLocks noChangeShapeType="1"/>
          </p:cNvSpPr>
          <p:nvPr/>
        </p:nvSpPr>
        <p:spPr bwMode="auto">
          <a:xfrm flipH="1">
            <a:off x="4127500" y="2362200"/>
            <a:ext cx="0" cy="558800"/>
          </a:xfrm>
          <a:prstGeom prst="line">
            <a:avLst/>
          </a:prstGeom>
          <a:noFill/>
          <a:ln w="9525">
            <a:solidFill>
              <a:schemeClr val="tx1"/>
            </a:solidFill>
            <a:round/>
            <a:headEnd/>
            <a:tailEnd/>
          </a:ln>
        </p:spPr>
        <p:txBody>
          <a:bodyPr/>
          <a:lstStyle/>
          <a:p>
            <a:endParaRPr lang="en-US" dirty="0"/>
          </a:p>
        </p:txBody>
      </p:sp>
      <p:sp>
        <p:nvSpPr>
          <p:cNvPr id="39985" name="Text Box 50"/>
          <p:cNvSpPr txBox="1">
            <a:spLocks noChangeArrowheads="1"/>
          </p:cNvSpPr>
          <p:nvPr/>
        </p:nvSpPr>
        <p:spPr bwMode="auto">
          <a:xfrm>
            <a:off x="4229100" y="4826000"/>
            <a:ext cx="15748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DSM-VSCCP</a:t>
            </a:r>
          </a:p>
        </p:txBody>
      </p:sp>
      <p:sp>
        <p:nvSpPr>
          <p:cNvPr id="39986" name="Text Box 51"/>
          <p:cNvSpPr txBox="1">
            <a:spLocks noChangeArrowheads="1"/>
          </p:cNvSpPr>
          <p:nvPr/>
        </p:nvSpPr>
        <p:spPr bwMode="auto">
          <a:xfrm>
            <a:off x="7607300" y="4495800"/>
            <a:ext cx="7747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2314</a:t>
            </a:r>
          </a:p>
        </p:txBody>
      </p:sp>
      <p:sp>
        <p:nvSpPr>
          <p:cNvPr id="39987" name="Text Box 52"/>
          <p:cNvSpPr txBox="1">
            <a:spLocks noChangeArrowheads="1"/>
          </p:cNvSpPr>
          <p:nvPr/>
        </p:nvSpPr>
        <p:spPr bwMode="auto">
          <a:xfrm>
            <a:off x="2768600" y="3886200"/>
            <a:ext cx="8636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Step 1</a:t>
            </a:r>
          </a:p>
        </p:txBody>
      </p:sp>
      <p:sp>
        <p:nvSpPr>
          <p:cNvPr id="39988" name="Rectangle 53"/>
          <p:cNvSpPr>
            <a:spLocks noChangeArrowheads="1"/>
          </p:cNvSpPr>
          <p:nvPr/>
        </p:nvSpPr>
        <p:spPr bwMode="auto">
          <a:xfrm>
            <a:off x="2755900" y="2749550"/>
            <a:ext cx="844550" cy="366713"/>
          </a:xfrm>
          <a:prstGeom prst="rect">
            <a:avLst/>
          </a:prstGeom>
          <a:noFill/>
          <a:ln w="9525">
            <a:noFill/>
            <a:miter lim="800000"/>
            <a:headEnd/>
            <a:tailEnd/>
          </a:ln>
        </p:spPr>
        <p:txBody>
          <a:bodyPr wrap="none">
            <a:spAutoFit/>
          </a:bodyPr>
          <a:lstStyle/>
          <a:p>
            <a:r>
              <a:rPr lang="en-US" dirty="0">
                <a:solidFill>
                  <a:srgbClr val="000000"/>
                </a:solidFill>
              </a:rPr>
              <a:t>Step 2</a:t>
            </a:r>
          </a:p>
        </p:txBody>
      </p:sp>
      <p:sp>
        <p:nvSpPr>
          <p:cNvPr id="39989" name="Rectangle 54"/>
          <p:cNvSpPr>
            <a:spLocks noChangeArrowheads="1"/>
          </p:cNvSpPr>
          <p:nvPr/>
        </p:nvSpPr>
        <p:spPr bwMode="auto">
          <a:xfrm>
            <a:off x="2705100" y="2165350"/>
            <a:ext cx="844550" cy="366713"/>
          </a:xfrm>
          <a:prstGeom prst="rect">
            <a:avLst/>
          </a:prstGeom>
          <a:noFill/>
          <a:ln w="9525">
            <a:noFill/>
            <a:miter lim="800000"/>
            <a:headEnd/>
            <a:tailEnd/>
          </a:ln>
        </p:spPr>
        <p:txBody>
          <a:bodyPr wrap="none">
            <a:spAutoFit/>
          </a:bodyPr>
          <a:lstStyle/>
          <a:p>
            <a:r>
              <a:rPr lang="en-US" dirty="0">
                <a:solidFill>
                  <a:srgbClr val="000000"/>
                </a:solidFill>
              </a:rPr>
              <a:t>Step 3</a:t>
            </a:r>
          </a:p>
        </p:txBody>
      </p:sp>
      <p:sp>
        <p:nvSpPr>
          <p:cNvPr id="39990" name="Line 55"/>
          <p:cNvSpPr>
            <a:spLocks noChangeShapeType="1"/>
          </p:cNvSpPr>
          <p:nvPr/>
        </p:nvSpPr>
        <p:spPr bwMode="auto">
          <a:xfrm>
            <a:off x="1638300" y="4064000"/>
            <a:ext cx="1181100" cy="0"/>
          </a:xfrm>
          <a:prstGeom prst="line">
            <a:avLst/>
          </a:prstGeom>
          <a:noFill/>
          <a:ln w="9525">
            <a:solidFill>
              <a:schemeClr val="tx1"/>
            </a:solidFill>
            <a:round/>
            <a:headEnd/>
            <a:tailEnd type="triangle" w="med" len="med"/>
          </a:ln>
        </p:spPr>
        <p:txBody>
          <a:bodyPr/>
          <a:lstStyle/>
          <a:p>
            <a:endParaRPr lang="en-US" dirty="0"/>
          </a:p>
        </p:txBody>
      </p:sp>
      <p:sp>
        <p:nvSpPr>
          <p:cNvPr id="39991" name="Line 56"/>
          <p:cNvSpPr>
            <a:spLocks noChangeShapeType="1"/>
          </p:cNvSpPr>
          <p:nvPr/>
        </p:nvSpPr>
        <p:spPr bwMode="auto">
          <a:xfrm flipV="1">
            <a:off x="1397000" y="2527300"/>
            <a:ext cx="0" cy="215900"/>
          </a:xfrm>
          <a:prstGeom prst="line">
            <a:avLst/>
          </a:prstGeom>
          <a:noFill/>
          <a:ln w="9525">
            <a:solidFill>
              <a:schemeClr val="tx1"/>
            </a:solidFill>
            <a:round/>
            <a:headEnd/>
            <a:tailEnd type="triangle" w="med" len="med"/>
          </a:ln>
        </p:spPr>
        <p:txBody>
          <a:bodyPr/>
          <a:lstStyle/>
          <a:p>
            <a:endParaRPr lang="en-US" dirty="0"/>
          </a:p>
        </p:txBody>
      </p:sp>
      <p:sp>
        <p:nvSpPr>
          <p:cNvPr id="39992" name="Line 57"/>
          <p:cNvSpPr>
            <a:spLocks noChangeShapeType="1"/>
          </p:cNvSpPr>
          <p:nvPr/>
        </p:nvSpPr>
        <p:spPr bwMode="auto">
          <a:xfrm>
            <a:off x="2095500" y="2933700"/>
            <a:ext cx="736600" cy="0"/>
          </a:xfrm>
          <a:prstGeom prst="line">
            <a:avLst/>
          </a:prstGeom>
          <a:noFill/>
          <a:ln w="9525">
            <a:solidFill>
              <a:schemeClr val="tx1"/>
            </a:solidFill>
            <a:round/>
            <a:headEnd/>
            <a:tailEnd type="triangle" w="med" len="med"/>
          </a:ln>
        </p:spPr>
        <p:txBody>
          <a:bodyPr/>
          <a:lstStyle/>
          <a:p>
            <a:endParaRPr lang="en-US" dirty="0"/>
          </a:p>
        </p:txBody>
      </p:sp>
      <p:sp>
        <p:nvSpPr>
          <p:cNvPr id="39993" name="Line 58"/>
          <p:cNvSpPr>
            <a:spLocks noChangeShapeType="1"/>
          </p:cNvSpPr>
          <p:nvPr/>
        </p:nvSpPr>
        <p:spPr bwMode="auto">
          <a:xfrm>
            <a:off x="2120900" y="2362200"/>
            <a:ext cx="647700" cy="0"/>
          </a:xfrm>
          <a:prstGeom prst="line">
            <a:avLst/>
          </a:prstGeom>
          <a:noFill/>
          <a:ln w="9525">
            <a:solidFill>
              <a:schemeClr val="tx1"/>
            </a:solidFill>
            <a:round/>
            <a:headEnd/>
            <a:tailEnd type="triangle" w="med" len="med"/>
          </a:ln>
        </p:spPr>
        <p:txBody>
          <a:bodyPr/>
          <a:lstStyle/>
          <a:p>
            <a:endParaRPr lang="en-US" dirty="0"/>
          </a:p>
        </p:txBody>
      </p:sp>
      <p:sp>
        <p:nvSpPr>
          <p:cNvPr id="39994" name="Text Box 59"/>
          <p:cNvSpPr txBox="1">
            <a:spLocks noChangeArrowheads="1"/>
          </p:cNvSpPr>
          <p:nvPr/>
        </p:nvSpPr>
        <p:spPr bwMode="auto">
          <a:xfrm>
            <a:off x="6337300" y="3937000"/>
            <a:ext cx="863600" cy="366713"/>
          </a:xfrm>
          <a:prstGeom prst="rect">
            <a:avLst/>
          </a:prstGeom>
          <a:noFill/>
          <a:ln w="9525">
            <a:noFill/>
            <a:miter lim="800000"/>
            <a:headEnd/>
            <a:tailEnd/>
          </a:ln>
        </p:spPr>
        <p:txBody>
          <a:bodyPr>
            <a:spAutoFit/>
          </a:bodyPr>
          <a:lstStyle/>
          <a:p>
            <a:pPr>
              <a:spcBef>
                <a:spcPct val="50000"/>
              </a:spcBef>
            </a:pPr>
            <a:r>
              <a:rPr lang="en-US" dirty="0">
                <a:solidFill>
                  <a:srgbClr val="000000"/>
                </a:solidFill>
              </a:rPr>
              <a:t>Step 7</a:t>
            </a:r>
          </a:p>
        </p:txBody>
      </p:sp>
      <p:sp>
        <p:nvSpPr>
          <p:cNvPr id="39995" name="Rectangle 60"/>
          <p:cNvSpPr>
            <a:spLocks noChangeArrowheads="1"/>
          </p:cNvSpPr>
          <p:nvPr/>
        </p:nvSpPr>
        <p:spPr bwMode="auto">
          <a:xfrm>
            <a:off x="6311900" y="3322638"/>
            <a:ext cx="895350" cy="366712"/>
          </a:xfrm>
          <a:prstGeom prst="rect">
            <a:avLst/>
          </a:prstGeom>
          <a:noFill/>
          <a:ln w="9525">
            <a:noFill/>
            <a:miter lim="800000"/>
            <a:headEnd/>
            <a:tailEnd/>
          </a:ln>
        </p:spPr>
        <p:txBody>
          <a:bodyPr>
            <a:spAutoFit/>
          </a:bodyPr>
          <a:lstStyle/>
          <a:p>
            <a:r>
              <a:rPr lang="en-US" dirty="0">
                <a:solidFill>
                  <a:srgbClr val="000000"/>
                </a:solidFill>
              </a:rPr>
              <a:t>Step 6</a:t>
            </a:r>
          </a:p>
        </p:txBody>
      </p:sp>
      <p:sp>
        <p:nvSpPr>
          <p:cNvPr id="39996" name="Rectangle 61"/>
          <p:cNvSpPr>
            <a:spLocks noChangeArrowheads="1"/>
          </p:cNvSpPr>
          <p:nvPr/>
        </p:nvSpPr>
        <p:spPr bwMode="auto">
          <a:xfrm>
            <a:off x="6299200" y="2774950"/>
            <a:ext cx="844550" cy="366713"/>
          </a:xfrm>
          <a:prstGeom prst="rect">
            <a:avLst/>
          </a:prstGeom>
          <a:noFill/>
          <a:ln w="9525">
            <a:noFill/>
            <a:miter lim="800000"/>
            <a:headEnd/>
            <a:tailEnd/>
          </a:ln>
        </p:spPr>
        <p:txBody>
          <a:bodyPr wrap="none">
            <a:spAutoFit/>
          </a:bodyPr>
          <a:lstStyle/>
          <a:p>
            <a:r>
              <a:rPr lang="en-US" dirty="0">
                <a:solidFill>
                  <a:srgbClr val="000000"/>
                </a:solidFill>
              </a:rPr>
              <a:t>Step 5</a:t>
            </a:r>
          </a:p>
        </p:txBody>
      </p:sp>
      <p:sp>
        <p:nvSpPr>
          <p:cNvPr id="39997" name="Rectangle 62"/>
          <p:cNvSpPr>
            <a:spLocks noChangeArrowheads="1"/>
          </p:cNvSpPr>
          <p:nvPr/>
        </p:nvSpPr>
        <p:spPr bwMode="auto">
          <a:xfrm>
            <a:off x="6261100" y="2203450"/>
            <a:ext cx="844550" cy="366713"/>
          </a:xfrm>
          <a:prstGeom prst="rect">
            <a:avLst/>
          </a:prstGeom>
          <a:noFill/>
          <a:ln w="9525">
            <a:noFill/>
            <a:miter lim="800000"/>
            <a:headEnd/>
            <a:tailEnd/>
          </a:ln>
        </p:spPr>
        <p:txBody>
          <a:bodyPr wrap="none">
            <a:spAutoFit/>
          </a:bodyPr>
          <a:lstStyle/>
          <a:p>
            <a:r>
              <a:rPr lang="en-US" dirty="0">
                <a:solidFill>
                  <a:srgbClr val="000000"/>
                </a:solidFill>
              </a:rPr>
              <a:t>Step 4</a:t>
            </a:r>
          </a:p>
        </p:txBody>
      </p:sp>
      <p:sp>
        <p:nvSpPr>
          <p:cNvPr id="39998" name="Line 63"/>
          <p:cNvSpPr>
            <a:spLocks noChangeShapeType="1"/>
          </p:cNvSpPr>
          <p:nvPr/>
        </p:nvSpPr>
        <p:spPr bwMode="auto">
          <a:xfrm>
            <a:off x="5676900" y="4102100"/>
            <a:ext cx="723900" cy="0"/>
          </a:xfrm>
          <a:prstGeom prst="line">
            <a:avLst/>
          </a:prstGeom>
          <a:noFill/>
          <a:ln w="9525">
            <a:solidFill>
              <a:schemeClr val="tx1"/>
            </a:solidFill>
            <a:round/>
            <a:headEnd/>
            <a:tailEnd type="triangle" w="med" len="med"/>
          </a:ln>
        </p:spPr>
        <p:txBody>
          <a:bodyPr/>
          <a:lstStyle/>
          <a:p>
            <a:endParaRPr lang="en-US" dirty="0"/>
          </a:p>
        </p:txBody>
      </p:sp>
      <p:sp>
        <p:nvSpPr>
          <p:cNvPr id="39999" name="Line 64"/>
          <p:cNvSpPr>
            <a:spLocks noChangeShapeType="1"/>
          </p:cNvSpPr>
          <p:nvPr/>
        </p:nvSpPr>
        <p:spPr bwMode="auto">
          <a:xfrm>
            <a:off x="5740400" y="3517900"/>
            <a:ext cx="635000" cy="0"/>
          </a:xfrm>
          <a:prstGeom prst="line">
            <a:avLst/>
          </a:prstGeom>
          <a:noFill/>
          <a:ln w="9525">
            <a:solidFill>
              <a:schemeClr val="tx1"/>
            </a:solidFill>
            <a:round/>
            <a:headEnd/>
            <a:tailEnd type="triangle" w="med" len="med"/>
          </a:ln>
        </p:spPr>
        <p:txBody>
          <a:bodyPr/>
          <a:lstStyle/>
          <a:p>
            <a:endParaRPr lang="en-US" dirty="0"/>
          </a:p>
        </p:txBody>
      </p:sp>
      <p:sp>
        <p:nvSpPr>
          <p:cNvPr id="40000" name="Line 65"/>
          <p:cNvSpPr>
            <a:spLocks noChangeShapeType="1"/>
          </p:cNvSpPr>
          <p:nvPr/>
        </p:nvSpPr>
        <p:spPr bwMode="auto">
          <a:xfrm>
            <a:off x="5740400" y="2946400"/>
            <a:ext cx="622300" cy="0"/>
          </a:xfrm>
          <a:prstGeom prst="line">
            <a:avLst/>
          </a:prstGeom>
          <a:noFill/>
          <a:ln w="9525">
            <a:solidFill>
              <a:schemeClr val="tx1"/>
            </a:solidFill>
            <a:round/>
            <a:headEnd/>
            <a:tailEnd type="triangle" w="med" len="med"/>
          </a:ln>
        </p:spPr>
        <p:txBody>
          <a:bodyPr/>
          <a:lstStyle/>
          <a:p>
            <a:endParaRPr lang="en-US" dirty="0"/>
          </a:p>
        </p:txBody>
      </p:sp>
      <p:sp>
        <p:nvSpPr>
          <p:cNvPr id="40001" name="Line 66"/>
          <p:cNvSpPr>
            <a:spLocks noChangeShapeType="1"/>
          </p:cNvSpPr>
          <p:nvPr/>
        </p:nvSpPr>
        <p:spPr bwMode="auto">
          <a:xfrm>
            <a:off x="5664200" y="2387600"/>
            <a:ext cx="635000" cy="0"/>
          </a:xfrm>
          <a:prstGeom prst="line">
            <a:avLst/>
          </a:prstGeom>
          <a:noFill/>
          <a:ln w="9525">
            <a:solidFill>
              <a:schemeClr val="tx1"/>
            </a:solidFill>
            <a:round/>
            <a:headEnd/>
            <a:tailEnd type="triangle" w="med" len="med"/>
          </a:ln>
        </p:spPr>
        <p:txBody>
          <a:bodyPr/>
          <a:lstStyle/>
          <a:p>
            <a:endParaRPr lang="en-US" dirty="0"/>
          </a:p>
        </p:txBody>
      </p:sp>
      <p:sp>
        <p:nvSpPr>
          <p:cNvPr id="40002" name="Line 67"/>
          <p:cNvSpPr>
            <a:spLocks noChangeShapeType="1"/>
          </p:cNvSpPr>
          <p:nvPr/>
        </p:nvSpPr>
        <p:spPr bwMode="auto">
          <a:xfrm flipV="1">
            <a:off x="7277100" y="1457325"/>
            <a:ext cx="0" cy="3057525"/>
          </a:xfrm>
          <a:prstGeom prst="line">
            <a:avLst/>
          </a:prstGeom>
          <a:noFill/>
          <a:ln w="9525">
            <a:solidFill>
              <a:schemeClr val="tx1"/>
            </a:solidFill>
            <a:round/>
            <a:headEnd/>
            <a:tailEnd type="triangle" w="med" len="med"/>
          </a:ln>
        </p:spPr>
        <p:txBody>
          <a:bodyPr/>
          <a:lstStyle/>
          <a:p>
            <a:endParaRPr lang="en-US" dirty="0"/>
          </a:p>
        </p:txBody>
      </p:sp>
      <p:sp>
        <p:nvSpPr>
          <p:cNvPr id="40003" name="Rectangle 68"/>
          <p:cNvSpPr>
            <a:spLocks noChangeArrowheads="1"/>
          </p:cNvSpPr>
          <p:nvPr/>
        </p:nvSpPr>
        <p:spPr bwMode="auto">
          <a:xfrm>
            <a:off x="7523163" y="2540000"/>
            <a:ext cx="844550" cy="366713"/>
          </a:xfrm>
          <a:prstGeom prst="rect">
            <a:avLst/>
          </a:prstGeom>
          <a:noFill/>
          <a:ln w="9525">
            <a:noFill/>
            <a:miter lim="800000"/>
            <a:headEnd/>
            <a:tailEnd/>
          </a:ln>
        </p:spPr>
        <p:txBody>
          <a:bodyPr wrap="none">
            <a:spAutoFit/>
          </a:bodyPr>
          <a:lstStyle/>
          <a:p>
            <a:pPr algn="ctr"/>
            <a:r>
              <a:rPr lang="en-US" dirty="0">
                <a:solidFill>
                  <a:srgbClr val="000000"/>
                </a:solidFill>
              </a:rPr>
              <a:t>Step 8</a:t>
            </a:r>
          </a:p>
        </p:txBody>
      </p:sp>
      <p:sp>
        <p:nvSpPr>
          <p:cNvPr id="40004" name="Text Box 69"/>
          <p:cNvSpPr txBox="1">
            <a:spLocks noChangeArrowheads="1"/>
          </p:cNvSpPr>
          <p:nvPr/>
        </p:nvSpPr>
        <p:spPr bwMode="auto">
          <a:xfrm>
            <a:off x="3829050" y="5067300"/>
            <a:ext cx="2352675" cy="366713"/>
          </a:xfrm>
          <a:prstGeom prst="rect">
            <a:avLst/>
          </a:prstGeom>
          <a:noFill/>
          <a:ln w="9525">
            <a:noFill/>
            <a:miter lim="800000"/>
            <a:headEnd/>
            <a:tailEnd/>
          </a:ln>
        </p:spPr>
        <p:txBody>
          <a:bodyPr>
            <a:spAutoFit/>
          </a:bodyPr>
          <a:lstStyle/>
          <a:p>
            <a:pPr algn="ctr">
              <a:spcBef>
                <a:spcPct val="50000"/>
              </a:spcBef>
            </a:pPr>
            <a:r>
              <a:rPr lang="en-US" dirty="0"/>
              <a:t>or E5-SM4G-VSCCP</a:t>
            </a:r>
          </a:p>
        </p:txBody>
      </p:sp>
    </p:spTree>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r>
              <a:rPr lang="en-US" dirty="0" smtClean="0"/>
              <a:t>GSM MAP Screening Table</a:t>
            </a:r>
          </a:p>
        </p:txBody>
      </p:sp>
      <p:sp>
        <p:nvSpPr>
          <p:cNvPr id="11" name="Content Placeholder 10"/>
          <p:cNvSpPr>
            <a:spLocks noGrp="1"/>
          </p:cNvSpPr>
          <p:nvPr>
            <p:ph idx="1"/>
          </p:nvPr>
        </p:nvSpPr>
        <p:spPr>
          <a:xfrm>
            <a:off x="4508205" y="1275907"/>
            <a:ext cx="3721396" cy="5124892"/>
          </a:xfrm>
        </p:spPr>
        <p:txBody>
          <a:bodyPr/>
          <a:lstStyle/>
          <a:p>
            <a:r>
              <a:rPr lang="en-US" dirty="0" smtClean="0"/>
              <a:t>GSM MAP Screening Entries</a:t>
            </a:r>
          </a:p>
          <a:p>
            <a:endParaRPr lang="en-US" dirty="0"/>
          </a:p>
        </p:txBody>
      </p:sp>
      <p:sp>
        <p:nvSpPr>
          <p:cNvPr id="247811" name="Rectangle 3"/>
          <p:cNvSpPr>
            <a:spLocks noChangeArrowheads="1"/>
          </p:cNvSpPr>
          <p:nvPr/>
        </p:nvSpPr>
        <p:spPr bwMode="auto">
          <a:xfrm>
            <a:off x="862013" y="1320800"/>
            <a:ext cx="2946400" cy="666750"/>
          </a:xfrm>
          <a:prstGeom prst="rect">
            <a:avLst/>
          </a:prstGeom>
          <a:noFill/>
          <a:ln w="9525">
            <a:solidFill>
              <a:schemeClr val="tx1"/>
            </a:solidFill>
            <a:miter lim="800000"/>
            <a:headEnd/>
            <a:tailEnd/>
          </a:ln>
        </p:spPr>
        <p:txBody>
          <a:bodyPr wrap="none" anchor="ctr"/>
          <a:lstStyle/>
          <a:p>
            <a:endParaRPr lang="en-US" dirty="0"/>
          </a:p>
        </p:txBody>
      </p:sp>
      <p:sp>
        <p:nvSpPr>
          <p:cNvPr id="247812" name="Rectangle 4"/>
          <p:cNvSpPr>
            <a:spLocks noChangeArrowheads="1"/>
          </p:cNvSpPr>
          <p:nvPr/>
        </p:nvSpPr>
        <p:spPr bwMode="auto">
          <a:xfrm>
            <a:off x="1063625" y="1471613"/>
            <a:ext cx="2714625" cy="396875"/>
          </a:xfrm>
          <a:prstGeom prst="rect">
            <a:avLst/>
          </a:prstGeom>
          <a:noFill/>
          <a:ln w="9525">
            <a:noFill/>
            <a:miter lim="800000"/>
            <a:headEnd/>
            <a:tailEnd/>
          </a:ln>
        </p:spPr>
        <p:txBody>
          <a:bodyPr>
            <a:spAutoFit/>
          </a:bodyPr>
          <a:lstStyle/>
          <a:p>
            <a:pPr>
              <a:spcBef>
                <a:spcPct val="50000"/>
              </a:spcBef>
            </a:pPr>
            <a:r>
              <a:rPr lang="en-US" sz="2000" b="1" dirty="0"/>
              <a:t>  ent-gsmssn-scrn</a:t>
            </a:r>
          </a:p>
        </p:txBody>
      </p:sp>
      <p:sp>
        <p:nvSpPr>
          <p:cNvPr id="247813" name="Rectangle 5"/>
          <p:cNvSpPr>
            <a:spLocks noChangeArrowheads="1"/>
          </p:cNvSpPr>
          <p:nvPr/>
        </p:nvSpPr>
        <p:spPr bwMode="auto">
          <a:xfrm>
            <a:off x="1089025" y="2419350"/>
            <a:ext cx="2714625" cy="396875"/>
          </a:xfrm>
          <a:prstGeom prst="rect">
            <a:avLst/>
          </a:prstGeom>
          <a:noFill/>
          <a:ln w="9525">
            <a:noFill/>
            <a:miter lim="800000"/>
            <a:headEnd/>
            <a:tailEnd/>
          </a:ln>
        </p:spPr>
        <p:txBody>
          <a:bodyPr>
            <a:spAutoFit/>
          </a:bodyPr>
          <a:lstStyle/>
          <a:p>
            <a:pPr>
              <a:spcBef>
                <a:spcPct val="50000"/>
              </a:spcBef>
            </a:pPr>
            <a:r>
              <a:rPr lang="en-US" sz="2000" b="1" dirty="0"/>
              <a:t>    </a:t>
            </a:r>
          </a:p>
        </p:txBody>
      </p:sp>
      <p:sp>
        <p:nvSpPr>
          <p:cNvPr id="247814" name="Rectangle 6"/>
          <p:cNvSpPr>
            <a:spLocks noChangeArrowheads="1"/>
          </p:cNvSpPr>
          <p:nvPr/>
        </p:nvSpPr>
        <p:spPr bwMode="auto">
          <a:xfrm>
            <a:off x="884238" y="2276475"/>
            <a:ext cx="2946400" cy="666750"/>
          </a:xfrm>
          <a:prstGeom prst="rect">
            <a:avLst/>
          </a:prstGeom>
          <a:noFill/>
          <a:ln w="9525">
            <a:solidFill>
              <a:schemeClr val="tx1"/>
            </a:solidFill>
            <a:miter lim="800000"/>
            <a:headEnd/>
            <a:tailEnd/>
          </a:ln>
        </p:spPr>
        <p:txBody>
          <a:bodyPr wrap="none" anchor="ctr"/>
          <a:lstStyle/>
          <a:p>
            <a:endParaRPr lang="en-US" dirty="0"/>
          </a:p>
        </p:txBody>
      </p:sp>
      <p:sp>
        <p:nvSpPr>
          <p:cNvPr id="247815" name="Rectangle 7"/>
          <p:cNvSpPr>
            <a:spLocks noChangeArrowheads="1"/>
          </p:cNvSpPr>
          <p:nvPr/>
        </p:nvSpPr>
        <p:spPr bwMode="auto">
          <a:xfrm>
            <a:off x="1104900" y="2406650"/>
            <a:ext cx="2371725" cy="396875"/>
          </a:xfrm>
          <a:prstGeom prst="rect">
            <a:avLst/>
          </a:prstGeom>
          <a:noFill/>
          <a:ln w="9525">
            <a:noFill/>
            <a:miter lim="800000"/>
            <a:headEnd/>
            <a:tailEnd/>
          </a:ln>
        </p:spPr>
        <p:txBody>
          <a:bodyPr wrap="none">
            <a:spAutoFit/>
          </a:bodyPr>
          <a:lstStyle/>
          <a:p>
            <a:r>
              <a:rPr lang="en-US" sz="2000" b="1" dirty="0"/>
              <a:t> ent-gsms-opcode</a:t>
            </a:r>
          </a:p>
        </p:txBody>
      </p:sp>
      <p:sp>
        <p:nvSpPr>
          <p:cNvPr id="247816" name="Rectangle 8"/>
          <p:cNvSpPr>
            <a:spLocks noChangeArrowheads="1"/>
          </p:cNvSpPr>
          <p:nvPr/>
        </p:nvSpPr>
        <p:spPr bwMode="auto">
          <a:xfrm>
            <a:off x="884238" y="3178175"/>
            <a:ext cx="29718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47817" name="Text Box 9"/>
          <p:cNvSpPr txBox="1">
            <a:spLocks noChangeArrowheads="1"/>
          </p:cNvSpPr>
          <p:nvPr/>
        </p:nvSpPr>
        <p:spPr bwMode="auto">
          <a:xfrm>
            <a:off x="1206500" y="3267075"/>
            <a:ext cx="2324100" cy="396875"/>
          </a:xfrm>
          <a:prstGeom prst="rect">
            <a:avLst/>
          </a:prstGeom>
          <a:noFill/>
          <a:ln w="9525">
            <a:noFill/>
            <a:miter lim="800000"/>
            <a:headEnd/>
            <a:tailEnd/>
          </a:ln>
        </p:spPr>
        <p:txBody>
          <a:bodyPr>
            <a:spAutoFit/>
          </a:bodyPr>
          <a:lstStyle/>
          <a:p>
            <a:pPr algn="ctr">
              <a:spcBef>
                <a:spcPct val="50000"/>
              </a:spcBef>
            </a:pPr>
            <a:r>
              <a:rPr lang="en-US" sz="2000" b="1" dirty="0"/>
              <a:t>ent-gsmmap-scrn</a:t>
            </a:r>
          </a:p>
        </p:txBody>
      </p:sp>
    </p:spTree>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mtClean="0"/>
              <a:t>Definition of Screening Actions</a:t>
            </a:r>
            <a:endParaRPr lang="en-US" dirty="0" smtClean="0"/>
          </a:p>
        </p:txBody>
      </p:sp>
      <p:sp>
        <p:nvSpPr>
          <p:cNvPr id="4" name="Content Placeholder 3"/>
          <p:cNvSpPr>
            <a:spLocks noGrp="1"/>
          </p:cNvSpPr>
          <p:nvPr>
            <p:ph idx="1"/>
          </p:nvPr>
        </p:nvSpPr>
        <p:spPr/>
        <p:txBody>
          <a:bodyPr/>
          <a:lstStyle/>
          <a:p>
            <a:r>
              <a:rPr lang="en-US" dirty="0" err="1" smtClean="0"/>
              <a:t>Atierr</a:t>
            </a:r>
            <a:endParaRPr lang="en-US" dirty="0" smtClean="0"/>
          </a:p>
          <a:p>
            <a:r>
              <a:rPr lang="en-US" dirty="0" smtClean="0"/>
              <a:t>Discard</a:t>
            </a:r>
          </a:p>
          <a:p>
            <a:r>
              <a:rPr lang="en-US" dirty="0" smtClean="0"/>
              <a:t>Duplicate/Discard</a:t>
            </a:r>
          </a:p>
          <a:p>
            <a:r>
              <a:rPr lang="en-US" dirty="0" smtClean="0"/>
              <a:t>Duplicate</a:t>
            </a:r>
          </a:p>
          <a:p>
            <a:r>
              <a:rPr lang="en-US" dirty="0" smtClean="0"/>
              <a:t>Forward</a:t>
            </a:r>
          </a:p>
          <a:p>
            <a:r>
              <a:rPr lang="en-US" dirty="0" smtClean="0"/>
              <a:t>Pass</a:t>
            </a:r>
          </a:p>
          <a:p>
            <a:r>
              <a:rPr lang="en-US" dirty="0" smtClean="0"/>
              <a:t>Route</a:t>
            </a:r>
          </a:p>
          <a:p>
            <a:endParaRPr lang="en-US" dirty="0"/>
          </a:p>
        </p:txBody>
      </p:sp>
    </p:spTree>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r>
              <a:rPr lang="en-US" dirty="0" smtClean="0"/>
              <a:t>ATIERR Action Example </a:t>
            </a:r>
          </a:p>
        </p:txBody>
      </p:sp>
      <p:sp>
        <p:nvSpPr>
          <p:cNvPr id="253955"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grpSp>
        <p:nvGrpSpPr>
          <p:cNvPr id="33" name="Group 32"/>
          <p:cNvGrpSpPr/>
          <p:nvPr/>
        </p:nvGrpSpPr>
        <p:grpSpPr>
          <a:xfrm>
            <a:off x="451700" y="1087807"/>
            <a:ext cx="8315325" cy="4613275"/>
            <a:chOff x="611188" y="1693863"/>
            <a:chExt cx="8315325" cy="4613275"/>
          </a:xfrm>
        </p:grpSpPr>
        <p:sp>
          <p:nvSpPr>
            <p:cNvPr id="253956" name="Line 4"/>
            <p:cNvSpPr>
              <a:spLocks noChangeShapeType="1"/>
            </p:cNvSpPr>
            <p:nvPr/>
          </p:nvSpPr>
          <p:spPr bwMode="auto">
            <a:xfrm>
              <a:off x="1587500" y="3135313"/>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53957" name="Line 5"/>
            <p:cNvSpPr>
              <a:spLocks noChangeShapeType="1"/>
            </p:cNvSpPr>
            <p:nvPr/>
          </p:nvSpPr>
          <p:spPr bwMode="auto">
            <a:xfrm flipV="1">
              <a:off x="5321300" y="3135313"/>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05670" name="Text Box 6"/>
            <p:cNvSpPr txBox="1">
              <a:spLocks noChangeArrowheads="1"/>
            </p:cNvSpPr>
            <p:nvPr/>
          </p:nvSpPr>
          <p:spPr bwMode="auto">
            <a:xfrm>
              <a:off x="2095500" y="1693863"/>
              <a:ext cx="1968325" cy="1323423"/>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dirty="0"/>
                <a:t>GTA = </a:t>
              </a:r>
              <a:r>
                <a:rPr lang="en-US" sz="1600" b="1" dirty="0" smtClean="0"/>
                <a:t>9196012456</a:t>
              </a:r>
              <a:endParaRPr lang="en-US" sz="1600" b="1" dirty="0"/>
            </a:p>
            <a:p>
              <a:pPr eaLnBrk="0" hangingPunct="0"/>
              <a:r>
                <a:rPr lang="en-US" sz="1600" b="1" dirty="0"/>
                <a:t>CGPA SSN=8</a:t>
              </a:r>
            </a:p>
            <a:p>
              <a:pPr eaLnBrk="0" hangingPunct="0"/>
              <a:r>
                <a:rPr lang="en-US" sz="1600" b="1" dirty="0"/>
                <a:t>CDPA SSN = 6</a:t>
              </a:r>
            </a:p>
            <a:p>
              <a:pPr eaLnBrk="0" hangingPunct="0"/>
              <a:r>
                <a:rPr lang="en-US" sz="1600" b="1" dirty="0"/>
                <a:t>OPCODE = 71</a:t>
              </a:r>
            </a:p>
            <a:p>
              <a:pPr eaLnBrk="0" hangingPunct="0"/>
              <a:r>
                <a:rPr lang="en-US" sz="1600" b="1" dirty="0" smtClean="0"/>
                <a:t>location </a:t>
              </a:r>
              <a:r>
                <a:rPr lang="en-US" sz="1600" b="1" dirty="0"/>
                <a:t>= </a:t>
              </a:r>
              <a:r>
                <a:rPr lang="en-US" sz="1600" b="1" dirty="0" smtClean="0"/>
                <a:t>yes</a:t>
              </a:r>
              <a:endParaRPr lang="en-US" sz="1600" b="1" dirty="0"/>
            </a:p>
          </p:txBody>
        </p:sp>
        <p:sp>
          <p:nvSpPr>
            <p:cNvPr id="1905671" name="Line 7"/>
            <p:cNvSpPr>
              <a:spLocks noChangeShapeType="1"/>
            </p:cNvSpPr>
            <p:nvPr/>
          </p:nvSpPr>
          <p:spPr bwMode="auto">
            <a:xfrm>
              <a:off x="2197100" y="328771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53960" name="Oval 8"/>
            <p:cNvSpPr>
              <a:spLocks noChangeArrowheads="1"/>
            </p:cNvSpPr>
            <p:nvPr/>
          </p:nvSpPr>
          <p:spPr bwMode="ltGray">
            <a:xfrm>
              <a:off x="1206500" y="2678113"/>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53961" name="AutoShape 9"/>
            <p:cNvSpPr>
              <a:spLocks noChangeArrowheads="1"/>
            </p:cNvSpPr>
            <p:nvPr/>
          </p:nvSpPr>
          <p:spPr bwMode="auto">
            <a:xfrm>
              <a:off x="8216900" y="2906713"/>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53962" name="Group 10"/>
            <p:cNvGrpSpPr>
              <a:grpSpLocks/>
            </p:cNvGrpSpPr>
            <p:nvPr/>
          </p:nvGrpSpPr>
          <p:grpSpPr bwMode="auto">
            <a:xfrm>
              <a:off x="4178300" y="2601913"/>
              <a:ext cx="1143000" cy="1066800"/>
              <a:chOff x="2448" y="1824"/>
              <a:chExt cx="720" cy="672"/>
            </a:xfrm>
          </p:grpSpPr>
          <p:sp>
            <p:nvSpPr>
              <p:cNvPr id="253981"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53982"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53963" name="Rectangle 13"/>
            <p:cNvSpPr>
              <a:spLocks noChangeArrowheads="1"/>
            </p:cNvSpPr>
            <p:nvPr/>
          </p:nvSpPr>
          <p:spPr bwMode="auto">
            <a:xfrm>
              <a:off x="4478338" y="3192463"/>
              <a:ext cx="874712" cy="519112"/>
            </a:xfrm>
            <a:prstGeom prst="rect">
              <a:avLst/>
            </a:prstGeom>
            <a:noFill/>
            <a:ln w="9525">
              <a:noFill/>
              <a:miter lim="800000"/>
              <a:headEnd/>
              <a:tailEnd/>
            </a:ln>
          </p:spPr>
          <p:txBody>
            <a:bodyPr wrap="none" lIns="91423" tIns="45712" rIns="91423" bIns="45712">
              <a:spAutoFit/>
            </a:bodyPr>
            <a:lstStyle/>
            <a:p>
              <a:r>
                <a:rPr lang="en-US" sz="2800" b="1" dirty="0"/>
                <a:t>STP</a:t>
              </a:r>
            </a:p>
          </p:txBody>
        </p:sp>
        <p:sp>
          <p:nvSpPr>
            <p:cNvPr id="1905678" name="Line 14"/>
            <p:cNvSpPr>
              <a:spLocks noChangeShapeType="1"/>
            </p:cNvSpPr>
            <p:nvPr/>
          </p:nvSpPr>
          <p:spPr bwMode="auto">
            <a:xfrm flipH="1" flipV="1">
              <a:off x="3854450" y="4348163"/>
              <a:ext cx="403225" cy="6350"/>
            </a:xfrm>
            <a:prstGeom prst="line">
              <a:avLst/>
            </a:prstGeom>
            <a:noFill/>
            <a:ln w="25400">
              <a:solidFill>
                <a:srgbClr val="FF0000"/>
              </a:solidFill>
              <a:round/>
              <a:headEnd/>
              <a:tailEnd type="triangle" w="med" len="med"/>
            </a:ln>
          </p:spPr>
          <p:txBody>
            <a:bodyPr/>
            <a:lstStyle/>
            <a:p>
              <a:endParaRPr lang="en-US" dirty="0"/>
            </a:p>
          </p:txBody>
        </p:sp>
        <p:sp>
          <p:nvSpPr>
            <p:cNvPr id="1905679" name="Line 15"/>
            <p:cNvSpPr>
              <a:spLocks noChangeShapeType="1"/>
            </p:cNvSpPr>
            <p:nvPr/>
          </p:nvSpPr>
          <p:spPr bwMode="auto">
            <a:xfrm flipH="1">
              <a:off x="1914525" y="4379913"/>
              <a:ext cx="0" cy="609600"/>
            </a:xfrm>
            <a:prstGeom prst="line">
              <a:avLst/>
            </a:prstGeom>
            <a:noFill/>
            <a:ln w="25400">
              <a:solidFill>
                <a:srgbClr val="FF0000"/>
              </a:solidFill>
              <a:round/>
              <a:headEnd/>
              <a:tailEnd type="triangle" w="med" len="med"/>
            </a:ln>
          </p:spPr>
          <p:txBody>
            <a:bodyPr/>
            <a:lstStyle/>
            <a:p>
              <a:endParaRPr lang="en-US" dirty="0"/>
            </a:p>
          </p:txBody>
        </p:sp>
        <p:sp>
          <p:nvSpPr>
            <p:cNvPr id="1905680" name="Text Box 16"/>
            <p:cNvSpPr txBox="1">
              <a:spLocks noChangeArrowheads="1"/>
            </p:cNvSpPr>
            <p:nvPr/>
          </p:nvSpPr>
          <p:spPr bwMode="auto">
            <a:xfrm>
              <a:off x="2527300" y="4949825"/>
              <a:ext cx="2363788" cy="1098550"/>
            </a:xfrm>
            <a:prstGeom prst="rect">
              <a:avLst/>
            </a:prstGeom>
            <a:noFill/>
            <a:ln w="12700">
              <a:solidFill>
                <a:schemeClr val="tx1"/>
              </a:solidFill>
              <a:miter lim="800000"/>
              <a:headEnd type="none" w="sm" len="sm"/>
              <a:tailEnd type="none" w="sm" len="sm"/>
            </a:ln>
          </p:spPr>
          <p:txBody>
            <a:bodyPr lIns="91423" tIns="45712" rIns="91423" bIns="45712"/>
            <a:lstStyle/>
            <a:p>
              <a:pPr eaLnBrk="0" hangingPunct="0"/>
              <a:r>
                <a:rPr lang="en-US" sz="1600" u="sng" dirty="0"/>
                <a:t>GSMS-OPCODE Table </a:t>
              </a:r>
            </a:p>
            <a:p>
              <a:pPr eaLnBrk="0" hangingPunct="0"/>
              <a:r>
                <a:rPr lang="en-US" sz="1600" dirty="0"/>
                <a:t>opname = ati</a:t>
              </a:r>
            </a:p>
            <a:p>
              <a:pPr eaLnBrk="0" hangingPunct="0"/>
              <a:r>
                <a:rPr lang="en-US" sz="1600" dirty="0"/>
                <a:t>opcode = 71</a:t>
              </a:r>
              <a:r>
                <a:rPr lang="en-US" sz="1600" b="1" dirty="0"/>
                <a:t> </a:t>
              </a:r>
            </a:p>
            <a:p>
              <a:pPr eaLnBrk="0" hangingPunct="0"/>
              <a:r>
                <a:rPr lang="en-US" sz="1600" dirty="0"/>
                <a:t>dfltact=pass</a:t>
              </a:r>
              <a:endParaRPr lang="en-US" sz="1600" b="1" dirty="0"/>
            </a:p>
            <a:p>
              <a:pPr eaLnBrk="0" hangingPunct="0"/>
              <a:endParaRPr lang="en-US" sz="1600" b="1" dirty="0"/>
            </a:p>
          </p:txBody>
        </p:sp>
        <p:sp>
          <p:nvSpPr>
            <p:cNvPr id="1905681" name="Line 17"/>
            <p:cNvSpPr>
              <a:spLocks noChangeShapeType="1"/>
            </p:cNvSpPr>
            <p:nvPr/>
          </p:nvSpPr>
          <p:spPr bwMode="auto">
            <a:xfrm flipV="1">
              <a:off x="1920875" y="4392613"/>
              <a:ext cx="495300" cy="0"/>
            </a:xfrm>
            <a:prstGeom prst="line">
              <a:avLst/>
            </a:prstGeom>
            <a:noFill/>
            <a:ln w="25400">
              <a:solidFill>
                <a:srgbClr val="FF0000"/>
              </a:solidFill>
              <a:round/>
              <a:headEnd/>
              <a:tailEnd/>
            </a:ln>
          </p:spPr>
          <p:txBody>
            <a:bodyPr/>
            <a:lstStyle/>
            <a:p>
              <a:endParaRPr lang="en-US" dirty="0"/>
            </a:p>
          </p:txBody>
        </p:sp>
        <p:sp>
          <p:nvSpPr>
            <p:cNvPr id="1905682" name="Line 18"/>
            <p:cNvSpPr>
              <a:spLocks noChangeShapeType="1"/>
            </p:cNvSpPr>
            <p:nvPr/>
          </p:nvSpPr>
          <p:spPr bwMode="auto">
            <a:xfrm flipV="1">
              <a:off x="4244975" y="3681413"/>
              <a:ext cx="0" cy="673100"/>
            </a:xfrm>
            <a:prstGeom prst="line">
              <a:avLst/>
            </a:prstGeom>
            <a:noFill/>
            <a:ln w="25400">
              <a:solidFill>
                <a:srgbClr val="FF0000"/>
              </a:solidFill>
              <a:round/>
              <a:headEnd/>
              <a:tailEnd/>
            </a:ln>
          </p:spPr>
          <p:txBody>
            <a:bodyPr/>
            <a:lstStyle/>
            <a:p>
              <a:endParaRPr lang="en-US" dirty="0"/>
            </a:p>
          </p:txBody>
        </p:sp>
        <p:sp>
          <p:nvSpPr>
            <p:cNvPr id="1905683" name="Line 19"/>
            <p:cNvSpPr>
              <a:spLocks noChangeShapeType="1"/>
            </p:cNvSpPr>
            <p:nvPr/>
          </p:nvSpPr>
          <p:spPr bwMode="auto">
            <a:xfrm flipH="1" flipV="1">
              <a:off x="4879975" y="5510213"/>
              <a:ext cx="374650" cy="6350"/>
            </a:xfrm>
            <a:prstGeom prst="line">
              <a:avLst/>
            </a:prstGeom>
            <a:noFill/>
            <a:ln w="25400">
              <a:solidFill>
                <a:srgbClr val="FF0000"/>
              </a:solidFill>
              <a:round/>
              <a:headEnd type="triangle" w="med" len="med"/>
              <a:tailEnd/>
            </a:ln>
          </p:spPr>
          <p:txBody>
            <a:bodyPr/>
            <a:lstStyle/>
            <a:p>
              <a:endParaRPr lang="en-US" dirty="0"/>
            </a:p>
          </p:txBody>
        </p:sp>
        <p:sp>
          <p:nvSpPr>
            <p:cNvPr id="1905684" name="Text Box 20"/>
            <p:cNvSpPr txBox="1">
              <a:spLocks noChangeArrowheads="1"/>
            </p:cNvSpPr>
            <p:nvPr/>
          </p:nvSpPr>
          <p:spPr bwMode="auto">
            <a:xfrm>
              <a:off x="2416175" y="4202113"/>
              <a:ext cx="14478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905685" name="Text Box 21"/>
            <p:cNvSpPr txBox="1">
              <a:spLocks noChangeArrowheads="1"/>
            </p:cNvSpPr>
            <p:nvPr/>
          </p:nvSpPr>
          <p:spPr bwMode="auto">
            <a:xfrm>
              <a:off x="611188" y="4967288"/>
              <a:ext cx="1697037"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6</a:t>
              </a:r>
            </a:p>
            <a:p>
              <a:pPr eaLnBrk="0" hangingPunct="0"/>
              <a:r>
                <a:rPr lang="en-US" sz="1600" dirty="0"/>
                <a:t>type= dest</a:t>
              </a:r>
            </a:p>
            <a:p>
              <a:pPr eaLnBrk="0" hangingPunct="0"/>
              <a:r>
                <a:rPr lang="en-US" sz="1600" dirty="0"/>
                <a:t>SSN = 8</a:t>
              </a:r>
            </a:p>
            <a:p>
              <a:pPr eaLnBrk="0" hangingPunct="0"/>
              <a:r>
                <a:rPr lang="en-US" sz="1600" dirty="0"/>
                <a:t>type= orig</a:t>
              </a:r>
            </a:p>
          </p:txBody>
        </p:sp>
        <p:sp>
          <p:nvSpPr>
            <p:cNvPr id="1905686" name="Line 22"/>
            <p:cNvSpPr>
              <a:spLocks noChangeShapeType="1"/>
            </p:cNvSpPr>
            <p:nvPr/>
          </p:nvSpPr>
          <p:spPr bwMode="auto">
            <a:xfrm>
              <a:off x="2301875" y="5459413"/>
              <a:ext cx="215900" cy="0"/>
            </a:xfrm>
            <a:prstGeom prst="line">
              <a:avLst/>
            </a:prstGeom>
            <a:noFill/>
            <a:ln w="25400">
              <a:solidFill>
                <a:srgbClr val="FF0000"/>
              </a:solidFill>
              <a:round/>
              <a:headEnd/>
              <a:tailEnd type="triangle" w="med" len="med"/>
            </a:ln>
          </p:spPr>
          <p:txBody>
            <a:bodyPr/>
            <a:lstStyle/>
            <a:p>
              <a:endParaRPr lang="en-US" dirty="0"/>
            </a:p>
          </p:txBody>
        </p:sp>
        <p:sp>
          <p:nvSpPr>
            <p:cNvPr id="1905687" name="Text Box 23"/>
            <p:cNvSpPr txBox="1">
              <a:spLocks noChangeArrowheads="1"/>
            </p:cNvSpPr>
            <p:nvPr/>
          </p:nvSpPr>
          <p:spPr bwMode="auto">
            <a:xfrm>
              <a:off x="5241924" y="4303713"/>
              <a:ext cx="2139951" cy="2003425"/>
            </a:xfrm>
            <a:prstGeom prst="rect">
              <a:avLst/>
            </a:prstGeom>
            <a:noFill/>
            <a:ln w="9525">
              <a:solidFill>
                <a:schemeClr val="tx1"/>
              </a:solidFill>
              <a:miter lim="800000"/>
              <a:headEnd/>
              <a:tailEnd/>
            </a:ln>
          </p:spPr>
          <p:txBody>
            <a:bodyPr lIns="91423" tIns="45712" rIns="91423" bIns="45712"/>
            <a:lstStyle/>
            <a:p>
              <a:pPr>
                <a:spcBef>
                  <a:spcPct val="50000"/>
                </a:spcBef>
              </a:pPr>
              <a:r>
                <a:rPr lang="en-US" sz="1600" b="1" u="sng" dirty="0"/>
                <a:t>GSMMAP Table </a:t>
              </a:r>
              <a:r>
                <a:rPr lang="en-US" sz="1600" b="1" dirty="0"/>
                <a:t> saddr = </a:t>
              </a:r>
              <a:r>
                <a:rPr lang="en-US" sz="1600" b="1" dirty="0" smtClean="0"/>
                <a:t>9196010000 </a:t>
              </a:r>
              <a:r>
                <a:rPr lang="en-US" sz="1600" b="1" dirty="0"/>
                <a:t>eaddr = </a:t>
              </a:r>
              <a:r>
                <a:rPr lang="en-US" sz="1600" b="1" dirty="0" smtClean="0"/>
                <a:t>9196019999   forbid=location            </a:t>
              </a:r>
              <a:r>
                <a:rPr lang="en-US" sz="1600" b="1" dirty="0"/>
                <a:t>action = atierr</a:t>
              </a:r>
            </a:p>
            <a:p>
              <a:pPr>
                <a:lnSpc>
                  <a:spcPct val="20000"/>
                </a:lnSpc>
                <a:spcBef>
                  <a:spcPct val="50000"/>
                </a:spcBef>
              </a:pPr>
              <a:r>
                <a:rPr lang="en-US" sz="1600" b="1" dirty="0"/>
                <a:t>cgsr=cg01</a:t>
              </a:r>
            </a:p>
          </p:txBody>
        </p:sp>
        <p:cxnSp>
          <p:nvCxnSpPr>
            <p:cNvPr id="1905688" name="AutoShape 24"/>
            <p:cNvCxnSpPr>
              <a:cxnSpLocks noChangeShapeType="1"/>
              <a:stCxn id="1905680" idx="0"/>
            </p:cNvCxnSpPr>
            <p:nvPr/>
          </p:nvCxnSpPr>
          <p:spPr bwMode="auto">
            <a:xfrm rot="-5400000">
              <a:off x="3613151" y="3808412"/>
              <a:ext cx="1238250" cy="1044575"/>
            </a:xfrm>
            <a:prstGeom prst="bentConnector3">
              <a:avLst>
                <a:gd name="adj1" fmla="val 21921"/>
              </a:avLst>
            </a:prstGeom>
            <a:noFill/>
            <a:ln w="25400">
              <a:solidFill>
                <a:srgbClr val="FF0000"/>
              </a:solidFill>
              <a:miter lim="800000"/>
              <a:headEnd/>
              <a:tailEnd type="triangle" w="med" len="med"/>
            </a:ln>
          </p:spPr>
        </p:cxnSp>
        <p:sp>
          <p:nvSpPr>
            <p:cNvPr id="1905691" name="Line 27"/>
            <p:cNvSpPr>
              <a:spLocks noChangeShapeType="1"/>
            </p:cNvSpPr>
            <p:nvPr/>
          </p:nvSpPr>
          <p:spPr bwMode="auto">
            <a:xfrm flipH="1" flipV="1">
              <a:off x="7372349" y="6143625"/>
              <a:ext cx="400049" cy="0"/>
            </a:xfrm>
            <a:prstGeom prst="line">
              <a:avLst/>
            </a:prstGeom>
            <a:noFill/>
            <a:ln w="25400">
              <a:solidFill>
                <a:srgbClr val="FF0000"/>
              </a:solidFill>
              <a:round/>
              <a:headEnd type="triangle" w="med" len="med"/>
              <a:tailEnd/>
            </a:ln>
          </p:spPr>
          <p:txBody>
            <a:bodyPr/>
            <a:lstStyle/>
            <a:p>
              <a:endParaRPr lang="en-US" dirty="0"/>
            </a:p>
          </p:txBody>
        </p:sp>
        <p:grpSp>
          <p:nvGrpSpPr>
            <p:cNvPr id="253978" name="Group 28"/>
            <p:cNvGrpSpPr>
              <a:grpSpLocks/>
            </p:cNvGrpSpPr>
            <p:nvPr/>
          </p:nvGrpSpPr>
          <p:grpSpPr bwMode="auto">
            <a:xfrm>
              <a:off x="7200900" y="2590800"/>
              <a:ext cx="1247775" cy="1090613"/>
              <a:chOff x="4506" y="1524"/>
              <a:chExt cx="786" cy="687"/>
            </a:xfrm>
          </p:grpSpPr>
          <p:sp>
            <p:nvSpPr>
              <p:cNvPr id="253979" name="AutoShape 29"/>
              <p:cNvSpPr>
                <a:spLocks noChangeArrowheads="1"/>
              </p:cNvSpPr>
              <p:nvPr/>
            </p:nvSpPr>
            <p:spPr bwMode="auto">
              <a:xfrm>
                <a:off x="4506" y="1524"/>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53980" name="Text Box 30"/>
              <p:cNvSpPr txBox="1">
                <a:spLocks noChangeArrowheads="1"/>
              </p:cNvSpPr>
              <p:nvPr/>
            </p:nvSpPr>
            <p:spPr bwMode="auto">
              <a:xfrm>
                <a:off x="4590" y="1884"/>
                <a:ext cx="702" cy="327"/>
              </a:xfrm>
              <a:prstGeom prst="rect">
                <a:avLst/>
              </a:prstGeom>
              <a:noFill/>
              <a:ln w="9525">
                <a:noFill/>
                <a:miter lim="800000"/>
                <a:headEnd/>
                <a:tailEnd/>
              </a:ln>
            </p:spPr>
            <p:txBody>
              <a:bodyPr>
                <a:spAutoFit/>
              </a:bodyPr>
              <a:lstStyle/>
              <a:p>
                <a:pPr>
                  <a:spcBef>
                    <a:spcPct val="50000"/>
                  </a:spcBef>
                </a:pPr>
                <a:r>
                  <a:rPr lang="en-US" sz="2800" b="1" dirty="0"/>
                  <a:t>HLR</a:t>
                </a:r>
              </a:p>
            </p:txBody>
          </p:sp>
        </p:grpSp>
        <p:sp>
          <p:nvSpPr>
            <p:cNvPr id="31" name="AutoShape 21"/>
            <p:cNvSpPr>
              <a:spLocks noChangeArrowheads="1"/>
            </p:cNvSpPr>
            <p:nvPr/>
          </p:nvSpPr>
          <p:spPr bwMode="ltGray">
            <a:xfrm>
              <a:off x="7483475" y="5367338"/>
              <a:ext cx="144145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00B0F0"/>
                </a:gs>
                <a:gs pos="100000">
                  <a:schemeClr val="accent1">
                    <a:gamma/>
                    <a:shade val="76471"/>
                    <a:invGamma/>
                  </a:schemeClr>
                </a:gs>
              </a:gsLst>
              <a:path path="shape">
                <a:fillToRect l="50000" t="50000" r="50000" b="50000"/>
              </a:path>
            </a:gradFill>
            <a:ln w="9525">
              <a:solidFill>
                <a:schemeClr val="tx1"/>
              </a:solidFill>
              <a:miter lim="800000"/>
              <a:headEnd/>
              <a:tailEnd/>
            </a:ln>
            <a:effectLst/>
          </p:spPr>
          <p:txBody>
            <a:bodyPr wrap="none" anchor="ctr"/>
            <a:lstStyle/>
            <a:p>
              <a:pPr>
                <a:defRPr/>
              </a:pPr>
              <a:endParaRPr lang="en-US" dirty="0"/>
            </a:p>
          </p:txBody>
        </p:sp>
        <p:sp>
          <p:nvSpPr>
            <p:cNvPr id="32" name="Text Box 22"/>
            <p:cNvSpPr txBox="1">
              <a:spLocks noChangeArrowheads="1"/>
            </p:cNvSpPr>
            <p:nvPr/>
          </p:nvSpPr>
          <p:spPr bwMode="black">
            <a:xfrm>
              <a:off x="7554913" y="5376863"/>
              <a:ext cx="1371600" cy="336550"/>
            </a:xfrm>
            <a:prstGeom prst="rect">
              <a:avLst/>
            </a:prstGeom>
            <a:noFill/>
            <a:ln w="9525">
              <a:noFill/>
              <a:miter lim="800000"/>
              <a:headEnd/>
              <a:tailEnd/>
            </a:ln>
          </p:spPr>
          <p:txBody>
            <a:bodyPr lIns="91423" tIns="45712" rIns="91423" bIns="45712">
              <a:spAutoFit/>
            </a:bodyPr>
            <a:lstStyle/>
            <a:p>
              <a:pPr>
                <a:spcBef>
                  <a:spcPct val="50000"/>
                </a:spcBef>
              </a:pPr>
              <a:r>
                <a:rPr lang="en-US" sz="1600" b="1" dirty="0"/>
                <a:t>BIT Bucket</a:t>
              </a:r>
            </a:p>
          </p:txBody>
        </p:sp>
      </p:grpSp>
    </p:spTree>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73355" y="0"/>
            <a:ext cx="8229600" cy="630936"/>
          </a:xfrm>
        </p:spPr>
        <p:txBody>
          <a:bodyPr/>
          <a:lstStyle/>
          <a:p>
            <a:pPr eaLnBrk="1" hangingPunct="1"/>
            <a:r>
              <a:rPr lang="en-US" dirty="0" smtClean="0"/>
              <a:t>Discard Action Example </a:t>
            </a:r>
          </a:p>
        </p:txBody>
      </p:sp>
      <p:sp>
        <p:nvSpPr>
          <p:cNvPr id="250883" name="Rectangle 3"/>
          <p:cNvSpPr>
            <a:spLocks noGrp="1" noChangeArrowheads="1"/>
          </p:cNvSpPr>
          <p:nvPr>
            <p:ph idx="1"/>
          </p:nvPr>
        </p:nvSpPr>
        <p:spPr>
          <a:xfrm>
            <a:off x="154305" y="581024"/>
            <a:ext cx="8732520" cy="4752975"/>
          </a:xfrm>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sp>
        <p:nvSpPr>
          <p:cNvPr id="250884" name="Line 4"/>
          <p:cNvSpPr>
            <a:spLocks noChangeShapeType="1"/>
          </p:cNvSpPr>
          <p:nvPr/>
        </p:nvSpPr>
        <p:spPr bwMode="auto">
          <a:xfrm>
            <a:off x="1473200" y="2449513"/>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50885" name="Line 5"/>
          <p:cNvSpPr>
            <a:spLocks noChangeShapeType="1"/>
          </p:cNvSpPr>
          <p:nvPr/>
        </p:nvSpPr>
        <p:spPr bwMode="auto">
          <a:xfrm flipV="1">
            <a:off x="5207000" y="2449513"/>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899526" name="Text Box 6"/>
          <p:cNvSpPr txBox="1">
            <a:spLocks noChangeArrowheads="1"/>
          </p:cNvSpPr>
          <p:nvPr/>
        </p:nvSpPr>
        <p:spPr bwMode="auto">
          <a:xfrm>
            <a:off x="1981200" y="1246188"/>
            <a:ext cx="1985963" cy="1082675"/>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dirty="0"/>
              <a:t>GTA = 9196019738</a:t>
            </a:r>
          </a:p>
          <a:p>
            <a:pPr eaLnBrk="0" hangingPunct="0"/>
            <a:r>
              <a:rPr lang="en-US" sz="1600" b="1" dirty="0"/>
              <a:t>CGPA SSN = 8</a:t>
            </a:r>
          </a:p>
          <a:p>
            <a:pPr eaLnBrk="0" hangingPunct="0"/>
            <a:r>
              <a:rPr lang="en-US" sz="1600" b="1" dirty="0"/>
              <a:t>CDPA SSN = 6</a:t>
            </a:r>
          </a:p>
          <a:p>
            <a:pPr eaLnBrk="0" hangingPunct="0"/>
            <a:r>
              <a:rPr lang="en-US" sz="1600" b="1" dirty="0"/>
              <a:t>OPCODE = 71</a:t>
            </a:r>
          </a:p>
        </p:txBody>
      </p:sp>
      <p:sp>
        <p:nvSpPr>
          <p:cNvPr id="1899527" name="Line 7"/>
          <p:cNvSpPr>
            <a:spLocks noChangeShapeType="1"/>
          </p:cNvSpPr>
          <p:nvPr/>
        </p:nvSpPr>
        <p:spPr bwMode="auto">
          <a:xfrm>
            <a:off x="2082800" y="260191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50888" name="Oval 8"/>
          <p:cNvSpPr>
            <a:spLocks noChangeArrowheads="1"/>
          </p:cNvSpPr>
          <p:nvPr/>
        </p:nvSpPr>
        <p:spPr bwMode="ltGray">
          <a:xfrm>
            <a:off x="1092200" y="1992313"/>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50889" name="AutoShape 9"/>
          <p:cNvSpPr>
            <a:spLocks noChangeArrowheads="1"/>
          </p:cNvSpPr>
          <p:nvPr/>
        </p:nvSpPr>
        <p:spPr bwMode="auto">
          <a:xfrm>
            <a:off x="8178800" y="2220913"/>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50890" name="Group 10"/>
          <p:cNvGrpSpPr>
            <a:grpSpLocks/>
          </p:cNvGrpSpPr>
          <p:nvPr/>
        </p:nvGrpSpPr>
        <p:grpSpPr bwMode="auto">
          <a:xfrm>
            <a:off x="4064000" y="1916113"/>
            <a:ext cx="1143000" cy="1066800"/>
            <a:chOff x="2448" y="1824"/>
            <a:chExt cx="720" cy="672"/>
          </a:xfrm>
        </p:grpSpPr>
        <p:sp>
          <p:nvSpPr>
            <p:cNvPr id="250908"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50909"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50891" name="Rectangle 13"/>
          <p:cNvSpPr>
            <a:spLocks noChangeArrowheads="1"/>
          </p:cNvSpPr>
          <p:nvPr/>
        </p:nvSpPr>
        <p:spPr bwMode="auto">
          <a:xfrm>
            <a:off x="4376738" y="2506663"/>
            <a:ext cx="874712" cy="519112"/>
          </a:xfrm>
          <a:prstGeom prst="rect">
            <a:avLst/>
          </a:prstGeom>
          <a:noFill/>
          <a:ln w="9525">
            <a:noFill/>
            <a:miter lim="800000"/>
            <a:headEnd/>
            <a:tailEnd/>
          </a:ln>
        </p:spPr>
        <p:txBody>
          <a:bodyPr wrap="none" lIns="91423" tIns="45712" rIns="91423" bIns="45712">
            <a:spAutoFit/>
          </a:bodyPr>
          <a:lstStyle/>
          <a:p>
            <a:r>
              <a:rPr lang="en-US" sz="2800" b="1" dirty="0"/>
              <a:t>STP</a:t>
            </a:r>
          </a:p>
        </p:txBody>
      </p:sp>
      <p:sp>
        <p:nvSpPr>
          <p:cNvPr id="1899534" name="Line 14"/>
          <p:cNvSpPr>
            <a:spLocks noChangeShapeType="1"/>
          </p:cNvSpPr>
          <p:nvPr/>
        </p:nvSpPr>
        <p:spPr bwMode="auto">
          <a:xfrm flipH="1" flipV="1">
            <a:off x="3660775" y="3662363"/>
            <a:ext cx="454025" cy="6350"/>
          </a:xfrm>
          <a:prstGeom prst="line">
            <a:avLst/>
          </a:prstGeom>
          <a:noFill/>
          <a:ln w="25400">
            <a:solidFill>
              <a:srgbClr val="FF0000"/>
            </a:solidFill>
            <a:round/>
            <a:headEnd/>
            <a:tailEnd type="triangle" w="med" len="med"/>
          </a:ln>
        </p:spPr>
        <p:txBody>
          <a:bodyPr/>
          <a:lstStyle/>
          <a:p>
            <a:endParaRPr lang="en-US" dirty="0"/>
          </a:p>
        </p:txBody>
      </p:sp>
      <p:sp>
        <p:nvSpPr>
          <p:cNvPr id="1899535" name="Line 15"/>
          <p:cNvSpPr>
            <a:spLocks noChangeShapeType="1"/>
          </p:cNvSpPr>
          <p:nvPr/>
        </p:nvSpPr>
        <p:spPr bwMode="auto">
          <a:xfrm flipH="1">
            <a:off x="1758950" y="3694113"/>
            <a:ext cx="12700" cy="723900"/>
          </a:xfrm>
          <a:prstGeom prst="line">
            <a:avLst/>
          </a:prstGeom>
          <a:noFill/>
          <a:ln w="25400">
            <a:solidFill>
              <a:srgbClr val="FF0000"/>
            </a:solidFill>
            <a:round/>
            <a:headEnd/>
            <a:tailEnd type="triangle" w="med" len="med"/>
          </a:ln>
        </p:spPr>
        <p:txBody>
          <a:bodyPr/>
          <a:lstStyle/>
          <a:p>
            <a:endParaRPr lang="en-US" dirty="0"/>
          </a:p>
        </p:txBody>
      </p:sp>
      <p:sp>
        <p:nvSpPr>
          <p:cNvPr id="1899536" name="Text Box 16"/>
          <p:cNvSpPr txBox="1">
            <a:spLocks noChangeArrowheads="1"/>
          </p:cNvSpPr>
          <p:nvPr/>
        </p:nvSpPr>
        <p:spPr bwMode="auto">
          <a:xfrm>
            <a:off x="2447925" y="4265613"/>
            <a:ext cx="2382838" cy="1082675"/>
          </a:xfrm>
          <a:prstGeom prst="rect">
            <a:avLst/>
          </a:prstGeom>
          <a:noFill/>
          <a:ln w="12700">
            <a:solidFill>
              <a:schemeClr val="tx1"/>
            </a:solidFill>
            <a:miter lim="800000"/>
            <a:headEnd type="none" w="sm" len="sm"/>
            <a:tailEnd type="none" w="sm" len="sm"/>
          </a:ln>
        </p:spPr>
        <p:txBody>
          <a:bodyPr lIns="91423" tIns="45712" rIns="91423" bIns="45712">
            <a:spAutoFit/>
          </a:bodyPr>
          <a:lstStyle/>
          <a:p>
            <a:pPr eaLnBrk="0" hangingPunct="0"/>
            <a:r>
              <a:rPr lang="en-US" sz="1600" u="sng" dirty="0"/>
              <a:t>GSMS-OPCODE Table </a:t>
            </a:r>
          </a:p>
          <a:p>
            <a:pPr eaLnBrk="0" hangingPunct="0"/>
            <a:r>
              <a:rPr lang="en-US" sz="1600" dirty="0"/>
              <a:t>opname = ati</a:t>
            </a:r>
          </a:p>
          <a:p>
            <a:pPr eaLnBrk="0" hangingPunct="0"/>
            <a:r>
              <a:rPr lang="en-US" sz="1600" dirty="0"/>
              <a:t>opcode = 71</a:t>
            </a:r>
          </a:p>
          <a:p>
            <a:pPr eaLnBrk="0" hangingPunct="0"/>
            <a:r>
              <a:rPr lang="en-US" sz="1600" dirty="0"/>
              <a:t>dfltact = pass</a:t>
            </a:r>
            <a:endParaRPr lang="en-US" sz="1600" b="1" dirty="0"/>
          </a:p>
        </p:txBody>
      </p:sp>
      <p:sp>
        <p:nvSpPr>
          <p:cNvPr id="1899537" name="Line 17"/>
          <p:cNvSpPr>
            <a:spLocks noChangeShapeType="1"/>
          </p:cNvSpPr>
          <p:nvPr/>
        </p:nvSpPr>
        <p:spPr bwMode="auto">
          <a:xfrm flipV="1">
            <a:off x="1778000" y="3706813"/>
            <a:ext cx="495300" cy="0"/>
          </a:xfrm>
          <a:prstGeom prst="line">
            <a:avLst/>
          </a:prstGeom>
          <a:noFill/>
          <a:ln w="25400">
            <a:solidFill>
              <a:srgbClr val="FF0000"/>
            </a:solidFill>
            <a:round/>
            <a:headEnd/>
            <a:tailEnd/>
          </a:ln>
        </p:spPr>
        <p:txBody>
          <a:bodyPr/>
          <a:lstStyle/>
          <a:p>
            <a:endParaRPr lang="en-US" dirty="0"/>
          </a:p>
        </p:txBody>
      </p:sp>
      <p:sp>
        <p:nvSpPr>
          <p:cNvPr id="1899538" name="Line 18"/>
          <p:cNvSpPr>
            <a:spLocks noChangeShapeType="1"/>
          </p:cNvSpPr>
          <p:nvPr/>
        </p:nvSpPr>
        <p:spPr bwMode="auto">
          <a:xfrm flipV="1">
            <a:off x="4102100" y="2995613"/>
            <a:ext cx="0" cy="673100"/>
          </a:xfrm>
          <a:prstGeom prst="line">
            <a:avLst/>
          </a:prstGeom>
          <a:noFill/>
          <a:ln w="25400">
            <a:solidFill>
              <a:srgbClr val="FF0000"/>
            </a:solidFill>
            <a:round/>
            <a:headEnd/>
            <a:tailEnd/>
          </a:ln>
        </p:spPr>
        <p:txBody>
          <a:bodyPr/>
          <a:lstStyle/>
          <a:p>
            <a:endParaRPr lang="en-US" dirty="0"/>
          </a:p>
        </p:txBody>
      </p:sp>
      <p:sp>
        <p:nvSpPr>
          <p:cNvPr id="1899539" name="Text Box 19"/>
          <p:cNvSpPr txBox="1">
            <a:spLocks noChangeArrowheads="1"/>
          </p:cNvSpPr>
          <p:nvPr/>
        </p:nvSpPr>
        <p:spPr bwMode="auto">
          <a:xfrm>
            <a:off x="5206999" y="3389313"/>
            <a:ext cx="2098675" cy="1847850"/>
          </a:xfrm>
          <a:prstGeom prst="rect">
            <a:avLst/>
          </a:prstGeom>
          <a:noFill/>
          <a:ln w="9525">
            <a:solidFill>
              <a:schemeClr val="tx1"/>
            </a:solidFill>
            <a:miter lim="800000"/>
            <a:headEnd/>
            <a:tailEnd/>
          </a:ln>
        </p:spPr>
        <p:txBody>
          <a:bodyPr lIns="91423" tIns="45712" rIns="91423" bIns="45712"/>
          <a:lstStyle/>
          <a:p>
            <a:pPr>
              <a:lnSpc>
                <a:spcPct val="50000"/>
              </a:lnSpc>
              <a:spcBef>
                <a:spcPct val="50000"/>
              </a:spcBef>
            </a:pPr>
            <a:endParaRPr lang="en-US" sz="1600" b="1" u="sng" dirty="0"/>
          </a:p>
          <a:p>
            <a:pPr>
              <a:lnSpc>
                <a:spcPct val="50000"/>
              </a:lnSpc>
              <a:spcBef>
                <a:spcPct val="20000"/>
              </a:spcBef>
            </a:pPr>
            <a:r>
              <a:rPr lang="en-US" sz="1600" b="1" u="sng" dirty="0"/>
              <a:t>GSMMAP Table</a:t>
            </a:r>
          </a:p>
          <a:p>
            <a:pPr>
              <a:lnSpc>
                <a:spcPct val="65000"/>
              </a:lnSpc>
              <a:spcBef>
                <a:spcPct val="50000"/>
              </a:spcBef>
            </a:pPr>
            <a:r>
              <a:rPr lang="en-US" sz="1600" b="1" dirty="0"/>
              <a:t>saddr = </a:t>
            </a:r>
            <a:r>
              <a:rPr lang="en-US" sz="1600" b="1" dirty="0" smtClean="0"/>
              <a:t>9196019700</a:t>
            </a:r>
            <a:endParaRPr lang="en-US" sz="1600" b="1" dirty="0"/>
          </a:p>
          <a:p>
            <a:pPr>
              <a:lnSpc>
                <a:spcPct val="50000"/>
              </a:lnSpc>
              <a:spcBef>
                <a:spcPct val="50000"/>
              </a:spcBef>
            </a:pPr>
            <a:r>
              <a:rPr lang="en-US" sz="1600" b="1" dirty="0"/>
              <a:t>eaddr = </a:t>
            </a:r>
            <a:r>
              <a:rPr lang="en-US" sz="1600" b="1" dirty="0" smtClean="0"/>
              <a:t>9196019799   </a:t>
            </a:r>
            <a:endParaRPr lang="en-US" sz="1600" b="1" dirty="0"/>
          </a:p>
          <a:p>
            <a:pPr>
              <a:lnSpc>
                <a:spcPct val="50000"/>
              </a:lnSpc>
              <a:spcBef>
                <a:spcPct val="50000"/>
              </a:spcBef>
            </a:pPr>
            <a:r>
              <a:rPr lang="en-US" sz="1600" b="1" dirty="0"/>
              <a:t>forbid=all </a:t>
            </a:r>
          </a:p>
          <a:p>
            <a:pPr>
              <a:lnSpc>
                <a:spcPct val="50000"/>
              </a:lnSpc>
              <a:spcBef>
                <a:spcPct val="50000"/>
              </a:spcBef>
            </a:pPr>
            <a:r>
              <a:rPr lang="en-US" sz="1600" b="1" dirty="0"/>
              <a:t>action=discard</a:t>
            </a:r>
          </a:p>
          <a:p>
            <a:pPr>
              <a:lnSpc>
                <a:spcPct val="50000"/>
              </a:lnSpc>
              <a:spcBef>
                <a:spcPct val="50000"/>
              </a:spcBef>
            </a:pPr>
            <a:r>
              <a:rPr lang="en-US" sz="1600" b="1" dirty="0"/>
              <a:t>cgsr =cg01</a:t>
            </a:r>
          </a:p>
        </p:txBody>
      </p:sp>
      <p:sp>
        <p:nvSpPr>
          <p:cNvPr id="1899540" name="Line 20"/>
          <p:cNvSpPr>
            <a:spLocks noChangeShapeType="1"/>
          </p:cNvSpPr>
          <p:nvPr/>
        </p:nvSpPr>
        <p:spPr bwMode="auto">
          <a:xfrm flipH="1" flipV="1">
            <a:off x="4826000" y="4824413"/>
            <a:ext cx="387350" cy="6350"/>
          </a:xfrm>
          <a:prstGeom prst="line">
            <a:avLst/>
          </a:prstGeom>
          <a:noFill/>
          <a:ln w="25400">
            <a:solidFill>
              <a:srgbClr val="FF0000"/>
            </a:solidFill>
            <a:round/>
            <a:headEnd type="triangle" w="med" len="med"/>
            <a:tailEnd/>
          </a:ln>
        </p:spPr>
        <p:txBody>
          <a:bodyPr/>
          <a:lstStyle/>
          <a:p>
            <a:endParaRPr lang="en-US" dirty="0"/>
          </a:p>
        </p:txBody>
      </p:sp>
      <p:sp>
        <p:nvSpPr>
          <p:cNvPr id="1899541" name="Text Box 21"/>
          <p:cNvSpPr txBox="1">
            <a:spLocks noChangeArrowheads="1"/>
          </p:cNvSpPr>
          <p:nvPr/>
        </p:nvSpPr>
        <p:spPr bwMode="auto">
          <a:xfrm>
            <a:off x="2273300" y="3516313"/>
            <a:ext cx="14097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899542" name="Text Box 22"/>
          <p:cNvSpPr txBox="1">
            <a:spLocks noChangeArrowheads="1"/>
          </p:cNvSpPr>
          <p:nvPr/>
        </p:nvSpPr>
        <p:spPr bwMode="auto">
          <a:xfrm>
            <a:off x="368300" y="4416425"/>
            <a:ext cx="1697038"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6</a:t>
            </a:r>
          </a:p>
          <a:p>
            <a:pPr eaLnBrk="0" hangingPunct="0"/>
            <a:r>
              <a:rPr lang="en-US" sz="1600" dirty="0"/>
              <a:t>type= dest</a:t>
            </a:r>
          </a:p>
          <a:p>
            <a:pPr eaLnBrk="0" hangingPunct="0"/>
            <a:r>
              <a:rPr lang="en-US" sz="1600" dirty="0"/>
              <a:t>SSN = 8</a:t>
            </a:r>
          </a:p>
          <a:p>
            <a:pPr eaLnBrk="0" hangingPunct="0"/>
            <a:r>
              <a:rPr lang="en-US" sz="1600" dirty="0"/>
              <a:t>type= orig</a:t>
            </a:r>
          </a:p>
        </p:txBody>
      </p:sp>
      <p:sp>
        <p:nvSpPr>
          <p:cNvPr id="1899543" name="Line 23"/>
          <p:cNvSpPr>
            <a:spLocks noChangeShapeType="1"/>
          </p:cNvSpPr>
          <p:nvPr/>
        </p:nvSpPr>
        <p:spPr bwMode="auto">
          <a:xfrm>
            <a:off x="2044700" y="4773613"/>
            <a:ext cx="419100" cy="0"/>
          </a:xfrm>
          <a:prstGeom prst="line">
            <a:avLst/>
          </a:prstGeom>
          <a:noFill/>
          <a:ln w="25400">
            <a:solidFill>
              <a:srgbClr val="FF0000"/>
            </a:solidFill>
            <a:round/>
            <a:headEnd/>
            <a:tailEnd type="triangle" w="med" len="med"/>
          </a:ln>
        </p:spPr>
        <p:txBody>
          <a:bodyPr/>
          <a:lstStyle/>
          <a:p>
            <a:endParaRPr lang="en-US" dirty="0"/>
          </a:p>
        </p:txBody>
      </p:sp>
      <p:sp>
        <p:nvSpPr>
          <p:cNvPr id="1899544" name="Line 24"/>
          <p:cNvSpPr>
            <a:spLocks noChangeShapeType="1"/>
          </p:cNvSpPr>
          <p:nvPr/>
        </p:nvSpPr>
        <p:spPr bwMode="auto">
          <a:xfrm>
            <a:off x="7305674" y="5143500"/>
            <a:ext cx="581025" cy="7938"/>
          </a:xfrm>
          <a:prstGeom prst="line">
            <a:avLst/>
          </a:prstGeom>
          <a:noFill/>
          <a:ln w="25400">
            <a:solidFill>
              <a:srgbClr val="FF0000"/>
            </a:solidFill>
            <a:round/>
            <a:headEnd/>
            <a:tailEnd type="triangle" w="med" len="med"/>
          </a:ln>
        </p:spPr>
        <p:txBody>
          <a:bodyPr/>
          <a:lstStyle/>
          <a:p>
            <a:endParaRPr lang="en-US" dirty="0"/>
          </a:p>
        </p:txBody>
      </p:sp>
      <p:sp>
        <p:nvSpPr>
          <p:cNvPr id="1899545" name="AutoShape 25"/>
          <p:cNvSpPr>
            <a:spLocks noChangeArrowheads="1"/>
          </p:cNvSpPr>
          <p:nvPr/>
        </p:nvSpPr>
        <p:spPr bwMode="ltGray">
          <a:xfrm>
            <a:off x="7607300" y="4367213"/>
            <a:ext cx="134620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00B0F0"/>
              </a:gs>
              <a:gs pos="100000">
                <a:schemeClr val="accent1">
                  <a:gamma/>
                  <a:shade val="76471"/>
                  <a:invGamma/>
                </a:schemeClr>
              </a:gs>
            </a:gsLst>
            <a:path path="shape">
              <a:fillToRect l="50000" t="50000" r="50000" b="50000"/>
            </a:path>
          </a:gradFill>
          <a:ln w="9525">
            <a:solidFill>
              <a:schemeClr val="tx1"/>
            </a:solidFill>
            <a:miter lim="800000"/>
            <a:headEnd/>
            <a:tailEnd/>
          </a:ln>
          <a:effectLst/>
        </p:spPr>
        <p:txBody>
          <a:bodyPr wrap="none" anchor="ctr"/>
          <a:lstStyle/>
          <a:p>
            <a:pPr>
              <a:defRPr/>
            </a:pPr>
            <a:endParaRPr lang="en-US" dirty="0"/>
          </a:p>
        </p:txBody>
      </p:sp>
      <p:sp>
        <p:nvSpPr>
          <p:cNvPr id="1899546" name="Text Box 26"/>
          <p:cNvSpPr txBox="1">
            <a:spLocks noChangeArrowheads="1"/>
          </p:cNvSpPr>
          <p:nvPr/>
        </p:nvSpPr>
        <p:spPr bwMode="black">
          <a:xfrm>
            <a:off x="7658100" y="4405313"/>
            <a:ext cx="1371600" cy="336550"/>
          </a:xfrm>
          <a:prstGeom prst="rect">
            <a:avLst/>
          </a:prstGeom>
          <a:noFill/>
          <a:ln w="9525">
            <a:noFill/>
            <a:miter lim="800000"/>
            <a:headEnd/>
            <a:tailEnd/>
          </a:ln>
        </p:spPr>
        <p:txBody>
          <a:bodyPr lIns="91423" tIns="45712" rIns="91423" bIns="45712">
            <a:spAutoFit/>
          </a:bodyPr>
          <a:lstStyle/>
          <a:p>
            <a:pPr>
              <a:spcBef>
                <a:spcPct val="50000"/>
              </a:spcBef>
            </a:pPr>
            <a:r>
              <a:rPr lang="en-US" sz="1600" b="1" dirty="0"/>
              <a:t>BIT Bucket</a:t>
            </a:r>
          </a:p>
        </p:txBody>
      </p:sp>
      <p:grpSp>
        <p:nvGrpSpPr>
          <p:cNvPr id="250905" name="Group 27"/>
          <p:cNvGrpSpPr>
            <a:grpSpLocks/>
          </p:cNvGrpSpPr>
          <p:nvPr/>
        </p:nvGrpSpPr>
        <p:grpSpPr bwMode="auto">
          <a:xfrm>
            <a:off x="7124700" y="1847850"/>
            <a:ext cx="1247775" cy="1090613"/>
            <a:chOff x="4506" y="1524"/>
            <a:chExt cx="786" cy="687"/>
          </a:xfrm>
        </p:grpSpPr>
        <p:sp>
          <p:nvSpPr>
            <p:cNvPr id="250906" name="AutoShape 28"/>
            <p:cNvSpPr>
              <a:spLocks noChangeArrowheads="1"/>
            </p:cNvSpPr>
            <p:nvPr/>
          </p:nvSpPr>
          <p:spPr bwMode="auto">
            <a:xfrm>
              <a:off x="4506" y="1524"/>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50907" name="Text Box 29"/>
            <p:cNvSpPr txBox="1">
              <a:spLocks noChangeArrowheads="1"/>
            </p:cNvSpPr>
            <p:nvPr/>
          </p:nvSpPr>
          <p:spPr bwMode="auto">
            <a:xfrm>
              <a:off x="4590" y="1884"/>
              <a:ext cx="702" cy="327"/>
            </a:xfrm>
            <a:prstGeom prst="rect">
              <a:avLst/>
            </a:prstGeom>
            <a:noFill/>
            <a:ln w="9525">
              <a:noFill/>
              <a:miter lim="800000"/>
              <a:headEnd/>
              <a:tailEnd/>
            </a:ln>
          </p:spPr>
          <p:txBody>
            <a:bodyPr>
              <a:spAutoFit/>
            </a:bodyPr>
            <a:lstStyle/>
            <a:p>
              <a:pPr>
                <a:spcBef>
                  <a:spcPct val="50000"/>
                </a:spcBef>
              </a:pPr>
              <a:r>
                <a:rPr lang="en-US" sz="2800" b="1" dirty="0"/>
                <a:t>HLR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95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995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995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995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995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995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99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995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995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995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995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995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995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995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99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9526" grpId="0" animBg="1"/>
      <p:bldP spid="1899527" grpId="0" animBg="1"/>
      <p:bldP spid="1899534" grpId="0" animBg="1"/>
      <p:bldP spid="1899535" grpId="0" animBg="1"/>
      <p:bldP spid="1899536" grpId="0" animBg="1"/>
      <p:bldP spid="1899537" grpId="0" animBg="1"/>
      <p:bldP spid="1899538" grpId="0" animBg="1"/>
      <p:bldP spid="1899539" grpId="0" animBg="1"/>
      <p:bldP spid="1899540" grpId="0" animBg="1"/>
      <p:bldP spid="1899541" grpId="0" animBg="1"/>
      <p:bldP spid="1899542" grpId="0" animBg="1"/>
      <p:bldP spid="1899543" grpId="0" animBg="1"/>
      <p:bldP spid="1899544" grpId="0" animBg="1"/>
      <p:bldP spid="1899546"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dirty="0" smtClean="0"/>
              <a:t>Duplicate Action Example</a:t>
            </a:r>
          </a:p>
        </p:txBody>
      </p:sp>
      <p:sp>
        <p:nvSpPr>
          <p:cNvPr id="249859"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grpSp>
        <p:nvGrpSpPr>
          <p:cNvPr id="34" name="Group 33"/>
          <p:cNvGrpSpPr/>
          <p:nvPr/>
        </p:nvGrpSpPr>
        <p:grpSpPr>
          <a:xfrm>
            <a:off x="412935" y="945597"/>
            <a:ext cx="8380412" cy="5100637"/>
            <a:chOff x="487363" y="1179513"/>
            <a:chExt cx="8380412" cy="5100637"/>
          </a:xfrm>
        </p:grpSpPr>
        <p:sp>
          <p:nvSpPr>
            <p:cNvPr id="249860" name="Line 4"/>
            <p:cNvSpPr>
              <a:spLocks noChangeShapeType="1"/>
            </p:cNvSpPr>
            <p:nvPr/>
          </p:nvSpPr>
          <p:spPr bwMode="auto">
            <a:xfrm>
              <a:off x="1473200" y="309245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49861" name="Line 5"/>
            <p:cNvSpPr>
              <a:spLocks noChangeShapeType="1"/>
            </p:cNvSpPr>
            <p:nvPr/>
          </p:nvSpPr>
          <p:spPr bwMode="auto">
            <a:xfrm flipV="1">
              <a:off x="5207000" y="309245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897478" name="Text Box 6"/>
            <p:cNvSpPr txBox="1">
              <a:spLocks noChangeArrowheads="1"/>
            </p:cNvSpPr>
            <p:nvPr/>
          </p:nvSpPr>
          <p:spPr bwMode="auto">
            <a:xfrm>
              <a:off x="1981200" y="1179513"/>
              <a:ext cx="1985963"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dirty="0"/>
                <a:t>GTA = 9196019738</a:t>
              </a:r>
            </a:p>
            <a:p>
              <a:pPr eaLnBrk="0" hangingPunct="0"/>
              <a:r>
                <a:rPr lang="en-US" sz="1600" b="1" dirty="0"/>
                <a:t>CGPA SSN=8</a:t>
              </a:r>
            </a:p>
            <a:p>
              <a:pPr eaLnBrk="0" hangingPunct="0"/>
              <a:r>
                <a:rPr lang="en-US" sz="1600" b="1" dirty="0"/>
                <a:t>CDPA SSN = 6</a:t>
              </a:r>
            </a:p>
            <a:p>
              <a:pPr eaLnBrk="0" hangingPunct="0"/>
              <a:r>
                <a:rPr lang="en-US" sz="1600" b="1" dirty="0"/>
                <a:t>OPCODE = 71</a:t>
              </a:r>
            </a:p>
            <a:p>
              <a:pPr eaLnBrk="0" hangingPunct="0"/>
              <a:r>
                <a:rPr lang="en-US" sz="1600" b="1" dirty="0" smtClean="0"/>
                <a:t>location </a:t>
              </a:r>
              <a:r>
                <a:rPr lang="en-US" sz="1600" b="1" dirty="0"/>
                <a:t>= yes</a:t>
              </a:r>
            </a:p>
          </p:txBody>
        </p:sp>
        <p:sp>
          <p:nvSpPr>
            <p:cNvPr id="1897479" name="Line 7"/>
            <p:cNvSpPr>
              <a:spLocks noChangeShapeType="1"/>
            </p:cNvSpPr>
            <p:nvPr/>
          </p:nvSpPr>
          <p:spPr bwMode="auto">
            <a:xfrm>
              <a:off x="2082800" y="3244850"/>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49864" name="Oval 8"/>
            <p:cNvSpPr>
              <a:spLocks noChangeArrowheads="1"/>
            </p:cNvSpPr>
            <p:nvPr/>
          </p:nvSpPr>
          <p:spPr bwMode="ltGray">
            <a:xfrm>
              <a:off x="1092200" y="2635250"/>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49865" name="AutoShape 9"/>
            <p:cNvSpPr>
              <a:spLocks noChangeArrowheads="1"/>
            </p:cNvSpPr>
            <p:nvPr/>
          </p:nvSpPr>
          <p:spPr bwMode="auto">
            <a:xfrm>
              <a:off x="8178800" y="2863850"/>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49866" name="Group 10"/>
            <p:cNvGrpSpPr>
              <a:grpSpLocks/>
            </p:cNvGrpSpPr>
            <p:nvPr/>
          </p:nvGrpSpPr>
          <p:grpSpPr bwMode="auto">
            <a:xfrm>
              <a:off x="4064000" y="2559050"/>
              <a:ext cx="1143000" cy="1066800"/>
              <a:chOff x="2448" y="1824"/>
              <a:chExt cx="720" cy="672"/>
            </a:xfrm>
          </p:grpSpPr>
          <p:sp>
            <p:nvSpPr>
              <p:cNvPr id="249888"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49889"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49867" name="Rectangle 13"/>
            <p:cNvSpPr>
              <a:spLocks noChangeArrowheads="1"/>
            </p:cNvSpPr>
            <p:nvPr/>
          </p:nvSpPr>
          <p:spPr bwMode="auto">
            <a:xfrm>
              <a:off x="4221163" y="3149600"/>
              <a:ext cx="874712" cy="519113"/>
            </a:xfrm>
            <a:prstGeom prst="rect">
              <a:avLst/>
            </a:prstGeom>
            <a:noFill/>
            <a:ln w="9525">
              <a:noFill/>
              <a:miter lim="800000"/>
              <a:headEnd/>
              <a:tailEnd/>
            </a:ln>
          </p:spPr>
          <p:txBody>
            <a:bodyPr wrap="none" lIns="91423" tIns="45712" rIns="91423" bIns="45712">
              <a:spAutoFit/>
            </a:bodyPr>
            <a:lstStyle/>
            <a:p>
              <a:r>
                <a:rPr lang="en-US" sz="2800" b="1" dirty="0"/>
                <a:t>STP</a:t>
              </a:r>
            </a:p>
          </p:txBody>
        </p:sp>
        <p:sp>
          <p:nvSpPr>
            <p:cNvPr id="1897486" name="Line 14"/>
            <p:cNvSpPr>
              <a:spLocks noChangeShapeType="1"/>
            </p:cNvSpPr>
            <p:nvPr/>
          </p:nvSpPr>
          <p:spPr bwMode="auto">
            <a:xfrm flipH="1" flipV="1">
              <a:off x="3730625" y="4305300"/>
              <a:ext cx="403225" cy="6350"/>
            </a:xfrm>
            <a:prstGeom prst="line">
              <a:avLst/>
            </a:prstGeom>
            <a:noFill/>
            <a:ln w="25400">
              <a:solidFill>
                <a:srgbClr val="FF0000"/>
              </a:solidFill>
              <a:round/>
              <a:headEnd/>
              <a:tailEnd type="triangle" w="med" len="med"/>
            </a:ln>
          </p:spPr>
          <p:txBody>
            <a:bodyPr/>
            <a:lstStyle/>
            <a:p>
              <a:endParaRPr lang="en-US" dirty="0"/>
            </a:p>
          </p:txBody>
        </p:sp>
        <p:sp>
          <p:nvSpPr>
            <p:cNvPr id="1897487" name="Line 15"/>
            <p:cNvSpPr>
              <a:spLocks noChangeShapeType="1"/>
            </p:cNvSpPr>
            <p:nvPr/>
          </p:nvSpPr>
          <p:spPr bwMode="auto">
            <a:xfrm flipH="1">
              <a:off x="1790700" y="4337050"/>
              <a:ext cx="0" cy="609600"/>
            </a:xfrm>
            <a:prstGeom prst="line">
              <a:avLst/>
            </a:prstGeom>
            <a:noFill/>
            <a:ln w="25400">
              <a:solidFill>
                <a:srgbClr val="FF0000"/>
              </a:solidFill>
              <a:round/>
              <a:headEnd/>
              <a:tailEnd type="triangle" w="med" len="med"/>
            </a:ln>
          </p:spPr>
          <p:txBody>
            <a:bodyPr/>
            <a:lstStyle/>
            <a:p>
              <a:endParaRPr lang="en-US" dirty="0"/>
            </a:p>
          </p:txBody>
        </p:sp>
        <p:sp>
          <p:nvSpPr>
            <p:cNvPr id="1897488" name="Text Box 16"/>
            <p:cNvSpPr txBox="1">
              <a:spLocks noChangeArrowheads="1"/>
            </p:cNvSpPr>
            <p:nvPr/>
          </p:nvSpPr>
          <p:spPr bwMode="auto">
            <a:xfrm>
              <a:off x="2403475" y="4973638"/>
              <a:ext cx="2363788" cy="1098550"/>
            </a:xfrm>
            <a:prstGeom prst="rect">
              <a:avLst/>
            </a:prstGeom>
            <a:noFill/>
            <a:ln w="12700">
              <a:solidFill>
                <a:schemeClr val="tx1"/>
              </a:solidFill>
              <a:miter lim="800000"/>
              <a:headEnd type="none" w="sm" len="sm"/>
              <a:tailEnd type="none" w="sm" len="sm"/>
            </a:ln>
          </p:spPr>
          <p:txBody>
            <a:bodyPr lIns="91423" tIns="45712" rIns="91423" bIns="45712"/>
            <a:lstStyle/>
            <a:p>
              <a:pPr eaLnBrk="0" hangingPunct="0"/>
              <a:r>
                <a:rPr lang="en-US" sz="1600" u="sng" dirty="0"/>
                <a:t>GSMS-OPCODE Table </a:t>
              </a:r>
            </a:p>
            <a:p>
              <a:pPr eaLnBrk="0" hangingPunct="0"/>
              <a:r>
                <a:rPr lang="en-US" sz="1600" dirty="0"/>
                <a:t>opname = ati</a:t>
              </a:r>
            </a:p>
            <a:p>
              <a:pPr eaLnBrk="0" hangingPunct="0"/>
              <a:r>
                <a:rPr lang="en-US" sz="1600" dirty="0"/>
                <a:t>opcode = 71</a:t>
              </a:r>
              <a:r>
                <a:rPr lang="en-US" sz="1600" b="1" dirty="0"/>
                <a:t> </a:t>
              </a:r>
            </a:p>
            <a:p>
              <a:pPr eaLnBrk="0" hangingPunct="0"/>
              <a:r>
                <a:rPr lang="en-US" sz="1600" dirty="0"/>
                <a:t>dfltact=pass</a:t>
              </a:r>
              <a:endParaRPr lang="en-US" sz="1600" b="1" dirty="0"/>
            </a:p>
            <a:p>
              <a:pPr eaLnBrk="0" hangingPunct="0"/>
              <a:endParaRPr lang="en-US" sz="1600" b="1" dirty="0"/>
            </a:p>
          </p:txBody>
        </p:sp>
        <p:sp>
          <p:nvSpPr>
            <p:cNvPr id="1897489" name="Line 17"/>
            <p:cNvSpPr>
              <a:spLocks noChangeShapeType="1"/>
            </p:cNvSpPr>
            <p:nvPr/>
          </p:nvSpPr>
          <p:spPr bwMode="auto">
            <a:xfrm flipV="1">
              <a:off x="1797050" y="4349750"/>
              <a:ext cx="495300" cy="0"/>
            </a:xfrm>
            <a:prstGeom prst="line">
              <a:avLst/>
            </a:prstGeom>
            <a:noFill/>
            <a:ln w="25400">
              <a:solidFill>
                <a:srgbClr val="FF0000"/>
              </a:solidFill>
              <a:round/>
              <a:headEnd/>
              <a:tailEnd/>
            </a:ln>
          </p:spPr>
          <p:txBody>
            <a:bodyPr/>
            <a:lstStyle/>
            <a:p>
              <a:endParaRPr lang="en-US" dirty="0"/>
            </a:p>
          </p:txBody>
        </p:sp>
        <p:sp>
          <p:nvSpPr>
            <p:cNvPr id="1897490" name="Line 18"/>
            <p:cNvSpPr>
              <a:spLocks noChangeShapeType="1"/>
            </p:cNvSpPr>
            <p:nvPr/>
          </p:nvSpPr>
          <p:spPr bwMode="auto">
            <a:xfrm flipV="1">
              <a:off x="4121150" y="3638550"/>
              <a:ext cx="0" cy="673100"/>
            </a:xfrm>
            <a:prstGeom prst="line">
              <a:avLst/>
            </a:prstGeom>
            <a:noFill/>
            <a:ln w="25400">
              <a:solidFill>
                <a:srgbClr val="FF0000"/>
              </a:solidFill>
              <a:round/>
              <a:headEnd/>
              <a:tailEnd/>
            </a:ln>
          </p:spPr>
          <p:txBody>
            <a:bodyPr/>
            <a:lstStyle/>
            <a:p>
              <a:endParaRPr lang="en-US" dirty="0"/>
            </a:p>
          </p:txBody>
        </p:sp>
        <p:sp>
          <p:nvSpPr>
            <p:cNvPr id="1897491" name="Line 19"/>
            <p:cNvSpPr>
              <a:spLocks noChangeShapeType="1"/>
            </p:cNvSpPr>
            <p:nvPr/>
          </p:nvSpPr>
          <p:spPr bwMode="auto">
            <a:xfrm flipH="1">
              <a:off x="4772025" y="5473699"/>
              <a:ext cx="330200" cy="3175"/>
            </a:xfrm>
            <a:prstGeom prst="line">
              <a:avLst/>
            </a:prstGeom>
            <a:noFill/>
            <a:ln w="25400">
              <a:solidFill>
                <a:srgbClr val="FF0000"/>
              </a:solidFill>
              <a:round/>
              <a:headEnd type="triangle" w="med" len="med"/>
              <a:tailEnd/>
            </a:ln>
          </p:spPr>
          <p:txBody>
            <a:bodyPr/>
            <a:lstStyle/>
            <a:p>
              <a:endParaRPr lang="en-US" dirty="0"/>
            </a:p>
          </p:txBody>
        </p:sp>
        <p:sp>
          <p:nvSpPr>
            <p:cNvPr id="1897492" name="Text Box 20"/>
            <p:cNvSpPr txBox="1">
              <a:spLocks noChangeArrowheads="1"/>
            </p:cNvSpPr>
            <p:nvPr/>
          </p:nvSpPr>
          <p:spPr bwMode="auto">
            <a:xfrm>
              <a:off x="2292350" y="4159250"/>
              <a:ext cx="14478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897493" name="Text Box 21"/>
            <p:cNvSpPr txBox="1">
              <a:spLocks noChangeArrowheads="1"/>
            </p:cNvSpPr>
            <p:nvPr/>
          </p:nvSpPr>
          <p:spPr bwMode="auto">
            <a:xfrm>
              <a:off x="487363" y="4953000"/>
              <a:ext cx="1697037"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6</a:t>
              </a:r>
            </a:p>
            <a:p>
              <a:pPr eaLnBrk="0" hangingPunct="0"/>
              <a:r>
                <a:rPr lang="en-US" sz="1600" dirty="0"/>
                <a:t>type= dest</a:t>
              </a:r>
            </a:p>
            <a:p>
              <a:pPr eaLnBrk="0" hangingPunct="0"/>
              <a:r>
                <a:rPr lang="en-US" sz="1600" dirty="0"/>
                <a:t>SSN = 8</a:t>
              </a:r>
            </a:p>
            <a:p>
              <a:pPr eaLnBrk="0" hangingPunct="0"/>
              <a:r>
                <a:rPr lang="en-US" sz="1600" dirty="0"/>
                <a:t>type= orig</a:t>
              </a:r>
            </a:p>
          </p:txBody>
        </p:sp>
        <p:sp>
          <p:nvSpPr>
            <p:cNvPr id="1897494" name="Line 22"/>
            <p:cNvSpPr>
              <a:spLocks noChangeShapeType="1"/>
            </p:cNvSpPr>
            <p:nvPr/>
          </p:nvSpPr>
          <p:spPr bwMode="auto">
            <a:xfrm>
              <a:off x="2178050" y="5416550"/>
              <a:ext cx="215900" cy="0"/>
            </a:xfrm>
            <a:prstGeom prst="line">
              <a:avLst/>
            </a:prstGeom>
            <a:noFill/>
            <a:ln w="25400">
              <a:solidFill>
                <a:srgbClr val="FF0000"/>
              </a:solidFill>
              <a:round/>
              <a:headEnd/>
              <a:tailEnd type="triangle" w="med" len="med"/>
            </a:ln>
          </p:spPr>
          <p:txBody>
            <a:bodyPr/>
            <a:lstStyle/>
            <a:p>
              <a:endParaRPr lang="en-US" dirty="0"/>
            </a:p>
          </p:txBody>
        </p:sp>
        <p:sp>
          <p:nvSpPr>
            <p:cNvPr id="1897495" name="Text Box 23"/>
            <p:cNvSpPr txBox="1">
              <a:spLocks noChangeArrowheads="1"/>
            </p:cNvSpPr>
            <p:nvPr/>
          </p:nvSpPr>
          <p:spPr bwMode="auto">
            <a:xfrm>
              <a:off x="5099050" y="3898900"/>
              <a:ext cx="2311400" cy="1825625"/>
            </a:xfrm>
            <a:prstGeom prst="rect">
              <a:avLst/>
            </a:prstGeom>
            <a:noFill/>
            <a:ln w="9525">
              <a:solidFill>
                <a:schemeClr val="tx1"/>
              </a:solidFill>
              <a:miter lim="800000"/>
              <a:headEnd/>
              <a:tailEnd/>
            </a:ln>
          </p:spPr>
          <p:txBody>
            <a:bodyPr lIns="91423" tIns="45712" rIns="91423" bIns="45712"/>
            <a:lstStyle/>
            <a:p>
              <a:pPr>
                <a:spcBef>
                  <a:spcPct val="50000"/>
                </a:spcBef>
              </a:pPr>
              <a:r>
                <a:rPr lang="en-US" sz="1600" b="1" u="sng" dirty="0"/>
                <a:t>GSMMAP Table </a:t>
              </a:r>
              <a:r>
                <a:rPr lang="en-US" sz="1600" b="1" dirty="0"/>
                <a:t> saddr = </a:t>
              </a:r>
              <a:r>
                <a:rPr lang="en-US" sz="1600" b="1" dirty="0" smtClean="0"/>
                <a:t>9196019000 </a:t>
              </a:r>
              <a:r>
                <a:rPr lang="en-US" sz="1600" b="1" dirty="0"/>
                <a:t>eaddr = </a:t>
              </a:r>
              <a:r>
                <a:rPr lang="en-US" sz="1600" b="1" dirty="0" smtClean="0"/>
                <a:t>9196019999   forbid=location             </a:t>
              </a:r>
              <a:r>
                <a:rPr lang="en-US" sz="1600" b="1" dirty="0"/>
                <a:t>action = duplicate</a:t>
              </a:r>
            </a:p>
            <a:p>
              <a:pPr>
                <a:lnSpc>
                  <a:spcPct val="30000"/>
                </a:lnSpc>
                <a:spcBef>
                  <a:spcPct val="50000"/>
                </a:spcBef>
              </a:pPr>
              <a:r>
                <a:rPr lang="en-US" sz="1600" b="1" dirty="0"/>
                <a:t>pcn = 3001</a:t>
              </a:r>
            </a:p>
            <a:p>
              <a:pPr>
                <a:lnSpc>
                  <a:spcPct val="30000"/>
                </a:lnSpc>
                <a:spcBef>
                  <a:spcPct val="50000"/>
                </a:spcBef>
              </a:pPr>
              <a:r>
                <a:rPr lang="en-US" sz="1600" b="1" dirty="0"/>
                <a:t>ssn = </a:t>
              </a:r>
              <a:r>
                <a:rPr lang="en-US" sz="1600" b="1" dirty="0" smtClean="0"/>
                <a:t>200</a:t>
              </a:r>
              <a:endParaRPr lang="en-US" sz="1600" b="1" dirty="0"/>
            </a:p>
          </p:txBody>
        </p:sp>
        <p:cxnSp>
          <p:nvCxnSpPr>
            <p:cNvPr id="1897496" name="AutoShape 24"/>
            <p:cNvCxnSpPr>
              <a:cxnSpLocks noChangeShapeType="1"/>
            </p:cNvCxnSpPr>
            <p:nvPr/>
          </p:nvCxnSpPr>
          <p:spPr bwMode="auto">
            <a:xfrm rot="16200000" flipV="1">
              <a:off x="5554267" y="3074591"/>
              <a:ext cx="489743" cy="1158875"/>
            </a:xfrm>
            <a:prstGeom prst="bentConnector2">
              <a:avLst/>
            </a:prstGeom>
            <a:noFill/>
            <a:ln w="25400">
              <a:solidFill>
                <a:srgbClr val="FF0000"/>
              </a:solidFill>
              <a:miter lim="800000"/>
              <a:headEnd/>
              <a:tailEnd type="triangle" w="med" len="med"/>
            </a:ln>
          </p:spPr>
        </p:cxnSp>
        <p:sp>
          <p:nvSpPr>
            <p:cNvPr id="1897497" name="Line 25"/>
            <p:cNvSpPr>
              <a:spLocks noChangeShapeType="1"/>
            </p:cNvSpPr>
            <p:nvPr/>
          </p:nvSpPr>
          <p:spPr bwMode="auto">
            <a:xfrm>
              <a:off x="5397500" y="3244850"/>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1897498" name="AutoShape 26"/>
            <p:cNvSpPr>
              <a:spLocks noChangeArrowheads="1"/>
            </p:cNvSpPr>
            <p:nvPr/>
          </p:nvSpPr>
          <p:spPr bwMode="auto">
            <a:xfrm>
              <a:off x="8313738" y="4656138"/>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rPr>
                <a:t>200</a:t>
              </a:r>
              <a:endParaRPr lang="en-US" sz="2000" dirty="0">
                <a:solidFill>
                  <a:schemeClr val="bg2"/>
                </a:solidFill>
              </a:endParaRPr>
            </a:p>
          </p:txBody>
        </p:sp>
        <p:sp>
          <p:nvSpPr>
            <p:cNvPr id="1897499" name="Line 27"/>
            <p:cNvSpPr>
              <a:spLocks noChangeShapeType="1"/>
            </p:cNvSpPr>
            <p:nvPr/>
          </p:nvSpPr>
          <p:spPr bwMode="auto">
            <a:xfrm flipH="1" flipV="1">
              <a:off x="7404100" y="5267325"/>
              <a:ext cx="565150" cy="6350"/>
            </a:xfrm>
            <a:prstGeom prst="line">
              <a:avLst/>
            </a:prstGeom>
            <a:noFill/>
            <a:ln w="25400">
              <a:solidFill>
                <a:srgbClr val="FF0000"/>
              </a:solidFill>
              <a:round/>
              <a:headEnd type="triangle" w="med" len="med"/>
              <a:tailEnd/>
            </a:ln>
          </p:spPr>
          <p:txBody>
            <a:bodyPr/>
            <a:lstStyle/>
            <a:p>
              <a:endParaRPr lang="en-US" dirty="0"/>
            </a:p>
          </p:txBody>
        </p:sp>
        <p:sp>
          <p:nvSpPr>
            <p:cNvPr id="1897500" name="Text Box 28"/>
            <p:cNvSpPr txBox="1">
              <a:spLocks noChangeArrowheads="1"/>
            </p:cNvSpPr>
            <p:nvPr/>
          </p:nvSpPr>
          <p:spPr bwMode="auto">
            <a:xfrm>
              <a:off x="7820025" y="5867400"/>
              <a:ext cx="1047750" cy="396875"/>
            </a:xfrm>
            <a:prstGeom prst="rect">
              <a:avLst/>
            </a:prstGeom>
            <a:noFill/>
            <a:ln w="9525">
              <a:noFill/>
              <a:miter lim="800000"/>
              <a:headEnd/>
              <a:tailEnd/>
            </a:ln>
          </p:spPr>
          <p:txBody>
            <a:bodyPr lIns="91423" tIns="45712" rIns="91423" bIns="45712">
              <a:spAutoFit/>
            </a:bodyPr>
            <a:lstStyle/>
            <a:p>
              <a:pPr eaLnBrk="0" hangingPunct="0">
                <a:spcBef>
                  <a:spcPct val="50000"/>
                </a:spcBef>
              </a:pPr>
              <a:r>
                <a:rPr lang="fr-FR" sz="2000" dirty="0"/>
                <a:t>3001</a:t>
              </a:r>
            </a:p>
          </p:txBody>
        </p:sp>
        <p:sp>
          <p:nvSpPr>
            <p:cNvPr id="1897501" name="Text Box 29"/>
            <p:cNvSpPr txBox="1">
              <a:spLocks noChangeArrowheads="1"/>
            </p:cNvSpPr>
            <p:nvPr/>
          </p:nvSpPr>
          <p:spPr bwMode="auto">
            <a:xfrm>
              <a:off x="7372350" y="3505200"/>
              <a:ext cx="1047750" cy="396875"/>
            </a:xfrm>
            <a:prstGeom prst="rect">
              <a:avLst/>
            </a:prstGeom>
            <a:noFill/>
            <a:ln w="9525">
              <a:noFill/>
              <a:miter lim="800000"/>
              <a:headEnd/>
              <a:tailEnd/>
            </a:ln>
          </p:spPr>
          <p:txBody>
            <a:bodyPr lIns="91423" tIns="45712" rIns="91423" bIns="45712">
              <a:spAutoFit/>
            </a:bodyPr>
            <a:lstStyle/>
            <a:p>
              <a:pPr eaLnBrk="0" hangingPunct="0">
                <a:spcBef>
                  <a:spcPct val="50000"/>
                </a:spcBef>
              </a:pPr>
              <a:r>
                <a:rPr lang="fr-FR" sz="2000" dirty="0"/>
                <a:t>3000</a:t>
              </a:r>
            </a:p>
          </p:txBody>
        </p:sp>
        <p:sp>
          <p:nvSpPr>
            <p:cNvPr id="249884" name="AutoShape 30"/>
            <p:cNvSpPr>
              <a:spLocks noChangeArrowheads="1"/>
            </p:cNvSpPr>
            <p:nvPr/>
          </p:nvSpPr>
          <p:spPr bwMode="auto">
            <a:xfrm>
              <a:off x="7143750" y="2524125"/>
              <a:ext cx="1152525" cy="1028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9885" name="Text Box 31"/>
            <p:cNvSpPr txBox="1">
              <a:spLocks noChangeArrowheads="1"/>
            </p:cNvSpPr>
            <p:nvPr/>
          </p:nvSpPr>
          <p:spPr bwMode="auto">
            <a:xfrm>
              <a:off x="7267575" y="3095625"/>
              <a:ext cx="1143000" cy="519113"/>
            </a:xfrm>
            <a:prstGeom prst="rect">
              <a:avLst/>
            </a:prstGeom>
            <a:noFill/>
            <a:ln w="9525">
              <a:noFill/>
              <a:miter lim="800000"/>
              <a:headEnd/>
              <a:tailEnd/>
            </a:ln>
          </p:spPr>
          <p:txBody>
            <a:bodyPr>
              <a:spAutoFit/>
            </a:bodyPr>
            <a:lstStyle/>
            <a:p>
              <a:pPr>
                <a:spcBef>
                  <a:spcPct val="50000"/>
                </a:spcBef>
              </a:pPr>
              <a:r>
                <a:rPr lang="en-US" sz="2800" b="1" dirty="0"/>
                <a:t>HLR</a:t>
              </a:r>
            </a:p>
          </p:txBody>
        </p:sp>
        <p:sp>
          <p:nvSpPr>
            <p:cNvPr id="249886" name="AutoShape 32"/>
            <p:cNvSpPr>
              <a:spLocks noChangeArrowheads="1"/>
            </p:cNvSpPr>
            <p:nvPr/>
          </p:nvSpPr>
          <p:spPr bwMode="auto">
            <a:xfrm>
              <a:off x="7610475" y="4905375"/>
              <a:ext cx="1152525" cy="10287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49887" name="Text Box 33"/>
            <p:cNvSpPr txBox="1">
              <a:spLocks noChangeArrowheads="1"/>
            </p:cNvSpPr>
            <p:nvPr/>
          </p:nvSpPr>
          <p:spPr bwMode="auto">
            <a:xfrm>
              <a:off x="7734300" y="5457825"/>
              <a:ext cx="1047750" cy="519113"/>
            </a:xfrm>
            <a:prstGeom prst="rect">
              <a:avLst/>
            </a:prstGeom>
            <a:noFill/>
            <a:ln w="9525">
              <a:noFill/>
              <a:miter lim="800000"/>
              <a:headEnd/>
              <a:tailEnd/>
            </a:ln>
          </p:spPr>
          <p:txBody>
            <a:bodyPr>
              <a:spAutoFit/>
            </a:bodyPr>
            <a:lstStyle/>
            <a:p>
              <a:pPr>
                <a:spcBef>
                  <a:spcPct val="50000"/>
                </a:spcBef>
              </a:pPr>
              <a:r>
                <a:rPr lang="en-US" sz="2800" b="1" dirty="0"/>
                <a:t>SCP</a:t>
              </a:r>
            </a:p>
          </p:txBody>
        </p:sp>
      </p:grpSp>
    </p:spTree>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r>
              <a:rPr lang="en-US" dirty="0" smtClean="0"/>
              <a:t>Successful ATI Query Example </a:t>
            </a:r>
          </a:p>
        </p:txBody>
      </p:sp>
      <p:sp>
        <p:nvSpPr>
          <p:cNvPr id="251907" name="Rectangle 3"/>
          <p:cNvSpPr>
            <a:spLocks noGrp="1" noChangeArrowheads="1"/>
          </p:cNvSpPr>
          <p:nvPr>
            <p:ph idx="1"/>
          </p:nvPr>
        </p:nvSpPr>
        <p:spPr>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grpSp>
        <p:nvGrpSpPr>
          <p:cNvPr id="30" name="Group 29"/>
          <p:cNvGrpSpPr/>
          <p:nvPr/>
        </p:nvGrpSpPr>
        <p:grpSpPr>
          <a:xfrm>
            <a:off x="606647" y="1016259"/>
            <a:ext cx="7977188" cy="4362450"/>
            <a:chOff x="787400" y="1760538"/>
            <a:chExt cx="7977188" cy="4362450"/>
          </a:xfrm>
        </p:grpSpPr>
        <p:sp>
          <p:nvSpPr>
            <p:cNvPr id="251908" name="Line 4"/>
            <p:cNvSpPr>
              <a:spLocks noChangeShapeType="1"/>
            </p:cNvSpPr>
            <p:nvPr/>
          </p:nvSpPr>
          <p:spPr bwMode="auto">
            <a:xfrm>
              <a:off x="1601788" y="2963863"/>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51909" name="Line 5"/>
            <p:cNvSpPr>
              <a:spLocks noChangeShapeType="1"/>
            </p:cNvSpPr>
            <p:nvPr/>
          </p:nvSpPr>
          <p:spPr bwMode="auto">
            <a:xfrm flipV="1">
              <a:off x="5335588" y="2963863"/>
              <a:ext cx="222885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01574" name="Text Box 6"/>
            <p:cNvSpPr txBox="1">
              <a:spLocks noChangeArrowheads="1"/>
            </p:cNvSpPr>
            <p:nvPr/>
          </p:nvSpPr>
          <p:spPr bwMode="auto">
            <a:xfrm>
              <a:off x="2109788" y="1760538"/>
              <a:ext cx="1985962" cy="1082675"/>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b="1" dirty="0"/>
                <a:t>GTA = 9196019738</a:t>
              </a:r>
            </a:p>
            <a:p>
              <a:pPr eaLnBrk="0" hangingPunct="0"/>
              <a:r>
                <a:rPr lang="en-US" sz="1600" b="1" dirty="0"/>
                <a:t>CGPA SSN=8</a:t>
              </a:r>
            </a:p>
            <a:p>
              <a:pPr eaLnBrk="0" hangingPunct="0"/>
              <a:r>
                <a:rPr lang="en-US" sz="1600" b="1" dirty="0"/>
                <a:t>CDPA SSN = 6</a:t>
              </a:r>
            </a:p>
            <a:p>
              <a:pPr eaLnBrk="0" hangingPunct="0"/>
              <a:r>
                <a:rPr lang="en-US" sz="1600" b="1" dirty="0"/>
                <a:t>OPCODE = 71</a:t>
              </a:r>
            </a:p>
          </p:txBody>
        </p:sp>
        <p:sp>
          <p:nvSpPr>
            <p:cNvPr id="1901575" name="Line 7"/>
            <p:cNvSpPr>
              <a:spLocks noChangeShapeType="1"/>
            </p:cNvSpPr>
            <p:nvPr/>
          </p:nvSpPr>
          <p:spPr bwMode="auto">
            <a:xfrm>
              <a:off x="2211388" y="311626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51912" name="Oval 8"/>
            <p:cNvSpPr>
              <a:spLocks noChangeArrowheads="1"/>
            </p:cNvSpPr>
            <p:nvPr/>
          </p:nvSpPr>
          <p:spPr bwMode="ltGray">
            <a:xfrm>
              <a:off x="1220788" y="2506663"/>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51913" name="AutoShape 9"/>
            <p:cNvSpPr>
              <a:spLocks noChangeArrowheads="1"/>
            </p:cNvSpPr>
            <p:nvPr/>
          </p:nvSpPr>
          <p:spPr bwMode="auto">
            <a:xfrm>
              <a:off x="8307388" y="2735263"/>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51914" name="Group 10"/>
            <p:cNvGrpSpPr>
              <a:grpSpLocks/>
            </p:cNvGrpSpPr>
            <p:nvPr/>
          </p:nvGrpSpPr>
          <p:grpSpPr bwMode="auto">
            <a:xfrm>
              <a:off x="4192588" y="2430463"/>
              <a:ext cx="1143000" cy="1066800"/>
              <a:chOff x="2448" y="1824"/>
              <a:chExt cx="720" cy="672"/>
            </a:xfrm>
          </p:grpSpPr>
          <p:sp>
            <p:nvSpPr>
              <p:cNvPr id="251932"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51933"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51915" name="Rectangle 13"/>
            <p:cNvSpPr>
              <a:spLocks noChangeArrowheads="1"/>
            </p:cNvSpPr>
            <p:nvPr/>
          </p:nvSpPr>
          <p:spPr bwMode="auto">
            <a:xfrm>
              <a:off x="4492625" y="3021013"/>
              <a:ext cx="874713" cy="519112"/>
            </a:xfrm>
            <a:prstGeom prst="rect">
              <a:avLst/>
            </a:prstGeom>
            <a:noFill/>
            <a:ln w="9525">
              <a:noFill/>
              <a:miter lim="800000"/>
              <a:headEnd/>
              <a:tailEnd/>
            </a:ln>
          </p:spPr>
          <p:txBody>
            <a:bodyPr wrap="none" lIns="91423" tIns="45712" rIns="91423" bIns="45712">
              <a:spAutoFit/>
            </a:bodyPr>
            <a:lstStyle/>
            <a:p>
              <a:r>
                <a:rPr lang="en-US" sz="2800" b="1" dirty="0"/>
                <a:t>STP</a:t>
              </a:r>
            </a:p>
          </p:txBody>
        </p:sp>
        <p:sp>
          <p:nvSpPr>
            <p:cNvPr id="1901582" name="Line 14"/>
            <p:cNvSpPr>
              <a:spLocks noChangeShapeType="1"/>
            </p:cNvSpPr>
            <p:nvPr/>
          </p:nvSpPr>
          <p:spPr bwMode="auto">
            <a:xfrm flipH="1" flipV="1">
              <a:off x="4030663" y="4176713"/>
              <a:ext cx="403225" cy="6350"/>
            </a:xfrm>
            <a:prstGeom prst="line">
              <a:avLst/>
            </a:prstGeom>
            <a:noFill/>
            <a:ln w="25400">
              <a:solidFill>
                <a:srgbClr val="FF0000"/>
              </a:solidFill>
              <a:round/>
              <a:headEnd/>
              <a:tailEnd type="triangle" w="med" len="med"/>
            </a:ln>
          </p:spPr>
          <p:txBody>
            <a:bodyPr/>
            <a:lstStyle/>
            <a:p>
              <a:endParaRPr lang="en-US" dirty="0"/>
            </a:p>
          </p:txBody>
        </p:sp>
        <p:sp>
          <p:nvSpPr>
            <p:cNvPr id="1901583" name="Line 15"/>
            <p:cNvSpPr>
              <a:spLocks noChangeShapeType="1"/>
            </p:cNvSpPr>
            <p:nvPr/>
          </p:nvSpPr>
          <p:spPr bwMode="auto">
            <a:xfrm flipH="1">
              <a:off x="2090738" y="4208463"/>
              <a:ext cx="0" cy="609600"/>
            </a:xfrm>
            <a:prstGeom prst="line">
              <a:avLst/>
            </a:prstGeom>
            <a:noFill/>
            <a:ln w="25400">
              <a:solidFill>
                <a:srgbClr val="FF0000"/>
              </a:solidFill>
              <a:round/>
              <a:headEnd/>
              <a:tailEnd type="triangle" w="med" len="med"/>
            </a:ln>
          </p:spPr>
          <p:txBody>
            <a:bodyPr/>
            <a:lstStyle/>
            <a:p>
              <a:endParaRPr lang="en-US" dirty="0"/>
            </a:p>
          </p:txBody>
        </p:sp>
        <p:sp>
          <p:nvSpPr>
            <p:cNvPr id="1901584" name="Text Box 16"/>
            <p:cNvSpPr txBox="1">
              <a:spLocks noChangeArrowheads="1"/>
            </p:cNvSpPr>
            <p:nvPr/>
          </p:nvSpPr>
          <p:spPr bwMode="auto">
            <a:xfrm>
              <a:off x="2703513" y="4778375"/>
              <a:ext cx="2363787" cy="1098550"/>
            </a:xfrm>
            <a:prstGeom prst="rect">
              <a:avLst/>
            </a:prstGeom>
            <a:noFill/>
            <a:ln w="12700">
              <a:solidFill>
                <a:schemeClr val="tx1"/>
              </a:solidFill>
              <a:miter lim="800000"/>
              <a:headEnd type="none" w="sm" len="sm"/>
              <a:tailEnd type="none" w="sm" len="sm"/>
            </a:ln>
          </p:spPr>
          <p:txBody>
            <a:bodyPr lIns="91423" tIns="45712" rIns="91423" bIns="45712"/>
            <a:lstStyle/>
            <a:p>
              <a:pPr eaLnBrk="0" hangingPunct="0"/>
              <a:r>
                <a:rPr lang="en-US" sz="1600" u="sng" dirty="0"/>
                <a:t>GSMS-OPCODE Table </a:t>
              </a:r>
            </a:p>
            <a:p>
              <a:pPr eaLnBrk="0" hangingPunct="0"/>
              <a:r>
                <a:rPr lang="en-US" sz="1600" dirty="0"/>
                <a:t>opname = ati</a:t>
              </a:r>
            </a:p>
            <a:p>
              <a:pPr eaLnBrk="0" hangingPunct="0"/>
              <a:r>
                <a:rPr lang="en-US" sz="1600" dirty="0"/>
                <a:t>opcode = 71</a:t>
              </a:r>
              <a:r>
                <a:rPr lang="en-US" sz="1600" b="1" dirty="0"/>
                <a:t> </a:t>
              </a:r>
            </a:p>
            <a:p>
              <a:pPr eaLnBrk="0" hangingPunct="0"/>
              <a:r>
                <a:rPr lang="en-US" sz="1600" dirty="0" smtClean="0"/>
                <a:t>dfltact=discard</a:t>
              </a:r>
              <a:endParaRPr lang="en-US" sz="1600" b="1" dirty="0"/>
            </a:p>
            <a:p>
              <a:pPr eaLnBrk="0" hangingPunct="0"/>
              <a:endParaRPr lang="en-US" sz="1600" b="1" dirty="0"/>
            </a:p>
          </p:txBody>
        </p:sp>
        <p:sp>
          <p:nvSpPr>
            <p:cNvPr id="1901585" name="Line 17"/>
            <p:cNvSpPr>
              <a:spLocks noChangeShapeType="1"/>
            </p:cNvSpPr>
            <p:nvPr/>
          </p:nvSpPr>
          <p:spPr bwMode="auto">
            <a:xfrm flipV="1">
              <a:off x="2097088" y="4221163"/>
              <a:ext cx="495300" cy="0"/>
            </a:xfrm>
            <a:prstGeom prst="line">
              <a:avLst/>
            </a:prstGeom>
            <a:noFill/>
            <a:ln w="25400">
              <a:solidFill>
                <a:srgbClr val="FF0000"/>
              </a:solidFill>
              <a:round/>
              <a:headEnd/>
              <a:tailEnd/>
            </a:ln>
          </p:spPr>
          <p:txBody>
            <a:bodyPr/>
            <a:lstStyle/>
            <a:p>
              <a:endParaRPr lang="en-US" dirty="0"/>
            </a:p>
          </p:txBody>
        </p:sp>
        <p:sp>
          <p:nvSpPr>
            <p:cNvPr id="1901586" name="Line 18"/>
            <p:cNvSpPr>
              <a:spLocks noChangeShapeType="1"/>
            </p:cNvSpPr>
            <p:nvPr/>
          </p:nvSpPr>
          <p:spPr bwMode="auto">
            <a:xfrm flipV="1">
              <a:off x="4421188" y="3509963"/>
              <a:ext cx="0" cy="673100"/>
            </a:xfrm>
            <a:prstGeom prst="line">
              <a:avLst/>
            </a:prstGeom>
            <a:noFill/>
            <a:ln w="25400">
              <a:solidFill>
                <a:srgbClr val="FF0000"/>
              </a:solidFill>
              <a:round/>
              <a:headEnd/>
              <a:tailEnd/>
            </a:ln>
          </p:spPr>
          <p:txBody>
            <a:bodyPr/>
            <a:lstStyle/>
            <a:p>
              <a:endParaRPr lang="en-US" dirty="0"/>
            </a:p>
          </p:txBody>
        </p:sp>
        <p:sp>
          <p:nvSpPr>
            <p:cNvPr id="1901587" name="Text Box 19"/>
            <p:cNvSpPr txBox="1">
              <a:spLocks noChangeArrowheads="1"/>
            </p:cNvSpPr>
            <p:nvPr/>
          </p:nvSpPr>
          <p:spPr bwMode="auto">
            <a:xfrm>
              <a:off x="5399087" y="4783138"/>
              <a:ext cx="2249487" cy="1077202"/>
            </a:xfrm>
            <a:prstGeom prst="rect">
              <a:avLst/>
            </a:prstGeom>
            <a:noFill/>
            <a:ln w="9525">
              <a:solidFill>
                <a:schemeClr val="tx1"/>
              </a:solidFill>
              <a:miter lim="800000"/>
              <a:headEnd/>
              <a:tailEnd/>
            </a:ln>
          </p:spPr>
          <p:txBody>
            <a:bodyPr wrap="square" lIns="91423" tIns="45712" rIns="91423" bIns="45712">
              <a:spAutoFit/>
            </a:bodyPr>
            <a:lstStyle/>
            <a:p>
              <a:pPr>
                <a:spcBef>
                  <a:spcPct val="50000"/>
                </a:spcBef>
              </a:pPr>
              <a:r>
                <a:rPr lang="en-US" sz="1600" b="1" u="sng" dirty="0"/>
                <a:t>GSMMAP Table </a:t>
              </a:r>
              <a:r>
                <a:rPr lang="en-US" sz="1600" b="1" dirty="0"/>
                <a:t> saddr = </a:t>
              </a:r>
              <a:r>
                <a:rPr lang="en-US" sz="1600" b="1" dirty="0" smtClean="0"/>
                <a:t>9196019000 </a:t>
              </a:r>
              <a:r>
                <a:rPr lang="en-US" sz="1600" b="1" dirty="0"/>
                <a:t>eaddr = </a:t>
              </a:r>
              <a:r>
                <a:rPr lang="en-US" sz="1600" b="1" dirty="0" smtClean="0"/>
                <a:t>9196019999   forbid=none</a:t>
              </a:r>
              <a:endParaRPr lang="en-US" sz="1600" b="1" dirty="0"/>
            </a:p>
          </p:txBody>
        </p:sp>
        <p:sp>
          <p:nvSpPr>
            <p:cNvPr id="1901588" name="Line 20"/>
            <p:cNvSpPr>
              <a:spLocks noChangeShapeType="1"/>
            </p:cNvSpPr>
            <p:nvPr/>
          </p:nvSpPr>
          <p:spPr bwMode="auto">
            <a:xfrm flipH="1" flipV="1">
              <a:off x="5056188" y="5338763"/>
              <a:ext cx="374650" cy="6350"/>
            </a:xfrm>
            <a:prstGeom prst="line">
              <a:avLst/>
            </a:prstGeom>
            <a:noFill/>
            <a:ln w="25400">
              <a:solidFill>
                <a:srgbClr val="FF0000"/>
              </a:solidFill>
              <a:round/>
              <a:headEnd type="triangle" w="med" len="med"/>
              <a:tailEnd/>
            </a:ln>
          </p:spPr>
          <p:txBody>
            <a:bodyPr/>
            <a:lstStyle/>
            <a:p>
              <a:endParaRPr lang="en-US" dirty="0"/>
            </a:p>
          </p:txBody>
        </p:sp>
        <p:sp>
          <p:nvSpPr>
            <p:cNvPr id="1901589" name="Text Box 21"/>
            <p:cNvSpPr txBox="1">
              <a:spLocks noChangeArrowheads="1"/>
            </p:cNvSpPr>
            <p:nvPr/>
          </p:nvSpPr>
          <p:spPr bwMode="auto">
            <a:xfrm>
              <a:off x="2592388" y="4030663"/>
              <a:ext cx="14478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901590" name="Text Box 22"/>
            <p:cNvSpPr txBox="1">
              <a:spLocks noChangeArrowheads="1"/>
            </p:cNvSpPr>
            <p:nvPr/>
          </p:nvSpPr>
          <p:spPr bwMode="auto">
            <a:xfrm>
              <a:off x="787400" y="4795838"/>
              <a:ext cx="1697038"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6</a:t>
              </a:r>
            </a:p>
            <a:p>
              <a:pPr eaLnBrk="0" hangingPunct="0"/>
              <a:r>
                <a:rPr lang="en-US" sz="1600" dirty="0"/>
                <a:t>type= dest</a:t>
              </a:r>
            </a:p>
            <a:p>
              <a:pPr eaLnBrk="0" hangingPunct="0"/>
              <a:r>
                <a:rPr lang="en-US" sz="1600" dirty="0"/>
                <a:t>SSN = 8</a:t>
              </a:r>
            </a:p>
            <a:p>
              <a:pPr eaLnBrk="0" hangingPunct="0"/>
              <a:r>
                <a:rPr lang="en-US" sz="1600" dirty="0"/>
                <a:t>type= orig</a:t>
              </a:r>
            </a:p>
          </p:txBody>
        </p:sp>
        <p:sp>
          <p:nvSpPr>
            <p:cNvPr id="1901591" name="Line 23"/>
            <p:cNvSpPr>
              <a:spLocks noChangeShapeType="1"/>
            </p:cNvSpPr>
            <p:nvPr/>
          </p:nvSpPr>
          <p:spPr bwMode="auto">
            <a:xfrm>
              <a:off x="2478088" y="5287963"/>
              <a:ext cx="215900" cy="0"/>
            </a:xfrm>
            <a:prstGeom prst="line">
              <a:avLst/>
            </a:prstGeom>
            <a:noFill/>
            <a:ln w="25400">
              <a:solidFill>
                <a:srgbClr val="FF0000"/>
              </a:solidFill>
              <a:round/>
              <a:headEnd/>
              <a:tailEnd type="triangle" w="med" len="med"/>
            </a:ln>
          </p:spPr>
          <p:txBody>
            <a:bodyPr/>
            <a:lstStyle/>
            <a:p>
              <a:endParaRPr lang="en-US" dirty="0"/>
            </a:p>
          </p:txBody>
        </p:sp>
        <p:cxnSp>
          <p:nvCxnSpPr>
            <p:cNvPr id="1901592" name="AutoShape 24"/>
            <p:cNvCxnSpPr>
              <a:cxnSpLocks noChangeShapeType="1"/>
              <a:stCxn id="1901587" idx="0"/>
              <a:endCxn id="251915" idx="3"/>
            </p:cNvCxnSpPr>
            <p:nvPr/>
          </p:nvCxnSpPr>
          <p:spPr bwMode="auto">
            <a:xfrm rot="16200000" flipV="1">
              <a:off x="5194301" y="3453607"/>
              <a:ext cx="1502569" cy="1156493"/>
            </a:xfrm>
            <a:prstGeom prst="bentConnector2">
              <a:avLst/>
            </a:prstGeom>
            <a:noFill/>
            <a:ln w="25400">
              <a:solidFill>
                <a:srgbClr val="FF0000"/>
              </a:solidFill>
              <a:miter lim="800000"/>
              <a:headEnd/>
              <a:tailEnd type="triangle" w="med" len="med"/>
            </a:ln>
          </p:spPr>
        </p:cxnSp>
        <p:sp>
          <p:nvSpPr>
            <p:cNvPr id="1901593" name="Line 25"/>
            <p:cNvSpPr>
              <a:spLocks noChangeShapeType="1"/>
            </p:cNvSpPr>
            <p:nvPr/>
          </p:nvSpPr>
          <p:spPr bwMode="auto">
            <a:xfrm>
              <a:off x="5487988" y="3116263"/>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1901594" name="Text Box 26"/>
            <p:cNvSpPr txBox="1">
              <a:spLocks noChangeArrowheads="1"/>
            </p:cNvSpPr>
            <p:nvPr/>
          </p:nvSpPr>
          <p:spPr bwMode="auto">
            <a:xfrm>
              <a:off x="5424488" y="1760538"/>
              <a:ext cx="1974850" cy="1082675"/>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GTA = 9196019738</a:t>
              </a:r>
            </a:p>
            <a:p>
              <a:pPr eaLnBrk="0" hangingPunct="0"/>
              <a:r>
                <a:rPr lang="en-US" sz="1600" dirty="0"/>
                <a:t>CGPA SSN=8</a:t>
              </a:r>
            </a:p>
            <a:p>
              <a:pPr eaLnBrk="0" hangingPunct="0"/>
              <a:r>
                <a:rPr lang="en-US" sz="1600" dirty="0"/>
                <a:t>CDPA SSN = 6</a:t>
              </a:r>
            </a:p>
            <a:p>
              <a:pPr eaLnBrk="0" hangingPunct="0"/>
              <a:r>
                <a:rPr lang="en-US" sz="1600" dirty="0"/>
                <a:t>OPCODE = 71</a:t>
              </a:r>
            </a:p>
          </p:txBody>
        </p:sp>
        <p:grpSp>
          <p:nvGrpSpPr>
            <p:cNvPr id="251929" name="Group 27"/>
            <p:cNvGrpSpPr>
              <a:grpSpLocks/>
            </p:cNvGrpSpPr>
            <p:nvPr/>
          </p:nvGrpSpPr>
          <p:grpSpPr bwMode="auto">
            <a:xfrm>
              <a:off x="7286625" y="2419350"/>
              <a:ext cx="1247775" cy="1090613"/>
              <a:chOff x="4506" y="1524"/>
              <a:chExt cx="786" cy="687"/>
            </a:xfrm>
          </p:grpSpPr>
          <p:sp>
            <p:nvSpPr>
              <p:cNvPr id="251930" name="AutoShape 28"/>
              <p:cNvSpPr>
                <a:spLocks noChangeArrowheads="1"/>
              </p:cNvSpPr>
              <p:nvPr/>
            </p:nvSpPr>
            <p:spPr bwMode="auto">
              <a:xfrm>
                <a:off x="4506" y="1524"/>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51931" name="Text Box 29"/>
              <p:cNvSpPr txBox="1">
                <a:spLocks noChangeArrowheads="1"/>
              </p:cNvSpPr>
              <p:nvPr/>
            </p:nvSpPr>
            <p:spPr bwMode="auto">
              <a:xfrm>
                <a:off x="4590" y="1884"/>
                <a:ext cx="702" cy="327"/>
              </a:xfrm>
              <a:prstGeom prst="rect">
                <a:avLst/>
              </a:prstGeom>
              <a:noFill/>
              <a:ln w="9525">
                <a:noFill/>
                <a:miter lim="800000"/>
                <a:headEnd/>
                <a:tailEnd/>
              </a:ln>
            </p:spPr>
            <p:txBody>
              <a:bodyPr>
                <a:spAutoFit/>
              </a:bodyPr>
              <a:lstStyle/>
              <a:p>
                <a:pPr>
                  <a:spcBef>
                    <a:spcPct val="50000"/>
                  </a:spcBef>
                </a:pPr>
                <a:r>
                  <a:rPr lang="en-US" sz="2800" b="1" dirty="0"/>
                  <a:t>HLR</a:t>
                </a:r>
              </a:p>
            </p:txBody>
          </p:sp>
        </p:grpSp>
      </p:grpSp>
    </p:spTree>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173355" y="0"/>
            <a:ext cx="8229600" cy="630936"/>
          </a:xfrm>
        </p:spPr>
        <p:txBody>
          <a:bodyPr/>
          <a:lstStyle/>
          <a:p>
            <a:pPr eaLnBrk="1" hangingPunct="1"/>
            <a:r>
              <a:rPr lang="en-US" dirty="0" smtClean="0"/>
              <a:t>ATI Discard Example </a:t>
            </a:r>
          </a:p>
        </p:txBody>
      </p:sp>
      <p:sp>
        <p:nvSpPr>
          <p:cNvPr id="252931" name="Rectangle 3"/>
          <p:cNvSpPr>
            <a:spLocks noGrp="1" noChangeArrowheads="1"/>
          </p:cNvSpPr>
          <p:nvPr>
            <p:ph idx="1"/>
          </p:nvPr>
        </p:nvSpPr>
        <p:spPr>
          <a:xfrm>
            <a:off x="173355" y="304800"/>
            <a:ext cx="8732520" cy="5638800"/>
          </a:xfrm>
          <a:prstGeom prst="rect">
            <a:avLst/>
          </a:prstGeo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a:p>
            <a:pPr lvl="1" eaLnBrk="1" hangingPunct="1"/>
            <a:endParaRPr lang="en-US" dirty="0" smtClean="0"/>
          </a:p>
        </p:txBody>
      </p:sp>
      <p:sp>
        <p:nvSpPr>
          <p:cNvPr id="252932" name="Line 4"/>
          <p:cNvSpPr>
            <a:spLocks noChangeShapeType="1"/>
          </p:cNvSpPr>
          <p:nvPr/>
        </p:nvSpPr>
        <p:spPr bwMode="auto">
          <a:xfrm>
            <a:off x="1611313" y="2389188"/>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52933" name="Line 5"/>
          <p:cNvSpPr>
            <a:spLocks noChangeShapeType="1"/>
          </p:cNvSpPr>
          <p:nvPr/>
        </p:nvSpPr>
        <p:spPr bwMode="auto">
          <a:xfrm flipV="1">
            <a:off x="5345113" y="2389188"/>
            <a:ext cx="219075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903622" name="Text Box 6"/>
          <p:cNvSpPr txBox="1">
            <a:spLocks noChangeArrowheads="1"/>
          </p:cNvSpPr>
          <p:nvPr/>
        </p:nvSpPr>
        <p:spPr bwMode="auto">
          <a:xfrm>
            <a:off x="2132013" y="825500"/>
            <a:ext cx="1920875" cy="1430338"/>
          </a:xfrm>
          <a:prstGeom prst="rect">
            <a:avLst/>
          </a:prstGeom>
          <a:noFill/>
          <a:ln w="12700">
            <a:solidFill>
              <a:schemeClr val="tx1"/>
            </a:solidFill>
            <a:miter lim="800000"/>
            <a:headEnd type="none" w="sm" len="sm"/>
            <a:tailEnd type="none" w="sm" len="sm"/>
          </a:ln>
        </p:spPr>
        <p:txBody>
          <a:bodyPr wrap="none" lIns="91423" tIns="45712" rIns="91423" bIns="45712"/>
          <a:lstStyle/>
          <a:p>
            <a:pPr eaLnBrk="0" hangingPunct="0"/>
            <a:r>
              <a:rPr lang="en-US" sz="1600" b="1" dirty="0"/>
              <a:t>GTA = </a:t>
            </a:r>
            <a:r>
              <a:rPr lang="en-US" sz="1600" b="1" dirty="0" smtClean="0"/>
              <a:t>9196021000</a:t>
            </a:r>
            <a:endParaRPr lang="en-US" sz="1600" b="1" dirty="0"/>
          </a:p>
          <a:p>
            <a:pPr eaLnBrk="0" hangingPunct="0"/>
            <a:r>
              <a:rPr lang="en-US" sz="1600" b="1" dirty="0"/>
              <a:t>CGPA SSN=8</a:t>
            </a:r>
          </a:p>
          <a:p>
            <a:pPr eaLnBrk="0" hangingPunct="0"/>
            <a:r>
              <a:rPr lang="en-US" sz="1600" b="1" dirty="0"/>
              <a:t>CDPA SSN=6</a:t>
            </a:r>
          </a:p>
          <a:p>
            <a:pPr eaLnBrk="0" hangingPunct="0"/>
            <a:r>
              <a:rPr lang="en-US" sz="1600" b="1" dirty="0"/>
              <a:t>OPCODE = </a:t>
            </a:r>
            <a:r>
              <a:rPr lang="en-US" sz="1600" b="1" dirty="0" smtClean="0"/>
              <a:t>46</a:t>
            </a:r>
            <a:endParaRPr lang="en-US" sz="1600" b="1" dirty="0"/>
          </a:p>
          <a:p>
            <a:pPr eaLnBrk="0" hangingPunct="0"/>
            <a:r>
              <a:rPr lang="en-US" sz="1600" b="1" dirty="0" smtClean="0"/>
              <a:t>location </a:t>
            </a:r>
            <a:r>
              <a:rPr lang="en-US" sz="1600" b="1" dirty="0"/>
              <a:t>= yes</a:t>
            </a:r>
          </a:p>
        </p:txBody>
      </p:sp>
      <p:sp>
        <p:nvSpPr>
          <p:cNvPr id="1903623" name="Line 7"/>
          <p:cNvSpPr>
            <a:spLocks noChangeShapeType="1"/>
          </p:cNvSpPr>
          <p:nvPr/>
        </p:nvSpPr>
        <p:spPr bwMode="auto">
          <a:xfrm>
            <a:off x="2220913" y="2541588"/>
            <a:ext cx="1828800" cy="0"/>
          </a:xfrm>
          <a:prstGeom prst="line">
            <a:avLst/>
          </a:prstGeom>
          <a:noFill/>
          <a:ln w="28575">
            <a:solidFill>
              <a:schemeClr val="tx1"/>
            </a:solidFill>
            <a:round/>
            <a:headEnd type="none" w="sm" len="sm"/>
            <a:tailEnd type="arrow" w="med" len="med"/>
          </a:ln>
        </p:spPr>
        <p:txBody>
          <a:bodyPr wrap="none" anchor="ctr"/>
          <a:lstStyle/>
          <a:p>
            <a:endParaRPr lang="en-US" dirty="0"/>
          </a:p>
        </p:txBody>
      </p:sp>
      <p:sp>
        <p:nvSpPr>
          <p:cNvPr id="252936" name="Oval 8"/>
          <p:cNvSpPr>
            <a:spLocks noChangeArrowheads="1"/>
          </p:cNvSpPr>
          <p:nvPr/>
        </p:nvSpPr>
        <p:spPr bwMode="ltGray">
          <a:xfrm>
            <a:off x="1230313" y="1931988"/>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lIns="91423" tIns="45712" rIns="91423" bIns="45712" anchor="ctr"/>
          <a:lstStyle/>
          <a:p>
            <a:pPr algn="ctr"/>
            <a:r>
              <a:rPr lang="en-US" sz="2800" b="1" dirty="0"/>
              <a:t>MSC</a:t>
            </a:r>
          </a:p>
        </p:txBody>
      </p:sp>
      <p:sp>
        <p:nvSpPr>
          <p:cNvPr id="252937" name="AutoShape 9"/>
          <p:cNvSpPr>
            <a:spLocks noChangeArrowheads="1"/>
          </p:cNvSpPr>
          <p:nvPr/>
        </p:nvSpPr>
        <p:spPr bwMode="auto">
          <a:xfrm>
            <a:off x="8316913" y="2160588"/>
            <a:ext cx="457200" cy="533400"/>
          </a:xfrm>
          <a:prstGeom prst="flowChartMagneticDisk">
            <a:avLst/>
          </a:prstGeom>
          <a:solidFill>
            <a:srgbClr val="65D965"/>
          </a:solidFill>
          <a:ln w="12700">
            <a:solidFill>
              <a:schemeClr val="tx1"/>
            </a:solidFill>
            <a:round/>
            <a:headEnd type="none" w="sm" len="sm"/>
            <a:tailEnd type="none" w="sm" len="sm"/>
          </a:ln>
        </p:spPr>
        <p:txBody>
          <a:bodyPr wrap="none" lIns="91423" tIns="45712" rIns="91423" bIns="45712" anchor="ctr"/>
          <a:lstStyle/>
          <a:p>
            <a:pPr algn="ctr" eaLnBrk="0" hangingPunct="0"/>
            <a:r>
              <a:rPr lang="en-US" sz="2000" dirty="0">
                <a:solidFill>
                  <a:srgbClr val="000000"/>
                </a:solidFill>
                <a:latin typeface="Times New Roman" pitchFamily="18" charset="0"/>
              </a:rPr>
              <a:t>6</a:t>
            </a:r>
          </a:p>
        </p:txBody>
      </p:sp>
      <p:grpSp>
        <p:nvGrpSpPr>
          <p:cNvPr id="252938" name="Group 10"/>
          <p:cNvGrpSpPr>
            <a:grpSpLocks/>
          </p:cNvGrpSpPr>
          <p:nvPr/>
        </p:nvGrpSpPr>
        <p:grpSpPr bwMode="auto">
          <a:xfrm>
            <a:off x="4202113" y="1855788"/>
            <a:ext cx="1143000" cy="1066800"/>
            <a:chOff x="2448" y="1824"/>
            <a:chExt cx="720" cy="672"/>
          </a:xfrm>
        </p:grpSpPr>
        <p:sp>
          <p:nvSpPr>
            <p:cNvPr id="252961" name="Rectangle 11"/>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252962" name="Line 1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252939" name="Rectangle 13"/>
          <p:cNvSpPr>
            <a:spLocks noChangeArrowheads="1"/>
          </p:cNvSpPr>
          <p:nvPr/>
        </p:nvSpPr>
        <p:spPr bwMode="auto">
          <a:xfrm>
            <a:off x="4514850" y="2459038"/>
            <a:ext cx="874713" cy="519112"/>
          </a:xfrm>
          <a:prstGeom prst="rect">
            <a:avLst/>
          </a:prstGeom>
          <a:noFill/>
          <a:ln w="9525">
            <a:noFill/>
            <a:miter lim="800000"/>
            <a:headEnd/>
            <a:tailEnd/>
          </a:ln>
        </p:spPr>
        <p:txBody>
          <a:bodyPr wrap="none" lIns="91423" tIns="45712" rIns="91423" bIns="45712">
            <a:spAutoFit/>
          </a:bodyPr>
          <a:lstStyle/>
          <a:p>
            <a:r>
              <a:rPr lang="en-US" sz="2800" b="1" dirty="0"/>
              <a:t>STP</a:t>
            </a:r>
          </a:p>
        </p:txBody>
      </p:sp>
      <p:sp>
        <p:nvSpPr>
          <p:cNvPr id="1903630" name="Line 14"/>
          <p:cNvSpPr>
            <a:spLocks noChangeShapeType="1"/>
          </p:cNvSpPr>
          <p:nvPr/>
        </p:nvSpPr>
        <p:spPr bwMode="auto">
          <a:xfrm flipV="1">
            <a:off x="5467350" y="3524250"/>
            <a:ext cx="923925" cy="0"/>
          </a:xfrm>
          <a:prstGeom prst="line">
            <a:avLst/>
          </a:prstGeom>
          <a:noFill/>
          <a:ln w="25400">
            <a:solidFill>
              <a:srgbClr val="FF0000"/>
            </a:solidFill>
            <a:round/>
            <a:headEnd/>
            <a:tailEnd type="triangle" w="med" len="med"/>
          </a:ln>
        </p:spPr>
        <p:txBody>
          <a:bodyPr/>
          <a:lstStyle/>
          <a:p>
            <a:endParaRPr lang="en-US" dirty="0"/>
          </a:p>
        </p:txBody>
      </p:sp>
      <p:sp>
        <p:nvSpPr>
          <p:cNvPr id="1903631" name="Line 15"/>
          <p:cNvSpPr>
            <a:spLocks noChangeShapeType="1"/>
          </p:cNvSpPr>
          <p:nvPr/>
        </p:nvSpPr>
        <p:spPr bwMode="auto">
          <a:xfrm>
            <a:off x="7215188" y="4303713"/>
            <a:ext cx="4762" cy="334962"/>
          </a:xfrm>
          <a:prstGeom prst="line">
            <a:avLst/>
          </a:prstGeom>
          <a:noFill/>
          <a:ln w="25400">
            <a:solidFill>
              <a:srgbClr val="FF0000"/>
            </a:solidFill>
            <a:round/>
            <a:headEnd/>
            <a:tailEnd type="triangle" w="med" len="med"/>
          </a:ln>
        </p:spPr>
        <p:txBody>
          <a:bodyPr/>
          <a:lstStyle/>
          <a:p>
            <a:endParaRPr lang="en-US" dirty="0"/>
          </a:p>
        </p:txBody>
      </p:sp>
      <p:sp>
        <p:nvSpPr>
          <p:cNvPr id="1903632" name="Text Box 16"/>
          <p:cNvSpPr txBox="1">
            <a:spLocks noChangeArrowheads="1"/>
          </p:cNvSpPr>
          <p:nvPr/>
        </p:nvSpPr>
        <p:spPr bwMode="auto">
          <a:xfrm>
            <a:off x="6005513" y="4638675"/>
            <a:ext cx="2363787" cy="1073150"/>
          </a:xfrm>
          <a:prstGeom prst="rect">
            <a:avLst/>
          </a:prstGeom>
          <a:noFill/>
          <a:ln w="12700">
            <a:solidFill>
              <a:schemeClr val="tx1"/>
            </a:solidFill>
            <a:miter lim="800000"/>
            <a:headEnd type="none" w="sm" len="sm"/>
            <a:tailEnd type="none" w="sm" len="sm"/>
          </a:ln>
        </p:spPr>
        <p:txBody>
          <a:bodyPr wrap="none" lIns="91423" tIns="45712" rIns="91423" bIns="45712"/>
          <a:lstStyle/>
          <a:p>
            <a:pPr eaLnBrk="0" hangingPunct="0"/>
            <a:r>
              <a:rPr lang="en-US" sz="1600" u="sng" dirty="0"/>
              <a:t>GSMS-OPCODE Table </a:t>
            </a:r>
          </a:p>
          <a:p>
            <a:pPr eaLnBrk="0" hangingPunct="0"/>
            <a:r>
              <a:rPr lang="en-US" sz="1600" dirty="0"/>
              <a:t>opname = ati</a:t>
            </a:r>
          </a:p>
          <a:p>
            <a:pPr eaLnBrk="0" hangingPunct="0"/>
            <a:r>
              <a:rPr lang="en-US" sz="1600" dirty="0"/>
              <a:t>opcode = 71 </a:t>
            </a:r>
          </a:p>
          <a:p>
            <a:pPr eaLnBrk="0" hangingPunct="0"/>
            <a:r>
              <a:rPr lang="en-US" sz="1600" dirty="0" smtClean="0"/>
              <a:t>dfltact=discard</a:t>
            </a:r>
            <a:endParaRPr lang="en-US" sz="1600" dirty="0"/>
          </a:p>
          <a:p>
            <a:pPr eaLnBrk="0" hangingPunct="0"/>
            <a:endParaRPr lang="en-US" sz="1600" dirty="0"/>
          </a:p>
        </p:txBody>
      </p:sp>
      <p:sp>
        <p:nvSpPr>
          <p:cNvPr id="1903635" name="Text Box 19"/>
          <p:cNvSpPr txBox="1">
            <a:spLocks noChangeArrowheads="1"/>
          </p:cNvSpPr>
          <p:nvPr/>
        </p:nvSpPr>
        <p:spPr bwMode="auto">
          <a:xfrm>
            <a:off x="3192462" y="4633913"/>
            <a:ext cx="2427287" cy="1071562"/>
          </a:xfrm>
          <a:prstGeom prst="rect">
            <a:avLst/>
          </a:prstGeom>
          <a:noFill/>
          <a:ln w="9525">
            <a:solidFill>
              <a:schemeClr val="tx1"/>
            </a:solidFill>
            <a:miter lim="800000"/>
            <a:headEnd/>
            <a:tailEnd/>
          </a:ln>
        </p:spPr>
        <p:txBody>
          <a:bodyPr lIns="91423" tIns="45712" rIns="91423" bIns="45712"/>
          <a:lstStyle/>
          <a:p>
            <a:pPr>
              <a:lnSpc>
                <a:spcPct val="80000"/>
              </a:lnSpc>
              <a:spcBef>
                <a:spcPct val="50000"/>
              </a:spcBef>
            </a:pPr>
            <a:r>
              <a:rPr lang="en-US" sz="1600" b="1" u="sng" dirty="0"/>
              <a:t>GSMMAP Table </a:t>
            </a:r>
            <a:r>
              <a:rPr lang="en-US" sz="1600" b="1" dirty="0"/>
              <a:t> </a:t>
            </a:r>
            <a:r>
              <a:rPr lang="en-US" sz="1600" b="1" dirty="0" smtClean="0"/>
              <a:t>  saddr </a:t>
            </a:r>
            <a:r>
              <a:rPr lang="en-US" sz="1600" b="1" dirty="0"/>
              <a:t>= </a:t>
            </a:r>
            <a:r>
              <a:rPr lang="en-US" sz="1600" b="1" dirty="0" smtClean="0"/>
              <a:t>9196019000        </a:t>
            </a:r>
            <a:r>
              <a:rPr lang="en-US" sz="1600" b="1" dirty="0"/>
              <a:t>eaddr = </a:t>
            </a:r>
            <a:r>
              <a:rPr lang="en-US" sz="1600" b="1" dirty="0" smtClean="0"/>
              <a:t>9196019999   forbid=none             </a:t>
            </a:r>
            <a:r>
              <a:rPr lang="en-US" sz="1600" b="1" dirty="0"/>
              <a:t>action = </a:t>
            </a:r>
            <a:r>
              <a:rPr lang="en-US" sz="1600" b="1" dirty="0" smtClean="0"/>
              <a:t>pass</a:t>
            </a:r>
            <a:endParaRPr lang="en-US" sz="1600" b="1" dirty="0"/>
          </a:p>
        </p:txBody>
      </p:sp>
      <p:sp>
        <p:nvSpPr>
          <p:cNvPr id="1903636" name="Line 20"/>
          <p:cNvSpPr>
            <a:spLocks noChangeShapeType="1"/>
          </p:cNvSpPr>
          <p:nvPr/>
        </p:nvSpPr>
        <p:spPr bwMode="auto">
          <a:xfrm>
            <a:off x="5095875" y="5553075"/>
            <a:ext cx="915988" cy="1587"/>
          </a:xfrm>
          <a:prstGeom prst="line">
            <a:avLst/>
          </a:prstGeom>
          <a:noFill/>
          <a:ln w="25400">
            <a:solidFill>
              <a:srgbClr val="FF0000"/>
            </a:solidFill>
            <a:round/>
            <a:headEnd/>
            <a:tailEnd type="triangle" w="med" len="med"/>
          </a:ln>
        </p:spPr>
        <p:txBody>
          <a:bodyPr/>
          <a:lstStyle/>
          <a:p>
            <a:endParaRPr lang="en-US" dirty="0"/>
          </a:p>
        </p:txBody>
      </p:sp>
      <p:grpSp>
        <p:nvGrpSpPr>
          <p:cNvPr id="35" name="Group 34"/>
          <p:cNvGrpSpPr/>
          <p:nvPr/>
        </p:nvGrpSpPr>
        <p:grpSpPr>
          <a:xfrm>
            <a:off x="768350" y="5357813"/>
            <a:ext cx="1471613" cy="914400"/>
            <a:chOff x="7169150" y="5243513"/>
            <a:chExt cx="1471613" cy="914400"/>
          </a:xfrm>
        </p:grpSpPr>
        <p:sp>
          <p:nvSpPr>
            <p:cNvPr id="1903637" name="AutoShape 21"/>
            <p:cNvSpPr>
              <a:spLocks noChangeArrowheads="1"/>
            </p:cNvSpPr>
            <p:nvPr/>
          </p:nvSpPr>
          <p:spPr bwMode="ltGray">
            <a:xfrm>
              <a:off x="7169150" y="5243513"/>
              <a:ext cx="1441450" cy="9144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0">
              <a:gsLst>
                <a:gs pos="0">
                  <a:srgbClr val="00B0F0"/>
                </a:gs>
                <a:gs pos="100000">
                  <a:schemeClr val="accent1">
                    <a:gamma/>
                    <a:shade val="76471"/>
                    <a:invGamma/>
                  </a:schemeClr>
                </a:gs>
              </a:gsLst>
              <a:path path="shape">
                <a:fillToRect l="50000" t="50000" r="50000" b="50000"/>
              </a:path>
            </a:gradFill>
            <a:ln w="9525">
              <a:solidFill>
                <a:schemeClr val="tx1"/>
              </a:solidFill>
              <a:miter lim="800000"/>
              <a:headEnd/>
              <a:tailEnd/>
            </a:ln>
            <a:effectLst/>
          </p:spPr>
          <p:txBody>
            <a:bodyPr wrap="none" anchor="ctr"/>
            <a:lstStyle/>
            <a:p>
              <a:pPr>
                <a:defRPr/>
              </a:pPr>
              <a:endParaRPr lang="en-US" dirty="0"/>
            </a:p>
          </p:txBody>
        </p:sp>
        <p:sp>
          <p:nvSpPr>
            <p:cNvPr id="1903638" name="Text Box 22"/>
            <p:cNvSpPr txBox="1">
              <a:spLocks noChangeArrowheads="1"/>
            </p:cNvSpPr>
            <p:nvPr/>
          </p:nvSpPr>
          <p:spPr bwMode="black">
            <a:xfrm>
              <a:off x="7269163" y="5376863"/>
              <a:ext cx="1371600" cy="336550"/>
            </a:xfrm>
            <a:prstGeom prst="rect">
              <a:avLst/>
            </a:prstGeom>
            <a:noFill/>
            <a:ln w="9525">
              <a:noFill/>
              <a:miter lim="800000"/>
              <a:headEnd/>
              <a:tailEnd/>
            </a:ln>
          </p:spPr>
          <p:txBody>
            <a:bodyPr lIns="91423" tIns="45712" rIns="91423" bIns="45712">
              <a:spAutoFit/>
            </a:bodyPr>
            <a:lstStyle/>
            <a:p>
              <a:pPr>
                <a:spcBef>
                  <a:spcPct val="50000"/>
                </a:spcBef>
              </a:pPr>
              <a:r>
                <a:rPr lang="en-US" sz="1600" b="1" dirty="0"/>
                <a:t>BIT Bucket</a:t>
              </a:r>
            </a:p>
          </p:txBody>
        </p:sp>
      </p:grpSp>
      <p:sp>
        <p:nvSpPr>
          <p:cNvPr id="1903639" name="Text Box 23"/>
          <p:cNvSpPr txBox="1">
            <a:spLocks noChangeArrowheads="1"/>
          </p:cNvSpPr>
          <p:nvPr/>
        </p:nvSpPr>
        <p:spPr bwMode="auto">
          <a:xfrm>
            <a:off x="4062413" y="3351213"/>
            <a:ext cx="1397000" cy="346075"/>
          </a:xfrm>
          <a:prstGeom prst="rect">
            <a:avLst/>
          </a:prstGeom>
          <a:noFill/>
          <a:ln w="9525">
            <a:solidFill>
              <a:schemeClr val="tx1"/>
            </a:solidFill>
            <a:miter lim="800000"/>
            <a:headEnd/>
            <a:tailEnd/>
          </a:ln>
        </p:spPr>
        <p:txBody>
          <a:bodyPr lIns="91423" tIns="45712" rIns="91423" bIns="45712">
            <a:spAutoFit/>
          </a:bodyPr>
          <a:lstStyle/>
          <a:p>
            <a:pPr algn="ctr">
              <a:spcBef>
                <a:spcPct val="50000"/>
              </a:spcBef>
            </a:pPr>
            <a:r>
              <a:rPr lang="en-US" sz="1600" u="sng" dirty="0"/>
              <a:t>GTT Process</a:t>
            </a:r>
          </a:p>
        </p:txBody>
      </p:sp>
      <p:sp>
        <p:nvSpPr>
          <p:cNvPr id="1903640" name="Line 24"/>
          <p:cNvSpPr>
            <a:spLocks noChangeShapeType="1"/>
          </p:cNvSpPr>
          <p:nvPr/>
        </p:nvSpPr>
        <p:spPr bwMode="auto">
          <a:xfrm flipH="1" flipV="1">
            <a:off x="5200648" y="5048248"/>
            <a:ext cx="800102" cy="1"/>
          </a:xfrm>
          <a:prstGeom prst="line">
            <a:avLst/>
          </a:prstGeom>
          <a:noFill/>
          <a:ln w="25400">
            <a:solidFill>
              <a:srgbClr val="FF0000"/>
            </a:solidFill>
            <a:round/>
            <a:headEnd/>
            <a:tailEnd type="triangle" w="med" len="med"/>
          </a:ln>
        </p:spPr>
        <p:txBody>
          <a:bodyPr/>
          <a:lstStyle/>
          <a:p>
            <a:endParaRPr lang="en-US" dirty="0"/>
          </a:p>
        </p:txBody>
      </p:sp>
      <p:sp>
        <p:nvSpPr>
          <p:cNvPr id="1903641" name="Text Box 25"/>
          <p:cNvSpPr txBox="1">
            <a:spLocks noChangeArrowheads="1"/>
          </p:cNvSpPr>
          <p:nvPr/>
        </p:nvSpPr>
        <p:spPr bwMode="auto">
          <a:xfrm>
            <a:off x="6376988" y="2974975"/>
            <a:ext cx="1697037" cy="1327150"/>
          </a:xfrm>
          <a:prstGeom prst="rect">
            <a:avLst/>
          </a:prstGeom>
          <a:noFill/>
          <a:ln w="12700">
            <a:solidFill>
              <a:schemeClr val="tx1"/>
            </a:solidFill>
            <a:miter lim="800000"/>
            <a:headEnd type="none" w="sm" len="sm"/>
            <a:tailEnd type="none" w="sm" len="sm"/>
          </a:ln>
        </p:spPr>
        <p:txBody>
          <a:bodyPr wrap="none" lIns="91423" tIns="45712" rIns="91423" bIns="45712">
            <a:spAutoFit/>
          </a:bodyPr>
          <a:lstStyle/>
          <a:p>
            <a:pPr eaLnBrk="0" hangingPunct="0"/>
            <a:r>
              <a:rPr lang="en-US" sz="1600" dirty="0"/>
              <a:t>GSMSSN Table </a:t>
            </a:r>
          </a:p>
          <a:p>
            <a:pPr eaLnBrk="0" hangingPunct="0"/>
            <a:r>
              <a:rPr lang="en-US" sz="1600" dirty="0"/>
              <a:t>SSN = 6</a:t>
            </a:r>
          </a:p>
          <a:p>
            <a:pPr eaLnBrk="0" hangingPunct="0"/>
            <a:r>
              <a:rPr lang="en-US" sz="1600" dirty="0"/>
              <a:t>type= dest</a:t>
            </a:r>
          </a:p>
          <a:p>
            <a:pPr eaLnBrk="0" hangingPunct="0"/>
            <a:r>
              <a:rPr lang="en-US" sz="1600" dirty="0"/>
              <a:t>SSN = 8</a:t>
            </a:r>
          </a:p>
          <a:p>
            <a:pPr eaLnBrk="0" hangingPunct="0"/>
            <a:r>
              <a:rPr lang="en-US" sz="1600" dirty="0"/>
              <a:t>type= orig</a:t>
            </a:r>
          </a:p>
        </p:txBody>
      </p:sp>
      <p:sp>
        <p:nvSpPr>
          <p:cNvPr id="1903642" name="Line 26"/>
          <p:cNvSpPr>
            <a:spLocks noChangeShapeType="1"/>
          </p:cNvSpPr>
          <p:nvPr/>
        </p:nvSpPr>
        <p:spPr bwMode="auto">
          <a:xfrm>
            <a:off x="4764088" y="2919413"/>
            <a:ext cx="6350" cy="431800"/>
          </a:xfrm>
          <a:prstGeom prst="line">
            <a:avLst/>
          </a:prstGeom>
          <a:noFill/>
          <a:ln w="25400">
            <a:solidFill>
              <a:srgbClr val="FF0000"/>
            </a:solidFill>
            <a:round/>
            <a:headEnd/>
            <a:tailEnd type="triangle" w="med" len="med"/>
          </a:ln>
        </p:spPr>
        <p:txBody>
          <a:bodyPr/>
          <a:lstStyle/>
          <a:p>
            <a:endParaRPr lang="en-US" dirty="0"/>
          </a:p>
        </p:txBody>
      </p:sp>
      <p:grpSp>
        <p:nvGrpSpPr>
          <p:cNvPr id="252958" name="Group 32"/>
          <p:cNvGrpSpPr>
            <a:grpSpLocks/>
          </p:cNvGrpSpPr>
          <p:nvPr/>
        </p:nvGrpSpPr>
        <p:grpSpPr bwMode="auto">
          <a:xfrm>
            <a:off x="7286625" y="1828800"/>
            <a:ext cx="1247775" cy="1090613"/>
            <a:chOff x="4506" y="1524"/>
            <a:chExt cx="786" cy="687"/>
          </a:xfrm>
        </p:grpSpPr>
        <p:sp>
          <p:nvSpPr>
            <p:cNvPr id="252959" name="AutoShape 33"/>
            <p:cNvSpPr>
              <a:spLocks noChangeArrowheads="1"/>
            </p:cNvSpPr>
            <p:nvPr/>
          </p:nvSpPr>
          <p:spPr bwMode="auto">
            <a:xfrm>
              <a:off x="4506" y="1524"/>
              <a:ext cx="726" cy="648"/>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52960" name="Text Box 34"/>
            <p:cNvSpPr txBox="1">
              <a:spLocks noChangeArrowheads="1"/>
            </p:cNvSpPr>
            <p:nvPr/>
          </p:nvSpPr>
          <p:spPr bwMode="auto">
            <a:xfrm>
              <a:off x="4590" y="1884"/>
              <a:ext cx="702" cy="327"/>
            </a:xfrm>
            <a:prstGeom prst="rect">
              <a:avLst/>
            </a:prstGeom>
            <a:noFill/>
            <a:ln w="9525">
              <a:noFill/>
              <a:miter lim="800000"/>
              <a:headEnd/>
              <a:tailEnd/>
            </a:ln>
          </p:spPr>
          <p:txBody>
            <a:bodyPr>
              <a:spAutoFit/>
            </a:bodyPr>
            <a:lstStyle/>
            <a:p>
              <a:pPr>
                <a:spcBef>
                  <a:spcPct val="50000"/>
                </a:spcBef>
              </a:pPr>
              <a:r>
                <a:rPr lang="en-US" sz="2800" b="1" dirty="0"/>
                <a:t>HLR</a:t>
              </a:r>
            </a:p>
          </p:txBody>
        </p:sp>
      </p:grpSp>
      <p:cxnSp>
        <p:nvCxnSpPr>
          <p:cNvPr id="37" name="Straight Connector 36"/>
          <p:cNvCxnSpPr>
            <a:endCxn id="1903636" idx="0"/>
          </p:cNvCxnSpPr>
          <p:nvPr/>
        </p:nvCxnSpPr>
        <p:spPr>
          <a:xfrm rot="5400000">
            <a:off x="4957764" y="5414964"/>
            <a:ext cx="27622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Line 24"/>
          <p:cNvSpPr>
            <a:spLocks noChangeShapeType="1"/>
          </p:cNvSpPr>
          <p:nvPr/>
        </p:nvSpPr>
        <p:spPr bwMode="auto">
          <a:xfrm flipH="1" flipV="1">
            <a:off x="1914518" y="6086469"/>
            <a:ext cx="5857882" cy="6"/>
          </a:xfrm>
          <a:prstGeom prst="line">
            <a:avLst/>
          </a:prstGeom>
          <a:noFill/>
          <a:ln w="25400">
            <a:solidFill>
              <a:srgbClr val="FF0000"/>
            </a:solidFill>
            <a:prstDash val="dash"/>
            <a:round/>
            <a:headEnd/>
            <a:tailEnd type="triangle" w="med" len="med"/>
          </a:ln>
        </p:spPr>
        <p:txBody>
          <a:bodyPr/>
          <a:lstStyle/>
          <a:p>
            <a:endParaRPr lang="en-US" dirty="0"/>
          </a:p>
        </p:txBody>
      </p:sp>
      <p:cxnSp>
        <p:nvCxnSpPr>
          <p:cNvPr id="41" name="Straight Connector 40"/>
          <p:cNvCxnSpPr/>
          <p:nvPr/>
        </p:nvCxnSpPr>
        <p:spPr>
          <a:xfrm rot="16200000" flipH="1">
            <a:off x="7500937" y="5815011"/>
            <a:ext cx="523879" cy="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58075" y="5553075"/>
            <a:ext cx="295275" cy="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36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36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36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036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036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036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036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036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36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36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036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3622" grpId="0" animBg="1"/>
      <p:bldP spid="1903623" grpId="0" animBg="1"/>
      <p:bldP spid="1903630" grpId="0" animBg="1"/>
      <p:bldP spid="1903631" grpId="0" animBg="1"/>
      <p:bldP spid="1903632" grpId="0" animBg="1"/>
      <p:bldP spid="1903635" grpId="0" animBg="1"/>
      <p:bldP spid="1903636" grpId="0" animBg="1"/>
      <p:bldP spid="1903639" grpId="0" animBg="1"/>
      <p:bldP spid="1903640" grpId="0" animBg="1"/>
      <p:bldP spid="1903641" grpId="0" animBg="1"/>
      <p:bldP spid="1903642" grpId="0" animBg="1"/>
      <p:bldP spid="39"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871538" y="3152775"/>
            <a:ext cx="29718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1123" name="Rectangle 3"/>
          <p:cNvSpPr>
            <a:spLocks noGrp="1" noChangeArrowheads="1"/>
          </p:cNvSpPr>
          <p:nvPr>
            <p:ph type="title"/>
          </p:nvPr>
        </p:nvSpPr>
        <p:spPr/>
        <p:txBody>
          <a:bodyPr/>
          <a:lstStyle/>
          <a:p>
            <a:r>
              <a:rPr lang="en-US" smtClean="0"/>
              <a:t>GSM MAP Screening Configuration </a:t>
            </a:r>
            <a:endParaRPr lang="en-US" dirty="0" smtClean="0"/>
          </a:p>
        </p:txBody>
      </p:sp>
      <p:sp>
        <p:nvSpPr>
          <p:cNvPr id="11" name="Content Placeholder 10"/>
          <p:cNvSpPr>
            <a:spLocks noGrp="1"/>
          </p:cNvSpPr>
          <p:nvPr>
            <p:ph idx="1"/>
          </p:nvPr>
        </p:nvSpPr>
        <p:spPr>
          <a:xfrm>
            <a:off x="4340210" y="1244008"/>
            <a:ext cx="3868125" cy="5114261"/>
          </a:xfrm>
        </p:spPr>
        <p:txBody>
          <a:bodyPr/>
          <a:lstStyle/>
          <a:p>
            <a:r>
              <a:rPr lang="en-US" dirty="0" smtClean="0"/>
              <a:t>GSM MAP Screening Entries</a:t>
            </a:r>
          </a:p>
          <a:p>
            <a:endParaRPr lang="en-US" dirty="0"/>
          </a:p>
        </p:txBody>
      </p:sp>
      <p:sp>
        <p:nvSpPr>
          <p:cNvPr id="261124" name="Rectangle 4"/>
          <p:cNvSpPr>
            <a:spLocks noChangeArrowheads="1"/>
          </p:cNvSpPr>
          <p:nvPr/>
        </p:nvSpPr>
        <p:spPr bwMode="auto">
          <a:xfrm>
            <a:off x="849313" y="1295400"/>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1125" name="Rectangle 5"/>
          <p:cNvSpPr>
            <a:spLocks noChangeArrowheads="1"/>
          </p:cNvSpPr>
          <p:nvPr/>
        </p:nvSpPr>
        <p:spPr bwMode="auto">
          <a:xfrm>
            <a:off x="1041400" y="1446213"/>
            <a:ext cx="2714625" cy="396875"/>
          </a:xfrm>
          <a:prstGeom prst="rect">
            <a:avLst/>
          </a:prstGeom>
          <a:noFill/>
          <a:ln w="9525">
            <a:noFill/>
            <a:miter lim="800000"/>
            <a:headEnd/>
            <a:tailEnd/>
          </a:ln>
        </p:spPr>
        <p:txBody>
          <a:bodyPr>
            <a:spAutoFit/>
          </a:bodyPr>
          <a:lstStyle/>
          <a:p>
            <a:pPr>
              <a:spcBef>
                <a:spcPct val="50000"/>
              </a:spcBef>
            </a:pPr>
            <a:r>
              <a:rPr lang="en-US" sz="2000" b="1" dirty="0"/>
              <a:t>  ent-gsmssn-scrn</a:t>
            </a:r>
          </a:p>
        </p:txBody>
      </p:sp>
      <p:sp>
        <p:nvSpPr>
          <p:cNvPr id="261126" name="Rectangle 6"/>
          <p:cNvSpPr>
            <a:spLocks noChangeArrowheads="1"/>
          </p:cNvSpPr>
          <p:nvPr/>
        </p:nvSpPr>
        <p:spPr bwMode="auto">
          <a:xfrm>
            <a:off x="1076325" y="2393950"/>
            <a:ext cx="2714625" cy="396875"/>
          </a:xfrm>
          <a:prstGeom prst="rect">
            <a:avLst/>
          </a:prstGeom>
          <a:noFill/>
          <a:ln w="9525">
            <a:noFill/>
            <a:miter lim="800000"/>
            <a:headEnd/>
            <a:tailEnd/>
          </a:ln>
        </p:spPr>
        <p:txBody>
          <a:bodyPr>
            <a:spAutoFit/>
          </a:bodyPr>
          <a:lstStyle/>
          <a:p>
            <a:pPr>
              <a:spcBef>
                <a:spcPct val="50000"/>
              </a:spcBef>
            </a:pPr>
            <a:r>
              <a:rPr lang="en-US" sz="2000" b="1" dirty="0"/>
              <a:t>    </a:t>
            </a:r>
          </a:p>
        </p:txBody>
      </p:sp>
      <p:sp>
        <p:nvSpPr>
          <p:cNvPr id="261127" name="Rectangle 7"/>
          <p:cNvSpPr>
            <a:spLocks noChangeArrowheads="1"/>
          </p:cNvSpPr>
          <p:nvPr/>
        </p:nvSpPr>
        <p:spPr bwMode="auto">
          <a:xfrm>
            <a:off x="1095375" y="3287713"/>
            <a:ext cx="2384425" cy="396875"/>
          </a:xfrm>
          <a:prstGeom prst="rect">
            <a:avLst/>
          </a:prstGeom>
          <a:noFill/>
          <a:ln w="9525">
            <a:noFill/>
            <a:miter lim="800000"/>
            <a:headEnd/>
            <a:tailEnd/>
          </a:ln>
        </p:spPr>
        <p:txBody>
          <a:bodyPr wrap="none">
            <a:spAutoFit/>
          </a:bodyPr>
          <a:lstStyle/>
          <a:p>
            <a:r>
              <a:rPr lang="en-US" sz="2000" b="1" dirty="0"/>
              <a:t> ent-gsmmap-scrn</a:t>
            </a:r>
          </a:p>
        </p:txBody>
      </p:sp>
      <p:sp>
        <p:nvSpPr>
          <p:cNvPr id="261128" name="Rectangle 8"/>
          <p:cNvSpPr>
            <a:spLocks noChangeArrowheads="1"/>
          </p:cNvSpPr>
          <p:nvPr/>
        </p:nvSpPr>
        <p:spPr bwMode="auto">
          <a:xfrm>
            <a:off x="871538" y="2251075"/>
            <a:ext cx="2946400" cy="66675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1129" name="Rectangle 9"/>
          <p:cNvSpPr>
            <a:spLocks noChangeArrowheads="1"/>
          </p:cNvSpPr>
          <p:nvPr/>
        </p:nvSpPr>
        <p:spPr bwMode="auto">
          <a:xfrm>
            <a:off x="1082675" y="2381250"/>
            <a:ext cx="2371725" cy="396875"/>
          </a:xfrm>
          <a:prstGeom prst="rect">
            <a:avLst/>
          </a:prstGeom>
          <a:noFill/>
          <a:ln w="9525">
            <a:noFill/>
            <a:miter lim="800000"/>
            <a:headEnd/>
            <a:tailEnd/>
          </a:ln>
        </p:spPr>
        <p:txBody>
          <a:bodyPr wrap="none">
            <a:spAutoFit/>
          </a:bodyPr>
          <a:lstStyle/>
          <a:p>
            <a:r>
              <a:rPr lang="en-US" sz="2000" b="1" dirty="0"/>
              <a:t> ent-gsms-opcode</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73355" y="0"/>
            <a:ext cx="8229600" cy="630936"/>
          </a:xfrm>
        </p:spPr>
        <p:txBody>
          <a:bodyPr/>
          <a:lstStyle/>
          <a:p>
            <a:pPr algn="ctr" eaLnBrk="1" hangingPunct="1"/>
            <a:r>
              <a:rPr lang="en-US" u="sng" dirty="0" smtClean="0"/>
              <a:t>Scenario Map</a:t>
            </a:r>
          </a:p>
        </p:txBody>
      </p:sp>
      <p:sp>
        <p:nvSpPr>
          <p:cNvPr id="262147" name="Rectangle 3"/>
          <p:cNvSpPr>
            <a:spLocks noGrp="1" noChangeArrowheads="1"/>
          </p:cNvSpPr>
          <p:nvPr>
            <p:ph idx="1"/>
          </p:nvPr>
        </p:nvSpPr>
        <p:spPr>
          <a:xfrm>
            <a:off x="466725" y="1257300"/>
            <a:ext cx="8229600" cy="5486400"/>
          </a:xfrm>
        </p:spPr>
        <p:txBody>
          <a:bodyPr/>
          <a:lstStyle/>
          <a:p>
            <a:pPr eaLnBrk="1" hangingPunct="1"/>
            <a:endParaRPr lang="en-US" dirty="0" smtClean="0">
              <a:solidFill>
                <a:srgbClr val="000000"/>
              </a:solidFill>
            </a:endParaRPr>
          </a:p>
          <a:p>
            <a:pPr eaLnBrk="1" hangingPunct="1"/>
            <a:endParaRPr lang="en-US" dirty="0" smtClean="0">
              <a:solidFill>
                <a:srgbClr val="000000"/>
              </a:solidFill>
            </a:endParaRPr>
          </a:p>
          <a:p>
            <a:pPr eaLnBrk="1" hangingPunct="1"/>
            <a:endParaRPr lang="en-US" dirty="0" smtClean="0">
              <a:solidFill>
                <a:srgbClr val="000000"/>
              </a:solidFill>
            </a:endParaRPr>
          </a:p>
        </p:txBody>
      </p:sp>
      <p:sp>
        <p:nvSpPr>
          <p:cNvPr id="262148" name="Oval 4"/>
          <p:cNvSpPr>
            <a:spLocks noChangeArrowheads="1"/>
          </p:cNvSpPr>
          <p:nvPr/>
        </p:nvSpPr>
        <p:spPr bwMode="ltGray">
          <a:xfrm>
            <a:off x="619125" y="70485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62149" name="AutoShape 5"/>
          <p:cNvSpPr>
            <a:spLocks noChangeArrowheads="1"/>
          </p:cNvSpPr>
          <p:nvPr/>
        </p:nvSpPr>
        <p:spPr bwMode="auto">
          <a:xfrm>
            <a:off x="7553325" y="43053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62150" name="Rectangle 6"/>
          <p:cNvSpPr>
            <a:spLocks noChangeArrowheads="1"/>
          </p:cNvSpPr>
          <p:nvPr/>
        </p:nvSpPr>
        <p:spPr bwMode="auto">
          <a:xfrm>
            <a:off x="2828925" y="194310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2151" name="Oval 7"/>
          <p:cNvSpPr>
            <a:spLocks noChangeArrowheads="1"/>
          </p:cNvSpPr>
          <p:nvPr/>
        </p:nvSpPr>
        <p:spPr bwMode="ltGray">
          <a:xfrm>
            <a:off x="7629525" y="7239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62152" name="Oval 8"/>
          <p:cNvSpPr>
            <a:spLocks noChangeArrowheads="1"/>
          </p:cNvSpPr>
          <p:nvPr/>
        </p:nvSpPr>
        <p:spPr bwMode="ltGray">
          <a:xfrm>
            <a:off x="7629525" y="19431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62153" name="Oval 9"/>
          <p:cNvSpPr>
            <a:spLocks noChangeArrowheads="1"/>
          </p:cNvSpPr>
          <p:nvPr/>
        </p:nvSpPr>
        <p:spPr bwMode="ltGray">
          <a:xfrm>
            <a:off x="619125" y="19431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a:r>
              <a:rPr lang="en-US" sz="2400" dirty="0">
                <a:solidFill>
                  <a:srgbClr val="000000"/>
                </a:solidFill>
              </a:rPr>
              <a:t> </a:t>
            </a:r>
          </a:p>
        </p:txBody>
      </p:sp>
      <p:sp>
        <p:nvSpPr>
          <p:cNvPr id="262154" name="Oval 10"/>
          <p:cNvSpPr>
            <a:spLocks noChangeArrowheads="1"/>
          </p:cNvSpPr>
          <p:nvPr/>
        </p:nvSpPr>
        <p:spPr bwMode="ltGray">
          <a:xfrm>
            <a:off x="619125" y="33147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62155" name="Oval 11"/>
          <p:cNvSpPr>
            <a:spLocks noChangeArrowheads="1"/>
          </p:cNvSpPr>
          <p:nvPr/>
        </p:nvSpPr>
        <p:spPr bwMode="ltGray">
          <a:xfrm>
            <a:off x="7629525" y="3162300"/>
            <a:ext cx="914400" cy="914400"/>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62156" name="AutoShape 12"/>
          <p:cNvSpPr>
            <a:spLocks noChangeArrowheads="1"/>
          </p:cNvSpPr>
          <p:nvPr/>
        </p:nvSpPr>
        <p:spPr bwMode="auto">
          <a:xfrm>
            <a:off x="7553325" y="55245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62157" name="Rectangle 13"/>
          <p:cNvSpPr>
            <a:spLocks noChangeArrowheads="1"/>
          </p:cNvSpPr>
          <p:nvPr/>
        </p:nvSpPr>
        <p:spPr bwMode="auto">
          <a:xfrm>
            <a:off x="2828925" y="377190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2158" name="Rectangle 14"/>
          <p:cNvSpPr>
            <a:spLocks noChangeArrowheads="1"/>
          </p:cNvSpPr>
          <p:nvPr/>
        </p:nvSpPr>
        <p:spPr bwMode="auto">
          <a:xfrm>
            <a:off x="4733925" y="377190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2159" name="Rectangle 15"/>
          <p:cNvSpPr>
            <a:spLocks noChangeArrowheads="1"/>
          </p:cNvSpPr>
          <p:nvPr/>
        </p:nvSpPr>
        <p:spPr bwMode="auto">
          <a:xfrm>
            <a:off x="4733925" y="1943100"/>
            <a:ext cx="1066800" cy="9144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262160" name="Line 16"/>
          <p:cNvSpPr>
            <a:spLocks noChangeShapeType="1"/>
          </p:cNvSpPr>
          <p:nvPr/>
        </p:nvSpPr>
        <p:spPr bwMode="auto">
          <a:xfrm>
            <a:off x="1533525" y="1181100"/>
            <a:ext cx="1295400" cy="1219200"/>
          </a:xfrm>
          <a:prstGeom prst="line">
            <a:avLst/>
          </a:prstGeom>
          <a:noFill/>
          <a:ln w="9525">
            <a:solidFill>
              <a:schemeClr val="tx1"/>
            </a:solidFill>
            <a:round/>
            <a:headEnd/>
            <a:tailEnd/>
          </a:ln>
        </p:spPr>
        <p:txBody>
          <a:bodyPr/>
          <a:lstStyle/>
          <a:p>
            <a:endParaRPr lang="en-US" dirty="0"/>
          </a:p>
        </p:txBody>
      </p:sp>
      <p:sp>
        <p:nvSpPr>
          <p:cNvPr id="262161" name="Line 17"/>
          <p:cNvSpPr>
            <a:spLocks noChangeShapeType="1"/>
          </p:cNvSpPr>
          <p:nvPr/>
        </p:nvSpPr>
        <p:spPr bwMode="auto">
          <a:xfrm flipH="1">
            <a:off x="1533525" y="2400300"/>
            <a:ext cx="1295400" cy="0"/>
          </a:xfrm>
          <a:prstGeom prst="line">
            <a:avLst/>
          </a:prstGeom>
          <a:noFill/>
          <a:ln w="9525">
            <a:solidFill>
              <a:schemeClr val="tx1"/>
            </a:solidFill>
            <a:round/>
            <a:headEnd/>
            <a:tailEnd/>
          </a:ln>
        </p:spPr>
        <p:txBody>
          <a:bodyPr/>
          <a:lstStyle/>
          <a:p>
            <a:endParaRPr lang="en-US" dirty="0"/>
          </a:p>
        </p:txBody>
      </p:sp>
      <p:sp>
        <p:nvSpPr>
          <p:cNvPr id="262162" name="Line 18"/>
          <p:cNvSpPr>
            <a:spLocks noChangeShapeType="1"/>
          </p:cNvSpPr>
          <p:nvPr/>
        </p:nvSpPr>
        <p:spPr bwMode="auto">
          <a:xfrm flipH="1">
            <a:off x="1533525" y="2400300"/>
            <a:ext cx="1295400" cy="1371600"/>
          </a:xfrm>
          <a:prstGeom prst="line">
            <a:avLst/>
          </a:prstGeom>
          <a:noFill/>
          <a:ln w="9525">
            <a:solidFill>
              <a:schemeClr val="tx1"/>
            </a:solidFill>
            <a:round/>
            <a:headEnd/>
            <a:tailEnd/>
          </a:ln>
        </p:spPr>
        <p:txBody>
          <a:bodyPr/>
          <a:lstStyle/>
          <a:p>
            <a:endParaRPr lang="en-US" dirty="0"/>
          </a:p>
        </p:txBody>
      </p:sp>
      <p:sp>
        <p:nvSpPr>
          <p:cNvPr id="262163" name="Line 19"/>
          <p:cNvSpPr>
            <a:spLocks noChangeShapeType="1"/>
          </p:cNvSpPr>
          <p:nvPr/>
        </p:nvSpPr>
        <p:spPr bwMode="auto">
          <a:xfrm flipH="1">
            <a:off x="1304925" y="2400300"/>
            <a:ext cx="1524000" cy="3657600"/>
          </a:xfrm>
          <a:prstGeom prst="line">
            <a:avLst/>
          </a:prstGeom>
          <a:noFill/>
          <a:ln w="9525">
            <a:solidFill>
              <a:schemeClr val="tx1"/>
            </a:solidFill>
            <a:round/>
            <a:headEnd/>
            <a:tailEnd/>
          </a:ln>
        </p:spPr>
        <p:txBody>
          <a:bodyPr/>
          <a:lstStyle/>
          <a:p>
            <a:endParaRPr lang="en-US" dirty="0"/>
          </a:p>
        </p:txBody>
      </p:sp>
      <p:sp>
        <p:nvSpPr>
          <p:cNvPr id="262164" name="Line 20"/>
          <p:cNvSpPr>
            <a:spLocks noChangeShapeType="1"/>
          </p:cNvSpPr>
          <p:nvPr/>
        </p:nvSpPr>
        <p:spPr bwMode="auto">
          <a:xfrm flipH="1">
            <a:off x="1304925" y="4229100"/>
            <a:ext cx="1524000" cy="1828800"/>
          </a:xfrm>
          <a:prstGeom prst="line">
            <a:avLst/>
          </a:prstGeom>
          <a:noFill/>
          <a:ln w="9525">
            <a:solidFill>
              <a:schemeClr val="tx1"/>
            </a:solidFill>
            <a:round/>
            <a:headEnd/>
            <a:tailEnd/>
          </a:ln>
        </p:spPr>
        <p:txBody>
          <a:bodyPr/>
          <a:lstStyle/>
          <a:p>
            <a:endParaRPr lang="en-US" dirty="0"/>
          </a:p>
        </p:txBody>
      </p:sp>
      <p:sp>
        <p:nvSpPr>
          <p:cNvPr id="262165" name="Line 21"/>
          <p:cNvSpPr>
            <a:spLocks noChangeShapeType="1"/>
          </p:cNvSpPr>
          <p:nvPr/>
        </p:nvSpPr>
        <p:spPr bwMode="auto">
          <a:xfrm>
            <a:off x="1533525" y="3771900"/>
            <a:ext cx="1295400" cy="457200"/>
          </a:xfrm>
          <a:prstGeom prst="line">
            <a:avLst/>
          </a:prstGeom>
          <a:noFill/>
          <a:ln w="9525">
            <a:solidFill>
              <a:schemeClr val="tx1"/>
            </a:solidFill>
            <a:round/>
            <a:headEnd/>
            <a:tailEnd/>
          </a:ln>
        </p:spPr>
        <p:txBody>
          <a:bodyPr/>
          <a:lstStyle/>
          <a:p>
            <a:endParaRPr lang="en-US" dirty="0"/>
          </a:p>
        </p:txBody>
      </p:sp>
      <p:sp>
        <p:nvSpPr>
          <p:cNvPr id="262166" name="Line 22"/>
          <p:cNvSpPr>
            <a:spLocks noChangeShapeType="1"/>
          </p:cNvSpPr>
          <p:nvPr/>
        </p:nvSpPr>
        <p:spPr bwMode="auto">
          <a:xfrm flipH="1" flipV="1">
            <a:off x="1533525" y="2400300"/>
            <a:ext cx="1295400" cy="1828800"/>
          </a:xfrm>
          <a:prstGeom prst="line">
            <a:avLst/>
          </a:prstGeom>
          <a:noFill/>
          <a:ln w="9525">
            <a:solidFill>
              <a:schemeClr val="tx1"/>
            </a:solidFill>
            <a:round/>
            <a:headEnd/>
            <a:tailEnd/>
          </a:ln>
        </p:spPr>
        <p:txBody>
          <a:bodyPr/>
          <a:lstStyle/>
          <a:p>
            <a:endParaRPr lang="en-US" dirty="0"/>
          </a:p>
        </p:txBody>
      </p:sp>
      <p:sp>
        <p:nvSpPr>
          <p:cNvPr id="262167" name="Line 23"/>
          <p:cNvSpPr>
            <a:spLocks noChangeShapeType="1"/>
          </p:cNvSpPr>
          <p:nvPr/>
        </p:nvSpPr>
        <p:spPr bwMode="auto">
          <a:xfrm flipH="1" flipV="1">
            <a:off x="1533525" y="1181100"/>
            <a:ext cx="1295400" cy="3048000"/>
          </a:xfrm>
          <a:prstGeom prst="line">
            <a:avLst/>
          </a:prstGeom>
          <a:noFill/>
          <a:ln w="9525">
            <a:solidFill>
              <a:schemeClr val="tx1"/>
            </a:solidFill>
            <a:round/>
            <a:headEnd/>
            <a:tailEnd/>
          </a:ln>
        </p:spPr>
        <p:txBody>
          <a:bodyPr/>
          <a:lstStyle/>
          <a:p>
            <a:endParaRPr lang="en-US" dirty="0"/>
          </a:p>
        </p:txBody>
      </p:sp>
      <p:sp>
        <p:nvSpPr>
          <p:cNvPr id="262168" name="Line 24"/>
          <p:cNvSpPr>
            <a:spLocks noChangeShapeType="1"/>
          </p:cNvSpPr>
          <p:nvPr/>
        </p:nvSpPr>
        <p:spPr bwMode="auto">
          <a:xfrm>
            <a:off x="3362325" y="2857500"/>
            <a:ext cx="0" cy="914400"/>
          </a:xfrm>
          <a:prstGeom prst="line">
            <a:avLst/>
          </a:prstGeom>
          <a:noFill/>
          <a:ln w="9525">
            <a:solidFill>
              <a:schemeClr val="tx1"/>
            </a:solidFill>
            <a:round/>
            <a:headEnd/>
            <a:tailEnd/>
          </a:ln>
        </p:spPr>
        <p:txBody>
          <a:bodyPr/>
          <a:lstStyle/>
          <a:p>
            <a:endParaRPr lang="en-US" dirty="0"/>
          </a:p>
        </p:txBody>
      </p:sp>
      <p:sp>
        <p:nvSpPr>
          <p:cNvPr id="262169" name="Line 25"/>
          <p:cNvSpPr>
            <a:spLocks noChangeShapeType="1"/>
          </p:cNvSpPr>
          <p:nvPr/>
        </p:nvSpPr>
        <p:spPr bwMode="auto">
          <a:xfrm>
            <a:off x="5267325" y="2857500"/>
            <a:ext cx="0" cy="914400"/>
          </a:xfrm>
          <a:prstGeom prst="line">
            <a:avLst/>
          </a:prstGeom>
          <a:noFill/>
          <a:ln w="9525">
            <a:solidFill>
              <a:schemeClr val="tx1"/>
            </a:solidFill>
            <a:round/>
            <a:headEnd/>
            <a:tailEnd/>
          </a:ln>
        </p:spPr>
        <p:txBody>
          <a:bodyPr/>
          <a:lstStyle/>
          <a:p>
            <a:endParaRPr lang="en-US" dirty="0"/>
          </a:p>
        </p:txBody>
      </p:sp>
      <p:sp>
        <p:nvSpPr>
          <p:cNvPr id="262170" name="Line 26"/>
          <p:cNvSpPr>
            <a:spLocks noChangeShapeType="1"/>
          </p:cNvSpPr>
          <p:nvPr/>
        </p:nvSpPr>
        <p:spPr bwMode="auto">
          <a:xfrm>
            <a:off x="3895725" y="2324100"/>
            <a:ext cx="838200" cy="1981200"/>
          </a:xfrm>
          <a:prstGeom prst="line">
            <a:avLst/>
          </a:prstGeom>
          <a:noFill/>
          <a:ln w="9525">
            <a:solidFill>
              <a:schemeClr val="tx1"/>
            </a:solidFill>
            <a:round/>
            <a:headEnd/>
            <a:tailEnd/>
          </a:ln>
        </p:spPr>
        <p:txBody>
          <a:bodyPr/>
          <a:lstStyle/>
          <a:p>
            <a:endParaRPr lang="en-US" dirty="0"/>
          </a:p>
        </p:txBody>
      </p:sp>
      <p:sp>
        <p:nvSpPr>
          <p:cNvPr id="262171" name="Line 27"/>
          <p:cNvSpPr>
            <a:spLocks noChangeShapeType="1"/>
          </p:cNvSpPr>
          <p:nvPr/>
        </p:nvSpPr>
        <p:spPr bwMode="auto">
          <a:xfrm flipH="1">
            <a:off x="3895725" y="4305300"/>
            <a:ext cx="838200" cy="0"/>
          </a:xfrm>
          <a:prstGeom prst="line">
            <a:avLst/>
          </a:prstGeom>
          <a:noFill/>
          <a:ln w="9525">
            <a:solidFill>
              <a:schemeClr val="tx1"/>
            </a:solidFill>
            <a:round/>
            <a:headEnd/>
            <a:tailEnd/>
          </a:ln>
        </p:spPr>
        <p:txBody>
          <a:bodyPr/>
          <a:lstStyle/>
          <a:p>
            <a:endParaRPr lang="en-US" dirty="0"/>
          </a:p>
        </p:txBody>
      </p:sp>
      <p:sp>
        <p:nvSpPr>
          <p:cNvPr id="262172" name="Line 28"/>
          <p:cNvSpPr>
            <a:spLocks noChangeShapeType="1"/>
          </p:cNvSpPr>
          <p:nvPr/>
        </p:nvSpPr>
        <p:spPr bwMode="auto">
          <a:xfrm>
            <a:off x="3895725" y="2324100"/>
            <a:ext cx="838200" cy="0"/>
          </a:xfrm>
          <a:prstGeom prst="line">
            <a:avLst/>
          </a:prstGeom>
          <a:noFill/>
          <a:ln w="9525">
            <a:solidFill>
              <a:schemeClr val="tx1"/>
            </a:solidFill>
            <a:round/>
            <a:headEnd/>
            <a:tailEnd/>
          </a:ln>
        </p:spPr>
        <p:txBody>
          <a:bodyPr/>
          <a:lstStyle/>
          <a:p>
            <a:endParaRPr lang="en-US" dirty="0"/>
          </a:p>
        </p:txBody>
      </p:sp>
      <p:sp>
        <p:nvSpPr>
          <p:cNvPr id="262173" name="Line 29"/>
          <p:cNvSpPr>
            <a:spLocks noChangeShapeType="1"/>
          </p:cNvSpPr>
          <p:nvPr/>
        </p:nvSpPr>
        <p:spPr bwMode="auto">
          <a:xfrm flipV="1">
            <a:off x="3895725" y="2324100"/>
            <a:ext cx="838200" cy="1981200"/>
          </a:xfrm>
          <a:prstGeom prst="line">
            <a:avLst/>
          </a:prstGeom>
          <a:noFill/>
          <a:ln w="9525">
            <a:solidFill>
              <a:schemeClr val="tx1"/>
            </a:solidFill>
            <a:round/>
            <a:headEnd/>
            <a:tailEnd/>
          </a:ln>
        </p:spPr>
        <p:txBody>
          <a:bodyPr/>
          <a:lstStyle/>
          <a:p>
            <a:endParaRPr lang="en-US" dirty="0"/>
          </a:p>
        </p:txBody>
      </p:sp>
      <p:sp>
        <p:nvSpPr>
          <p:cNvPr id="262174" name="Line 30"/>
          <p:cNvSpPr>
            <a:spLocks noChangeShapeType="1"/>
          </p:cNvSpPr>
          <p:nvPr/>
        </p:nvSpPr>
        <p:spPr bwMode="auto">
          <a:xfrm flipV="1">
            <a:off x="5800725" y="1181100"/>
            <a:ext cx="1828800" cy="1143000"/>
          </a:xfrm>
          <a:prstGeom prst="line">
            <a:avLst/>
          </a:prstGeom>
          <a:noFill/>
          <a:ln w="9525">
            <a:solidFill>
              <a:schemeClr val="tx1"/>
            </a:solidFill>
            <a:round/>
            <a:headEnd/>
            <a:tailEnd/>
          </a:ln>
        </p:spPr>
        <p:txBody>
          <a:bodyPr/>
          <a:lstStyle/>
          <a:p>
            <a:endParaRPr lang="en-US" dirty="0"/>
          </a:p>
        </p:txBody>
      </p:sp>
      <p:sp>
        <p:nvSpPr>
          <p:cNvPr id="262175" name="Line 31"/>
          <p:cNvSpPr>
            <a:spLocks noChangeShapeType="1"/>
          </p:cNvSpPr>
          <p:nvPr/>
        </p:nvSpPr>
        <p:spPr bwMode="auto">
          <a:xfrm>
            <a:off x="5800725" y="2324100"/>
            <a:ext cx="1828800" cy="0"/>
          </a:xfrm>
          <a:prstGeom prst="line">
            <a:avLst/>
          </a:prstGeom>
          <a:noFill/>
          <a:ln w="9525">
            <a:solidFill>
              <a:schemeClr val="tx1"/>
            </a:solidFill>
            <a:round/>
            <a:headEnd/>
            <a:tailEnd/>
          </a:ln>
        </p:spPr>
        <p:txBody>
          <a:bodyPr/>
          <a:lstStyle/>
          <a:p>
            <a:endParaRPr lang="en-US" dirty="0"/>
          </a:p>
        </p:txBody>
      </p:sp>
      <p:sp>
        <p:nvSpPr>
          <p:cNvPr id="262176" name="Line 32"/>
          <p:cNvSpPr>
            <a:spLocks noChangeShapeType="1"/>
          </p:cNvSpPr>
          <p:nvPr/>
        </p:nvSpPr>
        <p:spPr bwMode="auto">
          <a:xfrm>
            <a:off x="5800725" y="2324100"/>
            <a:ext cx="1905000" cy="1066800"/>
          </a:xfrm>
          <a:prstGeom prst="line">
            <a:avLst/>
          </a:prstGeom>
          <a:noFill/>
          <a:ln w="9525">
            <a:solidFill>
              <a:schemeClr val="tx1"/>
            </a:solidFill>
            <a:round/>
            <a:headEnd/>
            <a:tailEnd/>
          </a:ln>
        </p:spPr>
        <p:txBody>
          <a:bodyPr/>
          <a:lstStyle/>
          <a:p>
            <a:endParaRPr lang="en-US" dirty="0"/>
          </a:p>
        </p:txBody>
      </p:sp>
      <p:sp>
        <p:nvSpPr>
          <p:cNvPr id="262177" name="Line 33"/>
          <p:cNvSpPr>
            <a:spLocks noChangeShapeType="1"/>
          </p:cNvSpPr>
          <p:nvPr/>
        </p:nvSpPr>
        <p:spPr bwMode="auto">
          <a:xfrm>
            <a:off x="5800725" y="2324100"/>
            <a:ext cx="1981200" cy="2514600"/>
          </a:xfrm>
          <a:prstGeom prst="line">
            <a:avLst/>
          </a:prstGeom>
          <a:noFill/>
          <a:ln w="9525">
            <a:solidFill>
              <a:schemeClr val="tx1"/>
            </a:solidFill>
            <a:round/>
            <a:headEnd/>
            <a:tailEnd/>
          </a:ln>
        </p:spPr>
        <p:txBody>
          <a:bodyPr/>
          <a:lstStyle/>
          <a:p>
            <a:endParaRPr lang="en-US" dirty="0"/>
          </a:p>
        </p:txBody>
      </p:sp>
      <p:sp>
        <p:nvSpPr>
          <p:cNvPr id="262178" name="Line 34"/>
          <p:cNvSpPr>
            <a:spLocks noChangeShapeType="1"/>
          </p:cNvSpPr>
          <p:nvPr/>
        </p:nvSpPr>
        <p:spPr bwMode="auto">
          <a:xfrm>
            <a:off x="5800725" y="2324100"/>
            <a:ext cx="1981200" cy="3733800"/>
          </a:xfrm>
          <a:prstGeom prst="line">
            <a:avLst/>
          </a:prstGeom>
          <a:noFill/>
          <a:ln w="9525">
            <a:solidFill>
              <a:schemeClr val="tx1"/>
            </a:solidFill>
            <a:round/>
            <a:headEnd/>
            <a:tailEnd/>
          </a:ln>
        </p:spPr>
        <p:txBody>
          <a:bodyPr/>
          <a:lstStyle/>
          <a:p>
            <a:endParaRPr lang="en-US" dirty="0"/>
          </a:p>
        </p:txBody>
      </p:sp>
      <p:sp>
        <p:nvSpPr>
          <p:cNvPr id="262179" name="Line 35"/>
          <p:cNvSpPr>
            <a:spLocks noChangeShapeType="1"/>
          </p:cNvSpPr>
          <p:nvPr/>
        </p:nvSpPr>
        <p:spPr bwMode="auto">
          <a:xfrm>
            <a:off x="5800725" y="4229100"/>
            <a:ext cx="1981200" cy="1828800"/>
          </a:xfrm>
          <a:prstGeom prst="line">
            <a:avLst/>
          </a:prstGeom>
          <a:noFill/>
          <a:ln w="9525">
            <a:solidFill>
              <a:schemeClr val="tx1"/>
            </a:solidFill>
            <a:round/>
            <a:headEnd/>
            <a:tailEnd/>
          </a:ln>
        </p:spPr>
        <p:txBody>
          <a:bodyPr/>
          <a:lstStyle/>
          <a:p>
            <a:endParaRPr lang="en-US" dirty="0"/>
          </a:p>
        </p:txBody>
      </p:sp>
      <p:sp>
        <p:nvSpPr>
          <p:cNvPr id="262180" name="Line 36"/>
          <p:cNvSpPr>
            <a:spLocks noChangeShapeType="1"/>
          </p:cNvSpPr>
          <p:nvPr/>
        </p:nvSpPr>
        <p:spPr bwMode="auto">
          <a:xfrm>
            <a:off x="5800725" y="4229100"/>
            <a:ext cx="1981200" cy="609600"/>
          </a:xfrm>
          <a:prstGeom prst="line">
            <a:avLst/>
          </a:prstGeom>
          <a:noFill/>
          <a:ln w="9525">
            <a:solidFill>
              <a:schemeClr val="tx1"/>
            </a:solidFill>
            <a:round/>
            <a:headEnd/>
            <a:tailEnd/>
          </a:ln>
        </p:spPr>
        <p:txBody>
          <a:bodyPr/>
          <a:lstStyle/>
          <a:p>
            <a:endParaRPr lang="en-US" dirty="0"/>
          </a:p>
        </p:txBody>
      </p:sp>
      <p:sp>
        <p:nvSpPr>
          <p:cNvPr id="262181" name="Line 37"/>
          <p:cNvSpPr>
            <a:spLocks noChangeShapeType="1"/>
          </p:cNvSpPr>
          <p:nvPr/>
        </p:nvSpPr>
        <p:spPr bwMode="auto">
          <a:xfrm flipV="1">
            <a:off x="5800725" y="3390900"/>
            <a:ext cx="1905000" cy="838200"/>
          </a:xfrm>
          <a:prstGeom prst="line">
            <a:avLst/>
          </a:prstGeom>
          <a:noFill/>
          <a:ln w="9525">
            <a:solidFill>
              <a:schemeClr val="tx1"/>
            </a:solidFill>
            <a:round/>
            <a:headEnd/>
            <a:tailEnd/>
          </a:ln>
        </p:spPr>
        <p:txBody>
          <a:bodyPr/>
          <a:lstStyle/>
          <a:p>
            <a:endParaRPr lang="en-US" dirty="0"/>
          </a:p>
        </p:txBody>
      </p:sp>
      <p:sp>
        <p:nvSpPr>
          <p:cNvPr id="262182" name="Line 38"/>
          <p:cNvSpPr>
            <a:spLocks noChangeShapeType="1"/>
          </p:cNvSpPr>
          <p:nvPr/>
        </p:nvSpPr>
        <p:spPr bwMode="auto">
          <a:xfrm flipV="1">
            <a:off x="5800725" y="2324100"/>
            <a:ext cx="1828800" cy="1905000"/>
          </a:xfrm>
          <a:prstGeom prst="line">
            <a:avLst/>
          </a:prstGeom>
          <a:noFill/>
          <a:ln w="9525">
            <a:solidFill>
              <a:schemeClr val="tx1"/>
            </a:solidFill>
            <a:round/>
            <a:headEnd/>
            <a:tailEnd/>
          </a:ln>
        </p:spPr>
        <p:txBody>
          <a:bodyPr/>
          <a:lstStyle/>
          <a:p>
            <a:endParaRPr lang="en-US" dirty="0"/>
          </a:p>
        </p:txBody>
      </p:sp>
      <p:sp>
        <p:nvSpPr>
          <p:cNvPr id="262183" name="Line 39"/>
          <p:cNvSpPr>
            <a:spLocks noChangeShapeType="1"/>
          </p:cNvSpPr>
          <p:nvPr/>
        </p:nvSpPr>
        <p:spPr bwMode="auto">
          <a:xfrm flipV="1">
            <a:off x="5800725" y="1181100"/>
            <a:ext cx="1828800" cy="3048000"/>
          </a:xfrm>
          <a:prstGeom prst="line">
            <a:avLst/>
          </a:prstGeom>
          <a:noFill/>
          <a:ln w="9525">
            <a:solidFill>
              <a:schemeClr val="tx1"/>
            </a:solidFill>
            <a:round/>
            <a:headEnd/>
            <a:tailEnd/>
          </a:ln>
        </p:spPr>
        <p:txBody>
          <a:bodyPr/>
          <a:lstStyle/>
          <a:p>
            <a:endParaRPr lang="en-US" dirty="0"/>
          </a:p>
        </p:txBody>
      </p:sp>
      <p:sp>
        <p:nvSpPr>
          <p:cNvPr id="262184" name="AutoShape 40"/>
          <p:cNvSpPr>
            <a:spLocks noChangeArrowheads="1"/>
          </p:cNvSpPr>
          <p:nvPr/>
        </p:nvSpPr>
        <p:spPr bwMode="auto">
          <a:xfrm>
            <a:off x="390525" y="55245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62185" name="AutoShape 41"/>
          <p:cNvSpPr>
            <a:spLocks noChangeArrowheads="1"/>
          </p:cNvSpPr>
          <p:nvPr/>
        </p:nvSpPr>
        <p:spPr bwMode="auto">
          <a:xfrm>
            <a:off x="390525" y="43815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62186" name="Line 42"/>
          <p:cNvSpPr>
            <a:spLocks noChangeShapeType="1"/>
          </p:cNvSpPr>
          <p:nvPr/>
        </p:nvSpPr>
        <p:spPr bwMode="auto">
          <a:xfrm flipH="1">
            <a:off x="1228725" y="4229100"/>
            <a:ext cx="1600200" cy="533400"/>
          </a:xfrm>
          <a:prstGeom prst="line">
            <a:avLst/>
          </a:prstGeom>
          <a:noFill/>
          <a:ln w="9525">
            <a:solidFill>
              <a:schemeClr val="tx1"/>
            </a:solidFill>
            <a:round/>
            <a:headEnd/>
            <a:tailEnd/>
          </a:ln>
        </p:spPr>
        <p:txBody>
          <a:bodyPr/>
          <a:lstStyle/>
          <a:p>
            <a:endParaRPr lang="en-US" dirty="0"/>
          </a:p>
        </p:txBody>
      </p:sp>
      <p:sp>
        <p:nvSpPr>
          <p:cNvPr id="262187" name="Line 43"/>
          <p:cNvSpPr>
            <a:spLocks noChangeShapeType="1"/>
          </p:cNvSpPr>
          <p:nvPr/>
        </p:nvSpPr>
        <p:spPr bwMode="auto">
          <a:xfrm flipV="1">
            <a:off x="1228725" y="2400300"/>
            <a:ext cx="1600200" cy="2362200"/>
          </a:xfrm>
          <a:prstGeom prst="line">
            <a:avLst/>
          </a:prstGeom>
          <a:noFill/>
          <a:ln w="9525">
            <a:solidFill>
              <a:schemeClr val="tx1"/>
            </a:solidFill>
            <a:round/>
            <a:headEnd/>
            <a:tailEnd/>
          </a:ln>
        </p:spPr>
        <p:txBody>
          <a:bodyPr/>
          <a:lstStyle/>
          <a:p>
            <a:endParaRPr lang="en-US" dirty="0"/>
          </a:p>
        </p:txBody>
      </p:sp>
      <p:sp>
        <p:nvSpPr>
          <p:cNvPr id="262188" name="Line 44"/>
          <p:cNvSpPr>
            <a:spLocks noChangeShapeType="1"/>
          </p:cNvSpPr>
          <p:nvPr/>
        </p:nvSpPr>
        <p:spPr bwMode="auto">
          <a:xfrm>
            <a:off x="4352925" y="876300"/>
            <a:ext cx="0" cy="5638800"/>
          </a:xfrm>
          <a:prstGeom prst="line">
            <a:avLst/>
          </a:prstGeom>
          <a:noFill/>
          <a:ln w="19050">
            <a:solidFill>
              <a:schemeClr val="tx1"/>
            </a:solidFill>
            <a:prstDash val="dash"/>
            <a:round/>
            <a:headEnd/>
            <a:tailEnd/>
          </a:ln>
        </p:spPr>
        <p:txBody>
          <a:bodyPr/>
          <a:lstStyle/>
          <a:p>
            <a:endParaRPr lang="en-US" dirty="0"/>
          </a:p>
        </p:txBody>
      </p:sp>
      <p:sp>
        <p:nvSpPr>
          <p:cNvPr id="262189" name="Rectangle 45"/>
          <p:cNvSpPr>
            <a:spLocks noChangeArrowheads="1"/>
          </p:cNvSpPr>
          <p:nvPr/>
        </p:nvSpPr>
        <p:spPr bwMode="auto">
          <a:xfrm>
            <a:off x="7505700" y="1028700"/>
            <a:ext cx="1106488"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PCN=3003</a:t>
            </a:r>
          </a:p>
        </p:txBody>
      </p:sp>
      <p:sp>
        <p:nvSpPr>
          <p:cNvPr id="262190" name="Rectangle 46"/>
          <p:cNvSpPr>
            <a:spLocks noChangeArrowheads="1"/>
          </p:cNvSpPr>
          <p:nvPr/>
        </p:nvSpPr>
        <p:spPr bwMode="auto">
          <a:xfrm>
            <a:off x="7505700" y="2247900"/>
            <a:ext cx="1106488"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PCN=3004</a:t>
            </a:r>
          </a:p>
        </p:txBody>
      </p:sp>
      <p:sp>
        <p:nvSpPr>
          <p:cNvPr id="262191" name="Rectangle 47"/>
          <p:cNvSpPr>
            <a:spLocks noChangeArrowheads="1"/>
          </p:cNvSpPr>
          <p:nvPr/>
        </p:nvSpPr>
        <p:spPr bwMode="auto">
          <a:xfrm>
            <a:off x="7505700" y="3467100"/>
            <a:ext cx="1106488"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PCN=3005</a:t>
            </a:r>
          </a:p>
        </p:txBody>
      </p:sp>
      <p:sp>
        <p:nvSpPr>
          <p:cNvPr id="262192" name="Rectangle 48"/>
          <p:cNvSpPr>
            <a:spLocks noChangeArrowheads="1"/>
          </p:cNvSpPr>
          <p:nvPr/>
        </p:nvSpPr>
        <p:spPr bwMode="auto">
          <a:xfrm>
            <a:off x="7591425" y="4962525"/>
            <a:ext cx="10572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PCN=3006</a:t>
            </a:r>
          </a:p>
        </p:txBody>
      </p:sp>
      <p:sp>
        <p:nvSpPr>
          <p:cNvPr id="262193" name="Rectangle 49"/>
          <p:cNvSpPr>
            <a:spLocks noChangeArrowheads="1"/>
          </p:cNvSpPr>
          <p:nvPr/>
        </p:nvSpPr>
        <p:spPr bwMode="auto">
          <a:xfrm>
            <a:off x="7600950" y="6191250"/>
            <a:ext cx="1057275" cy="304800"/>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PCN=3007</a:t>
            </a:r>
          </a:p>
        </p:txBody>
      </p:sp>
      <p:sp>
        <p:nvSpPr>
          <p:cNvPr id="262194" name="Rectangle 50"/>
          <p:cNvSpPr>
            <a:spLocks noChangeArrowheads="1"/>
          </p:cNvSpPr>
          <p:nvPr/>
        </p:nvSpPr>
        <p:spPr bwMode="auto">
          <a:xfrm>
            <a:off x="2762250" y="2619375"/>
            <a:ext cx="1116011" cy="307777"/>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a:t>
            </a:r>
            <a:r>
              <a:rPr lang="en-US" sz="1400" b="1" dirty="0" smtClean="0">
                <a:solidFill>
                  <a:srgbClr val="000000"/>
                </a:solidFill>
              </a:rPr>
              <a:t>PCN=2000</a:t>
            </a:r>
            <a:endParaRPr lang="en-US" sz="1400" b="1" dirty="0">
              <a:solidFill>
                <a:srgbClr val="000000"/>
              </a:solidFill>
            </a:endParaRPr>
          </a:p>
        </p:txBody>
      </p:sp>
      <p:sp>
        <p:nvSpPr>
          <p:cNvPr id="262195" name="Rectangle 51"/>
          <p:cNvSpPr>
            <a:spLocks noChangeArrowheads="1"/>
          </p:cNvSpPr>
          <p:nvPr/>
        </p:nvSpPr>
        <p:spPr bwMode="auto">
          <a:xfrm>
            <a:off x="2771775" y="4438650"/>
            <a:ext cx="1116011" cy="307777"/>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a:t>
            </a:r>
            <a:r>
              <a:rPr lang="en-US" sz="1400" b="1" dirty="0" smtClean="0">
                <a:solidFill>
                  <a:srgbClr val="000000"/>
                </a:solidFill>
              </a:rPr>
              <a:t>PCN=2001</a:t>
            </a:r>
            <a:endParaRPr lang="en-US" sz="1400" b="1" dirty="0">
              <a:solidFill>
                <a:srgbClr val="000000"/>
              </a:solidFill>
            </a:endParaRPr>
          </a:p>
        </p:txBody>
      </p:sp>
      <p:sp>
        <p:nvSpPr>
          <p:cNvPr id="262196" name="Rectangle 52"/>
          <p:cNvSpPr>
            <a:spLocks noChangeArrowheads="1"/>
          </p:cNvSpPr>
          <p:nvPr/>
        </p:nvSpPr>
        <p:spPr bwMode="auto">
          <a:xfrm>
            <a:off x="542925" y="1009650"/>
            <a:ext cx="986167" cy="307777"/>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a:t>
            </a:r>
            <a:r>
              <a:rPr lang="en-US" sz="1400" b="1" dirty="0" smtClean="0">
                <a:solidFill>
                  <a:srgbClr val="000000"/>
                </a:solidFill>
              </a:rPr>
              <a:t>PC=2002</a:t>
            </a:r>
            <a:endParaRPr lang="en-US" sz="1400" b="1" dirty="0">
              <a:solidFill>
                <a:srgbClr val="000000"/>
              </a:solidFill>
            </a:endParaRPr>
          </a:p>
        </p:txBody>
      </p:sp>
      <p:sp>
        <p:nvSpPr>
          <p:cNvPr id="262197" name="Rectangle 53"/>
          <p:cNvSpPr>
            <a:spLocks noChangeArrowheads="1"/>
          </p:cNvSpPr>
          <p:nvPr/>
        </p:nvSpPr>
        <p:spPr bwMode="auto">
          <a:xfrm>
            <a:off x="504825" y="2247900"/>
            <a:ext cx="986167" cy="307777"/>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a:t>
            </a:r>
            <a:r>
              <a:rPr lang="en-US" sz="1400" b="1" dirty="0" smtClean="0">
                <a:solidFill>
                  <a:srgbClr val="000000"/>
                </a:solidFill>
              </a:rPr>
              <a:t>PC=2003</a:t>
            </a:r>
            <a:endParaRPr lang="en-US" sz="1400" b="1" dirty="0">
              <a:solidFill>
                <a:srgbClr val="000000"/>
              </a:solidFill>
            </a:endParaRPr>
          </a:p>
        </p:txBody>
      </p:sp>
      <p:sp>
        <p:nvSpPr>
          <p:cNvPr id="262198" name="Rectangle 54"/>
          <p:cNvSpPr>
            <a:spLocks noChangeArrowheads="1"/>
          </p:cNvSpPr>
          <p:nvPr/>
        </p:nvSpPr>
        <p:spPr bwMode="auto">
          <a:xfrm>
            <a:off x="495300" y="3619500"/>
            <a:ext cx="986167" cy="307777"/>
          </a:xfrm>
          <a:prstGeom prst="rect">
            <a:avLst/>
          </a:prstGeom>
          <a:noFill/>
          <a:ln w="9525">
            <a:noFill/>
            <a:miter lim="800000"/>
            <a:headEnd/>
            <a:tailEnd/>
          </a:ln>
        </p:spPr>
        <p:txBody>
          <a:bodyPr wrap="none">
            <a:spAutoFit/>
          </a:bodyPr>
          <a:lstStyle/>
          <a:p>
            <a:pPr>
              <a:spcBef>
                <a:spcPct val="50000"/>
              </a:spcBef>
            </a:pPr>
            <a:r>
              <a:rPr lang="en-US" sz="1400" b="1" dirty="0">
                <a:solidFill>
                  <a:srgbClr val="000000"/>
                </a:solidFill>
              </a:rPr>
              <a:t> </a:t>
            </a:r>
            <a:r>
              <a:rPr lang="en-US" sz="1400" b="1" dirty="0" smtClean="0">
                <a:solidFill>
                  <a:srgbClr val="000000"/>
                </a:solidFill>
              </a:rPr>
              <a:t>PC=2004</a:t>
            </a:r>
            <a:endParaRPr lang="en-US" sz="1400" b="1" dirty="0">
              <a:solidFill>
                <a:srgbClr val="000000"/>
              </a:solidFill>
            </a:endParaRPr>
          </a:p>
        </p:txBody>
      </p:sp>
      <p:sp>
        <p:nvSpPr>
          <p:cNvPr id="262199" name="Rectangle 55"/>
          <p:cNvSpPr>
            <a:spLocks noChangeArrowheads="1"/>
          </p:cNvSpPr>
          <p:nvPr/>
        </p:nvSpPr>
        <p:spPr bwMode="auto">
          <a:xfrm>
            <a:off x="457200" y="5048250"/>
            <a:ext cx="936475" cy="307777"/>
          </a:xfrm>
          <a:prstGeom prst="rect">
            <a:avLst/>
          </a:prstGeom>
          <a:noFill/>
          <a:ln w="9525">
            <a:noFill/>
            <a:miter lim="800000"/>
            <a:headEnd/>
            <a:tailEnd/>
          </a:ln>
        </p:spPr>
        <p:txBody>
          <a:bodyPr wrap="none">
            <a:spAutoFit/>
          </a:bodyPr>
          <a:lstStyle/>
          <a:p>
            <a:pPr>
              <a:spcBef>
                <a:spcPct val="50000"/>
              </a:spcBef>
            </a:pPr>
            <a:r>
              <a:rPr lang="en-US" sz="1400" b="1" dirty="0" smtClean="0">
                <a:solidFill>
                  <a:srgbClr val="000000"/>
                </a:solidFill>
              </a:rPr>
              <a:t>PC=2005</a:t>
            </a:r>
            <a:endParaRPr lang="en-US" sz="1400" b="1" dirty="0">
              <a:solidFill>
                <a:srgbClr val="000000"/>
              </a:solidFill>
            </a:endParaRPr>
          </a:p>
        </p:txBody>
      </p:sp>
      <p:sp>
        <p:nvSpPr>
          <p:cNvPr id="262200" name="Rectangle 56"/>
          <p:cNvSpPr>
            <a:spLocks noChangeArrowheads="1"/>
          </p:cNvSpPr>
          <p:nvPr/>
        </p:nvSpPr>
        <p:spPr bwMode="auto">
          <a:xfrm>
            <a:off x="438150" y="6191250"/>
            <a:ext cx="936475" cy="307777"/>
          </a:xfrm>
          <a:prstGeom prst="rect">
            <a:avLst/>
          </a:prstGeom>
          <a:noFill/>
          <a:ln w="9525">
            <a:noFill/>
            <a:miter lim="800000"/>
            <a:headEnd/>
            <a:tailEnd/>
          </a:ln>
        </p:spPr>
        <p:txBody>
          <a:bodyPr wrap="none">
            <a:spAutoFit/>
          </a:bodyPr>
          <a:lstStyle/>
          <a:p>
            <a:pPr>
              <a:spcBef>
                <a:spcPct val="50000"/>
              </a:spcBef>
            </a:pPr>
            <a:r>
              <a:rPr lang="en-US" sz="1400" b="1" dirty="0" smtClean="0">
                <a:solidFill>
                  <a:srgbClr val="000000"/>
                </a:solidFill>
              </a:rPr>
              <a:t>PC=2006</a:t>
            </a:r>
            <a:endParaRPr lang="en-US" sz="1400" b="1" dirty="0">
              <a:solidFill>
                <a:srgbClr val="000000"/>
              </a:solidFill>
            </a:endParaRPr>
          </a:p>
        </p:txBody>
      </p:sp>
      <p:sp>
        <p:nvSpPr>
          <p:cNvPr id="262201" name="Rectangle 57"/>
          <p:cNvSpPr>
            <a:spLocks noChangeArrowheads="1"/>
          </p:cNvSpPr>
          <p:nvPr/>
        </p:nvSpPr>
        <p:spPr bwMode="auto">
          <a:xfrm>
            <a:off x="4764088" y="2590800"/>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solidFill>
                  <a:srgbClr val="000000"/>
                </a:solidFill>
              </a:rPr>
              <a:t>PCN=3001</a:t>
            </a:r>
          </a:p>
        </p:txBody>
      </p:sp>
      <p:sp>
        <p:nvSpPr>
          <p:cNvPr id="262202" name="Rectangle 58"/>
          <p:cNvSpPr>
            <a:spLocks noChangeArrowheads="1"/>
          </p:cNvSpPr>
          <p:nvPr/>
        </p:nvSpPr>
        <p:spPr bwMode="auto">
          <a:xfrm>
            <a:off x="4751388" y="4406900"/>
            <a:ext cx="1057275" cy="304800"/>
          </a:xfrm>
          <a:prstGeom prst="rect">
            <a:avLst/>
          </a:prstGeom>
          <a:noFill/>
          <a:ln w="9525">
            <a:noFill/>
            <a:miter lim="800000"/>
            <a:headEnd/>
            <a:tailEnd/>
          </a:ln>
        </p:spPr>
        <p:txBody>
          <a:bodyPr wrap="none">
            <a:spAutoFit/>
          </a:bodyPr>
          <a:lstStyle/>
          <a:p>
            <a:pPr algn="ctr">
              <a:spcBef>
                <a:spcPct val="50000"/>
              </a:spcBef>
            </a:pPr>
            <a:r>
              <a:rPr lang="en-US" sz="1400" b="1" dirty="0">
                <a:solidFill>
                  <a:srgbClr val="000000"/>
                </a:solidFill>
              </a:rPr>
              <a:t>PCN=3002</a:t>
            </a:r>
          </a:p>
        </p:txBody>
      </p:sp>
      <p:sp>
        <p:nvSpPr>
          <p:cNvPr id="262203" name="Text Box 59"/>
          <p:cNvSpPr txBox="1">
            <a:spLocks noChangeArrowheads="1"/>
          </p:cNvSpPr>
          <p:nvPr/>
        </p:nvSpPr>
        <p:spPr bwMode="auto">
          <a:xfrm>
            <a:off x="2800350" y="2028825"/>
            <a:ext cx="1123950" cy="623888"/>
          </a:xfrm>
          <a:prstGeom prst="rect">
            <a:avLst/>
          </a:prstGeom>
          <a:noFill/>
          <a:ln w="9525">
            <a:noFill/>
            <a:miter lim="800000"/>
            <a:headEnd/>
            <a:tailEnd/>
          </a:ln>
        </p:spPr>
        <p:txBody>
          <a:bodyPr>
            <a:spAutoFit/>
          </a:bodyPr>
          <a:lstStyle/>
          <a:p>
            <a:pPr algn="ctr">
              <a:spcBef>
                <a:spcPct val="50000"/>
              </a:spcBef>
            </a:pPr>
            <a:r>
              <a:rPr lang="en-US" sz="1400" dirty="0"/>
              <a:t>Originating</a:t>
            </a:r>
          </a:p>
          <a:p>
            <a:pPr algn="ctr">
              <a:spcBef>
                <a:spcPct val="50000"/>
              </a:spcBef>
            </a:pPr>
            <a:r>
              <a:rPr lang="en-US" sz="1400" dirty="0"/>
              <a:t>STP</a:t>
            </a:r>
          </a:p>
        </p:txBody>
      </p:sp>
      <p:sp>
        <p:nvSpPr>
          <p:cNvPr id="262204" name="Rectangle 60"/>
          <p:cNvSpPr>
            <a:spLocks noChangeArrowheads="1"/>
          </p:cNvSpPr>
          <p:nvPr/>
        </p:nvSpPr>
        <p:spPr bwMode="auto">
          <a:xfrm>
            <a:off x="2800350" y="3751263"/>
            <a:ext cx="1104900" cy="730250"/>
          </a:xfrm>
          <a:prstGeom prst="rect">
            <a:avLst/>
          </a:prstGeom>
          <a:noFill/>
          <a:ln w="9525">
            <a:noFill/>
            <a:miter lim="800000"/>
            <a:headEnd/>
            <a:tailEnd/>
          </a:ln>
        </p:spPr>
        <p:txBody>
          <a:bodyPr>
            <a:spAutoFit/>
          </a:bodyPr>
          <a:lstStyle/>
          <a:p>
            <a:pPr algn="ctr"/>
            <a:r>
              <a:rPr lang="en-US" sz="1400" dirty="0"/>
              <a:t>Originating</a:t>
            </a:r>
          </a:p>
          <a:p>
            <a:pPr algn="ctr"/>
            <a:endParaRPr lang="en-US" sz="1400" dirty="0"/>
          </a:p>
          <a:p>
            <a:pPr algn="ctr"/>
            <a:r>
              <a:rPr lang="en-US" sz="1400" dirty="0"/>
              <a:t>STP</a:t>
            </a:r>
          </a:p>
        </p:txBody>
      </p:sp>
      <p:sp>
        <p:nvSpPr>
          <p:cNvPr id="262205" name="Text Box 61"/>
          <p:cNvSpPr txBox="1">
            <a:spLocks noChangeArrowheads="1"/>
          </p:cNvSpPr>
          <p:nvPr/>
        </p:nvSpPr>
        <p:spPr bwMode="auto">
          <a:xfrm>
            <a:off x="4648200" y="2019300"/>
            <a:ext cx="1247775" cy="623888"/>
          </a:xfrm>
          <a:prstGeom prst="rect">
            <a:avLst/>
          </a:prstGeom>
          <a:noFill/>
          <a:ln w="9525">
            <a:noFill/>
            <a:miter lim="800000"/>
            <a:headEnd/>
            <a:tailEnd/>
          </a:ln>
        </p:spPr>
        <p:txBody>
          <a:bodyPr>
            <a:spAutoFit/>
          </a:bodyPr>
          <a:lstStyle/>
          <a:p>
            <a:pPr algn="ctr">
              <a:spcBef>
                <a:spcPct val="50000"/>
              </a:spcBef>
            </a:pPr>
            <a:r>
              <a:rPr lang="en-US" sz="1400" dirty="0"/>
              <a:t>Terminating</a:t>
            </a:r>
          </a:p>
          <a:p>
            <a:pPr algn="ctr">
              <a:spcBef>
                <a:spcPct val="50000"/>
              </a:spcBef>
            </a:pPr>
            <a:r>
              <a:rPr lang="en-US" sz="1400" dirty="0"/>
              <a:t>STP</a:t>
            </a:r>
          </a:p>
        </p:txBody>
      </p:sp>
      <p:sp>
        <p:nvSpPr>
          <p:cNvPr id="262206" name="Text Box 62"/>
          <p:cNvSpPr txBox="1">
            <a:spLocks noChangeArrowheads="1"/>
          </p:cNvSpPr>
          <p:nvPr/>
        </p:nvSpPr>
        <p:spPr bwMode="auto">
          <a:xfrm>
            <a:off x="4619625" y="3800475"/>
            <a:ext cx="1257300" cy="623888"/>
          </a:xfrm>
          <a:prstGeom prst="rect">
            <a:avLst/>
          </a:prstGeom>
          <a:noFill/>
          <a:ln w="9525">
            <a:noFill/>
            <a:miter lim="800000"/>
            <a:headEnd/>
            <a:tailEnd/>
          </a:ln>
        </p:spPr>
        <p:txBody>
          <a:bodyPr>
            <a:spAutoFit/>
          </a:bodyPr>
          <a:lstStyle/>
          <a:p>
            <a:pPr algn="ctr">
              <a:spcBef>
                <a:spcPct val="50000"/>
              </a:spcBef>
            </a:pPr>
            <a:r>
              <a:rPr lang="en-US" sz="1400" dirty="0"/>
              <a:t>Terminating</a:t>
            </a:r>
          </a:p>
          <a:p>
            <a:pPr algn="ctr">
              <a:spcBef>
                <a:spcPct val="50000"/>
              </a:spcBef>
            </a:pPr>
            <a:r>
              <a:rPr lang="en-US" sz="1400" dirty="0"/>
              <a:t>STP</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smtClean="0"/>
              <a:t>Learning Activity 11: GSM MAP Configuration</a:t>
            </a:r>
            <a:endParaRPr lang="en-US" dirty="0" smtClean="0"/>
          </a:p>
        </p:txBody>
      </p:sp>
      <p:sp>
        <p:nvSpPr>
          <p:cNvPr id="263171" name="Rectangle 3"/>
          <p:cNvSpPr>
            <a:spLocks noGrp="1" noChangeArrowheads="1"/>
          </p:cNvSpPr>
          <p:nvPr>
            <p:ph idx="1"/>
          </p:nvPr>
        </p:nvSpPr>
        <p:spPr/>
        <p:txBody>
          <a:bodyPr/>
          <a:lstStyle/>
          <a:p>
            <a:r>
              <a:rPr lang="en-US" smtClean="0"/>
              <a:t>Purpose</a:t>
            </a:r>
          </a:p>
          <a:p>
            <a:pPr lvl="1"/>
            <a:r>
              <a:rPr lang="en-US" smtClean="0"/>
              <a:t>Provides hands-on practice with the EAGLE STP for configuring GSM MAP Screening tables</a:t>
            </a:r>
          </a:p>
          <a:p>
            <a:r>
              <a:rPr lang="en-US" smtClean="0"/>
              <a:t>Objectives</a:t>
            </a:r>
          </a:p>
          <a:p>
            <a:pPr lvl="1"/>
            <a:r>
              <a:rPr lang="en-US" smtClean="0"/>
              <a:t>After completing this exercise, the student will be able to:</a:t>
            </a:r>
          </a:p>
          <a:p>
            <a:pPr lvl="2"/>
            <a:r>
              <a:rPr lang="en-US" smtClean="0"/>
              <a:t>Provision the EAGLE for the GSM MAP Screening feature.</a:t>
            </a:r>
          </a:p>
          <a:p>
            <a:pPr lvl="2"/>
            <a:r>
              <a:rPr lang="en-US" smtClean="0"/>
              <a:t>Enter the correct card type for the GSM MAP Screening feature.</a:t>
            </a:r>
          </a:p>
          <a:p>
            <a:pPr lvl="2"/>
            <a:r>
              <a:rPr lang="en-US" smtClean="0"/>
              <a:t>Create and enter the GSM MAP Screening tables into the EAGLE database.</a:t>
            </a:r>
          </a:p>
          <a:p>
            <a:r>
              <a:rPr lang="en-US" smtClean="0"/>
              <a:t>Materials, Equipment, and References</a:t>
            </a:r>
          </a:p>
          <a:p>
            <a:pPr lvl="1"/>
            <a:r>
              <a:rPr lang="en-US" smtClean="0"/>
              <a:t>EAGLE STP</a:t>
            </a:r>
          </a:p>
          <a:p>
            <a:pPr lvl="1"/>
            <a:r>
              <a:rPr lang="en-US" smtClean="0"/>
              <a:t>EAGLE User Interface Terminal</a:t>
            </a:r>
          </a:p>
          <a:p>
            <a:pPr lvl="1"/>
            <a:r>
              <a:rPr lang="en-US" smtClean="0"/>
              <a:t>EAGLE Commands Manual</a:t>
            </a:r>
          </a:p>
          <a:p>
            <a:pPr lvl="1"/>
            <a:r>
              <a:rPr lang="en-US" smtClean="0"/>
              <a:t>EAGLE Database Administration – Features Manual</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Global Title Translation Types</a:t>
            </a:r>
          </a:p>
        </p:txBody>
      </p:sp>
      <p:sp>
        <p:nvSpPr>
          <p:cNvPr id="40963" name="Rectangle 3"/>
          <p:cNvSpPr>
            <a:spLocks noGrp="1" noChangeArrowheads="1"/>
          </p:cNvSpPr>
          <p:nvPr>
            <p:ph idx="1"/>
          </p:nvPr>
        </p:nvSpPr>
        <p:spPr/>
        <p:txBody>
          <a:bodyPr/>
          <a:lstStyle/>
          <a:p>
            <a:r>
              <a:rPr lang="en-US" dirty="0" smtClean="0"/>
              <a:t>There are two types of Global Title Translations (GTT) that can be performed:</a:t>
            </a:r>
          </a:p>
          <a:p>
            <a:pPr lvl="1"/>
            <a:r>
              <a:rPr lang="en-US" dirty="0" smtClean="0"/>
              <a:t>Intermediate GTT is performed when the STP does not know the point code of the service database that will answer the query.</a:t>
            </a:r>
          </a:p>
          <a:p>
            <a:pPr lvl="1"/>
            <a:endParaRPr lang="en-US" dirty="0" smtClean="0"/>
          </a:p>
          <a:p>
            <a:pPr lvl="1"/>
            <a:r>
              <a:rPr lang="en-US" dirty="0" smtClean="0"/>
              <a:t>Final GTT is performed when the STP does know the point code of the service database that will answer the query.</a:t>
            </a:r>
          </a:p>
        </p:txBody>
      </p:sp>
    </p:spTree>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r>
              <a:rPr lang="en-US" dirty="0" smtClean="0"/>
              <a:t>Learning Activity 11 Assignment A</a:t>
            </a: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pPr eaLnBrk="1" hangingPunct="1"/>
            <a:r>
              <a:rPr lang="en-US" dirty="0" smtClean="0"/>
              <a:t>Learning Activity 11 Assignment B</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r>
              <a:rPr lang="en-US" dirty="0" smtClean="0"/>
              <a:t>Learning Activity 11 Assignment C</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r>
              <a:rPr lang="en-US" dirty="0" smtClean="0"/>
              <a:t>Learning Activity 11 Assignment D</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428625" y="64012"/>
            <a:ext cx="8181975" cy="579438"/>
          </a:xfrm>
          <a:prstGeom prst="rect">
            <a:avLst/>
          </a:prstGeom>
          <a:noFill/>
          <a:ln w="9525">
            <a:noFill/>
            <a:miter lim="800000"/>
            <a:headEnd/>
            <a:tailEnd/>
          </a:ln>
        </p:spPr>
        <p:txBody>
          <a:bodyPr>
            <a:spAutoFit/>
          </a:bodyPr>
          <a:lstStyle/>
          <a:p>
            <a:pPr>
              <a:spcBef>
                <a:spcPct val="50000"/>
              </a:spcBef>
            </a:pPr>
            <a:r>
              <a:rPr lang="en-US" sz="3200" b="1" dirty="0">
                <a:solidFill>
                  <a:schemeClr val="bg1"/>
                </a:solidFill>
              </a:rPr>
              <a:t>GSM MAP Screening Configuration Form</a:t>
            </a:r>
          </a:p>
        </p:txBody>
      </p:sp>
    </p:spTree>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eaLnBrk="1" hangingPunct="1"/>
            <a:r>
              <a:rPr lang="en-US" dirty="0" smtClean="0"/>
              <a:t>Module 8 Review</a:t>
            </a:r>
          </a:p>
        </p:txBody>
      </p:sp>
      <p:sp>
        <p:nvSpPr>
          <p:cNvPr id="269315"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buNone/>
            </a:pPr>
            <a:endParaRPr lang="en-US" dirty="0" smtClean="0"/>
          </a:p>
          <a:p>
            <a:pPr eaLnBrk="1" hangingPunct="1"/>
            <a:r>
              <a:rPr lang="en-US" dirty="0" smtClean="0"/>
              <a:t>We will review all answers as a group.</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smtClean="0"/>
              <a:t>Final Course Evaluation</a:t>
            </a:r>
            <a:endParaRPr lang="en-US" dirty="0" smtClean="0"/>
          </a:p>
        </p:txBody>
      </p:sp>
      <p:sp>
        <p:nvSpPr>
          <p:cNvPr id="271363" name="Rectangle 3"/>
          <p:cNvSpPr>
            <a:spLocks noGrp="1" noChangeArrowheads="1"/>
          </p:cNvSpPr>
          <p:nvPr>
            <p:ph idx="1"/>
          </p:nvPr>
        </p:nvSpPr>
        <p:spPr/>
        <p:txBody>
          <a:bodyPr/>
          <a:lstStyle/>
          <a:p>
            <a:r>
              <a:rPr lang="en-US" smtClean="0"/>
              <a:t>Tekelec Course Evaluations are tools that help us maintain the quality of our training programs.</a:t>
            </a:r>
          </a:p>
          <a:p>
            <a:endParaRPr lang="en-US" smtClean="0"/>
          </a:p>
          <a:p>
            <a:r>
              <a:rPr lang="en-US" smtClean="0"/>
              <a:t>Please complete the form and return it to your instructor upon completion of the course.</a:t>
            </a:r>
          </a:p>
          <a:p>
            <a:endParaRPr lang="en-US" smtClean="0"/>
          </a:p>
          <a:p>
            <a:r>
              <a:rPr lang="en-US" smtClean="0"/>
              <a:t>Thank You!</a:t>
            </a:r>
          </a:p>
          <a:p>
            <a:endParaRPr lang="en-US" dirty="0" smtClean="0"/>
          </a:p>
        </p:txBody>
      </p:sp>
    </p:spTree>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mtClean="0"/>
              <a:t>Appendix A – Reference Information</a:t>
            </a:r>
            <a:endParaRPr lang="en-US" dirty="0" smtClean="0"/>
          </a:p>
        </p:txBody>
      </p:sp>
      <p:sp>
        <p:nvSpPr>
          <p:cNvPr id="346115" name="Rectangle 3"/>
          <p:cNvSpPr>
            <a:spLocks noGrp="1" noChangeArrowheads="1"/>
          </p:cNvSpPr>
          <p:nvPr>
            <p:ph idx="1"/>
          </p:nvPr>
        </p:nvSpPr>
        <p:spPr/>
        <p:txBody>
          <a:bodyPr/>
          <a:lstStyle/>
          <a:p>
            <a:r>
              <a:rPr lang="en-US" smtClean="0"/>
              <a:t>The following pages contain information related to:</a:t>
            </a:r>
          </a:p>
          <a:p>
            <a:pPr lvl="1"/>
            <a:r>
              <a:rPr lang="en-US" smtClean="0"/>
              <a:t>Global Title Translation Tables</a:t>
            </a:r>
          </a:p>
          <a:p>
            <a:pPr lvl="1"/>
            <a:r>
              <a:rPr lang="en-US" smtClean="0"/>
              <a:t>Enhanced Global Title Translation Tables</a:t>
            </a:r>
          </a:p>
          <a:p>
            <a:pPr lvl="1"/>
            <a:r>
              <a:rPr lang="en-US" smtClean="0"/>
              <a:t>Gateway Screening Function and Tables</a:t>
            </a:r>
          </a:p>
          <a:p>
            <a:pPr lvl="1"/>
            <a:r>
              <a:rPr lang="en-US" smtClean="0"/>
              <a:t>Service Information Octet Table</a:t>
            </a:r>
          </a:p>
          <a:p>
            <a:pPr lvl="1"/>
            <a:r>
              <a:rPr lang="en-US" smtClean="0"/>
              <a:t>ANSI Translation Type Table</a:t>
            </a:r>
          </a:p>
          <a:p>
            <a:pPr lvl="1"/>
            <a:r>
              <a:rPr lang="en-US" smtClean="0"/>
              <a:t>ANSI Subsystem Number Table</a:t>
            </a:r>
          </a:p>
          <a:p>
            <a:pPr lvl="1"/>
            <a:r>
              <a:rPr lang="en-US" smtClean="0"/>
              <a:t>ITU Subsystem Number Table</a:t>
            </a:r>
          </a:p>
          <a:p>
            <a:pPr lvl="1"/>
            <a:r>
              <a:rPr lang="en-US" smtClean="0"/>
              <a:t>GSM Opcode Tables</a:t>
            </a:r>
          </a:p>
          <a:p>
            <a:pPr lvl="1"/>
            <a:r>
              <a:rPr lang="en-US" smtClean="0"/>
              <a:t>Network Management Message Priority Tables</a:t>
            </a:r>
          </a:p>
          <a:p>
            <a:pPr lvl="1"/>
            <a:r>
              <a:rPr lang="en-US" smtClean="0"/>
              <a:t>H0/H1 Heading Code Table</a:t>
            </a:r>
          </a:p>
          <a:p>
            <a:pPr lvl="1"/>
            <a:endParaRPr lang="en-US" dirty="0"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smtClean="0"/>
              <a:t>GTT Actions</a:t>
            </a:r>
          </a:p>
        </p:txBody>
      </p:sp>
      <p:sp>
        <p:nvSpPr>
          <p:cNvPr id="176131" name="Rectangle 3"/>
          <p:cNvSpPr>
            <a:spLocks noGrp="1" noChangeArrowheads="1"/>
          </p:cNvSpPr>
          <p:nvPr>
            <p:ph idx="1"/>
          </p:nvPr>
        </p:nvSpPr>
        <p:spPr/>
        <p:txBody>
          <a:bodyPr/>
          <a:lstStyle/>
          <a:p>
            <a:r>
              <a:rPr lang="en-US" dirty="0" smtClean="0"/>
              <a:t>Global Title Translations Actions can be used to define the actions performed on SCCP messages after GTT.</a:t>
            </a:r>
          </a:p>
          <a:p>
            <a:r>
              <a:rPr lang="en-US" dirty="0" smtClean="0"/>
              <a:t>GTT actions are control features requiring feature access keys. Part numbers for the GTT actions are:</a:t>
            </a:r>
          </a:p>
          <a:p>
            <a:pPr lvl="1"/>
            <a:r>
              <a:rPr lang="en-US" dirty="0" smtClean="0"/>
              <a:t>Discard action – p/n 893-0275-01</a:t>
            </a:r>
          </a:p>
          <a:p>
            <a:pPr lvl="1"/>
            <a:r>
              <a:rPr lang="en-US" dirty="0" smtClean="0"/>
              <a:t>Duplicate action – p/n 893-0276-01</a:t>
            </a:r>
          </a:p>
          <a:p>
            <a:pPr lvl="1"/>
            <a:r>
              <a:rPr lang="en-US" dirty="0" smtClean="0"/>
              <a:t>Forward action – p/n 893-0375-01</a:t>
            </a:r>
          </a:p>
          <a:p>
            <a:r>
              <a:rPr lang="en-US" dirty="0" smtClean="0"/>
              <a:t>The ent-</a:t>
            </a:r>
            <a:r>
              <a:rPr lang="en-US" dirty="0" err="1" smtClean="0"/>
              <a:t>gttact</a:t>
            </a:r>
            <a:r>
              <a:rPr lang="en-US" dirty="0" smtClean="0"/>
              <a:t> command is used to configure GTT Actions</a:t>
            </a:r>
          </a:p>
          <a:p>
            <a:endParaRPr lang="en-US" dirty="0" smtClean="0"/>
          </a:p>
          <a:p>
            <a:endParaRPr lang="en-US" dirty="0" smtClean="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r>
              <a:rPr lang="en-US" dirty="0" smtClean="0"/>
              <a:t>Global Title Translation Tables</a:t>
            </a:r>
          </a:p>
        </p:txBody>
      </p:sp>
    </p:spTree>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r>
              <a:rPr lang="en-US" dirty="0" smtClean="0"/>
              <a:t>Enhanced Global Title Translation Tables</a:t>
            </a:r>
          </a:p>
        </p:txBody>
      </p:sp>
    </p:spTree>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r>
              <a:rPr lang="en-US" dirty="0" smtClean="0"/>
              <a:t>Gateway Screening Tables</a:t>
            </a:r>
          </a:p>
        </p:txBody>
      </p:sp>
    </p:spTree>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r>
              <a:rPr lang="en-US" dirty="0" smtClean="0"/>
              <a:t>Gateway Screening Flow Chart</a:t>
            </a:r>
          </a:p>
        </p:txBody>
      </p:sp>
    </p:spTree>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r>
              <a:rPr lang="en-US" dirty="0" smtClean="0"/>
              <a:t>Service Information Octet</a:t>
            </a:r>
          </a:p>
        </p:txBody>
      </p:sp>
    </p:spTree>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r>
              <a:rPr lang="en-US" dirty="0" smtClean="0"/>
              <a:t>ANSI Translation Types</a:t>
            </a:r>
          </a:p>
        </p:txBody>
      </p:sp>
    </p:spTree>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r>
              <a:rPr lang="en-US" dirty="0" smtClean="0"/>
              <a:t>ANSI Subsystem Number Values</a:t>
            </a:r>
          </a:p>
        </p:txBody>
      </p:sp>
    </p:spTree>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r>
              <a:rPr lang="en-US" dirty="0" smtClean="0"/>
              <a:t>ITU Subsystem Number Values</a:t>
            </a:r>
          </a:p>
        </p:txBody>
      </p:sp>
    </p:spTree>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r>
              <a:rPr lang="en-US" dirty="0" smtClean="0"/>
              <a:t>GSM Operations Codes</a:t>
            </a:r>
          </a:p>
        </p:txBody>
      </p:sp>
    </p:spTree>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eaLnBrk="1" hangingPunct="1"/>
            <a:r>
              <a:rPr lang="en-US" dirty="0" smtClean="0"/>
              <a:t>GSM Operations Codes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en-US" dirty="0" smtClean="0"/>
              <a:t>GTT Actions – cont’d</a:t>
            </a:r>
          </a:p>
        </p:txBody>
      </p:sp>
      <p:sp>
        <p:nvSpPr>
          <p:cNvPr id="3" name="Content Placeholder 2"/>
          <p:cNvSpPr>
            <a:spLocks noGrp="1"/>
          </p:cNvSpPr>
          <p:nvPr>
            <p:ph idx="1"/>
          </p:nvPr>
        </p:nvSpPr>
        <p:spPr/>
        <p:txBody>
          <a:bodyPr/>
          <a:lstStyle/>
          <a:p>
            <a:pPr eaLnBrk="1" hangingPunct="1"/>
            <a:r>
              <a:rPr lang="en-US" dirty="0" smtClean="0"/>
              <a:t>The  GTT action defined by the ent-gttact command is linked to a translation using the “actsn”  parameter of the ent-gta command</a:t>
            </a:r>
          </a:p>
          <a:p>
            <a:pPr eaLnBrk="1" hangingPunct="1"/>
            <a:r>
              <a:rPr lang="en-US" dirty="0" smtClean="0"/>
              <a:t>Actions that may be performed are:</a:t>
            </a:r>
          </a:p>
          <a:p>
            <a:pPr lvl="1" eaLnBrk="1" hangingPunct="1"/>
            <a:r>
              <a:rPr lang="en-US" dirty="0" smtClean="0"/>
              <a:t>disc - discard message with no return error</a:t>
            </a:r>
          </a:p>
          <a:p>
            <a:pPr lvl="1" eaLnBrk="1" hangingPunct="1"/>
            <a:r>
              <a:rPr lang="en-US" dirty="0" smtClean="0"/>
              <a:t>dup -  route the message based on the GTT result and send a copy of the message to a specified duplicate node</a:t>
            </a:r>
          </a:p>
          <a:p>
            <a:pPr lvl="1" eaLnBrk="1" hangingPunct="1"/>
            <a:r>
              <a:rPr lang="en-US" dirty="0" smtClean="0"/>
              <a:t>fwd -  route the original message to a specified forward node instead of the destination indicated by the GTT result</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r>
              <a:rPr lang="en-US" dirty="0" smtClean="0"/>
              <a:t>Priority Assignments for ISUP Messages</a:t>
            </a:r>
          </a:p>
        </p:txBody>
      </p:sp>
    </p:spTree>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en-US" dirty="0" smtClean="0"/>
              <a:t>Priority Assignments for ISUP Messages</a:t>
            </a:r>
          </a:p>
        </p:txBody>
      </p:sp>
    </p:spTree>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eaLnBrk="1" hangingPunct="1"/>
            <a:r>
              <a:rPr lang="en-US" dirty="0" smtClean="0"/>
              <a:t>Priority Assignments for SCCP Messages</a:t>
            </a:r>
          </a:p>
        </p:txBody>
      </p:sp>
    </p:spTree>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116963"/>
            <a:ext cx="9140825" cy="914400"/>
          </a:xfrm>
        </p:spPr>
        <p:txBody>
          <a:bodyPr/>
          <a:lstStyle/>
          <a:p>
            <a:pPr eaLnBrk="1" hangingPunct="1"/>
            <a:r>
              <a:rPr lang="en-US" dirty="0" smtClean="0"/>
              <a:t> MTP Network Management Message Priorities</a:t>
            </a:r>
          </a:p>
        </p:txBody>
      </p:sp>
    </p:spTree>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0" y="-127596"/>
            <a:ext cx="9140825" cy="914400"/>
          </a:xfrm>
        </p:spPr>
        <p:txBody>
          <a:bodyPr/>
          <a:lstStyle/>
          <a:p>
            <a:pPr eaLnBrk="1" hangingPunct="1"/>
            <a:r>
              <a:rPr lang="en-US" dirty="0" smtClean="0"/>
              <a:t> MTP Network Management Message Priorities</a:t>
            </a:r>
          </a:p>
        </p:txBody>
      </p:sp>
    </p:spTree>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r>
              <a:rPr lang="en-US" dirty="0" smtClean="0"/>
              <a:t>H0 / H1 Heading Codes and Functions</a:t>
            </a:r>
          </a:p>
        </p:txBody>
      </p:sp>
    </p:spTree>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smtClean="0"/>
              <a:t>Appendix B – Global Title Translation Features</a:t>
            </a:r>
            <a:endParaRPr lang="en-US" dirty="0" smtClean="0"/>
          </a:p>
        </p:txBody>
      </p:sp>
      <p:sp>
        <p:nvSpPr>
          <p:cNvPr id="291843" name="Rectangle 3"/>
          <p:cNvSpPr>
            <a:spLocks noGrp="1" noChangeArrowheads="1"/>
          </p:cNvSpPr>
          <p:nvPr>
            <p:ph idx="1"/>
          </p:nvPr>
        </p:nvSpPr>
        <p:spPr/>
        <p:txBody>
          <a:bodyPr/>
          <a:lstStyle/>
          <a:p>
            <a:r>
              <a:rPr lang="en-US" dirty="0" smtClean="0"/>
              <a:t>The following pages contain details of some of the EAGLE5 STP GTT features: 		</a:t>
            </a:r>
          </a:p>
          <a:p>
            <a:pPr lvl="2"/>
            <a:r>
              <a:rPr lang="en-US" dirty="0" smtClean="0"/>
              <a:t>Origin-Based SCCP Routing (OBSR)</a:t>
            </a:r>
          </a:p>
          <a:p>
            <a:pPr lvl="2"/>
            <a:r>
              <a:rPr lang="en-US" dirty="0" smtClean="0"/>
              <a:t>Flexible </a:t>
            </a:r>
            <a:r>
              <a:rPr lang="en-US" dirty="0" err="1" smtClean="0"/>
              <a:t>Linkset</a:t>
            </a:r>
            <a:r>
              <a:rPr lang="en-US" dirty="0" smtClean="0"/>
              <a:t> Optional Based Routing (FLOBR)</a:t>
            </a:r>
          </a:p>
          <a:p>
            <a:pPr lvl="2"/>
            <a:r>
              <a:rPr lang="en-US" dirty="0" smtClean="0"/>
              <a:t>TCAP </a:t>
            </a:r>
            <a:r>
              <a:rPr lang="en-US" dirty="0" err="1" smtClean="0"/>
              <a:t>Opcode</a:t>
            </a:r>
            <a:r>
              <a:rPr lang="en-US" dirty="0" smtClean="0"/>
              <a:t> Based Routing (TOBR)</a:t>
            </a:r>
          </a:p>
          <a:p>
            <a:pPr lvl="2"/>
            <a:r>
              <a:rPr lang="en-US" dirty="0" smtClean="0"/>
              <a:t>GTT load sharing between ITU networks</a:t>
            </a:r>
          </a:p>
          <a:p>
            <a:pPr lvl="2"/>
            <a:r>
              <a:rPr lang="en-US" dirty="0" smtClean="0"/>
              <a:t>GTT load sharing with alternate routing indicator feature.</a:t>
            </a:r>
          </a:p>
          <a:p>
            <a:pPr lvl="2"/>
            <a:r>
              <a:rPr lang="en-US" dirty="0" smtClean="0"/>
              <a:t>Advanced GTT Modification feature.</a:t>
            </a:r>
          </a:p>
          <a:p>
            <a:pPr lvl="2"/>
            <a:r>
              <a:rPr lang="en-US" dirty="0" smtClean="0"/>
              <a:t>Intermediate Global Title load sharing (IGTTLS) feature.</a:t>
            </a:r>
          </a:p>
          <a:p>
            <a:pPr lvl="2"/>
            <a:r>
              <a:rPr lang="en-US" dirty="0" smtClean="0"/>
              <a:t>Flexible GTT load sharing feature. </a:t>
            </a:r>
          </a:p>
          <a:p>
            <a:pPr lvl="2"/>
            <a:r>
              <a:rPr lang="en-US" dirty="0" smtClean="0"/>
              <a:t>Weighted GTT load sharing feature.</a:t>
            </a:r>
          </a:p>
          <a:p>
            <a:pPr lvl="2"/>
            <a:r>
              <a:rPr lang="en-US" dirty="0" smtClean="0"/>
              <a:t>Transaction-based GTT load sharing feature.</a:t>
            </a:r>
          </a:p>
          <a:p>
            <a:pPr lvl="2"/>
            <a:endParaRPr lang="en-US" dirty="0" smtClean="0"/>
          </a:p>
          <a:p>
            <a:pPr lvl="2"/>
            <a:endParaRPr lang="en-US" dirty="0" smtClean="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smtClean="0"/>
              <a:t>Origin-Based SCCP Routing (OBSR)</a:t>
            </a:r>
            <a:endParaRPr lang="en-US" dirty="0" smtClean="0"/>
          </a:p>
        </p:txBody>
      </p:sp>
      <p:sp>
        <p:nvSpPr>
          <p:cNvPr id="292867" name="Rectangle 3"/>
          <p:cNvSpPr>
            <a:spLocks noGrp="1" noChangeArrowheads="1"/>
          </p:cNvSpPr>
          <p:nvPr>
            <p:ph idx="1"/>
          </p:nvPr>
        </p:nvSpPr>
        <p:spPr/>
        <p:txBody>
          <a:bodyPr/>
          <a:lstStyle/>
          <a:p>
            <a:r>
              <a:rPr lang="en-US" smtClean="0"/>
              <a:t>The Origin-Based SCCP Routing (OBSR) feature provides options for routing SCCP messages in addition to CdPA (called party address) fields in the message. </a:t>
            </a:r>
          </a:p>
          <a:p>
            <a:endParaRPr lang="en-US" smtClean="0"/>
          </a:p>
          <a:p>
            <a:r>
              <a:rPr lang="en-US" smtClean="0"/>
              <a:t>With this feature, SCCP messages may also be routed on the calling party address (CgPA), CgPA point code, CgPA subsystem number, or the originating point code (OPC) fields in the message.</a:t>
            </a:r>
            <a:endParaRPr lang="en-US" dirty="0" smtClean="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smtClean="0"/>
              <a:t>OBSR Routing Modes</a:t>
            </a:r>
            <a:endParaRPr lang="en-US" dirty="0" smtClean="0"/>
          </a:p>
        </p:txBody>
      </p:sp>
      <p:sp>
        <p:nvSpPr>
          <p:cNvPr id="293891" name="Rectangle 3"/>
          <p:cNvSpPr>
            <a:spLocks noGrp="1" noChangeArrowheads="1"/>
          </p:cNvSpPr>
          <p:nvPr>
            <p:ph idx="1"/>
          </p:nvPr>
        </p:nvSpPr>
        <p:spPr/>
        <p:txBody>
          <a:bodyPr/>
          <a:lstStyle/>
          <a:p>
            <a:r>
              <a:rPr lang="en-US" smtClean="0"/>
              <a:t>The Origin-Based SCCP Routing (OBSR) feature provides three modes of global title translation:</a:t>
            </a:r>
          </a:p>
          <a:p>
            <a:pPr lvl="1"/>
            <a:r>
              <a:rPr lang="en-US" smtClean="0"/>
              <a:t>CdPA global title translation which includes:</a:t>
            </a:r>
          </a:p>
          <a:p>
            <a:pPr lvl="2"/>
            <a:r>
              <a:rPr lang="en-US" smtClean="0"/>
              <a:t>global title address (digits), translation type and global title indicator. If the gti=4, nature of address and number plan are also used</a:t>
            </a:r>
          </a:p>
          <a:p>
            <a:pPr lvl="1"/>
            <a:r>
              <a:rPr lang="en-US" smtClean="0"/>
              <a:t>CgPA global title translation which includes:</a:t>
            </a:r>
          </a:p>
          <a:p>
            <a:pPr lvl="2"/>
            <a:r>
              <a:rPr lang="en-US" smtClean="0"/>
              <a:t>global title address (digits), translation type, subsystem number and global title indicator. If the gti=4, nature of address and number plan are also used</a:t>
            </a:r>
          </a:p>
          <a:p>
            <a:pPr lvl="2"/>
            <a:r>
              <a:rPr lang="en-US" smtClean="0"/>
              <a:t>CgPa point code, translation type, subsystem number and global title indicator. If the gti=4, nature of address and number plan are also used</a:t>
            </a:r>
          </a:p>
          <a:p>
            <a:pPr lvl="1"/>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smtClean="0"/>
              <a:t>GTT Actions “Copy” Example</a:t>
            </a:r>
          </a:p>
        </p:txBody>
      </p:sp>
      <p:sp>
        <p:nvSpPr>
          <p:cNvPr id="38" name="Content Placeholder 37"/>
          <p:cNvSpPr>
            <a:spLocks noGrp="1"/>
          </p:cNvSpPr>
          <p:nvPr>
            <p:ph idx="1"/>
          </p:nvPr>
        </p:nvSpPr>
        <p:spPr>
          <a:xfrm>
            <a:off x="182880" y="762000"/>
            <a:ext cx="8732520" cy="2066925"/>
          </a:xfrm>
        </p:spPr>
        <p:txBody>
          <a:bodyPr/>
          <a:lstStyle/>
          <a:p>
            <a:r>
              <a:rPr lang="en-US" dirty="0" smtClean="0"/>
              <a:t>In this example, an SCCP message from an external network is targeted after GTT to be copied. The original message is routed to its destination and the copy is sent to a customer specific server database, allowing the network to track MSUs from the external network. </a:t>
            </a:r>
          </a:p>
          <a:p>
            <a:pPr>
              <a:buNone/>
            </a:pPr>
            <a:endParaRPr lang="en-US" dirty="0"/>
          </a:p>
        </p:txBody>
      </p:sp>
      <p:grpSp>
        <p:nvGrpSpPr>
          <p:cNvPr id="39" name="Group 38"/>
          <p:cNvGrpSpPr/>
          <p:nvPr/>
        </p:nvGrpSpPr>
        <p:grpSpPr>
          <a:xfrm>
            <a:off x="549275" y="2870200"/>
            <a:ext cx="7527925" cy="3238500"/>
            <a:chOff x="511175" y="3422650"/>
            <a:chExt cx="7527925" cy="3238500"/>
          </a:xfrm>
        </p:grpSpPr>
        <p:sp>
          <p:nvSpPr>
            <p:cNvPr id="11268" name="Line 3"/>
            <p:cNvSpPr>
              <a:spLocks noChangeShapeType="1"/>
            </p:cNvSpPr>
            <p:nvPr/>
          </p:nvSpPr>
          <p:spPr bwMode="auto">
            <a:xfrm>
              <a:off x="1663700" y="4505325"/>
              <a:ext cx="7874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1269" name="Line 4"/>
            <p:cNvSpPr>
              <a:spLocks noChangeShapeType="1"/>
            </p:cNvSpPr>
            <p:nvPr/>
          </p:nvSpPr>
          <p:spPr bwMode="auto">
            <a:xfrm flipV="1">
              <a:off x="5549900" y="4518025"/>
              <a:ext cx="1498600" cy="0"/>
            </a:xfrm>
            <a:prstGeom prst="line">
              <a:avLst/>
            </a:prstGeom>
            <a:noFill/>
            <a:ln w="12700">
              <a:solidFill>
                <a:schemeClr val="tx1"/>
              </a:solidFill>
              <a:round/>
              <a:headEnd type="none" w="sm" len="sm"/>
              <a:tailEnd type="none" w="sm" len="sm"/>
            </a:ln>
          </p:spPr>
          <p:txBody>
            <a:bodyPr wrap="none" anchor="ctr"/>
            <a:lstStyle/>
            <a:p>
              <a:endParaRPr lang="en-US" dirty="0"/>
            </a:p>
          </p:txBody>
        </p:sp>
        <p:graphicFrame>
          <p:nvGraphicFramePr>
            <p:cNvPr id="11266" name="Object 5"/>
            <p:cNvGraphicFramePr>
              <a:graphicFrameLocks/>
            </p:cNvGraphicFramePr>
            <p:nvPr/>
          </p:nvGraphicFramePr>
          <p:xfrm>
            <a:off x="511175" y="5899150"/>
            <a:ext cx="1127125" cy="590550"/>
          </p:xfrm>
          <a:graphic>
            <a:graphicData uri="http://schemas.openxmlformats.org/presentationml/2006/ole">
              <p:oleObj spid="_x0000_s568322" name="Clip" r:id="rId4" imgW="3659040" imgH="1925280" progId="">
                <p:embed/>
              </p:oleObj>
            </a:graphicData>
          </a:graphic>
        </p:graphicFrame>
        <p:sp>
          <p:nvSpPr>
            <p:cNvPr id="11270" name="Line 6"/>
            <p:cNvSpPr>
              <a:spLocks noChangeShapeType="1"/>
            </p:cNvSpPr>
            <p:nvPr/>
          </p:nvSpPr>
          <p:spPr bwMode="auto">
            <a:xfrm flipV="1">
              <a:off x="1181100" y="497522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11271" name="Oval 7"/>
            <p:cNvSpPr>
              <a:spLocks noChangeArrowheads="1"/>
            </p:cNvSpPr>
            <p:nvPr/>
          </p:nvSpPr>
          <p:spPr bwMode="auto">
            <a:xfrm>
              <a:off x="800100" y="40608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800" b="1" dirty="0" smtClean="0">
                  <a:solidFill>
                    <a:srgbClr val="000000"/>
                  </a:solidFill>
                </a:rPr>
                <a:t>MSC</a:t>
              </a:r>
              <a:endParaRPr lang="en-US" sz="2800" b="1" dirty="0">
                <a:solidFill>
                  <a:srgbClr val="000000"/>
                </a:solidFill>
              </a:endParaRPr>
            </a:p>
          </p:txBody>
        </p:sp>
        <p:grpSp>
          <p:nvGrpSpPr>
            <p:cNvPr id="2" name="Group 8"/>
            <p:cNvGrpSpPr>
              <a:grpSpLocks/>
            </p:cNvGrpSpPr>
            <p:nvPr/>
          </p:nvGrpSpPr>
          <p:grpSpPr bwMode="auto">
            <a:xfrm>
              <a:off x="4406900" y="3984625"/>
              <a:ext cx="1143000" cy="1066800"/>
              <a:chOff x="2448" y="1824"/>
              <a:chExt cx="720" cy="672"/>
            </a:xfrm>
          </p:grpSpPr>
          <p:sp>
            <p:nvSpPr>
              <p:cNvPr id="11300" name="Rectangle 9"/>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301" name="Line 10"/>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73" name="AutoShape 11"/>
            <p:cNvSpPr>
              <a:spLocks noChangeArrowheads="1"/>
            </p:cNvSpPr>
            <p:nvPr/>
          </p:nvSpPr>
          <p:spPr bwMode="auto">
            <a:xfrm>
              <a:off x="6515100" y="5251450"/>
              <a:ext cx="1524000" cy="13589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endParaRPr lang="fr-FR" sz="2000" dirty="0">
                <a:solidFill>
                  <a:srgbClr val="000000"/>
                </a:solidFill>
              </a:endParaRPr>
            </a:p>
          </p:txBody>
        </p:sp>
        <p:sp>
          <p:nvSpPr>
            <p:cNvPr id="11274" name="Rectangle 12"/>
            <p:cNvSpPr>
              <a:spLocks noChangeArrowheads="1"/>
            </p:cNvSpPr>
            <p:nvPr/>
          </p:nvSpPr>
          <p:spPr bwMode="auto">
            <a:xfrm>
              <a:off x="4579938" y="42576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1275" name="Oval 13"/>
            <p:cNvSpPr>
              <a:spLocks noChangeArrowheads="1"/>
            </p:cNvSpPr>
            <p:nvPr/>
          </p:nvSpPr>
          <p:spPr bwMode="auto">
            <a:xfrm>
              <a:off x="7035800" y="4098925"/>
              <a:ext cx="838200" cy="914400"/>
            </a:xfrm>
            <a:prstGeom prst="ellipse">
              <a:avLst/>
            </a:prstGeom>
            <a:solidFill>
              <a:schemeClr val="accent1">
                <a:lumMod val="60000"/>
                <a:lumOff val="40000"/>
              </a:schemeClr>
            </a:solidFill>
            <a:ln w="12700">
              <a:solidFill>
                <a:schemeClr val="tx1"/>
              </a:solidFill>
              <a:round/>
              <a:headEnd type="none" w="sm" len="sm"/>
              <a:tailEnd type="none" w="sm" len="sm"/>
            </a:ln>
          </p:spPr>
          <p:txBody>
            <a:bodyPr wrap="none" anchor="ctr"/>
            <a:lstStyle/>
            <a:p>
              <a:pPr algn="ctr"/>
              <a:r>
                <a:rPr lang="en-US" sz="2000" b="1" dirty="0" smtClean="0">
                  <a:solidFill>
                    <a:srgbClr val="000000"/>
                  </a:solidFill>
                </a:rPr>
                <a:t>SMSC</a:t>
              </a:r>
              <a:endParaRPr lang="en-US" sz="2000" b="1" dirty="0">
                <a:solidFill>
                  <a:srgbClr val="000000"/>
                </a:solidFill>
              </a:endParaRPr>
            </a:p>
          </p:txBody>
        </p:sp>
        <p:sp>
          <p:nvSpPr>
            <p:cNvPr id="11276" name="Line 14"/>
            <p:cNvSpPr>
              <a:spLocks noChangeShapeType="1"/>
            </p:cNvSpPr>
            <p:nvPr/>
          </p:nvSpPr>
          <p:spPr bwMode="auto">
            <a:xfrm>
              <a:off x="5562600" y="4670425"/>
              <a:ext cx="1346200" cy="0"/>
            </a:xfrm>
            <a:prstGeom prst="line">
              <a:avLst/>
            </a:prstGeom>
            <a:noFill/>
            <a:ln w="28575">
              <a:solidFill>
                <a:schemeClr val="tx1"/>
              </a:solidFill>
              <a:round/>
              <a:headEnd/>
              <a:tailEnd type="arrow" w="med" len="med"/>
            </a:ln>
          </p:spPr>
          <p:txBody>
            <a:bodyPr/>
            <a:lstStyle/>
            <a:p>
              <a:endParaRPr lang="en-US" dirty="0"/>
            </a:p>
          </p:txBody>
        </p:sp>
        <p:sp>
          <p:nvSpPr>
            <p:cNvPr id="11277" name="Line 15"/>
            <p:cNvSpPr>
              <a:spLocks noChangeShapeType="1"/>
            </p:cNvSpPr>
            <p:nvPr/>
          </p:nvSpPr>
          <p:spPr bwMode="auto">
            <a:xfrm flipV="1">
              <a:off x="1689100" y="4352925"/>
              <a:ext cx="723900" cy="0"/>
            </a:xfrm>
            <a:prstGeom prst="line">
              <a:avLst/>
            </a:prstGeom>
            <a:noFill/>
            <a:ln w="28575">
              <a:solidFill>
                <a:schemeClr val="tx1"/>
              </a:solidFill>
              <a:round/>
              <a:headEnd/>
              <a:tailEnd type="arrow" w="med" len="med"/>
            </a:ln>
          </p:spPr>
          <p:txBody>
            <a:bodyPr/>
            <a:lstStyle/>
            <a:p>
              <a:endParaRPr lang="en-US" dirty="0"/>
            </a:p>
          </p:txBody>
        </p:sp>
        <p:sp>
          <p:nvSpPr>
            <p:cNvPr id="11278" name="Text Box 16"/>
            <p:cNvSpPr txBox="1">
              <a:spLocks noChangeArrowheads="1"/>
            </p:cNvSpPr>
            <p:nvPr/>
          </p:nvSpPr>
          <p:spPr bwMode="auto">
            <a:xfrm>
              <a:off x="6667500" y="5619750"/>
              <a:ext cx="1270000" cy="915988"/>
            </a:xfrm>
            <a:prstGeom prst="rect">
              <a:avLst/>
            </a:prstGeom>
            <a:noFill/>
            <a:ln w="9525">
              <a:noFill/>
              <a:miter lim="800000"/>
              <a:headEnd/>
              <a:tailEnd/>
            </a:ln>
          </p:spPr>
          <p:txBody>
            <a:bodyPr>
              <a:spAutoFit/>
            </a:bodyPr>
            <a:lstStyle/>
            <a:p>
              <a:pPr algn="ctr">
                <a:spcBef>
                  <a:spcPct val="50000"/>
                </a:spcBef>
              </a:pPr>
              <a:r>
                <a:rPr lang="en-US" dirty="0">
                  <a:solidFill>
                    <a:srgbClr val="000000"/>
                  </a:solidFill>
                </a:rPr>
                <a:t>Customer Specific Server</a:t>
              </a:r>
            </a:p>
          </p:txBody>
        </p:sp>
        <p:sp>
          <p:nvSpPr>
            <p:cNvPr id="11279" name="Line 17"/>
            <p:cNvSpPr>
              <a:spLocks noChangeShapeType="1"/>
            </p:cNvSpPr>
            <p:nvPr/>
          </p:nvSpPr>
          <p:spPr bwMode="auto">
            <a:xfrm>
              <a:off x="5549900" y="4657725"/>
              <a:ext cx="965200" cy="1409700"/>
            </a:xfrm>
            <a:prstGeom prst="line">
              <a:avLst/>
            </a:prstGeom>
            <a:noFill/>
            <a:ln w="38100">
              <a:solidFill>
                <a:schemeClr val="tx1"/>
              </a:solidFill>
              <a:round/>
              <a:headEnd/>
              <a:tailEnd type="arrow" w="med" len="med"/>
            </a:ln>
          </p:spPr>
          <p:txBody>
            <a:bodyPr/>
            <a:lstStyle/>
            <a:p>
              <a:endParaRPr lang="en-US" dirty="0"/>
            </a:p>
          </p:txBody>
        </p:sp>
        <p:grpSp>
          <p:nvGrpSpPr>
            <p:cNvPr id="3" name="Group 19"/>
            <p:cNvGrpSpPr>
              <a:grpSpLocks/>
            </p:cNvGrpSpPr>
            <p:nvPr/>
          </p:nvGrpSpPr>
          <p:grpSpPr bwMode="auto">
            <a:xfrm>
              <a:off x="4419600" y="5470525"/>
              <a:ext cx="1143000" cy="1066800"/>
              <a:chOff x="2448" y="1824"/>
              <a:chExt cx="720" cy="672"/>
            </a:xfrm>
          </p:grpSpPr>
          <p:sp>
            <p:nvSpPr>
              <p:cNvPr id="11298" name="Rectangle 20"/>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9"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2" name="Rectangle 22"/>
            <p:cNvSpPr>
              <a:spLocks noChangeArrowheads="1"/>
            </p:cNvSpPr>
            <p:nvPr/>
          </p:nvSpPr>
          <p:spPr bwMode="auto">
            <a:xfrm>
              <a:off x="4592638" y="57435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4" name="Group 23"/>
            <p:cNvGrpSpPr>
              <a:grpSpLocks/>
            </p:cNvGrpSpPr>
            <p:nvPr/>
          </p:nvGrpSpPr>
          <p:grpSpPr bwMode="auto">
            <a:xfrm>
              <a:off x="2463800" y="3959225"/>
              <a:ext cx="1143000" cy="1066800"/>
              <a:chOff x="2448" y="1824"/>
              <a:chExt cx="720" cy="672"/>
            </a:xfrm>
          </p:grpSpPr>
          <p:sp>
            <p:nvSpPr>
              <p:cNvPr id="11296" name="Rectangle 24"/>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7" name="Line 2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4" name="Rectangle 26"/>
            <p:cNvSpPr>
              <a:spLocks noChangeArrowheads="1"/>
            </p:cNvSpPr>
            <p:nvPr/>
          </p:nvSpPr>
          <p:spPr bwMode="auto">
            <a:xfrm>
              <a:off x="2636838" y="42322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grpSp>
          <p:nvGrpSpPr>
            <p:cNvPr id="5" name="Group 27"/>
            <p:cNvGrpSpPr>
              <a:grpSpLocks/>
            </p:cNvGrpSpPr>
            <p:nvPr/>
          </p:nvGrpSpPr>
          <p:grpSpPr bwMode="auto">
            <a:xfrm>
              <a:off x="2476500" y="5445125"/>
              <a:ext cx="1143000" cy="1066800"/>
              <a:chOff x="2448" y="1824"/>
              <a:chExt cx="720" cy="672"/>
            </a:xfrm>
          </p:grpSpPr>
          <p:sp>
            <p:nvSpPr>
              <p:cNvPr id="11294" name="Rectangle 28"/>
              <p:cNvSpPr>
                <a:spLocks noChangeArrowheads="1"/>
              </p:cNvSpPr>
              <p:nvPr/>
            </p:nvSpPr>
            <p:spPr bwMode="auto">
              <a:xfrm>
                <a:off x="2448" y="1824"/>
                <a:ext cx="720" cy="672"/>
              </a:xfrm>
              <a:prstGeom prst="rect">
                <a:avLst/>
              </a:prstGeom>
              <a:solidFill>
                <a:srgbClr val="F0E8B7"/>
              </a:solidFill>
              <a:ln w="12700">
                <a:solidFill>
                  <a:schemeClr val="tx1"/>
                </a:solidFill>
                <a:miter lim="800000"/>
                <a:headEnd type="none" w="sm" len="sm"/>
                <a:tailEnd type="none" w="sm" len="sm"/>
              </a:ln>
            </p:spPr>
            <p:txBody>
              <a:bodyPr wrap="none" anchor="ctr"/>
              <a:lstStyle/>
              <a:p>
                <a:endParaRPr lang="en-US" dirty="0"/>
              </a:p>
            </p:txBody>
          </p:sp>
          <p:sp>
            <p:nvSpPr>
              <p:cNvPr id="11295" name="Line 2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11286" name="Rectangle 30"/>
            <p:cNvSpPr>
              <a:spLocks noChangeArrowheads="1"/>
            </p:cNvSpPr>
            <p:nvPr/>
          </p:nvSpPr>
          <p:spPr bwMode="auto">
            <a:xfrm>
              <a:off x="2649538" y="5718175"/>
              <a:ext cx="874712" cy="519113"/>
            </a:xfrm>
            <a:prstGeom prst="rect">
              <a:avLst/>
            </a:prstGeom>
            <a:solidFill>
              <a:srgbClr val="F0E8B7"/>
            </a:solidFill>
            <a:ln w="9525">
              <a:noFill/>
              <a:miter lim="800000"/>
              <a:headEnd/>
              <a:tailEnd/>
            </a:ln>
          </p:spPr>
          <p:txBody>
            <a:bodyPr wrap="none">
              <a:spAutoFit/>
            </a:bodyPr>
            <a:lstStyle/>
            <a:p>
              <a:r>
                <a:rPr lang="en-US" sz="2800" b="1" dirty="0">
                  <a:solidFill>
                    <a:srgbClr val="000000"/>
                  </a:solidFill>
                </a:rPr>
                <a:t>STP</a:t>
              </a:r>
            </a:p>
          </p:txBody>
        </p:sp>
        <p:sp>
          <p:nvSpPr>
            <p:cNvPr id="11287" name="Line 31"/>
            <p:cNvSpPr>
              <a:spLocks noChangeShapeType="1"/>
            </p:cNvSpPr>
            <p:nvPr/>
          </p:nvSpPr>
          <p:spPr bwMode="auto">
            <a:xfrm>
              <a:off x="3975100" y="3422650"/>
              <a:ext cx="9525" cy="3238500"/>
            </a:xfrm>
            <a:prstGeom prst="line">
              <a:avLst/>
            </a:prstGeom>
            <a:noFill/>
            <a:ln w="28575">
              <a:solidFill>
                <a:schemeClr val="tx1"/>
              </a:solidFill>
              <a:prstDash val="dash"/>
              <a:round/>
              <a:headEnd/>
              <a:tailEnd/>
            </a:ln>
          </p:spPr>
          <p:txBody>
            <a:bodyPr/>
            <a:lstStyle/>
            <a:p>
              <a:endParaRPr lang="en-US" dirty="0"/>
            </a:p>
          </p:txBody>
        </p:sp>
        <p:sp>
          <p:nvSpPr>
            <p:cNvPr id="11288" name="Text Box 32"/>
            <p:cNvSpPr txBox="1">
              <a:spLocks noChangeArrowheads="1"/>
            </p:cNvSpPr>
            <p:nvPr/>
          </p:nvSpPr>
          <p:spPr bwMode="auto">
            <a:xfrm>
              <a:off x="4816475" y="3502025"/>
              <a:ext cx="2146300" cy="366713"/>
            </a:xfrm>
            <a:prstGeom prst="rect">
              <a:avLst/>
            </a:prstGeom>
            <a:noFill/>
            <a:ln w="9525">
              <a:noFill/>
              <a:miter lim="800000"/>
              <a:headEnd/>
              <a:tailEnd/>
            </a:ln>
          </p:spPr>
          <p:txBody>
            <a:bodyPr>
              <a:spAutoFit/>
            </a:bodyPr>
            <a:lstStyle/>
            <a:p>
              <a:pPr>
                <a:spcBef>
                  <a:spcPct val="50000"/>
                </a:spcBef>
              </a:pPr>
              <a:r>
                <a:rPr lang="en-US" dirty="0" smtClean="0"/>
                <a:t>         </a:t>
              </a:r>
              <a:r>
                <a:rPr lang="en-US" u="sng" dirty="0" smtClean="0"/>
                <a:t>GTT Network</a:t>
              </a:r>
              <a:r>
                <a:rPr lang="en-US" b="1" dirty="0" smtClean="0"/>
                <a:t> </a:t>
              </a:r>
              <a:endParaRPr lang="en-US" b="1" dirty="0"/>
            </a:p>
          </p:txBody>
        </p:sp>
        <p:sp>
          <p:nvSpPr>
            <p:cNvPr id="11289" name="Text Box 33"/>
            <p:cNvSpPr txBox="1">
              <a:spLocks noChangeArrowheads="1"/>
            </p:cNvSpPr>
            <p:nvPr/>
          </p:nvSpPr>
          <p:spPr bwMode="auto">
            <a:xfrm>
              <a:off x="1270000" y="3514725"/>
              <a:ext cx="2371725" cy="366713"/>
            </a:xfrm>
            <a:prstGeom prst="rect">
              <a:avLst/>
            </a:prstGeom>
            <a:noFill/>
            <a:ln w="9525">
              <a:noFill/>
              <a:miter lim="800000"/>
              <a:headEnd/>
              <a:tailEnd/>
            </a:ln>
          </p:spPr>
          <p:txBody>
            <a:bodyPr>
              <a:spAutoFit/>
            </a:bodyPr>
            <a:lstStyle/>
            <a:p>
              <a:pPr>
                <a:spcBef>
                  <a:spcPct val="50000"/>
                </a:spcBef>
              </a:pPr>
              <a:r>
                <a:rPr lang="en-US" u="sng" dirty="0" smtClean="0"/>
                <a:t>External </a:t>
              </a:r>
              <a:r>
                <a:rPr lang="en-US" u="sng" dirty="0"/>
                <a:t>Network</a:t>
              </a:r>
            </a:p>
          </p:txBody>
        </p:sp>
        <p:sp>
          <p:nvSpPr>
            <p:cNvPr id="11290" name="Line 34"/>
            <p:cNvSpPr>
              <a:spLocks noChangeShapeType="1"/>
            </p:cNvSpPr>
            <p:nvPr/>
          </p:nvSpPr>
          <p:spPr bwMode="auto">
            <a:xfrm>
              <a:off x="3606800" y="4505325"/>
              <a:ext cx="812800" cy="0"/>
            </a:xfrm>
            <a:prstGeom prst="line">
              <a:avLst/>
            </a:prstGeom>
            <a:noFill/>
            <a:ln w="9525">
              <a:solidFill>
                <a:schemeClr val="tx1"/>
              </a:solidFill>
              <a:round/>
              <a:headEnd/>
              <a:tailEnd/>
            </a:ln>
          </p:spPr>
          <p:txBody>
            <a:bodyPr/>
            <a:lstStyle/>
            <a:p>
              <a:endParaRPr lang="en-US" dirty="0"/>
            </a:p>
          </p:txBody>
        </p:sp>
        <p:sp>
          <p:nvSpPr>
            <p:cNvPr id="11291" name="Line 35"/>
            <p:cNvSpPr>
              <a:spLocks noChangeShapeType="1"/>
            </p:cNvSpPr>
            <p:nvPr/>
          </p:nvSpPr>
          <p:spPr bwMode="auto">
            <a:xfrm flipV="1">
              <a:off x="3657600" y="4340225"/>
              <a:ext cx="673100" cy="0"/>
            </a:xfrm>
            <a:prstGeom prst="line">
              <a:avLst/>
            </a:prstGeom>
            <a:noFill/>
            <a:ln w="28575">
              <a:solidFill>
                <a:schemeClr val="tx1"/>
              </a:solidFill>
              <a:round/>
              <a:headEnd/>
              <a:tailEnd type="arrow" w="med" len="med"/>
            </a:ln>
          </p:spPr>
          <p:txBody>
            <a:bodyPr/>
            <a:lstStyle/>
            <a:p>
              <a:endParaRPr lang="en-US" dirty="0"/>
            </a:p>
          </p:txBody>
        </p:sp>
        <p:sp>
          <p:nvSpPr>
            <p:cNvPr id="11292" name="Line 36"/>
            <p:cNvSpPr>
              <a:spLocks noChangeShapeType="1"/>
            </p:cNvSpPr>
            <p:nvPr/>
          </p:nvSpPr>
          <p:spPr bwMode="auto">
            <a:xfrm>
              <a:off x="3022600" y="5026025"/>
              <a:ext cx="0" cy="431800"/>
            </a:xfrm>
            <a:prstGeom prst="line">
              <a:avLst/>
            </a:prstGeom>
            <a:noFill/>
            <a:ln w="9525">
              <a:solidFill>
                <a:schemeClr val="tx1"/>
              </a:solidFill>
              <a:round/>
              <a:headEnd/>
              <a:tailEnd/>
            </a:ln>
          </p:spPr>
          <p:txBody>
            <a:bodyPr/>
            <a:lstStyle/>
            <a:p>
              <a:endParaRPr lang="en-US" dirty="0"/>
            </a:p>
          </p:txBody>
        </p:sp>
        <p:sp>
          <p:nvSpPr>
            <p:cNvPr id="11293" name="Line 37"/>
            <p:cNvSpPr>
              <a:spLocks noChangeShapeType="1"/>
            </p:cNvSpPr>
            <p:nvPr/>
          </p:nvSpPr>
          <p:spPr bwMode="auto">
            <a:xfrm>
              <a:off x="4953000" y="5051425"/>
              <a:ext cx="0" cy="419100"/>
            </a:xfrm>
            <a:prstGeom prst="line">
              <a:avLst/>
            </a:prstGeom>
            <a:noFill/>
            <a:ln w="9525">
              <a:solidFill>
                <a:schemeClr val="tx1"/>
              </a:solidFill>
              <a:round/>
              <a:headEnd/>
              <a:tailEnd/>
            </a:ln>
          </p:spPr>
          <p:txBody>
            <a:bodyPr/>
            <a:lstStyle/>
            <a:p>
              <a:endParaRPr lang="en-US" dirty="0"/>
            </a:p>
          </p:txBody>
        </p:sp>
      </p:grpSp>
    </p:spTree>
  </p:cSld>
  <p:clrMapOvr>
    <a:masterClrMapping/>
  </p:clrMapOv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smtClean="0"/>
              <a:t>OBSR Routing Modes (cont’d)</a:t>
            </a:r>
            <a:endParaRPr lang="en-US" dirty="0" smtClean="0"/>
          </a:p>
        </p:txBody>
      </p:sp>
      <p:sp>
        <p:nvSpPr>
          <p:cNvPr id="294915" name="Rectangle 3"/>
          <p:cNvSpPr>
            <a:spLocks noGrp="1" noChangeArrowheads="1"/>
          </p:cNvSpPr>
          <p:nvPr>
            <p:ph idx="1"/>
          </p:nvPr>
        </p:nvSpPr>
        <p:spPr>
          <a:xfrm>
            <a:off x="182880" y="762000"/>
            <a:ext cx="8961120" cy="5638800"/>
          </a:xfrm>
        </p:spPr>
        <p:txBody>
          <a:bodyPr/>
          <a:lstStyle/>
          <a:p>
            <a:r>
              <a:rPr lang="en-US" dirty="0" smtClean="0"/>
              <a:t>Advanced </a:t>
            </a:r>
            <a:r>
              <a:rPr lang="en-US" dirty="0" err="1" smtClean="0"/>
              <a:t>CdPA</a:t>
            </a:r>
            <a:r>
              <a:rPr lang="en-US" dirty="0" smtClean="0"/>
              <a:t> global title translation which includes:</a:t>
            </a:r>
          </a:p>
          <a:p>
            <a:pPr lvl="1"/>
            <a:r>
              <a:rPr lang="en-US" dirty="0" smtClean="0"/>
              <a:t>The </a:t>
            </a:r>
            <a:r>
              <a:rPr lang="en-US" dirty="0" err="1" smtClean="0"/>
              <a:t>CdPA</a:t>
            </a:r>
            <a:r>
              <a:rPr lang="en-US" dirty="0" smtClean="0"/>
              <a:t> global title address</a:t>
            </a:r>
          </a:p>
          <a:p>
            <a:pPr lvl="1"/>
            <a:r>
              <a:rPr lang="en-US" dirty="0" smtClean="0"/>
              <a:t>The </a:t>
            </a:r>
            <a:r>
              <a:rPr lang="en-US" dirty="0" err="1" smtClean="0"/>
              <a:t>CgPA</a:t>
            </a:r>
            <a:r>
              <a:rPr lang="en-US" dirty="0" smtClean="0"/>
              <a:t> global title address, or </a:t>
            </a:r>
            <a:r>
              <a:rPr lang="en-US" dirty="0" err="1" smtClean="0"/>
              <a:t>CgPA</a:t>
            </a:r>
            <a:r>
              <a:rPr lang="en-US" dirty="0" smtClean="0"/>
              <a:t> point code, or Selector ID.</a:t>
            </a:r>
          </a:p>
          <a:p>
            <a:pPr lvl="1"/>
            <a:r>
              <a:rPr lang="en-US" dirty="0" smtClean="0"/>
              <a:t>The </a:t>
            </a:r>
            <a:r>
              <a:rPr lang="en-US" dirty="0" err="1" smtClean="0"/>
              <a:t>CgPA</a:t>
            </a:r>
            <a:r>
              <a:rPr lang="en-US" dirty="0" smtClean="0"/>
              <a:t> subsystem number</a:t>
            </a:r>
          </a:p>
          <a:p>
            <a:pPr lvl="1"/>
            <a:r>
              <a:rPr lang="en-US" dirty="0" smtClean="0"/>
              <a:t>The OPC from the MTP routing label</a:t>
            </a:r>
          </a:p>
          <a:p>
            <a:pPr lvl="1"/>
            <a:r>
              <a:rPr lang="en-US" dirty="0" smtClean="0"/>
              <a:t>The </a:t>
            </a:r>
            <a:r>
              <a:rPr lang="en-US" dirty="0" err="1" smtClean="0"/>
              <a:t>CdPA</a:t>
            </a:r>
            <a:r>
              <a:rPr lang="en-US" dirty="0" smtClean="0"/>
              <a:t> translation type</a:t>
            </a:r>
          </a:p>
          <a:p>
            <a:pPr lvl="1"/>
            <a:r>
              <a:rPr lang="en-US" dirty="0" smtClean="0"/>
              <a:t>The </a:t>
            </a:r>
            <a:r>
              <a:rPr lang="en-US" dirty="0" err="1" smtClean="0"/>
              <a:t>CdPA</a:t>
            </a:r>
            <a:r>
              <a:rPr lang="en-US" dirty="0" smtClean="0"/>
              <a:t> global title indicator</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smtClean="0"/>
              <a:t>SCCPOPTS Enhancements</a:t>
            </a:r>
            <a:endParaRPr lang="en-US" dirty="0" smtClean="0"/>
          </a:p>
        </p:txBody>
      </p:sp>
      <p:sp>
        <p:nvSpPr>
          <p:cNvPr id="295939" name="Rectangle 3"/>
          <p:cNvSpPr>
            <a:spLocks noGrp="1" noChangeArrowheads="1"/>
          </p:cNvSpPr>
          <p:nvPr>
            <p:ph idx="1"/>
          </p:nvPr>
        </p:nvSpPr>
        <p:spPr/>
        <p:txBody>
          <a:bodyPr/>
          <a:lstStyle/>
          <a:p>
            <a:r>
              <a:rPr lang="en-US" dirty="0" smtClean="0"/>
              <a:t>The SCCPOPTS table was also expanded to provide new SCCP message system variables:</a:t>
            </a:r>
          </a:p>
          <a:p>
            <a:pPr lvl="1"/>
            <a:r>
              <a:rPr lang="en-US" dirty="0" smtClean="0"/>
              <a:t>DFLTGTTMODE – default GTT mode (</a:t>
            </a:r>
            <a:r>
              <a:rPr lang="en-US" dirty="0" err="1" smtClean="0"/>
              <a:t>CdPA</a:t>
            </a:r>
            <a:r>
              <a:rPr lang="en-US" dirty="0" smtClean="0"/>
              <a:t> global title translation)</a:t>
            </a:r>
          </a:p>
          <a:p>
            <a:pPr lvl="1"/>
            <a:r>
              <a:rPr lang="en-US" dirty="0" smtClean="0"/>
              <a:t>DFLTCGPCASN – default calling party ANSI point code set name</a:t>
            </a:r>
          </a:p>
          <a:p>
            <a:pPr lvl="1"/>
            <a:r>
              <a:rPr lang="en-US" dirty="0" smtClean="0"/>
              <a:t>DFLTCGPCISN - default calling party ITU point code set name</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smtClean="0"/>
              <a:t>Origin-Based SCCP Routing (OBSR)</a:t>
            </a:r>
            <a:endParaRPr lang="en-US" dirty="0" smtClean="0"/>
          </a:p>
        </p:txBody>
      </p:sp>
      <p:sp>
        <p:nvSpPr>
          <p:cNvPr id="296963" name="Rectangle 3"/>
          <p:cNvSpPr>
            <a:spLocks noGrp="1" noChangeArrowheads="1"/>
          </p:cNvSpPr>
          <p:nvPr>
            <p:ph idx="1"/>
          </p:nvPr>
        </p:nvSpPr>
        <p:spPr>
          <a:xfrm>
            <a:off x="182880" y="719470"/>
            <a:ext cx="8732520" cy="5883349"/>
          </a:xfrm>
        </p:spPr>
        <p:txBody>
          <a:bodyPr/>
          <a:lstStyle/>
          <a:p>
            <a:r>
              <a:rPr lang="en-US" sz="2100" dirty="0" smtClean="0"/>
              <a:t>OBSR accomplishes the task of analyzing the </a:t>
            </a:r>
            <a:r>
              <a:rPr lang="en-US" sz="2100" dirty="0" err="1" smtClean="0"/>
              <a:t>CgPA</a:t>
            </a:r>
            <a:r>
              <a:rPr lang="en-US" sz="2100" dirty="0" smtClean="0"/>
              <a:t> of a query by incorporating new concepts for EGTT routing by including such things as:</a:t>
            </a:r>
          </a:p>
          <a:p>
            <a:pPr lvl="1"/>
            <a:r>
              <a:rPr lang="en-US" sz="2100" dirty="0" smtClean="0"/>
              <a:t>New GTT Set Types</a:t>
            </a:r>
          </a:p>
          <a:p>
            <a:pPr lvl="1"/>
            <a:r>
              <a:rPr lang="en-US" sz="2100" dirty="0" smtClean="0"/>
              <a:t>New Calling Party GTT Selector IDs</a:t>
            </a:r>
          </a:p>
          <a:p>
            <a:pPr lvl="1"/>
            <a:r>
              <a:rPr lang="en-US" sz="2100" dirty="0" smtClean="0"/>
              <a:t>GTT Modes</a:t>
            </a:r>
          </a:p>
          <a:p>
            <a:pPr lvl="1"/>
            <a:r>
              <a:rPr lang="en-US" sz="2100" dirty="0" smtClean="0"/>
              <a:t>GTT Hierarchies</a:t>
            </a:r>
          </a:p>
          <a:p>
            <a:r>
              <a:rPr lang="en-US" sz="2100" dirty="0" smtClean="0"/>
              <a:t>OBSR also introduced two new XLAT parameters choices to enable customers to set up intentional GTT failure routes using these parameter values:</a:t>
            </a:r>
          </a:p>
          <a:p>
            <a:pPr lvl="1"/>
            <a:r>
              <a:rPr lang="en-US" sz="2100" dirty="0" smtClean="0"/>
              <a:t>DISC – this value discards the query if information in the query does not match the GTA table data with no reject sent to the originator</a:t>
            </a:r>
          </a:p>
          <a:p>
            <a:pPr lvl="1"/>
            <a:r>
              <a:rPr lang="en-US" sz="2100" dirty="0" smtClean="0"/>
              <a:t>UDTS – this value discards the query if the information in the query does not match the GTA table data and a UDTS reject message is sent to the originator  </a:t>
            </a:r>
          </a:p>
          <a:p>
            <a:endParaRPr lang="en-US" dirty="0" smtClean="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smtClean="0"/>
              <a:t>OBSR Modes</a:t>
            </a:r>
            <a:endParaRPr lang="en-US" dirty="0" smtClean="0"/>
          </a:p>
        </p:txBody>
      </p:sp>
      <p:sp>
        <p:nvSpPr>
          <p:cNvPr id="297987" name="Rectangle 3"/>
          <p:cNvSpPr>
            <a:spLocks noGrp="1" noChangeArrowheads="1"/>
          </p:cNvSpPr>
          <p:nvPr>
            <p:ph idx="1"/>
          </p:nvPr>
        </p:nvSpPr>
        <p:spPr/>
        <p:txBody>
          <a:bodyPr/>
          <a:lstStyle/>
          <a:p>
            <a:r>
              <a:rPr lang="en-US" dirty="0" smtClean="0"/>
              <a:t>A “Mode” is how the EAGLE 5 STP references an incoming SCCP query, i.e. what rules are used to evaluate and route the query.</a:t>
            </a:r>
          </a:p>
          <a:p>
            <a:r>
              <a:rPr lang="en-US" dirty="0" smtClean="0"/>
              <a:t>There are three basic modes in OBSR:</a:t>
            </a:r>
          </a:p>
          <a:p>
            <a:pPr lvl="1"/>
            <a:r>
              <a:rPr lang="en-US" dirty="0" err="1" smtClean="0"/>
              <a:t>CdPA</a:t>
            </a:r>
            <a:endParaRPr lang="en-US" dirty="0" smtClean="0"/>
          </a:p>
          <a:p>
            <a:pPr lvl="1"/>
            <a:r>
              <a:rPr lang="en-US" dirty="0" smtClean="0"/>
              <a:t>Advanced </a:t>
            </a:r>
            <a:r>
              <a:rPr lang="en-US" dirty="0" err="1" smtClean="0"/>
              <a:t>CdPA</a:t>
            </a:r>
            <a:endParaRPr lang="en-US" dirty="0" smtClean="0"/>
          </a:p>
          <a:p>
            <a:pPr lvl="1"/>
            <a:r>
              <a:rPr lang="en-US" dirty="0" err="1" smtClean="0"/>
              <a:t>CgPA</a:t>
            </a:r>
            <a:endParaRPr lang="en-US" dirty="0" smtClean="0"/>
          </a:p>
          <a:p>
            <a:r>
              <a:rPr lang="en-US" dirty="0" smtClean="0"/>
              <a:t>A Mode may be provisioned in two ways:</a:t>
            </a:r>
          </a:p>
          <a:p>
            <a:pPr lvl="1"/>
            <a:r>
              <a:rPr lang="en-US" dirty="0" smtClean="0"/>
              <a:t>per </a:t>
            </a:r>
            <a:r>
              <a:rPr lang="en-US" dirty="0" err="1" smtClean="0"/>
              <a:t>linkset</a:t>
            </a:r>
            <a:r>
              <a:rPr lang="en-US" dirty="0" smtClean="0"/>
              <a:t> </a:t>
            </a:r>
          </a:p>
          <a:p>
            <a:pPr lvl="2"/>
            <a:r>
              <a:rPr lang="en-US" dirty="0" smtClean="0"/>
              <a:t>A Mode is defined using the GTTMODE </a:t>
            </a:r>
            <a:r>
              <a:rPr lang="en-US" dirty="0" err="1" smtClean="0"/>
              <a:t>parameter.of</a:t>
            </a:r>
            <a:r>
              <a:rPr lang="en-US" dirty="0" smtClean="0"/>
              <a:t> the </a:t>
            </a:r>
            <a:r>
              <a:rPr lang="en-US" dirty="0" err="1" smtClean="0"/>
              <a:t>ent-ls</a:t>
            </a:r>
            <a:r>
              <a:rPr lang="en-US" dirty="0" smtClean="0"/>
              <a:t> or chg-</a:t>
            </a:r>
            <a:r>
              <a:rPr lang="en-US" dirty="0" err="1" smtClean="0"/>
              <a:t>ls</a:t>
            </a:r>
            <a:r>
              <a:rPr lang="en-US" dirty="0" smtClean="0"/>
              <a:t> commands.</a:t>
            </a:r>
          </a:p>
          <a:p>
            <a:pPr lvl="1"/>
            <a:r>
              <a:rPr lang="en-US" dirty="0" smtClean="0"/>
              <a:t>SCCPOPTS command </a:t>
            </a:r>
          </a:p>
          <a:p>
            <a:pPr lvl="2"/>
            <a:r>
              <a:rPr lang="en-US" dirty="0" smtClean="0"/>
              <a:t>All new </a:t>
            </a:r>
            <a:r>
              <a:rPr lang="en-US" dirty="0" err="1" smtClean="0"/>
              <a:t>linksets</a:t>
            </a:r>
            <a:r>
              <a:rPr lang="en-US" dirty="0" smtClean="0"/>
              <a:t> will be assigned the value of the SCCPOPTS </a:t>
            </a:r>
            <a:r>
              <a:rPr lang="en-US" dirty="0" err="1" smtClean="0"/>
              <a:t>dfltgttmode</a:t>
            </a:r>
            <a:r>
              <a:rPr lang="en-US" dirty="0" smtClean="0"/>
              <a:t> parameter.</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smtClean="0"/>
              <a:t>OBSR Hierarchies</a:t>
            </a:r>
            <a:endParaRPr lang="en-US" dirty="0" smtClean="0"/>
          </a:p>
        </p:txBody>
      </p:sp>
      <p:sp>
        <p:nvSpPr>
          <p:cNvPr id="299011" name="Rectangle 3"/>
          <p:cNvSpPr>
            <a:spLocks noGrp="1" noChangeArrowheads="1"/>
          </p:cNvSpPr>
          <p:nvPr>
            <p:ph idx="1"/>
          </p:nvPr>
        </p:nvSpPr>
        <p:spPr/>
        <p:txBody>
          <a:bodyPr/>
          <a:lstStyle/>
          <a:p>
            <a:r>
              <a:rPr lang="en-US" dirty="0" smtClean="0"/>
              <a:t>A “Hierarchy” is a combination of modes used to define the order in which global title information is evaluated and provides various combinations of “Modes” to determine a final route for the query. There are eight Mode Hierarchy combinations: </a:t>
            </a:r>
          </a:p>
          <a:p>
            <a:pPr marL="798513" lvl="1" indent="-457200">
              <a:buFont typeface="+mj-lt"/>
              <a:buAutoNum type="arabicPeriod"/>
            </a:pPr>
            <a:r>
              <a:rPr lang="en-US" dirty="0" err="1" smtClean="0"/>
              <a:t>cd</a:t>
            </a:r>
            <a:r>
              <a:rPr lang="en-US" dirty="0" smtClean="0"/>
              <a:t> - </a:t>
            </a:r>
            <a:r>
              <a:rPr lang="en-US" dirty="0" err="1" smtClean="0"/>
              <a:t>CdPA</a:t>
            </a:r>
            <a:r>
              <a:rPr lang="en-US" dirty="0" smtClean="0"/>
              <a:t> GTT only</a:t>
            </a:r>
          </a:p>
          <a:p>
            <a:pPr marL="798513" lvl="1" indent="-457200">
              <a:buFont typeface="+mj-lt"/>
              <a:buAutoNum type="arabicPeriod"/>
            </a:pPr>
            <a:r>
              <a:rPr lang="en-US" dirty="0" smtClean="0"/>
              <a:t>cg - </a:t>
            </a:r>
            <a:r>
              <a:rPr lang="en-US" dirty="0" err="1" smtClean="0"/>
              <a:t>CgPA</a:t>
            </a:r>
            <a:r>
              <a:rPr lang="en-US" dirty="0" smtClean="0"/>
              <a:t> GTT only</a:t>
            </a:r>
          </a:p>
          <a:p>
            <a:pPr marL="798513" lvl="1" indent="-457200">
              <a:buFont typeface="+mj-lt"/>
              <a:buAutoNum type="arabicPeriod"/>
            </a:pPr>
            <a:r>
              <a:rPr lang="en-US" dirty="0" err="1" smtClean="0"/>
              <a:t>cdcg</a:t>
            </a:r>
            <a:r>
              <a:rPr lang="en-US" dirty="0" smtClean="0"/>
              <a:t> - </a:t>
            </a:r>
            <a:r>
              <a:rPr lang="en-US" dirty="0" err="1" smtClean="0"/>
              <a:t>CdPA</a:t>
            </a:r>
            <a:r>
              <a:rPr lang="en-US" dirty="0" smtClean="0"/>
              <a:t> GTT + </a:t>
            </a:r>
            <a:r>
              <a:rPr lang="en-US" dirty="0" err="1" smtClean="0"/>
              <a:t>CgPA</a:t>
            </a:r>
            <a:r>
              <a:rPr lang="en-US" dirty="0" smtClean="0"/>
              <a:t> GTT</a:t>
            </a:r>
          </a:p>
          <a:p>
            <a:pPr marL="798513" lvl="1" indent="-457200">
              <a:buFont typeface="+mj-lt"/>
              <a:buAutoNum type="arabicPeriod"/>
            </a:pPr>
            <a:r>
              <a:rPr lang="en-US" dirty="0" err="1" smtClean="0"/>
              <a:t>cgcd</a:t>
            </a:r>
            <a:r>
              <a:rPr lang="en-US" dirty="0" smtClean="0"/>
              <a:t> - </a:t>
            </a:r>
            <a:r>
              <a:rPr lang="en-US" dirty="0" err="1" smtClean="0"/>
              <a:t>CgPA</a:t>
            </a:r>
            <a:r>
              <a:rPr lang="en-US" dirty="0" smtClean="0"/>
              <a:t> GTT + </a:t>
            </a:r>
            <a:r>
              <a:rPr lang="en-US" dirty="0" err="1" smtClean="0"/>
              <a:t>CdPA</a:t>
            </a:r>
            <a:r>
              <a:rPr lang="en-US" dirty="0" smtClean="0"/>
              <a:t> GTT</a:t>
            </a:r>
          </a:p>
          <a:p>
            <a:pPr marL="798513" lvl="1" indent="-457200">
              <a:buFont typeface="+mj-lt"/>
              <a:buAutoNum type="arabicPeriod"/>
            </a:pPr>
            <a:r>
              <a:rPr lang="en-US" dirty="0" err="1" smtClean="0"/>
              <a:t>acdcd</a:t>
            </a:r>
            <a:r>
              <a:rPr lang="en-US" dirty="0" smtClean="0"/>
              <a:t> - Advanced </a:t>
            </a:r>
            <a:r>
              <a:rPr lang="en-US" dirty="0" err="1" smtClean="0"/>
              <a:t>CdPA</a:t>
            </a:r>
            <a:r>
              <a:rPr lang="en-US" dirty="0" smtClean="0"/>
              <a:t> + </a:t>
            </a:r>
            <a:r>
              <a:rPr lang="en-US" dirty="0" err="1" smtClean="0"/>
              <a:t>CdPA</a:t>
            </a:r>
            <a:r>
              <a:rPr lang="en-US" dirty="0" smtClean="0"/>
              <a:t> GTT</a:t>
            </a:r>
          </a:p>
          <a:p>
            <a:pPr marL="798513" lvl="1" indent="-457200">
              <a:buFont typeface="+mj-lt"/>
              <a:buAutoNum type="arabicPeriod"/>
            </a:pPr>
            <a:r>
              <a:rPr lang="en-US" dirty="0" err="1" smtClean="0"/>
              <a:t>cgacdcd</a:t>
            </a:r>
            <a:r>
              <a:rPr lang="en-US" dirty="0" smtClean="0"/>
              <a:t> - </a:t>
            </a:r>
            <a:r>
              <a:rPr lang="en-US" dirty="0" err="1" smtClean="0"/>
              <a:t>CgPA</a:t>
            </a:r>
            <a:r>
              <a:rPr lang="en-US" dirty="0" smtClean="0"/>
              <a:t> GTT + Advanced </a:t>
            </a:r>
            <a:r>
              <a:rPr lang="en-US" dirty="0" err="1" smtClean="0"/>
              <a:t>CdPA</a:t>
            </a:r>
            <a:r>
              <a:rPr lang="en-US" dirty="0" smtClean="0"/>
              <a:t> + </a:t>
            </a:r>
            <a:r>
              <a:rPr lang="en-US" dirty="0" err="1" smtClean="0"/>
              <a:t>CdPA</a:t>
            </a:r>
            <a:r>
              <a:rPr lang="en-US" dirty="0" smtClean="0"/>
              <a:t> GTT</a:t>
            </a:r>
          </a:p>
          <a:p>
            <a:pPr marL="798513" lvl="1" indent="-457200">
              <a:buFont typeface="+mj-lt"/>
              <a:buAutoNum type="arabicPeriod"/>
            </a:pPr>
            <a:r>
              <a:rPr lang="en-US" dirty="0" err="1" smtClean="0"/>
              <a:t>acdcgcd</a:t>
            </a:r>
            <a:r>
              <a:rPr lang="en-US" dirty="0" smtClean="0"/>
              <a:t> - Advanced </a:t>
            </a:r>
            <a:r>
              <a:rPr lang="en-US" dirty="0" err="1" smtClean="0"/>
              <a:t>CdPA</a:t>
            </a:r>
            <a:r>
              <a:rPr lang="en-US" dirty="0" smtClean="0"/>
              <a:t> + </a:t>
            </a:r>
            <a:r>
              <a:rPr lang="en-US" dirty="0" err="1" smtClean="0"/>
              <a:t>CgPA</a:t>
            </a:r>
            <a:r>
              <a:rPr lang="en-US" dirty="0" smtClean="0"/>
              <a:t> + </a:t>
            </a:r>
            <a:r>
              <a:rPr lang="en-US" dirty="0" err="1" smtClean="0"/>
              <a:t>CdPA</a:t>
            </a:r>
            <a:endParaRPr lang="en-US" dirty="0" smtClean="0"/>
          </a:p>
          <a:p>
            <a:pPr marL="798513" lvl="1" indent="-457200">
              <a:buFont typeface="+mj-lt"/>
              <a:buAutoNum type="arabicPeriod"/>
            </a:pPr>
            <a:r>
              <a:rPr lang="en-US" dirty="0" err="1" smtClean="0"/>
              <a:t>acdcdcg</a:t>
            </a:r>
            <a:r>
              <a:rPr lang="en-US" dirty="0" smtClean="0"/>
              <a:t> - Advanced </a:t>
            </a:r>
            <a:r>
              <a:rPr lang="en-US" dirty="0" err="1" smtClean="0"/>
              <a:t>CdPA</a:t>
            </a:r>
            <a:r>
              <a:rPr lang="en-US" dirty="0" smtClean="0"/>
              <a:t> + </a:t>
            </a:r>
            <a:r>
              <a:rPr lang="en-US" dirty="0" err="1" smtClean="0"/>
              <a:t>CdPA</a:t>
            </a:r>
            <a:r>
              <a:rPr lang="en-US" dirty="0" smtClean="0"/>
              <a:t> + </a:t>
            </a:r>
            <a:r>
              <a:rPr lang="en-US" dirty="0" err="1" smtClean="0"/>
              <a:t>CgPA</a:t>
            </a:r>
            <a:endParaRPr lang="en-US" dirty="0" smtClean="0"/>
          </a:p>
          <a:p>
            <a:pPr lvl="1"/>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smtClean="0"/>
              <a:t>OBSR Mode Example</a:t>
            </a:r>
            <a:endParaRPr lang="en-US" dirty="0" smtClean="0"/>
          </a:p>
        </p:txBody>
      </p:sp>
      <p:sp>
        <p:nvSpPr>
          <p:cNvPr id="300035" name="Rectangle 3"/>
          <p:cNvSpPr>
            <a:spLocks noGrp="1" noChangeArrowheads="1"/>
          </p:cNvSpPr>
          <p:nvPr>
            <p:ph idx="1"/>
          </p:nvPr>
        </p:nvSpPr>
        <p:spPr/>
        <p:txBody>
          <a:bodyPr/>
          <a:lstStyle/>
          <a:p>
            <a:r>
              <a:rPr lang="en-US" smtClean="0"/>
              <a:t>The GTT mode hierarchy determines the preference of GTT modes used by the global title translation.</a:t>
            </a:r>
          </a:p>
          <a:p>
            <a:r>
              <a:rPr lang="en-US" smtClean="0"/>
              <a:t>The global title translation process starts with the first GTT mode of the GTT hierarchy. If the translation is found in the first mode, the translation is stopped and the message is routed. </a:t>
            </a:r>
          </a:p>
          <a:p>
            <a:r>
              <a:rPr lang="en-US" smtClean="0"/>
              <a:t>If the translation is not found, the global title translation process tries to find a translation in the next GTT mode of the hierarchy.</a:t>
            </a:r>
          </a:p>
          <a:p>
            <a:r>
              <a:rPr lang="en-US" smtClean="0"/>
              <a:t>If no translation is found the message fails GTT.</a:t>
            </a:r>
            <a:endParaRPr lang="en-US" dirty="0" smtClean="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4" name="Rectangle 8"/>
          <p:cNvSpPr>
            <a:spLocks noGrp="1" noChangeArrowheads="1"/>
          </p:cNvSpPr>
          <p:nvPr>
            <p:ph type="title"/>
          </p:nvPr>
        </p:nvSpPr>
        <p:spPr/>
        <p:txBody>
          <a:bodyPr/>
          <a:lstStyle/>
          <a:p>
            <a:pPr eaLnBrk="1" hangingPunct="1"/>
            <a:r>
              <a:rPr lang="en-US" dirty="0" smtClean="0"/>
              <a:t>OBSR Routing acd,cg,cd Example</a:t>
            </a:r>
          </a:p>
        </p:txBody>
      </p:sp>
      <p:grpSp>
        <p:nvGrpSpPr>
          <p:cNvPr id="43" name="Group 42"/>
          <p:cNvGrpSpPr/>
          <p:nvPr/>
        </p:nvGrpSpPr>
        <p:grpSpPr>
          <a:xfrm>
            <a:off x="162368" y="808296"/>
            <a:ext cx="8648700" cy="5238750"/>
            <a:chOff x="66675" y="1095375"/>
            <a:chExt cx="8648700" cy="5238750"/>
          </a:xfrm>
        </p:grpSpPr>
        <p:sp>
          <p:nvSpPr>
            <p:cNvPr id="301058" name="Line 2"/>
            <p:cNvSpPr>
              <a:spLocks noChangeShapeType="1"/>
            </p:cNvSpPr>
            <p:nvPr/>
          </p:nvSpPr>
          <p:spPr bwMode="auto">
            <a:xfrm>
              <a:off x="7353300" y="5781675"/>
              <a:ext cx="533400" cy="438150"/>
            </a:xfrm>
            <a:prstGeom prst="line">
              <a:avLst/>
            </a:prstGeom>
            <a:noFill/>
            <a:ln w="19050">
              <a:solidFill>
                <a:schemeClr val="tx1"/>
              </a:solidFill>
              <a:round/>
              <a:headEnd/>
              <a:tailEnd/>
            </a:ln>
          </p:spPr>
          <p:txBody>
            <a:bodyPr/>
            <a:lstStyle/>
            <a:p>
              <a:endParaRPr lang="en-US" dirty="0"/>
            </a:p>
          </p:txBody>
        </p:sp>
        <p:sp>
          <p:nvSpPr>
            <p:cNvPr id="301059" name="Line 3"/>
            <p:cNvSpPr>
              <a:spLocks noChangeShapeType="1"/>
            </p:cNvSpPr>
            <p:nvPr/>
          </p:nvSpPr>
          <p:spPr bwMode="auto">
            <a:xfrm flipH="1">
              <a:off x="5072063" y="2124075"/>
              <a:ext cx="1395412" cy="1809750"/>
            </a:xfrm>
            <a:prstGeom prst="line">
              <a:avLst/>
            </a:prstGeom>
            <a:noFill/>
            <a:ln w="19050">
              <a:solidFill>
                <a:schemeClr val="tx1"/>
              </a:solidFill>
              <a:round/>
              <a:headEnd/>
              <a:tailEnd/>
            </a:ln>
          </p:spPr>
          <p:txBody>
            <a:bodyPr/>
            <a:lstStyle/>
            <a:p>
              <a:endParaRPr lang="en-US" dirty="0"/>
            </a:p>
          </p:txBody>
        </p:sp>
        <p:sp>
          <p:nvSpPr>
            <p:cNvPr id="301060" name="Line 4"/>
            <p:cNvSpPr>
              <a:spLocks noChangeShapeType="1"/>
            </p:cNvSpPr>
            <p:nvPr/>
          </p:nvSpPr>
          <p:spPr bwMode="auto">
            <a:xfrm>
              <a:off x="5067300" y="3929063"/>
              <a:ext cx="1381125" cy="1871662"/>
            </a:xfrm>
            <a:prstGeom prst="line">
              <a:avLst/>
            </a:prstGeom>
            <a:noFill/>
            <a:ln w="19050">
              <a:solidFill>
                <a:schemeClr val="tx1"/>
              </a:solidFill>
              <a:round/>
              <a:headEnd/>
              <a:tailEnd/>
            </a:ln>
          </p:spPr>
          <p:txBody>
            <a:bodyPr/>
            <a:lstStyle/>
            <a:p>
              <a:endParaRPr lang="en-US" dirty="0"/>
            </a:p>
          </p:txBody>
        </p:sp>
        <p:sp>
          <p:nvSpPr>
            <p:cNvPr id="301061" name="Line 5"/>
            <p:cNvSpPr>
              <a:spLocks noChangeShapeType="1"/>
            </p:cNvSpPr>
            <p:nvPr/>
          </p:nvSpPr>
          <p:spPr bwMode="auto">
            <a:xfrm flipH="1">
              <a:off x="2809875" y="3952875"/>
              <a:ext cx="1362075" cy="1819275"/>
            </a:xfrm>
            <a:prstGeom prst="line">
              <a:avLst/>
            </a:prstGeom>
            <a:noFill/>
            <a:ln w="19050">
              <a:solidFill>
                <a:schemeClr val="tx1"/>
              </a:solidFill>
              <a:round/>
              <a:headEnd/>
              <a:tailEnd/>
            </a:ln>
          </p:spPr>
          <p:txBody>
            <a:bodyPr/>
            <a:lstStyle/>
            <a:p>
              <a:endParaRPr lang="en-US" dirty="0"/>
            </a:p>
          </p:txBody>
        </p:sp>
        <p:sp>
          <p:nvSpPr>
            <p:cNvPr id="301062" name="Line 6"/>
            <p:cNvSpPr>
              <a:spLocks noChangeShapeType="1"/>
            </p:cNvSpPr>
            <p:nvPr/>
          </p:nvSpPr>
          <p:spPr bwMode="auto">
            <a:xfrm>
              <a:off x="2771775" y="2105025"/>
              <a:ext cx="1400175" cy="1847850"/>
            </a:xfrm>
            <a:prstGeom prst="line">
              <a:avLst/>
            </a:prstGeom>
            <a:noFill/>
            <a:ln w="19050">
              <a:solidFill>
                <a:schemeClr val="tx1"/>
              </a:solidFill>
              <a:round/>
              <a:headEnd/>
              <a:tailEnd/>
            </a:ln>
          </p:spPr>
          <p:txBody>
            <a:bodyPr/>
            <a:lstStyle/>
            <a:p>
              <a:endParaRPr lang="en-US" dirty="0"/>
            </a:p>
          </p:txBody>
        </p:sp>
        <p:sp>
          <p:nvSpPr>
            <p:cNvPr id="301063" name="Line 7"/>
            <p:cNvSpPr>
              <a:spLocks noChangeShapeType="1"/>
            </p:cNvSpPr>
            <p:nvPr/>
          </p:nvSpPr>
          <p:spPr bwMode="auto">
            <a:xfrm flipH="1">
              <a:off x="1233488" y="2114550"/>
              <a:ext cx="661987" cy="214313"/>
            </a:xfrm>
            <a:prstGeom prst="line">
              <a:avLst/>
            </a:prstGeom>
            <a:noFill/>
            <a:ln w="19050">
              <a:solidFill>
                <a:schemeClr val="tx1"/>
              </a:solidFill>
              <a:round/>
              <a:headEnd/>
              <a:tailEnd/>
            </a:ln>
          </p:spPr>
          <p:txBody>
            <a:bodyPr/>
            <a:lstStyle/>
            <a:p>
              <a:endParaRPr lang="en-US" dirty="0"/>
            </a:p>
          </p:txBody>
        </p:sp>
        <p:sp>
          <p:nvSpPr>
            <p:cNvPr id="301065" name="Rectangle 9"/>
            <p:cNvSpPr>
              <a:spLocks noChangeArrowheads="1"/>
            </p:cNvSpPr>
            <p:nvPr/>
          </p:nvSpPr>
          <p:spPr bwMode="auto">
            <a:xfrm>
              <a:off x="4162425" y="351472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1066" name="Rectangle 10"/>
            <p:cNvSpPr>
              <a:spLocks noChangeArrowheads="1"/>
            </p:cNvSpPr>
            <p:nvPr/>
          </p:nvSpPr>
          <p:spPr bwMode="auto">
            <a:xfrm>
              <a:off x="646747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1067" name="Rectangle 11"/>
            <p:cNvSpPr>
              <a:spLocks noChangeArrowheads="1"/>
            </p:cNvSpPr>
            <p:nvPr/>
          </p:nvSpPr>
          <p:spPr bwMode="auto">
            <a:xfrm>
              <a:off x="6448425" y="535305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1068" name="Rectangle 12"/>
            <p:cNvSpPr>
              <a:spLocks noChangeArrowheads="1"/>
            </p:cNvSpPr>
            <p:nvPr/>
          </p:nvSpPr>
          <p:spPr bwMode="auto">
            <a:xfrm>
              <a:off x="187642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1069" name="Rectangle 13"/>
            <p:cNvSpPr>
              <a:spLocks noChangeArrowheads="1"/>
            </p:cNvSpPr>
            <p:nvPr/>
          </p:nvSpPr>
          <p:spPr bwMode="auto">
            <a:xfrm>
              <a:off x="1895475" y="532447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1070" name="Text Box 14"/>
            <p:cNvSpPr txBox="1">
              <a:spLocks noChangeArrowheads="1"/>
            </p:cNvSpPr>
            <p:nvPr/>
          </p:nvSpPr>
          <p:spPr bwMode="auto">
            <a:xfrm>
              <a:off x="1809750" y="1362075"/>
              <a:ext cx="1028700" cy="304800"/>
            </a:xfrm>
            <a:prstGeom prst="rect">
              <a:avLst/>
            </a:prstGeom>
            <a:noFill/>
            <a:ln w="9525">
              <a:noFill/>
              <a:miter lim="800000"/>
              <a:headEnd/>
              <a:tailEnd/>
            </a:ln>
          </p:spPr>
          <p:txBody>
            <a:bodyPr>
              <a:spAutoFit/>
            </a:bodyPr>
            <a:lstStyle/>
            <a:p>
              <a:pPr algn="ctr">
                <a:spcBef>
                  <a:spcPct val="50000"/>
                </a:spcBef>
              </a:pPr>
              <a:r>
                <a:rPr lang="en-US" sz="1400" dirty="0"/>
                <a:t>Network A</a:t>
              </a:r>
            </a:p>
          </p:txBody>
        </p:sp>
        <p:sp>
          <p:nvSpPr>
            <p:cNvPr id="301071" name="Text Box 15"/>
            <p:cNvSpPr txBox="1">
              <a:spLocks noChangeArrowheads="1"/>
            </p:cNvSpPr>
            <p:nvPr/>
          </p:nvSpPr>
          <p:spPr bwMode="auto">
            <a:xfrm>
              <a:off x="1838325" y="50006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B</a:t>
              </a:r>
            </a:p>
          </p:txBody>
        </p:sp>
        <p:sp>
          <p:nvSpPr>
            <p:cNvPr id="301072" name="Text Box 16"/>
            <p:cNvSpPr txBox="1">
              <a:spLocks noChangeArrowheads="1"/>
            </p:cNvSpPr>
            <p:nvPr/>
          </p:nvSpPr>
          <p:spPr bwMode="auto">
            <a:xfrm>
              <a:off x="4105275" y="3200400"/>
              <a:ext cx="1028700" cy="304800"/>
            </a:xfrm>
            <a:prstGeom prst="rect">
              <a:avLst/>
            </a:prstGeom>
            <a:noFill/>
            <a:ln w="9525">
              <a:noFill/>
              <a:miter lim="800000"/>
              <a:headEnd/>
              <a:tailEnd/>
            </a:ln>
          </p:spPr>
          <p:txBody>
            <a:bodyPr>
              <a:spAutoFit/>
            </a:bodyPr>
            <a:lstStyle/>
            <a:p>
              <a:pPr algn="ctr">
                <a:spcBef>
                  <a:spcPct val="50000"/>
                </a:spcBef>
              </a:pPr>
              <a:r>
                <a:rPr lang="en-US" sz="1400" dirty="0"/>
                <a:t>Network C</a:t>
              </a:r>
            </a:p>
          </p:txBody>
        </p:sp>
        <p:sp>
          <p:nvSpPr>
            <p:cNvPr id="301073" name="Text Box 17"/>
            <p:cNvSpPr txBox="1">
              <a:spLocks noChangeArrowheads="1"/>
            </p:cNvSpPr>
            <p:nvPr/>
          </p:nvSpPr>
          <p:spPr bwMode="auto">
            <a:xfrm>
              <a:off x="6410325" y="13811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D</a:t>
              </a:r>
            </a:p>
          </p:txBody>
        </p:sp>
        <p:sp>
          <p:nvSpPr>
            <p:cNvPr id="301074" name="Text Box 18"/>
            <p:cNvSpPr txBox="1">
              <a:spLocks noChangeArrowheads="1"/>
            </p:cNvSpPr>
            <p:nvPr/>
          </p:nvSpPr>
          <p:spPr bwMode="auto">
            <a:xfrm>
              <a:off x="6400800" y="5048250"/>
              <a:ext cx="1028700" cy="304800"/>
            </a:xfrm>
            <a:prstGeom prst="rect">
              <a:avLst/>
            </a:prstGeom>
            <a:noFill/>
            <a:ln w="9525">
              <a:noFill/>
              <a:miter lim="800000"/>
              <a:headEnd/>
              <a:tailEnd/>
            </a:ln>
          </p:spPr>
          <p:txBody>
            <a:bodyPr>
              <a:spAutoFit/>
            </a:bodyPr>
            <a:lstStyle/>
            <a:p>
              <a:pPr algn="ctr">
                <a:spcBef>
                  <a:spcPct val="50000"/>
                </a:spcBef>
              </a:pPr>
              <a:r>
                <a:rPr lang="en-US" sz="1400" dirty="0"/>
                <a:t>Network E</a:t>
              </a:r>
            </a:p>
          </p:txBody>
        </p:sp>
        <p:sp>
          <p:nvSpPr>
            <p:cNvPr id="301075" name="AutoShape 19"/>
            <p:cNvSpPr>
              <a:spLocks noChangeArrowheads="1"/>
            </p:cNvSpPr>
            <p:nvPr/>
          </p:nvSpPr>
          <p:spPr bwMode="auto">
            <a:xfrm>
              <a:off x="7877175" y="548640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1076" name="Text Box 20"/>
            <p:cNvSpPr txBox="1">
              <a:spLocks noChangeArrowheads="1"/>
            </p:cNvSpPr>
            <p:nvPr/>
          </p:nvSpPr>
          <p:spPr bwMode="auto">
            <a:xfrm>
              <a:off x="7967663" y="5648325"/>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1077" name="AutoShape 21"/>
            <p:cNvSpPr>
              <a:spLocks noChangeArrowheads="1"/>
            </p:cNvSpPr>
            <p:nvPr/>
          </p:nvSpPr>
          <p:spPr bwMode="auto">
            <a:xfrm>
              <a:off x="7858125" y="184785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1078" name="Text Box 22"/>
            <p:cNvSpPr txBox="1">
              <a:spLocks noChangeArrowheads="1"/>
            </p:cNvSpPr>
            <p:nvPr/>
          </p:nvSpPr>
          <p:spPr bwMode="auto">
            <a:xfrm>
              <a:off x="7948613" y="2009775"/>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1079" name="Line 23"/>
            <p:cNvSpPr>
              <a:spLocks noChangeShapeType="1"/>
            </p:cNvSpPr>
            <p:nvPr/>
          </p:nvSpPr>
          <p:spPr bwMode="auto">
            <a:xfrm>
              <a:off x="7381875" y="2124075"/>
              <a:ext cx="485775" cy="447675"/>
            </a:xfrm>
            <a:prstGeom prst="line">
              <a:avLst/>
            </a:prstGeom>
            <a:noFill/>
            <a:ln w="19050">
              <a:solidFill>
                <a:schemeClr val="tx1"/>
              </a:solidFill>
              <a:round/>
              <a:headEnd/>
              <a:tailEnd/>
            </a:ln>
          </p:spPr>
          <p:txBody>
            <a:bodyPr/>
            <a:lstStyle/>
            <a:p>
              <a:endParaRPr lang="en-US" dirty="0"/>
            </a:p>
          </p:txBody>
        </p:sp>
        <p:pic>
          <p:nvPicPr>
            <p:cNvPr id="301080" name="Picture 24" descr="MCj04398350000[1]"/>
            <p:cNvPicPr>
              <a:picLocks noChangeAspect="1" noChangeArrowheads="1"/>
            </p:cNvPicPr>
            <p:nvPr/>
          </p:nvPicPr>
          <p:blipFill>
            <a:blip r:embed="rId3" cstate="print"/>
            <a:srcRect/>
            <a:stretch>
              <a:fillRect/>
            </a:stretch>
          </p:blipFill>
          <p:spPr bwMode="auto">
            <a:xfrm>
              <a:off x="361950" y="4829175"/>
              <a:ext cx="447675" cy="447675"/>
            </a:xfrm>
            <a:prstGeom prst="rect">
              <a:avLst/>
            </a:prstGeom>
            <a:noFill/>
            <a:ln w="9525">
              <a:noFill/>
              <a:miter lim="800000"/>
              <a:headEnd/>
              <a:tailEnd/>
            </a:ln>
          </p:spPr>
        </p:pic>
        <p:sp>
          <p:nvSpPr>
            <p:cNvPr id="301081" name="Oval 25"/>
            <p:cNvSpPr>
              <a:spLocks noChangeArrowheads="1"/>
            </p:cNvSpPr>
            <p:nvPr/>
          </p:nvSpPr>
          <p:spPr bwMode="auto">
            <a:xfrm>
              <a:off x="476250" y="2095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301082" name="Line 26"/>
            <p:cNvSpPr>
              <a:spLocks noChangeShapeType="1"/>
            </p:cNvSpPr>
            <p:nvPr/>
          </p:nvSpPr>
          <p:spPr bwMode="auto">
            <a:xfrm flipH="1">
              <a:off x="1219200" y="5791200"/>
              <a:ext cx="676275" cy="219075"/>
            </a:xfrm>
            <a:prstGeom prst="line">
              <a:avLst/>
            </a:prstGeom>
            <a:noFill/>
            <a:ln w="19050">
              <a:solidFill>
                <a:schemeClr val="tx1"/>
              </a:solidFill>
              <a:round/>
              <a:headEnd/>
              <a:tailEnd/>
            </a:ln>
          </p:spPr>
          <p:txBody>
            <a:bodyPr/>
            <a:lstStyle/>
            <a:p>
              <a:endParaRPr lang="en-US" dirty="0"/>
            </a:p>
          </p:txBody>
        </p:sp>
        <p:sp>
          <p:nvSpPr>
            <p:cNvPr id="301083" name="Line 27"/>
            <p:cNvSpPr>
              <a:spLocks noChangeShapeType="1"/>
            </p:cNvSpPr>
            <p:nvPr/>
          </p:nvSpPr>
          <p:spPr bwMode="auto">
            <a:xfrm flipH="1" flipV="1">
              <a:off x="733425" y="5267325"/>
              <a:ext cx="95250" cy="20955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1998876" name="Line 28"/>
            <p:cNvSpPr>
              <a:spLocks noChangeShapeType="1"/>
            </p:cNvSpPr>
            <p:nvPr/>
          </p:nvSpPr>
          <p:spPr bwMode="auto">
            <a:xfrm>
              <a:off x="714375" y="1876425"/>
              <a:ext cx="228600" cy="190500"/>
            </a:xfrm>
            <a:prstGeom prst="line">
              <a:avLst/>
            </a:prstGeom>
            <a:noFill/>
            <a:ln w="19050">
              <a:solidFill>
                <a:srgbClr val="FF0000"/>
              </a:solidFill>
              <a:prstDash val="dash"/>
              <a:round/>
              <a:headEnd type="triangle" w="med" len="med"/>
              <a:tailEnd type="triangle" w="med" len="med"/>
            </a:ln>
          </p:spPr>
          <p:txBody>
            <a:bodyPr/>
            <a:lstStyle/>
            <a:p>
              <a:endParaRPr lang="en-US" dirty="0"/>
            </a:p>
          </p:txBody>
        </p:sp>
        <p:pic>
          <p:nvPicPr>
            <p:cNvPr id="301085" name="Picture 29" descr="MCj04398350000[1]"/>
            <p:cNvPicPr>
              <a:picLocks noChangeAspect="1" noChangeArrowheads="1"/>
            </p:cNvPicPr>
            <p:nvPr/>
          </p:nvPicPr>
          <p:blipFill>
            <a:blip r:embed="rId3" cstate="print"/>
            <a:srcRect/>
            <a:stretch>
              <a:fillRect/>
            </a:stretch>
          </p:blipFill>
          <p:spPr bwMode="auto">
            <a:xfrm>
              <a:off x="314325" y="1571625"/>
              <a:ext cx="447675" cy="447675"/>
            </a:xfrm>
            <a:prstGeom prst="rect">
              <a:avLst/>
            </a:prstGeom>
            <a:noFill/>
            <a:ln w="9525">
              <a:noFill/>
              <a:miter lim="800000"/>
              <a:headEnd/>
              <a:tailEnd/>
            </a:ln>
          </p:spPr>
        </p:pic>
        <p:sp>
          <p:nvSpPr>
            <p:cNvPr id="301086" name="Text Box 30"/>
            <p:cNvSpPr txBox="1">
              <a:spLocks noChangeArrowheads="1"/>
            </p:cNvSpPr>
            <p:nvPr/>
          </p:nvSpPr>
          <p:spPr bwMode="auto">
            <a:xfrm>
              <a:off x="66675" y="1095375"/>
              <a:ext cx="1714500" cy="517525"/>
            </a:xfrm>
            <a:prstGeom prst="rect">
              <a:avLst/>
            </a:prstGeom>
            <a:noFill/>
            <a:ln w="9525">
              <a:noFill/>
              <a:miter lim="800000"/>
              <a:headEnd/>
              <a:tailEnd/>
            </a:ln>
          </p:spPr>
          <p:txBody>
            <a:bodyPr>
              <a:spAutoFit/>
            </a:bodyPr>
            <a:lstStyle/>
            <a:p>
              <a:pPr algn="ctr">
                <a:spcBef>
                  <a:spcPct val="50000"/>
                </a:spcBef>
              </a:pPr>
              <a:r>
                <a:rPr lang="en-US" sz="1400" dirty="0"/>
                <a:t>Caller dials 8884142088</a:t>
              </a:r>
            </a:p>
          </p:txBody>
        </p:sp>
        <p:sp>
          <p:nvSpPr>
            <p:cNvPr id="301087" name="Text Box 31"/>
            <p:cNvSpPr txBox="1">
              <a:spLocks noChangeArrowheads="1"/>
            </p:cNvSpPr>
            <p:nvPr/>
          </p:nvSpPr>
          <p:spPr bwMode="auto">
            <a:xfrm>
              <a:off x="114300" y="4581525"/>
              <a:ext cx="1143000" cy="304800"/>
            </a:xfrm>
            <a:prstGeom prst="rect">
              <a:avLst/>
            </a:prstGeom>
            <a:noFill/>
            <a:ln w="9525">
              <a:noFill/>
              <a:miter lim="800000"/>
              <a:headEnd/>
              <a:tailEnd/>
            </a:ln>
          </p:spPr>
          <p:txBody>
            <a:bodyPr>
              <a:spAutoFit/>
            </a:bodyPr>
            <a:lstStyle/>
            <a:p>
              <a:pPr>
                <a:spcBef>
                  <a:spcPct val="50000"/>
                </a:spcBef>
              </a:pPr>
              <a:r>
                <a:rPr lang="en-US" sz="1400" dirty="0"/>
                <a:t>Called party</a:t>
              </a:r>
            </a:p>
          </p:txBody>
        </p:sp>
        <p:sp>
          <p:nvSpPr>
            <p:cNvPr id="301088" name="Text Box 32"/>
            <p:cNvSpPr txBox="1">
              <a:spLocks noChangeArrowheads="1"/>
            </p:cNvSpPr>
            <p:nvPr/>
          </p:nvSpPr>
          <p:spPr bwMode="auto">
            <a:xfrm>
              <a:off x="1733550" y="1943100"/>
              <a:ext cx="1209675" cy="304800"/>
            </a:xfrm>
            <a:prstGeom prst="rect">
              <a:avLst/>
            </a:prstGeom>
            <a:noFill/>
            <a:ln w="9525">
              <a:noFill/>
              <a:miter lim="800000"/>
              <a:headEnd/>
              <a:tailEnd/>
            </a:ln>
          </p:spPr>
          <p:txBody>
            <a:bodyPr>
              <a:spAutoFit/>
            </a:bodyPr>
            <a:lstStyle/>
            <a:p>
              <a:pPr algn="ctr">
                <a:spcBef>
                  <a:spcPct val="50000"/>
                </a:spcBef>
              </a:pPr>
              <a:r>
                <a:rPr lang="en-US" sz="1400" dirty="0"/>
                <a:t>PCN=1000</a:t>
              </a:r>
            </a:p>
          </p:txBody>
        </p:sp>
        <p:sp>
          <p:nvSpPr>
            <p:cNvPr id="301089" name="Text Box 33"/>
            <p:cNvSpPr txBox="1">
              <a:spLocks noChangeArrowheads="1"/>
            </p:cNvSpPr>
            <p:nvPr/>
          </p:nvSpPr>
          <p:spPr bwMode="auto">
            <a:xfrm>
              <a:off x="1752600" y="5600700"/>
              <a:ext cx="1209675" cy="304800"/>
            </a:xfrm>
            <a:prstGeom prst="rect">
              <a:avLst/>
            </a:prstGeom>
            <a:noFill/>
            <a:ln w="9525">
              <a:noFill/>
              <a:miter lim="800000"/>
              <a:headEnd/>
              <a:tailEnd/>
            </a:ln>
          </p:spPr>
          <p:txBody>
            <a:bodyPr>
              <a:spAutoFit/>
            </a:bodyPr>
            <a:lstStyle/>
            <a:p>
              <a:pPr algn="ctr">
                <a:spcBef>
                  <a:spcPct val="50000"/>
                </a:spcBef>
              </a:pPr>
              <a:r>
                <a:rPr lang="en-US" sz="1400" dirty="0"/>
                <a:t>PCN=2000</a:t>
              </a:r>
            </a:p>
          </p:txBody>
        </p:sp>
        <p:sp>
          <p:nvSpPr>
            <p:cNvPr id="301090" name="Text Box 34"/>
            <p:cNvSpPr txBox="1">
              <a:spLocks noChangeArrowheads="1"/>
            </p:cNvSpPr>
            <p:nvPr/>
          </p:nvSpPr>
          <p:spPr bwMode="auto">
            <a:xfrm>
              <a:off x="4019550" y="3781425"/>
              <a:ext cx="1209675" cy="304800"/>
            </a:xfrm>
            <a:prstGeom prst="rect">
              <a:avLst/>
            </a:prstGeom>
            <a:noFill/>
            <a:ln w="9525">
              <a:noFill/>
              <a:miter lim="800000"/>
              <a:headEnd/>
              <a:tailEnd/>
            </a:ln>
          </p:spPr>
          <p:txBody>
            <a:bodyPr>
              <a:spAutoFit/>
            </a:bodyPr>
            <a:lstStyle/>
            <a:p>
              <a:pPr algn="ctr">
                <a:spcBef>
                  <a:spcPct val="50000"/>
                </a:spcBef>
              </a:pPr>
              <a:r>
                <a:rPr lang="en-US" sz="1400" dirty="0"/>
                <a:t>PCN=3000</a:t>
              </a:r>
            </a:p>
          </p:txBody>
        </p:sp>
        <p:sp>
          <p:nvSpPr>
            <p:cNvPr id="301091" name="Text Box 35"/>
            <p:cNvSpPr txBox="1">
              <a:spLocks noChangeArrowheads="1"/>
            </p:cNvSpPr>
            <p:nvPr/>
          </p:nvSpPr>
          <p:spPr bwMode="auto">
            <a:xfrm>
              <a:off x="6315075" y="1952625"/>
              <a:ext cx="1209675" cy="304800"/>
            </a:xfrm>
            <a:prstGeom prst="rect">
              <a:avLst/>
            </a:prstGeom>
            <a:noFill/>
            <a:ln w="9525">
              <a:noFill/>
              <a:miter lim="800000"/>
              <a:headEnd/>
              <a:tailEnd/>
            </a:ln>
          </p:spPr>
          <p:txBody>
            <a:bodyPr>
              <a:spAutoFit/>
            </a:bodyPr>
            <a:lstStyle/>
            <a:p>
              <a:pPr algn="ctr">
                <a:spcBef>
                  <a:spcPct val="50000"/>
                </a:spcBef>
              </a:pPr>
              <a:r>
                <a:rPr lang="en-US" sz="1400" dirty="0"/>
                <a:t>PCN=4000</a:t>
              </a:r>
            </a:p>
          </p:txBody>
        </p:sp>
        <p:sp>
          <p:nvSpPr>
            <p:cNvPr id="301092" name="Text Box 36"/>
            <p:cNvSpPr txBox="1">
              <a:spLocks noChangeArrowheads="1"/>
            </p:cNvSpPr>
            <p:nvPr/>
          </p:nvSpPr>
          <p:spPr bwMode="auto">
            <a:xfrm>
              <a:off x="6305550" y="5610225"/>
              <a:ext cx="1209675" cy="304800"/>
            </a:xfrm>
            <a:prstGeom prst="rect">
              <a:avLst/>
            </a:prstGeom>
            <a:noFill/>
            <a:ln w="9525">
              <a:noFill/>
              <a:miter lim="800000"/>
              <a:headEnd/>
              <a:tailEnd/>
            </a:ln>
          </p:spPr>
          <p:txBody>
            <a:bodyPr>
              <a:spAutoFit/>
            </a:bodyPr>
            <a:lstStyle/>
            <a:p>
              <a:pPr algn="ctr">
                <a:spcBef>
                  <a:spcPct val="50000"/>
                </a:spcBef>
              </a:pPr>
              <a:r>
                <a:rPr lang="en-US" sz="1400" dirty="0"/>
                <a:t>PCN=5000</a:t>
              </a:r>
            </a:p>
          </p:txBody>
        </p:sp>
        <p:sp>
          <p:nvSpPr>
            <p:cNvPr id="301093" name="Rectangle 37"/>
            <p:cNvSpPr>
              <a:spLocks noChangeArrowheads="1"/>
            </p:cNvSpPr>
            <p:nvPr/>
          </p:nvSpPr>
          <p:spPr bwMode="auto">
            <a:xfrm>
              <a:off x="398463" y="2355850"/>
              <a:ext cx="1025525" cy="274638"/>
            </a:xfrm>
            <a:prstGeom prst="rect">
              <a:avLst/>
            </a:prstGeom>
            <a:noFill/>
            <a:ln w="9525">
              <a:noFill/>
              <a:miter lim="800000"/>
              <a:headEnd/>
              <a:tailEnd/>
            </a:ln>
          </p:spPr>
          <p:txBody>
            <a:bodyPr wrap="none">
              <a:spAutoFit/>
            </a:bodyPr>
            <a:lstStyle/>
            <a:p>
              <a:pPr algn="ctr"/>
              <a:r>
                <a:rPr lang="en-US" sz="1200" b="1" dirty="0"/>
                <a:t>8884141000</a:t>
              </a:r>
            </a:p>
          </p:txBody>
        </p:sp>
        <p:sp>
          <p:nvSpPr>
            <p:cNvPr id="301094" name="Text Box 38"/>
            <p:cNvSpPr txBox="1">
              <a:spLocks noChangeArrowheads="1"/>
            </p:cNvSpPr>
            <p:nvPr/>
          </p:nvSpPr>
          <p:spPr bwMode="auto">
            <a:xfrm>
              <a:off x="328613" y="2166938"/>
              <a:ext cx="1185862" cy="274637"/>
            </a:xfrm>
            <a:prstGeom prst="rect">
              <a:avLst/>
            </a:prstGeom>
            <a:noFill/>
            <a:ln w="9525">
              <a:noFill/>
              <a:miter lim="800000"/>
              <a:headEnd/>
              <a:tailEnd/>
            </a:ln>
          </p:spPr>
          <p:txBody>
            <a:bodyPr>
              <a:spAutoFit/>
            </a:bodyPr>
            <a:lstStyle/>
            <a:p>
              <a:pPr algn="ctr">
                <a:spcBef>
                  <a:spcPct val="50000"/>
                </a:spcBef>
              </a:pPr>
              <a:r>
                <a:rPr lang="en-US" sz="1200" b="1" dirty="0"/>
                <a:t>Node ID#</a:t>
              </a:r>
            </a:p>
          </p:txBody>
        </p:sp>
        <p:sp>
          <p:nvSpPr>
            <p:cNvPr id="301095" name="Oval 39"/>
            <p:cNvSpPr>
              <a:spLocks noChangeArrowheads="1"/>
            </p:cNvSpPr>
            <p:nvPr/>
          </p:nvSpPr>
          <p:spPr bwMode="auto">
            <a:xfrm>
              <a:off x="466725" y="5524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1998888" name="Freeform 40"/>
            <p:cNvSpPr>
              <a:spLocks/>
            </p:cNvSpPr>
            <p:nvPr/>
          </p:nvSpPr>
          <p:spPr bwMode="auto">
            <a:xfrm>
              <a:off x="1138238" y="1885950"/>
              <a:ext cx="3024187" cy="1743075"/>
            </a:xfrm>
            <a:custGeom>
              <a:avLst/>
              <a:gdLst>
                <a:gd name="T0" fmla="*/ 0 w 1851"/>
                <a:gd name="T1" fmla="*/ 2147483647 h 1164"/>
                <a:gd name="T2" fmla="*/ 2147483647 w 1851"/>
                <a:gd name="T3" fmla="*/ 2147483647 h 1164"/>
                <a:gd name="T4" fmla="*/ 2147483647 w 1851"/>
                <a:gd name="T5" fmla="*/ 0 h 1164"/>
                <a:gd name="T6" fmla="*/ 2147483647 w 1851"/>
                <a:gd name="T7" fmla="*/ 2147483647 h 1164"/>
                <a:gd name="T8" fmla="*/ 0 60000 65536"/>
                <a:gd name="T9" fmla="*/ 0 60000 65536"/>
                <a:gd name="T10" fmla="*/ 0 60000 65536"/>
                <a:gd name="T11" fmla="*/ 0 60000 65536"/>
                <a:gd name="T12" fmla="*/ 0 w 1851"/>
                <a:gd name="T13" fmla="*/ 0 h 1164"/>
                <a:gd name="T14" fmla="*/ 1851 w 1851"/>
                <a:gd name="T15" fmla="*/ 1164 h 1164"/>
              </a:gdLst>
              <a:ahLst/>
              <a:cxnLst>
                <a:cxn ang="T8">
                  <a:pos x="T0" y="T1"/>
                </a:cxn>
                <a:cxn ang="T9">
                  <a:pos x="T2" y="T3"/>
                </a:cxn>
                <a:cxn ang="T10">
                  <a:pos x="T4" y="T5"/>
                </a:cxn>
                <a:cxn ang="T11">
                  <a:pos x="T6" y="T7"/>
                </a:cxn>
              </a:cxnLst>
              <a:rect l="T12" t="T13" r="T14" b="T15"/>
              <a:pathLst>
                <a:path w="1851" h="1164">
                  <a:moveTo>
                    <a:pt x="0" y="183"/>
                  </a:moveTo>
                  <a:lnTo>
                    <a:pt x="387" y="3"/>
                  </a:lnTo>
                  <a:lnTo>
                    <a:pt x="1032" y="0"/>
                  </a:lnTo>
                  <a:lnTo>
                    <a:pt x="1851" y="1164"/>
                  </a:lnTo>
                </a:path>
              </a:pathLst>
            </a:custGeom>
            <a:noFill/>
            <a:ln w="19050" cap="flat" cmpd="sng">
              <a:solidFill>
                <a:srgbClr val="FF0000"/>
              </a:solidFill>
              <a:prstDash val="dash"/>
              <a:round/>
              <a:headEnd type="none" w="med" len="med"/>
              <a:tailEnd type="triangle" w="med" len="med"/>
            </a:ln>
          </p:spPr>
          <p:txBody>
            <a:bodyPr/>
            <a:lstStyle/>
            <a:p>
              <a:endParaRPr lang="en-US" dirty="0"/>
            </a:p>
          </p:txBody>
        </p:sp>
        <p:sp>
          <p:nvSpPr>
            <p:cNvPr id="1998889" name="Line 41"/>
            <p:cNvSpPr>
              <a:spLocks noChangeShapeType="1"/>
            </p:cNvSpPr>
            <p:nvPr/>
          </p:nvSpPr>
          <p:spPr bwMode="auto">
            <a:xfrm>
              <a:off x="5086350" y="4267200"/>
              <a:ext cx="1371600" cy="1828800"/>
            </a:xfrm>
            <a:prstGeom prst="line">
              <a:avLst/>
            </a:prstGeom>
            <a:noFill/>
            <a:ln w="19050">
              <a:solidFill>
                <a:srgbClr val="FF0000"/>
              </a:solidFill>
              <a:prstDash val="dash"/>
              <a:round/>
              <a:headEnd/>
              <a:tailEnd type="triangle" w="med" len="med"/>
            </a:ln>
          </p:spPr>
          <p:txBody>
            <a:bodyPr/>
            <a:lstStyle/>
            <a:p>
              <a:endParaRPr lang="en-US" dirty="0"/>
            </a:p>
          </p:txBody>
        </p:sp>
        <p:sp>
          <p:nvSpPr>
            <p:cNvPr id="301098" name="Text Box 42"/>
            <p:cNvSpPr txBox="1">
              <a:spLocks noChangeArrowheads="1"/>
            </p:cNvSpPr>
            <p:nvPr/>
          </p:nvSpPr>
          <p:spPr bwMode="auto">
            <a:xfrm>
              <a:off x="552450" y="5781675"/>
              <a:ext cx="723900" cy="304800"/>
            </a:xfrm>
            <a:prstGeom prst="rect">
              <a:avLst/>
            </a:prstGeom>
            <a:noFill/>
            <a:ln w="9525">
              <a:noFill/>
              <a:miter lim="800000"/>
              <a:headEnd/>
              <a:tailEnd/>
            </a:ln>
          </p:spPr>
          <p:txBody>
            <a:bodyPr>
              <a:spAutoFit/>
            </a:bodyPr>
            <a:lstStyle/>
            <a:p>
              <a:pPr algn="ctr">
                <a:spcBef>
                  <a:spcPct val="50000"/>
                </a:spcBef>
              </a:pPr>
              <a:r>
                <a:rPr lang="en-US" sz="1400" dirty="0"/>
                <a:t>MSC</a:t>
              </a:r>
            </a:p>
          </p:txBody>
        </p:sp>
      </p:gr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82880" y="0"/>
            <a:ext cx="8229600" cy="630936"/>
          </a:xfrm>
        </p:spPr>
        <p:txBody>
          <a:bodyPr/>
          <a:lstStyle/>
          <a:p>
            <a:pPr eaLnBrk="1" hangingPunct="1"/>
            <a:r>
              <a:rPr lang="en-US" dirty="0" smtClean="0"/>
              <a:t>OBSR Routing acd,cg,cd Configuration</a:t>
            </a:r>
          </a:p>
        </p:txBody>
      </p:sp>
      <p:grpSp>
        <p:nvGrpSpPr>
          <p:cNvPr id="302083" name="Group 3"/>
          <p:cNvGrpSpPr>
            <a:grpSpLocks/>
          </p:cNvGrpSpPr>
          <p:nvPr/>
        </p:nvGrpSpPr>
        <p:grpSpPr bwMode="ltGray">
          <a:xfrm>
            <a:off x="1543050" y="2771775"/>
            <a:ext cx="2419350" cy="1895475"/>
            <a:chOff x="972" y="1860"/>
            <a:chExt cx="1524" cy="1194"/>
          </a:xfrm>
        </p:grpSpPr>
        <p:sp>
          <p:nvSpPr>
            <p:cNvPr id="302114" name="Rectangle 4"/>
            <p:cNvSpPr>
              <a:spLocks noChangeArrowheads="1"/>
            </p:cNvSpPr>
            <p:nvPr/>
          </p:nvSpPr>
          <p:spPr bwMode="ltGray">
            <a:xfrm>
              <a:off x="1092" y="2022"/>
              <a:ext cx="1302" cy="1032"/>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2115" name="Text Box 5"/>
            <p:cNvSpPr txBox="1">
              <a:spLocks noChangeArrowheads="1"/>
            </p:cNvSpPr>
            <p:nvPr/>
          </p:nvSpPr>
          <p:spPr bwMode="ltGray">
            <a:xfrm>
              <a:off x="1092" y="2022"/>
              <a:ext cx="930" cy="862"/>
            </a:xfrm>
            <a:prstGeom prst="rect">
              <a:avLst/>
            </a:prstGeom>
            <a:noFill/>
            <a:ln w="9525">
              <a:noFill/>
              <a:miter lim="800000"/>
              <a:headEnd/>
              <a:tailEnd/>
            </a:ln>
          </p:spPr>
          <p:txBody>
            <a:bodyPr>
              <a:spAutoFit/>
            </a:bodyPr>
            <a:lstStyle/>
            <a:p>
              <a:pPr>
                <a:spcBef>
                  <a:spcPct val="50000"/>
                </a:spcBef>
              </a:pPr>
              <a:r>
                <a:rPr lang="en-US" sz="1400" dirty="0"/>
                <a:t>gtin=4           tt=0       np=e164  nai=sub cdgtasn=inapcd cggtasn=inapcg</a:t>
              </a:r>
            </a:p>
          </p:txBody>
        </p:sp>
        <p:sp>
          <p:nvSpPr>
            <p:cNvPr id="302116" name="Text Box 6"/>
            <p:cNvSpPr txBox="1">
              <a:spLocks noChangeArrowheads="1"/>
            </p:cNvSpPr>
            <p:nvPr/>
          </p:nvSpPr>
          <p:spPr bwMode="ltGray">
            <a:xfrm>
              <a:off x="972" y="1860"/>
              <a:ext cx="1524" cy="192"/>
            </a:xfrm>
            <a:prstGeom prst="rect">
              <a:avLst/>
            </a:prstGeom>
            <a:noFill/>
            <a:ln w="9525">
              <a:noFill/>
              <a:miter lim="800000"/>
              <a:headEnd/>
              <a:tailEnd/>
            </a:ln>
          </p:spPr>
          <p:txBody>
            <a:bodyPr>
              <a:spAutoFit/>
            </a:bodyPr>
            <a:lstStyle/>
            <a:p>
              <a:pPr algn="ctr">
                <a:spcBef>
                  <a:spcPct val="50000"/>
                </a:spcBef>
              </a:pPr>
              <a:r>
                <a:rPr lang="en-US" sz="1400" dirty="0"/>
                <a:t>Global title selector table</a:t>
              </a:r>
            </a:p>
          </p:txBody>
        </p:sp>
      </p:grpSp>
      <p:grpSp>
        <p:nvGrpSpPr>
          <p:cNvPr id="302084" name="Group 7"/>
          <p:cNvGrpSpPr>
            <a:grpSpLocks/>
          </p:cNvGrpSpPr>
          <p:nvPr/>
        </p:nvGrpSpPr>
        <p:grpSpPr bwMode="ltGray">
          <a:xfrm>
            <a:off x="1851025" y="752475"/>
            <a:ext cx="1930400" cy="1885950"/>
            <a:chOff x="1166" y="834"/>
            <a:chExt cx="1216" cy="1188"/>
          </a:xfrm>
        </p:grpSpPr>
        <p:sp>
          <p:nvSpPr>
            <p:cNvPr id="302111" name="Rectangle 8"/>
            <p:cNvSpPr>
              <a:spLocks noChangeArrowheads="1"/>
            </p:cNvSpPr>
            <p:nvPr/>
          </p:nvSpPr>
          <p:spPr bwMode="ltGray">
            <a:xfrm>
              <a:off x="1188" y="996"/>
              <a:ext cx="1104" cy="1026"/>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302112" name="Rectangle 9"/>
            <p:cNvSpPr>
              <a:spLocks noChangeArrowheads="1"/>
            </p:cNvSpPr>
            <p:nvPr/>
          </p:nvSpPr>
          <p:spPr bwMode="ltGray">
            <a:xfrm>
              <a:off x="1166" y="1002"/>
              <a:ext cx="1184" cy="996"/>
            </a:xfrm>
            <a:prstGeom prst="rect">
              <a:avLst/>
            </a:prstGeom>
            <a:solidFill>
              <a:schemeClr val="accent1">
                <a:lumMod val="60000"/>
                <a:lumOff val="40000"/>
              </a:schemeClr>
            </a:solidFill>
            <a:ln w="9525">
              <a:noFill/>
              <a:miter lim="800000"/>
              <a:headEnd/>
              <a:tailEnd/>
            </a:ln>
          </p:spPr>
          <p:txBody>
            <a:bodyPr>
              <a:spAutoFit/>
            </a:bodyPr>
            <a:lstStyle/>
            <a:p>
              <a:pPr>
                <a:spcBef>
                  <a:spcPct val="50000"/>
                </a:spcBef>
              </a:pPr>
              <a:r>
                <a:rPr lang="en-US" sz="1400" dirty="0"/>
                <a:t>Cd tt      0        CdGTA 8884142088  OPC     1000          Cg tt      0          CgPC   - - - - - - - - -                   Cg gta   8884141000 Cg ssn   241</a:t>
              </a:r>
            </a:p>
          </p:txBody>
        </p:sp>
        <p:sp>
          <p:nvSpPr>
            <p:cNvPr id="302113" name="Text Box 10"/>
            <p:cNvSpPr txBox="1">
              <a:spLocks noChangeArrowheads="1"/>
            </p:cNvSpPr>
            <p:nvPr/>
          </p:nvSpPr>
          <p:spPr bwMode="ltGray">
            <a:xfrm>
              <a:off x="1290" y="834"/>
              <a:ext cx="1092" cy="192"/>
            </a:xfrm>
            <a:prstGeom prst="rect">
              <a:avLst/>
            </a:prstGeom>
            <a:noFill/>
            <a:ln w="9525">
              <a:noFill/>
              <a:miter lim="800000"/>
              <a:headEnd/>
              <a:tailEnd/>
            </a:ln>
          </p:spPr>
          <p:txBody>
            <a:bodyPr>
              <a:spAutoFit/>
            </a:bodyPr>
            <a:lstStyle/>
            <a:p>
              <a:pPr>
                <a:spcBef>
                  <a:spcPct val="50000"/>
                </a:spcBef>
              </a:pPr>
              <a:r>
                <a:rPr lang="en-US" sz="1400" dirty="0"/>
                <a:t>Incoming MSU</a:t>
              </a:r>
            </a:p>
          </p:txBody>
        </p:sp>
      </p:grpSp>
      <p:sp>
        <p:nvSpPr>
          <p:cNvPr id="2000907" name="Line 11"/>
          <p:cNvSpPr>
            <a:spLocks noChangeShapeType="1"/>
          </p:cNvSpPr>
          <p:nvPr/>
        </p:nvSpPr>
        <p:spPr bwMode="auto">
          <a:xfrm>
            <a:off x="2733675" y="2657475"/>
            <a:ext cx="0" cy="228600"/>
          </a:xfrm>
          <a:prstGeom prst="line">
            <a:avLst/>
          </a:prstGeom>
          <a:noFill/>
          <a:ln w="28575">
            <a:solidFill>
              <a:srgbClr val="FF0000"/>
            </a:solidFill>
            <a:round/>
            <a:headEnd/>
            <a:tailEnd type="triangle" w="med" len="med"/>
          </a:ln>
        </p:spPr>
        <p:txBody>
          <a:bodyPr/>
          <a:lstStyle/>
          <a:p>
            <a:endParaRPr lang="en-US" dirty="0"/>
          </a:p>
        </p:txBody>
      </p:sp>
      <p:grpSp>
        <p:nvGrpSpPr>
          <p:cNvPr id="4" name="Group 12"/>
          <p:cNvGrpSpPr>
            <a:grpSpLocks/>
          </p:cNvGrpSpPr>
          <p:nvPr/>
        </p:nvGrpSpPr>
        <p:grpSpPr bwMode="auto">
          <a:xfrm>
            <a:off x="0" y="904875"/>
            <a:ext cx="1866900" cy="533400"/>
            <a:chOff x="0" y="1296"/>
            <a:chExt cx="1176" cy="336"/>
          </a:xfrm>
        </p:grpSpPr>
        <p:sp>
          <p:nvSpPr>
            <p:cNvPr id="302108" name="Line 13"/>
            <p:cNvSpPr>
              <a:spLocks noChangeShapeType="1"/>
            </p:cNvSpPr>
            <p:nvPr/>
          </p:nvSpPr>
          <p:spPr bwMode="auto">
            <a:xfrm>
              <a:off x="0" y="1464"/>
              <a:ext cx="1176" cy="0"/>
            </a:xfrm>
            <a:prstGeom prst="line">
              <a:avLst/>
            </a:prstGeom>
            <a:noFill/>
            <a:ln w="28575">
              <a:solidFill>
                <a:srgbClr val="FF0000"/>
              </a:solidFill>
              <a:round/>
              <a:headEnd/>
              <a:tailEnd type="triangle" w="med" len="med"/>
            </a:ln>
          </p:spPr>
          <p:txBody>
            <a:bodyPr/>
            <a:lstStyle/>
            <a:p>
              <a:endParaRPr lang="en-US" dirty="0"/>
            </a:p>
          </p:txBody>
        </p:sp>
        <p:sp>
          <p:nvSpPr>
            <p:cNvPr id="302109" name="Text Box 14"/>
            <p:cNvSpPr txBox="1">
              <a:spLocks noChangeArrowheads="1"/>
            </p:cNvSpPr>
            <p:nvPr/>
          </p:nvSpPr>
          <p:spPr bwMode="auto">
            <a:xfrm>
              <a:off x="156" y="1296"/>
              <a:ext cx="816" cy="192"/>
            </a:xfrm>
            <a:prstGeom prst="rect">
              <a:avLst/>
            </a:prstGeom>
            <a:noFill/>
            <a:ln w="9525">
              <a:noFill/>
              <a:miter lim="800000"/>
              <a:headEnd/>
              <a:tailEnd/>
            </a:ln>
          </p:spPr>
          <p:txBody>
            <a:bodyPr>
              <a:spAutoFit/>
            </a:bodyPr>
            <a:lstStyle/>
            <a:p>
              <a:pPr algn="ctr">
                <a:spcBef>
                  <a:spcPct val="50000"/>
                </a:spcBef>
              </a:pPr>
              <a:r>
                <a:rPr lang="en-US" sz="1400" dirty="0"/>
                <a:t>ntwkAls</a:t>
              </a:r>
            </a:p>
          </p:txBody>
        </p:sp>
        <p:sp>
          <p:nvSpPr>
            <p:cNvPr id="302110" name="Text Box 15"/>
            <p:cNvSpPr txBox="1">
              <a:spLocks noChangeArrowheads="1"/>
            </p:cNvSpPr>
            <p:nvPr/>
          </p:nvSpPr>
          <p:spPr bwMode="auto">
            <a:xfrm>
              <a:off x="18" y="1440"/>
              <a:ext cx="1074" cy="192"/>
            </a:xfrm>
            <a:prstGeom prst="rect">
              <a:avLst/>
            </a:prstGeom>
            <a:noFill/>
            <a:ln w="9525">
              <a:noFill/>
              <a:miter lim="800000"/>
              <a:headEnd/>
              <a:tailEnd/>
            </a:ln>
          </p:spPr>
          <p:txBody>
            <a:bodyPr>
              <a:spAutoFit/>
            </a:bodyPr>
            <a:lstStyle/>
            <a:p>
              <a:pPr algn="ctr">
                <a:spcBef>
                  <a:spcPct val="50000"/>
                </a:spcBef>
              </a:pPr>
              <a:r>
                <a:rPr lang="en-US" sz="1400" dirty="0"/>
                <a:t>gttmode=acdcd</a:t>
              </a:r>
            </a:p>
          </p:txBody>
        </p:sp>
      </p:grpSp>
      <p:grpSp>
        <p:nvGrpSpPr>
          <p:cNvPr id="302087" name="Group 16"/>
          <p:cNvGrpSpPr>
            <a:grpSpLocks/>
          </p:cNvGrpSpPr>
          <p:nvPr/>
        </p:nvGrpSpPr>
        <p:grpSpPr bwMode="ltGray">
          <a:xfrm>
            <a:off x="5238750" y="733425"/>
            <a:ext cx="2047875" cy="1895475"/>
            <a:chOff x="3300" y="930"/>
            <a:chExt cx="1290" cy="1194"/>
          </a:xfrm>
        </p:grpSpPr>
        <p:sp>
          <p:nvSpPr>
            <p:cNvPr id="302105" name="Rectangle 17"/>
            <p:cNvSpPr>
              <a:spLocks noChangeArrowheads="1"/>
            </p:cNvSpPr>
            <p:nvPr/>
          </p:nvSpPr>
          <p:spPr bwMode="ltGray">
            <a:xfrm>
              <a:off x="3300" y="1092"/>
              <a:ext cx="1290" cy="1032"/>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2106" name="Text Box 18"/>
            <p:cNvSpPr txBox="1">
              <a:spLocks noChangeArrowheads="1"/>
            </p:cNvSpPr>
            <p:nvPr/>
          </p:nvSpPr>
          <p:spPr bwMode="ltGray">
            <a:xfrm>
              <a:off x="3354" y="930"/>
              <a:ext cx="1152" cy="192"/>
            </a:xfrm>
            <a:prstGeom prst="rect">
              <a:avLst/>
            </a:prstGeom>
            <a:noFill/>
            <a:ln w="9525">
              <a:noFill/>
              <a:miter lim="800000"/>
              <a:headEnd/>
              <a:tailEnd/>
            </a:ln>
          </p:spPr>
          <p:txBody>
            <a:bodyPr>
              <a:spAutoFit/>
            </a:bodyPr>
            <a:lstStyle/>
            <a:p>
              <a:pPr algn="ctr">
                <a:spcBef>
                  <a:spcPct val="50000"/>
                </a:spcBef>
              </a:pPr>
              <a:r>
                <a:rPr lang="en-US" sz="1400" dirty="0"/>
                <a:t>1</a:t>
              </a:r>
              <a:r>
                <a:rPr lang="en-US" sz="1400" baseline="30000" dirty="0"/>
                <a:t>st</a:t>
              </a:r>
              <a:r>
                <a:rPr lang="en-US" sz="1400" dirty="0"/>
                <a:t> GTA translation</a:t>
              </a:r>
            </a:p>
          </p:txBody>
        </p:sp>
        <p:sp>
          <p:nvSpPr>
            <p:cNvPr id="302107" name="Text Box 19"/>
            <p:cNvSpPr txBox="1">
              <a:spLocks noChangeArrowheads="1"/>
            </p:cNvSpPr>
            <p:nvPr/>
          </p:nvSpPr>
          <p:spPr bwMode="ltGray">
            <a:xfrm>
              <a:off x="3372" y="1092"/>
              <a:ext cx="1116" cy="996"/>
            </a:xfrm>
            <a:prstGeom prst="rect">
              <a:avLst/>
            </a:prstGeom>
            <a:noFill/>
            <a:ln w="9525">
              <a:noFill/>
              <a:miter lim="800000"/>
              <a:headEnd/>
              <a:tailEnd/>
            </a:ln>
          </p:spPr>
          <p:txBody>
            <a:bodyPr>
              <a:spAutoFit/>
            </a:bodyPr>
            <a:lstStyle/>
            <a:p>
              <a:pPr>
                <a:spcBef>
                  <a:spcPct val="50000"/>
                </a:spcBef>
              </a:pPr>
              <a:r>
                <a:rPr lang="en-US" sz="1400" dirty="0"/>
                <a:t>gttsn=inapcd xlat=dpcssn           ri=gt                     ssn=241         gta=8884142000   egta=8884142999 pcn=4000</a:t>
              </a:r>
            </a:p>
          </p:txBody>
        </p:sp>
      </p:grpSp>
      <p:sp>
        <p:nvSpPr>
          <p:cNvPr id="302088" name="Rectangle 20"/>
          <p:cNvSpPr>
            <a:spLocks noChangeArrowheads="1"/>
          </p:cNvSpPr>
          <p:nvPr/>
        </p:nvSpPr>
        <p:spPr bwMode="ltGray">
          <a:xfrm>
            <a:off x="5276850" y="4572000"/>
            <a:ext cx="2047875" cy="18288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2089" name="Text Box 21"/>
          <p:cNvSpPr txBox="1">
            <a:spLocks noChangeArrowheads="1"/>
          </p:cNvSpPr>
          <p:nvPr/>
        </p:nvSpPr>
        <p:spPr bwMode="auto">
          <a:xfrm>
            <a:off x="5391150" y="4572000"/>
            <a:ext cx="1771650" cy="1793875"/>
          </a:xfrm>
          <a:prstGeom prst="rect">
            <a:avLst/>
          </a:prstGeom>
          <a:noFill/>
          <a:ln w="9525">
            <a:noFill/>
            <a:miter lim="800000"/>
            <a:headEnd/>
            <a:tailEnd/>
          </a:ln>
        </p:spPr>
        <p:txBody>
          <a:bodyPr>
            <a:spAutoFit/>
          </a:bodyPr>
          <a:lstStyle/>
          <a:p>
            <a:pPr>
              <a:spcBef>
                <a:spcPct val="50000"/>
              </a:spcBef>
            </a:pPr>
            <a:r>
              <a:rPr lang="en-US" sz="1400" dirty="0"/>
              <a:t>gttsn=inapcg xlat=dpcssn           ri=gt                     ssn=241         gta=8884141000   egta=8884141999 opcn=1000 pcn=5000</a:t>
            </a:r>
          </a:p>
        </p:txBody>
      </p:sp>
      <p:sp>
        <p:nvSpPr>
          <p:cNvPr id="302090" name="Rectangle 22"/>
          <p:cNvSpPr>
            <a:spLocks noChangeArrowheads="1"/>
          </p:cNvSpPr>
          <p:nvPr/>
        </p:nvSpPr>
        <p:spPr bwMode="ltGray">
          <a:xfrm>
            <a:off x="1724025" y="5095875"/>
            <a:ext cx="2085975" cy="12954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2091" name="Text Box 23"/>
          <p:cNvSpPr txBox="1">
            <a:spLocks noChangeArrowheads="1"/>
          </p:cNvSpPr>
          <p:nvPr/>
        </p:nvSpPr>
        <p:spPr bwMode="auto">
          <a:xfrm>
            <a:off x="1733550" y="4838700"/>
            <a:ext cx="2066925" cy="304800"/>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2092" name="Text Box 24"/>
          <p:cNvSpPr txBox="1">
            <a:spLocks noChangeArrowheads="1"/>
          </p:cNvSpPr>
          <p:nvPr/>
        </p:nvSpPr>
        <p:spPr bwMode="auto">
          <a:xfrm>
            <a:off x="1809750" y="5181600"/>
            <a:ext cx="1876425" cy="942975"/>
          </a:xfrm>
          <a:prstGeom prst="rect">
            <a:avLst/>
          </a:prstGeom>
          <a:noFill/>
          <a:ln w="9525">
            <a:noFill/>
            <a:miter lim="800000"/>
            <a:headEnd/>
            <a:tailEnd/>
          </a:ln>
        </p:spPr>
        <p:txBody>
          <a:bodyPr>
            <a:spAutoFit/>
          </a:bodyPr>
          <a:lstStyle/>
          <a:p>
            <a:pPr>
              <a:spcBef>
                <a:spcPct val="50000"/>
              </a:spcBef>
            </a:pPr>
            <a:r>
              <a:rPr lang="en-US" sz="1400" dirty="0"/>
              <a:t>gttsn=inapcd         netdom=itu            ndgt=10                  settype=cdgta</a:t>
            </a:r>
          </a:p>
        </p:txBody>
      </p:sp>
      <p:grpSp>
        <p:nvGrpSpPr>
          <p:cNvPr id="302093" name="Group 25"/>
          <p:cNvGrpSpPr>
            <a:grpSpLocks/>
          </p:cNvGrpSpPr>
          <p:nvPr/>
        </p:nvGrpSpPr>
        <p:grpSpPr bwMode="ltGray">
          <a:xfrm>
            <a:off x="5286375" y="2686050"/>
            <a:ext cx="2085975" cy="1552575"/>
            <a:chOff x="3312" y="1866"/>
            <a:chExt cx="1314" cy="978"/>
          </a:xfrm>
        </p:grpSpPr>
        <p:sp>
          <p:nvSpPr>
            <p:cNvPr id="302102" name="Rectangle 26"/>
            <p:cNvSpPr>
              <a:spLocks noChangeArrowheads="1"/>
            </p:cNvSpPr>
            <p:nvPr/>
          </p:nvSpPr>
          <p:spPr bwMode="ltGray">
            <a:xfrm>
              <a:off x="3312" y="2028"/>
              <a:ext cx="1314" cy="81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2103" name="Text Box 27"/>
            <p:cNvSpPr txBox="1">
              <a:spLocks noChangeArrowheads="1"/>
            </p:cNvSpPr>
            <p:nvPr/>
          </p:nvSpPr>
          <p:spPr bwMode="ltGray">
            <a:xfrm>
              <a:off x="3318" y="1866"/>
              <a:ext cx="1302" cy="192"/>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2104" name="Text Box 28"/>
            <p:cNvSpPr txBox="1">
              <a:spLocks noChangeArrowheads="1"/>
            </p:cNvSpPr>
            <p:nvPr/>
          </p:nvSpPr>
          <p:spPr bwMode="ltGray">
            <a:xfrm>
              <a:off x="3366" y="2082"/>
              <a:ext cx="1182" cy="594"/>
            </a:xfrm>
            <a:prstGeom prst="rect">
              <a:avLst/>
            </a:prstGeom>
            <a:noFill/>
            <a:ln w="9525">
              <a:noFill/>
              <a:miter lim="800000"/>
              <a:headEnd/>
              <a:tailEnd/>
            </a:ln>
          </p:spPr>
          <p:txBody>
            <a:bodyPr>
              <a:spAutoFit/>
            </a:bodyPr>
            <a:lstStyle/>
            <a:p>
              <a:pPr>
                <a:spcBef>
                  <a:spcPct val="50000"/>
                </a:spcBef>
              </a:pPr>
              <a:r>
                <a:rPr lang="en-US" sz="1400" dirty="0"/>
                <a:t>gttsn=inapcg         netdom=itu            ndgt=10                  settype=cggta</a:t>
              </a:r>
            </a:p>
          </p:txBody>
        </p:sp>
      </p:grpSp>
      <p:sp>
        <p:nvSpPr>
          <p:cNvPr id="2000925" name="Freeform 29"/>
          <p:cNvSpPr>
            <a:spLocks/>
          </p:cNvSpPr>
          <p:nvPr/>
        </p:nvSpPr>
        <p:spPr bwMode="auto">
          <a:xfrm>
            <a:off x="1285875" y="4067175"/>
            <a:ext cx="588963" cy="1266825"/>
          </a:xfrm>
          <a:custGeom>
            <a:avLst/>
            <a:gdLst>
              <a:gd name="T0" fmla="*/ 2147483647 w 371"/>
              <a:gd name="T1" fmla="*/ 0 h 798"/>
              <a:gd name="T2" fmla="*/ 0 w 371"/>
              <a:gd name="T3" fmla="*/ 0 h 798"/>
              <a:gd name="T4" fmla="*/ 2147483647 w 371"/>
              <a:gd name="T5" fmla="*/ 2147483647 h 798"/>
              <a:gd name="T6" fmla="*/ 2147483647 w 371"/>
              <a:gd name="T7" fmla="*/ 2147483647 h 798"/>
              <a:gd name="T8" fmla="*/ 0 60000 65536"/>
              <a:gd name="T9" fmla="*/ 0 60000 65536"/>
              <a:gd name="T10" fmla="*/ 0 60000 65536"/>
              <a:gd name="T11" fmla="*/ 0 60000 65536"/>
              <a:gd name="T12" fmla="*/ 0 w 371"/>
              <a:gd name="T13" fmla="*/ 0 h 798"/>
              <a:gd name="T14" fmla="*/ 371 w 371"/>
              <a:gd name="T15" fmla="*/ 798 h 798"/>
            </a:gdLst>
            <a:ahLst/>
            <a:cxnLst>
              <a:cxn ang="T8">
                <a:pos x="T0" y="T1"/>
              </a:cxn>
              <a:cxn ang="T9">
                <a:pos x="T2" y="T3"/>
              </a:cxn>
              <a:cxn ang="T10">
                <a:pos x="T4" y="T5"/>
              </a:cxn>
              <a:cxn ang="T11">
                <a:pos x="T6" y="T7"/>
              </a:cxn>
            </a:cxnLst>
            <a:rect l="T12" t="T13" r="T14" b="T15"/>
            <a:pathLst>
              <a:path w="371" h="798">
                <a:moveTo>
                  <a:pt x="288" y="0"/>
                </a:moveTo>
                <a:lnTo>
                  <a:pt x="0" y="0"/>
                </a:lnTo>
                <a:lnTo>
                  <a:pt x="8" y="792"/>
                </a:lnTo>
                <a:lnTo>
                  <a:pt x="371" y="798"/>
                </a:lnTo>
              </a:path>
            </a:pathLst>
          </a:custGeom>
          <a:noFill/>
          <a:ln w="28575" cap="flat" cmpd="sng">
            <a:solidFill>
              <a:srgbClr val="FF0000"/>
            </a:solidFill>
            <a:prstDash val="dash"/>
            <a:round/>
            <a:headEnd type="none" w="med" len="med"/>
            <a:tailEnd type="triangle" w="med" len="med"/>
          </a:ln>
        </p:spPr>
        <p:txBody>
          <a:bodyPr/>
          <a:lstStyle/>
          <a:p>
            <a:endParaRPr lang="en-US" dirty="0"/>
          </a:p>
        </p:txBody>
      </p:sp>
      <p:sp>
        <p:nvSpPr>
          <p:cNvPr id="2000926" name="Freeform 30"/>
          <p:cNvSpPr>
            <a:spLocks/>
          </p:cNvSpPr>
          <p:nvPr/>
        </p:nvSpPr>
        <p:spPr bwMode="auto">
          <a:xfrm>
            <a:off x="3114675" y="3171825"/>
            <a:ext cx="2314575" cy="1095375"/>
          </a:xfrm>
          <a:custGeom>
            <a:avLst/>
            <a:gdLst>
              <a:gd name="T0" fmla="*/ 0 w 1458"/>
              <a:gd name="T1" fmla="*/ 2147483647 h 690"/>
              <a:gd name="T2" fmla="*/ 2147483647 w 1458"/>
              <a:gd name="T3" fmla="*/ 2147483647 h 690"/>
              <a:gd name="T4" fmla="*/ 2147483647 w 1458"/>
              <a:gd name="T5" fmla="*/ 0 h 690"/>
              <a:gd name="T6" fmla="*/ 2147483647 w 1458"/>
              <a:gd name="T7" fmla="*/ 0 h 690"/>
              <a:gd name="T8" fmla="*/ 0 60000 65536"/>
              <a:gd name="T9" fmla="*/ 0 60000 65536"/>
              <a:gd name="T10" fmla="*/ 0 60000 65536"/>
              <a:gd name="T11" fmla="*/ 0 60000 65536"/>
              <a:gd name="T12" fmla="*/ 0 w 1458"/>
              <a:gd name="T13" fmla="*/ 0 h 690"/>
              <a:gd name="T14" fmla="*/ 1458 w 1458"/>
              <a:gd name="T15" fmla="*/ 690 h 690"/>
            </a:gdLst>
            <a:ahLst/>
            <a:cxnLst>
              <a:cxn ang="T8">
                <a:pos x="T0" y="T1"/>
              </a:cxn>
              <a:cxn ang="T9">
                <a:pos x="T2" y="T3"/>
              </a:cxn>
              <a:cxn ang="T10">
                <a:pos x="T4" y="T5"/>
              </a:cxn>
              <a:cxn ang="T11">
                <a:pos x="T6" y="T7"/>
              </a:cxn>
            </a:cxnLst>
            <a:rect l="T12" t="T13" r="T14" b="T15"/>
            <a:pathLst>
              <a:path w="1458" h="690">
                <a:moveTo>
                  <a:pt x="0" y="690"/>
                </a:moveTo>
                <a:lnTo>
                  <a:pt x="960" y="684"/>
                </a:lnTo>
                <a:lnTo>
                  <a:pt x="966" y="0"/>
                </a:lnTo>
                <a:lnTo>
                  <a:pt x="1458" y="0"/>
                </a:lnTo>
              </a:path>
            </a:pathLst>
          </a:custGeom>
          <a:noFill/>
          <a:ln w="28575" cap="flat" cmpd="sng">
            <a:solidFill>
              <a:srgbClr val="3399FF"/>
            </a:solidFill>
            <a:prstDash val="dash"/>
            <a:round/>
            <a:headEnd type="none" w="med" len="med"/>
            <a:tailEnd type="triangle" w="med" len="med"/>
          </a:ln>
        </p:spPr>
        <p:txBody>
          <a:bodyPr/>
          <a:lstStyle/>
          <a:p>
            <a:endParaRPr lang="en-US" dirty="0"/>
          </a:p>
        </p:txBody>
      </p:sp>
      <p:sp>
        <p:nvSpPr>
          <p:cNvPr id="2000927" name="Freeform 31"/>
          <p:cNvSpPr>
            <a:spLocks/>
          </p:cNvSpPr>
          <p:nvPr/>
        </p:nvSpPr>
        <p:spPr bwMode="auto">
          <a:xfrm>
            <a:off x="3124200" y="1162050"/>
            <a:ext cx="2085975" cy="4838700"/>
          </a:xfrm>
          <a:custGeom>
            <a:avLst/>
            <a:gdLst>
              <a:gd name="T0" fmla="*/ 0 w 1314"/>
              <a:gd name="T1" fmla="*/ 2147483647 h 3048"/>
              <a:gd name="T2" fmla="*/ 2147483647 w 1314"/>
              <a:gd name="T3" fmla="*/ 2147483647 h 3048"/>
              <a:gd name="T4" fmla="*/ 2147483647 w 1314"/>
              <a:gd name="T5" fmla="*/ 0 h 3048"/>
              <a:gd name="T6" fmla="*/ 2147483647 w 1314"/>
              <a:gd name="T7" fmla="*/ 2147483647 h 3048"/>
              <a:gd name="T8" fmla="*/ 0 60000 65536"/>
              <a:gd name="T9" fmla="*/ 0 60000 65536"/>
              <a:gd name="T10" fmla="*/ 0 60000 65536"/>
              <a:gd name="T11" fmla="*/ 0 60000 65536"/>
              <a:gd name="T12" fmla="*/ 0 w 1314"/>
              <a:gd name="T13" fmla="*/ 0 h 3048"/>
              <a:gd name="T14" fmla="*/ 1314 w 1314"/>
              <a:gd name="T15" fmla="*/ 3048 h 3048"/>
            </a:gdLst>
            <a:ahLst/>
            <a:cxnLst>
              <a:cxn ang="T8">
                <a:pos x="T0" y="T1"/>
              </a:cxn>
              <a:cxn ang="T9">
                <a:pos x="T2" y="T3"/>
              </a:cxn>
              <a:cxn ang="T10">
                <a:pos x="T4" y="T5"/>
              </a:cxn>
              <a:cxn ang="T11">
                <a:pos x="T6" y="T7"/>
              </a:cxn>
            </a:cxnLst>
            <a:rect l="T12" t="T13" r="T14" b="T15"/>
            <a:pathLst>
              <a:path w="1314" h="3048">
                <a:moveTo>
                  <a:pt x="0" y="3048"/>
                </a:moveTo>
                <a:lnTo>
                  <a:pt x="768" y="3048"/>
                </a:lnTo>
                <a:lnTo>
                  <a:pt x="780" y="0"/>
                </a:lnTo>
                <a:lnTo>
                  <a:pt x="1314" y="2"/>
                </a:lnTo>
              </a:path>
            </a:pathLst>
          </a:custGeom>
          <a:noFill/>
          <a:ln w="28575" cmpd="sng">
            <a:solidFill>
              <a:srgbClr val="FF0000"/>
            </a:solidFill>
            <a:round/>
            <a:headEnd type="none" w="med" len="med"/>
            <a:tailEnd type="triangle" w="med" len="med"/>
          </a:ln>
        </p:spPr>
        <p:txBody>
          <a:bodyPr/>
          <a:lstStyle/>
          <a:p>
            <a:endParaRPr lang="en-US" dirty="0"/>
          </a:p>
        </p:txBody>
      </p:sp>
      <p:sp>
        <p:nvSpPr>
          <p:cNvPr id="2000928" name="Freeform 32"/>
          <p:cNvSpPr>
            <a:spLocks/>
          </p:cNvSpPr>
          <p:nvPr/>
        </p:nvSpPr>
        <p:spPr bwMode="auto">
          <a:xfrm>
            <a:off x="4914900" y="3848100"/>
            <a:ext cx="533400" cy="933450"/>
          </a:xfrm>
          <a:custGeom>
            <a:avLst/>
            <a:gdLst>
              <a:gd name="T0" fmla="*/ 2147483647 w 324"/>
              <a:gd name="T1" fmla="*/ 0 h 582"/>
              <a:gd name="T2" fmla="*/ 0 w 324"/>
              <a:gd name="T3" fmla="*/ 0 h 582"/>
              <a:gd name="T4" fmla="*/ 2147483647 w 324"/>
              <a:gd name="T5" fmla="*/ 2147483647 h 582"/>
              <a:gd name="T6" fmla="*/ 2147483647 w 324"/>
              <a:gd name="T7" fmla="*/ 2147483647 h 582"/>
              <a:gd name="T8" fmla="*/ 0 60000 65536"/>
              <a:gd name="T9" fmla="*/ 0 60000 65536"/>
              <a:gd name="T10" fmla="*/ 0 60000 65536"/>
              <a:gd name="T11" fmla="*/ 0 60000 65536"/>
              <a:gd name="T12" fmla="*/ 0 w 324"/>
              <a:gd name="T13" fmla="*/ 0 h 582"/>
              <a:gd name="T14" fmla="*/ 324 w 324"/>
              <a:gd name="T15" fmla="*/ 582 h 582"/>
            </a:gdLst>
            <a:ahLst/>
            <a:cxnLst>
              <a:cxn ang="T8">
                <a:pos x="T0" y="T1"/>
              </a:cxn>
              <a:cxn ang="T9">
                <a:pos x="T2" y="T3"/>
              </a:cxn>
              <a:cxn ang="T10">
                <a:pos x="T4" y="T5"/>
              </a:cxn>
              <a:cxn ang="T11">
                <a:pos x="T6" y="T7"/>
              </a:cxn>
            </a:cxnLst>
            <a:rect l="T12" t="T13" r="T14" b="T15"/>
            <a:pathLst>
              <a:path w="324" h="582">
                <a:moveTo>
                  <a:pt x="324" y="0"/>
                </a:moveTo>
                <a:lnTo>
                  <a:pt x="0" y="0"/>
                </a:lnTo>
                <a:lnTo>
                  <a:pt x="6" y="582"/>
                </a:lnTo>
                <a:lnTo>
                  <a:pt x="312" y="582"/>
                </a:lnTo>
              </a:path>
            </a:pathLst>
          </a:custGeom>
          <a:noFill/>
          <a:ln w="28575" cap="flat">
            <a:solidFill>
              <a:srgbClr val="3399FF"/>
            </a:solidFill>
            <a:prstDash val="dash"/>
            <a:round/>
            <a:headEnd/>
            <a:tailEnd type="triangle" w="med" len="med"/>
          </a:ln>
        </p:spPr>
        <p:txBody>
          <a:bodyPr/>
          <a:lstStyle/>
          <a:p>
            <a:endParaRPr lang="en-US" dirty="0"/>
          </a:p>
        </p:txBody>
      </p:sp>
      <p:sp>
        <p:nvSpPr>
          <p:cNvPr id="302098" name="Text Box 33"/>
          <p:cNvSpPr txBox="1">
            <a:spLocks noChangeArrowheads="1"/>
          </p:cNvSpPr>
          <p:nvPr/>
        </p:nvSpPr>
        <p:spPr bwMode="auto">
          <a:xfrm>
            <a:off x="5372100" y="4295775"/>
            <a:ext cx="1895475" cy="304800"/>
          </a:xfrm>
          <a:prstGeom prst="rect">
            <a:avLst/>
          </a:prstGeom>
          <a:noFill/>
          <a:ln w="9525">
            <a:noFill/>
            <a:miter lim="800000"/>
            <a:headEnd/>
            <a:tailEnd/>
          </a:ln>
        </p:spPr>
        <p:txBody>
          <a:bodyPr>
            <a:spAutoFit/>
          </a:bodyPr>
          <a:lstStyle/>
          <a:p>
            <a:pPr algn="ctr">
              <a:spcBef>
                <a:spcPct val="50000"/>
              </a:spcBef>
            </a:pPr>
            <a:r>
              <a:rPr lang="en-US" sz="1400" dirty="0"/>
              <a:t>2</a:t>
            </a:r>
            <a:r>
              <a:rPr lang="en-US" sz="1400" baseline="30000" dirty="0"/>
              <a:t>nd</a:t>
            </a:r>
            <a:r>
              <a:rPr lang="en-US" sz="1400" dirty="0"/>
              <a:t> GTA translation</a:t>
            </a:r>
          </a:p>
        </p:txBody>
      </p:sp>
      <p:sp>
        <p:nvSpPr>
          <p:cNvPr id="2000930" name="Text Box 34"/>
          <p:cNvSpPr txBox="1">
            <a:spLocks noChangeArrowheads="1"/>
          </p:cNvSpPr>
          <p:nvPr/>
        </p:nvSpPr>
        <p:spPr bwMode="auto">
          <a:xfrm>
            <a:off x="7486650" y="5857875"/>
            <a:ext cx="1476375" cy="527050"/>
          </a:xfrm>
          <a:prstGeom prst="rect">
            <a:avLst/>
          </a:prstGeom>
          <a:noFill/>
          <a:ln w="9525">
            <a:solidFill>
              <a:srgbClr val="FF0000"/>
            </a:solidFill>
            <a:miter lim="800000"/>
            <a:headEnd/>
            <a:tailEnd/>
          </a:ln>
        </p:spPr>
        <p:txBody>
          <a:bodyPr>
            <a:spAutoFit/>
          </a:bodyPr>
          <a:lstStyle/>
          <a:p>
            <a:pPr algn="ctr">
              <a:spcBef>
                <a:spcPct val="50000"/>
              </a:spcBef>
            </a:pPr>
            <a:r>
              <a:rPr lang="en-US" sz="1400" dirty="0"/>
              <a:t>Message routes to PCN 5000</a:t>
            </a:r>
          </a:p>
        </p:txBody>
      </p:sp>
      <p:sp>
        <p:nvSpPr>
          <p:cNvPr id="2000931" name="Line 35"/>
          <p:cNvSpPr>
            <a:spLocks noChangeShapeType="1"/>
          </p:cNvSpPr>
          <p:nvPr/>
        </p:nvSpPr>
        <p:spPr bwMode="auto">
          <a:xfrm>
            <a:off x="6353175" y="6229350"/>
            <a:ext cx="1123950" cy="0"/>
          </a:xfrm>
          <a:prstGeom prst="line">
            <a:avLst/>
          </a:prstGeom>
          <a:noFill/>
          <a:ln w="28575">
            <a:solidFill>
              <a:srgbClr val="FF0000"/>
            </a:solidFill>
            <a:round/>
            <a:headEnd/>
            <a:tailEnd type="triangle" w="med" len="med"/>
          </a:ln>
        </p:spPr>
        <p:txBody>
          <a:bodyPr/>
          <a:lstStyle/>
          <a:p>
            <a:endParaRPr lang="en-US" dirty="0"/>
          </a:p>
        </p:txBody>
      </p:sp>
      <p:sp>
        <p:nvSpPr>
          <p:cNvPr id="2000932" name="Line 36"/>
          <p:cNvSpPr>
            <a:spLocks noChangeShapeType="1"/>
          </p:cNvSpPr>
          <p:nvPr/>
        </p:nvSpPr>
        <p:spPr bwMode="auto">
          <a:xfrm flipH="1">
            <a:off x="3162300" y="2447925"/>
            <a:ext cx="2247900" cy="1743075"/>
          </a:xfrm>
          <a:prstGeom prst="line">
            <a:avLst/>
          </a:prstGeom>
          <a:noFill/>
          <a:ln w="28575">
            <a:solidFill>
              <a:srgbClr val="009900"/>
            </a:solidFill>
            <a:round/>
            <a:headEnd/>
            <a:tailEnd type="triangle" w="med" len="med"/>
          </a:ln>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00907"/>
                                        </p:tgtEl>
                                        <p:attrNameLst>
                                          <p:attrName>style.visibility</p:attrName>
                                        </p:attrNameLst>
                                      </p:cBhvr>
                                      <p:to>
                                        <p:strVal val="visible"/>
                                      </p:to>
                                    </p:set>
                                    <p:animEffect transition="in" filter="dissolve">
                                      <p:cBhvr>
                                        <p:cTn id="12" dur="500"/>
                                        <p:tgtEl>
                                          <p:spTgt spid="20009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0925"/>
                                        </p:tgtEl>
                                        <p:attrNameLst>
                                          <p:attrName>style.visibility</p:attrName>
                                        </p:attrNameLst>
                                      </p:cBhvr>
                                      <p:to>
                                        <p:strVal val="visible"/>
                                      </p:to>
                                    </p:set>
                                    <p:animEffect transition="in" filter="dissolve">
                                      <p:cBhvr>
                                        <p:cTn id="17" dur="500"/>
                                        <p:tgtEl>
                                          <p:spTgt spid="20009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00927"/>
                                        </p:tgtEl>
                                        <p:attrNameLst>
                                          <p:attrName>style.visibility</p:attrName>
                                        </p:attrNameLst>
                                      </p:cBhvr>
                                      <p:to>
                                        <p:strVal val="visible"/>
                                      </p:to>
                                    </p:set>
                                    <p:animEffect transition="in" filter="dissolve">
                                      <p:cBhvr>
                                        <p:cTn id="22" dur="500"/>
                                        <p:tgtEl>
                                          <p:spTgt spid="20009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00932"/>
                                        </p:tgtEl>
                                        <p:attrNameLst>
                                          <p:attrName>style.visibility</p:attrName>
                                        </p:attrNameLst>
                                      </p:cBhvr>
                                      <p:to>
                                        <p:strVal val="visible"/>
                                      </p:to>
                                    </p:set>
                                    <p:animEffect transition="in" filter="dissolve">
                                      <p:cBhvr>
                                        <p:cTn id="27" dur="500"/>
                                        <p:tgtEl>
                                          <p:spTgt spid="200093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00926"/>
                                        </p:tgtEl>
                                        <p:attrNameLst>
                                          <p:attrName>style.visibility</p:attrName>
                                        </p:attrNameLst>
                                      </p:cBhvr>
                                      <p:to>
                                        <p:strVal val="visible"/>
                                      </p:to>
                                    </p:set>
                                    <p:animEffect transition="in" filter="dissolve">
                                      <p:cBhvr>
                                        <p:cTn id="32" dur="500"/>
                                        <p:tgtEl>
                                          <p:spTgt spid="20009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00928"/>
                                        </p:tgtEl>
                                        <p:attrNameLst>
                                          <p:attrName>style.visibility</p:attrName>
                                        </p:attrNameLst>
                                      </p:cBhvr>
                                      <p:to>
                                        <p:strVal val="visible"/>
                                      </p:to>
                                    </p:set>
                                    <p:animEffect transition="in" filter="dissolve">
                                      <p:cBhvr>
                                        <p:cTn id="37" dur="500"/>
                                        <p:tgtEl>
                                          <p:spTgt spid="200092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00931"/>
                                        </p:tgtEl>
                                        <p:attrNameLst>
                                          <p:attrName>style.visibility</p:attrName>
                                        </p:attrNameLst>
                                      </p:cBhvr>
                                      <p:to>
                                        <p:strVal val="visible"/>
                                      </p:to>
                                    </p:set>
                                    <p:animEffect transition="in" filter="dissolve">
                                      <p:cBhvr>
                                        <p:cTn id="42" dur="500"/>
                                        <p:tgtEl>
                                          <p:spTgt spid="200093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00930"/>
                                        </p:tgtEl>
                                        <p:attrNameLst>
                                          <p:attrName>style.visibility</p:attrName>
                                        </p:attrNameLst>
                                      </p:cBhvr>
                                      <p:to>
                                        <p:strVal val="visible"/>
                                      </p:to>
                                    </p:set>
                                    <p:animEffect transition="in" filter="dissolve">
                                      <p:cBhvr>
                                        <p:cTn id="45" dur="500"/>
                                        <p:tgtEl>
                                          <p:spTgt spid="200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0907" grpId="0" animBg="1"/>
      <p:bldP spid="2000925" grpId="0" animBg="1"/>
      <p:bldP spid="2000926" grpId="0" animBg="1"/>
      <p:bldP spid="2000927" grpId="0" animBg="1"/>
      <p:bldP spid="2000928" grpId="0" animBg="1"/>
      <p:bldP spid="2000930" grpId="0" animBg="1"/>
      <p:bldP spid="2000931" grpId="0" animBg="1"/>
      <p:bldP spid="2000932" grpId="0" animBg="1"/>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smtClean="0"/>
              <a:t>Flexible Linkset Optional Based Routing</a:t>
            </a:r>
            <a:endParaRPr lang="en-US" dirty="0" smtClean="0"/>
          </a:p>
        </p:txBody>
      </p:sp>
      <p:sp>
        <p:nvSpPr>
          <p:cNvPr id="303107" name="Rectangle 3"/>
          <p:cNvSpPr>
            <a:spLocks noGrp="1" noChangeArrowheads="1"/>
          </p:cNvSpPr>
          <p:nvPr>
            <p:ph idx="1"/>
          </p:nvPr>
        </p:nvSpPr>
        <p:spPr/>
        <p:txBody>
          <a:bodyPr/>
          <a:lstStyle/>
          <a:p>
            <a:r>
              <a:rPr lang="en-US" smtClean="0"/>
              <a:t>The Flexible Link set Optional Based Routing (FLOBR) feature incorporates these concepts:</a:t>
            </a:r>
          </a:p>
          <a:p>
            <a:pPr lvl="1"/>
            <a:r>
              <a:rPr lang="en-US" smtClean="0"/>
              <a:t>Linkset based routing just like OBSR</a:t>
            </a:r>
          </a:p>
          <a:p>
            <a:pPr lvl="1"/>
            <a:r>
              <a:rPr lang="en-US" smtClean="0"/>
              <a:t>Flexible routing based on any portion of the CgPA and/or CdPA portion of a query in a flexible order on a per-translation basis.</a:t>
            </a:r>
          </a:p>
          <a:p>
            <a:pPr lvl="1"/>
            <a:r>
              <a:rPr lang="en-US" smtClean="0"/>
              <a:t>An eventual replacement of GSM MAP Screening</a:t>
            </a:r>
          </a:p>
          <a:p>
            <a:endParaRPr lang="en-US" smtClean="0"/>
          </a:p>
          <a:p>
            <a:r>
              <a:rPr lang="en-US" smtClean="0"/>
              <a:t>GTT hierarchy can be provisioned per linkset or system wide just like OBSR.</a:t>
            </a:r>
          </a:p>
          <a:p>
            <a:endParaRPr lang="en-US" smtClean="0"/>
          </a:p>
          <a:p>
            <a:r>
              <a:rPr lang="en-US" smtClean="0"/>
              <a:t>Due to the possible complexity of translations, the number of database searches is limited to 7 to maintain system performance.</a:t>
            </a:r>
          </a:p>
          <a:p>
            <a:endParaRPr lang="en-US" dirty="0" smtClean="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smtClean="0"/>
              <a:t>Flexible Linkset Optional Based Routing</a:t>
            </a:r>
            <a:endParaRPr lang="en-US" dirty="0" smtClean="0"/>
          </a:p>
        </p:txBody>
      </p:sp>
      <p:sp>
        <p:nvSpPr>
          <p:cNvPr id="304131" name="Rectangle 3"/>
          <p:cNvSpPr>
            <a:spLocks noGrp="1" noChangeArrowheads="1"/>
          </p:cNvSpPr>
          <p:nvPr>
            <p:ph idx="1"/>
          </p:nvPr>
        </p:nvSpPr>
        <p:spPr/>
        <p:txBody>
          <a:bodyPr/>
          <a:lstStyle/>
          <a:p>
            <a:r>
              <a:rPr lang="en-US" smtClean="0"/>
              <a:t>There are four additional linkset GTTMODE parameter values used with FLOBR:</a:t>
            </a:r>
          </a:p>
          <a:p>
            <a:pPr lvl="1"/>
            <a:r>
              <a:rPr lang="en-US" smtClean="0"/>
              <a:t>FCD (flexible called party)</a:t>
            </a:r>
          </a:p>
          <a:p>
            <a:pPr lvl="1"/>
            <a:r>
              <a:rPr lang="en-US" smtClean="0"/>
              <a:t>FCG (flexible calling party)</a:t>
            </a:r>
          </a:p>
          <a:p>
            <a:pPr lvl="1"/>
            <a:r>
              <a:rPr lang="en-US" smtClean="0"/>
              <a:t>FCD, FCG (flexible called party + flexible calling party)</a:t>
            </a:r>
          </a:p>
          <a:p>
            <a:pPr lvl="1"/>
            <a:r>
              <a:rPr lang="en-US" smtClean="0"/>
              <a:t>FCG, FCD (flexible calling party + flexible called party)</a:t>
            </a:r>
          </a:p>
          <a:p>
            <a:r>
              <a:rPr lang="en-US" smtClean="0"/>
              <a:t>These four modes are in addition to the eight Mode Hierarchy combinations for OBSR: </a:t>
            </a:r>
          </a:p>
          <a:p>
            <a:pPr lvl="1"/>
            <a:r>
              <a:rPr lang="en-US" smtClean="0"/>
              <a:t>cd, cg, cdcg, cgcd, acdcd, cgacdcd, acdcgcd, acdcdcg</a:t>
            </a:r>
          </a:p>
          <a:p>
            <a:r>
              <a:rPr lang="en-US" smtClean="0"/>
              <a:t>Due to the possible complexity of FLOBR, a “test mode” parameter has been added to the ent-gta command. This parameter is used with the “tst-msg” command.</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Module 1 Review</a:t>
            </a:r>
          </a:p>
        </p:txBody>
      </p:sp>
      <p:sp>
        <p:nvSpPr>
          <p:cNvPr id="41987"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endParaRPr lang="en-US" dirty="0" smtClean="0"/>
          </a:p>
          <a:p>
            <a:pPr eaLnBrk="1" hangingPunct="1"/>
            <a:r>
              <a:rPr lang="en-US" dirty="0" smtClean="0"/>
              <a:t>We will review all answers as a group </a:t>
            </a:r>
          </a:p>
          <a:p>
            <a:pPr eaLnBrk="1" hangingPunct="1"/>
            <a:endParaRPr lang="en-US" dirty="0" smtClean="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p:nvPr>
        </p:nvSpPr>
        <p:spPr/>
        <p:txBody>
          <a:bodyPr/>
          <a:lstStyle/>
          <a:p>
            <a:r>
              <a:rPr lang="en-US" smtClean="0"/>
              <a:t>Flexible Linkset Optional Based Routing</a:t>
            </a:r>
            <a:endParaRPr lang="en-US" dirty="0" smtClean="0"/>
          </a:p>
        </p:txBody>
      </p:sp>
      <p:sp>
        <p:nvSpPr>
          <p:cNvPr id="305154" name="Rectangle 3"/>
          <p:cNvSpPr>
            <a:spLocks noGrp="1" noChangeArrowheads="1"/>
          </p:cNvSpPr>
          <p:nvPr>
            <p:ph idx="1"/>
          </p:nvPr>
        </p:nvSpPr>
        <p:spPr/>
        <p:txBody>
          <a:bodyPr/>
          <a:lstStyle/>
          <a:p>
            <a:r>
              <a:rPr lang="en-US" smtClean="0"/>
              <a:t>In OBSR, if a translation is not found in the first GTTSEL lookup, it advances to the next mode in the hierarchy.</a:t>
            </a:r>
          </a:p>
          <a:p>
            <a:r>
              <a:rPr lang="en-US" smtClean="0"/>
              <a:t>In FLOBR, mode advancement occurs only if initial GTTSEL lookup fails. Once it is in a mode, it will not advance. </a:t>
            </a:r>
          </a:p>
          <a:p>
            <a:pPr lvl="1"/>
            <a:r>
              <a:rPr lang="en-US" smtClean="0"/>
              <a:t>There is a fallback parameter in the “gta” table that tells the EAGLE if it can use the last match translation if the next translation is not found.</a:t>
            </a:r>
            <a:endParaRPr lang="en-US" dirty="0" smtClean="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r>
              <a:rPr lang="en-US" dirty="0" smtClean="0"/>
              <a:t>FLOBR fcd Failed Routing Example</a:t>
            </a:r>
          </a:p>
        </p:txBody>
      </p:sp>
      <p:sp>
        <p:nvSpPr>
          <p:cNvPr id="42" name="Content Placeholder 41"/>
          <p:cNvSpPr>
            <a:spLocks noGrp="1"/>
          </p:cNvSpPr>
          <p:nvPr>
            <p:ph idx="1"/>
          </p:nvPr>
        </p:nvSpPr>
        <p:spPr>
          <a:xfrm>
            <a:off x="278573" y="655675"/>
            <a:ext cx="8732520" cy="5638800"/>
          </a:xfrm>
        </p:spPr>
        <p:txBody>
          <a:bodyPr/>
          <a:lstStyle/>
          <a:p>
            <a:endParaRPr lang="en-US"/>
          </a:p>
        </p:txBody>
      </p:sp>
      <p:sp>
        <p:nvSpPr>
          <p:cNvPr id="306179" name="Line 3"/>
          <p:cNvSpPr>
            <a:spLocks noChangeShapeType="1"/>
          </p:cNvSpPr>
          <p:nvPr/>
        </p:nvSpPr>
        <p:spPr bwMode="auto">
          <a:xfrm>
            <a:off x="7448993" y="5675350"/>
            <a:ext cx="533400" cy="438150"/>
          </a:xfrm>
          <a:prstGeom prst="line">
            <a:avLst/>
          </a:prstGeom>
          <a:noFill/>
          <a:ln w="19050">
            <a:solidFill>
              <a:schemeClr val="tx1"/>
            </a:solidFill>
            <a:round/>
            <a:headEnd/>
            <a:tailEnd/>
          </a:ln>
        </p:spPr>
        <p:txBody>
          <a:bodyPr/>
          <a:lstStyle/>
          <a:p>
            <a:endParaRPr lang="en-US" dirty="0"/>
          </a:p>
        </p:txBody>
      </p:sp>
      <p:sp>
        <p:nvSpPr>
          <p:cNvPr id="306180" name="Line 4"/>
          <p:cNvSpPr>
            <a:spLocks noChangeShapeType="1"/>
          </p:cNvSpPr>
          <p:nvPr/>
        </p:nvSpPr>
        <p:spPr bwMode="auto">
          <a:xfrm flipH="1">
            <a:off x="5167756" y="2017750"/>
            <a:ext cx="1395412" cy="1809750"/>
          </a:xfrm>
          <a:prstGeom prst="line">
            <a:avLst/>
          </a:prstGeom>
          <a:noFill/>
          <a:ln w="19050">
            <a:solidFill>
              <a:schemeClr val="tx1"/>
            </a:solidFill>
            <a:round/>
            <a:headEnd/>
            <a:tailEnd/>
          </a:ln>
        </p:spPr>
        <p:txBody>
          <a:bodyPr/>
          <a:lstStyle/>
          <a:p>
            <a:endParaRPr lang="en-US" dirty="0"/>
          </a:p>
        </p:txBody>
      </p:sp>
      <p:sp>
        <p:nvSpPr>
          <p:cNvPr id="306181" name="Line 5"/>
          <p:cNvSpPr>
            <a:spLocks noChangeShapeType="1"/>
          </p:cNvSpPr>
          <p:nvPr/>
        </p:nvSpPr>
        <p:spPr bwMode="auto">
          <a:xfrm>
            <a:off x="5162993" y="3822738"/>
            <a:ext cx="1381125" cy="1871662"/>
          </a:xfrm>
          <a:prstGeom prst="line">
            <a:avLst/>
          </a:prstGeom>
          <a:noFill/>
          <a:ln w="19050">
            <a:solidFill>
              <a:schemeClr val="tx1"/>
            </a:solidFill>
            <a:round/>
            <a:headEnd/>
            <a:tailEnd/>
          </a:ln>
        </p:spPr>
        <p:txBody>
          <a:bodyPr/>
          <a:lstStyle/>
          <a:p>
            <a:endParaRPr lang="en-US" dirty="0"/>
          </a:p>
        </p:txBody>
      </p:sp>
      <p:sp>
        <p:nvSpPr>
          <p:cNvPr id="306182" name="Line 6"/>
          <p:cNvSpPr>
            <a:spLocks noChangeShapeType="1"/>
          </p:cNvSpPr>
          <p:nvPr/>
        </p:nvSpPr>
        <p:spPr bwMode="auto">
          <a:xfrm flipH="1">
            <a:off x="2905568" y="3846550"/>
            <a:ext cx="1362075" cy="1819275"/>
          </a:xfrm>
          <a:prstGeom prst="line">
            <a:avLst/>
          </a:prstGeom>
          <a:noFill/>
          <a:ln w="19050">
            <a:solidFill>
              <a:schemeClr val="tx1"/>
            </a:solidFill>
            <a:round/>
            <a:headEnd/>
            <a:tailEnd/>
          </a:ln>
        </p:spPr>
        <p:txBody>
          <a:bodyPr/>
          <a:lstStyle/>
          <a:p>
            <a:endParaRPr lang="en-US" dirty="0"/>
          </a:p>
        </p:txBody>
      </p:sp>
      <p:sp>
        <p:nvSpPr>
          <p:cNvPr id="306183" name="Line 7"/>
          <p:cNvSpPr>
            <a:spLocks noChangeShapeType="1"/>
          </p:cNvSpPr>
          <p:nvPr/>
        </p:nvSpPr>
        <p:spPr bwMode="auto">
          <a:xfrm>
            <a:off x="2867468" y="1998700"/>
            <a:ext cx="1400175" cy="1847850"/>
          </a:xfrm>
          <a:prstGeom prst="line">
            <a:avLst/>
          </a:prstGeom>
          <a:noFill/>
          <a:ln w="19050">
            <a:solidFill>
              <a:schemeClr val="tx1"/>
            </a:solidFill>
            <a:round/>
            <a:headEnd/>
            <a:tailEnd/>
          </a:ln>
        </p:spPr>
        <p:txBody>
          <a:bodyPr/>
          <a:lstStyle/>
          <a:p>
            <a:endParaRPr lang="en-US" dirty="0"/>
          </a:p>
        </p:txBody>
      </p:sp>
      <p:sp>
        <p:nvSpPr>
          <p:cNvPr id="306184" name="Line 8"/>
          <p:cNvSpPr>
            <a:spLocks noChangeShapeType="1"/>
          </p:cNvSpPr>
          <p:nvPr/>
        </p:nvSpPr>
        <p:spPr bwMode="auto">
          <a:xfrm flipH="1">
            <a:off x="1329181" y="2008225"/>
            <a:ext cx="661987" cy="214313"/>
          </a:xfrm>
          <a:prstGeom prst="line">
            <a:avLst/>
          </a:prstGeom>
          <a:noFill/>
          <a:ln w="19050">
            <a:solidFill>
              <a:schemeClr val="tx1"/>
            </a:solidFill>
            <a:round/>
            <a:headEnd/>
            <a:tailEnd/>
          </a:ln>
        </p:spPr>
        <p:txBody>
          <a:bodyPr/>
          <a:lstStyle/>
          <a:p>
            <a:endParaRPr lang="en-US" dirty="0"/>
          </a:p>
        </p:txBody>
      </p:sp>
      <p:sp>
        <p:nvSpPr>
          <p:cNvPr id="306185" name="Rectangle 9"/>
          <p:cNvSpPr>
            <a:spLocks noChangeArrowheads="1"/>
          </p:cNvSpPr>
          <p:nvPr/>
        </p:nvSpPr>
        <p:spPr bwMode="auto">
          <a:xfrm>
            <a:off x="4258118" y="3408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6186" name="Rectangle 10"/>
          <p:cNvSpPr>
            <a:spLocks noChangeArrowheads="1"/>
          </p:cNvSpPr>
          <p:nvPr/>
        </p:nvSpPr>
        <p:spPr bwMode="auto">
          <a:xfrm>
            <a:off x="6563168" y="157007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6187" name="Rectangle 11"/>
          <p:cNvSpPr>
            <a:spLocks noChangeArrowheads="1"/>
          </p:cNvSpPr>
          <p:nvPr/>
        </p:nvSpPr>
        <p:spPr bwMode="auto">
          <a:xfrm>
            <a:off x="6544118" y="524672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6188" name="Rectangle 12"/>
          <p:cNvSpPr>
            <a:spLocks noChangeArrowheads="1"/>
          </p:cNvSpPr>
          <p:nvPr/>
        </p:nvSpPr>
        <p:spPr bwMode="auto">
          <a:xfrm>
            <a:off x="1972118" y="157007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6189" name="Rectangle 13"/>
          <p:cNvSpPr>
            <a:spLocks noChangeArrowheads="1"/>
          </p:cNvSpPr>
          <p:nvPr/>
        </p:nvSpPr>
        <p:spPr bwMode="auto">
          <a:xfrm>
            <a:off x="1991168" y="521815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6190" name="Text Box 14"/>
          <p:cNvSpPr txBox="1">
            <a:spLocks noChangeArrowheads="1"/>
          </p:cNvSpPr>
          <p:nvPr/>
        </p:nvSpPr>
        <p:spPr bwMode="auto">
          <a:xfrm>
            <a:off x="1905443" y="1255750"/>
            <a:ext cx="1028700" cy="304800"/>
          </a:xfrm>
          <a:prstGeom prst="rect">
            <a:avLst/>
          </a:prstGeom>
          <a:noFill/>
          <a:ln w="9525">
            <a:noFill/>
            <a:miter lim="800000"/>
            <a:headEnd/>
            <a:tailEnd/>
          </a:ln>
        </p:spPr>
        <p:txBody>
          <a:bodyPr>
            <a:spAutoFit/>
          </a:bodyPr>
          <a:lstStyle/>
          <a:p>
            <a:pPr algn="ctr">
              <a:spcBef>
                <a:spcPct val="50000"/>
              </a:spcBef>
            </a:pPr>
            <a:r>
              <a:rPr lang="en-US" sz="1400" dirty="0"/>
              <a:t>Network A</a:t>
            </a:r>
          </a:p>
        </p:txBody>
      </p:sp>
      <p:sp>
        <p:nvSpPr>
          <p:cNvPr id="306191" name="Text Box 15"/>
          <p:cNvSpPr txBox="1">
            <a:spLocks noChangeArrowheads="1"/>
          </p:cNvSpPr>
          <p:nvPr/>
        </p:nvSpPr>
        <p:spPr bwMode="auto">
          <a:xfrm>
            <a:off x="1934018" y="4894300"/>
            <a:ext cx="1028700" cy="304800"/>
          </a:xfrm>
          <a:prstGeom prst="rect">
            <a:avLst/>
          </a:prstGeom>
          <a:noFill/>
          <a:ln w="9525">
            <a:noFill/>
            <a:miter lim="800000"/>
            <a:headEnd/>
            <a:tailEnd/>
          </a:ln>
        </p:spPr>
        <p:txBody>
          <a:bodyPr>
            <a:spAutoFit/>
          </a:bodyPr>
          <a:lstStyle/>
          <a:p>
            <a:pPr algn="ctr">
              <a:spcBef>
                <a:spcPct val="50000"/>
              </a:spcBef>
            </a:pPr>
            <a:r>
              <a:rPr lang="en-US" sz="1400" dirty="0"/>
              <a:t>Network B</a:t>
            </a:r>
          </a:p>
        </p:txBody>
      </p:sp>
      <p:sp>
        <p:nvSpPr>
          <p:cNvPr id="306192" name="Text Box 16"/>
          <p:cNvSpPr txBox="1">
            <a:spLocks noChangeArrowheads="1"/>
          </p:cNvSpPr>
          <p:nvPr/>
        </p:nvSpPr>
        <p:spPr bwMode="auto">
          <a:xfrm>
            <a:off x="4200968" y="3094075"/>
            <a:ext cx="1028700" cy="304800"/>
          </a:xfrm>
          <a:prstGeom prst="rect">
            <a:avLst/>
          </a:prstGeom>
          <a:noFill/>
          <a:ln w="9525">
            <a:noFill/>
            <a:miter lim="800000"/>
            <a:headEnd/>
            <a:tailEnd/>
          </a:ln>
        </p:spPr>
        <p:txBody>
          <a:bodyPr>
            <a:spAutoFit/>
          </a:bodyPr>
          <a:lstStyle/>
          <a:p>
            <a:pPr algn="ctr">
              <a:spcBef>
                <a:spcPct val="50000"/>
              </a:spcBef>
            </a:pPr>
            <a:r>
              <a:rPr lang="en-US" sz="1400" dirty="0"/>
              <a:t>Network C</a:t>
            </a:r>
          </a:p>
        </p:txBody>
      </p:sp>
      <p:sp>
        <p:nvSpPr>
          <p:cNvPr id="306193" name="Text Box 17"/>
          <p:cNvSpPr txBox="1">
            <a:spLocks noChangeArrowheads="1"/>
          </p:cNvSpPr>
          <p:nvPr/>
        </p:nvSpPr>
        <p:spPr bwMode="auto">
          <a:xfrm>
            <a:off x="6506018" y="1274800"/>
            <a:ext cx="1028700" cy="304800"/>
          </a:xfrm>
          <a:prstGeom prst="rect">
            <a:avLst/>
          </a:prstGeom>
          <a:noFill/>
          <a:ln w="9525">
            <a:noFill/>
            <a:miter lim="800000"/>
            <a:headEnd/>
            <a:tailEnd/>
          </a:ln>
        </p:spPr>
        <p:txBody>
          <a:bodyPr>
            <a:spAutoFit/>
          </a:bodyPr>
          <a:lstStyle/>
          <a:p>
            <a:pPr algn="ctr">
              <a:spcBef>
                <a:spcPct val="50000"/>
              </a:spcBef>
            </a:pPr>
            <a:r>
              <a:rPr lang="en-US" sz="1400" dirty="0"/>
              <a:t>Network D</a:t>
            </a:r>
          </a:p>
        </p:txBody>
      </p:sp>
      <p:sp>
        <p:nvSpPr>
          <p:cNvPr id="306194" name="Text Box 18"/>
          <p:cNvSpPr txBox="1">
            <a:spLocks noChangeArrowheads="1"/>
          </p:cNvSpPr>
          <p:nvPr/>
        </p:nvSpPr>
        <p:spPr bwMode="auto">
          <a:xfrm>
            <a:off x="6496493" y="49419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E</a:t>
            </a:r>
          </a:p>
        </p:txBody>
      </p:sp>
      <p:sp>
        <p:nvSpPr>
          <p:cNvPr id="306195" name="AutoShape 19"/>
          <p:cNvSpPr>
            <a:spLocks noChangeArrowheads="1"/>
          </p:cNvSpPr>
          <p:nvPr/>
        </p:nvSpPr>
        <p:spPr bwMode="ltGray">
          <a:xfrm>
            <a:off x="7972868" y="5380075"/>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6196" name="Text Box 20"/>
          <p:cNvSpPr txBox="1">
            <a:spLocks noChangeArrowheads="1"/>
          </p:cNvSpPr>
          <p:nvPr/>
        </p:nvSpPr>
        <p:spPr bwMode="auto">
          <a:xfrm>
            <a:off x="8063356" y="5542000"/>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6197" name="AutoShape 21"/>
          <p:cNvSpPr>
            <a:spLocks noChangeArrowheads="1"/>
          </p:cNvSpPr>
          <p:nvPr/>
        </p:nvSpPr>
        <p:spPr bwMode="ltGray">
          <a:xfrm>
            <a:off x="7953818" y="1741525"/>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6198" name="Text Box 22"/>
          <p:cNvSpPr txBox="1">
            <a:spLocks noChangeArrowheads="1"/>
          </p:cNvSpPr>
          <p:nvPr/>
        </p:nvSpPr>
        <p:spPr bwMode="auto">
          <a:xfrm>
            <a:off x="8044306" y="1903450"/>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6199" name="Line 23"/>
          <p:cNvSpPr>
            <a:spLocks noChangeShapeType="1"/>
          </p:cNvSpPr>
          <p:nvPr/>
        </p:nvSpPr>
        <p:spPr bwMode="auto">
          <a:xfrm>
            <a:off x="7477568" y="2017750"/>
            <a:ext cx="485775" cy="447675"/>
          </a:xfrm>
          <a:prstGeom prst="line">
            <a:avLst/>
          </a:prstGeom>
          <a:noFill/>
          <a:ln w="19050">
            <a:solidFill>
              <a:schemeClr val="tx1"/>
            </a:solidFill>
            <a:round/>
            <a:headEnd/>
            <a:tailEnd/>
          </a:ln>
        </p:spPr>
        <p:txBody>
          <a:bodyPr/>
          <a:lstStyle/>
          <a:p>
            <a:endParaRPr lang="en-US" dirty="0"/>
          </a:p>
        </p:txBody>
      </p:sp>
      <p:pic>
        <p:nvPicPr>
          <p:cNvPr id="306200" name="Picture 24" descr="MCj04398350000[1]"/>
          <p:cNvPicPr>
            <a:picLocks noChangeAspect="1" noChangeArrowheads="1"/>
          </p:cNvPicPr>
          <p:nvPr/>
        </p:nvPicPr>
        <p:blipFill>
          <a:blip r:embed="rId3" cstate="print"/>
          <a:srcRect/>
          <a:stretch>
            <a:fillRect/>
          </a:stretch>
        </p:blipFill>
        <p:spPr bwMode="auto">
          <a:xfrm>
            <a:off x="410018" y="4732375"/>
            <a:ext cx="447675" cy="447675"/>
          </a:xfrm>
          <a:prstGeom prst="rect">
            <a:avLst/>
          </a:prstGeom>
          <a:noFill/>
          <a:ln w="9525">
            <a:noFill/>
            <a:miter lim="800000"/>
            <a:headEnd/>
            <a:tailEnd/>
          </a:ln>
        </p:spPr>
      </p:pic>
      <p:sp>
        <p:nvSpPr>
          <p:cNvPr id="306201" name="Oval 25"/>
          <p:cNvSpPr>
            <a:spLocks noChangeArrowheads="1"/>
          </p:cNvSpPr>
          <p:nvPr/>
        </p:nvSpPr>
        <p:spPr bwMode="ltGray">
          <a:xfrm>
            <a:off x="571943" y="1989175"/>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306202" name="Line 26"/>
          <p:cNvSpPr>
            <a:spLocks noChangeShapeType="1"/>
          </p:cNvSpPr>
          <p:nvPr/>
        </p:nvSpPr>
        <p:spPr bwMode="auto">
          <a:xfrm flipH="1">
            <a:off x="1314893" y="5684875"/>
            <a:ext cx="676275" cy="219075"/>
          </a:xfrm>
          <a:prstGeom prst="line">
            <a:avLst/>
          </a:prstGeom>
          <a:noFill/>
          <a:ln w="19050">
            <a:solidFill>
              <a:schemeClr val="tx1"/>
            </a:solidFill>
            <a:round/>
            <a:headEnd/>
            <a:tailEnd/>
          </a:ln>
        </p:spPr>
        <p:txBody>
          <a:bodyPr/>
          <a:lstStyle/>
          <a:p>
            <a:endParaRPr lang="en-US" dirty="0"/>
          </a:p>
        </p:txBody>
      </p:sp>
      <p:sp>
        <p:nvSpPr>
          <p:cNvPr id="306203" name="Line 27"/>
          <p:cNvSpPr>
            <a:spLocks noChangeShapeType="1"/>
          </p:cNvSpPr>
          <p:nvPr/>
        </p:nvSpPr>
        <p:spPr bwMode="auto">
          <a:xfrm>
            <a:off x="800543" y="5141950"/>
            <a:ext cx="95250" cy="2667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2009116" name="Line 28"/>
          <p:cNvSpPr>
            <a:spLocks noChangeShapeType="1"/>
          </p:cNvSpPr>
          <p:nvPr/>
        </p:nvSpPr>
        <p:spPr bwMode="auto">
          <a:xfrm>
            <a:off x="810068" y="1770100"/>
            <a:ext cx="228600" cy="190500"/>
          </a:xfrm>
          <a:prstGeom prst="line">
            <a:avLst/>
          </a:prstGeom>
          <a:noFill/>
          <a:ln w="19050">
            <a:solidFill>
              <a:srgbClr val="FF0000"/>
            </a:solidFill>
            <a:prstDash val="dash"/>
            <a:round/>
            <a:headEnd type="triangle" w="med" len="med"/>
            <a:tailEnd type="triangle" w="med" len="med"/>
          </a:ln>
        </p:spPr>
        <p:txBody>
          <a:bodyPr/>
          <a:lstStyle/>
          <a:p>
            <a:endParaRPr lang="en-US" dirty="0"/>
          </a:p>
        </p:txBody>
      </p:sp>
      <p:pic>
        <p:nvPicPr>
          <p:cNvPr id="306205" name="Picture 29" descr="MCj04398350000[1]"/>
          <p:cNvPicPr>
            <a:picLocks noChangeAspect="1" noChangeArrowheads="1"/>
          </p:cNvPicPr>
          <p:nvPr/>
        </p:nvPicPr>
        <p:blipFill>
          <a:blip r:embed="rId3" cstate="print"/>
          <a:srcRect/>
          <a:stretch>
            <a:fillRect/>
          </a:stretch>
        </p:blipFill>
        <p:spPr bwMode="auto">
          <a:xfrm>
            <a:off x="410018" y="1465300"/>
            <a:ext cx="447675" cy="447675"/>
          </a:xfrm>
          <a:prstGeom prst="rect">
            <a:avLst/>
          </a:prstGeom>
          <a:noFill/>
          <a:ln w="9525">
            <a:noFill/>
            <a:miter lim="800000"/>
            <a:headEnd/>
            <a:tailEnd/>
          </a:ln>
        </p:spPr>
      </p:pic>
      <p:sp>
        <p:nvSpPr>
          <p:cNvPr id="306206" name="Text Box 30"/>
          <p:cNvSpPr txBox="1">
            <a:spLocks noChangeArrowheads="1"/>
          </p:cNvSpPr>
          <p:nvPr/>
        </p:nvSpPr>
        <p:spPr bwMode="auto">
          <a:xfrm>
            <a:off x="162368" y="989050"/>
            <a:ext cx="1714500" cy="517525"/>
          </a:xfrm>
          <a:prstGeom prst="rect">
            <a:avLst/>
          </a:prstGeom>
          <a:noFill/>
          <a:ln w="9525">
            <a:noFill/>
            <a:miter lim="800000"/>
            <a:headEnd/>
            <a:tailEnd/>
          </a:ln>
        </p:spPr>
        <p:txBody>
          <a:bodyPr>
            <a:spAutoFit/>
          </a:bodyPr>
          <a:lstStyle/>
          <a:p>
            <a:pPr algn="ctr">
              <a:spcBef>
                <a:spcPct val="50000"/>
              </a:spcBef>
            </a:pPr>
            <a:r>
              <a:rPr lang="en-US" sz="1400" dirty="0"/>
              <a:t>Caller dials 8884142088</a:t>
            </a:r>
          </a:p>
        </p:txBody>
      </p:sp>
      <p:sp>
        <p:nvSpPr>
          <p:cNvPr id="306207" name="Text Box 31"/>
          <p:cNvSpPr txBox="1">
            <a:spLocks noChangeArrowheads="1"/>
          </p:cNvSpPr>
          <p:nvPr/>
        </p:nvSpPr>
        <p:spPr bwMode="auto">
          <a:xfrm>
            <a:off x="209993" y="4465675"/>
            <a:ext cx="1133475" cy="304800"/>
          </a:xfrm>
          <a:prstGeom prst="rect">
            <a:avLst/>
          </a:prstGeom>
          <a:noFill/>
          <a:ln w="9525">
            <a:noFill/>
            <a:miter lim="800000"/>
            <a:headEnd/>
            <a:tailEnd/>
          </a:ln>
        </p:spPr>
        <p:txBody>
          <a:bodyPr>
            <a:spAutoFit/>
          </a:bodyPr>
          <a:lstStyle/>
          <a:p>
            <a:pPr>
              <a:spcBef>
                <a:spcPct val="50000"/>
              </a:spcBef>
            </a:pPr>
            <a:r>
              <a:rPr lang="en-US" sz="1400" dirty="0"/>
              <a:t>Called party</a:t>
            </a:r>
          </a:p>
        </p:txBody>
      </p:sp>
      <p:sp>
        <p:nvSpPr>
          <p:cNvPr id="306208" name="Text Box 32"/>
          <p:cNvSpPr txBox="1">
            <a:spLocks noChangeArrowheads="1"/>
          </p:cNvSpPr>
          <p:nvPr/>
        </p:nvSpPr>
        <p:spPr bwMode="auto">
          <a:xfrm>
            <a:off x="1829243" y="1836775"/>
            <a:ext cx="1209675" cy="304800"/>
          </a:xfrm>
          <a:prstGeom prst="rect">
            <a:avLst/>
          </a:prstGeom>
          <a:noFill/>
          <a:ln w="9525">
            <a:noFill/>
            <a:miter lim="800000"/>
            <a:headEnd/>
            <a:tailEnd/>
          </a:ln>
        </p:spPr>
        <p:txBody>
          <a:bodyPr>
            <a:spAutoFit/>
          </a:bodyPr>
          <a:lstStyle/>
          <a:p>
            <a:pPr algn="ctr">
              <a:spcBef>
                <a:spcPct val="50000"/>
              </a:spcBef>
            </a:pPr>
            <a:r>
              <a:rPr lang="en-US" sz="1400" dirty="0"/>
              <a:t>PCN=1000</a:t>
            </a:r>
          </a:p>
        </p:txBody>
      </p:sp>
      <p:sp>
        <p:nvSpPr>
          <p:cNvPr id="306209" name="Text Box 33"/>
          <p:cNvSpPr txBox="1">
            <a:spLocks noChangeArrowheads="1"/>
          </p:cNvSpPr>
          <p:nvPr/>
        </p:nvSpPr>
        <p:spPr bwMode="auto">
          <a:xfrm>
            <a:off x="1848293" y="5494375"/>
            <a:ext cx="1209675" cy="304800"/>
          </a:xfrm>
          <a:prstGeom prst="rect">
            <a:avLst/>
          </a:prstGeom>
          <a:noFill/>
          <a:ln w="9525">
            <a:noFill/>
            <a:miter lim="800000"/>
            <a:headEnd/>
            <a:tailEnd/>
          </a:ln>
        </p:spPr>
        <p:txBody>
          <a:bodyPr>
            <a:spAutoFit/>
          </a:bodyPr>
          <a:lstStyle/>
          <a:p>
            <a:pPr algn="ctr">
              <a:spcBef>
                <a:spcPct val="50000"/>
              </a:spcBef>
            </a:pPr>
            <a:r>
              <a:rPr lang="en-US" sz="1400" dirty="0"/>
              <a:t>PCN=2000</a:t>
            </a:r>
          </a:p>
        </p:txBody>
      </p:sp>
      <p:sp>
        <p:nvSpPr>
          <p:cNvPr id="306210" name="Text Box 34"/>
          <p:cNvSpPr txBox="1">
            <a:spLocks noChangeArrowheads="1"/>
          </p:cNvSpPr>
          <p:nvPr/>
        </p:nvSpPr>
        <p:spPr bwMode="auto">
          <a:xfrm>
            <a:off x="4115243" y="3675100"/>
            <a:ext cx="1209675" cy="304800"/>
          </a:xfrm>
          <a:prstGeom prst="rect">
            <a:avLst/>
          </a:prstGeom>
          <a:noFill/>
          <a:ln w="9525">
            <a:noFill/>
            <a:miter lim="800000"/>
            <a:headEnd/>
            <a:tailEnd/>
          </a:ln>
        </p:spPr>
        <p:txBody>
          <a:bodyPr>
            <a:spAutoFit/>
          </a:bodyPr>
          <a:lstStyle/>
          <a:p>
            <a:pPr algn="ctr">
              <a:spcBef>
                <a:spcPct val="50000"/>
              </a:spcBef>
            </a:pPr>
            <a:r>
              <a:rPr lang="en-US" sz="1400" dirty="0"/>
              <a:t>PCN=3000</a:t>
            </a:r>
          </a:p>
        </p:txBody>
      </p:sp>
      <p:sp>
        <p:nvSpPr>
          <p:cNvPr id="306211" name="Text Box 35"/>
          <p:cNvSpPr txBox="1">
            <a:spLocks noChangeArrowheads="1"/>
          </p:cNvSpPr>
          <p:nvPr/>
        </p:nvSpPr>
        <p:spPr bwMode="auto">
          <a:xfrm>
            <a:off x="6410768" y="1846300"/>
            <a:ext cx="1209675" cy="304800"/>
          </a:xfrm>
          <a:prstGeom prst="rect">
            <a:avLst/>
          </a:prstGeom>
          <a:noFill/>
          <a:ln w="9525">
            <a:noFill/>
            <a:miter lim="800000"/>
            <a:headEnd/>
            <a:tailEnd/>
          </a:ln>
        </p:spPr>
        <p:txBody>
          <a:bodyPr>
            <a:spAutoFit/>
          </a:bodyPr>
          <a:lstStyle/>
          <a:p>
            <a:pPr algn="ctr">
              <a:spcBef>
                <a:spcPct val="50000"/>
              </a:spcBef>
            </a:pPr>
            <a:r>
              <a:rPr lang="en-US" sz="1400" dirty="0"/>
              <a:t>PCN=4000</a:t>
            </a:r>
          </a:p>
        </p:txBody>
      </p:sp>
      <p:sp>
        <p:nvSpPr>
          <p:cNvPr id="306212" name="Text Box 36"/>
          <p:cNvSpPr txBox="1">
            <a:spLocks noChangeArrowheads="1"/>
          </p:cNvSpPr>
          <p:nvPr/>
        </p:nvSpPr>
        <p:spPr bwMode="auto">
          <a:xfrm>
            <a:off x="6401243" y="5503900"/>
            <a:ext cx="1209675" cy="304800"/>
          </a:xfrm>
          <a:prstGeom prst="rect">
            <a:avLst/>
          </a:prstGeom>
          <a:noFill/>
          <a:ln w="9525">
            <a:noFill/>
            <a:miter lim="800000"/>
            <a:headEnd/>
            <a:tailEnd/>
          </a:ln>
        </p:spPr>
        <p:txBody>
          <a:bodyPr>
            <a:spAutoFit/>
          </a:bodyPr>
          <a:lstStyle/>
          <a:p>
            <a:pPr algn="ctr">
              <a:spcBef>
                <a:spcPct val="50000"/>
              </a:spcBef>
            </a:pPr>
            <a:r>
              <a:rPr lang="en-US" sz="1400" dirty="0"/>
              <a:t>PCN=5000</a:t>
            </a:r>
          </a:p>
        </p:txBody>
      </p:sp>
      <p:sp>
        <p:nvSpPr>
          <p:cNvPr id="306213" name="Rectangle 37"/>
          <p:cNvSpPr>
            <a:spLocks noChangeArrowheads="1"/>
          </p:cNvSpPr>
          <p:nvPr/>
        </p:nvSpPr>
        <p:spPr bwMode="auto">
          <a:xfrm>
            <a:off x="494156" y="2249525"/>
            <a:ext cx="1025525" cy="274638"/>
          </a:xfrm>
          <a:prstGeom prst="rect">
            <a:avLst/>
          </a:prstGeom>
          <a:noFill/>
          <a:ln w="9525">
            <a:noFill/>
            <a:miter lim="800000"/>
            <a:headEnd/>
            <a:tailEnd/>
          </a:ln>
        </p:spPr>
        <p:txBody>
          <a:bodyPr wrap="none">
            <a:spAutoFit/>
          </a:bodyPr>
          <a:lstStyle/>
          <a:p>
            <a:pPr algn="ctr"/>
            <a:r>
              <a:rPr lang="en-US" sz="1200" b="1" dirty="0"/>
              <a:t>8884141000</a:t>
            </a:r>
          </a:p>
        </p:txBody>
      </p:sp>
      <p:sp>
        <p:nvSpPr>
          <p:cNvPr id="306214" name="Text Box 38"/>
          <p:cNvSpPr txBox="1">
            <a:spLocks noChangeArrowheads="1"/>
          </p:cNvSpPr>
          <p:nvPr/>
        </p:nvSpPr>
        <p:spPr bwMode="auto">
          <a:xfrm>
            <a:off x="424306" y="2060613"/>
            <a:ext cx="1185862" cy="274637"/>
          </a:xfrm>
          <a:prstGeom prst="rect">
            <a:avLst/>
          </a:prstGeom>
          <a:noFill/>
          <a:ln w="9525">
            <a:noFill/>
            <a:miter lim="800000"/>
            <a:headEnd/>
            <a:tailEnd/>
          </a:ln>
        </p:spPr>
        <p:txBody>
          <a:bodyPr>
            <a:spAutoFit/>
          </a:bodyPr>
          <a:lstStyle/>
          <a:p>
            <a:pPr algn="ctr">
              <a:spcBef>
                <a:spcPct val="50000"/>
              </a:spcBef>
            </a:pPr>
            <a:r>
              <a:rPr lang="en-US" sz="1200" b="1" dirty="0"/>
              <a:t>Node ID#</a:t>
            </a:r>
          </a:p>
        </p:txBody>
      </p:sp>
      <p:sp>
        <p:nvSpPr>
          <p:cNvPr id="306215" name="Oval 39"/>
          <p:cNvSpPr>
            <a:spLocks noChangeArrowheads="1"/>
          </p:cNvSpPr>
          <p:nvPr/>
        </p:nvSpPr>
        <p:spPr bwMode="ltGray">
          <a:xfrm>
            <a:off x="562418" y="5418175"/>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009128" name="Freeform 40"/>
          <p:cNvSpPr>
            <a:spLocks/>
          </p:cNvSpPr>
          <p:nvPr/>
        </p:nvSpPr>
        <p:spPr bwMode="auto">
          <a:xfrm>
            <a:off x="1233931" y="1779625"/>
            <a:ext cx="3024187" cy="1743075"/>
          </a:xfrm>
          <a:custGeom>
            <a:avLst/>
            <a:gdLst>
              <a:gd name="T0" fmla="*/ 0 w 1851"/>
              <a:gd name="T1" fmla="*/ 2147483647 h 1164"/>
              <a:gd name="T2" fmla="*/ 2147483647 w 1851"/>
              <a:gd name="T3" fmla="*/ 2147483647 h 1164"/>
              <a:gd name="T4" fmla="*/ 2147483647 w 1851"/>
              <a:gd name="T5" fmla="*/ 0 h 1164"/>
              <a:gd name="T6" fmla="*/ 2147483647 w 1851"/>
              <a:gd name="T7" fmla="*/ 2147483647 h 1164"/>
              <a:gd name="T8" fmla="*/ 0 60000 65536"/>
              <a:gd name="T9" fmla="*/ 0 60000 65536"/>
              <a:gd name="T10" fmla="*/ 0 60000 65536"/>
              <a:gd name="T11" fmla="*/ 0 60000 65536"/>
              <a:gd name="T12" fmla="*/ 0 w 1851"/>
              <a:gd name="T13" fmla="*/ 0 h 1164"/>
              <a:gd name="T14" fmla="*/ 1851 w 1851"/>
              <a:gd name="T15" fmla="*/ 1164 h 1164"/>
            </a:gdLst>
            <a:ahLst/>
            <a:cxnLst>
              <a:cxn ang="T8">
                <a:pos x="T0" y="T1"/>
              </a:cxn>
              <a:cxn ang="T9">
                <a:pos x="T2" y="T3"/>
              </a:cxn>
              <a:cxn ang="T10">
                <a:pos x="T4" y="T5"/>
              </a:cxn>
              <a:cxn ang="T11">
                <a:pos x="T6" y="T7"/>
              </a:cxn>
            </a:cxnLst>
            <a:rect l="T12" t="T13" r="T14" b="T15"/>
            <a:pathLst>
              <a:path w="1851" h="1164">
                <a:moveTo>
                  <a:pt x="0" y="183"/>
                </a:moveTo>
                <a:lnTo>
                  <a:pt x="387" y="3"/>
                </a:lnTo>
                <a:lnTo>
                  <a:pt x="1032" y="0"/>
                </a:lnTo>
                <a:lnTo>
                  <a:pt x="1851" y="1164"/>
                </a:lnTo>
              </a:path>
            </a:pathLst>
          </a:custGeom>
          <a:noFill/>
          <a:ln w="19050" cap="flat" cmpd="sng">
            <a:solidFill>
              <a:srgbClr val="FF0000"/>
            </a:solidFill>
            <a:prstDash val="dash"/>
            <a:round/>
            <a:headEnd type="none" w="med" len="med"/>
            <a:tailEnd type="triangle" w="med" len="med"/>
          </a:ln>
        </p:spPr>
        <p:txBody>
          <a:bodyPr/>
          <a:lstStyle/>
          <a:p>
            <a:endParaRPr lang="en-US" dirty="0"/>
          </a:p>
        </p:txBody>
      </p:sp>
      <p:sp>
        <p:nvSpPr>
          <p:cNvPr id="306217" name="Text Box 41"/>
          <p:cNvSpPr txBox="1">
            <a:spLocks noChangeArrowheads="1"/>
          </p:cNvSpPr>
          <p:nvPr/>
        </p:nvSpPr>
        <p:spPr bwMode="auto">
          <a:xfrm>
            <a:off x="648143" y="5675350"/>
            <a:ext cx="723900" cy="304800"/>
          </a:xfrm>
          <a:prstGeom prst="rect">
            <a:avLst/>
          </a:prstGeom>
          <a:noFill/>
          <a:ln w="9525">
            <a:noFill/>
            <a:miter lim="800000"/>
            <a:headEnd/>
            <a:tailEnd/>
          </a:ln>
        </p:spPr>
        <p:txBody>
          <a:bodyPr>
            <a:spAutoFit/>
          </a:bodyPr>
          <a:lstStyle/>
          <a:p>
            <a:pPr algn="ctr">
              <a:spcBef>
                <a:spcPct val="50000"/>
              </a:spcBef>
            </a:pPr>
            <a:r>
              <a:rPr lang="en-US" sz="1400" dirty="0"/>
              <a:t>MSC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9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009128"/>
                                        </p:tgtEl>
                                        <p:attrNameLst>
                                          <p:attrName>style.visibility</p:attrName>
                                        </p:attrNameLst>
                                      </p:cBhvr>
                                      <p:to>
                                        <p:strVal val="visible"/>
                                      </p:to>
                                    </p:set>
                                    <p:animEffect transition="in" filter="dissolve">
                                      <p:cBhvr>
                                        <p:cTn id="11" dur="500"/>
                                        <p:tgtEl>
                                          <p:spTgt spid="2009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9116" grpId="0" animBg="1"/>
      <p:bldP spid="2009128" grpId="0" animBg="1"/>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r>
              <a:rPr lang="en-US" dirty="0" smtClean="0"/>
              <a:t>FLOBR fcd Mode Failed Example</a:t>
            </a:r>
          </a:p>
        </p:txBody>
      </p:sp>
      <p:grpSp>
        <p:nvGrpSpPr>
          <p:cNvPr id="307203" name="Group 3"/>
          <p:cNvGrpSpPr>
            <a:grpSpLocks/>
          </p:cNvGrpSpPr>
          <p:nvPr/>
        </p:nvGrpSpPr>
        <p:grpSpPr bwMode="ltGray">
          <a:xfrm>
            <a:off x="1543050" y="2784844"/>
            <a:ext cx="2419350" cy="1714500"/>
            <a:chOff x="990" y="1848"/>
            <a:chExt cx="1524" cy="1080"/>
          </a:xfrm>
        </p:grpSpPr>
        <p:sp>
          <p:nvSpPr>
            <p:cNvPr id="307232" name="Rectangle 4"/>
            <p:cNvSpPr>
              <a:spLocks noChangeArrowheads="1"/>
            </p:cNvSpPr>
            <p:nvPr/>
          </p:nvSpPr>
          <p:spPr bwMode="ltGray">
            <a:xfrm>
              <a:off x="1110" y="2010"/>
              <a:ext cx="1302" cy="918"/>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33" name="Text Box 5"/>
            <p:cNvSpPr txBox="1">
              <a:spLocks noChangeArrowheads="1"/>
            </p:cNvSpPr>
            <p:nvPr/>
          </p:nvSpPr>
          <p:spPr bwMode="ltGray">
            <a:xfrm>
              <a:off x="1110" y="2010"/>
              <a:ext cx="984" cy="862"/>
            </a:xfrm>
            <a:prstGeom prst="rect">
              <a:avLst/>
            </a:prstGeom>
            <a:noFill/>
            <a:ln w="9525">
              <a:noFill/>
              <a:miter lim="800000"/>
              <a:headEnd/>
              <a:tailEnd/>
            </a:ln>
          </p:spPr>
          <p:txBody>
            <a:bodyPr>
              <a:spAutoFit/>
            </a:bodyPr>
            <a:lstStyle/>
            <a:p>
              <a:pPr>
                <a:spcBef>
                  <a:spcPct val="50000"/>
                </a:spcBef>
              </a:pPr>
              <a:r>
                <a:rPr lang="en-US" sz="1400" dirty="0"/>
                <a:t>gtin=4             tt=0        np=e164  nai=sub cdgtasn=inapcdf cggtasn=inapcgf</a:t>
              </a:r>
            </a:p>
          </p:txBody>
        </p:sp>
        <p:sp>
          <p:nvSpPr>
            <p:cNvPr id="307234" name="Text Box 6"/>
            <p:cNvSpPr txBox="1">
              <a:spLocks noChangeArrowheads="1"/>
            </p:cNvSpPr>
            <p:nvPr/>
          </p:nvSpPr>
          <p:spPr bwMode="ltGray">
            <a:xfrm>
              <a:off x="990" y="1848"/>
              <a:ext cx="1524" cy="192"/>
            </a:xfrm>
            <a:prstGeom prst="rect">
              <a:avLst/>
            </a:prstGeom>
            <a:noFill/>
            <a:ln w="9525">
              <a:noFill/>
              <a:miter lim="800000"/>
              <a:headEnd/>
              <a:tailEnd/>
            </a:ln>
          </p:spPr>
          <p:txBody>
            <a:bodyPr>
              <a:spAutoFit/>
            </a:bodyPr>
            <a:lstStyle/>
            <a:p>
              <a:pPr algn="ctr">
                <a:spcBef>
                  <a:spcPct val="50000"/>
                </a:spcBef>
              </a:pPr>
              <a:r>
                <a:rPr lang="en-US" sz="1400" dirty="0"/>
                <a:t>Global title selector table</a:t>
              </a:r>
            </a:p>
          </p:txBody>
        </p:sp>
      </p:grpSp>
      <p:grpSp>
        <p:nvGrpSpPr>
          <p:cNvPr id="307204" name="Group 7"/>
          <p:cNvGrpSpPr>
            <a:grpSpLocks/>
          </p:cNvGrpSpPr>
          <p:nvPr/>
        </p:nvGrpSpPr>
        <p:grpSpPr bwMode="ltGray">
          <a:xfrm>
            <a:off x="1851025" y="765544"/>
            <a:ext cx="1930400" cy="1885950"/>
            <a:chOff x="1166" y="834"/>
            <a:chExt cx="1216" cy="1188"/>
          </a:xfrm>
        </p:grpSpPr>
        <p:sp>
          <p:nvSpPr>
            <p:cNvPr id="307229" name="Rectangle 8"/>
            <p:cNvSpPr>
              <a:spLocks noChangeArrowheads="1"/>
            </p:cNvSpPr>
            <p:nvPr/>
          </p:nvSpPr>
          <p:spPr bwMode="ltGray">
            <a:xfrm>
              <a:off x="1188" y="996"/>
              <a:ext cx="1104" cy="102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30" name="Rectangle 9"/>
            <p:cNvSpPr>
              <a:spLocks noChangeArrowheads="1"/>
            </p:cNvSpPr>
            <p:nvPr/>
          </p:nvSpPr>
          <p:spPr bwMode="ltGray">
            <a:xfrm>
              <a:off x="1166" y="1002"/>
              <a:ext cx="1184" cy="996"/>
            </a:xfrm>
            <a:prstGeom prst="rect">
              <a:avLst/>
            </a:prstGeom>
            <a:noFill/>
            <a:ln w="9525">
              <a:noFill/>
              <a:miter lim="800000"/>
              <a:headEnd/>
              <a:tailEnd/>
            </a:ln>
          </p:spPr>
          <p:txBody>
            <a:bodyPr>
              <a:spAutoFit/>
            </a:bodyPr>
            <a:lstStyle/>
            <a:p>
              <a:pPr>
                <a:spcBef>
                  <a:spcPct val="50000"/>
                </a:spcBef>
              </a:pPr>
              <a:r>
                <a:rPr lang="en-US" sz="1400" dirty="0"/>
                <a:t>Cd tt      0        CdGTA 8884142088  OPC     1000          Cg tt      0          CgPC   - - - - - - - - -                   Cg gta   8884141000 Cg ssn   241</a:t>
              </a:r>
            </a:p>
          </p:txBody>
        </p:sp>
        <p:sp>
          <p:nvSpPr>
            <p:cNvPr id="307231" name="Text Box 10"/>
            <p:cNvSpPr txBox="1">
              <a:spLocks noChangeArrowheads="1"/>
            </p:cNvSpPr>
            <p:nvPr/>
          </p:nvSpPr>
          <p:spPr bwMode="ltGray">
            <a:xfrm>
              <a:off x="1290" y="834"/>
              <a:ext cx="1092" cy="192"/>
            </a:xfrm>
            <a:prstGeom prst="rect">
              <a:avLst/>
            </a:prstGeom>
            <a:noFill/>
            <a:ln w="9525">
              <a:noFill/>
              <a:miter lim="800000"/>
              <a:headEnd/>
              <a:tailEnd/>
            </a:ln>
          </p:spPr>
          <p:txBody>
            <a:bodyPr>
              <a:spAutoFit/>
            </a:bodyPr>
            <a:lstStyle/>
            <a:p>
              <a:pPr>
                <a:spcBef>
                  <a:spcPct val="50000"/>
                </a:spcBef>
              </a:pPr>
              <a:r>
                <a:rPr lang="en-US" sz="1400" dirty="0"/>
                <a:t>Incoming MSU</a:t>
              </a:r>
            </a:p>
          </p:txBody>
        </p:sp>
      </p:grpSp>
      <p:sp>
        <p:nvSpPr>
          <p:cNvPr id="2011147" name="Line 11"/>
          <p:cNvSpPr>
            <a:spLocks noChangeShapeType="1"/>
          </p:cNvSpPr>
          <p:nvPr/>
        </p:nvSpPr>
        <p:spPr bwMode="auto">
          <a:xfrm>
            <a:off x="2733675" y="2670544"/>
            <a:ext cx="0" cy="228600"/>
          </a:xfrm>
          <a:prstGeom prst="line">
            <a:avLst/>
          </a:prstGeom>
          <a:noFill/>
          <a:ln w="28575">
            <a:solidFill>
              <a:srgbClr val="FF0000"/>
            </a:solidFill>
            <a:round/>
            <a:headEnd/>
            <a:tailEnd type="triangle" w="med" len="med"/>
          </a:ln>
        </p:spPr>
        <p:txBody>
          <a:bodyPr/>
          <a:lstStyle/>
          <a:p>
            <a:endParaRPr lang="en-US" dirty="0"/>
          </a:p>
        </p:txBody>
      </p:sp>
      <p:grpSp>
        <p:nvGrpSpPr>
          <p:cNvPr id="4" name="Group 12"/>
          <p:cNvGrpSpPr>
            <a:grpSpLocks/>
          </p:cNvGrpSpPr>
          <p:nvPr/>
        </p:nvGrpSpPr>
        <p:grpSpPr bwMode="auto">
          <a:xfrm>
            <a:off x="0" y="917944"/>
            <a:ext cx="1866900" cy="533400"/>
            <a:chOff x="0" y="1296"/>
            <a:chExt cx="1176" cy="336"/>
          </a:xfrm>
        </p:grpSpPr>
        <p:sp>
          <p:nvSpPr>
            <p:cNvPr id="307226" name="Line 13"/>
            <p:cNvSpPr>
              <a:spLocks noChangeShapeType="1"/>
            </p:cNvSpPr>
            <p:nvPr/>
          </p:nvSpPr>
          <p:spPr bwMode="auto">
            <a:xfrm>
              <a:off x="0" y="1464"/>
              <a:ext cx="1176" cy="0"/>
            </a:xfrm>
            <a:prstGeom prst="line">
              <a:avLst/>
            </a:prstGeom>
            <a:noFill/>
            <a:ln w="28575">
              <a:solidFill>
                <a:srgbClr val="FF0000"/>
              </a:solidFill>
              <a:round/>
              <a:headEnd/>
              <a:tailEnd type="triangle" w="med" len="med"/>
            </a:ln>
          </p:spPr>
          <p:txBody>
            <a:bodyPr/>
            <a:lstStyle/>
            <a:p>
              <a:endParaRPr lang="en-US" dirty="0"/>
            </a:p>
          </p:txBody>
        </p:sp>
        <p:sp>
          <p:nvSpPr>
            <p:cNvPr id="307227" name="Text Box 14"/>
            <p:cNvSpPr txBox="1">
              <a:spLocks noChangeArrowheads="1"/>
            </p:cNvSpPr>
            <p:nvPr/>
          </p:nvSpPr>
          <p:spPr bwMode="auto">
            <a:xfrm>
              <a:off x="156" y="1296"/>
              <a:ext cx="816" cy="192"/>
            </a:xfrm>
            <a:prstGeom prst="rect">
              <a:avLst/>
            </a:prstGeom>
            <a:noFill/>
            <a:ln w="9525">
              <a:noFill/>
              <a:miter lim="800000"/>
              <a:headEnd/>
              <a:tailEnd/>
            </a:ln>
          </p:spPr>
          <p:txBody>
            <a:bodyPr>
              <a:spAutoFit/>
            </a:bodyPr>
            <a:lstStyle/>
            <a:p>
              <a:pPr algn="ctr">
                <a:spcBef>
                  <a:spcPct val="50000"/>
                </a:spcBef>
              </a:pPr>
              <a:r>
                <a:rPr lang="en-US" sz="1400" dirty="0"/>
                <a:t>ntwkAls</a:t>
              </a:r>
            </a:p>
          </p:txBody>
        </p:sp>
        <p:sp>
          <p:nvSpPr>
            <p:cNvPr id="307228" name="Text Box 15"/>
            <p:cNvSpPr txBox="1">
              <a:spLocks noChangeArrowheads="1"/>
            </p:cNvSpPr>
            <p:nvPr/>
          </p:nvSpPr>
          <p:spPr bwMode="auto">
            <a:xfrm>
              <a:off x="18" y="1440"/>
              <a:ext cx="1074" cy="192"/>
            </a:xfrm>
            <a:prstGeom prst="rect">
              <a:avLst/>
            </a:prstGeom>
            <a:noFill/>
            <a:ln w="9525">
              <a:noFill/>
              <a:miter lim="800000"/>
              <a:headEnd/>
              <a:tailEnd/>
            </a:ln>
          </p:spPr>
          <p:txBody>
            <a:bodyPr>
              <a:spAutoFit/>
            </a:bodyPr>
            <a:lstStyle/>
            <a:p>
              <a:pPr algn="ctr">
                <a:spcBef>
                  <a:spcPct val="50000"/>
                </a:spcBef>
              </a:pPr>
              <a:r>
                <a:rPr lang="en-US" sz="1400" dirty="0"/>
                <a:t>gttmode=acdcd</a:t>
              </a:r>
            </a:p>
          </p:txBody>
        </p:sp>
      </p:grpSp>
      <p:grpSp>
        <p:nvGrpSpPr>
          <p:cNvPr id="307207" name="Group 16"/>
          <p:cNvGrpSpPr>
            <a:grpSpLocks/>
          </p:cNvGrpSpPr>
          <p:nvPr/>
        </p:nvGrpSpPr>
        <p:grpSpPr bwMode="ltGray">
          <a:xfrm>
            <a:off x="5238750" y="746494"/>
            <a:ext cx="2047875" cy="1895475"/>
            <a:chOff x="3300" y="930"/>
            <a:chExt cx="1290" cy="1194"/>
          </a:xfrm>
        </p:grpSpPr>
        <p:sp>
          <p:nvSpPr>
            <p:cNvPr id="307223" name="Rectangle 17"/>
            <p:cNvSpPr>
              <a:spLocks noChangeArrowheads="1"/>
            </p:cNvSpPr>
            <p:nvPr/>
          </p:nvSpPr>
          <p:spPr bwMode="ltGray">
            <a:xfrm>
              <a:off x="3300" y="1092"/>
              <a:ext cx="1290" cy="1032"/>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24" name="Text Box 18"/>
            <p:cNvSpPr txBox="1">
              <a:spLocks noChangeArrowheads="1"/>
            </p:cNvSpPr>
            <p:nvPr/>
          </p:nvSpPr>
          <p:spPr bwMode="ltGray">
            <a:xfrm>
              <a:off x="3354" y="930"/>
              <a:ext cx="1152" cy="192"/>
            </a:xfrm>
            <a:prstGeom prst="rect">
              <a:avLst/>
            </a:prstGeom>
            <a:noFill/>
            <a:ln w="9525">
              <a:noFill/>
              <a:miter lim="800000"/>
              <a:headEnd/>
              <a:tailEnd/>
            </a:ln>
          </p:spPr>
          <p:txBody>
            <a:bodyPr>
              <a:spAutoFit/>
            </a:bodyPr>
            <a:lstStyle/>
            <a:p>
              <a:pPr algn="ctr">
                <a:spcBef>
                  <a:spcPct val="50000"/>
                </a:spcBef>
              </a:pPr>
              <a:r>
                <a:rPr lang="en-US" sz="1400" dirty="0"/>
                <a:t>1</a:t>
              </a:r>
              <a:r>
                <a:rPr lang="en-US" sz="1400" baseline="30000" dirty="0"/>
                <a:t>st</a:t>
              </a:r>
              <a:r>
                <a:rPr lang="en-US" sz="1400" dirty="0"/>
                <a:t> GTA translation</a:t>
              </a:r>
            </a:p>
          </p:txBody>
        </p:sp>
        <p:sp>
          <p:nvSpPr>
            <p:cNvPr id="307225" name="Text Box 19"/>
            <p:cNvSpPr txBox="1">
              <a:spLocks noChangeArrowheads="1"/>
            </p:cNvSpPr>
            <p:nvPr/>
          </p:nvSpPr>
          <p:spPr bwMode="ltGray">
            <a:xfrm>
              <a:off x="3372" y="1092"/>
              <a:ext cx="1116" cy="996"/>
            </a:xfrm>
            <a:prstGeom prst="rect">
              <a:avLst/>
            </a:prstGeom>
            <a:noFill/>
            <a:ln w="9525">
              <a:noFill/>
              <a:miter lim="800000"/>
              <a:headEnd/>
              <a:tailEnd/>
            </a:ln>
          </p:spPr>
          <p:txBody>
            <a:bodyPr>
              <a:spAutoFit/>
            </a:bodyPr>
            <a:lstStyle/>
            <a:p>
              <a:pPr>
                <a:spcBef>
                  <a:spcPct val="50000"/>
                </a:spcBef>
              </a:pPr>
              <a:r>
                <a:rPr lang="en-US" sz="1400" dirty="0"/>
                <a:t>gttsn=inapcdf xlat=dpcssn           ri=gt                     ssn=241         gta=8884141000   egta=8884141999 pcn=4000</a:t>
              </a:r>
            </a:p>
          </p:txBody>
        </p:sp>
      </p:grpSp>
      <p:sp>
        <p:nvSpPr>
          <p:cNvPr id="307208" name="Rectangle 20"/>
          <p:cNvSpPr>
            <a:spLocks noChangeArrowheads="1"/>
          </p:cNvSpPr>
          <p:nvPr/>
        </p:nvSpPr>
        <p:spPr bwMode="ltGray">
          <a:xfrm>
            <a:off x="5276850" y="4585069"/>
            <a:ext cx="2047875" cy="18288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09" name="Text Box 21"/>
          <p:cNvSpPr txBox="1">
            <a:spLocks noChangeArrowheads="1"/>
          </p:cNvSpPr>
          <p:nvPr/>
        </p:nvSpPr>
        <p:spPr bwMode="auto">
          <a:xfrm>
            <a:off x="5391150" y="4585069"/>
            <a:ext cx="1771650" cy="1793875"/>
          </a:xfrm>
          <a:prstGeom prst="rect">
            <a:avLst/>
          </a:prstGeom>
          <a:noFill/>
          <a:ln w="9525">
            <a:noFill/>
            <a:miter lim="800000"/>
            <a:headEnd/>
            <a:tailEnd/>
          </a:ln>
        </p:spPr>
        <p:txBody>
          <a:bodyPr>
            <a:spAutoFit/>
          </a:bodyPr>
          <a:lstStyle/>
          <a:p>
            <a:pPr>
              <a:spcBef>
                <a:spcPct val="50000"/>
              </a:spcBef>
            </a:pPr>
            <a:r>
              <a:rPr lang="en-US" sz="1400" dirty="0"/>
              <a:t>gttsn=inapcgf xlat=dpcssn           ri=gt                     ssn=241         gta=8884141000   egta=8884141999 opcn=1000 pcn=5000</a:t>
            </a:r>
          </a:p>
        </p:txBody>
      </p:sp>
      <p:sp>
        <p:nvSpPr>
          <p:cNvPr id="307210" name="Rectangle 22"/>
          <p:cNvSpPr>
            <a:spLocks noChangeArrowheads="1"/>
          </p:cNvSpPr>
          <p:nvPr/>
        </p:nvSpPr>
        <p:spPr bwMode="ltGray">
          <a:xfrm>
            <a:off x="1724025" y="5108944"/>
            <a:ext cx="2085975" cy="12954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11" name="Text Box 23"/>
          <p:cNvSpPr txBox="1">
            <a:spLocks noChangeArrowheads="1"/>
          </p:cNvSpPr>
          <p:nvPr/>
        </p:nvSpPr>
        <p:spPr bwMode="auto">
          <a:xfrm>
            <a:off x="1733550" y="4851769"/>
            <a:ext cx="2066925" cy="304800"/>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7212" name="Text Box 24"/>
          <p:cNvSpPr txBox="1">
            <a:spLocks noChangeArrowheads="1"/>
          </p:cNvSpPr>
          <p:nvPr/>
        </p:nvSpPr>
        <p:spPr bwMode="auto">
          <a:xfrm>
            <a:off x="1809750" y="5194669"/>
            <a:ext cx="1876425" cy="942975"/>
          </a:xfrm>
          <a:prstGeom prst="rect">
            <a:avLst/>
          </a:prstGeom>
          <a:noFill/>
          <a:ln w="9525">
            <a:noFill/>
            <a:miter lim="800000"/>
            <a:headEnd/>
            <a:tailEnd/>
          </a:ln>
        </p:spPr>
        <p:txBody>
          <a:bodyPr>
            <a:spAutoFit/>
          </a:bodyPr>
          <a:lstStyle/>
          <a:p>
            <a:pPr>
              <a:spcBef>
                <a:spcPct val="50000"/>
              </a:spcBef>
            </a:pPr>
            <a:r>
              <a:rPr lang="en-US" sz="1400" dirty="0"/>
              <a:t>gttsn=inapcdf        netdom=itu            ndgt=10                  settype=cdgta</a:t>
            </a:r>
          </a:p>
        </p:txBody>
      </p:sp>
      <p:grpSp>
        <p:nvGrpSpPr>
          <p:cNvPr id="307213" name="Group 25"/>
          <p:cNvGrpSpPr>
            <a:grpSpLocks/>
          </p:cNvGrpSpPr>
          <p:nvPr/>
        </p:nvGrpSpPr>
        <p:grpSpPr bwMode="ltGray">
          <a:xfrm>
            <a:off x="5286375" y="2699119"/>
            <a:ext cx="2085975" cy="1552575"/>
            <a:chOff x="3312" y="1866"/>
            <a:chExt cx="1314" cy="978"/>
          </a:xfrm>
        </p:grpSpPr>
        <p:sp>
          <p:nvSpPr>
            <p:cNvPr id="307220" name="Rectangle 26"/>
            <p:cNvSpPr>
              <a:spLocks noChangeArrowheads="1"/>
            </p:cNvSpPr>
            <p:nvPr/>
          </p:nvSpPr>
          <p:spPr bwMode="ltGray">
            <a:xfrm>
              <a:off x="3312" y="2028"/>
              <a:ext cx="1314" cy="81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7221" name="Text Box 27"/>
            <p:cNvSpPr txBox="1">
              <a:spLocks noChangeArrowheads="1"/>
            </p:cNvSpPr>
            <p:nvPr/>
          </p:nvSpPr>
          <p:spPr bwMode="ltGray">
            <a:xfrm>
              <a:off x="3318" y="1866"/>
              <a:ext cx="1302" cy="192"/>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7222" name="Text Box 28"/>
            <p:cNvSpPr txBox="1">
              <a:spLocks noChangeArrowheads="1"/>
            </p:cNvSpPr>
            <p:nvPr/>
          </p:nvSpPr>
          <p:spPr bwMode="ltGray">
            <a:xfrm>
              <a:off x="3366" y="2082"/>
              <a:ext cx="1182" cy="594"/>
            </a:xfrm>
            <a:prstGeom prst="rect">
              <a:avLst/>
            </a:prstGeom>
            <a:noFill/>
            <a:ln w="9525">
              <a:noFill/>
              <a:miter lim="800000"/>
              <a:headEnd/>
              <a:tailEnd/>
            </a:ln>
          </p:spPr>
          <p:txBody>
            <a:bodyPr>
              <a:spAutoFit/>
            </a:bodyPr>
            <a:lstStyle/>
            <a:p>
              <a:pPr>
                <a:spcBef>
                  <a:spcPct val="50000"/>
                </a:spcBef>
              </a:pPr>
              <a:r>
                <a:rPr lang="en-US" sz="1400" dirty="0"/>
                <a:t>gttsn=inapcgf         netdom=itu            ndgt=10                  settype=cggta</a:t>
              </a:r>
            </a:p>
          </p:txBody>
        </p:sp>
      </p:grpSp>
      <p:sp>
        <p:nvSpPr>
          <p:cNvPr id="2011165" name="Freeform 29"/>
          <p:cNvSpPr>
            <a:spLocks/>
          </p:cNvSpPr>
          <p:nvPr/>
        </p:nvSpPr>
        <p:spPr bwMode="auto">
          <a:xfrm>
            <a:off x="1285875" y="4080244"/>
            <a:ext cx="588963" cy="1266825"/>
          </a:xfrm>
          <a:custGeom>
            <a:avLst/>
            <a:gdLst>
              <a:gd name="T0" fmla="*/ 2147483647 w 371"/>
              <a:gd name="T1" fmla="*/ 0 h 798"/>
              <a:gd name="T2" fmla="*/ 0 w 371"/>
              <a:gd name="T3" fmla="*/ 0 h 798"/>
              <a:gd name="T4" fmla="*/ 2147483647 w 371"/>
              <a:gd name="T5" fmla="*/ 2147483647 h 798"/>
              <a:gd name="T6" fmla="*/ 2147483647 w 371"/>
              <a:gd name="T7" fmla="*/ 2147483647 h 798"/>
              <a:gd name="T8" fmla="*/ 0 60000 65536"/>
              <a:gd name="T9" fmla="*/ 0 60000 65536"/>
              <a:gd name="T10" fmla="*/ 0 60000 65536"/>
              <a:gd name="T11" fmla="*/ 0 60000 65536"/>
              <a:gd name="T12" fmla="*/ 0 w 371"/>
              <a:gd name="T13" fmla="*/ 0 h 798"/>
              <a:gd name="T14" fmla="*/ 371 w 371"/>
              <a:gd name="T15" fmla="*/ 798 h 798"/>
            </a:gdLst>
            <a:ahLst/>
            <a:cxnLst>
              <a:cxn ang="T8">
                <a:pos x="T0" y="T1"/>
              </a:cxn>
              <a:cxn ang="T9">
                <a:pos x="T2" y="T3"/>
              </a:cxn>
              <a:cxn ang="T10">
                <a:pos x="T4" y="T5"/>
              </a:cxn>
              <a:cxn ang="T11">
                <a:pos x="T6" y="T7"/>
              </a:cxn>
            </a:cxnLst>
            <a:rect l="T12" t="T13" r="T14" b="T15"/>
            <a:pathLst>
              <a:path w="371" h="798">
                <a:moveTo>
                  <a:pt x="288" y="0"/>
                </a:moveTo>
                <a:lnTo>
                  <a:pt x="0" y="0"/>
                </a:lnTo>
                <a:lnTo>
                  <a:pt x="8" y="792"/>
                </a:lnTo>
                <a:lnTo>
                  <a:pt x="371" y="798"/>
                </a:lnTo>
              </a:path>
            </a:pathLst>
          </a:custGeom>
          <a:noFill/>
          <a:ln w="28575" cap="flat" cmpd="sng">
            <a:solidFill>
              <a:srgbClr val="FF0000"/>
            </a:solidFill>
            <a:prstDash val="dash"/>
            <a:round/>
            <a:headEnd type="none" w="med" len="med"/>
            <a:tailEnd type="triangle" w="med" len="med"/>
          </a:ln>
        </p:spPr>
        <p:txBody>
          <a:bodyPr/>
          <a:lstStyle/>
          <a:p>
            <a:endParaRPr lang="en-US" dirty="0"/>
          </a:p>
        </p:txBody>
      </p:sp>
      <p:sp>
        <p:nvSpPr>
          <p:cNvPr id="2011166" name="Freeform 30"/>
          <p:cNvSpPr>
            <a:spLocks/>
          </p:cNvSpPr>
          <p:nvPr/>
        </p:nvSpPr>
        <p:spPr bwMode="auto">
          <a:xfrm>
            <a:off x="3124200" y="1175119"/>
            <a:ext cx="2085975" cy="4838700"/>
          </a:xfrm>
          <a:custGeom>
            <a:avLst/>
            <a:gdLst>
              <a:gd name="T0" fmla="*/ 0 w 1314"/>
              <a:gd name="T1" fmla="*/ 2147483647 h 3048"/>
              <a:gd name="T2" fmla="*/ 2147483647 w 1314"/>
              <a:gd name="T3" fmla="*/ 2147483647 h 3048"/>
              <a:gd name="T4" fmla="*/ 2147483647 w 1314"/>
              <a:gd name="T5" fmla="*/ 0 h 3048"/>
              <a:gd name="T6" fmla="*/ 2147483647 w 1314"/>
              <a:gd name="T7" fmla="*/ 2147483647 h 3048"/>
              <a:gd name="T8" fmla="*/ 0 60000 65536"/>
              <a:gd name="T9" fmla="*/ 0 60000 65536"/>
              <a:gd name="T10" fmla="*/ 0 60000 65536"/>
              <a:gd name="T11" fmla="*/ 0 60000 65536"/>
              <a:gd name="T12" fmla="*/ 0 w 1314"/>
              <a:gd name="T13" fmla="*/ 0 h 3048"/>
              <a:gd name="T14" fmla="*/ 1314 w 1314"/>
              <a:gd name="T15" fmla="*/ 3048 h 3048"/>
            </a:gdLst>
            <a:ahLst/>
            <a:cxnLst>
              <a:cxn ang="T8">
                <a:pos x="T0" y="T1"/>
              </a:cxn>
              <a:cxn ang="T9">
                <a:pos x="T2" y="T3"/>
              </a:cxn>
              <a:cxn ang="T10">
                <a:pos x="T4" y="T5"/>
              </a:cxn>
              <a:cxn ang="T11">
                <a:pos x="T6" y="T7"/>
              </a:cxn>
            </a:cxnLst>
            <a:rect l="T12" t="T13" r="T14" b="T15"/>
            <a:pathLst>
              <a:path w="1314" h="3048">
                <a:moveTo>
                  <a:pt x="0" y="3048"/>
                </a:moveTo>
                <a:lnTo>
                  <a:pt x="768" y="3048"/>
                </a:lnTo>
                <a:lnTo>
                  <a:pt x="780" y="0"/>
                </a:lnTo>
                <a:lnTo>
                  <a:pt x="1314" y="2"/>
                </a:lnTo>
              </a:path>
            </a:pathLst>
          </a:custGeom>
          <a:noFill/>
          <a:ln w="28575" cmpd="sng">
            <a:solidFill>
              <a:srgbClr val="FF0000"/>
            </a:solidFill>
            <a:round/>
            <a:headEnd type="none" w="med" len="med"/>
            <a:tailEnd type="triangle" w="med" len="med"/>
          </a:ln>
        </p:spPr>
        <p:txBody>
          <a:bodyPr/>
          <a:lstStyle/>
          <a:p>
            <a:endParaRPr lang="en-US" dirty="0"/>
          </a:p>
        </p:txBody>
      </p:sp>
      <p:sp>
        <p:nvSpPr>
          <p:cNvPr id="307216" name="Text Box 31"/>
          <p:cNvSpPr txBox="1">
            <a:spLocks noChangeArrowheads="1"/>
          </p:cNvSpPr>
          <p:nvPr/>
        </p:nvSpPr>
        <p:spPr bwMode="auto">
          <a:xfrm>
            <a:off x="5372100" y="4308844"/>
            <a:ext cx="1895475" cy="304800"/>
          </a:xfrm>
          <a:prstGeom prst="rect">
            <a:avLst/>
          </a:prstGeom>
          <a:noFill/>
          <a:ln w="9525">
            <a:noFill/>
            <a:miter lim="800000"/>
            <a:headEnd/>
            <a:tailEnd/>
          </a:ln>
        </p:spPr>
        <p:txBody>
          <a:bodyPr>
            <a:spAutoFit/>
          </a:bodyPr>
          <a:lstStyle/>
          <a:p>
            <a:pPr algn="ctr">
              <a:spcBef>
                <a:spcPct val="50000"/>
              </a:spcBef>
            </a:pPr>
            <a:r>
              <a:rPr lang="en-US" sz="1400" dirty="0"/>
              <a:t>2</a:t>
            </a:r>
            <a:r>
              <a:rPr lang="en-US" sz="1400" baseline="30000" dirty="0"/>
              <a:t>nd</a:t>
            </a:r>
            <a:r>
              <a:rPr lang="en-US" sz="1400" dirty="0"/>
              <a:t> GTA translation</a:t>
            </a:r>
          </a:p>
        </p:txBody>
      </p:sp>
      <p:sp>
        <p:nvSpPr>
          <p:cNvPr id="2011168" name="Freeform 32"/>
          <p:cNvSpPr>
            <a:spLocks/>
          </p:cNvSpPr>
          <p:nvPr/>
        </p:nvSpPr>
        <p:spPr bwMode="auto">
          <a:xfrm>
            <a:off x="6848475" y="2099044"/>
            <a:ext cx="1276350" cy="466725"/>
          </a:xfrm>
          <a:custGeom>
            <a:avLst/>
            <a:gdLst>
              <a:gd name="T0" fmla="*/ 0 w 804"/>
              <a:gd name="T1" fmla="*/ 0 h 294"/>
              <a:gd name="T2" fmla="*/ 2147483647 w 804"/>
              <a:gd name="T3" fmla="*/ 0 h 294"/>
              <a:gd name="T4" fmla="*/ 2147483647 w 804"/>
              <a:gd name="T5" fmla="*/ 2147483647 h 294"/>
              <a:gd name="T6" fmla="*/ 0 60000 65536"/>
              <a:gd name="T7" fmla="*/ 0 60000 65536"/>
              <a:gd name="T8" fmla="*/ 0 60000 65536"/>
              <a:gd name="T9" fmla="*/ 0 w 804"/>
              <a:gd name="T10" fmla="*/ 0 h 294"/>
              <a:gd name="T11" fmla="*/ 804 w 804"/>
              <a:gd name="T12" fmla="*/ 294 h 294"/>
            </a:gdLst>
            <a:ahLst/>
            <a:cxnLst>
              <a:cxn ang="T6">
                <a:pos x="T0" y="T1"/>
              </a:cxn>
              <a:cxn ang="T7">
                <a:pos x="T2" y="T3"/>
              </a:cxn>
              <a:cxn ang="T8">
                <a:pos x="T4" y="T5"/>
              </a:cxn>
            </a:cxnLst>
            <a:rect l="T9" t="T10" r="T11" b="T12"/>
            <a:pathLst>
              <a:path w="804" h="294">
                <a:moveTo>
                  <a:pt x="0" y="0"/>
                </a:moveTo>
                <a:lnTo>
                  <a:pt x="798" y="0"/>
                </a:lnTo>
                <a:lnTo>
                  <a:pt x="804" y="294"/>
                </a:lnTo>
              </a:path>
            </a:pathLst>
          </a:custGeom>
          <a:noFill/>
          <a:ln w="28575" cmpd="sng">
            <a:solidFill>
              <a:srgbClr val="FF0000"/>
            </a:solidFill>
            <a:round/>
            <a:headEnd type="none" w="med" len="med"/>
            <a:tailEnd type="triangle" w="med" len="med"/>
          </a:ln>
        </p:spPr>
        <p:txBody>
          <a:bodyPr/>
          <a:lstStyle/>
          <a:p>
            <a:endParaRPr lang="en-US" dirty="0"/>
          </a:p>
        </p:txBody>
      </p:sp>
      <p:sp>
        <p:nvSpPr>
          <p:cNvPr id="307218" name="AutoShape 34"/>
          <p:cNvSpPr>
            <a:spLocks noChangeArrowheads="1"/>
          </p:cNvSpPr>
          <p:nvPr/>
        </p:nvSpPr>
        <p:spPr bwMode="auto">
          <a:xfrm>
            <a:off x="7600950" y="2584819"/>
            <a:ext cx="1019175"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9900"/>
          </a:solidFill>
          <a:ln w="9525">
            <a:solidFill>
              <a:schemeClr val="tx1"/>
            </a:solidFill>
            <a:miter lim="800000"/>
            <a:headEnd/>
            <a:tailEnd/>
          </a:ln>
        </p:spPr>
        <p:txBody>
          <a:bodyPr wrap="none" anchor="ctr"/>
          <a:lstStyle/>
          <a:p>
            <a:endParaRPr lang="en-US" dirty="0"/>
          </a:p>
        </p:txBody>
      </p:sp>
      <p:sp>
        <p:nvSpPr>
          <p:cNvPr id="307219" name="Text Box 35"/>
          <p:cNvSpPr txBox="1">
            <a:spLocks noChangeArrowheads="1"/>
          </p:cNvSpPr>
          <p:nvPr/>
        </p:nvSpPr>
        <p:spPr bwMode="white">
          <a:xfrm>
            <a:off x="7696200" y="2603869"/>
            <a:ext cx="809625" cy="517525"/>
          </a:xfrm>
          <a:prstGeom prst="rect">
            <a:avLst/>
          </a:prstGeom>
          <a:noFill/>
          <a:ln w="9525">
            <a:noFill/>
            <a:miter lim="800000"/>
            <a:headEnd/>
            <a:tailEnd/>
          </a:ln>
        </p:spPr>
        <p:txBody>
          <a:bodyPr>
            <a:spAutoFit/>
          </a:bodyPr>
          <a:lstStyle/>
          <a:p>
            <a:pPr algn="ctr">
              <a:spcBef>
                <a:spcPct val="50000"/>
              </a:spcBef>
            </a:pPr>
            <a:r>
              <a:rPr lang="en-US" sz="1400" dirty="0"/>
              <a:t>Bit Bucket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1147"/>
                                        </p:tgtEl>
                                        <p:attrNameLst>
                                          <p:attrName>style.visibility</p:attrName>
                                        </p:attrNameLst>
                                      </p:cBhvr>
                                      <p:to>
                                        <p:strVal val="visible"/>
                                      </p:to>
                                    </p:set>
                                    <p:animEffect transition="in" filter="dissolve">
                                      <p:cBhvr>
                                        <p:cTn id="12" dur="500"/>
                                        <p:tgtEl>
                                          <p:spTgt spid="20111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11165"/>
                                        </p:tgtEl>
                                        <p:attrNameLst>
                                          <p:attrName>style.visibility</p:attrName>
                                        </p:attrNameLst>
                                      </p:cBhvr>
                                      <p:to>
                                        <p:strVal val="visible"/>
                                      </p:to>
                                    </p:set>
                                    <p:animEffect transition="in" filter="dissolve">
                                      <p:cBhvr>
                                        <p:cTn id="17" dur="500"/>
                                        <p:tgtEl>
                                          <p:spTgt spid="20111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11166"/>
                                        </p:tgtEl>
                                        <p:attrNameLst>
                                          <p:attrName>style.visibility</p:attrName>
                                        </p:attrNameLst>
                                      </p:cBhvr>
                                      <p:to>
                                        <p:strVal val="visible"/>
                                      </p:to>
                                    </p:set>
                                    <p:animEffect transition="in" filter="dissolve">
                                      <p:cBhvr>
                                        <p:cTn id="22" dur="500"/>
                                        <p:tgtEl>
                                          <p:spTgt spid="201116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11168"/>
                                        </p:tgtEl>
                                        <p:attrNameLst>
                                          <p:attrName>style.visibility</p:attrName>
                                        </p:attrNameLst>
                                      </p:cBhvr>
                                      <p:to>
                                        <p:strVal val="visible"/>
                                      </p:to>
                                    </p:set>
                                    <p:animEffect transition="in" filter="dissolve">
                                      <p:cBhvr>
                                        <p:cTn id="27" dur="500"/>
                                        <p:tgtEl>
                                          <p:spTgt spid="2011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1147" grpId="0" animBg="1"/>
      <p:bldP spid="2011165" grpId="0" animBg="1"/>
      <p:bldP spid="2011166" grpId="0" animBg="1"/>
      <p:bldP spid="2011168" grpId="0" animBg="1"/>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r>
              <a:rPr lang="en-US" dirty="0" smtClean="0"/>
              <a:t>FLOBR fcd Successful Routing Example</a:t>
            </a:r>
          </a:p>
        </p:txBody>
      </p:sp>
      <p:sp>
        <p:nvSpPr>
          <p:cNvPr id="308227" name="Line 3"/>
          <p:cNvSpPr>
            <a:spLocks noChangeShapeType="1"/>
          </p:cNvSpPr>
          <p:nvPr/>
        </p:nvSpPr>
        <p:spPr bwMode="auto">
          <a:xfrm>
            <a:off x="7353300" y="5781675"/>
            <a:ext cx="533400" cy="438150"/>
          </a:xfrm>
          <a:prstGeom prst="line">
            <a:avLst/>
          </a:prstGeom>
          <a:noFill/>
          <a:ln w="19050">
            <a:solidFill>
              <a:schemeClr val="tx1"/>
            </a:solidFill>
            <a:round/>
            <a:headEnd/>
            <a:tailEnd/>
          </a:ln>
        </p:spPr>
        <p:txBody>
          <a:bodyPr/>
          <a:lstStyle/>
          <a:p>
            <a:endParaRPr lang="en-US" dirty="0"/>
          </a:p>
        </p:txBody>
      </p:sp>
      <p:sp>
        <p:nvSpPr>
          <p:cNvPr id="308228" name="Line 4"/>
          <p:cNvSpPr>
            <a:spLocks noChangeShapeType="1"/>
          </p:cNvSpPr>
          <p:nvPr/>
        </p:nvSpPr>
        <p:spPr bwMode="auto">
          <a:xfrm flipH="1">
            <a:off x="5072063" y="2124075"/>
            <a:ext cx="1395412" cy="1809750"/>
          </a:xfrm>
          <a:prstGeom prst="line">
            <a:avLst/>
          </a:prstGeom>
          <a:noFill/>
          <a:ln w="19050">
            <a:solidFill>
              <a:schemeClr val="tx1"/>
            </a:solidFill>
            <a:round/>
            <a:headEnd/>
            <a:tailEnd/>
          </a:ln>
        </p:spPr>
        <p:txBody>
          <a:bodyPr/>
          <a:lstStyle/>
          <a:p>
            <a:endParaRPr lang="en-US" dirty="0"/>
          </a:p>
        </p:txBody>
      </p:sp>
      <p:sp>
        <p:nvSpPr>
          <p:cNvPr id="308229" name="Line 5"/>
          <p:cNvSpPr>
            <a:spLocks noChangeShapeType="1"/>
          </p:cNvSpPr>
          <p:nvPr/>
        </p:nvSpPr>
        <p:spPr bwMode="auto">
          <a:xfrm>
            <a:off x="5067300" y="3929063"/>
            <a:ext cx="1381125" cy="1871662"/>
          </a:xfrm>
          <a:prstGeom prst="line">
            <a:avLst/>
          </a:prstGeom>
          <a:noFill/>
          <a:ln w="19050">
            <a:solidFill>
              <a:schemeClr val="tx1"/>
            </a:solidFill>
            <a:round/>
            <a:headEnd/>
            <a:tailEnd/>
          </a:ln>
        </p:spPr>
        <p:txBody>
          <a:bodyPr/>
          <a:lstStyle/>
          <a:p>
            <a:endParaRPr lang="en-US" dirty="0"/>
          </a:p>
        </p:txBody>
      </p:sp>
      <p:sp>
        <p:nvSpPr>
          <p:cNvPr id="308230" name="Line 6"/>
          <p:cNvSpPr>
            <a:spLocks noChangeShapeType="1"/>
          </p:cNvSpPr>
          <p:nvPr/>
        </p:nvSpPr>
        <p:spPr bwMode="auto">
          <a:xfrm flipH="1">
            <a:off x="2809875" y="3952875"/>
            <a:ext cx="1362075" cy="1819275"/>
          </a:xfrm>
          <a:prstGeom prst="line">
            <a:avLst/>
          </a:prstGeom>
          <a:noFill/>
          <a:ln w="19050">
            <a:solidFill>
              <a:schemeClr val="tx1"/>
            </a:solidFill>
            <a:round/>
            <a:headEnd/>
            <a:tailEnd/>
          </a:ln>
        </p:spPr>
        <p:txBody>
          <a:bodyPr/>
          <a:lstStyle/>
          <a:p>
            <a:endParaRPr lang="en-US" dirty="0"/>
          </a:p>
        </p:txBody>
      </p:sp>
      <p:sp>
        <p:nvSpPr>
          <p:cNvPr id="308231" name="Line 7"/>
          <p:cNvSpPr>
            <a:spLocks noChangeShapeType="1"/>
          </p:cNvSpPr>
          <p:nvPr/>
        </p:nvSpPr>
        <p:spPr bwMode="auto">
          <a:xfrm>
            <a:off x="2771775" y="2105025"/>
            <a:ext cx="1400175" cy="1847850"/>
          </a:xfrm>
          <a:prstGeom prst="line">
            <a:avLst/>
          </a:prstGeom>
          <a:noFill/>
          <a:ln w="19050">
            <a:solidFill>
              <a:schemeClr val="tx1"/>
            </a:solidFill>
            <a:round/>
            <a:headEnd/>
            <a:tailEnd/>
          </a:ln>
        </p:spPr>
        <p:txBody>
          <a:bodyPr/>
          <a:lstStyle/>
          <a:p>
            <a:endParaRPr lang="en-US" dirty="0"/>
          </a:p>
        </p:txBody>
      </p:sp>
      <p:sp>
        <p:nvSpPr>
          <p:cNvPr id="308232" name="Line 8"/>
          <p:cNvSpPr>
            <a:spLocks noChangeShapeType="1"/>
          </p:cNvSpPr>
          <p:nvPr/>
        </p:nvSpPr>
        <p:spPr bwMode="auto">
          <a:xfrm flipH="1">
            <a:off x="1233488" y="2114550"/>
            <a:ext cx="661987" cy="214313"/>
          </a:xfrm>
          <a:prstGeom prst="line">
            <a:avLst/>
          </a:prstGeom>
          <a:noFill/>
          <a:ln w="19050">
            <a:solidFill>
              <a:schemeClr val="tx1"/>
            </a:solidFill>
            <a:round/>
            <a:headEnd/>
            <a:tailEnd/>
          </a:ln>
        </p:spPr>
        <p:txBody>
          <a:bodyPr/>
          <a:lstStyle/>
          <a:p>
            <a:endParaRPr lang="en-US" dirty="0"/>
          </a:p>
        </p:txBody>
      </p:sp>
      <p:sp>
        <p:nvSpPr>
          <p:cNvPr id="308233" name="Rectangle 9"/>
          <p:cNvSpPr>
            <a:spLocks noChangeArrowheads="1"/>
          </p:cNvSpPr>
          <p:nvPr/>
        </p:nvSpPr>
        <p:spPr bwMode="auto">
          <a:xfrm>
            <a:off x="4162425" y="351472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8234" name="Rectangle 10"/>
          <p:cNvSpPr>
            <a:spLocks noChangeArrowheads="1"/>
          </p:cNvSpPr>
          <p:nvPr/>
        </p:nvSpPr>
        <p:spPr bwMode="auto">
          <a:xfrm>
            <a:off x="646747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8235" name="Rectangle 11"/>
          <p:cNvSpPr>
            <a:spLocks noChangeArrowheads="1"/>
          </p:cNvSpPr>
          <p:nvPr/>
        </p:nvSpPr>
        <p:spPr bwMode="auto">
          <a:xfrm>
            <a:off x="6448425" y="535305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8236" name="Rectangle 12"/>
          <p:cNvSpPr>
            <a:spLocks noChangeArrowheads="1"/>
          </p:cNvSpPr>
          <p:nvPr/>
        </p:nvSpPr>
        <p:spPr bwMode="auto">
          <a:xfrm>
            <a:off x="187642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8237" name="Rectangle 13"/>
          <p:cNvSpPr>
            <a:spLocks noChangeArrowheads="1"/>
          </p:cNvSpPr>
          <p:nvPr/>
        </p:nvSpPr>
        <p:spPr bwMode="auto">
          <a:xfrm>
            <a:off x="1895475" y="532447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08238" name="Text Box 14"/>
          <p:cNvSpPr txBox="1">
            <a:spLocks noChangeArrowheads="1"/>
          </p:cNvSpPr>
          <p:nvPr/>
        </p:nvSpPr>
        <p:spPr bwMode="auto">
          <a:xfrm>
            <a:off x="1809750" y="1362075"/>
            <a:ext cx="1028700" cy="304800"/>
          </a:xfrm>
          <a:prstGeom prst="rect">
            <a:avLst/>
          </a:prstGeom>
          <a:noFill/>
          <a:ln w="9525">
            <a:noFill/>
            <a:miter lim="800000"/>
            <a:headEnd/>
            <a:tailEnd/>
          </a:ln>
        </p:spPr>
        <p:txBody>
          <a:bodyPr>
            <a:spAutoFit/>
          </a:bodyPr>
          <a:lstStyle/>
          <a:p>
            <a:pPr algn="ctr">
              <a:spcBef>
                <a:spcPct val="50000"/>
              </a:spcBef>
            </a:pPr>
            <a:r>
              <a:rPr lang="en-US" sz="1400" dirty="0"/>
              <a:t>Network A</a:t>
            </a:r>
          </a:p>
        </p:txBody>
      </p:sp>
      <p:sp>
        <p:nvSpPr>
          <p:cNvPr id="308239" name="Text Box 15"/>
          <p:cNvSpPr txBox="1">
            <a:spLocks noChangeArrowheads="1"/>
          </p:cNvSpPr>
          <p:nvPr/>
        </p:nvSpPr>
        <p:spPr bwMode="auto">
          <a:xfrm>
            <a:off x="1838325" y="50006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B</a:t>
            </a:r>
          </a:p>
        </p:txBody>
      </p:sp>
      <p:sp>
        <p:nvSpPr>
          <p:cNvPr id="308240" name="Text Box 16"/>
          <p:cNvSpPr txBox="1">
            <a:spLocks noChangeArrowheads="1"/>
          </p:cNvSpPr>
          <p:nvPr/>
        </p:nvSpPr>
        <p:spPr bwMode="auto">
          <a:xfrm>
            <a:off x="4105275" y="3200400"/>
            <a:ext cx="1028700" cy="304800"/>
          </a:xfrm>
          <a:prstGeom prst="rect">
            <a:avLst/>
          </a:prstGeom>
          <a:noFill/>
          <a:ln w="9525">
            <a:noFill/>
            <a:miter lim="800000"/>
            <a:headEnd/>
            <a:tailEnd/>
          </a:ln>
        </p:spPr>
        <p:txBody>
          <a:bodyPr>
            <a:spAutoFit/>
          </a:bodyPr>
          <a:lstStyle/>
          <a:p>
            <a:pPr algn="ctr">
              <a:spcBef>
                <a:spcPct val="50000"/>
              </a:spcBef>
            </a:pPr>
            <a:r>
              <a:rPr lang="en-US" sz="1400" dirty="0"/>
              <a:t>Network C</a:t>
            </a:r>
          </a:p>
        </p:txBody>
      </p:sp>
      <p:sp>
        <p:nvSpPr>
          <p:cNvPr id="308241" name="Text Box 17"/>
          <p:cNvSpPr txBox="1">
            <a:spLocks noChangeArrowheads="1"/>
          </p:cNvSpPr>
          <p:nvPr/>
        </p:nvSpPr>
        <p:spPr bwMode="auto">
          <a:xfrm>
            <a:off x="6410325" y="13811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D</a:t>
            </a:r>
          </a:p>
        </p:txBody>
      </p:sp>
      <p:sp>
        <p:nvSpPr>
          <p:cNvPr id="308242" name="Text Box 18"/>
          <p:cNvSpPr txBox="1">
            <a:spLocks noChangeArrowheads="1"/>
          </p:cNvSpPr>
          <p:nvPr/>
        </p:nvSpPr>
        <p:spPr bwMode="auto">
          <a:xfrm>
            <a:off x="6400800" y="5048250"/>
            <a:ext cx="1028700" cy="304800"/>
          </a:xfrm>
          <a:prstGeom prst="rect">
            <a:avLst/>
          </a:prstGeom>
          <a:noFill/>
          <a:ln w="9525">
            <a:noFill/>
            <a:miter lim="800000"/>
            <a:headEnd/>
            <a:tailEnd/>
          </a:ln>
        </p:spPr>
        <p:txBody>
          <a:bodyPr>
            <a:spAutoFit/>
          </a:bodyPr>
          <a:lstStyle/>
          <a:p>
            <a:pPr algn="ctr">
              <a:spcBef>
                <a:spcPct val="50000"/>
              </a:spcBef>
            </a:pPr>
            <a:r>
              <a:rPr lang="en-US" sz="1400" dirty="0"/>
              <a:t>Network E</a:t>
            </a:r>
          </a:p>
        </p:txBody>
      </p:sp>
      <p:sp>
        <p:nvSpPr>
          <p:cNvPr id="308243" name="AutoShape 19"/>
          <p:cNvSpPr>
            <a:spLocks noChangeArrowheads="1"/>
          </p:cNvSpPr>
          <p:nvPr/>
        </p:nvSpPr>
        <p:spPr bwMode="ltGray">
          <a:xfrm>
            <a:off x="7877175" y="548640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8244" name="Text Box 20"/>
          <p:cNvSpPr txBox="1">
            <a:spLocks noChangeArrowheads="1"/>
          </p:cNvSpPr>
          <p:nvPr/>
        </p:nvSpPr>
        <p:spPr bwMode="auto">
          <a:xfrm>
            <a:off x="7967663" y="5648325"/>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8245" name="AutoShape 21"/>
          <p:cNvSpPr>
            <a:spLocks noChangeArrowheads="1"/>
          </p:cNvSpPr>
          <p:nvPr/>
        </p:nvSpPr>
        <p:spPr bwMode="ltGray">
          <a:xfrm>
            <a:off x="7858125" y="184785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8246" name="Text Box 22"/>
          <p:cNvSpPr txBox="1">
            <a:spLocks noChangeArrowheads="1"/>
          </p:cNvSpPr>
          <p:nvPr/>
        </p:nvSpPr>
        <p:spPr bwMode="auto">
          <a:xfrm>
            <a:off x="7948613" y="2009775"/>
            <a:ext cx="676275" cy="623888"/>
          </a:xfrm>
          <a:prstGeom prst="rect">
            <a:avLst/>
          </a:prstGeom>
          <a:noFill/>
          <a:ln w="9525">
            <a:noFill/>
            <a:miter lim="800000"/>
            <a:headEnd/>
            <a:tailEnd/>
          </a:ln>
        </p:spPr>
        <p:txBody>
          <a:bodyPr>
            <a:spAutoFit/>
          </a:bodyPr>
          <a:lstStyle/>
          <a:p>
            <a:pPr algn="ctr">
              <a:spcBef>
                <a:spcPct val="50000"/>
              </a:spcBef>
            </a:pPr>
            <a:r>
              <a:rPr lang="en-US" sz="1400" dirty="0"/>
              <a:t>241</a:t>
            </a:r>
          </a:p>
          <a:p>
            <a:pPr algn="ctr">
              <a:spcBef>
                <a:spcPct val="50000"/>
              </a:spcBef>
            </a:pPr>
            <a:r>
              <a:rPr lang="en-US" sz="1400" dirty="0"/>
              <a:t>INAP</a:t>
            </a:r>
          </a:p>
        </p:txBody>
      </p:sp>
      <p:sp>
        <p:nvSpPr>
          <p:cNvPr id="308247" name="Line 23"/>
          <p:cNvSpPr>
            <a:spLocks noChangeShapeType="1"/>
          </p:cNvSpPr>
          <p:nvPr/>
        </p:nvSpPr>
        <p:spPr bwMode="auto">
          <a:xfrm>
            <a:off x="7381875" y="2124075"/>
            <a:ext cx="485775" cy="447675"/>
          </a:xfrm>
          <a:prstGeom prst="line">
            <a:avLst/>
          </a:prstGeom>
          <a:noFill/>
          <a:ln w="19050">
            <a:solidFill>
              <a:schemeClr val="tx1"/>
            </a:solidFill>
            <a:round/>
            <a:headEnd/>
            <a:tailEnd/>
          </a:ln>
        </p:spPr>
        <p:txBody>
          <a:bodyPr/>
          <a:lstStyle/>
          <a:p>
            <a:endParaRPr lang="en-US" dirty="0"/>
          </a:p>
        </p:txBody>
      </p:sp>
      <p:pic>
        <p:nvPicPr>
          <p:cNvPr id="308248" name="Picture 24" descr="MCj04398350000[1]"/>
          <p:cNvPicPr>
            <a:picLocks noChangeAspect="1" noChangeArrowheads="1"/>
          </p:cNvPicPr>
          <p:nvPr/>
        </p:nvPicPr>
        <p:blipFill>
          <a:blip r:embed="rId3" cstate="print"/>
          <a:srcRect/>
          <a:stretch>
            <a:fillRect/>
          </a:stretch>
        </p:blipFill>
        <p:spPr bwMode="auto">
          <a:xfrm>
            <a:off x="314325" y="4838700"/>
            <a:ext cx="447675" cy="447675"/>
          </a:xfrm>
          <a:prstGeom prst="rect">
            <a:avLst/>
          </a:prstGeom>
          <a:noFill/>
          <a:ln w="9525">
            <a:noFill/>
            <a:miter lim="800000"/>
            <a:headEnd/>
            <a:tailEnd/>
          </a:ln>
        </p:spPr>
      </p:pic>
      <p:sp>
        <p:nvSpPr>
          <p:cNvPr id="308249" name="Oval 25"/>
          <p:cNvSpPr>
            <a:spLocks noChangeArrowheads="1"/>
          </p:cNvSpPr>
          <p:nvPr/>
        </p:nvSpPr>
        <p:spPr bwMode="ltGray">
          <a:xfrm>
            <a:off x="476250" y="2095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308250" name="Line 26"/>
          <p:cNvSpPr>
            <a:spLocks noChangeShapeType="1"/>
          </p:cNvSpPr>
          <p:nvPr/>
        </p:nvSpPr>
        <p:spPr bwMode="auto">
          <a:xfrm flipH="1">
            <a:off x="1219200" y="5791200"/>
            <a:ext cx="676275" cy="219075"/>
          </a:xfrm>
          <a:prstGeom prst="line">
            <a:avLst/>
          </a:prstGeom>
          <a:noFill/>
          <a:ln w="19050">
            <a:solidFill>
              <a:schemeClr val="tx1"/>
            </a:solidFill>
            <a:round/>
            <a:headEnd/>
            <a:tailEnd/>
          </a:ln>
        </p:spPr>
        <p:txBody>
          <a:bodyPr/>
          <a:lstStyle/>
          <a:p>
            <a:endParaRPr lang="en-US" dirty="0"/>
          </a:p>
        </p:txBody>
      </p:sp>
      <p:sp>
        <p:nvSpPr>
          <p:cNvPr id="308251" name="Line 27"/>
          <p:cNvSpPr>
            <a:spLocks noChangeShapeType="1"/>
          </p:cNvSpPr>
          <p:nvPr/>
        </p:nvSpPr>
        <p:spPr bwMode="auto">
          <a:xfrm>
            <a:off x="704850" y="5248275"/>
            <a:ext cx="95250" cy="266700"/>
          </a:xfrm>
          <a:prstGeom prst="line">
            <a:avLst/>
          </a:prstGeom>
          <a:noFill/>
          <a:ln w="9525">
            <a:solidFill>
              <a:schemeClr val="tx1"/>
            </a:solidFill>
            <a:round/>
            <a:headEnd type="triangle" w="med" len="med"/>
            <a:tailEnd type="triangle" w="med" len="med"/>
          </a:ln>
        </p:spPr>
        <p:txBody>
          <a:bodyPr/>
          <a:lstStyle/>
          <a:p>
            <a:endParaRPr lang="en-US" dirty="0"/>
          </a:p>
        </p:txBody>
      </p:sp>
      <p:sp>
        <p:nvSpPr>
          <p:cNvPr id="2013212" name="Line 28"/>
          <p:cNvSpPr>
            <a:spLocks noChangeShapeType="1"/>
          </p:cNvSpPr>
          <p:nvPr/>
        </p:nvSpPr>
        <p:spPr bwMode="auto">
          <a:xfrm>
            <a:off x="714375" y="1876425"/>
            <a:ext cx="228600" cy="190500"/>
          </a:xfrm>
          <a:prstGeom prst="line">
            <a:avLst/>
          </a:prstGeom>
          <a:noFill/>
          <a:ln w="19050">
            <a:solidFill>
              <a:srgbClr val="FF0000"/>
            </a:solidFill>
            <a:prstDash val="dash"/>
            <a:round/>
            <a:headEnd type="triangle" w="med" len="med"/>
            <a:tailEnd type="triangle" w="med" len="med"/>
          </a:ln>
        </p:spPr>
        <p:txBody>
          <a:bodyPr/>
          <a:lstStyle/>
          <a:p>
            <a:endParaRPr lang="en-US" dirty="0"/>
          </a:p>
        </p:txBody>
      </p:sp>
      <p:pic>
        <p:nvPicPr>
          <p:cNvPr id="308253" name="Picture 29" descr="MCj04398350000[1]"/>
          <p:cNvPicPr>
            <a:picLocks noChangeAspect="1" noChangeArrowheads="1"/>
          </p:cNvPicPr>
          <p:nvPr/>
        </p:nvPicPr>
        <p:blipFill>
          <a:blip r:embed="rId3" cstate="print"/>
          <a:srcRect/>
          <a:stretch>
            <a:fillRect/>
          </a:stretch>
        </p:blipFill>
        <p:spPr bwMode="auto">
          <a:xfrm>
            <a:off x="314325" y="1571625"/>
            <a:ext cx="447675" cy="447675"/>
          </a:xfrm>
          <a:prstGeom prst="rect">
            <a:avLst/>
          </a:prstGeom>
          <a:noFill/>
          <a:ln w="9525">
            <a:noFill/>
            <a:miter lim="800000"/>
            <a:headEnd/>
            <a:tailEnd/>
          </a:ln>
        </p:spPr>
      </p:pic>
      <p:sp>
        <p:nvSpPr>
          <p:cNvPr id="308254" name="Text Box 30"/>
          <p:cNvSpPr txBox="1">
            <a:spLocks noChangeArrowheads="1"/>
          </p:cNvSpPr>
          <p:nvPr/>
        </p:nvSpPr>
        <p:spPr bwMode="auto">
          <a:xfrm>
            <a:off x="66675" y="1095375"/>
            <a:ext cx="1714500" cy="517525"/>
          </a:xfrm>
          <a:prstGeom prst="rect">
            <a:avLst/>
          </a:prstGeom>
          <a:noFill/>
          <a:ln w="9525">
            <a:noFill/>
            <a:miter lim="800000"/>
            <a:headEnd/>
            <a:tailEnd/>
          </a:ln>
        </p:spPr>
        <p:txBody>
          <a:bodyPr>
            <a:spAutoFit/>
          </a:bodyPr>
          <a:lstStyle/>
          <a:p>
            <a:pPr algn="ctr">
              <a:spcBef>
                <a:spcPct val="50000"/>
              </a:spcBef>
            </a:pPr>
            <a:r>
              <a:rPr lang="en-US" sz="1400" dirty="0"/>
              <a:t>Caller dials 8884142088</a:t>
            </a:r>
          </a:p>
        </p:txBody>
      </p:sp>
      <p:sp>
        <p:nvSpPr>
          <p:cNvPr id="308255" name="Text Box 31"/>
          <p:cNvSpPr txBox="1">
            <a:spLocks noChangeArrowheads="1"/>
          </p:cNvSpPr>
          <p:nvPr/>
        </p:nvSpPr>
        <p:spPr bwMode="auto">
          <a:xfrm>
            <a:off x="114300" y="4572000"/>
            <a:ext cx="1133475" cy="304800"/>
          </a:xfrm>
          <a:prstGeom prst="rect">
            <a:avLst/>
          </a:prstGeom>
          <a:noFill/>
          <a:ln w="9525">
            <a:noFill/>
            <a:miter lim="800000"/>
            <a:headEnd/>
            <a:tailEnd/>
          </a:ln>
        </p:spPr>
        <p:txBody>
          <a:bodyPr>
            <a:spAutoFit/>
          </a:bodyPr>
          <a:lstStyle/>
          <a:p>
            <a:pPr>
              <a:spcBef>
                <a:spcPct val="50000"/>
              </a:spcBef>
            </a:pPr>
            <a:r>
              <a:rPr lang="en-US" sz="1400" dirty="0"/>
              <a:t>Called party</a:t>
            </a:r>
          </a:p>
        </p:txBody>
      </p:sp>
      <p:sp>
        <p:nvSpPr>
          <p:cNvPr id="308256" name="Text Box 32"/>
          <p:cNvSpPr txBox="1">
            <a:spLocks noChangeArrowheads="1"/>
          </p:cNvSpPr>
          <p:nvPr/>
        </p:nvSpPr>
        <p:spPr bwMode="auto">
          <a:xfrm>
            <a:off x="1733550" y="1943100"/>
            <a:ext cx="1209675" cy="304800"/>
          </a:xfrm>
          <a:prstGeom prst="rect">
            <a:avLst/>
          </a:prstGeom>
          <a:noFill/>
          <a:ln w="9525">
            <a:noFill/>
            <a:miter lim="800000"/>
            <a:headEnd/>
            <a:tailEnd/>
          </a:ln>
        </p:spPr>
        <p:txBody>
          <a:bodyPr>
            <a:spAutoFit/>
          </a:bodyPr>
          <a:lstStyle/>
          <a:p>
            <a:pPr algn="ctr">
              <a:spcBef>
                <a:spcPct val="50000"/>
              </a:spcBef>
            </a:pPr>
            <a:r>
              <a:rPr lang="en-US" sz="1400" dirty="0"/>
              <a:t>PCN=1000</a:t>
            </a:r>
          </a:p>
        </p:txBody>
      </p:sp>
      <p:sp>
        <p:nvSpPr>
          <p:cNvPr id="308257" name="Text Box 33"/>
          <p:cNvSpPr txBox="1">
            <a:spLocks noChangeArrowheads="1"/>
          </p:cNvSpPr>
          <p:nvPr/>
        </p:nvSpPr>
        <p:spPr bwMode="auto">
          <a:xfrm>
            <a:off x="1752600" y="5600700"/>
            <a:ext cx="1209675" cy="304800"/>
          </a:xfrm>
          <a:prstGeom prst="rect">
            <a:avLst/>
          </a:prstGeom>
          <a:noFill/>
          <a:ln w="9525">
            <a:noFill/>
            <a:miter lim="800000"/>
            <a:headEnd/>
            <a:tailEnd/>
          </a:ln>
        </p:spPr>
        <p:txBody>
          <a:bodyPr>
            <a:spAutoFit/>
          </a:bodyPr>
          <a:lstStyle/>
          <a:p>
            <a:pPr algn="ctr">
              <a:spcBef>
                <a:spcPct val="50000"/>
              </a:spcBef>
            </a:pPr>
            <a:r>
              <a:rPr lang="en-US" sz="1400" dirty="0"/>
              <a:t>PCN=2000</a:t>
            </a:r>
          </a:p>
        </p:txBody>
      </p:sp>
      <p:sp>
        <p:nvSpPr>
          <p:cNvPr id="308258" name="Text Box 34"/>
          <p:cNvSpPr txBox="1">
            <a:spLocks noChangeArrowheads="1"/>
          </p:cNvSpPr>
          <p:nvPr/>
        </p:nvSpPr>
        <p:spPr bwMode="auto">
          <a:xfrm>
            <a:off x="4019550" y="3781425"/>
            <a:ext cx="1209675" cy="304800"/>
          </a:xfrm>
          <a:prstGeom prst="rect">
            <a:avLst/>
          </a:prstGeom>
          <a:noFill/>
          <a:ln w="9525">
            <a:noFill/>
            <a:miter lim="800000"/>
            <a:headEnd/>
            <a:tailEnd/>
          </a:ln>
        </p:spPr>
        <p:txBody>
          <a:bodyPr>
            <a:spAutoFit/>
          </a:bodyPr>
          <a:lstStyle/>
          <a:p>
            <a:pPr algn="ctr">
              <a:spcBef>
                <a:spcPct val="50000"/>
              </a:spcBef>
            </a:pPr>
            <a:r>
              <a:rPr lang="en-US" sz="1400" dirty="0"/>
              <a:t>PCN=3000</a:t>
            </a:r>
          </a:p>
        </p:txBody>
      </p:sp>
      <p:sp>
        <p:nvSpPr>
          <p:cNvPr id="308259" name="Text Box 35"/>
          <p:cNvSpPr txBox="1">
            <a:spLocks noChangeArrowheads="1"/>
          </p:cNvSpPr>
          <p:nvPr/>
        </p:nvSpPr>
        <p:spPr bwMode="auto">
          <a:xfrm>
            <a:off x="6315075" y="1952625"/>
            <a:ext cx="1209675" cy="304800"/>
          </a:xfrm>
          <a:prstGeom prst="rect">
            <a:avLst/>
          </a:prstGeom>
          <a:noFill/>
          <a:ln w="9525">
            <a:noFill/>
            <a:miter lim="800000"/>
            <a:headEnd/>
            <a:tailEnd/>
          </a:ln>
        </p:spPr>
        <p:txBody>
          <a:bodyPr>
            <a:spAutoFit/>
          </a:bodyPr>
          <a:lstStyle/>
          <a:p>
            <a:pPr algn="ctr">
              <a:spcBef>
                <a:spcPct val="50000"/>
              </a:spcBef>
            </a:pPr>
            <a:r>
              <a:rPr lang="en-US" sz="1400" dirty="0"/>
              <a:t>PCN=4000</a:t>
            </a:r>
          </a:p>
        </p:txBody>
      </p:sp>
      <p:sp>
        <p:nvSpPr>
          <p:cNvPr id="308260" name="Text Box 36"/>
          <p:cNvSpPr txBox="1">
            <a:spLocks noChangeArrowheads="1"/>
          </p:cNvSpPr>
          <p:nvPr/>
        </p:nvSpPr>
        <p:spPr bwMode="auto">
          <a:xfrm>
            <a:off x="6305550" y="5610225"/>
            <a:ext cx="1209675" cy="304800"/>
          </a:xfrm>
          <a:prstGeom prst="rect">
            <a:avLst/>
          </a:prstGeom>
          <a:noFill/>
          <a:ln w="9525">
            <a:noFill/>
            <a:miter lim="800000"/>
            <a:headEnd/>
            <a:tailEnd/>
          </a:ln>
        </p:spPr>
        <p:txBody>
          <a:bodyPr>
            <a:spAutoFit/>
          </a:bodyPr>
          <a:lstStyle/>
          <a:p>
            <a:pPr algn="ctr">
              <a:spcBef>
                <a:spcPct val="50000"/>
              </a:spcBef>
            </a:pPr>
            <a:r>
              <a:rPr lang="en-US" sz="1400" dirty="0"/>
              <a:t>PCN=5000</a:t>
            </a:r>
          </a:p>
        </p:txBody>
      </p:sp>
      <p:sp>
        <p:nvSpPr>
          <p:cNvPr id="308261" name="Rectangle 37"/>
          <p:cNvSpPr>
            <a:spLocks noChangeArrowheads="1"/>
          </p:cNvSpPr>
          <p:nvPr/>
        </p:nvSpPr>
        <p:spPr bwMode="auto">
          <a:xfrm>
            <a:off x="398463" y="2355850"/>
            <a:ext cx="1025525" cy="274638"/>
          </a:xfrm>
          <a:prstGeom prst="rect">
            <a:avLst/>
          </a:prstGeom>
          <a:noFill/>
          <a:ln w="9525">
            <a:noFill/>
            <a:miter lim="800000"/>
            <a:headEnd/>
            <a:tailEnd/>
          </a:ln>
        </p:spPr>
        <p:txBody>
          <a:bodyPr wrap="none">
            <a:spAutoFit/>
          </a:bodyPr>
          <a:lstStyle/>
          <a:p>
            <a:pPr algn="ctr"/>
            <a:r>
              <a:rPr lang="en-US" sz="1200" b="1" dirty="0"/>
              <a:t>8884141000</a:t>
            </a:r>
          </a:p>
        </p:txBody>
      </p:sp>
      <p:sp>
        <p:nvSpPr>
          <p:cNvPr id="308262" name="Text Box 38"/>
          <p:cNvSpPr txBox="1">
            <a:spLocks noChangeArrowheads="1"/>
          </p:cNvSpPr>
          <p:nvPr/>
        </p:nvSpPr>
        <p:spPr bwMode="auto">
          <a:xfrm>
            <a:off x="328613" y="2166938"/>
            <a:ext cx="1185862" cy="274637"/>
          </a:xfrm>
          <a:prstGeom prst="rect">
            <a:avLst/>
          </a:prstGeom>
          <a:noFill/>
          <a:ln w="9525">
            <a:noFill/>
            <a:miter lim="800000"/>
            <a:headEnd/>
            <a:tailEnd/>
          </a:ln>
        </p:spPr>
        <p:txBody>
          <a:bodyPr>
            <a:spAutoFit/>
          </a:bodyPr>
          <a:lstStyle/>
          <a:p>
            <a:pPr algn="ctr">
              <a:spcBef>
                <a:spcPct val="50000"/>
              </a:spcBef>
            </a:pPr>
            <a:r>
              <a:rPr lang="en-US" sz="1200" b="1" dirty="0"/>
              <a:t>Node ID#</a:t>
            </a:r>
          </a:p>
        </p:txBody>
      </p:sp>
      <p:sp>
        <p:nvSpPr>
          <p:cNvPr id="308263" name="Oval 39"/>
          <p:cNvSpPr>
            <a:spLocks noChangeArrowheads="1"/>
          </p:cNvSpPr>
          <p:nvPr/>
        </p:nvSpPr>
        <p:spPr bwMode="ltGray">
          <a:xfrm>
            <a:off x="466725" y="5524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013224" name="Freeform 40"/>
          <p:cNvSpPr>
            <a:spLocks/>
          </p:cNvSpPr>
          <p:nvPr/>
        </p:nvSpPr>
        <p:spPr bwMode="auto">
          <a:xfrm>
            <a:off x="1138238" y="1885950"/>
            <a:ext cx="3024187" cy="1743075"/>
          </a:xfrm>
          <a:custGeom>
            <a:avLst/>
            <a:gdLst>
              <a:gd name="T0" fmla="*/ 0 w 1851"/>
              <a:gd name="T1" fmla="*/ 2147483647 h 1164"/>
              <a:gd name="T2" fmla="*/ 2147483647 w 1851"/>
              <a:gd name="T3" fmla="*/ 2147483647 h 1164"/>
              <a:gd name="T4" fmla="*/ 2147483647 w 1851"/>
              <a:gd name="T5" fmla="*/ 0 h 1164"/>
              <a:gd name="T6" fmla="*/ 2147483647 w 1851"/>
              <a:gd name="T7" fmla="*/ 2147483647 h 1164"/>
              <a:gd name="T8" fmla="*/ 0 60000 65536"/>
              <a:gd name="T9" fmla="*/ 0 60000 65536"/>
              <a:gd name="T10" fmla="*/ 0 60000 65536"/>
              <a:gd name="T11" fmla="*/ 0 60000 65536"/>
              <a:gd name="T12" fmla="*/ 0 w 1851"/>
              <a:gd name="T13" fmla="*/ 0 h 1164"/>
              <a:gd name="T14" fmla="*/ 1851 w 1851"/>
              <a:gd name="T15" fmla="*/ 1164 h 1164"/>
            </a:gdLst>
            <a:ahLst/>
            <a:cxnLst>
              <a:cxn ang="T8">
                <a:pos x="T0" y="T1"/>
              </a:cxn>
              <a:cxn ang="T9">
                <a:pos x="T2" y="T3"/>
              </a:cxn>
              <a:cxn ang="T10">
                <a:pos x="T4" y="T5"/>
              </a:cxn>
              <a:cxn ang="T11">
                <a:pos x="T6" y="T7"/>
              </a:cxn>
            </a:cxnLst>
            <a:rect l="T12" t="T13" r="T14" b="T15"/>
            <a:pathLst>
              <a:path w="1851" h="1164">
                <a:moveTo>
                  <a:pt x="0" y="183"/>
                </a:moveTo>
                <a:lnTo>
                  <a:pt x="387" y="3"/>
                </a:lnTo>
                <a:lnTo>
                  <a:pt x="1032" y="0"/>
                </a:lnTo>
                <a:lnTo>
                  <a:pt x="1851" y="1164"/>
                </a:lnTo>
              </a:path>
            </a:pathLst>
          </a:custGeom>
          <a:noFill/>
          <a:ln w="19050" cap="flat" cmpd="sng">
            <a:solidFill>
              <a:srgbClr val="FF0000"/>
            </a:solidFill>
            <a:prstDash val="dash"/>
            <a:round/>
            <a:headEnd type="none" w="med" len="med"/>
            <a:tailEnd type="triangle" w="med" len="med"/>
          </a:ln>
        </p:spPr>
        <p:txBody>
          <a:bodyPr/>
          <a:lstStyle/>
          <a:p>
            <a:endParaRPr lang="en-US" dirty="0"/>
          </a:p>
        </p:txBody>
      </p:sp>
      <p:sp>
        <p:nvSpPr>
          <p:cNvPr id="308265" name="Text Box 41"/>
          <p:cNvSpPr txBox="1">
            <a:spLocks noChangeArrowheads="1"/>
          </p:cNvSpPr>
          <p:nvPr/>
        </p:nvSpPr>
        <p:spPr bwMode="auto">
          <a:xfrm>
            <a:off x="552450" y="5781675"/>
            <a:ext cx="723900" cy="304800"/>
          </a:xfrm>
          <a:prstGeom prst="rect">
            <a:avLst/>
          </a:prstGeom>
          <a:noFill/>
          <a:ln w="9525">
            <a:noFill/>
            <a:miter lim="800000"/>
            <a:headEnd/>
            <a:tailEnd/>
          </a:ln>
        </p:spPr>
        <p:txBody>
          <a:bodyPr>
            <a:spAutoFit/>
          </a:bodyPr>
          <a:lstStyle/>
          <a:p>
            <a:pPr algn="ctr">
              <a:spcBef>
                <a:spcPct val="50000"/>
              </a:spcBef>
            </a:pPr>
            <a:r>
              <a:rPr lang="en-US" sz="1400" dirty="0"/>
              <a:t>MSC</a:t>
            </a:r>
          </a:p>
        </p:txBody>
      </p:sp>
      <p:sp>
        <p:nvSpPr>
          <p:cNvPr id="2013226" name="Line 42"/>
          <p:cNvSpPr>
            <a:spLocks noChangeShapeType="1"/>
          </p:cNvSpPr>
          <p:nvPr/>
        </p:nvSpPr>
        <p:spPr bwMode="auto">
          <a:xfrm>
            <a:off x="5067300" y="4143375"/>
            <a:ext cx="1381125" cy="1838325"/>
          </a:xfrm>
          <a:prstGeom prst="line">
            <a:avLst/>
          </a:prstGeom>
          <a:noFill/>
          <a:ln w="19050">
            <a:solidFill>
              <a:srgbClr val="FF0000"/>
            </a:solidFill>
            <a:prstDash val="dash"/>
            <a:round/>
            <a:headEnd/>
            <a:tailEnd type="triangle" w="med" len="med"/>
          </a:ln>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3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013224"/>
                                        </p:tgtEl>
                                        <p:attrNameLst>
                                          <p:attrName>style.visibility</p:attrName>
                                        </p:attrNameLst>
                                      </p:cBhvr>
                                      <p:to>
                                        <p:strVal val="visible"/>
                                      </p:to>
                                    </p:set>
                                    <p:animEffect transition="in" filter="dissolve">
                                      <p:cBhvr>
                                        <p:cTn id="11" dur="500"/>
                                        <p:tgtEl>
                                          <p:spTgt spid="201322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3226"/>
                                        </p:tgtEl>
                                        <p:attrNameLst>
                                          <p:attrName>style.visibility</p:attrName>
                                        </p:attrNameLst>
                                      </p:cBhvr>
                                      <p:to>
                                        <p:strVal val="visible"/>
                                      </p:to>
                                    </p:set>
                                    <p:animEffect transition="in" filter="dissolve">
                                      <p:cBhvr>
                                        <p:cTn id="16" dur="500"/>
                                        <p:tgtEl>
                                          <p:spTgt spid="201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3212" grpId="0" animBg="1"/>
      <p:bldP spid="2013224" grpId="0" animBg="1"/>
      <p:bldP spid="2013226" grpId="0" animBg="1"/>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163830" y="-200025"/>
            <a:ext cx="8229600" cy="630936"/>
          </a:xfrm>
        </p:spPr>
        <p:txBody>
          <a:bodyPr/>
          <a:lstStyle/>
          <a:p>
            <a:pPr eaLnBrk="1" hangingPunct="1"/>
            <a:r>
              <a:rPr lang="en-US" dirty="0" smtClean="0"/>
              <a:t>FLOBR fcd Mode Successful Example</a:t>
            </a:r>
          </a:p>
        </p:txBody>
      </p:sp>
      <p:sp>
        <p:nvSpPr>
          <p:cNvPr id="309251" name="Rectangle 3"/>
          <p:cNvSpPr>
            <a:spLocks noChangeArrowheads="1"/>
          </p:cNvSpPr>
          <p:nvPr/>
        </p:nvSpPr>
        <p:spPr bwMode="ltGray">
          <a:xfrm>
            <a:off x="1733550" y="3028950"/>
            <a:ext cx="2066925" cy="16383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52" name="Text Box 4"/>
          <p:cNvSpPr txBox="1">
            <a:spLocks noChangeArrowheads="1"/>
          </p:cNvSpPr>
          <p:nvPr/>
        </p:nvSpPr>
        <p:spPr bwMode="auto">
          <a:xfrm>
            <a:off x="1733550" y="3028950"/>
            <a:ext cx="1571625" cy="1384995"/>
          </a:xfrm>
          <a:prstGeom prst="rect">
            <a:avLst/>
          </a:prstGeom>
          <a:noFill/>
          <a:ln w="9525">
            <a:noFill/>
            <a:miter lim="800000"/>
            <a:headEnd/>
            <a:tailEnd/>
          </a:ln>
        </p:spPr>
        <p:txBody>
          <a:bodyPr>
            <a:spAutoFit/>
          </a:bodyPr>
          <a:lstStyle/>
          <a:p>
            <a:pPr>
              <a:spcBef>
                <a:spcPct val="50000"/>
              </a:spcBef>
            </a:pPr>
            <a:r>
              <a:rPr lang="en-US" sz="1400" dirty="0"/>
              <a:t>gtin</a:t>
            </a:r>
            <a:r>
              <a:rPr lang="en-US" sz="1400" dirty="0">
                <a:solidFill>
                  <a:schemeClr val="tx1">
                    <a:lumMod val="95000"/>
                    <a:lumOff val="5000"/>
                  </a:schemeClr>
                </a:solidFill>
              </a:rPr>
              <a:t>=</a:t>
            </a:r>
            <a:r>
              <a:rPr lang="en-US" sz="1400" dirty="0"/>
              <a:t>4             tt=0         np=e164  nai=sub cdgtasn=inapcdf cggtasn=inapcgf</a:t>
            </a:r>
          </a:p>
        </p:txBody>
      </p:sp>
      <p:sp>
        <p:nvSpPr>
          <p:cNvPr id="309253" name="Text Box 5"/>
          <p:cNvSpPr txBox="1">
            <a:spLocks noChangeArrowheads="1"/>
          </p:cNvSpPr>
          <p:nvPr/>
        </p:nvSpPr>
        <p:spPr bwMode="auto">
          <a:xfrm>
            <a:off x="1543050" y="2771775"/>
            <a:ext cx="2419350" cy="304800"/>
          </a:xfrm>
          <a:prstGeom prst="rect">
            <a:avLst/>
          </a:prstGeom>
          <a:noFill/>
          <a:ln w="9525">
            <a:noFill/>
            <a:miter lim="800000"/>
            <a:headEnd/>
            <a:tailEnd/>
          </a:ln>
        </p:spPr>
        <p:txBody>
          <a:bodyPr>
            <a:spAutoFit/>
          </a:bodyPr>
          <a:lstStyle/>
          <a:p>
            <a:pPr algn="ctr">
              <a:spcBef>
                <a:spcPct val="50000"/>
              </a:spcBef>
            </a:pPr>
            <a:r>
              <a:rPr lang="en-US" sz="1400" dirty="0"/>
              <a:t>Global title selector table</a:t>
            </a:r>
          </a:p>
        </p:txBody>
      </p:sp>
      <p:grpSp>
        <p:nvGrpSpPr>
          <p:cNvPr id="309254" name="Group 6"/>
          <p:cNvGrpSpPr>
            <a:grpSpLocks/>
          </p:cNvGrpSpPr>
          <p:nvPr/>
        </p:nvGrpSpPr>
        <p:grpSpPr bwMode="ltGray">
          <a:xfrm>
            <a:off x="1851025" y="752475"/>
            <a:ext cx="1930400" cy="1885950"/>
            <a:chOff x="1166" y="834"/>
            <a:chExt cx="1216" cy="1188"/>
          </a:xfrm>
        </p:grpSpPr>
        <p:sp>
          <p:nvSpPr>
            <p:cNvPr id="309281" name="Rectangle 7"/>
            <p:cNvSpPr>
              <a:spLocks noChangeArrowheads="1"/>
            </p:cNvSpPr>
            <p:nvPr/>
          </p:nvSpPr>
          <p:spPr bwMode="ltGray">
            <a:xfrm>
              <a:off x="1188" y="996"/>
              <a:ext cx="1104" cy="102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82" name="Rectangle 8"/>
            <p:cNvSpPr>
              <a:spLocks noChangeArrowheads="1"/>
            </p:cNvSpPr>
            <p:nvPr/>
          </p:nvSpPr>
          <p:spPr bwMode="ltGray">
            <a:xfrm>
              <a:off x="1166" y="1002"/>
              <a:ext cx="1184" cy="1008"/>
            </a:xfrm>
            <a:prstGeom prst="rect">
              <a:avLst/>
            </a:prstGeom>
            <a:noFill/>
            <a:ln w="9525">
              <a:noFill/>
              <a:miter lim="800000"/>
              <a:headEnd/>
              <a:tailEnd/>
            </a:ln>
          </p:spPr>
          <p:txBody>
            <a:bodyPr>
              <a:spAutoFit/>
            </a:bodyPr>
            <a:lstStyle/>
            <a:p>
              <a:pPr>
                <a:spcBef>
                  <a:spcPct val="50000"/>
                </a:spcBef>
              </a:pPr>
              <a:r>
                <a:rPr lang="en-US" sz="1400" dirty="0"/>
                <a:t>Cd tt      0        </a:t>
              </a:r>
              <a:r>
                <a:rPr lang="en-US" sz="1400" dirty="0">
                  <a:solidFill>
                    <a:schemeClr val="tx1">
                      <a:lumMod val="95000"/>
                      <a:lumOff val="5000"/>
                    </a:schemeClr>
                  </a:solidFill>
                </a:rPr>
                <a:t>CdGTA 8884142088  </a:t>
              </a:r>
              <a:r>
                <a:rPr lang="en-US" sz="1400" dirty="0"/>
                <a:t>OPC     1000          Cg tt      0          CgPC   - - - - - - - - -                   Cg gta   8884141000 Cg ssn   241</a:t>
              </a:r>
            </a:p>
          </p:txBody>
        </p:sp>
        <p:sp>
          <p:nvSpPr>
            <p:cNvPr id="309283" name="Text Box 9"/>
            <p:cNvSpPr txBox="1">
              <a:spLocks noChangeArrowheads="1"/>
            </p:cNvSpPr>
            <p:nvPr/>
          </p:nvSpPr>
          <p:spPr bwMode="ltGray">
            <a:xfrm>
              <a:off x="1290" y="834"/>
              <a:ext cx="1092" cy="192"/>
            </a:xfrm>
            <a:prstGeom prst="rect">
              <a:avLst/>
            </a:prstGeom>
            <a:noFill/>
            <a:ln w="9525">
              <a:noFill/>
              <a:miter lim="800000"/>
              <a:headEnd/>
              <a:tailEnd/>
            </a:ln>
          </p:spPr>
          <p:txBody>
            <a:bodyPr>
              <a:spAutoFit/>
            </a:bodyPr>
            <a:lstStyle/>
            <a:p>
              <a:pPr>
                <a:spcBef>
                  <a:spcPct val="50000"/>
                </a:spcBef>
              </a:pPr>
              <a:r>
                <a:rPr lang="en-US" sz="1400" dirty="0"/>
                <a:t>Incoming MSU</a:t>
              </a:r>
            </a:p>
          </p:txBody>
        </p:sp>
      </p:grpSp>
      <p:sp>
        <p:nvSpPr>
          <p:cNvPr id="2015242" name="Line 10"/>
          <p:cNvSpPr>
            <a:spLocks noChangeShapeType="1"/>
          </p:cNvSpPr>
          <p:nvPr/>
        </p:nvSpPr>
        <p:spPr bwMode="auto">
          <a:xfrm>
            <a:off x="2733675" y="2657475"/>
            <a:ext cx="0" cy="228600"/>
          </a:xfrm>
          <a:prstGeom prst="line">
            <a:avLst/>
          </a:prstGeom>
          <a:noFill/>
          <a:ln w="28575">
            <a:solidFill>
              <a:srgbClr val="FF0000"/>
            </a:solidFill>
            <a:round/>
            <a:headEnd/>
            <a:tailEnd type="triangle" w="med" len="med"/>
          </a:ln>
        </p:spPr>
        <p:txBody>
          <a:bodyPr/>
          <a:lstStyle/>
          <a:p>
            <a:endParaRPr lang="en-US" dirty="0"/>
          </a:p>
        </p:txBody>
      </p:sp>
      <p:grpSp>
        <p:nvGrpSpPr>
          <p:cNvPr id="3" name="Group 11"/>
          <p:cNvGrpSpPr>
            <a:grpSpLocks/>
          </p:cNvGrpSpPr>
          <p:nvPr/>
        </p:nvGrpSpPr>
        <p:grpSpPr bwMode="auto">
          <a:xfrm>
            <a:off x="0" y="904875"/>
            <a:ext cx="1866900" cy="533400"/>
            <a:chOff x="0" y="1296"/>
            <a:chExt cx="1176" cy="336"/>
          </a:xfrm>
        </p:grpSpPr>
        <p:sp>
          <p:nvSpPr>
            <p:cNvPr id="309278" name="Line 12"/>
            <p:cNvSpPr>
              <a:spLocks noChangeShapeType="1"/>
            </p:cNvSpPr>
            <p:nvPr/>
          </p:nvSpPr>
          <p:spPr bwMode="auto">
            <a:xfrm>
              <a:off x="0" y="1464"/>
              <a:ext cx="1176" cy="0"/>
            </a:xfrm>
            <a:prstGeom prst="line">
              <a:avLst/>
            </a:prstGeom>
            <a:noFill/>
            <a:ln w="28575">
              <a:solidFill>
                <a:srgbClr val="FF0000"/>
              </a:solidFill>
              <a:round/>
              <a:headEnd/>
              <a:tailEnd type="triangle" w="med" len="med"/>
            </a:ln>
          </p:spPr>
          <p:txBody>
            <a:bodyPr/>
            <a:lstStyle/>
            <a:p>
              <a:endParaRPr lang="en-US" dirty="0"/>
            </a:p>
          </p:txBody>
        </p:sp>
        <p:sp>
          <p:nvSpPr>
            <p:cNvPr id="309279" name="Text Box 13"/>
            <p:cNvSpPr txBox="1">
              <a:spLocks noChangeArrowheads="1"/>
            </p:cNvSpPr>
            <p:nvPr/>
          </p:nvSpPr>
          <p:spPr bwMode="auto">
            <a:xfrm>
              <a:off x="156" y="1296"/>
              <a:ext cx="816" cy="192"/>
            </a:xfrm>
            <a:prstGeom prst="rect">
              <a:avLst/>
            </a:prstGeom>
            <a:noFill/>
            <a:ln w="9525">
              <a:noFill/>
              <a:miter lim="800000"/>
              <a:headEnd/>
              <a:tailEnd/>
            </a:ln>
          </p:spPr>
          <p:txBody>
            <a:bodyPr>
              <a:spAutoFit/>
            </a:bodyPr>
            <a:lstStyle/>
            <a:p>
              <a:pPr algn="ctr">
                <a:spcBef>
                  <a:spcPct val="50000"/>
                </a:spcBef>
              </a:pPr>
              <a:r>
                <a:rPr lang="en-US" sz="1400" dirty="0"/>
                <a:t>ntwkAls</a:t>
              </a:r>
            </a:p>
          </p:txBody>
        </p:sp>
        <p:sp>
          <p:nvSpPr>
            <p:cNvPr id="309280" name="Text Box 14"/>
            <p:cNvSpPr txBox="1">
              <a:spLocks noChangeArrowheads="1"/>
            </p:cNvSpPr>
            <p:nvPr/>
          </p:nvSpPr>
          <p:spPr bwMode="auto">
            <a:xfrm>
              <a:off x="18" y="1440"/>
              <a:ext cx="1074" cy="192"/>
            </a:xfrm>
            <a:prstGeom prst="rect">
              <a:avLst/>
            </a:prstGeom>
            <a:noFill/>
            <a:ln w="9525">
              <a:noFill/>
              <a:miter lim="800000"/>
              <a:headEnd/>
              <a:tailEnd/>
            </a:ln>
          </p:spPr>
          <p:txBody>
            <a:bodyPr>
              <a:spAutoFit/>
            </a:bodyPr>
            <a:lstStyle/>
            <a:p>
              <a:pPr algn="ctr">
                <a:spcBef>
                  <a:spcPct val="50000"/>
                </a:spcBef>
              </a:pPr>
              <a:r>
                <a:rPr lang="en-US" sz="1400" dirty="0"/>
                <a:t>gttmode=acdcd</a:t>
              </a:r>
            </a:p>
          </p:txBody>
        </p:sp>
      </p:grpSp>
      <p:grpSp>
        <p:nvGrpSpPr>
          <p:cNvPr id="309257" name="Group 15"/>
          <p:cNvGrpSpPr>
            <a:grpSpLocks/>
          </p:cNvGrpSpPr>
          <p:nvPr/>
        </p:nvGrpSpPr>
        <p:grpSpPr bwMode="ltGray">
          <a:xfrm>
            <a:off x="5238750" y="733425"/>
            <a:ext cx="2047875" cy="1895475"/>
            <a:chOff x="3300" y="930"/>
            <a:chExt cx="1290" cy="1194"/>
          </a:xfrm>
        </p:grpSpPr>
        <p:sp>
          <p:nvSpPr>
            <p:cNvPr id="309275" name="Rectangle 16"/>
            <p:cNvSpPr>
              <a:spLocks noChangeArrowheads="1"/>
            </p:cNvSpPr>
            <p:nvPr/>
          </p:nvSpPr>
          <p:spPr bwMode="ltGray">
            <a:xfrm>
              <a:off x="3300" y="1092"/>
              <a:ext cx="1290" cy="1032"/>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76" name="Text Box 17"/>
            <p:cNvSpPr txBox="1">
              <a:spLocks noChangeArrowheads="1"/>
            </p:cNvSpPr>
            <p:nvPr/>
          </p:nvSpPr>
          <p:spPr bwMode="ltGray">
            <a:xfrm>
              <a:off x="3354" y="930"/>
              <a:ext cx="1152" cy="192"/>
            </a:xfrm>
            <a:prstGeom prst="rect">
              <a:avLst/>
            </a:prstGeom>
            <a:noFill/>
            <a:ln w="9525">
              <a:noFill/>
              <a:miter lim="800000"/>
              <a:headEnd/>
              <a:tailEnd/>
            </a:ln>
          </p:spPr>
          <p:txBody>
            <a:bodyPr>
              <a:spAutoFit/>
            </a:bodyPr>
            <a:lstStyle/>
            <a:p>
              <a:pPr algn="ctr">
                <a:spcBef>
                  <a:spcPct val="50000"/>
                </a:spcBef>
              </a:pPr>
              <a:r>
                <a:rPr lang="en-US" sz="1400" dirty="0"/>
                <a:t>1</a:t>
              </a:r>
              <a:r>
                <a:rPr lang="en-US" sz="1400" baseline="30000" dirty="0"/>
                <a:t>st</a:t>
              </a:r>
              <a:r>
                <a:rPr lang="en-US" sz="1400" dirty="0"/>
                <a:t> GTA translation</a:t>
              </a:r>
            </a:p>
          </p:txBody>
        </p:sp>
        <p:sp>
          <p:nvSpPr>
            <p:cNvPr id="309277" name="Text Box 18"/>
            <p:cNvSpPr txBox="1">
              <a:spLocks noChangeArrowheads="1"/>
            </p:cNvSpPr>
            <p:nvPr/>
          </p:nvSpPr>
          <p:spPr bwMode="ltGray">
            <a:xfrm>
              <a:off x="3372" y="1092"/>
              <a:ext cx="1116" cy="996"/>
            </a:xfrm>
            <a:prstGeom prst="rect">
              <a:avLst/>
            </a:prstGeom>
            <a:noFill/>
            <a:ln w="9525">
              <a:noFill/>
              <a:miter lim="800000"/>
              <a:headEnd/>
              <a:tailEnd/>
            </a:ln>
          </p:spPr>
          <p:txBody>
            <a:bodyPr>
              <a:spAutoFit/>
            </a:bodyPr>
            <a:lstStyle/>
            <a:p>
              <a:pPr>
                <a:spcBef>
                  <a:spcPct val="50000"/>
                </a:spcBef>
              </a:pPr>
              <a:r>
                <a:rPr lang="en-US" sz="1400" dirty="0"/>
                <a:t>gttsn=inapcdf xlat=dpcssn           ri=gt                     ssn=241         gta=8884142000   egta=8884142999 pcn=4000</a:t>
              </a:r>
            </a:p>
          </p:txBody>
        </p:sp>
      </p:grpSp>
      <p:sp>
        <p:nvSpPr>
          <p:cNvPr id="309258" name="Rectangle 19"/>
          <p:cNvSpPr>
            <a:spLocks noChangeArrowheads="1"/>
          </p:cNvSpPr>
          <p:nvPr/>
        </p:nvSpPr>
        <p:spPr bwMode="ltGray">
          <a:xfrm>
            <a:off x="5276850" y="4572000"/>
            <a:ext cx="2047875" cy="18288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59" name="Text Box 20"/>
          <p:cNvSpPr txBox="1">
            <a:spLocks noChangeArrowheads="1"/>
          </p:cNvSpPr>
          <p:nvPr/>
        </p:nvSpPr>
        <p:spPr bwMode="auto">
          <a:xfrm>
            <a:off x="5391150" y="4572000"/>
            <a:ext cx="1771650" cy="1793875"/>
          </a:xfrm>
          <a:prstGeom prst="rect">
            <a:avLst/>
          </a:prstGeom>
          <a:noFill/>
          <a:ln w="9525">
            <a:noFill/>
            <a:miter lim="800000"/>
            <a:headEnd/>
            <a:tailEnd/>
          </a:ln>
        </p:spPr>
        <p:txBody>
          <a:bodyPr>
            <a:spAutoFit/>
          </a:bodyPr>
          <a:lstStyle/>
          <a:p>
            <a:pPr>
              <a:spcBef>
                <a:spcPct val="50000"/>
              </a:spcBef>
            </a:pPr>
            <a:r>
              <a:rPr lang="en-US" sz="1400" dirty="0"/>
              <a:t>gttsn=inapcgf xlat=dpcssn           ri=gt                     ssn=241         gta=8884141000   egta=8884141999 opcn=1000 pcn=5000</a:t>
            </a:r>
          </a:p>
        </p:txBody>
      </p:sp>
      <p:sp>
        <p:nvSpPr>
          <p:cNvPr id="309260" name="Rectangle 21"/>
          <p:cNvSpPr>
            <a:spLocks noChangeArrowheads="1"/>
          </p:cNvSpPr>
          <p:nvPr/>
        </p:nvSpPr>
        <p:spPr bwMode="ltGray">
          <a:xfrm>
            <a:off x="1724025" y="5095875"/>
            <a:ext cx="2085975" cy="12954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61" name="Text Box 22"/>
          <p:cNvSpPr txBox="1">
            <a:spLocks noChangeArrowheads="1"/>
          </p:cNvSpPr>
          <p:nvPr/>
        </p:nvSpPr>
        <p:spPr bwMode="auto">
          <a:xfrm>
            <a:off x="1733550" y="4838700"/>
            <a:ext cx="2066925" cy="304800"/>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9262" name="Text Box 23"/>
          <p:cNvSpPr txBox="1">
            <a:spLocks noChangeArrowheads="1"/>
          </p:cNvSpPr>
          <p:nvPr/>
        </p:nvSpPr>
        <p:spPr bwMode="auto">
          <a:xfrm>
            <a:off x="1809750" y="5181600"/>
            <a:ext cx="1876425" cy="942975"/>
          </a:xfrm>
          <a:prstGeom prst="rect">
            <a:avLst/>
          </a:prstGeom>
          <a:noFill/>
          <a:ln w="9525">
            <a:noFill/>
            <a:miter lim="800000"/>
            <a:headEnd/>
            <a:tailEnd/>
          </a:ln>
        </p:spPr>
        <p:txBody>
          <a:bodyPr>
            <a:spAutoFit/>
          </a:bodyPr>
          <a:lstStyle/>
          <a:p>
            <a:pPr>
              <a:spcBef>
                <a:spcPct val="50000"/>
              </a:spcBef>
            </a:pPr>
            <a:r>
              <a:rPr lang="en-US" sz="1400" dirty="0"/>
              <a:t>gttsn=inapcdf         netdom=itu            ndgt=10                  settype=cdgta</a:t>
            </a:r>
          </a:p>
        </p:txBody>
      </p:sp>
      <p:grpSp>
        <p:nvGrpSpPr>
          <p:cNvPr id="309263" name="Group 24"/>
          <p:cNvGrpSpPr>
            <a:grpSpLocks/>
          </p:cNvGrpSpPr>
          <p:nvPr/>
        </p:nvGrpSpPr>
        <p:grpSpPr bwMode="ltGray">
          <a:xfrm>
            <a:off x="5286375" y="2686050"/>
            <a:ext cx="2085975" cy="1552575"/>
            <a:chOff x="3312" y="1866"/>
            <a:chExt cx="1314" cy="978"/>
          </a:xfrm>
        </p:grpSpPr>
        <p:sp>
          <p:nvSpPr>
            <p:cNvPr id="309272" name="Rectangle 25"/>
            <p:cNvSpPr>
              <a:spLocks noChangeArrowheads="1"/>
            </p:cNvSpPr>
            <p:nvPr/>
          </p:nvSpPr>
          <p:spPr bwMode="ltGray">
            <a:xfrm>
              <a:off x="3312" y="2028"/>
              <a:ext cx="1314" cy="81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09273" name="Text Box 26"/>
            <p:cNvSpPr txBox="1">
              <a:spLocks noChangeArrowheads="1"/>
            </p:cNvSpPr>
            <p:nvPr/>
          </p:nvSpPr>
          <p:spPr bwMode="ltGray">
            <a:xfrm>
              <a:off x="3318" y="1866"/>
              <a:ext cx="1302" cy="192"/>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09274" name="Text Box 27"/>
            <p:cNvSpPr txBox="1">
              <a:spLocks noChangeArrowheads="1"/>
            </p:cNvSpPr>
            <p:nvPr/>
          </p:nvSpPr>
          <p:spPr bwMode="ltGray">
            <a:xfrm>
              <a:off x="3366" y="2082"/>
              <a:ext cx="1182" cy="601"/>
            </a:xfrm>
            <a:prstGeom prst="rect">
              <a:avLst/>
            </a:prstGeom>
            <a:noFill/>
            <a:ln w="9525">
              <a:noFill/>
              <a:miter lim="800000"/>
              <a:headEnd/>
              <a:tailEnd/>
            </a:ln>
          </p:spPr>
          <p:txBody>
            <a:bodyPr>
              <a:spAutoFit/>
            </a:bodyPr>
            <a:lstStyle/>
            <a:p>
              <a:pPr>
                <a:spcBef>
                  <a:spcPct val="50000"/>
                </a:spcBef>
              </a:pPr>
              <a:r>
                <a:rPr lang="en-US" sz="1400" dirty="0"/>
                <a:t>gttsn=inapcgf         netdom=itu            ndgt=10                  settype=cggta</a:t>
              </a:r>
            </a:p>
          </p:txBody>
        </p:sp>
      </p:grpSp>
      <p:sp>
        <p:nvSpPr>
          <p:cNvPr id="2015260" name="Freeform 28"/>
          <p:cNvSpPr>
            <a:spLocks/>
          </p:cNvSpPr>
          <p:nvPr/>
        </p:nvSpPr>
        <p:spPr bwMode="auto">
          <a:xfrm>
            <a:off x="1285875" y="4067175"/>
            <a:ext cx="588963" cy="1266825"/>
          </a:xfrm>
          <a:custGeom>
            <a:avLst/>
            <a:gdLst>
              <a:gd name="T0" fmla="*/ 2147483647 w 371"/>
              <a:gd name="T1" fmla="*/ 0 h 798"/>
              <a:gd name="T2" fmla="*/ 0 w 371"/>
              <a:gd name="T3" fmla="*/ 0 h 798"/>
              <a:gd name="T4" fmla="*/ 2147483647 w 371"/>
              <a:gd name="T5" fmla="*/ 2147483647 h 798"/>
              <a:gd name="T6" fmla="*/ 2147483647 w 371"/>
              <a:gd name="T7" fmla="*/ 2147483647 h 798"/>
              <a:gd name="T8" fmla="*/ 0 60000 65536"/>
              <a:gd name="T9" fmla="*/ 0 60000 65536"/>
              <a:gd name="T10" fmla="*/ 0 60000 65536"/>
              <a:gd name="T11" fmla="*/ 0 60000 65536"/>
              <a:gd name="T12" fmla="*/ 0 w 371"/>
              <a:gd name="T13" fmla="*/ 0 h 798"/>
              <a:gd name="T14" fmla="*/ 371 w 371"/>
              <a:gd name="T15" fmla="*/ 798 h 798"/>
            </a:gdLst>
            <a:ahLst/>
            <a:cxnLst>
              <a:cxn ang="T8">
                <a:pos x="T0" y="T1"/>
              </a:cxn>
              <a:cxn ang="T9">
                <a:pos x="T2" y="T3"/>
              </a:cxn>
              <a:cxn ang="T10">
                <a:pos x="T4" y="T5"/>
              </a:cxn>
              <a:cxn ang="T11">
                <a:pos x="T6" y="T7"/>
              </a:cxn>
            </a:cxnLst>
            <a:rect l="T12" t="T13" r="T14" b="T15"/>
            <a:pathLst>
              <a:path w="371" h="798">
                <a:moveTo>
                  <a:pt x="288" y="0"/>
                </a:moveTo>
                <a:lnTo>
                  <a:pt x="0" y="0"/>
                </a:lnTo>
                <a:lnTo>
                  <a:pt x="8" y="792"/>
                </a:lnTo>
                <a:lnTo>
                  <a:pt x="371" y="798"/>
                </a:lnTo>
              </a:path>
            </a:pathLst>
          </a:custGeom>
          <a:noFill/>
          <a:ln w="28575" cap="flat" cmpd="sng">
            <a:solidFill>
              <a:srgbClr val="FF0000"/>
            </a:solidFill>
            <a:prstDash val="dash"/>
            <a:round/>
            <a:headEnd type="none" w="med" len="med"/>
            <a:tailEnd type="triangle" w="med" len="med"/>
          </a:ln>
        </p:spPr>
        <p:txBody>
          <a:bodyPr/>
          <a:lstStyle/>
          <a:p>
            <a:endParaRPr lang="en-US" dirty="0"/>
          </a:p>
        </p:txBody>
      </p:sp>
      <p:sp>
        <p:nvSpPr>
          <p:cNvPr id="2015261" name="Freeform 29"/>
          <p:cNvSpPr>
            <a:spLocks/>
          </p:cNvSpPr>
          <p:nvPr/>
        </p:nvSpPr>
        <p:spPr bwMode="auto">
          <a:xfrm>
            <a:off x="3114675" y="3171825"/>
            <a:ext cx="2314575" cy="1095375"/>
          </a:xfrm>
          <a:custGeom>
            <a:avLst/>
            <a:gdLst>
              <a:gd name="T0" fmla="*/ 0 w 1458"/>
              <a:gd name="T1" fmla="*/ 2147483647 h 690"/>
              <a:gd name="T2" fmla="*/ 2147483647 w 1458"/>
              <a:gd name="T3" fmla="*/ 2147483647 h 690"/>
              <a:gd name="T4" fmla="*/ 2147483647 w 1458"/>
              <a:gd name="T5" fmla="*/ 0 h 690"/>
              <a:gd name="T6" fmla="*/ 2147483647 w 1458"/>
              <a:gd name="T7" fmla="*/ 0 h 690"/>
              <a:gd name="T8" fmla="*/ 0 60000 65536"/>
              <a:gd name="T9" fmla="*/ 0 60000 65536"/>
              <a:gd name="T10" fmla="*/ 0 60000 65536"/>
              <a:gd name="T11" fmla="*/ 0 60000 65536"/>
              <a:gd name="T12" fmla="*/ 0 w 1458"/>
              <a:gd name="T13" fmla="*/ 0 h 690"/>
              <a:gd name="T14" fmla="*/ 1458 w 1458"/>
              <a:gd name="T15" fmla="*/ 690 h 690"/>
            </a:gdLst>
            <a:ahLst/>
            <a:cxnLst>
              <a:cxn ang="T8">
                <a:pos x="T0" y="T1"/>
              </a:cxn>
              <a:cxn ang="T9">
                <a:pos x="T2" y="T3"/>
              </a:cxn>
              <a:cxn ang="T10">
                <a:pos x="T4" y="T5"/>
              </a:cxn>
              <a:cxn ang="T11">
                <a:pos x="T6" y="T7"/>
              </a:cxn>
            </a:cxnLst>
            <a:rect l="T12" t="T13" r="T14" b="T15"/>
            <a:pathLst>
              <a:path w="1458" h="690">
                <a:moveTo>
                  <a:pt x="0" y="690"/>
                </a:moveTo>
                <a:lnTo>
                  <a:pt x="960" y="684"/>
                </a:lnTo>
                <a:lnTo>
                  <a:pt x="966" y="0"/>
                </a:lnTo>
                <a:lnTo>
                  <a:pt x="1458" y="0"/>
                </a:lnTo>
              </a:path>
            </a:pathLst>
          </a:custGeom>
          <a:noFill/>
          <a:ln w="28575" cap="flat" cmpd="sng">
            <a:solidFill>
              <a:srgbClr val="3399FF"/>
            </a:solidFill>
            <a:prstDash val="dash"/>
            <a:round/>
            <a:headEnd type="none" w="med" len="med"/>
            <a:tailEnd type="triangle" w="med" len="med"/>
          </a:ln>
        </p:spPr>
        <p:txBody>
          <a:bodyPr/>
          <a:lstStyle/>
          <a:p>
            <a:endParaRPr lang="en-US" dirty="0"/>
          </a:p>
        </p:txBody>
      </p:sp>
      <p:sp>
        <p:nvSpPr>
          <p:cNvPr id="2015262" name="Freeform 30"/>
          <p:cNvSpPr>
            <a:spLocks/>
          </p:cNvSpPr>
          <p:nvPr/>
        </p:nvSpPr>
        <p:spPr bwMode="auto">
          <a:xfrm>
            <a:off x="3124200" y="1162050"/>
            <a:ext cx="2085975" cy="4838700"/>
          </a:xfrm>
          <a:custGeom>
            <a:avLst/>
            <a:gdLst>
              <a:gd name="T0" fmla="*/ 0 w 1314"/>
              <a:gd name="T1" fmla="*/ 2147483647 h 3048"/>
              <a:gd name="T2" fmla="*/ 2147483647 w 1314"/>
              <a:gd name="T3" fmla="*/ 2147483647 h 3048"/>
              <a:gd name="T4" fmla="*/ 2147483647 w 1314"/>
              <a:gd name="T5" fmla="*/ 0 h 3048"/>
              <a:gd name="T6" fmla="*/ 2147483647 w 1314"/>
              <a:gd name="T7" fmla="*/ 2147483647 h 3048"/>
              <a:gd name="T8" fmla="*/ 0 60000 65536"/>
              <a:gd name="T9" fmla="*/ 0 60000 65536"/>
              <a:gd name="T10" fmla="*/ 0 60000 65536"/>
              <a:gd name="T11" fmla="*/ 0 60000 65536"/>
              <a:gd name="T12" fmla="*/ 0 w 1314"/>
              <a:gd name="T13" fmla="*/ 0 h 3048"/>
              <a:gd name="T14" fmla="*/ 1314 w 1314"/>
              <a:gd name="T15" fmla="*/ 3048 h 3048"/>
            </a:gdLst>
            <a:ahLst/>
            <a:cxnLst>
              <a:cxn ang="T8">
                <a:pos x="T0" y="T1"/>
              </a:cxn>
              <a:cxn ang="T9">
                <a:pos x="T2" y="T3"/>
              </a:cxn>
              <a:cxn ang="T10">
                <a:pos x="T4" y="T5"/>
              </a:cxn>
              <a:cxn ang="T11">
                <a:pos x="T6" y="T7"/>
              </a:cxn>
            </a:cxnLst>
            <a:rect l="T12" t="T13" r="T14" b="T15"/>
            <a:pathLst>
              <a:path w="1314" h="3048">
                <a:moveTo>
                  <a:pt x="0" y="3048"/>
                </a:moveTo>
                <a:lnTo>
                  <a:pt x="768" y="3048"/>
                </a:lnTo>
                <a:lnTo>
                  <a:pt x="780" y="0"/>
                </a:lnTo>
                <a:lnTo>
                  <a:pt x="1314" y="2"/>
                </a:lnTo>
              </a:path>
            </a:pathLst>
          </a:custGeom>
          <a:noFill/>
          <a:ln w="28575" cmpd="sng">
            <a:solidFill>
              <a:srgbClr val="FF0000"/>
            </a:solidFill>
            <a:round/>
            <a:headEnd type="none" w="med" len="med"/>
            <a:tailEnd type="triangle" w="med" len="med"/>
          </a:ln>
        </p:spPr>
        <p:txBody>
          <a:bodyPr/>
          <a:lstStyle/>
          <a:p>
            <a:endParaRPr lang="en-US" dirty="0"/>
          </a:p>
        </p:txBody>
      </p:sp>
      <p:sp>
        <p:nvSpPr>
          <p:cNvPr id="2015263" name="Freeform 31"/>
          <p:cNvSpPr>
            <a:spLocks/>
          </p:cNvSpPr>
          <p:nvPr/>
        </p:nvSpPr>
        <p:spPr bwMode="auto">
          <a:xfrm>
            <a:off x="4914900" y="3848100"/>
            <a:ext cx="533400" cy="933450"/>
          </a:xfrm>
          <a:custGeom>
            <a:avLst/>
            <a:gdLst>
              <a:gd name="T0" fmla="*/ 2147483647 w 324"/>
              <a:gd name="T1" fmla="*/ 0 h 582"/>
              <a:gd name="T2" fmla="*/ 0 w 324"/>
              <a:gd name="T3" fmla="*/ 0 h 582"/>
              <a:gd name="T4" fmla="*/ 2147483647 w 324"/>
              <a:gd name="T5" fmla="*/ 2147483647 h 582"/>
              <a:gd name="T6" fmla="*/ 2147483647 w 324"/>
              <a:gd name="T7" fmla="*/ 2147483647 h 582"/>
              <a:gd name="T8" fmla="*/ 0 60000 65536"/>
              <a:gd name="T9" fmla="*/ 0 60000 65536"/>
              <a:gd name="T10" fmla="*/ 0 60000 65536"/>
              <a:gd name="T11" fmla="*/ 0 60000 65536"/>
              <a:gd name="T12" fmla="*/ 0 w 324"/>
              <a:gd name="T13" fmla="*/ 0 h 582"/>
              <a:gd name="T14" fmla="*/ 324 w 324"/>
              <a:gd name="T15" fmla="*/ 582 h 582"/>
            </a:gdLst>
            <a:ahLst/>
            <a:cxnLst>
              <a:cxn ang="T8">
                <a:pos x="T0" y="T1"/>
              </a:cxn>
              <a:cxn ang="T9">
                <a:pos x="T2" y="T3"/>
              </a:cxn>
              <a:cxn ang="T10">
                <a:pos x="T4" y="T5"/>
              </a:cxn>
              <a:cxn ang="T11">
                <a:pos x="T6" y="T7"/>
              </a:cxn>
            </a:cxnLst>
            <a:rect l="T12" t="T13" r="T14" b="T15"/>
            <a:pathLst>
              <a:path w="324" h="582">
                <a:moveTo>
                  <a:pt x="324" y="0"/>
                </a:moveTo>
                <a:lnTo>
                  <a:pt x="0" y="0"/>
                </a:lnTo>
                <a:lnTo>
                  <a:pt x="6" y="582"/>
                </a:lnTo>
                <a:lnTo>
                  <a:pt x="312" y="582"/>
                </a:lnTo>
              </a:path>
            </a:pathLst>
          </a:custGeom>
          <a:noFill/>
          <a:ln w="28575" cap="flat">
            <a:solidFill>
              <a:srgbClr val="3399FF"/>
            </a:solidFill>
            <a:prstDash val="dash"/>
            <a:round/>
            <a:headEnd/>
            <a:tailEnd type="triangle" w="med" len="med"/>
          </a:ln>
        </p:spPr>
        <p:txBody>
          <a:bodyPr/>
          <a:lstStyle/>
          <a:p>
            <a:endParaRPr lang="en-US" dirty="0"/>
          </a:p>
        </p:txBody>
      </p:sp>
      <p:sp>
        <p:nvSpPr>
          <p:cNvPr id="309268" name="Text Box 32"/>
          <p:cNvSpPr txBox="1">
            <a:spLocks noChangeArrowheads="1"/>
          </p:cNvSpPr>
          <p:nvPr/>
        </p:nvSpPr>
        <p:spPr bwMode="auto">
          <a:xfrm>
            <a:off x="5372100" y="4295775"/>
            <a:ext cx="1895475" cy="304800"/>
          </a:xfrm>
          <a:prstGeom prst="rect">
            <a:avLst/>
          </a:prstGeom>
          <a:noFill/>
          <a:ln w="9525">
            <a:noFill/>
            <a:miter lim="800000"/>
            <a:headEnd/>
            <a:tailEnd/>
          </a:ln>
        </p:spPr>
        <p:txBody>
          <a:bodyPr>
            <a:spAutoFit/>
          </a:bodyPr>
          <a:lstStyle/>
          <a:p>
            <a:pPr algn="ctr">
              <a:spcBef>
                <a:spcPct val="50000"/>
              </a:spcBef>
            </a:pPr>
            <a:r>
              <a:rPr lang="en-US" sz="1400" dirty="0"/>
              <a:t>2</a:t>
            </a:r>
            <a:r>
              <a:rPr lang="en-US" sz="1400" baseline="30000" dirty="0"/>
              <a:t>nd</a:t>
            </a:r>
            <a:r>
              <a:rPr lang="en-US" sz="1400" dirty="0"/>
              <a:t> GTA translation</a:t>
            </a:r>
          </a:p>
        </p:txBody>
      </p:sp>
      <p:sp>
        <p:nvSpPr>
          <p:cNvPr id="2015265" name="Text Box 33"/>
          <p:cNvSpPr txBox="1">
            <a:spLocks noChangeArrowheads="1"/>
          </p:cNvSpPr>
          <p:nvPr/>
        </p:nvSpPr>
        <p:spPr bwMode="auto">
          <a:xfrm>
            <a:off x="7486650" y="5857875"/>
            <a:ext cx="1476375" cy="527050"/>
          </a:xfrm>
          <a:prstGeom prst="rect">
            <a:avLst/>
          </a:prstGeom>
          <a:noFill/>
          <a:ln w="9525">
            <a:solidFill>
              <a:srgbClr val="FF0000"/>
            </a:solidFill>
            <a:miter lim="800000"/>
            <a:headEnd/>
            <a:tailEnd/>
          </a:ln>
        </p:spPr>
        <p:txBody>
          <a:bodyPr>
            <a:spAutoFit/>
          </a:bodyPr>
          <a:lstStyle/>
          <a:p>
            <a:pPr algn="ctr">
              <a:spcBef>
                <a:spcPct val="50000"/>
              </a:spcBef>
            </a:pPr>
            <a:r>
              <a:rPr lang="en-US" sz="1400" dirty="0"/>
              <a:t>Message routes to PCN 5000</a:t>
            </a:r>
          </a:p>
        </p:txBody>
      </p:sp>
      <p:sp>
        <p:nvSpPr>
          <p:cNvPr id="2015266" name="Line 34"/>
          <p:cNvSpPr>
            <a:spLocks noChangeShapeType="1"/>
          </p:cNvSpPr>
          <p:nvPr/>
        </p:nvSpPr>
        <p:spPr bwMode="auto">
          <a:xfrm>
            <a:off x="6353175" y="6229350"/>
            <a:ext cx="1123950" cy="0"/>
          </a:xfrm>
          <a:prstGeom prst="line">
            <a:avLst/>
          </a:prstGeom>
          <a:noFill/>
          <a:ln w="28575">
            <a:solidFill>
              <a:srgbClr val="FF0000"/>
            </a:solidFill>
            <a:round/>
            <a:headEnd/>
            <a:tailEnd type="triangle" w="med" len="med"/>
          </a:ln>
        </p:spPr>
        <p:txBody>
          <a:bodyPr/>
          <a:lstStyle/>
          <a:p>
            <a:endParaRPr lang="en-US" dirty="0"/>
          </a:p>
        </p:txBody>
      </p:sp>
      <p:sp>
        <p:nvSpPr>
          <p:cNvPr id="2015267" name="Line 35"/>
          <p:cNvSpPr>
            <a:spLocks noChangeShapeType="1"/>
          </p:cNvSpPr>
          <p:nvPr/>
        </p:nvSpPr>
        <p:spPr bwMode="auto">
          <a:xfrm flipH="1">
            <a:off x="3162300" y="2447925"/>
            <a:ext cx="2247900" cy="1743075"/>
          </a:xfrm>
          <a:prstGeom prst="line">
            <a:avLst/>
          </a:prstGeom>
          <a:noFill/>
          <a:ln w="28575">
            <a:solidFill>
              <a:srgbClr val="009900"/>
            </a:solidFill>
            <a:round/>
            <a:headEnd/>
            <a:tailEnd type="triangle" w="med" len="med"/>
          </a:ln>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15242"/>
                                        </p:tgtEl>
                                        <p:attrNameLst>
                                          <p:attrName>style.visibility</p:attrName>
                                        </p:attrNameLst>
                                      </p:cBhvr>
                                      <p:to>
                                        <p:strVal val="visible"/>
                                      </p:to>
                                    </p:set>
                                    <p:animEffect transition="in" filter="dissolve">
                                      <p:cBhvr>
                                        <p:cTn id="12" dur="500"/>
                                        <p:tgtEl>
                                          <p:spTgt spid="20152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15260"/>
                                        </p:tgtEl>
                                        <p:attrNameLst>
                                          <p:attrName>style.visibility</p:attrName>
                                        </p:attrNameLst>
                                      </p:cBhvr>
                                      <p:to>
                                        <p:strVal val="visible"/>
                                      </p:to>
                                    </p:set>
                                    <p:animEffect transition="in" filter="dissolve">
                                      <p:cBhvr>
                                        <p:cTn id="17" dur="500"/>
                                        <p:tgtEl>
                                          <p:spTgt spid="201526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15262"/>
                                        </p:tgtEl>
                                        <p:attrNameLst>
                                          <p:attrName>style.visibility</p:attrName>
                                        </p:attrNameLst>
                                      </p:cBhvr>
                                      <p:to>
                                        <p:strVal val="visible"/>
                                      </p:to>
                                    </p:set>
                                    <p:animEffect transition="in" filter="dissolve">
                                      <p:cBhvr>
                                        <p:cTn id="22" dur="500"/>
                                        <p:tgtEl>
                                          <p:spTgt spid="20152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15267"/>
                                        </p:tgtEl>
                                        <p:attrNameLst>
                                          <p:attrName>style.visibility</p:attrName>
                                        </p:attrNameLst>
                                      </p:cBhvr>
                                      <p:to>
                                        <p:strVal val="visible"/>
                                      </p:to>
                                    </p:set>
                                    <p:animEffect transition="in" filter="dissolve">
                                      <p:cBhvr>
                                        <p:cTn id="27" dur="500"/>
                                        <p:tgtEl>
                                          <p:spTgt spid="201526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15261"/>
                                        </p:tgtEl>
                                        <p:attrNameLst>
                                          <p:attrName>style.visibility</p:attrName>
                                        </p:attrNameLst>
                                      </p:cBhvr>
                                      <p:to>
                                        <p:strVal val="visible"/>
                                      </p:to>
                                    </p:set>
                                    <p:animEffect transition="in" filter="dissolve">
                                      <p:cBhvr>
                                        <p:cTn id="32" dur="500"/>
                                        <p:tgtEl>
                                          <p:spTgt spid="20152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15263"/>
                                        </p:tgtEl>
                                        <p:attrNameLst>
                                          <p:attrName>style.visibility</p:attrName>
                                        </p:attrNameLst>
                                      </p:cBhvr>
                                      <p:to>
                                        <p:strVal val="visible"/>
                                      </p:to>
                                    </p:set>
                                    <p:animEffect transition="in" filter="dissolve">
                                      <p:cBhvr>
                                        <p:cTn id="37" dur="500"/>
                                        <p:tgtEl>
                                          <p:spTgt spid="20152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15266"/>
                                        </p:tgtEl>
                                        <p:attrNameLst>
                                          <p:attrName>style.visibility</p:attrName>
                                        </p:attrNameLst>
                                      </p:cBhvr>
                                      <p:to>
                                        <p:strVal val="visible"/>
                                      </p:to>
                                    </p:set>
                                    <p:animEffect transition="in" filter="dissolve">
                                      <p:cBhvr>
                                        <p:cTn id="42" dur="500"/>
                                        <p:tgtEl>
                                          <p:spTgt spid="201526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15265"/>
                                        </p:tgtEl>
                                        <p:attrNameLst>
                                          <p:attrName>style.visibility</p:attrName>
                                        </p:attrNameLst>
                                      </p:cBhvr>
                                      <p:to>
                                        <p:strVal val="visible"/>
                                      </p:to>
                                    </p:set>
                                    <p:animEffect transition="in" filter="dissolve">
                                      <p:cBhvr>
                                        <p:cTn id="45" dur="500"/>
                                        <p:tgtEl>
                                          <p:spTgt spid="2015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5242" grpId="0" animBg="1"/>
      <p:bldP spid="2015260" grpId="0" animBg="1"/>
      <p:bldP spid="2015261" grpId="0" animBg="1"/>
      <p:bldP spid="2015262" grpId="0" animBg="1"/>
      <p:bldP spid="2015263" grpId="0" animBg="1"/>
      <p:bldP spid="2015265" grpId="0" animBg="1"/>
      <p:bldP spid="2015266" grpId="0" animBg="1"/>
      <p:bldP spid="2015267" grpId="0" animBg="1"/>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mtClean="0"/>
              <a:t>TCAP Opcode Based Routing (TOBR)</a:t>
            </a:r>
            <a:endParaRPr lang="en-US" dirty="0" smtClean="0"/>
          </a:p>
        </p:txBody>
      </p:sp>
      <p:sp>
        <p:nvSpPr>
          <p:cNvPr id="310275" name="Rectangle 3"/>
          <p:cNvSpPr>
            <a:spLocks noGrp="1" noChangeArrowheads="1"/>
          </p:cNvSpPr>
          <p:nvPr>
            <p:ph idx="1"/>
          </p:nvPr>
        </p:nvSpPr>
        <p:spPr/>
        <p:txBody>
          <a:bodyPr/>
          <a:lstStyle/>
          <a:p>
            <a:r>
              <a:rPr lang="en-US" dirty="0" smtClean="0"/>
              <a:t>The TCAP </a:t>
            </a:r>
            <a:r>
              <a:rPr lang="en-US" dirty="0" err="1" smtClean="0"/>
              <a:t>Opcode</a:t>
            </a:r>
            <a:r>
              <a:rPr lang="en-US" dirty="0" smtClean="0"/>
              <a:t> Based Routing (TOBR) feature allows GTT routing to be based on two more new translations:</a:t>
            </a:r>
          </a:p>
          <a:p>
            <a:pPr lvl="1"/>
            <a:r>
              <a:rPr lang="en-US" dirty="0" err="1" smtClean="0"/>
              <a:t>CdPA</a:t>
            </a:r>
            <a:r>
              <a:rPr lang="en-US" dirty="0" smtClean="0"/>
              <a:t> SSN</a:t>
            </a:r>
          </a:p>
          <a:p>
            <a:pPr lvl="1"/>
            <a:r>
              <a:rPr lang="en-US" dirty="0" err="1" smtClean="0"/>
              <a:t>Opcode</a:t>
            </a:r>
            <a:endParaRPr lang="en-US" dirty="0" smtClean="0"/>
          </a:p>
          <a:p>
            <a:r>
              <a:rPr lang="en-US" dirty="0" smtClean="0"/>
              <a:t>FLOBR must be enabled before TOBR can be implemented.</a:t>
            </a:r>
          </a:p>
          <a:p>
            <a:r>
              <a:rPr lang="en-US" dirty="0" smtClean="0"/>
              <a:t>Feature Access Keys must also be purchased for the desired quantity of </a:t>
            </a:r>
            <a:r>
              <a:rPr lang="en-US" dirty="0" err="1" smtClean="0"/>
              <a:t>Opcodes</a:t>
            </a:r>
            <a:r>
              <a:rPr lang="en-US" dirty="0" smtClean="0"/>
              <a:t> used with this feature.</a:t>
            </a:r>
          </a:p>
          <a:p>
            <a:endParaRPr lang="en-US" dirty="0" smtClean="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r>
              <a:rPr lang="en-US" dirty="0" smtClean="0"/>
              <a:t>TOBR fcd, Opcode 71 Routing Example</a:t>
            </a:r>
          </a:p>
        </p:txBody>
      </p:sp>
      <p:grpSp>
        <p:nvGrpSpPr>
          <p:cNvPr id="43" name="Group 42"/>
          <p:cNvGrpSpPr/>
          <p:nvPr/>
        </p:nvGrpSpPr>
        <p:grpSpPr>
          <a:xfrm>
            <a:off x="0" y="893357"/>
            <a:ext cx="8662988" cy="5238750"/>
            <a:chOff x="66675" y="1095375"/>
            <a:chExt cx="8662988" cy="5238750"/>
          </a:xfrm>
        </p:grpSpPr>
        <p:sp>
          <p:nvSpPr>
            <p:cNvPr id="311299" name="Line 3"/>
            <p:cNvSpPr>
              <a:spLocks noChangeShapeType="1"/>
            </p:cNvSpPr>
            <p:nvPr/>
          </p:nvSpPr>
          <p:spPr bwMode="auto">
            <a:xfrm>
              <a:off x="7353300" y="5781675"/>
              <a:ext cx="533400" cy="438150"/>
            </a:xfrm>
            <a:prstGeom prst="line">
              <a:avLst/>
            </a:prstGeom>
            <a:noFill/>
            <a:ln w="19050">
              <a:solidFill>
                <a:schemeClr val="tx1"/>
              </a:solidFill>
              <a:round/>
              <a:headEnd/>
              <a:tailEnd/>
            </a:ln>
          </p:spPr>
          <p:txBody>
            <a:bodyPr/>
            <a:lstStyle/>
            <a:p>
              <a:endParaRPr lang="en-US" dirty="0"/>
            </a:p>
          </p:txBody>
        </p:sp>
        <p:sp>
          <p:nvSpPr>
            <p:cNvPr id="311300" name="Line 4"/>
            <p:cNvSpPr>
              <a:spLocks noChangeShapeType="1"/>
            </p:cNvSpPr>
            <p:nvPr/>
          </p:nvSpPr>
          <p:spPr bwMode="auto">
            <a:xfrm flipH="1">
              <a:off x="5072063" y="2124075"/>
              <a:ext cx="1395412" cy="1809750"/>
            </a:xfrm>
            <a:prstGeom prst="line">
              <a:avLst/>
            </a:prstGeom>
            <a:noFill/>
            <a:ln w="19050">
              <a:solidFill>
                <a:schemeClr val="tx1"/>
              </a:solidFill>
              <a:round/>
              <a:headEnd/>
              <a:tailEnd/>
            </a:ln>
          </p:spPr>
          <p:txBody>
            <a:bodyPr/>
            <a:lstStyle/>
            <a:p>
              <a:endParaRPr lang="en-US" dirty="0"/>
            </a:p>
          </p:txBody>
        </p:sp>
        <p:sp>
          <p:nvSpPr>
            <p:cNvPr id="311301" name="Line 5"/>
            <p:cNvSpPr>
              <a:spLocks noChangeShapeType="1"/>
            </p:cNvSpPr>
            <p:nvPr/>
          </p:nvSpPr>
          <p:spPr bwMode="auto">
            <a:xfrm>
              <a:off x="5067300" y="3929063"/>
              <a:ext cx="1381125" cy="1871662"/>
            </a:xfrm>
            <a:prstGeom prst="line">
              <a:avLst/>
            </a:prstGeom>
            <a:noFill/>
            <a:ln w="19050">
              <a:solidFill>
                <a:schemeClr val="tx1"/>
              </a:solidFill>
              <a:round/>
              <a:headEnd/>
              <a:tailEnd/>
            </a:ln>
          </p:spPr>
          <p:txBody>
            <a:bodyPr/>
            <a:lstStyle/>
            <a:p>
              <a:endParaRPr lang="en-US" dirty="0"/>
            </a:p>
          </p:txBody>
        </p:sp>
        <p:sp>
          <p:nvSpPr>
            <p:cNvPr id="311302" name="Line 6"/>
            <p:cNvSpPr>
              <a:spLocks noChangeShapeType="1"/>
            </p:cNvSpPr>
            <p:nvPr/>
          </p:nvSpPr>
          <p:spPr bwMode="auto">
            <a:xfrm flipH="1">
              <a:off x="2809875" y="3952875"/>
              <a:ext cx="1362075" cy="1819275"/>
            </a:xfrm>
            <a:prstGeom prst="line">
              <a:avLst/>
            </a:prstGeom>
            <a:noFill/>
            <a:ln w="19050">
              <a:solidFill>
                <a:schemeClr val="tx1"/>
              </a:solidFill>
              <a:round/>
              <a:headEnd/>
              <a:tailEnd/>
            </a:ln>
          </p:spPr>
          <p:txBody>
            <a:bodyPr/>
            <a:lstStyle/>
            <a:p>
              <a:endParaRPr lang="en-US" dirty="0"/>
            </a:p>
          </p:txBody>
        </p:sp>
        <p:sp>
          <p:nvSpPr>
            <p:cNvPr id="311303" name="Line 7"/>
            <p:cNvSpPr>
              <a:spLocks noChangeShapeType="1"/>
            </p:cNvSpPr>
            <p:nvPr/>
          </p:nvSpPr>
          <p:spPr bwMode="auto">
            <a:xfrm>
              <a:off x="2771775" y="2105025"/>
              <a:ext cx="1400175" cy="1847850"/>
            </a:xfrm>
            <a:prstGeom prst="line">
              <a:avLst/>
            </a:prstGeom>
            <a:noFill/>
            <a:ln w="19050">
              <a:solidFill>
                <a:schemeClr val="tx1"/>
              </a:solidFill>
              <a:round/>
              <a:headEnd/>
              <a:tailEnd/>
            </a:ln>
          </p:spPr>
          <p:txBody>
            <a:bodyPr/>
            <a:lstStyle/>
            <a:p>
              <a:endParaRPr lang="en-US" dirty="0"/>
            </a:p>
          </p:txBody>
        </p:sp>
        <p:sp>
          <p:nvSpPr>
            <p:cNvPr id="311304" name="Line 8"/>
            <p:cNvSpPr>
              <a:spLocks noChangeShapeType="1"/>
            </p:cNvSpPr>
            <p:nvPr/>
          </p:nvSpPr>
          <p:spPr bwMode="auto">
            <a:xfrm flipH="1">
              <a:off x="1233488" y="2114550"/>
              <a:ext cx="661987" cy="214313"/>
            </a:xfrm>
            <a:prstGeom prst="line">
              <a:avLst/>
            </a:prstGeom>
            <a:noFill/>
            <a:ln w="19050">
              <a:solidFill>
                <a:schemeClr val="tx1"/>
              </a:solidFill>
              <a:round/>
              <a:headEnd/>
              <a:tailEnd/>
            </a:ln>
          </p:spPr>
          <p:txBody>
            <a:bodyPr/>
            <a:lstStyle/>
            <a:p>
              <a:endParaRPr lang="en-US" dirty="0"/>
            </a:p>
          </p:txBody>
        </p:sp>
        <p:sp>
          <p:nvSpPr>
            <p:cNvPr id="311305" name="Rectangle 9"/>
            <p:cNvSpPr>
              <a:spLocks noChangeArrowheads="1"/>
            </p:cNvSpPr>
            <p:nvPr/>
          </p:nvSpPr>
          <p:spPr bwMode="auto">
            <a:xfrm>
              <a:off x="4162425" y="351472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11306" name="Rectangle 10"/>
            <p:cNvSpPr>
              <a:spLocks noChangeArrowheads="1"/>
            </p:cNvSpPr>
            <p:nvPr/>
          </p:nvSpPr>
          <p:spPr bwMode="auto">
            <a:xfrm>
              <a:off x="646747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11307" name="Rectangle 11"/>
            <p:cNvSpPr>
              <a:spLocks noChangeArrowheads="1"/>
            </p:cNvSpPr>
            <p:nvPr/>
          </p:nvSpPr>
          <p:spPr bwMode="auto">
            <a:xfrm>
              <a:off x="6448425" y="535305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11308" name="Rectangle 12"/>
            <p:cNvSpPr>
              <a:spLocks noChangeArrowheads="1"/>
            </p:cNvSpPr>
            <p:nvPr/>
          </p:nvSpPr>
          <p:spPr bwMode="auto">
            <a:xfrm>
              <a:off x="1876425" y="1676400"/>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11309" name="Rectangle 13"/>
            <p:cNvSpPr>
              <a:spLocks noChangeArrowheads="1"/>
            </p:cNvSpPr>
            <p:nvPr/>
          </p:nvSpPr>
          <p:spPr bwMode="auto">
            <a:xfrm>
              <a:off x="1895475" y="5324475"/>
              <a:ext cx="914400" cy="876300"/>
            </a:xfrm>
            <a:prstGeom prst="rect">
              <a:avLst/>
            </a:prstGeom>
            <a:solidFill>
              <a:srgbClr val="F0E8B7"/>
            </a:solidFill>
            <a:ln w="9525">
              <a:solidFill>
                <a:schemeClr val="tx1"/>
              </a:solidFill>
              <a:miter lim="800000"/>
              <a:headEnd/>
              <a:tailEnd/>
            </a:ln>
          </p:spPr>
          <p:txBody>
            <a:bodyPr wrap="none" anchor="ctr"/>
            <a:lstStyle/>
            <a:p>
              <a:endParaRPr lang="en-US" dirty="0"/>
            </a:p>
          </p:txBody>
        </p:sp>
        <p:sp>
          <p:nvSpPr>
            <p:cNvPr id="311310" name="Text Box 14"/>
            <p:cNvSpPr txBox="1">
              <a:spLocks noChangeArrowheads="1"/>
            </p:cNvSpPr>
            <p:nvPr/>
          </p:nvSpPr>
          <p:spPr bwMode="auto">
            <a:xfrm>
              <a:off x="1809750" y="1362075"/>
              <a:ext cx="1028700" cy="304800"/>
            </a:xfrm>
            <a:prstGeom prst="rect">
              <a:avLst/>
            </a:prstGeom>
            <a:noFill/>
            <a:ln w="9525">
              <a:noFill/>
              <a:miter lim="800000"/>
              <a:headEnd/>
              <a:tailEnd/>
            </a:ln>
          </p:spPr>
          <p:txBody>
            <a:bodyPr>
              <a:spAutoFit/>
            </a:bodyPr>
            <a:lstStyle/>
            <a:p>
              <a:pPr algn="ctr">
                <a:spcBef>
                  <a:spcPct val="50000"/>
                </a:spcBef>
              </a:pPr>
              <a:r>
                <a:rPr lang="en-US" sz="1400" dirty="0"/>
                <a:t>Network A</a:t>
              </a:r>
            </a:p>
          </p:txBody>
        </p:sp>
        <p:sp>
          <p:nvSpPr>
            <p:cNvPr id="311311" name="Text Box 15"/>
            <p:cNvSpPr txBox="1">
              <a:spLocks noChangeArrowheads="1"/>
            </p:cNvSpPr>
            <p:nvPr/>
          </p:nvSpPr>
          <p:spPr bwMode="auto">
            <a:xfrm>
              <a:off x="1838325" y="50006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B</a:t>
              </a:r>
            </a:p>
          </p:txBody>
        </p:sp>
        <p:sp>
          <p:nvSpPr>
            <p:cNvPr id="311312" name="Text Box 16"/>
            <p:cNvSpPr txBox="1">
              <a:spLocks noChangeArrowheads="1"/>
            </p:cNvSpPr>
            <p:nvPr/>
          </p:nvSpPr>
          <p:spPr bwMode="auto">
            <a:xfrm>
              <a:off x="4105275" y="3200400"/>
              <a:ext cx="1028700" cy="304800"/>
            </a:xfrm>
            <a:prstGeom prst="rect">
              <a:avLst/>
            </a:prstGeom>
            <a:noFill/>
            <a:ln w="9525">
              <a:noFill/>
              <a:miter lim="800000"/>
              <a:headEnd/>
              <a:tailEnd/>
            </a:ln>
          </p:spPr>
          <p:txBody>
            <a:bodyPr>
              <a:spAutoFit/>
            </a:bodyPr>
            <a:lstStyle/>
            <a:p>
              <a:pPr algn="ctr">
                <a:spcBef>
                  <a:spcPct val="50000"/>
                </a:spcBef>
              </a:pPr>
              <a:r>
                <a:rPr lang="en-US" sz="1400" dirty="0"/>
                <a:t>Network C</a:t>
              </a:r>
            </a:p>
          </p:txBody>
        </p:sp>
        <p:sp>
          <p:nvSpPr>
            <p:cNvPr id="311313" name="Text Box 17"/>
            <p:cNvSpPr txBox="1">
              <a:spLocks noChangeArrowheads="1"/>
            </p:cNvSpPr>
            <p:nvPr/>
          </p:nvSpPr>
          <p:spPr bwMode="auto">
            <a:xfrm>
              <a:off x="6410325" y="1381125"/>
              <a:ext cx="1028700" cy="304800"/>
            </a:xfrm>
            <a:prstGeom prst="rect">
              <a:avLst/>
            </a:prstGeom>
            <a:noFill/>
            <a:ln w="9525">
              <a:noFill/>
              <a:miter lim="800000"/>
              <a:headEnd/>
              <a:tailEnd/>
            </a:ln>
          </p:spPr>
          <p:txBody>
            <a:bodyPr>
              <a:spAutoFit/>
            </a:bodyPr>
            <a:lstStyle/>
            <a:p>
              <a:pPr algn="ctr">
                <a:spcBef>
                  <a:spcPct val="50000"/>
                </a:spcBef>
              </a:pPr>
              <a:r>
                <a:rPr lang="en-US" sz="1400" dirty="0"/>
                <a:t>Network D</a:t>
              </a:r>
            </a:p>
          </p:txBody>
        </p:sp>
        <p:sp>
          <p:nvSpPr>
            <p:cNvPr id="311314" name="Text Box 18"/>
            <p:cNvSpPr txBox="1">
              <a:spLocks noChangeArrowheads="1"/>
            </p:cNvSpPr>
            <p:nvPr/>
          </p:nvSpPr>
          <p:spPr bwMode="auto">
            <a:xfrm>
              <a:off x="6400800" y="5048250"/>
              <a:ext cx="1028700" cy="304800"/>
            </a:xfrm>
            <a:prstGeom prst="rect">
              <a:avLst/>
            </a:prstGeom>
            <a:noFill/>
            <a:ln w="9525">
              <a:noFill/>
              <a:miter lim="800000"/>
              <a:headEnd/>
              <a:tailEnd/>
            </a:ln>
          </p:spPr>
          <p:txBody>
            <a:bodyPr>
              <a:spAutoFit/>
            </a:bodyPr>
            <a:lstStyle/>
            <a:p>
              <a:pPr algn="ctr">
                <a:spcBef>
                  <a:spcPct val="50000"/>
                </a:spcBef>
              </a:pPr>
              <a:r>
                <a:rPr lang="en-US" sz="1400" dirty="0"/>
                <a:t>Network E</a:t>
              </a:r>
            </a:p>
          </p:txBody>
        </p:sp>
        <p:sp>
          <p:nvSpPr>
            <p:cNvPr id="311315" name="AutoShape 19"/>
            <p:cNvSpPr>
              <a:spLocks noChangeArrowheads="1"/>
            </p:cNvSpPr>
            <p:nvPr/>
          </p:nvSpPr>
          <p:spPr bwMode="ltGray">
            <a:xfrm>
              <a:off x="7877175" y="548640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1316" name="Text Box 20"/>
            <p:cNvSpPr txBox="1">
              <a:spLocks noChangeArrowheads="1"/>
            </p:cNvSpPr>
            <p:nvPr/>
          </p:nvSpPr>
          <p:spPr bwMode="auto">
            <a:xfrm>
              <a:off x="7920038" y="5962650"/>
              <a:ext cx="809625" cy="304800"/>
            </a:xfrm>
            <a:prstGeom prst="rect">
              <a:avLst/>
            </a:prstGeom>
            <a:noFill/>
            <a:ln w="9525">
              <a:noFill/>
              <a:miter lim="800000"/>
              <a:headEnd/>
              <a:tailEnd/>
            </a:ln>
          </p:spPr>
          <p:txBody>
            <a:bodyPr>
              <a:spAutoFit/>
            </a:bodyPr>
            <a:lstStyle/>
            <a:p>
              <a:pPr algn="ctr">
                <a:spcBef>
                  <a:spcPct val="50000"/>
                </a:spcBef>
              </a:pPr>
              <a:r>
                <a:rPr lang="en-US" sz="1400" dirty="0"/>
                <a:t>SMSC</a:t>
              </a:r>
            </a:p>
          </p:txBody>
        </p:sp>
        <p:sp>
          <p:nvSpPr>
            <p:cNvPr id="311317" name="AutoShape 21"/>
            <p:cNvSpPr>
              <a:spLocks noChangeArrowheads="1"/>
            </p:cNvSpPr>
            <p:nvPr/>
          </p:nvSpPr>
          <p:spPr bwMode="ltGray">
            <a:xfrm>
              <a:off x="7858125" y="1847850"/>
              <a:ext cx="838200" cy="733425"/>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pPr>
                <a:buFont typeface="Arial" pitchFamily="34" charset="0"/>
                <a:buChar char="•"/>
              </a:pPr>
              <a:endParaRPr lang="en-US" dirty="0"/>
            </a:p>
          </p:txBody>
        </p:sp>
        <p:sp>
          <p:nvSpPr>
            <p:cNvPr id="311318" name="Text Box 22"/>
            <p:cNvSpPr txBox="1">
              <a:spLocks noChangeArrowheads="1"/>
            </p:cNvSpPr>
            <p:nvPr/>
          </p:nvSpPr>
          <p:spPr bwMode="auto">
            <a:xfrm>
              <a:off x="7910513" y="2324100"/>
              <a:ext cx="771525" cy="304800"/>
            </a:xfrm>
            <a:prstGeom prst="rect">
              <a:avLst/>
            </a:prstGeom>
            <a:noFill/>
            <a:ln w="9525">
              <a:noFill/>
              <a:miter lim="800000"/>
              <a:headEnd/>
              <a:tailEnd/>
            </a:ln>
          </p:spPr>
          <p:txBody>
            <a:bodyPr>
              <a:spAutoFit/>
            </a:bodyPr>
            <a:lstStyle/>
            <a:p>
              <a:pPr algn="ctr">
                <a:spcBef>
                  <a:spcPct val="50000"/>
                </a:spcBef>
              </a:pPr>
              <a:r>
                <a:rPr lang="en-US" sz="1400" dirty="0"/>
                <a:t>SMSC</a:t>
              </a:r>
            </a:p>
          </p:txBody>
        </p:sp>
        <p:sp>
          <p:nvSpPr>
            <p:cNvPr id="311319" name="Line 23"/>
            <p:cNvSpPr>
              <a:spLocks noChangeShapeType="1"/>
            </p:cNvSpPr>
            <p:nvPr/>
          </p:nvSpPr>
          <p:spPr bwMode="auto">
            <a:xfrm>
              <a:off x="7381875" y="2124075"/>
              <a:ext cx="485775" cy="447675"/>
            </a:xfrm>
            <a:prstGeom prst="line">
              <a:avLst/>
            </a:prstGeom>
            <a:noFill/>
            <a:ln w="19050">
              <a:solidFill>
                <a:schemeClr val="tx1"/>
              </a:solidFill>
              <a:round/>
              <a:headEnd/>
              <a:tailEnd/>
            </a:ln>
          </p:spPr>
          <p:txBody>
            <a:bodyPr/>
            <a:lstStyle/>
            <a:p>
              <a:endParaRPr lang="en-US" dirty="0"/>
            </a:p>
          </p:txBody>
        </p:sp>
        <p:pic>
          <p:nvPicPr>
            <p:cNvPr id="311320" name="Picture 24" descr="MCj04398350000[1]"/>
            <p:cNvPicPr>
              <a:picLocks noChangeAspect="1" noChangeArrowheads="1"/>
            </p:cNvPicPr>
            <p:nvPr/>
          </p:nvPicPr>
          <p:blipFill>
            <a:blip r:embed="rId3" cstate="print"/>
            <a:srcRect/>
            <a:stretch>
              <a:fillRect/>
            </a:stretch>
          </p:blipFill>
          <p:spPr bwMode="auto">
            <a:xfrm>
              <a:off x="333375" y="4819650"/>
              <a:ext cx="447675" cy="447675"/>
            </a:xfrm>
            <a:prstGeom prst="rect">
              <a:avLst/>
            </a:prstGeom>
            <a:noFill/>
            <a:ln w="9525">
              <a:noFill/>
              <a:miter lim="800000"/>
              <a:headEnd/>
              <a:tailEnd/>
            </a:ln>
          </p:spPr>
        </p:pic>
        <p:sp>
          <p:nvSpPr>
            <p:cNvPr id="311321" name="Oval 25"/>
            <p:cNvSpPr>
              <a:spLocks noChangeArrowheads="1"/>
            </p:cNvSpPr>
            <p:nvPr/>
          </p:nvSpPr>
          <p:spPr bwMode="ltGray">
            <a:xfrm>
              <a:off x="476250" y="2095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311322" name="Line 26"/>
            <p:cNvSpPr>
              <a:spLocks noChangeShapeType="1"/>
            </p:cNvSpPr>
            <p:nvPr/>
          </p:nvSpPr>
          <p:spPr bwMode="auto">
            <a:xfrm flipH="1">
              <a:off x="1219200" y="5791200"/>
              <a:ext cx="676275" cy="219075"/>
            </a:xfrm>
            <a:prstGeom prst="line">
              <a:avLst/>
            </a:prstGeom>
            <a:noFill/>
            <a:ln w="19050">
              <a:solidFill>
                <a:schemeClr val="tx1"/>
              </a:solidFill>
              <a:round/>
              <a:headEnd/>
              <a:tailEnd/>
            </a:ln>
          </p:spPr>
          <p:txBody>
            <a:bodyPr/>
            <a:lstStyle/>
            <a:p>
              <a:endParaRPr lang="en-US" dirty="0"/>
            </a:p>
          </p:txBody>
        </p:sp>
        <p:sp>
          <p:nvSpPr>
            <p:cNvPr id="311323" name="Line 27"/>
            <p:cNvSpPr>
              <a:spLocks noChangeShapeType="1"/>
            </p:cNvSpPr>
            <p:nvPr/>
          </p:nvSpPr>
          <p:spPr bwMode="auto">
            <a:xfrm>
              <a:off x="647700" y="5267325"/>
              <a:ext cx="47625" cy="257175"/>
            </a:xfrm>
            <a:prstGeom prst="line">
              <a:avLst/>
            </a:prstGeom>
            <a:noFill/>
            <a:ln w="9525">
              <a:solidFill>
                <a:schemeClr val="tx1"/>
              </a:solidFill>
              <a:round/>
              <a:headEnd type="triangle" w="med" len="med"/>
              <a:tailEnd type="triangle" w="med" len="med"/>
            </a:ln>
          </p:spPr>
          <p:txBody>
            <a:bodyPr/>
            <a:lstStyle/>
            <a:p>
              <a:endParaRPr lang="en-US" dirty="0"/>
            </a:p>
          </p:txBody>
        </p:sp>
        <p:sp>
          <p:nvSpPr>
            <p:cNvPr id="2019356" name="Line 28"/>
            <p:cNvSpPr>
              <a:spLocks noChangeShapeType="1"/>
            </p:cNvSpPr>
            <p:nvPr/>
          </p:nvSpPr>
          <p:spPr bwMode="auto">
            <a:xfrm>
              <a:off x="714375" y="1876425"/>
              <a:ext cx="228600" cy="190500"/>
            </a:xfrm>
            <a:prstGeom prst="line">
              <a:avLst/>
            </a:prstGeom>
            <a:noFill/>
            <a:ln w="19050">
              <a:solidFill>
                <a:srgbClr val="FF0000"/>
              </a:solidFill>
              <a:prstDash val="dash"/>
              <a:round/>
              <a:headEnd type="triangle" w="med" len="med"/>
              <a:tailEnd type="triangle" w="med" len="med"/>
            </a:ln>
          </p:spPr>
          <p:txBody>
            <a:bodyPr/>
            <a:lstStyle/>
            <a:p>
              <a:endParaRPr lang="en-US" dirty="0"/>
            </a:p>
          </p:txBody>
        </p:sp>
        <p:pic>
          <p:nvPicPr>
            <p:cNvPr id="311325" name="Picture 29" descr="MCj04398350000[1]"/>
            <p:cNvPicPr>
              <a:picLocks noChangeAspect="1" noChangeArrowheads="1"/>
            </p:cNvPicPr>
            <p:nvPr/>
          </p:nvPicPr>
          <p:blipFill>
            <a:blip r:embed="rId3" cstate="print"/>
            <a:srcRect/>
            <a:stretch>
              <a:fillRect/>
            </a:stretch>
          </p:blipFill>
          <p:spPr bwMode="auto">
            <a:xfrm>
              <a:off x="314325" y="1571625"/>
              <a:ext cx="447675" cy="447675"/>
            </a:xfrm>
            <a:prstGeom prst="rect">
              <a:avLst/>
            </a:prstGeom>
            <a:noFill/>
            <a:ln w="9525">
              <a:noFill/>
              <a:miter lim="800000"/>
              <a:headEnd/>
              <a:tailEnd/>
            </a:ln>
          </p:spPr>
        </p:pic>
        <p:sp>
          <p:nvSpPr>
            <p:cNvPr id="311326" name="Text Box 30"/>
            <p:cNvSpPr txBox="1">
              <a:spLocks noChangeArrowheads="1"/>
            </p:cNvSpPr>
            <p:nvPr/>
          </p:nvSpPr>
          <p:spPr bwMode="auto">
            <a:xfrm>
              <a:off x="66675" y="1095375"/>
              <a:ext cx="1714500" cy="517525"/>
            </a:xfrm>
            <a:prstGeom prst="rect">
              <a:avLst/>
            </a:prstGeom>
            <a:noFill/>
            <a:ln w="9525">
              <a:noFill/>
              <a:miter lim="800000"/>
              <a:headEnd/>
              <a:tailEnd/>
            </a:ln>
          </p:spPr>
          <p:txBody>
            <a:bodyPr>
              <a:spAutoFit/>
            </a:bodyPr>
            <a:lstStyle/>
            <a:p>
              <a:pPr algn="ctr">
                <a:spcBef>
                  <a:spcPct val="50000"/>
                </a:spcBef>
              </a:pPr>
              <a:r>
                <a:rPr lang="en-US" sz="1400" dirty="0"/>
                <a:t>Caller dials 8884142088</a:t>
              </a:r>
            </a:p>
          </p:txBody>
        </p:sp>
        <p:sp>
          <p:nvSpPr>
            <p:cNvPr id="311327" name="Text Box 31"/>
            <p:cNvSpPr txBox="1">
              <a:spLocks noChangeArrowheads="1"/>
            </p:cNvSpPr>
            <p:nvPr/>
          </p:nvSpPr>
          <p:spPr bwMode="auto">
            <a:xfrm>
              <a:off x="142875" y="4552950"/>
              <a:ext cx="1219200" cy="304800"/>
            </a:xfrm>
            <a:prstGeom prst="rect">
              <a:avLst/>
            </a:prstGeom>
            <a:noFill/>
            <a:ln w="9525">
              <a:noFill/>
              <a:miter lim="800000"/>
              <a:headEnd/>
              <a:tailEnd/>
            </a:ln>
          </p:spPr>
          <p:txBody>
            <a:bodyPr>
              <a:spAutoFit/>
            </a:bodyPr>
            <a:lstStyle/>
            <a:p>
              <a:pPr>
                <a:spcBef>
                  <a:spcPct val="50000"/>
                </a:spcBef>
              </a:pPr>
              <a:r>
                <a:rPr lang="en-US" sz="1400" dirty="0"/>
                <a:t>Called party</a:t>
              </a:r>
            </a:p>
          </p:txBody>
        </p:sp>
        <p:sp>
          <p:nvSpPr>
            <p:cNvPr id="311328" name="Text Box 32"/>
            <p:cNvSpPr txBox="1">
              <a:spLocks noChangeArrowheads="1"/>
            </p:cNvSpPr>
            <p:nvPr/>
          </p:nvSpPr>
          <p:spPr bwMode="auto">
            <a:xfrm>
              <a:off x="1733550" y="1943100"/>
              <a:ext cx="1209675" cy="304800"/>
            </a:xfrm>
            <a:prstGeom prst="rect">
              <a:avLst/>
            </a:prstGeom>
            <a:noFill/>
            <a:ln w="9525">
              <a:noFill/>
              <a:miter lim="800000"/>
              <a:headEnd/>
              <a:tailEnd/>
            </a:ln>
          </p:spPr>
          <p:txBody>
            <a:bodyPr>
              <a:spAutoFit/>
            </a:bodyPr>
            <a:lstStyle/>
            <a:p>
              <a:pPr algn="ctr">
                <a:spcBef>
                  <a:spcPct val="50000"/>
                </a:spcBef>
              </a:pPr>
              <a:r>
                <a:rPr lang="en-US" sz="1400" dirty="0"/>
                <a:t>PCN=1000</a:t>
              </a:r>
            </a:p>
          </p:txBody>
        </p:sp>
        <p:sp>
          <p:nvSpPr>
            <p:cNvPr id="311329" name="Text Box 33"/>
            <p:cNvSpPr txBox="1">
              <a:spLocks noChangeArrowheads="1"/>
            </p:cNvSpPr>
            <p:nvPr/>
          </p:nvSpPr>
          <p:spPr bwMode="auto">
            <a:xfrm>
              <a:off x="1752600" y="5600700"/>
              <a:ext cx="1209675" cy="304800"/>
            </a:xfrm>
            <a:prstGeom prst="rect">
              <a:avLst/>
            </a:prstGeom>
            <a:noFill/>
            <a:ln w="9525">
              <a:noFill/>
              <a:miter lim="800000"/>
              <a:headEnd/>
              <a:tailEnd/>
            </a:ln>
          </p:spPr>
          <p:txBody>
            <a:bodyPr>
              <a:spAutoFit/>
            </a:bodyPr>
            <a:lstStyle/>
            <a:p>
              <a:pPr algn="ctr">
                <a:spcBef>
                  <a:spcPct val="50000"/>
                </a:spcBef>
              </a:pPr>
              <a:r>
                <a:rPr lang="en-US" sz="1400" dirty="0"/>
                <a:t>PCN=2000</a:t>
              </a:r>
            </a:p>
          </p:txBody>
        </p:sp>
        <p:sp>
          <p:nvSpPr>
            <p:cNvPr id="311330" name="Text Box 34"/>
            <p:cNvSpPr txBox="1">
              <a:spLocks noChangeArrowheads="1"/>
            </p:cNvSpPr>
            <p:nvPr/>
          </p:nvSpPr>
          <p:spPr bwMode="auto">
            <a:xfrm>
              <a:off x="4019550" y="3781425"/>
              <a:ext cx="1209675" cy="304800"/>
            </a:xfrm>
            <a:prstGeom prst="rect">
              <a:avLst/>
            </a:prstGeom>
            <a:noFill/>
            <a:ln w="9525">
              <a:noFill/>
              <a:miter lim="800000"/>
              <a:headEnd/>
              <a:tailEnd/>
            </a:ln>
          </p:spPr>
          <p:txBody>
            <a:bodyPr>
              <a:spAutoFit/>
            </a:bodyPr>
            <a:lstStyle/>
            <a:p>
              <a:pPr algn="ctr">
                <a:spcBef>
                  <a:spcPct val="50000"/>
                </a:spcBef>
              </a:pPr>
              <a:r>
                <a:rPr lang="en-US" sz="1400" dirty="0"/>
                <a:t>PCN=3000</a:t>
              </a:r>
            </a:p>
          </p:txBody>
        </p:sp>
        <p:sp>
          <p:nvSpPr>
            <p:cNvPr id="311331" name="Text Box 35"/>
            <p:cNvSpPr txBox="1">
              <a:spLocks noChangeArrowheads="1"/>
            </p:cNvSpPr>
            <p:nvPr/>
          </p:nvSpPr>
          <p:spPr bwMode="auto">
            <a:xfrm>
              <a:off x="6315075" y="1952625"/>
              <a:ext cx="1209675" cy="304800"/>
            </a:xfrm>
            <a:prstGeom prst="rect">
              <a:avLst/>
            </a:prstGeom>
            <a:noFill/>
            <a:ln w="9525">
              <a:noFill/>
              <a:miter lim="800000"/>
              <a:headEnd/>
              <a:tailEnd/>
            </a:ln>
          </p:spPr>
          <p:txBody>
            <a:bodyPr>
              <a:spAutoFit/>
            </a:bodyPr>
            <a:lstStyle/>
            <a:p>
              <a:pPr algn="ctr">
                <a:spcBef>
                  <a:spcPct val="50000"/>
                </a:spcBef>
              </a:pPr>
              <a:r>
                <a:rPr lang="en-US" sz="1400" dirty="0"/>
                <a:t>PCN=4000</a:t>
              </a:r>
            </a:p>
          </p:txBody>
        </p:sp>
        <p:sp>
          <p:nvSpPr>
            <p:cNvPr id="311332" name="Text Box 36"/>
            <p:cNvSpPr txBox="1">
              <a:spLocks noChangeArrowheads="1"/>
            </p:cNvSpPr>
            <p:nvPr/>
          </p:nvSpPr>
          <p:spPr bwMode="auto">
            <a:xfrm>
              <a:off x="6305550" y="5610225"/>
              <a:ext cx="1209675" cy="304800"/>
            </a:xfrm>
            <a:prstGeom prst="rect">
              <a:avLst/>
            </a:prstGeom>
            <a:noFill/>
            <a:ln w="9525">
              <a:noFill/>
              <a:miter lim="800000"/>
              <a:headEnd/>
              <a:tailEnd/>
            </a:ln>
          </p:spPr>
          <p:txBody>
            <a:bodyPr>
              <a:spAutoFit/>
            </a:bodyPr>
            <a:lstStyle/>
            <a:p>
              <a:pPr algn="ctr">
                <a:spcBef>
                  <a:spcPct val="50000"/>
                </a:spcBef>
              </a:pPr>
              <a:r>
                <a:rPr lang="en-US" sz="1400" dirty="0"/>
                <a:t>PCN=5000</a:t>
              </a:r>
            </a:p>
          </p:txBody>
        </p:sp>
        <p:sp>
          <p:nvSpPr>
            <p:cNvPr id="311333" name="Rectangle 37"/>
            <p:cNvSpPr>
              <a:spLocks noChangeArrowheads="1"/>
            </p:cNvSpPr>
            <p:nvPr/>
          </p:nvSpPr>
          <p:spPr bwMode="auto">
            <a:xfrm>
              <a:off x="398463" y="2355850"/>
              <a:ext cx="1025525" cy="274638"/>
            </a:xfrm>
            <a:prstGeom prst="rect">
              <a:avLst/>
            </a:prstGeom>
            <a:noFill/>
            <a:ln w="9525">
              <a:noFill/>
              <a:miter lim="800000"/>
              <a:headEnd/>
              <a:tailEnd/>
            </a:ln>
          </p:spPr>
          <p:txBody>
            <a:bodyPr wrap="none">
              <a:spAutoFit/>
            </a:bodyPr>
            <a:lstStyle/>
            <a:p>
              <a:pPr algn="ctr"/>
              <a:r>
                <a:rPr lang="en-US" sz="1200" b="1" dirty="0"/>
                <a:t>8884141000</a:t>
              </a:r>
            </a:p>
          </p:txBody>
        </p:sp>
        <p:sp>
          <p:nvSpPr>
            <p:cNvPr id="311334" name="Text Box 38"/>
            <p:cNvSpPr txBox="1">
              <a:spLocks noChangeArrowheads="1"/>
            </p:cNvSpPr>
            <p:nvPr/>
          </p:nvSpPr>
          <p:spPr bwMode="auto">
            <a:xfrm>
              <a:off x="328613" y="2166938"/>
              <a:ext cx="1185862" cy="274637"/>
            </a:xfrm>
            <a:prstGeom prst="rect">
              <a:avLst/>
            </a:prstGeom>
            <a:noFill/>
            <a:ln w="9525">
              <a:noFill/>
              <a:miter lim="800000"/>
              <a:headEnd/>
              <a:tailEnd/>
            </a:ln>
          </p:spPr>
          <p:txBody>
            <a:bodyPr>
              <a:spAutoFit/>
            </a:bodyPr>
            <a:lstStyle/>
            <a:p>
              <a:pPr algn="ctr">
                <a:spcBef>
                  <a:spcPct val="50000"/>
                </a:spcBef>
              </a:pPr>
              <a:r>
                <a:rPr lang="en-US" sz="1200" b="1" dirty="0"/>
                <a:t>Node ID#</a:t>
              </a:r>
            </a:p>
          </p:txBody>
        </p:sp>
        <p:sp>
          <p:nvSpPr>
            <p:cNvPr id="311335" name="Oval 39"/>
            <p:cNvSpPr>
              <a:spLocks noChangeArrowheads="1"/>
            </p:cNvSpPr>
            <p:nvPr/>
          </p:nvSpPr>
          <p:spPr bwMode="ltGray">
            <a:xfrm>
              <a:off x="466725" y="5524500"/>
              <a:ext cx="871538" cy="809625"/>
            </a:xfrm>
            <a:prstGeom prst="ellipse">
              <a:avLst/>
            </a:prstGeom>
            <a:solidFill>
              <a:schemeClr val="accent1">
                <a:lumMod val="60000"/>
                <a:lumOff val="40000"/>
              </a:schemeClr>
            </a:solidFill>
            <a:ln w="9525">
              <a:solidFill>
                <a:schemeClr val="tx1"/>
              </a:solidFill>
              <a:round/>
              <a:headEnd/>
              <a:tailEnd/>
            </a:ln>
          </p:spPr>
          <p:txBody>
            <a:bodyPr wrap="none" anchor="ctr"/>
            <a:lstStyle/>
            <a:p>
              <a:endParaRPr lang="en-US" dirty="0"/>
            </a:p>
          </p:txBody>
        </p:sp>
        <p:sp>
          <p:nvSpPr>
            <p:cNvPr id="2019368" name="Freeform 40"/>
            <p:cNvSpPr>
              <a:spLocks/>
            </p:cNvSpPr>
            <p:nvPr/>
          </p:nvSpPr>
          <p:spPr bwMode="auto">
            <a:xfrm>
              <a:off x="1138238" y="1885950"/>
              <a:ext cx="3024187" cy="1743075"/>
            </a:xfrm>
            <a:custGeom>
              <a:avLst/>
              <a:gdLst>
                <a:gd name="T0" fmla="*/ 0 w 1851"/>
                <a:gd name="T1" fmla="*/ 2147483647 h 1164"/>
                <a:gd name="T2" fmla="*/ 2147483647 w 1851"/>
                <a:gd name="T3" fmla="*/ 2147483647 h 1164"/>
                <a:gd name="T4" fmla="*/ 2147483647 w 1851"/>
                <a:gd name="T5" fmla="*/ 0 h 1164"/>
                <a:gd name="T6" fmla="*/ 2147483647 w 1851"/>
                <a:gd name="T7" fmla="*/ 2147483647 h 1164"/>
                <a:gd name="T8" fmla="*/ 0 60000 65536"/>
                <a:gd name="T9" fmla="*/ 0 60000 65536"/>
                <a:gd name="T10" fmla="*/ 0 60000 65536"/>
                <a:gd name="T11" fmla="*/ 0 60000 65536"/>
                <a:gd name="T12" fmla="*/ 0 w 1851"/>
                <a:gd name="T13" fmla="*/ 0 h 1164"/>
                <a:gd name="T14" fmla="*/ 1851 w 1851"/>
                <a:gd name="T15" fmla="*/ 1164 h 1164"/>
              </a:gdLst>
              <a:ahLst/>
              <a:cxnLst>
                <a:cxn ang="T8">
                  <a:pos x="T0" y="T1"/>
                </a:cxn>
                <a:cxn ang="T9">
                  <a:pos x="T2" y="T3"/>
                </a:cxn>
                <a:cxn ang="T10">
                  <a:pos x="T4" y="T5"/>
                </a:cxn>
                <a:cxn ang="T11">
                  <a:pos x="T6" y="T7"/>
                </a:cxn>
              </a:cxnLst>
              <a:rect l="T12" t="T13" r="T14" b="T15"/>
              <a:pathLst>
                <a:path w="1851" h="1164">
                  <a:moveTo>
                    <a:pt x="0" y="183"/>
                  </a:moveTo>
                  <a:lnTo>
                    <a:pt x="387" y="3"/>
                  </a:lnTo>
                  <a:lnTo>
                    <a:pt x="1032" y="0"/>
                  </a:lnTo>
                  <a:lnTo>
                    <a:pt x="1851" y="1164"/>
                  </a:lnTo>
                </a:path>
              </a:pathLst>
            </a:custGeom>
            <a:noFill/>
            <a:ln w="19050" cap="flat" cmpd="sng">
              <a:solidFill>
                <a:srgbClr val="FF0000"/>
              </a:solidFill>
              <a:prstDash val="dash"/>
              <a:round/>
              <a:headEnd type="none" w="med" len="med"/>
              <a:tailEnd type="triangle" w="med" len="med"/>
            </a:ln>
          </p:spPr>
          <p:txBody>
            <a:bodyPr/>
            <a:lstStyle/>
            <a:p>
              <a:endParaRPr lang="en-US" dirty="0"/>
            </a:p>
          </p:txBody>
        </p:sp>
        <p:sp>
          <p:nvSpPr>
            <p:cNvPr id="2019369" name="Line 41"/>
            <p:cNvSpPr>
              <a:spLocks noChangeShapeType="1"/>
            </p:cNvSpPr>
            <p:nvPr/>
          </p:nvSpPr>
          <p:spPr bwMode="auto">
            <a:xfrm>
              <a:off x="5086350" y="4267200"/>
              <a:ext cx="1371600" cy="1828800"/>
            </a:xfrm>
            <a:prstGeom prst="line">
              <a:avLst/>
            </a:prstGeom>
            <a:noFill/>
            <a:ln w="19050">
              <a:solidFill>
                <a:srgbClr val="FF0000"/>
              </a:solidFill>
              <a:prstDash val="dash"/>
              <a:round/>
              <a:headEnd/>
              <a:tailEnd type="triangle" w="med" len="med"/>
            </a:ln>
          </p:spPr>
          <p:txBody>
            <a:bodyPr/>
            <a:lstStyle/>
            <a:p>
              <a:endParaRPr lang="en-US" dirty="0"/>
            </a:p>
          </p:txBody>
        </p:sp>
        <p:sp>
          <p:nvSpPr>
            <p:cNvPr id="311338" name="Text Box 42"/>
            <p:cNvSpPr txBox="1">
              <a:spLocks noChangeArrowheads="1"/>
            </p:cNvSpPr>
            <p:nvPr/>
          </p:nvSpPr>
          <p:spPr bwMode="auto">
            <a:xfrm>
              <a:off x="552450" y="5781675"/>
              <a:ext cx="723900" cy="304800"/>
            </a:xfrm>
            <a:prstGeom prst="rect">
              <a:avLst/>
            </a:prstGeom>
            <a:noFill/>
            <a:ln w="9525">
              <a:noFill/>
              <a:miter lim="800000"/>
              <a:headEnd/>
              <a:tailEnd/>
            </a:ln>
          </p:spPr>
          <p:txBody>
            <a:bodyPr>
              <a:spAutoFit/>
            </a:bodyPr>
            <a:lstStyle/>
            <a:p>
              <a:pPr algn="ctr">
                <a:spcBef>
                  <a:spcPct val="50000"/>
                </a:spcBef>
              </a:pPr>
              <a:r>
                <a:rPr lang="en-US" sz="1400" dirty="0"/>
                <a:t>MSC</a:t>
              </a:r>
            </a:p>
          </p:txBody>
        </p:sp>
      </p:gr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73355" y="0"/>
            <a:ext cx="8229600" cy="630936"/>
          </a:xfrm>
        </p:spPr>
        <p:txBody>
          <a:bodyPr/>
          <a:lstStyle/>
          <a:p>
            <a:pPr eaLnBrk="1" hangingPunct="1"/>
            <a:r>
              <a:rPr lang="en-US" dirty="0" smtClean="0"/>
              <a:t>TOBR fcd Mode Opcode 71 Example</a:t>
            </a:r>
          </a:p>
        </p:txBody>
      </p:sp>
      <p:grpSp>
        <p:nvGrpSpPr>
          <p:cNvPr id="34" name="Group 33"/>
          <p:cNvGrpSpPr/>
          <p:nvPr/>
        </p:nvGrpSpPr>
        <p:grpSpPr>
          <a:xfrm>
            <a:off x="0" y="667415"/>
            <a:ext cx="8963025" cy="5845175"/>
            <a:chOff x="0" y="752475"/>
            <a:chExt cx="8963025" cy="5845175"/>
          </a:xfrm>
        </p:grpSpPr>
        <p:sp>
          <p:nvSpPr>
            <p:cNvPr id="312323" name="Rectangle 3"/>
            <p:cNvSpPr>
              <a:spLocks noChangeArrowheads="1"/>
            </p:cNvSpPr>
            <p:nvPr/>
          </p:nvSpPr>
          <p:spPr bwMode="auto">
            <a:xfrm>
              <a:off x="1733550" y="3238500"/>
              <a:ext cx="2066925" cy="16383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24" name="Text Box 4"/>
            <p:cNvSpPr txBox="1">
              <a:spLocks noChangeArrowheads="1"/>
            </p:cNvSpPr>
            <p:nvPr/>
          </p:nvSpPr>
          <p:spPr bwMode="auto">
            <a:xfrm>
              <a:off x="1733550" y="3238500"/>
              <a:ext cx="1657350" cy="1368425"/>
            </a:xfrm>
            <a:prstGeom prst="rect">
              <a:avLst/>
            </a:prstGeom>
            <a:noFill/>
            <a:ln w="9525">
              <a:noFill/>
              <a:miter lim="800000"/>
              <a:headEnd/>
              <a:tailEnd/>
            </a:ln>
          </p:spPr>
          <p:txBody>
            <a:bodyPr>
              <a:spAutoFit/>
            </a:bodyPr>
            <a:lstStyle/>
            <a:p>
              <a:pPr>
                <a:spcBef>
                  <a:spcPct val="50000"/>
                </a:spcBef>
              </a:pPr>
              <a:r>
                <a:rPr lang="en-US" sz="1400" dirty="0"/>
                <a:t>gtin=4               tt=0          np=e164     nai=sub cdgtasn=inapcdt cggtasn=inapcgt</a:t>
              </a:r>
            </a:p>
          </p:txBody>
        </p:sp>
        <p:sp>
          <p:nvSpPr>
            <p:cNvPr id="312325" name="Text Box 5"/>
            <p:cNvSpPr txBox="1">
              <a:spLocks noChangeArrowheads="1"/>
            </p:cNvSpPr>
            <p:nvPr/>
          </p:nvSpPr>
          <p:spPr bwMode="auto">
            <a:xfrm>
              <a:off x="1543050" y="2981325"/>
              <a:ext cx="2419350" cy="304800"/>
            </a:xfrm>
            <a:prstGeom prst="rect">
              <a:avLst/>
            </a:prstGeom>
            <a:noFill/>
            <a:ln w="9525">
              <a:noFill/>
              <a:miter lim="800000"/>
              <a:headEnd/>
              <a:tailEnd/>
            </a:ln>
          </p:spPr>
          <p:txBody>
            <a:bodyPr>
              <a:spAutoFit/>
            </a:bodyPr>
            <a:lstStyle/>
            <a:p>
              <a:pPr algn="ctr">
                <a:spcBef>
                  <a:spcPct val="50000"/>
                </a:spcBef>
              </a:pPr>
              <a:r>
                <a:rPr lang="en-US" sz="1400" dirty="0"/>
                <a:t>Global title selector table</a:t>
              </a:r>
            </a:p>
          </p:txBody>
        </p:sp>
        <p:sp>
          <p:nvSpPr>
            <p:cNvPr id="312326" name="Rectangle 6"/>
            <p:cNvSpPr>
              <a:spLocks noChangeArrowheads="1"/>
            </p:cNvSpPr>
            <p:nvPr/>
          </p:nvSpPr>
          <p:spPr bwMode="auto">
            <a:xfrm>
              <a:off x="1885950" y="1028700"/>
              <a:ext cx="1752600" cy="1800225"/>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27" name="Rectangle 7"/>
            <p:cNvSpPr>
              <a:spLocks noChangeArrowheads="1"/>
            </p:cNvSpPr>
            <p:nvPr/>
          </p:nvSpPr>
          <p:spPr bwMode="auto">
            <a:xfrm>
              <a:off x="1851025" y="1038225"/>
              <a:ext cx="1879600" cy="1793875"/>
            </a:xfrm>
            <a:prstGeom prst="rect">
              <a:avLst/>
            </a:prstGeom>
            <a:noFill/>
            <a:ln w="9525">
              <a:noFill/>
              <a:miter lim="800000"/>
              <a:headEnd/>
              <a:tailEnd/>
            </a:ln>
          </p:spPr>
          <p:txBody>
            <a:bodyPr>
              <a:spAutoFit/>
            </a:bodyPr>
            <a:lstStyle/>
            <a:p>
              <a:pPr>
                <a:spcBef>
                  <a:spcPct val="50000"/>
                </a:spcBef>
              </a:pPr>
              <a:r>
                <a:rPr lang="en-US" sz="1400" dirty="0"/>
                <a:t>Opcode=71             Cd tt      0        CdGTA 8884142088  OPC     1000          Cg tt      0          CgPC   - - - - - - - - -                   Cg gta   8884141000 Cg ssn   241</a:t>
              </a:r>
            </a:p>
          </p:txBody>
        </p:sp>
        <p:sp>
          <p:nvSpPr>
            <p:cNvPr id="312328" name="Text Box 8"/>
            <p:cNvSpPr txBox="1">
              <a:spLocks noChangeArrowheads="1"/>
            </p:cNvSpPr>
            <p:nvPr/>
          </p:nvSpPr>
          <p:spPr bwMode="auto">
            <a:xfrm>
              <a:off x="2047875" y="771525"/>
              <a:ext cx="1733550" cy="304800"/>
            </a:xfrm>
            <a:prstGeom prst="rect">
              <a:avLst/>
            </a:prstGeom>
            <a:noFill/>
            <a:ln w="9525">
              <a:noFill/>
              <a:miter lim="800000"/>
              <a:headEnd/>
              <a:tailEnd/>
            </a:ln>
          </p:spPr>
          <p:txBody>
            <a:bodyPr>
              <a:spAutoFit/>
            </a:bodyPr>
            <a:lstStyle/>
            <a:p>
              <a:pPr>
                <a:spcBef>
                  <a:spcPct val="50000"/>
                </a:spcBef>
              </a:pPr>
              <a:r>
                <a:rPr lang="en-US" sz="1400" dirty="0"/>
                <a:t>Incoming MSU</a:t>
              </a:r>
            </a:p>
          </p:txBody>
        </p:sp>
        <p:sp>
          <p:nvSpPr>
            <p:cNvPr id="2021385" name="Line 9"/>
            <p:cNvSpPr>
              <a:spLocks noChangeShapeType="1"/>
            </p:cNvSpPr>
            <p:nvPr/>
          </p:nvSpPr>
          <p:spPr bwMode="auto">
            <a:xfrm>
              <a:off x="2733675" y="2828925"/>
              <a:ext cx="0" cy="228600"/>
            </a:xfrm>
            <a:prstGeom prst="line">
              <a:avLst/>
            </a:prstGeom>
            <a:noFill/>
            <a:ln w="28575">
              <a:solidFill>
                <a:srgbClr val="FF0000"/>
              </a:solidFill>
              <a:round/>
              <a:headEnd/>
              <a:tailEnd type="triangle" w="med" len="med"/>
            </a:ln>
          </p:spPr>
          <p:txBody>
            <a:bodyPr/>
            <a:lstStyle/>
            <a:p>
              <a:endParaRPr lang="en-US" dirty="0"/>
            </a:p>
          </p:txBody>
        </p:sp>
        <p:grpSp>
          <p:nvGrpSpPr>
            <p:cNvPr id="2" name="Group 10"/>
            <p:cNvGrpSpPr>
              <a:grpSpLocks/>
            </p:cNvGrpSpPr>
            <p:nvPr/>
          </p:nvGrpSpPr>
          <p:grpSpPr bwMode="auto">
            <a:xfrm>
              <a:off x="0" y="923925"/>
              <a:ext cx="1866900" cy="533400"/>
              <a:chOff x="0" y="1296"/>
              <a:chExt cx="1176" cy="336"/>
            </a:xfrm>
          </p:grpSpPr>
          <p:sp>
            <p:nvSpPr>
              <p:cNvPr id="312351" name="Line 11"/>
              <p:cNvSpPr>
                <a:spLocks noChangeShapeType="1"/>
              </p:cNvSpPr>
              <p:nvPr/>
            </p:nvSpPr>
            <p:spPr bwMode="auto">
              <a:xfrm>
                <a:off x="0" y="1464"/>
                <a:ext cx="1176" cy="0"/>
              </a:xfrm>
              <a:prstGeom prst="line">
                <a:avLst/>
              </a:prstGeom>
              <a:noFill/>
              <a:ln w="28575">
                <a:solidFill>
                  <a:srgbClr val="FF0000"/>
                </a:solidFill>
                <a:round/>
                <a:headEnd/>
                <a:tailEnd type="triangle" w="med" len="med"/>
              </a:ln>
            </p:spPr>
            <p:txBody>
              <a:bodyPr/>
              <a:lstStyle/>
              <a:p>
                <a:endParaRPr lang="en-US" dirty="0"/>
              </a:p>
            </p:txBody>
          </p:sp>
          <p:sp>
            <p:nvSpPr>
              <p:cNvPr id="312352" name="Text Box 12"/>
              <p:cNvSpPr txBox="1">
                <a:spLocks noChangeArrowheads="1"/>
              </p:cNvSpPr>
              <p:nvPr/>
            </p:nvSpPr>
            <p:spPr bwMode="auto">
              <a:xfrm>
                <a:off x="156" y="1296"/>
                <a:ext cx="816" cy="192"/>
              </a:xfrm>
              <a:prstGeom prst="rect">
                <a:avLst/>
              </a:prstGeom>
              <a:noFill/>
              <a:ln w="9525">
                <a:noFill/>
                <a:miter lim="800000"/>
                <a:headEnd/>
                <a:tailEnd/>
              </a:ln>
            </p:spPr>
            <p:txBody>
              <a:bodyPr>
                <a:spAutoFit/>
              </a:bodyPr>
              <a:lstStyle/>
              <a:p>
                <a:pPr algn="ctr">
                  <a:spcBef>
                    <a:spcPct val="50000"/>
                  </a:spcBef>
                </a:pPr>
                <a:r>
                  <a:rPr lang="en-US" sz="1400" dirty="0"/>
                  <a:t>ntwkAls</a:t>
                </a:r>
              </a:p>
            </p:txBody>
          </p:sp>
          <p:sp>
            <p:nvSpPr>
              <p:cNvPr id="312353" name="Text Box 13"/>
              <p:cNvSpPr txBox="1">
                <a:spLocks noChangeArrowheads="1"/>
              </p:cNvSpPr>
              <p:nvPr/>
            </p:nvSpPr>
            <p:spPr bwMode="auto">
              <a:xfrm>
                <a:off x="18" y="1440"/>
                <a:ext cx="1074" cy="192"/>
              </a:xfrm>
              <a:prstGeom prst="rect">
                <a:avLst/>
              </a:prstGeom>
              <a:noFill/>
              <a:ln w="9525">
                <a:noFill/>
                <a:miter lim="800000"/>
                <a:headEnd/>
                <a:tailEnd/>
              </a:ln>
            </p:spPr>
            <p:txBody>
              <a:bodyPr>
                <a:spAutoFit/>
              </a:bodyPr>
              <a:lstStyle/>
              <a:p>
                <a:pPr algn="ctr">
                  <a:spcBef>
                    <a:spcPct val="50000"/>
                  </a:spcBef>
                </a:pPr>
                <a:r>
                  <a:rPr lang="en-US" sz="1400" dirty="0"/>
                  <a:t>gttmode=acdcd</a:t>
                </a:r>
              </a:p>
            </p:txBody>
          </p:sp>
        </p:grpSp>
        <p:sp>
          <p:nvSpPr>
            <p:cNvPr id="312331" name="Rectangle 14"/>
            <p:cNvSpPr>
              <a:spLocks noChangeArrowheads="1"/>
            </p:cNvSpPr>
            <p:nvPr/>
          </p:nvSpPr>
          <p:spPr bwMode="auto">
            <a:xfrm>
              <a:off x="5238750" y="1016000"/>
              <a:ext cx="2047875" cy="178435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32" name="Text Box 15"/>
            <p:cNvSpPr txBox="1">
              <a:spLocks noChangeArrowheads="1"/>
            </p:cNvSpPr>
            <p:nvPr/>
          </p:nvSpPr>
          <p:spPr bwMode="auto">
            <a:xfrm>
              <a:off x="5324475" y="752475"/>
              <a:ext cx="1828800" cy="304800"/>
            </a:xfrm>
            <a:prstGeom prst="rect">
              <a:avLst/>
            </a:prstGeom>
            <a:noFill/>
            <a:ln w="9525">
              <a:noFill/>
              <a:miter lim="800000"/>
              <a:headEnd/>
              <a:tailEnd/>
            </a:ln>
          </p:spPr>
          <p:txBody>
            <a:bodyPr>
              <a:spAutoFit/>
            </a:bodyPr>
            <a:lstStyle/>
            <a:p>
              <a:pPr algn="ctr">
                <a:spcBef>
                  <a:spcPct val="50000"/>
                </a:spcBef>
              </a:pPr>
              <a:r>
                <a:rPr lang="en-US" sz="1400" dirty="0"/>
                <a:t>1</a:t>
              </a:r>
              <a:r>
                <a:rPr lang="en-US" sz="1400" baseline="30000" dirty="0"/>
                <a:t>st</a:t>
              </a:r>
              <a:r>
                <a:rPr lang="en-US" sz="1400" dirty="0"/>
                <a:t> GTA translation</a:t>
              </a:r>
            </a:p>
          </p:txBody>
        </p:sp>
        <p:sp>
          <p:nvSpPr>
            <p:cNvPr id="312333" name="Text Box 16"/>
            <p:cNvSpPr txBox="1">
              <a:spLocks noChangeArrowheads="1"/>
            </p:cNvSpPr>
            <p:nvPr/>
          </p:nvSpPr>
          <p:spPr bwMode="auto">
            <a:xfrm>
              <a:off x="5353050" y="1016000"/>
              <a:ext cx="1771650" cy="1793875"/>
            </a:xfrm>
            <a:prstGeom prst="rect">
              <a:avLst/>
            </a:prstGeom>
            <a:noFill/>
            <a:ln w="9525">
              <a:noFill/>
              <a:miter lim="800000"/>
              <a:headEnd/>
              <a:tailEnd/>
            </a:ln>
          </p:spPr>
          <p:txBody>
            <a:bodyPr>
              <a:spAutoFit/>
            </a:bodyPr>
            <a:lstStyle/>
            <a:p>
              <a:pPr>
                <a:spcBef>
                  <a:spcPct val="50000"/>
                </a:spcBef>
              </a:pPr>
              <a:r>
                <a:rPr lang="en-US" sz="1400" dirty="0"/>
                <a:t>gttsn=inapcdt xlat=dpcssn           ri=gt                     ssn=241         gta=8884142000   egta=8884142999 pcn=4000   opcode=71</a:t>
              </a:r>
            </a:p>
          </p:txBody>
        </p:sp>
        <p:sp>
          <p:nvSpPr>
            <p:cNvPr id="312334" name="Rectangle 17"/>
            <p:cNvSpPr>
              <a:spLocks noChangeArrowheads="1"/>
            </p:cNvSpPr>
            <p:nvPr/>
          </p:nvSpPr>
          <p:spPr bwMode="auto">
            <a:xfrm>
              <a:off x="5276850" y="4591050"/>
              <a:ext cx="2047875" cy="19812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35" name="Text Box 18"/>
            <p:cNvSpPr txBox="1">
              <a:spLocks noChangeArrowheads="1"/>
            </p:cNvSpPr>
            <p:nvPr/>
          </p:nvSpPr>
          <p:spPr bwMode="auto">
            <a:xfrm>
              <a:off x="5391150" y="4591050"/>
              <a:ext cx="1771650" cy="2006600"/>
            </a:xfrm>
            <a:prstGeom prst="rect">
              <a:avLst/>
            </a:prstGeom>
            <a:noFill/>
            <a:ln w="9525">
              <a:noFill/>
              <a:miter lim="800000"/>
              <a:headEnd/>
              <a:tailEnd/>
            </a:ln>
          </p:spPr>
          <p:txBody>
            <a:bodyPr>
              <a:spAutoFit/>
            </a:bodyPr>
            <a:lstStyle/>
            <a:p>
              <a:pPr>
                <a:spcBef>
                  <a:spcPct val="50000"/>
                </a:spcBef>
              </a:pPr>
              <a:r>
                <a:rPr lang="en-US" sz="1400" dirty="0"/>
                <a:t>gttsn=inapcgt xlat=dpcssn           ri=gt                     ssn=241         gta=8884141000   egta=8884141999 opcn=1000 opcode=71 pcn=5000</a:t>
              </a:r>
            </a:p>
          </p:txBody>
        </p:sp>
        <p:sp>
          <p:nvSpPr>
            <p:cNvPr id="312336" name="Rectangle 19"/>
            <p:cNvSpPr>
              <a:spLocks noChangeArrowheads="1"/>
            </p:cNvSpPr>
            <p:nvPr/>
          </p:nvSpPr>
          <p:spPr bwMode="auto">
            <a:xfrm>
              <a:off x="1724025" y="5114925"/>
              <a:ext cx="2085975" cy="12954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37" name="Text Box 20"/>
            <p:cNvSpPr txBox="1">
              <a:spLocks noChangeArrowheads="1"/>
            </p:cNvSpPr>
            <p:nvPr/>
          </p:nvSpPr>
          <p:spPr bwMode="auto">
            <a:xfrm>
              <a:off x="1733550" y="4857750"/>
              <a:ext cx="2066925" cy="304800"/>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12338" name="Text Box 21"/>
            <p:cNvSpPr txBox="1">
              <a:spLocks noChangeArrowheads="1"/>
            </p:cNvSpPr>
            <p:nvPr/>
          </p:nvSpPr>
          <p:spPr bwMode="auto">
            <a:xfrm>
              <a:off x="1809750" y="5200650"/>
              <a:ext cx="1876425" cy="942975"/>
            </a:xfrm>
            <a:prstGeom prst="rect">
              <a:avLst/>
            </a:prstGeom>
            <a:noFill/>
            <a:ln w="9525">
              <a:noFill/>
              <a:miter lim="800000"/>
              <a:headEnd/>
              <a:tailEnd/>
            </a:ln>
          </p:spPr>
          <p:txBody>
            <a:bodyPr>
              <a:spAutoFit/>
            </a:bodyPr>
            <a:lstStyle/>
            <a:p>
              <a:pPr>
                <a:spcBef>
                  <a:spcPct val="50000"/>
                </a:spcBef>
              </a:pPr>
              <a:r>
                <a:rPr lang="en-US" sz="1400" dirty="0"/>
                <a:t>gttsn=inapcdt         netdom=itu            ndgt=10                  settype=cdgta</a:t>
              </a:r>
            </a:p>
          </p:txBody>
        </p:sp>
        <p:grpSp>
          <p:nvGrpSpPr>
            <p:cNvPr id="312339" name="Group 22"/>
            <p:cNvGrpSpPr>
              <a:grpSpLocks/>
            </p:cNvGrpSpPr>
            <p:nvPr/>
          </p:nvGrpSpPr>
          <p:grpSpPr bwMode="auto">
            <a:xfrm>
              <a:off x="5286375" y="2781300"/>
              <a:ext cx="2085975" cy="1552575"/>
              <a:chOff x="3312" y="1866"/>
              <a:chExt cx="1314" cy="978"/>
            </a:xfrm>
          </p:grpSpPr>
          <p:sp>
            <p:nvSpPr>
              <p:cNvPr id="312348" name="Rectangle 23"/>
              <p:cNvSpPr>
                <a:spLocks noChangeArrowheads="1"/>
              </p:cNvSpPr>
              <p:nvPr/>
            </p:nvSpPr>
            <p:spPr bwMode="auto">
              <a:xfrm>
                <a:off x="3312" y="2028"/>
                <a:ext cx="1314" cy="816"/>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12349" name="Text Box 24"/>
              <p:cNvSpPr txBox="1">
                <a:spLocks noChangeArrowheads="1"/>
              </p:cNvSpPr>
              <p:nvPr/>
            </p:nvSpPr>
            <p:spPr bwMode="auto">
              <a:xfrm>
                <a:off x="3318" y="1866"/>
                <a:ext cx="1302" cy="192"/>
              </a:xfrm>
              <a:prstGeom prst="rect">
                <a:avLst/>
              </a:prstGeom>
              <a:noFill/>
              <a:ln w="9525">
                <a:noFill/>
                <a:miter lim="800000"/>
                <a:headEnd/>
                <a:tailEnd/>
              </a:ln>
            </p:spPr>
            <p:txBody>
              <a:bodyPr>
                <a:spAutoFit/>
              </a:bodyPr>
              <a:lstStyle/>
              <a:p>
                <a:pPr algn="ctr">
                  <a:spcBef>
                    <a:spcPct val="50000"/>
                  </a:spcBef>
                </a:pPr>
                <a:r>
                  <a:rPr lang="en-US" sz="1400" dirty="0"/>
                  <a:t>Global title set table</a:t>
                </a:r>
              </a:p>
            </p:txBody>
          </p:sp>
          <p:sp>
            <p:nvSpPr>
              <p:cNvPr id="312350" name="Text Box 25"/>
              <p:cNvSpPr txBox="1">
                <a:spLocks noChangeArrowheads="1"/>
              </p:cNvSpPr>
              <p:nvPr/>
            </p:nvSpPr>
            <p:spPr bwMode="auto">
              <a:xfrm>
                <a:off x="3366" y="2082"/>
                <a:ext cx="1182" cy="594"/>
              </a:xfrm>
              <a:prstGeom prst="rect">
                <a:avLst/>
              </a:prstGeom>
              <a:noFill/>
              <a:ln w="9525">
                <a:noFill/>
                <a:miter lim="800000"/>
                <a:headEnd/>
                <a:tailEnd/>
              </a:ln>
            </p:spPr>
            <p:txBody>
              <a:bodyPr>
                <a:spAutoFit/>
              </a:bodyPr>
              <a:lstStyle/>
              <a:p>
                <a:pPr>
                  <a:spcBef>
                    <a:spcPct val="50000"/>
                  </a:spcBef>
                </a:pPr>
                <a:r>
                  <a:rPr lang="en-US" sz="1400" dirty="0"/>
                  <a:t>gttsn=inapcgt         netdom=itu            ndgt=10                  settype=cggta</a:t>
                </a:r>
              </a:p>
            </p:txBody>
          </p:sp>
        </p:grpSp>
        <p:sp>
          <p:nvSpPr>
            <p:cNvPr id="2021402" name="Freeform 26"/>
            <p:cNvSpPr>
              <a:spLocks/>
            </p:cNvSpPr>
            <p:nvPr/>
          </p:nvSpPr>
          <p:spPr bwMode="auto">
            <a:xfrm>
              <a:off x="1285875" y="4267200"/>
              <a:ext cx="588963" cy="1085850"/>
            </a:xfrm>
            <a:custGeom>
              <a:avLst/>
              <a:gdLst>
                <a:gd name="T0" fmla="*/ 2147483647 w 371"/>
                <a:gd name="T1" fmla="*/ 0 h 798"/>
                <a:gd name="T2" fmla="*/ 0 w 371"/>
                <a:gd name="T3" fmla="*/ 0 h 798"/>
                <a:gd name="T4" fmla="*/ 2147483647 w 371"/>
                <a:gd name="T5" fmla="*/ 2147483647 h 798"/>
                <a:gd name="T6" fmla="*/ 2147483647 w 371"/>
                <a:gd name="T7" fmla="*/ 2147483647 h 798"/>
                <a:gd name="T8" fmla="*/ 0 60000 65536"/>
                <a:gd name="T9" fmla="*/ 0 60000 65536"/>
                <a:gd name="T10" fmla="*/ 0 60000 65536"/>
                <a:gd name="T11" fmla="*/ 0 60000 65536"/>
                <a:gd name="T12" fmla="*/ 0 w 371"/>
                <a:gd name="T13" fmla="*/ 0 h 798"/>
                <a:gd name="T14" fmla="*/ 371 w 371"/>
                <a:gd name="T15" fmla="*/ 798 h 798"/>
              </a:gdLst>
              <a:ahLst/>
              <a:cxnLst>
                <a:cxn ang="T8">
                  <a:pos x="T0" y="T1"/>
                </a:cxn>
                <a:cxn ang="T9">
                  <a:pos x="T2" y="T3"/>
                </a:cxn>
                <a:cxn ang="T10">
                  <a:pos x="T4" y="T5"/>
                </a:cxn>
                <a:cxn ang="T11">
                  <a:pos x="T6" y="T7"/>
                </a:cxn>
              </a:cxnLst>
              <a:rect l="T12" t="T13" r="T14" b="T15"/>
              <a:pathLst>
                <a:path w="371" h="798">
                  <a:moveTo>
                    <a:pt x="288" y="0"/>
                  </a:moveTo>
                  <a:lnTo>
                    <a:pt x="0" y="0"/>
                  </a:lnTo>
                  <a:lnTo>
                    <a:pt x="8" y="792"/>
                  </a:lnTo>
                  <a:lnTo>
                    <a:pt x="371" y="798"/>
                  </a:lnTo>
                </a:path>
              </a:pathLst>
            </a:custGeom>
            <a:noFill/>
            <a:ln w="28575" cap="flat" cmpd="sng">
              <a:solidFill>
                <a:srgbClr val="FF0000"/>
              </a:solidFill>
              <a:prstDash val="dash"/>
              <a:round/>
              <a:headEnd type="none" w="med" len="med"/>
              <a:tailEnd type="triangle" w="med" len="med"/>
            </a:ln>
          </p:spPr>
          <p:txBody>
            <a:bodyPr/>
            <a:lstStyle/>
            <a:p>
              <a:endParaRPr lang="en-US" dirty="0"/>
            </a:p>
          </p:txBody>
        </p:sp>
        <p:sp>
          <p:nvSpPr>
            <p:cNvPr id="2021403" name="Freeform 27"/>
            <p:cNvSpPr>
              <a:spLocks/>
            </p:cNvSpPr>
            <p:nvPr/>
          </p:nvSpPr>
          <p:spPr bwMode="auto">
            <a:xfrm>
              <a:off x="3095625" y="3190875"/>
              <a:ext cx="2333625" cy="1285875"/>
            </a:xfrm>
            <a:custGeom>
              <a:avLst/>
              <a:gdLst>
                <a:gd name="T0" fmla="*/ 0 w 1458"/>
                <a:gd name="T1" fmla="*/ 2147483647 h 690"/>
                <a:gd name="T2" fmla="*/ 2147483647 w 1458"/>
                <a:gd name="T3" fmla="*/ 2147483647 h 690"/>
                <a:gd name="T4" fmla="*/ 2147483647 w 1458"/>
                <a:gd name="T5" fmla="*/ 0 h 690"/>
                <a:gd name="T6" fmla="*/ 2147483647 w 1458"/>
                <a:gd name="T7" fmla="*/ 0 h 690"/>
                <a:gd name="T8" fmla="*/ 0 60000 65536"/>
                <a:gd name="T9" fmla="*/ 0 60000 65536"/>
                <a:gd name="T10" fmla="*/ 0 60000 65536"/>
                <a:gd name="T11" fmla="*/ 0 60000 65536"/>
                <a:gd name="T12" fmla="*/ 0 w 1458"/>
                <a:gd name="T13" fmla="*/ 0 h 690"/>
                <a:gd name="T14" fmla="*/ 1458 w 1458"/>
                <a:gd name="T15" fmla="*/ 690 h 690"/>
              </a:gdLst>
              <a:ahLst/>
              <a:cxnLst>
                <a:cxn ang="T8">
                  <a:pos x="T0" y="T1"/>
                </a:cxn>
                <a:cxn ang="T9">
                  <a:pos x="T2" y="T3"/>
                </a:cxn>
                <a:cxn ang="T10">
                  <a:pos x="T4" y="T5"/>
                </a:cxn>
                <a:cxn ang="T11">
                  <a:pos x="T6" y="T7"/>
                </a:cxn>
              </a:cxnLst>
              <a:rect l="T12" t="T13" r="T14" b="T15"/>
              <a:pathLst>
                <a:path w="1458" h="690">
                  <a:moveTo>
                    <a:pt x="0" y="690"/>
                  </a:moveTo>
                  <a:lnTo>
                    <a:pt x="960" y="684"/>
                  </a:lnTo>
                  <a:lnTo>
                    <a:pt x="966" y="0"/>
                  </a:lnTo>
                  <a:lnTo>
                    <a:pt x="1458" y="0"/>
                  </a:lnTo>
                </a:path>
              </a:pathLst>
            </a:custGeom>
            <a:noFill/>
            <a:ln w="28575" cap="flat" cmpd="sng">
              <a:solidFill>
                <a:srgbClr val="3399FF"/>
              </a:solidFill>
              <a:prstDash val="dash"/>
              <a:round/>
              <a:headEnd type="none" w="med" len="med"/>
              <a:tailEnd type="triangle" w="med" len="med"/>
            </a:ln>
          </p:spPr>
          <p:txBody>
            <a:bodyPr/>
            <a:lstStyle/>
            <a:p>
              <a:endParaRPr lang="en-US" dirty="0"/>
            </a:p>
          </p:txBody>
        </p:sp>
        <p:sp>
          <p:nvSpPr>
            <p:cNvPr id="2021404" name="Freeform 28"/>
            <p:cNvSpPr>
              <a:spLocks/>
            </p:cNvSpPr>
            <p:nvPr/>
          </p:nvSpPr>
          <p:spPr bwMode="auto">
            <a:xfrm>
              <a:off x="3124200" y="1181100"/>
              <a:ext cx="2085975" cy="4838700"/>
            </a:xfrm>
            <a:custGeom>
              <a:avLst/>
              <a:gdLst>
                <a:gd name="T0" fmla="*/ 0 w 1314"/>
                <a:gd name="T1" fmla="*/ 2147483647 h 3048"/>
                <a:gd name="T2" fmla="*/ 2147483647 w 1314"/>
                <a:gd name="T3" fmla="*/ 2147483647 h 3048"/>
                <a:gd name="T4" fmla="*/ 2147483647 w 1314"/>
                <a:gd name="T5" fmla="*/ 0 h 3048"/>
                <a:gd name="T6" fmla="*/ 2147483647 w 1314"/>
                <a:gd name="T7" fmla="*/ 2147483647 h 3048"/>
                <a:gd name="T8" fmla="*/ 0 60000 65536"/>
                <a:gd name="T9" fmla="*/ 0 60000 65536"/>
                <a:gd name="T10" fmla="*/ 0 60000 65536"/>
                <a:gd name="T11" fmla="*/ 0 60000 65536"/>
                <a:gd name="T12" fmla="*/ 0 w 1314"/>
                <a:gd name="T13" fmla="*/ 0 h 3048"/>
                <a:gd name="T14" fmla="*/ 1314 w 1314"/>
                <a:gd name="T15" fmla="*/ 3048 h 3048"/>
              </a:gdLst>
              <a:ahLst/>
              <a:cxnLst>
                <a:cxn ang="T8">
                  <a:pos x="T0" y="T1"/>
                </a:cxn>
                <a:cxn ang="T9">
                  <a:pos x="T2" y="T3"/>
                </a:cxn>
                <a:cxn ang="T10">
                  <a:pos x="T4" y="T5"/>
                </a:cxn>
                <a:cxn ang="T11">
                  <a:pos x="T6" y="T7"/>
                </a:cxn>
              </a:cxnLst>
              <a:rect l="T12" t="T13" r="T14" b="T15"/>
              <a:pathLst>
                <a:path w="1314" h="3048">
                  <a:moveTo>
                    <a:pt x="0" y="3048"/>
                  </a:moveTo>
                  <a:lnTo>
                    <a:pt x="768" y="3048"/>
                  </a:lnTo>
                  <a:lnTo>
                    <a:pt x="780" y="0"/>
                  </a:lnTo>
                  <a:lnTo>
                    <a:pt x="1314" y="2"/>
                  </a:lnTo>
                </a:path>
              </a:pathLst>
            </a:custGeom>
            <a:noFill/>
            <a:ln w="28575" cmpd="sng">
              <a:solidFill>
                <a:srgbClr val="FF0000"/>
              </a:solidFill>
              <a:round/>
              <a:headEnd type="none" w="med" len="med"/>
              <a:tailEnd type="triangle" w="med" len="med"/>
            </a:ln>
          </p:spPr>
          <p:txBody>
            <a:bodyPr/>
            <a:lstStyle/>
            <a:p>
              <a:endParaRPr lang="en-US" dirty="0"/>
            </a:p>
          </p:txBody>
        </p:sp>
        <p:sp>
          <p:nvSpPr>
            <p:cNvPr id="2021405" name="Freeform 29"/>
            <p:cNvSpPr>
              <a:spLocks/>
            </p:cNvSpPr>
            <p:nvPr/>
          </p:nvSpPr>
          <p:spPr bwMode="auto">
            <a:xfrm>
              <a:off x="4914900" y="3867150"/>
              <a:ext cx="533400" cy="933450"/>
            </a:xfrm>
            <a:custGeom>
              <a:avLst/>
              <a:gdLst>
                <a:gd name="T0" fmla="*/ 2147483647 w 324"/>
                <a:gd name="T1" fmla="*/ 0 h 582"/>
                <a:gd name="T2" fmla="*/ 0 w 324"/>
                <a:gd name="T3" fmla="*/ 0 h 582"/>
                <a:gd name="T4" fmla="*/ 2147483647 w 324"/>
                <a:gd name="T5" fmla="*/ 2147483647 h 582"/>
                <a:gd name="T6" fmla="*/ 2147483647 w 324"/>
                <a:gd name="T7" fmla="*/ 2147483647 h 582"/>
                <a:gd name="T8" fmla="*/ 0 60000 65536"/>
                <a:gd name="T9" fmla="*/ 0 60000 65536"/>
                <a:gd name="T10" fmla="*/ 0 60000 65536"/>
                <a:gd name="T11" fmla="*/ 0 60000 65536"/>
                <a:gd name="T12" fmla="*/ 0 w 324"/>
                <a:gd name="T13" fmla="*/ 0 h 582"/>
                <a:gd name="T14" fmla="*/ 324 w 324"/>
                <a:gd name="T15" fmla="*/ 582 h 582"/>
              </a:gdLst>
              <a:ahLst/>
              <a:cxnLst>
                <a:cxn ang="T8">
                  <a:pos x="T0" y="T1"/>
                </a:cxn>
                <a:cxn ang="T9">
                  <a:pos x="T2" y="T3"/>
                </a:cxn>
                <a:cxn ang="T10">
                  <a:pos x="T4" y="T5"/>
                </a:cxn>
                <a:cxn ang="T11">
                  <a:pos x="T6" y="T7"/>
                </a:cxn>
              </a:cxnLst>
              <a:rect l="T12" t="T13" r="T14" b="T15"/>
              <a:pathLst>
                <a:path w="324" h="582">
                  <a:moveTo>
                    <a:pt x="324" y="0"/>
                  </a:moveTo>
                  <a:lnTo>
                    <a:pt x="0" y="0"/>
                  </a:lnTo>
                  <a:lnTo>
                    <a:pt x="6" y="582"/>
                  </a:lnTo>
                  <a:lnTo>
                    <a:pt x="312" y="582"/>
                  </a:lnTo>
                </a:path>
              </a:pathLst>
            </a:custGeom>
            <a:noFill/>
            <a:ln w="28575" cap="flat">
              <a:solidFill>
                <a:srgbClr val="3399FF"/>
              </a:solidFill>
              <a:prstDash val="dash"/>
              <a:round/>
              <a:headEnd/>
              <a:tailEnd type="triangle" w="med" len="med"/>
            </a:ln>
          </p:spPr>
          <p:txBody>
            <a:bodyPr/>
            <a:lstStyle/>
            <a:p>
              <a:endParaRPr lang="en-US" dirty="0"/>
            </a:p>
          </p:txBody>
        </p:sp>
        <p:sp>
          <p:nvSpPr>
            <p:cNvPr id="312344" name="Text Box 30"/>
            <p:cNvSpPr txBox="1">
              <a:spLocks noChangeArrowheads="1"/>
            </p:cNvSpPr>
            <p:nvPr/>
          </p:nvSpPr>
          <p:spPr bwMode="auto">
            <a:xfrm>
              <a:off x="5372100" y="4314825"/>
              <a:ext cx="1895475" cy="304800"/>
            </a:xfrm>
            <a:prstGeom prst="rect">
              <a:avLst/>
            </a:prstGeom>
            <a:noFill/>
            <a:ln w="9525">
              <a:noFill/>
              <a:miter lim="800000"/>
              <a:headEnd/>
              <a:tailEnd/>
            </a:ln>
          </p:spPr>
          <p:txBody>
            <a:bodyPr>
              <a:spAutoFit/>
            </a:bodyPr>
            <a:lstStyle/>
            <a:p>
              <a:pPr algn="ctr">
                <a:spcBef>
                  <a:spcPct val="50000"/>
                </a:spcBef>
              </a:pPr>
              <a:r>
                <a:rPr lang="en-US" sz="1400" dirty="0"/>
                <a:t>2</a:t>
              </a:r>
              <a:r>
                <a:rPr lang="en-US" sz="1400" baseline="30000" dirty="0"/>
                <a:t>nd</a:t>
              </a:r>
              <a:r>
                <a:rPr lang="en-US" sz="1400" dirty="0"/>
                <a:t> GTA translation</a:t>
              </a:r>
            </a:p>
          </p:txBody>
        </p:sp>
        <p:sp>
          <p:nvSpPr>
            <p:cNvPr id="2021407" name="Text Box 31"/>
            <p:cNvSpPr txBox="1">
              <a:spLocks noChangeArrowheads="1"/>
            </p:cNvSpPr>
            <p:nvPr/>
          </p:nvSpPr>
          <p:spPr bwMode="auto">
            <a:xfrm>
              <a:off x="7486650" y="5876925"/>
              <a:ext cx="1476375" cy="527050"/>
            </a:xfrm>
            <a:prstGeom prst="rect">
              <a:avLst/>
            </a:prstGeom>
            <a:noFill/>
            <a:ln w="9525">
              <a:solidFill>
                <a:srgbClr val="FF0000"/>
              </a:solidFill>
              <a:miter lim="800000"/>
              <a:headEnd/>
              <a:tailEnd/>
            </a:ln>
          </p:spPr>
          <p:txBody>
            <a:bodyPr>
              <a:spAutoFit/>
            </a:bodyPr>
            <a:lstStyle/>
            <a:p>
              <a:pPr algn="ctr">
                <a:spcBef>
                  <a:spcPct val="50000"/>
                </a:spcBef>
              </a:pPr>
              <a:r>
                <a:rPr lang="en-US" sz="1400" dirty="0"/>
                <a:t>Message routes to PCN 5000</a:t>
              </a:r>
            </a:p>
          </p:txBody>
        </p:sp>
        <p:sp>
          <p:nvSpPr>
            <p:cNvPr id="2021408" name="Line 32"/>
            <p:cNvSpPr>
              <a:spLocks noChangeShapeType="1"/>
            </p:cNvSpPr>
            <p:nvPr/>
          </p:nvSpPr>
          <p:spPr bwMode="auto">
            <a:xfrm flipV="1">
              <a:off x="6362700" y="6248400"/>
              <a:ext cx="1114425" cy="190500"/>
            </a:xfrm>
            <a:prstGeom prst="line">
              <a:avLst/>
            </a:prstGeom>
            <a:noFill/>
            <a:ln w="28575">
              <a:solidFill>
                <a:srgbClr val="FF0000"/>
              </a:solidFill>
              <a:round/>
              <a:headEnd/>
              <a:tailEnd type="triangle" w="med" len="med"/>
            </a:ln>
          </p:spPr>
          <p:txBody>
            <a:bodyPr/>
            <a:lstStyle/>
            <a:p>
              <a:endParaRPr lang="en-US" dirty="0"/>
            </a:p>
          </p:txBody>
        </p:sp>
        <p:sp>
          <p:nvSpPr>
            <p:cNvPr id="2021409" name="Line 33"/>
            <p:cNvSpPr>
              <a:spLocks noChangeShapeType="1"/>
            </p:cNvSpPr>
            <p:nvPr/>
          </p:nvSpPr>
          <p:spPr bwMode="auto">
            <a:xfrm flipH="1">
              <a:off x="3143250" y="2466975"/>
              <a:ext cx="2266950" cy="1943100"/>
            </a:xfrm>
            <a:prstGeom prst="line">
              <a:avLst/>
            </a:prstGeom>
            <a:noFill/>
            <a:ln w="28575">
              <a:solidFill>
                <a:srgbClr val="009900"/>
              </a:solidFill>
              <a:round/>
              <a:headEnd/>
              <a:tailEnd type="triangle" w="med" len="med"/>
            </a:ln>
          </p:spPr>
          <p:txBody>
            <a:bodyPr/>
            <a:lstStyle/>
            <a:p>
              <a:endParaRPr lang="en-US" dirty="0"/>
            </a:p>
          </p:txBody>
        </p:sp>
      </p:gr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2"/>
          <p:cNvSpPr>
            <a:spLocks noGrp="1" noChangeArrowheads="1"/>
          </p:cNvSpPr>
          <p:nvPr>
            <p:ph type="title"/>
          </p:nvPr>
        </p:nvSpPr>
        <p:spPr/>
        <p:txBody>
          <a:bodyPr/>
          <a:lstStyle/>
          <a:p>
            <a:r>
              <a:rPr lang="en-US" smtClean="0"/>
              <a:t>GTT Load Sharing between ITU Networks</a:t>
            </a:r>
            <a:endParaRPr lang="en-US" dirty="0" smtClean="0"/>
          </a:p>
        </p:txBody>
      </p:sp>
      <p:sp>
        <p:nvSpPr>
          <p:cNvPr id="313346" name="Rectangle 3"/>
          <p:cNvSpPr>
            <a:spLocks noGrp="1" noChangeArrowheads="1"/>
          </p:cNvSpPr>
          <p:nvPr>
            <p:ph idx="1"/>
          </p:nvPr>
        </p:nvSpPr>
        <p:spPr/>
        <p:txBody>
          <a:bodyPr/>
          <a:lstStyle/>
          <a:p>
            <a:r>
              <a:rPr lang="en-GB" smtClean="0"/>
              <a:t>The GTT Loadsharing between ITU Network Types feature allows GTT loadsharing to occur between ITU National (ITU-N), ITU-N spare, ITU-International (ITU-I), and ITU-I spare point codes within the same MAP or MRN set.</a:t>
            </a:r>
          </a:p>
          <a:p>
            <a:r>
              <a:rPr lang="en-GB" smtClean="0"/>
              <a:t>This feature also allows different alias combinations to be provisioned, such as an ITU-N spare alias for an ITU-N destination point code. </a:t>
            </a:r>
          </a:p>
          <a:p>
            <a:r>
              <a:rPr lang="en-GB" smtClean="0"/>
              <a:t>The feature supports the current maximum of two alias point codes per destination point code</a:t>
            </a:r>
          </a:p>
          <a:p>
            <a:r>
              <a:rPr lang="en-GB" smtClean="0"/>
              <a:t>This is a core enhancement feature</a:t>
            </a:r>
            <a:endParaRPr lang="en-GB" dirty="0" smtClean="0"/>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2"/>
          <p:cNvSpPr>
            <a:spLocks noGrp="1" noChangeArrowheads="1"/>
          </p:cNvSpPr>
          <p:nvPr>
            <p:ph type="title"/>
          </p:nvPr>
        </p:nvSpPr>
        <p:spPr/>
        <p:txBody>
          <a:bodyPr/>
          <a:lstStyle/>
          <a:p>
            <a:r>
              <a:rPr lang="en-US" smtClean="0"/>
              <a:t>GTT Load Sharing between ITU Networks</a:t>
            </a:r>
            <a:endParaRPr lang="en-US" dirty="0" smtClean="0"/>
          </a:p>
        </p:txBody>
      </p:sp>
      <p:sp>
        <p:nvSpPr>
          <p:cNvPr id="314370" name="Rectangle 3"/>
          <p:cNvSpPr>
            <a:spLocks noGrp="1" noChangeArrowheads="1"/>
          </p:cNvSpPr>
          <p:nvPr>
            <p:ph idx="1"/>
          </p:nvPr>
        </p:nvSpPr>
        <p:spPr/>
        <p:txBody>
          <a:bodyPr/>
          <a:lstStyle/>
          <a:p>
            <a:r>
              <a:rPr lang="en-GB" smtClean="0"/>
              <a:t>The feature adds support for provisioning additional alias combinations for ITU-I, ITU-N, ITU-I spare, and ITU-N spare true point codes and their spare types, including:</a:t>
            </a:r>
          </a:p>
          <a:p>
            <a:pPr lvl="1"/>
            <a:r>
              <a:rPr lang="en-GB" smtClean="0"/>
              <a:t>ITU-N spare alias for ITU-N true point code</a:t>
            </a:r>
          </a:p>
          <a:p>
            <a:pPr lvl="1"/>
            <a:r>
              <a:rPr lang="en-GB" smtClean="0"/>
              <a:t>ITU-N alias for ITU-N spare true point code</a:t>
            </a:r>
          </a:p>
          <a:p>
            <a:pPr lvl="1"/>
            <a:r>
              <a:rPr lang="en-GB" smtClean="0"/>
              <a:t>ITU-I spare alias for ITU-I true point code</a:t>
            </a:r>
          </a:p>
          <a:p>
            <a:pPr lvl="1"/>
            <a:r>
              <a:rPr lang="en-GB" smtClean="0"/>
              <a:t>ITU-I alias for ITU-I spare true point code</a:t>
            </a:r>
          </a:p>
          <a:p>
            <a:pPr lvl="1"/>
            <a:r>
              <a:rPr lang="en-GB" smtClean="0"/>
              <a:t>the ability to provision an ITU-I and an ITU-I spare alias for an ITU-N/ITU-N spare point code</a:t>
            </a:r>
          </a:p>
          <a:p>
            <a:pPr lvl="1"/>
            <a:r>
              <a:rPr lang="en-GB" smtClean="0"/>
              <a:t>the ability to provision an ITU-N and an ITU-N spare alias for an ITU-I/ITU-I spare point code.</a:t>
            </a:r>
          </a:p>
          <a:p>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Course Logistics</a:t>
            </a:r>
          </a:p>
        </p:txBody>
      </p:sp>
      <p:sp>
        <p:nvSpPr>
          <p:cNvPr id="19459" name="Rectangle 3"/>
          <p:cNvSpPr>
            <a:spLocks noGrp="1" noChangeArrowheads="1"/>
          </p:cNvSpPr>
          <p:nvPr>
            <p:ph idx="1"/>
          </p:nvPr>
        </p:nvSpPr>
        <p:spPr/>
        <p:txBody>
          <a:bodyPr/>
          <a:lstStyle/>
          <a:p>
            <a:pPr eaLnBrk="1" hangingPunct="1"/>
            <a:r>
              <a:rPr lang="en-US" dirty="0" smtClean="0"/>
              <a:t>Course Instructor</a:t>
            </a:r>
          </a:p>
          <a:p>
            <a:pPr eaLnBrk="1" hangingPunct="1"/>
            <a:r>
              <a:rPr lang="en-US" dirty="0" smtClean="0"/>
              <a:t>Course Attendance and Participation</a:t>
            </a:r>
          </a:p>
          <a:p>
            <a:pPr lvl="1" eaLnBrk="1" hangingPunct="1"/>
            <a:r>
              <a:rPr lang="en-US" dirty="0" smtClean="0"/>
              <a:t>Certificate of Course Completion</a:t>
            </a:r>
          </a:p>
          <a:p>
            <a:pPr eaLnBrk="1" hangingPunct="1"/>
            <a:r>
              <a:rPr lang="en-US" dirty="0" smtClean="0"/>
              <a:t>Class Time and Breaks</a:t>
            </a:r>
          </a:p>
          <a:p>
            <a:pPr lvl="1" eaLnBrk="1" hangingPunct="1"/>
            <a:r>
              <a:rPr lang="en-US" dirty="0" smtClean="0"/>
              <a:t>Start and end</a:t>
            </a:r>
          </a:p>
          <a:p>
            <a:pPr lvl="1" eaLnBrk="1" hangingPunct="1"/>
            <a:r>
              <a:rPr lang="en-US" dirty="0" smtClean="0"/>
              <a:t>Lunch</a:t>
            </a:r>
          </a:p>
          <a:p>
            <a:pPr lvl="1" eaLnBrk="1" hangingPunct="1"/>
            <a:r>
              <a:rPr lang="en-US" dirty="0" smtClean="0"/>
              <a:t>Stretch, refreshment, etc.</a:t>
            </a:r>
          </a:p>
          <a:p>
            <a:pPr eaLnBrk="1" hangingPunct="1"/>
            <a:r>
              <a:rPr lang="en-US" dirty="0" smtClean="0"/>
              <a:t>Classmates</a:t>
            </a:r>
          </a:p>
          <a:p>
            <a:pPr lvl="1" eaLnBrk="1" hangingPunct="1"/>
            <a:r>
              <a:rPr lang="en-US" dirty="0" smtClean="0"/>
              <a:t>Tent card</a:t>
            </a:r>
          </a:p>
          <a:p>
            <a:pPr lvl="1" eaLnBrk="1" hangingPunct="1"/>
            <a:r>
              <a:rPr lang="en-US" dirty="0" smtClean="0"/>
              <a:t>Name, company, position</a:t>
            </a:r>
          </a:p>
          <a:p>
            <a:pPr lvl="1" eaLnBrk="1" hangingPunct="1"/>
            <a:r>
              <a:rPr lang="en-US" dirty="0" smtClean="0"/>
              <a:t>Background / experience</a:t>
            </a:r>
          </a:p>
          <a:p>
            <a:pPr lvl="1" eaLnBrk="1" hangingPunct="1"/>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2"/>
          <p:cNvSpPr>
            <a:spLocks noGrp="1" noChangeArrowheads="1"/>
          </p:cNvSpPr>
          <p:nvPr>
            <p:ph type="title"/>
          </p:nvPr>
        </p:nvSpPr>
        <p:spPr/>
        <p:txBody>
          <a:bodyPr/>
          <a:lstStyle/>
          <a:p>
            <a:r>
              <a:rPr lang="en-US" smtClean="0"/>
              <a:t>GTT Load Sharing between ITU Networks</a:t>
            </a:r>
            <a:endParaRPr lang="en-US" dirty="0" smtClean="0"/>
          </a:p>
        </p:txBody>
      </p:sp>
      <p:sp>
        <p:nvSpPr>
          <p:cNvPr id="315394" name="Text Placeholder 2"/>
          <p:cNvSpPr>
            <a:spLocks noGrp="1"/>
          </p:cNvSpPr>
          <p:nvPr>
            <p:ph idx="1"/>
          </p:nvPr>
        </p:nvSpPr>
        <p:spPr/>
        <p:txBody>
          <a:bodyPr/>
          <a:lstStyle/>
          <a:p>
            <a:r>
              <a:rPr lang="en-GB" smtClean="0"/>
              <a:t>The new alias combinations allow MTP-routed and GT-routed messages to cross spare -non spare network boundaries. Other conversion supported :</a:t>
            </a:r>
          </a:p>
          <a:p>
            <a:pPr lvl="1"/>
            <a:r>
              <a:rPr lang="en-GB" smtClean="0"/>
              <a:t>SCCP conversion of CgPA point code</a:t>
            </a:r>
          </a:p>
          <a:p>
            <a:pPr lvl="1"/>
            <a:r>
              <a:rPr lang="en-GB" smtClean="0"/>
              <a:t>Conversion of concerned point code (network management messages)</a:t>
            </a:r>
          </a:p>
          <a:p>
            <a:pPr lvl="1"/>
            <a:r>
              <a:rPr lang="en-GB" smtClean="0"/>
              <a:t>Conversion of affected point code (SCMG messages)</a:t>
            </a:r>
          </a:p>
          <a:p>
            <a:endParaRPr lang="en-US" dirty="0" smtClean="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Line 8"/>
          <p:cNvSpPr>
            <a:spLocks noChangeShapeType="1"/>
          </p:cNvSpPr>
          <p:nvPr/>
        </p:nvSpPr>
        <p:spPr bwMode="auto">
          <a:xfrm>
            <a:off x="2559050" y="3393005"/>
            <a:ext cx="2308225" cy="968375"/>
          </a:xfrm>
          <a:prstGeom prst="line">
            <a:avLst/>
          </a:prstGeom>
          <a:noFill/>
          <a:ln w="9525">
            <a:solidFill>
              <a:schemeClr val="accent1"/>
            </a:solidFill>
            <a:round/>
            <a:headEnd type="none" w="sm" len="sm"/>
            <a:tailEnd type="none" w="sm" len="sm"/>
          </a:ln>
        </p:spPr>
        <p:txBody>
          <a:bodyPr wrap="none" anchor="ctr"/>
          <a:lstStyle/>
          <a:p>
            <a:endParaRPr lang="en-US" dirty="0"/>
          </a:p>
        </p:txBody>
      </p:sp>
      <p:sp>
        <p:nvSpPr>
          <p:cNvPr id="316419" name="Line 23"/>
          <p:cNvSpPr>
            <a:spLocks noChangeShapeType="1"/>
          </p:cNvSpPr>
          <p:nvPr/>
        </p:nvSpPr>
        <p:spPr bwMode="auto">
          <a:xfrm flipH="1">
            <a:off x="2524125" y="2845317"/>
            <a:ext cx="2409825" cy="533400"/>
          </a:xfrm>
          <a:prstGeom prst="line">
            <a:avLst/>
          </a:prstGeom>
          <a:noFill/>
          <a:ln w="9525">
            <a:solidFill>
              <a:schemeClr val="tx1"/>
            </a:solidFill>
            <a:round/>
            <a:headEnd/>
            <a:tailEnd/>
          </a:ln>
        </p:spPr>
        <p:txBody>
          <a:bodyPr/>
          <a:lstStyle/>
          <a:p>
            <a:endParaRPr lang="en-US" dirty="0"/>
          </a:p>
        </p:txBody>
      </p:sp>
      <p:sp>
        <p:nvSpPr>
          <p:cNvPr id="316420" name="Line 27"/>
          <p:cNvSpPr>
            <a:spLocks noChangeShapeType="1"/>
          </p:cNvSpPr>
          <p:nvPr/>
        </p:nvSpPr>
        <p:spPr bwMode="auto">
          <a:xfrm>
            <a:off x="2514600" y="3380305"/>
            <a:ext cx="2419350" cy="2525712"/>
          </a:xfrm>
          <a:prstGeom prst="line">
            <a:avLst/>
          </a:prstGeom>
          <a:noFill/>
          <a:ln w="9525">
            <a:solidFill>
              <a:schemeClr val="accent1"/>
            </a:solidFill>
            <a:round/>
            <a:headEnd/>
            <a:tailEnd/>
          </a:ln>
        </p:spPr>
        <p:txBody>
          <a:bodyPr/>
          <a:lstStyle/>
          <a:p>
            <a:endParaRPr lang="en-US" dirty="0"/>
          </a:p>
        </p:txBody>
      </p:sp>
      <p:sp>
        <p:nvSpPr>
          <p:cNvPr id="316421" name="Line 29"/>
          <p:cNvSpPr>
            <a:spLocks noChangeShapeType="1"/>
          </p:cNvSpPr>
          <p:nvPr/>
        </p:nvSpPr>
        <p:spPr bwMode="auto">
          <a:xfrm flipV="1">
            <a:off x="2540000" y="1486417"/>
            <a:ext cx="2343150" cy="1889125"/>
          </a:xfrm>
          <a:prstGeom prst="line">
            <a:avLst/>
          </a:prstGeom>
          <a:noFill/>
          <a:ln w="9525">
            <a:solidFill>
              <a:schemeClr val="tx1"/>
            </a:solidFill>
            <a:round/>
            <a:headEnd/>
            <a:tailEnd/>
          </a:ln>
        </p:spPr>
        <p:txBody>
          <a:bodyPr/>
          <a:lstStyle/>
          <a:p>
            <a:endParaRPr lang="en-US" dirty="0"/>
          </a:p>
        </p:txBody>
      </p:sp>
      <p:sp>
        <p:nvSpPr>
          <p:cNvPr id="316422" name="AutoShape 42"/>
          <p:cNvSpPr>
            <a:spLocks noChangeArrowheads="1"/>
          </p:cNvSpPr>
          <p:nvPr/>
        </p:nvSpPr>
        <p:spPr bwMode="auto">
          <a:xfrm>
            <a:off x="4872038" y="868880"/>
            <a:ext cx="914400" cy="10668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800" dirty="0"/>
              <a:t>SCP</a:t>
            </a:r>
          </a:p>
        </p:txBody>
      </p:sp>
      <p:sp>
        <p:nvSpPr>
          <p:cNvPr id="316423" name="AutoShape 43"/>
          <p:cNvSpPr>
            <a:spLocks noChangeArrowheads="1"/>
          </p:cNvSpPr>
          <p:nvPr/>
        </p:nvSpPr>
        <p:spPr bwMode="auto">
          <a:xfrm>
            <a:off x="5710238" y="1173680"/>
            <a:ext cx="457200" cy="5334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000" dirty="0"/>
              <a:t>253</a:t>
            </a:r>
          </a:p>
        </p:txBody>
      </p:sp>
      <p:sp>
        <p:nvSpPr>
          <p:cNvPr id="316424" name="AutoShape 44"/>
          <p:cNvSpPr>
            <a:spLocks noChangeArrowheads="1"/>
          </p:cNvSpPr>
          <p:nvPr/>
        </p:nvSpPr>
        <p:spPr bwMode="auto">
          <a:xfrm>
            <a:off x="4872038" y="2192855"/>
            <a:ext cx="914400" cy="10668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800" dirty="0"/>
              <a:t>SCP</a:t>
            </a:r>
          </a:p>
        </p:txBody>
      </p:sp>
      <p:sp>
        <p:nvSpPr>
          <p:cNvPr id="316425" name="AutoShape 45"/>
          <p:cNvSpPr>
            <a:spLocks noChangeArrowheads="1"/>
          </p:cNvSpPr>
          <p:nvPr/>
        </p:nvSpPr>
        <p:spPr bwMode="auto">
          <a:xfrm>
            <a:off x="5722938" y="2472255"/>
            <a:ext cx="457200" cy="5334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000" dirty="0"/>
              <a:t>253</a:t>
            </a:r>
          </a:p>
        </p:txBody>
      </p:sp>
      <p:sp>
        <p:nvSpPr>
          <p:cNvPr id="316426" name="Text Box 46"/>
          <p:cNvSpPr txBox="1">
            <a:spLocks noChangeArrowheads="1"/>
          </p:cNvSpPr>
          <p:nvPr/>
        </p:nvSpPr>
        <p:spPr bwMode="auto">
          <a:xfrm>
            <a:off x="6184900" y="2534167"/>
            <a:ext cx="787400" cy="396875"/>
          </a:xfrm>
          <a:prstGeom prst="rect">
            <a:avLst/>
          </a:prstGeom>
          <a:noFill/>
          <a:ln w="9525">
            <a:noFill/>
            <a:miter lim="800000"/>
            <a:headEnd/>
            <a:tailEnd/>
          </a:ln>
        </p:spPr>
        <p:txBody>
          <a:bodyPr>
            <a:spAutoFit/>
          </a:bodyPr>
          <a:lstStyle/>
          <a:p>
            <a:r>
              <a:rPr lang="en-US" sz="2000" dirty="0"/>
              <a:t>4000</a:t>
            </a:r>
          </a:p>
        </p:txBody>
      </p:sp>
      <p:sp>
        <p:nvSpPr>
          <p:cNvPr id="316427" name="Text Box 47"/>
          <p:cNvSpPr txBox="1">
            <a:spLocks noChangeArrowheads="1"/>
          </p:cNvSpPr>
          <p:nvPr/>
        </p:nvSpPr>
        <p:spPr bwMode="auto">
          <a:xfrm>
            <a:off x="6194425" y="1229242"/>
            <a:ext cx="787400" cy="396875"/>
          </a:xfrm>
          <a:prstGeom prst="rect">
            <a:avLst/>
          </a:prstGeom>
          <a:noFill/>
          <a:ln w="9525">
            <a:noFill/>
            <a:miter lim="800000"/>
            <a:headEnd/>
            <a:tailEnd/>
          </a:ln>
        </p:spPr>
        <p:txBody>
          <a:bodyPr>
            <a:spAutoFit/>
          </a:bodyPr>
          <a:lstStyle/>
          <a:p>
            <a:r>
              <a:rPr lang="en-US" sz="2000" dirty="0"/>
              <a:t>3000</a:t>
            </a:r>
          </a:p>
        </p:txBody>
      </p:sp>
      <p:sp>
        <p:nvSpPr>
          <p:cNvPr id="316428" name="Rectangle 50"/>
          <p:cNvSpPr>
            <a:spLocks noChangeArrowheads="1"/>
          </p:cNvSpPr>
          <p:nvPr/>
        </p:nvSpPr>
        <p:spPr bwMode="auto">
          <a:xfrm>
            <a:off x="4737100" y="822842"/>
            <a:ext cx="1524000" cy="5548313"/>
          </a:xfrm>
          <a:prstGeom prst="rect">
            <a:avLst/>
          </a:prstGeom>
          <a:noFill/>
          <a:ln w="9525" algn="ctr">
            <a:solidFill>
              <a:schemeClr val="tx1"/>
            </a:solidFill>
            <a:prstDash val="dash"/>
            <a:miter lim="800000"/>
            <a:headEnd/>
            <a:tailEnd/>
          </a:ln>
        </p:spPr>
        <p:txBody>
          <a:bodyPr anchor="ctr">
            <a:spAutoFit/>
          </a:bodyPr>
          <a:lstStyle/>
          <a:p>
            <a:endParaRPr lang="en-US" dirty="0"/>
          </a:p>
        </p:txBody>
      </p:sp>
      <p:sp>
        <p:nvSpPr>
          <p:cNvPr id="316429" name="Text Box 52"/>
          <p:cNvSpPr txBox="1">
            <a:spLocks noChangeArrowheads="1"/>
          </p:cNvSpPr>
          <p:nvPr/>
        </p:nvSpPr>
        <p:spPr bwMode="auto">
          <a:xfrm>
            <a:off x="6259513" y="799030"/>
            <a:ext cx="1101725" cy="336550"/>
          </a:xfrm>
          <a:prstGeom prst="rect">
            <a:avLst/>
          </a:prstGeom>
          <a:noFill/>
          <a:ln w="9525">
            <a:noFill/>
            <a:miter lim="800000"/>
            <a:headEnd/>
            <a:tailEnd/>
          </a:ln>
        </p:spPr>
        <p:txBody>
          <a:bodyPr>
            <a:spAutoFit/>
          </a:bodyPr>
          <a:lstStyle/>
          <a:p>
            <a:r>
              <a:rPr lang="en-US" sz="1600" dirty="0"/>
              <a:t>MAPSET</a:t>
            </a:r>
          </a:p>
        </p:txBody>
      </p:sp>
      <p:sp>
        <p:nvSpPr>
          <p:cNvPr id="316430" name="AutoShape 2"/>
          <p:cNvSpPr>
            <a:spLocks noChangeArrowheads="1"/>
          </p:cNvSpPr>
          <p:nvPr/>
        </p:nvSpPr>
        <p:spPr bwMode="auto">
          <a:xfrm>
            <a:off x="4867275" y="3732730"/>
            <a:ext cx="914400" cy="10668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800" dirty="0"/>
              <a:t>SCP</a:t>
            </a:r>
          </a:p>
        </p:txBody>
      </p:sp>
      <p:sp>
        <p:nvSpPr>
          <p:cNvPr id="316431" name="AutoShape 6"/>
          <p:cNvSpPr>
            <a:spLocks noChangeArrowheads="1"/>
          </p:cNvSpPr>
          <p:nvPr/>
        </p:nvSpPr>
        <p:spPr bwMode="auto">
          <a:xfrm>
            <a:off x="5705475" y="4037530"/>
            <a:ext cx="457200" cy="5334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000" dirty="0"/>
              <a:t>253</a:t>
            </a:r>
          </a:p>
        </p:txBody>
      </p:sp>
      <p:sp>
        <p:nvSpPr>
          <p:cNvPr id="316432" name="AutoShape 9"/>
          <p:cNvSpPr>
            <a:spLocks noChangeArrowheads="1"/>
          </p:cNvSpPr>
          <p:nvPr/>
        </p:nvSpPr>
        <p:spPr bwMode="auto">
          <a:xfrm>
            <a:off x="4891088" y="5224980"/>
            <a:ext cx="914400" cy="10668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800" dirty="0"/>
              <a:t>SCP</a:t>
            </a:r>
          </a:p>
        </p:txBody>
      </p:sp>
      <p:sp>
        <p:nvSpPr>
          <p:cNvPr id="316433" name="AutoShape 26"/>
          <p:cNvSpPr>
            <a:spLocks noChangeArrowheads="1"/>
          </p:cNvSpPr>
          <p:nvPr/>
        </p:nvSpPr>
        <p:spPr bwMode="auto">
          <a:xfrm>
            <a:off x="5741988" y="5504380"/>
            <a:ext cx="457200" cy="533400"/>
          </a:xfrm>
          <a:prstGeom prst="flowChartMagneticDisk">
            <a:avLst/>
          </a:prstGeom>
          <a:solidFill>
            <a:srgbClr val="FFCC00"/>
          </a:solidFill>
          <a:ln w="12700">
            <a:solidFill>
              <a:schemeClr val="tx1"/>
            </a:solidFill>
            <a:round/>
            <a:headEnd type="none" w="sm" len="sm"/>
            <a:tailEnd type="none" w="sm" len="sm"/>
          </a:ln>
        </p:spPr>
        <p:txBody>
          <a:bodyPr wrap="none" anchor="ctr"/>
          <a:lstStyle/>
          <a:p>
            <a:pPr eaLnBrk="0" hangingPunct="0"/>
            <a:r>
              <a:rPr lang="en-US" sz="2000" dirty="0"/>
              <a:t>253</a:t>
            </a:r>
          </a:p>
        </p:txBody>
      </p:sp>
      <p:sp>
        <p:nvSpPr>
          <p:cNvPr id="316434" name="Text Box 48"/>
          <p:cNvSpPr txBox="1">
            <a:spLocks noChangeArrowheads="1"/>
          </p:cNvSpPr>
          <p:nvPr/>
        </p:nvSpPr>
        <p:spPr bwMode="auto">
          <a:xfrm>
            <a:off x="6192838" y="4137542"/>
            <a:ext cx="1074737" cy="396875"/>
          </a:xfrm>
          <a:prstGeom prst="rect">
            <a:avLst/>
          </a:prstGeom>
          <a:noFill/>
          <a:ln w="9525">
            <a:noFill/>
            <a:miter lim="800000"/>
            <a:headEnd/>
            <a:tailEnd/>
          </a:ln>
        </p:spPr>
        <p:txBody>
          <a:bodyPr>
            <a:spAutoFit/>
          </a:bodyPr>
          <a:lstStyle/>
          <a:p>
            <a:r>
              <a:rPr lang="en-US" sz="2000" dirty="0">
                <a:solidFill>
                  <a:schemeClr val="accent1"/>
                </a:solidFill>
              </a:rPr>
              <a:t>s-5000</a:t>
            </a:r>
          </a:p>
        </p:txBody>
      </p:sp>
      <p:sp>
        <p:nvSpPr>
          <p:cNvPr id="316435" name="Text Box 49"/>
          <p:cNvSpPr txBox="1">
            <a:spLocks noChangeArrowheads="1"/>
          </p:cNvSpPr>
          <p:nvPr/>
        </p:nvSpPr>
        <p:spPr bwMode="auto">
          <a:xfrm>
            <a:off x="6200775" y="5591692"/>
            <a:ext cx="1082675" cy="396875"/>
          </a:xfrm>
          <a:prstGeom prst="rect">
            <a:avLst/>
          </a:prstGeom>
          <a:noFill/>
          <a:ln w="9525">
            <a:noFill/>
            <a:miter lim="800000"/>
            <a:headEnd/>
            <a:tailEnd/>
          </a:ln>
        </p:spPr>
        <p:txBody>
          <a:bodyPr>
            <a:spAutoFit/>
          </a:bodyPr>
          <a:lstStyle/>
          <a:p>
            <a:r>
              <a:rPr lang="en-US" sz="2000" dirty="0">
                <a:solidFill>
                  <a:schemeClr val="accent1"/>
                </a:solidFill>
              </a:rPr>
              <a:t>s-6000</a:t>
            </a:r>
          </a:p>
        </p:txBody>
      </p:sp>
      <p:sp>
        <p:nvSpPr>
          <p:cNvPr id="316436" name="Text Box 55"/>
          <p:cNvSpPr txBox="1">
            <a:spLocks noChangeArrowheads="1"/>
          </p:cNvSpPr>
          <p:nvPr/>
        </p:nvSpPr>
        <p:spPr bwMode="auto">
          <a:xfrm>
            <a:off x="6245225" y="2935805"/>
            <a:ext cx="2552700" cy="304800"/>
          </a:xfrm>
          <a:prstGeom prst="rect">
            <a:avLst/>
          </a:prstGeom>
          <a:noFill/>
          <a:ln w="9525">
            <a:noFill/>
            <a:miter lim="800000"/>
            <a:headEnd/>
            <a:tailEnd/>
          </a:ln>
        </p:spPr>
        <p:txBody>
          <a:bodyPr>
            <a:spAutoFit/>
          </a:bodyPr>
          <a:lstStyle/>
          <a:p>
            <a:r>
              <a:rPr lang="en-US" sz="1400" dirty="0"/>
              <a:t>ALIASI = 1-40-0, s-1-40-0</a:t>
            </a:r>
          </a:p>
        </p:txBody>
      </p:sp>
      <p:sp>
        <p:nvSpPr>
          <p:cNvPr id="316437" name="Text Box 56"/>
          <p:cNvSpPr txBox="1">
            <a:spLocks noChangeArrowheads="1"/>
          </p:cNvSpPr>
          <p:nvPr/>
        </p:nvSpPr>
        <p:spPr bwMode="auto">
          <a:xfrm>
            <a:off x="6257925" y="1581667"/>
            <a:ext cx="2552700" cy="304800"/>
          </a:xfrm>
          <a:prstGeom prst="rect">
            <a:avLst/>
          </a:prstGeom>
          <a:noFill/>
          <a:ln w="9525">
            <a:noFill/>
            <a:miter lim="800000"/>
            <a:headEnd/>
            <a:tailEnd/>
          </a:ln>
        </p:spPr>
        <p:txBody>
          <a:bodyPr>
            <a:spAutoFit/>
          </a:bodyPr>
          <a:lstStyle/>
          <a:p>
            <a:r>
              <a:rPr lang="en-US" sz="1400" dirty="0"/>
              <a:t>ALIASI = 1-30-0, s-1-30-0</a:t>
            </a:r>
          </a:p>
        </p:txBody>
      </p:sp>
      <p:sp>
        <p:nvSpPr>
          <p:cNvPr id="316438" name="Text Box 57"/>
          <p:cNvSpPr txBox="1">
            <a:spLocks noChangeArrowheads="1"/>
          </p:cNvSpPr>
          <p:nvPr/>
        </p:nvSpPr>
        <p:spPr bwMode="auto">
          <a:xfrm>
            <a:off x="6249988" y="4539180"/>
            <a:ext cx="2552700" cy="304800"/>
          </a:xfrm>
          <a:prstGeom prst="rect">
            <a:avLst/>
          </a:prstGeom>
          <a:noFill/>
          <a:ln w="9525">
            <a:noFill/>
            <a:miter lim="800000"/>
            <a:headEnd/>
            <a:tailEnd/>
          </a:ln>
        </p:spPr>
        <p:txBody>
          <a:bodyPr>
            <a:spAutoFit/>
          </a:bodyPr>
          <a:lstStyle/>
          <a:p>
            <a:r>
              <a:rPr lang="en-US" sz="1400" dirty="0"/>
              <a:t>ALIASI = 1-50-0, s-1-50-0</a:t>
            </a:r>
          </a:p>
        </p:txBody>
      </p:sp>
      <p:sp>
        <p:nvSpPr>
          <p:cNvPr id="316439" name="Text Box 58"/>
          <p:cNvSpPr txBox="1">
            <a:spLocks noChangeArrowheads="1"/>
          </p:cNvSpPr>
          <p:nvPr/>
        </p:nvSpPr>
        <p:spPr bwMode="auto">
          <a:xfrm>
            <a:off x="6249988" y="5882205"/>
            <a:ext cx="2552700" cy="304800"/>
          </a:xfrm>
          <a:prstGeom prst="rect">
            <a:avLst/>
          </a:prstGeom>
          <a:noFill/>
          <a:ln w="9525">
            <a:noFill/>
            <a:miter lim="800000"/>
            <a:headEnd/>
            <a:tailEnd/>
          </a:ln>
        </p:spPr>
        <p:txBody>
          <a:bodyPr>
            <a:spAutoFit/>
          </a:bodyPr>
          <a:lstStyle/>
          <a:p>
            <a:r>
              <a:rPr lang="en-US" sz="1400" dirty="0"/>
              <a:t>ALIASI = 1-60-0, s-1-60-0</a:t>
            </a:r>
          </a:p>
        </p:txBody>
      </p:sp>
      <p:grpSp>
        <p:nvGrpSpPr>
          <p:cNvPr id="316440" name="Group 14"/>
          <p:cNvGrpSpPr>
            <a:grpSpLocks/>
          </p:cNvGrpSpPr>
          <p:nvPr/>
        </p:nvGrpSpPr>
        <p:grpSpPr bwMode="auto">
          <a:xfrm>
            <a:off x="1411288" y="2758005"/>
            <a:ext cx="1143000" cy="1066800"/>
            <a:chOff x="2448" y="1824"/>
            <a:chExt cx="720" cy="672"/>
          </a:xfrm>
        </p:grpSpPr>
        <p:sp>
          <p:nvSpPr>
            <p:cNvPr id="316447" name="Rectangle 15"/>
            <p:cNvSpPr>
              <a:spLocks noChangeArrowheads="1"/>
            </p:cNvSpPr>
            <p:nvPr/>
          </p:nvSpPr>
          <p:spPr bwMode="auto">
            <a:xfrm>
              <a:off x="2448" y="1824"/>
              <a:ext cx="720" cy="672"/>
            </a:xfrm>
            <a:prstGeom prst="rect">
              <a:avLst/>
            </a:prstGeom>
            <a:gradFill rotWithShape="0">
              <a:gsLst>
                <a:gs pos="0">
                  <a:srgbClr val="F59C4B"/>
                </a:gs>
                <a:gs pos="100000">
                  <a:srgbClr val="D38741"/>
                </a:gs>
              </a:gsLst>
              <a:path path="shape">
                <a:fillToRect l="50000" t="50000" r="50000" b="50000"/>
              </a:path>
            </a:gradFill>
            <a:ln w="12700">
              <a:solidFill>
                <a:schemeClr val="tx1"/>
              </a:solidFill>
              <a:miter lim="800000"/>
              <a:headEnd type="none" w="sm" len="sm"/>
              <a:tailEnd type="none" w="sm" len="sm"/>
            </a:ln>
          </p:spPr>
          <p:txBody>
            <a:bodyPr wrap="none" anchor="ctr"/>
            <a:lstStyle/>
            <a:p>
              <a:endParaRPr lang="en-US" dirty="0"/>
            </a:p>
          </p:txBody>
        </p:sp>
        <p:sp>
          <p:nvSpPr>
            <p:cNvPr id="316448" name="Line 16"/>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16441" name="Text Box 25"/>
          <p:cNvSpPr txBox="1">
            <a:spLocks noChangeArrowheads="1"/>
          </p:cNvSpPr>
          <p:nvPr/>
        </p:nvSpPr>
        <p:spPr bwMode="auto">
          <a:xfrm>
            <a:off x="1471613" y="2029342"/>
            <a:ext cx="1169987" cy="396875"/>
          </a:xfrm>
          <a:prstGeom prst="rect">
            <a:avLst/>
          </a:prstGeom>
          <a:noFill/>
          <a:ln w="9525">
            <a:noFill/>
            <a:miter lim="800000"/>
            <a:headEnd/>
            <a:tailEnd/>
          </a:ln>
        </p:spPr>
        <p:txBody>
          <a:bodyPr>
            <a:spAutoFit/>
          </a:bodyPr>
          <a:lstStyle/>
          <a:p>
            <a:r>
              <a:rPr lang="en-US" sz="2000" dirty="0"/>
              <a:t>  1000</a:t>
            </a:r>
          </a:p>
        </p:txBody>
      </p:sp>
      <p:sp>
        <p:nvSpPr>
          <p:cNvPr id="316442" name="Rectangle 34"/>
          <p:cNvSpPr>
            <a:spLocks noChangeArrowheads="1"/>
          </p:cNvSpPr>
          <p:nvPr/>
        </p:nvSpPr>
        <p:spPr bwMode="auto">
          <a:xfrm>
            <a:off x="1712913" y="3343792"/>
            <a:ext cx="874712" cy="519113"/>
          </a:xfrm>
          <a:prstGeom prst="rect">
            <a:avLst/>
          </a:prstGeom>
          <a:noFill/>
          <a:ln w="9525">
            <a:noFill/>
            <a:miter lim="800000"/>
            <a:headEnd/>
            <a:tailEnd/>
          </a:ln>
        </p:spPr>
        <p:txBody>
          <a:bodyPr wrap="none">
            <a:spAutoFit/>
          </a:bodyPr>
          <a:lstStyle/>
          <a:p>
            <a:r>
              <a:rPr lang="en-US" sz="2800" dirty="0"/>
              <a:t>STP</a:t>
            </a:r>
          </a:p>
        </p:txBody>
      </p:sp>
      <p:sp>
        <p:nvSpPr>
          <p:cNvPr id="316443" name="Text Box 60"/>
          <p:cNvSpPr txBox="1">
            <a:spLocks noChangeArrowheads="1"/>
          </p:cNvSpPr>
          <p:nvPr/>
        </p:nvSpPr>
        <p:spPr bwMode="auto">
          <a:xfrm>
            <a:off x="1404938" y="2337317"/>
            <a:ext cx="1169987" cy="396875"/>
          </a:xfrm>
          <a:prstGeom prst="rect">
            <a:avLst/>
          </a:prstGeom>
          <a:noFill/>
          <a:ln w="9525">
            <a:noFill/>
            <a:miter lim="800000"/>
            <a:headEnd/>
            <a:tailEnd/>
          </a:ln>
        </p:spPr>
        <p:txBody>
          <a:bodyPr>
            <a:spAutoFit/>
          </a:bodyPr>
          <a:lstStyle/>
          <a:p>
            <a:r>
              <a:rPr lang="en-US" sz="2000" dirty="0">
                <a:solidFill>
                  <a:schemeClr val="accent1"/>
                </a:solidFill>
              </a:rPr>
              <a:t>  s-1000</a:t>
            </a:r>
          </a:p>
        </p:txBody>
      </p:sp>
      <p:sp>
        <p:nvSpPr>
          <p:cNvPr id="316444" name="Text Box 61"/>
          <p:cNvSpPr txBox="1">
            <a:spLocks noChangeArrowheads="1"/>
          </p:cNvSpPr>
          <p:nvPr/>
        </p:nvSpPr>
        <p:spPr bwMode="auto">
          <a:xfrm>
            <a:off x="1397000" y="3862905"/>
            <a:ext cx="1169988" cy="396875"/>
          </a:xfrm>
          <a:prstGeom prst="rect">
            <a:avLst/>
          </a:prstGeom>
          <a:noFill/>
          <a:ln w="9525">
            <a:noFill/>
            <a:miter lim="800000"/>
            <a:headEnd/>
            <a:tailEnd/>
          </a:ln>
        </p:spPr>
        <p:txBody>
          <a:bodyPr>
            <a:spAutoFit/>
          </a:bodyPr>
          <a:lstStyle/>
          <a:p>
            <a:r>
              <a:rPr lang="en-US" sz="2000" dirty="0"/>
              <a:t>  1-10-0</a:t>
            </a:r>
          </a:p>
        </p:txBody>
      </p:sp>
      <p:sp>
        <p:nvSpPr>
          <p:cNvPr id="316445" name="Text Box 62"/>
          <p:cNvSpPr txBox="1">
            <a:spLocks noChangeArrowheads="1"/>
          </p:cNvSpPr>
          <p:nvPr/>
        </p:nvSpPr>
        <p:spPr bwMode="auto">
          <a:xfrm>
            <a:off x="1330325" y="4170880"/>
            <a:ext cx="1393825" cy="396875"/>
          </a:xfrm>
          <a:prstGeom prst="rect">
            <a:avLst/>
          </a:prstGeom>
          <a:noFill/>
          <a:ln w="9525">
            <a:noFill/>
            <a:miter lim="800000"/>
            <a:headEnd/>
            <a:tailEnd/>
          </a:ln>
        </p:spPr>
        <p:txBody>
          <a:bodyPr>
            <a:spAutoFit/>
          </a:bodyPr>
          <a:lstStyle/>
          <a:p>
            <a:r>
              <a:rPr lang="en-US" sz="2000" dirty="0">
                <a:solidFill>
                  <a:schemeClr val="accent1"/>
                </a:solidFill>
              </a:rPr>
              <a:t>  s-1-10-0</a:t>
            </a:r>
          </a:p>
        </p:txBody>
      </p:sp>
      <p:sp>
        <p:nvSpPr>
          <p:cNvPr id="316446" name="Rectangle 2"/>
          <p:cNvSpPr>
            <a:spLocks noGrp="1" noChangeArrowheads="1"/>
          </p:cNvSpPr>
          <p:nvPr>
            <p:ph type="title"/>
          </p:nvPr>
        </p:nvSpPr>
        <p:spPr>
          <a:xfrm>
            <a:off x="182880" y="0"/>
            <a:ext cx="8229600" cy="630936"/>
          </a:xfrm>
        </p:spPr>
        <p:txBody>
          <a:bodyPr/>
          <a:lstStyle/>
          <a:p>
            <a:pPr eaLnBrk="1" hangingPunct="1"/>
            <a:r>
              <a:rPr lang="en-US" dirty="0" smtClean="0"/>
              <a:t>GTT Load Sharing Configuration Example</a:t>
            </a:r>
          </a:p>
        </p:txBody>
      </p:sp>
    </p:spTree>
  </p:cSld>
  <p:clrMapOvr>
    <a:masterClrMapping/>
  </p:clrMapOvr>
  <p:transition/>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9" name="Rectangle 2"/>
          <p:cNvSpPr>
            <a:spLocks noGrp="1" noChangeArrowheads="1"/>
          </p:cNvSpPr>
          <p:nvPr>
            <p:ph type="title"/>
          </p:nvPr>
        </p:nvSpPr>
        <p:spPr/>
        <p:txBody>
          <a:bodyPr/>
          <a:lstStyle/>
          <a:p>
            <a:pPr eaLnBrk="1" hangingPunct="1"/>
            <a:r>
              <a:rPr lang="en-US" dirty="0" err="1" smtClean="0"/>
              <a:t>ent-dstn</a:t>
            </a:r>
            <a:r>
              <a:rPr lang="en-US" dirty="0" smtClean="0"/>
              <a:t> Configuration Example</a:t>
            </a:r>
          </a:p>
        </p:txBody>
      </p:sp>
      <p:sp>
        <p:nvSpPr>
          <p:cNvPr id="317442" name="Rectangle 3"/>
          <p:cNvSpPr>
            <a:spLocks noGrp="1" noChangeArrowheads="1"/>
          </p:cNvSpPr>
          <p:nvPr>
            <p:ph idx="1"/>
          </p:nvPr>
        </p:nvSpPr>
        <p:spPr>
          <a:noFill/>
        </p:spPr>
        <p:txBody>
          <a:bodyPr/>
          <a:lstStyle/>
          <a:p>
            <a:pPr eaLnBrk="1" hangingPunct="1"/>
            <a:r>
              <a:rPr lang="en-GB" dirty="0" smtClean="0"/>
              <a:t>Destination provisioning :</a:t>
            </a:r>
          </a:p>
          <a:p>
            <a:pPr lvl="1" eaLnBrk="1" hangingPunct="1"/>
            <a:r>
              <a:rPr lang="en-GB" dirty="0" smtClean="0"/>
              <a:t>ent-dstn:dpcn=3000:aliasi=1-30-0,s-1-30-0</a:t>
            </a:r>
          </a:p>
          <a:p>
            <a:pPr lvl="1" eaLnBrk="1" hangingPunct="1"/>
            <a:endParaRPr lang="en-GB" dirty="0" smtClean="0"/>
          </a:p>
          <a:p>
            <a:pPr lvl="1" eaLnBrk="1" hangingPunct="1"/>
            <a:endParaRPr lang="en-GB" dirty="0" smtClean="0"/>
          </a:p>
          <a:p>
            <a:pPr lvl="1" eaLnBrk="1" hangingPunct="1"/>
            <a:r>
              <a:rPr lang="en-GB" dirty="0" smtClean="0"/>
              <a:t>Example of rtrv-dstn </a:t>
            </a:r>
            <a:r>
              <a:rPr lang="en-GB" sz="2800" dirty="0" smtClean="0"/>
              <a:t>:</a:t>
            </a:r>
          </a:p>
          <a:p>
            <a:pPr eaLnBrk="1" hangingPunct="1">
              <a:buFontTx/>
              <a:buNone/>
            </a:pPr>
            <a:r>
              <a:rPr lang="pt-BR" dirty="0" smtClean="0"/>
              <a:t>  DPCN   CLLI    BEI   ELEI    ALIASI     ALIASI    DMN</a:t>
            </a:r>
          </a:p>
          <a:p>
            <a:pPr eaLnBrk="1" hangingPunct="1">
              <a:buFontTx/>
              <a:buNone/>
            </a:pPr>
            <a:r>
              <a:rPr lang="pt-BR" sz="2400" dirty="0" smtClean="0"/>
              <a:t>    03000    -------      no     -------     s-1-030-0    1-030-0       SS7</a:t>
            </a:r>
          </a:p>
          <a:p>
            <a:pPr eaLnBrk="1" hangingPunct="1">
              <a:buFontTx/>
              <a:buNone/>
            </a:pPr>
            <a:r>
              <a:rPr lang="pt-BR" sz="2400" dirty="0" smtClean="0"/>
              <a:t>    04000    -------      no     -------     s-1-040-0    1-040-0       SS7</a:t>
            </a:r>
          </a:p>
          <a:p>
            <a:pPr eaLnBrk="1" hangingPunct="1">
              <a:buFontTx/>
              <a:buNone/>
            </a:pPr>
            <a:r>
              <a:rPr lang="pt-BR" sz="2400" dirty="0" smtClean="0"/>
              <a:t> s-05000    -------      no     -------     s-1-050-0    1-050-0       SS7</a:t>
            </a:r>
          </a:p>
          <a:p>
            <a:pPr eaLnBrk="1" hangingPunct="1">
              <a:buFontTx/>
              <a:buNone/>
            </a:pPr>
            <a:r>
              <a:rPr lang="pt-BR" sz="2400" dirty="0" smtClean="0"/>
              <a:t> s-06000    -------      no     -------     s-1-060-0    1-060-0       SS7</a:t>
            </a:r>
            <a:endParaRPr lang="en-GB" sz="2400" dirty="0" smtClean="0"/>
          </a:p>
        </p:txBody>
      </p:sp>
      <p:sp>
        <p:nvSpPr>
          <p:cNvPr id="317443" name="Rectangle 4"/>
          <p:cNvSpPr>
            <a:spLocks noChangeArrowheads="1"/>
          </p:cNvSpPr>
          <p:nvPr/>
        </p:nvSpPr>
        <p:spPr bwMode="auto">
          <a:xfrm>
            <a:off x="4729938" y="3409360"/>
            <a:ext cx="3028950" cy="2435225"/>
          </a:xfrm>
          <a:prstGeom prst="rect">
            <a:avLst/>
          </a:prstGeom>
          <a:noFill/>
          <a:ln w="19050">
            <a:solidFill>
              <a:srgbClr val="FF6600"/>
            </a:solidFill>
            <a:miter lim="800000"/>
            <a:headEnd/>
            <a:tailEnd/>
          </a:ln>
        </p:spPr>
        <p:txBody>
          <a:bodyPr wrap="none" anchor="ctr"/>
          <a:lstStyle/>
          <a:p>
            <a:endParaRPr lang="en-US" dirty="0"/>
          </a:p>
        </p:txBody>
      </p:sp>
      <p:sp>
        <p:nvSpPr>
          <p:cNvPr id="317444" name="Text Box 5"/>
          <p:cNvSpPr txBox="1">
            <a:spLocks noChangeArrowheads="1"/>
          </p:cNvSpPr>
          <p:nvPr/>
        </p:nvSpPr>
        <p:spPr bwMode="auto">
          <a:xfrm>
            <a:off x="5556250" y="2568575"/>
            <a:ext cx="2082800" cy="304800"/>
          </a:xfrm>
          <a:prstGeom prst="rect">
            <a:avLst/>
          </a:prstGeom>
          <a:noFill/>
          <a:ln w="9525" algn="ctr">
            <a:noFill/>
            <a:miter lim="800000"/>
            <a:headEnd/>
            <a:tailEnd/>
          </a:ln>
        </p:spPr>
        <p:txBody>
          <a:bodyPr>
            <a:spAutoFit/>
          </a:bodyPr>
          <a:lstStyle/>
          <a:p>
            <a:r>
              <a:rPr lang="en-GB" sz="1400" dirty="0"/>
              <a:t>2 Aliases per DPCN</a:t>
            </a:r>
            <a:endParaRPr lang="en-US" sz="1400" dirty="0"/>
          </a:p>
        </p:txBody>
      </p:sp>
      <p:cxnSp>
        <p:nvCxnSpPr>
          <p:cNvPr id="317445" name="AutoShape 6"/>
          <p:cNvCxnSpPr>
            <a:cxnSpLocks noChangeShapeType="1"/>
          </p:cNvCxnSpPr>
          <p:nvPr/>
        </p:nvCxnSpPr>
        <p:spPr bwMode="auto">
          <a:xfrm rot="5400000">
            <a:off x="5138072" y="2941712"/>
            <a:ext cx="660182" cy="197442"/>
          </a:xfrm>
          <a:prstGeom prst="bentConnector3">
            <a:avLst>
              <a:gd name="adj1" fmla="val 73"/>
            </a:avLst>
          </a:prstGeom>
          <a:noFill/>
          <a:ln w="19050">
            <a:solidFill>
              <a:srgbClr val="FF6600"/>
            </a:solidFill>
            <a:miter lim="800000"/>
            <a:headEnd/>
            <a:tailEnd type="triangle" w="med" len="med"/>
          </a:ln>
        </p:spPr>
      </p:cxnSp>
      <p:sp>
        <p:nvSpPr>
          <p:cNvPr id="317446" name="Rectangle 7"/>
          <p:cNvSpPr>
            <a:spLocks noChangeArrowheads="1"/>
          </p:cNvSpPr>
          <p:nvPr/>
        </p:nvSpPr>
        <p:spPr bwMode="auto">
          <a:xfrm>
            <a:off x="3340617" y="1247554"/>
            <a:ext cx="3171825" cy="398463"/>
          </a:xfrm>
          <a:prstGeom prst="rect">
            <a:avLst/>
          </a:prstGeom>
          <a:noFill/>
          <a:ln w="19050">
            <a:solidFill>
              <a:srgbClr val="FF6600"/>
            </a:solidFill>
            <a:miter lim="800000"/>
            <a:headEnd/>
            <a:tailEnd/>
          </a:ln>
        </p:spPr>
        <p:txBody>
          <a:bodyPr wrap="none" anchor="ctr"/>
          <a:lstStyle/>
          <a:p>
            <a:endParaRPr lang="en-US" dirty="0"/>
          </a:p>
        </p:txBody>
      </p:sp>
      <p:sp>
        <p:nvSpPr>
          <p:cNvPr id="317447" name="Text Box 8"/>
          <p:cNvSpPr txBox="1">
            <a:spLocks noChangeArrowheads="1"/>
          </p:cNvSpPr>
          <p:nvPr/>
        </p:nvSpPr>
        <p:spPr bwMode="auto">
          <a:xfrm>
            <a:off x="5527675" y="2149475"/>
            <a:ext cx="2082800" cy="304800"/>
          </a:xfrm>
          <a:prstGeom prst="rect">
            <a:avLst/>
          </a:prstGeom>
          <a:noFill/>
          <a:ln w="9525" algn="ctr">
            <a:noFill/>
            <a:miter lim="800000"/>
            <a:headEnd/>
            <a:tailEnd/>
          </a:ln>
        </p:spPr>
        <p:txBody>
          <a:bodyPr>
            <a:spAutoFit/>
          </a:bodyPr>
          <a:lstStyle/>
          <a:p>
            <a:r>
              <a:rPr lang="en-GB" sz="1400" dirty="0"/>
              <a:t>2 Aliases provisioning</a:t>
            </a:r>
            <a:endParaRPr lang="en-US" sz="1400" dirty="0"/>
          </a:p>
        </p:txBody>
      </p:sp>
      <p:cxnSp>
        <p:nvCxnSpPr>
          <p:cNvPr id="317448" name="AutoShape 9"/>
          <p:cNvCxnSpPr>
            <a:cxnSpLocks noChangeShapeType="1"/>
            <a:stCxn id="317447" idx="1"/>
            <a:endCxn id="317446" idx="2"/>
          </p:cNvCxnSpPr>
          <p:nvPr/>
        </p:nvCxnSpPr>
        <p:spPr bwMode="auto">
          <a:xfrm rot="10800000">
            <a:off x="4926531" y="1646017"/>
            <a:ext cx="601145" cy="655858"/>
          </a:xfrm>
          <a:prstGeom prst="bentConnector2">
            <a:avLst/>
          </a:prstGeom>
          <a:noFill/>
          <a:ln w="19050">
            <a:solidFill>
              <a:srgbClr val="FF6600"/>
            </a:solidFill>
            <a:miter lim="800000"/>
            <a:headEnd/>
            <a:tailEnd type="triangle" w="med" len="med"/>
          </a:ln>
        </p:spPr>
      </p:cxn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2"/>
          <p:cNvSpPr>
            <a:spLocks noGrp="1" noChangeArrowheads="1"/>
          </p:cNvSpPr>
          <p:nvPr>
            <p:ph type="title"/>
          </p:nvPr>
        </p:nvSpPr>
        <p:spPr>
          <a:xfrm>
            <a:off x="219075" y="0"/>
            <a:ext cx="9020175" cy="666750"/>
          </a:xfrm>
        </p:spPr>
        <p:txBody>
          <a:bodyPr/>
          <a:lstStyle/>
          <a:p>
            <a:pPr eaLnBrk="1" hangingPunct="1"/>
            <a:r>
              <a:rPr lang="en-US" dirty="0" err="1" smtClean="0"/>
              <a:t>ent</a:t>
            </a:r>
            <a:r>
              <a:rPr lang="en-US" dirty="0" smtClean="0"/>
              <a:t>-rte Configuration Example</a:t>
            </a:r>
          </a:p>
        </p:txBody>
      </p:sp>
      <p:sp>
        <p:nvSpPr>
          <p:cNvPr id="318466" name="Rectangle 3"/>
          <p:cNvSpPr>
            <a:spLocks noGrp="1" noChangeArrowheads="1"/>
          </p:cNvSpPr>
          <p:nvPr>
            <p:ph type="body" sz="half" idx="1"/>
          </p:nvPr>
        </p:nvSpPr>
        <p:spPr>
          <a:xfrm>
            <a:off x="182563" y="1014413"/>
            <a:ext cx="8961437" cy="5256212"/>
          </a:xfrm>
          <a:noFill/>
        </p:spPr>
        <p:txBody>
          <a:bodyPr/>
          <a:lstStyle/>
          <a:p>
            <a:pPr eaLnBrk="1" hangingPunct="1"/>
            <a:r>
              <a:rPr lang="en-GB" dirty="0" smtClean="0"/>
              <a:t>Route provisioning :</a:t>
            </a:r>
          </a:p>
          <a:p>
            <a:pPr lvl="1" eaLnBrk="1" hangingPunct="1"/>
            <a:r>
              <a:rPr lang="en-GB" dirty="0" smtClean="0"/>
              <a:t>ent-rte:dpcn=3000:lsn=pc3000:rc=10</a:t>
            </a:r>
          </a:p>
          <a:p>
            <a:pPr lvl="1" eaLnBrk="1" hangingPunct="1"/>
            <a:endParaRPr lang="en-GB" sz="1900" dirty="0" smtClean="0"/>
          </a:p>
          <a:p>
            <a:pPr lvl="1" eaLnBrk="1" hangingPunct="1"/>
            <a:r>
              <a:rPr lang="en-GB" dirty="0" smtClean="0"/>
              <a:t>rtrv-rte:</a:t>
            </a:r>
          </a:p>
          <a:p>
            <a:pPr lvl="1" eaLnBrk="1" hangingPunct="1"/>
            <a:endParaRPr lang="en-GB" dirty="0" smtClean="0"/>
          </a:p>
          <a:p>
            <a:pPr eaLnBrk="1" hangingPunct="1">
              <a:buFontTx/>
              <a:buNone/>
            </a:pPr>
            <a:r>
              <a:rPr lang="pt-BR" sz="2400" dirty="0" smtClean="0"/>
              <a:t>DPCN     ALIASI      ALIASI     RTX    CLLI     LSN     RC    APCN</a:t>
            </a:r>
          </a:p>
          <a:p>
            <a:pPr eaLnBrk="1" hangingPunct="1">
              <a:buFontTx/>
              <a:buNone/>
            </a:pPr>
            <a:r>
              <a:rPr lang="pt-BR" sz="2400" dirty="0" smtClean="0"/>
              <a:t>03000    s-1-030-0  1-030-0      No     -------   pc3000  10     03000</a:t>
            </a:r>
          </a:p>
          <a:p>
            <a:pPr eaLnBrk="1" hangingPunct="1">
              <a:buFontTx/>
              <a:buNone/>
            </a:pPr>
            <a:r>
              <a:rPr lang="pt-BR" sz="2400" dirty="0" smtClean="0"/>
              <a:t>04000    s-1-040-0  1-040-0      No     -------   pc4000  10     04000</a:t>
            </a:r>
          </a:p>
          <a:p>
            <a:pPr eaLnBrk="1" hangingPunct="1">
              <a:buFontTx/>
              <a:buNone/>
            </a:pPr>
            <a:r>
              <a:rPr lang="pt-BR" sz="2400" dirty="0" smtClean="0"/>
              <a:t>s-05000 s-1-050-0  1-050-0      No     -------   pcs5000 10  s-05000</a:t>
            </a:r>
          </a:p>
          <a:p>
            <a:pPr eaLnBrk="1" hangingPunct="1">
              <a:buFontTx/>
              <a:buNone/>
            </a:pPr>
            <a:r>
              <a:rPr lang="pt-BR" sz="2400" dirty="0" smtClean="0"/>
              <a:t>s-06000 s-1-060-0  1-060-0      No     -------   pcs6000 10  s-06000</a:t>
            </a:r>
          </a:p>
        </p:txBody>
      </p:sp>
      <p:sp>
        <p:nvSpPr>
          <p:cNvPr id="318467" name="Rectangle 4"/>
          <p:cNvSpPr>
            <a:spLocks noChangeArrowheads="1"/>
          </p:cNvSpPr>
          <p:nvPr/>
        </p:nvSpPr>
        <p:spPr bwMode="auto">
          <a:xfrm>
            <a:off x="1400175" y="3181350"/>
            <a:ext cx="2705100" cy="2105025"/>
          </a:xfrm>
          <a:prstGeom prst="rect">
            <a:avLst/>
          </a:prstGeom>
          <a:noFill/>
          <a:ln w="19050">
            <a:solidFill>
              <a:srgbClr val="FF6600"/>
            </a:solidFill>
            <a:miter lim="800000"/>
            <a:headEnd/>
            <a:tailEnd/>
          </a:ln>
        </p:spPr>
        <p:txBody>
          <a:bodyPr wrap="none" anchor="ctr"/>
          <a:lstStyle/>
          <a:p>
            <a:endParaRPr lang="en-US" dirty="0"/>
          </a:p>
        </p:txBody>
      </p:sp>
      <p:sp>
        <p:nvSpPr>
          <p:cNvPr id="318468" name="Text Box 5"/>
          <p:cNvSpPr txBox="1">
            <a:spLocks noChangeArrowheads="1"/>
          </p:cNvSpPr>
          <p:nvPr/>
        </p:nvSpPr>
        <p:spPr bwMode="auto">
          <a:xfrm>
            <a:off x="3619500" y="2443163"/>
            <a:ext cx="2082800" cy="304800"/>
          </a:xfrm>
          <a:prstGeom prst="rect">
            <a:avLst/>
          </a:prstGeom>
          <a:noFill/>
          <a:ln w="9525" algn="ctr">
            <a:noFill/>
            <a:miter lim="800000"/>
            <a:headEnd/>
            <a:tailEnd/>
          </a:ln>
        </p:spPr>
        <p:txBody>
          <a:bodyPr>
            <a:spAutoFit/>
          </a:bodyPr>
          <a:lstStyle/>
          <a:p>
            <a:r>
              <a:rPr lang="en-GB" sz="1400" dirty="0"/>
              <a:t>2 Aliases are shown</a:t>
            </a:r>
            <a:endParaRPr lang="en-US" sz="1400" dirty="0"/>
          </a:p>
        </p:txBody>
      </p:sp>
      <p:cxnSp>
        <p:nvCxnSpPr>
          <p:cNvPr id="318469" name="AutoShape 6"/>
          <p:cNvCxnSpPr>
            <a:cxnSpLocks noChangeShapeType="1"/>
            <a:stCxn id="318468" idx="1"/>
            <a:endCxn id="318467" idx="0"/>
          </p:cNvCxnSpPr>
          <p:nvPr/>
        </p:nvCxnSpPr>
        <p:spPr bwMode="auto">
          <a:xfrm rot="10800000" flipV="1">
            <a:off x="2752726" y="2595562"/>
            <a:ext cx="866775" cy="585787"/>
          </a:xfrm>
          <a:prstGeom prst="bentConnector2">
            <a:avLst/>
          </a:prstGeom>
          <a:noFill/>
          <a:ln w="19050">
            <a:solidFill>
              <a:srgbClr val="FF6600"/>
            </a:solidFill>
            <a:miter lim="800000"/>
            <a:headEnd/>
            <a:tailEnd type="triangle" w="med" len="med"/>
          </a:ln>
        </p:spPr>
      </p:cxn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2"/>
          <p:cNvSpPr>
            <a:spLocks noGrp="1" noChangeArrowheads="1"/>
          </p:cNvSpPr>
          <p:nvPr>
            <p:ph type="title"/>
          </p:nvPr>
        </p:nvSpPr>
        <p:spPr/>
        <p:txBody>
          <a:bodyPr/>
          <a:lstStyle/>
          <a:p>
            <a:pPr eaLnBrk="1" hangingPunct="1"/>
            <a:r>
              <a:rPr lang="en-US" smtClean="0"/>
              <a:t>ent-map Configuration Example</a:t>
            </a:r>
            <a:endParaRPr lang="en-US" dirty="0" smtClean="0"/>
          </a:p>
        </p:txBody>
      </p:sp>
      <p:sp>
        <p:nvSpPr>
          <p:cNvPr id="34821" name="Rectangle 3"/>
          <p:cNvSpPr>
            <a:spLocks noGrp="1" noChangeArrowheads="1"/>
          </p:cNvSpPr>
          <p:nvPr>
            <p:ph idx="1"/>
          </p:nvPr>
        </p:nvSpPr>
        <p:spPr/>
        <p:txBody>
          <a:bodyPr/>
          <a:lstStyle/>
          <a:p>
            <a:pPr eaLnBrk="1" hangingPunct="1">
              <a:defRPr/>
            </a:pPr>
            <a:r>
              <a:rPr lang="en-GB" smtClean="0"/>
              <a:t>MAP table provisioning :</a:t>
            </a:r>
          </a:p>
          <a:p>
            <a:pPr eaLnBrk="1" hangingPunct="1">
              <a:defRPr/>
            </a:pPr>
            <a:r>
              <a:rPr lang="en-GB" sz="2000" smtClean="0"/>
              <a:t>ent-map:pcn=3000:ssn=253:rc=30:mpcn=4000:mssn=253:materc=30</a:t>
            </a:r>
          </a:p>
          <a:p>
            <a:pPr eaLnBrk="1" hangingPunct="1">
              <a:defRPr/>
            </a:pPr>
            <a:r>
              <a:rPr lang="en-GB" sz="2000" smtClean="0"/>
              <a:t>chg-map:pcn=3000:ssn=253:mpcn=s-5000:mssn=253:materc=30</a:t>
            </a:r>
          </a:p>
          <a:p>
            <a:pPr eaLnBrk="1" hangingPunct="1">
              <a:defRPr/>
            </a:pPr>
            <a:r>
              <a:rPr lang="en-GB" sz="2000" smtClean="0"/>
              <a:t>chg-map:pcn=3000:ssn=253:mpcn=s-6000:mssn=253:materc=30</a:t>
            </a:r>
          </a:p>
          <a:p>
            <a:pPr eaLnBrk="1" hangingPunct="1">
              <a:defRPr/>
            </a:pPr>
            <a:endParaRPr lang="en-GB" smtClean="0"/>
          </a:p>
          <a:p>
            <a:pPr eaLnBrk="1" hangingPunct="1">
              <a:defRPr/>
            </a:pPr>
            <a:r>
              <a:rPr lang="en-GB" smtClean="0"/>
              <a:t>rtrv-map :</a:t>
            </a:r>
            <a:endParaRPr lang="en-US" smtClean="0"/>
          </a:p>
          <a:p>
            <a:pPr eaLnBrk="1" hangingPunct="1">
              <a:buFontTx/>
              <a:buNone/>
              <a:defRPr/>
            </a:pPr>
            <a:r>
              <a:rPr lang="en-US" sz="2000" smtClean="0"/>
              <a:t>   PCN       Mate PCN   SSN   RC    MULT   SRM    MRC    GRP NAME    SSO</a:t>
            </a:r>
          </a:p>
          <a:p>
            <a:pPr marL="457200" indent="-457200" eaLnBrk="1" hangingPunct="1">
              <a:buFont typeface="Wingdings" pitchFamily="2" charset="2"/>
              <a:buNone/>
              <a:defRPr/>
            </a:pPr>
            <a:r>
              <a:rPr lang="en-US" sz="2000" smtClean="0"/>
              <a:t>  03000                          253    30      SHR       ---        ---            --------         OFF</a:t>
            </a:r>
          </a:p>
          <a:p>
            <a:pPr marL="514350" indent="-514350" eaLnBrk="1" hangingPunct="1">
              <a:buFont typeface="Wingdings" pitchFamily="2" charset="2"/>
              <a:buNone/>
              <a:defRPr/>
            </a:pPr>
            <a:r>
              <a:rPr lang="en-US" sz="2000" smtClean="0"/>
              <a:t>                    04000        253    30      SHR       ---        ---            --------         OFF</a:t>
            </a:r>
            <a:r>
              <a:rPr lang="en-US" sz="1400" smtClean="0"/>
              <a:t>   </a:t>
            </a:r>
          </a:p>
          <a:p>
            <a:pPr marL="514350" indent="-514350" eaLnBrk="1" hangingPunct="1">
              <a:buFont typeface="Wingdings" pitchFamily="2" charset="2"/>
              <a:buNone/>
              <a:defRPr/>
            </a:pPr>
            <a:r>
              <a:rPr lang="en-US" sz="1400" smtClean="0"/>
              <a:t>                        </a:t>
            </a:r>
            <a:r>
              <a:rPr lang="en-US" sz="2000" smtClean="0"/>
              <a:t>s-05000        253    30      SHR       ---        ---            --------         OFF</a:t>
            </a:r>
          </a:p>
          <a:p>
            <a:pPr marL="514350" indent="-514350" eaLnBrk="1" hangingPunct="1">
              <a:buFont typeface="Wingdings" pitchFamily="2" charset="2"/>
              <a:buNone/>
              <a:defRPr/>
            </a:pPr>
            <a:r>
              <a:rPr lang="en-US" sz="1400" smtClean="0"/>
              <a:t>                        </a:t>
            </a:r>
            <a:r>
              <a:rPr lang="en-US" sz="2000" smtClean="0"/>
              <a:t>s-06000        253    30      SHR       ---        ---            --------         OFF</a:t>
            </a:r>
            <a:endParaRPr lang="pt-BR" sz="2000" dirty="0" smtClean="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title"/>
          </p:nvPr>
        </p:nvSpPr>
        <p:spPr/>
        <p:txBody>
          <a:bodyPr/>
          <a:lstStyle/>
          <a:p>
            <a:r>
              <a:rPr lang="en-US" smtClean="0"/>
              <a:t>GTT Load Sharing with Alt. Routing Indicator</a:t>
            </a:r>
            <a:endParaRPr lang="en-US" dirty="0" smtClean="0"/>
          </a:p>
        </p:txBody>
      </p:sp>
      <p:sp>
        <p:nvSpPr>
          <p:cNvPr id="320514" name="Rectangle 2"/>
          <p:cNvSpPr>
            <a:spLocks noGrp="1" noChangeArrowheads="1"/>
          </p:cNvSpPr>
          <p:nvPr>
            <p:ph idx="1"/>
          </p:nvPr>
        </p:nvSpPr>
        <p:spPr/>
        <p:txBody>
          <a:bodyPr/>
          <a:lstStyle/>
          <a:p>
            <a:r>
              <a:rPr lang="en-US" smtClean="0"/>
              <a:t>The GTT load sharing with Alternate Routing Indicator feature allows the routing indicator (RI) in the outgoing message to be either “gt” or “dpc/ssn” without regard for the type of translation performed, intermediate or final GTT.</a:t>
            </a:r>
          </a:p>
          <a:p>
            <a:r>
              <a:rPr lang="en-US" smtClean="0"/>
              <a:t>The feature allows MAP sets (final gt) to provision MRN sets (int. gt) as an alternate mate RI if the point codes in the MAP table are unavailable.</a:t>
            </a:r>
          </a:p>
          <a:p>
            <a:r>
              <a:rPr lang="en-US" smtClean="0"/>
              <a:t>The feature also allows MRN sets to provision MAP sets as an alternate mate RI if the point codes in the MRN table are unavailable.</a:t>
            </a:r>
            <a:endParaRPr lang="en-US" dirty="0" smtClean="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mtClean="0"/>
              <a:t>Advanced GT Modification (AMGTT)</a:t>
            </a:r>
            <a:endParaRPr lang="en-US" dirty="0" smtClean="0"/>
          </a:p>
        </p:txBody>
      </p:sp>
      <p:sp>
        <p:nvSpPr>
          <p:cNvPr id="321539" name="Rectangle 3"/>
          <p:cNvSpPr>
            <a:spLocks noGrp="1" noChangeArrowheads="1"/>
          </p:cNvSpPr>
          <p:nvPr>
            <p:ph idx="1"/>
          </p:nvPr>
        </p:nvSpPr>
        <p:spPr/>
        <p:txBody>
          <a:bodyPr/>
          <a:lstStyle/>
          <a:p>
            <a:r>
              <a:rPr lang="en-US" smtClean="0"/>
              <a:t>The Advanced GT Modification (AMGTT) feature allows information in the SCCP calling party address (CGPA) and called party address (CDPA) to be modified as part of global title translation (GTT).</a:t>
            </a:r>
          </a:p>
          <a:p>
            <a:pPr lvl="1"/>
            <a:r>
              <a:rPr lang="en-US" smtClean="0"/>
              <a:t>CGPA / CDPA fields that may be modified are:</a:t>
            </a:r>
          </a:p>
          <a:p>
            <a:pPr lvl="2"/>
            <a:r>
              <a:rPr lang="en-US" smtClean="0"/>
              <a:t>Global title address (GTA)</a:t>
            </a:r>
          </a:p>
          <a:p>
            <a:pPr lvl="2"/>
            <a:r>
              <a:rPr lang="en-US" smtClean="0"/>
              <a:t>Translation type (TT)</a:t>
            </a:r>
          </a:p>
          <a:p>
            <a:pPr lvl="2"/>
            <a:r>
              <a:rPr lang="en-US" smtClean="0"/>
              <a:t>Numbering Plan (NP)</a:t>
            </a:r>
          </a:p>
          <a:p>
            <a:pPr lvl="2"/>
            <a:r>
              <a:rPr lang="en-US" smtClean="0"/>
              <a:t>Nature of Address indicator (NAI)</a:t>
            </a:r>
          </a:p>
          <a:p>
            <a:pPr lvl="2"/>
            <a:r>
              <a:rPr lang="en-US" smtClean="0"/>
              <a:t>GTI Value (if ANSI-ITU-China SCCP conversion is on)</a:t>
            </a:r>
          </a:p>
          <a:p>
            <a:pPr lvl="1"/>
            <a:r>
              <a:rPr lang="en-US" smtClean="0"/>
              <a:t>The “cggtmod” parameter has been added to the ent-ls, chg-ls , ent-gtt, chg-gtt, ent-gta and chg-gta commands to support CGPA modifications.</a:t>
            </a:r>
          </a:p>
          <a:p>
            <a:pPr lvl="1"/>
            <a:endParaRPr lang="en-US" dirty="0" smtClean="0"/>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mtClean="0"/>
              <a:t>Intermediate GTT Load Sharing</a:t>
            </a:r>
            <a:endParaRPr lang="en-US" dirty="0" smtClean="0"/>
          </a:p>
        </p:txBody>
      </p:sp>
      <p:sp>
        <p:nvSpPr>
          <p:cNvPr id="322563" name="Rectangle 3"/>
          <p:cNvSpPr>
            <a:spLocks noGrp="1" noChangeArrowheads="1"/>
          </p:cNvSpPr>
          <p:nvPr>
            <p:ph idx="1"/>
          </p:nvPr>
        </p:nvSpPr>
        <p:spPr/>
        <p:txBody>
          <a:bodyPr/>
          <a:lstStyle/>
          <a:p>
            <a:r>
              <a:rPr lang="en-US" smtClean="0"/>
              <a:t>The IGTTLS feature allows load sharing to STPs that do not use Capability Point Codes for Intermediate GTT. </a:t>
            </a:r>
          </a:p>
          <a:p>
            <a:r>
              <a:rPr lang="en-US" smtClean="0"/>
              <a:t>It works the same way as the Mated Application for Final GTT when more than one SCP will process queries.</a:t>
            </a:r>
          </a:p>
          <a:p>
            <a:r>
              <a:rPr lang="en-US" smtClean="0"/>
              <a:t>Final GTT uses MAP Table, whereas Intermediate GTT uses MRN Table.</a:t>
            </a:r>
          </a:p>
          <a:p>
            <a:r>
              <a:rPr lang="en-US" smtClean="0"/>
              <a:t>An MRN group contains alternate point codes, up to 32, that are used for load sharing between multiple nodes.</a:t>
            </a:r>
          </a:p>
          <a:p>
            <a:endParaRPr lang="en-US" smtClean="0"/>
          </a:p>
          <a:p>
            <a:endParaRPr lang="en-US" dirty="0" smtClean="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mtClean="0"/>
              <a:t>      Int. Global Title Load Sharing Activation </a:t>
            </a:r>
            <a:endParaRPr lang="en-US" dirty="0" smtClean="0"/>
          </a:p>
        </p:txBody>
      </p:sp>
      <p:sp>
        <p:nvSpPr>
          <p:cNvPr id="323587" name="Rectangle 3"/>
          <p:cNvSpPr>
            <a:spLocks noGrp="1" noChangeArrowheads="1"/>
          </p:cNvSpPr>
          <p:nvPr>
            <p:ph idx="1"/>
          </p:nvPr>
        </p:nvSpPr>
        <p:spPr/>
        <p:txBody>
          <a:bodyPr/>
          <a:lstStyle/>
          <a:p>
            <a:r>
              <a:rPr lang="en-US" smtClean="0"/>
              <a:t>The Intermediate Global Title Load Sharing Activation (IGTTLS) feature is not a feature like GTT, EGTT or VGTT. It is a Control Feature, which is protected by a Feature Access Key (FAK).</a:t>
            </a:r>
          </a:p>
          <a:p>
            <a:r>
              <a:rPr lang="en-US" smtClean="0"/>
              <a:t>The command to enable this feature is:</a:t>
            </a:r>
          </a:p>
          <a:p>
            <a:pPr lvl="1"/>
            <a:r>
              <a:rPr lang="fr-FR" smtClean="0"/>
              <a:t>enable-ctrl-feat:partnum=893006901:fak=cdxhsan6phkte                                                                                           </a:t>
            </a:r>
          </a:p>
          <a:p>
            <a:r>
              <a:rPr lang="en-US" smtClean="0"/>
              <a:t>The command to activate this feature is:</a:t>
            </a:r>
          </a:p>
          <a:p>
            <a:pPr lvl="1"/>
            <a:r>
              <a:rPr lang="fr-FR" smtClean="0"/>
              <a:t>chg-ctrl-feat:partnum=893006901:status=on</a:t>
            </a:r>
            <a:endParaRPr lang="en-US" smtClean="0"/>
          </a:p>
          <a:p>
            <a:endParaRPr lang="en-US" dirty="0" smtClean="0"/>
          </a:p>
        </p:txBody>
      </p:sp>
      <p:sp>
        <p:nvSpPr>
          <p:cNvPr id="323588" name="Text Box 4"/>
          <p:cNvSpPr txBox="1">
            <a:spLocks noChangeArrowheads="1"/>
          </p:cNvSpPr>
          <p:nvPr/>
        </p:nvSpPr>
        <p:spPr bwMode="auto">
          <a:xfrm>
            <a:off x="5046663" y="3333750"/>
            <a:ext cx="220662" cy="182563"/>
          </a:xfrm>
          <a:prstGeom prst="rect">
            <a:avLst/>
          </a:prstGeom>
          <a:noFill/>
          <a:ln w="9525">
            <a:noFill/>
            <a:miter lim="800000"/>
            <a:headEnd/>
            <a:tailEnd/>
          </a:ln>
        </p:spPr>
        <p:txBody>
          <a:bodyPr lIns="75676" tIns="37838" rIns="75676" bIns="37838">
            <a:spAutoFit/>
          </a:bodyPr>
          <a:lstStyle/>
          <a:p>
            <a:pPr eaLnBrk="0" hangingPunct="0">
              <a:spcBef>
                <a:spcPct val="50000"/>
              </a:spcBef>
            </a:pPr>
            <a:endParaRPr lang="fr-FR" sz="700" dirty="0"/>
          </a:p>
        </p:txBody>
      </p:sp>
      <p:sp>
        <p:nvSpPr>
          <p:cNvPr id="323589" name="Text Box 5"/>
          <p:cNvSpPr txBox="1">
            <a:spLocks noChangeArrowheads="1"/>
          </p:cNvSpPr>
          <p:nvPr/>
        </p:nvSpPr>
        <p:spPr bwMode="auto">
          <a:xfrm>
            <a:off x="7605713" y="3324225"/>
            <a:ext cx="220662" cy="182563"/>
          </a:xfrm>
          <a:prstGeom prst="rect">
            <a:avLst/>
          </a:prstGeom>
          <a:noFill/>
          <a:ln w="9525">
            <a:noFill/>
            <a:miter lim="800000"/>
            <a:headEnd/>
            <a:tailEnd/>
          </a:ln>
        </p:spPr>
        <p:txBody>
          <a:bodyPr lIns="75676" tIns="37838" rIns="75676" bIns="37838">
            <a:spAutoFit/>
          </a:bodyPr>
          <a:lstStyle/>
          <a:p>
            <a:pPr eaLnBrk="0" hangingPunct="0">
              <a:spcBef>
                <a:spcPct val="50000"/>
              </a:spcBef>
            </a:pPr>
            <a:endParaRPr lang="fr-FR" sz="700" dirty="0"/>
          </a:p>
        </p:txBody>
      </p:sp>
      <p:sp>
        <p:nvSpPr>
          <p:cNvPr id="323590" name="Text Box 6"/>
          <p:cNvSpPr txBox="1">
            <a:spLocks noChangeArrowheads="1"/>
          </p:cNvSpPr>
          <p:nvPr/>
        </p:nvSpPr>
        <p:spPr bwMode="auto">
          <a:xfrm>
            <a:off x="4340225" y="5146675"/>
            <a:ext cx="220663" cy="182563"/>
          </a:xfrm>
          <a:prstGeom prst="rect">
            <a:avLst/>
          </a:prstGeom>
          <a:noFill/>
          <a:ln w="9525">
            <a:noFill/>
            <a:miter lim="800000"/>
            <a:headEnd/>
            <a:tailEnd/>
          </a:ln>
        </p:spPr>
        <p:txBody>
          <a:bodyPr lIns="75676" tIns="37838" rIns="75676" bIns="37838">
            <a:spAutoFit/>
          </a:bodyPr>
          <a:lstStyle/>
          <a:p>
            <a:pPr eaLnBrk="0" hangingPunct="0">
              <a:spcBef>
                <a:spcPct val="50000"/>
              </a:spcBef>
            </a:pPr>
            <a:endParaRPr lang="fr-FR" sz="700" dirty="0"/>
          </a:p>
        </p:txBody>
      </p:sp>
      <p:sp>
        <p:nvSpPr>
          <p:cNvPr id="323591" name="Text Box 7"/>
          <p:cNvSpPr txBox="1">
            <a:spLocks noChangeArrowheads="1"/>
          </p:cNvSpPr>
          <p:nvPr/>
        </p:nvSpPr>
        <p:spPr bwMode="auto">
          <a:xfrm>
            <a:off x="6224588" y="5146675"/>
            <a:ext cx="220662" cy="182563"/>
          </a:xfrm>
          <a:prstGeom prst="rect">
            <a:avLst/>
          </a:prstGeom>
          <a:noFill/>
          <a:ln w="9525">
            <a:noFill/>
            <a:miter lim="800000"/>
            <a:headEnd/>
            <a:tailEnd/>
          </a:ln>
        </p:spPr>
        <p:txBody>
          <a:bodyPr lIns="75676" tIns="37838" rIns="75676" bIns="37838">
            <a:spAutoFit/>
          </a:bodyPr>
          <a:lstStyle/>
          <a:p>
            <a:pPr eaLnBrk="0" hangingPunct="0">
              <a:spcBef>
                <a:spcPct val="50000"/>
              </a:spcBef>
            </a:pPr>
            <a:endParaRPr lang="fr-FR" sz="700" dirty="0"/>
          </a:p>
        </p:txBody>
      </p:sp>
    </p:spTree>
  </p:cSld>
  <p:clrMapOvr>
    <a:masterClrMapping/>
  </p:clrMapOvr>
  <p:transition advClick="0"/>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r>
              <a:rPr lang="en-US" dirty="0" smtClean="0"/>
              <a:t>Intermediate GTT Load Sharing Example</a:t>
            </a:r>
          </a:p>
        </p:txBody>
      </p:sp>
      <p:grpSp>
        <p:nvGrpSpPr>
          <p:cNvPr id="62" name="Group 61"/>
          <p:cNvGrpSpPr/>
          <p:nvPr/>
        </p:nvGrpSpPr>
        <p:grpSpPr>
          <a:xfrm>
            <a:off x="644120" y="998317"/>
            <a:ext cx="7462837" cy="5080000"/>
            <a:chOff x="846138" y="1274763"/>
            <a:chExt cx="7462837" cy="5080000"/>
          </a:xfrm>
        </p:grpSpPr>
        <p:sp>
          <p:nvSpPr>
            <p:cNvPr id="324611" name="AutoShape 3"/>
            <p:cNvSpPr>
              <a:spLocks noChangeArrowheads="1"/>
            </p:cNvSpPr>
            <p:nvPr/>
          </p:nvSpPr>
          <p:spPr bwMode="auto">
            <a:xfrm>
              <a:off x="7007225" y="238125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324612" name="Line 4"/>
            <p:cNvSpPr>
              <a:spLocks noChangeShapeType="1"/>
            </p:cNvSpPr>
            <p:nvPr/>
          </p:nvSpPr>
          <p:spPr bwMode="auto">
            <a:xfrm>
              <a:off x="5318125" y="2965450"/>
              <a:ext cx="1695450" cy="0"/>
            </a:xfrm>
            <a:prstGeom prst="line">
              <a:avLst/>
            </a:prstGeom>
            <a:noFill/>
            <a:ln w="9525">
              <a:solidFill>
                <a:schemeClr val="tx1"/>
              </a:solidFill>
              <a:round/>
              <a:headEnd type="none" w="sm" len="sm"/>
              <a:tailEnd type="none" w="sm" len="sm"/>
            </a:ln>
          </p:spPr>
          <p:txBody>
            <a:bodyPr wrap="none" anchor="ctr"/>
            <a:lstStyle/>
            <a:p>
              <a:endParaRPr lang="en-US" dirty="0"/>
            </a:p>
          </p:txBody>
        </p:sp>
        <p:grpSp>
          <p:nvGrpSpPr>
            <p:cNvPr id="324613" name="Group 5"/>
            <p:cNvGrpSpPr>
              <a:grpSpLocks/>
            </p:cNvGrpSpPr>
            <p:nvPr/>
          </p:nvGrpSpPr>
          <p:grpSpPr bwMode="auto">
            <a:xfrm>
              <a:off x="4448175" y="5365750"/>
              <a:ext cx="863600" cy="914400"/>
              <a:chOff x="2448" y="1824"/>
              <a:chExt cx="720" cy="672"/>
            </a:xfrm>
          </p:grpSpPr>
          <p:sp>
            <p:nvSpPr>
              <p:cNvPr id="324668" name="Rectangle 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24669" name="Line 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24614" name="AutoShape 8"/>
            <p:cNvSpPr>
              <a:spLocks noChangeArrowheads="1"/>
            </p:cNvSpPr>
            <p:nvPr/>
          </p:nvSpPr>
          <p:spPr bwMode="auto">
            <a:xfrm>
              <a:off x="7839075" y="268605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253</a:t>
              </a:r>
            </a:p>
          </p:txBody>
        </p:sp>
        <p:sp>
          <p:nvSpPr>
            <p:cNvPr id="324615" name="Line 9"/>
            <p:cNvSpPr>
              <a:spLocks noChangeShapeType="1"/>
            </p:cNvSpPr>
            <p:nvPr/>
          </p:nvSpPr>
          <p:spPr bwMode="auto">
            <a:xfrm>
              <a:off x="5314950" y="4495800"/>
              <a:ext cx="1685925" cy="133350"/>
            </a:xfrm>
            <a:prstGeom prst="line">
              <a:avLst/>
            </a:prstGeom>
            <a:noFill/>
            <a:ln w="9525">
              <a:solidFill>
                <a:schemeClr val="tx1"/>
              </a:solidFill>
              <a:round/>
              <a:headEnd type="none" w="sm" len="sm"/>
              <a:tailEnd type="none" w="sm" len="sm"/>
            </a:ln>
          </p:spPr>
          <p:txBody>
            <a:bodyPr wrap="none" anchor="ctr"/>
            <a:lstStyle/>
            <a:p>
              <a:endParaRPr lang="en-US" dirty="0"/>
            </a:p>
          </p:txBody>
        </p:sp>
        <p:sp>
          <p:nvSpPr>
            <p:cNvPr id="324616" name="Line 10"/>
            <p:cNvSpPr>
              <a:spLocks noChangeShapeType="1"/>
            </p:cNvSpPr>
            <p:nvPr/>
          </p:nvSpPr>
          <p:spPr bwMode="auto">
            <a:xfrm flipV="1">
              <a:off x="2022475" y="4489450"/>
              <a:ext cx="2387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24617" name="AutoShape 11"/>
            <p:cNvSpPr>
              <a:spLocks noChangeArrowheads="1"/>
            </p:cNvSpPr>
            <p:nvPr/>
          </p:nvSpPr>
          <p:spPr bwMode="auto">
            <a:xfrm>
              <a:off x="7000875" y="409575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grpSp>
          <p:nvGrpSpPr>
            <p:cNvPr id="324618" name="Group 12"/>
            <p:cNvGrpSpPr>
              <a:grpSpLocks/>
            </p:cNvGrpSpPr>
            <p:nvPr/>
          </p:nvGrpSpPr>
          <p:grpSpPr bwMode="auto">
            <a:xfrm>
              <a:off x="4410075" y="4044950"/>
              <a:ext cx="927100" cy="927100"/>
              <a:chOff x="2448" y="1824"/>
              <a:chExt cx="720" cy="672"/>
            </a:xfrm>
          </p:grpSpPr>
          <p:sp>
            <p:nvSpPr>
              <p:cNvPr id="324666" name="Rectangle 13"/>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24667" name="Line 14"/>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24619" name="Line 15"/>
            <p:cNvSpPr>
              <a:spLocks noChangeShapeType="1"/>
            </p:cNvSpPr>
            <p:nvPr/>
          </p:nvSpPr>
          <p:spPr bwMode="auto">
            <a:xfrm>
              <a:off x="5311775" y="2965450"/>
              <a:ext cx="1676400" cy="1651000"/>
            </a:xfrm>
            <a:prstGeom prst="line">
              <a:avLst/>
            </a:prstGeom>
            <a:noFill/>
            <a:ln w="9525">
              <a:solidFill>
                <a:schemeClr val="tx1"/>
              </a:solidFill>
              <a:round/>
              <a:headEnd/>
              <a:tailEnd/>
            </a:ln>
          </p:spPr>
          <p:txBody>
            <a:bodyPr/>
            <a:lstStyle/>
            <a:p>
              <a:endParaRPr lang="en-US" dirty="0"/>
            </a:p>
          </p:txBody>
        </p:sp>
        <p:sp>
          <p:nvSpPr>
            <p:cNvPr id="324620" name="Line 16"/>
            <p:cNvSpPr>
              <a:spLocks noChangeShapeType="1"/>
            </p:cNvSpPr>
            <p:nvPr/>
          </p:nvSpPr>
          <p:spPr bwMode="auto">
            <a:xfrm flipH="1">
              <a:off x="4892675" y="4984750"/>
              <a:ext cx="0" cy="355600"/>
            </a:xfrm>
            <a:prstGeom prst="line">
              <a:avLst/>
            </a:prstGeom>
            <a:noFill/>
            <a:ln w="9525">
              <a:solidFill>
                <a:schemeClr val="tx1"/>
              </a:solidFill>
              <a:round/>
              <a:headEnd/>
              <a:tailEnd/>
            </a:ln>
          </p:spPr>
          <p:txBody>
            <a:bodyPr/>
            <a:lstStyle/>
            <a:p>
              <a:endParaRPr lang="en-US" dirty="0"/>
            </a:p>
          </p:txBody>
        </p:sp>
        <p:grpSp>
          <p:nvGrpSpPr>
            <p:cNvPr id="324621" name="Group 17"/>
            <p:cNvGrpSpPr>
              <a:grpSpLocks/>
            </p:cNvGrpSpPr>
            <p:nvPr/>
          </p:nvGrpSpPr>
          <p:grpSpPr bwMode="auto">
            <a:xfrm>
              <a:off x="866775" y="4006850"/>
              <a:ext cx="1143000" cy="1066800"/>
              <a:chOff x="2448" y="1824"/>
              <a:chExt cx="720" cy="672"/>
            </a:xfrm>
          </p:grpSpPr>
          <p:sp>
            <p:nvSpPr>
              <p:cNvPr id="324664" name="Rectangle 18"/>
              <p:cNvSpPr>
                <a:spLocks noChangeArrowheads="1"/>
              </p:cNvSpPr>
              <p:nvPr/>
            </p:nvSpPr>
            <p:spPr bwMode="auto">
              <a:xfrm>
                <a:off x="2448" y="1824"/>
                <a:ext cx="720" cy="672"/>
              </a:xfrm>
              <a:prstGeom prst="rect">
                <a:avLst/>
              </a:prstGeom>
              <a:solidFill>
                <a:srgbClr val="99CCFF"/>
              </a:solidFill>
              <a:ln w="12700">
                <a:solidFill>
                  <a:schemeClr val="tx1"/>
                </a:solidFill>
                <a:miter lim="800000"/>
                <a:headEnd type="none" w="sm" len="sm"/>
                <a:tailEnd type="none" w="sm" len="sm"/>
              </a:ln>
            </p:spPr>
            <p:txBody>
              <a:bodyPr wrap="none" anchor="ctr"/>
              <a:lstStyle/>
              <a:p>
                <a:endParaRPr lang="en-US" dirty="0"/>
              </a:p>
            </p:txBody>
          </p:sp>
          <p:sp>
            <p:nvSpPr>
              <p:cNvPr id="324665" name="Line 1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grpSp>
          <p:nvGrpSpPr>
            <p:cNvPr id="324622" name="Group 20"/>
            <p:cNvGrpSpPr>
              <a:grpSpLocks/>
            </p:cNvGrpSpPr>
            <p:nvPr/>
          </p:nvGrpSpPr>
          <p:grpSpPr bwMode="auto">
            <a:xfrm>
              <a:off x="911225" y="2228850"/>
              <a:ext cx="1143000" cy="1066800"/>
              <a:chOff x="2448" y="1824"/>
              <a:chExt cx="720" cy="672"/>
            </a:xfrm>
          </p:grpSpPr>
          <p:sp>
            <p:nvSpPr>
              <p:cNvPr id="324662" name="Rectangle 21"/>
              <p:cNvSpPr>
                <a:spLocks noChangeArrowheads="1"/>
              </p:cNvSpPr>
              <p:nvPr/>
            </p:nvSpPr>
            <p:spPr bwMode="auto">
              <a:xfrm>
                <a:off x="2448" y="1824"/>
                <a:ext cx="720" cy="672"/>
              </a:xfrm>
              <a:prstGeom prst="rect">
                <a:avLst/>
              </a:prstGeom>
              <a:solidFill>
                <a:srgbClr val="99CCFF"/>
              </a:solidFill>
              <a:ln w="12700">
                <a:solidFill>
                  <a:schemeClr val="tx1"/>
                </a:solidFill>
                <a:miter lim="800000"/>
                <a:headEnd type="none" w="sm" len="sm"/>
                <a:tailEnd type="none" w="sm" len="sm"/>
              </a:ln>
            </p:spPr>
            <p:txBody>
              <a:bodyPr wrap="none" anchor="ctr"/>
              <a:lstStyle/>
              <a:p>
                <a:endParaRPr lang="en-US" dirty="0"/>
              </a:p>
            </p:txBody>
          </p:sp>
          <p:sp>
            <p:nvSpPr>
              <p:cNvPr id="324663" name="Line 2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24623" name="Rectangle 23"/>
            <p:cNvSpPr>
              <a:spLocks noChangeArrowheads="1"/>
            </p:cNvSpPr>
            <p:nvPr/>
          </p:nvSpPr>
          <p:spPr bwMode="auto">
            <a:xfrm>
              <a:off x="1217613" y="2813050"/>
              <a:ext cx="874712" cy="519113"/>
            </a:xfrm>
            <a:prstGeom prst="rect">
              <a:avLst/>
            </a:prstGeom>
            <a:noFill/>
            <a:ln w="9525">
              <a:noFill/>
              <a:miter lim="800000"/>
              <a:headEnd/>
              <a:tailEnd/>
            </a:ln>
          </p:spPr>
          <p:txBody>
            <a:bodyPr wrap="none">
              <a:spAutoFit/>
            </a:bodyPr>
            <a:lstStyle/>
            <a:p>
              <a:r>
                <a:rPr lang="en-US" sz="2800" b="1" dirty="0"/>
                <a:t>STP</a:t>
              </a:r>
            </a:p>
          </p:txBody>
        </p:sp>
        <p:sp>
          <p:nvSpPr>
            <p:cNvPr id="324624" name="Line 24"/>
            <p:cNvSpPr>
              <a:spLocks noChangeShapeType="1"/>
            </p:cNvSpPr>
            <p:nvPr/>
          </p:nvSpPr>
          <p:spPr bwMode="auto">
            <a:xfrm>
              <a:off x="1450975" y="3308350"/>
              <a:ext cx="0" cy="711200"/>
            </a:xfrm>
            <a:prstGeom prst="line">
              <a:avLst/>
            </a:prstGeom>
            <a:noFill/>
            <a:ln w="9525">
              <a:solidFill>
                <a:schemeClr val="tx1"/>
              </a:solidFill>
              <a:round/>
              <a:headEnd/>
              <a:tailEnd/>
            </a:ln>
          </p:spPr>
          <p:txBody>
            <a:bodyPr/>
            <a:lstStyle/>
            <a:p>
              <a:endParaRPr lang="en-US" dirty="0"/>
            </a:p>
          </p:txBody>
        </p:sp>
        <p:sp>
          <p:nvSpPr>
            <p:cNvPr id="324625" name="Line 25"/>
            <p:cNvSpPr>
              <a:spLocks noChangeShapeType="1"/>
            </p:cNvSpPr>
            <p:nvPr/>
          </p:nvSpPr>
          <p:spPr bwMode="auto">
            <a:xfrm>
              <a:off x="2066925" y="2736850"/>
              <a:ext cx="2393950" cy="228600"/>
            </a:xfrm>
            <a:prstGeom prst="line">
              <a:avLst/>
            </a:prstGeom>
            <a:noFill/>
            <a:ln w="9525">
              <a:solidFill>
                <a:srgbClr val="FF0000"/>
              </a:solidFill>
              <a:round/>
              <a:headEnd/>
              <a:tailEnd/>
            </a:ln>
          </p:spPr>
          <p:txBody>
            <a:bodyPr/>
            <a:lstStyle/>
            <a:p>
              <a:endParaRPr lang="en-US" dirty="0"/>
            </a:p>
          </p:txBody>
        </p:sp>
        <p:sp>
          <p:nvSpPr>
            <p:cNvPr id="324626" name="Line 26"/>
            <p:cNvSpPr>
              <a:spLocks noChangeShapeType="1"/>
            </p:cNvSpPr>
            <p:nvPr/>
          </p:nvSpPr>
          <p:spPr bwMode="auto">
            <a:xfrm flipH="1">
              <a:off x="2035175" y="2965450"/>
              <a:ext cx="2425700" cy="1511300"/>
            </a:xfrm>
            <a:prstGeom prst="line">
              <a:avLst/>
            </a:prstGeom>
            <a:noFill/>
            <a:ln w="9525">
              <a:solidFill>
                <a:schemeClr val="tx1"/>
              </a:solidFill>
              <a:round/>
              <a:headEnd/>
              <a:tailEnd/>
            </a:ln>
          </p:spPr>
          <p:txBody>
            <a:bodyPr/>
            <a:lstStyle/>
            <a:p>
              <a:endParaRPr lang="en-US" dirty="0"/>
            </a:p>
          </p:txBody>
        </p:sp>
        <p:sp>
          <p:nvSpPr>
            <p:cNvPr id="324627" name="Line 27"/>
            <p:cNvSpPr>
              <a:spLocks noChangeShapeType="1"/>
            </p:cNvSpPr>
            <p:nvPr/>
          </p:nvSpPr>
          <p:spPr bwMode="auto">
            <a:xfrm>
              <a:off x="2041525" y="2724150"/>
              <a:ext cx="2374900" cy="1765300"/>
            </a:xfrm>
            <a:prstGeom prst="line">
              <a:avLst/>
            </a:prstGeom>
            <a:noFill/>
            <a:ln w="9525">
              <a:solidFill>
                <a:srgbClr val="FF0000"/>
              </a:solidFill>
              <a:round/>
              <a:headEnd/>
              <a:tailEnd/>
            </a:ln>
          </p:spPr>
          <p:txBody>
            <a:bodyPr/>
            <a:lstStyle/>
            <a:p>
              <a:endParaRPr lang="en-US" dirty="0"/>
            </a:p>
          </p:txBody>
        </p:sp>
        <p:sp>
          <p:nvSpPr>
            <p:cNvPr id="324628" name="Text Box 28"/>
            <p:cNvSpPr txBox="1">
              <a:spLocks noChangeArrowheads="1"/>
            </p:cNvSpPr>
            <p:nvPr/>
          </p:nvSpPr>
          <p:spPr bwMode="auto">
            <a:xfrm>
              <a:off x="895350" y="2228850"/>
              <a:ext cx="787400" cy="396875"/>
            </a:xfrm>
            <a:prstGeom prst="rect">
              <a:avLst/>
            </a:prstGeom>
            <a:noFill/>
            <a:ln w="9525">
              <a:noFill/>
              <a:miter lim="800000"/>
              <a:headEnd/>
              <a:tailEnd/>
            </a:ln>
          </p:spPr>
          <p:txBody>
            <a:bodyPr>
              <a:spAutoFit/>
            </a:bodyPr>
            <a:lstStyle/>
            <a:p>
              <a:pPr>
                <a:spcBef>
                  <a:spcPct val="50000"/>
                </a:spcBef>
              </a:pPr>
              <a:r>
                <a:rPr lang="en-US" sz="2000" b="1" dirty="0"/>
                <a:t>1000</a:t>
              </a:r>
            </a:p>
          </p:txBody>
        </p:sp>
        <p:grpSp>
          <p:nvGrpSpPr>
            <p:cNvPr id="324629" name="Group 29"/>
            <p:cNvGrpSpPr>
              <a:grpSpLocks/>
            </p:cNvGrpSpPr>
            <p:nvPr/>
          </p:nvGrpSpPr>
          <p:grpSpPr bwMode="auto">
            <a:xfrm>
              <a:off x="4448175" y="2571750"/>
              <a:ext cx="863600" cy="914400"/>
              <a:chOff x="2448" y="1824"/>
              <a:chExt cx="720" cy="672"/>
            </a:xfrm>
          </p:grpSpPr>
          <p:sp>
            <p:nvSpPr>
              <p:cNvPr id="324660" name="Rectangle 30"/>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24661" name="Line 3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grpSp>
          <p:nvGrpSpPr>
            <p:cNvPr id="324630" name="Group 32"/>
            <p:cNvGrpSpPr>
              <a:grpSpLocks/>
            </p:cNvGrpSpPr>
            <p:nvPr/>
          </p:nvGrpSpPr>
          <p:grpSpPr bwMode="auto">
            <a:xfrm>
              <a:off x="4422775" y="1314450"/>
              <a:ext cx="927100" cy="927100"/>
              <a:chOff x="2448" y="1824"/>
              <a:chExt cx="720" cy="672"/>
            </a:xfrm>
          </p:grpSpPr>
          <p:sp>
            <p:nvSpPr>
              <p:cNvPr id="324658" name="Rectangle 33"/>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24659" name="Line 34"/>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24631" name="Rectangle 35"/>
            <p:cNvSpPr>
              <a:spLocks noChangeArrowheads="1"/>
            </p:cNvSpPr>
            <p:nvPr/>
          </p:nvSpPr>
          <p:spPr bwMode="auto">
            <a:xfrm>
              <a:off x="4551363" y="1789113"/>
              <a:ext cx="874712" cy="519112"/>
            </a:xfrm>
            <a:prstGeom prst="rect">
              <a:avLst/>
            </a:prstGeom>
            <a:noFill/>
            <a:ln w="9525">
              <a:noFill/>
              <a:miter lim="800000"/>
              <a:headEnd/>
              <a:tailEnd/>
            </a:ln>
          </p:spPr>
          <p:txBody>
            <a:bodyPr wrap="none">
              <a:spAutoFit/>
            </a:bodyPr>
            <a:lstStyle/>
            <a:p>
              <a:r>
                <a:rPr lang="en-US" sz="2800" b="1" dirty="0"/>
                <a:t>STP</a:t>
              </a:r>
            </a:p>
          </p:txBody>
        </p:sp>
        <p:sp>
          <p:nvSpPr>
            <p:cNvPr id="324632" name="Line 36"/>
            <p:cNvSpPr>
              <a:spLocks noChangeShapeType="1"/>
            </p:cNvSpPr>
            <p:nvPr/>
          </p:nvSpPr>
          <p:spPr bwMode="auto">
            <a:xfrm flipH="1">
              <a:off x="4918075" y="2254250"/>
              <a:ext cx="0" cy="317500"/>
            </a:xfrm>
            <a:prstGeom prst="line">
              <a:avLst/>
            </a:prstGeom>
            <a:noFill/>
            <a:ln w="9525">
              <a:solidFill>
                <a:schemeClr val="tx1"/>
              </a:solidFill>
              <a:round/>
              <a:headEnd/>
              <a:tailEnd/>
            </a:ln>
          </p:spPr>
          <p:txBody>
            <a:bodyPr/>
            <a:lstStyle/>
            <a:p>
              <a:endParaRPr lang="en-US" dirty="0"/>
            </a:p>
          </p:txBody>
        </p:sp>
        <p:sp>
          <p:nvSpPr>
            <p:cNvPr id="324633" name="AutoShape 37"/>
            <p:cNvSpPr>
              <a:spLocks noChangeArrowheads="1"/>
            </p:cNvSpPr>
            <p:nvPr/>
          </p:nvSpPr>
          <p:spPr bwMode="auto">
            <a:xfrm>
              <a:off x="7851775" y="437515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253</a:t>
              </a:r>
            </a:p>
          </p:txBody>
        </p:sp>
        <p:sp>
          <p:nvSpPr>
            <p:cNvPr id="324634" name="Line 38"/>
            <p:cNvSpPr>
              <a:spLocks noChangeShapeType="1"/>
            </p:cNvSpPr>
            <p:nvPr/>
          </p:nvSpPr>
          <p:spPr bwMode="auto">
            <a:xfrm>
              <a:off x="2009775" y="4470400"/>
              <a:ext cx="2435225" cy="1409700"/>
            </a:xfrm>
            <a:prstGeom prst="line">
              <a:avLst/>
            </a:prstGeom>
            <a:noFill/>
            <a:ln w="9525">
              <a:solidFill>
                <a:schemeClr val="tx1"/>
              </a:solidFill>
              <a:round/>
              <a:headEnd/>
              <a:tailEnd/>
            </a:ln>
          </p:spPr>
          <p:txBody>
            <a:bodyPr/>
            <a:lstStyle/>
            <a:p>
              <a:endParaRPr lang="en-US" dirty="0"/>
            </a:p>
          </p:txBody>
        </p:sp>
        <p:sp>
          <p:nvSpPr>
            <p:cNvPr id="324635" name="Line 39"/>
            <p:cNvSpPr>
              <a:spLocks noChangeShapeType="1"/>
            </p:cNvSpPr>
            <p:nvPr/>
          </p:nvSpPr>
          <p:spPr bwMode="auto">
            <a:xfrm flipV="1">
              <a:off x="2066925" y="1746250"/>
              <a:ext cx="2368550" cy="984250"/>
            </a:xfrm>
            <a:prstGeom prst="line">
              <a:avLst/>
            </a:prstGeom>
            <a:noFill/>
            <a:ln w="9525">
              <a:solidFill>
                <a:srgbClr val="FF0000"/>
              </a:solidFill>
              <a:round/>
              <a:headEnd/>
              <a:tailEnd/>
            </a:ln>
          </p:spPr>
          <p:txBody>
            <a:bodyPr/>
            <a:lstStyle/>
            <a:p>
              <a:endParaRPr lang="en-US" dirty="0"/>
            </a:p>
          </p:txBody>
        </p:sp>
        <p:sp>
          <p:nvSpPr>
            <p:cNvPr id="324636" name="Line 40"/>
            <p:cNvSpPr>
              <a:spLocks noChangeShapeType="1"/>
            </p:cNvSpPr>
            <p:nvPr/>
          </p:nvSpPr>
          <p:spPr bwMode="auto">
            <a:xfrm flipV="1">
              <a:off x="2009775" y="1746250"/>
              <a:ext cx="2413000" cy="2743200"/>
            </a:xfrm>
            <a:prstGeom prst="line">
              <a:avLst/>
            </a:prstGeom>
            <a:noFill/>
            <a:ln w="9525">
              <a:solidFill>
                <a:schemeClr val="tx1"/>
              </a:solidFill>
              <a:round/>
              <a:headEnd/>
              <a:tailEnd/>
            </a:ln>
          </p:spPr>
          <p:txBody>
            <a:bodyPr/>
            <a:lstStyle/>
            <a:p>
              <a:endParaRPr lang="en-US" dirty="0"/>
            </a:p>
          </p:txBody>
        </p:sp>
        <p:sp>
          <p:nvSpPr>
            <p:cNvPr id="324637" name="Line 41"/>
            <p:cNvSpPr>
              <a:spLocks noChangeShapeType="1"/>
            </p:cNvSpPr>
            <p:nvPr/>
          </p:nvSpPr>
          <p:spPr bwMode="auto">
            <a:xfrm>
              <a:off x="2073275" y="2749550"/>
              <a:ext cx="2384425" cy="3133725"/>
            </a:xfrm>
            <a:prstGeom prst="line">
              <a:avLst/>
            </a:prstGeom>
            <a:noFill/>
            <a:ln w="9525">
              <a:solidFill>
                <a:srgbClr val="FF0000"/>
              </a:solidFill>
              <a:round/>
              <a:headEnd/>
              <a:tailEnd/>
            </a:ln>
          </p:spPr>
          <p:txBody>
            <a:bodyPr/>
            <a:lstStyle/>
            <a:p>
              <a:endParaRPr lang="en-US" dirty="0"/>
            </a:p>
          </p:txBody>
        </p:sp>
        <p:sp>
          <p:nvSpPr>
            <p:cNvPr id="324638" name="Line 42"/>
            <p:cNvSpPr>
              <a:spLocks noChangeShapeType="1"/>
            </p:cNvSpPr>
            <p:nvPr/>
          </p:nvSpPr>
          <p:spPr bwMode="auto">
            <a:xfrm flipV="1">
              <a:off x="5349875" y="2965450"/>
              <a:ext cx="1651000" cy="1533525"/>
            </a:xfrm>
            <a:prstGeom prst="line">
              <a:avLst/>
            </a:prstGeom>
            <a:noFill/>
            <a:ln w="9525">
              <a:solidFill>
                <a:schemeClr val="tx1"/>
              </a:solidFill>
              <a:round/>
              <a:headEnd/>
              <a:tailEnd/>
            </a:ln>
          </p:spPr>
          <p:txBody>
            <a:bodyPr/>
            <a:lstStyle/>
            <a:p>
              <a:endParaRPr lang="en-US" dirty="0"/>
            </a:p>
          </p:txBody>
        </p:sp>
        <p:sp>
          <p:nvSpPr>
            <p:cNvPr id="324639" name="Line 43"/>
            <p:cNvSpPr>
              <a:spLocks noChangeShapeType="1"/>
            </p:cNvSpPr>
            <p:nvPr/>
          </p:nvSpPr>
          <p:spPr bwMode="auto">
            <a:xfrm flipV="1">
              <a:off x="5324475" y="4622800"/>
              <a:ext cx="1670050" cy="1212850"/>
            </a:xfrm>
            <a:prstGeom prst="line">
              <a:avLst/>
            </a:prstGeom>
            <a:noFill/>
            <a:ln w="9525">
              <a:solidFill>
                <a:schemeClr val="tx1"/>
              </a:solidFill>
              <a:round/>
              <a:headEnd/>
              <a:tailEnd/>
            </a:ln>
          </p:spPr>
          <p:txBody>
            <a:bodyPr/>
            <a:lstStyle/>
            <a:p>
              <a:endParaRPr lang="en-US" dirty="0"/>
            </a:p>
          </p:txBody>
        </p:sp>
        <p:sp>
          <p:nvSpPr>
            <p:cNvPr id="324640" name="Line 44"/>
            <p:cNvSpPr>
              <a:spLocks noChangeShapeType="1"/>
            </p:cNvSpPr>
            <p:nvPr/>
          </p:nvSpPr>
          <p:spPr bwMode="auto">
            <a:xfrm flipV="1">
              <a:off x="5318125" y="2952750"/>
              <a:ext cx="1695450" cy="2882900"/>
            </a:xfrm>
            <a:prstGeom prst="line">
              <a:avLst/>
            </a:prstGeom>
            <a:noFill/>
            <a:ln w="9525">
              <a:solidFill>
                <a:schemeClr val="tx1"/>
              </a:solidFill>
              <a:round/>
              <a:headEnd/>
              <a:tailEnd/>
            </a:ln>
          </p:spPr>
          <p:txBody>
            <a:bodyPr/>
            <a:lstStyle/>
            <a:p>
              <a:endParaRPr lang="en-US" dirty="0"/>
            </a:p>
          </p:txBody>
        </p:sp>
        <p:sp>
          <p:nvSpPr>
            <p:cNvPr id="324641" name="Line 45"/>
            <p:cNvSpPr>
              <a:spLocks noChangeShapeType="1"/>
            </p:cNvSpPr>
            <p:nvPr/>
          </p:nvSpPr>
          <p:spPr bwMode="auto">
            <a:xfrm>
              <a:off x="5356225" y="1752600"/>
              <a:ext cx="1644650" cy="1212850"/>
            </a:xfrm>
            <a:prstGeom prst="line">
              <a:avLst/>
            </a:prstGeom>
            <a:noFill/>
            <a:ln w="9525">
              <a:solidFill>
                <a:schemeClr val="tx1"/>
              </a:solidFill>
              <a:round/>
              <a:headEnd/>
              <a:tailEnd/>
            </a:ln>
          </p:spPr>
          <p:txBody>
            <a:bodyPr/>
            <a:lstStyle/>
            <a:p>
              <a:endParaRPr lang="en-US" dirty="0"/>
            </a:p>
          </p:txBody>
        </p:sp>
        <p:sp>
          <p:nvSpPr>
            <p:cNvPr id="324642" name="Line 46"/>
            <p:cNvSpPr>
              <a:spLocks noChangeShapeType="1"/>
            </p:cNvSpPr>
            <p:nvPr/>
          </p:nvSpPr>
          <p:spPr bwMode="auto">
            <a:xfrm>
              <a:off x="5349875" y="1755775"/>
              <a:ext cx="1651000" cy="2879725"/>
            </a:xfrm>
            <a:prstGeom prst="line">
              <a:avLst/>
            </a:prstGeom>
            <a:noFill/>
            <a:ln w="9525">
              <a:solidFill>
                <a:schemeClr val="tx1"/>
              </a:solidFill>
              <a:round/>
              <a:headEnd/>
              <a:tailEnd/>
            </a:ln>
          </p:spPr>
          <p:txBody>
            <a:bodyPr/>
            <a:lstStyle/>
            <a:p>
              <a:endParaRPr lang="en-US" dirty="0"/>
            </a:p>
          </p:txBody>
        </p:sp>
        <p:sp>
          <p:nvSpPr>
            <p:cNvPr id="324643" name="Rectangle 47"/>
            <p:cNvSpPr>
              <a:spLocks noChangeArrowheads="1"/>
            </p:cNvSpPr>
            <p:nvPr/>
          </p:nvSpPr>
          <p:spPr bwMode="auto">
            <a:xfrm>
              <a:off x="1168400" y="4592638"/>
              <a:ext cx="874713" cy="519112"/>
            </a:xfrm>
            <a:prstGeom prst="rect">
              <a:avLst/>
            </a:prstGeom>
            <a:noFill/>
            <a:ln w="9525">
              <a:noFill/>
              <a:miter lim="800000"/>
              <a:headEnd/>
              <a:tailEnd/>
            </a:ln>
          </p:spPr>
          <p:txBody>
            <a:bodyPr wrap="none">
              <a:spAutoFit/>
            </a:bodyPr>
            <a:lstStyle/>
            <a:p>
              <a:r>
                <a:rPr lang="en-US" sz="2800" b="1" dirty="0"/>
                <a:t>STP</a:t>
              </a:r>
            </a:p>
          </p:txBody>
        </p:sp>
        <p:sp>
          <p:nvSpPr>
            <p:cNvPr id="324644" name="Rectangle 48"/>
            <p:cNvSpPr>
              <a:spLocks noChangeArrowheads="1"/>
            </p:cNvSpPr>
            <p:nvPr/>
          </p:nvSpPr>
          <p:spPr bwMode="auto">
            <a:xfrm>
              <a:off x="4521200" y="3054350"/>
              <a:ext cx="874713" cy="519113"/>
            </a:xfrm>
            <a:prstGeom prst="rect">
              <a:avLst/>
            </a:prstGeom>
            <a:noFill/>
            <a:ln w="9525">
              <a:noFill/>
              <a:miter lim="800000"/>
              <a:headEnd/>
              <a:tailEnd/>
            </a:ln>
          </p:spPr>
          <p:txBody>
            <a:bodyPr wrap="none">
              <a:spAutoFit/>
            </a:bodyPr>
            <a:lstStyle/>
            <a:p>
              <a:r>
                <a:rPr lang="en-US" sz="2800" b="1" dirty="0"/>
                <a:t>STP</a:t>
              </a:r>
            </a:p>
          </p:txBody>
        </p:sp>
        <p:sp>
          <p:nvSpPr>
            <p:cNvPr id="324645" name="Rectangle 49"/>
            <p:cNvSpPr>
              <a:spLocks noChangeArrowheads="1"/>
            </p:cNvSpPr>
            <p:nvPr/>
          </p:nvSpPr>
          <p:spPr bwMode="auto">
            <a:xfrm>
              <a:off x="4521200" y="4540250"/>
              <a:ext cx="874713" cy="519113"/>
            </a:xfrm>
            <a:prstGeom prst="rect">
              <a:avLst/>
            </a:prstGeom>
            <a:noFill/>
            <a:ln w="9525">
              <a:noFill/>
              <a:miter lim="800000"/>
              <a:headEnd/>
              <a:tailEnd/>
            </a:ln>
          </p:spPr>
          <p:txBody>
            <a:bodyPr wrap="none">
              <a:spAutoFit/>
            </a:bodyPr>
            <a:lstStyle/>
            <a:p>
              <a:r>
                <a:rPr lang="en-US" sz="2800" b="1" dirty="0"/>
                <a:t>STP</a:t>
              </a:r>
            </a:p>
          </p:txBody>
        </p:sp>
        <p:sp>
          <p:nvSpPr>
            <p:cNvPr id="324646" name="Rectangle 50"/>
            <p:cNvSpPr>
              <a:spLocks noChangeArrowheads="1"/>
            </p:cNvSpPr>
            <p:nvPr/>
          </p:nvSpPr>
          <p:spPr bwMode="auto">
            <a:xfrm>
              <a:off x="4502150" y="5835650"/>
              <a:ext cx="874713" cy="519113"/>
            </a:xfrm>
            <a:prstGeom prst="rect">
              <a:avLst/>
            </a:prstGeom>
            <a:noFill/>
            <a:ln w="9525">
              <a:noFill/>
              <a:miter lim="800000"/>
              <a:headEnd/>
              <a:tailEnd/>
            </a:ln>
          </p:spPr>
          <p:txBody>
            <a:bodyPr wrap="none">
              <a:spAutoFit/>
            </a:bodyPr>
            <a:lstStyle/>
            <a:p>
              <a:r>
                <a:rPr lang="en-US" sz="2800" b="1" dirty="0"/>
                <a:t>STP</a:t>
              </a:r>
            </a:p>
          </p:txBody>
        </p:sp>
        <p:sp>
          <p:nvSpPr>
            <p:cNvPr id="324647" name="Text Box 51"/>
            <p:cNvSpPr txBox="1">
              <a:spLocks noChangeArrowheads="1"/>
            </p:cNvSpPr>
            <p:nvPr/>
          </p:nvSpPr>
          <p:spPr bwMode="auto">
            <a:xfrm>
              <a:off x="846138" y="3989388"/>
              <a:ext cx="787400" cy="396875"/>
            </a:xfrm>
            <a:prstGeom prst="rect">
              <a:avLst/>
            </a:prstGeom>
            <a:noFill/>
            <a:ln w="9525">
              <a:noFill/>
              <a:miter lim="800000"/>
              <a:headEnd/>
              <a:tailEnd/>
            </a:ln>
          </p:spPr>
          <p:txBody>
            <a:bodyPr>
              <a:spAutoFit/>
            </a:bodyPr>
            <a:lstStyle/>
            <a:p>
              <a:pPr>
                <a:spcBef>
                  <a:spcPct val="50000"/>
                </a:spcBef>
              </a:pPr>
              <a:r>
                <a:rPr lang="en-US" sz="2000" b="1" dirty="0"/>
                <a:t>1001</a:t>
              </a:r>
            </a:p>
          </p:txBody>
        </p:sp>
        <p:sp>
          <p:nvSpPr>
            <p:cNvPr id="324648" name="Text Box 52"/>
            <p:cNvSpPr txBox="1">
              <a:spLocks noChangeArrowheads="1"/>
            </p:cNvSpPr>
            <p:nvPr/>
          </p:nvSpPr>
          <p:spPr bwMode="auto">
            <a:xfrm>
              <a:off x="4389438" y="1274763"/>
              <a:ext cx="787400" cy="396875"/>
            </a:xfrm>
            <a:prstGeom prst="rect">
              <a:avLst/>
            </a:prstGeom>
            <a:noFill/>
            <a:ln w="9525">
              <a:noFill/>
              <a:miter lim="800000"/>
              <a:headEnd/>
              <a:tailEnd/>
            </a:ln>
          </p:spPr>
          <p:txBody>
            <a:bodyPr>
              <a:spAutoFit/>
            </a:bodyPr>
            <a:lstStyle/>
            <a:p>
              <a:pPr>
                <a:spcBef>
                  <a:spcPct val="50000"/>
                </a:spcBef>
              </a:pPr>
              <a:r>
                <a:rPr lang="en-US" sz="2000" b="1" dirty="0"/>
                <a:t>2000</a:t>
              </a:r>
            </a:p>
          </p:txBody>
        </p:sp>
        <p:sp>
          <p:nvSpPr>
            <p:cNvPr id="324649" name="Text Box 53"/>
            <p:cNvSpPr txBox="1">
              <a:spLocks noChangeArrowheads="1"/>
            </p:cNvSpPr>
            <p:nvPr/>
          </p:nvSpPr>
          <p:spPr bwMode="auto">
            <a:xfrm>
              <a:off x="4427538" y="2522538"/>
              <a:ext cx="787400" cy="396875"/>
            </a:xfrm>
            <a:prstGeom prst="rect">
              <a:avLst/>
            </a:prstGeom>
            <a:noFill/>
            <a:ln w="9525">
              <a:noFill/>
              <a:miter lim="800000"/>
              <a:headEnd/>
              <a:tailEnd/>
            </a:ln>
          </p:spPr>
          <p:txBody>
            <a:bodyPr>
              <a:spAutoFit/>
            </a:bodyPr>
            <a:lstStyle/>
            <a:p>
              <a:pPr>
                <a:spcBef>
                  <a:spcPct val="50000"/>
                </a:spcBef>
              </a:pPr>
              <a:r>
                <a:rPr lang="en-US" sz="2000" b="1" dirty="0"/>
                <a:t>2001</a:t>
              </a:r>
            </a:p>
          </p:txBody>
        </p:sp>
        <p:sp>
          <p:nvSpPr>
            <p:cNvPr id="324650" name="Text Box 54"/>
            <p:cNvSpPr txBox="1">
              <a:spLocks noChangeArrowheads="1"/>
            </p:cNvSpPr>
            <p:nvPr/>
          </p:nvSpPr>
          <p:spPr bwMode="auto">
            <a:xfrm>
              <a:off x="4408488" y="3989388"/>
              <a:ext cx="787400" cy="396875"/>
            </a:xfrm>
            <a:prstGeom prst="rect">
              <a:avLst/>
            </a:prstGeom>
            <a:noFill/>
            <a:ln w="9525">
              <a:noFill/>
              <a:miter lim="800000"/>
              <a:headEnd/>
              <a:tailEnd/>
            </a:ln>
          </p:spPr>
          <p:txBody>
            <a:bodyPr>
              <a:spAutoFit/>
            </a:bodyPr>
            <a:lstStyle/>
            <a:p>
              <a:pPr>
                <a:spcBef>
                  <a:spcPct val="50000"/>
                </a:spcBef>
              </a:pPr>
              <a:r>
                <a:rPr lang="en-US" sz="2000" b="1" dirty="0"/>
                <a:t>3000</a:t>
              </a:r>
            </a:p>
          </p:txBody>
        </p:sp>
        <p:sp>
          <p:nvSpPr>
            <p:cNvPr id="324651" name="Text Box 55"/>
            <p:cNvSpPr txBox="1">
              <a:spLocks noChangeArrowheads="1"/>
            </p:cNvSpPr>
            <p:nvPr/>
          </p:nvSpPr>
          <p:spPr bwMode="auto">
            <a:xfrm>
              <a:off x="4398963" y="5332413"/>
              <a:ext cx="787400" cy="396875"/>
            </a:xfrm>
            <a:prstGeom prst="rect">
              <a:avLst/>
            </a:prstGeom>
            <a:noFill/>
            <a:ln w="9525">
              <a:noFill/>
              <a:miter lim="800000"/>
              <a:headEnd/>
              <a:tailEnd/>
            </a:ln>
          </p:spPr>
          <p:txBody>
            <a:bodyPr>
              <a:spAutoFit/>
            </a:bodyPr>
            <a:lstStyle/>
            <a:p>
              <a:pPr>
                <a:spcBef>
                  <a:spcPct val="50000"/>
                </a:spcBef>
              </a:pPr>
              <a:r>
                <a:rPr lang="en-US" sz="2000" b="1" dirty="0"/>
                <a:t>3001</a:t>
              </a:r>
            </a:p>
          </p:txBody>
        </p:sp>
        <p:sp>
          <p:nvSpPr>
            <p:cNvPr id="324652" name="Text Box 56"/>
            <p:cNvSpPr txBox="1">
              <a:spLocks noChangeArrowheads="1"/>
            </p:cNvSpPr>
            <p:nvPr/>
          </p:nvSpPr>
          <p:spPr bwMode="auto">
            <a:xfrm>
              <a:off x="3952875" y="1276350"/>
              <a:ext cx="323850" cy="457200"/>
            </a:xfrm>
            <a:prstGeom prst="rect">
              <a:avLst/>
            </a:prstGeom>
            <a:noFill/>
            <a:ln w="9525">
              <a:noFill/>
              <a:miter lim="800000"/>
              <a:headEnd/>
              <a:tailEnd/>
            </a:ln>
          </p:spPr>
          <p:txBody>
            <a:bodyPr>
              <a:spAutoFit/>
            </a:bodyPr>
            <a:lstStyle/>
            <a:p>
              <a:pPr defTabSz="1104900" eaLnBrk="0" hangingPunct="0">
                <a:spcBef>
                  <a:spcPct val="50000"/>
                </a:spcBef>
              </a:pPr>
              <a:r>
                <a:rPr lang="fr-FR" sz="2400" b="1" dirty="0"/>
                <a:t>1</a:t>
              </a:r>
            </a:p>
          </p:txBody>
        </p:sp>
        <p:sp>
          <p:nvSpPr>
            <p:cNvPr id="324653" name="Text Box 57"/>
            <p:cNvSpPr txBox="1">
              <a:spLocks noChangeArrowheads="1"/>
            </p:cNvSpPr>
            <p:nvPr/>
          </p:nvSpPr>
          <p:spPr bwMode="auto">
            <a:xfrm>
              <a:off x="3960813" y="2541588"/>
              <a:ext cx="323850" cy="457200"/>
            </a:xfrm>
            <a:prstGeom prst="rect">
              <a:avLst/>
            </a:prstGeom>
            <a:noFill/>
            <a:ln w="9525">
              <a:noFill/>
              <a:miter lim="800000"/>
              <a:headEnd/>
              <a:tailEnd/>
            </a:ln>
          </p:spPr>
          <p:txBody>
            <a:bodyPr>
              <a:spAutoFit/>
            </a:bodyPr>
            <a:lstStyle/>
            <a:p>
              <a:pPr defTabSz="1104900" eaLnBrk="0" hangingPunct="0">
                <a:spcBef>
                  <a:spcPct val="50000"/>
                </a:spcBef>
              </a:pPr>
              <a:r>
                <a:rPr lang="fr-FR" sz="2400" b="1" dirty="0"/>
                <a:t>2</a:t>
              </a:r>
            </a:p>
          </p:txBody>
        </p:sp>
        <p:sp>
          <p:nvSpPr>
            <p:cNvPr id="324654" name="Text Box 58"/>
            <p:cNvSpPr txBox="1">
              <a:spLocks noChangeArrowheads="1"/>
            </p:cNvSpPr>
            <p:nvPr/>
          </p:nvSpPr>
          <p:spPr bwMode="auto">
            <a:xfrm>
              <a:off x="3941763" y="3817938"/>
              <a:ext cx="323850" cy="457200"/>
            </a:xfrm>
            <a:prstGeom prst="rect">
              <a:avLst/>
            </a:prstGeom>
            <a:noFill/>
            <a:ln w="9525">
              <a:noFill/>
              <a:miter lim="800000"/>
              <a:headEnd/>
              <a:tailEnd/>
            </a:ln>
          </p:spPr>
          <p:txBody>
            <a:bodyPr>
              <a:spAutoFit/>
            </a:bodyPr>
            <a:lstStyle/>
            <a:p>
              <a:pPr defTabSz="1104900" eaLnBrk="0" hangingPunct="0">
                <a:spcBef>
                  <a:spcPct val="50000"/>
                </a:spcBef>
              </a:pPr>
              <a:r>
                <a:rPr lang="fr-FR" sz="2400" b="1" dirty="0"/>
                <a:t>3</a:t>
              </a:r>
            </a:p>
          </p:txBody>
        </p:sp>
        <p:sp>
          <p:nvSpPr>
            <p:cNvPr id="324655" name="Text Box 59"/>
            <p:cNvSpPr txBox="1">
              <a:spLocks noChangeArrowheads="1"/>
            </p:cNvSpPr>
            <p:nvPr/>
          </p:nvSpPr>
          <p:spPr bwMode="auto">
            <a:xfrm>
              <a:off x="3941763" y="5075238"/>
              <a:ext cx="323850" cy="457200"/>
            </a:xfrm>
            <a:prstGeom prst="rect">
              <a:avLst/>
            </a:prstGeom>
            <a:noFill/>
            <a:ln w="9525">
              <a:noFill/>
              <a:miter lim="800000"/>
              <a:headEnd/>
              <a:tailEnd/>
            </a:ln>
          </p:spPr>
          <p:txBody>
            <a:bodyPr>
              <a:spAutoFit/>
            </a:bodyPr>
            <a:lstStyle/>
            <a:p>
              <a:pPr defTabSz="1104900" eaLnBrk="0" hangingPunct="0">
                <a:spcBef>
                  <a:spcPct val="50000"/>
                </a:spcBef>
              </a:pPr>
              <a:r>
                <a:rPr lang="fr-FR" sz="2400" b="1" dirty="0"/>
                <a:t>4</a:t>
              </a:r>
            </a:p>
          </p:txBody>
        </p:sp>
        <p:sp>
          <p:nvSpPr>
            <p:cNvPr id="324656" name="Text Box 60"/>
            <p:cNvSpPr txBox="1">
              <a:spLocks noChangeArrowheads="1"/>
            </p:cNvSpPr>
            <p:nvPr/>
          </p:nvSpPr>
          <p:spPr bwMode="auto">
            <a:xfrm>
              <a:off x="6838950" y="2352675"/>
              <a:ext cx="1200150" cy="396875"/>
            </a:xfrm>
            <a:prstGeom prst="rect">
              <a:avLst/>
            </a:prstGeom>
            <a:noFill/>
            <a:ln w="9525">
              <a:noFill/>
              <a:miter lim="800000"/>
              <a:headEnd/>
              <a:tailEnd/>
            </a:ln>
          </p:spPr>
          <p:txBody>
            <a:bodyPr>
              <a:spAutoFit/>
            </a:bodyPr>
            <a:lstStyle/>
            <a:p>
              <a:pPr algn="ctr">
                <a:spcBef>
                  <a:spcPct val="50000"/>
                </a:spcBef>
              </a:pPr>
              <a:r>
                <a:rPr lang="en-US" sz="2000" b="1" dirty="0"/>
                <a:t>2002</a:t>
              </a:r>
            </a:p>
          </p:txBody>
        </p:sp>
        <p:sp>
          <p:nvSpPr>
            <p:cNvPr id="324657" name="Text Box 61"/>
            <p:cNvSpPr txBox="1">
              <a:spLocks noChangeArrowheads="1"/>
            </p:cNvSpPr>
            <p:nvPr/>
          </p:nvSpPr>
          <p:spPr bwMode="auto">
            <a:xfrm>
              <a:off x="6877050" y="4067175"/>
              <a:ext cx="1200150" cy="396875"/>
            </a:xfrm>
            <a:prstGeom prst="rect">
              <a:avLst/>
            </a:prstGeom>
            <a:noFill/>
            <a:ln w="9525">
              <a:noFill/>
              <a:miter lim="800000"/>
              <a:headEnd/>
              <a:tailEnd/>
            </a:ln>
          </p:spPr>
          <p:txBody>
            <a:bodyPr>
              <a:spAutoFit/>
            </a:bodyPr>
            <a:lstStyle/>
            <a:p>
              <a:pPr algn="ctr">
                <a:spcBef>
                  <a:spcPct val="50000"/>
                </a:spcBef>
              </a:pPr>
              <a:r>
                <a:rPr lang="en-US" sz="2000" b="1" dirty="0"/>
                <a:t>3002</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Global Title Translations Configuration </a:t>
            </a:r>
            <a:endParaRPr lang="en-US" dirty="0"/>
          </a:p>
        </p:txBody>
      </p:sp>
      <p:sp>
        <p:nvSpPr>
          <p:cNvPr id="45059" name="Rectangle 2"/>
          <p:cNvSpPr>
            <a:spLocks noGrp="1" noChangeArrowheads="1"/>
          </p:cNvSpPr>
          <p:nvPr>
            <p:ph type="ctrTitle"/>
          </p:nvPr>
        </p:nvSpPr>
        <p:spPr/>
        <p:txBody>
          <a:bodyPr/>
          <a:lstStyle/>
          <a:p>
            <a:r>
              <a:rPr lang="en-US" smtClean="0"/>
              <a:t>Module 2</a:t>
            </a:r>
            <a:endParaRPr lang="en-US" dirty="0" smtClean="0"/>
          </a:p>
        </p:txBody>
      </p:sp>
      <p:sp>
        <p:nvSpPr>
          <p:cNvPr id="45058"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mtClean="0"/>
              <a:t>Shared IGTTLS Example</a:t>
            </a:r>
            <a:endParaRPr lang="en-US" dirty="0" smtClean="0"/>
          </a:p>
        </p:txBody>
      </p:sp>
      <p:sp>
        <p:nvSpPr>
          <p:cNvPr id="325635" name="Rectangle 3"/>
          <p:cNvSpPr>
            <a:spLocks noGrp="1" noChangeArrowheads="1"/>
          </p:cNvSpPr>
          <p:nvPr>
            <p:ph idx="1"/>
          </p:nvPr>
        </p:nvSpPr>
        <p:spPr/>
        <p:txBody>
          <a:bodyPr/>
          <a:lstStyle/>
          <a:p>
            <a:r>
              <a:rPr lang="en-US" smtClean="0"/>
              <a:t>The command to enter the configuration into the MRN table for shared mode, is:</a:t>
            </a:r>
          </a:p>
          <a:p>
            <a:pPr lvl="1"/>
            <a:r>
              <a:rPr lang="en-US" smtClean="0"/>
              <a:t>ent-mrn:pcn=2000:rc=10:pcn1=2001:rc1=10:</a:t>
            </a:r>
          </a:p>
          <a:p>
            <a:pPr lvl="1"/>
            <a:r>
              <a:rPr lang="en-US" smtClean="0"/>
              <a:t>pcn2=3000:rc2=10:pcn3=3001:rc3=10    </a:t>
            </a:r>
          </a:p>
          <a:p>
            <a:r>
              <a:rPr lang="en-US" smtClean="0"/>
              <a:t>load sharing mode has been configured when all point codes have the same rc value assigned. </a:t>
            </a:r>
          </a:p>
          <a:p>
            <a:r>
              <a:rPr lang="en-US" smtClean="0"/>
              <a:t>The GTT table will be configured as following:</a:t>
            </a:r>
          </a:p>
          <a:p>
            <a:pPr lvl="1"/>
            <a:r>
              <a:rPr lang="en-US" smtClean="0"/>
              <a:t>ent-gta:gttsn=example:gta=800345:egta=800399:ri=gt:xlat=dpc:</a:t>
            </a:r>
          </a:p>
          <a:p>
            <a:pPr lvl="1"/>
            <a:r>
              <a:rPr lang="en-US" smtClean="0"/>
              <a:t>pcn=2000</a:t>
            </a:r>
          </a:p>
          <a:p>
            <a:endParaRPr lang="en-US" dirty="0" smtClean="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smtClean="0"/>
              <a:t>Dominant IGTTLS Example</a:t>
            </a:r>
            <a:endParaRPr lang="en-US" dirty="0" smtClean="0"/>
          </a:p>
        </p:txBody>
      </p:sp>
      <p:sp>
        <p:nvSpPr>
          <p:cNvPr id="326659" name="Rectangle 3"/>
          <p:cNvSpPr>
            <a:spLocks noGrp="1" noChangeArrowheads="1"/>
          </p:cNvSpPr>
          <p:nvPr>
            <p:ph idx="1"/>
          </p:nvPr>
        </p:nvSpPr>
        <p:spPr/>
        <p:txBody>
          <a:bodyPr/>
          <a:lstStyle/>
          <a:p>
            <a:r>
              <a:rPr lang="en-US" smtClean="0"/>
              <a:t>To enter the configuration into the MRN table for dominant mode, use the command:</a:t>
            </a:r>
          </a:p>
          <a:p>
            <a:pPr lvl="1"/>
            <a:r>
              <a:rPr lang="en-US" smtClean="0"/>
              <a:t>ent-mrn:pcn=2000:rc=10:pcn1=2001:rc1=20:</a:t>
            </a:r>
          </a:p>
          <a:p>
            <a:pPr lvl="1"/>
            <a:r>
              <a:rPr lang="en-US" smtClean="0"/>
              <a:t>pcn2=3000:rc2=20:pcn3=3001:rc3=20                                             </a:t>
            </a:r>
          </a:p>
          <a:p>
            <a:r>
              <a:rPr lang="en-US" smtClean="0"/>
              <a:t>Dominant mode has been configured when pcn=2000 has a lower rc value than the other point codes </a:t>
            </a:r>
          </a:p>
          <a:p>
            <a:r>
              <a:rPr lang="en-US" smtClean="0"/>
              <a:t>The GTT table will be configured as following:</a:t>
            </a:r>
          </a:p>
          <a:p>
            <a:pPr lvl="1"/>
            <a:r>
              <a:rPr lang="en-US" smtClean="0"/>
              <a:t>ent-gta:gttsn=example:gta=866345:egta=866399:ri=gt:xlat=dpc:</a:t>
            </a:r>
          </a:p>
          <a:p>
            <a:pPr lvl="1"/>
            <a:r>
              <a:rPr lang="en-US" smtClean="0"/>
              <a:t>pcn=2000</a:t>
            </a:r>
            <a:endParaRPr lang="en-US" dirty="0" smtClean="0"/>
          </a:p>
        </p:txBody>
      </p:sp>
    </p:spTree>
  </p:cSld>
  <p:clrMapOvr>
    <a:masterClrMapping/>
  </p:clrMapOvr>
  <p:transition advClick="0"/>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2"/>
          <p:cNvSpPr>
            <a:spLocks noGrp="1" noChangeArrowheads="1"/>
          </p:cNvSpPr>
          <p:nvPr>
            <p:ph type="title"/>
          </p:nvPr>
        </p:nvSpPr>
        <p:spPr/>
        <p:txBody>
          <a:bodyPr/>
          <a:lstStyle/>
          <a:p>
            <a:r>
              <a:rPr lang="en-US" smtClean="0"/>
              <a:t>Flexible GTT Load Sharing</a:t>
            </a:r>
            <a:endParaRPr lang="en-US" dirty="0" smtClean="0"/>
          </a:p>
        </p:txBody>
      </p:sp>
      <p:sp>
        <p:nvSpPr>
          <p:cNvPr id="327682" name="Rectangle 3"/>
          <p:cNvSpPr>
            <a:spLocks noGrp="1" noChangeArrowheads="1"/>
          </p:cNvSpPr>
          <p:nvPr>
            <p:ph idx="1"/>
          </p:nvPr>
        </p:nvSpPr>
        <p:spPr/>
        <p:txBody>
          <a:bodyPr/>
          <a:lstStyle/>
          <a:p>
            <a:r>
              <a:rPr lang="en-US" smtClean="0"/>
              <a:t>Flexible GTT Load Sharing enriches the standard Load Sharing behavior for</a:t>
            </a:r>
          </a:p>
          <a:p>
            <a:pPr lvl="1"/>
            <a:r>
              <a:rPr lang="en-US" smtClean="0"/>
              <a:t>Intermediate GTT and Final GTT</a:t>
            </a:r>
          </a:p>
          <a:p>
            <a:r>
              <a:rPr lang="en-US" smtClean="0"/>
              <a:t>Flexible GTT Load Sharing allows the same point code to be reused and to have different behavior with other Point Code (and/or SSN)</a:t>
            </a:r>
          </a:p>
          <a:p>
            <a:r>
              <a:rPr lang="en-US" smtClean="0"/>
              <a:t>Flexible GTT Load Sharing uses “sets”:</a:t>
            </a:r>
          </a:p>
          <a:p>
            <a:pPr lvl="1"/>
            <a:r>
              <a:rPr lang="en-US" smtClean="0"/>
              <a:t>MRNSET: For Intermediate GTT</a:t>
            </a:r>
          </a:p>
          <a:p>
            <a:pPr lvl="1"/>
            <a:r>
              <a:rPr lang="en-US" smtClean="0"/>
              <a:t>MAPSET: For Final GTT</a:t>
            </a:r>
            <a:endParaRPr lang="en-US" dirty="0" smtClean="0"/>
          </a:p>
        </p:txBody>
      </p:sp>
    </p:spTree>
  </p:cSld>
  <p:clrMapOvr>
    <a:masterClrMapping/>
  </p:clrMapOvr>
  <p:transition/>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1" name="Rectangle 2"/>
          <p:cNvSpPr>
            <a:spLocks noGrp="1" noChangeArrowheads="1"/>
          </p:cNvSpPr>
          <p:nvPr>
            <p:ph type="title"/>
          </p:nvPr>
        </p:nvSpPr>
        <p:spPr/>
        <p:txBody>
          <a:bodyPr/>
          <a:lstStyle/>
          <a:p>
            <a:r>
              <a:rPr lang="en-US" smtClean="0"/>
              <a:t>Flexible Intermediate GTT Load Sharing</a:t>
            </a:r>
            <a:endParaRPr lang="en-US" dirty="0" smtClean="0"/>
          </a:p>
        </p:txBody>
      </p:sp>
      <p:sp>
        <p:nvSpPr>
          <p:cNvPr id="328706" name="Rectangle 3"/>
          <p:cNvSpPr>
            <a:spLocks noGrp="1" noChangeArrowheads="1"/>
          </p:cNvSpPr>
          <p:nvPr>
            <p:ph idx="1"/>
          </p:nvPr>
        </p:nvSpPr>
        <p:spPr/>
        <p:txBody>
          <a:bodyPr/>
          <a:lstStyle/>
          <a:p>
            <a:r>
              <a:rPr lang="en-US" smtClean="0"/>
              <a:t>The first step is to activate the Flexible GTT LS feature</a:t>
            </a:r>
          </a:p>
          <a:p>
            <a:r>
              <a:rPr lang="en-US" smtClean="0"/>
              <a:t>The IGTTLS feature is not a feature like GTT, EGTT or VGTT. It is a Control Feature, meaning it is protected by a Feature Access Key (FAK)</a:t>
            </a:r>
          </a:p>
          <a:p>
            <a:r>
              <a:rPr lang="en-US" smtClean="0"/>
              <a:t>The command to enable this feature is:</a:t>
            </a:r>
          </a:p>
          <a:p>
            <a:pPr lvl="1"/>
            <a:r>
              <a:rPr lang="fr-FR" smtClean="0"/>
              <a:t>enable-ctrl-feat:partnum=893015401:fak=CPHWTR6F5YF6W</a:t>
            </a:r>
          </a:p>
          <a:p>
            <a:r>
              <a:rPr lang="en-US" smtClean="0"/>
              <a:t>The command to activate this feature is:</a:t>
            </a:r>
          </a:p>
          <a:p>
            <a:pPr lvl="1"/>
            <a:r>
              <a:rPr lang="fr-FR" smtClean="0"/>
              <a:t>chg-ctrl-feat:partnum=893015401:status=ON</a:t>
            </a:r>
            <a:endParaRPr lang="en-US" smtClean="0"/>
          </a:p>
          <a:p>
            <a:endParaRPr lang="en-US" dirty="0" smtClean="0"/>
          </a:p>
        </p:txBody>
      </p:sp>
      <p:sp>
        <p:nvSpPr>
          <p:cNvPr id="328707" name="Text Box 4"/>
          <p:cNvSpPr txBox="1">
            <a:spLocks noChangeArrowheads="1"/>
          </p:cNvSpPr>
          <p:nvPr/>
        </p:nvSpPr>
        <p:spPr bwMode="auto">
          <a:xfrm>
            <a:off x="4997450" y="3743325"/>
            <a:ext cx="266700" cy="214313"/>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28708" name="Text Box 5"/>
          <p:cNvSpPr txBox="1">
            <a:spLocks noChangeArrowheads="1"/>
          </p:cNvSpPr>
          <p:nvPr/>
        </p:nvSpPr>
        <p:spPr bwMode="auto">
          <a:xfrm>
            <a:off x="7096125" y="3717925"/>
            <a:ext cx="266700" cy="214313"/>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28709" name="Text Box 6"/>
          <p:cNvSpPr txBox="1">
            <a:spLocks noChangeArrowheads="1"/>
          </p:cNvSpPr>
          <p:nvPr/>
        </p:nvSpPr>
        <p:spPr bwMode="auto">
          <a:xfrm>
            <a:off x="4287838" y="5359400"/>
            <a:ext cx="266700" cy="214313"/>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28710" name="Text Box 7"/>
          <p:cNvSpPr txBox="1">
            <a:spLocks noChangeArrowheads="1"/>
          </p:cNvSpPr>
          <p:nvPr/>
        </p:nvSpPr>
        <p:spPr bwMode="auto">
          <a:xfrm>
            <a:off x="6056313" y="5359400"/>
            <a:ext cx="266700" cy="214313"/>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Tree>
  </p:cSld>
  <p:clrMapOvr>
    <a:masterClrMapping/>
  </p:clrMapOvr>
  <p:transition/>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mtClean="0"/>
              <a:t>Flexible Intermediate GTT Load Sharing</a:t>
            </a:r>
            <a:endParaRPr lang="en-US" dirty="0" smtClean="0"/>
          </a:p>
        </p:txBody>
      </p:sp>
      <p:sp>
        <p:nvSpPr>
          <p:cNvPr id="329731" name="Rectangle 3"/>
          <p:cNvSpPr>
            <a:spLocks noGrp="1" noChangeArrowheads="1"/>
          </p:cNvSpPr>
          <p:nvPr>
            <p:ph idx="1"/>
          </p:nvPr>
        </p:nvSpPr>
        <p:spPr/>
        <p:txBody>
          <a:bodyPr/>
          <a:lstStyle/>
          <a:p>
            <a:r>
              <a:rPr lang="en-US" dirty="0" smtClean="0"/>
              <a:t>The Flexible GTT Load Sharing feature enriches the normal Load Sharing behavior the same point code can be assigned to multiple MRN sets. </a:t>
            </a:r>
          </a:p>
          <a:p>
            <a:r>
              <a:rPr lang="en-US" dirty="0" smtClean="0"/>
              <a:t>The same MRN set can be assigned to multiple global title translations.  </a:t>
            </a:r>
          </a:p>
          <a:p>
            <a:r>
              <a:rPr lang="en-US" dirty="0" smtClean="0"/>
              <a:t>By allowing a point code to be assigned to multiple MRN sets, and by assigning an MRN set to a specific global title address, different load sharing arrangements can be made based on the global title address of the global title translation and the translate point code.</a:t>
            </a:r>
          </a:p>
          <a:p>
            <a:endParaRPr lang="en-US" dirty="0" smtClean="0"/>
          </a:p>
          <a:p>
            <a:pPr lvl="1"/>
            <a:endParaRPr lang="en-US" dirty="0" smtClean="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smtClean="0"/>
              <a:t>Flexible Intermediate GTT Load Sharing</a:t>
            </a:r>
            <a:endParaRPr lang="en-US" dirty="0" smtClean="0"/>
          </a:p>
        </p:txBody>
      </p:sp>
      <p:sp>
        <p:nvSpPr>
          <p:cNvPr id="330755" name="Rectangle 3"/>
          <p:cNvSpPr>
            <a:spLocks noGrp="1" noChangeArrowheads="1"/>
          </p:cNvSpPr>
          <p:nvPr>
            <p:ph idx="1"/>
          </p:nvPr>
        </p:nvSpPr>
        <p:spPr/>
        <p:txBody>
          <a:bodyPr/>
          <a:lstStyle/>
          <a:p>
            <a:r>
              <a:rPr lang="en-US" smtClean="0"/>
              <a:t>When the control feature is activated all the existing elements are moved to the set called DFLT:</a:t>
            </a:r>
          </a:p>
          <a:p>
            <a:pPr lvl="1"/>
            <a:r>
              <a:rPr lang="en-US" smtClean="0"/>
              <a:t>MRNSET=DFLT for elements of the previous MRN table</a:t>
            </a:r>
          </a:p>
          <a:p>
            <a:pPr lvl="1"/>
            <a:r>
              <a:rPr lang="en-US" smtClean="0"/>
              <a:t>MAPSET=DFLT for elements of the previous MAP table</a:t>
            </a:r>
          </a:p>
          <a:p>
            <a:pPr lvl="1"/>
            <a:endParaRPr lang="en-US" smtClean="0"/>
          </a:p>
          <a:p>
            <a:r>
              <a:rPr lang="en-US" smtClean="0"/>
              <a:t>The MAP and MRN table doesn’t exist as a single table anymore, they will be split in different sets</a:t>
            </a:r>
            <a:endParaRPr lang="en-US" dirty="0" smtClean="0"/>
          </a:p>
        </p:txBody>
      </p:sp>
    </p:spTree>
  </p:cSld>
  <p:clrMapOvr>
    <a:masterClrMapping/>
  </p:clrMapOvr>
  <p:transition/>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2"/>
          <p:cNvSpPr>
            <a:spLocks noGrp="1" noChangeArrowheads="1"/>
          </p:cNvSpPr>
          <p:nvPr>
            <p:ph type="title"/>
          </p:nvPr>
        </p:nvSpPr>
        <p:spPr/>
        <p:txBody>
          <a:bodyPr/>
          <a:lstStyle/>
          <a:p>
            <a:pPr eaLnBrk="1" hangingPunct="1"/>
            <a:r>
              <a:rPr lang="en-US" dirty="0" smtClean="0"/>
              <a:t>Flexible Intermediate GTT Load Sharing</a:t>
            </a:r>
          </a:p>
        </p:txBody>
      </p:sp>
      <p:sp>
        <p:nvSpPr>
          <p:cNvPr id="331778" name="Rectangle 3"/>
          <p:cNvSpPr>
            <a:spLocks noGrp="1" noChangeArrowheads="1"/>
          </p:cNvSpPr>
          <p:nvPr>
            <p:ph idx="1"/>
          </p:nvPr>
        </p:nvSpPr>
        <p:spPr/>
        <p:txBody>
          <a:bodyPr/>
          <a:lstStyle/>
          <a:p>
            <a:pPr eaLnBrk="1" hangingPunct="1"/>
            <a:r>
              <a:rPr lang="en-US" dirty="0" smtClean="0"/>
              <a:t>MRN Table converted to MRNSET=DFLT</a:t>
            </a:r>
          </a:p>
          <a:p>
            <a:pPr lvl="1" eaLnBrk="1" hangingPunct="1"/>
            <a:r>
              <a:rPr lang="en-US" b="1" dirty="0" smtClean="0"/>
              <a:t>RTRV-MRN</a:t>
            </a:r>
          </a:p>
          <a:p>
            <a:pPr lvl="1" eaLnBrk="1" hangingPunct="1">
              <a:buFontTx/>
              <a:buNone/>
            </a:pPr>
            <a:endParaRPr lang="en-US" sz="1600" dirty="0" smtClean="0"/>
          </a:p>
          <a:p>
            <a:pPr lvl="1" eaLnBrk="1" hangingPunct="1">
              <a:buFontTx/>
              <a:buNone/>
            </a:pPr>
            <a:r>
              <a:rPr lang="en-US" sz="1600" dirty="0" smtClean="0"/>
              <a:t>PCN		RC			MRNSET		PCN	RC</a:t>
            </a:r>
          </a:p>
          <a:p>
            <a:pPr lvl="1" eaLnBrk="1" hangingPunct="1">
              <a:buFontTx/>
              <a:buNone/>
            </a:pPr>
            <a:r>
              <a:rPr lang="en-US" sz="1600" dirty="0" smtClean="0"/>
              <a:t>2000		 10			DFLT		2000	10</a:t>
            </a:r>
          </a:p>
          <a:p>
            <a:pPr lvl="1" eaLnBrk="1" hangingPunct="1">
              <a:buFontTx/>
              <a:buNone/>
            </a:pPr>
            <a:r>
              <a:rPr lang="en-US" sz="1600" dirty="0" smtClean="0"/>
              <a:t>2001		 10					2001	10</a:t>
            </a:r>
          </a:p>
          <a:p>
            <a:pPr lvl="1" eaLnBrk="1" hangingPunct="1"/>
            <a:endParaRPr lang="en-US" b="1" dirty="0" smtClean="0"/>
          </a:p>
          <a:p>
            <a:pPr lvl="1" eaLnBrk="1" hangingPunct="1">
              <a:buFontTx/>
              <a:buNone/>
            </a:pPr>
            <a:r>
              <a:rPr lang="en-US" sz="1600" dirty="0" smtClean="0"/>
              <a:t>2000		 10			MRNSET		2000	10</a:t>
            </a:r>
          </a:p>
          <a:p>
            <a:pPr lvl="1" eaLnBrk="1" hangingPunct="1">
              <a:buFontTx/>
              <a:buNone/>
            </a:pPr>
            <a:r>
              <a:rPr lang="en-US" sz="1600" dirty="0" smtClean="0"/>
              <a:t>2001		 20			DFLT		2001	20</a:t>
            </a:r>
          </a:p>
          <a:p>
            <a:pPr eaLnBrk="1" hangingPunct="1"/>
            <a:endParaRPr lang="en-US" dirty="0" smtClean="0"/>
          </a:p>
          <a:p>
            <a:pPr eaLnBrk="1" hangingPunct="1"/>
            <a:r>
              <a:rPr lang="en-US" dirty="0" smtClean="0"/>
              <a:t>Only DFLT set can contain different groups, all the other sets will contain only one group</a:t>
            </a:r>
          </a:p>
        </p:txBody>
      </p:sp>
    </p:spTree>
  </p:cSld>
  <p:clrMapOvr>
    <a:masterClrMapping/>
  </p:clrMapOvr>
  <p:transition/>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r>
              <a:rPr lang="en-US" dirty="0" smtClean="0"/>
              <a:t>Flexible Intermediate GTT Load Sharing</a:t>
            </a:r>
          </a:p>
        </p:txBody>
      </p:sp>
      <p:sp>
        <p:nvSpPr>
          <p:cNvPr id="332803" name="Rectangle 3"/>
          <p:cNvSpPr>
            <a:spLocks noGrp="1" noChangeArrowheads="1"/>
          </p:cNvSpPr>
          <p:nvPr>
            <p:ph idx="1"/>
          </p:nvPr>
        </p:nvSpPr>
        <p:spPr/>
        <p:txBody>
          <a:bodyPr/>
          <a:lstStyle/>
          <a:p>
            <a:pPr eaLnBrk="1" hangingPunct="1"/>
            <a:endParaRPr lang="en-US" dirty="0" smtClean="0"/>
          </a:p>
          <a:p>
            <a:pPr eaLnBrk="1" hangingPunct="1"/>
            <a:endParaRPr lang="en-US" dirty="0" smtClean="0"/>
          </a:p>
          <a:p>
            <a:pPr eaLnBrk="1" hangingPunct="1">
              <a:buFont typeface="Wingdings" pitchFamily="2" charset="2"/>
              <a:buNone/>
            </a:pPr>
            <a:endParaRPr lang="en-US" dirty="0" smtClean="0"/>
          </a:p>
          <a:p>
            <a:pPr lvl="1" eaLnBrk="1" hangingPunct="1"/>
            <a:endParaRPr lang="en-US" dirty="0" smtClean="0"/>
          </a:p>
        </p:txBody>
      </p:sp>
      <p:grpSp>
        <p:nvGrpSpPr>
          <p:cNvPr id="30" name="Group 29"/>
          <p:cNvGrpSpPr/>
          <p:nvPr/>
        </p:nvGrpSpPr>
        <p:grpSpPr>
          <a:xfrm>
            <a:off x="516565" y="1043098"/>
            <a:ext cx="7870825" cy="5064125"/>
            <a:chOff x="495300" y="1362075"/>
            <a:chExt cx="7870825" cy="5064125"/>
          </a:xfrm>
        </p:grpSpPr>
        <p:grpSp>
          <p:nvGrpSpPr>
            <p:cNvPr id="332804" name="Group 4"/>
            <p:cNvGrpSpPr>
              <a:grpSpLocks/>
            </p:cNvGrpSpPr>
            <p:nvPr/>
          </p:nvGrpSpPr>
          <p:grpSpPr bwMode="auto">
            <a:xfrm>
              <a:off x="7429500" y="2717800"/>
              <a:ext cx="901700" cy="914400"/>
              <a:chOff x="2448" y="1824"/>
              <a:chExt cx="720" cy="672"/>
            </a:xfrm>
          </p:grpSpPr>
          <p:sp>
            <p:nvSpPr>
              <p:cNvPr id="332828" name="Rectangle 5"/>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32829" name="Line 6"/>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32805" name="Rectangle 7"/>
            <p:cNvSpPr>
              <a:spLocks noChangeArrowheads="1"/>
            </p:cNvSpPr>
            <p:nvPr/>
          </p:nvSpPr>
          <p:spPr bwMode="auto">
            <a:xfrm>
              <a:off x="7437438" y="2927350"/>
              <a:ext cx="874712" cy="519113"/>
            </a:xfrm>
            <a:prstGeom prst="rect">
              <a:avLst/>
            </a:prstGeom>
            <a:solidFill>
              <a:srgbClr val="8BBAFF"/>
            </a:solidFill>
            <a:ln w="9525">
              <a:noFill/>
              <a:miter lim="800000"/>
              <a:headEnd/>
              <a:tailEnd/>
            </a:ln>
          </p:spPr>
          <p:txBody>
            <a:bodyPr wrap="none">
              <a:spAutoFit/>
            </a:bodyPr>
            <a:lstStyle/>
            <a:p>
              <a:r>
                <a:rPr lang="en-US" sz="2800" b="1" dirty="0">
                  <a:solidFill>
                    <a:srgbClr val="000000"/>
                  </a:solidFill>
                </a:rPr>
                <a:t>STP</a:t>
              </a:r>
            </a:p>
          </p:txBody>
        </p:sp>
        <p:grpSp>
          <p:nvGrpSpPr>
            <p:cNvPr id="332806" name="Group 8"/>
            <p:cNvGrpSpPr>
              <a:grpSpLocks/>
            </p:cNvGrpSpPr>
            <p:nvPr/>
          </p:nvGrpSpPr>
          <p:grpSpPr bwMode="auto">
            <a:xfrm>
              <a:off x="7391400" y="1397000"/>
              <a:ext cx="974725" cy="927100"/>
              <a:chOff x="2448" y="1824"/>
              <a:chExt cx="720" cy="672"/>
            </a:xfrm>
          </p:grpSpPr>
          <p:sp>
            <p:nvSpPr>
              <p:cNvPr id="332826" name="Rectangle 9"/>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32827" name="Line 10"/>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32807" name="Rectangle 11"/>
            <p:cNvSpPr>
              <a:spLocks noChangeArrowheads="1"/>
            </p:cNvSpPr>
            <p:nvPr/>
          </p:nvSpPr>
          <p:spPr bwMode="auto">
            <a:xfrm>
              <a:off x="7462838" y="1624013"/>
              <a:ext cx="874712" cy="519112"/>
            </a:xfrm>
            <a:prstGeom prst="rect">
              <a:avLst/>
            </a:prstGeom>
            <a:solidFill>
              <a:srgbClr val="8BBAFF"/>
            </a:solidFill>
            <a:ln w="9525">
              <a:noFill/>
              <a:miter lim="800000"/>
              <a:headEnd/>
              <a:tailEnd/>
            </a:ln>
          </p:spPr>
          <p:txBody>
            <a:bodyPr wrap="none">
              <a:spAutoFit/>
            </a:bodyPr>
            <a:lstStyle/>
            <a:p>
              <a:r>
                <a:rPr lang="en-US" sz="2800" b="1" dirty="0">
                  <a:solidFill>
                    <a:srgbClr val="000000"/>
                  </a:solidFill>
                </a:rPr>
                <a:t>STP</a:t>
              </a:r>
            </a:p>
          </p:txBody>
        </p:sp>
        <p:sp>
          <p:nvSpPr>
            <p:cNvPr id="332808" name="Line 12"/>
            <p:cNvSpPr>
              <a:spLocks noChangeShapeType="1"/>
            </p:cNvSpPr>
            <p:nvPr/>
          </p:nvSpPr>
          <p:spPr bwMode="auto">
            <a:xfrm>
              <a:off x="7696200" y="2349500"/>
              <a:ext cx="0" cy="355600"/>
            </a:xfrm>
            <a:prstGeom prst="line">
              <a:avLst/>
            </a:prstGeom>
            <a:noFill/>
            <a:ln w="9525">
              <a:solidFill>
                <a:schemeClr val="tx1"/>
              </a:solidFill>
              <a:round/>
              <a:headEnd/>
              <a:tailEnd/>
            </a:ln>
          </p:spPr>
          <p:txBody>
            <a:bodyPr/>
            <a:lstStyle/>
            <a:p>
              <a:endParaRPr lang="en-US" dirty="0"/>
            </a:p>
          </p:txBody>
        </p:sp>
        <p:sp>
          <p:nvSpPr>
            <p:cNvPr id="332809" name="Line 13"/>
            <p:cNvSpPr>
              <a:spLocks noChangeShapeType="1"/>
            </p:cNvSpPr>
            <p:nvPr/>
          </p:nvSpPr>
          <p:spPr bwMode="auto">
            <a:xfrm flipH="1">
              <a:off x="7950200" y="2336800"/>
              <a:ext cx="0" cy="355600"/>
            </a:xfrm>
            <a:prstGeom prst="line">
              <a:avLst/>
            </a:prstGeom>
            <a:noFill/>
            <a:ln w="9525">
              <a:solidFill>
                <a:schemeClr val="tx1"/>
              </a:solidFill>
              <a:round/>
              <a:headEnd/>
              <a:tailEnd/>
            </a:ln>
          </p:spPr>
          <p:txBody>
            <a:bodyPr/>
            <a:lstStyle/>
            <a:p>
              <a:endParaRPr lang="en-US" dirty="0"/>
            </a:p>
          </p:txBody>
        </p:sp>
        <p:sp>
          <p:nvSpPr>
            <p:cNvPr id="332810" name="Line 14"/>
            <p:cNvSpPr>
              <a:spLocks noChangeShapeType="1"/>
            </p:cNvSpPr>
            <p:nvPr/>
          </p:nvSpPr>
          <p:spPr bwMode="auto">
            <a:xfrm flipV="1">
              <a:off x="2967038" y="1830388"/>
              <a:ext cx="4441825" cy="612775"/>
            </a:xfrm>
            <a:prstGeom prst="line">
              <a:avLst/>
            </a:prstGeom>
            <a:noFill/>
            <a:ln w="9525">
              <a:solidFill>
                <a:schemeClr val="tx1"/>
              </a:solidFill>
              <a:round/>
              <a:headEnd/>
              <a:tailEnd/>
            </a:ln>
          </p:spPr>
          <p:txBody>
            <a:bodyPr/>
            <a:lstStyle/>
            <a:p>
              <a:endParaRPr lang="en-US" dirty="0"/>
            </a:p>
          </p:txBody>
        </p:sp>
        <p:sp>
          <p:nvSpPr>
            <p:cNvPr id="332811" name="Line 15"/>
            <p:cNvSpPr>
              <a:spLocks noChangeShapeType="1"/>
            </p:cNvSpPr>
            <p:nvPr/>
          </p:nvSpPr>
          <p:spPr bwMode="auto">
            <a:xfrm>
              <a:off x="2959100" y="2468563"/>
              <a:ext cx="4497388" cy="717550"/>
            </a:xfrm>
            <a:prstGeom prst="line">
              <a:avLst/>
            </a:prstGeom>
            <a:noFill/>
            <a:ln w="9525">
              <a:solidFill>
                <a:schemeClr val="tx1"/>
              </a:solidFill>
              <a:round/>
              <a:headEnd/>
              <a:tailEnd/>
            </a:ln>
          </p:spPr>
          <p:txBody>
            <a:bodyPr/>
            <a:lstStyle/>
            <a:p>
              <a:endParaRPr lang="en-US" dirty="0"/>
            </a:p>
          </p:txBody>
        </p:sp>
        <p:sp>
          <p:nvSpPr>
            <p:cNvPr id="332812" name="Text Box 16"/>
            <p:cNvSpPr txBox="1">
              <a:spLocks noChangeArrowheads="1"/>
            </p:cNvSpPr>
            <p:nvPr/>
          </p:nvSpPr>
          <p:spPr bwMode="auto">
            <a:xfrm>
              <a:off x="7366000" y="1362075"/>
              <a:ext cx="860425" cy="396875"/>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2000</a:t>
              </a:r>
            </a:p>
          </p:txBody>
        </p:sp>
        <p:sp>
          <p:nvSpPr>
            <p:cNvPr id="332813" name="Rectangle 17"/>
            <p:cNvSpPr>
              <a:spLocks noChangeArrowheads="1"/>
            </p:cNvSpPr>
            <p:nvPr/>
          </p:nvSpPr>
          <p:spPr bwMode="auto">
            <a:xfrm>
              <a:off x="7394575" y="2679700"/>
              <a:ext cx="749300" cy="396875"/>
            </a:xfrm>
            <a:prstGeom prst="rect">
              <a:avLst/>
            </a:prstGeom>
            <a:noFill/>
            <a:ln w="9525">
              <a:noFill/>
              <a:miter lim="800000"/>
              <a:headEnd/>
              <a:tailEnd/>
            </a:ln>
          </p:spPr>
          <p:txBody>
            <a:bodyPr wrap="none">
              <a:spAutoFit/>
            </a:bodyPr>
            <a:lstStyle/>
            <a:p>
              <a:pPr>
                <a:spcBef>
                  <a:spcPct val="50000"/>
                </a:spcBef>
              </a:pPr>
              <a:r>
                <a:rPr lang="en-US" sz="2000" b="1" dirty="0">
                  <a:solidFill>
                    <a:srgbClr val="000000"/>
                  </a:solidFill>
                </a:rPr>
                <a:t>2001</a:t>
              </a:r>
            </a:p>
          </p:txBody>
        </p:sp>
        <p:sp>
          <p:nvSpPr>
            <p:cNvPr id="332814" name="Rectangle 18"/>
            <p:cNvSpPr>
              <a:spLocks noChangeArrowheads="1"/>
            </p:cNvSpPr>
            <p:nvPr/>
          </p:nvSpPr>
          <p:spPr bwMode="auto">
            <a:xfrm>
              <a:off x="1435100" y="3221038"/>
              <a:ext cx="1854200" cy="2047875"/>
            </a:xfrm>
            <a:prstGeom prst="rect">
              <a:avLst/>
            </a:prstGeom>
            <a:noFill/>
            <a:ln w="9525">
              <a:noFill/>
              <a:miter lim="800000"/>
              <a:headEnd/>
              <a:tailEnd/>
            </a:ln>
          </p:spPr>
          <p:txBody>
            <a:bodyPr>
              <a:spAutoFit/>
            </a:bodyPr>
            <a:lstStyle/>
            <a:p>
              <a:pPr eaLnBrk="0" hangingPunct="0">
                <a:spcBef>
                  <a:spcPct val="50000"/>
                </a:spcBef>
              </a:pPr>
              <a:r>
                <a:rPr lang="en-US" sz="1600" b="1" u="sng" dirty="0">
                  <a:solidFill>
                    <a:srgbClr val="000000"/>
                  </a:solidFill>
                </a:rPr>
                <a:t>MRNSET1 Table (Dominant Mode)</a:t>
              </a:r>
              <a:endParaRPr lang="en-US" sz="1600" dirty="0">
                <a:solidFill>
                  <a:srgbClr val="000000"/>
                </a:solidFill>
              </a:endParaRPr>
            </a:p>
            <a:p>
              <a:pPr eaLnBrk="0" hangingPunct="0">
                <a:spcBef>
                  <a:spcPct val="50000"/>
                </a:spcBef>
              </a:pPr>
              <a:r>
                <a:rPr lang="en-US" sz="1600" dirty="0">
                  <a:solidFill>
                    <a:srgbClr val="000000"/>
                  </a:solidFill>
                </a:rPr>
                <a:t>PCN= 2000</a:t>
              </a:r>
            </a:p>
            <a:p>
              <a:pPr eaLnBrk="0" hangingPunct="0">
                <a:spcBef>
                  <a:spcPct val="50000"/>
                </a:spcBef>
              </a:pPr>
              <a:r>
                <a:rPr lang="en-US" sz="1600" dirty="0">
                  <a:solidFill>
                    <a:srgbClr val="000000"/>
                  </a:solidFill>
                </a:rPr>
                <a:t>RC=10</a:t>
              </a:r>
            </a:p>
            <a:p>
              <a:pPr eaLnBrk="0" hangingPunct="0">
                <a:spcBef>
                  <a:spcPct val="50000"/>
                </a:spcBef>
              </a:pPr>
              <a:r>
                <a:rPr lang="en-US" sz="1600" dirty="0">
                  <a:solidFill>
                    <a:srgbClr val="000000"/>
                  </a:solidFill>
                </a:rPr>
                <a:t>PCN= 2001</a:t>
              </a:r>
            </a:p>
            <a:p>
              <a:pPr eaLnBrk="0" hangingPunct="0">
                <a:spcBef>
                  <a:spcPct val="50000"/>
                </a:spcBef>
              </a:pPr>
              <a:r>
                <a:rPr lang="en-US" sz="1600" dirty="0">
                  <a:solidFill>
                    <a:srgbClr val="000000"/>
                  </a:solidFill>
                </a:rPr>
                <a:t>RC=20</a:t>
              </a:r>
            </a:p>
          </p:txBody>
        </p:sp>
        <p:sp>
          <p:nvSpPr>
            <p:cNvPr id="332815" name="Rectangle 19"/>
            <p:cNvSpPr>
              <a:spLocks noChangeArrowheads="1"/>
            </p:cNvSpPr>
            <p:nvPr/>
          </p:nvSpPr>
          <p:spPr bwMode="auto">
            <a:xfrm>
              <a:off x="4757738" y="3216275"/>
              <a:ext cx="2262187" cy="2047875"/>
            </a:xfrm>
            <a:prstGeom prst="rect">
              <a:avLst/>
            </a:prstGeom>
            <a:noFill/>
            <a:ln w="9525">
              <a:noFill/>
              <a:miter lim="800000"/>
              <a:headEnd/>
              <a:tailEnd/>
            </a:ln>
          </p:spPr>
          <p:txBody>
            <a:bodyPr>
              <a:spAutoFit/>
            </a:bodyPr>
            <a:lstStyle/>
            <a:p>
              <a:pPr eaLnBrk="0" hangingPunct="0">
                <a:spcBef>
                  <a:spcPct val="50000"/>
                </a:spcBef>
              </a:pPr>
              <a:r>
                <a:rPr lang="en-US" sz="1600" b="1" u="sng" dirty="0">
                  <a:solidFill>
                    <a:srgbClr val="000000"/>
                  </a:solidFill>
                </a:rPr>
                <a:t>MRNSET2 Table (Load Sharing Mode)</a:t>
              </a:r>
              <a:endParaRPr lang="en-US" sz="1600" dirty="0">
                <a:solidFill>
                  <a:srgbClr val="000000"/>
                </a:solidFill>
              </a:endParaRPr>
            </a:p>
            <a:p>
              <a:pPr eaLnBrk="0" hangingPunct="0">
                <a:spcBef>
                  <a:spcPct val="50000"/>
                </a:spcBef>
              </a:pPr>
              <a:r>
                <a:rPr lang="en-US" sz="1600" dirty="0">
                  <a:solidFill>
                    <a:srgbClr val="000000"/>
                  </a:solidFill>
                </a:rPr>
                <a:t>PCN= 2000</a:t>
              </a:r>
            </a:p>
            <a:p>
              <a:pPr eaLnBrk="0" hangingPunct="0">
                <a:spcBef>
                  <a:spcPct val="50000"/>
                </a:spcBef>
              </a:pPr>
              <a:r>
                <a:rPr lang="en-US" sz="1600" dirty="0">
                  <a:solidFill>
                    <a:srgbClr val="000000"/>
                  </a:solidFill>
                </a:rPr>
                <a:t>RC=10</a:t>
              </a:r>
            </a:p>
            <a:p>
              <a:pPr eaLnBrk="0" hangingPunct="0">
                <a:spcBef>
                  <a:spcPct val="50000"/>
                </a:spcBef>
              </a:pPr>
              <a:r>
                <a:rPr lang="en-US" sz="1600" dirty="0">
                  <a:solidFill>
                    <a:srgbClr val="000000"/>
                  </a:solidFill>
                </a:rPr>
                <a:t>PCN= 2001</a:t>
              </a:r>
            </a:p>
            <a:p>
              <a:pPr eaLnBrk="0" hangingPunct="0">
                <a:spcBef>
                  <a:spcPct val="50000"/>
                </a:spcBef>
              </a:pPr>
              <a:r>
                <a:rPr lang="en-US" sz="1600" dirty="0">
                  <a:solidFill>
                    <a:srgbClr val="000000"/>
                  </a:solidFill>
                </a:rPr>
                <a:t>RC=10</a:t>
              </a:r>
            </a:p>
          </p:txBody>
        </p:sp>
        <p:sp>
          <p:nvSpPr>
            <p:cNvPr id="332816" name="Rectangle 20"/>
            <p:cNvSpPr>
              <a:spLocks noChangeArrowheads="1"/>
            </p:cNvSpPr>
            <p:nvPr/>
          </p:nvSpPr>
          <p:spPr bwMode="auto">
            <a:xfrm>
              <a:off x="2139950" y="5478463"/>
              <a:ext cx="5434013" cy="947737"/>
            </a:xfrm>
            <a:prstGeom prst="rect">
              <a:avLst/>
            </a:prstGeom>
            <a:noFill/>
            <a:ln w="9525">
              <a:noFill/>
              <a:miter lim="800000"/>
              <a:headEnd/>
              <a:tailEnd/>
            </a:ln>
          </p:spPr>
          <p:txBody>
            <a:bodyPr>
              <a:spAutoFit/>
            </a:bodyPr>
            <a:lstStyle/>
            <a:p>
              <a:pPr eaLnBrk="0" hangingPunct="0">
                <a:spcBef>
                  <a:spcPct val="50000"/>
                </a:spcBef>
              </a:pPr>
              <a:r>
                <a:rPr lang="en-US" sz="1600" b="1" u="sng" dirty="0">
                  <a:solidFill>
                    <a:srgbClr val="000000"/>
                  </a:solidFill>
                </a:rPr>
                <a:t>GTA Table</a:t>
              </a:r>
              <a:endParaRPr lang="en-US" sz="1600" dirty="0">
                <a:solidFill>
                  <a:srgbClr val="000000"/>
                </a:solidFill>
              </a:endParaRPr>
            </a:p>
            <a:p>
              <a:pPr eaLnBrk="0" hangingPunct="0">
                <a:spcBef>
                  <a:spcPct val="50000"/>
                </a:spcBef>
              </a:pPr>
              <a:r>
                <a:rPr lang="en-US" sz="1600" dirty="0">
                  <a:solidFill>
                    <a:srgbClr val="000000"/>
                  </a:solidFill>
                </a:rPr>
                <a:t>GTA=999999, PCN= 2000, MRNSET=1</a:t>
              </a:r>
            </a:p>
            <a:p>
              <a:r>
                <a:rPr lang="en-US" sz="1600" dirty="0">
                  <a:solidFill>
                    <a:srgbClr val="000000"/>
                  </a:solidFill>
                </a:rPr>
                <a:t>GTA=999998, PCN= 2000, MRNSET=2</a:t>
              </a:r>
            </a:p>
          </p:txBody>
        </p:sp>
        <p:grpSp>
          <p:nvGrpSpPr>
            <p:cNvPr id="332817" name="Group 21"/>
            <p:cNvGrpSpPr>
              <a:grpSpLocks/>
            </p:cNvGrpSpPr>
            <p:nvPr/>
          </p:nvGrpSpPr>
          <p:grpSpPr bwMode="auto">
            <a:xfrm>
              <a:off x="1762125" y="1933575"/>
              <a:ext cx="1196975" cy="1076325"/>
              <a:chOff x="582" y="1218"/>
              <a:chExt cx="754" cy="678"/>
            </a:xfrm>
          </p:grpSpPr>
          <p:grpSp>
            <p:nvGrpSpPr>
              <p:cNvPr id="332821" name="Group 22"/>
              <p:cNvGrpSpPr>
                <a:grpSpLocks/>
              </p:cNvGrpSpPr>
              <p:nvPr/>
            </p:nvGrpSpPr>
            <p:grpSpPr bwMode="auto">
              <a:xfrm>
                <a:off x="616" y="1224"/>
                <a:ext cx="720" cy="672"/>
                <a:chOff x="2448" y="1824"/>
                <a:chExt cx="720" cy="672"/>
              </a:xfrm>
            </p:grpSpPr>
            <p:sp>
              <p:nvSpPr>
                <p:cNvPr id="332824" name="Rectangle 23"/>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32825" name="Line 24"/>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32822" name="Rectangle 25"/>
              <p:cNvSpPr>
                <a:spLocks noChangeArrowheads="1"/>
              </p:cNvSpPr>
              <p:nvPr/>
            </p:nvSpPr>
            <p:spPr bwMode="auto">
              <a:xfrm>
                <a:off x="707" y="1400"/>
                <a:ext cx="551" cy="327"/>
              </a:xfrm>
              <a:prstGeom prst="rect">
                <a:avLst/>
              </a:prstGeom>
              <a:solidFill>
                <a:srgbClr val="8BBAFF"/>
              </a:solidFill>
              <a:ln w="9525">
                <a:noFill/>
                <a:miter lim="800000"/>
                <a:headEnd/>
                <a:tailEnd/>
              </a:ln>
            </p:spPr>
            <p:txBody>
              <a:bodyPr wrap="none">
                <a:spAutoFit/>
              </a:bodyPr>
              <a:lstStyle/>
              <a:p>
                <a:r>
                  <a:rPr lang="en-US" sz="2800" b="1" dirty="0">
                    <a:solidFill>
                      <a:srgbClr val="000000"/>
                    </a:solidFill>
                  </a:rPr>
                  <a:t>STP</a:t>
                </a:r>
              </a:p>
            </p:txBody>
          </p:sp>
          <p:sp>
            <p:nvSpPr>
              <p:cNvPr id="332823" name="Text Box 26"/>
              <p:cNvSpPr txBox="1">
                <a:spLocks noChangeArrowheads="1"/>
              </p:cNvSpPr>
              <p:nvPr/>
            </p:nvSpPr>
            <p:spPr bwMode="auto">
              <a:xfrm>
                <a:off x="582" y="1218"/>
                <a:ext cx="496" cy="250"/>
              </a:xfrm>
              <a:prstGeom prst="rect">
                <a:avLst/>
              </a:prstGeom>
              <a:noFill/>
              <a:ln w="9525">
                <a:noFill/>
                <a:miter lim="800000"/>
                <a:headEnd/>
                <a:tailEnd/>
              </a:ln>
            </p:spPr>
            <p:txBody>
              <a:bodyPr>
                <a:spAutoFit/>
              </a:bodyPr>
              <a:lstStyle/>
              <a:p>
                <a:pPr>
                  <a:spcBef>
                    <a:spcPct val="50000"/>
                  </a:spcBef>
                </a:pPr>
                <a:r>
                  <a:rPr lang="en-US" sz="2000" b="1" dirty="0"/>
                  <a:t>1000</a:t>
                </a:r>
              </a:p>
            </p:txBody>
          </p:sp>
        </p:grpSp>
        <p:sp>
          <p:nvSpPr>
            <p:cNvPr id="332818" name="Line 27"/>
            <p:cNvSpPr>
              <a:spLocks noChangeShapeType="1"/>
            </p:cNvSpPr>
            <p:nvPr/>
          </p:nvSpPr>
          <p:spPr bwMode="auto">
            <a:xfrm>
              <a:off x="514350" y="2505075"/>
              <a:ext cx="1295400" cy="0"/>
            </a:xfrm>
            <a:prstGeom prst="line">
              <a:avLst/>
            </a:prstGeom>
            <a:noFill/>
            <a:ln w="9525">
              <a:solidFill>
                <a:schemeClr val="tx1"/>
              </a:solidFill>
              <a:round/>
              <a:headEnd/>
              <a:tailEnd/>
            </a:ln>
          </p:spPr>
          <p:txBody>
            <a:bodyPr/>
            <a:lstStyle/>
            <a:p>
              <a:endParaRPr lang="en-US" dirty="0"/>
            </a:p>
          </p:txBody>
        </p:sp>
        <p:sp>
          <p:nvSpPr>
            <p:cNvPr id="332819" name="Text Box 28"/>
            <p:cNvSpPr txBox="1">
              <a:spLocks noChangeArrowheads="1"/>
            </p:cNvSpPr>
            <p:nvPr/>
          </p:nvSpPr>
          <p:spPr bwMode="auto">
            <a:xfrm>
              <a:off x="495300" y="2238375"/>
              <a:ext cx="1447800" cy="304800"/>
            </a:xfrm>
            <a:prstGeom prst="rect">
              <a:avLst/>
            </a:prstGeom>
            <a:noFill/>
            <a:ln w="9525">
              <a:noFill/>
              <a:miter lim="800000"/>
              <a:headEnd/>
              <a:tailEnd/>
            </a:ln>
          </p:spPr>
          <p:txBody>
            <a:bodyPr>
              <a:spAutoFit/>
            </a:bodyPr>
            <a:lstStyle/>
            <a:p>
              <a:pPr algn="ctr">
                <a:spcBef>
                  <a:spcPct val="50000"/>
                </a:spcBef>
              </a:pPr>
              <a:r>
                <a:rPr lang="en-US" sz="1400" dirty="0"/>
                <a:t>GTA=999999</a:t>
              </a:r>
            </a:p>
          </p:txBody>
        </p:sp>
        <p:sp>
          <p:nvSpPr>
            <p:cNvPr id="332820" name="Text Box 29"/>
            <p:cNvSpPr txBox="1">
              <a:spLocks noChangeArrowheads="1"/>
            </p:cNvSpPr>
            <p:nvPr/>
          </p:nvSpPr>
          <p:spPr bwMode="auto">
            <a:xfrm>
              <a:off x="504825" y="2495550"/>
              <a:ext cx="1447800" cy="304800"/>
            </a:xfrm>
            <a:prstGeom prst="rect">
              <a:avLst/>
            </a:prstGeom>
            <a:noFill/>
            <a:ln w="9525">
              <a:noFill/>
              <a:miter lim="800000"/>
              <a:headEnd/>
              <a:tailEnd/>
            </a:ln>
          </p:spPr>
          <p:txBody>
            <a:bodyPr>
              <a:spAutoFit/>
            </a:bodyPr>
            <a:lstStyle/>
            <a:p>
              <a:pPr algn="ctr">
                <a:spcBef>
                  <a:spcPct val="50000"/>
                </a:spcBef>
              </a:pPr>
              <a:r>
                <a:rPr lang="en-US" sz="1400" dirty="0"/>
                <a:t>GTA=999998</a:t>
              </a:r>
            </a:p>
          </p:txBody>
        </p:sp>
      </p:gr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smtClean="0"/>
              <a:t>Flexible Final GTT Load Sharing  </a:t>
            </a:r>
            <a:endParaRPr lang="en-US" dirty="0" smtClean="0"/>
          </a:p>
        </p:txBody>
      </p:sp>
      <p:sp>
        <p:nvSpPr>
          <p:cNvPr id="333827" name="Rectangle 3"/>
          <p:cNvSpPr>
            <a:spLocks noGrp="1" noChangeArrowheads="1"/>
          </p:cNvSpPr>
          <p:nvPr>
            <p:ph idx="1"/>
          </p:nvPr>
        </p:nvSpPr>
        <p:spPr/>
        <p:txBody>
          <a:bodyPr/>
          <a:lstStyle/>
          <a:p>
            <a:r>
              <a:rPr lang="en-US" dirty="0" smtClean="0"/>
              <a:t>The Flexible Final GTT Load Sharing arrangements are determined by:</a:t>
            </a:r>
          </a:p>
          <a:p>
            <a:pPr lvl="1"/>
            <a:r>
              <a:rPr lang="en-US" dirty="0" smtClean="0"/>
              <a:t>The MAP set assigned to the Global title translation</a:t>
            </a:r>
          </a:p>
          <a:p>
            <a:pPr lvl="1"/>
            <a:r>
              <a:rPr lang="en-US" dirty="0" smtClean="0"/>
              <a:t>The translated point code in the message assigned to the global title translation</a:t>
            </a:r>
          </a:p>
          <a:p>
            <a:pPr lvl="1"/>
            <a:r>
              <a:rPr lang="en-US" dirty="0" smtClean="0"/>
              <a:t>The global title address in the message assigned to the global title translation</a:t>
            </a:r>
          </a:p>
          <a:p>
            <a:r>
              <a:rPr lang="en-US" dirty="0" smtClean="0"/>
              <a:t>The Flexible Final GTT Load Sharing feature must be enabled with the enable-ctrl-feat command and turned on with the chg-ctrl-feat command.</a:t>
            </a:r>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r>
              <a:rPr lang="en-US" dirty="0" smtClean="0"/>
              <a:t>Flexible Final GTT Load Sharing  </a:t>
            </a:r>
          </a:p>
        </p:txBody>
      </p:sp>
      <p:sp>
        <p:nvSpPr>
          <p:cNvPr id="334851" name="Rectangle 3"/>
          <p:cNvSpPr>
            <a:spLocks noGrp="1" noChangeArrowheads="1"/>
          </p:cNvSpPr>
          <p:nvPr>
            <p:ph idx="1"/>
          </p:nvPr>
        </p:nvSpPr>
        <p:spPr/>
        <p:txBody>
          <a:bodyPr/>
          <a:lstStyle/>
          <a:p>
            <a:pPr eaLnBrk="1" hangingPunct="1">
              <a:buFont typeface="Wingdings" pitchFamily="2" charset="2"/>
              <a:buNone/>
            </a:pPr>
            <a:r>
              <a:rPr lang="en-US" dirty="0" smtClean="0"/>
              <a:t> </a:t>
            </a:r>
          </a:p>
          <a:p>
            <a:pPr lvl="1" eaLnBrk="1" hangingPunct="1"/>
            <a:endParaRPr lang="en-US" dirty="0" smtClean="0"/>
          </a:p>
        </p:txBody>
      </p:sp>
      <p:grpSp>
        <p:nvGrpSpPr>
          <p:cNvPr id="334852" name="Group 4"/>
          <p:cNvGrpSpPr>
            <a:grpSpLocks/>
          </p:cNvGrpSpPr>
          <p:nvPr/>
        </p:nvGrpSpPr>
        <p:grpSpPr bwMode="auto">
          <a:xfrm>
            <a:off x="549275" y="1828800"/>
            <a:ext cx="1143000" cy="1066800"/>
            <a:chOff x="2448" y="1824"/>
            <a:chExt cx="720" cy="672"/>
          </a:xfrm>
        </p:grpSpPr>
        <p:sp>
          <p:nvSpPr>
            <p:cNvPr id="334866" name="Rectangle 5"/>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34867" name="Line 6"/>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34853" name="Rectangle 7"/>
          <p:cNvSpPr>
            <a:spLocks noChangeArrowheads="1"/>
          </p:cNvSpPr>
          <p:nvPr/>
        </p:nvSpPr>
        <p:spPr bwMode="auto">
          <a:xfrm>
            <a:off x="655638" y="2146300"/>
            <a:ext cx="874712" cy="519113"/>
          </a:xfrm>
          <a:prstGeom prst="rect">
            <a:avLst/>
          </a:prstGeom>
          <a:solidFill>
            <a:srgbClr val="8BBAFF"/>
          </a:solidFill>
          <a:ln w="9525">
            <a:noFill/>
            <a:miter lim="800000"/>
            <a:headEnd/>
            <a:tailEnd/>
          </a:ln>
        </p:spPr>
        <p:txBody>
          <a:bodyPr wrap="none">
            <a:spAutoFit/>
          </a:bodyPr>
          <a:lstStyle/>
          <a:p>
            <a:r>
              <a:rPr lang="en-US" sz="2800" b="1" dirty="0">
                <a:solidFill>
                  <a:srgbClr val="000000"/>
                </a:solidFill>
              </a:rPr>
              <a:t>STP</a:t>
            </a:r>
          </a:p>
        </p:txBody>
      </p:sp>
      <p:sp>
        <p:nvSpPr>
          <p:cNvPr id="334854" name="Line 8"/>
          <p:cNvSpPr>
            <a:spLocks noChangeShapeType="1"/>
          </p:cNvSpPr>
          <p:nvPr/>
        </p:nvSpPr>
        <p:spPr bwMode="auto">
          <a:xfrm flipV="1">
            <a:off x="1728788" y="1716088"/>
            <a:ext cx="5251450" cy="622300"/>
          </a:xfrm>
          <a:prstGeom prst="line">
            <a:avLst/>
          </a:prstGeom>
          <a:noFill/>
          <a:ln w="9525">
            <a:solidFill>
              <a:schemeClr val="tx1"/>
            </a:solidFill>
            <a:round/>
            <a:headEnd/>
            <a:tailEnd/>
          </a:ln>
        </p:spPr>
        <p:txBody>
          <a:bodyPr/>
          <a:lstStyle/>
          <a:p>
            <a:endParaRPr lang="en-US" dirty="0"/>
          </a:p>
        </p:txBody>
      </p:sp>
      <p:sp>
        <p:nvSpPr>
          <p:cNvPr id="334855" name="Text Box 9"/>
          <p:cNvSpPr txBox="1">
            <a:spLocks noChangeArrowheads="1"/>
          </p:cNvSpPr>
          <p:nvPr/>
        </p:nvSpPr>
        <p:spPr bwMode="auto">
          <a:xfrm>
            <a:off x="523875" y="1790700"/>
            <a:ext cx="749300" cy="396875"/>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2000</a:t>
            </a:r>
          </a:p>
        </p:txBody>
      </p:sp>
      <p:sp>
        <p:nvSpPr>
          <p:cNvPr id="334856" name="Line 10"/>
          <p:cNvSpPr>
            <a:spLocks noChangeShapeType="1"/>
          </p:cNvSpPr>
          <p:nvPr/>
        </p:nvSpPr>
        <p:spPr bwMode="auto">
          <a:xfrm>
            <a:off x="1692275" y="2325688"/>
            <a:ext cx="5335588" cy="746125"/>
          </a:xfrm>
          <a:prstGeom prst="line">
            <a:avLst/>
          </a:prstGeom>
          <a:noFill/>
          <a:ln w="9525">
            <a:solidFill>
              <a:schemeClr val="tx1"/>
            </a:solidFill>
            <a:round/>
            <a:headEnd/>
            <a:tailEnd/>
          </a:ln>
        </p:spPr>
        <p:txBody>
          <a:bodyPr/>
          <a:lstStyle/>
          <a:p>
            <a:endParaRPr lang="en-US" dirty="0"/>
          </a:p>
        </p:txBody>
      </p:sp>
      <p:sp>
        <p:nvSpPr>
          <p:cNvPr id="334857" name="Rectangle 11"/>
          <p:cNvSpPr>
            <a:spLocks noChangeArrowheads="1"/>
          </p:cNvSpPr>
          <p:nvPr/>
        </p:nvSpPr>
        <p:spPr bwMode="auto">
          <a:xfrm>
            <a:off x="1006475" y="3106738"/>
            <a:ext cx="2613025" cy="2170112"/>
          </a:xfrm>
          <a:prstGeom prst="rect">
            <a:avLst/>
          </a:prstGeom>
          <a:noFill/>
          <a:ln w="9525">
            <a:noFill/>
            <a:miter lim="800000"/>
            <a:headEnd/>
            <a:tailEnd/>
          </a:ln>
        </p:spPr>
        <p:txBody>
          <a:bodyPr>
            <a:spAutoFit/>
          </a:bodyPr>
          <a:lstStyle/>
          <a:p>
            <a:pPr eaLnBrk="0" hangingPunct="0">
              <a:spcBef>
                <a:spcPct val="50000"/>
              </a:spcBef>
            </a:pPr>
            <a:r>
              <a:rPr lang="en-US" sz="1600" b="1" dirty="0">
                <a:solidFill>
                  <a:srgbClr val="000000"/>
                </a:solidFill>
              </a:rPr>
              <a:t>      </a:t>
            </a:r>
            <a:r>
              <a:rPr lang="en-US" sz="1600" b="1" u="sng" dirty="0">
                <a:solidFill>
                  <a:srgbClr val="000000"/>
                </a:solidFill>
              </a:rPr>
              <a:t>MAPSET1 Table      </a:t>
            </a:r>
          </a:p>
          <a:p>
            <a:pPr eaLnBrk="0" hangingPunct="0">
              <a:spcBef>
                <a:spcPct val="50000"/>
              </a:spcBef>
            </a:pPr>
            <a:r>
              <a:rPr lang="en-US" sz="1600" b="1" dirty="0">
                <a:solidFill>
                  <a:srgbClr val="000000"/>
                </a:solidFill>
              </a:rPr>
              <a:t>     (Dominant Mode)</a:t>
            </a:r>
            <a:r>
              <a:rPr lang="en-US" sz="1600" b="1" u="sng" dirty="0">
                <a:solidFill>
                  <a:srgbClr val="000000"/>
                </a:solidFill>
              </a:rPr>
              <a:t>          </a:t>
            </a:r>
            <a:endParaRPr lang="en-US" sz="1600" dirty="0">
              <a:solidFill>
                <a:srgbClr val="000000"/>
              </a:solidFill>
            </a:endParaRPr>
          </a:p>
          <a:p>
            <a:pPr eaLnBrk="0" hangingPunct="0">
              <a:spcBef>
                <a:spcPct val="50000"/>
              </a:spcBef>
            </a:pPr>
            <a:r>
              <a:rPr lang="en-US" sz="1600" dirty="0">
                <a:solidFill>
                  <a:srgbClr val="000000"/>
                </a:solidFill>
              </a:rPr>
              <a:t>PCN= 2002:SSN=254</a:t>
            </a:r>
          </a:p>
          <a:p>
            <a:pPr eaLnBrk="0" hangingPunct="0">
              <a:spcBef>
                <a:spcPct val="50000"/>
              </a:spcBef>
            </a:pPr>
            <a:r>
              <a:rPr lang="en-US" sz="1600" dirty="0">
                <a:solidFill>
                  <a:srgbClr val="000000"/>
                </a:solidFill>
              </a:rPr>
              <a:t>RC=10</a:t>
            </a:r>
          </a:p>
          <a:p>
            <a:pPr eaLnBrk="0" hangingPunct="0">
              <a:spcBef>
                <a:spcPct val="50000"/>
              </a:spcBef>
            </a:pPr>
            <a:r>
              <a:rPr lang="en-US" sz="1600" dirty="0">
                <a:solidFill>
                  <a:srgbClr val="000000"/>
                </a:solidFill>
              </a:rPr>
              <a:t>PCN= 2003:SSN=254</a:t>
            </a:r>
          </a:p>
          <a:p>
            <a:pPr eaLnBrk="0" hangingPunct="0">
              <a:spcBef>
                <a:spcPct val="50000"/>
              </a:spcBef>
            </a:pPr>
            <a:r>
              <a:rPr lang="en-US" sz="1600" dirty="0">
                <a:solidFill>
                  <a:srgbClr val="000000"/>
                </a:solidFill>
              </a:rPr>
              <a:t>RC=20</a:t>
            </a:r>
          </a:p>
        </p:txBody>
      </p:sp>
      <p:sp>
        <p:nvSpPr>
          <p:cNvPr id="334858" name="Rectangle 12"/>
          <p:cNvSpPr>
            <a:spLocks noChangeArrowheads="1"/>
          </p:cNvSpPr>
          <p:nvPr/>
        </p:nvSpPr>
        <p:spPr bwMode="auto">
          <a:xfrm>
            <a:off x="4329113" y="3101975"/>
            <a:ext cx="2363787" cy="2170113"/>
          </a:xfrm>
          <a:prstGeom prst="rect">
            <a:avLst/>
          </a:prstGeom>
          <a:noFill/>
          <a:ln w="9525">
            <a:noFill/>
            <a:miter lim="800000"/>
            <a:headEnd/>
            <a:tailEnd/>
          </a:ln>
        </p:spPr>
        <p:txBody>
          <a:bodyPr>
            <a:spAutoFit/>
          </a:bodyPr>
          <a:lstStyle/>
          <a:p>
            <a:pPr eaLnBrk="0" hangingPunct="0">
              <a:spcBef>
                <a:spcPct val="50000"/>
              </a:spcBef>
            </a:pPr>
            <a:r>
              <a:rPr lang="en-US" sz="1600" b="1" dirty="0">
                <a:solidFill>
                  <a:srgbClr val="000000"/>
                </a:solidFill>
              </a:rPr>
              <a:t>    </a:t>
            </a:r>
            <a:r>
              <a:rPr lang="en-US" sz="1600" b="1" u="sng" dirty="0">
                <a:solidFill>
                  <a:srgbClr val="000000"/>
                </a:solidFill>
              </a:rPr>
              <a:t>MAPSET2 Table </a:t>
            </a:r>
          </a:p>
          <a:p>
            <a:pPr eaLnBrk="0" hangingPunct="0">
              <a:spcBef>
                <a:spcPct val="50000"/>
              </a:spcBef>
            </a:pPr>
            <a:r>
              <a:rPr lang="en-US" sz="1600" b="1" dirty="0">
                <a:solidFill>
                  <a:srgbClr val="000000"/>
                </a:solidFill>
              </a:rPr>
              <a:t>(Load Sharing Mode)</a:t>
            </a:r>
            <a:endParaRPr lang="en-US" sz="1600" dirty="0">
              <a:solidFill>
                <a:srgbClr val="000000"/>
              </a:solidFill>
            </a:endParaRPr>
          </a:p>
          <a:p>
            <a:pPr eaLnBrk="0" hangingPunct="0">
              <a:spcBef>
                <a:spcPct val="50000"/>
              </a:spcBef>
            </a:pPr>
            <a:r>
              <a:rPr lang="en-US" sz="1600" dirty="0">
                <a:solidFill>
                  <a:srgbClr val="000000"/>
                </a:solidFill>
              </a:rPr>
              <a:t>PCN= 2002 SSN=254</a:t>
            </a:r>
          </a:p>
          <a:p>
            <a:pPr eaLnBrk="0" hangingPunct="0">
              <a:spcBef>
                <a:spcPct val="50000"/>
              </a:spcBef>
            </a:pPr>
            <a:r>
              <a:rPr lang="en-US" sz="1600" dirty="0">
                <a:solidFill>
                  <a:srgbClr val="000000"/>
                </a:solidFill>
              </a:rPr>
              <a:t>RC=10</a:t>
            </a:r>
          </a:p>
          <a:p>
            <a:pPr eaLnBrk="0" hangingPunct="0">
              <a:spcBef>
                <a:spcPct val="50000"/>
              </a:spcBef>
            </a:pPr>
            <a:r>
              <a:rPr lang="en-US" sz="1600" dirty="0">
                <a:solidFill>
                  <a:srgbClr val="000000"/>
                </a:solidFill>
              </a:rPr>
              <a:t>PCN= 2003 SSN=254</a:t>
            </a:r>
          </a:p>
          <a:p>
            <a:pPr eaLnBrk="0" hangingPunct="0">
              <a:spcBef>
                <a:spcPct val="50000"/>
              </a:spcBef>
            </a:pPr>
            <a:r>
              <a:rPr lang="en-US" sz="1600" dirty="0">
                <a:solidFill>
                  <a:srgbClr val="000000"/>
                </a:solidFill>
              </a:rPr>
              <a:t>RC=10</a:t>
            </a:r>
          </a:p>
        </p:txBody>
      </p:sp>
      <p:sp>
        <p:nvSpPr>
          <p:cNvPr id="334859" name="Rectangle 13"/>
          <p:cNvSpPr>
            <a:spLocks noChangeArrowheads="1"/>
          </p:cNvSpPr>
          <p:nvPr/>
        </p:nvSpPr>
        <p:spPr bwMode="auto">
          <a:xfrm>
            <a:off x="1711325" y="5364163"/>
            <a:ext cx="6186488" cy="947737"/>
          </a:xfrm>
          <a:prstGeom prst="rect">
            <a:avLst/>
          </a:prstGeom>
          <a:noFill/>
          <a:ln w="9525">
            <a:noFill/>
            <a:miter lim="800000"/>
            <a:headEnd/>
            <a:tailEnd/>
          </a:ln>
        </p:spPr>
        <p:txBody>
          <a:bodyPr>
            <a:spAutoFit/>
          </a:bodyPr>
          <a:lstStyle/>
          <a:p>
            <a:pPr eaLnBrk="0" hangingPunct="0">
              <a:spcBef>
                <a:spcPct val="50000"/>
              </a:spcBef>
            </a:pPr>
            <a:r>
              <a:rPr lang="en-US" sz="1600" b="1" u="sng" dirty="0">
                <a:solidFill>
                  <a:srgbClr val="000000"/>
                </a:solidFill>
              </a:rPr>
              <a:t>GTA Table</a:t>
            </a:r>
            <a:endParaRPr lang="en-US" sz="1600" dirty="0">
              <a:solidFill>
                <a:srgbClr val="000000"/>
              </a:solidFill>
            </a:endParaRPr>
          </a:p>
          <a:p>
            <a:pPr eaLnBrk="0" hangingPunct="0">
              <a:spcBef>
                <a:spcPct val="50000"/>
              </a:spcBef>
            </a:pPr>
            <a:r>
              <a:rPr lang="en-US" sz="1600" dirty="0">
                <a:solidFill>
                  <a:srgbClr val="000000"/>
                </a:solidFill>
              </a:rPr>
              <a:t>gta=999996:egta=999997:pcn=2002:ssn=254:mapset=1 gta=999998:egta=999999:pcn=2002:ssn=254:mapset=2</a:t>
            </a:r>
          </a:p>
        </p:txBody>
      </p:sp>
      <p:sp>
        <p:nvSpPr>
          <p:cNvPr id="334860" name="AutoShape 14"/>
          <p:cNvSpPr>
            <a:spLocks noChangeArrowheads="1"/>
          </p:cNvSpPr>
          <p:nvPr/>
        </p:nvSpPr>
        <p:spPr bwMode="auto">
          <a:xfrm>
            <a:off x="6988175" y="12954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4861" name="AutoShape 15"/>
          <p:cNvSpPr>
            <a:spLocks noChangeArrowheads="1"/>
          </p:cNvSpPr>
          <p:nvPr/>
        </p:nvSpPr>
        <p:spPr bwMode="auto">
          <a:xfrm>
            <a:off x="7826375" y="16002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4862" name="AutoShape 16"/>
          <p:cNvSpPr>
            <a:spLocks noChangeArrowheads="1"/>
          </p:cNvSpPr>
          <p:nvPr/>
        </p:nvSpPr>
        <p:spPr bwMode="auto">
          <a:xfrm>
            <a:off x="6988175" y="24765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4863" name="AutoShape 17"/>
          <p:cNvSpPr>
            <a:spLocks noChangeArrowheads="1"/>
          </p:cNvSpPr>
          <p:nvPr/>
        </p:nvSpPr>
        <p:spPr bwMode="auto">
          <a:xfrm>
            <a:off x="7826375" y="27813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4864" name="Text Box 18"/>
          <p:cNvSpPr txBox="1">
            <a:spLocks noChangeArrowheads="1"/>
          </p:cNvSpPr>
          <p:nvPr/>
        </p:nvSpPr>
        <p:spPr bwMode="auto">
          <a:xfrm>
            <a:off x="7042150" y="1257300"/>
            <a:ext cx="841375" cy="396875"/>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2002</a:t>
            </a:r>
          </a:p>
        </p:txBody>
      </p:sp>
      <p:sp>
        <p:nvSpPr>
          <p:cNvPr id="334865" name="Text Box 19"/>
          <p:cNvSpPr txBox="1">
            <a:spLocks noChangeArrowheads="1"/>
          </p:cNvSpPr>
          <p:nvPr/>
        </p:nvSpPr>
        <p:spPr bwMode="auto">
          <a:xfrm>
            <a:off x="7061200" y="2447925"/>
            <a:ext cx="841375" cy="396875"/>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2003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Module 2 Objectives</a:t>
            </a:r>
          </a:p>
        </p:txBody>
      </p:sp>
      <p:sp>
        <p:nvSpPr>
          <p:cNvPr id="46083" name="Rectangle 3"/>
          <p:cNvSpPr>
            <a:spLocks noGrp="1" noChangeArrowheads="1"/>
          </p:cNvSpPr>
          <p:nvPr>
            <p:ph idx="1"/>
          </p:nvPr>
        </p:nvSpPr>
        <p:spPr/>
        <p:txBody>
          <a:bodyPr/>
          <a:lstStyle/>
          <a:p>
            <a:pPr eaLnBrk="1" hangingPunct="1">
              <a:lnSpc>
                <a:spcPct val="90000"/>
              </a:lnSpc>
              <a:buFont typeface="Wingdings" pitchFamily="2" charset="2"/>
              <a:buNone/>
            </a:pPr>
            <a:r>
              <a:rPr lang="en-US" b="1" dirty="0" smtClean="0"/>
              <a:t>After this Module, you should be able to:</a:t>
            </a:r>
          </a:p>
          <a:p>
            <a:pPr eaLnBrk="1" hangingPunct="1">
              <a:lnSpc>
                <a:spcPct val="90000"/>
              </a:lnSpc>
              <a:buFont typeface="Wingdings" pitchFamily="2" charset="2"/>
              <a:buNone/>
            </a:pPr>
            <a:endParaRPr lang="en-US" dirty="0" smtClean="0"/>
          </a:p>
          <a:p>
            <a:pPr eaLnBrk="1" hangingPunct="1">
              <a:lnSpc>
                <a:spcPct val="90000"/>
              </a:lnSpc>
            </a:pPr>
            <a:r>
              <a:rPr lang="en-US" dirty="0" smtClean="0"/>
              <a:t>Describe the limits of GTT. </a:t>
            </a:r>
          </a:p>
          <a:p>
            <a:pPr eaLnBrk="1" hangingPunct="1">
              <a:lnSpc>
                <a:spcPct val="90000"/>
              </a:lnSpc>
            </a:pPr>
            <a:endParaRPr lang="en-US" dirty="0" smtClean="0"/>
          </a:p>
          <a:p>
            <a:pPr eaLnBrk="1" hangingPunct="1">
              <a:lnSpc>
                <a:spcPct val="90000"/>
              </a:lnSpc>
            </a:pPr>
            <a:r>
              <a:rPr lang="en-US" dirty="0" smtClean="0"/>
              <a:t>Understand the card types suitable for GTT.</a:t>
            </a:r>
          </a:p>
          <a:p>
            <a:pPr eaLnBrk="1" hangingPunct="1">
              <a:lnSpc>
                <a:spcPct val="90000"/>
              </a:lnSpc>
            </a:pPr>
            <a:endParaRPr lang="en-US" dirty="0" smtClean="0"/>
          </a:p>
          <a:p>
            <a:pPr eaLnBrk="1" hangingPunct="1">
              <a:lnSpc>
                <a:spcPct val="90000"/>
              </a:lnSpc>
            </a:pPr>
            <a:r>
              <a:rPr lang="en-US" dirty="0" smtClean="0"/>
              <a:t>Complete a configuration of the GTT feature on the EAGLE 5 STP.</a:t>
            </a:r>
          </a:p>
        </p:txBody>
      </p:sp>
    </p:spTree>
  </p:cSld>
  <p:clrMapOvr>
    <a:masterClrMapping/>
  </p:clrMapOv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smtClean="0"/>
              <a:t>Weighted GTT Load Sharing</a:t>
            </a:r>
            <a:endParaRPr lang="en-US" dirty="0" smtClean="0"/>
          </a:p>
        </p:txBody>
      </p:sp>
      <p:sp>
        <p:nvSpPr>
          <p:cNvPr id="335875" name="Rectangle 3"/>
          <p:cNvSpPr>
            <a:spLocks noGrp="1" noChangeArrowheads="1"/>
          </p:cNvSpPr>
          <p:nvPr>
            <p:ph idx="1"/>
          </p:nvPr>
        </p:nvSpPr>
        <p:spPr/>
        <p:txBody>
          <a:bodyPr/>
          <a:lstStyle/>
          <a:p>
            <a:r>
              <a:rPr lang="en-US" smtClean="0"/>
              <a:t>As new hardware may be added to load sharing  groups, processing capabilities may vary.</a:t>
            </a:r>
          </a:p>
          <a:p>
            <a:r>
              <a:rPr lang="en-US" smtClean="0"/>
              <a:t>This feature allows unequal traffic loads to be provisioned in mated application (MAP) and mated relay node (MRN) load sharing groups to match the characteristics of each piece of hardware.</a:t>
            </a:r>
          </a:p>
          <a:p>
            <a:r>
              <a:rPr lang="en-US" smtClean="0"/>
              <a:t>Also allows provisioning control over load sharing groups so that if sufficient capacity within the load sharing group is unavailable, the load sharing group cannot be used.</a:t>
            </a:r>
          </a:p>
          <a:p>
            <a:endParaRPr lang="en-US" dirty="0" smtClean="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smtClean="0"/>
              <a:t>Weighted GTT Load Sharing Activation</a:t>
            </a:r>
            <a:endParaRPr lang="en-US" dirty="0" smtClean="0"/>
          </a:p>
        </p:txBody>
      </p:sp>
      <p:sp>
        <p:nvSpPr>
          <p:cNvPr id="31" name="Content Placeholder 30"/>
          <p:cNvSpPr>
            <a:spLocks noGrp="1"/>
          </p:cNvSpPr>
          <p:nvPr>
            <p:ph idx="1"/>
          </p:nvPr>
        </p:nvSpPr>
        <p:spPr>
          <a:xfrm>
            <a:off x="182880" y="3827720"/>
            <a:ext cx="8732520" cy="2573079"/>
          </a:xfrm>
        </p:spPr>
        <p:txBody>
          <a:bodyPr/>
          <a:lstStyle/>
          <a:p>
            <a:r>
              <a:rPr lang="en-US" sz="1800" dirty="0" smtClean="0"/>
              <a:t>The following commands would be entered to create the configuration to support Weighted GTT load sharing Examples 1 and 2 for SSN=254. </a:t>
            </a:r>
          </a:p>
          <a:p>
            <a:r>
              <a:rPr lang="en-US" sz="1800" dirty="0" smtClean="0"/>
              <a:t>enable-ctrl-</a:t>
            </a:r>
            <a:r>
              <a:rPr lang="en-US" sz="1800" dirty="0" err="1" smtClean="0"/>
              <a:t>feat:partnum</a:t>
            </a:r>
            <a:r>
              <a:rPr lang="en-US" sz="1800" dirty="0" smtClean="0"/>
              <a:t>=893017001:fak=ntrmfpy4bbpbk</a:t>
            </a:r>
          </a:p>
          <a:p>
            <a:r>
              <a:rPr lang="en-US" sz="1800" dirty="0" smtClean="0"/>
              <a:t>chg-ctrl-</a:t>
            </a:r>
            <a:r>
              <a:rPr lang="en-US" sz="1800" dirty="0" err="1" smtClean="0"/>
              <a:t>feat:partnum</a:t>
            </a:r>
            <a:r>
              <a:rPr lang="en-US" sz="1800" dirty="0" smtClean="0"/>
              <a:t>=893017001:status=on</a:t>
            </a:r>
          </a:p>
          <a:p>
            <a:r>
              <a:rPr lang="en-US" sz="1800" dirty="0" err="1" smtClean="0"/>
              <a:t>ent-map:pcn</a:t>
            </a:r>
            <a:r>
              <a:rPr lang="en-US" sz="1800" dirty="0" smtClean="0"/>
              <a:t>=2000:ssn=254:rc=10:wt=80:mpcn=3000:mssn=254:materc=10: wt=60: </a:t>
            </a:r>
            <a:r>
              <a:rPr lang="en-US" sz="1800" dirty="0" err="1" smtClean="0"/>
              <a:t>thr</a:t>
            </a:r>
            <a:r>
              <a:rPr lang="en-US" sz="1800" dirty="0" smtClean="0"/>
              <a:t>=30:mapset=new</a:t>
            </a:r>
          </a:p>
          <a:p>
            <a:r>
              <a:rPr lang="en-US" sz="1800" dirty="0" err="1" smtClean="0"/>
              <a:t>ent-map:pcn</a:t>
            </a:r>
            <a:r>
              <a:rPr lang="en-US" sz="1800" dirty="0" smtClean="0"/>
              <a:t>=4000:ssn=254:rc=20:wt=80:mpcn=5000:mssn=254:materc=20:</a:t>
            </a:r>
          </a:p>
          <a:p>
            <a:r>
              <a:rPr lang="en-US" sz="1800" dirty="0" err="1" smtClean="0"/>
              <a:t>mwt</a:t>
            </a:r>
            <a:r>
              <a:rPr lang="en-US" sz="1800" dirty="0" smtClean="0"/>
              <a:t>=60:thr=30:mapset=new</a:t>
            </a:r>
            <a:endParaRPr lang="en-US" dirty="0" smtClean="0"/>
          </a:p>
          <a:p>
            <a:endParaRPr lang="en-US" dirty="0"/>
          </a:p>
        </p:txBody>
      </p:sp>
      <p:sp>
        <p:nvSpPr>
          <p:cNvPr id="336899" name="Line 3"/>
          <p:cNvSpPr>
            <a:spLocks noChangeShapeType="1"/>
          </p:cNvSpPr>
          <p:nvPr/>
        </p:nvSpPr>
        <p:spPr bwMode="auto">
          <a:xfrm flipH="1" flipV="1">
            <a:off x="1798638" y="2062163"/>
            <a:ext cx="2832100" cy="609600"/>
          </a:xfrm>
          <a:prstGeom prst="line">
            <a:avLst/>
          </a:prstGeom>
          <a:noFill/>
          <a:ln w="9525">
            <a:solidFill>
              <a:schemeClr val="tx1"/>
            </a:solidFill>
            <a:round/>
            <a:headEnd/>
            <a:tailEnd/>
          </a:ln>
        </p:spPr>
        <p:txBody>
          <a:bodyPr/>
          <a:lstStyle/>
          <a:p>
            <a:endParaRPr lang="en-US" dirty="0"/>
          </a:p>
        </p:txBody>
      </p:sp>
      <p:sp>
        <p:nvSpPr>
          <p:cNvPr id="336900" name="Line 4"/>
          <p:cNvSpPr>
            <a:spLocks noChangeShapeType="1"/>
          </p:cNvSpPr>
          <p:nvPr/>
        </p:nvSpPr>
        <p:spPr bwMode="auto">
          <a:xfrm flipV="1">
            <a:off x="4625975" y="2071688"/>
            <a:ext cx="2647950" cy="596900"/>
          </a:xfrm>
          <a:prstGeom prst="line">
            <a:avLst/>
          </a:prstGeom>
          <a:noFill/>
          <a:ln w="9525">
            <a:solidFill>
              <a:schemeClr val="tx1"/>
            </a:solidFill>
            <a:round/>
            <a:headEnd/>
            <a:tailEnd/>
          </a:ln>
        </p:spPr>
        <p:txBody>
          <a:bodyPr/>
          <a:lstStyle/>
          <a:p>
            <a:endParaRPr lang="en-US" dirty="0"/>
          </a:p>
        </p:txBody>
      </p:sp>
      <p:sp>
        <p:nvSpPr>
          <p:cNvPr id="336901" name="Text Box 5"/>
          <p:cNvSpPr txBox="1">
            <a:spLocks noChangeArrowheads="1"/>
          </p:cNvSpPr>
          <p:nvPr/>
        </p:nvSpPr>
        <p:spPr bwMode="auto">
          <a:xfrm>
            <a:off x="495300" y="5346700"/>
            <a:ext cx="1625600" cy="519113"/>
          </a:xfrm>
          <a:prstGeom prst="rect">
            <a:avLst/>
          </a:prstGeom>
          <a:noFill/>
          <a:ln w="9525">
            <a:noFill/>
            <a:miter lim="800000"/>
            <a:headEnd/>
            <a:tailEnd/>
          </a:ln>
        </p:spPr>
        <p:txBody>
          <a:bodyPr>
            <a:spAutoFit/>
          </a:bodyPr>
          <a:lstStyle/>
          <a:p>
            <a:pPr>
              <a:spcBef>
                <a:spcPct val="50000"/>
              </a:spcBef>
            </a:pPr>
            <a:endParaRPr lang="fr-FR" sz="2800" b="1" dirty="0">
              <a:solidFill>
                <a:srgbClr val="000000"/>
              </a:solidFill>
            </a:endParaRPr>
          </a:p>
        </p:txBody>
      </p:sp>
      <p:grpSp>
        <p:nvGrpSpPr>
          <p:cNvPr id="336902" name="Group 6"/>
          <p:cNvGrpSpPr>
            <a:grpSpLocks/>
          </p:cNvGrpSpPr>
          <p:nvPr/>
        </p:nvGrpSpPr>
        <p:grpSpPr bwMode="auto">
          <a:xfrm>
            <a:off x="3022600" y="1104900"/>
            <a:ext cx="1298575" cy="1095375"/>
            <a:chOff x="4766" y="1686"/>
            <a:chExt cx="818" cy="690"/>
          </a:xfrm>
        </p:grpSpPr>
        <p:sp>
          <p:nvSpPr>
            <p:cNvPr id="336924" name="AutoShape 7"/>
            <p:cNvSpPr>
              <a:spLocks noChangeArrowheads="1"/>
            </p:cNvSpPr>
            <p:nvPr/>
          </p:nvSpPr>
          <p:spPr bwMode="auto">
            <a:xfrm>
              <a:off x="4768" y="1704"/>
              <a:ext cx="576" cy="672"/>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6925" name="AutoShape 8"/>
            <p:cNvSpPr>
              <a:spLocks noChangeArrowheads="1"/>
            </p:cNvSpPr>
            <p:nvPr/>
          </p:nvSpPr>
          <p:spPr bwMode="auto">
            <a:xfrm>
              <a:off x="5296" y="1896"/>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6926" name="Text Box 9"/>
            <p:cNvSpPr txBox="1">
              <a:spLocks noChangeArrowheads="1"/>
            </p:cNvSpPr>
            <p:nvPr/>
          </p:nvSpPr>
          <p:spPr bwMode="auto">
            <a:xfrm>
              <a:off x="4766" y="1686"/>
              <a:ext cx="602" cy="250"/>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3000</a:t>
              </a:r>
            </a:p>
          </p:txBody>
        </p:sp>
      </p:grpSp>
      <p:sp>
        <p:nvSpPr>
          <p:cNvPr id="336903" name="Line 10"/>
          <p:cNvSpPr>
            <a:spLocks noChangeShapeType="1"/>
          </p:cNvSpPr>
          <p:nvPr/>
        </p:nvSpPr>
        <p:spPr bwMode="auto">
          <a:xfrm flipH="1">
            <a:off x="4616450" y="2065338"/>
            <a:ext cx="635000" cy="620712"/>
          </a:xfrm>
          <a:prstGeom prst="line">
            <a:avLst/>
          </a:prstGeom>
          <a:noFill/>
          <a:ln w="9525">
            <a:solidFill>
              <a:schemeClr val="tx1"/>
            </a:solidFill>
            <a:round/>
            <a:headEnd/>
            <a:tailEnd/>
          </a:ln>
        </p:spPr>
        <p:txBody>
          <a:bodyPr/>
          <a:lstStyle/>
          <a:p>
            <a:endParaRPr lang="en-US" dirty="0"/>
          </a:p>
        </p:txBody>
      </p:sp>
      <p:sp>
        <p:nvSpPr>
          <p:cNvPr id="336904" name="Line 11"/>
          <p:cNvSpPr>
            <a:spLocks noChangeShapeType="1"/>
          </p:cNvSpPr>
          <p:nvPr/>
        </p:nvSpPr>
        <p:spPr bwMode="auto">
          <a:xfrm>
            <a:off x="3914775" y="2052638"/>
            <a:ext cx="704850" cy="606425"/>
          </a:xfrm>
          <a:prstGeom prst="line">
            <a:avLst/>
          </a:prstGeom>
          <a:noFill/>
          <a:ln w="9525">
            <a:solidFill>
              <a:schemeClr val="tx1"/>
            </a:solidFill>
            <a:round/>
            <a:headEnd/>
            <a:tailEnd/>
          </a:ln>
        </p:spPr>
        <p:txBody>
          <a:bodyPr/>
          <a:lstStyle/>
          <a:p>
            <a:endParaRPr lang="en-US" dirty="0"/>
          </a:p>
        </p:txBody>
      </p:sp>
      <p:grpSp>
        <p:nvGrpSpPr>
          <p:cNvPr id="336905" name="Group 12"/>
          <p:cNvGrpSpPr>
            <a:grpSpLocks/>
          </p:cNvGrpSpPr>
          <p:nvPr/>
        </p:nvGrpSpPr>
        <p:grpSpPr bwMode="auto">
          <a:xfrm>
            <a:off x="882650" y="1076325"/>
            <a:ext cx="1295400" cy="1095375"/>
            <a:chOff x="4768" y="942"/>
            <a:chExt cx="816" cy="690"/>
          </a:xfrm>
        </p:grpSpPr>
        <p:sp>
          <p:nvSpPr>
            <p:cNvPr id="336921" name="AutoShape 13"/>
            <p:cNvSpPr>
              <a:spLocks noChangeArrowheads="1"/>
            </p:cNvSpPr>
            <p:nvPr/>
          </p:nvSpPr>
          <p:spPr bwMode="auto">
            <a:xfrm>
              <a:off x="4768" y="960"/>
              <a:ext cx="576" cy="672"/>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6922" name="AutoShape 14"/>
            <p:cNvSpPr>
              <a:spLocks noChangeArrowheads="1"/>
            </p:cNvSpPr>
            <p:nvPr/>
          </p:nvSpPr>
          <p:spPr bwMode="auto">
            <a:xfrm>
              <a:off x="5296" y="1152"/>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6923" name="Text Box 15"/>
            <p:cNvSpPr txBox="1">
              <a:spLocks noChangeArrowheads="1"/>
            </p:cNvSpPr>
            <p:nvPr/>
          </p:nvSpPr>
          <p:spPr bwMode="auto">
            <a:xfrm>
              <a:off x="4772" y="942"/>
              <a:ext cx="614" cy="250"/>
            </a:xfrm>
            <a:prstGeom prst="rect">
              <a:avLst/>
            </a:prstGeom>
            <a:noFill/>
            <a:ln w="9525">
              <a:noFill/>
              <a:miter lim="800000"/>
              <a:headEnd/>
              <a:tailEnd/>
            </a:ln>
          </p:spPr>
          <p:txBody>
            <a:bodyPr>
              <a:spAutoFit/>
            </a:bodyPr>
            <a:lstStyle/>
            <a:p>
              <a:pPr>
                <a:spcBef>
                  <a:spcPct val="50000"/>
                </a:spcBef>
              </a:pPr>
              <a:r>
                <a:rPr lang="en-US" sz="2000" b="1" dirty="0">
                  <a:solidFill>
                    <a:srgbClr val="000000"/>
                  </a:solidFill>
                </a:rPr>
                <a:t>2000</a:t>
              </a:r>
            </a:p>
          </p:txBody>
        </p:sp>
      </p:grpSp>
      <p:grpSp>
        <p:nvGrpSpPr>
          <p:cNvPr id="336906" name="Group 16"/>
          <p:cNvGrpSpPr>
            <a:grpSpLocks/>
          </p:cNvGrpSpPr>
          <p:nvPr/>
        </p:nvGrpSpPr>
        <p:grpSpPr bwMode="auto">
          <a:xfrm>
            <a:off x="5245100" y="1108075"/>
            <a:ext cx="1295400" cy="1092200"/>
            <a:chOff x="4774" y="2444"/>
            <a:chExt cx="816" cy="688"/>
          </a:xfrm>
        </p:grpSpPr>
        <p:sp>
          <p:nvSpPr>
            <p:cNvPr id="336918" name="AutoShape 17"/>
            <p:cNvSpPr>
              <a:spLocks noChangeArrowheads="1"/>
            </p:cNvSpPr>
            <p:nvPr/>
          </p:nvSpPr>
          <p:spPr bwMode="auto">
            <a:xfrm>
              <a:off x="4774" y="2460"/>
              <a:ext cx="576" cy="672"/>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6919" name="AutoShape 18"/>
            <p:cNvSpPr>
              <a:spLocks noChangeArrowheads="1"/>
            </p:cNvSpPr>
            <p:nvPr/>
          </p:nvSpPr>
          <p:spPr bwMode="auto">
            <a:xfrm>
              <a:off x="5302" y="2652"/>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6920" name="Rectangle 19"/>
            <p:cNvSpPr>
              <a:spLocks noChangeArrowheads="1"/>
            </p:cNvSpPr>
            <p:nvPr/>
          </p:nvSpPr>
          <p:spPr bwMode="auto">
            <a:xfrm>
              <a:off x="4778" y="2444"/>
              <a:ext cx="472" cy="250"/>
            </a:xfrm>
            <a:prstGeom prst="rect">
              <a:avLst/>
            </a:prstGeom>
            <a:noFill/>
            <a:ln w="9525">
              <a:noFill/>
              <a:miter lim="800000"/>
              <a:headEnd/>
              <a:tailEnd/>
            </a:ln>
          </p:spPr>
          <p:txBody>
            <a:bodyPr wrap="none">
              <a:spAutoFit/>
            </a:bodyPr>
            <a:lstStyle/>
            <a:p>
              <a:pPr>
                <a:spcBef>
                  <a:spcPct val="50000"/>
                </a:spcBef>
              </a:pPr>
              <a:r>
                <a:rPr lang="en-US" sz="2000" b="1" dirty="0">
                  <a:solidFill>
                    <a:srgbClr val="000000"/>
                  </a:solidFill>
                </a:rPr>
                <a:t>4000</a:t>
              </a:r>
            </a:p>
          </p:txBody>
        </p:sp>
      </p:grpSp>
      <p:grpSp>
        <p:nvGrpSpPr>
          <p:cNvPr id="336907" name="Group 20"/>
          <p:cNvGrpSpPr>
            <a:grpSpLocks/>
          </p:cNvGrpSpPr>
          <p:nvPr/>
        </p:nvGrpSpPr>
        <p:grpSpPr bwMode="auto">
          <a:xfrm>
            <a:off x="7273925" y="1127125"/>
            <a:ext cx="1295400" cy="1092200"/>
            <a:chOff x="4774" y="3188"/>
            <a:chExt cx="816" cy="688"/>
          </a:xfrm>
        </p:grpSpPr>
        <p:sp>
          <p:nvSpPr>
            <p:cNvPr id="336915" name="AutoShape 21"/>
            <p:cNvSpPr>
              <a:spLocks noChangeArrowheads="1"/>
            </p:cNvSpPr>
            <p:nvPr/>
          </p:nvSpPr>
          <p:spPr bwMode="auto">
            <a:xfrm>
              <a:off x="4774" y="3204"/>
              <a:ext cx="576" cy="672"/>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solidFill>
                    <a:srgbClr val="000000"/>
                  </a:solidFill>
                </a:rPr>
                <a:t>SCP</a:t>
              </a:r>
            </a:p>
          </p:txBody>
        </p:sp>
        <p:sp>
          <p:nvSpPr>
            <p:cNvPr id="336916" name="AutoShape 22"/>
            <p:cNvSpPr>
              <a:spLocks noChangeArrowheads="1"/>
            </p:cNvSpPr>
            <p:nvPr/>
          </p:nvSpPr>
          <p:spPr bwMode="auto">
            <a:xfrm>
              <a:off x="5302" y="3396"/>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sp>
          <p:nvSpPr>
            <p:cNvPr id="336917" name="Rectangle 23"/>
            <p:cNvSpPr>
              <a:spLocks noChangeArrowheads="1"/>
            </p:cNvSpPr>
            <p:nvPr/>
          </p:nvSpPr>
          <p:spPr bwMode="auto">
            <a:xfrm>
              <a:off x="4784" y="3188"/>
              <a:ext cx="472" cy="250"/>
            </a:xfrm>
            <a:prstGeom prst="rect">
              <a:avLst/>
            </a:prstGeom>
            <a:noFill/>
            <a:ln w="9525">
              <a:noFill/>
              <a:miter lim="800000"/>
              <a:headEnd/>
              <a:tailEnd/>
            </a:ln>
          </p:spPr>
          <p:txBody>
            <a:bodyPr wrap="none">
              <a:spAutoFit/>
            </a:bodyPr>
            <a:lstStyle/>
            <a:p>
              <a:pPr>
                <a:spcBef>
                  <a:spcPct val="50000"/>
                </a:spcBef>
              </a:pPr>
              <a:r>
                <a:rPr lang="en-US" sz="2000" b="1" dirty="0">
                  <a:solidFill>
                    <a:srgbClr val="000000"/>
                  </a:solidFill>
                </a:rPr>
                <a:t>5000</a:t>
              </a:r>
            </a:p>
          </p:txBody>
        </p:sp>
      </p:grpSp>
      <p:grpSp>
        <p:nvGrpSpPr>
          <p:cNvPr id="336908" name="Group 24"/>
          <p:cNvGrpSpPr>
            <a:grpSpLocks/>
          </p:cNvGrpSpPr>
          <p:nvPr/>
        </p:nvGrpSpPr>
        <p:grpSpPr bwMode="auto">
          <a:xfrm>
            <a:off x="4010025" y="2619375"/>
            <a:ext cx="1244600" cy="1104900"/>
            <a:chOff x="3300" y="1998"/>
            <a:chExt cx="784" cy="696"/>
          </a:xfrm>
        </p:grpSpPr>
        <p:grpSp>
          <p:nvGrpSpPr>
            <p:cNvPr id="336910" name="Group 25"/>
            <p:cNvGrpSpPr>
              <a:grpSpLocks/>
            </p:cNvGrpSpPr>
            <p:nvPr/>
          </p:nvGrpSpPr>
          <p:grpSpPr bwMode="auto">
            <a:xfrm>
              <a:off x="3364" y="2022"/>
              <a:ext cx="720" cy="672"/>
              <a:chOff x="2448" y="1824"/>
              <a:chExt cx="720" cy="672"/>
            </a:xfrm>
          </p:grpSpPr>
          <p:sp>
            <p:nvSpPr>
              <p:cNvPr id="336913" name="Rectangle 2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36914" name="Line 2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36911" name="Text Box 28"/>
            <p:cNvSpPr txBox="1">
              <a:spLocks noChangeArrowheads="1"/>
            </p:cNvSpPr>
            <p:nvPr/>
          </p:nvSpPr>
          <p:spPr bwMode="auto">
            <a:xfrm>
              <a:off x="3300" y="1998"/>
              <a:ext cx="634" cy="250"/>
            </a:xfrm>
            <a:prstGeom prst="rect">
              <a:avLst/>
            </a:prstGeom>
            <a:noFill/>
            <a:ln w="9525">
              <a:noFill/>
              <a:miter lim="800000"/>
              <a:headEnd/>
              <a:tailEnd/>
            </a:ln>
          </p:spPr>
          <p:txBody>
            <a:bodyPr>
              <a:spAutoFit/>
            </a:bodyPr>
            <a:lstStyle/>
            <a:p>
              <a:pPr>
                <a:spcBef>
                  <a:spcPct val="50000"/>
                </a:spcBef>
              </a:pPr>
              <a:r>
                <a:rPr lang="en-US" sz="1600" b="1" dirty="0">
                  <a:solidFill>
                    <a:srgbClr val="000000"/>
                  </a:solidFill>
                </a:rPr>
                <a:t> </a:t>
              </a:r>
              <a:r>
                <a:rPr lang="en-US" sz="2000" b="1" dirty="0">
                  <a:solidFill>
                    <a:srgbClr val="000000"/>
                  </a:solidFill>
                </a:rPr>
                <a:t>1000</a:t>
              </a:r>
            </a:p>
          </p:txBody>
        </p:sp>
        <p:sp>
          <p:nvSpPr>
            <p:cNvPr id="336912" name="Rectangle 29"/>
            <p:cNvSpPr>
              <a:spLocks noChangeArrowheads="1"/>
            </p:cNvSpPr>
            <p:nvPr/>
          </p:nvSpPr>
          <p:spPr bwMode="auto">
            <a:xfrm>
              <a:off x="3449" y="2216"/>
              <a:ext cx="551" cy="327"/>
            </a:xfrm>
            <a:prstGeom prst="rect">
              <a:avLst/>
            </a:prstGeom>
            <a:solidFill>
              <a:srgbClr val="8BBAFF"/>
            </a:solidFill>
            <a:ln w="9525">
              <a:noFill/>
              <a:miter lim="800000"/>
              <a:headEnd/>
              <a:tailEnd/>
            </a:ln>
          </p:spPr>
          <p:txBody>
            <a:bodyPr wrap="none">
              <a:spAutoFit/>
            </a:bodyPr>
            <a:lstStyle/>
            <a:p>
              <a:r>
                <a:rPr lang="en-US" sz="2800" b="1" dirty="0">
                  <a:solidFill>
                    <a:srgbClr val="000000"/>
                  </a:solidFill>
                </a:rPr>
                <a:t>STP</a:t>
              </a:r>
            </a:p>
          </p:txBody>
        </p:sp>
      </p:gr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smtClean="0"/>
              <a:t>Weighted GTT Load Sharing Example 1</a:t>
            </a:r>
            <a:endParaRPr lang="en-US" dirty="0" smtClean="0"/>
          </a:p>
        </p:txBody>
      </p:sp>
      <p:sp>
        <p:nvSpPr>
          <p:cNvPr id="22" name="Content Placeholder 21"/>
          <p:cNvSpPr>
            <a:spLocks noGrp="1"/>
          </p:cNvSpPr>
          <p:nvPr>
            <p:ph idx="1"/>
          </p:nvPr>
        </p:nvSpPr>
        <p:spPr>
          <a:xfrm>
            <a:off x="182880" y="2998382"/>
            <a:ext cx="8732520" cy="3615070"/>
          </a:xfrm>
        </p:spPr>
        <p:txBody>
          <a:bodyPr/>
          <a:lstStyle/>
          <a:p>
            <a:pPr>
              <a:spcBef>
                <a:spcPct val="50000"/>
              </a:spcBef>
            </a:pPr>
            <a:r>
              <a:rPr lang="en-US" sz="1600" dirty="0" smtClean="0"/>
              <a:t>In example 1, SCP 2000 has a wt=80 and SCP 3000 has a wt=60. The sum of these values is 140 which is the RC </a:t>
            </a:r>
            <a:r>
              <a:rPr lang="en-US" sz="1600" dirty="0" err="1" smtClean="0"/>
              <a:t>Grp</a:t>
            </a:r>
            <a:r>
              <a:rPr lang="en-US" sz="1600" dirty="0" smtClean="0"/>
              <a:t>. Wt. To determine the % traffic each SCP will process, use the formula: weight value assigned to SCP / RC </a:t>
            </a:r>
            <a:r>
              <a:rPr lang="en-US" sz="1600" dirty="0" err="1" smtClean="0"/>
              <a:t>Grp</a:t>
            </a:r>
            <a:r>
              <a:rPr lang="en-US" sz="1600" dirty="0" smtClean="0"/>
              <a:t> Wt. x 100. For SCP 2000, the %Traffic it will process is 57%. SCP 3000 will Process 43%.</a:t>
            </a:r>
          </a:p>
          <a:p>
            <a:pPr>
              <a:spcBef>
                <a:spcPct val="50000"/>
              </a:spcBef>
            </a:pPr>
            <a:r>
              <a:rPr lang="en-US" sz="1600" dirty="0" smtClean="0"/>
              <a:t>SCPs 4000 and 5000 have the same values, so the % traffic will be the same as SCPs 2000 and 3000.</a:t>
            </a:r>
          </a:p>
          <a:p>
            <a:pPr>
              <a:spcBef>
                <a:spcPct val="50000"/>
              </a:spcBef>
            </a:pPr>
            <a:r>
              <a:rPr lang="en-US" sz="1600" dirty="0" smtClean="0"/>
              <a:t>To determine the Required RC </a:t>
            </a:r>
            <a:r>
              <a:rPr lang="en-US" sz="1600" dirty="0" err="1" smtClean="0"/>
              <a:t>Grp</a:t>
            </a:r>
            <a:r>
              <a:rPr lang="en-US" sz="1600" dirty="0" smtClean="0"/>
              <a:t>. Wt. multiply the RC </a:t>
            </a:r>
            <a:r>
              <a:rPr lang="en-US" sz="1600" dirty="0" err="1" smtClean="0"/>
              <a:t>Grp</a:t>
            </a:r>
            <a:r>
              <a:rPr lang="en-US" sz="1600" dirty="0" smtClean="0"/>
              <a:t>. </a:t>
            </a:r>
            <a:r>
              <a:rPr lang="en-US" sz="1600" dirty="0" err="1" smtClean="0"/>
              <a:t>Wt.x</a:t>
            </a:r>
            <a:r>
              <a:rPr lang="en-US" sz="1600" dirty="0" smtClean="0"/>
              <a:t> the THR % 140*30%=42. The required RC </a:t>
            </a:r>
            <a:r>
              <a:rPr lang="en-US" sz="1600" dirty="0" err="1" smtClean="0"/>
              <a:t>Grp</a:t>
            </a:r>
            <a:r>
              <a:rPr lang="en-US" sz="1600" dirty="0" smtClean="0"/>
              <a:t>. Wt for each pair of SCPs is 42%.</a:t>
            </a:r>
          </a:p>
          <a:p>
            <a:pPr>
              <a:spcBef>
                <a:spcPct val="50000"/>
              </a:spcBef>
            </a:pPr>
            <a:r>
              <a:rPr lang="en-US" sz="1600" dirty="0" smtClean="0"/>
              <a:t>SCPs 2000 and 3000 will process all traffic as long as they are working properly. If SCP 2000 fails, SCP 3000 will process all of the traffic because its% traffic threshold is 43% and the Req. RC GRP. Wt. =42. If SCP 3000 also becomes unavailable, all traffic will switch to SCPs 4000 and 5000. When either of the SCPs 2000 or 3000 return to service, the traffic will be shifted back to those SCPs.</a:t>
            </a:r>
          </a:p>
          <a:p>
            <a:endParaRPr lang="en-US" dirty="0"/>
          </a:p>
        </p:txBody>
      </p:sp>
      <p:grpSp>
        <p:nvGrpSpPr>
          <p:cNvPr id="23" name="Group 22"/>
          <p:cNvGrpSpPr/>
          <p:nvPr/>
        </p:nvGrpSpPr>
        <p:grpSpPr>
          <a:xfrm>
            <a:off x="933450" y="697540"/>
            <a:ext cx="7429500" cy="2286000"/>
            <a:chOff x="933450" y="1133475"/>
            <a:chExt cx="7429500" cy="2286000"/>
          </a:xfrm>
        </p:grpSpPr>
        <p:sp>
          <p:nvSpPr>
            <p:cNvPr id="337923" name="Rectangle 3"/>
            <p:cNvSpPr>
              <a:spLocks noChangeArrowheads="1"/>
            </p:cNvSpPr>
            <p:nvPr/>
          </p:nvSpPr>
          <p:spPr bwMode="auto">
            <a:xfrm>
              <a:off x="933450" y="1133475"/>
              <a:ext cx="7239000" cy="2286000"/>
            </a:xfrm>
            <a:prstGeom prst="rect">
              <a:avLst/>
            </a:prstGeom>
            <a:noFill/>
            <a:ln w="9525">
              <a:solidFill>
                <a:schemeClr val="tx1"/>
              </a:solidFill>
              <a:miter lim="800000"/>
              <a:headEnd/>
              <a:tailEnd/>
            </a:ln>
          </p:spPr>
          <p:txBody>
            <a:bodyPr wrap="none" anchor="ctr"/>
            <a:lstStyle/>
            <a:p>
              <a:endParaRPr lang="en-US" dirty="0"/>
            </a:p>
          </p:txBody>
        </p:sp>
        <p:sp>
          <p:nvSpPr>
            <p:cNvPr id="337924" name="Text Box 4"/>
            <p:cNvSpPr txBox="1">
              <a:spLocks noChangeArrowheads="1"/>
            </p:cNvSpPr>
            <p:nvPr/>
          </p:nvSpPr>
          <p:spPr bwMode="auto">
            <a:xfrm>
              <a:off x="1123950" y="1133475"/>
              <a:ext cx="7239000" cy="366713"/>
            </a:xfrm>
            <a:prstGeom prst="rect">
              <a:avLst/>
            </a:prstGeom>
            <a:noFill/>
            <a:ln w="9525">
              <a:noFill/>
              <a:miter lim="800000"/>
              <a:headEnd/>
              <a:tailEnd/>
            </a:ln>
          </p:spPr>
          <p:txBody>
            <a:bodyPr>
              <a:spAutoFit/>
            </a:bodyPr>
            <a:lstStyle/>
            <a:p>
              <a:pPr>
                <a:spcBef>
                  <a:spcPct val="50000"/>
                </a:spcBef>
              </a:pPr>
              <a:r>
                <a:rPr lang="en-US" dirty="0"/>
                <a:t>SCP    RC    WT    RC Grp Wt.   % Traffic   THR%  Req.RC Grp. Wt.</a:t>
              </a:r>
            </a:p>
          </p:txBody>
        </p:sp>
        <p:sp>
          <p:nvSpPr>
            <p:cNvPr id="337925" name="Line 5"/>
            <p:cNvSpPr>
              <a:spLocks noChangeShapeType="1"/>
            </p:cNvSpPr>
            <p:nvPr/>
          </p:nvSpPr>
          <p:spPr bwMode="auto">
            <a:xfrm>
              <a:off x="933450" y="1514475"/>
              <a:ext cx="7239000" cy="0"/>
            </a:xfrm>
            <a:prstGeom prst="line">
              <a:avLst/>
            </a:prstGeom>
            <a:noFill/>
            <a:ln w="9525">
              <a:solidFill>
                <a:schemeClr val="tx1"/>
              </a:solidFill>
              <a:round/>
              <a:headEnd/>
              <a:tailEnd/>
            </a:ln>
          </p:spPr>
          <p:txBody>
            <a:bodyPr/>
            <a:lstStyle/>
            <a:p>
              <a:endParaRPr lang="en-US" dirty="0"/>
            </a:p>
          </p:txBody>
        </p:sp>
        <p:sp>
          <p:nvSpPr>
            <p:cNvPr id="337926" name="Line 6"/>
            <p:cNvSpPr>
              <a:spLocks noChangeShapeType="1"/>
            </p:cNvSpPr>
            <p:nvPr/>
          </p:nvSpPr>
          <p:spPr bwMode="auto">
            <a:xfrm>
              <a:off x="1847850" y="1133475"/>
              <a:ext cx="0" cy="2286000"/>
            </a:xfrm>
            <a:prstGeom prst="line">
              <a:avLst/>
            </a:prstGeom>
            <a:noFill/>
            <a:ln w="9525">
              <a:solidFill>
                <a:schemeClr val="tx1"/>
              </a:solidFill>
              <a:round/>
              <a:headEnd/>
              <a:tailEnd/>
            </a:ln>
          </p:spPr>
          <p:txBody>
            <a:bodyPr/>
            <a:lstStyle/>
            <a:p>
              <a:endParaRPr lang="en-US" dirty="0"/>
            </a:p>
          </p:txBody>
        </p:sp>
        <p:sp>
          <p:nvSpPr>
            <p:cNvPr id="337927" name="Line 7"/>
            <p:cNvSpPr>
              <a:spLocks noChangeShapeType="1"/>
            </p:cNvSpPr>
            <p:nvPr/>
          </p:nvSpPr>
          <p:spPr bwMode="auto">
            <a:xfrm>
              <a:off x="2457450" y="1133475"/>
              <a:ext cx="0" cy="2286000"/>
            </a:xfrm>
            <a:prstGeom prst="line">
              <a:avLst/>
            </a:prstGeom>
            <a:noFill/>
            <a:ln w="9525">
              <a:solidFill>
                <a:schemeClr val="tx1"/>
              </a:solidFill>
              <a:round/>
              <a:headEnd/>
              <a:tailEnd/>
            </a:ln>
          </p:spPr>
          <p:txBody>
            <a:bodyPr/>
            <a:lstStyle/>
            <a:p>
              <a:endParaRPr lang="en-US" dirty="0"/>
            </a:p>
          </p:txBody>
        </p:sp>
        <p:sp>
          <p:nvSpPr>
            <p:cNvPr id="337928" name="Line 8"/>
            <p:cNvSpPr>
              <a:spLocks noChangeShapeType="1"/>
            </p:cNvSpPr>
            <p:nvPr/>
          </p:nvSpPr>
          <p:spPr bwMode="auto">
            <a:xfrm>
              <a:off x="3067050" y="1133475"/>
              <a:ext cx="0" cy="2286000"/>
            </a:xfrm>
            <a:prstGeom prst="line">
              <a:avLst/>
            </a:prstGeom>
            <a:noFill/>
            <a:ln w="9525">
              <a:solidFill>
                <a:schemeClr val="tx1"/>
              </a:solidFill>
              <a:round/>
              <a:headEnd/>
              <a:tailEnd/>
            </a:ln>
          </p:spPr>
          <p:txBody>
            <a:bodyPr/>
            <a:lstStyle/>
            <a:p>
              <a:endParaRPr lang="en-US" dirty="0"/>
            </a:p>
          </p:txBody>
        </p:sp>
        <p:sp>
          <p:nvSpPr>
            <p:cNvPr id="337929" name="Line 9"/>
            <p:cNvSpPr>
              <a:spLocks noChangeShapeType="1"/>
            </p:cNvSpPr>
            <p:nvPr/>
          </p:nvSpPr>
          <p:spPr bwMode="auto">
            <a:xfrm>
              <a:off x="4438650" y="1133475"/>
              <a:ext cx="0" cy="2286000"/>
            </a:xfrm>
            <a:prstGeom prst="line">
              <a:avLst/>
            </a:prstGeom>
            <a:noFill/>
            <a:ln w="9525">
              <a:solidFill>
                <a:schemeClr val="tx1"/>
              </a:solidFill>
              <a:round/>
              <a:headEnd/>
              <a:tailEnd/>
            </a:ln>
          </p:spPr>
          <p:txBody>
            <a:bodyPr/>
            <a:lstStyle/>
            <a:p>
              <a:endParaRPr lang="en-US" dirty="0"/>
            </a:p>
          </p:txBody>
        </p:sp>
        <p:sp>
          <p:nvSpPr>
            <p:cNvPr id="337930" name="Line 10"/>
            <p:cNvSpPr>
              <a:spLocks noChangeShapeType="1"/>
            </p:cNvSpPr>
            <p:nvPr/>
          </p:nvSpPr>
          <p:spPr bwMode="auto">
            <a:xfrm>
              <a:off x="5581650" y="1133475"/>
              <a:ext cx="0" cy="2286000"/>
            </a:xfrm>
            <a:prstGeom prst="line">
              <a:avLst/>
            </a:prstGeom>
            <a:noFill/>
            <a:ln w="9525">
              <a:solidFill>
                <a:schemeClr val="tx1"/>
              </a:solidFill>
              <a:round/>
              <a:headEnd/>
              <a:tailEnd/>
            </a:ln>
          </p:spPr>
          <p:txBody>
            <a:bodyPr/>
            <a:lstStyle/>
            <a:p>
              <a:endParaRPr lang="en-US" dirty="0"/>
            </a:p>
          </p:txBody>
        </p:sp>
        <p:sp>
          <p:nvSpPr>
            <p:cNvPr id="337931" name="Line 11"/>
            <p:cNvSpPr>
              <a:spLocks noChangeShapeType="1"/>
            </p:cNvSpPr>
            <p:nvPr/>
          </p:nvSpPr>
          <p:spPr bwMode="auto">
            <a:xfrm>
              <a:off x="6343650" y="1133475"/>
              <a:ext cx="0" cy="2286000"/>
            </a:xfrm>
            <a:prstGeom prst="line">
              <a:avLst/>
            </a:prstGeom>
            <a:noFill/>
            <a:ln w="9525">
              <a:solidFill>
                <a:schemeClr val="tx1"/>
              </a:solidFill>
              <a:round/>
              <a:headEnd/>
              <a:tailEnd/>
            </a:ln>
          </p:spPr>
          <p:txBody>
            <a:bodyPr/>
            <a:lstStyle/>
            <a:p>
              <a:endParaRPr lang="en-US" dirty="0"/>
            </a:p>
          </p:txBody>
        </p:sp>
        <p:sp>
          <p:nvSpPr>
            <p:cNvPr id="337932" name="Text Box 12"/>
            <p:cNvSpPr txBox="1">
              <a:spLocks noChangeArrowheads="1"/>
            </p:cNvSpPr>
            <p:nvPr/>
          </p:nvSpPr>
          <p:spPr bwMode="auto">
            <a:xfrm>
              <a:off x="1009650" y="1590675"/>
              <a:ext cx="7162800" cy="779463"/>
            </a:xfrm>
            <a:prstGeom prst="rect">
              <a:avLst/>
            </a:prstGeom>
            <a:noFill/>
            <a:ln w="9525">
              <a:noFill/>
              <a:miter lim="800000"/>
              <a:headEnd/>
              <a:tailEnd/>
            </a:ln>
          </p:spPr>
          <p:txBody>
            <a:bodyPr>
              <a:spAutoFit/>
            </a:bodyPr>
            <a:lstStyle/>
            <a:p>
              <a:pPr marL="342900" indent="-342900">
                <a:spcBef>
                  <a:spcPct val="50000"/>
                </a:spcBef>
              </a:pPr>
              <a:r>
                <a:rPr lang="en-US" dirty="0"/>
                <a:t> 2000     10     80                               57          30</a:t>
              </a:r>
            </a:p>
            <a:p>
              <a:pPr marL="342900" indent="-342900">
                <a:spcBef>
                  <a:spcPct val="50000"/>
                </a:spcBef>
              </a:pPr>
              <a:r>
                <a:rPr lang="en-US" dirty="0"/>
                <a:t> 3000     10     60                               43          30            </a:t>
              </a:r>
            </a:p>
          </p:txBody>
        </p:sp>
        <p:sp>
          <p:nvSpPr>
            <p:cNvPr id="337933" name="Text Box 13"/>
            <p:cNvSpPr txBox="1">
              <a:spLocks noChangeArrowheads="1"/>
            </p:cNvSpPr>
            <p:nvPr/>
          </p:nvSpPr>
          <p:spPr bwMode="auto">
            <a:xfrm>
              <a:off x="3219450" y="1819275"/>
              <a:ext cx="914400" cy="366713"/>
            </a:xfrm>
            <a:prstGeom prst="rect">
              <a:avLst/>
            </a:prstGeom>
            <a:noFill/>
            <a:ln w="9525">
              <a:noFill/>
              <a:miter lim="800000"/>
              <a:headEnd/>
              <a:tailEnd/>
            </a:ln>
          </p:spPr>
          <p:txBody>
            <a:bodyPr>
              <a:spAutoFit/>
            </a:bodyPr>
            <a:lstStyle/>
            <a:p>
              <a:pPr>
                <a:spcBef>
                  <a:spcPct val="50000"/>
                </a:spcBef>
              </a:pPr>
              <a:r>
                <a:rPr lang="en-US" dirty="0"/>
                <a:t>   140</a:t>
              </a:r>
            </a:p>
          </p:txBody>
        </p:sp>
        <p:sp>
          <p:nvSpPr>
            <p:cNvPr id="337934" name="Text Box 14"/>
            <p:cNvSpPr txBox="1">
              <a:spLocks noChangeArrowheads="1"/>
            </p:cNvSpPr>
            <p:nvPr/>
          </p:nvSpPr>
          <p:spPr bwMode="auto">
            <a:xfrm>
              <a:off x="6648450" y="1819275"/>
              <a:ext cx="838200" cy="366713"/>
            </a:xfrm>
            <a:prstGeom prst="rect">
              <a:avLst/>
            </a:prstGeom>
            <a:noFill/>
            <a:ln w="9525">
              <a:noFill/>
              <a:miter lim="800000"/>
              <a:headEnd/>
              <a:tailEnd/>
            </a:ln>
          </p:spPr>
          <p:txBody>
            <a:bodyPr>
              <a:spAutoFit/>
            </a:bodyPr>
            <a:lstStyle/>
            <a:p>
              <a:pPr>
                <a:spcBef>
                  <a:spcPct val="50000"/>
                </a:spcBef>
              </a:pPr>
              <a:r>
                <a:rPr lang="en-US" dirty="0"/>
                <a:t>   42</a:t>
              </a:r>
            </a:p>
          </p:txBody>
        </p:sp>
        <p:sp>
          <p:nvSpPr>
            <p:cNvPr id="337935" name="Line 15"/>
            <p:cNvSpPr>
              <a:spLocks noChangeShapeType="1"/>
            </p:cNvSpPr>
            <p:nvPr/>
          </p:nvSpPr>
          <p:spPr bwMode="auto">
            <a:xfrm>
              <a:off x="933450" y="2428875"/>
              <a:ext cx="7086600" cy="0"/>
            </a:xfrm>
            <a:prstGeom prst="line">
              <a:avLst/>
            </a:prstGeom>
            <a:noFill/>
            <a:ln w="9525">
              <a:solidFill>
                <a:schemeClr val="tx1"/>
              </a:solidFill>
              <a:round/>
              <a:headEnd/>
              <a:tailEnd/>
            </a:ln>
          </p:spPr>
          <p:txBody>
            <a:bodyPr/>
            <a:lstStyle/>
            <a:p>
              <a:endParaRPr lang="en-US" dirty="0"/>
            </a:p>
          </p:txBody>
        </p:sp>
        <p:sp>
          <p:nvSpPr>
            <p:cNvPr id="337936" name="Line 16"/>
            <p:cNvSpPr>
              <a:spLocks noChangeShapeType="1"/>
            </p:cNvSpPr>
            <p:nvPr/>
          </p:nvSpPr>
          <p:spPr bwMode="auto">
            <a:xfrm>
              <a:off x="933450" y="2428875"/>
              <a:ext cx="7239000" cy="0"/>
            </a:xfrm>
            <a:prstGeom prst="line">
              <a:avLst/>
            </a:prstGeom>
            <a:noFill/>
            <a:ln w="9525">
              <a:solidFill>
                <a:schemeClr val="tx1"/>
              </a:solidFill>
              <a:round/>
              <a:headEnd/>
              <a:tailEnd/>
            </a:ln>
          </p:spPr>
          <p:txBody>
            <a:bodyPr/>
            <a:lstStyle/>
            <a:p>
              <a:endParaRPr lang="en-US" dirty="0"/>
            </a:p>
          </p:txBody>
        </p:sp>
        <p:sp>
          <p:nvSpPr>
            <p:cNvPr id="337937" name="Text Box 17"/>
            <p:cNvSpPr txBox="1">
              <a:spLocks noChangeArrowheads="1"/>
            </p:cNvSpPr>
            <p:nvPr/>
          </p:nvSpPr>
          <p:spPr bwMode="auto">
            <a:xfrm>
              <a:off x="1009650" y="2505075"/>
              <a:ext cx="7162800" cy="779463"/>
            </a:xfrm>
            <a:prstGeom prst="rect">
              <a:avLst/>
            </a:prstGeom>
            <a:noFill/>
            <a:ln w="9525">
              <a:noFill/>
              <a:miter lim="800000"/>
              <a:headEnd/>
              <a:tailEnd/>
            </a:ln>
          </p:spPr>
          <p:txBody>
            <a:bodyPr>
              <a:spAutoFit/>
            </a:bodyPr>
            <a:lstStyle/>
            <a:p>
              <a:pPr marL="342900" indent="-342900">
                <a:spcBef>
                  <a:spcPct val="50000"/>
                </a:spcBef>
              </a:pPr>
              <a:r>
                <a:rPr lang="en-US" dirty="0"/>
                <a:t>4000      20     80                               57          30</a:t>
              </a:r>
            </a:p>
            <a:p>
              <a:pPr marL="342900" indent="-342900">
                <a:spcBef>
                  <a:spcPct val="50000"/>
                </a:spcBef>
              </a:pPr>
              <a:r>
                <a:rPr lang="en-US" dirty="0"/>
                <a:t>5000      20     60                               43          30            </a:t>
              </a:r>
            </a:p>
          </p:txBody>
        </p:sp>
        <p:sp>
          <p:nvSpPr>
            <p:cNvPr id="337938" name="Text Box 18"/>
            <p:cNvSpPr txBox="1">
              <a:spLocks noChangeArrowheads="1"/>
            </p:cNvSpPr>
            <p:nvPr/>
          </p:nvSpPr>
          <p:spPr bwMode="auto">
            <a:xfrm>
              <a:off x="3219450" y="2733675"/>
              <a:ext cx="914400" cy="366713"/>
            </a:xfrm>
            <a:prstGeom prst="rect">
              <a:avLst/>
            </a:prstGeom>
            <a:noFill/>
            <a:ln w="9525">
              <a:noFill/>
              <a:miter lim="800000"/>
              <a:headEnd/>
              <a:tailEnd/>
            </a:ln>
          </p:spPr>
          <p:txBody>
            <a:bodyPr>
              <a:spAutoFit/>
            </a:bodyPr>
            <a:lstStyle/>
            <a:p>
              <a:pPr>
                <a:spcBef>
                  <a:spcPct val="50000"/>
                </a:spcBef>
              </a:pPr>
              <a:r>
                <a:rPr lang="en-US" dirty="0"/>
                <a:t>   140</a:t>
              </a:r>
            </a:p>
          </p:txBody>
        </p:sp>
        <p:sp>
          <p:nvSpPr>
            <p:cNvPr id="337939" name="Text Box 19"/>
            <p:cNvSpPr txBox="1">
              <a:spLocks noChangeArrowheads="1"/>
            </p:cNvSpPr>
            <p:nvPr/>
          </p:nvSpPr>
          <p:spPr bwMode="auto">
            <a:xfrm>
              <a:off x="6648450" y="2733675"/>
              <a:ext cx="838200" cy="366713"/>
            </a:xfrm>
            <a:prstGeom prst="rect">
              <a:avLst/>
            </a:prstGeom>
            <a:noFill/>
            <a:ln w="9525">
              <a:noFill/>
              <a:miter lim="800000"/>
              <a:headEnd/>
              <a:tailEnd/>
            </a:ln>
          </p:spPr>
          <p:txBody>
            <a:bodyPr>
              <a:spAutoFit/>
            </a:bodyPr>
            <a:lstStyle/>
            <a:p>
              <a:pPr>
                <a:spcBef>
                  <a:spcPct val="50000"/>
                </a:spcBef>
              </a:pPr>
              <a:r>
                <a:rPr lang="en-US" dirty="0"/>
                <a:t>   42</a:t>
              </a:r>
            </a:p>
          </p:txBody>
        </p:sp>
      </p:gr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smtClean="0"/>
              <a:t>Weighted GTT Load Sharing Example 2</a:t>
            </a:r>
            <a:endParaRPr lang="en-US" dirty="0" smtClean="0"/>
          </a:p>
        </p:txBody>
      </p:sp>
      <p:sp>
        <p:nvSpPr>
          <p:cNvPr id="23" name="Content Placeholder 22"/>
          <p:cNvSpPr>
            <a:spLocks noGrp="1"/>
          </p:cNvSpPr>
          <p:nvPr>
            <p:ph idx="1"/>
          </p:nvPr>
        </p:nvSpPr>
        <p:spPr>
          <a:xfrm>
            <a:off x="182880" y="3136604"/>
            <a:ext cx="8732520" cy="3264195"/>
          </a:xfrm>
        </p:spPr>
        <p:txBody>
          <a:bodyPr/>
          <a:lstStyle/>
          <a:p>
            <a:pPr>
              <a:spcBef>
                <a:spcPct val="50000"/>
              </a:spcBef>
            </a:pPr>
            <a:r>
              <a:rPr lang="en-US" sz="1400" dirty="0" smtClean="0"/>
              <a:t>In example 2, SCP 2000 has a wt=80 and SCP 3000 has a wt=60. The sum of these values is 140 which is the RC </a:t>
            </a:r>
            <a:r>
              <a:rPr lang="en-US" sz="1400" dirty="0" err="1" smtClean="0"/>
              <a:t>Grp</a:t>
            </a:r>
            <a:r>
              <a:rPr lang="en-US" sz="1400" dirty="0" smtClean="0"/>
              <a:t>. Wt. To determine the % traffic each SCP will process use the formula: weight value assigned to SCP / RC </a:t>
            </a:r>
            <a:r>
              <a:rPr lang="en-US" sz="1400" dirty="0" err="1" smtClean="0"/>
              <a:t>Grp</a:t>
            </a:r>
            <a:r>
              <a:rPr lang="en-US" sz="1400" dirty="0" smtClean="0"/>
              <a:t> </a:t>
            </a:r>
            <a:r>
              <a:rPr lang="en-US" sz="1400" dirty="0" err="1" smtClean="0"/>
              <a:t>Wt.x</a:t>
            </a:r>
            <a:r>
              <a:rPr lang="en-US" sz="1400" dirty="0" smtClean="0"/>
              <a:t> 100. For SCP 2000 the %Traffic it will process is 57%. SCP 3000 will Process 43%.</a:t>
            </a:r>
          </a:p>
          <a:p>
            <a:pPr>
              <a:spcBef>
                <a:spcPct val="50000"/>
              </a:spcBef>
            </a:pPr>
            <a:r>
              <a:rPr lang="en-US" sz="1400" dirty="0" smtClean="0"/>
              <a:t>SCPs 4000 and 5000 have the same values so the % traffic will be the same as SCPs 2000 and 3000.</a:t>
            </a:r>
          </a:p>
          <a:p>
            <a:pPr>
              <a:spcBef>
                <a:spcPct val="50000"/>
              </a:spcBef>
            </a:pPr>
            <a:r>
              <a:rPr lang="en-US" sz="1400" dirty="0" smtClean="0"/>
              <a:t>To determine the Required RC </a:t>
            </a:r>
            <a:r>
              <a:rPr lang="en-US" sz="1400" dirty="0" err="1" smtClean="0"/>
              <a:t>Grp</a:t>
            </a:r>
            <a:r>
              <a:rPr lang="en-US" sz="1400" dirty="0" smtClean="0"/>
              <a:t>. Wt., multiply the RC </a:t>
            </a:r>
            <a:r>
              <a:rPr lang="en-US" sz="1400" dirty="0" err="1" smtClean="0"/>
              <a:t>Grp</a:t>
            </a:r>
            <a:r>
              <a:rPr lang="en-US" sz="1400" dirty="0" smtClean="0"/>
              <a:t>. </a:t>
            </a:r>
            <a:r>
              <a:rPr lang="en-US" sz="1400" dirty="0" err="1" smtClean="0"/>
              <a:t>Wt.x</a:t>
            </a:r>
            <a:r>
              <a:rPr lang="en-US" sz="1400" dirty="0" smtClean="0"/>
              <a:t> the THR % 140*40%=56. The required RC </a:t>
            </a:r>
            <a:r>
              <a:rPr lang="en-US" sz="1400" dirty="0" err="1" smtClean="0"/>
              <a:t>Grp</a:t>
            </a:r>
            <a:r>
              <a:rPr lang="en-US" sz="1400" dirty="0" smtClean="0"/>
              <a:t>. Wt for each pair of SCPs is 56%.</a:t>
            </a:r>
          </a:p>
          <a:p>
            <a:r>
              <a:rPr lang="en-US" sz="1400" dirty="0" smtClean="0"/>
              <a:t>SCPs 2000 and 3000 will process all traffic as long as they are working properly. If SCP 2000 fails, SCP 3000 will be unable to process the traffic because its % traffic threshold is 43% and the Req. RC GRP. Wt.=56. At this time all traffic will switch to SCPs 4000 &amp; 5000. When SCP 3000 returns to service the traffic will be shifted back to that SCP (3000) because it’s % traffic threshold is 57% which is greater than the Req. RC </a:t>
            </a:r>
            <a:r>
              <a:rPr lang="en-US" sz="1400" dirty="0" err="1" smtClean="0"/>
              <a:t>Grp</a:t>
            </a:r>
            <a:r>
              <a:rPr lang="en-US" sz="1400" dirty="0" smtClean="0"/>
              <a:t>. Wt. of 56. When SCP 3000 returns to service, SCPs 2000 and 3000 will equally share all of the traffic.</a:t>
            </a:r>
          </a:p>
          <a:p>
            <a:endParaRPr lang="en-US" dirty="0"/>
          </a:p>
        </p:txBody>
      </p:sp>
      <p:grpSp>
        <p:nvGrpSpPr>
          <p:cNvPr id="338947" name="Group 3"/>
          <p:cNvGrpSpPr>
            <a:grpSpLocks/>
          </p:cNvGrpSpPr>
          <p:nvPr/>
        </p:nvGrpSpPr>
        <p:grpSpPr bwMode="auto">
          <a:xfrm>
            <a:off x="914400" y="729437"/>
            <a:ext cx="7467600" cy="2286000"/>
            <a:chOff x="576" y="714"/>
            <a:chExt cx="4704" cy="1440"/>
          </a:xfrm>
        </p:grpSpPr>
        <p:sp>
          <p:nvSpPr>
            <p:cNvPr id="338949" name="Rectangle 4"/>
            <p:cNvSpPr>
              <a:spLocks noChangeArrowheads="1"/>
            </p:cNvSpPr>
            <p:nvPr/>
          </p:nvSpPr>
          <p:spPr bwMode="auto">
            <a:xfrm>
              <a:off x="576" y="714"/>
              <a:ext cx="4560" cy="1440"/>
            </a:xfrm>
            <a:prstGeom prst="rect">
              <a:avLst/>
            </a:prstGeom>
            <a:noFill/>
            <a:ln w="9525">
              <a:solidFill>
                <a:schemeClr val="tx1"/>
              </a:solidFill>
              <a:miter lim="800000"/>
              <a:headEnd/>
              <a:tailEnd/>
            </a:ln>
          </p:spPr>
          <p:txBody>
            <a:bodyPr wrap="none" anchor="ctr"/>
            <a:lstStyle/>
            <a:p>
              <a:endParaRPr lang="en-US" dirty="0"/>
            </a:p>
          </p:txBody>
        </p:sp>
        <p:sp>
          <p:nvSpPr>
            <p:cNvPr id="338950" name="Text Box 5"/>
            <p:cNvSpPr txBox="1">
              <a:spLocks noChangeArrowheads="1"/>
            </p:cNvSpPr>
            <p:nvPr/>
          </p:nvSpPr>
          <p:spPr bwMode="auto">
            <a:xfrm>
              <a:off x="720" y="714"/>
              <a:ext cx="4560" cy="231"/>
            </a:xfrm>
            <a:prstGeom prst="rect">
              <a:avLst/>
            </a:prstGeom>
            <a:noFill/>
            <a:ln w="9525">
              <a:noFill/>
              <a:miter lim="800000"/>
              <a:headEnd/>
              <a:tailEnd/>
            </a:ln>
          </p:spPr>
          <p:txBody>
            <a:bodyPr>
              <a:spAutoFit/>
            </a:bodyPr>
            <a:lstStyle/>
            <a:p>
              <a:pPr>
                <a:spcBef>
                  <a:spcPct val="50000"/>
                </a:spcBef>
              </a:pPr>
              <a:r>
                <a:rPr lang="en-US" dirty="0"/>
                <a:t>SCP    RC    WT    RC Grp Wt.   % Traffic   THR%  Req.RC Grp. Wt.</a:t>
              </a:r>
            </a:p>
          </p:txBody>
        </p:sp>
        <p:sp>
          <p:nvSpPr>
            <p:cNvPr id="338951" name="Line 6"/>
            <p:cNvSpPr>
              <a:spLocks noChangeShapeType="1"/>
            </p:cNvSpPr>
            <p:nvPr/>
          </p:nvSpPr>
          <p:spPr bwMode="auto">
            <a:xfrm>
              <a:off x="576" y="954"/>
              <a:ext cx="4560" cy="0"/>
            </a:xfrm>
            <a:prstGeom prst="line">
              <a:avLst/>
            </a:prstGeom>
            <a:noFill/>
            <a:ln w="9525">
              <a:solidFill>
                <a:schemeClr val="tx1"/>
              </a:solidFill>
              <a:round/>
              <a:headEnd/>
              <a:tailEnd/>
            </a:ln>
          </p:spPr>
          <p:txBody>
            <a:bodyPr/>
            <a:lstStyle/>
            <a:p>
              <a:endParaRPr lang="en-US" dirty="0"/>
            </a:p>
          </p:txBody>
        </p:sp>
        <p:sp>
          <p:nvSpPr>
            <p:cNvPr id="338952" name="Line 7"/>
            <p:cNvSpPr>
              <a:spLocks noChangeShapeType="1"/>
            </p:cNvSpPr>
            <p:nvPr/>
          </p:nvSpPr>
          <p:spPr bwMode="auto">
            <a:xfrm>
              <a:off x="1152" y="714"/>
              <a:ext cx="0" cy="1440"/>
            </a:xfrm>
            <a:prstGeom prst="line">
              <a:avLst/>
            </a:prstGeom>
            <a:noFill/>
            <a:ln w="9525">
              <a:solidFill>
                <a:schemeClr val="tx1"/>
              </a:solidFill>
              <a:round/>
              <a:headEnd/>
              <a:tailEnd/>
            </a:ln>
          </p:spPr>
          <p:txBody>
            <a:bodyPr/>
            <a:lstStyle/>
            <a:p>
              <a:endParaRPr lang="en-US" dirty="0"/>
            </a:p>
          </p:txBody>
        </p:sp>
        <p:sp>
          <p:nvSpPr>
            <p:cNvPr id="338953" name="Line 8"/>
            <p:cNvSpPr>
              <a:spLocks noChangeShapeType="1"/>
            </p:cNvSpPr>
            <p:nvPr/>
          </p:nvSpPr>
          <p:spPr bwMode="auto">
            <a:xfrm>
              <a:off x="1536" y="714"/>
              <a:ext cx="0" cy="1440"/>
            </a:xfrm>
            <a:prstGeom prst="line">
              <a:avLst/>
            </a:prstGeom>
            <a:noFill/>
            <a:ln w="9525">
              <a:solidFill>
                <a:schemeClr val="tx1"/>
              </a:solidFill>
              <a:round/>
              <a:headEnd/>
              <a:tailEnd/>
            </a:ln>
          </p:spPr>
          <p:txBody>
            <a:bodyPr/>
            <a:lstStyle/>
            <a:p>
              <a:endParaRPr lang="en-US" dirty="0"/>
            </a:p>
          </p:txBody>
        </p:sp>
        <p:sp>
          <p:nvSpPr>
            <p:cNvPr id="338954" name="Line 9"/>
            <p:cNvSpPr>
              <a:spLocks noChangeShapeType="1"/>
            </p:cNvSpPr>
            <p:nvPr/>
          </p:nvSpPr>
          <p:spPr bwMode="auto">
            <a:xfrm>
              <a:off x="1920" y="714"/>
              <a:ext cx="0" cy="1440"/>
            </a:xfrm>
            <a:prstGeom prst="line">
              <a:avLst/>
            </a:prstGeom>
            <a:noFill/>
            <a:ln w="9525">
              <a:solidFill>
                <a:schemeClr val="tx1"/>
              </a:solidFill>
              <a:round/>
              <a:headEnd/>
              <a:tailEnd/>
            </a:ln>
          </p:spPr>
          <p:txBody>
            <a:bodyPr/>
            <a:lstStyle/>
            <a:p>
              <a:endParaRPr lang="en-US" dirty="0"/>
            </a:p>
          </p:txBody>
        </p:sp>
        <p:sp>
          <p:nvSpPr>
            <p:cNvPr id="338955" name="Line 10"/>
            <p:cNvSpPr>
              <a:spLocks noChangeShapeType="1"/>
            </p:cNvSpPr>
            <p:nvPr/>
          </p:nvSpPr>
          <p:spPr bwMode="auto">
            <a:xfrm>
              <a:off x="2784" y="714"/>
              <a:ext cx="0" cy="1440"/>
            </a:xfrm>
            <a:prstGeom prst="line">
              <a:avLst/>
            </a:prstGeom>
            <a:noFill/>
            <a:ln w="9525">
              <a:solidFill>
                <a:schemeClr val="tx1"/>
              </a:solidFill>
              <a:round/>
              <a:headEnd/>
              <a:tailEnd/>
            </a:ln>
          </p:spPr>
          <p:txBody>
            <a:bodyPr/>
            <a:lstStyle/>
            <a:p>
              <a:endParaRPr lang="en-US" dirty="0"/>
            </a:p>
          </p:txBody>
        </p:sp>
        <p:sp>
          <p:nvSpPr>
            <p:cNvPr id="338956" name="Line 11"/>
            <p:cNvSpPr>
              <a:spLocks noChangeShapeType="1"/>
            </p:cNvSpPr>
            <p:nvPr/>
          </p:nvSpPr>
          <p:spPr bwMode="auto">
            <a:xfrm>
              <a:off x="3504" y="714"/>
              <a:ext cx="0" cy="1440"/>
            </a:xfrm>
            <a:prstGeom prst="line">
              <a:avLst/>
            </a:prstGeom>
            <a:noFill/>
            <a:ln w="9525">
              <a:solidFill>
                <a:schemeClr val="tx1"/>
              </a:solidFill>
              <a:round/>
              <a:headEnd/>
              <a:tailEnd/>
            </a:ln>
          </p:spPr>
          <p:txBody>
            <a:bodyPr/>
            <a:lstStyle/>
            <a:p>
              <a:endParaRPr lang="en-US" dirty="0"/>
            </a:p>
          </p:txBody>
        </p:sp>
        <p:sp>
          <p:nvSpPr>
            <p:cNvPr id="338957" name="Line 12"/>
            <p:cNvSpPr>
              <a:spLocks noChangeShapeType="1"/>
            </p:cNvSpPr>
            <p:nvPr/>
          </p:nvSpPr>
          <p:spPr bwMode="auto">
            <a:xfrm>
              <a:off x="3984" y="714"/>
              <a:ext cx="0" cy="1440"/>
            </a:xfrm>
            <a:prstGeom prst="line">
              <a:avLst/>
            </a:prstGeom>
            <a:noFill/>
            <a:ln w="9525">
              <a:solidFill>
                <a:schemeClr val="tx1"/>
              </a:solidFill>
              <a:round/>
              <a:headEnd/>
              <a:tailEnd/>
            </a:ln>
          </p:spPr>
          <p:txBody>
            <a:bodyPr/>
            <a:lstStyle/>
            <a:p>
              <a:endParaRPr lang="en-US" dirty="0"/>
            </a:p>
          </p:txBody>
        </p:sp>
        <p:sp>
          <p:nvSpPr>
            <p:cNvPr id="338958" name="Text Box 13"/>
            <p:cNvSpPr txBox="1">
              <a:spLocks noChangeArrowheads="1"/>
            </p:cNvSpPr>
            <p:nvPr/>
          </p:nvSpPr>
          <p:spPr bwMode="auto">
            <a:xfrm>
              <a:off x="624" y="1002"/>
              <a:ext cx="4512" cy="491"/>
            </a:xfrm>
            <a:prstGeom prst="rect">
              <a:avLst/>
            </a:prstGeom>
            <a:noFill/>
            <a:ln w="9525">
              <a:noFill/>
              <a:miter lim="800000"/>
              <a:headEnd/>
              <a:tailEnd/>
            </a:ln>
          </p:spPr>
          <p:txBody>
            <a:bodyPr>
              <a:spAutoFit/>
            </a:bodyPr>
            <a:lstStyle/>
            <a:p>
              <a:pPr marL="342900" indent="-342900">
                <a:spcBef>
                  <a:spcPct val="50000"/>
                </a:spcBef>
              </a:pPr>
              <a:r>
                <a:rPr lang="en-US" dirty="0"/>
                <a:t>2000      10     80                               57          40</a:t>
              </a:r>
            </a:p>
            <a:p>
              <a:pPr marL="342900" indent="-342900">
                <a:spcBef>
                  <a:spcPct val="50000"/>
                </a:spcBef>
              </a:pPr>
              <a:r>
                <a:rPr lang="en-US" dirty="0"/>
                <a:t>3000      10     60                               43          40            </a:t>
              </a:r>
            </a:p>
          </p:txBody>
        </p:sp>
        <p:sp>
          <p:nvSpPr>
            <p:cNvPr id="338959" name="Text Box 14"/>
            <p:cNvSpPr txBox="1">
              <a:spLocks noChangeArrowheads="1"/>
            </p:cNvSpPr>
            <p:nvPr/>
          </p:nvSpPr>
          <p:spPr bwMode="auto">
            <a:xfrm>
              <a:off x="2016" y="1146"/>
              <a:ext cx="576" cy="231"/>
            </a:xfrm>
            <a:prstGeom prst="rect">
              <a:avLst/>
            </a:prstGeom>
            <a:noFill/>
            <a:ln w="9525">
              <a:noFill/>
              <a:miter lim="800000"/>
              <a:headEnd/>
              <a:tailEnd/>
            </a:ln>
          </p:spPr>
          <p:txBody>
            <a:bodyPr>
              <a:spAutoFit/>
            </a:bodyPr>
            <a:lstStyle/>
            <a:p>
              <a:pPr>
                <a:spcBef>
                  <a:spcPct val="50000"/>
                </a:spcBef>
              </a:pPr>
              <a:r>
                <a:rPr lang="en-US" dirty="0"/>
                <a:t>   140</a:t>
              </a:r>
            </a:p>
          </p:txBody>
        </p:sp>
        <p:sp>
          <p:nvSpPr>
            <p:cNvPr id="338960" name="Text Box 15"/>
            <p:cNvSpPr txBox="1">
              <a:spLocks noChangeArrowheads="1"/>
            </p:cNvSpPr>
            <p:nvPr/>
          </p:nvSpPr>
          <p:spPr bwMode="auto">
            <a:xfrm>
              <a:off x="4176" y="1146"/>
              <a:ext cx="528" cy="231"/>
            </a:xfrm>
            <a:prstGeom prst="rect">
              <a:avLst/>
            </a:prstGeom>
            <a:noFill/>
            <a:ln w="9525">
              <a:noFill/>
              <a:miter lim="800000"/>
              <a:headEnd/>
              <a:tailEnd/>
            </a:ln>
          </p:spPr>
          <p:txBody>
            <a:bodyPr>
              <a:spAutoFit/>
            </a:bodyPr>
            <a:lstStyle/>
            <a:p>
              <a:pPr>
                <a:spcBef>
                  <a:spcPct val="50000"/>
                </a:spcBef>
              </a:pPr>
              <a:r>
                <a:rPr lang="en-US" dirty="0"/>
                <a:t>   56</a:t>
              </a:r>
            </a:p>
          </p:txBody>
        </p:sp>
        <p:sp>
          <p:nvSpPr>
            <p:cNvPr id="338961" name="Line 16"/>
            <p:cNvSpPr>
              <a:spLocks noChangeShapeType="1"/>
            </p:cNvSpPr>
            <p:nvPr/>
          </p:nvSpPr>
          <p:spPr bwMode="auto">
            <a:xfrm>
              <a:off x="576" y="1530"/>
              <a:ext cx="4464" cy="0"/>
            </a:xfrm>
            <a:prstGeom prst="line">
              <a:avLst/>
            </a:prstGeom>
            <a:noFill/>
            <a:ln w="9525">
              <a:solidFill>
                <a:schemeClr val="tx1"/>
              </a:solidFill>
              <a:round/>
              <a:headEnd/>
              <a:tailEnd/>
            </a:ln>
          </p:spPr>
          <p:txBody>
            <a:bodyPr/>
            <a:lstStyle/>
            <a:p>
              <a:endParaRPr lang="en-US" dirty="0"/>
            </a:p>
          </p:txBody>
        </p:sp>
        <p:sp>
          <p:nvSpPr>
            <p:cNvPr id="338962" name="Line 17"/>
            <p:cNvSpPr>
              <a:spLocks noChangeShapeType="1"/>
            </p:cNvSpPr>
            <p:nvPr/>
          </p:nvSpPr>
          <p:spPr bwMode="auto">
            <a:xfrm>
              <a:off x="576" y="1530"/>
              <a:ext cx="4560" cy="0"/>
            </a:xfrm>
            <a:prstGeom prst="line">
              <a:avLst/>
            </a:prstGeom>
            <a:noFill/>
            <a:ln w="9525">
              <a:solidFill>
                <a:schemeClr val="tx1"/>
              </a:solidFill>
              <a:round/>
              <a:headEnd/>
              <a:tailEnd/>
            </a:ln>
          </p:spPr>
          <p:txBody>
            <a:bodyPr/>
            <a:lstStyle/>
            <a:p>
              <a:endParaRPr lang="en-US" dirty="0"/>
            </a:p>
          </p:txBody>
        </p:sp>
        <p:sp>
          <p:nvSpPr>
            <p:cNvPr id="338963" name="Text Box 18"/>
            <p:cNvSpPr txBox="1">
              <a:spLocks noChangeArrowheads="1"/>
            </p:cNvSpPr>
            <p:nvPr/>
          </p:nvSpPr>
          <p:spPr bwMode="auto">
            <a:xfrm>
              <a:off x="624" y="1578"/>
              <a:ext cx="4512" cy="491"/>
            </a:xfrm>
            <a:prstGeom prst="rect">
              <a:avLst/>
            </a:prstGeom>
            <a:noFill/>
            <a:ln w="9525">
              <a:noFill/>
              <a:miter lim="800000"/>
              <a:headEnd/>
              <a:tailEnd/>
            </a:ln>
          </p:spPr>
          <p:txBody>
            <a:bodyPr>
              <a:spAutoFit/>
            </a:bodyPr>
            <a:lstStyle/>
            <a:p>
              <a:pPr marL="342900" indent="-342900">
                <a:spcBef>
                  <a:spcPct val="50000"/>
                </a:spcBef>
              </a:pPr>
              <a:r>
                <a:rPr lang="en-US" dirty="0"/>
                <a:t>4000      20     80                               57          40</a:t>
              </a:r>
            </a:p>
            <a:p>
              <a:pPr marL="342900" indent="-342900">
                <a:spcBef>
                  <a:spcPct val="50000"/>
                </a:spcBef>
              </a:pPr>
              <a:r>
                <a:rPr lang="en-US" dirty="0"/>
                <a:t>5000      20     60                               43          40            </a:t>
              </a:r>
            </a:p>
          </p:txBody>
        </p:sp>
        <p:sp>
          <p:nvSpPr>
            <p:cNvPr id="338964" name="Text Box 19"/>
            <p:cNvSpPr txBox="1">
              <a:spLocks noChangeArrowheads="1"/>
            </p:cNvSpPr>
            <p:nvPr/>
          </p:nvSpPr>
          <p:spPr bwMode="auto">
            <a:xfrm>
              <a:off x="2016" y="1722"/>
              <a:ext cx="576" cy="231"/>
            </a:xfrm>
            <a:prstGeom prst="rect">
              <a:avLst/>
            </a:prstGeom>
            <a:noFill/>
            <a:ln w="9525">
              <a:noFill/>
              <a:miter lim="800000"/>
              <a:headEnd/>
              <a:tailEnd/>
            </a:ln>
          </p:spPr>
          <p:txBody>
            <a:bodyPr>
              <a:spAutoFit/>
            </a:bodyPr>
            <a:lstStyle/>
            <a:p>
              <a:pPr>
                <a:spcBef>
                  <a:spcPct val="50000"/>
                </a:spcBef>
              </a:pPr>
              <a:r>
                <a:rPr lang="en-US" dirty="0"/>
                <a:t>   140</a:t>
              </a:r>
            </a:p>
          </p:txBody>
        </p:sp>
        <p:sp>
          <p:nvSpPr>
            <p:cNvPr id="338965" name="Text Box 20"/>
            <p:cNvSpPr txBox="1">
              <a:spLocks noChangeArrowheads="1"/>
            </p:cNvSpPr>
            <p:nvPr/>
          </p:nvSpPr>
          <p:spPr bwMode="auto">
            <a:xfrm>
              <a:off x="4176" y="1722"/>
              <a:ext cx="528" cy="231"/>
            </a:xfrm>
            <a:prstGeom prst="rect">
              <a:avLst/>
            </a:prstGeom>
            <a:noFill/>
            <a:ln w="9525">
              <a:noFill/>
              <a:miter lim="800000"/>
              <a:headEnd/>
              <a:tailEnd/>
            </a:ln>
          </p:spPr>
          <p:txBody>
            <a:bodyPr>
              <a:spAutoFit/>
            </a:bodyPr>
            <a:lstStyle/>
            <a:p>
              <a:pPr>
                <a:spcBef>
                  <a:spcPct val="50000"/>
                </a:spcBef>
              </a:pPr>
              <a:r>
                <a:rPr lang="en-US" dirty="0"/>
                <a:t>   56</a:t>
              </a:r>
            </a:p>
          </p:txBody>
        </p:sp>
      </p:gr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smtClean="0"/>
              <a:t>Transaction Based GTT load sharing</a:t>
            </a:r>
            <a:endParaRPr lang="en-US" dirty="0" smtClean="0"/>
          </a:p>
        </p:txBody>
      </p:sp>
      <p:sp>
        <p:nvSpPr>
          <p:cNvPr id="339971" name="Rectangle 3"/>
          <p:cNvSpPr>
            <a:spLocks noGrp="1" noChangeArrowheads="1"/>
          </p:cNvSpPr>
          <p:nvPr>
            <p:ph idx="1"/>
          </p:nvPr>
        </p:nvSpPr>
        <p:spPr/>
        <p:txBody>
          <a:bodyPr/>
          <a:lstStyle/>
          <a:p>
            <a:r>
              <a:rPr lang="en-US" smtClean="0"/>
              <a:t>The Transaction based GTT load sharing feature (TBGTTLS) is an enhancement to intermediate and final GTT load sharing.</a:t>
            </a:r>
          </a:p>
          <a:p>
            <a:r>
              <a:rPr lang="en-US" smtClean="0"/>
              <a:t>This feature allows GT-routed messages that are part of the same transaction to be load shared to the same destination in a MAP or MRN group.</a:t>
            </a:r>
          </a:p>
          <a:p>
            <a:r>
              <a:rPr lang="en-US" smtClean="0"/>
              <a:t>The feature uses the transaction parameter to control load sharing for Class 0 and Class 1 SCCP messages.</a:t>
            </a:r>
          </a:p>
          <a:p>
            <a:r>
              <a:rPr lang="en-US" smtClean="0"/>
              <a:t>TBGTTLS only works with load shared and combined load shared/dominant load shared modes.</a:t>
            </a:r>
            <a:endParaRPr lang="en-US" dirty="0" smtClean="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08" name="Rectangle 2"/>
          <p:cNvSpPr>
            <a:spLocks noGrp="1" noChangeArrowheads="1"/>
          </p:cNvSpPr>
          <p:nvPr>
            <p:ph type="title"/>
          </p:nvPr>
        </p:nvSpPr>
        <p:spPr/>
        <p:txBody>
          <a:bodyPr/>
          <a:lstStyle/>
          <a:p>
            <a:r>
              <a:rPr lang="en-US" smtClean="0"/>
              <a:t>Transaction Based GTT load sharing</a:t>
            </a:r>
            <a:endParaRPr lang="en-US" dirty="0" smtClean="0"/>
          </a:p>
        </p:txBody>
      </p:sp>
      <p:sp>
        <p:nvSpPr>
          <p:cNvPr id="340994" name="Rectangle 3"/>
          <p:cNvSpPr>
            <a:spLocks noGrp="1" noChangeArrowheads="1"/>
          </p:cNvSpPr>
          <p:nvPr>
            <p:ph idx="1"/>
          </p:nvPr>
        </p:nvSpPr>
        <p:spPr/>
        <p:txBody>
          <a:bodyPr/>
          <a:lstStyle/>
          <a:p>
            <a:r>
              <a:rPr lang="en-US" smtClean="0"/>
              <a:t>The first step is to activate the Transaction Based GTT LS control feature</a:t>
            </a:r>
          </a:p>
          <a:p>
            <a:r>
              <a:rPr lang="en-US" smtClean="0"/>
              <a:t>The command to enable this feature is:</a:t>
            </a:r>
          </a:p>
          <a:p>
            <a:r>
              <a:rPr lang="fr-FR" smtClean="0"/>
              <a:t>enable-ctrl-feat:partnum=893017101:fak=N96VP7HBBFNYC</a:t>
            </a:r>
          </a:p>
          <a:p>
            <a:endParaRPr lang="en-US" smtClean="0"/>
          </a:p>
          <a:p>
            <a:endParaRPr lang="en-US" smtClean="0"/>
          </a:p>
          <a:p>
            <a:endParaRPr lang="en-US" smtClean="0"/>
          </a:p>
          <a:p>
            <a:r>
              <a:rPr lang="en-US" smtClean="0"/>
              <a:t>The command to activate this feature is:</a:t>
            </a:r>
          </a:p>
          <a:p>
            <a:r>
              <a:rPr lang="fr-FR" smtClean="0"/>
              <a:t>chg-ctrl-feat:partnum=893017101:status=on</a:t>
            </a:r>
            <a:endParaRPr lang="en-US" smtClean="0"/>
          </a:p>
          <a:p>
            <a:endParaRPr lang="en-US" dirty="0" smtClean="0"/>
          </a:p>
        </p:txBody>
      </p:sp>
      <p:sp>
        <p:nvSpPr>
          <p:cNvPr id="340995" name="Text Box 4"/>
          <p:cNvSpPr txBox="1">
            <a:spLocks noChangeArrowheads="1"/>
          </p:cNvSpPr>
          <p:nvPr/>
        </p:nvSpPr>
        <p:spPr bwMode="auto">
          <a:xfrm>
            <a:off x="1474788" y="2913063"/>
            <a:ext cx="2752725" cy="366712"/>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dirty="0"/>
              <a:t>Tekelec feature Identifier </a:t>
            </a:r>
          </a:p>
        </p:txBody>
      </p:sp>
      <p:sp>
        <p:nvSpPr>
          <p:cNvPr id="340996" name="Text Box 5"/>
          <p:cNvSpPr txBox="1">
            <a:spLocks noChangeArrowheads="1"/>
          </p:cNvSpPr>
          <p:nvPr/>
        </p:nvSpPr>
        <p:spPr bwMode="auto">
          <a:xfrm>
            <a:off x="3581400" y="3319463"/>
            <a:ext cx="266700" cy="214312"/>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40997" name="Text Box 6"/>
          <p:cNvSpPr txBox="1">
            <a:spLocks noChangeArrowheads="1"/>
          </p:cNvSpPr>
          <p:nvPr/>
        </p:nvSpPr>
        <p:spPr bwMode="auto">
          <a:xfrm>
            <a:off x="5113338" y="2932113"/>
            <a:ext cx="2428875" cy="641350"/>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dirty="0"/>
              <a:t>Unique &amp; valid only for this STP</a:t>
            </a:r>
          </a:p>
        </p:txBody>
      </p:sp>
      <p:sp>
        <p:nvSpPr>
          <p:cNvPr id="340998" name="Text Box 7"/>
          <p:cNvSpPr txBox="1">
            <a:spLocks noChangeArrowheads="1"/>
          </p:cNvSpPr>
          <p:nvPr/>
        </p:nvSpPr>
        <p:spPr bwMode="auto">
          <a:xfrm>
            <a:off x="6196013" y="3294063"/>
            <a:ext cx="266700" cy="214312"/>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40999" name="Text Box 8"/>
          <p:cNvSpPr txBox="1">
            <a:spLocks noChangeArrowheads="1"/>
          </p:cNvSpPr>
          <p:nvPr/>
        </p:nvSpPr>
        <p:spPr bwMode="auto">
          <a:xfrm>
            <a:off x="1611313" y="4972050"/>
            <a:ext cx="2724150" cy="366713"/>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dirty="0"/>
              <a:t>Tekelec feature Identifier</a:t>
            </a:r>
          </a:p>
        </p:txBody>
      </p:sp>
      <p:sp>
        <p:nvSpPr>
          <p:cNvPr id="341000" name="Text Box 9"/>
          <p:cNvSpPr txBox="1">
            <a:spLocks noChangeArrowheads="1"/>
          </p:cNvSpPr>
          <p:nvPr/>
        </p:nvSpPr>
        <p:spPr bwMode="auto">
          <a:xfrm>
            <a:off x="4891088" y="5049838"/>
            <a:ext cx="266700" cy="214312"/>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41001" name="Text Box 10"/>
          <p:cNvSpPr txBox="1">
            <a:spLocks noChangeArrowheads="1"/>
          </p:cNvSpPr>
          <p:nvPr/>
        </p:nvSpPr>
        <p:spPr bwMode="auto">
          <a:xfrm>
            <a:off x="5084763" y="4965700"/>
            <a:ext cx="2657475" cy="366713"/>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dirty="0"/>
              <a:t>Activate the feature</a:t>
            </a:r>
          </a:p>
        </p:txBody>
      </p:sp>
      <p:sp>
        <p:nvSpPr>
          <p:cNvPr id="341002" name="Text Box 11"/>
          <p:cNvSpPr txBox="1">
            <a:spLocks noChangeArrowheads="1"/>
          </p:cNvSpPr>
          <p:nvPr/>
        </p:nvSpPr>
        <p:spPr bwMode="auto">
          <a:xfrm>
            <a:off x="6145213" y="5081588"/>
            <a:ext cx="266700" cy="214312"/>
          </a:xfrm>
          <a:prstGeom prst="rect">
            <a:avLst/>
          </a:prstGeom>
          <a:noFill/>
          <a:ln w="9525">
            <a:noFill/>
            <a:miter lim="800000"/>
            <a:headEnd/>
            <a:tailEnd/>
          </a:ln>
        </p:spPr>
        <p:txBody>
          <a:bodyPr>
            <a:spAutoFit/>
          </a:bodyPr>
          <a:lstStyle/>
          <a:p>
            <a:pPr defTabSz="1104900" eaLnBrk="0" hangingPunct="0">
              <a:spcBef>
                <a:spcPct val="50000"/>
              </a:spcBef>
            </a:pPr>
            <a:endParaRPr lang="fr-FR" sz="800" dirty="0"/>
          </a:p>
        </p:txBody>
      </p:sp>
      <p:sp>
        <p:nvSpPr>
          <p:cNvPr id="341003" name="Line 12"/>
          <p:cNvSpPr>
            <a:spLocks noChangeShapeType="1"/>
          </p:cNvSpPr>
          <p:nvPr/>
        </p:nvSpPr>
        <p:spPr bwMode="auto">
          <a:xfrm flipH="1" flipV="1">
            <a:off x="6048373" y="4762498"/>
            <a:ext cx="9527" cy="257176"/>
          </a:xfrm>
          <a:prstGeom prst="line">
            <a:avLst/>
          </a:prstGeom>
          <a:noFill/>
          <a:ln w="9525">
            <a:solidFill>
              <a:schemeClr val="tx1"/>
            </a:solidFill>
            <a:round/>
            <a:headEnd/>
            <a:tailEnd type="triangle" w="med" len="med"/>
          </a:ln>
        </p:spPr>
        <p:txBody>
          <a:bodyPr/>
          <a:lstStyle/>
          <a:p>
            <a:endParaRPr lang="en-US" dirty="0"/>
          </a:p>
        </p:txBody>
      </p:sp>
      <p:sp>
        <p:nvSpPr>
          <p:cNvPr id="341004" name="Line 13"/>
          <p:cNvSpPr>
            <a:spLocks noChangeShapeType="1"/>
          </p:cNvSpPr>
          <p:nvPr/>
        </p:nvSpPr>
        <p:spPr bwMode="auto">
          <a:xfrm flipV="1">
            <a:off x="3905250" y="4695825"/>
            <a:ext cx="0" cy="314325"/>
          </a:xfrm>
          <a:prstGeom prst="line">
            <a:avLst/>
          </a:prstGeom>
          <a:noFill/>
          <a:ln w="9525">
            <a:solidFill>
              <a:schemeClr val="tx1"/>
            </a:solidFill>
            <a:round/>
            <a:headEnd/>
            <a:tailEnd type="triangle" w="med" len="med"/>
          </a:ln>
        </p:spPr>
        <p:txBody>
          <a:bodyPr/>
          <a:lstStyle/>
          <a:p>
            <a:endParaRPr lang="en-US" dirty="0"/>
          </a:p>
        </p:txBody>
      </p:sp>
      <p:sp>
        <p:nvSpPr>
          <p:cNvPr id="341005" name="Line 14"/>
          <p:cNvSpPr>
            <a:spLocks noChangeShapeType="1"/>
          </p:cNvSpPr>
          <p:nvPr/>
        </p:nvSpPr>
        <p:spPr bwMode="auto">
          <a:xfrm flipV="1">
            <a:off x="4486275" y="2714625"/>
            <a:ext cx="0" cy="390525"/>
          </a:xfrm>
          <a:prstGeom prst="line">
            <a:avLst/>
          </a:prstGeom>
          <a:noFill/>
          <a:ln w="9525">
            <a:solidFill>
              <a:schemeClr val="tx1"/>
            </a:solidFill>
            <a:round/>
            <a:headEnd/>
            <a:tailEnd type="triangle" w="med" len="med"/>
          </a:ln>
        </p:spPr>
        <p:txBody>
          <a:bodyPr/>
          <a:lstStyle/>
          <a:p>
            <a:endParaRPr lang="en-US" dirty="0"/>
          </a:p>
        </p:txBody>
      </p:sp>
      <p:sp>
        <p:nvSpPr>
          <p:cNvPr id="341006" name="Line 15"/>
          <p:cNvSpPr>
            <a:spLocks noChangeShapeType="1"/>
          </p:cNvSpPr>
          <p:nvPr/>
        </p:nvSpPr>
        <p:spPr bwMode="auto">
          <a:xfrm flipH="1">
            <a:off x="4171950" y="3105150"/>
            <a:ext cx="304800" cy="0"/>
          </a:xfrm>
          <a:prstGeom prst="line">
            <a:avLst/>
          </a:prstGeom>
          <a:noFill/>
          <a:ln w="9525">
            <a:solidFill>
              <a:schemeClr val="tx1"/>
            </a:solidFill>
            <a:round/>
            <a:headEnd/>
            <a:tailEnd/>
          </a:ln>
        </p:spPr>
        <p:txBody>
          <a:bodyPr/>
          <a:lstStyle/>
          <a:p>
            <a:endParaRPr lang="en-US" dirty="0"/>
          </a:p>
        </p:txBody>
      </p:sp>
      <p:sp>
        <p:nvSpPr>
          <p:cNvPr id="341007" name="Line 16"/>
          <p:cNvSpPr>
            <a:spLocks noChangeShapeType="1"/>
          </p:cNvSpPr>
          <p:nvPr/>
        </p:nvSpPr>
        <p:spPr bwMode="auto">
          <a:xfrm flipV="1">
            <a:off x="6134100" y="2705100"/>
            <a:ext cx="0" cy="276225"/>
          </a:xfrm>
          <a:prstGeom prst="line">
            <a:avLst/>
          </a:prstGeom>
          <a:noFill/>
          <a:ln w="9525">
            <a:solidFill>
              <a:schemeClr val="tx1"/>
            </a:solidFill>
            <a:round/>
            <a:headEnd/>
            <a:tailEnd type="triangle" w="med" len="med"/>
          </a:ln>
        </p:spPr>
        <p:txBody>
          <a:bodyPr/>
          <a:lstStyle/>
          <a:p>
            <a:endParaRPr lang="en-US" dirty="0"/>
          </a:p>
        </p:txBody>
      </p:sp>
    </p:spTree>
  </p:cSld>
  <p:clrMapOvr>
    <a:masterClrMapping/>
  </p:clrMapOvr>
  <p:transition/>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2"/>
          <p:cNvSpPr>
            <a:spLocks noGrp="1" noChangeArrowheads="1"/>
          </p:cNvSpPr>
          <p:nvPr>
            <p:ph type="title"/>
          </p:nvPr>
        </p:nvSpPr>
        <p:spPr/>
        <p:txBody>
          <a:bodyPr/>
          <a:lstStyle/>
          <a:p>
            <a:r>
              <a:rPr lang="en-US" smtClean="0"/>
              <a:t>Transaction Based GTT load sharing</a:t>
            </a:r>
            <a:endParaRPr lang="en-US" dirty="0" smtClean="0"/>
          </a:p>
        </p:txBody>
      </p:sp>
      <p:sp>
        <p:nvSpPr>
          <p:cNvPr id="342018" name="Rectangle 3"/>
          <p:cNvSpPr>
            <a:spLocks noGrp="1" noChangeArrowheads="1"/>
          </p:cNvSpPr>
          <p:nvPr>
            <p:ph idx="1"/>
          </p:nvPr>
        </p:nvSpPr>
        <p:spPr/>
        <p:txBody>
          <a:bodyPr/>
          <a:lstStyle/>
          <a:p>
            <a:r>
              <a:rPr lang="en-US" dirty="0" smtClean="0"/>
              <a:t>The TBGTTLS can be activated for class 0 or class 1 messages separately</a:t>
            </a:r>
          </a:p>
          <a:p>
            <a:pPr lvl="1"/>
            <a:r>
              <a:rPr lang="en-US" dirty="0" smtClean="0"/>
              <a:t>For each you can choose to activate TBGTTLS for UDT/UDTS, XUDT/XUDTS, both or none (DFLT)</a:t>
            </a:r>
          </a:p>
          <a:p>
            <a:r>
              <a:rPr lang="en-US" dirty="0" smtClean="0"/>
              <a:t>To activate class 0 messages enter the command:</a:t>
            </a:r>
          </a:p>
          <a:p>
            <a:pPr lvl="1"/>
            <a:r>
              <a:rPr lang="en-US" dirty="0" smtClean="0"/>
              <a:t>chg-sccpopts:tgtt0=</a:t>
            </a:r>
            <a:r>
              <a:rPr lang="en-US" dirty="0" err="1" smtClean="0"/>
              <a:t>udt</a:t>
            </a:r>
            <a:endParaRPr lang="en-US" dirty="0" smtClean="0"/>
          </a:p>
          <a:p>
            <a:r>
              <a:rPr lang="en-US" dirty="0" smtClean="0"/>
              <a:t>To activate class 1 messages enter the command:</a:t>
            </a:r>
          </a:p>
          <a:p>
            <a:pPr lvl="1"/>
            <a:r>
              <a:rPr lang="en-US" dirty="0" smtClean="0"/>
              <a:t>chg-sccpopts:tgtt1=</a:t>
            </a:r>
            <a:r>
              <a:rPr lang="en-US" dirty="0" err="1" smtClean="0"/>
              <a:t>udt</a:t>
            </a:r>
            <a:endParaRPr lang="en-US" dirty="0" smtClean="0"/>
          </a:p>
        </p:txBody>
      </p:sp>
    </p:spTree>
  </p:cSld>
  <p:clrMapOvr>
    <a:masterClrMapping/>
  </p:clrMapOvr>
  <p:transition/>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9" name="Rectangle 2"/>
          <p:cNvSpPr>
            <a:spLocks noGrp="1" noChangeArrowheads="1"/>
          </p:cNvSpPr>
          <p:nvPr>
            <p:ph type="title"/>
          </p:nvPr>
        </p:nvSpPr>
        <p:spPr/>
        <p:txBody>
          <a:bodyPr/>
          <a:lstStyle/>
          <a:p>
            <a:pPr eaLnBrk="1" hangingPunct="1"/>
            <a:r>
              <a:rPr lang="en-US" dirty="0" smtClean="0"/>
              <a:t>Transaction Based GTT load sharing</a:t>
            </a:r>
          </a:p>
        </p:txBody>
      </p:sp>
      <p:sp>
        <p:nvSpPr>
          <p:cNvPr id="343042" name="Rectangle 3"/>
          <p:cNvSpPr>
            <a:spLocks noGrp="1" noChangeArrowheads="1"/>
          </p:cNvSpPr>
          <p:nvPr>
            <p:ph idx="1"/>
          </p:nvPr>
        </p:nvSpPr>
        <p:spPr/>
        <p:txBody>
          <a:bodyPr/>
          <a:lstStyle/>
          <a:p>
            <a:pPr eaLnBrk="1" hangingPunct="1"/>
            <a:r>
              <a:rPr lang="en-US" dirty="0" smtClean="0"/>
              <a:t>The MSU Key can be chosen separately for UDT/UDTS messages and XUDT/XUDTS messages</a:t>
            </a:r>
          </a:p>
          <a:p>
            <a:pPr eaLnBrk="1" hangingPunct="1"/>
            <a:endParaRPr lang="en-US" dirty="0" smtClean="0"/>
          </a:p>
          <a:p>
            <a:pPr eaLnBrk="1" hangingPunct="1"/>
            <a:endParaRPr lang="en-US" dirty="0" smtClean="0"/>
          </a:p>
          <a:p>
            <a:pPr eaLnBrk="1" hangingPunct="1"/>
            <a:r>
              <a:rPr lang="en-US" dirty="0" smtClean="0"/>
              <a:t>chg-sccpopts:TGTTUDTKEY=TCAP</a:t>
            </a:r>
          </a:p>
          <a:p>
            <a:pPr eaLnBrk="1" hangingPunct="1"/>
            <a:endParaRPr lang="en-US" dirty="0" smtClean="0"/>
          </a:p>
          <a:p>
            <a:pPr eaLnBrk="1" hangingPunct="1"/>
            <a:endParaRPr lang="en-US" b="1" dirty="0" smtClean="0"/>
          </a:p>
          <a:p>
            <a:pPr eaLnBrk="1" hangingPunct="1"/>
            <a:r>
              <a:rPr lang="en-US" dirty="0" smtClean="0"/>
              <a:t>chg-sccpopts:TGTTXUDTKEY=MTP</a:t>
            </a:r>
          </a:p>
        </p:txBody>
      </p:sp>
      <p:sp>
        <p:nvSpPr>
          <p:cNvPr id="2070532" name="Rectangle 4"/>
          <p:cNvSpPr>
            <a:spLocks noChangeArrowheads="1"/>
          </p:cNvSpPr>
          <p:nvPr/>
        </p:nvSpPr>
        <p:spPr bwMode="auto">
          <a:xfrm>
            <a:off x="4607406" y="2448331"/>
            <a:ext cx="1035050" cy="450850"/>
          </a:xfrm>
          <a:prstGeom prst="rect">
            <a:avLst/>
          </a:prstGeom>
          <a:noFill/>
          <a:ln w="57150">
            <a:solidFill>
              <a:srgbClr val="FF6600"/>
            </a:solidFill>
            <a:miter lim="800000"/>
            <a:headEnd/>
            <a:tailEnd/>
          </a:ln>
        </p:spPr>
        <p:txBody>
          <a:bodyPr wrap="none" anchor="ctr"/>
          <a:lstStyle/>
          <a:p>
            <a:endParaRPr lang="en-US" dirty="0"/>
          </a:p>
        </p:txBody>
      </p:sp>
      <p:sp>
        <p:nvSpPr>
          <p:cNvPr id="2070533" name="Text Box 5"/>
          <p:cNvSpPr txBox="1">
            <a:spLocks noChangeArrowheads="1"/>
          </p:cNvSpPr>
          <p:nvPr/>
        </p:nvSpPr>
        <p:spPr bwMode="auto">
          <a:xfrm>
            <a:off x="5777245" y="1789114"/>
            <a:ext cx="2339975" cy="825500"/>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sz="1600" dirty="0"/>
              <a:t>3 methods are available: MTP, SCCP or TCAP</a:t>
            </a:r>
          </a:p>
        </p:txBody>
      </p:sp>
      <p:cxnSp>
        <p:nvCxnSpPr>
          <p:cNvPr id="2070534" name="AutoShape 6"/>
          <p:cNvCxnSpPr>
            <a:cxnSpLocks noChangeShapeType="1"/>
            <a:endCxn id="2070532" idx="0"/>
          </p:cNvCxnSpPr>
          <p:nvPr/>
        </p:nvCxnSpPr>
        <p:spPr bwMode="auto">
          <a:xfrm rot="10800000" flipV="1">
            <a:off x="5124932" y="1945757"/>
            <a:ext cx="669813" cy="502573"/>
          </a:xfrm>
          <a:prstGeom prst="bentConnector2">
            <a:avLst/>
          </a:prstGeom>
          <a:noFill/>
          <a:ln w="9525">
            <a:solidFill>
              <a:srgbClr val="FF6600"/>
            </a:solidFill>
            <a:miter lim="800000"/>
            <a:headEnd/>
            <a:tailEnd type="triangle" w="med" len="med"/>
          </a:ln>
        </p:spPr>
      </p:cxnSp>
      <p:sp>
        <p:nvSpPr>
          <p:cNvPr id="2070535" name="Rectangle 7"/>
          <p:cNvSpPr>
            <a:spLocks noChangeArrowheads="1"/>
          </p:cNvSpPr>
          <p:nvPr/>
        </p:nvSpPr>
        <p:spPr bwMode="auto">
          <a:xfrm>
            <a:off x="4797277" y="3775924"/>
            <a:ext cx="795449" cy="450850"/>
          </a:xfrm>
          <a:prstGeom prst="rect">
            <a:avLst/>
          </a:prstGeom>
          <a:noFill/>
          <a:ln w="57150">
            <a:solidFill>
              <a:srgbClr val="FF6600"/>
            </a:solidFill>
            <a:miter lim="800000"/>
            <a:headEnd/>
            <a:tailEnd/>
          </a:ln>
        </p:spPr>
        <p:txBody>
          <a:bodyPr wrap="none" anchor="ctr"/>
          <a:lstStyle/>
          <a:p>
            <a:endParaRPr lang="en-US" dirty="0"/>
          </a:p>
        </p:txBody>
      </p:sp>
      <p:sp>
        <p:nvSpPr>
          <p:cNvPr id="2070536" name="Text Box 8"/>
          <p:cNvSpPr txBox="1">
            <a:spLocks noChangeArrowheads="1"/>
          </p:cNvSpPr>
          <p:nvPr/>
        </p:nvSpPr>
        <p:spPr bwMode="auto">
          <a:xfrm>
            <a:off x="5798510" y="3117923"/>
            <a:ext cx="2608263" cy="581025"/>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sz="1600" dirty="0"/>
              <a:t>Only 2 methods are available: MTP or SCCP</a:t>
            </a:r>
          </a:p>
        </p:txBody>
      </p:sp>
      <p:cxnSp>
        <p:nvCxnSpPr>
          <p:cNvPr id="2070537" name="AutoShape 9"/>
          <p:cNvCxnSpPr>
            <a:cxnSpLocks noChangeShapeType="1"/>
            <a:endCxn id="2070535" idx="0"/>
          </p:cNvCxnSpPr>
          <p:nvPr/>
        </p:nvCxnSpPr>
        <p:spPr bwMode="auto">
          <a:xfrm rot="10800000" flipV="1">
            <a:off x="5195003" y="3264194"/>
            <a:ext cx="578481" cy="511730"/>
          </a:xfrm>
          <a:prstGeom prst="bentConnector2">
            <a:avLst/>
          </a:prstGeom>
          <a:noFill/>
          <a:ln w="9525">
            <a:solidFill>
              <a:srgbClr val="FF6600"/>
            </a:solidFill>
            <a:miter lim="800000"/>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05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05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05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705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05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0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0532" grpId="0" animBg="1"/>
      <p:bldP spid="2070533" grpId="0"/>
      <p:bldP spid="2070535" grpId="0" animBg="1"/>
      <p:bldP spid="2070536" grpId="0"/>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2"/>
          <p:cNvSpPr>
            <a:spLocks noGrp="1" noChangeArrowheads="1"/>
          </p:cNvSpPr>
          <p:nvPr>
            <p:ph type="title"/>
          </p:nvPr>
        </p:nvSpPr>
        <p:spPr/>
        <p:txBody>
          <a:bodyPr/>
          <a:lstStyle/>
          <a:p>
            <a:r>
              <a:rPr lang="en-US" smtClean="0"/>
              <a:t>Transaction Based GTT load sharing</a:t>
            </a:r>
            <a:endParaRPr lang="en-US" dirty="0" smtClean="0"/>
          </a:p>
        </p:txBody>
      </p:sp>
      <p:sp>
        <p:nvSpPr>
          <p:cNvPr id="344066" name="Rectangle 3"/>
          <p:cNvSpPr>
            <a:spLocks noGrp="1" noChangeArrowheads="1"/>
          </p:cNvSpPr>
          <p:nvPr>
            <p:ph idx="1"/>
          </p:nvPr>
        </p:nvSpPr>
        <p:spPr/>
        <p:txBody>
          <a:bodyPr/>
          <a:lstStyle/>
          <a:p>
            <a:r>
              <a:rPr lang="en-US" smtClean="0"/>
              <a:t>Transaction Based GTT LS offers the possibility to load share traffic per transaction instead of per message (MSU)</a:t>
            </a:r>
          </a:p>
          <a:p>
            <a:r>
              <a:rPr lang="en-US" smtClean="0"/>
              <a:t>Transaction Based GTT LS is generally used with class 1 messages because it offers the only way to have load sharing in this case</a:t>
            </a:r>
          </a:p>
          <a:p>
            <a:r>
              <a:rPr lang="en-US" smtClean="0"/>
              <a:t>Class 0 or Class 1 is a parameter of the SCCP layer of the message</a:t>
            </a:r>
          </a:p>
          <a:p>
            <a:pPr lvl="1"/>
            <a:r>
              <a:rPr lang="en-US" smtClean="0"/>
              <a:t>Class 0 means sequencing is not important into the transaction</a:t>
            </a:r>
          </a:p>
          <a:p>
            <a:pPr lvl="1"/>
            <a:r>
              <a:rPr lang="en-US" smtClean="0"/>
              <a:t>Class 1 means sequencing is required into the transaction</a:t>
            </a:r>
          </a:p>
          <a:p>
            <a:endParaRPr lang="en-US" dirty="0" smtClean="0"/>
          </a:p>
        </p:txBody>
      </p:sp>
    </p:spTree>
  </p:cSld>
  <p:clrMapOvr>
    <a:masterClrMapping/>
  </p:clrMapOvr>
  <p:transition/>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smtClean="0"/>
              <a:t>Class 1 Sequencing</a:t>
            </a:r>
            <a:endParaRPr lang="en-US" dirty="0" smtClean="0"/>
          </a:p>
        </p:txBody>
      </p:sp>
      <p:sp>
        <p:nvSpPr>
          <p:cNvPr id="345091" name="Rectangle 3"/>
          <p:cNvSpPr>
            <a:spLocks noGrp="1" noChangeArrowheads="1"/>
          </p:cNvSpPr>
          <p:nvPr>
            <p:ph idx="1"/>
          </p:nvPr>
        </p:nvSpPr>
        <p:spPr/>
        <p:txBody>
          <a:bodyPr/>
          <a:lstStyle/>
          <a:p>
            <a:r>
              <a:rPr lang="en-US" smtClean="0"/>
              <a:t>A class 1 message is often used for Prepaid Services and consist of several transaction-related messages, or several message segments</a:t>
            </a:r>
          </a:p>
          <a:p>
            <a:r>
              <a:rPr lang="en-US" smtClean="0"/>
              <a:t>Class 1 messages are required to arrive in sequence. For example all transaction-related messages or message segments must arrive at the destination in the same order they were transmitted by the originating node</a:t>
            </a:r>
          </a:p>
          <a:p>
            <a:r>
              <a:rPr lang="en-US" smtClean="0"/>
              <a:t>Thus, Eagle must insure that all such messages are transmitted from the outgoing SS7 card in the same order they were received at the incoming SS7 card</a:t>
            </a:r>
            <a:endParaRPr 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Global Title Translation Capacities</a:t>
            </a:r>
          </a:p>
        </p:txBody>
      </p:sp>
      <p:sp>
        <p:nvSpPr>
          <p:cNvPr id="47107" name="Rectangle 3"/>
          <p:cNvSpPr>
            <a:spLocks noGrp="1" noChangeArrowheads="1"/>
          </p:cNvSpPr>
          <p:nvPr>
            <p:ph idx="1"/>
          </p:nvPr>
        </p:nvSpPr>
        <p:spPr/>
        <p:txBody>
          <a:bodyPr/>
          <a:lstStyle/>
          <a:p>
            <a:pPr eaLnBrk="1" hangingPunct="1">
              <a:lnSpc>
                <a:spcPct val="90000"/>
              </a:lnSpc>
            </a:pPr>
            <a:r>
              <a:rPr lang="en-US" dirty="0" smtClean="0"/>
              <a:t>Up to 1 million global title translations may be entered into the EAGLE 5 STP.</a:t>
            </a:r>
          </a:p>
          <a:p>
            <a:pPr eaLnBrk="1" hangingPunct="1">
              <a:lnSpc>
                <a:spcPct val="90000"/>
              </a:lnSpc>
            </a:pPr>
            <a:endParaRPr lang="en-US" dirty="0" smtClean="0"/>
          </a:p>
          <a:p>
            <a:pPr eaLnBrk="1" hangingPunct="1">
              <a:lnSpc>
                <a:spcPct val="90000"/>
              </a:lnSpc>
            </a:pPr>
            <a:r>
              <a:rPr lang="en-US" dirty="0" smtClean="0"/>
              <a:t>A maximum of 200,000 translation may be assigned to a translation type.</a:t>
            </a:r>
          </a:p>
          <a:p>
            <a:pPr eaLnBrk="1" hangingPunct="1">
              <a:lnSpc>
                <a:spcPct val="90000"/>
              </a:lnSpc>
            </a:pPr>
            <a:endParaRPr lang="en-US" dirty="0" smtClean="0"/>
          </a:p>
          <a:p>
            <a:pPr eaLnBrk="1" hangingPunct="1">
              <a:lnSpc>
                <a:spcPct val="90000"/>
              </a:lnSpc>
            </a:pPr>
            <a:r>
              <a:rPr lang="en-US" dirty="0" smtClean="0"/>
              <a:t>Up to 512 translation types may be assigned, 256 translation types for both ANSI and ITU.</a:t>
            </a:r>
          </a:p>
          <a:p>
            <a:pPr eaLnBrk="1" hangingPunct="1">
              <a:lnSpc>
                <a:spcPct val="90000"/>
              </a:lnSpc>
            </a:pPr>
            <a:endParaRPr lang="en-US" dirty="0" smtClean="0"/>
          </a:p>
          <a:p>
            <a:pPr eaLnBrk="1" hangingPunct="1">
              <a:lnSpc>
                <a:spcPct val="90000"/>
              </a:lnSpc>
            </a:pPr>
            <a:r>
              <a:rPr lang="en-US" dirty="0" smtClean="0"/>
              <a:t>A maximum of 3000 remote point codes (mated applications) with up to 12 subsystems per point code may be provisioned in the EAGLE 5 STP.</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r>
              <a:rPr lang="en-US" smtClean="0"/>
              <a:t>Class 1 Sequencing</a:t>
            </a:r>
            <a:endParaRPr lang="en-US" dirty="0" smtClean="0"/>
          </a:p>
        </p:txBody>
      </p:sp>
      <p:sp>
        <p:nvSpPr>
          <p:cNvPr id="346115" name="Rectangle 3"/>
          <p:cNvSpPr>
            <a:spLocks noGrp="1" noChangeArrowheads="1"/>
          </p:cNvSpPr>
          <p:nvPr>
            <p:ph idx="1"/>
          </p:nvPr>
        </p:nvSpPr>
        <p:spPr/>
        <p:txBody>
          <a:bodyPr/>
          <a:lstStyle/>
          <a:p>
            <a:pPr eaLnBrk="1" hangingPunct="1">
              <a:lnSpc>
                <a:spcPct val="80000"/>
              </a:lnSpc>
            </a:pPr>
            <a:r>
              <a:rPr lang="en-US" dirty="0" smtClean="0"/>
              <a:t>For MTP-routed messages, the sequencing is always guaranteed  because transmission through the Eagle is “point-to-point”:</a:t>
            </a:r>
          </a:p>
          <a:p>
            <a:pPr eaLnBrk="1" hangingPunct="1">
              <a:lnSpc>
                <a:spcPct val="80000"/>
              </a:lnSpc>
            </a:pPr>
            <a:endParaRPr lang="en-US"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r>
              <a:rPr lang="en-GB" dirty="0" smtClean="0"/>
              <a:t>All related messages arrive on the same inbound SS7 card, on the same link (same SLS value)</a:t>
            </a:r>
          </a:p>
          <a:p>
            <a:pPr eaLnBrk="1" hangingPunct="1">
              <a:lnSpc>
                <a:spcPct val="80000"/>
              </a:lnSpc>
            </a:pPr>
            <a:r>
              <a:rPr lang="en-GB" dirty="0" smtClean="0"/>
              <a:t> All related messages are transmitted on the same outbound SS7 card, on the same link (same destination, same SLS value)</a:t>
            </a:r>
            <a:endParaRPr lang="en-US" dirty="0" smtClean="0"/>
          </a:p>
          <a:p>
            <a:pPr eaLnBrk="1" hangingPunct="1">
              <a:lnSpc>
                <a:spcPct val="80000"/>
              </a:lnSpc>
            </a:pPr>
            <a:endParaRPr lang="en-US" dirty="0" smtClean="0"/>
          </a:p>
        </p:txBody>
      </p:sp>
      <p:sp>
        <p:nvSpPr>
          <p:cNvPr id="346116" name="Rectangle 4"/>
          <p:cNvSpPr>
            <a:spLocks noChangeArrowheads="1"/>
          </p:cNvSpPr>
          <p:nvPr/>
        </p:nvSpPr>
        <p:spPr bwMode="auto">
          <a:xfrm>
            <a:off x="4171950" y="1656256"/>
            <a:ext cx="685800" cy="609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xSM1</a:t>
            </a:r>
          </a:p>
        </p:txBody>
      </p:sp>
      <p:sp>
        <p:nvSpPr>
          <p:cNvPr id="346117" name="Rectangle 5"/>
          <p:cNvSpPr>
            <a:spLocks noChangeArrowheads="1"/>
          </p:cNvSpPr>
          <p:nvPr/>
        </p:nvSpPr>
        <p:spPr bwMode="auto">
          <a:xfrm>
            <a:off x="6000750" y="2535731"/>
            <a:ext cx="909638" cy="7651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Outbound</a:t>
            </a:r>
          </a:p>
          <a:p>
            <a:pPr algn="ctr" eaLnBrk="0" hangingPunct="0"/>
            <a:r>
              <a:rPr lang="en-US" sz="1600" dirty="0"/>
              <a:t>SS7 card</a:t>
            </a:r>
          </a:p>
        </p:txBody>
      </p:sp>
      <p:sp>
        <p:nvSpPr>
          <p:cNvPr id="346118" name="Rectangle 6"/>
          <p:cNvSpPr>
            <a:spLocks noChangeArrowheads="1"/>
          </p:cNvSpPr>
          <p:nvPr/>
        </p:nvSpPr>
        <p:spPr bwMode="auto">
          <a:xfrm>
            <a:off x="4171950" y="3421523"/>
            <a:ext cx="685800" cy="609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xSM2</a:t>
            </a:r>
          </a:p>
        </p:txBody>
      </p:sp>
      <p:sp>
        <p:nvSpPr>
          <p:cNvPr id="346119" name="Rectangle 7"/>
          <p:cNvSpPr>
            <a:spLocks noChangeArrowheads="1"/>
          </p:cNvSpPr>
          <p:nvPr/>
        </p:nvSpPr>
        <p:spPr bwMode="auto">
          <a:xfrm>
            <a:off x="2230438" y="2553193"/>
            <a:ext cx="874712" cy="747713"/>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Inbound</a:t>
            </a:r>
          </a:p>
          <a:p>
            <a:pPr algn="ctr" eaLnBrk="0" hangingPunct="0"/>
            <a:r>
              <a:rPr lang="en-US" sz="1600" dirty="0"/>
              <a:t>SS7 card</a:t>
            </a:r>
          </a:p>
        </p:txBody>
      </p:sp>
      <p:sp>
        <p:nvSpPr>
          <p:cNvPr id="2076680" name="Line 8"/>
          <p:cNvSpPr>
            <a:spLocks noChangeShapeType="1"/>
          </p:cNvSpPr>
          <p:nvPr/>
        </p:nvSpPr>
        <p:spPr bwMode="auto">
          <a:xfrm>
            <a:off x="963613" y="2737343"/>
            <a:ext cx="990600" cy="0"/>
          </a:xfrm>
          <a:prstGeom prst="line">
            <a:avLst/>
          </a:prstGeom>
          <a:noFill/>
          <a:ln w="9525">
            <a:solidFill>
              <a:schemeClr val="tx1"/>
            </a:solidFill>
            <a:round/>
            <a:headEnd/>
            <a:tailEnd type="triangle" w="med" len="med"/>
          </a:ln>
        </p:spPr>
        <p:txBody>
          <a:bodyPr/>
          <a:lstStyle/>
          <a:p>
            <a:endParaRPr lang="en-US" dirty="0"/>
          </a:p>
        </p:txBody>
      </p:sp>
      <p:sp>
        <p:nvSpPr>
          <p:cNvPr id="2076681" name="Text Box 9"/>
          <p:cNvSpPr txBox="1">
            <a:spLocks noChangeArrowheads="1"/>
          </p:cNvSpPr>
          <p:nvPr/>
        </p:nvSpPr>
        <p:spPr bwMode="auto">
          <a:xfrm>
            <a:off x="969963" y="2445243"/>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6682" name="Line 10"/>
          <p:cNvSpPr>
            <a:spLocks noChangeShapeType="1"/>
          </p:cNvSpPr>
          <p:nvPr/>
        </p:nvSpPr>
        <p:spPr bwMode="auto">
          <a:xfrm>
            <a:off x="954088" y="3110406"/>
            <a:ext cx="990600" cy="0"/>
          </a:xfrm>
          <a:prstGeom prst="line">
            <a:avLst/>
          </a:prstGeom>
          <a:noFill/>
          <a:ln w="9525">
            <a:solidFill>
              <a:schemeClr val="tx1"/>
            </a:solidFill>
            <a:round/>
            <a:headEnd/>
            <a:tailEnd type="triangle" w="med" len="med"/>
          </a:ln>
        </p:spPr>
        <p:txBody>
          <a:bodyPr/>
          <a:lstStyle/>
          <a:p>
            <a:endParaRPr lang="en-US" dirty="0"/>
          </a:p>
        </p:txBody>
      </p:sp>
      <p:sp>
        <p:nvSpPr>
          <p:cNvPr id="2076683" name="Text Box 11"/>
          <p:cNvSpPr txBox="1">
            <a:spLocks noChangeArrowheads="1"/>
          </p:cNvSpPr>
          <p:nvPr/>
        </p:nvSpPr>
        <p:spPr bwMode="auto">
          <a:xfrm>
            <a:off x="969963" y="2829418"/>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6684" name="Line 12"/>
          <p:cNvSpPr>
            <a:spLocks noChangeShapeType="1"/>
          </p:cNvSpPr>
          <p:nvPr/>
        </p:nvSpPr>
        <p:spPr bwMode="auto">
          <a:xfrm>
            <a:off x="3105150" y="2737343"/>
            <a:ext cx="2895600" cy="0"/>
          </a:xfrm>
          <a:prstGeom prst="line">
            <a:avLst/>
          </a:prstGeom>
          <a:noFill/>
          <a:ln w="9525">
            <a:solidFill>
              <a:schemeClr val="tx1"/>
            </a:solidFill>
            <a:round/>
            <a:headEnd/>
            <a:tailEnd type="triangle" w="med" len="med"/>
          </a:ln>
        </p:spPr>
        <p:txBody>
          <a:bodyPr/>
          <a:lstStyle/>
          <a:p>
            <a:endParaRPr lang="en-US" dirty="0"/>
          </a:p>
        </p:txBody>
      </p:sp>
      <p:sp>
        <p:nvSpPr>
          <p:cNvPr id="2076685" name="Text Box 13"/>
          <p:cNvSpPr txBox="1">
            <a:spLocks noChangeArrowheads="1"/>
          </p:cNvSpPr>
          <p:nvPr/>
        </p:nvSpPr>
        <p:spPr bwMode="auto">
          <a:xfrm>
            <a:off x="5010150" y="2445243"/>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6686" name="Text Box 14"/>
          <p:cNvSpPr txBox="1">
            <a:spLocks noChangeArrowheads="1"/>
          </p:cNvSpPr>
          <p:nvPr/>
        </p:nvSpPr>
        <p:spPr bwMode="auto">
          <a:xfrm>
            <a:off x="3790950" y="2783381"/>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6687" name="Line 15"/>
          <p:cNvSpPr>
            <a:spLocks noChangeShapeType="1"/>
          </p:cNvSpPr>
          <p:nvPr/>
        </p:nvSpPr>
        <p:spPr bwMode="auto">
          <a:xfrm>
            <a:off x="3105150" y="3078656"/>
            <a:ext cx="2876550" cy="0"/>
          </a:xfrm>
          <a:prstGeom prst="line">
            <a:avLst/>
          </a:prstGeom>
          <a:noFill/>
          <a:ln w="9525">
            <a:solidFill>
              <a:schemeClr val="tx1"/>
            </a:solidFill>
            <a:round/>
            <a:headEnd/>
            <a:tailEnd type="triangle" w="med" len="med"/>
          </a:ln>
        </p:spPr>
        <p:txBody>
          <a:bodyPr/>
          <a:lstStyle/>
          <a:p>
            <a:endParaRPr lang="en-US" dirty="0"/>
          </a:p>
        </p:txBody>
      </p:sp>
      <p:sp>
        <p:nvSpPr>
          <p:cNvPr id="2076688" name="Line 16"/>
          <p:cNvSpPr>
            <a:spLocks noChangeShapeType="1"/>
          </p:cNvSpPr>
          <p:nvPr/>
        </p:nvSpPr>
        <p:spPr bwMode="auto">
          <a:xfrm>
            <a:off x="7075488" y="2683368"/>
            <a:ext cx="990600" cy="0"/>
          </a:xfrm>
          <a:prstGeom prst="line">
            <a:avLst/>
          </a:prstGeom>
          <a:noFill/>
          <a:ln w="9525">
            <a:solidFill>
              <a:schemeClr val="tx1"/>
            </a:solidFill>
            <a:round/>
            <a:headEnd/>
            <a:tailEnd type="triangle" w="med" len="med"/>
          </a:ln>
        </p:spPr>
        <p:txBody>
          <a:bodyPr/>
          <a:lstStyle/>
          <a:p>
            <a:endParaRPr lang="en-US" dirty="0"/>
          </a:p>
        </p:txBody>
      </p:sp>
      <p:sp>
        <p:nvSpPr>
          <p:cNvPr id="2076689" name="Text Box 17"/>
          <p:cNvSpPr txBox="1">
            <a:spLocks noChangeArrowheads="1"/>
          </p:cNvSpPr>
          <p:nvPr/>
        </p:nvSpPr>
        <p:spPr bwMode="auto">
          <a:xfrm>
            <a:off x="7126288" y="2378568"/>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6690" name="Line 18"/>
          <p:cNvSpPr>
            <a:spLocks noChangeShapeType="1"/>
          </p:cNvSpPr>
          <p:nvPr/>
        </p:nvSpPr>
        <p:spPr bwMode="auto">
          <a:xfrm>
            <a:off x="7065963" y="3077068"/>
            <a:ext cx="990600" cy="0"/>
          </a:xfrm>
          <a:prstGeom prst="line">
            <a:avLst/>
          </a:prstGeom>
          <a:noFill/>
          <a:ln w="9525">
            <a:solidFill>
              <a:schemeClr val="tx1"/>
            </a:solidFill>
            <a:round/>
            <a:headEnd/>
            <a:tailEnd type="triangle" w="med" len="med"/>
          </a:ln>
        </p:spPr>
        <p:txBody>
          <a:bodyPr/>
          <a:lstStyle/>
          <a:p>
            <a:endParaRPr lang="en-US" dirty="0"/>
          </a:p>
        </p:txBody>
      </p:sp>
      <p:sp>
        <p:nvSpPr>
          <p:cNvPr id="2076691" name="Text Box 19"/>
          <p:cNvSpPr txBox="1">
            <a:spLocks noChangeArrowheads="1"/>
          </p:cNvSpPr>
          <p:nvPr/>
        </p:nvSpPr>
        <p:spPr bwMode="auto">
          <a:xfrm>
            <a:off x="7135813" y="2783381"/>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66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66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66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66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76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766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766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66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766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766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766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76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6680" grpId="0" animBg="1"/>
      <p:bldP spid="2076681" grpId="0"/>
      <p:bldP spid="2076682" grpId="0" animBg="1"/>
      <p:bldP spid="2076683" grpId="0"/>
      <p:bldP spid="2076684" grpId="0" animBg="1"/>
      <p:bldP spid="2076685" grpId="0"/>
      <p:bldP spid="2076686" grpId="0"/>
      <p:bldP spid="2076687" grpId="0" animBg="1"/>
      <p:bldP spid="2076688" grpId="0" animBg="1"/>
      <p:bldP spid="2076689" grpId="0"/>
      <p:bldP spid="2076690" grpId="0" animBg="1"/>
      <p:bldP spid="2076691" grpId="0"/>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title"/>
          </p:nvPr>
        </p:nvSpPr>
        <p:spPr/>
        <p:txBody>
          <a:bodyPr/>
          <a:lstStyle/>
          <a:p>
            <a:r>
              <a:rPr lang="en-US" smtClean="0"/>
              <a:t>Class 1 Sequencing</a:t>
            </a:r>
            <a:endParaRPr lang="en-US" dirty="0" smtClean="0"/>
          </a:p>
        </p:txBody>
      </p:sp>
      <p:sp>
        <p:nvSpPr>
          <p:cNvPr id="347140" name="Rectangle 4"/>
          <p:cNvSpPr>
            <a:spLocks noGrp="1" noChangeArrowheads="1"/>
          </p:cNvSpPr>
          <p:nvPr>
            <p:ph idx="1"/>
          </p:nvPr>
        </p:nvSpPr>
        <p:spPr/>
        <p:txBody>
          <a:bodyPr/>
          <a:lstStyle/>
          <a:p>
            <a:r>
              <a:rPr lang="en-US" smtClean="0"/>
              <a:t>For GT-routed messages, the sequencing is not guaranteed  because 2 different xSM cards could be involved in the GTT process which could result with a wrong sequencing on the outbound SS7 card</a:t>
            </a:r>
          </a:p>
          <a:p>
            <a:r>
              <a:rPr lang="en-US" smtClean="0"/>
              <a:t>For GT-routed messages Tekelec recommends activating the class 1 sequencing parameter to guarantee the sequencing as shown below:</a:t>
            </a:r>
            <a:endParaRPr lang="en-US" dirty="0" smtClean="0"/>
          </a:p>
        </p:txBody>
      </p:sp>
      <p:grpSp>
        <p:nvGrpSpPr>
          <p:cNvPr id="30" name="Group 29"/>
          <p:cNvGrpSpPr/>
          <p:nvPr/>
        </p:nvGrpSpPr>
        <p:grpSpPr>
          <a:xfrm>
            <a:off x="944563" y="3641762"/>
            <a:ext cx="7181850" cy="2271712"/>
            <a:chOff x="944563" y="4205288"/>
            <a:chExt cx="7181850" cy="2271712"/>
          </a:xfrm>
        </p:grpSpPr>
        <p:sp>
          <p:nvSpPr>
            <p:cNvPr id="2078722" name="Line 2"/>
            <p:cNvSpPr>
              <a:spLocks noChangeShapeType="1"/>
            </p:cNvSpPr>
            <p:nvPr/>
          </p:nvSpPr>
          <p:spPr bwMode="auto">
            <a:xfrm>
              <a:off x="2997200" y="5824538"/>
              <a:ext cx="1169988" cy="360362"/>
            </a:xfrm>
            <a:prstGeom prst="line">
              <a:avLst/>
            </a:prstGeom>
            <a:noFill/>
            <a:ln w="9525">
              <a:solidFill>
                <a:schemeClr val="tx1"/>
              </a:solidFill>
              <a:round/>
              <a:headEnd/>
              <a:tailEnd type="triangle" w="med" len="med"/>
            </a:ln>
          </p:spPr>
          <p:txBody>
            <a:bodyPr/>
            <a:lstStyle/>
            <a:p>
              <a:endParaRPr lang="en-US" dirty="0"/>
            </a:p>
          </p:txBody>
        </p:sp>
        <p:sp>
          <p:nvSpPr>
            <p:cNvPr id="347141" name="Rectangle 5"/>
            <p:cNvSpPr>
              <a:spLocks noChangeArrowheads="1"/>
            </p:cNvSpPr>
            <p:nvPr/>
          </p:nvSpPr>
          <p:spPr bwMode="auto">
            <a:xfrm>
              <a:off x="4171950" y="4205288"/>
              <a:ext cx="685800" cy="609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xSM1</a:t>
              </a:r>
            </a:p>
          </p:txBody>
        </p:sp>
        <p:sp>
          <p:nvSpPr>
            <p:cNvPr id="347142" name="Rectangle 6"/>
            <p:cNvSpPr>
              <a:spLocks noChangeArrowheads="1"/>
            </p:cNvSpPr>
            <p:nvPr/>
          </p:nvSpPr>
          <p:spPr bwMode="auto">
            <a:xfrm>
              <a:off x="6000750" y="5084763"/>
              <a:ext cx="909638" cy="765175"/>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Outbound</a:t>
              </a:r>
            </a:p>
            <a:p>
              <a:pPr algn="ctr" eaLnBrk="0" hangingPunct="0"/>
              <a:r>
                <a:rPr lang="en-US" sz="1600" dirty="0"/>
                <a:t>SS7 card</a:t>
              </a:r>
            </a:p>
          </p:txBody>
        </p:sp>
        <p:sp>
          <p:nvSpPr>
            <p:cNvPr id="347143" name="Rectangle 7"/>
            <p:cNvSpPr>
              <a:spLocks noChangeArrowheads="1"/>
            </p:cNvSpPr>
            <p:nvPr/>
          </p:nvSpPr>
          <p:spPr bwMode="auto">
            <a:xfrm>
              <a:off x="4171950" y="5864225"/>
              <a:ext cx="685800" cy="609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xSM2</a:t>
              </a:r>
            </a:p>
          </p:txBody>
        </p:sp>
        <p:sp>
          <p:nvSpPr>
            <p:cNvPr id="347144" name="Rectangle 8"/>
            <p:cNvSpPr>
              <a:spLocks noChangeArrowheads="1"/>
            </p:cNvSpPr>
            <p:nvPr/>
          </p:nvSpPr>
          <p:spPr bwMode="auto">
            <a:xfrm>
              <a:off x="2230438" y="5102225"/>
              <a:ext cx="874712" cy="747713"/>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1600" dirty="0"/>
                <a:t>Inbound</a:t>
              </a:r>
            </a:p>
            <a:p>
              <a:pPr algn="ctr" eaLnBrk="0" hangingPunct="0"/>
              <a:r>
                <a:rPr lang="en-US" sz="1600" dirty="0"/>
                <a:t>SS7 card</a:t>
              </a:r>
            </a:p>
          </p:txBody>
        </p:sp>
        <p:sp>
          <p:nvSpPr>
            <p:cNvPr id="2078729" name="Line 9"/>
            <p:cNvSpPr>
              <a:spLocks noChangeShapeType="1"/>
            </p:cNvSpPr>
            <p:nvPr/>
          </p:nvSpPr>
          <p:spPr bwMode="auto">
            <a:xfrm>
              <a:off x="963613" y="5286375"/>
              <a:ext cx="990600" cy="0"/>
            </a:xfrm>
            <a:prstGeom prst="line">
              <a:avLst/>
            </a:prstGeom>
            <a:noFill/>
            <a:ln w="9525">
              <a:solidFill>
                <a:schemeClr val="tx1"/>
              </a:solidFill>
              <a:round/>
              <a:headEnd/>
              <a:tailEnd type="triangle" w="med" len="med"/>
            </a:ln>
          </p:spPr>
          <p:txBody>
            <a:bodyPr/>
            <a:lstStyle/>
            <a:p>
              <a:endParaRPr lang="en-US" dirty="0"/>
            </a:p>
          </p:txBody>
        </p:sp>
        <p:sp>
          <p:nvSpPr>
            <p:cNvPr id="2078730" name="Text Box 10"/>
            <p:cNvSpPr txBox="1">
              <a:spLocks noChangeArrowheads="1"/>
            </p:cNvSpPr>
            <p:nvPr/>
          </p:nvSpPr>
          <p:spPr bwMode="auto">
            <a:xfrm>
              <a:off x="969963" y="4994275"/>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8731" name="Line 11"/>
            <p:cNvSpPr>
              <a:spLocks noChangeShapeType="1"/>
            </p:cNvSpPr>
            <p:nvPr/>
          </p:nvSpPr>
          <p:spPr bwMode="auto">
            <a:xfrm>
              <a:off x="944563" y="5659438"/>
              <a:ext cx="990600" cy="0"/>
            </a:xfrm>
            <a:prstGeom prst="line">
              <a:avLst/>
            </a:prstGeom>
            <a:noFill/>
            <a:ln w="9525">
              <a:solidFill>
                <a:schemeClr val="tx1"/>
              </a:solidFill>
              <a:round/>
              <a:headEnd/>
              <a:tailEnd type="triangle" w="med" len="med"/>
            </a:ln>
          </p:spPr>
          <p:txBody>
            <a:bodyPr/>
            <a:lstStyle/>
            <a:p>
              <a:endParaRPr lang="en-US" dirty="0"/>
            </a:p>
          </p:txBody>
        </p:sp>
        <p:sp>
          <p:nvSpPr>
            <p:cNvPr id="2078732" name="Text Box 12"/>
            <p:cNvSpPr txBox="1">
              <a:spLocks noChangeArrowheads="1"/>
            </p:cNvSpPr>
            <p:nvPr/>
          </p:nvSpPr>
          <p:spPr bwMode="auto">
            <a:xfrm>
              <a:off x="960438" y="5378450"/>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8733" name="Line 13"/>
            <p:cNvSpPr>
              <a:spLocks noChangeShapeType="1"/>
            </p:cNvSpPr>
            <p:nvPr/>
          </p:nvSpPr>
          <p:spPr bwMode="auto">
            <a:xfrm>
              <a:off x="3105150" y="5286375"/>
              <a:ext cx="2895600" cy="0"/>
            </a:xfrm>
            <a:prstGeom prst="line">
              <a:avLst/>
            </a:prstGeom>
            <a:noFill/>
            <a:ln w="9525">
              <a:solidFill>
                <a:schemeClr val="tx1"/>
              </a:solidFill>
              <a:round/>
              <a:headEnd/>
              <a:tailEnd type="triangle" w="med" len="med"/>
            </a:ln>
          </p:spPr>
          <p:txBody>
            <a:bodyPr/>
            <a:lstStyle/>
            <a:p>
              <a:endParaRPr lang="en-US" dirty="0"/>
            </a:p>
          </p:txBody>
        </p:sp>
        <p:sp>
          <p:nvSpPr>
            <p:cNvPr id="2078734" name="Text Box 14"/>
            <p:cNvSpPr txBox="1">
              <a:spLocks noChangeArrowheads="1"/>
            </p:cNvSpPr>
            <p:nvPr/>
          </p:nvSpPr>
          <p:spPr bwMode="auto">
            <a:xfrm>
              <a:off x="5010150" y="4994275"/>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8735" name="Text Box 15"/>
            <p:cNvSpPr txBox="1">
              <a:spLocks noChangeArrowheads="1"/>
            </p:cNvSpPr>
            <p:nvPr/>
          </p:nvSpPr>
          <p:spPr bwMode="auto">
            <a:xfrm>
              <a:off x="3790950" y="5332413"/>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8736" name="Line 16"/>
            <p:cNvSpPr>
              <a:spLocks noChangeShapeType="1"/>
            </p:cNvSpPr>
            <p:nvPr/>
          </p:nvSpPr>
          <p:spPr bwMode="auto">
            <a:xfrm>
              <a:off x="3105150" y="5627688"/>
              <a:ext cx="2867025" cy="0"/>
            </a:xfrm>
            <a:prstGeom prst="line">
              <a:avLst/>
            </a:prstGeom>
            <a:noFill/>
            <a:ln w="9525">
              <a:solidFill>
                <a:schemeClr val="tx1"/>
              </a:solidFill>
              <a:round/>
              <a:headEnd/>
              <a:tailEnd type="triangle" w="med" len="med"/>
            </a:ln>
          </p:spPr>
          <p:txBody>
            <a:bodyPr/>
            <a:lstStyle/>
            <a:p>
              <a:endParaRPr lang="en-US" dirty="0"/>
            </a:p>
          </p:txBody>
        </p:sp>
        <p:sp>
          <p:nvSpPr>
            <p:cNvPr id="2078737" name="Line 17"/>
            <p:cNvSpPr>
              <a:spLocks noChangeShapeType="1"/>
            </p:cNvSpPr>
            <p:nvPr/>
          </p:nvSpPr>
          <p:spPr bwMode="auto">
            <a:xfrm>
              <a:off x="7085013" y="5232400"/>
              <a:ext cx="990600" cy="0"/>
            </a:xfrm>
            <a:prstGeom prst="line">
              <a:avLst/>
            </a:prstGeom>
            <a:noFill/>
            <a:ln w="9525">
              <a:solidFill>
                <a:schemeClr val="tx1"/>
              </a:solidFill>
              <a:round/>
              <a:headEnd/>
              <a:tailEnd type="triangle" w="med" len="med"/>
            </a:ln>
          </p:spPr>
          <p:txBody>
            <a:bodyPr/>
            <a:lstStyle/>
            <a:p>
              <a:endParaRPr lang="en-US" dirty="0"/>
            </a:p>
          </p:txBody>
        </p:sp>
        <p:sp>
          <p:nvSpPr>
            <p:cNvPr id="2078738" name="Text Box 18"/>
            <p:cNvSpPr txBox="1">
              <a:spLocks noChangeArrowheads="1"/>
            </p:cNvSpPr>
            <p:nvPr/>
          </p:nvSpPr>
          <p:spPr bwMode="auto">
            <a:xfrm>
              <a:off x="7126288" y="4927600"/>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8739" name="Line 19"/>
            <p:cNvSpPr>
              <a:spLocks noChangeShapeType="1"/>
            </p:cNvSpPr>
            <p:nvPr/>
          </p:nvSpPr>
          <p:spPr bwMode="auto">
            <a:xfrm>
              <a:off x="7065963" y="5626100"/>
              <a:ext cx="990600" cy="0"/>
            </a:xfrm>
            <a:prstGeom prst="line">
              <a:avLst/>
            </a:prstGeom>
            <a:noFill/>
            <a:ln w="9525">
              <a:solidFill>
                <a:schemeClr val="tx1"/>
              </a:solidFill>
              <a:round/>
              <a:headEnd/>
              <a:tailEnd type="triangle" w="med" len="med"/>
            </a:ln>
          </p:spPr>
          <p:txBody>
            <a:bodyPr/>
            <a:lstStyle/>
            <a:p>
              <a:endParaRPr lang="en-US" dirty="0"/>
            </a:p>
          </p:txBody>
        </p:sp>
        <p:sp>
          <p:nvSpPr>
            <p:cNvPr id="2078740" name="Text Box 20"/>
            <p:cNvSpPr txBox="1">
              <a:spLocks noChangeArrowheads="1"/>
            </p:cNvSpPr>
            <p:nvPr/>
          </p:nvSpPr>
          <p:spPr bwMode="auto">
            <a:xfrm>
              <a:off x="7135813" y="5332413"/>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8741" name="Line 21"/>
            <p:cNvSpPr>
              <a:spLocks noChangeShapeType="1"/>
            </p:cNvSpPr>
            <p:nvPr/>
          </p:nvSpPr>
          <p:spPr bwMode="auto">
            <a:xfrm>
              <a:off x="2457450" y="5868988"/>
              <a:ext cx="1709738" cy="541337"/>
            </a:xfrm>
            <a:prstGeom prst="line">
              <a:avLst/>
            </a:prstGeom>
            <a:noFill/>
            <a:ln w="9525">
              <a:solidFill>
                <a:schemeClr val="tx1"/>
              </a:solidFill>
              <a:round/>
              <a:headEnd type="triangle" w="med" len="med"/>
              <a:tailEnd/>
            </a:ln>
          </p:spPr>
          <p:txBody>
            <a:bodyPr/>
            <a:lstStyle/>
            <a:p>
              <a:endParaRPr lang="en-US" dirty="0"/>
            </a:p>
          </p:txBody>
        </p:sp>
        <p:sp>
          <p:nvSpPr>
            <p:cNvPr id="2078742" name="Line 22"/>
            <p:cNvSpPr>
              <a:spLocks noChangeShapeType="1"/>
            </p:cNvSpPr>
            <p:nvPr/>
          </p:nvSpPr>
          <p:spPr bwMode="auto">
            <a:xfrm flipV="1">
              <a:off x="2862263" y="4340225"/>
              <a:ext cx="1304925" cy="765175"/>
            </a:xfrm>
            <a:prstGeom prst="line">
              <a:avLst/>
            </a:prstGeom>
            <a:noFill/>
            <a:ln w="9525">
              <a:solidFill>
                <a:schemeClr val="tx1"/>
              </a:solidFill>
              <a:round/>
              <a:headEnd/>
              <a:tailEnd type="triangle" w="med" len="med"/>
            </a:ln>
          </p:spPr>
          <p:txBody>
            <a:bodyPr/>
            <a:lstStyle/>
            <a:p>
              <a:endParaRPr lang="en-US" dirty="0"/>
            </a:p>
          </p:txBody>
        </p:sp>
        <p:sp>
          <p:nvSpPr>
            <p:cNvPr id="2078743" name="Text Box 23"/>
            <p:cNvSpPr txBox="1">
              <a:spLocks noChangeArrowheads="1"/>
            </p:cNvSpPr>
            <p:nvPr/>
          </p:nvSpPr>
          <p:spPr bwMode="auto">
            <a:xfrm rot="-1827708">
              <a:off x="2951163" y="4475163"/>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8744" name="Text Box 24"/>
            <p:cNvSpPr txBox="1">
              <a:spLocks noChangeArrowheads="1"/>
            </p:cNvSpPr>
            <p:nvPr/>
          </p:nvSpPr>
          <p:spPr bwMode="auto">
            <a:xfrm rot="990031">
              <a:off x="3311525" y="5803900"/>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sp>
          <p:nvSpPr>
            <p:cNvPr id="2078745" name="Line 25"/>
            <p:cNvSpPr>
              <a:spLocks noChangeShapeType="1"/>
            </p:cNvSpPr>
            <p:nvPr/>
          </p:nvSpPr>
          <p:spPr bwMode="auto">
            <a:xfrm flipV="1">
              <a:off x="3065463" y="4654550"/>
              <a:ext cx="1101725" cy="625475"/>
            </a:xfrm>
            <a:prstGeom prst="line">
              <a:avLst/>
            </a:prstGeom>
            <a:noFill/>
            <a:ln w="9525">
              <a:solidFill>
                <a:schemeClr val="tx1"/>
              </a:solidFill>
              <a:round/>
              <a:headEnd type="triangle" w="med" len="med"/>
              <a:tailEnd/>
            </a:ln>
          </p:spPr>
          <p:txBody>
            <a:bodyPr/>
            <a:lstStyle/>
            <a:p>
              <a:endParaRPr lang="en-US" dirty="0"/>
            </a:p>
          </p:txBody>
        </p:sp>
        <p:sp>
          <p:nvSpPr>
            <p:cNvPr id="2078746" name="Text Box 26"/>
            <p:cNvSpPr txBox="1">
              <a:spLocks noChangeArrowheads="1"/>
            </p:cNvSpPr>
            <p:nvPr/>
          </p:nvSpPr>
          <p:spPr bwMode="auto">
            <a:xfrm rot="-1924574">
              <a:off x="3086100" y="4699000"/>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1A’</a:t>
              </a:r>
            </a:p>
          </p:txBody>
        </p:sp>
        <p:sp>
          <p:nvSpPr>
            <p:cNvPr id="2078747" name="Text Box 27"/>
            <p:cNvSpPr txBox="1">
              <a:spLocks noChangeArrowheads="1"/>
            </p:cNvSpPr>
            <p:nvPr/>
          </p:nvSpPr>
          <p:spPr bwMode="auto">
            <a:xfrm rot="1078324">
              <a:off x="3086100" y="6140450"/>
              <a:ext cx="990600" cy="336550"/>
            </a:xfrm>
            <a:prstGeom prst="rect">
              <a:avLst/>
            </a:prstGeom>
            <a:noFill/>
            <a:ln w="9525">
              <a:noFill/>
              <a:miter lim="800000"/>
              <a:headEnd/>
              <a:tailEnd/>
            </a:ln>
          </p:spPr>
          <p:txBody>
            <a:bodyPr>
              <a:spAutoFit/>
            </a:bodyPr>
            <a:lstStyle/>
            <a:p>
              <a:pPr eaLnBrk="0" hangingPunct="0">
                <a:spcBef>
                  <a:spcPct val="50000"/>
                </a:spcBef>
              </a:pPr>
              <a:r>
                <a:rPr lang="en-US" sz="1600" dirty="0"/>
                <a:t>MSU 1B’</a:t>
              </a:r>
            </a:p>
          </p:txBody>
        </p:sp>
      </p:grpSp>
    </p:spTree>
  </p:cSld>
  <p:clrMapOvr>
    <a:masterClrMapping/>
  </p:clrMapOvr>
  <p:transition/>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smtClean="0"/>
              <a:t>Class 1 Sequencing</a:t>
            </a:r>
            <a:endParaRPr lang="en-US" dirty="0" smtClean="0"/>
          </a:p>
        </p:txBody>
      </p:sp>
      <p:sp>
        <p:nvSpPr>
          <p:cNvPr id="348163" name="Rectangle 3"/>
          <p:cNvSpPr>
            <a:spLocks noGrp="1" noChangeArrowheads="1"/>
          </p:cNvSpPr>
          <p:nvPr>
            <p:ph idx="1"/>
          </p:nvPr>
        </p:nvSpPr>
        <p:spPr/>
        <p:txBody>
          <a:bodyPr/>
          <a:lstStyle/>
          <a:p>
            <a:r>
              <a:rPr lang="en-US" smtClean="0"/>
              <a:t>The xSM card uses an internal mechanism to add a sequence number into the MSU and return it to the inbound SS7 </a:t>
            </a:r>
          </a:p>
          <a:p>
            <a:r>
              <a:rPr lang="en-US" smtClean="0"/>
              <a:t>The Inbound SS7 card buffers the message(s) (up to 25msec) returning from the xSMs and re-orders them based on the sequence number assigned by the xSM</a:t>
            </a:r>
          </a:p>
          <a:p>
            <a:r>
              <a:rPr lang="en-US" smtClean="0"/>
              <a:t>Thus MSUs are sent to the Outbound SS7 card sequenced</a:t>
            </a:r>
            <a:endParaRPr lang="en-US" dirty="0" smtClean="0"/>
          </a:p>
        </p:txBody>
      </p:sp>
    </p:spTree>
  </p:cSld>
  <p:clrMapOvr>
    <a:masterClrMapping/>
  </p:clrMapOvr>
  <p:transition/>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eaLnBrk="1" hangingPunct="1"/>
            <a:r>
              <a:rPr lang="en-US" dirty="0" smtClean="0"/>
              <a:t>Class 1 Sequencing</a:t>
            </a:r>
          </a:p>
        </p:txBody>
      </p:sp>
      <p:sp>
        <p:nvSpPr>
          <p:cNvPr id="349187" name="Rectangle 3"/>
          <p:cNvSpPr>
            <a:spLocks noGrp="1" noChangeArrowheads="1"/>
          </p:cNvSpPr>
          <p:nvPr>
            <p:ph idx="1"/>
          </p:nvPr>
        </p:nvSpPr>
        <p:spPr/>
        <p:txBody>
          <a:bodyPr/>
          <a:lstStyle/>
          <a:p>
            <a:pPr eaLnBrk="1" hangingPunct="1"/>
            <a:r>
              <a:rPr lang="en-US" dirty="0" smtClean="0"/>
              <a:t>The class 1 sequencing is not a feature nor a control feature, it is a parameter you can set to on or off with the following command:</a:t>
            </a:r>
          </a:p>
          <a:p>
            <a:pPr lvl="1" eaLnBrk="1" hangingPunct="1"/>
            <a:r>
              <a:rPr lang="en-US" dirty="0" smtClean="0"/>
              <a:t>chg-sccpopts:class1seq=on</a:t>
            </a:r>
          </a:p>
          <a:p>
            <a:pPr lvl="1" eaLnBrk="1" hangingPunct="1"/>
            <a:endParaRPr lang="en-US" dirty="0" smtClean="0"/>
          </a:p>
          <a:p>
            <a:pPr eaLnBrk="1" hangingPunct="1"/>
            <a:r>
              <a:rPr lang="en-US" dirty="0" smtClean="0"/>
              <a:t>When this parameter is set to “on”, class 1 messages will no longer be load-shared</a:t>
            </a:r>
          </a:p>
        </p:txBody>
      </p:sp>
    </p:spTree>
  </p:cSld>
  <p:clrMapOvr>
    <a:masterClrMapping/>
  </p:clrMapOvr>
  <p:transition/>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smtClean="0"/>
              <a:t>Class 1 Sequencing &amp; TBGTTLS</a:t>
            </a:r>
            <a:endParaRPr lang="en-US" dirty="0" smtClean="0"/>
          </a:p>
        </p:txBody>
      </p:sp>
      <p:sp>
        <p:nvSpPr>
          <p:cNvPr id="350211" name="Rectangle 3"/>
          <p:cNvSpPr>
            <a:spLocks noGrp="1" noChangeArrowheads="1"/>
          </p:cNvSpPr>
          <p:nvPr>
            <p:ph idx="1"/>
          </p:nvPr>
        </p:nvSpPr>
        <p:spPr/>
        <p:txBody>
          <a:bodyPr/>
          <a:lstStyle/>
          <a:p>
            <a:r>
              <a:rPr lang="en-GB" smtClean="0"/>
              <a:t>When  the parameter “Class 1 Sequenced” is “ON” the equal-cost load sharing of traffic to multiple destinations is not possible unless the Transaction-Based GTT Load sharing feature is also used</a:t>
            </a:r>
          </a:p>
          <a:p>
            <a:r>
              <a:rPr lang="en-GB" smtClean="0"/>
              <a:t>Thus, without TBGTTLS, the Eagle will not allow equal-cost load sharing of Class 1 Sequenced traffic. All Class 1 traffic will be sent to the same SCCP destination, regardless of whether there are equal-cost mates for that destination in the MAP or MRN tables</a:t>
            </a:r>
            <a:endParaRPr lang="en-GB" dirty="0" smtClean="0"/>
          </a:p>
        </p:txBody>
      </p:sp>
    </p:spTree>
  </p:cSld>
  <p:clrMapOvr>
    <a:masterClrMapping/>
  </p:clrMapOvr>
  <p:transition/>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smtClean="0"/>
              <a:t>Transaction Based GTT load sharing</a:t>
            </a:r>
            <a:endParaRPr lang="en-US" dirty="0" smtClean="0"/>
          </a:p>
        </p:txBody>
      </p:sp>
      <p:sp>
        <p:nvSpPr>
          <p:cNvPr id="351235" name="Rectangle 3"/>
          <p:cNvSpPr>
            <a:spLocks noGrp="1" noChangeArrowheads="1"/>
          </p:cNvSpPr>
          <p:nvPr>
            <p:ph idx="1"/>
          </p:nvPr>
        </p:nvSpPr>
        <p:spPr/>
        <p:txBody>
          <a:bodyPr/>
          <a:lstStyle/>
          <a:p>
            <a:r>
              <a:rPr lang="en-US" smtClean="0"/>
              <a:t>When using TBGTTLS, the user defines one of three methods to determine what “transaction data” from the message is used to determine the “load share key” also called MSU Key</a:t>
            </a:r>
          </a:p>
          <a:p>
            <a:pPr lvl="1"/>
            <a:r>
              <a:rPr lang="en-US" smtClean="0"/>
              <a:t>MTP Parameters: Use last 3 bytes of OPC and last byte of incoming SLS value (for all messages)</a:t>
            </a:r>
          </a:p>
          <a:p>
            <a:pPr lvl="1"/>
            <a:r>
              <a:rPr lang="en-US" smtClean="0"/>
              <a:t>SCCP Parameters: Use last 4 bytes of CDPA GTA (only available for XUDT messages)</a:t>
            </a:r>
          </a:p>
          <a:p>
            <a:pPr lvl="1"/>
            <a:r>
              <a:rPr lang="en-US" smtClean="0"/>
              <a:t>TCAP Parameters: Use last 4 bytes of Transaction ID (only available for UDT messages)</a:t>
            </a:r>
          </a:p>
          <a:p>
            <a:pPr lvl="1"/>
            <a:endParaRPr lang="en-US" smtClean="0"/>
          </a:p>
          <a:p>
            <a:r>
              <a:rPr lang="en-US" smtClean="0"/>
              <a:t>All messages with same MSU Keys will be sent to the same destination and different MSU Keys point to different GTT destinations</a:t>
            </a:r>
          </a:p>
          <a:p>
            <a:endParaRPr lang="en-US" dirty="0" smtClean="0"/>
          </a:p>
        </p:txBody>
      </p:sp>
    </p:spTree>
  </p:cSld>
  <p:clrMapOvr>
    <a:masterClrMapping/>
  </p:clrMapOvr>
  <p:transition/>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r>
              <a:rPr lang="en-US" dirty="0" smtClean="0"/>
              <a:t>Transaction Based GTT LS: MTP MSU Key</a:t>
            </a:r>
          </a:p>
        </p:txBody>
      </p:sp>
      <p:sp>
        <p:nvSpPr>
          <p:cNvPr id="56" name="Content Placeholder 55"/>
          <p:cNvSpPr>
            <a:spLocks noGrp="1"/>
          </p:cNvSpPr>
          <p:nvPr>
            <p:ph idx="1"/>
          </p:nvPr>
        </p:nvSpPr>
        <p:spPr>
          <a:xfrm>
            <a:off x="480591" y="4508204"/>
            <a:ext cx="5909577" cy="1765005"/>
          </a:xfrm>
        </p:spPr>
        <p:txBody>
          <a:bodyPr/>
          <a:lstStyle/>
          <a:p>
            <a:r>
              <a:rPr lang="en-US" sz="2000" dirty="0" smtClean="0"/>
              <a:t>All messages from MSC1 on link 1 go to SCP1</a:t>
            </a:r>
          </a:p>
          <a:p>
            <a:r>
              <a:rPr lang="en-US" sz="2000" dirty="0" smtClean="0"/>
              <a:t>All messages from MSC1 on link 3 go to SCP2</a:t>
            </a:r>
          </a:p>
          <a:p>
            <a:r>
              <a:rPr lang="en-US" sz="2000" dirty="0" smtClean="0"/>
              <a:t>All messages from MSC2 on link 1 go to SCP3</a:t>
            </a:r>
          </a:p>
          <a:p>
            <a:r>
              <a:rPr lang="en-US" sz="2000" dirty="0" smtClean="0"/>
              <a:t>All messages from MSC2 on link 3 go to SCP4</a:t>
            </a:r>
          </a:p>
          <a:p>
            <a:pPr>
              <a:buNone/>
            </a:pPr>
            <a:endParaRPr lang="en-US" sz="2000" dirty="0" smtClean="0"/>
          </a:p>
          <a:p>
            <a:endParaRPr lang="en-US" dirty="0" smtClean="0"/>
          </a:p>
          <a:p>
            <a:endParaRPr lang="en-US" dirty="0"/>
          </a:p>
        </p:txBody>
      </p:sp>
      <p:sp>
        <p:nvSpPr>
          <p:cNvPr id="352259" name="Oval 3"/>
          <p:cNvSpPr>
            <a:spLocks noChangeArrowheads="1"/>
          </p:cNvSpPr>
          <p:nvPr/>
        </p:nvSpPr>
        <p:spPr bwMode="auto">
          <a:xfrm>
            <a:off x="6853238" y="881801"/>
            <a:ext cx="1506537" cy="5241925"/>
          </a:xfrm>
          <a:prstGeom prst="ellipse">
            <a:avLst/>
          </a:prstGeom>
          <a:pattFill prst="pct10">
            <a:fgClr>
              <a:schemeClr val="accent1"/>
            </a:fgClr>
            <a:bgClr>
              <a:schemeClr val="bg1"/>
            </a:bgClr>
          </a:pattFill>
          <a:ln w="9525">
            <a:solidFill>
              <a:schemeClr val="tx1"/>
            </a:solidFill>
            <a:round/>
            <a:headEnd/>
            <a:tailEnd/>
          </a:ln>
        </p:spPr>
        <p:txBody>
          <a:bodyPr wrap="none" anchor="ctr"/>
          <a:lstStyle/>
          <a:p>
            <a:endParaRPr lang="en-US" dirty="0"/>
          </a:p>
        </p:txBody>
      </p:sp>
      <p:sp>
        <p:nvSpPr>
          <p:cNvPr id="352260" name="Rectangle 4"/>
          <p:cNvSpPr>
            <a:spLocks noChangeArrowheads="1"/>
          </p:cNvSpPr>
          <p:nvPr/>
        </p:nvSpPr>
        <p:spPr bwMode="ltGray">
          <a:xfrm>
            <a:off x="3652838" y="1713651"/>
            <a:ext cx="1143000" cy="990600"/>
          </a:xfrm>
          <a:prstGeom prst="rect">
            <a:avLst/>
          </a:prstGeom>
          <a:solidFill>
            <a:schemeClr val="accent1">
              <a:lumMod val="60000"/>
              <a:lumOff val="40000"/>
            </a:schemeClr>
          </a:solidFill>
          <a:ln w="9525">
            <a:solidFill>
              <a:schemeClr val="tx1"/>
            </a:solidFill>
            <a:miter lim="800000"/>
            <a:headEnd/>
            <a:tailEnd/>
          </a:ln>
        </p:spPr>
        <p:txBody>
          <a:bodyPr wrap="none" anchor="ctr"/>
          <a:lstStyle/>
          <a:p>
            <a:pPr algn="ctr" eaLnBrk="0" hangingPunct="0"/>
            <a:r>
              <a:rPr lang="en-US" sz="2400" dirty="0"/>
              <a:t>Eagle</a:t>
            </a:r>
          </a:p>
        </p:txBody>
      </p:sp>
      <p:sp>
        <p:nvSpPr>
          <p:cNvPr id="352261" name="Line 5"/>
          <p:cNvSpPr>
            <a:spLocks noChangeShapeType="1"/>
          </p:cNvSpPr>
          <p:nvPr/>
        </p:nvSpPr>
        <p:spPr bwMode="auto">
          <a:xfrm>
            <a:off x="1366838" y="1637451"/>
            <a:ext cx="2286000" cy="381000"/>
          </a:xfrm>
          <a:prstGeom prst="line">
            <a:avLst/>
          </a:prstGeom>
          <a:noFill/>
          <a:ln w="9525">
            <a:solidFill>
              <a:schemeClr val="tx1"/>
            </a:solidFill>
            <a:round/>
            <a:headEnd/>
            <a:tailEnd type="triangle" w="med" len="med"/>
          </a:ln>
        </p:spPr>
        <p:txBody>
          <a:bodyPr/>
          <a:lstStyle/>
          <a:p>
            <a:endParaRPr lang="en-US" dirty="0"/>
          </a:p>
        </p:txBody>
      </p:sp>
      <p:sp>
        <p:nvSpPr>
          <p:cNvPr id="2088966" name="Text Box 6"/>
          <p:cNvSpPr txBox="1">
            <a:spLocks noChangeArrowheads="1"/>
          </p:cNvSpPr>
          <p:nvPr/>
        </p:nvSpPr>
        <p:spPr bwMode="auto">
          <a:xfrm>
            <a:off x="1338263" y="1331063"/>
            <a:ext cx="750887" cy="274638"/>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CC00"/>
                </a:solidFill>
              </a:rPr>
              <a:t>MSU 1B   </a:t>
            </a:r>
          </a:p>
        </p:txBody>
      </p:sp>
      <p:sp>
        <p:nvSpPr>
          <p:cNvPr id="352263" name="Oval 7"/>
          <p:cNvSpPr>
            <a:spLocks noChangeArrowheads="1"/>
          </p:cNvSpPr>
          <p:nvPr/>
        </p:nvSpPr>
        <p:spPr bwMode="ltGray">
          <a:xfrm>
            <a:off x="393700" y="1332651"/>
            <a:ext cx="973138" cy="898525"/>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eaLnBrk="0" hangingPunct="0"/>
            <a:r>
              <a:rPr lang="en-US" sz="1600" dirty="0"/>
              <a:t>MSC1</a:t>
            </a:r>
          </a:p>
          <a:p>
            <a:pPr algn="ctr" eaLnBrk="0" hangingPunct="0"/>
            <a:r>
              <a:rPr lang="en-US" sz="1600" dirty="0"/>
              <a:t>PC 1-1-1</a:t>
            </a:r>
          </a:p>
        </p:txBody>
      </p:sp>
      <p:sp>
        <p:nvSpPr>
          <p:cNvPr id="352264" name="Oval 8"/>
          <p:cNvSpPr>
            <a:spLocks noChangeArrowheads="1"/>
          </p:cNvSpPr>
          <p:nvPr/>
        </p:nvSpPr>
        <p:spPr bwMode="ltGray">
          <a:xfrm>
            <a:off x="393700" y="3009051"/>
            <a:ext cx="973138" cy="887412"/>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eaLnBrk="0" hangingPunct="0"/>
            <a:r>
              <a:rPr lang="en-US" sz="1600" dirty="0"/>
              <a:t>MSC2</a:t>
            </a:r>
          </a:p>
          <a:p>
            <a:pPr algn="ctr" eaLnBrk="0" hangingPunct="0"/>
            <a:r>
              <a:rPr lang="en-US" sz="1600" dirty="0"/>
              <a:t>PC 1-1-2</a:t>
            </a:r>
          </a:p>
        </p:txBody>
      </p:sp>
      <p:sp>
        <p:nvSpPr>
          <p:cNvPr id="352265" name="Line 9"/>
          <p:cNvSpPr>
            <a:spLocks noChangeShapeType="1"/>
          </p:cNvSpPr>
          <p:nvPr/>
        </p:nvSpPr>
        <p:spPr bwMode="auto">
          <a:xfrm>
            <a:off x="1366838" y="1789851"/>
            <a:ext cx="2286000" cy="381000"/>
          </a:xfrm>
          <a:prstGeom prst="line">
            <a:avLst/>
          </a:prstGeom>
          <a:noFill/>
          <a:ln w="9525">
            <a:solidFill>
              <a:schemeClr val="tx1"/>
            </a:solidFill>
            <a:round/>
            <a:headEnd/>
            <a:tailEnd type="triangle" w="med" len="med"/>
          </a:ln>
        </p:spPr>
        <p:txBody>
          <a:bodyPr/>
          <a:lstStyle/>
          <a:p>
            <a:endParaRPr lang="en-US" dirty="0"/>
          </a:p>
        </p:txBody>
      </p:sp>
      <p:sp>
        <p:nvSpPr>
          <p:cNvPr id="352266" name="Line 10"/>
          <p:cNvSpPr>
            <a:spLocks noChangeShapeType="1"/>
          </p:cNvSpPr>
          <p:nvPr/>
        </p:nvSpPr>
        <p:spPr bwMode="auto">
          <a:xfrm flipV="1">
            <a:off x="1293813" y="2323251"/>
            <a:ext cx="2359025" cy="942975"/>
          </a:xfrm>
          <a:prstGeom prst="line">
            <a:avLst/>
          </a:prstGeom>
          <a:noFill/>
          <a:ln w="9525">
            <a:solidFill>
              <a:schemeClr val="tx1"/>
            </a:solidFill>
            <a:round/>
            <a:headEnd/>
            <a:tailEnd type="triangle" w="med" len="med"/>
          </a:ln>
        </p:spPr>
        <p:txBody>
          <a:bodyPr/>
          <a:lstStyle/>
          <a:p>
            <a:endParaRPr lang="en-US" dirty="0"/>
          </a:p>
        </p:txBody>
      </p:sp>
      <p:sp>
        <p:nvSpPr>
          <p:cNvPr id="352267" name="Line 11"/>
          <p:cNvSpPr>
            <a:spLocks noChangeShapeType="1"/>
          </p:cNvSpPr>
          <p:nvPr/>
        </p:nvSpPr>
        <p:spPr bwMode="auto">
          <a:xfrm flipV="1">
            <a:off x="1366838" y="2475651"/>
            <a:ext cx="2286000" cy="914400"/>
          </a:xfrm>
          <a:prstGeom prst="line">
            <a:avLst/>
          </a:prstGeom>
          <a:noFill/>
          <a:ln w="9525">
            <a:solidFill>
              <a:schemeClr val="tx1"/>
            </a:solidFill>
            <a:round/>
            <a:headEnd/>
            <a:tailEnd type="triangle" w="med" len="med"/>
          </a:ln>
        </p:spPr>
        <p:txBody>
          <a:bodyPr/>
          <a:lstStyle/>
          <a:p>
            <a:endParaRPr lang="en-US" dirty="0"/>
          </a:p>
        </p:txBody>
      </p:sp>
      <p:sp>
        <p:nvSpPr>
          <p:cNvPr id="352268" name="Text Box 12"/>
          <p:cNvSpPr txBox="1">
            <a:spLocks noChangeArrowheads="1"/>
          </p:cNvSpPr>
          <p:nvPr/>
        </p:nvSpPr>
        <p:spPr bwMode="auto">
          <a:xfrm>
            <a:off x="3003550" y="1691426"/>
            <a:ext cx="657225" cy="274637"/>
          </a:xfrm>
          <a:prstGeom prst="rect">
            <a:avLst/>
          </a:prstGeom>
          <a:noFill/>
          <a:ln w="9525">
            <a:noFill/>
            <a:miter lim="800000"/>
            <a:headEnd/>
            <a:tailEnd/>
          </a:ln>
        </p:spPr>
        <p:txBody>
          <a:bodyPr>
            <a:spAutoFit/>
          </a:bodyPr>
          <a:lstStyle/>
          <a:p>
            <a:pPr eaLnBrk="0" hangingPunct="0">
              <a:spcBef>
                <a:spcPct val="50000"/>
              </a:spcBef>
            </a:pPr>
            <a:r>
              <a:rPr lang="en-US" sz="1200" dirty="0"/>
              <a:t>SLS=1</a:t>
            </a:r>
          </a:p>
        </p:txBody>
      </p:sp>
      <p:sp>
        <p:nvSpPr>
          <p:cNvPr id="352269" name="Text Box 13"/>
          <p:cNvSpPr txBox="1">
            <a:spLocks noChangeArrowheads="1"/>
          </p:cNvSpPr>
          <p:nvPr/>
        </p:nvSpPr>
        <p:spPr bwMode="auto">
          <a:xfrm>
            <a:off x="3003550" y="2096238"/>
            <a:ext cx="746125" cy="274638"/>
          </a:xfrm>
          <a:prstGeom prst="rect">
            <a:avLst/>
          </a:prstGeom>
          <a:noFill/>
          <a:ln w="9525">
            <a:noFill/>
            <a:miter lim="800000"/>
            <a:headEnd/>
            <a:tailEnd/>
          </a:ln>
        </p:spPr>
        <p:txBody>
          <a:bodyPr>
            <a:spAutoFit/>
          </a:bodyPr>
          <a:lstStyle/>
          <a:p>
            <a:pPr eaLnBrk="0" hangingPunct="0">
              <a:spcBef>
                <a:spcPct val="50000"/>
              </a:spcBef>
            </a:pPr>
            <a:r>
              <a:rPr lang="en-US" sz="1200" dirty="0"/>
              <a:t>SLS=3</a:t>
            </a:r>
          </a:p>
        </p:txBody>
      </p:sp>
      <p:sp>
        <p:nvSpPr>
          <p:cNvPr id="2088974" name="Text Box 14"/>
          <p:cNvSpPr txBox="1">
            <a:spLocks noChangeArrowheads="1"/>
          </p:cNvSpPr>
          <p:nvPr/>
        </p:nvSpPr>
        <p:spPr bwMode="auto">
          <a:xfrm>
            <a:off x="1338263" y="1916851"/>
            <a:ext cx="781050"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996633"/>
                </a:solidFill>
              </a:rPr>
              <a:t>MSU 2B</a:t>
            </a:r>
          </a:p>
        </p:txBody>
      </p:sp>
      <p:sp>
        <p:nvSpPr>
          <p:cNvPr id="2088975" name="Text Box 15"/>
          <p:cNvSpPr txBox="1">
            <a:spLocks noChangeArrowheads="1"/>
          </p:cNvSpPr>
          <p:nvPr/>
        </p:nvSpPr>
        <p:spPr bwMode="auto">
          <a:xfrm>
            <a:off x="1203325" y="2812201"/>
            <a:ext cx="857250"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3399"/>
                </a:solidFill>
              </a:rPr>
              <a:t>MSU 3B</a:t>
            </a:r>
          </a:p>
        </p:txBody>
      </p:sp>
      <p:sp>
        <p:nvSpPr>
          <p:cNvPr id="352272" name="Text Box 16"/>
          <p:cNvSpPr txBox="1">
            <a:spLocks noChangeArrowheads="1"/>
          </p:cNvSpPr>
          <p:nvPr/>
        </p:nvSpPr>
        <p:spPr bwMode="auto">
          <a:xfrm>
            <a:off x="2662238" y="2323251"/>
            <a:ext cx="990600" cy="274637"/>
          </a:xfrm>
          <a:prstGeom prst="rect">
            <a:avLst/>
          </a:prstGeom>
          <a:noFill/>
          <a:ln w="9525">
            <a:noFill/>
            <a:miter lim="800000"/>
            <a:headEnd/>
            <a:tailEnd/>
          </a:ln>
        </p:spPr>
        <p:txBody>
          <a:bodyPr>
            <a:spAutoFit/>
          </a:bodyPr>
          <a:lstStyle/>
          <a:p>
            <a:pPr eaLnBrk="0" hangingPunct="0">
              <a:spcBef>
                <a:spcPct val="50000"/>
              </a:spcBef>
            </a:pPr>
            <a:r>
              <a:rPr lang="en-US" sz="1200" dirty="0"/>
              <a:t>SLS=1</a:t>
            </a:r>
          </a:p>
        </p:txBody>
      </p:sp>
      <p:sp>
        <p:nvSpPr>
          <p:cNvPr id="352273" name="Text Box 17"/>
          <p:cNvSpPr txBox="1">
            <a:spLocks noChangeArrowheads="1"/>
          </p:cNvSpPr>
          <p:nvPr/>
        </p:nvSpPr>
        <p:spPr bwMode="auto">
          <a:xfrm>
            <a:off x="2662238" y="2810613"/>
            <a:ext cx="990600" cy="274638"/>
          </a:xfrm>
          <a:prstGeom prst="rect">
            <a:avLst/>
          </a:prstGeom>
          <a:noFill/>
          <a:ln w="9525">
            <a:noFill/>
            <a:miter lim="800000"/>
            <a:headEnd/>
            <a:tailEnd/>
          </a:ln>
        </p:spPr>
        <p:txBody>
          <a:bodyPr>
            <a:spAutoFit/>
          </a:bodyPr>
          <a:lstStyle/>
          <a:p>
            <a:pPr eaLnBrk="0" hangingPunct="0">
              <a:spcBef>
                <a:spcPct val="50000"/>
              </a:spcBef>
            </a:pPr>
            <a:r>
              <a:rPr lang="en-US" sz="1200" dirty="0"/>
              <a:t>SLS=3</a:t>
            </a:r>
          </a:p>
        </p:txBody>
      </p:sp>
      <p:sp>
        <p:nvSpPr>
          <p:cNvPr id="2088978" name="Text Box 18"/>
          <p:cNvSpPr txBox="1">
            <a:spLocks noChangeArrowheads="1"/>
          </p:cNvSpPr>
          <p:nvPr/>
        </p:nvSpPr>
        <p:spPr bwMode="auto">
          <a:xfrm>
            <a:off x="1338263" y="3445613"/>
            <a:ext cx="854075" cy="276225"/>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6600"/>
                </a:solidFill>
              </a:rPr>
              <a:t>MSU 4B</a:t>
            </a:r>
          </a:p>
        </p:txBody>
      </p:sp>
      <p:sp>
        <p:nvSpPr>
          <p:cNvPr id="352275" name="Line 19"/>
          <p:cNvSpPr>
            <a:spLocks noChangeShapeType="1"/>
          </p:cNvSpPr>
          <p:nvPr/>
        </p:nvSpPr>
        <p:spPr bwMode="auto">
          <a:xfrm flipV="1">
            <a:off x="4795838" y="1713651"/>
            <a:ext cx="2495550" cy="457200"/>
          </a:xfrm>
          <a:prstGeom prst="line">
            <a:avLst/>
          </a:prstGeom>
          <a:noFill/>
          <a:ln w="9525">
            <a:solidFill>
              <a:schemeClr val="tx1"/>
            </a:solidFill>
            <a:round/>
            <a:headEnd/>
            <a:tailEnd type="triangle" w="med" len="med"/>
          </a:ln>
        </p:spPr>
        <p:txBody>
          <a:bodyPr/>
          <a:lstStyle/>
          <a:p>
            <a:endParaRPr lang="en-US" dirty="0"/>
          </a:p>
        </p:txBody>
      </p:sp>
      <p:sp>
        <p:nvSpPr>
          <p:cNvPr id="352276" name="Line 20"/>
          <p:cNvSpPr>
            <a:spLocks noChangeShapeType="1"/>
          </p:cNvSpPr>
          <p:nvPr/>
        </p:nvSpPr>
        <p:spPr bwMode="auto">
          <a:xfrm>
            <a:off x="4795838" y="2170851"/>
            <a:ext cx="2552700" cy="504825"/>
          </a:xfrm>
          <a:prstGeom prst="line">
            <a:avLst/>
          </a:prstGeom>
          <a:noFill/>
          <a:ln w="9525">
            <a:solidFill>
              <a:schemeClr val="tx1"/>
            </a:solidFill>
            <a:round/>
            <a:headEnd/>
            <a:tailEnd type="triangle" w="med" len="med"/>
          </a:ln>
        </p:spPr>
        <p:txBody>
          <a:bodyPr/>
          <a:lstStyle/>
          <a:p>
            <a:endParaRPr lang="en-US" dirty="0"/>
          </a:p>
        </p:txBody>
      </p:sp>
      <p:sp>
        <p:nvSpPr>
          <p:cNvPr id="352277" name="Line 21"/>
          <p:cNvSpPr>
            <a:spLocks noChangeShapeType="1"/>
          </p:cNvSpPr>
          <p:nvPr/>
        </p:nvSpPr>
        <p:spPr bwMode="auto">
          <a:xfrm>
            <a:off x="4795838" y="2170851"/>
            <a:ext cx="2581275" cy="1495425"/>
          </a:xfrm>
          <a:prstGeom prst="line">
            <a:avLst/>
          </a:prstGeom>
          <a:noFill/>
          <a:ln w="9525">
            <a:solidFill>
              <a:schemeClr val="tx1"/>
            </a:solidFill>
            <a:round/>
            <a:headEnd/>
            <a:tailEnd type="triangle" w="med" len="med"/>
          </a:ln>
        </p:spPr>
        <p:txBody>
          <a:bodyPr/>
          <a:lstStyle/>
          <a:p>
            <a:endParaRPr lang="en-US" dirty="0"/>
          </a:p>
        </p:txBody>
      </p:sp>
      <p:sp>
        <p:nvSpPr>
          <p:cNvPr id="352278" name="Line 22"/>
          <p:cNvSpPr>
            <a:spLocks noChangeShapeType="1"/>
          </p:cNvSpPr>
          <p:nvPr/>
        </p:nvSpPr>
        <p:spPr bwMode="auto">
          <a:xfrm>
            <a:off x="4795838" y="2170851"/>
            <a:ext cx="2562225" cy="2514600"/>
          </a:xfrm>
          <a:prstGeom prst="line">
            <a:avLst/>
          </a:prstGeom>
          <a:noFill/>
          <a:ln w="9525">
            <a:solidFill>
              <a:schemeClr val="tx1"/>
            </a:solidFill>
            <a:round/>
            <a:headEnd/>
            <a:tailEnd type="triangle" w="med" len="med"/>
          </a:ln>
        </p:spPr>
        <p:txBody>
          <a:bodyPr/>
          <a:lstStyle/>
          <a:p>
            <a:endParaRPr lang="en-US" dirty="0"/>
          </a:p>
        </p:txBody>
      </p:sp>
      <p:sp>
        <p:nvSpPr>
          <p:cNvPr id="2088983" name="Text Box 23"/>
          <p:cNvSpPr txBox="1">
            <a:spLocks noChangeArrowheads="1"/>
          </p:cNvSpPr>
          <p:nvPr/>
        </p:nvSpPr>
        <p:spPr bwMode="auto">
          <a:xfrm>
            <a:off x="5100638" y="1777151"/>
            <a:ext cx="828675"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CC00"/>
                </a:solidFill>
              </a:rPr>
              <a:t>MSU 1B</a:t>
            </a:r>
          </a:p>
        </p:txBody>
      </p:sp>
      <p:sp>
        <p:nvSpPr>
          <p:cNvPr id="2088984" name="Text Box 24"/>
          <p:cNvSpPr txBox="1">
            <a:spLocks noChangeArrowheads="1"/>
          </p:cNvSpPr>
          <p:nvPr/>
        </p:nvSpPr>
        <p:spPr bwMode="auto">
          <a:xfrm>
            <a:off x="5481638" y="2096238"/>
            <a:ext cx="852487" cy="274638"/>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996633"/>
                </a:solidFill>
              </a:rPr>
              <a:t>MSU 2B</a:t>
            </a:r>
          </a:p>
        </p:txBody>
      </p:sp>
      <p:sp>
        <p:nvSpPr>
          <p:cNvPr id="2088985" name="Text Box 25"/>
          <p:cNvSpPr txBox="1">
            <a:spLocks noChangeArrowheads="1"/>
          </p:cNvSpPr>
          <p:nvPr/>
        </p:nvSpPr>
        <p:spPr bwMode="auto">
          <a:xfrm>
            <a:off x="5827713" y="2586776"/>
            <a:ext cx="776287"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3399"/>
                </a:solidFill>
              </a:rPr>
              <a:t>MSU 3B</a:t>
            </a:r>
          </a:p>
        </p:txBody>
      </p:sp>
      <p:sp>
        <p:nvSpPr>
          <p:cNvPr id="2088986" name="Text Box 26"/>
          <p:cNvSpPr txBox="1">
            <a:spLocks noChangeArrowheads="1"/>
          </p:cNvSpPr>
          <p:nvPr/>
        </p:nvSpPr>
        <p:spPr bwMode="auto">
          <a:xfrm>
            <a:off x="5695950" y="3580551"/>
            <a:ext cx="817563"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6600"/>
                </a:solidFill>
              </a:rPr>
              <a:t>MSU 4B</a:t>
            </a:r>
          </a:p>
        </p:txBody>
      </p:sp>
      <p:sp>
        <p:nvSpPr>
          <p:cNvPr id="2088988" name="Text Box 28"/>
          <p:cNvSpPr txBox="1">
            <a:spLocks noChangeArrowheads="1"/>
          </p:cNvSpPr>
          <p:nvPr/>
        </p:nvSpPr>
        <p:spPr bwMode="auto">
          <a:xfrm>
            <a:off x="2643188" y="859576"/>
            <a:ext cx="1935162"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007AC3"/>
                </a:solidFill>
              </a:rPr>
              <a:t>MSU Key1 = SCP1</a:t>
            </a:r>
          </a:p>
        </p:txBody>
      </p:sp>
      <p:sp>
        <p:nvSpPr>
          <p:cNvPr id="2088989" name="Text Box 29"/>
          <p:cNvSpPr txBox="1">
            <a:spLocks noChangeArrowheads="1"/>
          </p:cNvSpPr>
          <p:nvPr/>
        </p:nvSpPr>
        <p:spPr bwMode="auto">
          <a:xfrm>
            <a:off x="2643188" y="1129451"/>
            <a:ext cx="1935162"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00CC00"/>
                </a:solidFill>
              </a:rPr>
              <a:t>MSU Key3 = SCP1</a:t>
            </a:r>
          </a:p>
        </p:txBody>
      </p:sp>
      <p:sp>
        <p:nvSpPr>
          <p:cNvPr id="2088990" name="Text Box 30"/>
          <p:cNvSpPr txBox="1">
            <a:spLocks noChangeArrowheads="1"/>
          </p:cNvSpPr>
          <p:nvPr/>
        </p:nvSpPr>
        <p:spPr bwMode="auto">
          <a:xfrm>
            <a:off x="3273425" y="3109063"/>
            <a:ext cx="1935163"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1D12B2"/>
                </a:solidFill>
              </a:rPr>
              <a:t>MSU Key5 = SCP3</a:t>
            </a:r>
          </a:p>
        </p:txBody>
      </p:sp>
      <p:sp>
        <p:nvSpPr>
          <p:cNvPr id="2088991" name="Text Box 31"/>
          <p:cNvSpPr txBox="1">
            <a:spLocks noChangeArrowheads="1"/>
          </p:cNvSpPr>
          <p:nvPr/>
        </p:nvSpPr>
        <p:spPr bwMode="auto">
          <a:xfrm>
            <a:off x="3273425" y="3380526"/>
            <a:ext cx="1935163"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FF6600"/>
                </a:solidFill>
              </a:rPr>
              <a:t>MSU Key6 = SCP4</a:t>
            </a:r>
          </a:p>
        </p:txBody>
      </p:sp>
      <p:sp>
        <p:nvSpPr>
          <p:cNvPr id="2088995" name="Text Box 35"/>
          <p:cNvSpPr txBox="1">
            <a:spLocks noChangeArrowheads="1"/>
          </p:cNvSpPr>
          <p:nvPr/>
        </p:nvSpPr>
        <p:spPr bwMode="auto">
          <a:xfrm>
            <a:off x="2162175" y="1507276"/>
            <a:ext cx="750888"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7AC3"/>
                </a:solidFill>
              </a:rPr>
              <a:t>MSU 1A   </a:t>
            </a:r>
          </a:p>
        </p:txBody>
      </p:sp>
      <p:sp>
        <p:nvSpPr>
          <p:cNvPr id="2088996" name="Text Box 36"/>
          <p:cNvSpPr txBox="1">
            <a:spLocks noChangeArrowheads="1"/>
          </p:cNvSpPr>
          <p:nvPr/>
        </p:nvSpPr>
        <p:spPr bwMode="auto">
          <a:xfrm>
            <a:off x="2193925" y="2005751"/>
            <a:ext cx="781050"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0000"/>
                </a:solidFill>
              </a:rPr>
              <a:t>MSU 2A</a:t>
            </a:r>
          </a:p>
        </p:txBody>
      </p:sp>
      <p:sp>
        <p:nvSpPr>
          <p:cNvPr id="2088997" name="Text Box 37"/>
          <p:cNvSpPr txBox="1">
            <a:spLocks noChangeArrowheads="1"/>
          </p:cNvSpPr>
          <p:nvPr/>
        </p:nvSpPr>
        <p:spPr bwMode="auto">
          <a:xfrm>
            <a:off x="5973763" y="1596176"/>
            <a:ext cx="828675"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007AC3"/>
                </a:solidFill>
              </a:rPr>
              <a:t>MSU 1A</a:t>
            </a:r>
          </a:p>
        </p:txBody>
      </p:sp>
      <p:sp>
        <p:nvSpPr>
          <p:cNvPr id="2088998" name="Text Box 38"/>
          <p:cNvSpPr txBox="1">
            <a:spLocks noChangeArrowheads="1"/>
          </p:cNvSpPr>
          <p:nvPr/>
        </p:nvSpPr>
        <p:spPr bwMode="auto">
          <a:xfrm>
            <a:off x="1876425" y="2542326"/>
            <a:ext cx="857250"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1D12B2"/>
                </a:solidFill>
              </a:rPr>
              <a:t>MSU 3A</a:t>
            </a:r>
          </a:p>
        </p:txBody>
      </p:sp>
      <p:sp>
        <p:nvSpPr>
          <p:cNvPr id="2088999" name="Text Box 39"/>
          <p:cNvSpPr txBox="1">
            <a:spLocks noChangeArrowheads="1"/>
          </p:cNvSpPr>
          <p:nvPr/>
        </p:nvSpPr>
        <p:spPr bwMode="auto">
          <a:xfrm>
            <a:off x="1924050" y="3086838"/>
            <a:ext cx="854075" cy="276225"/>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6600"/>
                </a:solidFill>
              </a:rPr>
              <a:t>MSU 4A</a:t>
            </a:r>
          </a:p>
        </p:txBody>
      </p:sp>
      <p:sp>
        <p:nvSpPr>
          <p:cNvPr id="2089000" name="Text Box 40"/>
          <p:cNvSpPr txBox="1">
            <a:spLocks noChangeArrowheads="1"/>
          </p:cNvSpPr>
          <p:nvPr/>
        </p:nvSpPr>
        <p:spPr bwMode="auto">
          <a:xfrm>
            <a:off x="6156325" y="2226413"/>
            <a:ext cx="852488" cy="274638"/>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0000"/>
                </a:solidFill>
              </a:rPr>
              <a:t>MSU 2A</a:t>
            </a:r>
          </a:p>
        </p:txBody>
      </p:sp>
      <p:sp>
        <p:nvSpPr>
          <p:cNvPr id="2089001" name="Text Box 41"/>
          <p:cNvSpPr txBox="1">
            <a:spLocks noChangeArrowheads="1"/>
          </p:cNvSpPr>
          <p:nvPr/>
        </p:nvSpPr>
        <p:spPr bwMode="auto">
          <a:xfrm>
            <a:off x="6154738" y="2816963"/>
            <a:ext cx="776287" cy="274638"/>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1D12B2"/>
                </a:solidFill>
              </a:rPr>
              <a:t>MSU 3A</a:t>
            </a:r>
          </a:p>
        </p:txBody>
      </p:sp>
      <p:sp>
        <p:nvSpPr>
          <p:cNvPr id="2089002" name="Text Box 42"/>
          <p:cNvSpPr txBox="1">
            <a:spLocks noChangeArrowheads="1"/>
          </p:cNvSpPr>
          <p:nvPr/>
        </p:nvSpPr>
        <p:spPr bwMode="auto">
          <a:xfrm>
            <a:off x="6102350" y="3986951"/>
            <a:ext cx="817563" cy="274637"/>
          </a:xfrm>
          <a:prstGeom prst="rect">
            <a:avLst/>
          </a:prstGeom>
          <a:noFill/>
          <a:ln w="9525">
            <a:noFill/>
            <a:miter lim="800000"/>
            <a:headEnd/>
            <a:tailEnd/>
          </a:ln>
        </p:spPr>
        <p:txBody>
          <a:bodyPr>
            <a:spAutoFit/>
          </a:bodyPr>
          <a:lstStyle/>
          <a:p>
            <a:pPr eaLnBrk="0" hangingPunct="0">
              <a:spcBef>
                <a:spcPct val="50000"/>
              </a:spcBef>
            </a:pPr>
            <a:r>
              <a:rPr lang="en-US" sz="1200" dirty="0">
                <a:solidFill>
                  <a:srgbClr val="FF6600"/>
                </a:solidFill>
              </a:rPr>
              <a:t>MSU 4A</a:t>
            </a:r>
          </a:p>
        </p:txBody>
      </p:sp>
      <p:sp>
        <p:nvSpPr>
          <p:cNvPr id="2089003" name="Text Box 43"/>
          <p:cNvSpPr txBox="1">
            <a:spLocks noChangeArrowheads="1"/>
          </p:cNvSpPr>
          <p:nvPr/>
        </p:nvSpPr>
        <p:spPr bwMode="auto">
          <a:xfrm>
            <a:off x="4624388" y="835763"/>
            <a:ext cx="1935162"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FF0000"/>
                </a:solidFill>
              </a:rPr>
              <a:t>MSU Key2 = SCP2</a:t>
            </a:r>
          </a:p>
        </p:txBody>
      </p:sp>
      <p:sp>
        <p:nvSpPr>
          <p:cNvPr id="2089004" name="Text Box 44"/>
          <p:cNvSpPr txBox="1">
            <a:spLocks noChangeArrowheads="1"/>
          </p:cNvSpPr>
          <p:nvPr/>
        </p:nvSpPr>
        <p:spPr bwMode="auto">
          <a:xfrm>
            <a:off x="4624388" y="1129451"/>
            <a:ext cx="1935162" cy="336550"/>
          </a:xfrm>
          <a:prstGeom prst="rect">
            <a:avLst/>
          </a:prstGeom>
          <a:noFill/>
          <a:ln w="9525">
            <a:noFill/>
            <a:miter lim="800000"/>
            <a:headEnd/>
            <a:tailEnd/>
          </a:ln>
        </p:spPr>
        <p:txBody>
          <a:bodyPr>
            <a:spAutoFit/>
          </a:bodyPr>
          <a:lstStyle/>
          <a:p>
            <a:pPr>
              <a:spcBef>
                <a:spcPct val="50000"/>
              </a:spcBef>
            </a:pPr>
            <a:r>
              <a:rPr lang="en-GB" sz="1600" dirty="0">
                <a:solidFill>
                  <a:srgbClr val="996633"/>
                </a:solidFill>
              </a:rPr>
              <a:t>MSU Key4 = SCP2</a:t>
            </a:r>
          </a:p>
        </p:txBody>
      </p:sp>
      <p:sp>
        <p:nvSpPr>
          <p:cNvPr id="2089005" name="Text Box 45"/>
          <p:cNvSpPr txBox="1">
            <a:spLocks noChangeArrowheads="1"/>
          </p:cNvSpPr>
          <p:nvPr/>
        </p:nvSpPr>
        <p:spPr bwMode="auto">
          <a:xfrm>
            <a:off x="3273425" y="3626588"/>
            <a:ext cx="1935163"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FF3399"/>
                </a:solidFill>
              </a:rPr>
              <a:t>MSU Key7 = SCP3</a:t>
            </a:r>
          </a:p>
        </p:txBody>
      </p:sp>
      <p:sp>
        <p:nvSpPr>
          <p:cNvPr id="2089006" name="Text Box 46"/>
          <p:cNvSpPr txBox="1">
            <a:spLocks noChangeArrowheads="1"/>
          </p:cNvSpPr>
          <p:nvPr/>
        </p:nvSpPr>
        <p:spPr bwMode="auto">
          <a:xfrm>
            <a:off x="3273425" y="3920276"/>
            <a:ext cx="1935163" cy="336550"/>
          </a:xfrm>
          <a:prstGeom prst="rect">
            <a:avLst/>
          </a:prstGeom>
          <a:noFill/>
          <a:ln w="9525" algn="ctr">
            <a:noFill/>
            <a:miter lim="800000"/>
            <a:headEnd/>
            <a:tailEnd/>
          </a:ln>
        </p:spPr>
        <p:txBody>
          <a:bodyPr>
            <a:spAutoFit/>
          </a:bodyPr>
          <a:lstStyle/>
          <a:p>
            <a:pPr eaLnBrk="0" hangingPunct="0">
              <a:spcBef>
                <a:spcPct val="50000"/>
              </a:spcBef>
            </a:pPr>
            <a:r>
              <a:rPr lang="en-GB" sz="1600" dirty="0">
                <a:solidFill>
                  <a:srgbClr val="006600"/>
                </a:solidFill>
              </a:rPr>
              <a:t>MSU Key8 = SCP4</a:t>
            </a:r>
          </a:p>
        </p:txBody>
      </p:sp>
      <p:sp>
        <p:nvSpPr>
          <p:cNvPr id="352303" name="AutoShape 47"/>
          <p:cNvSpPr>
            <a:spLocks noChangeArrowheads="1"/>
          </p:cNvSpPr>
          <p:nvPr/>
        </p:nvSpPr>
        <p:spPr bwMode="ltGray">
          <a:xfrm>
            <a:off x="7096125" y="1188188"/>
            <a:ext cx="971550" cy="933450"/>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52304" name="AutoShape 48"/>
          <p:cNvSpPr>
            <a:spLocks noChangeArrowheads="1"/>
          </p:cNvSpPr>
          <p:nvPr/>
        </p:nvSpPr>
        <p:spPr bwMode="ltGray">
          <a:xfrm>
            <a:off x="7115175" y="2216888"/>
            <a:ext cx="971550" cy="933450"/>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52305" name="AutoShape 49"/>
          <p:cNvSpPr>
            <a:spLocks noChangeArrowheads="1"/>
          </p:cNvSpPr>
          <p:nvPr/>
        </p:nvSpPr>
        <p:spPr bwMode="ltGray">
          <a:xfrm>
            <a:off x="7105650" y="3236063"/>
            <a:ext cx="971550" cy="933450"/>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52306" name="AutoShape 50"/>
          <p:cNvSpPr>
            <a:spLocks noChangeArrowheads="1"/>
          </p:cNvSpPr>
          <p:nvPr/>
        </p:nvSpPr>
        <p:spPr bwMode="ltGray">
          <a:xfrm>
            <a:off x="7105650" y="4264763"/>
            <a:ext cx="971550" cy="933450"/>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52307" name="Text Box 51"/>
          <p:cNvSpPr txBox="1">
            <a:spLocks noChangeArrowheads="1"/>
          </p:cNvSpPr>
          <p:nvPr/>
        </p:nvSpPr>
        <p:spPr bwMode="auto">
          <a:xfrm>
            <a:off x="7038975" y="1616813"/>
            <a:ext cx="1104900" cy="517525"/>
          </a:xfrm>
          <a:prstGeom prst="rect">
            <a:avLst/>
          </a:prstGeom>
          <a:noFill/>
          <a:ln w="9525">
            <a:noFill/>
            <a:miter lim="800000"/>
            <a:headEnd/>
            <a:tailEnd/>
          </a:ln>
        </p:spPr>
        <p:txBody>
          <a:bodyPr>
            <a:spAutoFit/>
          </a:bodyPr>
          <a:lstStyle/>
          <a:p>
            <a:pPr algn="ctr"/>
            <a:r>
              <a:rPr lang="en-US" sz="1400" dirty="0"/>
              <a:t>SCP1</a:t>
            </a:r>
          </a:p>
          <a:p>
            <a:pPr algn="ctr"/>
            <a:r>
              <a:rPr lang="en-US" sz="1400" dirty="0"/>
              <a:t>PC 2-2-1</a:t>
            </a:r>
          </a:p>
        </p:txBody>
      </p:sp>
      <p:sp>
        <p:nvSpPr>
          <p:cNvPr id="352308" name="Text Box 52"/>
          <p:cNvSpPr txBox="1">
            <a:spLocks noChangeArrowheads="1"/>
          </p:cNvSpPr>
          <p:nvPr/>
        </p:nvSpPr>
        <p:spPr bwMode="auto">
          <a:xfrm>
            <a:off x="6953250" y="2655038"/>
            <a:ext cx="1333500" cy="517525"/>
          </a:xfrm>
          <a:prstGeom prst="rect">
            <a:avLst/>
          </a:prstGeom>
          <a:noFill/>
          <a:ln w="9525">
            <a:noFill/>
            <a:miter lim="800000"/>
            <a:headEnd/>
            <a:tailEnd/>
          </a:ln>
        </p:spPr>
        <p:txBody>
          <a:bodyPr>
            <a:spAutoFit/>
          </a:bodyPr>
          <a:lstStyle/>
          <a:p>
            <a:pPr algn="ctr"/>
            <a:r>
              <a:rPr lang="en-US" sz="1400" dirty="0"/>
              <a:t>SCP2</a:t>
            </a:r>
          </a:p>
          <a:p>
            <a:pPr algn="ctr"/>
            <a:r>
              <a:rPr lang="en-US" sz="1400" dirty="0"/>
              <a:t>PC 2-2-2</a:t>
            </a:r>
          </a:p>
        </p:txBody>
      </p:sp>
      <p:sp>
        <p:nvSpPr>
          <p:cNvPr id="352309" name="Text Box 53"/>
          <p:cNvSpPr txBox="1">
            <a:spLocks noChangeArrowheads="1"/>
          </p:cNvSpPr>
          <p:nvPr/>
        </p:nvSpPr>
        <p:spPr bwMode="auto">
          <a:xfrm>
            <a:off x="7038975" y="3664688"/>
            <a:ext cx="1114425" cy="517525"/>
          </a:xfrm>
          <a:prstGeom prst="rect">
            <a:avLst/>
          </a:prstGeom>
          <a:noFill/>
          <a:ln w="9525">
            <a:noFill/>
            <a:miter lim="800000"/>
            <a:headEnd/>
            <a:tailEnd/>
          </a:ln>
        </p:spPr>
        <p:txBody>
          <a:bodyPr>
            <a:spAutoFit/>
          </a:bodyPr>
          <a:lstStyle/>
          <a:p>
            <a:pPr algn="ctr"/>
            <a:r>
              <a:rPr lang="en-US" sz="1400" dirty="0"/>
              <a:t>SCP3</a:t>
            </a:r>
          </a:p>
          <a:p>
            <a:pPr algn="ctr"/>
            <a:r>
              <a:rPr lang="en-US" sz="1400" dirty="0"/>
              <a:t>PC 2-2-3</a:t>
            </a:r>
          </a:p>
        </p:txBody>
      </p:sp>
      <p:sp>
        <p:nvSpPr>
          <p:cNvPr id="352310" name="Text Box 54"/>
          <p:cNvSpPr txBox="1">
            <a:spLocks noChangeArrowheads="1"/>
          </p:cNvSpPr>
          <p:nvPr/>
        </p:nvSpPr>
        <p:spPr bwMode="auto">
          <a:xfrm>
            <a:off x="7115175" y="4712438"/>
            <a:ext cx="923925" cy="517525"/>
          </a:xfrm>
          <a:prstGeom prst="rect">
            <a:avLst/>
          </a:prstGeom>
          <a:noFill/>
          <a:ln w="9525">
            <a:noFill/>
            <a:miter lim="800000"/>
            <a:headEnd/>
            <a:tailEnd/>
          </a:ln>
        </p:spPr>
        <p:txBody>
          <a:bodyPr>
            <a:spAutoFit/>
          </a:bodyPr>
          <a:lstStyle/>
          <a:p>
            <a:pPr algn="ctr"/>
            <a:r>
              <a:rPr lang="en-US" sz="1400" dirty="0"/>
              <a:t>SCP4</a:t>
            </a:r>
          </a:p>
          <a:p>
            <a:pPr algn="ctr"/>
            <a:r>
              <a:rPr lang="en-US" sz="1400" dirty="0"/>
              <a:t>PC 2-2-4</a:t>
            </a:r>
          </a:p>
        </p:txBody>
      </p:sp>
      <p:sp>
        <p:nvSpPr>
          <p:cNvPr id="352311" name="Text Box 55"/>
          <p:cNvSpPr txBox="1">
            <a:spLocks noChangeArrowheads="1"/>
          </p:cNvSpPr>
          <p:nvPr/>
        </p:nvSpPr>
        <p:spPr bwMode="auto">
          <a:xfrm>
            <a:off x="6276975" y="6112613"/>
            <a:ext cx="2552700" cy="304800"/>
          </a:xfrm>
          <a:prstGeom prst="rect">
            <a:avLst/>
          </a:prstGeom>
          <a:noFill/>
          <a:ln w="9525">
            <a:noFill/>
            <a:miter lim="800000"/>
            <a:headEnd/>
            <a:tailEnd/>
          </a:ln>
        </p:spPr>
        <p:txBody>
          <a:bodyPr>
            <a:spAutoFit/>
          </a:bodyPr>
          <a:lstStyle/>
          <a:p>
            <a:pPr algn="ctr">
              <a:spcBef>
                <a:spcPct val="50000"/>
              </a:spcBef>
            </a:pPr>
            <a:r>
              <a:rPr lang="en-US" sz="1400" dirty="0"/>
              <a:t>SCPs have same RC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89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9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890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889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889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889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889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890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889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8899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889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890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889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8899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890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889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8900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8898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8897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8900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88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66" grpId="0"/>
      <p:bldP spid="2088974" grpId="0"/>
      <p:bldP spid="2088975" grpId="0"/>
      <p:bldP spid="2088978" grpId="0"/>
      <p:bldP spid="2088983" grpId="0"/>
      <p:bldP spid="2088984" grpId="0"/>
      <p:bldP spid="2088985" grpId="0"/>
      <p:bldP spid="2088986" grpId="0"/>
      <p:bldP spid="2088988" grpId="0"/>
      <p:bldP spid="2088989" grpId="0"/>
      <p:bldP spid="2088990" grpId="0"/>
      <p:bldP spid="2088991" grpId="0"/>
      <p:bldP spid="2088995" grpId="0"/>
      <p:bldP spid="2088996" grpId="0"/>
      <p:bldP spid="2088997" grpId="0"/>
      <p:bldP spid="2088998" grpId="0"/>
      <p:bldP spid="2088999" grpId="0"/>
      <p:bldP spid="2089000" grpId="0"/>
      <p:bldP spid="2089001" grpId="0"/>
      <p:bldP spid="2089002" grpId="0"/>
      <p:bldP spid="2089003" grpId="0"/>
      <p:bldP spid="2089004" grpId="0"/>
      <p:bldP spid="2089005" grpId="0"/>
      <p:bldP spid="2089006" grpId="0"/>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52400" y="-7938"/>
            <a:ext cx="8996363" cy="684213"/>
          </a:xfrm>
        </p:spPr>
        <p:txBody>
          <a:bodyPr/>
          <a:lstStyle/>
          <a:p>
            <a:pPr eaLnBrk="1" hangingPunct="1"/>
            <a:r>
              <a:rPr lang="en-US" dirty="0" smtClean="0"/>
              <a:t>Transaction Based GTT LS: TCAP MSU Key</a:t>
            </a:r>
          </a:p>
        </p:txBody>
      </p:sp>
      <p:sp>
        <p:nvSpPr>
          <p:cNvPr id="353283" name="Rectangle 3"/>
          <p:cNvSpPr>
            <a:spLocks noGrp="1" noChangeArrowheads="1"/>
          </p:cNvSpPr>
          <p:nvPr>
            <p:ph idx="1"/>
          </p:nvPr>
        </p:nvSpPr>
        <p:spPr>
          <a:xfrm>
            <a:off x="180975" y="4183912"/>
            <a:ext cx="8724900" cy="2238375"/>
          </a:xfrm>
        </p:spPr>
        <p:txBody>
          <a:bodyPr/>
          <a:lstStyle/>
          <a:p>
            <a:pPr eaLnBrk="1" hangingPunct="1">
              <a:lnSpc>
                <a:spcPct val="90000"/>
              </a:lnSpc>
            </a:pPr>
            <a:r>
              <a:rPr lang="en-US" sz="2400" dirty="0" smtClean="0"/>
              <a:t>TBGTTLS does not distinguish between OTID and DTID, and always uses the </a:t>
            </a:r>
            <a:r>
              <a:rPr lang="en-US" sz="2400" u="sng" dirty="0" smtClean="0"/>
              <a:t>first TID it finds in the message</a:t>
            </a:r>
            <a:r>
              <a:rPr lang="en-US" sz="2400" dirty="0" smtClean="0"/>
              <a:t> (OTID=“TID1” in this example)</a:t>
            </a:r>
          </a:p>
          <a:p>
            <a:pPr eaLnBrk="1" hangingPunct="1">
              <a:lnSpc>
                <a:spcPct val="90000"/>
              </a:lnSpc>
            </a:pPr>
            <a:r>
              <a:rPr lang="en-US" sz="2400" dirty="0" smtClean="0"/>
              <a:t>Generally, load sharing would not be used </a:t>
            </a:r>
            <a:r>
              <a:rPr lang="en-US" sz="2400" i="1" dirty="0" smtClean="0"/>
              <a:t>from SCP to MSC</a:t>
            </a:r>
            <a:r>
              <a:rPr lang="en-US" sz="2400" dirty="0" smtClean="0"/>
              <a:t> because responses from the SCP must go back to the specific MSC that sent the message</a:t>
            </a:r>
          </a:p>
          <a:p>
            <a:pPr eaLnBrk="1" hangingPunct="1">
              <a:lnSpc>
                <a:spcPct val="90000"/>
              </a:lnSpc>
            </a:pPr>
            <a:endParaRPr lang="en-US" sz="2400" dirty="0" smtClean="0"/>
          </a:p>
        </p:txBody>
      </p:sp>
      <p:sp>
        <p:nvSpPr>
          <p:cNvPr id="353288" name="Line 8"/>
          <p:cNvSpPr>
            <a:spLocks noChangeShapeType="1"/>
          </p:cNvSpPr>
          <p:nvPr/>
        </p:nvSpPr>
        <p:spPr bwMode="auto">
          <a:xfrm>
            <a:off x="4274952" y="2388339"/>
            <a:ext cx="20601" cy="1396852"/>
          </a:xfrm>
          <a:prstGeom prst="line">
            <a:avLst/>
          </a:prstGeom>
          <a:noFill/>
          <a:ln w="9525">
            <a:solidFill>
              <a:schemeClr val="tx1"/>
            </a:solidFill>
            <a:round/>
            <a:headEnd/>
            <a:tailEnd/>
          </a:ln>
        </p:spPr>
        <p:txBody>
          <a:bodyPr/>
          <a:lstStyle/>
          <a:p>
            <a:endParaRPr lang="en-US" dirty="0"/>
          </a:p>
        </p:txBody>
      </p:sp>
      <p:grpSp>
        <p:nvGrpSpPr>
          <p:cNvPr id="22" name="Group 21"/>
          <p:cNvGrpSpPr/>
          <p:nvPr/>
        </p:nvGrpSpPr>
        <p:grpSpPr>
          <a:xfrm>
            <a:off x="204787" y="700344"/>
            <a:ext cx="8939213" cy="3098800"/>
            <a:chOff x="149225" y="987425"/>
            <a:chExt cx="8939213" cy="3098800"/>
          </a:xfrm>
        </p:grpSpPr>
        <p:sp>
          <p:nvSpPr>
            <p:cNvPr id="353284" name="Oval 4"/>
            <p:cNvSpPr>
              <a:spLocks noChangeArrowheads="1"/>
            </p:cNvSpPr>
            <p:nvPr/>
          </p:nvSpPr>
          <p:spPr bwMode="ltGray">
            <a:xfrm>
              <a:off x="228600" y="1379538"/>
              <a:ext cx="1371600" cy="1295400"/>
            </a:xfrm>
            <a:prstGeom prst="ellipse">
              <a:avLst/>
            </a:prstGeom>
            <a:solidFill>
              <a:schemeClr val="accent1">
                <a:lumMod val="60000"/>
                <a:lumOff val="40000"/>
              </a:schemeClr>
            </a:solidFill>
            <a:ln w="9525">
              <a:solidFill>
                <a:schemeClr val="tx1"/>
              </a:solidFill>
              <a:round/>
              <a:headEnd/>
              <a:tailEnd/>
            </a:ln>
          </p:spPr>
          <p:txBody>
            <a:bodyPr wrap="none" anchor="ctr"/>
            <a:lstStyle/>
            <a:p>
              <a:pPr algn="ctr" eaLnBrk="0" hangingPunct="0"/>
              <a:r>
                <a:rPr lang="en-US" sz="2800" dirty="0"/>
                <a:t>MSC</a:t>
              </a:r>
            </a:p>
          </p:txBody>
        </p:sp>
        <p:sp>
          <p:nvSpPr>
            <p:cNvPr id="353285" name="Rectangle 5"/>
            <p:cNvSpPr>
              <a:spLocks noChangeArrowheads="1"/>
            </p:cNvSpPr>
            <p:nvPr/>
          </p:nvSpPr>
          <p:spPr bwMode="ltGray">
            <a:xfrm>
              <a:off x="3486150" y="1381125"/>
              <a:ext cx="1419225" cy="1295400"/>
            </a:xfrm>
            <a:prstGeom prst="rect">
              <a:avLst/>
            </a:prstGeom>
            <a:solidFill>
              <a:schemeClr val="accent1">
                <a:lumMod val="60000"/>
                <a:lumOff val="40000"/>
              </a:schemeClr>
            </a:solidFill>
            <a:ln w="9525">
              <a:solidFill>
                <a:schemeClr val="tx1"/>
              </a:solidFill>
              <a:miter lim="800000"/>
              <a:headEnd/>
              <a:tailEnd/>
            </a:ln>
          </p:spPr>
          <p:txBody>
            <a:bodyPr wrap="none" anchor="ctr"/>
            <a:lstStyle/>
            <a:p>
              <a:endParaRPr lang="en-US" dirty="0"/>
            </a:p>
          </p:txBody>
        </p:sp>
        <p:sp>
          <p:nvSpPr>
            <p:cNvPr id="353286" name="Text Box 6"/>
            <p:cNvSpPr txBox="1">
              <a:spLocks noChangeArrowheads="1"/>
            </p:cNvSpPr>
            <p:nvPr/>
          </p:nvSpPr>
          <p:spPr bwMode="auto">
            <a:xfrm>
              <a:off x="3600450" y="1781175"/>
              <a:ext cx="1133475" cy="519113"/>
            </a:xfrm>
            <a:prstGeom prst="rect">
              <a:avLst/>
            </a:prstGeom>
            <a:noFill/>
            <a:ln w="9525">
              <a:noFill/>
              <a:miter lim="800000"/>
              <a:headEnd/>
              <a:tailEnd/>
            </a:ln>
          </p:spPr>
          <p:txBody>
            <a:bodyPr>
              <a:spAutoFit/>
            </a:bodyPr>
            <a:lstStyle/>
            <a:p>
              <a:pPr algn="ctr">
                <a:spcBef>
                  <a:spcPct val="50000"/>
                </a:spcBef>
              </a:pPr>
              <a:r>
                <a:rPr lang="en-US" sz="2800" dirty="0"/>
                <a:t>STP</a:t>
              </a:r>
            </a:p>
          </p:txBody>
        </p:sp>
        <p:sp>
          <p:nvSpPr>
            <p:cNvPr id="353287" name="Line 7"/>
            <p:cNvSpPr>
              <a:spLocks noChangeShapeType="1"/>
            </p:cNvSpPr>
            <p:nvPr/>
          </p:nvSpPr>
          <p:spPr bwMode="auto">
            <a:xfrm flipH="1">
              <a:off x="901367" y="2676526"/>
              <a:ext cx="13031" cy="1406378"/>
            </a:xfrm>
            <a:prstGeom prst="line">
              <a:avLst/>
            </a:prstGeom>
            <a:noFill/>
            <a:ln w="9525">
              <a:solidFill>
                <a:schemeClr val="tx1"/>
              </a:solidFill>
              <a:round/>
              <a:headEnd/>
              <a:tailEnd/>
            </a:ln>
          </p:spPr>
          <p:txBody>
            <a:bodyPr/>
            <a:lstStyle/>
            <a:p>
              <a:endParaRPr lang="en-US" dirty="0"/>
            </a:p>
          </p:txBody>
        </p:sp>
        <p:sp>
          <p:nvSpPr>
            <p:cNvPr id="353289" name="Line 9"/>
            <p:cNvSpPr>
              <a:spLocks noChangeShapeType="1"/>
            </p:cNvSpPr>
            <p:nvPr/>
          </p:nvSpPr>
          <p:spPr bwMode="auto">
            <a:xfrm flipH="1">
              <a:off x="8205936" y="2647950"/>
              <a:ext cx="14139" cy="1424321"/>
            </a:xfrm>
            <a:prstGeom prst="line">
              <a:avLst/>
            </a:prstGeom>
            <a:noFill/>
            <a:ln w="9525">
              <a:solidFill>
                <a:schemeClr val="tx1"/>
              </a:solidFill>
              <a:round/>
              <a:headEnd/>
              <a:tailEnd/>
            </a:ln>
          </p:spPr>
          <p:txBody>
            <a:bodyPr/>
            <a:lstStyle/>
            <a:p>
              <a:endParaRPr lang="en-US" dirty="0"/>
            </a:p>
          </p:txBody>
        </p:sp>
        <p:sp>
          <p:nvSpPr>
            <p:cNvPr id="2091018" name="Text Box 10"/>
            <p:cNvSpPr txBox="1">
              <a:spLocks noChangeArrowheads="1"/>
            </p:cNvSpPr>
            <p:nvPr/>
          </p:nvSpPr>
          <p:spPr bwMode="auto">
            <a:xfrm>
              <a:off x="149225" y="1027113"/>
              <a:ext cx="2657475" cy="336550"/>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sz="1600" dirty="0"/>
                <a:t>TID1 created by MSC</a:t>
              </a:r>
            </a:p>
          </p:txBody>
        </p:sp>
        <p:sp>
          <p:nvSpPr>
            <p:cNvPr id="2091019" name="Text Box 11"/>
            <p:cNvSpPr txBox="1">
              <a:spLocks noChangeArrowheads="1"/>
            </p:cNvSpPr>
            <p:nvPr/>
          </p:nvSpPr>
          <p:spPr bwMode="auto">
            <a:xfrm>
              <a:off x="6970713" y="987425"/>
              <a:ext cx="2117725" cy="336550"/>
            </a:xfrm>
            <a:prstGeom prst="rect">
              <a:avLst/>
            </a:prstGeom>
            <a:noFill/>
            <a:ln w="9525">
              <a:noFill/>
              <a:miter lim="800000"/>
              <a:headEnd/>
              <a:tailEnd/>
            </a:ln>
          </p:spPr>
          <p:txBody>
            <a:bodyPr lIns="91423" tIns="45712" rIns="91423" bIns="45712">
              <a:spAutoFit/>
            </a:bodyPr>
            <a:lstStyle/>
            <a:p>
              <a:pPr defTabSz="1104900" eaLnBrk="0" hangingPunct="0">
                <a:spcBef>
                  <a:spcPct val="50000"/>
                </a:spcBef>
              </a:pPr>
              <a:r>
                <a:rPr lang="en-US" sz="1600" dirty="0"/>
                <a:t>TID2 created by SCP</a:t>
              </a:r>
            </a:p>
          </p:txBody>
        </p:sp>
        <p:sp>
          <p:nvSpPr>
            <p:cNvPr id="2091020" name="Text Box 12"/>
            <p:cNvSpPr txBox="1">
              <a:spLocks noChangeArrowheads="1"/>
            </p:cNvSpPr>
            <p:nvPr/>
          </p:nvSpPr>
          <p:spPr bwMode="auto">
            <a:xfrm>
              <a:off x="874713" y="2682875"/>
              <a:ext cx="3937000" cy="336550"/>
            </a:xfrm>
            <a:prstGeom prst="rect">
              <a:avLst/>
            </a:prstGeom>
            <a:noFill/>
            <a:ln w="9525">
              <a:noFill/>
              <a:miter lim="800000"/>
              <a:headEnd/>
              <a:tailEnd/>
            </a:ln>
          </p:spPr>
          <p:txBody>
            <a:bodyPr>
              <a:spAutoFit/>
            </a:bodyPr>
            <a:lstStyle/>
            <a:p>
              <a:pPr eaLnBrk="0" hangingPunct="0">
                <a:spcBef>
                  <a:spcPct val="50000"/>
                </a:spcBef>
              </a:pPr>
              <a:r>
                <a:rPr lang="en-US" sz="1600" dirty="0"/>
                <a:t>TC_Begin (OTID=“TID1”, no DTID)</a:t>
              </a:r>
            </a:p>
          </p:txBody>
        </p:sp>
        <p:sp>
          <p:nvSpPr>
            <p:cNvPr id="2091021" name="Line 13"/>
            <p:cNvSpPr>
              <a:spLocks noChangeShapeType="1"/>
            </p:cNvSpPr>
            <p:nvPr/>
          </p:nvSpPr>
          <p:spPr bwMode="auto">
            <a:xfrm flipV="1">
              <a:off x="923925" y="2981325"/>
              <a:ext cx="7296150" cy="9525"/>
            </a:xfrm>
            <a:prstGeom prst="line">
              <a:avLst/>
            </a:prstGeom>
            <a:noFill/>
            <a:ln w="9525">
              <a:solidFill>
                <a:schemeClr val="tx1"/>
              </a:solidFill>
              <a:round/>
              <a:headEnd/>
              <a:tailEnd type="triangle" w="med" len="med"/>
            </a:ln>
          </p:spPr>
          <p:txBody>
            <a:bodyPr/>
            <a:lstStyle/>
            <a:p>
              <a:endParaRPr lang="en-US" dirty="0"/>
            </a:p>
          </p:txBody>
        </p:sp>
        <p:sp>
          <p:nvSpPr>
            <p:cNvPr id="2091022" name="Text Box 14"/>
            <p:cNvSpPr txBox="1">
              <a:spLocks noChangeArrowheads="1"/>
            </p:cNvSpPr>
            <p:nvPr/>
          </p:nvSpPr>
          <p:spPr bwMode="auto">
            <a:xfrm>
              <a:off x="4202113" y="2960688"/>
              <a:ext cx="4090987" cy="336550"/>
            </a:xfrm>
            <a:prstGeom prst="rect">
              <a:avLst/>
            </a:prstGeom>
            <a:noFill/>
            <a:ln w="9525">
              <a:noFill/>
              <a:miter lim="800000"/>
              <a:headEnd/>
              <a:tailEnd/>
            </a:ln>
          </p:spPr>
          <p:txBody>
            <a:bodyPr>
              <a:spAutoFit/>
            </a:bodyPr>
            <a:lstStyle/>
            <a:p>
              <a:pPr eaLnBrk="0" hangingPunct="0">
                <a:spcBef>
                  <a:spcPct val="50000"/>
                </a:spcBef>
              </a:pPr>
              <a:r>
                <a:rPr lang="en-US" sz="1600" dirty="0"/>
                <a:t>TC_Continue (OTID=“TID2”, DTID=“TID1”)</a:t>
              </a:r>
            </a:p>
          </p:txBody>
        </p:sp>
        <p:sp>
          <p:nvSpPr>
            <p:cNvPr id="2091023" name="Line 15"/>
            <p:cNvSpPr>
              <a:spLocks noChangeShapeType="1"/>
            </p:cNvSpPr>
            <p:nvPr/>
          </p:nvSpPr>
          <p:spPr bwMode="auto">
            <a:xfrm flipH="1">
              <a:off x="933450" y="3286125"/>
              <a:ext cx="7296150" cy="0"/>
            </a:xfrm>
            <a:prstGeom prst="line">
              <a:avLst/>
            </a:prstGeom>
            <a:noFill/>
            <a:ln w="9525">
              <a:solidFill>
                <a:schemeClr val="tx1"/>
              </a:solidFill>
              <a:round/>
              <a:headEnd/>
              <a:tailEnd type="triangle" w="med" len="med"/>
            </a:ln>
          </p:spPr>
          <p:txBody>
            <a:bodyPr/>
            <a:lstStyle/>
            <a:p>
              <a:endParaRPr lang="en-US" dirty="0"/>
            </a:p>
          </p:txBody>
        </p:sp>
        <p:sp>
          <p:nvSpPr>
            <p:cNvPr id="2091024" name="Text Box 16"/>
            <p:cNvSpPr txBox="1">
              <a:spLocks noChangeArrowheads="1"/>
            </p:cNvSpPr>
            <p:nvPr/>
          </p:nvSpPr>
          <p:spPr bwMode="auto">
            <a:xfrm>
              <a:off x="895350" y="3259138"/>
              <a:ext cx="3730625" cy="581025"/>
            </a:xfrm>
            <a:prstGeom prst="rect">
              <a:avLst/>
            </a:prstGeom>
            <a:noFill/>
            <a:ln w="9525">
              <a:noFill/>
              <a:miter lim="800000"/>
              <a:headEnd/>
              <a:tailEnd/>
            </a:ln>
          </p:spPr>
          <p:txBody>
            <a:bodyPr>
              <a:spAutoFit/>
            </a:bodyPr>
            <a:lstStyle/>
            <a:p>
              <a:pPr eaLnBrk="0" hangingPunct="0">
                <a:spcBef>
                  <a:spcPct val="50000"/>
                </a:spcBef>
              </a:pPr>
              <a:r>
                <a:rPr lang="en-US" sz="1600" dirty="0"/>
                <a:t>TC_Continue (OTID=“TID1”, DTID=“TID2”)</a:t>
              </a:r>
            </a:p>
          </p:txBody>
        </p:sp>
        <p:sp>
          <p:nvSpPr>
            <p:cNvPr id="2091025" name="Text Box 17"/>
            <p:cNvSpPr txBox="1">
              <a:spLocks noChangeArrowheads="1"/>
            </p:cNvSpPr>
            <p:nvPr/>
          </p:nvSpPr>
          <p:spPr bwMode="auto">
            <a:xfrm>
              <a:off x="4217988" y="3744913"/>
              <a:ext cx="3276600" cy="336550"/>
            </a:xfrm>
            <a:prstGeom prst="rect">
              <a:avLst/>
            </a:prstGeom>
            <a:noFill/>
            <a:ln w="9525">
              <a:noFill/>
              <a:miter lim="800000"/>
              <a:headEnd/>
              <a:tailEnd/>
            </a:ln>
          </p:spPr>
          <p:txBody>
            <a:bodyPr>
              <a:spAutoFit/>
            </a:bodyPr>
            <a:lstStyle/>
            <a:p>
              <a:pPr eaLnBrk="0" hangingPunct="0">
                <a:spcBef>
                  <a:spcPct val="50000"/>
                </a:spcBef>
              </a:pPr>
              <a:r>
                <a:rPr lang="en-US" sz="1600" dirty="0"/>
                <a:t>TC_End (DTID=“TID1”, no OTID)</a:t>
              </a:r>
            </a:p>
          </p:txBody>
        </p:sp>
        <p:sp>
          <p:nvSpPr>
            <p:cNvPr id="2091026" name="Line 18"/>
            <p:cNvSpPr>
              <a:spLocks noChangeShapeType="1"/>
            </p:cNvSpPr>
            <p:nvPr/>
          </p:nvSpPr>
          <p:spPr bwMode="auto">
            <a:xfrm>
              <a:off x="914400" y="3781425"/>
              <a:ext cx="7305675" cy="0"/>
            </a:xfrm>
            <a:prstGeom prst="line">
              <a:avLst/>
            </a:prstGeom>
            <a:noFill/>
            <a:ln w="9525">
              <a:solidFill>
                <a:schemeClr val="tx1"/>
              </a:solidFill>
              <a:round/>
              <a:headEnd/>
              <a:tailEnd type="triangle" w="med" len="med"/>
            </a:ln>
          </p:spPr>
          <p:txBody>
            <a:bodyPr/>
            <a:lstStyle/>
            <a:p>
              <a:endParaRPr lang="en-US" dirty="0"/>
            </a:p>
          </p:txBody>
        </p:sp>
        <p:sp>
          <p:nvSpPr>
            <p:cNvPr id="2091027" name="Line 19"/>
            <p:cNvSpPr>
              <a:spLocks noChangeShapeType="1"/>
            </p:cNvSpPr>
            <p:nvPr/>
          </p:nvSpPr>
          <p:spPr bwMode="auto">
            <a:xfrm flipH="1">
              <a:off x="904875" y="4086225"/>
              <a:ext cx="7305675" cy="0"/>
            </a:xfrm>
            <a:prstGeom prst="line">
              <a:avLst/>
            </a:prstGeom>
            <a:noFill/>
            <a:ln w="9525">
              <a:solidFill>
                <a:schemeClr val="tx1"/>
              </a:solidFill>
              <a:round/>
              <a:headEnd/>
              <a:tailEnd type="triangle" w="med" len="med"/>
            </a:ln>
          </p:spPr>
          <p:txBody>
            <a:bodyPr/>
            <a:lstStyle/>
            <a:p>
              <a:endParaRPr lang="en-US" dirty="0"/>
            </a:p>
          </p:txBody>
        </p:sp>
        <p:sp>
          <p:nvSpPr>
            <p:cNvPr id="353300" name="AutoShape 20"/>
            <p:cNvSpPr>
              <a:spLocks noChangeArrowheads="1"/>
            </p:cNvSpPr>
            <p:nvPr/>
          </p:nvSpPr>
          <p:spPr bwMode="ltGray">
            <a:xfrm>
              <a:off x="7334250" y="1333500"/>
              <a:ext cx="1571625" cy="1295400"/>
            </a:xfrm>
            <a:prstGeom prst="triangle">
              <a:avLst>
                <a:gd name="adj" fmla="val 50000"/>
              </a:avLst>
            </a:prstGeom>
            <a:solidFill>
              <a:schemeClr val="accent1">
                <a:lumMod val="60000"/>
                <a:lumOff val="40000"/>
              </a:schemeClr>
            </a:solidFill>
            <a:ln w="9525">
              <a:solidFill>
                <a:schemeClr val="tx1"/>
              </a:solidFill>
              <a:miter lim="800000"/>
              <a:headEnd/>
              <a:tailEnd/>
            </a:ln>
          </p:spPr>
          <p:txBody>
            <a:bodyPr wrap="none" anchor="ctr"/>
            <a:lstStyle/>
            <a:p>
              <a:pPr>
                <a:buFont typeface="Arial" pitchFamily="34" charset="0"/>
                <a:buChar char="•"/>
              </a:pPr>
              <a:endParaRPr lang="en-US" dirty="0"/>
            </a:p>
          </p:txBody>
        </p:sp>
        <p:sp>
          <p:nvSpPr>
            <p:cNvPr id="353301" name="Text Box 21"/>
            <p:cNvSpPr txBox="1">
              <a:spLocks noChangeArrowheads="1"/>
            </p:cNvSpPr>
            <p:nvPr/>
          </p:nvSpPr>
          <p:spPr bwMode="auto">
            <a:xfrm>
              <a:off x="7543800" y="2028825"/>
              <a:ext cx="1133475" cy="519113"/>
            </a:xfrm>
            <a:prstGeom prst="rect">
              <a:avLst/>
            </a:prstGeom>
            <a:noFill/>
            <a:ln w="9525">
              <a:noFill/>
              <a:miter lim="800000"/>
              <a:headEnd/>
              <a:tailEnd/>
            </a:ln>
          </p:spPr>
          <p:txBody>
            <a:bodyPr>
              <a:spAutoFit/>
            </a:bodyPr>
            <a:lstStyle/>
            <a:p>
              <a:pPr algn="ctr">
                <a:spcBef>
                  <a:spcPct val="50000"/>
                </a:spcBef>
              </a:pPr>
              <a:r>
                <a:rPr lang="en-US" sz="2800" dirty="0"/>
                <a:t>SCP</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smtClean="0"/>
              <a:t>Global Title Translations Tables Entry Order</a:t>
            </a:r>
          </a:p>
        </p:txBody>
      </p:sp>
      <p:sp>
        <p:nvSpPr>
          <p:cNvPr id="48131" name="Rectangle 3"/>
          <p:cNvSpPr>
            <a:spLocks noGrp="1" noChangeArrowheads="1"/>
          </p:cNvSpPr>
          <p:nvPr>
            <p:ph idx="1"/>
          </p:nvPr>
        </p:nvSpPr>
        <p:spPr/>
        <p:txBody>
          <a:bodyPr/>
          <a:lstStyle/>
          <a:p>
            <a:pPr eaLnBrk="1" hangingPunct="1"/>
            <a:r>
              <a:rPr lang="en-US" dirty="0" smtClean="0"/>
              <a:t>Entering the global title translation tables into the database of the EAGLE should be done in the following sequence:</a:t>
            </a:r>
          </a:p>
          <a:p>
            <a:pPr eaLnBrk="1" hangingPunct="1"/>
            <a:endParaRPr lang="en-US" dirty="0" smtClean="0"/>
          </a:p>
          <a:p>
            <a:pPr lvl="1" eaLnBrk="1" hangingPunct="1"/>
            <a:r>
              <a:rPr lang="en-US" dirty="0" smtClean="0"/>
              <a:t>Translation Type Table</a:t>
            </a:r>
          </a:p>
          <a:p>
            <a:pPr lvl="1" eaLnBrk="1" hangingPunct="1"/>
            <a:r>
              <a:rPr lang="en-US" dirty="0" smtClean="0"/>
              <a:t>Translation Type Mapping Table</a:t>
            </a:r>
          </a:p>
          <a:p>
            <a:pPr lvl="1" eaLnBrk="1" hangingPunct="1"/>
            <a:r>
              <a:rPr lang="en-US" dirty="0" smtClean="0"/>
              <a:t>Concerned Signaling Point Code Group Table</a:t>
            </a:r>
          </a:p>
          <a:p>
            <a:pPr lvl="1" eaLnBrk="1" hangingPunct="1"/>
            <a:r>
              <a:rPr lang="en-US" dirty="0" smtClean="0"/>
              <a:t>Mated Applications Table</a:t>
            </a:r>
          </a:p>
          <a:p>
            <a:pPr lvl="1" eaLnBrk="1" hangingPunct="1"/>
            <a:r>
              <a:rPr lang="en-US" dirty="0" smtClean="0"/>
              <a:t>Global Title Translation Table</a:t>
            </a:r>
          </a:p>
          <a:p>
            <a:pPr eaLnBrk="1" hangingPunct="1"/>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Global Title Translations Processing Order</a:t>
            </a:r>
          </a:p>
        </p:txBody>
      </p:sp>
      <p:sp>
        <p:nvSpPr>
          <p:cNvPr id="49155" name="Rectangle 3"/>
          <p:cNvSpPr>
            <a:spLocks noGrp="1" noChangeArrowheads="1"/>
          </p:cNvSpPr>
          <p:nvPr>
            <p:ph idx="1"/>
          </p:nvPr>
        </p:nvSpPr>
        <p:spPr/>
        <p:txBody>
          <a:bodyPr/>
          <a:lstStyle/>
          <a:p>
            <a:r>
              <a:rPr lang="en-US" dirty="0" smtClean="0"/>
              <a:t>The EAGLE processes incoming SCCP MSUs in the following sequence: </a:t>
            </a:r>
          </a:p>
          <a:p>
            <a:pPr>
              <a:buFont typeface="Wingdings" pitchFamily="2" charset="2"/>
              <a:buNone/>
            </a:pPr>
            <a:endParaRPr lang="en-US" dirty="0" smtClean="0"/>
          </a:p>
          <a:p>
            <a:pPr lvl="1"/>
            <a:r>
              <a:rPr lang="en-US" dirty="0" smtClean="0"/>
              <a:t>Translation Type Mapping Table</a:t>
            </a:r>
          </a:p>
          <a:p>
            <a:pPr lvl="1" eaLnBrk="1" hangingPunct="1"/>
            <a:r>
              <a:rPr lang="en-US" dirty="0" smtClean="0"/>
              <a:t>Translation Type Table</a:t>
            </a:r>
          </a:p>
          <a:p>
            <a:pPr lvl="1" eaLnBrk="1" hangingPunct="1"/>
            <a:r>
              <a:rPr lang="en-US" dirty="0" smtClean="0"/>
              <a:t>Global Title Translation Table</a:t>
            </a:r>
          </a:p>
          <a:p>
            <a:pPr lvl="1" eaLnBrk="1" hangingPunct="1"/>
            <a:r>
              <a:rPr lang="en-US" dirty="0" smtClean="0"/>
              <a:t>Mated Applications Table</a:t>
            </a:r>
          </a:p>
          <a:p>
            <a:pPr lvl="1" eaLnBrk="1" hangingPunct="1"/>
            <a:r>
              <a:rPr lang="en-US" dirty="0" smtClean="0"/>
              <a:t>Concerned Signaling Point Code Group Table</a:t>
            </a:r>
          </a:p>
          <a:p>
            <a:pPr eaLnBrk="1" hangingPunct="1"/>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Global Title Translation Configuration</a:t>
            </a:r>
            <a:endParaRPr lang="en-US" dirty="0" smtClean="0"/>
          </a:p>
        </p:txBody>
      </p:sp>
      <p:sp>
        <p:nvSpPr>
          <p:cNvPr id="50186" name="Rectangle 10"/>
          <p:cNvSpPr>
            <a:spLocks noGrp="1" noChangeArrowheads="1"/>
          </p:cNvSpPr>
          <p:nvPr>
            <p:ph sz="half" idx="2"/>
          </p:nvPr>
        </p:nvSpPr>
        <p:spPr>
          <a:xfrm>
            <a:off x="3667125" y="1285875"/>
            <a:ext cx="4819650" cy="4800600"/>
          </a:xfrm>
        </p:spPr>
        <p:txBody>
          <a:bodyPr/>
          <a:lstStyle/>
          <a:p>
            <a:endParaRPr lang="en-US" dirty="0" smtClean="0"/>
          </a:p>
          <a:p>
            <a:r>
              <a:rPr lang="en-US" dirty="0" smtClean="0"/>
              <a:t>In order to configure the EAGLE 5 STP for the Global Title Translation, the GTT feature must be turned on. </a:t>
            </a:r>
          </a:p>
          <a:p>
            <a:endParaRPr lang="en-US" dirty="0" smtClean="0"/>
          </a:p>
          <a:p>
            <a:r>
              <a:rPr lang="en-US" dirty="0" smtClean="0"/>
              <a:t>NOTE: once a feature is turned on, it cannot be turned off.</a:t>
            </a:r>
          </a:p>
        </p:txBody>
      </p:sp>
      <p:sp>
        <p:nvSpPr>
          <p:cNvPr id="50180" name="Rectangle 4"/>
          <p:cNvSpPr>
            <a:spLocks noChangeArrowheads="1"/>
          </p:cNvSpPr>
          <p:nvPr/>
        </p:nvSpPr>
        <p:spPr bwMode="auto">
          <a:xfrm>
            <a:off x="1019175" y="12858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chg-feat:gtt=on</a:t>
            </a:r>
          </a:p>
        </p:txBody>
      </p:sp>
      <p:sp>
        <p:nvSpPr>
          <p:cNvPr id="50181" name="Rectangle 5"/>
          <p:cNvSpPr>
            <a:spLocks noChangeArrowheads="1"/>
          </p:cNvSpPr>
          <p:nvPr/>
        </p:nvSpPr>
        <p:spPr bwMode="auto">
          <a:xfrm>
            <a:off x="1019175" y="20478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50182" name="Rectangle 6"/>
          <p:cNvSpPr>
            <a:spLocks noChangeArrowheads="1"/>
          </p:cNvSpPr>
          <p:nvPr/>
        </p:nvSpPr>
        <p:spPr bwMode="auto">
          <a:xfrm>
            <a:off x="1019175" y="28098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a:t>
            </a:r>
          </a:p>
        </p:txBody>
      </p:sp>
      <p:sp>
        <p:nvSpPr>
          <p:cNvPr id="50183" name="Rectangle 7"/>
          <p:cNvSpPr>
            <a:spLocks noChangeArrowheads="1"/>
          </p:cNvSpPr>
          <p:nvPr/>
        </p:nvSpPr>
        <p:spPr bwMode="auto">
          <a:xfrm>
            <a:off x="1019175" y="35718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a:t>
            </a:r>
          </a:p>
        </p:txBody>
      </p:sp>
      <p:sp>
        <p:nvSpPr>
          <p:cNvPr id="50184" name="Rectangle 8"/>
          <p:cNvSpPr>
            <a:spLocks noChangeArrowheads="1"/>
          </p:cNvSpPr>
          <p:nvPr/>
        </p:nvSpPr>
        <p:spPr bwMode="auto">
          <a:xfrm>
            <a:off x="1019175" y="43338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50185" name="Rectangle 9"/>
          <p:cNvSpPr>
            <a:spLocks noChangeArrowheads="1"/>
          </p:cNvSpPr>
          <p:nvPr/>
        </p:nvSpPr>
        <p:spPr bwMode="auto">
          <a:xfrm>
            <a:off x="1019175" y="50958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Entering a Service Module for GTT</a:t>
            </a:r>
          </a:p>
        </p:txBody>
      </p:sp>
      <p:sp>
        <p:nvSpPr>
          <p:cNvPr id="51203" name="Rectangle 3"/>
          <p:cNvSpPr>
            <a:spLocks noGrp="1" noChangeArrowheads="1"/>
          </p:cNvSpPr>
          <p:nvPr>
            <p:ph idx="1"/>
          </p:nvPr>
        </p:nvSpPr>
        <p:spPr>
          <a:xfrm>
            <a:off x="457200" y="990600"/>
            <a:ext cx="8343900" cy="5486400"/>
          </a:xfrm>
        </p:spPr>
        <p:txBody>
          <a:bodyPr/>
          <a:lstStyle/>
          <a:p>
            <a:pPr eaLnBrk="1" hangingPunct="1"/>
            <a:r>
              <a:rPr lang="en-US" dirty="0" smtClean="0"/>
              <a:t>Service module cards must be entered before GTT will function in the EAGLE 5 STP.</a:t>
            </a:r>
          </a:p>
          <a:p>
            <a:pPr eaLnBrk="1" hangingPunct="1"/>
            <a:r>
              <a:rPr lang="en-US" dirty="0" smtClean="0"/>
              <a:t>A DSM or E5-SM4G card must be configured in the database with the VSCCP application.</a:t>
            </a:r>
          </a:p>
          <a:p>
            <a:pPr eaLnBrk="1" hangingPunct="1"/>
            <a:r>
              <a:rPr lang="en-US" dirty="0" smtClean="0"/>
              <a:t>The command used to enter a service module is:</a:t>
            </a:r>
          </a:p>
          <a:p>
            <a:pPr lvl="1" eaLnBrk="1" hangingPunct="1"/>
            <a:r>
              <a:rPr lang="en-US" sz="2000" dirty="0" smtClean="0"/>
              <a:t>ent-card:type=dsm:appl=vsccp:loc=xxxx&lt;dsm, E5-SM4G card slot location(s)&gt;</a:t>
            </a:r>
            <a:br>
              <a:rPr lang="en-US" sz="2000" dirty="0" smtClean="0"/>
            </a:br>
            <a:r>
              <a:rPr lang="en-US" sz="2000" dirty="0" smtClean="0"/>
              <a:t/>
            </a:r>
            <a:br>
              <a:rPr lang="en-US" sz="2000" dirty="0" smtClean="0"/>
            </a:br>
            <a:r>
              <a:rPr lang="en-US" sz="2000" dirty="0" smtClean="0"/>
              <a:t>then</a:t>
            </a:r>
            <a:br>
              <a:rPr lang="en-US" sz="2000" dirty="0" smtClean="0"/>
            </a:br>
            <a:endParaRPr lang="en-US" sz="2000" dirty="0" smtClean="0"/>
          </a:p>
          <a:p>
            <a:pPr lvl="1" eaLnBrk="1" hangingPunct="1"/>
            <a:r>
              <a:rPr lang="en-US" sz="2000" dirty="0" smtClean="0"/>
              <a:t>alw-card:loc=xxxx &lt;dsm or E5-SM4G location(s)&gt;</a:t>
            </a:r>
          </a:p>
          <a:p>
            <a:pPr lvl="1" eaLnBrk="1" hangingPunct="1"/>
            <a:endParaRPr lang="en-US" sz="20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Translation Type Mapping Table</a:t>
            </a:r>
            <a:endParaRPr lang="en-US" dirty="0" smtClean="0"/>
          </a:p>
        </p:txBody>
      </p:sp>
      <p:sp>
        <p:nvSpPr>
          <p:cNvPr id="52228" name="Rectangle 4"/>
          <p:cNvSpPr>
            <a:spLocks noGrp="1" noChangeArrowheads="1"/>
          </p:cNvSpPr>
          <p:nvPr>
            <p:ph sz="half" idx="2"/>
          </p:nvPr>
        </p:nvSpPr>
        <p:spPr>
          <a:xfrm>
            <a:off x="3619500" y="723900"/>
            <a:ext cx="4762500" cy="5457824"/>
          </a:xfrm>
        </p:spPr>
        <p:txBody>
          <a:bodyPr/>
          <a:lstStyle/>
          <a:p>
            <a:endParaRPr lang="en-US" dirty="0" smtClean="0"/>
          </a:p>
          <a:p>
            <a:r>
              <a:rPr lang="en-US" sz="2400" dirty="0" smtClean="0"/>
              <a:t>Translation Type Mapping is the first step performed in the global title translation function. </a:t>
            </a:r>
          </a:p>
          <a:p>
            <a:endParaRPr lang="en-US" sz="2400" dirty="0" smtClean="0"/>
          </a:p>
          <a:p>
            <a:r>
              <a:rPr lang="en-US" sz="2400" dirty="0" smtClean="0"/>
              <a:t>The Translation Type Mapping command is only used if the TT value of incoming or outgoing queries do not match the GTT tables of the EAGLE 5 STP.</a:t>
            </a:r>
          </a:p>
          <a:p>
            <a:endParaRPr lang="en-US" sz="2400" dirty="0" smtClean="0"/>
          </a:p>
          <a:p>
            <a:r>
              <a:rPr lang="en-US" sz="2400" dirty="0" smtClean="0"/>
              <a:t>TT Mapping is performed on a </a:t>
            </a:r>
            <a:r>
              <a:rPr lang="en-US" sz="2400" dirty="0" err="1" smtClean="0"/>
              <a:t>linkset</a:t>
            </a:r>
            <a:r>
              <a:rPr lang="en-US" sz="2400" dirty="0" smtClean="0"/>
              <a:t> basis.</a:t>
            </a:r>
          </a:p>
        </p:txBody>
      </p:sp>
      <p:sp>
        <p:nvSpPr>
          <p:cNvPr id="52229" name="Rectangle 5"/>
          <p:cNvSpPr>
            <a:spLocks noChangeArrowheads="1"/>
          </p:cNvSpPr>
          <p:nvPr/>
        </p:nvSpPr>
        <p:spPr bwMode="auto">
          <a:xfrm>
            <a:off x="914400" y="13144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chg-feat:gtt=on</a:t>
            </a:r>
            <a:endParaRPr lang="en-US" sz="2000" b="1" dirty="0">
              <a:solidFill>
                <a:schemeClr val="bg2"/>
              </a:solidFill>
            </a:endParaRPr>
          </a:p>
        </p:txBody>
      </p:sp>
      <p:sp>
        <p:nvSpPr>
          <p:cNvPr id="52230" name="Rectangle 6"/>
          <p:cNvSpPr>
            <a:spLocks noChangeArrowheads="1"/>
          </p:cNvSpPr>
          <p:nvPr/>
        </p:nvSpPr>
        <p:spPr bwMode="auto">
          <a:xfrm>
            <a:off x="914400" y="207645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52231" name="Rectangle 7"/>
          <p:cNvSpPr>
            <a:spLocks noChangeArrowheads="1"/>
          </p:cNvSpPr>
          <p:nvPr/>
        </p:nvSpPr>
        <p:spPr bwMode="auto">
          <a:xfrm>
            <a:off x="914400" y="28384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a:t>
            </a:r>
          </a:p>
        </p:txBody>
      </p:sp>
      <p:sp>
        <p:nvSpPr>
          <p:cNvPr id="52232" name="Rectangle 8"/>
          <p:cNvSpPr>
            <a:spLocks noChangeArrowheads="1"/>
          </p:cNvSpPr>
          <p:nvPr/>
        </p:nvSpPr>
        <p:spPr bwMode="auto">
          <a:xfrm>
            <a:off x="914400" y="36004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a:t>
            </a:r>
          </a:p>
        </p:txBody>
      </p:sp>
      <p:sp>
        <p:nvSpPr>
          <p:cNvPr id="52233" name="Rectangle 9"/>
          <p:cNvSpPr>
            <a:spLocks noChangeArrowheads="1"/>
          </p:cNvSpPr>
          <p:nvPr/>
        </p:nvSpPr>
        <p:spPr bwMode="auto">
          <a:xfrm>
            <a:off x="914400" y="43624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52234" name="Rectangle 10"/>
          <p:cNvSpPr>
            <a:spLocks noChangeArrowheads="1"/>
          </p:cNvSpPr>
          <p:nvPr/>
        </p:nvSpPr>
        <p:spPr bwMode="auto">
          <a:xfrm>
            <a:off x="914400" y="512445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dirty="0" smtClean="0"/>
              <a:t>Translation Type Mapping Example</a:t>
            </a:r>
          </a:p>
        </p:txBody>
      </p:sp>
      <p:sp>
        <p:nvSpPr>
          <p:cNvPr id="2052" name="Line 3"/>
          <p:cNvSpPr>
            <a:spLocks noChangeShapeType="1"/>
          </p:cNvSpPr>
          <p:nvPr/>
        </p:nvSpPr>
        <p:spPr bwMode="auto">
          <a:xfrm>
            <a:off x="1238250" y="3565525"/>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53" name="Line 4"/>
          <p:cNvSpPr>
            <a:spLocks noChangeShapeType="1"/>
          </p:cNvSpPr>
          <p:nvPr/>
        </p:nvSpPr>
        <p:spPr bwMode="auto">
          <a:xfrm flipV="1">
            <a:off x="5048250" y="3565525"/>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54" name="Line 6"/>
          <p:cNvSpPr>
            <a:spLocks noChangeShapeType="1"/>
          </p:cNvSpPr>
          <p:nvPr/>
        </p:nvSpPr>
        <p:spPr bwMode="auto">
          <a:xfrm flipV="1">
            <a:off x="1314450" y="402272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2055" name="Text Box 7"/>
          <p:cNvSpPr txBox="1">
            <a:spLocks noChangeArrowheads="1"/>
          </p:cNvSpPr>
          <p:nvPr/>
        </p:nvSpPr>
        <p:spPr bwMode="auto">
          <a:xfrm>
            <a:off x="4210050" y="4211638"/>
            <a:ext cx="1284288" cy="1069975"/>
          </a:xfrm>
          <a:prstGeom prst="rect">
            <a:avLst/>
          </a:prstGeom>
          <a:noFill/>
          <a:ln w="12700">
            <a:noFill/>
            <a:miter lim="800000"/>
            <a:headEnd type="none" w="sm" len="sm"/>
            <a:tailEnd type="none" w="sm" len="sm"/>
          </a:ln>
        </p:spPr>
        <p:txBody>
          <a:bodyPr wrap="none">
            <a:spAutoFit/>
          </a:bodyPr>
          <a:lstStyle/>
          <a:p>
            <a:pPr eaLnBrk="0" hangingPunct="0"/>
            <a:r>
              <a:rPr lang="en-US" sz="1600" u="sng" dirty="0"/>
              <a:t>TT Table</a:t>
            </a:r>
            <a:endParaRPr lang="en-US" sz="1600" dirty="0"/>
          </a:p>
          <a:p>
            <a:pPr eaLnBrk="0" hangingPunct="0"/>
            <a:r>
              <a:rPr lang="en-US" sz="1600" dirty="0"/>
              <a:t>TT = 254</a:t>
            </a:r>
          </a:p>
          <a:p>
            <a:pPr eaLnBrk="0" hangingPunct="0"/>
            <a:r>
              <a:rPr lang="en-US" sz="1600" dirty="0"/>
              <a:t>TTN = E800</a:t>
            </a:r>
          </a:p>
          <a:p>
            <a:pPr eaLnBrk="0" hangingPunct="0"/>
            <a:r>
              <a:rPr lang="en-US" sz="1600" dirty="0"/>
              <a:t>NDGT = 6</a:t>
            </a:r>
          </a:p>
        </p:txBody>
      </p:sp>
      <p:sp>
        <p:nvSpPr>
          <p:cNvPr id="2056" name="Text Box 8"/>
          <p:cNvSpPr txBox="1">
            <a:spLocks noChangeArrowheads="1"/>
          </p:cNvSpPr>
          <p:nvPr/>
        </p:nvSpPr>
        <p:spPr bwMode="auto">
          <a:xfrm>
            <a:off x="190500" y="5848350"/>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800 number dialed</a:t>
            </a:r>
          </a:p>
        </p:txBody>
      </p:sp>
      <p:sp>
        <p:nvSpPr>
          <p:cNvPr id="2057" name="Text Box 9"/>
          <p:cNvSpPr txBox="1">
            <a:spLocks noChangeArrowheads="1"/>
          </p:cNvSpPr>
          <p:nvPr/>
        </p:nvSpPr>
        <p:spPr bwMode="auto">
          <a:xfrm>
            <a:off x="1533525" y="1106488"/>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2-2-0</a:t>
            </a:r>
          </a:p>
          <a:p>
            <a:pPr eaLnBrk="0" hangingPunct="0"/>
            <a:r>
              <a:rPr lang="en-US" sz="1600" dirty="0"/>
              <a:t>OPC = 2-2-5</a:t>
            </a:r>
          </a:p>
          <a:p>
            <a:pPr eaLnBrk="0" hangingPunct="0"/>
            <a:r>
              <a:rPr lang="en-US" sz="1600" dirty="0"/>
              <a:t>Address = 800555</a:t>
            </a:r>
          </a:p>
          <a:p>
            <a:pPr eaLnBrk="0" hangingPunct="0"/>
            <a:r>
              <a:rPr lang="en-US" sz="1600" b="1" dirty="0"/>
              <a:t>TT = 200</a:t>
            </a:r>
          </a:p>
          <a:p>
            <a:pPr eaLnBrk="0" hangingPunct="0"/>
            <a:r>
              <a:rPr lang="en-US" sz="1600" dirty="0"/>
              <a:t>SSN=?</a:t>
            </a:r>
          </a:p>
        </p:txBody>
      </p:sp>
      <p:sp>
        <p:nvSpPr>
          <p:cNvPr id="2058" name="Line 10"/>
          <p:cNvSpPr>
            <a:spLocks noChangeShapeType="1"/>
          </p:cNvSpPr>
          <p:nvPr/>
        </p:nvSpPr>
        <p:spPr bwMode="auto">
          <a:xfrm>
            <a:off x="1924050" y="34417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2059" name="Oval 11"/>
          <p:cNvSpPr>
            <a:spLocks noChangeArrowheads="1"/>
          </p:cNvSpPr>
          <p:nvPr/>
        </p:nvSpPr>
        <p:spPr bwMode="auto">
          <a:xfrm>
            <a:off x="933450" y="310832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a:t>SSP</a:t>
            </a:r>
          </a:p>
        </p:txBody>
      </p:sp>
      <p:sp>
        <p:nvSpPr>
          <p:cNvPr id="2060" name="Text Box 12"/>
          <p:cNvSpPr txBox="1">
            <a:spLocks noChangeArrowheads="1"/>
          </p:cNvSpPr>
          <p:nvPr/>
        </p:nvSpPr>
        <p:spPr bwMode="auto">
          <a:xfrm>
            <a:off x="2609850" y="4213225"/>
            <a:ext cx="1463675" cy="1314450"/>
          </a:xfrm>
          <a:prstGeom prst="rect">
            <a:avLst/>
          </a:prstGeom>
          <a:noFill/>
          <a:ln w="12700">
            <a:noFill/>
            <a:miter lim="800000"/>
            <a:headEnd type="none" w="sm" len="sm"/>
            <a:tailEnd type="none" w="sm" len="sm"/>
          </a:ln>
        </p:spPr>
        <p:txBody>
          <a:bodyPr>
            <a:spAutoFit/>
          </a:bodyPr>
          <a:lstStyle/>
          <a:p>
            <a:pPr eaLnBrk="0" hangingPunct="0"/>
            <a:r>
              <a:rPr lang="en-US" sz="1600" u="sng" dirty="0"/>
              <a:t>TTMAP Table</a:t>
            </a:r>
            <a:endParaRPr lang="en-US" sz="1600" dirty="0"/>
          </a:p>
          <a:p>
            <a:pPr eaLnBrk="0" hangingPunct="0"/>
            <a:r>
              <a:rPr lang="en-US" sz="1600" dirty="0"/>
              <a:t>ETT = 200</a:t>
            </a:r>
          </a:p>
          <a:p>
            <a:pPr eaLnBrk="0" hangingPunct="0"/>
            <a:r>
              <a:rPr lang="en-US" sz="1600" dirty="0"/>
              <a:t>LSN = xyz</a:t>
            </a:r>
          </a:p>
          <a:p>
            <a:pPr eaLnBrk="0" hangingPunct="0"/>
            <a:r>
              <a:rPr lang="en-US" sz="1600" dirty="0"/>
              <a:t>MTT = 254</a:t>
            </a:r>
          </a:p>
          <a:p>
            <a:pPr eaLnBrk="0" hangingPunct="0">
              <a:spcAft>
                <a:spcPct val="25000"/>
              </a:spcAft>
            </a:pPr>
            <a:r>
              <a:rPr lang="en-US" sz="1600" dirty="0"/>
              <a:t>IO=I</a:t>
            </a:r>
          </a:p>
        </p:txBody>
      </p:sp>
      <p:sp>
        <p:nvSpPr>
          <p:cNvPr id="2061" name="Line 13"/>
          <p:cNvSpPr>
            <a:spLocks noChangeShapeType="1"/>
          </p:cNvSpPr>
          <p:nvPr/>
        </p:nvSpPr>
        <p:spPr bwMode="auto">
          <a:xfrm flipV="1">
            <a:off x="3676650" y="4594225"/>
            <a:ext cx="609600" cy="45720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2062" name="Rectangle 14"/>
          <p:cNvSpPr>
            <a:spLocks noChangeArrowheads="1"/>
          </p:cNvSpPr>
          <p:nvPr/>
        </p:nvSpPr>
        <p:spPr bwMode="auto">
          <a:xfrm>
            <a:off x="704850" y="1003300"/>
            <a:ext cx="7772400" cy="4114800"/>
          </a:xfrm>
          <a:prstGeom prst="rect">
            <a:avLst/>
          </a:prstGeom>
          <a:noFill/>
          <a:ln w="9525">
            <a:noFill/>
            <a:miter lim="800000"/>
            <a:headEnd/>
            <a:tailEnd/>
          </a:ln>
        </p:spPr>
        <p:txBody>
          <a:bodyPr lIns="92075" tIns="46038" rIns="92075" bIns="46038"/>
          <a:lstStyle/>
          <a:p>
            <a:pPr marL="228600" indent="-228600">
              <a:spcBef>
                <a:spcPct val="30000"/>
              </a:spcBef>
              <a:buClr>
                <a:schemeClr val="folHlink"/>
              </a:buClr>
              <a:buFont typeface="Wingdings" pitchFamily="2" charset="2"/>
              <a:buChar char="§"/>
            </a:pPr>
            <a:endParaRPr lang="fr-FR" sz="2000" dirty="0"/>
          </a:p>
        </p:txBody>
      </p:sp>
      <p:sp>
        <p:nvSpPr>
          <p:cNvPr id="2064" name="AutoShape 18"/>
          <p:cNvSpPr>
            <a:spLocks noChangeArrowheads="1"/>
          </p:cNvSpPr>
          <p:nvPr/>
        </p:nvSpPr>
        <p:spPr bwMode="auto">
          <a:xfrm>
            <a:off x="7181850" y="299402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2065" name="AutoShape 19"/>
          <p:cNvSpPr>
            <a:spLocks noChangeArrowheads="1"/>
          </p:cNvSpPr>
          <p:nvPr/>
        </p:nvSpPr>
        <p:spPr bwMode="auto">
          <a:xfrm>
            <a:off x="8020050" y="331152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2067" name="Line 21"/>
          <p:cNvSpPr>
            <a:spLocks noChangeShapeType="1"/>
          </p:cNvSpPr>
          <p:nvPr/>
        </p:nvSpPr>
        <p:spPr bwMode="auto">
          <a:xfrm>
            <a:off x="2724150" y="2419350"/>
            <a:ext cx="0" cy="1000125"/>
          </a:xfrm>
          <a:prstGeom prst="line">
            <a:avLst/>
          </a:prstGeom>
          <a:noFill/>
          <a:ln w="9525">
            <a:solidFill>
              <a:schemeClr val="tx1"/>
            </a:solidFill>
            <a:round/>
            <a:headEnd/>
            <a:tailEnd/>
          </a:ln>
        </p:spPr>
        <p:txBody>
          <a:bodyPr/>
          <a:lstStyle/>
          <a:p>
            <a:endParaRPr lang="en-US" dirty="0"/>
          </a:p>
        </p:txBody>
      </p:sp>
      <p:sp>
        <p:nvSpPr>
          <p:cNvPr id="2068" name="Text Box 22"/>
          <p:cNvSpPr txBox="1">
            <a:spLocks noChangeArrowheads="1"/>
          </p:cNvSpPr>
          <p:nvPr/>
        </p:nvSpPr>
        <p:spPr bwMode="auto">
          <a:xfrm>
            <a:off x="2095500" y="3524250"/>
            <a:ext cx="1362075" cy="304800"/>
          </a:xfrm>
          <a:prstGeom prst="rect">
            <a:avLst/>
          </a:prstGeom>
          <a:noFill/>
          <a:ln w="9525">
            <a:noFill/>
            <a:miter lim="800000"/>
            <a:headEnd/>
            <a:tailEnd/>
          </a:ln>
        </p:spPr>
        <p:txBody>
          <a:bodyPr>
            <a:spAutoFit/>
          </a:bodyPr>
          <a:lstStyle/>
          <a:p>
            <a:pPr algn="ctr">
              <a:spcBef>
                <a:spcPct val="50000"/>
              </a:spcBef>
            </a:pPr>
            <a:r>
              <a:rPr lang="en-US" sz="1400" dirty="0"/>
              <a:t>LSN=xyz</a:t>
            </a:r>
          </a:p>
        </p:txBody>
      </p:sp>
      <p:sp>
        <p:nvSpPr>
          <p:cNvPr id="2069" name="Text Box 23"/>
          <p:cNvSpPr txBox="1">
            <a:spLocks noChangeArrowheads="1"/>
          </p:cNvSpPr>
          <p:nvPr/>
        </p:nvSpPr>
        <p:spPr bwMode="auto">
          <a:xfrm>
            <a:off x="3771900" y="2781300"/>
            <a:ext cx="1362075" cy="307777"/>
          </a:xfrm>
          <a:prstGeom prst="rect">
            <a:avLst/>
          </a:prstGeom>
          <a:noFill/>
          <a:ln w="9525">
            <a:noFill/>
            <a:miter lim="800000"/>
            <a:headEnd/>
            <a:tailEnd/>
          </a:ln>
        </p:spPr>
        <p:txBody>
          <a:bodyPr>
            <a:spAutoFit/>
          </a:bodyPr>
          <a:lstStyle/>
          <a:p>
            <a:pPr algn="ctr">
              <a:spcBef>
                <a:spcPct val="50000"/>
              </a:spcBef>
            </a:pPr>
            <a:r>
              <a:rPr lang="en-US" sz="1400" dirty="0" smtClean="0"/>
              <a:t>    CPC</a:t>
            </a:r>
            <a:r>
              <a:rPr lang="en-US" sz="1400" dirty="0"/>
              <a:t>= 2-2-0</a:t>
            </a:r>
          </a:p>
        </p:txBody>
      </p:sp>
      <p:sp>
        <p:nvSpPr>
          <p:cNvPr id="2070" name="Text Box 24"/>
          <p:cNvSpPr txBox="1">
            <a:spLocks noChangeArrowheads="1"/>
          </p:cNvSpPr>
          <p:nvPr/>
        </p:nvSpPr>
        <p:spPr bwMode="auto">
          <a:xfrm>
            <a:off x="781050" y="2847975"/>
            <a:ext cx="1095375" cy="304800"/>
          </a:xfrm>
          <a:prstGeom prst="rect">
            <a:avLst/>
          </a:prstGeom>
          <a:noFill/>
          <a:ln w="9525">
            <a:noFill/>
            <a:miter lim="800000"/>
            <a:headEnd/>
            <a:tailEnd/>
          </a:ln>
        </p:spPr>
        <p:txBody>
          <a:bodyPr>
            <a:spAutoFit/>
          </a:bodyPr>
          <a:lstStyle/>
          <a:p>
            <a:pPr algn="ctr">
              <a:spcBef>
                <a:spcPct val="50000"/>
              </a:spcBef>
            </a:pPr>
            <a:r>
              <a:rPr lang="en-US" sz="1400" dirty="0"/>
              <a:t>PC=2-2-5</a:t>
            </a:r>
          </a:p>
        </p:txBody>
      </p:sp>
      <p:sp>
        <p:nvSpPr>
          <p:cNvPr id="2071" name="Text Box 25"/>
          <p:cNvSpPr txBox="1">
            <a:spLocks noChangeArrowheads="1"/>
          </p:cNvSpPr>
          <p:nvPr/>
        </p:nvSpPr>
        <p:spPr bwMode="auto">
          <a:xfrm>
            <a:off x="7153275" y="2733675"/>
            <a:ext cx="981075" cy="304800"/>
          </a:xfrm>
          <a:prstGeom prst="rect">
            <a:avLst/>
          </a:prstGeom>
          <a:noFill/>
          <a:ln w="9525">
            <a:noFill/>
            <a:miter lim="800000"/>
            <a:headEnd/>
            <a:tailEnd/>
          </a:ln>
        </p:spPr>
        <p:txBody>
          <a:bodyPr>
            <a:spAutoFit/>
          </a:bodyPr>
          <a:lstStyle/>
          <a:p>
            <a:pPr algn="ctr">
              <a:spcBef>
                <a:spcPct val="50000"/>
              </a:spcBef>
            </a:pPr>
            <a:r>
              <a:rPr lang="en-US" sz="1400" dirty="0"/>
              <a:t>PC=2-2-6</a:t>
            </a:r>
          </a:p>
        </p:txBody>
      </p:sp>
      <p:pic>
        <p:nvPicPr>
          <p:cNvPr id="26"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95351" y="5038725"/>
            <a:ext cx="847724" cy="847724"/>
          </a:xfrm>
          <a:prstGeom prst="rect">
            <a:avLst/>
          </a:prstGeom>
          <a:noFill/>
        </p:spPr>
      </p:pic>
      <p:grpSp>
        <p:nvGrpSpPr>
          <p:cNvPr id="27" name="Group 17"/>
          <p:cNvGrpSpPr>
            <a:grpSpLocks/>
          </p:cNvGrpSpPr>
          <p:nvPr/>
        </p:nvGrpSpPr>
        <p:grpSpPr bwMode="auto">
          <a:xfrm>
            <a:off x="4013200" y="3051175"/>
            <a:ext cx="1143000" cy="1066800"/>
            <a:chOff x="2448" y="1824"/>
            <a:chExt cx="720" cy="672"/>
          </a:xfrm>
        </p:grpSpPr>
        <p:sp>
          <p:nvSpPr>
            <p:cNvPr id="28" name="Rectangle 18"/>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29" name="Line 1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0" name="Text Box 20"/>
          <p:cNvSpPr txBox="1">
            <a:spLocks noChangeArrowheads="1"/>
          </p:cNvSpPr>
          <p:nvPr/>
        </p:nvSpPr>
        <p:spPr bwMode="auto">
          <a:xfrm>
            <a:off x="4187825" y="3281363"/>
            <a:ext cx="874713" cy="519112"/>
          </a:xfrm>
          <a:prstGeom prst="rect">
            <a:avLst/>
          </a:prstGeom>
          <a:solidFill>
            <a:srgbClr val="8BBAFF"/>
          </a:solidFill>
          <a:ln w="9525">
            <a:noFill/>
            <a:miter lim="800000"/>
            <a:headEnd/>
            <a:tailEnd/>
          </a:ln>
        </p:spPr>
        <p:txBody>
          <a:bodyPr wrap="none">
            <a:spAutoFit/>
          </a:bodyPr>
          <a:lstStyle/>
          <a:p>
            <a:r>
              <a:rPr lang="en-US" sz="2800" b="1" dirty="0"/>
              <a:t>STP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Training Strategies and Materials</a:t>
            </a:r>
          </a:p>
        </p:txBody>
      </p:sp>
      <p:sp>
        <p:nvSpPr>
          <p:cNvPr id="20483" name="Rectangle 3"/>
          <p:cNvSpPr>
            <a:spLocks noGrp="1" noChangeArrowheads="1"/>
          </p:cNvSpPr>
          <p:nvPr>
            <p:ph idx="1"/>
          </p:nvPr>
        </p:nvSpPr>
        <p:spPr/>
        <p:txBody>
          <a:bodyPr/>
          <a:lstStyle/>
          <a:p>
            <a:pPr eaLnBrk="1" hangingPunct="1">
              <a:lnSpc>
                <a:spcPct val="90000"/>
              </a:lnSpc>
            </a:pPr>
            <a:r>
              <a:rPr lang="en-US" dirty="0" smtClean="0"/>
              <a:t>Participant-Centered Training</a:t>
            </a:r>
          </a:p>
          <a:p>
            <a:pPr lvl="1" eaLnBrk="1" hangingPunct="1">
              <a:lnSpc>
                <a:spcPct val="90000"/>
              </a:lnSpc>
            </a:pPr>
            <a:r>
              <a:rPr lang="en-US" dirty="0" smtClean="0"/>
              <a:t>Based on learning objectives</a:t>
            </a:r>
          </a:p>
          <a:p>
            <a:pPr lvl="1" eaLnBrk="1" hangingPunct="1">
              <a:lnSpc>
                <a:spcPct val="90000"/>
              </a:lnSpc>
            </a:pPr>
            <a:r>
              <a:rPr lang="en-US" dirty="0" smtClean="0"/>
              <a:t>Lecture and discussion</a:t>
            </a:r>
          </a:p>
          <a:p>
            <a:pPr lvl="1" eaLnBrk="1" hangingPunct="1">
              <a:lnSpc>
                <a:spcPct val="90000"/>
              </a:lnSpc>
            </a:pPr>
            <a:r>
              <a:rPr lang="en-US" dirty="0" smtClean="0"/>
              <a:t>Question and answer</a:t>
            </a:r>
          </a:p>
          <a:p>
            <a:pPr lvl="1" eaLnBrk="1" hangingPunct="1">
              <a:lnSpc>
                <a:spcPct val="90000"/>
              </a:lnSpc>
            </a:pPr>
            <a:r>
              <a:rPr lang="en-US" dirty="0" smtClean="0"/>
              <a:t>Hands-on exercises</a:t>
            </a:r>
          </a:p>
          <a:p>
            <a:pPr lvl="1" eaLnBrk="1" hangingPunct="1">
              <a:lnSpc>
                <a:spcPct val="90000"/>
              </a:lnSpc>
            </a:pPr>
            <a:r>
              <a:rPr lang="en-US" dirty="0" smtClean="0"/>
              <a:t>Daily performance reviews</a:t>
            </a:r>
          </a:p>
          <a:p>
            <a:pPr eaLnBrk="1" hangingPunct="1">
              <a:lnSpc>
                <a:spcPct val="90000"/>
              </a:lnSpc>
            </a:pPr>
            <a:r>
              <a:rPr lang="en-US" dirty="0" smtClean="0"/>
              <a:t>Student Training Guide</a:t>
            </a:r>
          </a:p>
          <a:p>
            <a:pPr lvl="1" eaLnBrk="1" hangingPunct="1">
              <a:lnSpc>
                <a:spcPct val="90000"/>
              </a:lnSpc>
            </a:pPr>
            <a:r>
              <a:rPr lang="en-US" dirty="0" smtClean="0"/>
              <a:t>Classroom and laboratory </a:t>
            </a:r>
          </a:p>
          <a:p>
            <a:pPr eaLnBrk="1" hangingPunct="1">
              <a:lnSpc>
                <a:spcPct val="90000"/>
              </a:lnSpc>
            </a:pPr>
            <a:r>
              <a:rPr lang="en-US" dirty="0" smtClean="0"/>
              <a:t>Tekelec Product Users’ Guides</a:t>
            </a:r>
          </a:p>
          <a:p>
            <a:pPr lvl="1" eaLnBrk="1" hangingPunct="1">
              <a:lnSpc>
                <a:spcPct val="90000"/>
              </a:lnSpc>
            </a:pPr>
            <a:r>
              <a:rPr lang="en-US" i="1" dirty="0" smtClean="0"/>
              <a:t>Commands Manual</a:t>
            </a:r>
          </a:p>
          <a:p>
            <a:pPr lvl="1" eaLnBrk="1" hangingPunct="1">
              <a:lnSpc>
                <a:spcPct val="90000"/>
              </a:lnSpc>
            </a:pPr>
            <a:r>
              <a:rPr lang="en-US" i="1" dirty="0" smtClean="0"/>
              <a:t>Database Administration Manual – GTT</a:t>
            </a:r>
          </a:p>
          <a:p>
            <a:pPr lvl="1" eaLnBrk="1" hangingPunct="1">
              <a:lnSpc>
                <a:spcPct val="90000"/>
              </a:lnSpc>
            </a:pPr>
            <a:r>
              <a:rPr lang="en-US" i="1" dirty="0" smtClean="0"/>
              <a:t>Database Administration Manual – GWS</a:t>
            </a:r>
          </a:p>
          <a:p>
            <a:pPr lvl="1" eaLnBrk="1" hangingPunct="1">
              <a:lnSpc>
                <a:spcPct val="90000"/>
              </a:lnSpc>
            </a:pPr>
            <a:r>
              <a:rPr lang="en-US" dirty="0" smtClean="0"/>
              <a:t>Database Administration Manual - Features</a:t>
            </a:r>
          </a:p>
          <a:p>
            <a:pPr eaLnBrk="1" hangingPunct="1">
              <a:lnSpc>
                <a:spcPct val="90000"/>
              </a:lnSpc>
            </a:pPr>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Translation Type Table</a:t>
            </a:r>
            <a:endParaRPr lang="en-US" dirty="0" smtClean="0"/>
          </a:p>
        </p:txBody>
      </p:sp>
      <p:sp>
        <p:nvSpPr>
          <p:cNvPr id="53251" name="Rectangle 3"/>
          <p:cNvSpPr>
            <a:spLocks noGrp="1" noChangeArrowheads="1"/>
          </p:cNvSpPr>
          <p:nvPr>
            <p:ph sz="half" idx="1"/>
          </p:nvPr>
        </p:nvSpPr>
        <p:spPr>
          <a:xfrm>
            <a:off x="3457575" y="1438274"/>
            <a:ext cx="5162550" cy="3867151"/>
          </a:xfrm>
        </p:spPr>
        <p:txBody>
          <a:bodyPr>
            <a:normAutofit lnSpcReduction="10000"/>
          </a:bodyPr>
          <a:lstStyle/>
          <a:p>
            <a:r>
              <a:rPr lang="en-US" sz="2400" dirty="0" smtClean="0"/>
              <a:t> The Translation Type (TT) table is used to define types of queries in which GTT will be performed by the EAGLE 5 STP.</a:t>
            </a:r>
          </a:p>
          <a:p>
            <a:endParaRPr lang="en-US" sz="2400" dirty="0" smtClean="0"/>
          </a:p>
          <a:p>
            <a:r>
              <a:rPr lang="en-US" sz="2400" dirty="0" smtClean="0"/>
              <a:t>The translation type (TT) number and translation type name (TTN) in this table are the pointers to the global title translation (GTT) table used next in the global title translation process.</a:t>
            </a:r>
          </a:p>
          <a:p>
            <a:endParaRPr lang="en-US" dirty="0" smtClean="0"/>
          </a:p>
        </p:txBody>
      </p:sp>
      <p:sp>
        <p:nvSpPr>
          <p:cNvPr id="53253" name="Rectangle 5"/>
          <p:cNvSpPr>
            <a:spLocks noChangeArrowheads="1"/>
          </p:cNvSpPr>
          <p:nvPr/>
        </p:nvSpPr>
        <p:spPr bwMode="auto">
          <a:xfrm>
            <a:off x="885825" y="11811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chg-feat:gtt=on</a:t>
            </a:r>
            <a:endParaRPr lang="en-US" sz="2000" b="1" dirty="0">
              <a:solidFill>
                <a:schemeClr val="bg2"/>
              </a:solidFill>
            </a:endParaRPr>
          </a:p>
        </p:txBody>
      </p:sp>
      <p:sp>
        <p:nvSpPr>
          <p:cNvPr id="53254" name="Rectangle 6"/>
          <p:cNvSpPr>
            <a:spLocks noChangeArrowheads="1"/>
          </p:cNvSpPr>
          <p:nvPr/>
        </p:nvSpPr>
        <p:spPr bwMode="auto">
          <a:xfrm>
            <a:off x="885825" y="19431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53255" name="Rectangle 7"/>
          <p:cNvSpPr>
            <a:spLocks noChangeArrowheads="1"/>
          </p:cNvSpPr>
          <p:nvPr/>
        </p:nvSpPr>
        <p:spPr bwMode="auto">
          <a:xfrm>
            <a:off x="885825" y="27051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a:t>
            </a:r>
          </a:p>
        </p:txBody>
      </p:sp>
      <p:sp>
        <p:nvSpPr>
          <p:cNvPr id="53256" name="Rectangle 8"/>
          <p:cNvSpPr>
            <a:spLocks noChangeArrowheads="1"/>
          </p:cNvSpPr>
          <p:nvPr/>
        </p:nvSpPr>
        <p:spPr bwMode="auto">
          <a:xfrm>
            <a:off x="885825" y="34671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a:t>
            </a:r>
          </a:p>
        </p:txBody>
      </p:sp>
      <p:sp>
        <p:nvSpPr>
          <p:cNvPr id="53257" name="Rectangle 9"/>
          <p:cNvSpPr>
            <a:spLocks noChangeArrowheads="1"/>
          </p:cNvSpPr>
          <p:nvPr/>
        </p:nvSpPr>
        <p:spPr bwMode="auto">
          <a:xfrm>
            <a:off x="885825" y="42291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53258" name="Rectangle 10"/>
          <p:cNvSpPr>
            <a:spLocks noChangeArrowheads="1"/>
          </p:cNvSpPr>
          <p:nvPr/>
        </p:nvSpPr>
        <p:spPr bwMode="auto">
          <a:xfrm>
            <a:off x="885825" y="49911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dirty="0" smtClean="0"/>
              <a:t>Translation Type Example</a:t>
            </a:r>
          </a:p>
        </p:txBody>
      </p:sp>
      <p:sp>
        <p:nvSpPr>
          <p:cNvPr id="3076" name="Line 3"/>
          <p:cNvSpPr>
            <a:spLocks noChangeShapeType="1"/>
          </p:cNvSpPr>
          <p:nvPr/>
        </p:nvSpPr>
        <p:spPr bwMode="auto">
          <a:xfrm>
            <a:off x="1270000" y="35560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077" name="Line 4"/>
          <p:cNvSpPr>
            <a:spLocks noChangeShapeType="1"/>
          </p:cNvSpPr>
          <p:nvPr/>
        </p:nvSpPr>
        <p:spPr bwMode="auto">
          <a:xfrm flipV="1">
            <a:off x="5003800" y="35560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078" name="Line 6"/>
          <p:cNvSpPr>
            <a:spLocks noChangeShapeType="1"/>
          </p:cNvSpPr>
          <p:nvPr/>
        </p:nvSpPr>
        <p:spPr bwMode="auto">
          <a:xfrm flipV="1">
            <a:off x="1270000" y="4013200"/>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3079" name="Text Box 7"/>
          <p:cNvSpPr txBox="1">
            <a:spLocks noChangeArrowheads="1"/>
          </p:cNvSpPr>
          <p:nvPr/>
        </p:nvSpPr>
        <p:spPr bwMode="auto">
          <a:xfrm>
            <a:off x="3022600" y="4392613"/>
            <a:ext cx="1284288" cy="106997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TT Table</a:t>
            </a:r>
            <a:endParaRPr lang="en-US" sz="1600" dirty="0"/>
          </a:p>
          <a:p>
            <a:pPr eaLnBrk="0" hangingPunct="0"/>
            <a:r>
              <a:rPr lang="en-US" sz="1600" dirty="0"/>
              <a:t>TT = 254</a:t>
            </a:r>
          </a:p>
          <a:p>
            <a:pPr eaLnBrk="0" hangingPunct="0"/>
            <a:r>
              <a:rPr lang="en-US" sz="1600" dirty="0"/>
              <a:t>TTN = E800</a:t>
            </a:r>
          </a:p>
          <a:p>
            <a:pPr eaLnBrk="0" hangingPunct="0"/>
            <a:r>
              <a:rPr lang="en-US" sz="1600" dirty="0"/>
              <a:t>NDGT = 6</a:t>
            </a:r>
          </a:p>
        </p:txBody>
      </p:sp>
      <p:sp>
        <p:nvSpPr>
          <p:cNvPr id="3080" name="Text Box 8"/>
          <p:cNvSpPr txBox="1">
            <a:spLocks noChangeArrowheads="1"/>
          </p:cNvSpPr>
          <p:nvPr/>
        </p:nvSpPr>
        <p:spPr bwMode="auto">
          <a:xfrm>
            <a:off x="4470400" y="4392613"/>
            <a:ext cx="1235075" cy="336550"/>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GTT Table </a:t>
            </a:r>
            <a:endParaRPr lang="en-US" sz="1600" dirty="0"/>
          </a:p>
        </p:txBody>
      </p:sp>
      <p:sp>
        <p:nvSpPr>
          <p:cNvPr id="3081" name="Text Box 9"/>
          <p:cNvSpPr txBox="1">
            <a:spLocks noChangeArrowheads="1"/>
          </p:cNvSpPr>
          <p:nvPr/>
        </p:nvSpPr>
        <p:spPr bwMode="auto">
          <a:xfrm>
            <a:off x="736600" y="5838825"/>
            <a:ext cx="2287588"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800 number dialed</a:t>
            </a:r>
          </a:p>
        </p:txBody>
      </p:sp>
      <p:sp>
        <p:nvSpPr>
          <p:cNvPr id="3082" name="Text Box 10"/>
          <p:cNvSpPr txBox="1">
            <a:spLocks noChangeArrowheads="1"/>
          </p:cNvSpPr>
          <p:nvPr/>
        </p:nvSpPr>
        <p:spPr bwMode="auto">
          <a:xfrm>
            <a:off x="3384550" y="1116013"/>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2-2-0</a:t>
            </a:r>
          </a:p>
          <a:p>
            <a:pPr eaLnBrk="0" hangingPunct="0"/>
            <a:r>
              <a:rPr lang="en-US" sz="1600" dirty="0"/>
              <a:t>OPC = 2-2-5</a:t>
            </a:r>
          </a:p>
          <a:p>
            <a:pPr eaLnBrk="0" hangingPunct="0"/>
            <a:r>
              <a:rPr lang="en-US" sz="1600" dirty="0"/>
              <a:t>Address = 800555</a:t>
            </a:r>
          </a:p>
          <a:p>
            <a:pPr eaLnBrk="0" hangingPunct="0"/>
            <a:r>
              <a:rPr lang="en-US" sz="1600" dirty="0"/>
              <a:t>TT = 254</a:t>
            </a:r>
          </a:p>
          <a:p>
            <a:pPr eaLnBrk="0" hangingPunct="0"/>
            <a:r>
              <a:rPr lang="en-US" sz="1600" dirty="0"/>
              <a:t>SSN=?</a:t>
            </a:r>
          </a:p>
        </p:txBody>
      </p:sp>
      <p:sp>
        <p:nvSpPr>
          <p:cNvPr id="3083" name="Line 11"/>
          <p:cNvSpPr>
            <a:spLocks noChangeShapeType="1"/>
          </p:cNvSpPr>
          <p:nvPr/>
        </p:nvSpPr>
        <p:spPr bwMode="auto">
          <a:xfrm>
            <a:off x="1879600" y="37084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3084" name="Oval 12"/>
          <p:cNvSpPr>
            <a:spLocks noChangeArrowheads="1"/>
          </p:cNvSpPr>
          <p:nvPr/>
        </p:nvSpPr>
        <p:spPr bwMode="auto">
          <a:xfrm>
            <a:off x="889000" y="3098800"/>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sp>
        <p:nvSpPr>
          <p:cNvPr id="3085" name="Line 13"/>
          <p:cNvSpPr>
            <a:spLocks noChangeShapeType="1"/>
          </p:cNvSpPr>
          <p:nvPr/>
        </p:nvSpPr>
        <p:spPr bwMode="auto">
          <a:xfrm>
            <a:off x="4013200" y="4622800"/>
            <a:ext cx="457200" cy="0"/>
          </a:xfrm>
          <a:prstGeom prst="line">
            <a:avLst/>
          </a:prstGeom>
          <a:noFill/>
          <a:ln w="12700">
            <a:solidFill>
              <a:schemeClr val="tx1"/>
            </a:solidFill>
            <a:round/>
            <a:headEnd type="none" w="sm" len="sm"/>
            <a:tailEnd type="triangle" w="sm" len="sm"/>
          </a:ln>
        </p:spPr>
        <p:txBody>
          <a:bodyPr wrap="none" anchor="ctr"/>
          <a:lstStyle/>
          <a:p>
            <a:endParaRPr lang="en-US" dirty="0"/>
          </a:p>
        </p:txBody>
      </p:sp>
      <p:sp>
        <p:nvSpPr>
          <p:cNvPr id="3086" name="Rectangle 14"/>
          <p:cNvSpPr>
            <a:spLocks noChangeArrowheads="1"/>
          </p:cNvSpPr>
          <p:nvPr/>
        </p:nvSpPr>
        <p:spPr bwMode="auto">
          <a:xfrm>
            <a:off x="555625" y="962025"/>
            <a:ext cx="7772400" cy="762000"/>
          </a:xfrm>
          <a:prstGeom prst="rect">
            <a:avLst/>
          </a:prstGeom>
          <a:noFill/>
          <a:ln w="9525">
            <a:noFill/>
            <a:miter lim="800000"/>
            <a:headEnd/>
            <a:tailEnd/>
          </a:ln>
        </p:spPr>
        <p:txBody>
          <a:bodyPr lIns="92075" tIns="46038" rIns="92075" bIns="46038"/>
          <a:lstStyle/>
          <a:p>
            <a:pPr marL="228600" indent="-228600">
              <a:spcBef>
                <a:spcPct val="30000"/>
              </a:spcBef>
              <a:buClr>
                <a:schemeClr val="folHlink"/>
              </a:buClr>
              <a:buFont typeface="Wingdings" pitchFamily="2" charset="2"/>
              <a:buChar char="§"/>
            </a:pPr>
            <a:endParaRPr lang="fr-FR" sz="2800" dirty="0"/>
          </a:p>
        </p:txBody>
      </p:sp>
      <p:sp>
        <p:nvSpPr>
          <p:cNvPr id="3087" name="AutoShape 15"/>
          <p:cNvSpPr>
            <a:spLocks noChangeArrowheads="1"/>
          </p:cNvSpPr>
          <p:nvPr/>
        </p:nvSpPr>
        <p:spPr bwMode="auto">
          <a:xfrm>
            <a:off x="7137400" y="30226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3088" name="AutoShape 16"/>
          <p:cNvSpPr>
            <a:spLocks noChangeArrowheads="1"/>
          </p:cNvSpPr>
          <p:nvPr/>
        </p:nvSpPr>
        <p:spPr bwMode="auto">
          <a:xfrm>
            <a:off x="7975600" y="33274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grpSp>
        <p:nvGrpSpPr>
          <p:cNvPr id="3089" name="Group 17"/>
          <p:cNvGrpSpPr>
            <a:grpSpLocks/>
          </p:cNvGrpSpPr>
          <p:nvPr/>
        </p:nvGrpSpPr>
        <p:grpSpPr bwMode="auto">
          <a:xfrm>
            <a:off x="4013200" y="3051175"/>
            <a:ext cx="1143000" cy="1066800"/>
            <a:chOff x="2448" y="1824"/>
            <a:chExt cx="720" cy="672"/>
          </a:xfrm>
        </p:grpSpPr>
        <p:sp>
          <p:nvSpPr>
            <p:cNvPr id="3094" name="Rectangle 18"/>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3095" name="Line 19"/>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3090" name="Text Box 20"/>
          <p:cNvSpPr txBox="1">
            <a:spLocks noChangeArrowheads="1"/>
          </p:cNvSpPr>
          <p:nvPr/>
        </p:nvSpPr>
        <p:spPr bwMode="auto">
          <a:xfrm>
            <a:off x="4187825" y="3281363"/>
            <a:ext cx="874713" cy="519112"/>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3091" name="Text Box 21"/>
          <p:cNvSpPr txBox="1">
            <a:spLocks noChangeArrowheads="1"/>
          </p:cNvSpPr>
          <p:nvPr/>
        </p:nvSpPr>
        <p:spPr bwMode="auto">
          <a:xfrm>
            <a:off x="3771900" y="2781300"/>
            <a:ext cx="1362075" cy="304800"/>
          </a:xfrm>
          <a:prstGeom prst="rect">
            <a:avLst/>
          </a:prstGeom>
          <a:noFill/>
          <a:ln w="9525">
            <a:noFill/>
            <a:miter lim="800000"/>
            <a:headEnd/>
            <a:tailEnd/>
          </a:ln>
        </p:spPr>
        <p:txBody>
          <a:bodyPr>
            <a:spAutoFit/>
          </a:bodyPr>
          <a:lstStyle/>
          <a:p>
            <a:pPr algn="ctr">
              <a:spcBef>
                <a:spcPct val="50000"/>
              </a:spcBef>
            </a:pPr>
            <a:r>
              <a:rPr lang="en-US" sz="1400" dirty="0"/>
              <a:t>    CPC= 2-2-0</a:t>
            </a:r>
          </a:p>
        </p:txBody>
      </p:sp>
      <p:sp>
        <p:nvSpPr>
          <p:cNvPr id="3092" name="Text Box 22"/>
          <p:cNvSpPr txBox="1">
            <a:spLocks noChangeArrowheads="1"/>
          </p:cNvSpPr>
          <p:nvPr/>
        </p:nvSpPr>
        <p:spPr bwMode="auto">
          <a:xfrm>
            <a:off x="781050" y="2847975"/>
            <a:ext cx="1095375" cy="304800"/>
          </a:xfrm>
          <a:prstGeom prst="rect">
            <a:avLst/>
          </a:prstGeom>
          <a:noFill/>
          <a:ln w="9525">
            <a:noFill/>
            <a:miter lim="800000"/>
            <a:headEnd/>
            <a:tailEnd/>
          </a:ln>
        </p:spPr>
        <p:txBody>
          <a:bodyPr>
            <a:spAutoFit/>
          </a:bodyPr>
          <a:lstStyle/>
          <a:p>
            <a:pPr algn="ctr">
              <a:spcBef>
                <a:spcPct val="50000"/>
              </a:spcBef>
            </a:pPr>
            <a:r>
              <a:rPr lang="en-US" sz="1400" dirty="0"/>
              <a:t>PC=2-2-5</a:t>
            </a:r>
          </a:p>
        </p:txBody>
      </p:sp>
      <p:sp>
        <p:nvSpPr>
          <p:cNvPr id="3093" name="Text Box 23"/>
          <p:cNvSpPr txBox="1">
            <a:spLocks noChangeArrowheads="1"/>
          </p:cNvSpPr>
          <p:nvPr/>
        </p:nvSpPr>
        <p:spPr bwMode="auto">
          <a:xfrm>
            <a:off x="7086600" y="2733675"/>
            <a:ext cx="981075" cy="304800"/>
          </a:xfrm>
          <a:prstGeom prst="rect">
            <a:avLst/>
          </a:prstGeom>
          <a:noFill/>
          <a:ln w="9525">
            <a:noFill/>
            <a:miter lim="800000"/>
            <a:headEnd/>
            <a:tailEnd/>
          </a:ln>
        </p:spPr>
        <p:txBody>
          <a:bodyPr>
            <a:spAutoFit/>
          </a:bodyPr>
          <a:lstStyle/>
          <a:p>
            <a:pPr algn="ctr">
              <a:spcBef>
                <a:spcPct val="50000"/>
              </a:spcBef>
            </a:pPr>
            <a:r>
              <a:rPr lang="en-US" sz="1400" dirty="0"/>
              <a:t>PC=2-2-6</a:t>
            </a:r>
          </a:p>
        </p:txBody>
      </p:sp>
      <p:pic>
        <p:nvPicPr>
          <p:cNvPr id="24"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66776" y="5010150"/>
            <a:ext cx="847724" cy="847724"/>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Global Title Translation Table</a:t>
            </a:r>
            <a:endParaRPr lang="en-US" dirty="0" smtClean="0"/>
          </a:p>
        </p:txBody>
      </p:sp>
      <p:sp>
        <p:nvSpPr>
          <p:cNvPr id="54275" name="Rectangle 3"/>
          <p:cNvSpPr>
            <a:spLocks noGrp="1" noChangeArrowheads="1"/>
          </p:cNvSpPr>
          <p:nvPr>
            <p:ph sz="half" idx="1"/>
          </p:nvPr>
        </p:nvSpPr>
        <p:spPr>
          <a:xfrm>
            <a:off x="3914774" y="1143000"/>
            <a:ext cx="4695825" cy="4800600"/>
          </a:xfrm>
        </p:spPr>
        <p:txBody>
          <a:bodyPr>
            <a:normAutofit/>
          </a:bodyPr>
          <a:lstStyle/>
          <a:p>
            <a:r>
              <a:rPr lang="en-US" dirty="0" smtClean="0"/>
              <a:t> A Global Title Translation is performed on the basis of the global title address (digits) and the translation type (TT) for each SCCP message received by the EAGLE 5 STP.</a:t>
            </a:r>
          </a:p>
          <a:p>
            <a:endParaRPr lang="en-US" dirty="0" smtClean="0"/>
          </a:p>
          <a:p>
            <a:r>
              <a:rPr lang="en-US" dirty="0" smtClean="0"/>
              <a:t>The GTT table is used for mapping the digits from the called party address (CDPA) parameter in the MSU to a destination point code (DPC), which is used to route the MSU to its destination.</a:t>
            </a:r>
          </a:p>
          <a:p>
            <a:endParaRPr lang="en-US" dirty="0" smtClean="0"/>
          </a:p>
        </p:txBody>
      </p:sp>
      <p:sp>
        <p:nvSpPr>
          <p:cNvPr id="54277" name="Rectangle 5"/>
          <p:cNvSpPr>
            <a:spLocks noChangeArrowheads="1"/>
          </p:cNvSpPr>
          <p:nvPr/>
        </p:nvSpPr>
        <p:spPr bwMode="auto">
          <a:xfrm>
            <a:off x="1095375" y="1257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chg-feat:gtt=on</a:t>
            </a:r>
            <a:endParaRPr lang="en-US" sz="2000" b="1" dirty="0">
              <a:solidFill>
                <a:schemeClr val="bg2"/>
              </a:solidFill>
            </a:endParaRPr>
          </a:p>
        </p:txBody>
      </p:sp>
      <p:sp>
        <p:nvSpPr>
          <p:cNvPr id="54278" name="Rectangle 6"/>
          <p:cNvSpPr>
            <a:spLocks noChangeArrowheads="1"/>
          </p:cNvSpPr>
          <p:nvPr/>
        </p:nvSpPr>
        <p:spPr bwMode="auto">
          <a:xfrm>
            <a:off x="1095375" y="2019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54279" name="Rectangle 7"/>
          <p:cNvSpPr>
            <a:spLocks noChangeArrowheads="1"/>
          </p:cNvSpPr>
          <p:nvPr/>
        </p:nvSpPr>
        <p:spPr bwMode="auto">
          <a:xfrm>
            <a:off x="1095375" y="2781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a:t>
            </a:r>
          </a:p>
        </p:txBody>
      </p:sp>
      <p:sp>
        <p:nvSpPr>
          <p:cNvPr id="54280" name="Rectangle 8"/>
          <p:cNvSpPr>
            <a:spLocks noChangeArrowheads="1"/>
          </p:cNvSpPr>
          <p:nvPr/>
        </p:nvSpPr>
        <p:spPr bwMode="auto">
          <a:xfrm>
            <a:off x="1095375" y="3543300"/>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a:t>
            </a:r>
          </a:p>
        </p:txBody>
      </p:sp>
      <p:sp>
        <p:nvSpPr>
          <p:cNvPr id="54281" name="Rectangle 9"/>
          <p:cNvSpPr>
            <a:spLocks noChangeArrowheads="1"/>
          </p:cNvSpPr>
          <p:nvPr/>
        </p:nvSpPr>
        <p:spPr bwMode="auto">
          <a:xfrm>
            <a:off x="1095375" y="4305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54282" name="Rectangle 10"/>
          <p:cNvSpPr>
            <a:spLocks noChangeArrowheads="1"/>
          </p:cNvSpPr>
          <p:nvPr/>
        </p:nvSpPr>
        <p:spPr bwMode="auto">
          <a:xfrm>
            <a:off x="1095375" y="50673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
        <p:nvSpPr>
          <p:cNvPr id="54283" name="Rectangle 11"/>
          <p:cNvSpPr>
            <a:spLocks noChangeArrowheads="1"/>
          </p:cNvSpPr>
          <p:nvPr/>
        </p:nvSpPr>
        <p:spPr bwMode="auto">
          <a:xfrm>
            <a:off x="3254375" y="1119188"/>
            <a:ext cx="5467350" cy="941796"/>
          </a:xfrm>
          <a:prstGeom prst="rect">
            <a:avLst/>
          </a:prstGeom>
          <a:noFill/>
          <a:ln w="9525">
            <a:noFill/>
            <a:miter lim="800000"/>
            <a:headEnd/>
            <a:tailEnd/>
          </a:ln>
        </p:spPr>
        <p:txBody>
          <a:bodyPr>
            <a:spAutoFit/>
          </a:bodyPr>
          <a:lstStyle/>
          <a:p>
            <a:pPr>
              <a:spcBef>
                <a:spcPct val="30000"/>
              </a:spcBef>
              <a:buFontTx/>
              <a:buChar char="•"/>
            </a:pPr>
            <a:endParaRPr lang="en-US" sz="2400" dirty="0"/>
          </a:p>
          <a:p>
            <a:pPr>
              <a:spcBef>
                <a:spcPct val="30000"/>
              </a:spcBef>
              <a:buFontTx/>
              <a:buChar char="•"/>
            </a:pPr>
            <a:endParaRPr lang="en-US" sz="2400"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smtClean="0"/>
              <a:t>GTT Example</a:t>
            </a:r>
          </a:p>
        </p:txBody>
      </p:sp>
      <p:sp>
        <p:nvSpPr>
          <p:cNvPr id="4100" name="Line 3"/>
          <p:cNvSpPr>
            <a:spLocks noChangeShapeType="1"/>
          </p:cNvSpPr>
          <p:nvPr/>
        </p:nvSpPr>
        <p:spPr bwMode="auto">
          <a:xfrm>
            <a:off x="1270000" y="3292475"/>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4101" name="Line 4"/>
          <p:cNvSpPr>
            <a:spLocks noChangeShapeType="1"/>
          </p:cNvSpPr>
          <p:nvPr/>
        </p:nvSpPr>
        <p:spPr bwMode="auto">
          <a:xfrm flipV="1">
            <a:off x="5003800" y="3292475"/>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4102" name="Line 6"/>
          <p:cNvSpPr>
            <a:spLocks noChangeShapeType="1"/>
          </p:cNvSpPr>
          <p:nvPr/>
        </p:nvSpPr>
        <p:spPr bwMode="auto">
          <a:xfrm flipV="1">
            <a:off x="1270000" y="3749675"/>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4103" name="Text Box 7"/>
          <p:cNvSpPr txBox="1">
            <a:spLocks noChangeArrowheads="1"/>
          </p:cNvSpPr>
          <p:nvPr/>
        </p:nvSpPr>
        <p:spPr bwMode="auto">
          <a:xfrm>
            <a:off x="2994025" y="3938588"/>
            <a:ext cx="1284288" cy="106997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TT Table</a:t>
            </a:r>
            <a:endParaRPr lang="en-US" sz="1600" dirty="0"/>
          </a:p>
          <a:p>
            <a:pPr eaLnBrk="0" hangingPunct="0"/>
            <a:r>
              <a:rPr lang="en-US" sz="1600" dirty="0"/>
              <a:t>TT = 254</a:t>
            </a:r>
          </a:p>
          <a:p>
            <a:pPr eaLnBrk="0" hangingPunct="0"/>
            <a:r>
              <a:rPr lang="en-US" sz="1600" dirty="0"/>
              <a:t>TTN = E800</a:t>
            </a:r>
          </a:p>
          <a:p>
            <a:pPr eaLnBrk="0" hangingPunct="0"/>
            <a:r>
              <a:rPr lang="en-US" sz="1600" dirty="0"/>
              <a:t>NDGT = 6</a:t>
            </a:r>
          </a:p>
        </p:txBody>
      </p:sp>
      <p:sp>
        <p:nvSpPr>
          <p:cNvPr id="4104" name="Text Box 8"/>
          <p:cNvSpPr txBox="1">
            <a:spLocks noChangeArrowheads="1"/>
          </p:cNvSpPr>
          <p:nvPr/>
        </p:nvSpPr>
        <p:spPr bwMode="auto">
          <a:xfrm>
            <a:off x="4441825" y="3938588"/>
            <a:ext cx="1766888" cy="2536825"/>
          </a:xfrm>
          <a:prstGeom prst="rect">
            <a:avLst/>
          </a:prstGeom>
          <a:noFill/>
          <a:ln w="12700">
            <a:noFill/>
            <a:miter lim="800000"/>
            <a:headEnd type="none" w="sm" len="sm"/>
            <a:tailEnd type="none" w="sm" len="sm"/>
          </a:ln>
        </p:spPr>
        <p:txBody>
          <a:bodyPr wrap="none">
            <a:spAutoFit/>
          </a:bodyPr>
          <a:lstStyle/>
          <a:p>
            <a:pPr eaLnBrk="0" hangingPunct="0"/>
            <a:r>
              <a:rPr lang="en-US" sz="1600" b="1" u="sng" dirty="0"/>
              <a:t>GTT Table </a:t>
            </a:r>
            <a:endParaRPr lang="en-US" sz="1600" dirty="0"/>
          </a:p>
          <a:p>
            <a:pPr eaLnBrk="0" hangingPunct="0"/>
            <a:r>
              <a:rPr lang="en-US" sz="1600" dirty="0"/>
              <a:t>TT = 254</a:t>
            </a:r>
          </a:p>
          <a:p>
            <a:pPr eaLnBrk="0" hangingPunct="0"/>
            <a:r>
              <a:rPr lang="en-US" sz="1600" dirty="0"/>
              <a:t>GTA = 800555</a:t>
            </a:r>
          </a:p>
          <a:p>
            <a:pPr eaLnBrk="0" hangingPunct="0"/>
            <a:r>
              <a:rPr lang="en-US" sz="1600" dirty="0"/>
              <a:t>XLAT = DPCSSN</a:t>
            </a:r>
          </a:p>
          <a:p>
            <a:pPr eaLnBrk="0" hangingPunct="0"/>
            <a:r>
              <a:rPr lang="en-US" sz="1600" dirty="0"/>
              <a:t>TYPE = 254</a:t>
            </a:r>
          </a:p>
          <a:p>
            <a:pPr eaLnBrk="0" hangingPunct="0"/>
            <a:r>
              <a:rPr lang="en-US" sz="1600" dirty="0"/>
              <a:t>TTN = E800</a:t>
            </a:r>
          </a:p>
          <a:p>
            <a:pPr eaLnBrk="0" hangingPunct="0"/>
            <a:r>
              <a:rPr lang="en-US" sz="1600" dirty="0"/>
              <a:t>EGTA = 800600</a:t>
            </a:r>
          </a:p>
          <a:p>
            <a:pPr eaLnBrk="0" hangingPunct="0"/>
            <a:r>
              <a:rPr lang="en-US" sz="1600" dirty="0"/>
              <a:t>RI=SSN</a:t>
            </a:r>
          </a:p>
          <a:p>
            <a:pPr eaLnBrk="0" hangingPunct="0"/>
            <a:r>
              <a:rPr lang="en-US" sz="1600" b="1" dirty="0"/>
              <a:t>SSN = 254</a:t>
            </a:r>
          </a:p>
          <a:p>
            <a:pPr eaLnBrk="0" hangingPunct="0"/>
            <a:r>
              <a:rPr lang="en-US" sz="1600" b="1" dirty="0"/>
              <a:t>PC=2-2-6</a:t>
            </a:r>
            <a:endParaRPr lang="en-US" sz="1600" dirty="0">
              <a:solidFill>
                <a:srgbClr val="FF0000"/>
              </a:solidFill>
            </a:endParaRPr>
          </a:p>
        </p:txBody>
      </p:sp>
      <p:sp>
        <p:nvSpPr>
          <p:cNvPr id="4105" name="Text Box 9"/>
          <p:cNvSpPr txBox="1">
            <a:spLocks noChangeArrowheads="1"/>
          </p:cNvSpPr>
          <p:nvPr/>
        </p:nvSpPr>
        <p:spPr bwMode="auto">
          <a:xfrm>
            <a:off x="736600" y="5575300"/>
            <a:ext cx="1836738" cy="701675"/>
          </a:xfrm>
          <a:prstGeom prst="rect">
            <a:avLst/>
          </a:prstGeom>
          <a:noFill/>
          <a:ln w="12700">
            <a:noFill/>
            <a:miter lim="800000"/>
            <a:headEnd type="none" w="sm" len="sm"/>
            <a:tailEnd type="none" w="sm" len="sm"/>
          </a:ln>
        </p:spPr>
        <p:txBody>
          <a:bodyPr wrap="none">
            <a:spAutoFit/>
          </a:bodyPr>
          <a:lstStyle/>
          <a:p>
            <a:pPr eaLnBrk="0" hangingPunct="0"/>
            <a:r>
              <a:rPr lang="en-US" sz="2000" dirty="0"/>
              <a:t>Number dialed</a:t>
            </a:r>
          </a:p>
          <a:p>
            <a:pPr eaLnBrk="0" hangingPunct="0"/>
            <a:r>
              <a:rPr lang="en-US" sz="2000" dirty="0"/>
              <a:t>800-555-3012 </a:t>
            </a:r>
          </a:p>
        </p:txBody>
      </p:sp>
      <p:sp>
        <p:nvSpPr>
          <p:cNvPr id="4106" name="Text Box 10"/>
          <p:cNvSpPr txBox="1">
            <a:spLocks noChangeArrowheads="1"/>
          </p:cNvSpPr>
          <p:nvPr/>
        </p:nvSpPr>
        <p:spPr bwMode="auto">
          <a:xfrm>
            <a:off x="1727200" y="985838"/>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2-2-0</a:t>
            </a:r>
          </a:p>
          <a:p>
            <a:pPr eaLnBrk="0" hangingPunct="0"/>
            <a:r>
              <a:rPr lang="en-US" sz="1600" dirty="0"/>
              <a:t>OPC = 2-2-5</a:t>
            </a:r>
          </a:p>
          <a:p>
            <a:pPr eaLnBrk="0" hangingPunct="0"/>
            <a:r>
              <a:rPr lang="en-US" sz="1600" dirty="0"/>
              <a:t>Address = 800555</a:t>
            </a:r>
          </a:p>
          <a:p>
            <a:pPr eaLnBrk="0" hangingPunct="0"/>
            <a:r>
              <a:rPr lang="en-US" sz="1600" dirty="0"/>
              <a:t>TT = 254</a:t>
            </a:r>
          </a:p>
          <a:p>
            <a:pPr eaLnBrk="0" hangingPunct="0"/>
            <a:r>
              <a:rPr lang="en-US" sz="1600" b="1" dirty="0"/>
              <a:t>SSN=?</a:t>
            </a:r>
          </a:p>
        </p:txBody>
      </p:sp>
      <p:sp>
        <p:nvSpPr>
          <p:cNvPr id="4107" name="Line 11"/>
          <p:cNvSpPr>
            <a:spLocks noChangeShapeType="1"/>
          </p:cNvSpPr>
          <p:nvPr/>
        </p:nvSpPr>
        <p:spPr bwMode="auto">
          <a:xfrm>
            <a:off x="5270500" y="31496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4108" name="Oval 12"/>
          <p:cNvSpPr>
            <a:spLocks noChangeArrowheads="1"/>
          </p:cNvSpPr>
          <p:nvPr/>
        </p:nvSpPr>
        <p:spPr bwMode="auto">
          <a:xfrm>
            <a:off x="889000" y="2835275"/>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sp>
        <p:nvSpPr>
          <p:cNvPr id="4109" name="Line 13"/>
          <p:cNvSpPr>
            <a:spLocks noChangeShapeType="1"/>
          </p:cNvSpPr>
          <p:nvPr/>
        </p:nvSpPr>
        <p:spPr bwMode="auto">
          <a:xfrm>
            <a:off x="3984625" y="4168775"/>
            <a:ext cx="4572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4110" name="AutoShape 14"/>
          <p:cNvSpPr>
            <a:spLocks noChangeArrowheads="1"/>
          </p:cNvSpPr>
          <p:nvPr/>
        </p:nvSpPr>
        <p:spPr bwMode="auto">
          <a:xfrm>
            <a:off x="7137400" y="275907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4111" name="AutoShape 15"/>
          <p:cNvSpPr>
            <a:spLocks noChangeArrowheads="1"/>
          </p:cNvSpPr>
          <p:nvPr/>
        </p:nvSpPr>
        <p:spPr bwMode="auto">
          <a:xfrm>
            <a:off x="7975600" y="306387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p>
        </p:txBody>
      </p:sp>
      <p:grpSp>
        <p:nvGrpSpPr>
          <p:cNvPr id="4112" name="Group 16"/>
          <p:cNvGrpSpPr>
            <a:grpSpLocks/>
          </p:cNvGrpSpPr>
          <p:nvPr/>
        </p:nvGrpSpPr>
        <p:grpSpPr bwMode="auto">
          <a:xfrm>
            <a:off x="3860800" y="2759075"/>
            <a:ext cx="1143000" cy="1066800"/>
            <a:chOff x="2448" y="1824"/>
            <a:chExt cx="720" cy="672"/>
          </a:xfrm>
        </p:grpSpPr>
        <p:sp>
          <p:nvSpPr>
            <p:cNvPr id="4124" name="Rectangle 17"/>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4125" name="Line 18"/>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4113" name="Rectangle 19"/>
          <p:cNvSpPr>
            <a:spLocks noChangeArrowheads="1"/>
          </p:cNvSpPr>
          <p:nvPr/>
        </p:nvSpPr>
        <p:spPr bwMode="auto">
          <a:xfrm>
            <a:off x="4033838" y="3032125"/>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4114" name="AutoShape 20"/>
          <p:cNvSpPr>
            <a:spLocks noChangeArrowheads="1"/>
          </p:cNvSpPr>
          <p:nvPr/>
        </p:nvSpPr>
        <p:spPr bwMode="auto">
          <a:xfrm>
            <a:off x="7150100" y="4333875"/>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4115" name="AutoShape 21"/>
          <p:cNvSpPr>
            <a:spLocks noChangeArrowheads="1"/>
          </p:cNvSpPr>
          <p:nvPr/>
        </p:nvSpPr>
        <p:spPr bwMode="auto">
          <a:xfrm>
            <a:off x="7988300" y="4638675"/>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4116" name="Line 22"/>
          <p:cNvSpPr>
            <a:spLocks noChangeShapeType="1"/>
          </p:cNvSpPr>
          <p:nvPr/>
        </p:nvSpPr>
        <p:spPr bwMode="auto">
          <a:xfrm>
            <a:off x="5016500" y="3305175"/>
            <a:ext cx="2133600" cy="1600200"/>
          </a:xfrm>
          <a:prstGeom prst="line">
            <a:avLst/>
          </a:prstGeom>
          <a:noFill/>
          <a:ln w="12700">
            <a:solidFill>
              <a:schemeClr val="tx1"/>
            </a:solidFill>
            <a:round/>
            <a:headEnd/>
            <a:tailEnd/>
          </a:ln>
        </p:spPr>
        <p:txBody>
          <a:bodyPr/>
          <a:lstStyle/>
          <a:p>
            <a:endParaRPr lang="en-US" dirty="0"/>
          </a:p>
        </p:txBody>
      </p:sp>
      <p:sp>
        <p:nvSpPr>
          <p:cNvPr id="4117" name="Text Box 23"/>
          <p:cNvSpPr txBox="1">
            <a:spLocks noChangeArrowheads="1"/>
          </p:cNvSpPr>
          <p:nvPr/>
        </p:nvSpPr>
        <p:spPr bwMode="auto">
          <a:xfrm>
            <a:off x="3648075" y="2486025"/>
            <a:ext cx="1362075" cy="304800"/>
          </a:xfrm>
          <a:prstGeom prst="rect">
            <a:avLst/>
          </a:prstGeom>
          <a:noFill/>
          <a:ln w="9525">
            <a:noFill/>
            <a:miter lim="800000"/>
            <a:headEnd/>
            <a:tailEnd/>
          </a:ln>
        </p:spPr>
        <p:txBody>
          <a:bodyPr>
            <a:spAutoFit/>
          </a:bodyPr>
          <a:lstStyle/>
          <a:p>
            <a:pPr algn="ctr">
              <a:spcBef>
                <a:spcPct val="50000"/>
              </a:spcBef>
            </a:pPr>
            <a:r>
              <a:rPr lang="en-US" sz="1400" dirty="0"/>
              <a:t>    CPC= 2-2-0</a:t>
            </a:r>
          </a:p>
        </p:txBody>
      </p:sp>
      <p:sp>
        <p:nvSpPr>
          <p:cNvPr id="4118" name="Text Box 24"/>
          <p:cNvSpPr txBox="1">
            <a:spLocks noChangeArrowheads="1"/>
          </p:cNvSpPr>
          <p:nvPr/>
        </p:nvSpPr>
        <p:spPr bwMode="auto">
          <a:xfrm>
            <a:off x="781050" y="2552700"/>
            <a:ext cx="1095375" cy="304800"/>
          </a:xfrm>
          <a:prstGeom prst="rect">
            <a:avLst/>
          </a:prstGeom>
          <a:noFill/>
          <a:ln w="9525">
            <a:noFill/>
            <a:miter lim="800000"/>
            <a:headEnd/>
            <a:tailEnd/>
          </a:ln>
        </p:spPr>
        <p:txBody>
          <a:bodyPr>
            <a:spAutoFit/>
          </a:bodyPr>
          <a:lstStyle/>
          <a:p>
            <a:pPr algn="ctr">
              <a:spcBef>
                <a:spcPct val="50000"/>
              </a:spcBef>
            </a:pPr>
            <a:r>
              <a:rPr lang="en-US" sz="1400" dirty="0"/>
              <a:t>PC=2-2-5</a:t>
            </a:r>
          </a:p>
        </p:txBody>
      </p:sp>
      <p:sp>
        <p:nvSpPr>
          <p:cNvPr id="4119" name="Text Box 25"/>
          <p:cNvSpPr txBox="1">
            <a:spLocks noChangeArrowheads="1"/>
          </p:cNvSpPr>
          <p:nvPr/>
        </p:nvSpPr>
        <p:spPr bwMode="auto">
          <a:xfrm>
            <a:off x="7086600" y="2486025"/>
            <a:ext cx="981075" cy="304800"/>
          </a:xfrm>
          <a:prstGeom prst="rect">
            <a:avLst/>
          </a:prstGeom>
          <a:noFill/>
          <a:ln w="9525">
            <a:noFill/>
            <a:miter lim="800000"/>
            <a:headEnd/>
            <a:tailEnd/>
          </a:ln>
        </p:spPr>
        <p:txBody>
          <a:bodyPr>
            <a:spAutoFit/>
          </a:bodyPr>
          <a:lstStyle/>
          <a:p>
            <a:pPr algn="ctr">
              <a:spcBef>
                <a:spcPct val="50000"/>
              </a:spcBef>
            </a:pPr>
            <a:r>
              <a:rPr lang="en-US" sz="1400" dirty="0"/>
              <a:t>PC=2-2-6</a:t>
            </a:r>
          </a:p>
        </p:txBody>
      </p:sp>
      <p:sp>
        <p:nvSpPr>
          <p:cNvPr id="4120" name="Text Box 26"/>
          <p:cNvSpPr txBox="1">
            <a:spLocks noChangeArrowheads="1"/>
          </p:cNvSpPr>
          <p:nvPr/>
        </p:nvSpPr>
        <p:spPr bwMode="auto">
          <a:xfrm>
            <a:off x="6886575" y="4057650"/>
            <a:ext cx="1409700" cy="304800"/>
          </a:xfrm>
          <a:prstGeom prst="rect">
            <a:avLst/>
          </a:prstGeom>
          <a:noFill/>
          <a:ln w="9525">
            <a:noFill/>
            <a:miter lim="800000"/>
            <a:headEnd/>
            <a:tailEnd/>
          </a:ln>
        </p:spPr>
        <p:txBody>
          <a:bodyPr>
            <a:spAutoFit/>
          </a:bodyPr>
          <a:lstStyle/>
          <a:p>
            <a:pPr algn="ctr">
              <a:spcBef>
                <a:spcPct val="50000"/>
              </a:spcBef>
            </a:pPr>
            <a:r>
              <a:rPr lang="en-US" sz="1400" dirty="0"/>
              <a:t>PC=2-2-7</a:t>
            </a:r>
          </a:p>
        </p:txBody>
      </p:sp>
      <p:sp>
        <p:nvSpPr>
          <p:cNvPr id="4121" name="Text Box 27"/>
          <p:cNvSpPr txBox="1">
            <a:spLocks noChangeArrowheads="1"/>
          </p:cNvSpPr>
          <p:nvPr/>
        </p:nvSpPr>
        <p:spPr bwMode="auto">
          <a:xfrm>
            <a:off x="5156200" y="995363"/>
            <a:ext cx="1851025" cy="1327150"/>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dirty="0"/>
              <a:t>DPC = 2-2-6</a:t>
            </a:r>
          </a:p>
          <a:p>
            <a:pPr eaLnBrk="0" hangingPunct="0"/>
            <a:r>
              <a:rPr lang="en-US" sz="1600" dirty="0"/>
              <a:t>OPC = 2-2-1</a:t>
            </a:r>
          </a:p>
          <a:p>
            <a:pPr eaLnBrk="0" hangingPunct="0"/>
            <a:r>
              <a:rPr lang="en-US" sz="1600" dirty="0"/>
              <a:t>Address = 800555</a:t>
            </a:r>
          </a:p>
          <a:p>
            <a:pPr eaLnBrk="0" hangingPunct="0"/>
            <a:r>
              <a:rPr lang="en-US" sz="1600" dirty="0"/>
              <a:t>TT = 254</a:t>
            </a:r>
          </a:p>
          <a:p>
            <a:pPr eaLnBrk="0" hangingPunct="0"/>
            <a:r>
              <a:rPr lang="en-US" sz="1600" b="1" dirty="0"/>
              <a:t>SSN=254</a:t>
            </a:r>
          </a:p>
        </p:txBody>
      </p:sp>
      <p:sp>
        <p:nvSpPr>
          <p:cNvPr id="4122" name="Line 28"/>
          <p:cNvSpPr>
            <a:spLocks noChangeShapeType="1"/>
          </p:cNvSpPr>
          <p:nvPr/>
        </p:nvSpPr>
        <p:spPr bwMode="auto">
          <a:xfrm>
            <a:off x="6257925" y="2324100"/>
            <a:ext cx="9525" cy="828675"/>
          </a:xfrm>
          <a:prstGeom prst="line">
            <a:avLst/>
          </a:prstGeom>
          <a:noFill/>
          <a:ln w="9525">
            <a:solidFill>
              <a:schemeClr val="tx1"/>
            </a:solidFill>
            <a:round/>
            <a:headEnd/>
            <a:tailEnd/>
          </a:ln>
        </p:spPr>
        <p:txBody>
          <a:bodyPr/>
          <a:lstStyle/>
          <a:p>
            <a:endParaRPr lang="en-US" dirty="0"/>
          </a:p>
        </p:txBody>
      </p:sp>
      <p:sp>
        <p:nvSpPr>
          <p:cNvPr id="4123" name="Text Box 29"/>
          <p:cNvSpPr txBox="1">
            <a:spLocks noChangeArrowheads="1"/>
          </p:cNvSpPr>
          <p:nvPr/>
        </p:nvSpPr>
        <p:spPr bwMode="auto">
          <a:xfrm>
            <a:off x="3876675" y="2298830"/>
            <a:ext cx="1085850" cy="304800"/>
          </a:xfrm>
          <a:prstGeom prst="rect">
            <a:avLst/>
          </a:prstGeom>
          <a:noFill/>
          <a:ln w="9525">
            <a:noFill/>
            <a:miter lim="800000"/>
            <a:headEnd/>
            <a:tailEnd/>
          </a:ln>
        </p:spPr>
        <p:txBody>
          <a:bodyPr>
            <a:spAutoFit/>
          </a:bodyPr>
          <a:lstStyle/>
          <a:p>
            <a:pPr algn="ctr">
              <a:spcBef>
                <a:spcPct val="50000"/>
              </a:spcBef>
            </a:pPr>
            <a:r>
              <a:rPr lang="en-US" sz="1400" dirty="0"/>
              <a:t>PC=2-2-1</a:t>
            </a:r>
          </a:p>
        </p:txBody>
      </p:sp>
      <p:pic>
        <p:nvPicPr>
          <p:cNvPr id="34"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66776" y="4772025"/>
            <a:ext cx="847724" cy="847724"/>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Mated Application Table</a:t>
            </a:r>
            <a:endParaRPr lang="en-US" dirty="0" smtClean="0"/>
          </a:p>
        </p:txBody>
      </p:sp>
      <p:sp>
        <p:nvSpPr>
          <p:cNvPr id="55300" name="Rectangle 4"/>
          <p:cNvSpPr>
            <a:spLocks noGrp="1" noChangeArrowheads="1"/>
          </p:cNvSpPr>
          <p:nvPr>
            <p:ph sz="half" idx="2"/>
          </p:nvPr>
        </p:nvSpPr>
        <p:spPr>
          <a:xfrm>
            <a:off x="3724275" y="2190750"/>
            <a:ext cx="4638675" cy="2752725"/>
          </a:xfrm>
        </p:spPr>
        <p:txBody>
          <a:bodyPr/>
          <a:lstStyle/>
          <a:p>
            <a:r>
              <a:rPr lang="en-US" sz="2400" dirty="0" smtClean="0"/>
              <a:t>The mated application (MAP) table is used to assign a mated application (mated SCP) for load sharing or in the event that the primary application (primary SCP) becomes unavailable.  </a:t>
            </a:r>
          </a:p>
          <a:p>
            <a:endParaRPr lang="en-US" dirty="0" smtClean="0"/>
          </a:p>
        </p:txBody>
      </p:sp>
      <p:sp>
        <p:nvSpPr>
          <p:cNvPr id="55301" name="Rectangle 5"/>
          <p:cNvSpPr>
            <a:spLocks noChangeArrowheads="1"/>
          </p:cNvSpPr>
          <p:nvPr/>
        </p:nvSpPr>
        <p:spPr bwMode="auto">
          <a:xfrm>
            <a:off x="1228725" y="15144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chg-feat:gtt=on</a:t>
            </a:r>
            <a:endParaRPr lang="en-US" sz="2000" b="1" dirty="0">
              <a:solidFill>
                <a:schemeClr val="bg2"/>
              </a:solidFill>
            </a:endParaRPr>
          </a:p>
        </p:txBody>
      </p:sp>
      <p:sp>
        <p:nvSpPr>
          <p:cNvPr id="55302" name="Rectangle 6"/>
          <p:cNvSpPr>
            <a:spLocks noChangeArrowheads="1"/>
          </p:cNvSpPr>
          <p:nvPr/>
        </p:nvSpPr>
        <p:spPr bwMode="auto">
          <a:xfrm>
            <a:off x="1228725" y="22764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55303" name="Rectangle 7"/>
          <p:cNvSpPr>
            <a:spLocks noChangeArrowheads="1"/>
          </p:cNvSpPr>
          <p:nvPr/>
        </p:nvSpPr>
        <p:spPr bwMode="auto">
          <a:xfrm>
            <a:off x="1228725" y="30384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a:t>
            </a:r>
          </a:p>
        </p:txBody>
      </p:sp>
      <p:sp>
        <p:nvSpPr>
          <p:cNvPr id="55304" name="Rectangle 8"/>
          <p:cNvSpPr>
            <a:spLocks noChangeArrowheads="1"/>
          </p:cNvSpPr>
          <p:nvPr/>
        </p:nvSpPr>
        <p:spPr bwMode="auto">
          <a:xfrm>
            <a:off x="1228725" y="38004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a:t>
            </a:r>
          </a:p>
        </p:txBody>
      </p:sp>
      <p:sp>
        <p:nvSpPr>
          <p:cNvPr id="55305" name="Rectangle 9"/>
          <p:cNvSpPr>
            <a:spLocks noChangeArrowheads="1"/>
          </p:cNvSpPr>
          <p:nvPr/>
        </p:nvSpPr>
        <p:spPr bwMode="auto">
          <a:xfrm>
            <a:off x="1228725" y="45624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ent-map</a:t>
            </a:r>
          </a:p>
        </p:txBody>
      </p:sp>
      <p:sp>
        <p:nvSpPr>
          <p:cNvPr id="55306" name="Rectangle 10"/>
          <p:cNvSpPr>
            <a:spLocks noChangeArrowheads="1"/>
          </p:cNvSpPr>
          <p:nvPr/>
        </p:nvSpPr>
        <p:spPr bwMode="auto">
          <a:xfrm>
            <a:off x="1228725" y="53244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Line 2"/>
          <p:cNvSpPr>
            <a:spLocks noChangeShapeType="1"/>
          </p:cNvSpPr>
          <p:nvPr/>
        </p:nvSpPr>
        <p:spPr bwMode="auto">
          <a:xfrm>
            <a:off x="1181100" y="2743200"/>
            <a:ext cx="31242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124" name="Line 3"/>
          <p:cNvSpPr>
            <a:spLocks noChangeShapeType="1"/>
          </p:cNvSpPr>
          <p:nvPr/>
        </p:nvSpPr>
        <p:spPr bwMode="auto">
          <a:xfrm flipV="1">
            <a:off x="4991100" y="2743200"/>
            <a:ext cx="2133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125" name="Line 5"/>
          <p:cNvSpPr>
            <a:spLocks noChangeShapeType="1"/>
          </p:cNvSpPr>
          <p:nvPr/>
        </p:nvSpPr>
        <p:spPr bwMode="auto">
          <a:xfrm flipV="1">
            <a:off x="1257300" y="3200400"/>
            <a:ext cx="0" cy="10668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126" name="Oval 6"/>
          <p:cNvSpPr>
            <a:spLocks noChangeArrowheads="1"/>
          </p:cNvSpPr>
          <p:nvPr/>
        </p:nvSpPr>
        <p:spPr bwMode="auto">
          <a:xfrm>
            <a:off x="876300" y="2286000"/>
            <a:ext cx="838200" cy="914400"/>
          </a:xfrm>
          <a:prstGeom prst="ellipse">
            <a:avLst/>
          </a:prstGeom>
          <a:solidFill>
            <a:srgbClr val="66CCFF"/>
          </a:solidFill>
          <a:ln w="12700">
            <a:solidFill>
              <a:schemeClr val="tx1"/>
            </a:solidFill>
            <a:round/>
            <a:headEnd type="none" w="sm" len="sm"/>
            <a:tailEnd type="none" w="sm" len="sm"/>
          </a:ln>
        </p:spPr>
        <p:txBody>
          <a:bodyPr wrap="none" anchor="ctr"/>
          <a:lstStyle/>
          <a:p>
            <a:pPr algn="ctr"/>
            <a:r>
              <a:rPr lang="en-US" sz="2800" b="1" dirty="0">
                <a:solidFill>
                  <a:schemeClr val="bg2"/>
                </a:solidFill>
              </a:rPr>
              <a:t>SSP</a:t>
            </a:r>
          </a:p>
        </p:txBody>
      </p:sp>
      <p:sp>
        <p:nvSpPr>
          <p:cNvPr id="5127" name="AutoShape 7"/>
          <p:cNvSpPr>
            <a:spLocks noChangeArrowheads="1"/>
          </p:cNvSpPr>
          <p:nvPr/>
        </p:nvSpPr>
        <p:spPr bwMode="auto">
          <a:xfrm>
            <a:off x="7124700" y="22098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5128" name="AutoShape 8"/>
          <p:cNvSpPr>
            <a:spLocks noChangeArrowheads="1"/>
          </p:cNvSpPr>
          <p:nvPr/>
        </p:nvSpPr>
        <p:spPr bwMode="auto">
          <a:xfrm>
            <a:off x="7962900" y="25146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5129" name="AutoShape 9"/>
          <p:cNvSpPr>
            <a:spLocks noChangeArrowheads="1"/>
          </p:cNvSpPr>
          <p:nvPr/>
        </p:nvSpPr>
        <p:spPr bwMode="auto">
          <a:xfrm>
            <a:off x="7200900" y="35814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5130" name="AutoShape 10"/>
          <p:cNvSpPr>
            <a:spLocks noChangeArrowheads="1"/>
          </p:cNvSpPr>
          <p:nvPr/>
        </p:nvSpPr>
        <p:spPr bwMode="auto">
          <a:xfrm>
            <a:off x="8039100" y="38862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solidFill>
                  <a:srgbClr val="000000"/>
                </a:solidFill>
              </a:rPr>
              <a:t>254</a:t>
            </a:r>
            <a:endParaRPr lang="en-US" sz="2000" dirty="0">
              <a:solidFill>
                <a:schemeClr val="bg2"/>
              </a:solidFill>
            </a:endParaRPr>
          </a:p>
        </p:txBody>
      </p:sp>
      <p:sp>
        <p:nvSpPr>
          <p:cNvPr id="5131" name="Line 11"/>
          <p:cNvSpPr>
            <a:spLocks noChangeShapeType="1"/>
          </p:cNvSpPr>
          <p:nvPr/>
        </p:nvSpPr>
        <p:spPr bwMode="auto">
          <a:xfrm>
            <a:off x="4991100" y="2743200"/>
            <a:ext cx="2209800" cy="137160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132" name="Line 12"/>
          <p:cNvSpPr>
            <a:spLocks noChangeShapeType="1"/>
          </p:cNvSpPr>
          <p:nvPr/>
        </p:nvSpPr>
        <p:spPr bwMode="auto">
          <a:xfrm>
            <a:off x="1866900" y="29718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5133" name="Text Box 13"/>
          <p:cNvSpPr txBox="1">
            <a:spLocks noChangeArrowheads="1"/>
          </p:cNvSpPr>
          <p:nvPr/>
        </p:nvSpPr>
        <p:spPr bwMode="auto">
          <a:xfrm>
            <a:off x="2019300" y="29686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(50) Queries</a:t>
            </a:r>
          </a:p>
        </p:txBody>
      </p:sp>
      <p:sp>
        <p:nvSpPr>
          <p:cNvPr id="5134" name="Line 14"/>
          <p:cNvSpPr>
            <a:spLocks noChangeShapeType="1"/>
          </p:cNvSpPr>
          <p:nvPr/>
        </p:nvSpPr>
        <p:spPr bwMode="auto">
          <a:xfrm>
            <a:off x="5143500" y="2590800"/>
            <a:ext cx="1828800" cy="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5135" name="Text Box 15"/>
          <p:cNvSpPr txBox="1">
            <a:spLocks noChangeArrowheads="1"/>
          </p:cNvSpPr>
          <p:nvPr/>
        </p:nvSpPr>
        <p:spPr bwMode="auto">
          <a:xfrm>
            <a:off x="5295900" y="21304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(25) Queries</a:t>
            </a:r>
          </a:p>
        </p:txBody>
      </p:sp>
      <p:sp>
        <p:nvSpPr>
          <p:cNvPr id="5136" name="Line 16"/>
          <p:cNvSpPr>
            <a:spLocks noChangeShapeType="1"/>
          </p:cNvSpPr>
          <p:nvPr/>
        </p:nvSpPr>
        <p:spPr bwMode="auto">
          <a:xfrm>
            <a:off x="5143500" y="3048000"/>
            <a:ext cx="1905000" cy="1219200"/>
          </a:xfrm>
          <a:prstGeom prst="line">
            <a:avLst/>
          </a:prstGeom>
          <a:noFill/>
          <a:ln w="12700">
            <a:solidFill>
              <a:schemeClr val="tx1"/>
            </a:solidFill>
            <a:round/>
            <a:headEnd type="none" w="sm" len="sm"/>
            <a:tailEnd type="arrow" w="med" len="med"/>
          </a:ln>
        </p:spPr>
        <p:txBody>
          <a:bodyPr wrap="none" anchor="ctr"/>
          <a:lstStyle/>
          <a:p>
            <a:endParaRPr lang="en-US" dirty="0"/>
          </a:p>
        </p:txBody>
      </p:sp>
      <p:sp>
        <p:nvSpPr>
          <p:cNvPr id="5137" name="Text Box 17"/>
          <p:cNvSpPr txBox="1">
            <a:spLocks noChangeArrowheads="1"/>
          </p:cNvSpPr>
          <p:nvPr/>
        </p:nvSpPr>
        <p:spPr bwMode="auto">
          <a:xfrm>
            <a:off x="4838700" y="3806825"/>
            <a:ext cx="1593850" cy="396875"/>
          </a:xfrm>
          <a:prstGeom prst="rect">
            <a:avLst/>
          </a:prstGeom>
          <a:noFill/>
          <a:ln w="12700">
            <a:noFill/>
            <a:miter lim="800000"/>
            <a:headEnd type="none" w="sm" len="sm"/>
            <a:tailEnd type="none" w="sm" len="sm"/>
          </a:ln>
        </p:spPr>
        <p:txBody>
          <a:bodyPr wrap="none">
            <a:spAutoFit/>
          </a:bodyPr>
          <a:lstStyle/>
          <a:p>
            <a:pPr eaLnBrk="0" hangingPunct="0"/>
            <a:r>
              <a:rPr lang="en-US" sz="2000" dirty="0"/>
              <a:t>(25) Queries</a:t>
            </a:r>
          </a:p>
        </p:txBody>
      </p:sp>
      <p:sp>
        <p:nvSpPr>
          <p:cNvPr id="5138" name="Text Box 18"/>
          <p:cNvSpPr txBox="1">
            <a:spLocks noChangeArrowheads="1"/>
          </p:cNvSpPr>
          <p:nvPr/>
        </p:nvSpPr>
        <p:spPr bwMode="auto">
          <a:xfrm>
            <a:off x="2490788" y="3454400"/>
            <a:ext cx="1828800" cy="2530475"/>
          </a:xfrm>
          <a:prstGeom prst="rect">
            <a:avLst/>
          </a:prstGeom>
          <a:noFill/>
          <a:ln w="12700">
            <a:noFill/>
            <a:miter lim="800000"/>
            <a:headEnd type="none" w="sm" len="sm"/>
            <a:tailEnd type="none" w="sm" len="sm"/>
          </a:ln>
        </p:spPr>
        <p:txBody>
          <a:bodyPr wrap="none">
            <a:spAutoFit/>
          </a:bodyPr>
          <a:lstStyle/>
          <a:p>
            <a:pPr eaLnBrk="0" hangingPunct="0"/>
            <a:r>
              <a:rPr lang="en-US" sz="2000" b="1" u="sng" dirty="0"/>
              <a:t>MAP Table</a:t>
            </a:r>
            <a:endParaRPr lang="en-US" sz="2000" dirty="0"/>
          </a:p>
          <a:p>
            <a:pPr eaLnBrk="0" hangingPunct="0"/>
            <a:r>
              <a:rPr lang="en-US" sz="2000" dirty="0"/>
              <a:t>PC=2-2-6</a:t>
            </a:r>
          </a:p>
          <a:p>
            <a:pPr eaLnBrk="0" hangingPunct="0"/>
            <a:r>
              <a:rPr lang="en-US" sz="2000" dirty="0"/>
              <a:t>RC = 10</a:t>
            </a:r>
          </a:p>
          <a:p>
            <a:pPr eaLnBrk="0" hangingPunct="0"/>
            <a:r>
              <a:rPr lang="en-US" sz="2000" dirty="0"/>
              <a:t>SSN = 254</a:t>
            </a:r>
          </a:p>
          <a:p>
            <a:pPr eaLnBrk="0" hangingPunct="0"/>
            <a:r>
              <a:rPr lang="en-US" sz="2000" dirty="0"/>
              <a:t>GRP = E800</a:t>
            </a:r>
          </a:p>
          <a:p>
            <a:pPr eaLnBrk="0" hangingPunct="0"/>
            <a:r>
              <a:rPr lang="en-US" sz="2000" dirty="0"/>
              <a:t>MPC=2-2-7 </a:t>
            </a:r>
          </a:p>
          <a:p>
            <a:pPr eaLnBrk="0" hangingPunct="0"/>
            <a:r>
              <a:rPr lang="en-US" sz="2000" dirty="0"/>
              <a:t>MATERC = 10</a:t>
            </a:r>
          </a:p>
          <a:p>
            <a:pPr eaLnBrk="0" hangingPunct="0"/>
            <a:r>
              <a:rPr lang="en-US" sz="2000" dirty="0"/>
              <a:t>MSSN=254 </a:t>
            </a:r>
          </a:p>
        </p:txBody>
      </p:sp>
      <p:grpSp>
        <p:nvGrpSpPr>
          <p:cNvPr id="5139" name="Group 19"/>
          <p:cNvGrpSpPr>
            <a:grpSpLocks/>
          </p:cNvGrpSpPr>
          <p:nvPr/>
        </p:nvGrpSpPr>
        <p:grpSpPr bwMode="auto">
          <a:xfrm>
            <a:off x="3848100" y="2209800"/>
            <a:ext cx="1143000" cy="1066800"/>
            <a:chOff x="2448" y="1824"/>
            <a:chExt cx="720" cy="672"/>
          </a:xfrm>
        </p:grpSpPr>
        <p:sp>
          <p:nvSpPr>
            <p:cNvPr id="5149" name="Rectangle 20"/>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5150" name="Line 2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5140" name="Rectangle 22"/>
          <p:cNvSpPr>
            <a:spLocks noGrp="1" noChangeArrowheads="1"/>
          </p:cNvSpPr>
          <p:nvPr>
            <p:ph type="title"/>
          </p:nvPr>
        </p:nvSpPr>
        <p:spPr/>
        <p:txBody>
          <a:bodyPr/>
          <a:lstStyle/>
          <a:p>
            <a:pPr eaLnBrk="1" hangingPunct="1"/>
            <a:r>
              <a:rPr lang="en-US" dirty="0" smtClean="0"/>
              <a:t>MAP Example</a:t>
            </a:r>
          </a:p>
        </p:txBody>
      </p:sp>
      <p:sp>
        <p:nvSpPr>
          <p:cNvPr id="5141" name="Rectangle 23"/>
          <p:cNvSpPr>
            <a:spLocks noChangeArrowheads="1"/>
          </p:cNvSpPr>
          <p:nvPr/>
        </p:nvSpPr>
        <p:spPr bwMode="auto">
          <a:xfrm>
            <a:off x="3995738" y="2444750"/>
            <a:ext cx="874712" cy="519113"/>
          </a:xfrm>
          <a:prstGeom prst="rect">
            <a:avLst/>
          </a:prstGeom>
          <a:noFill/>
          <a:ln w="9525">
            <a:noFill/>
            <a:miter lim="800000"/>
            <a:headEnd/>
            <a:tailEnd/>
          </a:ln>
        </p:spPr>
        <p:txBody>
          <a:bodyPr wrap="none">
            <a:spAutoFit/>
          </a:bodyPr>
          <a:lstStyle/>
          <a:p>
            <a:r>
              <a:rPr lang="en-US" sz="2800" b="1" dirty="0">
                <a:solidFill>
                  <a:schemeClr val="bg2"/>
                </a:solidFill>
              </a:rPr>
              <a:t>STP</a:t>
            </a:r>
          </a:p>
        </p:txBody>
      </p:sp>
      <p:sp>
        <p:nvSpPr>
          <p:cNvPr id="5142" name="Oval 24"/>
          <p:cNvSpPr>
            <a:spLocks noChangeArrowheads="1"/>
          </p:cNvSpPr>
          <p:nvPr/>
        </p:nvSpPr>
        <p:spPr bwMode="auto">
          <a:xfrm>
            <a:off x="866775" y="2286000"/>
            <a:ext cx="838200" cy="914400"/>
          </a:xfrm>
          <a:prstGeom prst="ellipse">
            <a:avLst/>
          </a:prstGeom>
          <a:solidFill>
            <a:srgbClr val="F0E8B7"/>
          </a:solidFill>
          <a:ln w="12700">
            <a:solidFill>
              <a:schemeClr val="tx1"/>
            </a:solidFill>
            <a:round/>
            <a:headEnd type="none" w="sm" len="sm"/>
            <a:tailEnd type="none" w="sm" len="sm"/>
          </a:ln>
        </p:spPr>
        <p:txBody>
          <a:bodyPr wrap="none" anchor="ctr"/>
          <a:lstStyle/>
          <a:p>
            <a:pPr algn="ctr"/>
            <a:r>
              <a:rPr lang="en-US" sz="2800" b="1" dirty="0" smtClean="0"/>
              <a:t>MSC</a:t>
            </a:r>
            <a:endParaRPr lang="en-US" sz="2800" b="1" dirty="0"/>
          </a:p>
        </p:txBody>
      </p:sp>
      <p:sp>
        <p:nvSpPr>
          <p:cNvPr id="5143" name="Rectangle 25"/>
          <p:cNvSpPr>
            <a:spLocks noChangeArrowheads="1"/>
          </p:cNvSpPr>
          <p:nvPr/>
        </p:nvSpPr>
        <p:spPr bwMode="auto">
          <a:xfrm>
            <a:off x="3986213" y="24447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5144" name="Text Box 26"/>
          <p:cNvSpPr txBox="1">
            <a:spLocks noChangeArrowheads="1"/>
          </p:cNvSpPr>
          <p:nvPr/>
        </p:nvSpPr>
        <p:spPr bwMode="auto">
          <a:xfrm>
            <a:off x="3629025" y="1943100"/>
            <a:ext cx="1362075" cy="304800"/>
          </a:xfrm>
          <a:prstGeom prst="rect">
            <a:avLst/>
          </a:prstGeom>
          <a:noFill/>
          <a:ln w="9525">
            <a:noFill/>
            <a:miter lim="800000"/>
            <a:headEnd/>
            <a:tailEnd/>
          </a:ln>
        </p:spPr>
        <p:txBody>
          <a:bodyPr>
            <a:spAutoFit/>
          </a:bodyPr>
          <a:lstStyle/>
          <a:p>
            <a:pPr algn="ctr">
              <a:spcBef>
                <a:spcPct val="50000"/>
              </a:spcBef>
            </a:pPr>
            <a:r>
              <a:rPr lang="en-US" sz="1400" dirty="0"/>
              <a:t>    CPC= 2-2-0</a:t>
            </a:r>
          </a:p>
        </p:txBody>
      </p:sp>
      <p:sp>
        <p:nvSpPr>
          <p:cNvPr id="5145" name="Text Box 27"/>
          <p:cNvSpPr txBox="1">
            <a:spLocks noChangeArrowheads="1"/>
          </p:cNvSpPr>
          <p:nvPr/>
        </p:nvSpPr>
        <p:spPr bwMode="auto">
          <a:xfrm>
            <a:off x="781050" y="2009775"/>
            <a:ext cx="1095375" cy="304800"/>
          </a:xfrm>
          <a:prstGeom prst="rect">
            <a:avLst/>
          </a:prstGeom>
          <a:noFill/>
          <a:ln w="9525">
            <a:noFill/>
            <a:miter lim="800000"/>
            <a:headEnd/>
            <a:tailEnd/>
          </a:ln>
        </p:spPr>
        <p:txBody>
          <a:bodyPr>
            <a:spAutoFit/>
          </a:bodyPr>
          <a:lstStyle/>
          <a:p>
            <a:pPr algn="ctr">
              <a:spcBef>
                <a:spcPct val="50000"/>
              </a:spcBef>
            </a:pPr>
            <a:r>
              <a:rPr lang="en-US" sz="1400" dirty="0"/>
              <a:t>PC=2-2-5</a:t>
            </a:r>
          </a:p>
        </p:txBody>
      </p:sp>
      <p:sp>
        <p:nvSpPr>
          <p:cNvPr id="5146" name="Text Box 28"/>
          <p:cNvSpPr txBox="1">
            <a:spLocks noChangeArrowheads="1"/>
          </p:cNvSpPr>
          <p:nvPr/>
        </p:nvSpPr>
        <p:spPr bwMode="auto">
          <a:xfrm>
            <a:off x="7086600" y="1943100"/>
            <a:ext cx="981075" cy="304800"/>
          </a:xfrm>
          <a:prstGeom prst="rect">
            <a:avLst/>
          </a:prstGeom>
          <a:noFill/>
          <a:ln w="9525">
            <a:noFill/>
            <a:miter lim="800000"/>
            <a:headEnd/>
            <a:tailEnd/>
          </a:ln>
        </p:spPr>
        <p:txBody>
          <a:bodyPr>
            <a:spAutoFit/>
          </a:bodyPr>
          <a:lstStyle/>
          <a:p>
            <a:pPr algn="ctr">
              <a:spcBef>
                <a:spcPct val="50000"/>
              </a:spcBef>
            </a:pPr>
            <a:r>
              <a:rPr lang="en-US" sz="1400" dirty="0"/>
              <a:t>PC=2-2-6</a:t>
            </a:r>
          </a:p>
        </p:txBody>
      </p:sp>
      <p:sp>
        <p:nvSpPr>
          <p:cNvPr id="5147" name="Text Box 29"/>
          <p:cNvSpPr txBox="1">
            <a:spLocks noChangeArrowheads="1"/>
          </p:cNvSpPr>
          <p:nvPr/>
        </p:nvSpPr>
        <p:spPr bwMode="auto">
          <a:xfrm>
            <a:off x="6896100" y="3314700"/>
            <a:ext cx="1409700" cy="304800"/>
          </a:xfrm>
          <a:prstGeom prst="rect">
            <a:avLst/>
          </a:prstGeom>
          <a:noFill/>
          <a:ln w="9525">
            <a:noFill/>
            <a:miter lim="800000"/>
            <a:headEnd/>
            <a:tailEnd/>
          </a:ln>
        </p:spPr>
        <p:txBody>
          <a:bodyPr>
            <a:spAutoFit/>
          </a:bodyPr>
          <a:lstStyle/>
          <a:p>
            <a:pPr algn="ctr">
              <a:spcBef>
                <a:spcPct val="50000"/>
              </a:spcBef>
            </a:pPr>
            <a:r>
              <a:rPr lang="en-US" sz="1400" dirty="0"/>
              <a:t>PC=2-2-7</a:t>
            </a:r>
          </a:p>
        </p:txBody>
      </p:sp>
      <p:sp>
        <p:nvSpPr>
          <p:cNvPr id="5148" name="Text Box 30"/>
          <p:cNvSpPr txBox="1">
            <a:spLocks noChangeArrowheads="1"/>
          </p:cNvSpPr>
          <p:nvPr/>
        </p:nvSpPr>
        <p:spPr bwMode="auto">
          <a:xfrm>
            <a:off x="3867150" y="1767646"/>
            <a:ext cx="1085850" cy="304800"/>
          </a:xfrm>
          <a:prstGeom prst="rect">
            <a:avLst/>
          </a:prstGeom>
          <a:noFill/>
          <a:ln w="9525">
            <a:noFill/>
            <a:miter lim="800000"/>
            <a:headEnd/>
            <a:tailEnd/>
          </a:ln>
        </p:spPr>
        <p:txBody>
          <a:bodyPr>
            <a:spAutoFit/>
          </a:bodyPr>
          <a:lstStyle/>
          <a:p>
            <a:pPr algn="ctr">
              <a:spcBef>
                <a:spcPct val="50000"/>
              </a:spcBef>
            </a:pPr>
            <a:r>
              <a:rPr lang="en-US" sz="1400" dirty="0"/>
              <a:t>PC=2-2-1</a:t>
            </a:r>
          </a:p>
        </p:txBody>
      </p:sp>
      <p:pic>
        <p:nvPicPr>
          <p:cNvPr id="31" name="Picture 27" descr="C:\Documents and Settings\dezern\Local Settings\Temporary Internet Files\Content.IE5\YELYHBGP\MCj04413320000[1].png"/>
          <p:cNvPicPr>
            <a:picLocks noChangeAspect="1" noChangeArrowheads="1"/>
          </p:cNvPicPr>
          <p:nvPr/>
        </p:nvPicPr>
        <p:blipFill>
          <a:blip r:embed="rId3" cstate="print"/>
          <a:srcRect/>
          <a:stretch>
            <a:fillRect/>
          </a:stretch>
        </p:blipFill>
        <p:spPr bwMode="auto">
          <a:xfrm>
            <a:off x="857251" y="4219575"/>
            <a:ext cx="847724" cy="847724"/>
          </a:xfrm>
          <a:prstGeom prst="rect">
            <a:avLst/>
          </a:prstGeom>
          <a:noFill/>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4780" y="0"/>
            <a:ext cx="8229600" cy="630936"/>
          </a:xfrm>
        </p:spPr>
        <p:txBody>
          <a:bodyPr/>
          <a:lstStyle/>
          <a:p>
            <a:pPr eaLnBrk="1" hangingPunct="1"/>
            <a:r>
              <a:rPr lang="en-US" dirty="0" smtClean="0"/>
              <a:t> Concerned Signaling Point Code (CSPC)Table</a:t>
            </a:r>
          </a:p>
        </p:txBody>
      </p:sp>
      <p:sp>
        <p:nvSpPr>
          <p:cNvPr id="56323" name="Rectangle 3"/>
          <p:cNvSpPr>
            <a:spLocks noGrp="1" noChangeArrowheads="1"/>
          </p:cNvSpPr>
          <p:nvPr>
            <p:ph idx="1"/>
          </p:nvPr>
        </p:nvSpPr>
        <p:spPr>
          <a:xfrm>
            <a:off x="144780" y="257175"/>
            <a:ext cx="8732520" cy="5638800"/>
          </a:xfrm>
        </p:spPr>
        <p:txBody>
          <a:bodyPr/>
          <a:lstStyle/>
          <a:p>
            <a:pPr eaLnBrk="1" hangingPunct="1">
              <a:buFont typeface="Wingdings" pitchFamily="2" charset="2"/>
              <a:buNone/>
            </a:pPr>
            <a:r>
              <a:rPr lang="en-US" sz="2100" dirty="0" smtClean="0"/>
              <a:t> </a:t>
            </a:r>
          </a:p>
        </p:txBody>
      </p:sp>
      <p:sp>
        <p:nvSpPr>
          <p:cNvPr id="56324" name="Rectangle 4"/>
          <p:cNvSpPr>
            <a:spLocks noGrp="1" noChangeArrowheads="1"/>
          </p:cNvSpPr>
          <p:nvPr>
            <p:ph sz="half" idx="4294967295"/>
          </p:nvPr>
        </p:nvSpPr>
        <p:spPr>
          <a:xfrm>
            <a:off x="3397250" y="1095375"/>
            <a:ext cx="4365625" cy="5105400"/>
          </a:xfrm>
          <a:prstGeom prst="rect">
            <a:avLst/>
          </a:prstGeom>
        </p:spPr>
        <p:txBody>
          <a:bodyPr/>
          <a:lstStyle/>
          <a:p>
            <a:pPr eaLnBrk="1" hangingPunct="1"/>
            <a:r>
              <a:rPr lang="en-US" dirty="0" smtClean="0"/>
              <a:t>The point codes in the Concerned Signaling Point Code table will be notified of the receipt by the EAGLE of any subsystem allowed or subsystem prohibited from an application at an adjacent SCP and SSN.</a:t>
            </a:r>
          </a:p>
          <a:p>
            <a:pPr eaLnBrk="1" hangingPunct="1"/>
            <a:r>
              <a:rPr lang="en-US" dirty="0" smtClean="0"/>
              <a:t>Only STPs performing final GTT to non-adjacent SCPs should be notified of the subsystem prohibit messages.</a:t>
            </a:r>
          </a:p>
          <a:p>
            <a:pPr eaLnBrk="1" hangingPunct="1"/>
            <a:endParaRPr lang="en-US" sz="2900" dirty="0" smtClean="0"/>
          </a:p>
          <a:p>
            <a:pPr eaLnBrk="1" hangingPunct="1"/>
            <a:endParaRPr lang="en-US" sz="2500" dirty="0" smtClean="0"/>
          </a:p>
        </p:txBody>
      </p:sp>
      <p:sp>
        <p:nvSpPr>
          <p:cNvPr id="56325" name="Rectangle 5"/>
          <p:cNvSpPr>
            <a:spLocks noChangeArrowheads="1"/>
          </p:cNvSpPr>
          <p:nvPr/>
        </p:nvSpPr>
        <p:spPr bwMode="auto">
          <a:xfrm>
            <a:off x="647700" y="10953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chg-feat:gtt=on</a:t>
            </a:r>
            <a:endParaRPr lang="en-US" sz="2000" b="1" dirty="0">
              <a:solidFill>
                <a:schemeClr val="bg2"/>
              </a:solidFill>
            </a:endParaRPr>
          </a:p>
        </p:txBody>
      </p:sp>
      <p:sp>
        <p:nvSpPr>
          <p:cNvPr id="56326" name="Rectangle 6"/>
          <p:cNvSpPr>
            <a:spLocks noChangeArrowheads="1"/>
          </p:cNvSpPr>
          <p:nvPr/>
        </p:nvSpPr>
        <p:spPr bwMode="auto">
          <a:xfrm>
            <a:off x="647700" y="18573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56327" name="Rectangle 7"/>
          <p:cNvSpPr>
            <a:spLocks noChangeArrowheads="1"/>
          </p:cNvSpPr>
          <p:nvPr/>
        </p:nvSpPr>
        <p:spPr bwMode="auto">
          <a:xfrm>
            <a:off x="647700" y="26193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a:t>
            </a:r>
          </a:p>
        </p:txBody>
      </p:sp>
      <p:sp>
        <p:nvSpPr>
          <p:cNvPr id="56328" name="Rectangle 8"/>
          <p:cNvSpPr>
            <a:spLocks noChangeArrowheads="1"/>
          </p:cNvSpPr>
          <p:nvPr/>
        </p:nvSpPr>
        <p:spPr bwMode="auto">
          <a:xfrm>
            <a:off x="647700" y="33813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a:t>
            </a:r>
          </a:p>
        </p:txBody>
      </p:sp>
      <p:sp>
        <p:nvSpPr>
          <p:cNvPr id="56329" name="Rectangle 9"/>
          <p:cNvSpPr>
            <a:spLocks noChangeArrowheads="1"/>
          </p:cNvSpPr>
          <p:nvPr/>
        </p:nvSpPr>
        <p:spPr bwMode="auto">
          <a:xfrm>
            <a:off x="647700" y="4143375"/>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56330" name="Rectangle 10"/>
          <p:cNvSpPr>
            <a:spLocks noChangeArrowheads="1"/>
          </p:cNvSpPr>
          <p:nvPr/>
        </p:nvSpPr>
        <p:spPr bwMode="auto">
          <a:xfrm>
            <a:off x="647700" y="4905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CSPC Example</a:t>
            </a:r>
          </a:p>
        </p:txBody>
      </p:sp>
      <p:sp>
        <p:nvSpPr>
          <p:cNvPr id="57347" name="AutoShape 3"/>
          <p:cNvSpPr>
            <a:spLocks noChangeArrowheads="1"/>
          </p:cNvSpPr>
          <p:nvPr/>
        </p:nvSpPr>
        <p:spPr bwMode="auto">
          <a:xfrm>
            <a:off x="7035800" y="19431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sp>
        <p:nvSpPr>
          <p:cNvPr id="57348" name="Line 4"/>
          <p:cNvSpPr>
            <a:spLocks noChangeShapeType="1"/>
          </p:cNvSpPr>
          <p:nvPr/>
        </p:nvSpPr>
        <p:spPr bwMode="auto">
          <a:xfrm>
            <a:off x="5676900" y="2527300"/>
            <a:ext cx="1346200" cy="0"/>
          </a:xfrm>
          <a:prstGeom prst="line">
            <a:avLst/>
          </a:prstGeom>
          <a:noFill/>
          <a:ln w="12700">
            <a:solidFill>
              <a:schemeClr val="tx1"/>
            </a:solidFill>
            <a:round/>
            <a:headEnd type="none" w="sm" len="sm"/>
            <a:tailEnd type="none" w="sm" len="sm"/>
          </a:ln>
        </p:spPr>
        <p:txBody>
          <a:bodyPr wrap="none" anchor="ctr"/>
          <a:lstStyle/>
          <a:p>
            <a:endParaRPr lang="en-US" dirty="0"/>
          </a:p>
        </p:txBody>
      </p:sp>
      <p:grpSp>
        <p:nvGrpSpPr>
          <p:cNvPr id="57349" name="Group 5"/>
          <p:cNvGrpSpPr>
            <a:grpSpLocks/>
          </p:cNvGrpSpPr>
          <p:nvPr/>
        </p:nvGrpSpPr>
        <p:grpSpPr bwMode="auto">
          <a:xfrm>
            <a:off x="4546600" y="3733800"/>
            <a:ext cx="1143000" cy="1066800"/>
            <a:chOff x="2448" y="1824"/>
            <a:chExt cx="720" cy="672"/>
          </a:xfrm>
        </p:grpSpPr>
        <p:sp>
          <p:nvSpPr>
            <p:cNvPr id="57396" name="Rectangle 6"/>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57397" name="Line 7"/>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57350" name="AutoShape 8"/>
          <p:cNvSpPr>
            <a:spLocks noChangeArrowheads="1"/>
          </p:cNvSpPr>
          <p:nvPr/>
        </p:nvSpPr>
        <p:spPr bwMode="auto">
          <a:xfrm>
            <a:off x="7874000" y="2247900"/>
            <a:ext cx="457200" cy="533400"/>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57351" name="Line 9"/>
          <p:cNvSpPr>
            <a:spLocks noChangeShapeType="1"/>
          </p:cNvSpPr>
          <p:nvPr/>
        </p:nvSpPr>
        <p:spPr bwMode="auto">
          <a:xfrm flipV="1">
            <a:off x="5676900" y="4343400"/>
            <a:ext cx="14859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7352" name="Line 10"/>
          <p:cNvSpPr>
            <a:spLocks noChangeShapeType="1"/>
          </p:cNvSpPr>
          <p:nvPr/>
        </p:nvSpPr>
        <p:spPr bwMode="auto">
          <a:xfrm flipV="1">
            <a:off x="2184400" y="4203700"/>
            <a:ext cx="2387600" cy="0"/>
          </a:xfrm>
          <a:prstGeom prst="line">
            <a:avLst/>
          </a:prstGeom>
          <a:noFill/>
          <a:ln w="12700">
            <a:solidFill>
              <a:schemeClr val="tx1"/>
            </a:solidFill>
            <a:round/>
            <a:headEnd type="none" w="sm" len="sm"/>
            <a:tailEnd type="none" w="sm" len="sm"/>
          </a:ln>
        </p:spPr>
        <p:txBody>
          <a:bodyPr wrap="none" anchor="ctr"/>
          <a:lstStyle/>
          <a:p>
            <a:endParaRPr lang="en-US" dirty="0"/>
          </a:p>
        </p:txBody>
      </p:sp>
      <p:sp>
        <p:nvSpPr>
          <p:cNvPr id="57353" name="AutoShape 11"/>
          <p:cNvSpPr>
            <a:spLocks noChangeArrowheads="1"/>
          </p:cNvSpPr>
          <p:nvPr/>
        </p:nvSpPr>
        <p:spPr bwMode="auto">
          <a:xfrm>
            <a:off x="7162800" y="3810000"/>
            <a:ext cx="914400" cy="1066800"/>
          </a:xfrm>
          <a:prstGeom prst="flowChartMagneticDisk">
            <a:avLst/>
          </a:prstGeom>
          <a:solidFill>
            <a:srgbClr val="CDCDCD"/>
          </a:solidFill>
          <a:ln w="12700">
            <a:solidFill>
              <a:schemeClr val="tx1"/>
            </a:solidFill>
            <a:round/>
            <a:headEnd type="none" w="sm" len="sm"/>
            <a:tailEnd type="none" w="sm" len="sm"/>
          </a:ln>
        </p:spPr>
        <p:txBody>
          <a:bodyPr wrap="none" anchor="ctr"/>
          <a:lstStyle/>
          <a:p>
            <a:pPr algn="ctr" eaLnBrk="0" hangingPunct="0"/>
            <a:r>
              <a:rPr lang="en-US" sz="2800" b="1" dirty="0"/>
              <a:t>SCP</a:t>
            </a:r>
          </a:p>
        </p:txBody>
      </p:sp>
      <p:grpSp>
        <p:nvGrpSpPr>
          <p:cNvPr id="57354" name="Group 12"/>
          <p:cNvGrpSpPr>
            <a:grpSpLocks/>
          </p:cNvGrpSpPr>
          <p:nvPr/>
        </p:nvGrpSpPr>
        <p:grpSpPr bwMode="auto">
          <a:xfrm>
            <a:off x="7924800" y="4038600"/>
            <a:ext cx="609600" cy="685800"/>
            <a:chOff x="4992" y="2544"/>
            <a:chExt cx="384" cy="432"/>
          </a:xfrm>
        </p:grpSpPr>
        <p:sp>
          <p:nvSpPr>
            <p:cNvPr id="57393" name="AutoShape 13"/>
            <p:cNvSpPr>
              <a:spLocks noChangeArrowheads="1"/>
            </p:cNvSpPr>
            <p:nvPr/>
          </p:nvSpPr>
          <p:spPr bwMode="auto">
            <a:xfrm>
              <a:off x="5040" y="2592"/>
              <a:ext cx="288" cy="336"/>
            </a:xfrm>
            <a:prstGeom prst="flowChartMagneticDisk">
              <a:avLst/>
            </a:prstGeom>
            <a:solidFill>
              <a:srgbClr val="65D965"/>
            </a:solidFill>
            <a:ln w="12700">
              <a:solidFill>
                <a:schemeClr val="tx1"/>
              </a:solidFill>
              <a:round/>
              <a:headEnd type="none" w="sm" len="sm"/>
              <a:tailEnd type="none" w="sm" len="sm"/>
            </a:ln>
          </p:spPr>
          <p:txBody>
            <a:bodyPr wrap="none" anchor="ctr"/>
            <a:lstStyle/>
            <a:p>
              <a:pPr algn="ctr" eaLnBrk="0" hangingPunct="0"/>
              <a:r>
                <a:rPr lang="en-US" sz="2000" dirty="0"/>
                <a:t>254</a:t>
              </a:r>
            </a:p>
          </p:txBody>
        </p:sp>
        <p:sp>
          <p:nvSpPr>
            <p:cNvPr id="57394" name="Line 14"/>
            <p:cNvSpPr>
              <a:spLocks noChangeShapeType="1"/>
            </p:cNvSpPr>
            <p:nvPr/>
          </p:nvSpPr>
          <p:spPr bwMode="auto">
            <a:xfrm>
              <a:off x="4992" y="2544"/>
              <a:ext cx="384" cy="384"/>
            </a:xfrm>
            <a:prstGeom prst="line">
              <a:avLst/>
            </a:prstGeom>
            <a:noFill/>
            <a:ln w="12700">
              <a:solidFill>
                <a:srgbClr val="FF0000"/>
              </a:solidFill>
              <a:round/>
              <a:headEnd type="none" w="sm" len="sm"/>
              <a:tailEnd type="none" w="sm" len="sm"/>
            </a:ln>
          </p:spPr>
          <p:txBody>
            <a:bodyPr wrap="none" anchor="ctr"/>
            <a:lstStyle/>
            <a:p>
              <a:endParaRPr lang="en-US" dirty="0"/>
            </a:p>
          </p:txBody>
        </p:sp>
        <p:sp>
          <p:nvSpPr>
            <p:cNvPr id="57395" name="Line 15"/>
            <p:cNvSpPr>
              <a:spLocks noChangeShapeType="1"/>
            </p:cNvSpPr>
            <p:nvPr/>
          </p:nvSpPr>
          <p:spPr bwMode="auto">
            <a:xfrm flipH="1">
              <a:off x="4992" y="2544"/>
              <a:ext cx="384" cy="432"/>
            </a:xfrm>
            <a:prstGeom prst="line">
              <a:avLst/>
            </a:prstGeom>
            <a:noFill/>
            <a:ln w="12700">
              <a:solidFill>
                <a:srgbClr val="FF0000"/>
              </a:solidFill>
              <a:round/>
              <a:headEnd type="none" w="sm" len="sm"/>
              <a:tailEnd type="none" w="sm" len="sm"/>
            </a:ln>
          </p:spPr>
          <p:txBody>
            <a:bodyPr wrap="none" anchor="ctr"/>
            <a:lstStyle/>
            <a:p>
              <a:endParaRPr lang="en-US" dirty="0"/>
            </a:p>
          </p:txBody>
        </p:sp>
      </p:grpSp>
      <p:sp>
        <p:nvSpPr>
          <p:cNvPr id="57355" name="Line 16"/>
          <p:cNvSpPr>
            <a:spLocks noChangeShapeType="1"/>
          </p:cNvSpPr>
          <p:nvPr/>
        </p:nvSpPr>
        <p:spPr bwMode="auto">
          <a:xfrm flipH="1" flipV="1">
            <a:off x="5689600" y="4419600"/>
            <a:ext cx="1460500" cy="0"/>
          </a:xfrm>
          <a:prstGeom prst="line">
            <a:avLst/>
          </a:prstGeom>
          <a:noFill/>
          <a:ln w="12700">
            <a:solidFill>
              <a:srgbClr val="FF0000"/>
            </a:solidFill>
            <a:round/>
            <a:headEnd type="none" w="sm" len="sm"/>
            <a:tailEnd type="arrow" w="med" len="med"/>
          </a:ln>
        </p:spPr>
        <p:txBody>
          <a:bodyPr wrap="none" anchor="ctr"/>
          <a:lstStyle/>
          <a:p>
            <a:endParaRPr lang="en-US" dirty="0"/>
          </a:p>
        </p:txBody>
      </p:sp>
      <p:sp>
        <p:nvSpPr>
          <p:cNvPr id="57356" name="Text Box 17"/>
          <p:cNvSpPr txBox="1">
            <a:spLocks noChangeArrowheads="1"/>
          </p:cNvSpPr>
          <p:nvPr/>
        </p:nvSpPr>
        <p:spPr bwMode="auto">
          <a:xfrm rot="-44983">
            <a:off x="6346825" y="2927350"/>
            <a:ext cx="1439863" cy="1006475"/>
          </a:xfrm>
          <a:prstGeom prst="rect">
            <a:avLst/>
          </a:prstGeom>
          <a:noFill/>
          <a:ln w="12700">
            <a:noFill/>
            <a:miter lim="800000"/>
            <a:headEnd type="none" w="sm" len="sm"/>
            <a:tailEnd type="none" w="sm" len="sm"/>
          </a:ln>
        </p:spPr>
        <p:txBody>
          <a:bodyPr wrap="none">
            <a:spAutoFit/>
          </a:bodyPr>
          <a:lstStyle/>
          <a:p>
            <a:pPr algn="ctr" eaLnBrk="0" hangingPunct="0"/>
            <a:r>
              <a:rPr lang="en-US" sz="2000" dirty="0"/>
              <a:t>Subsystem</a:t>
            </a:r>
          </a:p>
          <a:p>
            <a:pPr algn="ctr" eaLnBrk="0" hangingPunct="0"/>
            <a:r>
              <a:rPr lang="en-US" sz="2000" dirty="0"/>
              <a:t>Prohibit</a:t>
            </a:r>
          </a:p>
          <a:p>
            <a:pPr algn="ctr" eaLnBrk="0" hangingPunct="0"/>
            <a:r>
              <a:rPr lang="en-US" sz="2000" dirty="0"/>
              <a:t>(SSP)</a:t>
            </a:r>
          </a:p>
        </p:txBody>
      </p:sp>
      <p:sp>
        <p:nvSpPr>
          <p:cNvPr id="57357" name="Text Box 18"/>
          <p:cNvSpPr txBox="1">
            <a:spLocks noChangeArrowheads="1"/>
          </p:cNvSpPr>
          <p:nvPr/>
        </p:nvSpPr>
        <p:spPr bwMode="auto">
          <a:xfrm>
            <a:off x="2784475" y="4668838"/>
            <a:ext cx="1346200" cy="1082675"/>
          </a:xfrm>
          <a:prstGeom prst="rect">
            <a:avLst/>
          </a:prstGeom>
          <a:noFill/>
          <a:ln w="12700">
            <a:solidFill>
              <a:schemeClr val="tx1"/>
            </a:solidFill>
            <a:miter lim="800000"/>
            <a:headEnd type="none" w="sm" len="sm"/>
            <a:tailEnd type="none" w="sm" len="sm"/>
          </a:ln>
        </p:spPr>
        <p:txBody>
          <a:bodyPr wrap="none">
            <a:spAutoFit/>
          </a:bodyPr>
          <a:lstStyle/>
          <a:p>
            <a:pPr eaLnBrk="0" hangingPunct="0"/>
            <a:r>
              <a:rPr lang="en-US" sz="1600" b="1" u="sng" dirty="0"/>
              <a:t>CSPC Table</a:t>
            </a:r>
            <a:endParaRPr lang="en-US" sz="1600" dirty="0"/>
          </a:p>
          <a:p>
            <a:pPr eaLnBrk="0" hangingPunct="0"/>
            <a:r>
              <a:rPr lang="en-US" sz="1600" dirty="0"/>
              <a:t>GRP=E800</a:t>
            </a:r>
          </a:p>
          <a:p>
            <a:pPr eaLnBrk="0" hangingPunct="0"/>
            <a:r>
              <a:rPr lang="en-US" sz="1600" dirty="0"/>
              <a:t>PC=1-1-1</a:t>
            </a:r>
          </a:p>
          <a:p>
            <a:pPr eaLnBrk="0" hangingPunct="0"/>
            <a:r>
              <a:rPr lang="en-US" sz="1600" dirty="0"/>
              <a:t>PC=1-1-2</a:t>
            </a:r>
          </a:p>
        </p:txBody>
      </p:sp>
      <p:sp>
        <p:nvSpPr>
          <p:cNvPr id="57358" name="Rectangle 19"/>
          <p:cNvSpPr>
            <a:spLocks noChangeArrowheads="1"/>
          </p:cNvSpPr>
          <p:nvPr/>
        </p:nvSpPr>
        <p:spPr bwMode="auto">
          <a:xfrm>
            <a:off x="4719638" y="40322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grpSp>
        <p:nvGrpSpPr>
          <p:cNvPr id="57359" name="Group 20"/>
          <p:cNvGrpSpPr>
            <a:grpSpLocks/>
          </p:cNvGrpSpPr>
          <p:nvPr/>
        </p:nvGrpSpPr>
        <p:grpSpPr bwMode="auto">
          <a:xfrm>
            <a:off x="4533900" y="1955800"/>
            <a:ext cx="1143000" cy="1066800"/>
            <a:chOff x="2448" y="1824"/>
            <a:chExt cx="720" cy="672"/>
          </a:xfrm>
        </p:grpSpPr>
        <p:sp>
          <p:nvSpPr>
            <p:cNvPr id="57391" name="Rectangle 21"/>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57392" name="Line 22"/>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57360" name="Rectangle 23"/>
          <p:cNvSpPr>
            <a:spLocks noChangeArrowheads="1"/>
          </p:cNvSpPr>
          <p:nvPr/>
        </p:nvSpPr>
        <p:spPr bwMode="auto">
          <a:xfrm>
            <a:off x="4745038" y="22161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57361" name="Line 24"/>
          <p:cNvSpPr>
            <a:spLocks noChangeShapeType="1"/>
          </p:cNvSpPr>
          <p:nvPr/>
        </p:nvSpPr>
        <p:spPr bwMode="auto">
          <a:xfrm>
            <a:off x="5689600" y="2540000"/>
            <a:ext cx="1460500" cy="1816100"/>
          </a:xfrm>
          <a:prstGeom prst="line">
            <a:avLst/>
          </a:prstGeom>
          <a:noFill/>
          <a:ln w="9525">
            <a:solidFill>
              <a:schemeClr val="tx1"/>
            </a:solidFill>
            <a:round/>
            <a:headEnd/>
            <a:tailEnd/>
          </a:ln>
        </p:spPr>
        <p:txBody>
          <a:bodyPr/>
          <a:lstStyle/>
          <a:p>
            <a:endParaRPr lang="en-US" dirty="0"/>
          </a:p>
        </p:txBody>
      </p:sp>
      <p:sp>
        <p:nvSpPr>
          <p:cNvPr id="57362" name="Line 25"/>
          <p:cNvSpPr>
            <a:spLocks noChangeShapeType="1"/>
          </p:cNvSpPr>
          <p:nvPr/>
        </p:nvSpPr>
        <p:spPr bwMode="auto">
          <a:xfrm flipV="1">
            <a:off x="5676900" y="2540000"/>
            <a:ext cx="1346200" cy="1816100"/>
          </a:xfrm>
          <a:prstGeom prst="line">
            <a:avLst/>
          </a:prstGeom>
          <a:noFill/>
          <a:ln w="9525">
            <a:solidFill>
              <a:schemeClr val="tx1"/>
            </a:solidFill>
            <a:round/>
            <a:headEnd/>
            <a:tailEnd/>
          </a:ln>
        </p:spPr>
        <p:txBody>
          <a:bodyPr/>
          <a:lstStyle/>
          <a:p>
            <a:endParaRPr lang="en-US" dirty="0"/>
          </a:p>
        </p:txBody>
      </p:sp>
      <p:sp>
        <p:nvSpPr>
          <p:cNvPr id="57363" name="Line 26"/>
          <p:cNvSpPr>
            <a:spLocks noChangeShapeType="1"/>
          </p:cNvSpPr>
          <p:nvPr/>
        </p:nvSpPr>
        <p:spPr bwMode="auto">
          <a:xfrm flipH="1" flipV="1">
            <a:off x="5715000" y="2616200"/>
            <a:ext cx="1422400" cy="1816100"/>
          </a:xfrm>
          <a:prstGeom prst="line">
            <a:avLst/>
          </a:prstGeom>
          <a:noFill/>
          <a:ln w="28575">
            <a:solidFill>
              <a:srgbClr val="FF0066"/>
            </a:solidFill>
            <a:round/>
            <a:headEnd/>
            <a:tailEnd type="triangle" w="med" len="med"/>
          </a:ln>
        </p:spPr>
        <p:txBody>
          <a:bodyPr/>
          <a:lstStyle/>
          <a:p>
            <a:endParaRPr lang="en-US" dirty="0"/>
          </a:p>
        </p:txBody>
      </p:sp>
      <p:sp>
        <p:nvSpPr>
          <p:cNvPr id="57364" name="Line 27"/>
          <p:cNvSpPr>
            <a:spLocks noChangeShapeType="1"/>
          </p:cNvSpPr>
          <p:nvPr/>
        </p:nvSpPr>
        <p:spPr bwMode="auto">
          <a:xfrm>
            <a:off x="4940300" y="3035300"/>
            <a:ext cx="0" cy="698500"/>
          </a:xfrm>
          <a:prstGeom prst="line">
            <a:avLst/>
          </a:prstGeom>
          <a:noFill/>
          <a:ln w="9525">
            <a:solidFill>
              <a:schemeClr val="tx1"/>
            </a:solidFill>
            <a:round/>
            <a:headEnd/>
            <a:tailEnd/>
          </a:ln>
        </p:spPr>
        <p:txBody>
          <a:bodyPr/>
          <a:lstStyle/>
          <a:p>
            <a:endParaRPr lang="en-US" dirty="0"/>
          </a:p>
        </p:txBody>
      </p:sp>
      <p:sp>
        <p:nvSpPr>
          <p:cNvPr id="57365" name="Line 28"/>
          <p:cNvSpPr>
            <a:spLocks noChangeShapeType="1"/>
          </p:cNvSpPr>
          <p:nvPr/>
        </p:nvSpPr>
        <p:spPr bwMode="auto">
          <a:xfrm>
            <a:off x="5283200" y="3035300"/>
            <a:ext cx="0" cy="711200"/>
          </a:xfrm>
          <a:prstGeom prst="line">
            <a:avLst/>
          </a:prstGeom>
          <a:noFill/>
          <a:ln w="9525">
            <a:solidFill>
              <a:schemeClr val="tx1"/>
            </a:solidFill>
            <a:round/>
            <a:headEnd/>
            <a:tailEnd/>
          </a:ln>
        </p:spPr>
        <p:txBody>
          <a:bodyPr/>
          <a:lstStyle/>
          <a:p>
            <a:endParaRPr lang="en-US" dirty="0"/>
          </a:p>
        </p:txBody>
      </p:sp>
      <p:grpSp>
        <p:nvGrpSpPr>
          <p:cNvPr id="57366" name="Group 29"/>
          <p:cNvGrpSpPr>
            <a:grpSpLocks/>
          </p:cNvGrpSpPr>
          <p:nvPr/>
        </p:nvGrpSpPr>
        <p:grpSpPr bwMode="auto">
          <a:xfrm>
            <a:off x="1028700" y="3721100"/>
            <a:ext cx="1143000" cy="1066800"/>
            <a:chOff x="2448" y="1824"/>
            <a:chExt cx="720" cy="672"/>
          </a:xfrm>
        </p:grpSpPr>
        <p:sp>
          <p:nvSpPr>
            <p:cNvPr id="57389" name="Rectangle 30"/>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57390" name="Line 31"/>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57367" name="Rectangle 32"/>
          <p:cNvSpPr>
            <a:spLocks noChangeArrowheads="1"/>
          </p:cNvSpPr>
          <p:nvPr/>
        </p:nvSpPr>
        <p:spPr bwMode="auto">
          <a:xfrm>
            <a:off x="1201738" y="40195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grpSp>
        <p:nvGrpSpPr>
          <p:cNvPr id="57368" name="Group 33"/>
          <p:cNvGrpSpPr>
            <a:grpSpLocks/>
          </p:cNvGrpSpPr>
          <p:nvPr/>
        </p:nvGrpSpPr>
        <p:grpSpPr bwMode="auto">
          <a:xfrm>
            <a:off x="1016000" y="1943100"/>
            <a:ext cx="1143000" cy="1066800"/>
            <a:chOff x="2448" y="1824"/>
            <a:chExt cx="720" cy="672"/>
          </a:xfrm>
        </p:grpSpPr>
        <p:sp>
          <p:nvSpPr>
            <p:cNvPr id="57387" name="Rectangle 34"/>
            <p:cNvSpPr>
              <a:spLocks noChangeArrowheads="1"/>
            </p:cNvSpPr>
            <p:nvPr/>
          </p:nvSpPr>
          <p:spPr bwMode="auto">
            <a:xfrm>
              <a:off x="2448" y="1824"/>
              <a:ext cx="720" cy="672"/>
            </a:xfrm>
            <a:prstGeom prst="rect">
              <a:avLst/>
            </a:prstGeom>
            <a:solidFill>
              <a:srgbClr val="8BBAFF"/>
            </a:solidFill>
            <a:ln w="12700">
              <a:solidFill>
                <a:schemeClr val="tx1"/>
              </a:solidFill>
              <a:miter lim="800000"/>
              <a:headEnd type="none" w="sm" len="sm"/>
              <a:tailEnd type="none" w="sm" len="sm"/>
            </a:ln>
          </p:spPr>
          <p:txBody>
            <a:bodyPr wrap="none" anchor="ctr"/>
            <a:lstStyle/>
            <a:p>
              <a:endParaRPr lang="en-US" dirty="0"/>
            </a:p>
          </p:txBody>
        </p:sp>
        <p:sp>
          <p:nvSpPr>
            <p:cNvPr id="57388" name="Line 35"/>
            <p:cNvSpPr>
              <a:spLocks noChangeShapeType="1"/>
            </p:cNvSpPr>
            <p:nvPr/>
          </p:nvSpPr>
          <p:spPr bwMode="auto">
            <a:xfrm flipV="1">
              <a:off x="2448" y="1824"/>
              <a:ext cx="720" cy="672"/>
            </a:xfrm>
            <a:prstGeom prst="line">
              <a:avLst/>
            </a:prstGeom>
            <a:noFill/>
            <a:ln w="12700">
              <a:solidFill>
                <a:schemeClr val="tx1"/>
              </a:solidFill>
              <a:round/>
              <a:headEnd type="none" w="sm" len="sm"/>
              <a:tailEnd type="none" w="sm" len="sm"/>
            </a:ln>
          </p:spPr>
          <p:txBody>
            <a:bodyPr wrap="none" anchor="ctr"/>
            <a:lstStyle/>
            <a:p>
              <a:endParaRPr lang="en-US" dirty="0"/>
            </a:p>
          </p:txBody>
        </p:sp>
      </p:grpSp>
      <p:sp>
        <p:nvSpPr>
          <p:cNvPr id="57369" name="Rectangle 36"/>
          <p:cNvSpPr>
            <a:spLocks noChangeArrowheads="1"/>
          </p:cNvSpPr>
          <p:nvPr/>
        </p:nvSpPr>
        <p:spPr bwMode="auto">
          <a:xfrm>
            <a:off x="1227138" y="2203450"/>
            <a:ext cx="874712" cy="519113"/>
          </a:xfrm>
          <a:prstGeom prst="rect">
            <a:avLst/>
          </a:prstGeom>
          <a:solidFill>
            <a:srgbClr val="8BBAFF"/>
          </a:solidFill>
          <a:ln w="9525">
            <a:noFill/>
            <a:miter lim="800000"/>
            <a:headEnd/>
            <a:tailEnd/>
          </a:ln>
        </p:spPr>
        <p:txBody>
          <a:bodyPr wrap="none">
            <a:spAutoFit/>
          </a:bodyPr>
          <a:lstStyle/>
          <a:p>
            <a:r>
              <a:rPr lang="en-US" sz="2800" b="1" dirty="0"/>
              <a:t>STP</a:t>
            </a:r>
          </a:p>
        </p:txBody>
      </p:sp>
      <p:sp>
        <p:nvSpPr>
          <p:cNvPr id="57370" name="Line 37"/>
          <p:cNvSpPr>
            <a:spLocks noChangeShapeType="1"/>
          </p:cNvSpPr>
          <p:nvPr/>
        </p:nvSpPr>
        <p:spPr bwMode="auto">
          <a:xfrm>
            <a:off x="1422400" y="3022600"/>
            <a:ext cx="0" cy="698500"/>
          </a:xfrm>
          <a:prstGeom prst="line">
            <a:avLst/>
          </a:prstGeom>
          <a:noFill/>
          <a:ln w="9525">
            <a:solidFill>
              <a:schemeClr val="tx1"/>
            </a:solidFill>
            <a:round/>
            <a:headEnd/>
            <a:tailEnd/>
          </a:ln>
        </p:spPr>
        <p:txBody>
          <a:bodyPr/>
          <a:lstStyle/>
          <a:p>
            <a:endParaRPr lang="en-US" dirty="0"/>
          </a:p>
        </p:txBody>
      </p:sp>
      <p:sp>
        <p:nvSpPr>
          <p:cNvPr id="57371" name="Line 38"/>
          <p:cNvSpPr>
            <a:spLocks noChangeShapeType="1"/>
          </p:cNvSpPr>
          <p:nvPr/>
        </p:nvSpPr>
        <p:spPr bwMode="auto">
          <a:xfrm>
            <a:off x="1765300" y="3022600"/>
            <a:ext cx="0" cy="711200"/>
          </a:xfrm>
          <a:prstGeom prst="line">
            <a:avLst/>
          </a:prstGeom>
          <a:noFill/>
          <a:ln w="9525">
            <a:solidFill>
              <a:schemeClr val="tx1"/>
            </a:solidFill>
            <a:round/>
            <a:headEnd/>
            <a:tailEnd/>
          </a:ln>
        </p:spPr>
        <p:txBody>
          <a:bodyPr/>
          <a:lstStyle/>
          <a:p>
            <a:endParaRPr lang="en-US" dirty="0"/>
          </a:p>
        </p:txBody>
      </p:sp>
      <p:sp>
        <p:nvSpPr>
          <p:cNvPr id="57372" name="Line 39"/>
          <p:cNvSpPr>
            <a:spLocks noChangeShapeType="1"/>
          </p:cNvSpPr>
          <p:nvPr/>
        </p:nvSpPr>
        <p:spPr bwMode="auto">
          <a:xfrm>
            <a:off x="2171700" y="2476500"/>
            <a:ext cx="2362200" cy="0"/>
          </a:xfrm>
          <a:prstGeom prst="line">
            <a:avLst/>
          </a:prstGeom>
          <a:noFill/>
          <a:ln w="9525">
            <a:solidFill>
              <a:schemeClr val="tx1"/>
            </a:solidFill>
            <a:round/>
            <a:headEnd/>
            <a:tailEnd/>
          </a:ln>
        </p:spPr>
        <p:txBody>
          <a:bodyPr/>
          <a:lstStyle/>
          <a:p>
            <a:endParaRPr lang="en-US" dirty="0"/>
          </a:p>
        </p:txBody>
      </p:sp>
      <p:sp>
        <p:nvSpPr>
          <p:cNvPr id="57373" name="Line 40"/>
          <p:cNvSpPr>
            <a:spLocks noChangeShapeType="1"/>
          </p:cNvSpPr>
          <p:nvPr/>
        </p:nvSpPr>
        <p:spPr bwMode="auto">
          <a:xfrm flipH="1">
            <a:off x="2197100" y="2476500"/>
            <a:ext cx="2311400" cy="1714500"/>
          </a:xfrm>
          <a:prstGeom prst="line">
            <a:avLst/>
          </a:prstGeom>
          <a:noFill/>
          <a:ln w="9525">
            <a:solidFill>
              <a:schemeClr val="tx1"/>
            </a:solidFill>
            <a:round/>
            <a:headEnd/>
            <a:tailEnd/>
          </a:ln>
        </p:spPr>
        <p:txBody>
          <a:bodyPr/>
          <a:lstStyle/>
          <a:p>
            <a:endParaRPr lang="en-US" dirty="0"/>
          </a:p>
        </p:txBody>
      </p:sp>
      <p:sp>
        <p:nvSpPr>
          <p:cNvPr id="57374" name="Line 41"/>
          <p:cNvSpPr>
            <a:spLocks noChangeShapeType="1"/>
          </p:cNvSpPr>
          <p:nvPr/>
        </p:nvSpPr>
        <p:spPr bwMode="auto">
          <a:xfrm>
            <a:off x="2133600" y="2463800"/>
            <a:ext cx="2413000" cy="1752600"/>
          </a:xfrm>
          <a:prstGeom prst="line">
            <a:avLst/>
          </a:prstGeom>
          <a:noFill/>
          <a:ln w="9525">
            <a:solidFill>
              <a:schemeClr val="tx1"/>
            </a:solidFill>
            <a:round/>
            <a:headEnd/>
            <a:tailEnd/>
          </a:ln>
        </p:spPr>
        <p:txBody>
          <a:bodyPr/>
          <a:lstStyle/>
          <a:p>
            <a:endParaRPr lang="en-US" dirty="0"/>
          </a:p>
        </p:txBody>
      </p:sp>
      <p:sp>
        <p:nvSpPr>
          <p:cNvPr id="57375" name="Line 42"/>
          <p:cNvSpPr>
            <a:spLocks noChangeShapeType="1"/>
          </p:cNvSpPr>
          <p:nvPr/>
        </p:nvSpPr>
        <p:spPr bwMode="auto">
          <a:xfrm flipH="1">
            <a:off x="2159000" y="2565400"/>
            <a:ext cx="2362200" cy="0"/>
          </a:xfrm>
          <a:prstGeom prst="line">
            <a:avLst/>
          </a:prstGeom>
          <a:noFill/>
          <a:ln w="9525">
            <a:solidFill>
              <a:srgbClr val="FF0066"/>
            </a:solidFill>
            <a:round/>
            <a:headEnd/>
            <a:tailEnd type="triangle" w="med" len="med"/>
          </a:ln>
        </p:spPr>
        <p:txBody>
          <a:bodyPr/>
          <a:lstStyle/>
          <a:p>
            <a:endParaRPr lang="en-US" dirty="0"/>
          </a:p>
        </p:txBody>
      </p:sp>
      <p:sp>
        <p:nvSpPr>
          <p:cNvPr id="57376" name="Line 43"/>
          <p:cNvSpPr>
            <a:spLocks noChangeShapeType="1"/>
          </p:cNvSpPr>
          <p:nvPr/>
        </p:nvSpPr>
        <p:spPr bwMode="auto">
          <a:xfrm flipH="1">
            <a:off x="2159000" y="4343400"/>
            <a:ext cx="2374900" cy="0"/>
          </a:xfrm>
          <a:prstGeom prst="line">
            <a:avLst/>
          </a:prstGeom>
          <a:noFill/>
          <a:ln w="9525">
            <a:solidFill>
              <a:srgbClr val="FF0066"/>
            </a:solidFill>
            <a:round/>
            <a:headEnd/>
            <a:tailEnd type="triangle" w="med" len="med"/>
          </a:ln>
        </p:spPr>
        <p:txBody>
          <a:bodyPr/>
          <a:lstStyle/>
          <a:p>
            <a:endParaRPr lang="en-US" dirty="0"/>
          </a:p>
        </p:txBody>
      </p:sp>
      <p:sp>
        <p:nvSpPr>
          <p:cNvPr id="57377" name="Line 44"/>
          <p:cNvSpPr>
            <a:spLocks noChangeShapeType="1"/>
          </p:cNvSpPr>
          <p:nvPr/>
        </p:nvSpPr>
        <p:spPr bwMode="auto">
          <a:xfrm flipH="1">
            <a:off x="2159000" y="2603500"/>
            <a:ext cx="2362200" cy="1701800"/>
          </a:xfrm>
          <a:prstGeom prst="line">
            <a:avLst/>
          </a:prstGeom>
          <a:noFill/>
          <a:ln w="9525">
            <a:solidFill>
              <a:srgbClr val="FF0066"/>
            </a:solidFill>
            <a:round/>
            <a:headEnd/>
            <a:tailEnd type="triangle" w="med" len="med"/>
          </a:ln>
        </p:spPr>
        <p:txBody>
          <a:bodyPr/>
          <a:lstStyle/>
          <a:p>
            <a:endParaRPr lang="en-US" dirty="0"/>
          </a:p>
        </p:txBody>
      </p:sp>
      <p:sp>
        <p:nvSpPr>
          <p:cNvPr id="57378" name="Line 45"/>
          <p:cNvSpPr>
            <a:spLocks noChangeShapeType="1"/>
          </p:cNvSpPr>
          <p:nvPr/>
        </p:nvSpPr>
        <p:spPr bwMode="auto">
          <a:xfrm flipH="1" flipV="1">
            <a:off x="2159000" y="2565400"/>
            <a:ext cx="2374900" cy="1778000"/>
          </a:xfrm>
          <a:prstGeom prst="line">
            <a:avLst/>
          </a:prstGeom>
          <a:noFill/>
          <a:ln w="9525">
            <a:solidFill>
              <a:srgbClr val="FF0066"/>
            </a:solidFill>
            <a:round/>
            <a:headEnd/>
            <a:tailEnd type="triangle" w="med" len="med"/>
          </a:ln>
        </p:spPr>
        <p:txBody>
          <a:bodyPr/>
          <a:lstStyle/>
          <a:p>
            <a:endParaRPr lang="en-US" dirty="0"/>
          </a:p>
        </p:txBody>
      </p:sp>
      <p:sp>
        <p:nvSpPr>
          <p:cNvPr id="57379" name="AutoShape 46"/>
          <p:cNvSpPr>
            <a:spLocks noChangeArrowheads="1"/>
          </p:cNvSpPr>
          <p:nvPr/>
        </p:nvSpPr>
        <p:spPr bwMode="auto">
          <a:xfrm>
            <a:off x="2273300" y="2374900"/>
            <a:ext cx="1981200" cy="2159000"/>
          </a:xfrm>
          <a:prstGeom prst="cloudCallout">
            <a:avLst>
              <a:gd name="adj1" fmla="val 61537"/>
              <a:gd name="adj2" fmla="val 2574"/>
            </a:avLst>
          </a:prstGeom>
          <a:solidFill>
            <a:srgbClr val="5E9EFF"/>
          </a:solidFill>
          <a:ln w="9525">
            <a:solidFill>
              <a:srgbClr val="5E9EFF"/>
            </a:solidFill>
            <a:round/>
            <a:headEnd/>
            <a:tailEnd/>
          </a:ln>
        </p:spPr>
        <p:txBody>
          <a:bodyPr/>
          <a:lstStyle/>
          <a:p>
            <a:pPr algn="ctr"/>
            <a:endParaRPr lang="fr-FR" sz="2800" b="1" dirty="0"/>
          </a:p>
        </p:txBody>
      </p:sp>
      <p:sp>
        <p:nvSpPr>
          <p:cNvPr id="57380" name="Text Box 47"/>
          <p:cNvSpPr txBox="1">
            <a:spLocks noChangeArrowheads="1"/>
          </p:cNvSpPr>
          <p:nvPr/>
        </p:nvSpPr>
        <p:spPr bwMode="auto">
          <a:xfrm>
            <a:off x="2400300" y="2743200"/>
            <a:ext cx="1866900" cy="1465263"/>
          </a:xfrm>
          <a:prstGeom prst="rect">
            <a:avLst/>
          </a:prstGeom>
          <a:noFill/>
          <a:ln w="9525">
            <a:noFill/>
            <a:miter lim="800000"/>
            <a:headEnd/>
            <a:tailEnd/>
          </a:ln>
        </p:spPr>
        <p:txBody>
          <a:bodyPr>
            <a:spAutoFit/>
          </a:bodyPr>
          <a:lstStyle/>
          <a:p>
            <a:pPr>
              <a:spcBef>
                <a:spcPct val="50000"/>
              </a:spcBef>
            </a:pPr>
            <a:r>
              <a:rPr lang="en-US" b="1" dirty="0"/>
              <a:t>Only if STPs are performing final GTT with no links to the SCPs</a:t>
            </a:r>
          </a:p>
        </p:txBody>
      </p:sp>
      <p:sp>
        <p:nvSpPr>
          <p:cNvPr id="57381" name="Text Box 48"/>
          <p:cNvSpPr txBox="1">
            <a:spLocks noChangeArrowheads="1"/>
          </p:cNvSpPr>
          <p:nvPr/>
        </p:nvSpPr>
        <p:spPr bwMode="auto">
          <a:xfrm>
            <a:off x="4543425" y="1381125"/>
            <a:ext cx="1123950" cy="623888"/>
          </a:xfrm>
          <a:prstGeom prst="rect">
            <a:avLst/>
          </a:prstGeom>
          <a:noFill/>
          <a:ln w="9525">
            <a:noFill/>
            <a:miter lim="800000"/>
            <a:headEnd/>
            <a:tailEnd/>
          </a:ln>
        </p:spPr>
        <p:txBody>
          <a:bodyPr>
            <a:spAutoFit/>
          </a:bodyPr>
          <a:lstStyle/>
          <a:p>
            <a:pPr algn="ctr">
              <a:spcBef>
                <a:spcPct val="50000"/>
              </a:spcBef>
            </a:pPr>
            <a:r>
              <a:rPr lang="en-US" sz="1400" dirty="0"/>
              <a:t>CPC=2-2-0</a:t>
            </a:r>
          </a:p>
          <a:p>
            <a:pPr algn="ctr">
              <a:spcBef>
                <a:spcPct val="50000"/>
              </a:spcBef>
            </a:pPr>
            <a:r>
              <a:rPr lang="en-US" sz="1400" dirty="0"/>
              <a:t>PC=2-2-1</a:t>
            </a:r>
          </a:p>
        </p:txBody>
      </p:sp>
      <p:sp>
        <p:nvSpPr>
          <p:cNvPr id="57382" name="Text Box 49"/>
          <p:cNvSpPr txBox="1">
            <a:spLocks noChangeArrowheads="1"/>
          </p:cNvSpPr>
          <p:nvPr/>
        </p:nvSpPr>
        <p:spPr bwMode="auto">
          <a:xfrm>
            <a:off x="4562475" y="4772025"/>
            <a:ext cx="1123950" cy="623888"/>
          </a:xfrm>
          <a:prstGeom prst="rect">
            <a:avLst/>
          </a:prstGeom>
          <a:noFill/>
          <a:ln w="9525">
            <a:noFill/>
            <a:miter lim="800000"/>
            <a:headEnd/>
            <a:tailEnd/>
          </a:ln>
        </p:spPr>
        <p:txBody>
          <a:bodyPr>
            <a:spAutoFit/>
          </a:bodyPr>
          <a:lstStyle/>
          <a:p>
            <a:pPr algn="ctr">
              <a:spcBef>
                <a:spcPct val="50000"/>
              </a:spcBef>
            </a:pPr>
            <a:r>
              <a:rPr lang="en-US" sz="1400" dirty="0"/>
              <a:t>CPC=2-2-0</a:t>
            </a:r>
          </a:p>
          <a:p>
            <a:pPr algn="ctr">
              <a:spcBef>
                <a:spcPct val="50000"/>
              </a:spcBef>
            </a:pPr>
            <a:r>
              <a:rPr lang="en-US" sz="1400" dirty="0"/>
              <a:t>PC=2-2-2</a:t>
            </a:r>
          </a:p>
        </p:txBody>
      </p:sp>
      <p:sp>
        <p:nvSpPr>
          <p:cNvPr id="57383" name="Text Box 50"/>
          <p:cNvSpPr txBox="1">
            <a:spLocks noChangeArrowheads="1"/>
          </p:cNvSpPr>
          <p:nvPr/>
        </p:nvSpPr>
        <p:spPr bwMode="auto">
          <a:xfrm>
            <a:off x="6962775" y="1666875"/>
            <a:ext cx="1000125" cy="304800"/>
          </a:xfrm>
          <a:prstGeom prst="rect">
            <a:avLst/>
          </a:prstGeom>
          <a:noFill/>
          <a:ln w="9525">
            <a:noFill/>
            <a:miter lim="800000"/>
            <a:headEnd/>
            <a:tailEnd/>
          </a:ln>
        </p:spPr>
        <p:txBody>
          <a:bodyPr>
            <a:spAutoFit/>
          </a:bodyPr>
          <a:lstStyle/>
          <a:p>
            <a:pPr algn="ctr">
              <a:spcBef>
                <a:spcPct val="50000"/>
              </a:spcBef>
            </a:pPr>
            <a:r>
              <a:rPr lang="en-US" sz="1400" dirty="0"/>
              <a:t>PC=2-2-6</a:t>
            </a:r>
          </a:p>
        </p:txBody>
      </p:sp>
      <p:sp>
        <p:nvSpPr>
          <p:cNvPr id="57384" name="Text Box 51"/>
          <p:cNvSpPr txBox="1">
            <a:spLocks noChangeArrowheads="1"/>
          </p:cNvSpPr>
          <p:nvPr/>
        </p:nvSpPr>
        <p:spPr bwMode="auto">
          <a:xfrm>
            <a:off x="7134225" y="4838700"/>
            <a:ext cx="1000125" cy="304800"/>
          </a:xfrm>
          <a:prstGeom prst="rect">
            <a:avLst/>
          </a:prstGeom>
          <a:noFill/>
          <a:ln w="9525">
            <a:noFill/>
            <a:miter lim="800000"/>
            <a:headEnd/>
            <a:tailEnd/>
          </a:ln>
        </p:spPr>
        <p:txBody>
          <a:bodyPr>
            <a:spAutoFit/>
          </a:bodyPr>
          <a:lstStyle/>
          <a:p>
            <a:pPr algn="ctr">
              <a:spcBef>
                <a:spcPct val="50000"/>
              </a:spcBef>
            </a:pPr>
            <a:r>
              <a:rPr lang="en-US" sz="1400" dirty="0"/>
              <a:t>PC=2-2-7</a:t>
            </a:r>
          </a:p>
        </p:txBody>
      </p:sp>
      <p:sp>
        <p:nvSpPr>
          <p:cNvPr id="57385" name="Text Box 52"/>
          <p:cNvSpPr txBox="1">
            <a:spLocks noChangeArrowheads="1"/>
          </p:cNvSpPr>
          <p:nvPr/>
        </p:nvSpPr>
        <p:spPr bwMode="auto">
          <a:xfrm>
            <a:off x="1057275" y="1381125"/>
            <a:ext cx="1123950" cy="623888"/>
          </a:xfrm>
          <a:prstGeom prst="rect">
            <a:avLst/>
          </a:prstGeom>
          <a:noFill/>
          <a:ln w="9525">
            <a:noFill/>
            <a:miter lim="800000"/>
            <a:headEnd/>
            <a:tailEnd/>
          </a:ln>
        </p:spPr>
        <p:txBody>
          <a:bodyPr>
            <a:spAutoFit/>
          </a:bodyPr>
          <a:lstStyle/>
          <a:p>
            <a:pPr algn="ctr">
              <a:spcBef>
                <a:spcPct val="50000"/>
              </a:spcBef>
            </a:pPr>
            <a:r>
              <a:rPr lang="en-US" sz="1400" dirty="0"/>
              <a:t>CPC=1-1-0</a:t>
            </a:r>
          </a:p>
          <a:p>
            <a:pPr algn="ctr">
              <a:spcBef>
                <a:spcPct val="50000"/>
              </a:spcBef>
            </a:pPr>
            <a:r>
              <a:rPr lang="en-US" sz="1400" dirty="0"/>
              <a:t>PC=1-1-1</a:t>
            </a:r>
          </a:p>
        </p:txBody>
      </p:sp>
      <p:sp>
        <p:nvSpPr>
          <p:cNvPr id="57386" name="Text Box 53"/>
          <p:cNvSpPr txBox="1">
            <a:spLocks noChangeArrowheads="1"/>
          </p:cNvSpPr>
          <p:nvPr/>
        </p:nvSpPr>
        <p:spPr bwMode="auto">
          <a:xfrm>
            <a:off x="1028700" y="4752975"/>
            <a:ext cx="1123950" cy="623888"/>
          </a:xfrm>
          <a:prstGeom prst="rect">
            <a:avLst/>
          </a:prstGeom>
          <a:noFill/>
          <a:ln w="9525">
            <a:noFill/>
            <a:miter lim="800000"/>
            <a:headEnd/>
            <a:tailEnd/>
          </a:ln>
        </p:spPr>
        <p:txBody>
          <a:bodyPr>
            <a:spAutoFit/>
          </a:bodyPr>
          <a:lstStyle/>
          <a:p>
            <a:pPr algn="ctr">
              <a:spcBef>
                <a:spcPct val="50000"/>
              </a:spcBef>
            </a:pPr>
            <a:r>
              <a:rPr lang="en-US" sz="1400" dirty="0"/>
              <a:t>CPC=1-1-0</a:t>
            </a:r>
          </a:p>
          <a:p>
            <a:pPr algn="ctr">
              <a:spcBef>
                <a:spcPct val="50000"/>
              </a:spcBef>
            </a:pPr>
            <a:r>
              <a:rPr lang="en-US" sz="1400" dirty="0"/>
              <a:t>PC=1-1-2</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Intermediate GTT Configuration</a:t>
            </a:r>
            <a:endParaRPr lang="en-US" dirty="0" smtClean="0"/>
          </a:p>
        </p:txBody>
      </p:sp>
      <p:sp>
        <p:nvSpPr>
          <p:cNvPr id="9" name="Content Placeholder 8"/>
          <p:cNvSpPr>
            <a:spLocks noGrp="1"/>
          </p:cNvSpPr>
          <p:nvPr>
            <p:ph idx="1"/>
          </p:nvPr>
        </p:nvSpPr>
        <p:spPr>
          <a:xfrm>
            <a:off x="3562350" y="1400175"/>
            <a:ext cx="4257676" cy="3133725"/>
          </a:xfrm>
        </p:spPr>
        <p:txBody>
          <a:bodyPr/>
          <a:lstStyle/>
          <a:p>
            <a:r>
              <a:rPr lang="en-US" dirty="0" smtClean="0"/>
              <a:t>Only three commands may be used for Intermediate GTT</a:t>
            </a:r>
          </a:p>
          <a:p>
            <a:endParaRPr lang="en-US" dirty="0" smtClean="0"/>
          </a:p>
          <a:p>
            <a:r>
              <a:rPr lang="en-US" dirty="0" smtClean="0"/>
              <a:t>Represents message processing order </a:t>
            </a:r>
          </a:p>
          <a:p>
            <a:endParaRPr lang="en-US" dirty="0"/>
          </a:p>
        </p:txBody>
      </p:sp>
      <p:sp>
        <p:nvSpPr>
          <p:cNvPr id="58371" name="Rectangle 3"/>
          <p:cNvSpPr>
            <a:spLocks noChangeArrowheads="1"/>
          </p:cNvSpPr>
          <p:nvPr/>
        </p:nvSpPr>
        <p:spPr bwMode="auto">
          <a:xfrm>
            <a:off x="666750" y="15906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58372" name="Rectangle 4"/>
          <p:cNvSpPr>
            <a:spLocks noChangeArrowheads="1"/>
          </p:cNvSpPr>
          <p:nvPr/>
        </p:nvSpPr>
        <p:spPr bwMode="auto">
          <a:xfrm>
            <a:off x="666750" y="23526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a:t>
            </a:r>
          </a:p>
        </p:txBody>
      </p:sp>
      <p:sp>
        <p:nvSpPr>
          <p:cNvPr id="58373" name="Rectangle 5"/>
          <p:cNvSpPr>
            <a:spLocks noChangeArrowheads="1"/>
          </p:cNvSpPr>
          <p:nvPr/>
        </p:nvSpPr>
        <p:spPr bwMode="auto">
          <a:xfrm>
            <a:off x="679450" y="32162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
          <p:cNvSpPr>
            <a:spLocks noChangeArrowheads="1"/>
          </p:cNvSpPr>
          <p:nvPr/>
        </p:nvSpPr>
        <p:spPr bwMode="auto">
          <a:xfrm>
            <a:off x="669925" y="79057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0" name="AutoShape 4"/>
          <p:cNvSpPr>
            <a:spLocks noChangeArrowheads="1"/>
          </p:cNvSpPr>
          <p:nvPr/>
        </p:nvSpPr>
        <p:spPr bwMode="auto">
          <a:xfrm>
            <a:off x="7604125" y="43529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1" name="Rectangle 5"/>
          <p:cNvSpPr>
            <a:spLocks noChangeArrowheads="1"/>
          </p:cNvSpPr>
          <p:nvPr/>
        </p:nvSpPr>
        <p:spPr bwMode="auto">
          <a:xfrm>
            <a:off x="2879725" y="199072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2" name="Oval 6"/>
          <p:cNvSpPr>
            <a:spLocks noChangeArrowheads="1"/>
          </p:cNvSpPr>
          <p:nvPr/>
        </p:nvSpPr>
        <p:spPr bwMode="auto">
          <a:xfrm>
            <a:off x="7680325" y="77152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3" name="Oval 7"/>
          <p:cNvSpPr>
            <a:spLocks noChangeArrowheads="1"/>
          </p:cNvSpPr>
          <p:nvPr/>
        </p:nvSpPr>
        <p:spPr bwMode="auto">
          <a:xfrm>
            <a:off x="7680325" y="199072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4" name="Oval 8"/>
          <p:cNvSpPr>
            <a:spLocks noChangeArrowheads="1"/>
          </p:cNvSpPr>
          <p:nvPr/>
        </p:nvSpPr>
        <p:spPr bwMode="auto">
          <a:xfrm>
            <a:off x="669925" y="1990725"/>
            <a:ext cx="914400" cy="914400"/>
          </a:xfrm>
          <a:prstGeom prst="ellipse">
            <a:avLst/>
          </a:prstGeom>
          <a:solidFill>
            <a:srgbClr val="F0E8B7"/>
          </a:solidFill>
          <a:ln w="9525">
            <a:solidFill>
              <a:schemeClr val="tx1"/>
            </a:solidFill>
            <a:round/>
            <a:headEnd/>
            <a:tailEnd/>
          </a:ln>
        </p:spPr>
        <p:txBody>
          <a:bodyPr wrap="none" anchor="ctr"/>
          <a:lstStyle/>
          <a:p>
            <a:pPr algn="ctr"/>
            <a:r>
              <a:rPr lang="en-US" sz="2400" dirty="0"/>
              <a:t> </a:t>
            </a:r>
          </a:p>
        </p:txBody>
      </p:sp>
      <p:sp>
        <p:nvSpPr>
          <p:cNvPr id="15" name="Oval 9"/>
          <p:cNvSpPr>
            <a:spLocks noChangeArrowheads="1"/>
          </p:cNvSpPr>
          <p:nvPr/>
        </p:nvSpPr>
        <p:spPr bwMode="auto">
          <a:xfrm>
            <a:off x="669925" y="336232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6" name="Oval 10"/>
          <p:cNvSpPr>
            <a:spLocks noChangeArrowheads="1"/>
          </p:cNvSpPr>
          <p:nvPr/>
        </p:nvSpPr>
        <p:spPr bwMode="auto">
          <a:xfrm>
            <a:off x="7680325" y="3209925"/>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7" name="AutoShape 11"/>
          <p:cNvSpPr>
            <a:spLocks noChangeArrowheads="1"/>
          </p:cNvSpPr>
          <p:nvPr/>
        </p:nvSpPr>
        <p:spPr bwMode="auto">
          <a:xfrm>
            <a:off x="7604125" y="55721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8" name="Rectangle 12"/>
          <p:cNvSpPr>
            <a:spLocks noChangeArrowheads="1"/>
          </p:cNvSpPr>
          <p:nvPr/>
        </p:nvSpPr>
        <p:spPr bwMode="auto">
          <a:xfrm>
            <a:off x="2879725" y="381952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9" name="Rectangle 13"/>
          <p:cNvSpPr>
            <a:spLocks noChangeArrowheads="1"/>
          </p:cNvSpPr>
          <p:nvPr/>
        </p:nvSpPr>
        <p:spPr bwMode="auto">
          <a:xfrm>
            <a:off x="4784725" y="381952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20" name="Rectangle 14"/>
          <p:cNvSpPr>
            <a:spLocks noChangeArrowheads="1"/>
          </p:cNvSpPr>
          <p:nvPr/>
        </p:nvSpPr>
        <p:spPr bwMode="auto">
          <a:xfrm>
            <a:off x="4784725" y="1990725"/>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21" name="Line 15"/>
          <p:cNvSpPr>
            <a:spLocks noChangeShapeType="1"/>
          </p:cNvSpPr>
          <p:nvPr/>
        </p:nvSpPr>
        <p:spPr bwMode="auto">
          <a:xfrm>
            <a:off x="1584325" y="1228725"/>
            <a:ext cx="1295400" cy="1219200"/>
          </a:xfrm>
          <a:prstGeom prst="line">
            <a:avLst/>
          </a:prstGeom>
          <a:noFill/>
          <a:ln w="9525">
            <a:solidFill>
              <a:schemeClr val="tx1"/>
            </a:solidFill>
            <a:round/>
            <a:headEnd/>
            <a:tailEnd/>
          </a:ln>
        </p:spPr>
        <p:txBody>
          <a:bodyPr/>
          <a:lstStyle/>
          <a:p>
            <a:endParaRPr lang="en-US" dirty="0"/>
          </a:p>
        </p:txBody>
      </p:sp>
      <p:sp>
        <p:nvSpPr>
          <p:cNvPr id="22" name="Line 16"/>
          <p:cNvSpPr>
            <a:spLocks noChangeShapeType="1"/>
          </p:cNvSpPr>
          <p:nvPr/>
        </p:nvSpPr>
        <p:spPr bwMode="auto">
          <a:xfrm flipH="1">
            <a:off x="1584325" y="2447925"/>
            <a:ext cx="1295400" cy="0"/>
          </a:xfrm>
          <a:prstGeom prst="line">
            <a:avLst/>
          </a:prstGeom>
          <a:noFill/>
          <a:ln w="9525">
            <a:solidFill>
              <a:schemeClr val="tx1"/>
            </a:solidFill>
            <a:round/>
            <a:headEnd/>
            <a:tailEnd/>
          </a:ln>
        </p:spPr>
        <p:txBody>
          <a:bodyPr/>
          <a:lstStyle/>
          <a:p>
            <a:endParaRPr lang="en-US" dirty="0"/>
          </a:p>
        </p:txBody>
      </p:sp>
      <p:sp>
        <p:nvSpPr>
          <p:cNvPr id="23" name="Line 17"/>
          <p:cNvSpPr>
            <a:spLocks noChangeShapeType="1"/>
          </p:cNvSpPr>
          <p:nvPr/>
        </p:nvSpPr>
        <p:spPr bwMode="auto">
          <a:xfrm flipH="1">
            <a:off x="1584325" y="2447925"/>
            <a:ext cx="1295400" cy="1371600"/>
          </a:xfrm>
          <a:prstGeom prst="line">
            <a:avLst/>
          </a:prstGeom>
          <a:noFill/>
          <a:ln w="9525">
            <a:solidFill>
              <a:schemeClr val="tx1"/>
            </a:solidFill>
            <a:round/>
            <a:headEnd/>
            <a:tailEnd/>
          </a:ln>
        </p:spPr>
        <p:txBody>
          <a:bodyPr/>
          <a:lstStyle/>
          <a:p>
            <a:endParaRPr lang="en-US" dirty="0"/>
          </a:p>
        </p:txBody>
      </p:sp>
      <p:sp>
        <p:nvSpPr>
          <p:cNvPr id="24" name="Line 18"/>
          <p:cNvSpPr>
            <a:spLocks noChangeShapeType="1"/>
          </p:cNvSpPr>
          <p:nvPr/>
        </p:nvSpPr>
        <p:spPr bwMode="auto">
          <a:xfrm flipH="1">
            <a:off x="1355725" y="2447925"/>
            <a:ext cx="1524000" cy="3657600"/>
          </a:xfrm>
          <a:prstGeom prst="line">
            <a:avLst/>
          </a:prstGeom>
          <a:noFill/>
          <a:ln w="9525">
            <a:solidFill>
              <a:schemeClr val="tx1"/>
            </a:solidFill>
            <a:round/>
            <a:headEnd/>
            <a:tailEnd/>
          </a:ln>
        </p:spPr>
        <p:txBody>
          <a:bodyPr/>
          <a:lstStyle/>
          <a:p>
            <a:endParaRPr lang="en-US" dirty="0"/>
          </a:p>
        </p:txBody>
      </p:sp>
      <p:sp>
        <p:nvSpPr>
          <p:cNvPr id="25" name="Line 19"/>
          <p:cNvSpPr>
            <a:spLocks noChangeShapeType="1"/>
          </p:cNvSpPr>
          <p:nvPr/>
        </p:nvSpPr>
        <p:spPr bwMode="auto">
          <a:xfrm flipH="1">
            <a:off x="1355725" y="4276725"/>
            <a:ext cx="1524000" cy="1828800"/>
          </a:xfrm>
          <a:prstGeom prst="line">
            <a:avLst/>
          </a:prstGeom>
          <a:noFill/>
          <a:ln w="9525">
            <a:solidFill>
              <a:schemeClr val="tx1"/>
            </a:solidFill>
            <a:round/>
            <a:headEnd/>
            <a:tailEnd/>
          </a:ln>
        </p:spPr>
        <p:txBody>
          <a:bodyPr/>
          <a:lstStyle/>
          <a:p>
            <a:endParaRPr lang="en-US" dirty="0"/>
          </a:p>
        </p:txBody>
      </p:sp>
      <p:sp>
        <p:nvSpPr>
          <p:cNvPr id="26" name="Line 20"/>
          <p:cNvSpPr>
            <a:spLocks noChangeShapeType="1"/>
          </p:cNvSpPr>
          <p:nvPr/>
        </p:nvSpPr>
        <p:spPr bwMode="auto">
          <a:xfrm>
            <a:off x="1584325" y="3819525"/>
            <a:ext cx="1295400" cy="457200"/>
          </a:xfrm>
          <a:prstGeom prst="line">
            <a:avLst/>
          </a:prstGeom>
          <a:noFill/>
          <a:ln w="9525">
            <a:solidFill>
              <a:schemeClr val="tx1"/>
            </a:solidFill>
            <a:round/>
            <a:headEnd/>
            <a:tailEnd/>
          </a:ln>
        </p:spPr>
        <p:txBody>
          <a:bodyPr/>
          <a:lstStyle/>
          <a:p>
            <a:endParaRPr lang="en-US" dirty="0"/>
          </a:p>
        </p:txBody>
      </p:sp>
      <p:sp>
        <p:nvSpPr>
          <p:cNvPr id="27" name="Line 21"/>
          <p:cNvSpPr>
            <a:spLocks noChangeShapeType="1"/>
          </p:cNvSpPr>
          <p:nvPr/>
        </p:nvSpPr>
        <p:spPr bwMode="auto">
          <a:xfrm flipH="1" flipV="1">
            <a:off x="1584325" y="2447925"/>
            <a:ext cx="1295400" cy="1828800"/>
          </a:xfrm>
          <a:prstGeom prst="line">
            <a:avLst/>
          </a:prstGeom>
          <a:noFill/>
          <a:ln w="9525">
            <a:solidFill>
              <a:schemeClr val="tx1"/>
            </a:solidFill>
            <a:round/>
            <a:headEnd/>
            <a:tailEnd/>
          </a:ln>
        </p:spPr>
        <p:txBody>
          <a:bodyPr/>
          <a:lstStyle/>
          <a:p>
            <a:endParaRPr lang="en-US" dirty="0"/>
          </a:p>
        </p:txBody>
      </p:sp>
      <p:sp>
        <p:nvSpPr>
          <p:cNvPr id="28" name="Line 22"/>
          <p:cNvSpPr>
            <a:spLocks noChangeShapeType="1"/>
          </p:cNvSpPr>
          <p:nvPr/>
        </p:nvSpPr>
        <p:spPr bwMode="auto">
          <a:xfrm flipH="1" flipV="1">
            <a:off x="1584325" y="1228725"/>
            <a:ext cx="1295400" cy="3048000"/>
          </a:xfrm>
          <a:prstGeom prst="line">
            <a:avLst/>
          </a:prstGeom>
          <a:noFill/>
          <a:ln w="9525">
            <a:solidFill>
              <a:schemeClr val="tx1"/>
            </a:solidFill>
            <a:round/>
            <a:headEnd/>
            <a:tailEnd/>
          </a:ln>
        </p:spPr>
        <p:txBody>
          <a:bodyPr/>
          <a:lstStyle/>
          <a:p>
            <a:endParaRPr lang="en-US" dirty="0"/>
          </a:p>
        </p:txBody>
      </p:sp>
      <p:sp>
        <p:nvSpPr>
          <p:cNvPr id="29" name="Line 23"/>
          <p:cNvSpPr>
            <a:spLocks noChangeShapeType="1"/>
          </p:cNvSpPr>
          <p:nvPr/>
        </p:nvSpPr>
        <p:spPr bwMode="auto">
          <a:xfrm>
            <a:off x="3413125" y="2905125"/>
            <a:ext cx="0" cy="914400"/>
          </a:xfrm>
          <a:prstGeom prst="line">
            <a:avLst/>
          </a:prstGeom>
          <a:noFill/>
          <a:ln w="9525">
            <a:solidFill>
              <a:schemeClr val="tx1"/>
            </a:solidFill>
            <a:round/>
            <a:headEnd/>
            <a:tailEnd/>
          </a:ln>
        </p:spPr>
        <p:txBody>
          <a:bodyPr/>
          <a:lstStyle/>
          <a:p>
            <a:endParaRPr lang="en-US" dirty="0"/>
          </a:p>
        </p:txBody>
      </p:sp>
      <p:sp>
        <p:nvSpPr>
          <p:cNvPr id="30" name="Line 24"/>
          <p:cNvSpPr>
            <a:spLocks noChangeShapeType="1"/>
          </p:cNvSpPr>
          <p:nvPr/>
        </p:nvSpPr>
        <p:spPr bwMode="auto">
          <a:xfrm>
            <a:off x="5318125" y="2905125"/>
            <a:ext cx="0" cy="914400"/>
          </a:xfrm>
          <a:prstGeom prst="line">
            <a:avLst/>
          </a:prstGeom>
          <a:noFill/>
          <a:ln w="9525">
            <a:solidFill>
              <a:schemeClr val="tx1"/>
            </a:solidFill>
            <a:round/>
            <a:headEnd/>
            <a:tailEnd/>
          </a:ln>
        </p:spPr>
        <p:txBody>
          <a:bodyPr/>
          <a:lstStyle/>
          <a:p>
            <a:endParaRPr lang="en-US" dirty="0"/>
          </a:p>
        </p:txBody>
      </p:sp>
      <p:sp>
        <p:nvSpPr>
          <p:cNvPr id="31" name="Line 25"/>
          <p:cNvSpPr>
            <a:spLocks noChangeShapeType="1"/>
          </p:cNvSpPr>
          <p:nvPr/>
        </p:nvSpPr>
        <p:spPr bwMode="auto">
          <a:xfrm>
            <a:off x="3946525" y="2371725"/>
            <a:ext cx="838200" cy="1981200"/>
          </a:xfrm>
          <a:prstGeom prst="line">
            <a:avLst/>
          </a:prstGeom>
          <a:noFill/>
          <a:ln w="9525">
            <a:solidFill>
              <a:schemeClr val="tx1"/>
            </a:solidFill>
            <a:round/>
            <a:headEnd/>
            <a:tailEnd/>
          </a:ln>
        </p:spPr>
        <p:txBody>
          <a:bodyPr/>
          <a:lstStyle/>
          <a:p>
            <a:endParaRPr lang="en-US" dirty="0"/>
          </a:p>
        </p:txBody>
      </p:sp>
      <p:sp>
        <p:nvSpPr>
          <p:cNvPr id="32" name="Line 26"/>
          <p:cNvSpPr>
            <a:spLocks noChangeShapeType="1"/>
          </p:cNvSpPr>
          <p:nvPr/>
        </p:nvSpPr>
        <p:spPr bwMode="auto">
          <a:xfrm flipH="1">
            <a:off x="3946525" y="4352925"/>
            <a:ext cx="838200" cy="0"/>
          </a:xfrm>
          <a:prstGeom prst="line">
            <a:avLst/>
          </a:prstGeom>
          <a:noFill/>
          <a:ln w="9525">
            <a:solidFill>
              <a:schemeClr val="tx1"/>
            </a:solidFill>
            <a:round/>
            <a:headEnd/>
            <a:tailEnd/>
          </a:ln>
        </p:spPr>
        <p:txBody>
          <a:bodyPr/>
          <a:lstStyle/>
          <a:p>
            <a:endParaRPr lang="en-US" dirty="0"/>
          </a:p>
        </p:txBody>
      </p:sp>
      <p:sp>
        <p:nvSpPr>
          <p:cNvPr id="33" name="Line 27"/>
          <p:cNvSpPr>
            <a:spLocks noChangeShapeType="1"/>
          </p:cNvSpPr>
          <p:nvPr/>
        </p:nvSpPr>
        <p:spPr bwMode="auto">
          <a:xfrm>
            <a:off x="3946525" y="2371725"/>
            <a:ext cx="838200" cy="0"/>
          </a:xfrm>
          <a:prstGeom prst="line">
            <a:avLst/>
          </a:prstGeom>
          <a:noFill/>
          <a:ln w="9525">
            <a:solidFill>
              <a:schemeClr val="tx1"/>
            </a:solidFill>
            <a:round/>
            <a:headEnd/>
            <a:tailEnd/>
          </a:ln>
        </p:spPr>
        <p:txBody>
          <a:bodyPr/>
          <a:lstStyle/>
          <a:p>
            <a:endParaRPr lang="en-US" dirty="0"/>
          </a:p>
        </p:txBody>
      </p:sp>
      <p:sp>
        <p:nvSpPr>
          <p:cNvPr id="34" name="Line 28"/>
          <p:cNvSpPr>
            <a:spLocks noChangeShapeType="1"/>
          </p:cNvSpPr>
          <p:nvPr/>
        </p:nvSpPr>
        <p:spPr bwMode="auto">
          <a:xfrm flipV="1">
            <a:off x="3946525" y="2371725"/>
            <a:ext cx="838200" cy="1981200"/>
          </a:xfrm>
          <a:prstGeom prst="line">
            <a:avLst/>
          </a:prstGeom>
          <a:noFill/>
          <a:ln w="9525">
            <a:solidFill>
              <a:schemeClr val="tx1"/>
            </a:solidFill>
            <a:round/>
            <a:headEnd/>
            <a:tailEnd/>
          </a:ln>
        </p:spPr>
        <p:txBody>
          <a:bodyPr/>
          <a:lstStyle/>
          <a:p>
            <a:endParaRPr lang="en-US" dirty="0"/>
          </a:p>
        </p:txBody>
      </p:sp>
      <p:sp>
        <p:nvSpPr>
          <p:cNvPr id="35" name="Line 29"/>
          <p:cNvSpPr>
            <a:spLocks noChangeShapeType="1"/>
          </p:cNvSpPr>
          <p:nvPr/>
        </p:nvSpPr>
        <p:spPr bwMode="auto">
          <a:xfrm flipV="1">
            <a:off x="5851525" y="1228725"/>
            <a:ext cx="1828800" cy="1143000"/>
          </a:xfrm>
          <a:prstGeom prst="line">
            <a:avLst/>
          </a:prstGeom>
          <a:noFill/>
          <a:ln w="9525">
            <a:solidFill>
              <a:schemeClr val="tx1"/>
            </a:solidFill>
            <a:round/>
            <a:headEnd/>
            <a:tailEnd/>
          </a:ln>
        </p:spPr>
        <p:txBody>
          <a:bodyPr/>
          <a:lstStyle/>
          <a:p>
            <a:endParaRPr lang="en-US" dirty="0"/>
          </a:p>
        </p:txBody>
      </p:sp>
      <p:sp>
        <p:nvSpPr>
          <p:cNvPr id="36" name="Line 30"/>
          <p:cNvSpPr>
            <a:spLocks noChangeShapeType="1"/>
          </p:cNvSpPr>
          <p:nvPr/>
        </p:nvSpPr>
        <p:spPr bwMode="auto">
          <a:xfrm>
            <a:off x="5851525" y="2371725"/>
            <a:ext cx="1828800" cy="0"/>
          </a:xfrm>
          <a:prstGeom prst="line">
            <a:avLst/>
          </a:prstGeom>
          <a:noFill/>
          <a:ln w="9525">
            <a:solidFill>
              <a:schemeClr val="tx1"/>
            </a:solidFill>
            <a:round/>
            <a:headEnd/>
            <a:tailEnd/>
          </a:ln>
        </p:spPr>
        <p:txBody>
          <a:bodyPr/>
          <a:lstStyle/>
          <a:p>
            <a:endParaRPr lang="en-US" dirty="0"/>
          </a:p>
        </p:txBody>
      </p:sp>
      <p:sp>
        <p:nvSpPr>
          <p:cNvPr id="37" name="Line 31"/>
          <p:cNvSpPr>
            <a:spLocks noChangeShapeType="1"/>
          </p:cNvSpPr>
          <p:nvPr/>
        </p:nvSpPr>
        <p:spPr bwMode="auto">
          <a:xfrm>
            <a:off x="5851525" y="2371725"/>
            <a:ext cx="1905000" cy="1066800"/>
          </a:xfrm>
          <a:prstGeom prst="line">
            <a:avLst/>
          </a:prstGeom>
          <a:noFill/>
          <a:ln w="9525">
            <a:solidFill>
              <a:schemeClr val="tx1"/>
            </a:solidFill>
            <a:round/>
            <a:headEnd/>
            <a:tailEnd/>
          </a:ln>
        </p:spPr>
        <p:txBody>
          <a:bodyPr/>
          <a:lstStyle/>
          <a:p>
            <a:endParaRPr lang="en-US" dirty="0"/>
          </a:p>
        </p:txBody>
      </p:sp>
      <p:sp>
        <p:nvSpPr>
          <p:cNvPr id="38" name="Line 32"/>
          <p:cNvSpPr>
            <a:spLocks noChangeShapeType="1"/>
          </p:cNvSpPr>
          <p:nvPr/>
        </p:nvSpPr>
        <p:spPr bwMode="auto">
          <a:xfrm>
            <a:off x="5851525" y="2371725"/>
            <a:ext cx="1981200" cy="2514600"/>
          </a:xfrm>
          <a:prstGeom prst="line">
            <a:avLst/>
          </a:prstGeom>
          <a:noFill/>
          <a:ln w="9525">
            <a:solidFill>
              <a:schemeClr val="tx1"/>
            </a:solidFill>
            <a:round/>
            <a:headEnd/>
            <a:tailEnd/>
          </a:ln>
        </p:spPr>
        <p:txBody>
          <a:bodyPr/>
          <a:lstStyle/>
          <a:p>
            <a:endParaRPr lang="en-US" dirty="0"/>
          </a:p>
        </p:txBody>
      </p:sp>
      <p:sp>
        <p:nvSpPr>
          <p:cNvPr id="39" name="Line 33"/>
          <p:cNvSpPr>
            <a:spLocks noChangeShapeType="1"/>
          </p:cNvSpPr>
          <p:nvPr/>
        </p:nvSpPr>
        <p:spPr bwMode="auto">
          <a:xfrm>
            <a:off x="5851525" y="2371725"/>
            <a:ext cx="1981200" cy="3733800"/>
          </a:xfrm>
          <a:prstGeom prst="line">
            <a:avLst/>
          </a:prstGeom>
          <a:noFill/>
          <a:ln w="9525">
            <a:solidFill>
              <a:schemeClr val="tx1"/>
            </a:solidFill>
            <a:round/>
            <a:headEnd/>
            <a:tailEnd/>
          </a:ln>
        </p:spPr>
        <p:txBody>
          <a:bodyPr/>
          <a:lstStyle/>
          <a:p>
            <a:endParaRPr lang="en-US" dirty="0"/>
          </a:p>
        </p:txBody>
      </p:sp>
      <p:sp>
        <p:nvSpPr>
          <p:cNvPr id="40" name="Line 34"/>
          <p:cNvSpPr>
            <a:spLocks noChangeShapeType="1"/>
          </p:cNvSpPr>
          <p:nvPr/>
        </p:nvSpPr>
        <p:spPr bwMode="auto">
          <a:xfrm>
            <a:off x="5851525" y="4276725"/>
            <a:ext cx="1981200" cy="1828800"/>
          </a:xfrm>
          <a:prstGeom prst="line">
            <a:avLst/>
          </a:prstGeom>
          <a:noFill/>
          <a:ln w="9525">
            <a:solidFill>
              <a:schemeClr val="tx1"/>
            </a:solidFill>
            <a:round/>
            <a:headEnd/>
            <a:tailEnd/>
          </a:ln>
        </p:spPr>
        <p:txBody>
          <a:bodyPr/>
          <a:lstStyle/>
          <a:p>
            <a:endParaRPr lang="en-US" dirty="0"/>
          </a:p>
        </p:txBody>
      </p:sp>
      <p:sp>
        <p:nvSpPr>
          <p:cNvPr id="41" name="Line 35"/>
          <p:cNvSpPr>
            <a:spLocks noChangeShapeType="1"/>
          </p:cNvSpPr>
          <p:nvPr/>
        </p:nvSpPr>
        <p:spPr bwMode="auto">
          <a:xfrm>
            <a:off x="5851525" y="4276725"/>
            <a:ext cx="1981200" cy="609600"/>
          </a:xfrm>
          <a:prstGeom prst="line">
            <a:avLst/>
          </a:prstGeom>
          <a:noFill/>
          <a:ln w="9525">
            <a:solidFill>
              <a:schemeClr val="tx1"/>
            </a:solidFill>
            <a:round/>
            <a:headEnd/>
            <a:tailEnd/>
          </a:ln>
        </p:spPr>
        <p:txBody>
          <a:bodyPr/>
          <a:lstStyle/>
          <a:p>
            <a:endParaRPr lang="en-US" dirty="0"/>
          </a:p>
        </p:txBody>
      </p:sp>
      <p:sp>
        <p:nvSpPr>
          <p:cNvPr id="42" name="Line 36"/>
          <p:cNvSpPr>
            <a:spLocks noChangeShapeType="1"/>
          </p:cNvSpPr>
          <p:nvPr/>
        </p:nvSpPr>
        <p:spPr bwMode="auto">
          <a:xfrm flipV="1">
            <a:off x="5851525" y="3438525"/>
            <a:ext cx="1905000" cy="838200"/>
          </a:xfrm>
          <a:prstGeom prst="line">
            <a:avLst/>
          </a:prstGeom>
          <a:noFill/>
          <a:ln w="9525">
            <a:solidFill>
              <a:schemeClr val="tx1"/>
            </a:solidFill>
            <a:round/>
            <a:headEnd/>
            <a:tailEnd/>
          </a:ln>
        </p:spPr>
        <p:txBody>
          <a:bodyPr/>
          <a:lstStyle/>
          <a:p>
            <a:endParaRPr lang="en-US" dirty="0"/>
          </a:p>
        </p:txBody>
      </p:sp>
      <p:sp>
        <p:nvSpPr>
          <p:cNvPr id="43" name="Line 37"/>
          <p:cNvSpPr>
            <a:spLocks noChangeShapeType="1"/>
          </p:cNvSpPr>
          <p:nvPr/>
        </p:nvSpPr>
        <p:spPr bwMode="auto">
          <a:xfrm flipV="1">
            <a:off x="5851525" y="2371725"/>
            <a:ext cx="1828800" cy="1905000"/>
          </a:xfrm>
          <a:prstGeom prst="line">
            <a:avLst/>
          </a:prstGeom>
          <a:noFill/>
          <a:ln w="9525">
            <a:solidFill>
              <a:schemeClr val="tx1"/>
            </a:solidFill>
            <a:round/>
            <a:headEnd/>
            <a:tailEnd/>
          </a:ln>
        </p:spPr>
        <p:txBody>
          <a:bodyPr/>
          <a:lstStyle/>
          <a:p>
            <a:endParaRPr lang="en-US" dirty="0"/>
          </a:p>
        </p:txBody>
      </p:sp>
      <p:sp>
        <p:nvSpPr>
          <p:cNvPr id="44" name="Line 38"/>
          <p:cNvSpPr>
            <a:spLocks noChangeShapeType="1"/>
          </p:cNvSpPr>
          <p:nvPr/>
        </p:nvSpPr>
        <p:spPr bwMode="auto">
          <a:xfrm flipV="1">
            <a:off x="5851525" y="1228725"/>
            <a:ext cx="1828800" cy="3048000"/>
          </a:xfrm>
          <a:prstGeom prst="line">
            <a:avLst/>
          </a:prstGeom>
          <a:noFill/>
          <a:ln w="9525">
            <a:solidFill>
              <a:schemeClr val="tx1"/>
            </a:solidFill>
            <a:round/>
            <a:headEnd/>
            <a:tailEnd/>
          </a:ln>
        </p:spPr>
        <p:txBody>
          <a:bodyPr/>
          <a:lstStyle/>
          <a:p>
            <a:endParaRPr lang="en-US" dirty="0"/>
          </a:p>
        </p:txBody>
      </p:sp>
      <p:sp>
        <p:nvSpPr>
          <p:cNvPr id="45" name="AutoShape 39"/>
          <p:cNvSpPr>
            <a:spLocks noChangeArrowheads="1"/>
          </p:cNvSpPr>
          <p:nvPr/>
        </p:nvSpPr>
        <p:spPr bwMode="auto">
          <a:xfrm>
            <a:off x="441325" y="55721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6" name="AutoShape 40"/>
          <p:cNvSpPr>
            <a:spLocks noChangeArrowheads="1"/>
          </p:cNvSpPr>
          <p:nvPr/>
        </p:nvSpPr>
        <p:spPr bwMode="auto">
          <a:xfrm>
            <a:off x="441325" y="4429125"/>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7" name="Line 41"/>
          <p:cNvSpPr>
            <a:spLocks noChangeShapeType="1"/>
          </p:cNvSpPr>
          <p:nvPr/>
        </p:nvSpPr>
        <p:spPr bwMode="auto">
          <a:xfrm flipH="1">
            <a:off x="1279525" y="4276725"/>
            <a:ext cx="1600200" cy="533400"/>
          </a:xfrm>
          <a:prstGeom prst="line">
            <a:avLst/>
          </a:prstGeom>
          <a:noFill/>
          <a:ln w="9525">
            <a:solidFill>
              <a:schemeClr val="tx1"/>
            </a:solidFill>
            <a:round/>
            <a:headEnd/>
            <a:tailEnd/>
          </a:ln>
        </p:spPr>
        <p:txBody>
          <a:bodyPr/>
          <a:lstStyle/>
          <a:p>
            <a:endParaRPr lang="en-US" dirty="0"/>
          </a:p>
        </p:txBody>
      </p:sp>
      <p:sp>
        <p:nvSpPr>
          <p:cNvPr id="48" name="Line 42"/>
          <p:cNvSpPr>
            <a:spLocks noChangeShapeType="1"/>
          </p:cNvSpPr>
          <p:nvPr/>
        </p:nvSpPr>
        <p:spPr bwMode="auto">
          <a:xfrm flipV="1">
            <a:off x="1279525" y="2447925"/>
            <a:ext cx="1600200" cy="2362200"/>
          </a:xfrm>
          <a:prstGeom prst="line">
            <a:avLst/>
          </a:prstGeom>
          <a:noFill/>
          <a:ln w="9525">
            <a:solidFill>
              <a:schemeClr val="tx1"/>
            </a:solidFill>
            <a:round/>
            <a:headEnd/>
            <a:tailEnd/>
          </a:ln>
        </p:spPr>
        <p:txBody>
          <a:bodyPr/>
          <a:lstStyle/>
          <a:p>
            <a:endParaRPr lang="en-US" dirty="0"/>
          </a:p>
        </p:txBody>
      </p:sp>
      <p:sp>
        <p:nvSpPr>
          <p:cNvPr id="49" name="Text Box 44"/>
          <p:cNvSpPr txBox="1">
            <a:spLocks noChangeArrowheads="1"/>
          </p:cNvSpPr>
          <p:nvPr/>
        </p:nvSpPr>
        <p:spPr bwMode="auto">
          <a:xfrm>
            <a:off x="4727575" y="2371725"/>
            <a:ext cx="1152525" cy="304800"/>
          </a:xfrm>
          <a:prstGeom prst="rect">
            <a:avLst/>
          </a:prstGeom>
          <a:noFill/>
          <a:ln w="9525">
            <a:noFill/>
            <a:miter lim="800000"/>
            <a:headEnd/>
            <a:tailEnd/>
          </a:ln>
        </p:spPr>
        <p:txBody>
          <a:bodyPr>
            <a:spAutoFit/>
          </a:bodyPr>
          <a:lstStyle/>
          <a:p>
            <a:pPr>
              <a:spcBef>
                <a:spcPct val="50000"/>
              </a:spcBef>
            </a:pPr>
            <a:r>
              <a:rPr lang="en-US" sz="1400" b="1" dirty="0"/>
              <a:t> PC=2-12-1</a:t>
            </a:r>
          </a:p>
        </p:txBody>
      </p:sp>
      <p:sp>
        <p:nvSpPr>
          <p:cNvPr id="50" name="Rectangle 45"/>
          <p:cNvSpPr>
            <a:spLocks noChangeArrowheads="1"/>
          </p:cNvSpPr>
          <p:nvPr/>
        </p:nvSpPr>
        <p:spPr bwMode="auto">
          <a:xfrm>
            <a:off x="4756150" y="4276725"/>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PC=2-12-2</a:t>
            </a:r>
          </a:p>
        </p:txBody>
      </p:sp>
      <p:sp>
        <p:nvSpPr>
          <p:cNvPr id="51" name="Rectangle 46"/>
          <p:cNvSpPr>
            <a:spLocks noChangeArrowheads="1"/>
          </p:cNvSpPr>
          <p:nvPr/>
        </p:nvSpPr>
        <p:spPr bwMode="auto">
          <a:xfrm>
            <a:off x="7566025" y="1076325"/>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PC=2-12-3</a:t>
            </a:r>
          </a:p>
        </p:txBody>
      </p:sp>
      <p:sp>
        <p:nvSpPr>
          <p:cNvPr id="52" name="Rectangle 47"/>
          <p:cNvSpPr>
            <a:spLocks noChangeArrowheads="1"/>
          </p:cNvSpPr>
          <p:nvPr/>
        </p:nvSpPr>
        <p:spPr bwMode="auto">
          <a:xfrm>
            <a:off x="7566025" y="2295525"/>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PC=2-12-4</a:t>
            </a:r>
          </a:p>
        </p:txBody>
      </p:sp>
      <p:sp>
        <p:nvSpPr>
          <p:cNvPr id="53" name="Rectangle 48"/>
          <p:cNvSpPr>
            <a:spLocks noChangeArrowheads="1"/>
          </p:cNvSpPr>
          <p:nvPr/>
        </p:nvSpPr>
        <p:spPr bwMode="auto">
          <a:xfrm>
            <a:off x="7556500" y="3514725"/>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PC=2-12-5</a:t>
            </a:r>
          </a:p>
        </p:txBody>
      </p:sp>
      <p:sp>
        <p:nvSpPr>
          <p:cNvPr id="54" name="Rectangle 49"/>
          <p:cNvSpPr>
            <a:spLocks noChangeArrowheads="1"/>
          </p:cNvSpPr>
          <p:nvPr/>
        </p:nvSpPr>
        <p:spPr bwMode="auto">
          <a:xfrm>
            <a:off x="7651750" y="5010150"/>
            <a:ext cx="1046163" cy="304800"/>
          </a:xfrm>
          <a:prstGeom prst="rect">
            <a:avLst/>
          </a:prstGeom>
          <a:noFill/>
          <a:ln w="9525">
            <a:noFill/>
            <a:miter lim="800000"/>
            <a:headEnd/>
            <a:tailEnd/>
          </a:ln>
        </p:spPr>
        <p:txBody>
          <a:bodyPr wrap="none">
            <a:spAutoFit/>
          </a:bodyPr>
          <a:lstStyle/>
          <a:p>
            <a:pPr>
              <a:spcBef>
                <a:spcPct val="50000"/>
              </a:spcBef>
            </a:pPr>
            <a:r>
              <a:rPr lang="en-US" sz="1400" b="1" dirty="0"/>
              <a:t>PC=2-12-6</a:t>
            </a:r>
          </a:p>
        </p:txBody>
      </p:sp>
      <p:sp>
        <p:nvSpPr>
          <p:cNvPr id="55" name="Rectangle 50"/>
          <p:cNvSpPr>
            <a:spLocks noChangeArrowheads="1"/>
          </p:cNvSpPr>
          <p:nvPr/>
        </p:nvSpPr>
        <p:spPr bwMode="auto">
          <a:xfrm>
            <a:off x="7651750" y="6219825"/>
            <a:ext cx="1046163" cy="304800"/>
          </a:xfrm>
          <a:prstGeom prst="rect">
            <a:avLst/>
          </a:prstGeom>
          <a:noFill/>
          <a:ln w="9525">
            <a:noFill/>
            <a:miter lim="800000"/>
            <a:headEnd/>
            <a:tailEnd/>
          </a:ln>
        </p:spPr>
        <p:txBody>
          <a:bodyPr wrap="none">
            <a:spAutoFit/>
          </a:bodyPr>
          <a:lstStyle/>
          <a:p>
            <a:pPr>
              <a:spcBef>
                <a:spcPct val="50000"/>
              </a:spcBef>
            </a:pPr>
            <a:r>
              <a:rPr lang="en-US" sz="1400" b="1" dirty="0"/>
              <a:t>PC=2-12-7</a:t>
            </a:r>
          </a:p>
        </p:txBody>
      </p:sp>
      <p:sp>
        <p:nvSpPr>
          <p:cNvPr id="56" name="Rectangle 51"/>
          <p:cNvSpPr>
            <a:spLocks noChangeArrowheads="1"/>
          </p:cNvSpPr>
          <p:nvPr/>
        </p:nvSpPr>
        <p:spPr bwMode="auto">
          <a:xfrm>
            <a:off x="4679950" y="2143125"/>
            <a:ext cx="1223963" cy="304800"/>
          </a:xfrm>
          <a:prstGeom prst="rect">
            <a:avLst/>
          </a:prstGeom>
          <a:noFill/>
          <a:ln w="9525">
            <a:noFill/>
            <a:miter lim="800000"/>
            <a:headEnd/>
            <a:tailEnd/>
          </a:ln>
        </p:spPr>
        <p:txBody>
          <a:bodyPr wrap="none">
            <a:spAutoFit/>
          </a:bodyPr>
          <a:lstStyle/>
          <a:p>
            <a:pPr>
              <a:spcBef>
                <a:spcPct val="50000"/>
              </a:spcBef>
            </a:pPr>
            <a:r>
              <a:rPr lang="en-US" sz="1400" b="1" dirty="0"/>
              <a:t> CPC=2-12-0</a:t>
            </a:r>
          </a:p>
        </p:txBody>
      </p:sp>
      <p:sp>
        <p:nvSpPr>
          <p:cNvPr id="57" name="Rectangle 52"/>
          <p:cNvSpPr>
            <a:spLocks noChangeArrowheads="1"/>
          </p:cNvSpPr>
          <p:nvPr/>
        </p:nvSpPr>
        <p:spPr bwMode="auto">
          <a:xfrm>
            <a:off x="4679950" y="4048125"/>
            <a:ext cx="1223963" cy="304800"/>
          </a:xfrm>
          <a:prstGeom prst="rect">
            <a:avLst/>
          </a:prstGeom>
          <a:noFill/>
          <a:ln w="9525">
            <a:noFill/>
            <a:miter lim="800000"/>
            <a:headEnd/>
            <a:tailEnd/>
          </a:ln>
        </p:spPr>
        <p:txBody>
          <a:bodyPr wrap="none">
            <a:spAutoFit/>
          </a:bodyPr>
          <a:lstStyle/>
          <a:p>
            <a:pPr>
              <a:spcBef>
                <a:spcPct val="50000"/>
              </a:spcBef>
            </a:pPr>
            <a:r>
              <a:rPr lang="en-US" sz="1400" b="1" dirty="0"/>
              <a:t> CPC=2-12-0</a:t>
            </a:r>
          </a:p>
        </p:txBody>
      </p:sp>
      <p:sp>
        <p:nvSpPr>
          <p:cNvPr id="58" name="Rectangle 53"/>
          <p:cNvSpPr>
            <a:spLocks noChangeArrowheads="1"/>
          </p:cNvSpPr>
          <p:nvPr/>
        </p:nvSpPr>
        <p:spPr bwMode="auto">
          <a:xfrm>
            <a:off x="2870200" y="2381250"/>
            <a:ext cx="996950" cy="304800"/>
          </a:xfrm>
          <a:prstGeom prst="rect">
            <a:avLst/>
          </a:prstGeom>
          <a:noFill/>
          <a:ln w="9525">
            <a:noFill/>
            <a:miter lim="800000"/>
            <a:headEnd/>
            <a:tailEnd/>
          </a:ln>
        </p:spPr>
        <p:txBody>
          <a:bodyPr wrap="none">
            <a:spAutoFit/>
          </a:bodyPr>
          <a:lstStyle/>
          <a:p>
            <a:pPr>
              <a:spcBef>
                <a:spcPct val="50000"/>
              </a:spcBef>
            </a:pPr>
            <a:r>
              <a:rPr lang="en-US" sz="1400" b="1" dirty="0"/>
              <a:t> PC=1-4-8</a:t>
            </a:r>
          </a:p>
        </p:txBody>
      </p:sp>
      <p:sp>
        <p:nvSpPr>
          <p:cNvPr id="59" name="Rectangle 54"/>
          <p:cNvSpPr>
            <a:spLocks noChangeArrowheads="1"/>
          </p:cNvSpPr>
          <p:nvPr/>
        </p:nvSpPr>
        <p:spPr bwMode="auto">
          <a:xfrm>
            <a:off x="2879725" y="4276725"/>
            <a:ext cx="996950" cy="304800"/>
          </a:xfrm>
          <a:prstGeom prst="rect">
            <a:avLst/>
          </a:prstGeom>
          <a:noFill/>
          <a:ln w="9525">
            <a:noFill/>
            <a:miter lim="800000"/>
            <a:headEnd/>
            <a:tailEnd/>
          </a:ln>
        </p:spPr>
        <p:txBody>
          <a:bodyPr wrap="none">
            <a:spAutoFit/>
          </a:bodyPr>
          <a:lstStyle/>
          <a:p>
            <a:pPr>
              <a:spcBef>
                <a:spcPct val="50000"/>
              </a:spcBef>
            </a:pPr>
            <a:r>
              <a:rPr lang="en-US" sz="1400" b="1" dirty="0"/>
              <a:t> PC=1-4-9</a:t>
            </a:r>
          </a:p>
        </p:txBody>
      </p:sp>
      <p:sp>
        <p:nvSpPr>
          <p:cNvPr id="60" name="Rectangle 55"/>
          <p:cNvSpPr>
            <a:spLocks noChangeArrowheads="1"/>
          </p:cNvSpPr>
          <p:nvPr/>
        </p:nvSpPr>
        <p:spPr bwMode="auto">
          <a:xfrm>
            <a:off x="555625" y="1095375"/>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PC=1-4-10</a:t>
            </a:r>
          </a:p>
        </p:txBody>
      </p:sp>
      <p:sp>
        <p:nvSpPr>
          <p:cNvPr id="61" name="Rectangle 56"/>
          <p:cNvSpPr>
            <a:spLocks noChangeArrowheads="1"/>
          </p:cNvSpPr>
          <p:nvPr/>
        </p:nvSpPr>
        <p:spPr bwMode="auto">
          <a:xfrm>
            <a:off x="555625" y="2295525"/>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PC=1-4-11</a:t>
            </a:r>
          </a:p>
        </p:txBody>
      </p:sp>
      <p:sp>
        <p:nvSpPr>
          <p:cNvPr id="62" name="Rectangle 57"/>
          <p:cNvSpPr>
            <a:spLocks noChangeArrowheads="1"/>
          </p:cNvSpPr>
          <p:nvPr/>
        </p:nvSpPr>
        <p:spPr bwMode="auto">
          <a:xfrm>
            <a:off x="555625" y="3648075"/>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PC=1-4-12</a:t>
            </a:r>
          </a:p>
        </p:txBody>
      </p:sp>
      <p:sp>
        <p:nvSpPr>
          <p:cNvPr id="63" name="Rectangle 58"/>
          <p:cNvSpPr>
            <a:spLocks noChangeArrowheads="1"/>
          </p:cNvSpPr>
          <p:nvPr/>
        </p:nvSpPr>
        <p:spPr bwMode="auto">
          <a:xfrm>
            <a:off x="479425" y="5095875"/>
            <a:ext cx="1046163" cy="304800"/>
          </a:xfrm>
          <a:prstGeom prst="rect">
            <a:avLst/>
          </a:prstGeom>
          <a:noFill/>
          <a:ln w="9525">
            <a:noFill/>
            <a:miter lim="800000"/>
            <a:headEnd/>
            <a:tailEnd/>
          </a:ln>
        </p:spPr>
        <p:txBody>
          <a:bodyPr wrap="none">
            <a:spAutoFit/>
          </a:bodyPr>
          <a:lstStyle/>
          <a:p>
            <a:pPr>
              <a:spcBef>
                <a:spcPct val="50000"/>
              </a:spcBef>
            </a:pPr>
            <a:r>
              <a:rPr lang="en-US" sz="1400" b="1" dirty="0"/>
              <a:t>PC=1-4-13</a:t>
            </a:r>
          </a:p>
        </p:txBody>
      </p:sp>
      <p:sp>
        <p:nvSpPr>
          <p:cNvPr id="64" name="Rectangle 59"/>
          <p:cNvSpPr>
            <a:spLocks noChangeArrowheads="1"/>
          </p:cNvSpPr>
          <p:nvPr/>
        </p:nvSpPr>
        <p:spPr bwMode="auto">
          <a:xfrm>
            <a:off x="488950" y="6238875"/>
            <a:ext cx="1046163" cy="304800"/>
          </a:xfrm>
          <a:prstGeom prst="rect">
            <a:avLst/>
          </a:prstGeom>
          <a:noFill/>
          <a:ln w="9525">
            <a:noFill/>
            <a:miter lim="800000"/>
            <a:headEnd/>
            <a:tailEnd/>
          </a:ln>
        </p:spPr>
        <p:txBody>
          <a:bodyPr wrap="none">
            <a:spAutoFit/>
          </a:bodyPr>
          <a:lstStyle/>
          <a:p>
            <a:pPr>
              <a:spcBef>
                <a:spcPct val="50000"/>
              </a:spcBef>
            </a:pPr>
            <a:r>
              <a:rPr lang="en-US" sz="1400" b="1" dirty="0"/>
              <a:t>PC=1-4-14</a:t>
            </a:r>
          </a:p>
        </p:txBody>
      </p:sp>
      <p:sp>
        <p:nvSpPr>
          <p:cNvPr id="65" name="Rectangle 60"/>
          <p:cNvSpPr>
            <a:spLocks noChangeArrowheads="1"/>
          </p:cNvSpPr>
          <p:nvPr/>
        </p:nvSpPr>
        <p:spPr bwMode="auto">
          <a:xfrm>
            <a:off x="2879725" y="2152650"/>
            <a:ext cx="1076325" cy="304800"/>
          </a:xfrm>
          <a:prstGeom prst="rect">
            <a:avLst/>
          </a:prstGeom>
          <a:noFill/>
          <a:ln w="9525">
            <a:noFill/>
            <a:miter lim="800000"/>
            <a:headEnd/>
            <a:tailEnd/>
          </a:ln>
        </p:spPr>
        <p:txBody>
          <a:bodyPr wrap="none">
            <a:spAutoFit/>
          </a:bodyPr>
          <a:lstStyle/>
          <a:p>
            <a:pPr>
              <a:spcBef>
                <a:spcPct val="50000"/>
              </a:spcBef>
            </a:pPr>
            <a:r>
              <a:rPr lang="en-US" sz="1400" b="1" dirty="0"/>
              <a:t>CPC=1-4-0</a:t>
            </a:r>
          </a:p>
        </p:txBody>
      </p:sp>
      <p:sp>
        <p:nvSpPr>
          <p:cNvPr id="66" name="Rectangle 61"/>
          <p:cNvSpPr>
            <a:spLocks noChangeArrowheads="1"/>
          </p:cNvSpPr>
          <p:nvPr/>
        </p:nvSpPr>
        <p:spPr bwMode="auto">
          <a:xfrm>
            <a:off x="2879725" y="4048125"/>
            <a:ext cx="1076325" cy="304800"/>
          </a:xfrm>
          <a:prstGeom prst="rect">
            <a:avLst/>
          </a:prstGeom>
          <a:noFill/>
          <a:ln w="9525">
            <a:noFill/>
            <a:miter lim="800000"/>
            <a:headEnd/>
            <a:tailEnd/>
          </a:ln>
        </p:spPr>
        <p:txBody>
          <a:bodyPr wrap="none">
            <a:spAutoFit/>
          </a:bodyPr>
          <a:lstStyle/>
          <a:p>
            <a:pPr>
              <a:spcBef>
                <a:spcPct val="50000"/>
              </a:spcBef>
            </a:pPr>
            <a:r>
              <a:rPr lang="en-US" sz="1400" b="1" dirty="0"/>
              <a:t>CPC=1-4-0</a:t>
            </a:r>
          </a:p>
        </p:txBody>
      </p:sp>
      <p:sp>
        <p:nvSpPr>
          <p:cNvPr id="68" name="Rectangle 2"/>
          <p:cNvSpPr>
            <a:spLocks noGrp="1" noChangeArrowheads="1"/>
          </p:cNvSpPr>
          <p:nvPr>
            <p:ph type="title"/>
          </p:nvPr>
        </p:nvSpPr>
        <p:spPr>
          <a:xfrm>
            <a:off x="0" y="0"/>
            <a:ext cx="9144000" cy="666750"/>
          </a:xfrm>
        </p:spPr>
        <p:txBody>
          <a:bodyPr/>
          <a:lstStyle/>
          <a:p>
            <a:pPr algn="ctr" eaLnBrk="1" hangingPunct="1"/>
            <a:r>
              <a:rPr lang="en-US" u="sng" dirty="0" smtClean="0"/>
              <a:t>Scenario Map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Course Objectives</a:t>
            </a:r>
          </a:p>
        </p:txBody>
      </p:sp>
      <p:sp>
        <p:nvSpPr>
          <p:cNvPr id="21507" name="Rectangle 3"/>
          <p:cNvSpPr>
            <a:spLocks noGrp="1" noChangeArrowheads="1"/>
          </p:cNvSpPr>
          <p:nvPr>
            <p:ph idx="1"/>
          </p:nvPr>
        </p:nvSpPr>
        <p:spPr/>
        <p:txBody>
          <a:bodyPr/>
          <a:lstStyle/>
          <a:p>
            <a:pPr marL="0" indent="0" eaLnBrk="1" hangingPunct="1">
              <a:buFont typeface="Wingdings" pitchFamily="2" charset="2"/>
              <a:buNone/>
            </a:pPr>
            <a:r>
              <a:rPr lang="en-US" dirty="0" smtClean="0"/>
              <a:t>After this course, you should be able to configure the following advanced features of the EAGLE 5 STP:</a:t>
            </a:r>
          </a:p>
          <a:p>
            <a:pPr eaLnBrk="1" hangingPunct="1">
              <a:buFont typeface="Wingdings" pitchFamily="2" charset="2"/>
              <a:buNone/>
            </a:pPr>
            <a:endParaRPr lang="en-US" dirty="0" smtClean="0"/>
          </a:p>
          <a:p>
            <a:pPr eaLnBrk="1" hangingPunct="1"/>
            <a:r>
              <a:rPr lang="en-US" dirty="0" smtClean="0"/>
              <a:t>Basic Global Title Translation (GTT) </a:t>
            </a:r>
          </a:p>
          <a:p>
            <a:pPr eaLnBrk="1" hangingPunct="1"/>
            <a:endParaRPr lang="en-US" dirty="0" smtClean="0"/>
          </a:p>
          <a:p>
            <a:pPr eaLnBrk="1" hangingPunct="1"/>
            <a:r>
              <a:rPr lang="en-US" dirty="0" smtClean="0"/>
              <a:t>Enhanced Global Title Translations (EGTT)</a:t>
            </a:r>
          </a:p>
          <a:p>
            <a:pPr eaLnBrk="1" hangingPunct="1"/>
            <a:endParaRPr lang="en-US" dirty="0" smtClean="0"/>
          </a:p>
          <a:p>
            <a:pPr eaLnBrk="1" hangingPunct="1"/>
            <a:r>
              <a:rPr lang="en-US" dirty="0" smtClean="0"/>
              <a:t>Variable Length Global Title Translations (VGTT) </a:t>
            </a:r>
          </a:p>
          <a:p>
            <a:pPr eaLnBrk="1" hangingPunct="1"/>
            <a:endParaRPr lang="en-US" dirty="0" smtClean="0"/>
          </a:p>
          <a:p>
            <a:pPr eaLnBrk="1" hangingPunct="1"/>
            <a:r>
              <a:rPr lang="en-US" dirty="0" smtClean="0"/>
              <a:t>GSM Mobile Application Part Screening (GSMMAP) </a:t>
            </a:r>
          </a:p>
          <a:p>
            <a:pPr eaLnBrk="1" hangingPunct="1"/>
            <a:endParaRPr lang="en-US" dirty="0" smtClean="0"/>
          </a:p>
          <a:p>
            <a:pPr eaLnBrk="1" hangingPunct="1"/>
            <a:r>
              <a:rPr lang="en-US" dirty="0" smtClean="0"/>
              <a:t>Gateway Screening (GWS)</a:t>
            </a:r>
          </a:p>
          <a:p>
            <a:pPr eaLnBrk="1" hangingPunct="1"/>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t>Learning Activities</a:t>
            </a:r>
          </a:p>
        </p:txBody>
      </p:sp>
      <p:pic>
        <p:nvPicPr>
          <p:cNvPr id="60419" name="Picture 3" descr="j0415858"/>
          <p:cNvPicPr>
            <a:picLocks noChangeAspect="1" noChangeArrowheads="1"/>
          </p:cNvPicPr>
          <p:nvPr/>
        </p:nvPicPr>
        <p:blipFill>
          <a:blip r:embed="rId3" cstate="print"/>
          <a:srcRect/>
          <a:stretch>
            <a:fillRect/>
          </a:stretch>
        </p:blipFill>
        <p:spPr bwMode="ltGray">
          <a:xfrm>
            <a:off x="2173288" y="2170113"/>
            <a:ext cx="4724400" cy="35052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smtClean="0"/>
              <a:t>Learning Activity 1: Intermediate GTT Configuration</a:t>
            </a:r>
            <a:endParaRPr lang="en-US" dirty="0" smtClean="0"/>
          </a:p>
        </p:txBody>
      </p:sp>
      <p:sp>
        <p:nvSpPr>
          <p:cNvPr id="5" name="Content Placeholder 4"/>
          <p:cNvSpPr>
            <a:spLocks noGrp="1"/>
          </p:cNvSpPr>
          <p:nvPr>
            <p:ph idx="1"/>
          </p:nvPr>
        </p:nvSpPr>
        <p:spPr/>
        <p:txBody>
          <a:bodyPr/>
          <a:lstStyle/>
          <a:p>
            <a:r>
              <a:rPr lang="en-US" dirty="0" smtClean="0"/>
              <a:t>Provides hands-on practice with the EAGLE STP for configuring Global Title Translation tables for LIDB Intermediate Global Title Translations</a:t>
            </a:r>
          </a:p>
          <a:p>
            <a:r>
              <a:rPr lang="en-US" dirty="0" smtClean="0"/>
              <a:t>After completing this exercise, the student will be able to provision the EAGLE for the GTT feature, enter the correct card type for the GTT feature and enter the Intermediate GTT Tables into the EAGLE database.</a:t>
            </a:r>
          </a:p>
          <a:p>
            <a:r>
              <a:rPr lang="en-US" dirty="0" smtClean="0"/>
              <a:t>Materials, Equipment, and References</a:t>
            </a:r>
          </a:p>
          <a:p>
            <a:pPr lvl="1"/>
            <a:r>
              <a:rPr lang="en-US" dirty="0" smtClean="0"/>
              <a:t>EAGLE STP and User Interface Terminal </a:t>
            </a:r>
          </a:p>
          <a:p>
            <a:pPr lvl="1"/>
            <a:r>
              <a:rPr lang="en-US" dirty="0" smtClean="0"/>
              <a:t>EAGLE Commands Manual</a:t>
            </a:r>
          </a:p>
          <a:p>
            <a:pPr lvl="1"/>
            <a:r>
              <a:rPr lang="en-US" dirty="0" smtClean="0"/>
              <a:t>EAGLE Database Administration Global Title Translation Manual</a:t>
            </a:r>
          </a:p>
          <a:p>
            <a:r>
              <a:rPr lang="en-US" dirty="0" smtClean="0"/>
              <a:t>Equipment will be assigned by the Instructor</a:t>
            </a:r>
          </a:p>
          <a:p>
            <a:pPr lvl="1"/>
            <a:r>
              <a:rPr lang="en-US" dirty="0" smtClean="0"/>
              <a:t>Assignments A-D are for specific equipment.</a:t>
            </a:r>
          </a:p>
          <a:p>
            <a:endParaRPr lang="en-US" dirty="0"/>
          </a:p>
        </p:txBody>
      </p:sp>
      <p:sp>
        <p:nvSpPr>
          <p:cNvPr id="61443" name="Rectangle 3"/>
          <p:cNvSpPr>
            <a:spLocks noChangeArrowheads="1"/>
          </p:cNvSpPr>
          <p:nvPr/>
        </p:nvSpPr>
        <p:spPr bwMode="auto">
          <a:xfrm>
            <a:off x="457200" y="1123950"/>
            <a:ext cx="8099425" cy="497205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endParaRPr lang="en-US" sz="2000" dirty="0">
              <a:cs typeface="Times New Roman" pitchFamily="18"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smtClean="0"/>
              <a:t>Learning Activity 1 Assignment A</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Learning Activity 1 Assignment B</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smtClean="0"/>
              <a:t>Learning Activity 1 Assignment C</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smtClean="0"/>
              <a:t>Learning Activity 1 Assignment D</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82880" y="0"/>
            <a:ext cx="8229600" cy="630936"/>
          </a:xfrm>
        </p:spPr>
        <p:txBody>
          <a:bodyPr/>
          <a:lstStyle/>
          <a:p>
            <a:pPr algn="ctr"/>
            <a:r>
              <a:rPr lang="en-US" dirty="0" smtClean="0"/>
              <a:t>Intermediate GTT Configuration Form</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Final GTT Configuration</a:t>
            </a:r>
          </a:p>
        </p:txBody>
      </p:sp>
      <p:sp>
        <p:nvSpPr>
          <p:cNvPr id="9" name="Content Placeholder 8"/>
          <p:cNvSpPr>
            <a:spLocks noGrp="1"/>
          </p:cNvSpPr>
          <p:nvPr>
            <p:ph idx="1"/>
          </p:nvPr>
        </p:nvSpPr>
        <p:spPr>
          <a:xfrm>
            <a:off x="3762375" y="1438275"/>
            <a:ext cx="3905250" cy="4257676"/>
          </a:xfrm>
        </p:spPr>
        <p:txBody>
          <a:bodyPr/>
          <a:lstStyle/>
          <a:p>
            <a:r>
              <a:rPr lang="en-US" dirty="0" smtClean="0"/>
              <a:t>Final GTT may use all of the GTT commands</a:t>
            </a:r>
          </a:p>
          <a:p>
            <a:endParaRPr lang="en-US" dirty="0" smtClean="0"/>
          </a:p>
          <a:p>
            <a:r>
              <a:rPr lang="en-US" dirty="0" smtClean="0"/>
              <a:t>Represents message processing order </a:t>
            </a:r>
          </a:p>
          <a:p>
            <a:endParaRPr lang="en-US" dirty="0"/>
          </a:p>
        </p:txBody>
      </p:sp>
      <p:sp>
        <p:nvSpPr>
          <p:cNvPr id="67587" name="Rectangle 3"/>
          <p:cNvSpPr>
            <a:spLocks noChangeArrowheads="1"/>
          </p:cNvSpPr>
          <p:nvPr/>
        </p:nvSpPr>
        <p:spPr bwMode="auto">
          <a:xfrm>
            <a:off x="676275" y="1603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ent-ttmap</a:t>
            </a:r>
          </a:p>
        </p:txBody>
      </p:sp>
      <p:sp>
        <p:nvSpPr>
          <p:cNvPr id="67588" name="Rectangle 4"/>
          <p:cNvSpPr>
            <a:spLocks noChangeArrowheads="1"/>
          </p:cNvSpPr>
          <p:nvPr/>
        </p:nvSpPr>
        <p:spPr bwMode="auto">
          <a:xfrm>
            <a:off x="676275" y="2365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ent-tt</a:t>
            </a:r>
          </a:p>
        </p:txBody>
      </p:sp>
      <p:sp>
        <p:nvSpPr>
          <p:cNvPr id="67589" name="Rectangle 5"/>
          <p:cNvSpPr>
            <a:spLocks noChangeArrowheads="1"/>
          </p:cNvSpPr>
          <p:nvPr/>
        </p:nvSpPr>
        <p:spPr bwMode="auto">
          <a:xfrm>
            <a:off x="676275" y="3127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ent-gtt</a:t>
            </a:r>
          </a:p>
        </p:txBody>
      </p:sp>
      <p:sp>
        <p:nvSpPr>
          <p:cNvPr id="67590" name="Rectangle 6"/>
          <p:cNvSpPr>
            <a:spLocks noChangeArrowheads="1"/>
          </p:cNvSpPr>
          <p:nvPr/>
        </p:nvSpPr>
        <p:spPr bwMode="auto">
          <a:xfrm>
            <a:off x="676275" y="3889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ent-map</a:t>
            </a:r>
          </a:p>
        </p:txBody>
      </p:sp>
      <p:sp>
        <p:nvSpPr>
          <p:cNvPr id="67591" name="Rectangle 7"/>
          <p:cNvSpPr>
            <a:spLocks noChangeArrowheads="1"/>
          </p:cNvSpPr>
          <p:nvPr/>
        </p:nvSpPr>
        <p:spPr bwMode="auto">
          <a:xfrm>
            <a:off x="676275" y="4651375"/>
            <a:ext cx="2133600" cy="4572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en-US" dirty="0" smtClean="0"/>
              <a:t>Scenario Map</a:t>
            </a:r>
          </a:p>
        </p:txBody>
      </p:sp>
      <p:sp>
        <p:nvSpPr>
          <p:cNvPr id="11" name="Oval 3"/>
          <p:cNvSpPr>
            <a:spLocks noChangeArrowheads="1"/>
          </p:cNvSpPr>
          <p:nvPr/>
        </p:nvSpPr>
        <p:spPr bwMode="auto">
          <a:xfrm>
            <a:off x="666750" y="781050"/>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2" name="AutoShape 4"/>
          <p:cNvSpPr>
            <a:spLocks noChangeArrowheads="1"/>
          </p:cNvSpPr>
          <p:nvPr/>
        </p:nvSpPr>
        <p:spPr bwMode="auto">
          <a:xfrm>
            <a:off x="7600950" y="43434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13" name="Rectangle 5"/>
          <p:cNvSpPr>
            <a:spLocks noChangeArrowheads="1"/>
          </p:cNvSpPr>
          <p:nvPr/>
        </p:nvSpPr>
        <p:spPr bwMode="auto">
          <a:xfrm>
            <a:off x="2876550" y="1981200"/>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14" name="Oval 6"/>
          <p:cNvSpPr>
            <a:spLocks noChangeArrowheads="1"/>
          </p:cNvSpPr>
          <p:nvPr/>
        </p:nvSpPr>
        <p:spPr bwMode="auto">
          <a:xfrm>
            <a:off x="7677150" y="762000"/>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5" name="Oval 7"/>
          <p:cNvSpPr>
            <a:spLocks noChangeArrowheads="1"/>
          </p:cNvSpPr>
          <p:nvPr/>
        </p:nvSpPr>
        <p:spPr bwMode="auto">
          <a:xfrm>
            <a:off x="7677150" y="1981200"/>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6" name="Oval 8"/>
          <p:cNvSpPr>
            <a:spLocks noChangeArrowheads="1"/>
          </p:cNvSpPr>
          <p:nvPr/>
        </p:nvSpPr>
        <p:spPr bwMode="auto">
          <a:xfrm>
            <a:off x="666750" y="1981200"/>
            <a:ext cx="914400" cy="914400"/>
          </a:xfrm>
          <a:prstGeom prst="ellipse">
            <a:avLst/>
          </a:prstGeom>
          <a:solidFill>
            <a:srgbClr val="F0E8B7"/>
          </a:solidFill>
          <a:ln w="9525">
            <a:solidFill>
              <a:schemeClr val="tx1"/>
            </a:solidFill>
            <a:round/>
            <a:headEnd/>
            <a:tailEnd/>
          </a:ln>
        </p:spPr>
        <p:txBody>
          <a:bodyPr wrap="none" anchor="ctr"/>
          <a:lstStyle/>
          <a:p>
            <a:pPr algn="ctr"/>
            <a:r>
              <a:rPr lang="en-US" sz="2400" dirty="0"/>
              <a:t> </a:t>
            </a:r>
          </a:p>
        </p:txBody>
      </p:sp>
      <p:sp>
        <p:nvSpPr>
          <p:cNvPr id="17" name="Oval 9"/>
          <p:cNvSpPr>
            <a:spLocks noChangeArrowheads="1"/>
          </p:cNvSpPr>
          <p:nvPr/>
        </p:nvSpPr>
        <p:spPr bwMode="auto">
          <a:xfrm>
            <a:off x="666750" y="3352800"/>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8" name="Oval 10"/>
          <p:cNvSpPr>
            <a:spLocks noChangeArrowheads="1"/>
          </p:cNvSpPr>
          <p:nvPr/>
        </p:nvSpPr>
        <p:spPr bwMode="auto">
          <a:xfrm>
            <a:off x="7677150" y="3200400"/>
            <a:ext cx="914400" cy="914400"/>
          </a:xfrm>
          <a:prstGeom prst="ellipse">
            <a:avLst/>
          </a:prstGeom>
          <a:solidFill>
            <a:srgbClr val="F0E8B7"/>
          </a:solidFill>
          <a:ln w="9525">
            <a:solidFill>
              <a:schemeClr val="tx1"/>
            </a:solidFill>
            <a:round/>
            <a:headEnd/>
            <a:tailEnd/>
          </a:ln>
        </p:spPr>
        <p:txBody>
          <a:bodyPr wrap="none" anchor="ctr"/>
          <a:lstStyle/>
          <a:p>
            <a:endParaRPr lang="en-US" dirty="0"/>
          </a:p>
        </p:txBody>
      </p:sp>
      <p:sp>
        <p:nvSpPr>
          <p:cNvPr id="19" name="AutoShape 11"/>
          <p:cNvSpPr>
            <a:spLocks noChangeArrowheads="1"/>
          </p:cNvSpPr>
          <p:nvPr/>
        </p:nvSpPr>
        <p:spPr bwMode="auto">
          <a:xfrm>
            <a:off x="7600950" y="55626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20" name="Rectangle 12"/>
          <p:cNvSpPr>
            <a:spLocks noChangeArrowheads="1"/>
          </p:cNvSpPr>
          <p:nvPr/>
        </p:nvSpPr>
        <p:spPr bwMode="auto">
          <a:xfrm>
            <a:off x="2876550" y="3810000"/>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21" name="Rectangle 13"/>
          <p:cNvSpPr>
            <a:spLocks noChangeArrowheads="1"/>
          </p:cNvSpPr>
          <p:nvPr/>
        </p:nvSpPr>
        <p:spPr bwMode="auto">
          <a:xfrm>
            <a:off x="4781550" y="3810000"/>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22" name="Rectangle 14"/>
          <p:cNvSpPr>
            <a:spLocks noChangeArrowheads="1"/>
          </p:cNvSpPr>
          <p:nvPr/>
        </p:nvSpPr>
        <p:spPr bwMode="auto">
          <a:xfrm>
            <a:off x="4781550" y="1981200"/>
            <a:ext cx="1066800" cy="914400"/>
          </a:xfrm>
          <a:prstGeom prst="rect">
            <a:avLst/>
          </a:prstGeom>
          <a:solidFill>
            <a:srgbClr val="8BBAFF"/>
          </a:solidFill>
          <a:ln w="9525">
            <a:solidFill>
              <a:schemeClr val="tx1"/>
            </a:solidFill>
            <a:miter lim="800000"/>
            <a:headEnd/>
            <a:tailEnd/>
          </a:ln>
        </p:spPr>
        <p:txBody>
          <a:bodyPr wrap="none" anchor="ctr"/>
          <a:lstStyle/>
          <a:p>
            <a:endParaRPr lang="en-US" dirty="0"/>
          </a:p>
        </p:txBody>
      </p:sp>
      <p:sp>
        <p:nvSpPr>
          <p:cNvPr id="23" name="Line 15"/>
          <p:cNvSpPr>
            <a:spLocks noChangeShapeType="1"/>
          </p:cNvSpPr>
          <p:nvPr/>
        </p:nvSpPr>
        <p:spPr bwMode="auto">
          <a:xfrm>
            <a:off x="1581150" y="1219200"/>
            <a:ext cx="1295400" cy="1219200"/>
          </a:xfrm>
          <a:prstGeom prst="line">
            <a:avLst/>
          </a:prstGeom>
          <a:noFill/>
          <a:ln w="9525">
            <a:solidFill>
              <a:schemeClr val="tx1"/>
            </a:solidFill>
            <a:round/>
            <a:headEnd/>
            <a:tailEnd/>
          </a:ln>
        </p:spPr>
        <p:txBody>
          <a:bodyPr/>
          <a:lstStyle/>
          <a:p>
            <a:endParaRPr lang="en-US" dirty="0"/>
          </a:p>
        </p:txBody>
      </p:sp>
      <p:sp>
        <p:nvSpPr>
          <p:cNvPr id="24" name="Line 16"/>
          <p:cNvSpPr>
            <a:spLocks noChangeShapeType="1"/>
          </p:cNvSpPr>
          <p:nvPr/>
        </p:nvSpPr>
        <p:spPr bwMode="auto">
          <a:xfrm flipH="1">
            <a:off x="1581150" y="2438400"/>
            <a:ext cx="1295400" cy="0"/>
          </a:xfrm>
          <a:prstGeom prst="line">
            <a:avLst/>
          </a:prstGeom>
          <a:noFill/>
          <a:ln w="9525">
            <a:solidFill>
              <a:schemeClr val="tx1"/>
            </a:solidFill>
            <a:round/>
            <a:headEnd/>
            <a:tailEnd/>
          </a:ln>
        </p:spPr>
        <p:txBody>
          <a:bodyPr/>
          <a:lstStyle/>
          <a:p>
            <a:endParaRPr lang="en-US" dirty="0"/>
          </a:p>
        </p:txBody>
      </p:sp>
      <p:sp>
        <p:nvSpPr>
          <p:cNvPr id="25" name="Line 17"/>
          <p:cNvSpPr>
            <a:spLocks noChangeShapeType="1"/>
          </p:cNvSpPr>
          <p:nvPr/>
        </p:nvSpPr>
        <p:spPr bwMode="auto">
          <a:xfrm flipH="1">
            <a:off x="1581150" y="2438400"/>
            <a:ext cx="1295400" cy="1371600"/>
          </a:xfrm>
          <a:prstGeom prst="line">
            <a:avLst/>
          </a:prstGeom>
          <a:noFill/>
          <a:ln w="9525">
            <a:solidFill>
              <a:schemeClr val="tx1"/>
            </a:solidFill>
            <a:round/>
            <a:headEnd/>
            <a:tailEnd/>
          </a:ln>
        </p:spPr>
        <p:txBody>
          <a:bodyPr/>
          <a:lstStyle/>
          <a:p>
            <a:endParaRPr lang="en-US" dirty="0"/>
          </a:p>
        </p:txBody>
      </p:sp>
      <p:sp>
        <p:nvSpPr>
          <p:cNvPr id="26" name="Line 18"/>
          <p:cNvSpPr>
            <a:spLocks noChangeShapeType="1"/>
          </p:cNvSpPr>
          <p:nvPr/>
        </p:nvSpPr>
        <p:spPr bwMode="auto">
          <a:xfrm flipH="1">
            <a:off x="1352550" y="2438400"/>
            <a:ext cx="1524000" cy="3657600"/>
          </a:xfrm>
          <a:prstGeom prst="line">
            <a:avLst/>
          </a:prstGeom>
          <a:noFill/>
          <a:ln w="9525">
            <a:solidFill>
              <a:schemeClr val="tx1"/>
            </a:solidFill>
            <a:round/>
            <a:headEnd/>
            <a:tailEnd/>
          </a:ln>
        </p:spPr>
        <p:txBody>
          <a:bodyPr/>
          <a:lstStyle/>
          <a:p>
            <a:endParaRPr lang="en-US" dirty="0"/>
          </a:p>
        </p:txBody>
      </p:sp>
      <p:sp>
        <p:nvSpPr>
          <p:cNvPr id="27" name="Line 19"/>
          <p:cNvSpPr>
            <a:spLocks noChangeShapeType="1"/>
          </p:cNvSpPr>
          <p:nvPr/>
        </p:nvSpPr>
        <p:spPr bwMode="auto">
          <a:xfrm flipH="1">
            <a:off x="1352550" y="4267200"/>
            <a:ext cx="1524000" cy="1828800"/>
          </a:xfrm>
          <a:prstGeom prst="line">
            <a:avLst/>
          </a:prstGeom>
          <a:noFill/>
          <a:ln w="9525">
            <a:solidFill>
              <a:schemeClr val="tx1"/>
            </a:solidFill>
            <a:round/>
            <a:headEnd/>
            <a:tailEnd/>
          </a:ln>
        </p:spPr>
        <p:txBody>
          <a:bodyPr/>
          <a:lstStyle/>
          <a:p>
            <a:endParaRPr lang="en-US" dirty="0"/>
          </a:p>
        </p:txBody>
      </p:sp>
      <p:sp>
        <p:nvSpPr>
          <p:cNvPr id="28" name="Line 20"/>
          <p:cNvSpPr>
            <a:spLocks noChangeShapeType="1"/>
          </p:cNvSpPr>
          <p:nvPr/>
        </p:nvSpPr>
        <p:spPr bwMode="auto">
          <a:xfrm>
            <a:off x="1581150" y="3810000"/>
            <a:ext cx="1295400" cy="457200"/>
          </a:xfrm>
          <a:prstGeom prst="line">
            <a:avLst/>
          </a:prstGeom>
          <a:noFill/>
          <a:ln w="9525">
            <a:solidFill>
              <a:schemeClr val="tx1"/>
            </a:solidFill>
            <a:round/>
            <a:headEnd/>
            <a:tailEnd/>
          </a:ln>
        </p:spPr>
        <p:txBody>
          <a:bodyPr/>
          <a:lstStyle/>
          <a:p>
            <a:endParaRPr lang="en-US" dirty="0"/>
          </a:p>
        </p:txBody>
      </p:sp>
      <p:sp>
        <p:nvSpPr>
          <p:cNvPr id="29" name="Line 21"/>
          <p:cNvSpPr>
            <a:spLocks noChangeShapeType="1"/>
          </p:cNvSpPr>
          <p:nvPr/>
        </p:nvSpPr>
        <p:spPr bwMode="auto">
          <a:xfrm flipH="1" flipV="1">
            <a:off x="1581150" y="2438400"/>
            <a:ext cx="1295400" cy="1828800"/>
          </a:xfrm>
          <a:prstGeom prst="line">
            <a:avLst/>
          </a:prstGeom>
          <a:noFill/>
          <a:ln w="9525">
            <a:solidFill>
              <a:schemeClr val="tx1"/>
            </a:solidFill>
            <a:round/>
            <a:headEnd/>
            <a:tailEnd/>
          </a:ln>
        </p:spPr>
        <p:txBody>
          <a:bodyPr/>
          <a:lstStyle/>
          <a:p>
            <a:endParaRPr lang="en-US" dirty="0"/>
          </a:p>
        </p:txBody>
      </p:sp>
      <p:sp>
        <p:nvSpPr>
          <p:cNvPr id="30" name="Line 22"/>
          <p:cNvSpPr>
            <a:spLocks noChangeShapeType="1"/>
          </p:cNvSpPr>
          <p:nvPr/>
        </p:nvSpPr>
        <p:spPr bwMode="auto">
          <a:xfrm flipH="1" flipV="1">
            <a:off x="1581150" y="1219200"/>
            <a:ext cx="1295400" cy="3048000"/>
          </a:xfrm>
          <a:prstGeom prst="line">
            <a:avLst/>
          </a:prstGeom>
          <a:noFill/>
          <a:ln w="9525">
            <a:solidFill>
              <a:schemeClr val="tx1"/>
            </a:solidFill>
            <a:round/>
            <a:headEnd/>
            <a:tailEnd/>
          </a:ln>
        </p:spPr>
        <p:txBody>
          <a:bodyPr/>
          <a:lstStyle/>
          <a:p>
            <a:endParaRPr lang="en-US" dirty="0"/>
          </a:p>
        </p:txBody>
      </p:sp>
      <p:sp>
        <p:nvSpPr>
          <p:cNvPr id="31" name="Line 23"/>
          <p:cNvSpPr>
            <a:spLocks noChangeShapeType="1"/>
          </p:cNvSpPr>
          <p:nvPr/>
        </p:nvSpPr>
        <p:spPr bwMode="auto">
          <a:xfrm>
            <a:off x="3409950" y="2895600"/>
            <a:ext cx="0" cy="914400"/>
          </a:xfrm>
          <a:prstGeom prst="line">
            <a:avLst/>
          </a:prstGeom>
          <a:noFill/>
          <a:ln w="9525">
            <a:solidFill>
              <a:schemeClr val="tx1"/>
            </a:solidFill>
            <a:round/>
            <a:headEnd/>
            <a:tailEnd/>
          </a:ln>
        </p:spPr>
        <p:txBody>
          <a:bodyPr/>
          <a:lstStyle/>
          <a:p>
            <a:endParaRPr lang="en-US" dirty="0"/>
          </a:p>
        </p:txBody>
      </p:sp>
      <p:sp>
        <p:nvSpPr>
          <p:cNvPr id="32" name="Line 24"/>
          <p:cNvSpPr>
            <a:spLocks noChangeShapeType="1"/>
          </p:cNvSpPr>
          <p:nvPr/>
        </p:nvSpPr>
        <p:spPr bwMode="auto">
          <a:xfrm>
            <a:off x="5314950" y="2895600"/>
            <a:ext cx="0" cy="914400"/>
          </a:xfrm>
          <a:prstGeom prst="line">
            <a:avLst/>
          </a:prstGeom>
          <a:noFill/>
          <a:ln w="9525">
            <a:solidFill>
              <a:schemeClr val="tx1"/>
            </a:solidFill>
            <a:round/>
            <a:headEnd/>
            <a:tailEnd/>
          </a:ln>
        </p:spPr>
        <p:txBody>
          <a:bodyPr/>
          <a:lstStyle/>
          <a:p>
            <a:endParaRPr lang="en-US" dirty="0"/>
          </a:p>
        </p:txBody>
      </p:sp>
      <p:sp>
        <p:nvSpPr>
          <p:cNvPr id="33" name="Line 25"/>
          <p:cNvSpPr>
            <a:spLocks noChangeShapeType="1"/>
          </p:cNvSpPr>
          <p:nvPr/>
        </p:nvSpPr>
        <p:spPr bwMode="auto">
          <a:xfrm>
            <a:off x="3943350" y="2362200"/>
            <a:ext cx="838200" cy="1981200"/>
          </a:xfrm>
          <a:prstGeom prst="line">
            <a:avLst/>
          </a:prstGeom>
          <a:noFill/>
          <a:ln w="9525">
            <a:solidFill>
              <a:schemeClr val="tx1"/>
            </a:solidFill>
            <a:round/>
            <a:headEnd/>
            <a:tailEnd/>
          </a:ln>
        </p:spPr>
        <p:txBody>
          <a:bodyPr/>
          <a:lstStyle/>
          <a:p>
            <a:endParaRPr lang="en-US" dirty="0"/>
          </a:p>
        </p:txBody>
      </p:sp>
      <p:sp>
        <p:nvSpPr>
          <p:cNvPr id="34" name="Line 26"/>
          <p:cNvSpPr>
            <a:spLocks noChangeShapeType="1"/>
          </p:cNvSpPr>
          <p:nvPr/>
        </p:nvSpPr>
        <p:spPr bwMode="auto">
          <a:xfrm flipH="1">
            <a:off x="3943350" y="4343400"/>
            <a:ext cx="838200" cy="0"/>
          </a:xfrm>
          <a:prstGeom prst="line">
            <a:avLst/>
          </a:prstGeom>
          <a:noFill/>
          <a:ln w="9525">
            <a:solidFill>
              <a:schemeClr val="tx1"/>
            </a:solidFill>
            <a:round/>
            <a:headEnd/>
            <a:tailEnd/>
          </a:ln>
        </p:spPr>
        <p:txBody>
          <a:bodyPr/>
          <a:lstStyle/>
          <a:p>
            <a:endParaRPr lang="en-US" dirty="0"/>
          </a:p>
        </p:txBody>
      </p:sp>
      <p:sp>
        <p:nvSpPr>
          <p:cNvPr id="35" name="Line 27"/>
          <p:cNvSpPr>
            <a:spLocks noChangeShapeType="1"/>
          </p:cNvSpPr>
          <p:nvPr/>
        </p:nvSpPr>
        <p:spPr bwMode="auto">
          <a:xfrm>
            <a:off x="3943350" y="2362200"/>
            <a:ext cx="838200" cy="0"/>
          </a:xfrm>
          <a:prstGeom prst="line">
            <a:avLst/>
          </a:prstGeom>
          <a:noFill/>
          <a:ln w="9525">
            <a:solidFill>
              <a:schemeClr val="tx1"/>
            </a:solidFill>
            <a:round/>
            <a:headEnd/>
            <a:tailEnd/>
          </a:ln>
        </p:spPr>
        <p:txBody>
          <a:bodyPr/>
          <a:lstStyle/>
          <a:p>
            <a:endParaRPr lang="en-US" dirty="0"/>
          </a:p>
        </p:txBody>
      </p:sp>
      <p:sp>
        <p:nvSpPr>
          <p:cNvPr id="36" name="Line 28"/>
          <p:cNvSpPr>
            <a:spLocks noChangeShapeType="1"/>
          </p:cNvSpPr>
          <p:nvPr/>
        </p:nvSpPr>
        <p:spPr bwMode="auto">
          <a:xfrm flipV="1">
            <a:off x="3943350" y="2362200"/>
            <a:ext cx="838200" cy="1981200"/>
          </a:xfrm>
          <a:prstGeom prst="line">
            <a:avLst/>
          </a:prstGeom>
          <a:noFill/>
          <a:ln w="9525">
            <a:solidFill>
              <a:schemeClr val="tx1"/>
            </a:solidFill>
            <a:round/>
            <a:headEnd/>
            <a:tailEnd/>
          </a:ln>
        </p:spPr>
        <p:txBody>
          <a:bodyPr/>
          <a:lstStyle/>
          <a:p>
            <a:endParaRPr lang="en-US" dirty="0"/>
          </a:p>
        </p:txBody>
      </p:sp>
      <p:sp>
        <p:nvSpPr>
          <p:cNvPr id="37" name="Line 29"/>
          <p:cNvSpPr>
            <a:spLocks noChangeShapeType="1"/>
          </p:cNvSpPr>
          <p:nvPr/>
        </p:nvSpPr>
        <p:spPr bwMode="auto">
          <a:xfrm flipV="1">
            <a:off x="5848350" y="1219200"/>
            <a:ext cx="1828800" cy="1143000"/>
          </a:xfrm>
          <a:prstGeom prst="line">
            <a:avLst/>
          </a:prstGeom>
          <a:noFill/>
          <a:ln w="9525">
            <a:solidFill>
              <a:schemeClr val="tx1"/>
            </a:solidFill>
            <a:round/>
            <a:headEnd/>
            <a:tailEnd/>
          </a:ln>
        </p:spPr>
        <p:txBody>
          <a:bodyPr/>
          <a:lstStyle/>
          <a:p>
            <a:endParaRPr lang="en-US" dirty="0"/>
          </a:p>
        </p:txBody>
      </p:sp>
      <p:sp>
        <p:nvSpPr>
          <p:cNvPr id="38" name="Line 30"/>
          <p:cNvSpPr>
            <a:spLocks noChangeShapeType="1"/>
          </p:cNvSpPr>
          <p:nvPr/>
        </p:nvSpPr>
        <p:spPr bwMode="auto">
          <a:xfrm>
            <a:off x="5848350" y="2362200"/>
            <a:ext cx="1828800" cy="0"/>
          </a:xfrm>
          <a:prstGeom prst="line">
            <a:avLst/>
          </a:prstGeom>
          <a:noFill/>
          <a:ln w="9525">
            <a:solidFill>
              <a:schemeClr val="tx1"/>
            </a:solidFill>
            <a:round/>
            <a:headEnd/>
            <a:tailEnd/>
          </a:ln>
        </p:spPr>
        <p:txBody>
          <a:bodyPr/>
          <a:lstStyle/>
          <a:p>
            <a:endParaRPr lang="en-US" dirty="0"/>
          </a:p>
        </p:txBody>
      </p:sp>
      <p:sp>
        <p:nvSpPr>
          <p:cNvPr id="39" name="Line 31"/>
          <p:cNvSpPr>
            <a:spLocks noChangeShapeType="1"/>
          </p:cNvSpPr>
          <p:nvPr/>
        </p:nvSpPr>
        <p:spPr bwMode="auto">
          <a:xfrm>
            <a:off x="5848350" y="2362200"/>
            <a:ext cx="1905000" cy="1066800"/>
          </a:xfrm>
          <a:prstGeom prst="line">
            <a:avLst/>
          </a:prstGeom>
          <a:noFill/>
          <a:ln w="9525">
            <a:solidFill>
              <a:schemeClr val="tx1"/>
            </a:solidFill>
            <a:round/>
            <a:headEnd/>
            <a:tailEnd/>
          </a:ln>
        </p:spPr>
        <p:txBody>
          <a:bodyPr/>
          <a:lstStyle/>
          <a:p>
            <a:endParaRPr lang="en-US" dirty="0"/>
          </a:p>
        </p:txBody>
      </p:sp>
      <p:sp>
        <p:nvSpPr>
          <p:cNvPr id="40" name="Line 32"/>
          <p:cNvSpPr>
            <a:spLocks noChangeShapeType="1"/>
          </p:cNvSpPr>
          <p:nvPr/>
        </p:nvSpPr>
        <p:spPr bwMode="auto">
          <a:xfrm>
            <a:off x="5848350" y="2362200"/>
            <a:ext cx="1981200" cy="2514600"/>
          </a:xfrm>
          <a:prstGeom prst="line">
            <a:avLst/>
          </a:prstGeom>
          <a:noFill/>
          <a:ln w="9525">
            <a:solidFill>
              <a:schemeClr val="tx1"/>
            </a:solidFill>
            <a:round/>
            <a:headEnd/>
            <a:tailEnd/>
          </a:ln>
        </p:spPr>
        <p:txBody>
          <a:bodyPr/>
          <a:lstStyle/>
          <a:p>
            <a:endParaRPr lang="en-US" dirty="0"/>
          </a:p>
        </p:txBody>
      </p:sp>
      <p:sp>
        <p:nvSpPr>
          <p:cNvPr id="41" name="Line 33"/>
          <p:cNvSpPr>
            <a:spLocks noChangeShapeType="1"/>
          </p:cNvSpPr>
          <p:nvPr/>
        </p:nvSpPr>
        <p:spPr bwMode="auto">
          <a:xfrm>
            <a:off x="5848350" y="2362200"/>
            <a:ext cx="1981200" cy="3733800"/>
          </a:xfrm>
          <a:prstGeom prst="line">
            <a:avLst/>
          </a:prstGeom>
          <a:noFill/>
          <a:ln w="9525">
            <a:solidFill>
              <a:schemeClr val="tx1"/>
            </a:solidFill>
            <a:round/>
            <a:headEnd/>
            <a:tailEnd/>
          </a:ln>
        </p:spPr>
        <p:txBody>
          <a:bodyPr/>
          <a:lstStyle/>
          <a:p>
            <a:endParaRPr lang="en-US" dirty="0"/>
          </a:p>
        </p:txBody>
      </p:sp>
      <p:sp>
        <p:nvSpPr>
          <p:cNvPr id="42" name="Line 34"/>
          <p:cNvSpPr>
            <a:spLocks noChangeShapeType="1"/>
          </p:cNvSpPr>
          <p:nvPr/>
        </p:nvSpPr>
        <p:spPr bwMode="auto">
          <a:xfrm>
            <a:off x="5848350" y="4267200"/>
            <a:ext cx="1981200" cy="1828800"/>
          </a:xfrm>
          <a:prstGeom prst="line">
            <a:avLst/>
          </a:prstGeom>
          <a:noFill/>
          <a:ln w="9525">
            <a:solidFill>
              <a:schemeClr val="tx1"/>
            </a:solidFill>
            <a:round/>
            <a:headEnd/>
            <a:tailEnd/>
          </a:ln>
        </p:spPr>
        <p:txBody>
          <a:bodyPr/>
          <a:lstStyle/>
          <a:p>
            <a:endParaRPr lang="en-US" dirty="0"/>
          </a:p>
        </p:txBody>
      </p:sp>
      <p:sp>
        <p:nvSpPr>
          <p:cNvPr id="43" name="Line 35"/>
          <p:cNvSpPr>
            <a:spLocks noChangeShapeType="1"/>
          </p:cNvSpPr>
          <p:nvPr/>
        </p:nvSpPr>
        <p:spPr bwMode="auto">
          <a:xfrm>
            <a:off x="5848350" y="4267200"/>
            <a:ext cx="1981200" cy="609600"/>
          </a:xfrm>
          <a:prstGeom prst="line">
            <a:avLst/>
          </a:prstGeom>
          <a:noFill/>
          <a:ln w="9525">
            <a:solidFill>
              <a:schemeClr val="tx1"/>
            </a:solidFill>
            <a:round/>
            <a:headEnd/>
            <a:tailEnd/>
          </a:ln>
        </p:spPr>
        <p:txBody>
          <a:bodyPr/>
          <a:lstStyle/>
          <a:p>
            <a:endParaRPr lang="en-US" dirty="0"/>
          </a:p>
        </p:txBody>
      </p:sp>
      <p:sp>
        <p:nvSpPr>
          <p:cNvPr id="44" name="Line 36"/>
          <p:cNvSpPr>
            <a:spLocks noChangeShapeType="1"/>
          </p:cNvSpPr>
          <p:nvPr/>
        </p:nvSpPr>
        <p:spPr bwMode="auto">
          <a:xfrm flipV="1">
            <a:off x="5848350" y="3429000"/>
            <a:ext cx="1905000" cy="838200"/>
          </a:xfrm>
          <a:prstGeom prst="line">
            <a:avLst/>
          </a:prstGeom>
          <a:noFill/>
          <a:ln w="9525">
            <a:solidFill>
              <a:schemeClr val="tx1"/>
            </a:solidFill>
            <a:round/>
            <a:headEnd/>
            <a:tailEnd/>
          </a:ln>
        </p:spPr>
        <p:txBody>
          <a:bodyPr/>
          <a:lstStyle/>
          <a:p>
            <a:endParaRPr lang="en-US" dirty="0"/>
          </a:p>
        </p:txBody>
      </p:sp>
      <p:sp>
        <p:nvSpPr>
          <p:cNvPr id="45" name="Line 37"/>
          <p:cNvSpPr>
            <a:spLocks noChangeShapeType="1"/>
          </p:cNvSpPr>
          <p:nvPr/>
        </p:nvSpPr>
        <p:spPr bwMode="auto">
          <a:xfrm flipV="1">
            <a:off x="5848350" y="2362200"/>
            <a:ext cx="1828800" cy="1905000"/>
          </a:xfrm>
          <a:prstGeom prst="line">
            <a:avLst/>
          </a:prstGeom>
          <a:noFill/>
          <a:ln w="9525">
            <a:solidFill>
              <a:schemeClr val="tx1"/>
            </a:solidFill>
            <a:round/>
            <a:headEnd/>
            <a:tailEnd/>
          </a:ln>
        </p:spPr>
        <p:txBody>
          <a:bodyPr/>
          <a:lstStyle/>
          <a:p>
            <a:endParaRPr lang="en-US" dirty="0"/>
          </a:p>
        </p:txBody>
      </p:sp>
      <p:sp>
        <p:nvSpPr>
          <p:cNvPr id="46" name="Line 38"/>
          <p:cNvSpPr>
            <a:spLocks noChangeShapeType="1"/>
          </p:cNvSpPr>
          <p:nvPr/>
        </p:nvSpPr>
        <p:spPr bwMode="auto">
          <a:xfrm flipV="1">
            <a:off x="5848350" y="1219200"/>
            <a:ext cx="1828800" cy="3048000"/>
          </a:xfrm>
          <a:prstGeom prst="line">
            <a:avLst/>
          </a:prstGeom>
          <a:noFill/>
          <a:ln w="9525">
            <a:solidFill>
              <a:schemeClr val="tx1"/>
            </a:solidFill>
            <a:round/>
            <a:headEnd/>
            <a:tailEnd/>
          </a:ln>
        </p:spPr>
        <p:txBody>
          <a:bodyPr/>
          <a:lstStyle/>
          <a:p>
            <a:endParaRPr lang="en-US" dirty="0"/>
          </a:p>
        </p:txBody>
      </p:sp>
      <p:sp>
        <p:nvSpPr>
          <p:cNvPr id="47" name="AutoShape 39"/>
          <p:cNvSpPr>
            <a:spLocks noChangeArrowheads="1"/>
          </p:cNvSpPr>
          <p:nvPr/>
        </p:nvSpPr>
        <p:spPr bwMode="auto">
          <a:xfrm>
            <a:off x="438150" y="55626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8" name="AutoShape 40"/>
          <p:cNvSpPr>
            <a:spLocks noChangeArrowheads="1"/>
          </p:cNvSpPr>
          <p:nvPr/>
        </p:nvSpPr>
        <p:spPr bwMode="auto">
          <a:xfrm>
            <a:off x="438150" y="4419600"/>
            <a:ext cx="1143000" cy="914400"/>
          </a:xfrm>
          <a:prstGeom prst="triangle">
            <a:avLst>
              <a:gd name="adj" fmla="val 50000"/>
            </a:avLst>
          </a:prstGeom>
          <a:solidFill>
            <a:srgbClr val="CDCDCD"/>
          </a:solidFill>
          <a:ln w="9525">
            <a:solidFill>
              <a:schemeClr val="tx1"/>
            </a:solidFill>
            <a:miter lim="800000"/>
            <a:headEnd/>
            <a:tailEnd/>
          </a:ln>
        </p:spPr>
        <p:txBody>
          <a:bodyPr wrap="none" anchor="ctr"/>
          <a:lstStyle/>
          <a:p>
            <a:endParaRPr lang="en-US" dirty="0"/>
          </a:p>
        </p:txBody>
      </p:sp>
      <p:sp>
        <p:nvSpPr>
          <p:cNvPr id="49" name="Line 41"/>
          <p:cNvSpPr>
            <a:spLocks noChangeShapeType="1"/>
          </p:cNvSpPr>
          <p:nvPr/>
        </p:nvSpPr>
        <p:spPr bwMode="auto">
          <a:xfrm flipH="1">
            <a:off x="1276350" y="4267200"/>
            <a:ext cx="1600200" cy="533400"/>
          </a:xfrm>
          <a:prstGeom prst="line">
            <a:avLst/>
          </a:prstGeom>
          <a:noFill/>
          <a:ln w="9525">
            <a:solidFill>
              <a:schemeClr val="tx1"/>
            </a:solidFill>
            <a:round/>
            <a:headEnd/>
            <a:tailEnd/>
          </a:ln>
        </p:spPr>
        <p:txBody>
          <a:bodyPr/>
          <a:lstStyle/>
          <a:p>
            <a:endParaRPr lang="en-US" dirty="0"/>
          </a:p>
        </p:txBody>
      </p:sp>
      <p:sp>
        <p:nvSpPr>
          <p:cNvPr id="50" name="Line 42"/>
          <p:cNvSpPr>
            <a:spLocks noChangeShapeType="1"/>
          </p:cNvSpPr>
          <p:nvPr/>
        </p:nvSpPr>
        <p:spPr bwMode="auto">
          <a:xfrm flipV="1">
            <a:off x="1276350" y="2438400"/>
            <a:ext cx="1600200" cy="2362200"/>
          </a:xfrm>
          <a:prstGeom prst="line">
            <a:avLst/>
          </a:prstGeom>
          <a:noFill/>
          <a:ln w="9525">
            <a:solidFill>
              <a:schemeClr val="tx1"/>
            </a:solidFill>
            <a:round/>
            <a:headEnd/>
            <a:tailEnd/>
          </a:ln>
        </p:spPr>
        <p:txBody>
          <a:bodyPr/>
          <a:lstStyle/>
          <a:p>
            <a:endParaRPr lang="en-US" dirty="0"/>
          </a:p>
        </p:txBody>
      </p:sp>
      <p:sp>
        <p:nvSpPr>
          <p:cNvPr id="51" name="Line 43"/>
          <p:cNvSpPr>
            <a:spLocks noChangeShapeType="1"/>
          </p:cNvSpPr>
          <p:nvPr/>
        </p:nvSpPr>
        <p:spPr bwMode="auto">
          <a:xfrm>
            <a:off x="4387850" y="914400"/>
            <a:ext cx="12700" cy="5638800"/>
          </a:xfrm>
          <a:prstGeom prst="line">
            <a:avLst/>
          </a:prstGeom>
          <a:noFill/>
          <a:ln w="19050">
            <a:solidFill>
              <a:schemeClr val="tx1"/>
            </a:solidFill>
            <a:prstDash val="dash"/>
            <a:round/>
            <a:headEnd/>
            <a:tailEnd/>
          </a:ln>
        </p:spPr>
        <p:txBody>
          <a:bodyPr/>
          <a:lstStyle/>
          <a:p>
            <a:endParaRPr lang="en-US" dirty="0"/>
          </a:p>
        </p:txBody>
      </p:sp>
      <p:sp>
        <p:nvSpPr>
          <p:cNvPr id="52" name="Text Box 44"/>
          <p:cNvSpPr txBox="1">
            <a:spLocks noChangeArrowheads="1"/>
          </p:cNvSpPr>
          <p:nvPr/>
        </p:nvSpPr>
        <p:spPr bwMode="auto">
          <a:xfrm>
            <a:off x="4724400" y="2362200"/>
            <a:ext cx="1152525" cy="304800"/>
          </a:xfrm>
          <a:prstGeom prst="rect">
            <a:avLst/>
          </a:prstGeom>
          <a:noFill/>
          <a:ln w="9525">
            <a:noFill/>
            <a:miter lim="800000"/>
            <a:headEnd/>
            <a:tailEnd/>
          </a:ln>
        </p:spPr>
        <p:txBody>
          <a:bodyPr>
            <a:spAutoFit/>
          </a:bodyPr>
          <a:lstStyle/>
          <a:p>
            <a:pPr>
              <a:spcBef>
                <a:spcPct val="50000"/>
              </a:spcBef>
            </a:pPr>
            <a:r>
              <a:rPr lang="en-US" sz="1400" b="1" dirty="0"/>
              <a:t> PC=2-12-1</a:t>
            </a:r>
          </a:p>
        </p:txBody>
      </p:sp>
      <p:sp>
        <p:nvSpPr>
          <p:cNvPr id="53" name="Rectangle 45"/>
          <p:cNvSpPr>
            <a:spLocks noChangeArrowheads="1"/>
          </p:cNvSpPr>
          <p:nvPr/>
        </p:nvSpPr>
        <p:spPr bwMode="auto">
          <a:xfrm>
            <a:off x="4752975" y="4267200"/>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PC=2-12-2</a:t>
            </a:r>
          </a:p>
        </p:txBody>
      </p:sp>
      <p:sp>
        <p:nvSpPr>
          <p:cNvPr id="54" name="Rectangle 46"/>
          <p:cNvSpPr>
            <a:spLocks noChangeArrowheads="1"/>
          </p:cNvSpPr>
          <p:nvPr/>
        </p:nvSpPr>
        <p:spPr bwMode="auto">
          <a:xfrm>
            <a:off x="7562850" y="1066800"/>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PC=2-12-3</a:t>
            </a:r>
          </a:p>
        </p:txBody>
      </p:sp>
      <p:sp>
        <p:nvSpPr>
          <p:cNvPr id="55" name="Rectangle 47"/>
          <p:cNvSpPr>
            <a:spLocks noChangeArrowheads="1"/>
          </p:cNvSpPr>
          <p:nvPr/>
        </p:nvSpPr>
        <p:spPr bwMode="auto">
          <a:xfrm>
            <a:off x="7562850" y="2286000"/>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PC=2-12-4</a:t>
            </a:r>
          </a:p>
        </p:txBody>
      </p:sp>
      <p:sp>
        <p:nvSpPr>
          <p:cNvPr id="56" name="Rectangle 48"/>
          <p:cNvSpPr>
            <a:spLocks noChangeArrowheads="1"/>
          </p:cNvSpPr>
          <p:nvPr/>
        </p:nvSpPr>
        <p:spPr bwMode="auto">
          <a:xfrm>
            <a:off x="7553325" y="3505200"/>
            <a:ext cx="1095375" cy="304800"/>
          </a:xfrm>
          <a:prstGeom prst="rect">
            <a:avLst/>
          </a:prstGeom>
          <a:noFill/>
          <a:ln w="9525">
            <a:noFill/>
            <a:miter lim="800000"/>
            <a:headEnd/>
            <a:tailEnd/>
          </a:ln>
        </p:spPr>
        <p:txBody>
          <a:bodyPr wrap="none">
            <a:spAutoFit/>
          </a:bodyPr>
          <a:lstStyle/>
          <a:p>
            <a:pPr>
              <a:spcBef>
                <a:spcPct val="50000"/>
              </a:spcBef>
            </a:pPr>
            <a:r>
              <a:rPr lang="en-US" sz="1400" b="1" dirty="0"/>
              <a:t> PC=2-12-5</a:t>
            </a:r>
          </a:p>
        </p:txBody>
      </p:sp>
      <p:sp>
        <p:nvSpPr>
          <p:cNvPr id="57" name="Rectangle 49"/>
          <p:cNvSpPr>
            <a:spLocks noChangeArrowheads="1"/>
          </p:cNvSpPr>
          <p:nvPr/>
        </p:nvSpPr>
        <p:spPr bwMode="auto">
          <a:xfrm>
            <a:off x="7648575" y="5000625"/>
            <a:ext cx="1046163" cy="304800"/>
          </a:xfrm>
          <a:prstGeom prst="rect">
            <a:avLst/>
          </a:prstGeom>
          <a:noFill/>
          <a:ln w="9525">
            <a:noFill/>
            <a:miter lim="800000"/>
            <a:headEnd/>
            <a:tailEnd/>
          </a:ln>
        </p:spPr>
        <p:txBody>
          <a:bodyPr wrap="none">
            <a:spAutoFit/>
          </a:bodyPr>
          <a:lstStyle/>
          <a:p>
            <a:pPr>
              <a:spcBef>
                <a:spcPct val="50000"/>
              </a:spcBef>
            </a:pPr>
            <a:r>
              <a:rPr lang="en-US" sz="1400" b="1" dirty="0"/>
              <a:t>PC=2-12-6</a:t>
            </a:r>
          </a:p>
        </p:txBody>
      </p:sp>
      <p:sp>
        <p:nvSpPr>
          <p:cNvPr id="58" name="Rectangle 50"/>
          <p:cNvSpPr>
            <a:spLocks noChangeArrowheads="1"/>
          </p:cNvSpPr>
          <p:nvPr/>
        </p:nvSpPr>
        <p:spPr bwMode="auto">
          <a:xfrm>
            <a:off x="7648575" y="6210300"/>
            <a:ext cx="1046163" cy="304800"/>
          </a:xfrm>
          <a:prstGeom prst="rect">
            <a:avLst/>
          </a:prstGeom>
          <a:noFill/>
          <a:ln w="9525">
            <a:noFill/>
            <a:miter lim="800000"/>
            <a:headEnd/>
            <a:tailEnd/>
          </a:ln>
        </p:spPr>
        <p:txBody>
          <a:bodyPr wrap="none">
            <a:spAutoFit/>
          </a:bodyPr>
          <a:lstStyle/>
          <a:p>
            <a:pPr>
              <a:spcBef>
                <a:spcPct val="50000"/>
              </a:spcBef>
            </a:pPr>
            <a:r>
              <a:rPr lang="en-US" sz="1400" b="1" dirty="0"/>
              <a:t>PC=2-12-7</a:t>
            </a:r>
          </a:p>
        </p:txBody>
      </p:sp>
      <p:sp>
        <p:nvSpPr>
          <p:cNvPr id="59" name="Rectangle 51"/>
          <p:cNvSpPr>
            <a:spLocks noChangeArrowheads="1"/>
          </p:cNvSpPr>
          <p:nvPr/>
        </p:nvSpPr>
        <p:spPr bwMode="auto">
          <a:xfrm>
            <a:off x="4676775" y="2133600"/>
            <a:ext cx="1223963" cy="304800"/>
          </a:xfrm>
          <a:prstGeom prst="rect">
            <a:avLst/>
          </a:prstGeom>
          <a:noFill/>
          <a:ln w="9525">
            <a:noFill/>
            <a:miter lim="800000"/>
            <a:headEnd/>
            <a:tailEnd/>
          </a:ln>
        </p:spPr>
        <p:txBody>
          <a:bodyPr wrap="none">
            <a:spAutoFit/>
          </a:bodyPr>
          <a:lstStyle/>
          <a:p>
            <a:pPr>
              <a:spcBef>
                <a:spcPct val="50000"/>
              </a:spcBef>
            </a:pPr>
            <a:r>
              <a:rPr lang="en-US" sz="1400" b="1" dirty="0"/>
              <a:t> CPC=2-12-0</a:t>
            </a:r>
          </a:p>
        </p:txBody>
      </p:sp>
      <p:sp>
        <p:nvSpPr>
          <p:cNvPr id="60" name="Rectangle 52"/>
          <p:cNvSpPr>
            <a:spLocks noChangeArrowheads="1"/>
          </p:cNvSpPr>
          <p:nvPr/>
        </p:nvSpPr>
        <p:spPr bwMode="auto">
          <a:xfrm>
            <a:off x="4676775" y="4038600"/>
            <a:ext cx="1223963" cy="304800"/>
          </a:xfrm>
          <a:prstGeom prst="rect">
            <a:avLst/>
          </a:prstGeom>
          <a:noFill/>
          <a:ln w="9525">
            <a:noFill/>
            <a:miter lim="800000"/>
            <a:headEnd/>
            <a:tailEnd/>
          </a:ln>
        </p:spPr>
        <p:txBody>
          <a:bodyPr wrap="none">
            <a:spAutoFit/>
          </a:bodyPr>
          <a:lstStyle/>
          <a:p>
            <a:pPr>
              <a:spcBef>
                <a:spcPct val="50000"/>
              </a:spcBef>
            </a:pPr>
            <a:r>
              <a:rPr lang="en-US" sz="1400" b="1" dirty="0"/>
              <a:t> CPC=2-12-0</a:t>
            </a:r>
          </a:p>
        </p:txBody>
      </p:sp>
      <p:sp>
        <p:nvSpPr>
          <p:cNvPr id="61" name="Rectangle 53"/>
          <p:cNvSpPr>
            <a:spLocks noChangeArrowheads="1"/>
          </p:cNvSpPr>
          <p:nvPr/>
        </p:nvSpPr>
        <p:spPr bwMode="auto">
          <a:xfrm>
            <a:off x="2867025" y="2371725"/>
            <a:ext cx="996950" cy="304800"/>
          </a:xfrm>
          <a:prstGeom prst="rect">
            <a:avLst/>
          </a:prstGeom>
          <a:noFill/>
          <a:ln w="9525">
            <a:noFill/>
            <a:miter lim="800000"/>
            <a:headEnd/>
            <a:tailEnd/>
          </a:ln>
        </p:spPr>
        <p:txBody>
          <a:bodyPr wrap="none">
            <a:spAutoFit/>
          </a:bodyPr>
          <a:lstStyle/>
          <a:p>
            <a:pPr>
              <a:spcBef>
                <a:spcPct val="50000"/>
              </a:spcBef>
            </a:pPr>
            <a:r>
              <a:rPr lang="en-US" sz="1400" b="1" dirty="0"/>
              <a:t> PC=1-4-8</a:t>
            </a:r>
          </a:p>
        </p:txBody>
      </p:sp>
      <p:sp>
        <p:nvSpPr>
          <p:cNvPr id="62" name="Rectangle 54"/>
          <p:cNvSpPr>
            <a:spLocks noChangeArrowheads="1"/>
          </p:cNvSpPr>
          <p:nvPr/>
        </p:nvSpPr>
        <p:spPr bwMode="auto">
          <a:xfrm>
            <a:off x="2876550" y="4267200"/>
            <a:ext cx="996950" cy="304800"/>
          </a:xfrm>
          <a:prstGeom prst="rect">
            <a:avLst/>
          </a:prstGeom>
          <a:noFill/>
          <a:ln w="9525">
            <a:noFill/>
            <a:miter lim="800000"/>
            <a:headEnd/>
            <a:tailEnd/>
          </a:ln>
        </p:spPr>
        <p:txBody>
          <a:bodyPr wrap="none">
            <a:spAutoFit/>
          </a:bodyPr>
          <a:lstStyle/>
          <a:p>
            <a:pPr>
              <a:spcBef>
                <a:spcPct val="50000"/>
              </a:spcBef>
            </a:pPr>
            <a:r>
              <a:rPr lang="en-US" sz="1400" b="1" dirty="0"/>
              <a:t> PC=1-4-9</a:t>
            </a:r>
          </a:p>
        </p:txBody>
      </p:sp>
      <p:sp>
        <p:nvSpPr>
          <p:cNvPr id="63" name="Rectangle 55"/>
          <p:cNvSpPr>
            <a:spLocks noChangeArrowheads="1"/>
          </p:cNvSpPr>
          <p:nvPr/>
        </p:nvSpPr>
        <p:spPr bwMode="auto">
          <a:xfrm>
            <a:off x="552450" y="1085850"/>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PC=1-4-10</a:t>
            </a:r>
          </a:p>
        </p:txBody>
      </p:sp>
      <p:sp>
        <p:nvSpPr>
          <p:cNvPr id="64" name="Rectangle 56"/>
          <p:cNvSpPr>
            <a:spLocks noChangeArrowheads="1"/>
          </p:cNvSpPr>
          <p:nvPr/>
        </p:nvSpPr>
        <p:spPr bwMode="auto">
          <a:xfrm>
            <a:off x="552450" y="2286000"/>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PC=1-4-11</a:t>
            </a:r>
          </a:p>
        </p:txBody>
      </p:sp>
      <p:sp>
        <p:nvSpPr>
          <p:cNvPr id="65" name="Rectangle 57"/>
          <p:cNvSpPr>
            <a:spLocks noChangeArrowheads="1"/>
          </p:cNvSpPr>
          <p:nvPr/>
        </p:nvSpPr>
        <p:spPr bwMode="auto">
          <a:xfrm>
            <a:off x="552450" y="3638550"/>
            <a:ext cx="1095375" cy="304800"/>
          </a:xfrm>
          <a:prstGeom prst="rect">
            <a:avLst/>
          </a:prstGeom>
          <a:noFill/>
          <a:ln w="9525">
            <a:noFill/>
            <a:miter lim="800000"/>
            <a:headEnd/>
            <a:tailEnd/>
          </a:ln>
        </p:spPr>
        <p:txBody>
          <a:bodyPr wrap="none">
            <a:spAutoFit/>
          </a:bodyPr>
          <a:lstStyle/>
          <a:p>
            <a:pPr>
              <a:spcBef>
                <a:spcPct val="50000"/>
              </a:spcBef>
            </a:pPr>
            <a:r>
              <a:rPr lang="en-US" sz="1400" b="1" dirty="0"/>
              <a:t> PC=1-4-12</a:t>
            </a:r>
          </a:p>
        </p:txBody>
      </p:sp>
      <p:sp>
        <p:nvSpPr>
          <p:cNvPr id="66" name="Rectangle 58"/>
          <p:cNvSpPr>
            <a:spLocks noChangeArrowheads="1"/>
          </p:cNvSpPr>
          <p:nvPr/>
        </p:nvSpPr>
        <p:spPr bwMode="auto">
          <a:xfrm>
            <a:off x="476250" y="5086350"/>
            <a:ext cx="1046163" cy="304800"/>
          </a:xfrm>
          <a:prstGeom prst="rect">
            <a:avLst/>
          </a:prstGeom>
          <a:noFill/>
          <a:ln w="9525">
            <a:noFill/>
            <a:miter lim="800000"/>
            <a:headEnd/>
            <a:tailEnd/>
          </a:ln>
        </p:spPr>
        <p:txBody>
          <a:bodyPr wrap="none">
            <a:spAutoFit/>
          </a:bodyPr>
          <a:lstStyle/>
          <a:p>
            <a:pPr>
              <a:spcBef>
                <a:spcPct val="50000"/>
              </a:spcBef>
            </a:pPr>
            <a:r>
              <a:rPr lang="en-US" sz="1400" b="1" dirty="0"/>
              <a:t>PC=1-4-13</a:t>
            </a:r>
          </a:p>
        </p:txBody>
      </p:sp>
      <p:sp>
        <p:nvSpPr>
          <p:cNvPr id="67" name="Rectangle 59"/>
          <p:cNvSpPr>
            <a:spLocks noChangeArrowheads="1"/>
          </p:cNvSpPr>
          <p:nvPr/>
        </p:nvSpPr>
        <p:spPr bwMode="auto">
          <a:xfrm>
            <a:off x="485775" y="6229350"/>
            <a:ext cx="1046163" cy="304800"/>
          </a:xfrm>
          <a:prstGeom prst="rect">
            <a:avLst/>
          </a:prstGeom>
          <a:noFill/>
          <a:ln w="9525">
            <a:noFill/>
            <a:miter lim="800000"/>
            <a:headEnd/>
            <a:tailEnd/>
          </a:ln>
        </p:spPr>
        <p:txBody>
          <a:bodyPr wrap="none">
            <a:spAutoFit/>
          </a:bodyPr>
          <a:lstStyle/>
          <a:p>
            <a:pPr>
              <a:spcBef>
                <a:spcPct val="50000"/>
              </a:spcBef>
            </a:pPr>
            <a:r>
              <a:rPr lang="en-US" sz="1400" b="1" dirty="0"/>
              <a:t>PC=1-4-14</a:t>
            </a:r>
          </a:p>
        </p:txBody>
      </p:sp>
      <p:sp>
        <p:nvSpPr>
          <p:cNvPr id="68" name="Rectangle 60"/>
          <p:cNvSpPr>
            <a:spLocks noChangeArrowheads="1"/>
          </p:cNvSpPr>
          <p:nvPr/>
        </p:nvSpPr>
        <p:spPr bwMode="auto">
          <a:xfrm>
            <a:off x="2876550" y="2143125"/>
            <a:ext cx="1076325" cy="304800"/>
          </a:xfrm>
          <a:prstGeom prst="rect">
            <a:avLst/>
          </a:prstGeom>
          <a:noFill/>
          <a:ln w="9525">
            <a:noFill/>
            <a:miter lim="800000"/>
            <a:headEnd/>
            <a:tailEnd/>
          </a:ln>
        </p:spPr>
        <p:txBody>
          <a:bodyPr wrap="none">
            <a:spAutoFit/>
          </a:bodyPr>
          <a:lstStyle/>
          <a:p>
            <a:pPr>
              <a:spcBef>
                <a:spcPct val="50000"/>
              </a:spcBef>
            </a:pPr>
            <a:r>
              <a:rPr lang="en-US" sz="1400" b="1" dirty="0"/>
              <a:t>CPC=1-4-0</a:t>
            </a:r>
          </a:p>
        </p:txBody>
      </p:sp>
      <p:sp>
        <p:nvSpPr>
          <p:cNvPr id="69" name="Rectangle 61"/>
          <p:cNvSpPr>
            <a:spLocks noChangeArrowheads="1"/>
          </p:cNvSpPr>
          <p:nvPr/>
        </p:nvSpPr>
        <p:spPr bwMode="auto">
          <a:xfrm>
            <a:off x="2876550" y="4038600"/>
            <a:ext cx="1076325" cy="304800"/>
          </a:xfrm>
          <a:prstGeom prst="rect">
            <a:avLst/>
          </a:prstGeom>
          <a:noFill/>
          <a:ln w="9525">
            <a:noFill/>
            <a:miter lim="800000"/>
            <a:headEnd/>
            <a:tailEnd/>
          </a:ln>
        </p:spPr>
        <p:txBody>
          <a:bodyPr wrap="none">
            <a:spAutoFit/>
          </a:bodyPr>
          <a:lstStyle/>
          <a:p>
            <a:pPr>
              <a:spcBef>
                <a:spcPct val="50000"/>
              </a:spcBef>
            </a:pPr>
            <a:r>
              <a:rPr lang="en-US" sz="1400" b="1" dirty="0"/>
              <a:t>CPC=1-4-0</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Learning Activity 2: Final GTT Configuration </a:t>
            </a:r>
          </a:p>
        </p:txBody>
      </p:sp>
      <p:sp>
        <p:nvSpPr>
          <p:cNvPr id="69635" name="Rectangle 3"/>
          <p:cNvSpPr>
            <a:spLocks noGrp="1" noChangeArrowheads="1"/>
          </p:cNvSpPr>
          <p:nvPr>
            <p:ph idx="1"/>
          </p:nvPr>
        </p:nvSpPr>
        <p:spPr/>
        <p:txBody>
          <a:bodyPr/>
          <a:lstStyle/>
          <a:p>
            <a:pPr eaLnBrk="1" hangingPunct="1">
              <a:lnSpc>
                <a:spcPct val="90000"/>
              </a:lnSpc>
            </a:pPr>
            <a:r>
              <a:rPr lang="en-US" sz="2400" dirty="0" smtClean="0">
                <a:cs typeface="Times New Roman" pitchFamily="18" charset="0"/>
              </a:rPr>
              <a:t>Purpose</a:t>
            </a:r>
          </a:p>
          <a:p>
            <a:pPr lvl="1" eaLnBrk="1" hangingPunct="1">
              <a:lnSpc>
                <a:spcPct val="90000"/>
              </a:lnSpc>
            </a:pPr>
            <a:r>
              <a:rPr lang="en-US" sz="2000" dirty="0" smtClean="0">
                <a:cs typeface="Times New Roman" pitchFamily="18" charset="0"/>
              </a:rPr>
              <a:t>Provides hands-on practice with the EAGLE STP for configuring Global Title Translation Tables for E800 Final Global Title Translations  </a:t>
            </a:r>
            <a:endParaRPr lang="en-US" sz="2000" dirty="0" smtClean="0">
              <a:latin typeface="Century Schoolbook" pitchFamily="18" charset="0"/>
              <a:cs typeface="Times New Roman" pitchFamily="18" charset="0"/>
            </a:endParaRPr>
          </a:p>
          <a:p>
            <a:pPr eaLnBrk="1" hangingPunct="1">
              <a:lnSpc>
                <a:spcPct val="90000"/>
              </a:lnSpc>
            </a:pPr>
            <a:r>
              <a:rPr lang="en-US" sz="2400" dirty="0" smtClean="0">
                <a:cs typeface="Times New Roman" pitchFamily="18" charset="0"/>
              </a:rPr>
              <a:t>Objective</a:t>
            </a:r>
          </a:p>
          <a:p>
            <a:pPr lvl="1" eaLnBrk="1" hangingPunct="1">
              <a:lnSpc>
                <a:spcPct val="90000"/>
              </a:lnSpc>
            </a:pPr>
            <a:r>
              <a:rPr lang="en-US" sz="2000" dirty="0" smtClean="0">
                <a:cs typeface="Times New Roman" pitchFamily="18" charset="0"/>
              </a:rPr>
              <a:t>After completing this exercise, the student will be able to:</a:t>
            </a:r>
          </a:p>
          <a:p>
            <a:pPr lvl="2" eaLnBrk="1" hangingPunct="1">
              <a:lnSpc>
                <a:spcPct val="90000"/>
              </a:lnSpc>
            </a:pPr>
            <a:r>
              <a:rPr lang="en-US" sz="1800" dirty="0" smtClean="0">
                <a:cs typeface="Times New Roman" pitchFamily="18" charset="0"/>
              </a:rPr>
              <a:t>Provision the EAGLE for the GTT feature</a:t>
            </a:r>
          </a:p>
          <a:p>
            <a:pPr lvl="2" eaLnBrk="1" hangingPunct="1">
              <a:lnSpc>
                <a:spcPct val="90000"/>
              </a:lnSpc>
            </a:pPr>
            <a:r>
              <a:rPr lang="en-US" sz="1800" dirty="0" smtClean="0">
                <a:cs typeface="Times New Roman" pitchFamily="18" charset="0"/>
              </a:rPr>
              <a:t>Enter the correct card type for the GTT feature</a:t>
            </a:r>
          </a:p>
          <a:p>
            <a:pPr lvl="2" eaLnBrk="1" hangingPunct="1">
              <a:lnSpc>
                <a:spcPct val="90000"/>
              </a:lnSpc>
            </a:pPr>
            <a:r>
              <a:rPr lang="en-US" sz="1800" dirty="0" smtClean="0">
                <a:cs typeface="Times New Roman" pitchFamily="18" charset="0"/>
              </a:rPr>
              <a:t>Create and enter the Final GTT tables into the EAGLE database</a:t>
            </a:r>
            <a:endParaRPr lang="en-US" sz="1800" dirty="0" smtClean="0">
              <a:latin typeface="Palatino" pitchFamily="18" charset="0"/>
              <a:cs typeface="Times New Roman" pitchFamily="18" charset="0"/>
            </a:endParaRPr>
          </a:p>
          <a:p>
            <a:pPr eaLnBrk="1" hangingPunct="1">
              <a:lnSpc>
                <a:spcPct val="90000"/>
              </a:lnSpc>
            </a:pPr>
            <a:r>
              <a:rPr lang="en-US" sz="2400" dirty="0" smtClean="0">
                <a:cs typeface="Times New Roman" pitchFamily="18" charset="0"/>
              </a:rPr>
              <a:t>Materials, Equipment, and References</a:t>
            </a:r>
          </a:p>
          <a:p>
            <a:pPr lvl="1" eaLnBrk="1" hangingPunct="1">
              <a:lnSpc>
                <a:spcPct val="90000"/>
              </a:lnSpc>
            </a:pPr>
            <a:r>
              <a:rPr lang="en-US" sz="2000" dirty="0" smtClean="0">
                <a:cs typeface="Times New Roman" pitchFamily="18" charset="0"/>
              </a:rPr>
              <a:t>EAGLE STP and User Interface Terminal</a:t>
            </a:r>
          </a:p>
          <a:p>
            <a:pPr lvl="1" eaLnBrk="1" hangingPunct="1">
              <a:lnSpc>
                <a:spcPct val="90000"/>
              </a:lnSpc>
            </a:pPr>
            <a:r>
              <a:rPr lang="en-US" sz="2000" dirty="0" smtClean="0">
                <a:cs typeface="Times New Roman" pitchFamily="18" charset="0"/>
              </a:rPr>
              <a:t>EAGLE Commands Manual</a:t>
            </a:r>
          </a:p>
          <a:p>
            <a:pPr lvl="1" eaLnBrk="1" hangingPunct="1">
              <a:lnSpc>
                <a:spcPct val="90000"/>
              </a:lnSpc>
            </a:pPr>
            <a:r>
              <a:rPr lang="en-US" sz="2000" dirty="0" smtClean="0">
                <a:cs typeface="Times New Roman" pitchFamily="18" charset="0"/>
              </a:rPr>
              <a:t>EAGLE Database Administration Features Manual</a:t>
            </a:r>
          </a:p>
          <a:p>
            <a:pPr eaLnBrk="1" hangingPunct="1">
              <a:lnSpc>
                <a:spcPct val="90000"/>
              </a:lnSpc>
            </a:pPr>
            <a:r>
              <a:rPr lang="en-US" sz="2400" dirty="0" smtClean="0">
                <a:cs typeface="Times New Roman" pitchFamily="18" charset="0"/>
              </a:rPr>
              <a:t>Equipment will be assigned by the Instructor</a:t>
            </a:r>
          </a:p>
          <a:p>
            <a:pPr lvl="1" eaLnBrk="1" hangingPunct="1">
              <a:lnSpc>
                <a:spcPct val="90000"/>
              </a:lnSpc>
            </a:pPr>
            <a:r>
              <a:rPr lang="en-US" sz="2000" dirty="0" smtClean="0">
                <a:cs typeface="Times New Roman" pitchFamily="18" charset="0"/>
              </a:rPr>
              <a:t>Assignments A-D are for specific equipment.</a:t>
            </a:r>
            <a:endParaRPr lang="en-US" sz="2000" dirty="0" smtClean="0">
              <a:latin typeface="Palatino" pitchFamily="18" charset="0"/>
              <a:cs typeface="Times New Roman" pitchFamily="18" charset="0"/>
            </a:endParaRPr>
          </a:p>
          <a:p>
            <a:pPr eaLnBrk="1" hangingPunct="1">
              <a:lnSpc>
                <a:spcPct val="90000"/>
              </a:lnSpc>
            </a:pP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Pre-Instructional Survey</a:t>
            </a:r>
          </a:p>
        </p:txBody>
      </p:sp>
      <p:sp>
        <p:nvSpPr>
          <p:cNvPr id="22531" name="Rectangle 3"/>
          <p:cNvSpPr>
            <a:spLocks noGrp="1" noChangeArrowheads="1"/>
          </p:cNvSpPr>
          <p:nvPr>
            <p:ph idx="1"/>
          </p:nvPr>
        </p:nvSpPr>
        <p:spPr/>
        <p:txBody>
          <a:bodyPr/>
          <a:lstStyle/>
          <a:p>
            <a:pPr eaLnBrk="1" hangingPunct="1"/>
            <a:r>
              <a:rPr lang="en-US" dirty="0" smtClean="0"/>
              <a:t>Answer the questions to the best of your ability.</a:t>
            </a:r>
          </a:p>
          <a:p>
            <a:pPr eaLnBrk="1" hangingPunct="1"/>
            <a:endParaRPr lang="en-US" dirty="0" smtClean="0"/>
          </a:p>
          <a:p>
            <a:pPr eaLnBrk="1" hangingPunct="1"/>
            <a:r>
              <a:rPr lang="en-US" dirty="0" smtClean="0"/>
              <a:t>You are not expected to be able to correctly answer all the questions prior to instruction.</a:t>
            </a:r>
          </a:p>
          <a:p>
            <a:pPr eaLnBrk="1" hangingPunct="1"/>
            <a:endParaRPr lang="en-US" dirty="0" smtClean="0"/>
          </a:p>
          <a:p>
            <a:pPr eaLnBrk="1" hangingPunct="1"/>
            <a:r>
              <a:rPr lang="en-US" dirty="0" smtClean="0"/>
              <a:t>The results will help the instructor emphasize areas required by all class members.</a:t>
            </a:r>
          </a:p>
          <a:p>
            <a:pPr eaLnBrk="1" hangingPunct="1">
              <a:buFont typeface="Wingdings" pitchFamily="2" charset="2"/>
              <a:buNone/>
            </a:pPr>
            <a:endParaRPr lang="en-US" dirty="0" smtClean="0"/>
          </a:p>
          <a:p>
            <a:pPr lvl="1" eaLnBrk="1" hangingPunct="1"/>
            <a:endParaRPr lang="en-US" dirty="0" smtClean="0"/>
          </a:p>
          <a:p>
            <a:pPr eaLnBrk="1" hangingPunct="1"/>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smtClean="0"/>
              <a:t>Learning Activity 2 Assignment A</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smtClean="0"/>
              <a:t>Learning Activity 2 Assignment B</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smtClean="0"/>
              <a:t>Learning Activity 2 Assignment C</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t>Learning Activity 2 Assignment 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a:r>
              <a:rPr lang="en-US" dirty="0" smtClean="0"/>
              <a:t>Final GTT Configuration Form</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Learning Activity 3: Final GTT with TT Mapping</a:t>
            </a:r>
            <a:endParaRPr lang="en-US" dirty="0" smtClean="0"/>
          </a:p>
        </p:txBody>
      </p:sp>
      <p:sp>
        <p:nvSpPr>
          <p:cNvPr id="4" name="Content Placeholder 3"/>
          <p:cNvSpPr>
            <a:spLocks noGrp="1"/>
          </p:cNvSpPr>
          <p:nvPr>
            <p:ph idx="1"/>
          </p:nvPr>
        </p:nvSpPr>
        <p:spPr/>
        <p:txBody>
          <a:bodyPr/>
          <a:lstStyle/>
          <a:p>
            <a:r>
              <a:rPr lang="en-US" smtClean="0"/>
              <a:t>Purpose</a:t>
            </a:r>
          </a:p>
          <a:p>
            <a:pPr lvl="1"/>
            <a:r>
              <a:rPr lang="en-US" smtClean="0"/>
              <a:t>Provides hands-on practice with the EAGLE STP for configuring Global Title Translation Tables for E800 Final Global Title Translations using the TTMAP command </a:t>
            </a:r>
          </a:p>
          <a:p>
            <a:r>
              <a:rPr lang="en-US" smtClean="0"/>
              <a:t>Objective</a:t>
            </a:r>
          </a:p>
          <a:p>
            <a:pPr lvl="1"/>
            <a:r>
              <a:rPr lang="en-US" smtClean="0"/>
              <a:t>After completing this exercise, the student will be able to:</a:t>
            </a:r>
          </a:p>
          <a:p>
            <a:pPr lvl="2"/>
            <a:r>
              <a:rPr lang="en-US" smtClean="0"/>
              <a:t>Provision the EAGLE using TTMAP </a:t>
            </a:r>
          </a:p>
          <a:p>
            <a:pPr lvl="2"/>
            <a:endParaRPr lang="en-US" smtClean="0"/>
          </a:p>
          <a:p>
            <a:r>
              <a:rPr lang="en-US" smtClean="0"/>
              <a:t>Materials, Equipment, and References</a:t>
            </a:r>
          </a:p>
          <a:p>
            <a:pPr lvl="1"/>
            <a:r>
              <a:rPr lang="en-US" smtClean="0"/>
              <a:t>EAGLE STP and User Interface Terminal</a:t>
            </a:r>
          </a:p>
          <a:p>
            <a:pPr lvl="1"/>
            <a:r>
              <a:rPr lang="en-US" smtClean="0"/>
              <a:t>EAGLE Commands Manual</a:t>
            </a:r>
          </a:p>
          <a:p>
            <a:pPr lvl="1"/>
            <a:r>
              <a:rPr lang="en-US" smtClean="0"/>
              <a:t>EAGLE Database Administration Features Manual</a:t>
            </a:r>
          </a:p>
          <a:p>
            <a:endParaRPr lang="en-US" dirty="0"/>
          </a:p>
        </p:txBody>
      </p:sp>
      <p:sp>
        <p:nvSpPr>
          <p:cNvPr id="75779" name="Rectangle 3"/>
          <p:cNvSpPr>
            <a:spLocks noChangeArrowheads="1"/>
          </p:cNvSpPr>
          <p:nvPr/>
        </p:nvSpPr>
        <p:spPr bwMode="auto">
          <a:xfrm>
            <a:off x="685800" y="1152525"/>
            <a:ext cx="7772400" cy="4943475"/>
          </a:xfrm>
          <a:prstGeom prst="rect">
            <a:avLst/>
          </a:prstGeom>
          <a:noFill/>
          <a:ln w="9525">
            <a:noFill/>
            <a:miter lim="800000"/>
            <a:headEnd/>
            <a:tailEnd/>
          </a:ln>
        </p:spPr>
        <p:txBody>
          <a:bodyPr/>
          <a:lstStyle/>
          <a:p>
            <a:pPr marL="228600" indent="-228600">
              <a:lnSpc>
                <a:spcPct val="90000"/>
              </a:lnSpc>
              <a:spcBef>
                <a:spcPct val="30000"/>
              </a:spcBef>
              <a:buClr>
                <a:schemeClr val="folHlink"/>
              </a:buClr>
              <a:buFont typeface="Wingdings" pitchFamily="2" charset="2"/>
              <a:buChar char="§"/>
            </a:pPr>
            <a:endParaRPr lang="en-US" sz="24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Learning Activity 3 Assignment A</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Learning Activity 3 Assignment B</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dirty="0" smtClean="0"/>
              <a:t>Learning Activity 3 Assignment C</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dirty="0" smtClean="0"/>
              <a:t>Learning Activity 3 Assignment 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Blank Slide for Survey Questions</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eaLnBrk="1" hangingPunct="1"/>
            <a:r>
              <a:rPr lang="en-US" dirty="0" smtClean="0"/>
              <a:t>Final GTT Configuration Form</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smtClean="0"/>
              <a:t>Learning Activity 4: Final GTT Configuration</a:t>
            </a:r>
          </a:p>
        </p:txBody>
      </p:sp>
      <p:sp>
        <p:nvSpPr>
          <p:cNvPr id="81923" name="Rectangle 3"/>
          <p:cNvSpPr>
            <a:spLocks noGrp="1" noChangeArrowheads="1"/>
          </p:cNvSpPr>
          <p:nvPr>
            <p:ph idx="1"/>
          </p:nvPr>
        </p:nvSpPr>
        <p:spPr/>
        <p:txBody>
          <a:bodyPr/>
          <a:lstStyle/>
          <a:p>
            <a:pPr eaLnBrk="1" hangingPunct="1">
              <a:lnSpc>
                <a:spcPct val="90000"/>
              </a:lnSpc>
            </a:pPr>
            <a:r>
              <a:rPr lang="en-US" sz="2400" dirty="0" smtClean="0">
                <a:cs typeface="Times New Roman" pitchFamily="18" charset="0"/>
              </a:rPr>
              <a:t>Purpose</a:t>
            </a:r>
          </a:p>
          <a:p>
            <a:pPr lvl="1" eaLnBrk="1" hangingPunct="1">
              <a:lnSpc>
                <a:spcPct val="90000"/>
              </a:lnSpc>
            </a:pPr>
            <a:r>
              <a:rPr lang="en-US" sz="2000" dirty="0" smtClean="0">
                <a:cs typeface="Times New Roman" pitchFamily="18" charset="0"/>
              </a:rPr>
              <a:t>Provides hands-on practice with the EAGLE STP for configuring Global Title Translation Tables for LIDB Final Global Title Translations  </a:t>
            </a:r>
            <a:endParaRPr lang="en-US" sz="2000" dirty="0" smtClean="0">
              <a:latin typeface="Century Schoolbook" pitchFamily="18" charset="0"/>
              <a:cs typeface="Times New Roman" pitchFamily="18" charset="0"/>
            </a:endParaRPr>
          </a:p>
          <a:p>
            <a:pPr eaLnBrk="1" hangingPunct="1">
              <a:lnSpc>
                <a:spcPct val="90000"/>
              </a:lnSpc>
            </a:pPr>
            <a:r>
              <a:rPr lang="en-US" sz="2400" dirty="0" smtClean="0">
                <a:cs typeface="Times New Roman" pitchFamily="18" charset="0"/>
              </a:rPr>
              <a:t>Objective</a:t>
            </a:r>
          </a:p>
          <a:p>
            <a:pPr lvl="1" eaLnBrk="1" hangingPunct="1">
              <a:lnSpc>
                <a:spcPct val="90000"/>
              </a:lnSpc>
            </a:pPr>
            <a:r>
              <a:rPr lang="en-US" sz="2000" dirty="0" smtClean="0">
                <a:cs typeface="Times New Roman" pitchFamily="18" charset="0"/>
              </a:rPr>
              <a:t>After completing this exercise, the student will be able to:</a:t>
            </a:r>
          </a:p>
          <a:p>
            <a:pPr lvl="2" eaLnBrk="1" hangingPunct="1">
              <a:lnSpc>
                <a:spcPct val="90000"/>
              </a:lnSpc>
            </a:pPr>
            <a:r>
              <a:rPr lang="en-US" sz="1800" dirty="0" smtClean="0">
                <a:cs typeface="Times New Roman" pitchFamily="18" charset="0"/>
              </a:rPr>
              <a:t>Provision the EAGLE for the GTT feature</a:t>
            </a:r>
          </a:p>
          <a:p>
            <a:pPr lvl="2" eaLnBrk="1" hangingPunct="1">
              <a:lnSpc>
                <a:spcPct val="90000"/>
              </a:lnSpc>
            </a:pPr>
            <a:r>
              <a:rPr lang="en-US" sz="1800" dirty="0" smtClean="0">
                <a:cs typeface="Times New Roman" pitchFamily="18" charset="0"/>
              </a:rPr>
              <a:t>Enter the correct card type for the GTT feature</a:t>
            </a:r>
          </a:p>
          <a:p>
            <a:pPr lvl="2" eaLnBrk="1" hangingPunct="1">
              <a:lnSpc>
                <a:spcPct val="90000"/>
              </a:lnSpc>
            </a:pPr>
            <a:r>
              <a:rPr lang="en-US" sz="1800" dirty="0" smtClean="0">
                <a:cs typeface="Times New Roman" pitchFamily="18" charset="0"/>
              </a:rPr>
              <a:t>Create and enter the Final GTT tables into the EAGLE database</a:t>
            </a:r>
            <a:endParaRPr lang="en-US" sz="1800" dirty="0" smtClean="0">
              <a:latin typeface="Palatino" pitchFamily="18" charset="0"/>
              <a:cs typeface="Times New Roman" pitchFamily="18" charset="0"/>
            </a:endParaRPr>
          </a:p>
          <a:p>
            <a:pPr eaLnBrk="1" hangingPunct="1">
              <a:lnSpc>
                <a:spcPct val="90000"/>
              </a:lnSpc>
            </a:pPr>
            <a:r>
              <a:rPr lang="en-US" sz="2400" dirty="0" smtClean="0">
                <a:cs typeface="Times New Roman" pitchFamily="18" charset="0"/>
              </a:rPr>
              <a:t>Materials, Equipment, and References</a:t>
            </a:r>
          </a:p>
          <a:p>
            <a:pPr lvl="1" eaLnBrk="1" hangingPunct="1">
              <a:lnSpc>
                <a:spcPct val="90000"/>
              </a:lnSpc>
            </a:pPr>
            <a:r>
              <a:rPr lang="en-US" sz="2000" dirty="0" smtClean="0">
                <a:cs typeface="Times New Roman" pitchFamily="18" charset="0"/>
              </a:rPr>
              <a:t>EAGLE STP and User Interface Terminal</a:t>
            </a:r>
          </a:p>
          <a:p>
            <a:pPr lvl="1" eaLnBrk="1" hangingPunct="1">
              <a:lnSpc>
                <a:spcPct val="90000"/>
              </a:lnSpc>
            </a:pPr>
            <a:r>
              <a:rPr lang="en-US" sz="2000" dirty="0" smtClean="0">
                <a:cs typeface="Times New Roman" pitchFamily="18" charset="0"/>
              </a:rPr>
              <a:t>EAGLE Commands Manual</a:t>
            </a:r>
          </a:p>
          <a:p>
            <a:pPr lvl="1" eaLnBrk="1" hangingPunct="1">
              <a:lnSpc>
                <a:spcPct val="90000"/>
              </a:lnSpc>
            </a:pPr>
            <a:r>
              <a:rPr lang="en-US" sz="2000" dirty="0" smtClean="0">
                <a:cs typeface="Times New Roman" pitchFamily="18" charset="0"/>
              </a:rPr>
              <a:t>EAGLE Database Administration Features Manual</a:t>
            </a:r>
            <a:endParaRPr lang="en-US" sz="2000" dirty="0" smtClean="0">
              <a:latin typeface="Palatino" pitchFamily="18" charset="0"/>
              <a:cs typeface="Times New Roman" pitchFamily="18" charset="0"/>
            </a:endParaRPr>
          </a:p>
          <a:p>
            <a:pPr eaLnBrk="1" hangingPunct="1">
              <a:lnSpc>
                <a:spcPct val="90000"/>
              </a:lnSpc>
            </a:pPr>
            <a:endParaRPr lang="en-US" sz="2400"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smtClean="0"/>
              <a:t>Learning Activity 4 Assignment A</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Learning Activity 4 Assignment B</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dirty="0" smtClean="0"/>
              <a:t>Learning Activity 4 Assignment C</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dirty="0" smtClean="0"/>
              <a:t>Learning Activity 4 Assignment D</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28625" y="64012"/>
            <a:ext cx="8181975" cy="579438"/>
          </a:xfrm>
          <a:prstGeom prst="rect">
            <a:avLst/>
          </a:prstGeom>
          <a:noFill/>
          <a:ln w="9525">
            <a:noFill/>
            <a:miter lim="800000"/>
            <a:headEnd/>
            <a:tailEnd/>
          </a:ln>
        </p:spPr>
        <p:txBody>
          <a:bodyPr>
            <a:spAutoFit/>
          </a:bodyPr>
          <a:lstStyle/>
          <a:p>
            <a:pPr algn="ctr">
              <a:spcBef>
                <a:spcPct val="50000"/>
              </a:spcBef>
            </a:pPr>
            <a:r>
              <a:rPr lang="en-US" sz="3200" b="1" dirty="0">
                <a:solidFill>
                  <a:schemeClr val="bg1"/>
                </a:solidFill>
              </a:rPr>
              <a:t>Final GTT Configuration Form</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Module 2 Review</a:t>
            </a:r>
            <a:endParaRPr lang="en-US" dirty="0" smtClean="0"/>
          </a:p>
        </p:txBody>
      </p:sp>
      <p:sp>
        <p:nvSpPr>
          <p:cNvPr id="88067" name="Rectangle 3"/>
          <p:cNvSpPr>
            <a:spLocks noGrp="1" noChangeArrowheads="1"/>
          </p:cNvSpPr>
          <p:nvPr>
            <p:ph idx="1"/>
          </p:nvPr>
        </p:nvSpPr>
        <p:spPr/>
        <p:txBody>
          <a:bodyPr/>
          <a:lstStyle/>
          <a:p>
            <a:r>
              <a:rPr lang="en-US" dirty="0" smtClean="0"/>
              <a:t>Answer the questions to the best of your ability</a:t>
            </a:r>
          </a:p>
          <a:p>
            <a:endParaRPr lang="en-US" dirty="0" smtClean="0"/>
          </a:p>
          <a:p>
            <a:r>
              <a:rPr lang="en-US" dirty="0" smtClean="0"/>
              <a:t>We will review all answers as a group </a:t>
            </a:r>
          </a:p>
          <a:p>
            <a:endParaRPr lang="en-US"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Variable-Length Global Title in an ANSI Network</a:t>
            </a:r>
          </a:p>
          <a:p>
            <a:endParaRPr lang="en-US" dirty="0"/>
          </a:p>
        </p:txBody>
      </p:sp>
      <p:sp>
        <p:nvSpPr>
          <p:cNvPr id="90115" name="Rectangle 2"/>
          <p:cNvSpPr>
            <a:spLocks noGrp="1" noChangeArrowheads="1"/>
          </p:cNvSpPr>
          <p:nvPr>
            <p:ph type="ctrTitle"/>
          </p:nvPr>
        </p:nvSpPr>
        <p:spPr/>
        <p:txBody>
          <a:bodyPr/>
          <a:lstStyle/>
          <a:p>
            <a:r>
              <a:rPr lang="en-US" smtClean="0"/>
              <a:t>Module 3</a:t>
            </a:r>
            <a:endParaRPr lang="en-US" dirty="0" smtClean="0"/>
          </a:p>
        </p:txBody>
      </p:sp>
      <p:sp>
        <p:nvSpPr>
          <p:cNvPr id="90114"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Module 3 Objectives</a:t>
            </a:r>
            <a:endParaRPr lang="en-US" dirty="0" smtClean="0"/>
          </a:p>
        </p:txBody>
      </p:sp>
      <p:sp>
        <p:nvSpPr>
          <p:cNvPr id="91139" name="Rectangle 3"/>
          <p:cNvSpPr>
            <a:spLocks noGrp="1" noChangeArrowheads="1"/>
          </p:cNvSpPr>
          <p:nvPr>
            <p:ph idx="1"/>
          </p:nvPr>
        </p:nvSpPr>
        <p:spPr/>
        <p:txBody>
          <a:bodyPr/>
          <a:lstStyle/>
          <a:p>
            <a:r>
              <a:rPr lang="en-US" dirty="0" smtClean="0"/>
              <a:t>After completing this module, the student will be able to use an EAGLE STP and related documentation to:</a:t>
            </a:r>
          </a:p>
          <a:p>
            <a:pPr lvl="2"/>
            <a:r>
              <a:rPr lang="en-US" dirty="0" smtClean="0"/>
              <a:t>Describe the Variable-length Global Title Translation (VGTT) Feature on the EAGLE.</a:t>
            </a:r>
          </a:p>
          <a:p>
            <a:pPr lvl="2"/>
            <a:r>
              <a:rPr lang="en-US" dirty="0" smtClean="0"/>
              <a:t>Describe how VGTT enhances the existing GTT functionality on the EAGLE.</a:t>
            </a:r>
          </a:p>
          <a:p>
            <a:pPr lvl="2"/>
            <a:r>
              <a:rPr lang="en-US" dirty="0" smtClean="0"/>
              <a:t>Identify the commands used to administer VGTT on the EAGLE for an ANSI Network.</a:t>
            </a:r>
          </a:p>
          <a:p>
            <a:endParaRPr 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VGTT Feature Overview</a:t>
            </a:r>
            <a:endParaRPr lang="en-US" dirty="0" smtClean="0"/>
          </a:p>
        </p:txBody>
      </p:sp>
      <p:sp>
        <p:nvSpPr>
          <p:cNvPr id="92163" name="Rectangle 3"/>
          <p:cNvSpPr>
            <a:spLocks noGrp="1" noChangeArrowheads="1"/>
          </p:cNvSpPr>
          <p:nvPr>
            <p:ph idx="1"/>
          </p:nvPr>
        </p:nvSpPr>
        <p:spPr/>
        <p:txBody>
          <a:bodyPr/>
          <a:lstStyle/>
          <a:p>
            <a:r>
              <a:rPr lang="en-US" smtClean="0"/>
              <a:t>The Variable-length Global Title Translation (VGTT) feature allows global title translation on global title addresses of varying length.</a:t>
            </a:r>
          </a:p>
          <a:p>
            <a:r>
              <a:rPr lang="en-US" smtClean="0"/>
              <a:t>The VGTT feature allows up to 16 different length global title addresses to be assigned to one translation type. </a:t>
            </a:r>
          </a:p>
          <a:p>
            <a:r>
              <a:rPr lang="en-US" smtClean="0"/>
              <a:t>The length of the global title address is only limited by the range of values for the gta and egta parameters, one to 21 digits, and by the global title addresses already assigned to the translation type.  </a:t>
            </a:r>
          </a:p>
          <a:p>
            <a:r>
              <a:rPr lang="en-US" smtClean="0"/>
              <a:t>The VGTT feature can be used with either the Global Title Translation (GTT) or the Enhanced Global Title Translation (EGTT) feature.</a:t>
            </a:r>
          </a:p>
          <a:p>
            <a:endParaRPr 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dirty="0" smtClean="0"/>
              <a:t>NDGT Parameter</a:t>
            </a:r>
          </a:p>
        </p:txBody>
      </p:sp>
      <p:sp>
        <p:nvSpPr>
          <p:cNvPr id="93187" name="Rectangle 3"/>
          <p:cNvSpPr>
            <a:spLocks noGrp="1" noChangeArrowheads="1"/>
          </p:cNvSpPr>
          <p:nvPr>
            <p:ph idx="1"/>
          </p:nvPr>
        </p:nvSpPr>
        <p:spPr>
          <a:noFill/>
        </p:spPr>
        <p:txBody>
          <a:bodyPr lIns="91440" tIns="45720" rIns="91440" bIns="45720"/>
          <a:lstStyle/>
          <a:p>
            <a:pPr eaLnBrk="1" hangingPunct="1"/>
            <a:r>
              <a:rPr lang="en-US" dirty="0" smtClean="0"/>
              <a:t>The ndgt parameter in the Translation Type (TT) table has no effect on the length of the global title address and cannot be used.</a:t>
            </a:r>
          </a:p>
          <a:p>
            <a:pPr eaLnBrk="1" hangingPunct="1"/>
            <a:r>
              <a:rPr lang="en-US" dirty="0" smtClean="0"/>
              <a:t>If the ndgt parameter is specified with the ent-tt command and the VGTT feature is on, the ent-tt</a:t>
            </a:r>
            <a:r>
              <a:rPr lang="en-US" b="1" dirty="0" smtClean="0"/>
              <a:t> </a:t>
            </a:r>
            <a:r>
              <a:rPr lang="en-US" dirty="0" smtClean="0"/>
              <a:t>command is rejected.</a:t>
            </a:r>
          </a:p>
          <a:p>
            <a:pPr eaLnBrk="1" hangingPunct="1"/>
            <a:r>
              <a:rPr lang="en-US" dirty="0" smtClean="0"/>
              <a:t>As global title addresses of different lengths are assigned to a specific translation type, these lengths are displayed in the </a:t>
            </a:r>
            <a:r>
              <a:rPr lang="en-US" b="1" dirty="0" smtClean="0"/>
              <a:t>ndgt</a:t>
            </a:r>
            <a:r>
              <a:rPr lang="en-US" dirty="0" smtClean="0"/>
              <a:t> field of the Translation Type (TT) table.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VGTT Configuration</a:t>
            </a:r>
            <a:endParaRPr lang="en-US" dirty="0" smtClean="0"/>
          </a:p>
        </p:txBody>
      </p:sp>
      <p:sp>
        <p:nvSpPr>
          <p:cNvPr id="94211" name="Rectangle 3"/>
          <p:cNvSpPr>
            <a:spLocks noGrp="1" noChangeArrowheads="1"/>
          </p:cNvSpPr>
          <p:nvPr>
            <p:ph idx="1"/>
          </p:nvPr>
        </p:nvSpPr>
        <p:spPr/>
        <p:txBody>
          <a:bodyPr/>
          <a:lstStyle/>
          <a:p>
            <a:r>
              <a:rPr lang="en-US" smtClean="0"/>
              <a:t>The GTT or EGTT feature must be on first.</a:t>
            </a:r>
          </a:p>
          <a:p>
            <a:r>
              <a:rPr lang="en-US" smtClean="0"/>
              <a:t>The VGTT feature with up to 10 global title address lengths is turned on using the command chg-feat:vgtt=on.</a:t>
            </a:r>
          </a:p>
          <a:p>
            <a:r>
              <a:rPr lang="en-US" smtClean="0"/>
              <a:t>A feature access key is required for the VGTT feature when global title address lengths from 11 to 16  are desired.</a:t>
            </a:r>
          </a:p>
          <a:p>
            <a:r>
              <a:rPr lang="en-US" smtClean="0"/>
              <a:t>The VGTT feature uses the same tables as the GTT feature. </a:t>
            </a:r>
          </a:p>
          <a:p>
            <a:endParaRPr lang="en-US" smtClean="0"/>
          </a:p>
          <a:p>
            <a:endParaRPr lang="en-US" dirty="0"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VGTT Example </a:t>
            </a:r>
            <a:endParaRPr lang="en-US" dirty="0" smtClean="0"/>
          </a:p>
        </p:txBody>
      </p:sp>
      <p:sp>
        <p:nvSpPr>
          <p:cNvPr id="95235" name="Rectangle 3"/>
          <p:cNvSpPr>
            <a:spLocks noGrp="1" noChangeArrowheads="1"/>
          </p:cNvSpPr>
          <p:nvPr>
            <p:ph idx="1"/>
          </p:nvPr>
        </p:nvSpPr>
        <p:spPr/>
        <p:txBody>
          <a:bodyPr/>
          <a:lstStyle/>
          <a:p>
            <a:r>
              <a:rPr lang="en-US" dirty="0" smtClean="0"/>
              <a:t>The following are steps to configure the EAGLE to accept two different global title address lengths for the translation type (TT) of 254:</a:t>
            </a:r>
          </a:p>
          <a:p>
            <a:pPr lvl="1"/>
            <a:r>
              <a:rPr lang="en-US" dirty="0" smtClean="0"/>
              <a:t>1. chg-</a:t>
            </a:r>
            <a:r>
              <a:rPr lang="en-US" dirty="0" err="1" smtClean="0"/>
              <a:t>feat:gtt</a:t>
            </a:r>
            <a:r>
              <a:rPr lang="en-US" dirty="0" smtClean="0"/>
              <a:t>=on (if not already turned on)</a:t>
            </a:r>
          </a:p>
          <a:p>
            <a:pPr lvl="1"/>
            <a:r>
              <a:rPr lang="en-US" dirty="0" smtClean="0"/>
              <a:t>2. chg-</a:t>
            </a:r>
            <a:r>
              <a:rPr lang="en-US" dirty="0" err="1" smtClean="0"/>
              <a:t>feat:vgtt</a:t>
            </a:r>
            <a:r>
              <a:rPr lang="en-US" dirty="0" smtClean="0"/>
              <a:t>=on (turn the VGTT feature on)</a:t>
            </a:r>
          </a:p>
          <a:p>
            <a:pPr lvl="1"/>
            <a:r>
              <a:rPr lang="en-US" dirty="0" smtClean="0"/>
              <a:t>3. </a:t>
            </a:r>
            <a:r>
              <a:rPr lang="en-US" dirty="0" err="1" smtClean="0"/>
              <a:t>ent-tt:type</a:t>
            </a:r>
            <a:r>
              <a:rPr lang="en-US" dirty="0" smtClean="0"/>
              <a:t>=254:ttn=</a:t>
            </a:r>
            <a:r>
              <a:rPr lang="en-US" dirty="0" err="1" smtClean="0"/>
              <a:t>vgtt:ndgt</a:t>
            </a:r>
            <a:r>
              <a:rPr lang="en-US" dirty="0" smtClean="0"/>
              <a:t>=(not applicable) (define the </a:t>
            </a:r>
            <a:r>
              <a:rPr lang="en-US" dirty="0" err="1" smtClean="0"/>
              <a:t>tt</a:t>
            </a:r>
            <a:r>
              <a:rPr lang="en-US" dirty="0" smtClean="0"/>
              <a:t>)</a:t>
            </a:r>
          </a:p>
          <a:p>
            <a:pPr lvl="1"/>
            <a:r>
              <a:rPr lang="en-US" dirty="0" smtClean="0"/>
              <a:t>4. </a:t>
            </a:r>
            <a:r>
              <a:rPr lang="en-US" dirty="0" err="1" smtClean="0"/>
              <a:t>ent-gtt:type</a:t>
            </a:r>
            <a:r>
              <a:rPr lang="en-US" dirty="0" smtClean="0"/>
              <a:t>=254:gta=800861:egta=800865:xlat=</a:t>
            </a:r>
            <a:r>
              <a:rPr lang="en-US" dirty="0" err="1" smtClean="0"/>
              <a:t>dpc:ri</a:t>
            </a:r>
            <a:r>
              <a:rPr lang="en-US" dirty="0" smtClean="0"/>
              <a:t>=</a:t>
            </a:r>
            <a:r>
              <a:rPr lang="en-US" dirty="0" err="1" smtClean="0"/>
              <a:t>gt</a:t>
            </a:r>
            <a:endParaRPr lang="en-US" dirty="0" smtClean="0"/>
          </a:p>
          <a:p>
            <a:pPr lvl="1">
              <a:buNone/>
            </a:pPr>
            <a:r>
              <a:rPr lang="en-US" dirty="0" smtClean="0"/>
              <a:t>		:pc=1-1-0 </a:t>
            </a:r>
          </a:p>
          <a:p>
            <a:pPr lvl="1"/>
            <a:r>
              <a:rPr lang="en-US" dirty="0" smtClean="0"/>
              <a:t>5. </a:t>
            </a:r>
            <a:r>
              <a:rPr lang="en-US" dirty="0" err="1" smtClean="0"/>
              <a:t>ent-gtt:type</a:t>
            </a:r>
            <a:r>
              <a:rPr lang="en-US" dirty="0" smtClean="0"/>
              <a:t>=254:gta=8005551000:egta=8005559999</a:t>
            </a:r>
          </a:p>
          <a:p>
            <a:pPr lvl="1">
              <a:buNone/>
            </a:pPr>
            <a:r>
              <a:rPr lang="en-US" dirty="0" smtClean="0"/>
              <a:t>	    :</a:t>
            </a:r>
            <a:r>
              <a:rPr lang="en-US" dirty="0" err="1" smtClean="0"/>
              <a:t>xlat</a:t>
            </a:r>
            <a:r>
              <a:rPr lang="en-US" dirty="0" smtClean="0"/>
              <a:t>=</a:t>
            </a:r>
            <a:r>
              <a:rPr lang="en-US" dirty="0" err="1" smtClean="0"/>
              <a:t>dpcssn:ri</a:t>
            </a:r>
            <a:r>
              <a:rPr lang="en-US" dirty="0" smtClean="0"/>
              <a:t>=</a:t>
            </a:r>
            <a:r>
              <a:rPr lang="en-US" dirty="0" err="1" smtClean="0"/>
              <a:t>ssn:ssn</a:t>
            </a:r>
            <a:r>
              <a:rPr lang="en-US" dirty="0" smtClean="0"/>
              <a:t>=254:pc=2-2-0</a:t>
            </a:r>
          </a:p>
          <a:p>
            <a:r>
              <a:rPr lang="en-US" dirty="0" smtClean="0"/>
              <a:t>Note that the first global title address range has the length of 6 digits, the second has the length of 10.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mtClean="0"/>
              <a:t>   Learning Activity 5: VGTT Configuration</a:t>
            </a:r>
            <a:endParaRPr lang="en-US" dirty="0" smtClean="0"/>
          </a:p>
        </p:txBody>
      </p:sp>
      <p:sp>
        <p:nvSpPr>
          <p:cNvPr id="96259" name="Rectangle 3"/>
          <p:cNvSpPr>
            <a:spLocks noGrp="1" noChangeArrowheads="1"/>
          </p:cNvSpPr>
          <p:nvPr>
            <p:ph idx="1"/>
          </p:nvPr>
        </p:nvSpPr>
        <p:spPr/>
        <p:txBody>
          <a:bodyPr/>
          <a:lstStyle/>
          <a:p>
            <a:r>
              <a:rPr lang="en-US" smtClean="0"/>
              <a:t>Purpose</a:t>
            </a:r>
          </a:p>
          <a:p>
            <a:pPr lvl="1"/>
            <a:r>
              <a:rPr lang="en-US" smtClean="0"/>
              <a:t>Provides hands-on practice with the EAGLE STP for configuring Variable Global Title Translation Tables  </a:t>
            </a:r>
          </a:p>
          <a:p>
            <a:r>
              <a:rPr lang="en-US" smtClean="0"/>
              <a:t>Objective</a:t>
            </a:r>
          </a:p>
          <a:p>
            <a:pPr lvl="1"/>
            <a:r>
              <a:rPr lang="en-US" smtClean="0"/>
              <a:t>After completing this exercise, the student will be able to:</a:t>
            </a:r>
          </a:p>
          <a:p>
            <a:pPr lvl="2"/>
            <a:r>
              <a:rPr lang="en-US" smtClean="0"/>
              <a:t>Provision the EAGLE for the VGTT feature</a:t>
            </a:r>
          </a:p>
          <a:p>
            <a:pPr lvl="2"/>
            <a:r>
              <a:rPr lang="en-US" smtClean="0"/>
              <a:t>Enter the correct card type for the VGTT feature</a:t>
            </a:r>
          </a:p>
          <a:p>
            <a:pPr lvl="2"/>
            <a:r>
              <a:rPr lang="en-US" smtClean="0"/>
              <a:t>Create and enter the VGTT tables into the EAGLE database</a:t>
            </a:r>
          </a:p>
          <a:p>
            <a:r>
              <a:rPr lang="en-US" smtClean="0"/>
              <a:t>Materials, Equipment, and References</a:t>
            </a:r>
          </a:p>
          <a:p>
            <a:pPr lvl="1"/>
            <a:r>
              <a:rPr lang="en-US" smtClean="0"/>
              <a:t>EAGLE STP and User Interface Terminal</a:t>
            </a:r>
          </a:p>
          <a:p>
            <a:pPr lvl="1"/>
            <a:r>
              <a:rPr lang="en-US" smtClean="0"/>
              <a:t>EAGLE Commands Manual</a:t>
            </a:r>
          </a:p>
          <a:p>
            <a:pPr lvl="1"/>
            <a:r>
              <a:rPr lang="en-US" smtClean="0"/>
              <a:t>EAGLE Database Administration Features Manual</a:t>
            </a:r>
            <a:endParaRPr lang="en-US"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dirty="0" smtClean="0"/>
              <a:t>Learning Activity 5 Assignment A</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dirty="0" smtClean="0"/>
              <a:t>Learning Activity 5 Assignment B</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dirty="0" smtClean="0"/>
              <a:t>Learning Activity 5 Assignment C</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82880" y="0"/>
            <a:ext cx="8229600" cy="630936"/>
          </a:xfrm>
        </p:spPr>
        <p:txBody>
          <a:bodyPr/>
          <a:lstStyle/>
          <a:p>
            <a:pPr algn="ctr" eaLnBrk="1" hangingPunct="1"/>
            <a:r>
              <a:rPr lang="en-US" dirty="0" smtClean="0"/>
              <a:t>VGTT Configuration Form</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Introduction to Global Title Translations </a:t>
            </a:r>
            <a:endParaRPr lang="en-US" dirty="0"/>
          </a:p>
        </p:txBody>
      </p:sp>
      <p:sp>
        <p:nvSpPr>
          <p:cNvPr id="25603" name="Rectangle 2"/>
          <p:cNvSpPr>
            <a:spLocks noGrp="1" noChangeArrowheads="1"/>
          </p:cNvSpPr>
          <p:nvPr>
            <p:ph type="ctrTitle"/>
          </p:nvPr>
        </p:nvSpPr>
        <p:spPr/>
        <p:txBody>
          <a:bodyPr/>
          <a:lstStyle/>
          <a:p>
            <a:r>
              <a:rPr lang="en-US" dirty="0" smtClean="0"/>
              <a:t> Module 1</a:t>
            </a:r>
          </a:p>
        </p:txBody>
      </p:sp>
      <p:sp>
        <p:nvSpPr>
          <p:cNvPr id="25602" name="Rectangle 5"/>
          <p:cNvSpPr>
            <a:spLocks noGrp="1" noChangeArrowheads="1"/>
          </p:cNvSpPr>
          <p:nvPr>
            <p:ph type="ftr" sz="quarter" idx="11"/>
          </p:nvPr>
        </p:nvSpPr>
        <p:spPr/>
        <p:txBody>
          <a:bodyPr/>
          <a:lstStyle/>
          <a:p>
            <a:r>
              <a:rPr lang="en-US" dirty="0" smtClean="0"/>
              <a:t>TEKELEC. FOR WHAT'S NEXT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mtClean="0"/>
              <a:t>Module 3 Review</a:t>
            </a:r>
            <a:endParaRPr lang="en-US" dirty="0" smtClean="0"/>
          </a:p>
        </p:txBody>
      </p:sp>
      <p:sp>
        <p:nvSpPr>
          <p:cNvPr id="101379" name="Rectangle 3"/>
          <p:cNvSpPr>
            <a:spLocks noGrp="1" noChangeArrowheads="1"/>
          </p:cNvSpPr>
          <p:nvPr>
            <p:ph idx="1"/>
          </p:nvPr>
        </p:nvSpPr>
        <p:spPr/>
        <p:txBody>
          <a:bodyPr/>
          <a:lstStyle/>
          <a:p>
            <a:r>
              <a:rPr lang="en-US" dirty="0" smtClean="0"/>
              <a:t>Answer the questions to the best of your ability.</a:t>
            </a:r>
          </a:p>
          <a:p>
            <a:endParaRPr lang="en-US" dirty="0" smtClean="0"/>
          </a:p>
          <a:p>
            <a:r>
              <a:rPr lang="en-US" dirty="0" smtClean="0"/>
              <a:t>We will review all answers as a group. </a:t>
            </a:r>
          </a:p>
          <a:p>
            <a:endParaRPr lang="en-US" dirty="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smtClean="0"/>
              <a:t>Blank Slide for Review Questions</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0" y="0"/>
            <a:ext cx="9140825" cy="914400"/>
          </a:xfrm>
        </p:spPr>
        <p:txBody>
          <a:bodyPr/>
          <a:lstStyle/>
          <a:p>
            <a:pPr algn="ctr" eaLnBrk="1" hangingPunct="1"/>
            <a:r>
              <a:rPr lang="en-US" dirty="0" smtClean="0"/>
              <a:t>Student Notes</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Enhanced Global Title Translations </a:t>
            </a:r>
          </a:p>
          <a:p>
            <a:endParaRPr lang="en-US" dirty="0"/>
          </a:p>
        </p:txBody>
      </p:sp>
      <p:sp>
        <p:nvSpPr>
          <p:cNvPr id="104451" name="Rectangle 2"/>
          <p:cNvSpPr>
            <a:spLocks noGrp="1" noChangeArrowheads="1"/>
          </p:cNvSpPr>
          <p:nvPr>
            <p:ph type="ctrTitle"/>
          </p:nvPr>
        </p:nvSpPr>
        <p:spPr/>
        <p:txBody>
          <a:bodyPr/>
          <a:lstStyle/>
          <a:p>
            <a:r>
              <a:rPr lang="en-US" smtClean="0"/>
              <a:t>Module 4</a:t>
            </a:r>
            <a:endParaRPr lang="en-US" dirty="0" smtClean="0"/>
          </a:p>
        </p:txBody>
      </p:sp>
      <p:sp>
        <p:nvSpPr>
          <p:cNvPr id="104450" name="Rectangle 5"/>
          <p:cNvSpPr>
            <a:spLocks noGrp="1" noChangeArrowheads="1"/>
          </p:cNvSpPr>
          <p:nvPr>
            <p:ph type="ftr" sz="quarter" idx="11"/>
          </p:nvPr>
        </p:nvSpPr>
        <p:spPr/>
        <p:txBody>
          <a:bodyPr/>
          <a:lstStyle/>
          <a:p>
            <a:r>
              <a:rPr lang="en-US" smtClean="0"/>
              <a:t>TEKELEC. FOR WHAT'S NEXT</a:t>
            </a: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mtClean="0"/>
              <a:t>Module 4 Objectives</a:t>
            </a:r>
            <a:endParaRPr lang="en-US" dirty="0" smtClean="0"/>
          </a:p>
        </p:txBody>
      </p:sp>
      <p:sp>
        <p:nvSpPr>
          <p:cNvPr id="105475" name="Rectangle 3"/>
          <p:cNvSpPr>
            <a:spLocks noGrp="1" noChangeArrowheads="1"/>
          </p:cNvSpPr>
          <p:nvPr>
            <p:ph idx="1"/>
          </p:nvPr>
        </p:nvSpPr>
        <p:spPr/>
        <p:txBody>
          <a:bodyPr/>
          <a:lstStyle/>
          <a:p>
            <a:r>
              <a:rPr lang="en-US" smtClean="0"/>
              <a:t>After completing this Module, the student will be able to use an EAGLE STP and related documentation to:</a:t>
            </a:r>
          </a:p>
          <a:p>
            <a:pPr lvl="1"/>
            <a:r>
              <a:rPr lang="en-US" smtClean="0"/>
              <a:t>Describe how EGTT enhances the existing GTT functionality on the EAGLE.</a:t>
            </a:r>
          </a:p>
          <a:p>
            <a:pPr lvl="1"/>
            <a:r>
              <a:rPr lang="en-US" smtClean="0"/>
              <a:t>Describe Enhanced Global Title Translation (EGTT) functionality on the EAGLE.</a:t>
            </a:r>
          </a:p>
          <a:p>
            <a:pPr lvl="1"/>
            <a:r>
              <a:rPr lang="en-US" smtClean="0"/>
              <a:t>Complete a configuration of the EGTT feature on the EAGLE 5 STP.</a:t>
            </a:r>
          </a:p>
          <a:p>
            <a:endParaRPr lang="en-US" dirty="0" smtClean="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mtClean="0"/>
              <a:t>Global Title Translation Enhancements</a:t>
            </a:r>
            <a:endParaRPr lang="en-US" dirty="0" smtClean="0"/>
          </a:p>
        </p:txBody>
      </p:sp>
      <p:sp>
        <p:nvSpPr>
          <p:cNvPr id="106499" name="Rectangle 3"/>
          <p:cNvSpPr>
            <a:spLocks noGrp="1" noChangeArrowheads="1"/>
          </p:cNvSpPr>
          <p:nvPr>
            <p:ph idx="1"/>
          </p:nvPr>
        </p:nvSpPr>
        <p:spPr/>
        <p:txBody>
          <a:bodyPr/>
          <a:lstStyle/>
          <a:p>
            <a:r>
              <a:rPr lang="en-US" dirty="0" smtClean="0"/>
              <a:t>The EGTT feature uses global title information (GTI) to determine the destination of the MSU.</a:t>
            </a:r>
          </a:p>
          <a:p>
            <a:r>
              <a:rPr lang="en-US" dirty="0" smtClean="0"/>
              <a:t>EGTT supports more global title indicators than normal GTT.</a:t>
            </a:r>
          </a:p>
          <a:p>
            <a:pPr lvl="1"/>
            <a:r>
              <a:rPr lang="en-US" dirty="0" smtClean="0"/>
              <a:t>In ANSI, only GTI indicator 2 may be used.</a:t>
            </a:r>
          </a:p>
          <a:p>
            <a:pPr lvl="2"/>
            <a:r>
              <a:rPr lang="en-US" dirty="0" smtClean="0"/>
              <a:t>GTI= 2 includes translation type and digits</a:t>
            </a:r>
          </a:p>
          <a:p>
            <a:pPr lvl="1"/>
            <a:r>
              <a:rPr lang="en-US" dirty="0" smtClean="0"/>
              <a:t>In ITU, either GTI indicators 2 or 4 may be used.</a:t>
            </a:r>
          </a:p>
          <a:p>
            <a:pPr lvl="2"/>
            <a:r>
              <a:rPr lang="en-US" dirty="0" smtClean="0"/>
              <a:t>GTI = 4 includes the following:</a:t>
            </a:r>
          </a:p>
          <a:p>
            <a:pPr lvl="3"/>
            <a:r>
              <a:rPr lang="en-US" dirty="0" smtClean="0"/>
              <a:t>Translation type (TT)</a:t>
            </a:r>
          </a:p>
          <a:p>
            <a:pPr lvl="3"/>
            <a:r>
              <a:rPr lang="en-US" dirty="0" smtClean="0"/>
              <a:t>digits</a:t>
            </a:r>
          </a:p>
          <a:p>
            <a:pPr lvl="3"/>
            <a:r>
              <a:rPr lang="en-US" dirty="0" smtClean="0"/>
              <a:t>Numbering plan (NP)</a:t>
            </a:r>
          </a:p>
          <a:p>
            <a:pPr lvl="3"/>
            <a:r>
              <a:rPr lang="en-US" dirty="0" smtClean="0"/>
              <a:t>Nature of address indicator (NAI)</a:t>
            </a:r>
          </a:p>
          <a:p>
            <a:r>
              <a:rPr lang="en-US" dirty="0" smtClean="0"/>
              <a:t>The EGTT feature requires a TSM, DSM, or E5-SM4G card.</a:t>
            </a:r>
          </a:p>
          <a:p>
            <a:pPr lvl="1"/>
            <a:endParaRPr lang="en-US" dirty="0" smtClean="0"/>
          </a:p>
          <a:p>
            <a:pPr lvl="1"/>
            <a:endParaRPr lang="en-US" dirty="0" smtClean="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mtClean="0"/>
              <a:t>EGTT Database Configuration</a:t>
            </a:r>
            <a:endParaRPr lang="en-US" dirty="0" smtClean="0"/>
          </a:p>
        </p:txBody>
      </p:sp>
      <p:sp>
        <p:nvSpPr>
          <p:cNvPr id="107523" name="Rectangle 3"/>
          <p:cNvSpPr>
            <a:spLocks noGrp="1" noChangeArrowheads="1"/>
          </p:cNvSpPr>
          <p:nvPr>
            <p:ph idx="1"/>
          </p:nvPr>
        </p:nvSpPr>
        <p:spPr/>
        <p:txBody>
          <a:bodyPr/>
          <a:lstStyle/>
          <a:p>
            <a:r>
              <a:rPr lang="en-US" smtClean="0"/>
              <a:t>The following commands are replaced when implementing EGTT:</a:t>
            </a:r>
          </a:p>
          <a:p>
            <a:pPr lvl="1"/>
            <a:r>
              <a:rPr lang="en-US" smtClean="0"/>
              <a:t>ent-tt is replaced with:</a:t>
            </a:r>
          </a:p>
          <a:p>
            <a:pPr lvl="2"/>
            <a:r>
              <a:rPr lang="en-US" smtClean="0"/>
              <a:t>ent-gttset</a:t>
            </a:r>
          </a:p>
          <a:p>
            <a:pPr lvl="3"/>
            <a:r>
              <a:rPr lang="en-US" smtClean="0"/>
              <a:t>Previous ttns are merged into the gttsn group</a:t>
            </a:r>
          </a:p>
          <a:p>
            <a:pPr lvl="2"/>
            <a:r>
              <a:rPr lang="en-US" smtClean="0"/>
              <a:t>ent-gttsel</a:t>
            </a:r>
          </a:p>
          <a:p>
            <a:pPr lvl="3"/>
            <a:r>
              <a:rPr lang="en-US" smtClean="0"/>
              <a:t>Previous tts are merged into the gttsel tt group</a:t>
            </a:r>
          </a:p>
          <a:p>
            <a:pPr lvl="2"/>
            <a:endParaRPr lang="en-US" smtClean="0"/>
          </a:p>
          <a:p>
            <a:pPr lvl="1"/>
            <a:r>
              <a:rPr lang="en-US" smtClean="0"/>
              <a:t>ent-gtt is replaced with:</a:t>
            </a:r>
          </a:p>
          <a:p>
            <a:pPr lvl="2"/>
            <a:r>
              <a:rPr lang="en-US" smtClean="0"/>
              <a:t>ent-gta</a:t>
            </a:r>
          </a:p>
          <a:p>
            <a:pPr lvl="3"/>
            <a:r>
              <a:rPr lang="en-US" smtClean="0"/>
              <a:t>all data from gtt table is merged into this new gta table</a:t>
            </a:r>
            <a:endParaRPr lang="en-US"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smtClean="0"/>
              <a:t>Enhanced GTT Table Entry Order </a:t>
            </a:r>
            <a:endParaRPr lang="en-US" dirty="0" smtClean="0"/>
          </a:p>
        </p:txBody>
      </p:sp>
      <p:sp>
        <p:nvSpPr>
          <p:cNvPr id="108547" name="Rectangle 3"/>
          <p:cNvSpPr>
            <a:spLocks noGrp="1" noChangeArrowheads="1"/>
          </p:cNvSpPr>
          <p:nvPr>
            <p:ph idx="1"/>
          </p:nvPr>
        </p:nvSpPr>
        <p:spPr/>
        <p:txBody>
          <a:bodyPr/>
          <a:lstStyle/>
          <a:p>
            <a:r>
              <a:rPr lang="en-US" smtClean="0"/>
              <a:t>Entering the enhanced global title translation tables into the database of the EAGLE should be done in the following sequence:</a:t>
            </a:r>
          </a:p>
          <a:p>
            <a:pPr lvl="1"/>
            <a:r>
              <a:rPr lang="en-US" smtClean="0"/>
              <a:t>Global Title Translation Set Table</a:t>
            </a:r>
          </a:p>
          <a:p>
            <a:pPr lvl="1"/>
            <a:r>
              <a:rPr lang="en-US" smtClean="0"/>
              <a:t>Global Title Translation Selector Table</a:t>
            </a:r>
          </a:p>
          <a:p>
            <a:pPr lvl="1"/>
            <a:r>
              <a:rPr lang="en-US" smtClean="0"/>
              <a:t>Translation Type Mapping Table</a:t>
            </a:r>
          </a:p>
          <a:p>
            <a:pPr lvl="1"/>
            <a:r>
              <a:rPr lang="en-US" smtClean="0"/>
              <a:t>Concerned Signaling Point Code Group Table</a:t>
            </a:r>
          </a:p>
          <a:p>
            <a:pPr lvl="1"/>
            <a:r>
              <a:rPr lang="en-US" smtClean="0"/>
              <a:t>Mated Applications Table</a:t>
            </a:r>
          </a:p>
          <a:p>
            <a:pPr lvl="1"/>
            <a:r>
              <a:rPr lang="en-US" smtClean="0"/>
              <a:t>Global Title Address Table</a:t>
            </a:r>
          </a:p>
          <a:p>
            <a:endParaRPr lang="en-US" dirty="0" smtClean="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mtClean="0"/>
              <a:t>Enhanced GTT Processing Order </a:t>
            </a:r>
            <a:endParaRPr lang="en-US" dirty="0" smtClean="0"/>
          </a:p>
        </p:txBody>
      </p:sp>
      <p:sp>
        <p:nvSpPr>
          <p:cNvPr id="109571" name="Rectangle 3"/>
          <p:cNvSpPr>
            <a:spLocks noGrp="1" noChangeArrowheads="1"/>
          </p:cNvSpPr>
          <p:nvPr>
            <p:ph idx="1"/>
          </p:nvPr>
        </p:nvSpPr>
        <p:spPr/>
        <p:txBody>
          <a:bodyPr/>
          <a:lstStyle/>
          <a:p>
            <a:r>
              <a:rPr lang="en-US" smtClean="0"/>
              <a:t>Incoming queries, to be translated, flow through the GTT tables in this order:</a:t>
            </a:r>
          </a:p>
          <a:p>
            <a:pPr lvl="1"/>
            <a:r>
              <a:rPr lang="en-US" smtClean="0"/>
              <a:t>Translation Type Mapping Table</a:t>
            </a:r>
          </a:p>
          <a:p>
            <a:pPr lvl="1"/>
            <a:r>
              <a:rPr lang="en-US" smtClean="0"/>
              <a:t>Global Title Translation Selector Table</a:t>
            </a:r>
          </a:p>
          <a:p>
            <a:pPr lvl="1"/>
            <a:r>
              <a:rPr lang="en-US" smtClean="0"/>
              <a:t>Global Title Translation Set Table</a:t>
            </a:r>
          </a:p>
          <a:p>
            <a:pPr lvl="1"/>
            <a:r>
              <a:rPr lang="en-US" smtClean="0"/>
              <a:t>Global Title Address Table</a:t>
            </a:r>
          </a:p>
          <a:p>
            <a:pPr lvl="1"/>
            <a:r>
              <a:rPr lang="en-US" smtClean="0"/>
              <a:t>Mated Applications Table</a:t>
            </a:r>
          </a:p>
          <a:p>
            <a:pPr lvl="1"/>
            <a:r>
              <a:rPr lang="en-US" smtClean="0"/>
              <a:t>Concerned Signaling Point Code Group Table</a:t>
            </a:r>
          </a:p>
          <a:p>
            <a:pPr lvl="1"/>
            <a:endParaRPr lang="en-US" smtClean="0"/>
          </a:p>
          <a:p>
            <a:endParaRPr lang="en-US"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mtClean="0"/>
              <a:t>EGTT Database Configuration  </a:t>
            </a:r>
            <a:endParaRPr lang="en-US" dirty="0" smtClean="0"/>
          </a:p>
        </p:txBody>
      </p:sp>
      <p:sp>
        <p:nvSpPr>
          <p:cNvPr id="12" name="Content Placeholder 11"/>
          <p:cNvSpPr>
            <a:spLocks noGrp="1"/>
          </p:cNvSpPr>
          <p:nvPr>
            <p:ph idx="1"/>
          </p:nvPr>
        </p:nvSpPr>
        <p:spPr>
          <a:xfrm>
            <a:off x="3257550" y="1190624"/>
            <a:ext cx="4591050" cy="5210175"/>
          </a:xfrm>
        </p:spPr>
        <p:txBody>
          <a:bodyPr/>
          <a:lstStyle/>
          <a:p>
            <a:r>
              <a:rPr lang="en-US" dirty="0" smtClean="0"/>
              <a:t>In order to configure the EAGLE 5 STP for the Enhanced Global Title Translation, the EGTT feature must be turned on. </a:t>
            </a:r>
          </a:p>
          <a:p>
            <a:endParaRPr lang="en-US" dirty="0" smtClean="0"/>
          </a:p>
          <a:p>
            <a:r>
              <a:rPr lang="en-US" dirty="0" smtClean="0"/>
              <a:t>NOTE: once a feature is turned on, it cannot be turned off.</a:t>
            </a:r>
          </a:p>
          <a:p>
            <a:endParaRPr lang="en-US" dirty="0"/>
          </a:p>
        </p:txBody>
      </p:sp>
      <p:sp>
        <p:nvSpPr>
          <p:cNvPr id="110595" name="Rectangle 3"/>
          <p:cNvSpPr>
            <a:spLocks noChangeArrowheads="1"/>
          </p:cNvSpPr>
          <p:nvPr/>
        </p:nvSpPr>
        <p:spPr bwMode="auto">
          <a:xfrm>
            <a:off x="685800" y="1231900"/>
            <a:ext cx="2133600" cy="596900"/>
          </a:xfrm>
          <a:prstGeom prst="rect">
            <a:avLst/>
          </a:prstGeom>
          <a:solidFill>
            <a:srgbClr val="F0E8B7"/>
          </a:solidFill>
          <a:ln w="9525">
            <a:solidFill>
              <a:schemeClr val="tx1"/>
            </a:solidFill>
            <a:miter lim="800000"/>
            <a:headEnd/>
            <a:tailEnd/>
          </a:ln>
        </p:spPr>
        <p:txBody>
          <a:bodyPr wrap="none" anchor="ctr"/>
          <a:lstStyle/>
          <a:p>
            <a:pPr algn="ctr" eaLnBrk="0" hangingPunct="0"/>
            <a:r>
              <a:rPr lang="en-US" sz="2000" b="1" dirty="0"/>
              <a:t>chg-feat:egtt=on</a:t>
            </a:r>
            <a:endParaRPr lang="en-US" sz="2000" b="1" dirty="0">
              <a:solidFill>
                <a:schemeClr val="bg2"/>
              </a:solidFill>
            </a:endParaRPr>
          </a:p>
        </p:txBody>
      </p:sp>
      <p:sp>
        <p:nvSpPr>
          <p:cNvPr id="110596" name="Rectangle 4"/>
          <p:cNvSpPr>
            <a:spLocks noChangeArrowheads="1"/>
          </p:cNvSpPr>
          <p:nvPr/>
        </p:nvSpPr>
        <p:spPr bwMode="auto">
          <a:xfrm>
            <a:off x="685800" y="20574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ent-ttmap</a:t>
            </a:r>
          </a:p>
        </p:txBody>
      </p:sp>
      <p:sp>
        <p:nvSpPr>
          <p:cNvPr id="110597" name="Rectangle 5"/>
          <p:cNvSpPr>
            <a:spLocks noChangeArrowheads="1"/>
          </p:cNvSpPr>
          <p:nvPr/>
        </p:nvSpPr>
        <p:spPr bwMode="auto">
          <a:xfrm>
            <a:off x="685800" y="27432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ent-gttsel</a:t>
            </a:r>
          </a:p>
        </p:txBody>
      </p:sp>
      <p:sp>
        <p:nvSpPr>
          <p:cNvPr id="110598" name="Rectangle 6"/>
          <p:cNvSpPr>
            <a:spLocks noChangeArrowheads="1"/>
          </p:cNvSpPr>
          <p:nvPr/>
        </p:nvSpPr>
        <p:spPr bwMode="auto">
          <a:xfrm>
            <a:off x="685800" y="3429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ent-gttset</a:t>
            </a:r>
          </a:p>
        </p:txBody>
      </p:sp>
      <p:sp>
        <p:nvSpPr>
          <p:cNvPr id="110599" name="Rectangle 7"/>
          <p:cNvSpPr>
            <a:spLocks noChangeArrowheads="1"/>
          </p:cNvSpPr>
          <p:nvPr/>
        </p:nvSpPr>
        <p:spPr bwMode="auto">
          <a:xfrm>
            <a:off x="685800" y="4191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ent-gta</a:t>
            </a:r>
          </a:p>
        </p:txBody>
      </p:sp>
      <p:sp>
        <p:nvSpPr>
          <p:cNvPr id="110600" name="Rectangle 8"/>
          <p:cNvSpPr>
            <a:spLocks noChangeArrowheads="1"/>
          </p:cNvSpPr>
          <p:nvPr/>
        </p:nvSpPr>
        <p:spPr bwMode="auto">
          <a:xfrm>
            <a:off x="685800" y="4953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ent-map</a:t>
            </a:r>
          </a:p>
        </p:txBody>
      </p:sp>
      <p:sp>
        <p:nvSpPr>
          <p:cNvPr id="110601" name="Rectangle 9"/>
          <p:cNvSpPr>
            <a:spLocks noChangeArrowheads="1"/>
          </p:cNvSpPr>
          <p:nvPr/>
        </p:nvSpPr>
        <p:spPr bwMode="auto">
          <a:xfrm>
            <a:off x="685800" y="5715000"/>
            <a:ext cx="2133600" cy="457200"/>
          </a:xfrm>
          <a:prstGeom prst="rect">
            <a:avLst/>
          </a:prstGeom>
          <a:noFill/>
          <a:ln w="9525">
            <a:solidFill>
              <a:schemeClr val="tx1"/>
            </a:solidFill>
            <a:miter lim="800000"/>
            <a:headEnd/>
            <a:tailEnd/>
          </a:ln>
        </p:spPr>
        <p:txBody>
          <a:bodyPr wrap="none" anchor="ctr"/>
          <a:lstStyle/>
          <a:p>
            <a:pPr algn="ctr" eaLnBrk="0" hangingPunct="0"/>
            <a:r>
              <a:rPr lang="en-US" sz="2000" b="1" dirty="0"/>
              <a:t>ent-cspc</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0121&quot;&gt;&lt;object type=&quot;3&quot; unique_id=&quot;10122&quot;&gt;&lt;property id=&quot;20148&quot; value=&quot;5&quot;/&gt;&lt;property id=&quot;20300&quot; value=&quot;Slide 1 - &amp;quot;TK155&amp;#x0D;&amp;#x0A;EAGLE 5 STP &amp;#x0D;&amp;#x0A;Release 42.0&amp;quot;&quot;/&gt;&lt;property id=&quot;20307&quot; value=&quot;485&quot;/&gt;&lt;/object&gt;&lt;object type=&quot;3&quot; unique_id=&quot;10123&quot;&gt;&lt;property id=&quot;20148&quot; value=&quot;5&quot;/&gt;&lt;property id=&quot;20300&quot; value=&quot;Slide 2 - &amp;quot;Table of Contents&amp;quot;&quot;/&gt;&lt;property id=&quot;20307&quot; value=&quot;486&quot;/&gt;&lt;/object&gt;&lt;object type=&quot;3&quot; unique_id=&quot;10124&quot;&gt;&lt;property id=&quot;20148&quot; value=&quot;5&quot;/&gt;&lt;property id=&quot;20300&quot; value=&quot;Slide 3 - &amp;quot;Course Logistics&amp;quot;&quot;/&gt;&lt;property id=&quot;20307&quot; value=&quot;487&quot;/&gt;&lt;/object&gt;&lt;object type=&quot;3&quot; unique_id=&quot;10125&quot;&gt;&lt;property id=&quot;20148&quot; value=&quot;5&quot;/&gt;&lt;property id=&quot;20300&quot; value=&quot;Slide 4 - &amp;quot;Training Strategies and Materials&amp;quot;&quot;/&gt;&lt;property id=&quot;20307&quot; value=&quot;488&quot;/&gt;&lt;/object&gt;&lt;object type=&quot;3&quot; unique_id=&quot;10126&quot;&gt;&lt;property id=&quot;20148&quot; value=&quot;5&quot;/&gt;&lt;property id=&quot;20300&quot; value=&quot;Slide 5 - &amp;quot;Course Objectives&amp;quot;&quot;/&gt;&lt;property id=&quot;20307&quot; value=&quot;489&quot;/&gt;&lt;/object&gt;&lt;object type=&quot;3&quot; unique_id=&quot;10127&quot;&gt;&lt;property id=&quot;20148&quot; value=&quot;5&quot;/&gt;&lt;property id=&quot;20300&quot; value=&quot;Slide 6 - &amp;quot;Pre-Instructional Survey&amp;quot;&quot;/&gt;&lt;property id=&quot;20307&quot; value=&quot;490&quot;/&gt;&lt;/object&gt;&lt;object type=&quot;3&quot; unique_id=&quot;10128&quot;&gt;&lt;property id=&quot;20148&quot; value=&quot;5&quot;/&gt;&lt;property id=&quot;20300&quot; value=&quot;Slide 7 - &amp;quot;Blank Slide for Survey Questions&amp;quot;&quot;/&gt;&lt;property id=&quot;20307&quot; value=&quot;491&quot;/&gt;&lt;/object&gt;&lt;object type=&quot;3&quot; unique_id=&quot;10129&quot;&gt;&lt;property id=&quot;20148&quot; value=&quot;5&quot;/&gt;&lt;property id=&quot;20300&quot; value=&quot;Slide 8 - &amp;quot;Student Notes&amp;quot;&quot;/&gt;&lt;property id=&quot;20307&quot; value=&quot;492&quot;/&gt;&lt;/object&gt;&lt;object type=&quot;3&quot; unique_id=&quot;10130&quot;&gt;&lt;property id=&quot;20148&quot; value=&quot;5&quot;/&gt;&lt;property id=&quot;20300&quot; value=&quot;Slide 9 - &amp;quot; Module 1&amp;quot;&quot;/&gt;&lt;property id=&quot;20307&quot; value=&quot;493&quot;/&gt;&lt;/object&gt;&lt;object type=&quot;3&quot; unique_id=&quot;10131&quot;&gt;&lt;property id=&quot;20148&quot; value=&quot;5&quot;/&gt;&lt;property id=&quot;20300&quot; value=&quot;Slide 10 - &amp;quot;Module 1 Objectives&amp;quot;&quot;/&gt;&lt;property id=&quot;20307&quot; value=&quot;494&quot;/&gt;&lt;/object&gt;&lt;object type=&quot;3&quot; unique_id=&quot;10132&quot;&gt;&lt;property id=&quot;20148&quot; value=&quot;5&quot;/&gt;&lt;property id=&quot;20300&quot; value=&quot;Slide 11 - &amp;quot;What is Global Title Translations &amp;quot;&quot;/&gt;&lt;property id=&quot;20307&quot; value=&quot;495&quot;/&gt;&lt;/object&gt;&lt;object type=&quot;3&quot; unique_id=&quot;10133&quot;&gt;&lt;property id=&quot;20148&quot; value=&quot;5&quot;/&gt;&lt;property id=&quot;20300&quot; value=&quot;Slide 12 - &amp;quot;Global Title Address (GTA) Defined&amp;quot;&quot;/&gt;&lt;property id=&quot;20307&quot; value=&quot;496&quot;/&gt;&lt;/object&gt;&lt;object type=&quot;3&quot; unique_id=&quot;10134&quot;&gt;&lt;property id=&quot;20148&quot; value=&quot;5&quot;/&gt;&lt;property id=&quot;20300&quot; value=&quot;Slide 13 - &amp;quot;Global Title Message Processing&amp;quot;&quot;/&gt;&lt;property id=&quot;20307&quot; value=&quot;497&quot;/&gt;&lt;/object&gt;&lt;object type=&quot;3&quot; unique_id=&quot;10135&quot;&gt;&lt;property id=&quot;20148&quot; value=&quot;5&quot;/&gt;&lt;property id=&quot;20300&quot; value=&quot;Slide 14 - &amp;quot;ANSI Message Signal Unit (MSU) Structure&amp;quot;&quot;/&gt;&lt;property id=&quot;20307&quot; value=&quot;498&quot;/&gt;&lt;/object&gt;&lt;object type=&quot;3&quot; unique_id=&quot;10136&quot;&gt;&lt;property id=&quot;20148&quot; value=&quot;5&quot;/&gt;&lt;property id=&quot;20300&quot; value=&quot;Slide 15 - &amp;quot;ITU Message Signal Unit (MSU) Structure&amp;quot;&quot;/&gt;&lt;property id=&quot;20307&quot; value=&quot;499&quot;/&gt;&lt;/object&gt;&lt;object type=&quot;3&quot; unique_id=&quot;10137&quot;&gt;&lt;property id=&quot;20148&quot; value=&quot;5&quot;/&gt;&lt;property id=&quot;20300&quot; value=&quot;Slide 16 - &amp;quot;MSU Fields used in GTT&amp;quot;&quot;/&gt;&lt;property id=&quot;20307&quot; value=&quot;500&quot;/&gt;&lt;/object&gt;&lt;object type=&quot;3&quot; unique_id=&quot;10138&quot;&gt;&lt;property id=&quot;20148&quot; value=&quot;5&quot;/&gt;&lt;property id=&quot;20300&quot; value=&quot;Slide 17 - &amp;quot;Signaling Information Field - Routing Label&amp;quot;&quot;/&gt;&lt;property id=&quot;20307&quot; value=&quot;501&quot;/&gt;&lt;/object&gt;&lt;object type=&quot;3&quot; unique_id=&quot;10139&quot;&gt;&lt;property id=&quot;20148&quot; value=&quot;5&quot;/&gt;&lt;property id=&quot;20300&quot; value=&quot;Slide 18 - &amp;quot; ANSI SIF – Address Indicator&amp;quot;&quot;/&gt;&lt;property id=&quot;20307&quot; value=&quot;502&quot;/&gt;&lt;/object&gt;&lt;object type=&quot;3&quot; unique_id=&quot;10140&quot;&gt;&lt;property id=&quot;20148&quot; value=&quot;5&quot;/&gt;&lt;property id=&quot;20300&quot; value=&quot;Slide 19 - &amp;quot;ANSI Signaling Information Field (CDPA)&amp;quot;&quot;/&gt;&lt;property id=&quot;20307&quot; value=&quot;503&quot;/&gt;&lt;/object&gt;&lt;object type=&quot;3&quot; unique_id=&quot;10141&quot;&gt;&lt;property id=&quot;20148&quot; value=&quot;5&quot;/&gt;&lt;property id=&quot;20300&quot; value=&quot;Slide 20 - &amp;quot;CDPA Format (ANSI)&amp;quot;&quot;/&gt;&lt;property id=&quot;20307&quot; value=&quot;504&quot;/&gt;&lt;/object&gt;&lt;object type=&quot;3&quot; unique_id=&quot;10142&quot;&gt;&lt;property id=&quot;20148&quot; value=&quot;5&quot;/&gt;&lt;property id=&quot;20300&quot; value=&quot;Slide 21 - &amp;quot; ITU SIF – Address Indicator&amp;quot;&quot;/&gt;&lt;property id=&quot;20307&quot; value=&quot;505&quot;/&gt;&lt;/object&gt;&lt;object type=&quot;3&quot; unique_id=&quot;10143&quot;&gt;&lt;property id=&quot;20148&quot; value=&quot;5&quot;/&gt;&lt;property id=&quot;20300&quot; value=&quot;Slide 22 - &amp;quot;ITU Signaling Information Field (CDPA)&amp;quot;&quot;/&gt;&lt;property id=&quot;20307&quot; value=&quot;506&quot;/&gt;&lt;/object&gt;&lt;object type=&quot;3&quot; unique_id=&quot;10144&quot;&gt;&lt;property id=&quot;20148&quot; value=&quot;5&quot;/&gt;&lt;property id=&quot;20300&quot; value=&quot;Slide 23 - &amp;quot;CDPA Format (ITU)&amp;quot;&quot;/&gt;&lt;property id=&quot;20307&quot; value=&quot;507&quot;/&gt;&lt;/object&gt;&lt;object type=&quot;3&quot; unique_id=&quot;10145&quot;&gt;&lt;property id=&quot;20148&quot; value=&quot;5&quot;/&gt;&lt;property id=&quot;20300&quot; value=&quot;Slide 24 - &amp;quot;SCCP MSU Processing on LIM/SM Cards&amp;quot;&quot;/&gt;&lt;property id=&quot;20307&quot; value=&quot;508&quot;/&gt;&lt;/object&gt;&lt;object type=&quot;3&quot; unique_id=&quot;10146&quot;&gt;&lt;property id=&quot;20148&quot; value=&quot;5&quot;/&gt;&lt;property id=&quot;20300&quot; value=&quot;Slide 25 - &amp;quot;Global Title Translation Types&amp;quot;&quot;/&gt;&lt;property id=&quot;20307&quot; value=&quot;509&quot;/&gt;&lt;/object&gt;&lt;object type=&quot;3&quot; unique_id=&quot;10147&quot;&gt;&lt;property id=&quot;20148&quot; value=&quot;5&quot;/&gt;&lt;property id=&quot;20300&quot; value=&quot;Slide 26 - &amp;quot;GTT Actions&amp;quot;&quot;/&gt;&lt;property id=&quot;20307&quot; value=&quot;838&quot;/&gt;&lt;/object&gt;&lt;object type=&quot;3&quot; unique_id=&quot;10148&quot;&gt;&lt;property id=&quot;20148&quot; value=&quot;5&quot;/&gt;&lt;property id=&quot;20300&quot; value=&quot;Slide 27 - &amp;quot;GTT Actions – cont’d&amp;quot;&quot;/&gt;&lt;property id=&quot;20307&quot; value=&quot;840&quot;/&gt;&lt;/object&gt;&lt;object type=&quot;3&quot; unique_id=&quot;10149&quot;&gt;&lt;property id=&quot;20148&quot; value=&quot;5&quot;/&gt;&lt;property id=&quot;20300&quot; value=&quot;Slide 28 - &amp;quot;GTT Actions “Copy” Example&amp;quot;&quot;/&gt;&lt;property id=&quot;20307&quot; value=&quot;839&quot;/&gt;&lt;/object&gt;&lt;object type=&quot;3&quot; unique_id=&quot;10150&quot;&gt;&lt;property id=&quot;20148&quot; value=&quot;5&quot;/&gt;&lt;property id=&quot;20300&quot; value=&quot;Slide 29 - &amp;quot;Module 1 Review&amp;quot;&quot;/&gt;&lt;property id=&quot;20307&quot; value=&quot;510&quot;/&gt;&lt;/object&gt;&lt;object type=&quot;3&quot; unique_id=&quot;10151&quot;&gt;&lt;property id=&quot;20148&quot; value=&quot;5&quot;/&gt;&lt;property id=&quot;20300&quot; value=&quot;Slide 30 - &amp;quot;Blank Slide for Review Questions&amp;quot;&quot;/&gt;&lt;property id=&quot;20307&quot; value=&quot;511&quot;/&gt;&lt;/object&gt;&lt;object type=&quot;3&quot; unique_id=&quot;10152&quot;&gt;&lt;property id=&quot;20148&quot; value=&quot;5&quot;/&gt;&lt;property id=&quot;20300&quot; value=&quot;Slide 31 - &amp;quot;Module 2&amp;quot;&quot;/&gt;&lt;property id=&quot;20307&quot; value=&quot;513&quot;/&gt;&lt;/object&gt;&lt;object type=&quot;3&quot; unique_id=&quot;10153&quot;&gt;&lt;property id=&quot;20148&quot; value=&quot;5&quot;/&gt;&lt;property id=&quot;20300&quot; value=&quot;Slide 32 - &amp;quot;Module 2 Objectives&amp;quot;&quot;/&gt;&lt;property id=&quot;20307&quot; value=&quot;514&quot;/&gt;&lt;/object&gt;&lt;object type=&quot;3&quot; unique_id=&quot;10154&quot;&gt;&lt;property id=&quot;20148&quot; value=&quot;5&quot;/&gt;&lt;property id=&quot;20300&quot; value=&quot;Slide 33 - &amp;quot;Global Title Translation Capacities&amp;quot;&quot;/&gt;&lt;property id=&quot;20307&quot; value=&quot;515&quot;/&gt;&lt;/object&gt;&lt;object type=&quot;3&quot; unique_id=&quot;10155&quot;&gt;&lt;property id=&quot;20148&quot; value=&quot;5&quot;/&gt;&lt;property id=&quot;20300&quot; value=&quot;Slide 34 - &amp;quot;Global Title Translations Tables Entry Order&amp;quot;&quot;/&gt;&lt;property id=&quot;20307&quot; value=&quot;516&quot;/&gt;&lt;/object&gt;&lt;object type=&quot;3&quot; unique_id=&quot;10156&quot;&gt;&lt;property id=&quot;20148&quot; value=&quot;5&quot;/&gt;&lt;property id=&quot;20300&quot; value=&quot;Slide 35 - &amp;quot;Global Title Translations Processing Order&amp;quot;&quot;/&gt;&lt;property id=&quot;20307&quot; value=&quot;517&quot;/&gt;&lt;/object&gt;&lt;object type=&quot;3&quot; unique_id=&quot;10157&quot;&gt;&lt;property id=&quot;20148&quot; value=&quot;5&quot;/&gt;&lt;property id=&quot;20300&quot; value=&quot;Slide 36 - &amp;quot;Global Title Translation Configuration&amp;quot;&quot;/&gt;&lt;property id=&quot;20307&quot; value=&quot;518&quot;/&gt;&lt;/object&gt;&lt;object type=&quot;3&quot; unique_id=&quot;10158&quot;&gt;&lt;property id=&quot;20148&quot; value=&quot;5&quot;/&gt;&lt;property id=&quot;20300&quot; value=&quot;Slide 37 - &amp;quot;Entering a Service Module for GTT&amp;quot;&quot;/&gt;&lt;property id=&quot;20307&quot; value=&quot;519&quot;/&gt;&lt;/object&gt;&lt;object type=&quot;3&quot; unique_id=&quot;10159&quot;&gt;&lt;property id=&quot;20148&quot; value=&quot;5&quot;/&gt;&lt;property id=&quot;20300&quot; value=&quot;Slide 38 - &amp;quot;Translation Type Mapping Table&amp;quot;&quot;/&gt;&lt;property id=&quot;20307&quot; value=&quot;520&quot;/&gt;&lt;/object&gt;&lt;object type=&quot;3&quot; unique_id=&quot;10160&quot;&gt;&lt;property id=&quot;20148&quot; value=&quot;5&quot;/&gt;&lt;property id=&quot;20300&quot; value=&quot;Slide 39 - &amp;quot;Translation Type Mapping Example&amp;quot;&quot;/&gt;&lt;property id=&quot;20307&quot; value=&quot;521&quot;/&gt;&lt;/object&gt;&lt;object type=&quot;3&quot; unique_id=&quot;10161&quot;&gt;&lt;property id=&quot;20148&quot; value=&quot;5&quot;/&gt;&lt;property id=&quot;20300&quot; value=&quot;Slide 40 - &amp;quot;Translation Type Table&amp;quot;&quot;/&gt;&lt;property id=&quot;20307&quot; value=&quot;522&quot;/&gt;&lt;/object&gt;&lt;object type=&quot;3&quot; unique_id=&quot;10162&quot;&gt;&lt;property id=&quot;20148&quot; value=&quot;5&quot;/&gt;&lt;property id=&quot;20300&quot; value=&quot;Slide 41 - &amp;quot;Translation Type Example&amp;quot;&quot;/&gt;&lt;property id=&quot;20307&quot; value=&quot;523&quot;/&gt;&lt;/object&gt;&lt;object type=&quot;3&quot; unique_id=&quot;10163&quot;&gt;&lt;property id=&quot;20148&quot; value=&quot;5&quot;/&gt;&lt;property id=&quot;20300&quot; value=&quot;Slide 42 - &amp;quot;Global Title Translation Table&amp;quot;&quot;/&gt;&lt;property id=&quot;20307&quot; value=&quot;524&quot;/&gt;&lt;/object&gt;&lt;object type=&quot;3&quot; unique_id=&quot;10164&quot;&gt;&lt;property id=&quot;20148&quot; value=&quot;5&quot;/&gt;&lt;property id=&quot;20300&quot; value=&quot;Slide 43 - &amp;quot;GTT Example&amp;quot;&quot;/&gt;&lt;property id=&quot;20307&quot; value=&quot;525&quot;/&gt;&lt;/object&gt;&lt;object type=&quot;3&quot; unique_id=&quot;10165&quot;&gt;&lt;property id=&quot;20148&quot; value=&quot;5&quot;/&gt;&lt;property id=&quot;20300&quot; value=&quot;Slide 44 - &amp;quot;Mated Application Table&amp;quot;&quot;/&gt;&lt;property id=&quot;20307&quot; value=&quot;526&quot;/&gt;&lt;/object&gt;&lt;object type=&quot;3&quot; unique_id=&quot;10166&quot;&gt;&lt;property id=&quot;20148&quot; value=&quot;5&quot;/&gt;&lt;property id=&quot;20300&quot; value=&quot;Slide 45 - &amp;quot;MAP Example&amp;quot;&quot;/&gt;&lt;property id=&quot;20307&quot; value=&quot;527&quot;/&gt;&lt;/object&gt;&lt;object type=&quot;3&quot; unique_id=&quot;10167&quot;&gt;&lt;property id=&quot;20148&quot; value=&quot;5&quot;/&gt;&lt;property id=&quot;20300&quot; value=&quot;Slide 46 - &amp;quot; Concerned Signaling Point Code (CSPC)Table&amp;quot;&quot;/&gt;&lt;property id=&quot;20307&quot; value=&quot;528&quot;/&gt;&lt;/object&gt;&lt;object type=&quot;3&quot; unique_id=&quot;10168&quot;&gt;&lt;property id=&quot;20148&quot; value=&quot;5&quot;/&gt;&lt;property id=&quot;20300&quot; value=&quot;Slide 47 - &amp;quot;CSPC Example&amp;quot;&quot;/&gt;&lt;property id=&quot;20307&quot; value=&quot;529&quot;/&gt;&lt;/object&gt;&lt;object type=&quot;3&quot; unique_id=&quot;10169&quot;&gt;&lt;property id=&quot;20148&quot; value=&quot;5&quot;/&gt;&lt;property id=&quot;20300&quot; value=&quot;Slide 48 - &amp;quot;Intermediate GTT Configuration&amp;quot;&quot;/&gt;&lt;property id=&quot;20307&quot; value=&quot;530&quot;/&gt;&lt;/object&gt;&lt;object type=&quot;3&quot; unique_id=&quot;10170&quot;&gt;&lt;property id=&quot;20148&quot; value=&quot;5&quot;/&gt;&lt;property id=&quot;20300&quot; value=&quot;Slide 49 - &amp;quot;Scenario Map&amp;quot;&quot;/&gt;&lt;property id=&quot;20307&quot; value=&quot;531&quot;/&gt;&lt;/object&gt;&lt;object type=&quot;3&quot; unique_id=&quot;10171&quot;&gt;&lt;property id=&quot;20148&quot; value=&quot;5&quot;/&gt;&lt;property id=&quot;20300&quot; value=&quot;Slide 50 - &amp;quot;Learning Activities&amp;quot;&quot;/&gt;&lt;property id=&quot;20307&quot; value=&quot;532&quot;/&gt;&lt;/object&gt;&lt;object type=&quot;3&quot; unique_id=&quot;10172&quot;&gt;&lt;property id=&quot;20148&quot; value=&quot;5&quot;/&gt;&lt;property id=&quot;20300&quot; value=&quot;Slide 51 - &amp;quot;Learning Activity 1: Intermediate GTT Configuration&amp;quot;&quot;/&gt;&lt;property id=&quot;20307&quot; value=&quot;533&quot;/&gt;&lt;/object&gt;&lt;object type=&quot;3&quot; unique_id=&quot;10173&quot;&gt;&lt;property id=&quot;20148&quot; value=&quot;5&quot;/&gt;&lt;property id=&quot;20300&quot; value=&quot;Slide 52 - &amp;quot;Learning Activity 1 Assignment A&amp;quot;&quot;/&gt;&lt;property id=&quot;20307&quot; value=&quot;534&quot;/&gt;&lt;/object&gt;&lt;object type=&quot;3&quot; unique_id=&quot;10174&quot;&gt;&lt;property id=&quot;20148&quot; value=&quot;5&quot;/&gt;&lt;property id=&quot;20300&quot; value=&quot;Slide 53 - &amp;quot;Learning Activity 1 Assignment B&amp;quot;&quot;/&gt;&lt;property id=&quot;20307&quot; value=&quot;535&quot;/&gt;&lt;/object&gt;&lt;object type=&quot;3&quot; unique_id=&quot;10175&quot;&gt;&lt;property id=&quot;20148&quot; value=&quot;5&quot;/&gt;&lt;property id=&quot;20300&quot; value=&quot;Slide 54 - &amp;quot;Learning Activity 1 Assignment C&amp;quot;&quot;/&gt;&lt;property id=&quot;20307&quot; value=&quot;536&quot;/&gt;&lt;/object&gt;&lt;object type=&quot;3&quot; unique_id=&quot;10176&quot;&gt;&lt;property id=&quot;20148&quot; value=&quot;5&quot;/&gt;&lt;property id=&quot;20300&quot; value=&quot;Slide 55 - &amp;quot;Learning Activity 1 Assignment D&amp;quot;&quot;/&gt;&lt;property id=&quot;20307&quot; value=&quot;537&quot;/&gt;&lt;/object&gt;&lt;object type=&quot;3&quot; unique_id=&quot;10177&quot;&gt;&lt;property id=&quot;20148&quot; value=&quot;5&quot;/&gt;&lt;property id=&quot;20300&quot; value=&quot;Slide 56&quot;/&gt;&lt;property id=&quot;20307&quot; value=&quot;816&quot;/&gt;&lt;/object&gt;&lt;object type=&quot;3&quot; unique_id=&quot;10178&quot;&gt;&lt;property id=&quot;20148&quot; value=&quot;5&quot;/&gt;&lt;property id=&quot;20300&quot; value=&quot;Slide 57 - &amp;quot;Final GTT Configuration&amp;quot;&quot;/&gt;&lt;property id=&quot;20307&quot; value=&quot;539&quot;/&gt;&lt;/object&gt;&lt;object type=&quot;3&quot; unique_id=&quot;10179&quot;&gt;&lt;property id=&quot;20148&quot; value=&quot;5&quot;/&gt;&lt;property id=&quot;20300&quot; value=&quot;Slide 58 - &amp;quot;Scenario Map&amp;quot;&quot;/&gt;&lt;property id=&quot;20307&quot; value=&quot;540&quot;/&gt;&lt;/object&gt;&lt;object type=&quot;3&quot; unique_id=&quot;10180&quot;&gt;&lt;property id=&quot;20148&quot; value=&quot;5&quot;/&gt;&lt;property id=&quot;20300&quot; value=&quot;Slide 59 - &amp;quot;Learning Activity 2: Final GTT Configuration &amp;quot;&quot;/&gt;&lt;property id=&quot;20307&quot; value=&quot;541&quot;/&gt;&lt;/object&gt;&lt;object type=&quot;3&quot; unique_id=&quot;10181&quot;&gt;&lt;property id=&quot;20148&quot; value=&quot;5&quot;/&gt;&lt;property id=&quot;20300&quot; value=&quot;Slide 60 - &amp;quot;Learning Activity 2 Assignment A&amp;quot;&quot;/&gt;&lt;property id=&quot;20307&quot; value=&quot;542&quot;/&gt;&lt;/object&gt;&lt;object type=&quot;3&quot; unique_id=&quot;10182&quot;&gt;&lt;property id=&quot;20148&quot; value=&quot;5&quot;/&gt;&lt;property id=&quot;20300&quot; value=&quot;Slide 61 - &amp;quot;Learning Activity 2 Assignment B&amp;quot;&quot;/&gt;&lt;property id=&quot;20307&quot; value=&quot;543&quot;/&gt;&lt;/object&gt;&lt;object type=&quot;3&quot; unique_id=&quot;10183&quot;&gt;&lt;property id=&quot;20148&quot; value=&quot;5&quot;/&gt;&lt;property id=&quot;20300&quot; value=&quot;Slide 62 - &amp;quot;Learning Activity 2 Assignment C&amp;quot;&quot;/&gt;&lt;property id=&quot;20307&quot; value=&quot;544&quot;/&gt;&lt;/object&gt;&lt;object type=&quot;3&quot; unique_id=&quot;10184&quot;&gt;&lt;property id=&quot;20148&quot; value=&quot;5&quot;/&gt;&lt;property id=&quot;20300&quot; value=&quot;Slide 63 - &amp;quot;Learning Activity 2 Assignment D&amp;quot;&quot;/&gt;&lt;property id=&quot;20307&quot; value=&quot;545&quot;/&gt;&lt;/object&gt;&lt;object type=&quot;3&quot; unique_id=&quot;10185&quot;&gt;&lt;property id=&quot;20148&quot; value=&quot;5&quot;/&gt;&lt;property id=&quot;20300&quot; value=&quot;Slide 64&quot;/&gt;&lt;property id=&quot;20307&quot; value=&quot;817&quot;/&gt;&lt;/object&gt;&lt;object type=&quot;3&quot; unique_id=&quot;10186&quot;&gt;&lt;property id=&quot;20148&quot; value=&quot;5&quot;/&gt;&lt;property id=&quot;20300&quot; value=&quot;Slide 65 - &amp;quot;Learning Activity 3: Final GTT with TT Mapping&amp;quot;&quot;/&gt;&lt;property id=&quot;20307&quot; value=&quot;546&quot;/&gt;&lt;/object&gt;&lt;object type=&quot;3&quot; unique_id=&quot;10187&quot;&gt;&lt;property id=&quot;20148&quot; value=&quot;5&quot;/&gt;&lt;property id=&quot;20300&quot; value=&quot;Slide 66 - &amp;quot;Learning Activity 3 Assignment A&amp;quot;&quot;/&gt;&lt;property id=&quot;20307&quot; value=&quot;547&quot;/&gt;&lt;/object&gt;&lt;object type=&quot;3&quot; unique_id=&quot;10188&quot;&gt;&lt;property id=&quot;20148&quot; value=&quot;5&quot;/&gt;&lt;property id=&quot;20300&quot; value=&quot;Slide 67 - &amp;quot;Learning Activity 3 Assignment B&amp;quot;&quot;/&gt;&lt;property id=&quot;20307&quot; value=&quot;548&quot;/&gt;&lt;/object&gt;&lt;object type=&quot;3&quot; unique_id=&quot;10189&quot;&gt;&lt;property id=&quot;20148&quot; value=&quot;5&quot;/&gt;&lt;property id=&quot;20300&quot; value=&quot;Slide 68 - &amp;quot;Learning Activity 3 Assignment C&amp;quot;&quot;/&gt;&lt;property id=&quot;20307&quot; value=&quot;549&quot;/&gt;&lt;/object&gt;&lt;object type=&quot;3&quot; unique_id=&quot;10190&quot;&gt;&lt;property id=&quot;20148&quot; value=&quot;5&quot;/&gt;&lt;property id=&quot;20300&quot; value=&quot;Slide 69 - &amp;quot;Learning Activity 3 Assignment D&amp;quot;&quot;/&gt;&lt;property id=&quot;20307&quot; value=&quot;550&quot;/&gt;&lt;/object&gt;&lt;object type=&quot;3&quot; unique_id=&quot;10191&quot;&gt;&lt;property id=&quot;20148&quot; value=&quot;5&quot;/&gt;&lt;property id=&quot;20300&quot; value=&quot;Slide 70&quot;/&gt;&lt;property id=&quot;20307&quot; value=&quot;818&quot;/&gt;&lt;/object&gt;&lt;object type=&quot;3&quot; unique_id=&quot;10192&quot;&gt;&lt;property id=&quot;20148&quot; value=&quot;5&quot;/&gt;&lt;property id=&quot;20300&quot; value=&quot;Slide 71 - &amp;quot;Learning Activity 4: Final GTT Configuration&amp;quot;&quot;/&gt;&lt;property id=&quot;20307&quot; value=&quot;551&quot;/&gt;&lt;/object&gt;&lt;object type=&quot;3&quot; unique_id=&quot;10193&quot;&gt;&lt;property id=&quot;20148&quot; value=&quot;5&quot;/&gt;&lt;property id=&quot;20300&quot; value=&quot;Slide 72 - &amp;quot;Learning Activity 4 Assignment A&amp;quot;&quot;/&gt;&lt;property id=&quot;20307&quot; value=&quot;552&quot;/&gt;&lt;/object&gt;&lt;object type=&quot;3&quot; unique_id=&quot;10194&quot;&gt;&lt;property id=&quot;20148&quot; value=&quot;5&quot;/&gt;&lt;property id=&quot;20300&quot; value=&quot;Slide 73 - &amp;quot;Learning Activity 4 Assignment B&amp;quot;&quot;/&gt;&lt;property id=&quot;20307&quot; value=&quot;553&quot;/&gt;&lt;/object&gt;&lt;object type=&quot;3&quot; unique_id=&quot;10195&quot;&gt;&lt;property id=&quot;20148&quot; value=&quot;5&quot;/&gt;&lt;property id=&quot;20300&quot; value=&quot;Slide 74 - &amp;quot;Learning Activity 4 Assignment C&amp;quot;&quot;/&gt;&lt;property id=&quot;20307&quot; value=&quot;554&quot;/&gt;&lt;/object&gt;&lt;object type=&quot;3&quot; unique_id=&quot;10196&quot;&gt;&lt;property id=&quot;20148&quot; value=&quot;5&quot;/&gt;&lt;property id=&quot;20300&quot; value=&quot;Slide 75 - &amp;quot;Learning Activity 4 Assignment D&amp;quot;&quot;/&gt;&lt;property id=&quot;20307&quot; value=&quot;555&quot;/&gt;&lt;/object&gt;&lt;object type=&quot;3&quot; unique_id=&quot;10197&quot;&gt;&lt;property id=&quot;20148&quot; value=&quot;5&quot;/&gt;&lt;property id=&quot;20300&quot; value=&quot;Slide 76&quot;/&gt;&lt;property id=&quot;20307&quot; value=&quot;819&quot;/&gt;&lt;/object&gt;&lt;object type=&quot;3&quot; unique_id=&quot;10198&quot;&gt;&lt;property id=&quot;20148&quot; value=&quot;5&quot;/&gt;&lt;property id=&quot;20300&quot; value=&quot;Slide 77 - &amp;quot;Module 2 Review&amp;quot;&quot;/&gt;&lt;property id=&quot;20307&quot; value=&quot;556&quot;/&gt;&lt;/object&gt;&lt;object type=&quot;3&quot; unique_id=&quot;10199&quot;&gt;&lt;property id=&quot;20148&quot; value=&quot;5&quot;/&gt;&lt;property id=&quot;20300&quot; value=&quot;Slide 78 - &amp;quot;Blank Slide for Review Questions&amp;quot;&quot;/&gt;&lt;property id=&quot;20307&quot; value=&quot;557&quot;/&gt;&lt;/object&gt;&lt;object type=&quot;3&quot; unique_id=&quot;10200&quot;&gt;&lt;property id=&quot;20148&quot; value=&quot;5&quot;/&gt;&lt;property id=&quot;20300&quot; value=&quot;Slide 79 - &amp;quot;Module 3&amp;quot;&quot;/&gt;&lt;property id=&quot;20307&quot; value=&quot;559&quot;/&gt;&lt;/object&gt;&lt;object type=&quot;3&quot; unique_id=&quot;10201&quot;&gt;&lt;property id=&quot;20148&quot; value=&quot;5&quot;/&gt;&lt;property id=&quot;20300&quot; value=&quot;Slide 80 - &amp;quot;Module 3 Objectives&amp;quot;&quot;/&gt;&lt;property id=&quot;20307&quot; value=&quot;560&quot;/&gt;&lt;/object&gt;&lt;object type=&quot;3&quot; unique_id=&quot;10202&quot;&gt;&lt;property id=&quot;20148&quot; value=&quot;5&quot;/&gt;&lt;property id=&quot;20300&quot; value=&quot;Slide 81 - &amp;quot;VGTT Feature Overview&amp;quot;&quot;/&gt;&lt;property id=&quot;20307&quot; value=&quot;561&quot;/&gt;&lt;/object&gt;&lt;object type=&quot;3&quot; unique_id=&quot;10203&quot;&gt;&lt;property id=&quot;20148&quot; value=&quot;5&quot;/&gt;&lt;property id=&quot;20300&quot; value=&quot;Slide 82 - &amp;quot;NDGT Parameter&amp;quot;&quot;/&gt;&lt;property id=&quot;20307&quot; value=&quot;562&quot;/&gt;&lt;/object&gt;&lt;object type=&quot;3&quot; unique_id=&quot;10204&quot;&gt;&lt;property id=&quot;20148&quot; value=&quot;5&quot;/&gt;&lt;property id=&quot;20300&quot; value=&quot;Slide 83 - &amp;quot;VGTT Configuration&amp;quot;&quot;/&gt;&lt;property id=&quot;20307&quot; value=&quot;563&quot;/&gt;&lt;/object&gt;&lt;object type=&quot;3&quot; unique_id=&quot;10205&quot;&gt;&lt;property id=&quot;20148&quot; value=&quot;5&quot;/&gt;&lt;property id=&quot;20300&quot; value=&quot;Slide 84 - &amp;quot;VGTT Example &amp;quot;&quot;/&gt;&lt;property id=&quot;20307&quot; value=&quot;564&quot;/&gt;&lt;/object&gt;&lt;object type=&quot;3&quot; unique_id=&quot;10206&quot;&gt;&lt;property id=&quot;20148&quot; value=&quot;5&quot;/&gt;&lt;property id=&quot;20300&quot; value=&quot;Slide 85 - &amp;quot;   Learning Activity 5: VGTT Configuration&amp;quot;&quot;/&gt;&lt;property id=&quot;20307&quot; value=&quot;565&quot;/&gt;&lt;/object&gt;&lt;object type=&quot;3&quot; unique_id=&quot;10207&quot;&gt;&lt;property id=&quot;20148&quot; value=&quot;5&quot;/&gt;&lt;property id=&quot;20300&quot; value=&quot;Slide 86 - &amp;quot;Learning Activity 5 Assignment A&amp;quot;&quot;/&gt;&lt;property id=&quot;20307&quot; value=&quot;566&quot;/&gt;&lt;/object&gt;&lt;object type=&quot;3&quot; unique_id=&quot;10208&quot;&gt;&lt;property id=&quot;20148&quot; value=&quot;5&quot;/&gt;&lt;property id=&quot;20300&quot; value=&quot;Slide 87 - &amp;quot;Learning Activity 5 Assignment B&amp;quot;&quot;/&gt;&lt;property id=&quot;20307&quot; value=&quot;567&quot;/&gt;&lt;/object&gt;&lt;object type=&quot;3&quot; unique_id=&quot;10209&quot;&gt;&lt;property id=&quot;20148&quot; value=&quot;5&quot;/&gt;&lt;property id=&quot;20300&quot; value=&quot;Slide 88 - &amp;quot;Learning Activity 5 Assignment C&amp;quot;&quot;/&gt;&lt;property id=&quot;20307&quot; value=&quot;568&quot;/&gt;&lt;/object&gt;&lt;object type=&quot;3&quot; unique_id=&quot;10210&quot;&gt;&lt;property id=&quot;20148&quot; value=&quot;5&quot;/&gt;&lt;property id=&quot;20300&quot; value=&quot;Slide 89&quot;/&gt;&lt;property id=&quot;20307&quot; value=&quot;820&quot;/&gt;&lt;/object&gt;&lt;object type=&quot;3&quot; unique_id=&quot;10211&quot;&gt;&lt;property id=&quot;20148&quot; value=&quot;5&quot;/&gt;&lt;property id=&quot;20300&quot; value=&quot;Slide 90 - &amp;quot;Module 3 Review&amp;quot;&quot;/&gt;&lt;property id=&quot;20307&quot; value=&quot;569&quot;/&gt;&lt;/object&gt;&lt;object type=&quot;3&quot; unique_id=&quot;10212&quot;&gt;&lt;property id=&quot;20148&quot; value=&quot;5&quot;/&gt;&lt;property id=&quot;20300&quot; value=&quot;Slide 91 - &amp;quot;Blank Slide for Review Questions&amp;quot;&quot;/&gt;&lt;property id=&quot;20307&quot; value=&quot;570&quot;/&gt;&lt;/object&gt;&lt;object type=&quot;3&quot; unique_id=&quot;10213&quot;&gt;&lt;property id=&quot;20148&quot; value=&quot;5&quot;/&gt;&lt;property id=&quot;20300&quot; value=&quot;Slide 92 - &amp;quot;Student Notes&amp;quot;&quot;/&gt;&lt;property id=&quot;20307&quot; value=&quot;821&quot;/&gt;&lt;/object&gt;&lt;object type=&quot;3&quot; unique_id=&quot;10214&quot;&gt;&lt;property id=&quot;20148&quot; value=&quot;5&quot;/&gt;&lt;property id=&quot;20300&quot; value=&quot;Slide 93 - &amp;quot;Module 4&amp;quot;&quot;/&gt;&lt;property id=&quot;20307&quot; value=&quot;571&quot;/&gt;&lt;/object&gt;&lt;object type=&quot;3&quot; unique_id=&quot;10215&quot;&gt;&lt;property id=&quot;20148&quot; value=&quot;5&quot;/&gt;&lt;property id=&quot;20300&quot; value=&quot;Slide 94 - &amp;quot;Module 4 Objectives&amp;quot;&quot;/&gt;&lt;property id=&quot;20307&quot; value=&quot;572&quot;/&gt;&lt;/object&gt;&lt;object type=&quot;3&quot; unique_id=&quot;10216&quot;&gt;&lt;property id=&quot;20148&quot; value=&quot;5&quot;/&gt;&lt;property id=&quot;20300&quot; value=&quot;Slide 95 - &amp;quot;Global Title Translation Enhancements&amp;quot;&quot;/&gt;&lt;property id=&quot;20307&quot; value=&quot;573&quot;/&gt;&lt;/object&gt;&lt;object type=&quot;3&quot; unique_id=&quot;10217&quot;&gt;&lt;property id=&quot;20148&quot; value=&quot;5&quot;/&gt;&lt;property id=&quot;20300&quot; value=&quot;Slide 96 - &amp;quot;EGTT Database Configuration&amp;quot;&quot;/&gt;&lt;property id=&quot;20307&quot; value=&quot;574&quot;/&gt;&lt;/object&gt;&lt;object type=&quot;3&quot; unique_id=&quot;10218&quot;&gt;&lt;property id=&quot;20148&quot; value=&quot;5&quot;/&gt;&lt;property id=&quot;20300&quot; value=&quot;Slide 97 - &amp;quot;Enhanced GTT Table Entry Order &amp;quot;&quot;/&gt;&lt;property id=&quot;20307&quot; value=&quot;575&quot;/&gt;&lt;/object&gt;&lt;object type=&quot;3&quot; unique_id=&quot;10219&quot;&gt;&lt;property id=&quot;20148&quot; value=&quot;5&quot;/&gt;&lt;property id=&quot;20300&quot; value=&quot;Slide 98 - &amp;quot;Enhanced GTT Processing Order &amp;quot;&quot;/&gt;&lt;property id=&quot;20307&quot; value=&quot;576&quot;/&gt;&lt;/object&gt;&lt;object type=&quot;3&quot; unique_id=&quot;10220&quot;&gt;&lt;property id=&quot;20148&quot; value=&quot;5&quot;/&gt;&lt;property id=&quot;20300&quot; value=&quot;Slide 99 - &amp;quot;EGTT Database Configuration  &amp;quot;&quot;/&gt;&lt;property id=&quot;20307&quot; value=&quot;577&quot;/&gt;&lt;/object&gt;&lt;object type=&quot;3&quot; unique_id=&quot;10221&quot;&gt;&lt;property id=&quot;20148&quot; value=&quot;5&quot;/&gt;&lt;property id=&quot;20300&quot; value=&quot;Slide 100 - &amp;quot;Entering a Service Module for EGTT&amp;quot;&quot;/&gt;&lt;property id=&quot;20307&quot; value=&quot;578&quot;/&gt;&lt;/object&gt;&lt;object type=&quot;3&quot; unique_id=&quot;10222&quot;&gt;&lt;property id=&quot;20148&quot; value=&quot;5&quot;/&gt;&lt;property id=&quot;20300&quot; value=&quot;Slide 101 - &amp;quot;Student Notes&amp;quot;&quot;/&gt;&lt;property id=&quot;20307&quot; value=&quot;579&quot;/&gt;&lt;/object&gt;&lt;object type=&quot;3&quot; unique_id=&quot;10223&quot;&gt;&lt;property id=&quot;20148&quot; value=&quot;5&quot;/&gt;&lt;property id=&quot;20300&quot; value=&quot;Slide 102 - &amp;quot;Translation Type Mapping Table&amp;quot;&quot;/&gt;&lt;property id=&quot;20307&quot; value=&quot;580&quot;/&gt;&lt;/object&gt;&lt;object type=&quot;3&quot; unique_id=&quot;10224&quot;&gt;&lt;property id=&quot;20148&quot; value=&quot;5&quot;/&gt;&lt;property id=&quot;20300&quot; value=&quot;Slide 103 - &amp;quot;Translation Type Mapping Example&amp;quot;&quot;/&gt;&lt;property id=&quot;20307&quot; value=&quot;581&quot;/&gt;&lt;/object&gt;&lt;object type=&quot;3&quot; unique_id=&quot;10225&quot;&gt;&lt;property id=&quot;20148&quot; value=&quot;5&quot;/&gt;&lt;property id=&quot;20300&quot; value=&quot;Slide 104 - &amp;quot;    GTT Translation Selector Table&amp;quot;&quot;/&gt;&lt;property id=&quot;20307&quot; value=&quot;582&quot;/&gt;&lt;/object&gt;&lt;object type=&quot;3&quot; unique_id=&quot;10226&quot;&gt;&lt;property id=&quot;20148&quot; value=&quot;5&quot;/&gt;&lt;property id=&quot;20300&quot; value=&quot;Slide 105 - &amp;quot;GTTSEL Example&amp;quot;&quot;/&gt;&lt;property id=&quot;20307&quot; value=&quot;583&quot;/&gt;&lt;/object&gt;&lt;object type=&quot;3&quot; unique_id=&quot;10227&quot;&gt;&lt;property id=&quot;20148&quot; value=&quot;5&quot;/&gt;&lt;property id=&quot;20300&quot; value=&quot;Slide 106 - &amp;quot;Global Title Translation Set Table &amp;quot;&quot;/&gt;&lt;property id=&quot;20307&quot; value=&quot;584&quot;/&gt;&lt;/object&gt;&lt;object type=&quot;3&quot; unique_id=&quot;10228&quot;&gt;&lt;property id=&quot;20148&quot; value=&quot;5&quot;/&gt;&lt;property id=&quot;20300&quot; value=&quot;Slide 107 - &amp;quot;GTTSET Example&amp;quot;&quot;/&gt;&lt;property id=&quot;20307&quot; value=&quot;585&quot;/&gt;&lt;/object&gt;&lt;object type=&quot;3&quot; unique_id=&quot;10229&quot;&gt;&lt;property id=&quot;20148&quot; value=&quot;5&quot;/&gt;&lt;property id=&quot;20300&quot; value=&quot;Slide 108 - &amp;quot;Global Title Address Table&amp;quot;&quot;/&gt;&lt;property id=&quot;20307&quot; value=&quot;586&quot;/&gt;&lt;/object&gt;&lt;object type=&quot;3&quot; unique_id=&quot;10230&quot;&gt;&lt;property id=&quot;20148&quot; value=&quot;5&quot;/&gt;&lt;property id=&quot;20300&quot; value=&quot;Slide 109 - &amp;quot;GTA Example&amp;quot;&quot;/&gt;&lt;property id=&quot;20307&quot; value=&quot;587&quot;/&gt;&lt;/object&gt;&lt;object type=&quot;3&quot; unique_id=&quot;10231&quot;&gt;&lt;property id=&quot;20148&quot; value=&quot;5&quot;/&gt;&lt;property id=&quot;20300&quot; value=&quot;Slide 110 - &amp;quot;Mated Application Table&amp;quot;&quot;/&gt;&lt;property id=&quot;20307&quot; value=&quot;588&quot;/&gt;&lt;/object&gt;&lt;object type=&quot;3&quot; unique_id=&quot;10232&quot;&gt;&lt;property id=&quot;20148&quot; value=&quot;5&quot;/&gt;&lt;property id=&quot;20300&quot; value=&quot;Slide 111 - &amp;quot;MAP Example&amp;quot;&quot;/&gt;&lt;property id=&quot;20307&quot; value=&quot;589&quot;/&gt;&lt;/object&gt;&lt;object type=&quot;3&quot; unique_id=&quot;10233&quot;&gt;&lt;property id=&quot;20148&quot; value=&quot;5&quot;/&gt;&lt;property id=&quot;20300&quot; value=&quot;Slide 112 - &amp;quot;Concerned Signaling Point Code Table&amp;quot;&quot;/&gt;&lt;property id=&quot;20307&quot; value=&quot;590&quot;/&gt;&lt;/object&gt;&lt;object type=&quot;3&quot; unique_id=&quot;10234&quot;&gt;&lt;property id=&quot;20148&quot; value=&quot;5&quot;/&gt;&lt;property id=&quot;20300&quot; value=&quot;Slide 113 - &amp;quot;CSPC Example&amp;quot;&quot;/&gt;&lt;property id=&quot;20307&quot; value=&quot;591&quot;/&gt;&lt;/object&gt;&lt;object type=&quot;3&quot; unique_id=&quot;10235&quot;&gt;&lt;property id=&quot;20148&quot; value=&quot;5&quot;/&gt;&lt;property id=&quot;20300&quot; value=&quot;Slide 114 - &amp;quot;Intermediate EGTT Configuration&amp;quot;&quot;/&gt;&lt;property id=&quot;20307&quot; value=&quot;592&quot;/&gt;&lt;/object&gt;&lt;object type=&quot;3&quot; unique_id=&quot;10236&quot;&gt;&lt;property id=&quot;20148&quot; value=&quot;5&quot;/&gt;&lt;property id=&quot;20300&quot; value=&quot;Slide 115 - &amp;quot;Scenario Map&amp;quot;&quot;/&gt;&lt;property id=&quot;20307&quot; value=&quot;593&quot;/&gt;&lt;/object&gt;&lt;object type=&quot;3&quot; unique_id=&quot;10237&quot;&gt;&lt;property id=&quot;20148&quot; value=&quot;5&quot;/&gt;&lt;property id=&quot;20300&quot; value=&quot;Slide 116 - &amp;quot;Learning Activity 6: Intermediate EGTT&amp;quot;&quot;/&gt;&lt;property id=&quot;20307&quot; value=&quot;594&quot;/&gt;&lt;/object&gt;&lt;object type=&quot;3&quot; unique_id=&quot;10238&quot;&gt;&lt;property id=&quot;20148&quot; value=&quot;5&quot;/&gt;&lt;property id=&quot;20300&quot; value=&quot;Slide 117 - &amp;quot;Learning Activity 6 Assignment A&amp;quot;&quot;/&gt;&lt;property id=&quot;20307&quot; value=&quot;595&quot;/&gt;&lt;/object&gt;&lt;object type=&quot;3&quot; unique_id=&quot;10239&quot;&gt;&lt;property id=&quot;20148&quot; value=&quot;5&quot;/&gt;&lt;property id=&quot;20300&quot; value=&quot;Slide 118 - &amp;quot;Learning Activity 6 Assignment B&amp;quot;&quot;/&gt;&lt;property id=&quot;20307&quot; value=&quot;596&quot;/&gt;&lt;/object&gt;&lt;object type=&quot;3&quot; unique_id=&quot;10240&quot;&gt;&lt;property id=&quot;20148&quot; value=&quot;5&quot;/&gt;&lt;property id=&quot;20300&quot; value=&quot;Slide 119 - &amp;quot;Learning Activity 6 Assignment C&amp;quot;&quot;/&gt;&lt;property id=&quot;20307&quot; value=&quot;597&quot;/&gt;&lt;/object&gt;&lt;object type=&quot;3&quot; unique_id=&quot;10241&quot;&gt;&lt;property id=&quot;20148&quot; value=&quot;5&quot;/&gt;&lt;property id=&quot;20300&quot; value=&quot;Slide 120 - &amp;quot;Learning Activity 6 Assignment D&amp;quot;&quot;/&gt;&lt;property id=&quot;20307&quot; value=&quot;598&quot;/&gt;&lt;/object&gt;&lt;object type=&quot;3&quot; unique_id=&quot;10242&quot;&gt;&lt;property id=&quot;20148&quot; value=&quot;5&quot;/&gt;&lt;property id=&quot;20300&quot; value=&quot;Slide 121&quot;/&gt;&lt;property id=&quot;20307&quot; value=&quot;822&quot;/&gt;&lt;/object&gt;&lt;object type=&quot;3&quot; unique_id=&quot;10243&quot;&gt;&lt;property id=&quot;20148&quot; value=&quot;5&quot;/&gt;&lt;property id=&quot;20300&quot; value=&quot;Slide 122 - &amp;quot;Final EGTT Configuration&amp;quot;&quot;/&gt;&lt;property id=&quot;20307&quot; value=&quot;599&quot;/&gt;&lt;/object&gt;&lt;object type=&quot;3&quot; unique_id=&quot;10244&quot;&gt;&lt;property id=&quot;20148&quot; value=&quot;5&quot;/&gt;&lt;property id=&quot;20300&quot; value=&quot;Slide 123 - &amp;quot;Scenario Map&amp;quot;&quot;/&gt;&lt;property id=&quot;20307&quot; value=&quot;600&quot;/&gt;&lt;/object&gt;&lt;object type=&quot;3&quot; unique_id=&quot;10245&quot;&gt;&lt;property id=&quot;20148&quot; value=&quot;5&quot;/&gt;&lt;property id=&quot;20300&quot; value=&quot;Slide 124 - &amp;quot;Learning Activity 7: Final EGTT Configuration&amp;quot;&quot;/&gt;&lt;property id=&quot;20307&quot; value=&quot;601&quot;/&gt;&lt;/object&gt;&lt;object type=&quot;3&quot; unique_id=&quot;10246&quot;&gt;&lt;property id=&quot;20148&quot; value=&quot;5&quot;/&gt;&lt;property id=&quot;20300&quot; value=&quot;Slide 125 - &amp;quot;Learning Activity 7 Assignment A&amp;quot;&quot;/&gt;&lt;property id=&quot;20307&quot; value=&quot;602&quot;/&gt;&lt;/object&gt;&lt;object type=&quot;3&quot; unique_id=&quot;10247&quot;&gt;&lt;property id=&quot;20148&quot; value=&quot;5&quot;/&gt;&lt;property id=&quot;20300&quot; value=&quot;Slide 126 - &amp;quot;Learning Activity 7 Assignment B&amp;quot;&quot;/&gt;&lt;property id=&quot;20307&quot; value=&quot;603&quot;/&gt;&lt;/object&gt;&lt;object type=&quot;3&quot; unique_id=&quot;10248&quot;&gt;&lt;property id=&quot;20148&quot; value=&quot;5&quot;/&gt;&lt;property id=&quot;20300&quot; value=&quot;Slide 127 - &amp;quot;Learning Activity 7 Assignment C&amp;quot;&quot;/&gt;&lt;property id=&quot;20307&quot; value=&quot;604&quot;/&gt;&lt;/object&gt;&lt;object type=&quot;3&quot; unique_id=&quot;10249&quot;&gt;&lt;property id=&quot;20148&quot; value=&quot;5&quot;/&gt;&lt;property id=&quot;20300&quot; value=&quot;Slide 128 - &amp;quot;Learning Activity 7 Assignment D&amp;quot;&quot;/&gt;&lt;property id=&quot;20307&quot; value=&quot;605&quot;/&gt;&lt;/object&gt;&lt;object type=&quot;3&quot; unique_id=&quot;10250&quot;&gt;&lt;property id=&quot;20148&quot; value=&quot;5&quot;/&gt;&lt;property id=&quot;20300&quot; value=&quot;Slide 129&quot;/&gt;&lt;property id=&quot;20307&quot; value=&quot;823&quot;/&gt;&lt;/object&gt;&lt;object type=&quot;3&quot; unique_id=&quot;10251&quot;&gt;&lt;property id=&quot;20148&quot; value=&quot;5&quot;/&gt;&lt;property id=&quot;20300&quot; value=&quot;Slide 130 - &amp;quot;Module 4 Review&amp;quot;&quot;/&gt;&lt;property id=&quot;20307&quot; value=&quot;606&quot;/&gt;&lt;/object&gt;&lt;object type=&quot;3&quot; unique_id=&quot;10252&quot;&gt;&lt;property id=&quot;20148&quot; value=&quot;5&quot;/&gt;&lt;property id=&quot;20300&quot; value=&quot;Slide 131 - &amp;quot;Blank Slide for Review Questions&amp;quot;&quot;/&gt;&lt;property id=&quot;20307&quot; value=&quot;607&quot;/&gt;&lt;/object&gt;&lt;object type=&quot;3&quot; unique_id=&quot;10253&quot;&gt;&lt;property id=&quot;20148&quot; value=&quot;5&quot;/&gt;&lt;property id=&quot;20300&quot; value=&quot;Slide 132 - &amp;quot;Student Notes&amp;quot;&quot;/&gt;&lt;property id=&quot;20307&quot; value=&quot;608&quot;/&gt;&lt;/object&gt;&lt;object type=&quot;3&quot; unique_id=&quot;10254&quot;&gt;&lt;property id=&quot;20148&quot; value=&quot;5&quot;/&gt;&lt;property id=&quot;20300&quot; value=&quot;Slide 133 - &amp;quot;Module 5&amp;quot;&quot;/&gt;&lt;property id=&quot;20307&quot; value=&quot;609&quot;/&gt;&lt;/object&gt;&lt;object type=&quot;3&quot; unique_id=&quot;10255&quot;&gt;&lt;property id=&quot;20148&quot; value=&quot;5&quot;/&gt;&lt;property id=&quot;20300&quot; value=&quot;Slide 134 - &amp;quot;Module 5 Objectives&amp;quot;&quot;/&gt;&lt;property id=&quot;20307&quot; value=&quot;610&quot;/&gt;&lt;/object&gt;&lt;object type=&quot;3&quot; unique_id=&quot;10256&quot;&gt;&lt;property id=&quot;20148&quot; value=&quot;5&quot;/&gt;&lt;property id=&quot;20300&quot; value=&quot;Slide 135 - &amp;quot;VGTT Feature Overview&amp;quot;&quot;/&gt;&lt;property id=&quot;20307&quot; value=&quot;611&quot;/&gt;&lt;/object&gt;&lt;object type=&quot;3&quot; unique_id=&quot;10257&quot;&gt;&lt;property id=&quot;20148&quot; value=&quot;5&quot;/&gt;&lt;property id=&quot;20300&quot; value=&quot;Slide 136 - &amp;quot;NDGT Parameter&amp;quot;&quot;/&gt;&lt;property id=&quot;20307&quot; value=&quot;612&quot;/&gt;&lt;/object&gt;&lt;object type=&quot;3&quot; unique_id=&quot;10258&quot;&gt;&lt;property id=&quot;20148&quot; value=&quot;5&quot;/&gt;&lt;property id=&quot;20300&quot; value=&quot;Slide 137 - &amp;quot;VGTT Configuration&amp;quot;&quot;/&gt;&lt;property id=&quot;20307&quot; value=&quot;814&quot;/&gt;&lt;/object&gt;&lt;object type=&quot;3&quot; unique_id=&quot;10259&quot;&gt;&lt;property id=&quot;20148&quot; value=&quot;5&quot;/&gt;&lt;property id=&quot;20300&quot; value=&quot;Slide 138 - &amp;quot;VGTT Example &amp;quot;&quot;/&gt;&lt;property id=&quot;20307&quot; value=&quot;614&quot;/&gt;&lt;/object&gt;&lt;object type=&quot;3&quot; unique_id=&quot;10260&quot;&gt;&lt;property id=&quot;20148&quot; value=&quot;5&quot;/&gt;&lt;property id=&quot;20300&quot; value=&quot;Slide 139 - &amp;quot;Learning Activity 8: VGTT Configuration&amp;quot;&quot;/&gt;&lt;property id=&quot;20307&quot; value=&quot;615&quot;/&gt;&lt;/object&gt;&lt;object type=&quot;3&quot; unique_id=&quot;10261&quot;&gt;&lt;property id=&quot;20148&quot; value=&quot;5&quot;/&gt;&lt;property id=&quot;20300&quot; value=&quot;Slide 140 - &amp;quot;Learning Activity 8 Assignment A&amp;quot;&quot;/&gt;&lt;property id=&quot;20307&quot; value=&quot;616&quot;/&gt;&lt;/object&gt;&lt;object type=&quot;3&quot; unique_id=&quot;10262&quot;&gt;&lt;property id=&quot;20148&quot; value=&quot;5&quot;/&gt;&lt;property id=&quot;20300&quot; value=&quot;Slide 141 - &amp;quot;Learning Activity 8 Assignment B&amp;quot;&quot;/&gt;&lt;property id=&quot;20307&quot; value=&quot;617&quot;/&gt;&lt;/object&gt;&lt;object type=&quot;3&quot; unique_id=&quot;10263&quot;&gt;&lt;property id=&quot;20148&quot; value=&quot;5&quot;/&gt;&lt;property id=&quot;20300&quot; value=&quot;Slide 142 - &amp;quot;Learning Activity 8 Assignment C&amp;quot;&quot;/&gt;&lt;property id=&quot;20307&quot; value=&quot;618&quot;/&gt;&lt;/object&gt;&lt;object type=&quot;3&quot; unique_id=&quot;10264&quot;&gt;&lt;property id=&quot;20148&quot; value=&quot;5&quot;/&gt;&lt;property id=&quot;20300&quot; value=&quot;Slide 143 - &amp;quot;Learning Activity 8 Assignment D&amp;quot;&quot;/&gt;&lt;property id=&quot;20307&quot; value=&quot;619&quot;/&gt;&lt;/object&gt;&lt;object type=&quot;3&quot; unique_id=&quot;10265&quot;&gt;&lt;property id=&quot;20148&quot; value=&quot;5&quot;/&gt;&lt;property id=&quot;20300&quot; value=&quot;Slide 144&quot;/&gt;&lt;property id=&quot;20307&quot; value=&quot;824&quot;/&gt;&lt;/object&gt;&lt;object type=&quot;3&quot; unique_id=&quot;10266&quot;&gt;&lt;property id=&quot;20148&quot; value=&quot;5&quot;/&gt;&lt;property id=&quot;20300&quot; value=&quot;Slide 145 - &amp;quot;Module 5 Review&amp;quot;&quot;/&gt;&lt;property id=&quot;20307&quot; value=&quot;620&quot;/&gt;&lt;/object&gt;&lt;object type=&quot;3&quot; unique_id=&quot;10267&quot;&gt;&lt;property id=&quot;20148&quot; value=&quot;5&quot;/&gt;&lt;property id=&quot;20300&quot; value=&quot;Slide 146 - &amp;quot;Blank Slide for Review Questions&amp;quot;&quot;/&gt;&lt;property id=&quot;20307&quot; value=&quot;621&quot;/&gt;&lt;/object&gt;&lt;object type=&quot;3&quot; unique_id=&quot;10268&quot;&gt;&lt;property id=&quot;20148&quot; value=&quot;5&quot;/&gt;&lt;property id=&quot;20300&quot; value=&quot;Slide 147 - &amp;quot;Module 6&amp;quot;&quot;/&gt;&lt;property id=&quot;20307&quot; value=&quot;623&quot;/&gt;&lt;/object&gt;&lt;object type=&quot;3&quot; unique_id=&quot;10269&quot;&gt;&lt;property id=&quot;20148&quot; value=&quot;5&quot;/&gt;&lt;property id=&quot;20300&quot; value=&quot;Slide 148 - &amp;quot;Module 6 Objectives&amp;quot;&quot;/&gt;&lt;property id=&quot;20307&quot; value=&quot;624&quot;/&gt;&lt;/object&gt;&lt;object type=&quot;3&quot; unique_id=&quot;10270&quot;&gt;&lt;property id=&quot;20148&quot; value=&quot;5&quot;/&gt;&lt;property id=&quot;20300&quot; value=&quot;Slide 149 - &amp;quot;Gateway Screening Overview&amp;quot;&quot;/&gt;&lt;property id=&quot;20307&quot; value=&quot;625&quot;/&gt;&lt;/object&gt;&lt;object type=&quot;3&quot; unique_id=&quot;10271&quot;&gt;&lt;property id=&quot;20148&quot; value=&quot;5&quot;/&gt;&lt;property id=&quot;20300&quot; value=&quot;Slide 150 - &amp;quot;Gateway Screening Overview&amp;quot;&quot;/&gt;&lt;property id=&quot;20307&quot; value=&quot;626&quot;/&gt;&lt;/object&gt;&lt;object type=&quot;3&quot; unique_id=&quot;10272&quot;&gt;&lt;property id=&quot;20148&quot; value=&quot;5&quot;/&gt;&lt;property id=&quot;20300&quot; value=&quot;Slide 151 - &amp;quot;ANSI Gateway Screening of MSU Fields&amp;quot;&quot;/&gt;&lt;property id=&quot;20307&quot; value=&quot;627&quot;/&gt;&lt;/object&gt;&lt;object type=&quot;3&quot; unique_id=&quot;10273&quot;&gt;&lt;property id=&quot;20148&quot; value=&quot;5&quot;/&gt;&lt;property id=&quot;20300&quot; value=&quot;Slide 152 - &amp;quot;ITU Gateway Screening of MSU Fields&amp;quot;&quot;/&gt;&lt;property id=&quot;20307&quot; value=&quot;628&quot;/&gt;&lt;/object&gt;&lt;object type=&quot;3&quot; unique_id=&quot;10274&quot;&gt;&lt;property id=&quot;20148&quot; value=&quot;5&quot;/&gt;&lt;property id=&quot;20300&quot; value=&quot;Slide 153 - &amp;quot;GWS and Service Information Octet Field&amp;quot;&quot;/&gt;&lt;property id=&quot;20307&quot; value=&quot;629&quot;/&gt;&lt;/object&gt;&lt;object type=&quot;3&quot; unique_id=&quot;10275&quot;&gt;&lt;property id=&quot;20148&quot; value=&quot;5&quot;/&gt;&lt;property id=&quot;20300&quot; value=&quot;Slide 154 - &amp;quot;GWS and Signaling Information Field&amp;quot;&quot;/&gt;&lt;property id=&quot;20307&quot; value=&quot;630&quot;/&gt;&lt;/object&gt;&lt;object type=&quot;3&quot; unique_id=&quot;10276&quot;&gt;&lt;property id=&quot;20148&quot; value=&quot;5&quot;/&gt;&lt;property id=&quot;20300&quot; value=&quot;Slide 155 - &amp;quot;Network Management Header Codes&amp;quot;&quot;/&gt;&lt;property id=&quot;20307&quot; value=&quot;631&quot;/&gt;&lt;/object&gt;&lt;object type=&quot;3&quot; unique_id=&quot;10277&quot;&gt;&lt;property id=&quot;20148&quot; value=&quot;5&quot;/&gt;&lt;property id=&quot;20300&quot; value=&quot;Slide 156 - &amp;quot;Network Test Heading Codes&amp;quot;&quot;/&gt;&lt;property id=&quot;20307&quot; value=&quot;632&quot;/&gt;&lt;/object&gt;&lt;object type=&quot;3&quot; unique_id=&quot;10278&quot;&gt;&lt;property id=&quot;20148&quot; value=&quot;5&quot;/&gt;&lt;property id=&quot;20300&quot; value=&quot;Slide 157 - &amp;quot;Cards Performing Gateway Screening&amp;quot;&quot;/&gt;&lt;property id=&quot;20307&quot; value=&quot;633&quot;/&gt;&lt;/object&gt;&lt;object type=&quot;3&quot; unique_id=&quot;10279&quot;&gt;&lt;property id=&quot;20148&quot; value=&quot;5&quot;/&gt;&lt;property id=&quot;20300&quot; value=&quot;Slide 158 - &amp;quot;Gateway Screening “Do’s and Don’ts”&amp;quot;&quot;/&gt;&lt;property id=&quot;20307&quot; value=&quot;634&quot;/&gt;&lt;/object&gt;&lt;object type=&quot;3&quot; unique_id=&quot;10280&quot;&gt;&lt;property id=&quot;20148&quot; value=&quot;5&quot;/&gt;&lt;property id=&quot;20300&quot; value=&quot;Slide 159 - &amp;quot;Gateway Screening Functions&amp;quot;&quot;/&gt;&lt;property id=&quot;20307&quot; value=&quot;635&quot;/&gt;&lt;/object&gt;&lt;object type=&quot;3&quot; unique_id=&quot;10281&quot;&gt;&lt;property id=&quot;20148&quot; value=&quot;5&quot;/&gt;&lt;property id=&quot;20300&quot; value=&quot;Slide 160 - &amp;quot;Screen Sets&amp;quot;&quot;/&gt;&lt;property id=&quot;20307&quot; value=&quot;636&quot;/&gt;&lt;/object&gt;&lt;object type=&quot;3&quot; unique_id=&quot;10282&quot;&gt;&lt;property id=&quot;20148&quot; value=&quot;5&quot;/&gt;&lt;property id=&quot;20300&quot; value=&quot;Slide 161 - &amp;quot;Gateway Screening Association Chart&amp;quot;&quot;/&gt;&lt;property id=&quot;20307&quot; value=&quot;637&quot;/&gt;&lt;/object&gt;&lt;object type=&quot;3&quot; unique_id=&quot;10283&quot;&gt;&lt;property id=&quot;20148&quot; value=&quot;5&quot;/&gt;&lt;property id=&quot;20300&quot; value=&quot;Slide 162 - &amp;quot;Screening Hierarchy&amp;quot;&quot;/&gt;&lt;property id=&quot;20307&quot; value=&quot;638&quot;/&gt;&lt;/object&gt;&lt;object type=&quot;3&quot; unique_id=&quot;10284&quot;&gt;&lt;property id=&quot;20148&quot; value=&quot;5&quot;/&gt;&lt;property id=&quot;20300&quot; value=&quot;Slide 163 - &amp;quot;Screening Tables and Attributes&amp;quot;&quot;/&gt;&lt;property id=&quot;20307&quot; value=&quot;639&quot;/&gt;&lt;/object&gt;&lt;object type=&quot;3&quot; unique_id=&quot;10285&quot;&gt;&lt;property id=&quot;20148&quot; value=&quot;5&quot;/&gt;&lt;property id=&quot;20300&quot; value=&quot;Slide 164 - &amp;quot;Gateway Screening Flowchart Example&amp;quot;&quot;/&gt;&lt;property id=&quot;20307&quot; value=&quot;640&quot;/&gt;&lt;/object&gt;&lt;object type=&quot;3&quot; unique_id=&quot;10286&quot;&gt;&lt;property id=&quot;20148&quot; value=&quot;5&quot;/&gt;&lt;property id=&quot;20300&quot; value=&quot;Slide 165 - &amp;quot;Gateway Screening (*) Special Character&amp;quot;&quot;/&gt;&lt;property id=&quot;20307&quot; value=&quot;641&quot;/&gt;&lt;/object&gt;&lt;object type=&quot;3&quot; unique_id=&quot;10287&quot;&gt;&lt;property id=&quot;20148&quot; value=&quot;5&quot;/&gt;&lt;property id=&quot;20300&quot; value=&quot;Slide 166 - &amp;quot;Gateway Screening (&amp;amp;&amp;amp;) Special Character&amp;quot;&quot;/&gt;&lt;property id=&quot;20307&quot; value=&quot;642&quot;/&gt;&lt;/object&gt;&lt;object type=&quot;3&quot; unique_id=&quot;10288&quot;&gt;&lt;property id=&quot;20148&quot; value=&quot;5&quot;/&gt;&lt;property id=&quot;20300&quot; value=&quot;Slide 167 - &amp;quot;Gateway Screening Special Characters&amp;quot;&quot;/&gt;&lt;property id=&quot;20307&quot; value=&quot;643&quot;/&gt;&lt;/object&gt;&lt;object type=&quot;3&quot; unique_id=&quot;10289&quot;&gt;&lt;property id=&quot;20148&quot; value=&quot;5&quot;/&gt;&lt;property id=&quot;20300&quot; value=&quot;Slide 168 - &amp;quot;GWS Stop Action Sets&amp;quot;&quot;/&gt;&lt;property id=&quot;20307&quot; value=&quot;644&quot;/&gt;&lt;/object&gt;&lt;object type=&quot;3&quot; unique_id=&quot;10290&quot;&gt;&lt;property id=&quot;20148&quot; value=&quot;5&quot;/&gt;&lt;property id=&quot;20300&quot; value=&quot;Slide 169 - &amp;quot;GWS Stop Action Set Example&amp;quot;&quot;/&gt;&lt;property id=&quot;20307&quot; value=&quot;645&quot;/&gt;&lt;/object&gt;&lt;object type=&quot;3&quot; unique_id=&quot;10291&quot;&gt;&lt;property id=&quot;20148&quot; value=&quot;5&quot;/&gt;&lt;property id=&quot;20300&quot; value=&quot;Slide 170 - &amp;quot;Gateway Screening Example&amp;quot;&quot;/&gt;&lt;property id=&quot;20307&quot; value=&quot;646&quot;/&gt;&lt;/object&gt;&lt;object type=&quot;3&quot; unique_id=&quot;10292&quot;&gt;&lt;property id=&quot;20148&quot; value=&quot;5&quot;/&gt;&lt;property id=&quot;20300&quot; value=&quot;Slide 171 - &amp;quot;Gateway Screening Message Flow Example&amp;quot;&quot;/&gt;&lt;property id=&quot;20307&quot; value=&quot;647&quot;/&gt;&lt;/object&gt;&lt;object type=&quot;3&quot; unique_id=&quot;10293&quot;&gt;&lt;property id=&quot;20148&quot; value=&quot;5&quot;/&gt;&lt;property id=&quot;20300&quot; value=&quot;Slide 172 - &amp;quot;Module 6 Review&amp;quot;&quot;/&gt;&lt;property id=&quot;20307&quot; value=&quot;648&quot;/&gt;&lt;/object&gt;&lt;object type=&quot;3&quot; unique_id=&quot;10294&quot;&gt;&lt;property id=&quot;20148&quot; value=&quot;5&quot;/&gt;&lt;property id=&quot;20300&quot; value=&quot;Slide 173 - &amp;quot;Blank Slide for Review Questions&amp;quot;&quot;/&gt;&lt;property id=&quot;20307&quot; value=&quot;649&quot;/&gt;&lt;/object&gt;&lt;object type=&quot;3&quot; unique_id=&quot;10295&quot;&gt;&lt;property id=&quot;20148&quot; value=&quot;5&quot;/&gt;&lt;property id=&quot;20300&quot; value=&quot;Slide 174 - &amp;quot;Student Notes&amp;quot;&quot;/&gt;&lt;property id=&quot;20307&quot; value=&quot;650&quot;/&gt;&lt;/object&gt;&lt;object type=&quot;3&quot; unique_id=&quot;10296&quot;&gt;&lt;property id=&quot;20148&quot; value=&quot;5&quot;/&gt;&lt;property id=&quot;20300&quot; value=&quot;Slide 175 - &amp;quot;Module 7&amp;quot;&quot;/&gt;&lt;property id=&quot;20307&quot; value=&quot;651&quot;/&gt;&lt;/object&gt;&lt;object type=&quot;3&quot; unique_id=&quot;10297&quot;&gt;&lt;property id=&quot;20148&quot; value=&quot;5&quot;/&gt;&lt;property id=&quot;20300&quot; value=&quot;Slide 176 - &amp;quot;Module 7 Objectives&amp;quot;&quot;/&gt;&lt;property id=&quot;20307&quot; value=&quot;652&quot;/&gt;&lt;/object&gt;&lt;object type=&quot;3&quot; unique_id=&quot;10298&quot;&gt;&lt;property id=&quot;20148&quot; value=&quot;5&quot;/&gt;&lt;property id=&quot;20300&quot; value=&quot;Slide 177 - &amp;quot;MTP Gateway Screening Order&amp;quot;&quot;/&gt;&lt;property id=&quot;20307&quot; value=&quot;653&quot;/&gt;&lt;/object&gt;&lt;object type=&quot;3&quot; unique_id=&quot;10299&quot;&gt;&lt;property id=&quot;20148&quot; value=&quot;5&quot;/&gt;&lt;property id=&quot;20300&quot; value=&quot;Slide 178 - &amp;quot;SCCP Gateway Screening Order&amp;quot;&quot;/&gt;&lt;property id=&quot;20307&quot; value=&quot;654&quot;/&gt;&lt;/object&gt;&lt;object type=&quot;3&quot; unique_id=&quot;10300&quot;&gt;&lt;property id=&quot;20148&quot; value=&quot;5&quot;/&gt;&lt;property id=&quot;20300&quot; value=&quot;Slide 179 - &amp;quot;MTP Gateway Screening Configuration&amp;quot;&quot;/&gt;&lt;property id=&quot;20307&quot; value=&quot;656&quot;/&gt;&lt;/object&gt;&lt;object type=&quot;3&quot; unique_id=&quot;10301&quot;&gt;&lt;property id=&quot;20148&quot; value=&quot;5&quot;/&gt;&lt;property id=&quot;20300&quot; value=&quot;Slide 180 - &amp;quot;Gateway Screening Begins at the Linkset&amp;quot;&quot;/&gt;&lt;property id=&quot;20307&quot; value=&quot;657&quot;/&gt;&lt;/object&gt;&lt;object type=&quot;3&quot; unique_id=&quot;10302&quot;&gt;&lt;property id=&quot;20148&quot; value=&quot;5&quot;/&gt;&lt;property id=&quot;20300&quot; value=&quot;Slide 181 - &amp;quot;Gateway Screening States and Reporting&amp;quot;&quot;/&gt;&lt;property id=&quot;20307&quot; value=&quot;658&quot;/&gt;&lt;/object&gt;&lt;object type=&quot;3&quot; unique_id=&quot;10303&quot;&gt;&lt;property id=&quot;20148&quot; value=&quot;5&quot;/&gt;&lt;property id=&quot;20300&quot; value=&quot;Slide 182 - &amp;quot;Entering a Screen Set&amp;quot;&quot;/&gt;&lt;property id=&quot;20307&quot; value=&quot;660&quot;/&gt;&lt;/object&gt;&lt;object type=&quot;3&quot; unique_id=&quot;10304&quot;&gt;&lt;property id=&quot;20148&quot; value=&quot;5&quot;/&gt;&lt;property id=&quot;20300&quot; value=&quot;Slide 183 - &amp;quot;Ent-scrset:destfld=yes Example&amp;quot;&quot;/&gt;&lt;property id=&quot;20307&quot; value=&quot;661&quot;/&gt;&lt;/object&gt;&lt;object type=&quot;3&quot; unique_id=&quot;10305&quot;&gt;&lt;property id=&quot;20148&quot; value=&quot;5&quot;/&gt;&lt;property id=&quot;20300&quot; value=&quot;Slide 184 - &amp;quot;Allowed Originating Point Code Table&amp;quot;&quot;/&gt;&lt;property id=&quot;20307&quot; value=&quot;662&quot;/&gt;&lt;/object&gt;&lt;object type=&quot;3&quot; unique_id=&quot;10306&quot;&gt;&lt;property id=&quot;20148&quot; value=&quot;5&quot;/&gt;&lt;property id=&quot;20300&quot; value=&quot;Slide 185 - &amp;quot;Allowed OPC Example&amp;quot;&quot;/&gt;&lt;property id=&quot;20307&quot; value=&quot;663&quot;/&gt;&lt;/object&gt;&lt;object type=&quot;3&quot; unique_id=&quot;10307&quot;&gt;&lt;property id=&quot;20148&quot; value=&quot;5&quot;/&gt;&lt;property id=&quot;20300&quot; value=&quot;Slide 186 - &amp;quot;Blocked Originating Point Code Table&amp;quot;&quot;/&gt;&lt;property id=&quot;20307&quot; value=&quot;664&quot;/&gt;&lt;/object&gt;&lt;object type=&quot;3&quot; unique_id=&quot;10308&quot;&gt;&lt;property id=&quot;20148&quot; value=&quot;5&quot;/&gt;&lt;property id=&quot;20300&quot; value=&quot;Slide 187 - &amp;quot;Student Notes&amp;quot;&quot;/&gt;&lt;property id=&quot;20307&quot; value=&quot;665&quot;/&gt;&lt;/object&gt;&lt;object type=&quot;3&quot; unique_id=&quot;10309&quot;&gt;&lt;property id=&quot;20148&quot; value=&quot;5&quot;/&gt;&lt;property id=&quot;20300&quot; value=&quot;Slide 188 - &amp;quot;Allowed Service Information Octet Table&amp;quot;&quot;/&gt;&lt;property id=&quot;20307&quot; value=&quot;666&quot;/&gt;&lt;/object&gt;&lt;object type=&quot;3&quot; unique_id=&quot;10310&quot;&gt;&lt;property id=&quot;20148&quot; value=&quot;5&quot;/&gt;&lt;property id=&quot;20300&quot; value=&quot;Slide 189 - &amp;quot;Allowed SIO Example&amp;quot;&quot;/&gt;&lt;property id=&quot;20307&quot; value=&quot;667&quot;/&gt;&lt;/object&gt;&lt;object type=&quot;3&quot; unique_id=&quot;10311&quot;&gt;&lt;property id=&quot;20148&quot; value=&quot;5&quot;/&gt;&lt;property id=&quot;20300&quot; value=&quot;Slide 190 - &amp;quot;Allowed Destination Point Code Table&amp;quot;&quot;/&gt;&lt;property id=&quot;20307&quot; value=&quot;668&quot;/&gt;&lt;/object&gt;&lt;object type=&quot;3&quot; unique_id=&quot;10312&quot;&gt;&lt;property id=&quot;20148&quot; value=&quot;5&quot;/&gt;&lt;property id=&quot;20300&quot; value=&quot;Slide 191 - &amp;quot;Allowed DPC Example&amp;quot;&quot;/&gt;&lt;property id=&quot;20307&quot; value=&quot;669&quot;/&gt;&lt;/object&gt;&lt;object type=&quot;3&quot; unique_id=&quot;10313&quot;&gt;&lt;property id=&quot;20148&quot; value=&quot;5&quot;/&gt;&lt;property id=&quot;20300&quot; value=&quot;Slide 192 - &amp;quot;Blocked Destination Point Code Table&amp;quot;&quot;/&gt;&lt;property id=&quot;20307&quot; value=&quot;670&quot;/&gt;&lt;/object&gt;&lt;object type=&quot;3&quot; unique_id=&quot;10314&quot;&gt;&lt;property id=&quot;20148&quot; value=&quot;5&quot;/&gt;&lt;property id=&quot;20300&quot; value=&quot;Slide 193 - &amp;quot;Student Notes&amp;quot;&quot;/&gt;&lt;property id=&quot;20307&quot; value=&quot;671&quot;/&gt;&lt;/object&gt;&lt;object type=&quot;3&quot; unique_id=&quot;10315&quot;&gt;&lt;property id=&quot;20148&quot; value=&quot;5&quot;/&gt;&lt;property id=&quot;20300&quot; value=&quot;Slide 194 - &amp;quot;Allowed Affected Destination Field Table&amp;quot;&quot;/&gt;&lt;property id=&quot;20307&quot; value=&quot;672&quot;/&gt;&lt;/object&gt;&lt;object type=&quot;3&quot; unique_id=&quot;10316&quot;&gt;&lt;property id=&quot;20148&quot; value=&quot;5&quot;/&gt;&lt;property id=&quot;20300&quot; value=&quot;Slide 195 - &amp;quot;Allowed Affected Destination Field Example&amp;quot;&quot;/&gt;&lt;property id=&quot;20307&quot; value=&quot;673&quot;/&gt;&lt;/object&gt;&lt;object type=&quot;3&quot; unique_id=&quot;10317&quot;&gt;&lt;property id=&quot;20148&quot; value=&quot;5&quot;/&gt;&lt;property id=&quot;20300&quot; value=&quot;Slide 196 - &amp;quot;Allowed ISUP Message Type Table&amp;quot;&quot;/&gt;&lt;property id=&quot;20307&quot; value=&quot;674&quot;/&gt;&lt;/object&gt;&lt;object type=&quot;3&quot; unique_id=&quot;10318&quot;&gt;&lt;property id=&quot;20148&quot; value=&quot;5&quot;/&gt;&lt;property id=&quot;20300&quot; value=&quot;Slide 197 - &amp;quot;Allowed ISUP Example&amp;quot;&quot;/&gt;&lt;property id=&quot;20307&quot; value=&quot;675&quot;/&gt;&lt;/object&gt;&lt;object type=&quot;3&quot; unique_id=&quot;10319&quot;&gt;&lt;property id=&quot;20148&quot; value=&quot;5&quot;/&gt;&lt;property id=&quot;20300&quot; value=&quot;Slide 198 - &amp;quot;MTP GWS Configuration&amp;quot;&quot;/&gt;&lt;property id=&quot;20307&quot; value=&quot;676&quot;/&gt;&lt;/object&gt;&lt;object type=&quot;3&quot; unique_id=&quot;10320&quot;&gt;&lt;property id=&quot;20148&quot; value=&quot;5&quot;/&gt;&lt;property id=&quot;20300&quot; value=&quot;Slide 199 - &amp;quot;Scenario Map&amp;quot;&quot;/&gt;&lt;property id=&quot;20307&quot; value=&quot;677&quot;/&gt;&lt;/object&gt;&lt;object type=&quot;3&quot; unique_id=&quot;10321&quot;&gt;&lt;property id=&quot;20148&quot; value=&quot;5&quot;/&gt;&lt;property id=&quot;20300&quot; value=&quot;Slide 200 - &amp;quot;Student Notes&amp;quot;&quot;/&gt;&lt;property id=&quot;20307&quot; value=&quot;678&quot;/&gt;&lt;/object&gt;&lt;object type=&quot;3&quot; unique_id=&quot;10322&quot;&gt;&lt;property id=&quot;20148&quot; value=&quot;5&quot;/&gt;&lt;property id=&quot;20300&quot; value=&quot;Slide 201 - &amp;quot;Learning Activity 9: MTP GWS Configuration&amp;quot;&quot;/&gt;&lt;property id=&quot;20307&quot; value=&quot;679&quot;/&gt;&lt;/object&gt;&lt;object type=&quot;3&quot; unique_id=&quot;10323&quot;&gt;&lt;property id=&quot;20148&quot; value=&quot;5&quot;/&gt;&lt;property id=&quot;20300&quot; value=&quot;Slide 202 - &amp;quot;Learning Activity 9 Assignment A&amp;quot;&quot;/&gt;&lt;property id=&quot;20307&quot; value=&quot;680&quot;/&gt;&lt;/object&gt;&lt;object type=&quot;3&quot; unique_id=&quot;10324&quot;&gt;&lt;property id=&quot;20148&quot; value=&quot;5&quot;/&gt;&lt;property id=&quot;20300&quot; value=&quot;Slide 203 - &amp;quot;Learning Activity 9 Assignment B&amp;quot;&quot;/&gt;&lt;property id=&quot;20307&quot; value=&quot;681&quot;/&gt;&lt;/object&gt;&lt;object type=&quot;3&quot; unique_id=&quot;10325&quot;&gt;&lt;property id=&quot;20148&quot; value=&quot;5&quot;/&gt;&lt;property id=&quot;20300&quot; value=&quot;Slide 204 - &amp;quot;Learning Activity 9 Assignment C&amp;quot;&quot;/&gt;&lt;property id=&quot;20307&quot; value=&quot;682&quot;/&gt;&lt;/object&gt;&lt;object type=&quot;3&quot; unique_id=&quot;10326&quot;&gt;&lt;property id=&quot;20148&quot; value=&quot;5&quot;/&gt;&lt;property id=&quot;20300&quot; value=&quot;Slide 205 - &amp;quot;Learning Activity 9 Assignment D&amp;quot;&quot;/&gt;&lt;property id=&quot;20307&quot; value=&quot;683&quot;/&gt;&lt;/object&gt;&lt;object type=&quot;3&quot; unique_id=&quot;10327&quot;&gt;&lt;property id=&quot;20148&quot; value=&quot;5&quot;/&gt;&lt;property id=&quot;20300&quot; value=&quot;Slide 206&quot;/&gt;&lt;property id=&quot;20307&quot; value=&quot;825&quot;/&gt;&lt;/object&gt;&lt;object type=&quot;3&quot; unique_id=&quot;10328&quot;&gt;&lt;property id=&quot;20148&quot; value=&quot;5&quot;/&gt;&lt;property id=&quot;20300&quot; value=&quot;Slide 207 - &amp;quot;SCCP Gateway Screening Configuration&amp;quot;&quot;/&gt;&lt;property id=&quot;20307&quot; value=&quot;684&quot;/&gt;&lt;/object&gt;&lt;object type=&quot;3&quot; unique_id=&quot;10329&quot;&gt;&lt;property id=&quot;20148&quot; value=&quot;5&quot;/&gt;&lt;property id=&quot;20300&quot; value=&quot;Slide 208 - &amp;quot;Allowed Destination Point Code Table&amp;quot;&quot;/&gt;&lt;property id=&quot;20307&quot; value=&quot;685&quot;/&gt;&lt;/object&gt;&lt;object type=&quot;3&quot; unique_id=&quot;10330&quot;&gt;&lt;property id=&quot;20148&quot; value=&quot;5&quot;/&gt;&lt;property id=&quot;20300&quot; value=&quot;Slide 209 - &amp;quot;Allowed Calling Party Address Table&amp;quot;&quot;/&gt;&lt;property id=&quot;20307&quot; value=&quot;686&quot;/&gt;&lt;/object&gt;&lt;object type=&quot;3&quot; unique_id=&quot;10331&quot;&gt;&lt;property id=&quot;20148&quot; value=&quot;5&quot;/&gt;&lt;property id=&quot;20300&quot; value=&quot;Slide 210 - &amp;quot;Allowed CGPA Example&amp;quot;&quot;/&gt;&lt;property id=&quot;20307&quot; value=&quot;687&quot;/&gt;&lt;/object&gt;&lt;object type=&quot;3&quot; unique_id=&quot;10332&quot;&gt;&lt;property id=&quot;20148&quot; value=&quot;5&quot;/&gt;&lt;property id=&quot;20300&quot; value=&quot;Slide 211 - &amp;quot;Allowed Translation Type Table&amp;quot;&quot;/&gt;&lt;property id=&quot;20307&quot; value=&quot;688&quot;/&gt;&lt;/object&gt;&lt;object type=&quot;3&quot; unique_id=&quot;10333&quot;&gt;&lt;property id=&quot;20148&quot; value=&quot;5&quot;/&gt;&lt;property id=&quot;20300&quot; value=&quot;Slide 212 - &amp;quot;Allowed TT Example&amp;quot;&quot;/&gt;&lt;property id=&quot;20307&quot; value=&quot;689&quot;/&gt;&lt;/object&gt;&lt;object type=&quot;3&quot; unique_id=&quot;10334&quot;&gt;&lt;property id=&quot;20148&quot; value=&quot;5&quot;/&gt;&lt;property id=&quot;20300&quot; value=&quot;Slide 213 - &amp;quot;Allowed Called Party Address Table&amp;quot;&quot;/&gt;&lt;property id=&quot;20307&quot; value=&quot;690&quot;/&gt;&lt;/object&gt;&lt;object type=&quot;3&quot; unique_id=&quot;10335&quot;&gt;&lt;property id=&quot;20148&quot; value=&quot;5&quot;/&gt;&lt;property id=&quot;20300&quot; value=&quot;Slide 214 - &amp;quot;Allowed CDPA Example &amp;quot;&quot;/&gt;&lt;property id=&quot;20307&quot; value=&quot;691&quot;/&gt;&lt;/object&gt;&lt;object type=&quot;3&quot; unique_id=&quot;10336&quot;&gt;&lt;property id=&quot;20148&quot; value=&quot;5&quot;/&gt;&lt;property id=&quot;20300&quot; value=&quot;Slide 215 - &amp;quot;Allowed Affected Point Code Table&amp;quot;&quot;/&gt;&lt;property id=&quot;20307&quot; value=&quot;692&quot;/&gt;&lt;/object&gt;&lt;object type=&quot;3&quot; unique_id=&quot;10337&quot;&gt;&lt;property id=&quot;20148&quot; value=&quot;5&quot;/&gt;&lt;property id=&quot;20300&quot; value=&quot;Slide 216 - &amp;quot;Allowed AFTPC Example&amp;quot;&quot;/&gt;&lt;property id=&quot;20307&quot; value=&quot;693&quot;/&gt;&lt;/object&gt;&lt;object type=&quot;3&quot; unique_id=&quot;10338&quot;&gt;&lt;property id=&quot;20148&quot; value=&quot;5&quot;/&gt;&lt;property id=&quot;20300&quot; value=&quot;Slide 217 - &amp;quot;SCCP GWS Configuration&amp;quot;&quot;/&gt;&lt;property id=&quot;20307&quot; value=&quot;694&quot;/&gt;&lt;/object&gt;&lt;object type=&quot;3&quot; unique_id=&quot;10339&quot;&gt;&lt;property id=&quot;20148&quot; value=&quot;5&quot;/&gt;&lt;property id=&quot;20300&quot; value=&quot;Slide 218 - &amp;quot;Scenario Map&amp;quot;&quot;/&gt;&lt;property id=&quot;20307&quot; value=&quot;695&quot;/&gt;&lt;/object&gt;&lt;object type=&quot;3&quot; unique_id=&quot;10340&quot;&gt;&lt;property id=&quot;20148&quot; value=&quot;5&quot;/&gt;&lt;property id=&quot;20300&quot; value=&quot;Slide 219 - &amp;quot;Learning Activity 10: SCCP GWS Configuration&amp;quot;&quot;/&gt;&lt;property id=&quot;20307&quot; value=&quot;696&quot;/&gt;&lt;/object&gt;&lt;object type=&quot;3&quot; unique_id=&quot;10341&quot;&gt;&lt;property id=&quot;20148&quot; value=&quot;5&quot;/&gt;&lt;property id=&quot;20300&quot; value=&quot;Slide 220 - &amp;quot;Learning Activity 10 Assignment A&amp;quot;&quot;/&gt;&lt;property id=&quot;20307&quot; value=&quot;697&quot;/&gt;&lt;/object&gt;&lt;object type=&quot;3&quot; unique_id=&quot;10342&quot;&gt;&lt;property id=&quot;20148&quot; value=&quot;5&quot;/&gt;&lt;property id=&quot;20300&quot; value=&quot;Slide 221 - &amp;quot;Learning Activity 10 Assignment B&amp;quot;&quot;/&gt;&lt;property id=&quot;20307&quot; value=&quot;698&quot;/&gt;&lt;/object&gt;&lt;object type=&quot;3&quot; unique_id=&quot;10343&quot;&gt;&lt;property id=&quot;20148&quot; value=&quot;5&quot;/&gt;&lt;property id=&quot;20300&quot; value=&quot;Slide 222 - &amp;quot;Learning Activity 10 Assignment C&amp;quot;&quot;/&gt;&lt;property id=&quot;20307&quot; value=&quot;699&quot;/&gt;&lt;/object&gt;&lt;object type=&quot;3&quot; unique_id=&quot;10344&quot;&gt;&lt;property id=&quot;20148&quot; value=&quot;5&quot;/&gt;&lt;property id=&quot;20300&quot; value=&quot;Slide 223 - &amp;quot;Learning Activity 10 Assignment D&amp;quot;&quot;/&gt;&lt;property id=&quot;20307&quot; value=&quot;700&quot;/&gt;&lt;/object&gt;&lt;object type=&quot;3&quot; unique_id=&quot;10345&quot;&gt;&lt;property id=&quot;20148&quot; value=&quot;5&quot;/&gt;&lt;property id=&quot;20300&quot; value=&quot;Slide 224&quot;/&gt;&lt;property id=&quot;20307&quot; value=&quot;826&quot;/&gt;&lt;/object&gt;&lt;object type=&quot;3&quot; unique_id=&quot;10346&quot;&gt;&lt;property id=&quot;20148&quot; value=&quot;5&quot;/&gt;&lt;property id=&quot;20300&quot; value=&quot;Slide 225 - &amp;quot;Module 7 Review&amp;quot;&quot;/&gt;&lt;property id=&quot;20307&quot; value=&quot;701&quot;/&gt;&lt;/object&gt;&lt;object type=&quot;3&quot; unique_id=&quot;10347&quot;&gt;&lt;property id=&quot;20148&quot; value=&quot;5&quot;/&gt;&lt;property id=&quot;20300&quot; value=&quot;Slide 226 - &amp;quot;Blank Slide for Review Questions&amp;quot;&quot;/&gt;&lt;property id=&quot;20307&quot; value=&quot;702&quot;/&gt;&lt;/object&gt;&lt;object type=&quot;3&quot; unique_id=&quot;10348&quot;&gt;&lt;property id=&quot;20148&quot; value=&quot;5&quot;/&gt;&lt;property id=&quot;20300&quot; value=&quot;Slide 227 - &amp;quot;Module 8&amp;quot;&quot;/&gt;&lt;property id=&quot;20307&quot; value=&quot;703&quot;/&gt;&lt;/object&gt;&lt;object type=&quot;3&quot; unique_id=&quot;10349&quot;&gt;&lt;property id=&quot;20148&quot; value=&quot;5&quot;/&gt;&lt;property id=&quot;20300&quot; value=&quot;Slide 228 - &amp;quot;Module 8 Objectives&amp;quot;&quot;/&gt;&lt;property id=&quot;20307&quot; value=&quot;704&quot;/&gt;&lt;/object&gt;&lt;object type=&quot;3&quot; unique_id=&quot;10350&quot;&gt;&lt;property id=&quot;20148&quot; value=&quot;5&quot;/&gt;&lt;property id=&quot;20300&quot; value=&quot;Slide 229 - &amp;quot;GSM MAP Screening Feature Overview&amp;quot;&quot;/&gt;&lt;property id=&quot;20307&quot; value=&quot;705&quot;/&gt;&lt;/object&gt;&lt;object type=&quot;3&quot; unique_id=&quot;10351&quot;&gt;&lt;property id=&quot;20148&quot; value=&quot;5&quot;/&gt;&lt;property id=&quot;20300&quot; value=&quot;Slide 230 - &amp;quot;GSM MAP Screening Feature Overview&amp;quot;&quot;/&gt;&lt;property id=&quot;20307&quot; value=&quot;706&quot;/&gt;&lt;/object&gt;&lt;object type=&quot;3&quot; unique_id=&quot;10352&quot;&gt;&lt;property id=&quot;20148&quot; value=&quot;5&quot;/&gt;&lt;property id=&quot;20300&quot; value=&quot;Slide 231 - &amp;quot;Activating the GSM MAP Screening Feature&amp;quot;&quot;/&gt;&lt;property id=&quot;20307&quot; value=&quot;707&quot;/&gt;&lt;/object&gt;&lt;object type=&quot;3&quot; unique_id=&quot;10353&quot;&gt;&lt;property id=&quot;20148&quot; value=&quot;5&quot;/&gt;&lt;property id=&quot;20300&quot; value=&quot;Slide 232 - &amp;quot;GSM MAP Screening Configuration Tables&amp;quot;&quot;/&gt;&lt;property id=&quot;20307&quot; value=&quot;708&quot;/&gt;&lt;/object&gt;&lt;object type=&quot;3&quot; unique_id=&quot;10354&quot;&gt;&lt;property id=&quot;20148&quot; value=&quot;5&quot;/&gt;&lt;property id=&quot;20300&quot; value=&quot;Slide 233 - &amp;quot;Student Notes&amp;quot;&quot;/&gt;&lt;property id=&quot;20307&quot; value=&quot;709&quot;/&gt;&lt;/object&gt;&lt;object type=&quot;3&quot; unique_id=&quot;10355&quot;&gt;&lt;property id=&quot;20148&quot; value=&quot;5&quot;/&gt;&lt;property id=&quot;20300&quot; value=&quot;Slide 234 - &amp;quot;GSM Subsystem Number Table&amp;quot;&quot;/&gt;&lt;property id=&quot;20307&quot; value=&quot;710&quot;/&gt;&lt;/object&gt;&lt;object type=&quot;3&quot; unique_id=&quot;10356&quot;&gt;&lt;property id=&quot;20148&quot; value=&quot;5&quot;/&gt;&lt;property id=&quot;20300&quot; value=&quot;Slide 235 - &amp;quot;GSM Subsystem Number Screen Example 1&amp;quot;&quot;/&gt;&lt;property id=&quot;20307&quot; value=&quot;711&quot;/&gt;&lt;/object&gt;&lt;object type=&quot;3&quot; unique_id=&quot;10357&quot;&gt;&lt;property id=&quot;20148&quot; value=&quot;5&quot;/&gt;&lt;property id=&quot;20300&quot; value=&quot;Slide 236 - &amp;quot;GSM Subsystem Number Screen Example 2&amp;quot;&quot;/&gt;&lt;property id=&quot;20307&quot; value=&quot;712&quot;/&gt;&lt;/object&gt;&lt;object type=&quot;3&quot; unique_id=&quot;10358&quot;&gt;&lt;property id=&quot;20148&quot; value=&quot;5&quot;/&gt;&lt;property id=&quot;20300&quot; value=&quot;Slide 237 - &amp;quot;GSM Subsystem Number Screen Example 3&amp;quot;&quot;/&gt;&lt;property id=&quot;20307&quot; value=&quot;713&quot;/&gt;&lt;/object&gt;&lt;object type=&quot;3&quot; unique_id=&quot;10359&quot;&gt;&lt;property id=&quot;20148&quot; value=&quot;5&quot;/&gt;&lt;property id=&quot;20300&quot; value=&quot;Slide 238 - &amp;quot;GSM Opcode  Table&amp;quot;&quot;/&gt;&lt;property id=&quot;20307&quot; value=&quot;714&quot;/&gt;&lt;/object&gt;&lt;object type=&quot;3&quot; unique_id=&quot;10360&quot;&gt;&lt;property id=&quot;20148&quot; value=&quot;5&quot;/&gt;&lt;property id=&quot;20300&quot; value=&quot;Slide 239 - &amp;quot;GSM Opcode Example&amp;quot;&quot;/&gt;&lt;property id=&quot;20307&quot; value=&quot;715&quot;/&gt;&lt;/object&gt;&lt;object type=&quot;3&quot; unique_id=&quot;10361&quot;&gt;&lt;property id=&quot;20148&quot; value=&quot;5&quot;/&gt;&lt;property id=&quot;20300&quot; value=&quot;Slide 240 - &amp;quot;GSM MAP Screening Table&amp;quot;&quot;/&gt;&lt;property id=&quot;20307&quot; value=&quot;716&quot;/&gt;&lt;/object&gt;&lt;object type=&quot;3&quot; unique_id=&quot;10362&quot;&gt;&lt;property id=&quot;20148&quot; value=&quot;5&quot;/&gt;&lt;property id=&quot;20300&quot; value=&quot;Slide 241 - &amp;quot;Definition of Screening Actions&amp;quot;&quot;/&gt;&lt;property id=&quot;20307&quot; value=&quot;717&quot;/&gt;&lt;/object&gt;&lt;object type=&quot;3&quot; unique_id=&quot;10363&quot;&gt;&lt;property id=&quot;20148&quot; value=&quot;5&quot;/&gt;&lt;property id=&quot;20300&quot; value=&quot;Slide 242 - &amp;quot;ATIERR Action Example &amp;quot;&quot;/&gt;&lt;property id=&quot;20307&quot; value=&quot;722&quot;/&gt;&lt;/object&gt;&lt;object type=&quot;3&quot; unique_id=&quot;10364&quot;&gt;&lt;property id=&quot;20148&quot; value=&quot;5&quot;/&gt;&lt;property id=&quot;20300&quot; value=&quot;Slide 243 - &amp;quot;Discard Action Example &amp;quot;&quot;/&gt;&lt;property id=&quot;20307&quot; value=&quot;719&quot;/&gt;&lt;/object&gt;&lt;object type=&quot;3&quot; unique_id=&quot;10365&quot;&gt;&lt;property id=&quot;20148&quot; value=&quot;5&quot;/&gt;&lt;property id=&quot;20300&quot; value=&quot;Slide 244 - &amp;quot;Duplicate Action Example&amp;quot;&quot;/&gt;&lt;property id=&quot;20307&quot; value=&quot;718&quot;/&gt;&lt;/object&gt;&lt;object type=&quot;3&quot; unique_id=&quot;10366&quot;&gt;&lt;property id=&quot;20148&quot; value=&quot;5&quot;/&gt;&lt;property id=&quot;20300&quot; value=&quot;Slide 245 - &amp;quot;Successful ATI Query Example &amp;quot;&quot;/&gt;&lt;property id=&quot;20307&quot; value=&quot;720&quot;/&gt;&lt;/object&gt;&lt;object type=&quot;3&quot; unique_id=&quot;10367&quot;&gt;&lt;property id=&quot;20148&quot; value=&quot;5&quot;/&gt;&lt;property id=&quot;20300&quot; value=&quot;Slide 246 - &amp;quot;ATI Discard Example &amp;quot;&quot;/&gt;&lt;property id=&quot;20307&quot; value=&quot;721&quot;/&gt;&lt;/object&gt;&lt;object type=&quot;3&quot; unique_id=&quot;10368&quot;&gt;&lt;property id=&quot;20148&quot; value=&quot;5&quot;/&gt;&lt;property id=&quot;20300&quot; value=&quot;Slide 247 - &amp;quot;GSM MAP Screening Configuration &amp;quot;&quot;/&gt;&lt;property id=&quot;20307&quot; value=&quot;729&quot;/&gt;&lt;/object&gt;&lt;object type=&quot;3&quot; unique_id=&quot;10369&quot;&gt;&lt;property id=&quot;20148&quot; value=&quot;5&quot;/&gt;&lt;property id=&quot;20300&quot; value=&quot;Slide 248 - &amp;quot;Scenario Map&amp;quot;&quot;/&gt;&lt;property id=&quot;20307&quot; value=&quot;730&quot;/&gt;&lt;/object&gt;&lt;object type=&quot;3&quot; unique_id=&quot;10370&quot;&gt;&lt;property id=&quot;20148&quot; value=&quot;5&quot;/&gt;&lt;property id=&quot;20300&quot; value=&quot;Slide 249 - &amp;quot;Learning Activity 11: GSM MAP Configuration&amp;quot;&quot;/&gt;&lt;property id=&quot;20307&quot; value=&quot;731&quot;/&gt;&lt;/object&gt;&lt;object type=&quot;3&quot; unique_id=&quot;10371&quot;&gt;&lt;property id=&quot;20148&quot; value=&quot;5&quot;/&gt;&lt;property id=&quot;20300&quot; value=&quot;Slide 250 - &amp;quot;Learning Activity 11 Assignment A&amp;quot;&quot;/&gt;&lt;property id=&quot;20307&quot; value=&quot;732&quot;/&gt;&lt;/object&gt;&lt;object type=&quot;3&quot; unique_id=&quot;10372&quot;&gt;&lt;property id=&quot;20148&quot; value=&quot;5&quot;/&gt;&lt;property id=&quot;20300&quot; value=&quot;Slide 251 - &amp;quot;Learning Activity 11 Assignment B&amp;quot;&quot;/&gt;&lt;property id=&quot;20307&quot; value=&quot;733&quot;/&gt;&lt;/object&gt;&lt;object type=&quot;3&quot; unique_id=&quot;10373&quot;&gt;&lt;property id=&quot;20148&quot; value=&quot;5&quot;/&gt;&lt;property id=&quot;20300&quot; value=&quot;Slide 252 - &amp;quot;Learning Activity 11 Assignment C&amp;quot;&quot;/&gt;&lt;property id=&quot;20307&quot; value=&quot;734&quot;/&gt;&lt;/object&gt;&lt;object type=&quot;3&quot; unique_id=&quot;10374&quot;&gt;&lt;property id=&quot;20148&quot; value=&quot;5&quot;/&gt;&lt;property id=&quot;20300&quot; value=&quot;Slide 253 - &amp;quot;Learning Activity 11 Assignment D&amp;quot;&quot;/&gt;&lt;property id=&quot;20307&quot; value=&quot;735&quot;/&gt;&lt;/object&gt;&lt;object type=&quot;3&quot; unique_id=&quot;10375&quot;&gt;&lt;property id=&quot;20148&quot; value=&quot;5&quot;/&gt;&lt;property id=&quot;20300&quot; value=&quot;Slide 254&quot;/&gt;&lt;property id=&quot;20307&quot; value=&quot;827&quot;/&gt;&lt;/object&gt;&lt;object type=&quot;3&quot; unique_id=&quot;10376&quot;&gt;&lt;property id=&quot;20148&quot; value=&quot;5&quot;/&gt;&lt;property id=&quot;20300&quot; value=&quot;Slide 255 - &amp;quot;Module 8 Review&amp;quot;&quot;/&gt;&lt;property id=&quot;20307&quot; value=&quot;737&quot;/&gt;&lt;/object&gt;&lt;object type=&quot;3&quot; unique_id=&quot;10377&quot;&gt;&lt;property id=&quot;20148&quot; value=&quot;5&quot;/&gt;&lt;property id=&quot;20300&quot; value=&quot;Slide 256 - &amp;quot;Blank Slide for Review Questions&amp;quot;&quot;/&gt;&lt;property id=&quot;20307&quot; value=&quot;738&quot;/&gt;&lt;/object&gt;&lt;object type=&quot;3&quot; unique_id=&quot;10378&quot;&gt;&lt;property id=&quot;20148&quot; value=&quot;5&quot;/&gt;&lt;property id=&quot;20300&quot; value=&quot;Slide 257 - &amp;quot;Final Course Evaluation&amp;quot;&quot;/&gt;&lt;property id=&quot;20307&quot; value=&quot;739&quot;/&gt;&lt;/object&gt;&lt;object type=&quot;3&quot; unique_id=&quot;10379&quot;&gt;&lt;property id=&quot;20148&quot; value=&quot;5&quot;/&gt;&lt;property id=&quot;20300&quot; value=&quot;Slide 258 - &amp;quot;Student Notes&amp;quot;&quot;/&gt;&lt;property id=&quot;20307&quot; value=&quot;835&quot;/&gt;&lt;/object&gt;&lt;object type=&quot;3&quot; unique_id=&quot;10380&quot;&gt;&lt;property id=&quot;20148&quot; value=&quot;5&quot;/&gt;&lt;property id=&quot;20300&quot; value=&quot;Slide 259 - &amp;quot;Appendix A – Reference Information&amp;quot;&quot;/&gt;&lt;property id=&quot;20307&quot; value=&quot;836&quot;/&gt;&lt;/object&gt;&lt;object type=&quot;3&quot; unique_id=&quot;10381&quot;&gt;&lt;property id=&quot;20148&quot; value=&quot;5&quot;/&gt;&lt;property id=&quot;20300&quot; value=&quot;Slide 260 - &amp;quot;Global Title Translation Tables&amp;quot;&quot;/&gt;&lt;property id=&quot;20307&quot; value=&quot;742&quot;/&gt;&lt;/object&gt;&lt;object type=&quot;3&quot; unique_id=&quot;10382&quot;&gt;&lt;property id=&quot;20148&quot; value=&quot;5&quot;/&gt;&lt;property id=&quot;20300&quot; value=&quot;Slide 261 - &amp;quot;Enhanced Global Title Translation Tables&amp;quot;&quot;/&gt;&lt;property id=&quot;20307&quot; value=&quot;743&quot;/&gt;&lt;/object&gt;&lt;object type=&quot;3&quot; unique_id=&quot;10383&quot;&gt;&lt;property id=&quot;20148&quot; value=&quot;5&quot;/&gt;&lt;property id=&quot;20300&quot; value=&quot;Slide 262 - &amp;quot;Gateway Screening Tables&amp;quot;&quot;/&gt;&lt;property id=&quot;20307&quot; value=&quot;744&quot;/&gt;&lt;/object&gt;&lt;object type=&quot;3&quot; unique_id=&quot;10384&quot;&gt;&lt;property id=&quot;20148&quot; value=&quot;5&quot;/&gt;&lt;property id=&quot;20300&quot; value=&quot;Slide 263 - &amp;quot;Gateway Screening Flow Chart&amp;quot;&quot;/&gt;&lt;property id=&quot;20307&quot; value=&quot;745&quot;/&gt;&lt;/object&gt;&lt;object type=&quot;3&quot; unique_id=&quot;10385&quot;&gt;&lt;property id=&quot;20148&quot; value=&quot;5&quot;/&gt;&lt;property id=&quot;20300&quot; value=&quot;Slide 264 - &amp;quot;Service Information Octet&amp;quot;&quot;/&gt;&lt;property id=&quot;20307&quot; value=&quot;746&quot;/&gt;&lt;/object&gt;&lt;object type=&quot;3&quot; unique_id=&quot;10386&quot;&gt;&lt;property id=&quot;20148&quot; value=&quot;5&quot;/&gt;&lt;property id=&quot;20300&quot; value=&quot;Slide 265 - &amp;quot;ANSI Translation Types&amp;quot;&quot;/&gt;&lt;property id=&quot;20307&quot; value=&quot;747&quot;/&gt;&lt;/object&gt;&lt;object type=&quot;3&quot; unique_id=&quot;10387&quot;&gt;&lt;property id=&quot;20148&quot; value=&quot;5&quot;/&gt;&lt;property id=&quot;20300&quot; value=&quot;Slide 266 - &amp;quot;ANSI Subsystem Number Values&amp;quot;&quot;/&gt;&lt;property id=&quot;20307&quot; value=&quot;748&quot;/&gt;&lt;/object&gt;&lt;object type=&quot;3&quot; unique_id=&quot;10388&quot;&gt;&lt;property id=&quot;20148&quot; value=&quot;5&quot;/&gt;&lt;property id=&quot;20300&quot; value=&quot;Slide 267 - &amp;quot;ITU Subsystem Number Values&amp;quot;&quot;/&gt;&lt;property id=&quot;20307&quot; value=&quot;749&quot;/&gt;&lt;/object&gt;&lt;object type=&quot;3&quot; unique_id=&quot;10389&quot;&gt;&lt;property id=&quot;20148&quot; value=&quot;5&quot;/&gt;&lt;property id=&quot;20300&quot; value=&quot;Slide 268 - &amp;quot;GSM Operations Codes&amp;quot;&quot;/&gt;&lt;property id=&quot;20307&quot; value=&quot;750&quot;/&gt;&lt;/object&gt;&lt;object type=&quot;3&quot; unique_id=&quot;10390&quot;&gt;&lt;property id=&quot;20148&quot; value=&quot;5&quot;/&gt;&lt;property id=&quot;20300&quot; value=&quot;Slide 269 - &amp;quot;GSM Operations Codes&amp;quot;&quot;/&gt;&lt;property id=&quot;20307&quot; value=&quot;751&quot;/&gt;&lt;/object&gt;&lt;object type=&quot;3&quot; unique_id=&quot;10391&quot;&gt;&lt;property id=&quot;20148&quot; value=&quot;5&quot;/&gt;&lt;property id=&quot;20300&quot; value=&quot;Slide 270 - &amp;quot;Priority Assignments for ISUP Messages&amp;quot;&quot;/&gt;&lt;property id=&quot;20307&quot; value=&quot;752&quot;/&gt;&lt;/object&gt;&lt;object type=&quot;3&quot; unique_id=&quot;10392&quot;&gt;&lt;property id=&quot;20148&quot; value=&quot;5&quot;/&gt;&lt;property id=&quot;20300&quot; value=&quot;Slide 271 - &amp;quot;Priority Assignments for ISUP Messages&amp;quot;&quot;/&gt;&lt;property id=&quot;20307&quot; value=&quot;753&quot;/&gt;&lt;/object&gt;&lt;object type=&quot;3&quot; unique_id=&quot;10393&quot;&gt;&lt;property id=&quot;20148&quot; value=&quot;5&quot;/&gt;&lt;property id=&quot;20300&quot; value=&quot;Slide 272 - &amp;quot;Priority Assignments for SCCP Messages&amp;quot;&quot;/&gt;&lt;property id=&quot;20307&quot; value=&quot;754&quot;/&gt;&lt;/object&gt;&lt;object type=&quot;3&quot; unique_id=&quot;10394&quot;&gt;&lt;property id=&quot;20148&quot; value=&quot;5&quot;/&gt;&lt;property id=&quot;20300&quot; value=&quot;Slide 273 - &amp;quot; MTP Network Management Message Priorities&amp;quot;&quot;/&gt;&lt;property id=&quot;20307&quot; value=&quot;755&quot;/&gt;&lt;/object&gt;&lt;object type=&quot;3&quot; unique_id=&quot;10395&quot;&gt;&lt;property id=&quot;20148&quot; value=&quot;5&quot;/&gt;&lt;property id=&quot;20300&quot; value=&quot;Slide 274 - &amp;quot; MTP Network Management Message Priorities&amp;quot;&quot;/&gt;&lt;property id=&quot;20307&quot; value=&quot;756&quot;/&gt;&lt;/object&gt;&lt;object type=&quot;3&quot; unique_id=&quot;10396&quot;&gt;&lt;property id=&quot;20148&quot; value=&quot;5&quot;/&gt;&lt;property id=&quot;20300&quot; value=&quot;Slide 275 - &amp;quot;H0 / H1 Heading Codes and Functions&amp;quot;&quot;/&gt;&lt;property id=&quot;20307&quot; value=&quot;757&quot;/&gt;&lt;/object&gt;&lt;object type=&quot;3&quot; unique_id=&quot;10397&quot;&gt;&lt;property id=&quot;20148&quot; value=&quot;5&quot;/&gt;&lt;property id=&quot;20300&quot; value=&quot;Slide 276 - &amp;quot;Student Notes&amp;quot;&quot;/&gt;&lt;property id=&quot;20307&quot; value=&quot;837&quot;/&gt;&lt;/object&gt;&lt;object type=&quot;3&quot; unique_id=&quot;10398&quot;&gt;&lt;property id=&quot;20148&quot; value=&quot;5&quot;/&gt;&lt;property id=&quot;20300&quot; value=&quot;Slide 277 - &amp;quot;Appendix B – Global Title Translation Features&amp;quot;&quot;/&gt;&lt;property id=&quot;20307&quot; value=&quot;759&quot;/&gt;&lt;/object&gt;&lt;object type=&quot;3&quot; unique_id=&quot;10399&quot;&gt;&lt;property id=&quot;20148&quot; value=&quot;5&quot;/&gt;&lt;property id=&quot;20300&quot; value=&quot;Slide 278 - &amp;quot;Origin-Based SCCP Routing (OBSR)&amp;quot;&quot;/&gt;&lt;property id=&quot;20307&quot; value=&quot;760&quot;/&gt;&lt;/object&gt;&lt;object type=&quot;3&quot; unique_id=&quot;10400&quot;&gt;&lt;property id=&quot;20148&quot; value=&quot;5&quot;/&gt;&lt;property id=&quot;20300&quot; value=&quot;Slide 279 - &amp;quot;OBSR Routing Modes&amp;quot;&quot;/&gt;&lt;property id=&quot;20307&quot; value=&quot;761&quot;/&gt;&lt;/object&gt;&lt;object type=&quot;3&quot; unique_id=&quot;10401&quot;&gt;&lt;property id=&quot;20148&quot; value=&quot;5&quot;/&gt;&lt;property id=&quot;20300&quot; value=&quot;Slide 280 - &amp;quot;OBSR Routing Modes (cont’d)&amp;quot;&quot;/&gt;&lt;property id=&quot;20307&quot; value=&quot;762&quot;/&gt;&lt;/object&gt;&lt;object type=&quot;3&quot; unique_id=&quot;10402&quot;&gt;&lt;property id=&quot;20148&quot; value=&quot;5&quot;/&gt;&lt;property id=&quot;20300&quot; value=&quot;Slide 281 - &amp;quot;SCCPOPTS Enhancements&amp;quot;&quot;/&gt;&lt;property id=&quot;20307&quot; value=&quot;763&quot;/&gt;&lt;/object&gt;&lt;object type=&quot;3&quot; unique_id=&quot;10403&quot;&gt;&lt;property id=&quot;20148&quot; value=&quot;5&quot;/&gt;&lt;property id=&quot;20300&quot; value=&quot;Slide 282 - &amp;quot;Origin-Based SCCP Routing (OBSR)&amp;quot;&quot;/&gt;&lt;property id=&quot;20307&quot; value=&quot;764&quot;/&gt;&lt;/object&gt;&lt;object type=&quot;3&quot; unique_id=&quot;10404&quot;&gt;&lt;property id=&quot;20148&quot; value=&quot;5&quot;/&gt;&lt;property id=&quot;20300&quot; value=&quot;Slide 283 - &amp;quot;OBSR Modes&amp;quot;&quot;/&gt;&lt;property id=&quot;20307&quot; value=&quot;765&quot;/&gt;&lt;/object&gt;&lt;object type=&quot;3&quot; unique_id=&quot;10405&quot;&gt;&lt;property id=&quot;20148&quot; value=&quot;5&quot;/&gt;&lt;property id=&quot;20300&quot; value=&quot;Slide 284 - &amp;quot;OBSR Hierarchies&amp;quot;&quot;/&gt;&lt;property id=&quot;20307&quot; value=&quot;766&quot;/&gt;&lt;/object&gt;&lt;object type=&quot;3&quot; unique_id=&quot;10406&quot;&gt;&lt;property id=&quot;20148&quot; value=&quot;5&quot;/&gt;&lt;property id=&quot;20300&quot; value=&quot;Slide 285 - &amp;quot;OBSR Mode Example&amp;quot;&quot;/&gt;&lt;property id=&quot;20307&quot; value=&quot;767&quot;/&gt;&lt;/object&gt;&lt;object type=&quot;3&quot; unique_id=&quot;10407&quot;&gt;&lt;property id=&quot;20148&quot; value=&quot;5&quot;/&gt;&lt;property id=&quot;20300&quot; value=&quot;Slide 286 - &amp;quot;OBSR Routing acd,cg,cd Example&amp;quot;&quot;/&gt;&lt;property id=&quot;20307&quot; value=&quot;768&quot;/&gt;&lt;/object&gt;&lt;object type=&quot;3&quot; unique_id=&quot;10408&quot;&gt;&lt;property id=&quot;20148&quot; value=&quot;5&quot;/&gt;&lt;property id=&quot;20300&quot; value=&quot;Slide 287 - &amp;quot;OBSR Routing acd,cg,cd Configuration&amp;quot;&quot;/&gt;&lt;property id=&quot;20307&quot; value=&quot;769&quot;/&gt;&lt;/object&gt;&lt;object type=&quot;3&quot; unique_id=&quot;10409&quot;&gt;&lt;property id=&quot;20148&quot; value=&quot;5&quot;/&gt;&lt;property id=&quot;20300&quot; value=&quot;Slide 288 - &amp;quot;Flexible Linkset Optional Based Routing&amp;quot;&quot;/&gt;&lt;property id=&quot;20307&quot; value=&quot;770&quot;/&gt;&lt;/object&gt;&lt;object type=&quot;3&quot; unique_id=&quot;10410&quot;&gt;&lt;property id=&quot;20148&quot; value=&quot;5&quot;/&gt;&lt;property id=&quot;20300&quot; value=&quot;Slide 289 - &amp;quot;Flexible Linkset Optional Based Routing&amp;quot;&quot;/&gt;&lt;property id=&quot;20307&quot; value=&quot;771&quot;/&gt;&lt;/object&gt;&lt;object type=&quot;3&quot; unique_id=&quot;10411&quot;&gt;&lt;property id=&quot;20148&quot; value=&quot;5&quot;/&gt;&lt;property id=&quot;20300&quot; value=&quot;Slide 290 - &amp;quot;Flexible Linkset Optional Based Routing&amp;quot;&quot;/&gt;&lt;property id=&quot;20307&quot; value=&quot;772&quot;/&gt;&lt;/object&gt;&lt;object type=&quot;3&quot; unique_id=&quot;10412&quot;&gt;&lt;property id=&quot;20148&quot; value=&quot;5&quot;/&gt;&lt;property id=&quot;20300&quot; value=&quot;Slide 291 - &amp;quot;FLOBR fcd Failed Routing Example&amp;quot;&quot;/&gt;&lt;property id=&quot;20307&quot; value=&quot;773&quot;/&gt;&lt;/object&gt;&lt;object type=&quot;3&quot; unique_id=&quot;10413&quot;&gt;&lt;property id=&quot;20148&quot; value=&quot;5&quot;/&gt;&lt;property id=&quot;20300&quot; value=&quot;Slide 292 - &amp;quot;FLOBR fcd Mode Failed Example&amp;quot;&quot;/&gt;&lt;property id=&quot;20307&quot; value=&quot;774&quot;/&gt;&lt;/object&gt;&lt;object type=&quot;3&quot; unique_id=&quot;10414&quot;&gt;&lt;property id=&quot;20148&quot; value=&quot;5&quot;/&gt;&lt;property id=&quot;20300&quot; value=&quot;Slide 293 - &amp;quot;FLOBR fcd Successful Routing Example&amp;quot;&quot;/&gt;&lt;property id=&quot;20307&quot; value=&quot;775&quot;/&gt;&lt;/object&gt;&lt;object type=&quot;3&quot; unique_id=&quot;10415&quot;&gt;&lt;property id=&quot;20148&quot; value=&quot;5&quot;/&gt;&lt;property id=&quot;20300&quot; value=&quot;Slide 294 - &amp;quot;FLOBR fcd Mode Successful Example&amp;quot;&quot;/&gt;&lt;property id=&quot;20307&quot; value=&quot;776&quot;/&gt;&lt;/object&gt;&lt;object type=&quot;3&quot; unique_id=&quot;10416&quot;&gt;&lt;property id=&quot;20148&quot; value=&quot;5&quot;/&gt;&lt;property id=&quot;20300&quot; value=&quot;Slide 295 - &amp;quot;TCAP Opcode Based Routing (TOBR)&amp;quot;&quot;/&gt;&lt;property id=&quot;20307&quot; value=&quot;777&quot;/&gt;&lt;/object&gt;&lt;object type=&quot;3&quot; unique_id=&quot;10417&quot;&gt;&lt;property id=&quot;20148&quot; value=&quot;5&quot;/&gt;&lt;property id=&quot;20300&quot; value=&quot;Slide 296 - &amp;quot;TOBR fcd, Opcode 71 Routing Example&amp;quot;&quot;/&gt;&lt;property id=&quot;20307&quot; value=&quot;778&quot;/&gt;&lt;/object&gt;&lt;object type=&quot;3&quot; unique_id=&quot;10418&quot;&gt;&lt;property id=&quot;20148&quot; value=&quot;5&quot;/&gt;&lt;property id=&quot;20300&quot; value=&quot;Slide 297 - &amp;quot;TOBR fcd Mode Opcode 71 Example&amp;quot;&quot;/&gt;&lt;property id=&quot;20307&quot; value=&quot;779&quot;/&gt;&lt;/object&gt;&lt;object type=&quot;3&quot; unique_id=&quot;10419&quot;&gt;&lt;property id=&quot;20148&quot; value=&quot;5&quot;/&gt;&lt;property id=&quot;20300&quot; value=&quot;Slide 298 - &amp;quot;GTT Load Sharing between ITU Networks&amp;quot;&quot;/&gt;&lt;property id=&quot;20307&quot; value=&quot;828&quot;/&gt;&lt;/object&gt;&lt;object type=&quot;3&quot; unique_id=&quot;10420&quot;&gt;&lt;property id=&quot;20148&quot; value=&quot;5&quot;/&gt;&lt;property id=&quot;20300&quot; value=&quot;Slide 299 - &amp;quot;GTT Load Sharing between ITU Networks&amp;quot;&quot;/&gt;&lt;property id=&quot;20307&quot; value=&quot;829&quot;/&gt;&lt;/object&gt;&lt;object type=&quot;3&quot; unique_id=&quot;10421&quot;&gt;&lt;property id=&quot;20148&quot; value=&quot;5&quot;/&gt;&lt;property id=&quot;20300&quot; value=&quot;Slide 300 - &amp;quot;GTT Load Sharing between ITU Networks&amp;quot;&quot;/&gt;&lt;property id=&quot;20307&quot; value=&quot;834&quot;/&gt;&lt;/object&gt;&lt;object type=&quot;3&quot; unique_id=&quot;10422&quot;&gt;&lt;property id=&quot;20148&quot; value=&quot;5&quot;/&gt;&lt;property id=&quot;20300&quot; value=&quot;Slide 301 - &amp;quot;GTT Load Sharing Configuration Example&amp;quot;&quot;/&gt;&lt;property id=&quot;20307&quot; value=&quot;830&quot;/&gt;&lt;/object&gt;&lt;object type=&quot;3&quot; unique_id=&quot;10423&quot;&gt;&lt;property id=&quot;20148&quot; value=&quot;5&quot;/&gt;&lt;property id=&quot;20300&quot; value=&quot;Slide 302 - &amp;quot;ent-dstn Configuration Example&amp;quot;&quot;/&gt;&lt;property id=&quot;20307&quot; value=&quot;831&quot;/&gt;&lt;/object&gt;&lt;object type=&quot;3&quot; unique_id=&quot;10424&quot;&gt;&lt;property id=&quot;20148&quot; value=&quot;5&quot;/&gt;&lt;property id=&quot;20300&quot; value=&quot;Slide 303 - &amp;quot;ent-rte Configuration Example&amp;quot;&quot;/&gt;&lt;property id=&quot;20307&quot; value=&quot;832&quot;/&gt;&lt;/object&gt;&lt;object type=&quot;3&quot; unique_id=&quot;10425&quot;&gt;&lt;property id=&quot;20148&quot; value=&quot;5&quot;/&gt;&lt;property id=&quot;20300&quot; value=&quot;Slide 304 - &amp;quot;ent-map Configuration Example&amp;quot;&quot;/&gt;&lt;property id=&quot;20307&quot; value=&quot;833&quot;/&gt;&lt;/object&gt;&lt;object type=&quot;3&quot; unique_id=&quot;10426&quot;&gt;&lt;property id=&quot;20148&quot; value=&quot;5&quot;/&gt;&lt;property id=&quot;20300&quot; value=&quot;Slide 305 - &amp;quot;GTT Load Sharing with Alt. Routing Indicator&amp;quot;&quot;/&gt;&lt;property id=&quot;20307&quot; value=&quot;781&quot;/&gt;&lt;/object&gt;&lt;object type=&quot;3&quot; unique_id=&quot;10427&quot;&gt;&lt;property id=&quot;20148&quot; value=&quot;5&quot;/&gt;&lt;property id=&quot;20300&quot; value=&quot;Slide 306 - &amp;quot;Advanced GT Modification (AMGTT)&amp;quot;&quot;/&gt;&lt;property id=&quot;20307&quot; value=&quot;782&quot;/&gt;&lt;/object&gt;&lt;object type=&quot;3&quot; unique_id=&quot;10428&quot;&gt;&lt;property id=&quot;20148&quot; value=&quot;5&quot;/&gt;&lt;property id=&quot;20300&quot; value=&quot;Slide 307 - &amp;quot;Intermediate GTT Load Sharing&amp;quot;&quot;/&gt;&lt;property id=&quot;20307&quot; value=&quot;783&quot;/&gt;&lt;/object&gt;&lt;object type=&quot;3&quot; unique_id=&quot;10429&quot;&gt;&lt;property id=&quot;20148&quot; value=&quot;5&quot;/&gt;&lt;property id=&quot;20300&quot; value=&quot;Slide 308 - &amp;quot;      Int. Global Title Load Sharing Activation &amp;quot;&quot;/&gt;&lt;property id=&quot;20307&quot; value=&quot;784&quot;/&gt;&lt;/object&gt;&lt;object type=&quot;3&quot; unique_id=&quot;10430&quot;&gt;&lt;property id=&quot;20148&quot; value=&quot;5&quot;/&gt;&lt;property id=&quot;20300&quot; value=&quot;Slide 309 - &amp;quot;Intermediate GTT Load Sharing Example&amp;quot;&quot;/&gt;&lt;property id=&quot;20307&quot; value=&quot;785&quot;/&gt;&lt;/object&gt;&lt;object type=&quot;3&quot; unique_id=&quot;10431&quot;&gt;&lt;property id=&quot;20148&quot; value=&quot;5&quot;/&gt;&lt;property id=&quot;20300&quot; value=&quot;Slide 310 - &amp;quot;Shared IGTTLS Example&amp;quot;&quot;/&gt;&lt;property id=&quot;20307&quot; value=&quot;786&quot;/&gt;&lt;/object&gt;&lt;object type=&quot;3&quot; unique_id=&quot;10432&quot;&gt;&lt;property id=&quot;20148&quot; value=&quot;5&quot;/&gt;&lt;property id=&quot;20300&quot; value=&quot;Slide 311 - &amp;quot;Dominant IGTTLS Example&amp;quot;&quot;/&gt;&lt;property id=&quot;20307&quot; value=&quot;787&quot;/&gt;&lt;/object&gt;&lt;object type=&quot;3&quot; unique_id=&quot;10433&quot;&gt;&lt;property id=&quot;20148&quot; value=&quot;5&quot;/&gt;&lt;property id=&quot;20300&quot; value=&quot;Slide 312 - &amp;quot;Flexible GTT Load Sharing&amp;quot;&quot;/&gt;&lt;property id=&quot;20307&quot; value=&quot;788&quot;/&gt;&lt;/object&gt;&lt;object type=&quot;3&quot; unique_id=&quot;10434&quot;&gt;&lt;property id=&quot;20148&quot; value=&quot;5&quot;/&gt;&lt;property id=&quot;20300&quot; value=&quot;Slide 313 - &amp;quot;Flexible Intermediate GTT Load Sharing&amp;quot;&quot;/&gt;&lt;property id=&quot;20307&quot; value=&quot;789&quot;/&gt;&lt;/object&gt;&lt;object type=&quot;3&quot; unique_id=&quot;10435&quot;&gt;&lt;property id=&quot;20148&quot; value=&quot;5&quot;/&gt;&lt;property id=&quot;20300&quot; value=&quot;Slide 314 - &amp;quot;Flexible Intermediate GTT Load Sharing&amp;quot;&quot;/&gt;&lt;property id=&quot;20307&quot; value=&quot;790&quot;/&gt;&lt;/object&gt;&lt;object type=&quot;3&quot; unique_id=&quot;10436&quot;&gt;&lt;property id=&quot;20148&quot; value=&quot;5&quot;/&gt;&lt;property id=&quot;20300&quot; value=&quot;Slide 315 - &amp;quot;Flexible Intermediate GTT Load Sharing&amp;quot;&quot;/&gt;&lt;property id=&quot;20307&quot; value=&quot;791&quot;/&gt;&lt;/object&gt;&lt;object type=&quot;3&quot; unique_id=&quot;10437&quot;&gt;&lt;property id=&quot;20148&quot; value=&quot;5&quot;/&gt;&lt;property id=&quot;20300&quot; value=&quot;Slide 316 - &amp;quot;Flexible Intermediate GTT Load Sharing&amp;quot;&quot;/&gt;&lt;property id=&quot;20307&quot; value=&quot;792&quot;/&gt;&lt;/object&gt;&lt;object type=&quot;3&quot; unique_id=&quot;10438&quot;&gt;&lt;property id=&quot;20148&quot; value=&quot;5&quot;/&gt;&lt;property id=&quot;20300&quot; value=&quot;Slide 317 - &amp;quot;Flexible Intermediate GTT Load Sharing&amp;quot;&quot;/&gt;&lt;property id=&quot;20307&quot; value=&quot;793&quot;/&gt;&lt;/object&gt;&lt;object type=&quot;3&quot; unique_id=&quot;10439&quot;&gt;&lt;property id=&quot;20148&quot; value=&quot;5&quot;/&gt;&lt;property id=&quot;20300&quot; value=&quot;Slide 318 - &amp;quot;Flexible Final GTT Load Sharing  &amp;quot;&quot;/&gt;&lt;property id=&quot;20307&quot; value=&quot;794&quot;/&gt;&lt;/object&gt;&lt;object type=&quot;3&quot; unique_id=&quot;10440&quot;&gt;&lt;property id=&quot;20148&quot; value=&quot;5&quot;/&gt;&lt;property id=&quot;20300&quot; value=&quot;Slide 319 - &amp;quot;Flexible Final GTT Load Sharing  &amp;quot;&quot;/&gt;&lt;property id=&quot;20307&quot; value=&quot;795&quot;/&gt;&lt;/object&gt;&lt;object type=&quot;3&quot; unique_id=&quot;10441&quot;&gt;&lt;property id=&quot;20148&quot; value=&quot;5&quot;/&gt;&lt;property id=&quot;20300&quot; value=&quot;Slide 320 - &amp;quot;Weighted GTT Load Sharing&amp;quot;&quot;/&gt;&lt;property id=&quot;20307&quot; value=&quot;796&quot;/&gt;&lt;/object&gt;&lt;object type=&quot;3&quot; unique_id=&quot;10442&quot;&gt;&lt;property id=&quot;20148&quot; value=&quot;5&quot;/&gt;&lt;property id=&quot;20300&quot; value=&quot;Slide 321 - &amp;quot;Weighted GTT Load Sharing Activation&amp;quot;&quot;/&gt;&lt;property id=&quot;20307&quot; value=&quot;797&quot;/&gt;&lt;/object&gt;&lt;object type=&quot;3&quot; unique_id=&quot;10443&quot;&gt;&lt;property id=&quot;20148&quot; value=&quot;5&quot;/&gt;&lt;property id=&quot;20300&quot; value=&quot;Slide 322 - &amp;quot;Weighted GTT Load Sharing Example 1&amp;quot;&quot;/&gt;&lt;property id=&quot;20307&quot; value=&quot;798&quot;/&gt;&lt;/object&gt;&lt;object type=&quot;3&quot; unique_id=&quot;10444&quot;&gt;&lt;property id=&quot;20148&quot; value=&quot;5&quot;/&gt;&lt;property id=&quot;20300&quot; value=&quot;Slide 323 - &amp;quot;Weighted GTT Load Sharing Example 2&amp;quot;&quot;/&gt;&lt;property id=&quot;20307&quot; value=&quot;799&quot;/&gt;&lt;/object&gt;&lt;object type=&quot;3&quot; unique_id=&quot;10445&quot;&gt;&lt;property id=&quot;20148&quot; value=&quot;5&quot;/&gt;&lt;property id=&quot;20300&quot; value=&quot;Slide 324 - &amp;quot;Transaction Based GTT load sharing&amp;quot;&quot;/&gt;&lt;property id=&quot;20307&quot; value=&quot;800&quot;/&gt;&lt;/object&gt;&lt;object type=&quot;3&quot; unique_id=&quot;10446&quot;&gt;&lt;property id=&quot;20148&quot; value=&quot;5&quot;/&gt;&lt;property id=&quot;20300&quot; value=&quot;Slide 325 - &amp;quot;Transaction Based GTT load sharing&amp;quot;&quot;/&gt;&lt;property id=&quot;20307&quot; value=&quot;801&quot;/&gt;&lt;/object&gt;&lt;object type=&quot;3&quot; unique_id=&quot;10447&quot;&gt;&lt;property id=&quot;20148&quot; value=&quot;5&quot;/&gt;&lt;property id=&quot;20300&quot; value=&quot;Slide 326 - &amp;quot;Transaction Based GTT load sharing&amp;quot;&quot;/&gt;&lt;property id=&quot;20307&quot; value=&quot;802&quot;/&gt;&lt;/object&gt;&lt;object type=&quot;3&quot; unique_id=&quot;10448&quot;&gt;&lt;property id=&quot;20148&quot; value=&quot;5&quot;/&gt;&lt;property id=&quot;20300&quot; value=&quot;Slide 327 - &amp;quot;Transaction Based GTT load sharing&amp;quot;&quot;/&gt;&lt;property id=&quot;20307&quot; value=&quot;803&quot;/&gt;&lt;/object&gt;&lt;object type=&quot;3&quot; unique_id=&quot;10449&quot;&gt;&lt;property id=&quot;20148&quot; value=&quot;5&quot;/&gt;&lt;property id=&quot;20300&quot; value=&quot;Slide 328 - &amp;quot;Transaction Based GTT load sharing&amp;quot;&quot;/&gt;&lt;property id=&quot;20307&quot; value=&quot;804&quot;/&gt;&lt;/object&gt;&lt;object type=&quot;3&quot; unique_id=&quot;10450&quot;&gt;&lt;property id=&quot;20148&quot; value=&quot;5&quot;/&gt;&lt;property id=&quot;20300&quot; value=&quot;Slide 329 - &amp;quot;Class 1 Sequencing&amp;quot;&quot;/&gt;&lt;property id=&quot;20307&quot; value=&quot;805&quot;/&gt;&lt;/object&gt;&lt;object type=&quot;3&quot; unique_id=&quot;10451&quot;&gt;&lt;property id=&quot;20148&quot; value=&quot;5&quot;/&gt;&lt;property id=&quot;20300&quot; value=&quot;Slide 330 - &amp;quot;Class 1 Sequencing&amp;quot;&quot;/&gt;&lt;property id=&quot;20307&quot; value=&quot;806&quot;/&gt;&lt;/object&gt;&lt;object type=&quot;3&quot; unique_id=&quot;10452&quot;&gt;&lt;property id=&quot;20148&quot; value=&quot;5&quot;/&gt;&lt;property id=&quot;20300&quot; value=&quot;Slide 331 - &amp;quot;Class 1 Sequencing&amp;quot;&quot;/&gt;&lt;property id=&quot;20307&quot; value=&quot;807&quot;/&gt;&lt;/object&gt;&lt;object type=&quot;3&quot; unique_id=&quot;10453&quot;&gt;&lt;property id=&quot;20148&quot; value=&quot;5&quot;/&gt;&lt;property id=&quot;20300&quot; value=&quot;Slide 332 - &amp;quot;Class 1 Sequencing&amp;quot;&quot;/&gt;&lt;property id=&quot;20307&quot; value=&quot;808&quot;/&gt;&lt;/object&gt;&lt;object type=&quot;3&quot; unique_id=&quot;10454&quot;&gt;&lt;property id=&quot;20148&quot; value=&quot;5&quot;/&gt;&lt;property id=&quot;20300&quot; value=&quot;Slide 333 - &amp;quot;Class 1 Sequencing&amp;quot;&quot;/&gt;&lt;property id=&quot;20307&quot; value=&quot;809&quot;/&gt;&lt;/object&gt;&lt;object type=&quot;3&quot; unique_id=&quot;10455&quot;&gt;&lt;property id=&quot;20148&quot; value=&quot;5&quot;/&gt;&lt;property id=&quot;20300&quot; value=&quot;Slide 334 - &amp;quot;Class 1 Sequencing &amp;amp; TBGTTLS&amp;quot;&quot;/&gt;&lt;property id=&quot;20307&quot; value=&quot;810&quot;/&gt;&lt;/object&gt;&lt;object type=&quot;3&quot; unique_id=&quot;10456&quot;&gt;&lt;property id=&quot;20148&quot; value=&quot;5&quot;/&gt;&lt;property id=&quot;20300&quot; value=&quot;Slide 335 - &amp;quot;Transaction Based GTT load sharing&amp;quot;&quot;/&gt;&lt;property id=&quot;20307&quot; value=&quot;811&quot;/&gt;&lt;/object&gt;&lt;object type=&quot;3&quot; unique_id=&quot;10457&quot;&gt;&lt;property id=&quot;20148&quot; value=&quot;5&quot;/&gt;&lt;property id=&quot;20300&quot; value=&quot;Slide 336 - &amp;quot;Transaction Based GTT LS: MTP MSU Key&amp;quot;&quot;/&gt;&lt;property id=&quot;20307&quot; value=&quot;812&quot;/&gt;&lt;/object&gt;&lt;object type=&quot;3&quot; unique_id=&quot;10458&quot;&gt;&lt;property id=&quot;20148&quot; value=&quot;5&quot;/&gt;&lt;property id=&quot;20300&quot; value=&quot;Slide 337 - &amp;quot;Transaction Based GTT LS: TCAP MSU Key&amp;quot;&quot;/&gt;&lt;property id=&quot;20307&quot; value=&quot;813&quot;/&gt;&lt;/object&gt;&lt;/object&gt;&lt;object type=&quot;8&quot; unique_id=&quot;10797&quot;&gt;&lt;/object&gt;&lt;/object&gt;&lt;/database&gt;"/>
  <p:tag name="ARTICULATE_PROJECT_OPEN" val="0"/>
  <p:tag name="SECTOMILLISECCONVERTED" val="1"/>
</p:tagLst>
</file>

<file path=ppt/theme/theme1.xml><?xml version="1.0" encoding="utf-8"?>
<a:theme xmlns:a="http://schemas.openxmlformats.org/drawingml/2006/main" name="Tekelec_powerpoint_template_2009">
  <a:themeElements>
    <a:clrScheme name="Tekelec_powerpoint_template_2009 16">
      <a:dk1>
        <a:srgbClr val="000000"/>
      </a:dk1>
      <a:lt1>
        <a:srgbClr val="FFFFFF"/>
      </a:lt1>
      <a:dk2>
        <a:srgbClr val="EDCA59"/>
      </a:dk2>
      <a:lt2>
        <a:srgbClr val="C2A874"/>
      </a:lt2>
      <a:accent1>
        <a:srgbClr val="3AA8F9"/>
      </a:accent1>
      <a:accent2>
        <a:srgbClr val="CE593E"/>
      </a:accent2>
      <a:accent3>
        <a:srgbClr val="FFFFFF"/>
      </a:accent3>
      <a:accent4>
        <a:srgbClr val="000000"/>
      </a:accent4>
      <a:accent5>
        <a:srgbClr val="AED1FB"/>
      </a:accent5>
      <a:accent6>
        <a:srgbClr val="BA5037"/>
      </a:accent6>
      <a:hlink>
        <a:srgbClr val="0079C1"/>
      </a:hlink>
      <a:folHlink>
        <a:srgbClr val="7CCA62"/>
      </a:folHlink>
    </a:clrScheme>
    <a:fontScheme name="Tekelec_powerpoint_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kelec_powerpoint_template_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kelec_powerpoint_template_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kelec_powerpoint_template_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kelec_powerpoint_template_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kelec_powerpoint_template_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kelec_powerpoint_template_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kelec_powerpoint_template_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kelec_powerpoint_template_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kelec_powerpoint_template_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kelec_powerpoint_template_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kelec_powerpoint_template_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kelec_powerpoint_template_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kelec_powerpoint_template_2009 13">
        <a:dk1>
          <a:srgbClr val="000000"/>
        </a:dk1>
        <a:lt1>
          <a:srgbClr val="FFFFFF"/>
        </a:lt1>
        <a:dk2>
          <a:srgbClr val="7CCA62"/>
        </a:dk2>
        <a:lt2>
          <a:srgbClr val="3ABAF9"/>
        </a:lt2>
        <a:accent1>
          <a:srgbClr val="EDCA59"/>
        </a:accent1>
        <a:accent2>
          <a:srgbClr val="C2A874"/>
        </a:accent2>
        <a:accent3>
          <a:srgbClr val="FFFFFF"/>
        </a:accent3>
        <a:accent4>
          <a:srgbClr val="000000"/>
        </a:accent4>
        <a:accent5>
          <a:srgbClr val="F4E1B5"/>
        </a:accent5>
        <a:accent6>
          <a:srgbClr val="B09868"/>
        </a:accent6>
        <a:hlink>
          <a:srgbClr val="CE593E"/>
        </a:hlink>
        <a:folHlink>
          <a:srgbClr val="0079C1"/>
        </a:folHlink>
      </a:clrScheme>
      <a:clrMap bg1="lt1" tx1="dk1" bg2="lt2" tx2="dk2" accent1="accent1" accent2="accent2" accent3="accent3" accent4="accent4" accent5="accent5" accent6="accent6" hlink="hlink" folHlink="folHlink"/>
    </a:extraClrScheme>
    <a:extraClrScheme>
      <a:clrScheme name="Tekelec_powerpoint_template_2009 14">
        <a:dk1>
          <a:srgbClr val="000000"/>
        </a:dk1>
        <a:lt1>
          <a:srgbClr val="FFFFFF"/>
        </a:lt1>
        <a:dk2>
          <a:srgbClr val="7CCA62"/>
        </a:dk2>
        <a:lt2>
          <a:srgbClr val="3ABAF9"/>
        </a:lt2>
        <a:accent1>
          <a:srgbClr val="EDCA59"/>
        </a:accent1>
        <a:accent2>
          <a:srgbClr val="C2A874"/>
        </a:accent2>
        <a:accent3>
          <a:srgbClr val="FFFFFF"/>
        </a:accent3>
        <a:accent4>
          <a:srgbClr val="000000"/>
        </a:accent4>
        <a:accent5>
          <a:srgbClr val="F4E1B5"/>
        </a:accent5>
        <a:accent6>
          <a:srgbClr val="B09868"/>
        </a:accent6>
        <a:hlink>
          <a:srgbClr val="0079C1"/>
        </a:hlink>
        <a:folHlink>
          <a:srgbClr val="CE593E"/>
        </a:folHlink>
      </a:clrScheme>
      <a:clrMap bg1="lt1" tx1="dk1" bg2="lt2" tx2="dk2" accent1="accent1" accent2="accent2" accent3="accent3" accent4="accent4" accent5="accent5" accent6="accent6" hlink="hlink" folHlink="folHlink"/>
    </a:extraClrScheme>
    <a:extraClrScheme>
      <a:clrScheme name="Tekelec_powerpoint_template_2009 15">
        <a:dk1>
          <a:srgbClr val="000000"/>
        </a:dk1>
        <a:lt1>
          <a:srgbClr val="FFFFFF"/>
        </a:lt1>
        <a:dk2>
          <a:srgbClr val="7CCA62"/>
        </a:dk2>
        <a:lt2>
          <a:srgbClr val="C2A874"/>
        </a:lt2>
        <a:accent1>
          <a:srgbClr val="EDCA59"/>
        </a:accent1>
        <a:accent2>
          <a:srgbClr val="CE593E"/>
        </a:accent2>
        <a:accent3>
          <a:srgbClr val="FFFFFF"/>
        </a:accent3>
        <a:accent4>
          <a:srgbClr val="000000"/>
        </a:accent4>
        <a:accent5>
          <a:srgbClr val="F4E1B5"/>
        </a:accent5>
        <a:accent6>
          <a:srgbClr val="BA5037"/>
        </a:accent6>
        <a:hlink>
          <a:srgbClr val="0079C1"/>
        </a:hlink>
        <a:folHlink>
          <a:srgbClr val="3ABAF9"/>
        </a:folHlink>
      </a:clrScheme>
      <a:clrMap bg1="lt1" tx1="dk1" bg2="lt2" tx2="dk2" accent1="accent1" accent2="accent2" accent3="accent3" accent4="accent4" accent5="accent5" accent6="accent6" hlink="hlink" folHlink="folHlink"/>
    </a:extraClrScheme>
    <a:extraClrScheme>
      <a:clrScheme name="Tekelec_powerpoint_template_2009 16">
        <a:dk1>
          <a:srgbClr val="000000"/>
        </a:dk1>
        <a:lt1>
          <a:srgbClr val="FFFFFF"/>
        </a:lt1>
        <a:dk2>
          <a:srgbClr val="EDCA59"/>
        </a:dk2>
        <a:lt2>
          <a:srgbClr val="C2A874"/>
        </a:lt2>
        <a:accent1>
          <a:srgbClr val="3AA8F9"/>
        </a:accent1>
        <a:accent2>
          <a:srgbClr val="CE593E"/>
        </a:accent2>
        <a:accent3>
          <a:srgbClr val="FFFFFF"/>
        </a:accent3>
        <a:accent4>
          <a:srgbClr val="000000"/>
        </a:accent4>
        <a:accent5>
          <a:srgbClr val="AED1FB"/>
        </a:accent5>
        <a:accent6>
          <a:srgbClr val="BA5037"/>
        </a:accent6>
        <a:hlink>
          <a:srgbClr val="0079C1"/>
        </a:hlink>
        <a:folHlink>
          <a:srgbClr val="7CCA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Template">
  <a:themeElements>
    <a:clrScheme name="Tekelec Primary Colors">
      <a:dk1>
        <a:sysClr val="windowText" lastClr="000000"/>
      </a:dk1>
      <a:lt1>
        <a:sysClr val="window" lastClr="FFFFFF"/>
      </a:lt1>
      <a:dk2>
        <a:srgbClr val="3ABAF9"/>
      </a:dk2>
      <a:lt2>
        <a:srgbClr val="969696"/>
      </a:lt2>
      <a:accent1>
        <a:srgbClr val="0079C1"/>
      </a:accent1>
      <a:accent2>
        <a:srgbClr val="7CCA62"/>
      </a:accent2>
      <a:accent3>
        <a:srgbClr val="EDCA59"/>
      </a:accent3>
      <a:accent4>
        <a:srgbClr val="C2A874"/>
      </a:accent4>
      <a:accent5>
        <a:srgbClr val="CE593E"/>
      </a:accent5>
      <a:accent6>
        <a:srgbClr val="A118C6"/>
      </a:accent6>
      <a:hlink>
        <a:srgbClr val="0079C1"/>
      </a:hlink>
      <a:folHlink>
        <a:srgbClr val="58595B"/>
      </a:folHlink>
    </a:clrScheme>
    <a:fontScheme name="Tekel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kelec_powerpoint_template_2007">
  <a:themeElements>
    <a:clrScheme name="Tekelec Primary Colors">
      <a:dk1>
        <a:sysClr val="windowText" lastClr="000000"/>
      </a:dk1>
      <a:lt1>
        <a:sysClr val="window" lastClr="FFFFFF"/>
      </a:lt1>
      <a:dk2>
        <a:srgbClr val="3ABAF9"/>
      </a:dk2>
      <a:lt2>
        <a:srgbClr val="969696"/>
      </a:lt2>
      <a:accent1>
        <a:srgbClr val="0079C1"/>
      </a:accent1>
      <a:accent2>
        <a:srgbClr val="7CCA62"/>
      </a:accent2>
      <a:accent3>
        <a:srgbClr val="EDCA59"/>
      </a:accent3>
      <a:accent4>
        <a:srgbClr val="C2A874"/>
      </a:accent4>
      <a:accent5>
        <a:srgbClr val="CE593E"/>
      </a:accent5>
      <a:accent6>
        <a:srgbClr val="A118C6"/>
      </a:accent6>
      <a:hlink>
        <a:srgbClr val="0079C1"/>
      </a:hlink>
      <a:folHlink>
        <a:srgbClr val="58595B"/>
      </a:folHlink>
    </a:clrScheme>
    <a:fontScheme name="Tekel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37655</Words>
  <Application>Microsoft Office PowerPoint</Application>
  <PresentationFormat>On-screen Show (4:3)</PresentationFormat>
  <Paragraphs>6964</Paragraphs>
  <Slides>337</Slides>
  <Notes>336</Notes>
  <HiddenSlides>79</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337</vt:i4>
      </vt:variant>
    </vt:vector>
  </HeadingPairs>
  <TitlesOfParts>
    <vt:vector size="343" baseType="lpstr">
      <vt:lpstr>Tekelec_powerpoint_template_2009</vt:lpstr>
      <vt:lpstr>New Template</vt:lpstr>
      <vt:lpstr>Tekelec_powerpoint_template_2007</vt:lpstr>
      <vt:lpstr>Custom Design</vt:lpstr>
      <vt:lpstr>Clip</vt:lpstr>
      <vt:lpstr>VISIO</vt:lpstr>
      <vt:lpstr>TK155 EAGLE 5 STP Global Title and Gateway Screening Translations  Release 42.0</vt:lpstr>
      <vt:lpstr>Table of Contents</vt:lpstr>
      <vt:lpstr>Course Logistics</vt:lpstr>
      <vt:lpstr>Training Strategies and Materials</vt:lpstr>
      <vt:lpstr>Course Objectives</vt:lpstr>
      <vt:lpstr>Pre-Instructional Survey</vt:lpstr>
      <vt:lpstr>Blank Slide for Survey Questions</vt:lpstr>
      <vt:lpstr>Student Notes</vt:lpstr>
      <vt:lpstr> Module 1</vt:lpstr>
      <vt:lpstr>Module 1 Objectives</vt:lpstr>
      <vt:lpstr>What is Global Title Translations </vt:lpstr>
      <vt:lpstr>Global Title Address (GTA) Defined</vt:lpstr>
      <vt:lpstr>Global Title Message Processing</vt:lpstr>
      <vt:lpstr>ANSI Message Signal Unit (MSU) Structure</vt:lpstr>
      <vt:lpstr>ITU Message Signal Unit (MSU) Structure</vt:lpstr>
      <vt:lpstr>MSU Fields used in GTT</vt:lpstr>
      <vt:lpstr>Signaling Information Field - Routing Label</vt:lpstr>
      <vt:lpstr> ANSI SIF – Address Indicator</vt:lpstr>
      <vt:lpstr>ANSI Signaling Information Field (CDPA)</vt:lpstr>
      <vt:lpstr>CDPA Format (ANSI)</vt:lpstr>
      <vt:lpstr> ITU SIF – Address Indicator</vt:lpstr>
      <vt:lpstr>ITU Signaling Information Field (CDPA)</vt:lpstr>
      <vt:lpstr>CDPA Format (ITU)</vt:lpstr>
      <vt:lpstr>SCCP MSU Processing on LIM/SM Cards</vt:lpstr>
      <vt:lpstr>Global Title Translation Types</vt:lpstr>
      <vt:lpstr>GTT Actions</vt:lpstr>
      <vt:lpstr>GTT Actions – cont’d</vt:lpstr>
      <vt:lpstr>GTT Actions “Copy” Example</vt:lpstr>
      <vt:lpstr>Module 1 Review</vt:lpstr>
      <vt:lpstr>Blank Slide for Review Questions</vt:lpstr>
      <vt:lpstr>Module 2</vt:lpstr>
      <vt:lpstr>Module 2 Objectives</vt:lpstr>
      <vt:lpstr>Global Title Translation Capacities</vt:lpstr>
      <vt:lpstr>Global Title Translations Tables Entry Order</vt:lpstr>
      <vt:lpstr>Global Title Translations Processing Order</vt:lpstr>
      <vt:lpstr>Global Title Translation Configuration</vt:lpstr>
      <vt:lpstr>Entering a Service Module for GTT</vt:lpstr>
      <vt:lpstr>Translation Type Mapping Table</vt:lpstr>
      <vt:lpstr>Translation Type Mapping Example</vt:lpstr>
      <vt:lpstr>Translation Type Table</vt:lpstr>
      <vt:lpstr>Translation Type Example</vt:lpstr>
      <vt:lpstr>Global Title Translation Table</vt:lpstr>
      <vt:lpstr>GTT Example</vt:lpstr>
      <vt:lpstr>Mated Application Table</vt:lpstr>
      <vt:lpstr>MAP Example</vt:lpstr>
      <vt:lpstr> Concerned Signaling Point Code (CSPC)Table</vt:lpstr>
      <vt:lpstr>CSPC Example</vt:lpstr>
      <vt:lpstr>Intermediate GTT Configuration</vt:lpstr>
      <vt:lpstr>Scenario Map</vt:lpstr>
      <vt:lpstr>Learning Activities</vt:lpstr>
      <vt:lpstr>Learning Activity 1: Intermediate GTT Configuration</vt:lpstr>
      <vt:lpstr>Learning Activity 1 Assignment A</vt:lpstr>
      <vt:lpstr>Learning Activity 1 Assignment B</vt:lpstr>
      <vt:lpstr>Learning Activity 1 Assignment C</vt:lpstr>
      <vt:lpstr>Learning Activity 1 Assignment D</vt:lpstr>
      <vt:lpstr>Intermediate GTT Configuration Form</vt:lpstr>
      <vt:lpstr>Final GTT Configuration</vt:lpstr>
      <vt:lpstr>Scenario Map</vt:lpstr>
      <vt:lpstr>Learning Activity 2: Final GTT Configuration </vt:lpstr>
      <vt:lpstr>Learning Activity 2 Assignment A</vt:lpstr>
      <vt:lpstr>Learning Activity 2 Assignment B</vt:lpstr>
      <vt:lpstr>Learning Activity 2 Assignment C</vt:lpstr>
      <vt:lpstr>Learning Activity 2 Assignment D</vt:lpstr>
      <vt:lpstr>Final GTT Configuration Form</vt:lpstr>
      <vt:lpstr>Learning Activity 3: Final GTT with TT Mapping</vt:lpstr>
      <vt:lpstr>Learning Activity 3 Assignment A</vt:lpstr>
      <vt:lpstr>Learning Activity 3 Assignment B</vt:lpstr>
      <vt:lpstr>Learning Activity 3 Assignment C</vt:lpstr>
      <vt:lpstr>Learning Activity 3 Assignment D</vt:lpstr>
      <vt:lpstr>Final GTT Configuration Form</vt:lpstr>
      <vt:lpstr>Learning Activity 4: Final GTT Configuration</vt:lpstr>
      <vt:lpstr>Learning Activity 4 Assignment A</vt:lpstr>
      <vt:lpstr>Learning Activity 4 Assignment B</vt:lpstr>
      <vt:lpstr>Learning Activity 4 Assignment C</vt:lpstr>
      <vt:lpstr>Learning Activity 4 Assignment D</vt:lpstr>
      <vt:lpstr>Slide 76</vt:lpstr>
      <vt:lpstr>Module 2 Review</vt:lpstr>
      <vt:lpstr>Blank Slide for Review Questions</vt:lpstr>
      <vt:lpstr>Module 3</vt:lpstr>
      <vt:lpstr>Module 3 Objectives</vt:lpstr>
      <vt:lpstr>VGTT Feature Overview</vt:lpstr>
      <vt:lpstr>NDGT Parameter</vt:lpstr>
      <vt:lpstr>VGTT Configuration</vt:lpstr>
      <vt:lpstr>VGTT Example </vt:lpstr>
      <vt:lpstr>   Learning Activity 5: VGTT Configuration</vt:lpstr>
      <vt:lpstr>Learning Activity 5 Assignment A</vt:lpstr>
      <vt:lpstr>Learning Activity 5 Assignment B</vt:lpstr>
      <vt:lpstr>Learning Activity 5 Assignment C</vt:lpstr>
      <vt:lpstr>VGTT Configuration Form</vt:lpstr>
      <vt:lpstr>Module 3 Review</vt:lpstr>
      <vt:lpstr>Blank Slide for Review Questions</vt:lpstr>
      <vt:lpstr>Student Notes</vt:lpstr>
      <vt:lpstr>Module 4</vt:lpstr>
      <vt:lpstr>Module 4 Objectives</vt:lpstr>
      <vt:lpstr>Global Title Translation Enhancements</vt:lpstr>
      <vt:lpstr>EGTT Database Configuration</vt:lpstr>
      <vt:lpstr>Enhanced GTT Table Entry Order </vt:lpstr>
      <vt:lpstr>Enhanced GTT Processing Order </vt:lpstr>
      <vt:lpstr>EGTT Database Configuration  </vt:lpstr>
      <vt:lpstr>Entering a Service Module for EGTT</vt:lpstr>
      <vt:lpstr>Student Notes</vt:lpstr>
      <vt:lpstr>Translation Type Mapping Table</vt:lpstr>
      <vt:lpstr>Translation Type Mapping Example</vt:lpstr>
      <vt:lpstr>    GTT Translation Selector Table</vt:lpstr>
      <vt:lpstr>GTTSEL Example</vt:lpstr>
      <vt:lpstr>Global Title Translation Set Table </vt:lpstr>
      <vt:lpstr>GTTSET Example</vt:lpstr>
      <vt:lpstr>Global Title Address Table</vt:lpstr>
      <vt:lpstr>GTA Example</vt:lpstr>
      <vt:lpstr>Mated Application Table</vt:lpstr>
      <vt:lpstr>MAP Example</vt:lpstr>
      <vt:lpstr>Concerned Signaling Point Code Table</vt:lpstr>
      <vt:lpstr>CSPC Example</vt:lpstr>
      <vt:lpstr>Intermediate EGTT Configuration</vt:lpstr>
      <vt:lpstr>Scenario Map</vt:lpstr>
      <vt:lpstr>Learning Activity 6: Intermediate EGTT</vt:lpstr>
      <vt:lpstr>Learning Activity 6 Assignment A</vt:lpstr>
      <vt:lpstr>Learning Activity 6 Assignment B</vt:lpstr>
      <vt:lpstr>Learning Activity 6 Assignment C</vt:lpstr>
      <vt:lpstr>Learning Activity 6 Assignment D</vt:lpstr>
      <vt:lpstr>Intermediate EGTT  Configuration Form</vt:lpstr>
      <vt:lpstr>Final EGTT Configuration</vt:lpstr>
      <vt:lpstr>Scenario Map</vt:lpstr>
      <vt:lpstr>Learning Activity 7: Final EGTT Configuration</vt:lpstr>
      <vt:lpstr>Learning Activity 7 Assignment A</vt:lpstr>
      <vt:lpstr>Learning Activity 7 Assignment B</vt:lpstr>
      <vt:lpstr>Learning Activity 7 Assignment C</vt:lpstr>
      <vt:lpstr>Learning Activity 7 Assignment D</vt:lpstr>
      <vt:lpstr>Final EGTT  Configuration Form</vt:lpstr>
      <vt:lpstr>Module 4 Review</vt:lpstr>
      <vt:lpstr>Blank Slide for Review Questions</vt:lpstr>
      <vt:lpstr>Student Notes</vt:lpstr>
      <vt:lpstr>Module 5</vt:lpstr>
      <vt:lpstr>Module 5 Objectives</vt:lpstr>
      <vt:lpstr>VGTT Feature Overview</vt:lpstr>
      <vt:lpstr>NDGT Parameter</vt:lpstr>
      <vt:lpstr>VGTT Configuration</vt:lpstr>
      <vt:lpstr>VGTT Example </vt:lpstr>
      <vt:lpstr>Learning Activity 8: VGTT Configuration</vt:lpstr>
      <vt:lpstr>Learning Activity 8 Assignment A</vt:lpstr>
      <vt:lpstr>Learning Activity 8 Assignment B</vt:lpstr>
      <vt:lpstr>Learning Activity 8 Assignment C</vt:lpstr>
      <vt:lpstr>Learning Activity 8 Assignment D</vt:lpstr>
      <vt:lpstr>VGTT  Configuration Form</vt:lpstr>
      <vt:lpstr>Module 5 Review</vt:lpstr>
      <vt:lpstr>Blank Slide for Review Questions</vt:lpstr>
      <vt:lpstr>Module 6</vt:lpstr>
      <vt:lpstr>Module 6 Objectives</vt:lpstr>
      <vt:lpstr>Gateway Screening Overview</vt:lpstr>
      <vt:lpstr>Gateway Screening Overview</vt:lpstr>
      <vt:lpstr>ANSI Gateway Screening of MSU Fields</vt:lpstr>
      <vt:lpstr>ITU Gateway Screening of MSU Fields</vt:lpstr>
      <vt:lpstr>GWS and Service Information Octet Field</vt:lpstr>
      <vt:lpstr>GWS and Signaling Information Field</vt:lpstr>
      <vt:lpstr>Network Management Header Codes</vt:lpstr>
      <vt:lpstr>Network Test Heading Codes</vt:lpstr>
      <vt:lpstr>Cards Performing Gateway Screening</vt:lpstr>
      <vt:lpstr>Gateway Screening “Do’s and Don’ts”</vt:lpstr>
      <vt:lpstr>Gateway Screening Functions</vt:lpstr>
      <vt:lpstr>Screen Sets</vt:lpstr>
      <vt:lpstr>Gateway Screening Association Chart</vt:lpstr>
      <vt:lpstr>Screening Hierarchy</vt:lpstr>
      <vt:lpstr>Screening Tables and Attributes</vt:lpstr>
      <vt:lpstr>Gateway Screening Flowchart Example</vt:lpstr>
      <vt:lpstr>Gateway Screening (*) Special Character</vt:lpstr>
      <vt:lpstr>Gateway Screening (&amp;&amp;) Special Character</vt:lpstr>
      <vt:lpstr>Gateway Screening Special Characters</vt:lpstr>
      <vt:lpstr>GWS Stop Action Sets</vt:lpstr>
      <vt:lpstr>GWS Stop Action Set Example</vt:lpstr>
      <vt:lpstr>Gateway Screening Example</vt:lpstr>
      <vt:lpstr>Gateway Screening Message Flow Example</vt:lpstr>
      <vt:lpstr>Module 6 Review</vt:lpstr>
      <vt:lpstr>Blank Slide for Review Questions</vt:lpstr>
      <vt:lpstr>Student Notes</vt:lpstr>
      <vt:lpstr>Module 7</vt:lpstr>
      <vt:lpstr>Module 7 Objectives</vt:lpstr>
      <vt:lpstr>MTP Gateway Screening Order</vt:lpstr>
      <vt:lpstr>SCCP Gateway Screening Order</vt:lpstr>
      <vt:lpstr>MTP Gateway Screening Configuration</vt:lpstr>
      <vt:lpstr>Gateway Screening Begins at the Linkset</vt:lpstr>
      <vt:lpstr>Gateway Screening States and Reporting</vt:lpstr>
      <vt:lpstr>Entering a Screen Set</vt:lpstr>
      <vt:lpstr>Ent-scrset:destfld=yes Example</vt:lpstr>
      <vt:lpstr>Allowed Originating Point Code Table</vt:lpstr>
      <vt:lpstr>Allowed OPC Example</vt:lpstr>
      <vt:lpstr>Blocked Originating Point Code Table</vt:lpstr>
      <vt:lpstr>Student Notes</vt:lpstr>
      <vt:lpstr>Allowed Service Information Octet Table</vt:lpstr>
      <vt:lpstr>Allowed SIO Example</vt:lpstr>
      <vt:lpstr>Allowed Destination Point Code Table</vt:lpstr>
      <vt:lpstr>Allowed DPC Example</vt:lpstr>
      <vt:lpstr>Blocked Destination Point Code Table</vt:lpstr>
      <vt:lpstr>Student Notes</vt:lpstr>
      <vt:lpstr>Allowed Affected Destination Field Table</vt:lpstr>
      <vt:lpstr>Allowed Affected Destination Field Example</vt:lpstr>
      <vt:lpstr>Allowed ISUP Message Type Table</vt:lpstr>
      <vt:lpstr>Allowed ISUP Example</vt:lpstr>
      <vt:lpstr>MTP GWS Configuration</vt:lpstr>
      <vt:lpstr>Scenario Map</vt:lpstr>
      <vt:lpstr>Student Notes</vt:lpstr>
      <vt:lpstr>Learning Activity 9: MTP GWS Configuration</vt:lpstr>
      <vt:lpstr>Learning Activity 9 Assignment A</vt:lpstr>
      <vt:lpstr>Learning Activity 9 Assignment B</vt:lpstr>
      <vt:lpstr>Learning Activity 9 Assignment C</vt:lpstr>
      <vt:lpstr>Learning Activity 9 Assignment D</vt:lpstr>
      <vt:lpstr>Slide 206</vt:lpstr>
      <vt:lpstr>SCCP Gateway Screening Configuration</vt:lpstr>
      <vt:lpstr>Allowed Destination Point Code Table</vt:lpstr>
      <vt:lpstr>Allowed Calling Party Address Table</vt:lpstr>
      <vt:lpstr>Allowed CGPA Example</vt:lpstr>
      <vt:lpstr>Allowed Translation Type Table</vt:lpstr>
      <vt:lpstr>Allowed TT Example</vt:lpstr>
      <vt:lpstr>Allowed Called Party Address Table</vt:lpstr>
      <vt:lpstr>Allowed CDPA Example </vt:lpstr>
      <vt:lpstr>Allowed Affected Point Code Table</vt:lpstr>
      <vt:lpstr>Allowed AFTPC Example</vt:lpstr>
      <vt:lpstr>SCCP GWS Configuration</vt:lpstr>
      <vt:lpstr>Scenario Map</vt:lpstr>
      <vt:lpstr>Learning Activity 10: SCCP GWS Configuration</vt:lpstr>
      <vt:lpstr>Learning Activity 10 Assignment A</vt:lpstr>
      <vt:lpstr>Learning Activity 10 Assignment B</vt:lpstr>
      <vt:lpstr>Learning Activity 10 Assignment C</vt:lpstr>
      <vt:lpstr>Learning Activity 10 Assignment D</vt:lpstr>
      <vt:lpstr>Slide 224</vt:lpstr>
      <vt:lpstr>Module 7 Review</vt:lpstr>
      <vt:lpstr>Blank Slide for Review Questions</vt:lpstr>
      <vt:lpstr>Module 8</vt:lpstr>
      <vt:lpstr>Module 8 Objectives</vt:lpstr>
      <vt:lpstr>GSM MAP Screening Feature Overview</vt:lpstr>
      <vt:lpstr>GSM MAP Screening Feature Overview</vt:lpstr>
      <vt:lpstr>Activating the GSM MAP Screening Feature</vt:lpstr>
      <vt:lpstr>GSM MAP Screening Configuration Tables</vt:lpstr>
      <vt:lpstr>Student Notes</vt:lpstr>
      <vt:lpstr>GSM Subsystem Number Table</vt:lpstr>
      <vt:lpstr>GSM Subsystem Number Screen Example 1</vt:lpstr>
      <vt:lpstr>GSM Subsystem Number Screen Example 2</vt:lpstr>
      <vt:lpstr>GSM Subsystem Number Screen Example 3</vt:lpstr>
      <vt:lpstr>GSM Opcode  Table</vt:lpstr>
      <vt:lpstr>GSM Opcode Example</vt:lpstr>
      <vt:lpstr>GSM MAP Screening Table</vt:lpstr>
      <vt:lpstr>Definition of Screening Actions</vt:lpstr>
      <vt:lpstr>ATIERR Action Example </vt:lpstr>
      <vt:lpstr>Discard Action Example </vt:lpstr>
      <vt:lpstr>Duplicate Action Example</vt:lpstr>
      <vt:lpstr>Successful ATI Query Example </vt:lpstr>
      <vt:lpstr>ATI Discard Example </vt:lpstr>
      <vt:lpstr>GSM MAP Screening Configuration </vt:lpstr>
      <vt:lpstr>Scenario Map</vt:lpstr>
      <vt:lpstr>Learning Activity 11: GSM MAP Configuration</vt:lpstr>
      <vt:lpstr>Learning Activity 11 Assignment A</vt:lpstr>
      <vt:lpstr>Learning Activity 11 Assignment B</vt:lpstr>
      <vt:lpstr>Learning Activity 11 Assignment C</vt:lpstr>
      <vt:lpstr>Learning Activity 11 Assignment D</vt:lpstr>
      <vt:lpstr>Slide 254</vt:lpstr>
      <vt:lpstr>Module 8 Review</vt:lpstr>
      <vt:lpstr>Blank Slide for Review Questions</vt:lpstr>
      <vt:lpstr>Final Course Evaluation</vt:lpstr>
      <vt:lpstr>Student Notes</vt:lpstr>
      <vt:lpstr>Appendix A – Reference Information</vt:lpstr>
      <vt:lpstr>Global Title Translation Tables</vt:lpstr>
      <vt:lpstr>Enhanced Global Title Translation Tables</vt:lpstr>
      <vt:lpstr>Gateway Screening Tables</vt:lpstr>
      <vt:lpstr>Gateway Screening Flow Chart</vt:lpstr>
      <vt:lpstr>Service Information Octet</vt:lpstr>
      <vt:lpstr>ANSI Translation Types</vt:lpstr>
      <vt:lpstr>ANSI Subsystem Number Values</vt:lpstr>
      <vt:lpstr>ITU Subsystem Number Values</vt:lpstr>
      <vt:lpstr>GSM Operations Codes</vt:lpstr>
      <vt:lpstr>GSM Operations Codes</vt:lpstr>
      <vt:lpstr>Priority Assignments for ISUP Messages</vt:lpstr>
      <vt:lpstr>Priority Assignments for ISUP Messages</vt:lpstr>
      <vt:lpstr>Priority Assignments for SCCP Messages</vt:lpstr>
      <vt:lpstr> MTP Network Management Message Priorities</vt:lpstr>
      <vt:lpstr> MTP Network Management Message Priorities</vt:lpstr>
      <vt:lpstr>H0 / H1 Heading Codes and Functions</vt:lpstr>
      <vt:lpstr>Student Notes</vt:lpstr>
      <vt:lpstr>Appendix B – Global Title Translation Features</vt:lpstr>
      <vt:lpstr>Origin-Based SCCP Routing (OBSR)</vt:lpstr>
      <vt:lpstr>OBSR Routing Modes</vt:lpstr>
      <vt:lpstr>OBSR Routing Modes (cont’d)</vt:lpstr>
      <vt:lpstr>SCCPOPTS Enhancements</vt:lpstr>
      <vt:lpstr>Origin-Based SCCP Routing (OBSR)</vt:lpstr>
      <vt:lpstr>OBSR Modes</vt:lpstr>
      <vt:lpstr>OBSR Hierarchies</vt:lpstr>
      <vt:lpstr>OBSR Mode Example</vt:lpstr>
      <vt:lpstr>OBSR Routing acd,cg,cd Example</vt:lpstr>
      <vt:lpstr>OBSR Routing acd,cg,cd Configuration</vt:lpstr>
      <vt:lpstr>Flexible Linkset Optional Based Routing</vt:lpstr>
      <vt:lpstr>Flexible Linkset Optional Based Routing</vt:lpstr>
      <vt:lpstr>Flexible Linkset Optional Based Routing</vt:lpstr>
      <vt:lpstr>FLOBR fcd Failed Routing Example</vt:lpstr>
      <vt:lpstr>FLOBR fcd Mode Failed Example</vt:lpstr>
      <vt:lpstr>FLOBR fcd Successful Routing Example</vt:lpstr>
      <vt:lpstr>FLOBR fcd Mode Successful Example</vt:lpstr>
      <vt:lpstr>TCAP Opcode Based Routing (TOBR)</vt:lpstr>
      <vt:lpstr>TOBR fcd, Opcode 71 Routing Example</vt:lpstr>
      <vt:lpstr>TOBR fcd Mode Opcode 71 Example</vt:lpstr>
      <vt:lpstr>GTT Load Sharing between ITU Networks</vt:lpstr>
      <vt:lpstr>GTT Load Sharing between ITU Networks</vt:lpstr>
      <vt:lpstr>GTT Load Sharing between ITU Networks</vt:lpstr>
      <vt:lpstr>GTT Load Sharing Configuration Example</vt:lpstr>
      <vt:lpstr>ent-dstn Configuration Example</vt:lpstr>
      <vt:lpstr>ent-rte Configuration Example</vt:lpstr>
      <vt:lpstr>ent-map Configuration Example</vt:lpstr>
      <vt:lpstr>GTT Load Sharing with Alt. Routing Indicator</vt:lpstr>
      <vt:lpstr>Advanced GT Modification (AMGTT)</vt:lpstr>
      <vt:lpstr>Intermediate GTT Load Sharing</vt:lpstr>
      <vt:lpstr>      Int. Global Title Load Sharing Activation </vt:lpstr>
      <vt:lpstr>Intermediate GTT Load Sharing Example</vt:lpstr>
      <vt:lpstr>Shared IGTTLS Example</vt:lpstr>
      <vt:lpstr>Dominant IGTTLS Example</vt:lpstr>
      <vt:lpstr>Flexible GTT Load Sharing</vt:lpstr>
      <vt:lpstr>Flexible Intermediate GTT Load Sharing</vt:lpstr>
      <vt:lpstr>Flexible Intermediate GTT Load Sharing</vt:lpstr>
      <vt:lpstr>Flexible Intermediate GTT Load Sharing</vt:lpstr>
      <vt:lpstr>Flexible Intermediate GTT Load Sharing</vt:lpstr>
      <vt:lpstr>Flexible Intermediate GTT Load Sharing</vt:lpstr>
      <vt:lpstr>Flexible Final GTT Load Sharing  </vt:lpstr>
      <vt:lpstr>Flexible Final GTT Load Sharing  </vt:lpstr>
      <vt:lpstr>Weighted GTT Load Sharing</vt:lpstr>
      <vt:lpstr>Weighted GTT Load Sharing Activation</vt:lpstr>
      <vt:lpstr>Weighted GTT Load Sharing Example 1</vt:lpstr>
      <vt:lpstr>Weighted GTT Load Sharing Example 2</vt:lpstr>
      <vt:lpstr>Transaction Based GTT load sharing</vt:lpstr>
      <vt:lpstr>Transaction Based GTT load sharing</vt:lpstr>
      <vt:lpstr>Transaction Based GTT load sharing</vt:lpstr>
      <vt:lpstr>Transaction Based GTT load sharing</vt:lpstr>
      <vt:lpstr>Transaction Based GTT load sharing</vt:lpstr>
      <vt:lpstr>Class 1 Sequencing</vt:lpstr>
      <vt:lpstr>Class 1 Sequencing</vt:lpstr>
      <vt:lpstr>Class 1 Sequencing</vt:lpstr>
      <vt:lpstr>Class 1 Sequencing</vt:lpstr>
      <vt:lpstr>Class 1 Sequencing</vt:lpstr>
      <vt:lpstr>Class 1 Sequencing &amp; TBGTTLS</vt:lpstr>
      <vt:lpstr>Transaction Based GTT load sharing</vt:lpstr>
      <vt:lpstr>Transaction Based GTT LS: MTP MSU Key</vt:lpstr>
      <vt:lpstr>Transaction Based GTT LS: TCAP MSU Key</vt:lpstr>
    </vt:vector>
  </TitlesOfParts>
  <Company>Tekelec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Sager</dc:creator>
  <cp:lastModifiedBy>dezern</cp:lastModifiedBy>
  <cp:revision>907</cp:revision>
  <dcterms:created xsi:type="dcterms:W3CDTF">2006-03-29T15:30:42Z</dcterms:created>
  <dcterms:modified xsi:type="dcterms:W3CDTF">2011-01-27T15:49:00Z</dcterms:modified>
</cp:coreProperties>
</file>