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67" r:id="rId1"/>
  </p:sldMasterIdLst>
  <p:notesMasterIdLst>
    <p:notesMasterId r:id="rId20"/>
  </p:notesMasterIdLst>
  <p:handoutMasterIdLst>
    <p:handoutMasterId r:id="rId21"/>
  </p:handoutMasterIdLst>
  <p:sldIdLst>
    <p:sldId id="264" r:id="rId2"/>
    <p:sldId id="284" r:id="rId3"/>
    <p:sldId id="289" r:id="rId4"/>
    <p:sldId id="290" r:id="rId5"/>
    <p:sldId id="291" r:id="rId6"/>
    <p:sldId id="285" r:id="rId7"/>
    <p:sldId id="286" r:id="rId8"/>
    <p:sldId id="280" r:id="rId9"/>
    <p:sldId id="292" r:id="rId10"/>
    <p:sldId id="287" r:id="rId11"/>
    <p:sldId id="281" r:id="rId12"/>
    <p:sldId id="282" r:id="rId13"/>
    <p:sldId id="288" r:id="rId14"/>
    <p:sldId id="295" r:id="rId15"/>
    <p:sldId id="296" r:id="rId16"/>
    <p:sldId id="294" r:id="rId17"/>
    <p:sldId id="283" r:id="rId18"/>
    <p:sldId id="267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utive Mono" panose="020B0604020202020204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SemiBold" panose="020B0706030804020204" pitchFamily="34" charset="0"/>
      <p:bold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45F"/>
    <a:srgbClr val="004D71"/>
    <a:srgbClr val="B1B7BC"/>
    <a:srgbClr val="1B3764"/>
    <a:srgbClr val="0090B9"/>
    <a:srgbClr val="ED1C24"/>
    <a:srgbClr val="F5A81C"/>
    <a:srgbClr val="01A1DD"/>
    <a:srgbClr val="CFD4D7"/>
    <a:srgbClr val="B0B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374" autoAdjust="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3F268-D399-CD41-93EB-BC0DC0B74C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8460152" cy="2990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B6C7ED59-72C2-324E-AEEB-8DFC1F5573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1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B09C0D39-5E61-CE45-8FB8-F99FF1946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BC7E9-A100-5141-83FC-F271A0DDAE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3645" y="3619663"/>
            <a:ext cx="1959429" cy="10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4851"/>
            <a:ext cx="9144000" cy="3419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3384616"/>
            <a:ext cx="9143999" cy="458390"/>
          </a:xfrm>
        </p:spPr>
        <p:txBody>
          <a:bodyPr/>
          <a:lstStyle>
            <a:lvl1pPr marL="0" indent="0" algn="ctr">
              <a:buNone/>
              <a:defRPr sz="2100"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18807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1C24"/>
                </a:solidFill>
                <a:latin typeface="+mn-lt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4851"/>
            <a:ext cx="9144000" cy="341951"/>
          </a:xfrm>
          <a:prstGeom prst="rect">
            <a:avLst/>
          </a:prstGeom>
        </p:spPr>
      </p:pic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EA95763B-85F6-9048-B507-4FD23026F6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0FFAE2-1926-424D-9409-EA1F521618B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4511039"/>
            <a:ext cx="9180576" cy="347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31B16-7F80-4E40-A64A-D400F2BE5B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56114" y="1288868"/>
            <a:ext cx="3829752" cy="20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E765CB9-1B51-9D48-955D-6843AA1B95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976531"/>
            <a:ext cx="8460150" cy="3394472"/>
          </a:xfrm>
        </p:spPr>
        <p:txBody>
          <a:bodyPr/>
          <a:lstStyle>
            <a:lvl1pPr>
              <a:spcAft>
                <a:spcPts val="1800"/>
              </a:spcAft>
              <a:buFont typeface="+mj-lt"/>
              <a:buAutoNum type="arabicPeriod"/>
              <a:defRPr sz="1800">
                <a:solidFill>
                  <a:srgbClr val="45545F"/>
                </a:solidFill>
              </a:defRPr>
            </a:lvl1pPr>
            <a:lvl2pPr marL="600075" indent="-257175">
              <a:buFont typeface="+mj-lt"/>
              <a:buAutoNum type="arabicPeriod"/>
              <a:defRPr/>
            </a:lvl2pPr>
            <a:lvl3pPr marL="942975" indent="-257175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18807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1C24"/>
                </a:solidFill>
                <a:latin typeface="+mn-lt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402655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9EDA33E4-71A4-D841-BB71-AA1209C4CD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70059-50E2-B24D-9AA3-145112C8E8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47759" y="3743863"/>
            <a:ext cx="2696240" cy="14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0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97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58B37B13-2D80-ED4F-AA57-92F8720DF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0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953D7D55-FF4B-144A-9A47-F9B21A50C6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rgbClr val="45545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45545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8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80597"/>
            <a:ext cx="7797800" cy="615462"/>
          </a:xfrm>
        </p:spPr>
        <p:txBody>
          <a:bodyPr anchor="ctr" anchorCtr="0">
            <a:noAutofit/>
          </a:bodyPr>
          <a:lstStyle>
            <a:lvl1pPr algn="l">
              <a:defRPr sz="2400"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7"/>
            <a:ext cx="5111750" cy="3518297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40D7BB1-77D8-B148-9C19-407AE5F22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2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679"/>
            <a:ext cx="5486400" cy="425054"/>
          </a:xfrm>
        </p:spPr>
        <p:txBody>
          <a:bodyPr anchor="b"/>
          <a:lstStyle>
            <a:lvl1pPr algn="l">
              <a:defRPr sz="1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5270"/>
            <a:ext cx="5486400" cy="282764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42732"/>
            <a:ext cx="5486400" cy="603647"/>
          </a:xfrm>
        </p:spPr>
        <p:txBody>
          <a:bodyPr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8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7"/>
            <a:ext cx="8460152" cy="3567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BB89A167-2C0A-E142-A4E6-098E36FF4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15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63308DA-D7BC-384E-821F-8A3A2D1C8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06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08539"/>
            <a:ext cx="2057400" cy="3686084"/>
          </a:xfrm>
        </p:spPr>
        <p:txBody>
          <a:bodyPr vert="eaVert"/>
          <a:lstStyle>
            <a:lvl1pPr>
              <a:defRPr b="1">
                <a:solidFill>
                  <a:srgbClr val="45545F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539"/>
            <a:ext cx="6019800" cy="3686084"/>
          </a:xfrm>
        </p:spPr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8730890-2F38-5A47-B746-C8A5D1CBF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92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6D98B26-BAB8-9248-A901-B3CA74DA7FAD}"/>
              </a:ext>
            </a:extLst>
          </p:cNvPr>
          <p:cNvSpPr/>
          <p:nvPr userDrawn="1"/>
        </p:nvSpPr>
        <p:spPr>
          <a:xfrm>
            <a:off x="408561" y="331611"/>
            <a:ext cx="8346333" cy="344311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0090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051278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2159007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0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6934200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 userDrawn="1"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696453"/>
            <a:ext cx="8460152" cy="298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20" name="Picture 19" descr="CompTIA_logo.wmf">
            <a:extLst>
              <a:ext uri="{FF2B5EF4-FFF2-40B4-BE49-F238E27FC236}">
                <a16:creationId xmlns:a16="http://schemas.microsoft.com/office/drawing/2014/main" id="{31E12641-FDB9-264E-B844-D1FF43FEA4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22" name="Picture 100" descr="book">
            <a:extLst>
              <a:ext uri="{FF2B5EF4-FFF2-40B4-BE49-F238E27FC236}">
                <a16:creationId xmlns:a16="http://schemas.microsoft.com/office/drawing/2014/main" id="{29E8A41D-6CE0-CC41-8C86-34EFB1EAF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C9C1D8-EBAB-9044-B613-CB1F1A3C1F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90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509" y="3683725"/>
            <a:ext cx="1605177" cy="99821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72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B09C0D39-5E61-CE45-8FB8-F99FF1946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BC7E9-A100-5141-83FC-F271A0DDAE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3645" y="3619663"/>
            <a:ext cx="1959429" cy="10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10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58B37B13-2D80-ED4F-AA57-92F8720DF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77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rgbClr val="45545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45545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6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679"/>
            <a:ext cx="5486400" cy="425054"/>
          </a:xfrm>
        </p:spPr>
        <p:txBody>
          <a:bodyPr anchor="b"/>
          <a:lstStyle>
            <a:lvl1pPr algn="l">
              <a:defRPr sz="1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5270"/>
            <a:ext cx="5486400" cy="282764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42732"/>
            <a:ext cx="5486400" cy="603647"/>
          </a:xfrm>
        </p:spPr>
        <p:txBody>
          <a:bodyPr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6D98B26-BAB8-9248-A901-B3CA74DA7FAD}"/>
              </a:ext>
            </a:extLst>
          </p:cNvPr>
          <p:cNvSpPr/>
          <p:nvPr userDrawn="1"/>
        </p:nvSpPr>
        <p:spPr>
          <a:xfrm>
            <a:off x="408561" y="331611"/>
            <a:ext cx="8346333" cy="344311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007C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051278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2159007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B283-1721-A54D-A0F1-D2BEA493074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rgbClr val="ED1C24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8460152" cy="3322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944337A-3BE7-674E-B293-3D2844FE50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7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937C02-723F-7449-9D91-D10D98479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0148" y="3143794"/>
            <a:ext cx="2193852" cy="1999706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589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356AF006-7545-FE4E-BA37-FA9657065F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7054516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696454"/>
            <a:ext cx="8460152" cy="295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A660B38B-C7D9-D944-83F2-8500759A1B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8" name="Picture 100" descr="book">
            <a:extLst>
              <a:ext uri="{FF2B5EF4-FFF2-40B4-BE49-F238E27FC236}">
                <a16:creationId xmlns:a16="http://schemas.microsoft.com/office/drawing/2014/main" id="{7659040C-5D30-DA49-B1E6-5E966016CC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7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6934200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 userDrawn="1"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696453"/>
            <a:ext cx="8460152" cy="298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20" name="Picture 19" descr="CompTIA_logo.wmf">
            <a:extLst>
              <a:ext uri="{FF2B5EF4-FFF2-40B4-BE49-F238E27FC236}">
                <a16:creationId xmlns:a16="http://schemas.microsoft.com/office/drawing/2014/main" id="{31E12641-FDB9-264E-B844-D1FF43FEA4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22" name="Picture 100" descr="book">
            <a:extLst>
              <a:ext uri="{FF2B5EF4-FFF2-40B4-BE49-F238E27FC236}">
                <a16:creationId xmlns:a16="http://schemas.microsoft.com/office/drawing/2014/main" id="{29E8A41D-6CE0-CC41-8C86-34EFB1EAF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04E5AC-2C37-054D-B16D-0D8582A5ED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50148" y="3143794"/>
            <a:ext cx="2193852" cy="1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509" y="3683725"/>
            <a:ext cx="1605176" cy="99821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3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4851"/>
            <a:ext cx="9144000" cy="3419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3384616"/>
            <a:ext cx="8001000" cy="458390"/>
          </a:xfrm>
        </p:spPr>
        <p:txBody>
          <a:bodyPr/>
          <a:lstStyle>
            <a:lvl1pPr marL="0" indent="0" algn="ctr">
              <a:buNone/>
              <a:defRPr sz="2100"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18807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1C24"/>
                </a:solidFill>
                <a:latin typeface="+mn-lt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4851"/>
            <a:ext cx="9144000" cy="341951"/>
          </a:xfrm>
          <a:prstGeom prst="rect">
            <a:avLst/>
          </a:prstGeom>
        </p:spPr>
      </p:pic>
      <p:pic>
        <p:nvPicPr>
          <p:cNvPr id="18" name="Picture 17" descr="CompTIA_logo.wmf">
            <a:extLst>
              <a:ext uri="{FF2B5EF4-FFF2-40B4-BE49-F238E27FC236}">
                <a16:creationId xmlns:a16="http://schemas.microsoft.com/office/drawing/2014/main" id="{1E5018EB-5EA6-DB41-BB6E-BDD87D776F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BDA0A4-50B6-2647-8936-3D1D66E5E7A5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4511039"/>
            <a:ext cx="9180576" cy="347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9D3A7-ED76-3242-8569-1F8CBACDFB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78606" y="1406242"/>
            <a:ext cx="3186788" cy="19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264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  <p:sldLayoutId id="2147483895" r:id="rId2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lang="en-US" sz="2400" b="1" kern="1200" dirty="0">
          <a:solidFill>
            <a:srgbClr val="ED1C24"/>
          </a:solidFill>
          <a:latin typeface="+mn-lt"/>
          <a:ea typeface="+mj-ea"/>
          <a:cs typeface="Open Sans SemiBold" panose="020B0706030804020204" pitchFamily="34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rgbClr val="45545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rgbClr val="45545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rgbClr val="45545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56E6-6417-3447-82E5-6D8AA1C7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Linux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11B57-A0FD-F14B-98F1-108B2967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7B3F2-41E7-A94B-B976-C957B5D7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 for Linux Installation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7847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6E57-5675-4F26-A3D9-099316C0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Preparing to Install Linux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A1B079-9CB1-4711-934F-F2908B395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63399-2FD7-41F3-ACF1-1FDE11214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factors that go into identifying system requirements.</a:t>
            </a:r>
          </a:p>
          <a:p>
            <a:r>
              <a:rPr lang="en-US" dirty="0"/>
              <a:t>Consider partition strategies based on role of Linux system.</a:t>
            </a:r>
          </a:p>
          <a:p>
            <a:r>
              <a:rPr lang="en-US" dirty="0"/>
              <a:t>Check HCLs or other resources for hardware support.</a:t>
            </a:r>
          </a:p>
          <a:p>
            <a:r>
              <a:rPr lang="en-US" dirty="0"/>
              <a:t>Address questions pertaining to hardware components.</a:t>
            </a:r>
          </a:p>
          <a:p>
            <a:r>
              <a:rPr lang="en-US" dirty="0"/>
              <a:t>Choose the optimal installation method for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249747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BE875-5FF6-455D-BADF-7E21690A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create Linux systems for different purposes:</a:t>
            </a:r>
          </a:p>
          <a:p>
            <a:pPr lvl="1"/>
            <a:r>
              <a:rPr lang="en-US" dirty="0"/>
              <a:t>Public-facing web server.</a:t>
            </a:r>
          </a:p>
          <a:p>
            <a:pPr lvl="1"/>
            <a:r>
              <a:rPr lang="en-US" dirty="0"/>
              <a:t>Desktop environment for graphic designer.</a:t>
            </a:r>
          </a:p>
          <a:p>
            <a:pPr lvl="1"/>
            <a:r>
              <a:rPr lang="en-US" dirty="0"/>
              <a:t>System for testing custom software.</a:t>
            </a:r>
          </a:p>
          <a:p>
            <a:r>
              <a:rPr lang="en-US" dirty="0"/>
              <a:t>Choose which hardware to apply to which purpose.</a:t>
            </a:r>
          </a:p>
          <a:p>
            <a:pPr lvl="1"/>
            <a:r>
              <a:rPr lang="en-US" dirty="0"/>
              <a:t>System A</a:t>
            </a:r>
          </a:p>
          <a:p>
            <a:pPr lvl="1"/>
            <a:r>
              <a:rPr lang="en-US" dirty="0"/>
              <a:t>System B</a:t>
            </a:r>
          </a:p>
          <a:p>
            <a:pPr lvl="1"/>
            <a:r>
              <a:rPr lang="en-US" dirty="0"/>
              <a:t>System 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0B0F67-CA42-42AB-A3E8-F68E3D15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Preparing to Install Linux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28747-75B1-4B2B-A5B4-5EBDBB67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1574E-9F56-4929-A17C-A55CE5F9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A:</a:t>
            </a:r>
          </a:p>
          <a:p>
            <a:pPr lvl="1"/>
            <a:r>
              <a:rPr lang="en-US" dirty="0"/>
              <a:t>32 GB RAM</a:t>
            </a:r>
          </a:p>
          <a:p>
            <a:pPr lvl="1"/>
            <a:r>
              <a:rPr lang="en-US" dirty="0"/>
              <a:t>Quad-core Intel Core i7 processor</a:t>
            </a:r>
          </a:p>
          <a:p>
            <a:pPr lvl="1"/>
            <a:r>
              <a:rPr lang="en-US" dirty="0"/>
              <a:t>2 TB hard drive</a:t>
            </a:r>
          </a:p>
          <a:p>
            <a:pPr lvl="1"/>
            <a:r>
              <a:rPr lang="en-US" dirty="0"/>
              <a:t>100 Mb/s Ethernet</a:t>
            </a:r>
          </a:p>
          <a:p>
            <a:pPr lvl="1"/>
            <a:r>
              <a:rPr lang="en-US" dirty="0"/>
              <a:t>Discrete video card</a:t>
            </a:r>
          </a:p>
          <a:p>
            <a:r>
              <a:rPr lang="en-US" dirty="0"/>
              <a:t>System B:</a:t>
            </a:r>
          </a:p>
          <a:p>
            <a:pPr lvl="1"/>
            <a:r>
              <a:rPr lang="en-US" dirty="0"/>
              <a:t>8 GB RAM</a:t>
            </a:r>
          </a:p>
          <a:p>
            <a:pPr lvl="1"/>
            <a:r>
              <a:rPr lang="en-US" dirty="0"/>
              <a:t>18-core Xeon processor</a:t>
            </a:r>
          </a:p>
          <a:p>
            <a:pPr lvl="1"/>
            <a:r>
              <a:rPr lang="en-US" dirty="0"/>
              <a:t>500 GB SSD</a:t>
            </a:r>
          </a:p>
          <a:p>
            <a:pPr lvl="1"/>
            <a:r>
              <a:rPr lang="en-US" dirty="0"/>
              <a:t>1 Gb/s Ethernet</a:t>
            </a:r>
          </a:p>
          <a:p>
            <a:pPr lvl="1"/>
            <a:r>
              <a:rPr lang="en-US" dirty="0"/>
              <a:t>Onboard graphics adapter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9B88F5-C2DD-467A-8D16-71E11ED8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Preparing to Install Linux (Slide 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23FF5-505E-4203-87C1-3A6AA50A1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2B4CC50-2A5B-41CD-BC96-C2E1F325F118}"/>
              </a:ext>
            </a:extLst>
          </p:cNvPr>
          <p:cNvSpPr txBox="1">
            <a:spLocks/>
          </p:cNvSpPr>
          <p:nvPr/>
        </p:nvSpPr>
        <p:spPr>
          <a:xfrm>
            <a:off x="4820653" y="980348"/>
            <a:ext cx="4478729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800" kern="1200">
                <a:solidFill>
                  <a:srgbClr val="45545F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600" kern="1200">
                <a:solidFill>
                  <a:srgbClr val="45545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400" kern="1200">
                <a:solidFill>
                  <a:srgbClr val="45545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C:</a:t>
            </a:r>
          </a:p>
          <a:p>
            <a:pPr lvl="1"/>
            <a:r>
              <a:rPr lang="en-US" dirty="0"/>
              <a:t>4 GB RAM</a:t>
            </a:r>
          </a:p>
          <a:p>
            <a:pPr lvl="1"/>
            <a:r>
              <a:rPr lang="en-US" dirty="0"/>
              <a:t>Dual-core AMD A6 processor</a:t>
            </a:r>
          </a:p>
          <a:p>
            <a:pPr lvl="1"/>
            <a:r>
              <a:rPr lang="en-US" dirty="0"/>
              <a:t>250 GB hard drive</a:t>
            </a:r>
          </a:p>
          <a:p>
            <a:pPr lvl="1"/>
            <a:r>
              <a:rPr lang="en-US" dirty="0"/>
              <a:t>100 Mb/s Ethernet</a:t>
            </a:r>
          </a:p>
          <a:p>
            <a:pPr lvl="1"/>
            <a:r>
              <a:rPr lang="en-US" dirty="0"/>
              <a:t>Onboard graphics adapter</a:t>
            </a:r>
          </a:p>
        </p:txBody>
      </p:sp>
    </p:spTree>
    <p:extLst>
      <p:ext uri="{BB962C8B-B14F-4D97-AF65-F5344CB8AC3E}">
        <p14:creationId xmlns:p14="http://schemas.microsoft.com/office/powerpoint/2010/main" val="1805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1470-57BB-407D-A9D4-4F57EBD1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Installation Steps (Slide 1 of 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3C0C8-726F-4137-AA08-976A70C10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7D1B-A1D7-4C8E-972F-27C88D74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 depending on distro you're using.</a:t>
            </a:r>
          </a:p>
          <a:p>
            <a:r>
              <a:rPr lang="en-US" dirty="0"/>
              <a:t>Most installers have a GUI.</a:t>
            </a:r>
          </a:p>
          <a:p>
            <a:r>
              <a:rPr lang="en-US" dirty="0"/>
              <a:t>Most installers enable configuration of common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684C9-0A22-4E51-916B-41A4B05A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Installation Steps (Slide 2 of 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1A41E-0C3E-43B1-AC18-4C688C850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5CF64-39FA-4F93-BD04-D13D9E18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70" y="708660"/>
            <a:ext cx="7315060" cy="41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5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1470-57BB-407D-A9D4-4F57EBD1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Installation Steps (Slide 3 of 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3C0C8-726F-4137-AA08-976A70C10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7D1B-A1D7-4C8E-972F-27C88D74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steps:</a:t>
            </a:r>
          </a:p>
          <a:p>
            <a:pPr lvl="1"/>
            <a:r>
              <a:rPr lang="en-US" dirty="0"/>
              <a:t>Configure language/layout settings.</a:t>
            </a:r>
          </a:p>
          <a:p>
            <a:pPr lvl="1"/>
            <a:r>
              <a:rPr lang="en-US" dirty="0"/>
              <a:t>Configure date and time.</a:t>
            </a:r>
          </a:p>
          <a:p>
            <a:pPr lvl="1"/>
            <a:r>
              <a:rPr lang="en-US" dirty="0"/>
              <a:t>Choose other installation media.</a:t>
            </a:r>
          </a:p>
          <a:p>
            <a:pPr lvl="1"/>
            <a:r>
              <a:rPr lang="en-US" dirty="0"/>
              <a:t>Choose software environment/components.</a:t>
            </a:r>
          </a:p>
          <a:p>
            <a:pPr lvl="1"/>
            <a:r>
              <a:rPr lang="en-US" dirty="0"/>
              <a:t>Partition storage drives.</a:t>
            </a:r>
          </a:p>
          <a:p>
            <a:pPr lvl="1"/>
            <a:r>
              <a:rPr lang="en-US" dirty="0"/>
              <a:t>Configure network identity.</a:t>
            </a:r>
          </a:p>
          <a:p>
            <a:pPr lvl="1"/>
            <a:r>
              <a:rPr lang="en-US" dirty="0"/>
              <a:t>Configure user accounts.</a:t>
            </a:r>
          </a:p>
          <a:p>
            <a:pPr lvl="1"/>
            <a:r>
              <a:rPr lang="en-US" dirty="0"/>
              <a:t>Configure security policies.</a:t>
            </a:r>
          </a:p>
        </p:txBody>
      </p:sp>
    </p:spTree>
    <p:extLst>
      <p:ext uri="{BB962C8B-B14F-4D97-AF65-F5344CB8AC3E}">
        <p14:creationId xmlns:p14="http://schemas.microsoft.com/office/powerpoint/2010/main" val="230500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1A1A2-BE19-4F8A-AE1F-E92478955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Discussing Installing Linux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88E7-ECE8-425F-AF96-59722823E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4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19CB00-39CB-4E4B-BCF5-3835B967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You're ready to install Linux.</a:t>
            </a:r>
          </a:p>
          <a:p>
            <a:r>
              <a:rPr lang="en-US" dirty="0"/>
              <a:t>You'll start by installing CentOS 7 on a VM.</a:t>
            </a:r>
          </a:p>
          <a:p>
            <a:r>
              <a:rPr lang="en-US" dirty="0"/>
              <a:t>You'll configure various options to set up environment to your specs.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588F0-B53D-41BF-8CF2-9208E4DD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Installing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DB705-8DB3-4E70-A160-82144C4F1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35D39-7CAB-134B-8E89-D0F1CE1B8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Linux distributions do you think you'll install in your organization, or have you installed in the past?</a:t>
            </a:r>
          </a:p>
          <a:p>
            <a:r>
              <a:rPr lang="en-US" dirty="0"/>
              <a:t>Do you anticipate any hardware compatibility issues in your installations? Why or why not?</a:t>
            </a:r>
            <a:endParaRPr lang="en-US" dirty="0">
              <a:solidFill>
                <a:srgbClr val="45545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D8280-5882-AA48-BA86-A9C40DAEB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1E9E-C91F-4A4D-A369-7386C11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1A21D-EA0D-4EA7-9F79-5D6716501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397D5-A604-4C2D-A091-AD6CAAAD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just requirements for installation.</a:t>
            </a:r>
          </a:p>
          <a:p>
            <a:r>
              <a:rPr lang="en-US" dirty="0"/>
              <a:t>Also requirements for continued and reliable operation.</a:t>
            </a:r>
          </a:p>
          <a:p>
            <a:r>
              <a:rPr lang="en-US" dirty="0"/>
              <a:t>Based on many factors:</a:t>
            </a:r>
          </a:p>
          <a:p>
            <a:pPr lvl="1"/>
            <a:r>
              <a:rPr lang="en-US" dirty="0"/>
              <a:t>Linux distro being installed.</a:t>
            </a:r>
          </a:p>
          <a:p>
            <a:pPr lvl="1"/>
            <a:r>
              <a:rPr lang="en-US" dirty="0"/>
              <a:t>Hardware compatibility.</a:t>
            </a:r>
          </a:p>
          <a:p>
            <a:pPr lvl="1"/>
            <a:r>
              <a:rPr lang="en-US" dirty="0"/>
              <a:t>General category of system.</a:t>
            </a:r>
          </a:p>
          <a:p>
            <a:pPr lvl="1"/>
            <a:r>
              <a:rPr lang="en-US" dirty="0"/>
              <a:t>Intended function of system.</a:t>
            </a:r>
          </a:p>
          <a:p>
            <a:pPr lvl="1"/>
            <a:r>
              <a:rPr lang="en-US" dirty="0"/>
              <a:t>Specific apps running on system.</a:t>
            </a:r>
          </a:p>
          <a:p>
            <a:pPr lvl="1"/>
            <a:r>
              <a:rPr lang="en-US" dirty="0"/>
              <a:t>Price.</a:t>
            </a:r>
          </a:p>
        </p:txBody>
      </p:sp>
    </p:spTree>
    <p:extLst>
      <p:ext uri="{BB962C8B-B14F-4D97-AF65-F5344CB8AC3E}">
        <p14:creationId xmlns:p14="http://schemas.microsoft.com/office/powerpoint/2010/main" val="387189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11FB-31FD-4085-B5FF-D86E1007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836A5-E093-46E5-B33A-CD2F7CD3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094A-3125-4E49-B846-33C9F6FA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for partitioning storage prior to installation.</a:t>
            </a:r>
          </a:p>
          <a:p>
            <a:r>
              <a:rPr lang="en-US" dirty="0"/>
              <a:t>Servers have different storage needs than workstations.</a:t>
            </a:r>
          </a:p>
          <a:p>
            <a:r>
              <a:rPr lang="en-US" dirty="0"/>
              <a:t>If root partition fills up, system will crash.</a:t>
            </a:r>
          </a:p>
          <a:p>
            <a:r>
              <a:rPr lang="en-US" dirty="0"/>
              <a:t>Home and log file directories can fill up quickly.</a:t>
            </a:r>
          </a:p>
          <a:p>
            <a:r>
              <a:rPr lang="en-US" dirty="0"/>
              <a:t>Isolate on separate partitions to prevent crashes.</a:t>
            </a:r>
          </a:p>
          <a:p>
            <a:r>
              <a:rPr lang="en-US" dirty="0"/>
              <a:t>Also plan for swap space partition.</a:t>
            </a:r>
          </a:p>
          <a:p>
            <a:pPr lvl="1"/>
            <a:r>
              <a:rPr lang="en-US" dirty="0"/>
              <a:t>Necessary for virtual memory storage.</a:t>
            </a:r>
          </a:p>
          <a:p>
            <a:pPr lvl="1"/>
            <a:r>
              <a:rPr lang="en-US" dirty="0"/>
              <a:t>Usually twice the quantity of RAM.</a:t>
            </a:r>
          </a:p>
          <a:p>
            <a:pPr lvl="1"/>
            <a:r>
              <a:rPr lang="en-US" dirty="0"/>
              <a:t>Size can vary.</a:t>
            </a:r>
          </a:p>
        </p:txBody>
      </p:sp>
    </p:spTree>
    <p:extLst>
      <p:ext uri="{BB962C8B-B14F-4D97-AF65-F5344CB8AC3E}">
        <p14:creationId xmlns:p14="http://schemas.microsoft.com/office/powerpoint/2010/main" val="383887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E602-A7BC-4304-9EA0-3A877823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DD697-AEFA-4AEA-8FBE-329D1EE64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7FCF2-B3F3-450D-B341-CD209404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</a:t>
            </a:r>
          </a:p>
          <a:p>
            <a:pPr lvl="1"/>
            <a:r>
              <a:rPr lang="en-US" dirty="0">
                <a:latin typeface="Cutive Mono" panose="020B0604020202020204" charset="0"/>
              </a:rPr>
              <a:t>/</a:t>
            </a:r>
            <a:r>
              <a:rPr lang="en-US" dirty="0"/>
              <a:t> as root file system.</a:t>
            </a:r>
          </a:p>
          <a:p>
            <a:pPr lvl="1"/>
            <a:r>
              <a:rPr lang="en-US" dirty="0">
                <a:latin typeface="Cutive Mono" panose="020B0604020202020204" charset="0"/>
              </a:rPr>
              <a:t>/home</a:t>
            </a:r>
            <a:r>
              <a:rPr lang="en-US" dirty="0"/>
              <a:t> to isolate home directory.</a:t>
            </a:r>
          </a:p>
          <a:p>
            <a:pPr lvl="1"/>
            <a:r>
              <a:rPr lang="en-US" dirty="0">
                <a:latin typeface="Cutive Mono" panose="020B0604020202020204" charset="0"/>
              </a:rPr>
              <a:t>/var</a:t>
            </a:r>
            <a:r>
              <a:rPr lang="en-US" dirty="0"/>
              <a:t> to isolate log files.</a:t>
            </a:r>
          </a:p>
          <a:p>
            <a:pPr lvl="1"/>
            <a:r>
              <a:rPr lang="en-US" dirty="0"/>
              <a:t>Dedicated swap partition.</a:t>
            </a:r>
          </a:p>
          <a:p>
            <a:r>
              <a:rPr lang="en-US" dirty="0"/>
              <a:t>Workstation:</a:t>
            </a:r>
          </a:p>
          <a:p>
            <a:pPr lvl="1"/>
            <a:r>
              <a:rPr lang="en-US" dirty="0">
                <a:latin typeface="Cutive Mono" panose="020B0604020202020204" charset="0"/>
              </a:rPr>
              <a:t>/</a:t>
            </a:r>
            <a:r>
              <a:rPr lang="en-US" dirty="0"/>
              <a:t> as root file system.</a:t>
            </a:r>
          </a:p>
          <a:p>
            <a:pPr lvl="1"/>
            <a:r>
              <a:rPr lang="en-US" dirty="0"/>
              <a:t>Dedicated swap partition.</a:t>
            </a:r>
          </a:p>
        </p:txBody>
      </p:sp>
    </p:spTree>
    <p:extLst>
      <p:ext uri="{BB962C8B-B14F-4D97-AF65-F5344CB8AC3E}">
        <p14:creationId xmlns:p14="http://schemas.microsoft.com/office/powerpoint/2010/main" val="237214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2888-C3C1-B94E-AF73-D9EBBCC9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42FB9-7218-314F-A14A-F9D29DB23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4A31C0-637B-4EF3-98B2-074500E1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34" y="1022962"/>
            <a:ext cx="7496133" cy="32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4A0A-5533-493E-B5FF-3F2DA4FC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Compatibility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C00191-B73E-436E-8413-9AF0962FD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6FA5D-5CD2-4F33-AFFE-3A693245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purchasing hardware, ensure it is compatible with distro.</a:t>
            </a:r>
          </a:p>
          <a:p>
            <a:r>
              <a:rPr lang="en-US" dirty="0"/>
              <a:t>If available, check HCL.</a:t>
            </a:r>
          </a:p>
          <a:p>
            <a:pPr lvl="1"/>
            <a:r>
              <a:rPr lang="en-US" dirty="0"/>
              <a:t>Stores vendors/models that distro supports.</a:t>
            </a:r>
          </a:p>
          <a:p>
            <a:pPr lvl="1"/>
            <a:r>
              <a:rPr lang="en-US" dirty="0"/>
              <a:t>Usually available online.</a:t>
            </a:r>
          </a:p>
          <a:p>
            <a:pPr lvl="1"/>
            <a:r>
              <a:rPr lang="en-US" dirty="0"/>
              <a:t>Many distros don't have an official HCL.</a:t>
            </a:r>
          </a:p>
          <a:p>
            <a:r>
              <a:rPr lang="en-US" dirty="0"/>
              <a:t>Gather hardware info about system.</a:t>
            </a:r>
          </a:p>
          <a:p>
            <a:pPr lvl="1"/>
            <a:r>
              <a:rPr lang="en-US" dirty="0"/>
              <a:t>Available in documentation that came with components.</a:t>
            </a:r>
          </a:p>
          <a:p>
            <a:pPr lvl="1"/>
            <a:r>
              <a:rPr lang="en-US" dirty="0"/>
              <a:t>Available in documentation on manufacturer's site.</a:t>
            </a:r>
          </a:p>
          <a:p>
            <a:pPr lvl="1"/>
            <a:r>
              <a:rPr lang="en-US" dirty="0"/>
              <a:t>Available from BIOS/UEFI.</a:t>
            </a:r>
          </a:p>
          <a:p>
            <a:pPr lvl="1"/>
            <a:r>
              <a:rPr lang="en-US" dirty="0"/>
              <a:t>Printed on physical component.</a:t>
            </a:r>
          </a:p>
        </p:txBody>
      </p:sp>
    </p:spTree>
    <p:extLst>
      <p:ext uri="{BB962C8B-B14F-4D97-AF65-F5344CB8AC3E}">
        <p14:creationId xmlns:p14="http://schemas.microsoft.com/office/powerpoint/2010/main" val="421850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09E-3094-4947-8EA9-B3A9FEF5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Address When Choosing Hardware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0180C-838B-4905-9760-09E9DD47C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EEF5-C365-447B-B6EC-0BDA7A38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97" y="980347"/>
            <a:ext cx="3636518" cy="3567590"/>
          </a:xfrm>
        </p:spPr>
        <p:txBody>
          <a:bodyPr/>
          <a:lstStyle/>
          <a:p>
            <a:r>
              <a:rPr lang="en-US" sz="1400" dirty="0"/>
              <a:t>Universal:</a:t>
            </a:r>
          </a:p>
          <a:p>
            <a:pPr lvl="1"/>
            <a:r>
              <a:rPr lang="en-US" sz="1200" dirty="0"/>
              <a:t>Manufacturer?</a:t>
            </a:r>
          </a:p>
          <a:p>
            <a:pPr lvl="1"/>
            <a:r>
              <a:rPr lang="en-US" sz="1200" dirty="0"/>
              <a:t>Model?</a:t>
            </a:r>
          </a:p>
          <a:p>
            <a:pPr lvl="1"/>
            <a:r>
              <a:rPr lang="en-US" sz="1200" dirty="0"/>
              <a:t>Driver support?</a:t>
            </a:r>
          </a:p>
          <a:p>
            <a:r>
              <a:rPr lang="en-US" sz="1400" dirty="0"/>
              <a:t>Storage drive:</a:t>
            </a:r>
          </a:p>
          <a:p>
            <a:pPr lvl="1"/>
            <a:r>
              <a:rPr lang="en-US" sz="1200" dirty="0"/>
              <a:t>How many?</a:t>
            </a:r>
          </a:p>
          <a:p>
            <a:pPr lvl="1"/>
            <a:r>
              <a:rPr lang="en-US" sz="1200" dirty="0"/>
              <a:t>What interface controller technology?</a:t>
            </a:r>
          </a:p>
          <a:p>
            <a:pPr lvl="1"/>
            <a:r>
              <a:rPr lang="en-US" sz="1200" dirty="0"/>
              <a:t>What capacity?</a:t>
            </a:r>
          </a:p>
          <a:p>
            <a:pPr lvl="1"/>
            <a:r>
              <a:rPr lang="en-US" sz="1200" dirty="0"/>
              <a:t>Mechanical or solid-state?</a:t>
            </a:r>
          </a:p>
          <a:p>
            <a:pPr lvl="1"/>
            <a:r>
              <a:rPr lang="en-US" sz="1200" dirty="0"/>
              <a:t>Read/write speeds?</a:t>
            </a:r>
          </a:p>
          <a:p>
            <a:r>
              <a:rPr lang="en-US" sz="1400" dirty="0"/>
              <a:t>CPU:</a:t>
            </a:r>
          </a:p>
          <a:p>
            <a:pPr lvl="1"/>
            <a:r>
              <a:rPr lang="en-US" sz="1200" dirty="0"/>
              <a:t>Server or desktop market?</a:t>
            </a:r>
          </a:p>
          <a:p>
            <a:pPr lvl="1"/>
            <a:r>
              <a:rPr lang="en-US" sz="1200" dirty="0"/>
              <a:t>Clock rate?</a:t>
            </a:r>
          </a:p>
          <a:p>
            <a:pPr lvl="1"/>
            <a:r>
              <a:rPr lang="en-US" sz="1200" dirty="0"/>
              <a:t>Cache size?</a:t>
            </a:r>
          </a:p>
          <a:p>
            <a:pPr lvl="1"/>
            <a:r>
              <a:rPr lang="en-US" sz="1200" dirty="0"/>
              <a:t>Physical cores?</a:t>
            </a:r>
          </a:p>
          <a:p>
            <a:pPr lvl="1"/>
            <a:r>
              <a:rPr lang="en-US" sz="1200" dirty="0"/>
              <a:t>Hyper-threading?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BD3830D-F985-4288-9167-021144E4CA6A}"/>
              </a:ext>
            </a:extLst>
          </p:cNvPr>
          <p:cNvSpPr txBox="1">
            <a:spLocks/>
          </p:cNvSpPr>
          <p:nvPr/>
        </p:nvSpPr>
        <p:spPr>
          <a:xfrm>
            <a:off x="3777915" y="980347"/>
            <a:ext cx="3636518" cy="3567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800" kern="1200">
                <a:solidFill>
                  <a:srgbClr val="45545F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600" kern="1200">
                <a:solidFill>
                  <a:srgbClr val="45545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400" kern="1200">
                <a:solidFill>
                  <a:srgbClr val="45545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Memory:</a:t>
            </a:r>
          </a:p>
          <a:p>
            <a:pPr lvl="1"/>
            <a:r>
              <a:rPr lang="en-US" sz="1200" dirty="0"/>
              <a:t>How much?</a:t>
            </a:r>
          </a:p>
          <a:p>
            <a:pPr lvl="1"/>
            <a:r>
              <a:rPr lang="en-US" sz="1200" dirty="0"/>
              <a:t>Enough DIMM slots?</a:t>
            </a:r>
          </a:p>
          <a:p>
            <a:pPr lvl="1"/>
            <a:r>
              <a:rPr lang="en-US" sz="1200" dirty="0"/>
              <a:t>Generation of DDR SDRAM?</a:t>
            </a:r>
          </a:p>
          <a:p>
            <a:r>
              <a:rPr lang="en-US" sz="1400" dirty="0"/>
              <a:t>Network card:</a:t>
            </a:r>
          </a:p>
          <a:p>
            <a:pPr lvl="1"/>
            <a:r>
              <a:rPr lang="en-US" sz="1200" dirty="0"/>
              <a:t>Technologies supported?</a:t>
            </a:r>
          </a:p>
          <a:p>
            <a:pPr lvl="1"/>
            <a:r>
              <a:rPr lang="en-US" sz="1200" dirty="0"/>
              <a:t>Maximum bandwidth?</a:t>
            </a:r>
          </a:p>
          <a:p>
            <a:r>
              <a:rPr lang="en-US" sz="1400" dirty="0"/>
              <a:t>Input device:</a:t>
            </a:r>
          </a:p>
          <a:p>
            <a:pPr lvl="1"/>
            <a:r>
              <a:rPr lang="en-US" sz="1200" dirty="0"/>
              <a:t>Hotpluggable?</a:t>
            </a:r>
          </a:p>
          <a:p>
            <a:pPr lvl="1"/>
            <a:r>
              <a:rPr lang="en-US" sz="1200" dirty="0"/>
              <a:t>USB version?</a:t>
            </a:r>
          </a:p>
          <a:p>
            <a:r>
              <a:rPr lang="en-US" sz="1400" dirty="0"/>
              <a:t>Monitor:</a:t>
            </a:r>
          </a:p>
          <a:p>
            <a:pPr lvl="1"/>
            <a:r>
              <a:rPr lang="en-US" sz="1200" dirty="0"/>
              <a:t>Connection interface?</a:t>
            </a:r>
          </a:p>
          <a:p>
            <a:pPr lvl="1"/>
            <a:r>
              <a:rPr lang="en-US" sz="1200" dirty="0"/>
              <a:t>Refresh rate?</a:t>
            </a:r>
          </a:p>
          <a:p>
            <a:pPr lvl="1"/>
            <a:r>
              <a:rPr lang="en-US" sz="1200" dirty="0"/>
              <a:t>Resolution?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3C54CA-5DFB-4D4B-BD39-E6BCA92E4FC6}"/>
              </a:ext>
            </a:extLst>
          </p:cNvPr>
          <p:cNvSpPr txBox="1">
            <a:spLocks/>
          </p:cNvSpPr>
          <p:nvPr/>
        </p:nvSpPr>
        <p:spPr>
          <a:xfrm>
            <a:off x="6534418" y="980347"/>
            <a:ext cx="2468185" cy="3567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800" kern="1200">
                <a:solidFill>
                  <a:srgbClr val="45545F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600" kern="1200">
                <a:solidFill>
                  <a:srgbClr val="45545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400" kern="1200">
                <a:solidFill>
                  <a:srgbClr val="45545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Display adapter:</a:t>
            </a:r>
          </a:p>
          <a:p>
            <a:pPr lvl="1"/>
            <a:r>
              <a:rPr lang="en-US" sz="1200" dirty="0"/>
              <a:t>Chipset?</a:t>
            </a:r>
          </a:p>
          <a:p>
            <a:pPr lvl="1"/>
            <a:r>
              <a:rPr lang="en-US" sz="1200" dirty="0"/>
              <a:t>Video RAM?</a:t>
            </a:r>
          </a:p>
          <a:p>
            <a:pPr lvl="1"/>
            <a:r>
              <a:rPr lang="en-US" sz="1200" dirty="0"/>
              <a:t>Integrated or discrete?</a:t>
            </a:r>
          </a:p>
          <a:p>
            <a:pPr lvl="1"/>
            <a:r>
              <a:rPr lang="en-US" sz="1200" dirty="0"/>
              <a:t>Connection interface?</a:t>
            </a:r>
          </a:p>
        </p:txBody>
      </p:sp>
    </p:spTree>
    <p:extLst>
      <p:ext uri="{BB962C8B-B14F-4D97-AF65-F5344CB8AC3E}">
        <p14:creationId xmlns:p14="http://schemas.microsoft.com/office/powerpoint/2010/main" val="42344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508-70A2-4A85-9BD8-19E0FF0B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DD4D6-9CA0-445A-AD59-02F7A38D7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9F74-DB23-41E7-9611-9C01D575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OS requires booting into install environment.</a:t>
            </a:r>
          </a:p>
          <a:p>
            <a:r>
              <a:rPr lang="en-US" dirty="0"/>
              <a:t>Boot methods you learned earlier can be used to boot installation media.</a:t>
            </a:r>
          </a:p>
          <a:p>
            <a:r>
              <a:rPr lang="en-US" dirty="0"/>
              <a:t>Boot from DVD/USB:</a:t>
            </a:r>
          </a:p>
          <a:p>
            <a:pPr lvl="1"/>
            <a:r>
              <a:rPr lang="en-US" dirty="0"/>
              <a:t>Prepare/burn install files (e.g., ISO) to physical media.</a:t>
            </a:r>
          </a:p>
          <a:p>
            <a:pPr lvl="1"/>
            <a:r>
              <a:rPr lang="en-US" dirty="0"/>
              <a:t>Might need to configure BIOS/UEFI.</a:t>
            </a:r>
          </a:p>
          <a:p>
            <a:r>
              <a:rPr lang="en-US" dirty="0"/>
              <a:t>Boot from media on local drive:</a:t>
            </a:r>
          </a:p>
          <a:p>
            <a:pPr lvl="1"/>
            <a:r>
              <a:rPr lang="en-US" dirty="0"/>
              <a:t>Download media to separate partition.</a:t>
            </a:r>
          </a:p>
          <a:p>
            <a:pPr lvl="1"/>
            <a:r>
              <a:rPr lang="en-US" dirty="0"/>
              <a:t>Configure GRUB 2 to boot from media.</a:t>
            </a:r>
          </a:p>
          <a:p>
            <a:r>
              <a:rPr lang="en-US" dirty="0"/>
              <a:t>Boot from network:</a:t>
            </a:r>
          </a:p>
          <a:p>
            <a:pPr lvl="1"/>
            <a:r>
              <a:rPr lang="en-US" dirty="0"/>
              <a:t>PXE/NFS services installation media to clients.</a:t>
            </a:r>
          </a:p>
          <a:p>
            <a:pPr lvl="1"/>
            <a:r>
              <a:rPr lang="en-US" dirty="0"/>
              <a:t>Clients use media to boot into install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299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45B4-8860-FA46-988A-A12002B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Media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EF6D8-5A39-5143-9888-C45B498E3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9C37D2-173D-4E21-A949-962FD979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79" y="1047427"/>
            <a:ext cx="7516843" cy="32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5135"/>
      </p:ext>
    </p:extLst>
  </p:cSld>
  <p:clrMapOvr>
    <a:masterClrMapping/>
  </p:clrMapOvr>
</p:sld>
</file>

<file path=ppt/theme/theme1.xml><?xml version="1.0" encoding="utf-8"?>
<a:theme xmlns:a="http://schemas.openxmlformats.org/drawingml/2006/main" name="2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C9E"/>
      </a:accent1>
      <a:accent2>
        <a:srgbClr val="004D71"/>
      </a:accent2>
      <a:accent3>
        <a:srgbClr val="45545F"/>
      </a:accent3>
      <a:accent4>
        <a:srgbClr val="AFB6BA"/>
      </a:accent4>
      <a:accent5>
        <a:srgbClr val="F26C23"/>
      </a:accent5>
      <a:accent6>
        <a:srgbClr val="B24EC3"/>
      </a:accent6>
      <a:hlink>
        <a:srgbClr val="009DDC"/>
      </a:hlink>
      <a:folHlink>
        <a:srgbClr val="009DDC"/>
      </a:folHlink>
    </a:clrScheme>
    <a:fontScheme name="Open 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3B4614-A704-0542-87E6-5897E6E538EB}" vid="{7EAF2078-CBFB-A14D-8A0C-8040B93EE7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AB8BE3257A504EB15FA3D006F5CE14" ma:contentTypeVersion="12" ma:contentTypeDescription="Create a new document." ma:contentTypeScope="" ma:versionID="418cf6fe0ea8ffec7f4bbd14d3bb840a">
  <xsd:schema xmlns:xsd="http://www.w3.org/2001/XMLSchema" xmlns:xs="http://www.w3.org/2001/XMLSchema" xmlns:p="http://schemas.microsoft.com/office/2006/metadata/properties" xmlns:ns2="95a46270-66ec-4bdf-aabc-d78887d51418" xmlns:ns3="315eb565-7267-4a95-9087-2f433ded3c8b" targetNamespace="http://schemas.microsoft.com/office/2006/metadata/properties" ma:root="true" ma:fieldsID="fcf3f344b082f4df2f3eec2af3a5ce44" ns2:_="" ns3:_="">
    <xsd:import namespace="95a46270-66ec-4bdf-aabc-d78887d51418"/>
    <xsd:import namespace="315eb565-7267-4a95-9087-2f433ded3c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46270-66ec-4bdf-aabc-d78887d514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eb565-7267-4a95-9087-2f433ded3c8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9E93BD-5B0A-4F59-9B59-16E6DF2C3F4C}"/>
</file>

<file path=customXml/itemProps2.xml><?xml version="1.0" encoding="utf-8"?>
<ds:datastoreItem xmlns:ds="http://schemas.openxmlformats.org/officeDocument/2006/customXml" ds:itemID="{F855BB48-BB0D-4C88-8AD6-CB3E5B618CDE}"/>
</file>

<file path=customXml/itemProps3.xml><?xml version="1.0" encoding="utf-8"?>
<ds:datastoreItem xmlns:ds="http://schemas.openxmlformats.org/officeDocument/2006/customXml" ds:itemID="{513EB28C-0FB6-4290-ADAA-98E186A168F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821</Words>
  <Application>Microsoft Office PowerPoint</Application>
  <PresentationFormat>On-screen Show (16:9)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Open Sans SemiBold</vt:lpstr>
      <vt:lpstr>Calibri</vt:lpstr>
      <vt:lpstr>Open Sans</vt:lpstr>
      <vt:lpstr>Cutive Mono</vt:lpstr>
      <vt:lpstr>Arial</vt:lpstr>
      <vt:lpstr>2_LO-CompTIA</vt:lpstr>
      <vt:lpstr>Installing Linux</vt:lpstr>
      <vt:lpstr>System Requirements</vt:lpstr>
      <vt:lpstr>Partitioning Strategy</vt:lpstr>
      <vt:lpstr>Partitioning Examples (Slide 1 of 2)</vt:lpstr>
      <vt:lpstr>Partitioning Examples (Slide 2 of 2)</vt:lpstr>
      <vt:lpstr>Hardware Compatibility</vt:lpstr>
      <vt:lpstr>Questions to Address When Choosing Hardware</vt:lpstr>
      <vt:lpstr>Installation Methods</vt:lpstr>
      <vt:lpstr>Installation Media</vt:lpstr>
      <vt:lpstr>Guidelines for Preparing to Install Linux</vt:lpstr>
      <vt:lpstr>Activity: Preparing to Install Linux (Slide 1 of 2)</vt:lpstr>
      <vt:lpstr>Activity: Preparing to Install Linux (Slide 2 of 2)</vt:lpstr>
      <vt:lpstr>Manual Installation Steps (Slide 1 of 3)</vt:lpstr>
      <vt:lpstr>Manual Installation Steps (Slide 2 of 3)</vt:lpstr>
      <vt:lpstr>Manual Installation Steps (Slide 3 of 3)</vt:lpstr>
      <vt:lpstr>PowerPoint Presentation</vt:lpstr>
      <vt:lpstr>Activity: Installing Linux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Linux</dc:title>
  <dc:subject/>
  <dc:creator>Jason Nufryk</dc:creator>
  <cp:keywords/>
  <dc:description/>
  <cp:lastModifiedBy>Lindsay Bachman</cp:lastModifiedBy>
  <cp:revision>41</cp:revision>
  <dcterms:created xsi:type="dcterms:W3CDTF">2018-09-18T20:36:15Z</dcterms:created>
  <dcterms:modified xsi:type="dcterms:W3CDTF">2019-03-15T16:27:22Z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0x010100F8AB8BE3257A504EB15FA3D006F5CE14</vt:lpwstr>
  </property>
</Properties>
</file>