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bfa69d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1bfa69d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1bfa69d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1bfa69d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1bfa69d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1bfa69d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1bfa69d2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1bfa69d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1bfa69d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1bfa69d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bfa69d2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1bfa69d2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1bfa69d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1bfa69d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1bfa69d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1bfa69d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1bfa69d2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1bfa69d2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1bfa69d2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1bfa69d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bfa69d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bfa69d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1bfa69d2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1bfa69d2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1d2ea2bc8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1d2ea2bc8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1bfa69d2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1bfa69d2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1bfa69d2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1bfa69d2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1bfa69d2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1bfa69d2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1bfa69d2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1bfa69d2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1bfa69d2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1bfa69d2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d2ea2bc8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1d2ea2bc8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1d2ea2bc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1d2ea2bc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1d2ea2bc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1d2ea2bc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1bfa69d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1bfa69d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1bfa69d2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1bfa69d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1bfa69d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1bfa69d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1bfa69d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1bfa69d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03300" y="2025500"/>
            <a:ext cx="74148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100">
                <a:solidFill>
                  <a:srgbClr val="000000"/>
                </a:solidFill>
              </a:rPr>
              <a:t>透</a:t>
            </a:r>
            <a:r>
              <a:rPr b="1" lang="zh-TW" sz="4100">
                <a:solidFill>
                  <a:srgbClr val="000000"/>
                </a:solidFill>
              </a:rPr>
              <a:t>過加法器</a:t>
            </a:r>
            <a:endParaRPr b="1" sz="4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4100">
                <a:solidFill>
                  <a:srgbClr val="000000"/>
                </a:solidFill>
              </a:rPr>
              <a:t>在IBM量子電路上實現糾錯算法</a:t>
            </a:r>
            <a:r>
              <a:rPr lang="zh-TW" sz="4100">
                <a:solidFill>
                  <a:srgbClr val="FFFFFF"/>
                </a:solidFill>
              </a:rPr>
              <a:t>​</a:t>
            </a:r>
            <a:endParaRPr sz="2480"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2950" y="3445100"/>
            <a:ext cx="73551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solidFill>
                  <a:srgbClr val="000000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曾品元 江庭瑄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Write back into q0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2559" l="8600" r="0" t="8559"/>
          <a:stretch/>
        </p:blipFill>
        <p:spPr>
          <a:xfrm>
            <a:off x="2160425" y="1915650"/>
            <a:ext cx="4773149" cy="28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643100" y="1318650"/>
            <a:ext cx="186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outcome 1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00" y="936525"/>
            <a:ext cx="6273151" cy="37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11">
                <a:latin typeface="Arial"/>
                <a:ea typeface="Arial"/>
                <a:cs typeface="Arial"/>
                <a:sym typeface="Arial"/>
              </a:rPr>
              <a:t>Why?</a:t>
            </a:r>
            <a:endParaRPr sz="27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294875"/>
            <a:ext cx="4466700" cy="11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000101 -&gt; 000000</a:t>
            </a:r>
            <a:endParaRPr sz="23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3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000110 -&gt; </a:t>
            </a:r>
            <a:r>
              <a:rPr lang="zh-TW" sz="23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000110 (Error)</a:t>
            </a:r>
            <a:endParaRPr sz="20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use bias [-2, 0, 1]：</a:t>
            </a:r>
            <a:r>
              <a:rPr lang="zh-TW" sz="2822">
                <a:solidFill>
                  <a:srgbClr val="666666"/>
                </a:solidFill>
              </a:rPr>
              <a:t>000110 -&gt; 000100 -&gt; 000000</a:t>
            </a:r>
            <a:endParaRPr sz="3822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350" y="2174050"/>
            <a:ext cx="5293276" cy="2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7902" r="8916" t="0"/>
          <a:stretch/>
        </p:blipFill>
        <p:spPr>
          <a:xfrm>
            <a:off x="0" y="1474816"/>
            <a:ext cx="4499424" cy="304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0" l="7547" r="7555" t="0"/>
          <a:stretch/>
        </p:blipFill>
        <p:spPr>
          <a:xfrm>
            <a:off x="4499425" y="1474825"/>
            <a:ext cx="4592100" cy="30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virous problem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/>
              <a:t>take [-1,0,1] as an </a:t>
            </a:r>
            <a:r>
              <a:rPr b="1" lang="zh-TW" sz="1700"/>
              <a:t>example(start from index 0)：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</a:rPr>
              <a:t>100001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</a:rPr>
              <a:t>-&gt;100001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</a:rPr>
              <a:t>-&gt;110001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666666"/>
                </a:solidFill>
              </a:rPr>
              <a:t>-&gt;111001 …..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7650" y="1943850"/>
            <a:ext cx="7688700" cy="27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505"/>
              <a:t>wait until all </a:t>
            </a:r>
            <a:r>
              <a:rPr lang="zh-TW" sz="1505"/>
              <a:t>calculations are</a:t>
            </a:r>
            <a:r>
              <a:rPr lang="zh-TW" sz="1505"/>
              <a:t> </a:t>
            </a:r>
            <a:r>
              <a:rPr lang="zh-TW" sz="1505"/>
              <a:t>completed,</a:t>
            </a:r>
            <a:r>
              <a:rPr lang="zh-TW" sz="1505"/>
              <a:t> write back (use [-2,0,1] bias)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505"/>
              <a:t>date qubit:       100001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505"/>
              <a:t>support qubit:000000    </a:t>
            </a:r>
            <a:r>
              <a:rPr lang="zh-TW" sz="1505"/>
              <a:t>calculate-&gt;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505"/>
              <a:t>date qubit:       100001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505"/>
              <a:t>support qubit:000001    copy(write back)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505"/>
              <a:t>date qubit:       000001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zh-TW" sz="1505"/>
              <a:t>support qubit:000001</a:t>
            </a:r>
            <a:endParaRPr sz="150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7118" r="7731" t="0"/>
          <a:stretch/>
        </p:blipFill>
        <p:spPr>
          <a:xfrm>
            <a:off x="4501909" y="1484050"/>
            <a:ext cx="4610368" cy="30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/>
          </a:blip>
          <a:srcRect b="0" l="7981" r="8174" t="0"/>
          <a:stretch/>
        </p:blipFill>
        <p:spPr>
          <a:xfrm>
            <a:off x="31700" y="1484039"/>
            <a:ext cx="4539752" cy="304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0" y="1733675"/>
            <a:ext cx="4538351" cy="269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3675"/>
            <a:ext cx="4538351" cy="26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Actual Operation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825" y="1156125"/>
            <a:ext cx="4855525" cy="3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48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50"/>
              <a:t>Why Error Correction Algorithm Are Needed?</a:t>
            </a:r>
            <a:br>
              <a:rPr lang="zh-TW"/>
            </a:b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07675" y="2276725"/>
            <a:ext cx="80514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Because the qubit of a quantum computer is very sensitive, any external interference may cause errors or decoherence.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Classical computers also have error correction algorithms, such as ECC (error correction/correcting code).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700"/>
              <a:t>Quantum computers have error rates on the order of 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1700"/>
              <a:t>到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50" y="1361950"/>
            <a:ext cx="4967231" cy="3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0" y="1361950"/>
            <a:ext cx="4967250" cy="3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full adder uses these qubits to form new outcomes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729450" y="2078875"/>
            <a:ext cx="76887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[(1, 3, 25), (1, 5, 7), (1, 23, 27), (2, 4, 29), (3, 5, 27), (3, 7, 29), (4, 6, 7), (5, 6, 29), (8, 9, 13), (8, 10, 11), (8, 12, 14), (8, 20, 28), (9, 10, 12), (9, 18, 20), (10, 12, 17), (10, 14, 16), (10, 21, 28), (11, 16, 18), (12, 14, 15), (12, 16, 18), (12, 19, 21), (13, 14, 16), (14, 17, 19), (14, 18, 20), (15, 16, 17), (16, 20, 28), (18, 21, 28), (19, 20, 21), (22, 25, 27), (23, 24, 25)]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 rotWithShape="1">
          <a:blip r:embed="rId3">
            <a:alphaModFix/>
          </a:blip>
          <a:srcRect b="4938" l="8591" r="9117" t="8421"/>
          <a:stretch/>
        </p:blipFill>
        <p:spPr>
          <a:xfrm>
            <a:off x="470325" y="483025"/>
            <a:ext cx="8203352" cy="46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 rotWithShape="1">
          <a:blip r:embed="rId3">
            <a:alphaModFix/>
          </a:blip>
          <a:srcRect b="0" l="0" r="0" t="-10059"/>
          <a:stretch/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4639" l="8056" r="8548" t="8313"/>
          <a:stretch/>
        </p:blipFill>
        <p:spPr>
          <a:xfrm>
            <a:off x="828300" y="521350"/>
            <a:ext cx="7400700" cy="46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8900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1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zh-TW" sz="21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hat Should We Pay Attention to in Error correction Algorithms For Quantum Computers?</a:t>
            </a:r>
            <a:endParaRPr sz="217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217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55775" y="2571750"/>
            <a:ext cx="5501400" cy="1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AutoNum type="arabicPeriod"/>
            </a:pPr>
            <a:r>
              <a:rPr lang="zh-TW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quantum operation error rate(per gate)</a:t>
            </a:r>
            <a:endParaRPr sz="1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AutoNum type="arabicPeriod"/>
            </a:pPr>
            <a:r>
              <a:rPr lang="zh-TW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qubit map</a:t>
            </a:r>
            <a:endParaRPr sz="1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AutoNum type="arabicPeriod"/>
            </a:pPr>
            <a:r>
              <a:rPr lang="zh-TW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qubit amount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 Sycamore processor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096" y="2037525"/>
            <a:ext cx="4447450" cy="27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85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IBM brisbane</a:t>
            </a:r>
            <a:endParaRPr sz="23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700" y="854275"/>
            <a:ext cx="4620249" cy="39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three-bit repetition code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15375" y="2043000"/>
            <a:ext cx="2503800" cy="19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666666"/>
                </a:solidFill>
              </a:rPr>
              <a:t>1 -&gt; 111</a:t>
            </a:r>
            <a:endParaRPr b="1"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666666"/>
                </a:solidFill>
              </a:rPr>
              <a:t>0 -&gt; 000</a:t>
            </a:r>
            <a:endParaRPr b="1"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666666"/>
                </a:solidFill>
              </a:rPr>
              <a:t>000,001,010,100 -&gt; 0</a:t>
            </a:r>
            <a:endParaRPr b="1"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900">
                <a:solidFill>
                  <a:srgbClr val="666666"/>
                </a:solidFill>
              </a:rPr>
              <a:t>111,110,101,011 -&gt; 1</a:t>
            </a:r>
            <a:endParaRPr b="1"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Full adder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75" y="1759925"/>
            <a:ext cx="5185500" cy="27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889800" y="4640450"/>
            <a:ext cx="79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https://tomorrow0w0.gitbooks.io/nand2tetris-homework/content/chapter2/FullAdder.html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901950" y="2396700"/>
            <a:ext cx="653700" cy="2097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Full adder (quantum circuit)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213125"/>
            <a:ext cx="2232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input：q0,q1,q2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output：q3(carry)</a:t>
            </a:r>
            <a:endParaRPr sz="16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8786" l="12982" r="0" t="15985"/>
          <a:stretch/>
        </p:blipFill>
        <p:spPr>
          <a:xfrm>
            <a:off x="4047600" y="1853850"/>
            <a:ext cx="4185525" cy="29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