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Pablo Daniel Roc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6-12-12T03:42:03.845">
    <p:pos x="6000" y="0"/>
    <p:text>Marcar los principales hitos/entregables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419"/>
              <a:t>LUCHO</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419"/>
              <a:t>LUCHO</a:t>
            </a:r>
          </a:p>
          <a:p>
            <a:pPr indent="-228600" lvl="0" marL="457200" rtl="0">
              <a:spcBef>
                <a:spcPts val="0"/>
              </a:spcBef>
              <a:buChar char="-"/>
            </a:pPr>
            <a:r>
              <a:rPr lang="es-419"/>
              <a:t>RUido electrico batidora de 30 cm campo de 100 V/m</a:t>
            </a:r>
          </a:p>
          <a:p>
            <a:pPr indent="-228600" lvl="0" marL="457200" rtl="0">
              <a:spcBef>
                <a:spcPts val="0"/>
              </a:spcBef>
              <a:buChar char="-"/>
            </a:pPr>
            <a:r>
              <a:rPr lang="es-419"/>
              <a:t>Juego de piezas al aplicarle un torque</a:t>
            </a:r>
          </a:p>
          <a:p>
            <a:pPr indent="-228600" lvl="0" marL="457200" rtl="0">
              <a:spcBef>
                <a:spcPts val="0"/>
              </a:spcBef>
              <a:buChar char="-"/>
            </a:pPr>
            <a:r>
              <a:rPr lang="es-419"/>
              <a:t>Puerto paralelo en general no se utilizan protocolos de extrema confiabilidad</a:t>
            </a:r>
          </a:p>
          <a:p>
            <a:pPr indent="-228600" lvl="0" marL="457200" rtl="0">
              <a:spcBef>
                <a:spcPts val="0"/>
              </a:spcBef>
              <a:buChar char="-"/>
            </a:pPr>
            <a:r>
              <a:rPr lang="es-419"/>
              <a:t>O falta de capacidad</a:t>
            </a:r>
          </a:p>
          <a:p>
            <a:pPr indent="-228600" lvl="0" marL="457200">
              <a:spcBef>
                <a:spcPts val="0"/>
              </a:spcBef>
              <a:buChar char="-"/>
            </a:pPr>
            <a:r>
              <a:rPr lang="es-419"/>
              <a:t>Desfasaje de micropasos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419"/>
              <a:t>LUCHO</a:t>
            </a:r>
          </a:p>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419"/>
              <a:t>LUCHO</a:t>
            </a:r>
          </a:p>
          <a:p>
            <a:pPr lvl="0">
              <a:spcBef>
                <a:spcPts val="0"/>
              </a:spcBef>
              <a:buNone/>
            </a:pPr>
            <a:r>
              <a:rPr lang="es-419"/>
              <a:t>Visualizar: Permite detectar más fácilmente los movimientos no deseados</a:t>
            </a:r>
          </a:p>
          <a:p>
            <a:pPr lvl="0">
              <a:spcBef>
                <a:spcPts val="0"/>
              </a:spcBef>
              <a:buNone/>
            </a:pPr>
            <a:r>
              <a:rPr lang="es-419"/>
              <a:t>Regular: Modifica el comportamiento de la máquina, pretendiendo así minimizar los errores mecánicos</a:t>
            </a:r>
          </a:p>
          <a:p>
            <a:pPr lvl="0">
              <a:spcBef>
                <a:spcPts val="0"/>
              </a:spcBef>
              <a:buNone/>
            </a:pPr>
            <a:r>
              <a:rPr lang="es-419"/>
              <a:t>Agregar: Altera el comportamiento de los drivers al recibir más pulsos por unidad de tiempo</a:t>
            </a:r>
          </a:p>
          <a:p>
            <a:pPr lvl="0" rtl="0">
              <a:spcBef>
                <a:spcPts val="0"/>
              </a:spcBef>
              <a:buNone/>
            </a:pPr>
            <a:r>
              <a:rPr lang="es-419"/>
              <a:t>Permitir: Otorga una funcionalidad para seleccionar un rango de código y modificarla en un editor de texto</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419"/>
              <a:t>LUCHO/DANI</a:t>
            </a:r>
          </a:p>
          <a:p>
            <a:pPr lvl="0">
              <a:spcBef>
                <a:spcPts val="0"/>
              </a:spcBef>
              <a:buNone/>
            </a:pPr>
            <a:r>
              <a:rPr lang="es-419"/>
              <a:t>Recordando el diagrama con el que comenzó la presentación, exponemos a qué nivel se ubicó nuestra solución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419"/>
              <a:t>LUCHO/DANI</a:t>
            </a:r>
          </a:p>
          <a:p>
            <a:pPr lvl="0">
              <a:spcBef>
                <a:spcPts val="0"/>
              </a:spcBef>
              <a:buNone/>
            </a:pPr>
            <a:r>
              <a:rPr lang="es-419"/>
              <a:t>Recordando el diagrama con el que comenzó la presentación, exponemos a qué nivel se ubicó nuestra solución</a:t>
            </a:r>
          </a:p>
          <a:p>
            <a:pPr lvl="0" rtl="0">
              <a:spcBef>
                <a:spcPts val="0"/>
              </a:spcBef>
              <a:buNone/>
            </a:pPr>
            <a:r>
              <a:rPr lang="es-419"/>
              <a:t>Dar pie a la siguiente diapo del prototipo WEB GL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419"/>
              <a:t>DANI</a:t>
            </a:r>
          </a:p>
          <a:p>
            <a:pPr lvl="0">
              <a:spcBef>
                <a:spcPts val="0"/>
              </a:spcBef>
              <a:buNone/>
            </a:pPr>
            <a:r>
              <a:rPr lang="es-419"/>
              <a:t>Este es el prototipo que realizamos para mostrar al cliente finalizando el primer sprint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419"/>
              <a:t>DANI</a:t>
            </a:r>
          </a:p>
          <a:p>
            <a:pPr lvl="0" rtl="0">
              <a:spcBef>
                <a:spcPts val="0"/>
              </a:spcBef>
              <a:buNone/>
            </a:pPr>
            <a:r>
              <a:rPr lang="es-419"/>
              <a:t>Continuación,,,,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419"/>
              <a:t>DANI</a:t>
            </a:r>
          </a:p>
          <a:p>
            <a:pPr lvl="0" rtl="0">
              <a:spcBef>
                <a:spcPts val="0"/>
              </a:spcBef>
              <a:buNone/>
            </a:pPr>
            <a:r>
              <a:rPr lang="es-419"/>
              <a:t>Y este es un pantallazo de la versión final que se mostrará más adelante en la demo</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a:p>
            <a:pPr lvl="0" rtl="0">
              <a:spcBef>
                <a:spcPts val="0"/>
              </a:spcBef>
              <a:buNone/>
            </a:pPr>
            <a:r>
              <a:rPr lang="es-419"/>
              <a:t>DANI</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419"/>
              <a:t>LUCHO</a:t>
            </a:r>
          </a:p>
          <a:p>
            <a:pPr lvl="0">
              <a:spcBef>
                <a:spcPts val="0"/>
              </a:spcBef>
              <a:buNone/>
            </a:pPr>
            <a:r>
              <a:rPr lang="es-419"/>
              <a:t>Introducción: Descripción de la máquina al momento que comenzamos</a:t>
            </a:r>
          </a:p>
          <a:p>
            <a:pPr lvl="0">
              <a:spcBef>
                <a:spcPts val="0"/>
              </a:spcBef>
              <a:buNone/>
            </a:pPr>
            <a:r>
              <a:rPr lang="es-419"/>
              <a:t>Objetivos: Reseña de los objetivos del proyecto</a:t>
            </a:r>
          </a:p>
          <a:p>
            <a:pPr lvl="0">
              <a:spcBef>
                <a:spcPts val="0"/>
              </a:spcBef>
              <a:buNone/>
            </a:pPr>
            <a:r>
              <a:rPr lang="es-419"/>
              <a:t>Metodología: Exposición de la forma en la que se realizó el trabajo</a:t>
            </a:r>
          </a:p>
          <a:p>
            <a:pPr lvl="0">
              <a:spcBef>
                <a:spcPts val="0"/>
              </a:spcBef>
              <a:buNone/>
            </a:pPr>
            <a:r>
              <a:rPr lang="es-419"/>
              <a:t>Analisis:</a:t>
            </a:r>
          </a:p>
          <a:p>
            <a:pPr lvl="0">
              <a:spcBef>
                <a:spcPts val="0"/>
              </a:spcBef>
              <a:buNone/>
            </a:pPr>
            <a:r>
              <a:rPr lang="es-419"/>
              <a:t>Solución propuesta: </a:t>
            </a:r>
          </a:p>
          <a:p>
            <a:pPr lvl="0">
              <a:spcBef>
                <a:spcPts val="0"/>
              </a:spcBef>
              <a:buNone/>
            </a:pPr>
            <a:r>
              <a:rPr lang="es-419"/>
              <a:t>Demostración del sistema: una exhibición del sistema funcionando</a:t>
            </a:r>
          </a:p>
          <a:p>
            <a:pPr lvl="0">
              <a:spcBef>
                <a:spcPts val="0"/>
              </a:spcBef>
              <a:buNone/>
            </a:pPr>
            <a:r>
              <a:rPr lang="es-419"/>
              <a:t>Recomendaciones a futuro: Consideraciones que recomendamos realizar en el caso que se continúe el trabajo de automatización</a:t>
            </a:r>
          </a:p>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t/>
            </a:r>
            <a:endParaRPr/>
          </a:p>
          <a:p>
            <a:pPr indent="-228600" lvl="0" marL="457200">
              <a:spcBef>
                <a:spcPts val="0"/>
              </a:spcBef>
              <a:buChar char="-"/>
            </a:pPr>
            <a:r>
              <a:rPr lang="es-419"/>
              <a:t>SO no real time</a:t>
            </a:r>
          </a:p>
          <a:p>
            <a:pPr indent="-228600" lvl="0" marL="457200" rtl="0">
              <a:spcBef>
                <a:spcPts val="0"/>
              </a:spcBef>
              <a:buChar char="-"/>
            </a:pPr>
            <a:r>
              <a:rPr lang="es-419"/>
              <a:t>Considerar la conformación de un equipo multidisciplinario</a:t>
            </a:r>
          </a:p>
          <a:p>
            <a:pPr indent="-228600" lvl="0" marL="457200" rtl="0">
              <a:spcBef>
                <a:spcPts val="0"/>
              </a:spcBef>
              <a:buChar char="-"/>
            </a:pPr>
            <a:r>
              <a:rPr lang="es-419"/>
              <a:t> Cantidad de recursos económicos o tiempo</a:t>
            </a:r>
          </a:p>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419"/>
              <a:t>LUCHO</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419"/>
              <a:t>LUCHO</a:t>
            </a:r>
          </a:p>
          <a:p>
            <a:pPr lvl="0">
              <a:spcBef>
                <a:spcPts val="0"/>
              </a:spcBef>
              <a:buNone/>
            </a:pPr>
            <a:r>
              <a:rPr lang="es-419"/>
              <a:t>Descripción de la planta: Esta es la máquina fresadora. Corta parafina para hacer modelos de barcas.</a:t>
            </a:r>
          </a:p>
          <a:p>
            <a:pPr lvl="0">
              <a:spcBef>
                <a:spcPts val="0"/>
              </a:spcBef>
              <a:buNone/>
            </a:pPr>
            <a:r>
              <a:rPr lang="es-419"/>
              <a:t>Funcionamiento previo: Para operarla de manera manual, se utiliza el pantógrafo que se puede apreciar, siguiendo una planimetría extendida (señalar), manipulándola mecánicamente. Luego en 2010 comenzó el proceso de automatizarla, pretendiendo convertirla en una máquina CNC</a:t>
            </a:r>
          </a:p>
          <a:p>
            <a:pPr lvl="0">
              <a:spcBef>
                <a:spcPts val="0"/>
              </a:spcBef>
              <a:buNone/>
            </a:pPr>
            <a:r>
              <a:rPr lang="es-419"/>
              <a:t>Descripción de los componentes y de la comunicación entre los mismos. Los motores controlan el movimiento de la máquina en cada eje. Éstos son comandados por un driver (señalar) que son organizados por esta placa interfaz entre la pc y los mismos.</a:t>
            </a:r>
          </a:p>
          <a:p>
            <a:pPr lvl="0">
              <a:spcBef>
                <a:spcPts val="0"/>
              </a:spcBef>
              <a:buNone/>
            </a:pPr>
            <a:r>
              <a:rPr lang="es-419"/>
              <a:t>La computadora manda las instrucciones de movimiento por el puerto paralelo, obtenidas a través de un software de conversión de un modelo 3D de barco.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buNone/>
            </a:pPr>
            <a:r>
              <a:rPr lang="es-419"/>
              <a:t>LUCHO</a:t>
            </a:r>
          </a:p>
          <a:p>
            <a:pPr lvl="0">
              <a:spcBef>
                <a:spcPts val="0"/>
              </a:spcBef>
              <a:buNone/>
            </a:pPr>
            <a:r>
              <a:rPr lang="es-419"/>
              <a:t>Al realizar la captura de requisitos, identificamos estos tres objetivos para nuestro sistema.</a:t>
            </a:r>
          </a:p>
          <a:p>
            <a:pPr lvl="0">
              <a:spcBef>
                <a:spcPts val="0"/>
              </a:spcBef>
              <a:buNone/>
            </a:pPr>
            <a:r>
              <a:rPr lang="es-419"/>
              <a:t>Se trató de mediar entre los objetivos de la materia y las necesidades del laboratorio.</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38000"/>
              </a:lnSpc>
              <a:spcBef>
                <a:spcPts val="0"/>
              </a:spcBef>
              <a:buNone/>
            </a:pPr>
            <a:r>
              <a:rPr lang="es-419"/>
              <a:t>LUCHO</a:t>
            </a:r>
          </a:p>
          <a:p>
            <a:pPr lvl="0" rtl="0" algn="just">
              <a:lnSpc>
                <a:spcPct val="138000"/>
              </a:lnSpc>
              <a:spcBef>
                <a:spcPts val="0"/>
              </a:spcBef>
              <a:buNone/>
            </a:pPr>
            <a:r>
              <a:rPr lang="es-419"/>
              <a:t>Este proyecto se desarrolló en bloques temporales de dos semanas, llamados iteraciones o sprints, que viene representado por la flecha del ciclo más grande.</a:t>
            </a:r>
          </a:p>
          <a:p>
            <a:pPr lvl="0" rtl="0" algn="just">
              <a:lnSpc>
                <a:spcPct val="138000"/>
              </a:lnSpc>
              <a:spcBef>
                <a:spcPts val="0"/>
              </a:spcBef>
              <a:buNone/>
            </a:pPr>
            <a:r>
              <a:rPr lang="es-419"/>
              <a:t>El ciclo más pequeño indica que se realizaron reuniones dentro del lapso del sprint para discutir los avances.</a:t>
            </a:r>
          </a:p>
          <a:p>
            <a:pPr lvl="0" rtl="0" algn="just">
              <a:lnSpc>
                <a:spcPct val="138000"/>
              </a:lnSpc>
              <a:spcBef>
                <a:spcPts val="0"/>
              </a:spcBef>
              <a:buNone/>
            </a:pPr>
            <a:r>
              <a:rPr lang="es-419"/>
              <a:t>Las cajas de la izquierda representan el alcance del sistema en cuanto a requisitos, mientras que éstos rectángulos representan las tareas a realizar durante una iteración.</a:t>
            </a:r>
          </a:p>
          <a:p>
            <a:pPr lvl="0" rtl="0" algn="just">
              <a:lnSpc>
                <a:spcPct val="138000"/>
              </a:lnSpc>
              <a:spcBef>
                <a:spcPts val="0"/>
              </a:spcBef>
              <a:buNone/>
            </a:pPr>
            <a:r>
              <a:rPr lang="es-419"/>
              <a:t>La caja del final simboliza el sub-p</a:t>
            </a:r>
            <a:r>
              <a:rPr lang="es-419"/>
              <a:t>roducto obtenido en cada iteración.</a:t>
            </a:r>
          </a:p>
          <a:p>
            <a:pPr lvl="0" rtl="0" algn="just">
              <a:lnSpc>
                <a:spcPct val="138000"/>
              </a:lnSpc>
              <a:spcBef>
                <a:spcPts val="0"/>
              </a:spcBef>
              <a:buNone/>
            </a:pPr>
            <a:r>
              <a:t/>
            </a:r>
            <a:endParaRPr/>
          </a:p>
          <a:p>
            <a:pPr lvl="0" rtl="0" algn="just">
              <a:lnSpc>
                <a:spcPct val="138000"/>
              </a:lnSpc>
              <a:spcBef>
                <a:spcPts val="0"/>
              </a:spcBef>
              <a:buNone/>
            </a:pPr>
            <a:r>
              <a:rPr lang="es-419"/>
              <a:t>Las características que nos llevaron a determinar ese lapso son:</a:t>
            </a:r>
          </a:p>
          <a:p>
            <a:pPr indent="-298450" lvl="0" marL="457200" rtl="0" algn="just">
              <a:lnSpc>
                <a:spcPct val="138000"/>
              </a:lnSpc>
              <a:spcBef>
                <a:spcPts val="0"/>
              </a:spcBef>
              <a:buSzPct val="100000"/>
              <a:buChar char="●"/>
            </a:pPr>
            <a:r>
              <a:rPr lang="es-419"/>
              <a:t>Acceso al laboratorio y a las instalaciones</a:t>
            </a:r>
          </a:p>
          <a:p>
            <a:pPr indent="-298450" lvl="0" marL="457200" rtl="0" algn="just">
              <a:lnSpc>
                <a:spcPct val="138000"/>
              </a:lnSpc>
              <a:spcBef>
                <a:spcPts val="0"/>
              </a:spcBef>
              <a:buSzPct val="100000"/>
              <a:buChar char="●"/>
            </a:pPr>
            <a:r>
              <a:rPr lang="es-419"/>
              <a:t>Maduración de conocimientos para la elaboración y entrega de un avance </a:t>
            </a:r>
          </a:p>
          <a:p>
            <a:pPr indent="-298450" lvl="0" marL="457200" rtl="0" algn="just">
              <a:lnSpc>
                <a:spcPct val="138000"/>
              </a:lnSpc>
              <a:spcBef>
                <a:spcPts val="0"/>
              </a:spcBef>
              <a:buSzPct val="100000"/>
              <a:buChar char="●"/>
            </a:pPr>
            <a:r>
              <a:rPr lang="es-419"/>
              <a:t>Disponibilidad del personal del laboratorio</a:t>
            </a:r>
          </a:p>
          <a:p>
            <a:pPr indent="-298450" lvl="0" marL="457200" rtl="0" algn="just">
              <a:lnSpc>
                <a:spcPct val="138000"/>
              </a:lnSpc>
              <a:spcBef>
                <a:spcPts val="0"/>
              </a:spcBef>
              <a:buSzPct val="100000"/>
              <a:buChar char="●"/>
            </a:pPr>
            <a:r>
              <a:rPr lang="es-419"/>
              <a:t>Coordinación con los profesores y horarios de clases</a:t>
            </a:r>
          </a:p>
          <a:p>
            <a:pPr indent="-298450" lvl="0" marL="457200" rtl="0" algn="just">
              <a:lnSpc>
                <a:spcPct val="138000"/>
              </a:lnSpc>
              <a:spcBef>
                <a:spcPts val="0"/>
              </a:spcBef>
              <a:buSzPct val="100000"/>
              <a:buChar char="●"/>
            </a:pPr>
            <a:r>
              <a:rPr lang="es-419"/>
              <a:t>Organización con los horarios laborales y académicos de los integrantes del proyecto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419"/>
              <a:t>DANI</a:t>
            </a:r>
          </a:p>
          <a:p>
            <a:pPr lvl="0">
              <a:spcBef>
                <a:spcPts val="0"/>
              </a:spcBef>
              <a:buNone/>
            </a:pPr>
            <a:r>
              <a:rPr lang="es-419"/>
              <a:t>Inicio del proyecto 6/10</a:t>
            </a:r>
          </a:p>
          <a:p>
            <a:pPr lvl="0">
              <a:spcBef>
                <a:spcPts val="0"/>
              </a:spcBef>
              <a:buNone/>
            </a:pPr>
            <a:r>
              <a:rPr lang="es-419"/>
              <a:t>Los productos entregados en cada iteración fueron:</a:t>
            </a:r>
          </a:p>
          <a:p>
            <a:pPr indent="-228600" lvl="0" marL="457200" algn="just">
              <a:lnSpc>
                <a:spcPct val="138000"/>
              </a:lnSpc>
              <a:spcBef>
                <a:spcPts val="0"/>
              </a:spcBef>
              <a:buAutoNum type="arabicParenR"/>
            </a:pPr>
            <a:r>
              <a:rPr lang="es-419"/>
              <a:t>Prototipo webGL</a:t>
            </a:r>
          </a:p>
          <a:p>
            <a:pPr indent="-228600" lvl="0" marL="457200" algn="just">
              <a:lnSpc>
                <a:spcPct val="138000"/>
              </a:lnSpc>
              <a:spcBef>
                <a:spcPts val="0"/>
              </a:spcBef>
              <a:buAutoNum type="arabicParenR"/>
            </a:pPr>
            <a:r>
              <a:rPr lang="es-419"/>
              <a:t>Mediciones realizadas</a:t>
            </a:r>
          </a:p>
          <a:p>
            <a:pPr indent="-228600" lvl="0" marL="457200" algn="just">
              <a:lnSpc>
                <a:spcPct val="138000"/>
              </a:lnSpc>
              <a:spcBef>
                <a:spcPts val="0"/>
              </a:spcBef>
              <a:buAutoNum type="arabicParenR"/>
            </a:pPr>
            <a:r>
              <a:rPr lang="es-419"/>
              <a:t>Investigación de componentes de hardware</a:t>
            </a:r>
          </a:p>
          <a:p>
            <a:pPr indent="-228600" lvl="0" marL="457200" algn="just">
              <a:lnSpc>
                <a:spcPct val="138000"/>
              </a:lnSpc>
              <a:spcBef>
                <a:spcPts val="0"/>
              </a:spcBef>
              <a:buAutoNum type="arabicParenR"/>
            </a:pPr>
            <a:r>
              <a:rPr lang="es-419"/>
              <a:t>Sistema en su versión final</a:t>
            </a:r>
          </a:p>
          <a:p>
            <a:pPr indent="-228600" lvl="0" marL="457200" rtl="0" algn="just">
              <a:lnSpc>
                <a:spcPct val="138000"/>
              </a:lnSpc>
              <a:spcBef>
                <a:spcPts val="0"/>
              </a:spcBef>
              <a:buAutoNum type="arabicParenR"/>
            </a:pPr>
            <a:r>
              <a:rPr lang="es-419"/>
              <a:t>Documentación del sistema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419"/>
              <a:t>DANI</a:t>
            </a:r>
          </a:p>
          <a:p>
            <a:pPr indent="-228600" lvl="0" marL="457200">
              <a:spcBef>
                <a:spcPts val="0"/>
              </a:spcBef>
            </a:pPr>
            <a:r>
              <a:rPr lang="es-419"/>
              <a:t>CNC significa Control Numérico Computarizado, es decir que la máquina se maneja a través de una computadora</a:t>
            </a:r>
          </a:p>
          <a:p>
            <a:pPr indent="-228600" lvl="0" marL="457200" rtl="0">
              <a:spcBef>
                <a:spcPts val="0"/>
              </a:spcBef>
            </a:pPr>
            <a:r>
              <a:rPr lang="es-419"/>
              <a:t>Falta de precisión por pérdida de pasos, dificultad en la configuración por ser personalizada de acuerdo a cada máquina, hardware fabricado ad-hoc y mecánica limitada</a:t>
            </a:r>
          </a:p>
          <a:p>
            <a:pPr indent="-228600" lvl="0" marL="457200" rtl="0">
              <a:spcBef>
                <a:spcPts val="0"/>
              </a:spcBef>
            </a:pPr>
            <a:r>
              <a:rPr lang="es-419"/>
              <a:t>Automatización, generación de modelos idénticos, reduce el error humano, es más económico</a:t>
            </a:r>
          </a:p>
          <a:p>
            <a:pPr indent="-228600" lvl="0" marL="457200" rtl="0">
              <a:spcBef>
                <a:spcPts val="0"/>
              </a:spcBef>
            </a:pPr>
            <a:r>
              <a:rPr lang="es-419"/>
              <a:t>Es un programa que transforma un diseño 3D en instrucciones de código G</a:t>
            </a:r>
          </a:p>
          <a:p>
            <a:pPr indent="-228600" lvl="0" marL="457200" rtl="0">
              <a:spcBef>
                <a:spcPts val="0"/>
              </a:spcBef>
            </a:pPr>
            <a:r>
              <a:rPr lang="es-419"/>
              <a:t>Es un conjunto ordenado de instrucciones a ser ejecutadas por la máquina</a:t>
            </a:r>
          </a:p>
          <a:p>
            <a:pPr indent="-228600" lvl="0" marL="457200" rtl="0">
              <a:spcBef>
                <a:spcPts val="0"/>
              </a:spcBef>
            </a:pPr>
            <a:r>
              <a:rPr lang="es-419"/>
              <a:t>Mach3 es el software que se encarga de despachar las instrucciones hacia el hardware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419"/>
              <a:t>DANI</a:t>
            </a:r>
          </a:p>
          <a:p>
            <a:pPr indent="-228600" lvl="0" marL="457200" rtl="0">
              <a:spcBef>
                <a:spcPts val="0"/>
              </a:spcBef>
            </a:pPr>
            <a:r>
              <a:rPr lang="es-419"/>
              <a:t>Todas las preguntas que nos hicimos, nos llevaron a dividir el problema en tres puntos</a:t>
            </a:r>
          </a:p>
          <a:p>
            <a:pPr indent="-228600" lvl="0" marL="457200" rtl="0">
              <a:spcBef>
                <a:spcPts val="0"/>
              </a:spcBef>
            </a:pPr>
            <a:r>
              <a:rPr lang="es-419"/>
              <a:t>Leer títulos</a:t>
            </a:r>
          </a:p>
          <a:p>
            <a:pPr lvl="0" rtl="0">
              <a:spcBef>
                <a:spcPts val="0"/>
              </a:spcBef>
              <a:buNone/>
            </a:pPr>
            <a:r>
              <a:rPr lang="es-419"/>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419"/>
              <a:t>DANI</a:t>
            </a:r>
          </a:p>
          <a:p>
            <a:pPr lvl="0">
              <a:spcBef>
                <a:spcPts val="0"/>
              </a:spcBef>
              <a:buNone/>
            </a:pPr>
            <a:r>
              <a:rPr lang="es-419"/>
              <a:t>Se ha visto que en el código G generado por el conversor, existen instrucciones que no pueden ser ejecutadas por la máquina, debido a los grados de libertad de la misma y su propia fisonomía.</a:t>
            </a:r>
          </a:p>
          <a:p>
            <a:pPr lvl="0">
              <a:spcBef>
                <a:spcPts val="0"/>
              </a:spcBef>
              <a:buNone/>
            </a:pPr>
            <a:r>
              <a:t/>
            </a:r>
            <a:endParaRPr/>
          </a:p>
          <a:p>
            <a:pPr lvl="0">
              <a:spcBef>
                <a:spcPts val="0"/>
              </a:spcBef>
              <a:buNone/>
            </a:pPr>
            <a:r>
              <a:rPr lang="es-419"/>
              <a:t>Según los operarios de la máquina, también se han hallado casos en los que el conversor la considera una herramienta diferente, eligiendo una dirección de ataque que las cuchillas no soportan</a:t>
            </a:r>
          </a:p>
          <a:p>
            <a:pPr lvl="0">
              <a:spcBef>
                <a:spcPts val="0"/>
              </a:spcBef>
              <a:buNone/>
            </a:pPr>
            <a:r>
              <a:t/>
            </a:r>
            <a:endParaRPr/>
          </a:p>
          <a:p>
            <a:pPr lvl="0">
              <a:spcBef>
                <a:spcPts val="0"/>
              </a:spcBef>
              <a:buNone/>
            </a:pPr>
            <a:r>
              <a:rPr lang="es-419"/>
              <a:t>Se plantea entonces el control sobre el eje z de manera tal que sea ordenado el tallado de los niveles de agua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eño personalizado">
    <p:bg>
      <p:bgPr>
        <a:solidFill>
          <a:srgbClr val="FFFFFF"/>
        </a:solidFill>
      </p:bgPr>
    </p:bg>
    <p:spTree>
      <p:nvGrpSpPr>
        <p:cNvPr id="55" name="Shape 55"/>
        <p:cNvGrpSpPr/>
        <p:nvPr/>
      </p:nvGrpSpPr>
      <p:grpSpPr>
        <a:xfrm>
          <a:off x="0" y="0"/>
          <a:ext cx="0" cy="0"/>
          <a:chOff x="0" y="0"/>
          <a:chExt cx="0" cy="0"/>
        </a:xfrm>
      </p:grpSpPr>
      <p:sp>
        <p:nvSpPr>
          <p:cNvPr id="56" name="Shape 56"/>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a:off x="0" y="0"/>
            <a:ext cx="62007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58" name="Shape 58"/>
          <p:cNvSpPr txBox="1"/>
          <p:nvPr>
            <p:ph type="title"/>
          </p:nvPr>
        </p:nvSpPr>
        <p:spPr>
          <a:xfrm>
            <a:off x="328650" y="554850"/>
            <a:ext cx="5291400" cy="3240000"/>
          </a:xfrm>
          <a:prstGeom prst="rect">
            <a:avLst/>
          </a:prstGeom>
          <a:noFill/>
        </p:spPr>
        <p:txBody>
          <a:bodyPr anchorCtr="0" anchor="t" bIns="91425" lIns="91425" rIns="91425" tIns="91425"/>
          <a:lstStyle>
            <a:lvl1pPr lvl="0" algn="l">
              <a:lnSpc>
                <a:spcPct val="100000"/>
              </a:lnSpc>
              <a:spcBef>
                <a:spcPts val="0"/>
              </a:spcBef>
              <a:spcAft>
                <a:spcPts val="0"/>
              </a:spcAft>
              <a:buClr>
                <a:schemeClr val="lt1"/>
              </a:buClr>
              <a:buSzPct val="100000"/>
              <a:buNone/>
              <a:defRPr sz="3600">
                <a:solidFill>
                  <a:schemeClr val="lt1"/>
                </a:solidFill>
              </a:defRPr>
            </a:lvl1pPr>
            <a:lvl2pPr lvl="1" algn="l">
              <a:lnSpc>
                <a:spcPct val="100000"/>
              </a:lnSpc>
              <a:spcBef>
                <a:spcPts val="0"/>
              </a:spcBef>
              <a:spcAft>
                <a:spcPts val="0"/>
              </a:spcAft>
              <a:buClr>
                <a:schemeClr val="lt1"/>
              </a:buClr>
              <a:buSzPct val="100000"/>
              <a:buNone/>
              <a:defRPr sz="3600">
                <a:solidFill>
                  <a:schemeClr val="lt1"/>
                </a:solidFill>
              </a:defRPr>
            </a:lvl2pPr>
            <a:lvl3pPr lvl="2" algn="l">
              <a:lnSpc>
                <a:spcPct val="100000"/>
              </a:lnSpc>
              <a:spcBef>
                <a:spcPts val="0"/>
              </a:spcBef>
              <a:spcAft>
                <a:spcPts val="0"/>
              </a:spcAft>
              <a:buClr>
                <a:schemeClr val="lt1"/>
              </a:buClr>
              <a:buSzPct val="100000"/>
              <a:buNone/>
              <a:defRPr sz="3600">
                <a:solidFill>
                  <a:schemeClr val="lt1"/>
                </a:solidFill>
              </a:defRPr>
            </a:lvl3pPr>
            <a:lvl4pPr lvl="3" algn="l">
              <a:lnSpc>
                <a:spcPct val="100000"/>
              </a:lnSpc>
              <a:spcBef>
                <a:spcPts val="0"/>
              </a:spcBef>
              <a:spcAft>
                <a:spcPts val="0"/>
              </a:spcAft>
              <a:buClr>
                <a:schemeClr val="lt1"/>
              </a:buClr>
              <a:buSzPct val="100000"/>
              <a:buNone/>
              <a:defRPr sz="3600">
                <a:solidFill>
                  <a:schemeClr val="lt1"/>
                </a:solidFill>
              </a:defRPr>
            </a:lvl4pPr>
            <a:lvl5pPr lvl="4" algn="l">
              <a:lnSpc>
                <a:spcPct val="100000"/>
              </a:lnSpc>
              <a:spcBef>
                <a:spcPts val="0"/>
              </a:spcBef>
              <a:spcAft>
                <a:spcPts val="0"/>
              </a:spcAft>
              <a:buClr>
                <a:schemeClr val="lt1"/>
              </a:buClr>
              <a:buSzPct val="100000"/>
              <a:buNone/>
              <a:defRPr sz="3600">
                <a:solidFill>
                  <a:schemeClr val="lt1"/>
                </a:solidFill>
              </a:defRPr>
            </a:lvl5pPr>
            <a:lvl6pPr lvl="5" algn="l">
              <a:lnSpc>
                <a:spcPct val="100000"/>
              </a:lnSpc>
              <a:spcBef>
                <a:spcPts val="0"/>
              </a:spcBef>
              <a:spcAft>
                <a:spcPts val="0"/>
              </a:spcAft>
              <a:buClr>
                <a:schemeClr val="lt1"/>
              </a:buClr>
              <a:buSzPct val="100000"/>
              <a:buNone/>
              <a:defRPr sz="3600">
                <a:solidFill>
                  <a:schemeClr val="lt1"/>
                </a:solidFill>
              </a:defRPr>
            </a:lvl6pPr>
            <a:lvl7pPr lvl="6" algn="l">
              <a:lnSpc>
                <a:spcPct val="100000"/>
              </a:lnSpc>
              <a:spcBef>
                <a:spcPts val="0"/>
              </a:spcBef>
              <a:spcAft>
                <a:spcPts val="0"/>
              </a:spcAft>
              <a:buClr>
                <a:schemeClr val="lt1"/>
              </a:buClr>
              <a:buSzPct val="100000"/>
              <a:buNone/>
              <a:defRPr sz="3600">
                <a:solidFill>
                  <a:schemeClr val="lt1"/>
                </a:solidFill>
              </a:defRPr>
            </a:lvl7pPr>
            <a:lvl8pPr lvl="7" algn="l">
              <a:lnSpc>
                <a:spcPct val="100000"/>
              </a:lnSpc>
              <a:spcBef>
                <a:spcPts val="0"/>
              </a:spcBef>
              <a:spcAft>
                <a:spcPts val="0"/>
              </a:spcAft>
              <a:buClr>
                <a:schemeClr val="lt1"/>
              </a:buClr>
              <a:buSzPct val="100000"/>
              <a:buNone/>
              <a:defRPr sz="3600">
                <a:solidFill>
                  <a:schemeClr val="lt1"/>
                </a:solidFill>
              </a:defRPr>
            </a:lvl8pPr>
            <a:lvl9pPr lvl="8" algn="l">
              <a:lnSpc>
                <a:spcPct val="100000"/>
              </a:lnSpc>
              <a:spcBef>
                <a:spcPts val="0"/>
              </a:spcBef>
              <a:spcAft>
                <a:spcPts val="0"/>
              </a:spcAft>
              <a:buClr>
                <a:schemeClr val="lt1"/>
              </a:buClr>
              <a:buSzPct val="100000"/>
              <a:buNone/>
              <a:defRPr sz="3600">
                <a:solidFill>
                  <a:schemeClr val="lt1"/>
                </a:solidFill>
              </a:defRPr>
            </a:lvl9pPr>
          </a:lstStyle>
          <a:p/>
        </p:txBody>
      </p:sp>
      <p:sp>
        <p:nvSpPr>
          <p:cNvPr id="59" name="Shape 59"/>
          <p:cNvSpPr txBox="1"/>
          <p:nvPr>
            <p:ph idx="1" type="body"/>
          </p:nvPr>
        </p:nvSpPr>
        <p:spPr>
          <a:xfrm>
            <a:off x="6627939" y="639600"/>
            <a:ext cx="2109300" cy="31551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60" name="Shape 60"/>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s-419" sz="1000">
                <a:solidFill>
                  <a:schemeClr val="dk2"/>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eño personalizado 1">
    <p:bg>
      <p:bgPr>
        <a:solidFill>
          <a:srgbClr val="FFFFFF"/>
        </a:solidFill>
      </p:bgPr>
    </p:bg>
    <p:spTree>
      <p:nvGrpSpPr>
        <p:cNvPr id="61" name="Shape 61"/>
        <p:cNvGrpSpPr/>
        <p:nvPr/>
      </p:nvGrpSpPr>
      <p:grpSpPr>
        <a:xfrm>
          <a:off x="0" y="0"/>
          <a:ext cx="0" cy="0"/>
          <a:chOff x="0" y="0"/>
          <a:chExt cx="0" cy="0"/>
        </a:xfrm>
      </p:grpSpPr>
      <p:sp>
        <p:nvSpPr>
          <p:cNvPr id="62" name="Shape 62"/>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63" name="Shape 63"/>
          <p:cNvCxnSpPr/>
          <p:nvPr/>
        </p:nvCxnSpPr>
        <p:spPr>
          <a:xfrm>
            <a:off x="3027472" y="0"/>
            <a:ext cx="0" cy="5133300"/>
          </a:xfrm>
          <a:prstGeom prst="straightConnector1">
            <a:avLst/>
          </a:prstGeom>
          <a:noFill/>
          <a:ln cap="flat" cmpd="sng" w="9525">
            <a:solidFill>
              <a:srgbClr val="F2F2F2"/>
            </a:solidFill>
            <a:prstDash val="solid"/>
            <a:miter/>
            <a:headEnd len="med" w="med" type="none"/>
            <a:tailEnd len="med" w="med" type="none"/>
          </a:ln>
          <a:effectLst>
            <a:outerShdw blurRad="50799" rotWithShape="0" algn="l" dist="38100">
              <a:srgbClr val="000000">
                <a:alpha val="40000"/>
              </a:srgbClr>
            </a:outerShdw>
          </a:effectLst>
        </p:spPr>
      </p:cxnSp>
      <p:sp>
        <p:nvSpPr>
          <p:cNvPr id="64" name="Shape 64"/>
          <p:cNvSpPr/>
          <p:nvPr/>
        </p:nvSpPr>
        <p:spPr>
          <a:xfrm>
            <a:off x="0" y="0"/>
            <a:ext cx="3048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65" name="Shape 65"/>
          <p:cNvSpPr txBox="1"/>
          <p:nvPr>
            <p:ph type="title"/>
          </p:nvPr>
        </p:nvSpPr>
        <p:spPr>
          <a:xfrm>
            <a:off x="284100" y="307975"/>
            <a:ext cx="2479800" cy="4268700"/>
          </a:xfrm>
          <a:prstGeom prst="rect">
            <a:avLst/>
          </a:prstGeom>
          <a:noFill/>
        </p:spPr>
        <p:txBody>
          <a:bodyPr anchorCtr="0" anchor="t" bIns="91425" lIns="91425" rIns="91425" tIns="91425"/>
          <a:lstStyle>
            <a:lvl1pPr lvl="0" algn="l">
              <a:lnSpc>
                <a:spcPct val="100000"/>
              </a:lnSpc>
              <a:spcBef>
                <a:spcPts val="0"/>
              </a:spcBef>
              <a:spcAft>
                <a:spcPts val="0"/>
              </a:spcAft>
              <a:buClr>
                <a:schemeClr val="lt1"/>
              </a:buClr>
              <a:buSzPct val="100000"/>
              <a:buNone/>
              <a:defRPr b="1" sz="3000">
                <a:solidFill>
                  <a:schemeClr val="lt1"/>
                </a:solidFill>
              </a:defRPr>
            </a:lvl1pPr>
            <a:lvl2pPr lvl="1" algn="l">
              <a:lnSpc>
                <a:spcPct val="100000"/>
              </a:lnSpc>
              <a:spcBef>
                <a:spcPts val="0"/>
              </a:spcBef>
              <a:spcAft>
                <a:spcPts val="0"/>
              </a:spcAft>
              <a:buClr>
                <a:schemeClr val="lt1"/>
              </a:buClr>
              <a:buSzPct val="100000"/>
              <a:buNone/>
              <a:defRPr b="1" sz="3000">
                <a:solidFill>
                  <a:schemeClr val="lt1"/>
                </a:solidFill>
              </a:defRPr>
            </a:lvl2pPr>
            <a:lvl3pPr lvl="2" algn="l">
              <a:lnSpc>
                <a:spcPct val="100000"/>
              </a:lnSpc>
              <a:spcBef>
                <a:spcPts val="0"/>
              </a:spcBef>
              <a:spcAft>
                <a:spcPts val="0"/>
              </a:spcAft>
              <a:buClr>
                <a:schemeClr val="lt1"/>
              </a:buClr>
              <a:buSzPct val="100000"/>
              <a:buNone/>
              <a:defRPr b="1" sz="3000">
                <a:solidFill>
                  <a:schemeClr val="lt1"/>
                </a:solidFill>
              </a:defRPr>
            </a:lvl3pPr>
            <a:lvl4pPr lvl="3" algn="l">
              <a:lnSpc>
                <a:spcPct val="100000"/>
              </a:lnSpc>
              <a:spcBef>
                <a:spcPts val="0"/>
              </a:spcBef>
              <a:spcAft>
                <a:spcPts val="0"/>
              </a:spcAft>
              <a:buClr>
                <a:schemeClr val="lt1"/>
              </a:buClr>
              <a:buSzPct val="100000"/>
              <a:buNone/>
              <a:defRPr b="1" sz="3000">
                <a:solidFill>
                  <a:schemeClr val="lt1"/>
                </a:solidFill>
              </a:defRPr>
            </a:lvl4pPr>
            <a:lvl5pPr lvl="4" algn="l">
              <a:lnSpc>
                <a:spcPct val="100000"/>
              </a:lnSpc>
              <a:spcBef>
                <a:spcPts val="0"/>
              </a:spcBef>
              <a:spcAft>
                <a:spcPts val="0"/>
              </a:spcAft>
              <a:buClr>
                <a:schemeClr val="lt1"/>
              </a:buClr>
              <a:buSzPct val="100000"/>
              <a:buNone/>
              <a:defRPr b="1" sz="3000">
                <a:solidFill>
                  <a:schemeClr val="lt1"/>
                </a:solidFill>
              </a:defRPr>
            </a:lvl5pPr>
            <a:lvl6pPr lvl="5" algn="l">
              <a:lnSpc>
                <a:spcPct val="100000"/>
              </a:lnSpc>
              <a:spcBef>
                <a:spcPts val="0"/>
              </a:spcBef>
              <a:spcAft>
                <a:spcPts val="0"/>
              </a:spcAft>
              <a:buClr>
                <a:schemeClr val="lt1"/>
              </a:buClr>
              <a:buSzPct val="100000"/>
              <a:buNone/>
              <a:defRPr b="1" sz="3000">
                <a:solidFill>
                  <a:schemeClr val="lt1"/>
                </a:solidFill>
              </a:defRPr>
            </a:lvl6pPr>
            <a:lvl7pPr lvl="6" algn="l">
              <a:lnSpc>
                <a:spcPct val="100000"/>
              </a:lnSpc>
              <a:spcBef>
                <a:spcPts val="0"/>
              </a:spcBef>
              <a:spcAft>
                <a:spcPts val="0"/>
              </a:spcAft>
              <a:buClr>
                <a:schemeClr val="lt1"/>
              </a:buClr>
              <a:buSzPct val="100000"/>
              <a:buNone/>
              <a:defRPr b="1" sz="3000">
                <a:solidFill>
                  <a:schemeClr val="lt1"/>
                </a:solidFill>
              </a:defRPr>
            </a:lvl7pPr>
            <a:lvl8pPr lvl="7" algn="l">
              <a:lnSpc>
                <a:spcPct val="100000"/>
              </a:lnSpc>
              <a:spcBef>
                <a:spcPts val="0"/>
              </a:spcBef>
              <a:spcAft>
                <a:spcPts val="0"/>
              </a:spcAft>
              <a:buClr>
                <a:schemeClr val="lt1"/>
              </a:buClr>
              <a:buSzPct val="100000"/>
              <a:buNone/>
              <a:defRPr b="1" sz="3000">
                <a:solidFill>
                  <a:schemeClr val="lt1"/>
                </a:solidFill>
              </a:defRPr>
            </a:lvl8pPr>
            <a:lvl9pPr lvl="8" algn="l">
              <a:lnSpc>
                <a:spcPct val="100000"/>
              </a:lnSpc>
              <a:spcBef>
                <a:spcPts val="0"/>
              </a:spcBef>
              <a:spcAft>
                <a:spcPts val="0"/>
              </a:spcAft>
              <a:buClr>
                <a:schemeClr val="lt1"/>
              </a:buClr>
              <a:buSzPct val="100000"/>
              <a:buNone/>
              <a:defRPr b="1" sz="3000">
                <a:solidFill>
                  <a:schemeClr val="lt1"/>
                </a:solidFill>
              </a:defRPr>
            </a:lvl9pPr>
          </a:lstStyle>
          <a:p/>
        </p:txBody>
      </p:sp>
      <p:sp>
        <p:nvSpPr>
          <p:cNvPr id="66" name="Shape 66"/>
          <p:cNvSpPr txBox="1"/>
          <p:nvPr>
            <p:ph idx="1" type="body"/>
          </p:nvPr>
        </p:nvSpPr>
        <p:spPr>
          <a:xfrm>
            <a:off x="3381100" y="307975"/>
            <a:ext cx="5451300" cy="42687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8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67" name="Shape 67"/>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s-419" sz="1000">
                <a:solidFill>
                  <a:schemeClr val="dk2"/>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eño personalizado 2">
    <p:bg>
      <p:bgPr>
        <a:solidFill>
          <a:srgbClr val="FFFFFF"/>
        </a:solidFill>
      </p:bgPr>
    </p:bg>
    <p:spTree>
      <p:nvGrpSpPr>
        <p:cNvPr id="68" name="Shape 68"/>
        <p:cNvGrpSpPr/>
        <p:nvPr/>
      </p:nvGrpSpPr>
      <p:grpSpPr>
        <a:xfrm>
          <a:off x="0" y="0"/>
          <a:ext cx="0" cy="0"/>
          <a:chOff x="0" y="0"/>
          <a:chExt cx="0" cy="0"/>
        </a:xfrm>
      </p:grpSpPr>
      <p:sp>
        <p:nvSpPr>
          <p:cNvPr id="69" name="Shape 69"/>
          <p:cNvSpPr/>
          <p:nvPr/>
        </p:nvSpPr>
        <p:spPr>
          <a:xfrm>
            <a:off x="0" y="0"/>
            <a:ext cx="9144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70" name="Shape 70"/>
          <p:cNvCxnSpPr/>
          <p:nvPr/>
        </p:nvCxnSpPr>
        <p:spPr>
          <a:xfrm>
            <a:off x="831619" y="615325"/>
            <a:ext cx="5948700" cy="0"/>
          </a:xfrm>
          <a:prstGeom prst="straightConnector1">
            <a:avLst/>
          </a:prstGeom>
          <a:noFill/>
          <a:ln cap="flat" cmpd="sng" w="76200">
            <a:solidFill>
              <a:schemeClr val="lt1"/>
            </a:solidFill>
            <a:prstDash val="solid"/>
            <a:round/>
            <a:headEnd len="med" w="med" type="none"/>
            <a:tailEnd len="med" w="med" type="none"/>
          </a:ln>
        </p:spPr>
      </p:cxnSp>
      <p:sp>
        <p:nvSpPr>
          <p:cNvPr id="71" name="Shape 71"/>
          <p:cNvSpPr txBox="1"/>
          <p:nvPr>
            <p:ph type="title"/>
          </p:nvPr>
        </p:nvSpPr>
        <p:spPr>
          <a:xfrm>
            <a:off x="832600" y="844000"/>
            <a:ext cx="5810400" cy="1550400"/>
          </a:xfrm>
          <a:prstGeom prst="rect">
            <a:avLst/>
          </a:prstGeom>
          <a:noFill/>
        </p:spPr>
        <p:txBody>
          <a:bodyPr anchorCtr="0" anchor="t" bIns="91425" lIns="91425" rIns="91425" tIns="91425"/>
          <a:lstStyle>
            <a:lvl1pPr lvl="0" algn="l">
              <a:lnSpc>
                <a:spcPct val="100000"/>
              </a:lnSpc>
              <a:spcBef>
                <a:spcPts val="0"/>
              </a:spcBef>
              <a:spcAft>
                <a:spcPts val="0"/>
              </a:spcAft>
              <a:buClr>
                <a:schemeClr val="lt1"/>
              </a:buClr>
              <a:buSzPct val="100000"/>
              <a:buNone/>
              <a:defRPr sz="3600">
                <a:solidFill>
                  <a:schemeClr val="lt1"/>
                </a:solidFill>
              </a:defRPr>
            </a:lvl1pPr>
            <a:lvl2pPr lvl="1" algn="l">
              <a:lnSpc>
                <a:spcPct val="100000"/>
              </a:lnSpc>
              <a:spcBef>
                <a:spcPts val="0"/>
              </a:spcBef>
              <a:spcAft>
                <a:spcPts val="0"/>
              </a:spcAft>
              <a:buClr>
                <a:schemeClr val="lt1"/>
              </a:buClr>
              <a:buSzPct val="100000"/>
              <a:buNone/>
              <a:defRPr sz="3600">
                <a:solidFill>
                  <a:schemeClr val="lt1"/>
                </a:solidFill>
              </a:defRPr>
            </a:lvl2pPr>
            <a:lvl3pPr lvl="2" algn="l">
              <a:lnSpc>
                <a:spcPct val="100000"/>
              </a:lnSpc>
              <a:spcBef>
                <a:spcPts val="0"/>
              </a:spcBef>
              <a:spcAft>
                <a:spcPts val="0"/>
              </a:spcAft>
              <a:buClr>
                <a:schemeClr val="lt1"/>
              </a:buClr>
              <a:buSzPct val="100000"/>
              <a:buNone/>
              <a:defRPr sz="3600">
                <a:solidFill>
                  <a:schemeClr val="lt1"/>
                </a:solidFill>
              </a:defRPr>
            </a:lvl3pPr>
            <a:lvl4pPr lvl="3" algn="l">
              <a:lnSpc>
                <a:spcPct val="100000"/>
              </a:lnSpc>
              <a:spcBef>
                <a:spcPts val="0"/>
              </a:spcBef>
              <a:spcAft>
                <a:spcPts val="0"/>
              </a:spcAft>
              <a:buClr>
                <a:schemeClr val="lt1"/>
              </a:buClr>
              <a:buSzPct val="100000"/>
              <a:buNone/>
              <a:defRPr sz="3600">
                <a:solidFill>
                  <a:schemeClr val="lt1"/>
                </a:solidFill>
              </a:defRPr>
            </a:lvl4pPr>
            <a:lvl5pPr lvl="4" algn="l">
              <a:lnSpc>
                <a:spcPct val="100000"/>
              </a:lnSpc>
              <a:spcBef>
                <a:spcPts val="0"/>
              </a:spcBef>
              <a:spcAft>
                <a:spcPts val="0"/>
              </a:spcAft>
              <a:buClr>
                <a:schemeClr val="lt1"/>
              </a:buClr>
              <a:buSzPct val="100000"/>
              <a:buNone/>
              <a:defRPr sz="3600">
                <a:solidFill>
                  <a:schemeClr val="lt1"/>
                </a:solidFill>
              </a:defRPr>
            </a:lvl5pPr>
            <a:lvl6pPr lvl="5" algn="l">
              <a:lnSpc>
                <a:spcPct val="100000"/>
              </a:lnSpc>
              <a:spcBef>
                <a:spcPts val="0"/>
              </a:spcBef>
              <a:spcAft>
                <a:spcPts val="0"/>
              </a:spcAft>
              <a:buClr>
                <a:schemeClr val="lt1"/>
              </a:buClr>
              <a:buSzPct val="100000"/>
              <a:buNone/>
              <a:defRPr sz="3600">
                <a:solidFill>
                  <a:schemeClr val="lt1"/>
                </a:solidFill>
              </a:defRPr>
            </a:lvl6pPr>
            <a:lvl7pPr lvl="6" algn="l">
              <a:lnSpc>
                <a:spcPct val="100000"/>
              </a:lnSpc>
              <a:spcBef>
                <a:spcPts val="0"/>
              </a:spcBef>
              <a:spcAft>
                <a:spcPts val="0"/>
              </a:spcAft>
              <a:buClr>
                <a:schemeClr val="lt1"/>
              </a:buClr>
              <a:buSzPct val="100000"/>
              <a:buNone/>
              <a:defRPr sz="3600">
                <a:solidFill>
                  <a:schemeClr val="lt1"/>
                </a:solidFill>
              </a:defRPr>
            </a:lvl7pPr>
            <a:lvl8pPr lvl="7" algn="l">
              <a:lnSpc>
                <a:spcPct val="100000"/>
              </a:lnSpc>
              <a:spcBef>
                <a:spcPts val="0"/>
              </a:spcBef>
              <a:spcAft>
                <a:spcPts val="0"/>
              </a:spcAft>
              <a:buClr>
                <a:schemeClr val="lt1"/>
              </a:buClr>
              <a:buSzPct val="100000"/>
              <a:buNone/>
              <a:defRPr sz="3600">
                <a:solidFill>
                  <a:schemeClr val="lt1"/>
                </a:solidFill>
              </a:defRPr>
            </a:lvl8pPr>
            <a:lvl9pPr lvl="8" algn="l">
              <a:lnSpc>
                <a:spcPct val="100000"/>
              </a:lnSpc>
              <a:spcBef>
                <a:spcPts val="0"/>
              </a:spcBef>
              <a:spcAft>
                <a:spcPts val="0"/>
              </a:spcAft>
              <a:buClr>
                <a:schemeClr val="lt1"/>
              </a:buClr>
              <a:buSzPct val="100000"/>
              <a:buNone/>
              <a:defRPr sz="3600">
                <a:solidFill>
                  <a:schemeClr val="lt1"/>
                </a:solidFill>
              </a:defRPr>
            </a:lvl9pPr>
          </a:lstStyle>
          <a:p/>
        </p:txBody>
      </p:sp>
      <p:sp>
        <p:nvSpPr>
          <p:cNvPr id="72" name="Shape 72"/>
          <p:cNvSpPr txBox="1"/>
          <p:nvPr>
            <p:ph idx="1" type="body"/>
          </p:nvPr>
        </p:nvSpPr>
        <p:spPr>
          <a:xfrm>
            <a:off x="832600" y="2623080"/>
            <a:ext cx="5810400" cy="1738800"/>
          </a:xfrm>
          <a:prstGeom prst="rect">
            <a:avLst/>
          </a:prstGeom>
          <a:noFill/>
        </p:spPr>
        <p:txBody>
          <a:bodyPr anchorCtr="0" anchor="t" bIns="91425" lIns="91425" rIns="91425" tIns="91425"/>
          <a:lstStyle>
            <a:lvl1pPr lvl="0" algn="l">
              <a:lnSpc>
                <a:spcPct val="115000"/>
              </a:lnSpc>
              <a:spcBef>
                <a:spcPts val="0"/>
              </a:spcBef>
              <a:spcAft>
                <a:spcPts val="1600"/>
              </a:spcAft>
              <a:buClr>
                <a:schemeClr val="lt1"/>
              </a:buClr>
              <a:buSzPct val="100000"/>
              <a:defRPr sz="1600">
                <a:solidFill>
                  <a:schemeClr val="lt1"/>
                </a:solidFill>
              </a:defRPr>
            </a:lvl1pPr>
            <a:lvl2pPr lvl="1" algn="l">
              <a:lnSpc>
                <a:spcPct val="115000"/>
              </a:lnSpc>
              <a:spcBef>
                <a:spcPts val="0"/>
              </a:spcBef>
              <a:spcAft>
                <a:spcPts val="1600"/>
              </a:spcAft>
              <a:buClr>
                <a:schemeClr val="lt1"/>
              </a:buClr>
              <a:defRPr sz="1400">
                <a:solidFill>
                  <a:schemeClr val="lt1"/>
                </a:solidFill>
              </a:defRPr>
            </a:lvl2pPr>
            <a:lvl3pPr lvl="2" algn="l">
              <a:lnSpc>
                <a:spcPct val="115000"/>
              </a:lnSpc>
              <a:spcBef>
                <a:spcPts val="0"/>
              </a:spcBef>
              <a:spcAft>
                <a:spcPts val="1600"/>
              </a:spcAft>
              <a:buClr>
                <a:schemeClr val="lt1"/>
              </a:buClr>
              <a:defRPr sz="1400">
                <a:solidFill>
                  <a:schemeClr val="lt1"/>
                </a:solidFill>
              </a:defRPr>
            </a:lvl3pPr>
            <a:lvl4pPr lvl="3" algn="l">
              <a:lnSpc>
                <a:spcPct val="115000"/>
              </a:lnSpc>
              <a:spcBef>
                <a:spcPts val="0"/>
              </a:spcBef>
              <a:spcAft>
                <a:spcPts val="1600"/>
              </a:spcAft>
              <a:buClr>
                <a:schemeClr val="lt1"/>
              </a:buClr>
              <a:defRPr sz="1400">
                <a:solidFill>
                  <a:schemeClr val="lt1"/>
                </a:solidFill>
              </a:defRPr>
            </a:lvl4pPr>
            <a:lvl5pPr lvl="4" algn="l">
              <a:lnSpc>
                <a:spcPct val="115000"/>
              </a:lnSpc>
              <a:spcBef>
                <a:spcPts val="0"/>
              </a:spcBef>
              <a:spcAft>
                <a:spcPts val="1600"/>
              </a:spcAft>
              <a:buClr>
                <a:schemeClr val="lt1"/>
              </a:buClr>
              <a:defRPr sz="1400">
                <a:solidFill>
                  <a:schemeClr val="lt1"/>
                </a:solidFill>
              </a:defRPr>
            </a:lvl5pPr>
            <a:lvl6pPr lvl="5" algn="l">
              <a:lnSpc>
                <a:spcPct val="115000"/>
              </a:lnSpc>
              <a:spcBef>
                <a:spcPts val="0"/>
              </a:spcBef>
              <a:spcAft>
                <a:spcPts val="1600"/>
              </a:spcAft>
              <a:buClr>
                <a:schemeClr val="lt1"/>
              </a:buClr>
              <a:defRPr sz="1400">
                <a:solidFill>
                  <a:schemeClr val="lt1"/>
                </a:solidFill>
              </a:defRPr>
            </a:lvl6pPr>
            <a:lvl7pPr lvl="6" algn="l">
              <a:lnSpc>
                <a:spcPct val="115000"/>
              </a:lnSpc>
              <a:spcBef>
                <a:spcPts val="0"/>
              </a:spcBef>
              <a:spcAft>
                <a:spcPts val="1600"/>
              </a:spcAft>
              <a:buClr>
                <a:schemeClr val="lt1"/>
              </a:buClr>
              <a:defRPr sz="1400">
                <a:solidFill>
                  <a:schemeClr val="lt1"/>
                </a:solidFill>
              </a:defRPr>
            </a:lvl7pPr>
            <a:lvl8pPr lvl="7" algn="l">
              <a:lnSpc>
                <a:spcPct val="115000"/>
              </a:lnSpc>
              <a:spcBef>
                <a:spcPts val="0"/>
              </a:spcBef>
              <a:spcAft>
                <a:spcPts val="1600"/>
              </a:spcAft>
              <a:buClr>
                <a:schemeClr val="lt1"/>
              </a:buClr>
              <a:defRPr sz="1400">
                <a:solidFill>
                  <a:schemeClr val="lt1"/>
                </a:solidFill>
              </a:defRPr>
            </a:lvl8pPr>
            <a:lvl9pPr lvl="8" algn="l">
              <a:lnSpc>
                <a:spcPct val="115000"/>
              </a:lnSpc>
              <a:spcBef>
                <a:spcPts val="0"/>
              </a:spcBef>
              <a:spcAft>
                <a:spcPts val="1600"/>
              </a:spcAft>
              <a:buClr>
                <a:schemeClr val="lt1"/>
              </a:buClr>
              <a:defRPr sz="1400">
                <a:solidFill>
                  <a:schemeClr val="lt1"/>
                </a:solidFill>
              </a:defRPr>
            </a:lvl9pPr>
          </a:lstStyle>
          <a:p/>
        </p:txBody>
      </p:sp>
      <p:sp>
        <p:nvSpPr>
          <p:cNvPr id="73" name="Shape 73"/>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s-419" sz="1000">
                <a:solidFill>
                  <a:schemeClr val="lt1"/>
                </a:solidFil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eño personalizado 3">
    <p:bg>
      <p:bgPr>
        <a:solidFill>
          <a:srgbClr val="FFFFFF"/>
        </a:solidFill>
      </p:bgPr>
    </p:bg>
    <p:spTree>
      <p:nvGrpSpPr>
        <p:cNvPr id="74" name="Shape 74"/>
        <p:cNvGrpSpPr/>
        <p:nvPr/>
      </p:nvGrpSpPr>
      <p:grpSpPr>
        <a:xfrm>
          <a:off x="0" y="0"/>
          <a:ext cx="0" cy="0"/>
          <a:chOff x="0" y="0"/>
          <a:chExt cx="0" cy="0"/>
        </a:xfrm>
      </p:grpSpPr>
      <p:sp>
        <p:nvSpPr>
          <p:cNvPr id="75" name="Shape 75"/>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a:off x="0" y="0"/>
            <a:ext cx="9144000" cy="21612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77" name="Shape 77"/>
          <p:cNvSpPr txBox="1"/>
          <p:nvPr>
            <p:ph type="title"/>
          </p:nvPr>
        </p:nvSpPr>
        <p:spPr>
          <a:xfrm>
            <a:off x="317700" y="369325"/>
            <a:ext cx="6934800" cy="1579200"/>
          </a:xfrm>
          <a:prstGeom prst="rect">
            <a:avLst/>
          </a:prstGeom>
          <a:noFill/>
        </p:spPr>
        <p:txBody>
          <a:bodyPr anchorCtr="0" anchor="b" bIns="91425" lIns="91425" rIns="91425" tIns="91425"/>
          <a:lstStyle>
            <a:lvl1pPr lvl="0" algn="l">
              <a:lnSpc>
                <a:spcPct val="100000"/>
              </a:lnSpc>
              <a:spcBef>
                <a:spcPts val="0"/>
              </a:spcBef>
              <a:spcAft>
                <a:spcPts val="0"/>
              </a:spcAft>
              <a:buClr>
                <a:schemeClr val="lt1"/>
              </a:buClr>
              <a:buSzPct val="100000"/>
              <a:buNone/>
              <a:defRPr b="1" sz="3600">
                <a:solidFill>
                  <a:schemeClr val="lt1"/>
                </a:solidFill>
              </a:defRPr>
            </a:lvl1pPr>
            <a:lvl2pPr lvl="1" algn="l">
              <a:lnSpc>
                <a:spcPct val="100000"/>
              </a:lnSpc>
              <a:spcBef>
                <a:spcPts val="0"/>
              </a:spcBef>
              <a:spcAft>
                <a:spcPts val="0"/>
              </a:spcAft>
              <a:buClr>
                <a:schemeClr val="lt1"/>
              </a:buClr>
              <a:buSzPct val="100000"/>
              <a:buNone/>
              <a:defRPr b="1" sz="3600">
                <a:solidFill>
                  <a:schemeClr val="lt1"/>
                </a:solidFill>
              </a:defRPr>
            </a:lvl2pPr>
            <a:lvl3pPr lvl="2" algn="l">
              <a:lnSpc>
                <a:spcPct val="100000"/>
              </a:lnSpc>
              <a:spcBef>
                <a:spcPts val="0"/>
              </a:spcBef>
              <a:spcAft>
                <a:spcPts val="0"/>
              </a:spcAft>
              <a:buClr>
                <a:schemeClr val="lt1"/>
              </a:buClr>
              <a:buSzPct val="100000"/>
              <a:buNone/>
              <a:defRPr b="1" sz="3600">
                <a:solidFill>
                  <a:schemeClr val="lt1"/>
                </a:solidFill>
              </a:defRPr>
            </a:lvl3pPr>
            <a:lvl4pPr lvl="3" algn="l">
              <a:lnSpc>
                <a:spcPct val="100000"/>
              </a:lnSpc>
              <a:spcBef>
                <a:spcPts val="0"/>
              </a:spcBef>
              <a:spcAft>
                <a:spcPts val="0"/>
              </a:spcAft>
              <a:buClr>
                <a:schemeClr val="lt1"/>
              </a:buClr>
              <a:buSzPct val="100000"/>
              <a:buNone/>
              <a:defRPr b="1" sz="3600">
                <a:solidFill>
                  <a:schemeClr val="lt1"/>
                </a:solidFill>
              </a:defRPr>
            </a:lvl4pPr>
            <a:lvl5pPr lvl="4" algn="l">
              <a:lnSpc>
                <a:spcPct val="100000"/>
              </a:lnSpc>
              <a:spcBef>
                <a:spcPts val="0"/>
              </a:spcBef>
              <a:spcAft>
                <a:spcPts val="0"/>
              </a:spcAft>
              <a:buClr>
                <a:schemeClr val="lt1"/>
              </a:buClr>
              <a:buSzPct val="100000"/>
              <a:buNone/>
              <a:defRPr b="1" sz="3600">
                <a:solidFill>
                  <a:schemeClr val="lt1"/>
                </a:solidFill>
              </a:defRPr>
            </a:lvl5pPr>
            <a:lvl6pPr lvl="5" algn="l">
              <a:lnSpc>
                <a:spcPct val="100000"/>
              </a:lnSpc>
              <a:spcBef>
                <a:spcPts val="0"/>
              </a:spcBef>
              <a:spcAft>
                <a:spcPts val="0"/>
              </a:spcAft>
              <a:buClr>
                <a:schemeClr val="lt1"/>
              </a:buClr>
              <a:buSzPct val="100000"/>
              <a:buNone/>
              <a:defRPr b="1" sz="3600">
                <a:solidFill>
                  <a:schemeClr val="lt1"/>
                </a:solidFill>
              </a:defRPr>
            </a:lvl6pPr>
            <a:lvl7pPr lvl="6" algn="l">
              <a:lnSpc>
                <a:spcPct val="100000"/>
              </a:lnSpc>
              <a:spcBef>
                <a:spcPts val="0"/>
              </a:spcBef>
              <a:spcAft>
                <a:spcPts val="0"/>
              </a:spcAft>
              <a:buClr>
                <a:schemeClr val="lt1"/>
              </a:buClr>
              <a:buSzPct val="100000"/>
              <a:buNone/>
              <a:defRPr b="1" sz="3600">
                <a:solidFill>
                  <a:schemeClr val="lt1"/>
                </a:solidFill>
              </a:defRPr>
            </a:lvl7pPr>
            <a:lvl8pPr lvl="7" algn="l">
              <a:lnSpc>
                <a:spcPct val="100000"/>
              </a:lnSpc>
              <a:spcBef>
                <a:spcPts val="0"/>
              </a:spcBef>
              <a:spcAft>
                <a:spcPts val="0"/>
              </a:spcAft>
              <a:buClr>
                <a:schemeClr val="lt1"/>
              </a:buClr>
              <a:buSzPct val="100000"/>
              <a:buNone/>
              <a:defRPr b="1" sz="3600">
                <a:solidFill>
                  <a:schemeClr val="lt1"/>
                </a:solidFill>
              </a:defRPr>
            </a:lvl8pPr>
            <a:lvl9pPr lvl="8" algn="l">
              <a:lnSpc>
                <a:spcPct val="100000"/>
              </a:lnSpc>
              <a:spcBef>
                <a:spcPts val="0"/>
              </a:spcBef>
              <a:spcAft>
                <a:spcPts val="0"/>
              </a:spcAft>
              <a:buClr>
                <a:schemeClr val="lt1"/>
              </a:buClr>
              <a:buSzPct val="100000"/>
              <a:buNone/>
              <a:defRPr b="1" sz="3600">
                <a:solidFill>
                  <a:schemeClr val="lt1"/>
                </a:solidFill>
              </a:defRPr>
            </a:lvl9pPr>
          </a:lstStyle>
          <a:p/>
        </p:txBody>
      </p:sp>
      <p:sp>
        <p:nvSpPr>
          <p:cNvPr id="78" name="Shape 78"/>
          <p:cNvSpPr txBox="1"/>
          <p:nvPr>
            <p:ph idx="1" type="body"/>
          </p:nvPr>
        </p:nvSpPr>
        <p:spPr>
          <a:xfrm>
            <a:off x="317700" y="2432075"/>
            <a:ext cx="6397800" cy="23298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79" name="Shape 79"/>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s-419" sz="1000">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419"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0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0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0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0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0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0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0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s-419"/>
              <a:t>FresaGL</a:t>
            </a:r>
          </a:p>
        </p:txBody>
      </p:sp>
      <p:sp>
        <p:nvSpPr>
          <p:cNvPr id="85" name="Shape 85"/>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s-419"/>
              <a:t>Luciano Sorrentino</a:t>
            </a:r>
          </a:p>
          <a:p>
            <a:pPr lvl="0">
              <a:spcBef>
                <a:spcPts val="0"/>
              </a:spcBef>
              <a:buNone/>
            </a:pPr>
            <a:r>
              <a:rPr lang="es-419"/>
              <a:t>Daniel Obon</a:t>
            </a:r>
          </a:p>
          <a:p>
            <a:pPr lvl="0">
              <a:spcBef>
                <a:spcPts val="0"/>
              </a:spcBef>
              <a:buNone/>
            </a:pPr>
            <a:r>
              <a:rPr lang="es-419"/>
              <a:t>Canal de naval, Facultad de Ingeniería - UBA 2016</a:t>
            </a:r>
          </a:p>
          <a:p>
            <a:pPr lvl="0">
              <a:spcBef>
                <a:spcPts val="0"/>
              </a:spcBef>
              <a:buNone/>
            </a:pPr>
            <a:r>
              <a:rPr lang="es-419"/>
              <a:t>Colaboración: Guillermo Di Primio, Adrián Ferrini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284100" y="307975"/>
            <a:ext cx="2479800" cy="4268700"/>
          </a:xfrm>
          <a:prstGeom prst="rect">
            <a:avLst/>
          </a:prstGeom>
        </p:spPr>
        <p:txBody>
          <a:bodyPr anchorCtr="0" anchor="t" bIns="91425" lIns="91425" rIns="91425" tIns="91425">
            <a:noAutofit/>
          </a:bodyPr>
          <a:lstStyle/>
          <a:p>
            <a:pPr lvl="0">
              <a:spcBef>
                <a:spcPts val="0"/>
              </a:spcBef>
              <a:buNone/>
            </a:pPr>
            <a:r>
              <a:rPr lang="es-419"/>
              <a:t>Posibles causas de imprecisión</a:t>
            </a:r>
          </a:p>
        </p:txBody>
      </p:sp>
      <p:sp>
        <p:nvSpPr>
          <p:cNvPr id="141" name="Shape 141"/>
          <p:cNvSpPr txBox="1"/>
          <p:nvPr>
            <p:ph idx="1" type="body"/>
          </p:nvPr>
        </p:nvSpPr>
        <p:spPr>
          <a:xfrm>
            <a:off x="3381100" y="1933875"/>
            <a:ext cx="5451300" cy="2021400"/>
          </a:xfrm>
          <a:prstGeom prst="rect">
            <a:avLst/>
          </a:prstGeom>
        </p:spPr>
        <p:txBody>
          <a:bodyPr anchorCtr="0" anchor="t" bIns="91425" lIns="91425" rIns="91425" tIns="91425">
            <a:noAutofit/>
          </a:bodyPr>
          <a:lstStyle/>
          <a:p>
            <a:pPr indent="-228600" lvl="0" marL="457200" rtl="0">
              <a:spcBef>
                <a:spcPts val="0"/>
              </a:spcBef>
            </a:pPr>
            <a:r>
              <a:rPr lang="es-419"/>
              <a:t>Vibraciones y ruido inducido en los componentes</a:t>
            </a:r>
          </a:p>
          <a:p>
            <a:pPr indent="-228600" lvl="0" marL="457200" rtl="0">
              <a:spcBef>
                <a:spcPts val="0"/>
              </a:spcBef>
            </a:pPr>
            <a:r>
              <a:rPr lang="es-419"/>
              <a:t>Error propagado por la mecánica del sistema</a:t>
            </a:r>
          </a:p>
          <a:p>
            <a:pPr indent="-228600" lvl="0" marL="457200" rtl="0">
              <a:spcBef>
                <a:spcPts val="0"/>
              </a:spcBef>
            </a:pPr>
            <a:r>
              <a:rPr lang="es-419"/>
              <a:t>Error inducido por PC e interfaz paralela</a:t>
            </a:r>
          </a:p>
          <a:p>
            <a:pPr indent="-228600" lvl="0" marL="457200" rtl="0">
              <a:spcBef>
                <a:spcPts val="0"/>
              </a:spcBef>
            </a:pPr>
            <a:r>
              <a:rPr lang="es-419"/>
              <a:t>Mal funcionamiento de la placa distribuidora</a:t>
            </a:r>
          </a:p>
          <a:p>
            <a:pPr indent="-228600" lvl="0" marL="457200" rtl="0">
              <a:spcBef>
                <a:spcPts val="0"/>
              </a:spcBef>
            </a:pPr>
            <a:r>
              <a:rPr lang="es-419"/>
              <a:t>Retardo del driver al comandar el motor</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284100" y="307975"/>
            <a:ext cx="2479800" cy="4268700"/>
          </a:xfrm>
          <a:prstGeom prst="rect">
            <a:avLst/>
          </a:prstGeom>
        </p:spPr>
        <p:txBody>
          <a:bodyPr anchorCtr="0" anchor="t" bIns="91425" lIns="91425" rIns="91425" tIns="91425">
            <a:noAutofit/>
          </a:bodyPr>
          <a:lstStyle/>
          <a:p>
            <a:pPr lvl="0">
              <a:spcBef>
                <a:spcPts val="0"/>
              </a:spcBef>
              <a:buNone/>
            </a:pPr>
            <a:r>
              <a:rPr lang="es-419"/>
              <a:t>Sistemas </a:t>
            </a:r>
          </a:p>
          <a:p>
            <a:pPr lvl="0">
              <a:spcBef>
                <a:spcPts val="0"/>
              </a:spcBef>
              <a:buNone/>
            </a:pPr>
            <a:r>
              <a:rPr lang="es-419"/>
              <a:t>de control comerciales</a:t>
            </a:r>
          </a:p>
        </p:txBody>
      </p:sp>
      <p:sp>
        <p:nvSpPr>
          <p:cNvPr id="147" name="Shape 147"/>
          <p:cNvSpPr txBox="1"/>
          <p:nvPr>
            <p:ph idx="1" type="body"/>
          </p:nvPr>
        </p:nvSpPr>
        <p:spPr>
          <a:xfrm>
            <a:off x="3116700" y="2049750"/>
            <a:ext cx="6027300" cy="1376700"/>
          </a:xfrm>
          <a:prstGeom prst="rect">
            <a:avLst/>
          </a:prstGeom>
        </p:spPr>
        <p:txBody>
          <a:bodyPr anchorCtr="0" anchor="t" bIns="91425" lIns="91425" rIns="91425" tIns="91425">
            <a:noAutofit/>
          </a:bodyPr>
          <a:lstStyle/>
          <a:p>
            <a:pPr indent="-228600" lvl="0" marL="457200" rtl="0">
              <a:spcBef>
                <a:spcPts val="0"/>
              </a:spcBef>
            </a:pPr>
            <a:r>
              <a:rPr lang="es-419"/>
              <a:t>KFlop y  KStep de Dinomotion (U$D 1.045)</a:t>
            </a:r>
          </a:p>
          <a:p>
            <a:pPr indent="-228600" lvl="0" marL="457200" rtl="0">
              <a:spcBef>
                <a:spcPts val="0"/>
              </a:spcBef>
            </a:pPr>
            <a:r>
              <a:rPr lang="es-419"/>
              <a:t>‘Sound logic’ encoder interface de Romaxx (U$D 168,5)</a:t>
            </a:r>
          </a:p>
          <a:p>
            <a:pPr indent="-228600" lvl="0" marL="457200" rtl="0">
              <a:spcBef>
                <a:spcPts val="0"/>
              </a:spcBef>
            </a:pPr>
            <a:r>
              <a:rPr lang="es-419"/>
              <a:t>SINUMERIK 808D de Siemens (	U$D 11.990)</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832600" y="844000"/>
            <a:ext cx="5810400" cy="1550400"/>
          </a:xfrm>
          <a:prstGeom prst="rect">
            <a:avLst/>
          </a:prstGeom>
        </p:spPr>
        <p:txBody>
          <a:bodyPr anchorCtr="0" anchor="t" bIns="91425" lIns="91425" rIns="91425" tIns="91425">
            <a:noAutofit/>
          </a:bodyPr>
          <a:lstStyle/>
          <a:p>
            <a:pPr lvl="0" rtl="0">
              <a:spcBef>
                <a:spcPts val="0"/>
              </a:spcBef>
              <a:buNone/>
            </a:pPr>
            <a:r>
              <a:rPr lang="es-419"/>
              <a:t>Solución propuesta</a:t>
            </a:r>
          </a:p>
        </p:txBody>
      </p:sp>
      <p:sp>
        <p:nvSpPr>
          <p:cNvPr id="153" name="Shape 153"/>
          <p:cNvSpPr txBox="1"/>
          <p:nvPr>
            <p:ph idx="1" type="body"/>
          </p:nvPr>
        </p:nvSpPr>
        <p:spPr>
          <a:xfrm>
            <a:off x="383275" y="2068625"/>
            <a:ext cx="7351200" cy="2312400"/>
          </a:xfrm>
          <a:prstGeom prst="rect">
            <a:avLst/>
          </a:prstGeom>
        </p:spPr>
        <p:txBody>
          <a:bodyPr anchorCtr="0" anchor="t" bIns="91425" lIns="91425" rIns="91425" tIns="91425">
            <a:noAutofit/>
          </a:bodyPr>
          <a:lstStyle/>
          <a:p>
            <a:pPr indent="-228600" lvl="0" marL="457200" rtl="0">
              <a:spcBef>
                <a:spcPts val="0"/>
              </a:spcBef>
            </a:pPr>
            <a:r>
              <a:rPr lang="es-419"/>
              <a:t>Visualizar gráficamente los movimientos</a:t>
            </a:r>
          </a:p>
          <a:p>
            <a:pPr indent="-228600" lvl="0" marL="457200" rtl="0">
              <a:spcBef>
                <a:spcPts val="0"/>
              </a:spcBef>
            </a:pPr>
            <a:r>
              <a:rPr lang="es-419"/>
              <a:t>Regular la velocidad de los movimientos</a:t>
            </a:r>
          </a:p>
          <a:p>
            <a:pPr indent="-228600" lvl="0" marL="457200" rtl="0">
              <a:spcBef>
                <a:spcPts val="0"/>
              </a:spcBef>
            </a:pPr>
            <a:r>
              <a:rPr lang="es-419"/>
              <a:t>Agregar puntos intermedios en el recorrido</a:t>
            </a:r>
          </a:p>
          <a:p>
            <a:pPr indent="-228600" lvl="0" marL="457200" rtl="0">
              <a:spcBef>
                <a:spcPts val="0"/>
              </a:spcBef>
            </a:pPr>
            <a:r>
              <a:rPr lang="es-419"/>
              <a:t>Permitir corregir a mano diferentes secciones de código</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Configuración original</a:t>
            </a:r>
          </a:p>
        </p:txBody>
      </p:sp>
      <p:pic>
        <p:nvPicPr>
          <p:cNvPr id="159" name="Shape 159"/>
          <p:cNvPicPr preferRelativeResize="0"/>
          <p:nvPr/>
        </p:nvPicPr>
        <p:blipFill>
          <a:blip r:embed="rId3">
            <a:alphaModFix/>
          </a:blip>
          <a:stretch>
            <a:fillRect/>
          </a:stretch>
        </p:blipFill>
        <p:spPr>
          <a:xfrm>
            <a:off x="152400" y="1762875"/>
            <a:ext cx="8839201" cy="29415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s-419"/>
              <a:t>Configuración final</a:t>
            </a:r>
          </a:p>
        </p:txBody>
      </p:sp>
      <p:pic>
        <p:nvPicPr>
          <p:cNvPr id="165" name="Shape 165"/>
          <p:cNvPicPr preferRelativeResize="0"/>
          <p:nvPr/>
        </p:nvPicPr>
        <p:blipFill>
          <a:blip r:embed="rId3">
            <a:alphaModFix/>
          </a:blip>
          <a:stretch>
            <a:fillRect/>
          </a:stretch>
        </p:blipFill>
        <p:spPr>
          <a:xfrm>
            <a:off x="152400" y="1801100"/>
            <a:ext cx="8839197" cy="293684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Versión prototipo del programa</a:t>
            </a:r>
          </a:p>
        </p:txBody>
      </p:sp>
      <p:pic>
        <p:nvPicPr>
          <p:cNvPr id="171" name="Shape 171"/>
          <p:cNvPicPr preferRelativeResize="0"/>
          <p:nvPr/>
        </p:nvPicPr>
        <p:blipFill>
          <a:blip r:embed="rId3">
            <a:alphaModFix/>
          </a:blip>
          <a:stretch>
            <a:fillRect/>
          </a:stretch>
        </p:blipFill>
        <p:spPr>
          <a:xfrm>
            <a:off x="1102950" y="1152476"/>
            <a:ext cx="6938100" cy="372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s-419"/>
              <a:t>Versión prototipo del programa</a:t>
            </a:r>
          </a:p>
        </p:txBody>
      </p:sp>
      <p:pic>
        <p:nvPicPr>
          <p:cNvPr id="177" name="Shape 177"/>
          <p:cNvPicPr preferRelativeResize="0"/>
          <p:nvPr/>
        </p:nvPicPr>
        <p:blipFill>
          <a:blip r:embed="rId3">
            <a:alphaModFix/>
          </a:blip>
          <a:stretch>
            <a:fillRect/>
          </a:stretch>
        </p:blipFill>
        <p:spPr>
          <a:xfrm>
            <a:off x="544137" y="1247329"/>
            <a:ext cx="8055724" cy="33481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s-419"/>
              <a:t>Versión final del programa</a:t>
            </a:r>
          </a:p>
        </p:txBody>
      </p:sp>
      <p:pic>
        <p:nvPicPr>
          <p:cNvPr id="183" name="Shape 183"/>
          <p:cNvPicPr preferRelativeResize="0"/>
          <p:nvPr/>
        </p:nvPicPr>
        <p:blipFill>
          <a:blip r:embed="rId3">
            <a:alphaModFix/>
          </a:blip>
          <a:stretch>
            <a:fillRect/>
          </a:stretch>
        </p:blipFill>
        <p:spPr>
          <a:xfrm>
            <a:off x="1007500" y="1203900"/>
            <a:ext cx="7263799" cy="3710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s-419"/>
              <a:t>Demostración del sistema</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804025" y="57149"/>
            <a:ext cx="5810400" cy="1550400"/>
          </a:xfrm>
          <a:prstGeom prst="rect">
            <a:avLst/>
          </a:prstGeom>
        </p:spPr>
        <p:txBody>
          <a:bodyPr anchorCtr="0" anchor="t" bIns="91425" lIns="91425" rIns="91425" tIns="91425">
            <a:noAutofit/>
          </a:bodyPr>
          <a:lstStyle/>
          <a:p>
            <a:pPr lvl="0" rtl="0">
              <a:spcBef>
                <a:spcPts val="0"/>
              </a:spcBef>
              <a:buNone/>
            </a:pPr>
            <a:r>
              <a:rPr lang="es-419" sz="2400"/>
              <a:t>Diagrama de paquetes</a:t>
            </a:r>
          </a:p>
        </p:txBody>
      </p:sp>
      <p:pic>
        <p:nvPicPr>
          <p:cNvPr id="194" name="Shape 194"/>
          <p:cNvPicPr preferRelativeResize="0"/>
          <p:nvPr/>
        </p:nvPicPr>
        <p:blipFill>
          <a:blip r:embed="rId3">
            <a:alphaModFix/>
          </a:blip>
          <a:stretch>
            <a:fillRect/>
          </a:stretch>
        </p:blipFill>
        <p:spPr>
          <a:xfrm>
            <a:off x="558987" y="1378125"/>
            <a:ext cx="8026025" cy="3026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Temas</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Introducción</a:t>
            </a:r>
          </a:p>
          <a:p>
            <a:pPr indent="-228600" lvl="0" marL="457200" rtl="0">
              <a:spcBef>
                <a:spcPts val="0"/>
              </a:spcBef>
            </a:pPr>
            <a:r>
              <a:rPr lang="es-419"/>
              <a:t>Objetivos</a:t>
            </a:r>
          </a:p>
          <a:p>
            <a:pPr indent="-228600" lvl="0" marL="457200" rtl="0">
              <a:spcBef>
                <a:spcPts val="0"/>
              </a:spcBef>
            </a:pPr>
            <a:r>
              <a:rPr lang="es-419"/>
              <a:t>Metodología de trabajo</a:t>
            </a:r>
          </a:p>
          <a:p>
            <a:pPr indent="-228600" lvl="0" marL="457200" rtl="0">
              <a:spcBef>
                <a:spcPts val="0"/>
              </a:spcBef>
            </a:pPr>
            <a:r>
              <a:rPr lang="es-419"/>
              <a:t>Análisis de la problemática</a:t>
            </a:r>
          </a:p>
          <a:p>
            <a:pPr indent="-228600" lvl="0" marL="457200" rtl="0">
              <a:spcBef>
                <a:spcPts val="0"/>
              </a:spcBef>
            </a:pPr>
            <a:r>
              <a:rPr lang="es-419"/>
              <a:t>Solución propuesta</a:t>
            </a:r>
          </a:p>
          <a:p>
            <a:pPr indent="-228600" lvl="0" marL="457200" rtl="0">
              <a:spcBef>
                <a:spcPts val="0"/>
              </a:spcBef>
            </a:pPr>
            <a:r>
              <a:rPr lang="es-419"/>
              <a:t>Demostración del sistema</a:t>
            </a:r>
          </a:p>
          <a:p>
            <a:pPr indent="-228600" lvl="0" marL="457200">
              <a:spcBef>
                <a:spcPts val="0"/>
              </a:spcBef>
            </a:pPr>
            <a:r>
              <a:rPr lang="es-419"/>
              <a:t>Recomendaciones a futuro</a:t>
            </a:r>
          </a:p>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284100" y="307975"/>
            <a:ext cx="2479800" cy="4268700"/>
          </a:xfrm>
          <a:prstGeom prst="rect">
            <a:avLst/>
          </a:prstGeom>
        </p:spPr>
        <p:txBody>
          <a:bodyPr anchorCtr="0" anchor="t" bIns="91425" lIns="91425" rIns="91425" tIns="91425">
            <a:noAutofit/>
          </a:bodyPr>
          <a:lstStyle/>
          <a:p>
            <a:pPr lvl="0">
              <a:spcBef>
                <a:spcPts val="0"/>
              </a:spcBef>
              <a:buNone/>
            </a:pPr>
            <a:r>
              <a:rPr lang="es-419"/>
              <a:t>Casos de usos</a:t>
            </a:r>
          </a:p>
        </p:txBody>
      </p:sp>
      <p:sp>
        <p:nvSpPr>
          <p:cNvPr id="200" name="Shape 200"/>
          <p:cNvSpPr txBox="1"/>
          <p:nvPr>
            <p:ph idx="1" type="body"/>
          </p:nvPr>
        </p:nvSpPr>
        <p:spPr>
          <a:xfrm>
            <a:off x="3381100" y="908800"/>
            <a:ext cx="5451300" cy="3667800"/>
          </a:xfrm>
          <a:prstGeom prst="rect">
            <a:avLst/>
          </a:prstGeom>
        </p:spPr>
        <p:txBody>
          <a:bodyPr anchorCtr="0" anchor="t" bIns="91425" lIns="91425" rIns="91425" tIns="91425">
            <a:noAutofit/>
          </a:bodyPr>
          <a:lstStyle/>
          <a:p>
            <a:pPr indent="-228600" lvl="0" marL="457200" rtl="0">
              <a:spcBef>
                <a:spcPts val="0"/>
              </a:spcBef>
            </a:pPr>
            <a:r>
              <a:rPr lang="es-419"/>
              <a:t>Cargar archivo de código</a:t>
            </a:r>
          </a:p>
          <a:p>
            <a:pPr indent="-228600" lvl="0" marL="457200" rtl="0">
              <a:spcBef>
                <a:spcPts val="0"/>
              </a:spcBef>
            </a:pPr>
            <a:r>
              <a:rPr lang="es-419"/>
              <a:t>Lanzar editor de texto</a:t>
            </a:r>
          </a:p>
          <a:p>
            <a:pPr indent="-228600" lvl="0" marL="457200" rtl="0">
              <a:spcBef>
                <a:spcPts val="0"/>
              </a:spcBef>
            </a:pPr>
            <a:r>
              <a:rPr lang="es-419"/>
              <a:t>Agregar puntos intermedios</a:t>
            </a:r>
          </a:p>
          <a:p>
            <a:pPr indent="-228600" lvl="0" marL="457200" rtl="0">
              <a:spcBef>
                <a:spcPts val="0"/>
              </a:spcBef>
            </a:pPr>
            <a:r>
              <a:rPr lang="es-419"/>
              <a:t>Cambiar la velocidad de la máquina</a:t>
            </a:r>
          </a:p>
          <a:p>
            <a:pPr indent="-228600" lvl="0" marL="457200" rtl="0">
              <a:spcBef>
                <a:spcPts val="0"/>
              </a:spcBef>
            </a:pPr>
            <a:r>
              <a:rPr lang="es-419"/>
              <a:t>Cambiar el rango de trabajo</a:t>
            </a:r>
          </a:p>
          <a:p>
            <a:pPr indent="-228600" lvl="0" marL="457200" rtl="0">
              <a:spcBef>
                <a:spcPts val="0"/>
              </a:spcBef>
            </a:pPr>
            <a:r>
              <a:rPr lang="es-419"/>
              <a:t>Manejar animación</a:t>
            </a:r>
          </a:p>
          <a:p>
            <a:pPr indent="-228600" lvl="0" marL="457200" rtl="0">
              <a:spcBef>
                <a:spcPts val="0"/>
              </a:spcBef>
            </a:pPr>
            <a:r>
              <a:rPr lang="es-419"/>
              <a:t>Seleccionar niveles</a:t>
            </a:r>
          </a:p>
          <a:p>
            <a:pPr indent="-228600" lvl="0" marL="457200" rtl="0">
              <a:spcBef>
                <a:spcPts val="0"/>
              </a:spcBef>
            </a:pPr>
            <a:r>
              <a:rPr lang="es-419"/>
              <a:t>Lanzar Mach3</a:t>
            </a:r>
          </a:p>
          <a:p>
            <a:pPr indent="-228600" lvl="0" marL="457200">
              <a:spcBef>
                <a:spcPts val="0"/>
              </a:spcBef>
            </a:pPr>
            <a:r>
              <a:rPr lang="es-419"/>
              <a:t>Cambiar forma de dibujado</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317700" y="369325"/>
            <a:ext cx="6934800" cy="1024200"/>
          </a:xfrm>
          <a:prstGeom prst="rect">
            <a:avLst/>
          </a:prstGeom>
        </p:spPr>
        <p:txBody>
          <a:bodyPr anchorCtr="0" anchor="b" bIns="91425" lIns="91425" rIns="91425" tIns="91425">
            <a:noAutofit/>
          </a:bodyPr>
          <a:lstStyle/>
          <a:p>
            <a:pPr lvl="0">
              <a:spcBef>
                <a:spcPts val="0"/>
              </a:spcBef>
              <a:buNone/>
            </a:pPr>
            <a:r>
              <a:rPr lang="es-419"/>
              <a:t>Conclusiones</a:t>
            </a:r>
          </a:p>
        </p:txBody>
      </p:sp>
      <p:sp>
        <p:nvSpPr>
          <p:cNvPr id="206" name="Shape 206"/>
          <p:cNvSpPr txBox="1"/>
          <p:nvPr>
            <p:ph idx="1" type="body"/>
          </p:nvPr>
        </p:nvSpPr>
        <p:spPr>
          <a:xfrm>
            <a:off x="317700" y="2696925"/>
            <a:ext cx="6397800" cy="2064900"/>
          </a:xfrm>
          <a:prstGeom prst="rect">
            <a:avLst/>
          </a:prstGeom>
        </p:spPr>
        <p:txBody>
          <a:bodyPr anchorCtr="0" anchor="t" bIns="91425" lIns="91425" rIns="91425" tIns="91425">
            <a:noAutofit/>
          </a:bodyPr>
          <a:lstStyle/>
          <a:p>
            <a:pPr indent="-228600" lvl="0" marL="457200" rtl="0">
              <a:spcBef>
                <a:spcPts val="0"/>
              </a:spcBef>
            </a:pPr>
            <a:r>
              <a:rPr lang="es-419"/>
              <a:t>El sistema no induce nuevos errores</a:t>
            </a:r>
          </a:p>
          <a:p>
            <a:pPr indent="-228600" lvl="0" marL="457200" rtl="0">
              <a:spcBef>
                <a:spcPts val="0"/>
              </a:spcBef>
            </a:pPr>
            <a:r>
              <a:rPr lang="es-419"/>
              <a:t>No se puede realizar control a lazo cerrado a nivel software</a:t>
            </a:r>
          </a:p>
          <a:p>
            <a:pPr indent="-228600" lvl="0" marL="457200" rtl="0">
              <a:spcBef>
                <a:spcPts val="0"/>
              </a:spcBef>
            </a:pPr>
            <a:r>
              <a:rPr lang="es-419"/>
              <a:t>Mejorar el estado de la planta es desafiante porque combina diversas disciplinas</a:t>
            </a:r>
          </a:p>
          <a:p>
            <a:pPr indent="-228600" lvl="0" marL="457200" rtl="0">
              <a:spcBef>
                <a:spcPts val="0"/>
              </a:spcBef>
            </a:pPr>
            <a:r>
              <a:rPr lang="es-419"/>
              <a:t>Una mejora considerable, significa un proyecto de mayores dimensiones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317700" y="369325"/>
            <a:ext cx="6934800" cy="910800"/>
          </a:xfrm>
          <a:prstGeom prst="rect">
            <a:avLst/>
          </a:prstGeom>
        </p:spPr>
        <p:txBody>
          <a:bodyPr anchorCtr="0" anchor="b" bIns="91425" lIns="91425" rIns="91425" tIns="91425">
            <a:noAutofit/>
          </a:bodyPr>
          <a:lstStyle/>
          <a:p>
            <a:pPr lvl="0">
              <a:spcBef>
                <a:spcPts val="0"/>
              </a:spcBef>
              <a:buNone/>
            </a:pPr>
            <a:r>
              <a:rPr lang="es-419"/>
              <a:t>Recomendaciones a futuro</a:t>
            </a:r>
          </a:p>
        </p:txBody>
      </p:sp>
      <p:sp>
        <p:nvSpPr>
          <p:cNvPr id="212" name="Shape 212"/>
          <p:cNvSpPr txBox="1"/>
          <p:nvPr>
            <p:ph idx="1" type="body"/>
          </p:nvPr>
        </p:nvSpPr>
        <p:spPr>
          <a:xfrm>
            <a:off x="317700" y="2432075"/>
            <a:ext cx="6397800" cy="2329800"/>
          </a:xfrm>
          <a:prstGeom prst="rect">
            <a:avLst/>
          </a:prstGeom>
        </p:spPr>
        <p:txBody>
          <a:bodyPr anchorCtr="0" anchor="t" bIns="91425" lIns="91425" rIns="91425" tIns="91425">
            <a:noAutofit/>
          </a:bodyPr>
          <a:lstStyle/>
          <a:p>
            <a:pPr indent="-228600" lvl="0" marL="457200" rtl="0">
              <a:spcBef>
                <a:spcPts val="0"/>
              </a:spcBef>
            </a:pPr>
            <a:r>
              <a:rPr lang="es-419"/>
              <a:t>Repetir las mediciones en todos los ejes con la fresa cortando</a:t>
            </a:r>
          </a:p>
          <a:p>
            <a:pPr indent="-228600" lvl="0" marL="457200" rtl="0">
              <a:spcBef>
                <a:spcPts val="0"/>
              </a:spcBef>
            </a:pPr>
            <a:r>
              <a:rPr lang="es-419"/>
              <a:t>Medir el ruido eléctrico inducido en los componentes</a:t>
            </a:r>
          </a:p>
          <a:p>
            <a:pPr indent="-228600" lvl="0" marL="457200" rtl="0">
              <a:spcBef>
                <a:spcPts val="0"/>
              </a:spcBef>
            </a:pPr>
            <a:r>
              <a:rPr lang="es-419"/>
              <a:t>Implementar una mejor conversión CAD/CAM</a:t>
            </a:r>
          </a:p>
          <a:p>
            <a:pPr indent="-228600" lvl="0" marL="457200" rtl="0">
              <a:spcBef>
                <a:spcPts val="0"/>
              </a:spcBef>
            </a:pPr>
            <a:r>
              <a:rPr lang="es-419"/>
              <a:t>Reemplazar los elementos de hardware</a:t>
            </a:r>
          </a:p>
          <a:p>
            <a:pPr indent="-228600" lvl="0" marL="457200" rtl="0">
              <a:spcBef>
                <a:spcPts val="0"/>
              </a:spcBef>
            </a:pPr>
            <a:r>
              <a:rPr lang="es-419"/>
              <a:t>Analizar los protocolos de comunicación</a:t>
            </a:r>
          </a:p>
          <a:p>
            <a:pPr indent="-228600" lvl="0" marL="457200">
              <a:spcBef>
                <a:spcPts val="0"/>
              </a:spcBef>
            </a:pPr>
            <a:r>
              <a:rPr lang="es-419"/>
              <a:t>Realizar mantenimientos de los componentes mecánicos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s-419"/>
              <a:t>Muchas gracias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727450" y="0"/>
            <a:ext cx="5810400" cy="1550400"/>
          </a:xfrm>
          <a:prstGeom prst="rect">
            <a:avLst/>
          </a:prstGeom>
        </p:spPr>
        <p:txBody>
          <a:bodyPr anchorCtr="0" anchor="t" bIns="91425" lIns="91425" rIns="91425" tIns="91425">
            <a:noAutofit/>
          </a:bodyPr>
          <a:lstStyle/>
          <a:p>
            <a:pPr lvl="0">
              <a:spcBef>
                <a:spcPts val="0"/>
              </a:spcBef>
              <a:buNone/>
            </a:pPr>
            <a:r>
              <a:rPr lang="es-419"/>
              <a:t>Introducción</a:t>
            </a:r>
          </a:p>
        </p:txBody>
      </p:sp>
      <p:pic>
        <p:nvPicPr>
          <p:cNvPr id="97" name="Shape 97"/>
          <p:cNvPicPr preferRelativeResize="0"/>
          <p:nvPr/>
        </p:nvPicPr>
        <p:blipFill>
          <a:blip r:embed="rId3">
            <a:alphaModFix/>
          </a:blip>
          <a:stretch>
            <a:fillRect/>
          </a:stretch>
        </p:blipFill>
        <p:spPr>
          <a:xfrm>
            <a:off x="927374" y="2504799"/>
            <a:ext cx="7929075" cy="2638700"/>
          </a:xfrm>
          <a:prstGeom prst="rect">
            <a:avLst/>
          </a:prstGeom>
          <a:noFill/>
          <a:ln>
            <a:noFill/>
          </a:ln>
        </p:spPr>
      </p:pic>
      <p:sp>
        <p:nvSpPr>
          <p:cNvPr id="98" name="Shape 98"/>
          <p:cNvSpPr txBox="1"/>
          <p:nvPr>
            <p:ph idx="1" type="body"/>
          </p:nvPr>
        </p:nvSpPr>
        <p:spPr>
          <a:xfrm>
            <a:off x="459750" y="1093425"/>
            <a:ext cx="2915100" cy="1738800"/>
          </a:xfrm>
          <a:prstGeom prst="rect">
            <a:avLst/>
          </a:prstGeom>
        </p:spPr>
        <p:txBody>
          <a:bodyPr anchorCtr="0" anchor="t" bIns="91425" lIns="91425" rIns="91425" tIns="91425">
            <a:noAutofit/>
          </a:bodyPr>
          <a:lstStyle/>
          <a:p>
            <a:pPr indent="-228600" lvl="0" marL="457200" rtl="0">
              <a:spcBef>
                <a:spcPts val="0"/>
              </a:spcBef>
            </a:pPr>
            <a:r>
              <a:rPr lang="es-419"/>
              <a:t>Descripción de la planta</a:t>
            </a:r>
          </a:p>
          <a:p>
            <a:pPr indent="-228600" lvl="0" marL="457200" rtl="0">
              <a:spcBef>
                <a:spcPts val="0"/>
              </a:spcBef>
            </a:pPr>
            <a:r>
              <a:rPr lang="es-419"/>
              <a:t>Funcionamiento</a:t>
            </a:r>
          </a:p>
          <a:p>
            <a:pPr indent="-228600" lvl="0" marL="457200" rtl="0">
              <a:spcBef>
                <a:spcPts val="0"/>
              </a:spcBef>
            </a:pPr>
            <a:r>
              <a:rPr lang="es-419"/>
              <a:t>Componentes</a:t>
            </a:r>
          </a:p>
          <a:p>
            <a:pPr indent="-228600" lvl="0" marL="457200" rtl="0">
              <a:spcBef>
                <a:spcPts val="0"/>
              </a:spcBef>
            </a:pPr>
            <a:r>
              <a:rPr lang="es-419"/>
              <a:t>Comunicación</a:t>
            </a:r>
            <a:br>
              <a:rPr lang="es-419"/>
            </a:b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284100" y="307975"/>
            <a:ext cx="2479800" cy="4268700"/>
          </a:xfrm>
          <a:prstGeom prst="rect">
            <a:avLst/>
          </a:prstGeom>
        </p:spPr>
        <p:txBody>
          <a:bodyPr anchorCtr="0" anchor="t" bIns="91425" lIns="91425" rIns="91425" tIns="91425">
            <a:noAutofit/>
          </a:bodyPr>
          <a:lstStyle/>
          <a:p>
            <a:pPr lvl="0">
              <a:spcBef>
                <a:spcPts val="0"/>
              </a:spcBef>
              <a:buNone/>
            </a:pPr>
            <a:r>
              <a:rPr lang="es-419"/>
              <a:t>Objetivos</a:t>
            </a:r>
          </a:p>
        </p:txBody>
      </p:sp>
      <p:sp>
        <p:nvSpPr>
          <p:cNvPr id="104" name="Shape 104"/>
          <p:cNvSpPr txBox="1"/>
          <p:nvPr>
            <p:ph idx="1" type="body"/>
          </p:nvPr>
        </p:nvSpPr>
        <p:spPr>
          <a:xfrm>
            <a:off x="3381100" y="1676900"/>
            <a:ext cx="5451300" cy="2899800"/>
          </a:xfrm>
          <a:prstGeom prst="rect">
            <a:avLst/>
          </a:prstGeom>
        </p:spPr>
        <p:txBody>
          <a:bodyPr anchorCtr="0" anchor="t" bIns="91425" lIns="91425" rIns="91425" tIns="91425">
            <a:noAutofit/>
          </a:bodyPr>
          <a:lstStyle/>
          <a:p>
            <a:pPr indent="-228600" lvl="0" marL="457200" rtl="0">
              <a:spcBef>
                <a:spcPts val="0"/>
              </a:spcBef>
            </a:pPr>
            <a:r>
              <a:rPr lang="es-419"/>
              <a:t>Detectar errores de tallado y eliminarlos o mitigarlos</a:t>
            </a:r>
          </a:p>
          <a:p>
            <a:pPr indent="-228600" lvl="0" marL="457200" rtl="0">
              <a:spcBef>
                <a:spcPts val="0"/>
              </a:spcBef>
            </a:pPr>
            <a:r>
              <a:rPr lang="es-419"/>
              <a:t>Identificar movimientos inválidos de la máquina para corregirlos</a:t>
            </a:r>
          </a:p>
          <a:p>
            <a:pPr indent="-228600" lvl="0" marL="457200" rtl="0">
              <a:spcBef>
                <a:spcPts val="0"/>
              </a:spcBef>
            </a:pPr>
            <a:r>
              <a:rPr lang="es-419"/>
              <a:t>Realizar un análisis para cerrar el lazo de control</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28650" y="554850"/>
            <a:ext cx="5291400" cy="3240000"/>
          </a:xfrm>
          <a:prstGeom prst="rect">
            <a:avLst/>
          </a:prstGeom>
        </p:spPr>
        <p:txBody>
          <a:bodyPr anchorCtr="0" anchor="t" bIns="91425" lIns="91425" rIns="91425" tIns="91425">
            <a:noAutofit/>
          </a:bodyPr>
          <a:lstStyle/>
          <a:p>
            <a:pPr lvl="0" rtl="0">
              <a:spcBef>
                <a:spcPts val="0"/>
              </a:spcBef>
              <a:buNone/>
            </a:pPr>
            <a:r>
              <a:rPr lang="es-419"/>
              <a:t>Metodología de trabajo</a:t>
            </a:r>
          </a:p>
        </p:txBody>
      </p:sp>
      <p:sp>
        <p:nvSpPr>
          <p:cNvPr id="110" name="Shape 110"/>
          <p:cNvSpPr txBox="1"/>
          <p:nvPr>
            <p:ph idx="1" type="body"/>
          </p:nvPr>
        </p:nvSpPr>
        <p:spPr>
          <a:xfrm>
            <a:off x="6348100" y="2030625"/>
            <a:ext cx="2724600" cy="1764300"/>
          </a:xfrm>
          <a:prstGeom prst="rect">
            <a:avLst/>
          </a:prstGeom>
        </p:spPr>
        <p:txBody>
          <a:bodyPr anchorCtr="0" anchor="t" bIns="91425" lIns="91425" rIns="91425" tIns="91425">
            <a:noAutofit/>
          </a:bodyPr>
          <a:lstStyle/>
          <a:p>
            <a:pPr lvl="0" rtl="0">
              <a:spcBef>
                <a:spcPts val="0"/>
              </a:spcBef>
              <a:buNone/>
            </a:pPr>
            <a:r>
              <a:rPr lang="es-419"/>
              <a:t>Adaptación de SCRUM</a:t>
            </a:r>
          </a:p>
          <a:p>
            <a:pPr indent="-228600" lvl="0" marL="457200" rtl="0">
              <a:spcBef>
                <a:spcPts val="0"/>
              </a:spcBef>
            </a:pPr>
            <a:r>
              <a:rPr lang="es-419"/>
              <a:t>Reuniones</a:t>
            </a:r>
          </a:p>
          <a:p>
            <a:pPr indent="-228600" lvl="0" marL="457200" rtl="0">
              <a:spcBef>
                <a:spcPts val="0"/>
              </a:spcBef>
            </a:pPr>
            <a:r>
              <a:rPr lang="es-419"/>
              <a:t>Alcance variable</a:t>
            </a:r>
          </a:p>
          <a:p>
            <a:pPr indent="-228600" lvl="0" marL="457200" rtl="0">
              <a:spcBef>
                <a:spcPts val="0"/>
              </a:spcBef>
            </a:pPr>
            <a:r>
              <a:rPr lang="es-419"/>
              <a:t>Productos intermedios</a:t>
            </a:r>
          </a:p>
        </p:txBody>
      </p:sp>
      <p:pic>
        <p:nvPicPr>
          <p:cNvPr descr="Resultado de imagen para scrum" id="111" name="Shape 111"/>
          <p:cNvPicPr preferRelativeResize="0"/>
          <p:nvPr/>
        </p:nvPicPr>
        <p:blipFill>
          <a:blip r:embed="rId3">
            <a:alphaModFix/>
          </a:blip>
          <a:stretch>
            <a:fillRect/>
          </a:stretch>
        </p:blipFill>
        <p:spPr>
          <a:xfrm>
            <a:off x="133850" y="2076600"/>
            <a:ext cx="6002024" cy="2366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s-419"/>
              <a:t>Diagrama de Gantt</a:t>
            </a:r>
          </a:p>
        </p:txBody>
      </p:sp>
      <p:pic>
        <p:nvPicPr>
          <p:cNvPr id="117" name="Shape 117"/>
          <p:cNvPicPr preferRelativeResize="0"/>
          <p:nvPr/>
        </p:nvPicPr>
        <p:blipFill>
          <a:blip r:embed="rId4">
            <a:alphaModFix/>
          </a:blip>
          <a:stretch>
            <a:fillRect/>
          </a:stretch>
        </p:blipFill>
        <p:spPr>
          <a:xfrm>
            <a:off x="152400" y="1454100"/>
            <a:ext cx="8839201" cy="30917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832600" y="844000"/>
            <a:ext cx="5810400" cy="1550400"/>
          </a:xfrm>
          <a:prstGeom prst="rect">
            <a:avLst/>
          </a:prstGeom>
        </p:spPr>
        <p:txBody>
          <a:bodyPr anchorCtr="0" anchor="t" bIns="91425" lIns="91425" rIns="91425" tIns="91425">
            <a:noAutofit/>
          </a:bodyPr>
          <a:lstStyle/>
          <a:p>
            <a:pPr lvl="0">
              <a:spcBef>
                <a:spcPts val="0"/>
              </a:spcBef>
              <a:buNone/>
            </a:pPr>
            <a:r>
              <a:rPr lang="es-419"/>
              <a:t>Análisis de la problemática</a:t>
            </a:r>
          </a:p>
        </p:txBody>
      </p:sp>
      <p:sp>
        <p:nvSpPr>
          <p:cNvPr id="123" name="Shape 123"/>
          <p:cNvSpPr txBox="1"/>
          <p:nvPr>
            <p:ph idx="1" type="body"/>
          </p:nvPr>
        </p:nvSpPr>
        <p:spPr>
          <a:xfrm>
            <a:off x="383275" y="1762950"/>
            <a:ext cx="7351200" cy="2618100"/>
          </a:xfrm>
          <a:prstGeom prst="rect">
            <a:avLst/>
          </a:prstGeom>
        </p:spPr>
        <p:txBody>
          <a:bodyPr anchorCtr="0" anchor="t" bIns="91425" lIns="91425" rIns="91425" tIns="91425">
            <a:noAutofit/>
          </a:bodyPr>
          <a:lstStyle/>
          <a:p>
            <a:pPr indent="-228600" lvl="0" marL="457200" rtl="0">
              <a:spcBef>
                <a:spcPts val="0"/>
              </a:spcBef>
            </a:pPr>
            <a:r>
              <a:rPr lang="es-419"/>
              <a:t>¿Qué es una máquina CNC?</a:t>
            </a:r>
          </a:p>
          <a:p>
            <a:pPr indent="-228600" lvl="0" marL="457200" rtl="0">
              <a:spcBef>
                <a:spcPts val="0"/>
              </a:spcBef>
            </a:pPr>
            <a:r>
              <a:rPr lang="es-419"/>
              <a:t>¿Qué problemas comunes tiene?</a:t>
            </a:r>
          </a:p>
          <a:p>
            <a:pPr indent="-228600" lvl="0" marL="457200" rtl="0">
              <a:spcBef>
                <a:spcPts val="0"/>
              </a:spcBef>
            </a:pPr>
            <a:r>
              <a:rPr lang="es-419"/>
              <a:t>¿Qué ventajas presenta?</a:t>
            </a:r>
          </a:p>
          <a:p>
            <a:pPr indent="-228600" lvl="0" marL="457200" rtl="0">
              <a:spcBef>
                <a:spcPts val="0"/>
              </a:spcBef>
            </a:pPr>
            <a:r>
              <a:rPr lang="es-419"/>
              <a:t>¿Qué es un conversor CAD/CAM?</a:t>
            </a:r>
          </a:p>
          <a:p>
            <a:pPr indent="-228600" lvl="0" marL="457200" rtl="0">
              <a:spcBef>
                <a:spcPts val="0"/>
              </a:spcBef>
            </a:pPr>
            <a:r>
              <a:rPr lang="es-419"/>
              <a:t>¿Qué es código G?</a:t>
            </a:r>
          </a:p>
          <a:p>
            <a:pPr indent="-228600" lvl="0" marL="457200">
              <a:spcBef>
                <a:spcPts val="0"/>
              </a:spcBef>
            </a:pPr>
            <a:r>
              <a:rPr lang="es-419"/>
              <a:t>¿Cual es el rol de Mach3?</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832600" y="844000"/>
            <a:ext cx="5810400" cy="1550400"/>
          </a:xfrm>
          <a:prstGeom prst="rect">
            <a:avLst/>
          </a:prstGeom>
        </p:spPr>
        <p:txBody>
          <a:bodyPr anchorCtr="0" anchor="t" bIns="91425" lIns="91425" rIns="91425" tIns="91425">
            <a:noAutofit/>
          </a:bodyPr>
          <a:lstStyle/>
          <a:p>
            <a:pPr lvl="0" rtl="0">
              <a:spcBef>
                <a:spcPts val="0"/>
              </a:spcBef>
              <a:buNone/>
            </a:pPr>
            <a:r>
              <a:rPr lang="es-419"/>
              <a:t>Análisis de la problemática</a:t>
            </a:r>
          </a:p>
        </p:txBody>
      </p:sp>
      <p:sp>
        <p:nvSpPr>
          <p:cNvPr id="129" name="Shape 129"/>
          <p:cNvSpPr txBox="1"/>
          <p:nvPr>
            <p:ph idx="1" type="body"/>
          </p:nvPr>
        </p:nvSpPr>
        <p:spPr>
          <a:xfrm>
            <a:off x="383275" y="1886375"/>
            <a:ext cx="7351200" cy="2494800"/>
          </a:xfrm>
          <a:prstGeom prst="rect">
            <a:avLst/>
          </a:prstGeom>
        </p:spPr>
        <p:txBody>
          <a:bodyPr anchorCtr="0" anchor="t" bIns="91425" lIns="91425" rIns="91425" tIns="91425">
            <a:noAutofit/>
          </a:bodyPr>
          <a:lstStyle/>
          <a:p>
            <a:pPr indent="-342900" lvl="0" marL="457200" rtl="0">
              <a:lnSpc>
                <a:spcPct val="100000"/>
              </a:lnSpc>
              <a:spcBef>
                <a:spcPts val="0"/>
              </a:spcBef>
              <a:spcAft>
                <a:spcPts val="0"/>
              </a:spcAft>
              <a:buSzPct val="100000"/>
            </a:pPr>
            <a:r>
              <a:rPr b="1" lang="es-419" sz="1800">
                <a:latin typeface="Oswald"/>
                <a:ea typeface="Oswald"/>
                <a:cs typeface="Oswald"/>
                <a:sym typeface="Oswald"/>
              </a:rPr>
              <a:t>Detección de movimientos inválidos</a:t>
            </a:r>
          </a:p>
          <a:p>
            <a:pPr indent="-342900" lvl="0" marL="457200" rtl="0">
              <a:lnSpc>
                <a:spcPct val="100000"/>
              </a:lnSpc>
              <a:spcBef>
                <a:spcPts val="0"/>
              </a:spcBef>
              <a:spcAft>
                <a:spcPts val="0"/>
              </a:spcAft>
              <a:buSzPct val="100000"/>
              <a:buFont typeface="Oswald"/>
            </a:pPr>
            <a:r>
              <a:rPr b="1" lang="es-419" sz="1800">
                <a:latin typeface="Oswald"/>
                <a:ea typeface="Oswald"/>
                <a:cs typeface="Oswald"/>
                <a:sym typeface="Oswald"/>
              </a:rPr>
              <a:t>Posibles causas de imprecisión</a:t>
            </a:r>
          </a:p>
          <a:p>
            <a:pPr indent="-342900" lvl="0" marL="457200" rtl="0">
              <a:lnSpc>
                <a:spcPct val="100000"/>
              </a:lnSpc>
              <a:spcBef>
                <a:spcPts val="0"/>
              </a:spcBef>
              <a:spcAft>
                <a:spcPts val="0"/>
              </a:spcAft>
              <a:buSzPct val="100000"/>
              <a:buFont typeface="Oswald"/>
            </a:pPr>
            <a:r>
              <a:rPr b="1" lang="es-419" sz="1800">
                <a:latin typeface="Oswald"/>
                <a:ea typeface="Oswald"/>
                <a:cs typeface="Oswald"/>
                <a:sym typeface="Oswald"/>
              </a:rPr>
              <a:t>Sistemas de control comerciales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284100" y="307975"/>
            <a:ext cx="2479800" cy="4268700"/>
          </a:xfrm>
          <a:prstGeom prst="rect">
            <a:avLst/>
          </a:prstGeom>
        </p:spPr>
        <p:txBody>
          <a:bodyPr anchorCtr="0" anchor="t" bIns="91425" lIns="91425" rIns="91425" tIns="91425">
            <a:noAutofit/>
          </a:bodyPr>
          <a:lstStyle/>
          <a:p>
            <a:pPr lvl="0">
              <a:spcBef>
                <a:spcPts val="0"/>
              </a:spcBef>
              <a:buNone/>
            </a:pPr>
            <a:r>
              <a:rPr lang="es-419"/>
              <a:t>Detección de movimientos inválidos</a:t>
            </a:r>
          </a:p>
        </p:txBody>
      </p:sp>
      <p:sp>
        <p:nvSpPr>
          <p:cNvPr id="135" name="Shape 135"/>
          <p:cNvSpPr txBox="1"/>
          <p:nvPr>
            <p:ph idx="1" type="body"/>
          </p:nvPr>
        </p:nvSpPr>
        <p:spPr>
          <a:xfrm>
            <a:off x="3390625" y="2097400"/>
            <a:ext cx="5451300" cy="2822100"/>
          </a:xfrm>
          <a:prstGeom prst="rect">
            <a:avLst/>
          </a:prstGeom>
        </p:spPr>
        <p:txBody>
          <a:bodyPr anchorCtr="0" anchor="t" bIns="91425" lIns="91425" rIns="91425" tIns="91425">
            <a:noAutofit/>
          </a:bodyPr>
          <a:lstStyle/>
          <a:p>
            <a:pPr indent="-228600" lvl="0" marL="457200" rtl="0">
              <a:spcBef>
                <a:spcPts val="0"/>
              </a:spcBef>
            </a:pPr>
            <a:r>
              <a:rPr lang="es-419"/>
              <a:t>Instrucciones no ejecutables por la máquina</a:t>
            </a:r>
          </a:p>
          <a:p>
            <a:pPr indent="-228600" lvl="0" marL="457200" rtl="0">
              <a:spcBef>
                <a:spcPts val="0"/>
              </a:spcBef>
            </a:pPr>
            <a:r>
              <a:rPr lang="es-419"/>
              <a:t>Dirección de ataque</a:t>
            </a:r>
          </a:p>
          <a:p>
            <a:pPr indent="-228600" lvl="0" marL="457200">
              <a:spcBef>
                <a:spcPts val="0"/>
              </a:spcBef>
            </a:pPr>
            <a:r>
              <a:rPr lang="es-419"/>
              <a:t>Correlación de niveles de agua</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