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74" r:id="rId4"/>
    <p:sldId id="276" r:id="rId5"/>
    <p:sldId id="271" r:id="rId6"/>
    <p:sldId id="273" r:id="rId7"/>
    <p:sldId id="275" r:id="rId8"/>
    <p:sldId id="277" r:id="rId9"/>
    <p:sldId id="278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Alexandre Pratas de Oliveira" initials="DAPdO" lastIdx="1" clrIdx="0">
    <p:extLst>
      <p:ext uri="{19B8F6BF-5375-455C-9EA6-DF929625EA0E}">
        <p15:presenceInfo xmlns:p15="http://schemas.microsoft.com/office/powerpoint/2012/main" userId="S::ist187848@tecnico.ulisboa.pt::08c24137-5611-4ac6-a603-8f2894f082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6053"/>
  </p:normalViewPr>
  <p:slideViewPr>
    <p:cSldViewPr snapToGrid="0" snapToObjects="1">
      <p:cViewPr varScale="1">
        <p:scale>
          <a:sx n="90" d="100"/>
          <a:sy n="90" d="100"/>
        </p:scale>
        <p:origin x="2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0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50800">
                <a:solidFill>
                  <a:schemeClr val="accent1"/>
                </a:solidFill>
              </a:ln>
              <a:effectLst/>
            </c:spPr>
          </c:marker>
          <c:xVal>
            <c:numRef>
              <c:f>Sheet1!$A$1:$A$2</c:f>
              <c:numCache>
                <c:formatCode>General</c:formatCode>
                <c:ptCount val="2"/>
                <c:pt idx="0">
                  <c:v>0.5</c:v>
                </c:pt>
                <c:pt idx="1">
                  <c:v>1</c:v>
                </c:pt>
              </c:numCache>
            </c:numRef>
          </c:xVal>
          <c:yVal>
            <c:numRef>
              <c:f>Sheet1!$B$1:$B$2</c:f>
              <c:numCache>
                <c:formatCode>General</c:formatCode>
                <c:ptCount val="2"/>
                <c:pt idx="0">
                  <c:v>1.5</c:v>
                </c:pt>
                <c:pt idx="1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0D3-7247-8FFA-1035634BBDF4}"/>
            </c:ext>
          </c:extLst>
        </c:ser>
        <c:ser>
          <c:idx val="1"/>
          <c:order val="1"/>
          <c:tx>
            <c:v>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50800">
                <a:solidFill>
                  <a:schemeClr val="accent2"/>
                </a:solidFill>
              </a:ln>
              <a:effectLst/>
            </c:spPr>
          </c:marker>
          <c:xVal>
            <c:numRef>
              <c:f>Sheet1!$C$1:$C$2</c:f>
              <c:numCache>
                <c:formatCode>General</c:formatCode>
                <c:ptCount val="2"/>
                <c:pt idx="0">
                  <c:v>1.5</c:v>
                </c:pt>
                <c:pt idx="1">
                  <c:v>2</c:v>
                </c:pt>
              </c:numCache>
            </c:numRef>
          </c:xVal>
          <c:yVal>
            <c:numRef>
              <c:f>Sheet1!$D$1:$D$2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0D3-7247-8FFA-1035634BBD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967119"/>
        <c:axId val="25960655"/>
      </c:scatterChart>
      <c:valAx>
        <c:axId val="259671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x1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960655"/>
        <c:crosses val="autoZero"/>
        <c:crossBetween val="midCat"/>
      </c:valAx>
      <c:valAx>
        <c:axId val="25960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x2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96711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0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50800">
                <a:solidFill>
                  <a:schemeClr val="accent1"/>
                </a:solidFill>
              </a:ln>
              <a:effectLst/>
            </c:spPr>
          </c:marker>
          <c:xVal>
            <c:numRef>
              <c:f>Sheet1!$A$1:$A$2</c:f>
              <c:numCache>
                <c:formatCode>General</c:formatCode>
                <c:ptCount val="2"/>
                <c:pt idx="0">
                  <c:v>0.5</c:v>
                </c:pt>
                <c:pt idx="1">
                  <c:v>1</c:v>
                </c:pt>
              </c:numCache>
            </c:numRef>
          </c:xVal>
          <c:yVal>
            <c:numRef>
              <c:f>Sheet1!$B$1:$B$2</c:f>
              <c:numCache>
                <c:formatCode>General</c:formatCode>
                <c:ptCount val="2"/>
                <c:pt idx="0">
                  <c:v>1.5</c:v>
                </c:pt>
                <c:pt idx="1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0D3-7247-8FFA-1035634BBDF4}"/>
            </c:ext>
          </c:extLst>
        </c:ser>
        <c:ser>
          <c:idx val="1"/>
          <c:order val="1"/>
          <c:tx>
            <c:v>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50800">
                <a:solidFill>
                  <a:schemeClr val="accent2"/>
                </a:solidFill>
              </a:ln>
              <a:effectLst/>
            </c:spPr>
          </c:marker>
          <c:xVal>
            <c:numRef>
              <c:f>Sheet1!$C$1:$C$2</c:f>
              <c:numCache>
                <c:formatCode>General</c:formatCode>
                <c:ptCount val="2"/>
                <c:pt idx="0">
                  <c:v>1.5</c:v>
                </c:pt>
                <c:pt idx="1">
                  <c:v>2</c:v>
                </c:pt>
              </c:numCache>
            </c:numRef>
          </c:xVal>
          <c:yVal>
            <c:numRef>
              <c:f>Sheet1!$D$1:$D$2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0D3-7247-8FFA-1035634BBD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967119"/>
        <c:axId val="25960655"/>
      </c:scatterChart>
      <c:valAx>
        <c:axId val="259671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x1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960655"/>
        <c:crosses val="autoZero"/>
        <c:crossBetween val="midCat"/>
      </c:valAx>
      <c:valAx>
        <c:axId val="25960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x2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96711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AE482-5768-E14C-9BA1-582FD354024A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DBC5B-7F48-6140-ADDE-3EB858A65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73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DBC5B-7F48-6140-ADDE-3EB858A65F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9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DBC5B-7F48-6140-ADDE-3EB858A65F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71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DBC5B-7F48-6140-ADDE-3EB858A65F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52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DBC5B-7F48-6140-ADDE-3EB858A65F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11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DBC5B-7F48-6140-ADDE-3EB858A65F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37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DBC5B-7F48-6140-ADDE-3EB858A65F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86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DBC5B-7F48-6140-ADDE-3EB858A65F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02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DBC5B-7F48-6140-ADDE-3EB858A65F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5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8AB6-C001-6E43-BD0C-E90D355A2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031C3-5468-594E-93DE-E2D5A4754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49536-B539-BC4D-ACDF-6BB52460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8268-132B-A14B-A89B-5AE548860A2A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E29C-6A6F-FF48-BB13-38DAFA9A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56A18-A786-184E-BD85-C5EA6DE8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093A-86B3-AB48-A056-69F08B45B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6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C8FDB-5A41-2740-9959-9ECC54BF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2100F-FB44-5143-8E4F-E0E297F49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CA9ED-EF6D-7E45-9A49-67139DAA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8268-132B-A14B-A89B-5AE548860A2A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C88DB-35E3-0A47-ACDA-804FB4EE1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ADF04-D54A-FB46-9198-43BFE097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093A-86B3-AB48-A056-69F08B45B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1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16729-D957-934B-A332-D896FD314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93BFE-74B4-CF4B-8AF7-0CF9F33A6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EA37C-6EC1-CB4A-90A5-5254BA5E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8268-132B-A14B-A89B-5AE548860A2A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03200-4CC3-AC4B-AF1D-FE019B7A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36F71-3B63-294D-8BE8-4E30326A4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093A-86B3-AB48-A056-69F08B45B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2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4E32-0ABD-7140-8FC1-BC7EA4D1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3B3A-2CBC-614A-A226-706915B90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96E99-6E0C-6D4D-AE08-5FEAA50C2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8268-132B-A14B-A89B-5AE548860A2A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E169D-2EDC-4D45-8558-E79243263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CF727-5941-1B4E-BC61-E3DF9EDB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093A-86B3-AB48-A056-69F08B45B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2680-CDE0-EC41-8DA2-9B31F6145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1A43E-0542-2349-B1B0-F180E0487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EF008-2844-8B4F-BB1E-FFBF5B0C1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8268-132B-A14B-A89B-5AE548860A2A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ED777-8B0F-4141-84DE-E29274539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70972-E742-3042-BC07-DB74812E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093A-86B3-AB48-A056-69F08B45B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4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A05F-B451-8C47-91BF-17F393A8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D71B6-C3DE-6941-9CCD-905FD057C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BC59C-8326-BE46-AE83-147E043FF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39870-4068-A143-8FCA-9217DEF4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8268-132B-A14B-A89B-5AE548860A2A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125C8-8CC1-CE44-A0D8-3BA91BDE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A74B6-42DE-DB48-83FB-3E247D42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093A-86B3-AB48-A056-69F08B45B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0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6FEB2-BF10-CF46-B859-61ED95A00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81658-792A-4748-AE8B-382EF9E2A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EED81-593E-B54A-854E-011C8B0A0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8678D1-5863-8D4F-8ED1-876C0DCCE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00504-42D8-EE4A-B21D-3ADAB2C98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3D088-1966-7740-9E99-22E6D2F7F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8268-132B-A14B-A89B-5AE548860A2A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985B71-A102-5641-9E9E-CA4CD1F3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75BE4C-F8D4-9341-A804-2160949F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093A-86B3-AB48-A056-69F08B45B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8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AAAC-5A1C-3F47-9F5C-54CBDBB28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1176F1-EB8E-814A-ABC9-5ABE0E82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8268-132B-A14B-A89B-5AE548860A2A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A599D-61BD-A640-8FED-C9788168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0409A-66B3-6449-94A5-2579C8A0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093A-86B3-AB48-A056-69F08B45B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1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99BC20-0D8E-5945-A69C-B36F0D33C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8268-132B-A14B-A89B-5AE548860A2A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147F9-6AF6-BF4C-900B-42296F7C6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3421C-08B7-EF4E-83DF-7D012342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093A-86B3-AB48-A056-69F08B45B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6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BAD21-6233-2A48-BBEA-32EA7F06A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8BF1B-6842-EB48-BFF8-CAEB3BC72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DFC27-2372-6F47-9D34-6DFE9352B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D4457-19AA-B64D-AE06-5D420568E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8268-132B-A14B-A89B-5AE548860A2A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68CF2-7A3F-4A49-91B1-2D4E6D1B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926A1-97A2-7C45-BC9D-5E2809068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093A-86B3-AB48-A056-69F08B45B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0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0721-695E-8B46-84F7-1B1E430F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F4C43E-EA1A-A340-988C-FDB8895F3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38180-5792-3143-B8DD-7C262E92D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581DA-5E41-C44D-B05D-5D4413D7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8268-132B-A14B-A89B-5AE548860A2A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28783-4833-F346-A669-9B0E43B1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BA4EA-C1A8-EF4F-AF1C-B53220E3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093A-86B3-AB48-A056-69F08B45B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4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B469C1-DD83-3B45-ABFD-C7A4CA64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304ED-DD31-7347-A73C-5EAA6CCDE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1E753-0755-8040-9AF8-8BD3BE29F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78268-132B-A14B-A89B-5AE548860A2A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7CCB0-65CA-5445-A497-ED1357367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2F0CA-9D46-DB41-AD7A-C2B786726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6093A-86B3-AB48-A056-69F08B45B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5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5242C-5DCF-8342-9D33-0903E2A667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Deep Learning</a:t>
            </a:r>
            <a:br>
              <a:rPr lang="en-US" dirty="0"/>
            </a:br>
            <a:r>
              <a:rPr lang="en-US" dirty="0"/>
              <a:t>Artificial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A2D0E-E776-E549-974D-D3B03369C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Daniel Oliveira</a:t>
            </a:r>
          </a:p>
        </p:txBody>
      </p:sp>
    </p:spTree>
    <p:extLst>
      <p:ext uri="{BB962C8B-B14F-4D97-AF65-F5344CB8AC3E}">
        <p14:creationId xmlns:p14="http://schemas.microsoft.com/office/powerpoint/2010/main" val="1357194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6F74-6649-284C-A4F9-D2DB3D0D3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2. Training a perceptron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C22B18-B497-F748-9783-D742CDA65462}"/>
              </a:ext>
            </a:extLst>
          </p:cNvPr>
          <p:cNvSpPr txBox="1"/>
          <p:nvPr/>
        </p:nvSpPr>
        <p:spPr>
          <a:xfrm>
            <a:off x="6656468" y="3429566"/>
            <a:ext cx="91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B326B03-B3AA-6745-844F-0AABA8A12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347182"/>
              </p:ext>
            </p:extLst>
          </p:nvPr>
        </p:nvGraphicFramePr>
        <p:xfrm>
          <a:off x="7116049" y="2503519"/>
          <a:ext cx="1800000" cy="225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177048272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2994237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3746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22306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01199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7870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41419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29FBD5A-0B9F-7642-ABC0-2743A4F349B2}"/>
              </a:ext>
            </a:extLst>
          </p:cNvPr>
          <p:cNvSpPr txBox="1"/>
          <p:nvPr/>
        </p:nvSpPr>
        <p:spPr>
          <a:xfrm>
            <a:off x="8993018" y="3429566"/>
            <a:ext cx="91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3759A25-F1A1-2441-9D26-E22611728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985263"/>
              </p:ext>
            </p:extLst>
          </p:nvPr>
        </p:nvGraphicFramePr>
        <p:xfrm>
          <a:off x="9452599" y="2503519"/>
          <a:ext cx="900000" cy="225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1770482720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3746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22306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01199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7870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41419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5B6091B-10F2-A949-9972-9DA97FA5A020}"/>
                  </a:ext>
                </a:extLst>
              </p:cNvPr>
              <p:cNvSpPr txBox="1"/>
              <p:nvPr/>
            </p:nvSpPr>
            <p:spPr>
              <a:xfrm>
                <a:off x="10453800" y="3420819"/>
                <a:ext cx="919163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5B6091B-10F2-A949-9972-9DA97FA5A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3800" y="3420819"/>
                <a:ext cx="919163" cy="376770"/>
              </a:xfrm>
              <a:prstGeom prst="rect">
                <a:avLst/>
              </a:prstGeom>
              <a:blipFill>
                <a:blip r:embed="rId3"/>
                <a:stretch>
                  <a:fillRect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B590CFD0-F3F2-C641-99D3-2EDCB1EA6D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2570631"/>
                  </p:ext>
                </p:extLst>
              </p:nvPr>
            </p:nvGraphicFramePr>
            <p:xfrm>
              <a:off x="10913381" y="2494772"/>
              <a:ext cx="900000" cy="225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0000">
                      <a:extLst>
                        <a:ext uri="{9D8B030D-6E8A-4147-A177-3AD203B41FA5}">
                          <a16:colId xmlns:a16="http://schemas.microsoft.com/office/drawing/2014/main" val="1770482720"/>
                        </a:ext>
                      </a:extLst>
                    </a:gridCol>
                  </a:tblGrid>
                  <a:tr h="45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537465"/>
                      </a:ext>
                    </a:extLst>
                  </a:tr>
                  <a:tr h="45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82223068"/>
                      </a:ext>
                    </a:extLst>
                  </a:tr>
                  <a:tr h="45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48011998"/>
                      </a:ext>
                    </a:extLst>
                  </a:tr>
                  <a:tr h="45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3878708"/>
                      </a:ext>
                    </a:extLst>
                  </a:tr>
                  <a:tr h="45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541419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B590CFD0-F3F2-C641-99D3-2EDCB1EA6D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2570631"/>
                  </p:ext>
                </p:extLst>
              </p:nvPr>
            </p:nvGraphicFramePr>
            <p:xfrm>
              <a:off x="10913381" y="2494772"/>
              <a:ext cx="900000" cy="225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0000">
                      <a:extLst>
                        <a:ext uri="{9D8B030D-6E8A-4147-A177-3AD203B41FA5}">
                          <a16:colId xmlns:a16="http://schemas.microsoft.com/office/drawing/2014/main" val="1770482720"/>
                        </a:ext>
                      </a:extLst>
                    </a:gridCol>
                  </a:tblGrid>
                  <a:tr h="45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89" t="-2778" b="-39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537465"/>
                      </a:ext>
                    </a:extLst>
                  </a:tr>
                  <a:tr h="45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82223068"/>
                      </a:ext>
                    </a:extLst>
                  </a:tr>
                  <a:tr h="45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48011998"/>
                      </a:ext>
                    </a:extLst>
                  </a:tr>
                  <a:tr h="45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3878708"/>
                      </a:ext>
                    </a:extLst>
                  </a:tr>
                  <a:tr h="45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541419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3DE4EE3-1EF2-264B-A77F-30A75B31920C}"/>
                  </a:ext>
                </a:extLst>
              </p:cNvPr>
              <p:cNvSpPr/>
              <p:nvPr/>
            </p:nvSpPr>
            <p:spPr>
              <a:xfrm>
                <a:off x="7524706" y="1514523"/>
                <a:ext cx="428867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△</m:t>
                          </m:r>
                          <m:r>
                            <a:rPr lang="pt-PT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PT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PT" sz="36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PT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pt-PT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PT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3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PT" sz="3600" i="1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̂"/>
                              <m:ctrlPr>
                                <a:rPr lang="pt-PT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PT" sz="3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pt-PT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PT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PT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3DE4EE3-1EF2-264B-A77F-30A75B3192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706" y="1514523"/>
                <a:ext cx="4288675" cy="646331"/>
              </a:xfrm>
              <a:prstGeom prst="rect">
                <a:avLst/>
              </a:prstGeom>
              <a:blipFill>
                <a:blip r:embed="rId5"/>
                <a:stretch>
                  <a:fillRect t="-7692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00D6E6-0DD5-A646-9E97-44D35AD4EDB1}"/>
                  </a:ext>
                </a:extLst>
              </p:cNvPr>
              <p:cNvSpPr txBox="1"/>
              <p:nvPr/>
            </p:nvSpPr>
            <p:spPr>
              <a:xfrm>
                <a:off x="819037" y="2160854"/>
                <a:ext cx="467677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For the point: (1.0, 0.5)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△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P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pt-P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P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P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1=−0.2</m:t>
                      </m:r>
                    </m:oMath>
                  </m:oMathPara>
                </a14:m>
                <a:endParaRPr lang="pt-P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△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P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0.2 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P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P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=−0.2</m:t>
                      </m:r>
                    </m:oMath>
                  </m:oMathPara>
                </a14:m>
                <a:endParaRPr lang="pt-PT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△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P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0.2 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P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0.5=0.1</m:t>
                      </m:r>
                    </m:oMath>
                  </m:oMathPara>
                </a14:m>
                <a:endParaRPr lang="pt-PT" b="0" dirty="0">
                  <a:ea typeface="Cambria Math" panose="02040503050406030204" pitchFamily="18" charset="0"/>
                </a:endParaRPr>
              </a:p>
              <a:p>
                <a:pPr/>
                <a:endParaRPr lang="pt-PT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△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−0.9 −0.2=−1.1</m:t>
                    </m:r>
                  </m:oMath>
                </a14:m>
                <a:r>
                  <a:rPr lang="pt-PT" dirty="0"/>
                  <a:t> 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PT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PT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△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P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 −0.2=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0.8</m:t>
                    </m:r>
                  </m:oMath>
                </a14:m>
                <a:r>
                  <a:rPr lang="pt-PT" dirty="0"/>
                  <a:t> 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PT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PT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△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P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0+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.1</m:t>
                    </m:r>
                  </m:oMath>
                </a14:m>
                <a:r>
                  <a:rPr lang="pt-PT" dirty="0"/>
                  <a:t>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00D6E6-0DD5-A646-9E97-44D35AD4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37" y="2160854"/>
                <a:ext cx="4676775" cy="2308324"/>
              </a:xfrm>
              <a:prstGeom prst="rect">
                <a:avLst/>
              </a:prstGeom>
              <a:blipFill>
                <a:blip r:embed="rId6"/>
                <a:stretch>
                  <a:fillRect l="-811" t="-546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29C5DE2-1806-2A4D-ADD3-07B6B0FBE8B6}"/>
              </a:ext>
            </a:extLst>
          </p:cNvPr>
          <p:cNvSpPr txBox="1"/>
          <p:nvPr/>
        </p:nvSpPr>
        <p:spPr>
          <a:xfrm>
            <a:off x="838200" y="5400675"/>
            <a:ext cx="8434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points are now correctly classified (check by yourself using the steps from exercise 1).</a:t>
            </a:r>
          </a:p>
          <a:p>
            <a:r>
              <a:rPr lang="en-US" dirty="0"/>
              <a:t>The perceptron converged to a correct solution because the data is linearly separable.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602100-484B-6E49-BA90-2FE4D09AAE55}"/>
              </a:ext>
            </a:extLst>
          </p:cNvPr>
          <p:cNvSpPr txBox="1"/>
          <p:nvPr/>
        </p:nvSpPr>
        <p:spPr>
          <a:xfrm>
            <a:off x="5132749" y="3429000"/>
            <a:ext cx="91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 =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A1B8A59-F123-044F-BB31-8C97A0DDE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550471"/>
              </p:ext>
            </p:extLst>
          </p:nvPr>
        </p:nvGraphicFramePr>
        <p:xfrm>
          <a:off x="5695777" y="2953519"/>
          <a:ext cx="900000" cy="135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1770482720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01199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7870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414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14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6F74-6649-284C-A4F9-D2DB3D0D3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 Predicting with a perceptron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13BE080-7F25-6045-8CC6-2BDEA2585A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6816726"/>
              </p:ext>
            </p:extLst>
          </p:nvPr>
        </p:nvGraphicFramePr>
        <p:xfrm>
          <a:off x="5263919" y="2409825"/>
          <a:ext cx="6661150" cy="4083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348E758-A264-634D-BE4F-98EB470C2563}"/>
              </a:ext>
            </a:extLst>
          </p:cNvPr>
          <p:cNvSpPr txBox="1"/>
          <p:nvPr/>
        </p:nvSpPr>
        <p:spPr>
          <a:xfrm>
            <a:off x="838200" y="1490633"/>
            <a:ext cx="8129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have the following dataset.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BCF8E5-B2F9-2B4A-B8B4-05F8759D6D1D}"/>
              </a:ext>
            </a:extLst>
          </p:cNvPr>
          <p:cNvSpPr txBox="1"/>
          <p:nvPr/>
        </p:nvSpPr>
        <p:spPr>
          <a:xfrm>
            <a:off x="838200" y="3942298"/>
            <a:ext cx="91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14C5B71-3844-4F46-A528-AB133EB9E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423817"/>
              </p:ext>
            </p:extLst>
          </p:nvPr>
        </p:nvGraphicFramePr>
        <p:xfrm>
          <a:off x="1297781" y="3016251"/>
          <a:ext cx="1800000" cy="225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177048272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2994237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3746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22306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01199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7870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41419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725C357-11ED-EF45-A976-C67A811A6D60}"/>
              </a:ext>
            </a:extLst>
          </p:cNvPr>
          <p:cNvSpPr txBox="1"/>
          <p:nvPr/>
        </p:nvSpPr>
        <p:spPr>
          <a:xfrm>
            <a:off x="3271269" y="3956585"/>
            <a:ext cx="91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18CD10A-3FF7-D440-8BAA-B6E8CA4D8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456022"/>
              </p:ext>
            </p:extLst>
          </p:nvPr>
        </p:nvGraphicFramePr>
        <p:xfrm>
          <a:off x="3730850" y="3030538"/>
          <a:ext cx="900000" cy="225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1770482720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3746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22306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01199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7870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414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775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6F74-6649-284C-A4F9-D2DB3D0D3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 Predicting with a perceptron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13BE080-7F25-6045-8CC6-2BDEA2585A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9858871"/>
              </p:ext>
            </p:extLst>
          </p:nvPr>
        </p:nvGraphicFramePr>
        <p:xfrm>
          <a:off x="5263919" y="1890743"/>
          <a:ext cx="6661150" cy="4083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348E758-A264-634D-BE4F-98EB470C2563}"/>
              </a:ext>
            </a:extLst>
          </p:cNvPr>
          <p:cNvSpPr txBox="1"/>
          <p:nvPr/>
        </p:nvSpPr>
        <p:spPr>
          <a:xfrm>
            <a:off x="838200" y="1490633"/>
            <a:ext cx="8129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have the following dataset.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BCF8E5-B2F9-2B4A-B8B4-05F8759D6D1D}"/>
              </a:ext>
            </a:extLst>
          </p:cNvPr>
          <p:cNvSpPr txBox="1"/>
          <p:nvPr/>
        </p:nvSpPr>
        <p:spPr>
          <a:xfrm>
            <a:off x="838200" y="3423216"/>
            <a:ext cx="91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14C5B71-3844-4F46-A528-AB133EB9E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362662"/>
              </p:ext>
            </p:extLst>
          </p:nvPr>
        </p:nvGraphicFramePr>
        <p:xfrm>
          <a:off x="1297781" y="2497169"/>
          <a:ext cx="1800000" cy="225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177048272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2994237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3746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22306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01199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7870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41419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725C357-11ED-EF45-A976-C67A811A6D60}"/>
              </a:ext>
            </a:extLst>
          </p:cNvPr>
          <p:cNvSpPr txBox="1"/>
          <p:nvPr/>
        </p:nvSpPr>
        <p:spPr>
          <a:xfrm>
            <a:off x="3271269" y="3437503"/>
            <a:ext cx="91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18CD10A-3FF7-D440-8BAA-B6E8CA4D8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259684"/>
              </p:ext>
            </p:extLst>
          </p:nvPr>
        </p:nvGraphicFramePr>
        <p:xfrm>
          <a:off x="3730850" y="2511456"/>
          <a:ext cx="900000" cy="225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1770482720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3746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22306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01199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7870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41419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2B534A-324E-F54D-A1B5-197627A3A2E5}"/>
                  </a:ext>
                </a:extLst>
              </p:cNvPr>
              <p:cNvSpPr txBox="1"/>
              <p:nvPr/>
            </p:nvSpPr>
            <p:spPr>
              <a:xfrm>
                <a:off x="838200" y="5734881"/>
                <a:ext cx="8129588" cy="716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Find the predicted class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2000" dirty="0"/>
                  <a:t> for each sample in the dataset below, given a perceptron with the following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=1 , </m:t>
                    </m:r>
                    <m:sSub>
                      <m:sSubPr>
                        <m:ctrlPr>
                          <a:rPr lang="pt-P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𝑏𝑖𝑎𝑠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=−0.9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2B534A-324E-F54D-A1B5-197627A3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734881"/>
                <a:ext cx="8129588" cy="716222"/>
              </a:xfrm>
              <a:prstGeom prst="rect">
                <a:avLst/>
              </a:prstGeom>
              <a:blipFill>
                <a:blip r:embed="rId4"/>
                <a:stretch>
                  <a:fillRect l="-780" t="-3509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42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73AFB-FB0A-E845-AC5F-AF12DF3AE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647"/>
            <a:ext cx="10515600" cy="1840706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PAUSE THE VIDEO AND SOLVE THE EXERCISE</a:t>
            </a:r>
          </a:p>
        </p:txBody>
      </p:sp>
    </p:spTree>
    <p:extLst>
      <p:ext uri="{BB962C8B-B14F-4D97-AF65-F5344CB8AC3E}">
        <p14:creationId xmlns:p14="http://schemas.microsoft.com/office/powerpoint/2010/main" val="363113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6F74-6649-284C-A4F9-D2DB3D0D3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 Predicting with a perceptron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48E758-A264-634D-BE4F-98EB470C2563}"/>
                  </a:ext>
                </a:extLst>
              </p:cNvPr>
              <p:cNvSpPr txBox="1"/>
              <p:nvPr/>
            </p:nvSpPr>
            <p:spPr>
              <a:xfrm>
                <a:off x="838200" y="1490633"/>
                <a:ext cx="8129588" cy="716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Find the predicted class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2000" dirty="0"/>
                  <a:t> for each sample in the dataset below, given a perceptron with the following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=1 , </m:t>
                    </m:r>
                    <m:sSub>
                      <m:sSubPr>
                        <m:ctrlPr>
                          <a:rPr lang="pt-P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𝑏𝑖𝑎𝑠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=−0.9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48E758-A264-634D-BE4F-98EB470C2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90633"/>
                <a:ext cx="8129588" cy="716222"/>
              </a:xfrm>
              <a:prstGeom prst="rect">
                <a:avLst/>
              </a:prstGeom>
              <a:blipFill>
                <a:blip r:embed="rId3"/>
                <a:stretch>
                  <a:fillRect l="-780" t="-1724" b="-1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333E697-8A41-434B-B7BD-108C52BC9A74}"/>
              </a:ext>
            </a:extLst>
          </p:cNvPr>
          <p:cNvSpPr txBox="1"/>
          <p:nvPr/>
        </p:nvSpPr>
        <p:spPr>
          <a:xfrm>
            <a:off x="9596437" y="2105047"/>
            <a:ext cx="91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D63CFB2-5762-E548-B043-F114698E0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166828"/>
              </p:ext>
            </p:extLst>
          </p:nvPr>
        </p:nvGraphicFramePr>
        <p:xfrm>
          <a:off x="10056018" y="1179000"/>
          <a:ext cx="1800000" cy="225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177048272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2994237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3746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22306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01199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7870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41419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BD3F14-D07D-A74B-B9CA-12D47360E3CA}"/>
                  </a:ext>
                </a:extLst>
              </p:cNvPr>
              <p:cNvSpPr txBox="1"/>
              <p:nvPr/>
            </p:nvSpPr>
            <p:spPr>
              <a:xfrm>
                <a:off x="838200" y="3429000"/>
                <a:ext cx="4676775" cy="123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For the point: (0.5, 1.5)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0.5, 1.5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0.5 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1+1.5 × 0 +</m:t>
                          </m:r>
                          <m:d>
                            <m:d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−0.9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P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0.5, 1.5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−0.4</m:t>
                          </m:r>
                        </m:e>
                      </m:d>
                    </m:oMath>
                  </m:oMathPara>
                </a14:m>
                <a:endParaRPr lang="pt-P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0.5, 1.5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BD3F14-D07D-A74B-B9CA-12D47360E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29000"/>
                <a:ext cx="4676775" cy="1235979"/>
              </a:xfrm>
              <a:prstGeom prst="rect">
                <a:avLst/>
              </a:prstGeom>
              <a:blipFill>
                <a:blip r:embed="rId4"/>
                <a:stretch>
                  <a:fillRect l="-1084" t="-2041" b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845869E-D932-B540-96B2-4358D18C07C2}"/>
                  </a:ext>
                </a:extLst>
              </p:cNvPr>
              <p:cNvSpPr/>
              <p:nvPr/>
            </p:nvSpPr>
            <p:spPr>
              <a:xfrm>
                <a:off x="838200" y="2280060"/>
                <a:ext cx="3190617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P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PT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PT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845869E-D932-B540-96B2-4358D18C07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80060"/>
                <a:ext cx="3190617" cy="871201"/>
              </a:xfrm>
              <a:prstGeom prst="rect">
                <a:avLst/>
              </a:prstGeom>
              <a:blipFill>
                <a:blip r:embed="rId5"/>
                <a:stretch>
                  <a:fillRect t="-98529" b="-1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620A6-35C7-504B-8016-B940E189D3A2}"/>
                  </a:ext>
                </a:extLst>
              </p:cNvPr>
              <p:cNvSpPr txBox="1"/>
              <p:nvPr/>
            </p:nvSpPr>
            <p:spPr>
              <a:xfrm>
                <a:off x="838200" y="4941978"/>
                <a:ext cx="4676775" cy="123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For the point: (1.0, 0.5)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1.0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, 0.5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1+0.5 × 0 +</m:t>
                          </m:r>
                          <m:d>
                            <m:d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−0.9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P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1.0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, 0.5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</m:oMath>
                  </m:oMathPara>
                </a14:m>
                <a:endParaRPr lang="pt-P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1.0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.5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620A6-35C7-504B-8016-B940E189D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41978"/>
                <a:ext cx="4676775" cy="1235979"/>
              </a:xfrm>
              <a:prstGeom prst="rect">
                <a:avLst/>
              </a:prstGeom>
              <a:blipFill>
                <a:blip r:embed="rId6"/>
                <a:stretch>
                  <a:fillRect l="-1084" t="-2041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28D654-99D8-A142-A701-C4C457063011}"/>
                  </a:ext>
                </a:extLst>
              </p:cNvPr>
              <p:cNvSpPr txBox="1"/>
              <p:nvPr/>
            </p:nvSpPr>
            <p:spPr>
              <a:xfrm>
                <a:off x="5722401" y="3414712"/>
                <a:ext cx="5676900" cy="123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For the point: (1.5, 2.0)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.5, 2.0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.5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1+2.0 × 0 +</m:t>
                          </m:r>
                          <m:d>
                            <m:d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−0.9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P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.5, 2.0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0.6</m:t>
                          </m:r>
                        </m:e>
                      </m:d>
                    </m:oMath>
                  </m:oMathPara>
                </a14:m>
                <a:endParaRPr lang="pt-P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.5,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28D654-99D8-A142-A701-C4C45706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401" y="3414712"/>
                <a:ext cx="5676900" cy="1235979"/>
              </a:xfrm>
              <a:prstGeom prst="rect">
                <a:avLst/>
              </a:prstGeom>
              <a:blipFill>
                <a:blip r:embed="rId7"/>
                <a:stretch>
                  <a:fillRect l="-893" t="-2041" b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139150-1A6C-224A-BA70-325AE0E49C30}"/>
                  </a:ext>
                </a:extLst>
              </p:cNvPr>
              <p:cNvSpPr txBox="1"/>
              <p:nvPr/>
            </p:nvSpPr>
            <p:spPr>
              <a:xfrm>
                <a:off x="5722401" y="4927690"/>
                <a:ext cx="5676900" cy="123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For the point: (2.0, 1.0)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2.0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, 1.0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1+0.5 × 0 +</m:t>
                          </m:r>
                          <m:d>
                            <m:d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−0.9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P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2.0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, 1.0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.1</m:t>
                          </m:r>
                        </m:e>
                      </m:d>
                    </m:oMath>
                  </m:oMathPara>
                </a14:m>
                <a:endParaRPr lang="pt-P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2.0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139150-1A6C-224A-BA70-325AE0E49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401" y="4927690"/>
                <a:ext cx="5676900" cy="1235979"/>
              </a:xfrm>
              <a:prstGeom prst="rect">
                <a:avLst/>
              </a:prstGeom>
              <a:blipFill>
                <a:blip r:embed="rId8"/>
                <a:stretch>
                  <a:fillRect l="-893" t="-2041" b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79FCCF2-003F-2D46-930F-A8970C4BB38E}"/>
                  </a:ext>
                </a:extLst>
              </p:cNvPr>
              <p:cNvSpPr/>
              <p:nvPr/>
            </p:nvSpPr>
            <p:spPr>
              <a:xfrm>
                <a:off x="5722401" y="2360563"/>
                <a:ext cx="3132524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     0,  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79FCCF2-003F-2D46-930F-A8970C4BB3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401" y="2360563"/>
                <a:ext cx="3132524" cy="710194"/>
              </a:xfrm>
              <a:prstGeom prst="rect">
                <a:avLst/>
              </a:prstGeom>
              <a:blipFill>
                <a:blip r:embed="rId9"/>
                <a:stretch>
                  <a:fillRect l="-7692" t="-189474" b="-275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53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6F74-6649-284C-A4F9-D2DB3D0D3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 Predicting with a perceptron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BCF8E5-B2F9-2B4A-B8B4-05F8759D6D1D}"/>
              </a:ext>
            </a:extLst>
          </p:cNvPr>
          <p:cNvSpPr txBox="1"/>
          <p:nvPr/>
        </p:nvSpPr>
        <p:spPr>
          <a:xfrm>
            <a:off x="838200" y="4258410"/>
            <a:ext cx="91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14C5B71-3844-4F46-A528-AB133EB9E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626974"/>
              </p:ext>
            </p:extLst>
          </p:nvPr>
        </p:nvGraphicFramePr>
        <p:xfrm>
          <a:off x="1297781" y="3332363"/>
          <a:ext cx="1800000" cy="225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177048272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2994237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3746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22306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01199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7870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41419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725C357-11ED-EF45-A976-C67A811A6D60}"/>
              </a:ext>
            </a:extLst>
          </p:cNvPr>
          <p:cNvSpPr txBox="1"/>
          <p:nvPr/>
        </p:nvSpPr>
        <p:spPr>
          <a:xfrm>
            <a:off x="3271269" y="4272697"/>
            <a:ext cx="91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18CD10A-3FF7-D440-8BAA-B6E8CA4D8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530313"/>
              </p:ext>
            </p:extLst>
          </p:nvPr>
        </p:nvGraphicFramePr>
        <p:xfrm>
          <a:off x="3730850" y="3346650"/>
          <a:ext cx="900000" cy="225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1770482720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3746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22306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01199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7870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41419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84F307-60CB-224D-9DA1-72A94D66AAA3}"/>
                  </a:ext>
                </a:extLst>
              </p:cNvPr>
              <p:cNvSpPr txBox="1"/>
              <p:nvPr/>
            </p:nvSpPr>
            <p:spPr>
              <a:xfrm>
                <a:off x="838200" y="1490633"/>
                <a:ext cx="8129588" cy="716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Find the predicted class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2000" dirty="0"/>
                  <a:t> for each sample in the dataset below, given a perceptron with the following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=1 , </m:t>
                    </m:r>
                    <m:sSub>
                      <m:sSubPr>
                        <m:ctrlPr>
                          <a:rPr lang="pt-P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𝑏𝑖𝑎𝑠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=−0.9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84F307-60CB-224D-9DA1-72A94D66A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90633"/>
                <a:ext cx="8129588" cy="716222"/>
              </a:xfrm>
              <a:prstGeom prst="rect">
                <a:avLst/>
              </a:prstGeom>
              <a:blipFill>
                <a:blip r:embed="rId3"/>
                <a:stretch>
                  <a:fillRect l="-780" t="-1724" b="-1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56D666-3BE3-6F4F-A33F-3BFC7A0F0809}"/>
                  </a:ext>
                </a:extLst>
              </p:cNvPr>
              <p:cNvSpPr txBox="1"/>
              <p:nvPr/>
            </p:nvSpPr>
            <p:spPr>
              <a:xfrm>
                <a:off x="5090431" y="4272697"/>
                <a:ext cx="919163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56D666-3BE3-6F4F-A33F-3BFC7A0F0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431" y="4272697"/>
                <a:ext cx="919163" cy="376770"/>
              </a:xfrm>
              <a:prstGeom prst="rect">
                <a:avLst/>
              </a:prstGeom>
              <a:blipFill>
                <a:blip r:embed="rId4"/>
                <a:stretch>
                  <a:fillRect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7843176E-9B91-D642-AC8D-791A6DE0A2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6725137"/>
                  </p:ext>
                </p:extLst>
              </p:nvPr>
            </p:nvGraphicFramePr>
            <p:xfrm>
              <a:off x="5550012" y="3346650"/>
              <a:ext cx="900000" cy="225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0000">
                      <a:extLst>
                        <a:ext uri="{9D8B030D-6E8A-4147-A177-3AD203B41FA5}">
                          <a16:colId xmlns:a16="http://schemas.microsoft.com/office/drawing/2014/main" val="1770482720"/>
                        </a:ext>
                      </a:extLst>
                    </a:gridCol>
                  </a:tblGrid>
                  <a:tr h="45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537465"/>
                      </a:ext>
                    </a:extLst>
                  </a:tr>
                  <a:tr h="45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82223068"/>
                      </a:ext>
                    </a:extLst>
                  </a:tr>
                  <a:tr h="45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48011998"/>
                      </a:ext>
                    </a:extLst>
                  </a:tr>
                  <a:tr h="45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3878708"/>
                      </a:ext>
                    </a:extLst>
                  </a:tr>
                  <a:tr h="45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541419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7843176E-9B91-D642-AC8D-791A6DE0A2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6725137"/>
                  </p:ext>
                </p:extLst>
              </p:nvPr>
            </p:nvGraphicFramePr>
            <p:xfrm>
              <a:off x="5550012" y="3346650"/>
              <a:ext cx="900000" cy="225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0000">
                      <a:extLst>
                        <a:ext uri="{9D8B030D-6E8A-4147-A177-3AD203B41FA5}">
                          <a16:colId xmlns:a16="http://schemas.microsoft.com/office/drawing/2014/main" val="1770482720"/>
                        </a:ext>
                      </a:extLst>
                    </a:gridCol>
                  </a:tblGrid>
                  <a:tr h="45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08" t="-2778" r="-1408" b="-397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537465"/>
                      </a:ext>
                    </a:extLst>
                  </a:tr>
                  <a:tr h="45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82223068"/>
                      </a:ext>
                    </a:extLst>
                  </a:tr>
                  <a:tr h="45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48011998"/>
                      </a:ext>
                    </a:extLst>
                  </a:tr>
                  <a:tr h="45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3878708"/>
                      </a:ext>
                    </a:extLst>
                  </a:tr>
                  <a:tr h="45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541419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DFED23E-867E-8249-9BA7-2B0A0F1DD410}"/>
                  </a:ext>
                </a:extLst>
              </p:cNvPr>
              <p:cNvSpPr txBox="1"/>
              <p:nvPr/>
            </p:nvSpPr>
            <p:spPr>
              <a:xfrm>
                <a:off x="1185863" y="2643188"/>
                <a:ext cx="8543925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Our final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pt-P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is: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DFED23E-867E-8249-9BA7-2B0A0F1DD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863" y="2643188"/>
                <a:ext cx="8543925" cy="376770"/>
              </a:xfrm>
              <a:prstGeom prst="rect">
                <a:avLst/>
              </a:prstGeom>
              <a:blipFill>
                <a:blip r:embed="rId6"/>
                <a:stretch>
                  <a:fillRect l="-445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86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6F74-6649-284C-A4F9-D2DB3D0D3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2. Training a perceptron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48E758-A264-634D-BE4F-98EB470C2563}"/>
                  </a:ext>
                </a:extLst>
              </p:cNvPr>
              <p:cNvSpPr txBox="1"/>
              <p:nvPr/>
            </p:nvSpPr>
            <p:spPr>
              <a:xfrm>
                <a:off x="838199" y="1490633"/>
                <a:ext cx="1051559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2000" dirty="0"/>
                  <a:t>Train </a:t>
                </a:r>
                <a:r>
                  <a:rPr lang="pt-PT" sz="2000" dirty="0" err="1"/>
                  <a:t>the</a:t>
                </a:r>
                <a:r>
                  <a:rPr lang="pt-PT" sz="2000" dirty="0"/>
                  <a:t> </a:t>
                </a:r>
                <a:r>
                  <a:rPr lang="pt-PT" sz="2000" dirty="0" err="1"/>
                  <a:t>perceptron</a:t>
                </a:r>
                <a:r>
                  <a:rPr lang="pt-PT" sz="2000" dirty="0"/>
                  <a:t> </a:t>
                </a:r>
                <a:r>
                  <a:rPr lang="pt-PT" sz="2000" dirty="0" err="1"/>
                  <a:t>from</a:t>
                </a:r>
                <a:r>
                  <a:rPr lang="pt-PT" sz="2000" dirty="0"/>
                  <a:t> </a:t>
                </a:r>
                <a:r>
                  <a:rPr lang="pt-PT" sz="2000" dirty="0" err="1"/>
                  <a:t>exercise</a:t>
                </a:r>
                <a:r>
                  <a:rPr lang="pt-PT" sz="2000" dirty="0"/>
                  <a:t> 1 for a </a:t>
                </a:r>
                <a:r>
                  <a:rPr lang="pt-PT" sz="2000" dirty="0" err="1"/>
                  <a:t>full</a:t>
                </a:r>
                <a:r>
                  <a:rPr lang="pt-PT" sz="2000" dirty="0"/>
                  <a:t> </a:t>
                </a:r>
                <a:r>
                  <a:rPr lang="pt-PT" sz="2000" dirty="0" err="1"/>
                  <a:t>epoch</a:t>
                </a:r>
                <a:r>
                  <a:rPr lang="pt-PT" sz="2000" dirty="0"/>
                  <a:t> </a:t>
                </a:r>
                <a:r>
                  <a:rPr lang="pt-PT" sz="2000" dirty="0" err="1"/>
                  <a:t>with</a:t>
                </a:r>
                <a:r>
                  <a:rPr lang="pt-PT" sz="2000" dirty="0"/>
                  <a:t> </a:t>
                </a:r>
                <a:r>
                  <a:rPr lang="pt-PT" sz="2000" dirty="0" err="1"/>
                  <a:t>the</a:t>
                </a:r>
                <a:r>
                  <a:rPr lang="pt-PT" sz="2000" dirty="0"/>
                  <a:t> </a:t>
                </a:r>
                <a:r>
                  <a:rPr lang="pt-PT" sz="2000" dirty="0" err="1"/>
                  <a:t>learning</a:t>
                </a:r>
                <a:r>
                  <a:rPr lang="pt-PT" sz="2000" dirty="0"/>
                  <a:t> rate </a:t>
                </a:r>
                <a14:m>
                  <m:oMath xmlns:m="http://schemas.openxmlformats.org/officeDocument/2006/math">
                    <m:r>
                      <a:rPr lang="pt-PT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pt-P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pt-PT" sz="2000" dirty="0"/>
                  <a:t> . </a:t>
                </a:r>
                <a:r>
                  <a:rPr lang="pt-PT" sz="2000" dirty="0" err="1"/>
                  <a:t>Did</a:t>
                </a:r>
                <a:r>
                  <a:rPr lang="pt-PT" sz="2000" dirty="0"/>
                  <a:t> </a:t>
                </a:r>
                <a:r>
                  <a:rPr lang="pt-PT" sz="2000" dirty="0" err="1"/>
                  <a:t>it</a:t>
                </a:r>
                <a:r>
                  <a:rPr lang="pt-PT" sz="2000" dirty="0"/>
                  <a:t> converge to a </a:t>
                </a:r>
                <a:r>
                  <a:rPr lang="pt-PT" sz="2000" dirty="0" err="1"/>
                  <a:t>correct</a:t>
                </a:r>
                <a:r>
                  <a:rPr lang="pt-PT" sz="2000" dirty="0"/>
                  <a:t> </a:t>
                </a:r>
                <a:r>
                  <a:rPr lang="pt-PT" sz="2000" dirty="0" err="1"/>
                  <a:t>solution</a:t>
                </a:r>
                <a:r>
                  <a:rPr lang="pt-PT" sz="2000" dirty="0"/>
                  <a:t>? </a:t>
                </a:r>
                <a:r>
                  <a:rPr lang="pt-PT" sz="2000" dirty="0" err="1"/>
                  <a:t>Why</a:t>
                </a:r>
                <a:r>
                  <a:rPr lang="pt-PT" sz="2000" dirty="0"/>
                  <a:t>?</a:t>
                </a:r>
                <a:endParaRPr lang="en-US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48E758-A264-634D-BE4F-98EB470C2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490633"/>
                <a:ext cx="10515599" cy="707886"/>
              </a:xfrm>
              <a:prstGeom prst="rect">
                <a:avLst/>
              </a:prstGeom>
              <a:blipFill>
                <a:blip r:embed="rId3"/>
                <a:stretch>
                  <a:fillRect l="-603" t="-3509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5B6091B-10F2-A949-9972-9DA97FA5A020}"/>
                  </a:ext>
                </a:extLst>
              </p:cNvPr>
              <p:cNvSpPr txBox="1"/>
              <p:nvPr/>
            </p:nvSpPr>
            <p:spPr>
              <a:xfrm>
                <a:off x="1047067" y="4043414"/>
                <a:ext cx="919163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5B6091B-10F2-A949-9972-9DA97FA5A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067" y="4043414"/>
                <a:ext cx="919163" cy="376770"/>
              </a:xfrm>
              <a:prstGeom prst="rect">
                <a:avLst/>
              </a:prstGeom>
              <a:blipFill>
                <a:blip r:embed="rId4"/>
                <a:stretch>
                  <a:fillRect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B590CFD0-F3F2-C641-99D3-2EDCB1EA6D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9585532"/>
                  </p:ext>
                </p:extLst>
              </p:nvPr>
            </p:nvGraphicFramePr>
            <p:xfrm>
              <a:off x="1506648" y="3117367"/>
              <a:ext cx="900000" cy="225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0000">
                      <a:extLst>
                        <a:ext uri="{9D8B030D-6E8A-4147-A177-3AD203B41FA5}">
                          <a16:colId xmlns:a16="http://schemas.microsoft.com/office/drawing/2014/main" val="1770482720"/>
                        </a:ext>
                      </a:extLst>
                    </a:gridCol>
                  </a:tblGrid>
                  <a:tr h="45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537465"/>
                      </a:ext>
                    </a:extLst>
                  </a:tr>
                  <a:tr h="45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82223068"/>
                      </a:ext>
                    </a:extLst>
                  </a:tr>
                  <a:tr h="45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48011998"/>
                      </a:ext>
                    </a:extLst>
                  </a:tr>
                  <a:tr h="45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3878708"/>
                      </a:ext>
                    </a:extLst>
                  </a:tr>
                  <a:tr h="45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541419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B590CFD0-F3F2-C641-99D3-2EDCB1EA6D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9585532"/>
                  </p:ext>
                </p:extLst>
              </p:nvPr>
            </p:nvGraphicFramePr>
            <p:xfrm>
              <a:off x="1506648" y="3117367"/>
              <a:ext cx="900000" cy="225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0000">
                      <a:extLst>
                        <a:ext uri="{9D8B030D-6E8A-4147-A177-3AD203B41FA5}">
                          <a16:colId xmlns:a16="http://schemas.microsoft.com/office/drawing/2014/main" val="1770482720"/>
                        </a:ext>
                      </a:extLst>
                    </a:gridCol>
                  </a:tblGrid>
                  <a:tr h="45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778" b="-39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537465"/>
                      </a:ext>
                    </a:extLst>
                  </a:tr>
                  <a:tr h="45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82223068"/>
                      </a:ext>
                    </a:extLst>
                  </a:tr>
                  <a:tr h="45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48011998"/>
                      </a:ext>
                    </a:extLst>
                  </a:tr>
                  <a:tr h="45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3878708"/>
                      </a:ext>
                    </a:extLst>
                  </a:tr>
                  <a:tr h="45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54141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A9A4CE3-EE2A-F94F-A1F1-A97F0433E166}"/>
              </a:ext>
            </a:extLst>
          </p:cNvPr>
          <p:cNvSpPr txBox="1"/>
          <p:nvPr/>
        </p:nvSpPr>
        <p:spPr>
          <a:xfrm>
            <a:off x="896260" y="2483105"/>
            <a:ext cx="1722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 that:</a:t>
            </a:r>
          </a:p>
        </p:txBody>
      </p:sp>
    </p:spTree>
    <p:extLst>
      <p:ext uri="{BB962C8B-B14F-4D97-AF65-F5344CB8AC3E}">
        <p14:creationId xmlns:p14="http://schemas.microsoft.com/office/powerpoint/2010/main" val="94700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73AFB-FB0A-E845-AC5F-AF12DF3AE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647"/>
            <a:ext cx="10515600" cy="1840706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PAUSE THE VIDEO AND SOLVE THE EXERCISE</a:t>
            </a:r>
          </a:p>
        </p:txBody>
      </p:sp>
    </p:spTree>
    <p:extLst>
      <p:ext uri="{BB962C8B-B14F-4D97-AF65-F5344CB8AC3E}">
        <p14:creationId xmlns:p14="http://schemas.microsoft.com/office/powerpoint/2010/main" val="1605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6F74-6649-284C-A4F9-D2DB3D0D3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2. Training a perceptron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C22B18-B497-F748-9783-D742CDA65462}"/>
              </a:ext>
            </a:extLst>
          </p:cNvPr>
          <p:cNvSpPr txBox="1"/>
          <p:nvPr/>
        </p:nvSpPr>
        <p:spPr>
          <a:xfrm>
            <a:off x="838200" y="2616735"/>
            <a:ext cx="91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B326B03-B3AA-6745-844F-0AABA8A12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553770"/>
              </p:ext>
            </p:extLst>
          </p:nvPr>
        </p:nvGraphicFramePr>
        <p:xfrm>
          <a:off x="1297781" y="1690688"/>
          <a:ext cx="1800000" cy="225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177048272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92994237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3746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22306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01199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7870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41419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29FBD5A-0B9F-7642-ABC0-2743A4F349B2}"/>
              </a:ext>
            </a:extLst>
          </p:cNvPr>
          <p:cNvSpPr txBox="1"/>
          <p:nvPr/>
        </p:nvSpPr>
        <p:spPr>
          <a:xfrm>
            <a:off x="3271269" y="2631022"/>
            <a:ext cx="91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3759A25-F1A1-2441-9D26-E22611728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827300"/>
              </p:ext>
            </p:extLst>
          </p:nvPr>
        </p:nvGraphicFramePr>
        <p:xfrm>
          <a:off x="3730850" y="1704975"/>
          <a:ext cx="900000" cy="225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1770482720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3746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22306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01199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7870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41419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5B6091B-10F2-A949-9972-9DA97FA5A020}"/>
                  </a:ext>
                </a:extLst>
              </p:cNvPr>
              <p:cNvSpPr txBox="1"/>
              <p:nvPr/>
            </p:nvSpPr>
            <p:spPr>
              <a:xfrm>
                <a:off x="5090431" y="2631022"/>
                <a:ext cx="919163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5B6091B-10F2-A949-9972-9DA97FA5A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431" y="2631022"/>
                <a:ext cx="919163" cy="376770"/>
              </a:xfrm>
              <a:prstGeom prst="rect">
                <a:avLst/>
              </a:prstGeom>
              <a:blipFill>
                <a:blip r:embed="rId3"/>
                <a:stretch>
                  <a:fillRect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B590CFD0-F3F2-C641-99D3-2EDCB1EA6D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7713056"/>
                  </p:ext>
                </p:extLst>
              </p:nvPr>
            </p:nvGraphicFramePr>
            <p:xfrm>
              <a:off x="5550012" y="1704975"/>
              <a:ext cx="900000" cy="225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0000">
                      <a:extLst>
                        <a:ext uri="{9D8B030D-6E8A-4147-A177-3AD203B41FA5}">
                          <a16:colId xmlns:a16="http://schemas.microsoft.com/office/drawing/2014/main" val="1770482720"/>
                        </a:ext>
                      </a:extLst>
                    </a:gridCol>
                  </a:tblGrid>
                  <a:tr h="45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537465"/>
                      </a:ext>
                    </a:extLst>
                  </a:tr>
                  <a:tr h="45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82223068"/>
                      </a:ext>
                    </a:extLst>
                  </a:tr>
                  <a:tr h="45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48011998"/>
                      </a:ext>
                    </a:extLst>
                  </a:tr>
                  <a:tr h="45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3878708"/>
                      </a:ext>
                    </a:extLst>
                  </a:tr>
                  <a:tr h="45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541419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B590CFD0-F3F2-C641-99D3-2EDCB1EA6D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7713056"/>
                  </p:ext>
                </p:extLst>
              </p:nvPr>
            </p:nvGraphicFramePr>
            <p:xfrm>
              <a:off x="5550012" y="1704975"/>
              <a:ext cx="900000" cy="225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0000">
                      <a:extLst>
                        <a:ext uri="{9D8B030D-6E8A-4147-A177-3AD203B41FA5}">
                          <a16:colId xmlns:a16="http://schemas.microsoft.com/office/drawing/2014/main" val="1770482720"/>
                        </a:ext>
                      </a:extLst>
                    </a:gridCol>
                  </a:tblGrid>
                  <a:tr h="45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08" t="-2778" r="-1408" b="-39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537465"/>
                      </a:ext>
                    </a:extLst>
                  </a:tr>
                  <a:tr h="45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82223068"/>
                      </a:ext>
                    </a:extLst>
                  </a:tr>
                  <a:tr h="45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48011998"/>
                      </a:ext>
                    </a:extLst>
                  </a:tr>
                  <a:tr h="45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3878708"/>
                      </a:ext>
                    </a:extLst>
                  </a:tr>
                  <a:tr h="45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541419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3DE4EE3-1EF2-264B-A77F-30A75B31920C}"/>
                  </a:ext>
                </a:extLst>
              </p:cNvPr>
              <p:cNvSpPr/>
              <p:nvPr/>
            </p:nvSpPr>
            <p:spPr>
              <a:xfrm>
                <a:off x="4459563" y="4506694"/>
                <a:ext cx="428867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△</m:t>
                          </m:r>
                          <m:r>
                            <a:rPr lang="pt-PT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PT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PT" sz="36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PT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pt-PT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PT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3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PT" sz="3600" i="1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̂"/>
                              <m:ctrlPr>
                                <a:rPr lang="pt-PT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PT" sz="3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pt-PT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PT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PT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3DE4EE3-1EF2-264B-A77F-30A75B3192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563" y="4506694"/>
                <a:ext cx="4288675" cy="646331"/>
              </a:xfrm>
              <a:prstGeom prst="rect">
                <a:avLst/>
              </a:prstGeom>
              <a:blipFill>
                <a:blip r:embed="rId5"/>
                <a:stretch>
                  <a:fillRect t="-7692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B82E25-B13E-7747-8D47-065365E2CDC5}"/>
              </a:ext>
            </a:extLst>
          </p:cNvPr>
          <p:cNvCxnSpPr>
            <a:cxnSpLocks/>
          </p:cNvCxnSpPr>
          <p:nvPr/>
        </p:nvCxnSpPr>
        <p:spPr>
          <a:xfrm flipV="1">
            <a:off x="6000012" y="5153025"/>
            <a:ext cx="886563" cy="551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A0FAE2-ABA2-AC4B-B6A2-91B3EA839547}"/>
                  </a:ext>
                </a:extLst>
              </p:cNvPr>
              <p:cNvSpPr txBox="1"/>
              <p:nvPr/>
            </p:nvSpPr>
            <p:spPr>
              <a:xfrm>
                <a:off x="4290256" y="5728597"/>
                <a:ext cx="462728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weights are updated only if the predicted class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is different from the true class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otherwise the difference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 − </m:t>
                        </m:r>
                        <m:acc>
                          <m:accPr>
                            <m:chr m:val="̂"/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becomes 0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A0FAE2-ABA2-AC4B-B6A2-91B3EA839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256" y="5728597"/>
                <a:ext cx="4627287" cy="923330"/>
              </a:xfrm>
              <a:prstGeom prst="rect">
                <a:avLst/>
              </a:prstGeom>
              <a:blipFill>
                <a:blip r:embed="rId6"/>
                <a:stretch>
                  <a:fillRect l="-1096" t="-2703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86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596</Words>
  <Application>Microsoft Macintosh PowerPoint</Application>
  <PresentationFormat>Widescreen</PresentationFormat>
  <Paragraphs>186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Deep Learning Artificial Neural Networks</vt:lpstr>
      <vt:lpstr>Exercise 1. Predicting with a perceptron</vt:lpstr>
      <vt:lpstr>Exercise 1. Predicting with a perceptron</vt:lpstr>
      <vt:lpstr>PAUSE THE VIDEO AND SOLVE THE EXERCISE</vt:lpstr>
      <vt:lpstr>Exercise 1. Predicting with a perceptron</vt:lpstr>
      <vt:lpstr>Exercise 1. Predicting with a perceptron</vt:lpstr>
      <vt:lpstr>Exercise 2. Training a perceptron</vt:lpstr>
      <vt:lpstr>PAUSE THE VIDEO AND SOLVE THE EXERCISE</vt:lpstr>
      <vt:lpstr>Exercise 2. Training a perceptron</vt:lpstr>
      <vt:lpstr>Exercise 2. Training a perceptron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Neural Networks</dc:title>
  <dc:creator>Daniel Alexandre Pratas de Oliveira</dc:creator>
  <cp:lastModifiedBy>Daniel Alexandre Pratas de Oliveira</cp:lastModifiedBy>
  <cp:revision>35</cp:revision>
  <dcterms:created xsi:type="dcterms:W3CDTF">2019-11-11T16:48:33Z</dcterms:created>
  <dcterms:modified xsi:type="dcterms:W3CDTF">2019-11-17T19:00:25Z</dcterms:modified>
</cp:coreProperties>
</file>