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39"/>
  </p:notesMasterIdLst>
  <p:sldIdLst>
    <p:sldId id="256" r:id="rId2"/>
    <p:sldId id="261" r:id="rId3"/>
    <p:sldId id="263" r:id="rId4"/>
    <p:sldId id="337" r:id="rId5"/>
    <p:sldId id="338" r:id="rId6"/>
    <p:sldId id="340" r:id="rId7"/>
    <p:sldId id="341" r:id="rId8"/>
    <p:sldId id="342" r:id="rId9"/>
    <p:sldId id="343" r:id="rId10"/>
    <p:sldId id="279" r:id="rId11"/>
    <p:sldId id="351" r:id="rId12"/>
    <p:sldId id="288" r:id="rId13"/>
    <p:sldId id="354" r:id="rId14"/>
    <p:sldId id="355" r:id="rId15"/>
    <p:sldId id="356" r:id="rId16"/>
    <p:sldId id="357" r:id="rId17"/>
    <p:sldId id="358" r:id="rId18"/>
    <p:sldId id="348" r:id="rId19"/>
    <p:sldId id="334" r:id="rId20"/>
    <p:sldId id="360" r:id="rId21"/>
    <p:sldId id="362" r:id="rId22"/>
    <p:sldId id="363" r:id="rId23"/>
    <p:sldId id="364" r:id="rId24"/>
    <p:sldId id="365" r:id="rId25"/>
    <p:sldId id="335" r:id="rId26"/>
    <p:sldId id="366" r:id="rId27"/>
    <p:sldId id="371" r:id="rId28"/>
    <p:sldId id="374" r:id="rId29"/>
    <p:sldId id="372" r:id="rId30"/>
    <p:sldId id="373" r:id="rId31"/>
    <p:sldId id="370" r:id="rId32"/>
    <p:sldId id="369" r:id="rId33"/>
    <p:sldId id="367" r:id="rId34"/>
    <p:sldId id="368" r:id="rId35"/>
    <p:sldId id="378" r:id="rId36"/>
    <p:sldId id="376" r:id="rId37"/>
    <p:sldId id="377" r:id="rId38"/>
  </p:sldIdLst>
  <p:sldSz cx="9144000" cy="5143500" type="screen16x9"/>
  <p:notesSz cx="6858000" cy="9144000"/>
  <p:embeddedFontLst>
    <p:embeddedFont>
      <p:font typeface="Architects Daughter" panose="02020500000000000000" charset="0"/>
      <p:regular r:id="rId40"/>
    </p:embeddedFont>
    <p:embeddedFont>
      <p:font typeface="Catamaran" panose="02020500000000000000" charset="0"/>
      <p:regular r:id="rId41"/>
      <p:bold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9EB872-39CB-45D9-B92A-32DD838F162C}">
  <a:tblStyle styleId="{2F9EB872-39CB-45D9-B92A-32DD838F1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53" autoAdjust="0"/>
    <p:restoredTop sz="82194" autoAdjust="0"/>
  </p:normalViewPr>
  <p:slideViewPr>
    <p:cSldViewPr snapToGrid="0">
      <p:cViewPr varScale="1">
        <p:scale>
          <a:sx n="85" d="100"/>
          <a:sy n="85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t\AppData\Roaming\Microsoft\Excel\09_NCCC_Member_Banks_Card_Issuing_Fraud_Types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台灣各發卡機構通報之詐欺金額</a:t>
            </a:r>
          </a:p>
        </c:rich>
      </c:tx>
      <c:layout>
        <c:manualLayout>
          <c:xMode val="edge"/>
          <c:yMode val="edge"/>
          <c:x val="0.29042863286663162"/>
          <c:y val="1.90836221686613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'09_NCCC_Member_Banks_Card_Issui'!$G$2:$P$2</c:f>
              <c:numCache>
                <c:formatCode>General</c:formatCod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</c:numCache>
            </c:numRef>
          </c:cat>
          <c:val>
            <c:numRef>
              <c:f>'09_NCCC_Member_Banks_Card_Issui'!$G$3:$P$3</c:f>
              <c:numCache>
                <c:formatCode>#,##0</c:formatCode>
                <c:ptCount val="10"/>
                <c:pt idx="0">
                  <c:v>570539629</c:v>
                </c:pt>
                <c:pt idx="1">
                  <c:v>1008998149</c:v>
                </c:pt>
                <c:pt idx="2">
                  <c:v>1697796954</c:v>
                </c:pt>
                <c:pt idx="3">
                  <c:v>1888404920</c:v>
                </c:pt>
                <c:pt idx="4">
                  <c:v>2359286159</c:v>
                </c:pt>
                <c:pt idx="5">
                  <c:v>1418239878</c:v>
                </c:pt>
                <c:pt idx="6">
                  <c:v>1185257999</c:v>
                </c:pt>
                <c:pt idx="7">
                  <c:v>1959828402</c:v>
                </c:pt>
                <c:pt idx="8">
                  <c:v>2238225389</c:v>
                </c:pt>
                <c:pt idx="9">
                  <c:v>3298163266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0-4FD0-8156-8C61D9E3E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82094832"/>
        <c:axId val="1282089552"/>
      </c:barChart>
      <c:catAx>
        <c:axId val="1282094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年份</a:t>
                </a:r>
                <a:endParaRPr lang="en-US" alt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 alt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82089552"/>
        <c:crosses val="autoZero"/>
        <c:auto val="1"/>
        <c:lblAlgn val="ctr"/>
        <c:lblOffset val="100"/>
        <c:noMultiLvlLbl val="0"/>
      </c:catAx>
      <c:valAx>
        <c:axId val="128208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單位：新台幣</a:t>
                </a:r>
                <a:r>
                  <a:rPr lang="en-US" altLang="zh-TW"/>
                  <a:t>/</a:t>
                </a:r>
                <a:r>
                  <a:rPr lang="zh-TW" altLang="en-US"/>
                  <a:t>元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8209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53cb7e8be9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53cb7e8be9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71237d4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71237d4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394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8505e5f957_2_2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8505e5f957_2_2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71237d4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71237d4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016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71237d4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71237d4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395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71237d4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71237d4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79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71237d4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71237d4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利用字串頻率分類的方法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9482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71237d4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71237d4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利用字串頻率分類的方法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54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803c1a925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803c1a925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217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8505e5f957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8505e5f957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6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b91475ab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b91475ab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報告架構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03c1a92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03c1a92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084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b91475ab6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b91475ab6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285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03c1a92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03c1a92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024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03c1a92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03c1a92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176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03c1a92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03c1a92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372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8505e5f957_2_2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8505e5f957_2_2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368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8505e5f957_2_2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8505e5f957_2_2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9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8505e5f957_2_2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8505e5f957_2_2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810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8505e5f957_2_2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8505e5f957_2_2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962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8505e5f957_2_2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8505e5f957_2_2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80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b91475ab6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b91475ab6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8505e5f957_2_2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8505e5f957_2_2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977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8505e5f957_2_2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8505e5f957_2_2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678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8505e5f957_2_2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8505e5f957_2_2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85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8505e5f957_2_2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8505e5f957_2_2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164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8505e5f957_2_2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8505e5f957_2_2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475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8505e5f957_2_2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8505e5f957_2_2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838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8505e5f957_2_2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8505e5f957_2_2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是因為有夠多的</a:t>
            </a:r>
            <a:r>
              <a:rPr lang="en-US" altLang="zh-TW" dirty="0"/>
              <a:t>fraud case</a:t>
            </a:r>
            <a:r>
              <a:rPr lang="zh-TW" altLang="en-US" dirty="0"/>
              <a:t>才不會</a:t>
            </a:r>
            <a:r>
              <a:rPr lang="en-US" altLang="zh-TW" dirty="0"/>
              <a:t>overfit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652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803c1a925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803c1a925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65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505e5f95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505e5f957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257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505e5f95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505e5f957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歐盟區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2021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年詐騙下降原因：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due to the widespread adoption of the 3D Secure standard to support strong customer authentication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18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71237d4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71237d4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208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71237d4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71237d4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23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71237d4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71237d4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749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8505e5f957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8505e5f957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1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3113" y="216500"/>
            <a:ext cx="4937775" cy="4527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998355" y="1010125"/>
            <a:ext cx="3147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None/>
              <a:defRPr sz="20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2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150" y="304640"/>
            <a:ext cx="5840423" cy="4669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7" name="Google Shape;147;p31"/>
          <p:cNvSpPr txBox="1">
            <a:spLocks noGrp="1"/>
          </p:cNvSpPr>
          <p:nvPr>
            <p:ph type="title"/>
          </p:nvPr>
        </p:nvSpPr>
        <p:spPr>
          <a:xfrm>
            <a:off x="1215600" y="4877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 rot="-86802">
            <a:off x="1804437" y="3421876"/>
            <a:ext cx="2471588" cy="514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"/>
          </p:nvPr>
        </p:nvSpPr>
        <p:spPr>
          <a:xfrm rot="-75004">
            <a:off x="1360905" y="3855509"/>
            <a:ext cx="3341595" cy="792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subTitle" idx="1"/>
          </p:nvPr>
        </p:nvSpPr>
        <p:spPr>
          <a:xfrm rot="-450967">
            <a:off x="1438155" y="3879338"/>
            <a:ext cx="3341611" cy="792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 rot="-450633">
            <a:off x="1781567" y="3453144"/>
            <a:ext cx="2471907" cy="514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/>
          <p:nvPr/>
        </p:nvSpPr>
        <p:spPr>
          <a:xfrm>
            <a:off x="-50175" y="300150"/>
            <a:ext cx="70488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2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/>
          <p:nvPr/>
        </p:nvSpPr>
        <p:spPr>
          <a:xfrm rot="398269">
            <a:off x="578384" y="-5755"/>
            <a:ext cx="7181238" cy="518843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150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6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6"/>
          <p:cNvSpPr txBox="1">
            <a:spLocks noGrp="1"/>
          </p:cNvSpPr>
          <p:nvPr>
            <p:ph type="title" idx="2"/>
          </p:nvPr>
        </p:nvSpPr>
        <p:spPr>
          <a:xfrm>
            <a:off x="1139850" y="3185150"/>
            <a:ext cx="18405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6" name="Google Shape;246;p46"/>
          <p:cNvSpPr txBox="1">
            <a:spLocks noGrp="1"/>
          </p:cNvSpPr>
          <p:nvPr>
            <p:ph type="subTitle" idx="1"/>
          </p:nvPr>
        </p:nvSpPr>
        <p:spPr>
          <a:xfrm>
            <a:off x="1139850" y="3595350"/>
            <a:ext cx="18405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7" name="Google Shape;247;p46"/>
          <p:cNvSpPr txBox="1">
            <a:spLocks noGrp="1"/>
          </p:cNvSpPr>
          <p:nvPr>
            <p:ph type="title" idx="3"/>
          </p:nvPr>
        </p:nvSpPr>
        <p:spPr>
          <a:xfrm>
            <a:off x="3277646" y="3185150"/>
            <a:ext cx="18405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8" name="Google Shape;248;p46"/>
          <p:cNvSpPr txBox="1">
            <a:spLocks noGrp="1"/>
          </p:cNvSpPr>
          <p:nvPr>
            <p:ph type="subTitle" idx="4"/>
          </p:nvPr>
        </p:nvSpPr>
        <p:spPr>
          <a:xfrm>
            <a:off x="3277650" y="3595350"/>
            <a:ext cx="18405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9" name="Google Shape;249;p46"/>
          <p:cNvSpPr txBox="1">
            <a:spLocks noGrp="1"/>
          </p:cNvSpPr>
          <p:nvPr>
            <p:ph type="title" idx="5"/>
          </p:nvPr>
        </p:nvSpPr>
        <p:spPr>
          <a:xfrm>
            <a:off x="5415438" y="3185150"/>
            <a:ext cx="18405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0" name="Google Shape;250;p46"/>
          <p:cNvSpPr txBox="1">
            <a:spLocks noGrp="1"/>
          </p:cNvSpPr>
          <p:nvPr>
            <p:ph type="subTitle" idx="6"/>
          </p:nvPr>
        </p:nvSpPr>
        <p:spPr>
          <a:xfrm>
            <a:off x="5415446" y="3595350"/>
            <a:ext cx="18405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1" name="Google Shape;251;p46"/>
          <p:cNvSpPr txBox="1">
            <a:spLocks noGrp="1"/>
          </p:cNvSpPr>
          <p:nvPr>
            <p:ph type="title" idx="7"/>
          </p:nvPr>
        </p:nvSpPr>
        <p:spPr>
          <a:xfrm>
            <a:off x="1139850" y="1775975"/>
            <a:ext cx="18405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2" name="Google Shape;252;p46"/>
          <p:cNvSpPr txBox="1">
            <a:spLocks noGrp="1"/>
          </p:cNvSpPr>
          <p:nvPr>
            <p:ph type="subTitle" idx="8"/>
          </p:nvPr>
        </p:nvSpPr>
        <p:spPr>
          <a:xfrm>
            <a:off x="1139850" y="2186175"/>
            <a:ext cx="18405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3" name="Google Shape;253;p46"/>
          <p:cNvSpPr txBox="1">
            <a:spLocks noGrp="1"/>
          </p:cNvSpPr>
          <p:nvPr>
            <p:ph type="title" idx="9"/>
          </p:nvPr>
        </p:nvSpPr>
        <p:spPr>
          <a:xfrm>
            <a:off x="3277646" y="1775975"/>
            <a:ext cx="18405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4" name="Google Shape;254;p46"/>
          <p:cNvSpPr txBox="1">
            <a:spLocks noGrp="1"/>
          </p:cNvSpPr>
          <p:nvPr>
            <p:ph type="subTitle" idx="13"/>
          </p:nvPr>
        </p:nvSpPr>
        <p:spPr>
          <a:xfrm>
            <a:off x="3277650" y="2186175"/>
            <a:ext cx="18405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46"/>
          <p:cNvSpPr txBox="1">
            <a:spLocks noGrp="1"/>
          </p:cNvSpPr>
          <p:nvPr>
            <p:ph type="title" idx="14"/>
          </p:nvPr>
        </p:nvSpPr>
        <p:spPr>
          <a:xfrm>
            <a:off x="5415438" y="1775975"/>
            <a:ext cx="18405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6" name="Google Shape;256;p46"/>
          <p:cNvSpPr txBox="1">
            <a:spLocks noGrp="1"/>
          </p:cNvSpPr>
          <p:nvPr>
            <p:ph type="subTitle" idx="15"/>
          </p:nvPr>
        </p:nvSpPr>
        <p:spPr>
          <a:xfrm>
            <a:off x="5415446" y="2186175"/>
            <a:ext cx="18405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>
            <a:spLocks noGrp="1"/>
          </p:cNvSpPr>
          <p:nvPr>
            <p:ph type="title"/>
          </p:nvPr>
        </p:nvSpPr>
        <p:spPr>
          <a:xfrm rot="-51325">
            <a:off x="866241" y="3248578"/>
            <a:ext cx="2471675" cy="5148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subTitle" idx="1"/>
          </p:nvPr>
        </p:nvSpPr>
        <p:spPr>
          <a:xfrm rot="-40123">
            <a:off x="416583" y="3681807"/>
            <a:ext cx="3341628" cy="792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3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7554" y="-1325744"/>
            <a:ext cx="5428087" cy="718154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10" name="Google Shape;310;p56"/>
          <p:cNvSpPr txBox="1">
            <a:spLocks noGrp="1"/>
          </p:cNvSpPr>
          <p:nvPr>
            <p:ph type="ctrTitle"/>
          </p:nvPr>
        </p:nvSpPr>
        <p:spPr>
          <a:xfrm>
            <a:off x="1677525" y="261100"/>
            <a:ext cx="4353300" cy="9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1" name="Google Shape;311;p56"/>
          <p:cNvSpPr txBox="1">
            <a:spLocks noGrp="1"/>
          </p:cNvSpPr>
          <p:nvPr>
            <p:ph type="subTitle" idx="1"/>
          </p:nvPr>
        </p:nvSpPr>
        <p:spPr>
          <a:xfrm>
            <a:off x="1677525" y="1284100"/>
            <a:ext cx="3986100" cy="17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2" name="Google Shape;312;p56"/>
          <p:cNvSpPr txBox="1"/>
          <p:nvPr/>
        </p:nvSpPr>
        <p:spPr>
          <a:xfrm>
            <a:off x="1677525" y="3323999"/>
            <a:ext cx="33054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 rot="452811">
            <a:off x="3132775" y="3252134"/>
            <a:ext cx="2471509" cy="5147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64367">
            <a:off x="2599882" y="3677322"/>
            <a:ext cx="3341539" cy="79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69188" y="746250"/>
            <a:ext cx="4238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69188" y="1580250"/>
            <a:ext cx="4238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-50175" y="300150"/>
            <a:ext cx="92415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2"/>
          </p:nvPr>
        </p:nvSpPr>
        <p:spPr>
          <a:xfrm>
            <a:off x="1461319" y="185250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1461325" y="2262700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/>
          </p:nvPr>
        </p:nvSpPr>
        <p:spPr>
          <a:xfrm>
            <a:off x="5238281" y="185250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4"/>
          </p:nvPr>
        </p:nvSpPr>
        <p:spPr>
          <a:xfrm>
            <a:off x="5238280" y="2262700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5"/>
          </p:nvPr>
        </p:nvSpPr>
        <p:spPr>
          <a:xfrm>
            <a:off x="1461319" y="3174625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6"/>
          </p:nvPr>
        </p:nvSpPr>
        <p:spPr>
          <a:xfrm>
            <a:off x="1461325" y="3584825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7"/>
          </p:nvPr>
        </p:nvSpPr>
        <p:spPr>
          <a:xfrm>
            <a:off x="5238281" y="3174625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8"/>
          </p:nvPr>
        </p:nvSpPr>
        <p:spPr>
          <a:xfrm>
            <a:off x="5238280" y="3584825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0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-50175" y="300150"/>
            <a:ext cx="92415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2"/>
          </p:nvPr>
        </p:nvSpPr>
        <p:spPr>
          <a:xfrm>
            <a:off x="749826" y="2246304"/>
            <a:ext cx="17739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49826" y="2655018"/>
            <a:ext cx="17739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3"/>
          </p:nvPr>
        </p:nvSpPr>
        <p:spPr>
          <a:xfrm>
            <a:off x="4663458" y="2246304"/>
            <a:ext cx="17739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4"/>
          </p:nvPr>
        </p:nvSpPr>
        <p:spPr>
          <a:xfrm>
            <a:off x="4663458" y="2655018"/>
            <a:ext cx="17739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5"/>
          </p:nvPr>
        </p:nvSpPr>
        <p:spPr>
          <a:xfrm>
            <a:off x="2706642" y="2246304"/>
            <a:ext cx="17739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6"/>
          </p:nvPr>
        </p:nvSpPr>
        <p:spPr>
          <a:xfrm>
            <a:off x="2706642" y="2655018"/>
            <a:ext cx="17739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7"/>
          </p:nvPr>
        </p:nvSpPr>
        <p:spPr>
          <a:xfrm>
            <a:off x="6620274" y="2246304"/>
            <a:ext cx="17739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8"/>
          </p:nvPr>
        </p:nvSpPr>
        <p:spPr>
          <a:xfrm>
            <a:off x="6620274" y="2655018"/>
            <a:ext cx="17739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9"/>
          <p:cNvGrpSpPr/>
          <p:nvPr/>
        </p:nvGrpSpPr>
        <p:grpSpPr>
          <a:xfrm>
            <a:off x="-464004" y="699283"/>
            <a:ext cx="8344884" cy="5257095"/>
            <a:chOff x="-235397" y="662395"/>
            <a:chExt cx="8433435" cy="5312880"/>
          </a:xfrm>
        </p:grpSpPr>
        <p:sp>
          <p:nvSpPr>
            <p:cNvPr id="83" name="Google Shape;83;p19"/>
            <p:cNvSpPr/>
            <p:nvPr/>
          </p:nvSpPr>
          <p:spPr>
            <a:xfrm rot="-126989">
              <a:off x="702516" y="1053089"/>
              <a:ext cx="6684417" cy="4660676"/>
            </a:xfrm>
            <a:custGeom>
              <a:avLst/>
              <a:gdLst/>
              <a:ahLst/>
              <a:cxnLst/>
              <a:rect l="l" t="t" r="r" b="b"/>
              <a:pathLst>
                <a:path w="51430" h="35860" extrusionOk="0">
                  <a:moveTo>
                    <a:pt x="49306" y="0"/>
                  </a:moveTo>
                  <a:lnTo>
                    <a:pt x="49306" y="162"/>
                  </a:lnTo>
                  <a:lnTo>
                    <a:pt x="49334" y="162"/>
                  </a:lnTo>
                  <a:cubicBezTo>
                    <a:pt x="49324" y="108"/>
                    <a:pt x="49315" y="54"/>
                    <a:pt x="49306" y="0"/>
                  </a:cubicBezTo>
                  <a:close/>
                  <a:moveTo>
                    <a:pt x="30433" y="27"/>
                  </a:moveTo>
                  <a:cubicBezTo>
                    <a:pt x="30487" y="780"/>
                    <a:pt x="30568" y="1533"/>
                    <a:pt x="30648" y="2285"/>
                  </a:cubicBezTo>
                  <a:cubicBezTo>
                    <a:pt x="31293" y="2312"/>
                    <a:pt x="31804" y="2823"/>
                    <a:pt x="31804" y="3468"/>
                  </a:cubicBezTo>
                  <a:cubicBezTo>
                    <a:pt x="31804" y="4087"/>
                    <a:pt x="31267" y="4624"/>
                    <a:pt x="30621" y="4624"/>
                  </a:cubicBezTo>
                  <a:cubicBezTo>
                    <a:pt x="29976" y="4624"/>
                    <a:pt x="29439" y="4087"/>
                    <a:pt x="29439" y="3468"/>
                  </a:cubicBezTo>
                  <a:cubicBezTo>
                    <a:pt x="29439" y="2984"/>
                    <a:pt x="29707" y="2608"/>
                    <a:pt x="30084" y="2420"/>
                  </a:cubicBezTo>
                  <a:cubicBezTo>
                    <a:pt x="30030" y="1775"/>
                    <a:pt x="29627" y="699"/>
                    <a:pt x="29573" y="538"/>
                  </a:cubicBezTo>
                  <a:cubicBezTo>
                    <a:pt x="29519" y="377"/>
                    <a:pt x="29519" y="188"/>
                    <a:pt x="29492" y="54"/>
                  </a:cubicBezTo>
                  <a:lnTo>
                    <a:pt x="26401" y="54"/>
                  </a:lnTo>
                  <a:cubicBezTo>
                    <a:pt x="26266" y="645"/>
                    <a:pt x="26159" y="1586"/>
                    <a:pt x="26051" y="2312"/>
                  </a:cubicBezTo>
                  <a:cubicBezTo>
                    <a:pt x="26669" y="2393"/>
                    <a:pt x="27100" y="2877"/>
                    <a:pt x="27100" y="3495"/>
                  </a:cubicBezTo>
                  <a:cubicBezTo>
                    <a:pt x="27100" y="4140"/>
                    <a:pt x="26562" y="4678"/>
                    <a:pt x="25917" y="4678"/>
                  </a:cubicBezTo>
                  <a:cubicBezTo>
                    <a:pt x="25271" y="4678"/>
                    <a:pt x="24734" y="4140"/>
                    <a:pt x="24734" y="3495"/>
                  </a:cubicBezTo>
                  <a:cubicBezTo>
                    <a:pt x="24734" y="2957"/>
                    <a:pt x="25110" y="2474"/>
                    <a:pt x="25621" y="2339"/>
                  </a:cubicBezTo>
                  <a:cubicBezTo>
                    <a:pt x="25648" y="2178"/>
                    <a:pt x="25675" y="2016"/>
                    <a:pt x="25675" y="1882"/>
                  </a:cubicBezTo>
                  <a:cubicBezTo>
                    <a:pt x="25729" y="1264"/>
                    <a:pt x="25675" y="672"/>
                    <a:pt x="25594" y="54"/>
                  </a:cubicBezTo>
                  <a:lnTo>
                    <a:pt x="21373" y="54"/>
                  </a:lnTo>
                  <a:cubicBezTo>
                    <a:pt x="21373" y="834"/>
                    <a:pt x="21427" y="1586"/>
                    <a:pt x="21427" y="2339"/>
                  </a:cubicBezTo>
                  <a:cubicBezTo>
                    <a:pt x="21992" y="2447"/>
                    <a:pt x="22395" y="2931"/>
                    <a:pt x="22395" y="3522"/>
                  </a:cubicBezTo>
                  <a:cubicBezTo>
                    <a:pt x="22395" y="4167"/>
                    <a:pt x="21857" y="4705"/>
                    <a:pt x="21212" y="4705"/>
                  </a:cubicBezTo>
                  <a:cubicBezTo>
                    <a:pt x="20567" y="4705"/>
                    <a:pt x="20029" y="4167"/>
                    <a:pt x="20029" y="3522"/>
                  </a:cubicBezTo>
                  <a:cubicBezTo>
                    <a:pt x="20029" y="3092"/>
                    <a:pt x="20298" y="2689"/>
                    <a:pt x="20674" y="2474"/>
                  </a:cubicBezTo>
                  <a:cubicBezTo>
                    <a:pt x="20755" y="2312"/>
                    <a:pt x="20836" y="2151"/>
                    <a:pt x="20889" y="2016"/>
                  </a:cubicBezTo>
                  <a:cubicBezTo>
                    <a:pt x="21078" y="1398"/>
                    <a:pt x="21104" y="726"/>
                    <a:pt x="21024" y="108"/>
                  </a:cubicBezTo>
                  <a:lnTo>
                    <a:pt x="16642" y="108"/>
                  </a:lnTo>
                  <a:cubicBezTo>
                    <a:pt x="16749" y="565"/>
                    <a:pt x="16884" y="995"/>
                    <a:pt x="16991" y="1479"/>
                  </a:cubicBezTo>
                  <a:cubicBezTo>
                    <a:pt x="17045" y="1801"/>
                    <a:pt x="17153" y="2151"/>
                    <a:pt x="17126" y="2474"/>
                  </a:cubicBezTo>
                  <a:cubicBezTo>
                    <a:pt x="17475" y="2689"/>
                    <a:pt x="17744" y="3092"/>
                    <a:pt x="17744" y="3522"/>
                  </a:cubicBezTo>
                  <a:cubicBezTo>
                    <a:pt x="17744" y="4167"/>
                    <a:pt x="17206" y="4705"/>
                    <a:pt x="16588" y="4705"/>
                  </a:cubicBezTo>
                  <a:cubicBezTo>
                    <a:pt x="15943" y="4705"/>
                    <a:pt x="15405" y="4167"/>
                    <a:pt x="15405" y="3522"/>
                  </a:cubicBezTo>
                  <a:cubicBezTo>
                    <a:pt x="15405" y="3065"/>
                    <a:pt x="15674" y="2662"/>
                    <a:pt x="16077" y="2474"/>
                  </a:cubicBezTo>
                  <a:cubicBezTo>
                    <a:pt x="16265" y="1640"/>
                    <a:pt x="16615" y="1049"/>
                    <a:pt x="16319" y="108"/>
                  </a:cubicBezTo>
                  <a:lnTo>
                    <a:pt x="11829" y="108"/>
                  </a:lnTo>
                  <a:cubicBezTo>
                    <a:pt x="11803" y="860"/>
                    <a:pt x="11856" y="1613"/>
                    <a:pt x="12071" y="2339"/>
                  </a:cubicBezTo>
                  <a:cubicBezTo>
                    <a:pt x="12663" y="2393"/>
                    <a:pt x="13147" y="2877"/>
                    <a:pt x="13147" y="3522"/>
                  </a:cubicBezTo>
                  <a:cubicBezTo>
                    <a:pt x="13147" y="4167"/>
                    <a:pt x="12609" y="4705"/>
                    <a:pt x="11964" y="4705"/>
                  </a:cubicBezTo>
                  <a:cubicBezTo>
                    <a:pt x="11319" y="4705"/>
                    <a:pt x="10808" y="4167"/>
                    <a:pt x="10808" y="3522"/>
                  </a:cubicBezTo>
                  <a:cubicBezTo>
                    <a:pt x="10808" y="3226"/>
                    <a:pt x="10889" y="2984"/>
                    <a:pt x="11077" y="2796"/>
                  </a:cubicBezTo>
                  <a:cubicBezTo>
                    <a:pt x="11104" y="2581"/>
                    <a:pt x="11157" y="2312"/>
                    <a:pt x="11211" y="2178"/>
                  </a:cubicBezTo>
                  <a:cubicBezTo>
                    <a:pt x="11346" y="1506"/>
                    <a:pt x="11480" y="780"/>
                    <a:pt x="11292" y="135"/>
                  </a:cubicBezTo>
                  <a:lnTo>
                    <a:pt x="7394" y="135"/>
                  </a:lnTo>
                  <a:cubicBezTo>
                    <a:pt x="7394" y="242"/>
                    <a:pt x="7447" y="323"/>
                    <a:pt x="7447" y="430"/>
                  </a:cubicBezTo>
                  <a:cubicBezTo>
                    <a:pt x="7474" y="1129"/>
                    <a:pt x="7636" y="1801"/>
                    <a:pt x="7770" y="2474"/>
                  </a:cubicBezTo>
                  <a:cubicBezTo>
                    <a:pt x="8200" y="2662"/>
                    <a:pt x="8469" y="3092"/>
                    <a:pt x="8469" y="3549"/>
                  </a:cubicBezTo>
                  <a:cubicBezTo>
                    <a:pt x="8469" y="4194"/>
                    <a:pt x="7931" y="4732"/>
                    <a:pt x="7313" y="4732"/>
                  </a:cubicBezTo>
                  <a:cubicBezTo>
                    <a:pt x="6668" y="4732"/>
                    <a:pt x="6130" y="4194"/>
                    <a:pt x="6130" y="3549"/>
                  </a:cubicBezTo>
                  <a:cubicBezTo>
                    <a:pt x="6130" y="2984"/>
                    <a:pt x="6533" y="2527"/>
                    <a:pt x="7098" y="2420"/>
                  </a:cubicBezTo>
                  <a:cubicBezTo>
                    <a:pt x="6829" y="1801"/>
                    <a:pt x="6829" y="860"/>
                    <a:pt x="6829" y="135"/>
                  </a:cubicBezTo>
                  <a:lnTo>
                    <a:pt x="3280" y="135"/>
                  </a:lnTo>
                  <a:cubicBezTo>
                    <a:pt x="3038" y="807"/>
                    <a:pt x="2958" y="1533"/>
                    <a:pt x="3038" y="2258"/>
                  </a:cubicBezTo>
                  <a:lnTo>
                    <a:pt x="3038" y="2420"/>
                  </a:lnTo>
                  <a:cubicBezTo>
                    <a:pt x="3549" y="2554"/>
                    <a:pt x="3899" y="3011"/>
                    <a:pt x="3899" y="3549"/>
                  </a:cubicBezTo>
                  <a:cubicBezTo>
                    <a:pt x="3899" y="4194"/>
                    <a:pt x="3361" y="4732"/>
                    <a:pt x="2743" y="4732"/>
                  </a:cubicBezTo>
                  <a:cubicBezTo>
                    <a:pt x="2097" y="4732"/>
                    <a:pt x="1560" y="4194"/>
                    <a:pt x="1560" y="3549"/>
                  </a:cubicBezTo>
                  <a:cubicBezTo>
                    <a:pt x="1560" y="3011"/>
                    <a:pt x="1882" y="2581"/>
                    <a:pt x="2366" y="2447"/>
                  </a:cubicBezTo>
                  <a:cubicBezTo>
                    <a:pt x="2259" y="2178"/>
                    <a:pt x="2205" y="1936"/>
                    <a:pt x="2151" y="1882"/>
                  </a:cubicBezTo>
                  <a:cubicBezTo>
                    <a:pt x="1990" y="1318"/>
                    <a:pt x="1829" y="726"/>
                    <a:pt x="1721" y="162"/>
                  </a:cubicBezTo>
                  <a:lnTo>
                    <a:pt x="1" y="162"/>
                  </a:lnTo>
                  <a:lnTo>
                    <a:pt x="1" y="33363"/>
                  </a:lnTo>
                  <a:lnTo>
                    <a:pt x="1" y="33982"/>
                  </a:lnTo>
                  <a:cubicBezTo>
                    <a:pt x="646" y="34277"/>
                    <a:pt x="1103" y="34546"/>
                    <a:pt x="1748" y="34842"/>
                  </a:cubicBezTo>
                  <a:cubicBezTo>
                    <a:pt x="2662" y="35245"/>
                    <a:pt x="3603" y="35675"/>
                    <a:pt x="4571" y="35810"/>
                  </a:cubicBezTo>
                  <a:cubicBezTo>
                    <a:pt x="4816" y="35844"/>
                    <a:pt x="5060" y="35860"/>
                    <a:pt x="5304" y="35860"/>
                  </a:cubicBezTo>
                  <a:cubicBezTo>
                    <a:pt x="6980" y="35860"/>
                    <a:pt x="8603" y="35102"/>
                    <a:pt x="10082" y="34304"/>
                  </a:cubicBezTo>
                  <a:cubicBezTo>
                    <a:pt x="10405" y="34143"/>
                    <a:pt x="10700" y="33982"/>
                    <a:pt x="11077" y="33928"/>
                  </a:cubicBezTo>
                  <a:cubicBezTo>
                    <a:pt x="11113" y="33925"/>
                    <a:pt x="11150" y="33923"/>
                    <a:pt x="11188" y="33923"/>
                  </a:cubicBezTo>
                  <a:cubicBezTo>
                    <a:pt x="11446" y="33923"/>
                    <a:pt x="11729" y="33986"/>
                    <a:pt x="11987" y="33986"/>
                  </a:cubicBezTo>
                  <a:cubicBezTo>
                    <a:pt x="12025" y="33986"/>
                    <a:pt x="12062" y="33985"/>
                    <a:pt x="12098" y="33982"/>
                  </a:cubicBezTo>
                  <a:cubicBezTo>
                    <a:pt x="13523" y="33901"/>
                    <a:pt x="14222" y="32019"/>
                    <a:pt x="15593" y="31616"/>
                  </a:cubicBezTo>
                  <a:cubicBezTo>
                    <a:pt x="15693" y="32066"/>
                    <a:pt x="16189" y="32237"/>
                    <a:pt x="16647" y="32237"/>
                  </a:cubicBezTo>
                  <a:cubicBezTo>
                    <a:pt x="16681" y="32237"/>
                    <a:pt x="16716" y="32236"/>
                    <a:pt x="16749" y="32234"/>
                  </a:cubicBezTo>
                  <a:cubicBezTo>
                    <a:pt x="16978" y="32207"/>
                    <a:pt x="17220" y="32174"/>
                    <a:pt x="17455" y="32174"/>
                  </a:cubicBezTo>
                  <a:cubicBezTo>
                    <a:pt x="17690" y="32174"/>
                    <a:pt x="17919" y="32207"/>
                    <a:pt x="18120" y="32315"/>
                  </a:cubicBezTo>
                  <a:cubicBezTo>
                    <a:pt x="18375" y="32477"/>
                    <a:pt x="18610" y="32799"/>
                    <a:pt x="18894" y="32799"/>
                  </a:cubicBezTo>
                  <a:cubicBezTo>
                    <a:pt x="18939" y="32799"/>
                    <a:pt x="18986" y="32790"/>
                    <a:pt x="19034" y="32772"/>
                  </a:cubicBezTo>
                  <a:cubicBezTo>
                    <a:pt x="19196" y="32691"/>
                    <a:pt x="19303" y="32503"/>
                    <a:pt x="19438" y="32368"/>
                  </a:cubicBezTo>
                  <a:cubicBezTo>
                    <a:pt x="19610" y="32207"/>
                    <a:pt x="19827" y="32145"/>
                    <a:pt x="20054" y="32145"/>
                  </a:cubicBezTo>
                  <a:cubicBezTo>
                    <a:pt x="20358" y="32145"/>
                    <a:pt x="20682" y="32257"/>
                    <a:pt x="20943" y="32395"/>
                  </a:cubicBezTo>
                  <a:cubicBezTo>
                    <a:pt x="21965" y="32826"/>
                    <a:pt x="22959" y="33256"/>
                    <a:pt x="23981" y="33659"/>
                  </a:cubicBezTo>
                  <a:cubicBezTo>
                    <a:pt x="24190" y="33754"/>
                    <a:pt x="24413" y="33849"/>
                    <a:pt x="24639" y="33849"/>
                  </a:cubicBezTo>
                  <a:cubicBezTo>
                    <a:pt x="24733" y="33849"/>
                    <a:pt x="24827" y="33833"/>
                    <a:pt x="24922" y="33793"/>
                  </a:cubicBezTo>
                  <a:cubicBezTo>
                    <a:pt x="25056" y="33740"/>
                    <a:pt x="25137" y="33632"/>
                    <a:pt x="25271" y="33605"/>
                  </a:cubicBezTo>
                  <a:cubicBezTo>
                    <a:pt x="25363" y="33565"/>
                    <a:pt x="25458" y="33551"/>
                    <a:pt x="25554" y="33551"/>
                  </a:cubicBezTo>
                  <a:cubicBezTo>
                    <a:pt x="25712" y="33551"/>
                    <a:pt x="25874" y="33588"/>
                    <a:pt x="26024" y="33605"/>
                  </a:cubicBezTo>
                  <a:cubicBezTo>
                    <a:pt x="26431" y="33673"/>
                    <a:pt x="26844" y="33709"/>
                    <a:pt x="27259" y="33709"/>
                  </a:cubicBezTo>
                  <a:cubicBezTo>
                    <a:pt x="27995" y="33709"/>
                    <a:pt x="28733" y="33594"/>
                    <a:pt x="29439" y="33336"/>
                  </a:cubicBezTo>
                  <a:cubicBezTo>
                    <a:pt x="29842" y="33202"/>
                    <a:pt x="30218" y="33041"/>
                    <a:pt x="30621" y="32933"/>
                  </a:cubicBezTo>
                  <a:cubicBezTo>
                    <a:pt x="30917" y="32852"/>
                    <a:pt x="31240" y="32826"/>
                    <a:pt x="31535" y="32799"/>
                  </a:cubicBezTo>
                  <a:cubicBezTo>
                    <a:pt x="32665" y="32691"/>
                    <a:pt x="33821" y="32584"/>
                    <a:pt x="34923" y="32503"/>
                  </a:cubicBezTo>
                  <a:cubicBezTo>
                    <a:pt x="35170" y="32472"/>
                    <a:pt x="35425" y="32449"/>
                    <a:pt x="35677" y="32449"/>
                  </a:cubicBezTo>
                  <a:cubicBezTo>
                    <a:pt x="36084" y="32449"/>
                    <a:pt x="36483" y="32509"/>
                    <a:pt x="36832" y="32691"/>
                  </a:cubicBezTo>
                  <a:cubicBezTo>
                    <a:pt x="36993" y="32772"/>
                    <a:pt x="37127" y="32906"/>
                    <a:pt x="37316" y="32906"/>
                  </a:cubicBezTo>
                  <a:cubicBezTo>
                    <a:pt x="37339" y="32909"/>
                    <a:pt x="37363" y="32911"/>
                    <a:pt x="37386" y="32911"/>
                  </a:cubicBezTo>
                  <a:cubicBezTo>
                    <a:pt x="37782" y="32911"/>
                    <a:pt x="38093" y="32497"/>
                    <a:pt x="38525" y="32395"/>
                  </a:cubicBezTo>
                  <a:cubicBezTo>
                    <a:pt x="38597" y="32378"/>
                    <a:pt x="38668" y="32370"/>
                    <a:pt x="38738" y="32370"/>
                  </a:cubicBezTo>
                  <a:cubicBezTo>
                    <a:pt x="39325" y="32370"/>
                    <a:pt x="39861" y="32912"/>
                    <a:pt x="40461" y="32960"/>
                  </a:cubicBezTo>
                  <a:cubicBezTo>
                    <a:pt x="40499" y="32964"/>
                    <a:pt x="40538" y="32965"/>
                    <a:pt x="40578" y="32965"/>
                  </a:cubicBezTo>
                  <a:cubicBezTo>
                    <a:pt x="40814" y="32965"/>
                    <a:pt x="41064" y="32906"/>
                    <a:pt x="41294" y="32906"/>
                  </a:cubicBezTo>
                  <a:cubicBezTo>
                    <a:pt x="41913" y="32933"/>
                    <a:pt x="42343" y="33444"/>
                    <a:pt x="42692" y="33928"/>
                  </a:cubicBezTo>
                  <a:cubicBezTo>
                    <a:pt x="43015" y="34439"/>
                    <a:pt x="43364" y="34976"/>
                    <a:pt x="43929" y="35218"/>
                  </a:cubicBezTo>
                  <a:cubicBezTo>
                    <a:pt x="44047" y="35269"/>
                    <a:pt x="44175" y="35292"/>
                    <a:pt x="44304" y="35292"/>
                  </a:cubicBezTo>
                  <a:cubicBezTo>
                    <a:pt x="44793" y="35292"/>
                    <a:pt x="45289" y="34955"/>
                    <a:pt x="45246" y="34465"/>
                  </a:cubicBezTo>
                  <a:lnTo>
                    <a:pt x="45246" y="34465"/>
                  </a:lnTo>
                  <a:lnTo>
                    <a:pt x="46349" y="35084"/>
                  </a:lnTo>
                  <a:cubicBezTo>
                    <a:pt x="46698" y="34385"/>
                    <a:pt x="47531" y="34116"/>
                    <a:pt x="48257" y="34008"/>
                  </a:cubicBezTo>
                  <a:cubicBezTo>
                    <a:pt x="49037" y="33901"/>
                    <a:pt x="50758" y="33901"/>
                    <a:pt x="51430" y="33498"/>
                  </a:cubicBezTo>
                  <a:lnTo>
                    <a:pt x="51430" y="21964"/>
                  </a:lnTo>
                  <a:lnTo>
                    <a:pt x="51430" y="162"/>
                  </a:lnTo>
                  <a:lnTo>
                    <a:pt x="49334" y="162"/>
                  </a:lnTo>
                  <a:cubicBezTo>
                    <a:pt x="49442" y="749"/>
                    <a:pt x="49586" y="1315"/>
                    <a:pt x="49413" y="1882"/>
                  </a:cubicBezTo>
                  <a:cubicBezTo>
                    <a:pt x="49386" y="2016"/>
                    <a:pt x="49306" y="2151"/>
                    <a:pt x="49252" y="2285"/>
                  </a:cubicBezTo>
                  <a:cubicBezTo>
                    <a:pt x="49306" y="2285"/>
                    <a:pt x="49386" y="2258"/>
                    <a:pt x="49440" y="2258"/>
                  </a:cubicBezTo>
                  <a:cubicBezTo>
                    <a:pt x="50085" y="2258"/>
                    <a:pt x="50623" y="2796"/>
                    <a:pt x="50623" y="3414"/>
                  </a:cubicBezTo>
                  <a:cubicBezTo>
                    <a:pt x="50623" y="4060"/>
                    <a:pt x="50085" y="4597"/>
                    <a:pt x="49440" y="4597"/>
                  </a:cubicBezTo>
                  <a:cubicBezTo>
                    <a:pt x="48795" y="4597"/>
                    <a:pt x="48257" y="4060"/>
                    <a:pt x="48257" y="3414"/>
                  </a:cubicBezTo>
                  <a:cubicBezTo>
                    <a:pt x="48257" y="2957"/>
                    <a:pt x="48526" y="2554"/>
                    <a:pt x="48929" y="2393"/>
                  </a:cubicBezTo>
                  <a:cubicBezTo>
                    <a:pt x="48903" y="2016"/>
                    <a:pt x="49198" y="1613"/>
                    <a:pt x="49064" y="1237"/>
                  </a:cubicBezTo>
                  <a:cubicBezTo>
                    <a:pt x="49010" y="968"/>
                    <a:pt x="48741" y="780"/>
                    <a:pt x="48634" y="538"/>
                  </a:cubicBezTo>
                  <a:cubicBezTo>
                    <a:pt x="48580" y="403"/>
                    <a:pt x="48580" y="242"/>
                    <a:pt x="48526" y="108"/>
                  </a:cubicBezTo>
                  <a:lnTo>
                    <a:pt x="48526" y="27"/>
                  </a:lnTo>
                  <a:lnTo>
                    <a:pt x="44198" y="27"/>
                  </a:lnTo>
                  <a:cubicBezTo>
                    <a:pt x="44144" y="296"/>
                    <a:pt x="44171" y="592"/>
                    <a:pt x="44252" y="860"/>
                  </a:cubicBezTo>
                  <a:cubicBezTo>
                    <a:pt x="44359" y="1076"/>
                    <a:pt x="44494" y="1237"/>
                    <a:pt x="44520" y="1452"/>
                  </a:cubicBezTo>
                  <a:cubicBezTo>
                    <a:pt x="44574" y="1667"/>
                    <a:pt x="44440" y="1855"/>
                    <a:pt x="44332" y="2070"/>
                  </a:cubicBezTo>
                  <a:cubicBezTo>
                    <a:pt x="44305" y="2178"/>
                    <a:pt x="44278" y="2285"/>
                    <a:pt x="44278" y="2420"/>
                  </a:cubicBezTo>
                  <a:cubicBezTo>
                    <a:pt x="44413" y="2339"/>
                    <a:pt x="44574" y="2312"/>
                    <a:pt x="44735" y="2312"/>
                  </a:cubicBezTo>
                  <a:cubicBezTo>
                    <a:pt x="45381" y="2312"/>
                    <a:pt x="45918" y="2850"/>
                    <a:pt x="45918" y="3495"/>
                  </a:cubicBezTo>
                  <a:cubicBezTo>
                    <a:pt x="45918" y="4140"/>
                    <a:pt x="45381" y="4678"/>
                    <a:pt x="44735" y="4678"/>
                  </a:cubicBezTo>
                  <a:cubicBezTo>
                    <a:pt x="44090" y="4678"/>
                    <a:pt x="43553" y="4140"/>
                    <a:pt x="43553" y="3495"/>
                  </a:cubicBezTo>
                  <a:cubicBezTo>
                    <a:pt x="43553" y="3119"/>
                    <a:pt x="43768" y="2796"/>
                    <a:pt x="44037" y="2554"/>
                  </a:cubicBezTo>
                  <a:cubicBezTo>
                    <a:pt x="43687" y="1936"/>
                    <a:pt x="43606" y="834"/>
                    <a:pt x="43526" y="54"/>
                  </a:cubicBezTo>
                  <a:lnTo>
                    <a:pt x="40192" y="54"/>
                  </a:lnTo>
                  <a:cubicBezTo>
                    <a:pt x="40165" y="242"/>
                    <a:pt x="40165" y="377"/>
                    <a:pt x="40192" y="538"/>
                  </a:cubicBezTo>
                  <a:cubicBezTo>
                    <a:pt x="40246" y="780"/>
                    <a:pt x="40327" y="1049"/>
                    <a:pt x="40273" y="1264"/>
                  </a:cubicBezTo>
                  <a:cubicBezTo>
                    <a:pt x="40192" y="1613"/>
                    <a:pt x="39869" y="1882"/>
                    <a:pt x="39896" y="2205"/>
                  </a:cubicBezTo>
                  <a:lnTo>
                    <a:pt x="39896" y="2312"/>
                  </a:lnTo>
                  <a:lnTo>
                    <a:pt x="40004" y="2312"/>
                  </a:lnTo>
                  <a:cubicBezTo>
                    <a:pt x="40649" y="2312"/>
                    <a:pt x="41187" y="2850"/>
                    <a:pt x="41187" y="3495"/>
                  </a:cubicBezTo>
                  <a:cubicBezTo>
                    <a:pt x="41187" y="4140"/>
                    <a:pt x="40649" y="4678"/>
                    <a:pt x="40004" y="4678"/>
                  </a:cubicBezTo>
                  <a:cubicBezTo>
                    <a:pt x="39359" y="4678"/>
                    <a:pt x="38821" y="4140"/>
                    <a:pt x="38821" y="3495"/>
                  </a:cubicBezTo>
                  <a:cubicBezTo>
                    <a:pt x="38821" y="2984"/>
                    <a:pt x="39171" y="2554"/>
                    <a:pt x="39601" y="2393"/>
                  </a:cubicBezTo>
                  <a:cubicBezTo>
                    <a:pt x="39520" y="2151"/>
                    <a:pt x="39493" y="1882"/>
                    <a:pt x="39466" y="1613"/>
                  </a:cubicBezTo>
                  <a:cubicBezTo>
                    <a:pt x="39386" y="1210"/>
                    <a:pt x="39574" y="726"/>
                    <a:pt x="39332" y="377"/>
                  </a:cubicBezTo>
                  <a:cubicBezTo>
                    <a:pt x="39251" y="269"/>
                    <a:pt x="39171" y="162"/>
                    <a:pt x="39117" y="27"/>
                  </a:cubicBezTo>
                  <a:lnTo>
                    <a:pt x="35702" y="27"/>
                  </a:lnTo>
                  <a:cubicBezTo>
                    <a:pt x="35622" y="162"/>
                    <a:pt x="35568" y="296"/>
                    <a:pt x="35487" y="457"/>
                  </a:cubicBezTo>
                  <a:cubicBezTo>
                    <a:pt x="35299" y="1076"/>
                    <a:pt x="35353" y="1667"/>
                    <a:pt x="35353" y="2285"/>
                  </a:cubicBezTo>
                  <a:cubicBezTo>
                    <a:pt x="35971" y="2312"/>
                    <a:pt x="36482" y="2823"/>
                    <a:pt x="36482" y="3468"/>
                  </a:cubicBezTo>
                  <a:cubicBezTo>
                    <a:pt x="36482" y="4087"/>
                    <a:pt x="35944" y="4624"/>
                    <a:pt x="35299" y="4624"/>
                  </a:cubicBezTo>
                  <a:cubicBezTo>
                    <a:pt x="34654" y="4624"/>
                    <a:pt x="34116" y="4087"/>
                    <a:pt x="34116" y="3468"/>
                  </a:cubicBezTo>
                  <a:cubicBezTo>
                    <a:pt x="34116" y="2984"/>
                    <a:pt x="34412" y="2581"/>
                    <a:pt x="34815" y="2393"/>
                  </a:cubicBezTo>
                  <a:cubicBezTo>
                    <a:pt x="34815" y="2124"/>
                    <a:pt x="34869" y="1855"/>
                    <a:pt x="34815" y="1613"/>
                  </a:cubicBezTo>
                  <a:cubicBezTo>
                    <a:pt x="34762" y="1076"/>
                    <a:pt x="34627" y="538"/>
                    <a:pt x="34358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 rot="-6935242">
              <a:off x="6682402" y="4366854"/>
              <a:ext cx="1163526" cy="1513685"/>
            </a:xfrm>
            <a:custGeom>
              <a:avLst/>
              <a:gdLst/>
              <a:ahLst/>
              <a:cxnLst/>
              <a:rect l="l" t="t" r="r" b="b"/>
              <a:pathLst>
                <a:path w="28231" h="36727" extrusionOk="0">
                  <a:moveTo>
                    <a:pt x="9835" y="1"/>
                  </a:moveTo>
                  <a:cubicBezTo>
                    <a:pt x="9835" y="1"/>
                    <a:pt x="9694" y="1552"/>
                    <a:pt x="8877" y="2031"/>
                  </a:cubicBezTo>
                  <a:cubicBezTo>
                    <a:pt x="8631" y="2175"/>
                    <a:pt x="8359" y="2226"/>
                    <a:pt x="8099" y="2226"/>
                  </a:cubicBezTo>
                  <a:cubicBezTo>
                    <a:pt x="7495" y="2226"/>
                    <a:pt x="6956" y="1955"/>
                    <a:pt x="6956" y="1955"/>
                  </a:cubicBezTo>
                  <a:cubicBezTo>
                    <a:pt x="6956" y="1955"/>
                    <a:pt x="6815" y="3468"/>
                    <a:pt x="5944" y="3979"/>
                  </a:cubicBezTo>
                  <a:cubicBezTo>
                    <a:pt x="5694" y="4127"/>
                    <a:pt x="5367" y="4179"/>
                    <a:pt x="5027" y="4179"/>
                  </a:cubicBezTo>
                  <a:cubicBezTo>
                    <a:pt x="4189" y="4179"/>
                    <a:pt x="3277" y="3860"/>
                    <a:pt x="3277" y="3860"/>
                  </a:cubicBezTo>
                  <a:cubicBezTo>
                    <a:pt x="3277" y="3860"/>
                    <a:pt x="2940" y="5492"/>
                    <a:pt x="2363" y="5830"/>
                  </a:cubicBezTo>
                  <a:cubicBezTo>
                    <a:pt x="2184" y="5936"/>
                    <a:pt x="1888" y="5973"/>
                    <a:pt x="1566" y="5973"/>
                  </a:cubicBezTo>
                  <a:cubicBezTo>
                    <a:pt x="850" y="5973"/>
                    <a:pt x="1" y="5792"/>
                    <a:pt x="1" y="5792"/>
                  </a:cubicBezTo>
                  <a:lnTo>
                    <a:pt x="1" y="5792"/>
                  </a:lnTo>
                  <a:lnTo>
                    <a:pt x="18233" y="36726"/>
                  </a:lnTo>
                  <a:cubicBezTo>
                    <a:pt x="18569" y="35013"/>
                    <a:pt x="19849" y="34712"/>
                    <a:pt x="20707" y="34712"/>
                  </a:cubicBezTo>
                  <a:cubicBezTo>
                    <a:pt x="21170" y="34712"/>
                    <a:pt x="21509" y="34800"/>
                    <a:pt x="21509" y="34800"/>
                  </a:cubicBezTo>
                  <a:cubicBezTo>
                    <a:pt x="21509" y="34800"/>
                    <a:pt x="22048" y="33624"/>
                    <a:pt x="22685" y="33053"/>
                  </a:cubicBezTo>
                  <a:cubicBezTo>
                    <a:pt x="22886" y="32873"/>
                    <a:pt x="23195" y="32811"/>
                    <a:pt x="23525" y="32811"/>
                  </a:cubicBezTo>
                  <a:cubicBezTo>
                    <a:pt x="24241" y="32811"/>
                    <a:pt x="25052" y="33102"/>
                    <a:pt x="25052" y="33102"/>
                  </a:cubicBezTo>
                  <a:cubicBezTo>
                    <a:pt x="25052" y="33102"/>
                    <a:pt x="25237" y="31431"/>
                    <a:pt x="25961" y="31006"/>
                  </a:cubicBezTo>
                  <a:cubicBezTo>
                    <a:pt x="26140" y="30901"/>
                    <a:pt x="26369" y="30861"/>
                    <a:pt x="26614" y="30861"/>
                  </a:cubicBezTo>
                  <a:cubicBezTo>
                    <a:pt x="27354" y="30861"/>
                    <a:pt x="28231" y="31224"/>
                    <a:pt x="28231" y="31224"/>
                  </a:cubicBezTo>
                  <a:lnTo>
                    <a:pt x="9835" y="1"/>
                  </a:lnTo>
                  <a:close/>
                </a:path>
              </a:pathLst>
            </a:custGeom>
            <a:solidFill>
              <a:schemeClr val="dk2">
                <a:alpha val="713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 rot="-6935242">
              <a:off x="116713" y="757131"/>
              <a:ext cx="1163526" cy="1513685"/>
            </a:xfrm>
            <a:custGeom>
              <a:avLst/>
              <a:gdLst/>
              <a:ahLst/>
              <a:cxnLst/>
              <a:rect l="l" t="t" r="r" b="b"/>
              <a:pathLst>
                <a:path w="28231" h="36727" extrusionOk="0">
                  <a:moveTo>
                    <a:pt x="9835" y="1"/>
                  </a:moveTo>
                  <a:cubicBezTo>
                    <a:pt x="9835" y="1"/>
                    <a:pt x="9694" y="1552"/>
                    <a:pt x="8877" y="2031"/>
                  </a:cubicBezTo>
                  <a:cubicBezTo>
                    <a:pt x="8631" y="2175"/>
                    <a:pt x="8359" y="2226"/>
                    <a:pt x="8099" y="2226"/>
                  </a:cubicBezTo>
                  <a:cubicBezTo>
                    <a:pt x="7495" y="2226"/>
                    <a:pt x="6956" y="1955"/>
                    <a:pt x="6956" y="1955"/>
                  </a:cubicBezTo>
                  <a:cubicBezTo>
                    <a:pt x="6956" y="1955"/>
                    <a:pt x="6815" y="3468"/>
                    <a:pt x="5944" y="3979"/>
                  </a:cubicBezTo>
                  <a:cubicBezTo>
                    <a:pt x="5694" y="4127"/>
                    <a:pt x="5367" y="4179"/>
                    <a:pt x="5027" y="4179"/>
                  </a:cubicBezTo>
                  <a:cubicBezTo>
                    <a:pt x="4189" y="4179"/>
                    <a:pt x="3277" y="3860"/>
                    <a:pt x="3277" y="3860"/>
                  </a:cubicBezTo>
                  <a:cubicBezTo>
                    <a:pt x="3277" y="3860"/>
                    <a:pt x="2940" y="5492"/>
                    <a:pt x="2363" y="5830"/>
                  </a:cubicBezTo>
                  <a:cubicBezTo>
                    <a:pt x="2184" y="5936"/>
                    <a:pt x="1888" y="5973"/>
                    <a:pt x="1566" y="5973"/>
                  </a:cubicBezTo>
                  <a:cubicBezTo>
                    <a:pt x="850" y="5973"/>
                    <a:pt x="1" y="5792"/>
                    <a:pt x="1" y="5792"/>
                  </a:cubicBezTo>
                  <a:lnTo>
                    <a:pt x="1" y="5792"/>
                  </a:lnTo>
                  <a:lnTo>
                    <a:pt x="18233" y="36726"/>
                  </a:lnTo>
                  <a:cubicBezTo>
                    <a:pt x="18569" y="35013"/>
                    <a:pt x="19849" y="34712"/>
                    <a:pt x="20707" y="34712"/>
                  </a:cubicBezTo>
                  <a:cubicBezTo>
                    <a:pt x="21170" y="34712"/>
                    <a:pt x="21509" y="34800"/>
                    <a:pt x="21509" y="34800"/>
                  </a:cubicBezTo>
                  <a:cubicBezTo>
                    <a:pt x="21509" y="34800"/>
                    <a:pt x="22048" y="33624"/>
                    <a:pt x="22685" y="33053"/>
                  </a:cubicBezTo>
                  <a:cubicBezTo>
                    <a:pt x="22886" y="32873"/>
                    <a:pt x="23195" y="32811"/>
                    <a:pt x="23525" y="32811"/>
                  </a:cubicBezTo>
                  <a:cubicBezTo>
                    <a:pt x="24241" y="32811"/>
                    <a:pt x="25052" y="33102"/>
                    <a:pt x="25052" y="33102"/>
                  </a:cubicBezTo>
                  <a:cubicBezTo>
                    <a:pt x="25052" y="33102"/>
                    <a:pt x="25237" y="31431"/>
                    <a:pt x="25961" y="31006"/>
                  </a:cubicBezTo>
                  <a:cubicBezTo>
                    <a:pt x="26140" y="30901"/>
                    <a:pt x="26369" y="30861"/>
                    <a:pt x="26614" y="30861"/>
                  </a:cubicBezTo>
                  <a:cubicBezTo>
                    <a:pt x="27354" y="30861"/>
                    <a:pt x="28231" y="31224"/>
                    <a:pt x="28231" y="31224"/>
                  </a:cubicBezTo>
                  <a:lnTo>
                    <a:pt x="9835" y="1"/>
                  </a:lnTo>
                  <a:close/>
                </a:path>
              </a:pathLst>
            </a:custGeom>
            <a:solidFill>
              <a:schemeClr val="dk2">
                <a:alpha val="713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19"/>
          <p:cNvSpPr/>
          <p:nvPr/>
        </p:nvSpPr>
        <p:spPr>
          <a:xfrm>
            <a:off x="-50175" y="300150"/>
            <a:ext cx="47226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_ONLY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-50175" y="300150"/>
            <a:ext cx="70488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title" idx="2"/>
          </p:nvPr>
        </p:nvSpPr>
        <p:spPr>
          <a:xfrm>
            <a:off x="1660812" y="2915975"/>
            <a:ext cx="175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ubTitle" idx="1"/>
          </p:nvPr>
        </p:nvSpPr>
        <p:spPr>
          <a:xfrm>
            <a:off x="1660812" y="3478575"/>
            <a:ext cx="17520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title" idx="3"/>
          </p:nvPr>
        </p:nvSpPr>
        <p:spPr>
          <a:xfrm>
            <a:off x="3696004" y="2915975"/>
            <a:ext cx="175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ubTitle" idx="4"/>
          </p:nvPr>
        </p:nvSpPr>
        <p:spPr>
          <a:xfrm>
            <a:off x="3696004" y="3478575"/>
            <a:ext cx="17520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title" idx="5"/>
          </p:nvPr>
        </p:nvSpPr>
        <p:spPr>
          <a:xfrm>
            <a:off x="5731191" y="2915975"/>
            <a:ext cx="175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subTitle" idx="6"/>
          </p:nvPr>
        </p:nvSpPr>
        <p:spPr>
          <a:xfrm>
            <a:off x="5731191" y="3478575"/>
            <a:ext cx="17520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ONLY_1_2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/>
          <p:nvPr/>
        </p:nvSpPr>
        <p:spPr>
          <a:xfrm>
            <a:off x="-50175" y="300150"/>
            <a:ext cx="70488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title" idx="2"/>
          </p:nvPr>
        </p:nvSpPr>
        <p:spPr>
          <a:xfrm>
            <a:off x="852216" y="2272444"/>
            <a:ext cx="175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subTitle" idx="1"/>
          </p:nvPr>
        </p:nvSpPr>
        <p:spPr>
          <a:xfrm>
            <a:off x="852216" y="2835044"/>
            <a:ext cx="17520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title" idx="3"/>
          </p:nvPr>
        </p:nvSpPr>
        <p:spPr>
          <a:xfrm>
            <a:off x="3001056" y="2272444"/>
            <a:ext cx="175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4"/>
          </p:nvPr>
        </p:nvSpPr>
        <p:spPr>
          <a:xfrm>
            <a:off x="3001056" y="2835044"/>
            <a:ext cx="17520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title" idx="5"/>
          </p:nvPr>
        </p:nvSpPr>
        <p:spPr>
          <a:xfrm>
            <a:off x="5149896" y="2272444"/>
            <a:ext cx="175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6"/>
          </p:nvPr>
        </p:nvSpPr>
        <p:spPr>
          <a:xfrm>
            <a:off x="5149896" y="2835044"/>
            <a:ext cx="17520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Char char="●"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65" r:id="rId7"/>
    <p:sldLayoutId id="2147483673" r:id="rId8"/>
    <p:sldLayoutId id="2147483674" r:id="rId9"/>
    <p:sldLayoutId id="2147483677" r:id="rId10"/>
    <p:sldLayoutId id="2147483680" r:id="rId11"/>
    <p:sldLayoutId id="2147483681" r:id="rId12"/>
    <p:sldLayoutId id="2147483684" r:id="rId13"/>
    <p:sldLayoutId id="2147483692" r:id="rId14"/>
    <p:sldLayoutId id="2147483697" r:id="rId15"/>
    <p:sldLayoutId id="214748370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2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9.xml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slide" Target="slide21.xml"/><Relationship Id="rId4" Type="http://schemas.openxmlformats.org/officeDocument/2006/relationships/slide" Target="slide10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slide" Target="slide7.xml"/><Relationship Id="rId4" Type="http://schemas.openxmlformats.org/officeDocument/2006/relationships/image" Target="../media/image11.png"/><Relationship Id="rId9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datasets/kartik2112/fraud-detection/data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1.png"/><Relationship Id="rId7" Type="http://schemas.openxmlformats.org/officeDocument/2006/relationships/slide" Target="slide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1.png"/><Relationship Id="rId7" Type="http://schemas.openxmlformats.org/officeDocument/2006/relationships/slide" Target="slide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slide" Target="slide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slide" Target="slide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slide" Target="slide10.xml"/><Relationship Id="rId5" Type="http://schemas.openxmlformats.org/officeDocument/2006/relationships/image" Target="../media/image11.png"/><Relationship Id="rId10" Type="http://schemas.openxmlformats.org/officeDocument/2006/relationships/slide" Target="slide9.xml"/><Relationship Id="rId4" Type="http://schemas.openxmlformats.org/officeDocument/2006/relationships/image" Target="../media/image14.png"/><Relationship Id="rId9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8.png"/><Relationship Id="rId7" Type="http://schemas.openxmlformats.org/officeDocument/2006/relationships/slide" Target="slide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1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29.jpg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9.png"/><Relationship Id="rId7" Type="http://schemas.openxmlformats.org/officeDocument/2006/relationships/slide" Target="slide9.xm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31.png"/><Relationship Id="rId5" Type="http://schemas.openxmlformats.org/officeDocument/2006/relationships/image" Target="../media/image6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slide" Target="slide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slide" Target="slide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image" Target="../media/image1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slide" Target="slide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image" Target="../media/image11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9.jpg"/><Relationship Id="rId7" Type="http://schemas.openxmlformats.org/officeDocument/2006/relationships/slide" Target="slide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7.xml"/><Relationship Id="rId10" Type="http://schemas.openxmlformats.org/officeDocument/2006/relationships/image" Target="../media/image12.png"/><Relationship Id="rId4" Type="http://schemas.openxmlformats.org/officeDocument/2006/relationships/slide" Target="slide3.xml"/><Relationship Id="rId9" Type="http://schemas.openxmlformats.org/officeDocument/2006/relationships/slide" Target="slide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slide" Target="slide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20.xml"/><Relationship Id="rId5" Type="http://schemas.openxmlformats.org/officeDocument/2006/relationships/image" Target="../media/image11.png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nccc.com.tw/wps/wcm/connect/zh/home/openinformation/Business" TargetMode="External"/><Relationship Id="rId5" Type="http://schemas.openxmlformats.org/officeDocument/2006/relationships/image" Target="../media/image14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www.ecb.europa.eu/pub/cardfraud/html/ecb.cardfraudreport202305~5d832d6515.en.html#toc2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slide" Target="slide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slide" Target="slide2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slide" Target="slide2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16.png"/><Relationship Id="rId7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/>
          <p:nvPr/>
        </p:nvSpPr>
        <p:spPr>
          <a:xfrm>
            <a:off x="3005700" y="1809579"/>
            <a:ext cx="1402200" cy="27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61"/>
          <p:cNvSpPr txBox="1">
            <a:spLocks noGrp="1"/>
          </p:cNvSpPr>
          <p:nvPr>
            <p:ph type="ctrTitle"/>
          </p:nvPr>
        </p:nvSpPr>
        <p:spPr>
          <a:xfrm>
            <a:off x="2998355" y="1010125"/>
            <a:ext cx="3147300" cy="1177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Credit Card Fraud Detection</a:t>
            </a:r>
            <a:endParaRPr sz="1800" dirty="0"/>
          </a:p>
        </p:txBody>
      </p:sp>
      <p:pic>
        <p:nvPicPr>
          <p:cNvPr id="335" name="Google Shape;3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446123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5250" y="3057527"/>
            <a:ext cx="778926" cy="79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5214" y="-1737375"/>
            <a:ext cx="3475024" cy="3813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883628" y="4236325"/>
            <a:ext cx="2428700" cy="181749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61">
            <a:hlinkClick r:id="rId7" action="ppaction://hlinksldjump"/>
          </p:cNvPr>
          <p:cNvSpPr/>
          <p:nvPr/>
        </p:nvSpPr>
        <p:spPr>
          <a:xfrm>
            <a:off x="3706800" y="3851325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61">
            <a:hlinkClick r:id="rId7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4240818" y="3917025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START!</a:t>
            </a:r>
            <a:endParaRPr sz="1200"/>
          </a:p>
        </p:txBody>
      </p:sp>
      <p:sp>
        <p:nvSpPr>
          <p:cNvPr id="341" name="Google Shape;341;p61">
            <a:hlinkClick r:id="rId7" action="ppaction://hlinksldjump"/>
          </p:cNvPr>
          <p:cNvSpPr/>
          <p:nvPr/>
        </p:nvSpPr>
        <p:spPr>
          <a:xfrm rot="-5400000">
            <a:off x="4125666" y="39860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88;p68">
            <a:extLst>
              <a:ext uri="{FF2B5EF4-FFF2-40B4-BE49-F238E27FC236}">
                <a16:creationId xmlns:a16="http://schemas.microsoft.com/office/drawing/2014/main" id="{B7E06E25-8479-56FA-AE46-A863D30BCD93}"/>
              </a:ext>
            </a:extLst>
          </p:cNvPr>
          <p:cNvSpPr/>
          <p:nvPr/>
        </p:nvSpPr>
        <p:spPr>
          <a:xfrm rot="369383">
            <a:off x="3445782" y="333914"/>
            <a:ext cx="3888434" cy="27192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84"/>
          <p:cNvSpPr txBox="1">
            <a:spLocks noGrp="1"/>
          </p:cNvSpPr>
          <p:nvPr>
            <p:ph type="title"/>
          </p:nvPr>
        </p:nvSpPr>
        <p:spPr>
          <a:xfrm rot="-450633">
            <a:off x="1781567" y="3453144"/>
            <a:ext cx="2471907" cy="514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</a:t>
            </a:r>
            <a:endParaRPr/>
          </a:p>
        </p:txBody>
      </p:sp>
      <p:grpSp>
        <p:nvGrpSpPr>
          <p:cNvPr id="1083" name="Google Shape;1083;p84"/>
          <p:cNvGrpSpPr/>
          <p:nvPr/>
        </p:nvGrpSpPr>
        <p:grpSpPr>
          <a:xfrm rot="-5671081">
            <a:off x="-544395" y="3595822"/>
            <a:ext cx="6302276" cy="6050959"/>
            <a:chOff x="947779" y="1190821"/>
            <a:chExt cx="5820003" cy="5587917"/>
          </a:xfrm>
        </p:grpSpPr>
        <p:sp>
          <p:nvSpPr>
            <p:cNvPr id="1084" name="Google Shape;1084;p84"/>
            <p:cNvSpPr/>
            <p:nvPr/>
          </p:nvSpPr>
          <p:spPr>
            <a:xfrm rot="-123885">
              <a:off x="1043024" y="1290484"/>
              <a:ext cx="5629513" cy="5388591"/>
            </a:xfrm>
            <a:custGeom>
              <a:avLst/>
              <a:gdLst/>
              <a:ahLst/>
              <a:cxnLst/>
              <a:rect l="l" t="t" r="r" b="b"/>
              <a:pathLst>
                <a:path w="68464" h="65534" extrusionOk="0">
                  <a:moveTo>
                    <a:pt x="2889" y="738"/>
                  </a:moveTo>
                  <a:cubicBezTo>
                    <a:pt x="2951" y="738"/>
                    <a:pt x="3014" y="743"/>
                    <a:pt x="3077" y="754"/>
                  </a:cubicBezTo>
                  <a:cubicBezTo>
                    <a:pt x="3558" y="837"/>
                    <a:pt x="3956" y="1235"/>
                    <a:pt x="4018" y="1695"/>
                  </a:cubicBezTo>
                  <a:cubicBezTo>
                    <a:pt x="4114" y="2424"/>
                    <a:pt x="3578" y="3029"/>
                    <a:pt x="2908" y="3029"/>
                  </a:cubicBezTo>
                  <a:cubicBezTo>
                    <a:pt x="2847" y="3029"/>
                    <a:pt x="2784" y="3024"/>
                    <a:pt x="2721" y="3013"/>
                  </a:cubicBezTo>
                  <a:cubicBezTo>
                    <a:pt x="2240" y="2930"/>
                    <a:pt x="1863" y="2553"/>
                    <a:pt x="1779" y="2072"/>
                  </a:cubicBezTo>
                  <a:cubicBezTo>
                    <a:pt x="1664" y="1344"/>
                    <a:pt x="2217" y="738"/>
                    <a:pt x="2889" y="738"/>
                  </a:cubicBezTo>
                  <a:close/>
                  <a:moveTo>
                    <a:pt x="6822" y="738"/>
                  </a:moveTo>
                  <a:cubicBezTo>
                    <a:pt x="6884" y="738"/>
                    <a:pt x="6947" y="743"/>
                    <a:pt x="7010" y="754"/>
                  </a:cubicBezTo>
                  <a:cubicBezTo>
                    <a:pt x="7471" y="837"/>
                    <a:pt x="7889" y="1235"/>
                    <a:pt x="7952" y="1695"/>
                  </a:cubicBezTo>
                  <a:cubicBezTo>
                    <a:pt x="8067" y="2424"/>
                    <a:pt x="7515" y="3029"/>
                    <a:pt x="6826" y="3029"/>
                  </a:cubicBezTo>
                  <a:cubicBezTo>
                    <a:pt x="6763" y="3029"/>
                    <a:pt x="6699" y="3024"/>
                    <a:pt x="6634" y="3013"/>
                  </a:cubicBezTo>
                  <a:cubicBezTo>
                    <a:pt x="6153" y="2930"/>
                    <a:pt x="5755" y="2553"/>
                    <a:pt x="5692" y="2072"/>
                  </a:cubicBezTo>
                  <a:cubicBezTo>
                    <a:pt x="5577" y="1344"/>
                    <a:pt x="6147" y="738"/>
                    <a:pt x="6822" y="738"/>
                  </a:cubicBezTo>
                  <a:close/>
                  <a:moveTo>
                    <a:pt x="10714" y="738"/>
                  </a:moveTo>
                  <a:cubicBezTo>
                    <a:pt x="10776" y="738"/>
                    <a:pt x="10839" y="743"/>
                    <a:pt x="10902" y="754"/>
                  </a:cubicBezTo>
                  <a:cubicBezTo>
                    <a:pt x="11363" y="837"/>
                    <a:pt x="11781" y="1235"/>
                    <a:pt x="11844" y="1695"/>
                  </a:cubicBezTo>
                  <a:cubicBezTo>
                    <a:pt x="11940" y="2424"/>
                    <a:pt x="11403" y="3029"/>
                    <a:pt x="10734" y="3029"/>
                  </a:cubicBezTo>
                  <a:cubicBezTo>
                    <a:pt x="10672" y="3029"/>
                    <a:pt x="10610" y="3024"/>
                    <a:pt x="10546" y="3013"/>
                  </a:cubicBezTo>
                  <a:cubicBezTo>
                    <a:pt x="10065" y="2930"/>
                    <a:pt x="9668" y="2553"/>
                    <a:pt x="9584" y="2072"/>
                  </a:cubicBezTo>
                  <a:cubicBezTo>
                    <a:pt x="9469" y="1344"/>
                    <a:pt x="10039" y="738"/>
                    <a:pt x="10714" y="738"/>
                  </a:cubicBezTo>
                  <a:close/>
                  <a:moveTo>
                    <a:pt x="14627" y="738"/>
                  </a:moveTo>
                  <a:cubicBezTo>
                    <a:pt x="14689" y="738"/>
                    <a:pt x="14752" y="743"/>
                    <a:pt x="14815" y="754"/>
                  </a:cubicBezTo>
                  <a:cubicBezTo>
                    <a:pt x="15296" y="837"/>
                    <a:pt x="15715" y="1235"/>
                    <a:pt x="15777" y="1695"/>
                  </a:cubicBezTo>
                  <a:cubicBezTo>
                    <a:pt x="15892" y="2424"/>
                    <a:pt x="15323" y="3029"/>
                    <a:pt x="14647" y="3029"/>
                  </a:cubicBezTo>
                  <a:cubicBezTo>
                    <a:pt x="14585" y="3029"/>
                    <a:pt x="14522" y="3024"/>
                    <a:pt x="14459" y="3013"/>
                  </a:cubicBezTo>
                  <a:cubicBezTo>
                    <a:pt x="13999" y="2930"/>
                    <a:pt x="13601" y="2553"/>
                    <a:pt x="13518" y="2072"/>
                  </a:cubicBezTo>
                  <a:cubicBezTo>
                    <a:pt x="13403" y="1344"/>
                    <a:pt x="13955" y="738"/>
                    <a:pt x="14627" y="738"/>
                  </a:cubicBezTo>
                  <a:close/>
                  <a:moveTo>
                    <a:pt x="18561" y="738"/>
                  </a:moveTo>
                  <a:cubicBezTo>
                    <a:pt x="18623" y="738"/>
                    <a:pt x="18685" y="743"/>
                    <a:pt x="18749" y="754"/>
                  </a:cubicBezTo>
                  <a:cubicBezTo>
                    <a:pt x="19209" y="837"/>
                    <a:pt x="19627" y="1235"/>
                    <a:pt x="19690" y="1695"/>
                  </a:cubicBezTo>
                  <a:cubicBezTo>
                    <a:pt x="19786" y="2424"/>
                    <a:pt x="19250" y="3029"/>
                    <a:pt x="18580" y="3029"/>
                  </a:cubicBezTo>
                  <a:cubicBezTo>
                    <a:pt x="18519" y="3029"/>
                    <a:pt x="18456" y="3024"/>
                    <a:pt x="18393" y="3013"/>
                  </a:cubicBezTo>
                  <a:cubicBezTo>
                    <a:pt x="17912" y="2930"/>
                    <a:pt x="17493" y="2553"/>
                    <a:pt x="17430" y="2072"/>
                  </a:cubicBezTo>
                  <a:cubicBezTo>
                    <a:pt x="17315" y="1344"/>
                    <a:pt x="17885" y="738"/>
                    <a:pt x="18561" y="738"/>
                  </a:cubicBezTo>
                  <a:close/>
                  <a:moveTo>
                    <a:pt x="22453" y="738"/>
                  </a:moveTo>
                  <a:cubicBezTo>
                    <a:pt x="22514" y="738"/>
                    <a:pt x="22577" y="743"/>
                    <a:pt x="22640" y="754"/>
                  </a:cubicBezTo>
                  <a:cubicBezTo>
                    <a:pt x="23122" y="837"/>
                    <a:pt x="23540" y="1235"/>
                    <a:pt x="23582" y="1695"/>
                  </a:cubicBezTo>
                  <a:cubicBezTo>
                    <a:pt x="23678" y="2424"/>
                    <a:pt x="23141" y="3029"/>
                    <a:pt x="22472" y="3029"/>
                  </a:cubicBezTo>
                  <a:cubicBezTo>
                    <a:pt x="22410" y="3029"/>
                    <a:pt x="22348" y="3024"/>
                    <a:pt x="22285" y="3013"/>
                  </a:cubicBezTo>
                  <a:cubicBezTo>
                    <a:pt x="21803" y="2930"/>
                    <a:pt x="21427" y="2553"/>
                    <a:pt x="21343" y="2072"/>
                  </a:cubicBezTo>
                  <a:cubicBezTo>
                    <a:pt x="21228" y="1344"/>
                    <a:pt x="21780" y="738"/>
                    <a:pt x="22453" y="738"/>
                  </a:cubicBezTo>
                  <a:close/>
                  <a:moveTo>
                    <a:pt x="26386" y="738"/>
                  </a:moveTo>
                  <a:cubicBezTo>
                    <a:pt x="26448" y="738"/>
                    <a:pt x="26511" y="743"/>
                    <a:pt x="26574" y="754"/>
                  </a:cubicBezTo>
                  <a:cubicBezTo>
                    <a:pt x="27034" y="837"/>
                    <a:pt x="27453" y="1235"/>
                    <a:pt x="27516" y="1695"/>
                  </a:cubicBezTo>
                  <a:cubicBezTo>
                    <a:pt x="27611" y="2424"/>
                    <a:pt x="27075" y="3029"/>
                    <a:pt x="26389" y="3029"/>
                  </a:cubicBezTo>
                  <a:cubicBezTo>
                    <a:pt x="26326" y="3029"/>
                    <a:pt x="26262" y="3024"/>
                    <a:pt x="26197" y="3013"/>
                  </a:cubicBezTo>
                  <a:cubicBezTo>
                    <a:pt x="25737" y="2930"/>
                    <a:pt x="25339" y="2553"/>
                    <a:pt x="25256" y="2072"/>
                  </a:cubicBezTo>
                  <a:cubicBezTo>
                    <a:pt x="25141" y="1344"/>
                    <a:pt x="25711" y="738"/>
                    <a:pt x="26386" y="738"/>
                  </a:cubicBezTo>
                  <a:close/>
                  <a:moveTo>
                    <a:pt x="30299" y="738"/>
                  </a:moveTo>
                  <a:cubicBezTo>
                    <a:pt x="30361" y="738"/>
                    <a:pt x="30423" y="743"/>
                    <a:pt x="30487" y="754"/>
                  </a:cubicBezTo>
                  <a:cubicBezTo>
                    <a:pt x="30968" y="837"/>
                    <a:pt x="31386" y="1235"/>
                    <a:pt x="31428" y="1695"/>
                  </a:cubicBezTo>
                  <a:cubicBezTo>
                    <a:pt x="31524" y="2424"/>
                    <a:pt x="30988" y="3029"/>
                    <a:pt x="30318" y="3029"/>
                  </a:cubicBezTo>
                  <a:cubicBezTo>
                    <a:pt x="30257" y="3029"/>
                    <a:pt x="30194" y="3024"/>
                    <a:pt x="30131" y="3013"/>
                  </a:cubicBezTo>
                  <a:cubicBezTo>
                    <a:pt x="29650" y="2930"/>
                    <a:pt x="29273" y="2553"/>
                    <a:pt x="29189" y="2072"/>
                  </a:cubicBezTo>
                  <a:cubicBezTo>
                    <a:pt x="29074" y="1344"/>
                    <a:pt x="29627" y="738"/>
                    <a:pt x="30299" y="738"/>
                  </a:cubicBezTo>
                  <a:close/>
                  <a:moveTo>
                    <a:pt x="34207" y="738"/>
                  </a:moveTo>
                  <a:cubicBezTo>
                    <a:pt x="34270" y="738"/>
                    <a:pt x="34334" y="743"/>
                    <a:pt x="34399" y="754"/>
                  </a:cubicBezTo>
                  <a:cubicBezTo>
                    <a:pt x="34860" y="837"/>
                    <a:pt x="35278" y="1235"/>
                    <a:pt x="35341" y="1695"/>
                  </a:cubicBezTo>
                  <a:cubicBezTo>
                    <a:pt x="35437" y="2424"/>
                    <a:pt x="34883" y="3029"/>
                    <a:pt x="34210" y="3029"/>
                  </a:cubicBezTo>
                  <a:cubicBezTo>
                    <a:pt x="34149" y="3029"/>
                    <a:pt x="34086" y="3024"/>
                    <a:pt x="34023" y="3013"/>
                  </a:cubicBezTo>
                  <a:cubicBezTo>
                    <a:pt x="33562" y="2930"/>
                    <a:pt x="33165" y="2553"/>
                    <a:pt x="33081" y="2072"/>
                  </a:cubicBezTo>
                  <a:cubicBezTo>
                    <a:pt x="32966" y="1344"/>
                    <a:pt x="33518" y="738"/>
                    <a:pt x="34207" y="738"/>
                  </a:cubicBezTo>
                  <a:close/>
                  <a:moveTo>
                    <a:pt x="38124" y="738"/>
                  </a:moveTo>
                  <a:cubicBezTo>
                    <a:pt x="38186" y="738"/>
                    <a:pt x="38249" y="743"/>
                    <a:pt x="38312" y="754"/>
                  </a:cubicBezTo>
                  <a:cubicBezTo>
                    <a:pt x="38793" y="837"/>
                    <a:pt x="39212" y="1235"/>
                    <a:pt x="39254" y="1695"/>
                  </a:cubicBezTo>
                  <a:cubicBezTo>
                    <a:pt x="39350" y="2424"/>
                    <a:pt x="38813" y="3029"/>
                    <a:pt x="38144" y="3029"/>
                  </a:cubicBezTo>
                  <a:cubicBezTo>
                    <a:pt x="38082" y="3029"/>
                    <a:pt x="38020" y="3024"/>
                    <a:pt x="37956" y="3013"/>
                  </a:cubicBezTo>
                  <a:cubicBezTo>
                    <a:pt x="37475" y="2930"/>
                    <a:pt x="37078" y="2553"/>
                    <a:pt x="37015" y="2072"/>
                  </a:cubicBezTo>
                  <a:cubicBezTo>
                    <a:pt x="36881" y="1344"/>
                    <a:pt x="37449" y="738"/>
                    <a:pt x="38124" y="738"/>
                  </a:cubicBezTo>
                  <a:close/>
                  <a:moveTo>
                    <a:pt x="42053" y="738"/>
                  </a:moveTo>
                  <a:cubicBezTo>
                    <a:pt x="42117" y="738"/>
                    <a:pt x="42181" y="743"/>
                    <a:pt x="42246" y="754"/>
                  </a:cubicBezTo>
                  <a:cubicBezTo>
                    <a:pt x="42706" y="837"/>
                    <a:pt x="43104" y="1235"/>
                    <a:pt x="43187" y="1695"/>
                  </a:cubicBezTo>
                  <a:cubicBezTo>
                    <a:pt x="43283" y="2424"/>
                    <a:pt x="42729" y="3029"/>
                    <a:pt x="42057" y="3029"/>
                  </a:cubicBezTo>
                  <a:cubicBezTo>
                    <a:pt x="41995" y="3029"/>
                    <a:pt x="41932" y="3024"/>
                    <a:pt x="41869" y="3013"/>
                  </a:cubicBezTo>
                  <a:cubicBezTo>
                    <a:pt x="41409" y="2930"/>
                    <a:pt x="41011" y="2553"/>
                    <a:pt x="40928" y="2072"/>
                  </a:cubicBezTo>
                  <a:cubicBezTo>
                    <a:pt x="40813" y="1344"/>
                    <a:pt x="41365" y="738"/>
                    <a:pt x="42053" y="738"/>
                  </a:cubicBezTo>
                  <a:close/>
                  <a:moveTo>
                    <a:pt x="45950" y="738"/>
                  </a:moveTo>
                  <a:cubicBezTo>
                    <a:pt x="46012" y="738"/>
                    <a:pt x="46074" y="743"/>
                    <a:pt x="46138" y="754"/>
                  </a:cubicBezTo>
                  <a:cubicBezTo>
                    <a:pt x="46598" y="837"/>
                    <a:pt x="47016" y="1235"/>
                    <a:pt x="47079" y="1695"/>
                  </a:cubicBezTo>
                  <a:cubicBezTo>
                    <a:pt x="47175" y="2424"/>
                    <a:pt x="46639" y="3029"/>
                    <a:pt x="45953" y="3029"/>
                  </a:cubicBezTo>
                  <a:cubicBezTo>
                    <a:pt x="45890" y="3029"/>
                    <a:pt x="45826" y="3024"/>
                    <a:pt x="45761" y="3013"/>
                  </a:cubicBezTo>
                  <a:cubicBezTo>
                    <a:pt x="45301" y="2930"/>
                    <a:pt x="44903" y="2553"/>
                    <a:pt x="44819" y="2072"/>
                  </a:cubicBezTo>
                  <a:cubicBezTo>
                    <a:pt x="44704" y="1344"/>
                    <a:pt x="45274" y="738"/>
                    <a:pt x="45950" y="738"/>
                  </a:cubicBezTo>
                  <a:close/>
                  <a:moveTo>
                    <a:pt x="49863" y="738"/>
                  </a:moveTo>
                  <a:cubicBezTo>
                    <a:pt x="49924" y="738"/>
                    <a:pt x="49987" y="743"/>
                    <a:pt x="50050" y="754"/>
                  </a:cubicBezTo>
                  <a:cubicBezTo>
                    <a:pt x="50532" y="837"/>
                    <a:pt x="50929" y="1235"/>
                    <a:pt x="50992" y="1695"/>
                  </a:cubicBezTo>
                  <a:cubicBezTo>
                    <a:pt x="51088" y="2424"/>
                    <a:pt x="50551" y="3029"/>
                    <a:pt x="49882" y="3029"/>
                  </a:cubicBezTo>
                  <a:cubicBezTo>
                    <a:pt x="49820" y="3029"/>
                    <a:pt x="49758" y="3024"/>
                    <a:pt x="49695" y="3013"/>
                  </a:cubicBezTo>
                  <a:cubicBezTo>
                    <a:pt x="49213" y="2930"/>
                    <a:pt x="48837" y="2553"/>
                    <a:pt x="48753" y="2072"/>
                  </a:cubicBezTo>
                  <a:cubicBezTo>
                    <a:pt x="48638" y="1344"/>
                    <a:pt x="49190" y="738"/>
                    <a:pt x="49863" y="738"/>
                  </a:cubicBezTo>
                  <a:close/>
                  <a:moveTo>
                    <a:pt x="53796" y="738"/>
                  </a:moveTo>
                  <a:cubicBezTo>
                    <a:pt x="53858" y="738"/>
                    <a:pt x="53921" y="743"/>
                    <a:pt x="53984" y="754"/>
                  </a:cubicBezTo>
                  <a:cubicBezTo>
                    <a:pt x="54444" y="837"/>
                    <a:pt x="54863" y="1235"/>
                    <a:pt x="54925" y="1695"/>
                  </a:cubicBezTo>
                  <a:cubicBezTo>
                    <a:pt x="55021" y="2424"/>
                    <a:pt x="54485" y="3029"/>
                    <a:pt x="53799" y="3029"/>
                  </a:cubicBezTo>
                  <a:cubicBezTo>
                    <a:pt x="53736" y="3029"/>
                    <a:pt x="53672" y="3024"/>
                    <a:pt x="53607" y="3013"/>
                  </a:cubicBezTo>
                  <a:cubicBezTo>
                    <a:pt x="53147" y="2930"/>
                    <a:pt x="52749" y="2553"/>
                    <a:pt x="52666" y="2072"/>
                  </a:cubicBezTo>
                  <a:cubicBezTo>
                    <a:pt x="52551" y="1344"/>
                    <a:pt x="53120" y="738"/>
                    <a:pt x="53796" y="738"/>
                  </a:cubicBezTo>
                  <a:close/>
                  <a:moveTo>
                    <a:pt x="57688" y="738"/>
                  </a:moveTo>
                  <a:cubicBezTo>
                    <a:pt x="57750" y="738"/>
                    <a:pt x="57812" y="743"/>
                    <a:pt x="57876" y="754"/>
                  </a:cubicBezTo>
                  <a:cubicBezTo>
                    <a:pt x="58357" y="837"/>
                    <a:pt x="58775" y="1235"/>
                    <a:pt x="58817" y="1695"/>
                  </a:cubicBezTo>
                  <a:cubicBezTo>
                    <a:pt x="58932" y="2424"/>
                    <a:pt x="58380" y="3029"/>
                    <a:pt x="57707" y="3029"/>
                  </a:cubicBezTo>
                  <a:cubicBezTo>
                    <a:pt x="57646" y="3029"/>
                    <a:pt x="57583" y="3024"/>
                    <a:pt x="57520" y="3013"/>
                  </a:cubicBezTo>
                  <a:cubicBezTo>
                    <a:pt x="57039" y="2930"/>
                    <a:pt x="56641" y="2553"/>
                    <a:pt x="56578" y="2072"/>
                  </a:cubicBezTo>
                  <a:cubicBezTo>
                    <a:pt x="56444" y="1344"/>
                    <a:pt x="57012" y="738"/>
                    <a:pt x="57688" y="738"/>
                  </a:cubicBezTo>
                  <a:close/>
                  <a:moveTo>
                    <a:pt x="61617" y="738"/>
                  </a:moveTo>
                  <a:cubicBezTo>
                    <a:pt x="61680" y="738"/>
                    <a:pt x="61744" y="743"/>
                    <a:pt x="61809" y="754"/>
                  </a:cubicBezTo>
                  <a:cubicBezTo>
                    <a:pt x="62270" y="837"/>
                    <a:pt x="62688" y="1235"/>
                    <a:pt x="62751" y="1695"/>
                  </a:cubicBezTo>
                  <a:cubicBezTo>
                    <a:pt x="62847" y="2424"/>
                    <a:pt x="62293" y="3029"/>
                    <a:pt x="61620" y="3029"/>
                  </a:cubicBezTo>
                  <a:cubicBezTo>
                    <a:pt x="61559" y="3029"/>
                    <a:pt x="61496" y="3024"/>
                    <a:pt x="61433" y="3013"/>
                  </a:cubicBezTo>
                  <a:cubicBezTo>
                    <a:pt x="60972" y="2930"/>
                    <a:pt x="60575" y="2553"/>
                    <a:pt x="60491" y="2072"/>
                  </a:cubicBezTo>
                  <a:cubicBezTo>
                    <a:pt x="60376" y="1344"/>
                    <a:pt x="60928" y="738"/>
                    <a:pt x="61617" y="738"/>
                  </a:cubicBezTo>
                  <a:close/>
                  <a:moveTo>
                    <a:pt x="65534" y="738"/>
                  </a:moveTo>
                  <a:cubicBezTo>
                    <a:pt x="65596" y="738"/>
                    <a:pt x="65659" y="743"/>
                    <a:pt x="65722" y="754"/>
                  </a:cubicBezTo>
                  <a:cubicBezTo>
                    <a:pt x="66203" y="837"/>
                    <a:pt x="66622" y="1235"/>
                    <a:pt x="66664" y="1695"/>
                  </a:cubicBezTo>
                  <a:cubicBezTo>
                    <a:pt x="66779" y="2424"/>
                    <a:pt x="66226" y="3029"/>
                    <a:pt x="65554" y="3029"/>
                  </a:cubicBezTo>
                  <a:cubicBezTo>
                    <a:pt x="65492" y="3029"/>
                    <a:pt x="65430" y="3024"/>
                    <a:pt x="65366" y="3013"/>
                  </a:cubicBezTo>
                  <a:cubicBezTo>
                    <a:pt x="64885" y="2930"/>
                    <a:pt x="64488" y="2553"/>
                    <a:pt x="64425" y="2072"/>
                  </a:cubicBezTo>
                  <a:cubicBezTo>
                    <a:pt x="64291" y="1344"/>
                    <a:pt x="64859" y="738"/>
                    <a:pt x="65534" y="738"/>
                  </a:cubicBezTo>
                  <a:close/>
                  <a:moveTo>
                    <a:pt x="1" y="0"/>
                  </a:moveTo>
                  <a:lnTo>
                    <a:pt x="1" y="61976"/>
                  </a:lnTo>
                  <a:cubicBezTo>
                    <a:pt x="1" y="63922"/>
                    <a:pt x="1591" y="65533"/>
                    <a:pt x="3558" y="65533"/>
                  </a:cubicBezTo>
                  <a:lnTo>
                    <a:pt x="64467" y="65533"/>
                  </a:lnTo>
                  <a:cubicBezTo>
                    <a:pt x="66664" y="65533"/>
                    <a:pt x="68463" y="63755"/>
                    <a:pt x="68463" y="61516"/>
                  </a:cubicBezTo>
                  <a:lnTo>
                    <a:pt x="68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4"/>
            <p:cNvSpPr/>
            <p:nvPr/>
          </p:nvSpPr>
          <p:spPr>
            <a:xfrm rot="-123885">
              <a:off x="6467815" y="1416061"/>
              <a:ext cx="32726" cy="5144298"/>
            </a:xfrm>
            <a:custGeom>
              <a:avLst/>
              <a:gdLst/>
              <a:ahLst/>
              <a:cxnLst/>
              <a:rect l="l" t="t" r="r" b="b"/>
              <a:pathLst>
                <a:path w="398" h="62563" extrusionOk="0">
                  <a:moveTo>
                    <a:pt x="398" y="1"/>
                  </a:moveTo>
                  <a:cubicBezTo>
                    <a:pt x="293" y="105"/>
                    <a:pt x="168" y="210"/>
                    <a:pt x="0" y="252"/>
                  </a:cubicBezTo>
                  <a:lnTo>
                    <a:pt x="0" y="62562"/>
                  </a:lnTo>
                  <a:lnTo>
                    <a:pt x="398" y="62395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4"/>
            <p:cNvSpPr/>
            <p:nvPr/>
          </p:nvSpPr>
          <p:spPr>
            <a:xfrm rot="-123885">
              <a:off x="6245899" y="1209008"/>
              <a:ext cx="31081" cy="5379957"/>
            </a:xfrm>
            <a:custGeom>
              <a:avLst/>
              <a:gdLst/>
              <a:ahLst/>
              <a:cxnLst/>
              <a:rect l="l" t="t" r="r" b="b"/>
              <a:pathLst>
                <a:path w="378" h="65429" extrusionOk="0">
                  <a:moveTo>
                    <a:pt x="1" y="0"/>
                  </a:moveTo>
                  <a:lnTo>
                    <a:pt x="1" y="65428"/>
                  </a:lnTo>
                  <a:lnTo>
                    <a:pt x="378" y="6542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4"/>
            <p:cNvSpPr/>
            <p:nvPr/>
          </p:nvSpPr>
          <p:spPr>
            <a:xfrm rot="-123885">
              <a:off x="6029311" y="1409503"/>
              <a:ext cx="32808" cy="5187302"/>
            </a:xfrm>
            <a:custGeom>
              <a:avLst/>
              <a:gdLst/>
              <a:ahLst/>
              <a:cxnLst/>
              <a:rect l="l" t="t" r="r" b="b"/>
              <a:pathLst>
                <a:path w="399" h="63086" extrusionOk="0">
                  <a:moveTo>
                    <a:pt x="1" y="1"/>
                  </a:moveTo>
                  <a:lnTo>
                    <a:pt x="1" y="63085"/>
                  </a:lnTo>
                  <a:lnTo>
                    <a:pt x="398" y="63085"/>
                  </a:lnTo>
                  <a:lnTo>
                    <a:pt x="398" y="419"/>
                  </a:lnTo>
                  <a:cubicBezTo>
                    <a:pt x="210" y="315"/>
                    <a:pt x="84" y="18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4"/>
            <p:cNvSpPr/>
            <p:nvPr/>
          </p:nvSpPr>
          <p:spPr>
            <a:xfrm rot="-123885">
              <a:off x="5809905" y="1453635"/>
              <a:ext cx="31081" cy="5151123"/>
            </a:xfrm>
            <a:custGeom>
              <a:avLst/>
              <a:gdLst/>
              <a:ahLst/>
              <a:cxnLst/>
              <a:rect l="l" t="t" r="r" b="b"/>
              <a:pathLst>
                <a:path w="378" h="62646" extrusionOk="0">
                  <a:moveTo>
                    <a:pt x="377" y="0"/>
                  </a:moveTo>
                  <a:cubicBezTo>
                    <a:pt x="272" y="84"/>
                    <a:pt x="147" y="147"/>
                    <a:pt x="0" y="167"/>
                  </a:cubicBezTo>
                  <a:lnTo>
                    <a:pt x="0" y="62645"/>
                  </a:lnTo>
                  <a:lnTo>
                    <a:pt x="377" y="62645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4"/>
            <p:cNvSpPr/>
            <p:nvPr/>
          </p:nvSpPr>
          <p:spPr>
            <a:xfrm rot="-123885">
              <a:off x="5585725" y="1232779"/>
              <a:ext cx="32726" cy="5379957"/>
            </a:xfrm>
            <a:custGeom>
              <a:avLst/>
              <a:gdLst/>
              <a:ahLst/>
              <a:cxnLst/>
              <a:rect l="l" t="t" r="r" b="b"/>
              <a:pathLst>
                <a:path w="398" h="65429" extrusionOk="0">
                  <a:moveTo>
                    <a:pt x="0" y="0"/>
                  </a:moveTo>
                  <a:lnTo>
                    <a:pt x="0" y="65428"/>
                  </a:lnTo>
                  <a:lnTo>
                    <a:pt x="398" y="6542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4"/>
            <p:cNvSpPr/>
            <p:nvPr/>
          </p:nvSpPr>
          <p:spPr>
            <a:xfrm rot="-123885">
              <a:off x="5367311" y="1240683"/>
              <a:ext cx="31081" cy="5379957"/>
            </a:xfrm>
            <a:custGeom>
              <a:avLst/>
              <a:gdLst/>
              <a:ahLst/>
              <a:cxnLst/>
              <a:rect l="l" t="t" r="r" b="b"/>
              <a:pathLst>
                <a:path w="378" h="65429" extrusionOk="0">
                  <a:moveTo>
                    <a:pt x="1" y="0"/>
                  </a:moveTo>
                  <a:lnTo>
                    <a:pt x="1" y="65428"/>
                  </a:lnTo>
                  <a:lnTo>
                    <a:pt x="378" y="65428"/>
                  </a:lnTo>
                  <a:lnTo>
                    <a:pt x="378" y="2616"/>
                  </a:lnTo>
                  <a:cubicBezTo>
                    <a:pt x="168" y="2406"/>
                    <a:pt x="64" y="2114"/>
                    <a:pt x="64" y="1821"/>
                  </a:cubicBezTo>
                  <a:cubicBezTo>
                    <a:pt x="64" y="1549"/>
                    <a:pt x="168" y="1256"/>
                    <a:pt x="378" y="1046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4"/>
            <p:cNvSpPr/>
            <p:nvPr/>
          </p:nvSpPr>
          <p:spPr>
            <a:xfrm rot="-123885">
              <a:off x="5149896" y="1487682"/>
              <a:ext cx="32808" cy="5144298"/>
            </a:xfrm>
            <a:custGeom>
              <a:avLst/>
              <a:gdLst/>
              <a:ahLst/>
              <a:cxnLst/>
              <a:rect l="l" t="t" r="r" b="b"/>
              <a:pathLst>
                <a:path w="399" h="62563" extrusionOk="0">
                  <a:moveTo>
                    <a:pt x="398" y="1"/>
                  </a:moveTo>
                  <a:cubicBezTo>
                    <a:pt x="252" y="42"/>
                    <a:pt x="126" y="63"/>
                    <a:pt x="1" y="63"/>
                  </a:cubicBezTo>
                  <a:lnTo>
                    <a:pt x="1" y="62562"/>
                  </a:lnTo>
                  <a:lnTo>
                    <a:pt x="398" y="62562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4"/>
            <p:cNvSpPr/>
            <p:nvPr/>
          </p:nvSpPr>
          <p:spPr>
            <a:xfrm rot="-123885">
              <a:off x="4925468" y="1256581"/>
              <a:ext cx="32808" cy="5379957"/>
            </a:xfrm>
            <a:custGeom>
              <a:avLst/>
              <a:gdLst/>
              <a:ahLst/>
              <a:cxnLst/>
              <a:rect l="l" t="t" r="r" b="b"/>
              <a:pathLst>
                <a:path w="399" h="65429" extrusionOk="0">
                  <a:moveTo>
                    <a:pt x="1" y="0"/>
                  </a:moveTo>
                  <a:lnTo>
                    <a:pt x="1" y="65428"/>
                  </a:lnTo>
                  <a:lnTo>
                    <a:pt x="398" y="6542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4"/>
            <p:cNvSpPr/>
            <p:nvPr/>
          </p:nvSpPr>
          <p:spPr>
            <a:xfrm rot="-123885">
              <a:off x="4705411" y="1264547"/>
              <a:ext cx="30999" cy="5379957"/>
            </a:xfrm>
            <a:custGeom>
              <a:avLst/>
              <a:gdLst/>
              <a:ahLst/>
              <a:cxnLst/>
              <a:rect l="l" t="t" r="r" b="b"/>
              <a:pathLst>
                <a:path w="377" h="65429" extrusionOk="0">
                  <a:moveTo>
                    <a:pt x="0" y="0"/>
                  </a:moveTo>
                  <a:lnTo>
                    <a:pt x="0" y="65428"/>
                  </a:lnTo>
                  <a:lnTo>
                    <a:pt x="377" y="65428"/>
                  </a:lnTo>
                  <a:lnTo>
                    <a:pt x="377" y="2260"/>
                  </a:lnTo>
                  <a:cubicBezTo>
                    <a:pt x="335" y="2134"/>
                    <a:pt x="314" y="1988"/>
                    <a:pt x="314" y="1821"/>
                  </a:cubicBezTo>
                  <a:cubicBezTo>
                    <a:pt x="314" y="1674"/>
                    <a:pt x="335" y="1507"/>
                    <a:pt x="377" y="1381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4"/>
            <p:cNvSpPr/>
            <p:nvPr/>
          </p:nvSpPr>
          <p:spPr>
            <a:xfrm rot="-123885">
              <a:off x="4489722" y="1514937"/>
              <a:ext cx="32726" cy="5137391"/>
            </a:xfrm>
            <a:custGeom>
              <a:avLst/>
              <a:gdLst/>
              <a:ahLst/>
              <a:cxnLst/>
              <a:rect l="l" t="t" r="r" b="b"/>
              <a:pathLst>
                <a:path w="398" h="62479" extrusionOk="0">
                  <a:moveTo>
                    <a:pt x="0" y="0"/>
                  </a:moveTo>
                  <a:lnTo>
                    <a:pt x="0" y="62478"/>
                  </a:lnTo>
                  <a:lnTo>
                    <a:pt x="398" y="62478"/>
                  </a:lnTo>
                  <a:lnTo>
                    <a:pt x="398" y="0"/>
                  </a:lnTo>
                  <a:cubicBezTo>
                    <a:pt x="314" y="0"/>
                    <a:pt x="272" y="21"/>
                    <a:pt x="209" y="21"/>
                  </a:cubicBezTo>
                  <a:cubicBezTo>
                    <a:pt x="126" y="21"/>
                    <a:pt x="84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4"/>
            <p:cNvSpPr/>
            <p:nvPr/>
          </p:nvSpPr>
          <p:spPr>
            <a:xfrm rot="-123885">
              <a:off x="4263487" y="1280447"/>
              <a:ext cx="32808" cy="5379957"/>
            </a:xfrm>
            <a:custGeom>
              <a:avLst/>
              <a:gdLst/>
              <a:ahLst/>
              <a:cxnLst/>
              <a:rect l="l" t="t" r="r" b="b"/>
              <a:pathLst>
                <a:path w="399" h="65429" extrusionOk="0">
                  <a:moveTo>
                    <a:pt x="1" y="0"/>
                  </a:moveTo>
                  <a:lnTo>
                    <a:pt x="1" y="1339"/>
                  </a:lnTo>
                  <a:cubicBezTo>
                    <a:pt x="85" y="1486"/>
                    <a:pt x="106" y="1653"/>
                    <a:pt x="106" y="1821"/>
                  </a:cubicBezTo>
                  <a:cubicBezTo>
                    <a:pt x="106" y="2009"/>
                    <a:pt x="64" y="2176"/>
                    <a:pt x="1" y="2323"/>
                  </a:cubicBezTo>
                  <a:lnTo>
                    <a:pt x="1" y="65428"/>
                  </a:lnTo>
                  <a:lnTo>
                    <a:pt x="399" y="65428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4"/>
            <p:cNvSpPr/>
            <p:nvPr/>
          </p:nvSpPr>
          <p:spPr>
            <a:xfrm rot="-123885">
              <a:off x="4045155" y="1288318"/>
              <a:ext cx="32808" cy="5379957"/>
            </a:xfrm>
            <a:custGeom>
              <a:avLst/>
              <a:gdLst/>
              <a:ahLst/>
              <a:cxnLst/>
              <a:rect l="l" t="t" r="r" b="b"/>
              <a:pathLst>
                <a:path w="399" h="65429" extrusionOk="0">
                  <a:moveTo>
                    <a:pt x="1" y="0"/>
                  </a:moveTo>
                  <a:lnTo>
                    <a:pt x="1" y="65428"/>
                  </a:lnTo>
                  <a:lnTo>
                    <a:pt x="398" y="6542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4"/>
            <p:cNvSpPr/>
            <p:nvPr/>
          </p:nvSpPr>
          <p:spPr>
            <a:xfrm rot="-123885">
              <a:off x="3829466" y="1535286"/>
              <a:ext cx="32808" cy="5144298"/>
            </a:xfrm>
            <a:custGeom>
              <a:avLst/>
              <a:gdLst/>
              <a:ahLst/>
              <a:cxnLst/>
              <a:rect l="l" t="t" r="r" b="b"/>
              <a:pathLst>
                <a:path w="399" h="62563" extrusionOk="0">
                  <a:moveTo>
                    <a:pt x="0" y="1"/>
                  </a:moveTo>
                  <a:lnTo>
                    <a:pt x="0" y="62562"/>
                  </a:lnTo>
                  <a:lnTo>
                    <a:pt x="398" y="62562"/>
                  </a:lnTo>
                  <a:lnTo>
                    <a:pt x="398" y="63"/>
                  </a:lnTo>
                  <a:cubicBezTo>
                    <a:pt x="252" y="42"/>
                    <a:pt x="105" y="2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4"/>
            <p:cNvSpPr/>
            <p:nvPr/>
          </p:nvSpPr>
          <p:spPr>
            <a:xfrm rot="-123885">
              <a:off x="3605039" y="1304218"/>
              <a:ext cx="30999" cy="5379957"/>
            </a:xfrm>
            <a:custGeom>
              <a:avLst/>
              <a:gdLst/>
              <a:ahLst/>
              <a:cxnLst/>
              <a:rect l="l" t="t" r="r" b="b"/>
              <a:pathLst>
                <a:path w="377" h="65429" extrusionOk="0">
                  <a:moveTo>
                    <a:pt x="0" y="0"/>
                  </a:moveTo>
                  <a:lnTo>
                    <a:pt x="0" y="1025"/>
                  </a:lnTo>
                  <a:cubicBezTo>
                    <a:pt x="209" y="1235"/>
                    <a:pt x="314" y="1507"/>
                    <a:pt x="314" y="1821"/>
                  </a:cubicBezTo>
                  <a:cubicBezTo>
                    <a:pt x="314" y="2134"/>
                    <a:pt x="168" y="2427"/>
                    <a:pt x="0" y="2616"/>
                  </a:cubicBezTo>
                  <a:lnTo>
                    <a:pt x="0" y="65428"/>
                  </a:lnTo>
                  <a:lnTo>
                    <a:pt x="377" y="6542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4"/>
            <p:cNvSpPr/>
            <p:nvPr/>
          </p:nvSpPr>
          <p:spPr>
            <a:xfrm rot="-123885">
              <a:off x="3384981" y="1312121"/>
              <a:ext cx="32726" cy="5379957"/>
            </a:xfrm>
            <a:custGeom>
              <a:avLst/>
              <a:gdLst/>
              <a:ahLst/>
              <a:cxnLst/>
              <a:rect l="l" t="t" r="r" b="b"/>
              <a:pathLst>
                <a:path w="398" h="65429" extrusionOk="0">
                  <a:moveTo>
                    <a:pt x="0" y="0"/>
                  </a:moveTo>
                  <a:lnTo>
                    <a:pt x="0" y="65428"/>
                  </a:lnTo>
                  <a:lnTo>
                    <a:pt x="398" y="6542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4"/>
            <p:cNvSpPr/>
            <p:nvPr/>
          </p:nvSpPr>
          <p:spPr>
            <a:xfrm rot="-123885">
              <a:off x="3167206" y="1547152"/>
              <a:ext cx="32808" cy="5152850"/>
            </a:xfrm>
            <a:custGeom>
              <a:avLst/>
              <a:gdLst/>
              <a:ahLst/>
              <a:cxnLst/>
              <a:rect l="l" t="t" r="r" b="b"/>
              <a:pathLst>
                <a:path w="399" h="62667" extrusionOk="0">
                  <a:moveTo>
                    <a:pt x="1" y="0"/>
                  </a:moveTo>
                  <a:lnTo>
                    <a:pt x="1" y="62666"/>
                  </a:lnTo>
                  <a:lnTo>
                    <a:pt x="398" y="62666"/>
                  </a:lnTo>
                  <a:lnTo>
                    <a:pt x="398" y="168"/>
                  </a:lnTo>
                  <a:cubicBezTo>
                    <a:pt x="273" y="147"/>
                    <a:pt x="147" y="8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4"/>
            <p:cNvSpPr/>
            <p:nvPr/>
          </p:nvSpPr>
          <p:spPr>
            <a:xfrm rot="-123885">
              <a:off x="2948346" y="1525760"/>
              <a:ext cx="32808" cy="5182122"/>
            </a:xfrm>
            <a:custGeom>
              <a:avLst/>
              <a:gdLst/>
              <a:ahLst/>
              <a:cxnLst/>
              <a:rect l="l" t="t" r="r" b="b"/>
              <a:pathLst>
                <a:path w="399" h="63023" extrusionOk="0">
                  <a:moveTo>
                    <a:pt x="398" y="0"/>
                  </a:moveTo>
                  <a:cubicBezTo>
                    <a:pt x="294" y="147"/>
                    <a:pt x="147" y="293"/>
                    <a:pt x="1" y="377"/>
                  </a:cubicBezTo>
                  <a:lnTo>
                    <a:pt x="1" y="63022"/>
                  </a:lnTo>
                  <a:lnTo>
                    <a:pt x="398" y="63022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4"/>
            <p:cNvSpPr/>
            <p:nvPr/>
          </p:nvSpPr>
          <p:spPr>
            <a:xfrm rot="-123885">
              <a:off x="2724725" y="1335924"/>
              <a:ext cx="32726" cy="5379957"/>
            </a:xfrm>
            <a:custGeom>
              <a:avLst/>
              <a:gdLst/>
              <a:ahLst/>
              <a:cxnLst/>
              <a:rect l="l" t="t" r="r" b="b"/>
              <a:pathLst>
                <a:path w="398" h="65429" extrusionOk="0">
                  <a:moveTo>
                    <a:pt x="0" y="0"/>
                  </a:moveTo>
                  <a:lnTo>
                    <a:pt x="0" y="65428"/>
                  </a:lnTo>
                  <a:lnTo>
                    <a:pt x="398" y="6542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4"/>
            <p:cNvSpPr/>
            <p:nvPr/>
          </p:nvSpPr>
          <p:spPr>
            <a:xfrm rot="-123885">
              <a:off x="2508510" y="1557114"/>
              <a:ext cx="30999" cy="5166663"/>
            </a:xfrm>
            <a:custGeom>
              <a:avLst/>
              <a:gdLst/>
              <a:ahLst/>
              <a:cxnLst/>
              <a:rect l="l" t="t" r="r" b="b"/>
              <a:pathLst>
                <a:path w="377" h="62835" extrusionOk="0">
                  <a:moveTo>
                    <a:pt x="0" y="1"/>
                  </a:moveTo>
                  <a:lnTo>
                    <a:pt x="0" y="62834"/>
                  </a:lnTo>
                  <a:lnTo>
                    <a:pt x="377" y="62834"/>
                  </a:lnTo>
                  <a:lnTo>
                    <a:pt x="377" y="273"/>
                  </a:lnTo>
                  <a:cubicBezTo>
                    <a:pt x="230" y="189"/>
                    <a:pt x="105" y="12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4"/>
            <p:cNvSpPr/>
            <p:nvPr/>
          </p:nvSpPr>
          <p:spPr>
            <a:xfrm rot="-123885">
              <a:off x="2288462" y="1570196"/>
              <a:ext cx="32808" cy="5161483"/>
            </a:xfrm>
            <a:custGeom>
              <a:avLst/>
              <a:gdLst/>
              <a:ahLst/>
              <a:cxnLst/>
              <a:rect l="l" t="t" r="r" b="b"/>
              <a:pathLst>
                <a:path w="399" h="62772" extrusionOk="0">
                  <a:moveTo>
                    <a:pt x="398" y="1"/>
                  </a:moveTo>
                  <a:cubicBezTo>
                    <a:pt x="252" y="105"/>
                    <a:pt x="126" y="189"/>
                    <a:pt x="1" y="252"/>
                  </a:cubicBezTo>
                  <a:lnTo>
                    <a:pt x="1" y="62771"/>
                  </a:lnTo>
                  <a:lnTo>
                    <a:pt x="398" y="62771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4"/>
            <p:cNvSpPr/>
            <p:nvPr/>
          </p:nvSpPr>
          <p:spPr>
            <a:xfrm rot="-123885">
              <a:off x="2062743" y="1359789"/>
              <a:ext cx="32808" cy="5379957"/>
            </a:xfrm>
            <a:custGeom>
              <a:avLst/>
              <a:gdLst/>
              <a:ahLst/>
              <a:cxnLst/>
              <a:rect l="l" t="t" r="r" b="b"/>
              <a:pathLst>
                <a:path w="399" h="65429" extrusionOk="0">
                  <a:moveTo>
                    <a:pt x="1" y="0"/>
                  </a:moveTo>
                  <a:lnTo>
                    <a:pt x="1" y="65428"/>
                  </a:lnTo>
                  <a:lnTo>
                    <a:pt x="398" y="6542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4"/>
            <p:cNvSpPr/>
            <p:nvPr/>
          </p:nvSpPr>
          <p:spPr>
            <a:xfrm rot="-123885">
              <a:off x="1847728" y="1551735"/>
              <a:ext cx="31081" cy="5195854"/>
            </a:xfrm>
            <a:custGeom>
              <a:avLst/>
              <a:gdLst/>
              <a:ahLst/>
              <a:cxnLst/>
              <a:rect l="l" t="t" r="r" b="b"/>
              <a:pathLst>
                <a:path w="378" h="63190" extrusionOk="0">
                  <a:moveTo>
                    <a:pt x="0" y="0"/>
                  </a:moveTo>
                  <a:lnTo>
                    <a:pt x="0" y="63189"/>
                  </a:lnTo>
                  <a:lnTo>
                    <a:pt x="377" y="63189"/>
                  </a:lnTo>
                  <a:lnTo>
                    <a:pt x="377" y="502"/>
                  </a:lnTo>
                  <a:cubicBezTo>
                    <a:pt x="210" y="377"/>
                    <a:pt x="84" y="20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4"/>
            <p:cNvSpPr/>
            <p:nvPr/>
          </p:nvSpPr>
          <p:spPr>
            <a:xfrm rot="-123885">
              <a:off x="1628536" y="1607726"/>
              <a:ext cx="32726" cy="5147752"/>
            </a:xfrm>
            <a:custGeom>
              <a:avLst/>
              <a:gdLst/>
              <a:ahLst/>
              <a:cxnLst/>
              <a:rect l="l" t="t" r="r" b="b"/>
              <a:pathLst>
                <a:path w="398" h="62605" extrusionOk="0">
                  <a:moveTo>
                    <a:pt x="398" y="1"/>
                  </a:moveTo>
                  <a:cubicBezTo>
                    <a:pt x="272" y="43"/>
                    <a:pt x="147" y="106"/>
                    <a:pt x="0" y="126"/>
                  </a:cubicBezTo>
                  <a:lnTo>
                    <a:pt x="0" y="62604"/>
                  </a:lnTo>
                  <a:lnTo>
                    <a:pt x="398" y="62604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4"/>
            <p:cNvSpPr/>
            <p:nvPr/>
          </p:nvSpPr>
          <p:spPr>
            <a:xfrm rot="-123885">
              <a:off x="1402569" y="1383591"/>
              <a:ext cx="32726" cy="5379957"/>
            </a:xfrm>
            <a:custGeom>
              <a:avLst/>
              <a:gdLst/>
              <a:ahLst/>
              <a:cxnLst/>
              <a:rect l="l" t="t" r="r" b="b"/>
              <a:pathLst>
                <a:path w="398" h="65429" extrusionOk="0">
                  <a:moveTo>
                    <a:pt x="0" y="0"/>
                  </a:moveTo>
                  <a:lnTo>
                    <a:pt x="0" y="65428"/>
                  </a:lnTo>
                  <a:lnTo>
                    <a:pt x="398" y="6542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4"/>
            <p:cNvSpPr/>
            <p:nvPr/>
          </p:nvSpPr>
          <p:spPr>
            <a:xfrm rot="-123885">
              <a:off x="1183845" y="1393196"/>
              <a:ext cx="32808" cy="5359319"/>
            </a:xfrm>
            <a:custGeom>
              <a:avLst/>
              <a:gdLst/>
              <a:ahLst/>
              <a:cxnLst/>
              <a:rect l="l" t="t" r="r" b="b"/>
              <a:pathLst>
                <a:path w="399" h="65178" extrusionOk="0">
                  <a:moveTo>
                    <a:pt x="1" y="0"/>
                  </a:moveTo>
                  <a:lnTo>
                    <a:pt x="1" y="64968"/>
                  </a:lnTo>
                  <a:lnTo>
                    <a:pt x="398" y="65177"/>
                  </a:lnTo>
                  <a:lnTo>
                    <a:pt x="398" y="2511"/>
                  </a:lnTo>
                  <a:cubicBezTo>
                    <a:pt x="210" y="2323"/>
                    <a:pt x="126" y="2072"/>
                    <a:pt x="126" y="1800"/>
                  </a:cubicBezTo>
                  <a:cubicBezTo>
                    <a:pt x="126" y="1549"/>
                    <a:pt x="231" y="1277"/>
                    <a:pt x="398" y="110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84"/>
          <p:cNvSpPr txBox="1">
            <a:spLocks noGrp="1"/>
          </p:cNvSpPr>
          <p:nvPr>
            <p:ph type="subTitle" idx="1"/>
          </p:nvPr>
        </p:nvSpPr>
        <p:spPr>
          <a:xfrm rot="-450967">
            <a:off x="1539543" y="3767995"/>
            <a:ext cx="3341611" cy="1199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altLang="zh-TW" sz="3200" b="1" dirty="0">
                <a:latin typeface="Architects Daughter" panose="02020500000000000000" charset="0"/>
              </a:rPr>
              <a:t>Stage 2</a:t>
            </a:r>
            <a:endParaRPr lang="en-US" altLang="zh-TW" sz="1800" b="1" dirty="0">
              <a:latin typeface="Architects Daughter" panose="02020500000000000000" charset="0"/>
            </a:endParaRPr>
          </a:p>
          <a:p>
            <a:pPr marL="0" lvl="0" indent="0">
              <a:buSzPts val="1100"/>
            </a:pPr>
            <a:r>
              <a:rPr lang="en-US" altLang="zh-TW" dirty="0">
                <a:latin typeface="Catamaran" panose="02020500000000000000" charset="0"/>
                <a:cs typeface="Catamaran" panose="02020500000000000000" charset="0"/>
              </a:rPr>
              <a:t>Data Gathering and Preprocessing</a:t>
            </a:r>
            <a:endParaRPr dirty="0">
              <a:latin typeface="Catamaran" panose="02020500000000000000" charset="0"/>
              <a:cs typeface="Catamaran" panose="02020500000000000000" charset="0"/>
            </a:endParaRPr>
          </a:p>
        </p:txBody>
      </p:sp>
      <p:sp>
        <p:nvSpPr>
          <p:cNvPr id="1111" name="Google Shape;1111;p84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84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Stage 1</a:t>
            </a:r>
            <a:endParaRPr sz="1200" dirty="0"/>
          </a:p>
        </p:txBody>
      </p:sp>
      <p:sp>
        <p:nvSpPr>
          <p:cNvPr id="1114" name="Google Shape;1114;p84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1117" name="Google Shape;1117;p84">
            <a:hlinkClick r:id="rId4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4">
            <a:hlinkClick r:id="" action="ppaction://noaction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8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Stage 3</a:t>
            </a:r>
            <a:endParaRPr sz="1200" dirty="0"/>
          </a:p>
        </p:txBody>
      </p:sp>
      <p:sp>
        <p:nvSpPr>
          <p:cNvPr id="1120" name="Google Shape;1120;p84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84">
            <a:hlinkClick r:id="rId4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84">
            <a:hlinkClick r:id="" action="ppaction://noaction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84">
            <a:hlinkClick r:id="" action="ppaction://noaction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8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Stage 4</a:t>
            </a:r>
            <a:endParaRPr sz="1200" dirty="0"/>
          </a:p>
        </p:txBody>
      </p:sp>
      <p:sp>
        <p:nvSpPr>
          <p:cNvPr id="1125" name="Google Shape;1125;p84">
            <a:hlinkClick r:id="" action="ppaction://noaction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84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8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1128" name="Google Shape;1128;p84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9" name="Google Shape;1129;p84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5442" y="3400362"/>
            <a:ext cx="1229098" cy="1348689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84">
            <a:hlinkClick r:id="rId5" action="ppaction://hlinksldjump"/>
          </p:cNvPr>
          <p:cNvSpPr/>
          <p:nvPr/>
        </p:nvSpPr>
        <p:spPr>
          <a:xfrm rot="-5895391">
            <a:off x="6218317" y="3861989"/>
            <a:ext cx="194343" cy="237642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84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5892086" y="4109954"/>
            <a:ext cx="915819" cy="35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START!</a:t>
            </a:r>
            <a:endParaRPr sz="1200"/>
          </a:p>
        </p:txBody>
      </p:sp>
      <p:sp>
        <p:nvSpPr>
          <p:cNvPr id="1132" name="Google Shape;1132;p84">
            <a:hlinkClick r:id="rId5" action="ppaction://hlinksldjump"/>
          </p:cNvPr>
          <p:cNvSpPr/>
          <p:nvPr/>
        </p:nvSpPr>
        <p:spPr>
          <a:xfrm>
            <a:off x="6074691" y="3808539"/>
            <a:ext cx="481600" cy="344542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135" name="Google Shape;1135;p84"/>
          <p:cNvGrpSpPr/>
          <p:nvPr/>
        </p:nvGrpSpPr>
        <p:grpSpPr>
          <a:xfrm rot="125208">
            <a:off x="3258223" y="283780"/>
            <a:ext cx="4322224" cy="3024215"/>
            <a:chOff x="1561858" y="943450"/>
            <a:chExt cx="3738409" cy="2615726"/>
          </a:xfrm>
        </p:grpSpPr>
        <p:sp>
          <p:nvSpPr>
            <p:cNvPr id="1136" name="Google Shape;1136;p84"/>
            <p:cNvSpPr/>
            <p:nvPr/>
          </p:nvSpPr>
          <p:spPr>
            <a:xfrm rot="21082740">
              <a:off x="4779520" y="943450"/>
              <a:ext cx="520747" cy="677463"/>
            </a:xfrm>
            <a:custGeom>
              <a:avLst/>
              <a:gdLst/>
              <a:ahLst/>
              <a:cxnLst/>
              <a:rect l="l" t="t" r="r" b="b"/>
              <a:pathLst>
                <a:path w="28231" h="36727" extrusionOk="0">
                  <a:moveTo>
                    <a:pt x="9835" y="1"/>
                  </a:moveTo>
                  <a:cubicBezTo>
                    <a:pt x="9835" y="1"/>
                    <a:pt x="9694" y="1552"/>
                    <a:pt x="8877" y="2031"/>
                  </a:cubicBezTo>
                  <a:cubicBezTo>
                    <a:pt x="8631" y="2175"/>
                    <a:pt x="8359" y="2226"/>
                    <a:pt x="8099" y="2226"/>
                  </a:cubicBezTo>
                  <a:cubicBezTo>
                    <a:pt x="7495" y="2226"/>
                    <a:pt x="6956" y="1955"/>
                    <a:pt x="6956" y="1955"/>
                  </a:cubicBezTo>
                  <a:cubicBezTo>
                    <a:pt x="6956" y="1955"/>
                    <a:pt x="6815" y="3468"/>
                    <a:pt x="5944" y="3979"/>
                  </a:cubicBezTo>
                  <a:cubicBezTo>
                    <a:pt x="5694" y="4127"/>
                    <a:pt x="5367" y="4179"/>
                    <a:pt x="5027" y="4179"/>
                  </a:cubicBezTo>
                  <a:cubicBezTo>
                    <a:pt x="4189" y="4179"/>
                    <a:pt x="3277" y="3860"/>
                    <a:pt x="3277" y="3860"/>
                  </a:cubicBezTo>
                  <a:cubicBezTo>
                    <a:pt x="3277" y="3860"/>
                    <a:pt x="2940" y="5492"/>
                    <a:pt x="2363" y="5830"/>
                  </a:cubicBezTo>
                  <a:cubicBezTo>
                    <a:pt x="2184" y="5936"/>
                    <a:pt x="1888" y="5973"/>
                    <a:pt x="1566" y="5973"/>
                  </a:cubicBezTo>
                  <a:cubicBezTo>
                    <a:pt x="850" y="5973"/>
                    <a:pt x="1" y="5792"/>
                    <a:pt x="1" y="5792"/>
                  </a:cubicBezTo>
                  <a:lnTo>
                    <a:pt x="1" y="5792"/>
                  </a:lnTo>
                  <a:lnTo>
                    <a:pt x="18233" y="36726"/>
                  </a:lnTo>
                  <a:cubicBezTo>
                    <a:pt x="18569" y="35013"/>
                    <a:pt x="19849" y="34712"/>
                    <a:pt x="20707" y="34712"/>
                  </a:cubicBezTo>
                  <a:cubicBezTo>
                    <a:pt x="21170" y="34712"/>
                    <a:pt x="21509" y="34800"/>
                    <a:pt x="21509" y="34800"/>
                  </a:cubicBezTo>
                  <a:cubicBezTo>
                    <a:pt x="21509" y="34800"/>
                    <a:pt x="22048" y="33624"/>
                    <a:pt x="22685" y="33053"/>
                  </a:cubicBezTo>
                  <a:cubicBezTo>
                    <a:pt x="22886" y="32873"/>
                    <a:pt x="23195" y="32811"/>
                    <a:pt x="23525" y="32811"/>
                  </a:cubicBezTo>
                  <a:cubicBezTo>
                    <a:pt x="24241" y="32811"/>
                    <a:pt x="25052" y="33102"/>
                    <a:pt x="25052" y="33102"/>
                  </a:cubicBezTo>
                  <a:cubicBezTo>
                    <a:pt x="25052" y="33102"/>
                    <a:pt x="25237" y="31431"/>
                    <a:pt x="25961" y="31006"/>
                  </a:cubicBezTo>
                  <a:cubicBezTo>
                    <a:pt x="26140" y="30901"/>
                    <a:pt x="26369" y="30861"/>
                    <a:pt x="26614" y="30861"/>
                  </a:cubicBezTo>
                  <a:cubicBezTo>
                    <a:pt x="27354" y="30861"/>
                    <a:pt x="28231" y="31224"/>
                    <a:pt x="28231" y="31224"/>
                  </a:cubicBezTo>
                  <a:lnTo>
                    <a:pt x="9835" y="1"/>
                  </a:lnTo>
                  <a:close/>
                </a:path>
              </a:pathLst>
            </a:custGeom>
            <a:solidFill>
              <a:schemeClr val="dk2">
                <a:alpha val="45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4"/>
            <p:cNvSpPr/>
            <p:nvPr/>
          </p:nvSpPr>
          <p:spPr>
            <a:xfrm rot="20639820">
              <a:off x="1561858" y="2623819"/>
              <a:ext cx="641240" cy="935357"/>
            </a:xfrm>
            <a:custGeom>
              <a:avLst/>
              <a:gdLst/>
              <a:ahLst/>
              <a:cxnLst/>
              <a:rect l="l" t="t" r="r" b="b"/>
              <a:pathLst>
                <a:path w="28231" h="36727" extrusionOk="0">
                  <a:moveTo>
                    <a:pt x="9835" y="1"/>
                  </a:moveTo>
                  <a:cubicBezTo>
                    <a:pt x="9835" y="1"/>
                    <a:pt x="9694" y="1552"/>
                    <a:pt x="8877" y="2031"/>
                  </a:cubicBezTo>
                  <a:cubicBezTo>
                    <a:pt x="8631" y="2175"/>
                    <a:pt x="8359" y="2226"/>
                    <a:pt x="8099" y="2226"/>
                  </a:cubicBezTo>
                  <a:cubicBezTo>
                    <a:pt x="7495" y="2226"/>
                    <a:pt x="6956" y="1955"/>
                    <a:pt x="6956" y="1955"/>
                  </a:cubicBezTo>
                  <a:cubicBezTo>
                    <a:pt x="6956" y="1955"/>
                    <a:pt x="6815" y="3468"/>
                    <a:pt x="5944" y="3979"/>
                  </a:cubicBezTo>
                  <a:cubicBezTo>
                    <a:pt x="5694" y="4127"/>
                    <a:pt x="5367" y="4179"/>
                    <a:pt x="5027" y="4179"/>
                  </a:cubicBezTo>
                  <a:cubicBezTo>
                    <a:pt x="4189" y="4179"/>
                    <a:pt x="3277" y="3860"/>
                    <a:pt x="3277" y="3860"/>
                  </a:cubicBezTo>
                  <a:cubicBezTo>
                    <a:pt x="3277" y="3860"/>
                    <a:pt x="2940" y="5492"/>
                    <a:pt x="2363" y="5830"/>
                  </a:cubicBezTo>
                  <a:cubicBezTo>
                    <a:pt x="2184" y="5936"/>
                    <a:pt x="1888" y="5973"/>
                    <a:pt x="1566" y="5973"/>
                  </a:cubicBezTo>
                  <a:cubicBezTo>
                    <a:pt x="850" y="5973"/>
                    <a:pt x="1" y="5792"/>
                    <a:pt x="1" y="5792"/>
                  </a:cubicBezTo>
                  <a:lnTo>
                    <a:pt x="1" y="5792"/>
                  </a:lnTo>
                  <a:lnTo>
                    <a:pt x="18233" y="36726"/>
                  </a:lnTo>
                  <a:cubicBezTo>
                    <a:pt x="18569" y="35013"/>
                    <a:pt x="19849" y="34712"/>
                    <a:pt x="20707" y="34712"/>
                  </a:cubicBezTo>
                  <a:cubicBezTo>
                    <a:pt x="21170" y="34712"/>
                    <a:pt x="21509" y="34800"/>
                    <a:pt x="21509" y="34800"/>
                  </a:cubicBezTo>
                  <a:cubicBezTo>
                    <a:pt x="21509" y="34800"/>
                    <a:pt x="22048" y="33624"/>
                    <a:pt x="22685" y="33053"/>
                  </a:cubicBezTo>
                  <a:cubicBezTo>
                    <a:pt x="22886" y="32873"/>
                    <a:pt x="23195" y="32811"/>
                    <a:pt x="23525" y="32811"/>
                  </a:cubicBezTo>
                  <a:cubicBezTo>
                    <a:pt x="24241" y="32811"/>
                    <a:pt x="25052" y="33102"/>
                    <a:pt x="25052" y="33102"/>
                  </a:cubicBezTo>
                  <a:cubicBezTo>
                    <a:pt x="25052" y="33102"/>
                    <a:pt x="25237" y="31431"/>
                    <a:pt x="25961" y="31006"/>
                  </a:cubicBezTo>
                  <a:cubicBezTo>
                    <a:pt x="26140" y="30901"/>
                    <a:pt x="26369" y="30861"/>
                    <a:pt x="26614" y="30861"/>
                  </a:cubicBezTo>
                  <a:cubicBezTo>
                    <a:pt x="27354" y="30861"/>
                    <a:pt x="28231" y="31224"/>
                    <a:pt x="28231" y="31224"/>
                  </a:cubicBezTo>
                  <a:lnTo>
                    <a:pt x="9835" y="1"/>
                  </a:lnTo>
                  <a:close/>
                </a:path>
              </a:pathLst>
            </a:custGeom>
            <a:solidFill>
              <a:schemeClr val="dk2">
                <a:alpha val="45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8" name="Google Shape;1138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2633">
            <a:off x="490308" y="565811"/>
            <a:ext cx="2933086" cy="3218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84"/>
          <p:cNvSpPr/>
          <p:nvPr/>
        </p:nvSpPr>
        <p:spPr>
          <a:xfrm rot="102619">
            <a:off x="1119763" y="1672508"/>
            <a:ext cx="1723929" cy="1233316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40" name="Google Shape;1140;p84"/>
          <p:cNvSpPr txBox="1">
            <a:spLocks noGrp="1"/>
          </p:cNvSpPr>
          <p:nvPr>
            <p:ph type="title" idx="4294967295"/>
          </p:nvPr>
        </p:nvSpPr>
        <p:spPr>
          <a:xfrm rot="-411459">
            <a:off x="1181321" y="1778682"/>
            <a:ext cx="1515039" cy="917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02</a:t>
            </a:r>
            <a:r>
              <a:rPr lang="en" dirty="0"/>
              <a:t>.</a:t>
            </a:r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EC095C-A68D-E7D2-42CD-264A29936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62170">
            <a:off x="3574413" y="478194"/>
            <a:ext cx="3626906" cy="2417937"/>
          </a:xfrm>
          <a:prstGeom prst="rect">
            <a:avLst/>
          </a:prstGeom>
        </p:spPr>
      </p:pic>
      <p:pic>
        <p:nvPicPr>
          <p:cNvPr id="9" name="Google Shape;495;p68">
            <a:hlinkClick r:id="rId8" action="ppaction://hlinksldjump"/>
            <a:extLst>
              <a:ext uri="{FF2B5EF4-FFF2-40B4-BE49-F238E27FC236}">
                <a16:creationId xmlns:a16="http://schemas.microsoft.com/office/drawing/2014/main" id="{F96F9ABA-6B35-D431-0B36-5C77CD5CF9DF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98;p68">
            <a:hlinkClick r:id="rId8" action="ppaction://hlinksldjump"/>
            <a:extLst>
              <a:ext uri="{FF2B5EF4-FFF2-40B4-BE49-F238E27FC236}">
                <a16:creationId xmlns:a16="http://schemas.microsoft.com/office/drawing/2014/main" id="{51FF9A8A-3A91-F57E-A6FF-8918284D2A90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11" name="Google Shape;497;p68">
            <a:hlinkClick r:id="rId8" action="ppaction://hlinksldjump"/>
            <a:extLst>
              <a:ext uri="{FF2B5EF4-FFF2-40B4-BE49-F238E27FC236}">
                <a16:creationId xmlns:a16="http://schemas.microsoft.com/office/drawing/2014/main" id="{40669A0E-29D1-BF83-F41B-60A8A8BF95CA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12" name="Google Shape;1112;p84">
            <a:hlinkClick r:id="rId3" action="ppaction://hlinksldjump"/>
            <a:extLst>
              <a:ext uri="{FF2B5EF4-FFF2-40B4-BE49-F238E27FC236}">
                <a16:creationId xmlns:a16="http://schemas.microsoft.com/office/drawing/2014/main" id="{F669F64C-5E18-51D3-F8AE-5C3302409171}"/>
              </a:ext>
            </a:extLst>
          </p:cNvPr>
          <p:cNvSpPr txBox="1">
            <a:spLocks/>
          </p:cNvSpPr>
          <p:nvPr/>
        </p:nvSpPr>
        <p:spPr>
          <a:xfrm>
            <a:off x="7987068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32" y="-173255"/>
            <a:ext cx="7069281" cy="423725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68" name="Google Shape;568;p70"/>
          <p:cNvSpPr txBox="1">
            <a:spLocks noGrp="1"/>
          </p:cNvSpPr>
          <p:nvPr>
            <p:ph type="title"/>
          </p:nvPr>
        </p:nvSpPr>
        <p:spPr>
          <a:xfrm>
            <a:off x="760395" y="136790"/>
            <a:ext cx="5485129" cy="481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PCA</a:t>
            </a:r>
            <a:r>
              <a:rPr lang="zh-TW" altLang="en-US" dirty="0"/>
              <a:t> </a:t>
            </a:r>
            <a:r>
              <a:rPr lang="en-US" altLang="zh-TW" dirty="0"/>
              <a:t>transform : trial on data</a:t>
            </a:r>
            <a:endParaRPr dirty="0"/>
          </a:p>
        </p:txBody>
      </p:sp>
      <p:pic>
        <p:nvPicPr>
          <p:cNvPr id="570" name="Google Shape;570;p70"/>
          <p:cNvPicPr preferRelativeResize="0"/>
          <p:nvPr/>
        </p:nvPicPr>
        <p:blipFill rotWithShape="1">
          <a:blip r:embed="rId4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111;p84">
            <a:hlinkClick r:id="rId5" action="ppaction://hlinksldjump"/>
            <a:extLst>
              <a:ext uri="{FF2B5EF4-FFF2-40B4-BE49-F238E27FC236}">
                <a16:creationId xmlns:a16="http://schemas.microsoft.com/office/drawing/2014/main" id="{EF6E4CF4-CF43-677C-23DE-D98F12B9FA13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8715977E-3BE4-4234-4640-978E945D19B4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39" name="Google Shape;1114;p84">
            <a:hlinkClick r:id="rId6" action="ppaction://hlinksldjump"/>
            <a:extLst>
              <a:ext uri="{FF2B5EF4-FFF2-40B4-BE49-F238E27FC236}">
                <a16:creationId xmlns:a16="http://schemas.microsoft.com/office/drawing/2014/main" id="{45DE667C-5082-5243-E8F2-34DE5C889054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40" name="Google Shape;1117;p84">
            <a:hlinkClick r:id="rId6" action="ppaction://hlinksldjump"/>
            <a:extLst>
              <a:ext uri="{FF2B5EF4-FFF2-40B4-BE49-F238E27FC236}">
                <a16:creationId xmlns:a16="http://schemas.microsoft.com/office/drawing/2014/main" id="{85B967BD-57D4-A7A0-4646-3F8431153756}"/>
              </a:ext>
            </a:extLst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BDD9EA82-7D31-640E-64C7-A71142AC2503}"/>
              </a:ext>
            </a:extLst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39BEE24B-B296-4D77-AD03-37DC0345E671}"/>
              </a:ext>
            </a:extLst>
          </p:cNvPr>
          <p:cNvSpPr txBox="1">
            <a:spLocks/>
          </p:cNvSpPr>
          <p:nvPr/>
        </p:nvSpPr>
        <p:spPr>
          <a:xfrm>
            <a:off x="8088800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43" name="Google Shape;1120;p84">
            <a:hlinkClick r:id="rId5" action="ppaction://hlinksldjump"/>
            <a:extLst>
              <a:ext uri="{FF2B5EF4-FFF2-40B4-BE49-F238E27FC236}">
                <a16:creationId xmlns:a16="http://schemas.microsoft.com/office/drawing/2014/main" id="{CCDAA6DD-C70D-06F7-E57C-893AFD724689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21;p84">
            <a:hlinkClick r:id="rId6" action="ppaction://hlinksldjump"/>
            <a:extLst>
              <a:ext uri="{FF2B5EF4-FFF2-40B4-BE49-F238E27FC236}">
                <a16:creationId xmlns:a16="http://schemas.microsoft.com/office/drawing/2014/main" id="{C3EE935E-0B83-F86B-FEEB-4804861788CD}"/>
              </a:ext>
            </a:extLst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033558C1-B33A-9172-CE3C-04B9631B9A25}"/>
              </a:ext>
            </a:extLst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BD46627A-302C-4EDF-C33E-16C14ED08D23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F5AB3EB8-81D4-BA15-2E39-707036F30C3D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48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61F2A92D-A9F7-5A5E-8989-77E1382A6E0E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EE487436-4EB7-08AD-EFE8-783CEFDAA740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B7AD45CE-86C7-C9DA-CE49-BA4886157108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51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9429B770-355A-5779-3510-BD273517BE77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495;p68">
            <a:hlinkClick r:id="rId7" action="ppaction://hlinksldjump"/>
            <a:extLst>
              <a:ext uri="{FF2B5EF4-FFF2-40B4-BE49-F238E27FC236}">
                <a16:creationId xmlns:a16="http://schemas.microsoft.com/office/drawing/2014/main" id="{F5FFE883-E27E-FD1D-7A89-F295B52888B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498;p68">
            <a:hlinkClick r:id="rId7" action="ppaction://hlinksldjump"/>
            <a:extLst>
              <a:ext uri="{FF2B5EF4-FFF2-40B4-BE49-F238E27FC236}">
                <a16:creationId xmlns:a16="http://schemas.microsoft.com/office/drawing/2014/main" id="{457270A6-0BB1-5151-CE3A-32848C3DA45B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54" name="Google Shape;497;p68">
            <a:hlinkClick r:id="rId7" action="ppaction://hlinksldjump"/>
            <a:extLst>
              <a:ext uri="{FF2B5EF4-FFF2-40B4-BE49-F238E27FC236}">
                <a16:creationId xmlns:a16="http://schemas.microsoft.com/office/drawing/2014/main" id="{F8560E06-473F-2B72-3908-BC15D47E385E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55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EA88D204-5FF8-2956-3AB0-3ABCD062F68A}"/>
              </a:ext>
            </a:extLst>
          </p:cNvPr>
          <p:cNvSpPr txBox="1">
            <a:spLocks/>
          </p:cNvSpPr>
          <p:nvPr/>
        </p:nvSpPr>
        <p:spPr>
          <a:xfrm>
            <a:off x="7987068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22C4520-7384-F61F-71CB-988EE447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50" y="512998"/>
            <a:ext cx="57340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6C59E0B-ACF3-CEFA-2DE7-F17755E24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47" y="2575760"/>
            <a:ext cx="57340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893;p102">
            <a:extLst>
              <a:ext uri="{FF2B5EF4-FFF2-40B4-BE49-F238E27FC236}">
                <a16:creationId xmlns:a16="http://schemas.microsoft.com/office/drawing/2014/main" id="{6E833202-ADE3-0BB9-7FFB-558DDD62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21412131">
            <a:off x="699124" y="4083402"/>
            <a:ext cx="6153096" cy="912596"/>
          </a:xfrm>
          <a:custGeom>
            <a:avLst/>
            <a:gdLst/>
            <a:ahLst/>
            <a:cxnLst/>
            <a:rect l="l" t="t" r="r" b="b"/>
            <a:pathLst>
              <a:path w="80191" h="28502" extrusionOk="0">
                <a:moveTo>
                  <a:pt x="13105" y="1"/>
                </a:moveTo>
                <a:cubicBezTo>
                  <a:pt x="9191" y="1"/>
                  <a:pt x="5278" y="40"/>
                  <a:pt x="1368" y="144"/>
                </a:cubicBezTo>
                <a:lnTo>
                  <a:pt x="968" y="144"/>
                </a:lnTo>
                <a:cubicBezTo>
                  <a:pt x="767" y="144"/>
                  <a:pt x="667" y="310"/>
                  <a:pt x="634" y="477"/>
                </a:cubicBezTo>
                <a:cubicBezTo>
                  <a:pt x="434" y="611"/>
                  <a:pt x="300" y="877"/>
                  <a:pt x="467" y="1111"/>
                </a:cubicBezTo>
                <a:cubicBezTo>
                  <a:pt x="1001" y="1745"/>
                  <a:pt x="1001" y="2479"/>
                  <a:pt x="467" y="3312"/>
                </a:cubicBezTo>
                <a:cubicBezTo>
                  <a:pt x="134" y="3413"/>
                  <a:pt x="0" y="3813"/>
                  <a:pt x="267" y="4080"/>
                </a:cubicBezTo>
                <a:cubicBezTo>
                  <a:pt x="1134" y="5047"/>
                  <a:pt x="501" y="6548"/>
                  <a:pt x="534" y="7649"/>
                </a:cubicBezTo>
                <a:cubicBezTo>
                  <a:pt x="601" y="8583"/>
                  <a:pt x="1001" y="9417"/>
                  <a:pt x="1201" y="10284"/>
                </a:cubicBezTo>
                <a:cubicBezTo>
                  <a:pt x="1501" y="11485"/>
                  <a:pt x="934" y="12619"/>
                  <a:pt x="1001" y="13787"/>
                </a:cubicBezTo>
                <a:cubicBezTo>
                  <a:pt x="1034" y="14387"/>
                  <a:pt x="1435" y="14487"/>
                  <a:pt x="1601" y="14954"/>
                </a:cubicBezTo>
                <a:cubicBezTo>
                  <a:pt x="2135" y="16555"/>
                  <a:pt x="968" y="17589"/>
                  <a:pt x="1968" y="19090"/>
                </a:cubicBezTo>
                <a:cubicBezTo>
                  <a:pt x="2202" y="19457"/>
                  <a:pt x="2702" y="19758"/>
                  <a:pt x="2936" y="20091"/>
                </a:cubicBezTo>
                <a:cubicBezTo>
                  <a:pt x="3870" y="21726"/>
                  <a:pt x="3469" y="21992"/>
                  <a:pt x="2802" y="22993"/>
                </a:cubicBezTo>
                <a:cubicBezTo>
                  <a:pt x="2002" y="24161"/>
                  <a:pt x="1134" y="25261"/>
                  <a:pt x="334" y="26429"/>
                </a:cubicBezTo>
                <a:cubicBezTo>
                  <a:pt x="267" y="26496"/>
                  <a:pt x="300" y="26629"/>
                  <a:pt x="334" y="26729"/>
                </a:cubicBezTo>
                <a:cubicBezTo>
                  <a:pt x="367" y="26763"/>
                  <a:pt x="367" y="26796"/>
                  <a:pt x="467" y="26829"/>
                </a:cubicBezTo>
                <a:cubicBezTo>
                  <a:pt x="300" y="27063"/>
                  <a:pt x="367" y="27463"/>
                  <a:pt x="767" y="27496"/>
                </a:cubicBezTo>
                <a:cubicBezTo>
                  <a:pt x="11473" y="28195"/>
                  <a:pt x="22232" y="28502"/>
                  <a:pt x="32999" y="28502"/>
                </a:cubicBezTo>
                <a:cubicBezTo>
                  <a:pt x="47929" y="28502"/>
                  <a:pt x="62877" y="27912"/>
                  <a:pt x="77722" y="26963"/>
                </a:cubicBezTo>
                <a:cubicBezTo>
                  <a:pt x="78156" y="26929"/>
                  <a:pt x="78356" y="26596"/>
                  <a:pt x="78356" y="26296"/>
                </a:cubicBezTo>
                <a:cubicBezTo>
                  <a:pt x="78377" y="26300"/>
                  <a:pt x="78398" y="26302"/>
                  <a:pt x="78420" y="26302"/>
                </a:cubicBezTo>
                <a:cubicBezTo>
                  <a:pt x="78570" y="26302"/>
                  <a:pt x="78727" y="26200"/>
                  <a:pt x="78756" y="25995"/>
                </a:cubicBezTo>
                <a:cubicBezTo>
                  <a:pt x="78890" y="24394"/>
                  <a:pt x="78523" y="22960"/>
                  <a:pt x="77756" y="21592"/>
                </a:cubicBezTo>
                <a:cubicBezTo>
                  <a:pt x="79157" y="20992"/>
                  <a:pt x="79991" y="20792"/>
                  <a:pt x="79257" y="18990"/>
                </a:cubicBezTo>
                <a:cubicBezTo>
                  <a:pt x="78990" y="18557"/>
                  <a:pt x="78723" y="18090"/>
                  <a:pt x="78523" y="17589"/>
                </a:cubicBezTo>
                <a:cubicBezTo>
                  <a:pt x="78323" y="16422"/>
                  <a:pt x="78656" y="15555"/>
                  <a:pt x="79590" y="14921"/>
                </a:cubicBezTo>
                <a:cubicBezTo>
                  <a:pt x="79724" y="14754"/>
                  <a:pt x="79924" y="14654"/>
                  <a:pt x="80024" y="14454"/>
                </a:cubicBezTo>
                <a:cubicBezTo>
                  <a:pt x="80191" y="13920"/>
                  <a:pt x="80157" y="13586"/>
                  <a:pt x="79857" y="13119"/>
                </a:cubicBezTo>
                <a:cubicBezTo>
                  <a:pt x="79390" y="12586"/>
                  <a:pt x="79190" y="12719"/>
                  <a:pt x="78823" y="12319"/>
                </a:cubicBezTo>
                <a:cubicBezTo>
                  <a:pt x="78656" y="12252"/>
                  <a:pt x="78490" y="12152"/>
                  <a:pt x="78356" y="12085"/>
                </a:cubicBezTo>
                <a:cubicBezTo>
                  <a:pt x="77822" y="11318"/>
                  <a:pt x="77822" y="10651"/>
                  <a:pt x="78256" y="10117"/>
                </a:cubicBezTo>
                <a:cubicBezTo>
                  <a:pt x="78256" y="9584"/>
                  <a:pt x="78223" y="8750"/>
                  <a:pt x="78356" y="8249"/>
                </a:cubicBezTo>
                <a:cubicBezTo>
                  <a:pt x="78490" y="7649"/>
                  <a:pt x="79023" y="7315"/>
                  <a:pt x="79057" y="6715"/>
                </a:cubicBezTo>
                <a:cubicBezTo>
                  <a:pt x="79057" y="6215"/>
                  <a:pt x="78823" y="6215"/>
                  <a:pt x="78690" y="5814"/>
                </a:cubicBezTo>
                <a:cubicBezTo>
                  <a:pt x="78056" y="3913"/>
                  <a:pt x="77989" y="3613"/>
                  <a:pt x="78490" y="2078"/>
                </a:cubicBezTo>
                <a:cubicBezTo>
                  <a:pt x="78556" y="1878"/>
                  <a:pt x="78389" y="1645"/>
                  <a:pt x="78223" y="1611"/>
                </a:cubicBezTo>
                <a:lnTo>
                  <a:pt x="77856" y="1478"/>
                </a:lnTo>
                <a:cubicBezTo>
                  <a:pt x="77756" y="1311"/>
                  <a:pt x="77656" y="1244"/>
                  <a:pt x="77422" y="1211"/>
                </a:cubicBezTo>
                <a:cubicBezTo>
                  <a:pt x="64680" y="777"/>
                  <a:pt x="51971" y="477"/>
                  <a:pt x="39195" y="310"/>
                </a:cubicBezTo>
                <a:cubicBezTo>
                  <a:pt x="30519" y="195"/>
                  <a:pt x="21811" y="1"/>
                  <a:pt x="131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dirty="0"/>
              <a:t>When we applied it to our data, tried to reverse-transform and analyze the data, we found the analysis had no impact after completion.</a:t>
            </a:r>
            <a:endParaRPr lang="zh-TW" altLang="en-US" dirty="0"/>
          </a:p>
        </p:txBody>
      </p:sp>
      <p:sp>
        <p:nvSpPr>
          <p:cNvPr id="3" name="Google Shape;1894;p102">
            <a:extLst>
              <a:ext uri="{FF2B5EF4-FFF2-40B4-BE49-F238E27FC236}">
                <a16:creationId xmlns:a16="http://schemas.microsoft.com/office/drawing/2014/main" id="{AB604066-9A93-58DE-4685-BA6BEBA83C00}"/>
              </a:ext>
            </a:extLst>
          </p:cNvPr>
          <p:cNvSpPr/>
          <p:nvPr/>
        </p:nvSpPr>
        <p:spPr>
          <a:xfrm rot="21412131">
            <a:off x="2785277" y="3950577"/>
            <a:ext cx="1370476" cy="309563"/>
          </a:xfrm>
          <a:custGeom>
            <a:avLst/>
            <a:gdLst/>
            <a:ahLst/>
            <a:cxnLst/>
            <a:rect l="l" t="t" r="r" b="b"/>
            <a:pathLst>
              <a:path w="29356" h="9041" extrusionOk="0">
                <a:moveTo>
                  <a:pt x="1" y="1"/>
                </a:moveTo>
                <a:lnTo>
                  <a:pt x="1" y="9041"/>
                </a:lnTo>
                <a:lnTo>
                  <a:pt x="29355" y="9041"/>
                </a:lnTo>
                <a:lnTo>
                  <a:pt x="29355" y="1"/>
                </a:lnTo>
                <a:close/>
              </a:path>
            </a:pathLst>
          </a:custGeom>
          <a:solidFill>
            <a:schemeClr val="dk2">
              <a:alpha val="713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8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6" name="Google Shape;1476;p93"/>
          <p:cNvGrpSpPr/>
          <p:nvPr/>
        </p:nvGrpSpPr>
        <p:grpSpPr>
          <a:xfrm>
            <a:off x="1425715" y="1991730"/>
            <a:ext cx="4975083" cy="3019370"/>
            <a:chOff x="235800" y="1066199"/>
            <a:chExt cx="6978450" cy="4353295"/>
          </a:xfrm>
        </p:grpSpPr>
        <p:sp>
          <p:nvSpPr>
            <p:cNvPr id="1477" name="Google Shape;1477;p93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3"/>
            <p:cNvSpPr/>
            <p:nvPr/>
          </p:nvSpPr>
          <p:spPr>
            <a:xfrm>
              <a:off x="2370225" y="1066199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3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3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3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3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93"/>
          <p:cNvSpPr txBox="1">
            <a:spLocks noGrp="1"/>
          </p:cNvSpPr>
          <p:nvPr>
            <p:ph type="title"/>
          </p:nvPr>
        </p:nvSpPr>
        <p:spPr>
          <a:xfrm>
            <a:off x="750307" y="335373"/>
            <a:ext cx="733049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world defined by AI</a:t>
            </a:r>
            <a:endParaRPr dirty="0"/>
          </a:p>
        </p:txBody>
      </p:sp>
      <p:pic>
        <p:nvPicPr>
          <p:cNvPr id="1484" name="Google Shape;148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Google Shape;1485;p93"/>
          <p:cNvSpPr/>
          <p:nvPr/>
        </p:nvSpPr>
        <p:spPr>
          <a:xfrm>
            <a:off x="808032" y="788415"/>
            <a:ext cx="617200" cy="29275"/>
          </a:xfrm>
          <a:custGeom>
            <a:avLst/>
            <a:gdLst/>
            <a:ahLst/>
            <a:cxnLst/>
            <a:rect l="l" t="t" r="r" b="b"/>
            <a:pathLst>
              <a:path w="24688" h="1171" extrusionOk="0">
                <a:moveTo>
                  <a:pt x="0" y="1171"/>
                </a:moveTo>
                <a:cubicBezTo>
                  <a:pt x="7986" y="-827"/>
                  <a:pt x="16459" y="344"/>
                  <a:pt x="24688" y="561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504" name="Google Shape;1504;p93"/>
          <p:cNvPicPr preferRelativeResize="0"/>
          <p:nvPr/>
        </p:nvPicPr>
        <p:blipFill rotWithShape="1">
          <a:blip r:embed="rId4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93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93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3143;p122">
            <a:extLst>
              <a:ext uri="{FF2B5EF4-FFF2-40B4-BE49-F238E27FC236}">
                <a16:creationId xmlns:a16="http://schemas.microsoft.com/office/drawing/2014/main" id="{7119F551-E744-F206-AC24-3A38C856A61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1051" r="20000" b="26510"/>
          <a:stretch/>
        </p:blipFill>
        <p:spPr>
          <a:xfrm>
            <a:off x="1176022" y="3048111"/>
            <a:ext cx="1650875" cy="6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144;p122">
            <a:extLst>
              <a:ext uri="{FF2B5EF4-FFF2-40B4-BE49-F238E27FC236}">
                <a16:creationId xmlns:a16="http://schemas.microsoft.com/office/drawing/2014/main" id="{1AFDCD3A-2FF6-9CB0-8BF6-B0BD39AF24D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562" r="12349" b="21750"/>
          <a:stretch/>
        </p:blipFill>
        <p:spPr>
          <a:xfrm>
            <a:off x="1157274" y="2593811"/>
            <a:ext cx="1650875" cy="6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145;p122">
            <a:extLst>
              <a:ext uri="{FF2B5EF4-FFF2-40B4-BE49-F238E27FC236}">
                <a16:creationId xmlns:a16="http://schemas.microsoft.com/office/drawing/2014/main" id="{BBCC8DFC-F74F-D171-092F-50FB04F02BB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7618" r="10921" b="21900"/>
          <a:stretch/>
        </p:blipFill>
        <p:spPr>
          <a:xfrm>
            <a:off x="975526" y="1912209"/>
            <a:ext cx="167772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3E83D874-52C0-64CF-A050-E591B7F58D31}"/>
              </a:ext>
            </a:extLst>
          </p:cNvPr>
          <p:cNvSpPr txBox="1">
            <a:spLocks/>
          </p:cNvSpPr>
          <p:nvPr/>
        </p:nvSpPr>
        <p:spPr>
          <a:xfrm>
            <a:off x="1586430" y="2070106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 err="1"/>
              <a:t>cc_num</a:t>
            </a:r>
            <a:endParaRPr lang="en-US" sz="1200" dirty="0"/>
          </a:p>
        </p:txBody>
      </p:sp>
      <p:sp>
        <p:nvSpPr>
          <p:cNvPr id="7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91CF2268-C03B-4CE4-421D-2BF985F6AA85}"/>
              </a:ext>
            </a:extLst>
          </p:cNvPr>
          <p:cNvSpPr txBox="1">
            <a:spLocks/>
          </p:cNvSpPr>
          <p:nvPr/>
        </p:nvSpPr>
        <p:spPr>
          <a:xfrm>
            <a:off x="1806707" y="2704106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merchant</a:t>
            </a:r>
          </a:p>
        </p:txBody>
      </p:sp>
      <p:sp>
        <p:nvSpPr>
          <p:cNvPr id="8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016A88CC-B2F1-13A1-532B-D92097F2B994}"/>
              </a:ext>
            </a:extLst>
          </p:cNvPr>
          <p:cNvSpPr txBox="1">
            <a:spLocks/>
          </p:cNvSpPr>
          <p:nvPr/>
        </p:nvSpPr>
        <p:spPr>
          <a:xfrm>
            <a:off x="1730704" y="32407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category</a:t>
            </a:r>
          </a:p>
        </p:txBody>
      </p:sp>
      <p:pic>
        <p:nvPicPr>
          <p:cNvPr id="9" name="Google Shape;3145;p122">
            <a:extLst>
              <a:ext uri="{FF2B5EF4-FFF2-40B4-BE49-F238E27FC236}">
                <a16:creationId xmlns:a16="http://schemas.microsoft.com/office/drawing/2014/main" id="{ACAA997E-342E-5459-24C7-0C450A4C39B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7618" r="10921" b="21900"/>
          <a:stretch/>
        </p:blipFill>
        <p:spPr>
          <a:xfrm>
            <a:off x="1763642" y="3655984"/>
            <a:ext cx="167772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103209C9-CC77-7A21-5493-1392967A4714}"/>
              </a:ext>
            </a:extLst>
          </p:cNvPr>
          <p:cNvSpPr txBox="1">
            <a:spLocks/>
          </p:cNvSpPr>
          <p:nvPr/>
        </p:nvSpPr>
        <p:spPr>
          <a:xfrm>
            <a:off x="2355986" y="3816979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amt</a:t>
            </a:r>
          </a:p>
        </p:txBody>
      </p:sp>
      <p:pic>
        <p:nvPicPr>
          <p:cNvPr id="11" name="Google Shape;3143;p122">
            <a:extLst>
              <a:ext uri="{FF2B5EF4-FFF2-40B4-BE49-F238E27FC236}">
                <a16:creationId xmlns:a16="http://schemas.microsoft.com/office/drawing/2014/main" id="{2877F50D-921C-D641-7DB0-BA8C3FD99B0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1051" r="20000" b="26510"/>
          <a:stretch/>
        </p:blipFill>
        <p:spPr>
          <a:xfrm>
            <a:off x="3445456" y="3247897"/>
            <a:ext cx="1650875" cy="6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144;p122">
            <a:extLst>
              <a:ext uri="{FF2B5EF4-FFF2-40B4-BE49-F238E27FC236}">
                <a16:creationId xmlns:a16="http://schemas.microsoft.com/office/drawing/2014/main" id="{92B0C7B4-2E8A-1467-CADE-61F87E62A3E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562" r="12349" b="21750"/>
          <a:stretch/>
        </p:blipFill>
        <p:spPr>
          <a:xfrm>
            <a:off x="3498550" y="2774699"/>
            <a:ext cx="165087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C7A75395-0F9C-E3C8-BCFC-F0643FB8CB89}"/>
              </a:ext>
            </a:extLst>
          </p:cNvPr>
          <p:cNvSpPr txBox="1">
            <a:spLocks/>
          </p:cNvSpPr>
          <p:nvPr/>
        </p:nvSpPr>
        <p:spPr>
          <a:xfrm>
            <a:off x="4076141" y="2903892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first</a:t>
            </a:r>
          </a:p>
        </p:txBody>
      </p:sp>
      <p:sp>
        <p:nvSpPr>
          <p:cNvPr id="13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DB3F6441-7ABA-8160-AECD-95F5EAE5147E}"/>
              </a:ext>
            </a:extLst>
          </p:cNvPr>
          <p:cNvSpPr txBox="1">
            <a:spLocks/>
          </p:cNvSpPr>
          <p:nvPr/>
        </p:nvSpPr>
        <p:spPr>
          <a:xfrm>
            <a:off x="4000138" y="3440499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last</a:t>
            </a:r>
          </a:p>
        </p:txBody>
      </p:sp>
      <p:pic>
        <p:nvPicPr>
          <p:cNvPr id="15" name="Google Shape;3144;p122">
            <a:extLst>
              <a:ext uri="{FF2B5EF4-FFF2-40B4-BE49-F238E27FC236}">
                <a16:creationId xmlns:a16="http://schemas.microsoft.com/office/drawing/2014/main" id="{39D61B52-9277-1B16-16C7-E1F7A9EC96F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562" r="12349" b="21750"/>
          <a:stretch/>
        </p:blipFill>
        <p:spPr>
          <a:xfrm>
            <a:off x="3298566" y="3991124"/>
            <a:ext cx="165087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4AC95059-6E04-FB21-F25B-EF04D5BF7B7C}"/>
              </a:ext>
            </a:extLst>
          </p:cNvPr>
          <p:cNvSpPr txBox="1">
            <a:spLocks/>
          </p:cNvSpPr>
          <p:nvPr/>
        </p:nvSpPr>
        <p:spPr>
          <a:xfrm>
            <a:off x="3894720" y="4117605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street</a:t>
            </a:r>
          </a:p>
        </p:txBody>
      </p:sp>
      <p:pic>
        <p:nvPicPr>
          <p:cNvPr id="17" name="Google Shape;3144;p122">
            <a:extLst>
              <a:ext uri="{FF2B5EF4-FFF2-40B4-BE49-F238E27FC236}">
                <a16:creationId xmlns:a16="http://schemas.microsoft.com/office/drawing/2014/main" id="{34427A51-A49E-447A-5E40-8A662859246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562" r="12349" b="21750"/>
          <a:stretch/>
        </p:blipFill>
        <p:spPr>
          <a:xfrm>
            <a:off x="2530270" y="1660274"/>
            <a:ext cx="165087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395306EF-70FA-FD11-FB58-971E49E22CC6}"/>
              </a:ext>
            </a:extLst>
          </p:cNvPr>
          <p:cNvSpPr txBox="1">
            <a:spLocks/>
          </p:cNvSpPr>
          <p:nvPr/>
        </p:nvSpPr>
        <p:spPr>
          <a:xfrm>
            <a:off x="3107861" y="1789467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gender</a:t>
            </a:r>
          </a:p>
        </p:txBody>
      </p:sp>
      <p:pic>
        <p:nvPicPr>
          <p:cNvPr id="19" name="Google Shape;3143;p122">
            <a:extLst>
              <a:ext uri="{FF2B5EF4-FFF2-40B4-BE49-F238E27FC236}">
                <a16:creationId xmlns:a16="http://schemas.microsoft.com/office/drawing/2014/main" id="{38DE8C6E-1F25-1DE1-D624-A35824DF706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1051" r="20000" b="26510"/>
          <a:stretch/>
        </p:blipFill>
        <p:spPr>
          <a:xfrm>
            <a:off x="1592217" y="4202347"/>
            <a:ext cx="165087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3270212F-5284-C050-75F0-038C1D694EE4}"/>
              </a:ext>
            </a:extLst>
          </p:cNvPr>
          <p:cNvSpPr txBox="1">
            <a:spLocks/>
          </p:cNvSpPr>
          <p:nvPr/>
        </p:nvSpPr>
        <p:spPr>
          <a:xfrm>
            <a:off x="2146899" y="4394949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city</a:t>
            </a:r>
          </a:p>
        </p:txBody>
      </p:sp>
      <p:pic>
        <p:nvPicPr>
          <p:cNvPr id="21" name="Google Shape;3145;p122">
            <a:extLst>
              <a:ext uri="{FF2B5EF4-FFF2-40B4-BE49-F238E27FC236}">
                <a16:creationId xmlns:a16="http://schemas.microsoft.com/office/drawing/2014/main" id="{A6F4D3BF-C621-51EC-353D-F7B500CBE34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7618" r="10921" b="21900"/>
          <a:stretch/>
        </p:blipFill>
        <p:spPr>
          <a:xfrm>
            <a:off x="4213213" y="1881228"/>
            <a:ext cx="167772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5B7FB9F1-BB3A-0024-0B46-8036124BA6FE}"/>
              </a:ext>
            </a:extLst>
          </p:cNvPr>
          <p:cNvSpPr txBox="1">
            <a:spLocks/>
          </p:cNvSpPr>
          <p:nvPr/>
        </p:nvSpPr>
        <p:spPr>
          <a:xfrm>
            <a:off x="4824117" y="2039125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state</a:t>
            </a:r>
          </a:p>
        </p:txBody>
      </p:sp>
      <p:pic>
        <p:nvPicPr>
          <p:cNvPr id="25" name="Google Shape;3145;p122">
            <a:extLst>
              <a:ext uri="{FF2B5EF4-FFF2-40B4-BE49-F238E27FC236}">
                <a16:creationId xmlns:a16="http://schemas.microsoft.com/office/drawing/2014/main" id="{C9394B64-3006-4905-2E38-467CA594595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7618" r="10921" b="21900"/>
          <a:stretch/>
        </p:blipFill>
        <p:spPr>
          <a:xfrm>
            <a:off x="3101120" y="4549674"/>
            <a:ext cx="167772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86E055A2-8147-67E8-3A46-17E67BB60DD0}"/>
              </a:ext>
            </a:extLst>
          </p:cNvPr>
          <p:cNvSpPr txBox="1">
            <a:spLocks/>
          </p:cNvSpPr>
          <p:nvPr/>
        </p:nvSpPr>
        <p:spPr>
          <a:xfrm>
            <a:off x="3712024" y="4707571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zip</a:t>
            </a:r>
          </a:p>
        </p:txBody>
      </p:sp>
      <p:pic>
        <p:nvPicPr>
          <p:cNvPr id="29" name="Google Shape;3145;p122">
            <a:extLst>
              <a:ext uri="{FF2B5EF4-FFF2-40B4-BE49-F238E27FC236}">
                <a16:creationId xmlns:a16="http://schemas.microsoft.com/office/drawing/2014/main" id="{7CAC7279-A150-DCF8-560D-667113499B2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7618" r="10921" b="21900"/>
          <a:stretch/>
        </p:blipFill>
        <p:spPr>
          <a:xfrm>
            <a:off x="2235684" y="2840291"/>
            <a:ext cx="167772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BAAF2E31-AB73-3643-37BC-40DAE452607E}"/>
              </a:ext>
            </a:extLst>
          </p:cNvPr>
          <p:cNvSpPr txBox="1">
            <a:spLocks/>
          </p:cNvSpPr>
          <p:nvPr/>
        </p:nvSpPr>
        <p:spPr>
          <a:xfrm>
            <a:off x="2846588" y="2998188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 err="1"/>
              <a:t>lat</a:t>
            </a:r>
            <a:endParaRPr lang="en-US" sz="1200" dirty="0"/>
          </a:p>
        </p:txBody>
      </p:sp>
      <p:pic>
        <p:nvPicPr>
          <p:cNvPr id="31" name="Google Shape;3143;p122">
            <a:extLst>
              <a:ext uri="{FF2B5EF4-FFF2-40B4-BE49-F238E27FC236}">
                <a16:creationId xmlns:a16="http://schemas.microsoft.com/office/drawing/2014/main" id="{340DEFEE-A744-BCA0-9637-66260ADC8A0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1051" r="20000" b="26510"/>
          <a:stretch/>
        </p:blipFill>
        <p:spPr>
          <a:xfrm>
            <a:off x="2832705" y="2329232"/>
            <a:ext cx="165087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9FFEB3A5-29B5-F08C-6EF9-5120686134D7}"/>
              </a:ext>
            </a:extLst>
          </p:cNvPr>
          <p:cNvSpPr txBox="1">
            <a:spLocks/>
          </p:cNvSpPr>
          <p:nvPr/>
        </p:nvSpPr>
        <p:spPr>
          <a:xfrm>
            <a:off x="3387387" y="2521834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long</a:t>
            </a:r>
          </a:p>
        </p:txBody>
      </p:sp>
      <p:pic>
        <p:nvPicPr>
          <p:cNvPr id="33" name="Google Shape;3144;p122">
            <a:extLst>
              <a:ext uri="{FF2B5EF4-FFF2-40B4-BE49-F238E27FC236}">
                <a16:creationId xmlns:a16="http://schemas.microsoft.com/office/drawing/2014/main" id="{26A6B94E-BEDA-52DC-354E-2C75508633F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562" r="12349" b="21750"/>
          <a:stretch/>
        </p:blipFill>
        <p:spPr>
          <a:xfrm>
            <a:off x="4179962" y="4467250"/>
            <a:ext cx="165087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4C07D5A2-A68A-7C1C-659D-1AA849265993}"/>
              </a:ext>
            </a:extLst>
          </p:cNvPr>
          <p:cNvSpPr txBox="1">
            <a:spLocks/>
          </p:cNvSpPr>
          <p:nvPr/>
        </p:nvSpPr>
        <p:spPr>
          <a:xfrm>
            <a:off x="4776116" y="4593731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city_pop</a:t>
            </a:r>
            <a:endParaRPr lang="en-US" sz="1200" dirty="0"/>
          </a:p>
        </p:txBody>
      </p:sp>
      <p:pic>
        <p:nvPicPr>
          <p:cNvPr id="35" name="Google Shape;3145;p122">
            <a:extLst>
              <a:ext uri="{FF2B5EF4-FFF2-40B4-BE49-F238E27FC236}">
                <a16:creationId xmlns:a16="http://schemas.microsoft.com/office/drawing/2014/main" id="{F827A9D8-E830-E736-C1B5-A47B7437017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7618" r="10921" b="21900"/>
          <a:stretch/>
        </p:blipFill>
        <p:spPr>
          <a:xfrm>
            <a:off x="4625782" y="3861852"/>
            <a:ext cx="167772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3EEC812F-F31E-2717-299D-C65C6DC01CD4}"/>
              </a:ext>
            </a:extLst>
          </p:cNvPr>
          <p:cNvSpPr txBox="1">
            <a:spLocks/>
          </p:cNvSpPr>
          <p:nvPr/>
        </p:nvSpPr>
        <p:spPr>
          <a:xfrm>
            <a:off x="5236686" y="4019749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job</a:t>
            </a:r>
          </a:p>
          <a:p>
            <a:endParaRPr lang="en-US" sz="1200" dirty="0"/>
          </a:p>
        </p:txBody>
      </p:sp>
      <p:sp>
        <p:nvSpPr>
          <p:cNvPr id="37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A46E812A-1E3D-E800-E6B8-494894558A99}"/>
              </a:ext>
            </a:extLst>
          </p:cNvPr>
          <p:cNvSpPr txBox="1">
            <a:spLocks/>
          </p:cNvSpPr>
          <p:nvPr/>
        </p:nvSpPr>
        <p:spPr>
          <a:xfrm>
            <a:off x="7172123" y="5392194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city_pop</a:t>
            </a:r>
            <a:endParaRPr lang="en-US" sz="1200" dirty="0"/>
          </a:p>
        </p:txBody>
      </p:sp>
      <p:pic>
        <p:nvPicPr>
          <p:cNvPr id="38" name="Google Shape;3145;p122">
            <a:extLst>
              <a:ext uri="{FF2B5EF4-FFF2-40B4-BE49-F238E27FC236}">
                <a16:creationId xmlns:a16="http://schemas.microsoft.com/office/drawing/2014/main" id="{3E4C7446-BA1E-1810-B0A8-4A7DA706B8A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7618" r="10921" b="21900"/>
          <a:stretch/>
        </p:blipFill>
        <p:spPr>
          <a:xfrm>
            <a:off x="4705419" y="2439854"/>
            <a:ext cx="167772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46187A12-C1B9-6033-5CF6-996E0FD5D4E1}"/>
              </a:ext>
            </a:extLst>
          </p:cNvPr>
          <p:cNvSpPr txBox="1">
            <a:spLocks/>
          </p:cNvSpPr>
          <p:nvPr/>
        </p:nvSpPr>
        <p:spPr>
          <a:xfrm>
            <a:off x="5316323" y="2597751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dob</a:t>
            </a:r>
          </a:p>
        </p:txBody>
      </p:sp>
      <p:pic>
        <p:nvPicPr>
          <p:cNvPr id="40" name="Google Shape;3143;p122">
            <a:extLst>
              <a:ext uri="{FF2B5EF4-FFF2-40B4-BE49-F238E27FC236}">
                <a16:creationId xmlns:a16="http://schemas.microsoft.com/office/drawing/2014/main" id="{BD62A3B8-D60D-C897-4DFD-0A6401A3F2A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1051" r="20000" b="26510"/>
          <a:stretch/>
        </p:blipFill>
        <p:spPr>
          <a:xfrm>
            <a:off x="4952550" y="2869637"/>
            <a:ext cx="165087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744F69D4-24F1-E628-BF33-B2E077DA934D}"/>
              </a:ext>
            </a:extLst>
          </p:cNvPr>
          <p:cNvSpPr txBox="1">
            <a:spLocks/>
          </p:cNvSpPr>
          <p:nvPr/>
        </p:nvSpPr>
        <p:spPr>
          <a:xfrm>
            <a:off x="5507232" y="3062239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 err="1"/>
              <a:t>unix_time</a:t>
            </a:r>
            <a:endParaRPr lang="en-US" sz="1200" dirty="0"/>
          </a:p>
        </p:txBody>
      </p:sp>
      <p:pic>
        <p:nvPicPr>
          <p:cNvPr id="42" name="Google Shape;3144;p122">
            <a:extLst>
              <a:ext uri="{FF2B5EF4-FFF2-40B4-BE49-F238E27FC236}">
                <a16:creationId xmlns:a16="http://schemas.microsoft.com/office/drawing/2014/main" id="{1FBAFE44-0D14-44D4-A209-D754F9A4CFA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562" r="12349" b="21750"/>
          <a:stretch/>
        </p:blipFill>
        <p:spPr>
          <a:xfrm>
            <a:off x="4739642" y="3371440"/>
            <a:ext cx="165087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2AFA60D6-3E00-8540-C4CE-6DE57581BCDA}"/>
              </a:ext>
            </a:extLst>
          </p:cNvPr>
          <p:cNvSpPr txBox="1">
            <a:spLocks/>
          </p:cNvSpPr>
          <p:nvPr/>
        </p:nvSpPr>
        <p:spPr>
          <a:xfrm>
            <a:off x="5317232" y="3500633"/>
            <a:ext cx="1065911" cy="35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 err="1"/>
              <a:t>trans_num</a:t>
            </a:r>
            <a:endParaRPr lang="en-US" sz="1200" dirty="0"/>
          </a:p>
        </p:txBody>
      </p:sp>
      <p:pic>
        <p:nvPicPr>
          <p:cNvPr id="44" name="Google Shape;3144;p122">
            <a:extLst>
              <a:ext uri="{FF2B5EF4-FFF2-40B4-BE49-F238E27FC236}">
                <a16:creationId xmlns:a16="http://schemas.microsoft.com/office/drawing/2014/main" id="{C9804CD9-98DA-E4E5-D991-8002E128E63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562" r="12349" b="21750"/>
          <a:stretch/>
        </p:blipFill>
        <p:spPr>
          <a:xfrm>
            <a:off x="420875" y="3606079"/>
            <a:ext cx="165087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26796E32-C0EA-252D-0135-498D8A61FCE1}"/>
              </a:ext>
            </a:extLst>
          </p:cNvPr>
          <p:cNvSpPr txBox="1">
            <a:spLocks/>
          </p:cNvSpPr>
          <p:nvPr/>
        </p:nvSpPr>
        <p:spPr>
          <a:xfrm>
            <a:off x="998465" y="3735272"/>
            <a:ext cx="1065911" cy="35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 err="1"/>
              <a:t>unix_time</a:t>
            </a:r>
            <a:endParaRPr lang="en-US" sz="1200" dirty="0"/>
          </a:p>
        </p:txBody>
      </p:sp>
      <p:pic>
        <p:nvPicPr>
          <p:cNvPr id="46" name="Google Shape;3145;p122">
            <a:extLst>
              <a:ext uri="{FF2B5EF4-FFF2-40B4-BE49-F238E27FC236}">
                <a16:creationId xmlns:a16="http://schemas.microsoft.com/office/drawing/2014/main" id="{FBBE4184-888B-30B0-F4EC-305001E4EDB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7618" r="10921" b="21900"/>
          <a:stretch/>
        </p:blipFill>
        <p:spPr>
          <a:xfrm>
            <a:off x="437377" y="4120240"/>
            <a:ext cx="167772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7F442D71-C654-BCEA-E37A-0C3D9069A19B}"/>
              </a:ext>
            </a:extLst>
          </p:cNvPr>
          <p:cNvSpPr txBox="1">
            <a:spLocks/>
          </p:cNvSpPr>
          <p:nvPr/>
        </p:nvSpPr>
        <p:spPr>
          <a:xfrm>
            <a:off x="1048281" y="4278137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 err="1"/>
              <a:t>merch_lat</a:t>
            </a:r>
            <a:endParaRPr lang="en-US" sz="1200" dirty="0"/>
          </a:p>
        </p:txBody>
      </p:sp>
      <p:pic>
        <p:nvPicPr>
          <p:cNvPr id="48" name="Google Shape;3144;p122">
            <a:extLst>
              <a:ext uri="{FF2B5EF4-FFF2-40B4-BE49-F238E27FC236}">
                <a16:creationId xmlns:a16="http://schemas.microsoft.com/office/drawing/2014/main" id="{8C67FB46-256B-21E9-5C99-E6B1AA942A4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562" r="12349" b="21750"/>
          <a:stretch/>
        </p:blipFill>
        <p:spPr>
          <a:xfrm>
            <a:off x="5424855" y="1511176"/>
            <a:ext cx="165087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6F993404-072D-EB84-9C3E-F192DF1D09F3}"/>
              </a:ext>
            </a:extLst>
          </p:cNvPr>
          <p:cNvSpPr txBox="1">
            <a:spLocks/>
          </p:cNvSpPr>
          <p:nvPr/>
        </p:nvSpPr>
        <p:spPr>
          <a:xfrm>
            <a:off x="5923006" y="1637657"/>
            <a:ext cx="1152723" cy="3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 err="1"/>
              <a:t>merch_long</a:t>
            </a:r>
            <a:endParaRPr lang="en-US" sz="1200" dirty="0"/>
          </a:p>
        </p:txBody>
      </p:sp>
      <p:pic>
        <p:nvPicPr>
          <p:cNvPr id="50" name="Google Shape;3143;p122">
            <a:extLst>
              <a:ext uri="{FF2B5EF4-FFF2-40B4-BE49-F238E27FC236}">
                <a16:creationId xmlns:a16="http://schemas.microsoft.com/office/drawing/2014/main" id="{F881D42C-6557-CA10-3A7C-98F80DC8771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1051" r="20000" b="26510"/>
          <a:stretch/>
        </p:blipFill>
        <p:spPr>
          <a:xfrm>
            <a:off x="5555106" y="1903484"/>
            <a:ext cx="1650875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487;p93">
            <a:hlinkClick r:id="rId8" action="ppaction://hlinksldjump"/>
            <a:extLst>
              <a:ext uri="{FF2B5EF4-FFF2-40B4-BE49-F238E27FC236}">
                <a16:creationId xmlns:a16="http://schemas.microsoft.com/office/drawing/2014/main" id="{D1BBF5A2-9343-495C-5BB6-A2B017E07F10}"/>
              </a:ext>
            </a:extLst>
          </p:cNvPr>
          <p:cNvSpPr txBox="1">
            <a:spLocks/>
          </p:cNvSpPr>
          <p:nvPr/>
        </p:nvSpPr>
        <p:spPr>
          <a:xfrm>
            <a:off x="6109788" y="2096086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 err="1"/>
              <a:t>is_fraud</a:t>
            </a:r>
            <a:endParaRPr lang="en-US" sz="1200" dirty="0"/>
          </a:p>
        </p:txBody>
      </p:sp>
      <p:sp>
        <p:nvSpPr>
          <p:cNvPr id="52" name="Google Shape;1111;p84">
            <a:hlinkClick r:id="rId8" action="ppaction://hlinksldjump"/>
            <a:extLst>
              <a:ext uri="{FF2B5EF4-FFF2-40B4-BE49-F238E27FC236}">
                <a16:creationId xmlns:a16="http://schemas.microsoft.com/office/drawing/2014/main" id="{6599790F-1E71-1429-F7E5-562B3F891107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112;p84">
            <a:hlinkClick r:id="rId8" action="ppaction://hlinksldjump"/>
            <a:extLst>
              <a:ext uri="{FF2B5EF4-FFF2-40B4-BE49-F238E27FC236}">
                <a16:creationId xmlns:a16="http://schemas.microsoft.com/office/drawing/2014/main" id="{E9EE6A8B-EA18-0CCC-72B4-526D9B40C5BD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54" name="Google Shape;1114;p84">
            <a:hlinkClick r:id="rId9" action="ppaction://hlinksldjump"/>
            <a:extLst>
              <a:ext uri="{FF2B5EF4-FFF2-40B4-BE49-F238E27FC236}">
                <a16:creationId xmlns:a16="http://schemas.microsoft.com/office/drawing/2014/main" id="{04569A19-E031-204E-3D24-1A6E6692E702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55" name="Google Shape;1117;p84">
            <a:hlinkClick r:id="rId9" action="ppaction://hlinksldjump"/>
            <a:extLst>
              <a:ext uri="{FF2B5EF4-FFF2-40B4-BE49-F238E27FC236}">
                <a16:creationId xmlns:a16="http://schemas.microsoft.com/office/drawing/2014/main" id="{3F3CDA57-239E-8A5C-F98F-3AEC98F33DFC}"/>
              </a:ext>
            </a:extLst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B61D8870-2ADA-AA7A-8C87-B5A3A1E3CF88}"/>
              </a:ext>
            </a:extLst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4DEC47E1-CB3A-1F8E-A13D-49A2B8F9DD43}"/>
              </a:ext>
            </a:extLst>
          </p:cNvPr>
          <p:cNvSpPr txBox="1">
            <a:spLocks/>
          </p:cNvSpPr>
          <p:nvPr/>
        </p:nvSpPr>
        <p:spPr>
          <a:xfrm>
            <a:off x="8088800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58" name="Google Shape;1120;p84">
            <a:hlinkClick r:id="rId8" action="ppaction://hlinksldjump"/>
            <a:extLst>
              <a:ext uri="{FF2B5EF4-FFF2-40B4-BE49-F238E27FC236}">
                <a16:creationId xmlns:a16="http://schemas.microsoft.com/office/drawing/2014/main" id="{44AA16A8-AA95-AED5-542C-4EF8AA0410A8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121;p84">
            <a:hlinkClick r:id="rId9" action="ppaction://hlinksldjump"/>
            <a:extLst>
              <a:ext uri="{FF2B5EF4-FFF2-40B4-BE49-F238E27FC236}">
                <a16:creationId xmlns:a16="http://schemas.microsoft.com/office/drawing/2014/main" id="{567D16C3-65DB-9D0F-7EBD-5A1122A25B95}"/>
              </a:ext>
            </a:extLst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6A994931-6753-E653-EEF9-BAE90EFF4385}"/>
              </a:ext>
            </a:extLst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DF52FAC8-403B-49F7-1312-1FFCA219384A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F4054D03-BFE5-7D6E-9829-83947871276A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63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6B3DD165-A8DE-8F4E-B768-25E29BE4C405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8FD5FCA7-6971-E963-88DA-DDD8FFF47DC2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C3219C7B-80EA-16DB-2027-53242FBFAF5D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1474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B21F09C2-CE83-C623-A8C4-56D78C8C1E45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5" name="Google Shape;495;p68">
            <a:hlinkClick r:id="rId10" action="ppaction://hlinksldjump"/>
            <a:extLst>
              <a:ext uri="{FF2B5EF4-FFF2-40B4-BE49-F238E27FC236}">
                <a16:creationId xmlns:a16="http://schemas.microsoft.com/office/drawing/2014/main" id="{333F8EDB-8FA5-F44B-AE15-210CFBE5393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7" name="Google Shape;498;p68">
            <a:hlinkClick r:id="rId10" action="ppaction://hlinksldjump"/>
            <a:extLst>
              <a:ext uri="{FF2B5EF4-FFF2-40B4-BE49-F238E27FC236}">
                <a16:creationId xmlns:a16="http://schemas.microsoft.com/office/drawing/2014/main" id="{ACF59214-B5D3-0C8B-F167-6E11F4BE3AD0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1518" name="Google Shape;497;p68">
            <a:hlinkClick r:id="rId10" action="ppaction://hlinksldjump"/>
            <a:extLst>
              <a:ext uri="{FF2B5EF4-FFF2-40B4-BE49-F238E27FC236}">
                <a16:creationId xmlns:a16="http://schemas.microsoft.com/office/drawing/2014/main" id="{E8AE5855-83C1-A11A-109C-34E00B4EBA3C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1519" name="Google Shape;1112;p84">
            <a:hlinkClick r:id="rId8" action="ppaction://hlinksldjump"/>
            <a:extLst>
              <a:ext uri="{FF2B5EF4-FFF2-40B4-BE49-F238E27FC236}">
                <a16:creationId xmlns:a16="http://schemas.microsoft.com/office/drawing/2014/main" id="{F9D9395D-0762-AE1A-D959-B48224172F52}"/>
              </a:ext>
            </a:extLst>
          </p:cNvPr>
          <p:cNvSpPr txBox="1">
            <a:spLocks/>
          </p:cNvSpPr>
          <p:nvPr/>
        </p:nvSpPr>
        <p:spPr>
          <a:xfrm>
            <a:off x="7987068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3" grpId="0"/>
      <p:bldP spid="16" grpId="0"/>
      <p:bldP spid="18" grpId="0"/>
      <p:bldP spid="20" grpId="0"/>
      <p:bldP spid="22" grpId="0"/>
      <p:bldP spid="26" grpId="0"/>
      <p:bldP spid="30" grpId="0"/>
      <p:bldP spid="32" grpId="0"/>
      <p:bldP spid="34" grpId="0"/>
      <p:bldP spid="36" grpId="0"/>
      <p:bldP spid="39" grpId="0"/>
      <p:bldP spid="41" grpId="0"/>
      <p:bldP spid="43" grpId="0"/>
      <p:bldP spid="45" grpId="0"/>
      <p:bldP spid="47" grpId="0"/>
      <p:bldP spid="49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0" y="184728"/>
            <a:ext cx="7071260" cy="495877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68" name="Google Shape;568;p70"/>
          <p:cNvSpPr txBox="1">
            <a:spLocks noGrp="1"/>
          </p:cNvSpPr>
          <p:nvPr>
            <p:ph type="title"/>
          </p:nvPr>
        </p:nvSpPr>
        <p:spPr>
          <a:xfrm>
            <a:off x="790997" y="511446"/>
            <a:ext cx="5572857" cy="5705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How to sort a string in python</a:t>
            </a:r>
            <a:endParaRPr dirty="0"/>
          </a:p>
        </p:txBody>
      </p:sp>
      <p:pic>
        <p:nvPicPr>
          <p:cNvPr id="570" name="Google Shape;570;p70"/>
          <p:cNvPicPr preferRelativeResize="0"/>
          <p:nvPr/>
        </p:nvPicPr>
        <p:blipFill rotWithShape="1">
          <a:blip r:embed="rId4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EBBA13-BD48-8518-7F6E-74640D58A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0" y="1203432"/>
            <a:ext cx="57340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46BE6BA-B533-451C-4BA0-AD18D1E69BC5}"/>
              </a:ext>
            </a:extLst>
          </p:cNvPr>
          <p:cNvSpPr txBox="1"/>
          <p:nvPr/>
        </p:nvSpPr>
        <p:spPr>
          <a:xfrm>
            <a:off x="710400" y="4368800"/>
            <a:ext cx="5734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i="0" strike="noStrike" dirty="0">
                <a:solidFill>
                  <a:srgbClr val="1155CC"/>
                </a:solidFill>
                <a:effectLst/>
                <a:latin typeface="Catamaran" panose="02020500000000000000" charset="0"/>
                <a:cs typeface="Catamaran" panose="02020500000000000000" charset="0"/>
                <a:hlinkClick r:id="rId6"/>
              </a:rPr>
              <a:t>(Ref: https://www.kaggle.com/datasets/kartik2112/fraud-detection/data</a:t>
            </a:r>
            <a:r>
              <a:rPr lang="en-US" altLang="zh-TW" sz="1200" b="0" i="0" strike="noStrike" dirty="0">
                <a:solidFill>
                  <a:srgbClr val="1155CC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)</a:t>
            </a:r>
            <a:endParaRPr lang="zh-TW" altLang="en-US" sz="1050" dirty="0">
              <a:latin typeface="Catamaran" panose="02020500000000000000" charset="0"/>
              <a:cs typeface="Catamaran" panose="02020500000000000000" charset="0"/>
            </a:endParaRPr>
          </a:p>
        </p:txBody>
      </p:sp>
      <p:sp>
        <p:nvSpPr>
          <p:cNvPr id="6" name="Google Shape;1111;p84">
            <a:hlinkClick r:id="rId7" action="ppaction://hlinksldjump"/>
            <a:extLst>
              <a:ext uri="{FF2B5EF4-FFF2-40B4-BE49-F238E27FC236}">
                <a16:creationId xmlns:a16="http://schemas.microsoft.com/office/drawing/2014/main" id="{BD4E5D48-EF2A-E90C-BD8B-FC62CA32BF30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2;p84">
            <a:hlinkClick r:id="rId7" action="ppaction://hlinksldjump"/>
            <a:extLst>
              <a:ext uri="{FF2B5EF4-FFF2-40B4-BE49-F238E27FC236}">
                <a16:creationId xmlns:a16="http://schemas.microsoft.com/office/drawing/2014/main" id="{3BF0C2DF-9679-3C0E-CB29-72F731265C13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8" name="Google Shape;1114;p84">
            <a:hlinkClick r:id="rId8" action="ppaction://hlinksldjump"/>
            <a:extLst>
              <a:ext uri="{FF2B5EF4-FFF2-40B4-BE49-F238E27FC236}">
                <a16:creationId xmlns:a16="http://schemas.microsoft.com/office/drawing/2014/main" id="{98E61B6F-FD9B-A1F8-D0D2-D4A8EF70A16C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9" name="Google Shape;1117;p84">
            <a:hlinkClick r:id="rId8" action="ppaction://hlinksldjump"/>
            <a:extLst>
              <a:ext uri="{FF2B5EF4-FFF2-40B4-BE49-F238E27FC236}">
                <a16:creationId xmlns:a16="http://schemas.microsoft.com/office/drawing/2014/main" id="{AB47ED82-0523-E5B9-1960-93C42289CAFB}"/>
              </a:ext>
            </a:extLst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51F8A6B0-CE07-532F-6AF1-D4118F9E8A10}"/>
              </a:ext>
            </a:extLst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5FA66939-D738-E3FA-0B06-326AC1ED661A}"/>
              </a:ext>
            </a:extLst>
          </p:cNvPr>
          <p:cNvSpPr txBox="1">
            <a:spLocks/>
          </p:cNvSpPr>
          <p:nvPr/>
        </p:nvSpPr>
        <p:spPr>
          <a:xfrm>
            <a:off x="8088800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2" name="Google Shape;1120;p84">
            <a:hlinkClick r:id="rId7" action="ppaction://hlinksldjump"/>
            <a:extLst>
              <a:ext uri="{FF2B5EF4-FFF2-40B4-BE49-F238E27FC236}">
                <a16:creationId xmlns:a16="http://schemas.microsoft.com/office/drawing/2014/main" id="{E4D8A3EB-9F8B-8BF3-C0FA-5466F5707677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21;p84">
            <a:hlinkClick r:id="rId8" action="ppaction://hlinksldjump"/>
            <a:extLst>
              <a:ext uri="{FF2B5EF4-FFF2-40B4-BE49-F238E27FC236}">
                <a16:creationId xmlns:a16="http://schemas.microsoft.com/office/drawing/2014/main" id="{36AB5250-5027-DC64-4C49-9DC5191BAFEA}"/>
              </a:ext>
            </a:extLst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285D489B-1B0E-6C8A-2D00-0F28BB490390}"/>
              </a:ext>
            </a:extLst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293F5C57-461F-D873-010E-A6840D735EBA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94CA06D9-CC35-48C4-4A48-60EBE03DF030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7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45811F71-424C-22BD-7098-24E3A25619DF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889D026C-CFB6-0684-90CB-7FDA68C3D9F3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6A6584DD-78C5-4B08-5223-C376E2FB26BE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20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189B8492-64A8-DFD1-D9AB-7D4957D5E277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495;p68">
            <a:hlinkClick r:id="rId9" action="ppaction://hlinksldjump"/>
            <a:extLst>
              <a:ext uri="{FF2B5EF4-FFF2-40B4-BE49-F238E27FC236}">
                <a16:creationId xmlns:a16="http://schemas.microsoft.com/office/drawing/2014/main" id="{C0AAE7B1-937F-0DFC-7385-631E27CB3F0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498;p68">
            <a:hlinkClick r:id="rId9" action="ppaction://hlinksldjump"/>
            <a:extLst>
              <a:ext uri="{FF2B5EF4-FFF2-40B4-BE49-F238E27FC236}">
                <a16:creationId xmlns:a16="http://schemas.microsoft.com/office/drawing/2014/main" id="{29704ABA-EA8F-2FA1-E06F-CD175744821A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3" name="Google Shape;497;p68">
            <a:hlinkClick r:id="rId9" action="ppaction://hlinksldjump"/>
            <a:extLst>
              <a:ext uri="{FF2B5EF4-FFF2-40B4-BE49-F238E27FC236}">
                <a16:creationId xmlns:a16="http://schemas.microsoft.com/office/drawing/2014/main" id="{B7101DAC-1CDB-33B6-FB4A-7FED7E0F348A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24" name="Google Shape;1112;p84">
            <a:hlinkClick r:id="rId7" action="ppaction://hlinksldjump"/>
            <a:extLst>
              <a:ext uri="{FF2B5EF4-FFF2-40B4-BE49-F238E27FC236}">
                <a16:creationId xmlns:a16="http://schemas.microsoft.com/office/drawing/2014/main" id="{F925CF62-2D2A-3BFD-B0A0-D60DCC8F8379}"/>
              </a:ext>
            </a:extLst>
          </p:cNvPr>
          <p:cNvSpPr txBox="1">
            <a:spLocks/>
          </p:cNvSpPr>
          <p:nvPr/>
        </p:nvSpPr>
        <p:spPr>
          <a:xfrm>
            <a:off x="7987068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245255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70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00" y="184728"/>
            <a:ext cx="7071260" cy="495877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ED2396BD-DCE4-C868-D160-80A43DD4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53" y="280305"/>
            <a:ext cx="5264350" cy="450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11;p84">
            <a:hlinkClick r:id="rId6" action="ppaction://hlinksldjump"/>
            <a:extLst>
              <a:ext uri="{FF2B5EF4-FFF2-40B4-BE49-F238E27FC236}">
                <a16:creationId xmlns:a16="http://schemas.microsoft.com/office/drawing/2014/main" id="{5CD6F2BF-CC56-7B86-2DF7-6BA25A7C3E75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12;p84">
            <a:hlinkClick r:id="rId6" action="ppaction://hlinksldjump"/>
            <a:extLst>
              <a:ext uri="{FF2B5EF4-FFF2-40B4-BE49-F238E27FC236}">
                <a16:creationId xmlns:a16="http://schemas.microsoft.com/office/drawing/2014/main" id="{AC049398-18AC-D640-EF27-2C7EF589912A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7" name="Google Shape;1114;p84">
            <a:hlinkClick r:id="rId7" action="ppaction://hlinksldjump"/>
            <a:extLst>
              <a:ext uri="{FF2B5EF4-FFF2-40B4-BE49-F238E27FC236}">
                <a16:creationId xmlns:a16="http://schemas.microsoft.com/office/drawing/2014/main" id="{9827AB0E-BA24-0FCD-4A40-4FB9203B4654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8" name="Google Shape;1117;p84">
            <a:hlinkClick r:id="rId7" action="ppaction://hlinksldjump"/>
            <a:extLst>
              <a:ext uri="{FF2B5EF4-FFF2-40B4-BE49-F238E27FC236}">
                <a16:creationId xmlns:a16="http://schemas.microsoft.com/office/drawing/2014/main" id="{DAA033C6-2C17-CAF6-6DD6-5045DE351D84}"/>
              </a:ext>
            </a:extLst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A483D7DC-5397-E8A1-2A60-09A06C10B00D}"/>
              </a:ext>
            </a:extLst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F3184DBF-7400-A166-E609-238E1617D4FD}"/>
              </a:ext>
            </a:extLst>
          </p:cNvPr>
          <p:cNvSpPr txBox="1">
            <a:spLocks/>
          </p:cNvSpPr>
          <p:nvPr/>
        </p:nvSpPr>
        <p:spPr>
          <a:xfrm>
            <a:off x="8088800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1" name="Google Shape;1120;p84">
            <a:hlinkClick r:id="rId6" action="ppaction://hlinksldjump"/>
            <a:extLst>
              <a:ext uri="{FF2B5EF4-FFF2-40B4-BE49-F238E27FC236}">
                <a16:creationId xmlns:a16="http://schemas.microsoft.com/office/drawing/2014/main" id="{C9F2D1B3-37FE-C7B7-B2BF-EA52C09B6EED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21;p84">
            <a:hlinkClick r:id="rId7" action="ppaction://hlinksldjump"/>
            <a:extLst>
              <a:ext uri="{FF2B5EF4-FFF2-40B4-BE49-F238E27FC236}">
                <a16:creationId xmlns:a16="http://schemas.microsoft.com/office/drawing/2014/main" id="{8EA6437B-9FFE-D0CA-0518-FEEAC029C654}"/>
              </a:ext>
            </a:extLst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AED987ED-01E9-4798-5C54-DB54841A0F1F}"/>
              </a:ext>
            </a:extLst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B0FF154-EB95-A6DD-17BF-DC3D2A819F1E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7F1CF7A5-1265-8299-C0E4-6ABC6036F675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6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BF545C7-F21E-A180-2D0F-9F20CDB37B65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1FC33B7D-E843-B2CE-B1ED-99B7FEC646CA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EE946AAB-22CE-277A-6C33-752D208FDEE2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19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158F7D4-7E80-A95A-8995-2561FFA44290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495;p68">
            <a:hlinkClick r:id="rId8" action="ppaction://hlinksldjump"/>
            <a:extLst>
              <a:ext uri="{FF2B5EF4-FFF2-40B4-BE49-F238E27FC236}">
                <a16:creationId xmlns:a16="http://schemas.microsoft.com/office/drawing/2014/main" id="{55817907-753E-2E23-310F-82097613CF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498;p68">
            <a:hlinkClick r:id="rId8" action="ppaction://hlinksldjump"/>
            <a:extLst>
              <a:ext uri="{FF2B5EF4-FFF2-40B4-BE49-F238E27FC236}">
                <a16:creationId xmlns:a16="http://schemas.microsoft.com/office/drawing/2014/main" id="{5CDF1EDF-D473-0B52-8798-4BD65A28632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2" name="Google Shape;497;p68">
            <a:hlinkClick r:id="rId8" action="ppaction://hlinksldjump"/>
            <a:extLst>
              <a:ext uri="{FF2B5EF4-FFF2-40B4-BE49-F238E27FC236}">
                <a16:creationId xmlns:a16="http://schemas.microsoft.com/office/drawing/2014/main" id="{5E197B9C-4D34-DC7C-089B-082711677B1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23" name="Google Shape;1112;p84">
            <a:hlinkClick r:id="rId6" action="ppaction://hlinksldjump"/>
            <a:extLst>
              <a:ext uri="{FF2B5EF4-FFF2-40B4-BE49-F238E27FC236}">
                <a16:creationId xmlns:a16="http://schemas.microsoft.com/office/drawing/2014/main" id="{FEF594D7-202B-59C8-3242-D3638964DD7E}"/>
              </a:ext>
            </a:extLst>
          </p:cNvPr>
          <p:cNvSpPr txBox="1">
            <a:spLocks/>
          </p:cNvSpPr>
          <p:nvPr/>
        </p:nvSpPr>
        <p:spPr>
          <a:xfrm>
            <a:off x="7987068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154858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70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00" y="184728"/>
            <a:ext cx="7071260" cy="495877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372019E-45F5-E717-EB46-21EFE80B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8" y="517262"/>
            <a:ext cx="57340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910;p79">
            <a:extLst>
              <a:ext uri="{FF2B5EF4-FFF2-40B4-BE49-F238E27FC236}">
                <a16:creationId xmlns:a16="http://schemas.microsoft.com/office/drawing/2014/main" id="{4471C0E8-A05D-57A7-92A8-42253E51FD9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12891" flipH="1">
            <a:off x="3361326" y="3622064"/>
            <a:ext cx="3377739" cy="35818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27;p96">
            <a:extLst>
              <a:ext uri="{FF2B5EF4-FFF2-40B4-BE49-F238E27FC236}">
                <a16:creationId xmlns:a16="http://schemas.microsoft.com/office/drawing/2014/main" id="{248954C1-ECEF-A3C3-5772-65459AABD5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2774" y="4528999"/>
            <a:ext cx="2676519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2000" dirty="0"/>
              <a:t>The AI sorting result</a:t>
            </a:r>
          </a:p>
        </p:txBody>
      </p:sp>
      <p:sp>
        <p:nvSpPr>
          <p:cNvPr id="7" name="Google Shape;1111;p84">
            <a:hlinkClick r:id="rId7" action="ppaction://hlinksldjump"/>
            <a:extLst>
              <a:ext uri="{FF2B5EF4-FFF2-40B4-BE49-F238E27FC236}">
                <a16:creationId xmlns:a16="http://schemas.microsoft.com/office/drawing/2014/main" id="{79F11BBF-85DF-BB2A-7671-21BB2EC9ABAD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2;p84">
            <a:hlinkClick r:id="rId7" action="ppaction://hlinksldjump"/>
            <a:extLst>
              <a:ext uri="{FF2B5EF4-FFF2-40B4-BE49-F238E27FC236}">
                <a16:creationId xmlns:a16="http://schemas.microsoft.com/office/drawing/2014/main" id="{C1B16F9E-EC33-B52B-1400-B9F84C16DB8D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9" name="Google Shape;1114;p84">
            <a:hlinkClick r:id="rId8" action="ppaction://hlinksldjump"/>
            <a:extLst>
              <a:ext uri="{FF2B5EF4-FFF2-40B4-BE49-F238E27FC236}">
                <a16:creationId xmlns:a16="http://schemas.microsoft.com/office/drawing/2014/main" id="{10033524-E075-F180-B5B7-BA11AE18E2C5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10" name="Google Shape;1117;p84">
            <a:hlinkClick r:id="rId8" action="ppaction://hlinksldjump"/>
            <a:extLst>
              <a:ext uri="{FF2B5EF4-FFF2-40B4-BE49-F238E27FC236}">
                <a16:creationId xmlns:a16="http://schemas.microsoft.com/office/drawing/2014/main" id="{B3663403-D7E4-6BFF-76B9-4AA4F29EF22F}"/>
              </a:ext>
            </a:extLst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0DC1950B-9CEB-7292-ED10-F187FAFBD034}"/>
              </a:ext>
            </a:extLst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8D3E5FD9-3A2C-71C6-72CA-3EF3AEA6B693}"/>
              </a:ext>
            </a:extLst>
          </p:cNvPr>
          <p:cNvSpPr txBox="1">
            <a:spLocks/>
          </p:cNvSpPr>
          <p:nvPr/>
        </p:nvSpPr>
        <p:spPr>
          <a:xfrm>
            <a:off x="8088800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3" name="Google Shape;1120;p84">
            <a:hlinkClick r:id="rId7" action="ppaction://hlinksldjump"/>
            <a:extLst>
              <a:ext uri="{FF2B5EF4-FFF2-40B4-BE49-F238E27FC236}">
                <a16:creationId xmlns:a16="http://schemas.microsoft.com/office/drawing/2014/main" id="{21EEBD22-73B2-D8D7-4B7B-810BD463F4D5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1;p84">
            <a:hlinkClick r:id="rId8" action="ppaction://hlinksldjump"/>
            <a:extLst>
              <a:ext uri="{FF2B5EF4-FFF2-40B4-BE49-F238E27FC236}">
                <a16:creationId xmlns:a16="http://schemas.microsoft.com/office/drawing/2014/main" id="{D6230FEA-3904-B455-C28E-0C81470F0C75}"/>
              </a:ext>
            </a:extLst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56895C60-32F6-D5E1-D665-CBC8269AF179}"/>
              </a:ext>
            </a:extLst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58AD22F9-9FCB-1677-4A46-B0326A5C574B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48E0BA4C-8A84-2CF4-459D-DE74A398A1E9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8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5D9FDF93-8864-8172-07BE-57362F6A9DC0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941295F0-58D9-BF59-570F-53D461D07972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FA9F8898-86F5-54C0-282E-D5220ED17630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21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8C4ADD31-65D8-916C-2889-717B7D17677E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495;p68">
            <a:hlinkClick r:id="rId9" action="ppaction://hlinksldjump"/>
            <a:extLst>
              <a:ext uri="{FF2B5EF4-FFF2-40B4-BE49-F238E27FC236}">
                <a16:creationId xmlns:a16="http://schemas.microsoft.com/office/drawing/2014/main" id="{666A74BD-FD55-C6BB-7ECD-036F3064DEE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98;p68">
            <a:hlinkClick r:id="rId9" action="ppaction://hlinksldjump"/>
            <a:extLst>
              <a:ext uri="{FF2B5EF4-FFF2-40B4-BE49-F238E27FC236}">
                <a16:creationId xmlns:a16="http://schemas.microsoft.com/office/drawing/2014/main" id="{5789DB1B-F3A5-D48E-A48F-79AF8E33E289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4" name="Google Shape;497;p68">
            <a:hlinkClick r:id="rId9" action="ppaction://hlinksldjump"/>
            <a:extLst>
              <a:ext uri="{FF2B5EF4-FFF2-40B4-BE49-F238E27FC236}">
                <a16:creationId xmlns:a16="http://schemas.microsoft.com/office/drawing/2014/main" id="{20E5132E-EF89-C4B7-CB6A-4538F800026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25" name="Google Shape;1112;p84">
            <a:hlinkClick r:id="rId7" action="ppaction://hlinksldjump"/>
            <a:extLst>
              <a:ext uri="{FF2B5EF4-FFF2-40B4-BE49-F238E27FC236}">
                <a16:creationId xmlns:a16="http://schemas.microsoft.com/office/drawing/2014/main" id="{D2E6359C-18AA-0D01-1FCD-F0A890F91CD8}"/>
              </a:ext>
            </a:extLst>
          </p:cNvPr>
          <p:cNvSpPr txBox="1">
            <a:spLocks/>
          </p:cNvSpPr>
          <p:nvPr/>
        </p:nvSpPr>
        <p:spPr>
          <a:xfrm>
            <a:off x="7987068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14553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70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00" y="184728"/>
            <a:ext cx="7071260" cy="495877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" name="Google Shape;1111;p84">
            <a:hlinkClick r:id="rId5" action="ppaction://hlinksldjump"/>
            <a:extLst>
              <a:ext uri="{FF2B5EF4-FFF2-40B4-BE49-F238E27FC236}">
                <a16:creationId xmlns:a16="http://schemas.microsoft.com/office/drawing/2014/main" id="{5CD6F2BF-CC56-7B86-2DF7-6BA25A7C3E75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AC049398-18AC-D640-EF27-2C7EF589912A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7" name="Google Shape;1114;p84">
            <a:hlinkClick r:id="rId6" action="ppaction://hlinksldjump"/>
            <a:extLst>
              <a:ext uri="{FF2B5EF4-FFF2-40B4-BE49-F238E27FC236}">
                <a16:creationId xmlns:a16="http://schemas.microsoft.com/office/drawing/2014/main" id="{9827AB0E-BA24-0FCD-4A40-4FB9203B4654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8" name="Google Shape;1117;p84">
            <a:hlinkClick r:id="rId6" action="ppaction://hlinksldjump"/>
            <a:extLst>
              <a:ext uri="{FF2B5EF4-FFF2-40B4-BE49-F238E27FC236}">
                <a16:creationId xmlns:a16="http://schemas.microsoft.com/office/drawing/2014/main" id="{DAA033C6-2C17-CAF6-6DD6-5045DE351D84}"/>
              </a:ext>
            </a:extLst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A483D7DC-5397-E8A1-2A60-09A06C10B00D}"/>
              </a:ext>
            </a:extLst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F3184DBF-7400-A166-E609-238E1617D4FD}"/>
              </a:ext>
            </a:extLst>
          </p:cNvPr>
          <p:cNvSpPr txBox="1">
            <a:spLocks/>
          </p:cNvSpPr>
          <p:nvPr/>
        </p:nvSpPr>
        <p:spPr>
          <a:xfrm>
            <a:off x="8088800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1" name="Google Shape;1120;p84">
            <a:hlinkClick r:id="rId5" action="ppaction://hlinksldjump"/>
            <a:extLst>
              <a:ext uri="{FF2B5EF4-FFF2-40B4-BE49-F238E27FC236}">
                <a16:creationId xmlns:a16="http://schemas.microsoft.com/office/drawing/2014/main" id="{C9F2D1B3-37FE-C7B7-B2BF-EA52C09B6EED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21;p84">
            <a:hlinkClick r:id="rId6" action="ppaction://hlinksldjump"/>
            <a:extLst>
              <a:ext uri="{FF2B5EF4-FFF2-40B4-BE49-F238E27FC236}">
                <a16:creationId xmlns:a16="http://schemas.microsoft.com/office/drawing/2014/main" id="{8EA6437B-9FFE-D0CA-0518-FEEAC029C654}"/>
              </a:ext>
            </a:extLst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AED987ED-01E9-4798-5C54-DB54841A0F1F}"/>
              </a:ext>
            </a:extLst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B0FF154-EB95-A6DD-17BF-DC3D2A819F1E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7F1CF7A5-1265-8299-C0E4-6ABC6036F675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6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BF545C7-F21E-A180-2D0F-9F20CDB37B65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1FC33B7D-E843-B2CE-B1ED-99B7FEC646CA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EE946AAB-22CE-277A-6C33-752D208FDEE2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19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158F7D4-7E80-A95A-8995-2561FFA44290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495;p68">
            <a:hlinkClick r:id="rId7" action="ppaction://hlinksldjump"/>
            <a:extLst>
              <a:ext uri="{FF2B5EF4-FFF2-40B4-BE49-F238E27FC236}">
                <a16:creationId xmlns:a16="http://schemas.microsoft.com/office/drawing/2014/main" id="{55817907-753E-2E23-310F-82097613CF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498;p68">
            <a:hlinkClick r:id="rId7" action="ppaction://hlinksldjump"/>
            <a:extLst>
              <a:ext uri="{FF2B5EF4-FFF2-40B4-BE49-F238E27FC236}">
                <a16:creationId xmlns:a16="http://schemas.microsoft.com/office/drawing/2014/main" id="{5CDF1EDF-D473-0B52-8798-4BD65A28632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2" name="Google Shape;497;p68">
            <a:hlinkClick r:id="rId7" action="ppaction://hlinksldjump"/>
            <a:extLst>
              <a:ext uri="{FF2B5EF4-FFF2-40B4-BE49-F238E27FC236}">
                <a16:creationId xmlns:a16="http://schemas.microsoft.com/office/drawing/2014/main" id="{5E197B9C-4D34-DC7C-089B-082711677B1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23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FEF594D7-202B-59C8-3242-D3638964DD7E}"/>
              </a:ext>
            </a:extLst>
          </p:cNvPr>
          <p:cNvSpPr txBox="1">
            <a:spLocks/>
          </p:cNvSpPr>
          <p:nvPr/>
        </p:nvSpPr>
        <p:spPr>
          <a:xfrm>
            <a:off x="7987068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2B30FF7-FD0A-E208-EB5C-46846A14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68" y="304070"/>
            <a:ext cx="5453805" cy="457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8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70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00" y="184728"/>
            <a:ext cx="7071260" cy="495877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" name="Google Shape;1111;p84">
            <a:hlinkClick r:id="rId5" action="ppaction://hlinksldjump"/>
            <a:extLst>
              <a:ext uri="{FF2B5EF4-FFF2-40B4-BE49-F238E27FC236}">
                <a16:creationId xmlns:a16="http://schemas.microsoft.com/office/drawing/2014/main" id="{5CD6F2BF-CC56-7B86-2DF7-6BA25A7C3E75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AC049398-18AC-D640-EF27-2C7EF589912A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7" name="Google Shape;1114;p84">
            <a:hlinkClick r:id="rId6" action="ppaction://hlinksldjump"/>
            <a:extLst>
              <a:ext uri="{FF2B5EF4-FFF2-40B4-BE49-F238E27FC236}">
                <a16:creationId xmlns:a16="http://schemas.microsoft.com/office/drawing/2014/main" id="{9827AB0E-BA24-0FCD-4A40-4FB9203B4654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8" name="Google Shape;1117;p84">
            <a:hlinkClick r:id="rId6" action="ppaction://hlinksldjump"/>
            <a:extLst>
              <a:ext uri="{FF2B5EF4-FFF2-40B4-BE49-F238E27FC236}">
                <a16:creationId xmlns:a16="http://schemas.microsoft.com/office/drawing/2014/main" id="{DAA033C6-2C17-CAF6-6DD6-5045DE351D84}"/>
              </a:ext>
            </a:extLst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A483D7DC-5397-E8A1-2A60-09A06C10B00D}"/>
              </a:ext>
            </a:extLst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F3184DBF-7400-A166-E609-238E1617D4FD}"/>
              </a:ext>
            </a:extLst>
          </p:cNvPr>
          <p:cNvSpPr txBox="1">
            <a:spLocks/>
          </p:cNvSpPr>
          <p:nvPr/>
        </p:nvSpPr>
        <p:spPr>
          <a:xfrm>
            <a:off x="8088800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1" name="Google Shape;1120;p84">
            <a:hlinkClick r:id="rId5" action="ppaction://hlinksldjump"/>
            <a:extLst>
              <a:ext uri="{FF2B5EF4-FFF2-40B4-BE49-F238E27FC236}">
                <a16:creationId xmlns:a16="http://schemas.microsoft.com/office/drawing/2014/main" id="{C9F2D1B3-37FE-C7B7-B2BF-EA52C09B6EED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21;p84">
            <a:hlinkClick r:id="rId6" action="ppaction://hlinksldjump"/>
            <a:extLst>
              <a:ext uri="{FF2B5EF4-FFF2-40B4-BE49-F238E27FC236}">
                <a16:creationId xmlns:a16="http://schemas.microsoft.com/office/drawing/2014/main" id="{8EA6437B-9FFE-D0CA-0518-FEEAC029C654}"/>
              </a:ext>
            </a:extLst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AED987ED-01E9-4798-5C54-DB54841A0F1F}"/>
              </a:ext>
            </a:extLst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B0FF154-EB95-A6DD-17BF-DC3D2A819F1E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7F1CF7A5-1265-8299-C0E4-6ABC6036F675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6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BF545C7-F21E-A180-2D0F-9F20CDB37B65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1FC33B7D-E843-B2CE-B1ED-99B7FEC646CA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EE946AAB-22CE-277A-6C33-752D208FDEE2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19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158F7D4-7E80-A95A-8995-2561FFA44290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495;p68">
            <a:hlinkClick r:id="rId7" action="ppaction://hlinksldjump"/>
            <a:extLst>
              <a:ext uri="{FF2B5EF4-FFF2-40B4-BE49-F238E27FC236}">
                <a16:creationId xmlns:a16="http://schemas.microsoft.com/office/drawing/2014/main" id="{55817907-753E-2E23-310F-82097613CF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498;p68">
            <a:hlinkClick r:id="rId7" action="ppaction://hlinksldjump"/>
            <a:extLst>
              <a:ext uri="{FF2B5EF4-FFF2-40B4-BE49-F238E27FC236}">
                <a16:creationId xmlns:a16="http://schemas.microsoft.com/office/drawing/2014/main" id="{5CDF1EDF-D473-0B52-8798-4BD65A28632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2" name="Google Shape;497;p68">
            <a:hlinkClick r:id="rId7" action="ppaction://hlinksldjump"/>
            <a:extLst>
              <a:ext uri="{FF2B5EF4-FFF2-40B4-BE49-F238E27FC236}">
                <a16:creationId xmlns:a16="http://schemas.microsoft.com/office/drawing/2014/main" id="{5E197B9C-4D34-DC7C-089B-082711677B1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23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FEF594D7-202B-59C8-3242-D3638964DD7E}"/>
              </a:ext>
            </a:extLst>
          </p:cNvPr>
          <p:cNvSpPr txBox="1">
            <a:spLocks/>
          </p:cNvSpPr>
          <p:nvPr/>
        </p:nvSpPr>
        <p:spPr>
          <a:xfrm>
            <a:off x="7987068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7FADFC6-7EBA-4F81-30EA-0F9A3B8F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99" y="252412"/>
            <a:ext cx="573405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0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9" name="Google Shape;160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50" y="1055375"/>
            <a:ext cx="2692649" cy="204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0" name="Google Shape;1610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100" y="1240500"/>
            <a:ext cx="1518459" cy="177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1" name="Google Shape;1611;p96"/>
          <p:cNvPicPr preferRelativeResize="0"/>
          <p:nvPr/>
        </p:nvPicPr>
        <p:blipFill rotWithShape="1">
          <a:blip r:embed="rId5">
            <a:alphaModFix/>
          </a:blip>
          <a:srcRect l="30205" t="16781" r="38700" b="6801"/>
          <a:stretch/>
        </p:blipFill>
        <p:spPr>
          <a:xfrm rot="-5400000">
            <a:off x="4328913" y="2179713"/>
            <a:ext cx="1895448" cy="34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2" name="Google Shape;1612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8898" y="1495838"/>
            <a:ext cx="1934939" cy="144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908" y="3156049"/>
            <a:ext cx="2433735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96"/>
          <p:cNvSpPr txBox="1">
            <a:spLocks noGrp="1"/>
          </p:cNvSpPr>
          <p:nvPr>
            <p:ph type="title"/>
          </p:nvPr>
        </p:nvSpPr>
        <p:spPr>
          <a:xfrm>
            <a:off x="638344" y="335373"/>
            <a:ext cx="642549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1800" dirty="0"/>
              <a:t>Ensure Data Diversity and Prevent Bias and Ethical Issues</a:t>
            </a:r>
            <a:endParaRPr lang="en-US" altLang="zh-TW" sz="2000" dirty="0"/>
          </a:p>
        </p:txBody>
      </p:sp>
      <p:pic>
        <p:nvPicPr>
          <p:cNvPr id="1615" name="Google Shape;1615;p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7" name="Google Shape;1617;p96"/>
          <p:cNvSpPr txBox="1">
            <a:spLocks noGrp="1"/>
          </p:cNvSpPr>
          <p:nvPr>
            <p:ph type="title"/>
          </p:nvPr>
        </p:nvSpPr>
        <p:spPr>
          <a:xfrm>
            <a:off x="4494636" y="3477116"/>
            <a:ext cx="1862785" cy="8906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1800" dirty="0"/>
              <a:t>ethical issues may not be entirely avoided</a:t>
            </a:r>
            <a:endParaRPr sz="1800" dirty="0"/>
          </a:p>
        </p:txBody>
      </p:sp>
      <p:sp>
        <p:nvSpPr>
          <p:cNvPr id="1618" name="Google Shape;1618;p96">
            <a:hlinkClick r:id="rId9" action="ppaction://hlinksldjump"/>
          </p:cNvPr>
          <p:cNvSpPr/>
          <p:nvPr/>
        </p:nvSpPr>
        <p:spPr>
          <a:xfrm rot="-10530403">
            <a:off x="4317784" y="3179797"/>
            <a:ext cx="2294789" cy="1307835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1619" name="Google Shape;1619;p96"/>
          <p:cNvSpPr txBox="1">
            <a:spLocks noGrp="1"/>
          </p:cNvSpPr>
          <p:nvPr>
            <p:ph type="title"/>
          </p:nvPr>
        </p:nvSpPr>
        <p:spPr>
          <a:xfrm>
            <a:off x="3576075" y="1929472"/>
            <a:ext cx="1054500" cy="907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TW" sz="1800" dirty="0"/>
              <a:t>In two days</a:t>
            </a:r>
            <a:endParaRPr sz="1800" dirty="0"/>
          </a:p>
        </p:txBody>
      </p:sp>
      <p:sp>
        <p:nvSpPr>
          <p:cNvPr id="1620" name="Google Shape;1620;p96"/>
          <p:cNvSpPr/>
          <p:nvPr/>
        </p:nvSpPr>
        <p:spPr>
          <a:xfrm>
            <a:off x="3742950" y="2649879"/>
            <a:ext cx="941075" cy="87925"/>
          </a:xfrm>
          <a:custGeom>
            <a:avLst/>
            <a:gdLst/>
            <a:ahLst/>
            <a:cxnLst/>
            <a:rect l="l" t="t" r="r" b="b"/>
            <a:pathLst>
              <a:path w="37643" h="3517" extrusionOk="0">
                <a:moveTo>
                  <a:pt x="0" y="3517"/>
                </a:moveTo>
                <a:cubicBezTo>
                  <a:pt x="11909" y="-446"/>
                  <a:pt x="25737" y="-1320"/>
                  <a:pt x="37643" y="2652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21" name="Google Shape;1621;p96"/>
          <p:cNvSpPr txBox="1">
            <a:spLocks noGrp="1"/>
          </p:cNvSpPr>
          <p:nvPr>
            <p:ph type="title"/>
          </p:nvPr>
        </p:nvSpPr>
        <p:spPr>
          <a:xfrm>
            <a:off x="1077060" y="3533468"/>
            <a:ext cx="217109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/>
              <a:t>bias</a:t>
            </a:r>
            <a:endParaRPr sz="1800" dirty="0"/>
          </a:p>
        </p:txBody>
      </p:sp>
      <p:sp>
        <p:nvSpPr>
          <p:cNvPr id="1622" name="Google Shape;1622;p96"/>
          <p:cNvSpPr txBox="1">
            <a:spLocks noGrp="1"/>
          </p:cNvSpPr>
          <p:nvPr>
            <p:ph type="title"/>
          </p:nvPr>
        </p:nvSpPr>
        <p:spPr>
          <a:xfrm>
            <a:off x="1058588" y="3892868"/>
            <a:ext cx="229421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1800" dirty="0"/>
              <a:t>temporal and regional limitations</a:t>
            </a:r>
            <a:endParaRPr sz="1800" dirty="0"/>
          </a:p>
        </p:txBody>
      </p:sp>
      <p:sp>
        <p:nvSpPr>
          <p:cNvPr id="1623" name="Google Shape;1623;p96"/>
          <p:cNvSpPr/>
          <p:nvPr/>
        </p:nvSpPr>
        <p:spPr>
          <a:xfrm>
            <a:off x="796752" y="3722213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24" name="Google Shape;1624;p96"/>
          <p:cNvSpPr/>
          <p:nvPr/>
        </p:nvSpPr>
        <p:spPr>
          <a:xfrm>
            <a:off x="1215025" y="2219150"/>
            <a:ext cx="1327500" cy="19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96"/>
          <p:cNvSpPr/>
          <p:nvPr/>
        </p:nvSpPr>
        <p:spPr>
          <a:xfrm>
            <a:off x="805988" y="4005413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26" name="Google Shape;1626;p96"/>
          <p:cNvSpPr txBox="1">
            <a:spLocks noGrp="1"/>
          </p:cNvSpPr>
          <p:nvPr>
            <p:ph type="title"/>
          </p:nvPr>
        </p:nvSpPr>
        <p:spPr>
          <a:xfrm>
            <a:off x="878484" y="1980646"/>
            <a:ext cx="1982700" cy="910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TW" sz="1800" dirty="0"/>
              <a:t>284,807 transactions</a:t>
            </a:r>
            <a:br>
              <a:rPr lang="en-US" altLang="zh-TW" sz="1800" dirty="0"/>
            </a:br>
            <a:r>
              <a:rPr lang="en-US" altLang="zh-TW" sz="1800" dirty="0"/>
              <a:t>in Europe</a:t>
            </a:r>
            <a:endParaRPr sz="2000" dirty="0"/>
          </a:p>
        </p:txBody>
      </p:sp>
      <p:sp>
        <p:nvSpPr>
          <p:cNvPr id="1627" name="Google Shape;1627;p96"/>
          <p:cNvSpPr txBox="1">
            <a:spLocks noGrp="1"/>
          </p:cNvSpPr>
          <p:nvPr>
            <p:ph type="title"/>
          </p:nvPr>
        </p:nvSpPr>
        <p:spPr>
          <a:xfrm>
            <a:off x="5423772" y="2026763"/>
            <a:ext cx="1232498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2000" dirty="0"/>
              <a:t>diversity</a:t>
            </a:r>
          </a:p>
        </p:txBody>
      </p:sp>
      <p:sp>
        <p:nvSpPr>
          <p:cNvPr id="1628" name="Google Shape;1628;p96"/>
          <p:cNvSpPr/>
          <p:nvPr/>
        </p:nvSpPr>
        <p:spPr>
          <a:xfrm rot="-151435">
            <a:off x="5444888" y="1821108"/>
            <a:ext cx="1270664" cy="988394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647" name="Google Shape;1647;p96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96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96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11;p84">
            <a:hlinkClick r:id="rId10" action="ppaction://hlinksldjump"/>
            <a:extLst>
              <a:ext uri="{FF2B5EF4-FFF2-40B4-BE49-F238E27FC236}">
                <a16:creationId xmlns:a16="http://schemas.microsoft.com/office/drawing/2014/main" id="{3D2C2D2E-8850-C49D-BAEB-E23E1896E709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12;p84">
            <a:hlinkClick r:id="rId10" action="ppaction://hlinksldjump"/>
            <a:extLst>
              <a:ext uri="{FF2B5EF4-FFF2-40B4-BE49-F238E27FC236}">
                <a16:creationId xmlns:a16="http://schemas.microsoft.com/office/drawing/2014/main" id="{432C489D-A437-05FE-D948-DF2DE67C7A15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4" name="Google Shape;1114;p84">
            <a:hlinkClick r:id="rId11" action="ppaction://hlinksldjump"/>
            <a:extLst>
              <a:ext uri="{FF2B5EF4-FFF2-40B4-BE49-F238E27FC236}">
                <a16:creationId xmlns:a16="http://schemas.microsoft.com/office/drawing/2014/main" id="{CCC82229-9135-566D-7A8C-16E025C8A8C1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5" name="Google Shape;1117;p84">
            <a:hlinkClick r:id="rId11" action="ppaction://hlinksldjump"/>
            <a:extLst>
              <a:ext uri="{FF2B5EF4-FFF2-40B4-BE49-F238E27FC236}">
                <a16:creationId xmlns:a16="http://schemas.microsoft.com/office/drawing/2014/main" id="{700ED810-B6CC-A064-FFF3-DDA4DEEEF0DB}"/>
              </a:ext>
            </a:extLst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36441924-4F7B-A7DA-696B-0293BA49B8A8}"/>
              </a:ext>
            </a:extLst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6CB88B10-C010-B212-9533-780A310B1B08}"/>
              </a:ext>
            </a:extLst>
          </p:cNvPr>
          <p:cNvSpPr txBox="1">
            <a:spLocks/>
          </p:cNvSpPr>
          <p:nvPr/>
        </p:nvSpPr>
        <p:spPr>
          <a:xfrm>
            <a:off x="8088800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8" name="Google Shape;1120;p84">
            <a:hlinkClick r:id="rId10" action="ppaction://hlinksldjump"/>
            <a:extLst>
              <a:ext uri="{FF2B5EF4-FFF2-40B4-BE49-F238E27FC236}">
                <a16:creationId xmlns:a16="http://schemas.microsoft.com/office/drawing/2014/main" id="{353B8D49-FFB9-79A3-9B29-7061D5F65D23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21;p84">
            <a:hlinkClick r:id="rId11" action="ppaction://hlinksldjump"/>
            <a:extLst>
              <a:ext uri="{FF2B5EF4-FFF2-40B4-BE49-F238E27FC236}">
                <a16:creationId xmlns:a16="http://schemas.microsoft.com/office/drawing/2014/main" id="{13F0A5D2-6675-74CF-4E5A-D7632C770C38}"/>
              </a:ext>
            </a:extLst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0F156127-3EC0-5521-EB01-A1BD9E254585}"/>
              </a:ext>
            </a:extLst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497614AC-D206-9557-D627-E7E289964A39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5F53F9BB-C491-228D-ED92-38EC24245EB4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3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61CD06CB-D607-844F-31C3-B63FADB5E17B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2AF1E557-78DC-EF09-F003-698649B7F00B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24C80378-5404-BD8A-2168-D64BDA0A6E3F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16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FAC4498E-097B-7DA8-677B-C1C90F25487C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495;p68">
            <a:hlinkClick r:id="rId9" action="ppaction://hlinksldjump"/>
            <a:extLst>
              <a:ext uri="{FF2B5EF4-FFF2-40B4-BE49-F238E27FC236}">
                <a16:creationId xmlns:a16="http://schemas.microsoft.com/office/drawing/2014/main" id="{3027B3C0-6ECB-EC7D-57AD-CFC8264BCC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498;p68">
            <a:hlinkClick r:id="rId9" action="ppaction://hlinksldjump"/>
            <a:extLst>
              <a:ext uri="{FF2B5EF4-FFF2-40B4-BE49-F238E27FC236}">
                <a16:creationId xmlns:a16="http://schemas.microsoft.com/office/drawing/2014/main" id="{23445C9F-212E-7061-F5D1-C543C11024FB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19" name="Google Shape;497;p68">
            <a:hlinkClick r:id="rId9" action="ppaction://hlinksldjump"/>
            <a:extLst>
              <a:ext uri="{FF2B5EF4-FFF2-40B4-BE49-F238E27FC236}">
                <a16:creationId xmlns:a16="http://schemas.microsoft.com/office/drawing/2014/main" id="{C26F2807-9CC5-EFCC-191A-F3DC711EC6C0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20" name="Google Shape;1112;p84">
            <a:hlinkClick r:id="rId10" action="ppaction://hlinksldjump"/>
            <a:extLst>
              <a:ext uri="{FF2B5EF4-FFF2-40B4-BE49-F238E27FC236}">
                <a16:creationId xmlns:a16="http://schemas.microsoft.com/office/drawing/2014/main" id="{62EEEDB6-B2A2-D4D0-9A48-F37D66E0B2A0}"/>
              </a:ext>
            </a:extLst>
          </p:cNvPr>
          <p:cNvSpPr txBox="1">
            <a:spLocks/>
          </p:cNvSpPr>
          <p:nvPr/>
        </p:nvSpPr>
        <p:spPr>
          <a:xfrm>
            <a:off x="7987068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1037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" grpId="0"/>
      <p:bldP spid="1618" grpId="0" animBg="1"/>
      <p:bldP spid="1619" grpId="0"/>
      <p:bldP spid="1621" grpId="0"/>
      <p:bldP spid="1622" grpId="0"/>
      <p:bldP spid="1624" grpId="0" animBg="1"/>
      <p:bldP spid="1626" grpId="0"/>
      <p:bldP spid="16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Google Shape;104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597" y="4240625"/>
            <a:ext cx="2428700" cy="1817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" name="Google Shape;1045;p83"/>
          <p:cNvGrpSpPr/>
          <p:nvPr/>
        </p:nvGrpSpPr>
        <p:grpSpPr>
          <a:xfrm rot="371300">
            <a:off x="867651" y="-3537"/>
            <a:ext cx="3953508" cy="3825404"/>
            <a:chOff x="869069" y="240882"/>
            <a:chExt cx="3953400" cy="3825300"/>
          </a:xfrm>
        </p:grpSpPr>
        <p:sp>
          <p:nvSpPr>
            <p:cNvPr id="1046" name="Google Shape;1046;p83"/>
            <p:cNvSpPr/>
            <p:nvPr/>
          </p:nvSpPr>
          <p:spPr>
            <a:xfrm rot="-1107946">
              <a:off x="1258337" y="667087"/>
              <a:ext cx="3174864" cy="29728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47" name="Google Shape;1047;p83"/>
            <p:cNvPicPr preferRelativeResize="0"/>
            <p:nvPr/>
          </p:nvPicPr>
          <p:blipFill rotWithShape="1">
            <a:blip r:embed="rId4">
              <a:alphaModFix/>
            </a:blip>
            <a:srcRect l="40835" b="3437"/>
            <a:stretch/>
          </p:blipFill>
          <p:spPr>
            <a:xfrm rot="-1081778">
              <a:off x="1473053" y="849049"/>
              <a:ext cx="2748117" cy="25235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" name="Google Shape;1048;p83"/>
          <p:cNvSpPr/>
          <p:nvPr/>
        </p:nvSpPr>
        <p:spPr>
          <a:xfrm rot="-5811806">
            <a:off x="874270" y="185751"/>
            <a:ext cx="1018178" cy="1324594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2">
              <a:alpha val="45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83"/>
          <p:cNvSpPr/>
          <p:nvPr/>
        </p:nvSpPr>
        <p:spPr>
          <a:xfrm rot="-2097940">
            <a:off x="3503020" y="-461470"/>
            <a:ext cx="1018233" cy="1324666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2">
              <a:alpha val="45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0" name="Google Shape;1050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31982">
            <a:off x="4517676" y="950600"/>
            <a:ext cx="2204844" cy="241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83"/>
          <p:cNvSpPr/>
          <p:nvPr/>
        </p:nvSpPr>
        <p:spPr>
          <a:xfrm rot="531948">
            <a:off x="4980016" y="1784179"/>
            <a:ext cx="1295891" cy="927094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2" name="Google Shape;1052;p83"/>
          <p:cNvSpPr txBox="1">
            <a:spLocks noGrp="1"/>
          </p:cNvSpPr>
          <p:nvPr>
            <p:ph type="title"/>
          </p:nvPr>
        </p:nvSpPr>
        <p:spPr>
          <a:xfrm rot="18112">
            <a:off x="5031282" y="1860318"/>
            <a:ext cx="1138816" cy="69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03.</a:t>
            </a:r>
            <a:endParaRPr sz="5200" dirty="0"/>
          </a:p>
        </p:txBody>
      </p:sp>
      <p:pic>
        <p:nvPicPr>
          <p:cNvPr id="1071" name="Google Shape;1071;p83">
            <a:hlinkClick r:id="rId6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558" y="3022962"/>
            <a:ext cx="1229098" cy="13486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83">
            <a:hlinkClick r:id="rId6" action="ppaction://hlinksldjump"/>
          </p:cNvPr>
          <p:cNvSpPr/>
          <p:nvPr/>
        </p:nvSpPr>
        <p:spPr>
          <a:xfrm rot="-5895391">
            <a:off x="5488433" y="3484589"/>
            <a:ext cx="194343" cy="237642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83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5162203" y="3732554"/>
            <a:ext cx="915819" cy="35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START!</a:t>
            </a:r>
            <a:endParaRPr sz="1200"/>
          </a:p>
        </p:txBody>
      </p:sp>
      <p:sp>
        <p:nvSpPr>
          <p:cNvPr id="1074" name="Google Shape;1074;p83">
            <a:hlinkClick r:id="rId6" action="ppaction://hlinksldjump"/>
          </p:cNvPr>
          <p:cNvSpPr/>
          <p:nvPr/>
        </p:nvSpPr>
        <p:spPr>
          <a:xfrm>
            <a:off x="5344807" y="3431139"/>
            <a:ext cx="481600" cy="344542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75" name="Google Shape;1075;p83"/>
          <p:cNvSpPr/>
          <p:nvPr/>
        </p:nvSpPr>
        <p:spPr>
          <a:xfrm rot="-70493">
            <a:off x="1450738" y="3274024"/>
            <a:ext cx="3174967" cy="1389892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83"/>
          <p:cNvSpPr txBox="1">
            <a:spLocks noGrp="1"/>
          </p:cNvSpPr>
          <p:nvPr>
            <p:ph type="title"/>
          </p:nvPr>
        </p:nvSpPr>
        <p:spPr>
          <a:xfrm rot="-86802">
            <a:off x="1804437" y="3421876"/>
            <a:ext cx="2471588" cy="514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3</a:t>
            </a:r>
            <a:endParaRPr dirty="0"/>
          </a:p>
        </p:txBody>
      </p:sp>
      <p:sp>
        <p:nvSpPr>
          <p:cNvPr id="1077" name="Google Shape;1077;p83"/>
          <p:cNvSpPr txBox="1">
            <a:spLocks noGrp="1"/>
          </p:cNvSpPr>
          <p:nvPr>
            <p:ph type="subTitle" idx="1"/>
          </p:nvPr>
        </p:nvSpPr>
        <p:spPr>
          <a:xfrm rot="-75004">
            <a:off x="1360905" y="3855509"/>
            <a:ext cx="3341595" cy="792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Algorithm Selection and Training</a:t>
            </a:r>
            <a:endParaRPr dirty="0"/>
          </a:p>
        </p:txBody>
      </p:sp>
      <p:sp>
        <p:nvSpPr>
          <p:cNvPr id="5" name="Google Shape;1111;p84">
            <a:hlinkClick r:id="rId7" action="ppaction://hlinksldjump"/>
            <a:extLst>
              <a:ext uri="{FF2B5EF4-FFF2-40B4-BE49-F238E27FC236}">
                <a16:creationId xmlns:a16="http://schemas.microsoft.com/office/drawing/2014/main" id="{C34EC5DB-F01E-D2B0-0225-B09ED069214C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12;p84">
            <a:hlinkClick r:id="rId7" action="ppaction://hlinksldjump"/>
            <a:extLst>
              <a:ext uri="{FF2B5EF4-FFF2-40B4-BE49-F238E27FC236}">
                <a16:creationId xmlns:a16="http://schemas.microsoft.com/office/drawing/2014/main" id="{B01C0F63-D10B-C586-BABD-717E48A50761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7" name="Google Shape;1114;p84">
            <a:hlinkClick r:id="rId8" action="ppaction://hlinksldjump"/>
            <a:extLst>
              <a:ext uri="{FF2B5EF4-FFF2-40B4-BE49-F238E27FC236}">
                <a16:creationId xmlns:a16="http://schemas.microsoft.com/office/drawing/2014/main" id="{72172074-A56D-3F57-297B-CA785AFE4850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8" name="Google Shape;1117;p84">
            <a:hlinkClick r:id="rId8" action="ppaction://hlinksldjump"/>
            <a:extLst>
              <a:ext uri="{FF2B5EF4-FFF2-40B4-BE49-F238E27FC236}">
                <a16:creationId xmlns:a16="http://schemas.microsoft.com/office/drawing/2014/main" id="{43EAAD41-8F1C-D2F1-0BC6-CD0B75BBEFD4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6D197A0A-B4AD-29B2-686D-BF2CB5F94BA6}"/>
              </a:ext>
            </a:extLst>
          </p:cNvPr>
          <p:cNvSpPr/>
          <p:nvPr/>
        </p:nvSpPr>
        <p:spPr>
          <a:xfrm>
            <a:off x="7480668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C7F16BAB-44F3-3F89-4EF0-F090DA33BD4B}"/>
              </a:ext>
            </a:extLst>
          </p:cNvPr>
          <p:cNvSpPr txBox="1">
            <a:spLocks/>
          </p:cNvSpPr>
          <p:nvPr/>
        </p:nvSpPr>
        <p:spPr>
          <a:xfrm>
            <a:off x="7944418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1" name="Google Shape;1120;p84">
            <a:hlinkClick r:id="rId7" action="ppaction://hlinksldjump"/>
            <a:extLst>
              <a:ext uri="{FF2B5EF4-FFF2-40B4-BE49-F238E27FC236}">
                <a16:creationId xmlns:a16="http://schemas.microsoft.com/office/drawing/2014/main" id="{917EC6CC-9086-3766-4CD2-324E94B02886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21;p84">
            <a:hlinkClick r:id="rId8" action="ppaction://hlinksldjump"/>
            <a:extLst>
              <a:ext uri="{FF2B5EF4-FFF2-40B4-BE49-F238E27FC236}">
                <a16:creationId xmlns:a16="http://schemas.microsoft.com/office/drawing/2014/main" id="{5B0A6E09-78C9-FEF5-3CBF-2D0A4F9955F2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7871EF30-9F53-196A-133B-2FCEE4263979}"/>
              </a:ext>
            </a:extLst>
          </p:cNvPr>
          <p:cNvSpPr/>
          <p:nvPr/>
        </p:nvSpPr>
        <p:spPr>
          <a:xfrm rot="-5400000">
            <a:off x="7695468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562EE48E-0A38-F468-3819-0328E6B1847D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46885EF5-7CF0-EA7F-C16C-A85EAEDB7773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6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05DE4B20-D370-C30E-5C0C-84A9837D0534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A63F78D2-3D5A-D629-A1CC-0C90FEC28264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DA97593B-6B03-3565-A4B8-BE9E3A223F76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19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8D5B1E9A-A214-083A-C1F1-A5244896F90B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495;p68">
            <a:hlinkClick r:id="rId9" action="ppaction://hlinksldjump"/>
            <a:extLst>
              <a:ext uri="{FF2B5EF4-FFF2-40B4-BE49-F238E27FC236}">
                <a16:creationId xmlns:a16="http://schemas.microsoft.com/office/drawing/2014/main" id="{CA463A99-9FFA-ED88-0AEC-301D582544EA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498;p68">
            <a:hlinkClick r:id="rId9" action="ppaction://hlinksldjump"/>
            <a:extLst>
              <a:ext uri="{FF2B5EF4-FFF2-40B4-BE49-F238E27FC236}">
                <a16:creationId xmlns:a16="http://schemas.microsoft.com/office/drawing/2014/main" id="{DC627900-3145-B808-D30E-AA14DEC096E5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2" name="Google Shape;497;p68">
            <a:hlinkClick r:id="rId9" action="ppaction://hlinksldjump"/>
            <a:extLst>
              <a:ext uri="{FF2B5EF4-FFF2-40B4-BE49-F238E27FC236}">
                <a16:creationId xmlns:a16="http://schemas.microsoft.com/office/drawing/2014/main" id="{9E3C8B20-2614-870A-F44A-B07AC1290960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23" name="Google Shape;1112;p84">
            <a:hlinkClick r:id="rId7" action="ppaction://hlinksldjump"/>
            <a:extLst>
              <a:ext uri="{FF2B5EF4-FFF2-40B4-BE49-F238E27FC236}">
                <a16:creationId xmlns:a16="http://schemas.microsoft.com/office/drawing/2014/main" id="{5A0C4348-F0C0-A1E3-130D-6EF85DA7812D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24869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00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pic>
        <p:nvPicPr>
          <p:cNvPr id="426" name="Google Shape;42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08" y="1712450"/>
            <a:ext cx="1820537" cy="23344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27" name="Google Shape;42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3324" y="1712450"/>
            <a:ext cx="1820536" cy="2334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28" name="Google Shape;4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40140" y="1712450"/>
            <a:ext cx="1820537" cy="23344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29" name="Google Shape;42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576" y="1712450"/>
            <a:ext cx="1820536" cy="2334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30" name="Google Shape;430;p66"/>
          <p:cNvSpPr/>
          <p:nvPr/>
        </p:nvSpPr>
        <p:spPr>
          <a:xfrm>
            <a:off x="5024058" y="2397348"/>
            <a:ext cx="1052700" cy="1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66"/>
          <p:cNvSpPr/>
          <p:nvPr/>
        </p:nvSpPr>
        <p:spPr>
          <a:xfrm>
            <a:off x="6753774" y="2397350"/>
            <a:ext cx="1506900" cy="1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6"/>
          <p:cNvSpPr/>
          <p:nvPr/>
        </p:nvSpPr>
        <p:spPr>
          <a:xfrm>
            <a:off x="3067250" y="2397348"/>
            <a:ext cx="1052700" cy="1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6"/>
          <p:cNvSpPr/>
          <p:nvPr/>
        </p:nvSpPr>
        <p:spPr>
          <a:xfrm>
            <a:off x="1110426" y="2397348"/>
            <a:ext cx="1052700" cy="1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" name="Google Shape;434;p66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1758" y="3423725"/>
            <a:ext cx="1229098" cy="134868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6">
            <a:hlinkClick r:id="" action="ppaction://noaction"/>
          </p:cNvPr>
          <p:cNvSpPr/>
          <p:nvPr/>
        </p:nvSpPr>
        <p:spPr>
          <a:xfrm rot="-5895391">
            <a:off x="8124633" y="3885352"/>
            <a:ext cx="194343" cy="237642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66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7798403" y="4133317"/>
            <a:ext cx="915819" cy="35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437" name="Google Shape;437;p66">
            <a:hlinkClick r:id="" action="ppaction://noaction"/>
          </p:cNvPr>
          <p:cNvSpPr/>
          <p:nvPr/>
        </p:nvSpPr>
        <p:spPr>
          <a:xfrm>
            <a:off x="7981007" y="3831902"/>
            <a:ext cx="481600" cy="344542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8" name="Google Shape;438;p66"/>
          <p:cNvSpPr txBox="1">
            <a:spLocks noGrp="1"/>
          </p:cNvSpPr>
          <p:nvPr>
            <p:ph type="title" idx="2"/>
          </p:nvPr>
        </p:nvSpPr>
        <p:spPr>
          <a:xfrm>
            <a:off x="749826" y="2246304"/>
            <a:ext cx="17739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</a:t>
            </a:r>
            <a:endParaRPr/>
          </a:p>
        </p:txBody>
      </p:sp>
      <p:sp>
        <p:nvSpPr>
          <p:cNvPr id="439" name="Google Shape;439;p66"/>
          <p:cNvSpPr txBox="1">
            <a:spLocks noGrp="1"/>
          </p:cNvSpPr>
          <p:nvPr>
            <p:ph type="subTitle" idx="1"/>
          </p:nvPr>
        </p:nvSpPr>
        <p:spPr>
          <a:xfrm>
            <a:off x="749826" y="2655018"/>
            <a:ext cx="17739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altLang="zh-TW" dirty="0">
                <a:latin typeface="Catamaran" panose="02020500000000000000" charset="0"/>
                <a:cs typeface="Catamaran" panose="02020500000000000000" charset="0"/>
              </a:rPr>
              <a:t>Problem understanding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66"/>
          <p:cNvSpPr txBox="1">
            <a:spLocks noGrp="1"/>
          </p:cNvSpPr>
          <p:nvPr>
            <p:ph type="title" idx="3"/>
          </p:nvPr>
        </p:nvSpPr>
        <p:spPr>
          <a:xfrm>
            <a:off x="4663458" y="2246304"/>
            <a:ext cx="17739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</a:t>
            </a:r>
            <a:endParaRPr/>
          </a:p>
        </p:txBody>
      </p:sp>
      <p:sp>
        <p:nvSpPr>
          <p:cNvPr id="441" name="Google Shape;441;p66"/>
          <p:cNvSpPr txBox="1">
            <a:spLocks noGrp="1"/>
          </p:cNvSpPr>
          <p:nvPr>
            <p:ph type="subTitle" idx="4"/>
          </p:nvPr>
        </p:nvSpPr>
        <p:spPr>
          <a:xfrm>
            <a:off x="4663458" y="2655018"/>
            <a:ext cx="17739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Algorithm Selection and Training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66"/>
          <p:cNvSpPr txBox="1">
            <a:spLocks noGrp="1"/>
          </p:cNvSpPr>
          <p:nvPr>
            <p:ph type="title" idx="5"/>
          </p:nvPr>
        </p:nvSpPr>
        <p:spPr>
          <a:xfrm>
            <a:off x="2706642" y="2246304"/>
            <a:ext cx="17739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</a:t>
            </a:r>
            <a:endParaRPr/>
          </a:p>
        </p:txBody>
      </p:sp>
      <p:sp>
        <p:nvSpPr>
          <p:cNvPr id="443" name="Google Shape;443;p66"/>
          <p:cNvSpPr txBox="1">
            <a:spLocks noGrp="1"/>
          </p:cNvSpPr>
          <p:nvPr>
            <p:ph type="subTitle" idx="6"/>
          </p:nvPr>
        </p:nvSpPr>
        <p:spPr>
          <a:xfrm>
            <a:off x="2706642" y="2655017"/>
            <a:ext cx="1773900" cy="88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altLang="zh-TW" dirty="0">
                <a:latin typeface="Catamaran" panose="02020500000000000000" charset="0"/>
                <a:cs typeface="Catamaran" panose="02020500000000000000" charset="0"/>
              </a:rPr>
              <a:t>Data Gathering and Preprocessing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4" name="Google Shape;444;p66"/>
          <p:cNvSpPr txBox="1">
            <a:spLocks noGrp="1"/>
          </p:cNvSpPr>
          <p:nvPr>
            <p:ph type="title" idx="7"/>
          </p:nvPr>
        </p:nvSpPr>
        <p:spPr>
          <a:xfrm>
            <a:off x="6620274" y="2246304"/>
            <a:ext cx="17739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Section4</a:t>
            </a:r>
            <a:endParaRPr dirty="0"/>
          </a:p>
        </p:txBody>
      </p:sp>
      <p:sp>
        <p:nvSpPr>
          <p:cNvPr id="445" name="Google Shape;445;p66"/>
          <p:cNvSpPr txBox="1">
            <a:spLocks noGrp="1"/>
          </p:cNvSpPr>
          <p:nvPr>
            <p:ph type="subTitle" idx="8"/>
          </p:nvPr>
        </p:nvSpPr>
        <p:spPr>
          <a:xfrm>
            <a:off x="6620274" y="2655018"/>
            <a:ext cx="17739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altLang="zh-TW" dirty="0"/>
              <a:t>Hyperparameters Tuning and Cross-Validation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9"/>
          <p:cNvSpPr txBox="1">
            <a:spLocks noGrp="1"/>
          </p:cNvSpPr>
          <p:nvPr>
            <p:ph type="title"/>
          </p:nvPr>
        </p:nvSpPr>
        <p:spPr>
          <a:xfrm>
            <a:off x="1215600" y="4877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efine evaluation metrics</a:t>
            </a:r>
            <a:endParaRPr dirty="0"/>
          </a:p>
        </p:txBody>
      </p:sp>
      <p:sp>
        <p:nvSpPr>
          <p:cNvPr id="897" name="Google Shape;897;p79"/>
          <p:cNvSpPr txBox="1">
            <a:spLocks noGrp="1"/>
          </p:cNvSpPr>
          <p:nvPr>
            <p:ph type="title"/>
          </p:nvPr>
        </p:nvSpPr>
        <p:spPr>
          <a:xfrm>
            <a:off x="2363650" y="1153935"/>
            <a:ext cx="363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F1</a:t>
            </a:r>
            <a:endParaRPr sz="1800" b="0" dirty="0"/>
          </a:p>
        </p:txBody>
      </p:sp>
      <p:sp>
        <p:nvSpPr>
          <p:cNvPr id="898" name="Google Shape;898;p79"/>
          <p:cNvSpPr txBox="1">
            <a:spLocks noGrp="1"/>
          </p:cNvSpPr>
          <p:nvPr>
            <p:ph type="title"/>
          </p:nvPr>
        </p:nvSpPr>
        <p:spPr>
          <a:xfrm>
            <a:off x="2363650" y="1726635"/>
            <a:ext cx="363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ROC_AUC</a:t>
            </a:r>
            <a:endParaRPr sz="1800" b="0" dirty="0"/>
          </a:p>
        </p:txBody>
      </p:sp>
      <p:sp>
        <p:nvSpPr>
          <p:cNvPr id="899" name="Google Shape;899;p79"/>
          <p:cNvSpPr txBox="1">
            <a:spLocks noGrp="1"/>
          </p:cNvSpPr>
          <p:nvPr>
            <p:ph type="title"/>
          </p:nvPr>
        </p:nvSpPr>
        <p:spPr>
          <a:xfrm>
            <a:off x="2374734" y="2568018"/>
            <a:ext cx="363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1800" b="0" dirty="0"/>
              <a:t>accuracy</a:t>
            </a:r>
            <a:br>
              <a:rPr lang="en-US" altLang="zh-TW" sz="1800" b="0" dirty="0"/>
            </a:br>
            <a:br>
              <a:rPr lang="en-US" altLang="zh-TW" sz="1800" b="0" dirty="0"/>
            </a:br>
            <a:endParaRPr sz="1800" b="0" dirty="0"/>
          </a:p>
        </p:txBody>
      </p:sp>
      <p:sp>
        <p:nvSpPr>
          <p:cNvPr id="900" name="Google Shape;900;p79"/>
          <p:cNvSpPr txBox="1">
            <a:spLocks noGrp="1"/>
          </p:cNvSpPr>
          <p:nvPr>
            <p:ph type="title"/>
          </p:nvPr>
        </p:nvSpPr>
        <p:spPr>
          <a:xfrm>
            <a:off x="2363650" y="2872035"/>
            <a:ext cx="363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recall</a:t>
            </a:r>
            <a:endParaRPr sz="1800" b="0" dirty="0"/>
          </a:p>
        </p:txBody>
      </p:sp>
      <p:sp>
        <p:nvSpPr>
          <p:cNvPr id="901" name="Google Shape;901;p79"/>
          <p:cNvSpPr txBox="1">
            <a:spLocks noGrp="1"/>
          </p:cNvSpPr>
          <p:nvPr>
            <p:ph type="title"/>
          </p:nvPr>
        </p:nvSpPr>
        <p:spPr>
          <a:xfrm>
            <a:off x="2363650" y="3444735"/>
            <a:ext cx="363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dirty="0"/>
              <a:t>MSE</a:t>
            </a:r>
          </a:p>
        </p:txBody>
      </p:sp>
      <p:sp>
        <p:nvSpPr>
          <p:cNvPr id="902" name="Google Shape;902;p79"/>
          <p:cNvSpPr/>
          <p:nvPr/>
        </p:nvSpPr>
        <p:spPr>
          <a:xfrm>
            <a:off x="1633550" y="1205085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79"/>
          <p:cNvSpPr/>
          <p:nvPr/>
        </p:nvSpPr>
        <p:spPr>
          <a:xfrm>
            <a:off x="1633550" y="1777785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9"/>
          <p:cNvSpPr/>
          <p:nvPr/>
        </p:nvSpPr>
        <p:spPr>
          <a:xfrm>
            <a:off x="1633550" y="2350485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79"/>
          <p:cNvSpPr/>
          <p:nvPr/>
        </p:nvSpPr>
        <p:spPr>
          <a:xfrm>
            <a:off x="1633550" y="2923185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79"/>
          <p:cNvSpPr/>
          <p:nvPr/>
        </p:nvSpPr>
        <p:spPr>
          <a:xfrm>
            <a:off x="1633550" y="3495885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79"/>
          <p:cNvSpPr/>
          <p:nvPr/>
        </p:nvSpPr>
        <p:spPr>
          <a:xfrm>
            <a:off x="1742450" y="1351048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08" name="Google Shape;908;p79"/>
          <p:cNvSpPr/>
          <p:nvPr/>
        </p:nvSpPr>
        <p:spPr>
          <a:xfrm>
            <a:off x="1742450" y="2496448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09" name="Google Shape;909;p79"/>
          <p:cNvSpPr/>
          <p:nvPr/>
        </p:nvSpPr>
        <p:spPr>
          <a:xfrm>
            <a:off x="1742450" y="3069148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910" name="Google Shape;9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12891" flipH="1">
            <a:off x="4854287" y="3834200"/>
            <a:ext cx="3475025" cy="38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79"/>
          <p:cNvPicPr preferRelativeResize="0"/>
          <p:nvPr/>
        </p:nvPicPr>
        <p:blipFill rotWithShape="1">
          <a:blip r:embed="rId4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9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79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01;p79">
            <a:extLst>
              <a:ext uri="{FF2B5EF4-FFF2-40B4-BE49-F238E27FC236}">
                <a16:creationId xmlns:a16="http://schemas.microsoft.com/office/drawing/2014/main" id="{5E65BCC1-47EE-B87C-8753-D6C202222DFA}"/>
              </a:ext>
            </a:extLst>
          </p:cNvPr>
          <p:cNvSpPr txBox="1">
            <a:spLocks/>
          </p:cNvSpPr>
          <p:nvPr/>
        </p:nvSpPr>
        <p:spPr>
          <a:xfrm>
            <a:off x="2362870" y="4013070"/>
            <a:ext cx="363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tects Daughter"/>
              <a:buNone/>
              <a:defRPr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800" b="0" dirty="0"/>
              <a:t>R-squared</a:t>
            </a:r>
          </a:p>
        </p:txBody>
      </p:sp>
      <p:sp>
        <p:nvSpPr>
          <p:cNvPr id="3" name="Google Shape;906;p79">
            <a:extLst>
              <a:ext uri="{FF2B5EF4-FFF2-40B4-BE49-F238E27FC236}">
                <a16:creationId xmlns:a16="http://schemas.microsoft.com/office/drawing/2014/main" id="{31BC677A-418F-D98B-C6E6-BE94E50F5843}"/>
              </a:ext>
            </a:extLst>
          </p:cNvPr>
          <p:cNvSpPr/>
          <p:nvPr/>
        </p:nvSpPr>
        <p:spPr>
          <a:xfrm>
            <a:off x="1632770" y="4064220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07;p79">
            <a:extLst>
              <a:ext uri="{FF2B5EF4-FFF2-40B4-BE49-F238E27FC236}">
                <a16:creationId xmlns:a16="http://schemas.microsoft.com/office/drawing/2014/main" id="{432F2FCF-EA2C-DF44-7975-7FA0AC5291A2}"/>
              </a:ext>
            </a:extLst>
          </p:cNvPr>
          <p:cNvSpPr/>
          <p:nvPr/>
        </p:nvSpPr>
        <p:spPr>
          <a:xfrm>
            <a:off x="1741543" y="1906277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Google Shape;907;p79">
            <a:extLst>
              <a:ext uri="{FF2B5EF4-FFF2-40B4-BE49-F238E27FC236}">
                <a16:creationId xmlns:a16="http://schemas.microsoft.com/office/drawing/2014/main" id="{0A2606EE-E66B-A2A5-30F4-2469F430F5DB}"/>
              </a:ext>
            </a:extLst>
          </p:cNvPr>
          <p:cNvSpPr/>
          <p:nvPr/>
        </p:nvSpPr>
        <p:spPr>
          <a:xfrm>
            <a:off x="1735481" y="3639666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Google Shape;907;p79">
            <a:extLst>
              <a:ext uri="{FF2B5EF4-FFF2-40B4-BE49-F238E27FC236}">
                <a16:creationId xmlns:a16="http://schemas.microsoft.com/office/drawing/2014/main" id="{34770796-CA20-0C50-EB0E-D840C6ED7451}"/>
              </a:ext>
            </a:extLst>
          </p:cNvPr>
          <p:cNvSpPr/>
          <p:nvPr/>
        </p:nvSpPr>
        <p:spPr>
          <a:xfrm>
            <a:off x="1745876" y="4210183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Google Shape;1111;p84">
            <a:hlinkClick r:id="rId5" action="ppaction://hlinksldjump"/>
            <a:extLst>
              <a:ext uri="{FF2B5EF4-FFF2-40B4-BE49-F238E27FC236}">
                <a16:creationId xmlns:a16="http://schemas.microsoft.com/office/drawing/2014/main" id="{E54E0E84-C76F-0A4A-15D0-B921F2E415A0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D381EA68-ECCC-6592-416E-888B6159F5D4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9" name="Google Shape;1114;p84">
            <a:hlinkClick r:id="rId6" action="ppaction://hlinksldjump"/>
            <a:extLst>
              <a:ext uri="{FF2B5EF4-FFF2-40B4-BE49-F238E27FC236}">
                <a16:creationId xmlns:a16="http://schemas.microsoft.com/office/drawing/2014/main" id="{3B2A8EE7-C3D7-F9BD-D920-27D9EE55A2D7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10" name="Google Shape;1117;p84">
            <a:hlinkClick r:id="rId6" action="ppaction://hlinksldjump"/>
            <a:extLst>
              <a:ext uri="{FF2B5EF4-FFF2-40B4-BE49-F238E27FC236}">
                <a16:creationId xmlns:a16="http://schemas.microsoft.com/office/drawing/2014/main" id="{0D881645-E009-38A5-3E57-36D2EA11CF0E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9DB8F208-5513-E98F-12F3-7FF5AB3B947F}"/>
              </a:ext>
            </a:extLst>
          </p:cNvPr>
          <p:cNvSpPr/>
          <p:nvPr/>
        </p:nvSpPr>
        <p:spPr>
          <a:xfrm>
            <a:off x="7480668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C460D699-50FF-82E7-AFA5-06218AEBB964}"/>
              </a:ext>
            </a:extLst>
          </p:cNvPr>
          <p:cNvSpPr txBox="1">
            <a:spLocks/>
          </p:cNvSpPr>
          <p:nvPr/>
        </p:nvSpPr>
        <p:spPr>
          <a:xfrm>
            <a:off x="7944418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3" name="Google Shape;1120;p84">
            <a:hlinkClick r:id="rId5" action="ppaction://hlinksldjump"/>
            <a:extLst>
              <a:ext uri="{FF2B5EF4-FFF2-40B4-BE49-F238E27FC236}">
                <a16:creationId xmlns:a16="http://schemas.microsoft.com/office/drawing/2014/main" id="{4A73D2E8-BF75-6265-0CD4-9EFE4C9968D6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1;p84">
            <a:hlinkClick r:id="rId6" action="ppaction://hlinksldjump"/>
            <a:extLst>
              <a:ext uri="{FF2B5EF4-FFF2-40B4-BE49-F238E27FC236}">
                <a16:creationId xmlns:a16="http://schemas.microsoft.com/office/drawing/2014/main" id="{D065AB98-FB04-52F2-0FE6-BF8EA3D80BC8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A1734A9C-AAB0-442C-E375-094774E2E492}"/>
              </a:ext>
            </a:extLst>
          </p:cNvPr>
          <p:cNvSpPr/>
          <p:nvPr/>
        </p:nvSpPr>
        <p:spPr>
          <a:xfrm rot="-5400000">
            <a:off x="7695468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47CEADE1-D39C-B467-9366-F5D23F48AB0D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E5A2BC9F-77F7-5E71-0940-7397819352C2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8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AE888FB9-F7B9-A295-7FA3-505D78F997C4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DD23FAA2-76E8-81A2-EC46-BCA3C141024A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CE3D1024-C77B-0BBE-A32E-7D17B4D0207F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21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A3D7230F-CA4D-ADB5-A637-A4EBF89A4F39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495;p68">
            <a:hlinkClick r:id="rId7" action="ppaction://hlinksldjump"/>
            <a:extLst>
              <a:ext uri="{FF2B5EF4-FFF2-40B4-BE49-F238E27FC236}">
                <a16:creationId xmlns:a16="http://schemas.microsoft.com/office/drawing/2014/main" id="{61910F13-49B5-A3CF-9DB4-70FE64B0AD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98;p68">
            <a:hlinkClick r:id="rId7" action="ppaction://hlinksldjump"/>
            <a:extLst>
              <a:ext uri="{FF2B5EF4-FFF2-40B4-BE49-F238E27FC236}">
                <a16:creationId xmlns:a16="http://schemas.microsoft.com/office/drawing/2014/main" id="{9143E6A2-83A0-7434-91E0-D9BD412D602B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4" name="Google Shape;497;p68">
            <a:hlinkClick r:id="rId7" action="ppaction://hlinksldjump"/>
            <a:extLst>
              <a:ext uri="{FF2B5EF4-FFF2-40B4-BE49-F238E27FC236}">
                <a16:creationId xmlns:a16="http://schemas.microsoft.com/office/drawing/2014/main" id="{15DC4076-5298-6CE6-B1CD-637D9683F44F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25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F4A14EA7-A2CD-53F2-3FCC-376A54BE600E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280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99" y="1712450"/>
            <a:ext cx="2000443" cy="23344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71" name="Google Shape;771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690" y="1712450"/>
            <a:ext cx="2000445" cy="2334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72" name="Google Shape;77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26881" y="1712450"/>
            <a:ext cx="2000443" cy="23344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73" name="Google Shape;773;p74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Select appropriate models</a:t>
            </a:r>
            <a:endParaRPr dirty="0"/>
          </a:p>
        </p:txBody>
      </p:sp>
      <p:sp>
        <p:nvSpPr>
          <p:cNvPr id="774" name="Google Shape;774;p74"/>
          <p:cNvSpPr txBox="1">
            <a:spLocks noGrp="1"/>
          </p:cNvSpPr>
          <p:nvPr>
            <p:ph type="title" idx="2"/>
          </p:nvPr>
        </p:nvSpPr>
        <p:spPr>
          <a:xfrm>
            <a:off x="852216" y="2272444"/>
            <a:ext cx="175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</a:t>
            </a:r>
            <a:endParaRPr dirty="0"/>
          </a:p>
        </p:txBody>
      </p:sp>
      <p:sp>
        <p:nvSpPr>
          <p:cNvPr id="775" name="Google Shape;775;p74"/>
          <p:cNvSpPr/>
          <p:nvPr/>
        </p:nvSpPr>
        <p:spPr>
          <a:xfrm>
            <a:off x="1190775" y="2177179"/>
            <a:ext cx="1071905" cy="71578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76" name="Google Shape;776;p74"/>
          <p:cNvSpPr/>
          <p:nvPr/>
        </p:nvSpPr>
        <p:spPr>
          <a:xfrm rot="10800000">
            <a:off x="3341103" y="2177179"/>
            <a:ext cx="1071905" cy="71578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77" name="Google Shape;777;p74"/>
          <p:cNvSpPr/>
          <p:nvPr/>
        </p:nvSpPr>
        <p:spPr>
          <a:xfrm>
            <a:off x="5491148" y="2177179"/>
            <a:ext cx="1071905" cy="71578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79" name="Google Shape;779;p74"/>
          <p:cNvSpPr txBox="1">
            <a:spLocks noGrp="1"/>
          </p:cNvSpPr>
          <p:nvPr>
            <p:ph type="title" idx="3"/>
          </p:nvPr>
        </p:nvSpPr>
        <p:spPr>
          <a:xfrm>
            <a:off x="3001056" y="2272444"/>
            <a:ext cx="175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LGBM</a:t>
            </a:r>
            <a:endParaRPr dirty="0"/>
          </a:p>
        </p:txBody>
      </p:sp>
      <p:sp>
        <p:nvSpPr>
          <p:cNvPr id="781" name="Google Shape;781;p74"/>
          <p:cNvSpPr txBox="1">
            <a:spLocks noGrp="1"/>
          </p:cNvSpPr>
          <p:nvPr>
            <p:ph type="title" idx="5"/>
          </p:nvPr>
        </p:nvSpPr>
        <p:spPr>
          <a:xfrm>
            <a:off x="5149896" y="2272444"/>
            <a:ext cx="175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</a:t>
            </a:r>
            <a:endParaRPr dirty="0"/>
          </a:p>
        </p:txBody>
      </p:sp>
      <p:pic>
        <p:nvPicPr>
          <p:cNvPr id="783" name="Google Shape;783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74"/>
          <p:cNvPicPr preferRelativeResize="0"/>
          <p:nvPr/>
        </p:nvPicPr>
        <p:blipFill rotWithShape="1">
          <a:blip r:embed="rId6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4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4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11;p84">
            <a:hlinkClick r:id="rId7" action="ppaction://hlinksldjump"/>
            <a:extLst>
              <a:ext uri="{FF2B5EF4-FFF2-40B4-BE49-F238E27FC236}">
                <a16:creationId xmlns:a16="http://schemas.microsoft.com/office/drawing/2014/main" id="{36F394BA-9908-0D59-C4CA-18C4750CF207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12;p84">
            <a:hlinkClick r:id="rId7" action="ppaction://hlinksldjump"/>
            <a:extLst>
              <a:ext uri="{FF2B5EF4-FFF2-40B4-BE49-F238E27FC236}">
                <a16:creationId xmlns:a16="http://schemas.microsoft.com/office/drawing/2014/main" id="{AA42FD2E-BCC8-EAF2-AA0F-3EF5F81EBDA0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4" name="Google Shape;1114;p84">
            <a:hlinkClick r:id="rId8" action="ppaction://hlinksldjump"/>
            <a:extLst>
              <a:ext uri="{FF2B5EF4-FFF2-40B4-BE49-F238E27FC236}">
                <a16:creationId xmlns:a16="http://schemas.microsoft.com/office/drawing/2014/main" id="{E7EFF2D3-D346-C1D2-069D-BE594232D34C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5" name="Google Shape;1117;p84">
            <a:hlinkClick r:id="rId8" action="ppaction://hlinksldjump"/>
            <a:extLst>
              <a:ext uri="{FF2B5EF4-FFF2-40B4-BE49-F238E27FC236}">
                <a16:creationId xmlns:a16="http://schemas.microsoft.com/office/drawing/2014/main" id="{5F0F585B-5112-27A6-71C6-B873CCB95F46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0F832FB5-C07E-2AE5-410C-70FDF4941267}"/>
              </a:ext>
            </a:extLst>
          </p:cNvPr>
          <p:cNvSpPr/>
          <p:nvPr/>
        </p:nvSpPr>
        <p:spPr>
          <a:xfrm>
            <a:off x="7480668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F793DAF4-8EC3-5673-F46A-9E3A709ED45D}"/>
              </a:ext>
            </a:extLst>
          </p:cNvPr>
          <p:cNvSpPr txBox="1">
            <a:spLocks/>
          </p:cNvSpPr>
          <p:nvPr/>
        </p:nvSpPr>
        <p:spPr>
          <a:xfrm>
            <a:off x="7944418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8" name="Google Shape;1120;p84">
            <a:hlinkClick r:id="rId7" action="ppaction://hlinksldjump"/>
            <a:extLst>
              <a:ext uri="{FF2B5EF4-FFF2-40B4-BE49-F238E27FC236}">
                <a16:creationId xmlns:a16="http://schemas.microsoft.com/office/drawing/2014/main" id="{CA062B99-EDD0-3F52-A2A8-8B92B8071164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21;p84">
            <a:hlinkClick r:id="rId8" action="ppaction://hlinksldjump"/>
            <a:extLst>
              <a:ext uri="{FF2B5EF4-FFF2-40B4-BE49-F238E27FC236}">
                <a16:creationId xmlns:a16="http://schemas.microsoft.com/office/drawing/2014/main" id="{BE221453-30AD-3545-E77B-A1FF5903C1F1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DD1CBA1D-B58A-218B-4614-965280CDB420}"/>
              </a:ext>
            </a:extLst>
          </p:cNvPr>
          <p:cNvSpPr/>
          <p:nvPr/>
        </p:nvSpPr>
        <p:spPr>
          <a:xfrm rot="-5400000">
            <a:off x="7695468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44732108-43C6-AFC6-260A-636D6746905F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0B756666-DF0F-4A12-6AF4-5F717292D6EE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3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ADACCAD7-7EC7-76F3-CFD9-A9E48B5C94F1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29299A60-0573-AD09-98A4-A6384B8425A6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F6B2AFDB-9770-894E-E381-A2B3AB2F6F12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16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BEAEFFCA-6AC3-B5EF-CC99-D8BBDCCE99E8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495;p68">
            <a:hlinkClick r:id="rId9" action="ppaction://hlinksldjump"/>
            <a:extLst>
              <a:ext uri="{FF2B5EF4-FFF2-40B4-BE49-F238E27FC236}">
                <a16:creationId xmlns:a16="http://schemas.microsoft.com/office/drawing/2014/main" id="{7A9A6B82-2CAB-7626-2581-3B339A0EB0B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498;p68">
            <a:hlinkClick r:id="rId9" action="ppaction://hlinksldjump"/>
            <a:extLst>
              <a:ext uri="{FF2B5EF4-FFF2-40B4-BE49-F238E27FC236}">
                <a16:creationId xmlns:a16="http://schemas.microsoft.com/office/drawing/2014/main" id="{2E9A378D-735D-9683-5861-ADB45CA8FF19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19" name="Google Shape;497;p68">
            <a:hlinkClick r:id="rId9" action="ppaction://hlinksldjump"/>
            <a:extLst>
              <a:ext uri="{FF2B5EF4-FFF2-40B4-BE49-F238E27FC236}">
                <a16:creationId xmlns:a16="http://schemas.microsoft.com/office/drawing/2014/main" id="{33D8E17F-04D2-26AF-758A-15B66E900634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20" name="Google Shape;1112;p84">
            <a:hlinkClick r:id="rId7" action="ppaction://hlinksldjump"/>
            <a:extLst>
              <a:ext uri="{FF2B5EF4-FFF2-40B4-BE49-F238E27FC236}">
                <a16:creationId xmlns:a16="http://schemas.microsoft.com/office/drawing/2014/main" id="{A918E066-AD7D-2181-0993-6AF4D62D0F99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ED479D-5A95-29D0-78B3-B32726034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6" y="2864077"/>
            <a:ext cx="1635771" cy="93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6DC0F1B-7C4C-3B2F-4712-5E1A3E3ED0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3612" y="2924485"/>
            <a:ext cx="1659444" cy="54166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F75485F-EA51-D61E-88C6-69B7780FA4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1725" y="2941776"/>
            <a:ext cx="1554987" cy="58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3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9"/>
          <p:cNvSpPr txBox="1">
            <a:spLocks noGrp="1"/>
          </p:cNvSpPr>
          <p:nvPr>
            <p:ph type="title"/>
          </p:nvPr>
        </p:nvSpPr>
        <p:spPr>
          <a:xfrm>
            <a:off x="1215600" y="4877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efine evaluation metrics</a:t>
            </a:r>
            <a:endParaRPr dirty="0"/>
          </a:p>
        </p:txBody>
      </p:sp>
      <p:pic>
        <p:nvPicPr>
          <p:cNvPr id="910" name="Google Shape;9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29753" flipH="1">
            <a:off x="4311134" y="3827405"/>
            <a:ext cx="3069998" cy="349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79"/>
          <p:cNvPicPr preferRelativeResize="0"/>
          <p:nvPr/>
        </p:nvPicPr>
        <p:blipFill rotWithShape="1">
          <a:blip r:embed="rId4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9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79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1;p84">
            <a:hlinkClick r:id="rId5" action="ppaction://hlinksldjump"/>
            <a:extLst>
              <a:ext uri="{FF2B5EF4-FFF2-40B4-BE49-F238E27FC236}">
                <a16:creationId xmlns:a16="http://schemas.microsoft.com/office/drawing/2014/main" id="{E54E0E84-C76F-0A4A-15D0-B921F2E415A0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D381EA68-ECCC-6592-416E-888B6159F5D4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9" name="Google Shape;1114;p84">
            <a:hlinkClick r:id="rId6" action="ppaction://hlinksldjump"/>
            <a:extLst>
              <a:ext uri="{FF2B5EF4-FFF2-40B4-BE49-F238E27FC236}">
                <a16:creationId xmlns:a16="http://schemas.microsoft.com/office/drawing/2014/main" id="{3B2A8EE7-C3D7-F9BD-D920-27D9EE55A2D7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10" name="Google Shape;1117;p84">
            <a:hlinkClick r:id="rId6" action="ppaction://hlinksldjump"/>
            <a:extLst>
              <a:ext uri="{FF2B5EF4-FFF2-40B4-BE49-F238E27FC236}">
                <a16:creationId xmlns:a16="http://schemas.microsoft.com/office/drawing/2014/main" id="{0D881645-E009-38A5-3E57-36D2EA11CF0E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9DB8F208-5513-E98F-12F3-7FF5AB3B947F}"/>
              </a:ext>
            </a:extLst>
          </p:cNvPr>
          <p:cNvSpPr/>
          <p:nvPr/>
        </p:nvSpPr>
        <p:spPr>
          <a:xfrm>
            <a:off x="7480668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C460D699-50FF-82E7-AFA5-06218AEBB964}"/>
              </a:ext>
            </a:extLst>
          </p:cNvPr>
          <p:cNvSpPr txBox="1">
            <a:spLocks/>
          </p:cNvSpPr>
          <p:nvPr/>
        </p:nvSpPr>
        <p:spPr>
          <a:xfrm>
            <a:off x="7944418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3" name="Google Shape;1120;p84">
            <a:hlinkClick r:id="rId5" action="ppaction://hlinksldjump"/>
            <a:extLst>
              <a:ext uri="{FF2B5EF4-FFF2-40B4-BE49-F238E27FC236}">
                <a16:creationId xmlns:a16="http://schemas.microsoft.com/office/drawing/2014/main" id="{4A73D2E8-BF75-6265-0CD4-9EFE4C9968D6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1;p84">
            <a:hlinkClick r:id="rId6" action="ppaction://hlinksldjump"/>
            <a:extLst>
              <a:ext uri="{FF2B5EF4-FFF2-40B4-BE49-F238E27FC236}">
                <a16:creationId xmlns:a16="http://schemas.microsoft.com/office/drawing/2014/main" id="{D065AB98-FB04-52F2-0FE6-BF8EA3D80BC8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A1734A9C-AAB0-442C-E375-094774E2E492}"/>
              </a:ext>
            </a:extLst>
          </p:cNvPr>
          <p:cNvSpPr/>
          <p:nvPr/>
        </p:nvSpPr>
        <p:spPr>
          <a:xfrm rot="-5400000">
            <a:off x="7695468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47CEADE1-D39C-B467-9366-F5D23F48AB0D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E5A2BC9F-77F7-5E71-0940-7397819352C2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8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AE888FB9-F7B9-A295-7FA3-505D78F997C4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DD23FAA2-76E8-81A2-EC46-BCA3C141024A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CE3D1024-C77B-0BBE-A32E-7D17B4D0207F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21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A3D7230F-CA4D-ADB5-A637-A4EBF89A4F39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495;p68">
            <a:hlinkClick r:id="rId7" action="ppaction://hlinksldjump"/>
            <a:extLst>
              <a:ext uri="{FF2B5EF4-FFF2-40B4-BE49-F238E27FC236}">
                <a16:creationId xmlns:a16="http://schemas.microsoft.com/office/drawing/2014/main" id="{61910F13-49B5-A3CF-9DB4-70FE64B0AD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98;p68">
            <a:hlinkClick r:id="rId7" action="ppaction://hlinksldjump"/>
            <a:extLst>
              <a:ext uri="{FF2B5EF4-FFF2-40B4-BE49-F238E27FC236}">
                <a16:creationId xmlns:a16="http://schemas.microsoft.com/office/drawing/2014/main" id="{9143E6A2-83A0-7434-91E0-D9BD412D602B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4" name="Google Shape;497;p68">
            <a:hlinkClick r:id="rId7" action="ppaction://hlinksldjump"/>
            <a:extLst>
              <a:ext uri="{FF2B5EF4-FFF2-40B4-BE49-F238E27FC236}">
                <a16:creationId xmlns:a16="http://schemas.microsoft.com/office/drawing/2014/main" id="{15DC4076-5298-6CE6-B1CD-637D9683F44F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25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F4A14EA7-A2CD-53F2-3FCC-376A54BE600E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3460B10-6E9B-87F4-9147-23ED3AB6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55" y="1020622"/>
            <a:ext cx="2163995" cy="17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901;p79">
            <a:extLst>
              <a:ext uri="{FF2B5EF4-FFF2-40B4-BE49-F238E27FC236}">
                <a16:creationId xmlns:a16="http://schemas.microsoft.com/office/drawing/2014/main" id="{14C7BD8B-5073-91F5-DEE9-0FF2CBE5E544}"/>
              </a:ext>
            </a:extLst>
          </p:cNvPr>
          <p:cNvSpPr txBox="1">
            <a:spLocks/>
          </p:cNvSpPr>
          <p:nvPr/>
        </p:nvSpPr>
        <p:spPr>
          <a:xfrm>
            <a:off x="5238063" y="4349191"/>
            <a:ext cx="11765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tects Daughter"/>
              <a:buNone/>
              <a:defRPr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800" dirty="0" err="1"/>
              <a:t>lightGBM</a:t>
            </a:r>
            <a:endParaRPr lang="en-US" sz="1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93927B1-FE9D-1D71-6E3E-34D9868DF519}"/>
              </a:ext>
            </a:extLst>
          </p:cNvPr>
          <p:cNvSpPr txBox="1"/>
          <p:nvPr/>
        </p:nvSpPr>
        <p:spPr>
          <a:xfrm>
            <a:off x="3731188" y="991846"/>
            <a:ext cx="2859737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cross-validation : 4 folds</a:t>
            </a:r>
            <a:endParaRPr lang="en-US" altLang="zh-TW" sz="1100" b="1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f1 : 0.8645197101436476</a:t>
            </a:r>
            <a:endParaRPr lang="en-US" altLang="zh-TW" sz="1100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roc_auc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 : 0.9837418908093732</a:t>
            </a:r>
            <a:endParaRPr lang="en-US" altLang="zh-TW" sz="1100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zh-TW" b="1" i="0" u="none" strike="noStrike" dirty="0">
              <a:solidFill>
                <a:srgbClr val="000000"/>
              </a:solidFill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test set</a:t>
            </a:r>
            <a:endParaRPr lang="en-US" altLang="zh-TW" sz="1100" b="1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accuracy : 0.9996137776061234</a:t>
            </a:r>
            <a:endParaRPr lang="en-US" altLang="zh-TW" sz="1100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recall : 0.8571428571428571</a:t>
            </a:r>
            <a:endParaRPr lang="en-US" altLang="zh-TW" sz="1100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f1-score : 0.8910891089108911</a:t>
            </a:r>
            <a:endParaRPr lang="en-US" altLang="zh-TW" sz="1100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roc_auc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 : 0.9823172085021988</a:t>
            </a:r>
            <a:endParaRPr lang="en-US" altLang="zh-TW" sz="1100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br>
              <a:rPr lang="en-US" altLang="zh-TW" sz="1100" dirty="0"/>
            </a:br>
            <a:br>
              <a:rPr lang="en-US" altLang="zh-TW" sz="1000" dirty="0"/>
            </a:br>
            <a:endParaRPr lang="zh-TW" altLang="en-US" sz="1000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D7C7A709-4425-DCD1-B816-21C5B6F5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13" y="2778868"/>
            <a:ext cx="2600987" cy="201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68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9"/>
          <p:cNvSpPr txBox="1">
            <a:spLocks noGrp="1"/>
          </p:cNvSpPr>
          <p:nvPr>
            <p:ph type="title"/>
          </p:nvPr>
        </p:nvSpPr>
        <p:spPr>
          <a:xfrm>
            <a:off x="1215600" y="4877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efine evaluation metrics</a:t>
            </a:r>
            <a:endParaRPr dirty="0"/>
          </a:p>
        </p:txBody>
      </p:sp>
      <p:pic>
        <p:nvPicPr>
          <p:cNvPr id="910" name="Google Shape;9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29753" flipH="1">
            <a:off x="4311134" y="3827405"/>
            <a:ext cx="3069998" cy="349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79"/>
          <p:cNvPicPr preferRelativeResize="0"/>
          <p:nvPr/>
        </p:nvPicPr>
        <p:blipFill rotWithShape="1">
          <a:blip r:embed="rId4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9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79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1;p84">
            <a:hlinkClick r:id="rId5" action="ppaction://hlinksldjump"/>
            <a:extLst>
              <a:ext uri="{FF2B5EF4-FFF2-40B4-BE49-F238E27FC236}">
                <a16:creationId xmlns:a16="http://schemas.microsoft.com/office/drawing/2014/main" id="{E54E0E84-C76F-0A4A-15D0-B921F2E415A0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D381EA68-ECCC-6592-416E-888B6159F5D4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9" name="Google Shape;1114;p84">
            <a:hlinkClick r:id="rId6" action="ppaction://hlinksldjump"/>
            <a:extLst>
              <a:ext uri="{FF2B5EF4-FFF2-40B4-BE49-F238E27FC236}">
                <a16:creationId xmlns:a16="http://schemas.microsoft.com/office/drawing/2014/main" id="{3B2A8EE7-C3D7-F9BD-D920-27D9EE55A2D7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10" name="Google Shape;1117;p84">
            <a:hlinkClick r:id="rId6" action="ppaction://hlinksldjump"/>
            <a:extLst>
              <a:ext uri="{FF2B5EF4-FFF2-40B4-BE49-F238E27FC236}">
                <a16:creationId xmlns:a16="http://schemas.microsoft.com/office/drawing/2014/main" id="{0D881645-E009-38A5-3E57-36D2EA11CF0E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9DB8F208-5513-E98F-12F3-7FF5AB3B947F}"/>
              </a:ext>
            </a:extLst>
          </p:cNvPr>
          <p:cNvSpPr/>
          <p:nvPr/>
        </p:nvSpPr>
        <p:spPr>
          <a:xfrm>
            <a:off x="7480668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C460D699-50FF-82E7-AFA5-06218AEBB964}"/>
              </a:ext>
            </a:extLst>
          </p:cNvPr>
          <p:cNvSpPr txBox="1">
            <a:spLocks/>
          </p:cNvSpPr>
          <p:nvPr/>
        </p:nvSpPr>
        <p:spPr>
          <a:xfrm>
            <a:off x="7944418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3" name="Google Shape;1120;p84">
            <a:hlinkClick r:id="rId5" action="ppaction://hlinksldjump"/>
            <a:extLst>
              <a:ext uri="{FF2B5EF4-FFF2-40B4-BE49-F238E27FC236}">
                <a16:creationId xmlns:a16="http://schemas.microsoft.com/office/drawing/2014/main" id="{4A73D2E8-BF75-6265-0CD4-9EFE4C9968D6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1;p84">
            <a:hlinkClick r:id="rId6" action="ppaction://hlinksldjump"/>
            <a:extLst>
              <a:ext uri="{FF2B5EF4-FFF2-40B4-BE49-F238E27FC236}">
                <a16:creationId xmlns:a16="http://schemas.microsoft.com/office/drawing/2014/main" id="{D065AB98-FB04-52F2-0FE6-BF8EA3D80BC8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A1734A9C-AAB0-442C-E375-094774E2E492}"/>
              </a:ext>
            </a:extLst>
          </p:cNvPr>
          <p:cNvSpPr/>
          <p:nvPr/>
        </p:nvSpPr>
        <p:spPr>
          <a:xfrm rot="-5400000">
            <a:off x="7695468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47CEADE1-D39C-B467-9366-F5D23F48AB0D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E5A2BC9F-77F7-5E71-0940-7397819352C2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8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AE888FB9-F7B9-A295-7FA3-505D78F997C4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DD23FAA2-76E8-81A2-EC46-BCA3C141024A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CE3D1024-C77B-0BBE-A32E-7D17B4D0207F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21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A3D7230F-CA4D-ADB5-A637-A4EBF89A4F39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495;p68">
            <a:hlinkClick r:id="rId7" action="ppaction://hlinksldjump"/>
            <a:extLst>
              <a:ext uri="{FF2B5EF4-FFF2-40B4-BE49-F238E27FC236}">
                <a16:creationId xmlns:a16="http://schemas.microsoft.com/office/drawing/2014/main" id="{61910F13-49B5-A3CF-9DB4-70FE64B0AD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98;p68">
            <a:hlinkClick r:id="rId7" action="ppaction://hlinksldjump"/>
            <a:extLst>
              <a:ext uri="{FF2B5EF4-FFF2-40B4-BE49-F238E27FC236}">
                <a16:creationId xmlns:a16="http://schemas.microsoft.com/office/drawing/2014/main" id="{9143E6A2-83A0-7434-91E0-D9BD412D602B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4" name="Google Shape;497;p68">
            <a:hlinkClick r:id="rId7" action="ppaction://hlinksldjump"/>
            <a:extLst>
              <a:ext uri="{FF2B5EF4-FFF2-40B4-BE49-F238E27FC236}">
                <a16:creationId xmlns:a16="http://schemas.microsoft.com/office/drawing/2014/main" id="{15DC4076-5298-6CE6-B1CD-637D9683F44F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25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F4A14EA7-A2CD-53F2-3FCC-376A54BE600E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sp>
        <p:nvSpPr>
          <p:cNvPr id="37" name="Google Shape;901;p79">
            <a:extLst>
              <a:ext uri="{FF2B5EF4-FFF2-40B4-BE49-F238E27FC236}">
                <a16:creationId xmlns:a16="http://schemas.microsoft.com/office/drawing/2014/main" id="{14C7BD8B-5073-91F5-DEE9-0FF2CBE5E544}"/>
              </a:ext>
            </a:extLst>
          </p:cNvPr>
          <p:cNvSpPr txBox="1">
            <a:spLocks/>
          </p:cNvSpPr>
          <p:nvPr/>
        </p:nvSpPr>
        <p:spPr>
          <a:xfrm>
            <a:off x="5238063" y="4349191"/>
            <a:ext cx="11765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tects Daughter"/>
              <a:buNone/>
              <a:defRPr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altLang="zh-TW" sz="1600" dirty="0"/>
              <a:t>Random Forest classifier</a:t>
            </a:r>
            <a:endParaRPr lang="en-US" sz="12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93927B1-FE9D-1D71-6E3E-34D9868DF519}"/>
              </a:ext>
            </a:extLst>
          </p:cNvPr>
          <p:cNvSpPr txBox="1"/>
          <p:nvPr/>
        </p:nvSpPr>
        <p:spPr>
          <a:xfrm>
            <a:off x="3645662" y="991846"/>
            <a:ext cx="3129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cross-validation : 4 folds</a:t>
            </a:r>
            <a:endParaRPr lang="en-US" altLang="zh-TW" b="1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f1 : 0.84652082553703</a:t>
            </a:r>
            <a:endParaRPr lang="en-US" altLang="zh-TW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roc_auc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 : 0.9413412240658633</a:t>
            </a:r>
            <a:endParaRPr lang="en-US" altLang="zh-TW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zh-TW" b="1" i="0" u="none" strike="noStrike" dirty="0">
              <a:solidFill>
                <a:srgbClr val="000000"/>
              </a:solidFill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test set</a:t>
            </a:r>
            <a:endParaRPr lang="en-US" altLang="zh-TW" b="1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accuracy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：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0.9995786664794073 precision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：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0.9354838709677419</a:t>
            </a:r>
            <a:endParaRPr lang="en-US" altLang="zh-TW" dirty="0"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atin typeface="Catamaran" panose="02020500000000000000" charset="0"/>
                <a:cs typeface="Catamaran" panose="02020500000000000000" charset="0"/>
              </a:rPr>
              <a:t>r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ecall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：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0.8285714285714286</a:t>
            </a:r>
            <a:endParaRPr lang="en-US" altLang="zh-TW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atin typeface="Catamaran" panose="02020500000000000000" charset="0"/>
                <a:cs typeface="Catamaran" panose="02020500000000000000" charset="0"/>
              </a:rPr>
              <a:t>f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1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：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0.8787878787878788</a:t>
            </a:r>
            <a:endParaRPr lang="en-US" altLang="zh-TW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ruc_aoc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 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：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 0.9606880084288318</a:t>
            </a:r>
            <a:endParaRPr lang="en-US" altLang="zh-TW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5370" name="Picture 10">
            <a:extLst>
              <a:ext uri="{FF2B5EF4-FFF2-40B4-BE49-F238E27FC236}">
                <a16:creationId xmlns:a16="http://schemas.microsoft.com/office/drawing/2014/main" id="{DC684956-853B-E3B2-A752-0EBD0D31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47" y="948150"/>
            <a:ext cx="2196123" cy="17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>
            <a:extLst>
              <a:ext uri="{FF2B5EF4-FFF2-40B4-BE49-F238E27FC236}">
                <a16:creationId xmlns:a16="http://schemas.microsoft.com/office/drawing/2014/main" id="{8A1D5E01-93CD-8DBA-1A30-60CC3141B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09" y="2661418"/>
            <a:ext cx="2730435" cy="211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6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9"/>
          <p:cNvSpPr txBox="1">
            <a:spLocks noGrp="1"/>
          </p:cNvSpPr>
          <p:nvPr>
            <p:ph type="title"/>
          </p:nvPr>
        </p:nvSpPr>
        <p:spPr>
          <a:xfrm>
            <a:off x="1215600" y="4877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efine evaluation metrics</a:t>
            </a:r>
            <a:endParaRPr dirty="0"/>
          </a:p>
        </p:txBody>
      </p:sp>
      <p:pic>
        <p:nvPicPr>
          <p:cNvPr id="910" name="Google Shape;9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29753" flipH="1">
            <a:off x="4311134" y="3827405"/>
            <a:ext cx="3069998" cy="349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79"/>
          <p:cNvPicPr preferRelativeResize="0"/>
          <p:nvPr/>
        </p:nvPicPr>
        <p:blipFill rotWithShape="1">
          <a:blip r:embed="rId4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9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79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1;p84">
            <a:hlinkClick r:id="rId5" action="ppaction://hlinksldjump"/>
            <a:extLst>
              <a:ext uri="{FF2B5EF4-FFF2-40B4-BE49-F238E27FC236}">
                <a16:creationId xmlns:a16="http://schemas.microsoft.com/office/drawing/2014/main" id="{E54E0E84-C76F-0A4A-15D0-B921F2E415A0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D381EA68-ECCC-6592-416E-888B6159F5D4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9" name="Google Shape;1114;p84">
            <a:hlinkClick r:id="rId6" action="ppaction://hlinksldjump"/>
            <a:extLst>
              <a:ext uri="{FF2B5EF4-FFF2-40B4-BE49-F238E27FC236}">
                <a16:creationId xmlns:a16="http://schemas.microsoft.com/office/drawing/2014/main" id="{3B2A8EE7-C3D7-F9BD-D920-27D9EE55A2D7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10" name="Google Shape;1117;p84">
            <a:hlinkClick r:id="rId6" action="ppaction://hlinksldjump"/>
            <a:extLst>
              <a:ext uri="{FF2B5EF4-FFF2-40B4-BE49-F238E27FC236}">
                <a16:creationId xmlns:a16="http://schemas.microsoft.com/office/drawing/2014/main" id="{0D881645-E009-38A5-3E57-36D2EA11CF0E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9DB8F208-5513-E98F-12F3-7FF5AB3B947F}"/>
              </a:ext>
            </a:extLst>
          </p:cNvPr>
          <p:cNvSpPr/>
          <p:nvPr/>
        </p:nvSpPr>
        <p:spPr>
          <a:xfrm>
            <a:off x="7480668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C460D699-50FF-82E7-AFA5-06218AEBB964}"/>
              </a:ext>
            </a:extLst>
          </p:cNvPr>
          <p:cNvSpPr txBox="1">
            <a:spLocks/>
          </p:cNvSpPr>
          <p:nvPr/>
        </p:nvSpPr>
        <p:spPr>
          <a:xfrm>
            <a:off x="7944418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3" name="Google Shape;1120;p84">
            <a:hlinkClick r:id="rId5" action="ppaction://hlinksldjump"/>
            <a:extLst>
              <a:ext uri="{FF2B5EF4-FFF2-40B4-BE49-F238E27FC236}">
                <a16:creationId xmlns:a16="http://schemas.microsoft.com/office/drawing/2014/main" id="{4A73D2E8-BF75-6265-0CD4-9EFE4C9968D6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1;p84">
            <a:hlinkClick r:id="rId6" action="ppaction://hlinksldjump"/>
            <a:extLst>
              <a:ext uri="{FF2B5EF4-FFF2-40B4-BE49-F238E27FC236}">
                <a16:creationId xmlns:a16="http://schemas.microsoft.com/office/drawing/2014/main" id="{D065AB98-FB04-52F2-0FE6-BF8EA3D80BC8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A1734A9C-AAB0-442C-E375-094774E2E492}"/>
              </a:ext>
            </a:extLst>
          </p:cNvPr>
          <p:cNvSpPr/>
          <p:nvPr/>
        </p:nvSpPr>
        <p:spPr>
          <a:xfrm rot="-5400000">
            <a:off x="7695468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47CEADE1-D39C-B467-9366-F5D23F48AB0D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E5A2BC9F-77F7-5E71-0940-7397819352C2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8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AE888FB9-F7B9-A295-7FA3-505D78F997C4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DD23FAA2-76E8-81A2-EC46-BCA3C141024A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CE3D1024-C77B-0BBE-A32E-7D17B4D0207F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21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A3D7230F-CA4D-ADB5-A637-A4EBF89A4F39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495;p68">
            <a:hlinkClick r:id="rId7" action="ppaction://hlinksldjump"/>
            <a:extLst>
              <a:ext uri="{FF2B5EF4-FFF2-40B4-BE49-F238E27FC236}">
                <a16:creationId xmlns:a16="http://schemas.microsoft.com/office/drawing/2014/main" id="{61910F13-49B5-A3CF-9DB4-70FE64B0AD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98;p68">
            <a:hlinkClick r:id="rId7" action="ppaction://hlinksldjump"/>
            <a:extLst>
              <a:ext uri="{FF2B5EF4-FFF2-40B4-BE49-F238E27FC236}">
                <a16:creationId xmlns:a16="http://schemas.microsoft.com/office/drawing/2014/main" id="{9143E6A2-83A0-7434-91E0-D9BD412D602B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4" name="Google Shape;497;p68">
            <a:hlinkClick r:id="rId7" action="ppaction://hlinksldjump"/>
            <a:extLst>
              <a:ext uri="{FF2B5EF4-FFF2-40B4-BE49-F238E27FC236}">
                <a16:creationId xmlns:a16="http://schemas.microsoft.com/office/drawing/2014/main" id="{15DC4076-5298-6CE6-B1CD-637D9683F44F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25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F4A14EA7-A2CD-53F2-3FCC-376A54BE600E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sp>
        <p:nvSpPr>
          <p:cNvPr id="37" name="Google Shape;901;p79">
            <a:extLst>
              <a:ext uri="{FF2B5EF4-FFF2-40B4-BE49-F238E27FC236}">
                <a16:creationId xmlns:a16="http://schemas.microsoft.com/office/drawing/2014/main" id="{14C7BD8B-5073-91F5-DEE9-0FF2CBE5E544}"/>
              </a:ext>
            </a:extLst>
          </p:cNvPr>
          <p:cNvSpPr txBox="1">
            <a:spLocks/>
          </p:cNvSpPr>
          <p:nvPr/>
        </p:nvSpPr>
        <p:spPr>
          <a:xfrm>
            <a:off x="5238063" y="4349191"/>
            <a:ext cx="11765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tects Daughter"/>
              <a:buNone/>
              <a:defRPr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altLang="zh-TW" sz="1800" dirty="0" err="1"/>
              <a:t>XGBoost</a:t>
            </a:r>
            <a:endParaRPr lang="en-US" sz="105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93927B1-FE9D-1D71-6E3E-34D9868DF519}"/>
              </a:ext>
            </a:extLst>
          </p:cNvPr>
          <p:cNvSpPr txBox="1"/>
          <p:nvPr/>
        </p:nvSpPr>
        <p:spPr>
          <a:xfrm>
            <a:off x="3556883" y="991846"/>
            <a:ext cx="31023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cross-validation : 4 folds</a:t>
            </a:r>
            <a:endParaRPr lang="en-US" altLang="zh-TW" b="1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f1 : 0.8597295044801769</a:t>
            </a:r>
            <a:endParaRPr lang="en-US" altLang="zh-TW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roc_auc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 : 0.9818700142894985</a:t>
            </a:r>
            <a:endParaRPr lang="en-US" altLang="zh-TW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zh-TW" b="0" dirty="0">
                <a:effectLst/>
                <a:latin typeface="Catamaran" panose="02020500000000000000" charset="0"/>
                <a:cs typeface="Catamaran" panose="02020500000000000000" charset="0"/>
              </a:rPr>
            </a:br>
            <a:r>
              <a:rPr lang="en-US" altLang="zh-TW" b="1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test set</a:t>
            </a:r>
            <a:endParaRPr lang="en-US" altLang="zh-TW" b="1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accuracy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：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0.9996313331694814</a:t>
            </a:r>
            <a:endParaRPr lang="en-US" altLang="zh-TW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precision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：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0.9565217391304348</a:t>
            </a:r>
            <a:endParaRPr lang="en-US" altLang="zh-TW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recall 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：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0.8380952380952381</a:t>
            </a:r>
            <a:endParaRPr lang="en-US" altLang="zh-TW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f1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：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0.8934010152284264</a:t>
            </a:r>
            <a:endParaRPr lang="en-US" altLang="zh-TW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roc_auc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：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Catamaran" panose="02020500000000000000" charset="0"/>
                <a:cs typeface="Catamaran" panose="02020500000000000000" charset="0"/>
              </a:rPr>
              <a:t>0.9841691394534491</a:t>
            </a:r>
            <a:endParaRPr lang="en-US" altLang="zh-TW" b="0" dirty="0">
              <a:effectLst/>
              <a:latin typeface="Catamaran" panose="02020500000000000000" charset="0"/>
              <a:cs typeface="Catamaran" panose="02020500000000000000" charset="0"/>
            </a:endParaRPr>
          </a:p>
          <a:p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F399933-0AF9-FD78-6188-9C43BD76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74" y="948150"/>
            <a:ext cx="22352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922730F2-E121-F2A5-0C2B-5A9C1D15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6" y="2748713"/>
            <a:ext cx="2636181" cy="204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02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113"/>
          <p:cNvSpPr/>
          <p:nvPr/>
        </p:nvSpPr>
        <p:spPr>
          <a:xfrm rot="546058">
            <a:off x="1167971" y="606071"/>
            <a:ext cx="3174969" cy="300535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1" name="Google Shape;2371;p113"/>
          <p:cNvPicPr preferRelativeResize="0"/>
          <p:nvPr/>
        </p:nvPicPr>
        <p:blipFill>
          <a:blip r:embed="rId3"/>
          <a:srcRect l="19159" r="19159"/>
          <a:stretch/>
        </p:blipFill>
        <p:spPr>
          <a:xfrm rot="527054">
            <a:off x="1396645" y="815812"/>
            <a:ext cx="2708638" cy="2470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72" name="Google Shape;2372;p113"/>
          <p:cNvSpPr/>
          <p:nvPr/>
        </p:nvSpPr>
        <p:spPr>
          <a:xfrm rot="-5178225">
            <a:off x="1202876" y="16965"/>
            <a:ext cx="1018152" cy="1324560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2">
              <a:alpha val="45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113"/>
          <p:cNvSpPr/>
          <p:nvPr/>
        </p:nvSpPr>
        <p:spPr>
          <a:xfrm rot="-5178225">
            <a:off x="3563533" y="2974210"/>
            <a:ext cx="1018152" cy="1324560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2">
              <a:alpha val="45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4" name="Google Shape;2394;p113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08" y="1240512"/>
            <a:ext cx="1229098" cy="1348689"/>
          </a:xfrm>
          <a:prstGeom prst="rect">
            <a:avLst/>
          </a:prstGeom>
          <a:noFill/>
          <a:ln>
            <a:noFill/>
          </a:ln>
        </p:spPr>
      </p:pic>
      <p:sp>
        <p:nvSpPr>
          <p:cNvPr id="2395" name="Google Shape;2395;p113">
            <a:hlinkClick r:id="" action="ppaction://noaction"/>
          </p:cNvPr>
          <p:cNvSpPr/>
          <p:nvPr/>
        </p:nvSpPr>
        <p:spPr>
          <a:xfrm rot="-5895391">
            <a:off x="934683" y="1702139"/>
            <a:ext cx="194343" cy="237642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113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608453" y="1950104"/>
            <a:ext cx="915819" cy="35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START!</a:t>
            </a:r>
            <a:endParaRPr sz="1200"/>
          </a:p>
        </p:txBody>
      </p:sp>
      <p:sp>
        <p:nvSpPr>
          <p:cNvPr id="2397" name="Google Shape;2397;p113">
            <a:hlinkClick r:id="" action="ppaction://noaction"/>
          </p:cNvPr>
          <p:cNvSpPr/>
          <p:nvPr/>
        </p:nvSpPr>
        <p:spPr>
          <a:xfrm>
            <a:off x="791057" y="1648689"/>
            <a:ext cx="481600" cy="344542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2398" name="Google Shape;2398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1314">
            <a:off x="4306652" y="2181063"/>
            <a:ext cx="2204845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0" name="Google Shape;2400;p113"/>
          <p:cNvSpPr txBox="1">
            <a:spLocks noGrp="1"/>
          </p:cNvSpPr>
          <p:nvPr>
            <p:ph type="title"/>
          </p:nvPr>
        </p:nvSpPr>
        <p:spPr>
          <a:xfrm rot="-281899">
            <a:off x="4785996" y="3087975"/>
            <a:ext cx="1267258" cy="6899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04.</a:t>
            </a:r>
            <a:endParaRPr sz="5200" dirty="0"/>
          </a:p>
        </p:txBody>
      </p:sp>
      <p:sp>
        <p:nvSpPr>
          <p:cNvPr id="2401" name="Google Shape;2401;p113"/>
          <p:cNvSpPr/>
          <p:nvPr/>
        </p:nvSpPr>
        <p:spPr>
          <a:xfrm rot="-144915">
            <a:off x="485440" y="3112085"/>
            <a:ext cx="3175021" cy="1321778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13"/>
          <p:cNvSpPr txBox="1">
            <a:spLocks noGrp="1"/>
          </p:cNvSpPr>
          <p:nvPr>
            <p:ph type="title"/>
          </p:nvPr>
        </p:nvSpPr>
        <p:spPr>
          <a:xfrm rot="-51325">
            <a:off x="866241" y="3248578"/>
            <a:ext cx="2471675" cy="5148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Section 4</a:t>
            </a:r>
            <a:endParaRPr dirty="0"/>
          </a:p>
        </p:txBody>
      </p:sp>
      <p:sp>
        <p:nvSpPr>
          <p:cNvPr id="2403" name="Google Shape;2403;p113"/>
          <p:cNvSpPr txBox="1">
            <a:spLocks noGrp="1"/>
          </p:cNvSpPr>
          <p:nvPr>
            <p:ph type="subTitle" idx="1"/>
          </p:nvPr>
        </p:nvSpPr>
        <p:spPr>
          <a:xfrm rot="-40123">
            <a:off x="416583" y="3681807"/>
            <a:ext cx="3341628" cy="792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altLang="zh-TW" sz="1800" dirty="0"/>
              <a:t>Hyperparameters Tuning and Cross-Validation</a:t>
            </a:r>
            <a:endParaRPr sz="1800" dirty="0"/>
          </a:p>
        </p:txBody>
      </p:sp>
      <p:sp>
        <p:nvSpPr>
          <p:cNvPr id="9" name="Google Shape;1139;p84">
            <a:extLst>
              <a:ext uri="{FF2B5EF4-FFF2-40B4-BE49-F238E27FC236}">
                <a16:creationId xmlns:a16="http://schemas.microsoft.com/office/drawing/2014/main" id="{03442391-451B-92D1-7C81-D918E0DD8F41}"/>
              </a:ext>
            </a:extLst>
          </p:cNvPr>
          <p:cNvSpPr/>
          <p:nvPr/>
        </p:nvSpPr>
        <p:spPr>
          <a:xfrm rot="102619">
            <a:off x="4518539" y="2773191"/>
            <a:ext cx="1723929" cy="1233316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Google Shape;1111;p84">
            <a:hlinkClick r:id="rId5" action="ppaction://hlinksldjump"/>
            <a:extLst>
              <a:ext uri="{FF2B5EF4-FFF2-40B4-BE49-F238E27FC236}">
                <a16:creationId xmlns:a16="http://schemas.microsoft.com/office/drawing/2014/main" id="{DC839232-9E00-9F16-58C1-8EB0C9C10EFE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8BAC18AE-2D26-F2A7-18FA-246C04086DFB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7" name="Google Shape;1114;p84">
            <a:hlinkClick r:id="rId6" action="ppaction://hlinksldjump"/>
            <a:extLst>
              <a:ext uri="{FF2B5EF4-FFF2-40B4-BE49-F238E27FC236}">
                <a16:creationId xmlns:a16="http://schemas.microsoft.com/office/drawing/2014/main" id="{1B9A4D57-0263-6FF1-5F13-EA8831204133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8" name="Google Shape;1117;p84">
            <a:hlinkClick r:id="rId6" action="ppaction://hlinksldjump"/>
            <a:extLst>
              <a:ext uri="{FF2B5EF4-FFF2-40B4-BE49-F238E27FC236}">
                <a16:creationId xmlns:a16="http://schemas.microsoft.com/office/drawing/2014/main" id="{EF4CD885-7DBE-0D84-3A0E-59F10B6926B1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3DF43B62-EA72-1665-6FF2-6851019DA29E}"/>
              </a:ext>
            </a:extLst>
          </p:cNvPr>
          <p:cNvSpPr/>
          <p:nvPr/>
        </p:nvSpPr>
        <p:spPr>
          <a:xfrm>
            <a:off x="7640163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7B351A6F-F856-F093-3EAF-A9285E73242A}"/>
              </a:ext>
            </a:extLst>
          </p:cNvPr>
          <p:cNvSpPr txBox="1">
            <a:spLocks/>
          </p:cNvSpPr>
          <p:nvPr/>
        </p:nvSpPr>
        <p:spPr>
          <a:xfrm>
            <a:off x="8103913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3</a:t>
            </a:r>
          </a:p>
        </p:txBody>
      </p:sp>
      <p:sp>
        <p:nvSpPr>
          <p:cNvPr id="12" name="Google Shape;1120;p84">
            <a:hlinkClick r:id="rId5" action="ppaction://hlinksldjump"/>
            <a:extLst>
              <a:ext uri="{FF2B5EF4-FFF2-40B4-BE49-F238E27FC236}">
                <a16:creationId xmlns:a16="http://schemas.microsoft.com/office/drawing/2014/main" id="{9F3F85EA-6C35-E4A9-0EE4-46C89BB23C92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21;p84">
            <a:hlinkClick r:id="rId6" action="ppaction://hlinksldjump"/>
            <a:extLst>
              <a:ext uri="{FF2B5EF4-FFF2-40B4-BE49-F238E27FC236}">
                <a16:creationId xmlns:a16="http://schemas.microsoft.com/office/drawing/2014/main" id="{3FEFC655-F9A7-EC3B-E2F1-71E2BEAB80EB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71C25B7B-102D-9C78-6C96-4663A1358D30}"/>
              </a:ext>
            </a:extLst>
          </p:cNvPr>
          <p:cNvSpPr/>
          <p:nvPr/>
        </p:nvSpPr>
        <p:spPr>
          <a:xfrm rot="-5400000">
            <a:off x="7854963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BD825574-DE7B-1965-CC2B-43DE5BEACD36}"/>
              </a:ext>
            </a:extLst>
          </p:cNvPr>
          <p:cNvSpPr/>
          <p:nvPr/>
        </p:nvSpPr>
        <p:spPr>
          <a:xfrm>
            <a:off x="7476189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6F020345-F908-E8C7-FF03-06AA57F11C8F}"/>
              </a:ext>
            </a:extLst>
          </p:cNvPr>
          <p:cNvSpPr txBox="1">
            <a:spLocks/>
          </p:cNvSpPr>
          <p:nvPr/>
        </p:nvSpPr>
        <p:spPr>
          <a:xfrm>
            <a:off x="7939939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4</a:t>
            </a:r>
          </a:p>
        </p:txBody>
      </p:sp>
      <p:sp>
        <p:nvSpPr>
          <p:cNvPr id="17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7743F766-1452-EF96-E1BD-CBBE779C5CCD}"/>
              </a:ext>
            </a:extLst>
          </p:cNvPr>
          <p:cNvSpPr/>
          <p:nvPr/>
        </p:nvSpPr>
        <p:spPr>
          <a:xfrm rot="-5400000">
            <a:off x="7690989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60C6652B-C817-8B03-C94C-3AE2DB339536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AD90B279-4569-40F8-1CAD-F7CE4733B263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20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B3E8C8F9-2AEE-438B-73EF-70056C4C4FD6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495;p68">
            <a:hlinkClick r:id="rId7" action="ppaction://hlinksldjump"/>
            <a:extLst>
              <a:ext uri="{FF2B5EF4-FFF2-40B4-BE49-F238E27FC236}">
                <a16:creationId xmlns:a16="http://schemas.microsoft.com/office/drawing/2014/main" id="{B430D545-88B7-F1C3-F13F-0FC33024D86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498;p68">
            <a:hlinkClick r:id="rId7" action="ppaction://hlinksldjump"/>
            <a:extLst>
              <a:ext uri="{FF2B5EF4-FFF2-40B4-BE49-F238E27FC236}">
                <a16:creationId xmlns:a16="http://schemas.microsoft.com/office/drawing/2014/main" id="{A715BDB7-FF7A-2EA4-4574-207EE8ED2CB0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3" name="Google Shape;497;p68">
            <a:hlinkClick r:id="rId7" action="ppaction://hlinksldjump"/>
            <a:extLst>
              <a:ext uri="{FF2B5EF4-FFF2-40B4-BE49-F238E27FC236}">
                <a16:creationId xmlns:a16="http://schemas.microsoft.com/office/drawing/2014/main" id="{0CFE45C9-E11D-FEDF-CED5-D88C59E8F507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24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894A94A5-4C43-3CD5-3FE5-B4BC98040744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347722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08"/>
          <p:cNvSpPr txBox="1">
            <a:spLocks noGrp="1"/>
          </p:cNvSpPr>
          <p:nvPr>
            <p:ph type="title"/>
          </p:nvPr>
        </p:nvSpPr>
        <p:spPr>
          <a:xfrm>
            <a:off x="1063200" y="140728"/>
            <a:ext cx="421054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Analyze Feature Importance</a:t>
            </a:r>
            <a:endParaRPr dirty="0"/>
          </a:p>
        </p:txBody>
      </p:sp>
      <p:pic>
        <p:nvPicPr>
          <p:cNvPr id="2121" name="Google Shape;2121;p108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10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10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158F12D-4126-0E48-676C-A84F97AC1FDC}"/>
              </a:ext>
            </a:extLst>
          </p:cNvPr>
          <p:cNvSpPr txBox="1"/>
          <p:nvPr/>
        </p:nvSpPr>
        <p:spPr>
          <a:xfrm>
            <a:off x="1063200" y="1037222"/>
            <a:ext cx="63800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Architects Daughter" panose="02020500000000000000" charset="0"/>
              </a:rPr>
              <a:t>Tree-based Models: </a:t>
            </a:r>
          </a:p>
          <a:p>
            <a:r>
              <a:rPr lang="en-US" altLang="zh-TW" sz="1600" dirty="0">
                <a:latin typeface="Architects Daughter" panose="02020500000000000000" charset="0"/>
              </a:rPr>
              <a:t>Random Forests and Gradient Boosting Machines (GBM) have built-in mechanisms to evaluate feature importance. After training these models, you can extract the feature importance scores.  Below is an example of how to perform importance analysis using </a:t>
            </a:r>
            <a:r>
              <a:rPr lang="en-US" altLang="zh-TW" sz="1600" dirty="0" err="1">
                <a:latin typeface="Architects Daughter" panose="02020500000000000000" charset="0"/>
              </a:rPr>
              <a:t>LightGBM</a:t>
            </a:r>
            <a:r>
              <a:rPr lang="en-US" altLang="zh-TW" sz="1600" dirty="0">
                <a:latin typeface="Architects Daughter" panose="02020500000000000000" charset="0"/>
              </a:rPr>
              <a:t>: </a:t>
            </a:r>
          </a:p>
          <a:p>
            <a:r>
              <a:rPr lang="en-US" altLang="zh-TW" sz="1600" b="1" dirty="0">
                <a:latin typeface="Architects Daughter" panose="02020500000000000000" charset="0"/>
              </a:rPr>
              <a:t>Steps: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Architects Daughter" panose="02020500000000000000" charset="0"/>
              </a:rPr>
              <a:t>Train the model using your dataset, including PCA features, time, amount, and fraud labels.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Architects Daughter" panose="02020500000000000000" charset="0"/>
              </a:rPr>
              <a:t>Extract feature importance scores using the model’s feature importance attribute (e.g., </a:t>
            </a:r>
            <a:r>
              <a:rPr lang="en-US" altLang="zh-TW" sz="1600" dirty="0" err="1">
                <a:latin typeface="Architects Daughter" panose="02020500000000000000" charset="0"/>
              </a:rPr>
              <a:t>model.feature_importances</a:t>
            </a:r>
            <a:r>
              <a:rPr lang="en-US" altLang="zh-TW" sz="1600" dirty="0">
                <a:latin typeface="Architects Daughter" panose="02020500000000000000" charset="0"/>
              </a:rPr>
              <a:t>_ in scikit-learn).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Architects Daughter" panose="02020500000000000000" charset="0"/>
              </a:rPr>
              <a:t>Plot the feature importance scores to visually identify the most influential features. </a:t>
            </a:r>
            <a:endParaRPr lang="zh-TW" altLang="en-US" sz="1600" dirty="0">
              <a:latin typeface="Architects Daughter" panose="02020500000000000000" charset="0"/>
            </a:endParaRPr>
          </a:p>
        </p:txBody>
      </p:sp>
      <p:sp>
        <p:nvSpPr>
          <p:cNvPr id="31" name="Google Shape;1111;p84">
            <a:hlinkClick r:id="rId4" action="ppaction://hlinksldjump"/>
            <a:extLst>
              <a:ext uri="{FF2B5EF4-FFF2-40B4-BE49-F238E27FC236}">
                <a16:creationId xmlns:a16="http://schemas.microsoft.com/office/drawing/2014/main" id="{D68E4B06-4E2A-6A36-827B-BD57A75FD044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101F7157-A23F-A305-2770-ACB1AA0FDE1F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33" name="Google Shape;1114;p84">
            <a:hlinkClick r:id="rId5" action="ppaction://hlinksldjump"/>
            <a:extLst>
              <a:ext uri="{FF2B5EF4-FFF2-40B4-BE49-F238E27FC236}">
                <a16:creationId xmlns:a16="http://schemas.microsoft.com/office/drawing/2014/main" id="{F9326B88-B99D-C8E6-6EFD-2D65B3D65A09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34" name="Google Shape;1117;p84">
            <a:hlinkClick r:id="rId5" action="ppaction://hlinksldjump"/>
            <a:extLst>
              <a:ext uri="{FF2B5EF4-FFF2-40B4-BE49-F238E27FC236}">
                <a16:creationId xmlns:a16="http://schemas.microsoft.com/office/drawing/2014/main" id="{74A92E0E-EA1E-9AF2-15B3-796B251A4023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C78993A6-B8F6-E2D5-8D51-E3E3478531C4}"/>
              </a:ext>
            </a:extLst>
          </p:cNvPr>
          <p:cNvSpPr/>
          <p:nvPr/>
        </p:nvSpPr>
        <p:spPr>
          <a:xfrm>
            <a:off x="7640163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8EBBCA44-6D24-B138-5135-34215A923DFE}"/>
              </a:ext>
            </a:extLst>
          </p:cNvPr>
          <p:cNvSpPr txBox="1">
            <a:spLocks/>
          </p:cNvSpPr>
          <p:nvPr/>
        </p:nvSpPr>
        <p:spPr>
          <a:xfrm>
            <a:off x="8103913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3</a:t>
            </a:r>
          </a:p>
        </p:txBody>
      </p:sp>
      <p:sp>
        <p:nvSpPr>
          <p:cNvPr id="37" name="Google Shape;1120;p84">
            <a:hlinkClick r:id="rId4" action="ppaction://hlinksldjump"/>
            <a:extLst>
              <a:ext uri="{FF2B5EF4-FFF2-40B4-BE49-F238E27FC236}">
                <a16:creationId xmlns:a16="http://schemas.microsoft.com/office/drawing/2014/main" id="{FF1B150B-20B3-70EE-231D-527E028EB04F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21;p84">
            <a:hlinkClick r:id="rId5" action="ppaction://hlinksldjump"/>
            <a:extLst>
              <a:ext uri="{FF2B5EF4-FFF2-40B4-BE49-F238E27FC236}">
                <a16:creationId xmlns:a16="http://schemas.microsoft.com/office/drawing/2014/main" id="{71FB4A65-84D8-307D-2198-CC51296D5C13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C2441378-DD20-B039-90E6-3A4621940256}"/>
              </a:ext>
            </a:extLst>
          </p:cNvPr>
          <p:cNvSpPr/>
          <p:nvPr/>
        </p:nvSpPr>
        <p:spPr>
          <a:xfrm rot="-5400000">
            <a:off x="7854963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00F7624-792E-CFD0-9F16-67B2E89D3B51}"/>
              </a:ext>
            </a:extLst>
          </p:cNvPr>
          <p:cNvSpPr/>
          <p:nvPr/>
        </p:nvSpPr>
        <p:spPr>
          <a:xfrm>
            <a:off x="7476189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3183E7B1-5CBC-D18D-D8D5-E32383D3A432}"/>
              </a:ext>
            </a:extLst>
          </p:cNvPr>
          <p:cNvSpPr txBox="1">
            <a:spLocks/>
          </p:cNvSpPr>
          <p:nvPr/>
        </p:nvSpPr>
        <p:spPr>
          <a:xfrm>
            <a:off x="7939939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4</a:t>
            </a:r>
          </a:p>
        </p:txBody>
      </p:sp>
      <p:sp>
        <p:nvSpPr>
          <p:cNvPr id="42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A0D2677-BCB3-82C4-6DA5-DE273B4EDBBE}"/>
              </a:ext>
            </a:extLst>
          </p:cNvPr>
          <p:cNvSpPr/>
          <p:nvPr/>
        </p:nvSpPr>
        <p:spPr>
          <a:xfrm rot="-5400000">
            <a:off x="7690989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08E7706D-8362-793E-5AC6-8AA0BCDF6E2B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4EC58A3B-8728-58EE-1F66-FE1B21577E08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45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E0CB250-D958-922D-913A-3FFFB5E0C5A7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95;p68">
            <a:hlinkClick r:id="rId6" action="ppaction://hlinksldjump"/>
            <a:extLst>
              <a:ext uri="{FF2B5EF4-FFF2-40B4-BE49-F238E27FC236}">
                <a16:creationId xmlns:a16="http://schemas.microsoft.com/office/drawing/2014/main" id="{53BF132A-064F-DDB1-554C-29D4532AD7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98;p68">
            <a:hlinkClick r:id="rId6" action="ppaction://hlinksldjump"/>
            <a:extLst>
              <a:ext uri="{FF2B5EF4-FFF2-40B4-BE49-F238E27FC236}">
                <a16:creationId xmlns:a16="http://schemas.microsoft.com/office/drawing/2014/main" id="{60D1F832-CC94-A636-0621-36737E03D30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48" name="Google Shape;497;p68">
            <a:hlinkClick r:id="rId6" action="ppaction://hlinksldjump"/>
            <a:extLst>
              <a:ext uri="{FF2B5EF4-FFF2-40B4-BE49-F238E27FC236}">
                <a16:creationId xmlns:a16="http://schemas.microsoft.com/office/drawing/2014/main" id="{F73967BD-564F-2EC8-83DC-E7A43B54926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49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8645FBF6-B64C-0E62-BC1A-A99E152774C9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343966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08"/>
          <p:cNvSpPr txBox="1">
            <a:spLocks noGrp="1"/>
          </p:cNvSpPr>
          <p:nvPr>
            <p:ph type="title"/>
          </p:nvPr>
        </p:nvSpPr>
        <p:spPr>
          <a:xfrm>
            <a:off x="1063200" y="193893"/>
            <a:ext cx="421054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Analyze Feature Importance</a:t>
            </a:r>
            <a:endParaRPr dirty="0"/>
          </a:p>
        </p:txBody>
      </p:sp>
      <p:pic>
        <p:nvPicPr>
          <p:cNvPr id="2121" name="Google Shape;2121;p108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10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10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158F12D-4126-0E48-676C-A84F97AC1FDC}"/>
              </a:ext>
            </a:extLst>
          </p:cNvPr>
          <p:cNvSpPr txBox="1"/>
          <p:nvPr/>
        </p:nvSpPr>
        <p:spPr>
          <a:xfrm>
            <a:off x="4870383" y="1188879"/>
            <a:ext cx="28070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chitects Daughter" panose="02020500000000000000" charset="0"/>
              </a:rPr>
              <a:t>import </a:t>
            </a:r>
            <a:r>
              <a:rPr lang="en-US" altLang="zh-TW" dirty="0" err="1">
                <a:latin typeface="Architects Daughter" panose="02020500000000000000" charset="0"/>
              </a:rPr>
              <a:t>matplotlib.pyplot</a:t>
            </a:r>
            <a:r>
              <a:rPr lang="en-US" altLang="zh-TW" dirty="0">
                <a:latin typeface="Architects Daughter" panose="02020500000000000000" charset="0"/>
              </a:rPr>
              <a:t> as </a:t>
            </a:r>
            <a:r>
              <a:rPr lang="en-US" altLang="zh-TW" dirty="0" err="1">
                <a:latin typeface="Architects Daughter" panose="02020500000000000000" charset="0"/>
              </a:rPr>
              <a:t>plt</a:t>
            </a:r>
            <a:r>
              <a:rPr lang="en-US" altLang="zh-TW" dirty="0">
                <a:latin typeface="Architects Daughter" panose="02020500000000000000" charset="0"/>
              </a:rPr>
              <a:t> </a:t>
            </a:r>
          </a:p>
          <a:p>
            <a:r>
              <a:rPr lang="en-US" altLang="zh-TW" dirty="0">
                <a:latin typeface="Architects Daughter" panose="02020500000000000000" charset="0"/>
              </a:rPr>
              <a:t>import seaborn as </a:t>
            </a:r>
            <a:r>
              <a:rPr lang="en-US" altLang="zh-TW" dirty="0" err="1">
                <a:latin typeface="Architects Daughter" panose="02020500000000000000" charset="0"/>
              </a:rPr>
              <a:t>sns</a:t>
            </a:r>
            <a:r>
              <a:rPr lang="en-US" altLang="zh-TW" dirty="0">
                <a:latin typeface="Architects Daughter" panose="02020500000000000000" charset="0"/>
              </a:rPr>
              <a:t> </a:t>
            </a:r>
          </a:p>
          <a:p>
            <a:r>
              <a:rPr lang="en-US" altLang="zh-TW" dirty="0">
                <a:latin typeface="Architects Daughter" panose="02020500000000000000" charset="0"/>
              </a:rPr>
              <a:t>from </a:t>
            </a:r>
            <a:r>
              <a:rPr lang="en-US" altLang="zh-TW" dirty="0" err="1">
                <a:latin typeface="Architects Daughter" panose="02020500000000000000" charset="0"/>
              </a:rPr>
              <a:t>sklearn.ensemble</a:t>
            </a:r>
            <a:r>
              <a:rPr lang="en-US" altLang="zh-TW" dirty="0">
                <a:latin typeface="Architects Daughter" panose="02020500000000000000" charset="0"/>
              </a:rPr>
              <a:t> import </a:t>
            </a:r>
            <a:r>
              <a:rPr lang="en-US" altLang="zh-TW" dirty="0" err="1">
                <a:latin typeface="Architects Daughter" panose="02020500000000000000" charset="0"/>
              </a:rPr>
              <a:t>RandomForestClassifier</a:t>
            </a:r>
            <a:r>
              <a:rPr lang="en-US" altLang="zh-TW" dirty="0">
                <a:latin typeface="Architects Daughter" panose="02020500000000000000" charset="0"/>
              </a:rPr>
              <a:t> </a:t>
            </a:r>
          </a:p>
          <a:p>
            <a:r>
              <a:rPr lang="en-US" altLang="zh-TW" dirty="0">
                <a:latin typeface="Architects Daughter" panose="02020500000000000000" charset="0"/>
              </a:rPr>
              <a:t>model = </a:t>
            </a:r>
            <a:r>
              <a:rPr lang="en-US" altLang="zh-TW" dirty="0" err="1">
                <a:latin typeface="Architects Daughter" panose="02020500000000000000" charset="0"/>
              </a:rPr>
              <a:t>lgbm_opt</a:t>
            </a:r>
            <a:r>
              <a:rPr lang="en-US" altLang="zh-TW" dirty="0">
                <a:latin typeface="Architects Daughter" panose="02020500000000000000" charset="0"/>
              </a:rPr>
              <a:t> </a:t>
            </a:r>
          </a:p>
          <a:p>
            <a:r>
              <a:rPr lang="en-US" altLang="zh-TW" dirty="0" err="1">
                <a:latin typeface="Architects Daughter" panose="02020500000000000000" charset="0"/>
              </a:rPr>
              <a:t>model.fit</a:t>
            </a:r>
            <a:r>
              <a:rPr lang="en-US" altLang="zh-TW" dirty="0">
                <a:latin typeface="Architects Daughter" panose="02020500000000000000" charset="0"/>
              </a:rPr>
              <a:t>(</a:t>
            </a:r>
            <a:r>
              <a:rPr lang="en-US" altLang="zh-TW" dirty="0" err="1">
                <a:latin typeface="Architects Daughter" panose="02020500000000000000" charset="0"/>
              </a:rPr>
              <a:t>X_train</a:t>
            </a:r>
            <a:r>
              <a:rPr lang="en-US" altLang="zh-TW" dirty="0">
                <a:latin typeface="Architects Daughter" panose="02020500000000000000" charset="0"/>
              </a:rPr>
              <a:t>, </a:t>
            </a:r>
            <a:r>
              <a:rPr lang="en-US" altLang="zh-TW" dirty="0" err="1">
                <a:latin typeface="Architects Daughter" panose="02020500000000000000" charset="0"/>
              </a:rPr>
              <a:t>y_train</a:t>
            </a:r>
            <a:r>
              <a:rPr lang="en-US" altLang="zh-TW" dirty="0">
                <a:latin typeface="Architects Daughter" panose="02020500000000000000" charset="0"/>
              </a:rPr>
              <a:t>) </a:t>
            </a:r>
          </a:p>
          <a:p>
            <a:r>
              <a:rPr lang="en-US" altLang="zh-TW" dirty="0">
                <a:latin typeface="Architects Daughter" panose="02020500000000000000" charset="0"/>
              </a:rPr>
              <a:t># </a:t>
            </a:r>
            <a:r>
              <a:rPr lang="zh-TW" altLang="en-US" dirty="0">
                <a:latin typeface="Architects Daughter" panose="02020500000000000000" charset="0"/>
              </a:rPr>
              <a:t>提取特徵重要性 </a:t>
            </a:r>
          </a:p>
          <a:p>
            <a:r>
              <a:rPr lang="en-US" altLang="zh-TW" dirty="0">
                <a:latin typeface="Architects Daughter" panose="02020500000000000000" charset="0"/>
              </a:rPr>
              <a:t>importances = </a:t>
            </a:r>
            <a:r>
              <a:rPr lang="en-US" altLang="zh-TW" dirty="0" err="1">
                <a:latin typeface="Architects Daughter" panose="02020500000000000000" charset="0"/>
              </a:rPr>
              <a:t>model.feature_importances</a:t>
            </a:r>
            <a:r>
              <a:rPr lang="en-US" altLang="zh-TW" dirty="0">
                <a:latin typeface="Architects Daughter" panose="02020500000000000000" charset="0"/>
              </a:rPr>
              <a:t>_ </a:t>
            </a:r>
          </a:p>
          <a:p>
            <a:r>
              <a:rPr lang="en-US" altLang="zh-TW" dirty="0" err="1">
                <a:latin typeface="Architects Daughter" panose="02020500000000000000" charset="0"/>
              </a:rPr>
              <a:t>feature_names</a:t>
            </a:r>
            <a:r>
              <a:rPr lang="en-US" altLang="zh-TW" dirty="0">
                <a:latin typeface="Architects Daughter" panose="02020500000000000000" charset="0"/>
              </a:rPr>
              <a:t> = </a:t>
            </a:r>
            <a:r>
              <a:rPr lang="en-US" altLang="zh-TW" dirty="0" err="1">
                <a:latin typeface="Architects Daughter" panose="02020500000000000000" charset="0"/>
              </a:rPr>
              <a:t>X_train.columns</a:t>
            </a:r>
            <a:r>
              <a:rPr lang="en-US" altLang="zh-TW" dirty="0">
                <a:latin typeface="Architects Daughter" panose="02020500000000000000" charset="0"/>
              </a:rPr>
              <a:t> </a:t>
            </a:r>
          </a:p>
          <a:p>
            <a:r>
              <a:rPr lang="en-US" altLang="zh-TW" dirty="0">
                <a:latin typeface="Architects Daughter" panose="02020500000000000000" charset="0"/>
              </a:rPr>
              <a:t># </a:t>
            </a:r>
            <a:r>
              <a:rPr lang="zh-TW" altLang="en-US" dirty="0">
                <a:latin typeface="Architects Daughter" panose="02020500000000000000" charset="0"/>
              </a:rPr>
              <a:t>繪圖 </a:t>
            </a:r>
          </a:p>
          <a:p>
            <a:r>
              <a:rPr lang="en-US" altLang="zh-TW" dirty="0" err="1">
                <a:latin typeface="Architects Daughter" panose="02020500000000000000" charset="0"/>
              </a:rPr>
              <a:t>sns.barplot</a:t>
            </a:r>
            <a:r>
              <a:rPr lang="en-US" altLang="zh-TW" dirty="0">
                <a:latin typeface="Architects Daughter" panose="02020500000000000000" charset="0"/>
              </a:rPr>
              <a:t>(x=importances, y=</a:t>
            </a:r>
            <a:r>
              <a:rPr lang="en-US" altLang="zh-TW" dirty="0" err="1">
                <a:latin typeface="Architects Daughter" panose="02020500000000000000" charset="0"/>
              </a:rPr>
              <a:t>feature_names</a:t>
            </a:r>
            <a:r>
              <a:rPr lang="en-US" altLang="zh-TW" dirty="0">
                <a:latin typeface="Architects Daughter" panose="02020500000000000000" charset="0"/>
              </a:rPr>
              <a:t>) </a:t>
            </a:r>
          </a:p>
          <a:p>
            <a:r>
              <a:rPr lang="en-US" altLang="zh-TW" dirty="0" err="1">
                <a:latin typeface="Architects Daughter" panose="02020500000000000000" charset="0"/>
              </a:rPr>
              <a:t>plt.show</a:t>
            </a:r>
            <a:r>
              <a:rPr lang="en-US" altLang="zh-TW" dirty="0">
                <a:latin typeface="Architects Daughter" panose="02020500000000000000" charset="0"/>
              </a:rPr>
              <a:t>() </a:t>
            </a:r>
            <a:endParaRPr lang="zh-TW" altLang="en-US" dirty="0">
              <a:latin typeface="Architects Daughter" panose="02020500000000000000" charset="0"/>
            </a:endParaRPr>
          </a:p>
        </p:txBody>
      </p:sp>
      <p:sp>
        <p:nvSpPr>
          <p:cNvPr id="31" name="Google Shape;1111;p84">
            <a:hlinkClick r:id="rId4" action="ppaction://hlinksldjump"/>
            <a:extLst>
              <a:ext uri="{FF2B5EF4-FFF2-40B4-BE49-F238E27FC236}">
                <a16:creationId xmlns:a16="http://schemas.microsoft.com/office/drawing/2014/main" id="{D68E4B06-4E2A-6A36-827B-BD57A75FD044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101F7157-A23F-A305-2770-ACB1AA0FDE1F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33" name="Google Shape;1114;p84">
            <a:hlinkClick r:id="rId5" action="ppaction://hlinksldjump"/>
            <a:extLst>
              <a:ext uri="{FF2B5EF4-FFF2-40B4-BE49-F238E27FC236}">
                <a16:creationId xmlns:a16="http://schemas.microsoft.com/office/drawing/2014/main" id="{F9326B88-B99D-C8E6-6EFD-2D65B3D65A09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34" name="Google Shape;1117;p84">
            <a:hlinkClick r:id="rId5" action="ppaction://hlinksldjump"/>
            <a:extLst>
              <a:ext uri="{FF2B5EF4-FFF2-40B4-BE49-F238E27FC236}">
                <a16:creationId xmlns:a16="http://schemas.microsoft.com/office/drawing/2014/main" id="{74A92E0E-EA1E-9AF2-15B3-796B251A4023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C78993A6-B8F6-E2D5-8D51-E3E3478531C4}"/>
              </a:ext>
            </a:extLst>
          </p:cNvPr>
          <p:cNvSpPr/>
          <p:nvPr/>
        </p:nvSpPr>
        <p:spPr>
          <a:xfrm>
            <a:off x="7640163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8EBBCA44-6D24-B138-5135-34215A923DFE}"/>
              </a:ext>
            </a:extLst>
          </p:cNvPr>
          <p:cNvSpPr txBox="1">
            <a:spLocks/>
          </p:cNvSpPr>
          <p:nvPr/>
        </p:nvSpPr>
        <p:spPr>
          <a:xfrm>
            <a:off x="8103913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3</a:t>
            </a:r>
          </a:p>
        </p:txBody>
      </p:sp>
      <p:sp>
        <p:nvSpPr>
          <p:cNvPr id="37" name="Google Shape;1120;p84">
            <a:hlinkClick r:id="rId4" action="ppaction://hlinksldjump"/>
            <a:extLst>
              <a:ext uri="{FF2B5EF4-FFF2-40B4-BE49-F238E27FC236}">
                <a16:creationId xmlns:a16="http://schemas.microsoft.com/office/drawing/2014/main" id="{FF1B150B-20B3-70EE-231D-527E028EB04F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21;p84">
            <a:hlinkClick r:id="rId5" action="ppaction://hlinksldjump"/>
            <a:extLst>
              <a:ext uri="{FF2B5EF4-FFF2-40B4-BE49-F238E27FC236}">
                <a16:creationId xmlns:a16="http://schemas.microsoft.com/office/drawing/2014/main" id="{71FB4A65-84D8-307D-2198-CC51296D5C13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C2441378-DD20-B039-90E6-3A4621940256}"/>
              </a:ext>
            </a:extLst>
          </p:cNvPr>
          <p:cNvSpPr/>
          <p:nvPr/>
        </p:nvSpPr>
        <p:spPr>
          <a:xfrm rot="-5400000">
            <a:off x="7854963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00F7624-792E-CFD0-9F16-67B2E89D3B51}"/>
              </a:ext>
            </a:extLst>
          </p:cNvPr>
          <p:cNvSpPr/>
          <p:nvPr/>
        </p:nvSpPr>
        <p:spPr>
          <a:xfrm>
            <a:off x="7476189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3183E7B1-5CBC-D18D-D8D5-E32383D3A432}"/>
              </a:ext>
            </a:extLst>
          </p:cNvPr>
          <p:cNvSpPr txBox="1">
            <a:spLocks/>
          </p:cNvSpPr>
          <p:nvPr/>
        </p:nvSpPr>
        <p:spPr>
          <a:xfrm>
            <a:off x="7939939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4</a:t>
            </a:r>
          </a:p>
        </p:txBody>
      </p:sp>
      <p:sp>
        <p:nvSpPr>
          <p:cNvPr id="42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A0D2677-BCB3-82C4-6DA5-DE273B4EDBBE}"/>
              </a:ext>
            </a:extLst>
          </p:cNvPr>
          <p:cNvSpPr/>
          <p:nvPr/>
        </p:nvSpPr>
        <p:spPr>
          <a:xfrm rot="-5400000">
            <a:off x="7690989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08E7706D-8362-793E-5AC6-8AA0BCDF6E2B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4EC58A3B-8728-58EE-1F66-FE1B21577E08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45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E0CB250-D958-922D-913A-3FFFB5E0C5A7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95;p68">
            <a:hlinkClick r:id="rId6" action="ppaction://hlinksldjump"/>
            <a:extLst>
              <a:ext uri="{FF2B5EF4-FFF2-40B4-BE49-F238E27FC236}">
                <a16:creationId xmlns:a16="http://schemas.microsoft.com/office/drawing/2014/main" id="{53BF132A-064F-DDB1-554C-29D4532AD7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98;p68">
            <a:hlinkClick r:id="rId6" action="ppaction://hlinksldjump"/>
            <a:extLst>
              <a:ext uri="{FF2B5EF4-FFF2-40B4-BE49-F238E27FC236}">
                <a16:creationId xmlns:a16="http://schemas.microsoft.com/office/drawing/2014/main" id="{60D1F832-CC94-A636-0621-36737E03D30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48" name="Google Shape;497;p68">
            <a:hlinkClick r:id="rId6" action="ppaction://hlinksldjump"/>
            <a:extLst>
              <a:ext uri="{FF2B5EF4-FFF2-40B4-BE49-F238E27FC236}">
                <a16:creationId xmlns:a16="http://schemas.microsoft.com/office/drawing/2014/main" id="{F73967BD-564F-2EC8-83DC-E7A43B54926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49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8645FBF6-B64C-0E62-BC1A-A99E152774C9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2545EA-A54B-E43D-918E-606862ACFD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74"/>
          <a:stretch/>
        </p:blipFill>
        <p:spPr>
          <a:xfrm>
            <a:off x="68491" y="1477575"/>
            <a:ext cx="4828575" cy="291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6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08"/>
          <p:cNvSpPr txBox="1">
            <a:spLocks noGrp="1"/>
          </p:cNvSpPr>
          <p:nvPr>
            <p:ph type="title"/>
          </p:nvPr>
        </p:nvSpPr>
        <p:spPr>
          <a:xfrm>
            <a:off x="1063200" y="45040"/>
            <a:ext cx="112710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SHAP</a:t>
            </a:r>
            <a:endParaRPr dirty="0"/>
          </a:p>
        </p:txBody>
      </p:sp>
      <p:pic>
        <p:nvPicPr>
          <p:cNvPr id="2121" name="Google Shape;2121;p108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10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10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158F12D-4126-0E48-676C-A84F97AC1FDC}"/>
              </a:ext>
            </a:extLst>
          </p:cNvPr>
          <p:cNvSpPr txBox="1"/>
          <p:nvPr/>
        </p:nvSpPr>
        <p:spPr>
          <a:xfrm>
            <a:off x="968407" y="725340"/>
            <a:ext cx="6028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Architects Daughter" panose="02020500000000000000" charset="0"/>
              </a:rPr>
              <a:t>SHAP values provide a unified measure of feature importance that is consistent and interpretable for any machine learning model. </a:t>
            </a:r>
          </a:p>
          <a:p>
            <a:r>
              <a:rPr lang="en-US" altLang="zh-TW" sz="1600" b="1" dirty="0">
                <a:latin typeface="Architects Daughter" panose="02020500000000000000" charset="0"/>
              </a:rPr>
              <a:t>Steps: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Architects Daughter" panose="02020500000000000000" charset="0"/>
              </a:rPr>
              <a:t>Install SHAP: Ensure you have the SHAP library installed. pip install </a:t>
            </a:r>
            <a:r>
              <a:rPr lang="en-US" altLang="zh-TW" sz="1600" dirty="0" err="1">
                <a:latin typeface="Architects Daughter" panose="02020500000000000000" charset="0"/>
              </a:rPr>
              <a:t>shap</a:t>
            </a:r>
            <a:r>
              <a:rPr lang="en-US" altLang="zh-TW" sz="1600" dirty="0">
                <a:latin typeface="Architects Daughter" panose="02020500000000000000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Architects Daughter" panose="02020500000000000000" charset="0"/>
              </a:rPr>
              <a:t>Train Your Model: Train your model (e.g., </a:t>
            </a:r>
            <a:r>
              <a:rPr lang="en-US" altLang="zh-TW" sz="1600" dirty="0" err="1">
                <a:latin typeface="Architects Daughter" panose="02020500000000000000" charset="0"/>
              </a:rPr>
              <a:t>XGBoost</a:t>
            </a:r>
            <a:r>
              <a:rPr lang="en-US" altLang="zh-TW" sz="1600" dirty="0">
                <a:latin typeface="Architects Daughter" panose="02020500000000000000" charset="0"/>
              </a:rPr>
              <a:t>, </a:t>
            </a:r>
            <a:r>
              <a:rPr lang="en-US" altLang="zh-TW" sz="1600" dirty="0" err="1">
                <a:latin typeface="Architects Daughter" panose="02020500000000000000" charset="0"/>
              </a:rPr>
              <a:t>LightGBM</a:t>
            </a:r>
            <a:r>
              <a:rPr lang="en-US" altLang="zh-TW" sz="1600" dirty="0">
                <a:latin typeface="Architects Daughter" panose="02020500000000000000" charset="0"/>
              </a:rPr>
              <a:t>, or any other model).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Architects Daughter" panose="02020500000000000000" charset="0"/>
              </a:rPr>
              <a:t>Calculate SHAP Values: Initialize the SHAP explainer for your model. Calculate SHAP values for your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Architects Daughter" panose="02020500000000000000" charset="0"/>
              </a:rPr>
              <a:t>Visualize SHAP Values: Use SHAP plots to visualize the impact of each feature on the model’s predictions. </a:t>
            </a:r>
            <a:endParaRPr lang="zh-TW" altLang="en-US" sz="1600" dirty="0">
              <a:latin typeface="Architects Daughter" panose="02020500000000000000" charset="0"/>
            </a:endParaRPr>
          </a:p>
        </p:txBody>
      </p:sp>
      <p:sp>
        <p:nvSpPr>
          <p:cNvPr id="31" name="Google Shape;1111;p84">
            <a:hlinkClick r:id="rId4" action="ppaction://hlinksldjump"/>
            <a:extLst>
              <a:ext uri="{FF2B5EF4-FFF2-40B4-BE49-F238E27FC236}">
                <a16:creationId xmlns:a16="http://schemas.microsoft.com/office/drawing/2014/main" id="{D68E4B06-4E2A-6A36-827B-BD57A75FD044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101F7157-A23F-A305-2770-ACB1AA0FDE1F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33" name="Google Shape;1114;p84">
            <a:hlinkClick r:id="rId5" action="ppaction://hlinksldjump"/>
            <a:extLst>
              <a:ext uri="{FF2B5EF4-FFF2-40B4-BE49-F238E27FC236}">
                <a16:creationId xmlns:a16="http://schemas.microsoft.com/office/drawing/2014/main" id="{F9326B88-B99D-C8E6-6EFD-2D65B3D65A09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34" name="Google Shape;1117;p84">
            <a:hlinkClick r:id="rId5" action="ppaction://hlinksldjump"/>
            <a:extLst>
              <a:ext uri="{FF2B5EF4-FFF2-40B4-BE49-F238E27FC236}">
                <a16:creationId xmlns:a16="http://schemas.microsoft.com/office/drawing/2014/main" id="{74A92E0E-EA1E-9AF2-15B3-796B251A4023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C78993A6-B8F6-E2D5-8D51-E3E3478531C4}"/>
              </a:ext>
            </a:extLst>
          </p:cNvPr>
          <p:cNvSpPr/>
          <p:nvPr/>
        </p:nvSpPr>
        <p:spPr>
          <a:xfrm>
            <a:off x="7640163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8EBBCA44-6D24-B138-5135-34215A923DFE}"/>
              </a:ext>
            </a:extLst>
          </p:cNvPr>
          <p:cNvSpPr txBox="1">
            <a:spLocks/>
          </p:cNvSpPr>
          <p:nvPr/>
        </p:nvSpPr>
        <p:spPr>
          <a:xfrm>
            <a:off x="8103913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3</a:t>
            </a:r>
          </a:p>
        </p:txBody>
      </p:sp>
      <p:sp>
        <p:nvSpPr>
          <p:cNvPr id="37" name="Google Shape;1120;p84">
            <a:hlinkClick r:id="rId4" action="ppaction://hlinksldjump"/>
            <a:extLst>
              <a:ext uri="{FF2B5EF4-FFF2-40B4-BE49-F238E27FC236}">
                <a16:creationId xmlns:a16="http://schemas.microsoft.com/office/drawing/2014/main" id="{FF1B150B-20B3-70EE-231D-527E028EB04F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21;p84">
            <a:hlinkClick r:id="rId5" action="ppaction://hlinksldjump"/>
            <a:extLst>
              <a:ext uri="{FF2B5EF4-FFF2-40B4-BE49-F238E27FC236}">
                <a16:creationId xmlns:a16="http://schemas.microsoft.com/office/drawing/2014/main" id="{71FB4A65-84D8-307D-2198-CC51296D5C13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C2441378-DD20-B039-90E6-3A4621940256}"/>
              </a:ext>
            </a:extLst>
          </p:cNvPr>
          <p:cNvSpPr/>
          <p:nvPr/>
        </p:nvSpPr>
        <p:spPr>
          <a:xfrm rot="-5400000">
            <a:off x="7854963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00F7624-792E-CFD0-9F16-67B2E89D3B51}"/>
              </a:ext>
            </a:extLst>
          </p:cNvPr>
          <p:cNvSpPr/>
          <p:nvPr/>
        </p:nvSpPr>
        <p:spPr>
          <a:xfrm>
            <a:off x="7476189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3183E7B1-5CBC-D18D-D8D5-E32383D3A432}"/>
              </a:ext>
            </a:extLst>
          </p:cNvPr>
          <p:cNvSpPr txBox="1">
            <a:spLocks/>
          </p:cNvSpPr>
          <p:nvPr/>
        </p:nvSpPr>
        <p:spPr>
          <a:xfrm>
            <a:off x="7939939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4</a:t>
            </a:r>
          </a:p>
        </p:txBody>
      </p:sp>
      <p:sp>
        <p:nvSpPr>
          <p:cNvPr id="42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A0D2677-BCB3-82C4-6DA5-DE273B4EDBBE}"/>
              </a:ext>
            </a:extLst>
          </p:cNvPr>
          <p:cNvSpPr/>
          <p:nvPr/>
        </p:nvSpPr>
        <p:spPr>
          <a:xfrm rot="-5400000">
            <a:off x="7690989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08E7706D-8362-793E-5AC6-8AA0BCDF6E2B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4EC58A3B-8728-58EE-1F66-FE1B21577E08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45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E0CB250-D958-922D-913A-3FFFB5E0C5A7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95;p68">
            <a:hlinkClick r:id="rId6" action="ppaction://hlinksldjump"/>
            <a:extLst>
              <a:ext uri="{FF2B5EF4-FFF2-40B4-BE49-F238E27FC236}">
                <a16:creationId xmlns:a16="http://schemas.microsoft.com/office/drawing/2014/main" id="{53BF132A-064F-DDB1-554C-29D4532AD7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98;p68">
            <a:hlinkClick r:id="rId6" action="ppaction://hlinksldjump"/>
            <a:extLst>
              <a:ext uri="{FF2B5EF4-FFF2-40B4-BE49-F238E27FC236}">
                <a16:creationId xmlns:a16="http://schemas.microsoft.com/office/drawing/2014/main" id="{60D1F832-CC94-A636-0621-36737E03D30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48" name="Google Shape;497;p68">
            <a:hlinkClick r:id="rId6" action="ppaction://hlinksldjump"/>
            <a:extLst>
              <a:ext uri="{FF2B5EF4-FFF2-40B4-BE49-F238E27FC236}">
                <a16:creationId xmlns:a16="http://schemas.microsoft.com/office/drawing/2014/main" id="{F73967BD-564F-2EC8-83DC-E7A43B54926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49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8645FBF6-B64C-0E62-BC1A-A99E152774C9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3411422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08"/>
          <p:cNvSpPr txBox="1">
            <a:spLocks noGrp="1"/>
          </p:cNvSpPr>
          <p:nvPr>
            <p:ph type="title"/>
          </p:nvPr>
        </p:nvSpPr>
        <p:spPr>
          <a:xfrm>
            <a:off x="1063200" y="45040"/>
            <a:ext cx="10845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SHAP</a:t>
            </a:r>
            <a:endParaRPr dirty="0"/>
          </a:p>
        </p:txBody>
      </p:sp>
      <p:pic>
        <p:nvPicPr>
          <p:cNvPr id="2121" name="Google Shape;2121;p108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10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10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158F12D-4126-0E48-676C-A84F97AC1FDC}"/>
              </a:ext>
            </a:extLst>
          </p:cNvPr>
          <p:cNvSpPr txBox="1"/>
          <p:nvPr/>
        </p:nvSpPr>
        <p:spPr>
          <a:xfrm>
            <a:off x="4711067" y="568169"/>
            <a:ext cx="28070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chitects Daughter" panose="02020500000000000000" charset="0"/>
              </a:rPr>
              <a:t>import </a:t>
            </a:r>
            <a:r>
              <a:rPr lang="en-US" altLang="zh-TW" dirty="0" err="1">
                <a:latin typeface="Architects Daughter" panose="02020500000000000000" charset="0"/>
              </a:rPr>
              <a:t>shap</a:t>
            </a:r>
            <a:r>
              <a:rPr lang="en-US" altLang="zh-TW" dirty="0">
                <a:latin typeface="Architects Daughter" panose="02020500000000000000" charset="0"/>
              </a:rPr>
              <a:t> </a:t>
            </a:r>
          </a:p>
          <a:p>
            <a:r>
              <a:rPr lang="en-US" altLang="zh-TW" dirty="0">
                <a:latin typeface="Architects Daughter" panose="02020500000000000000" charset="0"/>
              </a:rPr>
              <a:t># </a:t>
            </a:r>
            <a:r>
              <a:rPr lang="zh-TW" altLang="en-US" dirty="0">
                <a:latin typeface="Architects Daughter" panose="02020500000000000000" charset="0"/>
              </a:rPr>
              <a:t>初始化</a:t>
            </a:r>
            <a:r>
              <a:rPr lang="en-US" altLang="zh-TW" dirty="0">
                <a:latin typeface="Architects Daughter" panose="02020500000000000000" charset="0"/>
              </a:rPr>
              <a:t>SHAP</a:t>
            </a:r>
            <a:r>
              <a:rPr lang="zh-TW" altLang="en-US" dirty="0">
                <a:latin typeface="Architects Daughter" panose="02020500000000000000" charset="0"/>
              </a:rPr>
              <a:t>解釋器 </a:t>
            </a:r>
          </a:p>
          <a:p>
            <a:r>
              <a:rPr lang="en-US" altLang="zh-TW" dirty="0">
                <a:latin typeface="Architects Daughter" panose="02020500000000000000" charset="0"/>
              </a:rPr>
              <a:t>explainer = </a:t>
            </a:r>
            <a:r>
              <a:rPr lang="en-US" altLang="zh-TW" dirty="0" err="1">
                <a:latin typeface="Architects Daughter" panose="02020500000000000000" charset="0"/>
              </a:rPr>
              <a:t>shap.TreeExplainer</a:t>
            </a:r>
            <a:r>
              <a:rPr lang="en-US" altLang="zh-TW" dirty="0">
                <a:latin typeface="Architects Daughter" panose="02020500000000000000" charset="0"/>
              </a:rPr>
              <a:t>(model) </a:t>
            </a:r>
          </a:p>
          <a:p>
            <a:r>
              <a:rPr lang="en-US" altLang="zh-TW" dirty="0">
                <a:latin typeface="Architects Daughter" panose="02020500000000000000" charset="0"/>
              </a:rPr>
              <a:t># </a:t>
            </a:r>
            <a:r>
              <a:rPr lang="zh-TW" altLang="en-US" dirty="0">
                <a:latin typeface="Architects Daughter" panose="02020500000000000000" charset="0"/>
              </a:rPr>
              <a:t>計算</a:t>
            </a:r>
            <a:r>
              <a:rPr lang="en-US" altLang="zh-TW" dirty="0">
                <a:latin typeface="Architects Daughter" panose="02020500000000000000" charset="0"/>
              </a:rPr>
              <a:t>SHAP</a:t>
            </a:r>
            <a:r>
              <a:rPr lang="zh-TW" altLang="en-US" dirty="0">
                <a:latin typeface="Architects Daughter" panose="02020500000000000000" charset="0"/>
              </a:rPr>
              <a:t>值 </a:t>
            </a:r>
          </a:p>
          <a:p>
            <a:r>
              <a:rPr lang="en-US" altLang="zh-TW" dirty="0" err="1">
                <a:latin typeface="Architects Daughter" panose="02020500000000000000" charset="0"/>
              </a:rPr>
              <a:t>shap_values</a:t>
            </a:r>
            <a:r>
              <a:rPr lang="en-US" altLang="zh-TW" dirty="0">
                <a:latin typeface="Architects Daughter" panose="02020500000000000000" charset="0"/>
              </a:rPr>
              <a:t> = </a:t>
            </a:r>
            <a:r>
              <a:rPr lang="en-US" altLang="zh-TW" dirty="0" err="1">
                <a:latin typeface="Architects Daughter" panose="02020500000000000000" charset="0"/>
              </a:rPr>
              <a:t>explainer.shap_values</a:t>
            </a:r>
            <a:r>
              <a:rPr lang="en-US" altLang="zh-TW" dirty="0">
                <a:latin typeface="Architects Daughter" panose="02020500000000000000" charset="0"/>
              </a:rPr>
              <a:t>(</a:t>
            </a:r>
            <a:r>
              <a:rPr lang="en-US" altLang="zh-TW" dirty="0" err="1">
                <a:latin typeface="Architects Daughter" panose="02020500000000000000" charset="0"/>
              </a:rPr>
              <a:t>X_train</a:t>
            </a:r>
            <a:r>
              <a:rPr lang="en-US" altLang="zh-TW" dirty="0">
                <a:latin typeface="Architects Daughter" panose="02020500000000000000" charset="0"/>
              </a:rPr>
              <a:t>) </a:t>
            </a:r>
          </a:p>
          <a:p>
            <a:r>
              <a:rPr lang="en-US" altLang="zh-TW" dirty="0">
                <a:latin typeface="Architects Daughter" panose="02020500000000000000" charset="0"/>
              </a:rPr>
              <a:t># </a:t>
            </a:r>
            <a:r>
              <a:rPr lang="zh-TW" altLang="en-US" dirty="0">
                <a:latin typeface="Architects Daughter" panose="02020500000000000000" charset="0"/>
              </a:rPr>
              <a:t>摘要圖 </a:t>
            </a:r>
          </a:p>
          <a:p>
            <a:r>
              <a:rPr lang="en-US" altLang="zh-TW" dirty="0" err="1">
                <a:latin typeface="Architects Daughter" panose="02020500000000000000" charset="0"/>
              </a:rPr>
              <a:t>shap.summary_plot</a:t>
            </a:r>
            <a:r>
              <a:rPr lang="en-US" altLang="zh-TW" dirty="0">
                <a:latin typeface="Architects Daughter" panose="02020500000000000000" charset="0"/>
              </a:rPr>
              <a:t>(</a:t>
            </a:r>
            <a:r>
              <a:rPr lang="en-US" altLang="zh-TW" dirty="0" err="1">
                <a:latin typeface="Architects Daughter" panose="02020500000000000000" charset="0"/>
              </a:rPr>
              <a:t>shap_values</a:t>
            </a:r>
            <a:r>
              <a:rPr lang="en-US" altLang="zh-TW" dirty="0">
                <a:latin typeface="Architects Daughter" panose="02020500000000000000" charset="0"/>
              </a:rPr>
              <a:t>, </a:t>
            </a:r>
            <a:r>
              <a:rPr lang="en-US" altLang="zh-TW" dirty="0" err="1">
                <a:latin typeface="Architects Daughter" panose="02020500000000000000" charset="0"/>
              </a:rPr>
              <a:t>X_train</a:t>
            </a:r>
            <a:r>
              <a:rPr lang="en-US" altLang="zh-TW" dirty="0">
                <a:latin typeface="Architects Daughter" panose="02020500000000000000" charset="0"/>
              </a:rPr>
              <a:t>, </a:t>
            </a:r>
            <a:r>
              <a:rPr lang="en-US" altLang="zh-TW" dirty="0" err="1">
                <a:latin typeface="Architects Daughter" panose="02020500000000000000" charset="0"/>
              </a:rPr>
              <a:t>plot_type</a:t>
            </a:r>
            <a:r>
              <a:rPr lang="en-US" altLang="zh-TW" dirty="0">
                <a:latin typeface="Architects Daughter" panose="02020500000000000000" charset="0"/>
              </a:rPr>
              <a:t>="bar")</a:t>
            </a:r>
            <a:endParaRPr lang="zh-TW" altLang="en-US" dirty="0">
              <a:latin typeface="Architects Daughter" panose="02020500000000000000" charset="0"/>
            </a:endParaRPr>
          </a:p>
        </p:txBody>
      </p:sp>
      <p:sp>
        <p:nvSpPr>
          <p:cNvPr id="31" name="Google Shape;1111;p84">
            <a:hlinkClick r:id="rId4" action="ppaction://hlinksldjump"/>
            <a:extLst>
              <a:ext uri="{FF2B5EF4-FFF2-40B4-BE49-F238E27FC236}">
                <a16:creationId xmlns:a16="http://schemas.microsoft.com/office/drawing/2014/main" id="{D68E4B06-4E2A-6A36-827B-BD57A75FD044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101F7157-A23F-A305-2770-ACB1AA0FDE1F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33" name="Google Shape;1114;p84">
            <a:hlinkClick r:id="rId5" action="ppaction://hlinksldjump"/>
            <a:extLst>
              <a:ext uri="{FF2B5EF4-FFF2-40B4-BE49-F238E27FC236}">
                <a16:creationId xmlns:a16="http://schemas.microsoft.com/office/drawing/2014/main" id="{F9326B88-B99D-C8E6-6EFD-2D65B3D65A09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34" name="Google Shape;1117;p84">
            <a:hlinkClick r:id="rId5" action="ppaction://hlinksldjump"/>
            <a:extLst>
              <a:ext uri="{FF2B5EF4-FFF2-40B4-BE49-F238E27FC236}">
                <a16:creationId xmlns:a16="http://schemas.microsoft.com/office/drawing/2014/main" id="{74A92E0E-EA1E-9AF2-15B3-796B251A4023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C78993A6-B8F6-E2D5-8D51-E3E3478531C4}"/>
              </a:ext>
            </a:extLst>
          </p:cNvPr>
          <p:cNvSpPr/>
          <p:nvPr/>
        </p:nvSpPr>
        <p:spPr>
          <a:xfrm>
            <a:off x="7640163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8EBBCA44-6D24-B138-5135-34215A923DFE}"/>
              </a:ext>
            </a:extLst>
          </p:cNvPr>
          <p:cNvSpPr txBox="1">
            <a:spLocks/>
          </p:cNvSpPr>
          <p:nvPr/>
        </p:nvSpPr>
        <p:spPr>
          <a:xfrm>
            <a:off x="8103913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3</a:t>
            </a:r>
          </a:p>
        </p:txBody>
      </p:sp>
      <p:sp>
        <p:nvSpPr>
          <p:cNvPr id="37" name="Google Shape;1120;p84">
            <a:hlinkClick r:id="rId4" action="ppaction://hlinksldjump"/>
            <a:extLst>
              <a:ext uri="{FF2B5EF4-FFF2-40B4-BE49-F238E27FC236}">
                <a16:creationId xmlns:a16="http://schemas.microsoft.com/office/drawing/2014/main" id="{FF1B150B-20B3-70EE-231D-527E028EB04F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21;p84">
            <a:hlinkClick r:id="rId5" action="ppaction://hlinksldjump"/>
            <a:extLst>
              <a:ext uri="{FF2B5EF4-FFF2-40B4-BE49-F238E27FC236}">
                <a16:creationId xmlns:a16="http://schemas.microsoft.com/office/drawing/2014/main" id="{71FB4A65-84D8-307D-2198-CC51296D5C13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C2441378-DD20-B039-90E6-3A4621940256}"/>
              </a:ext>
            </a:extLst>
          </p:cNvPr>
          <p:cNvSpPr/>
          <p:nvPr/>
        </p:nvSpPr>
        <p:spPr>
          <a:xfrm rot="-5400000">
            <a:off x="7854963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00F7624-792E-CFD0-9F16-67B2E89D3B51}"/>
              </a:ext>
            </a:extLst>
          </p:cNvPr>
          <p:cNvSpPr/>
          <p:nvPr/>
        </p:nvSpPr>
        <p:spPr>
          <a:xfrm>
            <a:off x="7476189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3183E7B1-5CBC-D18D-D8D5-E32383D3A432}"/>
              </a:ext>
            </a:extLst>
          </p:cNvPr>
          <p:cNvSpPr txBox="1">
            <a:spLocks/>
          </p:cNvSpPr>
          <p:nvPr/>
        </p:nvSpPr>
        <p:spPr>
          <a:xfrm>
            <a:off x="7939939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4</a:t>
            </a:r>
          </a:p>
        </p:txBody>
      </p:sp>
      <p:sp>
        <p:nvSpPr>
          <p:cNvPr id="42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A0D2677-BCB3-82C4-6DA5-DE273B4EDBBE}"/>
              </a:ext>
            </a:extLst>
          </p:cNvPr>
          <p:cNvSpPr/>
          <p:nvPr/>
        </p:nvSpPr>
        <p:spPr>
          <a:xfrm rot="-5400000">
            <a:off x="7690989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08E7706D-8362-793E-5AC6-8AA0BCDF6E2B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4EC58A3B-8728-58EE-1F66-FE1B21577E08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45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E0CB250-D958-922D-913A-3FFFB5E0C5A7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95;p68">
            <a:hlinkClick r:id="rId6" action="ppaction://hlinksldjump"/>
            <a:extLst>
              <a:ext uri="{FF2B5EF4-FFF2-40B4-BE49-F238E27FC236}">
                <a16:creationId xmlns:a16="http://schemas.microsoft.com/office/drawing/2014/main" id="{53BF132A-064F-DDB1-554C-29D4532AD7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98;p68">
            <a:hlinkClick r:id="rId6" action="ppaction://hlinksldjump"/>
            <a:extLst>
              <a:ext uri="{FF2B5EF4-FFF2-40B4-BE49-F238E27FC236}">
                <a16:creationId xmlns:a16="http://schemas.microsoft.com/office/drawing/2014/main" id="{60D1F832-CC94-A636-0621-36737E03D30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48" name="Google Shape;497;p68">
            <a:hlinkClick r:id="rId6" action="ppaction://hlinksldjump"/>
            <a:extLst>
              <a:ext uri="{FF2B5EF4-FFF2-40B4-BE49-F238E27FC236}">
                <a16:creationId xmlns:a16="http://schemas.microsoft.com/office/drawing/2014/main" id="{F73967BD-564F-2EC8-83DC-E7A43B54926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49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8645FBF6-B64C-0E62-BC1A-A99E152774C9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ECF979-FA3A-3174-6E72-F7914B671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154" y="603045"/>
            <a:ext cx="3587474" cy="42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0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8"/>
          <p:cNvSpPr/>
          <p:nvPr/>
        </p:nvSpPr>
        <p:spPr>
          <a:xfrm rot="465390">
            <a:off x="2807755" y="242091"/>
            <a:ext cx="3648243" cy="351404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0" name="Google Shape;49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15" y="904875"/>
            <a:ext cx="2204845" cy="2419348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8"/>
          <p:cNvSpPr/>
          <p:nvPr/>
        </p:nvSpPr>
        <p:spPr>
          <a:xfrm>
            <a:off x="1022237" y="1736203"/>
            <a:ext cx="1295930" cy="927121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2" name="Google Shape;492;p68"/>
          <p:cNvSpPr txBox="1">
            <a:spLocks noGrp="1"/>
          </p:cNvSpPr>
          <p:nvPr>
            <p:ph type="title"/>
          </p:nvPr>
        </p:nvSpPr>
        <p:spPr>
          <a:xfrm rot="-513547">
            <a:off x="1067359" y="1817085"/>
            <a:ext cx="1138884" cy="6899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01.</a:t>
            </a:r>
            <a:endParaRPr sz="5200"/>
          </a:p>
        </p:txBody>
      </p:sp>
      <p:sp>
        <p:nvSpPr>
          <p:cNvPr id="493" name="Google Shape;493;p68">
            <a:hlinkClick r:id="rId4" action="ppaction://hlinksldjump"/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6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Stage 1</a:t>
            </a:r>
            <a:endParaRPr sz="1200" dirty="0"/>
          </a:p>
        </p:txBody>
      </p:sp>
      <p:pic>
        <p:nvPicPr>
          <p:cNvPr id="495" name="Google Shape;495;p68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8">
            <a:hlinkClick r:id="rId7" action="ppaction://hlinksldjump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58" y="3475475"/>
            <a:ext cx="1229098" cy="134868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8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501171"/>
            <a:ext cx="915900" cy="403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Contents</a:t>
            </a:r>
            <a:endParaRPr sz="1200" dirty="0"/>
          </a:p>
        </p:txBody>
      </p:sp>
      <p:sp>
        <p:nvSpPr>
          <p:cNvPr id="498" name="Google Shape;498;p68">
            <a:hlinkClick r:id="rId5" action="ppaction://hlinksldjump"/>
          </p:cNvPr>
          <p:cNvSpPr/>
          <p:nvPr/>
        </p:nvSpPr>
        <p:spPr>
          <a:xfrm>
            <a:off x="7936400" y="303345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499" name="Google Shape;499;p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2765" y="3437464"/>
            <a:ext cx="481602" cy="4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8"/>
          <p:cNvSpPr/>
          <p:nvPr/>
        </p:nvSpPr>
        <p:spPr>
          <a:xfrm rot="-4609553">
            <a:off x="3056171" y="-435797"/>
            <a:ext cx="1018199" cy="132462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2">
              <a:alpha val="45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68"/>
          <p:cNvSpPr/>
          <p:nvPr/>
        </p:nvSpPr>
        <p:spPr>
          <a:xfrm rot="-895808">
            <a:off x="5747563" y="-143094"/>
            <a:ext cx="1018225" cy="132465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2">
              <a:alpha val="45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68">
            <a:hlinkClick r:id="rId9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68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Stage 2</a:t>
            </a:r>
            <a:endParaRPr sz="1200" dirty="0"/>
          </a:p>
        </p:txBody>
      </p:sp>
      <p:sp>
        <p:nvSpPr>
          <p:cNvPr id="504" name="Google Shape;504;p68">
            <a:hlinkClick r:id="" action="ppaction://noaction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6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Stage 3</a:t>
            </a:r>
            <a:endParaRPr sz="1200" dirty="0"/>
          </a:p>
        </p:txBody>
      </p:sp>
      <p:sp>
        <p:nvSpPr>
          <p:cNvPr id="506" name="Google Shape;506;p68">
            <a:hlinkClick r:id="rId4" action="ppaction://hlinksldjump"/>
          </p:cNvPr>
          <p:cNvSpPr/>
          <p:nvPr/>
        </p:nvSpPr>
        <p:spPr>
          <a:xfrm rot="-5400000">
            <a:off x="76874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8">
            <a:hlinkClick r:id="rId9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8">
            <a:hlinkClick r:id="" action="ppaction://noaction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68">
            <a:hlinkClick r:id="" action="ppaction://noaction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6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Stage 4</a:t>
            </a:r>
            <a:endParaRPr sz="1200" dirty="0"/>
          </a:p>
        </p:txBody>
      </p:sp>
      <p:sp>
        <p:nvSpPr>
          <p:cNvPr id="511" name="Google Shape;511;p68">
            <a:hlinkClick r:id="" action="ppaction://noaction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6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6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14" name="Google Shape;514;p6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68">
            <a:hlinkClick r:id="rId7" action="ppaction://hlinksldjump"/>
          </p:cNvPr>
          <p:cNvSpPr/>
          <p:nvPr/>
        </p:nvSpPr>
        <p:spPr>
          <a:xfrm rot="-5895391">
            <a:off x="1466433" y="3937102"/>
            <a:ext cx="194343" cy="237642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68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1140203" y="4185067"/>
            <a:ext cx="915819" cy="35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START!</a:t>
            </a:r>
            <a:endParaRPr sz="1200"/>
          </a:p>
        </p:txBody>
      </p:sp>
      <p:sp>
        <p:nvSpPr>
          <p:cNvPr id="517" name="Google Shape;517;p68">
            <a:hlinkClick r:id="rId7" action="ppaction://hlinksldjump"/>
          </p:cNvPr>
          <p:cNvSpPr/>
          <p:nvPr/>
        </p:nvSpPr>
        <p:spPr>
          <a:xfrm>
            <a:off x="1322807" y="3883652"/>
            <a:ext cx="481600" cy="344542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18" name="Google Shape;518;p68"/>
          <p:cNvSpPr/>
          <p:nvPr/>
        </p:nvSpPr>
        <p:spPr>
          <a:xfrm rot="-250095">
            <a:off x="2483985" y="3688319"/>
            <a:ext cx="3112032" cy="1460089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68"/>
          <p:cNvSpPr/>
          <p:nvPr/>
        </p:nvSpPr>
        <p:spPr>
          <a:xfrm rot="-3692187">
            <a:off x="3500167" y="2734685"/>
            <a:ext cx="689782" cy="897370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8"/>
          <p:cNvSpPr txBox="1">
            <a:spLocks noGrp="1"/>
          </p:cNvSpPr>
          <p:nvPr>
            <p:ph type="subTitle" idx="1"/>
          </p:nvPr>
        </p:nvSpPr>
        <p:spPr>
          <a:xfrm rot="-249579">
            <a:off x="2508811" y="4587786"/>
            <a:ext cx="3341803" cy="582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tamaran" panose="02020500000000000000" charset="0"/>
                <a:cs typeface="Catamaran" panose="02020500000000000000" charset="0"/>
              </a:rPr>
              <a:t>Problem understanding</a:t>
            </a:r>
            <a:endParaRPr dirty="0">
              <a:latin typeface="Catamaran" panose="02020500000000000000" charset="0"/>
              <a:cs typeface="Catamaran" panose="02020500000000000000" charset="0"/>
            </a:endParaRPr>
          </a:p>
        </p:txBody>
      </p:sp>
      <p:sp>
        <p:nvSpPr>
          <p:cNvPr id="521" name="Google Shape;521;p68"/>
          <p:cNvSpPr txBox="1">
            <a:spLocks noGrp="1"/>
          </p:cNvSpPr>
          <p:nvPr>
            <p:ph type="title"/>
          </p:nvPr>
        </p:nvSpPr>
        <p:spPr>
          <a:xfrm rot="-261074">
            <a:off x="2707964" y="3967879"/>
            <a:ext cx="2471323" cy="514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 1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B1B650-D365-707C-D5DE-B3C3944AAC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68883">
            <a:off x="3035185" y="381048"/>
            <a:ext cx="3209929" cy="3209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08"/>
          <p:cNvSpPr txBox="1">
            <a:spLocks noGrp="1"/>
          </p:cNvSpPr>
          <p:nvPr>
            <p:ph type="title"/>
          </p:nvPr>
        </p:nvSpPr>
        <p:spPr>
          <a:xfrm>
            <a:off x="1063200" y="45040"/>
            <a:ext cx="103141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SHAP</a:t>
            </a:r>
            <a:endParaRPr dirty="0"/>
          </a:p>
        </p:txBody>
      </p:sp>
      <p:pic>
        <p:nvPicPr>
          <p:cNvPr id="2121" name="Google Shape;2121;p108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10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10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158F12D-4126-0E48-676C-A84F97AC1FDC}"/>
              </a:ext>
            </a:extLst>
          </p:cNvPr>
          <p:cNvSpPr txBox="1"/>
          <p:nvPr/>
        </p:nvSpPr>
        <p:spPr>
          <a:xfrm>
            <a:off x="4555548" y="1077855"/>
            <a:ext cx="28070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chitects Daughter" panose="02020500000000000000" charset="0"/>
                <a:cs typeface="Catamaran" panose="02020500000000000000" charset="0"/>
              </a:rPr>
              <a:t># </a:t>
            </a:r>
            <a:r>
              <a:rPr lang="zh-TW" altLang="en-US" dirty="0">
                <a:latin typeface="Architects Daughter" panose="02020500000000000000" charset="0"/>
                <a:cs typeface="Catamaran" panose="02020500000000000000" charset="0"/>
              </a:rPr>
              <a:t>詳細的特徵影響 </a:t>
            </a:r>
            <a:r>
              <a:rPr lang="en-US" altLang="zh-TW" dirty="0" err="1">
                <a:latin typeface="Architects Daughter" panose="02020500000000000000" charset="0"/>
                <a:cs typeface="Catamaran" panose="02020500000000000000" charset="0"/>
              </a:rPr>
              <a:t>shap.summary_plot</a:t>
            </a:r>
            <a:r>
              <a:rPr lang="en-US" altLang="zh-TW" dirty="0">
                <a:latin typeface="Architects Daughter" panose="02020500000000000000" charset="0"/>
                <a:cs typeface="Catamaran" panose="02020500000000000000" charset="0"/>
              </a:rPr>
              <a:t>(</a:t>
            </a:r>
            <a:r>
              <a:rPr lang="en-US" altLang="zh-TW" dirty="0" err="1">
                <a:latin typeface="Architects Daughter" panose="02020500000000000000" charset="0"/>
                <a:cs typeface="Catamaran" panose="02020500000000000000" charset="0"/>
              </a:rPr>
              <a:t>shap_values</a:t>
            </a:r>
            <a:r>
              <a:rPr lang="en-US" altLang="zh-TW" dirty="0">
                <a:latin typeface="Architects Daughter" panose="02020500000000000000" charset="0"/>
                <a:cs typeface="Catamaran" panose="02020500000000000000" charset="0"/>
              </a:rPr>
              <a:t>, </a:t>
            </a:r>
            <a:r>
              <a:rPr lang="en-US" altLang="zh-TW" dirty="0" err="1">
                <a:latin typeface="Architects Daughter" panose="02020500000000000000" charset="0"/>
                <a:cs typeface="Catamaran" panose="02020500000000000000" charset="0"/>
              </a:rPr>
              <a:t>X_train</a:t>
            </a:r>
            <a:r>
              <a:rPr lang="en-US" altLang="zh-TW" dirty="0">
                <a:latin typeface="Architects Daughter" panose="02020500000000000000" charset="0"/>
                <a:cs typeface="Catamaran" panose="02020500000000000000" charset="0"/>
              </a:rPr>
              <a:t>)</a:t>
            </a:r>
            <a:endParaRPr lang="zh-TW" altLang="en-US" dirty="0">
              <a:latin typeface="Architects Daughter" panose="02020500000000000000" charset="0"/>
              <a:cs typeface="Catamaran" panose="02020500000000000000" charset="0"/>
            </a:endParaRPr>
          </a:p>
        </p:txBody>
      </p:sp>
      <p:sp>
        <p:nvSpPr>
          <p:cNvPr id="31" name="Google Shape;1111;p84">
            <a:hlinkClick r:id="rId4" action="ppaction://hlinksldjump"/>
            <a:extLst>
              <a:ext uri="{FF2B5EF4-FFF2-40B4-BE49-F238E27FC236}">
                <a16:creationId xmlns:a16="http://schemas.microsoft.com/office/drawing/2014/main" id="{D68E4B06-4E2A-6A36-827B-BD57A75FD044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101F7157-A23F-A305-2770-ACB1AA0FDE1F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33" name="Google Shape;1114;p84">
            <a:hlinkClick r:id="rId5" action="ppaction://hlinksldjump"/>
            <a:extLst>
              <a:ext uri="{FF2B5EF4-FFF2-40B4-BE49-F238E27FC236}">
                <a16:creationId xmlns:a16="http://schemas.microsoft.com/office/drawing/2014/main" id="{F9326B88-B99D-C8E6-6EFD-2D65B3D65A09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34" name="Google Shape;1117;p84">
            <a:hlinkClick r:id="rId5" action="ppaction://hlinksldjump"/>
            <a:extLst>
              <a:ext uri="{FF2B5EF4-FFF2-40B4-BE49-F238E27FC236}">
                <a16:creationId xmlns:a16="http://schemas.microsoft.com/office/drawing/2014/main" id="{74A92E0E-EA1E-9AF2-15B3-796B251A4023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C78993A6-B8F6-E2D5-8D51-E3E3478531C4}"/>
              </a:ext>
            </a:extLst>
          </p:cNvPr>
          <p:cNvSpPr/>
          <p:nvPr/>
        </p:nvSpPr>
        <p:spPr>
          <a:xfrm>
            <a:off x="7640163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8EBBCA44-6D24-B138-5135-34215A923DFE}"/>
              </a:ext>
            </a:extLst>
          </p:cNvPr>
          <p:cNvSpPr txBox="1">
            <a:spLocks/>
          </p:cNvSpPr>
          <p:nvPr/>
        </p:nvSpPr>
        <p:spPr>
          <a:xfrm>
            <a:off x="8103913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3</a:t>
            </a:r>
          </a:p>
        </p:txBody>
      </p:sp>
      <p:sp>
        <p:nvSpPr>
          <p:cNvPr id="37" name="Google Shape;1120;p84">
            <a:hlinkClick r:id="rId4" action="ppaction://hlinksldjump"/>
            <a:extLst>
              <a:ext uri="{FF2B5EF4-FFF2-40B4-BE49-F238E27FC236}">
                <a16:creationId xmlns:a16="http://schemas.microsoft.com/office/drawing/2014/main" id="{FF1B150B-20B3-70EE-231D-527E028EB04F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21;p84">
            <a:hlinkClick r:id="rId5" action="ppaction://hlinksldjump"/>
            <a:extLst>
              <a:ext uri="{FF2B5EF4-FFF2-40B4-BE49-F238E27FC236}">
                <a16:creationId xmlns:a16="http://schemas.microsoft.com/office/drawing/2014/main" id="{71FB4A65-84D8-307D-2198-CC51296D5C13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C2441378-DD20-B039-90E6-3A4621940256}"/>
              </a:ext>
            </a:extLst>
          </p:cNvPr>
          <p:cNvSpPr/>
          <p:nvPr/>
        </p:nvSpPr>
        <p:spPr>
          <a:xfrm rot="-5400000">
            <a:off x="7854963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00F7624-792E-CFD0-9F16-67B2E89D3B51}"/>
              </a:ext>
            </a:extLst>
          </p:cNvPr>
          <p:cNvSpPr/>
          <p:nvPr/>
        </p:nvSpPr>
        <p:spPr>
          <a:xfrm>
            <a:off x="7476189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3183E7B1-5CBC-D18D-D8D5-E32383D3A432}"/>
              </a:ext>
            </a:extLst>
          </p:cNvPr>
          <p:cNvSpPr txBox="1">
            <a:spLocks/>
          </p:cNvSpPr>
          <p:nvPr/>
        </p:nvSpPr>
        <p:spPr>
          <a:xfrm>
            <a:off x="7939939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4</a:t>
            </a:r>
          </a:p>
        </p:txBody>
      </p:sp>
      <p:sp>
        <p:nvSpPr>
          <p:cNvPr id="42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A0D2677-BCB3-82C4-6DA5-DE273B4EDBBE}"/>
              </a:ext>
            </a:extLst>
          </p:cNvPr>
          <p:cNvSpPr/>
          <p:nvPr/>
        </p:nvSpPr>
        <p:spPr>
          <a:xfrm rot="-5400000">
            <a:off x="7690989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08E7706D-8362-793E-5AC6-8AA0BCDF6E2B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4EC58A3B-8728-58EE-1F66-FE1B21577E08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45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E0CB250-D958-922D-913A-3FFFB5E0C5A7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95;p68">
            <a:hlinkClick r:id="rId6" action="ppaction://hlinksldjump"/>
            <a:extLst>
              <a:ext uri="{FF2B5EF4-FFF2-40B4-BE49-F238E27FC236}">
                <a16:creationId xmlns:a16="http://schemas.microsoft.com/office/drawing/2014/main" id="{53BF132A-064F-DDB1-554C-29D4532AD7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98;p68">
            <a:hlinkClick r:id="rId6" action="ppaction://hlinksldjump"/>
            <a:extLst>
              <a:ext uri="{FF2B5EF4-FFF2-40B4-BE49-F238E27FC236}">
                <a16:creationId xmlns:a16="http://schemas.microsoft.com/office/drawing/2014/main" id="{60D1F832-CC94-A636-0621-36737E03D30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48" name="Google Shape;497;p68">
            <a:hlinkClick r:id="rId6" action="ppaction://hlinksldjump"/>
            <a:extLst>
              <a:ext uri="{FF2B5EF4-FFF2-40B4-BE49-F238E27FC236}">
                <a16:creationId xmlns:a16="http://schemas.microsoft.com/office/drawing/2014/main" id="{F73967BD-564F-2EC8-83DC-E7A43B54926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49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8645FBF6-B64C-0E62-BC1A-A99E152774C9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1B1C89-7A29-586E-0488-52AEB68E8F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200" y="652916"/>
            <a:ext cx="3214785" cy="40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08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69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Cross-Validation</a:t>
            </a:r>
            <a:endParaRPr dirty="0"/>
          </a:p>
        </p:txBody>
      </p:sp>
      <p:pic>
        <p:nvPicPr>
          <p:cNvPr id="2121" name="Google Shape;2121;p108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10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10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158F12D-4126-0E48-676C-A84F97AC1FDC}"/>
              </a:ext>
            </a:extLst>
          </p:cNvPr>
          <p:cNvSpPr txBox="1"/>
          <p:nvPr/>
        </p:nvSpPr>
        <p:spPr>
          <a:xfrm>
            <a:off x="1063201" y="1240500"/>
            <a:ext cx="621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latin typeface="Architects Daughter" panose="02020500000000000000" charset="0"/>
              </a:rPr>
              <a:t>sc</a:t>
            </a:r>
            <a:r>
              <a:rPr lang="en-US" altLang="zh-TW" sz="1600" dirty="0">
                <a:latin typeface="Architects Daughter" panose="02020500000000000000" charset="0"/>
              </a:rPr>
              <a:t>=</a:t>
            </a:r>
            <a:r>
              <a:rPr lang="en-US" altLang="zh-TW" sz="1600" dirty="0" err="1">
                <a:latin typeface="Architects Daughter" panose="02020500000000000000" charset="0"/>
              </a:rPr>
              <a:t>cross_val_score</a:t>
            </a:r>
            <a:r>
              <a:rPr lang="en-US" altLang="zh-TW" sz="1600" dirty="0">
                <a:latin typeface="Architects Daughter" panose="02020500000000000000" charset="0"/>
              </a:rPr>
              <a:t>(</a:t>
            </a:r>
            <a:r>
              <a:rPr lang="en-US" altLang="zh-TW" sz="1600" dirty="0" err="1">
                <a:latin typeface="Architects Daughter" panose="02020500000000000000" charset="0"/>
              </a:rPr>
              <a:t>lgbm_opt,X_train.values,y_train.values,cv</a:t>
            </a:r>
            <a:r>
              <a:rPr lang="en-US" altLang="zh-TW" sz="1600" dirty="0">
                <a:latin typeface="Architects Daughter" panose="02020500000000000000" charset="0"/>
              </a:rPr>
              <a:t>=4, scoring = '</a:t>
            </a:r>
            <a:r>
              <a:rPr lang="en-US" altLang="zh-TW" sz="1600" dirty="0" err="1">
                <a:latin typeface="Architects Daughter" panose="02020500000000000000" charset="0"/>
              </a:rPr>
              <a:t>roc_auc</a:t>
            </a:r>
            <a:r>
              <a:rPr lang="en-US" altLang="zh-TW" sz="1600" dirty="0">
                <a:latin typeface="Architects Daughter" panose="02020500000000000000" charset="0"/>
              </a:rPr>
              <a:t>').mean() </a:t>
            </a:r>
            <a:endParaRPr lang="zh-TW" altLang="en-US" sz="1600" dirty="0">
              <a:latin typeface="Architects Daughter" panose="02020500000000000000" charset="0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8E375387-5ECD-5E0C-2810-44BFAFC4E7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776"/>
          <a:stretch/>
        </p:blipFill>
        <p:spPr>
          <a:xfrm>
            <a:off x="1096356" y="1986957"/>
            <a:ext cx="5415446" cy="1060306"/>
          </a:xfrm>
          <a:prstGeom prst="rect">
            <a:avLst/>
          </a:prstGeom>
        </p:spPr>
      </p:pic>
      <p:sp>
        <p:nvSpPr>
          <p:cNvPr id="31" name="Google Shape;1111;p84">
            <a:hlinkClick r:id="rId5" action="ppaction://hlinksldjump"/>
            <a:extLst>
              <a:ext uri="{FF2B5EF4-FFF2-40B4-BE49-F238E27FC236}">
                <a16:creationId xmlns:a16="http://schemas.microsoft.com/office/drawing/2014/main" id="{D68E4B06-4E2A-6A36-827B-BD57A75FD044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101F7157-A23F-A305-2770-ACB1AA0FDE1F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33" name="Google Shape;1114;p84">
            <a:hlinkClick r:id="rId6" action="ppaction://hlinksldjump"/>
            <a:extLst>
              <a:ext uri="{FF2B5EF4-FFF2-40B4-BE49-F238E27FC236}">
                <a16:creationId xmlns:a16="http://schemas.microsoft.com/office/drawing/2014/main" id="{F9326B88-B99D-C8E6-6EFD-2D65B3D65A09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34" name="Google Shape;1117;p84">
            <a:hlinkClick r:id="rId6" action="ppaction://hlinksldjump"/>
            <a:extLst>
              <a:ext uri="{FF2B5EF4-FFF2-40B4-BE49-F238E27FC236}">
                <a16:creationId xmlns:a16="http://schemas.microsoft.com/office/drawing/2014/main" id="{74A92E0E-EA1E-9AF2-15B3-796B251A4023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C78993A6-B8F6-E2D5-8D51-E3E3478531C4}"/>
              </a:ext>
            </a:extLst>
          </p:cNvPr>
          <p:cNvSpPr/>
          <p:nvPr/>
        </p:nvSpPr>
        <p:spPr>
          <a:xfrm>
            <a:off x="7640163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8EBBCA44-6D24-B138-5135-34215A923DFE}"/>
              </a:ext>
            </a:extLst>
          </p:cNvPr>
          <p:cNvSpPr txBox="1">
            <a:spLocks/>
          </p:cNvSpPr>
          <p:nvPr/>
        </p:nvSpPr>
        <p:spPr>
          <a:xfrm>
            <a:off x="8103913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3</a:t>
            </a:r>
          </a:p>
        </p:txBody>
      </p:sp>
      <p:sp>
        <p:nvSpPr>
          <p:cNvPr id="37" name="Google Shape;1120;p84">
            <a:hlinkClick r:id="rId5" action="ppaction://hlinksldjump"/>
            <a:extLst>
              <a:ext uri="{FF2B5EF4-FFF2-40B4-BE49-F238E27FC236}">
                <a16:creationId xmlns:a16="http://schemas.microsoft.com/office/drawing/2014/main" id="{FF1B150B-20B3-70EE-231D-527E028EB04F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21;p84">
            <a:hlinkClick r:id="rId6" action="ppaction://hlinksldjump"/>
            <a:extLst>
              <a:ext uri="{FF2B5EF4-FFF2-40B4-BE49-F238E27FC236}">
                <a16:creationId xmlns:a16="http://schemas.microsoft.com/office/drawing/2014/main" id="{71FB4A65-84D8-307D-2198-CC51296D5C13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C2441378-DD20-B039-90E6-3A4621940256}"/>
              </a:ext>
            </a:extLst>
          </p:cNvPr>
          <p:cNvSpPr/>
          <p:nvPr/>
        </p:nvSpPr>
        <p:spPr>
          <a:xfrm rot="-5400000">
            <a:off x="7854963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00F7624-792E-CFD0-9F16-67B2E89D3B51}"/>
              </a:ext>
            </a:extLst>
          </p:cNvPr>
          <p:cNvSpPr/>
          <p:nvPr/>
        </p:nvSpPr>
        <p:spPr>
          <a:xfrm>
            <a:off x="7476189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3183E7B1-5CBC-D18D-D8D5-E32383D3A432}"/>
              </a:ext>
            </a:extLst>
          </p:cNvPr>
          <p:cNvSpPr txBox="1">
            <a:spLocks/>
          </p:cNvSpPr>
          <p:nvPr/>
        </p:nvSpPr>
        <p:spPr>
          <a:xfrm>
            <a:off x="7939939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4</a:t>
            </a:r>
          </a:p>
        </p:txBody>
      </p:sp>
      <p:sp>
        <p:nvSpPr>
          <p:cNvPr id="42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A0D2677-BCB3-82C4-6DA5-DE273B4EDBBE}"/>
              </a:ext>
            </a:extLst>
          </p:cNvPr>
          <p:cNvSpPr/>
          <p:nvPr/>
        </p:nvSpPr>
        <p:spPr>
          <a:xfrm rot="-5400000">
            <a:off x="7690989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08E7706D-8362-793E-5AC6-8AA0BCDF6E2B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4EC58A3B-8728-58EE-1F66-FE1B21577E08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45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E0CB250-D958-922D-913A-3FFFB5E0C5A7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95;p68">
            <a:hlinkClick r:id="rId7" action="ppaction://hlinksldjump"/>
            <a:extLst>
              <a:ext uri="{FF2B5EF4-FFF2-40B4-BE49-F238E27FC236}">
                <a16:creationId xmlns:a16="http://schemas.microsoft.com/office/drawing/2014/main" id="{53BF132A-064F-DDB1-554C-29D4532AD7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98;p68">
            <a:hlinkClick r:id="rId7" action="ppaction://hlinksldjump"/>
            <a:extLst>
              <a:ext uri="{FF2B5EF4-FFF2-40B4-BE49-F238E27FC236}">
                <a16:creationId xmlns:a16="http://schemas.microsoft.com/office/drawing/2014/main" id="{60D1F832-CC94-A636-0621-36737E03D30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48" name="Google Shape;497;p68">
            <a:hlinkClick r:id="rId7" action="ppaction://hlinksldjump"/>
            <a:extLst>
              <a:ext uri="{FF2B5EF4-FFF2-40B4-BE49-F238E27FC236}">
                <a16:creationId xmlns:a16="http://schemas.microsoft.com/office/drawing/2014/main" id="{F73967BD-564F-2EC8-83DC-E7A43B54926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49" name="Google Shape;1112;p84">
            <a:hlinkClick r:id="rId5" action="ppaction://hlinksldjump"/>
            <a:extLst>
              <a:ext uri="{FF2B5EF4-FFF2-40B4-BE49-F238E27FC236}">
                <a16:creationId xmlns:a16="http://schemas.microsoft.com/office/drawing/2014/main" id="{8645FBF6-B64C-0E62-BC1A-A99E152774C9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4249676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08"/>
          <p:cNvSpPr txBox="1">
            <a:spLocks noGrp="1"/>
          </p:cNvSpPr>
          <p:nvPr>
            <p:ph type="title"/>
          </p:nvPr>
        </p:nvSpPr>
        <p:spPr>
          <a:xfrm>
            <a:off x="1063199" y="335373"/>
            <a:ext cx="532696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Perform Hyperparameter Tuning</a:t>
            </a:r>
            <a:endParaRPr dirty="0"/>
          </a:p>
        </p:txBody>
      </p:sp>
      <p:pic>
        <p:nvPicPr>
          <p:cNvPr id="2121" name="Google Shape;2121;p108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10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10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158F12D-4126-0E48-676C-A84F97AC1FDC}"/>
              </a:ext>
            </a:extLst>
          </p:cNvPr>
          <p:cNvSpPr txBox="1"/>
          <p:nvPr/>
        </p:nvSpPr>
        <p:spPr>
          <a:xfrm>
            <a:off x="1063201" y="1240500"/>
            <a:ext cx="6211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Architects Daughter" panose="02020500000000000000" charset="0"/>
              </a:rPr>
              <a:t>Optuna</a:t>
            </a:r>
            <a:r>
              <a:rPr lang="en-US" altLang="zh-TW" sz="1600" dirty="0">
                <a:latin typeface="Architects Daughter" panose="02020500000000000000" charset="0"/>
              </a:rPr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Architects Daughter" panose="02020500000000000000" charset="0"/>
              </a:rPr>
              <a:t>We are currently employing the Grid Search strategy, rather than Random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Architects Daughter" panose="02020500000000000000" charset="0"/>
              </a:rPr>
              <a:t>The </a:t>
            </a:r>
            <a:r>
              <a:rPr lang="en-US" altLang="zh-TW" sz="1600" dirty="0" err="1">
                <a:latin typeface="Architects Daughter" panose="02020500000000000000" charset="0"/>
              </a:rPr>
              <a:t>suggest_int</a:t>
            </a:r>
            <a:r>
              <a:rPr lang="en-US" altLang="zh-TW" sz="1600" dirty="0">
                <a:latin typeface="Architects Daughter" panose="02020500000000000000" charset="0"/>
              </a:rPr>
              <a:t> function with </a:t>
            </a:r>
            <a:br>
              <a:rPr lang="en-US" altLang="zh-TW" sz="1600" dirty="0">
                <a:latin typeface="Architects Daughter" panose="02020500000000000000" charset="0"/>
              </a:rPr>
            </a:br>
            <a:r>
              <a:rPr lang="en-US" altLang="zh-TW" sz="1600" dirty="0">
                <a:latin typeface="Architects Daughter" panose="02020500000000000000" charset="0"/>
              </a:rPr>
              <a:t>Tree-structured </a:t>
            </a:r>
            <a:r>
              <a:rPr lang="en-US" altLang="zh-TW" sz="1600" dirty="0" err="1">
                <a:latin typeface="Architects Daughter" panose="02020500000000000000" charset="0"/>
              </a:rPr>
              <a:t>Parzen</a:t>
            </a:r>
            <a:r>
              <a:rPr lang="en-US" altLang="zh-TW" sz="1600" dirty="0">
                <a:latin typeface="Architects Daughter" panose="02020500000000000000" charset="0"/>
              </a:rPr>
              <a:t> Estimator (TPE)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Architects Daughter" panose="02020500000000000000" charset="0"/>
              </a:rPr>
              <a:t>Param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Architects Daughter" panose="02020500000000000000" charset="0"/>
              </a:rPr>
              <a:t>Optuna.create_study</a:t>
            </a:r>
            <a:endParaRPr lang="en-US" altLang="zh-TW" sz="1600" dirty="0">
              <a:latin typeface="Architects Daughter" panose="02020500000000000000" charset="0"/>
            </a:endParaRPr>
          </a:p>
          <a:p>
            <a:endParaRPr lang="en-US" altLang="zh-TW" sz="1600" dirty="0">
              <a:latin typeface="Architects Daughter" panose="02020500000000000000" charset="0"/>
            </a:endParaRPr>
          </a:p>
        </p:txBody>
      </p:sp>
      <p:sp>
        <p:nvSpPr>
          <p:cNvPr id="31" name="Google Shape;1111;p84">
            <a:hlinkClick r:id="rId4" action="ppaction://hlinksldjump"/>
            <a:extLst>
              <a:ext uri="{FF2B5EF4-FFF2-40B4-BE49-F238E27FC236}">
                <a16:creationId xmlns:a16="http://schemas.microsoft.com/office/drawing/2014/main" id="{D68E4B06-4E2A-6A36-827B-BD57A75FD044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101F7157-A23F-A305-2770-ACB1AA0FDE1F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33" name="Google Shape;1114;p84">
            <a:hlinkClick r:id="rId5" action="ppaction://hlinksldjump"/>
            <a:extLst>
              <a:ext uri="{FF2B5EF4-FFF2-40B4-BE49-F238E27FC236}">
                <a16:creationId xmlns:a16="http://schemas.microsoft.com/office/drawing/2014/main" id="{F9326B88-B99D-C8E6-6EFD-2D65B3D65A09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34" name="Google Shape;1117;p84">
            <a:hlinkClick r:id="rId5" action="ppaction://hlinksldjump"/>
            <a:extLst>
              <a:ext uri="{FF2B5EF4-FFF2-40B4-BE49-F238E27FC236}">
                <a16:creationId xmlns:a16="http://schemas.microsoft.com/office/drawing/2014/main" id="{74A92E0E-EA1E-9AF2-15B3-796B251A4023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C78993A6-B8F6-E2D5-8D51-E3E3478531C4}"/>
              </a:ext>
            </a:extLst>
          </p:cNvPr>
          <p:cNvSpPr/>
          <p:nvPr/>
        </p:nvSpPr>
        <p:spPr>
          <a:xfrm>
            <a:off x="7640163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8EBBCA44-6D24-B138-5135-34215A923DFE}"/>
              </a:ext>
            </a:extLst>
          </p:cNvPr>
          <p:cNvSpPr txBox="1">
            <a:spLocks/>
          </p:cNvSpPr>
          <p:nvPr/>
        </p:nvSpPr>
        <p:spPr>
          <a:xfrm>
            <a:off x="8103913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3</a:t>
            </a:r>
          </a:p>
        </p:txBody>
      </p:sp>
      <p:sp>
        <p:nvSpPr>
          <p:cNvPr id="37" name="Google Shape;1120;p84">
            <a:hlinkClick r:id="rId4" action="ppaction://hlinksldjump"/>
            <a:extLst>
              <a:ext uri="{FF2B5EF4-FFF2-40B4-BE49-F238E27FC236}">
                <a16:creationId xmlns:a16="http://schemas.microsoft.com/office/drawing/2014/main" id="{FF1B150B-20B3-70EE-231D-527E028EB04F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21;p84">
            <a:hlinkClick r:id="rId5" action="ppaction://hlinksldjump"/>
            <a:extLst>
              <a:ext uri="{FF2B5EF4-FFF2-40B4-BE49-F238E27FC236}">
                <a16:creationId xmlns:a16="http://schemas.microsoft.com/office/drawing/2014/main" id="{71FB4A65-84D8-307D-2198-CC51296D5C13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C2441378-DD20-B039-90E6-3A4621940256}"/>
              </a:ext>
            </a:extLst>
          </p:cNvPr>
          <p:cNvSpPr/>
          <p:nvPr/>
        </p:nvSpPr>
        <p:spPr>
          <a:xfrm rot="-5400000">
            <a:off x="7854963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00F7624-792E-CFD0-9F16-67B2E89D3B51}"/>
              </a:ext>
            </a:extLst>
          </p:cNvPr>
          <p:cNvSpPr/>
          <p:nvPr/>
        </p:nvSpPr>
        <p:spPr>
          <a:xfrm>
            <a:off x="7476189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3183E7B1-5CBC-D18D-D8D5-E32383D3A432}"/>
              </a:ext>
            </a:extLst>
          </p:cNvPr>
          <p:cNvSpPr txBox="1">
            <a:spLocks/>
          </p:cNvSpPr>
          <p:nvPr/>
        </p:nvSpPr>
        <p:spPr>
          <a:xfrm>
            <a:off x="7939939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4</a:t>
            </a:r>
          </a:p>
        </p:txBody>
      </p:sp>
      <p:sp>
        <p:nvSpPr>
          <p:cNvPr id="42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A0D2677-BCB3-82C4-6DA5-DE273B4EDBBE}"/>
              </a:ext>
            </a:extLst>
          </p:cNvPr>
          <p:cNvSpPr/>
          <p:nvPr/>
        </p:nvSpPr>
        <p:spPr>
          <a:xfrm rot="-5400000">
            <a:off x="7690989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08E7706D-8362-793E-5AC6-8AA0BCDF6E2B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4EC58A3B-8728-58EE-1F66-FE1B21577E08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45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E0CB250-D958-922D-913A-3FFFB5E0C5A7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95;p68">
            <a:hlinkClick r:id="rId6" action="ppaction://hlinksldjump"/>
            <a:extLst>
              <a:ext uri="{FF2B5EF4-FFF2-40B4-BE49-F238E27FC236}">
                <a16:creationId xmlns:a16="http://schemas.microsoft.com/office/drawing/2014/main" id="{53BF132A-064F-DDB1-554C-29D4532AD7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98;p68">
            <a:hlinkClick r:id="rId6" action="ppaction://hlinksldjump"/>
            <a:extLst>
              <a:ext uri="{FF2B5EF4-FFF2-40B4-BE49-F238E27FC236}">
                <a16:creationId xmlns:a16="http://schemas.microsoft.com/office/drawing/2014/main" id="{60D1F832-CC94-A636-0621-36737E03D30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48" name="Google Shape;497;p68">
            <a:hlinkClick r:id="rId6" action="ppaction://hlinksldjump"/>
            <a:extLst>
              <a:ext uri="{FF2B5EF4-FFF2-40B4-BE49-F238E27FC236}">
                <a16:creationId xmlns:a16="http://schemas.microsoft.com/office/drawing/2014/main" id="{F73967BD-564F-2EC8-83DC-E7A43B54926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49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8645FBF6-B64C-0E62-BC1A-A99E152774C9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2084336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08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3966000" cy="569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hyperparameter </a:t>
            </a:r>
            <a:r>
              <a:rPr lang="en-US" altLang="zh-TW" dirty="0" err="1"/>
              <a:t>fintune</a:t>
            </a:r>
            <a:endParaRPr lang="en-US" dirty="0"/>
          </a:p>
        </p:txBody>
      </p:sp>
      <p:pic>
        <p:nvPicPr>
          <p:cNvPr id="2121" name="Google Shape;2121;p108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10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10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11;p84">
            <a:hlinkClick r:id="rId4" action="ppaction://hlinksldjump"/>
            <a:extLst>
              <a:ext uri="{FF2B5EF4-FFF2-40B4-BE49-F238E27FC236}">
                <a16:creationId xmlns:a16="http://schemas.microsoft.com/office/drawing/2014/main" id="{D68E4B06-4E2A-6A36-827B-BD57A75FD044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101F7157-A23F-A305-2770-ACB1AA0FDE1F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33" name="Google Shape;1114;p84">
            <a:hlinkClick r:id="rId5" action="ppaction://hlinksldjump"/>
            <a:extLst>
              <a:ext uri="{FF2B5EF4-FFF2-40B4-BE49-F238E27FC236}">
                <a16:creationId xmlns:a16="http://schemas.microsoft.com/office/drawing/2014/main" id="{F9326B88-B99D-C8E6-6EFD-2D65B3D65A09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34" name="Google Shape;1117;p84">
            <a:hlinkClick r:id="rId5" action="ppaction://hlinksldjump"/>
            <a:extLst>
              <a:ext uri="{FF2B5EF4-FFF2-40B4-BE49-F238E27FC236}">
                <a16:creationId xmlns:a16="http://schemas.microsoft.com/office/drawing/2014/main" id="{74A92E0E-EA1E-9AF2-15B3-796B251A4023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C78993A6-B8F6-E2D5-8D51-E3E3478531C4}"/>
              </a:ext>
            </a:extLst>
          </p:cNvPr>
          <p:cNvSpPr/>
          <p:nvPr/>
        </p:nvSpPr>
        <p:spPr>
          <a:xfrm>
            <a:off x="7640163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8EBBCA44-6D24-B138-5135-34215A923DFE}"/>
              </a:ext>
            </a:extLst>
          </p:cNvPr>
          <p:cNvSpPr txBox="1">
            <a:spLocks/>
          </p:cNvSpPr>
          <p:nvPr/>
        </p:nvSpPr>
        <p:spPr>
          <a:xfrm>
            <a:off x="8103913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3</a:t>
            </a:r>
          </a:p>
        </p:txBody>
      </p:sp>
      <p:sp>
        <p:nvSpPr>
          <p:cNvPr id="37" name="Google Shape;1120;p84">
            <a:hlinkClick r:id="rId4" action="ppaction://hlinksldjump"/>
            <a:extLst>
              <a:ext uri="{FF2B5EF4-FFF2-40B4-BE49-F238E27FC236}">
                <a16:creationId xmlns:a16="http://schemas.microsoft.com/office/drawing/2014/main" id="{FF1B150B-20B3-70EE-231D-527E028EB04F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21;p84">
            <a:hlinkClick r:id="rId5" action="ppaction://hlinksldjump"/>
            <a:extLst>
              <a:ext uri="{FF2B5EF4-FFF2-40B4-BE49-F238E27FC236}">
                <a16:creationId xmlns:a16="http://schemas.microsoft.com/office/drawing/2014/main" id="{71FB4A65-84D8-307D-2198-CC51296D5C13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C2441378-DD20-B039-90E6-3A4621940256}"/>
              </a:ext>
            </a:extLst>
          </p:cNvPr>
          <p:cNvSpPr/>
          <p:nvPr/>
        </p:nvSpPr>
        <p:spPr>
          <a:xfrm rot="-5400000">
            <a:off x="7854963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00F7624-792E-CFD0-9F16-67B2E89D3B51}"/>
              </a:ext>
            </a:extLst>
          </p:cNvPr>
          <p:cNvSpPr/>
          <p:nvPr/>
        </p:nvSpPr>
        <p:spPr>
          <a:xfrm>
            <a:off x="7476189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3183E7B1-5CBC-D18D-D8D5-E32383D3A432}"/>
              </a:ext>
            </a:extLst>
          </p:cNvPr>
          <p:cNvSpPr txBox="1">
            <a:spLocks/>
          </p:cNvSpPr>
          <p:nvPr/>
        </p:nvSpPr>
        <p:spPr>
          <a:xfrm>
            <a:off x="7939939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4</a:t>
            </a:r>
          </a:p>
        </p:txBody>
      </p:sp>
      <p:sp>
        <p:nvSpPr>
          <p:cNvPr id="42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A0D2677-BCB3-82C4-6DA5-DE273B4EDBBE}"/>
              </a:ext>
            </a:extLst>
          </p:cNvPr>
          <p:cNvSpPr/>
          <p:nvPr/>
        </p:nvSpPr>
        <p:spPr>
          <a:xfrm rot="-5400000">
            <a:off x="7690989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08E7706D-8362-793E-5AC6-8AA0BCDF6E2B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4EC58A3B-8728-58EE-1F66-FE1B21577E08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45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E0CB250-D958-922D-913A-3FFFB5E0C5A7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95;p68">
            <a:hlinkClick r:id="rId6" action="ppaction://hlinksldjump"/>
            <a:extLst>
              <a:ext uri="{FF2B5EF4-FFF2-40B4-BE49-F238E27FC236}">
                <a16:creationId xmlns:a16="http://schemas.microsoft.com/office/drawing/2014/main" id="{53BF132A-064F-DDB1-554C-29D4532AD7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98;p68">
            <a:hlinkClick r:id="rId6" action="ppaction://hlinksldjump"/>
            <a:extLst>
              <a:ext uri="{FF2B5EF4-FFF2-40B4-BE49-F238E27FC236}">
                <a16:creationId xmlns:a16="http://schemas.microsoft.com/office/drawing/2014/main" id="{60D1F832-CC94-A636-0621-36737E03D30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48" name="Google Shape;497;p68">
            <a:hlinkClick r:id="rId6" action="ppaction://hlinksldjump"/>
            <a:extLst>
              <a:ext uri="{FF2B5EF4-FFF2-40B4-BE49-F238E27FC236}">
                <a16:creationId xmlns:a16="http://schemas.microsoft.com/office/drawing/2014/main" id="{F73967BD-564F-2EC8-83DC-E7A43B54926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49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8645FBF6-B64C-0E62-BC1A-A99E152774C9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19DCFDD-57FB-772D-9FBD-4949DFAD0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00" y="1090137"/>
            <a:ext cx="57340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647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08"/>
          <p:cNvSpPr txBox="1">
            <a:spLocks noGrp="1"/>
          </p:cNvSpPr>
          <p:nvPr>
            <p:ph type="title"/>
          </p:nvPr>
        </p:nvSpPr>
        <p:spPr>
          <a:xfrm>
            <a:off x="1021310" y="332175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lgbm</a:t>
            </a:r>
            <a:r>
              <a:rPr lang="en-US" altLang="zh-TW" dirty="0"/>
              <a:t> finetune hyperparameter and the result</a:t>
            </a:r>
            <a:endParaRPr lang="en-US" dirty="0"/>
          </a:p>
        </p:txBody>
      </p:sp>
      <p:pic>
        <p:nvPicPr>
          <p:cNvPr id="2121" name="Google Shape;2121;p108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10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10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11;p84">
            <a:hlinkClick r:id="rId4" action="ppaction://hlinksldjump"/>
            <a:extLst>
              <a:ext uri="{FF2B5EF4-FFF2-40B4-BE49-F238E27FC236}">
                <a16:creationId xmlns:a16="http://schemas.microsoft.com/office/drawing/2014/main" id="{D68E4B06-4E2A-6A36-827B-BD57A75FD044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101F7157-A23F-A305-2770-ACB1AA0FDE1F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33" name="Google Shape;1114;p84">
            <a:hlinkClick r:id="rId5" action="ppaction://hlinksldjump"/>
            <a:extLst>
              <a:ext uri="{FF2B5EF4-FFF2-40B4-BE49-F238E27FC236}">
                <a16:creationId xmlns:a16="http://schemas.microsoft.com/office/drawing/2014/main" id="{F9326B88-B99D-C8E6-6EFD-2D65B3D65A09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34" name="Google Shape;1117;p84">
            <a:hlinkClick r:id="rId5" action="ppaction://hlinksldjump"/>
            <a:extLst>
              <a:ext uri="{FF2B5EF4-FFF2-40B4-BE49-F238E27FC236}">
                <a16:creationId xmlns:a16="http://schemas.microsoft.com/office/drawing/2014/main" id="{74A92E0E-EA1E-9AF2-15B3-796B251A4023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C78993A6-B8F6-E2D5-8D51-E3E3478531C4}"/>
              </a:ext>
            </a:extLst>
          </p:cNvPr>
          <p:cNvSpPr/>
          <p:nvPr/>
        </p:nvSpPr>
        <p:spPr>
          <a:xfrm>
            <a:off x="7640163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8EBBCA44-6D24-B138-5135-34215A923DFE}"/>
              </a:ext>
            </a:extLst>
          </p:cNvPr>
          <p:cNvSpPr txBox="1">
            <a:spLocks/>
          </p:cNvSpPr>
          <p:nvPr/>
        </p:nvSpPr>
        <p:spPr>
          <a:xfrm>
            <a:off x="8103913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3</a:t>
            </a:r>
          </a:p>
        </p:txBody>
      </p:sp>
      <p:sp>
        <p:nvSpPr>
          <p:cNvPr id="37" name="Google Shape;1120;p84">
            <a:hlinkClick r:id="rId4" action="ppaction://hlinksldjump"/>
            <a:extLst>
              <a:ext uri="{FF2B5EF4-FFF2-40B4-BE49-F238E27FC236}">
                <a16:creationId xmlns:a16="http://schemas.microsoft.com/office/drawing/2014/main" id="{FF1B150B-20B3-70EE-231D-527E028EB04F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21;p84">
            <a:hlinkClick r:id="rId5" action="ppaction://hlinksldjump"/>
            <a:extLst>
              <a:ext uri="{FF2B5EF4-FFF2-40B4-BE49-F238E27FC236}">
                <a16:creationId xmlns:a16="http://schemas.microsoft.com/office/drawing/2014/main" id="{71FB4A65-84D8-307D-2198-CC51296D5C13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C2441378-DD20-B039-90E6-3A4621940256}"/>
              </a:ext>
            </a:extLst>
          </p:cNvPr>
          <p:cNvSpPr/>
          <p:nvPr/>
        </p:nvSpPr>
        <p:spPr>
          <a:xfrm rot="-5400000">
            <a:off x="7854963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00F7624-792E-CFD0-9F16-67B2E89D3B51}"/>
              </a:ext>
            </a:extLst>
          </p:cNvPr>
          <p:cNvSpPr/>
          <p:nvPr/>
        </p:nvSpPr>
        <p:spPr>
          <a:xfrm>
            <a:off x="7476189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3183E7B1-5CBC-D18D-D8D5-E32383D3A432}"/>
              </a:ext>
            </a:extLst>
          </p:cNvPr>
          <p:cNvSpPr txBox="1">
            <a:spLocks/>
          </p:cNvSpPr>
          <p:nvPr/>
        </p:nvSpPr>
        <p:spPr>
          <a:xfrm>
            <a:off x="7939939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4</a:t>
            </a:r>
          </a:p>
        </p:txBody>
      </p:sp>
      <p:sp>
        <p:nvSpPr>
          <p:cNvPr id="42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A0D2677-BCB3-82C4-6DA5-DE273B4EDBBE}"/>
              </a:ext>
            </a:extLst>
          </p:cNvPr>
          <p:cNvSpPr/>
          <p:nvPr/>
        </p:nvSpPr>
        <p:spPr>
          <a:xfrm rot="-5400000">
            <a:off x="7690989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08E7706D-8362-793E-5AC6-8AA0BCDF6E2B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4EC58A3B-8728-58EE-1F66-FE1B21577E08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45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E0CB250-D958-922D-913A-3FFFB5E0C5A7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95;p68">
            <a:hlinkClick r:id="rId6" action="ppaction://hlinksldjump"/>
            <a:extLst>
              <a:ext uri="{FF2B5EF4-FFF2-40B4-BE49-F238E27FC236}">
                <a16:creationId xmlns:a16="http://schemas.microsoft.com/office/drawing/2014/main" id="{53BF132A-064F-DDB1-554C-29D4532AD7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98;p68">
            <a:hlinkClick r:id="rId6" action="ppaction://hlinksldjump"/>
            <a:extLst>
              <a:ext uri="{FF2B5EF4-FFF2-40B4-BE49-F238E27FC236}">
                <a16:creationId xmlns:a16="http://schemas.microsoft.com/office/drawing/2014/main" id="{60D1F832-CC94-A636-0621-36737E03D30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48" name="Google Shape;497;p68">
            <a:hlinkClick r:id="rId6" action="ppaction://hlinksldjump"/>
            <a:extLst>
              <a:ext uri="{FF2B5EF4-FFF2-40B4-BE49-F238E27FC236}">
                <a16:creationId xmlns:a16="http://schemas.microsoft.com/office/drawing/2014/main" id="{F73967BD-564F-2EC8-83DC-E7A43B54926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49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8645FBF6-B64C-0E62-BC1A-A99E152774C9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356C410-1733-1CFA-1F97-55398CDD2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99" y="1135398"/>
            <a:ext cx="30956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9C1CC2F-CC86-21D2-6AA2-5B8D1D9D6614}"/>
              </a:ext>
            </a:extLst>
          </p:cNvPr>
          <p:cNvSpPr txBox="1"/>
          <p:nvPr/>
        </p:nvSpPr>
        <p:spPr>
          <a:xfrm>
            <a:off x="4423144" y="1135398"/>
            <a:ext cx="30594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[I 2024-06-04 14:30:00,146] Trial 99 finished with value: 0.8551035712090479 and parameters: {'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n_estimators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': 868, '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max_depth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': 10, '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learning_rate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': 0.021761814490323127, '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min_child_weight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': 1.6257561621727814, '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min_child_samples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': 17, 'subsample': 0.7353643394926868, '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subsample_freq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': 2}. Best is trial 79 with value: 0.8687600294385209.</a:t>
            </a:r>
            <a:endParaRPr lang="en-US" altLang="zh-TW" sz="1200" b="0" dirty="0">
              <a:effectLst/>
              <a:latin typeface="Architects Daughter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Best f1: 0.8687600294385209</a:t>
            </a:r>
            <a:endParaRPr lang="en-US" altLang="zh-TW" sz="1200" b="0" dirty="0">
              <a:effectLst/>
              <a:latin typeface="Architects Daughter" panose="02020500000000000000" charset="0"/>
              <a:cs typeface="Catamaran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Best hyperparameters: {'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n_estimators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': 949, '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max_depth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': 9, '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learning_rate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': 0.031359496322390004, '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min_child_weight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': 1.6586878455948058, '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min_child_samples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': 18, 'subsample': 0.7435222447895633, '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subsample_freq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  <a:cs typeface="Catamaran" panose="02020500000000000000" charset="0"/>
              </a:rPr>
              <a:t>': 2}</a:t>
            </a:r>
            <a:endParaRPr lang="en-US" altLang="zh-TW" sz="1200" b="0" dirty="0">
              <a:effectLst/>
              <a:latin typeface="Architects Daughter" panose="02020500000000000000" charset="0"/>
              <a:cs typeface="Catamaran" panose="02020500000000000000" charset="0"/>
            </a:endParaRPr>
          </a:p>
          <a:p>
            <a:br>
              <a:rPr lang="en-US" altLang="zh-TW" sz="1200" dirty="0"/>
            </a:b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0430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08"/>
          <p:cNvSpPr txBox="1">
            <a:spLocks noGrp="1"/>
          </p:cNvSpPr>
          <p:nvPr>
            <p:ph type="title"/>
          </p:nvPr>
        </p:nvSpPr>
        <p:spPr>
          <a:xfrm>
            <a:off x="1021310" y="332175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lgbm</a:t>
            </a:r>
            <a:r>
              <a:rPr lang="en-US" altLang="zh-TW" dirty="0"/>
              <a:t> finetune hyperparameter and the result</a:t>
            </a:r>
            <a:endParaRPr lang="en-US" dirty="0"/>
          </a:p>
        </p:txBody>
      </p:sp>
      <p:pic>
        <p:nvPicPr>
          <p:cNvPr id="2121" name="Google Shape;2121;p108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10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10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11;p84">
            <a:hlinkClick r:id="rId4" action="ppaction://hlinksldjump"/>
            <a:extLst>
              <a:ext uri="{FF2B5EF4-FFF2-40B4-BE49-F238E27FC236}">
                <a16:creationId xmlns:a16="http://schemas.microsoft.com/office/drawing/2014/main" id="{D68E4B06-4E2A-6A36-827B-BD57A75FD044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101F7157-A23F-A305-2770-ACB1AA0FDE1F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33" name="Google Shape;1114;p84">
            <a:hlinkClick r:id="rId5" action="ppaction://hlinksldjump"/>
            <a:extLst>
              <a:ext uri="{FF2B5EF4-FFF2-40B4-BE49-F238E27FC236}">
                <a16:creationId xmlns:a16="http://schemas.microsoft.com/office/drawing/2014/main" id="{F9326B88-B99D-C8E6-6EFD-2D65B3D65A09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34" name="Google Shape;1117;p84">
            <a:hlinkClick r:id="rId5" action="ppaction://hlinksldjump"/>
            <a:extLst>
              <a:ext uri="{FF2B5EF4-FFF2-40B4-BE49-F238E27FC236}">
                <a16:creationId xmlns:a16="http://schemas.microsoft.com/office/drawing/2014/main" id="{74A92E0E-EA1E-9AF2-15B3-796B251A4023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C78993A6-B8F6-E2D5-8D51-E3E3478531C4}"/>
              </a:ext>
            </a:extLst>
          </p:cNvPr>
          <p:cNvSpPr/>
          <p:nvPr/>
        </p:nvSpPr>
        <p:spPr>
          <a:xfrm>
            <a:off x="7640163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8EBBCA44-6D24-B138-5135-34215A923DFE}"/>
              </a:ext>
            </a:extLst>
          </p:cNvPr>
          <p:cNvSpPr txBox="1">
            <a:spLocks/>
          </p:cNvSpPr>
          <p:nvPr/>
        </p:nvSpPr>
        <p:spPr>
          <a:xfrm>
            <a:off x="8103913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3</a:t>
            </a:r>
          </a:p>
        </p:txBody>
      </p:sp>
      <p:sp>
        <p:nvSpPr>
          <p:cNvPr id="37" name="Google Shape;1120;p84">
            <a:hlinkClick r:id="rId4" action="ppaction://hlinksldjump"/>
            <a:extLst>
              <a:ext uri="{FF2B5EF4-FFF2-40B4-BE49-F238E27FC236}">
                <a16:creationId xmlns:a16="http://schemas.microsoft.com/office/drawing/2014/main" id="{FF1B150B-20B3-70EE-231D-527E028EB04F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21;p84">
            <a:hlinkClick r:id="rId5" action="ppaction://hlinksldjump"/>
            <a:extLst>
              <a:ext uri="{FF2B5EF4-FFF2-40B4-BE49-F238E27FC236}">
                <a16:creationId xmlns:a16="http://schemas.microsoft.com/office/drawing/2014/main" id="{71FB4A65-84D8-307D-2198-CC51296D5C13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C2441378-DD20-B039-90E6-3A4621940256}"/>
              </a:ext>
            </a:extLst>
          </p:cNvPr>
          <p:cNvSpPr/>
          <p:nvPr/>
        </p:nvSpPr>
        <p:spPr>
          <a:xfrm rot="-5400000">
            <a:off x="7854963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00F7624-792E-CFD0-9F16-67B2E89D3B51}"/>
              </a:ext>
            </a:extLst>
          </p:cNvPr>
          <p:cNvSpPr/>
          <p:nvPr/>
        </p:nvSpPr>
        <p:spPr>
          <a:xfrm>
            <a:off x="7476189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3183E7B1-5CBC-D18D-D8D5-E32383D3A432}"/>
              </a:ext>
            </a:extLst>
          </p:cNvPr>
          <p:cNvSpPr txBox="1">
            <a:spLocks/>
          </p:cNvSpPr>
          <p:nvPr/>
        </p:nvSpPr>
        <p:spPr>
          <a:xfrm>
            <a:off x="7939939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4</a:t>
            </a:r>
          </a:p>
        </p:txBody>
      </p:sp>
      <p:sp>
        <p:nvSpPr>
          <p:cNvPr id="42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A0D2677-BCB3-82C4-6DA5-DE273B4EDBBE}"/>
              </a:ext>
            </a:extLst>
          </p:cNvPr>
          <p:cNvSpPr/>
          <p:nvPr/>
        </p:nvSpPr>
        <p:spPr>
          <a:xfrm rot="-5400000">
            <a:off x="7690989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08E7706D-8362-793E-5AC6-8AA0BCDF6E2B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4EC58A3B-8728-58EE-1F66-FE1B21577E08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45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E0CB250-D958-922D-913A-3FFFB5E0C5A7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95;p68">
            <a:hlinkClick r:id="rId6" action="ppaction://hlinksldjump"/>
            <a:extLst>
              <a:ext uri="{FF2B5EF4-FFF2-40B4-BE49-F238E27FC236}">
                <a16:creationId xmlns:a16="http://schemas.microsoft.com/office/drawing/2014/main" id="{53BF132A-064F-DDB1-554C-29D4532AD7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98;p68">
            <a:hlinkClick r:id="rId6" action="ppaction://hlinksldjump"/>
            <a:extLst>
              <a:ext uri="{FF2B5EF4-FFF2-40B4-BE49-F238E27FC236}">
                <a16:creationId xmlns:a16="http://schemas.microsoft.com/office/drawing/2014/main" id="{60D1F832-CC94-A636-0621-36737E03D30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48" name="Google Shape;497;p68">
            <a:hlinkClick r:id="rId6" action="ppaction://hlinksldjump"/>
            <a:extLst>
              <a:ext uri="{FF2B5EF4-FFF2-40B4-BE49-F238E27FC236}">
                <a16:creationId xmlns:a16="http://schemas.microsoft.com/office/drawing/2014/main" id="{F73967BD-564F-2EC8-83DC-E7A43B54926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49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8645FBF6-B64C-0E62-BC1A-A99E152774C9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89D28C64-80E9-D186-2218-9EFFD874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43" y="913572"/>
            <a:ext cx="3699749" cy="288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ED0F72-B407-EA92-DAE8-C4E14A53F7F5}"/>
              </a:ext>
            </a:extLst>
          </p:cNvPr>
          <p:cNvSpPr txBox="1"/>
          <p:nvPr/>
        </p:nvSpPr>
        <p:spPr>
          <a:xfrm>
            <a:off x="4714436" y="957934"/>
            <a:ext cx="27288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training set</a:t>
            </a:r>
            <a:r>
              <a:rPr lang="zh-TW" altLang="en-US" dirty="0">
                <a:latin typeface="Architects Daughter" panose="02020500000000000000" charset="0"/>
              </a:rPr>
              <a:t>：</a:t>
            </a:r>
            <a:endParaRPr lang="zh-TW" altLang="en-US" b="0" dirty="0">
              <a:effectLst/>
              <a:latin typeface="Architects Daughter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f1 : 0.8687600294385209</a:t>
            </a:r>
            <a:endParaRPr lang="en-US" altLang="zh-TW" b="0" dirty="0">
              <a:effectLst/>
              <a:latin typeface="Architects Daughter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roc_auc</a:t>
            </a: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 : 0.9823152530640205</a:t>
            </a:r>
            <a:endParaRPr lang="en-US" altLang="zh-TW" b="0" dirty="0">
              <a:effectLst/>
              <a:latin typeface="Architects Daughter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zh-TW" b="0" dirty="0">
                <a:effectLst/>
                <a:latin typeface="Architects Daughter" panose="02020500000000000000" charset="0"/>
              </a:rPr>
            </a:b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accuracy </a:t>
            </a:r>
            <a:r>
              <a:rPr lang="zh-TW" altLang="en-US" sz="14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：</a:t>
            </a: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 0.9997015554229135</a:t>
            </a:r>
            <a:endParaRPr lang="en-US" altLang="zh-TW" b="0" dirty="0">
              <a:effectLst/>
              <a:latin typeface="Architects Daughter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recall </a:t>
            </a:r>
            <a:r>
              <a:rPr lang="zh-TW" altLang="en-US" sz="14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：</a:t>
            </a: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 0.8666666666666667</a:t>
            </a:r>
            <a:endParaRPr lang="en-US" altLang="zh-TW" b="0" dirty="0">
              <a:effectLst/>
              <a:latin typeface="Architects Daughter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f1 = 0.914572864321608</a:t>
            </a:r>
            <a:endParaRPr lang="en-US" altLang="zh-TW" b="0" dirty="0">
              <a:effectLst/>
              <a:latin typeface="Architects Daughter" panose="02020500000000000000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0" i="0" u="none" strike="noStrike" dirty="0" err="1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roc_auc</a:t>
            </a: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 </a:t>
            </a:r>
            <a:r>
              <a:rPr lang="zh-TW" altLang="en-US" sz="14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：</a:t>
            </a: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chitects Daughter" panose="02020500000000000000" charset="0"/>
              </a:rPr>
              <a:t> 0.9859441857894116</a:t>
            </a:r>
            <a:endParaRPr lang="en-US" altLang="zh-TW" b="0" dirty="0">
              <a:effectLst/>
              <a:latin typeface="Architects Daughter" panose="02020500000000000000" charset="0"/>
            </a:endParaRPr>
          </a:p>
          <a:p>
            <a:br>
              <a:rPr lang="en-US" altLang="zh-TW" dirty="0">
                <a:latin typeface="Architects Daughter" panose="02020500000000000000" charset="0"/>
              </a:rPr>
            </a:br>
            <a:endParaRPr lang="zh-TW" altLang="en-US" dirty="0">
              <a:latin typeface="Architects Daughter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19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08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237111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Regularization</a:t>
            </a:r>
            <a:endParaRPr dirty="0"/>
          </a:p>
        </p:txBody>
      </p:sp>
      <p:pic>
        <p:nvPicPr>
          <p:cNvPr id="2121" name="Google Shape;2121;p108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10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10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11;p84">
            <a:hlinkClick r:id="rId4" action="ppaction://hlinksldjump"/>
            <a:extLst>
              <a:ext uri="{FF2B5EF4-FFF2-40B4-BE49-F238E27FC236}">
                <a16:creationId xmlns:a16="http://schemas.microsoft.com/office/drawing/2014/main" id="{D68E4B06-4E2A-6A36-827B-BD57A75FD044}"/>
              </a:ext>
            </a:extLst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101F7157-A23F-A305-2770-ACB1AA0FDE1F}"/>
              </a:ext>
            </a:extLst>
          </p:cNvPr>
          <p:cNvSpPr txBox="1">
            <a:spLocks/>
          </p:cNvSpPr>
          <p:nvPr/>
        </p:nvSpPr>
        <p:spPr>
          <a:xfrm>
            <a:off x="80888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33" name="Google Shape;1114;p84">
            <a:hlinkClick r:id="rId5" action="ppaction://hlinksldjump"/>
            <a:extLst>
              <a:ext uri="{FF2B5EF4-FFF2-40B4-BE49-F238E27FC236}">
                <a16:creationId xmlns:a16="http://schemas.microsoft.com/office/drawing/2014/main" id="{F9326B88-B99D-C8E6-6EFD-2D65B3D65A09}"/>
              </a:ext>
            </a:extLst>
          </p:cNvPr>
          <p:cNvSpPr txBox="1">
            <a:spLocks/>
          </p:cNvSpPr>
          <p:nvPr/>
        </p:nvSpPr>
        <p:spPr>
          <a:xfrm>
            <a:off x="79364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Section 2</a:t>
            </a:r>
          </a:p>
        </p:txBody>
      </p:sp>
      <p:sp>
        <p:nvSpPr>
          <p:cNvPr id="34" name="Google Shape;1117;p84">
            <a:hlinkClick r:id="rId5" action="ppaction://hlinksldjump"/>
            <a:extLst>
              <a:ext uri="{FF2B5EF4-FFF2-40B4-BE49-F238E27FC236}">
                <a16:creationId xmlns:a16="http://schemas.microsoft.com/office/drawing/2014/main" id="{74A92E0E-EA1E-9AF2-15B3-796B251A4023}"/>
              </a:ext>
            </a:extLst>
          </p:cNvPr>
          <p:cNvSpPr/>
          <p:nvPr/>
        </p:nvSpPr>
        <p:spPr>
          <a:xfrm>
            <a:off x="7626653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18;p84">
            <a:hlinkClick r:id="" action="ppaction://noaction"/>
            <a:extLst>
              <a:ext uri="{FF2B5EF4-FFF2-40B4-BE49-F238E27FC236}">
                <a16:creationId xmlns:a16="http://schemas.microsoft.com/office/drawing/2014/main" id="{C78993A6-B8F6-E2D5-8D51-E3E3478531C4}"/>
              </a:ext>
            </a:extLst>
          </p:cNvPr>
          <p:cNvSpPr/>
          <p:nvPr/>
        </p:nvSpPr>
        <p:spPr>
          <a:xfrm>
            <a:off x="7640163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19;p84">
            <a:hlinkClick r:id="" action="ppaction://noaction"/>
            <a:extLst>
              <a:ext uri="{FF2B5EF4-FFF2-40B4-BE49-F238E27FC236}">
                <a16:creationId xmlns:a16="http://schemas.microsoft.com/office/drawing/2014/main" id="{8EBBCA44-6D24-B138-5135-34215A923DFE}"/>
              </a:ext>
            </a:extLst>
          </p:cNvPr>
          <p:cNvSpPr txBox="1">
            <a:spLocks/>
          </p:cNvSpPr>
          <p:nvPr/>
        </p:nvSpPr>
        <p:spPr>
          <a:xfrm>
            <a:off x="8103913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3</a:t>
            </a:r>
          </a:p>
        </p:txBody>
      </p:sp>
      <p:sp>
        <p:nvSpPr>
          <p:cNvPr id="37" name="Google Shape;1120;p84">
            <a:hlinkClick r:id="rId4" action="ppaction://hlinksldjump"/>
            <a:extLst>
              <a:ext uri="{FF2B5EF4-FFF2-40B4-BE49-F238E27FC236}">
                <a16:creationId xmlns:a16="http://schemas.microsoft.com/office/drawing/2014/main" id="{FF1B150B-20B3-70EE-231D-527E028EB04F}"/>
              </a:ext>
            </a:extLst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21;p84">
            <a:hlinkClick r:id="rId5" action="ppaction://hlinksldjump"/>
            <a:extLst>
              <a:ext uri="{FF2B5EF4-FFF2-40B4-BE49-F238E27FC236}">
                <a16:creationId xmlns:a16="http://schemas.microsoft.com/office/drawing/2014/main" id="{71FB4A65-84D8-307D-2198-CC51296D5C13}"/>
              </a:ext>
            </a:extLst>
          </p:cNvPr>
          <p:cNvSpPr/>
          <p:nvPr/>
        </p:nvSpPr>
        <p:spPr>
          <a:xfrm rot="-5400000">
            <a:off x="7841453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122;p84">
            <a:hlinkClick r:id="" action="ppaction://noaction"/>
            <a:extLst>
              <a:ext uri="{FF2B5EF4-FFF2-40B4-BE49-F238E27FC236}">
                <a16:creationId xmlns:a16="http://schemas.microsoft.com/office/drawing/2014/main" id="{C2441378-DD20-B039-90E6-3A4621940256}"/>
              </a:ext>
            </a:extLst>
          </p:cNvPr>
          <p:cNvSpPr/>
          <p:nvPr/>
        </p:nvSpPr>
        <p:spPr>
          <a:xfrm rot="-5400000">
            <a:off x="7854963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123;p84">
            <a:hlinkClick r:id="" action="ppaction://noaction"/>
            <a:extLst>
              <a:ext uri="{FF2B5EF4-FFF2-40B4-BE49-F238E27FC236}">
                <a16:creationId xmlns:a16="http://schemas.microsoft.com/office/drawing/2014/main" id="{E00F7624-792E-CFD0-9F16-67B2E89D3B51}"/>
              </a:ext>
            </a:extLst>
          </p:cNvPr>
          <p:cNvSpPr/>
          <p:nvPr/>
        </p:nvSpPr>
        <p:spPr>
          <a:xfrm>
            <a:off x="7476189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24;p84">
            <a:hlinkClick r:id="" action="ppaction://noaction"/>
            <a:extLst>
              <a:ext uri="{FF2B5EF4-FFF2-40B4-BE49-F238E27FC236}">
                <a16:creationId xmlns:a16="http://schemas.microsoft.com/office/drawing/2014/main" id="{3183E7B1-5CBC-D18D-D8D5-E32383D3A432}"/>
              </a:ext>
            </a:extLst>
          </p:cNvPr>
          <p:cNvSpPr txBox="1">
            <a:spLocks/>
          </p:cNvSpPr>
          <p:nvPr/>
        </p:nvSpPr>
        <p:spPr>
          <a:xfrm>
            <a:off x="7939939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4</a:t>
            </a:r>
          </a:p>
        </p:txBody>
      </p:sp>
      <p:sp>
        <p:nvSpPr>
          <p:cNvPr id="42" name="Google Shape;1125;p84">
            <a:hlinkClick r:id="" action="ppaction://noaction"/>
            <a:extLst>
              <a:ext uri="{FF2B5EF4-FFF2-40B4-BE49-F238E27FC236}">
                <a16:creationId xmlns:a16="http://schemas.microsoft.com/office/drawing/2014/main" id="{1A0D2677-BCB3-82C4-6DA5-DE273B4EDBBE}"/>
              </a:ext>
            </a:extLst>
          </p:cNvPr>
          <p:cNvSpPr/>
          <p:nvPr/>
        </p:nvSpPr>
        <p:spPr>
          <a:xfrm rot="-5400000">
            <a:off x="7690989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26;p84">
            <a:hlinkClick r:id="" action="ppaction://noaction"/>
            <a:extLst>
              <a:ext uri="{FF2B5EF4-FFF2-40B4-BE49-F238E27FC236}">
                <a16:creationId xmlns:a16="http://schemas.microsoft.com/office/drawing/2014/main" id="{08E7706D-8362-793E-5AC6-8AA0BCDF6E2B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27;p84">
            <a:hlinkClick r:id="" action="ppaction://noaction"/>
            <a:extLst>
              <a:ext uri="{FF2B5EF4-FFF2-40B4-BE49-F238E27FC236}">
                <a16:creationId xmlns:a16="http://schemas.microsoft.com/office/drawing/2014/main" id="{4EC58A3B-8728-58EE-1F66-FE1B21577E08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45" name="Google Shape;1128;p84">
            <a:hlinkClick r:id="" action="ppaction://noaction"/>
            <a:extLst>
              <a:ext uri="{FF2B5EF4-FFF2-40B4-BE49-F238E27FC236}">
                <a16:creationId xmlns:a16="http://schemas.microsoft.com/office/drawing/2014/main" id="{CE0CB250-D958-922D-913A-3FFFB5E0C5A7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95;p68">
            <a:hlinkClick r:id="rId6" action="ppaction://hlinksldjump"/>
            <a:extLst>
              <a:ext uri="{FF2B5EF4-FFF2-40B4-BE49-F238E27FC236}">
                <a16:creationId xmlns:a16="http://schemas.microsoft.com/office/drawing/2014/main" id="{53BF132A-064F-DDB1-554C-29D4532AD7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98;p68">
            <a:hlinkClick r:id="rId6" action="ppaction://hlinksldjump"/>
            <a:extLst>
              <a:ext uri="{FF2B5EF4-FFF2-40B4-BE49-F238E27FC236}">
                <a16:creationId xmlns:a16="http://schemas.microsoft.com/office/drawing/2014/main" id="{60D1F832-CC94-A636-0621-36737E03D30D}"/>
              </a:ext>
            </a:extLst>
          </p:cNvPr>
          <p:cNvSpPr/>
          <p:nvPr/>
        </p:nvSpPr>
        <p:spPr>
          <a:xfrm>
            <a:off x="7903450" y="268611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48" name="Google Shape;497;p68">
            <a:hlinkClick r:id="rId6" action="ppaction://hlinksldjump"/>
            <a:extLst>
              <a:ext uri="{FF2B5EF4-FFF2-40B4-BE49-F238E27FC236}">
                <a16:creationId xmlns:a16="http://schemas.microsoft.com/office/drawing/2014/main" id="{F73967BD-564F-2EC8-83DC-E7A43B54926B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49" name="Google Shape;1112;p84">
            <a:hlinkClick r:id="rId4" action="ppaction://hlinksldjump"/>
            <a:extLst>
              <a:ext uri="{FF2B5EF4-FFF2-40B4-BE49-F238E27FC236}">
                <a16:creationId xmlns:a16="http://schemas.microsoft.com/office/drawing/2014/main" id="{8645FBF6-B64C-0E62-BC1A-A99E152774C9}"/>
              </a:ext>
            </a:extLst>
          </p:cNvPr>
          <p:cNvSpPr txBox="1">
            <a:spLocks/>
          </p:cNvSpPr>
          <p:nvPr/>
        </p:nvSpPr>
        <p:spPr>
          <a:xfrm>
            <a:off x="8141071" y="1863613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 dirty="0"/>
              <a:t>Stage 2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CBBCA2-BB2A-81A5-71FF-21E7679A851B}"/>
              </a:ext>
            </a:extLst>
          </p:cNvPr>
          <p:cNvSpPr txBox="1"/>
          <p:nvPr/>
        </p:nvSpPr>
        <p:spPr>
          <a:xfrm>
            <a:off x="1063200" y="980739"/>
            <a:ext cx="60071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latin typeface="Architects Daughter" panose="02020500000000000000" charset="0"/>
              </a:rPr>
              <a:t>On Regularization Techniques: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Architects Daughter" panose="02020500000000000000" charset="0"/>
              </a:rPr>
              <a:t>L1(Lasso) and L2(Ridge) regularization not utilized to mitigate overfitting in this project</a:t>
            </a:r>
          </a:p>
          <a:p>
            <a:endParaRPr lang="en-US" altLang="zh-TW" sz="1800" dirty="0">
              <a:latin typeface="Architects Daughter" panose="02020500000000000000" charset="0"/>
            </a:endParaRPr>
          </a:p>
          <a:p>
            <a:endParaRPr lang="en-US" altLang="zh-TW" sz="1800" dirty="0">
              <a:latin typeface="Architects Daughter" panose="02020500000000000000" charset="0"/>
            </a:endParaRPr>
          </a:p>
          <a:p>
            <a:r>
              <a:rPr lang="en-US" altLang="zh-TW" sz="1800" b="1" dirty="0">
                <a:latin typeface="Architects Daughter" panose="02020500000000000000" charset="0"/>
              </a:rPr>
              <a:t>Reasons: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Architects Daughter" panose="02020500000000000000" charset="0"/>
              </a:rPr>
              <a:t>Dataset size of several hundred thousand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Architects Daughter" panose="02020500000000000000" charset="0"/>
              </a:rPr>
              <a:t>Have hundred of fraud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Architects Daughter" panose="02020500000000000000" charset="0"/>
              </a:rPr>
              <a:t>Modest number of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Architects Daughter" panose="02020500000000000000" charset="0"/>
              </a:rPr>
              <a:t>Overfitting unlikely to be a significant concern</a:t>
            </a:r>
          </a:p>
        </p:txBody>
      </p:sp>
    </p:spTree>
    <p:extLst>
      <p:ext uri="{BB962C8B-B14F-4D97-AF65-F5344CB8AC3E}">
        <p14:creationId xmlns:p14="http://schemas.microsoft.com/office/powerpoint/2010/main" val="735827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120"/>
          <p:cNvSpPr txBox="1">
            <a:spLocks noGrp="1"/>
          </p:cNvSpPr>
          <p:nvPr>
            <p:ph type="ctrTitle"/>
          </p:nvPr>
        </p:nvSpPr>
        <p:spPr>
          <a:xfrm>
            <a:off x="1677525" y="261100"/>
            <a:ext cx="4353300" cy="9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515" name="Google Shape;2515;p120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120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2517" name="Google Shape;2517;p120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8" name="Google Shape;2518;p120">
            <a:hlinkClick r:id="rId4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2519" name="Google Shape;2519;p120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20" name="Google Shape;2520;p120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120">
            <a:hlinkClick r:id="rId6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2522" name="Google Shape;2522;p120">
            <a:hlinkClick r:id="" action="ppaction://noaction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120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2524" name="Google Shape;2524;p120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120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120">
            <a:hlinkClick r:id="" action="ppaction://noaction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120">
            <a:hlinkClick r:id="" action="ppaction://noaction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120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2529" name="Google Shape;2529;p120">
            <a:hlinkClick r:id="" action="ppaction://noaction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120">
            <a:hlinkClick r:id="" action="ppaction://noaction"/>
          </p:cNvPr>
          <p:cNvSpPr/>
          <p:nvPr/>
        </p:nvSpPr>
        <p:spPr>
          <a:xfrm>
            <a:off x="74726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120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79364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2532" name="Google Shape;2532;p120">
            <a:hlinkClick r:id="" action="ppaction://noaction"/>
          </p:cNvPr>
          <p:cNvSpPr/>
          <p:nvPr/>
        </p:nvSpPr>
        <p:spPr>
          <a:xfrm rot="-5400000">
            <a:off x="76874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3" name="Google Shape;2533;p120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534" name="Google Shape;2534;p12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12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1677525" y="3324150"/>
            <a:ext cx="3344092" cy="847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CCD24DA-5D1D-0362-D105-9F98EF701C9A}"/>
              </a:ext>
            </a:extLst>
          </p:cNvPr>
          <p:cNvSpPr txBox="1"/>
          <p:nvPr/>
        </p:nvSpPr>
        <p:spPr>
          <a:xfrm>
            <a:off x="1677524" y="2837000"/>
            <a:ext cx="38350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Catamaran" panose="02020500000000000000" charset="0"/>
                <a:cs typeface="Catamaran" panose="02020500000000000000" charset="0"/>
              </a:rPr>
              <a:t>Reference</a:t>
            </a:r>
            <a:r>
              <a:rPr lang="zh-TW" altLang="en-US" sz="1100" dirty="0">
                <a:latin typeface="Catamaran" panose="02020500000000000000" charset="0"/>
                <a:cs typeface="Catamaran" panose="02020500000000000000" charset="0"/>
              </a:rPr>
              <a:t>：</a:t>
            </a:r>
            <a:r>
              <a:rPr lang="en-US" altLang="zh-TW" sz="1100" dirty="0">
                <a:latin typeface="Catamaran" panose="02020500000000000000" charset="0"/>
                <a:cs typeface="Catamaran" panose="02020500000000000000" charset="0"/>
              </a:rPr>
              <a:t> AI and Big Data Algorithms in Practice Report Worksheet (google.com) https://www.kaggle.com/code/sinanbavli04/credit-card-fraud-detection-with-nice </a:t>
            </a:r>
            <a:r>
              <a:rPr lang="en-US" altLang="zh-TW" sz="1100" dirty="0" err="1">
                <a:latin typeface="Catamaran" panose="02020500000000000000" charset="0"/>
                <a:cs typeface="Catamaran" panose="02020500000000000000" charset="0"/>
              </a:rPr>
              <a:t>presentation#notebook-container</a:t>
            </a:r>
            <a:r>
              <a:rPr lang="en-US" altLang="zh-TW" sz="1100" dirty="0">
                <a:latin typeface="Catamaran" panose="02020500000000000000" charset="0"/>
                <a:cs typeface="Catamaran" panose="02020500000000000000" charset="0"/>
              </a:rPr>
              <a:t> https://www.kaggle.com/datasets/mlg-ulb/creditcardfraud?resource=download</a:t>
            </a:r>
            <a:endParaRPr lang="zh-TW" altLang="en-US" sz="1100" dirty="0">
              <a:latin typeface="Catamaran" panose="02020500000000000000" charset="0"/>
              <a:cs typeface="Catamaran" panose="02020500000000000000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D21A0DF-9253-F57D-206C-F9F0DFD56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36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FD09BF4-3AA9-CFE4-9AE3-43C21688B2CD}"/>
              </a:ext>
            </a:extLst>
          </p:cNvPr>
          <p:cNvGrpSpPr/>
          <p:nvPr/>
        </p:nvGrpSpPr>
        <p:grpSpPr>
          <a:xfrm>
            <a:off x="-470332" y="977488"/>
            <a:ext cx="6731984" cy="4166011"/>
            <a:chOff x="-470332" y="977488"/>
            <a:chExt cx="6731984" cy="4166011"/>
          </a:xfrm>
        </p:grpSpPr>
        <p:pic>
          <p:nvPicPr>
            <p:cNvPr id="405" name="Google Shape;405;p65"/>
            <p:cNvPicPr preferRelativeResize="0"/>
            <p:nvPr/>
          </p:nvPicPr>
          <p:blipFill rotWithShape="1">
            <a:blip r:embed="rId3">
              <a:alphaModFix/>
            </a:blip>
            <a:srcRect t="5800" b="2858"/>
            <a:stretch/>
          </p:blipFill>
          <p:spPr>
            <a:xfrm>
              <a:off x="-470332" y="977488"/>
              <a:ext cx="6731984" cy="4166011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8" name="圖表 17">
              <a:extLst>
                <a:ext uri="{FF2B5EF4-FFF2-40B4-BE49-F238E27FC236}">
                  <a16:creationId xmlns:a16="http://schemas.microsoft.com/office/drawing/2014/main" id="{C57FDFD5-5E9B-8ADA-B42A-DE266BD2207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24864801"/>
                </p:ext>
              </p:extLst>
            </p:nvPr>
          </p:nvGraphicFramePr>
          <p:xfrm>
            <a:off x="598921" y="1742316"/>
            <a:ext cx="4708575" cy="28793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pic>
        <p:nvPicPr>
          <p:cNvPr id="20" name="Google Shape;402;p65">
            <a:extLst>
              <a:ext uri="{FF2B5EF4-FFF2-40B4-BE49-F238E27FC236}">
                <a16:creationId xmlns:a16="http://schemas.microsoft.com/office/drawing/2014/main" id="{3A3B019F-B4B9-74B4-7127-FA036686BE2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0992"/>
          <a:stretch/>
        </p:blipFill>
        <p:spPr>
          <a:xfrm>
            <a:off x="5627889" y="977488"/>
            <a:ext cx="3591225" cy="37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416;p65">
            <a:extLst>
              <a:ext uri="{FF2B5EF4-FFF2-40B4-BE49-F238E27FC236}">
                <a16:creationId xmlns:a16="http://schemas.microsoft.com/office/drawing/2014/main" id="{E05E4BA2-4208-7D2F-1208-ACEE56EC8E7A}"/>
              </a:ext>
            </a:extLst>
          </p:cNvPr>
          <p:cNvSpPr txBox="1">
            <a:spLocks/>
          </p:cNvSpPr>
          <p:nvPr/>
        </p:nvSpPr>
        <p:spPr>
          <a:xfrm>
            <a:off x="6162619" y="2012853"/>
            <a:ext cx="2444400" cy="78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/>
              <a:t>Credit card fraud and scams become severe.</a:t>
            </a:r>
            <a:endParaRPr lang="en-US" dirty="0"/>
          </a:p>
        </p:txBody>
      </p:sp>
      <p:sp>
        <p:nvSpPr>
          <p:cNvPr id="24" name="Google Shape;420;p65">
            <a:extLst>
              <a:ext uri="{FF2B5EF4-FFF2-40B4-BE49-F238E27FC236}">
                <a16:creationId xmlns:a16="http://schemas.microsoft.com/office/drawing/2014/main" id="{62957B6A-422D-5BE3-912F-A66C37C0ACA0}"/>
              </a:ext>
            </a:extLst>
          </p:cNvPr>
          <p:cNvSpPr txBox="1">
            <a:spLocks/>
          </p:cNvSpPr>
          <p:nvPr/>
        </p:nvSpPr>
        <p:spPr>
          <a:xfrm>
            <a:off x="6164356" y="2713992"/>
            <a:ext cx="2726111" cy="95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NTD 570,539,629 in 2014</a:t>
            </a:r>
          </a:p>
          <a:p>
            <a:pPr marL="0" indent="0" algn="l"/>
            <a:r>
              <a:rPr lang="en-US" dirty="0"/>
              <a:t>      NTD 3,298,163,266 in 2023</a:t>
            </a:r>
          </a:p>
          <a:p>
            <a:pPr marL="0" indent="0" algn="l"/>
            <a:r>
              <a:rPr lang="en-US" dirty="0"/>
              <a:t>      growth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DB78AA3-BDB4-A58D-6F34-D1A11EE2F81E}"/>
              </a:ext>
            </a:extLst>
          </p:cNvPr>
          <p:cNvSpPr txBox="1"/>
          <p:nvPr/>
        </p:nvSpPr>
        <p:spPr>
          <a:xfrm>
            <a:off x="610871" y="4498105"/>
            <a:ext cx="4589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hlinkClick r:id="rId6"/>
              </a:rPr>
              <a:t>業務統計 </a:t>
            </a:r>
            <a:r>
              <a:rPr lang="en-US" altLang="zh-TW" sz="1050" dirty="0">
                <a:hlinkClick r:id="rId6"/>
              </a:rPr>
              <a:t>| </a:t>
            </a:r>
            <a:r>
              <a:rPr lang="zh-TW" altLang="en-US" sz="1050" dirty="0">
                <a:hlinkClick r:id="rId6"/>
              </a:rPr>
              <a:t>財團法人聯合信用卡處理中心全球資訊網 </a:t>
            </a:r>
            <a:r>
              <a:rPr lang="en-US" altLang="zh-TW" sz="1050" dirty="0">
                <a:hlinkClick r:id="rId6"/>
              </a:rPr>
              <a:t>(nccc.com.tw)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0848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405" name="Google Shape;405;p65"/>
          <p:cNvPicPr preferRelativeResize="0"/>
          <p:nvPr/>
        </p:nvPicPr>
        <p:blipFill rotWithShape="1">
          <a:blip r:embed="rId3">
            <a:alphaModFix/>
          </a:blip>
          <a:srcRect t="5800" b="2858"/>
          <a:stretch/>
        </p:blipFill>
        <p:spPr>
          <a:xfrm>
            <a:off x="-470333" y="692727"/>
            <a:ext cx="7702405" cy="503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402;p65">
            <a:extLst>
              <a:ext uri="{FF2B5EF4-FFF2-40B4-BE49-F238E27FC236}">
                <a16:creationId xmlns:a16="http://schemas.microsoft.com/office/drawing/2014/main" id="{3A3B019F-B4B9-74B4-7127-FA036686BE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0992"/>
          <a:stretch/>
        </p:blipFill>
        <p:spPr>
          <a:xfrm>
            <a:off x="6550817" y="1022665"/>
            <a:ext cx="2629614" cy="37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416;p65">
            <a:extLst>
              <a:ext uri="{FF2B5EF4-FFF2-40B4-BE49-F238E27FC236}">
                <a16:creationId xmlns:a16="http://schemas.microsoft.com/office/drawing/2014/main" id="{E05E4BA2-4208-7D2F-1208-ACEE56EC8E7A}"/>
              </a:ext>
            </a:extLst>
          </p:cNvPr>
          <p:cNvSpPr txBox="1">
            <a:spLocks/>
          </p:cNvSpPr>
          <p:nvPr/>
        </p:nvSpPr>
        <p:spPr>
          <a:xfrm>
            <a:off x="6844144" y="2037039"/>
            <a:ext cx="2243679" cy="92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/>
              <a:t>the vast majority of card fraud related to CNP transactions</a:t>
            </a:r>
            <a:endParaRPr 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DB78AA3-BDB4-A58D-6F34-D1A11EE2F81E}"/>
              </a:ext>
            </a:extLst>
          </p:cNvPr>
          <p:cNvSpPr txBox="1"/>
          <p:nvPr/>
        </p:nvSpPr>
        <p:spPr>
          <a:xfrm>
            <a:off x="803337" y="4737563"/>
            <a:ext cx="458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hlinkClick r:id="rId5"/>
              </a:rPr>
              <a:t>Report on card fraud in 2020 and 2021 (europa.eu)</a:t>
            </a:r>
            <a:endParaRPr lang="zh-TW" altLang="en-US" sz="105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05E4116-90B6-2FC5-2388-D89129BF1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08" y="1536421"/>
            <a:ext cx="5498728" cy="3201141"/>
          </a:xfrm>
          <a:prstGeom prst="rect">
            <a:avLst/>
          </a:prstGeom>
        </p:spPr>
      </p:pic>
      <p:sp>
        <p:nvSpPr>
          <p:cNvPr id="4" name="Google Shape;416;p65">
            <a:extLst>
              <a:ext uri="{FF2B5EF4-FFF2-40B4-BE49-F238E27FC236}">
                <a16:creationId xmlns:a16="http://schemas.microsoft.com/office/drawing/2014/main" id="{260D3ABD-4D12-13D5-B45C-29A60D7AFB7E}"/>
              </a:ext>
            </a:extLst>
          </p:cNvPr>
          <p:cNvSpPr txBox="1">
            <a:spLocks/>
          </p:cNvSpPr>
          <p:nvPr/>
        </p:nvSpPr>
        <p:spPr>
          <a:xfrm>
            <a:off x="6844144" y="3079389"/>
            <a:ext cx="2243679" cy="78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Google Shape;416;p65">
            <a:extLst>
              <a:ext uri="{FF2B5EF4-FFF2-40B4-BE49-F238E27FC236}">
                <a16:creationId xmlns:a16="http://schemas.microsoft.com/office/drawing/2014/main" id="{0C3BDD1C-3FEF-D3E8-CE19-2AB2302E17BA}"/>
              </a:ext>
            </a:extLst>
          </p:cNvPr>
          <p:cNvSpPr txBox="1">
            <a:spLocks/>
          </p:cNvSpPr>
          <p:nvPr/>
        </p:nvSpPr>
        <p:spPr>
          <a:xfrm>
            <a:off x="6844144" y="2964797"/>
            <a:ext cx="2243679" cy="92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/>
              <a:t>CNP </a:t>
            </a:r>
            <a:r>
              <a:rPr lang="zh-TW" altLang="en-US" dirty="0"/>
              <a:t> </a:t>
            </a:r>
            <a:r>
              <a:rPr lang="en-US" altLang="zh-TW" dirty="0"/>
              <a:t>means card-not-present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2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50" y="304640"/>
            <a:ext cx="5840423" cy="4669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68" name="Google Shape;568;p70"/>
          <p:cNvSpPr txBox="1">
            <a:spLocks noGrp="1"/>
          </p:cNvSpPr>
          <p:nvPr>
            <p:ph type="title"/>
          </p:nvPr>
        </p:nvSpPr>
        <p:spPr>
          <a:xfrm>
            <a:off x="1369188" y="746250"/>
            <a:ext cx="4238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569" name="Google Shape;569;p70"/>
          <p:cNvSpPr txBox="1">
            <a:spLocks noGrp="1"/>
          </p:cNvSpPr>
          <p:nvPr>
            <p:ph type="body" idx="1"/>
          </p:nvPr>
        </p:nvSpPr>
        <p:spPr>
          <a:xfrm>
            <a:off x="1251425" y="1614100"/>
            <a:ext cx="4238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TW" sz="2000" dirty="0"/>
              <a:t>identify credit card transaction anomalies in advance through data features to prevent and timely stop such improper transactions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70" name="Google Shape;570;p70"/>
          <p:cNvPicPr preferRelativeResize="0"/>
          <p:nvPr/>
        </p:nvPicPr>
        <p:blipFill rotWithShape="1">
          <a:blip r:embed="rId4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5" name="Google Shape;575;p70">
            <a:hlinkClick r:id="rId5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93;p68">
            <a:hlinkClick r:id="rId6" action="ppaction://hlinksldjump"/>
            <a:extLst>
              <a:ext uri="{FF2B5EF4-FFF2-40B4-BE49-F238E27FC236}">
                <a16:creationId xmlns:a16="http://schemas.microsoft.com/office/drawing/2014/main" id="{8A1A55DA-7417-8675-7DF3-C6378E6E0018}"/>
              </a:ext>
            </a:extLst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94;p68">
            <a:hlinkClick r:id="rId6" action="ppaction://hlinksldjump"/>
            <a:extLst>
              <a:ext uri="{FF2B5EF4-FFF2-40B4-BE49-F238E27FC236}">
                <a16:creationId xmlns:a16="http://schemas.microsoft.com/office/drawing/2014/main" id="{FC48FC99-4486-A3C3-6B0C-C456E3E03C89}"/>
              </a:ext>
            </a:extLst>
          </p:cNvPr>
          <p:cNvSpPr txBox="1">
            <a:spLocks/>
          </p:cNvSpPr>
          <p:nvPr/>
        </p:nvSpPr>
        <p:spPr>
          <a:xfrm>
            <a:off x="79364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5" name="Google Shape;497;p68">
            <a:hlinkClick r:id="rId5" action="ppaction://hlinksldjump"/>
            <a:extLst>
              <a:ext uri="{FF2B5EF4-FFF2-40B4-BE49-F238E27FC236}">
                <a16:creationId xmlns:a16="http://schemas.microsoft.com/office/drawing/2014/main" id="{00DE23C6-10EF-8E2D-2E42-6A83B9EFB13E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6" name="Google Shape;498;p68">
            <a:hlinkClick r:id="rId5" action="ppaction://hlinksldjump"/>
            <a:extLst>
              <a:ext uri="{FF2B5EF4-FFF2-40B4-BE49-F238E27FC236}">
                <a16:creationId xmlns:a16="http://schemas.microsoft.com/office/drawing/2014/main" id="{80909A02-5EA2-89D7-859C-1922B2C72CBB}"/>
              </a:ext>
            </a:extLst>
          </p:cNvPr>
          <p:cNvSpPr/>
          <p:nvPr/>
        </p:nvSpPr>
        <p:spPr>
          <a:xfrm>
            <a:off x="7936400" y="303345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Google Shape;502;p68">
            <a:hlinkClick r:id="rId7" action="ppaction://hlinksldjump"/>
            <a:extLst>
              <a:ext uri="{FF2B5EF4-FFF2-40B4-BE49-F238E27FC236}">
                <a16:creationId xmlns:a16="http://schemas.microsoft.com/office/drawing/2014/main" id="{5CA77366-0824-0A81-23F4-FAE8B242964C}"/>
              </a:ext>
            </a:extLst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03;p68">
            <a:hlinkClick r:id="rId7" action="ppaction://hlinksldjump"/>
            <a:extLst>
              <a:ext uri="{FF2B5EF4-FFF2-40B4-BE49-F238E27FC236}">
                <a16:creationId xmlns:a16="http://schemas.microsoft.com/office/drawing/2014/main" id="{339F9F21-5EFD-ACE8-1092-6321F54CFE2F}"/>
              </a:ext>
            </a:extLst>
          </p:cNvPr>
          <p:cNvSpPr txBox="1">
            <a:spLocks/>
          </p:cNvSpPr>
          <p:nvPr/>
        </p:nvSpPr>
        <p:spPr>
          <a:xfrm>
            <a:off x="80888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2</a:t>
            </a:r>
            <a:endParaRPr lang="en-US" sz="1200" dirty="0"/>
          </a:p>
        </p:txBody>
      </p:sp>
      <p:sp>
        <p:nvSpPr>
          <p:cNvPr id="9" name="Google Shape;504;p68">
            <a:hlinkClick r:id="" action="ppaction://noaction"/>
            <a:extLst>
              <a:ext uri="{FF2B5EF4-FFF2-40B4-BE49-F238E27FC236}">
                <a16:creationId xmlns:a16="http://schemas.microsoft.com/office/drawing/2014/main" id="{AC1A4999-2325-11A8-CD47-D3C425194A66}"/>
              </a:ext>
            </a:extLst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05;p68">
            <a:hlinkClick r:id="" action="ppaction://noaction"/>
            <a:extLst>
              <a:ext uri="{FF2B5EF4-FFF2-40B4-BE49-F238E27FC236}">
                <a16:creationId xmlns:a16="http://schemas.microsoft.com/office/drawing/2014/main" id="{A00CDD24-A028-77B0-8703-1EC3C3301F6E}"/>
              </a:ext>
            </a:extLst>
          </p:cNvPr>
          <p:cNvSpPr txBox="1">
            <a:spLocks/>
          </p:cNvSpPr>
          <p:nvPr/>
        </p:nvSpPr>
        <p:spPr>
          <a:xfrm>
            <a:off x="8088800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1" name="Google Shape;506;p68">
            <a:hlinkClick r:id="rId6" action="ppaction://hlinksldjump"/>
            <a:extLst>
              <a:ext uri="{FF2B5EF4-FFF2-40B4-BE49-F238E27FC236}">
                <a16:creationId xmlns:a16="http://schemas.microsoft.com/office/drawing/2014/main" id="{FFBE7931-3EF5-B40E-78EF-330A7658F19E}"/>
              </a:ext>
            </a:extLst>
          </p:cNvPr>
          <p:cNvSpPr/>
          <p:nvPr/>
        </p:nvSpPr>
        <p:spPr>
          <a:xfrm rot="-5400000">
            <a:off x="76874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07;p68">
            <a:hlinkClick r:id="rId7" action="ppaction://hlinksldjump"/>
            <a:extLst>
              <a:ext uri="{FF2B5EF4-FFF2-40B4-BE49-F238E27FC236}">
                <a16:creationId xmlns:a16="http://schemas.microsoft.com/office/drawing/2014/main" id="{27E48C61-76B9-FF4A-EC4D-B4E4CE36D84F}"/>
              </a:ext>
            </a:extLst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08;p68">
            <a:hlinkClick r:id="" action="ppaction://noaction"/>
            <a:extLst>
              <a:ext uri="{FF2B5EF4-FFF2-40B4-BE49-F238E27FC236}">
                <a16:creationId xmlns:a16="http://schemas.microsoft.com/office/drawing/2014/main" id="{A2037081-934D-FCD8-FF29-6E17ACBB2A39}"/>
              </a:ext>
            </a:extLst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09;p68">
            <a:hlinkClick r:id="" action="ppaction://noaction"/>
            <a:extLst>
              <a:ext uri="{FF2B5EF4-FFF2-40B4-BE49-F238E27FC236}">
                <a16:creationId xmlns:a16="http://schemas.microsoft.com/office/drawing/2014/main" id="{CC30DC0B-69BF-51A3-BD26-C1E3B031C2EE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10;p68">
            <a:hlinkClick r:id="" action="ppaction://noaction"/>
            <a:extLst>
              <a:ext uri="{FF2B5EF4-FFF2-40B4-BE49-F238E27FC236}">
                <a16:creationId xmlns:a16="http://schemas.microsoft.com/office/drawing/2014/main" id="{6E6DC013-7888-7041-5AE1-D9B078290A6E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6" name="Google Shape;511;p68">
            <a:hlinkClick r:id="" action="ppaction://noaction"/>
            <a:extLst>
              <a:ext uri="{FF2B5EF4-FFF2-40B4-BE49-F238E27FC236}">
                <a16:creationId xmlns:a16="http://schemas.microsoft.com/office/drawing/2014/main" id="{E97ABB43-62DD-FB0D-7721-82BE5A3BCC56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12;p68">
            <a:hlinkClick r:id="" action="ppaction://noaction"/>
            <a:extLst>
              <a:ext uri="{FF2B5EF4-FFF2-40B4-BE49-F238E27FC236}">
                <a16:creationId xmlns:a16="http://schemas.microsoft.com/office/drawing/2014/main" id="{E7594433-0AC7-9827-14D2-85DE5BC4C0B8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13;p68">
            <a:hlinkClick r:id="" action="ppaction://noaction"/>
            <a:extLst>
              <a:ext uri="{FF2B5EF4-FFF2-40B4-BE49-F238E27FC236}">
                <a16:creationId xmlns:a16="http://schemas.microsoft.com/office/drawing/2014/main" id="{DB65D096-B970-E37C-5593-C49315B5E4A0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19" name="Google Shape;514;p68">
            <a:hlinkClick r:id="" action="ppaction://noaction"/>
            <a:extLst>
              <a:ext uri="{FF2B5EF4-FFF2-40B4-BE49-F238E27FC236}">
                <a16:creationId xmlns:a16="http://schemas.microsoft.com/office/drawing/2014/main" id="{920E10B2-99F0-A095-5E8F-4D2EA309F8C2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813;p75">
            <a:extLst>
              <a:ext uri="{FF2B5EF4-FFF2-40B4-BE49-F238E27FC236}">
                <a16:creationId xmlns:a16="http://schemas.microsoft.com/office/drawing/2014/main" id="{1FC2BC45-2996-2EAE-7EC3-FC1FC90EDDB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1768" y="1067603"/>
            <a:ext cx="506470" cy="490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02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50" y="304640"/>
            <a:ext cx="5840423" cy="4669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68" name="Google Shape;568;p70"/>
          <p:cNvSpPr txBox="1">
            <a:spLocks noGrp="1"/>
          </p:cNvSpPr>
          <p:nvPr>
            <p:ph type="title"/>
          </p:nvPr>
        </p:nvSpPr>
        <p:spPr>
          <a:xfrm>
            <a:off x="1369188" y="746250"/>
            <a:ext cx="4238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Domain Knowledge</a:t>
            </a:r>
            <a:endParaRPr dirty="0"/>
          </a:p>
        </p:txBody>
      </p:sp>
      <p:sp>
        <p:nvSpPr>
          <p:cNvPr id="569" name="Google Shape;569;p70"/>
          <p:cNvSpPr txBox="1">
            <a:spLocks noGrp="1"/>
          </p:cNvSpPr>
          <p:nvPr>
            <p:ph type="body" idx="1"/>
          </p:nvPr>
        </p:nvSpPr>
        <p:spPr>
          <a:xfrm>
            <a:off x="1251425" y="1614100"/>
            <a:ext cx="4964648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altLang="zh-TW" sz="2000" dirty="0"/>
              <a:t>Fraud Patterns and Behaviors</a:t>
            </a:r>
          </a:p>
          <a:p>
            <a:pPr marL="285750" indent="-285750"/>
            <a:r>
              <a:rPr lang="en-US" altLang="zh-TW" sz="2000" dirty="0"/>
              <a:t>Risk Features</a:t>
            </a:r>
          </a:p>
          <a:p>
            <a:pPr marL="285750" indent="-285750"/>
            <a:r>
              <a:rPr lang="en-US" altLang="zh-TW" sz="2000" dirty="0"/>
              <a:t>Handling Imbalanced Data </a:t>
            </a:r>
          </a:p>
          <a:p>
            <a:pPr marL="285750" indent="-285750"/>
            <a:r>
              <a:rPr lang="en-US" altLang="zh-TW" sz="2000" dirty="0"/>
              <a:t>Advanced AI methods from </a:t>
            </a:r>
            <a:r>
              <a:rPr lang="en-US" altLang="zh-TW" sz="2000" dirty="0" err="1"/>
              <a:t>GenAI</a:t>
            </a:r>
            <a:r>
              <a:rPr lang="en-US" altLang="zh-TW" sz="2000" dirty="0"/>
              <a:t> provide deeper insights</a:t>
            </a:r>
            <a:endParaRPr sz="2000" dirty="0"/>
          </a:p>
        </p:txBody>
      </p:sp>
      <p:pic>
        <p:nvPicPr>
          <p:cNvPr id="570" name="Google Shape;570;p70"/>
          <p:cNvPicPr preferRelativeResize="0"/>
          <p:nvPr/>
        </p:nvPicPr>
        <p:blipFill rotWithShape="1">
          <a:blip r:embed="rId4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5" name="Google Shape;575;p70">
            <a:hlinkClick r:id="rId5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93;p68">
            <a:hlinkClick r:id="rId6" action="ppaction://hlinksldjump"/>
            <a:extLst>
              <a:ext uri="{FF2B5EF4-FFF2-40B4-BE49-F238E27FC236}">
                <a16:creationId xmlns:a16="http://schemas.microsoft.com/office/drawing/2014/main" id="{00E7B992-CC16-0EA2-9CA3-668F7CF1A66D}"/>
              </a:ext>
            </a:extLst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94;p68">
            <a:hlinkClick r:id="rId6" action="ppaction://hlinksldjump"/>
            <a:extLst>
              <a:ext uri="{FF2B5EF4-FFF2-40B4-BE49-F238E27FC236}">
                <a16:creationId xmlns:a16="http://schemas.microsoft.com/office/drawing/2014/main" id="{9ED96B1B-E4E2-4BA3-E38E-A5AB3273F871}"/>
              </a:ext>
            </a:extLst>
          </p:cNvPr>
          <p:cNvSpPr txBox="1">
            <a:spLocks/>
          </p:cNvSpPr>
          <p:nvPr/>
        </p:nvSpPr>
        <p:spPr>
          <a:xfrm>
            <a:off x="79364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5" name="Google Shape;497;p68">
            <a:hlinkClick r:id="rId5" action="ppaction://hlinksldjump"/>
            <a:extLst>
              <a:ext uri="{FF2B5EF4-FFF2-40B4-BE49-F238E27FC236}">
                <a16:creationId xmlns:a16="http://schemas.microsoft.com/office/drawing/2014/main" id="{D610B882-C75B-D9AA-4CD8-315B0DF3E922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6" name="Google Shape;498;p68">
            <a:hlinkClick r:id="rId5" action="ppaction://hlinksldjump"/>
            <a:extLst>
              <a:ext uri="{FF2B5EF4-FFF2-40B4-BE49-F238E27FC236}">
                <a16:creationId xmlns:a16="http://schemas.microsoft.com/office/drawing/2014/main" id="{A678B1EB-B2B3-D050-4BE7-B04FD4E6C400}"/>
              </a:ext>
            </a:extLst>
          </p:cNvPr>
          <p:cNvSpPr/>
          <p:nvPr/>
        </p:nvSpPr>
        <p:spPr>
          <a:xfrm>
            <a:off x="7936400" y="303345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Google Shape;502;p68">
            <a:hlinkClick r:id="rId7" action="ppaction://hlinksldjump"/>
            <a:extLst>
              <a:ext uri="{FF2B5EF4-FFF2-40B4-BE49-F238E27FC236}">
                <a16:creationId xmlns:a16="http://schemas.microsoft.com/office/drawing/2014/main" id="{03162A76-6EA8-3DD9-91D9-050B3A9F5372}"/>
              </a:ext>
            </a:extLst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03;p68">
            <a:hlinkClick r:id="rId7" action="ppaction://hlinksldjump"/>
            <a:extLst>
              <a:ext uri="{FF2B5EF4-FFF2-40B4-BE49-F238E27FC236}">
                <a16:creationId xmlns:a16="http://schemas.microsoft.com/office/drawing/2014/main" id="{705A3F38-8574-C884-F8F1-C84284895526}"/>
              </a:ext>
            </a:extLst>
          </p:cNvPr>
          <p:cNvSpPr txBox="1">
            <a:spLocks/>
          </p:cNvSpPr>
          <p:nvPr/>
        </p:nvSpPr>
        <p:spPr>
          <a:xfrm>
            <a:off x="80888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2</a:t>
            </a:r>
            <a:endParaRPr lang="en-US" sz="1200" dirty="0"/>
          </a:p>
        </p:txBody>
      </p:sp>
      <p:sp>
        <p:nvSpPr>
          <p:cNvPr id="9" name="Google Shape;504;p68">
            <a:hlinkClick r:id="" action="ppaction://noaction"/>
            <a:extLst>
              <a:ext uri="{FF2B5EF4-FFF2-40B4-BE49-F238E27FC236}">
                <a16:creationId xmlns:a16="http://schemas.microsoft.com/office/drawing/2014/main" id="{8F14DC09-0861-1473-9638-829F9A0A0E24}"/>
              </a:ext>
            </a:extLst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05;p68">
            <a:hlinkClick r:id="" action="ppaction://noaction"/>
            <a:extLst>
              <a:ext uri="{FF2B5EF4-FFF2-40B4-BE49-F238E27FC236}">
                <a16:creationId xmlns:a16="http://schemas.microsoft.com/office/drawing/2014/main" id="{2C24BB52-D61E-0999-56B2-720F82A4AD0A}"/>
              </a:ext>
            </a:extLst>
          </p:cNvPr>
          <p:cNvSpPr txBox="1">
            <a:spLocks/>
          </p:cNvSpPr>
          <p:nvPr/>
        </p:nvSpPr>
        <p:spPr>
          <a:xfrm>
            <a:off x="8088800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1" name="Google Shape;506;p68">
            <a:hlinkClick r:id="rId6" action="ppaction://hlinksldjump"/>
            <a:extLst>
              <a:ext uri="{FF2B5EF4-FFF2-40B4-BE49-F238E27FC236}">
                <a16:creationId xmlns:a16="http://schemas.microsoft.com/office/drawing/2014/main" id="{E3D132DD-2D56-E922-0D69-A021D82B896B}"/>
              </a:ext>
            </a:extLst>
          </p:cNvPr>
          <p:cNvSpPr/>
          <p:nvPr/>
        </p:nvSpPr>
        <p:spPr>
          <a:xfrm rot="-5400000">
            <a:off x="76874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07;p68">
            <a:hlinkClick r:id="rId7" action="ppaction://hlinksldjump"/>
            <a:extLst>
              <a:ext uri="{FF2B5EF4-FFF2-40B4-BE49-F238E27FC236}">
                <a16:creationId xmlns:a16="http://schemas.microsoft.com/office/drawing/2014/main" id="{15C4D580-CBD9-DEC6-C7AA-B0D44446A4D5}"/>
              </a:ext>
            </a:extLst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08;p68">
            <a:hlinkClick r:id="" action="ppaction://noaction"/>
            <a:extLst>
              <a:ext uri="{FF2B5EF4-FFF2-40B4-BE49-F238E27FC236}">
                <a16:creationId xmlns:a16="http://schemas.microsoft.com/office/drawing/2014/main" id="{49176CF9-1C4B-CCE9-6AB9-F1A5FDD010EB}"/>
              </a:ext>
            </a:extLst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09;p68">
            <a:hlinkClick r:id="" action="ppaction://noaction"/>
            <a:extLst>
              <a:ext uri="{FF2B5EF4-FFF2-40B4-BE49-F238E27FC236}">
                <a16:creationId xmlns:a16="http://schemas.microsoft.com/office/drawing/2014/main" id="{10E2AADD-6DBF-037D-4524-9A67A57842FF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10;p68">
            <a:hlinkClick r:id="" action="ppaction://noaction"/>
            <a:extLst>
              <a:ext uri="{FF2B5EF4-FFF2-40B4-BE49-F238E27FC236}">
                <a16:creationId xmlns:a16="http://schemas.microsoft.com/office/drawing/2014/main" id="{3E92C77F-6E2E-7A84-DCCF-B086E159C62E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6" name="Google Shape;511;p68">
            <a:hlinkClick r:id="" action="ppaction://noaction"/>
            <a:extLst>
              <a:ext uri="{FF2B5EF4-FFF2-40B4-BE49-F238E27FC236}">
                <a16:creationId xmlns:a16="http://schemas.microsoft.com/office/drawing/2014/main" id="{9176D85E-D78F-E62F-98F9-05804B0DB6A0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12;p68">
            <a:hlinkClick r:id="" action="ppaction://noaction"/>
            <a:extLst>
              <a:ext uri="{FF2B5EF4-FFF2-40B4-BE49-F238E27FC236}">
                <a16:creationId xmlns:a16="http://schemas.microsoft.com/office/drawing/2014/main" id="{AEC81E49-95D1-8E53-4886-44A83DBA529B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13;p68">
            <a:hlinkClick r:id="" action="ppaction://noaction"/>
            <a:extLst>
              <a:ext uri="{FF2B5EF4-FFF2-40B4-BE49-F238E27FC236}">
                <a16:creationId xmlns:a16="http://schemas.microsoft.com/office/drawing/2014/main" id="{9873EE6A-A81F-8F57-B26A-7CDBFE242656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19" name="Google Shape;514;p68">
            <a:hlinkClick r:id="" action="ppaction://noaction"/>
            <a:extLst>
              <a:ext uri="{FF2B5EF4-FFF2-40B4-BE49-F238E27FC236}">
                <a16:creationId xmlns:a16="http://schemas.microsoft.com/office/drawing/2014/main" id="{C73BF0D0-CF1A-335A-F5C3-5CBB1A4BFE49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813;p75">
            <a:extLst>
              <a:ext uri="{FF2B5EF4-FFF2-40B4-BE49-F238E27FC236}">
                <a16:creationId xmlns:a16="http://schemas.microsoft.com/office/drawing/2014/main" id="{C977F2CB-9F29-8B63-774E-4854B223029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8765" y="1026503"/>
            <a:ext cx="506470" cy="490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70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50" y="304640"/>
            <a:ext cx="5840423" cy="4669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68" name="Google Shape;568;p70"/>
          <p:cNvSpPr txBox="1">
            <a:spLocks noGrp="1"/>
          </p:cNvSpPr>
          <p:nvPr>
            <p:ph type="title"/>
          </p:nvPr>
        </p:nvSpPr>
        <p:spPr>
          <a:xfrm>
            <a:off x="1369188" y="746250"/>
            <a:ext cx="4238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Formulate Hypotheses</a:t>
            </a:r>
            <a:endParaRPr dirty="0"/>
          </a:p>
        </p:txBody>
      </p:sp>
      <p:sp>
        <p:nvSpPr>
          <p:cNvPr id="569" name="Google Shape;569;p70"/>
          <p:cNvSpPr txBox="1">
            <a:spLocks noGrp="1"/>
          </p:cNvSpPr>
          <p:nvPr>
            <p:ph type="body" idx="1"/>
          </p:nvPr>
        </p:nvSpPr>
        <p:spPr>
          <a:xfrm>
            <a:off x="1251425" y="1614100"/>
            <a:ext cx="4964648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AutoNum type="alphaUcPeriod"/>
            </a:pPr>
            <a:r>
              <a:rPr lang="en-US" altLang="zh-TW" sz="2000" dirty="0"/>
              <a:t>Does the likelihood of credit card fraud increase with higher transaction amounts?</a:t>
            </a:r>
          </a:p>
          <a:p>
            <a:pPr indent="-457200">
              <a:buAutoNum type="alphaUcPeriod"/>
            </a:pPr>
            <a:r>
              <a:rPr lang="en-US" altLang="zh-TW" sz="2000" dirty="0"/>
              <a:t>If there are tests before credit card fraud, are there any traceable patterns in the transaction amounts?</a:t>
            </a:r>
          </a:p>
          <a:p>
            <a:pPr indent="-457200">
              <a:buAutoNum type="alphaUcPeriod"/>
            </a:pPr>
            <a:r>
              <a:rPr lang="en-US" altLang="zh-TW" sz="2000" dirty="0"/>
              <a:t>Which features are highly correlated with credit card fraud? </a:t>
            </a:r>
            <a:endParaRPr sz="2000" dirty="0"/>
          </a:p>
        </p:txBody>
      </p:sp>
      <p:pic>
        <p:nvPicPr>
          <p:cNvPr id="570" name="Google Shape;570;p70"/>
          <p:cNvPicPr preferRelativeResize="0"/>
          <p:nvPr/>
        </p:nvPicPr>
        <p:blipFill rotWithShape="1">
          <a:blip r:embed="rId4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5" name="Google Shape;575;p70">
            <a:hlinkClick r:id="rId5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93;p68">
            <a:hlinkClick r:id="rId6" action="ppaction://hlinksldjump"/>
            <a:extLst>
              <a:ext uri="{FF2B5EF4-FFF2-40B4-BE49-F238E27FC236}">
                <a16:creationId xmlns:a16="http://schemas.microsoft.com/office/drawing/2014/main" id="{7A7398FE-67CA-F010-610C-132CDEF6882D}"/>
              </a:ext>
            </a:extLst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94;p68">
            <a:hlinkClick r:id="rId6" action="ppaction://hlinksldjump"/>
            <a:extLst>
              <a:ext uri="{FF2B5EF4-FFF2-40B4-BE49-F238E27FC236}">
                <a16:creationId xmlns:a16="http://schemas.microsoft.com/office/drawing/2014/main" id="{1FC0B043-4192-89DD-FDCE-743CAC778314}"/>
              </a:ext>
            </a:extLst>
          </p:cNvPr>
          <p:cNvSpPr txBox="1">
            <a:spLocks/>
          </p:cNvSpPr>
          <p:nvPr/>
        </p:nvSpPr>
        <p:spPr>
          <a:xfrm>
            <a:off x="79364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5" name="Google Shape;497;p68">
            <a:hlinkClick r:id="rId5" action="ppaction://hlinksldjump"/>
            <a:extLst>
              <a:ext uri="{FF2B5EF4-FFF2-40B4-BE49-F238E27FC236}">
                <a16:creationId xmlns:a16="http://schemas.microsoft.com/office/drawing/2014/main" id="{F3929729-FBC7-9FAC-A345-03198D02B721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6" name="Google Shape;498;p68">
            <a:hlinkClick r:id="rId5" action="ppaction://hlinksldjump"/>
            <a:extLst>
              <a:ext uri="{FF2B5EF4-FFF2-40B4-BE49-F238E27FC236}">
                <a16:creationId xmlns:a16="http://schemas.microsoft.com/office/drawing/2014/main" id="{134436BD-57D4-C6F5-48C7-F0A43DFEEA9A}"/>
              </a:ext>
            </a:extLst>
          </p:cNvPr>
          <p:cNvSpPr/>
          <p:nvPr/>
        </p:nvSpPr>
        <p:spPr>
          <a:xfrm>
            <a:off x="7936400" y="303345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Google Shape;502;p68">
            <a:hlinkClick r:id="rId7" action="ppaction://hlinksldjump"/>
            <a:extLst>
              <a:ext uri="{FF2B5EF4-FFF2-40B4-BE49-F238E27FC236}">
                <a16:creationId xmlns:a16="http://schemas.microsoft.com/office/drawing/2014/main" id="{0C098C12-8AD9-8401-1818-290C5BD994F5}"/>
              </a:ext>
            </a:extLst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03;p68">
            <a:hlinkClick r:id="rId7" action="ppaction://hlinksldjump"/>
            <a:extLst>
              <a:ext uri="{FF2B5EF4-FFF2-40B4-BE49-F238E27FC236}">
                <a16:creationId xmlns:a16="http://schemas.microsoft.com/office/drawing/2014/main" id="{52DA6D15-3914-9FDB-9DC1-478FB29F1D1B}"/>
              </a:ext>
            </a:extLst>
          </p:cNvPr>
          <p:cNvSpPr txBox="1">
            <a:spLocks/>
          </p:cNvSpPr>
          <p:nvPr/>
        </p:nvSpPr>
        <p:spPr>
          <a:xfrm>
            <a:off x="80888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2</a:t>
            </a:r>
            <a:endParaRPr lang="en-US" sz="1200" dirty="0"/>
          </a:p>
        </p:txBody>
      </p:sp>
      <p:sp>
        <p:nvSpPr>
          <p:cNvPr id="9" name="Google Shape;504;p68">
            <a:hlinkClick r:id="" action="ppaction://noaction"/>
            <a:extLst>
              <a:ext uri="{FF2B5EF4-FFF2-40B4-BE49-F238E27FC236}">
                <a16:creationId xmlns:a16="http://schemas.microsoft.com/office/drawing/2014/main" id="{E4FA788B-41DE-E890-216E-32CCD668779B}"/>
              </a:ext>
            </a:extLst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05;p68">
            <a:hlinkClick r:id="" action="ppaction://noaction"/>
            <a:extLst>
              <a:ext uri="{FF2B5EF4-FFF2-40B4-BE49-F238E27FC236}">
                <a16:creationId xmlns:a16="http://schemas.microsoft.com/office/drawing/2014/main" id="{053A3BEE-8929-7D32-3DDF-5FE6A745DC05}"/>
              </a:ext>
            </a:extLst>
          </p:cNvPr>
          <p:cNvSpPr txBox="1">
            <a:spLocks/>
          </p:cNvSpPr>
          <p:nvPr/>
        </p:nvSpPr>
        <p:spPr>
          <a:xfrm>
            <a:off x="8088800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1" name="Google Shape;506;p68">
            <a:hlinkClick r:id="rId6" action="ppaction://hlinksldjump"/>
            <a:extLst>
              <a:ext uri="{FF2B5EF4-FFF2-40B4-BE49-F238E27FC236}">
                <a16:creationId xmlns:a16="http://schemas.microsoft.com/office/drawing/2014/main" id="{381FDF0F-08C4-2C84-2878-80D1F9C50066}"/>
              </a:ext>
            </a:extLst>
          </p:cNvPr>
          <p:cNvSpPr/>
          <p:nvPr/>
        </p:nvSpPr>
        <p:spPr>
          <a:xfrm rot="-5400000">
            <a:off x="76874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07;p68">
            <a:hlinkClick r:id="rId7" action="ppaction://hlinksldjump"/>
            <a:extLst>
              <a:ext uri="{FF2B5EF4-FFF2-40B4-BE49-F238E27FC236}">
                <a16:creationId xmlns:a16="http://schemas.microsoft.com/office/drawing/2014/main" id="{76F9ECD9-04C4-3E99-CEC0-775138FFE15A}"/>
              </a:ext>
            </a:extLst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08;p68">
            <a:hlinkClick r:id="" action="ppaction://noaction"/>
            <a:extLst>
              <a:ext uri="{FF2B5EF4-FFF2-40B4-BE49-F238E27FC236}">
                <a16:creationId xmlns:a16="http://schemas.microsoft.com/office/drawing/2014/main" id="{9BF9EBBF-839D-EFB1-BAE8-DFCEB6A872E1}"/>
              </a:ext>
            </a:extLst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09;p68">
            <a:hlinkClick r:id="" action="ppaction://noaction"/>
            <a:extLst>
              <a:ext uri="{FF2B5EF4-FFF2-40B4-BE49-F238E27FC236}">
                <a16:creationId xmlns:a16="http://schemas.microsoft.com/office/drawing/2014/main" id="{E6CFB1E1-24E3-046F-4ACD-71FFC90603C2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10;p68">
            <a:hlinkClick r:id="" action="ppaction://noaction"/>
            <a:extLst>
              <a:ext uri="{FF2B5EF4-FFF2-40B4-BE49-F238E27FC236}">
                <a16:creationId xmlns:a16="http://schemas.microsoft.com/office/drawing/2014/main" id="{061C4276-6F42-68E8-D37B-1C6C305D6DD9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6" name="Google Shape;511;p68">
            <a:hlinkClick r:id="" action="ppaction://noaction"/>
            <a:extLst>
              <a:ext uri="{FF2B5EF4-FFF2-40B4-BE49-F238E27FC236}">
                <a16:creationId xmlns:a16="http://schemas.microsoft.com/office/drawing/2014/main" id="{43FF78AF-4596-5A19-86A0-77C2350141FE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12;p68">
            <a:hlinkClick r:id="" action="ppaction://noaction"/>
            <a:extLst>
              <a:ext uri="{FF2B5EF4-FFF2-40B4-BE49-F238E27FC236}">
                <a16:creationId xmlns:a16="http://schemas.microsoft.com/office/drawing/2014/main" id="{B47BF53B-98F7-C2F8-2383-51FCAF3DC3A6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13;p68">
            <a:hlinkClick r:id="" action="ppaction://noaction"/>
            <a:extLst>
              <a:ext uri="{FF2B5EF4-FFF2-40B4-BE49-F238E27FC236}">
                <a16:creationId xmlns:a16="http://schemas.microsoft.com/office/drawing/2014/main" id="{379C6864-F81C-9DAF-3D30-B9B211BF6632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19" name="Google Shape;514;p68">
            <a:hlinkClick r:id="" action="ppaction://noaction"/>
            <a:extLst>
              <a:ext uri="{FF2B5EF4-FFF2-40B4-BE49-F238E27FC236}">
                <a16:creationId xmlns:a16="http://schemas.microsoft.com/office/drawing/2014/main" id="{44F57009-89E3-1D07-42D8-BF9B9BAC9DEA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813;p75">
            <a:extLst>
              <a:ext uri="{FF2B5EF4-FFF2-40B4-BE49-F238E27FC236}">
                <a16:creationId xmlns:a16="http://schemas.microsoft.com/office/drawing/2014/main" id="{4248D896-4F2D-432B-0FD4-4A8E1B92A4C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6296" y="1060989"/>
            <a:ext cx="506470" cy="490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11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88" y="1836475"/>
            <a:ext cx="7898030" cy="3529174"/>
          </a:xfrm>
          <a:prstGeom prst="rect">
            <a:avLst/>
          </a:prstGeom>
          <a:noFill/>
          <a:ln>
            <a:noFill/>
          </a:ln>
          <a:effectLst>
            <a:outerShdw blurRad="57150" dist="19050" dir="93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34" name="Google Shape;734;p73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Data Collection Strategy</a:t>
            </a:r>
            <a:endParaRPr dirty="0"/>
          </a:p>
        </p:txBody>
      </p:sp>
      <p:sp>
        <p:nvSpPr>
          <p:cNvPr id="735" name="Google Shape;735;p73"/>
          <p:cNvSpPr txBox="1">
            <a:spLocks noGrp="1"/>
          </p:cNvSpPr>
          <p:nvPr>
            <p:ph type="title" idx="2"/>
          </p:nvPr>
        </p:nvSpPr>
        <p:spPr>
          <a:xfrm>
            <a:off x="1069687" y="2915975"/>
            <a:ext cx="175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choose</a:t>
            </a:r>
            <a:endParaRPr dirty="0"/>
          </a:p>
        </p:txBody>
      </p:sp>
      <p:sp>
        <p:nvSpPr>
          <p:cNvPr id="736" name="Google Shape;736;p73"/>
          <p:cNvSpPr/>
          <p:nvPr/>
        </p:nvSpPr>
        <p:spPr>
          <a:xfrm>
            <a:off x="1409725" y="2805903"/>
            <a:ext cx="1071905" cy="71578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37" name="Google Shape;737;p73"/>
          <p:cNvSpPr/>
          <p:nvPr/>
        </p:nvSpPr>
        <p:spPr>
          <a:xfrm rot="10800000">
            <a:off x="3487319" y="2798189"/>
            <a:ext cx="1071905" cy="71578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38" name="Google Shape;738;p73"/>
          <p:cNvSpPr/>
          <p:nvPr/>
        </p:nvSpPr>
        <p:spPr>
          <a:xfrm>
            <a:off x="5764643" y="2820565"/>
            <a:ext cx="1071905" cy="71578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39" name="Google Shape;739;p73"/>
          <p:cNvSpPr txBox="1">
            <a:spLocks noGrp="1"/>
          </p:cNvSpPr>
          <p:nvPr>
            <p:ph type="subTitle" idx="1"/>
          </p:nvPr>
        </p:nvSpPr>
        <p:spPr>
          <a:xfrm>
            <a:off x="1274617" y="3507450"/>
            <a:ext cx="1399063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Utilizing Kaggle data</a:t>
            </a:r>
            <a:endParaRPr dirty="0"/>
          </a:p>
        </p:txBody>
      </p:sp>
      <p:sp>
        <p:nvSpPr>
          <p:cNvPr id="740" name="Google Shape;740;p73"/>
          <p:cNvSpPr txBox="1">
            <a:spLocks noGrp="1"/>
          </p:cNvSpPr>
          <p:nvPr>
            <p:ph type="title" idx="3"/>
          </p:nvPr>
        </p:nvSpPr>
        <p:spPr>
          <a:xfrm>
            <a:off x="3147275" y="2908276"/>
            <a:ext cx="175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</a:t>
            </a:r>
            <a:endParaRPr dirty="0"/>
          </a:p>
        </p:txBody>
      </p:sp>
      <p:sp>
        <p:nvSpPr>
          <p:cNvPr id="741" name="Google Shape;741;p73"/>
          <p:cNvSpPr txBox="1">
            <a:spLocks noGrp="1"/>
          </p:cNvSpPr>
          <p:nvPr>
            <p:ph type="subTitle" idx="4"/>
          </p:nvPr>
        </p:nvSpPr>
        <p:spPr>
          <a:xfrm>
            <a:off x="2724727" y="3535089"/>
            <a:ext cx="2576946" cy="1199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Sep 2013  in Europe</a:t>
            </a:r>
          </a:p>
          <a:p>
            <a:pPr marL="0" lvl="0" indent="0">
              <a:buSzPts val="1100"/>
            </a:pPr>
            <a:r>
              <a:rPr lang="en-US" dirty="0"/>
              <a:t>Occurred in two days</a:t>
            </a:r>
          </a:p>
          <a:p>
            <a:pPr marL="0" lvl="0" indent="0">
              <a:buSzPts val="1100"/>
            </a:pPr>
            <a:r>
              <a:rPr lang="en-US" dirty="0"/>
              <a:t>492 frauds out of 284,807</a:t>
            </a:r>
          </a:p>
          <a:p>
            <a:pPr marL="0" lvl="0" indent="0">
              <a:buSzPts val="1100"/>
            </a:pPr>
            <a:r>
              <a:rPr lang="en-US" dirty="0"/>
              <a:t>Highly unbalanced</a:t>
            </a:r>
          </a:p>
          <a:p>
            <a:pPr marL="0" lvl="0" indent="0">
              <a:buSzPts val="1100"/>
            </a:pPr>
            <a:endParaRPr dirty="0"/>
          </a:p>
        </p:txBody>
      </p:sp>
      <p:sp>
        <p:nvSpPr>
          <p:cNvPr id="742" name="Google Shape;742;p73"/>
          <p:cNvSpPr txBox="1">
            <a:spLocks noGrp="1"/>
          </p:cNvSpPr>
          <p:nvPr>
            <p:ph type="title" idx="5"/>
          </p:nvPr>
        </p:nvSpPr>
        <p:spPr>
          <a:xfrm>
            <a:off x="5398686" y="2915975"/>
            <a:ext cx="175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decide</a:t>
            </a:r>
            <a:endParaRPr dirty="0"/>
          </a:p>
        </p:txBody>
      </p:sp>
      <p:sp>
        <p:nvSpPr>
          <p:cNvPr id="743" name="Google Shape;743;p73"/>
          <p:cNvSpPr txBox="1">
            <a:spLocks noGrp="1"/>
          </p:cNvSpPr>
          <p:nvPr>
            <p:ph type="subTitle" idx="6"/>
          </p:nvPr>
        </p:nvSpPr>
        <p:spPr>
          <a:xfrm>
            <a:off x="5171142" y="3570235"/>
            <a:ext cx="2283952" cy="1199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Time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Amount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Class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28 PCA-processed data</a:t>
            </a:r>
            <a:endParaRPr dirty="0"/>
          </a:p>
        </p:txBody>
      </p:sp>
      <p:pic>
        <p:nvPicPr>
          <p:cNvPr id="744" name="Google Shape;74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73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3"/>
          <p:cNvPicPr preferRelativeResize="0"/>
          <p:nvPr/>
        </p:nvPicPr>
        <p:blipFill rotWithShape="1">
          <a:blip r:embed="rId6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73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73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006B67B-8628-9273-BC5C-BF8C8CFDD60B}"/>
              </a:ext>
            </a:extLst>
          </p:cNvPr>
          <p:cNvSpPr txBox="1"/>
          <p:nvPr/>
        </p:nvSpPr>
        <p:spPr>
          <a:xfrm>
            <a:off x="748382" y="4783351"/>
            <a:ext cx="6538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atamaran" panose="02020500000000000000" charset="0"/>
                <a:cs typeface="Catamaran" panose="02020500000000000000" charset="0"/>
              </a:rPr>
              <a:t>(Ref: https://www.kaggle.com/datasets/mlgulb/creditcardfraud?resource=download)</a:t>
            </a:r>
          </a:p>
        </p:txBody>
      </p:sp>
      <p:sp>
        <p:nvSpPr>
          <p:cNvPr id="3" name="Google Shape;493;p68">
            <a:hlinkClick r:id="rId7" action="ppaction://hlinksldjump"/>
            <a:extLst>
              <a:ext uri="{FF2B5EF4-FFF2-40B4-BE49-F238E27FC236}">
                <a16:creationId xmlns:a16="http://schemas.microsoft.com/office/drawing/2014/main" id="{6D513639-6078-EB3A-FECF-2E4A719943D0}"/>
              </a:ext>
            </a:extLst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94;p68">
            <a:hlinkClick r:id="rId7" action="ppaction://hlinksldjump"/>
            <a:extLst>
              <a:ext uri="{FF2B5EF4-FFF2-40B4-BE49-F238E27FC236}">
                <a16:creationId xmlns:a16="http://schemas.microsoft.com/office/drawing/2014/main" id="{EAFAD610-5201-EEDC-7B12-D26492E686F5}"/>
              </a:ext>
            </a:extLst>
          </p:cNvPr>
          <p:cNvSpPr txBox="1">
            <a:spLocks/>
          </p:cNvSpPr>
          <p:nvPr/>
        </p:nvSpPr>
        <p:spPr>
          <a:xfrm>
            <a:off x="7936400" y="13062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1</a:t>
            </a:r>
            <a:endParaRPr lang="en-US" sz="1200" dirty="0"/>
          </a:p>
        </p:txBody>
      </p:sp>
      <p:sp>
        <p:nvSpPr>
          <p:cNvPr id="6" name="Google Shape;497;p68">
            <a:hlinkClick r:id="rId5" action="ppaction://hlinksldjump"/>
            <a:extLst>
              <a:ext uri="{FF2B5EF4-FFF2-40B4-BE49-F238E27FC236}">
                <a16:creationId xmlns:a16="http://schemas.microsoft.com/office/drawing/2014/main" id="{1E48302E-D228-DC72-358A-9FEF5DF335E8}"/>
              </a:ext>
            </a:extLst>
          </p:cNvPr>
          <p:cNvSpPr txBox="1">
            <a:spLocks/>
          </p:cNvSpPr>
          <p:nvPr/>
        </p:nvSpPr>
        <p:spPr>
          <a:xfrm>
            <a:off x="8088800" y="501171"/>
            <a:ext cx="915900" cy="4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Contents</a:t>
            </a:r>
            <a:endParaRPr lang="en-US" sz="1200" dirty="0"/>
          </a:p>
        </p:txBody>
      </p:sp>
      <p:sp>
        <p:nvSpPr>
          <p:cNvPr id="7" name="Google Shape;498;p68">
            <a:hlinkClick r:id="rId5" action="ppaction://hlinksldjump"/>
            <a:extLst>
              <a:ext uri="{FF2B5EF4-FFF2-40B4-BE49-F238E27FC236}">
                <a16:creationId xmlns:a16="http://schemas.microsoft.com/office/drawing/2014/main" id="{4A5649D0-3BCE-AA6A-7D8F-BB03EADBA022}"/>
              </a:ext>
            </a:extLst>
          </p:cNvPr>
          <p:cNvSpPr/>
          <p:nvPr/>
        </p:nvSpPr>
        <p:spPr>
          <a:xfrm>
            <a:off x="7936400" y="303345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Google Shape;502;p68">
            <a:hlinkClick r:id="rId8" action="ppaction://hlinksldjump"/>
            <a:extLst>
              <a:ext uri="{FF2B5EF4-FFF2-40B4-BE49-F238E27FC236}">
                <a16:creationId xmlns:a16="http://schemas.microsoft.com/office/drawing/2014/main" id="{7A8A9D7E-89E1-9AE3-A688-010118B8D947}"/>
              </a:ext>
            </a:extLst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03;p68">
            <a:hlinkClick r:id="rId8" action="ppaction://hlinksldjump"/>
            <a:extLst>
              <a:ext uri="{FF2B5EF4-FFF2-40B4-BE49-F238E27FC236}">
                <a16:creationId xmlns:a16="http://schemas.microsoft.com/office/drawing/2014/main" id="{97B8767C-D8C7-EE07-3EF4-7955B38688C2}"/>
              </a:ext>
            </a:extLst>
          </p:cNvPr>
          <p:cNvSpPr txBox="1">
            <a:spLocks/>
          </p:cNvSpPr>
          <p:nvPr/>
        </p:nvSpPr>
        <p:spPr>
          <a:xfrm>
            <a:off x="8088800" y="18590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2</a:t>
            </a:r>
            <a:endParaRPr lang="en-US" sz="1200" dirty="0"/>
          </a:p>
        </p:txBody>
      </p:sp>
      <p:sp>
        <p:nvSpPr>
          <p:cNvPr id="10" name="Google Shape;504;p68">
            <a:hlinkClick r:id="" action="ppaction://noaction"/>
            <a:extLst>
              <a:ext uri="{FF2B5EF4-FFF2-40B4-BE49-F238E27FC236}">
                <a16:creationId xmlns:a16="http://schemas.microsoft.com/office/drawing/2014/main" id="{F8F83063-8CE2-A08D-B042-C494E2D34347}"/>
              </a:ext>
            </a:extLst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05;p68">
            <a:hlinkClick r:id="" action="ppaction://noaction"/>
            <a:extLst>
              <a:ext uri="{FF2B5EF4-FFF2-40B4-BE49-F238E27FC236}">
                <a16:creationId xmlns:a16="http://schemas.microsoft.com/office/drawing/2014/main" id="{58EE388F-BB82-74C3-0450-0025B3AFD10E}"/>
              </a:ext>
            </a:extLst>
          </p:cNvPr>
          <p:cNvSpPr txBox="1">
            <a:spLocks/>
          </p:cNvSpPr>
          <p:nvPr/>
        </p:nvSpPr>
        <p:spPr>
          <a:xfrm>
            <a:off x="8088800" y="24119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3</a:t>
            </a:r>
            <a:endParaRPr lang="en-US" sz="1200" dirty="0"/>
          </a:p>
        </p:txBody>
      </p:sp>
      <p:sp>
        <p:nvSpPr>
          <p:cNvPr id="12" name="Google Shape;506;p68">
            <a:hlinkClick r:id="rId7" action="ppaction://hlinksldjump"/>
            <a:extLst>
              <a:ext uri="{FF2B5EF4-FFF2-40B4-BE49-F238E27FC236}">
                <a16:creationId xmlns:a16="http://schemas.microsoft.com/office/drawing/2014/main" id="{520D352E-5EBF-A6D5-76E4-A8F66E02A52B}"/>
              </a:ext>
            </a:extLst>
          </p:cNvPr>
          <p:cNvSpPr/>
          <p:nvPr/>
        </p:nvSpPr>
        <p:spPr>
          <a:xfrm rot="-5400000">
            <a:off x="76874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07;p68">
            <a:hlinkClick r:id="rId8" action="ppaction://hlinksldjump"/>
            <a:extLst>
              <a:ext uri="{FF2B5EF4-FFF2-40B4-BE49-F238E27FC236}">
                <a16:creationId xmlns:a16="http://schemas.microsoft.com/office/drawing/2014/main" id="{C66D85F3-10FC-649E-FFD0-18FFF3BA7F51}"/>
              </a:ext>
            </a:extLst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08;p68">
            <a:hlinkClick r:id="" action="ppaction://noaction"/>
            <a:extLst>
              <a:ext uri="{FF2B5EF4-FFF2-40B4-BE49-F238E27FC236}">
                <a16:creationId xmlns:a16="http://schemas.microsoft.com/office/drawing/2014/main" id="{565FD863-4ECA-03D2-6687-6782D293F38E}"/>
              </a:ext>
            </a:extLst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09;p68">
            <a:hlinkClick r:id="" action="ppaction://noaction"/>
            <a:extLst>
              <a:ext uri="{FF2B5EF4-FFF2-40B4-BE49-F238E27FC236}">
                <a16:creationId xmlns:a16="http://schemas.microsoft.com/office/drawing/2014/main" id="{C03F58AA-C29C-A24D-23A3-FAB7F0E5D765}"/>
              </a:ext>
            </a:extLst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10;p68">
            <a:hlinkClick r:id="" action="ppaction://noaction"/>
            <a:extLst>
              <a:ext uri="{FF2B5EF4-FFF2-40B4-BE49-F238E27FC236}">
                <a16:creationId xmlns:a16="http://schemas.microsoft.com/office/drawing/2014/main" id="{4DFDE92A-7503-4F79-9A6A-17B7683D839B}"/>
              </a:ext>
            </a:extLst>
          </p:cNvPr>
          <p:cNvSpPr txBox="1">
            <a:spLocks/>
          </p:cNvSpPr>
          <p:nvPr/>
        </p:nvSpPr>
        <p:spPr>
          <a:xfrm>
            <a:off x="8088800" y="296475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Stage 4</a:t>
            </a:r>
            <a:endParaRPr lang="en-US" sz="1200" dirty="0"/>
          </a:p>
        </p:txBody>
      </p:sp>
      <p:sp>
        <p:nvSpPr>
          <p:cNvPr id="17" name="Google Shape;511;p68">
            <a:hlinkClick r:id="" action="ppaction://noaction"/>
            <a:extLst>
              <a:ext uri="{FF2B5EF4-FFF2-40B4-BE49-F238E27FC236}">
                <a16:creationId xmlns:a16="http://schemas.microsoft.com/office/drawing/2014/main" id="{FB535CBF-9AFF-B35C-9FA4-64A29889177F}"/>
              </a:ext>
            </a:extLst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12;p68">
            <a:hlinkClick r:id="" action="ppaction://noaction"/>
            <a:extLst>
              <a:ext uri="{FF2B5EF4-FFF2-40B4-BE49-F238E27FC236}">
                <a16:creationId xmlns:a16="http://schemas.microsoft.com/office/drawing/2014/main" id="{235A3BD6-AA50-C85C-5660-1DCD21BE1CDA}"/>
              </a:ext>
            </a:extLst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13;p68">
            <a:hlinkClick r:id="" action="ppaction://noaction"/>
            <a:extLst>
              <a:ext uri="{FF2B5EF4-FFF2-40B4-BE49-F238E27FC236}">
                <a16:creationId xmlns:a16="http://schemas.microsoft.com/office/drawing/2014/main" id="{BC119B83-2EF8-6A9F-A25C-92BAE30D1644}"/>
              </a:ext>
            </a:extLst>
          </p:cNvPr>
          <p:cNvSpPr txBox="1">
            <a:spLocks/>
          </p:cNvSpPr>
          <p:nvPr/>
        </p:nvSpPr>
        <p:spPr>
          <a:xfrm>
            <a:off x="8088800" y="3517600"/>
            <a:ext cx="91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1200"/>
              <a:t>Credits</a:t>
            </a:r>
          </a:p>
        </p:txBody>
      </p:sp>
      <p:sp>
        <p:nvSpPr>
          <p:cNvPr id="20" name="Google Shape;514;p68">
            <a:hlinkClick r:id="" action="ppaction://noaction"/>
            <a:extLst>
              <a:ext uri="{FF2B5EF4-FFF2-40B4-BE49-F238E27FC236}">
                <a16:creationId xmlns:a16="http://schemas.microsoft.com/office/drawing/2014/main" id="{0738D924-9B05-B9D6-F1CF-E320C2B4C5B3}"/>
              </a:ext>
            </a:extLst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82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active Bulletin Board by Slidesgo">
  <a:themeElements>
    <a:clrScheme name="Simple Light">
      <a:dk1>
        <a:srgbClr val="000000"/>
      </a:dk1>
      <a:lt1>
        <a:srgbClr val="F3F3F3"/>
      </a:lt1>
      <a:dk2>
        <a:srgbClr val="EA9999"/>
      </a:dk2>
      <a:lt2>
        <a:srgbClr val="F3F3F3"/>
      </a:lt2>
      <a:accent1>
        <a:srgbClr val="93C47D"/>
      </a:accent1>
      <a:accent2>
        <a:srgbClr val="FFD966"/>
      </a:accent2>
      <a:accent3>
        <a:srgbClr val="EA9999"/>
      </a:accent3>
      <a:accent4>
        <a:srgbClr val="000000"/>
      </a:accent4>
      <a:accent5>
        <a:srgbClr val="F3F3F3"/>
      </a:accent5>
      <a:accent6>
        <a:srgbClr val="FFEE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6315</TotalTime>
  <Words>1690</Words>
  <Application>Microsoft Office PowerPoint</Application>
  <PresentationFormat>如螢幕大小 (16:9)</PresentationFormat>
  <Paragraphs>451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Architects Daughter</vt:lpstr>
      <vt:lpstr>Arial</vt:lpstr>
      <vt:lpstr>Catamaran</vt:lpstr>
      <vt:lpstr>Open Sans</vt:lpstr>
      <vt:lpstr>Interactive Bulletin Board by Slidesgo</vt:lpstr>
      <vt:lpstr>Credit Card Fraud Detection</vt:lpstr>
      <vt:lpstr>Contents</vt:lpstr>
      <vt:lpstr>01.</vt:lpstr>
      <vt:lpstr>Table of Contents</vt:lpstr>
      <vt:lpstr>Table of Contents</vt:lpstr>
      <vt:lpstr>objectives</vt:lpstr>
      <vt:lpstr>Domain Knowledge</vt:lpstr>
      <vt:lpstr>Formulate Hypotheses</vt:lpstr>
      <vt:lpstr>Develop Data Collection Strategy</vt:lpstr>
      <vt:lpstr>Section 2</vt:lpstr>
      <vt:lpstr>PCA transform : trial on data</vt:lpstr>
      <vt:lpstr>real world defined by AI</vt:lpstr>
      <vt:lpstr>How to sort a string in python</vt:lpstr>
      <vt:lpstr>PowerPoint 簡報</vt:lpstr>
      <vt:lpstr>The AI sorting result</vt:lpstr>
      <vt:lpstr>PowerPoint 簡報</vt:lpstr>
      <vt:lpstr>PowerPoint 簡報</vt:lpstr>
      <vt:lpstr>Ensure Data Diversity and Prevent Bias and Ethical Issues</vt:lpstr>
      <vt:lpstr>03.</vt:lpstr>
      <vt:lpstr>Define evaluation metrics</vt:lpstr>
      <vt:lpstr>Select appropriate models</vt:lpstr>
      <vt:lpstr>Define evaluation metrics</vt:lpstr>
      <vt:lpstr>Define evaluation metrics</vt:lpstr>
      <vt:lpstr>Define evaluation metrics</vt:lpstr>
      <vt:lpstr>START!</vt:lpstr>
      <vt:lpstr>Analyze Feature Importance</vt:lpstr>
      <vt:lpstr>Analyze Feature Importance</vt:lpstr>
      <vt:lpstr>SHAP</vt:lpstr>
      <vt:lpstr>SHAP</vt:lpstr>
      <vt:lpstr>SHAP</vt:lpstr>
      <vt:lpstr>Cross-Validation</vt:lpstr>
      <vt:lpstr>Perform Hyperparameter Tuning</vt:lpstr>
      <vt:lpstr>hyperparameter fintune</vt:lpstr>
      <vt:lpstr>lgbm finetune hyperparameter and the result</vt:lpstr>
      <vt:lpstr>lgbm finetune hyperparameter and the result</vt:lpstr>
      <vt:lpstr>Regularization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Daniel Huang</dc:creator>
  <cp:lastModifiedBy>Daniel Huang</cp:lastModifiedBy>
  <cp:revision>44</cp:revision>
  <dcterms:modified xsi:type="dcterms:W3CDTF">2025-05-22T05:22:27Z</dcterms:modified>
</cp:coreProperties>
</file>