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5" r:id="rId3"/>
    <p:sldId id="257" r:id="rId4"/>
    <p:sldId id="258" r:id="rId5"/>
    <p:sldId id="276" r:id="rId6"/>
    <p:sldId id="260" r:id="rId7"/>
    <p:sldId id="261" r:id="rId8"/>
    <p:sldId id="277" r:id="rId9"/>
    <p:sldId id="278" r:id="rId10"/>
    <p:sldId id="280" r:id="rId11"/>
    <p:sldId id="281" r:id="rId12"/>
    <p:sldId id="282" r:id="rId13"/>
    <p:sldId id="283" r:id="rId14"/>
    <p:sldId id="284" r:id="rId15"/>
    <p:sldId id="262" r:id="rId16"/>
    <p:sldId id="286" r:id="rId17"/>
  </p:sldIdLst>
  <p:sldSz cx="9144000" cy="6858000" type="screen4x3"/>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930" y="-4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U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AFAB45-94F8-4928-8EAE-99B03869E1BA}" type="datetimeFigureOut">
              <a:rPr lang="es-US" smtClean="0"/>
              <a:t>6/21/2024</a:t>
            </a:fld>
            <a:endParaRPr lang="es-U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U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U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55BDFF-1C3E-42E5-9FFA-732CC33BFC19}" type="slidenum">
              <a:rPr lang="es-US" smtClean="0"/>
              <a:t>‹Nº›</a:t>
            </a:fld>
            <a:endParaRPr lang="es-US"/>
          </a:p>
        </p:txBody>
      </p:sp>
    </p:spTree>
    <p:extLst>
      <p:ext uri="{BB962C8B-B14F-4D97-AF65-F5344CB8AC3E}">
        <p14:creationId xmlns:p14="http://schemas.microsoft.com/office/powerpoint/2010/main" val="3577780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US" dirty="0"/>
          </a:p>
        </p:txBody>
      </p:sp>
      <p:sp>
        <p:nvSpPr>
          <p:cNvPr id="4" name="3 Marcador de número de diapositiva"/>
          <p:cNvSpPr>
            <a:spLocks noGrp="1"/>
          </p:cNvSpPr>
          <p:nvPr>
            <p:ph type="sldNum" sz="quarter" idx="10"/>
          </p:nvPr>
        </p:nvSpPr>
        <p:spPr/>
        <p:txBody>
          <a:bodyPr/>
          <a:lstStyle/>
          <a:p>
            <a:fld id="{6D55BDFF-1C3E-42E5-9FFA-732CC33BFC19}" type="slidenum">
              <a:rPr lang="es-US" smtClean="0"/>
              <a:t>6</a:t>
            </a:fld>
            <a:endParaRPr lang="es-US"/>
          </a:p>
        </p:txBody>
      </p:sp>
    </p:spTree>
    <p:extLst>
      <p:ext uri="{BB962C8B-B14F-4D97-AF65-F5344CB8AC3E}">
        <p14:creationId xmlns:p14="http://schemas.microsoft.com/office/powerpoint/2010/main" val="2207363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US"/>
          </a:p>
        </p:txBody>
      </p:sp>
      <p:sp>
        <p:nvSpPr>
          <p:cNvPr id="4" name="3 Marcador de fecha"/>
          <p:cNvSpPr>
            <a:spLocks noGrp="1"/>
          </p:cNvSpPr>
          <p:nvPr>
            <p:ph type="dt" sz="half" idx="10"/>
          </p:nvPr>
        </p:nvSpPr>
        <p:spPr/>
        <p:txBody>
          <a:bodyPr/>
          <a:lstStyle/>
          <a:p>
            <a:fld id="{3A85A9D7-CCE7-4C60-A76C-0D875F1A4430}" type="datetimeFigureOut">
              <a:rPr lang="es-US" smtClean="0"/>
              <a:t>6/21/2024</a:t>
            </a:fld>
            <a:endParaRPr lang="es-US"/>
          </a:p>
        </p:txBody>
      </p:sp>
      <p:sp>
        <p:nvSpPr>
          <p:cNvPr id="5" name="4 Marcador de pie de página"/>
          <p:cNvSpPr>
            <a:spLocks noGrp="1"/>
          </p:cNvSpPr>
          <p:nvPr>
            <p:ph type="ftr" sz="quarter" idx="11"/>
          </p:nvPr>
        </p:nvSpPr>
        <p:spPr/>
        <p:txBody>
          <a:bodyPr/>
          <a:lstStyle/>
          <a:p>
            <a:endParaRPr lang="es-US"/>
          </a:p>
        </p:txBody>
      </p:sp>
      <p:sp>
        <p:nvSpPr>
          <p:cNvPr id="6" name="5 Marcador de número de diapositiva"/>
          <p:cNvSpPr>
            <a:spLocks noGrp="1"/>
          </p:cNvSpPr>
          <p:nvPr>
            <p:ph type="sldNum" sz="quarter" idx="12"/>
          </p:nvPr>
        </p:nvSpPr>
        <p:spPr/>
        <p:txBody>
          <a:bodyPr/>
          <a:lstStyle/>
          <a:p>
            <a:fld id="{285C5D53-53B8-4DF9-B052-C1E89C966D16}" type="slidenum">
              <a:rPr lang="es-US" smtClean="0"/>
              <a:t>‹Nº›</a:t>
            </a:fld>
            <a:endParaRPr lang="es-US"/>
          </a:p>
        </p:txBody>
      </p:sp>
    </p:spTree>
    <p:extLst>
      <p:ext uri="{BB962C8B-B14F-4D97-AF65-F5344CB8AC3E}">
        <p14:creationId xmlns:p14="http://schemas.microsoft.com/office/powerpoint/2010/main" val="1592898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4" name="3 Marcador de fecha"/>
          <p:cNvSpPr>
            <a:spLocks noGrp="1"/>
          </p:cNvSpPr>
          <p:nvPr>
            <p:ph type="dt" sz="half" idx="10"/>
          </p:nvPr>
        </p:nvSpPr>
        <p:spPr/>
        <p:txBody>
          <a:bodyPr/>
          <a:lstStyle/>
          <a:p>
            <a:fld id="{3A85A9D7-CCE7-4C60-A76C-0D875F1A4430}" type="datetimeFigureOut">
              <a:rPr lang="es-US" smtClean="0"/>
              <a:t>6/21/2024</a:t>
            </a:fld>
            <a:endParaRPr lang="es-US"/>
          </a:p>
        </p:txBody>
      </p:sp>
      <p:sp>
        <p:nvSpPr>
          <p:cNvPr id="5" name="4 Marcador de pie de página"/>
          <p:cNvSpPr>
            <a:spLocks noGrp="1"/>
          </p:cNvSpPr>
          <p:nvPr>
            <p:ph type="ftr" sz="quarter" idx="11"/>
          </p:nvPr>
        </p:nvSpPr>
        <p:spPr/>
        <p:txBody>
          <a:bodyPr/>
          <a:lstStyle/>
          <a:p>
            <a:endParaRPr lang="es-US"/>
          </a:p>
        </p:txBody>
      </p:sp>
      <p:sp>
        <p:nvSpPr>
          <p:cNvPr id="6" name="5 Marcador de número de diapositiva"/>
          <p:cNvSpPr>
            <a:spLocks noGrp="1"/>
          </p:cNvSpPr>
          <p:nvPr>
            <p:ph type="sldNum" sz="quarter" idx="12"/>
          </p:nvPr>
        </p:nvSpPr>
        <p:spPr/>
        <p:txBody>
          <a:bodyPr/>
          <a:lstStyle/>
          <a:p>
            <a:fld id="{285C5D53-53B8-4DF9-B052-C1E89C966D16}" type="slidenum">
              <a:rPr lang="es-US" smtClean="0"/>
              <a:t>‹Nº›</a:t>
            </a:fld>
            <a:endParaRPr lang="es-US"/>
          </a:p>
        </p:txBody>
      </p:sp>
    </p:spTree>
    <p:extLst>
      <p:ext uri="{BB962C8B-B14F-4D97-AF65-F5344CB8AC3E}">
        <p14:creationId xmlns:p14="http://schemas.microsoft.com/office/powerpoint/2010/main" val="1125093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4" name="3 Marcador de fecha"/>
          <p:cNvSpPr>
            <a:spLocks noGrp="1"/>
          </p:cNvSpPr>
          <p:nvPr>
            <p:ph type="dt" sz="half" idx="10"/>
          </p:nvPr>
        </p:nvSpPr>
        <p:spPr/>
        <p:txBody>
          <a:bodyPr/>
          <a:lstStyle/>
          <a:p>
            <a:fld id="{3A85A9D7-CCE7-4C60-A76C-0D875F1A4430}" type="datetimeFigureOut">
              <a:rPr lang="es-US" smtClean="0"/>
              <a:t>6/21/2024</a:t>
            </a:fld>
            <a:endParaRPr lang="es-US"/>
          </a:p>
        </p:txBody>
      </p:sp>
      <p:sp>
        <p:nvSpPr>
          <p:cNvPr id="5" name="4 Marcador de pie de página"/>
          <p:cNvSpPr>
            <a:spLocks noGrp="1"/>
          </p:cNvSpPr>
          <p:nvPr>
            <p:ph type="ftr" sz="quarter" idx="11"/>
          </p:nvPr>
        </p:nvSpPr>
        <p:spPr/>
        <p:txBody>
          <a:bodyPr/>
          <a:lstStyle/>
          <a:p>
            <a:endParaRPr lang="es-US"/>
          </a:p>
        </p:txBody>
      </p:sp>
      <p:sp>
        <p:nvSpPr>
          <p:cNvPr id="6" name="5 Marcador de número de diapositiva"/>
          <p:cNvSpPr>
            <a:spLocks noGrp="1"/>
          </p:cNvSpPr>
          <p:nvPr>
            <p:ph type="sldNum" sz="quarter" idx="12"/>
          </p:nvPr>
        </p:nvSpPr>
        <p:spPr/>
        <p:txBody>
          <a:bodyPr/>
          <a:lstStyle/>
          <a:p>
            <a:fld id="{285C5D53-53B8-4DF9-B052-C1E89C966D16}" type="slidenum">
              <a:rPr lang="es-US" smtClean="0"/>
              <a:t>‹Nº›</a:t>
            </a:fld>
            <a:endParaRPr lang="es-US"/>
          </a:p>
        </p:txBody>
      </p:sp>
    </p:spTree>
    <p:extLst>
      <p:ext uri="{BB962C8B-B14F-4D97-AF65-F5344CB8AC3E}">
        <p14:creationId xmlns:p14="http://schemas.microsoft.com/office/powerpoint/2010/main" val="4259240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4" name="3 Marcador de fecha"/>
          <p:cNvSpPr>
            <a:spLocks noGrp="1"/>
          </p:cNvSpPr>
          <p:nvPr>
            <p:ph type="dt" sz="half" idx="10"/>
          </p:nvPr>
        </p:nvSpPr>
        <p:spPr/>
        <p:txBody>
          <a:bodyPr/>
          <a:lstStyle/>
          <a:p>
            <a:fld id="{3A85A9D7-CCE7-4C60-A76C-0D875F1A4430}" type="datetimeFigureOut">
              <a:rPr lang="es-US" smtClean="0"/>
              <a:t>6/21/2024</a:t>
            </a:fld>
            <a:endParaRPr lang="es-US"/>
          </a:p>
        </p:txBody>
      </p:sp>
      <p:sp>
        <p:nvSpPr>
          <p:cNvPr id="5" name="4 Marcador de pie de página"/>
          <p:cNvSpPr>
            <a:spLocks noGrp="1"/>
          </p:cNvSpPr>
          <p:nvPr>
            <p:ph type="ftr" sz="quarter" idx="11"/>
          </p:nvPr>
        </p:nvSpPr>
        <p:spPr/>
        <p:txBody>
          <a:bodyPr/>
          <a:lstStyle/>
          <a:p>
            <a:endParaRPr lang="es-US"/>
          </a:p>
        </p:txBody>
      </p:sp>
      <p:sp>
        <p:nvSpPr>
          <p:cNvPr id="6" name="5 Marcador de número de diapositiva"/>
          <p:cNvSpPr>
            <a:spLocks noGrp="1"/>
          </p:cNvSpPr>
          <p:nvPr>
            <p:ph type="sldNum" sz="quarter" idx="12"/>
          </p:nvPr>
        </p:nvSpPr>
        <p:spPr/>
        <p:txBody>
          <a:bodyPr/>
          <a:lstStyle/>
          <a:p>
            <a:fld id="{285C5D53-53B8-4DF9-B052-C1E89C966D16}" type="slidenum">
              <a:rPr lang="es-US" smtClean="0"/>
              <a:t>‹Nº›</a:t>
            </a:fld>
            <a:endParaRPr lang="es-US"/>
          </a:p>
        </p:txBody>
      </p:sp>
    </p:spTree>
    <p:extLst>
      <p:ext uri="{BB962C8B-B14F-4D97-AF65-F5344CB8AC3E}">
        <p14:creationId xmlns:p14="http://schemas.microsoft.com/office/powerpoint/2010/main" val="518211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A85A9D7-CCE7-4C60-A76C-0D875F1A4430}" type="datetimeFigureOut">
              <a:rPr lang="es-US" smtClean="0"/>
              <a:t>6/21/2024</a:t>
            </a:fld>
            <a:endParaRPr lang="es-US"/>
          </a:p>
        </p:txBody>
      </p:sp>
      <p:sp>
        <p:nvSpPr>
          <p:cNvPr id="5" name="4 Marcador de pie de página"/>
          <p:cNvSpPr>
            <a:spLocks noGrp="1"/>
          </p:cNvSpPr>
          <p:nvPr>
            <p:ph type="ftr" sz="quarter" idx="11"/>
          </p:nvPr>
        </p:nvSpPr>
        <p:spPr/>
        <p:txBody>
          <a:bodyPr/>
          <a:lstStyle/>
          <a:p>
            <a:endParaRPr lang="es-US"/>
          </a:p>
        </p:txBody>
      </p:sp>
      <p:sp>
        <p:nvSpPr>
          <p:cNvPr id="6" name="5 Marcador de número de diapositiva"/>
          <p:cNvSpPr>
            <a:spLocks noGrp="1"/>
          </p:cNvSpPr>
          <p:nvPr>
            <p:ph type="sldNum" sz="quarter" idx="12"/>
          </p:nvPr>
        </p:nvSpPr>
        <p:spPr/>
        <p:txBody>
          <a:bodyPr/>
          <a:lstStyle/>
          <a:p>
            <a:fld id="{285C5D53-53B8-4DF9-B052-C1E89C966D16}" type="slidenum">
              <a:rPr lang="es-US" smtClean="0"/>
              <a:t>‹Nº›</a:t>
            </a:fld>
            <a:endParaRPr lang="es-US"/>
          </a:p>
        </p:txBody>
      </p:sp>
    </p:spTree>
    <p:extLst>
      <p:ext uri="{BB962C8B-B14F-4D97-AF65-F5344CB8AC3E}">
        <p14:creationId xmlns:p14="http://schemas.microsoft.com/office/powerpoint/2010/main" val="1433568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5" name="4 Marcador de fecha"/>
          <p:cNvSpPr>
            <a:spLocks noGrp="1"/>
          </p:cNvSpPr>
          <p:nvPr>
            <p:ph type="dt" sz="half" idx="10"/>
          </p:nvPr>
        </p:nvSpPr>
        <p:spPr/>
        <p:txBody>
          <a:bodyPr/>
          <a:lstStyle/>
          <a:p>
            <a:fld id="{3A85A9D7-CCE7-4C60-A76C-0D875F1A4430}" type="datetimeFigureOut">
              <a:rPr lang="es-US" smtClean="0"/>
              <a:t>6/21/2024</a:t>
            </a:fld>
            <a:endParaRPr lang="es-US"/>
          </a:p>
        </p:txBody>
      </p:sp>
      <p:sp>
        <p:nvSpPr>
          <p:cNvPr id="6" name="5 Marcador de pie de página"/>
          <p:cNvSpPr>
            <a:spLocks noGrp="1"/>
          </p:cNvSpPr>
          <p:nvPr>
            <p:ph type="ftr" sz="quarter" idx="11"/>
          </p:nvPr>
        </p:nvSpPr>
        <p:spPr/>
        <p:txBody>
          <a:bodyPr/>
          <a:lstStyle/>
          <a:p>
            <a:endParaRPr lang="es-US"/>
          </a:p>
        </p:txBody>
      </p:sp>
      <p:sp>
        <p:nvSpPr>
          <p:cNvPr id="7" name="6 Marcador de número de diapositiva"/>
          <p:cNvSpPr>
            <a:spLocks noGrp="1"/>
          </p:cNvSpPr>
          <p:nvPr>
            <p:ph type="sldNum" sz="quarter" idx="12"/>
          </p:nvPr>
        </p:nvSpPr>
        <p:spPr/>
        <p:txBody>
          <a:bodyPr/>
          <a:lstStyle/>
          <a:p>
            <a:fld id="{285C5D53-53B8-4DF9-B052-C1E89C966D16}" type="slidenum">
              <a:rPr lang="es-US" smtClean="0"/>
              <a:t>‹Nº›</a:t>
            </a:fld>
            <a:endParaRPr lang="es-US"/>
          </a:p>
        </p:txBody>
      </p:sp>
    </p:spTree>
    <p:extLst>
      <p:ext uri="{BB962C8B-B14F-4D97-AF65-F5344CB8AC3E}">
        <p14:creationId xmlns:p14="http://schemas.microsoft.com/office/powerpoint/2010/main" val="351181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7" name="6 Marcador de fecha"/>
          <p:cNvSpPr>
            <a:spLocks noGrp="1"/>
          </p:cNvSpPr>
          <p:nvPr>
            <p:ph type="dt" sz="half" idx="10"/>
          </p:nvPr>
        </p:nvSpPr>
        <p:spPr/>
        <p:txBody>
          <a:bodyPr/>
          <a:lstStyle/>
          <a:p>
            <a:fld id="{3A85A9D7-CCE7-4C60-A76C-0D875F1A4430}" type="datetimeFigureOut">
              <a:rPr lang="es-US" smtClean="0"/>
              <a:t>6/21/2024</a:t>
            </a:fld>
            <a:endParaRPr lang="es-US"/>
          </a:p>
        </p:txBody>
      </p:sp>
      <p:sp>
        <p:nvSpPr>
          <p:cNvPr id="8" name="7 Marcador de pie de página"/>
          <p:cNvSpPr>
            <a:spLocks noGrp="1"/>
          </p:cNvSpPr>
          <p:nvPr>
            <p:ph type="ftr" sz="quarter" idx="11"/>
          </p:nvPr>
        </p:nvSpPr>
        <p:spPr/>
        <p:txBody>
          <a:bodyPr/>
          <a:lstStyle/>
          <a:p>
            <a:endParaRPr lang="es-US"/>
          </a:p>
        </p:txBody>
      </p:sp>
      <p:sp>
        <p:nvSpPr>
          <p:cNvPr id="9" name="8 Marcador de número de diapositiva"/>
          <p:cNvSpPr>
            <a:spLocks noGrp="1"/>
          </p:cNvSpPr>
          <p:nvPr>
            <p:ph type="sldNum" sz="quarter" idx="12"/>
          </p:nvPr>
        </p:nvSpPr>
        <p:spPr/>
        <p:txBody>
          <a:bodyPr/>
          <a:lstStyle/>
          <a:p>
            <a:fld id="{285C5D53-53B8-4DF9-B052-C1E89C966D16}" type="slidenum">
              <a:rPr lang="es-US" smtClean="0"/>
              <a:t>‹Nº›</a:t>
            </a:fld>
            <a:endParaRPr lang="es-US"/>
          </a:p>
        </p:txBody>
      </p:sp>
    </p:spTree>
    <p:extLst>
      <p:ext uri="{BB962C8B-B14F-4D97-AF65-F5344CB8AC3E}">
        <p14:creationId xmlns:p14="http://schemas.microsoft.com/office/powerpoint/2010/main" val="43279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US"/>
          </a:p>
        </p:txBody>
      </p:sp>
      <p:sp>
        <p:nvSpPr>
          <p:cNvPr id="3" name="2 Marcador de fecha"/>
          <p:cNvSpPr>
            <a:spLocks noGrp="1"/>
          </p:cNvSpPr>
          <p:nvPr>
            <p:ph type="dt" sz="half" idx="10"/>
          </p:nvPr>
        </p:nvSpPr>
        <p:spPr/>
        <p:txBody>
          <a:bodyPr/>
          <a:lstStyle/>
          <a:p>
            <a:fld id="{3A85A9D7-CCE7-4C60-A76C-0D875F1A4430}" type="datetimeFigureOut">
              <a:rPr lang="es-US" smtClean="0"/>
              <a:t>6/21/2024</a:t>
            </a:fld>
            <a:endParaRPr lang="es-US"/>
          </a:p>
        </p:txBody>
      </p:sp>
      <p:sp>
        <p:nvSpPr>
          <p:cNvPr id="4" name="3 Marcador de pie de página"/>
          <p:cNvSpPr>
            <a:spLocks noGrp="1"/>
          </p:cNvSpPr>
          <p:nvPr>
            <p:ph type="ftr" sz="quarter" idx="11"/>
          </p:nvPr>
        </p:nvSpPr>
        <p:spPr/>
        <p:txBody>
          <a:bodyPr/>
          <a:lstStyle/>
          <a:p>
            <a:endParaRPr lang="es-US"/>
          </a:p>
        </p:txBody>
      </p:sp>
      <p:sp>
        <p:nvSpPr>
          <p:cNvPr id="5" name="4 Marcador de número de diapositiva"/>
          <p:cNvSpPr>
            <a:spLocks noGrp="1"/>
          </p:cNvSpPr>
          <p:nvPr>
            <p:ph type="sldNum" sz="quarter" idx="12"/>
          </p:nvPr>
        </p:nvSpPr>
        <p:spPr/>
        <p:txBody>
          <a:bodyPr/>
          <a:lstStyle/>
          <a:p>
            <a:fld id="{285C5D53-53B8-4DF9-B052-C1E89C966D16}" type="slidenum">
              <a:rPr lang="es-US" smtClean="0"/>
              <a:t>‹Nº›</a:t>
            </a:fld>
            <a:endParaRPr lang="es-US"/>
          </a:p>
        </p:txBody>
      </p:sp>
    </p:spTree>
    <p:extLst>
      <p:ext uri="{BB962C8B-B14F-4D97-AF65-F5344CB8AC3E}">
        <p14:creationId xmlns:p14="http://schemas.microsoft.com/office/powerpoint/2010/main" val="111699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A85A9D7-CCE7-4C60-A76C-0D875F1A4430}" type="datetimeFigureOut">
              <a:rPr lang="es-US" smtClean="0"/>
              <a:t>6/21/2024</a:t>
            </a:fld>
            <a:endParaRPr lang="es-US"/>
          </a:p>
        </p:txBody>
      </p:sp>
      <p:sp>
        <p:nvSpPr>
          <p:cNvPr id="3" name="2 Marcador de pie de página"/>
          <p:cNvSpPr>
            <a:spLocks noGrp="1"/>
          </p:cNvSpPr>
          <p:nvPr>
            <p:ph type="ftr" sz="quarter" idx="11"/>
          </p:nvPr>
        </p:nvSpPr>
        <p:spPr/>
        <p:txBody>
          <a:bodyPr/>
          <a:lstStyle/>
          <a:p>
            <a:endParaRPr lang="es-US"/>
          </a:p>
        </p:txBody>
      </p:sp>
      <p:sp>
        <p:nvSpPr>
          <p:cNvPr id="4" name="3 Marcador de número de diapositiva"/>
          <p:cNvSpPr>
            <a:spLocks noGrp="1"/>
          </p:cNvSpPr>
          <p:nvPr>
            <p:ph type="sldNum" sz="quarter" idx="12"/>
          </p:nvPr>
        </p:nvSpPr>
        <p:spPr/>
        <p:txBody>
          <a:bodyPr/>
          <a:lstStyle/>
          <a:p>
            <a:fld id="{285C5D53-53B8-4DF9-B052-C1E89C966D16}" type="slidenum">
              <a:rPr lang="es-US" smtClean="0"/>
              <a:t>‹Nº›</a:t>
            </a:fld>
            <a:endParaRPr lang="es-US"/>
          </a:p>
        </p:txBody>
      </p:sp>
    </p:spTree>
    <p:extLst>
      <p:ext uri="{BB962C8B-B14F-4D97-AF65-F5344CB8AC3E}">
        <p14:creationId xmlns:p14="http://schemas.microsoft.com/office/powerpoint/2010/main" val="176529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A85A9D7-CCE7-4C60-A76C-0D875F1A4430}" type="datetimeFigureOut">
              <a:rPr lang="es-US" smtClean="0"/>
              <a:t>6/21/2024</a:t>
            </a:fld>
            <a:endParaRPr lang="es-US"/>
          </a:p>
        </p:txBody>
      </p:sp>
      <p:sp>
        <p:nvSpPr>
          <p:cNvPr id="6" name="5 Marcador de pie de página"/>
          <p:cNvSpPr>
            <a:spLocks noGrp="1"/>
          </p:cNvSpPr>
          <p:nvPr>
            <p:ph type="ftr" sz="quarter" idx="11"/>
          </p:nvPr>
        </p:nvSpPr>
        <p:spPr/>
        <p:txBody>
          <a:bodyPr/>
          <a:lstStyle/>
          <a:p>
            <a:endParaRPr lang="es-US"/>
          </a:p>
        </p:txBody>
      </p:sp>
      <p:sp>
        <p:nvSpPr>
          <p:cNvPr id="7" name="6 Marcador de número de diapositiva"/>
          <p:cNvSpPr>
            <a:spLocks noGrp="1"/>
          </p:cNvSpPr>
          <p:nvPr>
            <p:ph type="sldNum" sz="quarter" idx="12"/>
          </p:nvPr>
        </p:nvSpPr>
        <p:spPr/>
        <p:txBody>
          <a:bodyPr/>
          <a:lstStyle/>
          <a:p>
            <a:fld id="{285C5D53-53B8-4DF9-B052-C1E89C966D16}" type="slidenum">
              <a:rPr lang="es-US" smtClean="0"/>
              <a:t>‹Nº›</a:t>
            </a:fld>
            <a:endParaRPr lang="es-US"/>
          </a:p>
        </p:txBody>
      </p:sp>
    </p:spTree>
    <p:extLst>
      <p:ext uri="{BB962C8B-B14F-4D97-AF65-F5344CB8AC3E}">
        <p14:creationId xmlns:p14="http://schemas.microsoft.com/office/powerpoint/2010/main" val="190743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A85A9D7-CCE7-4C60-A76C-0D875F1A4430}" type="datetimeFigureOut">
              <a:rPr lang="es-US" smtClean="0"/>
              <a:t>6/21/2024</a:t>
            </a:fld>
            <a:endParaRPr lang="es-US"/>
          </a:p>
        </p:txBody>
      </p:sp>
      <p:sp>
        <p:nvSpPr>
          <p:cNvPr id="6" name="5 Marcador de pie de página"/>
          <p:cNvSpPr>
            <a:spLocks noGrp="1"/>
          </p:cNvSpPr>
          <p:nvPr>
            <p:ph type="ftr" sz="quarter" idx="11"/>
          </p:nvPr>
        </p:nvSpPr>
        <p:spPr/>
        <p:txBody>
          <a:bodyPr/>
          <a:lstStyle/>
          <a:p>
            <a:endParaRPr lang="es-US"/>
          </a:p>
        </p:txBody>
      </p:sp>
      <p:sp>
        <p:nvSpPr>
          <p:cNvPr id="7" name="6 Marcador de número de diapositiva"/>
          <p:cNvSpPr>
            <a:spLocks noGrp="1"/>
          </p:cNvSpPr>
          <p:nvPr>
            <p:ph type="sldNum" sz="quarter" idx="12"/>
          </p:nvPr>
        </p:nvSpPr>
        <p:spPr/>
        <p:txBody>
          <a:bodyPr/>
          <a:lstStyle/>
          <a:p>
            <a:fld id="{285C5D53-53B8-4DF9-B052-C1E89C966D16}" type="slidenum">
              <a:rPr lang="es-US" smtClean="0"/>
              <a:t>‹Nº›</a:t>
            </a:fld>
            <a:endParaRPr lang="es-US"/>
          </a:p>
        </p:txBody>
      </p:sp>
    </p:spTree>
    <p:extLst>
      <p:ext uri="{BB962C8B-B14F-4D97-AF65-F5344CB8AC3E}">
        <p14:creationId xmlns:p14="http://schemas.microsoft.com/office/powerpoint/2010/main" val="550262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5A9D7-CCE7-4C60-A76C-0D875F1A4430}" type="datetimeFigureOut">
              <a:rPr lang="es-US" smtClean="0"/>
              <a:t>6/21/2024</a:t>
            </a:fld>
            <a:endParaRPr lang="es-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C5D53-53B8-4DF9-B052-C1E89C966D16}" type="slidenum">
              <a:rPr lang="es-US" smtClean="0"/>
              <a:t>‹Nº›</a:t>
            </a:fld>
            <a:endParaRPr lang="es-US"/>
          </a:p>
        </p:txBody>
      </p:sp>
    </p:spTree>
    <p:extLst>
      <p:ext uri="{BB962C8B-B14F-4D97-AF65-F5344CB8AC3E}">
        <p14:creationId xmlns:p14="http://schemas.microsoft.com/office/powerpoint/2010/main" val="2021543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609600"/>
            <a:ext cx="7772400" cy="1470025"/>
          </a:xfrm>
        </p:spPr>
        <p:txBody>
          <a:bodyPr/>
          <a:lstStyle/>
          <a:p>
            <a:r>
              <a:rPr lang="es-ES" b="1" dirty="0" smtClean="0"/>
              <a:t>Trading the gap</a:t>
            </a:r>
            <a:endParaRPr lang="es-US" b="1"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590800"/>
            <a:ext cx="6934200" cy="2487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562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304800"/>
            <a:ext cx="8229600" cy="1143000"/>
          </a:xfrm>
        </p:spPr>
        <p:txBody>
          <a:bodyPr>
            <a:normAutofit fontScale="90000"/>
          </a:bodyPr>
          <a:lstStyle/>
          <a:p>
            <a:r>
              <a:rPr lang="es-US" dirty="0" smtClean="0"/>
              <a:t>2.Añadir features y target</a:t>
            </a:r>
            <a:br>
              <a:rPr lang="es-US" dirty="0" smtClean="0"/>
            </a:br>
            <a:endParaRPr lang="es-US" dirty="0"/>
          </a:p>
        </p:txBody>
      </p:sp>
      <p:sp>
        <p:nvSpPr>
          <p:cNvPr id="3" name="2 Marcador de contenido"/>
          <p:cNvSpPr>
            <a:spLocks noGrp="1"/>
          </p:cNvSpPr>
          <p:nvPr>
            <p:ph idx="1"/>
          </p:nvPr>
        </p:nvSpPr>
        <p:spPr>
          <a:xfrm>
            <a:off x="457200" y="987552"/>
            <a:ext cx="8458200" cy="5565648"/>
          </a:xfrm>
        </p:spPr>
        <p:txBody>
          <a:bodyPr>
            <a:normAutofit fontScale="92500" lnSpcReduction="10000"/>
          </a:bodyPr>
          <a:lstStyle/>
          <a:p>
            <a:r>
              <a:rPr lang="es-ES" sz="2400" dirty="0" smtClean="0"/>
              <a:t>En base a los datos OHLCV se crean features adicionales:</a:t>
            </a:r>
          </a:p>
          <a:p>
            <a:r>
              <a:rPr lang="es-ES" sz="2400" dirty="0" smtClean="0"/>
              <a:t>“EXISTE_GAP”: Indica si se ha formado gap o no</a:t>
            </a:r>
          </a:p>
          <a:p>
            <a:r>
              <a:rPr lang="es-ES" sz="2400" dirty="0" smtClean="0"/>
              <a:t>“ATR_5”: ATR de 5 días. Average True Range, indicador de volatilidad</a:t>
            </a:r>
          </a:p>
          <a:p>
            <a:r>
              <a:rPr lang="es-ES" sz="2400" dirty="0" smtClean="0"/>
              <a:t>“GAP_SIZE”: </a:t>
            </a:r>
            <a:r>
              <a:rPr lang="es-US" sz="2400" dirty="0"/>
              <a:t>C</a:t>
            </a:r>
            <a:r>
              <a:rPr lang="es-US" sz="2400" dirty="0" smtClean="0"/>
              <a:t>alculo </a:t>
            </a:r>
            <a:r>
              <a:rPr lang="es-US" sz="2400" dirty="0"/>
              <a:t>el tamaño del hueco normalizado por ATR a volatilidad constante: </a:t>
            </a:r>
            <a:r>
              <a:rPr lang="es-US" sz="2600" dirty="0"/>
              <a:t>Abs(Cierre-Open</a:t>
            </a:r>
            <a:r>
              <a:rPr lang="es-US" sz="2400" dirty="0"/>
              <a:t>) / </a:t>
            </a:r>
            <a:r>
              <a:rPr lang="es-US" sz="2400" dirty="0" smtClean="0"/>
              <a:t>ATR_5</a:t>
            </a:r>
          </a:p>
          <a:p>
            <a:r>
              <a:rPr lang="es-US" sz="2400" dirty="0" smtClean="0"/>
              <a:t>"GAPUP_DOWN“: indica </a:t>
            </a:r>
            <a:r>
              <a:rPr lang="es-US" sz="2400" dirty="0"/>
              <a:t>si el gap es alcista (1) o bajista (0</a:t>
            </a:r>
            <a:r>
              <a:rPr lang="es-US" sz="2400" dirty="0" smtClean="0"/>
              <a:t>)</a:t>
            </a:r>
          </a:p>
          <a:p>
            <a:r>
              <a:rPr lang="es-US" sz="2400" dirty="0" smtClean="0"/>
              <a:t>"GAP_INSIDE_BODY“: indica </a:t>
            </a:r>
            <a:r>
              <a:rPr lang="es-US" sz="2400" dirty="0"/>
              <a:t>si el gap </a:t>
            </a:r>
            <a:r>
              <a:rPr lang="es-US" sz="2400" dirty="0" smtClean="0"/>
              <a:t>abre dentro </a:t>
            </a:r>
            <a:r>
              <a:rPr lang="es-US" sz="2400" dirty="0"/>
              <a:t>del cuerpo de la vela (1) o no (0</a:t>
            </a:r>
            <a:r>
              <a:rPr lang="es-US" sz="2400" dirty="0" smtClean="0"/>
              <a:t>)</a:t>
            </a:r>
          </a:p>
          <a:p>
            <a:r>
              <a:rPr lang="es-US" sz="2400" dirty="0" smtClean="0"/>
              <a:t>"GAP_INSIDE_CANDLE“: indica </a:t>
            </a:r>
            <a:r>
              <a:rPr lang="es-US" sz="2400" dirty="0"/>
              <a:t>si el gap </a:t>
            </a:r>
            <a:r>
              <a:rPr lang="es-US" sz="2400" dirty="0" smtClean="0"/>
              <a:t>abre dentro </a:t>
            </a:r>
            <a:r>
              <a:rPr lang="es-US" sz="2400" dirty="0"/>
              <a:t>de la vela (incluyendo sus Max y Min) (1) o no (0)</a:t>
            </a:r>
          </a:p>
          <a:p>
            <a:r>
              <a:rPr lang="es-US" sz="2400" dirty="0" smtClean="0"/>
              <a:t>"DFUT_CIERRAHUECO". Indica si se cerrará (1) o no (0) el hueco a lo largo de la sesión de hoy. Es el target</a:t>
            </a:r>
          </a:p>
          <a:p>
            <a:r>
              <a:rPr lang="es-US" sz="2400" dirty="0" smtClean="0"/>
              <a:t>ROC del Close en diferentes ventanas temporales (1,4,12,52). Rate of Change, indicador de tendencia</a:t>
            </a:r>
            <a:br>
              <a:rPr lang="es-US" sz="2400" dirty="0" smtClean="0"/>
            </a:br>
            <a:endParaRPr lang="es-US" sz="2400" dirty="0" smtClean="0"/>
          </a:p>
          <a:p>
            <a:endParaRPr lang="es-US" sz="2400" dirty="0"/>
          </a:p>
          <a:p>
            <a:pPr marL="0" indent="0">
              <a:buNone/>
            </a:pPr>
            <a:endParaRPr lang="es-ES" sz="2400" dirty="0" smtClean="0"/>
          </a:p>
          <a:p>
            <a:endParaRPr lang="es-ES" sz="2400" dirty="0" smtClean="0"/>
          </a:p>
          <a:p>
            <a:pPr marL="0" indent="0">
              <a:buNone/>
            </a:pPr>
            <a:endParaRPr lang="es-US" sz="2400" dirty="0"/>
          </a:p>
          <a:p>
            <a:endParaRPr lang="es-ES" sz="2400" dirty="0" smtClean="0"/>
          </a:p>
        </p:txBody>
      </p:sp>
    </p:spTree>
    <p:extLst>
      <p:ext uri="{BB962C8B-B14F-4D97-AF65-F5344CB8AC3E}">
        <p14:creationId xmlns:p14="http://schemas.microsoft.com/office/powerpoint/2010/main" val="26863447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304800"/>
            <a:ext cx="8229600" cy="1143000"/>
          </a:xfrm>
        </p:spPr>
        <p:txBody>
          <a:bodyPr>
            <a:normAutofit fontScale="90000"/>
          </a:bodyPr>
          <a:lstStyle/>
          <a:p>
            <a:r>
              <a:rPr lang="es-US" dirty="0" smtClean="0"/>
              <a:t>2.Añadir features y target</a:t>
            </a:r>
            <a:br>
              <a:rPr lang="es-US" dirty="0" smtClean="0"/>
            </a:br>
            <a:endParaRPr lang="es-US" dirty="0"/>
          </a:p>
        </p:txBody>
      </p:sp>
      <p:sp>
        <p:nvSpPr>
          <p:cNvPr id="3" name="2 Marcador de contenido"/>
          <p:cNvSpPr>
            <a:spLocks noGrp="1"/>
          </p:cNvSpPr>
          <p:nvPr>
            <p:ph idx="1"/>
          </p:nvPr>
        </p:nvSpPr>
        <p:spPr>
          <a:xfrm>
            <a:off x="457200" y="987552"/>
            <a:ext cx="8458200" cy="5565648"/>
          </a:xfrm>
        </p:spPr>
        <p:txBody>
          <a:bodyPr>
            <a:normAutofit/>
          </a:bodyPr>
          <a:lstStyle/>
          <a:p>
            <a:r>
              <a:rPr lang="es-US" sz="2400" dirty="0" smtClean="0"/>
              <a:t>MA del </a:t>
            </a:r>
            <a:r>
              <a:rPr lang="es-US" sz="2400" dirty="0"/>
              <a:t>Close en diferentes ventanas </a:t>
            </a:r>
            <a:r>
              <a:rPr lang="es-US" sz="2400" dirty="0" smtClean="0"/>
              <a:t>temporales (4,12,52).Calcula </a:t>
            </a:r>
            <a:r>
              <a:rPr lang="es-US" sz="2400" dirty="0"/>
              <a:t>la relación entre el precio de cierre actual y la SMA </a:t>
            </a:r>
            <a:r>
              <a:rPr lang="es-US" sz="2400" dirty="0" smtClean="0"/>
              <a:t>(Simple Moving Average) de </a:t>
            </a:r>
            <a:r>
              <a:rPr lang="es-US" sz="2400" dirty="0"/>
              <a:t>X períodos </a:t>
            </a:r>
          </a:p>
          <a:p>
            <a:r>
              <a:rPr lang="es-US" sz="2400" dirty="0"/>
              <a:t>A</a:t>
            </a:r>
            <a:r>
              <a:rPr lang="es-US" sz="2400" dirty="0" smtClean="0"/>
              <a:t>TR (Average </a:t>
            </a:r>
            <a:r>
              <a:rPr lang="es-US" sz="2400" dirty="0"/>
              <a:t>True Range</a:t>
            </a:r>
            <a:r>
              <a:rPr lang="es-US" sz="2400" dirty="0" smtClean="0"/>
              <a:t>) del Close </a:t>
            </a:r>
            <a:r>
              <a:rPr lang="es-US" sz="2400" dirty="0"/>
              <a:t>en diferentes ventanas </a:t>
            </a:r>
            <a:r>
              <a:rPr lang="es-US" sz="2400" dirty="0" smtClean="0"/>
              <a:t>temporales (5,12,52)</a:t>
            </a:r>
          </a:p>
          <a:p>
            <a:r>
              <a:rPr lang="es-ES" sz="2400" dirty="0" smtClean="0"/>
              <a:t>RSI del Close en diferentes ventanas temporales (2,3,5,12). Relative Strenght Index, es un oscilador que identifica niveles de sobrecompra y sobreventa</a:t>
            </a:r>
            <a:endParaRPr lang="es-US" sz="2400" dirty="0"/>
          </a:p>
          <a:p>
            <a:r>
              <a:rPr lang="es-US" sz="2400" dirty="0" smtClean="0"/>
              <a:t>Oscilador StDev. ( Close – SMA(Close,len) ) / StdDev(Close,len). Con len=3</a:t>
            </a:r>
          </a:p>
          <a:p>
            <a:r>
              <a:rPr lang="es-US" sz="2400" dirty="0" smtClean="0"/>
              <a:t>Una vez generadas </a:t>
            </a:r>
            <a:r>
              <a:rPr lang="es-US" sz="2400" dirty="0"/>
              <a:t>todas las features y el target en el </a:t>
            </a:r>
            <a:r>
              <a:rPr lang="es-US" sz="2400" dirty="0" smtClean="0"/>
              <a:t>dataset, se hace </a:t>
            </a:r>
            <a:r>
              <a:rPr lang="es-US" sz="2400" dirty="0"/>
              <a:t>una limpieza de datos para alimentar correctamente al </a:t>
            </a:r>
            <a:r>
              <a:rPr lang="es-US" sz="2400" dirty="0" smtClean="0"/>
              <a:t>modelo</a:t>
            </a:r>
            <a:endParaRPr lang="es-US" sz="2400" dirty="0"/>
          </a:p>
          <a:p>
            <a:pPr marL="0" indent="0">
              <a:buNone/>
            </a:pPr>
            <a:endParaRPr lang="es-US" sz="2400" dirty="0" smtClean="0"/>
          </a:p>
          <a:p>
            <a:endParaRPr lang="es-US" sz="2400" dirty="0"/>
          </a:p>
          <a:p>
            <a:pPr marL="0" indent="0">
              <a:buNone/>
            </a:pPr>
            <a:endParaRPr lang="es-ES" sz="2400" dirty="0" smtClean="0"/>
          </a:p>
          <a:p>
            <a:endParaRPr lang="es-ES" sz="2400" dirty="0" smtClean="0"/>
          </a:p>
          <a:p>
            <a:pPr marL="0" indent="0">
              <a:buNone/>
            </a:pPr>
            <a:endParaRPr lang="es-US" sz="2400" dirty="0"/>
          </a:p>
          <a:p>
            <a:endParaRPr lang="es-ES" sz="2400" dirty="0" smtClean="0"/>
          </a:p>
        </p:txBody>
      </p:sp>
    </p:spTree>
    <p:extLst>
      <p:ext uri="{BB962C8B-B14F-4D97-AF65-F5344CB8AC3E}">
        <p14:creationId xmlns:p14="http://schemas.microsoft.com/office/powerpoint/2010/main" val="1252566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304800"/>
            <a:ext cx="8229600" cy="1143000"/>
          </a:xfrm>
        </p:spPr>
        <p:txBody>
          <a:bodyPr>
            <a:normAutofit fontScale="90000"/>
          </a:bodyPr>
          <a:lstStyle/>
          <a:p>
            <a:r>
              <a:rPr lang="es-US" smtClean="0"/>
              <a:t>3.Modelado</a:t>
            </a:r>
            <a:r>
              <a:rPr lang="es-US" dirty="0" smtClean="0"/>
              <a:t/>
            </a:r>
            <a:br>
              <a:rPr lang="es-US" dirty="0" smtClean="0"/>
            </a:br>
            <a:endParaRPr lang="es-US" dirty="0"/>
          </a:p>
        </p:txBody>
      </p:sp>
      <p:sp>
        <p:nvSpPr>
          <p:cNvPr id="3" name="2 Marcador de contenido"/>
          <p:cNvSpPr>
            <a:spLocks noGrp="1"/>
          </p:cNvSpPr>
          <p:nvPr>
            <p:ph idx="1"/>
          </p:nvPr>
        </p:nvSpPr>
        <p:spPr>
          <a:xfrm>
            <a:off x="457200" y="838200"/>
            <a:ext cx="8458200" cy="5565648"/>
          </a:xfrm>
        </p:spPr>
        <p:txBody>
          <a:bodyPr>
            <a:normAutofit/>
          </a:bodyPr>
          <a:lstStyle/>
          <a:p>
            <a:r>
              <a:rPr lang="es-US" sz="2400" dirty="0" smtClean="0"/>
              <a:t>La variable target a predecir es DFUT_CIERRAHUECO”, que indica </a:t>
            </a:r>
            <a:r>
              <a:rPr lang="es-US" sz="2400" dirty="0"/>
              <a:t>si se cerrará (1) o no (0) el hueco a lo largo de la sesión de </a:t>
            </a:r>
            <a:r>
              <a:rPr lang="es-US" sz="2400" dirty="0" smtClean="0"/>
              <a:t>hoy, en función de las features vistas previamente</a:t>
            </a:r>
          </a:p>
          <a:p>
            <a:r>
              <a:rPr lang="es-ES" sz="2400" dirty="0" smtClean="0"/>
              <a:t>Haciendo un “Feature importance” mediante un RandomForest </a:t>
            </a:r>
            <a:endParaRPr lang="es-US" sz="2400" dirty="0"/>
          </a:p>
          <a:p>
            <a:endParaRPr lang="es-US" sz="2400" dirty="0"/>
          </a:p>
          <a:p>
            <a:pPr marL="0" indent="0">
              <a:buNone/>
            </a:pPr>
            <a:endParaRPr lang="es-US" sz="2400" dirty="0" smtClean="0"/>
          </a:p>
          <a:p>
            <a:endParaRPr lang="es-US" sz="2400" dirty="0"/>
          </a:p>
          <a:p>
            <a:pPr marL="0" indent="0">
              <a:buNone/>
            </a:pPr>
            <a:endParaRPr lang="es-ES" sz="2400" dirty="0" smtClean="0"/>
          </a:p>
          <a:p>
            <a:endParaRPr lang="es-ES" sz="2400" dirty="0" smtClean="0"/>
          </a:p>
          <a:p>
            <a:pPr marL="0" indent="0">
              <a:buNone/>
            </a:pPr>
            <a:endParaRPr lang="es-US" sz="2400" dirty="0"/>
          </a:p>
          <a:p>
            <a:endParaRPr lang="es-ES" sz="2400"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682" y="2551176"/>
            <a:ext cx="1773717" cy="4153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0684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304800"/>
            <a:ext cx="8229600" cy="1143000"/>
          </a:xfrm>
        </p:spPr>
        <p:txBody>
          <a:bodyPr>
            <a:normAutofit fontScale="90000"/>
          </a:bodyPr>
          <a:lstStyle/>
          <a:p>
            <a:r>
              <a:rPr lang="es-US" smtClean="0"/>
              <a:t>3.Modelado</a:t>
            </a:r>
            <a:r>
              <a:rPr lang="es-US" dirty="0" smtClean="0"/>
              <a:t/>
            </a:r>
            <a:br>
              <a:rPr lang="es-US" dirty="0" smtClean="0"/>
            </a:br>
            <a:endParaRPr lang="es-US" dirty="0"/>
          </a:p>
        </p:txBody>
      </p:sp>
      <p:sp>
        <p:nvSpPr>
          <p:cNvPr id="3" name="2 Marcador de contenido"/>
          <p:cNvSpPr>
            <a:spLocks noGrp="1"/>
          </p:cNvSpPr>
          <p:nvPr>
            <p:ph idx="1"/>
          </p:nvPr>
        </p:nvSpPr>
        <p:spPr>
          <a:xfrm>
            <a:off x="457200" y="838200"/>
            <a:ext cx="8458200" cy="5565648"/>
          </a:xfrm>
        </p:spPr>
        <p:txBody>
          <a:bodyPr>
            <a:normAutofit/>
          </a:bodyPr>
          <a:lstStyle/>
          <a:p>
            <a:r>
              <a:rPr lang="es-ES" sz="2400" dirty="0" smtClean="0"/>
              <a:t>Haciendo un Feature Importance estadístico:</a:t>
            </a:r>
            <a:endParaRPr lang="es-US" sz="2400" dirty="0"/>
          </a:p>
          <a:p>
            <a:endParaRPr lang="es-US" sz="2400" dirty="0"/>
          </a:p>
          <a:p>
            <a:pPr marL="0" indent="0">
              <a:buNone/>
            </a:pPr>
            <a:endParaRPr lang="es-US" sz="2400" dirty="0" smtClean="0"/>
          </a:p>
          <a:p>
            <a:endParaRPr lang="es-US" sz="2400" dirty="0"/>
          </a:p>
          <a:p>
            <a:pPr marL="0" indent="0">
              <a:buNone/>
            </a:pPr>
            <a:endParaRPr lang="es-ES" sz="2400" dirty="0" smtClean="0"/>
          </a:p>
          <a:p>
            <a:endParaRPr lang="es-ES" sz="2400" dirty="0" smtClean="0"/>
          </a:p>
          <a:p>
            <a:pPr marL="0" indent="0">
              <a:buNone/>
            </a:pPr>
            <a:endParaRPr lang="es-US" sz="2400" dirty="0"/>
          </a:p>
          <a:p>
            <a:endParaRPr lang="es-ES" sz="2400"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3450" y="1371600"/>
            <a:ext cx="2197100" cy="478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8218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304800"/>
            <a:ext cx="8229600" cy="1143000"/>
          </a:xfrm>
        </p:spPr>
        <p:txBody>
          <a:bodyPr>
            <a:normAutofit fontScale="90000"/>
          </a:bodyPr>
          <a:lstStyle/>
          <a:p>
            <a:r>
              <a:rPr lang="es-US" smtClean="0"/>
              <a:t>3.Modelado</a:t>
            </a:r>
            <a:r>
              <a:rPr lang="es-US" dirty="0" smtClean="0"/>
              <a:t/>
            </a:r>
            <a:br>
              <a:rPr lang="es-US" dirty="0" smtClean="0"/>
            </a:br>
            <a:endParaRPr lang="es-US" dirty="0"/>
          </a:p>
        </p:txBody>
      </p:sp>
      <p:sp>
        <p:nvSpPr>
          <p:cNvPr id="3" name="2 Marcador de contenido"/>
          <p:cNvSpPr>
            <a:spLocks noGrp="1"/>
          </p:cNvSpPr>
          <p:nvPr>
            <p:ph idx="1"/>
          </p:nvPr>
        </p:nvSpPr>
        <p:spPr>
          <a:xfrm>
            <a:off x="457200" y="838200"/>
            <a:ext cx="8458200" cy="5565648"/>
          </a:xfrm>
        </p:spPr>
        <p:txBody>
          <a:bodyPr>
            <a:normAutofit/>
          </a:bodyPr>
          <a:lstStyle/>
          <a:p>
            <a:r>
              <a:rPr lang="es-ES" sz="2400" dirty="0" smtClean="0"/>
              <a:t>Aplico un GridSearchCV a un </a:t>
            </a:r>
            <a:r>
              <a:rPr lang="es-US" sz="2400" dirty="0" smtClean="0"/>
              <a:t>DecisionTreeClassifier</a:t>
            </a:r>
            <a:r>
              <a:rPr lang="es-ES" sz="2400" dirty="0" smtClean="0"/>
              <a:t>, siendo los mejores parámetros los siguientes: </a:t>
            </a:r>
          </a:p>
          <a:p>
            <a:endParaRPr lang="es-US" sz="2400" dirty="0"/>
          </a:p>
          <a:p>
            <a:endParaRPr lang="es-US" sz="2400" dirty="0"/>
          </a:p>
          <a:p>
            <a:pPr marL="0" indent="0">
              <a:buNone/>
            </a:pPr>
            <a:endParaRPr lang="es-US" sz="2400" dirty="0" smtClean="0"/>
          </a:p>
          <a:p>
            <a:endParaRPr lang="es-US" sz="2400" dirty="0"/>
          </a:p>
          <a:p>
            <a:pPr marL="0" indent="0">
              <a:buNone/>
            </a:pPr>
            <a:endParaRPr lang="es-ES" sz="2400" dirty="0" smtClean="0"/>
          </a:p>
          <a:p>
            <a:endParaRPr lang="es-ES" sz="2400" dirty="0" smtClean="0"/>
          </a:p>
          <a:p>
            <a:pPr marL="0" indent="0">
              <a:buNone/>
            </a:pPr>
            <a:endParaRPr lang="es-US" sz="2400" dirty="0"/>
          </a:p>
          <a:p>
            <a:endParaRPr lang="es-ES" sz="2400"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782002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612" y="2631116"/>
            <a:ext cx="4267200" cy="42399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12778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a:t>4</a:t>
            </a:r>
            <a:r>
              <a:rPr lang="es-US" dirty="0" smtClean="0"/>
              <a:t>.Validación de hipótesis de partida</a:t>
            </a:r>
            <a:endParaRPr lang="es-US" dirty="0"/>
          </a:p>
        </p:txBody>
      </p:sp>
      <p:sp>
        <p:nvSpPr>
          <p:cNvPr id="3" name="2 Marcador de contenido"/>
          <p:cNvSpPr>
            <a:spLocks noGrp="1"/>
          </p:cNvSpPr>
          <p:nvPr>
            <p:ph idx="1"/>
          </p:nvPr>
        </p:nvSpPr>
        <p:spPr/>
        <p:txBody>
          <a:bodyPr>
            <a:normAutofit/>
          </a:bodyPr>
          <a:lstStyle/>
          <a:p>
            <a:r>
              <a:rPr lang="es-ES" dirty="0" smtClean="0"/>
              <a:t>Podemos concluir que las features asociadas a la formación de un gap entre sesiones del mercado de futuros del Crude Oil del CME tiene una cierta componente predictiva de cara a predecir si el mercado se </a:t>
            </a:r>
            <a:r>
              <a:rPr lang="es-US" dirty="0" smtClean="0"/>
              <a:t>moverá </a:t>
            </a:r>
            <a:r>
              <a:rPr lang="es-US" dirty="0"/>
              <a:t>contra el gap (a cerrar el gap) o a favor del gap (no cierra el gap, sino que continúa en su dirección) durante esa sesión“</a:t>
            </a:r>
          </a:p>
          <a:p>
            <a:endParaRPr lang="es-US" dirty="0"/>
          </a:p>
        </p:txBody>
      </p:sp>
    </p:spTree>
    <p:extLst>
      <p:ext uri="{BB962C8B-B14F-4D97-AF65-F5344CB8AC3E}">
        <p14:creationId xmlns:p14="http://schemas.microsoft.com/office/powerpoint/2010/main" val="10554234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US" dirty="0" smtClean="0"/>
              <a:t>5.Conclusiones y futuros pasos</a:t>
            </a:r>
            <a:endParaRPr lang="es-US" dirty="0"/>
          </a:p>
        </p:txBody>
      </p:sp>
      <p:sp>
        <p:nvSpPr>
          <p:cNvPr id="3" name="2 Marcador de contenido"/>
          <p:cNvSpPr>
            <a:spLocks noGrp="1"/>
          </p:cNvSpPr>
          <p:nvPr>
            <p:ph idx="1"/>
          </p:nvPr>
        </p:nvSpPr>
        <p:spPr>
          <a:xfrm>
            <a:off x="457200" y="1600200"/>
            <a:ext cx="8382000" cy="4953000"/>
          </a:xfrm>
        </p:spPr>
        <p:txBody>
          <a:bodyPr>
            <a:normAutofit fontScale="77500" lnSpcReduction="20000"/>
          </a:bodyPr>
          <a:lstStyle/>
          <a:p>
            <a:r>
              <a:rPr lang="es-US" sz="3100" dirty="0"/>
              <a:t>Análisis de los resultados </a:t>
            </a:r>
            <a:r>
              <a:rPr lang="es-US" sz="3100" dirty="0" smtClean="0"/>
              <a:t>y fortalezas/debilidades </a:t>
            </a:r>
            <a:r>
              <a:rPr lang="es-US" sz="3100" dirty="0"/>
              <a:t>del proyecto</a:t>
            </a:r>
            <a:r>
              <a:rPr lang="es-US" sz="3100" dirty="0" smtClean="0"/>
              <a:t>:</a:t>
            </a:r>
          </a:p>
          <a:p>
            <a:pPr lvl="1"/>
            <a:r>
              <a:rPr lang="es-US" sz="3100" dirty="0"/>
              <a:t>1. Los features que más importancia tienen en la clasificación son: GAPUP_DOWN, ROC1, GAP_SIZE, GAP_INSIDE_CANDLE</a:t>
            </a:r>
          </a:p>
          <a:p>
            <a:pPr lvl="1"/>
            <a:r>
              <a:rPr lang="es-ES" sz="3100" dirty="0"/>
              <a:t>2. </a:t>
            </a:r>
            <a:r>
              <a:rPr lang="es-US" sz="3100" dirty="0"/>
              <a:t>Como fortaleza, señalar que la obtención de una serie de reglas discretas para implementar un sistema de trading, ofrece trazabilidad a diferencia de otros modelos de tipo "black box"</a:t>
            </a:r>
          </a:p>
          <a:p>
            <a:pPr lvl="1"/>
            <a:r>
              <a:rPr lang="es-ES" sz="3100" dirty="0"/>
              <a:t>3. </a:t>
            </a:r>
            <a:r>
              <a:rPr lang="es-US" sz="3100" dirty="0"/>
              <a:t>Como debilidad, una aproximación de este tipo es estática, y no tiene ninguna componente dinámica que permita adaptarse a las variaciones del </a:t>
            </a:r>
            <a:r>
              <a:rPr lang="es-US" sz="3100" dirty="0" smtClean="0"/>
              <a:t>mercado</a:t>
            </a:r>
          </a:p>
          <a:p>
            <a:r>
              <a:rPr lang="es-US" sz="3100" dirty="0"/>
              <a:t>Como futuros pasos se plantea el ampliar el estudio a nuevos y diferentes mercados. El objetivo final sería implementar un sistema de trading basado en reglas discretas, que son las obtenidas mediante el Decision Tree</a:t>
            </a:r>
          </a:p>
          <a:p>
            <a:pPr marL="457200" lvl="1" indent="0">
              <a:buNone/>
            </a:pPr>
            <a:endParaRPr lang="es-US" sz="2000" dirty="0"/>
          </a:p>
          <a:p>
            <a:pPr lvl="1"/>
            <a:endParaRPr lang="es-US" sz="2000" dirty="0"/>
          </a:p>
        </p:txBody>
      </p:sp>
    </p:spTree>
    <p:extLst>
      <p:ext uri="{BB962C8B-B14F-4D97-AF65-F5344CB8AC3E}">
        <p14:creationId xmlns:p14="http://schemas.microsoft.com/office/powerpoint/2010/main" val="27171170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¿Qué es un gap?</a:t>
            </a:r>
            <a:endParaRPr lang="es-US" dirty="0"/>
          </a:p>
        </p:txBody>
      </p:sp>
      <p:sp>
        <p:nvSpPr>
          <p:cNvPr id="3" name="2 Marcador de contenido"/>
          <p:cNvSpPr>
            <a:spLocks noGrp="1"/>
          </p:cNvSpPr>
          <p:nvPr>
            <p:ph idx="1"/>
          </p:nvPr>
        </p:nvSpPr>
        <p:spPr>
          <a:xfrm>
            <a:off x="472440" y="1447800"/>
            <a:ext cx="8229600" cy="4525963"/>
          </a:xfrm>
        </p:spPr>
        <p:txBody>
          <a:bodyPr/>
          <a:lstStyle/>
          <a:p>
            <a:r>
              <a:rPr lang="es-ES" sz="2800" dirty="0" smtClean="0"/>
              <a:t>Un gap o </a:t>
            </a:r>
            <a:r>
              <a:rPr lang="es-ES" sz="2800" smtClean="0"/>
              <a:t>hueco </a:t>
            </a:r>
            <a:r>
              <a:rPr lang="es-ES" sz="2800" smtClean="0"/>
              <a:t>se produce cuando </a:t>
            </a:r>
            <a:r>
              <a:rPr lang="es-ES" sz="2800" dirty="0" smtClean="0"/>
              <a:t>el precio de cierre del día anterior y el precio de apertura del día de hoy son diferentes</a:t>
            </a:r>
          </a:p>
          <a:p>
            <a:r>
              <a:rPr lang="es-ES" sz="2800" dirty="0" smtClean="0"/>
              <a:t>Puede ser alcista (apertura&gt;cierre) o bajista (apertura&lt;cierre)</a:t>
            </a:r>
          </a:p>
          <a:p>
            <a:endParaRPr lang="es-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6665" y="3810000"/>
            <a:ext cx="6661150" cy="282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0015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¿Por qué se producen los gaps?</a:t>
            </a:r>
            <a:endParaRPr lang="es-US" dirty="0"/>
          </a:p>
        </p:txBody>
      </p:sp>
      <p:sp>
        <p:nvSpPr>
          <p:cNvPr id="3" name="2 Marcador de contenido"/>
          <p:cNvSpPr>
            <a:spLocks noGrp="1"/>
          </p:cNvSpPr>
          <p:nvPr>
            <p:ph idx="1"/>
          </p:nvPr>
        </p:nvSpPr>
        <p:spPr/>
        <p:txBody>
          <a:bodyPr>
            <a:normAutofit fontScale="85000" lnSpcReduction="20000"/>
          </a:bodyPr>
          <a:lstStyle/>
          <a:p>
            <a:r>
              <a:rPr lang="es-ES" sz="2800" dirty="0" smtClean="0"/>
              <a:t>1. Noticias inesperadas y/o eventos económicos importantes que ocurren fuera del horario de mercado. Por ejemplo, un anuncio de beneficios o un cambio en la política monetaria </a:t>
            </a:r>
            <a:endParaRPr lang="es-ES" sz="2800" dirty="0"/>
          </a:p>
          <a:p>
            <a:r>
              <a:rPr lang="es-ES" sz="2800" dirty="0" smtClean="0"/>
              <a:t>2. Falta de liquidez en el mercado durante los fines de semana u horas de menor actividad</a:t>
            </a:r>
          </a:p>
          <a:p>
            <a:r>
              <a:rPr lang="es-ES" sz="2800" dirty="0" smtClean="0"/>
              <a:t>3. Cambios abruptos en la percepción del mercado, de forma que sus participantes hagan cambiar una tendencia alcista a una bajista repentinamente (o viceversa)</a:t>
            </a:r>
          </a:p>
          <a:p>
            <a:r>
              <a:rPr lang="es-ES" sz="2800" dirty="0" smtClean="0"/>
              <a:t>4. Dividendos y ajustes corporativos, como el pago de dividendos, desdoblamiento </a:t>
            </a:r>
            <a:r>
              <a:rPr lang="es-ES" sz="2800" dirty="0"/>
              <a:t>de acciones (una compañía divide sus acciones existentes en varias acciones con el objetivo de aumentar la liquidez y atraer a nuevos inversores reduciendo el valor unitario de las acciones en </a:t>
            </a:r>
            <a:r>
              <a:rPr lang="es-ES" sz="2800" dirty="0" smtClean="0"/>
              <a:t>circulación), etc</a:t>
            </a:r>
            <a:endParaRPr lang="es-US" sz="2800" dirty="0"/>
          </a:p>
        </p:txBody>
      </p:sp>
    </p:spTree>
    <p:extLst>
      <p:ext uri="{BB962C8B-B14F-4D97-AF65-F5344CB8AC3E}">
        <p14:creationId xmlns:p14="http://schemas.microsoft.com/office/powerpoint/2010/main" val="3659764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Mi hipótesis de partida</a:t>
            </a:r>
            <a:endParaRPr lang="es-US" dirty="0"/>
          </a:p>
        </p:txBody>
      </p:sp>
      <p:sp>
        <p:nvSpPr>
          <p:cNvPr id="3" name="2 Marcador de contenido"/>
          <p:cNvSpPr>
            <a:spLocks noGrp="1"/>
          </p:cNvSpPr>
          <p:nvPr>
            <p:ph idx="1"/>
          </p:nvPr>
        </p:nvSpPr>
        <p:spPr/>
        <p:txBody>
          <a:bodyPr>
            <a:normAutofit/>
          </a:bodyPr>
          <a:lstStyle/>
          <a:p>
            <a:r>
              <a:rPr lang="es-US" sz="2400" dirty="0" smtClean="0"/>
              <a:t>“Analizando el gap que se produce entre el cierre de una sesión y la apertura de la siguiente, es posible determinar la probabilidad de que el mercado se mueva contra el gap (a cerrar el gap) o a favor del gap (no cierra el gap, sino que continúa en su dirección) durante esa sesión“</a:t>
            </a:r>
          </a:p>
          <a:p>
            <a:r>
              <a:rPr lang="es-ES" sz="2400" dirty="0" smtClean="0"/>
              <a:t>Por tanto, el objeto de este estudio </a:t>
            </a:r>
            <a:r>
              <a:rPr lang="es-US" sz="2400" dirty="0" smtClean="0"/>
              <a:t>es </a:t>
            </a:r>
            <a:r>
              <a:rPr lang="es-US" sz="2400" dirty="0"/>
              <a:t>analizar la componente predictiva asociada a la formación de gaps entre sesiones de diferentes mercados financieros, en este caso en el mercado de futuros del CME</a:t>
            </a:r>
          </a:p>
          <a:p>
            <a:endParaRPr lang="es-US" sz="2400" dirty="0" smtClean="0"/>
          </a:p>
          <a:p>
            <a:endParaRPr lang="es-US" sz="2400" dirty="0"/>
          </a:p>
        </p:txBody>
      </p:sp>
    </p:spTree>
    <p:extLst>
      <p:ext uri="{BB962C8B-B14F-4D97-AF65-F5344CB8AC3E}">
        <p14:creationId xmlns:p14="http://schemas.microsoft.com/office/powerpoint/2010/main" val="3372158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Punto de partida</a:t>
            </a:r>
            <a:endParaRPr lang="es-US" dirty="0"/>
          </a:p>
        </p:txBody>
      </p:sp>
      <p:sp>
        <p:nvSpPr>
          <p:cNvPr id="3" name="2 Marcador de contenido"/>
          <p:cNvSpPr>
            <a:spLocks noGrp="1"/>
          </p:cNvSpPr>
          <p:nvPr>
            <p:ph idx="1"/>
          </p:nvPr>
        </p:nvSpPr>
        <p:spPr/>
        <p:txBody>
          <a:bodyPr/>
          <a:lstStyle/>
          <a:p>
            <a:r>
              <a:rPr lang="es-ES" sz="2400" dirty="0" smtClean="0"/>
              <a:t>David Bean en su libro “Algorithmic Trading Systems: Advanced Gap Strategies for the Futures Market” deja claro que el estudio del volumen es una de las bases más importantes para hacer un estudio como éste</a:t>
            </a:r>
          </a:p>
          <a:p>
            <a:endParaRPr lang="es-ES" sz="2400" dirty="0"/>
          </a:p>
          <a:p>
            <a:endParaRPr lang="es-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124200"/>
            <a:ext cx="2438400" cy="3489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0482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US" dirty="0" smtClean="0"/>
              <a:t>Pasos</a:t>
            </a:r>
            <a:endParaRPr lang="es-US" dirty="0"/>
          </a:p>
        </p:txBody>
      </p:sp>
      <p:sp>
        <p:nvSpPr>
          <p:cNvPr id="3" name="2 Marcador de contenido"/>
          <p:cNvSpPr>
            <a:spLocks noGrp="1"/>
          </p:cNvSpPr>
          <p:nvPr>
            <p:ph idx="1"/>
          </p:nvPr>
        </p:nvSpPr>
        <p:spPr/>
        <p:txBody>
          <a:bodyPr/>
          <a:lstStyle/>
          <a:p>
            <a:r>
              <a:rPr lang="es-US" dirty="0" smtClean="0"/>
              <a:t>1.Análisis del volumen</a:t>
            </a:r>
          </a:p>
          <a:p>
            <a:r>
              <a:rPr lang="es-ES" dirty="0" smtClean="0"/>
              <a:t>2.Añadir features y target</a:t>
            </a:r>
          </a:p>
          <a:p>
            <a:r>
              <a:rPr lang="es-ES" dirty="0" smtClean="0"/>
              <a:t>3.Modelado</a:t>
            </a:r>
          </a:p>
          <a:p>
            <a:r>
              <a:rPr lang="es-ES" dirty="0" smtClean="0"/>
              <a:t>4.Validación de hipótesis de partida</a:t>
            </a:r>
          </a:p>
          <a:p>
            <a:r>
              <a:rPr lang="es-ES" dirty="0" smtClean="0"/>
              <a:t>5.Conclusiones y futuros pasos</a:t>
            </a:r>
            <a:endParaRPr lang="es-US" dirty="0"/>
          </a:p>
        </p:txBody>
      </p:sp>
    </p:spTree>
    <p:extLst>
      <p:ext uri="{BB962C8B-B14F-4D97-AF65-F5344CB8AC3E}">
        <p14:creationId xmlns:p14="http://schemas.microsoft.com/office/powerpoint/2010/main" val="2299437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304800"/>
            <a:ext cx="8229600" cy="1143000"/>
          </a:xfrm>
        </p:spPr>
        <p:txBody>
          <a:bodyPr>
            <a:normAutofit fontScale="90000"/>
          </a:bodyPr>
          <a:lstStyle/>
          <a:p>
            <a:r>
              <a:rPr lang="es-US" dirty="0" smtClean="0"/>
              <a:t>1.Análisis del volumen</a:t>
            </a:r>
            <a:br>
              <a:rPr lang="es-US" dirty="0" smtClean="0"/>
            </a:br>
            <a:endParaRPr lang="es-US" dirty="0"/>
          </a:p>
        </p:txBody>
      </p:sp>
      <p:sp>
        <p:nvSpPr>
          <p:cNvPr id="3" name="2 Marcador de contenido"/>
          <p:cNvSpPr>
            <a:spLocks noGrp="1"/>
          </p:cNvSpPr>
          <p:nvPr>
            <p:ph idx="1"/>
          </p:nvPr>
        </p:nvSpPr>
        <p:spPr>
          <a:xfrm>
            <a:off x="457200" y="914400"/>
            <a:ext cx="8305800" cy="4297363"/>
          </a:xfrm>
        </p:spPr>
        <p:txBody>
          <a:bodyPr>
            <a:normAutofit/>
          </a:bodyPr>
          <a:lstStyle/>
          <a:p>
            <a:r>
              <a:rPr lang="es-US" sz="2400" dirty="0"/>
              <a:t>Exportamos desde Multicharts (con datafeed de Tradestation) un fichero de datos OHLCV en timeframe de 15m de un ticker del mercado de futuros del CME, en este caso el "CL", Crude Oil Futures. El objetivo es obtener una distribución del volumen de la sesion por tramos horarios </a:t>
            </a:r>
          </a:p>
          <a:p>
            <a:r>
              <a:rPr lang="es-US" sz="2400" dirty="0" smtClean="0"/>
              <a:t>Los </a:t>
            </a:r>
            <a:r>
              <a:rPr lang="es-US" sz="2400" dirty="0"/>
              <a:t>datos del dichero OHLCV en 15m vienen muy limpios. Ello se debe a que son datos del mercado de futuros del CME, por los cuales se paga una suscripción </a:t>
            </a:r>
            <a:r>
              <a:rPr lang="es-US" sz="2400" dirty="0" smtClean="0"/>
              <a:t>mensual</a:t>
            </a:r>
            <a:endParaRPr lang="es-US" sz="2400" dirty="0"/>
          </a:p>
          <a:p>
            <a:endParaRPr lang="es-ES" sz="24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015529"/>
            <a:ext cx="4691062" cy="28272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2971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304800"/>
            <a:ext cx="8229600" cy="1143000"/>
          </a:xfrm>
        </p:spPr>
        <p:txBody>
          <a:bodyPr>
            <a:normAutofit fontScale="90000"/>
          </a:bodyPr>
          <a:lstStyle/>
          <a:p>
            <a:r>
              <a:rPr lang="es-US" dirty="0" smtClean="0"/>
              <a:t>1.Análisis del volumen</a:t>
            </a:r>
            <a:br>
              <a:rPr lang="es-US" dirty="0" smtClean="0"/>
            </a:br>
            <a:endParaRPr lang="es-US" dirty="0"/>
          </a:p>
        </p:txBody>
      </p:sp>
      <p:sp>
        <p:nvSpPr>
          <p:cNvPr id="3" name="2 Marcador de contenido"/>
          <p:cNvSpPr>
            <a:spLocks noGrp="1"/>
          </p:cNvSpPr>
          <p:nvPr>
            <p:ph idx="1"/>
          </p:nvPr>
        </p:nvSpPr>
        <p:spPr>
          <a:xfrm>
            <a:off x="457200" y="914400"/>
            <a:ext cx="8305800" cy="4297363"/>
          </a:xfrm>
        </p:spPr>
        <p:txBody>
          <a:bodyPr>
            <a:normAutofit/>
          </a:bodyPr>
          <a:lstStyle/>
          <a:p>
            <a:r>
              <a:rPr lang="es-ES" sz="2400" dirty="0" smtClean="0"/>
              <a:t>Histograma del volumen del activo por hora</a:t>
            </a:r>
          </a:p>
          <a:p>
            <a:pPr marL="0" indent="0">
              <a:buNone/>
            </a:pPr>
            <a:endParaRPr lang="es-US" sz="2400" dirty="0"/>
          </a:p>
          <a:p>
            <a:endParaRPr lang="es-ES" sz="2400" dirty="0" smtClean="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1356360"/>
            <a:ext cx="3547872" cy="2271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2 Marcador de contenido"/>
          <p:cNvSpPr txBox="1">
            <a:spLocks/>
          </p:cNvSpPr>
          <p:nvPr/>
        </p:nvSpPr>
        <p:spPr>
          <a:xfrm>
            <a:off x="304800" y="3627802"/>
            <a:ext cx="8305800" cy="4297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US" sz="2400" dirty="0"/>
              <a:t>Para verlo de forma más detallada, creamos un histograma del volumen del activo por hora, en fracciones de 15m</a:t>
            </a:r>
          </a:p>
          <a:p>
            <a:pPr marL="0" indent="0">
              <a:buFont typeface="Arial" panose="020B0604020202020204" pitchFamily="34" charset="0"/>
              <a:buNone/>
            </a:pPr>
            <a:endParaRPr lang="es-US" sz="2400" dirty="0" smtClean="0"/>
          </a:p>
          <a:p>
            <a:endParaRPr lang="es-ES" sz="2400" dirty="0" smtClean="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389120"/>
            <a:ext cx="6019800" cy="21826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8059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0" y="304800"/>
            <a:ext cx="8229600" cy="1143000"/>
          </a:xfrm>
        </p:spPr>
        <p:txBody>
          <a:bodyPr>
            <a:normAutofit fontScale="90000"/>
          </a:bodyPr>
          <a:lstStyle/>
          <a:p>
            <a:r>
              <a:rPr lang="es-US" dirty="0" smtClean="0"/>
              <a:t>1.Análisis del volumen</a:t>
            </a:r>
            <a:br>
              <a:rPr lang="es-US" dirty="0" smtClean="0"/>
            </a:br>
            <a:endParaRPr lang="es-US" dirty="0"/>
          </a:p>
        </p:txBody>
      </p:sp>
      <p:sp>
        <p:nvSpPr>
          <p:cNvPr id="3" name="2 Marcador de contenido"/>
          <p:cNvSpPr>
            <a:spLocks noGrp="1"/>
          </p:cNvSpPr>
          <p:nvPr>
            <p:ph idx="1"/>
          </p:nvPr>
        </p:nvSpPr>
        <p:spPr>
          <a:xfrm>
            <a:off x="457200" y="914400"/>
            <a:ext cx="8305800" cy="4297363"/>
          </a:xfrm>
        </p:spPr>
        <p:txBody>
          <a:bodyPr>
            <a:normAutofit/>
          </a:bodyPr>
          <a:lstStyle/>
          <a:p>
            <a:r>
              <a:rPr lang="es-US" sz="2400" dirty="0"/>
              <a:t>Con datos desde 2006 hasta la actualidad, parece claro que el grueso del volumen negociado se distribuye entre las 0800h y las 1500h, lo que coincide con la sesión al contado o spot. Ahora necesitamos comprobar si esta distribución del volumen es estable a lo largo del tiempo y se mantiene en los últimos años: 2023 y 2024. De esta manera, volvemos a repetir el análisis de la distribución del volumen mediante el histograma para los años 2023 y 2024</a:t>
            </a:r>
          </a:p>
          <a:p>
            <a:endParaRPr lang="es-ES" sz="2400" dirty="0" smtClean="0"/>
          </a:p>
          <a:p>
            <a:pPr marL="0" indent="0">
              <a:buNone/>
            </a:pPr>
            <a:endParaRPr lang="es-US" sz="2400" dirty="0"/>
          </a:p>
          <a:p>
            <a:endParaRPr lang="es-ES" sz="2400" dirty="0" smtClean="0"/>
          </a:p>
        </p:txBody>
      </p:sp>
      <p:sp>
        <p:nvSpPr>
          <p:cNvPr id="6" name="2 Marcador de contenido"/>
          <p:cNvSpPr txBox="1">
            <a:spLocks/>
          </p:cNvSpPr>
          <p:nvPr/>
        </p:nvSpPr>
        <p:spPr>
          <a:xfrm>
            <a:off x="304800" y="3962400"/>
            <a:ext cx="8305800" cy="4297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s-US" sz="2400" dirty="0"/>
              <a:t>Con datos recientes de este año 2024, vemos comprobamos que el grueso del volumen negociado se distribuye entre las 0800h y las 1500h, luego los horarios de mayor negociación permanecen estables.Ahora debemos crear una sesión "custom" de 0800h a 1500h en timeframe de 1440 minutos (1 día) para quedarnos con los OHLCV de esa franja horaria. Se crearán unos gaps entre el cierre y la apertura de la sesión</a:t>
            </a:r>
          </a:p>
          <a:p>
            <a:pPr marL="0" indent="0">
              <a:buFont typeface="Arial" panose="020B0604020202020204" pitchFamily="34" charset="0"/>
              <a:buNone/>
            </a:pPr>
            <a:endParaRPr lang="es-US" sz="2400" dirty="0" smtClean="0"/>
          </a:p>
          <a:p>
            <a:endParaRPr lang="es-ES" sz="2400" dirty="0" smtClean="0"/>
          </a:p>
        </p:txBody>
      </p:sp>
    </p:spTree>
    <p:extLst>
      <p:ext uri="{BB962C8B-B14F-4D97-AF65-F5344CB8AC3E}">
        <p14:creationId xmlns:p14="http://schemas.microsoft.com/office/powerpoint/2010/main" val="5251024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1184</Words>
  <Application>Microsoft Office PowerPoint</Application>
  <PresentationFormat>Presentación en pantalla (4:3)</PresentationFormat>
  <Paragraphs>85</Paragraphs>
  <Slides>16</Slides>
  <Notes>1</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Tema de Office</vt:lpstr>
      <vt:lpstr>Trading the gap</vt:lpstr>
      <vt:lpstr>¿Qué es un gap?</vt:lpstr>
      <vt:lpstr>¿Por qué se producen los gaps?</vt:lpstr>
      <vt:lpstr>Mi hipótesis de partida</vt:lpstr>
      <vt:lpstr>Punto de partida</vt:lpstr>
      <vt:lpstr>Pasos</vt:lpstr>
      <vt:lpstr>1.Análisis del volumen </vt:lpstr>
      <vt:lpstr>1.Análisis del volumen </vt:lpstr>
      <vt:lpstr>1.Análisis del volumen </vt:lpstr>
      <vt:lpstr>2.Añadir features y target </vt:lpstr>
      <vt:lpstr>2.Añadir features y target </vt:lpstr>
      <vt:lpstr>3.Modelado </vt:lpstr>
      <vt:lpstr>3.Modelado </vt:lpstr>
      <vt:lpstr>3.Modelado </vt:lpstr>
      <vt:lpstr>4.Validación de hipótesis de partida</vt:lpstr>
      <vt:lpstr>5.Conclusiones y futuros pasos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 Exchange Crypto Arbitrage</dc:title>
  <dc:creator>Daniel García</dc:creator>
  <cp:lastModifiedBy>Daniel García</cp:lastModifiedBy>
  <cp:revision>20</cp:revision>
  <dcterms:created xsi:type="dcterms:W3CDTF">2024-05-05T23:07:28Z</dcterms:created>
  <dcterms:modified xsi:type="dcterms:W3CDTF">2024-06-21T07:31:50Z</dcterms:modified>
</cp:coreProperties>
</file>