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5"/>
  </p:notes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73" r:id="rId14"/>
    <p:sldId id="274" r:id="rId15"/>
    <p:sldId id="268" r:id="rId16"/>
    <p:sldId id="269" r:id="rId17"/>
    <p:sldId id="299" r:id="rId18"/>
    <p:sldId id="270" r:id="rId19"/>
    <p:sldId id="271" r:id="rId20"/>
    <p:sldId id="275" r:id="rId21"/>
    <p:sldId id="272" r:id="rId22"/>
    <p:sldId id="276" r:id="rId23"/>
    <p:sldId id="277" r:id="rId24"/>
    <p:sldId id="278" r:id="rId25"/>
    <p:sldId id="279" r:id="rId26"/>
    <p:sldId id="280" r:id="rId27"/>
    <p:sldId id="281" r:id="rId28"/>
    <p:sldId id="284" r:id="rId29"/>
    <p:sldId id="285" r:id="rId30"/>
    <p:sldId id="286" r:id="rId31"/>
    <p:sldId id="282" r:id="rId32"/>
    <p:sldId id="290" r:id="rId33"/>
    <p:sldId id="283" r:id="rId34"/>
    <p:sldId id="291" r:id="rId35"/>
    <p:sldId id="301" r:id="rId36"/>
    <p:sldId id="294" r:id="rId37"/>
    <p:sldId id="295" r:id="rId38"/>
    <p:sldId id="288" r:id="rId39"/>
    <p:sldId id="312" r:id="rId40"/>
    <p:sldId id="311" r:id="rId41"/>
    <p:sldId id="313" r:id="rId42"/>
    <p:sldId id="314" r:id="rId43"/>
    <p:sldId id="315" r:id="rId44"/>
    <p:sldId id="316" r:id="rId45"/>
    <p:sldId id="317" r:id="rId46"/>
    <p:sldId id="319" r:id="rId47"/>
    <p:sldId id="318" r:id="rId48"/>
    <p:sldId id="320" r:id="rId49"/>
    <p:sldId id="321" r:id="rId50"/>
    <p:sldId id="322" r:id="rId51"/>
    <p:sldId id="323" r:id="rId52"/>
    <p:sldId id="324" r:id="rId53"/>
    <p:sldId id="307" r:id="rId5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E6D1F-5639-4B2B-B5AE-66385E3EC433}" type="datetimeFigureOut">
              <a:rPr lang="es-MX" smtClean="0"/>
              <a:t>20/09/2017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CB4BF-2507-4A8F-B72A-8F658C77BE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0737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CB4BF-2507-4A8F-B72A-8F658C77BE1F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8754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CB4BF-2507-4A8F-B72A-8F658C77BE1F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4019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CB4BF-2507-4A8F-B72A-8F658C77BE1F}" type="slidenum">
              <a:rPr lang="es-MX" smtClean="0"/>
              <a:t>53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9042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4DB0-50B6-418A-BABC-B9E98EF3CFF9}" type="datetimeFigureOut">
              <a:rPr lang="es-MX" smtClean="0"/>
              <a:t>20/09/2017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0586-7A46-4A2C-BEE1-371542EC47DF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128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4DB0-50B6-418A-BABC-B9E98EF3CFF9}" type="datetimeFigureOut">
              <a:rPr lang="es-MX" smtClean="0"/>
              <a:t>20/09/2017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0586-7A46-4A2C-BEE1-371542EC47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0716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4DB0-50B6-418A-BABC-B9E98EF3CFF9}" type="datetimeFigureOut">
              <a:rPr lang="es-MX" smtClean="0"/>
              <a:t>20/09/2017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0586-7A46-4A2C-BEE1-371542EC47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3570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4DB0-50B6-418A-BABC-B9E98EF3CFF9}" type="datetimeFigureOut">
              <a:rPr lang="es-MX" smtClean="0"/>
              <a:t>20/09/2017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0586-7A46-4A2C-BEE1-371542EC47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8138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4DB0-50B6-418A-BABC-B9E98EF3CFF9}" type="datetimeFigureOut">
              <a:rPr lang="es-MX" smtClean="0"/>
              <a:t>20/09/2017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0586-7A46-4A2C-BEE1-371542EC47DF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839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4DB0-50B6-418A-BABC-B9E98EF3CFF9}" type="datetimeFigureOut">
              <a:rPr lang="es-MX" smtClean="0"/>
              <a:t>20/09/2017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0586-7A46-4A2C-BEE1-371542EC47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931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4DB0-50B6-418A-BABC-B9E98EF3CFF9}" type="datetimeFigureOut">
              <a:rPr lang="es-MX" smtClean="0"/>
              <a:t>20/09/2017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0586-7A46-4A2C-BEE1-371542EC47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77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4DB0-50B6-418A-BABC-B9E98EF3CFF9}" type="datetimeFigureOut">
              <a:rPr lang="es-MX" smtClean="0"/>
              <a:t>20/09/2017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0586-7A46-4A2C-BEE1-371542EC47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0471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4DB0-50B6-418A-BABC-B9E98EF3CFF9}" type="datetimeFigureOut">
              <a:rPr lang="es-MX" smtClean="0"/>
              <a:t>20/09/2017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0586-7A46-4A2C-BEE1-371542EC47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477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F4A4DB0-50B6-418A-BABC-B9E98EF3CFF9}" type="datetimeFigureOut">
              <a:rPr lang="es-MX" smtClean="0"/>
              <a:t>20/09/2017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DC0586-7A46-4A2C-BEE1-371542EC47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950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4DB0-50B6-418A-BABC-B9E98EF3CFF9}" type="datetimeFigureOut">
              <a:rPr lang="es-MX" smtClean="0"/>
              <a:t>20/09/2017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0586-7A46-4A2C-BEE1-371542EC47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9038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F4A4DB0-50B6-418A-BABC-B9E98EF3CFF9}" type="datetimeFigureOut">
              <a:rPr lang="es-MX" smtClean="0"/>
              <a:t>20/09/2017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FDC0586-7A46-4A2C-BEE1-371542EC47DF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95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audio" Target="../media/audio1.wav"/><Relationship Id="rId7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hyperlink" Target="https://developer.android.com/studio/index.html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WYSIWYG" TargetMode="External"/><Relationship Id="rId3" Type="http://schemas.openxmlformats.org/officeDocument/2006/relationships/hyperlink" Target="https://en.wikipedia.org/wiki/Gradle" TargetMode="External"/><Relationship Id="rId7" Type="http://schemas.openxmlformats.org/officeDocument/2006/relationships/hyperlink" Target="https://en.wikipedia.org/wiki/Graphical_user_interface_builde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ProGuard_(software)" TargetMode="External"/><Relationship Id="rId5" Type="http://schemas.openxmlformats.org/officeDocument/2006/relationships/hyperlink" Target="https://en.wikipedia.org/wiki/Lint_(software)" TargetMode="External"/><Relationship Id="rId4" Type="http://schemas.openxmlformats.org/officeDocument/2006/relationships/hyperlink" Target="https://en.wikipedia.org/wiki/Code_refactoring" TargetMode="External"/><Relationship Id="rId9" Type="http://schemas.openxmlformats.org/officeDocument/2006/relationships/hyperlink" Target="https://en.wikipedia.org/wiki/Android_Wear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hyperlink" Target="http://www.oracle.com/technetwork/es/java/javase/downloads/index.html" TargetMode="External"/><Relationship Id="rId7" Type="http://schemas.openxmlformats.org/officeDocument/2006/relationships/hyperlink" Target="https://www.youtube.com/watch?v=H_0ws9StCiA" TargetMode="External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hyperlink" Target="https://developer.android.com/index.html" TargetMode="External"/><Relationship Id="rId5" Type="http://schemas.openxmlformats.org/officeDocument/2006/relationships/hyperlink" Target="https://www.genymotion.com/" TargetMode="External"/><Relationship Id="rId10" Type="http://schemas.openxmlformats.org/officeDocument/2006/relationships/image" Target="../media/image14.jpeg"/><Relationship Id="rId4" Type="http://schemas.openxmlformats.org/officeDocument/2006/relationships/image" Target="../media/image11.jpeg"/><Relationship Id="rId9" Type="http://schemas.openxmlformats.org/officeDocument/2006/relationships/hyperlink" Target="https://www.youtube.com/watch?v=oowsJcJLms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hyperlink" Target="https://developer.android.com/reference/android/Manifest.permission.html#ACCESS_FINE_LOCATION" TargetMode="External"/><Relationship Id="rId18" Type="http://schemas.openxmlformats.org/officeDocument/2006/relationships/hyperlink" Target="https://developer.android.com/reference/android/Manifest.permission.html#READ_PHONE_STATE" TargetMode="External"/><Relationship Id="rId26" Type="http://schemas.openxmlformats.org/officeDocument/2006/relationships/hyperlink" Target="https://developer.android.com/reference/android/Manifest.permission.html#BODY_SENSORS" TargetMode="External"/><Relationship Id="rId3" Type="http://schemas.openxmlformats.org/officeDocument/2006/relationships/hyperlink" Target="https://developer.android.com/reference/android/Manifest.permission_group.html#CALENDAR" TargetMode="External"/><Relationship Id="rId21" Type="http://schemas.openxmlformats.org/officeDocument/2006/relationships/hyperlink" Target="https://developer.android.com/reference/android/Manifest.permission.html#WRITE_CALL_LOG" TargetMode="External"/><Relationship Id="rId34" Type="http://schemas.openxmlformats.org/officeDocument/2006/relationships/hyperlink" Target="https://developer.android.com/reference/android/Manifest.permission.html#READ_EXTERNAL_STORAGE" TargetMode="External"/><Relationship Id="rId7" Type="http://schemas.openxmlformats.org/officeDocument/2006/relationships/hyperlink" Target="https://developer.android.com/reference/android/Manifest.permission.html#CAMERA" TargetMode="External"/><Relationship Id="rId12" Type="http://schemas.openxmlformats.org/officeDocument/2006/relationships/hyperlink" Target="https://developer.android.com/reference/android/Manifest.permission_group.html#LOCATION" TargetMode="External"/><Relationship Id="rId17" Type="http://schemas.openxmlformats.org/officeDocument/2006/relationships/hyperlink" Target="https://developer.android.com/reference/android/Manifest.permission_group.html#PHONE" TargetMode="External"/><Relationship Id="rId25" Type="http://schemas.openxmlformats.org/officeDocument/2006/relationships/hyperlink" Target="https://developer.android.com/reference/android/Manifest.permission_group.html#SENSORS" TargetMode="External"/><Relationship Id="rId33" Type="http://schemas.openxmlformats.org/officeDocument/2006/relationships/hyperlink" Target="https://developer.android.com/reference/android/Manifest.permission_group.html#STORAGE" TargetMode="External"/><Relationship Id="rId2" Type="http://schemas.openxmlformats.org/officeDocument/2006/relationships/image" Target="../media/image1.png"/><Relationship Id="rId16" Type="http://schemas.openxmlformats.org/officeDocument/2006/relationships/hyperlink" Target="https://developer.android.com/reference/android/Manifest.permission.html#RECORD_AUDIO" TargetMode="External"/><Relationship Id="rId20" Type="http://schemas.openxmlformats.org/officeDocument/2006/relationships/hyperlink" Target="https://developer.android.com/reference/android/Manifest.permission.html#READ_CALL_LOG" TargetMode="External"/><Relationship Id="rId29" Type="http://schemas.openxmlformats.org/officeDocument/2006/relationships/hyperlink" Target="https://developer.android.com/reference/android/Manifest.permission.html#RECEIVE_SM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ndroid.com/reference/android/Manifest.permission_group.html#CAMERA" TargetMode="External"/><Relationship Id="rId11" Type="http://schemas.openxmlformats.org/officeDocument/2006/relationships/hyperlink" Target="https://developer.android.com/reference/android/Manifest.permission.html#GET_ACCOUNTS" TargetMode="External"/><Relationship Id="rId24" Type="http://schemas.openxmlformats.org/officeDocument/2006/relationships/hyperlink" Target="https://developer.android.com/reference/android/Manifest.permission.html#PROCESS_OUTGOING_CALLS" TargetMode="External"/><Relationship Id="rId32" Type="http://schemas.openxmlformats.org/officeDocument/2006/relationships/hyperlink" Target="https://developer.android.com/reference/android/Manifest.permission.html#RECEIVE_MMS" TargetMode="External"/><Relationship Id="rId5" Type="http://schemas.openxmlformats.org/officeDocument/2006/relationships/hyperlink" Target="https://developer.android.com/reference/android/Manifest.permission.html#WRITE_CALENDAR" TargetMode="External"/><Relationship Id="rId15" Type="http://schemas.openxmlformats.org/officeDocument/2006/relationships/hyperlink" Target="https://developer.android.com/reference/android/Manifest.permission_group.html#MICROPHONE" TargetMode="External"/><Relationship Id="rId23" Type="http://schemas.openxmlformats.org/officeDocument/2006/relationships/hyperlink" Target="https://developer.android.com/reference/android/Manifest.permission.html#USE_SIP" TargetMode="External"/><Relationship Id="rId28" Type="http://schemas.openxmlformats.org/officeDocument/2006/relationships/hyperlink" Target="https://developer.android.com/reference/android/Manifest.permission.html#SEND_SMS" TargetMode="External"/><Relationship Id="rId10" Type="http://schemas.openxmlformats.org/officeDocument/2006/relationships/hyperlink" Target="https://developer.android.com/reference/android/Manifest.permission.html#WRITE_CONTACTS" TargetMode="External"/><Relationship Id="rId19" Type="http://schemas.openxmlformats.org/officeDocument/2006/relationships/hyperlink" Target="https://developer.android.com/reference/android/Manifest.permission.html#CALL_PHONE" TargetMode="External"/><Relationship Id="rId31" Type="http://schemas.openxmlformats.org/officeDocument/2006/relationships/hyperlink" Target="https://developer.android.com/reference/android/Manifest.permission.html#RECEIVE_WAP_PUSH" TargetMode="External"/><Relationship Id="rId4" Type="http://schemas.openxmlformats.org/officeDocument/2006/relationships/hyperlink" Target="https://developer.android.com/reference/android/Manifest.permission.html#READ_CALENDAR" TargetMode="External"/><Relationship Id="rId9" Type="http://schemas.openxmlformats.org/officeDocument/2006/relationships/hyperlink" Target="https://developer.android.com/reference/android/Manifest.permission.html#READ_CONTACTS" TargetMode="External"/><Relationship Id="rId14" Type="http://schemas.openxmlformats.org/officeDocument/2006/relationships/hyperlink" Target="https://developer.android.com/reference/android/Manifest.permission.html#ACCESS_COARSE_LOCATION" TargetMode="External"/><Relationship Id="rId22" Type="http://schemas.openxmlformats.org/officeDocument/2006/relationships/hyperlink" Target="https://developer.android.com/reference/android/Manifest.permission.html#ADD_VOICEMAIL" TargetMode="External"/><Relationship Id="rId27" Type="http://schemas.openxmlformats.org/officeDocument/2006/relationships/hyperlink" Target="https://developer.android.com/reference/android/Manifest.permission_group.html#SMS" TargetMode="External"/><Relationship Id="rId30" Type="http://schemas.openxmlformats.org/officeDocument/2006/relationships/hyperlink" Target="https://developer.android.com/reference/android/Manifest.permission.html#READ_SMS" TargetMode="External"/><Relationship Id="rId35" Type="http://schemas.openxmlformats.org/officeDocument/2006/relationships/hyperlink" Target="https://developer.android.com/reference/android/Manifest.permission.html#WRITE_EXTERNAL_STORAGE" TargetMode="External"/><Relationship Id="rId8" Type="http://schemas.openxmlformats.org/officeDocument/2006/relationships/hyperlink" Target="https://developer.android.com/reference/android/Manifest.permission_group.html#CONTACTS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android.com/guide/topics/manifest/instrumentation-element.html" TargetMode="External"/><Relationship Id="rId13" Type="http://schemas.openxmlformats.org/officeDocument/2006/relationships/hyperlink" Target="https://developer.android.com/guide/topics/manifest/compatible-screens-element.html" TargetMode="External"/><Relationship Id="rId18" Type="http://schemas.openxmlformats.org/officeDocument/2006/relationships/hyperlink" Target="https://developer.android.com/guide/topics/manifest/action-element.html" TargetMode="External"/><Relationship Id="rId26" Type="http://schemas.openxmlformats.org/officeDocument/2006/relationships/hyperlink" Target="https://developer.android.com/guide/topics/manifest/grant-uri-permission-element.html" TargetMode="External"/><Relationship Id="rId3" Type="http://schemas.openxmlformats.org/officeDocument/2006/relationships/hyperlink" Target="https://developer.android.com/guide/topics/manifest/manifest-element.html" TargetMode="External"/><Relationship Id="rId21" Type="http://schemas.openxmlformats.org/officeDocument/2006/relationships/hyperlink" Target="https://developer.android.com/guide/topics/manifest/meta-data-element.html" TargetMode="External"/><Relationship Id="rId7" Type="http://schemas.openxmlformats.org/officeDocument/2006/relationships/hyperlink" Target="https://developer.android.com/guide/topics/manifest/permission-group-element.html" TargetMode="External"/><Relationship Id="rId12" Type="http://schemas.openxmlformats.org/officeDocument/2006/relationships/hyperlink" Target="https://developer.android.com/guide/topics/manifest/supports-screens-element.html" TargetMode="External"/><Relationship Id="rId17" Type="http://schemas.openxmlformats.org/officeDocument/2006/relationships/hyperlink" Target="https://developer.android.com/guide/topics/manifest/intent-filter-element.html" TargetMode="External"/><Relationship Id="rId25" Type="http://schemas.openxmlformats.org/officeDocument/2006/relationships/hyperlink" Target="https://developer.android.com/guide/topics/manifest/provider-element.html" TargetMode="External"/><Relationship Id="rId2" Type="http://schemas.openxmlformats.org/officeDocument/2006/relationships/image" Target="../media/image1.png"/><Relationship Id="rId16" Type="http://schemas.openxmlformats.org/officeDocument/2006/relationships/hyperlink" Target="https://developer.android.com/guide/topics/manifest/activity-element.html" TargetMode="External"/><Relationship Id="rId20" Type="http://schemas.openxmlformats.org/officeDocument/2006/relationships/hyperlink" Target="https://developer.android.com/guide/topics/manifest/data-elemen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ndroid.com/guide/topics/manifest/permission-tree-element.html" TargetMode="External"/><Relationship Id="rId11" Type="http://schemas.openxmlformats.org/officeDocument/2006/relationships/hyperlink" Target="https://developer.android.com/guide/topics/manifest/uses-feature-element.html" TargetMode="External"/><Relationship Id="rId24" Type="http://schemas.openxmlformats.org/officeDocument/2006/relationships/hyperlink" Target="https://developer.android.com/guide/topics/manifest/receiver-element.html" TargetMode="External"/><Relationship Id="rId5" Type="http://schemas.openxmlformats.org/officeDocument/2006/relationships/hyperlink" Target="https://developer.android.com/guide/topics/manifest/permission-element.html" TargetMode="External"/><Relationship Id="rId15" Type="http://schemas.openxmlformats.org/officeDocument/2006/relationships/hyperlink" Target="https://developer.android.com/guide/topics/manifest/application-element.html" TargetMode="External"/><Relationship Id="rId23" Type="http://schemas.openxmlformats.org/officeDocument/2006/relationships/hyperlink" Target="https://developer.android.com/guide/topics/manifest/service-element.html" TargetMode="External"/><Relationship Id="rId28" Type="http://schemas.openxmlformats.org/officeDocument/2006/relationships/hyperlink" Target="https://developer.android.com/guide/topics/manifest/uses-library-element.html" TargetMode="External"/><Relationship Id="rId10" Type="http://schemas.openxmlformats.org/officeDocument/2006/relationships/hyperlink" Target="https://developer.android.com/guide/topics/manifest/uses-configuration-element.html" TargetMode="External"/><Relationship Id="rId19" Type="http://schemas.openxmlformats.org/officeDocument/2006/relationships/hyperlink" Target="https://developer.android.com/guide/topics/manifest/category-element.html" TargetMode="External"/><Relationship Id="rId4" Type="http://schemas.openxmlformats.org/officeDocument/2006/relationships/hyperlink" Target="https://developer.android.com/guide/topics/manifest/uses-permission-element.html" TargetMode="External"/><Relationship Id="rId9" Type="http://schemas.openxmlformats.org/officeDocument/2006/relationships/hyperlink" Target="https://developer.android.com/guide/topics/manifest/uses-sdk-element.html" TargetMode="External"/><Relationship Id="rId14" Type="http://schemas.openxmlformats.org/officeDocument/2006/relationships/hyperlink" Target="https://developer.android.com/guide/topics/manifest/supports-gl-texture-element.html" TargetMode="External"/><Relationship Id="rId22" Type="http://schemas.openxmlformats.org/officeDocument/2006/relationships/hyperlink" Target="https://developer.android.com/guide/topics/manifest/activity-alias-element.html" TargetMode="External"/><Relationship Id="rId27" Type="http://schemas.openxmlformats.org/officeDocument/2006/relationships/hyperlink" Target="https://developer.android.com/guide/topics/manifest/path-permission-element.html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audio" Target="../media/audio2.wav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hyperlink" Target="https://developer.android.com/guide/topics/resources/available-resources.html" TargetMode="External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/command-line/zipalign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ndroid.com/studio/build/index.html#build-config" TargetMode="External"/><Relationship Id="rId5" Type="http://schemas.openxmlformats.org/officeDocument/2006/relationships/audio" Target="../media/audio3.wav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net/Uri.html#parse(java.lang.String)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hyperlink" Target="https://git-scm.com/about/free-and-open-source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en.wikipedia.org/wiki/Java_ME" TargetMode="External"/><Relationship Id="rId4" Type="http://schemas.openxmlformats.org/officeDocument/2006/relationships/hyperlink" Target="https://en.wikipedia.org/wiki/Java_S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cap="all" dirty="0"/>
              <a:t>taller </a:t>
            </a:r>
            <a:r>
              <a:rPr lang="es-MX" cap="all" dirty="0" err="1"/>
              <a:t>android</a:t>
            </a:r>
            <a:r>
              <a:rPr lang="es-MX" cap="all" dirty="0"/>
              <a:t> &amp; VR</a:t>
            </a:r>
            <a:br>
              <a:rPr lang="es-MX" sz="2800" cap="all" dirty="0"/>
            </a:br>
            <a:r>
              <a:rPr lang="es-MX" sz="2800" cap="all" dirty="0" err="1"/>
              <a:t>powered</a:t>
            </a:r>
            <a:r>
              <a:rPr lang="es-MX" sz="2800" cap="all" dirty="0"/>
              <a:t> </a:t>
            </a:r>
            <a:r>
              <a:rPr lang="es-MX" sz="2800" cap="all" dirty="0" err="1"/>
              <a:t>by</a:t>
            </a:r>
            <a:r>
              <a:rPr lang="es-MX" sz="2800" cap="all" dirty="0"/>
              <a:t> </a:t>
            </a:r>
            <a:r>
              <a:rPr lang="es-MX" sz="2800" cap="all" dirty="0" err="1"/>
              <a:t>processing</a:t>
            </a:r>
            <a:r>
              <a:rPr lang="es-MX" sz="2800" cap="all" dirty="0"/>
              <a:t> </a:t>
            </a:r>
            <a:r>
              <a:rPr lang="es-MX" sz="2800" cap="all" dirty="0" err="1"/>
              <a:t>for</a:t>
            </a:r>
            <a:r>
              <a:rPr lang="es-MX" sz="2800" cap="all" dirty="0"/>
              <a:t> Android</a:t>
            </a:r>
            <a:endParaRPr lang="es-MX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congreso de ciencias EXACTAS de la universidad autónoma de Aguascalientes</a:t>
            </a:r>
          </a:p>
          <a:p>
            <a:pPr algn="r"/>
            <a:r>
              <a:rPr lang="es-MX" sz="1600" i="1" dirty="0"/>
              <a:t>Del 20 al 22 de septiembre </a:t>
            </a:r>
            <a:r>
              <a:rPr lang="es-MX" sz="1600" i="1"/>
              <a:t>de 2017.</a:t>
            </a:r>
            <a:endParaRPr lang="es-MX" sz="1600" dirty="0"/>
          </a:p>
          <a:p>
            <a:endParaRPr lang="es-MX" dirty="0"/>
          </a:p>
        </p:txBody>
      </p:sp>
      <p:pic>
        <p:nvPicPr>
          <p:cNvPr id="2050" name="Picture 2" descr="http://nettle.haverhill-ps.org/wp-content/uploads/sites/20/2015/04/android-logo-peek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0" y="0"/>
            <a:ext cx="2019300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60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nettle.haverhill-ps.org/wp-content/uploads/sites/20/2015/04/android-logo-peek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0" y="0"/>
            <a:ext cx="2019300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Android Studio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The </a:t>
            </a:r>
            <a:r>
              <a:rPr lang="en-US" sz="2800" b="1" dirty="0"/>
              <a:t>official</a:t>
            </a:r>
            <a:r>
              <a:rPr lang="en-US" sz="2800" dirty="0"/>
              <a:t> integrated development environment for Android platform development.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MX" sz="2800" dirty="0" err="1"/>
              <a:t>May</a:t>
            </a:r>
            <a:r>
              <a:rPr lang="es-MX" sz="2800" dirty="0"/>
              <a:t> 2013 =&gt; </a:t>
            </a:r>
            <a:r>
              <a:rPr lang="es-MX" sz="2800" dirty="0" err="1"/>
              <a:t>December</a:t>
            </a:r>
            <a:r>
              <a:rPr lang="es-MX" sz="2800" dirty="0"/>
              <a:t> 2014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Based on </a:t>
            </a:r>
            <a:r>
              <a:rPr lang="en-US" sz="2800" dirty="0" err="1"/>
              <a:t>JetBrains</a:t>
            </a:r>
            <a:r>
              <a:rPr lang="en-US" sz="2800" dirty="0"/>
              <a:t>' IntelliJ IDEA </a:t>
            </a:r>
            <a:endParaRPr lang="es-MX" sz="2800" dirty="0"/>
          </a:p>
        </p:txBody>
      </p:sp>
      <p:grpSp>
        <p:nvGrpSpPr>
          <p:cNvPr id="7" name="Grupo 6"/>
          <p:cNvGrpSpPr/>
          <p:nvPr/>
        </p:nvGrpSpPr>
        <p:grpSpPr>
          <a:xfrm>
            <a:off x="8564880" y="4783244"/>
            <a:ext cx="2590800" cy="1085850"/>
            <a:chOff x="8715376" y="5200650"/>
            <a:chExt cx="2590800" cy="1085850"/>
          </a:xfrm>
        </p:grpSpPr>
        <p:sp>
          <p:nvSpPr>
            <p:cNvPr id="6" name="Botón de acción: Personalizar 5">
              <a:hlinkClick r:id="rId4" highlightClick="1">
                <a:snd r:embed="rId3" name="explode.wav"/>
              </a:hlinkClick>
            </p:cNvPr>
            <p:cNvSpPr/>
            <p:nvPr/>
          </p:nvSpPr>
          <p:spPr>
            <a:xfrm>
              <a:off x="8715376" y="5200650"/>
              <a:ext cx="2590800" cy="1085850"/>
            </a:xfrm>
            <a:prstGeom prst="actionButtonBlan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2800" dirty="0"/>
                <a:t>Descargar</a:t>
              </a:r>
            </a:p>
          </p:txBody>
        </p:sp>
        <p:pic>
          <p:nvPicPr>
            <p:cNvPr id="11266" name="Picture 2" descr="Resultado de imagen para download png"/>
            <p:cNvPicPr>
              <a:picLocks noChangeAspect="1" noChangeArrowheads="1"/>
            </p:cNvPicPr>
            <p:nvPr/>
          </p:nvPicPr>
          <p:blipFill>
            <a:blip r:embed="rId5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58780" y="5445125"/>
              <a:ext cx="596900" cy="596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upo 9"/>
          <p:cNvGrpSpPr/>
          <p:nvPr/>
        </p:nvGrpSpPr>
        <p:grpSpPr>
          <a:xfrm>
            <a:off x="60960" y="4326043"/>
            <a:ext cx="4924425" cy="2000251"/>
            <a:chOff x="0" y="4326043"/>
            <a:chExt cx="4924425" cy="2000251"/>
          </a:xfrm>
        </p:grpSpPr>
        <p:pic>
          <p:nvPicPr>
            <p:cNvPr id="11268" name="Picture 4" descr="http://soxialmedia.com/wp-content/uploads/2010/11/humor-mac-linux-windows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326043"/>
              <a:ext cx="4924425" cy="2000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Elipse 8"/>
            <p:cNvSpPr/>
            <p:nvPr/>
          </p:nvSpPr>
          <p:spPr>
            <a:xfrm>
              <a:off x="1381125" y="5326168"/>
              <a:ext cx="361950" cy="2984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" name="Elipse 11"/>
            <p:cNvSpPr/>
            <p:nvPr/>
          </p:nvSpPr>
          <p:spPr>
            <a:xfrm>
              <a:off x="3201352" y="5326167"/>
              <a:ext cx="361950" cy="2984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11270" name="Picture 6" descr="Android Studio icon.sv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040" y="4783244"/>
            <a:ext cx="1399329" cy="1399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12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nettle.haverhill-ps.org/wp-content/uploads/sites/20/2015/04/android-logo-peek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0" y="0"/>
            <a:ext cx="2019300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AS </a:t>
            </a:r>
            <a:r>
              <a:rPr lang="es-MX" dirty="0" err="1"/>
              <a:t>features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err="1">
                <a:hlinkClick r:id="rId3" tooltip="Gradle"/>
              </a:rPr>
              <a:t>Gradle</a:t>
            </a:r>
            <a:r>
              <a:rPr lang="en-US" dirty="0"/>
              <a:t>-based build support.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Android-specific </a:t>
            </a:r>
            <a:r>
              <a:rPr lang="en-US" dirty="0">
                <a:hlinkClick r:id="rId4" tooltip="Code refactoring"/>
              </a:rPr>
              <a:t>refactoring</a:t>
            </a:r>
            <a:r>
              <a:rPr lang="en-US" dirty="0"/>
              <a:t> and quick fixes.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hlinkClick r:id="rId5" tooltip="Lint (software)"/>
              </a:rPr>
              <a:t>Lint</a:t>
            </a:r>
            <a:r>
              <a:rPr lang="en-US" dirty="0"/>
              <a:t> tools to catch performance, usability, version compatibility and other problems.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>
                <a:hlinkClick r:id="rId6" tooltip="ProGuard (software)"/>
              </a:rPr>
              <a:t>ProGuard</a:t>
            </a:r>
            <a:r>
              <a:rPr lang="en-US" dirty="0"/>
              <a:t> integration and app-signing capabilities.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Template-based </a:t>
            </a:r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wizards</a:t>
            </a:r>
            <a:r>
              <a:rPr lang="en-US" dirty="0"/>
              <a:t> to create common Android designs and components.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 rich </a:t>
            </a:r>
            <a:r>
              <a:rPr lang="en-US" dirty="0">
                <a:hlinkClick r:id="rId7" tooltip="Graphical user interface builder"/>
              </a:rPr>
              <a:t>layout editor</a:t>
            </a:r>
            <a:r>
              <a:rPr lang="en-US" dirty="0"/>
              <a:t> that allows users to drag-and-drop UI components, option to </a:t>
            </a:r>
            <a:r>
              <a:rPr lang="en-US" dirty="0">
                <a:hlinkClick r:id="rId8" tooltip="WYSIWYG"/>
              </a:rPr>
              <a:t>preview layouts</a:t>
            </a:r>
            <a:r>
              <a:rPr lang="en-US" dirty="0"/>
              <a:t> on multiple screen configurations.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Support for building </a:t>
            </a:r>
            <a:r>
              <a:rPr lang="en-US" dirty="0">
                <a:hlinkClick r:id="rId9" tooltip="Android Wear"/>
              </a:rPr>
              <a:t>Android Wear</a:t>
            </a:r>
            <a:r>
              <a:rPr lang="en-US" dirty="0"/>
              <a:t> apps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Built-in support for </a:t>
            </a:r>
            <a:r>
              <a:rPr lang="en-US" b="1" dirty="0"/>
              <a:t>Google Cloud Platform</a:t>
            </a:r>
            <a:r>
              <a:rPr lang="en-US" dirty="0"/>
              <a:t>, enabling integration with </a:t>
            </a:r>
            <a:r>
              <a:rPr lang="en-US" b="1" dirty="0"/>
              <a:t>Google Cloud Messaging </a:t>
            </a:r>
            <a:r>
              <a:rPr lang="en-US" dirty="0"/>
              <a:t>and </a:t>
            </a:r>
            <a:r>
              <a:rPr lang="en-US" b="1" dirty="0"/>
              <a:t>App Engine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876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4" name="Picture 8" descr="Resultado de imagen para java jdk logo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49" y="2118783"/>
            <a:ext cx="3072130" cy="188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More </a:t>
            </a:r>
            <a:r>
              <a:rPr lang="es-MX" dirty="0" err="1"/>
              <a:t>Stuff</a:t>
            </a:r>
            <a:r>
              <a:rPr lang="es-MX" dirty="0"/>
              <a:t> to Begin</a:t>
            </a:r>
          </a:p>
        </p:txBody>
      </p:sp>
      <p:pic>
        <p:nvPicPr>
          <p:cNvPr id="9218" name="Picture 2" descr="Resultado de imagen para genymotion logo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035" y="1685067"/>
            <a:ext cx="4864100" cy="86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Resultado de imagen para developer mode android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810" y="539067"/>
            <a:ext cx="2857500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Resultado de imagen para java home">
            <a:hlinkClick r:id="rId9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340" y="3844496"/>
            <a:ext cx="4041140" cy="235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31119" y="3238501"/>
            <a:ext cx="5160882" cy="309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Resultado de imagen para Android co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825" y="71438"/>
            <a:ext cx="3816350" cy="415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5206301" y="4097910"/>
            <a:ext cx="177939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Stop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390650" y="5363562"/>
            <a:ext cx="943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s-MX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Stop to </a:t>
            </a:r>
            <a:r>
              <a:rPr lang="es-MX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say</a:t>
            </a:r>
            <a:r>
              <a:rPr lang="es-MX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MX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Hello</a:t>
            </a:r>
            <a:r>
              <a:rPr lang="es-MX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MX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World</a:t>
            </a:r>
            <a:endParaRPr lang="es-MX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0298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android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848" y="3053627"/>
            <a:ext cx="5210175" cy="33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lamada rectangular 6"/>
          <p:cNvSpPr/>
          <p:nvPr/>
        </p:nvSpPr>
        <p:spPr>
          <a:xfrm>
            <a:off x="2047875" y="1228436"/>
            <a:ext cx="8515349" cy="1536284"/>
          </a:xfrm>
          <a:prstGeom prst="wedgeRectCallout">
            <a:avLst>
              <a:gd name="adj1" fmla="val 10667"/>
              <a:gd name="adj2" fmla="val 7572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dirty="0" err="1"/>
              <a:t>Application</a:t>
            </a:r>
            <a:r>
              <a:rPr lang="es-MX" sz="4400" dirty="0"/>
              <a:t> Fundamentals</a:t>
            </a:r>
          </a:p>
        </p:txBody>
      </p:sp>
    </p:spTree>
    <p:extLst>
      <p:ext uri="{BB962C8B-B14F-4D97-AF65-F5344CB8AC3E}">
        <p14:creationId xmlns:p14="http://schemas.microsoft.com/office/powerpoint/2010/main" val="289975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nettle.haverhill-ps.org/wp-content/uploads/sites/20/2015/04/android-logo-peek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0" y="0"/>
            <a:ext cx="2019300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Directory</a:t>
            </a:r>
            <a:r>
              <a:rPr lang="es-MX" dirty="0"/>
              <a:t>, </a:t>
            </a:r>
            <a:r>
              <a:rPr lang="es-MX" dirty="0" err="1"/>
              <a:t>resources</a:t>
            </a:r>
            <a:r>
              <a:rPr lang="es-MX" dirty="0"/>
              <a:t>, </a:t>
            </a:r>
            <a:r>
              <a:rPr lang="es-MX" dirty="0" err="1"/>
              <a:t>classes</a:t>
            </a:r>
            <a:r>
              <a:rPr lang="es-MX" dirty="0"/>
              <a:t> and more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851" y="2023963"/>
            <a:ext cx="3464242" cy="440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8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nettle.haverhill-ps.org/wp-content/uploads/sites/20/2015/04/android-logo-peek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0" y="0"/>
            <a:ext cx="2019300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App </a:t>
            </a:r>
            <a:r>
              <a:rPr lang="es-MX" dirty="0" err="1"/>
              <a:t>Manifest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Every application must have an AndroidManifest.xml file in its root directory.</a:t>
            </a:r>
          </a:p>
          <a:p>
            <a:endParaRPr lang="en-US" sz="32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It names the </a:t>
            </a:r>
            <a:r>
              <a:rPr lang="en-US" sz="2800" b="1" dirty="0"/>
              <a:t>Java package </a:t>
            </a:r>
            <a:r>
              <a:rPr lang="en-US" sz="2800" dirty="0"/>
              <a:t>for the application.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It describes the components of the application. </a:t>
            </a:r>
            <a:r>
              <a:rPr lang="en-US" sz="2800" b="1" dirty="0"/>
              <a:t>Intents</a:t>
            </a:r>
            <a:r>
              <a:rPr lang="en-US" sz="2800" dirty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It declares the </a:t>
            </a:r>
            <a:r>
              <a:rPr lang="en-US" sz="2800" b="1" dirty="0"/>
              <a:t>permissions</a:t>
            </a:r>
            <a:r>
              <a:rPr lang="en-US" sz="2800" dirty="0"/>
              <a:t> that the application 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It declares the </a:t>
            </a:r>
            <a:r>
              <a:rPr lang="en-US" sz="2800" b="1" dirty="0"/>
              <a:t>minimum level </a:t>
            </a:r>
            <a:r>
              <a:rPr lang="en-US" sz="2800" dirty="0"/>
              <a:t>of the Android API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8319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nettle.haverhill-ps.org/wp-content/uploads/sites/20/2015/04/android-logo-peek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0" y="0"/>
            <a:ext cx="2019300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Common</a:t>
            </a:r>
            <a:r>
              <a:rPr lang="es-MX" dirty="0"/>
              <a:t> </a:t>
            </a:r>
            <a:r>
              <a:rPr lang="es-MX" dirty="0" err="1"/>
              <a:t>permissions</a:t>
            </a:r>
            <a:endParaRPr lang="es-MX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3841663"/>
              </p:ext>
            </p:extLst>
          </p:nvPr>
        </p:nvGraphicFramePr>
        <p:xfrm>
          <a:off x="5845586" y="1943100"/>
          <a:ext cx="4721674" cy="4212280"/>
        </p:xfrm>
        <a:graphic>
          <a:graphicData uri="http://schemas.openxmlformats.org/drawingml/2006/table">
            <a:tbl>
              <a:tblPr/>
              <a:tblGrid>
                <a:gridCol w="2360837">
                  <a:extLst>
                    <a:ext uri="{9D8B030D-6E8A-4147-A177-3AD203B41FA5}">
                      <a16:colId xmlns:a16="http://schemas.microsoft.com/office/drawing/2014/main" val="3722274356"/>
                    </a:ext>
                  </a:extLst>
                </a:gridCol>
                <a:gridCol w="2360837">
                  <a:extLst>
                    <a:ext uri="{9D8B030D-6E8A-4147-A177-3AD203B41FA5}">
                      <a16:colId xmlns:a16="http://schemas.microsoft.com/office/drawing/2014/main" val="156614633"/>
                    </a:ext>
                  </a:extLst>
                </a:gridCol>
              </a:tblGrid>
              <a:tr h="185045">
                <a:tc>
                  <a:txBody>
                    <a:bodyPr/>
                    <a:lstStyle/>
                    <a:p>
                      <a:pPr algn="l" fontAlgn="t"/>
                      <a:r>
                        <a:rPr lang="es-MX" sz="1000" b="0" dirty="0" err="1">
                          <a:solidFill>
                            <a:srgbClr val="FFFFFF"/>
                          </a:solidFill>
                          <a:effectLst/>
                        </a:rPr>
                        <a:t>Permission</a:t>
                      </a:r>
                      <a:r>
                        <a:rPr lang="es-MX" sz="1000" b="0" dirty="0">
                          <a:solidFill>
                            <a:srgbClr val="FFFFFF"/>
                          </a:solidFill>
                          <a:effectLst/>
                        </a:rPr>
                        <a:t> </a:t>
                      </a:r>
                      <a:r>
                        <a:rPr lang="es-MX" sz="1000" b="0" dirty="0" err="1">
                          <a:solidFill>
                            <a:srgbClr val="FFFFFF"/>
                          </a:solidFill>
                          <a:effectLst/>
                        </a:rPr>
                        <a:t>Group</a:t>
                      </a:r>
                      <a:endParaRPr lang="es-MX" sz="1000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0341" marR="60341" marT="20114" marB="2011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1000" b="0">
                          <a:solidFill>
                            <a:srgbClr val="FFFFFF"/>
                          </a:solidFill>
                          <a:effectLst/>
                        </a:rPr>
                        <a:t>Permissions</a:t>
                      </a:r>
                    </a:p>
                  </a:txBody>
                  <a:tcPr marL="60341" marR="60341" marT="20114" marB="2011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87886"/>
                  </a:ext>
                </a:extLst>
              </a:tr>
              <a:tr h="329863">
                <a:tc>
                  <a:txBody>
                    <a:bodyPr/>
                    <a:lstStyle/>
                    <a:p>
                      <a:pPr algn="l" fontAlgn="t"/>
                      <a:r>
                        <a:rPr lang="es-MX" sz="1000" u="none" strike="noStrike">
                          <a:solidFill>
                            <a:srgbClr val="039BE5"/>
                          </a:solidFill>
                          <a:effectLst/>
                          <a:hlinkClick r:id="rId3"/>
                        </a:rPr>
                        <a:t>CALENDAR</a:t>
                      </a:r>
                      <a:endParaRPr lang="es-MX" sz="1000">
                        <a:effectLst/>
                      </a:endParaRPr>
                    </a:p>
                  </a:txBody>
                  <a:tcPr marL="60341" marR="60341" marT="20114" marB="2011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s-MX" sz="1000" u="none" strike="noStrike" dirty="0">
                          <a:solidFill>
                            <a:srgbClr val="039BE5"/>
                          </a:solidFill>
                          <a:effectLst/>
                          <a:hlinkClick r:id="rId4"/>
                        </a:rPr>
                        <a:t>READ_CALENDAR</a:t>
                      </a:r>
                      <a:endParaRPr lang="es-MX" sz="1000" dirty="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s-MX" sz="1000" u="none" strike="noStrike" dirty="0">
                          <a:solidFill>
                            <a:srgbClr val="039BE5"/>
                          </a:solidFill>
                          <a:effectLst/>
                          <a:hlinkClick r:id="rId5"/>
                        </a:rPr>
                        <a:t>WRITE_CALENDAR</a:t>
                      </a:r>
                      <a:endParaRPr lang="es-MX" sz="1000" dirty="0">
                        <a:effectLst/>
                      </a:endParaRPr>
                    </a:p>
                  </a:txBody>
                  <a:tcPr marL="60341" marR="60341" marT="20114" marB="2011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100740"/>
                  </a:ext>
                </a:extLst>
              </a:tr>
              <a:tr h="185045">
                <a:tc>
                  <a:txBody>
                    <a:bodyPr/>
                    <a:lstStyle/>
                    <a:p>
                      <a:pPr algn="l" fontAlgn="t"/>
                      <a:r>
                        <a:rPr lang="es-MX" sz="1000" u="none" strike="noStrike">
                          <a:solidFill>
                            <a:srgbClr val="039BE5"/>
                          </a:solidFill>
                          <a:effectLst/>
                          <a:hlinkClick r:id="rId6"/>
                        </a:rPr>
                        <a:t>CAMERA</a:t>
                      </a:r>
                      <a:endParaRPr lang="es-MX" sz="1000">
                        <a:effectLst/>
                      </a:endParaRPr>
                    </a:p>
                  </a:txBody>
                  <a:tcPr marL="60341" marR="60341" marT="20114" marB="2011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s-MX" sz="1000" u="none" strike="noStrike">
                          <a:solidFill>
                            <a:srgbClr val="039BE5"/>
                          </a:solidFill>
                          <a:effectLst/>
                          <a:hlinkClick r:id="rId7"/>
                        </a:rPr>
                        <a:t>CAMERA</a:t>
                      </a:r>
                      <a:endParaRPr lang="es-MX" sz="1000">
                        <a:effectLst/>
                      </a:endParaRPr>
                    </a:p>
                  </a:txBody>
                  <a:tcPr marL="60341" marR="60341" marT="20114" marB="2011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651200"/>
                  </a:ext>
                </a:extLst>
              </a:tr>
              <a:tr h="474681">
                <a:tc>
                  <a:txBody>
                    <a:bodyPr/>
                    <a:lstStyle/>
                    <a:p>
                      <a:pPr algn="l" fontAlgn="t"/>
                      <a:r>
                        <a:rPr lang="es-MX" sz="1000" u="none" strike="noStrike">
                          <a:solidFill>
                            <a:srgbClr val="039BE5"/>
                          </a:solidFill>
                          <a:effectLst/>
                          <a:hlinkClick r:id="rId8"/>
                        </a:rPr>
                        <a:t>CONTACTS</a:t>
                      </a:r>
                      <a:endParaRPr lang="es-MX" sz="1000">
                        <a:effectLst/>
                      </a:endParaRPr>
                    </a:p>
                  </a:txBody>
                  <a:tcPr marL="60341" marR="60341" marT="20114" marB="2011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s-MX" sz="1000" u="none" strike="noStrike">
                          <a:solidFill>
                            <a:srgbClr val="039BE5"/>
                          </a:solidFill>
                          <a:effectLst/>
                          <a:hlinkClick r:id="rId9"/>
                        </a:rPr>
                        <a:t>READ_CONTACTS</a:t>
                      </a:r>
                      <a:endParaRPr lang="es-MX" sz="100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s-MX" sz="1000" u="none" strike="noStrike">
                          <a:solidFill>
                            <a:srgbClr val="039BE5"/>
                          </a:solidFill>
                          <a:effectLst/>
                          <a:hlinkClick r:id="rId10"/>
                        </a:rPr>
                        <a:t>WRITE_CONTACTS</a:t>
                      </a:r>
                      <a:endParaRPr lang="es-MX" sz="100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s-MX" sz="1000" u="none" strike="noStrike">
                          <a:solidFill>
                            <a:srgbClr val="039BE5"/>
                          </a:solidFill>
                          <a:effectLst/>
                          <a:hlinkClick r:id="rId11"/>
                        </a:rPr>
                        <a:t>GET_ACCOUNTS</a:t>
                      </a:r>
                      <a:endParaRPr lang="es-MX" sz="1000">
                        <a:effectLst/>
                      </a:endParaRPr>
                    </a:p>
                  </a:txBody>
                  <a:tcPr marL="60341" marR="60341" marT="20114" marB="2011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914327"/>
                  </a:ext>
                </a:extLst>
              </a:tr>
              <a:tr h="329863">
                <a:tc>
                  <a:txBody>
                    <a:bodyPr/>
                    <a:lstStyle/>
                    <a:p>
                      <a:pPr algn="l" fontAlgn="t"/>
                      <a:r>
                        <a:rPr lang="es-MX" sz="1000" u="none" strike="noStrike">
                          <a:solidFill>
                            <a:srgbClr val="039BE5"/>
                          </a:solidFill>
                          <a:effectLst/>
                          <a:hlinkClick r:id="rId12"/>
                        </a:rPr>
                        <a:t>LOCATION</a:t>
                      </a:r>
                      <a:endParaRPr lang="es-MX" sz="1000">
                        <a:effectLst/>
                      </a:endParaRPr>
                    </a:p>
                  </a:txBody>
                  <a:tcPr marL="60341" marR="60341" marT="20114" marB="2011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s-MX" sz="1000" u="none" strike="noStrike">
                          <a:solidFill>
                            <a:srgbClr val="039BE5"/>
                          </a:solidFill>
                          <a:effectLst/>
                          <a:hlinkClick r:id="rId13"/>
                        </a:rPr>
                        <a:t>ACCESS_FINE_LOCATION</a:t>
                      </a:r>
                      <a:endParaRPr lang="es-MX" sz="100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s-MX" sz="1000" u="none" strike="noStrike">
                          <a:solidFill>
                            <a:srgbClr val="039BE5"/>
                          </a:solidFill>
                          <a:effectLst/>
                          <a:hlinkClick r:id="rId14"/>
                        </a:rPr>
                        <a:t>ACCESS_COARSE_LOCATION</a:t>
                      </a:r>
                      <a:endParaRPr lang="es-MX" sz="1000">
                        <a:effectLst/>
                      </a:endParaRPr>
                    </a:p>
                  </a:txBody>
                  <a:tcPr marL="60341" marR="60341" marT="20114" marB="2011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376542"/>
                  </a:ext>
                </a:extLst>
              </a:tr>
              <a:tr h="185045">
                <a:tc>
                  <a:txBody>
                    <a:bodyPr/>
                    <a:lstStyle/>
                    <a:p>
                      <a:pPr algn="l" fontAlgn="t"/>
                      <a:r>
                        <a:rPr lang="es-MX" sz="1000" u="none" strike="noStrike">
                          <a:solidFill>
                            <a:srgbClr val="039BE5"/>
                          </a:solidFill>
                          <a:effectLst/>
                          <a:hlinkClick r:id="rId15"/>
                        </a:rPr>
                        <a:t>MICROPHONE</a:t>
                      </a:r>
                      <a:endParaRPr lang="es-MX" sz="1000">
                        <a:effectLst/>
                      </a:endParaRPr>
                    </a:p>
                  </a:txBody>
                  <a:tcPr marL="60341" marR="60341" marT="20114" marB="2011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s-MX" sz="1000" u="none" strike="noStrike">
                          <a:solidFill>
                            <a:srgbClr val="039BE5"/>
                          </a:solidFill>
                          <a:effectLst/>
                          <a:hlinkClick r:id="rId16"/>
                        </a:rPr>
                        <a:t>RECORD_AUDIO</a:t>
                      </a:r>
                      <a:endParaRPr lang="es-MX" sz="1000">
                        <a:effectLst/>
                      </a:endParaRPr>
                    </a:p>
                  </a:txBody>
                  <a:tcPr marL="60341" marR="60341" marT="20114" marB="2011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286430"/>
                  </a:ext>
                </a:extLst>
              </a:tr>
              <a:tr h="1053954">
                <a:tc>
                  <a:txBody>
                    <a:bodyPr/>
                    <a:lstStyle/>
                    <a:p>
                      <a:pPr algn="l" fontAlgn="t"/>
                      <a:r>
                        <a:rPr lang="es-MX" sz="1000" u="none" strike="noStrike">
                          <a:solidFill>
                            <a:srgbClr val="039BE5"/>
                          </a:solidFill>
                          <a:effectLst/>
                          <a:hlinkClick r:id="rId17"/>
                        </a:rPr>
                        <a:t>PHONE</a:t>
                      </a:r>
                      <a:endParaRPr lang="es-MX" sz="1000">
                        <a:effectLst/>
                      </a:endParaRPr>
                    </a:p>
                  </a:txBody>
                  <a:tcPr marL="60341" marR="60341" marT="20114" marB="2011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>
                          <a:solidFill>
                            <a:srgbClr val="039BE5"/>
                          </a:solidFill>
                          <a:effectLst/>
                          <a:hlinkClick r:id="rId18"/>
                        </a:rPr>
                        <a:t>READ_PHONE_STATE</a:t>
                      </a:r>
                      <a:endParaRPr lang="en-US" sz="100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>
                          <a:solidFill>
                            <a:srgbClr val="039BE5"/>
                          </a:solidFill>
                          <a:effectLst/>
                          <a:hlinkClick r:id="rId19"/>
                        </a:rPr>
                        <a:t>CALL_PHONE</a:t>
                      </a:r>
                      <a:endParaRPr lang="en-US" sz="100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>
                          <a:solidFill>
                            <a:srgbClr val="039BE5"/>
                          </a:solidFill>
                          <a:effectLst/>
                          <a:hlinkClick r:id="rId20"/>
                        </a:rPr>
                        <a:t>READ_CALL_LOG</a:t>
                      </a:r>
                      <a:endParaRPr lang="en-US" sz="100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>
                          <a:solidFill>
                            <a:srgbClr val="039BE5"/>
                          </a:solidFill>
                          <a:effectLst/>
                          <a:hlinkClick r:id="rId21"/>
                        </a:rPr>
                        <a:t>WRITE_CALL_LOG</a:t>
                      </a:r>
                      <a:endParaRPr lang="en-US" sz="100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>
                          <a:solidFill>
                            <a:srgbClr val="039BE5"/>
                          </a:solidFill>
                          <a:effectLst/>
                          <a:hlinkClick r:id="rId22"/>
                        </a:rPr>
                        <a:t>ADD_VOICEMAIL</a:t>
                      </a:r>
                      <a:endParaRPr lang="en-US" sz="100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>
                          <a:solidFill>
                            <a:srgbClr val="039BE5"/>
                          </a:solidFill>
                          <a:effectLst/>
                          <a:hlinkClick r:id="rId23"/>
                        </a:rPr>
                        <a:t>USE_SIP</a:t>
                      </a:r>
                      <a:endParaRPr lang="en-US" sz="100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>
                          <a:solidFill>
                            <a:srgbClr val="039BE5"/>
                          </a:solidFill>
                          <a:effectLst/>
                          <a:hlinkClick r:id="rId24"/>
                        </a:rPr>
                        <a:t>PROCESS_OUTGOING_CALLS</a:t>
                      </a:r>
                      <a:endParaRPr lang="en-US" sz="1000">
                        <a:effectLst/>
                      </a:endParaRPr>
                    </a:p>
                  </a:txBody>
                  <a:tcPr marL="60341" marR="60341" marT="20114" marB="2011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891141"/>
                  </a:ext>
                </a:extLst>
              </a:tr>
              <a:tr h="185045">
                <a:tc>
                  <a:txBody>
                    <a:bodyPr/>
                    <a:lstStyle/>
                    <a:p>
                      <a:pPr algn="l" fontAlgn="t"/>
                      <a:r>
                        <a:rPr lang="es-MX" sz="1000" u="none" strike="noStrike">
                          <a:solidFill>
                            <a:srgbClr val="039BE5"/>
                          </a:solidFill>
                          <a:effectLst/>
                          <a:hlinkClick r:id="rId25"/>
                        </a:rPr>
                        <a:t>SENSORS</a:t>
                      </a:r>
                      <a:endParaRPr lang="es-MX" sz="1000">
                        <a:effectLst/>
                      </a:endParaRPr>
                    </a:p>
                  </a:txBody>
                  <a:tcPr marL="60341" marR="60341" marT="20114" marB="2011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s-MX" sz="1000" u="none" strike="noStrike">
                          <a:solidFill>
                            <a:srgbClr val="039BE5"/>
                          </a:solidFill>
                          <a:effectLst/>
                          <a:hlinkClick r:id="rId26"/>
                        </a:rPr>
                        <a:t>BODY_SENSORS</a:t>
                      </a:r>
                      <a:endParaRPr lang="es-MX" sz="1000">
                        <a:effectLst/>
                      </a:endParaRPr>
                    </a:p>
                  </a:txBody>
                  <a:tcPr marL="60341" marR="60341" marT="20114" marB="2011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2814502"/>
                  </a:ext>
                </a:extLst>
              </a:tr>
              <a:tr h="764318">
                <a:tc>
                  <a:txBody>
                    <a:bodyPr/>
                    <a:lstStyle/>
                    <a:p>
                      <a:pPr algn="l" fontAlgn="t"/>
                      <a:r>
                        <a:rPr lang="es-MX" sz="1000" u="none" strike="noStrike">
                          <a:solidFill>
                            <a:srgbClr val="039BE5"/>
                          </a:solidFill>
                          <a:effectLst/>
                          <a:hlinkClick r:id="rId27"/>
                        </a:rPr>
                        <a:t>SMS</a:t>
                      </a:r>
                      <a:endParaRPr lang="es-MX" sz="1000">
                        <a:effectLst/>
                      </a:endParaRPr>
                    </a:p>
                  </a:txBody>
                  <a:tcPr marL="60341" marR="60341" marT="20114" marB="2011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>
                          <a:solidFill>
                            <a:srgbClr val="039BE5"/>
                          </a:solidFill>
                          <a:effectLst/>
                          <a:hlinkClick r:id="rId28"/>
                        </a:rPr>
                        <a:t>SEND_SMS</a:t>
                      </a:r>
                      <a:endParaRPr lang="en-US" sz="100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>
                          <a:solidFill>
                            <a:srgbClr val="039BE5"/>
                          </a:solidFill>
                          <a:effectLst/>
                          <a:hlinkClick r:id="rId29"/>
                        </a:rPr>
                        <a:t>RECEIVE_SMS</a:t>
                      </a:r>
                      <a:endParaRPr lang="en-US" sz="100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>
                          <a:solidFill>
                            <a:srgbClr val="039BE5"/>
                          </a:solidFill>
                          <a:effectLst/>
                          <a:hlinkClick r:id="rId30"/>
                        </a:rPr>
                        <a:t>READ_SMS</a:t>
                      </a:r>
                      <a:endParaRPr lang="en-US" sz="100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>
                          <a:solidFill>
                            <a:srgbClr val="039BE5"/>
                          </a:solidFill>
                          <a:effectLst/>
                          <a:hlinkClick r:id="rId31"/>
                        </a:rPr>
                        <a:t>RECEIVE_WAP_PUSH</a:t>
                      </a:r>
                      <a:endParaRPr lang="en-US" sz="100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>
                          <a:solidFill>
                            <a:srgbClr val="039BE5"/>
                          </a:solidFill>
                          <a:effectLst/>
                          <a:hlinkClick r:id="rId32"/>
                        </a:rPr>
                        <a:t>RECEIVE_MMS</a:t>
                      </a:r>
                      <a:endParaRPr lang="en-US" sz="1000">
                        <a:effectLst/>
                      </a:endParaRPr>
                    </a:p>
                  </a:txBody>
                  <a:tcPr marL="60341" marR="60341" marT="20114" marB="2011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720533"/>
                  </a:ext>
                </a:extLst>
              </a:tr>
              <a:tr h="329863">
                <a:tc>
                  <a:txBody>
                    <a:bodyPr/>
                    <a:lstStyle/>
                    <a:p>
                      <a:pPr algn="l" fontAlgn="t"/>
                      <a:r>
                        <a:rPr lang="es-MX" sz="1000" u="none" strike="noStrike">
                          <a:solidFill>
                            <a:srgbClr val="039BE5"/>
                          </a:solidFill>
                          <a:effectLst/>
                          <a:hlinkClick r:id="rId33"/>
                        </a:rPr>
                        <a:t>STORAGE</a:t>
                      </a:r>
                      <a:endParaRPr lang="es-MX" sz="1000">
                        <a:effectLst/>
                      </a:endParaRPr>
                    </a:p>
                  </a:txBody>
                  <a:tcPr marL="60341" marR="60341" marT="20114" marB="2011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s-MX" sz="1000" u="none" strike="noStrike" dirty="0">
                          <a:solidFill>
                            <a:srgbClr val="039BE5"/>
                          </a:solidFill>
                          <a:effectLst/>
                          <a:hlinkClick r:id="rId34"/>
                        </a:rPr>
                        <a:t>READ_EXTERNAL_STORAGE</a:t>
                      </a:r>
                      <a:endParaRPr lang="es-MX" sz="1000" dirty="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s-MX" sz="1000" u="none" strike="noStrike" dirty="0">
                          <a:solidFill>
                            <a:srgbClr val="039BE5"/>
                          </a:solidFill>
                          <a:effectLst/>
                          <a:hlinkClick r:id="rId35"/>
                        </a:rPr>
                        <a:t>WRITE_EXTERNAL_STORAGE</a:t>
                      </a:r>
                      <a:endParaRPr lang="es-MX" sz="1000" dirty="0">
                        <a:effectLst/>
                      </a:endParaRPr>
                    </a:p>
                  </a:txBody>
                  <a:tcPr marL="60341" marR="60341" marT="20114" marB="2011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3929638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34340" y="3248372"/>
            <a:ext cx="5326380" cy="108357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s-MX" altLang="es-MX" sz="9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manifest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MX" altLang="es-MX" sz="9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xmlns:android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s-MX" altLang="es-MX" sz="9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"http://</a:t>
            </a:r>
            <a:r>
              <a:rPr kumimoji="0" lang="es-MX" altLang="es-MX" sz="11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schemas.android.com/</a:t>
            </a:r>
            <a:r>
              <a:rPr kumimoji="0" lang="es-MX" altLang="es-MX" sz="110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apk</a:t>
            </a:r>
            <a:r>
              <a:rPr kumimoji="0" lang="es-MX" altLang="es-MX" sz="11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/res/</a:t>
            </a:r>
            <a:r>
              <a:rPr kumimoji="0" lang="es-MX" altLang="es-MX" sz="110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es-MX" altLang="es-MX" sz="11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kumimoji="0" lang="es-MX" altLang="es-MX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MX" altLang="es-MX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s-MX" altLang="es-MX" sz="11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package</a:t>
            </a:r>
            <a:r>
              <a:rPr kumimoji="0" lang="es-MX" altLang="es-MX" sz="11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s-MX" altLang="es-MX" sz="11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s-MX" altLang="es-MX" sz="110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com.android.app.myapp</a:t>
            </a:r>
            <a:r>
              <a:rPr kumimoji="0" lang="es-MX" altLang="es-MX" sz="11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s-MX" altLang="es-MX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MX" altLang="es-MX" sz="11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es-MX" altLang="es-MX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MX" altLang="es-MX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s-MX" altLang="es-MX" sz="11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&lt;uses-</a:t>
            </a:r>
            <a:r>
              <a:rPr kumimoji="0" lang="es-MX" altLang="es-MX" sz="11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permission</a:t>
            </a:r>
            <a:r>
              <a:rPr kumimoji="0" lang="es-MX" altLang="es-MX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MX" altLang="es-MX" sz="11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android:name</a:t>
            </a:r>
            <a:r>
              <a:rPr kumimoji="0" lang="es-MX" altLang="es-MX" sz="11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s-MX" altLang="es-MX" sz="11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s-MX" altLang="es-MX" sz="110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android.permission.RECEIVE_SMS</a:t>
            </a:r>
            <a:r>
              <a:rPr kumimoji="0" lang="es-MX" altLang="es-MX" sz="11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s-MX" altLang="es-MX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MX" altLang="es-MX" sz="11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kumimoji="0" lang="es-MX" altLang="es-MX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MX" altLang="es-MX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...</a:t>
            </a:r>
            <a:br>
              <a:rPr kumimoji="0" lang="es-MX" altLang="es-MX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MX" altLang="es-MX" sz="11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s-MX" altLang="es-MX" sz="11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manifest</a:t>
            </a:r>
            <a:r>
              <a:rPr kumimoji="0" lang="es-MX" altLang="es-MX" sz="11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altLang="es-MX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52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nettle.haverhill-ps.org/wp-content/uploads/sites/20/2015/04/android-logo-peek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0" y="0"/>
            <a:ext cx="2019300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097405" y="286603"/>
            <a:ext cx="2922270" cy="597722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1400" dirty="0"/>
              <a:t>&lt;?</a:t>
            </a:r>
            <a:r>
              <a:rPr lang="es-MX" altLang="es-MX" sz="1400" dirty="0" err="1"/>
              <a:t>xml</a:t>
            </a:r>
            <a:r>
              <a:rPr lang="es-MX" altLang="es-MX" sz="1400" dirty="0"/>
              <a:t> </a:t>
            </a:r>
            <a:r>
              <a:rPr lang="es-MX" altLang="es-MX" sz="1400" dirty="0" err="1"/>
              <a:t>version</a:t>
            </a:r>
            <a:r>
              <a:rPr lang="es-MX" altLang="es-MX" sz="1400" dirty="0"/>
              <a:t>="1.0" </a:t>
            </a:r>
            <a:r>
              <a:rPr lang="es-MX" altLang="es-MX" sz="1400" dirty="0" err="1"/>
              <a:t>encoding</a:t>
            </a:r>
            <a:r>
              <a:rPr lang="es-MX" altLang="es-MX" sz="1400" dirty="0"/>
              <a:t>="utf-8"?&gt;</a:t>
            </a:r>
            <a:br>
              <a:rPr lang="es-MX" altLang="es-MX" sz="1400" dirty="0"/>
            </a:br>
            <a:br>
              <a:rPr lang="es-MX" altLang="es-MX" sz="1400" dirty="0"/>
            </a:br>
            <a:r>
              <a:rPr lang="es-MX" altLang="es-MX" sz="1400" dirty="0">
                <a:hlinkClick r:id="rId3"/>
              </a:rPr>
              <a:t>&lt;</a:t>
            </a:r>
            <a:r>
              <a:rPr lang="es-MX" altLang="es-MX" sz="1400" dirty="0" err="1">
                <a:hlinkClick r:id="rId3"/>
              </a:rPr>
              <a:t>manifest</a:t>
            </a:r>
            <a:r>
              <a:rPr lang="es-MX" altLang="es-MX" sz="1400" dirty="0">
                <a:hlinkClick r:id="rId3"/>
              </a:rPr>
              <a:t>&gt;</a:t>
            </a:r>
            <a:br>
              <a:rPr lang="es-MX" altLang="es-MX" sz="1400" dirty="0"/>
            </a:br>
            <a:r>
              <a:rPr lang="es-MX" altLang="es-MX" sz="1400" dirty="0"/>
              <a:t>    </a:t>
            </a:r>
            <a:r>
              <a:rPr lang="es-MX" altLang="es-MX" sz="1400" dirty="0">
                <a:solidFill>
                  <a:schemeClr val="accent6">
                    <a:lumMod val="50000"/>
                  </a:schemeClr>
                </a:solidFill>
                <a:hlinkClick r:id="rId4"/>
              </a:rPr>
              <a:t>&lt;uses-</a:t>
            </a:r>
            <a:r>
              <a:rPr lang="es-MX" altLang="es-MX" sz="1400" dirty="0" err="1">
                <a:solidFill>
                  <a:schemeClr val="accent6">
                    <a:lumMod val="50000"/>
                  </a:schemeClr>
                </a:solidFill>
                <a:hlinkClick r:id="rId4"/>
              </a:rPr>
              <a:t>permission</a:t>
            </a:r>
            <a:r>
              <a:rPr lang="es-MX" altLang="es-MX" sz="1400" dirty="0">
                <a:solidFill>
                  <a:schemeClr val="accent6">
                    <a:lumMod val="50000"/>
                  </a:schemeClr>
                </a:solidFill>
                <a:hlinkClick r:id="rId4"/>
              </a:rPr>
              <a:t> /&gt;</a:t>
            </a:r>
            <a:br>
              <a:rPr lang="es-MX" altLang="es-MX" sz="14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s-MX" altLang="es-MX" sz="1400" dirty="0">
                <a:solidFill>
                  <a:schemeClr val="accent6">
                    <a:lumMod val="50000"/>
                  </a:schemeClr>
                </a:solidFill>
              </a:rPr>
              <a:t>    </a:t>
            </a:r>
            <a:r>
              <a:rPr lang="es-MX" altLang="es-MX" sz="1400" dirty="0">
                <a:solidFill>
                  <a:schemeClr val="accent6">
                    <a:lumMod val="50000"/>
                  </a:schemeClr>
                </a:solidFill>
                <a:hlinkClick r:id="rId5"/>
              </a:rPr>
              <a:t>&lt;</a:t>
            </a:r>
            <a:r>
              <a:rPr lang="es-MX" altLang="es-MX" sz="1400" dirty="0" err="1">
                <a:solidFill>
                  <a:schemeClr val="accent6">
                    <a:lumMod val="50000"/>
                  </a:schemeClr>
                </a:solidFill>
                <a:hlinkClick r:id="rId5"/>
              </a:rPr>
              <a:t>permission</a:t>
            </a:r>
            <a:r>
              <a:rPr lang="es-MX" altLang="es-MX" sz="1400" dirty="0">
                <a:solidFill>
                  <a:schemeClr val="accent6">
                    <a:lumMod val="50000"/>
                  </a:schemeClr>
                </a:solidFill>
                <a:hlinkClick r:id="rId5"/>
              </a:rPr>
              <a:t> /&gt;</a:t>
            </a:r>
            <a:br>
              <a:rPr lang="es-MX" altLang="es-MX" sz="14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s-MX" altLang="es-MX" sz="1400" dirty="0">
                <a:solidFill>
                  <a:schemeClr val="accent6">
                    <a:lumMod val="50000"/>
                  </a:schemeClr>
                </a:solidFill>
              </a:rPr>
              <a:t>    </a:t>
            </a:r>
            <a:r>
              <a:rPr lang="es-MX" altLang="es-MX" sz="1400" dirty="0">
                <a:solidFill>
                  <a:schemeClr val="accent6">
                    <a:lumMod val="50000"/>
                  </a:schemeClr>
                </a:solidFill>
                <a:hlinkClick r:id="rId6"/>
              </a:rPr>
              <a:t>&lt;</a:t>
            </a:r>
            <a:r>
              <a:rPr lang="es-MX" altLang="es-MX" sz="1400" dirty="0" err="1">
                <a:solidFill>
                  <a:schemeClr val="accent6">
                    <a:lumMod val="50000"/>
                  </a:schemeClr>
                </a:solidFill>
                <a:hlinkClick r:id="rId6"/>
              </a:rPr>
              <a:t>permission-tree</a:t>
            </a:r>
            <a:r>
              <a:rPr lang="es-MX" altLang="es-MX" sz="1400" dirty="0">
                <a:solidFill>
                  <a:schemeClr val="accent6">
                    <a:lumMod val="50000"/>
                  </a:schemeClr>
                </a:solidFill>
                <a:hlinkClick r:id="rId6"/>
              </a:rPr>
              <a:t> /&gt;</a:t>
            </a:r>
            <a:br>
              <a:rPr lang="es-MX" altLang="es-MX" sz="14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s-MX" altLang="es-MX" sz="1400" dirty="0">
                <a:solidFill>
                  <a:schemeClr val="accent6">
                    <a:lumMod val="50000"/>
                  </a:schemeClr>
                </a:solidFill>
              </a:rPr>
              <a:t>    </a:t>
            </a:r>
            <a:r>
              <a:rPr lang="es-MX" altLang="es-MX" sz="1400" dirty="0">
                <a:solidFill>
                  <a:schemeClr val="accent6">
                    <a:lumMod val="50000"/>
                  </a:schemeClr>
                </a:solidFill>
                <a:hlinkClick r:id="rId7"/>
              </a:rPr>
              <a:t>&lt;</a:t>
            </a:r>
            <a:r>
              <a:rPr lang="es-MX" altLang="es-MX" sz="1400" dirty="0" err="1">
                <a:solidFill>
                  <a:schemeClr val="accent6">
                    <a:lumMod val="50000"/>
                  </a:schemeClr>
                </a:solidFill>
                <a:hlinkClick r:id="rId7"/>
              </a:rPr>
              <a:t>permission-group</a:t>
            </a:r>
            <a:r>
              <a:rPr lang="es-MX" altLang="es-MX" sz="1400" dirty="0">
                <a:solidFill>
                  <a:schemeClr val="accent6">
                    <a:lumMod val="50000"/>
                  </a:schemeClr>
                </a:solidFill>
                <a:hlinkClick r:id="rId7"/>
              </a:rPr>
              <a:t> /&gt;</a:t>
            </a:r>
            <a:br>
              <a:rPr lang="es-MX" altLang="es-MX" sz="14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s-MX" altLang="es-MX" sz="1400" dirty="0">
                <a:solidFill>
                  <a:schemeClr val="accent6">
                    <a:lumMod val="50000"/>
                  </a:schemeClr>
                </a:solidFill>
              </a:rPr>
              <a:t>    </a:t>
            </a:r>
            <a:r>
              <a:rPr lang="es-MX" altLang="es-MX" sz="1400" dirty="0">
                <a:solidFill>
                  <a:schemeClr val="accent6">
                    <a:lumMod val="50000"/>
                  </a:schemeClr>
                </a:solidFill>
                <a:hlinkClick r:id="rId8"/>
              </a:rPr>
              <a:t>&lt;</a:t>
            </a:r>
            <a:r>
              <a:rPr lang="es-MX" altLang="es-MX" sz="1400" dirty="0" err="1">
                <a:solidFill>
                  <a:schemeClr val="accent6">
                    <a:lumMod val="50000"/>
                  </a:schemeClr>
                </a:solidFill>
                <a:hlinkClick r:id="rId8"/>
              </a:rPr>
              <a:t>instrumentation</a:t>
            </a:r>
            <a:r>
              <a:rPr lang="es-MX" altLang="es-MX" sz="1400" dirty="0">
                <a:solidFill>
                  <a:schemeClr val="accent6">
                    <a:lumMod val="50000"/>
                  </a:schemeClr>
                </a:solidFill>
                <a:hlinkClick r:id="rId8"/>
              </a:rPr>
              <a:t> /&gt;</a:t>
            </a:r>
            <a:br>
              <a:rPr lang="es-MX" altLang="es-MX" sz="14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s-MX" altLang="es-MX" sz="1400" dirty="0">
                <a:solidFill>
                  <a:schemeClr val="accent6">
                    <a:lumMod val="50000"/>
                  </a:schemeClr>
                </a:solidFill>
              </a:rPr>
              <a:t>    </a:t>
            </a:r>
            <a:r>
              <a:rPr lang="es-MX" altLang="es-MX" sz="1400" dirty="0">
                <a:solidFill>
                  <a:schemeClr val="accent6">
                    <a:lumMod val="50000"/>
                  </a:schemeClr>
                </a:solidFill>
                <a:hlinkClick r:id="rId9"/>
              </a:rPr>
              <a:t>&lt;uses-</a:t>
            </a:r>
            <a:r>
              <a:rPr lang="es-MX" altLang="es-MX" sz="1400" dirty="0" err="1">
                <a:solidFill>
                  <a:schemeClr val="accent6">
                    <a:lumMod val="50000"/>
                  </a:schemeClr>
                </a:solidFill>
                <a:hlinkClick r:id="rId9"/>
              </a:rPr>
              <a:t>sdk</a:t>
            </a:r>
            <a:r>
              <a:rPr lang="es-MX" altLang="es-MX" sz="1400" dirty="0">
                <a:solidFill>
                  <a:schemeClr val="accent6">
                    <a:lumMod val="50000"/>
                  </a:schemeClr>
                </a:solidFill>
                <a:hlinkClick r:id="rId9"/>
              </a:rPr>
              <a:t> /&gt;</a:t>
            </a:r>
            <a:br>
              <a:rPr lang="es-MX" altLang="es-MX" sz="14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s-MX" altLang="es-MX" sz="1400" dirty="0">
                <a:solidFill>
                  <a:schemeClr val="accent6">
                    <a:lumMod val="50000"/>
                  </a:schemeClr>
                </a:solidFill>
              </a:rPr>
              <a:t>    </a:t>
            </a:r>
            <a:r>
              <a:rPr lang="es-MX" altLang="es-MX" sz="1400" dirty="0">
                <a:solidFill>
                  <a:schemeClr val="accent6">
                    <a:lumMod val="50000"/>
                  </a:schemeClr>
                </a:solidFill>
                <a:hlinkClick r:id="rId10"/>
              </a:rPr>
              <a:t>&lt;uses-</a:t>
            </a:r>
            <a:r>
              <a:rPr lang="es-MX" altLang="es-MX" sz="1400" dirty="0" err="1">
                <a:solidFill>
                  <a:schemeClr val="accent6">
                    <a:lumMod val="50000"/>
                  </a:schemeClr>
                </a:solidFill>
                <a:hlinkClick r:id="rId10"/>
              </a:rPr>
              <a:t>configuration</a:t>
            </a:r>
            <a:r>
              <a:rPr lang="es-MX" altLang="es-MX" sz="1400" dirty="0">
                <a:solidFill>
                  <a:schemeClr val="accent6">
                    <a:lumMod val="50000"/>
                  </a:schemeClr>
                </a:solidFill>
                <a:hlinkClick r:id="rId10"/>
              </a:rPr>
              <a:t> /&gt;</a:t>
            </a:r>
            <a:r>
              <a:rPr lang="es-MX" altLang="es-MX" sz="1400" dirty="0">
                <a:solidFill>
                  <a:schemeClr val="accent6">
                    <a:lumMod val="50000"/>
                  </a:schemeClr>
                </a:solidFill>
              </a:rPr>
              <a:t>  </a:t>
            </a:r>
            <a:br>
              <a:rPr lang="es-MX" altLang="es-MX" sz="14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s-MX" altLang="es-MX" sz="1400" dirty="0">
                <a:solidFill>
                  <a:schemeClr val="accent6">
                    <a:lumMod val="50000"/>
                  </a:schemeClr>
                </a:solidFill>
              </a:rPr>
              <a:t>    </a:t>
            </a:r>
            <a:r>
              <a:rPr lang="es-MX" altLang="es-MX" sz="1400" dirty="0">
                <a:solidFill>
                  <a:schemeClr val="accent6">
                    <a:lumMod val="50000"/>
                  </a:schemeClr>
                </a:solidFill>
                <a:hlinkClick r:id="rId11"/>
              </a:rPr>
              <a:t>&lt;uses-</a:t>
            </a:r>
            <a:r>
              <a:rPr lang="es-MX" altLang="es-MX" sz="1400" dirty="0" err="1">
                <a:solidFill>
                  <a:schemeClr val="accent6">
                    <a:lumMod val="50000"/>
                  </a:schemeClr>
                </a:solidFill>
                <a:hlinkClick r:id="rId11"/>
              </a:rPr>
              <a:t>feature</a:t>
            </a:r>
            <a:r>
              <a:rPr lang="es-MX" altLang="es-MX" sz="1400" dirty="0">
                <a:solidFill>
                  <a:schemeClr val="accent6">
                    <a:lumMod val="50000"/>
                  </a:schemeClr>
                </a:solidFill>
                <a:hlinkClick r:id="rId11"/>
              </a:rPr>
              <a:t> /&gt;</a:t>
            </a:r>
            <a:r>
              <a:rPr lang="es-MX" altLang="es-MX" sz="1400" dirty="0">
                <a:solidFill>
                  <a:schemeClr val="accent6">
                    <a:lumMod val="50000"/>
                  </a:schemeClr>
                </a:solidFill>
              </a:rPr>
              <a:t>  </a:t>
            </a:r>
            <a:br>
              <a:rPr lang="es-MX" altLang="es-MX" sz="14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s-MX" altLang="es-MX" sz="1400" dirty="0">
                <a:solidFill>
                  <a:schemeClr val="accent6">
                    <a:lumMod val="50000"/>
                  </a:schemeClr>
                </a:solidFill>
              </a:rPr>
              <a:t>    </a:t>
            </a:r>
            <a:r>
              <a:rPr lang="es-MX" altLang="es-MX" sz="1400" dirty="0">
                <a:solidFill>
                  <a:schemeClr val="accent6">
                    <a:lumMod val="50000"/>
                  </a:schemeClr>
                </a:solidFill>
                <a:hlinkClick r:id="rId12"/>
              </a:rPr>
              <a:t>&lt;</a:t>
            </a:r>
            <a:r>
              <a:rPr lang="es-MX" altLang="es-MX" sz="1400" dirty="0" err="1">
                <a:solidFill>
                  <a:schemeClr val="accent6">
                    <a:lumMod val="50000"/>
                  </a:schemeClr>
                </a:solidFill>
                <a:hlinkClick r:id="rId12"/>
              </a:rPr>
              <a:t>supports-screens</a:t>
            </a:r>
            <a:r>
              <a:rPr lang="es-MX" altLang="es-MX" sz="1400" dirty="0">
                <a:solidFill>
                  <a:schemeClr val="accent6">
                    <a:lumMod val="50000"/>
                  </a:schemeClr>
                </a:solidFill>
                <a:hlinkClick r:id="rId12"/>
              </a:rPr>
              <a:t> /&gt;</a:t>
            </a:r>
            <a:r>
              <a:rPr lang="es-MX" altLang="es-MX" sz="1400" dirty="0">
                <a:solidFill>
                  <a:schemeClr val="accent6">
                    <a:lumMod val="50000"/>
                  </a:schemeClr>
                </a:solidFill>
              </a:rPr>
              <a:t>  </a:t>
            </a:r>
            <a:br>
              <a:rPr lang="es-MX" altLang="es-MX" sz="14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s-MX" altLang="es-MX" sz="1400" dirty="0">
                <a:solidFill>
                  <a:schemeClr val="accent6">
                    <a:lumMod val="50000"/>
                  </a:schemeClr>
                </a:solidFill>
              </a:rPr>
              <a:t>    </a:t>
            </a:r>
            <a:r>
              <a:rPr lang="es-MX" altLang="es-MX" sz="1400" dirty="0">
                <a:solidFill>
                  <a:schemeClr val="accent6">
                    <a:lumMod val="50000"/>
                  </a:schemeClr>
                </a:solidFill>
                <a:hlinkClick r:id="rId13"/>
              </a:rPr>
              <a:t>&lt;compatible-</a:t>
            </a:r>
            <a:r>
              <a:rPr lang="es-MX" altLang="es-MX" sz="1400" dirty="0" err="1">
                <a:solidFill>
                  <a:schemeClr val="accent6">
                    <a:lumMod val="50000"/>
                  </a:schemeClr>
                </a:solidFill>
                <a:hlinkClick r:id="rId13"/>
              </a:rPr>
              <a:t>screens</a:t>
            </a:r>
            <a:r>
              <a:rPr lang="es-MX" altLang="es-MX" sz="1400" dirty="0">
                <a:solidFill>
                  <a:schemeClr val="accent6">
                    <a:lumMod val="50000"/>
                  </a:schemeClr>
                </a:solidFill>
                <a:hlinkClick r:id="rId13"/>
              </a:rPr>
              <a:t> /&gt;</a:t>
            </a:r>
            <a:r>
              <a:rPr lang="es-MX" altLang="es-MX" sz="1400" dirty="0">
                <a:solidFill>
                  <a:schemeClr val="accent6">
                    <a:lumMod val="50000"/>
                  </a:schemeClr>
                </a:solidFill>
              </a:rPr>
              <a:t>  </a:t>
            </a:r>
            <a:br>
              <a:rPr lang="es-MX" altLang="es-MX" sz="14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s-MX" altLang="es-MX" sz="1400" dirty="0">
                <a:solidFill>
                  <a:schemeClr val="accent6">
                    <a:lumMod val="50000"/>
                  </a:schemeClr>
                </a:solidFill>
              </a:rPr>
              <a:t>    </a:t>
            </a:r>
            <a:r>
              <a:rPr lang="es-MX" altLang="es-MX" sz="1400" dirty="0">
                <a:solidFill>
                  <a:schemeClr val="accent6">
                    <a:lumMod val="50000"/>
                  </a:schemeClr>
                </a:solidFill>
                <a:hlinkClick r:id="rId14"/>
              </a:rPr>
              <a:t>&lt;</a:t>
            </a:r>
            <a:r>
              <a:rPr lang="es-MX" altLang="es-MX" sz="1400" dirty="0" err="1">
                <a:solidFill>
                  <a:schemeClr val="accent6">
                    <a:lumMod val="50000"/>
                  </a:schemeClr>
                </a:solidFill>
                <a:hlinkClick r:id="rId14"/>
              </a:rPr>
              <a:t>supports-gl-texture</a:t>
            </a:r>
            <a:r>
              <a:rPr lang="es-MX" altLang="es-MX" sz="1400" dirty="0">
                <a:solidFill>
                  <a:schemeClr val="accent6">
                    <a:lumMod val="50000"/>
                  </a:schemeClr>
                </a:solidFill>
                <a:hlinkClick r:id="rId14"/>
              </a:rPr>
              <a:t> /&gt;</a:t>
            </a:r>
            <a:r>
              <a:rPr lang="es-MX" altLang="es-MX" sz="1400" dirty="0">
                <a:solidFill>
                  <a:schemeClr val="accent6">
                    <a:lumMod val="50000"/>
                  </a:schemeClr>
                </a:solidFill>
              </a:rPr>
              <a:t>  </a:t>
            </a:r>
            <a:br>
              <a:rPr lang="es-MX" altLang="es-MX" sz="1400" dirty="0">
                <a:solidFill>
                  <a:schemeClr val="accent6">
                    <a:lumMod val="50000"/>
                  </a:schemeClr>
                </a:solidFill>
              </a:rPr>
            </a:br>
            <a:br>
              <a:rPr lang="es-MX" altLang="es-MX" sz="1400" dirty="0"/>
            </a:br>
            <a:r>
              <a:rPr lang="es-MX" altLang="es-MX" sz="1400" dirty="0"/>
              <a:t>    </a:t>
            </a:r>
            <a:r>
              <a:rPr lang="es-MX" altLang="es-MX" sz="1400" dirty="0">
                <a:hlinkClick r:id="rId15"/>
              </a:rPr>
              <a:t>&lt;</a:t>
            </a:r>
            <a:r>
              <a:rPr lang="es-MX" altLang="es-MX" sz="1400" dirty="0" err="1">
                <a:hlinkClick r:id="rId15"/>
              </a:rPr>
              <a:t>application</a:t>
            </a:r>
            <a:r>
              <a:rPr lang="es-MX" altLang="es-MX" sz="1400" dirty="0">
                <a:hlinkClick r:id="rId15"/>
              </a:rPr>
              <a:t>&gt;</a:t>
            </a:r>
            <a:br>
              <a:rPr lang="es-MX" altLang="es-MX" sz="1400" dirty="0"/>
            </a:br>
            <a:br>
              <a:rPr lang="es-MX" altLang="es-MX" sz="1400" dirty="0"/>
            </a:br>
            <a:r>
              <a:rPr lang="es-MX" altLang="es-MX" sz="1400" dirty="0"/>
              <a:t>        </a:t>
            </a:r>
            <a:r>
              <a:rPr lang="es-MX" altLang="es-MX" sz="1400" dirty="0">
                <a:hlinkClick r:id="rId16"/>
              </a:rPr>
              <a:t>&lt;</a:t>
            </a:r>
            <a:r>
              <a:rPr lang="es-MX" altLang="es-MX" sz="1400" dirty="0" err="1">
                <a:hlinkClick r:id="rId16"/>
              </a:rPr>
              <a:t>activity</a:t>
            </a:r>
            <a:r>
              <a:rPr lang="es-MX" altLang="es-MX" sz="1400" dirty="0">
                <a:hlinkClick r:id="rId16"/>
              </a:rPr>
              <a:t>&gt;</a:t>
            </a:r>
            <a:br>
              <a:rPr lang="es-MX" altLang="es-MX" sz="1400" dirty="0"/>
            </a:br>
            <a:r>
              <a:rPr lang="es-MX" altLang="es-MX" sz="1400" dirty="0"/>
              <a:t>            </a:t>
            </a:r>
            <a:r>
              <a:rPr lang="es-MX" altLang="es-MX" sz="1400" dirty="0">
                <a:hlinkClick r:id="rId17"/>
              </a:rPr>
              <a:t>&lt;</a:t>
            </a:r>
            <a:r>
              <a:rPr lang="es-MX" altLang="es-MX" sz="1400" dirty="0" err="1">
                <a:hlinkClick r:id="rId17"/>
              </a:rPr>
              <a:t>intent-filter</a:t>
            </a:r>
            <a:r>
              <a:rPr lang="es-MX" altLang="es-MX" sz="1400" dirty="0">
                <a:hlinkClick r:id="rId17"/>
              </a:rPr>
              <a:t>&gt;</a:t>
            </a:r>
            <a:br>
              <a:rPr lang="es-MX" altLang="es-MX" sz="1400" dirty="0"/>
            </a:br>
            <a:r>
              <a:rPr lang="es-MX" altLang="es-MX" sz="1400" dirty="0"/>
              <a:t>                </a:t>
            </a:r>
            <a:r>
              <a:rPr lang="es-MX" altLang="es-MX" sz="1400" dirty="0">
                <a:hlinkClick r:id="rId18"/>
              </a:rPr>
              <a:t>&lt;</a:t>
            </a:r>
            <a:r>
              <a:rPr lang="es-MX" altLang="es-MX" sz="1400" dirty="0" err="1">
                <a:hlinkClick r:id="rId18"/>
              </a:rPr>
              <a:t>action</a:t>
            </a:r>
            <a:r>
              <a:rPr lang="es-MX" altLang="es-MX" sz="1400" dirty="0">
                <a:hlinkClick r:id="rId18"/>
              </a:rPr>
              <a:t> /&gt;</a:t>
            </a:r>
            <a:br>
              <a:rPr lang="es-MX" altLang="es-MX" sz="1400" dirty="0"/>
            </a:br>
            <a:r>
              <a:rPr lang="es-MX" altLang="es-MX" sz="1400" dirty="0"/>
              <a:t>                </a:t>
            </a:r>
            <a:r>
              <a:rPr lang="es-MX" altLang="es-MX" sz="1400" dirty="0">
                <a:hlinkClick r:id="rId19"/>
              </a:rPr>
              <a:t>&lt;</a:t>
            </a:r>
            <a:r>
              <a:rPr lang="es-MX" altLang="es-MX" sz="1400" dirty="0" err="1">
                <a:hlinkClick r:id="rId19"/>
              </a:rPr>
              <a:t>category</a:t>
            </a:r>
            <a:r>
              <a:rPr lang="es-MX" altLang="es-MX" sz="1400" dirty="0">
                <a:hlinkClick r:id="rId19"/>
              </a:rPr>
              <a:t> /&gt;</a:t>
            </a:r>
            <a:br>
              <a:rPr lang="es-MX" altLang="es-MX" sz="1400" dirty="0"/>
            </a:br>
            <a:r>
              <a:rPr lang="es-MX" altLang="es-MX" sz="1400" dirty="0"/>
              <a:t>                </a:t>
            </a:r>
            <a:r>
              <a:rPr lang="es-MX" altLang="es-MX" sz="1400" dirty="0">
                <a:hlinkClick r:id="rId20"/>
              </a:rPr>
              <a:t>&lt;data /&gt;</a:t>
            </a:r>
            <a:br>
              <a:rPr lang="es-MX" altLang="es-MX" sz="1400" dirty="0"/>
            </a:br>
            <a:r>
              <a:rPr lang="es-MX" altLang="es-MX" sz="1400" dirty="0"/>
              <a:t>            </a:t>
            </a:r>
            <a:r>
              <a:rPr lang="es-MX" altLang="es-MX" sz="1400" dirty="0">
                <a:hlinkClick r:id="rId17"/>
              </a:rPr>
              <a:t>&lt;/</a:t>
            </a:r>
            <a:r>
              <a:rPr lang="es-MX" altLang="es-MX" sz="1400" dirty="0" err="1">
                <a:hlinkClick r:id="rId17"/>
              </a:rPr>
              <a:t>intent-filter</a:t>
            </a:r>
            <a:r>
              <a:rPr lang="es-MX" altLang="es-MX" sz="1400" dirty="0">
                <a:hlinkClick r:id="rId17"/>
              </a:rPr>
              <a:t>&gt;</a:t>
            </a:r>
            <a:br>
              <a:rPr lang="es-MX" altLang="es-MX" sz="1400" dirty="0"/>
            </a:br>
            <a:r>
              <a:rPr lang="es-MX" altLang="es-MX" sz="1400" dirty="0"/>
              <a:t>            </a:t>
            </a:r>
            <a:r>
              <a:rPr lang="es-MX" altLang="es-MX" sz="1400" dirty="0">
                <a:hlinkClick r:id="rId21"/>
              </a:rPr>
              <a:t>&lt;meta-data /&gt;</a:t>
            </a:r>
            <a:br>
              <a:rPr lang="es-MX" altLang="es-MX" sz="1400" dirty="0"/>
            </a:br>
            <a:r>
              <a:rPr lang="es-MX" altLang="es-MX" sz="1400" dirty="0"/>
              <a:t>        </a:t>
            </a:r>
            <a:r>
              <a:rPr lang="es-MX" altLang="es-MX" sz="1400" dirty="0">
                <a:hlinkClick r:id="rId16"/>
              </a:rPr>
              <a:t>&lt;/</a:t>
            </a:r>
            <a:r>
              <a:rPr lang="es-MX" altLang="es-MX" sz="1400" dirty="0" err="1">
                <a:hlinkClick r:id="rId16"/>
              </a:rPr>
              <a:t>activity</a:t>
            </a:r>
            <a:r>
              <a:rPr lang="es-MX" altLang="es-MX" sz="1400" dirty="0">
                <a:hlinkClick r:id="rId16"/>
              </a:rPr>
              <a:t>&gt;</a:t>
            </a:r>
            <a:br>
              <a:rPr lang="es-MX" altLang="es-MX" sz="1400" dirty="0"/>
            </a:br>
            <a:br>
              <a:rPr lang="es-MX" altLang="es-MX" sz="1400" dirty="0"/>
            </a:br>
            <a:r>
              <a:rPr lang="es-MX" altLang="es-MX" sz="1400" dirty="0"/>
              <a:t>…   </a:t>
            </a: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6783705" y="286603"/>
            <a:ext cx="2922270" cy="597722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8700" numCol="1" rtlCol="0" anchor="ctr" anchorCtr="0" compatLnSpc="1">
            <a:prstTxWarp prst="textNoShape">
              <a:avLst/>
            </a:prstTxWarp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MX" altLang="es-MX" sz="1400" dirty="0"/>
              <a:t>…</a:t>
            </a:r>
            <a:br>
              <a:rPr lang="es-MX" altLang="es-MX" sz="1400" dirty="0"/>
            </a:br>
            <a:r>
              <a:rPr lang="es-MX" altLang="es-MX" sz="1400" dirty="0"/>
              <a:t>        </a:t>
            </a:r>
            <a:r>
              <a:rPr lang="es-MX" altLang="es-MX" sz="1400" dirty="0">
                <a:hlinkClick r:id="rId22"/>
              </a:rPr>
              <a:t>&lt;</a:t>
            </a:r>
            <a:r>
              <a:rPr lang="es-MX" altLang="es-MX" sz="1400" dirty="0" err="1">
                <a:hlinkClick r:id="rId22"/>
              </a:rPr>
              <a:t>activity</a:t>
            </a:r>
            <a:r>
              <a:rPr lang="es-MX" altLang="es-MX" sz="1400" dirty="0">
                <a:hlinkClick r:id="rId22"/>
              </a:rPr>
              <a:t>-alias&gt;</a:t>
            </a:r>
            <a:br>
              <a:rPr lang="es-MX" altLang="es-MX" sz="1400" dirty="0"/>
            </a:br>
            <a:r>
              <a:rPr lang="es-MX" altLang="es-MX" sz="1400" dirty="0"/>
              <a:t>            </a:t>
            </a:r>
            <a:r>
              <a:rPr lang="es-MX" altLang="es-MX" sz="1400" dirty="0">
                <a:hlinkClick r:id="rId17"/>
              </a:rPr>
              <a:t>&lt;</a:t>
            </a:r>
            <a:r>
              <a:rPr lang="es-MX" altLang="es-MX" sz="1400" dirty="0" err="1">
                <a:hlinkClick r:id="rId17"/>
              </a:rPr>
              <a:t>intent-filter</a:t>
            </a:r>
            <a:r>
              <a:rPr lang="es-MX" altLang="es-MX" sz="1400" dirty="0">
                <a:hlinkClick r:id="rId17"/>
              </a:rPr>
              <a:t>&gt;</a:t>
            </a:r>
            <a:r>
              <a:rPr lang="es-MX" altLang="es-MX" sz="1400" dirty="0"/>
              <a:t> . . . </a:t>
            </a:r>
            <a:r>
              <a:rPr lang="es-MX" altLang="es-MX" sz="1400" dirty="0">
                <a:hlinkClick r:id="rId17"/>
              </a:rPr>
              <a:t>&lt;/</a:t>
            </a:r>
            <a:r>
              <a:rPr lang="es-MX" altLang="es-MX" sz="1400" dirty="0" err="1">
                <a:hlinkClick r:id="rId17"/>
              </a:rPr>
              <a:t>intent-filter</a:t>
            </a:r>
            <a:r>
              <a:rPr lang="es-MX" altLang="es-MX" sz="1400" dirty="0">
                <a:hlinkClick r:id="rId17"/>
              </a:rPr>
              <a:t>&gt;</a:t>
            </a:r>
            <a:br>
              <a:rPr lang="es-MX" altLang="es-MX" sz="1400" dirty="0"/>
            </a:br>
            <a:r>
              <a:rPr lang="es-MX" altLang="es-MX" sz="1400" dirty="0"/>
              <a:t>            </a:t>
            </a:r>
            <a:r>
              <a:rPr lang="es-MX" altLang="es-MX" sz="1400" dirty="0">
                <a:hlinkClick r:id="rId21"/>
              </a:rPr>
              <a:t>&lt;meta-data /&gt;</a:t>
            </a:r>
            <a:br>
              <a:rPr lang="es-MX" altLang="es-MX" sz="1400" dirty="0"/>
            </a:br>
            <a:r>
              <a:rPr lang="es-MX" altLang="es-MX" sz="1400" dirty="0"/>
              <a:t>        </a:t>
            </a:r>
            <a:r>
              <a:rPr lang="es-MX" altLang="es-MX" sz="1400" dirty="0">
                <a:hlinkClick r:id="rId22"/>
              </a:rPr>
              <a:t>&lt;/</a:t>
            </a:r>
            <a:r>
              <a:rPr lang="es-MX" altLang="es-MX" sz="1400" dirty="0" err="1">
                <a:hlinkClick r:id="rId22"/>
              </a:rPr>
              <a:t>activity</a:t>
            </a:r>
            <a:r>
              <a:rPr lang="es-MX" altLang="es-MX" sz="1400" dirty="0">
                <a:hlinkClick r:id="rId22"/>
              </a:rPr>
              <a:t>-alias&gt;</a:t>
            </a:r>
            <a:br>
              <a:rPr lang="es-MX" altLang="es-MX" sz="1400" dirty="0"/>
            </a:br>
            <a:br>
              <a:rPr lang="es-MX" altLang="es-MX" sz="1400" dirty="0"/>
            </a:br>
            <a:r>
              <a:rPr lang="es-MX" altLang="es-MX" sz="1400" dirty="0"/>
              <a:t>        </a:t>
            </a:r>
            <a:r>
              <a:rPr lang="es-MX" altLang="es-MX" sz="1400" dirty="0">
                <a:hlinkClick r:id="rId23"/>
              </a:rPr>
              <a:t>&lt;</a:t>
            </a:r>
            <a:r>
              <a:rPr lang="es-MX" altLang="es-MX" sz="1400" dirty="0" err="1">
                <a:hlinkClick r:id="rId23"/>
              </a:rPr>
              <a:t>service</a:t>
            </a:r>
            <a:r>
              <a:rPr lang="es-MX" altLang="es-MX" sz="1400" dirty="0">
                <a:hlinkClick r:id="rId23"/>
              </a:rPr>
              <a:t>&gt;</a:t>
            </a:r>
            <a:br>
              <a:rPr lang="es-MX" altLang="es-MX" sz="1400" dirty="0"/>
            </a:br>
            <a:r>
              <a:rPr lang="es-MX" altLang="es-MX" sz="1400" dirty="0"/>
              <a:t>            </a:t>
            </a:r>
            <a:r>
              <a:rPr lang="es-MX" altLang="es-MX" sz="1400" dirty="0">
                <a:hlinkClick r:id="rId17"/>
              </a:rPr>
              <a:t>&lt;</a:t>
            </a:r>
            <a:r>
              <a:rPr lang="es-MX" altLang="es-MX" sz="1400" dirty="0" err="1">
                <a:hlinkClick r:id="rId17"/>
              </a:rPr>
              <a:t>intent-filter</a:t>
            </a:r>
            <a:r>
              <a:rPr lang="es-MX" altLang="es-MX" sz="1400" dirty="0">
                <a:hlinkClick r:id="rId17"/>
              </a:rPr>
              <a:t>&gt;</a:t>
            </a:r>
            <a:r>
              <a:rPr lang="es-MX" altLang="es-MX" sz="1400" dirty="0"/>
              <a:t> . . . </a:t>
            </a:r>
            <a:r>
              <a:rPr lang="es-MX" altLang="es-MX" sz="1400" dirty="0">
                <a:hlinkClick r:id="rId17"/>
              </a:rPr>
              <a:t>&lt;/</a:t>
            </a:r>
            <a:r>
              <a:rPr lang="es-MX" altLang="es-MX" sz="1400" dirty="0" err="1">
                <a:hlinkClick r:id="rId17"/>
              </a:rPr>
              <a:t>intent-filter</a:t>
            </a:r>
            <a:r>
              <a:rPr lang="es-MX" altLang="es-MX" sz="1400" dirty="0">
                <a:hlinkClick r:id="rId17"/>
              </a:rPr>
              <a:t>&gt;</a:t>
            </a:r>
            <a:br>
              <a:rPr lang="es-MX" altLang="es-MX" sz="1400" dirty="0"/>
            </a:br>
            <a:r>
              <a:rPr lang="es-MX" altLang="es-MX" sz="1400" dirty="0"/>
              <a:t>            </a:t>
            </a:r>
            <a:r>
              <a:rPr lang="es-MX" altLang="es-MX" sz="1400" dirty="0">
                <a:hlinkClick r:id="rId21"/>
              </a:rPr>
              <a:t>&lt;meta-data/&gt;</a:t>
            </a:r>
            <a:br>
              <a:rPr lang="es-MX" altLang="es-MX" sz="1400" dirty="0"/>
            </a:br>
            <a:r>
              <a:rPr lang="es-MX" altLang="es-MX" sz="1400" dirty="0"/>
              <a:t>        </a:t>
            </a:r>
            <a:r>
              <a:rPr lang="es-MX" altLang="es-MX" sz="1400" dirty="0">
                <a:hlinkClick r:id="rId23"/>
              </a:rPr>
              <a:t>&lt;/</a:t>
            </a:r>
            <a:r>
              <a:rPr lang="es-MX" altLang="es-MX" sz="1400" dirty="0" err="1">
                <a:hlinkClick r:id="rId23"/>
              </a:rPr>
              <a:t>service</a:t>
            </a:r>
            <a:r>
              <a:rPr lang="es-MX" altLang="es-MX" sz="1400" dirty="0">
                <a:hlinkClick r:id="rId23"/>
              </a:rPr>
              <a:t>&gt;</a:t>
            </a:r>
            <a:br>
              <a:rPr lang="es-MX" altLang="es-MX" sz="1400" dirty="0"/>
            </a:br>
            <a:br>
              <a:rPr lang="es-MX" altLang="es-MX" sz="1400" dirty="0"/>
            </a:br>
            <a:r>
              <a:rPr lang="es-MX" altLang="es-MX" sz="1400" dirty="0"/>
              <a:t>        </a:t>
            </a:r>
            <a:r>
              <a:rPr lang="es-MX" altLang="es-MX" sz="1400" dirty="0">
                <a:hlinkClick r:id="rId24"/>
              </a:rPr>
              <a:t>&lt;receiver&gt;</a:t>
            </a:r>
            <a:br>
              <a:rPr lang="es-MX" altLang="es-MX" sz="1400" dirty="0"/>
            </a:br>
            <a:r>
              <a:rPr lang="es-MX" altLang="es-MX" sz="1400" dirty="0"/>
              <a:t>            </a:t>
            </a:r>
            <a:r>
              <a:rPr lang="es-MX" altLang="es-MX" sz="1400" dirty="0">
                <a:hlinkClick r:id="rId17"/>
              </a:rPr>
              <a:t>&lt;</a:t>
            </a:r>
            <a:r>
              <a:rPr lang="es-MX" altLang="es-MX" sz="1400" dirty="0" err="1">
                <a:hlinkClick r:id="rId17"/>
              </a:rPr>
              <a:t>intent-filter</a:t>
            </a:r>
            <a:r>
              <a:rPr lang="es-MX" altLang="es-MX" sz="1400" dirty="0">
                <a:hlinkClick r:id="rId17"/>
              </a:rPr>
              <a:t>&gt;</a:t>
            </a:r>
            <a:r>
              <a:rPr lang="es-MX" altLang="es-MX" sz="1400" dirty="0"/>
              <a:t> . . . </a:t>
            </a:r>
            <a:r>
              <a:rPr lang="es-MX" altLang="es-MX" sz="1400" dirty="0">
                <a:hlinkClick r:id="rId17"/>
              </a:rPr>
              <a:t>&lt;/</a:t>
            </a:r>
            <a:r>
              <a:rPr lang="es-MX" altLang="es-MX" sz="1400" dirty="0" err="1">
                <a:hlinkClick r:id="rId17"/>
              </a:rPr>
              <a:t>intent-filter</a:t>
            </a:r>
            <a:r>
              <a:rPr lang="es-MX" altLang="es-MX" sz="1400" dirty="0">
                <a:hlinkClick r:id="rId17"/>
              </a:rPr>
              <a:t>&gt;</a:t>
            </a:r>
            <a:br>
              <a:rPr lang="es-MX" altLang="es-MX" sz="1400" dirty="0"/>
            </a:br>
            <a:r>
              <a:rPr lang="es-MX" altLang="es-MX" sz="1400" dirty="0"/>
              <a:t>            </a:t>
            </a:r>
            <a:r>
              <a:rPr lang="es-MX" altLang="es-MX" sz="1400" dirty="0">
                <a:hlinkClick r:id="rId21"/>
              </a:rPr>
              <a:t>&lt;meta-data /&gt;</a:t>
            </a:r>
            <a:br>
              <a:rPr lang="es-MX" altLang="es-MX" sz="1400" dirty="0"/>
            </a:br>
            <a:r>
              <a:rPr lang="es-MX" altLang="es-MX" sz="1400" dirty="0"/>
              <a:t>        </a:t>
            </a:r>
            <a:r>
              <a:rPr lang="es-MX" altLang="es-MX" sz="1400" dirty="0">
                <a:hlinkClick r:id="rId24"/>
              </a:rPr>
              <a:t>&lt;/receiver&gt;</a:t>
            </a:r>
            <a:br>
              <a:rPr lang="es-MX" altLang="es-MX" sz="1400" dirty="0"/>
            </a:br>
            <a:br>
              <a:rPr lang="es-MX" altLang="es-MX" sz="1400" dirty="0"/>
            </a:br>
            <a:r>
              <a:rPr lang="es-MX" altLang="es-MX" sz="1400" dirty="0"/>
              <a:t>        </a:t>
            </a:r>
            <a:r>
              <a:rPr lang="es-MX" altLang="es-MX" sz="1400" dirty="0">
                <a:hlinkClick r:id="rId25"/>
              </a:rPr>
              <a:t>&lt;</a:t>
            </a:r>
            <a:r>
              <a:rPr lang="es-MX" altLang="es-MX" sz="1400" dirty="0" err="1">
                <a:hlinkClick r:id="rId25"/>
              </a:rPr>
              <a:t>provider</a:t>
            </a:r>
            <a:r>
              <a:rPr lang="es-MX" altLang="es-MX" sz="1400" dirty="0">
                <a:hlinkClick r:id="rId25"/>
              </a:rPr>
              <a:t>&gt;</a:t>
            </a:r>
            <a:br>
              <a:rPr lang="es-MX" altLang="es-MX" sz="1400" dirty="0"/>
            </a:br>
            <a:r>
              <a:rPr lang="es-MX" altLang="es-MX" sz="1400" dirty="0"/>
              <a:t>            </a:t>
            </a:r>
            <a:r>
              <a:rPr lang="es-MX" altLang="es-MX" sz="1400" dirty="0">
                <a:hlinkClick r:id="rId26"/>
              </a:rPr>
              <a:t>&lt;</a:t>
            </a:r>
            <a:r>
              <a:rPr lang="es-MX" altLang="es-MX" sz="1400" dirty="0" err="1">
                <a:hlinkClick r:id="rId26"/>
              </a:rPr>
              <a:t>grant-uri-permission</a:t>
            </a:r>
            <a:r>
              <a:rPr lang="es-MX" altLang="es-MX" sz="1400" dirty="0">
                <a:hlinkClick r:id="rId26"/>
              </a:rPr>
              <a:t> /&gt;</a:t>
            </a:r>
            <a:br>
              <a:rPr lang="es-MX" altLang="es-MX" sz="1400" dirty="0"/>
            </a:br>
            <a:r>
              <a:rPr lang="es-MX" altLang="es-MX" sz="1400" dirty="0"/>
              <a:t>            </a:t>
            </a:r>
            <a:r>
              <a:rPr lang="es-MX" altLang="es-MX" sz="1400" dirty="0">
                <a:hlinkClick r:id="rId21"/>
              </a:rPr>
              <a:t>&lt;meta-data /&gt;</a:t>
            </a:r>
            <a:br>
              <a:rPr lang="es-MX" altLang="es-MX" sz="1400" dirty="0"/>
            </a:br>
            <a:r>
              <a:rPr lang="es-MX" altLang="es-MX" sz="1400" dirty="0"/>
              <a:t>            </a:t>
            </a:r>
            <a:r>
              <a:rPr lang="es-MX" altLang="es-MX" sz="1400" dirty="0">
                <a:hlinkClick r:id="rId27"/>
              </a:rPr>
              <a:t>&lt;</a:t>
            </a:r>
            <a:r>
              <a:rPr lang="es-MX" altLang="es-MX" sz="1400" dirty="0" err="1">
                <a:hlinkClick r:id="rId27"/>
              </a:rPr>
              <a:t>path-permission</a:t>
            </a:r>
            <a:r>
              <a:rPr lang="es-MX" altLang="es-MX" sz="1400" dirty="0">
                <a:hlinkClick r:id="rId27"/>
              </a:rPr>
              <a:t> /&gt;</a:t>
            </a:r>
            <a:br>
              <a:rPr lang="es-MX" altLang="es-MX" sz="1400" dirty="0"/>
            </a:br>
            <a:r>
              <a:rPr lang="es-MX" altLang="es-MX" sz="1400" dirty="0"/>
              <a:t>        </a:t>
            </a:r>
            <a:r>
              <a:rPr lang="es-MX" altLang="es-MX" sz="1400" dirty="0">
                <a:hlinkClick r:id="rId25"/>
              </a:rPr>
              <a:t>&lt;/</a:t>
            </a:r>
            <a:r>
              <a:rPr lang="es-MX" altLang="es-MX" sz="1400" dirty="0" err="1">
                <a:hlinkClick r:id="rId25"/>
              </a:rPr>
              <a:t>provider</a:t>
            </a:r>
            <a:r>
              <a:rPr lang="es-MX" altLang="es-MX" sz="1400" dirty="0">
                <a:hlinkClick r:id="rId25"/>
              </a:rPr>
              <a:t>&gt;</a:t>
            </a:r>
            <a:br>
              <a:rPr lang="es-MX" altLang="es-MX" sz="1400" dirty="0"/>
            </a:br>
            <a:br>
              <a:rPr lang="es-MX" altLang="es-MX" sz="1400" dirty="0"/>
            </a:br>
            <a:r>
              <a:rPr lang="es-MX" altLang="es-MX" sz="1400" dirty="0"/>
              <a:t>        </a:t>
            </a:r>
            <a:r>
              <a:rPr lang="es-MX" altLang="es-MX" sz="1400" dirty="0">
                <a:hlinkClick r:id="rId28"/>
              </a:rPr>
              <a:t>&lt;uses-</a:t>
            </a:r>
            <a:r>
              <a:rPr lang="es-MX" altLang="es-MX" sz="1400" dirty="0" err="1">
                <a:hlinkClick r:id="rId28"/>
              </a:rPr>
              <a:t>library</a:t>
            </a:r>
            <a:r>
              <a:rPr lang="es-MX" altLang="es-MX" sz="1400" dirty="0">
                <a:hlinkClick r:id="rId28"/>
              </a:rPr>
              <a:t> /&gt;</a:t>
            </a:r>
            <a:br>
              <a:rPr lang="es-MX" altLang="es-MX" sz="1400" dirty="0"/>
            </a:br>
            <a:br>
              <a:rPr lang="es-MX" altLang="es-MX" sz="1400" dirty="0"/>
            </a:br>
            <a:r>
              <a:rPr lang="es-MX" altLang="es-MX" sz="1400" dirty="0"/>
              <a:t>    </a:t>
            </a:r>
            <a:r>
              <a:rPr lang="es-MX" altLang="es-MX" sz="1400" dirty="0">
                <a:hlinkClick r:id="rId15"/>
              </a:rPr>
              <a:t>&lt;/</a:t>
            </a:r>
            <a:r>
              <a:rPr lang="es-MX" altLang="es-MX" sz="1400" dirty="0" err="1">
                <a:hlinkClick r:id="rId15"/>
              </a:rPr>
              <a:t>application</a:t>
            </a:r>
            <a:r>
              <a:rPr lang="es-MX" altLang="es-MX" sz="1400" dirty="0">
                <a:hlinkClick r:id="rId15"/>
              </a:rPr>
              <a:t>&gt;</a:t>
            </a:r>
            <a:br>
              <a:rPr lang="es-MX" altLang="es-MX" sz="1400" dirty="0"/>
            </a:br>
            <a:br>
              <a:rPr lang="es-MX" altLang="es-MX" sz="1400" dirty="0"/>
            </a:br>
            <a:r>
              <a:rPr lang="es-MX" altLang="es-MX" sz="1400" dirty="0">
                <a:hlinkClick r:id="rId3"/>
              </a:rPr>
              <a:t>&lt;/</a:t>
            </a:r>
            <a:r>
              <a:rPr lang="es-MX" altLang="es-MX" sz="1400" dirty="0" err="1">
                <a:hlinkClick r:id="rId3"/>
              </a:rPr>
              <a:t>manifest</a:t>
            </a:r>
            <a:r>
              <a:rPr lang="es-MX" altLang="es-MX" sz="1400" dirty="0">
                <a:hlinkClick r:id="rId3"/>
              </a:rPr>
              <a:t>&gt;</a:t>
            </a:r>
            <a:r>
              <a:rPr lang="es-MX" altLang="es-MX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114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nettle.haverhill-ps.org/wp-content/uploads/sites/20/2015/04/android-logo-peek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0" y="0"/>
            <a:ext cx="2019300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Resources</a:t>
            </a:r>
            <a:r>
              <a:rPr lang="es-MX" dirty="0"/>
              <a:t>: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b="1" dirty="0" err="1"/>
              <a:t>Resource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key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Additional files and static content that your code uses</a:t>
            </a:r>
          </a:p>
          <a:p>
            <a:r>
              <a:rPr lang="en-US" sz="2400" dirty="0"/>
              <a:t>bitmaps, layout definitions, user interface strings, animation instructions, and more.</a:t>
            </a:r>
          </a:p>
          <a:p>
            <a:r>
              <a:rPr lang="en-US" sz="2400" dirty="0"/>
              <a:t>Included in /res</a:t>
            </a:r>
          </a:p>
          <a:p>
            <a:endParaRPr lang="es-MX" sz="2400" dirty="0"/>
          </a:p>
        </p:txBody>
      </p:sp>
      <p:sp>
        <p:nvSpPr>
          <p:cNvPr id="10" name="Hexágono 9"/>
          <p:cNvSpPr/>
          <p:nvPr/>
        </p:nvSpPr>
        <p:spPr>
          <a:xfrm>
            <a:off x="1971675" y="4676775"/>
            <a:ext cx="1104899" cy="1018948"/>
          </a:xfrm>
          <a:prstGeom prst="hexagon">
            <a:avLst>
              <a:gd name="adj" fmla="val 27804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Hexágono 12"/>
          <p:cNvSpPr/>
          <p:nvPr/>
        </p:nvSpPr>
        <p:spPr>
          <a:xfrm>
            <a:off x="2846070" y="4058927"/>
            <a:ext cx="1104899" cy="1018948"/>
          </a:xfrm>
          <a:prstGeom prst="hexagon">
            <a:avLst>
              <a:gd name="adj" fmla="val 27804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Hexágono 13"/>
          <p:cNvSpPr/>
          <p:nvPr/>
        </p:nvSpPr>
        <p:spPr>
          <a:xfrm>
            <a:off x="3720465" y="4676775"/>
            <a:ext cx="1104899" cy="1018948"/>
          </a:xfrm>
          <a:prstGeom prst="hexagon">
            <a:avLst>
              <a:gd name="adj" fmla="val 27804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Hexágono 14"/>
          <p:cNvSpPr/>
          <p:nvPr/>
        </p:nvSpPr>
        <p:spPr>
          <a:xfrm>
            <a:off x="4594860" y="4113114"/>
            <a:ext cx="1104899" cy="1018948"/>
          </a:xfrm>
          <a:prstGeom prst="hexagon">
            <a:avLst>
              <a:gd name="adj" fmla="val 27804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Hexágono 15"/>
          <p:cNvSpPr/>
          <p:nvPr/>
        </p:nvSpPr>
        <p:spPr>
          <a:xfrm>
            <a:off x="5469255" y="4676775"/>
            <a:ext cx="1104899" cy="1018948"/>
          </a:xfrm>
          <a:prstGeom prst="hexagon">
            <a:avLst>
              <a:gd name="adj" fmla="val 27804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Hexágono 16"/>
          <p:cNvSpPr/>
          <p:nvPr/>
        </p:nvSpPr>
        <p:spPr>
          <a:xfrm>
            <a:off x="6343650" y="4130170"/>
            <a:ext cx="1104899" cy="1018948"/>
          </a:xfrm>
          <a:prstGeom prst="hexagon">
            <a:avLst>
              <a:gd name="adj" fmla="val 27804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Hexágono 17"/>
          <p:cNvSpPr/>
          <p:nvPr/>
        </p:nvSpPr>
        <p:spPr>
          <a:xfrm>
            <a:off x="7218045" y="4741456"/>
            <a:ext cx="1104899" cy="1018948"/>
          </a:xfrm>
          <a:prstGeom prst="hexagon">
            <a:avLst>
              <a:gd name="adj" fmla="val 27804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Hexágono 18"/>
          <p:cNvSpPr/>
          <p:nvPr/>
        </p:nvSpPr>
        <p:spPr>
          <a:xfrm>
            <a:off x="8092440" y="4167301"/>
            <a:ext cx="1104899" cy="1018948"/>
          </a:xfrm>
          <a:prstGeom prst="hexagon">
            <a:avLst>
              <a:gd name="adj" fmla="val 27804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/>
          <p:cNvSpPr txBox="1"/>
          <p:nvPr/>
        </p:nvSpPr>
        <p:spPr>
          <a:xfrm>
            <a:off x="1933257" y="5808686"/>
            <a:ext cx="1158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Animation</a:t>
            </a:r>
            <a:endParaRPr lang="es-MX" dirty="0"/>
          </a:p>
        </p:txBody>
      </p:sp>
      <p:sp>
        <p:nvSpPr>
          <p:cNvPr id="21" name="CuadroTexto 20"/>
          <p:cNvSpPr txBox="1"/>
          <p:nvPr/>
        </p:nvSpPr>
        <p:spPr>
          <a:xfrm>
            <a:off x="3930512" y="579280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Color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5469255" y="5798095"/>
            <a:ext cx="1164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Drawables</a:t>
            </a:r>
            <a:endParaRPr lang="es-MX" dirty="0"/>
          </a:p>
        </p:txBody>
      </p:sp>
      <p:sp>
        <p:nvSpPr>
          <p:cNvPr id="23" name="CuadroTexto 22"/>
          <p:cNvSpPr txBox="1"/>
          <p:nvPr/>
        </p:nvSpPr>
        <p:spPr>
          <a:xfrm>
            <a:off x="7218045" y="5841184"/>
            <a:ext cx="90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Layouts</a:t>
            </a:r>
            <a:endParaRPr lang="es-MX" dirty="0"/>
          </a:p>
        </p:txBody>
      </p:sp>
      <p:sp>
        <p:nvSpPr>
          <p:cNvPr id="24" name="CuadroTexto 23"/>
          <p:cNvSpPr txBox="1"/>
          <p:nvPr/>
        </p:nvSpPr>
        <p:spPr>
          <a:xfrm>
            <a:off x="3028065" y="3633114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Menu</a:t>
            </a:r>
            <a:endParaRPr lang="es-MX" dirty="0"/>
          </a:p>
        </p:txBody>
      </p:sp>
      <p:sp>
        <p:nvSpPr>
          <p:cNvPr id="25" name="CuadroTexto 24"/>
          <p:cNvSpPr txBox="1"/>
          <p:nvPr/>
        </p:nvSpPr>
        <p:spPr>
          <a:xfrm>
            <a:off x="4709155" y="3646618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Strings</a:t>
            </a:r>
            <a:endParaRPr lang="es-MX" dirty="0"/>
          </a:p>
        </p:txBody>
      </p:sp>
      <p:sp>
        <p:nvSpPr>
          <p:cNvPr id="26" name="CuadroTexto 25"/>
          <p:cNvSpPr txBox="1"/>
          <p:nvPr/>
        </p:nvSpPr>
        <p:spPr>
          <a:xfrm>
            <a:off x="6578126" y="368005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Style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8322944" y="3672748"/>
            <a:ext cx="1178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And More </a:t>
            </a:r>
          </a:p>
        </p:txBody>
      </p:sp>
      <p:sp>
        <p:nvSpPr>
          <p:cNvPr id="12" name="Botón de acción: Inicio 11">
            <a:hlinkClick r:id="rId4" highlightClick="1">
              <a:snd r:embed="rId3" name="wind.wav"/>
            </a:hlinkClick>
          </p:cNvPr>
          <p:cNvSpPr/>
          <p:nvPr/>
        </p:nvSpPr>
        <p:spPr>
          <a:xfrm>
            <a:off x="11422199" y="5644438"/>
            <a:ext cx="754743" cy="666059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4347" name="Picture 11" descr="hamburger, lines, menu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177" y="4214797"/>
            <a:ext cx="729796" cy="729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1" name="Picture 15" descr="abc, crossed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103" y="3250856"/>
            <a:ext cx="2509546" cy="250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3" name="Picture 17" descr="gallery, image, photo, photography, picture, pictures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889" y="4866927"/>
            <a:ext cx="584654" cy="584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5" name="Picture 19" descr="creative, hipster, moustache, style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991" y="4139691"/>
            <a:ext cx="1054479" cy="105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7" name="Picture 21" descr="interface, layout, sidebar right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119" y="4983822"/>
            <a:ext cx="571872" cy="57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9" name="Picture 23" descr="camera, cinema, festival, film, media, movie, video icon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393" y="4310349"/>
            <a:ext cx="658588" cy="65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61" name="Picture 25" descr="fly, racket, rocket, skyrocket, space, speed, startup icon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515" y="4831162"/>
            <a:ext cx="705237" cy="70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63" name="Picture 27" descr="color, palette, sticker icon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359" y="492434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986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Agenda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1. </a:t>
            </a:r>
            <a:r>
              <a:rPr lang="en-US" b="1" dirty="0"/>
              <a:t>Introduction</a:t>
            </a:r>
            <a:r>
              <a:rPr lang="en-US" dirty="0"/>
              <a:t> to the android platform and the android development environment</a:t>
            </a:r>
            <a:endParaRPr lang="es-MX" dirty="0"/>
          </a:p>
          <a:p>
            <a:pPr lvl="0"/>
            <a:r>
              <a:rPr lang="en-US" dirty="0"/>
              <a:t>2. Application </a:t>
            </a:r>
            <a:r>
              <a:rPr lang="en-US" b="1" dirty="0"/>
              <a:t>Fundamentals</a:t>
            </a:r>
            <a:r>
              <a:rPr lang="en-US" dirty="0"/>
              <a:t> and the Activity Class</a:t>
            </a:r>
            <a:endParaRPr lang="es-MX" dirty="0"/>
          </a:p>
          <a:p>
            <a:pPr lvl="1"/>
            <a:r>
              <a:rPr lang="en-US" sz="2000" dirty="0"/>
              <a:t>Application Fundamentals</a:t>
            </a:r>
            <a:endParaRPr lang="es-MX" sz="2000" dirty="0"/>
          </a:p>
          <a:p>
            <a:pPr lvl="1"/>
            <a:r>
              <a:rPr lang="en-US" sz="2000" dirty="0"/>
              <a:t>The activity Class</a:t>
            </a:r>
            <a:endParaRPr lang="es-MX" sz="2000" dirty="0"/>
          </a:p>
          <a:p>
            <a:pPr lvl="0"/>
            <a:r>
              <a:rPr lang="en-US" dirty="0"/>
              <a:t>3. </a:t>
            </a:r>
            <a:r>
              <a:rPr lang="en-US" b="1" dirty="0"/>
              <a:t>Intents &amp; UI</a:t>
            </a:r>
            <a:endParaRPr lang="es-MX" b="1" dirty="0"/>
          </a:p>
          <a:p>
            <a:pPr lvl="0"/>
            <a:r>
              <a:rPr lang="es-MX" dirty="0"/>
              <a:t>4</a:t>
            </a:r>
            <a:r>
              <a:rPr lang="es-MX" b="1" dirty="0"/>
              <a:t>. Git</a:t>
            </a:r>
          </a:p>
          <a:p>
            <a:pPr lvl="0"/>
            <a:r>
              <a:rPr lang="es-MX" dirty="0"/>
              <a:t>5</a:t>
            </a:r>
            <a:r>
              <a:rPr lang="es-MX" b="1" dirty="0"/>
              <a:t>. VR Processing</a:t>
            </a:r>
          </a:p>
        </p:txBody>
      </p:sp>
    </p:spTree>
    <p:extLst>
      <p:ext uri="{BB962C8B-B14F-4D97-AF65-F5344CB8AC3E}">
        <p14:creationId xmlns:p14="http://schemas.microsoft.com/office/powerpoint/2010/main" val="27745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nettle.haverhill-ps.org/wp-content/uploads/sites/20/2015/04/android-logo-peek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0" y="0"/>
            <a:ext cx="2019300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Resources</a:t>
            </a:r>
            <a:r>
              <a:rPr lang="es-MX" dirty="0"/>
              <a:t>: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b="1" dirty="0" err="1"/>
              <a:t>Resource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key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14338" name="Picture 2" descr="https://developer.android.com/images/resources/resource_devices_diagram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015" y="2023962"/>
            <a:ext cx="5271135" cy="1975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https://developer.android.com/images/resources/resource_devices_diagram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683" y="4401404"/>
            <a:ext cx="4833997" cy="1811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6915150" y="2358016"/>
            <a:ext cx="34956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Roboto"/>
              </a:rPr>
              <a:t>Two different devices, each using the default layout (the app provides no alternative layouts).</a:t>
            </a:r>
            <a:endParaRPr lang="es-MX" dirty="0"/>
          </a:p>
        </p:txBody>
      </p:sp>
      <p:sp>
        <p:nvSpPr>
          <p:cNvPr id="8" name="Rectángulo 7"/>
          <p:cNvSpPr/>
          <p:nvPr/>
        </p:nvSpPr>
        <p:spPr>
          <a:xfrm>
            <a:off x="2959864" y="4845393"/>
            <a:ext cx="349567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Two different devices, each using a different layout provided for different screen sizes.</a:t>
            </a:r>
          </a:p>
        </p:txBody>
      </p:sp>
    </p:spTree>
    <p:extLst>
      <p:ext uri="{BB962C8B-B14F-4D97-AF65-F5344CB8AC3E}">
        <p14:creationId xmlns:p14="http://schemas.microsoft.com/office/powerpoint/2010/main" val="179400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nettle.haverhill-ps.org/wp-content/uploads/sites/20/2015/04/android-logo-peek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0" y="0"/>
            <a:ext cx="2019300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Classes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MX" sz="5400" dirty="0"/>
          </a:p>
          <a:p>
            <a:r>
              <a:rPr lang="es-MX" sz="4400" dirty="0" err="1"/>
              <a:t>Just</a:t>
            </a:r>
            <a:r>
              <a:rPr lang="es-MX" sz="4400" dirty="0"/>
              <a:t> </a:t>
            </a:r>
            <a:r>
              <a:rPr lang="es-MX" sz="4400" dirty="0" err="1"/>
              <a:t>like</a:t>
            </a:r>
            <a:r>
              <a:rPr lang="es-MX" sz="4400" dirty="0"/>
              <a:t> Java….</a:t>
            </a:r>
          </a:p>
        </p:txBody>
      </p:sp>
      <p:sp>
        <p:nvSpPr>
          <p:cNvPr id="4" name="Rectángulo redondeado 3"/>
          <p:cNvSpPr/>
          <p:nvPr/>
        </p:nvSpPr>
        <p:spPr>
          <a:xfrm>
            <a:off x="1307739" y="4078514"/>
            <a:ext cx="4194628" cy="1553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err="1"/>
              <a:t>com.example.project</a:t>
            </a:r>
            <a:endParaRPr lang="es-MX" sz="2800" dirty="0"/>
          </a:p>
          <a:p>
            <a:pPr algn="ctr"/>
            <a:r>
              <a:rPr lang="es-MX" sz="2800" dirty="0"/>
              <a:t>/</a:t>
            </a:r>
            <a:r>
              <a:rPr lang="es-MX" sz="2800" dirty="0" err="1"/>
              <a:t>com</a:t>
            </a:r>
            <a:r>
              <a:rPr lang="es-MX" sz="2800" dirty="0"/>
              <a:t>/</a:t>
            </a:r>
            <a:r>
              <a:rPr lang="es-MX" sz="2800" dirty="0" err="1"/>
              <a:t>example</a:t>
            </a:r>
            <a:r>
              <a:rPr lang="es-MX" sz="2800" dirty="0"/>
              <a:t>/</a:t>
            </a:r>
            <a:r>
              <a:rPr lang="es-MX" sz="2800" dirty="0" err="1"/>
              <a:t>project</a:t>
            </a:r>
            <a:r>
              <a:rPr lang="es-MX" sz="2800" dirty="0"/>
              <a:t>/</a:t>
            </a:r>
          </a:p>
        </p:txBody>
      </p:sp>
      <p:sp>
        <p:nvSpPr>
          <p:cNvPr id="6" name="Rectángulo redondeado 5"/>
          <p:cNvSpPr/>
          <p:nvPr/>
        </p:nvSpPr>
        <p:spPr>
          <a:xfrm>
            <a:off x="6695440" y="4043075"/>
            <a:ext cx="4194628" cy="1553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/>
              <a:t>Main.java</a:t>
            </a:r>
          </a:p>
          <a:p>
            <a:pPr algn="ctr"/>
            <a:r>
              <a:rPr lang="es-MX" sz="2800" dirty="0" err="1"/>
              <a:t>iMain.interface</a:t>
            </a:r>
            <a:endParaRPr lang="es-MX" sz="2800" dirty="0"/>
          </a:p>
          <a:p>
            <a:pPr algn="ctr"/>
            <a:r>
              <a:rPr lang="es-MX" sz="2800" dirty="0" err="1"/>
              <a:t>EnumerationClass.enum</a:t>
            </a:r>
            <a:endParaRPr lang="es-MX" sz="2800" dirty="0"/>
          </a:p>
        </p:txBody>
      </p:sp>
      <p:sp>
        <p:nvSpPr>
          <p:cNvPr id="7" name="Más 6"/>
          <p:cNvSpPr/>
          <p:nvPr/>
        </p:nvSpPr>
        <p:spPr>
          <a:xfrm>
            <a:off x="5805714" y="4572000"/>
            <a:ext cx="624115" cy="68217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904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nettle.haverhill-ps.org/wp-content/uploads/sites/20/2015/04/android-logo-peek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0" y="0"/>
            <a:ext cx="2019300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Gradle</a:t>
            </a:r>
            <a:r>
              <a:rPr lang="es-MX" dirty="0"/>
              <a:t>: </a:t>
            </a:r>
            <a:r>
              <a:rPr lang="es-MX" dirty="0" err="1"/>
              <a:t>your</a:t>
            </a:r>
            <a:r>
              <a:rPr lang="es-MX" dirty="0"/>
              <a:t> </a:t>
            </a:r>
            <a:r>
              <a:rPr lang="es-MX" dirty="0" err="1"/>
              <a:t>worst</a:t>
            </a:r>
            <a:r>
              <a:rPr lang="es-MX" dirty="0"/>
              <a:t> </a:t>
            </a:r>
            <a:r>
              <a:rPr lang="es-MX" dirty="0" err="1"/>
              <a:t>enemy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4769285" cy="4023360"/>
          </a:xfrm>
        </p:spPr>
        <p:txBody>
          <a:bodyPr>
            <a:normAutofit lnSpcReduction="10000"/>
          </a:bodyPr>
          <a:lstStyle/>
          <a:p>
            <a:r>
              <a:rPr lang="es-MX" sz="2800" dirty="0"/>
              <a:t>Modern open </a:t>
            </a:r>
            <a:r>
              <a:rPr lang="es-MX" sz="2800" dirty="0" err="1"/>
              <a:t>source</a:t>
            </a:r>
            <a:r>
              <a:rPr lang="es-MX" sz="2800" dirty="0"/>
              <a:t> </a:t>
            </a:r>
            <a:r>
              <a:rPr lang="es-MX" sz="2800" dirty="0" err="1"/>
              <a:t>build</a:t>
            </a:r>
            <a:r>
              <a:rPr lang="es-MX" sz="2800" dirty="0"/>
              <a:t> </a:t>
            </a:r>
            <a:r>
              <a:rPr lang="es-MX" sz="2800" dirty="0" err="1"/>
              <a:t>atomation</a:t>
            </a:r>
            <a:endParaRPr lang="es-MX" sz="2800" dirty="0"/>
          </a:p>
          <a:p>
            <a:r>
              <a:rPr lang="en-US" dirty="0"/>
              <a:t>1. Convert your source code into DEX (</a:t>
            </a:r>
            <a:r>
              <a:rPr lang="en-US" dirty="0" err="1"/>
              <a:t>Dalvik</a:t>
            </a:r>
            <a:r>
              <a:rPr lang="en-US" dirty="0"/>
              <a:t> Executable) files</a:t>
            </a:r>
          </a:p>
          <a:p>
            <a:r>
              <a:rPr lang="en-US" dirty="0"/>
              <a:t>2. The APK Packager combines the DEX files and compiled resources into a single APK. </a:t>
            </a:r>
          </a:p>
          <a:p>
            <a:r>
              <a:rPr lang="en-US" dirty="0"/>
              <a:t>3. The APK Packager signs your APK using either the debug or release </a:t>
            </a:r>
            <a:r>
              <a:rPr lang="en-US" dirty="0" err="1"/>
              <a:t>keystore</a:t>
            </a:r>
            <a:endParaRPr lang="en-US" dirty="0"/>
          </a:p>
          <a:p>
            <a:r>
              <a:rPr lang="en-US" dirty="0"/>
              <a:t>4. Before generating your final APK, the packager uses the </a:t>
            </a:r>
            <a:r>
              <a:rPr lang="en-US" dirty="0" err="1">
                <a:hlinkClick r:id="rId3"/>
              </a:rPr>
              <a:t>zipalign</a:t>
            </a:r>
            <a:r>
              <a:rPr lang="en-US" dirty="0"/>
              <a:t> tool to optimize your app to use less memory.</a:t>
            </a:r>
          </a:p>
          <a:p>
            <a:pPr>
              <a:buFont typeface="Wingdings" panose="05000000000000000000" pitchFamily="2" charset="2"/>
              <a:buChar char="q"/>
            </a:pPr>
            <a:endParaRPr lang="es-MX" dirty="0"/>
          </a:p>
        </p:txBody>
      </p:sp>
      <p:pic>
        <p:nvPicPr>
          <p:cNvPr id="26626" name="Picture 2" descr="https://developer.android.com/images/tools/studio/build-process_2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565" y="1820870"/>
            <a:ext cx="4480593" cy="503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otón de acción: Inicio 3">
            <a:hlinkClick r:id="rId6" highlightClick="1">
              <a:snd r:embed="rId5" name="coin.wav"/>
            </a:hlinkClick>
          </p:cNvPr>
          <p:cNvSpPr/>
          <p:nvPr/>
        </p:nvSpPr>
        <p:spPr>
          <a:xfrm>
            <a:off x="11623431" y="5741377"/>
            <a:ext cx="568569" cy="58908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390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nettle.haverhill-ps.org/wp-content/uploads/sites/20/2015/04/android-logo-peek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0" y="0"/>
            <a:ext cx="2019300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401343"/>
          </a:xfrm>
        </p:spPr>
        <p:txBody>
          <a:bodyPr/>
          <a:lstStyle/>
          <a:p>
            <a:r>
              <a:rPr lang="es-MX" dirty="0"/>
              <a:t>App </a:t>
            </a:r>
            <a:r>
              <a:rPr lang="es-MX" dirty="0" err="1"/>
              <a:t>Components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subTitle" idx="1"/>
          </p:nvPr>
        </p:nvSpPr>
        <p:spPr>
          <a:xfrm>
            <a:off x="1100051" y="3919247"/>
            <a:ext cx="10058400" cy="1679374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MX" b="1" dirty="0" err="1"/>
              <a:t>Activities</a:t>
            </a:r>
            <a:endParaRPr lang="es-MX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MX" dirty="0" err="1"/>
              <a:t>Services</a:t>
            </a:r>
            <a:endParaRPr lang="es-MX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MX" dirty="0"/>
              <a:t>Content </a:t>
            </a:r>
            <a:r>
              <a:rPr lang="es-MX" dirty="0" err="1"/>
              <a:t>providers</a:t>
            </a:r>
            <a:endParaRPr lang="es-MX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MX" dirty="0" err="1"/>
              <a:t>Broadcast</a:t>
            </a:r>
            <a:r>
              <a:rPr lang="es-MX" dirty="0"/>
              <a:t> receivers</a:t>
            </a:r>
          </a:p>
        </p:txBody>
      </p:sp>
    </p:spTree>
    <p:extLst>
      <p:ext uri="{BB962C8B-B14F-4D97-AF65-F5344CB8AC3E}">
        <p14:creationId xmlns:p14="http://schemas.microsoft.com/office/powerpoint/2010/main" val="297215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nettle.haverhill-ps.org/wp-content/uploads/sites/20/2015/04/android-logo-peek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0" y="0"/>
            <a:ext cx="2019300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Activity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Represents</a:t>
            </a:r>
            <a:r>
              <a:rPr lang="es-MX" dirty="0"/>
              <a:t> a </a:t>
            </a:r>
            <a:r>
              <a:rPr lang="en-US" dirty="0"/>
              <a:t>single screen with a user interface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5394" r="8562"/>
          <a:stretch/>
        </p:blipFill>
        <p:spPr>
          <a:xfrm>
            <a:off x="7589921" y="2359082"/>
            <a:ext cx="2036382" cy="402336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6093" y="2771622"/>
            <a:ext cx="4800387" cy="3198280"/>
          </a:xfrm>
          <a:prstGeom prst="rect">
            <a:avLst/>
          </a:prstGeom>
        </p:spPr>
      </p:pic>
      <p:sp>
        <p:nvSpPr>
          <p:cNvPr id="7" name="Flecha derecha 6"/>
          <p:cNvSpPr/>
          <p:nvPr/>
        </p:nvSpPr>
        <p:spPr>
          <a:xfrm>
            <a:off x="6320589" y="4186989"/>
            <a:ext cx="1090864" cy="1010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584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nettle.haverhill-ps.org/wp-content/uploads/sites/20/2015/04/android-logo-peek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0" y="0"/>
            <a:ext cx="2019300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Creating</a:t>
            </a:r>
            <a:r>
              <a:rPr lang="es-MX" dirty="0"/>
              <a:t> </a:t>
            </a:r>
            <a:r>
              <a:rPr lang="es-MX" dirty="0" err="1"/>
              <a:t>an</a:t>
            </a:r>
            <a:r>
              <a:rPr lang="es-MX" dirty="0"/>
              <a:t> </a:t>
            </a:r>
            <a:r>
              <a:rPr lang="es-MX" dirty="0" err="1"/>
              <a:t>Activity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MX" dirty="0" err="1"/>
              <a:t>Create</a:t>
            </a:r>
            <a:r>
              <a:rPr lang="es-MX" dirty="0"/>
              <a:t> a </a:t>
            </a:r>
            <a:r>
              <a:rPr lang="es-MX" dirty="0" err="1"/>
              <a:t>Sublcass</a:t>
            </a:r>
            <a:r>
              <a:rPr lang="es-MX" dirty="0"/>
              <a:t> of </a:t>
            </a:r>
            <a:r>
              <a:rPr lang="es-MX" dirty="0" err="1"/>
              <a:t>Activity</a:t>
            </a: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dirty="0" err="1"/>
              <a:t>Implementing</a:t>
            </a:r>
            <a:r>
              <a:rPr lang="es-MX" dirty="0"/>
              <a:t> a </a:t>
            </a:r>
            <a:r>
              <a:rPr lang="es-MX" dirty="0" err="1"/>
              <a:t>user</a:t>
            </a:r>
            <a:r>
              <a:rPr lang="es-MX" dirty="0"/>
              <a:t> interface, </a:t>
            </a:r>
            <a:r>
              <a:rPr lang="es-MX" dirty="0" err="1"/>
              <a:t>dinamically</a:t>
            </a:r>
            <a:r>
              <a:rPr lang="es-MX" dirty="0"/>
              <a:t> </a:t>
            </a:r>
            <a:r>
              <a:rPr lang="es-MX" dirty="0" err="1"/>
              <a:t>or</a:t>
            </a:r>
            <a:r>
              <a:rPr lang="es-MX" dirty="0"/>
              <a:t> </a:t>
            </a:r>
            <a:r>
              <a:rPr lang="es-MX" dirty="0" err="1"/>
              <a:t>xml</a:t>
            </a:r>
            <a:r>
              <a:rPr lang="es-MX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 err="1"/>
              <a:t>Declaring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activity</a:t>
            </a:r>
            <a:r>
              <a:rPr lang="es-MX" dirty="0"/>
              <a:t> in </a:t>
            </a:r>
            <a:r>
              <a:rPr lang="es-MX" dirty="0" err="1"/>
              <a:t>manifest</a:t>
            </a:r>
            <a:endParaRPr lang="es-MX" dirty="0"/>
          </a:p>
          <a:p>
            <a:pPr marL="749808" lvl="1" indent="-457200">
              <a:buFont typeface="+mj-lt"/>
              <a:buAutoNum type="arabicPeriod"/>
            </a:pPr>
            <a:r>
              <a:rPr lang="es-MX" dirty="0" err="1"/>
              <a:t>Optionaly</a:t>
            </a:r>
            <a:r>
              <a:rPr lang="es-MX" dirty="0"/>
              <a:t> </a:t>
            </a:r>
            <a:r>
              <a:rPr lang="es-MX" dirty="0" err="1"/>
              <a:t>using</a:t>
            </a:r>
            <a:r>
              <a:rPr lang="es-MX" dirty="0"/>
              <a:t> </a:t>
            </a:r>
            <a:r>
              <a:rPr lang="es-MX" dirty="0" err="1"/>
              <a:t>intent</a:t>
            </a:r>
            <a:r>
              <a:rPr lang="es-MX" dirty="0"/>
              <a:t> </a:t>
            </a:r>
            <a:r>
              <a:rPr lang="es-MX" dirty="0" err="1"/>
              <a:t>filter</a:t>
            </a:r>
            <a:endParaRPr lang="es-MX" dirty="0"/>
          </a:p>
          <a:p>
            <a:pPr marL="457200" indent="-457200">
              <a:buFont typeface="+mj-lt"/>
              <a:buAutoNum type="arabicPeriod"/>
            </a:pPr>
            <a:endParaRPr lang="es-MX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97280" y="3684223"/>
            <a:ext cx="9946105" cy="249935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activity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android:name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".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ExampleActivity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android:icon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drawable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app_icon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intent-filter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android:name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android.intent.action.MAIN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category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android:name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android.intent.category.LAUNCHER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intent-filter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activity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altLang="es-MX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67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nettle.haverhill-ps.org/wp-content/uploads/sites/20/2015/04/android-logo-peek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0" y="0"/>
            <a:ext cx="2019300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Starting</a:t>
            </a:r>
            <a:r>
              <a:rPr lang="es-MX" dirty="0"/>
              <a:t> </a:t>
            </a:r>
            <a:r>
              <a:rPr lang="es-MX" dirty="0" err="1"/>
              <a:t>an</a:t>
            </a:r>
            <a:r>
              <a:rPr lang="es-MX" dirty="0"/>
              <a:t> </a:t>
            </a:r>
            <a:r>
              <a:rPr lang="es-MX" dirty="0" err="1"/>
              <a:t>Activity</a:t>
            </a:r>
            <a:endParaRPr lang="es-MX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97280" y="2187017"/>
            <a:ext cx="10058400" cy="108357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Intent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intent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Intent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SignInActivity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startActivity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intent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es-MX" altLang="es-MX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altLang="es-MX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23950" y="3732538"/>
            <a:ext cx="10058400" cy="145291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Intent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intent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Intent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Intent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ACTION_SEND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intent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putExtra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Intent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EXTRA_EMAIL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recipientArray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startActivity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intent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es-MX" altLang="es-MX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altLang="es-MX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2532" name="Picture 4" descr="https://developer.android.com/images/components/intent-filters@2x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95" y="2187017"/>
            <a:ext cx="8715904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62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nettle.haverhill-ps.org/wp-content/uploads/sites/20/2015/04/android-logo-peek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0" y="0"/>
            <a:ext cx="2019300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</a:t>
            </a:r>
            <a:r>
              <a:rPr lang="es-MX" dirty="0" err="1"/>
              <a:t>Contexts</a:t>
            </a:r>
            <a:r>
              <a:rPr lang="es-MX" dirty="0"/>
              <a:t>, </a:t>
            </a:r>
            <a:r>
              <a:rPr lang="es-MX" dirty="0" err="1"/>
              <a:t>Intents</a:t>
            </a:r>
            <a:r>
              <a:rPr lang="es-MX" dirty="0"/>
              <a:t>, </a:t>
            </a:r>
            <a:r>
              <a:rPr lang="es-MX" dirty="0" err="1"/>
              <a:t>Bundles</a:t>
            </a:r>
            <a:r>
              <a:rPr lang="es-MX" dirty="0"/>
              <a:t>?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6546784"/>
              </p:ext>
            </p:extLst>
          </p:nvPr>
        </p:nvGraphicFramePr>
        <p:xfrm>
          <a:off x="1096963" y="1846261"/>
          <a:ext cx="10058400" cy="4474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362455444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1905497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3811149123"/>
                    </a:ext>
                  </a:extLst>
                </a:gridCol>
              </a:tblGrid>
              <a:tr h="972595">
                <a:tc>
                  <a:txBody>
                    <a:bodyPr/>
                    <a:lstStyle/>
                    <a:p>
                      <a:pPr algn="ctr"/>
                      <a:r>
                        <a:rPr lang="es-MX" sz="4000" dirty="0" err="1"/>
                        <a:t>Context</a:t>
                      </a:r>
                      <a:endParaRPr lang="es-MX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4000" dirty="0" err="1"/>
                        <a:t>Intent</a:t>
                      </a:r>
                      <a:endParaRPr lang="es-MX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4000" dirty="0" err="1"/>
                        <a:t>Bundles</a:t>
                      </a:r>
                      <a:endParaRPr lang="es-MX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542151"/>
                  </a:ext>
                </a:extLst>
              </a:tr>
              <a:tr h="3501733"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Interface to global </a:t>
                      </a:r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information about an application environment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This is an abstract class whose implementation is provided by the Android system. 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 Intent is a messaging object you can use to request an action from another app component.</a:t>
                      </a:r>
                    </a:p>
                    <a:p>
                      <a:r>
                        <a:rPr lang="es-MX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</a:t>
                      </a:r>
                      <a:r>
                        <a:rPr lang="es-MX" sz="2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</a:t>
                      </a:r>
                      <a:r>
                        <a:rPr lang="es-MX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2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</a:t>
                      </a:r>
                      <a:r>
                        <a:rPr lang="es-MX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2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activity</a:t>
                      </a:r>
                      <a:endParaRPr lang="es-MX" sz="24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MX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</a:t>
                      </a:r>
                      <a:r>
                        <a:rPr lang="es-MX" sz="2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</a:t>
                      </a:r>
                      <a:r>
                        <a:rPr lang="es-MX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es-MX" sz="2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</a:t>
                      </a:r>
                      <a:endParaRPr lang="es-MX" sz="24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MX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</a:t>
                      </a:r>
                      <a:r>
                        <a:rPr lang="es-MX" sz="2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deliver</a:t>
                      </a:r>
                      <a:r>
                        <a:rPr lang="es-MX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es-MX" sz="2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broadcast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Bundles are generally used for </a:t>
                      </a:r>
                      <a:r>
                        <a:rPr lang="en-US" sz="2400" b="1" dirty="0"/>
                        <a:t>passing data </a:t>
                      </a:r>
                      <a:r>
                        <a:rPr lang="en-US" sz="2400" dirty="0"/>
                        <a:t>between various Android activities.</a:t>
                      </a:r>
                      <a:endParaRPr lang="es-MX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368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855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nettle.haverhill-ps.org/wp-content/uploads/sites/20/2015/04/android-logo-peek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0" y="0"/>
            <a:ext cx="2019300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Intent</a:t>
            </a:r>
            <a:r>
              <a:rPr lang="es-MX" dirty="0"/>
              <a:t> </a:t>
            </a:r>
            <a:r>
              <a:rPr lang="es-MX" dirty="0" err="1"/>
              <a:t>types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b="1" dirty="0"/>
              <a:t>Explicit intents</a:t>
            </a:r>
            <a:r>
              <a:rPr lang="en-US" sz="2200" dirty="0"/>
              <a:t> </a:t>
            </a:r>
            <a:r>
              <a:rPr lang="en-US" sz="2200" u="sng" dirty="0">
                <a:solidFill>
                  <a:schemeClr val="accent2">
                    <a:lumMod val="75000"/>
                  </a:schemeClr>
                </a:solidFill>
              </a:rPr>
              <a:t>specify the component </a:t>
            </a:r>
            <a:r>
              <a:rPr lang="en-US" sz="2200" dirty="0"/>
              <a:t>to start by name (the fully-qualified class name). </a:t>
            </a:r>
          </a:p>
          <a:p>
            <a:pPr marL="0" indent="0">
              <a:buNone/>
            </a:pPr>
            <a:r>
              <a:rPr lang="en-US" sz="2200" dirty="0"/>
              <a:t>For example, start a new activity in response to a user action or start a service to download a file in the background.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457200" indent="-457200">
              <a:buFont typeface="+mj-lt"/>
              <a:buAutoNum type="arabicPeriod" startAt="2"/>
            </a:pPr>
            <a:r>
              <a:rPr lang="en-US" sz="2200" b="1" dirty="0"/>
              <a:t>Implicit intents</a:t>
            </a:r>
            <a:r>
              <a:rPr lang="en-US" sz="2200" dirty="0"/>
              <a:t> </a:t>
            </a:r>
            <a:r>
              <a:rPr lang="en-US" sz="2200" u="sng" dirty="0">
                <a:solidFill>
                  <a:schemeClr val="accent2">
                    <a:lumMod val="75000"/>
                  </a:schemeClr>
                </a:solidFill>
              </a:rPr>
              <a:t>do not name a specific component</a:t>
            </a:r>
            <a:r>
              <a:rPr lang="en-US" sz="2200" dirty="0"/>
              <a:t>, but instead declare a general action to perform, which allows a component from another app to handle it. </a:t>
            </a:r>
          </a:p>
          <a:p>
            <a:pPr marL="0" indent="0">
              <a:buNone/>
            </a:pPr>
            <a:r>
              <a:rPr lang="en-US" sz="2200" dirty="0"/>
              <a:t>For example, if you want to show the user a location on a map, you can use an implicit intent to request that another capable app show a specified location on a map.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0071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nettle.haverhill-ps.org/wp-content/uploads/sites/20/2015/04/android-logo-peek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0" y="0"/>
            <a:ext cx="2019300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Explicit</a:t>
            </a:r>
            <a:r>
              <a:rPr lang="es-MX" dirty="0"/>
              <a:t> </a:t>
            </a:r>
            <a:r>
              <a:rPr lang="es-MX" dirty="0" err="1"/>
              <a:t>intent</a:t>
            </a:r>
            <a:endParaRPr lang="es-MX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684020" y="2939896"/>
            <a:ext cx="8648700" cy="1145135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8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Intent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MX" altLang="es-MX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downloadIntent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MX" altLang="es-MX" sz="18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Intent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s-MX" altLang="es-MX" sz="18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MX" altLang="es-MX" sz="18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DownloadService</a:t>
            </a:r>
            <a:r>
              <a:rPr kumimoji="0" lang="es-MX" altLang="es-MX" sz="18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s-MX" altLang="es-MX" sz="18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MX" altLang="es-MX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downloadIntent</a:t>
            </a:r>
            <a:r>
              <a:rPr kumimoji="0" lang="es-MX" altLang="es-MX" sz="18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s-MX" altLang="es-MX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setData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s-MX" altLang="es-MX" sz="18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Uri</a:t>
            </a:r>
            <a:r>
              <a:rPr kumimoji="0" lang="es-MX" altLang="es-MX" sz="18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.</a:t>
            </a:r>
            <a:r>
              <a:rPr kumimoji="0" lang="es-MX" altLang="es-MX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parse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s-MX" altLang="es-MX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fileUrl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MX" altLang="es-MX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startService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s-MX" altLang="es-MX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downloadIntent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altLang="es-MX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23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android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848" y="3053627"/>
            <a:ext cx="5210175" cy="33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lamada rectangular 6"/>
          <p:cNvSpPr/>
          <p:nvPr/>
        </p:nvSpPr>
        <p:spPr>
          <a:xfrm>
            <a:off x="3454399" y="1228436"/>
            <a:ext cx="5541819" cy="1536284"/>
          </a:xfrm>
          <a:prstGeom prst="wedgeRectCallout">
            <a:avLst>
              <a:gd name="adj1" fmla="val 10667"/>
              <a:gd name="adj2" fmla="val 7572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691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nettle.haverhill-ps.org/wp-content/uploads/sites/20/2015/04/android-logo-peek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0" y="0"/>
            <a:ext cx="2019300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Implicit</a:t>
            </a:r>
            <a:r>
              <a:rPr lang="es-MX" dirty="0"/>
              <a:t> </a:t>
            </a:r>
            <a:r>
              <a:rPr lang="es-MX" dirty="0" err="1"/>
              <a:t>intent</a:t>
            </a:r>
            <a:endParaRPr lang="es-MX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280" y="2315354"/>
            <a:ext cx="7851508" cy="308412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Create the text message with a string</a:t>
            </a:r>
            <a:b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Intent</a:t>
            </a:r>
            <a: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sendIntent </a:t>
            </a:r>
            <a: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Intent</a:t>
            </a:r>
            <a: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sendIntent</a:t>
            </a:r>
            <a: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setAction</a:t>
            </a:r>
            <a: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Intent</a:t>
            </a:r>
            <a: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ACTION_SEND</a:t>
            </a:r>
            <a: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sendIntent</a:t>
            </a:r>
            <a: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putExtra</a:t>
            </a:r>
            <a: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Intent</a:t>
            </a:r>
            <a: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EXTRA_TEXT</a:t>
            </a:r>
            <a: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textMessage</a:t>
            </a:r>
            <a: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sendIntent</a:t>
            </a:r>
            <a: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setType</a:t>
            </a:r>
            <a: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"text/plain"</a:t>
            </a:r>
            <a: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Verify that the intent will resolve to an activity</a:t>
            </a:r>
            <a:b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sendIntent</a:t>
            </a:r>
            <a: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resolveActivity</a:t>
            </a:r>
            <a: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getPackageManager</a:t>
            </a:r>
            <a: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  <a: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startActivity</a:t>
            </a:r>
            <a: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sendIntent</a:t>
            </a:r>
            <a: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s-MX" altLang="es-MX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altLang="es-MX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59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Activity</a:t>
            </a:r>
            <a:r>
              <a:rPr lang="es-MX" dirty="0"/>
              <a:t> </a:t>
            </a:r>
            <a:r>
              <a:rPr lang="es-MX" dirty="0" err="1"/>
              <a:t>lifecycle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33794" name="Picture 2" descr="https://developer.android.com/images/activity_life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286603"/>
            <a:ext cx="4886325" cy="631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81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Resultado de imagen para Android co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825" y="71438"/>
            <a:ext cx="3816350" cy="415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5206301" y="4097910"/>
            <a:ext cx="177939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6600" b="1" i="0" u="none" strike="noStrike" kern="1200" cap="none" spc="0" normalizeH="0" baseline="0" noProof="0" dirty="0">
                <a:ln w="22225">
                  <a:solidFill>
                    <a:srgbClr val="63A537"/>
                  </a:solidFill>
                  <a:prstDash val="solid"/>
                </a:ln>
                <a:solidFill>
                  <a:srgbClr val="63A537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Stop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390650" y="5363562"/>
            <a:ext cx="943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s-MX" sz="2400" b="0" i="0" u="none" strike="noStrike" kern="1200" cap="none" spc="0" normalizeH="0" baseline="0" noProof="0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Start</a:t>
            </a:r>
            <a:r>
              <a:rPr kumimoji="0" lang="es-MX" sz="24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MX" sz="2400" b="0" i="0" u="none" strike="noStrike" kern="1200" cap="none" spc="0" normalizeH="0" baseline="0" noProof="0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an</a:t>
            </a:r>
            <a:r>
              <a:rPr kumimoji="0" lang="es-MX" sz="24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MX" sz="2400" b="0" i="0" u="none" strike="noStrike" kern="1200" cap="none" spc="0" normalizeH="0" baseline="0" noProof="0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activity</a:t>
            </a:r>
            <a:endParaRPr kumimoji="0" lang="es-MX" sz="2400" b="0" i="0" u="none" strike="noStrike" kern="1200" cap="none" spc="0" normalizeH="0" baseline="0" noProof="0" dirty="0">
              <a:ln w="0"/>
              <a:solidFill>
                <a:srgbClr val="99CB3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770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nettle.haverhill-ps.org/wp-content/uploads/sites/20/2015/04/android-logo-peek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0" y="0"/>
            <a:ext cx="2019300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Example</a:t>
            </a:r>
            <a:r>
              <a:rPr lang="es-MX" dirty="0"/>
              <a:t> </a:t>
            </a:r>
            <a:r>
              <a:rPr lang="es-MX" dirty="0" err="1"/>
              <a:t>code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In the file </a:t>
            </a:r>
            <a:r>
              <a:rPr lang="en-US" b="1" dirty="0"/>
              <a:t>res &gt; layout &gt; </a:t>
            </a:r>
            <a:r>
              <a:rPr lang="en-US" b="1" dirty="0" err="1"/>
              <a:t>activity_main.xm</a:t>
            </a:r>
            <a:endParaRPr lang="en-US" b="1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2. </a:t>
            </a:r>
            <a:r>
              <a:rPr lang="en-US" dirty="0"/>
              <a:t>In the file </a:t>
            </a:r>
            <a:r>
              <a:rPr lang="en-US" b="1" dirty="0"/>
              <a:t>java &gt; </a:t>
            </a:r>
            <a:r>
              <a:rPr lang="en-US" b="1" dirty="0" err="1"/>
              <a:t>com.example.myfirstapp</a:t>
            </a:r>
            <a:r>
              <a:rPr lang="en-US" b="1" dirty="0"/>
              <a:t> &gt; MainActivity.java</a:t>
            </a:r>
            <a:endParaRPr lang="en-US" dirty="0"/>
          </a:p>
          <a:p>
            <a:endParaRPr lang="es-MX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22130" y="2156748"/>
            <a:ext cx="4290646" cy="103230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53958" rIns="0" bIns="5395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1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s-MX" altLang="es-MX" sz="11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br>
              <a:rPr kumimoji="0" lang="es-MX" altLang="es-MX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MX" altLang="es-MX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</a:t>
            </a:r>
            <a:r>
              <a:rPr kumimoji="0" lang="es-MX" altLang="es-MX" sz="11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android:layout_width</a:t>
            </a:r>
            <a:r>
              <a:rPr kumimoji="0" lang="es-MX" altLang="es-MX" sz="11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s-MX" altLang="es-MX" sz="11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s-MX" altLang="es-MX" sz="110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wrap_content</a:t>
            </a:r>
            <a:r>
              <a:rPr kumimoji="0" lang="es-MX" altLang="es-MX" sz="11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kumimoji="0" lang="es-MX" altLang="es-MX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MX" altLang="es-MX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</a:t>
            </a:r>
            <a:r>
              <a:rPr kumimoji="0" lang="es-MX" altLang="es-MX" sz="11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android:layout_height</a:t>
            </a:r>
            <a:r>
              <a:rPr kumimoji="0" lang="es-MX" altLang="es-MX" sz="11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s-MX" altLang="es-MX" sz="11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s-MX" altLang="es-MX" sz="110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wrap_content</a:t>
            </a:r>
            <a:r>
              <a:rPr kumimoji="0" lang="es-MX" altLang="es-MX" sz="11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kumimoji="0" lang="es-MX" altLang="es-MX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MX" altLang="es-MX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</a:t>
            </a:r>
            <a:r>
              <a:rPr kumimoji="0" lang="es-MX" altLang="es-MX" sz="11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android:text</a:t>
            </a:r>
            <a:r>
              <a:rPr kumimoji="0" lang="es-MX" altLang="es-MX" sz="11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s-MX" altLang="es-MX" sz="11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</a:t>
            </a:r>
            <a:r>
              <a:rPr kumimoji="0" lang="es-MX" altLang="es-MX" sz="110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s-MX" altLang="es-MX" sz="11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es-MX" altLang="es-MX" sz="110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button_send</a:t>
            </a:r>
            <a:r>
              <a:rPr kumimoji="0" lang="es-MX" altLang="es-MX" sz="11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kumimoji="0" lang="es-MX" altLang="es-MX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MX" altLang="es-MX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</a:t>
            </a:r>
            <a:r>
              <a:rPr kumimoji="0" lang="es-MX" altLang="es-MX" sz="1100" b="1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android:onClick</a:t>
            </a:r>
            <a:r>
              <a:rPr kumimoji="0" lang="es-MX" altLang="es-MX" sz="11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s-MX" altLang="es-MX" sz="1100" b="1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s-MX" altLang="es-MX" sz="1100" b="1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sendMessage</a:t>
            </a:r>
            <a:r>
              <a:rPr kumimoji="0" lang="es-MX" altLang="es-MX" sz="1100" b="1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s-MX" altLang="es-MX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MX" altLang="es-MX" sz="11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kumimoji="0" lang="es-MX" altLang="es-MX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altLang="es-MX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22130" y="3649667"/>
            <a:ext cx="5240216" cy="221723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53958" rIns="0" bIns="5395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100" b="0" i="0" u="none" strike="noStrike" cap="none" normalizeH="0" baseline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s-MX" altLang="es-MX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MX" altLang="es-MX" sz="1100" b="0" i="0" u="none" strike="noStrike" cap="none" normalizeH="0" baseline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s-MX" altLang="es-MX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MX" altLang="es-MX" sz="1100" b="0" i="0" u="none" strike="noStrike" cap="none" normalizeH="0" baseline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MainActivity</a:t>
            </a:r>
            <a:r>
              <a:rPr kumimoji="0" lang="es-MX" altLang="es-MX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MX" altLang="es-MX" sz="1100" b="0" i="0" u="none" strike="noStrike" cap="none" normalizeH="0" baseline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kumimoji="0" lang="es-MX" altLang="es-MX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MX" altLang="es-MX" sz="1100" b="0" i="0" u="none" strike="noStrike" cap="none" normalizeH="0" baseline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AppCompatActivity</a:t>
            </a:r>
            <a:r>
              <a:rPr kumimoji="0" lang="es-MX" altLang="es-MX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MX" altLang="es-MX" sz="11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s-MX" altLang="es-MX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MX" altLang="es-MX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s-MX" altLang="es-MX" sz="1100" b="0" i="0" u="none" strike="noStrike" cap="none" normalizeH="0" baseline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kumimoji="0" lang="es-MX" altLang="es-MX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MX" altLang="es-MX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s-MX" altLang="es-MX" sz="1100" b="0" i="0" u="none" strike="noStrike" cap="none" normalizeH="0" baseline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kumimoji="0" lang="es-MX" altLang="es-MX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MX" altLang="es-MX" sz="1100" b="0" i="0" u="none" strike="noStrike" cap="none" normalizeH="0" baseline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s-MX" altLang="es-MX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onCreate</a:t>
            </a:r>
            <a:r>
              <a:rPr kumimoji="0" lang="es-MX" altLang="es-MX" sz="11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s-MX" altLang="es-MX" sz="1100" b="0" i="0" u="none" strike="noStrike" cap="none" normalizeH="0" baseline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Bundle</a:t>
            </a:r>
            <a:r>
              <a:rPr kumimoji="0" lang="es-MX" altLang="es-MX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savedInstanceState</a:t>
            </a:r>
            <a:r>
              <a:rPr kumimoji="0" lang="es-MX" altLang="es-MX" sz="11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s-MX" altLang="es-MX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MX" altLang="es-MX" sz="11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s-MX" altLang="es-MX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MX" altLang="es-MX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s-MX" altLang="es-MX" sz="1100" b="0" i="0" u="none" strike="noStrike" cap="none" normalizeH="0" baseline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kumimoji="0" lang="es-MX" altLang="es-MX" sz="11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s-MX" altLang="es-MX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onCreate</a:t>
            </a:r>
            <a:r>
              <a:rPr kumimoji="0" lang="es-MX" altLang="es-MX" sz="11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s-MX" altLang="es-MX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savedInstanceState</a:t>
            </a:r>
            <a:r>
              <a:rPr kumimoji="0" lang="es-MX" altLang="es-MX" sz="11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s-MX" altLang="es-MX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MX" altLang="es-MX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setContentView</a:t>
            </a:r>
            <a:r>
              <a:rPr kumimoji="0" lang="es-MX" altLang="es-MX" sz="11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s-MX" altLang="es-MX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kumimoji="0" lang="es-MX" altLang="es-MX" sz="11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s-MX" altLang="es-MX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layout</a:t>
            </a:r>
            <a:r>
              <a:rPr kumimoji="0" lang="es-MX" altLang="es-MX" sz="11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s-MX" altLang="es-MX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activity_main</a:t>
            </a:r>
            <a:r>
              <a:rPr kumimoji="0" lang="es-MX" altLang="es-MX" sz="11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s-MX" altLang="es-MX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MX" altLang="es-MX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s-MX" altLang="es-MX" sz="11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kumimoji="0" lang="es-MX" altLang="es-MX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s-MX" altLang="es-MX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MX" altLang="es-MX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s-MX" altLang="es-MX" sz="1100" b="1" i="0" u="none" strike="noStrike" cap="none" normalizeH="0" baseline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/** Called when the user clicks the Send button */</a:t>
            </a:r>
            <a:br>
              <a:rPr kumimoji="0" lang="es-MX" altLang="es-MX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MX" altLang="es-MX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s-MX" altLang="es-MX" sz="1100" b="1" i="0" u="none" strike="noStrike" cap="none" normalizeH="0" baseline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s-MX" altLang="es-MX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MX" altLang="es-MX" sz="1100" b="1" i="0" u="none" strike="noStrike" cap="none" normalizeH="0" baseline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s-MX" altLang="es-MX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sendMessage</a:t>
            </a:r>
            <a:r>
              <a:rPr kumimoji="0" lang="es-MX" altLang="es-MX" sz="1100" b="1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s-MX" altLang="es-MX" sz="1100" b="1" i="0" u="none" strike="noStrike" cap="none" normalizeH="0" baseline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kumimoji="0" lang="es-MX" altLang="es-MX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view</a:t>
            </a:r>
            <a:r>
              <a:rPr kumimoji="0" lang="es-MX" altLang="es-MX" sz="1100" b="1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s-MX" altLang="es-MX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MX" altLang="es-MX" sz="1100" b="1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s-MX" altLang="es-MX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MX" altLang="es-MX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0" lang="es-MX" altLang="es-MX" sz="1100" b="1" i="0" u="none" strike="noStrike" cap="none" normalizeH="0" baseline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Do something in response to button</a:t>
            </a:r>
            <a:br>
              <a:rPr kumimoji="0" lang="es-MX" altLang="es-MX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MX" altLang="es-MX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s-MX" altLang="es-MX" sz="1100" b="1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kumimoji="0" lang="es-MX" altLang="es-MX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MX" altLang="es-MX" sz="11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s-MX" altLang="es-MX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altLang="es-MX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14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nettle.haverhill-ps.org/wp-content/uploads/sites/20/2015/04/android-logo-peek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0" y="0"/>
            <a:ext cx="2019300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Example</a:t>
            </a:r>
            <a:r>
              <a:rPr lang="es-MX" dirty="0"/>
              <a:t> </a:t>
            </a:r>
            <a:r>
              <a:rPr lang="es-MX" dirty="0" err="1"/>
              <a:t>code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 Build an intent</a:t>
            </a:r>
            <a:endParaRPr lang="en-US" b="1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4. </a:t>
            </a:r>
            <a:r>
              <a:rPr lang="es-MX" dirty="0" err="1"/>
              <a:t>Display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message</a:t>
            </a:r>
            <a:r>
              <a:rPr lang="es-MX" dirty="0"/>
              <a:t> in DisplayMessageActivity.java</a:t>
            </a:r>
          </a:p>
          <a:p>
            <a:endParaRPr lang="es-MX" dirty="0"/>
          </a:p>
          <a:p>
            <a:endParaRPr lang="es-MX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130" y="2171104"/>
            <a:ext cx="5897721" cy="171509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130" y="4417769"/>
            <a:ext cx="601027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68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android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848" y="3053627"/>
            <a:ext cx="5210175" cy="33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lamada rectangular 6"/>
          <p:cNvSpPr/>
          <p:nvPr/>
        </p:nvSpPr>
        <p:spPr>
          <a:xfrm>
            <a:off x="3253154" y="1228436"/>
            <a:ext cx="5855677" cy="1536284"/>
          </a:xfrm>
          <a:prstGeom prst="wedgeRectCallout">
            <a:avLst>
              <a:gd name="adj1" fmla="val 10667"/>
              <a:gd name="adj2" fmla="val 7572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dirty="0" err="1"/>
              <a:t>User</a:t>
            </a:r>
            <a:r>
              <a:rPr lang="es-MX" sz="4400" dirty="0"/>
              <a:t> Interface </a:t>
            </a:r>
            <a:r>
              <a:rPr lang="es-MX" sz="4400" dirty="0" err="1"/>
              <a:t>Classes</a:t>
            </a:r>
            <a:endParaRPr lang="es-MX" sz="4400" dirty="0"/>
          </a:p>
        </p:txBody>
      </p:sp>
    </p:spTree>
    <p:extLst>
      <p:ext uri="{BB962C8B-B14F-4D97-AF65-F5344CB8AC3E}">
        <p14:creationId xmlns:p14="http://schemas.microsoft.com/office/powerpoint/2010/main" val="277713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nettle.haverhill-ps.org/wp-content/uploads/sites/20/2015/04/android-logo-peek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0" y="0"/>
            <a:ext cx="2019300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Layouts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Android's XML vocabulary, you can quickly design </a:t>
            </a:r>
          </a:p>
          <a:p>
            <a:r>
              <a:rPr lang="en-US" dirty="0"/>
              <a:t>UI layouts and the screen elements they contain, </a:t>
            </a:r>
          </a:p>
          <a:p>
            <a:r>
              <a:rPr lang="en-US" dirty="0"/>
              <a:t>in the same way you create web pages in HTML</a:t>
            </a:r>
            <a:endParaRPr lang="es-MX" dirty="0"/>
          </a:p>
        </p:txBody>
      </p:sp>
      <p:pic>
        <p:nvPicPr>
          <p:cNvPr id="41986" name="Picture 2" descr="https://developer.android.com/images/layoutparam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199" y="1713019"/>
            <a:ext cx="7332773" cy="415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10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nettle.haverhill-ps.org/wp-content/uploads/sites/20/2015/04/android-logo-peek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0" y="0"/>
            <a:ext cx="2019300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Layouts</a:t>
            </a:r>
            <a:endParaRPr lang="es-MX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18813" y="2221027"/>
            <a:ext cx="7155805" cy="333034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xml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"1.0"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encoding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b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LinearLayout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xmlns:android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"http://schemas.android.com/</a:t>
            </a: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apk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/res/</a:t>
            </a: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  </a:t>
            </a: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android:layout_width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match_parent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  </a:t>
            </a: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android:layout_height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match_parent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  </a:t>
            </a: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android:orientation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"vertical"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TextView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android:id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"@+id/</a:t>
            </a: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  </a:t>
            </a: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android:layout_width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wrap_content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  </a:t>
            </a: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android:layout_height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wrap_content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  </a:t>
            </a: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android:text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I am a </a:t>
            </a: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TextView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android:id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"@+id/</a:t>
            </a: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android:layout_width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wrap_content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android:layout_height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wrap_content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android:text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I am a </a:t>
            </a: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LinearLayout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altLang="es-MX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224509" y="4917252"/>
            <a:ext cx="5498300" cy="1268245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600" b="0" i="0" u="none" strike="noStrike" cap="none" normalizeH="0" baseline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s-MX" altLang="es-MX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MX" altLang="es-MX" sz="1600" b="0" i="0" u="none" strike="noStrike" cap="none" normalizeH="0" baseline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s-MX" altLang="es-MX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onCreate</a:t>
            </a:r>
            <a:r>
              <a:rPr kumimoji="0" lang="es-MX" altLang="es-MX" sz="16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s-MX" altLang="es-MX" sz="1600" b="0" i="0" u="none" strike="noStrike" cap="none" normalizeH="0" baseline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Bundle</a:t>
            </a:r>
            <a:r>
              <a:rPr kumimoji="0" lang="es-MX" altLang="es-MX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savedInstanceState</a:t>
            </a:r>
            <a:r>
              <a:rPr kumimoji="0" lang="es-MX" altLang="es-MX" sz="16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s-MX" altLang="es-MX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MX" altLang="es-MX" sz="16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s-MX" altLang="es-MX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MX" altLang="es-MX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es-MX" altLang="es-MX" sz="1600" b="0" i="0" u="none" strike="noStrike" cap="none" normalizeH="0" baseline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kumimoji="0" lang="es-MX" altLang="es-MX" sz="16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s-MX" altLang="es-MX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onCreate</a:t>
            </a:r>
            <a:r>
              <a:rPr kumimoji="0" lang="es-MX" altLang="es-MX" sz="16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s-MX" altLang="es-MX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savedInstanceState</a:t>
            </a:r>
            <a:r>
              <a:rPr kumimoji="0" lang="es-MX" altLang="es-MX" sz="16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s-MX" altLang="es-MX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MX" altLang="es-MX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setContentView</a:t>
            </a:r>
            <a:r>
              <a:rPr kumimoji="0" lang="es-MX" altLang="es-MX" sz="16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s-MX" altLang="es-MX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kumimoji="0" lang="es-MX" altLang="es-MX" sz="16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s-MX" altLang="es-MX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layout</a:t>
            </a:r>
            <a:r>
              <a:rPr kumimoji="0" lang="es-MX" altLang="es-MX" sz="16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s-MX" altLang="es-MX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main_layout</a:t>
            </a:r>
            <a:r>
              <a:rPr kumimoji="0" lang="es-MX" altLang="es-MX" sz="16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es-MX" altLang="es-MX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s-MX" altLang="es-MX" sz="16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s-MX" altLang="es-MX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altLang="es-MX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27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View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n-US" sz="2400" dirty="0"/>
              <a:t>View is the base class for widgets, which are used to create interactive UI components (buttons, text fields, etc.)</a:t>
            </a:r>
            <a:endParaRPr lang="es-MX" sz="2400" dirty="0"/>
          </a:p>
        </p:txBody>
      </p:sp>
      <p:pic>
        <p:nvPicPr>
          <p:cNvPr id="27650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0" y="379412"/>
            <a:ext cx="7216775" cy="382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94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417956-BCCC-4E11-AC0A-58044B14A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The</a:t>
            </a:r>
            <a:r>
              <a:rPr lang="es-MX" dirty="0"/>
              <a:t> UI </a:t>
            </a:r>
            <a:r>
              <a:rPr lang="es-MX" dirty="0" err="1"/>
              <a:t>designer</a:t>
            </a:r>
            <a:endParaRPr lang="es-MX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34B9CE9-02E9-408F-9A57-51F2C72CCE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4241" y="1846263"/>
            <a:ext cx="5463843" cy="4022725"/>
          </a:xfrm>
          <a:prstGeom prst="rect">
            <a:avLst/>
          </a:prstGeom>
        </p:spPr>
      </p:pic>
      <p:pic>
        <p:nvPicPr>
          <p:cNvPr id="5" name="Picture 2" descr="http://nettle.haverhill-ps.org/wp-content/uploads/sites/20/2015/04/android-logo-peeking.png">
            <a:extLst>
              <a:ext uri="{FF2B5EF4-FFF2-40B4-BE49-F238E27FC236}">
                <a16:creationId xmlns:a16="http://schemas.microsoft.com/office/drawing/2014/main" id="{E3B52B3C-6060-419C-A781-1A914D935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0" y="0"/>
            <a:ext cx="2019300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0422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nettle.haverhill-ps.org/wp-content/uploads/sites/20/2015/04/android-logo-peek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0" y="0"/>
            <a:ext cx="2019300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</a:t>
            </a:r>
            <a:r>
              <a:rPr lang="es-MX" dirty="0" err="1"/>
              <a:t>What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Android?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Android is the world's most popular mobile platform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2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Android is a mobile </a:t>
            </a:r>
            <a:r>
              <a:rPr lang="en-US" sz="3200" b="1" dirty="0"/>
              <a:t>operating system </a:t>
            </a:r>
            <a:r>
              <a:rPr lang="en-US" sz="3200" dirty="0"/>
              <a:t>developed by </a:t>
            </a:r>
            <a:r>
              <a:rPr lang="en-US" sz="3200" b="1" dirty="0"/>
              <a:t>Google</a:t>
            </a:r>
            <a:r>
              <a:rPr lang="en-US" sz="3200" dirty="0"/>
              <a:t>, based on the </a:t>
            </a:r>
            <a:r>
              <a:rPr lang="en-US" sz="3200" b="1" dirty="0"/>
              <a:t>Linux kernel </a:t>
            </a:r>
            <a:r>
              <a:rPr lang="en-US" sz="3200" dirty="0"/>
              <a:t>and designed primarily for touchscreen mobile devices such as smartphones and tablets</a:t>
            </a:r>
          </a:p>
          <a:p>
            <a:endParaRPr lang="en-US" sz="3200" dirty="0"/>
          </a:p>
          <a:p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181300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Resultado de imagen para Android co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825" y="71438"/>
            <a:ext cx="3816350" cy="415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5206301" y="4097910"/>
            <a:ext cx="177939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6600" b="1" i="0" u="none" strike="noStrike" kern="1200" cap="none" spc="0" normalizeH="0" baseline="0" noProof="0" dirty="0">
                <a:ln w="22225">
                  <a:solidFill>
                    <a:srgbClr val="63A537"/>
                  </a:solidFill>
                  <a:prstDash val="solid"/>
                </a:ln>
                <a:solidFill>
                  <a:srgbClr val="63A537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Stop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390650" y="5363562"/>
            <a:ext cx="943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s-MX" sz="24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Do </a:t>
            </a:r>
            <a:r>
              <a:rPr kumimoji="0" lang="es-MX" sz="2400" b="0" i="0" u="none" strike="noStrike" kern="1200" cap="none" spc="0" normalizeH="0" baseline="0" noProof="0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magic</a:t>
            </a:r>
            <a:endParaRPr kumimoji="0" lang="es-MX" sz="2400" b="0" i="0" u="none" strike="noStrike" kern="1200" cap="none" spc="0" normalizeH="0" baseline="0" noProof="0" dirty="0">
              <a:ln w="0"/>
              <a:solidFill>
                <a:srgbClr val="99CB3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609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android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848" y="3053627"/>
            <a:ext cx="5210175" cy="33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lamada rectangular 6"/>
          <p:cNvSpPr/>
          <p:nvPr/>
        </p:nvSpPr>
        <p:spPr>
          <a:xfrm>
            <a:off x="3253154" y="1228436"/>
            <a:ext cx="5855677" cy="1536284"/>
          </a:xfrm>
          <a:prstGeom prst="wedgeRectCallout">
            <a:avLst>
              <a:gd name="adj1" fmla="val 10667"/>
              <a:gd name="adj2" fmla="val 7572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dirty="0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238488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 For Network Engineers - ipengineer.net">
            <a:extLst>
              <a:ext uri="{FF2B5EF4-FFF2-40B4-BE49-F238E27FC236}">
                <a16:creationId xmlns:a16="http://schemas.microsoft.com/office/drawing/2014/main" id="{E79EC227-8773-4948-B4E3-8E7E98A3F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115" y="550416"/>
            <a:ext cx="5473823" cy="5473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CD0E0D7A-25FE-4916-BEEF-2C2CD09902DF}"/>
              </a:ext>
            </a:extLst>
          </p:cNvPr>
          <p:cNvSpPr txBox="1"/>
          <p:nvPr/>
        </p:nvSpPr>
        <p:spPr>
          <a:xfrm>
            <a:off x="878889" y="2246050"/>
            <a:ext cx="33024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 err="1"/>
              <a:t>We</a:t>
            </a:r>
            <a:r>
              <a:rPr lang="es-MX" sz="3600" b="1" dirty="0"/>
              <a:t> </a:t>
            </a:r>
            <a:r>
              <a:rPr lang="es-MX" sz="3600" b="1" dirty="0" err="1"/>
              <a:t>need</a:t>
            </a:r>
            <a:r>
              <a:rPr lang="es-MX" sz="3600" b="1" dirty="0"/>
              <a:t> </a:t>
            </a:r>
            <a:r>
              <a:rPr lang="es-MX" sz="3600" b="1" dirty="0" err="1"/>
              <a:t>git</a:t>
            </a:r>
            <a:r>
              <a:rPr lang="es-MX" sz="3600" b="1" dirty="0"/>
              <a:t> ALWAYS</a:t>
            </a:r>
          </a:p>
          <a:p>
            <a:r>
              <a:rPr lang="es-MX" dirty="0" err="1"/>
              <a:t>Or</a:t>
            </a:r>
            <a:r>
              <a:rPr lang="es-MX" dirty="0"/>
              <a:t> at </a:t>
            </a:r>
            <a:r>
              <a:rPr lang="es-MX" dirty="0" err="1"/>
              <a:t>least</a:t>
            </a:r>
            <a:r>
              <a:rPr lang="es-MX" dirty="0"/>
              <a:t> </a:t>
            </a:r>
            <a:r>
              <a:rPr lang="es-MX" dirty="0" err="1"/>
              <a:t>any</a:t>
            </a:r>
            <a:r>
              <a:rPr lang="es-MX" dirty="0"/>
              <a:t> </a:t>
            </a:r>
            <a:r>
              <a:rPr lang="es-MX" dirty="0" err="1"/>
              <a:t>source</a:t>
            </a:r>
            <a:r>
              <a:rPr lang="es-MX" dirty="0"/>
              <a:t> control </a:t>
            </a:r>
          </a:p>
          <a:p>
            <a:r>
              <a:rPr lang="es-MX" dirty="0" err="1"/>
              <a:t>program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60830186"/>
      </p:ext>
    </p:extLst>
  </p:cSld>
  <p:clrMapOvr>
    <a:masterClrMapping/>
  </p:clrMapOvr>
  <p:transition spd="slow">
    <p:randomBar dir="vert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69477E8-7684-4C13-BEB9-F8B52F26B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25917" y="4668613"/>
            <a:ext cx="9001125" cy="166687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E54E04F-9E8E-4BCE-A806-5570C99C9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Why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git</a:t>
            </a:r>
            <a:r>
              <a:rPr lang="es-MX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21B443-A658-4C29-A0CD-019101D4B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5714" y="1845734"/>
            <a:ext cx="4129966" cy="4023360"/>
          </a:xfrm>
        </p:spPr>
        <p:txBody>
          <a:bodyPr>
            <a:normAutofit/>
          </a:bodyPr>
          <a:lstStyle/>
          <a:p>
            <a:r>
              <a:rPr lang="en-US" sz="2800" dirty="0"/>
              <a:t>Git is a </a:t>
            </a:r>
            <a:r>
              <a:rPr lang="en-US" sz="2800" dirty="0">
                <a:hlinkClick r:id="rId4"/>
              </a:rPr>
              <a:t>free and open source</a:t>
            </a:r>
            <a:r>
              <a:rPr lang="en-US" sz="2800" dirty="0"/>
              <a:t> distributed version </a:t>
            </a:r>
            <a:r>
              <a:rPr lang="en-US" sz="2800" b="1" dirty="0"/>
              <a:t>control system </a:t>
            </a:r>
            <a:r>
              <a:rPr lang="en-US" sz="2800" dirty="0"/>
              <a:t>designed to handle everything from </a:t>
            </a:r>
            <a:r>
              <a:rPr lang="en-US" sz="2800" b="1" dirty="0"/>
              <a:t>small to very large </a:t>
            </a:r>
            <a:r>
              <a:rPr lang="en-US" sz="2800" dirty="0"/>
              <a:t>projects with speed and efficiency.</a:t>
            </a:r>
            <a:endParaRPr lang="es-MX" sz="3600" dirty="0"/>
          </a:p>
        </p:txBody>
      </p:sp>
      <p:pic>
        <p:nvPicPr>
          <p:cNvPr id="2052" name="Picture 4" descr="Branches">
            <a:extLst>
              <a:ext uri="{FF2B5EF4-FFF2-40B4-BE49-F238E27FC236}">
                <a16:creationId xmlns:a16="http://schemas.microsoft.com/office/drawing/2014/main" id="{89023DFA-70E7-4950-83F7-2685DE53B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845735"/>
            <a:ext cx="5339031" cy="3075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06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A12A1-509F-40E0-A30D-C2903DE72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Git </a:t>
            </a:r>
            <a:r>
              <a:rPr lang="es-MX" dirty="0" err="1"/>
              <a:t>Basics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0D25FD-8E17-4CCA-AA87-9DE6FEE48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err="1"/>
              <a:t>Configuration</a:t>
            </a: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/>
              <a:t>Initialize</a:t>
            </a:r>
            <a:r>
              <a:rPr lang="es-MX" dirty="0"/>
              <a:t> a repo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/>
              <a:t>First</a:t>
            </a:r>
            <a:r>
              <a:rPr lang="es-MX" dirty="0"/>
              <a:t> </a:t>
            </a:r>
            <a:r>
              <a:rPr lang="es-MX" dirty="0" err="1"/>
              <a:t>commit</a:t>
            </a: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EBFCC26-D0DF-49C5-A89F-CD2770843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883" y="1845734"/>
            <a:ext cx="7420013" cy="100795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9C58BC8-6B3D-4CAA-A56F-D23CB6652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9883" y="2962064"/>
            <a:ext cx="3600450" cy="8953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C423736-CCBE-4EB4-A231-5723086A4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9883" y="4191841"/>
            <a:ext cx="5105632" cy="99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5716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A12A1-509F-40E0-A30D-C2903DE72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Git </a:t>
            </a:r>
            <a:r>
              <a:rPr lang="es-MX" dirty="0" err="1"/>
              <a:t>Basics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0D25FD-8E17-4CCA-AA87-9DE6FEE48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err="1"/>
              <a:t>Create</a:t>
            </a:r>
            <a:r>
              <a:rPr lang="es-MX" dirty="0"/>
              <a:t> a Branch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Change </a:t>
            </a:r>
            <a:r>
              <a:rPr lang="es-MX" dirty="0" err="1"/>
              <a:t>between</a:t>
            </a:r>
            <a:r>
              <a:rPr lang="es-MX" dirty="0"/>
              <a:t> </a:t>
            </a:r>
            <a:r>
              <a:rPr lang="es-MX" dirty="0" err="1"/>
              <a:t>branches</a:t>
            </a: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/>
              <a:t>Remote</a:t>
            </a:r>
            <a:r>
              <a:rPr lang="es-MX" dirty="0"/>
              <a:t> </a:t>
            </a:r>
            <a:r>
              <a:rPr lang="es-MX" dirty="0" err="1"/>
              <a:t>branches</a:t>
            </a: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233B1FB-ACCD-4560-AEDC-277EFAAE6981}"/>
              </a:ext>
            </a:extLst>
          </p:cNvPr>
          <p:cNvSpPr/>
          <p:nvPr/>
        </p:nvSpPr>
        <p:spPr>
          <a:xfrm>
            <a:off x="4065973" y="1737360"/>
            <a:ext cx="3435659" cy="8167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000" dirty="0"/>
              <a:t>$ </a:t>
            </a:r>
            <a:r>
              <a:rPr lang="es-MX" sz="2000" dirty="0" err="1"/>
              <a:t>git</a:t>
            </a:r>
            <a:r>
              <a:rPr lang="es-MX" sz="2000" dirty="0"/>
              <a:t> </a:t>
            </a:r>
            <a:r>
              <a:rPr lang="es-MX" sz="2000" dirty="0" err="1"/>
              <a:t>branch</a:t>
            </a:r>
            <a:r>
              <a:rPr lang="es-MX" sz="2000" dirty="0"/>
              <a:t> </a:t>
            </a:r>
            <a:r>
              <a:rPr lang="es-MX" sz="2000" dirty="0" err="1"/>
              <a:t>name_of_branch</a:t>
            </a:r>
            <a:endParaRPr lang="es-MX" sz="20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6A10EFA-EF16-49E3-9C1D-D4DC99471EAA}"/>
              </a:ext>
            </a:extLst>
          </p:cNvPr>
          <p:cNvSpPr/>
          <p:nvPr/>
        </p:nvSpPr>
        <p:spPr>
          <a:xfrm>
            <a:off x="4065973" y="2919570"/>
            <a:ext cx="3435659" cy="8167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000" dirty="0"/>
              <a:t>$ </a:t>
            </a:r>
            <a:r>
              <a:rPr lang="es-MX" sz="2000" dirty="0" err="1"/>
              <a:t>git</a:t>
            </a:r>
            <a:r>
              <a:rPr lang="es-MX" sz="2000" dirty="0"/>
              <a:t> </a:t>
            </a:r>
            <a:r>
              <a:rPr lang="es-MX" sz="2000" dirty="0" err="1"/>
              <a:t>checkout</a:t>
            </a:r>
            <a:r>
              <a:rPr lang="es-MX" sz="2000" dirty="0"/>
              <a:t> </a:t>
            </a:r>
            <a:r>
              <a:rPr lang="es-MX" sz="2000" dirty="0" err="1"/>
              <a:t>another_branch</a:t>
            </a:r>
            <a:endParaRPr lang="es-MX" sz="20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98DD82B-1311-4BB4-998B-71A2FFDFDA11}"/>
              </a:ext>
            </a:extLst>
          </p:cNvPr>
          <p:cNvSpPr/>
          <p:nvPr/>
        </p:nvSpPr>
        <p:spPr>
          <a:xfrm>
            <a:off x="4065973" y="4014037"/>
            <a:ext cx="4003829" cy="8167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000" dirty="0"/>
              <a:t>$ </a:t>
            </a:r>
            <a:r>
              <a:rPr lang="es-MX" sz="2000" dirty="0" err="1"/>
              <a:t>git</a:t>
            </a:r>
            <a:r>
              <a:rPr lang="es-MX" sz="2000" dirty="0"/>
              <a:t> </a:t>
            </a:r>
            <a:r>
              <a:rPr lang="es-MX" sz="2000" dirty="0" err="1"/>
              <a:t>fetch</a:t>
            </a:r>
            <a:r>
              <a:rPr lang="es-MX" sz="2000" dirty="0"/>
              <a:t> </a:t>
            </a:r>
            <a:r>
              <a:rPr lang="es-MX" sz="2000" dirty="0" err="1"/>
              <a:t>origin</a:t>
            </a:r>
            <a:endParaRPr lang="es-MX" sz="2000" dirty="0"/>
          </a:p>
          <a:p>
            <a:r>
              <a:rPr lang="es-MX" sz="2000" dirty="0"/>
              <a:t>$ </a:t>
            </a:r>
            <a:r>
              <a:rPr lang="es-MX" sz="2000" dirty="0" err="1"/>
              <a:t>git</a:t>
            </a:r>
            <a:r>
              <a:rPr lang="es-MX" sz="2000" dirty="0"/>
              <a:t> </a:t>
            </a:r>
            <a:r>
              <a:rPr lang="es-MX" sz="2000" dirty="0" err="1"/>
              <a:t>pull</a:t>
            </a:r>
            <a:r>
              <a:rPr lang="es-MX" sz="2000" dirty="0"/>
              <a:t> </a:t>
            </a:r>
            <a:r>
              <a:rPr lang="es-MX" sz="2000" dirty="0" err="1"/>
              <a:t>origin</a:t>
            </a:r>
            <a:r>
              <a:rPr lang="es-MX" sz="2000" dirty="0"/>
              <a:t> </a:t>
            </a:r>
            <a:r>
              <a:rPr lang="es-MX" sz="2000" dirty="0" err="1"/>
              <a:t>branch_in_remote</a:t>
            </a:r>
            <a:endParaRPr lang="es-MX" sz="2000" dirty="0"/>
          </a:p>
        </p:txBody>
      </p:sp>
      <p:pic>
        <p:nvPicPr>
          <p:cNvPr id="10" name="Picture 2" descr="http://nettle.haverhill-ps.org/wp-content/uploads/sites/20/2015/04/android-logo-peeking.png">
            <a:extLst>
              <a:ext uri="{FF2B5EF4-FFF2-40B4-BE49-F238E27FC236}">
                <a16:creationId xmlns:a16="http://schemas.microsoft.com/office/drawing/2014/main" id="{CD6A5839-8B3A-4203-A551-FBF968F81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0" y="0"/>
            <a:ext cx="2019300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2231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A12A1-509F-40E0-A30D-C2903DE72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Git </a:t>
            </a:r>
            <a:r>
              <a:rPr lang="es-MX" dirty="0" err="1"/>
              <a:t>Basics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0D25FD-8E17-4CCA-AA87-9DE6FEE48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err="1"/>
              <a:t>Create</a:t>
            </a:r>
            <a:r>
              <a:rPr lang="es-MX" dirty="0"/>
              <a:t> a Branch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Change </a:t>
            </a:r>
            <a:r>
              <a:rPr lang="es-MX" dirty="0" err="1"/>
              <a:t>between</a:t>
            </a:r>
            <a:r>
              <a:rPr lang="es-MX" dirty="0"/>
              <a:t> </a:t>
            </a:r>
            <a:r>
              <a:rPr lang="es-MX" dirty="0" err="1"/>
              <a:t>branches</a:t>
            </a: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/>
              <a:t>Remote</a:t>
            </a:r>
            <a:r>
              <a:rPr lang="es-MX" dirty="0"/>
              <a:t> </a:t>
            </a:r>
            <a:r>
              <a:rPr lang="es-MX" dirty="0" err="1"/>
              <a:t>branches</a:t>
            </a: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233B1FB-ACCD-4560-AEDC-277EFAAE6981}"/>
              </a:ext>
            </a:extLst>
          </p:cNvPr>
          <p:cNvSpPr/>
          <p:nvPr/>
        </p:nvSpPr>
        <p:spPr>
          <a:xfrm>
            <a:off x="4065973" y="1737360"/>
            <a:ext cx="3435659" cy="8167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000" dirty="0"/>
              <a:t>$ </a:t>
            </a:r>
            <a:r>
              <a:rPr lang="es-MX" sz="2000" dirty="0" err="1"/>
              <a:t>git</a:t>
            </a:r>
            <a:r>
              <a:rPr lang="es-MX" sz="2000" dirty="0"/>
              <a:t> </a:t>
            </a:r>
            <a:r>
              <a:rPr lang="es-MX" sz="2000" dirty="0" err="1"/>
              <a:t>branch</a:t>
            </a:r>
            <a:r>
              <a:rPr lang="es-MX" sz="2000" dirty="0"/>
              <a:t> </a:t>
            </a:r>
            <a:r>
              <a:rPr lang="es-MX" sz="2000" dirty="0" err="1"/>
              <a:t>name_of_branch</a:t>
            </a:r>
            <a:endParaRPr lang="es-MX" sz="20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6A10EFA-EF16-49E3-9C1D-D4DC99471EAA}"/>
              </a:ext>
            </a:extLst>
          </p:cNvPr>
          <p:cNvSpPr/>
          <p:nvPr/>
        </p:nvSpPr>
        <p:spPr>
          <a:xfrm>
            <a:off x="4065973" y="2919570"/>
            <a:ext cx="3435659" cy="8167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000" dirty="0"/>
              <a:t>$ </a:t>
            </a:r>
            <a:r>
              <a:rPr lang="es-MX" sz="2000" dirty="0" err="1"/>
              <a:t>git</a:t>
            </a:r>
            <a:r>
              <a:rPr lang="es-MX" sz="2000" dirty="0"/>
              <a:t> </a:t>
            </a:r>
            <a:r>
              <a:rPr lang="es-MX" sz="2000" dirty="0" err="1"/>
              <a:t>checkout</a:t>
            </a:r>
            <a:r>
              <a:rPr lang="es-MX" sz="2000" dirty="0"/>
              <a:t> </a:t>
            </a:r>
            <a:r>
              <a:rPr lang="es-MX" sz="2000" dirty="0" err="1"/>
              <a:t>another_branch</a:t>
            </a:r>
            <a:endParaRPr lang="es-MX" sz="20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98DD82B-1311-4BB4-998B-71A2FFDFDA11}"/>
              </a:ext>
            </a:extLst>
          </p:cNvPr>
          <p:cNvSpPr/>
          <p:nvPr/>
        </p:nvSpPr>
        <p:spPr>
          <a:xfrm>
            <a:off x="4065973" y="4014037"/>
            <a:ext cx="4003829" cy="8167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000" dirty="0"/>
              <a:t>$ </a:t>
            </a:r>
            <a:r>
              <a:rPr lang="es-MX" sz="2000" dirty="0" err="1"/>
              <a:t>git</a:t>
            </a:r>
            <a:r>
              <a:rPr lang="es-MX" sz="2000" dirty="0"/>
              <a:t> </a:t>
            </a:r>
            <a:r>
              <a:rPr lang="es-MX" sz="2000" dirty="0" err="1"/>
              <a:t>fetch</a:t>
            </a:r>
            <a:r>
              <a:rPr lang="es-MX" sz="2000" dirty="0"/>
              <a:t> </a:t>
            </a:r>
            <a:r>
              <a:rPr lang="es-MX" sz="2000" dirty="0" err="1"/>
              <a:t>origin</a:t>
            </a:r>
            <a:endParaRPr lang="es-MX" sz="2000" dirty="0"/>
          </a:p>
          <a:p>
            <a:r>
              <a:rPr lang="es-MX" sz="2000" dirty="0"/>
              <a:t>$ </a:t>
            </a:r>
            <a:r>
              <a:rPr lang="es-MX" sz="2000" dirty="0" err="1"/>
              <a:t>git</a:t>
            </a:r>
            <a:r>
              <a:rPr lang="es-MX" sz="2000" dirty="0"/>
              <a:t> </a:t>
            </a:r>
            <a:r>
              <a:rPr lang="es-MX" sz="2000" dirty="0" err="1"/>
              <a:t>pull</a:t>
            </a:r>
            <a:r>
              <a:rPr lang="es-MX" sz="2000" dirty="0"/>
              <a:t> </a:t>
            </a:r>
            <a:r>
              <a:rPr lang="es-MX" sz="2000" dirty="0" err="1"/>
              <a:t>origin</a:t>
            </a:r>
            <a:r>
              <a:rPr lang="es-MX" sz="2000" dirty="0"/>
              <a:t> </a:t>
            </a:r>
            <a:r>
              <a:rPr lang="es-MX" sz="2000" dirty="0" err="1"/>
              <a:t>branch_in_remote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0167755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Resultado de imagen para Android co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825" y="71438"/>
            <a:ext cx="3816350" cy="415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5206301" y="4097910"/>
            <a:ext cx="177939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6600" b="1" i="0" u="none" strike="noStrike" kern="1200" cap="none" spc="0" normalizeH="0" baseline="0" noProof="0" dirty="0">
                <a:ln w="22225">
                  <a:solidFill>
                    <a:srgbClr val="63A537"/>
                  </a:solidFill>
                  <a:prstDash val="solid"/>
                </a:ln>
                <a:solidFill>
                  <a:srgbClr val="63A537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Stop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390650" y="5363562"/>
            <a:ext cx="943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s-MX" sz="2400" b="0" i="0" u="none" strike="noStrike" kern="1200" cap="none" spc="0" normalizeH="0" baseline="0" noProof="0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Bring</a:t>
            </a:r>
            <a:r>
              <a:rPr kumimoji="0" lang="es-MX" sz="24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MX" sz="2400" b="0" i="0" u="none" strike="noStrike" kern="1200" cap="none" spc="0" normalizeH="0" baseline="0" noProof="0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the</a:t>
            </a:r>
            <a:r>
              <a:rPr kumimoji="0" lang="es-MX" sz="24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VR </a:t>
            </a:r>
            <a:r>
              <a:rPr kumimoji="0" lang="es-MX" sz="2400" b="0" i="0" u="none" strike="noStrike" kern="1200" cap="none" spc="0" normalizeH="0" baseline="0" noProof="0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codes</a:t>
            </a:r>
            <a:r>
              <a:rPr lang="es-MX" sz="2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</a:rPr>
              <a:t>!</a:t>
            </a:r>
            <a:endParaRPr kumimoji="0" lang="es-MX" sz="2400" b="0" i="0" u="none" strike="noStrike" kern="1200" cap="none" spc="0" normalizeH="0" baseline="0" noProof="0" dirty="0">
              <a:ln w="0"/>
              <a:solidFill>
                <a:srgbClr val="99CB38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705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A12A1-509F-40E0-A30D-C2903DE72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Android VR CCE2017 </a:t>
            </a:r>
            <a:r>
              <a:rPr lang="en-US" dirty="0"/>
              <a:t>project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0D25FD-8E17-4CCA-AA87-9DE6FEE48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s-MX" dirty="0" err="1"/>
              <a:t>Get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Android VR CCE2017 </a:t>
            </a:r>
            <a:r>
              <a:rPr lang="es-MX" dirty="0" err="1"/>
              <a:t>repository</a:t>
            </a:r>
            <a:endParaRPr lang="es-MX" dirty="0"/>
          </a:p>
          <a:p>
            <a:pPr marL="457200" indent="-457200">
              <a:buAutoNum type="arabicPeriod"/>
            </a:pPr>
            <a:endParaRPr lang="es-MX" dirty="0"/>
          </a:p>
          <a:p>
            <a:pPr marL="457200" indent="-457200">
              <a:buAutoNum type="arabicPeriod"/>
            </a:pPr>
            <a:endParaRPr lang="es-MX" dirty="0"/>
          </a:p>
          <a:p>
            <a:pPr marL="457200" indent="-457200">
              <a:buAutoNum type="arabicPeriod"/>
            </a:pPr>
            <a:r>
              <a:rPr lang="en-US" dirty="0"/>
              <a:t>Fetch all</a:t>
            </a:r>
            <a:endParaRPr lang="es-MX" dirty="0"/>
          </a:p>
          <a:p>
            <a:pPr marL="457200" indent="-457200">
              <a:buAutoNum type="arabicPeriod"/>
            </a:pPr>
            <a:endParaRPr lang="es-MX" dirty="0"/>
          </a:p>
          <a:p>
            <a:pPr marL="457200" indent="-457200">
              <a:buAutoNum type="arabicPeriod"/>
            </a:pPr>
            <a:endParaRPr lang="es-MX" dirty="0"/>
          </a:p>
          <a:p>
            <a:pPr marL="457200" indent="-457200">
              <a:buAutoNum type="arabicPeriod"/>
            </a:pPr>
            <a:r>
              <a:rPr lang="es-MX" dirty="0"/>
              <a:t>Master </a:t>
            </a:r>
            <a:r>
              <a:rPr lang="es-MX" dirty="0" err="1"/>
              <a:t>of</a:t>
            </a:r>
            <a:r>
              <a:rPr lang="es-MX" dirty="0"/>
              <a:t> Project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233B1FB-ACCD-4560-AEDC-277EFAAE6981}"/>
              </a:ext>
            </a:extLst>
          </p:cNvPr>
          <p:cNvSpPr/>
          <p:nvPr/>
        </p:nvSpPr>
        <p:spPr>
          <a:xfrm>
            <a:off x="2422716" y="2270019"/>
            <a:ext cx="7407528" cy="8167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000" dirty="0"/>
              <a:t>$ </a:t>
            </a:r>
            <a:r>
              <a:rPr lang="es-MX" sz="2000" dirty="0" err="1"/>
              <a:t>git</a:t>
            </a:r>
            <a:r>
              <a:rPr lang="es-MX" sz="2000" dirty="0"/>
              <a:t> clone https://github.com/daniel553/Android-VR-CCE2017.git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DC5BDBB-0232-4595-8C23-75781B2859C3}"/>
              </a:ext>
            </a:extLst>
          </p:cNvPr>
          <p:cNvSpPr/>
          <p:nvPr/>
        </p:nvSpPr>
        <p:spPr>
          <a:xfrm>
            <a:off x="2422716" y="3661183"/>
            <a:ext cx="7407528" cy="8167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000" dirty="0"/>
              <a:t>$ </a:t>
            </a:r>
            <a:r>
              <a:rPr lang="es-MX" sz="2000" dirty="0" err="1"/>
              <a:t>git</a:t>
            </a:r>
            <a:r>
              <a:rPr lang="es-MX" sz="2000" dirty="0"/>
              <a:t> </a:t>
            </a:r>
            <a:r>
              <a:rPr lang="es-MX" sz="2000" dirty="0" err="1"/>
              <a:t>fetch</a:t>
            </a:r>
            <a:r>
              <a:rPr lang="es-MX" sz="2000" dirty="0"/>
              <a:t> </a:t>
            </a:r>
            <a:r>
              <a:rPr lang="es-MX" sz="2000" dirty="0" err="1"/>
              <a:t>origin</a:t>
            </a:r>
            <a:endParaRPr lang="es-MX" sz="20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3DF07DC-A3FE-48C4-BEBF-F458C58532A8}"/>
              </a:ext>
            </a:extLst>
          </p:cNvPr>
          <p:cNvSpPr/>
          <p:nvPr/>
        </p:nvSpPr>
        <p:spPr>
          <a:xfrm>
            <a:off x="2422716" y="5030219"/>
            <a:ext cx="7407528" cy="8167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000" dirty="0"/>
              <a:t>$ </a:t>
            </a:r>
            <a:r>
              <a:rPr lang="es-MX" sz="2000" dirty="0" err="1"/>
              <a:t>git</a:t>
            </a:r>
            <a:r>
              <a:rPr lang="es-MX" sz="2000" dirty="0"/>
              <a:t> </a:t>
            </a:r>
            <a:r>
              <a:rPr lang="es-MX" sz="2000" dirty="0" err="1"/>
              <a:t>checkout</a:t>
            </a:r>
            <a:r>
              <a:rPr lang="es-MX" sz="2000" dirty="0"/>
              <a:t> master</a:t>
            </a:r>
          </a:p>
        </p:txBody>
      </p:sp>
    </p:spTree>
    <p:extLst>
      <p:ext uri="{BB962C8B-B14F-4D97-AF65-F5344CB8AC3E}">
        <p14:creationId xmlns:p14="http://schemas.microsoft.com/office/powerpoint/2010/main" val="226226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android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848" y="3053627"/>
            <a:ext cx="5210175" cy="33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lamada rectangular 6"/>
          <p:cNvSpPr/>
          <p:nvPr/>
        </p:nvSpPr>
        <p:spPr>
          <a:xfrm>
            <a:off x="3253154" y="1228436"/>
            <a:ext cx="5855677" cy="1536284"/>
          </a:xfrm>
          <a:prstGeom prst="wedgeRectCallout">
            <a:avLst>
              <a:gd name="adj1" fmla="val 10667"/>
              <a:gd name="adj2" fmla="val 7572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dirty="0"/>
              <a:t>Processing VR</a:t>
            </a:r>
          </a:p>
        </p:txBody>
      </p:sp>
    </p:spTree>
    <p:extLst>
      <p:ext uri="{BB962C8B-B14F-4D97-AF65-F5344CB8AC3E}">
        <p14:creationId xmlns:p14="http://schemas.microsoft.com/office/powerpoint/2010/main" val="365033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nettle.haverhill-ps.org/wp-content/uploads/sites/20/2015/04/android-logo-peek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0" y="0"/>
            <a:ext cx="2019300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</a:t>
            </a:r>
            <a:r>
              <a:rPr lang="es-MX" dirty="0" err="1"/>
              <a:t>Since</a:t>
            </a:r>
            <a:r>
              <a:rPr lang="es-MX" dirty="0"/>
              <a:t> </a:t>
            </a:r>
            <a:r>
              <a:rPr lang="es-MX" dirty="0" err="1"/>
              <a:t>when</a:t>
            </a:r>
            <a:r>
              <a:rPr lang="es-MX" dirty="0"/>
              <a:t>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200" dirty="0"/>
              <a:t>Android Inc. 2003 - 2005.</a:t>
            </a:r>
          </a:p>
          <a:p>
            <a:endParaRPr lang="es-MX" sz="3200" dirty="0"/>
          </a:p>
          <a:p>
            <a:r>
              <a:rPr lang="es-MX" sz="3200" dirty="0" err="1"/>
              <a:t>Google’s</a:t>
            </a:r>
            <a:r>
              <a:rPr lang="es-MX" sz="3200" dirty="0"/>
              <a:t> Android. 2005 – 2007 - </a:t>
            </a:r>
            <a:r>
              <a:rPr lang="es-MX" sz="3200" dirty="0" err="1"/>
              <a:t>Nowadays</a:t>
            </a:r>
            <a:r>
              <a:rPr lang="es-MX" sz="3200" dirty="0"/>
              <a:t>.</a:t>
            </a:r>
          </a:p>
        </p:txBody>
      </p:sp>
      <p:pic>
        <p:nvPicPr>
          <p:cNvPr id="4098" name="Picture 2" descr="https://i.ytimg.com/vi/Ne5yqRkHih8/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46" b="10427"/>
          <a:stretch/>
        </p:blipFill>
        <p:spPr bwMode="auto">
          <a:xfrm>
            <a:off x="0" y="3977219"/>
            <a:ext cx="12192000" cy="236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7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A12A1-509F-40E0-A30D-C2903DE72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Processing </a:t>
            </a:r>
            <a:r>
              <a:rPr lang="en-US" dirty="0"/>
              <a:t>project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0D25FD-8E17-4CCA-AA87-9DE6FEE48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076" name="Picture 4" descr="File:Processing Logo Clipped.svg - Wikimedia Commons">
            <a:extLst>
              <a:ext uri="{FF2B5EF4-FFF2-40B4-BE49-F238E27FC236}">
                <a16:creationId xmlns:a16="http://schemas.microsoft.com/office/drawing/2014/main" id="{07E1A488-BA1D-4958-BE26-838F71724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493" y="1824427"/>
            <a:ext cx="4065973" cy="4065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nettle.haverhill-ps.org/wp-content/uploads/sites/20/2015/04/android-logo-peeking.png">
            <a:extLst>
              <a:ext uri="{FF2B5EF4-FFF2-40B4-BE49-F238E27FC236}">
                <a16:creationId xmlns:a16="http://schemas.microsoft.com/office/drawing/2014/main" id="{D8D55401-69A7-4890-AE4A-295647BC5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0" y="0"/>
            <a:ext cx="2019300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42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A12A1-509F-40E0-A30D-C2903DE72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Processing </a:t>
            </a:r>
            <a:r>
              <a:rPr lang="en-US" dirty="0"/>
              <a:t>project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0D25FD-8E17-4CCA-AA87-9DE6FEE48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801D350-119D-45C4-A014-7A0F82FB7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281" y="337206"/>
            <a:ext cx="6563327" cy="5454032"/>
          </a:xfrm>
          <a:prstGeom prst="rect">
            <a:avLst/>
          </a:prstGeom>
        </p:spPr>
      </p:pic>
      <p:pic>
        <p:nvPicPr>
          <p:cNvPr id="6" name="Picture 2" descr="http://nettle.haverhill-ps.org/wp-content/uploads/sites/20/2015/04/android-logo-peeking.png">
            <a:extLst>
              <a:ext uri="{FF2B5EF4-FFF2-40B4-BE49-F238E27FC236}">
                <a16:creationId xmlns:a16="http://schemas.microsoft.com/office/drawing/2014/main" id="{73DB7943-C871-4285-90E7-DA7A8F7AD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0" y="0"/>
            <a:ext cx="2019300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ocadillo: ovalado 3">
            <a:extLst>
              <a:ext uri="{FF2B5EF4-FFF2-40B4-BE49-F238E27FC236}">
                <a16:creationId xmlns:a16="http://schemas.microsoft.com/office/drawing/2014/main" id="{BF9792B0-E7FD-4047-90AE-D92068BF738E}"/>
              </a:ext>
            </a:extLst>
          </p:cNvPr>
          <p:cNvSpPr/>
          <p:nvPr/>
        </p:nvSpPr>
        <p:spPr>
          <a:xfrm>
            <a:off x="6818050" y="62144"/>
            <a:ext cx="3720813" cy="1880956"/>
          </a:xfrm>
          <a:prstGeom prst="wedgeEllipseCallout">
            <a:avLst>
              <a:gd name="adj1" fmla="val 48732"/>
              <a:gd name="adj2" fmla="val 4698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http://android.processing.org/reference/index.html</a:t>
            </a:r>
          </a:p>
        </p:txBody>
      </p:sp>
    </p:spTree>
    <p:extLst>
      <p:ext uri="{BB962C8B-B14F-4D97-AF65-F5344CB8AC3E}">
        <p14:creationId xmlns:p14="http://schemas.microsoft.com/office/powerpoint/2010/main" val="169872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A12A1-509F-40E0-A30D-C2903DE72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Android </a:t>
            </a:r>
            <a:r>
              <a:rPr lang="es-MX" dirty="0" err="1"/>
              <a:t>Mode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0D25FD-8E17-4CCA-AA87-9DE6FEE48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2" descr="http://nettle.haverhill-ps.org/wp-content/uploads/sites/20/2015/04/android-logo-peeking.png">
            <a:extLst>
              <a:ext uri="{FF2B5EF4-FFF2-40B4-BE49-F238E27FC236}">
                <a16:creationId xmlns:a16="http://schemas.microsoft.com/office/drawing/2014/main" id="{73DB7943-C871-4285-90E7-DA7A8F7AD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0" y="0"/>
            <a:ext cx="2019300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DDFBB99-4F37-40F9-B953-86D98D546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938" y="1845734"/>
            <a:ext cx="5126762" cy="4498785"/>
          </a:xfrm>
          <a:prstGeom prst="rect">
            <a:avLst/>
          </a:prstGeom>
        </p:spPr>
      </p:pic>
      <p:sp>
        <p:nvSpPr>
          <p:cNvPr id="9" name="Flecha: pentágono 8">
            <a:extLst>
              <a:ext uri="{FF2B5EF4-FFF2-40B4-BE49-F238E27FC236}">
                <a16:creationId xmlns:a16="http://schemas.microsoft.com/office/drawing/2014/main" id="{3E9F235B-5195-48BE-94CA-65618B6DDA48}"/>
              </a:ext>
            </a:extLst>
          </p:cNvPr>
          <p:cNvSpPr/>
          <p:nvPr/>
        </p:nvSpPr>
        <p:spPr>
          <a:xfrm>
            <a:off x="2663301" y="2574524"/>
            <a:ext cx="2228295" cy="46163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1. </a:t>
            </a:r>
            <a:r>
              <a:rPr lang="es-MX" dirty="0" err="1"/>
              <a:t>Settings</a:t>
            </a:r>
            <a:endParaRPr lang="es-MX" dirty="0"/>
          </a:p>
        </p:txBody>
      </p:sp>
      <p:sp>
        <p:nvSpPr>
          <p:cNvPr id="10" name="Flecha: pentágono 9">
            <a:extLst>
              <a:ext uri="{FF2B5EF4-FFF2-40B4-BE49-F238E27FC236}">
                <a16:creationId xmlns:a16="http://schemas.microsoft.com/office/drawing/2014/main" id="{20E07985-45B0-4E10-86EA-3914FD12E00C}"/>
              </a:ext>
            </a:extLst>
          </p:cNvPr>
          <p:cNvSpPr/>
          <p:nvPr/>
        </p:nvSpPr>
        <p:spPr>
          <a:xfrm>
            <a:off x="2663300" y="3329946"/>
            <a:ext cx="2228295" cy="46163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2. Set up</a:t>
            </a:r>
          </a:p>
        </p:txBody>
      </p:sp>
      <p:sp>
        <p:nvSpPr>
          <p:cNvPr id="12" name="Flecha: pentágono 11">
            <a:extLst>
              <a:ext uri="{FF2B5EF4-FFF2-40B4-BE49-F238E27FC236}">
                <a16:creationId xmlns:a16="http://schemas.microsoft.com/office/drawing/2014/main" id="{BD0AD343-B9ED-4D2D-AAAC-3FE1B347FF9B}"/>
              </a:ext>
            </a:extLst>
          </p:cNvPr>
          <p:cNvSpPr/>
          <p:nvPr/>
        </p:nvSpPr>
        <p:spPr>
          <a:xfrm>
            <a:off x="2663299" y="4520375"/>
            <a:ext cx="2228295" cy="46163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/>
              <a:t>3. Draw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5715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068705" y="5234764"/>
            <a:ext cx="10113645" cy="822960"/>
          </a:xfrm>
        </p:spPr>
        <p:txBody>
          <a:bodyPr/>
          <a:lstStyle/>
          <a:p>
            <a:pPr algn="ctr"/>
            <a:r>
              <a:rPr lang="es-MX" sz="8000" dirty="0" err="1">
                <a:latin typeface="Freestyle Script" panose="030804020302050B0404" pitchFamily="66" charset="0"/>
              </a:rPr>
              <a:t>That’s</a:t>
            </a:r>
            <a:r>
              <a:rPr lang="es-MX" sz="8000" dirty="0">
                <a:latin typeface="Freestyle Script" panose="030804020302050B0404" pitchFamily="66" charset="0"/>
              </a:rPr>
              <a:t> </a:t>
            </a:r>
            <a:r>
              <a:rPr lang="es-MX" sz="8000" dirty="0" err="1">
                <a:latin typeface="Freestyle Script" panose="030804020302050B0404" pitchFamily="66" charset="0"/>
              </a:rPr>
              <a:t>all</a:t>
            </a:r>
            <a:r>
              <a:rPr lang="es-MX" sz="8000" dirty="0">
                <a:latin typeface="Freestyle Script" panose="030804020302050B0404" pitchFamily="66" charset="0"/>
              </a:rPr>
              <a:t> folks</a:t>
            </a:r>
          </a:p>
        </p:txBody>
      </p:sp>
      <p:sp>
        <p:nvSpPr>
          <p:cNvPr id="7" name="Marcador de texto 6"/>
          <p:cNvSpPr>
            <a:spLocks noGrp="1"/>
          </p:cNvSpPr>
          <p:nvPr>
            <p:ph type="body" sz="half" idx="2"/>
          </p:nvPr>
        </p:nvSpPr>
        <p:spPr>
          <a:xfrm>
            <a:off x="1097280" y="6057724"/>
            <a:ext cx="10113264" cy="594360"/>
          </a:xfrm>
        </p:spPr>
        <p:txBody>
          <a:bodyPr/>
          <a:lstStyle/>
          <a:p>
            <a:r>
              <a:rPr lang="es-MX" dirty="0" err="1"/>
              <a:t>By</a:t>
            </a:r>
            <a:r>
              <a:rPr lang="es-MX" dirty="0"/>
              <a:t>: Pedro Daniel García González</a:t>
            </a:r>
          </a:p>
          <a:p>
            <a:r>
              <a:rPr lang="es-MX" dirty="0"/>
              <a:t>Android &amp; VR 2017</a:t>
            </a:r>
          </a:p>
        </p:txBody>
      </p:sp>
      <p:pic>
        <p:nvPicPr>
          <p:cNvPr id="51202" name="Picture 2" descr="https://upload.wikimedia.org/wikipedia/commons/thumb/e/e1/Android_dance.svg/2000px-Android_dance.svg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72"/>
          <a:stretch/>
        </p:blipFill>
        <p:spPr bwMode="auto">
          <a:xfrm>
            <a:off x="4109709" y="214428"/>
            <a:ext cx="3953637" cy="470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Marcador de texto 6"/>
          <p:cNvSpPr txBox="1">
            <a:spLocks/>
          </p:cNvSpPr>
          <p:nvPr/>
        </p:nvSpPr>
        <p:spPr>
          <a:xfrm>
            <a:off x="4656512" y="6255818"/>
            <a:ext cx="2860029" cy="396265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dirty="0"/>
              <a:t>danielgarcia@bonateck.com</a:t>
            </a:r>
          </a:p>
          <a:p>
            <a:endParaRPr lang="es-MX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3025" y="6255819"/>
            <a:ext cx="2198975" cy="60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4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6146" name="Picture 2" descr="http://www.techdesignforums.com/edasource/images/68/esd1004_mentor1_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29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i="1" dirty="0"/>
              <a:t>“I </a:t>
            </a:r>
            <a:r>
              <a:rPr lang="es-MX" i="1" dirty="0" err="1"/>
              <a:t>heared</a:t>
            </a:r>
            <a:r>
              <a:rPr lang="es-MX" i="1" dirty="0"/>
              <a:t> Android </a:t>
            </a:r>
            <a:r>
              <a:rPr lang="es-MX" i="1" dirty="0" err="1"/>
              <a:t>is</a:t>
            </a:r>
            <a:r>
              <a:rPr lang="es-MX" i="1" dirty="0"/>
              <a:t> Java”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MX" sz="4400" dirty="0"/>
          </a:p>
          <a:p>
            <a:endParaRPr lang="es-MX" sz="4400" dirty="0"/>
          </a:p>
          <a:p>
            <a:endParaRPr lang="es-MX" sz="4400" dirty="0"/>
          </a:p>
          <a:p>
            <a:r>
              <a:rPr lang="es-MX" sz="4400" dirty="0" err="1"/>
              <a:t>Written</a:t>
            </a:r>
            <a:r>
              <a:rPr lang="es-MX" sz="4400" dirty="0"/>
              <a:t> in JAVA, C </a:t>
            </a:r>
            <a:r>
              <a:rPr lang="es-MX" sz="4400" dirty="0" err="1"/>
              <a:t>core</a:t>
            </a:r>
            <a:r>
              <a:rPr lang="es-MX" sz="4400" dirty="0"/>
              <a:t>, C++</a:t>
            </a:r>
          </a:p>
          <a:p>
            <a:r>
              <a:rPr lang="es-MX" sz="4400" dirty="0"/>
              <a:t>&amp; </a:t>
            </a:r>
            <a:r>
              <a:rPr lang="es-MX" sz="4400" dirty="0" err="1"/>
              <a:t>Kotlin</a:t>
            </a:r>
            <a:r>
              <a:rPr lang="es-MX" sz="4400" dirty="0"/>
              <a:t>!</a:t>
            </a:r>
          </a:p>
        </p:txBody>
      </p:sp>
      <p:pic>
        <p:nvPicPr>
          <p:cNvPr id="3074" name="Picture 2" descr="http://blog.teamtreehouse.com/wp-content/uploads/2012/10/java_basic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439"/>
          <a:stretch/>
        </p:blipFill>
        <p:spPr bwMode="auto">
          <a:xfrm flipH="1">
            <a:off x="7737475" y="3486150"/>
            <a:ext cx="43116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37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nettle.haverhill-ps.org/wp-content/uploads/sites/20/2015/04/android-logo-peek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0" y="0"/>
            <a:ext cx="2019300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796416"/>
          </a:xfrm>
        </p:spPr>
        <p:txBody>
          <a:bodyPr/>
          <a:lstStyle/>
          <a:p>
            <a:r>
              <a:rPr lang="es-MX" dirty="0"/>
              <a:t>Software </a:t>
            </a:r>
            <a:r>
              <a:rPr lang="es-MX" dirty="0" err="1"/>
              <a:t>Development</a:t>
            </a:r>
            <a:r>
              <a:rPr lang="es-MX" dirty="0"/>
              <a:t> Kit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800600" y="1990725"/>
            <a:ext cx="5372100" cy="399859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Android does not use established Java standards, that is, </a:t>
            </a:r>
            <a:r>
              <a:rPr lang="en-US" sz="2800" dirty="0">
                <a:hlinkClick r:id="rId4" tooltip="Java SE"/>
              </a:rPr>
              <a:t>Java SE</a:t>
            </a:r>
            <a:r>
              <a:rPr lang="en-US" sz="2800" dirty="0"/>
              <a:t> and </a:t>
            </a:r>
            <a:r>
              <a:rPr lang="en-US" sz="2800" dirty="0">
                <a:hlinkClick r:id="rId5" tooltip="Java ME"/>
              </a:rPr>
              <a:t>ME</a:t>
            </a:r>
            <a:r>
              <a:rPr lang="en-US" sz="2800" dirty="0"/>
              <a:t>. 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Android only reuses the Java language syntax and semantics.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Does not provide the full class libraries and APIs </a:t>
            </a:r>
            <a:endParaRPr lang="es-MX" sz="28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Debugger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Libraries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Emulator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Documentation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Sample code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Tutorials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303247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nettle.haverhill-ps.org/wp-content/uploads/sites/20/2015/04/android-logo-peek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0" y="0"/>
            <a:ext cx="2019300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IDE’s</a:t>
            </a:r>
            <a:endParaRPr lang="es-MX" dirty="0"/>
          </a:p>
        </p:txBody>
      </p:sp>
      <p:pic>
        <p:nvPicPr>
          <p:cNvPr id="12292" name="Picture 4" descr="Resultado de imagen para android studi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547" y="2284613"/>
            <a:ext cx="3020742" cy="226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 descr="Resultado de imagen para android studio icon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745" y="3886201"/>
            <a:ext cx="1288679" cy="128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63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989</TotalTime>
  <Words>1071</Words>
  <Application>Microsoft Office PowerPoint</Application>
  <PresentationFormat>Panorámica</PresentationFormat>
  <Paragraphs>269</Paragraphs>
  <Slides>53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53</vt:i4>
      </vt:variant>
    </vt:vector>
  </HeadingPairs>
  <TitlesOfParts>
    <vt:vector size="62" baseType="lpstr">
      <vt:lpstr>Arial</vt:lpstr>
      <vt:lpstr>Calibri</vt:lpstr>
      <vt:lpstr>Calibri Light</vt:lpstr>
      <vt:lpstr>Consolas</vt:lpstr>
      <vt:lpstr>Courier New</vt:lpstr>
      <vt:lpstr>Freestyle Script</vt:lpstr>
      <vt:lpstr>Roboto</vt:lpstr>
      <vt:lpstr>Wingdings</vt:lpstr>
      <vt:lpstr>Retrospección</vt:lpstr>
      <vt:lpstr>taller android &amp; VR powered by processing for Android</vt:lpstr>
      <vt:lpstr>Agenda</vt:lpstr>
      <vt:lpstr>Presentación de PowerPoint</vt:lpstr>
      <vt:lpstr>¿What is Android?</vt:lpstr>
      <vt:lpstr>¿Since when?</vt:lpstr>
      <vt:lpstr>Presentación de PowerPoint</vt:lpstr>
      <vt:lpstr>“I heared Android is Java”</vt:lpstr>
      <vt:lpstr>Software Development Kit</vt:lpstr>
      <vt:lpstr>IDE’s</vt:lpstr>
      <vt:lpstr>Android Studio</vt:lpstr>
      <vt:lpstr>AS features</vt:lpstr>
      <vt:lpstr>More Stuff to Begin</vt:lpstr>
      <vt:lpstr>Presentación de PowerPoint</vt:lpstr>
      <vt:lpstr>Presentación de PowerPoint</vt:lpstr>
      <vt:lpstr>Directory, resources, classes and more</vt:lpstr>
      <vt:lpstr>App Manifest</vt:lpstr>
      <vt:lpstr>Common permissions</vt:lpstr>
      <vt:lpstr>Presentación de PowerPoint</vt:lpstr>
      <vt:lpstr>Resources: The Resource is the key</vt:lpstr>
      <vt:lpstr>Resources: The Resource is the key</vt:lpstr>
      <vt:lpstr>Classes</vt:lpstr>
      <vt:lpstr>Gradle: your worst enemy</vt:lpstr>
      <vt:lpstr>App Components</vt:lpstr>
      <vt:lpstr>The Activity</vt:lpstr>
      <vt:lpstr>Creating an Activity</vt:lpstr>
      <vt:lpstr>Starting an Activity</vt:lpstr>
      <vt:lpstr>¿Contexts, Intents, Bundles?</vt:lpstr>
      <vt:lpstr>Intent types</vt:lpstr>
      <vt:lpstr>Explicit intent</vt:lpstr>
      <vt:lpstr>Implicit intent</vt:lpstr>
      <vt:lpstr>Activity lifecycle</vt:lpstr>
      <vt:lpstr>Presentación de PowerPoint</vt:lpstr>
      <vt:lpstr>Example code</vt:lpstr>
      <vt:lpstr>Example code</vt:lpstr>
      <vt:lpstr>Presentación de PowerPoint</vt:lpstr>
      <vt:lpstr>Layouts</vt:lpstr>
      <vt:lpstr>Layouts</vt:lpstr>
      <vt:lpstr>View</vt:lpstr>
      <vt:lpstr>The UI designer</vt:lpstr>
      <vt:lpstr>Presentación de PowerPoint</vt:lpstr>
      <vt:lpstr>Presentación de PowerPoint</vt:lpstr>
      <vt:lpstr>Presentación de PowerPoint</vt:lpstr>
      <vt:lpstr>Why the git?</vt:lpstr>
      <vt:lpstr>Git Basics</vt:lpstr>
      <vt:lpstr>Git Basics</vt:lpstr>
      <vt:lpstr>Git Basics</vt:lpstr>
      <vt:lpstr>Presentación de PowerPoint</vt:lpstr>
      <vt:lpstr>Android VR CCE2017 project</vt:lpstr>
      <vt:lpstr>Presentación de PowerPoint</vt:lpstr>
      <vt:lpstr>Processing project</vt:lpstr>
      <vt:lpstr>Processing project</vt:lpstr>
      <vt:lpstr>Android Mode</vt:lpstr>
      <vt:lpstr>That’s all folks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android básico</dc:title>
  <dc:creator>Daniel</dc:creator>
  <cp:lastModifiedBy>Daniel</cp:lastModifiedBy>
  <cp:revision>106</cp:revision>
  <dcterms:created xsi:type="dcterms:W3CDTF">2016-09-12T14:43:17Z</dcterms:created>
  <dcterms:modified xsi:type="dcterms:W3CDTF">2017-09-20T13:08:17Z</dcterms:modified>
</cp:coreProperties>
</file>