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xKf6Oo9xm3DgHoKK79PTf9JTI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72A10C-B5FB-452B-8737-7E5F00D313BD}">
  <a:tblStyle styleId="{0E72A10C-B5FB-452B-8737-7E5F00D313B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2F9E55C-A2EC-491E-9121-8C41EE2501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B75D13-BB4D-49EA-9765-9BEDDF560E5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b305af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e3b305af2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3b305af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e3b305af2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08b1b0e8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08b1b0e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PROBLEMS: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identification from short voice recordings and comparison between Wav2Vec2.0 emission transformer data and Spectrogram data.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Expanded the problem into investigating a usecase: gender identification in noisy environments (nightclubs, stadiums..)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Investigating language agnostic models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SOLUTIONS: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our solutions, we have also investigated the difference in performance and accuracy between a CNN model that was trained on Wav2Vec 2.0 emission data and a CNN model that was trained on Spectrogram data of the same recordings.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created an augmented dataset by appending music to the background of voice recordings.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AutoNum type="alphaUcPeriod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Trained the models on different permutations of languages to test language agnostic models.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רילייטד וורק </a:t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081505d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081505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081505d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תיאור הdataset ושינויים שעשינו עליו  </a:t>
            </a:r>
            <a:endParaRPr/>
          </a:p>
        </p:txBody>
      </p:sp>
      <p:sp>
        <p:nvSpPr>
          <p:cNvPr id="174" name="Google Shape;174;g25081505d2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השוואה בין wav2vec לspectrogram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השוואה בין קבוצות שונות של שפות לlangauge agnosticness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השוואה בין מודלים שאומנו על noisy וכאלה שרק על silent</a:t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4d683de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4d683d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שיפורים שעשינו לעומת</a:t>
            </a:r>
            <a:r>
              <a:rPr b="1" lang="en-US"/>
              <a:t> מה?</a:t>
            </a:r>
            <a:r>
              <a:rPr lang="en-US"/>
              <a:t> </a:t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כיתוב">
  <p:cSld name="כותרת וכיתוב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ציטוט עם כיתוב">
  <p:cSld name="ציטוט עם כיתוב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">
  <p:cSld name="כרטיס שם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 עם ציטוט">
  <p:cSld name="כרטיס שם עם ציטוט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נכון או לא נכון">
  <p:cSld name="נכון או לא נכון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aniel555666/Gender_classification_from_voice/blob/main/CNN_Daniel_emmission_train_single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dpi.com/1424-8220/21/17/5892" TargetMode="External"/><Relationship Id="rId4" Type="http://schemas.openxmlformats.org/officeDocument/2006/relationships/hyperlink" Target="https://doi.org/10.1155/2022/444438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Guidelines	</a:t>
            </a:r>
            <a:endParaRPr/>
          </a:p>
        </p:txBody>
      </p:sp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838199" y="1825625"/>
            <a:ext cx="93092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Text must be written in English.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Except for opening slide, only 10 slides are allowed. </a:t>
            </a:r>
            <a:endParaRPr/>
          </a:p>
        </p:txBody>
      </p:sp>
      <p:graphicFrame>
        <p:nvGraphicFramePr>
          <p:cNvPr id="145" name="Google Shape;145;p1"/>
          <p:cNvGraphicFramePr/>
          <p:nvPr/>
        </p:nvGraphicFramePr>
        <p:xfrm>
          <a:off x="1008642" y="2910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{0E72A10C-B5FB-452B-8737-7E5F00D313BD}</a:tableStyleId>
              </a:tblPr>
              <a:tblGrid>
                <a:gridCol w="4204400"/>
                <a:gridCol w="2238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Criteria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Maximum Points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Clear Presentation + Introduction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Direct Question Answering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Dataset Explanation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Current Approach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Improvements + Results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Code Questions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Algorithms (PCA, Wav2Vec2, etc..)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Open Questions &amp; Future Work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Improvements - Performance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To improve runtime </a:t>
            </a:r>
            <a:r>
              <a:rPr lang="en-US"/>
              <a:t>performance</a:t>
            </a:r>
            <a:r>
              <a:rPr lang="en-US"/>
              <a:t>, we ran on CUDA work </a:t>
            </a:r>
            <a:r>
              <a:rPr lang="en-US"/>
              <a:t>environment</a:t>
            </a:r>
            <a:r>
              <a:rPr lang="en-US"/>
              <a:t>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When using a spectrogram we witnessed slow </a:t>
            </a:r>
            <a:r>
              <a:rPr lang="en-US"/>
              <a:t>performance, we had to shrink the data size</a:t>
            </a:r>
            <a:r>
              <a:rPr lang="en-US"/>
              <a:t> by 2 </a:t>
            </a:r>
            <a:r>
              <a:rPr lang="en-US"/>
              <a:t>(640x480 -&gt; 320x240). Note that, we</a:t>
            </a:r>
            <a:r>
              <a:rPr lang="en-US"/>
              <a:t> still </a:t>
            </a:r>
            <a:r>
              <a:rPr lang="en-US"/>
              <a:t>achieved</a:t>
            </a:r>
            <a:r>
              <a:rPr lang="en-US"/>
              <a:t> good model </a:t>
            </a:r>
            <a:r>
              <a:rPr lang="en-US"/>
              <a:t>accuracy</a:t>
            </a:r>
            <a:r>
              <a:rPr lang="en-US"/>
              <a:t>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Overall, in all 3 experiments we have witnessed faster </a:t>
            </a:r>
            <a:r>
              <a:rPr lang="en-US"/>
              <a:t>performance</a:t>
            </a:r>
            <a:r>
              <a:rPr lang="en-US"/>
              <a:t> in preprocessing, testing and training with Wav2Vec2.0 emission transformer data.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300"/>
              <a:t>SPECTROGRAM VS WAV2VEC2</a:t>
            </a:r>
            <a:endParaRPr sz="2300"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51331" y="1568991"/>
            <a:ext cx="2953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Single Language Results</a:t>
            </a:r>
            <a:endParaRPr/>
          </a:p>
        </p:txBody>
      </p:sp>
      <p:graphicFrame>
        <p:nvGraphicFramePr>
          <p:cNvPr id="209" name="Google Shape;209;p9"/>
          <p:cNvGraphicFramePr/>
          <p:nvPr/>
        </p:nvGraphicFramePr>
        <p:xfrm>
          <a:off x="351325" y="2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{47B75D13-BB4D-49EA-9765-9BEDDF560E57}</a:tableStyleId>
              </a:tblPr>
              <a:tblGrid>
                <a:gridCol w="1135925"/>
                <a:gridCol w="908750"/>
                <a:gridCol w="908750"/>
              </a:tblGrid>
              <a:tr h="20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209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0:1"/>
                      </a:ext>
                    </a:extLst>
                  </a:tcPr>
                </a:tc>
                <a:tc hMerge="1"/>
              </a:tr>
              <a:tr h="19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Language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Wav2Vec2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Spectrogram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1:2"/>
                      </a:ext>
                    </a:extLst>
                  </a:tcPr>
                </a:tc>
              </a:tr>
              <a:tr h="23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Arabic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97.22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2:2"/>
                      </a:ext>
                    </a:extLst>
                  </a:tcPr>
                </a:tc>
              </a:tr>
              <a:tr h="23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Spanish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80.24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97.08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3:2"/>
                      </a:ext>
                    </a:extLst>
                  </a:tcPr>
                </a:tc>
              </a:tr>
              <a:tr h="23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English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79.33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4:2"/>
                      </a:ext>
                    </a:extLst>
                  </a:tcPr>
                </a:tc>
              </a:tr>
              <a:tr h="23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Russian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5:2"/>
                      </a:ext>
                    </a:extLst>
                  </a:tcPr>
                </a:tc>
              </a:tr>
              <a:tr h="23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French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81.14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97.31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9:6:2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210" name="Google Shape;210;p9"/>
          <p:cNvGraphicFramePr/>
          <p:nvPr/>
        </p:nvGraphicFramePr>
        <p:xfrm>
          <a:off x="3834950" y="30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{47B75D13-BB4D-49EA-9765-9BEDDF560E57}</a:tableStyleId>
              </a:tblPr>
              <a:tblGrid>
                <a:gridCol w="952500"/>
                <a:gridCol w="762000"/>
                <a:gridCol w="894825"/>
              </a:tblGrid>
              <a:tr h="2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210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0:1"/>
                      </a:ext>
                    </a:extLst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Language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Wav2Vec2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Spectrogram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E,S,F,A,R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82.82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0:2:2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3662868" y="2325591"/>
            <a:ext cx="2953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Multi-language Results</a:t>
            </a:r>
            <a:endParaRPr/>
          </a:p>
        </p:txBody>
      </p:sp>
      <p:graphicFrame>
        <p:nvGraphicFramePr>
          <p:cNvPr id="212" name="Google Shape;212;p9"/>
          <p:cNvGraphicFramePr/>
          <p:nvPr/>
        </p:nvGraphicFramePr>
        <p:xfrm>
          <a:off x="6744775" y="29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{47B75D13-BB4D-49EA-9765-9BEDDF560E57}</a:tableStyleId>
              </a:tblPr>
              <a:tblGrid>
                <a:gridCol w="1024475"/>
                <a:gridCol w="819575"/>
                <a:gridCol w="81957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212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0:1"/>
                      </a:ext>
                    </a:extLst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Environment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Wav2Vec2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Spectrogram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Noisy &amp; Silent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81.19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98.79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Silent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88.69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2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6444268" y="2400629"/>
            <a:ext cx="2953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Noisy-</a:t>
            </a:r>
            <a:r>
              <a:rPr lang="en-US"/>
              <a:t>Environment</a:t>
            </a:r>
            <a:r>
              <a:rPr lang="en-US"/>
              <a:t>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b305af27_0_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300"/>
              <a:t>Achieving Language Agnostiness</a:t>
            </a:r>
            <a:endParaRPr sz="2300"/>
          </a:p>
        </p:txBody>
      </p:sp>
      <p:graphicFrame>
        <p:nvGraphicFramePr>
          <p:cNvPr id="219" name="Google Shape;219;g1e3b305af27_0_9"/>
          <p:cNvGraphicFramePr/>
          <p:nvPr/>
        </p:nvGraphicFramePr>
        <p:xfrm>
          <a:off x="925125" y="21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{47B75D13-BB4D-49EA-9765-9BEDDF560E57}</a:tableStyleId>
              </a:tblPr>
              <a:tblGrid>
                <a:gridCol w="1824600"/>
                <a:gridCol w="1394475"/>
                <a:gridCol w="1430700"/>
              </a:tblGrid>
              <a:tr h="428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219:0:0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0:2"/>
                      </a:ext>
                    </a:extLst>
                  </a:tcPr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Train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Test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Result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1:2"/>
                      </a:ext>
                    </a:extLst>
                  </a:tcPr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S; F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A; 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77.4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2:2"/>
                      </a:ext>
                    </a:extLst>
                  </a:tcPr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S; A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F; 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80.89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3:2"/>
                      </a:ext>
                    </a:extLst>
                  </a:tcPr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S; 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A; F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77.7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4:2"/>
                      </a:ext>
                    </a:extLst>
                  </a:tcPr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S; R; A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F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76.26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5:2"/>
                      </a:ext>
                    </a:extLst>
                  </a:tcPr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S; F; A; 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E; S; F; A; R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82.82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9:6:2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20" name="Google Shape;220;g1e3b305af27_0_9"/>
          <p:cNvSpPr txBox="1"/>
          <p:nvPr>
            <p:ph idx="1" type="body"/>
          </p:nvPr>
        </p:nvSpPr>
        <p:spPr>
          <a:xfrm>
            <a:off x="1075750" y="1556925"/>
            <a:ext cx="4562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Language Permutations (Wav2Vec2.0)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b305af27_0_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300"/>
              <a:t>Nightclub scenario</a:t>
            </a:r>
            <a:endParaRPr sz="2300"/>
          </a:p>
        </p:txBody>
      </p:sp>
      <p:graphicFrame>
        <p:nvGraphicFramePr>
          <p:cNvPr id="226" name="Google Shape;226;g1e3b305af27_0_21"/>
          <p:cNvGraphicFramePr/>
          <p:nvPr/>
        </p:nvGraphicFramePr>
        <p:xfrm>
          <a:off x="864750" y="21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{47B75D13-BB4D-49EA-9765-9BEDDF560E57}</a:tableStyleId>
              </a:tblPr>
              <a:tblGrid>
                <a:gridCol w="1644425"/>
                <a:gridCol w="1315525"/>
                <a:gridCol w="1315525"/>
              </a:tblGrid>
              <a:tr h="50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  <a:extLst>
                      <a:ext uri="http://customooxmlschemas.google.com/">
                        <go:slidesCustomData xmlns:go="http://customooxmlschemas.google.com/" cellId="226:0:0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Accuracy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0:1"/>
                      </a:ext>
                    </a:extLst>
                  </a:tcPr>
                </a:tc>
                <a:tc hMerge="1"/>
              </a:tr>
              <a:tr h="42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Environment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Wav2Vec2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Spectrogram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1:2"/>
                      </a:ext>
                    </a:extLst>
                  </a:tcPr>
                </a:tc>
              </a:tr>
              <a:tr h="42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Noisy &amp; Silent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81.19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98.79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2:2"/>
                      </a:ext>
                    </a:extLst>
                  </a:tcPr>
                </a:tc>
              </a:tr>
              <a:tr h="42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Silent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75.99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88.69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26:3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Discussion – Algorithms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accent2"/>
                </a:solidFill>
              </a:rPr>
              <a:t>Wav2Vec 2.0</a:t>
            </a:r>
            <a:endParaRPr u="sng">
              <a:solidFill>
                <a:schemeClr val="accent2"/>
              </a:solidFill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Wav2Vec2.0 uses a CNN as first step of the model on raw audio data, the next step is processing the output through a transformer layer.</a:t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100"/>
              <a:t>A type of neural network proposed in “Attention is All You Need” by Vaswani et al in 2017.</a:t>
            </a:r>
            <a:endParaRPr sz="1100"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One of the advantage of using Wav2Vec2.0 emission is that its output contains contextual </a:t>
            </a:r>
            <a:r>
              <a:rPr lang="en-US"/>
              <a:t>understanding</a:t>
            </a:r>
            <a:r>
              <a:rPr lang="en-US"/>
              <a:t>. </a:t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accent2"/>
                </a:solidFill>
              </a:rPr>
              <a:t>Model - 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LINK TO THE MODEL (GITHUB)</a:t>
            </a:r>
            <a:endParaRPr b="1" u="sng">
              <a:solidFill>
                <a:schemeClr val="accent2"/>
              </a:solidFill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We used a CNN model with 6 layers of </a:t>
            </a:r>
            <a:r>
              <a:rPr lang="en-US"/>
              <a:t>convolution and two layers that are fully connected with dropout. There is a max pooling layer with batch normalization between each layer. We used ReLU activation function, logSoftmax for the two classes. </a:t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Discussion – Open Questions &amp; Future Work</a:t>
            </a:r>
            <a:endParaRPr/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 future work we can compare different languages and dialects to investigate gender identification between single language models (may require language experts). When attempting to </a:t>
            </a:r>
            <a:r>
              <a:rPr lang="en-US"/>
              <a:t>achieve</a:t>
            </a:r>
            <a:r>
              <a:rPr lang="en-US"/>
              <a:t> language agnosticness, we choose sets of 3 languages </a:t>
            </a:r>
            <a:r>
              <a:rPr lang="en-US"/>
              <a:t>arbitrarily</a:t>
            </a:r>
            <a:r>
              <a:rPr lang="en-US"/>
              <a:t>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Fine tuning Wav2Vec’s model - there are many related works with fine tuning the Wav2Vec model. We might be able to change the </a:t>
            </a:r>
            <a:r>
              <a:rPr lang="en-US"/>
              <a:t>preprocessing</a:t>
            </a:r>
            <a:r>
              <a:rPr lang="en-US"/>
              <a:t> stage and try to improve our Wav2Vec accuracy performance without hitting runtime performance.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There were several previous studies that used the combination of the MFCC and the mel-spectrogram and reached high results, so another direction in the article is to examine the effect of the combination on the performance of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ctrTitle"/>
          </p:nvPr>
        </p:nvSpPr>
        <p:spPr>
          <a:xfrm>
            <a:off x="1507067" y="177288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Language Agnostic Gender Detection</a:t>
            </a:r>
            <a:endParaRPr/>
          </a:p>
        </p:txBody>
      </p:sp>
      <p:sp>
        <p:nvSpPr>
          <p:cNvPr id="151" name="Google Shape;151;p2"/>
          <p:cNvSpPr txBox="1"/>
          <p:nvPr>
            <p:ph idx="1" type="subTitle"/>
          </p:nvPr>
        </p:nvSpPr>
        <p:spPr>
          <a:xfrm>
            <a:off x="1507050" y="3494201"/>
            <a:ext cx="7767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Raz Gavrieli - 209380922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Daniel Zaken - 207296989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Hodaya Turgeman - 2114685252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Sivan cohen- 322716309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Stav Zilber -322809559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Amit Waizman -314635756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Moriah David- 206524266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Itamar Caspi - 315874982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390"/>
              <a:t>Firas Naamneh - 211415385</a:t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8b1b0e81_0_7"/>
          <p:cNvSpPr txBox="1"/>
          <p:nvPr/>
        </p:nvSpPr>
        <p:spPr>
          <a:xfrm>
            <a:off x="1202300" y="1561525"/>
            <a:ext cx="466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Detection:</a:t>
            </a:r>
            <a:endParaRPr b="1" sz="40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2508b1b0e81_0_7"/>
          <p:cNvSpPr txBox="1"/>
          <p:nvPr/>
        </p:nvSpPr>
        <p:spPr>
          <a:xfrm>
            <a:off x="870150" y="221225"/>
            <a:ext cx="2784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70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&amp; solution</a:t>
            </a:r>
            <a:endParaRPr sz="23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g2508b1b0e8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75" y="2183824"/>
            <a:ext cx="6590624" cy="4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300"/>
              <a:t>related work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557275" y="2085575"/>
            <a:ext cx="9959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900"/>
              <a:t>Studies that contributed to the project through interesting techniques and tools.</a:t>
            </a:r>
            <a:endParaRPr sz="1900"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900"/>
              <a:t>Interesting studies dealing with the gender identification of the speaker</a:t>
            </a:r>
            <a:endParaRPr sz="1900"/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en-US" sz="1900"/>
              <a:t>some language agnostic gender detection projects.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81505d2b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081505d2b_0_0"/>
          <p:cNvSpPr txBox="1"/>
          <p:nvPr>
            <p:ph idx="1" type="body"/>
          </p:nvPr>
        </p:nvSpPr>
        <p:spPr>
          <a:xfrm>
            <a:off x="770159" y="1488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 voice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https://www.mdpi.com/1424-8220/21/17/5892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https://doi.org/10.1155/2022/4444388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graphicFrame>
        <p:nvGraphicFramePr>
          <p:cNvPr id="171" name="Google Shape;171;g25081505d2b_0_0"/>
          <p:cNvGraphicFramePr/>
          <p:nvPr/>
        </p:nvGraphicFramePr>
        <p:xfrm>
          <a:off x="1232950" y="37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{22F9E55C-A2EC-491E-9121-8C41EE25015D}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Language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Male Clips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Female Clips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Average duration length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English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787,886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270,199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5.097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Spanish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190,986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83,950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5.087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French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410,796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71,068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Russian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90,285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24,045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5.112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Arabic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17,807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14,836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4.082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81505d2b_0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Gender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77" name="Google Shape;177;g25081505d2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54725"/>
            <a:ext cx="8969326" cy="39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5081505d2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225" y="345000"/>
            <a:ext cx="2294450" cy="18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Current Approach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075784" y="21485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To </a:t>
            </a:r>
            <a:r>
              <a:rPr lang="en-US"/>
              <a:t>compare</a:t>
            </a:r>
            <a:r>
              <a:rPr lang="en-US"/>
              <a:t> between Wav2Vec2.0 and Spectrogram, we have </a:t>
            </a:r>
            <a:r>
              <a:rPr lang="en-US"/>
              <a:t>separated</a:t>
            </a:r>
            <a:r>
              <a:rPr lang="en-US"/>
              <a:t> the preprocessing stage and created 2 </a:t>
            </a:r>
            <a:r>
              <a:rPr lang="en-US"/>
              <a:t>datasets</a:t>
            </a:r>
            <a:r>
              <a:rPr lang="en-US"/>
              <a:t>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Wav2Vec2.0 is a model developed by facebook AI.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Spectrogram is a visual representation of frequencies.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test language agnosticness, we created 4 permutations of 3 languages out of our 5 sample languages. We trained 4 models on those sets of languages and finally we trained a model on all 5.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To achieve our usecase - gender identification in a nightclub, we investigated into training the models on noisy recordings.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Overall, we trained and compared the results of over 18 different models to </a:t>
            </a:r>
            <a:r>
              <a:rPr lang="en-US"/>
              <a:t>achieve</a:t>
            </a:r>
            <a:r>
              <a:rPr lang="en-US"/>
              <a:t> our goals.</a:t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4d683de0_2_0"/>
          <p:cNvSpPr txBox="1"/>
          <p:nvPr>
            <p:ph type="title"/>
          </p:nvPr>
        </p:nvSpPr>
        <p:spPr>
          <a:xfrm>
            <a:off x="677325" y="609600"/>
            <a:ext cx="8955000" cy="70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approach - new</a:t>
            </a:r>
            <a:endParaRPr/>
          </a:p>
        </p:txBody>
      </p:sp>
      <p:pic>
        <p:nvPicPr>
          <p:cNvPr id="190" name="Google Shape;190;g2514d683de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75" y="1679500"/>
            <a:ext cx="8232966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Improvements - Accuracy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Our study </a:t>
            </a:r>
            <a:r>
              <a:rPr lang="en-US"/>
              <a:t>focused on investigating the performance of different methods: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On the first experiment we compared two different preprocessing methods. We found out that the spectrogram data methods results in more accurate results.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</a:t>
            </a:r>
            <a:r>
              <a:rPr lang="en-US"/>
              <a:t>second experiment, dealt with language agnostic models. The results showed that the more agnostic models performed worse than their single-language counterparts.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On the third and final experiment, we trained models on both silent and noisy &amp; silent datasets. We </a:t>
            </a:r>
            <a:r>
              <a:rPr lang="en-US"/>
              <a:t>achieved</a:t>
            </a:r>
            <a:r>
              <a:rPr lang="en-US"/>
              <a:t> better accuracy when testing noisy </a:t>
            </a:r>
            <a:r>
              <a:rPr lang="en-US"/>
              <a:t>environment</a:t>
            </a:r>
            <a:r>
              <a:rPr lang="en-US"/>
              <a:t> on a model that was designated to such task. 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פיאה">
  <a:themeElements>
    <a:clrScheme name="פיאה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2022-12-25T22:21:39Z</dcterms:created>
  <dc:creator>oranidjar</dc:creator>
</cp:coreProperties>
</file>