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9" r:id="rId4"/>
    <p:sldId id="258" r:id="rId5"/>
    <p:sldId id="280" r:id="rId6"/>
    <p:sldId id="273" r:id="rId7"/>
    <p:sldId id="260" r:id="rId8"/>
    <p:sldId id="281" r:id="rId9"/>
    <p:sldId id="272" r:id="rId10"/>
    <p:sldId id="269" r:id="rId11"/>
    <p:sldId id="270" r:id="rId12"/>
    <p:sldId id="263" r:id="rId13"/>
    <p:sldId id="261" r:id="rId14"/>
    <p:sldId id="274" r:id="rId15"/>
    <p:sldId id="275" r:id="rId16"/>
    <p:sldId id="271" r:id="rId17"/>
    <p:sldId id="262" r:id="rId18"/>
    <p:sldId id="264" r:id="rId19"/>
    <p:sldId id="277" r:id="rId20"/>
    <p:sldId id="265" r:id="rId21"/>
    <p:sldId id="266" r:id="rId22"/>
    <p:sldId id="267" r:id="rId23"/>
    <p:sldId id="278" r:id="rId24"/>
    <p:sldId id="276" r:id="rId25"/>
  </p:sldIdLst>
  <p:sldSz cx="9144000" cy="6858000" type="screen4x3"/>
  <p:notesSz cx="7004050" cy="92900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44"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5300" cy="465138"/>
          </a:xfrm>
          <a:prstGeom prst="rect">
            <a:avLst/>
          </a:prstGeom>
          <a:noFill/>
          <a:ln w="9525">
            <a:noFill/>
            <a:miter lim="800000"/>
            <a:headEnd/>
            <a:tailEnd/>
          </a:ln>
        </p:spPr>
        <p:txBody>
          <a:bodyPr vert="horz" wrap="square" lIns="93104" tIns="46552" rIns="93104" bIns="46552" numCol="1" anchor="t" anchorCtr="0" compatLnSpc="1">
            <a:prstTxWarp prst="textNoShape">
              <a:avLst/>
            </a:prstTxWarp>
          </a:bodyPr>
          <a:lstStyle>
            <a:lvl1pPr defTabSz="930275">
              <a:defRPr sz="1200">
                <a:latin typeface="Calibri" pitchFamily="34" charset="0"/>
              </a:defRPr>
            </a:lvl1pPr>
          </a:lstStyle>
          <a:p>
            <a:endParaRPr lang="he-IL"/>
          </a:p>
        </p:txBody>
      </p:sp>
      <p:sp>
        <p:nvSpPr>
          <p:cNvPr id="3" name="Date Placeholder 2"/>
          <p:cNvSpPr>
            <a:spLocks noGrp="1"/>
          </p:cNvSpPr>
          <p:nvPr>
            <p:ph type="dt" idx="1"/>
          </p:nvPr>
        </p:nvSpPr>
        <p:spPr bwMode="auto">
          <a:xfrm>
            <a:off x="3967163" y="0"/>
            <a:ext cx="3035300" cy="465138"/>
          </a:xfrm>
          <a:prstGeom prst="rect">
            <a:avLst/>
          </a:prstGeom>
          <a:noFill/>
          <a:ln w="9525">
            <a:noFill/>
            <a:miter lim="800000"/>
            <a:headEnd/>
            <a:tailEnd/>
          </a:ln>
        </p:spPr>
        <p:txBody>
          <a:bodyPr vert="horz" wrap="square" lIns="93104" tIns="46552" rIns="93104" bIns="46552" numCol="1" anchor="t" anchorCtr="0" compatLnSpc="1">
            <a:prstTxWarp prst="textNoShape">
              <a:avLst/>
            </a:prstTxWarp>
          </a:bodyPr>
          <a:lstStyle>
            <a:lvl1pPr algn="r" defTabSz="930275">
              <a:defRPr sz="1200">
                <a:latin typeface="Calibri" pitchFamily="34" charset="0"/>
              </a:defRPr>
            </a:lvl1pPr>
          </a:lstStyle>
          <a:p>
            <a:fld id="{995895B9-AA19-42B6-AEF4-B549D97C4F7C}" type="datetimeFigureOut">
              <a:rPr lang="en-US"/>
              <a:pPr/>
              <a:t>5/7/2018</a:t>
            </a:fld>
            <a:endParaRPr lang="en-US"/>
          </a:p>
        </p:txBody>
      </p:sp>
      <p:sp>
        <p:nvSpPr>
          <p:cNvPr id="4" name="Slide Image Placeholder 3"/>
          <p:cNvSpPr>
            <a:spLocks noGrp="1" noRot="1" noChangeAspect="1"/>
          </p:cNvSpPr>
          <p:nvPr>
            <p:ph type="sldImg" idx="2"/>
          </p:nvPr>
        </p:nvSpPr>
        <p:spPr>
          <a:xfrm>
            <a:off x="1179513" y="696913"/>
            <a:ext cx="4645025" cy="348297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bwMode="auto">
          <a:xfrm>
            <a:off x="700088" y="4413250"/>
            <a:ext cx="5603875" cy="4179888"/>
          </a:xfrm>
          <a:prstGeom prst="rect">
            <a:avLst/>
          </a:prstGeom>
          <a:noFill/>
          <a:ln w="9525">
            <a:noFill/>
            <a:miter lim="800000"/>
            <a:headEnd/>
            <a:tailEnd/>
          </a:ln>
        </p:spPr>
        <p:txBody>
          <a:bodyPr vert="horz" wrap="square" lIns="93104" tIns="46552" rIns="93104" bIns="465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8823325"/>
            <a:ext cx="3035300" cy="465138"/>
          </a:xfrm>
          <a:prstGeom prst="rect">
            <a:avLst/>
          </a:prstGeom>
          <a:noFill/>
          <a:ln w="9525">
            <a:noFill/>
            <a:miter lim="800000"/>
            <a:headEnd/>
            <a:tailEnd/>
          </a:ln>
        </p:spPr>
        <p:txBody>
          <a:bodyPr vert="horz" wrap="square" lIns="93104" tIns="46552" rIns="93104" bIns="46552" numCol="1" anchor="b" anchorCtr="0" compatLnSpc="1">
            <a:prstTxWarp prst="textNoShape">
              <a:avLst/>
            </a:prstTxWarp>
          </a:bodyPr>
          <a:lstStyle>
            <a:lvl1pPr defTabSz="930275">
              <a:defRPr sz="1200">
                <a:latin typeface="Calibri" pitchFamily="34" charset="0"/>
              </a:defRPr>
            </a:lvl1pPr>
          </a:lstStyle>
          <a:p>
            <a:endParaRPr lang="he-IL"/>
          </a:p>
        </p:txBody>
      </p:sp>
      <p:sp>
        <p:nvSpPr>
          <p:cNvPr id="7" name="Slide Number Placeholder 6"/>
          <p:cNvSpPr>
            <a:spLocks noGrp="1"/>
          </p:cNvSpPr>
          <p:nvPr>
            <p:ph type="sldNum" sz="quarter" idx="5"/>
          </p:nvPr>
        </p:nvSpPr>
        <p:spPr bwMode="auto">
          <a:xfrm>
            <a:off x="3967163" y="8823325"/>
            <a:ext cx="3035300" cy="465138"/>
          </a:xfrm>
          <a:prstGeom prst="rect">
            <a:avLst/>
          </a:prstGeom>
          <a:noFill/>
          <a:ln w="9525">
            <a:noFill/>
            <a:miter lim="800000"/>
            <a:headEnd/>
            <a:tailEnd/>
          </a:ln>
        </p:spPr>
        <p:txBody>
          <a:bodyPr vert="horz" wrap="square" lIns="93104" tIns="46552" rIns="93104" bIns="46552" numCol="1" anchor="b" anchorCtr="0" compatLnSpc="1">
            <a:prstTxWarp prst="textNoShape">
              <a:avLst/>
            </a:prstTxWarp>
          </a:bodyPr>
          <a:lstStyle>
            <a:lvl1pPr algn="r" defTabSz="930275">
              <a:defRPr sz="1200">
                <a:latin typeface="Calibri" pitchFamily="34" charset="0"/>
              </a:defRPr>
            </a:lvl1pPr>
          </a:lstStyle>
          <a:p>
            <a:fld id="{11257DE6-37B9-449F-8CC5-F7EE390669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p:txBody>
          <a:bodyPr/>
          <a:lstStyle/>
          <a:p>
            <a:pPr>
              <a:spcBef>
                <a:spcPct val="0"/>
              </a:spcBef>
            </a:pPr>
            <a:endParaRPr lang="he-IL" smtClean="0"/>
          </a:p>
        </p:txBody>
      </p:sp>
      <p:sp>
        <p:nvSpPr>
          <p:cNvPr id="28676" name="Slide Number Placeholder 3"/>
          <p:cNvSpPr>
            <a:spLocks noGrp="1"/>
          </p:cNvSpPr>
          <p:nvPr>
            <p:ph type="sldNum" sz="quarter" idx="5"/>
          </p:nvPr>
        </p:nvSpPr>
        <p:spPr>
          <a:noFill/>
        </p:spPr>
        <p:txBody>
          <a:bodyPr/>
          <a:lstStyle/>
          <a:p>
            <a:fld id="{CF9ACD7D-42EF-4A87-BD1B-0C1939FBDDC4}" type="slidenum">
              <a:rPr lang="en-US"/>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p:txBody>
          <a:bodyPr/>
          <a:lstStyle/>
          <a:p>
            <a:pPr>
              <a:spcBef>
                <a:spcPct val="0"/>
              </a:spcBef>
            </a:pPr>
            <a:endParaRPr lang="he-IL" smtClean="0"/>
          </a:p>
        </p:txBody>
      </p:sp>
      <p:sp>
        <p:nvSpPr>
          <p:cNvPr id="37892" name="Slide Number Placeholder 3"/>
          <p:cNvSpPr>
            <a:spLocks noGrp="1"/>
          </p:cNvSpPr>
          <p:nvPr>
            <p:ph type="sldNum" sz="quarter" idx="5"/>
          </p:nvPr>
        </p:nvSpPr>
        <p:spPr>
          <a:noFill/>
        </p:spPr>
        <p:txBody>
          <a:bodyPr/>
          <a:lstStyle/>
          <a:p>
            <a:fld id="{23E5688F-F906-4C43-8429-15DFAA6F42B2}" type="slidenum">
              <a:rPr lang="en-US"/>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p:txBody>
          <a:bodyPr/>
          <a:lstStyle/>
          <a:p>
            <a:pPr>
              <a:spcBef>
                <a:spcPct val="0"/>
              </a:spcBef>
            </a:pPr>
            <a:endParaRPr lang="he-IL" smtClean="0"/>
          </a:p>
        </p:txBody>
      </p:sp>
      <p:sp>
        <p:nvSpPr>
          <p:cNvPr id="29700" name="Slide Number Placeholder 3"/>
          <p:cNvSpPr>
            <a:spLocks noGrp="1"/>
          </p:cNvSpPr>
          <p:nvPr>
            <p:ph type="sldNum" sz="quarter" idx="5"/>
          </p:nvPr>
        </p:nvSpPr>
        <p:spPr>
          <a:noFill/>
        </p:spPr>
        <p:txBody>
          <a:bodyPr/>
          <a:lstStyle/>
          <a:p>
            <a:fld id="{B2042791-0EC1-4D3B-B8FF-C3023FF42D46}" type="slidenum">
              <a:rPr lang="en-US"/>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p:txBody>
          <a:bodyPr/>
          <a:lstStyle/>
          <a:p>
            <a:pPr>
              <a:spcBef>
                <a:spcPct val="0"/>
              </a:spcBef>
            </a:pPr>
            <a:endParaRPr lang="he-IL" smtClean="0"/>
          </a:p>
        </p:txBody>
      </p:sp>
      <p:sp>
        <p:nvSpPr>
          <p:cNvPr id="30724" name="Slide Number Placeholder 3"/>
          <p:cNvSpPr>
            <a:spLocks noGrp="1"/>
          </p:cNvSpPr>
          <p:nvPr>
            <p:ph type="sldNum" sz="quarter" idx="5"/>
          </p:nvPr>
        </p:nvSpPr>
        <p:spPr>
          <a:noFill/>
        </p:spPr>
        <p:txBody>
          <a:bodyPr/>
          <a:lstStyle/>
          <a:p>
            <a:fld id="{955555F0-B10E-43BE-AFFB-4218AE6CAC51}" type="slidenum">
              <a:rPr lang="en-US"/>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p:txBody>
          <a:bodyPr/>
          <a:lstStyle/>
          <a:p>
            <a:pPr>
              <a:spcBef>
                <a:spcPct val="0"/>
              </a:spcBef>
            </a:pPr>
            <a:endParaRPr lang="he-IL" smtClean="0"/>
          </a:p>
        </p:txBody>
      </p:sp>
      <p:sp>
        <p:nvSpPr>
          <p:cNvPr id="31748" name="Slide Number Placeholder 3"/>
          <p:cNvSpPr>
            <a:spLocks noGrp="1"/>
          </p:cNvSpPr>
          <p:nvPr>
            <p:ph type="sldNum" sz="quarter" idx="5"/>
          </p:nvPr>
        </p:nvSpPr>
        <p:spPr>
          <a:noFill/>
        </p:spPr>
        <p:txBody>
          <a:bodyPr/>
          <a:lstStyle/>
          <a:p>
            <a:fld id="{7B03A58B-9F9F-4E52-BE87-B69F21C8E274}" type="slidenum">
              <a:rPr lang="en-US"/>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p:txBody>
          <a:bodyPr/>
          <a:lstStyle/>
          <a:p>
            <a:pPr>
              <a:spcBef>
                <a:spcPct val="0"/>
              </a:spcBef>
            </a:pPr>
            <a:r>
              <a:rPr lang="en-US" smtClean="0"/>
              <a:t/>
            </a:r>
            <a:br>
              <a:rPr lang="en-US" smtClean="0"/>
            </a:br>
            <a:endParaRPr lang="en-US" smtClean="0"/>
          </a:p>
        </p:txBody>
      </p:sp>
      <p:sp>
        <p:nvSpPr>
          <p:cNvPr id="32772" name="Slide Number Placeholder 3"/>
          <p:cNvSpPr>
            <a:spLocks noGrp="1"/>
          </p:cNvSpPr>
          <p:nvPr>
            <p:ph type="sldNum" sz="quarter" idx="5"/>
          </p:nvPr>
        </p:nvSpPr>
        <p:spPr>
          <a:noFill/>
        </p:spPr>
        <p:txBody>
          <a:bodyPr/>
          <a:lstStyle/>
          <a:p>
            <a:fld id="{5DE189D3-2D68-4D5F-A4B1-60CFC6727D24}" type="slidenum">
              <a:rPr lang="en-US"/>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p:txBody>
          <a:bodyPr/>
          <a:lstStyle/>
          <a:p>
            <a:pPr>
              <a:spcBef>
                <a:spcPct val="0"/>
              </a:spcBef>
            </a:pPr>
            <a:endParaRPr lang="he-IL" smtClean="0"/>
          </a:p>
        </p:txBody>
      </p:sp>
      <p:sp>
        <p:nvSpPr>
          <p:cNvPr id="33796" name="Slide Number Placeholder 3"/>
          <p:cNvSpPr>
            <a:spLocks noGrp="1"/>
          </p:cNvSpPr>
          <p:nvPr>
            <p:ph type="sldNum" sz="quarter" idx="5"/>
          </p:nvPr>
        </p:nvSpPr>
        <p:spPr>
          <a:noFill/>
        </p:spPr>
        <p:txBody>
          <a:bodyPr/>
          <a:lstStyle/>
          <a:p>
            <a:fld id="{91732B5F-D7D8-4DC0-A1DA-7F27809C29AC}" type="slidenum">
              <a:rPr lang="en-US"/>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p:txBody>
          <a:bodyPr/>
          <a:lstStyle/>
          <a:p>
            <a:pPr>
              <a:spcBef>
                <a:spcPct val="0"/>
              </a:spcBef>
            </a:pPr>
            <a:endParaRPr lang="he-IL" smtClean="0"/>
          </a:p>
        </p:txBody>
      </p:sp>
      <p:sp>
        <p:nvSpPr>
          <p:cNvPr id="34820" name="Slide Number Placeholder 3"/>
          <p:cNvSpPr>
            <a:spLocks noGrp="1"/>
          </p:cNvSpPr>
          <p:nvPr>
            <p:ph type="sldNum" sz="quarter" idx="5"/>
          </p:nvPr>
        </p:nvSpPr>
        <p:spPr>
          <a:noFill/>
        </p:spPr>
        <p:txBody>
          <a:bodyPr/>
          <a:lstStyle/>
          <a:p>
            <a:fld id="{96A72CEB-E7E7-4F51-8458-1481FCE385C6}" type="slidenum">
              <a:rPr lang="en-US"/>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p:txBody>
          <a:bodyPr/>
          <a:lstStyle/>
          <a:p>
            <a:pPr>
              <a:spcBef>
                <a:spcPct val="0"/>
              </a:spcBef>
            </a:pPr>
            <a:endParaRPr lang="he-IL" smtClean="0"/>
          </a:p>
        </p:txBody>
      </p:sp>
      <p:sp>
        <p:nvSpPr>
          <p:cNvPr id="35844" name="Slide Number Placeholder 3"/>
          <p:cNvSpPr>
            <a:spLocks noGrp="1"/>
          </p:cNvSpPr>
          <p:nvPr>
            <p:ph type="sldNum" sz="quarter" idx="5"/>
          </p:nvPr>
        </p:nvSpPr>
        <p:spPr>
          <a:noFill/>
        </p:spPr>
        <p:txBody>
          <a:bodyPr/>
          <a:lstStyle/>
          <a:p>
            <a:fld id="{8CB479F9-D21D-4FAC-AE88-2CA588CE76C1}" type="slidenum">
              <a:rPr lang="en-US"/>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p:txBody>
          <a:bodyPr/>
          <a:lstStyle/>
          <a:p>
            <a:pPr>
              <a:spcBef>
                <a:spcPct val="0"/>
              </a:spcBef>
            </a:pPr>
            <a:endParaRPr lang="he-IL" smtClean="0"/>
          </a:p>
        </p:txBody>
      </p:sp>
      <p:sp>
        <p:nvSpPr>
          <p:cNvPr id="36868" name="Slide Number Placeholder 3"/>
          <p:cNvSpPr>
            <a:spLocks noGrp="1"/>
          </p:cNvSpPr>
          <p:nvPr>
            <p:ph type="sldNum" sz="quarter" idx="5"/>
          </p:nvPr>
        </p:nvSpPr>
        <p:spPr>
          <a:noFill/>
        </p:spPr>
        <p:txBody>
          <a:bodyPr/>
          <a:lstStyle/>
          <a:p>
            <a:fld id="{E40C32CE-9107-4897-B16C-77C0FB511909}" type="slidenum">
              <a:rPr lang="en-US"/>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62CEC79-5893-45A1-95CE-8A5D0FA42F26}" type="datetimeFigureOut">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4506E8-40F3-4AF7-8803-A7E44C7F81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7BF12B-2E2B-46D7-A59F-C670B13FAEA6}" type="datetimeFigureOut">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3A957C-4D6E-4AD4-9298-DF216D9DEB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F38666-E603-4791-A116-506D14A65DC1}" type="datetimeFigureOut">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3DAFC8-4EBE-4D23-8E3E-C51E037BC2F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780350-8F7A-413B-B8C8-6995A54712D5}" type="datetimeFigureOut">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D4C5BA-B090-49E5-B838-67D6C00420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BFFA8EB-4FC3-4F68-96F7-D2C38761BC28}" type="datetimeFigureOut">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FA9F1E-795A-4860-9BE3-22BB950041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148746-E8C7-4BA5-ACB6-9D9AC9C259F9}" type="datetimeFigureOut">
              <a:rPr lang="en-US"/>
              <a:pPr>
                <a:defRPr/>
              </a:pPr>
              <a:t>5/7/2018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FCB141-4715-42D6-871F-FE86B25415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ADEC01-83E7-413A-B4B9-E0BE8E3756E0}" type="datetimeFigureOut">
              <a:rPr lang="en-US"/>
              <a:pPr>
                <a:defRPr/>
              </a:pPr>
              <a:t>5/7/2018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914E9A5-B8B2-4009-8CFD-EA13C2F3D70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815EFCA-509E-4FD0-900F-962821BF25BE}" type="datetimeFigureOut">
              <a:rPr lang="en-US"/>
              <a:pPr>
                <a:defRPr/>
              </a:pPr>
              <a:t>5/7/2018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8F474B-1C34-4668-A3CD-ABF1EB2FB0C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276ABF-F95D-4892-9A39-08E479EF5DFE}" type="datetimeFigureOut">
              <a:rPr lang="en-US"/>
              <a:pPr>
                <a:defRPr/>
              </a:pPr>
              <a:t>5/7/2018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9B00043-F699-4BEE-8A39-E6B3CF0B08B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DB49AC-2D7A-40C1-B9A3-EA5E4A0931C3}" type="datetimeFigureOut">
              <a:rPr lang="en-US"/>
              <a:pPr>
                <a:defRPr/>
              </a:pPr>
              <a:t>5/7/2018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1B7764-141A-469A-95CF-315DFB9E9E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701B14-B069-4EF8-8E64-8D1B1829C508}" type="datetimeFigureOut">
              <a:rPr lang="en-US"/>
              <a:pPr>
                <a:defRPr/>
              </a:pPr>
              <a:t>5/7/2018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CA1E7E1-A624-46A2-9590-AD3A830BB8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AE755993-B283-4628-9A58-D55C3AB386CC}" type="datetimeFigureOut">
              <a:rPr lang="en-US"/>
              <a:pPr>
                <a:defRPr/>
              </a:pPr>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4D18372-09CE-4564-A4D8-920EBFFE46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s.berkeley.edu/~efro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merl.com/people/freema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2774889" y="2890801"/>
            <a:ext cx="6581104" cy="1031324"/>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l" fontAlgn="auto">
              <a:spcAft>
                <a:spcPts val="0"/>
              </a:spcAft>
              <a:defRPr/>
            </a:pPr>
            <a:r>
              <a:rPr lang="en-US" sz="4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Color Course Project</a:t>
            </a:r>
            <a:endParaRPr lang="en-US" sz="4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Subtitle 2"/>
          <p:cNvSpPr>
            <a:spLocks noGrp="1"/>
          </p:cNvSpPr>
          <p:nvPr>
            <p:ph type="subTitle" idx="1"/>
          </p:nvPr>
        </p:nvSpPr>
        <p:spPr>
          <a:xfrm>
            <a:off x="1031875" y="153988"/>
            <a:ext cx="2535238" cy="6427787"/>
          </a:xfrm>
        </p:spPr>
        <p:txBody>
          <a:bodyPr rtlCol="0">
            <a:normAutofit/>
          </a:bodyPr>
          <a:lstStyle/>
          <a:p>
            <a:pPr algn="l" fontAlgn="auto">
              <a:spcAft>
                <a:spcPts val="0"/>
              </a:spcAft>
              <a:defRPr/>
            </a:pPr>
            <a:r>
              <a:rPr lang="en-US" sz="4000" dirty="0" smtClean="0"/>
              <a:t>Automatic Gaze Correction</a:t>
            </a:r>
            <a:endParaRPr lang="en-US" sz="4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endParaRPr lang="en-US" sz="2000" dirty="0" smtClean="0">
              <a:solidFill>
                <a:schemeClr val="bg1"/>
              </a:solidFill>
            </a:endParaRPr>
          </a:p>
          <a:p>
            <a:pPr algn="l" fontAlgn="auto">
              <a:spcAft>
                <a:spcPts val="0"/>
              </a:spcAft>
              <a:defRPr/>
            </a:pPr>
            <a:r>
              <a:rPr lang="en-US" sz="1400" b="1" dirty="0" smtClean="0">
                <a:solidFill>
                  <a:schemeClr val="bg1"/>
                </a:solidFill>
              </a:rPr>
              <a:t>Daniel </a:t>
            </a:r>
            <a:r>
              <a:rPr lang="en-US" sz="1400" b="1" dirty="0" err="1" smtClean="0">
                <a:solidFill>
                  <a:schemeClr val="bg1"/>
                </a:solidFill>
              </a:rPr>
              <a:t>Heilper</a:t>
            </a:r>
            <a:endParaRPr lang="en-US" sz="1400" b="1" dirty="0" smtClean="0">
              <a:solidFill>
                <a:schemeClr val="bg1"/>
              </a:solidFill>
            </a:endParaRPr>
          </a:p>
          <a:p>
            <a:pPr algn="l" fontAlgn="auto">
              <a:spcAft>
                <a:spcPts val="0"/>
              </a:spcAft>
              <a:defRPr/>
            </a:pPr>
            <a:r>
              <a:rPr lang="en-US" sz="1400" b="1" dirty="0" smtClean="0">
                <a:solidFill>
                  <a:schemeClr val="bg1"/>
                </a:solidFill>
              </a:rPr>
              <a:t>Moran </a:t>
            </a:r>
            <a:r>
              <a:rPr lang="en-US" sz="1400" b="1" dirty="0" err="1" smtClean="0">
                <a:solidFill>
                  <a:schemeClr val="bg1"/>
                </a:solidFill>
              </a:rPr>
              <a:t>Lefler</a:t>
            </a:r>
            <a:endParaRPr lang="en-US" sz="14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Eyes in face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a:xfrm>
            <a:off x="431800" y="1146175"/>
            <a:ext cx="8515350" cy="5408613"/>
          </a:xfrm>
        </p:spPr>
        <p:txBody>
          <a:bodyPr>
            <a:normAutofit/>
          </a:bodyPr>
          <a:lstStyle/>
          <a:p>
            <a:pPr marL="971550" lvl="1" indent="-514350">
              <a:buFont typeface="Calibri" pitchFamily="34" charset="0"/>
              <a:buAutoNum type="arabicPeriod" startAt="3"/>
            </a:pPr>
            <a:r>
              <a:rPr lang="en-US" sz="2600" smtClean="0">
                <a:solidFill>
                  <a:schemeClr val="bg1"/>
                </a:solidFill>
              </a:rPr>
              <a:t>We then use a set of blob analysis properties to see whether each candidate blob behaves like an eye segment. The examined properties are:</a:t>
            </a:r>
          </a:p>
          <a:p>
            <a:pPr marL="1371600" lvl="2" indent="-514350"/>
            <a:r>
              <a:rPr lang="en-US" sz="2200" u="sng" smtClean="0">
                <a:solidFill>
                  <a:schemeClr val="bg1"/>
                </a:solidFill>
              </a:rPr>
              <a:t>Height</a:t>
            </a:r>
            <a:r>
              <a:rPr lang="en-US" sz="2200" smtClean="0">
                <a:solidFill>
                  <a:schemeClr val="bg1"/>
                </a:solidFill>
              </a:rPr>
              <a:t> - Eyes should be at the top half of the face</a:t>
            </a:r>
          </a:p>
          <a:p>
            <a:pPr marL="1371600" lvl="2" indent="-514350"/>
            <a:r>
              <a:rPr lang="en-US" sz="2200" u="sng" smtClean="0">
                <a:solidFill>
                  <a:schemeClr val="bg1"/>
                </a:solidFill>
              </a:rPr>
              <a:t>Solidity</a:t>
            </a:r>
            <a:r>
              <a:rPr lang="en-US" sz="2200" smtClean="0">
                <a:solidFill>
                  <a:schemeClr val="bg1"/>
                </a:solidFill>
              </a:rPr>
              <a:t> — Scalar specifying the proportion of the pixels in the convex hull that are also in the region. We expect a solidity value of more than 0.7</a:t>
            </a:r>
          </a:p>
          <a:p>
            <a:pPr marL="1371600" lvl="2" indent="-514350"/>
            <a:r>
              <a:rPr lang="en-US" sz="2200" u="sng" smtClean="0">
                <a:solidFill>
                  <a:schemeClr val="bg1"/>
                </a:solidFill>
              </a:rPr>
              <a:t>Area</a:t>
            </a:r>
            <a:r>
              <a:rPr lang="en-US" sz="2200" smtClean="0">
                <a:solidFill>
                  <a:schemeClr val="bg1"/>
                </a:solidFill>
              </a:rPr>
              <a:t> – we check that the area of the blob is large enough, and that the ratio between the blob area and the rest of the image is not too small, in order to exclude small non-skin regions.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Eyes in face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a:xfrm>
            <a:off x="1455738" y="1146175"/>
            <a:ext cx="7231062" cy="5408613"/>
          </a:xfrm>
        </p:spPr>
        <p:txBody>
          <a:bodyPr>
            <a:normAutofit/>
          </a:bodyPr>
          <a:lstStyle/>
          <a:p>
            <a:pPr marL="571500" indent="-514350">
              <a:lnSpc>
                <a:spcPct val="90000"/>
              </a:lnSpc>
            </a:pPr>
            <a:r>
              <a:rPr lang="en-US" sz="3000" smtClean="0">
                <a:solidFill>
                  <a:schemeClr val="bg1"/>
                </a:solidFill>
              </a:rPr>
              <a:t>(properties examination continued)</a:t>
            </a:r>
          </a:p>
          <a:p>
            <a:pPr marL="1371600" lvl="2" indent="-514350">
              <a:lnSpc>
                <a:spcPct val="90000"/>
              </a:lnSpc>
            </a:pPr>
            <a:r>
              <a:rPr lang="en-US" sz="2200" u="sng" smtClean="0">
                <a:solidFill>
                  <a:schemeClr val="bg1"/>
                </a:solidFill>
              </a:rPr>
              <a:t>Hue variance </a:t>
            </a:r>
            <a:r>
              <a:rPr lang="en-US" sz="2200" smtClean="0">
                <a:solidFill>
                  <a:schemeClr val="bg1"/>
                </a:solidFill>
              </a:rPr>
              <a:t>– since the color disparity is large within the eye, we assume that the hue variance should be large.</a:t>
            </a:r>
          </a:p>
          <a:p>
            <a:pPr marL="1371600" lvl="2" indent="-514350">
              <a:lnSpc>
                <a:spcPct val="90000"/>
              </a:lnSpc>
            </a:pPr>
            <a:r>
              <a:rPr lang="en-US" sz="2200" u="sng" smtClean="0">
                <a:solidFill>
                  <a:schemeClr val="bg1"/>
                </a:solidFill>
              </a:rPr>
              <a:t>Orientation</a:t>
            </a:r>
            <a:r>
              <a:rPr lang="en-US" sz="2200" smtClean="0">
                <a:solidFill>
                  <a:schemeClr val="bg1"/>
                </a:solidFill>
              </a:rPr>
              <a:t>– eye blobs should be larger in the horizontal axis than in the vertical axis.</a:t>
            </a:r>
          </a:p>
          <a:p>
            <a:pPr marL="971550" lvl="1" indent="-514350">
              <a:lnSpc>
                <a:spcPct val="90000"/>
              </a:lnSpc>
            </a:pPr>
            <a:r>
              <a:rPr lang="en-US" sz="2600" smtClean="0">
                <a:solidFill>
                  <a:schemeClr val="bg1"/>
                </a:solidFill>
              </a:rPr>
              <a:t>The blob analysis assume that the face detection step was successful and that the face region was detected tightly around the face.</a:t>
            </a:r>
          </a:p>
          <a:p>
            <a:pPr marL="1371600" lvl="2" indent="-514350">
              <a:lnSpc>
                <a:spcPct val="90000"/>
              </a:lnSpc>
            </a:pPr>
            <a:endParaRPr lang="en-US" sz="2200" smtClean="0">
              <a:solidFill>
                <a:schemeClr val="bg1"/>
              </a:solidFill>
            </a:endParaRPr>
          </a:p>
          <a:p>
            <a:pPr marL="571500" indent="-514350">
              <a:lnSpc>
                <a:spcPct val="90000"/>
              </a:lnSpc>
            </a:pPr>
            <a:r>
              <a:rPr lang="en-US" sz="3000" smtClean="0">
                <a:solidFill>
                  <a:schemeClr val="bg1"/>
                </a:solidFill>
              </a:rPr>
              <a:t>NOTE: This does not result in accurate eye segmentation, but gives a good estimation for the location of the eyes.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Eyes example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4339" name="Content Placeholder 2"/>
          <p:cNvSpPr>
            <a:spLocks noGrp="1"/>
          </p:cNvSpPr>
          <p:nvPr>
            <p:ph idx="1"/>
          </p:nvPr>
        </p:nvSpPr>
        <p:spPr>
          <a:xfrm>
            <a:off x="1455738" y="1146175"/>
            <a:ext cx="7231062" cy="5408613"/>
          </a:xfrm>
        </p:spPr>
        <p:txBody>
          <a:bodyPr/>
          <a:lstStyle/>
          <a:p>
            <a:endParaRPr lang="he-IL" smtClean="0">
              <a:solidFill>
                <a:schemeClr val="bg1"/>
              </a:solidFill>
            </a:endParaRPr>
          </a:p>
        </p:txBody>
      </p:sp>
      <p:grpSp>
        <p:nvGrpSpPr>
          <p:cNvPr id="14340" name="Group 7"/>
          <p:cNvGrpSpPr>
            <a:grpSpLocks/>
          </p:cNvGrpSpPr>
          <p:nvPr/>
        </p:nvGrpSpPr>
        <p:grpSpPr bwMode="auto">
          <a:xfrm>
            <a:off x="4287838" y="1781175"/>
            <a:ext cx="1697037" cy="1735138"/>
            <a:chOff x="1628775" y="2115925"/>
            <a:chExt cx="2095935" cy="2205803"/>
          </a:xfrm>
        </p:grpSpPr>
        <p:pic>
          <p:nvPicPr>
            <p:cNvPr id="14345" name="Picture 3" descr="C:\Users\moran\Documents\University\Msc\Color project\image.jpg"/>
            <p:cNvPicPr>
              <a:picLocks noChangeAspect="1" noChangeArrowheads="1"/>
            </p:cNvPicPr>
            <p:nvPr/>
          </p:nvPicPr>
          <p:blipFill>
            <a:blip r:embed="rId2" cstate="print"/>
            <a:srcRect l="26849" t="13757" r="23883" b="25139"/>
            <a:stretch>
              <a:fillRect/>
            </a:stretch>
          </p:blipFill>
          <p:spPr bwMode="auto">
            <a:xfrm>
              <a:off x="1628775" y="2115925"/>
              <a:ext cx="2095935" cy="2205803"/>
            </a:xfrm>
            <a:prstGeom prst="rect">
              <a:avLst/>
            </a:prstGeom>
            <a:noFill/>
            <a:ln w="9525">
              <a:noFill/>
              <a:miter lim="800000"/>
              <a:headEnd/>
              <a:tailEnd/>
            </a:ln>
          </p:spPr>
        </p:pic>
        <p:pic>
          <p:nvPicPr>
            <p:cNvPr id="14346" name="Picture 4" descr="C:\Users\moran\Documents\University\Msc\Color project\detect_ey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28775" y="2543169"/>
              <a:ext cx="2095935" cy="1778559"/>
            </a:xfrm>
            <a:prstGeom prst="rect">
              <a:avLst/>
            </a:prstGeom>
            <a:noFill/>
            <a:ln w="9525">
              <a:noFill/>
              <a:miter lim="800000"/>
              <a:headEnd/>
              <a:tailEnd/>
            </a:ln>
          </p:spPr>
        </p:pic>
      </p:grpSp>
      <p:pic>
        <p:nvPicPr>
          <p:cNvPr id="14341" name="Picture 5" descr="C:\Users\moran\Documents\University\Msc\Color project\eye1.jpg"/>
          <p:cNvPicPr>
            <a:picLocks noChangeAspect="1" noChangeArrowheads="1"/>
          </p:cNvPicPr>
          <p:nvPr/>
        </p:nvPicPr>
        <p:blipFill>
          <a:blip r:embed="rId4" cstate="print">
            <a:clrChange>
              <a:clrFrom>
                <a:srgbClr val="FFFFFF"/>
              </a:clrFrom>
              <a:clrTo>
                <a:srgbClr val="FFFFFF">
                  <a:alpha val="0"/>
                </a:srgbClr>
              </a:clrTo>
            </a:clrChange>
          </a:blip>
          <a:srcRect l="28789" t="18346" r="27686" b="35500"/>
          <a:stretch>
            <a:fillRect/>
          </a:stretch>
        </p:blipFill>
        <p:spPr bwMode="auto">
          <a:xfrm>
            <a:off x="2782888" y="4495800"/>
            <a:ext cx="1504950" cy="857250"/>
          </a:xfrm>
          <a:prstGeom prst="rect">
            <a:avLst/>
          </a:prstGeom>
          <a:noFill/>
          <a:ln w="9525">
            <a:noFill/>
            <a:miter lim="800000"/>
            <a:headEnd/>
            <a:tailEnd/>
          </a:ln>
        </p:spPr>
      </p:pic>
      <p:pic>
        <p:nvPicPr>
          <p:cNvPr id="14342" name="Picture 6" descr="C:\Users\moran\Documents\University\Msc\Color project\eye2.jpg"/>
          <p:cNvPicPr>
            <a:picLocks noChangeAspect="1" noChangeArrowheads="1"/>
          </p:cNvPicPr>
          <p:nvPr/>
        </p:nvPicPr>
        <p:blipFill>
          <a:blip r:embed="rId5" cstate="print">
            <a:clrChange>
              <a:clrFrom>
                <a:srgbClr val="FFFFFF"/>
              </a:clrFrom>
              <a:clrTo>
                <a:srgbClr val="FFFFFF">
                  <a:alpha val="0"/>
                </a:srgbClr>
              </a:clrTo>
            </a:clrChange>
          </a:blip>
          <a:srcRect l="31638" t="18324" r="30035" b="37291"/>
          <a:stretch>
            <a:fillRect/>
          </a:stretch>
        </p:blipFill>
        <p:spPr bwMode="auto">
          <a:xfrm>
            <a:off x="5984875" y="4495800"/>
            <a:ext cx="1292225" cy="808038"/>
          </a:xfrm>
          <a:prstGeom prst="rect">
            <a:avLst/>
          </a:prstGeom>
          <a:noFill/>
          <a:ln w="9525">
            <a:noFill/>
            <a:miter lim="800000"/>
            <a:headEnd/>
            <a:tailEnd/>
          </a:ln>
        </p:spPr>
      </p:pic>
      <p:cxnSp>
        <p:nvCxnSpPr>
          <p:cNvPr id="12" name="Straight Arrow Connector 11"/>
          <p:cNvCxnSpPr/>
          <p:nvPr/>
        </p:nvCxnSpPr>
        <p:spPr>
          <a:xfrm rot="5400000">
            <a:off x="3238500" y="3181350"/>
            <a:ext cx="2028825" cy="92392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rot="16200000" flipH="1">
            <a:off x="4957762" y="3148013"/>
            <a:ext cx="2028825" cy="990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Eye Segmentation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5363" name="Content Placeholder 2"/>
          <p:cNvSpPr>
            <a:spLocks noGrp="1"/>
          </p:cNvSpPr>
          <p:nvPr>
            <p:ph idx="1"/>
          </p:nvPr>
        </p:nvSpPr>
        <p:spPr>
          <a:xfrm>
            <a:off x="1455738" y="1146175"/>
            <a:ext cx="7231062" cy="5408613"/>
          </a:xfrm>
        </p:spPr>
        <p:txBody>
          <a:bodyPr/>
          <a:lstStyle/>
          <a:p>
            <a:r>
              <a:rPr lang="en-US" smtClean="0">
                <a:solidFill>
                  <a:schemeClr val="bg1"/>
                </a:solidFill>
              </a:rPr>
              <a:t>For a successful eye correction process, the eye should be segmented as accurately as possible.</a:t>
            </a:r>
          </a:p>
          <a:p>
            <a:r>
              <a:rPr lang="en-US" smtClean="0">
                <a:solidFill>
                  <a:schemeClr val="bg1"/>
                </a:solidFill>
              </a:rPr>
              <a:t>In the eye segmentation step, we segment the different parts of the eye</a:t>
            </a:r>
          </a:p>
          <a:p>
            <a:pPr lvl="1"/>
            <a:r>
              <a:rPr lang="en-US" smtClean="0">
                <a:solidFill>
                  <a:schemeClr val="bg1"/>
                </a:solidFill>
              </a:rPr>
              <a:t>Iris</a:t>
            </a:r>
          </a:p>
          <a:p>
            <a:pPr lvl="1"/>
            <a:r>
              <a:rPr lang="en-US" smtClean="0">
                <a:solidFill>
                  <a:schemeClr val="bg1"/>
                </a:solidFill>
              </a:rPr>
              <a:t>Sclera</a:t>
            </a:r>
          </a:p>
          <a:p>
            <a:pPr lvl="1"/>
            <a:r>
              <a:rPr lang="en-US" smtClean="0">
                <a:solidFill>
                  <a:schemeClr val="bg1"/>
                </a:solidFill>
              </a:rPr>
              <a:t>Eyelids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Iris Segmentation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6387" name="Content Placeholder 2"/>
          <p:cNvSpPr>
            <a:spLocks noGrp="1"/>
          </p:cNvSpPr>
          <p:nvPr>
            <p:ph idx="1"/>
          </p:nvPr>
        </p:nvSpPr>
        <p:spPr>
          <a:xfrm>
            <a:off x="1455738" y="1146175"/>
            <a:ext cx="7231062" cy="5408613"/>
          </a:xfrm>
        </p:spPr>
        <p:txBody>
          <a:bodyPr/>
          <a:lstStyle/>
          <a:p>
            <a:r>
              <a:rPr lang="en-US" smtClean="0">
                <a:solidFill>
                  <a:schemeClr val="bg1"/>
                </a:solidFill>
              </a:rPr>
              <a:t>We have tested two different methods for iris segmentation.</a:t>
            </a:r>
          </a:p>
          <a:p>
            <a:pPr lvl="1"/>
            <a:r>
              <a:rPr lang="en-US" smtClean="0">
                <a:solidFill>
                  <a:schemeClr val="bg1"/>
                </a:solidFill>
              </a:rPr>
              <a:t>Using Hough transform for circle detection.</a:t>
            </a:r>
            <a:br>
              <a:rPr lang="en-US" smtClean="0">
                <a:solidFill>
                  <a:schemeClr val="bg1"/>
                </a:solidFill>
              </a:rPr>
            </a:br>
            <a:r>
              <a:rPr lang="en-US" smtClean="0">
                <a:solidFill>
                  <a:schemeClr val="bg1"/>
                </a:solidFill>
              </a:rPr>
              <a:t>For each possible radius, we search for the maximum intersection between the edge map and the strongest circle obtained by the transform.</a:t>
            </a:r>
          </a:p>
          <a:p>
            <a:pPr lvl="1"/>
            <a:endParaRPr lang="en-US" smtClean="0">
              <a:solidFill>
                <a:schemeClr val="bg1"/>
              </a:solidFill>
            </a:endParaRPr>
          </a:p>
          <a:p>
            <a:pPr lvl="1"/>
            <a:endParaRPr lang="en-US" smtClean="0">
              <a:solidFill>
                <a:schemeClr val="bg1"/>
              </a:solidFill>
            </a:endParaRPr>
          </a:p>
          <a:p>
            <a:pPr lvl="1"/>
            <a:endParaRPr lang="en-US" smtClean="0">
              <a:solidFill>
                <a:schemeClr val="bg1"/>
              </a:solidFill>
            </a:endParaRPr>
          </a:p>
          <a:p>
            <a:pPr lvl="1"/>
            <a:r>
              <a:rPr lang="en-US" smtClean="0">
                <a:solidFill>
                  <a:schemeClr val="bg1"/>
                </a:solidFill>
              </a:rPr>
              <a:t>         </a:t>
            </a:r>
            <a:r>
              <a:rPr lang="en-US" sz="1400" smtClean="0">
                <a:solidFill>
                  <a:schemeClr val="bg1"/>
                </a:solidFill>
              </a:rPr>
              <a:t>strongest circle</a:t>
            </a:r>
          </a:p>
        </p:txBody>
      </p:sp>
      <p:pic>
        <p:nvPicPr>
          <p:cNvPr id="16388" name="Picture 2" descr="C:\Users\moran\Documents\University\Msc\Color project\iris.jpg"/>
          <p:cNvPicPr>
            <a:picLocks noChangeAspect="1" noChangeArrowheads="1"/>
          </p:cNvPicPr>
          <p:nvPr/>
        </p:nvPicPr>
        <p:blipFill>
          <a:blip r:embed="rId3" cstate="print"/>
          <a:srcRect l="29166" t="21082" r="28627" b="40585"/>
          <a:stretch>
            <a:fillRect/>
          </a:stretch>
        </p:blipFill>
        <p:spPr bwMode="auto">
          <a:xfrm>
            <a:off x="5851525" y="5180013"/>
            <a:ext cx="1992313" cy="863600"/>
          </a:xfrm>
          <a:prstGeom prst="rect">
            <a:avLst/>
          </a:prstGeom>
          <a:noFill/>
          <a:ln w="9525">
            <a:noFill/>
            <a:miter lim="800000"/>
            <a:headEnd/>
            <a:tailEnd/>
          </a:ln>
        </p:spPr>
      </p:pic>
      <p:pic>
        <p:nvPicPr>
          <p:cNvPr id="16389" name="Picture 3" descr="C:\Users\moran\AppData\Local\Microsoft\Windows\Temporary Internet Files\Content.IE5\5E1LBSVX\CropedCircle.jpg"/>
          <p:cNvPicPr>
            <a:picLocks noChangeAspect="1" noChangeArrowheads="1"/>
          </p:cNvPicPr>
          <p:nvPr/>
        </p:nvPicPr>
        <p:blipFill>
          <a:blip r:embed="rId4" cstate="print"/>
          <a:srcRect l="26793" t="20042" r="25949" b="37364"/>
          <a:stretch>
            <a:fillRect/>
          </a:stretch>
        </p:blipFill>
        <p:spPr bwMode="auto">
          <a:xfrm>
            <a:off x="725488" y="5830888"/>
            <a:ext cx="2162175" cy="942975"/>
          </a:xfrm>
          <a:prstGeom prst="rect">
            <a:avLst/>
          </a:prstGeom>
          <a:noFill/>
          <a:ln w="9525">
            <a:noFill/>
            <a:miter lim="800000"/>
            <a:headEnd/>
            <a:tailEnd/>
          </a:ln>
        </p:spPr>
      </p:pic>
      <p:pic>
        <p:nvPicPr>
          <p:cNvPr id="16390" name="Picture 4" descr="C:\Users\moran\AppData\Local\Microsoft\Windows\Temporary Internet Files\Content.IE5\5E1LBSVX\edgeCircleFit.jpg"/>
          <p:cNvPicPr>
            <a:picLocks noChangeAspect="1" noChangeArrowheads="1"/>
          </p:cNvPicPr>
          <p:nvPr/>
        </p:nvPicPr>
        <p:blipFill>
          <a:blip r:embed="rId5" cstate="print"/>
          <a:srcRect l="26370" t="20805" r="26793" b="36491"/>
          <a:stretch>
            <a:fillRect/>
          </a:stretch>
        </p:blipFill>
        <p:spPr bwMode="auto">
          <a:xfrm>
            <a:off x="3409950" y="5140325"/>
            <a:ext cx="2136775" cy="942975"/>
          </a:xfrm>
          <a:prstGeom prst="rect">
            <a:avLst/>
          </a:prstGeom>
          <a:noFill/>
          <a:ln w="9525">
            <a:noFill/>
            <a:miter lim="800000"/>
            <a:headEnd/>
            <a:tailEnd/>
          </a:ln>
        </p:spPr>
      </p:pic>
      <p:pic>
        <p:nvPicPr>
          <p:cNvPr id="16391" name="Picture 5" descr="C:\Users\moran\AppData\Local\Microsoft\Windows\Temporary Internet Files\Content.IE5\5E1LBSVX\eyeEdge.jpg"/>
          <p:cNvPicPr>
            <a:picLocks noChangeAspect="1" noChangeArrowheads="1"/>
          </p:cNvPicPr>
          <p:nvPr/>
        </p:nvPicPr>
        <p:blipFill>
          <a:blip r:embed="rId6" cstate="print"/>
          <a:srcRect l="26793" t="20042" r="26793" b="37634"/>
          <a:stretch>
            <a:fillRect/>
          </a:stretch>
        </p:blipFill>
        <p:spPr bwMode="auto">
          <a:xfrm>
            <a:off x="725488" y="4718050"/>
            <a:ext cx="2024062" cy="893763"/>
          </a:xfrm>
          <a:prstGeom prst="rect">
            <a:avLst/>
          </a:prstGeom>
          <a:noFill/>
          <a:ln w="9525">
            <a:noFill/>
            <a:miter lim="800000"/>
            <a:headEnd/>
            <a:tailEnd/>
          </a:ln>
        </p:spPr>
      </p:pic>
      <p:cxnSp>
        <p:nvCxnSpPr>
          <p:cNvPr id="9" name="Straight Arrow Connector 8"/>
          <p:cNvCxnSpPr>
            <a:stCxn id="10245" idx="3"/>
          </p:cNvCxnSpPr>
          <p:nvPr/>
        </p:nvCxnSpPr>
        <p:spPr>
          <a:xfrm>
            <a:off x="2749550" y="5164138"/>
            <a:ext cx="660400" cy="44767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flipV="1">
            <a:off x="2749550" y="5830888"/>
            <a:ext cx="660400" cy="4778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Iris Segmentation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7411" name="Content Placeholder 2"/>
          <p:cNvSpPr>
            <a:spLocks noGrp="1"/>
          </p:cNvSpPr>
          <p:nvPr>
            <p:ph idx="1"/>
          </p:nvPr>
        </p:nvSpPr>
        <p:spPr>
          <a:xfrm>
            <a:off x="1455738" y="1146175"/>
            <a:ext cx="7231062" cy="5408613"/>
          </a:xfrm>
        </p:spPr>
        <p:txBody>
          <a:bodyPr/>
          <a:lstStyle/>
          <a:p>
            <a:r>
              <a:rPr lang="en-US" smtClean="0">
                <a:solidFill>
                  <a:schemeClr val="bg1"/>
                </a:solidFill>
              </a:rPr>
              <a:t>Other similar Iris segmentation concepts:</a:t>
            </a:r>
            <a:br>
              <a:rPr lang="en-US" smtClean="0">
                <a:solidFill>
                  <a:schemeClr val="bg1"/>
                </a:solidFill>
              </a:rPr>
            </a:br>
            <a:r>
              <a:rPr lang="en-US" sz="2300" smtClean="0">
                <a:solidFill>
                  <a:schemeClr val="bg1"/>
                </a:solidFill>
              </a:rPr>
              <a:t>John G. Daugman. High confidence visual recognition of persons by a teste of statisticalin dependence. In IEEE Transactions on Pattern Analysis and Machine Intelligence, vol. 15,no. 11, pages 1148–1161, U.S.A., 1993</a:t>
            </a:r>
            <a:br>
              <a:rPr lang="en-US" sz="2300" smtClean="0">
                <a:solidFill>
                  <a:schemeClr val="bg1"/>
                </a:solidFill>
              </a:rPr>
            </a:br>
            <a:endParaRPr lang="en-US" sz="2300" smtClean="0">
              <a:solidFill>
                <a:schemeClr val="bg1"/>
              </a:solidFill>
            </a:endParaRPr>
          </a:p>
          <a:p>
            <a:r>
              <a:rPr lang="en-US" sz="2300" smtClean="0">
                <a:solidFill>
                  <a:schemeClr val="bg1"/>
                </a:solidFill>
              </a:rPr>
              <a:t>Camus, T.A., and Wildes, R.: ‘Reliable and fast eye finding in closeup images’. IEEE 16th Int. Conf. on Pattern Recognition, Quebec,Canada, 2004, pp. 389–394</a:t>
            </a:r>
          </a:p>
          <a:p>
            <a:endParaRPr lang="en-US" sz="2700" smtClean="0">
              <a:solidFill>
                <a:schemeClr val="bg1"/>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Eyelids Segmentation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435" name="Content Placeholder 2"/>
          <p:cNvSpPr>
            <a:spLocks noGrp="1"/>
          </p:cNvSpPr>
          <p:nvPr>
            <p:ph idx="1"/>
          </p:nvPr>
        </p:nvSpPr>
        <p:spPr>
          <a:xfrm>
            <a:off x="1455738" y="1146175"/>
            <a:ext cx="7231062" cy="5408613"/>
          </a:xfrm>
        </p:spPr>
        <p:txBody>
          <a:bodyPr/>
          <a:lstStyle/>
          <a:p>
            <a:pPr marL="971550" lvl="1" indent="-514350">
              <a:buFont typeface="Calibri" pitchFamily="34" charset="0"/>
              <a:buAutoNum type="arabicPeriod"/>
            </a:pPr>
            <a:r>
              <a:rPr lang="en-US" smtClean="0">
                <a:solidFill>
                  <a:schemeClr val="bg1"/>
                </a:solidFill>
              </a:rPr>
              <a:t>Find edges in the image using canny edge detector.</a:t>
            </a:r>
          </a:p>
        </p:txBody>
      </p:sp>
      <p:pic>
        <p:nvPicPr>
          <p:cNvPr id="18436" name="Picture 2" descr="C:\Users\moran\Documents\University\Msc\Color project\edgemap.jpg"/>
          <p:cNvPicPr>
            <a:picLocks noChangeAspect="1" noChangeArrowheads="1"/>
          </p:cNvPicPr>
          <p:nvPr/>
        </p:nvPicPr>
        <p:blipFill>
          <a:blip r:embed="rId2" cstate="print"/>
          <a:srcRect l="29379" t="19110" r="29378" b="36911"/>
          <a:stretch>
            <a:fillRect/>
          </a:stretch>
        </p:blipFill>
        <p:spPr bwMode="auto">
          <a:xfrm>
            <a:off x="3600450" y="2800350"/>
            <a:ext cx="4221163" cy="24288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he-IL" smtClean="0"/>
          </a:p>
        </p:txBody>
      </p:sp>
      <p:sp>
        <p:nvSpPr>
          <p:cNvPr id="19459" name="Content Placeholder 2"/>
          <p:cNvSpPr>
            <a:spLocks noGrp="1"/>
          </p:cNvSpPr>
          <p:nvPr>
            <p:ph idx="1"/>
          </p:nvPr>
        </p:nvSpPr>
        <p:spPr>
          <a:xfrm>
            <a:off x="457200" y="274638"/>
            <a:ext cx="8229600" cy="4525962"/>
          </a:xfrm>
        </p:spPr>
        <p:txBody>
          <a:bodyPr/>
          <a:lstStyle/>
          <a:p>
            <a:pPr marL="971550" lvl="1" indent="-514350">
              <a:buFont typeface="Calibri" pitchFamily="34" charset="0"/>
              <a:buAutoNum type="arabicPeriod" startAt="2"/>
            </a:pPr>
            <a:r>
              <a:rPr lang="en-US" dirty="0" smtClean="0">
                <a:solidFill>
                  <a:schemeClr val="bg1"/>
                </a:solidFill>
              </a:rPr>
              <a:t>Find the topmost, leftmost, rightmost and bottommost points in the edge map.</a:t>
            </a:r>
          </a:p>
          <a:p>
            <a:pPr marL="971550" lvl="1" indent="-514350">
              <a:buFont typeface="Calibri" pitchFamily="34" charset="0"/>
              <a:buAutoNum type="arabicPeriod" startAt="2"/>
            </a:pPr>
            <a:r>
              <a:rPr lang="en-US" dirty="0" smtClean="0">
                <a:solidFill>
                  <a:schemeClr val="bg1"/>
                </a:solidFill>
              </a:rPr>
              <a:t>Estimate 2 parabolas that will model the shape of the eye using ‘</a:t>
            </a:r>
            <a:r>
              <a:rPr lang="en-US" dirty="0" err="1" smtClean="0">
                <a:solidFill>
                  <a:schemeClr val="bg1"/>
                </a:solidFill>
              </a:rPr>
              <a:t>polyval</a:t>
            </a:r>
            <a:r>
              <a:rPr lang="en-US" dirty="0" smtClean="0">
                <a:solidFill>
                  <a:schemeClr val="bg1"/>
                </a:solidFill>
              </a:rPr>
              <a:t>’ in MATLAB on the found points</a:t>
            </a:r>
          </a:p>
          <a:p>
            <a:pPr marL="971550" lvl="1" indent="-514350">
              <a:buFont typeface="Calibri" pitchFamily="34" charset="0"/>
              <a:buAutoNum type="arabicPeriod" startAt="2"/>
            </a:pPr>
            <a:endParaRPr lang="en-US" dirty="0" smtClean="0">
              <a:solidFill>
                <a:schemeClr val="bg1"/>
              </a:solidFill>
            </a:endParaRPr>
          </a:p>
          <a:p>
            <a:pPr marL="971550" lvl="1" indent="-514350">
              <a:buFont typeface="Calibri" pitchFamily="34" charset="0"/>
              <a:buAutoNum type="arabicPeriod" startAt="2"/>
            </a:pPr>
            <a:endParaRPr lang="en-US" dirty="0" smtClean="0">
              <a:solidFill>
                <a:schemeClr val="bg1"/>
              </a:solidFill>
            </a:endParaRPr>
          </a:p>
          <a:p>
            <a:pPr marL="971550" lvl="1" indent="-514350">
              <a:buFont typeface="Calibri" pitchFamily="34" charset="0"/>
              <a:buAutoNum type="arabicPeriod" startAt="2"/>
            </a:pPr>
            <a:r>
              <a:rPr lang="en-US" dirty="0" smtClean="0">
                <a:solidFill>
                  <a:schemeClr val="bg1"/>
                </a:solidFill>
              </a:rPr>
              <a:t>Every pixel between the two parabolas is marked as an eye pixel.</a:t>
            </a:r>
          </a:p>
          <a:p>
            <a:endParaRPr lang="en-US" dirty="0" smtClean="0"/>
          </a:p>
        </p:txBody>
      </p:sp>
      <p:pic>
        <p:nvPicPr>
          <p:cNvPr id="19460" name="Picture 2" descr="C:\Users\moran\Documents\University\Msc\Color project\edgemap_parab.jpg"/>
          <p:cNvPicPr>
            <a:picLocks noChangeAspect="1" noChangeArrowheads="1"/>
          </p:cNvPicPr>
          <p:nvPr/>
        </p:nvPicPr>
        <p:blipFill>
          <a:blip r:embed="rId2" cstate="print"/>
          <a:srcRect l="31639" t="24869" r="29378" b="38483"/>
          <a:stretch>
            <a:fillRect/>
          </a:stretch>
        </p:blipFill>
        <p:spPr bwMode="auto">
          <a:xfrm>
            <a:off x="5438775" y="2381250"/>
            <a:ext cx="2273300" cy="1152525"/>
          </a:xfrm>
          <a:prstGeom prst="rect">
            <a:avLst/>
          </a:prstGeom>
          <a:noFill/>
          <a:ln w="9525">
            <a:noFill/>
            <a:miter lim="800000"/>
            <a:headEnd/>
            <a:tailEnd/>
          </a:ln>
        </p:spPr>
      </p:pic>
      <p:pic>
        <p:nvPicPr>
          <p:cNvPr id="19461" name="Picture 3" descr="C:\Users\moran\Documents\University\Msc\Color project\eye_segment.jpg"/>
          <p:cNvPicPr>
            <a:picLocks noChangeAspect="1" noChangeArrowheads="1"/>
          </p:cNvPicPr>
          <p:nvPr/>
        </p:nvPicPr>
        <p:blipFill>
          <a:blip r:embed="rId3" cstate="print"/>
          <a:srcRect l="30508" t="21466" r="30791" b="40314"/>
          <a:stretch>
            <a:fillRect/>
          </a:stretch>
        </p:blipFill>
        <p:spPr bwMode="auto">
          <a:xfrm>
            <a:off x="5438775" y="4524375"/>
            <a:ext cx="2573338"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 Transformation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0483" name="Content Placeholder 2"/>
          <p:cNvSpPr>
            <a:spLocks noGrp="1"/>
          </p:cNvSpPr>
          <p:nvPr>
            <p:ph idx="1"/>
          </p:nvPr>
        </p:nvSpPr>
        <p:spPr>
          <a:xfrm>
            <a:off x="1455738" y="1146175"/>
            <a:ext cx="7231062" cy="5408613"/>
          </a:xfrm>
        </p:spPr>
        <p:txBody>
          <a:bodyPr/>
          <a:lstStyle/>
          <a:p>
            <a:r>
              <a:rPr lang="en-US" smtClean="0">
                <a:solidFill>
                  <a:schemeClr val="bg1"/>
                </a:solidFill>
              </a:rPr>
              <a:t>We find that for smaller angles, translation obtains satisfactory results.</a:t>
            </a:r>
          </a:p>
          <a:p>
            <a:r>
              <a:rPr lang="en-US" smtClean="0">
                <a:solidFill>
                  <a:schemeClr val="bg1"/>
                </a:solidFill>
              </a:rPr>
              <a:t>We work on the cropped bounding box of each eye separately.</a:t>
            </a:r>
          </a:p>
          <a:p>
            <a:r>
              <a:rPr lang="en-US" smtClean="0">
                <a:solidFill>
                  <a:schemeClr val="bg1"/>
                </a:solidFill>
              </a:rPr>
              <a:t>First we apply the eyelids mask on the original eye image</a:t>
            </a:r>
          </a:p>
        </p:txBody>
      </p:sp>
      <p:pic>
        <p:nvPicPr>
          <p:cNvPr id="20484" name="Picture 2" descr="C:\Users\moran\Documents\University\Msc\Color project\eye_only.jpg"/>
          <p:cNvPicPr>
            <a:picLocks noChangeAspect="1" noChangeArrowheads="1"/>
          </p:cNvPicPr>
          <p:nvPr/>
        </p:nvPicPr>
        <p:blipFill>
          <a:blip r:embed="rId3" cstate="print"/>
          <a:srcRect l="32500" t="24699" r="30241" b="44971"/>
          <a:stretch>
            <a:fillRect/>
          </a:stretch>
        </p:blipFill>
        <p:spPr bwMode="auto">
          <a:xfrm>
            <a:off x="4048125" y="4900613"/>
            <a:ext cx="3155950" cy="1409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Image Transformation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1507" name="Content Placeholder 2"/>
          <p:cNvSpPr>
            <a:spLocks noGrp="1"/>
          </p:cNvSpPr>
          <p:nvPr>
            <p:ph idx="1"/>
          </p:nvPr>
        </p:nvSpPr>
        <p:spPr>
          <a:xfrm>
            <a:off x="1455738" y="1146175"/>
            <a:ext cx="7231062" cy="5408613"/>
          </a:xfrm>
        </p:spPr>
        <p:txBody>
          <a:bodyPr/>
          <a:lstStyle/>
          <a:p>
            <a:r>
              <a:rPr lang="en-US" smtClean="0">
                <a:solidFill>
                  <a:schemeClr val="bg1"/>
                </a:solidFill>
              </a:rPr>
              <a:t>Then, we apply the transformation on the segmented image</a:t>
            </a:r>
          </a:p>
          <a:p>
            <a:endParaRPr lang="en-US" smtClean="0">
              <a:solidFill>
                <a:schemeClr val="bg1"/>
              </a:solidFill>
            </a:endParaRPr>
          </a:p>
          <a:p>
            <a:endParaRPr lang="en-US" smtClean="0">
              <a:solidFill>
                <a:schemeClr val="bg1"/>
              </a:solidFill>
            </a:endParaRPr>
          </a:p>
          <a:p>
            <a:r>
              <a:rPr lang="en-US" smtClean="0">
                <a:solidFill>
                  <a:schemeClr val="bg1"/>
                </a:solidFill>
              </a:rPr>
              <a:t>We then cut the original eye region from the translated image</a:t>
            </a:r>
          </a:p>
        </p:txBody>
      </p:sp>
      <p:pic>
        <p:nvPicPr>
          <p:cNvPr id="21508" name="Picture 2" descr="C:\Users\moran\Documents\University\Msc\Color project\eye_only.jpg"/>
          <p:cNvPicPr>
            <a:picLocks noChangeAspect="1" noChangeArrowheads="1"/>
          </p:cNvPicPr>
          <p:nvPr/>
        </p:nvPicPr>
        <p:blipFill>
          <a:blip r:embed="rId3" cstate="print"/>
          <a:srcRect l="32500" t="24699" r="30241" b="44971"/>
          <a:stretch>
            <a:fillRect/>
          </a:stretch>
        </p:blipFill>
        <p:spPr bwMode="auto">
          <a:xfrm>
            <a:off x="2520950" y="2419350"/>
            <a:ext cx="1193800" cy="533400"/>
          </a:xfrm>
          <a:prstGeom prst="rect">
            <a:avLst/>
          </a:prstGeom>
          <a:noFill/>
          <a:ln w="9525">
            <a:noFill/>
            <a:miter lim="800000"/>
            <a:headEnd/>
            <a:tailEnd/>
          </a:ln>
        </p:spPr>
      </p:pic>
      <p:cxnSp>
        <p:nvCxnSpPr>
          <p:cNvPr id="8" name="Straight Arrow Connector 7"/>
          <p:cNvCxnSpPr>
            <a:stCxn id="5" idx="3"/>
          </p:cNvCxnSpPr>
          <p:nvPr/>
        </p:nvCxnSpPr>
        <p:spPr>
          <a:xfrm>
            <a:off x="3714750" y="2686050"/>
            <a:ext cx="74295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p:nvPr/>
        </p:nvCxnSpPr>
        <p:spPr>
          <a:xfrm>
            <a:off x="3714750" y="5010150"/>
            <a:ext cx="74295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1511" name="Picture 5" descr="C:\Users\moran\Documents\University\Msc\Color project\eye_translated.jpg"/>
          <p:cNvPicPr>
            <a:picLocks noChangeAspect="1" noChangeArrowheads="1"/>
          </p:cNvPicPr>
          <p:nvPr/>
        </p:nvPicPr>
        <p:blipFill>
          <a:blip r:embed="rId4" cstate="print"/>
          <a:srcRect l="32547" t="21165" r="30232" b="42638"/>
          <a:stretch>
            <a:fillRect/>
          </a:stretch>
        </p:blipFill>
        <p:spPr bwMode="auto">
          <a:xfrm>
            <a:off x="4600575" y="2419350"/>
            <a:ext cx="1219200" cy="561975"/>
          </a:xfrm>
          <a:prstGeom prst="rect">
            <a:avLst/>
          </a:prstGeom>
          <a:noFill/>
          <a:ln w="9525">
            <a:noFill/>
            <a:miter lim="800000"/>
            <a:headEnd/>
            <a:tailEnd/>
          </a:ln>
        </p:spPr>
      </p:pic>
      <p:pic>
        <p:nvPicPr>
          <p:cNvPr id="21512" name="Picture 5" descr="C:\Users\moran\Documents\University\Msc\Color project\eye_translated.jpg"/>
          <p:cNvPicPr>
            <a:picLocks noChangeAspect="1" noChangeArrowheads="1"/>
          </p:cNvPicPr>
          <p:nvPr/>
        </p:nvPicPr>
        <p:blipFill>
          <a:blip r:embed="rId4" cstate="print"/>
          <a:srcRect l="32547" t="21165" r="30232" b="42638"/>
          <a:stretch>
            <a:fillRect/>
          </a:stretch>
        </p:blipFill>
        <p:spPr bwMode="auto">
          <a:xfrm>
            <a:off x="2219325" y="4729163"/>
            <a:ext cx="1219200" cy="561975"/>
          </a:xfrm>
          <a:prstGeom prst="rect">
            <a:avLst/>
          </a:prstGeom>
          <a:noFill/>
          <a:ln w="9525">
            <a:noFill/>
            <a:miter lim="800000"/>
            <a:headEnd/>
            <a:tailEnd/>
          </a:ln>
        </p:spPr>
      </p:pic>
      <p:pic>
        <p:nvPicPr>
          <p:cNvPr id="21513" name="Picture 6" descr="C:\Users\moran\Documents\University\Msc\Color project\eye_translated_masked.jpg"/>
          <p:cNvPicPr>
            <a:picLocks noChangeAspect="1" noChangeArrowheads="1"/>
          </p:cNvPicPr>
          <p:nvPr/>
        </p:nvPicPr>
        <p:blipFill>
          <a:blip r:embed="rId5" cstate="print"/>
          <a:srcRect l="29651" t="23621" r="30814" b="41718"/>
          <a:stretch>
            <a:fillRect/>
          </a:stretch>
        </p:blipFill>
        <p:spPr bwMode="auto">
          <a:xfrm>
            <a:off x="4600575" y="4752975"/>
            <a:ext cx="1295400" cy="5381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Problem Definition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099" name="Content Placeholder 2"/>
          <p:cNvSpPr>
            <a:spLocks noGrp="1"/>
          </p:cNvSpPr>
          <p:nvPr>
            <p:ph idx="1"/>
          </p:nvPr>
        </p:nvSpPr>
        <p:spPr>
          <a:xfrm>
            <a:off x="1455738" y="1146175"/>
            <a:ext cx="7231062" cy="5408613"/>
          </a:xfrm>
        </p:spPr>
        <p:txBody>
          <a:bodyPr/>
          <a:lstStyle/>
          <a:p>
            <a:r>
              <a:rPr lang="en-US" smtClean="0">
                <a:solidFill>
                  <a:schemeClr val="bg1"/>
                </a:solidFill>
              </a:rPr>
              <a:t>When photographing people, Their gaze (the direction the people look to) is not always directing the camera, resulting in a less-emotional impact.</a:t>
            </a:r>
          </a:p>
          <a:p>
            <a:r>
              <a:rPr lang="en-US" smtClean="0">
                <a:solidFill>
                  <a:schemeClr val="bg1"/>
                </a:solidFill>
              </a:rPr>
              <a:t>This is especially</a:t>
            </a:r>
            <a:br>
              <a:rPr lang="en-US" smtClean="0">
                <a:solidFill>
                  <a:schemeClr val="bg1"/>
                </a:solidFill>
              </a:rPr>
            </a:br>
            <a:r>
              <a:rPr lang="en-US" smtClean="0">
                <a:solidFill>
                  <a:schemeClr val="bg1"/>
                </a:solidFill>
              </a:rPr>
              <a:t>apparent in video</a:t>
            </a:r>
            <a:br>
              <a:rPr lang="en-US" smtClean="0">
                <a:solidFill>
                  <a:schemeClr val="bg1"/>
                </a:solidFill>
              </a:rPr>
            </a:br>
            <a:r>
              <a:rPr lang="en-US" smtClean="0">
                <a:solidFill>
                  <a:schemeClr val="bg1"/>
                </a:solidFill>
              </a:rPr>
              <a:t>conferencing, </a:t>
            </a:r>
            <a:br>
              <a:rPr lang="en-US" smtClean="0">
                <a:solidFill>
                  <a:schemeClr val="bg1"/>
                </a:solidFill>
              </a:rPr>
            </a:br>
            <a:r>
              <a:rPr lang="en-US" smtClean="0">
                <a:solidFill>
                  <a:schemeClr val="bg1"/>
                </a:solidFill>
              </a:rPr>
              <a:t>where the subjects</a:t>
            </a:r>
            <a:br>
              <a:rPr lang="en-US" smtClean="0">
                <a:solidFill>
                  <a:schemeClr val="bg1"/>
                </a:solidFill>
              </a:rPr>
            </a:br>
            <a:r>
              <a:rPr lang="en-US" smtClean="0">
                <a:solidFill>
                  <a:schemeClr val="bg1"/>
                </a:solidFill>
              </a:rPr>
              <a:t>cannot maintain eye-</a:t>
            </a:r>
            <a:br>
              <a:rPr lang="en-US" smtClean="0">
                <a:solidFill>
                  <a:schemeClr val="bg1"/>
                </a:solidFill>
              </a:rPr>
            </a:br>
            <a:r>
              <a:rPr lang="en-US" smtClean="0">
                <a:solidFill>
                  <a:schemeClr val="bg1"/>
                </a:solidFill>
              </a:rPr>
              <a:t>contact</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Transformation results</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2531" name="Content Placeholder 2"/>
          <p:cNvSpPr>
            <a:spLocks noGrp="1"/>
          </p:cNvSpPr>
          <p:nvPr>
            <p:ph idx="1"/>
          </p:nvPr>
        </p:nvSpPr>
        <p:spPr>
          <a:xfrm>
            <a:off x="1455738" y="1146175"/>
            <a:ext cx="7231062" cy="5408613"/>
          </a:xfrm>
        </p:spPr>
        <p:txBody>
          <a:bodyPr/>
          <a:lstStyle/>
          <a:p>
            <a:r>
              <a:rPr lang="en-US" smtClean="0">
                <a:solidFill>
                  <a:schemeClr val="bg1"/>
                </a:solidFill>
              </a:rPr>
              <a:t>Eye image after </a:t>
            </a:r>
            <a:br>
              <a:rPr lang="en-US" smtClean="0">
                <a:solidFill>
                  <a:schemeClr val="bg1"/>
                </a:solidFill>
              </a:rPr>
            </a:br>
            <a:r>
              <a:rPr lang="en-US" smtClean="0">
                <a:solidFill>
                  <a:schemeClr val="bg1"/>
                </a:solidFill>
              </a:rPr>
              <a:t>translation of the </a:t>
            </a:r>
            <a:br>
              <a:rPr lang="en-US" smtClean="0">
                <a:solidFill>
                  <a:schemeClr val="bg1"/>
                </a:solidFill>
              </a:rPr>
            </a:br>
            <a:r>
              <a:rPr lang="en-US" smtClean="0">
                <a:solidFill>
                  <a:schemeClr val="bg1"/>
                </a:solidFill>
              </a:rPr>
              <a:t>segmented area.</a:t>
            </a:r>
          </a:p>
          <a:p>
            <a:endParaRPr lang="en-US" smtClean="0">
              <a:solidFill>
                <a:schemeClr val="bg1"/>
              </a:solidFill>
            </a:endParaRPr>
          </a:p>
          <a:p>
            <a:r>
              <a:rPr lang="en-US" smtClean="0">
                <a:solidFill>
                  <a:schemeClr val="bg1"/>
                </a:solidFill>
              </a:rPr>
              <a:t>The black region needs to be filled with missing sclera and iris parts</a:t>
            </a:r>
          </a:p>
          <a:p>
            <a:endParaRPr lang="en-US" smtClean="0">
              <a:solidFill>
                <a:schemeClr val="bg1"/>
              </a:solidFill>
            </a:endParaRPr>
          </a:p>
          <a:p>
            <a:endParaRPr lang="en-US" smtClean="0">
              <a:solidFill>
                <a:schemeClr val="bg1"/>
              </a:solidFill>
            </a:endParaRPr>
          </a:p>
        </p:txBody>
      </p:sp>
      <p:pic>
        <p:nvPicPr>
          <p:cNvPr id="22532" name="Picture 3" descr="C:\Users\moran\Documents\University\Msc\Color project\not filled.jpg"/>
          <p:cNvPicPr>
            <a:picLocks noChangeAspect="1" noChangeArrowheads="1"/>
          </p:cNvPicPr>
          <p:nvPr/>
        </p:nvPicPr>
        <p:blipFill>
          <a:blip r:embed="rId2" cstate="print"/>
          <a:srcRect l="29942" t="21878" r="29942" b="43152"/>
          <a:stretch>
            <a:fillRect/>
          </a:stretch>
        </p:blipFill>
        <p:spPr bwMode="auto">
          <a:xfrm>
            <a:off x="5634038" y="1466850"/>
            <a:ext cx="2328862" cy="9620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Filling missing areas</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a:xfrm>
            <a:off x="1455738" y="1146175"/>
            <a:ext cx="7231062" cy="5408613"/>
          </a:xfrm>
        </p:spPr>
        <p:txBody>
          <a:bodyPr rtlCol="0">
            <a:normAutofit lnSpcReduction="10000"/>
          </a:bodyPr>
          <a:lstStyle/>
          <a:p>
            <a:pPr fontAlgn="auto">
              <a:spcAft>
                <a:spcPts val="0"/>
              </a:spcAft>
              <a:defRPr/>
            </a:pPr>
            <a:r>
              <a:rPr lang="en-US" dirty="0" smtClean="0">
                <a:solidFill>
                  <a:schemeClr val="bg1"/>
                </a:solidFill>
              </a:rPr>
              <a:t>Two distinctive regions needs filling</a:t>
            </a:r>
          </a:p>
          <a:p>
            <a:pPr lvl="1" fontAlgn="auto">
              <a:spcAft>
                <a:spcPts val="0"/>
              </a:spcAft>
              <a:defRPr/>
            </a:pPr>
            <a:r>
              <a:rPr lang="en-US" dirty="0" smtClean="0">
                <a:solidFill>
                  <a:schemeClr val="bg1"/>
                </a:solidFill>
              </a:rPr>
              <a:t>Sclera (eye whiteness)</a:t>
            </a:r>
          </a:p>
          <a:p>
            <a:pPr lvl="1" fontAlgn="auto">
              <a:spcAft>
                <a:spcPts val="0"/>
              </a:spcAft>
              <a:defRPr/>
            </a:pPr>
            <a:r>
              <a:rPr lang="en-US" dirty="0" smtClean="0">
                <a:solidFill>
                  <a:schemeClr val="bg1"/>
                </a:solidFill>
              </a:rPr>
              <a:t>Iris (eye color)</a:t>
            </a:r>
          </a:p>
          <a:p>
            <a:pPr fontAlgn="auto">
              <a:spcAft>
                <a:spcPts val="0"/>
              </a:spcAft>
              <a:defRPr/>
            </a:pPr>
            <a:r>
              <a:rPr lang="en-US" dirty="0" smtClean="0">
                <a:solidFill>
                  <a:schemeClr val="bg1"/>
                </a:solidFill>
              </a:rPr>
              <a:t>We determine the 2 regions using set operations on the image pixels</a:t>
            </a:r>
          </a:p>
          <a:p>
            <a:pPr fontAlgn="auto">
              <a:spcAft>
                <a:spcPts val="0"/>
              </a:spcAft>
              <a:defRPr/>
            </a:pPr>
            <a:r>
              <a:rPr lang="en-US" dirty="0" smtClean="0">
                <a:solidFill>
                  <a:schemeClr val="bg1"/>
                </a:solidFill>
              </a:rPr>
              <a:t>The region are filled with texture synthesis method based on a sample from the available texture.</a:t>
            </a:r>
          </a:p>
          <a:p>
            <a:pPr fontAlgn="auto">
              <a:spcAft>
                <a:spcPts val="0"/>
              </a:spcAft>
              <a:defRPr/>
            </a:pPr>
            <a:r>
              <a:rPr lang="en-US" sz="2200" dirty="0" smtClean="0">
                <a:solidFill>
                  <a:schemeClr val="bg1"/>
                </a:solidFill>
              </a:rPr>
              <a:t>We use texture synthesis based on:</a:t>
            </a:r>
            <a:br>
              <a:rPr lang="en-US" sz="2200" dirty="0" smtClean="0">
                <a:solidFill>
                  <a:schemeClr val="bg1"/>
                </a:solidFill>
              </a:rPr>
            </a:br>
            <a:r>
              <a:rPr lang="en-US" sz="2200" i="1" dirty="0" smtClean="0">
                <a:solidFill>
                  <a:schemeClr val="bg1"/>
                </a:solidFill>
              </a:rPr>
              <a:t> Image Quilting for Texture Synthesis and Transfer </a:t>
            </a:r>
            <a:r>
              <a:rPr lang="en-US" sz="2200" dirty="0" smtClean="0">
                <a:solidFill>
                  <a:schemeClr val="bg1"/>
                </a:solidFill>
              </a:rPr>
              <a:t>by </a:t>
            </a:r>
            <a:r>
              <a:rPr lang="en-US" sz="2200" i="1" dirty="0" smtClean="0">
                <a:solidFill>
                  <a:schemeClr val="bg1"/>
                </a:solidFill>
                <a:hlinkClick r:id="rId3"/>
              </a:rPr>
              <a:t>Alexei A. </a:t>
            </a:r>
            <a:r>
              <a:rPr lang="en-US" sz="2200" i="1" dirty="0" err="1" smtClean="0">
                <a:solidFill>
                  <a:schemeClr val="bg1"/>
                </a:solidFill>
                <a:hlinkClick r:id="rId3"/>
              </a:rPr>
              <a:t>Efros</a:t>
            </a:r>
            <a:r>
              <a:rPr lang="en-US" sz="2200" i="1" dirty="0" smtClean="0">
                <a:solidFill>
                  <a:schemeClr val="bg1"/>
                </a:solidFill>
              </a:rPr>
              <a:t> and </a:t>
            </a:r>
            <a:r>
              <a:rPr lang="en-US" sz="2200" i="1" dirty="0" smtClean="0">
                <a:solidFill>
                  <a:schemeClr val="bg1"/>
                </a:solidFill>
                <a:hlinkClick r:id="rId4"/>
              </a:rPr>
              <a:t>William T. Freeman</a:t>
            </a:r>
            <a:r>
              <a:rPr lang="en-US" sz="2200" i="1" dirty="0" smtClean="0">
                <a:solidFill>
                  <a:schemeClr val="bg1"/>
                </a:solidFill>
              </a:rPr>
              <a:t> from Proceedings of SIGGRAPH '01, Los Angeles, California, August, 2001</a:t>
            </a:r>
            <a:r>
              <a:rPr lang="en-US" dirty="0" smtClean="0">
                <a:solidFill>
                  <a:schemeClr val="bg1"/>
                </a:solidFill>
              </a:rPr>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Texture synthesis example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4579" name="Content Placeholder 2"/>
          <p:cNvSpPr>
            <a:spLocks noGrp="1"/>
          </p:cNvSpPr>
          <p:nvPr>
            <p:ph idx="1"/>
          </p:nvPr>
        </p:nvSpPr>
        <p:spPr>
          <a:xfrm>
            <a:off x="1455738" y="1146175"/>
            <a:ext cx="7231062" cy="5408613"/>
          </a:xfrm>
        </p:spPr>
        <p:txBody>
          <a:bodyPr/>
          <a:lstStyle/>
          <a:p>
            <a:pPr>
              <a:buFont typeface="Arial" pitchFamily="34" charset="0"/>
              <a:buNone/>
            </a:pPr>
            <a:r>
              <a:rPr lang="en-US" smtClean="0">
                <a:solidFill>
                  <a:schemeClr val="bg1"/>
                </a:solidFill>
              </a:rPr>
              <a:t>Eye after transformation</a:t>
            </a:r>
          </a:p>
          <a:p>
            <a:pPr>
              <a:buFont typeface="Arial" pitchFamily="34" charset="0"/>
              <a:buNone/>
            </a:pPr>
            <a:endParaRPr lang="en-US" smtClean="0">
              <a:solidFill>
                <a:schemeClr val="bg1"/>
              </a:solidFill>
            </a:endParaRPr>
          </a:p>
          <a:p>
            <a:pPr>
              <a:buFont typeface="Arial" pitchFamily="34" charset="0"/>
              <a:buNone/>
            </a:pPr>
            <a:endParaRPr lang="en-US" smtClean="0">
              <a:solidFill>
                <a:schemeClr val="bg1"/>
              </a:solidFill>
            </a:endParaRPr>
          </a:p>
          <a:p>
            <a:pPr>
              <a:buFont typeface="Arial" pitchFamily="34" charset="0"/>
              <a:buNone/>
            </a:pPr>
            <a:endParaRPr lang="en-US" smtClean="0">
              <a:solidFill>
                <a:schemeClr val="bg1"/>
              </a:solidFill>
            </a:endParaRPr>
          </a:p>
          <a:p>
            <a:pPr>
              <a:buFont typeface="Arial" pitchFamily="34" charset="0"/>
              <a:buNone/>
            </a:pPr>
            <a:r>
              <a:rPr lang="en-US" smtClean="0">
                <a:solidFill>
                  <a:schemeClr val="bg1"/>
                </a:solidFill>
              </a:rPr>
              <a:t>Eye after sclera and iris synthesis</a:t>
            </a:r>
          </a:p>
          <a:p>
            <a:pPr>
              <a:buFont typeface="Arial" pitchFamily="34" charset="0"/>
              <a:buNone/>
            </a:pPr>
            <a:endParaRPr lang="en-US" smtClean="0">
              <a:solidFill>
                <a:schemeClr val="bg1"/>
              </a:solidFill>
            </a:endParaRPr>
          </a:p>
          <a:p>
            <a:pPr>
              <a:buFont typeface="Arial" pitchFamily="34" charset="0"/>
              <a:buNone/>
            </a:pPr>
            <a:endParaRPr lang="en-US" smtClean="0">
              <a:solidFill>
                <a:schemeClr val="bg1"/>
              </a:solidFill>
            </a:endParaRPr>
          </a:p>
        </p:txBody>
      </p:sp>
      <p:pic>
        <p:nvPicPr>
          <p:cNvPr id="24580" name="Picture 3" descr="C:\Users\moran\Documents\University\Msc\Color project\not filled.jpg"/>
          <p:cNvPicPr>
            <a:picLocks noChangeAspect="1" noChangeArrowheads="1"/>
          </p:cNvPicPr>
          <p:nvPr/>
        </p:nvPicPr>
        <p:blipFill>
          <a:blip r:embed="rId3" cstate="print"/>
          <a:srcRect l="29942" t="21878" r="29942" b="43152"/>
          <a:stretch>
            <a:fillRect/>
          </a:stretch>
        </p:blipFill>
        <p:spPr bwMode="auto">
          <a:xfrm>
            <a:off x="2124075" y="1947863"/>
            <a:ext cx="2166938" cy="893762"/>
          </a:xfrm>
          <a:prstGeom prst="rect">
            <a:avLst/>
          </a:prstGeom>
          <a:noFill/>
          <a:ln w="9525">
            <a:noFill/>
            <a:miter lim="800000"/>
            <a:headEnd/>
            <a:tailEnd/>
          </a:ln>
        </p:spPr>
      </p:pic>
      <p:pic>
        <p:nvPicPr>
          <p:cNvPr id="24581" name="Picture 2" descr="C:\Users\moran\Documents\University\Msc\Color project\eye_filled.jpg"/>
          <p:cNvPicPr>
            <a:picLocks noChangeAspect="1" noChangeArrowheads="1"/>
          </p:cNvPicPr>
          <p:nvPr/>
        </p:nvPicPr>
        <p:blipFill>
          <a:blip r:embed="rId4" cstate="print"/>
          <a:srcRect l="29942" t="22392" r="29942" b="42024"/>
          <a:stretch>
            <a:fillRect/>
          </a:stretch>
        </p:blipFill>
        <p:spPr bwMode="auto">
          <a:xfrm>
            <a:off x="2124075" y="4510088"/>
            <a:ext cx="2128838" cy="89376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 results</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5603" name="Content Placeholder 2"/>
          <p:cNvSpPr>
            <a:spLocks noGrp="1"/>
          </p:cNvSpPr>
          <p:nvPr>
            <p:ph idx="1"/>
          </p:nvPr>
        </p:nvSpPr>
        <p:spPr>
          <a:xfrm>
            <a:off x="1385888" y="1146175"/>
            <a:ext cx="7231062" cy="5408613"/>
          </a:xfrm>
        </p:spPr>
        <p:txBody>
          <a:bodyPr/>
          <a:lstStyle/>
          <a:p>
            <a:pPr>
              <a:buFont typeface="Arial" pitchFamily="34" charset="0"/>
              <a:buNone/>
            </a:pPr>
            <a:r>
              <a:rPr lang="en-US" smtClean="0">
                <a:solidFill>
                  <a:schemeClr val="bg1"/>
                </a:solidFill>
              </a:rPr>
              <a:t>We then paste the transformed eye images back to the original image</a:t>
            </a:r>
          </a:p>
        </p:txBody>
      </p:sp>
      <p:pic>
        <p:nvPicPr>
          <p:cNvPr id="25604" name="Picture 2" descr="C:\Users\moran\Documents\University\Msc\Color project\output.jpg"/>
          <p:cNvPicPr>
            <a:picLocks noChangeAspect="1" noChangeArrowheads="1"/>
          </p:cNvPicPr>
          <p:nvPr/>
        </p:nvPicPr>
        <p:blipFill>
          <a:blip r:embed="rId3" cstate="print"/>
          <a:srcRect l="13152" t="17902" r="53912" b="21288"/>
          <a:stretch>
            <a:fillRect/>
          </a:stretch>
        </p:blipFill>
        <p:spPr bwMode="auto">
          <a:xfrm>
            <a:off x="473075" y="2995613"/>
            <a:ext cx="3511550" cy="3559175"/>
          </a:xfrm>
          <a:prstGeom prst="rect">
            <a:avLst/>
          </a:prstGeom>
          <a:noFill/>
          <a:ln w="9525">
            <a:noFill/>
            <a:miter lim="800000"/>
            <a:headEnd/>
            <a:tailEnd/>
          </a:ln>
        </p:spPr>
      </p:pic>
      <p:pic>
        <p:nvPicPr>
          <p:cNvPr id="25605" name="Picture 2" descr="C:\Users\moran\Documents\University\Msc\Color project\output.jpg"/>
          <p:cNvPicPr>
            <a:picLocks noChangeAspect="1" noChangeArrowheads="1"/>
          </p:cNvPicPr>
          <p:nvPr/>
        </p:nvPicPr>
        <p:blipFill>
          <a:blip r:embed="rId3" cstate="print"/>
          <a:srcRect l="57066" t="18123" r="9630" b="21564"/>
          <a:stretch>
            <a:fillRect/>
          </a:stretch>
        </p:blipFill>
        <p:spPr bwMode="auto">
          <a:xfrm>
            <a:off x="5002213" y="2995613"/>
            <a:ext cx="3551237" cy="3530600"/>
          </a:xfrm>
          <a:prstGeom prst="rect">
            <a:avLst/>
          </a:prstGeom>
          <a:noFill/>
          <a:ln w="9525">
            <a:noFill/>
            <a:miter lim="800000"/>
            <a:headEnd/>
            <a:tailEnd/>
          </a:ln>
        </p:spPr>
      </p:pic>
      <p:sp>
        <p:nvSpPr>
          <p:cNvPr id="25610" name="Text Box 10"/>
          <p:cNvSpPr txBox="1">
            <a:spLocks noChangeArrowheads="1"/>
          </p:cNvSpPr>
          <p:nvPr/>
        </p:nvSpPr>
        <p:spPr bwMode="auto">
          <a:xfrm>
            <a:off x="1385888" y="2557463"/>
            <a:ext cx="1981200" cy="366712"/>
          </a:xfrm>
          <a:prstGeom prst="rect">
            <a:avLst/>
          </a:prstGeom>
          <a:noFill/>
          <a:ln w="9525">
            <a:noFill/>
            <a:miter lim="800000"/>
            <a:headEnd/>
            <a:tailEnd/>
          </a:ln>
          <a:effectLst/>
        </p:spPr>
        <p:txBody>
          <a:bodyPr>
            <a:spAutoFit/>
          </a:bodyPr>
          <a:lstStyle/>
          <a:p>
            <a:pPr algn="ctr">
              <a:spcBef>
                <a:spcPct val="50000"/>
              </a:spcBef>
            </a:pPr>
            <a:r>
              <a:rPr lang="en-US">
                <a:solidFill>
                  <a:schemeClr val="accent2"/>
                </a:solidFill>
              </a:rPr>
              <a:t>Before</a:t>
            </a:r>
          </a:p>
        </p:txBody>
      </p:sp>
      <p:sp>
        <p:nvSpPr>
          <p:cNvPr id="25626" name="Text Box 26"/>
          <p:cNvSpPr txBox="1">
            <a:spLocks noChangeArrowheads="1"/>
          </p:cNvSpPr>
          <p:nvPr/>
        </p:nvSpPr>
        <p:spPr bwMode="auto">
          <a:xfrm>
            <a:off x="1927225" y="2205038"/>
            <a:ext cx="184150" cy="366712"/>
          </a:xfrm>
          <a:prstGeom prst="rect">
            <a:avLst/>
          </a:prstGeom>
          <a:noFill/>
          <a:ln w="9525">
            <a:noFill/>
            <a:miter lim="800000"/>
            <a:headEnd/>
            <a:tailEnd/>
          </a:ln>
          <a:effectLst/>
        </p:spPr>
        <p:txBody>
          <a:bodyPr wrap="none">
            <a:spAutoFit/>
          </a:bodyPr>
          <a:lstStyle/>
          <a:p>
            <a:endParaRPr lang="he-IL"/>
          </a:p>
        </p:txBody>
      </p:sp>
      <p:sp>
        <p:nvSpPr>
          <p:cNvPr id="25627" name="Text Box 27"/>
          <p:cNvSpPr txBox="1">
            <a:spLocks noChangeArrowheads="1"/>
          </p:cNvSpPr>
          <p:nvPr/>
        </p:nvSpPr>
        <p:spPr bwMode="auto">
          <a:xfrm>
            <a:off x="6372225" y="2303463"/>
            <a:ext cx="1374775" cy="366712"/>
          </a:xfrm>
          <a:prstGeom prst="rect">
            <a:avLst/>
          </a:prstGeom>
          <a:noFill/>
          <a:ln w="9525">
            <a:noFill/>
            <a:miter lim="800000"/>
            <a:headEnd/>
            <a:tailEnd/>
          </a:ln>
          <a:effectLst/>
        </p:spPr>
        <p:txBody>
          <a:bodyPr>
            <a:spAutoFit/>
          </a:bodyPr>
          <a:lstStyle/>
          <a:p>
            <a:endParaRPr lang="he-IL"/>
          </a:p>
        </p:txBody>
      </p:sp>
      <p:sp>
        <p:nvSpPr>
          <p:cNvPr id="25628" name="Text Box 28"/>
          <p:cNvSpPr txBox="1">
            <a:spLocks noChangeArrowheads="1"/>
          </p:cNvSpPr>
          <p:nvPr/>
        </p:nvSpPr>
        <p:spPr bwMode="auto">
          <a:xfrm>
            <a:off x="6280150" y="2303463"/>
            <a:ext cx="1746250" cy="366712"/>
          </a:xfrm>
          <a:prstGeom prst="rect">
            <a:avLst/>
          </a:prstGeom>
          <a:noFill/>
          <a:ln w="9525">
            <a:noFill/>
            <a:miter lim="800000"/>
            <a:headEnd/>
            <a:tailEnd/>
          </a:ln>
          <a:effectLst/>
        </p:spPr>
        <p:txBody>
          <a:bodyPr>
            <a:spAutoFit/>
          </a:bodyPr>
          <a:lstStyle/>
          <a:p>
            <a:endParaRPr lang="he-IL"/>
          </a:p>
        </p:txBody>
      </p:sp>
      <p:sp>
        <p:nvSpPr>
          <p:cNvPr id="25629" name="Text Box 29"/>
          <p:cNvSpPr txBox="1">
            <a:spLocks noChangeArrowheads="1"/>
          </p:cNvSpPr>
          <p:nvPr/>
        </p:nvSpPr>
        <p:spPr bwMode="auto">
          <a:xfrm>
            <a:off x="5384800" y="2401888"/>
            <a:ext cx="1562100" cy="366712"/>
          </a:xfrm>
          <a:prstGeom prst="rect">
            <a:avLst/>
          </a:prstGeom>
          <a:noFill/>
          <a:ln w="9525">
            <a:noFill/>
            <a:miter lim="800000"/>
            <a:headEnd/>
            <a:tailEnd/>
          </a:ln>
          <a:effectLst/>
        </p:spPr>
        <p:txBody>
          <a:bodyPr>
            <a:spAutoFit/>
          </a:bodyPr>
          <a:lstStyle/>
          <a:p>
            <a:r>
              <a:rPr lang="en-US"/>
              <a:t>After</a:t>
            </a:r>
          </a:p>
        </p:txBody>
      </p:sp>
      <p:sp>
        <p:nvSpPr>
          <p:cNvPr id="25630" name="Text Box 30"/>
          <p:cNvSpPr txBox="1">
            <a:spLocks noChangeArrowheads="1"/>
          </p:cNvSpPr>
          <p:nvPr/>
        </p:nvSpPr>
        <p:spPr bwMode="auto">
          <a:xfrm>
            <a:off x="6188075" y="2500313"/>
            <a:ext cx="1330325" cy="366712"/>
          </a:xfrm>
          <a:prstGeom prst="rect">
            <a:avLst/>
          </a:prstGeom>
          <a:noFill/>
          <a:ln w="9525">
            <a:noFill/>
            <a:miter lim="800000"/>
            <a:headEnd/>
            <a:tailEnd/>
          </a:ln>
          <a:effectLst/>
        </p:spPr>
        <p:txBody>
          <a:bodyPr>
            <a:spAutoFit/>
          </a:bodyPr>
          <a:lstStyle/>
          <a:p>
            <a:endParaRPr lang="he-IL"/>
          </a:p>
        </p:txBody>
      </p:sp>
      <p:sp>
        <p:nvSpPr>
          <p:cNvPr id="25631" name="Text Box 31"/>
          <p:cNvSpPr txBox="1">
            <a:spLocks noChangeArrowheads="1"/>
          </p:cNvSpPr>
          <p:nvPr/>
        </p:nvSpPr>
        <p:spPr bwMode="auto">
          <a:xfrm>
            <a:off x="5384800" y="2401888"/>
            <a:ext cx="2641600" cy="366712"/>
          </a:xfrm>
          <a:prstGeom prst="rect">
            <a:avLst/>
          </a:prstGeom>
          <a:noFill/>
          <a:ln w="9525">
            <a:noFill/>
            <a:miter lim="800000"/>
            <a:headEnd/>
            <a:tailEnd/>
          </a:ln>
          <a:effectLst/>
        </p:spPr>
        <p:txBody>
          <a:bodyPr>
            <a:spAutoFit/>
          </a:bodyPr>
          <a:lstStyle/>
          <a:p>
            <a:pPr algn="ctr"/>
            <a:r>
              <a:rPr lang="en-US">
                <a:solidFill>
                  <a:schemeClr val="accent2"/>
                </a:solidFill>
              </a:rPr>
              <a:t>After</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Future Work</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6627" name="Content Placeholder 2"/>
          <p:cNvSpPr>
            <a:spLocks noGrp="1"/>
          </p:cNvSpPr>
          <p:nvPr>
            <p:ph idx="1"/>
          </p:nvPr>
        </p:nvSpPr>
        <p:spPr>
          <a:xfrm>
            <a:off x="1455738" y="1146175"/>
            <a:ext cx="7231062" cy="5408613"/>
          </a:xfrm>
        </p:spPr>
        <p:txBody>
          <a:bodyPr/>
          <a:lstStyle/>
          <a:p>
            <a:r>
              <a:rPr lang="en-US" smtClean="0">
                <a:solidFill>
                  <a:schemeClr val="bg1"/>
                </a:solidFill>
              </a:rPr>
              <a:t>Correction angle computation</a:t>
            </a:r>
          </a:p>
          <a:p>
            <a:r>
              <a:rPr lang="en-US" smtClean="0">
                <a:solidFill>
                  <a:schemeClr val="bg1"/>
                </a:solidFill>
              </a:rPr>
              <a:t>Better Segmentation of eyelids</a:t>
            </a:r>
          </a:p>
          <a:p>
            <a:r>
              <a:rPr lang="en-US" smtClean="0">
                <a:solidFill>
                  <a:schemeClr val="bg1"/>
                </a:solidFill>
              </a:rPr>
              <a:t>Better transformation using 3-d eyeball model</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Current work</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123" name="Content Placeholder 2"/>
          <p:cNvSpPr>
            <a:spLocks noGrp="1"/>
          </p:cNvSpPr>
          <p:nvPr>
            <p:ph idx="1"/>
          </p:nvPr>
        </p:nvSpPr>
        <p:spPr>
          <a:xfrm>
            <a:off x="1455738" y="1146175"/>
            <a:ext cx="7231062" cy="5408613"/>
          </a:xfrm>
        </p:spPr>
        <p:txBody>
          <a:bodyPr/>
          <a:lstStyle/>
          <a:p>
            <a:r>
              <a:rPr lang="en-US" smtClean="0">
                <a:solidFill>
                  <a:schemeClr val="bg1"/>
                </a:solidFill>
              </a:rPr>
              <a:t>We have put our emphasis so far on eye movement synthesis.</a:t>
            </a:r>
          </a:p>
          <a:p>
            <a:r>
              <a:rPr lang="en-US" smtClean="0">
                <a:solidFill>
                  <a:schemeClr val="bg1"/>
                </a:solidFill>
              </a:rPr>
              <a:t>We have found it to be a non-trivial process, which includes many vision and color related tasks.</a:t>
            </a:r>
          </a:p>
          <a:p>
            <a:r>
              <a:rPr lang="en-US" smtClean="0">
                <a:solidFill>
                  <a:schemeClr val="bg1"/>
                </a:solidFill>
              </a:rPr>
              <a:t>Work description:</a:t>
            </a:r>
          </a:p>
          <a:p>
            <a:pPr lvl="1"/>
            <a:r>
              <a:rPr lang="en-US" smtClean="0">
                <a:solidFill>
                  <a:schemeClr val="bg1"/>
                </a:solidFill>
              </a:rPr>
              <a:t>Input: image of a person</a:t>
            </a:r>
          </a:p>
          <a:p>
            <a:pPr lvl="1"/>
            <a:r>
              <a:rPr lang="en-US" smtClean="0">
                <a:solidFill>
                  <a:schemeClr val="bg1"/>
                </a:solidFill>
              </a:rPr>
              <a:t>Output: image of person with corrected eyes, after movement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Process Description</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147" name="Content Placeholder 2"/>
          <p:cNvSpPr>
            <a:spLocks noGrp="1"/>
          </p:cNvSpPr>
          <p:nvPr>
            <p:ph idx="1"/>
          </p:nvPr>
        </p:nvSpPr>
        <p:spPr>
          <a:xfrm>
            <a:off x="1455738" y="1146175"/>
            <a:ext cx="7231062" cy="5408613"/>
          </a:xfrm>
        </p:spPr>
        <p:txBody>
          <a:bodyPr/>
          <a:lstStyle/>
          <a:p>
            <a:r>
              <a:rPr lang="en-US" smtClean="0">
                <a:solidFill>
                  <a:schemeClr val="bg1"/>
                </a:solidFill>
              </a:rPr>
              <a:t>Given an image:</a:t>
            </a:r>
          </a:p>
          <a:p>
            <a:pPr marL="971550" lvl="1" indent="-514350">
              <a:buFont typeface="Calibri" pitchFamily="34" charset="0"/>
              <a:buAutoNum type="arabicPeriod"/>
            </a:pPr>
            <a:r>
              <a:rPr lang="en-US" smtClean="0">
                <a:solidFill>
                  <a:schemeClr val="bg1"/>
                </a:solidFill>
              </a:rPr>
              <a:t>Detect faces in the image</a:t>
            </a:r>
          </a:p>
          <a:p>
            <a:pPr marL="971550" lvl="1" indent="-514350">
              <a:buFont typeface="Calibri" pitchFamily="34" charset="0"/>
              <a:buAutoNum type="arabicPeriod"/>
            </a:pPr>
            <a:r>
              <a:rPr lang="en-US" smtClean="0">
                <a:solidFill>
                  <a:schemeClr val="bg1"/>
                </a:solidFill>
              </a:rPr>
              <a:t>For each face:</a:t>
            </a:r>
          </a:p>
          <a:p>
            <a:pPr marL="971550" lvl="1" indent="-514350">
              <a:buFont typeface="Calibri" pitchFamily="34" charset="0"/>
              <a:buAutoNum type="arabicPeriod"/>
            </a:pPr>
            <a:r>
              <a:rPr lang="en-US" smtClean="0">
                <a:solidFill>
                  <a:schemeClr val="bg1"/>
                </a:solidFill>
              </a:rPr>
              <a:t>Detect eyes location</a:t>
            </a:r>
          </a:p>
          <a:p>
            <a:pPr marL="971550" lvl="1" indent="-514350">
              <a:buFont typeface="Calibri" pitchFamily="34" charset="0"/>
              <a:buAutoNum type="arabicPeriod"/>
            </a:pPr>
            <a:r>
              <a:rPr lang="en-US" smtClean="0">
                <a:solidFill>
                  <a:schemeClr val="bg1"/>
                </a:solidFill>
              </a:rPr>
              <a:t>Segment eye and retrieve measurements</a:t>
            </a:r>
          </a:p>
          <a:p>
            <a:pPr marL="971550" lvl="1" indent="-514350">
              <a:buFont typeface="Calibri" pitchFamily="34" charset="0"/>
              <a:buAutoNum type="arabicPeriod"/>
            </a:pPr>
            <a:r>
              <a:rPr lang="en-US" smtClean="0">
                <a:solidFill>
                  <a:schemeClr val="bg1"/>
                </a:solidFill>
              </a:rPr>
              <a:t>Compute transformation from given correction angle</a:t>
            </a:r>
          </a:p>
          <a:p>
            <a:pPr marL="971550" lvl="1" indent="-514350">
              <a:buFont typeface="Calibri" pitchFamily="34" charset="0"/>
              <a:buAutoNum type="arabicPeriod"/>
            </a:pPr>
            <a:r>
              <a:rPr lang="en-US" smtClean="0">
                <a:solidFill>
                  <a:schemeClr val="bg1"/>
                </a:solidFill>
              </a:rPr>
              <a:t>Apply transformation</a:t>
            </a:r>
          </a:p>
          <a:p>
            <a:pPr marL="971550" lvl="1" indent="-514350">
              <a:buFont typeface="Calibri" pitchFamily="34" charset="0"/>
              <a:buAutoNum type="arabicPeriod"/>
            </a:pPr>
            <a:r>
              <a:rPr lang="en-US" smtClean="0">
                <a:solidFill>
                  <a:schemeClr val="bg1"/>
                </a:solidFill>
              </a:rPr>
              <a:t>Fill missing areas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1222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Algorithm Diagram</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171" name="Content Placeholder 2"/>
          <p:cNvSpPr>
            <a:spLocks noGrp="1"/>
          </p:cNvSpPr>
          <p:nvPr>
            <p:ph idx="1"/>
          </p:nvPr>
        </p:nvSpPr>
        <p:spPr>
          <a:xfrm>
            <a:off x="1455738" y="1146175"/>
            <a:ext cx="7231062" cy="5408613"/>
          </a:xfrm>
        </p:spPr>
        <p:txBody>
          <a:bodyPr/>
          <a:lstStyle/>
          <a:p>
            <a:endParaRPr lang="he-IL" smtClean="0">
              <a:solidFill>
                <a:schemeClr val="bg1"/>
              </a:solidFill>
            </a:endParaRPr>
          </a:p>
        </p:txBody>
      </p:sp>
      <p:pic>
        <p:nvPicPr>
          <p:cNvPr id="7172" name="Picture 2"/>
          <p:cNvPicPr>
            <a:picLocks noChangeAspect="1" noChangeArrowheads="1"/>
          </p:cNvPicPr>
          <p:nvPr/>
        </p:nvPicPr>
        <p:blipFill>
          <a:blip r:embed="rId2" cstate="print"/>
          <a:srcRect/>
          <a:stretch>
            <a:fillRect/>
          </a:stretch>
        </p:blipFill>
        <p:spPr bwMode="auto">
          <a:xfrm>
            <a:off x="1625600" y="871538"/>
            <a:ext cx="6477000" cy="59039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Faces in image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195" name="Content Placeholder 2"/>
          <p:cNvSpPr>
            <a:spLocks noGrp="1"/>
          </p:cNvSpPr>
          <p:nvPr>
            <p:ph idx="1"/>
          </p:nvPr>
        </p:nvSpPr>
        <p:spPr>
          <a:xfrm>
            <a:off x="1455738" y="1146175"/>
            <a:ext cx="7231062" cy="5408613"/>
          </a:xfrm>
        </p:spPr>
        <p:txBody>
          <a:bodyPr/>
          <a:lstStyle/>
          <a:p>
            <a:r>
              <a:rPr lang="en-US" smtClean="0">
                <a:solidFill>
                  <a:schemeClr val="bg1"/>
                </a:solidFill>
              </a:rPr>
              <a:t>Given an image of a person:</a:t>
            </a:r>
          </a:p>
          <a:p>
            <a:pPr marL="971550" lvl="1" indent="-514350">
              <a:buFont typeface="Calibri" pitchFamily="34" charset="0"/>
              <a:buAutoNum type="arabicPeriod"/>
            </a:pPr>
            <a:r>
              <a:rPr lang="en-US" smtClean="0">
                <a:solidFill>
                  <a:schemeClr val="bg1"/>
                </a:solidFill>
              </a:rPr>
              <a:t>We used Robust Real-time Object Detection by Viola &amp; Jones to get bounding box around faces in the image.</a:t>
            </a:r>
          </a:p>
        </p:txBody>
      </p:sp>
      <p:pic>
        <p:nvPicPr>
          <p:cNvPr id="8196" name="Picture 2" descr="C:\Users\moran\Documents\University\Msc\Color project\face_detect.jpg"/>
          <p:cNvPicPr>
            <a:picLocks noChangeAspect="1" noChangeArrowheads="1"/>
          </p:cNvPicPr>
          <p:nvPr/>
        </p:nvPicPr>
        <p:blipFill>
          <a:blip r:embed="rId2" cstate="print"/>
          <a:srcRect l="22081" t="8929" r="19586" b="24802"/>
          <a:stretch>
            <a:fillRect/>
          </a:stretch>
        </p:blipFill>
        <p:spPr bwMode="auto">
          <a:xfrm>
            <a:off x="504825" y="3676650"/>
            <a:ext cx="3733800" cy="3181350"/>
          </a:xfrm>
          <a:prstGeom prst="rect">
            <a:avLst/>
          </a:prstGeom>
          <a:noFill/>
          <a:ln w="9525">
            <a:noFill/>
            <a:miter lim="800000"/>
            <a:headEnd/>
            <a:tailEnd/>
          </a:ln>
        </p:spPr>
      </p:pic>
      <p:sp>
        <p:nvSpPr>
          <p:cNvPr id="8197" name="TextBox 4"/>
          <p:cNvSpPr txBox="1">
            <a:spLocks noChangeArrowheads="1"/>
          </p:cNvSpPr>
          <p:nvPr/>
        </p:nvSpPr>
        <p:spPr bwMode="auto">
          <a:xfrm>
            <a:off x="4676775" y="3871913"/>
            <a:ext cx="4010025" cy="1938337"/>
          </a:xfrm>
          <a:prstGeom prst="rect">
            <a:avLst/>
          </a:prstGeom>
          <a:noFill/>
          <a:ln w="9525">
            <a:noFill/>
            <a:miter lim="800000"/>
            <a:headEnd/>
            <a:tailEnd/>
          </a:ln>
        </p:spPr>
        <p:txBody>
          <a:bodyPr>
            <a:spAutoFit/>
          </a:bodyPr>
          <a:lstStyle/>
          <a:p>
            <a:r>
              <a:rPr lang="en-US" sz="2400">
                <a:solidFill>
                  <a:schemeClr val="bg1"/>
                </a:solidFill>
                <a:latin typeface="Calibri" pitchFamily="34" charset="0"/>
              </a:rPr>
              <a:t>at this stage, due to false alarm problems, we only use images with one person. The process still helps to crop the region of the face.</a:t>
            </a:r>
            <a:endParaRPr lang="en-US" sz="240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Eyes in face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9219" name="Content Placeholder 2"/>
          <p:cNvSpPr>
            <a:spLocks noGrp="1"/>
          </p:cNvSpPr>
          <p:nvPr>
            <p:ph idx="1"/>
          </p:nvPr>
        </p:nvSpPr>
        <p:spPr>
          <a:xfrm>
            <a:off x="1455738" y="1146175"/>
            <a:ext cx="7231062" cy="5408613"/>
          </a:xfrm>
        </p:spPr>
        <p:txBody>
          <a:bodyPr/>
          <a:lstStyle/>
          <a:p>
            <a:r>
              <a:rPr lang="en-US" smtClean="0">
                <a:solidFill>
                  <a:schemeClr val="bg1"/>
                </a:solidFill>
              </a:rPr>
              <a:t>Given an image of a person’s face (cropped from full image):</a:t>
            </a:r>
          </a:p>
          <a:p>
            <a:pPr marL="971550" lvl="1" indent="-514350">
              <a:buFont typeface="Calibri" pitchFamily="34" charset="0"/>
              <a:buAutoNum type="arabicPeriod"/>
            </a:pPr>
            <a:r>
              <a:rPr lang="en-US" smtClean="0">
                <a:solidFill>
                  <a:schemeClr val="bg1"/>
                </a:solidFill>
              </a:rPr>
              <a:t>We use a skin detection algorithm to segment skin areas.</a:t>
            </a:r>
          </a:p>
          <a:p>
            <a:pPr marL="1371600" lvl="2" indent="-514350"/>
            <a:r>
              <a:rPr lang="en-US" smtClean="0">
                <a:solidFill>
                  <a:schemeClr val="bg1"/>
                </a:solidFill>
              </a:rPr>
              <a:t>The algorithm uses the hue Dimension from the  HSV color space and transformation to YCbCr in order to map skin regions.</a:t>
            </a:r>
          </a:p>
          <a:p>
            <a:pPr>
              <a:buFont typeface="Arial" pitchFamily="34" charset="0"/>
              <a:buNone/>
            </a:pPr>
            <a:r>
              <a:rPr lang="en-US" sz="2000" smtClean="0">
                <a:solidFill>
                  <a:schemeClr val="bg1"/>
                </a:solidFill>
              </a:rPr>
              <a:t>skin_mask =</a:t>
            </a:r>
          </a:p>
          <a:p>
            <a:pPr>
              <a:buFont typeface="Arial" pitchFamily="34" charset="0"/>
              <a:buNone/>
            </a:pPr>
            <a:r>
              <a:rPr lang="en-US" sz="2000" smtClean="0">
                <a:solidFill>
                  <a:schemeClr val="bg1"/>
                </a:solidFill>
              </a:rPr>
              <a:t> 140 &lt;= cb &lt;=195  &amp;  140 &lt;= cr &lt;=165 &amp; 0.01 &lt;= hue &lt;= 0.1;</a:t>
            </a:r>
          </a:p>
        </p:txBody>
      </p:sp>
      <p:pic>
        <p:nvPicPr>
          <p:cNvPr id="9220" name="Picture 2" descr="C:\Users\moran\Documents\University\Msc\Color project\skin_mask.jpg"/>
          <p:cNvPicPr>
            <a:picLocks noChangeAspect="1" noChangeArrowheads="1"/>
          </p:cNvPicPr>
          <p:nvPr/>
        </p:nvPicPr>
        <p:blipFill>
          <a:blip r:embed="rId3" cstate="print"/>
          <a:srcRect l="14749" t="12436" r="14948" b="11787"/>
          <a:stretch>
            <a:fillRect/>
          </a:stretch>
        </p:blipFill>
        <p:spPr bwMode="auto">
          <a:xfrm>
            <a:off x="5756275" y="5456238"/>
            <a:ext cx="938213" cy="857250"/>
          </a:xfrm>
          <a:prstGeom prst="rect">
            <a:avLst/>
          </a:prstGeom>
          <a:noFill/>
          <a:ln w="9525">
            <a:noFill/>
            <a:miter lim="800000"/>
            <a:headEnd/>
            <a:tailEnd/>
          </a:ln>
        </p:spPr>
      </p:pic>
      <p:pic>
        <p:nvPicPr>
          <p:cNvPr id="9221" name="Picture 3" descr="C:\Users\moran\Documents\University\Msc\Color project\Code\images\frontal_view_model.jpg"/>
          <p:cNvPicPr>
            <a:picLocks noChangeAspect="1" noChangeArrowheads="1"/>
          </p:cNvPicPr>
          <p:nvPr/>
        </p:nvPicPr>
        <p:blipFill>
          <a:blip r:embed="rId4" cstate="print"/>
          <a:srcRect l="17371" t="13800" r="17580" b="20042"/>
          <a:stretch>
            <a:fillRect/>
          </a:stretch>
        </p:blipFill>
        <p:spPr bwMode="auto">
          <a:xfrm>
            <a:off x="3011488" y="5295900"/>
            <a:ext cx="1112837" cy="1131888"/>
          </a:xfrm>
          <a:prstGeom prst="rect">
            <a:avLst/>
          </a:prstGeom>
          <a:noFill/>
          <a:ln w="9525">
            <a:noFill/>
            <a:miter lim="800000"/>
            <a:headEnd/>
            <a:tailEnd/>
          </a:ln>
        </p:spPr>
      </p:pic>
      <p:cxnSp>
        <p:nvCxnSpPr>
          <p:cNvPr id="7" name="Straight Arrow Connector 6"/>
          <p:cNvCxnSpPr/>
          <p:nvPr/>
        </p:nvCxnSpPr>
        <p:spPr>
          <a:xfrm flipV="1">
            <a:off x="4124325" y="5810250"/>
            <a:ext cx="155257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Eyes in face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243" name="Content Placeholder 2"/>
          <p:cNvSpPr>
            <a:spLocks noGrp="1"/>
          </p:cNvSpPr>
          <p:nvPr>
            <p:ph idx="1"/>
          </p:nvPr>
        </p:nvSpPr>
        <p:spPr>
          <a:xfrm>
            <a:off x="1455738" y="1146175"/>
            <a:ext cx="7231062" cy="5408613"/>
          </a:xfrm>
        </p:spPr>
        <p:txBody>
          <a:bodyPr/>
          <a:lstStyle/>
          <a:p>
            <a:r>
              <a:rPr lang="en-US" smtClean="0">
                <a:solidFill>
                  <a:schemeClr val="bg1"/>
                </a:solidFill>
              </a:rPr>
              <a:t>Skin segmentation based on</a:t>
            </a:r>
            <a:br>
              <a:rPr lang="en-US" smtClean="0">
                <a:solidFill>
                  <a:schemeClr val="bg1"/>
                </a:solidFill>
              </a:rPr>
            </a:br>
            <a:r>
              <a:rPr lang="en-US" smtClean="0">
                <a:solidFill>
                  <a:schemeClr val="bg1"/>
                </a:solidFill>
              </a:rPr>
              <a:t> “</a:t>
            </a:r>
            <a:r>
              <a:rPr lang="en-US" i="1" smtClean="0">
                <a:solidFill>
                  <a:schemeClr val="bg1"/>
                </a:solidFill>
              </a:rPr>
              <a:t>Automatic Red-Eye Removal based on Sclera and Skin Tone Detection </a:t>
            </a:r>
            <a:r>
              <a:rPr lang="en-US" smtClean="0">
                <a:solidFill>
                  <a:schemeClr val="bg1"/>
                </a:solidFill>
              </a:rPr>
              <a:t>by</a:t>
            </a:r>
            <a:r>
              <a:rPr lang="en-US" i="1" smtClean="0">
                <a:solidFill>
                  <a:schemeClr val="bg1"/>
                </a:solidFill>
              </a:rPr>
              <a:t> </a:t>
            </a:r>
            <a:r>
              <a:rPr lang="sv-SE" i="1" smtClean="0">
                <a:solidFill>
                  <a:schemeClr val="bg1"/>
                </a:solidFill>
              </a:rPr>
              <a:t>Flavien Volken, Johann Terrier, Patrick Vandewalle”</a:t>
            </a:r>
          </a:p>
          <a:p>
            <a:r>
              <a:rPr lang="en-US" i="1" smtClean="0">
                <a:solidFill>
                  <a:schemeClr val="bg1"/>
                </a:solidFill>
              </a:rPr>
              <a:t>Cai and Goshtasby, J. Cai, A. Goshtasby, and C. Yu, “Detecting Human Faces in Color Images, 1998 Int'l Workshop on Multi-Media Database Management Systems.”</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6" y="274638"/>
            <a:ext cx="7386034" cy="871582"/>
          </a:xfrm>
        </p:spPr>
        <p:txBody>
          <a:bodyPr rtlCol="0">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Aft>
                <a:spcPts val="0"/>
              </a:spcAft>
              <a:defRPr/>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Detect Eyes in face</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267" name="Content Placeholder 2"/>
          <p:cNvSpPr>
            <a:spLocks noGrp="1"/>
          </p:cNvSpPr>
          <p:nvPr>
            <p:ph idx="1"/>
          </p:nvPr>
        </p:nvSpPr>
        <p:spPr>
          <a:xfrm>
            <a:off x="1455738" y="1146175"/>
            <a:ext cx="7231062" cy="5408613"/>
          </a:xfrm>
        </p:spPr>
        <p:txBody>
          <a:bodyPr/>
          <a:lstStyle/>
          <a:p>
            <a:pPr marL="971550" lvl="1" indent="-514350">
              <a:buFont typeface="Calibri" pitchFamily="34" charset="0"/>
              <a:buAutoNum type="arabicPeriod"/>
            </a:pPr>
            <a:r>
              <a:rPr lang="en-US" smtClean="0">
                <a:solidFill>
                  <a:schemeClr val="bg1"/>
                </a:solidFill>
              </a:rPr>
              <a:t>Non-skin areas have the potential to be eye segments.</a:t>
            </a:r>
          </a:p>
          <a:p>
            <a:pPr marL="971550" lvl="1" indent="-514350"/>
            <a:r>
              <a:rPr lang="en-US" smtClean="0">
                <a:solidFill>
                  <a:schemeClr val="bg1"/>
                </a:solidFill>
              </a:rPr>
              <a:t>This means that this algorithm will only work on color images and will not work on intensity only images.</a:t>
            </a:r>
          </a:p>
          <a:p>
            <a:pPr marL="971550" lvl="1" indent="-514350">
              <a:buFont typeface="Calibri" pitchFamily="34" charset="0"/>
              <a:buAutoNum type="arabicPeriod" startAt="2"/>
            </a:pPr>
            <a:r>
              <a:rPr lang="en-US" smtClean="0">
                <a:solidFill>
                  <a:schemeClr val="bg1"/>
                </a:solidFill>
              </a:rPr>
              <a:t>We use morphologic operations to avoid detecting non-skin regions which are not eyes.</a:t>
            </a:r>
          </a:p>
          <a:p>
            <a:pPr marL="971550" lvl="1" indent="-514350"/>
            <a:endParaRPr lang="en-US" smtClean="0">
              <a:solidFill>
                <a:schemeClr val="bg1"/>
              </a:solidFill>
            </a:endParaRPr>
          </a:p>
        </p:txBody>
      </p:sp>
      <p:pic>
        <p:nvPicPr>
          <p:cNvPr id="11268" name="Picture 2" descr="C:\Users\moran\Documents\University\Msc\Color project\skin_mask.jpg"/>
          <p:cNvPicPr>
            <a:picLocks noChangeAspect="1" noChangeArrowheads="1"/>
          </p:cNvPicPr>
          <p:nvPr/>
        </p:nvPicPr>
        <p:blipFill>
          <a:blip r:embed="rId2" cstate="print"/>
          <a:srcRect/>
          <a:stretch>
            <a:fillRect/>
          </a:stretch>
        </p:blipFill>
        <p:spPr bwMode="auto">
          <a:xfrm>
            <a:off x="1882775" y="4838700"/>
            <a:ext cx="2222500" cy="1885950"/>
          </a:xfrm>
          <a:prstGeom prst="rect">
            <a:avLst/>
          </a:prstGeom>
          <a:noFill/>
          <a:ln w="9525">
            <a:noFill/>
            <a:miter lim="800000"/>
            <a:headEnd/>
            <a:tailEnd/>
          </a:ln>
        </p:spPr>
      </p:pic>
      <p:pic>
        <p:nvPicPr>
          <p:cNvPr id="11269" name="Picture 2" descr="C:\Users\moran\Documents\University\Msc\Color project\after_morph.jpg"/>
          <p:cNvPicPr>
            <a:picLocks noChangeAspect="1" noChangeArrowheads="1"/>
          </p:cNvPicPr>
          <p:nvPr/>
        </p:nvPicPr>
        <p:blipFill>
          <a:blip r:embed="rId3" cstate="print"/>
          <a:srcRect/>
          <a:stretch>
            <a:fillRect/>
          </a:stretch>
        </p:blipFill>
        <p:spPr bwMode="auto">
          <a:xfrm>
            <a:off x="5495925" y="4838700"/>
            <a:ext cx="2222500" cy="1885950"/>
          </a:xfrm>
          <a:prstGeom prst="rect">
            <a:avLst/>
          </a:prstGeom>
          <a:noFill/>
          <a:ln w="9525">
            <a:noFill/>
            <a:miter lim="800000"/>
            <a:headEnd/>
            <a:tailEnd/>
          </a:ln>
        </p:spPr>
      </p:pic>
      <p:cxnSp>
        <p:nvCxnSpPr>
          <p:cNvPr id="6" name="Straight Arrow Connector 5"/>
          <p:cNvCxnSpPr/>
          <p:nvPr/>
        </p:nvCxnSpPr>
        <p:spPr>
          <a:xfrm flipV="1">
            <a:off x="3933825" y="5629275"/>
            <a:ext cx="178117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eon Ligh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5599</TotalTime>
  <Words>826</Words>
  <Application>Microsoft Office PowerPoint</Application>
  <PresentationFormat>‫הצגה על המסך (4:3)</PresentationFormat>
  <Paragraphs>132</Paragraphs>
  <Slides>24</Slides>
  <Notes>10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24</vt:i4>
      </vt:variant>
    </vt:vector>
  </HeadingPairs>
  <TitlesOfParts>
    <vt:vector size="27" baseType="lpstr">
      <vt:lpstr>Calibri</vt:lpstr>
      <vt:lpstr>Arial</vt:lpstr>
      <vt:lpstr>Neon Lights</vt:lpstr>
      <vt:lpstr>Color Course Project</vt:lpstr>
      <vt:lpstr>Problem Definition</vt:lpstr>
      <vt:lpstr>Current work</vt:lpstr>
      <vt:lpstr>Process Description</vt:lpstr>
      <vt:lpstr>Algorithm Diagram</vt:lpstr>
      <vt:lpstr>Detect Faces in image</vt:lpstr>
      <vt:lpstr>Detect Eyes in face</vt:lpstr>
      <vt:lpstr>Detect Eyes in face</vt:lpstr>
      <vt:lpstr>Detect Eyes in face</vt:lpstr>
      <vt:lpstr>Detect Eyes in face</vt:lpstr>
      <vt:lpstr>Detect Eyes in face</vt:lpstr>
      <vt:lpstr>Detect Eyes example</vt:lpstr>
      <vt:lpstr>Eye Segmentation</vt:lpstr>
      <vt:lpstr>Iris Segmentation</vt:lpstr>
      <vt:lpstr>Iris Segmentation</vt:lpstr>
      <vt:lpstr>Eyelids Segmentation</vt:lpstr>
      <vt:lpstr>שקופית 17</vt:lpstr>
      <vt:lpstr>Image Transformation</vt:lpstr>
      <vt:lpstr>Image Transformation</vt:lpstr>
      <vt:lpstr>Transformation results</vt:lpstr>
      <vt:lpstr>Filling missing areas</vt:lpstr>
      <vt:lpstr>Texture synthesis example</vt:lpstr>
      <vt:lpstr>Output results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Course Project</dc:title>
  <dc:subject>PowerPoint 2007 template</dc:subject>
  <dc:creator>moran</dc:creator>
  <cp:keywords>neon, waves, light, dark, electric, colors</cp:keywords>
  <dc:description>Abstract template with attractive neon light waves that evoke a feeling of movement and power.</dc:description>
  <cp:lastModifiedBy>daniel</cp:lastModifiedBy>
  <cp:revision>73</cp:revision>
  <dcterms:created xsi:type="dcterms:W3CDTF">2009-08-15T08:53:37Z</dcterms:created>
  <dcterms:modified xsi:type="dcterms:W3CDTF">2018-05-06T21:17:24Z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TC300045461033</vt:lpwstr>
  </property>
</Properties>
</file>