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88825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54280" y="4464000"/>
            <a:ext cx="9140760" cy="1640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PE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P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PE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P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P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P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P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P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54280" y="4464000"/>
            <a:ext cx="9140760" cy="1640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P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P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P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P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PE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PE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P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PE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P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P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P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P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P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PE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PE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PE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PE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PE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PE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P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P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P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P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P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PE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Modularity_(programming)" TargetMode="External"/><Relationship Id="rId2" Type="http://schemas.openxmlformats.org/officeDocument/2006/relationships/hyperlink" Target="https://en.wikipedia.org/wiki/AspectJ" TargetMode="External"/><Relationship Id="rId3" Type="http://schemas.openxmlformats.org/officeDocument/2006/relationships/hyperlink" Target="https://en.wikipedia.org/wiki/Aspect_(computer_science)" TargetMode="External"/><Relationship Id="rId4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160000" y="1814760"/>
            <a:ext cx="9140760" cy="164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PE" sz="9600" spc="-296" strike="noStrike">
                <a:solidFill>
                  <a:srgbClr val="96969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AOP 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2232000" y="614160"/>
            <a:ext cx="9140760" cy="7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s-PE" sz="3200" spc="-1" strike="noStrike">
                <a:solidFill>
                  <a:srgbClr val="9fdbe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Programación Orientada a Aspectos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504800" y="1905480"/>
            <a:ext cx="962964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s-PE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Integrantes: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s-PE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Gerald Palomino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s-PE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Melissa Nuñez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s-PE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Daniel Pozo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s-PE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Daniel Sarmiento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s-PE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Jesús Condor 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38080" y="365040"/>
            <a:ext cx="105120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PE" sz="66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mic"/>
              </a:rPr>
              <a:t>AOP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504800" y="1905120"/>
            <a:ext cx="962964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s-PE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Es un paradigma de programación que apunta a aumentar la </a:t>
            </a:r>
            <a:r>
              <a:rPr b="0" lang="es-PE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1"/>
              </a:rPr>
              <a:t>modularidad</a:t>
            </a:r>
            <a:r>
              <a:rPr b="0" lang="es-PE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 al permitir la separación de intereses transversales.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s-PE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La diferencia entre las implementaciones radica en el poder, la seguridad y la facilidad de uso de los constructos proporcionados. 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s-PE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r>
              <a:rPr b="0" lang="es-PE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AspectJ</a:t>
            </a:r>
            <a:r>
              <a:rPr b="0" lang="es-PE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tiene una serie de expresiones y las encapsula en una clase especial, un </a:t>
            </a:r>
            <a:r>
              <a:rPr b="0" lang="es-PE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aspecto</a:t>
            </a:r>
            <a:r>
              <a:rPr b="0" lang="es-PE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7588440" y="1152360"/>
            <a:ext cx="3167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PE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r>
              <a:rPr b="0" lang="es-PE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551960" y="404640"/>
            <a:ext cx="91432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PE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mic"/>
              </a:rPr>
              <a:t>CONCEPTOS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119600" y="1825560"/>
            <a:ext cx="102304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a2cf49"/>
              </a:buClr>
              <a:buFont typeface="Arial"/>
              <a:buChar char="•"/>
            </a:pPr>
            <a:r>
              <a:rPr b="1" lang="es-PE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Aspect:</a:t>
            </a:r>
            <a:r>
              <a:rPr b="0" lang="es-PE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r>
              <a:rPr b="0" lang="es-PE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 Los aspectos pueden ser una clase normal configurada a través de la configuración de Spring XML o podemos usar la integración de Spring AspectJ para definir una clase como Aspecto usando </a:t>
            </a:r>
            <a:r>
              <a:rPr b="0" lang="es-PE" sz="16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@Aspect </a:t>
            </a:r>
            <a:r>
              <a:rPr b="0" lang="es-PE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Raleway"/>
              </a:rPr>
              <a:t>anotación.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a2cf49"/>
              </a:buClr>
              <a:buFont typeface="Arial"/>
              <a:buChar char="•"/>
            </a:pPr>
            <a:r>
              <a:rPr b="1" lang="es-PE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Join Point:</a:t>
            </a:r>
            <a:r>
              <a:rPr b="0" lang="es-PE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Es el punto específico de la aplicación, como la ejecución de métodos, el manejo de excepciones, el cambio de valores de variables de objeto, etc. 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a2cf49"/>
              </a:buClr>
              <a:buFont typeface="Arial"/>
              <a:buChar char="•"/>
            </a:pPr>
            <a:r>
              <a:rPr b="1" lang="es-PE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Advice: </a:t>
            </a:r>
            <a:r>
              <a:rPr b="0" lang="es-PE" sz="2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 En términos de programación, son métodos que se ejecutan cuando se alcanza un punto de unión determinado en la aplicación. 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551960" y="404640"/>
            <a:ext cx="91432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PE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mic"/>
              </a:rPr>
              <a:t>CONCEPTOS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119600" y="1825560"/>
            <a:ext cx="102304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a2cf49"/>
              </a:buClr>
              <a:buFont typeface="Arial"/>
              <a:buChar char="•"/>
            </a:pPr>
            <a:r>
              <a:rPr b="1" lang="es-PE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Pointcut:</a:t>
            </a:r>
            <a:r>
              <a:rPr b="0" lang="es-PE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Son expresiones que se combinan con puntos de unión para determinar si es necesario ejecutar el asesoramiento o no. Pointcut usa diferentes tipos de expresiones que coinciden con los puntos de unión y Spring Framework usa el lenguaje de expresión de corte de puntos AspectJ.</a:t>
            </a:r>
            <a:endParaRPr b="0" lang="es-PE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s-PE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a2cf49"/>
              </a:buClr>
              <a:buFont typeface="Arial"/>
              <a:buChar char="•"/>
            </a:pPr>
            <a:r>
              <a:rPr b="1" lang="es-PE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Target Object</a:t>
            </a:r>
            <a:r>
              <a:rPr b="0" lang="es-PE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: Son el objeto sobre el que se aplican los consejos. Spring AOP se implementa utilizando proxies de tiempo de ejecución, por lo que este objeto siempre es un objeto proxy. </a:t>
            </a:r>
            <a:endParaRPr b="0" lang="es-PE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s-PE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a2cf49"/>
              </a:buClr>
              <a:buFont typeface="Arial"/>
              <a:buChar char="•"/>
            </a:pPr>
            <a:r>
              <a:rPr b="1" lang="es-PE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AOP proxy</a:t>
            </a:r>
            <a:r>
              <a:rPr b="0" lang="es-PE" sz="22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: La implementación de Spring AOP utiliza el proxy dinámico JDK para crear las clases Proxy con clases de destino e invocaciones de consejos, que se denominan clases de proxy AOP. También podemos usar el proxy CGLIB agregándolo como la dependencia en el proyecto Spring AOP.</a:t>
            </a:r>
            <a:endParaRPr b="0" lang="es-PE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38080" y="365040"/>
            <a:ext cx="105120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PE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mic"/>
              </a:rPr>
              <a:t>Ejemplo</a:t>
            </a:r>
            <a:r>
              <a:rPr b="0" lang="es-PE" sz="54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: Hola Mundo usando AspectJ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Imagen 4" descr=""/>
          <p:cNvPicPr/>
          <p:nvPr/>
        </p:nvPicPr>
        <p:blipFill>
          <a:blip r:embed="rId1"/>
          <a:stretch/>
        </p:blipFill>
        <p:spPr>
          <a:xfrm>
            <a:off x="617040" y="1628640"/>
            <a:ext cx="5472000" cy="5104800"/>
          </a:xfrm>
          <a:prstGeom prst="rect">
            <a:avLst/>
          </a:prstGeom>
          <a:ln>
            <a:noFill/>
          </a:ln>
        </p:spPr>
      </p:pic>
      <p:pic>
        <p:nvPicPr>
          <p:cNvPr id="157" name="Imagen 6" descr=""/>
          <p:cNvPicPr/>
          <p:nvPr/>
        </p:nvPicPr>
        <p:blipFill>
          <a:blip r:embed="rId2"/>
          <a:stretch/>
        </p:blipFill>
        <p:spPr>
          <a:xfrm>
            <a:off x="6310440" y="2709000"/>
            <a:ext cx="5358600" cy="18259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54280" y="4464000"/>
            <a:ext cx="9140760" cy="164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PE" sz="9600" spc="-296" strike="noStrike">
                <a:solidFill>
                  <a:srgbClr val="87878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APLICACIÓN</a:t>
            </a:r>
            <a:endParaRPr b="0" lang="es-PE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0" name="Picture 4" descr=""/>
          <p:cNvPicPr/>
          <p:nvPr/>
        </p:nvPicPr>
        <p:blipFill>
          <a:blip r:embed="rId1"/>
          <a:stretch/>
        </p:blipFill>
        <p:spPr>
          <a:xfrm>
            <a:off x="1630080" y="764640"/>
            <a:ext cx="8272800" cy="57751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2" descr=""/>
          <p:cNvPicPr/>
          <p:nvPr/>
        </p:nvPicPr>
        <p:blipFill>
          <a:blip r:embed="rId1"/>
          <a:stretch/>
        </p:blipFill>
        <p:spPr>
          <a:xfrm>
            <a:off x="9000" y="111600"/>
            <a:ext cx="11952720" cy="67197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2" descr=""/>
          <p:cNvPicPr/>
          <p:nvPr/>
        </p:nvPicPr>
        <p:blipFill>
          <a:blip r:embed="rId1"/>
          <a:stretch/>
        </p:blipFill>
        <p:spPr>
          <a:xfrm>
            <a:off x="117720" y="55080"/>
            <a:ext cx="11664720" cy="68022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34</TotalTime>
  <Application>LibreOffice/5.1.6.2$Linux_X86_64 LibreOffice_project/10m0$Build-2</Application>
  <Words>61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2019-06-11T03:12:17Z</dcterms:created>
  <dc:creator/>
  <dc:description/>
  <dc:language>es-PE</dc:language>
  <cp:lastModifiedBy/>
  <dcterms:modified xsi:type="dcterms:W3CDTF">2019-11-26T15:23:29Z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ampaignTags">
    <vt:lpwstr/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InternalTags">
    <vt:lpwstr/>
  </property>
  <property fmtid="{D5CDD505-2E9C-101B-9397-08002B2CF9AE}" pid="9" name="LinksUpToDate">
    <vt:bool>0</vt:bool>
  </property>
  <property fmtid="{D5CDD505-2E9C-101B-9397-08002B2CF9AE}" pid="10" name="LocalizationTags">
    <vt:lpwstr/>
  </property>
  <property fmtid="{D5CDD505-2E9C-101B-9397-08002B2CF9AE}" pid="11" name="MMClips">
    <vt:i4>0</vt:i4>
  </property>
  <property fmtid="{D5CDD505-2E9C-101B-9397-08002B2CF9AE}" pid="12" name="Notes">
    <vt:i4>0</vt:i4>
  </property>
  <property fmtid="{D5CDD505-2E9C-101B-9397-08002B2CF9AE}" pid="13" name="PresentationFormat">
    <vt:lpwstr>Personalizado</vt:lpwstr>
  </property>
  <property fmtid="{D5CDD505-2E9C-101B-9397-08002B2CF9AE}" pid="14" name="ScaleCrop">
    <vt:bool>0</vt:bool>
  </property>
  <property fmtid="{D5CDD505-2E9C-101B-9397-08002B2CF9AE}" pid="15" name="ScenarioTags">
    <vt:lpwstr/>
  </property>
  <property fmtid="{D5CDD505-2E9C-101B-9397-08002B2CF9AE}" pid="16" name="ShareDoc">
    <vt:bool>0</vt:bool>
  </property>
  <property fmtid="{D5CDD505-2E9C-101B-9397-08002B2CF9AE}" pid="17" name="Slides">
    <vt:i4>10</vt:i4>
  </property>
</Properties>
</file>