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68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6F78BD-C530-4663-AFF6-B498AEF7457A}">
          <p14:sldIdLst>
            <p14:sldId id="256"/>
          </p14:sldIdLst>
        </p14:section>
        <p14:section name="Untitled Section" id="{CD28FE48-91CD-4E99-AD59-BBD4AF1B56D7}">
          <p14:sldIdLst>
            <p14:sldId id="257"/>
            <p14:sldId id="258"/>
            <p14:sldId id="265"/>
            <p14:sldId id="266"/>
            <p14:sldId id="267"/>
            <p14:sldId id="269"/>
            <p14:sldId id="268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2085F-D828-4FC7-94A2-321C834FEE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85B360-DFED-4792-B800-6F80BF46EF6D}">
      <dgm:prSet/>
      <dgm:spPr/>
      <dgm:t>
        <a:bodyPr/>
        <a:lstStyle/>
        <a:p>
          <a:pPr>
            <a:defRPr cap="all"/>
          </a:pPr>
          <a:r>
            <a:rPr lang="en-CA"/>
            <a:t>Client picked three trial stores 77, 86, and 88</a:t>
          </a:r>
          <a:endParaRPr lang="en-US"/>
        </a:p>
      </dgm:t>
    </dgm:pt>
    <dgm:pt modelId="{6B95283A-1FE9-4758-AD7E-31E071E1FDB8}" type="parTrans" cxnId="{454E36B9-D865-47C7-8601-E8B6197BA7F0}">
      <dgm:prSet/>
      <dgm:spPr/>
      <dgm:t>
        <a:bodyPr/>
        <a:lstStyle/>
        <a:p>
          <a:endParaRPr lang="en-US"/>
        </a:p>
      </dgm:t>
    </dgm:pt>
    <dgm:pt modelId="{E56DD378-4963-4C46-ADF1-18BF1B1D62A8}" type="sibTrans" cxnId="{454E36B9-D865-47C7-8601-E8B6197BA7F0}">
      <dgm:prSet/>
      <dgm:spPr/>
      <dgm:t>
        <a:bodyPr/>
        <a:lstStyle/>
        <a:p>
          <a:endParaRPr lang="en-US"/>
        </a:p>
      </dgm:t>
    </dgm:pt>
    <dgm:pt modelId="{B2320A2F-8085-49CB-BF8E-7685A7426A97}">
      <dgm:prSet/>
      <dgm:spPr/>
      <dgm:t>
        <a:bodyPr/>
        <a:lstStyle/>
        <a:p>
          <a:pPr>
            <a:defRPr cap="all"/>
          </a:pPr>
          <a:r>
            <a:rPr lang="en-CA"/>
            <a:t>Compare each trial store with a control store</a:t>
          </a:r>
          <a:endParaRPr lang="en-US"/>
        </a:p>
      </dgm:t>
    </dgm:pt>
    <dgm:pt modelId="{7F0B32D0-D6CD-42D6-A80D-0A1416D4A95D}" type="parTrans" cxnId="{68FA3B57-8EBE-45C4-A3CC-DE34817192AA}">
      <dgm:prSet/>
      <dgm:spPr/>
      <dgm:t>
        <a:bodyPr/>
        <a:lstStyle/>
        <a:p>
          <a:endParaRPr lang="en-US"/>
        </a:p>
      </dgm:t>
    </dgm:pt>
    <dgm:pt modelId="{9B3E899D-F93B-46FE-8AF7-27D4AC76261B}" type="sibTrans" cxnId="{68FA3B57-8EBE-45C4-A3CC-DE34817192AA}">
      <dgm:prSet/>
      <dgm:spPr/>
      <dgm:t>
        <a:bodyPr/>
        <a:lstStyle/>
        <a:p>
          <a:endParaRPr lang="en-US"/>
        </a:p>
      </dgm:t>
    </dgm:pt>
    <dgm:pt modelId="{96E60DF1-AB24-41FD-A6A7-3D546322DD15}">
      <dgm:prSet/>
      <dgm:spPr/>
      <dgm:t>
        <a:bodyPr/>
        <a:lstStyle/>
        <a:p>
          <a:pPr>
            <a:defRPr cap="all"/>
          </a:pPr>
          <a:r>
            <a:rPr lang="en-CA"/>
            <a:t>Control stores are stores with similar characteristics with trial stores </a:t>
          </a:r>
          <a:endParaRPr lang="en-US"/>
        </a:p>
      </dgm:t>
    </dgm:pt>
    <dgm:pt modelId="{A105AFAF-F664-4998-A6A4-B04BDB3DDBAC}" type="parTrans" cxnId="{B6B13C7F-66B4-45AD-97BD-50D9CC96A6C2}">
      <dgm:prSet/>
      <dgm:spPr/>
      <dgm:t>
        <a:bodyPr/>
        <a:lstStyle/>
        <a:p>
          <a:endParaRPr lang="en-US"/>
        </a:p>
      </dgm:t>
    </dgm:pt>
    <dgm:pt modelId="{CBCCC2FE-F637-477B-ACBE-840D6D9DAAFE}" type="sibTrans" cxnId="{B6B13C7F-66B4-45AD-97BD-50D9CC96A6C2}">
      <dgm:prSet/>
      <dgm:spPr/>
      <dgm:t>
        <a:bodyPr/>
        <a:lstStyle/>
        <a:p>
          <a:endParaRPr lang="en-US"/>
        </a:p>
      </dgm:t>
    </dgm:pt>
    <dgm:pt modelId="{B6D95E62-5AD1-488D-B001-F3953C80EE62}" type="pres">
      <dgm:prSet presAssocID="{63A2085F-D828-4FC7-94A2-321C834FEE7A}" presName="root" presStyleCnt="0">
        <dgm:presLayoutVars>
          <dgm:dir/>
          <dgm:resizeHandles val="exact"/>
        </dgm:presLayoutVars>
      </dgm:prSet>
      <dgm:spPr/>
    </dgm:pt>
    <dgm:pt modelId="{D2D074F4-A51A-45C6-8DF5-8C7C0DD97022}" type="pres">
      <dgm:prSet presAssocID="{3285B360-DFED-4792-B800-6F80BF46EF6D}" presName="compNode" presStyleCnt="0"/>
      <dgm:spPr/>
    </dgm:pt>
    <dgm:pt modelId="{C74F28D9-AF7E-4EEC-9B9C-3C168051CB0E}" type="pres">
      <dgm:prSet presAssocID="{3285B360-DFED-4792-B800-6F80BF46EF6D}" presName="iconBgRect" presStyleLbl="bgShp" presStyleIdx="0" presStyleCnt="3"/>
      <dgm:spPr/>
    </dgm:pt>
    <dgm:pt modelId="{4F9E3A19-AEE7-4B12-A8CC-31028814AFE9}" type="pres">
      <dgm:prSet presAssocID="{3285B360-DFED-4792-B800-6F80BF46EF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51FCEE68-B318-4174-8F5A-738882359C66}" type="pres">
      <dgm:prSet presAssocID="{3285B360-DFED-4792-B800-6F80BF46EF6D}" presName="spaceRect" presStyleCnt="0"/>
      <dgm:spPr/>
    </dgm:pt>
    <dgm:pt modelId="{9E1339D5-A5ED-4FD8-8F55-EA4EC3C7DCB9}" type="pres">
      <dgm:prSet presAssocID="{3285B360-DFED-4792-B800-6F80BF46EF6D}" presName="textRect" presStyleLbl="revTx" presStyleIdx="0" presStyleCnt="3">
        <dgm:presLayoutVars>
          <dgm:chMax val="1"/>
          <dgm:chPref val="1"/>
        </dgm:presLayoutVars>
      </dgm:prSet>
      <dgm:spPr/>
    </dgm:pt>
    <dgm:pt modelId="{238D0476-350A-49B6-855B-DB1D58592914}" type="pres">
      <dgm:prSet presAssocID="{E56DD378-4963-4C46-ADF1-18BF1B1D62A8}" presName="sibTrans" presStyleCnt="0"/>
      <dgm:spPr/>
    </dgm:pt>
    <dgm:pt modelId="{828EDDCF-8ED6-4D47-B309-C33AB11605F5}" type="pres">
      <dgm:prSet presAssocID="{B2320A2F-8085-49CB-BF8E-7685A7426A97}" presName="compNode" presStyleCnt="0"/>
      <dgm:spPr/>
    </dgm:pt>
    <dgm:pt modelId="{2CCC5F1A-417E-4FA4-8B58-37AAD99B3D97}" type="pres">
      <dgm:prSet presAssocID="{B2320A2F-8085-49CB-BF8E-7685A7426A97}" presName="iconBgRect" presStyleLbl="bgShp" presStyleIdx="1" presStyleCnt="3"/>
      <dgm:spPr/>
    </dgm:pt>
    <dgm:pt modelId="{4DADC921-2719-4AA7-8274-13366F7E66AC}" type="pres">
      <dgm:prSet presAssocID="{B2320A2F-8085-49CB-BF8E-7685A7426A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10F1A5-B9CD-4DA2-BAA1-6ECD07760AD7}" type="pres">
      <dgm:prSet presAssocID="{B2320A2F-8085-49CB-BF8E-7685A7426A97}" presName="spaceRect" presStyleCnt="0"/>
      <dgm:spPr/>
    </dgm:pt>
    <dgm:pt modelId="{C68BB5F2-2FD5-4AEE-9F5A-5B4F11872DFC}" type="pres">
      <dgm:prSet presAssocID="{B2320A2F-8085-49CB-BF8E-7685A7426A97}" presName="textRect" presStyleLbl="revTx" presStyleIdx="1" presStyleCnt="3">
        <dgm:presLayoutVars>
          <dgm:chMax val="1"/>
          <dgm:chPref val="1"/>
        </dgm:presLayoutVars>
      </dgm:prSet>
      <dgm:spPr/>
    </dgm:pt>
    <dgm:pt modelId="{E4C01723-5E95-4CDF-8F9B-69F6761586DF}" type="pres">
      <dgm:prSet presAssocID="{9B3E899D-F93B-46FE-8AF7-27D4AC76261B}" presName="sibTrans" presStyleCnt="0"/>
      <dgm:spPr/>
    </dgm:pt>
    <dgm:pt modelId="{FC1314C4-17D9-46B2-A738-9708AEF99C2E}" type="pres">
      <dgm:prSet presAssocID="{96E60DF1-AB24-41FD-A6A7-3D546322DD15}" presName="compNode" presStyleCnt="0"/>
      <dgm:spPr/>
    </dgm:pt>
    <dgm:pt modelId="{9788FCAD-B563-4D13-BB4F-1611B0D3F095}" type="pres">
      <dgm:prSet presAssocID="{96E60DF1-AB24-41FD-A6A7-3D546322DD15}" presName="iconBgRect" presStyleLbl="bgShp" presStyleIdx="2" presStyleCnt="3"/>
      <dgm:spPr/>
    </dgm:pt>
    <dgm:pt modelId="{A06E75F1-7E81-4672-B581-3D31230F83F5}" type="pres">
      <dgm:prSet presAssocID="{96E60DF1-AB24-41FD-A6A7-3D546322DD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3D5DD3B-6587-450E-B54C-AE445EB0A470}" type="pres">
      <dgm:prSet presAssocID="{96E60DF1-AB24-41FD-A6A7-3D546322DD15}" presName="spaceRect" presStyleCnt="0"/>
      <dgm:spPr/>
    </dgm:pt>
    <dgm:pt modelId="{2EEC1A74-9E05-48EA-9D72-CED8FE7EEAA4}" type="pres">
      <dgm:prSet presAssocID="{96E60DF1-AB24-41FD-A6A7-3D546322DD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50371A-5350-4348-BE21-A17D447D42DC}" type="presOf" srcId="{B2320A2F-8085-49CB-BF8E-7685A7426A97}" destId="{C68BB5F2-2FD5-4AEE-9F5A-5B4F11872DFC}" srcOrd="0" destOrd="0" presId="urn:microsoft.com/office/officeart/2018/5/layout/IconCircleLabelList"/>
    <dgm:cxn modelId="{1492E42C-B6D5-4C8F-BB23-507DA828E3E9}" type="presOf" srcId="{63A2085F-D828-4FC7-94A2-321C834FEE7A}" destId="{B6D95E62-5AD1-488D-B001-F3953C80EE62}" srcOrd="0" destOrd="0" presId="urn:microsoft.com/office/officeart/2018/5/layout/IconCircleLabelList"/>
    <dgm:cxn modelId="{68FA3B57-8EBE-45C4-A3CC-DE34817192AA}" srcId="{63A2085F-D828-4FC7-94A2-321C834FEE7A}" destId="{B2320A2F-8085-49CB-BF8E-7685A7426A97}" srcOrd="1" destOrd="0" parTransId="{7F0B32D0-D6CD-42D6-A80D-0A1416D4A95D}" sibTransId="{9B3E899D-F93B-46FE-8AF7-27D4AC76261B}"/>
    <dgm:cxn modelId="{B6B13C7F-66B4-45AD-97BD-50D9CC96A6C2}" srcId="{63A2085F-D828-4FC7-94A2-321C834FEE7A}" destId="{96E60DF1-AB24-41FD-A6A7-3D546322DD15}" srcOrd="2" destOrd="0" parTransId="{A105AFAF-F664-4998-A6A4-B04BDB3DDBAC}" sibTransId="{CBCCC2FE-F637-477B-ACBE-840D6D9DAAFE}"/>
    <dgm:cxn modelId="{E69AEEAC-6107-4455-907B-7FBD2C0933CA}" type="presOf" srcId="{96E60DF1-AB24-41FD-A6A7-3D546322DD15}" destId="{2EEC1A74-9E05-48EA-9D72-CED8FE7EEAA4}" srcOrd="0" destOrd="0" presId="urn:microsoft.com/office/officeart/2018/5/layout/IconCircleLabelList"/>
    <dgm:cxn modelId="{454E36B9-D865-47C7-8601-E8B6197BA7F0}" srcId="{63A2085F-D828-4FC7-94A2-321C834FEE7A}" destId="{3285B360-DFED-4792-B800-6F80BF46EF6D}" srcOrd="0" destOrd="0" parTransId="{6B95283A-1FE9-4758-AD7E-31E071E1FDB8}" sibTransId="{E56DD378-4963-4C46-ADF1-18BF1B1D62A8}"/>
    <dgm:cxn modelId="{1601D4EA-5B87-452E-9D85-EF62306BCB59}" type="presOf" srcId="{3285B360-DFED-4792-B800-6F80BF46EF6D}" destId="{9E1339D5-A5ED-4FD8-8F55-EA4EC3C7DCB9}" srcOrd="0" destOrd="0" presId="urn:microsoft.com/office/officeart/2018/5/layout/IconCircleLabelList"/>
    <dgm:cxn modelId="{A0813D8D-3310-4847-B636-CC1DFE2E8323}" type="presParOf" srcId="{B6D95E62-5AD1-488D-B001-F3953C80EE62}" destId="{D2D074F4-A51A-45C6-8DF5-8C7C0DD97022}" srcOrd="0" destOrd="0" presId="urn:microsoft.com/office/officeart/2018/5/layout/IconCircleLabelList"/>
    <dgm:cxn modelId="{A7038043-B2F2-4BA3-A0F9-C08E5DA8F55C}" type="presParOf" srcId="{D2D074F4-A51A-45C6-8DF5-8C7C0DD97022}" destId="{C74F28D9-AF7E-4EEC-9B9C-3C168051CB0E}" srcOrd="0" destOrd="0" presId="urn:microsoft.com/office/officeart/2018/5/layout/IconCircleLabelList"/>
    <dgm:cxn modelId="{1306042E-0D3A-4AB6-8BC7-2BA50E074F67}" type="presParOf" srcId="{D2D074F4-A51A-45C6-8DF5-8C7C0DD97022}" destId="{4F9E3A19-AEE7-4B12-A8CC-31028814AFE9}" srcOrd="1" destOrd="0" presId="urn:microsoft.com/office/officeart/2018/5/layout/IconCircleLabelList"/>
    <dgm:cxn modelId="{9E73DB3A-58B7-4F4C-9B7D-6C07E013F97C}" type="presParOf" srcId="{D2D074F4-A51A-45C6-8DF5-8C7C0DD97022}" destId="{51FCEE68-B318-4174-8F5A-738882359C66}" srcOrd="2" destOrd="0" presId="urn:microsoft.com/office/officeart/2018/5/layout/IconCircleLabelList"/>
    <dgm:cxn modelId="{1262E96F-DBC2-4BC2-B9F9-30EBC98B5DB8}" type="presParOf" srcId="{D2D074F4-A51A-45C6-8DF5-8C7C0DD97022}" destId="{9E1339D5-A5ED-4FD8-8F55-EA4EC3C7DCB9}" srcOrd="3" destOrd="0" presId="urn:microsoft.com/office/officeart/2018/5/layout/IconCircleLabelList"/>
    <dgm:cxn modelId="{E6513E86-247C-4DD3-884C-0B3829F6D49E}" type="presParOf" srcId="{B6D95E62-5AD1-488D-B001-F3953C80EE62}" destId="{238D0476-350A-49B6-855B-DB1D58592914}" srcOrd="1" destOrd="0" presId="urn:microsoft.com/office/officeart/2018/5/layout/IconCircleLabelList"/>
    <dgm:cxn modelId="{7B5F1F61-D08B-48A7-A8AA-F5589341E432}" type="presParOf" srcId="{B6D95E62-5AD1-488D-B001-F3953C80EE62}" destId="{828EDDCF-8ED6-4D47-B309-C33AB11605F5}" srcOrd="2" destOrd="0" presId="urn:microsoft.com/office/officeart/2018/5/layout/IconCircleLabelList"/>
    <dgm:cxn modelId="{4DDB99D6-4C21-49D2-AD2C-95B726DAFB74}" type="presParOf" srcId="{828EDDCF-8ED6-4D47-B309-C33AB11605F5}" destId="{2CCC5F1A-417E-4FA4-8B58-37AAD99B3D97}" srcOrd="0" destOrd="0" presId="urn:microsoft.com/office/officeart/2018/5/layout/IconCircleLabelList"/>
    <dgm:cxn modelId="{C566AFA6-71F8-4AAC-B321-688A5525C165}" type="presParOf" srcId="{828EDDCF-8ED6-4D47-B309-C33AB11605F5}" destId="{4DADC921-2719-4AA7-8274-13366F7E66AC}" srcOrd="1" destOrd="0" presId="urn:microsoft.com/office/officeart/2018/5/layout/IconCircleLabelList"/>
    <dgm:cxn modelId="{8363E4BF-F3D2-497F-8A2E-7A8254D439CD}" type="presParOf" srcId="{828EDDCF-8ED6-4D47-B309-C33AB11605F5}" destId="{B410F1A5-B9CD-4DA2-BAA1-6ECD07760AD7}" srcOrd="2" destOrd="0" presId="urn:microsoft.com/office/officeart/2018/5/layout/IconCircleLabelList"/>
    <dgm:cxn modelId="{9B69CD18-325F-4513-8190-831715B5815E}" type="presParOf" srcId="{828EDDCF-8ED6-4D47-B309-C33AB11605F5}" destId="{C68BB5F2-2FD5-4AEE-9F5A-5B4F11872DFC}" srcOrd="3" destOrd="0" presId="urn:microsoft.com/office/officeart/2018/5/layout/IconCircleLabelList"/>
    <dgm:cxn modelId="{8C5672F5-FBF9-49F2-A9EA-C8F354132D72}" type="presParOf" srcId="{B6D95E62-5AD1-488D-B001-F3953C80EE62}" destId="{E4C01723-5E95-4CDF-8F9B-69F6761586DF}" srcOrd="3" destOrd="0" presId="urn:microsoft.com/office/officeart/2018/5/layout/IconCircleLabelList"/>
    <dgm:cxn modelId="{3785F21A-2BC4-41EF-98F0-034F358776E0}" type="presParOf" srcId="{B6D95E62-5AD1-488D-B001-F3953C80EE62}" destId="{FC1314C4-17D9-46B2-A738-9708AEF99C2E}" srcOrd="4" destOrd="0" presId="urn:microsoft.com/office/officeart/2018/5/layout/IconCircleLabelList"/>
    <dgm:cxn modelId="{CB25EE1B-9DB0-4F77-B253-2975AC90FA37}" type="presParOf" srcId="{FC1314C4-17D9-46B2-A738-9708AEF99C2E}" destId="{9788FCAD-B563-4D13-BB4F-1611B0D3F095}" srcOrd="0" destOrd="0" presId="urn:microsoft.com/office/officeart/2018/5/layout/IconCircleLabelList"/>
    <dgm:cxn modelId="{49980E01-28E0-4927-BEA1-D91B7516B47B}" type="presParOf" srcId="{FC1314C4-17D9-46B2-A738-9708AEF99C2E}" destId="{A06E75F1-7E81-4672-B581-3D31230F83F5}" srcOrd="1" destOrd="0" presId="urn:microsoft.com/office/officeart/2018/5/layout/IconCircleLabelList"/>
    <dgm:cxn modelId="{A2F81845-0D5A-493B-8C10-5D665E628018}" type="presParOf" srcId="{FC1314C4-17D9-46B2-A738-9708AEF99C2E}" destId="{53D5DD3B-6587-450E-B54C-AE445EB0A470}" srcOrd="2" destOrd="0" presId="urn:microsoft.com/office/officeart/2018/5/layout/IconCircleLabelList"/>
    <dgm:cxn modelId="{39F4C6C6-88CE-477E-9F92-40FEDA64B986}" type="presParOf" srcId="{FC1314C4-17D9-46B2-A738-9708AEF99C2E}" destId="{2EEC1A74-9E05-48EA-9D72-CED8FE7EEA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28D9-AF7E-4EEC-9B9C-3C168051CB0E}">
      <dsp:nvSpPr>
        <dsp:cNvPr id="0" name=""/>
        <dsp:cNvSpPr/>
      </dsp:nvSpPr>
      <dsp:spPr>
        <a:xfrm>
          <a:off x="674477" y="34097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E3A19-AEE7-4B12-A8CC-31028814AFE9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339D5-A5ED-4FD8-8F55-EA4EC3C7DCB9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/>
            <a:t>Client picked three trial stores 77, 86, and 88</a:t>
          </a:r>
          <a:endParaRPr lang="en-US" sz="1400" kern="1200"/>
        </a:p>
      </dsp:txBody>
      <dsp:txXfrm>
        <a:off x="71196" y="2815974"/>
        <a:ext cx="3093750" cy="720000"/>
      </dsp:txXfrm>
    </dsp:sp>
    <dsp:sp modelId="{2CCC5F1A-417E-4FA4-8B58-37AAD99B3D97}">
      <dsp:nvSpPr>
        <dsp:cNvPr id="0" name=""/>
        <dsp:cNvSpPr/>
      </dsp:nvSpPr>
      <dsp:spPr>
        <a:xfrm>
          <a:off x="4309634" y="34097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DC921-2719-4AA7-8274-13366F7E66AC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BB5F2-2FD5-4AEE-9F5A-5B4F11872DFC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/>
            <a:t>Compare each trial store with a control store</a:t>
          </a:r>
          <a:endParaRPr lang="en-US" sz="1400" kern="1200"/>
        </a:p>
      </dsp:txBody>
      <dsp:txXfrm>
        <a:off x="3706353" y="2815974"/>
        <a:ext cx="3093750" cy="720000"/>
      </dsp:txXfrm>
    </dsp:sp>
    <dsp:sp modelId="{9788FCAD-B563-4D13-BB4F-1611B0D3F095}">
      <dsp:nvSpPr>
        <dsp:cNvPr id="0" name=""/>
        <dsp:cNvSpPr/>
      </dsp:nvSpPr>
      <dsp:spPr>
        <a:xfrm>
          <a:off x="7944790" y="340973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E75F1-7E81-4672-B581-3D31230F83F5}">
      <dsp:nvSpPr>
        <dsp:cNvPr id="0" name=""/>
        <dsp:cNvSpPr/>
      </dsp:nvSpPr>
      <dsp:spPr>
        <a:xfrm>
          <a:off x="8346978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C1A74-9E05-48EA-9D72-CED8FE7EEAA4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/>
            <a:t>Control stores are stores with similar characteristics with trial stores </a:t>
          </a:r>
          <a:endParaRPr lang="en-US" sz="1400" kern="1200"/>
        </a:p>
      </dsp:txBody>
      <dsp:txXfrm>
        <a:off x="7341509" y="2815974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8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9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7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6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C2CD2-DA07-4ADB-B3A9-E5D56EBE6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4" b="836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6B328-375B-4BDC-9861-ABE9AD10D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CA" sz="6600"/>
              <a:t>Category Review: Chips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702D9-5427-4DF6-9F0E-C0F9060B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Trial store performance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BB33DF7F-EF3D-4B78-B892-C9657ADE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US" sz="1800" dirty="0"/>
              <a:t>Trial periods are highlighted in red on the graphs.</a:t>
            </a:r>
          </a:p>
          <a:p>
            <a:r>
              <a:rPr lang="en-US" sz="1800" dirty="0"/>
              <a:t>Trial stores in general outperform their control stores </a:t>
            </a:r>
          </a:p>
          <a:p>
            <a:r>
              <a:rPr lang="en-US" sz="1800" dirty="0"/>
              <a:t>Suggests that the new trial layouts had a positive impact on attracting customers and improve sales within the trial months</a:t>
            </a:r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7FB265BF-7371-4B4B-8AC6-3AFF6B03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887702"/>
            <a:ext cx="2505456" cy="1503273"/>
          </a:xfrm>
          <a:prstGeom prst="rect">
            <a:avLst/>
          </a:prstGeom>
        </p:spPr>
      </p:pic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B9ACCF0C-2608-498F-A764-D278855C7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44" y="887702"/>
            <a:ext cx="2505456" cy="1503273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CC724075-0892-488A-8D5D-BBF3E44C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2970997"/>
            <a:ext cx="5228807" cy="31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E29582-0AAE-4327-8B69-8AAACB9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Executive Summary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4B9A4C-AF26-42CE-962F-4744AB9FD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Task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AD362-2F04-446C-99E1-2858E97A2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Conduct analysis on the client’s transaction dataset and identify any customer purchasing behaviors to generate insights and provide commercial recommendations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ECF5D-12FC-40A5-9ECA-3D18CD309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Task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E3C44B-4401-4849-AA2B-4DA65A72AA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Look at the effect of new product layouts on purchase behavior of the client’s customers. </a:t>
            </a:r>
          </a:p>
        </p:txBody>
      </p:sp>
    </p:spTree>
    <p:extLst>
      <p:ext uri="{BB962C8B-B14F-4D97-AF65-F5344CB8AC3E}">
        <p14:creationId xmlns:p14="http://schemas.microsoft.com/office/powerpoint/2010/main" val="255802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3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3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4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4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BF49817-1DDE-4C1B-ACB1-8BA40ABF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Category</a:t>
            </a: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87BDA3-3239-4F5A-9F24-46459144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Three main customer segments for the client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Most customers are mainstream, representing almost twice the number of premium customers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B4A93E-93FC-4114-8CAC-9D742F078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169072"/>
            <a:ext cx="6922008" cy="46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6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54016-3DC4-422C-B772-45061041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Who spend the most on Chips?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BB8B3-5BF9-4A6E-B740-C57C6384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Most sales came from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/>
              <a:t>Budget customers from the “older families” segment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/>
              <a:t>Mainstream customers from the “young singles/couples” and “Retirees” segment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CCB30-06FE-4DC0-8B28-7F0E8173E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147175"/>
            <a:ext cx="6440424" cy="4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8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4FCE0-7AD0-49FC-85B3-4E168619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Number of Customers in Each Segment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1341B-057C-459F-9733-2A72E39F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More mainstream customers in “Young singles/couples” and “Retirees” segments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The number of Budget customers in the “Older Families segment was not a major driver of sales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88CD06-135F-40BA-8B66-AF7C9D15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56590"/>
            <a:ext cx="6922008" cy="48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9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C83A-019B-43F1-B48C-3EA6C648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Average Price Per Unit for Each Customer Segment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B9D14-4554-4362-977C-9C6E8B4C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Mainstream customers from the “Young singles/couples” and “Midage singles/couples” are more likely to pay more per unit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8B8DA-0976-4C4E-BBB2-49DB6A28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56590"/>
            <a:ext cx="6922008" cy="48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C3677-18ED-4A58-8063-88EE0D322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CA" sz="5000"/>
              <a:t>Mainstream Young Singles/Couples Customer Segment</a:t>
            </a:r>
          </a:p>
        </p:txBody>
      </p:sp>
      <p:sp>
        <p:nvSpPr>
          <p:cNvPr id="23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87531-2543-4A16-AB91-C9D351BCB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500">
                <a:solidFill>
                  <a:schemeClr val="bg1"/>
                </a:solidFill>
              </a:rPr>
              <a:t>Focus on Mainstream customers in the young singles/couples segment because they are one of the top contributors to sales.</a:t>
            </a:r>
          </a:p>
        </p:txBody>
      </p:sp>
    </p:spTree>
    <p:extLst>
      <p:ext uri="{BB962C8B-B14F-4D97-AF65-F5344CB8AC3E}">
        <p14:creationId xmlns:p14="http://schemas.microsoft.com/office/powerpoint/2010/main" val="50481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9A444-3238-49C7-9BA4-96141776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Brand Popularity Within Target Segment	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48015-D292-4E30-B1D5-BF5A5B05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Most popular brand choice of chips are: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/>
              <a:t>Kettle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/>
              <a:t>Smiths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300" dirty="0"/>
              <a:t>Doritos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00D22-B3BD-4950-BECE-D3EC54478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56590"/>
            <a:ext cx="6922008" cy="48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25EA4-6319-41AB-B85E-2742DC01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CA" sz="4800"/>
              <a:t>Trial Store vs Control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B9E25-2475-4C6F-B757-9A2B63C35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8224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0774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Category Review: Chips</vt:lpstr>
      <vt:lpstr>Executive Summary </vt:lpstr>
      <vt:lpstr>Category</vt:lpstr>
      <vt:lpstr>Who spend the most on Chips?</vt:lpstr>
      <vt:lpstr>Number of Customers in Each Segment</vt:lpstr>
      <vt:lpstr>Average Price Per Unit for Each Customer Segment</vt:lpstr>
      <vt:lpstr>Mainstream Young Singles/Couples Customer Segment</vt:lpstr>
      <vt:lpstr>Brand Popularity Within Target Segment </vt:lpstr>
      <vt:lpstr>Trial Store vs Control Store</vt:lpstr>
      <vt:lpstr>Trial store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Review: Chips</dc:title>
  <dc:creator>Daniel Tsai</dc:creator>
  <cp:lastModifiedBy>Daniel Tsai</cp:lastModifiedBy>
  <cp:revision>3</cp:revision>
  <dcterms:created xsi:type="dcterms:W3CDTF">2020-09-11T22:00:40Z</dcterms:created>
  <dcterms:modified xsi:type="dcterms:W3CDTF">2020-09-11T22:03:54Z</dcterms:modified>
</cp:coreProperties>
</file>