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46" r:id="rId4"/>
  </p:sldMasterIdLst>
  <p:sldIdLst>
    <p:sldId id="257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3FEA68-104F-4548-9908-8F9A0950A3F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C6525BA-7457-4AFD-8089-98F295EB04CF}">
      <dgm:prSet/>
      <dgm:spPr/>
      <dgm:t>
        <a:bodyPr/>
        <a:lstStyle/>
        <a:p>
          <a:r>
            <a:rPr lang="en-CA"/>
            <a:t>Properties in cluster zero are, on average, the most expensive to live in. However, they are closer to transit and shopping centers which is what many tenants look for in a rental neighborhood</a:t>
          </a:r>
          <a:endParaRPr lang="en-US"/>
        </a:p>
      </dgm:t>
    </dgm:pt>
    <dgm:pt modelId="{F37E1665-AB10-496C-81F3-C4B2C77F1CE9}" type="parTrans" cxnId="{D4C4AA4E-A005-4F18-89A5-A765BDA636CD}">
      <dgm:prSet/>
      <dgm:spPr/>
      <dgm:t>
        <a:bodyPr/>
        <a:lstStyle/>
        <a:p>
          <a:endParaRPr lang="en-US"/>
        </a:p>
      </dgm:t>
    </dgm:pt>
    <dgm:pt modelId="{04B0EE31-21CF-4EC0-AD6E-AE956A9B4427}" type="sibTrans" cxnId="{D4C4AA4E-A005-4F18-89A5-A765BDA636CD}">
      <dgm:prSet/>
      <dgm:spPr/>
      <dgm:t>
        <a:bodyPr/>
        <a:lstStyle/>
        <a:p>
          <a:endParaRPr lang="en-US"/>
        </a:p>
      </dgm:t>
    </dgm:pt>
    <dgm:pt modelId="{9AFD7B52-1E81-4272-B958-3FCB26169EE5}">
      <dgm:prSet/>
      <dgm:spPr/>
      <dgm:t>
        <a:bodyPr/>
        <a:lstStyle/>
        <a:p>
          <a:r>
            <a:rPr lang="en-CA"/>
            <a:t>Properties in cluster two have very similar characteristics as properties in cluster one but they have the lowest rent per square feet compared to other clusters</a:t>
          </a:r>
          <a:endParaRPr lang="en-US"/>
        </a:p>
      </dgm:t>
    </dgm:pt>
    <dgm:pt modelId="{C72BCC2A-4E3F-4FF8-8991-904319A29D3A}" type="parTrans" cxnId="{92E1EE2A-0D57-46B9-9BCB-48384B54F263}">
      <dgm:prSet/>
      <dgm:spPr/>
      <dgm:t>
        <a:bodyPr/>
        <a:lstStyle/>
        <a:p>
          <a:endParaRPr lang="en-US"/>
        </a:p>
      </dgm:t>
    </dgm:pt>
    <dgm:pt modelId="{E50F712D-5084-4F27-994F-6FB15C384668}" type="sibTrans" cxnId="{92E1EE2A-0D57-46B9-9BCB-48384B54F263}">
      <dgm:prSet/>
      <dgm:spPr/>
      <dgm:t>
        <a:bodyPr/>
        <a:lstStyle/>
        <a:p>
          <a:endParaRPr lang="en-US"/>
        </a:p>
      </dgm:t>
    </dgm:pt>
    <dgm:pt modelId="{8D9D68C9-D3EB-4EAD-A875-9A4623FF84BD}">
      <dgm:prSet/>
      <dgm:spPr/>
      <dgm:t>
        <a:bodyPr/>
        <a:lstStyle/>
        <a:p>
          <a:r>
            <a:rPr lang="en-CA"/>
            <a:t>Final decision making will depend greatly on habits and needs of the tenants!</a:t>
          </a:r>
          <a:endParaRPr lang="en-US"/>
        </a:p>
      </dgm:t>
    </dgm:pt>
    <dgm:pt modelId="{D2B9CCB0-7686-440F-8A1A-D45ED9C607A2}" type="parTrans" cxnId="{8207CF77-C9DD-4FF5-9A71-43D07C216853}">
      <dgm:prSet/>
      <dgm:spPr/>
      <dgm:t>
        <a:bodyPr/>
        <a:lstStyle/>
        <a:p>
          <a:endParaRPr lang="en-US"/>
        </a:p>
      </dgm:t>
    </dgm:pt>
    <dgm:pt modelId="{5DFBBC0B-1C61-459B-BA5D-93E6F8BB7F50}" type="sibTrans" cxnId="{8207CF77-C9DD-4FF5-9A71-43D07C216853}">
      <dgm:prSet/>
      <dgm:spPr/>
      <dgm:t>
        <a:bodyPr/>
        <a:lstStyle/>
        <a:p>
          <a:endParaRPr lang="en-US"/>
        </a:p>
      </dgm:t>
    </dgm:pt>
    <dgm:pt modelId="{F54FF61B-B7F9-47A5-A916-5D2CDD914480}" type="pres">
      <dgm:prSet presAssocID="{033FEA68-104F-4548-9908-8F9A0950A3F3}" presName="root" presStyleCnt="0">
        <dgm:presLayoutVars>
          <dgm:dir/>
          <dgm:resizeHandles val="exact"/>
        </dgm:presLayoutVars>
      </dgm:prSet>
      <dgm:spPr/>
    </dgm:pt>
    <dgm:pt modelId="{1F71977D-F6BE-4FC7-B1EA-DEA4CFAE452E}" type="pres">
      <dgm:prSet presAssocID="{BC6525BA-7457-4AFD-8089-98F295EB04CF}" presName="compNode" presStyleCnt="0"/>
      <dgm:spPr/>
    </dgm:pt>
    <dgm:pt modelId="{169DDFDC-B85F-4093-8916-5D9C3C31802C}" type="pres">
      <dgm:prSet presAssocID="{BC6525BA-7457-4AFD-8089-98F295EB04CF}" presName="bgRect" presStyleLbl="bgShp" presStyleIdx="0" presStyleCnt="3"/>
      <dgm:spPr/>
    </dgm:pt>
    <dgm:pt modelId="{857D3C0D-EFA2-4CE8-A674-EBAE7FF1639A}" type="pres">
      <dgm:prSet presAssocID="{BC6525BA-7457-4AFD-8089-98F295EB04C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DD9A14B4-2C6C-4512-B49D-03D905AF42BD}" type="pres">
      <dgm:prSet presAssocID="{BC6525BA-7457-4AFD-8089-98F295EB04CF}" presName="spaceRect" presStyleCnt="0"/>
      <dgm:spPr/>
    </dgm:pt>
    <dgm:pt modelId="{3FA4F2B2-3046-4E53-8101-863E1E0FB648}" type="pres">
      <dgm:prSet presAssocID="{BC6525BA-7457-4AFD-8089-98F295EB04CF}" presName="parTx" presStyleLbl="revTx" presStyleIdx="0" presStyleCnt="3">
        <dgm:presLayoutVars>
          <dgm:chMax val="0"/>
          <dgm:chPref val="0"/>
        </dgm:presLayoutVars>
      </dgm:prSet>
      <dgm:spPr/>
    </dgm:pt>
    <dgm:pt modelId="{70F1021F-2368-432C-A5D6-4246A4D1DC16}" type="pres">
      <dgm:prSet presAssocID="{04B0EE31-21CF-4EC0-AD6E-AE956A9B4427}" presName="sibTrans" presStyleCnt="0"/>
      <dgm:spPr/>
    </dgm:pt>
    <dgm:pt modelId="{76B6A96D-2D24-4854-AC4B-C4D25AED8E80}" type="pres">
      <dgm:prSet presAssocID="{9AFD7B52-1E81-4272-B958-3FCB26169EE5}" presName="compNode" presStyleCnt="0"/>
      <dgm:spPr/>
    </dgm:pt>
    <dgm:pt modelId="{7F351E35-7B91-4AD4-ACF2-0A0F97EF2372}" type="pres">
      <dgm:prSet presAssocID="{9AFD7B52-1E81-4272-B958-3FCB26169EE5}" presName="bgRect" presStyleLbl="bgShp" presStyleIdx="1" presStyleCnt="3"/>
      <dgm:spPr/>
    </dgm:pt>
    <dgm:pt modelId="{E0B7C8ED-C789-453D-9AC9-0728E21204CD}" type="pres">
      <dgm:prSet presAssocID="{9AFD7B52-1E81-4272-B958-3FCB26169EE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0E8B602A-B9C3-47DE-A93A-40345F9C3A4C}" type="pres">
      <dgm:prSet presAssocID="{9AFD7B52-1E81-4272-B958-3FCB26169EE5}" presName="spaceRect" presStyleCnt="0"/>
      <dgm:spPr/>
    </dgm:pt>
    <dgm:pt modelId="{DE1917CD-5CB3-44F5-A70F-1B3B32F3A465}" type="pres">
      <dgm:prSet presAssocID="{9AFD7B52-1E81-4272-B958-3FCB26169EE5}" presName="parTx" presStyleLbl="revTx" presStyleIdx="1" presStyleCnt="3">
        <dgm:presLayoutVars>
          <dgm:chMax val="0"/>
          <dgm:chPref val="0"/>
        </dgm:presLayoutVars>
      </dgm:prSet>
      <dgm:spPr/>
    </dgm:pt>
    <dgm:pt modelId="{F532102C-CA4F-4E82-ABF5-94A7A89712A8}" type="pres">
      <dgm:prSet presAssocID="{E50F712D-5084-4F27-994F-6FB15C384668}" presName="sibTrans" presStyleCnt="0"/>
      <dgm:spPr/>
    </dgm:pt>
    <dgm:pt modelId="{BC87F5B7-DFF9-40A3-BC5A-17942E6DADE9}" type="pres">
      <dgm:prSet presAssocID="{8D9D68C9-D3EB-4EAD-A875-9A4623FF84BD}" presName="compNode" presStyleCnt="0"/>
      <dgm:spPr/>
    </dgm:pt>
    <dgm:pt modelId="{D500043E-2E94-4242-9E6E-CBEA34853328}" type="pres">
      <dgm:prSet presAssocID="{8D9D68C9-D3EB-4EAD-A875-9A4623FF84BD}" presName="bgRect" presStyleLbl="bgShp" presStyleIdx="2" presStyleCnt="3"/>
      <dgm:spPr/>
    </dgm:pt>
    <dgm:pt modelId="{1AF95683-1C07-4357-9B33-23EEC42857EB}" type="pres">
      <dgm:prSet presAssocID="{8D9D68C9-D3EB-4EAD-A875-9A4623FF84B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C3713F8F-89BA-49DE-A0C5-8DF7408D6325}" type="pres">
      <dgm:prSet presAssocID="{8D9D68C9-D3EB-4EAD-A875-9A4623FF84BD}" presName="spaceRect" presStyleCnt="0"/>
      <dgm:spPr/>
    </dgm:pt>
    <dgm:pt modelId="{0E9C9A48-961F-4BF9-B534-E5F559591464}" type="pres">
      <dgm:prSet presAssocID="{8D9D68C9-D3EB-4EAD-A875-9A4623FF84B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2E1EE2A-0D57-46B9-9BCB-48384B54F263}" srcId="{033FEA68-104F-4548-9908-8F9A0950A3F3}" destId="{9AFD7B52-1E81-4272-B958-3FCB26169EE5}" srcOrd="1" destOrd="0" parTransId="{C72BCC2A-4E3F-4FF8-8991-904319A29D3A}" sibTransId="{E50F712D-5084-4F27-994F-6FB15C384668}"/>
    <dgm:cxn modelId="{D4C4AA4E-A005-4F18-89A5-A765BDA636CD}" srcId="{033FEA68-104F-4548-9908-8F9A0950A3F3}" destId="{BC6525BA-7457-4AFD-8089-98F295EB04CF}" srcOrd="0" destOrd="0" parTransId="{F37E1665-AB10-496C-81F3-C4B2C77F1CE9}" sibTransId="{04B0EE31-21CF-4EC0-AD6E-AE956A9B4427}"/>
    <dgm:cxn modelId="{27968A75-FA2E-4D87-90D0-A65D384B5F4E}" type="presOf" srcId="{033FEA68-104F-4548-9908-8F9A0950A3F3}" destId="{F54FF61B-B7F9-47A5-A916-5D2CDD914480}" srcOrd="0" destOrd="0" presId="urn:microsoft.com/office/officeart/2018/2/layout/IconVerticalSolidList"/>
    <dgm:cxn modelId="{8207CF77-C9DD-4FF5-9A71-43D07C216853}" srcId="{033FEA68-104F-4548-9908-8F9A0950A3F3}" destId="{8D9D68C9-D3EB-4EAD-A875-9A4623FF84BD}" srcOrd="2" destOrd="0" parTransId="{D2B9CCB0-7686-440F-8A1A-D45ED9C607A2}" sibTransId="{5DFBBC0B-1C61-459B-BA5D-93E6F8BB7F50}"/>
    <dgm:cxn modelId="{C92ACD8D-9867-47D6-9F15-FB45350B2432}" type="presOf" srcId="{8D9D68C9-D3EB-4EAD-A875-9A4623FF84BD}" destId="{0E9C9A48-961F-4BF9-B534-E5F559591464}" srcOrd="0" destOrd="0" presId="urn:microsoft.com/office/officeart/2018/2/layout/IconVerticalSolidList"/>
    <dgm:cxn modelId="{85DB8ACC-7964-4108-B391-5AC93C58E784}" type="presOf" srcId="{BC6525BA-7457-4AFD-8089-98F295EB04CF}" destId="{3FA4F2B2-3046-4E53-8101-863E1E0FB648}" srcOrd="0" destOrd="0" presId="urn:microsoft.com/office/officeart/2018/2/layout/IconVerticalSolidList"/>
    <dgm:cxn modelId="{785028FA-F71B-4D7D-AF9C-91AA2BA72AFE}" type="presOf" srcId="{9AFD7B52-1E81-4272-B958-3FCB26169EE5}" destId="{DE1917CD-5CB3-44F5-A70F-1B3B32F3A465}" srcOrd="0" destOrd="0" presId="urn:microsoft.com/office/officeart/2018/2/layout/IconVerticalSolidList"/>
    <dgm:cxn modelId="{554A0C7C-BCE7-43AB-BE4F-F86E6CCCEEA5}" type="presParOf" srcId="{F54FF61B-B7F9-47A5-A916-5D2CDD914480}" destId="{1F71977D-F6BE-4FC7-B1EA-DEA4CFAE452E}" srcOrd="0" destOrd="0" presId="urn:microsoft.com/office/officeart/2018/2/layout/IconVerticalSolidList"/>
    <dgm:cxn modelId="{0FA235F2-2B22-4E70-A9D5-1622CADA236A}" type="presParOf" srcId="{1F71977D-F6BE-4FC7-B1EA-DEA4CFAE452E}" destId="{169DDFDC-B85F-4093-8916-5D9C3C31802C}" srcOrd="0" destOrd="0" presId="urn:microsoft.com/office/officeart/2018/2/layout/IconVerticalSolidList"/>
    <dgm:cxn modelId="{54C4345A-896A-4984-95CF-4F413BE7E69A}" type="presParOf" srcId="{1F71977D-F6BE-4FC7-B1EA-DEA4CFAE452E}" destId="{857D3C0D-EFA2-4CE8-A674-EBAE7FF1639A}" srcOrd="1" destOrd="0" presId="urn:microsoft.com/office/officeart/2018/2/layout/IconVerticalSolidList"/>
    <dgm:cxn modelId="{860B7EA6-23E6-4AA2-97FC-6BD3909FCC0C}" type="presParOf" srcId="{1F71977D-F6BE-4FC7-B1EA-DEA4CFAE452E}" destId="{DD9A14B4-2C6C-4512-B49D-03D905AF42BD}" srcOrd="2" destOrd="0" presId="urn:microsoft.com/office/officeart/2018/2/layout/IconVerticalSolidList"/>
    <dgm:cxn modelId="{1B9AF20F-7E5B-4470-8035-3B8C2BCBBAA4}" type="presParOf" srcId="{1F71977D-F6BE-4FC7-B1EA-DEA4CFAE452E}" destId="{3FA4F2B2-3046-4E53-8101-863E1E0FB648}" srcOrd="3" destOrd="0" presId="urn:microsoft.com/office/officeart/2018/2/layout/IconVerticalSolidList"/>
    <dgm:cxn modelId="{44A49397-18B8-4348-98DB-CC167A7154FA}" type="presParOf" srcId="{F54FF61B-B7F9-47A5-A916-5D2CDD914480}" destId="{70F1021F-2368-432C-A5D6-4246A4D1DC16}" srcOrd="1" destOrd="0" presId="urn:microsoft.com/office/officeart/2018/2/layout/IconVerticalSolidList"/>
    <dgm:cxn modelId="{10093D30-FBE1-48E2-95C3-57DA092BB4D0}" type="presParOf" srcId="{F54FF61B-B7F9-47A5-A916-5D2CDD914480}" destId="{76B6A96D-2D24-4854-AC4B-C4D25AED8E80}" srcOrd="2" destOrd="0" presId="urn:microsoft.com/office/officeart/2018/2/layout/IconVerticalSolidList"/>
    <dgm:cxn modelId="{52D8177A-E7DD-4B96-8D65-50FBCBCE3DD9}" type="presParOf" srcId="{76B6A96D-2D24-4854-AC4B-C4D25AED8E80}" destId="{7F351E35-7B91-4AD4-ACF2-0A0F97EF2372}" srcOrd="0" destOrd="0" presId="urn:microsoft.com/office/officeart/2018/2/layout/IconVerticalSolidList"/>
    <dgm:cxn modelId="{F5360762-02DF-4520-A56E-AD3B7B2AF2B8}" type="presParOf" srcId="{76B6A96D-2D24-4854-AC4B-C4D25AED8E80}" destId="{E0B7C8ED-C789-453D-9AC9-0728E21204CD}" srcOrd="1" destOrd="0" presId="urn:microsoft.com/office/officeart/2018/2/layout/IconVerticalSolidList"/>
    <dgm:cxn modelId="{4FFE0B51-1D8D-4206-9CE2-423191B794E2}" type="presParOf" srcId="{76B6A96D-2D24-4854-AC4B-C4D25AED8E80}" destId="{0E8B602A-B9C3-47DE-A93A-40345F9C3A4C}" srcOrd="2" destOrd="0" presId="urn:microsoft.com/office/officeart/2018/2/layout/IconVerticalSolidList"/>
    <dgm:cxn modelId="{96352810-9506-4A48-B61F-186FFBA161B8}" type="presParOf" srcId="{76B6A96D-2D24-4854-AC4B-C4D25AED8E80}" destId="{DE1917CD-5CB3-44F5-A70F-1B3B32F3A465}" srcOrd="3" destOrd="0" presId="urn:microsoft.com/office/officeart/2018/2/layout/IconVerticalSolidList"/>
    <dgm:cxn modelId="{574C6CD5-AACC-4388-A9B8-1992553003A2}" type="presParOf" srcId="{F54FF61B-B7F9-47A5-A916-5D2CDD914480}" destId="{F532102C-CA4F-4E82-ABF5-94A7A89712A8}" srcOrd="3" destOrd="0" presId="urn:microsoft.com/office/officeart/2018/2/layout/IconVerticalSolidList"/>
    <dgm:cxn modelId="{686ED2D3-FEA9-422B-9B12-31F5B6AF4658}" type="presParOf" srcId="{F54FF61B-B7F9-47A5-A916-5D2CDD914480}" destId="{BC87F5B7-DFF9-40A3-BC5A-17942E6DADE9}" srcOrd="4" destOrd="0" presId="urn:microsoft.com/office/officeart/2018/2/layout/IconVerticalSolidList"/>
    <dgm:cxn modelId="{A7E8C83B-326E-4D68-81ED-A3C23CD23A05}" type="presParOf" srcId="{BC87F5B7-DFF9-40A3-BC5A-17942E6DADE9}" destId="{D500043E-2E94-4242-9E6E-CBEA34853328}" srcOrd="0" destOrd="0" presId="urn:microsoft.com/office/officeart/2018/2/layout/IconVerticalSolidList"/>
    <dgm:cxn modelId="{9E5FB37C-412C-4E1C-AEE4-AAD753674617}" type="presParOf" srcId="{BC87F5B7-DFF9-40A3-BC5A-17942E6DADE9}" destId="{1AF95683-1C07-4357-9B33-23EEC42857EB}" srcOrd="1" destOrd="0" presId="urn:microsoft.com/office/officeart/2018/2/layout/IconVerticalSolidList"/>
    <dgm:cxn modelId="{4EC0BB07-F42B-4CF8-B924-D517A15E34AE}" type="presParOf" srcId="{BC87F5B7-DFF9-40A3-BC5A-17942E6DADE9}" destId="{C3713F8F-89BA-49DE-A0C5-8DF7408D6325}" srcOrd="2" destOrd="0" presId="urn:microsoft.com/office/officeart/2018/2/layout/IconVerticalSolidList"/>
    <dgm:cxn modelId="{CA60C37A-7DBD-4812-BA77-95006ABE6D6B}" type="presParOf" srcId="{BC87F5B7-DFF9-40A3-BC5A-17942E6DADE9}" destId="{0E9C9A48-961F-4BF9-B534-E5F55959146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9DDFDC-B85F-4093-8916-5D9C3C31802C}">
      <dsp:nvSpPr>
        <dsp:cNvPr id="0" name=""/>
        <dsp:cNvSpPr/>
      </dsp:nvSpPr>
      <dsp:spPr>
        <a:xfrm>
          <a:off x="0" y="616"/>
          <a:ext cx="6910387" cy="14429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7D3C0D-EFA2-4CE8-A674-EBAE7FF1639A}">
      <dsp:nvSpPr>
        <dsp:cNvPr id="0" name=""/>
        <dsp:cNvSpPr/>
      </dsp:nvSpPr>
      <dsp:spPr>
        <a:xfrm>
          <a:off x="436480" y="325271"/>
          <a:ext cx="793601" cy="7936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A4F2B2-3046-4E53-8101-863E1E0FB648}">
      <dsp:nvSpPr>
        <dsp:cNvPr id="0" name=""/>
        <dsp:cNvSpPr/>
      </dsp:nvSpPr>
      <dsp:spPr>
        <a:xfrm>
          <a:off x="1666563" y="61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Properties in cluster zero are, on average, the most expensive to live in. However, they are closer to transit and shopping centers which is what many tenants look for in a rental neighborhood</a:t>
          </a:r>
          <a:endParaRPr lang="en-US" sz="1800" kern="1200"/>
        </a:p>
      </dsp:txBody>
      <dsp:txXfrm>
        <a:off x="1666563" y="616"/>
        <a:ext cx="5243823" cy="1442911"/>
      </dsp:txXfrm>
    </dsp:sp>
    <dsp:sp modelId="{7F351E35-7B91-4AD4-ACF2-0A0F97EF2372}">
      <dsp:nvSpPr>
        <dsp:cNvPr id="0" name=""/>
        <dsp:cNvSpPr/>
      </dsp:nvSpPr>
      <dsp:spPr>
        <a:xfrm>
          <a:off x="0" y="1804256"/>
          <a:ext cx="6910387" cy="14429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B7C8ED-C789-453D-9AC9-0728E21204CD}">
      <dsp:nvSpPr>
        <dsp:cNvPr id="0" name=""/>
        <dsp:cNvSpPr/>
      </dsp:nvSpPr>
      <dsp:spPr>
        <a:xfrm>
          <a:off x="436480" y="2128911"/>
          <a:ext cx="793601" cy="7936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1917CD-5CB3-44F5-A70F-1B3B32F3A465}">
      <dsp:nvSpPr>
        <dsp:cNvPr id="0" name=""/>
        <dsp:cNvSpPr/>
      </dsp:nvSpPr>
      <dsp:spPr>
        <a:xfrm>
          <a:off x="1666563" y="180425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Properties in cluster two have very similar characteristics as properties in cluster one but they have the lowest rent per square feet compared to other clusters</a:t>
          </a:r>
          <a:endParaRPr lang="en-US" sz="1800" kern="1200"/>
        </a:p>
      </dsp:txBody>
      <dsp:txXfrm>
        <a:off x="1666563" y="1804256"/>
        <a:ext cx="5243823" cy="1442911"/>
      </dsp:txXfrm>
    </dsp:sp>
    <dsp:sp modelId="{D500043E-2E94-4242-9E6E-CBEA34853328}">
      <dsp:nvSpPr>
        <dsp:cNvPr id="0" name=""/>
        <dsp:cNvSpPr/>
      </dsp:nvSpPr>
      <dsp:spPr>
        <a:xfrm>
          <a:off x="0" y="3607896"/>
          <a:ext cx="6910387" cy="14429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F95683-1C07-4357-9B33-23EEC42857EB}">
      <dsp:nvSpPr>
        <dsp:cNvPr id="0" name=""/>
        <dsp:cNvSpPr/>
      </dsp:nvSpPr>
      <dsp:spPr>
        <a:xfrm>
          <a:off x="436480" y="3932551"/>
          <a:ext cx="793601" cy="7936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9C9A48-961F-4BF9-B534-E5F559591464}">
      <dsp:nvSpPr>
        <dsp:cNvPr id="0" name=""/>
        <dsp:cNvSpPr/>
      </dsp:nvSpPr>
      <dsp:spPr>
        <a:xfrm>
          <a:off x="1666563" y="360789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Final decision making will depend greatly on habits and needs of the tenants!</a:t>
          </a:r>
          <a:endParaRPr lang="en-US" sz="1800" kern="1200"/>
        </a:p>
      </dsp:txBody>
      <dsp:txXfrm>
        <a:off x="1666563" y="3607896"/>
        <a:ext cx="5243823" cy="14429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view of a city&#10;&#10;Description automatically generated">
            <a:extLst>
              <a:ext uri="{FF2B5EF4-FFF2-40B4-BE49-F238E27FC236}">
                <a16:creationId xmlns:a16="http://schemas.microsoft.com/office/drawing/2014/main" id="{43ACB424-DDC7-4DA3-A1F4-5597EEE25D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44" b="6886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470692" cy="1229306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chemeClr val="tx1"/>
                </a:solidFill>
              </a:rPr>
              <a:t>Analysis on Toronto’s Rental Market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91" y="4735799"/>
            <a:ext cx="6470693" cy="605256"/>
          </a:xfrm>
        </p:spPr>
        <p:txBody>
          <a:bodyPr>
            <a:normAutofit/>
          </a:bodyPr>
          <a:lstStyle/>
          <a:p>
            <a:r>
              <a:rPr lang="en-US" dirty="0"/>
              <a:t>Created by: Daniel Tsai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293615-22A2-40B6-8667-82D7EB2C8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3690257" cy="1450757"/>
          </a:xfrm>
        </p:spPr>
        <p:txBody>
          <a:bodyPr>
            <a:normAutofit/>
          </a:bodyPr>
          <a:lstStyle/>
          <a:p>
            <a:r>
              <a:rPr lang="en-CA" dirty="0"/>
              <a:t>Mapping the Clusters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0797" y="2250460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2D6DF66-A8FE-45D6-94E3-901FF7134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2407436"/>
            <a:ext cx="3690257" cy="346165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dots represent the rental properties for the study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Different shades represent a different cluster label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Clusters spread around the City of Toronto</a:t>
            </a:r>
          </a:p>
        </p:txBody>
      </p:sp>
      <p:pic>
        <p:nvPicPr>
          <p:cNvPr id="7" name="Content Placeholder 6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378DD0EF-8D6D-4C49-9B79-607E7ADE0C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95" r="13843" b="2"/>
          <a:stretch/>
        </p:blipFill>
        <p:spPr>
          <a:xfrm>
            <a:off x="4648201" y="640081"/>
            <a:ext cx="6909801" cy="531440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4632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293615-22A2-40B6-8667-82D7EB2C8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3690257" cy="1450757"/>
          </a:xfrm>
        </p:spPr>
        <p:txBody>
          <a:bodyPr>
            <a:normAutofit/>
          </a:bodyPr>
          <a:lstStyle/>
          <a:p>
            <a:r>
              <a:rPr lang="en-CA" dirty="0"/>
              <a:t>Shopping Options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0797" y="2250460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1383AE-1A98-4016-8641-FCE92DB6B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2407436"/>
            <a:ext cx="3690257" cy="346165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Properties in cluster two are mostly near shopping options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Properties in cluster three are further away from shopping plazas and grocery stores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40460FEE-069A-46F7-AF17-47B7B8C440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48" r="3" b="3"/>
          <a:stretch/>
        </p:blipFill>
        <p:spPr>
          <a:xfrm>
            <a:off x="4648201" y="640081"/>
            <a:ext cx="6909801" cy="531440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8653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293615-22A2-40B6-8667-82D7EB2C8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CA" sz="4000" dirty="0"/>
              <a:t>Transit Options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76EF86A-9548-498D-B4F7-9AB03E8AE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Cluster zero and one are very close to transit stations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Cluster three are the furthest away from transit stations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Properties in cluster two are still close to transit stations but relatively far compared to clusters zero and one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7B3893D4-E34F-42B8-A403-7481DF5BF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872" y="643466"/>
            <a:ext cx="6635709" cy="522562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5363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1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293615-22A2-40B6-8667-82D7EB2C8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3690257" cy="1450757"/>
          </a:xfrm>
        </p:spPr>
        <p:txBody>
          <a:bodyPr>
            <a:normAutofit/>
          </a:bodyPr>
          <a:lstStyle/>
          <a:p>
            <a:r>
              <a:rPr lang="en-CA" dirty="0"/>
              <a:t>Price comparison </a:t>
            </a:r>
          </a:p>
        </p:txBody>
      </p:sp>
      <p:cxnSp>
        <p:nvCxnSpPr>
          <p:cNvPr id="37" name="Straight Connector 13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0797" y="2250460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38D3AEC-CCC5-4CB9-A02C-8E789B58C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2407436"/>
            <a:ext cx="3690257" cy="346165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Cluster zero have the highest average rent/</a:t>
            </a:r>
            <a:r>
              <a:rPr lang="en-US" dirty="0" err="1"/>
              <a:t>sqft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Cluster two have the cheapest rent</a:t>
            </a:r>
          </a:p>
        </p:txBody>
      </p: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00E36E8-BC72-412B-9AB8-EA0F3455C1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82" r="3" b="3"/>
          <a:stretch/>
        </p:blipFill>
        <p:spPr>
          <a:xfrm>
            <a:off x="4648201" y="640081"/>
            <a:ext cx="6909801" cy="531440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77594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293615-22A2-40B6-8667-82D7EB2C8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CA" sz="3400"/>
              <a:t>Neighborhood Price Comparison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15">
            <a:extLst>
              <a:ext uri="{FF2B5EF4-FFF2-40B4-BE49-F238E27FC236}">
                <a16:creationId xmlns:a16="http://schemas.microsoft.com/office/drawing/2014/main" id="{30A5E33F-7D5A-435B-B34F-9E8AAADC7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neighborhood under “M5J” have the highest rent per </a:t>
            </a:r>
            <a:r>
              <a:rPr lang="en-US" dirty="0" err="1"/>
              <a:t>sqft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“M4E” is the cheapest neighborhood to rent</a:t>
            </a:r>
          </a:p>
        </p:txBody>
      </p:sp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9552070B-2D19-4DCF-BFA9-1B5763BEC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872" y="643466"/>
            <a:ext cx="6635709" cy="5225621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840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612FF2-B1DB-474D-9B7E-C5B76B75E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CA" sz="4300"/>
              <a:t>Conclusion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E2202EB4-6CDF-4066-BCD2-DEFAA9DC8B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5910457"/>
              </p:ext>
            </p:extLst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37609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646C36-D994-4DBD-9A53-9B2DFD8D720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47854D2-C2B1-4273-BEE8-C059778BC5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A4E875-040F-4F4E-A5A7-1188084B7F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Bookman Old Style</vt:lpstr>
      <vt:lpstr>Calibri</vt:lpstr>
      <vt:lpstr>Franklin Gothic Book</vt:lpstr>
      <vt:lpstr>1_RetrospectVTI</vt:lpstr>
      <vt:lpstr>Analysis on Toronto’s Rental Market</vt:lpstr>
      <vt:lpstr>Mapping the Clusters</vt:lpstr>
      <vt:lpstr>Shopping Options</vt:lpstr>
      <vt:lpstr>Transit Options</vt:lpstr>
      <vt:lpstr>Price comparison </vt:lpstr>
      <vt:lpstr>Neighborhood Price Comparison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2020-08-01T19:53:20Z</dcterms:created>
  <dcterms:modified xsi:type="dcterms:W3CDTF">2020-08-01T19:53:39Z</dcterms:modified>
</cp:coreProperties>
</file>