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305" r:id="rId5"/>
    <p:sldId id="306" r:id="rId6"/>
    <p:sldId id="307" r:id="rId7"/>
    <p:sldId id="308" r:id="rId8"/>
    <p:sldId id="310" r:id="rId9"/>
    <p:sldId id="311" r:id="rId10"/>
    <p:sldId id="314" r:id="rId11"/>
    <p:sldId id="309" r:id="rId12"/>
    <p:sldId id="312" r:id="rId13"/>
    <p:sldId id="313" r:id="rId14"/>
    <p:sldId id="315" r:id="rId15"/>
    <p:sldId id="316" r:id="rId16"/>
    <p:sldId id="317" r:id="rId17"/>
    <p:sldId id="318" r:id="rId18"/>
    <p:sldId id="320" r:id="rId19"/>
    <p:sldId id="321" r:id="rId20"/>
    <p:sldId id="322" r:id="rId21"/>
    <p:sldId id="353" r:id="rId22"/>
    <p:sldId id="323" r:id="rId23"/>
    <p:sldId id="324" r:id="rId24"/>
    <p:sldId id="354" r:id="rId25"/>
    <p:sldId id="352" r:id="rId26"/>
    <p:sldId id="326" r:id="rId27"/>
    <p:sldId id="327" r:id="rId28"/>
    <p:sldId id="328" r:id="rId29"/>
    <p:sldId id="329" r:id="rId30"/>
    <p:sldId id="355" r:id="rId31"/>
    <p:sldId id="330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61" r:id="rId44"/>
    <p:sldId id="359" r:id="rId45"/>
    <p:sldId id="344" r:id="rId46"/>
    <p:sldId id="360" r:id="rId47"/>
    <p:sldId id="358" r:id="rId48"/>
    <p:sldId id="351" r:id="rId49"/>
    <p:sldId id="356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5458" autoAdjust="0"/>
  </p:normalViewPr>
  <p:slideViewPr>
    <p:cSldViewPr>
      <p:cViewPr varScale="1">
        <p:scale>
          <a:sx n="63" d="100"/>
          <a:sy n="63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358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18F1-9225-47F2-A027-D29D8C59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ogamp.org/wiki/index.php/Jogl_Tutorial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http://www.way2c.com/colchsil.gif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http://upload.wikimedia.org/wikipedia/commons/b/bb/Pipeline_OpenGL_%28en%29.png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6B2E8-B36A-499D-B9FA-5C83F7195CA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3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he-IL" dirty="0" smtClean="0"/>
              <a:t>מאוד יעיל בביצועים, אבל נורא מתודולוגית. קשה לדבג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5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http://download.java.net/media/jogl/doc/userguide/</a:t>
            </a:r>
          </a:p>
          <a:p>
            <a:r>
              <a:rPr lang="en-US" dirty="0" err="1" smtClean="0"/>
              <a:t>GLDrawable</a:t>
            </a:r>
            <a:r>
              <a:rPr lang="en-US" baseline="0" dirty="0" smtClean="0"/>
              <a:t> is the abstract class of </a:t>
            </a:r>
            <a:r>
              <a:rPr lang="en-US" baseline="0" dirty="0" err="1" smtClean="0"/>
              <a:t>GLJCanvas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GLJPanel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glClearColor</a:t>
            </a:r>
            <a:r>
              <a:rPr lang="en-US" baseline="0" dirty="0" smtClean="0"/>
              <a:t> specifies clear color value to the buffers</a:t>
            </a:r>
            <a:endParaRPr lang="en-US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drawable.setGL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javax.media.opengl.DebugGL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drawable.getGL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())); 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-installs</a:t>
            </a:r>
            <a:r>
              <a:rPr lang="en-US" sz="1400" b="1" baseline="0" dirty="0" smtClean="0">
                <a:solidFill>
                  <a:srgbClr val="000000"/>
                </a:solidFill>
                <a:latin typeface="Courier New"/>
              </a:rPr>
              <a:t> GL pipeline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jogamp.org/wiki/</a:t>
            </a:r>
            <a:r>
              <a:rPr lang="en-US" dirty="0" err="1" smtClean="0">
                <a:hlinkClick r:id="rId3"/>
              </a:rPr>
              <a:t>index.php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Jogl_Tutorial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44FC-5174-4915-A660-752AED26E8ED}" type="datetime1">
              <a:rPr lang="en-US" smtClean="0"/>
              <a:t>4/13/2015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5EB-76C8-464C-AD5B-A1CDF4ED185B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467C-76A6-4005-99C6-7763D1035EB3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49250"/>
            <a:ext cx="8229600" cy="5975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9EDAE-BB5B-4907-A43D-D3F58BDA8C20}" type="datetime1">
              <a:rPr lang="en-US" smtClean="0"/>
              <a:t>4/13/2015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anna.shtengel@weizmann.ac.il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42966-2EB9-4485-8F19-B90B7B02D80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7501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AF8B0-31B3-4B8E-A483-3D9B9CB6577C}" type="datetime1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A4347-9DE9-4829-AC4C-B831094A6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76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15-EFB3-4487-A396-85DC651A8250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E99-62FE-4D3A-80F2-A9D298A1CCF9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B55-7BD5-452A-908C-E53B95FBBF56}" type="datetime1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791F-739D-4B33-8AE1-0A27A79BB152}" type="datetime1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C341-9B71-44FF-A945-755F30958521}" type="datetime1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515F-6C95-4B94-915E-1F1BFCD37052}" type="datetime1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801A-D1F2-4B19-BFD9-8F1C4CCDFC53}" type="datetime1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F1B0-C6BC-4909-8BBB-70D30A71195D}" type="datetime1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6DEA886-AB59-497D-9604-07A708509B72}" type="datetime1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registry/doc/glspec13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ky.com/3d/quake2/compare/content.html" TargetMode="External"/><Relationship Id="rId2" Type="http://schemas.openxmlformats.org/officeDocument/2006/relationships/hyperlink" Target="http://goo.gl/Ai3p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goo.gl/z4MI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nehe.gamedev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elixgers.de/teaching/jogl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it.edu/~ncs/color/a_spaces.html" TargetMode="External"/><Relationship Id="rId2" Type="http://schemas.openxmlformats.org/officeDocument/2006/relationships/hyperlink" Target="http://goo.gl/9wGv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Computer Graphics</a:t>
            </a:r>
            <a:br>
              <a:rPr lang="en-US" sz="6000" dirty="0" smtClean="0"/>
            </a:br>
            <a:r>
              <a:rPr lang="en-US" sz="6000" dirty="0" smtClean="0"/>
              <a:t>5</a:t>
            </a:r>
            <a:r>
              <a:rPr lang="en-US" sz="6000" baseline="30000" dirty="0" smtClean="0"/>
              <a:t>th</a:t>
            </a:r>
            <a:r>
              <a:rPr lang="en-US" sz="6000" dirty="0" smtClean="0"/>
              <a:t> Recitation</a:t>
            </a:r>
            <a:br>
              <a:rPr lang="en-US" sz="6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6000" dirty="0" smtClean="0"/>
              <a:t>“</a:t>
            </a:r>
            <a:r>
              <a:rPr lang="en-US" sz="5400" dirty="0" smtClean="0"/>
              <a:t>OpenGL intro”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81200"/>
          </a:xfrm>
        </p:spPr>
        <p:txBody>
          <a:bodyPr/>
          <a:lstStyle/>
          <a:p>
            <a:r>
              <a:rPr lang="en-US" dirty="0" smtClean="0"/>
              <a:t>Anna Shtengel</a:t>
            </a:r>
          </a:p>
          <a:p>
            <a:r>
              <a:rPr lang="en-US" dirty="0" smtClean="0"/>
              <a:t>Based on slides by </a:t>
            </a:r>
            <a:r>
              <a:rPr lang="en-US" dirty="0"/>
              <a:t>Michael </a:t>
            </a:r>
            <a:r>
              <a:rPr lang="en-US" dirty="0" err="1"/>
              <a:t>Litvin</a:t>
            </a:r>
            <a:endParaRPr lang="en-US" dirty="0"/>
          </a:p>
          <a:p>
            <a:endParaRPr lang="he-IL" dirty="0" smtClean="0"/>
          </a:p>
          <a:p>
            <a:r>
              <a:rPr lang="en-US" dirty="0" smtClean="0"/>
              <a:t>13.04.2015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anna.shtengel@weizmann.ac.il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403470" y="175719"/>
            <a:ext cx="2857500" cy="2524126"/>
            <a:chOff x="5476875" y="1590674"/>
            <a:chExt cx="2857500" cy="2524126"/>
          </a:xfrm>
        </p:grpSpPr>
        <p:sp>
          <p:nvSpPr>
            <p:cNvPr id="4" name="Rectangle 3"/>
            <p:cNvSpPr/>
            <p:nvPr/>
          </p:nvSpPr>
          <p:spPr>
            <a:xfrm>
              <a:off x="5524500" y="1676400"/>
              <a:ext cx="5715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www.way2c.com/colchsil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875" y="1590674"/>
              <a:ext cx="2857500" cy="2524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HSI↔RGB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RGB→HSI:</a:t>
            </a:r>
          </a:p>
          <a:p>
            <a:pPr lvl="1"/>
            <a:r>
              <a:rPr lang="en-US" dirty="0" smtClean="0"/>
              <a:t>Intensity – Projection to the grayscale line</a:t>
            </a:r>
          </a:p>
          <a:p>
            <a:pPr lvl="1"/>
            <a:r>
              <a:rPr lang="en-US" dirty="0" smtClean="0"/>
              <a:t>Saturation – Distance from the grayscale line</a:t>
            </a:r>
          </a:p>
          <a:p>
            <a:pPr lvl="1"/>
            <a:r>
              <a:rPr lang="en-US" dirty="0" smtClean="0"/>
              <a:t>Hue – Rotation around grayscale line in respect to Red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2" descr="C:\Documents and Settings\Chen\Desktop\RGB_cube.gif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272" b="6328"/>
          <a:stretch/>
        </p:blipFill>
        <p:spPr bwMode="auto">
          <a:xfrm>
            <a:off x="2493579" y="3799490"/>
            <a:ext cx="3581400" cy="305851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flipV="1">
            <a:off x="3158326" y="4263460"/>
            <a:ext cx="2168194" cy="203355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7203" t="22916" r="58785" b="26043"/>
          <a:stretch/>
        </p:blipFill>
        <p:spPr>
          <a:xfrm>
            <a:off x="6609756" y="3799490"/>
            <a:ext cx="2444927" cy="292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RGB↔CMY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Conversion is simple: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RGB = (1,1,1) - CMY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in CMY = ?</a:t>
            </a:r>
          </a:p>
          <a:p>
            <a:pPr lvl="1"/>
            <a:r>
              <a:rPr lang="en-US" dirty="0" smtClean="0"/>
              <a:t>(0,1,1)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Yellow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in RGB = ?</a:t>
            </a:r>
          </a:p>
          <a:p>
            <a:pPr lvl="1"/>
            <a:r>
              <a:rPr lang="en-US" dirty="0" smtClean="0"/>
              <a:t>(1,1,0)</a:t>
            </a:r>
          </a:p>
          <a:p>
            <a:r>
              <a:rPr lang="en-US" dirty="0" smtClean="0"/>
              <a:t>Mixing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inks?</a:t>
            </a:r>
          </a:p>
          <a:p>
            <a:pPr lvl="1"/>
            <a:r>
              <a:rPr lang="en-US" dirty="0" smtClean="0"/>
              <a:t>Connect them with a line</a:t>
            </a:r>
          </a:p>
          <a:p>
            <a:pPr lvl="1"/>
            <a:r>
              <a:rPr lang="en-US" dirty="0" smtClean="0"/>
              <a:t>(0.5,1,0.5)</a:t>
            </a:r>
            <a:r>
              <a:rPr lang="en-US" sz="1500" dirty="0" smtClean="0"/>
              <a:t>CMY</a:t>
            </a:r>
            <a:r>
              <a:rPr lang="en-US" dirty="0" smtClean="0"/>
              <a:t> = (0.5,0,0.5)</a:t>
            </a:r>
            <a:r>
              <a:rPr lang="en-US" sz="1500" dirty="0" smtClean="0"/>
              <a:t>RGB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7F00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Purple</a:t>
            </a:r>
          </a:p>
        </p:txBody>
      </p:sp>
      <p:pic>
        <p:nvPicPr>
          <p:cNvPr id="32770" name="Picture 2" descr="C:\Documents and Settings\Chen\Desktop\CMY_cube.gif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856"/>
          <a:stretch/>
        </p:blipFill>
        <p:spPr bwMode="auto">
          <a:xfrm>
            <a:off x="5659438" y="4395280"/>
            <a:ext cx="2436812" cy="2156703"/>
          </a:xfrm>
          <a:prstGeom prst="rect">
            <a:avLst/>
          </a:prstGeom>
          <a:noFill/>
        </p:spPr>
      </p:pic>
      <p:pic>
        <p:nvPicPr>
          <p:cNvPr id="7" name="Picture 2" descr="C:\Documents and Settings\Chen\Desktop\RGB_cube.gif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676"/>
          <a:stretch/>
        </p:blipFill>
        <p:spPr bwMode="auto">
          <a:xfrm>
            <a:off x="5679332" y="1676400"/>
            <a:ext cx="2381250" cy="2198451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>
            <a:stCxn id="7" idx="2"/>
            <a:endCxn id="32770" idx="0"/>
          </p:cNvCxnSpPr>
          <p:nvPr/>
        </p:nvCxnSpPr>
        <p:spPr>
          <a:xfrm>
            <a:off x="6869957" y="3874851"/>
            <a:ext cx="7887" cy="5204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CIE-XYZ/RGB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57200" y="1600200"/>
                <a:ext cx="4038600" cy="4525963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Specifies the entire human vision gamut</a:t>
                </a:r>
              </a:p>
              <a:p>
                <a:r>
                  <a:rPr lang="en-US" dirty="0" smtClean="0"/>
                  <a:t>Features:</a:t>
                </a:r>
              </a:p>
              <a:p>
                <a:pPr lvl="1"/>
                <a:r>
                  <a:rPr lang="en-US" dirty="0" smtClean="0"/>
                  <a:t>Point of equal energy</a:t>
                </a:r>
              </a:p>
              <a:p>
                <a:pPr lvl="1"/>
                <a:r>
                  <a:rPr lang="en-US" dirty="0" smtClean="0"/>
                  <a:t>RGB Gamut</a:t>
                </a:r>
              </a:p>
              <a:p>
                <a:pPr lvl="1"/>
                <a:r>
                  <a:rPr lang="en-US" dirty="0" smtClean="0"/>
                  <a:t>Spectral colors</a:t>
                </a:r>
              </a:p>
              <a:p>
                <a:pPr lvl="1"/>
                <a:r>
                  <a:rPr lang="en-US" dirty="0" smtClean="0"/>
                  <a:t>Non-spectral colors</a:t>
                </a:r>
              </a:p>
              <a:p>
                <a:pPr lvl="1"/>
                <a:r>
                  <a:rPr lang="en-US" dirty="0" smtClean="0"/>
                  <a:t>Mixture is line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ba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could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57200" y="1600200"/>
                <a:ext cx="40386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81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794" name="Picture 2" descr="C:\Documents and Settings\Chen\Desktop\800px-CIE1931_RGBCMF.svg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3979" y="4876800"/>
            <a:ext cx="2284497" cy="1447800"/>
          </a:xfrm>
          <a:prstGeom prst="rect">
            <a:avLst/>
          </a:prstGeom>
          <a:noFill/>
        </p:spPr>
      </p:pic>
      <p:pic>
        <p:nvPicPr>
          <p:cNvPr id="33795" name="Picture 3" descr="C:\Documents and Settings\Chen\Desktop\325px-CIE1931_rgxy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8476" y="4324350"/>
            <a:ext cx="2228850" cy="2228850"/>
          </a:xfrm>
          <a:prstGeom prst="rect">
            <a:avLst/>
          </a:prstGeom>
          <a:noFill/>
        </p:spPr>
      </p:pic>
      <p:pic>
        <p:nvPicPr>
          <p:cNvPr id="8" name="Picture 2" descr="C:\Documents and Settings\Chen\Desktop\325px-CIE1931xy_CIERGB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8476" y="1591995"/>
            <a:ext cx="2209800" cy="2345788"/>
          </a:xfrm>
          <a:prstGeom prst="rect">
            <a:avLst/>
          </a:prstGeom>
          <a:noFill/>
        </p:spPr>
      </p:pic>
      <p:pic>
        <p:nvPicPr>
          <p:cNvPr id="2050" name="Picture 2" descr="http://upload.wikimedia.org/wikipedia/commons/thumb/8/8f/CIE_1931_XYZ_Color_Matching_Functions.svg/325px-CIE_1931_XYZ_Color_Matching_Functions.svg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2" y="2362199"/>
            <a:ext cx="2262794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CIE 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54102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CIE-XYZ is perceptually non-linear</a:t>
            </a:r>
          </a:p>
          <a:p>
            <a:r>
              <a:rPr lang="en-US" dirty="0" smtClean="0"/>
              <a:t>Lab adjusts it to make it perceptually linear</a:t>
            </a:r>
          </a:p>
          <a:p>
            <a:pPr lvl="1"/>
            <a:r>
              <a:rPr lang="en-US" dirty="0" smtClean="0"/>
              <a:t>so that as you move across the chart, the color changes at a constant rate.</a:t>
            </a:r>
          </a:p>
          <a:p>
            <a:pPr lvl="1"/>
            <a:r>
              <a:rPr lang="en-US" dirty="0" smtClean="0"/>
              <a:t>Useful for Euclidian color distance calculation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tristimulus</a:t>
            </a:r>
            <a:r>
              <a:rPr lang="en-US" dirty="0" smtClean="0"/>
              <a:t> colors it uses</a:t>
            </a:r>
          </a:p>
          <a:p>
            <a:pPr lvl="1"/>
            <a:r>
              <a:rPr lang="en-US" dirty="0" smtClean="0"/>
              <a:t>L: Lightness</a:t>
            </a:r>
          </a:p>
          <a:p>
            <a:pPr lvl="1"/>
            <a:r>
              <a:rPr lang="en-US" dirty="0" smtClean="0"/>
              <a:t>a: Red-</a:t>
            </a:r>
            <a:r>
              <a:rPr lang="en-US" dirty="0" err="1" smtClean="0"/>
              <a:t>Greeness</a:t>
            </a:r>
            <a:endParaRPr lang="en-US" dirty="0" smtClean="0"/>
          </a:p>
          <a:p>
            <a:pPr lvl="1"/>
            <a:r>
              <a:rPr lang="en-US" dirty="0" smtClean="0"/>
              <a:t>b: Yellow-</a:t>
            </a:r>
            <a:r>
              <a:rPr lang="en-US" dirty="0" err="1" smtClean="0"/>
              <a:t>Bluness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913173" y="1600200"/>
            <a:ext cx="1508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Example: Orange</a:t>
            </a:r>
          </a:p>
          <a:p>
            <a:pPr lvl="1"/>
            <a:r>
              <a:rPr lang="en-US" dirty="0" smtClean="0"/>
              <a:t>Wavelength 585–620 nm</a:t>
            </a:r>
          </a:p>
          <a:p>
            <a:pPr lvl="1"/>
            <a:r>
              <a:rPr lang="en-US" dirty="0" smtClean="0"/>
              <a:t>#FF7F00</a:t>
            </a:r>
          </a:p>
          <a:p>
            <a:pPr lvl="1"/>
            <a:r>
              <a:rPr lang="en-US" dirty="0" smtClean="0"/>
              <a:t>0xFF7F00</a:t>
            </a:r>
          </a:p>
          <a:p>
            <a:pPr lvl="1"/>
            <a:r>
              <a:rPr lang="en-US" dirty="0" smtClean="0"/>
              <a:t>(255,127,0)</a:t>
            </a:r>
          </a:p>
          <a:p>
            <a:pPr lvl="1"/>
            <a:r>
              <a:rPr lang="en-US" dirty="0" smtClean="0"/>
              <a:t>(30°, 100%, 100%)</a:t>
            </a:r>
          </a:p>
          <a:p>
            <a:pPr lvl="1"/>
            <a:r>
              <a:rPr lang="en-US" dirty="0" err="1" smtClean="0"/>
              <a:t>java.awt.Color.ORANGE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2362200"/>
            <a:ext cx="1447800" cy="1524000"/>
          </a:xfrm>
          <a:prstGeom prst="rect">
            <a:avLst/>
          </a:prstGeom>
          <a:solidFill>
            <a:srgbClr val="FF7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Graphics Library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interface to graphics hardware</a:t>
            </a:r>
          </a:p>
          <a:p>
            <a:pPr lvl="1"/>
            <a:r>
              <a:rPr lang="en-US" dirty="0" smtClean="0"/>
              <a:t>“The Assembly of computer graphics”</a:t>
            </a:r>
          </a:p>
          <a:p>
            <a:pPr lvl="1"/>
            <a:r>
              <a:rPr lang="en-US" dirty="0" smtClean="0"/>
              <a:t>Industry Standard</a:t>
            </a:r>
          </a:p>
          <a:p>
            <a:r>
              <a:rPr lang="en-US" dirty="0" smtClean="0"/>
              <a:t>OpenGL </a:t>
            </a:r>
            <a:r>
              <a:rPr lang="en-US" dirty="0" smtClean="0">
                <a:solidFill>
                  <a:srgbClr val="00B050"/>
                </a:solidFill>
              </a:rPr>
              <a:t>is</a:t>
            </a:r>
          </a:p>
          <a:p>
            <a:pPr lvl="1"/>
            <a:r>
              <a:rPr lang="en-US" dirty="0" smtClean="0"/>
              <a:t>Free to use</a:t>
            </a:r>
          </a:p>
          <a:p>
            <a:pPr lvl="1"/>
            <a:r>
              <a:rPr lang="en-US" dirty="0" smtClean="0"/>
              <a:t>Free to implement</a:t>
            </a:r>
          </a:p>
          <a:p>
            <a:pPr lvl="1"/>
            <a:r>
              <a:rPr lang="en-US" dirty="0" smtClean="0"/>
              <a:t>Cross Platform</a:t>
            </a:r>
          </a:p>
          <a:p>
            <a:r>
              <a:rPr lang="en-US" dirty="0" smtClean="0"/>
              <a:t>OpenGL </a:t>
            </a:r>
            <a:r>
              <a:rPr lang="en-US" dirty="0" smtClean="0">
                <a:solidFill>
                  <a:srgbClr val="FF0000"/>
                </a:solidFill>
              </a:rPr>
              <a:t>isn’t</a:t>
            </a:r>
          </a:p>
          <a:p>
            <a:pPr lvl="1"/>
            <a:r>
              <a:rPr lang="en-US" dirty="0" smtClean="0"/>
              <a:t>Software Library</a:t>
            </a:r>
          </a:p>
          <a:p>
            <a:pPr lvl="1"/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Windowing Interface (GUI)</a:t>
            </a:r>
          </a:p>
        </p:txBody>
      </p:sp>
      <p:pic>
        <p:nvPicPr>
          <p:cNvPr id="1026" name="Picture 2" descr="C:\Users\Chen\Desktop\openg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4876800"/>
            <a:ext cx="3200400" cy="1651162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Specification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www.opengl.org/registry/doc/glspec13.pdf</a:t>
            </a:r>
            <a:endParaRPr lang="en-US" dirty="0" smtClean="0"/>
          </a:p>
          <a:p>
            <a:r>
              <a:rPr lang="en-US" dirty="0" smtClean="0"/>
              <a:t>Defines a Graphical System</a:t>
            </a:r>
          </a:p>
          <a:p>
            <a:pPr lvl="1"/>
            <a:r>
              <a:rPr lang="en-US" dirty="0" smtClean="0"/>
              <a:t>State Machine</a:t>
            </a:r>
          </a:p>
          <a:p>
            <a:pPr lvl="1"/>
            <a:r>
              <a:rPr lang="en-US" dirty="0" smtClean="0"/>
              <a:t>Graphical Pipeline </a:t>
            </a:r>
          </a:p>
          <a:p>
            <a:pPr lvl="2"/>
            <a:r>
              <a:rPr lang="en-US" dirty="0" smtClean="0"/>
              <a:t>Transformation-&gt;Clipping-&gt;Shading-&gt;</a:t>
            </a:r>
            <a:r>
              <a:rPr lang="en-US" dirty="0" err="1" smtClean="0"/>
              <a:t>Rasterization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Defines an API</a:t>
            </a:r>
          </a:p>
          <a:p>
            <a:pPr lvl="1"/>
            <a:r>
              <a:rPr lang="en-US" dirty="0" smtClean="0"/>
              <a:t>Uses the C language</a:t>
            </a:r>
          </a:p>
          <a:p>
            <a:pPr lvl="1"/>
            <a:r>
              <a:rPr lang="en-US" dirty="0" smtClean="0"/>
              <a:t>Ports to many other languages exist</a:t>
            </a:r>
          </a:p>
          <a:p>
            <a:r>
              <a:rPr lang="en-US" dirty="0" smtClean="0"/>
              <a:t>Current Version is 4.3</a:t>
            </a:r>
          </a:p>
          <a:p>
            <a:pPr lvl="1"/>
            <a:r>
              <a:rPr lang="en-US" dirty="0" smtClean="0"/>
              <a:t>We use version 1.3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429000" y="2438400"/>
            <a:ext cx="4800600" cy="2133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OpenGL Machine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0" y="2590800"/>
            <a:ext cx="16002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77000" y="2590800"/>
            <a:ext cx="1600200" cy="1828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Framebuffer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2590800"/>
            <a:ext cx="1905000" cy="1828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Graphical Pipeline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2514600" y="3505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>
            <a:off x="5486400" y="3505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4724400"/>
            <a:ext cx="14590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OpenGL</a:t>
            </a:r>
            <a:endParaRPr lang="en-US" sz="3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2971800"/>
            <a:ext cx="88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GL </a:t>
            </a:r>
          </a:p>
          <a:p>
            <a:pPr algn="ctr"/>
            <a:r>
              <a:rPr lang="en-US" sz="1200" dirty="0" smtClean="0"/>
              <a:t>Commands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87560" y="3124200"/>
            <a:ext cx="53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Pixels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OpenGL Graphical Pipeline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384550" y="1127744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3D Geometric Primitives</a:t>
            </a:r>
          </a:p>
        </p:txBody>
      </p:sp>
      <p:cxnSp>
        <p:nvCxnSpPr>
          <p:cNvPr id="5" name="AutoShape 13"/>
          <p:cNvCxnSpPr>
            <a:cxnSpLocks noChangeShapeType="1"/>
          </p:cNvCxnSpPr>
          <p:nvPr/>
        </p:nvCxnSpPr>
        <p:spPr bwMode="auto">
          <a:xfrm>
            <a:off x="4572000" y="1432544"/>
            <a:ext cx="0" cy="274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3810000" y="1721469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Modeling</a:t>
            </a:r>
          </a:p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3810000" y="326134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Viewing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810000" y="402334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Projection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Transformation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3810000" y="2483469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Lighting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3586163" y="6232142"/>
            <a:ext cx="19716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Frame Buffer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11" name="AutoShape 39"/>
          <p:cNvCxnSpPr>
            <a:cxnSpLocks noChangeShapeType="1"/>
          </p:cNvCxnSpPr>
          <p:nvPr/>
        </p:nvCxnSpPr>
        <p:spPr bwMode="auto">
          <a:xfrm rot="5400000">
            <a:off x="4427538" y="2339006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</p:cNvCxnSpPr>
          <p:nvPr/>
        </p:nvCxnSpPr>
        <p:spPr bwMode="auto">
          <a:xfrm rot="5400000">
            <a:off x="4419600" y="3108944"/>
            <a:ext cx="3048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41"/>
          <p:cNvCxnSpPr>
            <a:cxnSpLocks noChangeShapeType="1"/>
          </p:cNvCxnSpPr>
          <p:nvPr/>
        </p:nvCxnSpPr>
        <p:spPr bwMode="auto">
          <a:xfrm rot="5400000">
            <a:off x="4427538" y="3878881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42"/>
          <p:cNvCxnSpPr>
            <a:cxnSpLocks noChangeShapeType="1"/>
          </p:cNvCxnSpPr>
          <p:nvPr/>
        </p:nvCxnSpPr>
        <p:spPr bwMode="auto">
          <a:xfrm>
            <a:off x="4572000" y="6002957"/>
            <a:ext cx="0" cy="274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43"/>
          <p:cNvSpPr>
            <a:spLocks noChangeArrowheads="1"/>
          </p:cNvSpPr>
          <p:nvPr/>
        </p:nvSpPr>
        <p:spPr bwMode="auto">
          <a:xfrm>
            <a:off x="3810000" y="475359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Clipping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3810000" y="5515594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Scan</a:t>
            </a:r>
          </a:p>
          <a:p>
            <a:pPr algn="ctr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Helvetica" pitchFamily="34" charset="0"/>
              </a:rPr>
              <a:t>Conversion</a:t>
            </a:r>
          </a:p>
        </p:txBody>
      </p:sp>
      <p:cxnSp>
        <p:nvCxnSpPr>
          <p:cNvPr id="17" name="AutoShape 45"/>
          <p:cNvCxnSpPr>
            <a:cxnSpLocks noChangeShapeType="1"/>
          </p:cNvCxnSpPr>
          <p:nvPr/>
        </p:nvCxnSpPr>
        <p:spPr bwMode="auto">
          <a:xfrm rot="5400000">
            <a:off x="4427538" y="5371131"/>
            <a:ext cx="2889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46"/>
          <p:cNvCxnSpPr>
            <a:cxnSpLocks noChangeShapeType="1"/>
          </p:cNvCxnSpPr>
          <p:nvPr/>
        </p:nvCxnSpPr>
        <p:spPr bwMode="auto">
          <a:xfrm rot="5400000">
            <a:off x="4443413" y="4625006"/>
            <a:ext cx="25717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" name="AutoShape 37"/>
          <p:cNvSpPr>
            <a:spLocks noChangeArrowheads="1"/>
          </p:cNvSpPr>
          <p:nvPr/>
        </p:nvSpPr>
        <p:spPr bwMode="auto">
          <a:xfrm>
            <a:off x="1298642" y="2788269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 smtClean="0">
                <a:solidFill>
                  <a:schemeClr val="tx2"/>
                </a:solidFill>
                <a:latin typeface="Helvetica" pitchFamily="34" charset="0"/>
              </a:rPr>
              <a:t>Display Lists</a:t>
            </a:r>
            <a:endParaRPr lang="en-US" sz="1600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20" name="AutoShape 37"/>
          <p:cNvSpPr>
            <a:spLocks noChangeArrowheads="1"/>
          </p:cNvSpPr>
          <p:nvPr/>
        </p:nvSpPr>
        <p:spPr bwMode="auto">
          <a:xfrm>
            <a:off x="1295400" y="3643137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dirty="0" smtClean="0">
                <a:solidFill>
                  <a:schemeClr val="tx2"/>
                </a:solidFill>
                <a:latin typeface="Helvetica" pitchFamily="34" charset="0"/>
              </a:rPr>
              <a:t>Textures</a:t>
            </a:r>
            <a:endParaRPr lang="en-US" sz="1600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21" name="AutoShape 37"/>
          <p:cNvSpPr>
            <a:spLocks noChangeArrowheads="1"/>
          </p:cNvSpPr>
          <p:nvPr/>
        </p:nvSpPr>
        <p:spPr bwMode="auto">
          <a:xfrm>
            <a:off x="1295400" y="4496419"/>
            <a:ext cx="1524000" cy="47307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8575">
            <a:solidFill>
              <a:schemeClr val="accent1">
                <a:alpha val="6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lang="en-US" sz="1600" i="1" dirty="0" smtClean="0">
                <a:solidFill>
                  <a:srgbClr val="83A6D9"/>
                </a:solidFill>
                <a:latin typeface="Helvetica" pitchFamily="34" charset="0"/>
              </a:rPr>
              <a:t>GLSL</a:t>
            </a:r>
            <a:endParaRPr lang="en-US" sz="1600" i="1" dirty="0">
              <a:solidFill>
                <a:srgbClr val="83A6D9"/>
              </a:solidFill>
              <a:latin typeface="Helvetic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spaces</a:t>
            </a:r>
          </a:p>
          <a:p>
            <a:r>
              <a:rPr lang="en-US" dirty="0" smtClean="0"/>
              <a:t>Intro to OpenGL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Implementations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OpenGL</a:t>
            </a:r>
            <a:r>
              <a:rPr lang="en-US" baseline="0" dirty="0" smtClean="0"/>
              <a:t> library serves as an abstraction layer</a:t>
            </a:r>
          </a:p>
          <a:p>
            <a:pPr lvl="1"/>
            <a:r>
              <a:rPr lang="en-US" baseline="0" dirty="0" smtClean="0"/>
              <a:t>Interface is </a:t>
            </a:r>
            <a:r>
              <a:rPr lang="en-US" b="1" dirty="0" smtClean="0"/>
              <a:t>independent </a:t>
            </a:r>
            <a:r>
              <a:rPr lang="en-US" dirty="0" smtClean="0"/>
              <a:t>of</a:t>
            </a:r>
            <a:r>
              <a:rPr lang="en-US" b="1" dirty="0" smtClean="0"/>
              <a:t> </a:t>
            </a:r>
            <a:r>
              <a:rPr lang="en-US" sz="2400" dirty="0"/>
              <a:t>Hardware &amp; OS</a:t>
            </a:r>
          </a:p>
          <a:p>
            <a:pPr lvl="1">
              <a:defRPr/>
            </a:pPr>
            <a:r>
              <a:rPr lang="en-US" baseline="0" dirty="0" smtClean="0"/>
              <a:t>Implementation is </a:t>
            </a:r>
            <a:r>
              <a:rPr lang="en-US" b="1" dirty="0" smtClean="0"/>
              <a:t>dependent </a:t>
            </a:r>
            <a:r>
              <a:rPr lang="en-US" dirty="0" smtClean="0"/>
              <a:t>of</a:t>
            </a:r>
            <a:r>
              <a:rPr lang="en-US" b="1" dirty="0" smtClean="0"/>
              <a:t> </a:t>
            </a:r>
            <a:r>
              <a:rPr lang="en-US" sz="2400" dirty="0"/>
              <a:t>Hardware &amp; OS</a:t>
            </a:r>
            <a:endParaRPr lang="he-IL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Implementation can be in Software and/or Hardware</a:t>
            </a:r>
            <a:endParaRPr lang="he-IL" dirty="0"/>
          </a:p>
          <a:p>
            <a:pPr lvl="1"/>
            <a:r>
              <a:rPr lang="en-US" baseline="0" dirty="0" smtClean="0"/>
              <a:t>Any part of the Graphical Pipeline can be implemented in either Software or Hardware</a:t>
            </a:r>
          </a:p>
          <a:p>
            <a:pPr lvl="0"/>
            <a:r>
              <a:rPr lang="en-US" baseline="0" dirty="0" smtClean="0"/>
              <a:t>What if Hardware doesn’t fully support </a:t>
            </a:r>
            <a:r>
              <a:rPr lang="en-US" dirty="0"/>
              <a:t>I</a:t>
            </a:r>
            <a:r>
              <a:rPr lang="en-US" baseline="0" dirty="0" smtClean="0"/>
              <a:t>nterface?</a:t>
            </a:r>
          </a:p>
          <a:p>
            <a:pPr lvl="1"/>
            <a:r>
              <a:rPr lang="en-US" baseline="0" dirty="0" smtClean="0"/>
              <a:t>Worst case use Software Implementation</a:t>
            </a:r>
          </a:p>
          <a:p>
            <a:pPr lvl="1"/>
            <a:r>
              <a:rPr lang="en-US" baseline="0" dirty="0" smtClean="0"/>
              <a:t>Slow but very robust!</a:t>
            </a:r>
          </a:p>
          <a:p>
            <a:pPr lvl="1"/>
            <a:endParaRPr lang="en-US" baseline="0" dirty="0" smtClean="0"/>
          </a:p>
          <a:p>
            <a:pPr lvl="1"/>
            <a:endParaRPr lang="en-US" baseline="0" dirty="0" smtClean="0"/>
          </a:p>
          <a:p>
            <a:pPr lvl="0"/>
            <a:endParaRPr lang="en-US" baseline="0" dirty="0" smtClean="0"/>
          </a:p>
          <a:p>
            <a:pPr lvl="0"/>
            <a:endParaRPr lang="en-US" baseline="0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Implementations</a:t>
            </a:r>
            <a:endParaRPr lang="he-IL" dirty="0"/>
          </a:p>
        </p:txBody>
      </p:sp>
      <p:pic>
        <p:nvPicPr>
          <p:cNvPr id="6" name="Picture 16" descr="tux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38097" y="4267200"/>
            <a:ext cx="1219200" cy="113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200px-Nvidia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3700" y="2183838"/>
            <a:ext cx="12065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Chen\Desktop\Window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1928543"/>
            <a:ext cx="1066800" cy="1066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47800" y="2995343"/>
            <a:ext cx="145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Driver: </a:t>
            </a:r>
          </a:p>
          <a:p>
            <a:pPr lvl="0" algn="ctr"/>
            <a:r>
              <a:rPr lang="en-US" dirty="0" smtClean="0"/>
              <a:t>OpenGL32.dll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2779644" y="5334000"/>
            <a:ext cx="925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/>
              <a:t>Driver: </a:t>
            </a:r>
          </a:p>
          <a:p>
            <a:pPr lvl="0" algn="ctr"/>
            <a:r>
              <a:rPr lang="en-US" dirty="0" err="1" smtClean="0"/>
              <a:t>libGL.so</a:t>
            </a:r>
            <a:endParaRPr 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3879" y="1908625"/>
            <a:ext cx="1371600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114800" y="3555438"/>
            <a:ext cx="1312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nvoglv32.dll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6411519" y="3280225"/>
            <a:ext cx="1190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atioglxx.dll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>
          <a:xfrm>
            <a:off x="5452664" y="5083721"/>
            <a:ext cx="1098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err="1" smtClean="0"/>
              <a:t>libGL.so</a:t>
            </a:r>
            <a:endParaRPr lang="en-US" dirty="0" smtClean="0"/>
          </a:p>
          <a:p>
            <a:pPr lvl="0" algn="ctr"/>
            <a:r>
              <a:rPr lang="en-US" dirty="0" smtClean="0"/>
              <a:t>(Mesa3D)</a:t>
            </a:r>
          </a:p>
        </p:txBody>
      </p:sp>
      <p:pic>
        <p:nvPicPr>
          <p:cNvPr id="1026" name="Picture 2" descr="http://lassauge.free.fr/xlock/xlockmore/mesa3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28" y="4267200"/>
            <a:ext cx="14668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goo.gl/Ai3pK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600" dirty="0" smtClean="0"/>
              <a:t>(</a:t>
            </a:r>
            <a:r>
              <a:rPr lang="en-US" sz="1600" dirty="0" smtClean="0">
                <a:hlinkClick r:id="rId3"/>
              </a:rPr>
              <a:t>www.marky.com/3d/quake2/compare/content.html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6" name="Picture 6" descr="quake-split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6243" y="457200"/>
            <a:ext cx="9011518" cy="59436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anna.shtengel@weizmann.ac.il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8939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3" name="Picture 5" descr="QuakeII_3_split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199" y="58722"/>
            <a:ext cx="8991601" cy="6740557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anna.shtengel@weizmann.ac.il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085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8" name="Picture 6" descr="doom3-2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1303" y="57374"/>
            <a:ext cx="8966497" cy="672442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anna.shtengel@weizmann.ac.il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8831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2" name="Picture 4" descr="idtech5-1-small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1600" y="57150"/>
            <a:ext cx="8966200" cy="672465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anna.shtengel@weizmann.ac.il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230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49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100" y="1803400"/>
            <a:ext cx="1751013" cy="33147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</p:pic>
      <p:pic>
        <p:nvPicPr>
          <p:cNvPr id="10344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350" y="2400300"/>
            <a:ext cx="1555750" cy="33020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time-GPUs improves and quality comes along 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4E4E4"/>
              </a:clrFrom>
              <a:clrTo>
                <a:srgbClr val="E4E4E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2235200"/>
            <a:ext cx="1449388" cy="3505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0" y="1981200"/>
            <a:ext cx="1706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TR1-1996</a:t>
            </a:r>
          </a:p>
        </p:txBody>
      </p:sp>
      <p:pic>
        <p:nvPicPr>
          <p:cNvPr id="103447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06713" y="1790700"/>
            <a:ext cx="1804987" cy="32797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</p:pic>
      <p:pic>
        <p:nvPicPr>
          <p:cNvPr id="103450" name="Picture 2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1447800"/>
            <a:ext cx="2024062" cy="33274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</p:pic>
      <p:pic>
        <p:nvPicPr>
          <p:cNvPr id="103452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3962400"/>
            <a:ext cx="2414587" cy="21018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</p:pic>
      <p:pic>
        <p:nvPicPr>
          <p:cNvPr id="103453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1600200"/>
            <a:ext cx="2116138" cy="244792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</p:pic>
      <p:pic>
        <p:nvPicPr>
          <p:cNvPr id="103454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9000" y="3657600"/>
            <a:ext cx="1843087" cy="19558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77975" y="1519237"/>
            <a:ext cx="784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TR2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86000" y="5791200"/>
            <a:ext cx="784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TR3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05200" y="1447800"/>
            <a:ext cx="784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TR4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57400" y="61722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presentation by Guy </a:t>
            </a:r>
            <a:r>
              <a:rPr lang="en-US" dirty="0" err="1" smtClean="0"/>
              <a:t>Benyei</a:t>
            </a:r>
            <a:r>
              <a:rPr lang="en-US" dirty="0" smtClean="0"/>
              <a:t> guy.benyei@intel.com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2" y="1585912"/>
            <a:ext cx="38671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Syntax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4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gl.</a:t>
            </a:r>
            <a:r>
              <a:rPr lang="en-US" sz="4400" b="1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4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4400" b="1" i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4400" i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#=2,3,4</a:t>
            </a:r>
            <a:r>
              <a:rPr lang="en-US" sz="4400" b="1" i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}{</a:t>
            </a:r>
            <a:r>
              <a:rPr lang="en-US" sz="4400" i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T=</a:t>
            </a:r>
            <a:r>
              <a:rPr lang="en-US" sz="4400" i="1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i,f,d</a:t>
            </a:r>
            <a:r>
              <a:rPr lang="en-US" sz="4400" i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,…</a:t>
            </a:r>
            <a:r>
              <a:rPr lang="en-US" sz="4400" b="1" i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	gl.glVertex3f(1.0f, 2.0f, 3.0f);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	gl.glVertex2i(1,1);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gl.glRotated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(90.0, 0.0, 0.0, 1.0);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en-US" sz="4800" b="1" dirty="0" smtClean="0">
              <a:solidFill>
                <a:srgbClr val="FF3300"/>
              </a:solidFill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4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gl.</a:t>
            </a:r>
            <a:r>
              <a:rPr lang="en-US" sz="4400" b="1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4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4400" i="1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#T</a:t>
            </a:r>
            <a:r>
              <a:rPr lang="en-US" sz="4400" b="1" i="1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(float *v);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	float v[] = {1.0f, 2.0f, 3.0f};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	gl.glVertex3fv(v);</a:t>
            </a:r>
            <a:endParaRPr lang="en-US" sz="3800" dirty="0" smtClean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en-US" sz="4800" dirty="0" smtClean="0">
              <a:solidFill>
                <a:srgbClr val="FF3300"/>
              </a:solidFill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4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GL.</a:t>
            </a:r>
            <a:r>
              <a:rPr lang="en-US" sz="44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4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CONSTANT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gl.glEnable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(GL.GL_DEPTH_TEST);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800" b="1" dirty="0" err="1" smtClean="0">
                <a:latin typeface="Courier New" pitchFamily="49" charset="0"/>
                <a:cs typeface="Courier New" pitchFamily="49" charset="0"/>
              </a:rPr>
              <a:t>gl.glClear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(GL.GL_COLOR_BUFFER_BIT);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models and spaces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as a State Machine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OpenGL Context is a State Machine</a:t>
            </a:r>
          </a:p>
          <a:p>
            <a:pPr lvl="1"/>
            <a:r>
              <a:rPr lang="en-US" dirty="0" smtClean="0"/>
              <a:t>“State” is a system variable that remains fixed until the user changes it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Current Color</a:t>
            </a:r>
          </a:p>
          <a:p>
            <a:pPr lvl="1"/>
            <a:r>
              <a:rPr lang="en-US" dirty="0" smtClean="0"/>
              <a:t>Current Transformation Matrix</a:t>
            </a:r>
          </a:p>
          <a:p>
            <a:pPr lvl="1"/>
            <a:r>
              <a:rPr lang="en-US" dirty="0" smtClean="0"/>
              <a:t>Current light positions and their attributes</a:t>
            </a:r>
          </a:p>
          <a:p>
            <a:r>
              <a:rPr lang="en-US" dirty="0" smtClean="0"/>
              <a:t>OpenGL context is initialized with defined default values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General States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States</a:t>
            </a:r>
          </a:p>
          <a:p>
            <a:pPr lvl="1"/>
            <a:r>
              <a:rPr lang="en-US" dirty="0" smtClean="0"/>
              <a:t>Almost every OpenGL function:</a:t>
            </a:r>
          </a:p>
          <a:p>
            <a:pPr lvl="2"/>
            <a:r>
              <a:rPr lang="en-US" dirty="0" smtClean="0"/>
              <a:t>glColor3f() – Current Color</a:t>
            </a:r>
          </a:p>
          <a:p>
            <a:pPr lvl="2"/>
            <a:r>
              <a:rPr lang="en-US" dirty="0" smtClean="0"/>
              <a:t>glNormal3f() – Current Normal</a:t>
            </a:r>
          </a:p>
          <a:p>
            <a:pPr lvl="2"/>
            <a:r>
              <a:rPr lang="en-US" dirty="0" err="1" smtClean="0"/>
              <a:t>glMatrixMode</a:t>
            </a:r>
            <a:r>
              <a:rPr lang="en-US" dirty="0" smtClean="0"/>
              <a:t>() – Current Transformation Matrix </a:t>
            </a:r>
          </a:p>
          <a:p>
            <a:pPr lvl="2"/>
            <a:r>
              <a:rPr lang="en-US" dirty="0" err="1" smtClean="0"/>
              <a:t>glLineWidth</a:t>
            </a:r>
            <a:r>
              <a:rPr lang="en-US" dirty="0" smtClean="0"/>
              <a:t>() – Line width </a:t>
            </a:r>
            <a:r>
              <a:rPr lang="en-US" dirty="0" err="1" smtClean="0"/>
              <a:t>rasterization</a:t>
            </a:r>
            <a:endParaRPr lang="en-US" dirty="0" smtClean="0"/>
          </a:p>
          <a:p>
            <a:pPr lvl="2"/>
            <a:r>
              <a:rPr lang="en-US" dirty="0" err="1" smtClean="0"/>
              <a:t>glLightf</a:t>
            </a:r>
            <a:r>
              <a:rPr lang="en-US" dirty="0" smtClean="0"/>
              <a:t>() – Lighting attributes</a:t>
            </a:r>
          </a:p>
          <a:p>
            <a:pPr lvl="2"/>
            <a:r>
              <a:rPr lang="en-US" dirty="0" err="1" smtClean="0"/>
              <a:t>glMaterial</a:t>
            </a:r>
            <a:r>
              <a:rPr lang="en-US" dirty="0" smtClean="0"/>
              <a:t>() – Material</a:t>
            </a:r>
          </a:p>
          <a:p>
            <a:r>
              <a:rPr lang="en-US" dirty="0" smtClean="0"/>
              <a:t>Getting States</a:t>
            </a:r>
          </a:p>
          <a:p>
            <a:pPr lvl="1"/>
            <a:r>
              <a:rPr lang="en-US" dirty="0" err="1" smtClean="0"/>
              <a:t>glGet</a:t>
            </a:r>
            <a:r>
              <a:rPr lang="en-US" dirty="0" smtClean="0"/>
              <a:t>(…)</a:t>
            </a:r>
          </a:p>
          <a:p>
            <a:pPr lvl="2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GL_CURRENT_COLOR, GL_CURRENT_NORMAL, GL_MATRIX_MODE,GL_LINE_WIDTH, GL_LIGHT1 ...</a:t>
            </a:r>
          </a:p>
          <a:p>
            <a:pPr lvl="1"/>
            <a:r>
              <a:rPr lang="en-US" dirty="0" smtClean="0"/>
              <a:t>Expansive call – avoid using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Boolean States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States: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glDisable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GL_DEPTH_TEST</a:t>
            </a:r>
          </a:p>
          <a:p>
            <a:pPr lvl="2"/>
            <a:r>
              <a:rPr lang="en-US" dirty="0" smtClean="0"/>
              <a:t>GL_LIGHTING</a:t>
            </a:r>
          </a:p>
          <a:p>
            <a:pPr lvl="2"/>
            <a:r>
              <a:rPr lang="en-US" dirty="0" smtClean="0"/>
              <a:t>GL_LIGHT1</a:t>
            </a:r>
          </a:p>
          <a:p>
            <a:pPr lvl="2"/>
            <a:r>
              <a:rPr lang="en-US" dirty="0" smtClean="0"/>
              <a:t>GL_CULL_FACE</a:t>
            </a:r>
          </a:p>
          <a:p>
            <a:r>
              <a:rPr lang="en-US" dirty="0" smtClean="0"/>
              <a:t>Getting States:</a:t>
            </a:r>
          </a:p>
          <a:p>
            <a:pPr lvl="1"/>
            <a:r>
              <a:rPr lang="en-US" dirty="0" err="1" smtClean="0"/>
              <a:t>glIsEnabled</a:t>
            </a:r>
            <a:r>
              <a:rPr lang="en-US" dirty="0" smtClean="0"/>
              <a:t>()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Expansive call – avoid using</a:t>
            </a:r>
          </a:p>
          <a:p>
            <a:pPr lvl="2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600" smtClean="0">
                <a:cs typeface="Arial" charset="0"/>
              </a:rPr>
              <a:t>Partial List of States</a:t>
            </a:r>
            <a:endParaRPr lang="en-US" sz="4600" dirty="0" smtClean="0">
              <a:cs typeface="Arial" charset="0"/>
            </a:endParaRPr>
          </a:p>
        </p:txBody>
      </p:sp>
      <p:sp>
        <p:nvSpPr>
          <p:cNvPr id="135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GL_CURRENT_COLOR		GL_EDGE_FLAG_ARRAY_POINTER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GL_MODELVIEW_MATRIX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GL_PROJECTION_MATRIX 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GL_TEXTURE_MATRIX		GL_VIEWPORT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GL_DEPTH_RANGE 		GL_MODELVIEW_STACK_DEPTH 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GL_PROJECTION_STACK_DEPTH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GL_TEXTURE_STACK_DEPTH 		GL_MATRIX_MODE 		GL_NORMALIZE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GL_CLIP_PLANE 		GL_FOG_COLOR	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GL_FOG_INDEX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GL_FOG_DENSITY 		GL_FOG_START 	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GL_FOG_END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GL_FOG_MODE 		GL_FOG 			GL_SHADE_MODEL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GL_LIGHTING 		GL_COLOR_MATERIAL 		GL_COLOR_MATERIAL_PARAMETER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GL_COLOR_MATERIAL_FACE 		GL_AMBIENT 			GL_DIFFUSE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GL_SPECULAR 		GL_EMISSION 			GL_SHININESS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GL_LIGHT_MODEL_AMBIENT 		GL_LIGHT_MODEL_LOCAL_VIEWER		GL_LIGHT_MODEL_TWO_SIDE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GL_CURRENT_INDEX 		GL_CURRENT_TEXTURE_COORDS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GL_CURRENT_NORMAL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GL_CURRENT_RASTER_POSITION	GL_CURRENT_RASTER_DISTANCE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GL_CURRENT_RASTER_COLOR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GL_CURRENT_RASTER_INDEX		GL_CURRENT_RASTER_TEXTURE_COORDS	GL_CURRENT_RASTER_POSITION_VALID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GL_EDGE_FLAG 		GL_VERTEX_ARRAY 		GL_VERTEX_ARRAY_SIZE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GL_VERTEX_ARRAY_TYPE 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GL_VERTEX_ARRAY_STRIDE 		GL_VERTEX_ARRAY_POINTER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GL_NORMAL_ARRAY 		GL_NORMAL_ARRAY_TYPE 		GL_NORMAL_ARRAY_STRIDE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GL_NORMAL_ARRAY_POINTER 		GL_COLOR_ARRAY 			GL_COLOR_ARRAY_SIZE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GL_COLOR_ARRAY_TYPE 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GL_COLOR_ARRAY_STRIDE 		GL_COLOR_ARRAY_POINTER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GL_INDEX_ARRAY 		GL_INDEX_ARRAY_TYPE 		GL_INDEX_ARRAY_STRIDE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GL_INDEX_ARRAY_POINTER 		GL_TEXTURE_COORD_ARRAY 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GL_TEXTURE_COORD_ARRAY_SIZE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GL_TEXTURE_COORD_ARRAY_TYPE 	GL_TEXTURE_COORD_ARRAY_STRIDE 		GL_TEXTURE_COORD_ARRAY_POINTER 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900" dirty="0" smtClean="0">
                <a:cs typeface="David" pitchFamily="2" charset="-79"/>
              </a:rPr>
              <a:t>	GL_EDGE_FLAG_ARRAY 	</a:t>
            </a:r>
            <a:r>
              <a:rPr lang="he-IL" sz="900" dirty="0" smtClean="0">
                <a:cs typeface="David" pitchFamily="2" charset="-79"/>
              </a:rPr>
              <a:t>	</a:t>
            </a:r>
            <a:r>
              <a:rPr lang="en-US" sz="900" dirty="0" smtClean="0">
                <a:cs typeface="David" pitchFamily="2" charset="-79"/>
              </a:rPr>
              <a:t>GL_EDGE_FLAG_ARRAY_STRIDE 	</a:t>
            </a: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endParaRPr lang="en-US" sz="900" dirty="0" smtClean="0">
              <a:cs typeface="David" pitchFamily="2" charset="-79"/>
            </a:endParaRPr>
          </a:p>
          <a:p>
            <a:pPr algn="l" rtl="0"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 smtClean="0">
                <a:cs typeface="David" pitchFamily="2" charset="-79"/>
              </a:rPr>
              <a:t>	AND LOTS OTHERS …</a:t>
            </a:r>
          </a:p>
        </p:txBody>
      </p:sp>
      <p:pic>
        <p:nvPicPr>
          <p:cNvPr id="135172" name="Picture 4" descr="comput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DCDFC"/>
              </a:clrFrom>
              <a:clrTo>
                <a:srgbClr val="8DCD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58100" y="5257800"/>
            <a:ext cx="9191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3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Freeform 6"/>
          <p:cNvSpPr>
            <a:spLocks/>
          </p:cNvSpPr>
          <p:nvPr/>
        </p:nvSpPr>
        <p:spPr bwMode="auto">
          <a:xfrm>
            <a:off x="5534025" y="5402263"/>
            <a:ext cx="3409950" cy="1257300"/>
          </a:xfrm>
          <a:custGeom>
            <a:avLst/>
            <a:gdLst>
              <a:gd name="T0" fmla="*/ 1103828333 w 2148"/>
              <a:gd name="T1" fmla="*/ 0 h 792"/>
              <a:gd name="T2" fmla="*/ 2147483647 w 2148"/>
              <a:gd name="T3" fmla="*/ 0 h 792"/>
              <a:gd name="T4" fmla="*/ 2147483647 w 2148"/>
              <a:gd name="T5" fmla="*/ 1995963928 h 792"/>
              <a:gd name="T6" fmla="*/ 0 w 2148"/>
              <a:gd name="T7" fmla="*/ 1995963928 h 792"/>
              <a:gd name="T8" fmla="*/ 1103828333 w 2148"/>
              <a:gd name="T9" fmla="*/ 0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8"/>
              <a:gd name="T16" fmla="*/ 0 h 792"/>
              <a:gd name="T17" fmla="*/ 2148 w 2148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8" h="792">
                <a:moveTo>
                  <a:pt x="438" y="0"/>
                </a:moveTo>
                <a:lnTo>
                  <a:pt x="1776" y="0"/>
                </a:lnTo>
                <a:lnTo>
                  <a:pt x="2148" y="792"/>
                </a:lnTo>
                <a:lnTo>
                  <a:pt x="0" y="792"/>
                </a:lnTo>
                <a:lnTo>
                  <a:pt x="438" y="0"/>
                </a:lnTo>
                <a:close/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 smtClean="0"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7162800" cy="34290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sz="18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set the current color to blue.</a:t>
            </a:r>
            <a:endParaRPr lang="en-US" sz="28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glColor3f(0.0f, 0.0f, 1.0f);</a:t>
            </a:r>
          </a:p>
          <a:p>
            <a:pPr algn="l" rtl="0" eaLnBrk="1" hangingPunct="1">
              <a:buFontTx/>
              <a:buNone/>
            </a:pPr>
            <a:r>
              <a:rPr lang="en-US" sz="18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render the cow.</a:t>
            </a:r>
          </a:p>
          <a:p>
            <a:pPr algn="l" rtl="0" eaLnBrk="1" hangingPunct="1">
              <a:buFontTx/>
              <a:buNone/>
            </a:pP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renderCow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rtl="0" eaLnBrk="1" hangingPunct="1">
              <a:buFontTx/>
              <a:buNone/>
            </a:pPr>
            <a:r>
              <a:rPr lang="en-US" sz="18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set the current color to green.</a:t>
            </a:r>
          </a:p>
          <a:p>
            <a:pPr algn="l" rtl="0" eaLnBrk="1" hangingPunct="1"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glColor3f(0.0f, 1.0f, 0.0f);</a:t>
            </a:r>
          </a:p>
          <a:p>
            <a:pPr algn="l" rtl="0" eaLnBrk="1" hangingPunct="1">
              <a:buFontTx/>
              <a:buNone/>
            </a:pPr>
            <a:r>
              <a:rPr lang="en-US" sz="18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render ground.</a:t>
            </a:r>
          </a:p>
          <a:p>
            <a:pPr algn="l" rtl="0" eaLnBrk="1" hangingPunct="1">
              <a:buFontTx/>
              <a:buNone/>
            </a:pP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renderGround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629400" y="3635375"/>
            <a:ext cx="295275" cy="266700"/>
          </a:xfrm>
          <a:prstGeom prst="rect">
            <a:avLst/>
          </a:prstGeom>
          <a:solidFill>
            <a:srgbClr val="CC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sp>
        <p:nvSpPr>
          <p:cNvPr id="52229" name="Text Box 8"/>
          <p:cNvSpPr txBox="1">
            <a:spLocks noChangeArrowheads="1"/>
          </p:cNvSpPr>
          <p:nvPr/>
        </p:nvSpPr>
        <p:spPr bwMode="auto">
          <a:xfrm>
            <a:off x="7010400" y="3581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nstantia" pitchFamily="18" charset="0"/>
                <a:cs typeface="David" pitchFamily="2" charset="-79"/>
              </a:rPr>
              <a:t>Current Color</a:t>
            </a:r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6096000" y="2819400"/>
            <a:ext cx="647700" cy="771525"/>
          </a:xfrm>
          <a:custGeom>
            <a:avLst/>
            <a:gdLst>
              <a:gd name="T0" fmla="*/ 0 w 408"/>
              <a:gd name="T1" fmla="*/ 347781574 h 486"/>
              <a:gd name="T2" fmla="*/ 665321249 w 408"/>
              <a:gd name="T3" fmla="*/ 902216108 h 486"/>
              <a:gd name="T4" fmla="*/ 438507255 w 408"/>
              <a:gd name="T5" fmla="*/ 1118949491 h 486"/>
              <a:gd name="T6" fmla="*/ 1028223839 w 408"/>
              <a:gd name="T7" fmla="*/ 1224796027 h 486"/>
              <a:gd name="T8" fmla="*/ 997981973 w 408"/>
              <a:gd name="T9" fmla="*/ 635079414 h 486"/>
              <a:gd name="T10" fmla="*/ 796369335 w 408"/>
              <a:gd name="T11" fmla="*/ 816530618 h 486"/>
              <a:gd name="T12" fmla="*/ 428426633 w 408"/>
              <a:gd name="T13" fmla="*/ 0 h 486"/>
              <a:gd name="T14" fmla="*/ 0 w 408"/>
              <a:gd name="T15" fmla="*/ 347781574 h 4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8"/>
              <a:gd name="T25" fmla="*/ 0 h 486"/>
              <a:gd name="T26" fmla="*/ 408 w 408"/>
              <a:gd name="T27" fmla="*/ 486 h 48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8" h="486">
                <a:moveTo>
                  <a:pt x="0" y="138"/>
                </a:moveTo>
                <a:lnTo>
                  <a:pt x="264" y="358"/>
                </a:lnTo>
                <a:lnTo>
                  <a:pt x="174" y="444"/>
                </a:lnTo>
                <a:lnTo>
                  <a:pt x="408" y="486"/>
                </a:lnTo>
                <a:lnTo>
                  <a:pt x="396" y="252"/>
                </a:lnTo>
                <a:lnTo>
                  <a:pt x="316" y="324"/>
                </a:lnTo>
                <a:lnTo>
                  <a:pt x="170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Constantia" pitchFamily="18" charset="0"/>
              <a:cs typeface="David" pitchFamily="2" charset="-79"/>
            </a:endParaRPr>
          </a:p>
        </p:txBody>
      </p:sp>
      <p:pic>
        <p:nvPicPr>
          <p:cNvPr id="27662" name="Picture 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248400" y="4267200"/>
            <a:ext cx="2230438" cy="218757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4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7" grpId="0" animBg="1"/>
      <p:bldP spid="276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OpenGL as a State Machine</a:t>
            </a:r>
          </a:p>
        </p:txBody>
      </p:sp>
      <p:sp>
        <p:nvSpPr>
          <p:cNvPr id="1320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533525"/>
            <a:ext cx="3898900" cy="4791075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dirty="0" smtClean="0"/>
              <a:t>Remember, OpenGL remains in the same states until changed!</a:t>
            </a:r>
            <a:endParaRPr lang="he-IL" dirty="0" smtClean="0"/>
          </a:p>
          <a:p>
            <a:pPr algn="l" rtl="0">
              <a:lnSpc>
                <a:spcPct val="90000"/>
              </a:lnSpc>
            </a:pPr>
            <a:endParaRPr lang="en-US" dirty="0" smtClean="0"/>
          </a:p>
          <a:p>
            <a:pPr algn="l" rtl="0">
              <a:lnSpc>
                <a:spcPct val="90000"/>
              </a:lnSpc>
            </a:pPr>
            <a:r>
              <a:rPr lang="en-US" dirty="0" smtClean="0"/>
              <a:t>The cow is modeled with ~25K triangles, all in the same color. You need to call </a:t>
            </a:r>
            <a:r>
              <a:rPr lang="en-US" dirty="0" err="1" smtClean="0"/>
              <a:t>glColor</a:t>
            </a:r>
            <a:r>
              <a:rPr lang="en-US" dirty="0" smtClean="0"/>
              <a:t> only once</a:t>
            </a:r>
          </a:p>
        </p:txBody>
      </p:sp>
      <p:pic>
        <p:nvPicPr>
          <p:cNvPr id="13210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350" y="1528763"/>
            <a:ext cx="4662488" cy="4532312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4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OpenGL from Java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JOGL = Java OpenGL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binding to OpenGL API</a:t>
            </a:r>
          </a:p>
          <a:p>
            <a:pPr lvl="1"/>
            <a:r>
              <a:rPr lang="en-US" dirty="0" smtClean="0"/>
              <a:t>Currently a community driven project</a:t>
            </a:r>
          </a:p>
          <a:p>
            <a:r>
              <a:rPr lang="en-US" dirty="0" smtClean="0"/>
              <a:t>We will use JOGL version 1.1.1a</a:t>
            </a:r>
          </a:p>
          <a:p>
            <a:pPr lvl="1"/>
            <a:r>
              <a:rPr lang="en-US" dirty="0" smtClean="0"/>
              <a:t>Built upon OpenGL 1.3</a:t>
            </a:r>
          </a:p>
          <a:p>
            <a:pPr lvl="1"/>
            <a:r>
              <a:rPr lang="en-US" dirty="0" smtClean="0"/>
              <a:t>V2.0 is in beta, and is built upon OpenGL 4</a:t>
            </a:r>
          </a:p>
          <a:p>
            <a:endParaRPr lang="he-I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JOGL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GLDrawable</a:t>
            </a:r>
            <a:r>
              <a:rPr lang="en-US" dirty="0" smtClean="0"/>
              <a:t> – Rendering target interface</a:t>
            </a:r>
          </a:p>
          <a:p>
            <a:pPr lvl="1"/>
            <a:r>
              <a:rPr lang="en-US" dirty="0" smtClean="0"/>
              <a:t>AWT implementation: </a:t>
            </a:r>
            <a:r>
              <a:rPr lang="en-US" dirty="0" err="1" smtClean="0"/>
              <a:t>GLCanvas</a:t>
            </a:r>
            <a:endParaRPr lang="en-US" dirty="0" smtClean="0"/>
          </a:p>
          <a:p>
            <a:pPr lvl="1"/>
            <a:r>
              <a:rPr lang="en-US" dirty="0" smtClean="0"/>
              <a:t>Swing implementation: </a:t>
            </a:r>
            <a:r>
              <a:rPr lang="en-US" dirty="0" err="1" smtClean="0"/>
              <a:t>GLJPanel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GL</a:t>
            </a:r>
            <a:r>
              <a:rPr lang="en-US" dirty="0" smtClean="0"/>
              <a:t> – OpenGL interface</a:t>
            </a:r>
          </a:p>
          <a:p>
            <a:pPr lvl="1"/>
            <a:r>
              <a:rPr lang="en-US" dirty="0" smtClean="0"/>
              <a:t>All OpenGL commands are exposed by the GL class</a:t>
            </a:r>
          </a:p>
          <a:p>
            <a:pPr lvl="1"/>
            <a:r>
              <a:rPr lang="en-US" dirty="0" smtClean="0"/>
              <a:t>Instance obtained from </a:t>
            </a:r>
            <a:r>
              <a:rPr lang="en-US" dirty="0" err="1" smtClean="0"/>
              <a:t>GLDrawable</a:t>
            </a:r>
            <a:r>
              <a:rPr lang="en-US" dirty="0" smtClean="0"/>
              <a:t> objects: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GL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gl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drawable.getGL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gl.glClearColor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(0, 0, 0, 1);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gl.glClear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2200" i="1" dirty="0" smtClean="0">
                <a:solidFill>
                  <a:srgbClr val="0000C0"/>
                </a:solidFill>
                <a:latin typeface="Courier New"/>
              </a:rPr>
              <a:t>GL_COLOR_BUFFER_BIT</a:t>
            </a:r>
            <a:r>
              <a:rPr lang="en-US" sz="2200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he-IL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4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GLEventListener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draw you must handle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GLDrawable</a:t>
            </a:r>
            <a:r>
              <a:rPr lang="en-US" dirty="0" smtClean="0"/>
              <a:t> events exposed by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GLEventListener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 smtClean="0"/>
              <a:t> – Use this for drawing (similar to Java’s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paint()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/>
              <a:t> – Use to initialize relevant objects (e.g. display timer)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reshape</a:t>
            </a:r>
            <a:r>
              <a:rPr lang="en-US" dirty="0" smtClean="0"/>
              <a:t> – Called whenever the component resizes. Use it for adjusting viewport and projection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displayChanged</a:t>
            </a:r>
            <a:r>
              <a:rPr lang="en-US" dirty="0" smtClean="0"/>
              <a:t> – Unimplemented in JOGL, reserved for future use, to know when display mode or device change.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Light Signal</a:t>
            </a:r>
          </a:p>
          <a:p>
            <a:pPr lvl="1"/>
            <a:r>
              <a:rPr lang="en-US" dirty="0" smtClean="0"/>
              <a:t>Amplitude</a:t>
            </a:r>
          </a:p>
          <a:p>
            <a:pPr lvl="1"/>
            <a:r>
              <a:rPr lang="en-US" dirty="0" smtClean="0"/>
              <a:t>Frequency</a:t>
            </a:r>
          </a:p>
          <a:p>
            <a:r>
              <a:rPr lang="en-US" dirty="0" smtClean="0"/>
              <a:t>White Light</a:t>
            </a:r>
          </a:p>
          <a:p>
            <a:r>
              <a:rPr lang="en-US" dirty="0" smtClean="0"/>
              <a:t>Visible range</a:t>
            </a:r>
          </a:p>
          <a:p>
            <a:r>
              <a:rPr lang="en-US" dirty="0" smtClean="0"/>
              <a:t>Spectral Colors</a:t>
            </a:r>
          </a:p>
          <a:p>
            <a:pPr lvl="1"/>
            <a:r>
              <a:rPr lang="en-US" dirty="0" smtClean="0"/>
              <a:t>Red, Blue, Orange</a:t>
            </a:r>
          </a:p>
          <a:p>
            <a:r>
              <a:rPr lang="en-US" dirty="0" smtClean="0"/>
              <a:t>Non Spectral Colors</a:t>
            </a:r>
          </a:p>
          <a:p>
            <a:pPr lvl="1"/>
            <a:r>
              <a:rPr lang="en-US" dirty="0" smtClean="0"/>
              <a:t>White, Gray, Pink</a:t>
            </a:r>
          </a:p>
          <a:p>
            <a:endParaRPr lang="en-US" dirty="0"/>
          </a:p>
        </p:txBody>
      </p:sp>
      <p:pic>
        <p:nvPicPr>
          <p:cNvPr id="29698" name="Picture 2" descr="C:\Documents and Settings\Chen\Desktop\whiteSunLigh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8046" y="1524000"/>
            <a:ext cx="3562350" cy="2352675"/>
          </a:xfrm>
          <a:prstGeom prst="rect">
            <a:avLst/>
          </a:prstGeom>
          <a:noFill/>
        </p:spPr>
      </p:pic>
      <p:pic>
        <p:nvPicPr>
          <p:cNvPr id="29699" name="Picture 3" descr="C:\Documents and Settings\Chen\Desktop\em spectrum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8046" y="3876675"/>
            <a:ext cx="3702843" cy="2468562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</a:t>
            </a:r>
            <a:r>
              <a:rPr lang="en-US" dirty="0"/>
              <a:t>JOGL (guide: </a:t>
            </a:r>
            <a:r>
              <a:rPr lang="en-US" dirty="0" smtClean="0">
                <a:hlinkClick r:id="rId2"/>
              </a:rPr>
              <a:t>goo.gl/z4MIY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file is in the </a:t>
            </a:r>
            <a:r>
              <a:rPr lang="en-US" dirty="0" err="1" smtClean="0"/>
              <a:t>moodle</a:t>
            </a:r>
            <a:r>
              <a:rPr lang="en-US" dirty="0" smtClean="0"/>
              <a:t> for you to play</a:t>
            </a:r>
          </a:p>
          <a:p>
            <a:pPr lvl="1"/>
            <a:r>
              <a:rPr lang="en-US" dirty="0" smtClean="0"/>
              <a:t>Set color state using</a:t>
            </a:r>
          </a:p>
          <a:p>
            <a:pPr lvl="2"/>
            <a:r>
              <a:rPr lang="en-US" dirty="0" smtClean="0"/>
              <a:t>gl.glColor3d(double r, double g, double b);</a:t>
            </a:r>
          </a:p>
          <a:p>
            <a:pPr lvl="1"/>
            <a:r>
              <a:rPr lang="en-US" dirty="0" smtClean="0"/>
              <a:t>Set polygon rasterization mode using</a:t>
            </a:r>
          </a:p>
          <a:p>
            <a:pPr lvl="2"/>
            <a:r>
              <a:rPr lang="en-US" dirty="0" err="1" smtClean="0"/>
              <a:t>gl.glPolygonMode</a:t>
            </a:r>
            <a:r>
              <a:rPr lang="en-US" dirty="0" smtClean="0"/>
              <a:t>(GL.</a:t>
            </a:r>
            <a:r>
              <a:rPr lang="en-US" i="1" dirty="0" smtClean="0"/>
              <a:t>GL_FRONT_AND_BACK, GL.GL_LINE);</a:t>
            </a:r>
          </a:p>
          <a:p>
            <a:pPr lvl="2"/>
            <a:r>
              <a:rPr lang="en-US" dirty="0" err="1" smtClean="0"/>
              <a:t>gl.glPolygonMode</a:t>
            </a:r>
            <a:r>
              <a:rPr lang="en-US" dirty="0" smtClean="0"/>
              <a:t>(GL.</a:t>
            </a:r>
            <a:r>
              <a:rPr lang="en-US" i="1" dirty="0" smtClean="0"/>
              <a:t>GL_FRONT_AND_BACK, GL.GL_FILL);</a:t>
            </a:r>
          </a:p>
          <a:p>
            <a:pPr lvl="1"/>
            <a:r>
              <a:rPr lang="en-US" dirty="0" smtClean="0"/>
              <a:t>Translate and scale</a:t>
            </a:r>
          </a:p>
          <a:p>
            <a:pPr lvl="2"/>
            <a:r>
              <a:rPr lang="en-US" dirty="0" err="1" smtClean="0"/>
              <a:t>gl.glTranslated</a:t>
            </a:r>
            <a:r>
              <a:rPr lang="en-US" dirty="0" smtClean="0"/>
              <a:t>(double x, double y, double z)</a:t>
            </a:r>
          </a:p>
          <a:p>
            <a:pPr lvl="2"/>
            <a:r>
              <a:rPr lang="en-US" dirty="0" err="1" smtClean="0"/>
              <a:t>gl.glScaled</a:t>
            </a:r>
            <a:r>
              <a:rPr lang="en-US" dirty="0" smtClean="0"/>
              <a:t>(double x, double y, double z)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0800" t="9600" r="28000" b="36000"/>
          <a:stretch>
            <a:fillRect/>
          </a:stretch>
        </p:blipFill>
        <p:spPr bwMode="auto">
          <a:xfrm>
            <a:off x="6849034" y="0"/>
            <a:ext cx="229496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70" y="-230187"/>
            <a:ext cx="8229600" cy="1600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165" y="381000"/>
            <a:ext cx="8088086" cy="60320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GLEventListener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App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App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3F7F5F"/>
                </a:solidFill>
                <a:latin typeface="Courier New" panose="02070309020205020404" pitchFamily="49" charset="0"/>
              </a:rPr>
              <a:t>// AWT </a:t>
            </a:r>
            <a:r>
              <a:rPr lang="en-US" sz="22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Init</a:t>
            </a:r>
            <a:endParaRPr lang="en-US" sz="2200" u="sng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Frame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frame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Frame();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GLCanvas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canvas =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GLCanvas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frame.setSize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(500, 500);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frame.setLayout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BorderLayout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frame.add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canvas,BorderLayout.</a:t>
            </a:r>
            <a:r>
              <a:rPr lang="en-US" sz="22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CENTER</a:t>
            </a:r>
            <a:r>
              <a:rPr lang="en-US" sz="22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3F7F5F"/>
                </a:solidFill>
                <a:latin typeface="Courier New" panose="02070309020205020404" pitchFamily="49" charset="0"/>
              </a:rPr>
              <a:t>// Event handling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canvas.addGLEventListener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(app);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frame.addWindowListener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WindowAdapter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646464"/>
                </a:solidFill>
                <a:latin typeface="Courier New" panose="02070309020205020404" pitchFamily="49" charset="0"/>
              </a:rPr>
              <a:t>@Override</a:t>
            </a:r>
          </a:p>
          <a:p>
            <a:pPr marL="400050" lvl="1" indent="0"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windowClosing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WindowEvent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e) {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2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en-US" sz="22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marL="400050" lvl="1" indent="0">
              <a:buNone/>
            </a:pPr>
            <a:r>
              <a:rPr lang="en-US" sz="2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.windowClosing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3F7F5F"/>
                </a:solidFill>
                <a:latin typeface="Courier New" panose="02070309020205020404" pitchFamily="49" charset="0"/>
              </a:rPr>
              <a:t>// Display GUI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frame.setVisible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165" y="304800"/>
            <a:ext cx="8229600" cy="5821363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display(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GLAutoDrawable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GL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gl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e.getGL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gl.glClearColor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(0, 0, 0, 1);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gl.glClear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(GL.</a:t>
            </a:r>
            <a:r>
              <a:rPr lang="en-US" sz="1800" i="1" dirty="0" smtClean="0">
                <a:solidFill>
                  <a:srgbClr val="0000C0"/>
                </a:solidFill>
                <a:latin typeface="Courier New"/>
              </a:rPr>
              <a:t>GL_COLOR_BUFFER_BIT</a:t>
            </a:r>
            <a:r>
              <a:rPr lang="en-US" sz="18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buNone/>
            </a:pPr>
            <a:endParaRPr lang="en-US" sz="1800" i="1" dirty="0" smtClean="0">
              <a:solidFill>
                <a:srgbClr val="000000"/>
              </a:solidFill>
              <a:latin typeface="Courier New"/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Animate – global transformation for the scene</a:t>
            </a:r>
            <a:endParaRPr lang="en-US" sz="18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animate(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 Draw </a:t>
            </a:r>
            <a:r>
              <a:rPr lang="en-US" sz="18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scene</a:t>
            </a:r>
            <a:endParaRPr lang="en-US" sz="18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Ground</a:t>
            </a:r>
            <a:endParaRPr lang="en-US" sz="18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gl.glPolygonMode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(GL.</a:t>
            </a:r>
            <a:r>
              <a:rPr lang="en-US" sz="1800" i="1" dirty="0">
                <a:solidFill>
                  <a:srgbClr val="0000C0"/>
                </a:solidFill>
                <a:latin typeface="Courier New" panose="02070309020205020404" pitchFamily="49" charset="0"/>
              </a:rPr>
              <a:t>GL_FRONT_AND_BACK</a:t>
            </a:r>
            <a:r>
              <a:rPr 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, GL.</a:t>
            </a:r>
            <a:r>
              <a:rPr lang="en-US" sz="1800" i="1" dirty="0">
                <a:solidFill>
                  <a:srgbClr val="0000C0"/>
                </a:solidFill>
                <a:latin typeface="Courier New" panose="02070309020205020404" pitchFamily="49" charset="0"/>
              </a:rPr>
              <a:t>GL_FILL</a:t>
            </a:r>
            <a:r>
              <a:rPr 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gl.glColor3d(0, 1, 0);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drawSquare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0, -10, 10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6600" i="1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…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endParaRPr lang="he-IL" sz="14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init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GLAutoDrawable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drawable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dirty="0" err="1">
                <a:solidFill>
                  <a:srgbClr val="000000"/>
                </a:solidFill>
                <a:latin typeface="Courier New"/>
              </a:rPr>
              <a:t>drawable.setGL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javax.media.opengl.DebugGL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drawable.getGL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()));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 Setup animation </a:t>
            </a:r>
            <a:r>
              <a:rPr lang="en-US" u="sng" dirty="0">
                <a:solidFill>
                  <a:srgbClr val="3F7F5F"/>
                </a:solidFill>
                <a:latin typeface="Courier New" panose="02070309020205020404" pitchFamily="49" charset="0"/>
              </a:rPr>
              <a:t>callback to call display 60 times per second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FPSAnimator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FPSAnimator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(60,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ani.add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drawable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ani.start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…</a:t>
            </a:r>
            <a:endParaRPr lang="en-US" sz="3600" b="1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reshape(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GLAutoDrawable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drawable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x,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y,</a:t>
            </a:r>
          </a:p>
          <a:p>
            <a:pPr lvl="1"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			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width,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height) {}</a:t>
            </a:r>
          </a:p>
          <a:p>
            <a:pPr marL="447675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displayChanged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GLAutoDrawable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47675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modeChanged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deviceChanged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 lvl="1"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285750" lvl="1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>
              <a:solidFill>
                <a:srgbClr val="7F0055"/>
              </a:solidFill>
              <a:latin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frame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animate(GL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gl.glLoadIdentity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 = 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frame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/100));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gl.glRotated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(s*30, 0, 0, 1);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= (s+1)/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= (1-s)*1/5 + s*1;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gl.glScaled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(s, s, s);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drawSquare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(GL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x,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y,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s) {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gl.glPushMatrix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endParaRPr lang="en-US" sz="1500" dirty="0">
              <a:latin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gl.glTranslated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(x, y, 0);</a:t>
            </a:r>
          </a:p>
          <a:p>
            <a:pPr marL="400050" lvl="1" indent="0">
              <a:buNone/>
            </a:pP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gl.glScaled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(s, s, 0);</a:t>
            </a:r>
          </a:p>
          <a:p>
            <a:pPr marL="400050" lvl="1" indent="0">
              <a:buNone/>
            </a:pP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gl.glBegin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(GL.</a:t>
            </a:r>
            <a:r>
              <a:rPr lang="en-US" sz="1500" i="1" dirty="0">
                <a:solidFill>
                  <a:srgbClr val="0000C0"/>
                </a:solidFill>
                <a:latin typeface="Courier New" panose="02070309020205020404" pitchFamily="49" charset="0"/>
              </a:rPr>
              <a:t>GL_POLYGON</a:t>
            </a:r>
            <a:r>
              <a:rPr lang="en-US" sz="15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gl.glVertex2d(-1, -1);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gl.glVertex2d(1, -1);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gl.glVertex2d(1, 1);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gl.glVertex2d(-1, 1);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gl.glEnd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gl.glPopMatrix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nehe.gamedev.net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(Especially the legacy tutorials section)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www.felixgers.de/teaching/jogl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24400" y="4152900"/>
            <a:ext cx="4114800" cy="2514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Perceiving Light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38100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How does our brain perceive a light signal?</a:t>
            </a:r>
          </a:p>
          <a:p>
            <a:pPr lvl="1"/>
            <a:r>
              <a:rPr lang="en-US" dirty="0" smtClean="0"/>
              <a:t>Integral over signal and response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Metamerism</a:t>
            </a:r>
            <a:endParaRPr lang="en-US" dirty="0" smtClean="0"/>
          </a:p>
          <a:p>
            <a:pPr lvl="1"/>
            <a:r>
              <a:rPr lang="en-US" dirty="0" smtClean="0"/>
              <a:t>Different frequency mixtures perceived as same</a:t>
            </a:r>
          </a:p>
          <a:p>
            <a:r>
              <a:rPr lang="en-US" dirty="0" smtClean="0"/>
              <a:t>Reproducing Colors</a:t>
            </a:r>
          </a:p>
          <a:p>
            <a:pPr lvl="1"/>
            <a:r>
              <a:rPr lang="en-US" dirty="0" smtClean="0"/>
              <a:t>Example: How to fake Yellow with R G &amp; B lights?</a:t>
            </a:r>
          </a:p>
          <a:p>
            <a:pPr lvl="1"/>
            <a:r>
              <a:rPr lang="en-US" dirty="0" smtClean="0"/>
              <a:t>Find the RGB </a:t>
            </a:r>
            <a:r>
              <a:rPr lang="en-US" dirty="0" err="1" smtClean="0"/>
              <a:t>metamer</a:t>
            </a:r>
            <a:endParaRPr lang="en-US" dirty="0" smtClean="0"/>
          </a:p>
        </p:txBody>
      </p:sp>
      <p:pic>
        <p:nvPicPr>
          <p:cNvPr id="35842" name="Picture 2" descr="Z:\cg10b\Tutorials\T03\image-3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1081" y="1638300"/>
            <a:ext cx="3189950" cy="2514600"/>
          </a:xfrm>
          <a:prstGeom prst="rect">
            <a:avLst/>
          </a:prstGeom>
          <a:noFill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753100"/>
            <a:ext cx="7239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6248400" y="4287335"/>
            <a:ext cx="1143000" cy="116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7543800" y="43053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7" name="Picture 7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4953000" y="43053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/>
          <a:srcRect b="18182"/>
          <a:stretch>
            <a:fillRect/>
          </a:stretch>
        </p:blipFill>
        <p:spPr bwMode="auto">
          <a:xfrm flipH="1">
            <a:off x="7162800" y="5676900"/>
            <a:ext cx="703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178040" y="6286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 M 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Additive color model</a:t>
            </a:r>
          </a:p>
          <a:p>
            <a:pPr lvl="1"/>
            <a:r>
              <a:rPr lang="en-US" dirty="0" smtClean="0"/>
              <a:t>Light intensities</a:t>
            </a:r>
          </a:p>
          <a:p>
            <a:r>
              <a:rPr lang="en-US" dirty="0" smtClean="0"/>
              <a:t>Used in displays (CRT, LCD)</a:t>
            </a:r>
          </a:p>
          <a:p>
            <a:r>
              <a:rPr lang="en-US" dirty="0" smtClean="0"/>
              <a:t>“Primary colors”:</a:t>
            </a:r>
          </a:p>
          <a:p>
            <a:pPr lvl="1"/>
            <a:r>
              <a:rPr lang="en-US" dirty="0" smtClean="0"/>
              <a:t>Red, Green, Blue</a:t>
            </a:r>
          </a:p>
          <a:p>
            <a:r>
              <a:rPr lang="en-US" dirty="0" smtClean="0"/>
              <a:t>Device dependant</a:t>
            </a:r>
          </a:p>
          <a:p>
            <a:pPr lvl="1"/>
            <a:r>
              <a:rPr lang="en-US" dirty="0" smtClean="0"/>
              <a:t>different devices detect or reproduce a given RGB value differently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111199" y="8382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 descr="C:\Documents and Settings\Chen\Desktop\RGB_cube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3574" y="3733800"/>
            <a:ext cx="2381250" cy="2381251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CMY (</a:t>
            </a:r>
            <a:r>
              <a:rPr lang="en-US" dirty="0" smtClean="0"/>
              <a:t>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Subtractive color model</a:t>
            </a:r>
          </a:p>
          <a:p>
            <a:pPr lvl="1"/>
            <a:r>
              <a:rPr lang="en-US" dirty="0" smtClean="0"/>
              <a:t>Absorption</a:t>
            </a:r>
          </a:p>
          <a:p>
            <a:r>
              <a:rPr lang="en-US" dirty="0" smtClean="0"/>
              <a:t>Used for printing ink</a:t>
            </a:r>
          </a:p>
          <a:p>
            <a:r>
              <a:rPr lang="en-US" dirty="0" smtClean="0"/>
              <a:t>RGB Complements</a:t>
            </a:r>
          </a:p>
          <a:p>
            <a:pPr lvl="1"/>
            <a:r>
              <a:rPr lang="en-US" dirty="0" smtClean="0"/>
              <a:t>Cyan</a:t>
            </a:r>
          </a:p>
          <a:p>
            <a:pPr lvl="1"/>
            <a:r>
              <a:rPr lang="en-US" dirty="0" smtClean="0"/>
              <a:t>Yellow</a:t>
            </a:r>
          </a:p>
          <a:p>
            <a:pPr lvl="1"/>
            <a:r>
              <a:rPr lang="en-US" dirty="0" smtClean="0"/>
              <a:t>Magenta</a:t>
            </a:r>
          </a:p>
          <a:p>
            <a:r>
              <a:rPr lang="en-US" dirty="0" smtClean="0"/>
              <a:t>K specifies “black”</a:t>
            </a:r>
          </a:p>
          <a:p>
            <a:pPr lvl="1"/>
            <a:r>
              <a:rPr lang="en-US" dirty="0" smtClean="0"/>
              <a:t>Used for economic reasons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48400" y="838200"/>
            <a:ext cx="2133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2" descr="C:\Documents and Settings\Chen\Desktop\CMY_cube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733800"/>
            <a:ext cx="2436812" cy="24193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Characteristics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Hue</a:t>
            </a:r>
          </a:p>
          <a:p>
            <a:r>
              <a:rPr lang="en-US" dirty="0" smtClean="0"/>
              <a:t>Saturation</a:t>
            </a:r>
          </a:p>
          <a:p>
            <a:r>
              <a:rPr lang="en-US" dirty="0" smtClean="0"/>
              <a:t>Intensity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81525" y="1524000"/>
            <a:ext cx="36957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846"/>
          <a:stretch/>
        </p:blipFill>
        <p:spPr bwMode="auto">
          <a:xfrm>
            <a:off x="4507148" y="4114800"/>
            <a:ext cx="367381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634" y="3724275"/>
            <a:ext cx="40957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234112" cy="1600200"/>
          </a:xfrm>
        </p:spPr>
        <p:txBody>
          <a:bodyPr/>
          <a:lstStyle/>
          <a:p>
            <a:r>
              <a:rPr lang="en-US" dirty="0" smtClean="0"/>
              <a:t>HSV/HSI/HSL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More suitable for describing colors</a:t>
            </a:r>
          </a:p>
          <a:p>
            <a:pPr lvl="1"/>
            <a:r>
              <a:rPr lang="en-US" dirty="0" smtClean="0"/>
              <a:t>Hue</a:t>
            </a:r>
          </a:p>
          <a:p>
            <a:pPr lvl="1"/>
            <a:r>
              <a:rPr lang="en-US" dirty="0" smtClean="0"/>
              <a:t>Saturation</a:t>
            </a:r>
          </a:p>
          <a:p>
            <a:pPr lvl="1"/>
            <a:r>
              <a:rPr lang="en-US" dirty="0" smtClean="0"/>
              <a:t>Value/Intensity/Lightness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>
                <a:hlinkClick r:id="rId2"/>
              </a:rPr>
              <a:t>goo.gl/9wGvN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sz="1200" dirty="0" smtClean="0">
                <a:hlinkClick r:id="rId3"/>
              </a:rPr>
              <a:t>www.cs.rit.edu/~ncs/color/a_spaces.html</a:t>
            </a:r>
            <a:r>
              <a:rPr lang="en-US" dirty="0" smtClean="0"/>
              <a:t>)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533400"/>
            <a:ext cx="2476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352800"/>
            <a:ext cx="37814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anna.shtengel@weizmann.ac.il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AFBF10-EAB5-4291-AE84-88B64E7EEA38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19352</TotalTime>
  <Words>1364</Words>
  <Application>Microsoft Office PowerPoint</Application>
  <PresentationFormat>On-screen Show (4:3)</PresentationFormat>
  <Paragraphs>466</Paragraphs>
  <Slides>46</Slides>
  <Notes>9</Notes>
  <HiddenSlides>8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</vt:lpstr>
      <vt:lpstr>Calibri</vt:lpstr>
      <vt:lpstr>Cambria Math</vt:lpstr>
      <vt:lpstr>Century Gothic</vt:lpstr>
      <vt:lpstr>Constantia</vt:lpstr>
      <vt:lpstr>Courier New</vt:lpstr>
      <vt:lpstr>David</vt:lpstr>
      <vt:lpstr>Gisha</vt:lpstr>
      <vt:lpstr>Helvetica</vt:lpstr>
      <vt:lpstr>Palatino Linotype</vt:lpstr>
      <vt:lpstr>Times New Roman</vt:lpstr>
      <vt:lpstr>Wingdings 2</vt:lpstr>
      <vt:lpstr>Executive</vt:lpstr>
      <vt:lpstr>Computer Graphics 5th Recitation  “OpenGL intro”</vt:lpstr>
      <vt:lpstr>Today!</vt:lpstr>
      <vt:lpstr>Colors</vt:lpstr>
      <vt:lpstr>Lights</vt:lpstr>
      <vt:lpstr>Perceiving Light</vt:lpstr>
      <vt:lpstr>RGB</vt:lpstr>
      <vt:lpstr>CMY (K)</vt:lpstr>
      <vt:lpstr>Light Characteristics</vt:lpstr>
      <vt:lpstr>HSV/HSI/HSL</vt:lpstr>
      <vt:lpstr>HSI↔RGB</vt:lpstr>
      <vt:lpstr>RGB↔CMY</vt:lpstr>
      <vt:lpstr>CIE-XYZ/RGB</vt:lpstr>
      <vt:lpstr>CIE Lab</vt:lpstr>
      <vt:lpstr>Representing Colors</vt:lpstr>
      <vt:lpstr>OpenGL</vt:lpstr>
      <vt:lpstr>Open Graphics Library</vt:lpstr>
      <vt:lpstr>OpenGL Specification</vt:lpstr>
      <vt:lpstr>A Simplified OpenGL Machine</vt:lpstr>
      <vt:lpstr>OpenGL Graphical Pipeline</vt:lpstr>
      <vt:lpstr>OpenGL Implementations</vt:lpstr>
      <vt:lpstr>OpenGL Implementations</vt:lpstr>
      <vt:lpstr>Examples</vt:lpstr>
      <vt:lpstr>PowerPoint Presentation</vt:lpstr>
      <vt:lpstr>PowerPoint Presentation</vt:lpstr>
      <vt:lpstr>PowerPoint Presentation</vt:lpstr>
      <vt:lpstr>PowerPoint Presentation</vt:lpstr>
      <vt:lpstr>With time-GPUs improves and quality comes along </vt:lpstr>
      <vt:lpstr>Programming OpenGL</vt:lpstr>
      <vt:lpstr>Command Syntax</vt:lpstr>
      <vt:lpstr>OpenGL as a State Machine</vt:lpstr>
      <vt:lpstr>Changing General States</vt:lpstr>
      <vt:lpstr>Changing Boolean States</vt:lpstr>
      <vt:lpstr>Partial List of States</vt:lpstr>
      <vt:lpstr>Example</vt:lpstr>
      <vt:lpstr>OpenGL as a State Machine</vt:lpstr>
      <vt:lpstr>JOGL</vt:lpstr>
      <vt:lpstr>JOGL = Java OpenGL</vt:lpstr>
      <vt:lpstr>Programming JOGL</vt:lpstr>
      <vt:lpstr>GLEventListener</vt:lpstr>
      <vt:lpstr>Example</vt:lpstr>
      <vt:lpstr>PowerPoint Presentation</vt:lpstr>
      <vt:lpstr>PowerPoint Presentation</vt:lpstr>
      <vt:lpstr>PowerPoint Presentation</vt:lpstr>
      <vt:lpstr>PowerPoint Presentation</vt:lpstr>
      <vt:lpstr>Resources</vt:lpstr>
      <vt:lpstr>Exercise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</dc:creator>
  <cp:lastModifiedBy>Anna</cp:lastModifiedBy>
  <cp:revision>560</cp:revision>
  <dcterms:created xsi:type="dcterms:W3CDTF">2006-08-16T00:00:00Z</dcterms:created>
  <dcterms:modified xsi:type="dcterms:W3CDTF">2015-04-13T07:14:51Z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