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305" r:id="rId5"/>
    <p:sldId id="306" r:id="rId6"/>
    <p:sldId id="307" r:id="rId7"/>
    <p:sldId id="313" r:id="rId8"/>
    <p:sldId id="314" r:id="rId9"/>
    <p:sldId id="316" r:id="rId10"/>
    <p:sldId id="317" r:id="rId11"/>
    <p:sldId id="318" r:id="rId12"/>
    <p:sldId id="35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8" r:id="rId42"/>
    <p:sldId id="349" r:id="rId43"/>
    <p:sldId id="350" r:id="rId44"/>
    <p:sldId id="352" r:id="rId45"/>
    <p:sldId id="351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24" autoAdjust="0"/>
  </p:normalViewPr>
  <p:slideViewPr>
    <p:cSldViewPr snapToObjects="1"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1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http://upload.wikimedia.org/wikipedia/commons/b/bb/Pipeline_OpenGL_%28en%29.png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לא</a:t>
            </a:r>
            <a:r>
              <a:rPr lang="he-IL" baseline="0" dirty="0" smtClean="0"/>
              <a:t> איסורים - המלצות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EC3-8214-44FC-AA96-4D9F5047BF40}" type="datetime1">
              <a:rPr lang="en-US" smtClean="0"/>
              <a:t>4/19/2015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AE3-0066-4630-AFC1-3CE133E3288E}" type="datetime1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602D-3C94-4457-B8AA-21BEF379BA5B}" type="datetime1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0E62-E249-4123-9D96-AA82A56D7A78}" type="datetime1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2BCE-C839-46FA-BF5E-7571EFDBB10E}" type="datetime1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9DA-6604-43C1-AE61-78333C6EE2A0}" type="datetime1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1940-5A94-439A-AD6B-45ABA009D793}" type="datetime1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1899-E4CF-4C51-B19F-9582A3DB538A}" type="datetime1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A66-9441-4FF6-B422-4800939DB4D3}" type="datetime1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6468-E58C-49EE-92FE-693D00A004BA}" type="datetime1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9E77-55D0-4A2F-9F19-B19A91439E94}" type="datetime1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903E69-E913-42A4-8970-C924822B196D}" type="datetime1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6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“OpenGL: Drawing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Michael </a:t>
            </a:r>
            <a:r>
              <a:rPr lang="en-US" dirty="0" err="1"/>
              <a:t>Litvin</a:t>
            </a:r>
            <a:endParaRPr lang="en-US" dirty="0"/>
          </a:p>
          <a:p>
            <a:r>
              <a:rPr lang="en-US" dirty="0" smtClean="0"/>
              <a:t>20.04.2013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8516" name="Picture 4" descr="C:\Users\Chen\Unigine Heaven\screenshots\0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6400" y="0"/>
            <a:ext cx="12192000" cy="6858000"/>
          </a:xfrm>
          <a:prstGeom prst="rect">
            <a:avLst/>
          </a:prstGeom>
          <a:noFill/>
        </p:spPr>
      </p:pic>
      <p:pic>
        <p:nvPicPr>
          <p:cNvPr id="448517" name="Picture 5" descr="C:\Users\Chen\Unigine Heaven\screenshots\00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0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8516" name="Picture 4" descr="C:\Users\Chen\Unigine Heaven\screenshots\0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640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15048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19848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08773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48648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10648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770773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19446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26310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396248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66185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290261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40898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02898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58435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12310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Right Arrow 18"/>
          <p:cNvSpPr/>
          <p:nvPr/>
        </p:nvSpPr>
        <p:spPr>
          <a:xfrm>
            <a:off x="1447800" y="1295400"/>
            <a:ext cx="1914525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477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 – </a:t>
            </a:r>
            <a:r>
              <a:rPr lang="he-IL" dirty="0" smtClean="0"/>
              <a:t>קודקוד</a:t>
            </a:r>
          </a:p>
          <a:p>
            <a:r>
              <a:rPr lang="en-US" dirty="0" smtClean="0"/>
              <a:t>The basic building block in OpenGL</a:t>
            </a:r>
          </a:p>
          <a:p>
            <a:r>
              <a:rPr lang="en-US" dirty="0" smtClean="0"/>
              <a:t>Vertices completely define the OpenGL primitives:</a:t>
            </a:r>
          </a:p>
          <a:p>
            <a:pPr lvl="1"/>
            <a:r>
              <a:rPr lang="en-US" dirty="0" smtClean="0"/>
              <a:t>A Dot is defined by a single vertex</a:t>
            </a:r>
          </a:p>
          <a:p>
            <a:pPr lvl="1"/>
            <a:r>
              <a:rPr lang="en-US" dirty="0" smtClean="0"/>
              <a:t>A Line is defined by two vertices</a:t>
            </a:r>
          </a:p>
          <a:p>
            <a:pPr lvl="1"/>
            <a:r>
              <a:rPr lang="en-US" dirty="0" smtClean="0"/>
              <a:t>A Polygon is defined by three or more vertices</a:t>
            </a:r>
          </a:p>
        </p:txBody>
      </p:sp>
      <p:graphicFrame>
        <p:nvGraphicFramePr>
          <p:cNvPr id="23553" name="Object 2"/>
          <p:cNvGraphicFramePr>
            <a:graphicFrameLocks noChangeAspect="1"/>
          </p:cNvGraphicFramePr>
          <p:nvPr/>
        </p:nvGraphicFramePr>
        <p:xfrm>
          <a:off x="7086600" y="1676400"/>
          <a:ext cx="1524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495000" imgH="914400" progId="Equation.3">
                  <p:embed/>
                </p:oleObj>
              </mc:Choice>
              <mc:Fallback>
                <p:oleObj name="Equation" r:id="rId3" imgW="495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76400"/>
                        <a:ext cx="1524000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Vertices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/>
              <a:t>void </a:t>
            </a:r>
            <a:r>
              <a:rPr lang="en-US" b="1" i="1" dirty="0" err="1"/>
              <a:t>glVertex</a:t>
            </a:r>
            <a:r>
              <a:rPr lang="en-US" i="1" dirty="0"/>
              <a:t>{234}{</a:t>
            </a:r>
            <a:r>
              <a:rPr lang="en-US" i="1" dirty="0" err="1"/>
              <a:t>sifd</a:t>
            </a:r>
            <a:r>
              <a:rPr lang="en-US" i="1" dirty="0"/>
              <a:t>}[v](</a:t>
            </a:r>
            <a:r>
              <a:rPr lang="en-US" i="1" dirty="0" smtClean="0"/>
              <a:t>TYPE </a:t>
            </a:r>
            <a:r>
              <a:rPr lang="en-US" i="1" dirty="0" err="1" smtClean="0"/>
              <a:t>coords</a:t>
            </a:r>
            <a:r>
              <a:rPr lang="en-US" i="1" dirty="0"/>
              <a:t>);</a:t>
            </a:r>
          </a:p>
          <a:p>
            <a:pPr>
              <a:buFontTx/>
              <a:buNone/>
            </a:pPr>
            <a:endParaRPr lang="en-US" i="1" dirty="0"/>
          </a:p>
          <a:p>
            <a:pPr>
              <a:buFontTx/>
              <a:buNone/>
            </a:pPr>
            <a:r>
              <a:rPr lang="en-US" i="1" dirty="0"/>
              <a:t>	Default z value is 0.</a:t>
            </a:r>
          </a:p>
          <a:p>
            <a:pPr>
              <a:buFontTx/>
              <a:buNone/>
            </a:pPr>
            <a:r>
              <a:rPr lang="en-US" i="1" dirty="0"/>
              <a:t>	Default w value is 1. </a:t>
            </a:r>
          </a:p>
          <a:p>
            <a:pPr>
              <a:buFontTx/>
              <a:buNone/>
            </a:pPr>
            <a:endParaRPr lang="en-US" i="1" dirty="0"/>
          </a:p>
          <a:p>
            <a:pPr>
              <a:buFontTx/>
              <a:buNone/>
            </a:pPr>
            <a:r>
              <a:rPr lang="en-US" i="1" dirty="0"/>
              <a:t>	Calls to </a:t>
            </a:r>
            <a:r>
              <a:rPr lang="en-US" b="1" i="1" dirty="0" err="1"/>
              <a:t>glVertex</a:t>
            </a:r>
            <a:r>
              <a:rPr lang="en-US" b="1" i="1" dirty="0"/>
              <a:t>*() </a:t>
            </a:r>
            <a:r>
              <a:rPr lang="en-US" i="1" dirty="0"/>
              <a:t>are only effective between a </a:t>
            </a:r>
            <a:r>
              <a:rPr lang="en-US" b="1" i="1" dirty="0" err="1"/>
              <a:t>glBegin</a:t>
            </a:r>
            <a:r>
              <a:rPr lang="en-US" b="1" i="1" dirty="0"/>
              <a:t>() </a:t>
            </a:r>
            <a:r>
              <a:rPr lang="en-US" i="1" dirty="0"/>
              <a:t>and </a:t>
            </a:r>
            <a:r>
              <a:rPr lang="en-US" b="1" i="1" dirty="0" err="1"/>
              <a:t>glEnd</a:t>
            </a:r>
            <a:r>
              <a:rPr lang="en-US" b="1" i="1" dirty="0"/>
              <a:t>() </a:t>
            </a:r>
            <a:r>
              <a:rPr lang="en-US" i="1" dirty="0"/>
              <a:t>pair.</a:t>
            </a:r>
            <a:endParaRPr lang="en-US" dirty="0"/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 flipV="1">
            <a:off x="2015716" y="2098675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 flipV="1">
            <a:off x="2809404" y="2124075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 flipV="1">
            <a:off x="3457104" y="2162175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00" grpId="1" animBg="1"/>
      <p:bldP spid="55301" grpId="0" animBg="1"/>
      <p:bldP spid="55301" grpId="1" animBg="1"/>
      <p:bldP spid="55302" grpId="0" animBg="1"/>
      <p:bldP spid="5530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Drawing a Polygon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glBegin</a:t>
            </a:r>
            <a:r>
              <a:rPr lang="en-US" dirty="0" smtClean="0"/>
              <a:t> – Start drawing</a:t>
            </a:r>
          </a:p>
          <a:p>
            <a:r>
              <a:rPr lang="en-US" dirty="0" err="1" smtClean="0"/>
              <a:t>glEnd</a:t>
            </a:r>
            <a:r>
              <a:rPr lang="en-US" dirty="0" smtClean="0"/>
              <a:t> – End drawing</a:t>
            </a:r>
          </a:p>
          <a:p>
            <a:endParaRPr lang="en-US" dirty="0" smtClean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514600" y="3246437"/>
            <a:ext cx="2209800" cy="39052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08025" y="2713037"/>
            <a:ext cx="5083175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(GL_POLYGON);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glVertex2f(0.0, 0.0);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glVertex2f(4.0, 0.0);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glVertex2f(6.0, 1.5);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glVertex2f(4.0, 3.0);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glVertex2f(0.0, 3.0);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822950" y="4306887"/>
            <a:ext cx="2654300" cy="156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4" y="0"/>
              </a:cxn>
              <a:cxn ang="0">
                <a:pos x="1672" y="456"/>
              </a:cxn>
              <a:cxn ang="0">
                <a:pos x="1016" y="984"/>
              </a:cxn>
              <a:cxn ang="0">
                <a:pos x="0" y="984"/>
              </a:cxn>
              <a:cxn ang="0">
                <a:pos x="0" y="0"/>
              </a:cxn>
            </a:cxnLst>
            <a:rect l="0" t="0" r="r" b="b"/>
            <a:pathLst>
              <a:path w="1672" h="984">
                <a:moveTo>
                  <a:pt x="0" y="0"/>
                </a:moveTo>
                <a:lnTo>
                  <a:pt x="1024" y="0"/>
                </a:lnTo>
                <a:lnTo>
                  <a:pt x="1672" y="456"/>
                </a:lnTo>
                <a:lnTo>
                  <a:pt x="1016" y="984"/>
                </a:lnTo>
                <a:lnTo>
                  <a:pt x="0" y="984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412750" y="3627437"/>
            <a:ext cx="619125" cy="561975"/>
          </a:xfrm>
          <a:prstGeom prst="rightArrow">
            <a:avLst>
              <a:gd name="adj1" fmla="val 29380"/>
              <a:gd name="adj2" fmla="val 56217"/>
            </a:avLst>
          </a:prstGeom>
          <a:solidFill>
            <a:srgbClr val="33CC3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412750" y="4097337"/>
            <a:ext cx="619125" cy="561975"/>
          </a:xfrm>
          <a:prstGeom prst="rightArrow">
            <a:avLst>
              <a:gd name="adj1" fmla="val 29380"/>
              <a:gd name="adj2" fmla="val 56217"/>
            </a:avLst>
          </a:prstGeom>
          <a:solidFill>
            <a:srgbClr val="33CC3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412750" y="4565650"/>
            <a:ext cx="619125" cy="561975"/>
          </a:xfrm>
          <a:prstGeom prst="rightArrow">
            <a:avLst>
              <a:gd name="adj1" fmla="val 29380"/>
              <a:gd name="adj2" fmla="val 56217"/>
            </a:avLst>
          </a:prstGeom>
          <a:solidFill>
            <a:srgbClr val="33CC3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412750" y="5035550"/>
            <a:ext cx="619125" cy="561975"/>
          </a:xfrm>
          <a:prstGeom prst="rightArrow">
            <a:avLst>
              <a:gd name="adj1" fmla="val 29380"/>
              <a:gd name="adj2" fmla="val 56217"/>
            </a:avLst>
          </a:prstGeom>
          <a:solidFill>
            <a:srgbClr val="33CC3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412750" y="5503862"/>
            <a:ext cx="619125" cy="561975"/>
          </a:xfrm>
          <a:prstGeom prst="rightArrow">
            <a:avLst>
              <a:gd name="adj1" fmla="val 29380"/>
              <a:gd name="adj2" fmla="val 56217"/>
            </a:avLst>
          </a:prstGeom>
          <a:solidFill>
            <a:srgbClr val="33CC3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 flipV="1">
            <a:off x="5172075" y="5884862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 flipH="1" flipV="1">
            <a:off x="7467600" y="5903912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30" name="Freeform 20"/>
          <p:cNvSpPr>
            <a:spLocks/>
          </p:cNvSpPr>
          <p:nvPr/>
        </p:nvSpPr>
        <p:spPr bwMode="auto">
          <a:xfrm flipH="1" flipV="1">
            <a:off x="8496300" y="5094287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31" name="Freeform 21"/>
          <p:cNvSpPr>
            <a:spLocks/>
          </p:cNvSpPr>
          <p:nvPr/>
        </p:nvSpPr>
        <p:spPr bwMode="auto">
          <a:xfrm flipH="1">
            <a:off x="7477125" y="3475037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32" name="Freeform 22"/>
          <p:cNvSpPr>
            <a:spLocks/>
          </p:cNvSpPr>
          <p:nvPr/>
        </p:nvSpPr>
        <p:spPr bwMode="auto">
          <a:xfrm>
            <a:off x="5172075" y="3465512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41"/>
          <p:cNvSpPr>
            <a:spLocks noChangeArrowheads="1"/>
          </p:cNvSpPr>
          <p:nvPr/>
        </p:nvSpPr>
        <p:spPr bwMode="auto">
          <a:xfrm>
            <a:off x="7239000" y="2858475"/>
            <a:ext cx="287360" cy="281327"/>
          </a:xfrm>
          <a:prstGeom prst="rect">
            <a:avLst/>
          </a:prstGeom>
          <a:solidFill>
            <a:srgbClr val="F8F8F8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10532" y="2297112"/>
            <a:ext cx="2871468" cy="2808288"/>
            <a:chOff x="2544" y="1468"/>
            <a:chExt cx="2688" cy="2256"/>
          </a:xfrm>
        </p:grpSpPr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2544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2813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7"/>
            <p:cNvSpPr>
              <a:spLocks noChangeArrowheads="1"/>
            </p:cNvSpPr>
            <p:nvPr/>
          </p:nvSpPr>
          <p:spPr bwMode="auto">
            <a:xfrm>
              <a:off x="3082" y="2374"/>
              <a:ext cx="26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8"/>
            <p:cNvSpPr>
              <a:spLocks noChangeArrowheads="1"/>
            </p:cNvSpPr>
            <p:nvPr/>
          </p:nvSpPr>
          <p:spPr bwMode="auto">
            <a:xfrm>
              <a:off x="3350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9"/>
            <p:cNvSpPr>
              <a:spLocks noChangeArrowheads="1"/>
            </p:cNvSpPr>
            <p:nvPr/>
          </p:nvSpPr>
          <p:spPr bwMode="auto">
            <a:xfrm>
              <a:off x="3619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2544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1"/>
            <p:cNvSpPr>
              <a:spLocks noChangeArrowheads="1"/>
            </p:cNvSpPr>
            <p:nvPr/>
          </p:nvSpPr>
          <p:spPr bwMode="auto">
            <a:xfrm>
              <a:off x="2813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3082" y="2147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"/>
            <p:cNvSpPr>
              <a:spLocks noChangeArrowheads="1"/>
            </p:cNvSpPr>
            <p:nvPr/>
          </p:nvSpPr>
          <p:spPr bwMode="auto">
            <a:xfrm>
              <a:off x="3350" y="2147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3619" y="2147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2544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6"/>
            <p:cNvSpPr>
              <a:spLocks noChangeArrowheads="1"/>
            </p:cNvSpPr>
            <p:nvPr/>
          </p:nvSpPr>
          <p:spPr bwMode="auto">
            <a:xfrm>
              <a:off x="2813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7"/>
            <p:cNvSpPr>
              <a:spLocks noChangeArrowheads="1"/>
            </p:cNvSpPr>
            <p:nvPr/>
          </p:nvSpPr>
          <p:spPr bwMode="auto">
            <a:xfrm>
              <a:off x="3082" y="1921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3350" y="1921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3619" y="1921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2544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21"/>
            <p:cNvSpPr>
              <a:spLocks noChangeArrowheads="1"/>
            </p:cNvSpPr>
            <p:nvPr/>
          </p:nvSpPr>
          <p:spPr bwMode="auto">
            <a:xfrm>
              <a:off x="2813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22"/>
            <p:cNvSpPr>
              <a:spLocks noChangeArrowheads="1"/>
            </p:cNvSpPr>
            <p:nvPr/>
          </p:nvSpPr>
          <p:spPr bwMode="auto">
            <a:xfrm>
              <a:off x="3082" y="1694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23"/>
            <p:cNvSpPr>
              <a:spLocks noChangeArrowheads="1"/>
            </p:cNvSpPr>
            <p:nvPr/>
          </p:nvSpPr>
          <p:spPr bwMode="auto">
            <a:xfrm>
              <a:off x="3350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24"/>
            <p:cNvSpPr>
              <a:spLocks noChangeArrowheads="1"/>
            </p:cNvSpPr>
            <p:nvPr/>
          </p:nvSpPr>
          <p:spPr bwMode="auto">
            <a:xfrm>
              <a:off x="3619" y="1694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25"/>
            <p:cNvSpPr>
              <a:spLocks noChangeArrowheads="1"/>
            </p:cNvSpPr>
            <p:nvPr/>
          </p:nvSpPr>
          <p:spPr bwMode="auto">
            <a:xfrm>
              <a:off x="2544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6"/>
            <p:cNvSpPr>
              <a:spLocks noChangeArrowheads="1"/>
            </p:cNvSpPr>
            <p:nvPr/>
          </p:nvSpPr>
          <p:spPr bwMode="auto">
            <a:xfrm>
              <a:off x="2813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27"/>
            <p:cNvSpPr>
              <a:spLocks noChangeArrowheads="1"/>
            </p:cNvSpPr>
            <p:nvPr/>
          </p:nvSpPr>
          <p:spPr bwMode="auto">
            <a:xfrm>
              <a:off x="3082" y="146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28"/>
            <p:cNvSpPr>
              <a:spLocks noChangeArrowheads="1"/>
            </p:cNvSpPr>
            <p:nvPr/>
          </p:nvSpPr>
          <p:spPr bwMode="auto">
            <a:xfrm>
              <a:off x="3350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29"/>
            <p:cNvSpPr>
              <a:spLocks noChangeArrowheads="1"/>
            </p:cNvSpPr>
            <p:nvPr/>
          </p:nvSpPr>
          <p:spPr bwMode="auto">
            <a:xfrm>
              <a:off x="3619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30"/>
            <p:cNvSpPr>
              <a:spLocks noChangeArrowheads="1"/>
            </p:cNvSpPr>
            <p:nvPr/>
          </p:nvSpPr>
          <p:spPr bwMode="auto">
            <a:xfrm>
              <a:off x="3888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31"/>
            <p:cNvSpPr>
              <a:spLocks noChangeArrowheads="1"/>
            </p:cNvSpPr>
            <p:nvPr/>
          </p:nvSpPr>
          <p:spPr bwMode="auto">
            <a:xfrm>
              <a:off x="4157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32"/>
            <p:cNvSpPr>
              <a:spLocks noChangeArrowheads="1"/>
            </p:cNvSpPr>
            <p:nvPr/>
          </p:nvSpPr>
          <p:spPr bwMode="auto">
            <a:xfrm>
              <a:off x="4426" y="2374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33"/>
            <p:cNvSpPr>
              <a:spLocks noChangeArrowheads="1"/>
            </p:cNvSpPr>
            <p:nvPr/>
          </p:nvSpPr>
          <p:spPr bwMode="auto">
            <a:xfrm>
              <a:off x="4694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34"/>
            <p:cNvSpPr>
              <a:spLocks noChangeArrowheads="1"/>
            </p:cNvSpPr>
            <p:nvPr/>
          </p:nvSpPr>
          <p:spPr bwMode="auto">
            <a:xfrm>
              <a:off x="4963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35"/>
            <p:cNvSpPr>
              <a:spLocks noChangeArrowheads="1"/>
            </p:cNvSpPr>
            <p:nvPr/>
          </p:nvSpPr>
          <p:spPr bwMode="auto">
            <a:xfrm>
              <a:off x="3888" y="2147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36"/>
            <p:cNvSpPr>
              <a:spLocks noChangeArrowheads="1"/>
            </p:cNvSpPr>
            <p:nvPr/>
          </p:nvSpPr>
          <p:spPr bwMode="auto">
            <a:xfrm>
              <a:off x="4157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37"/>
            <p:cNvSpPr>
              <a:spLocks noChangeArrowheads="1"/>
            </p:cNvSpPr>
            <p:nvPr/>
          </p:nvSpPr>
          <p:spPr bwMode="auto">
            <a:xfrm>
              <a:off x="4426" y="2147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38"/>
            <p:cNvSpPr>
              <a:spLocks noChangeArrowheads="1"/>
            </p:cNvSpPr>
            <p:nvPr/>
          </p:nvSpPr>
          <p:spPr bwMode="auto">
            <a:xfrm>
              <a:off x="4694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4963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40"/>
            <p:cNvSpPr>
              <a:spLocks noChangeArrowheads="1"/>
            </p:cNvSpPr>
            <p:nvPr/>
          </p:nvSpPr>
          <p:spPr bwMode="auto">
            <a:xfrm>
              <a:off x="3888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41"/>
            <p:cNvSpPr>
              <a:spLocks noChangeArrowheads="1"/>
            </p:cNvSpPr>
            <p:nvPr/>
          </p:nvSpPr>
          <p:spPr bwMode="auto">
            <a:xfrm>
              <a:off x="4157" y="1921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42"/>
            <p:cNvSpPr>
              <a:spLocks noChangeArrowheads="1"/>
            </p:cNvSpPr>
            <p:nvPr/>
          </p:nvSpPr>
          <p:spPr bwMode="auto">
            <a:xfrm>
              <a:off x="4426" y="1921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43"/>
            <p:cNvSpPr>
              <a:spLocks noChangeArrowheads="1"/>
            </p:cNvSpPr>
            <p:nvPr/>
          </p:nvSpPr>
          <p:spPr bwMode="auto">
            <a:xfrm>
              <a:off x="4694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44"/>
            <p:cNvSpPr>
              <a:spLocks noChangeArrowheads="1"/>
            </p:cNvSpPr>
            <p:nvPr/>
          </p:nvSpPr>
          <p:spPr bwMode="auto">
            <a:xfrm>
              <a:off x="4963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3888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46"/>
            <p:cNvSpPr>
              <a:spLocks noChangeArrowheads="1"/>
            </p:cNvSpPr>
            <p:nvPr/>
          </p:nvSpPr>
          <p:spPr bwMode="auto">
            <a:xfrm>
              <a:off x="4157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47"/>
            <p:cNvSpPr>
              <a:spLocks noChangeArrowheads="1"/>
            </p:cNvSpPr>
            <p:nvPr/>
          </p:nvSpPr>
          <p:spPr bwMode="auto">
            <a:xfrm>
              <a:off x="4426" y="1694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48"/>
            <p:cNvSpPr>
              <a:spLocks noChangeArrowheads="1"/>
            </p:cNvSpPr>
            <p:nvPr/>
          </p:nvSpPr>
          <p:spPr bwMode="auto">
            <a:xfrm>
              <a:off x="4694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49"/>
            <p:cNvSpPr>
              <a:spLocks noChangeArrowheads="1"/>
            </p:cNvSpPr>
            <p:nvPr/>
          </p:nvSpPr>
          <p:spPr bwMode="auto">
            <a:xfrm>
              <a:off x="4963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50"/>
            <p:cNvSpPr>
              <a:spLocks noChangeArrowheads="1"/>
            </p:cNvSpPr>
            <p:nvPr/>
          </p:nvSpPr>
          <p:spPr bwMode="auto">
            <a:xfrm>
              <a:off x="3888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51"/>
            <p:cNvSpPr>
              <a:spLocks noChangeArrowheads="1"/>
            </p:cNvSpPr>
            <p:nvPr/>
          </p:nvSpPr>
          <p:spPr bwMode="auto">
            <a:xfrm>
              <a:off x="4157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52"/>
            <p:cNvSpPr>
              <a:spLocks noChangeArrowheads="1"/>
            </p:cNvSpPr>
            <p:nvPr/>
          </p:nvSpPr>
          <p:spPr bwMode="auto">
            <a:xfrm>
              <a:off x="4426" y="146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53"/>
            <p:cNvSpPr>
              <a:spLocks noChangeArrowheads="1"/>
            </p:cNvSpPr>
            <p:nvPr/>
          </p:nvSpPr>
          <p:spPr bwMode="auto">
            <a:xfrm>
              <a:off x="4694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54"/>
            <p:cNvSpPr>
              <a:spLocks noChangeArrowheads="1"/>
            </p:cNvSpPr>
            <p:nvPr/>
          </p:nvSpPr>
          <p:spPr bwMode="auto">
            <a:xfrm>
              <a:off x="4963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55"/>
            <p:cNvSpPr>
              <a:spLocks noChangeArrowheads="1"/>
            </p:cNvSpPr>
            <p:nvPr/>
          </p:nvSpPr>
          <p:spPr bwMode="auto">
            <a:xfrm>
              <a:off x="2544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56"/>
            <p:cNvSpPr>
              <a:spLocks noChangeArrowheads="1"/>
            </p:cNvSpPr>
            <p:nvPr/>
          </p:nvSpPr>
          <p:spPr bwMode="auto">
            <a:xfrm>
              <a:off x="2813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>
              <a:off x="3082" y="349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>
              <a:off x="3350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59"/>
            <p:cNvSpPr>
              <a:spLocks noChangeArrowheads="1"/>
            </p:cNvSpPr>
            <p:nvPr/>
          </p:nvSpPr>
          <p:spPr bwMode="auto">
            <a:xfrm>
              <a:off x="3619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60"/>
            <p:cNvSpPr>
              <a:spLocks noChangeArrowheads="1"/>
            </p:cNvSpPr>
            <p:nvPr/>
          </p:nvSpPr>
          <p:spPr bwMode="auto">
            <a:xfrm>
              <a:off x="2544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61"/>
            <p:cNvSpPr>
              <a:spLocks noChangeArrowheads="1"/>
            </p:cNvSpPr>
            <p:nvPr/>
          </p:nvSpPr>
          <p:spPr bwMode="auto">
            <a:xfrm>
              <a:off x="2813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62"/>
            <p:cNvSpPr>
              <a:spLocks noChangeArrowheads="1"/>
            </p:cNvSpPr>
            <p:nvPr/>
          </p:nvSpPr>
          <p:spPr bwMode="auto">
            <a:xfrm>
              <a:off x="3082" y="3271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63"/>
            <p:cNvSpPr>
              <a:spLocks noChangeArrowheads="1"/>
            </p:cNvSpPr>
            <p:nvPr/>
          </p:nvSpPr>
          <p:spPr bwMode="auto">
            <a:xfrm>
              <a:off x="3350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64"/>
            <p:cNvSpPr>
              <a:spLocks noChangeArrowheads="1"/>
            </p:cNvSpPr>
            <p:nvPr/>
          </p:nvSpPr>
          <p:spPr bwMode="auto">
            <a:xfrm>
              <a:off x="3619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65"/>
            <p:cNvSpPr>
              <a:spLocks noChangeArrowheads="1"/>
            </p:cNvSpPr>
            <p:nvPr/>
          </p:nvSpPr>
          <p:spPr bwMode="auto">
            <a:xfrm>
              <a:off x="2544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Rectangle 66"/>
            <p:cNvSpPr>
              <a:spLocks noChangeArrowheads="1"/>
            </p:cNvSpPr>
            <p:nvPr/>
          </p:nvSpPr>
          <p:spPr bwMode="auto">
            <a:xfrm>
              <a:off x="2813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67"/>
            <p:cNvSpPr>
              <a:spLocks noChangeArrowheads="1"/>
            </p:cNvSpPr>
            <p:nvPr/>
          </p:nvSpPr>
          <p:spPr bwMode="auto">
            <a:xfrm>
              <a:off x="3082" y="3045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68"/>
            <p:cNvSpPr>
              <a:spLocks noChangeArrowheads="1"/>
            </p:cNvSpPr>
            <p:nvPr/>
          </p:nvSpPr>
          <p:spPr bwMode="auto">
            <a:xfrm>
              <a:off x="3350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69"/>
            <p:cNvSpPr>
              <a:spLocks noChangeArrowheads="1"/>
            </p:cNvSpPr>
            <p:nvPr/>
          </p:nvSpPr>
          <p:spPr bwMode="auto">
            <a:xfrm>
              <a:off x="3619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70"/>
            <p:cNvSpPr>
              <a:spLocks noChangeArrowheads="1"/>
            </p:cNvSpPr>
            <p:nvPr/>
          </p:nvSpPr>
          <p:spPr bwMode="auto">
            <a:xfrm>
              <a:off x="2544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71"/>
            <p:cNvSpPr>
              <a:spLocks noChangeArrowheads="1"/>
            </p:cNvSpPr>
            <p:nvPr/>
          </p:nvSpPr>
          <p:spPr bwMode="auto">
            <a:xfrm>
              <a:off x="2813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72"/>
            <p:cNvSpPr>
              <a:spLocks noChangeArrowheads="1"/>
            </p:cNvSpPr>
            <p:nvPr/>
          </p:nvSpPr>
          <p:spPr bwMode="auto">
            <a:xfrm>
              <a:off x="3082" y="2818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73"/>
            <p:cNvSpPr>
              <a:spLocks noChangeArrowheads="1"/>
            </p:cNvSpPr>
            <p:nvPr/>
          </p:nvSpPr>
          <p:spPr bwMode="auto">
            <a:xfrm>
              <a:off x="3350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74"/>
            <p:cNvSpPr>
              <a:spLocks noChangeArrowheads="1"/>
            </p:cNvSpPr>
            <p:nvPr/>
          </p:nvSpPr>
          <p:spPr bwMode="auto">
            <a:xfrm>
              <a:off x="3619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75"/>
            <p:cNvSpPr>
              <a:spLocks noChangeArrowheads="1"/>
            </p:cNvSpPr>
            <p:nvPr/>
          </p:nvSpPr>
          <p:spPr bwMode="auto">
            <a:xfrm>
              <a:off x="2544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76"/>
            <p:cNvSpPr>
              <a:spLocks noChangeArrowheads="1"/>
            </p:cNvSpPr>
            <p:nvPr/>
          </p:nvSpPr>
          <p:spPr bwMode="auto">
            <a:xfrm>
              <a:off x="2813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77"/>
            <p:cNvSpPr>
              <a:spLocks noChangeArrowheads="1"/>
            </p:cNvSpPr>
            <p:nvPr/>
          </p:nvSpPr>
          <p:spPr bwMode="auto">
            <a:xfrm>
              <a:off x="3082" y="2592"/>
              <a:ext cx="26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78"/>
            <p:cNvSpPr>
              <a:spLocks noChangeArrowheads="1"/>
            </p:cNvSpPr>
            <p:nvPr/>
          </p:nvSpPr>
          <p:spPr bwMode="auto">
            <a:xfrm>
              <a:off x="3350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79"/>
            <p:cNvSpPr>
              <a:spLocks noChangeArrowheads="1"/>
            </p:cNvSpPr>
            <p:nvPr/>
          </p:nvSpPr>
          <p:spPr bwMode="auto">
            <a:xfrm>
              <a:off x="3619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Rectangle 80"/>
            <p:cNvSpPr>
              <a:spLocks noChangeArrowheads="1"/>
            </p:cNvSpPr>
            <p:nvPr/>
          </p:nvSpPr>
          <p:spPr bwMode="auto">
            <a:xfrm>
              <a:off x="3888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81"/>
            <p:cNvSpPr>
              <a:spLocks noChangeArrowheads="1"/>
            </p:cNvSpPr>
            <p:nvPr/>
          </p:nvSpPr>
          <p:spPr bwMode="auto">
            <a:xfrm>
              <a:off x="4157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82"/>
            <p:cNvSpPr>
              <a:spLocks noChangeArrowheads="1"/>
            </p:cNvSpPr>
            <p:nvPr/>
          </p:nvSpPr>
          <p:spPr bwMode="auto">
            <a:xfrm>
              <a:off x="4426" y="349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83"/>
            <p:cNvSpPr>
              <a:spLocks noChangeArrowheads="1"/>
            </p:cNvSpPr>
            <p:nvPr/>
          </p:nvSpPr>
          <p:spPr bwMode="auto">
            <a:xfrm>
              <a:off x="4694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4"/>
            <p:cNvSpPr>
              <a:spLocks noChangeArrowheads="1"/>
            </p:cNvSpPr>
            <p:nvPr/>
          </p:nvSpPr>
          <p:spPr bwMode="auto">
            <a:xfrm>
              <a:off x="4963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85"/>
            <p:cNvSpPr>
              <a:spLocks noChangeArrowheads="1"/>
            </p:cNvSpPr>
            <p:nvPr/>
          </p:nvSpPr>
          <p:spPr bwMode="auto">
            <a:xfrm>
              <a:off x="3888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86"/>
            <p:cNvSpPr>
              <a:spLocks noChangeArrowheads="1"/>
            </p:cNvSpPr>
            <p:nvPr/>
          </p:nvSpPr>
          <p:spPr bwMode="auto">
            <a:xfrm>
              <a:off x="4157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87"/>
            <p:cNvSpPr>
              <a:spLocks noChangeArrowheads="1"/>
            </p:cNvSpPr>
            <p:nvPr/>
          </p:nvSpPr>
          <p:spPr bwMode="auto">
            <a:xfrm>
              <a:off x="4426" y="3271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88"/>
            <p:cNvSpPr>
              <a:spLocks noChangeArrowheads="1"/>
            </p:cNvSpPr>
            <p:nvPr/>
          </p:nvSpPr>
          <p:spPr bwMode="auto">
            <a:xfrm>
              <a:off x="4694" y="3271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89"/>
            <p:cNvSpPr>
              <a:spLocks noChangeArrowheads="1"/>
            </p:cNvSpPr>
            <p:nvPr/>
          </p:nvSpPr>
          <p:spPr bwMode="auto">
            <a:xfrm>
              <a:off x="4963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90"/>
            <p:cNvSpPr>
              <a:spLocks noChangeArrowheads="1"/>
            </p:cNvSpPr>
            <p:nvPr/>
          </p:nvSpPr>
          <p:spPr bwMode="auto">
            <a:xfrm>
              <a:off x="3888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91"/>
            <p:cNvSpPr>
              <a:spLocks noChangeArrowheads="1"/>
            </p:cNvSpPr>
            <p:nvPr/>
          </p:nvSpPr>
          <p:spPr bwMode="auto">
            <a:xfrm>
              <a:off x="4157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92"/>
            <p:cNvSpPr>
              <a:spLocks noChangeArrowheads="1"/>
            </p:cNvSpPr>
            <p:nvPr/>
          </p:nvSpPr>
          <p:spPr bwMode="auto">
            <a:xfrm>
              <a:off x="4426" y="3045"/>
              <a:ext cx="26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93"/>
            <p:cNvSpPr>
              <a:spLocks noChangeArrowheads="1"/>
            </p:cNvSpPr>
            <p:nvPr/>
          </p:nvSpPr>
          <p:spPr bwMode="auto">
            <a:xfrm>
              <a:off x="4694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94"/>
            <p:cNvSpPr>
              <a:spLocks noChangeArrowheads="1"/>
            </p:cNvSpPr>
            <p:nvPr/>
          </p:nvSpPr>
          <p:spPr bwMode="auto">
            <a:xfrm>
              <a:off x="4963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95"/>
            <p:cNvSpPr>
              <a:spLocks noChangeArrowheads="1"/>
            </p:cNvSpPr>
            <p:nvPr/>
          </p:nvSpPr>
          <p:spPr bwMode="auto">
            <a:xfrm>
              <a:off x="3888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96"/>
            <p:cNvSpPr>
              <a:spLocks noChangeArrowheads="1"/>
            </p:cNvSpPr>
            <p:nvPr/>
          </p:nvSpPr>
          <p:spPr bwMode="auto">
            <a:xfrm>
              <a:off x="4157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97"/>
            <p:cNvSpPr>
              <a:spLocks noChangeArrowheads="1"/>
            </p:cNvSpPr>
            <p:nvPr/>
          </p:nvSpPr>
          <p:spPr bwMode="auto">
            <a:xfrm>
              <a:off x="4426" y="2818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98"/>
            <p:cNvSpPr>
              <a:spLocks noChangeArrowheads="1"/>
            </p:cNvSpPr>
            <p:nvPr/>
          </p:nvSpPr>
          <p:spPr bwMode="auto">
            <a:xfrm>
              <a:off x="4694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99"/>
            <p:cNvSpPr>
              <a:spLocks noChangeArrowheads="1"/>
            </p:cNvSpPr>
            <p:nvPr/>
          </p:nvSpPr>
          <p:spPr bwMode="auto">
            <a:xfrm>
              <a:off x="4963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100"/>
            <p:cNvSpPr>
              <a:spLocks noChangeArrowheads="1"/>
            </p:cNvSpPr>
            <p:nvPr/>
          </p:nvSpPr>
          <p:spPr bwMode="auto">
            <a:xfrm>
              <a:off x="3888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101"/>
            <p:cNvSpPr>
              <a:spLocks noChangeArrowheads="1"/>
            </p:cNvSpPr>
            <p:nvPr/>
          </p:nvSpPr>
          <p:spPr bwMode="auto">
            <a:xfrm>
              <a:off x="4157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102"/>
            <p:cNvSpPr>
              <a:spLocks noChangeArrowheads="1"/>
            </p:cNvSpPr>
            <p:nvPr/>
          </p:nvSpPr>
          <p:spPr bwMode="auto">
            <a:xfrm>
              <a:off x="4426" y="2592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103"/>
            <p:cNvSpPr>
              <a:spLocks noChangeArrowheads="1"/>
            </p:cNvSpPr>
            <p:nvPr/>
          </p:nvSpPr>
          <p:spPr bwMode="auto">
            <a:xfrm>
              <a:off x="4694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104"/>
            <p:cNvSpPr>
              <a:spLocks noChangeArrowheads="1"/>
            </p:cNvSpPr>
            <p:nvPr/>
          </p:nvSpPr>
          <p:spPr bwMode="auto">
            <a:xfrm>
              <a:off x="4963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Specified by a single </a:t>
            </a:r>
            <a:r>
              <a:rPr lang="en-US" i="1" dirty="0" smtClean="0"/>
              <a:t>vertex</a:t>
            </a:r>
            <a:endParaRPr lang="en-US" dirty="0" smtClean="0"/>
          </a:p>
          <a:p>
            <a:r>
              <a:rPr lang="en-US" dirty="0" smtClean="0"/>
              <a:t>Occupies at least a single </a:t>
            </a:r>
            <a:r>
              <a:rPr lang="en-US" i="1" dirty="0" smtClean="0"/>
              <a:t>pixel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Many points (with different coordinates) can be rendered at the same pixel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391400" y="2895600"/>
            <a:ext cx="160338" cy="1603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6780212" y="2124075"/>
            <a:ext cx="647700" cy="771525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264" y="358"/>
              </a:cxn>
              <a:cxn ang="0">
                <a:pos x="174" y="444"/>
              </a:cxn>
              <a:cxn ang="0">
                <a:pos x="408" y="486"/>
              </a:cxn>
              <a:cxn ang="0">
                <a:pos x="396" y="252"/>
              </a:cxn>
              <a:cxn ang="0">
                <a:pos x="316" y="324"/>
              </a:cxn>
              <a:cxn ang="0">
                <a:pos x="170" y="0"/>
              </a:cxn>
              <a:cxn ang="0">
                <a:pos x="0" y="138"/>
              </a:cxn>
            </a:cxnLst>
            <a:rect l="0" t="0" r="r" b="b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223000" y="1752600"/>
            <a:ext cx="1397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Point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2362200"/>
            <a:ext cx="2871468" cy="2808288"/>
            <a:chOff x="2544" y="1468"/>
            <a:chExt cx="2688" cy="2256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544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813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082" y="2374"/>
              <a:ext cx="268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350" y="2374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619" y="2374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544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813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082" y="2147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350" y="2147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619" y="2147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2544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813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082" y="1921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3350" y="1921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619" y="1921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2544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2813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3082" y="1694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350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3619" y="1694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2544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813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3082" y="146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3350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3619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3888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4157" y="2374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4426" y="2374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4694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4963" y="2374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3888" y="2147"/>
              <a:ext cx="26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4157" y="2147"/>
              <a:ext cx="26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4426" y="2147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4694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963" y="2147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3888" y="1921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4157" y="1921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4426" y="1921"/>
              <a:ext cx="268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694" y="1921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963" y="1921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3888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157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4426" y="1694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4694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4963" y="1694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3888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4157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4426" y="146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4694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4963" y="146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5"/>
            <p:cNvSpPr>
              <a:spLocks noChangeArrowheads="1"/>
            </p:cNvSpPr>
            <p:nvPr/>
          </p:nvSpPr>
          <p:spPr bwMode="auto">
            <a:xfrm>
              <a:off x="2544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56"/>
            <p:cNvSpPr>
              <a:spLocks noChangeArrowheads="1"/>
            </p:cNvSpPr>
            <p:nvPr/>
          </p:nvSpPr>
          <p:spPr bwMode="auto">
            <a:xfrm>
              <a:off x="2813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3082" y="349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3350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3619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0"/>
            <p:cNvSpPr>
              <a:spLocks noChangeArrowheads="1"/>
            </p:cNvSpPr>
            <p:nvPr/>
          </p:nvSpPr>
          <p:spPr bwMode="auto">
            <a:xfrm>
              <a:off x="2544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2813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2"/>
            <p:cNvSpPr>
              <a:spLocks noChangeArrowheads="1"/>
            </p:cNvSpPr>
            <p:nvPr/>
          </p:nvSpPr>
          <p:spPr bwMode="auto">
            <a:xfrm>
              <a:off x="3082" y="3271"/>
              <a:ext cx="268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3"/>
            <p:cNvSpPr>
              <a:spLocks noChangeArrowheads="1"/>
            </p:cNvSpPr>
            <p:nvPr/>
          </p:nvSpPr>
          <p:spPr bwMode="auto">
            <a:xfrm>
              <a:off x="3350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4"/>
            <p:cNvSpPr>
              <a:spLocks noChangeArrowheads="1"/>
            </p:cNvSpPr>
            <p:nvPr/>
          </p:nvSpPr>
          <p:spPr bwMode="auto">
            <a:xfrm>
              <a:off x="3619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2544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2813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3082" y="3045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3350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3619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544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2813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3082" y="2818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3350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3619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2544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2813" y="2592"/>
              <a:ext cx="26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3082" y="2592"/>
              <a:ext cx="26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3350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3619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0"/>
            <p:cNvSpPr>
              <a:spLocks noChangeArrowheads="1"/>
            </p:cNvSpPr>
            <p:nvPr/>
          </p:nvSpPr>
          <p:spPr bwMode="auto">
            <a:xfrm>
              <a:off x="3888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81"/>
            <p:cNvSpPr>
              <a:spLocks noChangeArrowheads="1"/>
            </p:cNvSpPr>
            <p:nvPr/>
          </p:nvSpPr>
          <p:spPr bwMode="auto">
            <a:xfrm>
              <a:off x="4157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4426" y="3498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4694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4963" y="3498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85"/>
            <p:cNvSpPr>
              <a:spLocks noChangeArrowheads="1"/>
            </p:cNvSpPr>
            <p:nvPr/>
          </p:nvSpPr>
          <p:spPr bwMode="auto">
            <a:xfrm>
              <a:off x="3888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4157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4426" y="3271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4694" y="3271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4963" y="3271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90"/>
            <p:cNvSpPr>
              <a:spLocks noChangeArrowheads="1"/>
            </p:cNvSpPr>
            <p:nvPr/>
          </p:nvSpPr>
          <p:spPr bwMode="auto">
            <a:xfrm>
              <a:off x="3888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157" y="3045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2"/>
            <p:cNvSpPr>
              <a:spLocks noChangeArrowheads="1"/>
            </p:cNvSpPr>
            <p:nvPr/>
          </p:nvSpPr>
          <p:spPr bwMode="auto">
            <a:xfrm>
              <a:off x="4426" y="3045"/>
              <a:ext cx="26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3"/>
            <p:cNvSpPr>
              <a:spLocks noChangeArrowheads="1"/>
            </p:cNvSpPr>
            <p:nvPr/>
          </p:nvSpPr>
          <p:spPr bwMode="auto">
            <a:xfrm>
              <a:off x="4694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4"/>
            <p:cNvSpPr>
              <a:spLocks noChangeArrowheads="1"/>
            </p:cNvSpPr>
            <p:nvPr/>
          </p:nvSpPr>
          <p:spPr bwMode="auto">
            <a:xfrm>
              <a:off x="4963" y="3045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3888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4157" y="2818"/>
              <a:ext cx="26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97"/>
            <p:cNvSpPr>
              <a:spLocks noChangeArrowheads="1"/>
            </p:cNvSpPr>
            <p:nvPr/>
          </p:nvSpPr>
          <p:spPr bwMode="auto">
            <a:xfrm>
              <a:off x="4426" y="2818"/>
              <a:ext cx="26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98"/>
            <p:cNvSpPr>
              <a:spLocks noChangeArrowheads="1"/>
            </p:cNvSpPr>
            <p:nvPr/>
          </p:nvSpPr>
          <p:spPr bwMode="auto">
            <a:xfrm>
              <a:off x="4694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99"/>
            <p:cNvSpPr>
              <a:spLocks noChangeArrowheads="1"/>
            </p:cNvSpPr>
            <p:nvPr/>
          </p:nvSpPr>
          <p:spPr bwMode="auto">
            <a:xfrm>
              <a:off x="4963" y="2818"/>
              <a:ext cx="26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100"/>
            <p:cNvSpPr>
              <a:spLocks noChangeArrowheads="1"/>
            </p:cNvSpPr>
            <p:nvPr/>
          </p:nvSpPr>
          <p:spPr bwMode="auto">
            <a:xfrm>
              <a:off x="3888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101"/>
            <p:cNvSpPr>
              <a:spLocks noChangeArrowheads="1"/>
            </p:cNvSpPr>
            <p:nvPr/>
          </p:nvSpPr>
          <p:spPr bwMode="auto">
            <a:xfrm>
              <a:off x="4157" y="2592"/>
              <a:ext cx="269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02"/>
            <p:cNvSpPr>
              <a:spLocks noChangeArrowheads="1"/>
            </p:cNvSpPr>
            <p:nvPr/>
          </p:nvSpPr>
          <p:spPr bwMode="auto">
            <a:xfrm>
              <a:off x="4426" y="2592"/>
              <a:ext cx="268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03"/>
            <p:cNvSpPr>
              <a:spLocks noChangeArrowheads="1"/>
            </p:cNvSpPr>
            <p:nvPr/>
          </p:nvSpPr>
          <p:spPr bwMode="auto">
            <a:xfrm>
              <a:off x="4694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04"/>
            <p:cNvSpPr>
              <a:spLocks noChangeArrowheads="1"/>
            </p:cNvSpPr>
            <p:nvPr/>
          </p:nvSpPr>
          <p:spPr bwMode="auto">
            <a:xfrm>
              <a:off x="4963" y="2592"/>
              <a:ext cx="269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1600200"/>
            <a:ext cx="38100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Defined by 2 vertices</a:t>
            </a:r>
          </a:p>
          <a:p>
            <a:r>
              <a:rPr lang="en-US" dirty="0" smtClean="0"/>
              <a:t>Occupies pixels on an 8-connected line between the 2 vertices</a:t>
            </a:r>
          </a:p>
          <a:p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4319268" y="1527832"/>
            <a:ext cx="4627418" cy="3831145"/>
            <a:chOff x="2299780" y="2606855"/>
            <a:chExt cx="4072128" cy="3353759"/>
          </a:xfrm>
        </p:grpSpPr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V="1">
              <a:off x="3842068" y="3962399"/>
              <a:ext cx="1949131" cy="70895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133" name="Freeform 5"/>
            <p:cNvSpPr>
              <a:spLocks/>
            </p:cNvSpPr>
            <p:nvPr/>
          </p:nvSpPr>
          <p:spPr bwMode="auto">
            <a:xfrm>
              <a:off x="3171508" y="3804190"/>
              <a:ext cx="647700" cy="77152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264" y="358"/>
                </a:cxn>
                <a:cxn ang="0">
                  <a:pos x="174" y="444"/>
                </a:cxn>
                <a:cxn ang="0">
                  <a:pos x="408" y="486"/>
                </a:cxn>
                <a:cxn ang="0">
                  <a:pos x="396" y="252"/>
                </a:cxn>
                <a:cxn ang="0">
                  <a:pos x="316" y="324"/>
                </a:cxn>
                <a:cxn ang="0">
                  <a:pos x="170" y="0"/>
                </a:cxn>
                <a:cxn ang="0">
                  <a:pos x="0" y="138"/>
                </a:cxn>
              </a:cxnLst>
              <a:rect l="0" t="0" r="r" b="b"/>
              <a:pathLst>
                <a:path w="408" h="486">
                  <a:moveTo>
                    <a:pt x="0" y="138"/>
                  </a:moveTo>
                  <a:lnTo>
                    <a:pt x="264" y="358"/>
                  </a:lnTo>
                  <a:lnTo>
                    <a:pt x="174" y="444"/>
                  </a:lnTo>
                  <a:lnTo>
                    <a:pt x="408" y="486"/>
                  </a:lnTo>
                  <a:lnTo>
                    <a:pt x="396" y="252"/>
                  </a:lnTo>
                  <a:lnTo>
                    <a:pt x="316" y="324"/>
                  </a:lnTo>
                  <a:lnTo>
                    <a:pt x="170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CC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he-IL"/>
            </a:p>
          </p:txBody>
        </p:sp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5183188" y="3003730"/>
              <a:ext cx="647700" cy="77152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264" y="358"/>
                </a:cxn>
                <a:cxn ang="0">
                  <a:pos x="174" y="444"/>
                </a:cxn>
                <a:cxn ang="0">
                  <a:pos x="408" y="486"/>
                </a:cxn>
                <a:cxn ang="0">
                  <a:pos x="396" y="252"/>
                </a:cxn>
                <a:cxn ang="0">
                  <a:pos x="316" y="324"/>
                </a:cxn>
                <a:cxn ang="0">
                  <a:pos x="170" y="0"/>
                </a:cxn>
                <a:cxn ang="0">
                  <a:pos x="0" y="138"/>
                </a:cxn>
              </a:cxnLst>
              <a:rect l="0" t="0" r="r" b="b"/>
              <a:pathLst>
                <a:path w="408" h="486">
                  <a:moveTo>
                    <a:pt x="0" y="138"/>
                  </a:moveTo>
                  <a:lnTo>
                    <a:pt x="264" y="358"/>
                  </a:lnTo>
                  <a:lnTo>
                    <a:pt x="174" y="444"/>
                  </a:lnTo>
                  <a:lnTo>
                    <a:pt x="408" y="486"/>
                  </a:lnTo>
                  <a:lnTo>
                    <a:pt x="396" y="252"/>
                  </a:lnTo>
                  <a:lnTo>
                    <a:pt x="316" y="324"/>
                  </a:lnTo>
                  <a:lnTo>
                    <a:pt x="170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CC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he-IL"/>
            </a:p>
          </p:txBody>
        </p:sp>
        <p:sp>
          <p:nvSpPr>
            <p:cNvPr id="48137" name="Freeform 9"/>
            <p:cNvSpPr>
              <a:spLocks/>
            </p:cNvSpPr>
            <p:nvPr/>
          </p:nvSpPr>
          <p:spPr bwMode="auto">
            <a:xfrm flipH="1" flipV="1">
              <a:off x="4610100" y="4537075"/>
              <a:ext cx="647700" cy="77152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264" y="358"/>
                </a:cxn>
                <a:cxn ang="0">
                  <a:pos x="174" y="444"/>
                </a:cxn>
                <a:cxn ang="0">
                  <a:pos x="408" y="486"/>
                </a:cxn>
                <a:cxn ang="0">
                  <a:pos x="396" y="252"/>
                </a:cxn>
                <a:cxn ang="0">
                  <a:pos x="316" y="324"/>
                </a:cxn>
                <a:cxn ang="0">
                  <a:pos x="170" y="0"/>
                </a:cxn>
                <a:cxn ang="0">
                  <a:pos x="0" y="138"/>
                </a:cxn>
              </a:cxnLst>
              <a:rect l="0" t="0" r="r" b="b"/>
              <a:pathLst>
                <a:path w="408" h="486">
                  <a:moveTo>
                    <a:pt x="0" y="138"/>
                  </a:moveTo>
                  <a:lnTo>
                    <a:pt x="264" y="358"/>
                  </a:lnTo>
                  <a:lnTo>
                    <a:pt x="174" y="444"/>
                  </a:lnTo>
                  <a:lnTo>
                    <a:pt x="408" y="486"/>
                  </a:lnTo>
                  <a:lnTo>
                    <a:pt x="396" y="252"/>
                  </a:lnTo>
                  <a:lnTo>
                    <a:pt x="316" y="324"/>
                  </a:lnTo>
                  <a:lnTo>
                    <a:pt x="170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CC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he-IL"/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4562476" y="2606855"/>
              <a:ext cx="1397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 Vertex</a:t>
              </a: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2299780" y="3403960"/>
              <a:ext cx="1397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 Vertex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4847908" y="5138289"/>
              <a:ext cx="1524000" cy="822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 Line Segment</a:t>
              </a:r>
            </a:p>
          </p:txBody>
        </p:sp>
      </p:grpSp>
      <p:sp>
        <p:nvSpPr>
          <p:cNvPr id="115" name="Oval 4"/>
          <p:cNvSpPr>
            <a:spLocks noChangeArrowheads="1"/>
          </p:cNvSpPr>
          <p:nvPr/>
        </p:nvSpPr>
        <p:spPr bwMode="auto">
          <a:xfrm>
            <a:off x="5995668" y="3810000"/>
            <a:ext cx="160338" cy="1603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6" name="Oval 4"/>
          <p:cNvSpPr>
            <a:spLocks noChangeArrowheads="1"/>
          </p:cNvSpPr>
          <p:nvPr/>
        </p:nvSpPr>
        <p:spPr bwMode="auto">
          <a:xfrm>
            <a:off x="8266038" y="2971800"/>
            <a:ext cx="160338" cy="1603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area enclosed by a single closed loop of line segments defines a polygon.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67200" y="2971800"/>
            <a:ext cx="3507619" cy="3048000"/>
            <a:chOff x="2370138" y="3068638"/>
            <a:chExt cx="3683000" cy="3200400"/>
          </a:xfrm>
        </p:grpSpPr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2527300" y="3225800"/>
              <a:ext cx="3352800" cy="2857500"/>
            </a:xfrm>
            <a:custGeom>
              <a:avLst/>
              <a:gdLst/>
              <a:ahLst/>
              <a:cxnLst>
                <a:cxn ang="0">
                  <a:pos x="208" y="1568"/>
                </a:cxn>
                <a:cxn ang="0">
                  <a:pos x="0" y="704"/>
                </a:cxn>
                <a:cxn ang="0">
                  <a:pos x="976" y="0"/>
                </a:cxn>
                <a:cxn ang="0">
                  <a:pos x="2112" y="528"/>
                </a:cxn>
                <a:cxn ang="0">
                  <a:pos x="1720" y="1800"/>
                </a:cxn>
                <a:cxn ang="0">
                  <a:pos x="208" y="1568"/>
                </a:cxn>
              </a:cxnLst>
              <a:rect l="0" t="0" r="r" b="b"/>
              <a:pathLst>
                <a:path w="2112" h="1800">
                  <a:moveTo>
                    <a:pt x="208" y="1568"/>
                  </a:moveTo>
                  <a:lnTo>
                    <a:pt x="0" y="704"/>
                  </a:lnTo>
                  <a:lnTo>
                    <a:pt x="976" y="0"/>
                  </a:lnTo>
                  <a:lnTo>
                    <a:pt x="2112" y="528"/>
                  </a:lnTo>
                  <a:lnTo>
                    <a:pt x="1720" y="1800"/>
                  </a:lnTo>
                  <a:lnTo>
                    <a:pt x="208" y="156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2370138" y="4148138"/>
              <a:ext cx="342900" cy="3429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3894138" y="3068638"/>
              <a:ext cx="342900" cy="3429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5710238" y="3906838"/>
              <a:ext cx="342900" cy="3429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5087938" y="5926138"/>
              <a:ext cx="342900" cy="3429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2687638" y="5545138"/>
              <a:ext cx="342900" cy="3429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Restrictions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Polygons must be </a:t>
            </a:r>
            <a:r>
              <a:rPr lang="en-US" b="1" dirty="0" smtClean="0"/>
              <a:t>convex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edges of OpenGL polygons cannot intersect.</a:t>
            </a:r>
          </a:p>
          <a:p>
            <a:r>
              <a:rPr lang="en-US" dirty="0" smtClean="0"/>
              <a:t>Can’t have holes.</a:t>
            </a:r>
          </a:p>
          <a:p>
            <a:r>
              <a:rPr lang="en-US" dirty="0" smtClean="0"/>
              <a:t>If the vertices of the polygon do not lie on the same </a:t>
            </a:r>
            <a:r>
              <a:rPr lang="en-US" dirty="0" smtClean="0"/>
              <a:t>plane, </a:t>
            </a:r>
            <a:r>
              <a:rPr lang="en-US" dirty="0" smtClean="0"/>
              <a:t>you can get unexpected results!</a:t>
            </a:r>
          </a:p>
          <a:p>
            <a:r>
              <a:rPr lang="en-US" dirty="0" smtClean="0"/>
              <a:t>It’s your responsibility to check that.</a:t>
            </a:r>
            <a:endParaRPr lang="en-US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 IS WHY WE 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PREFER TRIANGLES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transformations</a:t>
            </a:r>
          </a:p>
          <a:p>
            <a:r>
              <a:rPr lang="en-US" dirty="0" smtClean="0"/>
              <a:t>OpenGL: Drawing</a:t>
            </a:r>
          </a:p>
          <a:p>
            <a:r>
              <a:rPr lang="en-US" dirty="0" smtClean="0"/>
              <a:t>RGB </a:t>
            </a:r>
            <a:r>
              <a:rPr lang="en-US" dirty="0"/>
              <a:t>Cube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7" name="Freeform 29"/>
          <p:cNvSpPr>
            <a:spLocks/>
          </p:cNvSpPr>
          <p:nvPr/>
        </p:nvSpPr>
        <p:spPr bwMode="auto">
          <a:xfrm>
            <a:off x="6743700" y="2336800"/>
            <a:ext cx="1981200" cy="3009900"/>
          </a:xfrm>
          <a:custGeom>
            <a:avLst/>
            <a:gdLst/>
            <a:ahLst/>
            <a:cxnLst>
              <a:cxn ang="0">
                <a:pos x="64" y="1576"/>
              </a:cxn>
              <a:cxn ang="0">
                <a:pos x="0" y="320"/>
              </a:cxn>
              <a:cxn ang="0">
                <a:pos x="704" y="0"/>
              </a:cxn>
              <a:cxn ang="0">
                <a:pos x="1248" y="584"/>
              </a:cxn>
              <a:cxn ang="0">
                <a:pos x="1048" y="1896"/>
              </a:cxn>
              <a:cxn ang="0">
                <a:pos x="64" y="1576"/>
              </a:cxn>
            </a:cxnLst>
            <a:rect l="0" t="0" r="r" b="b"/>
            <a:pathLst>
              <a:path w="1248" h="1896">
                <a:moveTo>
                  <a:pt x="64" y="1576"/>
                </a:moveTo>
                <a:lnTo>
                  <a:pt x="0" y="320"/>
                </a:lnTo>
                <a:lnTo>
                  <a:pt x="704" y="0"/>
                </a:lnTo>
                <a:lnTo>
                  <a:pt x="1248" y="584"/>
                </a:lnTo>
                <a:lnTo>
                  <a:pt x="1048" y="1896"/>
                </a:lnTo>
                <a:lnTo>
                  <a:pt x="64" y="1576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8" name="Freeform 30"/>
          <p:cNvSpPr>
            <a:spLocks/>
          </p:cNvSpPr>
          <p:nvPr/>
        </p:nvSpPr>
        <p:spPr bwMode="auto">
          <a:xfrm>
            <a:off x="7150100" y="3340100"/>
            <a:ext cx="965200" cy="9525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296" y="600"/>
              </a:cxn>
              <a:cxn ang="0">
                <a:pos x="608" y="384"/>
              </a:cxn>
              <a:cxn ang="0">
                <a:pos x="328" y="0"/>
              </a:cxn>
              <a:cxn ang="0">
                <a:pos x="0" y="272"/>
              </a:cxn>
            </a:cxnLst>
            <a:rect l="0" t="0" r="r" b="b"/>
            <a:pathLst>
              <a:path w="608" h="600">
                <a:moveTo>
                  <a:pt x="0" y="272"/>
                </a:moveTo>
                <a:lnTo>
                  <a:pt x="296" y="600"/>
                </a:lnTo>
                <a:lnTo>
                  <a:pt x="608" y="384"/>
                </a:lnTo>
                <a:lnTo>
                  <a:pt x="328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bg1"/>
          </a:solidFill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76" name="Freeform 28"/>
          <p:cNvSpPr>
            <a:spLocks/>
          </p:cNvSpPr>
          <p:nvPr/>
        </p:nvSpPr>
        <p:spPr bwMode="auto">
          <a:xfrm>
            <a:off x="3898900" y="2349500"/>
            <a:ext cx="1676400" cy="2870200"/>
          </a:xfrm>
          <a:custGeom>
            <a:avLst/>
            <a:gdLst/>
            <a:ahLst/>
            <a:cxnLst>
              <a:cxn ang="0">
                <a:pos x="56" y="272"/>
              </a:cxn>
              <a:cxn ang="0">
                <a:pos x="832" y="0"/>
              </a:cxn>
              <a:cxn ang="0">
                <a:pos x="576" y="648"/>
              </a:cxn>
              <a:cxn ang="0">
                <a:pos x="1032" y="976"/>
              </a:cxn>
              <a:cxn ang="0">
                <a:pos x="576" y="1384"/>
              </a:cxn>
              <a:cxn ang="0">
                <a:pos x="1056" y="1808"/>
              </a:cxn>
              <a:cxn ang="0">
                <a:pos x="0" y="1784"/>
              </a:cxn>
              <a:cxn ang="0">
                <a:pos x="56" y="272"/>
              </a:cxn>
            </a:cxnLst>
            <a:rect l="0" t="0" r="r" b="b"/>
            <a:pathLst>
              <a:path w="1056" h="1808">
                <a:moveTo>
                  <a:pt x="56" y="272"/>
                </a:moveTo>
                <a:lnTo>
                  <a:pt x="832" y="0"/>
                </a:lnTo>
                <a:lnTo>
                  <a:pt x="576" y="648"/>
                </a:lnTo>
                <a:lnTo>
                  <a:pt x="1032" y="976"/>
                </a:lnTo>
                <a:lnTo>
                  <a:pt x="576" y="1384"/>
                </a:lnTo>
                <a:lnTo>
                  <a:pt x="1056" y="1808"/>
                </a:lnTo>
                <a:lnTo>
                  <a:pt x="0" y="1784"/>
                </a:lnTo>
                <a:lnTo>
                  <a:pt x="56" y="272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5" name="Freeform 27"/>
          <p:cNvSpPr>
            <a:spLocks/>
          </p:cNvSpPr>
          <p:nvPr/>
        </p:nvSpPr>
        <p:spPr bwMode="auto">
          <a:xfrm>
            <a:off x="723900" y="2743200"/>
            <a:ext cx="1676400" cy="2222500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1056" y="0"/>
              </a:cxn>
              <a:cxn ang="0">
                <a:pos x="0" y="1400"/>
              </a:cxn>
              <a:cxn ang="0">
                <a:pos x="1056" y="1336"/>
              </a:cxn>
              <a:cxn ang="0">
                <a:pos x="0" y="88"/>
              </a:cxn>
            </a:cxnLst>
            <a:rect l="0" t="0" r="r" b="b"/>
            <a:pathLst>
              <a:path w="1056" h="1400">
                <a:moveTo>
                  <a:pt x="0" y="88"/>
                </a:moveTo>
                <a:lnTo>
                  <a:pt x="1056" y="0"/>
                </a:lnTo>
                <a:lnTo>
                  <a:pt x="0" y="1400"/>
                </a:lnTo>
                <a:lnTo>
                  <a:pt x="1056" y="1336"/>
                </a:lnTo>
                <a:lnTo>
                  <a:pt x="0" y="88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Invalid Polygons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79438" y="26876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2217738" y="46815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217738" y="26114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28638" y="47958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3830638" y="26495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5037138" y="21796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681538" y="32210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5392738" y="37290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4643438" y="43894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5430838" y="50625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3767138" y="50117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6599238" y="27130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7691438" y="21796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7" name="Oval 19"/>
          <p:cNvSpPr>
            <a:spLocks noChangeArrowheads="1"/>
          </p:cNvSpPr>
          <p:nvPr/>
        </p:nvSpPr>
        <p:spPr bwMode="auto">
          <a:xfrm>
            <a:off x="8542338" y="30940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8212138" y="51768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6700838" y="46942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7500938" y="31956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7932738" y="37671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7462838" y="41227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7018338" y="3602038"/>
            <a:ext cx="342900" cy="342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glBegin() &amp; glEnd()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mode);</a:t>
            </a:r>
          </a:p>
          <a:p>
            <a:pPr lvl="1"/>
            <a:r>
              <a:rPr lang="en-US" dirty="0" smtClean="0"/>
              <a:t>Marks the beginning of a vertex-data list that describes a geometric primitive.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lvl="1"/>
            <a:r>
              <a:rPr lang="en-US" dirty="0" smtClean="0"/>
              <a:t>Marks the end of a vertex-data list.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dirty="0" smtClean="0"/>
              <a:t> allowed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between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Drawing Primitives</a:t>
            </a:r>
            <a:endParaRPr lang="en-US" dirty="0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GL_POINTS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GL_POINTS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a point at each of the </a:t>
            </a:r>
            <a:r>
              <a:rPr lang="en-US" sz="2800" b="1" i="1" dirty="0" smtClean="0"/>
              <a:t>n</a:t>
            </a:r>
            <a:r>
              <a:rPr lang="en-US" sz="2800" dirty="0" smtClean="0"/>
              <a:t> specified vertices.</a:t>
            </a:r>
            <a:endParaRPr lang="en-US" sz="2800" b="1" i="1" dirty="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938838" y="1979613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42163" y="4494213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GL_LINES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GL_LINES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a line segment between 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V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, where </a:t>
            </a:r>
            <a:r>
              <a:rPr lang="en-US" sz="2800" dirty="0" err="1" smtClean="0"/>
              <a:t>i</a:t>
            </a:r>
            <a:r>
              <a:rPr lang="en-US" sz="2800" dirty="0" smtClean="0"/>
              <a:t> is even. If n is odd then the last vertex is ignored.</a:t>
            </a:r>
            <a:endParaRPr lang="en-US" sz="2800" b="1" i="1" dirty="0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5283200" y="3000375"/>
            <a:ext cx="0" cy="819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6019800" y="2066925"/>
            <a:ext cx="1212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7827963" y="2986088"/>
            <a:ext cx="0" cy="842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6024563" y="4581525"/>
            <a:ext cx="1203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938838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7142163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V</a:t>
            </a:r>
            <a:r>
              <a:rPr lang="en-US" sz="2000" baseline="-25000" dirty="0"/>
              <a:t>5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GL_LINE_LOOP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GL_LINE_LOOP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n line segments in a loop.</a:t>
            </a:r>
            <a:endParaRPr lang="en-US" sz="2800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283200" y="3827463"/>
            <a:ext cx="741363" cy="749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Line 2"/>
          <p:cNvSpPr>
            <a:spLocks noChangeShapeType="1"/>
          </p:cNvSpPr>
          <p:nvPr/>
        </p:nvSpPr>
        <p:spPr bwMode="auto">
          <a:xfrm flipV="1">
            <a:off x="5283200" y="2066925"/>
            <a:ext cx="736600" cy="917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7224713" y="2066925"/>
            <a:ext cx="600075" cy="912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7219950" y="3822700"/>
            <a:ext cx="604838" cy="757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83200" y="3000375"/>
            <a:ext cx="0" cy="819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 flipH="1">
            <a:off x="6019800" y="2066925"/>
            <a:ext cx="1212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7827963" y="2986088"/>
            <a:ext cx="0" cy="842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024563" y="4581525"/>
            <a:ext cx="1203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38838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7142163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60" name="Oval 17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GL_TRIANGLES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GL_TRIANGLES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a triangle for vertices 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-V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-V</a:t>
            </a:r>
            <a:r>
              <a:rPr lang="en-US" sz="2800" baseline="-25000" dirty="0" smtClean="0"/>
              <a:t>i+2</a:t>
            </a:r>
            <a:r>
              <a:rPr lang="en-US" sz="2800" dirty="0" smtClean="0"/>
              <a:t>, where </a:t>
            </a:r>
            <a:r>
              <a:rPr lang="en-US" sz="2800" dirty="0" err="1" smtClean="0"/>
              <a:t>i</a:t>
            </a:r>
            <a:r>
              <a:rPr lang="en-US" sz="2800" dirty="0" smtClean="0"/>
              <a:t> = 0,3,6 … If n is not a multiple of 3, the remaining vertices are ignored</a:t>
            </a:r>
            <a:endParaRPr lang="en-US" sz="2800" dirty="0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003925" y="2060575"/>
            <a:ext cx="1819275" cy="920750"/>
          </a:xfrm>
          <a:custGeom>
            <a:avLst/>
            <a:gdLst/>
            <a:ahLst/>
            <a:cxnLst>
              <a:cxn ang="0">
                <a:pos x="1146" y="580"/>
              </a:cxn>
              <a:cxn ang="0">
                <a:pos x="768" y="0"/>
              </a:cxn>
              <a:cxn ang="0">
                <a:pos x="0" y="0"/>
              </a:cxn>
              <a:cxn ang="0">
                <a:pos x="1146" y="580"/>
              </a:cxn>
            </a:cxnLst>
            <a:rect l="0" t="0" r="r" b="b"/>
            <a:pathLst>
              <a:path w="1146" h="580">
                <a:moveTo>
                  <a:pt x="1146" y="580"/>
                </a:moveTo>
                <a:lnTo>
                  <a:pt x="768" y="0"/>
                </a:lnTo>
                <a:lnTo>
                  <a:pt x="0" y="0"/>
                </a:lnTo>
                <a:lnTo>
                  <a:pt x="1146" y="580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6016625" y="3822700"/>
            <a:ext cx="1806575" cy="752475"/>
          </a:xfrm>
          <a:custGeom>
            <a:avLst/>
            <a:gdLst/>
            <a:ahLst/>
            <a:cxnLst>
              <a:cxn ang="0">
                <a:pos x="0" y="474"/>
              </a:cxn>
              <a:cxn ang="0">
                <a:pos x="762" y="474"/>
              </a:cxn>
              <a:cxn ang="0">
                <a:pos x="1138" y="0"/>
              </a:cxn>
              <a:cxn ang="0">
                <a:pos x="0" y="474"/>
              </a:cxn>
            </a:cxnLst>
            <a:rect l="0" t="0" r="r" b="b"/>
            <a:pathLst>
              <a:path w="1138" h="474">
                <a:moveTo>
                  <a:pt x="0" y="474"/>
                </a:moveTo>
                <a:lnTo>
                  <a:pt x="762" y="474"/>
                </a:lnTo>
                <a:lnTo>
                  <a:pt x="1138" y="0"/>
                </a:lnTo>
                <a:lnTo>
                  <a:pt x="0" y="47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5938838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142163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GL_QUADS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GL_QUADS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a quads for vertices 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-V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-V</a:t>
            </a:r>
            <a:r>
              <a:rPr lang="en-US" sz="2800" baseline="-25000" dirty="0" smtClean="0"/>
              <a:t>i+2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i+3</a:t>
            </a:r>
            <a:r>
              <a:rPr lang="en-US" sz="2800" dirty="0" smtClean="0"/>
              <a:t>, where </a:t>
            </a:r>
            <a:r>
              <a:rPr lang="en-US" sz="2800" dirty="0" err="1" smtClean="0"/>
              <a:t>i</a:t>
            </a:r>
            <a:r>
              <a:rPr lang="en-US" sz="2800" dirty="0" smtClean="0"/>
              <a:t> = 0,4,8 … If n is not a multiple of 4, the remaining vertices are ignored.</a:t>
            </a:r>
            <a:endParaRPr lang="en-US" sz="2800" dirty="0"/>
          </a:p>
        </p:txBody>
      </p:sp>
      <p:sp>
        <p:nvSpPr>
          <p:cNvPr id="23" name="Freeform 29"/>
          <p:cNvSpPr>
            <a:spLocks/>
          </p:cNvSpPr>
          <p:nvPr/>
        </p:nvSpPr>
        <p:spPr bwMode="auto">
          <a:xfrm>
            <a:off x="5257839" y="2060575"/>
            <a:ext cx="1965363" cy="1787544"/>
          </a:xfrm>
          <a:custGeom>
            <a:avLst/>
            <a:gdLst>
              <a:gd name="connsiteX0" fmla="*/ 0 w 10803"/>
              <a:gd name="connsiteY0" fmla="*/ 19414 h 19414"/>
              <a:gd name="connsiteX1" fmla="*/ 10803 w 10803"/>
              <a:gd name="connsiteY1" fmla="*/ 0 h 19414"/>
              <a:gd name="connsiteX2" fmla="*/ 4101 w 10803"/>
              <a:gd name="connsiteY2" fmla="*/ 0 h 19414"/>
              <a:gd name="connsiteX3" fmla="*/ 0 w 10803"/>
              <a:gd name="connsiteY3" fmla="*/ 19414 h 19414"/>
              <a:gd name="connsiteX0" fmla="*/ 0 w 10803"/>
              <a:gd name="connsiteY0" fmla="*/ 19414 h 19414"/>
              <a:gd name="connsiteX1" fmla="*/ 10803 w 10803"/>
              <a:gd name="connsiteY1" fmla="*/ 0 h 19414"/>
              <a:gd name="connsiteX2" fmla="*/ 4101 w 10803"/>
              <a:gd name="connsiteY2" fmla="*/ 0 h 19414"/>
              <a:gd name="connsiteX3" fmla="*/ 0 w 10803"/>
              <a:gd name="connsiteY3" fmla="*/ 10310 h 19414"/>
              <a:gd name="connsiteX4" fmla="*/ 0 w 10803"/>
              <a:gd name="connsiteY4" fmla="*/ 19414 h 1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19414">
                <a:moveTo>
                  <a:pt x="0" y="19414"/>
                </a:moveTo>
                <a:lnTo>
                  <a:pt x="10803" y="0"/>
                </a:lnTo>
                <a:lnTo>
                  <a:pt x="4101" y="0"/>
                </a:lnTo>
                <a:lnTo>
                  <a:pt x="0" y="10310"/>
                </a:lnTo>
                <a:lnTo>
                  <a:pt x="0" y="1941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4" name="Freeform 28"/>
          <p:cNvSpPr>
            <a:spLocks/>
          </p:cNvSpPr>
          <p:nvPr/>
        </p:nvSpPr>
        <p:spPr bwMode="auto">
          <a:xfrm>
            <a:off x="6016626" y="2933726"/>
            <a:ext cx="1832048" cy="1641449"/>
          </a:xfrm>
          <a:custGeom>
            <a:avLst/>
            <a:gdLst>
              <a:gd name="connsiteX0" fmla="*/ 0 w 10141"/>
              <a:gd name="connsiteY0" fmla="*/ 21814 h 21814"/>
              <a:gd name="connsiteX1" fmla="*/ 6696 w 10141"/>
              <a:gd name="connsiteY1" fmla="*/ 21814 h 21814"/>
              <a:gd name="connsiteX2" fmla="*/ 10000 w 10141"/>
              <a:gd name="connsiteY2" fmla="*/ 11814 h 21814"/>
              <a:gd name="connsiteX3" fmla="*/ 10141 w 10141"/>
              <a:gd name="connsiteY3" fmla="*/ 0 h 21814"/>
              <a:gd name="connsiteX4" fmla="*/ 0 w 10141"/>
              <a:gd name="connsiteY4" fmla="*/ 21814 h 21814"/>
              <a:gd name="connsiteX0" fmla="*/ 0 w 10141"/>
              <a:gd name="connsiteY0" fmla="*/ 21814 h 21814"/>
              <a:gd name="connsiteX1" fmla="*/ 6696 w 10141"/>
              <a:gd name="connsiteY1" fmla="*/ 21814 h 21814"/>
              <a:gd name="connsiteX2" fmla="*/ 10000 w 10141"/>
              <a:gd name="connsiteY2" fmla="*/ 11814 h 21814"/>
              <a:gd name="connsiteX3" fmla="*/ 10141 w 10141"/>
              <a:gd name="connsiteY3" fmla="*/ 0 h 21814"/>
              <a:gd name="connsiteX4" fmla="*/ 0 w 10141"/>
              <a:gd name="connsiteY4" fmla="*/ 21814 h 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1" h="21814">
                <a:moveTo>
                  <a:pt x="0" y="21814"/>
                </a:moveTo>
                <a:lnTo>
                  <a:pt x="6696" y="21814"/>
                </a:lnTo>
                <a:lnTo>
                  <a:pt x="10000" y="11814"/>
                </a:lnTo>
                <a:lnTo>
                  <a:pt x="10141" y="0"/>
                </a:lnTo>
                <a:lnTo>
                  <a:pt x="0" y="2181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5938838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142163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GL_POLYGON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38300"/>
            <a:ext cx="40386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/>
              <a:t>GL_POLYGON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glVertex2fv(V</a:t>
            </a:r>
            <a:r>
              <a:rPr lang="en-US" sz="20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34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Draws a polygon over the vertices.</a:t>
            </a:r>
            <a:endParaRPr lang="en-US" sz="2800" dirty="0"/>
          </a:p>
        </p:txBody>
      </p:sp>
      <p:sp>
        <p:nvSpPr>
          <p:cNvPr id="30" name="Freeform 22"/>
          <p:cNvSpPr>
            <a:spLocks/>
          </p:cNvSpPr>
          <p:nvPr/>
        </p:nvSpPr>
        <p:spPr bwMode="auto">
          <a:xfrm>
            <a:off x="5276850" y="2065338"/>
            <a:ext cx="2549525" cy="2517775"/>
          </a:xfrm>
          <a:custGeom>
            <a:avLst/>
            <a:gdLst/>
            <a:ahLst/>
            <a:cxnLst>
              <a:cxn ang="0">
                <a:pos x="468" y="1586"/>
              </a:cxn>
              <a:cxn ang="0">
                <a:pos x="1222" y="1586"/>
              </a:cxn>
              <a:cxn ang="0">
                <a:pos x="1606" y="1111"/>
              </a:cxn>
              <a:cxn ang="0">
                <a:pos x="1606" y="576"/>
              </a:cxn>
              <a:cxn ang="0">
                <a:pos x="1224" y="0"/>
              </a:cxn>
              <a:cxn ang="0">
                <a:pos x="466" y="0"/>
              </a:cxn>
              <a:cxn ang="0">
                <a:pos x="0" y="581"/>
              </a:cxn>
              <a:cxn ang="0">
                <a:pos x="0" y="1106"/>
              </a:cxn>
              <a:cxn ang="0">
                <a:pos x="468" y="1586"/>
              </a:cxn>
            </a:cxnLst>
            <a:rect l="0" t="0" r="r" b="b"/>
            <a:pathLst>
              <a:path w="1606" h="1586">
                <a:moveTo>
                  <a:pt x="468" y="1586"/>
                </a:moveTo>
                <a:lnTo>
                  <a:pt x="1222" y="1586"/>
                </a:lnTo>
                <a:lnTo>
                  <a:pt x="1606" y="1111"/>
                </a:lnTo>
                <a:lnTo>
                  <a:pt x="1606" y="576"/>
                </a:lnTo>
                <a:lnTo>
                  <a:pt x="1224" y="0"/>
                </a:lnTo>
                <a:lnTo>
                  <a:pt x="466" y="0"/>
                </a:lnTo>
                <a:lnTo>
                  <a:pt x="0" y="581"/>
                </a:lnTo>
                <a:lnTo>
                  <a:pt x="0" y="1106"/>
                </a:lnTo>
                <a:lnTo>
                  <a:pt x="468" y="1586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5199063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5938838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5199063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7742238" y="28908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7142163" y="19764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5938838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7142163" y="4491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7742238" y="373538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600700" y="46355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6845300" y="4584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785100" y="3810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785100" y="2933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3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7124700" y="16383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4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537200" y="16002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5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4775200" y="25527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6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851400" y="3784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Modes</a:t>
            </a:r>
            <a:endParaRPr lang="en-US" dirty="0"/>
          </a:p>
        </p:txBody>
      </p:sp>
      <p:pic>
        <p:nvPicPr>
          <p:cNvPr id="30722" name="Picture 2" descr="C:\Users\Chen\Desktop\primitiv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600200"/>
            <a:ext cx="7529513" cy="48260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Upgrading to 3D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Attributes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a few OpenGL functions can be called between </a:t>
            </a:r>
            <a:r>
              <a:rPr lang="en-US" b="1" dirty="0" err="1" smtClean="0"/>
              <a:t>glBegin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glEnd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Functions that change vertex attributes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0"/>
                  <a:tileRect/>
                </a:gradFill>
              </a:rPr>
              <a:t>vertex color</a:t>
            </a:r>
          </a:p>
          <a:p>
            <a:r>
              <a:rPr lang="en-US" dirty="0" smtClean="0"/>
              <a:t>GL Functions allowed inside: (but also outside)</a:t>
            </a:r>
          </a:p>
          <a:p>
            <a:pPr lvl="1"/>
            <a:r>
              <a:rPr lang="en-US" b="1" dirty="0" err="1" smtClean="0"/>
              <a:t>glColor</a:t>
            </a:r>
            <a:r>
              <a:rPr lang="en-US" b="1" dirty="0" smtClean="0"/>
              <a:t>() </a:t>
            </a:r>
          </a:p>
          <a:p>
            <a:pPr lvl="1"/>
            <a:r>
              <a:rPr lang="en-US" b="1" dirty="0" err="1" smtClean="0"/>
              <a:t>glNormal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glTexCoord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smtClean="0"/>
              <a:t>…</a:t>
            </a:r>
            <a:endParaRPr lang="he-IL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5065" y="1524000"/>
            <a:ext cx="3209925" cy="50774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543550" y="2343150"/>
            <a:ext cx="3257550" cy="3267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600575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glColor3f(1.0,1.0,0.0);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 err="1" smtClean="0"/>
              <a:t>glBegin</a:t>
            </a:r>
            <a:r>
              <a:rPr lang="en-US" sz="2400" dirty="0" smtClean="0"/>
              <a:t>(GL_QUADS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glVertex3f(0.0,0.0,0.0);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glVertex3f(1.0,0.0,0.0);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glVertex3f(1.0,1.0,0.0);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glVertex3f(0.0,1.0,0.0);</a:t>
            </a:r>
          </a:p>
          <a:p>
            <a:pPr>
              <a:buFontTx/>
              <a:buNone/>
            </a:pPr>
            <a:r>
              <a:rPr lang="en-US" sz="2400" dirty="0" err="1"/>
              <a:t>glEnd</a:t>
            </a:r>
            <a:r>
              <a:rPr lang="en-US" sz="2400" dirty="0"/>
              <a:t>();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Vertex Color Attribute</a:t>
            </a:r>
            <a:endParaRPr lang="en-US" dirty="0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5410200" y="5486400"/>
            <a:ext cx="266700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8686800" y="5486400"/>
            <a:ext cx="266700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5410200" y="2214563"/>
            <a:ext cx="266700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8686800" y="2214563"/>
            <a:ext cx="266700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833438" y="5114925"/>
            <a:ext cx="3209925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833438" y="4238625"/>
            <a:ext cx="3209925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33438" y="3362325"/>
            <a:ext cx="3209925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33438" y="2486025"/>
            <a:ext cx="32099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600575" cy="5257800"/>
          </a:xfrm>
        </p:spPr>
        <p:txBody>
          <a:bodyPr/>
          <a:lstStyle/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 err="1"/>
              <a:t>glBegin</a:t>
            </a:r>
            <a:r>
              <a:rPr lang="en-US" sz="2400" dirty="0"/>
              <a:t>(GL_QUADS);</a:t>
            </a:r>
          </a:p>
          <a:p>
            <a:pPr>
              <a:buFontTx/>
              <a:buNone/>
            </a:pPr>
            <a:r>
              <a:rPr lang="en-US" sz="2400" dirty="0"/>
              <a:t>	glColor3f  (1.0,0.0,0.0);</a:t>
            </a:r>
          </a:p>
          <a:p>
            <a:pPr>
              <a:buFontTx/>
              <a:buNone/>
            </a:pPr>
            <a:r>
              <a:rPr lang="en-US" sz="2400" dirty="0"/>
              <a:t>	glVertex3f(0.0,0.0,0.0);</a:t>
            </a:r>
          </a:p>
          <a:p>
            <a:pPr>
              <a:buFontTx/>
              <a:buNone/>
            </a:pPr>
            <a:r>
              <a:rPr lang="en-US" sz="2400" dirty="0"/>
              <a:t>	glColor3f  (0.0,1.0,0.0);</a:t>
            </a:r>
          </a:p>
          <a:p>
            <a:pPr>
              <a:buFontTx/>
              <a:buNone/>
            </a:pPr>
            <a:r>
              <a:rPr lang="en-US" sz="2400" dirty="0"/>
              <a:t>	glVertex3f(1.0,0.0,0.0);</a:t>
            </a:r>
          </a:p>
          <a:p>
            <a:pPr>
              <a:buFontTx/>
              <a:buNone/>
            </a:pPr>
            <a:r>
              <a:rPr lang="en-US" sz="2400" dirty="0"/>
              <a:t>	glColor3f  (0.0,0.0,1.0);</a:t>
            </a:r>
          </a:p>
          <a:p>
            <a:pPr>
              <a:buFontTx/>
              <a:buNone/>
            </a:pPr>
            <a:r>
              <a:rPr lang="en-US" sz="2400" dirty="0"/>
              <a:t>	glVertex3f(1.0,1.0,0.0);</a:t>
            </a:r>
          </a:p>
          <a:p>
            <a:pPr>
              <a:buFontTx/>
              <a:buNone/>
            </a:pPr>
            <a:r>
              <a:rPr lang="en-US" sz="2400" dirty="0"/>
              <a:t>	glColor3f  (1.0,1.0,0.0);</a:t>
            </a:r>
          </a:p>
          <a:p>
            <a:pPr>
              <a:buFontTx/>
              <a:buNone/>
            </a:pPr>
            <a:r>
              <a:rPr lang="en-US" sz="2400" dirty="0"/>
              <a:t>	glVertex3f(0.0,1.0,0.0);</a:t>
            </a:r>
          </a:p>
          <a:p>
            <a:pPr>
              <a:buFontTx/>
              <a:buNone/>
            </a:pPr>
            <a:r>
              <a:rPr lang="en-US" sz="2400" dirty="0" err="1"/>
              <a:t>glEnd</a:t>
            </a:r>
            <a:r>
              <a:rPr lang="en-US" sz="2400" dirty="0"/>
              <a:t>();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Vertex Color Attribute</a:t>
            </a:r>
            <a:endParaRPr 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6725" y="2343150"/>
            <a:ext cx="32718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410200" y="5486400"/>
            <a:ext cx="266700" cy="247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8686800" y="5486400"/>
            <a:ext cx="266700" cy="2476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410200" y="2214563"/>
            <a:ext cx="266700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8686800" y="2214563"/>
            <a:ext cx="266700" cy="2476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OpenGL gives some control on how primitives are drawn by the Rasterizer</a:t>
            </a:r>
          </a:p>
          <a:p>
            <a:r>
              <a:rPr lang="en-US" sz="2800" dirty="0" smtClean="0"/>
              <a:t>Namely size, width and pattern of points and lines</a:t>
            </a:r>
          </a:p>
          <a:p>
            <a:endParaRPr lang="en-US" sz="2800" dirty="0" smtClean="0"/>
          </a:p>
          <a:p>
            <a:r>
              <a:rPr lang="en-US" sz="2800" dirty="0" smtClean="0"/>
              <a:t>Also relevant: smoothing and anti-aliasing</a:t>
            </a:r>
          </a:p>
          <a:p>
            <a:pPr lvl="1"/>
            <a:r>
              <a:rPr lang="en-US" sz="2400" dirty="0" smtClean="0"/>
              <a:t>later</a:t>
            </a:r>
          </a:p>
          <a:p>
            <a:endParaRPr lang="en-US" sz="2800" dirty="0" smtClean="0"/>
          </a:p>
        </p:txBody>
      </p:sp>
      <p:pic>
        <p:nvPicPr>
          <p:cNvPr id="43010" name="Picture 2" descr="C:\Users\Chen\Desktop\2744171_f2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991100"/>
            <a:ext cx="2476500" cy="13335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&amp; Line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Points: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glPointSize</a:t>
            </a:r>
            <a:r>
              <a:rPr lang="en-US" sz="2400" dirty="0" smtClean="0"/>
              <a:t>(float size)	</a:t>
            </a:r>
          </a:p>
          <a:p>
            <a:r>
              <a:rPr lang="en-US" dirty="0" smtClean="0"/>
              <a:t>Lines: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glLineWidth</a:t>
            </a:r>
            <a:r>
              <a:rPr lang="en-US" sz="2400" dirty="0" smtClean="0"/>
              <a:t>(float width)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altLang="zh-TW" sz="2400" b="1" dirty="0" err="1" smtClean="0"/>
              <a:t>glLineStipple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(factor, pattern)</a:t>
            </a:r>
          </a:p>
          <a:p>
            <a:r>
              <a:rPr lang="en-US" dirty="0" smtClean="0"/>
              <a:t>Implementation specifics:</a:t>
            </a:r>
          </a:p>
          <a:p>
            <a:pPr lvl="1"/>
            <a:r>
              <a:rPr lang="en-US" sz="1600" i="1" dirty="0" smtClean="0"/>
              <a:t>GL_ALIASED_LINE_WIDTH_RANGE</a:t>
            </a:r>
          </a:p>
          <a:p>
            <a:pPr lvl="1"/>
            <a:r>
              <a:rPr lang="en-US" sz="1800" i="1" dirty="0" smtClean="0"/>
              <a:t>GL_POINT_SIZE_RANGE</a:t>
            </a:r>
            <a:endParaRPr lang="en-US" sz="1800" i="1" dirty="0"/>
          </a:p>
        </p:txBody>
      </p:sp>
      <p:pic>
        <p:nvPicPr>
          <p:cNvPr id="19457" name="Picture 1" descr="C:\Users\Chen\Desktop\3dline.JPG"/>
          <p:cNvPicPr>
            <a:picLocks noChangeAspect="1" noChangeArrowheads="1"/>
          </p:cNvPicPr>
          <p:nvPr/>
        </p:nvPicPr>
        <p:blipFill>
          <a:blip r:embed="rId2" cstate="print"/>
          <a:srcRect t="10044"/>
          <a:stretch>
            <a:fillRect/>
          </a:stretch>
        </p:blipFill>
        <p:spPr bwMode="auto">
          <a:xfrm>
            <a:off x="5105400" y="3581400"/>
            <a:ext cx="3657600" cy="2609850"/>
          </a:xfrm>
          <a:prstGeom prst="rect">
            <a:avLst/>
          </a:prstGeom>
          <a:noFill/>
        </p:spPr>
      </p:pic>
      <p:pic>
        <p:nvPicPr>
          <p:cNvPr id="19458" name="Picture 2" descr="C:\Users\Chen\Desktop\opengl3_point.JPG"/>
          <p:cNvPicPr>
            <a:picLocks noChangeAspect="1" noChangeArrowheads="1"/>
          </p:cNvPicPr>
          <p:nvPr/>
        </p:nvPicPr>
        <p:blipFill rotWithShape="1">
          <a:blip r:embed="rId3" cstate="print"/>
          <a:srcRect t="5136" b="34338"/>
          <a:stretch/>
        </p:blipFill>
        <p:spPr bwMode="auto">
          <a:xfrm>
            <a:off x="5105400" y="1825400"/>
            <a:ext cx="3657600" cy="1755999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Details</a:t>
            </a: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glPolygonMode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face,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mode);</a:t>
            </a:r>
          </a:p>
          <a:p>
            <a:pPr lvl="1"/>
            <a:r>
              <a:rPr lang="en-US" dirty="0" smtClean="0"/>
              <a:t>Controls the drawing mode for a polygon's front and back faces. </a:t>
            </a:r>
          </a:p>
          <a:p>
            <a:pPr lvl="2"/>
            <a:r>
              <a:rPr lang="en-US" dirty="0" smtClean="0"/>
              <a:t>Drawing mode can be GL_POINT, GL_LINE, GL_FILL.</a:t>
            </a:r>
          </a:p>
          <a:p>
            <a:pPr lvl="2"/>
            <a:r>
              <a:rPr lang="en-US" dirty="0" smtClean="0"/>
              <a:t>Face can be GL_FRONT, GL_BACK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746380" y="3733800"/>
            <a:ext cx="6102220" cy="2057400"/>
            <a:chOff x="228600" y="4057650"/>
            <a:chExt cx="8305800" cy="2800350"/>
          </a:xfrm>
        </p:grpSpPr>
        <p:pic>
          <p:nvPicPr>
            <p:cNvPr id="5" name="Picture 1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" y="4173538"/>
              <a:ext cx="26416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5600" y="4224338"/>
              <a:ext cx="2640013" cy="256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4467" t="21295" r="30457" b="19991"/>
            <a:stretch>
              <a:fillRect/>
            </a:stretch>
          </p:blipFill>
          <p:spPr bwMode="auto">
            <a:xfrm>
              <a:off x="5486400" y="4057650"/>
              <a:ext cx="304800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 rot="1022636" flipH="1" flipV="1">
            <a:off x="6199188" y="4976813"/>
            <a:ext cx="1409700" cy="1366837"/>
            <a:chOff x="3251" y="2325"/>
            <a:chExt cx="888" cy="861"/>
          </a:xfrm>
        </p:grpSpPr>
        <p:sp>
          <p:nvSpPr>
            <p:cNvPr id="86043" name="Freeform 27"/>
            <p:cNvSpPr>
              <a:spLocks/>
            </p:cNvSpPr>
            <p:nvPr/>
          </p:nvSpPr>
          <p:spPr bwMode="auto">
            <a:xfrm>
              <a:off x="3372" y="2460"/>
              <a:ext cx="767" cy="726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672" y="726"/>
                </a:cxn>
                <a:cxn ang="0">
                  <a:pos x="761" y="618"/>
                </a:cxn>
                <a:cxn ang="0">
                  <a:pos x="74" y="0"/>
                </a:cxn>
                <a:cxn ang="0">
                  <a:pos x="0" y="68"/>
                </a:cxn>
              </a:cxnLst>
              <a:rect l="0" t="0" r="r" b="b"/>
              <a:pathLst>
                <a:path w="767" h="726">
                  <a:moveTo>
                    <a:pt x="0" y="68"/>
                  </a:moveTo>
                  <a:cubicBezTo>
                    <a:pt x="116" y="183"/>
                    <a:pt x="554" y="615"/>
                    <a:pt x="672" y="726"/>
                  </a:cubicBezTo>
                  <a:cubicBezTo>
                    <a:pt x="738" y="723"/>
                    <a:pt x="767" y="686"/>
                    <a:pt x="761" y="618"/>
                  </a:cubicBezTo>
                  <a:cubicBezTo>
                    <a:pt x="643" y="505"/>
                    <a:pt x="194" y="101"/>
                    <a:pt x="74" y="0"/>
                  </a:cubicBezTo>
                  <a:cubicBezTo>
                    <a:pt x="37" y="34"/>
                    <a:pt x="0" y="68"/>
                    <a:pt x="0" y="68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100000">
                  <a:srgbClr val="33CC33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6044" name="Freeform 28"/>
            <p:cNvSpPr>
              <a:spLocks/>
            </p:cNvSpPr>
            <p:nvPr/>
          </p:nvSpPr>
          <p:spPr bwMode="auto">
            <a:xfrm>
              <a:off x="3251" y="2325"/>
              <a:ext cx="311" cy="311"/>
            </a:xfrm>
            <a:custGeom>
              <a:avLst/>
              <a:gdLst/>
              <a:ahLst/>
              <a:cxnLst>
                <a:cxn ang="0">
                  <a:pos x="93" y="291"/>
                </a:cxn>
                <a:cxn ang="0">
                  <a:pos x="295" y="93"/>
                </a:cxn>
                <a:cxn ang="0">
                  <a:pos x="0" y="0"/>
                </a:cxn>
                <a:cxn ang="0">
                  <a:pos x="93" y="291"/>
                </a:cxn>
              </a:cxnLst>
              <a:rect l="0" t="0" r="r" b="b"/>
              <a:pathLst>
                <a:path w="311" h="311">
                  <a:moveTo>
                    <a:pt x="93" y="291"/>
                  </a:moveTo>
                  <a:cubicBezTo>
                    <a:pt x="252" y="311"/>
                    <a:pt x="311" y="141"/>
                    <a:pt x="295" y="93"/>
                  </a:cubicBezTo>
                  <a:cubicBezTo>
                    <a:pt x="295" y="93"/>
                    <a:pt x="147" y="46"/>
                    <a:pt x="0" y="0"/>
                  </a:cubicBezTo>
                  <a:cubicBezTo>
                    <a:pt x="52" y="168"/>
                    <a:pt x="46" y="145"/>
                    <a:pt x="93" y="291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100000">
                  <a:srgbClr val="33CC33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Facing Polygons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Unless specified otherwise:</a:t>
            </a:r>
          </a:p>
          <a:p>
            <a:pPr>
              <a:buFontTx/>
              <a:buNone/>
            </a:pPr>
            <a:r>
              <a:rPr lang="en-US"/>
              <a:t>	Counterclockwise Order </a:t>
            </a:r>
            <a:r>
              <a:rPr lang="en-US">
                <a:sym typeface="Wingdings" pitchFamily="2" charset="2"/>
              </a:rPr>
              <a:t> Front Face.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	Clockwise Order  Back Face.</a:t>
            </a:r>
            <a:endParaRPr lang="en-US"/>
          </a:p>
        </p:txBody>
      </p:sp>
      <p:sp>
        <p:nvSpPr>
          <p:cNvPr id="86020" name="Freeform 4"/>
          <p:cNvSpPr>
            <a:spLocks/>
          </p:cNvSpPr>
          <p:nvPr/>
        </p:nvSpPr>
        <p:spPr bwMode="auto">
          <a:xfrm>
            <a:off x="1244600" y="3644900"/>
            <a:ext cx="2349500" cy="2070100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1480" y="1184"/>
              </a:cxn>
              <a:cxn ang="0">
                <a:pos x="1192" y="0"/>
              </a:cxn>
              <a:cxn ang="0">
                <a:pos x="0" y="1304"/>
              </a:cxn>
            </a:cxnLst>
            <a:rect l="0" t="0" r="r" b="b"/>
            <a:pathLst>
              <a:path w="1480" h="1304">
                <a:moveTo>
                  <a:pt x="0" y="1304"/>
                </a:moveTo>
                <a:lnTo>
                  <a:pt x="1480" y="1184"/>
                </a:lnTo>
                <a:lnTo>
                  <a:pt x="1192" y="0"/>
                </a:lnTo>
                <a:lnTo>
                  <a:pt x="0" y="130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176338" y="5634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3535363" y="54562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3068638" y="3552825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38200" y="5715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556000" y="5562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238500" y="3552825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86027" name="AutoShape 11"/>
          <p:cNvSpPr>
            <a:spLocks noChangeArrowheads="1"/>
          </p:cNvSpPr>
          <p:nvPr/>
        </p:nvSpPr>
        <p:spPr bwMode="auto">
          <a:xfrm rot="7592698" flipH="1">
            <a:off x="1993900" y="4292600"/>
            <a:ext cx="1320800" cy="1346200"/>
          </a:xfrm>
          <a:custGeom>
            <a:avLst/>
            <a:gdLst>
              <a:gd name="G0" fmla="+- 92852 0 0"/>
              <a:gd name="G1" fmla="+- 4315066 0 0"/>
              <a:gd name="G2" fmla="+- 92852 0 4315066"/>
              <a:gd name="G3" fmla="+- 10800 0 0"/>
              <a:gd name="G4" fmla="+- 0 0 9285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50 0 0"/>
              <a:gd name="G9" fmla="+- 0 0 4315066"/>
              <a:gd name="G10" fmla="+- 8250 0 2700"/>
              <a:gd name="G11" fmla="cos G10 92852"/>
              <a:gd name="G12" fmla="sin G10 92852"/>
              <a:gd name="G13" fmla="cos 13500 92852"/>
              <a:gd name="G14" fmla="sin 13500 92852"/>
              <a:gd name="G15" fmla="+- G11 10800 0"/>
              <a:gd name="G16" fmla="+- G12 10800 0"/>
              <a:gd name="G17" fmla="+- G13 10800 0"/>
              <a:gd name="G18" fmla="+- G14 10800 0"/>
              <a:gd name="G19" fmla="*/ 8250 1 2"/>
              <a:gd name="G20" fmla="+- G19 5400 0"/>
              <a:gd name="G21" fmla="cos G20 92852"/>
              <a:gd name="G22" fmla="sin G20 92852"/>
              <a:gd name="G23" fmla="+- G21 10800 0"/>
              <a:gd name="G24" fmla="+- G12 G23 G22"/>
              <a:gd name="G25" fmla="+- G22 G23 G11"/>
              <a:gd name="G26" fmla="cos 10800 92852"/>
              <a:gd name="G27" fmla="sin 10800 92852"/>
              <a:gd name="G28" fmla="cos 8250 92852"/>
              <a:gd name="G29" fmla="sin 8250 9285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4315066"/>
              <a:gd name="G36" fmla="sin G34 4315066"/>
              <a:gd name="G37" fmla="+/ 4315066 9285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50 G39"/>
              <a:gd name="G43" fmla="sin 825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07 w 21600"/>
              <a:gd name="T5" fmla="*/ 4818 h 21600"/>
              <a:gd name="T6" fmla="*/ 14698 w 21600"/>
              <a:gd name="T7" fmla="*/ 19490 h 21600"/>
              <a:gd name="T8" fmla="*/ 3930 w 21600"/>
              <a:gd name="T9" fmla="*/ 6230 h 21600"/>
              <a:gd name="T10" fmla="*/ 24295 w 21600"/>
              <a:gd name="T11" fmla="*/ 11133 h 21600"/>
              <a:gd name="T12" fmla="*/ 20224 w 21600"/>
              <a:gd name="T13" fmla="*/ 15009 h 21600"/>
              <a:gd name="T14" fmla="*/ 16348 w 21600"/>
              <a:gd name="T15" fmla="*/ 1093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47" y="11003"/>
                </a:moveTo>
                <a:cubicBezTo>
                  <a:pt x="19049" y="10936"/>
                  <a:pt x="19050" y="10868"/>
                  <a:pt x="19050" y="10800"/>
                </a:cubicBezTo>
                <a:cubicBezTo>
                  <a:pt x="19050" y="6243"/>
                  <a:pt x="15356" y="2550"/>
                  <a:pt x="10800" y="2550"/>
                </a:cubicBezTo>
                <a:cubicBezTo>
                  <a:pt x="6243" y="2550"/>
                  <a:pt x="2550" y="6243"/>
                  <a:pt x="2550" y="10800"/>
                </a:cubicBezTo>
                <a:cubicBezTo>
                  <a:pt x="2550" y="15356"/>
                  <a:pt x="6243" y="19050"/>
                  <a:pt x="10800" y="19050"/>
                </a:cubicBezTo>
                <a:cubicBezTo>
                  <a:pt x="11963" y="19050"/>
                  <a:pt x="13114" y="18803"/>
                  <a:pt x="14176" y="18327"/>
                </a:cubicBezTo>
                <a:lnTo>
                  <a:pt x="15219" y="20654"/>
                </a:lnTo>
                <a:cubicBezTo>
                  <a:pt x="13829" y="21277"/>
                  <a:pt x="12323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9"/>
                  <a:pt x="21598" y="10978"/>
                  <a:pt x="21596" y="11067"/>
                </a:cubicBezTo>
                <a:lnTo>
                  <a:pt x="24295" y="11133"/>
                </a:lnTo>
                <a:lnTo>
                  <a:pt x="20224" y="15009"/>
                </a:lnTo>
                <a:lnTo>
                  <a:pt x="16348" y="10937"/>
                </a:lnTo>
                <a:lnTo>
                  <a:pt x="19047" y="11003"/>
                </a:lnTo>
                <a:close/>
              </a:path>
            </a:pathLst>
          </a:cu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 rot="1196941">
            <a:off x="1655763" y="3567113"/>
            <a:ext cx="1409700" cy="1366837"/>
            <a:chOff x="851" y="2325"/>
            <a:chExt cx="888" cy="861"/>
          </a:xfrm>
        </p:grpSpPr>
        <p:sp>
          <p:nvSpPr>
            <p:cNvPr id="86030" name="Freeform 14"/>
            <p:cNvSpPr>
              <a:spLocks/>
            </p:cNvSpPr>
            <p:nvPr/>
          </p:nvSpPr>
          <p:spPr bwMode="auto">
            <a:xfrm>
              <a:off x="972" y="2460"/>
              <a:ext cx="767" cy="726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672" y="726"/>
                </a:cxn>
                <a:cxn ang="0">
                  <a:pos x="761" y="618"/>
                </a:cxn>
                <a:cxn ang="0">
                  <a:pos x="74" y="0"/>
                </a:cxn>
                <a:cxn ang="0">
                  <a:pos x="0" y="68"/>
                </a:cxn>
              </a:cxnLst>
              <a:rect l="0" t="0" r="r" b="b"/>
              <a:pathLst>
                <a:path w="767" h="726">
                  <a:moveTo>
                    <a:pt x="0" y="68"/>
                  </a:moveTo>
                  <a:cubicBezTo>
                    <a:pt x="116" y="183"/>
                    <a:pt x="554" y="615"/>
                    <a:pt x="672" y="726"/>
                  </a:cubicBezTo>
                  <a:cubicBezTo>
                    <a:pt x="738" y="723"/>
                    <a:pt x="767" y="686"/>
                    <a:pt x="761" y="618"/>
                  </a:cubicBezTo>
                  <a:cubicBezTo>
                    <a:pt x="643" y="505"/>
                    <a:pt x="194" y="101"/>
                    <a:pt x="74" y="0"/>
                  </a:cubicBezTo>
                  <a:cubicBezTo>
                    <a:pt x="37" y="34"/>
                    <a:pt x="0" y="68"/>
                    <a:pt x="0" y="68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6031" name="Freeform 15"/>
            <p:cNvSpPr>
              <a:spLocks/>
            </p:cNvSpPr>
            <p:nvPr/>
          </p:nvSpPr>
          <p:spPr bwMode="auto">
            <a:xfrm>
              <a:off x="851" y="2325"/>
              <a:ext cx="311" cy="311"/>
            </a:xfrm>
            <a:custGeom>
              <a:avLst/>
              <a:gdLst/>
              <a:ahLst/>
              <a:cxnLst>
                <a:cxn ang="0">
                  <a:pos x="93" y="291"/>
                </a:cxn>
                <a:cxn ang="0">
                  <a:pos x="295" y="93"/>
                </a:cxn>
                <a:cxn ang="0">
                  <a:pos x="0" y="0"/>
                </a:cxn>
                <a:cxn ang="0">
                  <a:pos x="93" y="291"/>
                </a:cxn>
              </a:cxnLst>
              <a:rect l="0" t="0" r="r" b="b"/>
              <a:pathLst>
                <a:path w="311" h="311">
                  <a:moveTo>
                    <a:pt x="93" y="291"/>
                  </a:moveTo>
                  <a:cubicBezTo>
                    <a:pt x="252" y="311"/>
                    <a:pt x="311" y="141"/>
                    <a:pt x="295" y="93"/>
                  </a:cubicBezTo>
                  <a:cubicBezTo>
                    <a:pt x="295" y="93"/>
                    <a:pt x="147" y="46"/>
                    <a:pt x="0" y="0"/>
                  </a:cubicBezTo>
                  <a:cubicBezTo>
                    <a:pt x="52" y="168"/>
                    <a:pt x="46" y="145"/>
                    <a:pt x="93" y="291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86035" name="Freeform 19"/>
          <p:cNvSpPr>
            <a:spLocks/>
          </p:cNvSpPr>
          <p:nvPr/>
        </p:nvSpPr>
        <p:spPr bwMode="auto">
          <a:xfrm>
            <a:off x="5054600" y="3644900"/>
            <a:ext cx="2349500" cy="2070100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1480" y="1184"/>
              </a:cxn>
              <a:cxn ang="0">
                <a:pos x="1192" y="0"/>
              </a:cxn>
              <a:cxn ang="0">
                <a:pos x="0" y="1304"/>
              </a:cxn>
            </a:cxnLst>
            <a:rect l="0" t="0" r="r" b="b"/>
            <a:pathLst>
              <a:path w="1480" h="1304">
                <a:moveTo>
                  <a:pt x="0" y="1304"/>
                </a:moveTo>
                <a:lnTo>
                  <a:pt x="1480" y="1184"/>
                </a:lnTo>
                <a:lnTo>
                  <a:pt x="1192" y="0"/>
                </a:lnTo>
                <a:lnTo>
                  <a:pt x="0" y="130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4986338" y="56340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7345363" y="5456238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6878638" y="3552825"/>
            <a:ext cx="165100" cy="177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he-IL"/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648200" y="57150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0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7366000" y="5562600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2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7048500" y="3552825"/>
            <a:ext cx="53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</a:t>
            </a:r>
            <a:r>
              <a:rPr lang="en-US" sz="2000" baseline="-25000"/>
              <a:t>1</a:t>
            </a:r>
          </a:p>
        </p:txBody>
      </p:sp>
      <p:sp>
        <p:nvSpPr>
          <p:cNvPr id="86042" name="AutoShape 26"/>
          <p:cNvSpPr>
            <a:spLocks noChangeArrowheads="1"/>
          </p:cNvSpPr>
          <p:nvPr/>
        </p:nvSpPr>
        <p:spPr bwMode="auto">
          <a:xfrm rot="-19187595">
            <a:off x="5803900" y="4292600"/>
            <a:ext cx="1320800" cy="1346200"/>
          </a:xfrm>
          <a:custGeom>
            <a:avLst/>
            <a:gdLst>
              <a:gd name="G0" fmla="+- 92852 0 0"/>
              <a:gd name="G1" fmla="+- 4315066 0 0"/>
              <a:gd name="G2" fmla="+- 92852 0 4315066"/>
              <a:gd name="G3" fmla="+- 10800 0 0"/>
              <a:gd name="G4" fmla="+- 0 0 9285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50 0 0"/>
              <a:gd name="G9" fmla="+- 0 0 4315066"/>
              <a:gd name="G10" fmla="+- 8250 0 2700"/>
              <a:gd name="G11" fmla="cos G10 92852"/>
              <a:gd name="G12" fmla="sin G10 92852"/>
              <a:gd name="G13" fmla="cos 13500 92852"/>
              <a:gd name="G14" fmla="sin 13500 92852"/>
              <a:gd name="G15" fmla="+- G11 10800 0"/>
              <a:gd name="G16" fmla="+- G12 10800 0"/>
              <a:gd name="G17" fmla="+- G13 10800 0"/>
              <a:gd name="G18" fmla="+- G14 10800 0"/>
              <a:gd name="G19" fmla="*/ 8250 1 2"/>
              <a:gd name="G20" fmla="+- G19 5400 0"/>
              <a:gd name="G21" fmla="cos G20 92852"/>
              <a:gd name="G22" fmla="sin G20 92852"/>
              <a:gd name="G23" fmla="+- G21 10800 0"/>
              <a:gd name="G24" fmla="+- G12 G23 G22"/>
              <a:gd name="G25" fmla="+- G22 G23 G11"/>
              <a:gd name="G26" fmla="cos 10800 92852"/>
              <a:gd name="G27" fmla="sin 10800 92852"/>
              <a:gd name="G28" fmla="cos 8250 92852"/>
              <a:gd name="G29" fmla="sin 8250 9285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4315066"/>
              <a:gd name="G36" fmla="sin G34 4315066"/>
              <a:gd name="G37" fmla="+/ 4315066 9285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50 G39"/>
              <a:gd name="G43" fmla="sin 825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07 w 21600"/>
              <a:gd name="T5" fmla="*/ 4818 h 21600"/>
              <a:gd name="T6" fmla="*/ 14698 w 21600"/>
              <a:gd name="T7" fmla="*/ 19490 h 21600"/>
              <a:gd name="T8" fmla="*/ 3930 w 21600"/>
              <a:gd name="T9" fmla="*/ 6230 h 21600"/>
              <a:gd name="T10" fmla="*/ 24295 w 21600"/>
              <a:gd name="T11" fmla="*/ 11133 h 21600"/>
              <a:gd name="T12" fmla="*/ 20224 w 21600"/>
              <a:gd name="T13" fmla="*/ 15009 h 21600"/>
              <a:gd name="T14" fmla="*/ 16348 w 21600"/>
              <a:gd name="T15" fmla="*/ 1093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47" y="11003"/>
                </a:moveTo>
                <a:cubicBezTo>
                  <a:pt x="19049" y="10936"/>
                  <a:pt x="19050" y="10868"/>
                  <a:pt x="19050" y="10800"/>
                </a:cubicBezTo>
                <a:cubicBezTo>
                  <a:pt x="19050" y="6243"/>
                  <a:pt x="15356" y="2550"/>
                  <a:pt x="10800" y="2550"/>
                </a:cubicBezTo>
                <a:cubicBezTo>
                  <a:pt x="6243" y="2550"/>
                  <a:pt x="2550" y="6243"/>
                  <a:pt x="2550" y="10800"/>
                </a:cubicBezTo>
                <a:cubicBezTo>
                  <a:pt x="2550" y="15356"/>
                  <a:pt x="6243" y="19050"/>
                  <a:pt x="10800" y="19050"/>
                </a:cubicBezTo>
                <a:cubicBezTo>
                  <a:pt x="11963" y="19050"/>
                  <a:pt x="13114" y="18803"/>
                  <a:pt x="14176" y="18327"/>
                </a:cubicBezTo>
                <a:lnTo>
                  <a:pt x="15219" y="20654"/>
                </a:lnTo>
                <a:cubicBezTo>
                  <a:pt x="13829" y="21277"/>
                  <a:pt x="12323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9"/>
                  <a:pt x="21598" y="10978"/>
                  <a:pt x="21596" y="11067"/>
                </a:cubicBezTo>
                <a:lnTo>
                  <a:pt x="24295" y="11133"/>
                </a:lnTo>
                <a:lnTo>
                  <a:pt x="20224" y="15009"/>
                </a:lnTo>
                <a:lnTo>
                  <a:pt x="16348" y="10937"/>
                </a:lnTo>
                <a:lnTo>
                  <a:pt x="19047" y="11003"/>
                </a:lnTo>
                <a:close/>
              </a:path>
            </a:pathLst>
          </a:cu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glFrontFace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i="1" dirty="0" smtClean="0"/>
              <a:t>void </a:t>
            </a:r>
            <a:r>
              <a:rPr lang="en-US" sz="2800" b="1" i="1" dirty="0" err="1" smtClean="0"/>
              <a:t>glFrontFace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GLenum</a:t>
            </a:r>
            <a:r>
              <a:rPr lang="en-US" sz="2800" i="1" dirty="0" smtClean="0"/>
              <a:t>  mode); </a:t>
            </a:r>
            <a:r>
              <a:rPr lang="en-US" sz="2800" i="1" dirty="0"/>
              <a:t>	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endParaRPr lang="en-US" sz="2800" i="1" dirty="0"/>
          </a:p>
          <a:p>
            <a:r>
              <a:rPr lang="en-US" sz="2800" dirty="0" smtClean="0"/>
              <a:t>Specifies the orientation of front-facing polygons.</a:t>
            </a:r>
          </a:p>
          <a:p>
            <a:r>
              <a:rPr lang="en-US" sz="2800" dirty="0" smtClean="0"/>
              <a:t>GL_CW and GL_CCW are accepted.</a:t>
            </a:r>
          </a:p>
          <a:p>
            <a:r>
              <a:rPr lang="en-US" sz="2800" dirty="0" smtClean="0"/>
              <a:t>The initial value is GL_CCW.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saw basic drawing techniques</a:t>
            </a:r>
          </a:p>
          <a:p>
            <a:pPr lvl="1"/>
            <a:r>
              <a:rPr lang="en-US" b="1" dirty="0" err="1" smtClean="0"/>
              <a:t>glBegin</a:t>
            </a:r>
            <a:r>
              <a:rPr lang="en-US" b="1" dirty="0" smtClean="0"/>
              <a:t>()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glEnd</a:t>
            </a:r>
            <a:r>
              <a:rPr lang="en-US" b="1" dirty="0" smtClean="0"/>
              <a:t>()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glVertex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These methods are simple to use </a:t>
            </a:r>
          </a:p>
          <a:p>
            <a:pPr lvl="1"/>
            <a:r>
              <a:rPr lang="en-US" dirty="0" smtClean="0"/>
              <a:t>Faster alternatives shown later this course</a:t>
            </a:r>
          </a:p>
          <a:p>
            <a:r>
              <a:rPr lang="en-US" dirty="0" smtClean="0"/>
              <a:t>Didn’t talk about: 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2"/>
            <a:r>
              <a:rPr lang="en-US" dirty="0" smtClean="0"/>
              <a:t>That’s next!</a:t>
            </a:r>
          </a:p>
          <a:p>
            <a:pPr lvl="1"/>
            <a:r>
              <a:rPr lang="en-US" dirty="0" smtClean="0"/>
              <a:t>Hidden surface removal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next week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Buffers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6 lines in 3D space</a:t>
                </a:r>
              </a:p>
              <a:p>
                <a:pPr lvl="1"/>
                <a:r>
                  <a:rPr lang="en-US" dirty="0" smtClean="0"/>
                  <a:t>Three lines are parallel to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i="1" dirty="0" smtClean="0"/>
                  <a:t> and </a:t>
                </a:r>
                <a:r>
                  <a:rPr lang="en-US" dirty="0" smtClean="0"/>
                  <a:t>go through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lines are parallel to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i="1" dirty="0" smtClean="0"/>
                  <a:t> and </a:t>
                </a:r>
                <a:r>
                  <a:rPr lang="en-US" dirty="0" smtClean="0"/>
                  <a:t>go through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Find an affine transformation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that maps the first 3 lines to the last 3 lines, respectively.</a:t>
                </a:r>
              </a:p>
              <a:p>
                <a:pPr lvl="1"/>
                <a:endParaRPr lang="en-US" i="1" baseline="-25000" dirty="0" smtClean="0"/>
              </a:p>
              <a:p>
                <a:pPr lvl="1"/>
                <a:endParaRPr lang="en-US" baseline="-25000" dirty="0" smtClean="0"/>
              </a:p>
              <a:p>
                <a:pPr lvl="1"/>
                <a:endParaRPr lang="en-US" baseline="-25000" dirty="0" smtClean="0"/>
              </a:p>
              <a:p>
                <a:pPr lvl="1"/>
                <a:endParaRPr lang="en-US" baseline="-25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Framebuffer Buffers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OpenGL uses several buffers for frame pixels:</a:t>
            </a:r>
          </a:p>
          <a:p>
            <a:pPr lvl="1"/>
            <a:r>
              <a:rPr lang="en-US" dirty="0" smtClean="0"/>
              <a:t>Color Buffer – Stores color for each pixel</a:t>
            </a:r>
          </a:p>
          <a:p>
            <a:pPr lvl="1"/>
            <a:r>
              <a:rPr lang="en-US" dirty="0" smtClean="0"/>
              <a:t>Depth Buffer – Stores depth value for each pixel. </a:t>
            </a:r>
          </a:p>
          <a:p>
            <a:pPr lvl="1"/>
            <a:r>
              <a:rPr lang="en-US" dirty="0" smtClean="0"/>
              <a:t>Stencil Buffer – Stores multi-purpose value for each pixel</a:t>
            </a:r>
          </a:p>
          <a:p>
            <a:pPr lvl="1"/>
            <a:r>
              <a:rPr lang="en-US" dirty="0" smtClean="0"/>
              <a:t>Accumulation Buffer – Allows color averaging</a:t>
            </a:r>
          </a:p>
          <a:p>
            <a:pPr lvl="1"/>
            <a:endParaRPr lang="en-US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5105400" y="1687034"/>
            <a:ext cx="3124200" cy="4419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181600" y="2525234"/>
            <a:ext cx="2971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Buffer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314507" y="2606750"/>
            <a:ext cx="1314893" cy="4430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Left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705600" y="2606750"/>
            <a:ext cx="1295400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Right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14507" y="3530011"/>
            <a:ext cx="1314893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Left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05600" y="3530011"/>
            <a:ext cx="1298944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Right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181600" y="4125435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Buffer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181600" y="4735035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Stencil Buffer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181600" y="5344635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Accumulation Buffer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1915633"/>
            <a:ext cx="1605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Framebuffer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057400" y="1676400"/>
            <a:ext cx="5715000" cy="3839212"/>
            <a:chOff x="1622425" y="1398588"/>
            <a:chExt cx="7439138" cy="4997450"/>
          </a:xfrm>
        </p:grpSpPr>
        <p:grpSp>
          <p:nvGrpSpPr>
            <p:cNvPr id="2" name="Group 45"/>
            <p:cNvGrpSpPr>
              <a:grpSpLocks/>
            </p:cNvGrpSpPr>
            <p:nvPr/>
          </p:nvGrpSpPr>
          <p:grpSpPr bwMode="auto">
            <a:xfrm>
              <a:off x="2974975" y="2324100"/>
              <a:ext cx="2482850" cy="2638425"/>
              <a:chOff x="2474" y="1344"/>
              <a:chExt cx="1564" cy="1662"/>
            </a:xfrm>
          </p:grpSpPr>
          <p:sp>
            <p:nvSpPr>
              <p:cNvPr id="43031" name="Freeform 23"/>
              <p:cNvSpPr>
                <a:spLocks/>
              </p:cNvSpPr>
              <p:nvPr/>
            </p:nvSpPr>
            <p:spPr bwMode="auto">
              <a:xfrm>
                <a:off x="2474" y="1344"/>
                <a:ext cx="1564" cy="1662"/>
              </a:xfrm>
              <a:custGeom>
                <a:avLst/>
                <a:gdLst/>
                <a:ahLst/>
                <a:cxnLst>
                  <a:cxn ang="0">
                    <a:pos x="1" y="492"/>
                  </a:cxn>
                  <a:cxn ang="0">
                    <a:pos x="1564" y="0"/>
                  </a:cxn>
                  <a:cxn ang="0">
                    <a:pos x="1558" y="1188"/>
                  </a:cxn>
                  <a:cxn ang="0">
                    <a:pos x="0" y="1662"/>
                  </a:cxn>
                  <a:cxn ang="0">
                    <a:pos x="1" y="492"/>
                  </a:cxn>
                </a:cxnLst>
                <a:rect l="0" t="0" r="r" b="b"/>
                <a:pathLst>
                  <a:path w="1564" h="1662">
                    <a:moveTo>
                      <a:pt x="1" y="492"/>
                    </a:moveTo>
                    <a:lnTo>
                      <a:pt x="1564" y="0"/>
                    </a:lnTo>
                    <a:lnTo>
                      <a:pt x="1558" y="1188"/>
                    </a:lnTo>
                    <a:lnTo>
                      <a:pt x="0" y="1662"/>
                    </a:lnTo>
                    <a:lnTo>
                      <a:pt x="1" y="492"/>
                    </a:lnTo>
                    <a:close/>
                  </a:path>
                </a:pathLst>
              </a:custGeom>
              <a:solidFill>
                <a:srgbClr val="3399FF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Oval 40"/>
              <p:cNvSpPr>
                <a:spLocks noChangeArrowheads="1"/>
              </p:cNvSpPr>
              <p:nvPr/>
            </p:nvSpPr>
            <p:spPr bwMode="auto">
              <a:xfrm>
                <a:off x="3030" y="1758"/>
                <a:ext cx="534" cy="768"/>
              </a:xfrm>
              <a:prstGeom prst="ellipse">
                <a:avLst/>
              </a:prstGeom>
              <a:gradFill rotWithShape="1">
                <a:gsLst>
                  <a:gs pos="0">
                    <a:srgbClr val="FFFF66"/>
                  </a:gs>
                  <a:gs pos="100000">
                    <a:srgbClr val="FFFF66">
                      <a:gamma/>
                      <a:shade val="78824"/>
                      <a:invGamma/>
                    </a:srgb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41"/>
              <p:cNvSpPr>
                <a:spLocks noChangeArrowheads="1"/>
              </p:cNvSpPr>
              <p:nvPr/>
            </p:nvSpPr>
            <p:spPr bwMode="auto">
              <a:xfrm>
                <a:off x="3138" y="1998"/>
                <a:ext cx="144" cy="21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42"/>
              <p:cNvSpPr>
                <a:spLocks noChangeArrowheads="1"/>
              </p:cNvSpPr>
              <p:nvPr/>
            </p:nvSpPr>
            <p:spPr bwMode="auto">
              <a:xfrm>
                <a:off x="3333" y="1962"/>
                <a:ext cx="144" cy="21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1" name="Freeform 43"/>
              <p:cNvSpPr>
                <a:spLocks/>
              </p:cNvSpPr>
              <p:nvPr/>
            </p:nvSpPr>
            <p:spPr bwMode="auto">
              <a:xfrm>
                <a:off x="3222" y="2262"/>
                <a:ext cx="204" cy="198"/>
              </a:xfrm>
              <a:custGeom>
                <a:avLst/>
                <a:gdLst/>
                <a:ahLst/>
                <a:cxnLst>
                  <a:cxn ang="0">
                    <a:pos x="12" y="36"/>
                  </a:cxn>
                  <a:cxn ang="0">
                    <a:pos x="60" y="78"/>
                  </a:cxn>
                  <a:cxn ang="0">
                    <a:pos x="78" y="90"/>
                  </a:cxn>
                  <a:cxn ang="0">
                    <a:pos x="144" y="84"/>
                  </a:cxn>
                  <a:cxn ang="0">
                    <a:pos x="180" y="60"/>
                  </a:cxn>
                  <a:cxn ang="0">
                    <a:pos x="204" y="42"/>
                  </a:cxn>
                  <a:cxn ang="0">
                    <a:pos x="156" y="156"/>
                  </a:cxn>
                  <a:cxn ang="0">
                    <a:pos x="126" y="186"/>
                  </a:cxn>
                  <a:cxn ang="0">
                    <a:pos x="90" y="198"/>
                  </a:cxn>
                  <a:cxn ang="0">
                    <a:pos x="48" y="192"/>
                  </a:cxn>
                  <a:cxn ang="0">
                    <a:pos x="0" y="78"/>
                  </a:cxn>
                  <a:cxn ang="0">
                    <a:pos x="12" y="36"/>
                  </a:cxn>
                </a:cxnLst>
                <a:rect l="0" t="0" r="r" b="b"/>
                <a:pathLst>
                  <a:path w="204" h="198">
                    <a:moveTo>
                      <a:pt x="12" y="36"/>
                    </a:moveTo>
                    <a:cubicBezTo>
                      <a:pt x="32" y="66"/>
                      <a:pt x="18" y="50"/>
                      <a:pt x="60" y="78"/>
                    </a:cubicBezTo>
                    <a:cubicBezTo>
                      <a:pt x="66" y="82"/>
                      <a:pt x="78" y="90"/>
                      <a:pt x="78" y="90"/>
                    </a:cubicBezTo>
                    <a:cubicBezTo>
                      <a:pt x="100" y="88"/>
                      <a:pt x="123" y="90"/>
                      <a:pt x="144" y="84"/>
                    </a:cubicBezTo>
                    <a:cubicBezTo>
                      <a:pt x="158" y="80"/>
                      <a:pt x="180" y="60"/>
                      <a:pt x="180" y="60"/>
                    </a:cubicBezTo>
                    <a:cubicBezTo>
                      <a:pt x="186" y="43"/>
                      <a:pt x="190" y="0"/>
                      <a:pt x="204" y="42"/>
                    </a:cubicBezTo>
                    <a:cubicBezTo>
                      <a:pt x="196" y="81"/>
                      <a:pt x="191" y="133"/>
                      <a:pt x="156" y="156"/>
                    </a:cubicBezTo>
                    <a:cubicBezTo>
                      <a:pt x="145" y="172"/>
                      <a:pt x="145" y="178"/>
                      <a:pt x="126" y="186"/>
                    </a:cubicBezTo>
                    <a:cubicBezTo>
                      <a:pt x="114" y="191"/>
                      <a:pt x="90" y="198"/>
                      <a:pt x="90" y="198"/>
                    </a:cubicBezTo>
                    <a:cubicBezTo>
                      <a:pt x="76" y="196"/>
                      <a:pt x="61" y="197"/>
                      <a:pt x="48" y="192"/>
                    </a:cubicBezTo>
                    <a:cubicBezTo>
                      <a:pt x="23" y="182"/>
                      <a:pt x="7" y="107"/>
                      <a:pt x="0" y="78"/>
                    </a:cubicBezTo>
                    <a:cubicBezTo>
                      <a:pt x="8" y="48"/>
                      <a:pt x="3" y="62"/>
                      <a:pt x="12" y="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4460875" y="2801938"/>
              <a:ext cx="2482850" cy="2638425"/>
              <a:chOff x="3608" y="1752"/>
              <a:chExt cx="1564" cy="1662"/>
            </a:xfrm>
          </p:grpSpPr>
          <p:sp>
            <p:nvSpPr>
              <p:cNvPr id="43032" name="Freeform 24"/>
              <p:cNvSpPr>
                <a:spLocks/>
              </p:cNvSpPr>
              <p:nvPr/>
            </p:nvSpPr>
            <p:spPr bwMode="auto">
              <a:xfrm>
                <a:off x="3608" y="1752"/>
                <a:ext cx="1564" cy="1662"/>
              </a:xfrm>
              <a:custGeom>
                <a:avLst/>
                <a:gdLst/>
                <a:ahLst/>
                <a:cxnLst>
                  <a:cxn ang="0">
                    <a:pos x="1" y="492"/>
                  </a:cxn>
                  <a:cxn ang="0">
                    <a:pos x="1564" y="0"/>
                  </a:cxn>
                  <a:cxn ang="0">
                    <a:pos x="1558" y="1188"/>
                  </a:cxn>
                  <a:cxn ang="0">
                    <a:pos x="0" y="1662"/>
                  </a:cxn>
                  <a:cxn ang="0">
                    <a:pos x="1" y="492"/>
                  </a:cxn>
                </a:cxnLst>
                <a:rect l="0" t="0" r="r" b="b"/>
                <a:pathLst>
                  <a:path w="1564" h="1662">
                    <a:moveTo>
                      <a:pt x="1" y="492"/>
                    </a:moveTo>
                    <a:lnTo>
                      <a:pt x="1564" y="0"/>
                    </a:lnTo>
                    <a:lnTo>
                      <a:pt x="1558" y="1188"/>
                    </a:lnTo>
                    <a:lnTo>
                      <a:pt x="0" y="1662"/>
                    </a:lnTo>
                    <a:lnTo>
                      <a:pt x="1" y="492"/>
                    </a:lnTo>
                    <a:close/>
                  </a:path>
                </a:pathLst>
              </a:custGeom>
              <a:solidFill>
                <a:srgbClr val="3399FF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Oval 36"/>
              <p:cNvSpPr>
                <a:spLocks noChangeArrowheads="1"/>
              </p:cNvSpPr>
              <p:nvPr/>
            </p:nvSpPr>
            <p:spPr bwMode="auto">
              <a:xfrm>
                <a:off x="4146" y="2220"/>
                <a:ext cx="534" cy="768"/>
              </a:xfrm>
              <a:prstGeom prst="ellipse">
                <a:avLst/>
              </a:prstGeom>
              <a:gradFill rotWithShape="1">
                <a:gsLst>
                  <a:gs pos="0">
                    <a:srgbClr val="FFFF66"/>
                  </a:gs>
                  <a:gs pos="100000">
                    <a:srgbClr val="FFFF66">
                      <a:gamma/>
                      <a:shade val="78824"/>
                      <a:invGamma/>
                    </a:srgb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5" name="Oval 37"/>
              <p:cNvSpPr>
                <a:spLocks noChangeArrowheads="1"/>
              </p:cNvSpPr>
              <p:nvPr/>
            </p:nvSpPr>
            <p:spPr bwMode="auto">
              <a:xfrm>
                <a:off x="4254" y="2460"/>
                <a:ext cx="144" cy="21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6" name="Oval 38"/>
              <p:cNvSpPr>
                <a:spLocks noChangeArrowheads="1"/>
              </p:cNvSpPr>
              <p:nvPr/>
            </p:nvSpPr>
            <p:spPr bwMode="auto">
              <a:xfrm>
                <a:off x="4449" y="2424"/>
                <a:ext cx="144" cy="21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Freeform 39"/>
              <p:cNvSpPr>
                <a:spLocks/>
              </p:cNvSpPr>
              <p:nvPr/>
            </p:nvSpPr>
            <p:spPr bwMode="auto">
              <a:xfrm>
                <a:off x="4356" y="2706"/>
                <a:ext cx="204" cy="198"/>
              </a:xfrm>
              <a:custGeom>
                <a:avLst/>
                <a:gdLst/>
                <a:ahLst/>
                <a:cxnLst>
                  <a:cxn ang="0">
                    <a:pos x="12" y="183"/>
                  </a:cxn>
                  <a:cxn ang="0">
                    <a:pos x="44" y="104"/>
                  </a:cxn>
                  <a:cxn ang="0">
                    <a:pos x="90" y="78"/>
                  </a:cxn>
                  <a:cxn ang="0">
                    <a:pos x="141" y="83"/>
                  </a:cxn>
                  <a:cxn ang="0">
                    <a:pos x="180" y="138"/>
                  </a:cxn>
                  <a:cxn ang="0">
                    <a:pos x="204" y="156"/>
                  </a:cxn>
                  <a:cxn ang="0">
                    <a:pos x="156" y="42"/>
                  </a:cxn>
                  <a:cxn ang="0">
                    <a:pos x="126" y="12"/>
                  </a:cxn>
                  <a:cxn ang="0">
                    <a:pos x="90" y="0"/>
                  </a:cxn>
                  <a:cxn ang="0">
                    <a:pos x="48" y="6"/>
                  </a:cxn>
                  <a:cxn ang="0">
                    <a:pos x="0" y="120"/>
                  </a:cxn>
                  <a:cxn ang="0">
                    <a:pos x="12" y="183"/>
                  </a:cxn>
                </a:cxnLst>
                <a:rect l="0" t="0" r="r" b="b"/>
                <a:pathLst>
                  <a:path w="204" h="198">
                    <a:moveTo>
                      <a:pt x="12" y="183"/>
                    </a:moveTo>
                    <a:cubicBezTo>
                      <a:pt x="32" y="153"/>
                      <a:pt x="32" y="121"/>
                      <a:pt x="44" y="104"/>
                    </a:cubicBezTo>
                    <a:cubicBezTo>
                      <a:pt x="56" y="87"/>
                      <a:pt x="90" y="78"/>
                      <a:pt x="90" y="78"/>
                    </a:cubicBezTo>
                    <a:cubicBezTo>
                      <a:pt x="90" y="78"/>
                      <a:pt x="112" y="68"/>
                      <a:pt x="141" y="83"/>
                    </a:cubicBezTo>
                    <a:cubicBezTo>
                      <a:pt x="170" y="98"/>
                      <a:pt x="180" y="138"/>
                      <a:pt x="180" y="138"/>
                    </a:cubicBezTo>
                    <a:cubicBezTo>
                      <a:pt x="186" y="155"/>
                      <a:pt x="190" y="198"/>
                      <a:pt x="204" y="156"/>
                    </a:cubicBezTo>
                    <a:cubicBezTo>
                      <a:pt x="196" y="117"/>
                      <a:pt x="167" y="58"/>
                      <a:pt x="156" y="42"/>
                    </a:cubicBezTo>
                    <a:cubicBezTo>
                      <a:pt x="145" y="26"/>
                      <a:pt x="145" y="20"/>
                      <a:pt x="126" y="12"/>
                    </a:cubicBezTo>
                    <a:cubicBezTo>
                      <a:pt x="114" y="7"/>
                      <a:pt x="90" y="0"/>
                      <a:pt x="90" y="0"/>
                    </a:cubicBezTo>
                    <a:cubicBezTo>
                      <a:pt x="76" y="2"/>
                      <a:pt x="61" y="1"/>
                      <a:pt x="48" y="6"/>
                    </a:cubicBezTo>
                    <a:cubicBezTo>
                      <a:pt x="23" y="16"/>
                      <a:pt x="7" y="91"/>
                      <a:pt x="0" y="120"/>
                    </a:cubicBezTo>
                    <a:cubicBezTo>
                      <a:pt x="8" y="150"/>
                      <a:pt x="3" y="157"/>
                      <a:pt x="12" y="1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57" name="Text Box 49"/>
            <p:cNvSpPr txBox="1">
              <a:spLocks noChangeArrowheads="1"/>
            </p:cNvSpPr>
            <p:nvPr/>
          </p:nvSpPr>
          <p:spPr bwMode="auto">
            <a:xfrm>
              <a:off x="7010399" y="4343400"/>
              <a:ext cx="2051164" cy="10816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The Front Buffer</a:t>
              </a:r>
            </a:p>
          </p:txBody>
        </p:sp>
        <p:sp>
          <p:nvSpPr>
            <p:cNvPr id="43058" name="Text Box 50"/>
            <p:cNvSpPr txBox="1">
              <a:spLocks noChangeArrowheads="1"/>
            </p:cNvSpPr>
            <p:nvPr/>
          </p:nvSpPr>
          <p:spPr bwMode="auto">
            <a:xfrm>
              <a:off x="1622425" y="2333624"/>
              <a:ext cx="1552575" cy="1562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The Back Buffer</a:t>
              </a:r>
            </a:p>
          </p:txBody>
        </p:sp>
        <p:sp>
          <p:nvSpPr>
            <p:cNvPr id="43063" name="AutoShape 55"/>
            <p:cNvSpPr>
              <a:spLocks noChangeArrowheads="1"/>
            </p:cNvSpPr>
            <p:nvPr/>
          </p:nvSpPr>
          <p:spPr bwMode="auto">
            <a:xfrm rot="-4272219">
              <a:off x="3032919" y="4861719"/>
              <a:ext cx="1120775" cy="1947863"/>
            </a:xfrm>
            <a:prstGeom prst="curvedRightArrow">
              <a:avLst>
                <a:gd name="adj1" fmla="val 34759"/>
                <a:gd name="adj2" fmla="val 69518"/>
                <a:gd name="adj3" fmla="val 33333"/>
              </a:avLst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AutoShape 56"/>
            <p:cNvSpPr>
              <a:spLocks noChangeArrowheads="1"/>
            </p:cNvSpPr>
            <p:nvPr/>
          </p:nvSpPr>
          <p:spPr bwMode="auto">
            <a:xfrm rot="-4272219" flipH="1" flipV="1">
              <a:off x="5852319" y="985044"/>
              <a:ext cx="1120775" cy="1947863"/>
            </a:xfrm>
            <a:prstGeom prst="curvedRightArrow">
              <a:avLst>
                <a:gd name="adj1" fmla="val 34759"/>
                <a:gd name="adj2" fmla="val 69518"/>
                <a:gd name="adj3" fmla="val 33333"/>
              </a:avLst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76600" y="5867400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Implicit in JOGL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Stereoscopic implementation – supports left and right buffer</a:t>
            </a:r>
          </a:p>
          <a:p>
            <a:pPr lvl="1"/>
            <a:r>
              <a:rPr lang="en-US" dirty="0" smtClean="0"/>
              <a:t>If not, the Left is used</a:t>
            </a:r>
          </a:p>
          <a:p>
            <a:r>
              <a:rPr lang="en-US" dirty="0" smtClean="0"/>
              <a:t>Double buffering support Back buffers</a:t>
            </a:r>
          </a:p>
          <a:p>
            <a:pPr lvl="1"/>
            <a:r>
              <a:rPr lang="en-US" dirty="0" smtClean="0"/>
              <a:t>If not, Front is used</a:t>
            </a:r>
          </a:p>
          <a:p>
            <a:r>
              <a:rPr lang="en-US" dirty="0" smtClean="0"/>
              <a:t>Anyway Left-Front is guaranteed</a:t>
            </a:r>
          </a:p>
          <a:p>
            <a:r>
              <a:rPr lang="en-US" dirty="0" smtClean="0"/>
              <a:t>Check availability with </a:t>
            </a:r>
            <a:r>
              <a:rPr lang="en-US" dirty="0" err="1" smtClean="0"/>
              <a:t>glGetBooleanv</a:t>
            </a:r>
            <a:r>
              <a:rPr lang="en-US" dirty="0" smtClean="0"/>
              <a:t>() with GL_STEREO, GL_DOUBLEBUFFER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2362200"/>
            <a:ext cx="32766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Buffer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10200" y="2895600"/>
            <a:ext cx="12192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Left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10400" y="28956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Right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410200" y="44958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Left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10400" y="44958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Right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Clearing the Color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glClear</a:t>
            </a:r>
            <a:r>
              <a:rPr lang="en-US" dirty="0" smtClean="0"/>
              <a:t>(mask)</a:t>
            </a:r>
          </a:p>
          <a:p>
            <a:pPr lvl="1"/>
            <a:r>
              <a:rPr lang="en-US" dirty="0" smtClean="0"/>
              <a:t>Clear color buffer with </a:t>
            </a:r>
            <a:br>
              <a:rPr lang="en-US" dirty="0" smtClean="0"/>
            </a:br>
            <a:r>
              <a:rPr lang="en-US" dirty="0" smtClean="0"/>
              <a:t>	mask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GL_COLOR_BUFFER_BIT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 err="1" smtClean="0"/>
              <a:t>glClearColor</a:t>
            </a:r>
            <a:r>
              <a:rPr lang="en-US" dirty="0" smtClean="0"/>
              <a:t>(float r, float g, float b, float alpha)</a:t>
            </a:r>
          </a:p>
          <a:p>
            <a:pPr lvl="1"/>
            <a:r>
              <a:rPr lang="en-US" dirty="0" smtClean="0"/>
              <a:t>Color used to fill the color buffer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Cube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709" y="31200"/>
            <a:ext cx="2905328" cy="29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c 66"/>
          <p:cNvSpPr/>
          <p:nvPr/>
        </p:nvSpPr>
        <p:spPr>
          <a:xfrm>
            <a:off x="3799489" y="4764059"/>
            <a:ext cx="1213459" cy="1280847"/>
          </a:xfrm>
          <a:prstGeom prst="arc">
            <a:avLst>
              <a:gd name="adj1" fmla="val 11747797"/>
              <a:gd name="adj2" fmla="val 14219256"/>
            </a:avLst>
          </a:prstGeom>
          <a:ln>
            <a:solidFill>
              <a:srgbClr val="92D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Given a normalized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in 3d space, find a linear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that would rotate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by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/>
                  <a:t>Find its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baseline="-25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43" name="Arc 42"/>
          <p:cNvSpPr/>
          <p:nvPr/>
        </p:nvSpPr>
        <p:spPr>
          <a:xfrm>
            <a:off x="3935472" y="4740100"/>
            <a:ext cx="953718" cy="1106474"/>
          </a:xfrm>
          <a:prstGeom prst="arc">
            <a:avLst>
              <a:gd name="adj1" fmla="val 16145619"/>
              <a:gd name="adj2" fmla="val 1896677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3825429" y="4821170"/>
            <a:ext cx="1173803" cy="1219267"/>
          </a:xfrm>
          <a:prstGeom prst="arc">
            <a:avLst>
              <a:gd name="adj1" fmla="val 21538147"/>
              <a:gd name="adj2" fmla="val 1615056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06219" y="3448430"/>
            <a:ext cx="0" cy="2348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93469" y="5422082"/>
            <a:ext cx="2686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7069" y="5180782"/>
            <a:ext cx="1060450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72162" y="4148487"/>
            <a:ext cx="1" cy="17843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372162" y="5422082"/>
            <a:ext cx="498808" cy="51075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09371" y="5932838"/>
            <a:ext cx="146279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06219" y="5422083"/>
            <a:ext cx="965943" cy="51075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72554" y="4821170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54" y="4821170"/>
                <a:ext cx="3789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4406219" y="3637732"/>
            <a:ext cx="965943" cy="51075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06219" y="4148487"/>
            <a:ext cx="965944" cy="127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73978" y="5308128"/>
                <a:ext cx="404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8" y="5308128"/>
                <a:ext cx="40440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594793" y="5350767"/>
                <a:ext cx="37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93" y="5350767"/>
                <a:ext cx="37619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611392" y="6144899"/>
                <a:ext cx="37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92" y="6144899"/>
                <a:ext cx="37619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5256" y="3443264"/>
                <a:ext cx="3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56" y="3443264"/>
                <a:ext cx="3585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 flipV="1">
            <a:off x="2761507" y="4936307"/>
            <a:ext cx="1644712" cy="4857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3583864" y="4097313"/>
            <a:ext cx="829952" cy="13334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67159" y="4949198"/>
                <a:ext cx="387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9" y="4949198"/>
                <a:ext cx="38722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809757" y="4252936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57" y="4252936"/>
                <a:ext cx="37895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>
            <a:spLocks noChangeAspect="1"/>
          </p:cNvSpPr>
          <p:nvPr/>
        </p:nvSpPr>
        <p:spPr>
          <a:xfrm>
            <a:off x="2691323" y="4010859"/>
            <a:ext cx="2462177" cy="2443943"/>
          </a:xfrm>
          <a:prstGeom prst="arc">
            <a:avLst>
              <a:gd name="adj1" fmla="val 11808600"/>
              <a:gd name="adj2" fmla="val 15047201"/>
            </a:avLst>
          </a:prstGeom>
          <a:ln>
            <a:solidFill>
              <a:srgbClr val="92D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72607" y="4870991"/>
            <a:ext cx="107950" cy="10795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11553" y="4010860"/>
            <a:ext cx="107950" cy="10795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478996" y="4956907"/>
                <a:ext cx="37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96" y="4956907"/>
                <a:ext cx="37439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54175" y="3812596"/>
                <a:ext cx="373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75" y="3812596"/>
                <a:ext cx="3734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3" grpId="0" animBg="1"/>
      <p:bldP spid="44" grpId="0" animBg="1"/>
      <p:bldP spid="39" grpId="0"/>
      <p:bldP spid="46" grpId="0"/>
      <p:bldP spid="68" grpId="0"/>
      <p:bldP spid="74" grpId="0" animBg="1"/>
      <p:bldP spid="20" grpId="0" animBg="1"/>
      <p:bldP spid="73" grpId="0" animBg="1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an ellipsoid centered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and has axes directed at (orthonormal vectors)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with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 Find </a:t>
                </a:r>
                <a:r>
                  <a:rPr lang="en-US" dirty="0"/>
                  <a:t>an affine transformation that will transform it </a:t>
                </a:r>
                <a:r>
                  <a:rPr lang="en-US" dirty="0" smtClean="0"/>
                  <a:t>into a </a:t>
                </a:r>
                <a:r>
                  <a:rPr lang="en-US" dirty="0"/>
                  <a:t>unit </a:t>
                </a:r>
                <a:r>
                  <a:rPr lang="en-US" dirty="0" smtClean="0"/>
                  <a:t>sphere.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47864" y="3681029"/>
            <a:ext cx="0" cy="223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27784" y="51931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79812" y="4705114"/>
            <a:ext cx="936104" cy="95613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rot="20284991">
            <a:off x="3887924" y="3681028"/>
            <a:ext cx="1116124" cy="792088"/>
            <a:chOff x="3887924" y="3681028"/>
            <a:chExt cx="1116124" cy="792088"/>
          </a:xfrm>
        </p:grpSpPr>
        <p:sp>
          <p:nvSpPr>
            <p:cNvPr id="41" name="Oval 40"/>
            <p:cNvSpPr/>
            <p:nvPr/>
          </p:nvSpPr>
          <p:spPr>
            <a:xfrm>
              <a:off x="3887924" y="3881691"/>
              <a:ext cx="1116124" cy="59142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445986" y="4177403"/>
              <a:ext cx="4500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445986" y="3681028"/>
              <a:ext cx="0" cy="496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098085" y="3832137"/>
                  <a:ext cx="4671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085" y="3832137"/>
                  <a:ext cx="4671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488766" y="4074662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766" y="4074662"/>
                  <a:ext cx="47250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 rot="1315009">
                  <a:off x="4259267" y="4089484"/>
                  <a:ext cx="373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5009">
                  <a:off x="4259267" y="4089484"/>
                  <a:ext cx="3734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Points, and lines, and polygons, oh my!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9512" y="-25702"/>
            <a:ext cx="9266334" cy="3124200"/>
            <a:chOff x="228600" y="4057650"/>
            <a:chExt cx="8305800" cy="2800350"/>
          </a:xfrm>
        </p:grpSpPr>
        <p:pic>
          <p:nvPicPr>
            <p:cNvPr id="6" name="Picture 1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" y="4173538"/>
              <a:ext cx="26416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5600" y="4224338"/>
              <a:ext cx="2640013" cy="256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4467" t="21295" r="30457" b="19991"/>
            <a:stretch>
              <a:fillRect/>
            </a:stretch>
          </p:blipFill>
          <p:spPr bwMode="auto">
            <a:xfrm>
              <a:off x="5486400" y="4057650"/>
              <a:ext cx="304800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-31280" y="6488668"/>
            <a:ext cx="860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Based on slides by Alan Lerner: http://www.cs.tau.ac.il/~alan/Teaching/OpenGL/OpenGL.htm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in OpenGL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supports drawing of 3 types of </a:t>
            </a:r>
            <a:r>
              <a:rPr lang="en-US" b="1" dirty="0" smtClean="0"/>
              <a:t>primitives</a:t>
            </a:r>
            <a:endParaRPr lang="en-US" dirty="0" smtClean="0"/>
          </a:p>
          <a:p>
            <a:pPr lvl="1"/>
            <a:r>
              <a:rPr lang="en-US" dirty="0" smtClean="0"/>
              <a:t>Dots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Polygons (actually triangles)</a:t>
            </a:r>
          </a:p>
          <a:p>
            <a:r>
              <a:rPr lang="en-US" dirty="0" smtClean="0"/>
              <a:t>A drawn primitive is immediately processed by the graphical pipeline</a:t>
            </a:r>
          </a:p>
          <a:p>
            <a:r>
              <a:rPr lang="en-US" dirty="0" smtClean="0"/>
              <a:t>Pipeline configured using OpenGL states 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OpenGL 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07704" y="1127744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3095154" y="1432544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333154" y="1721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2333154" y="326134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2333154" y="402334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2333154" y="2483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2109317" y="6232142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2950692" y="2339006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2942754" y="3108944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2950692" y="3878881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3095154" y="6002957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2333154" y="4753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333154" y="5515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2950692" y="5371131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2966567" y="4625006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032870" y="1127744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23" name="AutoShape 13"/>
          <p:cNvCxnSpPr>
            <a:cxnSpLocks noChangeShapeType="1"/>
          </p:cNvCxnSpPr>
          <p:nvPr/>
        </p:nvCxnSpPr>
        <p:spPr bwMode="auto">
          <a:xfrm>
            <a:off x="6220320" y="1432544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5458320" y="1721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Model-View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5458320" y="402334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27" name="AutoShape 37"/>
          <p:cNvSpPr>
            <a:spLocks noChangeArrowheads="1"/>
          </p:cNvSpPr>
          <p:nvPr/>
        </p:nvSpPr>
        <p:spPr bwMode="auto">
          <a:xfrm>
            <a:off x="5458320" y="2483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5234483" y="6232142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29" name="AutoShape 39"/>
          <p:cNvCxnSpPr>
            <a:cxnSpLocks noChangeShapeType="1"/>
          </p:cNvCxnSpPr>
          <p:nvPr/>
        </p:nvCxnSpPr>
        <p:spPr bwMode="auto">
          <a:xfrm rot="5400000">
            <a:off x="6075858" y="2339006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40"/>
          <p:cNvCxnSpPr>
            <a:cxnSpLocks noChangeShapeType="1"/>
            <a:stCxn id="27" idx="2"/>
            <a:endCxn id="26" idx="0"/>
          </p:cNvCxnSpPr>
          <p:nvPr/>
        </p:nvCxnSpPr>
        <p:spPr bwMode="auto">
          <a:xfrm>
            <a:off x="6220320" y="2956544"/>
            <a:ext cx="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2"/>
          <p:cNvCxnSpPr>
            <a:cxnSpLocks noChangeShapeType="1"/>
          </p:cNvCxnSpPr>
          <p:nvPr/>
        </p:nvCxnSpPr>
        <p:spPr bwMode="auto">
          <a:xfrm>
            <a:off x="6220320" y="6002957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AutoShape 43"/>
          <p:cNvSpPr>
            <a:spLocks noChangeArrowheads="1"/>
          </p:cNvSpPr>
          <p:nvPr/>
        </p:nvSpPr>
        <p:spPr bwMode="auto">
          <a:xfrm>
            <a:off x="5458320" y="4753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34" name="AutoShape 44"/>
          <p:cNvSpPr>
            <a:spLocks noChangeArrowheads="1"/>
          </p:cNvSpPr>
          <p:nvPr/>
        </p:nvSpPr>
        <p:spPr bwMode="auto">
          <a:xfrm>
            <a:off x="5458320" y="5515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35" name="AutoShape 45"/>
          <p:cNvCxnSpPr>
            <a:cxnSpLocks noChangeShapeType="1"/>
          </p:cNvCxnSpPr>
          <p:nvPr/>
        </p:nvCxnSpPr>
        <p:spPr bwMode="auto">
          <a:xfrm rot="5400000">
            <a:off x="6075858" y="5371131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46"/>
          <p:cNvCxnSpPr>
            <a:cxnSpLocks noChangeShapeType="1"/>
          </p:cNvCxnSpPr>
          <p:nvPr/>
        </p:nvCxnSpPr>
        <p:spPr bwMode="auto">
          <a:xfrm rot="5400000">
            <a:off x="6091733" y="4625006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Freeform 41"/>
          <p:cNvSpPr/>
          <p:nvPr/>
        </p:nvSpPr>
        <p:spPr>
          <a:xfrm>
            <a:off x="3870251" y="1849435"/>
            <a:ext cx="1573619" cy="85691"/>
          </a:xfrm>
          <a:custGeom>
            <a:avLst/>
            <a:gdLst>
              <a:gd name="connsiteX0" fmla="*/ 0 w 1573619"/>
              <a:gd name="connsiteY0" fmla="*/ 53793 h 85691"/>
              <a:gd name="connsiteX1" fmla="*/ 786809 w 1573619"/>
              <a:gd name="connsiteY1" fmla="*/ 630 h 85691"/>
              <a:gd name="connsiteX2" fmla="*/ 1573619 w 1573619"/>
              <a:gd name="connsiteY2" fmla="*/ 85691 h 8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9" h="85691">
                <a:moveTo>
                  <a:pt x="0" y="53793"/>
                </a:moveTo>
                <a:cubicBezTo>
                  <a:pt x="262269" y="24553"/>
                  <a:pt x="524539" y="-4686"/>
                  <a:pt x="786809" y="630"/>
                </a:cubicBezTo>
                <a:cubicBezTo>
                  <a:pt x="1049079" y="5946"/>
                  <a:pt x="1311349" y="45818"/>
                  <a:pt x="1573619" y="85691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870251" y="1967023"/>
            <a:ext cx="1584251" cy="1562986"/>
          </a:xfrm>
          <a:custGeom>
            <a:avLst/>
            <a:gdLst>
              <a:gd name="connsiteX0" fmla="*/ 0 w 1584251"/>
              <a:gd name="connsiteY0" fmla="*/ 1562986 h 1624278"/>
              <a:gd name="connsiteX1" fmla="*/ 255182 w 1584251"/>
              <a:gd name="connsiteY1" fmla="*/ 1477926 h 1624278"/>
              <a:gd name="connsiteX2" fmla="*/ 627321 w 1584251"/>
              <a:gd name="connsiteY2" fmla="*/ 287079 h 1624278"/>
              <a:gd name="connsiteX3" fmla="*/ 1584251 w 1584251"/>
              <a:gd name="connsiteY3" fmla="*/ 0 h 1624278"/>
              <a:gd name="connsiteX0" fmla="*/ 0 w 1584251"/>
              <a:gd name="connsiteY0" fmla="*/ 1562986 h 1570425"/>
              <a:gd name="connsiteX1" fmla="*/ 350875 w 1584251"/>
              <a:gd name="connsiteY1" fmla="*/ 1052623 h 1570425"/>
              <a:gd name="connsiteX2" fmla="*/ 627321 w 1584251"/>
              <a:gd name="connsiteY2" fmla="*/ 287079 h 1570425"/>
              <a:gd name="connsiteX3" fmla="*/ 1584251 w 1584251"/>
              <a:gd name="connsiteY3" fmla="*/ 0 h 1570425"/>
              <a:gd name="connsiteX0" fmla="*/ 0 w 1584251"/>
              <a:gd name="connsiteY0" fmla="*/ 1562986 h 1673978"/>
              <a:gd name="connsiteX1" fmla="*/ 350875 w 1584251"/>
              <a:gd name="connsiteY1" fmla="*/ 1052623 h 1673978"/>
              <a:gd name="connsiteX2" fmla="*/ 627321 w 1584251"/>
              <a:gd name="connsiteY2" fmla="*/ 287079 h 1673978"/>
              <a:gd name="connsiteX3" fmla="*/ 1584251 w 1584251"/>
              <a:gd name="connsiteY3" fmla="*/ 0 h 1673978"/>
              <a:gd name="connsiteX0" fmla="*/ 0 w 1584251"/>
              <a:gd name="connsiteY0" fmla="*/ 1562986 h 1584690"/>
              <a:gd name="connsiteX1" fmla="*/ 478465 w 1584251"/>
              <a:gd name="connsiteY1" fmla="*/ 701749 h 1584690"/>
              <a:gd name="connsiteX2" fmla="*/ 627321 w 1584251"/>
              <a:gd name="connsiteY2" fmla="*/ 287079 h 1584690"/>
              <a:gd name="connsiteX3" fmla="*/ 1584251 w 1584251"/>
              <a:gd name="connsiteY3" fmla="*/ 0 h 1584690"/>
              <a:gd name="connsiteX0" fmla="*/ 0 w 1584251"/>
              <a:gd name="connsiteY0" fmla="*/ 1562986 h 1567439"/>
              <a:gd name="connsiteX1" fmla="*/ 478465 w 1584251"/>
              <a:gd name="connsiteY1" fmla="*/ 701749 h 1567439"/>
              <a:gd name="connsiteX2" fmla="*/ 627321 w 1584251"/>
              <a:gd name="connsiteY2" fmla="*/ 287079 h 1567439"/>
              <a:gd name="connsiteX3" fmla="*/ 1584251 w 1584251"/>
              <a:gd name="connsiteY3" fmla="*/ 0 h 1567439"/>
              <a:gd name="connsiteX0" fmla="*/ 0 w 1584251"/>
              <a:gd name="connsiteY0" fmla="*/ 1562986 h 1567277"/>
              <a:gd name="connsiteX1" fmla="*/ 478465 w 1584251"/>
              <a:gd name="connsiteY1" fmla="*/ 701749 h 1567277"/>
              <a:gd name="connsiteX2" fmla="*/ 1584251 w 1584251"/>
              <a:gd name="connsiteY2" fmla="*/ 0 h 1567277"/>
              <a:gd name="connsiteX0" fmla="*/ 0 w 1584251"/>
              <a:gd name="connsiteY0" fmla="*/ 1562986 h 1566255"/>
              <a:gd name="connsiteX1" fmla="*/ 691116 w 1584251"/>
              <a:gd name="connsiteY1" fmla="*/ 478466 h 1566255"/>
              <a:gd name="connsiteX2" fmla="*/ 1584251 w 1584251"/>
              <a:gd name="connsiteY2" fmla="*/ 0 h 1566255"/>
              <a:gd name="connsiteX0" fmla="*/ 0 w 1584251"/>
              <a:gd name="connsiteY0" fmla="*/ 1562986 h 1567000"/>
              <a:gd name="connsiteX1" fmla="*/ 393405 w 1584251"/>
              <a:gd name="connsiteY1" fmla="*/ 1467294 h 1567000"/>
              <a:gd name="connsiteX2" fmla="*/ 691116 w 1584251"/>
              <a:gd name="connsiteY2" fmla="*/ 478466 h 1567000"/>
              <a:gd name="connsiteX3" fmla="*/ 1584251 w 1584251"/>
              <a:gd name="connsiteY3" fmla="*/ 0 h 1567000"/>
              <a:gd name="connsiteX0" fmla="*/ 0 w 1584251"/>
              <a:gd name="connsiteY0" fmla="*/ 1562986 h 1562986"/>
              <a:gd name="connsiteX1" fmla="*/ 393405 w 1584251"/>
              <a:gd name="connsiteY1" fmla="*/ 1467294 h 1562986"/>
              <a:gd name="connsiteX2" fmla="*/ 691116 w 1584251"/>
              <a:gd name="connsiteY2" fmla="*/ 478466 h 1562986"/>
              <a:gd name="connsiteX3" fmla="*/ 1584251 w 1584251"/>
              <a:gd name="connsiteY3" fmla="*/ 0 h 1562986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717033 w 1610168"/>
              <a:gd name="connsiteY2" fmla="*/ 478466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717033 w 1610168"/>
              <a:gd name="connsiteY2" fmla="*/ 478466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1184865 w 1610168"/>
              <a:gd name="connsiteY2" fmla="*/ 159490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1067907 w 1610168"/>
              <a:gd name="connsiteY2" fmla="*/ 372141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1067907 w 1610168"/>
              <a:gd name="connsiteY2" fmla="*/ 372141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1067907 w 1610168"/>
              <a:gd name="connsiteY2" fmla="*/ 372141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1067907 w 1610168"/>
              <a:gd name="connsiteY2" fmla="*/ 372141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610168 w 1610168"/>
              <a:gd name="connsiteY3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33722 w 1610168"/>
              <a:gd name="connsiteY3" fmla="*/ 95693 h 1564384"/>
              <a:gd name="connsiteX4" fmla="*/ 1610168 w 1610168"/>
              <a:gd name="connsiteY4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33722 w 1610168"/>
              <a:gd name="connsiteY3" fmla="*/ 95693 h 1564384"/>
              <a:gd name="connsiteX4" fmla="*/ 1610168 w 1610168"/>
              <a:gd name="connsiteY4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97518 w 1610168"/>
              <a:gd name="connsiteY3" fmla="*/ 10633 h 1564384"/>
              <a:gd name="connsiteX4" fmla="*/ 1610168 w 1610168"/>
              <a:gd name="connsiteY4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97518 w 1610168"/>
              <a:gd name="connsiteY3" fmla="*/ 10633 h 1564384"/>
              <a:gd name="connsiteX4" fmla="*/ 1610168 w 1610168"/>
              <a:gd name="connsiteY4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97518 w 1610168"/>
              <a:gd name="connsiteY3" fmla="*/ 10633 h 1564384"/>
              <a:gd name="connsiteX4" fmla="*/ 1610168 w 1610168"/>
              <a:gd name="connsiteY4" fmla="*/ 0 h 1564384"/>
              <a:gd name="connsiteX0" fmla="*/ 25917 w 1610168"/>
              <a:gd name="connsiteY0" fmla="*/ 1562986 h 1564384"/>
              <a:gd name="connsiteX1" fmla="*/ 227936 w 1610168"/>
              <a:gd name="connsiteY1" fmla="*/ 1562987 h 1564384"/>
              <a:gd name="connsiteX2" fmla="*/ 823358 w 1610168"/>
              <a:gd name="connsiteY2" fmla="*/ 680485 h 1564384"/>
              <a:gd name="connsiteX3" fmla="*/ 1397518 w 1610168"/>
              <a:gd name="connsiteY3" fmla="*/ 10633 h 1564384"/>
              <a:gd name="connsiteX4" fmla="*/ 1610168 w 1610168"/>
              <a:gd name="connsiteY4" fmla="*/ 0 h 1564384"/>
              <a:gd name="connsiteX0" fmla="*/ 42258 w 1626509"/>
              <a:gd name="connsiteY0" fmla="*/ 1562986 h 1676581"/>
              <a:gd name="connsiteX1" fmla="*/ 244277 w 1626509"/>
              <a:gd name="connsiteY1" fmla="*/ 1562987 h 1676581"/>
              <a:gd name="connsiteX2" fmla="*/ 839699 w 1626509"/>
              <a:gd name="connsiteY2" fmla="*/ 680485 h 1676581"/>
              <a:gd name="connsiteX3" fmla="*/ 1413859 w 1626509"/>
              <a:gd name="connsiteY3" fmla="*/ 10633 h 1676581"/>
              <a:gd name="connsiteX4" fmla="*/ 1626509 w 1626509"/>
              <a:gd name="connsiteY4" fmla="*/ 0 h 1676581"/>
              <a:gd name="connsiteX0" fmla="*/ 365 w 1584616"/>
              <a:gd name="connsiteY0" fmla="*/ 1562986 h 1643704"/>
              <a:gd name="connsiteX1" fmla="*/ 202384 w 1584616"/>
              <a:gd name="connsiteY1" fmla="*/ 1562987 h 1643704"/>
              <a:gd name="connsiteX2" fmla="*/ 797806 w 1584616"/>
              <a:gd name="connsiteY2" fmla="*/ 680485 h 1643704"/>
              <a:gd name="connsiteX3" fmla="*/ 1371966 w 1584616"/>
              <a:gd name="connsiteY3" fmla="*/ 10633 h 1643704"/>
              <a:gd name="connsiteX4" fmla="*/ 1584616 w 1584616"/>
              <a:gd name="connsiteY4" fmla="*/ 0 h 1643704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797441 w 1584251"/>
              <a:gd name="connsiteY2" fmla="*/ 680485 h 1562986"/>
              <a:gd name="connsiteX3" fmla="*/ 1371601 w 1584251"/>
              <a:gd name="connsiteY3" fmla="*/ 10633 h 1562986"/>
              <a:gd name="connsiteX4" fmla="*/ 1584251 w 1584251"/>
              <a:gd name="connsiteY4" fmla="*/ 0 h 1562986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797441 w 1584251"/>
              <a:gd name="connsiteY2" fmla="*/ 680485 h 1562986"/>
              <a:gd name="connsiteX3" fmla="*/ 1275908 w 1584251"/>
              <a:gd name="connsiteY3" fmla="*/ 74428 h 1562986"/>
              <a:gd name="connsiteX4" fmla="*/ 1584251 w 1584251"/>
              <a:gd name="connsiteY4" fmla="*/ 0 h 1562986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797441 w 1584251"/>
              <a:gd name="connsiteY2" fmla="*/ 680485 h 1562986"/>
              <a:gd name="connsiteX3" fmla="*/ 1275908 w 1584251"/>
              <a:gd name="connsiteY3" fmla="*/ 74428 h 1562986"/>
              <a:gd name="connsiteX4" fmla="*/ 1584251 w 1584251"/>
              <a:gd name="connsiteY4" fmla="*/ 0 h 1562986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1275908 w 1584251"/>
              <a:gd name="connsiteY2" fmla="*/ 74428 h 1562986"/>
              <a:gd name="connsiteX3" fmla="*/ 1584251 w 1584251"/>
              <a:gd name="connsiteY3" fmla="*/ 0 h 1562986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1275908 w 1584251"/>
              <a:gd name="connsiteY2" fmla="*/ 74428 h 1562986"/>
              <a:gd name="connsiteX3" fmla="*/ 1584251 w 1584251"/>
              <a:gd name="connsiteY3" fmla="*/ 0 h 1562986"/>
              <a:gd name="connsiteX0" fmla="*/ 0 w 1584251"/>
              <a:gd name="connsiteY0" fmla="*/ 1562986 h 1562986"/>
              <a:gd name="connsiteX1" fmla="*/ 265814 w 1584251"/>
              <a:gd name="connsiteY1" fmla="*/ 1360969 h 1562986"/>
              <a:gd name="connsiteX2" fmla="*/ 1275908 w 1584251"/>
              <a:gd name="connsiteY2" fmla="*/ 74428 h 1562986"/>
              <a:gd name="connsiteX3" fmla="*/ 1584251 w 1584251"/>
              <a:gd name="connsiteY3" fmla="*/ 0 h 156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251" h="1562986">
                <a:moveTo>
                  <a:pt x="0" y="1562986"/>
                </a:moveTo>
                <a:cubicBezTo>
                  <a:pt x="31898" y="1518684"/>
                  <a:pt x="53163" y="1609062"/>
                  <a:pt x="265814" y="1360969"/>
                </a:cubicBezTo>
                <a:cubicBezTo>
                  <a:pt x="478465" y="1112876"/>
                  <a:pt x="974652" y="166577"/>
                  <a:pt x="1275908" y="74428"/>
                </a:cubicBezTo>
                <a:cubicBezTo>
                  <a:pt x="1577164" y="-17721"/>
                  <a:pt x="1538177" y="35442"/>
                  <a:pt x="1584251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27" grpId="0" animBg="1"/>
      <p:bldP spid="28" grpId="0"/>
      <p:bldP spid="33" grpId="0" animBg="1"/>
      <p:bldP spid="34" grpId="0" animBg="1"/>
      <p:bldP spid="42" grpId="0" animBg="1"/>
      <p:bldP spid="4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17448</TotalTime>
  <Words>1013</Words>
  <Application>Microsoft Office PowerPoint</Application>
  <PresentationFormat>On-screen Show (4:3)</PresentationFormat>
  <Paragraphs>460</Paragraphs>
  <Slides>44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新細明體</vt:lpstr>
      <vt:lpstr>Arial</vt:lpstr>
      <vt:lpstr>Calibri</vt:lpstr>
      <vt:lpstr>Cambria Math</vt:lpstr>
      <vt:lpstr>Century Gothic</vt:lpstr>
      <vt:lpstr>Courier New</vt:lpstr>
      <vt:lpstr>Gisha</vt:lpstr>
      <vt:lpstr>Helvetica</vt:lpstr>
      <vt:lpstr>Palatino Linotype</vt:lpstr>
      <vt:lpstr>Times New Roman</vt:lpstr>
      <vt:lpstr>Wingdings</vt:lpstr>
      <vt:lpstr>Executive</vt:lpstr>
      <vt:lpstr>Equation</vt:lpstr>
      <vt:lpstr>Computer Graphics 6th Recitation  “OpenGL: Drawing”</vt:lpstr>
      <vt:lpstr>Today!</vt:lpstr>
      <vt:lpstr>Transformations</vt:lpstr>
      <vt:lpstr>1.</vt:lpstr>
      <vt:lpstr>2.</vt:lpstr>
      <vt:lpstr>3.</vt:lpstr>
      <vt:lpstr>Drawing</vt:lpstr>
      <vt:lpstr>Drawing in OpenGL</vt:lpstr>
      <vt:lpstr>OpenGL Graphical Pipeline</vt:lpstr>
      <vt:lpstr>PowerPoint Presentation</vt:lpstr>
      <vt:lpstr>PowerPoint Presentation</vt:lpstr>
      <vt:lpstr>Graphical Pipeline</vt:lpstr>
      <vt:lpstr>Vertex</vt:lpstr>
      <vt:lpstr>Specifying Vertices</vt:lpstr>
      <vt:lpstr>Example: Drawing a Polygon</vt:lpstr>
      <vt:lpstr>Point</vt:lpstr>
      <vt:lpstr>Line</vt:lpstr>
      <vt:lpstr>Polygons</vt:lpstr>
      <vt:lpstr>Polygon Restrictions</vt:lpstr>
      <vt:lpstr>Invalid Polygons</vt:lpstr>
      <vt:lpstr>glBegin() &amp; glEnd()</vt:lpstr>
      <vt:lpstr>Geometric Drawing Primitives</vt:lpstr>
      <vt:lpstr>GL_POINTS</vt:lpstr>
      <vt:lpstr>GL_LINES</vt:lpstr>
      <vt:lpstr>GL_LINE_LOOP</vt:lpstr>
      <vt:lpstr>GL_TRIANGLES</vt:lpstr>
      <vt:lpstr>GL_QUADS</vt:lpstr>
      <vt:lpstr>GL_POLYGON</vt:lpstr>
      <vt:lpstr>Available Modes</vt:lpstr>
      <vt:lpstr>Vertex Attributes</vt:lpstr>
      <vt:lpstr>Example: Vertex Color Attribute</vt:lpstr>
      <vt:lpstr>Example: Vertex Color Attribute</vt:lpstr>
      <vt:lpstr>Rasterization Details</vt:lpstr>
      <vt:lpstr>Point &amp; Line Rasterization</vt:lpstr>
      <vt:lpstr>Polygon Details</vt:lpstr>
      <vt:lpstr>Front Facing Polygons</vt:lpstr>
      <vt:lpstr>glFrontFace</vt:lpstr>
      <vt:lpstr>Summary</vt:lpstr>
      <vt:lpstr>Color Buffers</vt:lpstr>
      <vt:lpstr>Framebuffer Buffers</vt:lpstr>
      <vt:lpstr>Double Buffering</vt:lpstr>
      <vt:lpstr>Color Buffers</vt:lpstr>
      <vt:lpstr>Clearing the Color Buffer</vt:lpstr>
      <vt:lpstr>RGB Cube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621</cp:revision>
  <dcterms:created xsi:type="dcterms:W3CDTF">2006-08-16T00:00:00Z</dcterms:created>
  <dcterms:modified xsi:type="dcterms:W3CDTF">2015-04-19T22:35:46Z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