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305" r:id="rId5"/>
    <p:sldId id="307" r:id="rId6"/>
    <p:sldId id="313" r:id="rId7"/>
    <p:sldId id="308" r:id="rId8"/>
    <p:sldId id="310" r:id="rId9"/>
    <p:sldId id="314" r:id="rId10"/>
    <p:sldId id="315" r:id="rId11"/>
    <p:sldId id="311" r:id="rId12"/>
    <p:sldId id="312" r:id="rId13"/>
    <p:sldId id="316" r:id="rId14"/>
    <p:sldId id="30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79715" autoAdjust="0"/>
  </p:normalViewPr>
  <p:slideViewPr>
    <p:cSldViewPr>
      <p:cViewPr>
        <p:scale>
          <a:sx n="125" d="100"/>
          <a:sy n="125" d="100"/>
        </p:scale>
        <p:origin x="816" y="-10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218F1-9225-47F2-A027-D29D8C59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0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A9326-6C3C-4BA1-A790-EDC05C5C90B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88028-E7A3-4D64-984F-D1874FC83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8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M=</a:t>
            </a:r>
          </a:p>
          <a:p>
            <a:r>
              <a:rPr lang="en-US" dirty="0" smtClean="0"/>
              <a:t> 0.6000   -0.8000    5.0000</a:t>
            </a:r>
          </a:p>
          <a:p>
            <a:r>
              <a:rPr lang="en-US" dirty="0" smtClean="0"/>
              <a:t> 0.8000    0.6000    5.0000</a:t>
            </a:r>
          </a:p>
          <a:p>
            <a:r>
              <a:rPr lang="en-US" dirty="0" smtClean="0"/>
              <a:t>         0         0    1.0000</a:t>
            </a:r>
          </a:p>
          <a:p>
            <a:endParaRPr lang="en-US" dirty="0" smtClean="0"/>
          </a:p>
          <a:p>
            <a:r>
              <a:rPr lang="en-US" dirty="0" smtClean="0"/>
              <a:t>M^-1=</a:t>
            </a:r>
          </a:p>
          <a:p>
            <a:r>
              <a:rPr lang="en-US" dirty="0" smtClean="0"/>
              <a:t> 0.6000    0.8000   -7.0000</a:t>
            </a:r>
          </a:p>
          <a:p>
            <a:r>
              <a:rPr lang="en-US" dirty="0" smtClean="0"/>
              <a:t>-0.8000    0.6000    1.0000</a:t>
            </a:r>
          </a:p>
          <a:p>
            <a:r>
              <a:rPr lang="en-US" dirty="0" smtClean="0"/>
              <a:t>         0         0    1.0000</a:t>
            </a:r>
          </a:p>
          <a:p>
            <a:endParaRPr lang="en-US" dirty="0" smtClean="0"/>
          </a:p>
          <a:p>
            <a:r>
              <a:rPr lang="en-US" dirty="0" smtClean="0"/>
              <a:t>p‘=M^-1*p</a:t>
            </a:r>
          </a:p>
          <a:p>
            <a:r>
              <a:rPr lang="en-US" dirty="0" smtClean="0"/>
              <a:t>[-6/5;8/5;1]=M^-1*[3;5;1]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[-17/5;6/5;1]=M^-1*[2;3;1]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[-16/5;13/5;1]=M^-1*[1;4;1]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5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http://media.smashingmagazine.com/cdn_smash/images/pixel-art/pixel-art-11.png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6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68FE-BD44-4B6F-A7BB-6017C4EAE24E}" type="datetime1">
              <a:rPr lang="en-US" smtClean="0"/>
              <a:t>4/26/2015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A32-814D-4A15-90FD-B9F472755221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E7AD-F5CA-49C1-BA2C-4B24EDE089DD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4CB-880A-485A-AC61-48900DA82708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1463-A1BD-4FF9-AC58-445F1E0BD009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CB5-A81E-4653-8E74-9D56643A4770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A61A-5DE8-49F2-A13C-3E7B009503E7}" type="datetime1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0766-5142-438D-AEEC-FD5F53CF10F0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131A-7377-459A-8602-404F77BE580A}" type="datetime1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9BE-7BD7-4E58-8D44-1F0A31E2827B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031E-8BC8-4434-B732-B2B6856AB202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5F7DC22-CE70-48BB-ADCA-5012B950A236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0xFKa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28999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Computer Graphics</a:t>
            </a:r>
            <a:br>
              <a:rPr lang="en-US" sz="6000" dirty="0" smtClean="0"/>
            </a:br>
            <a:r>
              <a:rPr lang="en-US" sz="6000" dirty="0" smtClean="0"/>
              <a:t>7</a:t>
            </a:r>
            <a:r>
              <a:rPr lang="en-US" sz="6000" baseline="30000" dirty="0" smtClean="0"/>
              <a:t>th</a:t>
            </a:r>
            <a:r>
              <a:rPr lang="en-US" sz="6000" dirty="0" smtClean="0"/>
              <a:t> </a:t>
            </a:r>
            <a:r>
              <a:rPr lang="en-US" sz="6000" dirty="0" smtClean="0"/>
              <a:t>Recitation</a:t>
            </a:r>
            <a:br>
              <a:rPr lang="en-US" sz="6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6000" dirty="0" smtClean="0"/>
              <a:t>“Transformations</a:t>
            </a:r>
            <a:r>
              <a:rPr lang="en-US" sz="5400" dirty="0" smtClean="0"/>
              <a:t>”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981200"/>
          </a:xfrm>
        </p:spPr>
        <p:txBody>
          <a:bodyPr/>
          <a:lstStyle/>
          <a:p>
            <a:r>
              <a:rPr lang="en-US" dirty="0" smtClean="0"/>
              <a:t>Anna Shtengel</a:t>
            </a:r>
          </a:p>
          <a:p>
            <a:r>
              <a:rPr lang="en-US" dirty="0" smtClean="0"/>
              <a:t>Based </a:t>
            </a:r>
            <a:r>
              <a:rPr lang="en-US" dirty="0" smtClean="0"/>
              <a:t>on slides by </a:t>
            </a:r>
            <a:r>
              <a:rPr lang="en-US" dirty="0"/>
              <a:t>Michael </a:t>
            </a:r>
            <a:r>
              <a:rPr lang="en-US" dirty="0" err="1"/>
              <a:t>Litvin</a:t>
            </a:r>
            <a:endParaRPr lang="en-US" dirty="0"/>
          </a:p>
          <a:p>
            <a:endParaRPr lang="he-IL" dirty="0" smtClean="0"/>
          </a:p>
          <a:p>
            <a:r>
              <a:rPr lang="en-US" dirty="0" smtClean="0"/>
              <a:t>26.04.2015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6.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camera is positioned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looking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direction</a:t>
                </a:r>
                <a:r>
                  <a:rPr lang="en-US" dirty="0" smtClean="0"/>
                  <a:t>. The camera’s projection plane distance is 1 (its normal is also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,−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,−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will the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be projected?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7.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the 2d transformation matrix that rotates a vector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degrees counter-clockwise around the center of the axes.</a:t>
                </a:r>
              </a:p>
              <a:p>
                <a:r>
                  <a:rPr lang="en-US" dirty="0" smtClean="0"/>
                  <a:t>Find its inverse.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otationMatrixAx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676" y="4038600"/>
            <a:ext cx="31661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err="1" smtClean="0"/>
              <a:t>practice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hlinkClick r:id="rId2"/>
              </a:rPr>
              <a:t>goo.gl/0xFKa</a:t>
            </a:r>
            <a:endParaRPr lang="en-US" sz="5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0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Given</a:t>
                </a:r>
                <a:r>
                  <a:rPr lang="en-US" dirty="0" smtClean="0"/>
                  <a:t> </a:t>
                </a:r>
                <a:r>
                  <a:rPr lang="en-US" dirty="0"/>
                  <a:t>is the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10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represented in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coordinate system.</a:t>
                </a:r>
                <a:endParaRPr lang="en-US" sz="1000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Calculate</a:t>
                </a:r>
                <a:r>
                  <a:rPr lang="en-US" dirty="0" smtClean="0"/>
                  <a:t> </a:t>
                </a:r>
                <a:r>
                  <a:rPr lang="en-US" dirty="0"/>
                  <a:t>the representation of the above </a:t>
                </a:r>
                <a:r>
                  <a:rPr lang="en-US" dirty="0" smtClean="0"/>
                  <a:t>point </a:t>
                </a:r>
                <a:r>
                  <a:rPr lang="en-US" dirty="0"/>
                  <a:t>in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coordinate system, whose origin is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𝑞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axis points towards the direction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4038600"/>
            <a:ext cx="27336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0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221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Calculate the transformation matrix that scales objects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dirty="0" smtClean="0"/>
                  <a:t> in the direction parallel to the vector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  <m:r>
                          <a:rPr lang="en-US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 smtClean="0"/>
                  <a:t>, such that the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  <m:r>
                          <a:rPr lang="en-US" i="1" dirty="0" smtClean="0">
                            <a:latin typeface="Cambria Math"/>
                          </a:rPr>
                          <m:t>,</m:t>
                        </m:r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is a stationary point (</a:t>
                </a:r>
                <a:r>
                  <a:rPr lang="he-IL" dirty="0" smtClean="0"/>
                  <a:t>נקודת שבת</a:t>
                </a:r>
                <a:r>
                  <a:rPr lang="en-US" dirty="0" smtClean="0"/>
                  <a:t>) of this scaling.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221163"/>
              </a:xfrm>
              <a:blipFill rotWithShape="1">
                <a:blip r:embed="rId2"/>
                <a:stretch>
                  <a:fillRect l="-1111" t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Z:\cg10b\Tutorials\T06\Q4_1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959" t="4762" r="13608" b="3809"/>
          <a:stretch/>
        </p:blipFill>
        <p:spPr bwMode="auto">
          <a:xfrm>
            <a:off x="1524000" y="3748391"/>
            <a:ext cx="2806262" cy="2732126"/>
          </a:xfrm>
          <a:prstGeom prst="rect">
            <a:avLst/>
          </a:prstGeom>
          <a:noFill/>
        </p:spPr>
      </p:pic>
      <p:pic>
        <p:nvPicPr>
          <p:cNvPr id="2051" name="Picture 3" descr="Z:\cg10b\Tutorials\T06\Q4_2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143" t="4762" r="15327" b="5714"/>
          <a:stretch/>
        </p:blipFill>
        <p:spPr bwMode="auto">
          <a:xfrm>
            <a:off x="4876801" y="3748391"/>
            <a:ext cx="2690648" cy="2675206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0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following transformations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𝑇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𝑆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𝑆𝐿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 orthonormal matrix is a matrix whose columns are orthogonal to each other, and their magnitudes are 1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Write this definition in mathematical form.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How do you invert a square orthonormal matrix?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Which linear transformations have orthonormal matrices?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5.</a:t>
            </a:r>
            <a:endParaRPr lang="en-US" dirty="0"/>
          </a:p>
        </p:txBody>
      </p:sp>
      <p:pic>
        <p:nvPicPr>
          <p:cNvPr id="8" name="Picture 4" descr="Z:\cg10b\Tutorials\T06\T3.bmp"/>
          <p:cNvPicPr>
            <a:picLocks noChangeAspect="1" noChangeArrowheads="1"/>
          </p:cNvPicPr>
          <p:nvPr/>
        </p:nvPicPr>
        <p:blipFill>
          <a:blip r:embed="rId3">
            <a:lum contrast="40000"/>
          </a:blip>
          <a:srcRect/>
          <a:stretch>
            <a:fillRect/>
          </a:stretch>
        </p:blipFill>
        <p:spPr bwMode="auto">
          <a:xfrm>
            <a:off x="4514850" y="1600200"/>
            <a:ext cx="4095750" cy="4343400"/>
          </a:xfrm>
          <a:prstGeom prst="rect">
            <a:avLst/>
          </a:prstGeom>
          <a:noFill/>
        </p:spPr>
      </p:pic>
      <p:pic>
        <p:nvPicPr>
          <p:cNvPr id="1030" name="Picture 6" descr="Z:\cg10b\Tutorials\T06\T2.bmp"/>
          <p:cNvPicPr>
            <a:picLocks noChangeAspect="1" noChangeArrowheads="1"/>
          </p:cNvPicPr>
          <p:nvPr/>
        </p:nvPicPr>
        <p:blipFill>
          <a:blip r:embed="rId4">
            <a:lum contrast="40000"/>
          </a:blip>
          <a:srcRect/>
          <a:stretch>
            <a:fillRect/>
          </a:stretch>
        </p:blipFill>
        <p:spPr bwMode="auto">
          <a:xfrm>
            <a:off x="609600" y="1600200"/>
            <a:ext cx="4095750" cy="4343400"/>
          </a:xfrm>
          <a:prstGeom prst="rect">
            <a:avLst/>
          </a:prstGeom>
          <a:noFill/>
        </p:spPr>
      </p:pic>
      <p:pic>
        <p:nvPicPr>
          <p:cNvPr id="1031" name="Picture 7" descr="Z:\cg10b\Tutorials\T06\T1.bmp"/>
          <p:cNvPicPr>
            <a:picLocks noChangeAspect="1" noChangeArrowheads="1"/>
          </p:cNvPicPr>
          <p:nvPr/>
        </p:nvPicPr>
        <p:blipFill>
          <a:blip r:embed="rId5">
            <a:lum contrast="40000"/>
          </a:blip>
          <a:srcRect/>
          <a:stretch>
            <a:fillRect/>
          </a:stretch>
        </p:blipFill>
        <p:spPr bwMode="auto">
          <a:xfrm>
            <a:off x="609600" y="1600200"/>
            <a:ext cx="4095750" cy="43434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5.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 a 2d image calculate the transformation that maps one parallelogram (</a:t>
                </a:r>
                <a:r>
                  <a:rPr lang="he-IL" dirty="0" smtClean="0"/>
                  <a:t>מַקְבִּילִית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to another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Z:\cg10b\Tutorials\T06\T3.bmp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933950" y="3291485"/>
            <a:ext cx="3219450" cy="3414115"/>
          </a:xfrm>
          <a:prstGeom prst="rect">
            <a:avLst/>
          </a:prstGeom>
          <a:noFill/>
        </p:spPr>
      </p:pic>
      <p:pic>
        <p:nvPicPr>
          <p:cNvPr id="6" name="Picture 6" descr="Z:\cg10b\Tutorials\T06\T2.bmp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28700" y="3291485"/>
            <a:ext cx="3219450" cy="3414115"/>
          </a:xfrm>
          <a:prstGeom prst="rect">
            <a:avLst/>
          </a:prstGeom>
          <a:noFill/>
        </p:spPr>
      </p:pic>
      <p:sp>
        <p:nvSpPr>
          <p:cNvPr id="8" name="Curved Up Arrow 7"/>
          <p:cNvSpPr/>
          <p:nvPr/>
        </p:nvSpPr>
        <p:spPr>
          <a:xfrm rot="20037187">
            <a:off x="2953069" y="4860346"/>
            <a:ext cx="3810000" cy="1143000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563880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472440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15096" y="472440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62600" y="41910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35052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39296" y="3440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547941" y="3600450"/>
            <a:ext cx="3919534" cy="2114550"/>
            <a:chOff x="2547941" y="3600450"/>
            <a:chExt cx="3919534" cy="2114550"/>
          </a:xfrm>
        </p:grpSpPr>
        <p:sp>
          <p:nvSpPr>
            <p:cNvPr id="15" name="Oval 14"/>
            <p:cNvSpPr/>
            <p:nvPr/>
          </p:nvSpPr>
          <p:spPr>
            <a:xfrm>
              <a:off x="2576511" y="5091119"/>
              <a:ext cx="76200" cy="762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81370" y="5067304"/>
              <a:ext cx="76200" cy="762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47941" y="5638800"/>
              <a:ext cx="76200" cy="762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72150" y="3886200"/>
              <a:ext cx="76200" cy="762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391275" y="3600450"/>
              <a:ext cx="76200" cy="762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791200" y="4229100"/>
              <a:ext cx="76200" cy="762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964912F8CA045E4D9401ABFFF3C0940D" ma:contentTypeVersion="0" ma:contentTypeDescription="צור מסמך חדש." ma:contentTypeScope="" ma:versionID="9023b1b3826864bb8e70d956d6263d21">
  <xsd:schema xmlns:xsd="http://www.w3.org/2001/XMLSchema" xmlns:p="http://schemas.microsoft.com/office/2006/metadata/properties" targetNamespace="http://schemas.microsoft.com/office/2006/metadata/properties" ma:root="true" ma:fieldsID="2c7d503b2acf974fb06ee4efbd20f8c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 ma:readOnly="true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AFBF10-EAB5-4291-AE84-88B64E7EEA38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D1785EC-E6D5-4F4A-922A-3D792F2EC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784277A-9726-47C8-BE8B-BC73C51CE1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14905</TotalTime>
  <Words>243</Words>
  <Application>Microsoft Office PowerPoint</Application>
  <PresentationFormat>On-screen Show (4:3)</PresentationFormat>
  <Paragraphs>73</Paragraphs>
  <Slides>11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Courier New</vt:lpstr>
      <vt:lpstr>Palatino Linotype</vt:lpstr>
      <vt:lpstr>Times New Roman</vt:lpstr>
      <vt:lpstr>Executive</vt:lpstr>
      <vt:lpstr>Computer Graphics 7th Recitation  “Transformations”</vt:lpstr>
      <vt:lpstr>Transformations</vt:lpstr>
      <vt:lpstr>Let’s play!</vt:lpstr>
      <vt:lpstr>1.</vt:lpstr>
      <vt:lpstr>2.</vt:lpstr>
      <vt:lpstr>3.</vt:lpstr>
      <vt:lpstr>4.</vt:lpstr>
      <vt:lpstr>5.</vt:lpstr>
      <vt:lpstr>5.</vt:lpstr>
      <vt:lpstr>6.</vt:lpstr>
      <vt:lpstr>7.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Michael</dc:creator>
  <cp:lastModifiedBy>Anna</cp:lastModifiedBy>
  <cp:revision>541</cp:revision>
  <dcterms:created xsi:type="dcterms:W3CDTF">2006-08-16T00:00:00Z</dcterms:created>
  <dcterms:modified xsi:type="dcterms:W3CDTF">2015-04-25T22:03:30Z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0x010100964912F8CA045E4D9401ABFFF3C0940D</vt:lpwstr>
  </property>
</Properties>
</file>