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6"/>
  </p:notesMasterIdLst>
  <p:handoutMasterIdLst>
    <p:handoutMasterId r:id="rId37"/>
  </p:handoutMasterIdLst>
  <p:sldIdLst>
    <p:sldId id="305" r:id="rId5"/>
    <p:sldId id="306" r:id="rId6"/>
    <p:sldId id="348" r:id="rId7"/>
    <p:sldId id="307" r:id="rId8"/>
    <p:sldId id="308" r:id="rId9"/>
    <p:sldId id="344" r:id="rId10"/>
    <p:sldId id="345" r:id="rId11"/>
    <p:sldId id="309" r:id="rId12"/>
    <p:sldId id="310" r:id="rId13"/>
    <p:sldId id="311" r:id="rId14"/>
    <p:sldId id="312" r:id="rId15"/>
    <p:sldId id="351" r:id="rId16"/>
    <p:sldId id="313" r:id="rId17"/>
    <p:sldId id="314" r:id="rId18"/>
    <p:sldId id="315" r:id="rId19"/>
    <p:sldId id="350" r:id="rId20"/>
    <p:sldId id="316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49" r:id="rId34"/>
    <p:sldId id="330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G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83A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99" autoAdjust="0"/>
    <p:restoredTop sz="86324" autoAdjust="0"/>
  </p:normalViewPr>
  <p:slideViewPr>
    <p:cSldViewPr snapToObjects="1">
      <p:cViewPr varScale="1">
        <p:scale>
          <a:sx n="64" d="100"/>
          <a:sy n="64" d="100"/>
        </p:scale>
        <p:origin x="11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54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14" d="100"/>
          <a:sy n="114" d="100"/>
        </p:scale>
        <p:origin x="-2358" y="-102"/>
      </p:cViewPr>
      <p:guideLst>
        <p:guide orient="horz" pos="2160"/>
        <p:guide pos="288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218F1-9225-47F2-A027-D29D8C59E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02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A9326-6C3C-4BA1-A790-EDC05C5C90B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88028-E7A3-4D64-984F-D1874FC83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9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udn.epicgames.com/Three/CameraTechnicalGuide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87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View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World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Model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9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in the view frame!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10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96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http://udn.epicgames.com/Three/CameraTechnicalGuide.html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54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Transforming view</a:t>
            </a:r>
            <a:r>
              <a:rPr lang="en-US" baseline="0" dirty="0" smtClean="0"/>
              <a:t> =</a:t>
            </a:r>
            <a:r>
              <a:rPr lang="en-US" dirty="0" smtClean="0"/>
              <a:t> changing coordinate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63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http://www.cs.brown.edu/exploratories/freeSoftware/repository/edu/brown/cs/exploratories/applets/transformationGame/transformation_game_guide.html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98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http://www.cs.brown.edu/exploratories/freeSoftware/repository/edu/brown/cs/exploratories/applets/transformationGame/transformation_game_guide.html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23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1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Trans=R*T</a:t>
            </a:r>
          </a:p>
          <a:p>
            <a:r>
              <a:rPr lang="en-US" dirty="0" smtClean="0"/>
              <a:t>T-make</a:t>
            </a:r>
            <a:r>
              <a:rPr lang="en-US" baseline="0" dirty="0" smtClean="0"/>
              <a:t> 0,8,10 the origin</a:t>
            </a:r>
          </a:p>
          <a:p>
            <a:r>
              <a:rPr lang="en-US" baseline="0" dirty="0" smtClean="0"/>
              <a:t>R-the z’ of the camera looks -45 degrees CW about X in the world. This means the world is rotated  45 degrees CCW about X w.r.t the camera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56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T_view</a:t>
            </a:r>
            <a:r>
              <a:rPr lang="en-US" dirty="0" smtClean="0"/>
              <a:t>=M*T(-eye)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4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C2D3-60C8-402C-89E3-F22E8CCCECFD}" type="datetime1">
              <a:rPr lang="en-US" smtClean="0"/>
              <a:t>5/7/2015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DB8-1C07-4A2B-BBA6-3614B1D82AF2}" type="datetime1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F8A1-D034-4771-B1A3-2D5BD112B1B8}" type="datetime1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8397-427C-4CA5-BABA-71D14DF9D5F5}" type="datetime1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3651-D960-4F31-9EAC-D75AA5FF1956}" type="datetime1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4351-BF58-4614-BA0A-7CDD16B10307}" type="datetime1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2CE7-CF8E-4CD3-80DF-6E21A5E98D5B}" type="datetime1">
              <a:rPr lang="en-US" smtClean="0"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7C53-9E18-40EC-A363-A9B5573E5074}" type="datetime1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EF1F-BCEC-47AB-B8A4-0500543BA5FA}" type="datetime1">
              <a:rPr lang="en-US" smtClean="0"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861C-446F-4C80-A881-BE9ADB91807E}" type="datetime1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1B74-F5B8-42AD-A52A-F40F48A596B4}" type="datetime1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177FD4D-9ED8-43B9-9B5A-E4759040DF69}" type="datetime1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8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26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1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30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0xFKa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udn.epicgames.com/Three/CameraTechnicalGuide.html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428999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Computer Graphics</a:t>
            </a:r>
            <a:br>
              <a:rPr lang="en-US" sz="6000" dirty="0" smtClean="0"/>
            </a:br>
            <a:r>
              <a:rPr lang="en-US" sz="6000" dirty="0" smtClean="0"/>
              <a:t>8</a:t>
            </a:r>
            <a:r>
              <a:rPr lang="en-US" sz="6000" baseline="30000" dirty="0" smtClean="0"/>
              <a:t>th</a:t>
            </a:r>
            <a:r>
              <a:rPr lang="en-US" sz="6000" dirty="0" smtClean="0"/>
              <a:t> Recitation</a:t>
            </a:r>
            <a:br>
              <a:rPr lang="en-US" sz="6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6000" dirty="0" smtClean="0"/>
              <a:t>“OpenGL: Transformations I</a:t>
            </a:r>
            <a:r>
              <a:rPr lang="en-US" sz="5400" dirty="0" smtClean="0"/>
              <a:t>”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981200"/>
          </a:xfrm>
        </p:spPr>
        <p:txBody>
          <a:bodyPr/>
          <a:lstStyle/>
          <a:p>
            <a:r>
              <a:rPr lang="en-US" dirty="0" smtClean="0"/>
              <a:t>Anna Shtengel</a:t>
            </a:r>
          </a:p>
          <a:p>
            <a:r>
              <a:rPr lang="en-US" dirty="0" smtClean="0"/>
              <a:t>Based on slides by </a:t>
            </a:r>
            <a:r>
              <a:rPr lang="en-US" dirty="0"/>
              <a:t>Michael </a:t>
            </a:r>
            <a:r>
              <a:rPr lang="en-US" dirty="0" err="1"/>
              <a:t>Litvin</a:t>
            </a:r>
            <a:endParaRPr lang="en-US" dirty="0"/>
          </a:p>
          <a:p>
            <a:r>
              <a:rPr lang="en-US" dirty="0" smtClean="0"/>
              <a:t>04.5.2015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5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 smtClean="0"/>
              <a:t>Graphical Pipeline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384550" y="1447800"/>
            <a:ext cx="2374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Helvetica" pitchFamily="34" charset="0"/>
              </a:rPr>
              <a:t>3D Geometric Primitives</a:t>
            </a:r>
          </a:p>
        </p:txBody>
      </p:sp>
      <p:cxnSp>
        <p:nvCxnSpPr>
          <p:cNvPr id="5" name="AutoShape 13"/>
          <p:cNvCxnSpPr>
            <a:cxnSpLocks noChangeShapeType="1"/>
          </p:cNvCxnSpPr>
          <p:nvPr/>
        </p:nvCxnSpPr>
        <p:spPr bwMode="auto">
          <a:xfrm>
            <a:off x="4572000" y="1752600"/>
            <a:ext cx="0" cy="2746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" name="AutoShape 34"/>
          <p:cNvSpPr>
            <a:spLocks noChangeArrowheads="1"/>
          </p:cNvSpPr>
          <p:nvPr/>
        </p:nvSpPr>
        <p:spPr bwMode="auto">
          <a:xfrm>
            <a:off x="3810000" y="2041525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 dirty="0">
                <a:solidFill>
                  <a:schemeClr val="tx2"/>
                </a:solidFill>
                <a:latin typeface="Helvetica" pitchFamily="34" charset="0"/>
              </a:rPr>
              <a:t>Modeling</a:t>
            </a:r>
          </a:p>
          <a:p>
            <a:pPr algn="ctr">
              <a:lnSpc>
                <a:spcPct val="75000"/>
              </a:lnSpc>
            </a:pPr>
            <a:r>
              <a:rPr lang="en-US" sz="1600" dirty="0">
                <a:solidFill>
                  <a:schemeClr val="tx2"/>
                </a:solidFill>
                <a:latin typeface="Helvetica" pitchFamily="34" charset="0"/>
              </a:rPr>
              <a:t>Transformation</a:t>
            </a:r>
          </a:p>
        </p:txBody>
      </p:sp>
      <p:sp>
        <p:nvSpPr>
          <p:cNvPr id="7" name="AutoShape 35"/>
          <p:cNvSpPr>
            <a:spLocks noChangeArrowheads="1"/>
          </p:cNvSpPr>
          <p:nvPr/>
        </p:nvSpPr>
        <p:spPr bwMode="auto">
          <a:xfrm>
            <a:off x="3810000" y="3581400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Viewing</a:t>
            </a:r>
          </a:p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Transformation</a:t>
            </a:r>
          </a:p>
        </p:txBody>
      </p:sp>
      <p:sp>
        <p:nvSpPr>
          <p:cNvPr id="8" name="AutoShape 36"/>
          <p:cNvSpPr>
            <a:spLocks noChangeArrowheads="1"/>
          </p:cNvSpPr>
          <p:nvPr/>
        </p:nvSpPr>
        <p:spPr bwMode="auto">
          <a:xfrm>
            <a:off x="3810000" y="4343400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 dirty="0">
                <a:solidFill>
                  <a:schemeClr val="tx2"/>
                </a:solidFill>
                <a:latin typeface="Helvetica" pitchFamily="34" charset="0"/>
              </a:rPr>
              <a:t>Projection</a:t>
            </a:r>
          </a:p>
          <a:p>
            <a:pPr algn="ctr">
              <a:lnSpc>
                <a:spcPct val="75000"/>
              </a:lnSpc>
            </a:pPr>
            <a:r>
              <a:rPr lang="en-US" sz="1600" dirty="0">
                <a:solidFill>
                  <a:schemeClr val="tx2"/>
                </a:solidFill>
                <a:latin typeface="Helvetica" pitchFamily="34" charset="0"/>
              </a:rPr>
              <a:t>Transformation</a:t>
            </a:r>
          </a:p>
        </p:txBody>
      </p:sp>
      <p:sp>
        <p:nvSpPr>
          <p:cNvPr id="9" name="AutoShape 37"/>
          <p:cNvSpPr>
            <a:spLocks noChangeArrowheads="1"/>
          </p:cNvSpPr>
          <p:nvPr/>
        </p:nvSpPr>
        <p:spPr bwMode="auto">
          <a:xfrm>
            <a:off x="3810000" y="2803525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Lighting</a:t>
            </a: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3586163" y="6552198"/>
            <a:ext cx="19716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 smtClean="0">
                <a:latin typeface="Helvetica" pitchFamily="34" charset="0"/>
              </a:rPr>
              <a:t>Frame Buffer</a:t>
            </a:r>
            <a:endParaRPr lang="en-US" sz="1600" dirty="0">
              <a:latin typeface="Helvetica" pitchFamily="34" charset="0"/>
            </a:endParaRPr>
          </a:p>
        </p:txBody>
      </p:sp>
      <p:cxnSp>
        <p:nvCxnSpPr>
          <p:cNvPr id="11" name="AutoShape 39"/>
          <p:cNvCxnSpPr>
            <a:cxnSpLocks noChangeShapeType="1"/>
          </p:cNvCxnSpPr>
          <p:nvPr/>
        </p:nvCxnSpPr>
        <p:spPr bwMode="auto">
          <a:xfrm rot="5400000">
            <a:off x="4427538" y="2659062"/>
            <a:ext cx="288925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40"/>
          <p:cNvCxnSpPr>
            <a:cxnSpLocks noChangeShapeType="1"/>
          </p:cNvCxnSpPr>
          <p:nvPr/>
        </p:nvCxnSpPr>
        <p:spPr bwMode="auto">
          <a:xfrm rot="5400000">
            <a:off x="4419600" y="3429000"/>
            <a:ext cx="3048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41"/>
          <p:cNvCxnSpPr>
            <a:cxnSpLocks noChangeShapeType="1"/>
          </p:cNvCxnSpPr>
          <p:nvPr/>
        </p:nvCxnSpPr>
        <p:spPr bwMode="auto">
          <a:xfrm rot="5400000">
            <a:off x="4427538" y="4198937"/>
            <a:ext cx="288925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42"/>
          <p:cNvCxnSpPr>
            <a:cxnSpLocks noChangeShapeType="1"/>
          </p:cNvCxnSpPr>
          <p:nvPr/>
        </p:nvCxnSpPr>
        <p:spPr bwMode="auto">
          <a:xfrm>
            <a:off x="4572000" y="6323013"/>
            <a:ext cx="0" cy="2746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AutoShape 43"/>
          <p:cNvSpPr>
            <a:spLocks noChangeArrowheads="1"/>
          </p:cNvSpPr>
          <p:nvPr/>
        </p:nvSpPr>
        <p:spPr bwMode="auto">
          <a:xfrm>
            <a:off x="3810000" y="5073650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Clipping</a:t>
            </a:r>
          </a:p>
        </p:txBody>
      </p:sp>
      <p:sp>
        <p:nvSpPr>
          <p:cNvPr id="16" name="AutoShape 44"/>
          <p:cNvSpPr>
            <a:spLocks noChangeArrowheads="1"/>
          </p:cNvSpPr>
          <p:nvPr/>
        </p:nvSpPr>
        <p:spPr bwMode="auto">
          <a:xfrm>
            <a:off x="3810000" y="5835650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Scan</a:t>
            </a:r>
          </a:p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Conversion</a:t>
            </a:r>
          </a:p>
        </p:txBody>
      </p:sp>
      <p:cxnSp>
        <p:nvCxnSpPr>
          <p:cNvPr id="17" name="AutoShape 45"/>
          <p:cNvCxnSpPr>
            <a:cxnSpLocks noChangeShapeType="1"/>
          </p:cNvCxnSpPr>
          <p:nvPr/>
        </p:nvCxnSpPr>
        <p:spPr bwMode="auto">
          <a:xfrm rot="5400000">
            <a:off x="4427538" y="5691187"/>
            <a:ext cx="288925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" name="AutoShape 46"/>
          <p:cNvCxnSpPr>
            <a:cxnSpLocks noChangeShapeType="1"/>
          </p:cNvCxnSpPr>
          <p:nvPr/>
        </p:nvCxnSpPr>
        <p:spPr bwMode="auto">
          <a:xfrm rot="5400000">
            <a:off x="4443413" y="4945062"/>
            <a:ext cx="257175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9" name="Right Arrow 18"/>
          <p:cNvSpPr/>
          <p:nvPr/>
        </p:nvSpPr>
        <p:spPr>
          <a:xfrm>
            <a:off x="1600200" y="3505200"/>
            <a:ext cx="1828800" cy="533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 Here!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1447800" y="1981200"/>
            <a:ext cx="1981200" cy="533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Are Here</a:t>
            </a:r>
            <a:endParaRPr lang="en-US" dirty="0"/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6126770" y="1447800"/>
            <a:ext cx="2374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Helvetica" pitchFamily="34" charset="0"/>
              </a:rPr>
              <a:t>3D Geometric Primitives</a:t>
            </a:r>
          </a:p>
        </p:txBody>
      </p:sp>
      <p:cxnSp>
        <p:nvCxnSpPr>
          <p:cNvPr id="22" name="AutoShape 13"/>
          <p:cNvCxnSpPr>
            <a:cxnSpLocks noChangeShapeType="1"/>
          </p:cNvCxnSpPr>
          <p:nvPr/>
        </p:nvCxnSpPr>
        <p:spPr bwMode="auto">
          <a:xfrm>
            <a:off x="7314220" y="1752600"/>
            <a:ext cx="0" cy="2746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3" name="AutoShape 34"/>
          <p:cNvSpPr>
            <a:spLocks noChangeArrowheads="1"/>
          </p:cNvSpPr>
          <p:nvPr/>
        </p:nvSpPr>
        <p:spPr bwMode="auto">
          <a:xfrm>
            <a:off x="6552220" y="2041525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 dirty="0" smtClean="0">
                <a:solidFill>
                  <a:srgbClr val="C00000"/>
                </a:solidFill>
                <a:latin typeface="Helvetica" pitchFamily="34" charset="0"/>
              </a:rPr>
              <a:t>MODEL_VIEW</a:t>
            </a:r>
            <a:endParaRPr lang="en-US" sz="1600" dirty="0">
              <a:solidFill>
                <a:srgbClr val="C00000"/>
              </a:solidFill>
              <a:latin typeface="Helvetica" pitchFamily="34" charset="0"/>
            </a:endParaRPr>
          </a:p>
          <a:p>
            <a:pPr algn="ctr">
              <a:lnSpc>
                <a:spcPct val="75000"/>
              </a:lnSpc>
            </a:pPr>
            <a:r>
              <a:rPr lang="en-US" sz="1600" dirty="0">
                <a:solidFill>
                  <a:srgbClr val="C00000"/>
                </a:solidFill>
                <a:latin typeface="Helvetica" pitchFamily="34" charset="0"/>
              </a:rPr>
              <a:t>Transformation</a:t>
            </a:r>
          </a:p>
        </p:txBody>
      </p:sp>
      <p:sp>
        <p:nvSpPr>
          <p:cNvPr id="25" name="AutoShape 36"/>
          <p:cNvSpPr>
            <a:spLocks noChangeArrowheads="1"/>
          </p:cNvSpPr>
          <p:nvPr/>
        </p:nvSpPr>
        <p:spPr bwMode="auto">
          <a:xfrm>
            <a:off x="6552220" y="4343400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Projection</a:t>
            </a:r>
          </a:p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Transformation</a:t>
            </a:r>
          </a:p>
        </p:txBody>
      </p:sp>
      <p:sp>
        <p:nvSpPr>
          <p:cNvPr id="26" name="AutoShape 37"/>
          <p:cNvSpPr>
            <a:spLocks noChangeArrowheads="1"/>
          </p:cNvSpPr>
          <p:nvPr/>
        </p:nvSpPr>
        <p:spPr bwMode="auto">
          <a:xfrm>
            <a:off x="6552220" y="3193256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 dirty="0">
                <a:solidFill>
                  <a:schemeClr val="tx2"/>
                </a:solidFill>
                <a:latin typeface="Helvetica" pitchFamily="34" charset="0"/>
              </a:rPr>
              <a:t>Lighting</a:t>
            </a:r>
          </a:p>
        </p:txBody>
      </p:sp>
      <p:sp>
        <p:nvSpPr>
          <p:cNvPr id="27" name="Text Box 38"/>
          <p:cNvSpPr txBox="1">
            <a:spLocks noChangeArrowheads="1"/>
          </p:cNvSpPr>
          <p:nvPr/>
        </p:nvSpPr>
        <p:spPr bwMode="auto">
          <a:xfrm>
            <a:off x="6328383" y="6552198"/>
            <a:ext cx="19716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 smtClean="0">
                <a:latin typeface="Helvetica" pitchFamily="34" charset="0"/>
              </a:rPr>
              <a:t>Frame Buffer</a:t>
            </a:r>
            <a:endParaRPr lang="en-US" sz="1600" dirty="0">
              <a:latin typeface="Helvetica" pitchFamily="34" charset="0"/>
            </a:endParaRPr>
          </a:p>
        </p:txBody>
      </p:sp>
      <p:cxnSp>
        <p:nvCxnSpPr>
          <p:cNvPr id="28" name="AutoShape 39"/>
          <p:cNvCxnSpPr>
            <a:cxnSpLocks noChangeShapeType="1"/>
            <a:endCxn id="26" idx="0"/>
          </p:cNvCxnSpPr>
          <p:nvPr/>
        </p:nvCxnSpPr>
        <p:spPr bwMode="auto">
          <a:xfrm flipH="1">
            <a:off x="7314220" y="2515393"/>
            <a:ext cx="795" cy="6778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" name="AutoShape 41"/>
          <p:cNvCxnSpPr>
            <a:cxnSpLocks noChangeShapeType="1"/>
            <a:stCxn id="26" idx="2"/>
          </p:cNvCxnSpPr>
          <p:nvPr/>
        </p:nvCxnSpPr>
        <p:spPr bwMode="auto">
          <a:xfrm flipH="1">
            <a:off x="7313427" y="3666331"/>
            <a:ext cx="793" cy="6778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" name="AutoShape 42"/>
          <p:cNvCxnSpPr>
            <a:cxnSpLocks noChangeShapeType="1"/>
          </p:cNvCxnSpPr>
          <p:nvPr/>
        </p:nvCxnSpPr>
        <p:spPr bwMode="auto">
          <a:xfrm>
            <a:off x="7314220" y="6323013"/>
            <a:ext cx="0" cy="2746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" name="AutoShape 43"/>
          <p:cNvSpPr>
            <a:spLocks noChangeArrowheads="1"/>
          </p:cNvSpPr>
          <p:nvPr/>
        </p:nvSpPr>
        <p:spPr bwMode="auto">
          <a:xfrm>
            <a:off x="6552220" y="5073650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Clipping</a:t>
            </a:r>
          </a:p>
        </p:txBody>
      </p:sp>
      <p:sp>
        <p:nvSpPr>
          <p:cNvPr id="33" name="AutoShape 44"/>
          <p:cNvSpPr>
            <a:spLocks noChangeArrowheads="1"/>
          </p:cNvSpPr>
          <p:nvPr/>
        </p:nvSpPr>
        <p:spPr bwMode="auto">
          <a:xfrm>
            <a:off x="6552220" y="5835650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Scan</a:t>
            </a:r>
          </a:p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Conversion</a:t>
            </a:r>
          </a:p>
        </p:txBody>
      </p:sp>
      <p:cxnSp>
        <p:nvCxnSpPr>
          <p:cNvPr id="34" name="AutoShape 45"/>
          <p:cNvCxnSpPr>
            <a:cxnSpLocks noChangeShapeType="1"/>
          </p:cNvCxnSpPr>
          <p:nvPr/>
        </p:nvCxnSpPr>
        <p:spPr bwMode="auto">
          <a:xfrm rot="5400000">
            <a:off x="7169758" y="5691187"/>
            <a:ext cx="288925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46"/>
          <p:cNvCxnSpPr>
            <a:cxnSpLocks noChangeShapeType="1"/>
          </p:cNvCxnSpPr>
          <p:nvPr/>
        </p:nvCxnSpPr>
        <p:spPr bwMode="auto">
          <a:xfrm rot="5400000">
            <a:off x="7185633" y="4945062"/>
            <a:ext cx="257175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8" name="Freeform 37"/>
          <p:cNvSpPr/>
          <p:nvPr/>
        </p:nvSpPr>
        <p:spPr>
          <a:xfrm>
            <a:off x="5334000" y="2114499"/>
            <a:ext cx="1200150" cy="152449"/>
          </a:xfrm>
          <a:custGeom>
            <a:avLst/>
            <a:gdLst>
              <a:gd name="connsiteX0" fmla="*/ 0 w 1133475"/>
              <a:gd name="connsiteY0" fmla="*/ 200104 h 200104"/>
              <a:gd name="connsiteX1" fmla="*/ 495300 w 1133475"/>
              <a:gd name="connsiteY1" fmla="*/ 79 h 200104"/>
              <a:gd name="connsiteX2" fmla="*/ 1133475 w 1133475"/>
              <a:gd name="connsiteY2" fmla="*/ 181054 h 200104"/>
              <a:gd name="connsiteX0" fmla="*/ 0 w 1200150"/>
              <a:gd name="connsiteY0" fmla="*/ 162033 h 181083"/>
              <a:gd name="connsiteX1" fmla="*/ 561975 w 1200150"/>
              <a:gd name="connsiteY1" fmla="*/ 108 h 181083"/>
              <a:gd name="connsiteX2" fmla="*/ 1200150 w 1200150"/>
              <a:gd name="connsiteY2" fmla="*/ 181083 h 181083"/>
              <a:gd name="connsiteX0" fmla="*/ 0 w 1200150"/>
              <a:gd name="connsiteY0" fmla="*/ 162033 h 181083"/>
              <a:gd name="connsiteX1" fmla="*/ 561975 w 1200150"/>
              <a:gd name="connsiteY1" fmla="*/ 108 h 181083"/>
              <a:gd name="connsiteX2" fmla="*/ 1200150 w 1200150"/>
              <a:gd name="connsiteY2" fmla="*/ 181083 h 181083"/>
              <a:gd name="connsiteX0" fmla="*/ 0 w 1200150"/>
              <a:gd name="connsiteY0" fmla="*/ 166762 h 185812"/>
              <a:gd name="connsiteX1" fmla="*/ 561975 w 1200150"/>
              <a:gd name="connsiteY1" fmla="*/ 4837 h 185812"/>
              <a:gd name="connsiteX2" fmla="*/ 1200150 w 1200150"/>
              <a:gd name="connsiteY2" fmla="*/ 185812 h 185812"/>
              <a:gd name="connsiteX0" fmla="*/ 0 w 1200150"/>
              <a:gd name="connsiteY0" fmla="*/ 166762 h 185812"/>
              <a:gd name="connsiteX1" fmla="*/ 561975 w 1200150"/>
              <a:gd name="connsiteY1" fmla="*/ 4837 h 185812"/>
              <a:gd name="connsiteX2" fmla="*/ 1200150 w 1200150"/>
              <a:gd name="connsiteY2" fmla="*/ 185812 h 185812"/>
              <a:gd name="connsiteX0" fmla="*/ 0 w 1200150"/>
              <a:gd name="connsiteY0" fmla="*/ 166762 h 185812"/>
              <a:gd name="connsiteX1" fmla="*/ 561975 w 1200150"/>
              <a:gd name="connsiteY1" fmla="*/ 4837 h 185812"/>
              <a:gd name="connsiteX2" fmla="*/ 1200150 w 1200150"/>
              <a:gd name="connsiteY2" fmla="*/ 185812 h 185812"/>
              <a:gd name="connsiteX0" fmla="*/ 0 w 1200150"/>
              <a:gd name="connsiteY0" fmla="*/ 166762 h 185812"/>
              <a:gd name="connsiteX1" fmla="*/ 638175 w 1200150"/>
              <a:gd name="connsiteY1" fmla="*/ 4837 h 185812"/>
              <a:gd name="connsiteX2" fmla="*/ 1200150 w 1200150"/>
              <a:gd name="connsiteY2" fmla="*/ 185812 h 185812"/>
              <a:gd name="connsiteX0" fmla="*/ 0 w 1200150"/>
              <a:gd name="connsiteY0" fmla="*/ 166762 h 185812"/>
              <a:gd name="connsiteX1" fmla="*/ 638175 w 1200150"/>
              <a:gd name="connsiteY1" fmla="*/ 4837 h 185812"/>
              <a:gd name="connsiteX2" fmla="*/ 1200150 w 1200150"/>
              <a:gd name="connsiteY2" fmla="*/ 185812 h 185812"/>
              <a:gd name="connsiteX0" fmla="*/ 0 w 1200150"/>
              <a:gd name="connsiteY0" fmla="*/ 166762 h 185812"/>
              <a:gd name="connsiteX1" fmla="*/ 638175 w 1200150"/>
              <a:gd name="connsiteY1" fmla="*/ 4837 h 185812"/>
              <a:gd name="connsiteX2" fmla="*/ 1200150 w 1200150"/>
              <a:gd name="connsiteY2" fmla="*/ 185812 h 185812"/>
              <a:gd name="connsiteX0" fmla="*/ 0 w 1200150"/>
              <a:gd name="connsiteY0" fmla="*/ 228822 h 247872"/>
              <a:gd name="connsiteX1" fmla="*/ 628650 w 1200150"/>
              <a:gd name="connsiteY1" fmla="*/ 222 h 247872"/>
              <a:gd name="connsiteX2" fmla="*/ 1200150 w 1200150"/>
              <a:gd name="connsiteY2" fmla="*/ 247872 h 247872"/>
              <a:gd name="connsiteX0" fmla="*/ 0 w 1200150"/>
              <a:gd name="connsiteY0" fmla="*/ 228822 h 247872"/>
              <a:gd name="connsiteX1" fmla="*/ 628650 w 1200150"/>
              <a:gd name="connsiteY1" fmla="*/ 222 h 247872"/>
              <a:gd name="connsiteX2" fmla="*/ 1200150 w 1200150"/>
              <a:gd name="connsiteY2" fmla="*/ 247872 h 247872"/>
              <a:gd name="connsiteX0" fmla="*/ 0 w 1200150"/>
              <a:gd name="connsiteY0" fmla="*/ 238301 h 257351"/>
              <a:gd name="connsiteX1" fmla="*/ 523875 w 1200150"/>
              <a:gd name="connsiteY1" fmla="*/ 176 h 257351"/>
              <a:gd name="connsiteX2" fmla="*/ 1200150 w 1200150"/>
              <a:gd name="connsiteY2" fmla="*/ 257351 h 257351"/>
              <a:gd name="connsiteX0" fmla="*/ 0 w 1200150"/>
              <a:gd name="connsiteY0" fmla="*/ 0 h 19050"/>
              <a:gd name="connsiteX1" fmla="*/ 1200150 w 1200150"/>
              <a:gd name="connsiteY1" fmla="*/ 19050 h 19050"/>
              <a:gd name="connsiteX0" fmla="*/ 0 w 1200150"/>
              <a:gd name="connsiteY0" fmla="*/ 133349 h 152399"/>
              <a:gd name="connsiteX1" fmla="*/ 676275 w 1200150"/>
              <a:gd name="connsiteY1" fmla="*/ 0 h 152399"/>
              <a:gd name="connsiteX2" fmla="*/ 1200150 w 1200150"/>
              <a:gd name="connsiteY2" fmla="*/ 152399 h 152399"/>
              <a:gd name="connsiteX0" fmla="*/ 0 w 1200150"/>
              <a:gd name="connsiteY0" fmla="*/ 143152 h 162202"/>
              <a:gd name="connsiteX1" fmla="*/ 676275 w 1200150"/>
              <a:gd name="connsiteY1" fmla="*/ 9803 h 162202"/>
              <a:gd name="connsiteX2" fmla="*/ 1200150 w 1200150"/>
              <a:gd name="connsiteY2" fmla="*/ 162202 h 162202"/>
              <a:gd name="connsiteX0" fmla="*/ 0 w 1200150"/>
              <a:gd name="connsiteY0" fmla="*/ 133399 h 152449"/>
              <a:gd name="connsiteX1" fmla="*/ 676275 w 1200150"/>
              <a:gd name="connsiteY1" fmla="*/ 50 h 152449"/>
              <a:gd name="connsiteX2" fmla="*/ 1200150 w 1200150"/>
              <a:gd name="connsiteY2" fmla="*/ 152449 h 152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0150" h="152449">
                <a:moveTo>
                  <a:pt x="0" y="133399"/>
                </a:moveTo>
                <a:cubicBezTo>
                  <a:pt x="193675" y="133399"/>
                  <a:pt x="482624" y="-2976"/>
                  <a:pt x="676275" y="50"/>
                </a:cubicBezTo>
                <a:cubicBezTo>
                  <a:pt x="879475" y="3225"/>
                  <a:pt x="1025525" y="101649"/>
                  <a:pt x="1200150" y="152449"/>
                </a:cubicBezTo>
              </a:path>
            </a:pathLst>
          </a:custGeom>
          <a:ln>
            <a:prstDash val="dash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5355245" y="2342353"/>
            <a:ext cx="1181100" cy="1457325"/>
          </a:xfrm>
          <a:custGeom>
            <a:avLst/>
            <a:gdLst>
              <a:gd name="connsiteX0" fmla="*/ 0 w 1133475"/>
              <a:gd name="connsiteY0" fmla="*/ 200104 h 200104"/>
              <a:gd name="connsiteX1" fmla="*/ 495300 w 1133475"/>
              <a:gd name="connsiteY1" fmla="*/ 79 h 200104"/>
              <a:gd name="connsiteX2" fmla="*/ 1133475 w 1133475"/>
              <a:gd name="connsiteY2" fmla="*/ 181054 h 200104"/>
              <a:gd name="connsiteX0" fmla="*/ 0 w 1200150"/>
              <a:gd name="connsiteY0" fmla="*/ 162033 h 181083"/>
              <a:gd name="connsiteX1" fmla="*/ 561975 w 1200150"/>
              <a:gd name="connsiteY1" fmla="*/ 108 h 181083"/>
              <a:gd name="connsiteX2" fmla="*/ 1200150 w 1200150"/>
              <a:gd name="connsiteY2" fmla="*/ 181083 h 181083"/>
              <a:gd name="connsiteX0" fmla="*/ 0 w 1200150"/>
              <a:gd name="connsiteY0" fmla="*/ 162033 h 181083"/>
              <a:gd name="connsiteX1" fmla="*/ 561975 w 1200150"/>
              <a:gd name="connsiteY1" fmla="*/ 108 h 181083"/>
              <a:gd name="connsiteX2" fmla="*/ 1200150 w 1200150"/>
              <a:gd name="connsiteY2" fmla="*/ 181083 h 181083"/>
              <a:gd name="connsiteX0" fmla="*/ 0 w 1200150"/>
              <a:gd name="connsiteY0" fmla="*/ 166762 h 185812"/>
              <a:gd name="connsiteX1" fmla="*/ 561975 w 1200150"/>
              <a:gd name="connsiteY1" fmla="*/ 4837 h 185812"/>
              <a:gd name="connsiteX2" fmla="*/ 1200150 w 1200150"/>
              <a:gd name="connsiteY2" fmla="*/ 185812 h 185812"/>
              <a:gd name="connsiteX0" fmla="*/ 0 w 1200150"/>
              <a:gd name="connsiteY0" fmla="*/ 166762 h 185812"/>
              <a:gd name="connsiteX1" fmla="*/ 561975 w 1200150"/>
              <a:gd name="connsiteY1" fmla="*/ 4837 h 185812"/>
              <a:gd name="connsiteX2" fmla="*/ 1200150 w 1200150"/>
              <a:gd name="connsiteY2" fmla="*/ 185812 h 185812"/>
              <a:gd name="connsiteX0" fmla="*/ 0 w 1200150"/>
              <a:gd name="connsiteY0" fmla="*/ 166762 h 185812"/>
              <a:gd name="connsiteX1" fmla="*/ 561975 w 1200150"/>
              <a:gd name="connsiteY1" fmla="*/ 4837 h 185812"/>
              <a:gd name="connsiteX2" fmla="*/ 1200150 w 1200150"/>
              <a:gd name="connsiteY2" fmla="*/ 185812 h 185812"/>
              <a:gd name="connsiteX0" fmla="*/ 0 w 1200150"/>
              <a:gd name="connsiteY0" fmla="*/ 166762 h 185812"/>
              <a:gd name="connsiteX1" fmla="*/ 638175 w 1200150"/>
              <a:gd name="connsiteY1" fmla="*/ 4837 h 185812"/>
              <a:gd name="connsiteX2" fmla="*/ 1200150 w 1200150"/>
              <a:gd name="connsiteY2" fmla="*/ 185812 h 185812"/>
              <a:gd name="connsiteX0" fmla="*/ 0 w 1200150"/>
              <a:gd name="connsiteY0" fmla="*/ 166762 h 185812"/>
              <a:gd name="connsiteX1" fmla="*/ 638175 w 1200150"/>
              <a:gd name="connsiteY1" fmla="*/ 4837 h 185812"/>
              <a:gd name="connsiteX2" fmla="*/ 1200150 w 1200150"/>
              <a:gd name="connsiteY2" fmla="*/ 185812 h 185812"/>
              <a:gd name="connsiteX0" fmla="*/ 0 w 1162050"/>
              <a:gd name="connsiteY0" fmla="*/ 1471613 h 1471613"/>
              <a:gd name="connsiteX1" fmla="*/ 638175 w 1162050"/>
              <a:gd name="connsiteY1" fmla="*/ 1309688 h 1471613"/>
              <a:gd name="connsiteX2" fmla="*/ 1162050 w 1162050"/>
              <a:gd name="connsiteY2" fmla="*/ 14288 h 1471613"/>
              <a:gd name="connsiteX0" fmla="*/ 0 w 1162050"/>
              <a:gd name="connsiteY0" fmla="*/ 1475688 h 1475688"/>
              <a:gd name="connsiteX1" fmla="*/ 657225 w 1162050"/>
              <a:gd name="connsiteY1" fmla="*/ 1018488 h 1475688"/>
              <a:gd name="connsiteX2" fmla="*/ 1162050 w 1162050"/>
              <a:gd name="connsiteY2" fmla="*/ 18363 h 1475688"/>
              <a:gd name="connsiteX0" fmla="*/ 0 w 1162050"/>
              <a:gd name="connsiteY0" fmla="*/ 1480627 h 1480627"/>
              <a:gd name="connsiteX1" fmla="*/ 657225 w 1162050"/>
              <a:gd name="connsiteY1" fmla="*/ 1023427 h 1480627"/>
              <a:gd name="connsiteX2" fmla="*/ 1162050 w 1162050"/>
              <a:gd name="connsiteY2" fmla="*/ 23302 h 1480627"/>
              <a:gd name="connsiteX0" fmla="*/ 0 w 1162050"/>
              <a:gd name="connsiteY0" fmla="*/ 1497996 h 1497996"/>
              <a:gd name="connsiteX1" fmla="*/ 657225 w 1162050"/>
              <a:gd name="connsiteY1" fmla="*/ 678846 h 1497996"/>
              <a:gd name="connsiteX2" fmla="*/ 1162050 w 1162050"/>
              <a:gd name="connsiteY2" fmla="*/ 40671 h 1497996"/>
              <a:gd name="connsiteX0" fmla="*/ 0 w 1162050"/>
              <a:gd name="connsiteY0" fmla="*/ 1457325 h 1457325"/>
              <a:gd name="connsiteX1" fmla="*/ 657225 w 1162050"/>
              <a:gd name="connsiteY1" fmla="*/ 638175 h 1457325"/>
              <a:gd name="connsiteX2" fmla="*/ 1162050 w 1162050"/>
              <a:gd name="connsiteY2" fmla="*/ 0 h 1457325"/>
              <a:gd name="connsiteX0" fmla="*/ 0 w 1162050"/>
              <a:gd name="connsiteY0" fmla="*/ 1457325 h 1457325"/>
              <a:gd name="connsiteX1" fmla="*/ 657225 w 1162050"/>
              <a:gd name="connsiteY1" fmla="*/ 638175 h 1457325"/>
              <a:gd name="connsiteX2" fmla="*/ 1162050 w 1162050"/>
              <a:gd name="connsiteY2" fmla="*/ 0 h 1457325"/>
              <a:gd name="connsiteX0" fmla="*/ 0 w 1162050"/>
              <a:gd name="connsiteY0" fmla="*/ 1457325 h 1457325"/>
              <a:gd name="connsiteX1" fmla="*/ 657225 w 1162050"/>
              <a:gd name="connsiteY1" fmla="*/ 638175 h 1457325"/>
              <a:gd name="connsiteX2" fmla="*/ 1162050 w 1162050"/>
              <a:gd name="connsiteY2" fmla="*/ 0 h 1457325"/>
              <a:gd name="connsiteX0" fmla="*/ 0 w 1181100"/>
              <a:gd name="connsiteY0" fmla="*/ 1457325 h 1457325"/>
              <a:gd name="connsiteX1" fmla="*/ 657225 w 1181100"/>
              <a:gd name="connsiteY1" fmla="*/ 638175 h 1457325"/>
              <a:gd name="connsiteX2" fmla="*/ 1181100 w 1181100"/>
              <a:gd name="connsiteY2" fmla="*/ 0 h 1457325"/>
              <a:gd name="connsiteX0" fmla="*/ 0 w 1181100"/>
              <a:gd name="connsiteY0" fmla="*/ 1457325 h 1457325"/>
              <a:gd name="connsiteX1" fmla="*/ 657225 w 1181100"/>
              <a:gd name="connsiteY1" fmla="*/ 638175 h 1457325"/>
              <a:gd name="connsiteX2" fmla="*/ 1181100 w 1181100"/>
              <a:gd name="connsiteY2" fmla="*/ 0 h 145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1100" h="1457325">
                <a:moveTo>
                  <a:pt x="0" y="1457325"/>
                </a:moveTo>
                <a:cubicBezTo>
                  <a:pt x="400844" y="1254125"/>
                  <a:pt x="508000" y="928687"/>
                  <a:pt x="657225" y="638175"/>
                </a:cubicBezTo>
                <a:cubicBezTo>
                  <a:pt x="806450" y="347663"/>
                  <a:pt x="861218" y="3175"/>
                  <a:pt x="1181100" y="0"/>
                </a:cubicBezTo>
              </a:path>
            </a:pathLst>
          </a:custGeom>
          <a:ln>
            <a:prstDash val="dash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7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00"/>
                            </p:stCondLst>
                            <p:childTnLst>
                              <p:par>
                                <p:cTn id="11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  <p:bldP spid="23" grpId="0" animBg="1"/>
      <p:bldP spid="25" grpId="0" animBg="1"/>
      <p:bldP spid="26" grpId="0" animBg="1"/>
      <p:bldP spid="27" grpId="0"/>
      <p:bldP spid="32" grpId="0" animBg="1"/>
      <p:bldP spid="33" grpId="0" animBg="1"/>
      <p:bldP spid="38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 in OpenGL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pipeline every vertex is transformed by two 4x4 matrices: </a:t>
            </a:r>
          </a:p>
          <a:p>
            <a:pPr lvl="1"/>
            <a:r>
              <a:rPr lang="en-US" b="1" dirty="0" err="1" smtClean="0"/>
              <a:t>ModelView</a:t>
            </a:r>
            <a:r>
              <a:rPr lang="en-US" b="1" dirty="0" smtClean="0"/>
              <a:t> </a:t>
            </a:r>
          </a:p>
          <a:p>
            <a:pPr lvl="2"/>
            <a:r>
              <a:rPr lang="en-US" dirty="0" smtClean="0"/>
              <a:t>Transforms Object/Model space → World space → View space</a:t>
            </a:r>
          </a:p>
          <a:p>
            <a:pPr lvl="1"/>
            <a:r>
              <a:rPr lang="en-US" b="1" dirty="0" smtClean="0"/>
              <a:t>Projection</a:t>
            </a:r>
          </a:p>
          <a:p>
            <a:pPr lvl="2"/>
            <a:r>
              <a:rPr lang="en-US" dirty="0" smtClean="0"/>
              <a:t>Transforms View space → View-plane space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905000" y="5181600"/>
          <a:ext cx="49339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3" imgW="1879560" imgH="203040" progId="Equation.3">
                  <p:embed/>
                </p:oleObj>
              </mc:Choice>
              <mc:Fallback>
                <p:oleObj name="Equation" r:id="rId3" imgW="1879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181600"/>
                        <a:ext cx="49339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8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6652"/>
            <a:ext cx="8229600" cy="1600200"/>
          </a:xfrm>
        </p:spPr>
        <p:txBody>
          <a:bodyPr/>
          <a:lstStyle/>
          <a:p>
            <a:r>
              <a:rPr lang="en-US" sz="4000" dirty="0" smtClean="0"/>
              <a:t>MATH: Transforming an object VS </a:t>
            </a:r>
            <a:br>
              <a:rPr lang="en-US" sz="4000" dirty="0" smtClean="0"/>
            </a:br>
            <a:r>
              <a:rPr lang="en-US" sz="4000" dirty="0" smtClean="0"/>
              <a:t>Transforming to different view</a:t>
            </a:r>
            <a:endParaRPr lang="he-IL" sz="4000" dirty="0"/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452187" y="2559453"/>
            <a:ext cx="8229600" cy="354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2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79512" y="1778469"/>
            <a:ext cx="8964488" cy="4264715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US" sz="3800" dirty="0"/>
              <a:t>Transforming an object in a frame is done intuitively by mathematical order</a:t>
            </a:r>
          </a:p>
          <a:p>
            <a:pPr marL="0" indent="0">
              <a:buNone/>
            </a:pPr>
            <a:r>
              <a:rPr lang="en-US" sz="2600" dirty="0" smtClean="0"/>
              <a:t>rotating </a:t>
            </a:r>
            <a:r>
              <a:rPr lang="en-US" sz="2600" dirty="0"/>
              <a:t>and then </a:t>
            </a:r>
            <a:r>
              <a:rPr lang="en-US" sz="2600" dirty="0" smtClean="0"/>
              <a:t>translating an object: </a:t>
            </a:r>
            <a:r>
              <a:rPr lang="en-US" sz="2600" b="1" dirty="0" smtClean="0">
                <a:solidFill>
                  <a:srgbClr val="FF0000"/>
                </a:solidFill>
              </a:rPr>
              <a:t>T*R</a:t>
            </a:r>
            <a:r>
              <a:rPr lang="en-US" sz="2600" b="1" dirty="0">
                <a:solidFill>
                  <a:srgbClr val="FF0000"/>
                </a:solidFill>
              </a:rPr>
              <a:t>*(object</a:t>
            </a:r>
            <a:r>
              <a:rPr lang="en-US" sz="2600" b="1" dirty="0" smtClean="0">
                <a:solidFill>
                  <a:srgbClr val="FF0000"/>
                </a:solidFill>
              </a:rPr>
              <a:t>)</a:t>
            </a:r>
            <a:endParaRPr lang="en-US" sz="2600" b="1" dirty="0">
              <a:solidFill>
                <a:srgbClr val="FF0000"/>
              </a:solidFill>
            </a:endParaRPr>
          </a:p>
          <a:p>
            <a:r>
              <a:rPr lang="en-US" sz="3800" dirty="0" smtClean="0"/>
              <a:t>Transforming the world </a:t>
            </a:r>
            <a:r>
              <a:rPr lang="en-US" sz="3800" dirty="0"/>
              <a:t>to a different view </a:t>
            </a:r>
            <a:r>
              <a:rPr lang="en-US" sz="3800" dirty="0" smtClean="0"/>
              <a:t>– calculating viewing transformation</a:t>
            </a:r>
            <a:endParaRPr lang="en-US" sz="3800" dirty="0"/>
          </a:p>
          <a:p>
            <a:pPr marL="0" indent="0">
              <a:buNone/>
            </a:pPr>
            <a:r>
              <a:rPr lang="en-US" sz="2600" dirty="0" smtClean="0"/>
              <a:t>The view origin is at </a:t>
            </a:r>
            <a:r>
              <a:rPr lang="en-US" sz="2600" b="1" dirty="0" smtClean="0"/>
              <a:t>o,</a:t>
            </a:r>
            <a:r>
              <a:rPr lang="en-US" sz="2600" dirty="0" smtClean="0"/>
              <a:t> the </a:t>
            </a:r>
            <a:r>
              <a:rPr lang="en-US" sz="2600" dirty="0"/>
              <a:t>axis are rotated </a:t>
            </a:r>
            <a:r>
              <a:rPr lang="en-US" sz="2600" b="1" dirty="0"/>
              <a:t>alpha</a:t>
            </a:r>
            <a:r>
              <a:rPr lang="en-US" sz="2600" dirty="0"/>
              <a:t> degrees CCW about axis </a:t>
            </a:r>
            <a:r>
              <a:rPr lang="en-US" sz="2600" b="1" dirty="0" smtClean="0"/>
              <a:t>n</a:t>
            </a:r>
            <a:r>
              <a:rPr lang="en-US" sz="2600" dirty="0"/>
              <a:t>.</a:t>
            </a:r>
          </a:p>
          <a:p>
            <a:pPr marL="0" indent="0">
              <a:buNone/>
            </a:pPr>
            <a:r>
              <a:rPr lang="en-US" sz="2600" dirty="0"/>
              <a:t>It means the world is translated –</a:t>
            </a:r>
            <a:r>
              <a:rPr lang="en-US" sz="2600" b="1" dirty="0"/>
              <a:t>o</a:t>
            </a:r>
            <a:r>
              <a:rPr lang="en-US" sz="2600" dirty="0"/>
              <a:t> and rotated –</a:t>
            </a:r>
            <a:r>
              <a:rPr lang="en-US" sz="2600" b="1" dirty="0"/>
              <a:t>alpha</a:t>
            </a:r>
            <a:r>
              <a:rPr lang="en-US" sz="2600" dirty="0"/>
              <a:t> degrees about </a:t>
            </a:r>
            <a:r>
              <a:rPr lang="en-US" sz="2600" b="1" dirty="0" smtClean="0"/>
              <a:t>n </a:t>
            </a:r>
            <a:r>
              <a:rPr lang="en-US" sz="2600" dirty="0" smtClean="0"/>
              <a:t>relatively to our view </a:t>
            </a:r>
            <a:endParaRPr lang="en-US" sz="2600" dirty="0"/>
          </a:p>
          <a:p>
            <a:pPr marL="0" indent="0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		</a:t>
            </a:r>
            <a:r>
              <a:rPr lang="en-US" sz="2600" dirty="0" err="1" smtClean="0">
                <a:solidFill>
                  <a:srgbClr val="FF0000"/>
                </a:solidFill>
              </a:rPr>
              <a:t>Trans_view</a:t>
            </a:r>
            <a:r>
              <a:rPr lang="en-US" sz="2600" dirty="0" smtClean="0">
                <a:solidFill>
                  <a:srgbClr val="FF0000"/>
                </a:solidFill>
              </a:rPr>
              <a:t>=R</a:t>
            </a:r>
            <a:r>
              <a:rPr lang="en-US" sz="2600" b="1" dirty="0" smtClean="0">
                <a:solidFill>
                  <a:srgbClr val="FF0000"/>
                </a:solidFill>
              </a:rPr>
              <a:t>n</a:t>
            </a:r>
            <a:r>
              <a:rPr lang="en-US" sz="2600" dirty="0">
                <a:solidFill>
                  <a:srgbClr val="FF0000"/>
                </a:solidFill>
              </a:rPr>
              <a:t>(-</a:t>
            </a:r>
            <a:r>
              <a:rPr lang="en-US" sz="2600" b="1" dirty="0">
                <a:solidFill>
                  <a:srgbClr val="FF0000"/>
                </a:solidFill>
              </a:rPr>
              <a:t>alpha</a:t>
            </a:r>
            <a:r>
              <a:rPr lang="en-US" sz="2600" dirty="0">
                <a:solidFill>
                  <a:srgbClr val="FF0000"/>
                </a:solidFill>
              </a:rPr>
              <a:t>)*T(-</a:t>
            </a:r>
            <a:r>
              <a:rPr lang="en-US" sz="2600" b="1" dirty="0">
                <a:solidFill>
                  <a:srgbClr val="FF0000"/>
                </a:solidFill>
              </a:rPr>
              <a:t>o</a:t>
            </a:r>
            <a:r>
              <a:rPr lang="en-US" sz="2600" dirty="0">
                <a:solidFill>
                  <a:srgbClr val="FF0000"/>
                </a:solidFill>
              </a:rPr>
              <a:t>)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895662" y="5441279"/>
            <a:ext cx="1160128" cy="1138151"/>
            <a:chOff x="447676" y="4610100"/>
            <a:chExt cx="2061285" cy="2232253"/>
          </a:xfrm>
        </p:grpSpPr>
        <p:cxnSp>
          <p:nvCxnSpPr>
            <p:cNvPr id="35" name="AutoShape 8"/>
            <p:cNvCxnSpPr>
              <a:cxnSpLocks noChangeShapeType="1"/>
            </p:cNvCxnSpPr>
            <p:nvPr/>
          </p:nvCxnSpPr>
          <p:spPr bwMode="auto">
            <a:xfrm>
              <a:off x="567257" y="6389037"/>
              <a:ext cx="1444165" cy="0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6" name="AutoShape 9"/>
            <p:cNvCxnSpPr>
              <a:cxnSpLocks noChangeShapeType="1"/>
            </p:cNvCxnSpPr>
            <p:nvPr/>
          </p:nvCxnSpPr>
          <p:spPr bwMode="auto">
            <a:xfrm flipV="1">
              <a:off x="557410" y="4868213"/>
              <a:ext cx="1094" cy="1519729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447676" y="4610100"/>
              <a:ext cx="380999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1954092" y="6261552"/>
              <a:ext cx="554869" cy="5808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Text Box 10"/>
            <p:cNvSpPr txBox="1">
              <a:spLocks noChangeArrowheads="1"/>
            </p:cNvSpPr>
            <p:nvPr/>
          </p:nvSpPr>
          <p:spPr bwMode="auto">
            <a:xfrm>
              <a:off x="1665983" y="5406928"/>
              <a:ext cx="380999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 rot="18553428">
            <a:off x="7312896" y="4711785"/>
            <a:ext cx="1120438" cy="1332617"/>
            <a:chOff x="423965" y="4610101"/>
            <a:chExt cx="1990764" cy="2613658"/>
          </a:xfrm>
        </p:grpSpPr>
        <p:cxnSp>
          <p:nvCxnSpPr>
            <p:cNvPr id="46" name="AutoShape 8"/>
            <p:cNvCxnSpPr>
              <a:cxnSpLocks noChangeShapeType="1"/>
            </p:cNvCxnSpPr>
            <p:nvPr/>
          </p:nvCxnSpPr>
          <p:spPr bwMode="auto">
            <a:xfrm>
              <a:off x="567257" y="6389037"/>
              <a:ext cx="1444165" cy="0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7" name="AutoShape 9"/>
            <p:cNvCxnSpPr>
              <a:cxnSpLocks noChangeShapeType="1"/>
            </p:cNvCxnSpPr>
            <p:nvPr/>
          </p:nvCxnSpPr>
          <p:spPr bwMode="auto">
            <a:xfrm flipV="1">
              <a:off x="557410" y="4868212"/>
              <a:ext cx="1094" cy="1519729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447672" y="4610101"/>
              <a:ext cx="1127269" cy="456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Yview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1296427" y="6345783"/>
              <a:ext cx="1118302" cy="877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Xview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Text Box 11"/>
            <p:cNvSpPr txBox="1">
              <a:spLocks noChangeArrowheads="1"/>
            </p:cNvSpPr>
            <p:nvPr/>
          </p:nvSpPr>
          <p:spPr bwMode="auto">
            <a:xfrm>
              <a:off x="423965" y="5426280"/>
              <a:ext cx="1118301" cy="8779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alpha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52" name="AutoShape 9"/>
          <p:cNvCxnSpPr>
            <a:cxnSpLocks noChangeShapeType="1"/>
          </p:cNvCxnSpPr>
          <p:nvPr/>
        </p:nvCxnSpPr>
        <p:spPr bwMode="auto">
          <a:xfrm flipV="1">
            <a:off x="7739736" y="5139299"/>
            <a:ext cx="616" cy="774859"/>
          </a:xfrm>
          <a:prstGeom prst="straightConnector1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5" name="Curved Connector 4"/>
          <p:cNvCxnSpPr/>
          <p:nvPr/>
        </p:nvCxnSpPr>
        <p:spPr>
          <a:xfrm rot="10800000" flipV="1">
            <a:off x="7301961" y="5415302"/>
            <a:ext cx="386602" cy="157579"/>
          </a:xfrm>
          <a:prstGeom prst="curvedConnector3">
            <a:avLst>
              <a:gd name="adj1" fmla="val 820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9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Transformations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only manipulate the </a:t>
            </a:r>
            <a:r>
              <a:rPr lang="en-US" b="1" dirty="0" smtClean="0"/>
              <a:t>current</a:t>
            </a:r>
            <a:r>
              <a:rPr lang="en-US" dirty="0" smtClean="0"/>
              <a:t> matrix</a:t>
            </a:r>
          </a:p>
          <a:p>
            <a:r>
              <a:rPr lang="en-US" dirty="0" smtClean="0"/>
              <a:t>Selecting the current matrix: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glMatrixMode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Glenum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mode);</a:t>
            </a:r>
            <a:endParaRPr lang="en-US" b="1" dirty="0" smtClean="0"/>
          </a:p>
          <a:p>
            <a:pPr lvl="2"/>
            <a:r>
              <a:rPr lang="en-US" dirty="0" smtClean="0"/>
              <a:t>Mode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GL_MODELVIEW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GL_PROJECTION</a:t>
            </a:r>
          </a:p>
          <a:p>
            <a:r>
              <a:rPr lang="en-US" dirty="0" smtClean="0"/>
              <a:t>Example:</a:t>
            </a:r>
          </a:p>
          <a:p>
            <a:pPr lvl="1">
              <a:lnSpc>
                <a:spcPct val="115000"/>
              </a:lnSpc>
              <a:buNone/>
            </a:pPr>
            <a:r>
              <a:rPr lang="en-US" sz="2400" dirty="0" smtClean="0">
                <a:solidFill>
                  <a:srgbClr val="008000"/>
                </a:solidFill>
                <a:latin typeface="Courier New"/>
                <a:ea typeface="Calibri"/>
                <a:cs typeface="Arial"/>
              </a:rPr>
              <a:t>// Select The </a:t>
            </a:r>
            <a:r>
              <a:rPr lang="en-US" sz="2400" dirty="0" err="1" smtClean="0">
                <a:solidFill>
                  <a:srgbClr val="008000"/>
                </a:solidFill>
                <a:latin typeface="Courier New"/>
                <a:ea typeface="Calibri"/>
                <a:cs typeface="Arial"/>
              </a:rPr>
              <a:t>Modelview</a:t>
            </a:r>
            <a:r>
              <a:rPr lang="en-US" sz="2400" dirty="0" smtClean="0">
                <a:solidFill>
                  <a:srgbClr val="008000"/>
                </a:solidFill>
                <a:latin typeface="Courier New"/>
                <a:ea typeface="Calibri"/>
                <a:cs typeface="Arial"/>
              </a:rPr>
              <a:t> Matrix</a:t>
            </a:r>
            <a:endParaRPr lang="en-US" sz="2400" dirty="0" smtClean="0">
              <a:ea typeface="Calibri"/>
              <a:cs typeface="Arial"/>
            </a:endParaRPr>
          </a:p>
          <a:p>
            <a:pPr lvl="1">
              <a:lnSpc>
                <a:spcPct val="115000"/>
              </a:lnSpc>
              <a:buNone/>
            </a:pPr>
            <a:r>
              <a:rPr lang="en-US" sz="2400" b="1" dirty="0" err="1" smtClean="0">
                <a:latin typeface="Courier New"/>
                <a:ea typeface="Calibri"/>
                <a:cs typeface="Arial"/>
              </a:rPr>
              <a:t>glMatrixMode</a:t>
            </a:r>
            <a:r>
              <a:rPr lang="en-US" sz="2400" dirty="0" smtClean="0">
                <a:latin typeface="Courier New"/>
                <a:ea typeface="Calibri"/>
                <a:cs typeface="Arial"/>
              </a:rPr>
              <a:t>(GL_MODELVIEW);</a:t>
            </a:r>
          </a:p>
          <a:p>
            <a:pPr lvl="1">
              <a:lnSpc>
                <a:spcPct val="115000"/>
              </a:lnSpc>
              <a:buNone/>
            </a:pPr>
            <a:r>
              <a:rPr lang="en-US" sz="2400" dirty="0" smtClean="0">
                <a:solidFill>
                  <a:srgbClr val="008000"/>
                </a:solidFill>
                <a:latin typeface="Courier New"/>
                <a:ea typeface="Calibri"/>
                <a:cs typeface="Arial"/>
              </a:rPr>
              <a:t>// Reset The </a:t>
            </a:r>
            <a:r>
              <a:rPr lang="en-US" sz="2400" dirty="0" err="1" smtClean="0">
                <a:solidFill>
                  <a:srgbClr val="008000"/>
                </a:solidFill>
                <a:latin typeface="Courier New"/>
                <a:ea typeface="Calibri"/>
                <a:cs typeface="Arial"/>
              </a:rPr>
              <a:t>Modelview</a:t>
            </a:r>
            <a:r>
              <a:rPr lang="en-US" sz="2400" dirty="0" smtClean="0">
                <a:solidFill>
                  <a:srgbClr val="008000"/>
                </a:solidFill>
                <a:latin typeface="Courier New"/>
                <a:ea typeface="Calibri"/>
                <a:cs typeface="Arial"/>
              </a:rPr>
              <a:t> Matrix</a:t>
            </a:r>
            <a:endParaRPr lang="en-US" sz="2400" dirty="0" smtClean="0">
              <a:latin typeface="Courier New"/>
              <a:ea typeface="Calibri"/>
              <a:cs typeface="Arial"/>
            </a:endParaRPr>
          </a:p>
          <a:p>
            <a:pPr lvl="1">
              <a:lnSpc>
                <a:spcPct val="115000"/>
              </a:lnSpc>
              <a:buNone/>
            </a:pPr>
            <a:r>
              <a:rPr lang="en-US" sz="2400" dirty="0" err="1" smtClean="0">
                <a:latin typeface="Courier New"/>
                <a:ea typeface="Calibri"/>
                <a:cs typeface="Arial"/>
              </a:rPr>
              <a:t>glLoadIdentity</a:t>
            </a:r>
            <a:r>
              <a:rPr lang="en-US" sz="2400" dirty="0" smtClean="0">
                <a:latin typeface="Courier New"/>
                <a:ea typeface="Calibri"/>
                <a:cs typeface="Arial"/>
              </a:rPr>
              <a:t>();		</a:t>
            </a:r>
          </a:p>
          <a:p>
            <a:pPr lvl="1">
              <a:lnSpc>
                <a:spcPct val="115000"/>
              </a:lnSpc>
              <a:buNone/>
            </a:pPr>
            <a:r>
              <a:rPr lang="en-US" sz="2400" dirty="0" smtClean="0">
                <a:solidFill>
                  <a:srgbClr val="008000"/>
                </a:solidFill>
                <a:latin typeface="Courier New"/>
                <a:ea typeface="Calibri"/>
                <a:cs typeface="Arial"/>
              </a:rPr>
              <a:t>// Move Left And Into The Screen</a:t>
            </a:r>
            <a:endParaRPr lang="en-US" sz="2400" dirty="0" smtClean="0">
              <a:ea typeface="Calibri"/>
              <a:cs typeface="Arial"/>
            </a:endParaRPr>
          </a:p>
          <a:p>
            <a:pPr lvl="1">
              <a:lnSpc>
                <a:spcPct val="115000"/>
              </a:lnSpc>
              <a:buNone/>
            </a:pPr>
            <a:r>
              <a:rPr lang="en-US" sz="2400" dirty="0" err="1" smtClean="0">
                <a:latin typeface="Courier New"/>
                <a:ea typeface="Calibri"/>
                <a:cs typeface="Arial"/>
              </a:rPr>
              <a:t>glTranslatef</a:t>
            </a:r>
            <a:r>
              <a:rPr lang="en-US" sz="2400" dirty="0" smtClean="0">
                <a:latin typeface="Courier New"/>
                <a:ea typeface="Calibri"/>
                <a:cs typeface="Arial"/>
              </a:rPr>
              <a:t>(-1.5f,0.0f,-6.0f);	</a:t>
            </a:r>
            <a:endParaRPr lang="he-IL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2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Methods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glLoadIdentity</a:t>
            </a:r>
            <a:r>
              <a:rPr lang="en-US" dirty="0" smtClean="0"/>
              <a:t> – Set current matrix to the identity matrix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glTranslate</a:t>
            </a:r>
            <a:r>
              <a:rPr lang="en-US" dirty="0" smtClean="0"/>
              <a:t> – </a:t>
            </a:r>
            <a:r>
              <a:rPr lang="en-US" b="1" dirty="0" smtClean="0"/>
              <a:t>Right</a:t>
            </a:r>
            <a:r>
              <a:rPr lang="en-US" dirty="0" smtClean="0"/>
              <a:t> multiplies current matrix with a translation matrix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glScale</a:t>
            </a:r>
            <a:r>
              <a:rPr lang="en-US" dirty="0" smtClean="0"/>
              <a:t> – </a:t>
            </a:r>
            <a:r>
              <a:rPr lang="en-US" b="1" dirty="0" smtClean="0"/>
              <a:t>Right</a:t>
            </a:r>
            <a:r>
              <a:rPr lang="en-US" dirty="0" smtClean="0"/>
              <a:t> multiplies current matrix with a scaling matrix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glRotate</a:t>
            </a:r>
            <a:r>
              <a:rPr lang="en-US" dirty="0" smtClean="0"/>
              <a:t> – </a:t>
            </a:r>
            <a:r>
              <a:rPr lang="en-US" b="1" dirty="0" smtClean="0"/>
              <a:t>Right</a:t>
            </a:r>
            <a:r>
              <a:rPr lang="en-US" dirty="0" smtClean="0"/>
              <a:t> multiplies current matrix with a CCW rotation matrix with a given pivot and angle</a:t>
            </a:r>
            <a:endParaRPr lang="he-IL" dirty="0" smtClean="0"/>
          </a:p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Matrices</a:t>
            </a:r>
            <a:endParaRPr lang="he-IL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31426" y="1905000"/>
          <a:ext cx="1299348" cy="1171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" name="משוואה" r:id="rId3" imgW="990360" imgH="914400" progId="Equation.3">
                  <p:embed/>
                </p:oleObj>
              </mc:Choice>
              <mc:Fallback>
                <p:oleObj name="משוואה" r:id="rId3" imgW="9903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26" y="1905000"/>
                        <a:ext cx="1299348" cy="11718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286000" y="2281535"/>
            <a:ext cx="40559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glTranslate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dx,dy,dz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449530" y="3607408"/>
          <a:ext cx="1463140" cy="1196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" name="משוואה" r:id="rId5" imgW="1091880" imgH="914400" progId="Equation.3">
                  <p:embed/>
                </p:oleObj>
              </mc:Choice>
              <mc:Fallback>
                <p:oleObj name="משוואה" r:id="rId5" imgW="10918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30" y="3607408"/>
                        <a:ext cx="1463140" cy="1196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286000" y="3919835"/>
            <a:ext cx="33185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glScale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sx,sy,sz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42900" y="5334000"/>
          <a:ext cx="1676400" cy="112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" name="Equation" r:id="rId7" imgW="1473120" imgH="914400" progId="Equation.3">
                  <p:embed/>
                </p:oleObj>
              </mc:Choice>
              <mc:Fallback>
                <p:oleObj name="Equation" r:id="rId7" imgW="14731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5334000"/>
                        <a:ext cx="1676400" cy="112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2286000" y="5558135"/>
            <a:ext cx="33281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glRotate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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,0,0,1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latin typeface="Constantia" pitchFamily="18" charset="0"/>
              <a:cs typeface="Courier New" pitchFamily="49" charset="0"/>
            </a:endParaRPr>
          </a:p>
        </p:txBody>
      </p:sp>
      <p:sp>
        <p:nvSpPr>
          <p:cNvPr id="10" name="WordArt 35"/>
          <p:cNvSpPr>
            <a:spLocks noChangeArrowheads="1" noChangeShapeType="1" noTextEdit="1"/>
          </p:cNvSpPr>
          <p:nvPr/>
        </p:nvSpPr>
        <p:spPr bwMode="auto">
          <a:xfrm>
            <a:off x="6629400" y="2009775"/>
            <a:ext cx="412750" cy="3873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TopRight"/>
              <a:lightRig rig="legacyFlat3" dir="b"/>
            </a:scene3d>
            <a:sp3d extrusionH="227000" prstMaterial="legacyMatte">
              <a:extrusionClr>
                <a:srgbClr val="3399FF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solidFill>
                  <a:srgbClr val="3399FF"/>
                </a:solidFill>
                <a:latin typeface="Arial Black"/>
              </a:rPr>
              <a:t>I</a:t>
            </a:r>
          </a:p>
        </p:txBody>
      </p:sp>
      <p:sp>
        <p:nvSpPr>
          <p:cNvPr id="11" name="WordArt 36"/>
          <p:cNvSpPr>
            <a:spLocks noChangeArrowheads="1" noChangeShapeType="1" noTextEdit="1"/>
          </p:cNvSpPr>
          <p:nvPr/>
        </p:nvSpPr>
        <p:spPr bwMode="auto">
          <a:xfrm>
            <a:off x="8048625" y="2355850"/>
            <a:ext cx="412750" cy="3873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TopRight"/>
              <a:lightRig rig="legacyFlat3" dir="b"/>
            </a:scene3d>
            <a:sp3d extrusionH="227000" prstMaterial="legacyMatte">
              <a:extrusionClr>
                <a:srgbClr val="3399FF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solidFill>
                  <a:srgbClr val="3399FF"/>
                </a:solidFill>
                <a:latin typeface="Arial Black"/>
              </a:rPr>
              <a:t>I</a:t>
            </a:r>
          </a:p>
        </p:txBody>
      </p:sp>
      <p:sp>
        <p:nvSpPr>
          <p:cNvPr id="12" name="Line 37"/>
          <p:cNvSpPr>
            <a:spLocks noChangeShapeType="1"/>
          </p:cNvSpPr>
          <p:nvPr/>
        </p:nvSpPr>
        <p:spPr bwMode="auto">
          <a:xfrm>
            <a:off x="7185025" y="2211387"/>
            <a:ext cx="828675" cy="20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" name="WordArt 38"/>
          <p:cNvSpPr>
            <a:spLocks noChangeArrowheads="1" noChangeShapeType="1" noTextEdit="1"/>
          </p:cNvSpPr>
          <p:nvPr/>
        </p:nvSpPr>
        <p:spPr bwMode="auto">
          <a:xfrm>
            <a:off x="6453188" y="3759200"/>
            <a:ext cx="412750" cy="3873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TopRight"/>
              <a:lightRig rig="legacyFlat3" dir="b"/>
            </a:scene3d>
            <a:sp3d extrusionH="227000" prstMaterial="legacyMatte">
              <a:extrusionClr>
                <a:srgbClr val="3399FF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solidFill>
                  <a:srgbClr val="3399FF"/>
                </a:solidFill>
                <a:latin typeface="Arial Black"/>
              </a:rPr>
              <a:t>I</a:t>
            </a:r>
          </a:p>
        </p:txBody>
      </p:sp>
      <p:sp>
        <p:nvSpPr>
          <p:cNvPr id="14" name="WordArt 39"/>
          <p:cNvSpPr>
            <a:spLocks noChangeArrowheads="1" noChangeShapeType="1" noTextEdit="1"/>
          </p:cNvSpPr>
          <p:nvPr/>
        </p:nvSpPr>
        <p:spPr bwMode="auto">
          <a:xfrm>
            <a:off x="7543800" y="3914775"/>
            <a:ext cx="854075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TopRight"/>
              <a:lightRig rig="legacyFlat3" dir="b"/>
            </a:scene3d>
            <a:sp3d extrusionH="557200" prstMaterial="legacyMatte">
              <a:extrusionClr>
                <a:srgbClr val="3399FF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solidFill>
                  <a:srgbClr val="3399FF"/>
                </a:solidFill>
                <a:latin typeface="Arial Black"/>
              </a:rPr>
              <a:t>I</a:t>
            </a:r>
          </a:p>
        </p:txBody>
      </p:sp>
      <p:sp>
        <p:nvSpPr>
          <p:cNvPr id="15" name="Line 33"/>
          <p:cNvSpPr>
            <a:spLocks noChangeShapeType="1"/>
          </p:cNvSpPr>
          <p:nvPr/>
        </p:nvSpPr>
        <p:spPr bwMode="auto">
          <a:xfrm flipV="1">
            <a:off x="8083550" y="5402296"/>
            <a:ext cx="374650" cy="390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32"/>
          <p:cNvSpPr>
            <a:spLocks noChangeShapeType="1"/>
          </p:cNvSpPr>
          <p:nvPr/>
        </p:nvSpPr>
        <p:spPr bwMode="auto">
          <a:xfrm flipV="1">
            <a:off x="6985000" y="5357846"/>
            <a:ext cx="374650" cy="390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WordArt 21"/>
          <p:cNvSpPr>
            <a:spLocks noChangeArrowheads="1" noChangeShapeType="1" noTextEdit="1"/>
          </p:cNvSpPr>
          <p:nvPr/>
        </p:nvSpPr>
        <p:spPr bwMode="auto">
          <a:xfrm>
            <a:off x="6673850" y="5497546"/>
            <a:ext cx="6096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TopRight"/>
              <a:lightRig rig="legacyFlat3" dir="b"/>
            </a:scene3d>
            <a:sp3d extrusionH="227000" prstMaterial="legacyMatte">
              <a:extrusionClr>
                <a:srgbClr val="3399FF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solidFill>
                  <a:srgbClr val="3399FF"/>
                </a:solidFill>
                <a:latin typeface="Arial Black"/>
              </a:rPr>
              <a:t>I</a:t>
            </a:r>
          </a:p>
        </p:txBody>
      </p:sp>
      <p:sp>
        <p:nvSpPr>
          <p:cNvPr id="18" name="WordArt 22"/>
          <p:cNvSpPr>
            <a:spLocks noChangeArrowheads="1" noChangeShapeType="1" noTextEdit="1"/>
          </p:cNvSpPr>
          <p:nvPr/>
        </p:nvSpPr>
        <p:spPr bwMode="auto">
          <a:xfrm rot="4371760">
            <a:off x="7778750" y="5535646"/>
            <a:ext cx="6096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TopRight"/>
              <a:lightRig rig="legacyFlat3" dir="b"/>
            </a:scene3d>
            <a:sp3d extrusionH="227000" prstMaterial="legacyMatte">
              <a:extrusionClr>
                <a:srgbClr val="3399FF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solidFill>
                  <a:srgbClr val="3399FF"/>
                </a:solidFill>
                <a:latin typeface="Arial Black"/>
              </a:rPr>
              <a:t>I</a:t>
            </a:r>
          </a:p>
        </p:txBody>
      </p:sp>
      <p:sp>
        <p:nvSpPr>
          <p:cNvPr id="19" name="Line 31"/>
          <p:cNvSpPr>
            <a:spLocks noChangeShapeType="1"/>
          </p:cNvSpPr>
          <p:nvPr/>
        </p:nvSpPr>
        <p:spPr bwMode="auto">
          <a:xfrm flipV="1">
            <a:off x="6667500" y="5754721"/>
            <a:ext cx="314325" cy="320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34"/>
          <p:cNvSpPr>
            <a:spLocks noChangeShapeType="1"/>
          </p:cNvSpPr>
          <p:nvPr/>
        </p:nvSpPr>
        <p:spPr bwMode="auto">
          <a:xfrm flipV="1">
            <a:off x="7766050" y="5799171"/>
            <a:ext cx="314325" cy="320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Left Brace 20"/>
          <p:cNvSpPr/>
          <p:nvPr/>
        </p:nvSpPr>
        <p:spPr>
          <a:xfrm rot="5400000">
            <a:off x="4686300" y="4914900"/>
            <a:ext cx="381000" cy="914400"/>
          </a:xfrm>
          <a:prstGeom prst="lef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0" y="48006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Axis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Left Brace 22"/>
          <p:cNvSpPr/>
          <p:nvPr/>
        </p:nvSpPr>
        <p:spPr>
          <a:xfrm rot="16200000">
            <a:off x="3962400" y="5943601"/>
            <a:ext cx="381000" cy="381000"/>
          </a:xfrm>
          <a:prstGeom prst="lef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29025" y="6279118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Degrees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0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Matters!</a:t>
            </a:r>
            <a:endParaRPr lang="he-IL" dirty="0"/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228600" y="1295400"/>
            <a:ext cx="8229600" cy="477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glMatrixMode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(GL_MODELVIEW);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glLoadIdentity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glTranslate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(1,0,0)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en-US" sz="2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glRotate</a:t>
            </a: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(45,0,0,1)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drawCube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(…);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4760913" y="2775871"/>
            <a:ext cx="4724400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glRotate</a:t>
            </a: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(45,0,0,1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glTranslate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(1,0,0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Rectangle 9"/>
          <p:cNvSpPr>
            <a:spLocks noChangeArrowheads="1"/>
          </p:cNvSpPr>
          <p:nvPr/>
        </p:nvSpPr>
        <p:spPr bwMode="auto">
          <a:xfrm rot="18900000">
            <a:off x="1025079" y="5390524"/>
            <a:ext cx="509588" cy="54292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endParaRPr lang="he-IL">
              <a:latin typeface="Constantia" pitchFamily="18" charset="0"/>
              <a:cs typeface="David" pitchFamily="2" charset="-79"/>
            </a:endParaRPr>
          </a:p>
        </p:txBody>
      </p:sp>
      <p:sp>
        <p:nvSpPr>
          <p:cNvPr id="56" name="Line 5"/>
          <p:cNvSpPr>
            <a:spLocks noChangeShapeType="1"/>
          </p:cNvSpPr>
          <p:nvPr/>
        </p:nvSpPr>
        <p:spPr bwMode="auto">
          <a:xfrm>
            <a:off x="1265585" y="4612650"/>
            <a:ext cx="11113" cy="1539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>
            <a:off x="770285" y="5684212"/>
            <a:ext cx="2963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-787845" y="5387349"/>
            <a:ext cx="509587" cy="544513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endParaRPr lang="he-IL">
              <a:latin typeface="Constantia" pitchFamily="18" charset="0"/>
              <a:cs typeface="David" pitchFamily="2" charset="-79"/>
            </a:endParaRPr>
          </a:p>
        </p:txBody>
      </p:sp>
      <p:sp>
        <p:nvSpPr>
          <p:cNvPr id="61" name="Freeform 16"/>
          <p:cNvSpPr>
            <a:spLocks/>
          </p:cNvSpPr>
          <p:nvPr/>
        </p:nvSpPr>
        <p:spPr bwMode="auto">
          <a:xfrm rot="15624489">
            <a:off x="947341" y="5107949"/>
            <a:ext cx="284163" cy="309563"/>
          </a:xfrm>
          <a:custGeom>
            <a:avLst/>
            <a:gdLst>
              <a:gd name="T0" fmla="*/ 573584192 w 121"/>
              <a:gd name="T1" fmla="*/ 725979131 h 132"/>
              <a:gd name="T2" fmla="*/ 573584192 w 121"/>
              <a:gd name="T3" fmla="*/ 109995693 h 132"/>
              <a:gd name="T4" fmla="*/ 0 w 121"/>
              <a:gd name="T5" fmla="*/ 65997881 h 132"/>
              <a:gd name="T6" fmla="*/ 0 60000 65536"/>
              <a:gd name="T7" fmla="*/ 0 60000 65536"/>
              <a:gd name="T8" fmla="*/ 0 60000 65536"/>
              <a:gd name="T9" fmla="*/ 0 w 121"/>
              <a:gd name="T10" fmla="*/ 0 h 132"/>
              <a:gd name="T11" fmla="*/ 121 w 121"/>
              <a:gd name="T12" fmla="*/ 132 h 1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" h="132">
                <a:moveTo>
                  <a:pt x="104" y="132"/>
                </a:moveTo>
                <a:cubicBezTo>
                  <a:pt x="112" y="86"/>
                  <a:pt x="121" y="40"/>
                  <a:pt x="104" y="20"/>
                </a:cubicBezTo>
                <a:cubicBezTo>
                  <a:pt x="87" y="0"/>
                  <a:pt x="43" y="6"/>
                  <a:pt x="0" y="12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r" rtl="1"/>
            <a:endParaRPr lang="he-IL">
              <a:latin typeface="Constantia" pitchFamily="18" charset="0"/>
              <a:cs typeface="David" pitchFamily="2" charset="-79"/>
            </a:endParaRPr>
          </a:p>
        </p:txBody>
      </p:sp>
      <p:sp>
        <p:nvSpPr>
          <p:cNvPr id="62" name="Line 17"/>
          <p:cNvSpPr>
            <a:spLocks noChangeShapeType="1"/>
          </p:cNvSpPr>
          <p:nvPr/>
        </p:nvSpPr>
        <p:spPr bwMode="auto">
          <a:xfrm>
            <a:off x="1670863" y="5232941"/>
            <a:ext cx="10302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" name="WordArt 19"/>
          <p:cNvSpPr>
            <a:spLocks noChangeArrowheads="1" noChangeShapeType="1" noTextEdit="1"/>
          </p:cNvSpPr>
          <p:nvPr/>
        </p:nvSpPr>
        <p:spPr bwMode="auto">
          <a:xfrm>
            <a:off x="2966081" y="5144041"/>
            <a:ext cx="112713" cy="177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latin typeface="+mn-cs"/>
                <a:ea typeface="+mn-cs"/>
                <a:cs typeface="+mn-cs"/>
              </a:rPr>
              <a:t>2</a:t>
            </a:r>
            <a:endParaRPr lang="en-US" sz="3600" kern="10" dirty="0">
              <a:ln w="9525">
                <a:noFill/>
                <a:round/>
                <a:headEnd/>
                <a:tailEnd/>
              </a:ln>
              <a:solidFill>
                <a:srgbClr val="FF0000"/>
              </a:solidFill>
              <a:latin typeface="+mn-cs"/>
              <a:ea typeface="+mn-cs"/>
              <a:cs typeface="+mn-cs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865684" y="4224935"/>
            <a:ext cx="6601432" cy="1911350"/>
            <a:chOff x="1128106" y="4572000"/>
            <a:chExt cx="6601432" cy="1911350"/>
          </a:xfrm>
        </p:grpSpPr>
        <p:sp>
          <p:nvSpPr>
            <p:cNvPr id="65" name="Line 20"/>
            <p:cNvSpPr>
              <a:spLocks noChangeShapeType="1"/>
            </p:cNvSpPr>
            <p:nvPr/>
          </p:nvSpPr>
          <p:spPr bwMode="auto">
            <a:xfrm>
              <a:off x="5461000" y="4572000"/>
              <a:ext cx="15875" cy="1911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21"/>
            <p:cNvSpPr>
              <a:spLocks noChangeShapeType="1"/>
            </p:cNvSpPr>
            <p:nvPr/>
          </p:nvSpPr>
          <p:spPr bwMode="auto">
            <a:xfrm>
              <a:off x="5011738" y="6053137"/>
              <a:ext cx="2717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6491196" y="5756213"/>
              <a:ext cx="466725" cy="49847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he-IL">
                <a:latin typeface="Constantia" pitchFamily="18" charset="0"/>
                <a:cs typeface="David" pitchFamily="2" charset="-79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5230813" y="5795962"/>
              <a:ext cx="466725" cy="498475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he-IL">
                <a:latin typeface="Constantia" pitchFamily="18" charset="0"/>
                <a:cs typeface="David" pitchFamily="2" charset="-79"/>
              </a:endParaRPr>
            </a:p>
          </p:txBody>
        </p:sp>
        <p:sp>
          <p:nvSpPr>
            <p:cNvPr id="70" name="Line 26"/>
            <p:cNvSpPr>
              <a:spLocks noChangeShapeType="1"/>
            </p:cNvSpPr>
            <p:nvPr/>
          </p:nvSpPr>
          <p:spPr bwMode="auto">
            <a:xfrm>
              <a:off x="5743575" y="5741985"/>
              <a:ext cx="765523" cy="14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1128106" y="5227212"/>
              <a:ext cx="84137" cy="1778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0000FF"/>
                  </a:solidFill>
                  <a:latin typeface="+mn-cs"/>
                  <a:ea typeface="+mn-cs"/>
                </a:rPr>
                <a:t>1</a:t>
              </a:r>
              <a:endParaRPr lang="en-US" sz="3600" kern="10" dirty="0">
                <a:ln w="9525">
                  <a:noFill/>
                  <a:round/>
                  <a:headEnd/>
                  <a:tailEnd/>
                </a:ln>
                <a:solidFill>
                  <a:srgbClr val="0000FF"/>
                </a:solidFill>
                <a:latin typeface="+mn-cs"/>
                <a:ea typeface="+mn-cs"/>
                <a:cs typeface="+mn-cs"/>
              </a:endParaRPr>
            </a:p>
          </p:txBody>
        </p:sp>
        <p:sp>
          <p:nvSpPr>
            <p:cNvPr id="31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6026164" y="5388388"/>
              <a:ext cx="84137" cy="1778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FF0000"/>
                  </a:solidFill>
                  <a:latin typeface="+mn-cs"/>
                  <a:ea typeface="+mn-cs"/>
                  <a:cs typeface="+mn-cs"/>
                </a:rPr>
                <a:t>1</a:t>
              </a:r>
              <a:endParaRPr lang="en-US" sz="3600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latin typeface="+mn-cs"/>
                <a:ea typeface="+mn-cs"/>
                <a:cs typeface="+mn-cs"/>
              </a:endParaRPr>
            </a:p>
          </p:txBody>
        </p:sp>
        <p:sp>
          <p:nvSpPr>
            <p:cNvPr id="38" name="Rectangle 23"/>
            <p:cNvSpPr>
              <a:spLocks noChangeArrowheads="1"/>
            </p:cNvSpPr>
            <p:nvPr/>
          </p:nvSpPr>
          <p:spPr bwMode="auto">
            <a:xfrm>
              <a:off x="5230813" y="5781133"/>
              <a:ext cx="466725" cy="49847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he-IL">
                <a:latin typeface="Constantia" pitchFamily="18" charset="0"/>
                <a:cs typeface="David" pitchFamily="2" charset="-79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36" name="Rectangle 23"/>
          <p:cNvSpPr>
            <a:spLocks noChangeArrowheads="1"/>
          </p:cNvSpPr>
          <p:nvPr/>
        </p:nvSpPr>
        <p:spPr bwMode="auto">
          <a:xfrm rot="18900000">
            <a:off x="2625182" y="5422893"/>
            <a:ext cx="466725" cy="49847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endParaRPr lang="he-IL">
              <a:latin typeface="Constantia" pitchFamily="18" charset="0"/>
              <a:cs typeface="David" pitchFamily="2" charset="-79"/>
            </a:endParaRPr>
          </a:p>
        </p:txBody>
      </p:sp>
      <p:sp>
        <p:nvSpPr>
          <p:cNvPr id="37" name="Rectangle 23"/>
          <p:cNvSpPr>
            <a:spLocks noChangeArrowheads="1"/>
          </p:cNvSpPr>
          <p:nvPr/>
        </p:nvSpPr>
        <p:spPr bwMode="auto">
          <a:xfrm rot="18900000">
            <a:off x="5826882" y="4298769"/>
            <a:ext cx="466725" cy="49847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endParaRPr lang="he-IL">
              <a:latin typeface="Constantia" pitchFamily="18" charset="0"/>
              <a:cs typeface="David" pitchFamily="2" charset="-79"/>
            </a:endParaRPr>
          </a:p>
        </p:txBody>
      </p:sp>
      <p:sp>
        <p:nvSpPr>
          <p:cNvPr id="4" name="Curved Up Arrow 3"/>
          <p:cNvSpPr/>
          <p:nvPr/>
        </p:nvSpPr>
        <p:spPr>
          <a:xfrm rot="15235816">
            <a:off x="6227878" y="4641431"/>
            <a:ext cx="1143876" cy="53149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WordArt 18"/>
          <p:cNvSpPr>
            <a:spLocks noChangeArrowheads="1" noChangeShapeType="1" noTextEdit="1"/>
          </p:cNvSpPr>
          <p:nvPr/>
        </p:nvSpPr>
        <p:spPr bwMode="auto">
          <a:xfrm>
            <a:off x="6952122" y="4459106"/>
            <a:ext cx="84137" cy="177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noFill/>
                  <a:round/>
                  <a:headEnd/>
                  <a:tailEnd/>
                </a:ln>
                <a:solidFill>
                  <a:srgbClr val="0000FF"/>
                </a:solidFill>
                <a:latin typeface="+mn-cs"/>
                <a:ea typeface="+mn-cs"/>
              </a:rPr>
              <a:t>2</a:t>
            </a:r>
            <a:endParaRPr lang="en-US" sz="3600" kern="10" dirty="0">
              <a:ln w="9525">
                <a:noFill/>
                <a:round/>
                <a:headEnd/>
                <a:tailEnd/>
              </a:ln>
              <a:solidFill>
                <a:srgbClr val="0000FF"/>
              </a:solidFill>
              <a:latin typeface="+mn-cs"/>
              <a:ea typeface="+mn-c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11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2667000" y="1524000"/>
            <a:ext cx="4038600" cy="2057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Example</a:t>
            </a:r>
            <a:endParaRPr lang="he-IL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865436" y="2148443"/>
            <a:ext cx="28039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glTranslate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(5,0,0);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2865436" y="2504043"/>
            <a:ext cx="28039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glRotate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45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,0,0,1);</a:t>
            </a:r>
            <a:endParaRPr lang="en-US" b="1" dirty="0">
              <a:latin typeface="Constantia" pitchFamily="18" charset="0"/>
              <a:cs typeface="Courier New" pitchFamily="49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175381" y="3667125"/>
          <a:ext cx="1091819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1" name="Equation" r:id="rId4" imgW="914400" imgH="914400" progId="Equation.3">
                  <p:embed/>
                </p:oleObj>
              </mc:Choice>
              <mc:Fallback>
                <p:oleObj name="Equation" r:id="rId4" imgW="914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381" y="3667125"/>
                        <a:ext cx="1091819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011186" y="3680067"/>
          <a:ext cx="1618214" cy="1023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2" name="Equation" r:id="rId6" imgW="1562040" imgH="914400" progId="Equation.3">
                  <p:embed/>
                </p:oleObj>
              </mc:Choice>
              <mc:Fallback>
                <p:oleObj name="Equation" r:id="rId6" imgW="15620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186" y="3680067"/>
                        <a:ext cx="1618214" cy="10237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4"/>
          <p:cNvGraphicFramePr>
            <a:graphicFrameLocks noChangeAspect="1"/>
          </p:cNvGraphicFramePr>
          <p:nvPr/>
        </p:nvGraphicFramePr>
        <p:xfrm>
          <a:off x="1143000" y="3667125"/>
          <a:ext cx="1091819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3" name="Equation" r:id="rId8" imgW="914400" imgH="914400" progId="Equation.3">
                  <p:embed/>
                </p:oleObj>
              </mc:Choice>
              <mc:Fallback>
                <p:oleObj name="Equation" r:id="rId8" imgW="914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667125"/>
                        <a:ext cx="1091819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065146"/>
              </p:ext>
            </p:extLst>
          </p:nvPr>
        </p:nvGraphicFramePr>
        <p:xfrm>
          <a:off x="7239000" y="3667125"/>
          <a:ext cx="109181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4" name="משוואה" r:id="rId10" imgW="914400" imgH="914400" progId="Equation.3">
                  <p:embed/>
                </p:oleObj>
              </mc:Choice>
              <mc:Fallback>
                <p:oleObj name="משוואה" r:id="rId10" imgW="914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667125"/>
                        <a:ext cx="1091818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2865436" y="1792843"/>
            <a:ext cx="2528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glLoadIdentity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2708964" y="4601290"/>
            <a:ext cx="1866899" cy="2047875"/>
            <a:chOff x="447676" y="4610100"/>
            <a:chExt cx="1866899" cy="2047875"/>
          </a:xfrm>
        </p:grpSpPr>
        <p:cxnSp>
          <p:nvCxnSpPr>
            <p:cNvPr id="43016" name="AutoShape 8"/>
            <p:cNvCxnSpPr>
              <a:cxnSpLocks noChangeShapeType="1"/>
            </p:cNvCxnSpPr>
            <p:nvPr/>
          </p:nvCxnSpPr>
          <p:spPr bwMode="auto">
            <a:xfrm>
              <a:off x="567257" y="6389037"/>
              <a:ext cx="1444165" cy="0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3017" name="AutoShape 9"/>
            <p:cNvCxnSpPr>
              <a:cxnSpLocks noChangeShapeType="1"/>
            </p:cNvCxnSpPr>
            <p:nvPr/>
          </p:nvCxnSpPr>
          <p:spPr bwMode="auto">
            <a:xfrm flipV="1">
              <a:off x="557410" y="4868212"/>
              <a:ext cx="1094" cy="1519729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3018" name="Text Box 10"/>
            <p:cNvSpPr txBox="1">
              <a:spLocks noChangeArrowheads="1"/>
            </p:cNvSpPr>
            <p:nvPr/>
          </p:nvSpPr>
          <p:spPr bwMode="auto">
            <a:xfrm>
              <a:off x="447676" y="4610100"/>
              <a:ext cx="380999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019" name="Text Box 11"/>
            <p:cNvSpPr txBox="1">
              <a:spLocks noChangeArrowheads="1"/>
            </p:cNvSpPr>
            <p:nvPr/>
          </p:nvSpPr>
          <p:spPr bwMode="auto">
            <a:xfrm>
              <a:off x="1954092" y="6261554"/>
              <a:ext cx="360483" cy="396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556563" y="5696665"/>
            <a:ext cx="942974" cy="962025"/>
            <a:chOff x="4410075" y="4972050"/>
            <a:chExt cx="942974" cy="962025"/>
          </a:xfrm>
        </p:grpSpPr>
        <p:sp>
          <p:nvSpPr>
            <p:cNvPr id="78" name="Cube 77"/>
            <p:cNvSpPr/>
            <p:nvPr/>
          </p:nvSpPr>
          <p:spPr>
            <a:xfrm>
              <a:off x="4410075" y="5248275"/>
              <a:ext cx="685800" cy="68580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4675363" y="4972050"/>
              <a:ext cx="677686" cy="683772"/>
              <a:chOff x="3803042" y="5720687"/>
              <a:chExt cx="1444165" cy="683772"/>
            </a:xfrm>
          </p:grpSpPr>
          <p:cxnSp>
            <p:nvCxnSpPr>
              <p:cNvPr id="80" name="AutoShape 8"/>
              <p:cNvCxnSpPr>
                <a:cxnSpLocks noChangeShapeType="1"/>
              </p:cNvCxnSpPr>
              <p:nvPr/>
            </p:nvCxnSpPr>
            <p:spPr bwMode="auto">
              <a:xfrm>
                <a:off x="3803042" y="6404459"/>
                <a:ext cx="1444165" cy="0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1" name="AutoShape 9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475093" y="6057395"/>
                <a:ext cx="676800" cy="3384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</p:grpSp>
      <p:grpSp>
        <p:nvGrpSpPr>
          <p:cNvPr id="129" name="Group 128"/>
          <p:cNvGrpSpPr/>
          <p:nvPr/>
        </p:nvGrpSpPr>
        <p:grpSpPr>
          <a:xfrm>
            <a:off x="2743202" y="4601290"/>
            <a:ext cx="1866899" cy="2047875"/>
            <a:chOff x="2628901" y="4610100"/>
            <a:chExt cx="1866899" cy="2047875"/>
          </a:xfrm>
        </p:grpSpPr>
        <p:grpSp>
          <p:nvGrpSpPr>
            <p:cNvPr id="97" name="Group 96"/>
            <p:cNvGrpSpPr/>
            <p:nvPr/>
          </p:nvGrpSpPr>
          <p:grpSpPr>
            <a:xfrm>
              <a:off x="2628901" y="4610100"/>
              <a:ext cx="1866899" cy="2047875"/>
              <a:chOff x="447676" y="4610100"/>
              <a:chExt cx="1866899" cy="2047875"/>
            </a:xfrm>
          </p:grpSpPr>
          <p:cxnSp>
            <p:nvCxnSpPr>
              <p:cNvPr id="98" name="AutoShape 8"/>
              <p:cNvCxnSpPr>
                <a:cxnSpLocks noChangeShapeType="1"/>
              </p:cNvCxnSpPr>
              <p:nvPr/>
            </p:nvCxnSpPr>
            <p:spPr bwMode="auto">
              <a:xfrm>
                <a:off x="567257" y="6389037"/>
                <a:ext cx="1444165" cy="0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9" name="AutoShape 9"/>
              <p:cNvCxnSpPr>
                <a:cxnSpLocks noChangeShapeType="1"/>
              </p:cNvCxnSpPr>
              <p:nvPr/>
            </p:nvCxnSpPr>
            <p:spPr bwMode="auto">
              <a:xfrm flipV="1">
                <a:off x="557410" y="4868212"/>
                <a:ext cx="1094" cy="1519729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00" name="Text Box 10"/>
              <p:cNvSpPr txBox="1">
                <a:spLocks noChangeArrowheads="1"/>
              </p:cNvSpPr>
              <p:nvPr/>
            </p:nvSpPr>
            <p:spPr bwMode="auto">
              <a:xfrm>
                <a:off x="447676" y="4610100"/>
                <a:ext cx="380999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y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1" name="Text Box 11"/>
              <p:cNvSpPr txBox="1">
                <a:spLocks noChangeArrowheads="1"/>
              </p:cNvSpPr>
              <p:nvPr/>
            </p:nvSpPr>
            <p:spPr bwMode="auto">
              <a:xfrm>
                <a:off x="1954092" y="6261554"/>
                <a:ext cx="360483" cy="396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x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2866261" y="5261655"/>
              <a:ext cx="906071" cy="778425"/>
              <a:chOff x="4247386" y="4528230"/>
              <a:chExt cx="906071" cy="778425"/>
            </a:xfrm>
          </p:grpSpPr>
          <p:sp>
            <p:nvSpPr>
              <p:cNvPr id="113" name="Cube 112"/>
              <p:cNvSpPr/>
              <p:nvPr/>
            </p:nvSpPr>
            <p:spPr>
              <a:xfrm rot="19340616">
                <a:off x="4296692" y="4620855"/>
                <a:ext cx="685800" cy="685800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4" name="Group 78"/>
              <p:cNvGrpSpPr/>
              <p:nvPr/>
            </p:nvGrpSpPr>
            <p:grpSpPr>
              <a:xfrm>
                <a:off x="4247386" y="4528230"/>
                <a:ext cx="906071" cy="477463"/>
                <a:chOff x="2891012" y="5276867"/>
                <a:chExt cx="1930860" cy="477463"/>
              </a:xfrm>
            </p:grpSpPr>
            <p:cxnSp>
              <p:nvCxnSpPr>
                <p:cNvPr id="115" name="AutoShape 8"/>
                <p:cNvCxnSpPr>
                  <a:cxnSpLocks noChangeShapeType="1"/>
                </p:cNvCxnSpPr>
                <p:nvPr/>
              </p:nvCxnSpPr>
              <p:spPr bwMode="auto">
                <a:xfrm flipV="1">
                  <a:off x="3711346" y="5385993"/>
                  <a:ext cx="1110526" cy="368337"/>
                </a:xfrm>
                <a:prstGeom prst="straightConnector1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16" name="AutoShape 9"/>
                <p:cNvCxnSpPr>
                  <a:cxnSpLocks noChangeShapeType="1"/>
                  <a:endCxn id="123" idx="0"/>
                </p:cNvCxnSpPr>
                <p:nvPr/>
              </p:nvCxnSpPr>
              <p:spPr bwMode="auto">
                <a:xfrm flipH="1" flipV="1">
                  <a:off x="2891012" y="5276867"/>
                  <a:ext cx="820334" cy="469976"/>
                </a:xfrm>
                <a:prstGeom prst="straightConnector1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</p:grpSp>
        </p:grpSp>
      </p:grpSp>
      <p:grpSp>
        <p:nvGrpSpPr>
          <p:cNvPr id="130" name="Group 129"/>
          <p:cNvGrpSpPr/>
          <p:nvPr/>
        </p:nvGrpSpPr>
        <p:grpSpPr>
          <a:xfrm>
            <a:off x="1557064" y="4574143"/>
            <a:ext cx="3014936" cy="2047875"/>
            <a:chOff x="4081536" y="4630295"/>
            <a:chExt cx="3014936" cy="2047875"/>
          </a:xfrm>
        </p:grpSpPr>
        <p:grpSp>
          <p:nvGrpSpPr>
            <p:cNvPr id="102" name="Group 101"/>
            <p:cNvGrpSpPr/>
            <p:nvPr/>
          </p:nvGrpSpPr>
          <p:grpSpPr>
            <a:xfrm>
              <a:off x="5229573" y="4630295"/>
              <a:ext cx="1866899" cy="2047875"/>
              <a:chOff x="838548" y="4630295"/>
              <a:chExt cx="1866899" cy="2047875"/>
            </a:xfrm>
          </p:grpSpPr>
          <p:cxnSp>
            <p:nvCxnSpPr>
              <p:cNvPr id="103" name="AutoShape 8"/>
              <p:cNvCxnSpPr>
                <a:cxnSpLocks noChangeShapeType="1"/>
              </p:cNvCxnSpPr>
              <p:nvPr/>
            </p:nvCxnSpPr>
            <p:spPr bwMode="auto">
              <a:xfrm>
                <a:off x="958129" y="6409232"/>
                <a:ext cx="1444165" cy="0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4" name="AutoShape 9"/>
              <p:cNvCxnSpPr>
                <a:cxnSpLocks noChangeShapeType="1"/>
              </p:cNvCxnSpPr>
              <p:nvPr/>
            </p:nvCxnSpPr>
            <p:spPr bwMode="auto">
              <a:xfrm flipV="1">
                <a:off x="948282" y="4888407"/>
                <a:ext cx="1094" cy="1519729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05" name="Text Box 10"/>
              <p:cNvSpPr txBox="1">
                <a:spLocks noChangeArrowheads="1"/>
              </p:cNvSpPr>
              <p:nvPr/>
            </p:nvSpPr>
            <p:spPr bwMode="auto">
              <a:xfrm>
                <a:off x="838548" y="4630295"/>
                <a:ext cx="380999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y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" name="Text Box 11"/>
              <p:cNvSpPr txBox="1">
                <a:spLocks noChangeArrowheads="1"/>
              </p:cNvSpPr>
              <p:nvPr/>
            </p:nvSpPr>
            <p:spPr bwMode="auto">
              <a:xfrm>
                <a:off x="2344964" y="6281749"/>
                <a:ext cx="360483" cy="396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x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 rot="18737748">
              <a:off x="4085179" y="5131920"/>
              <a:ext cx="965704" cy="972990"/>
              <a:chOff x="4079529" y="3881767"/>
              <a:chExt cx="965704" cy="972990"/>
            </a:xfrm>
          </p:grpSpPr>
          <p:sp>
            <p:nvSpPr>
              <p:cNvPr id="118" name="Cube 117"/>
              <p:cNvSpPr/>
              <p:nvPr/>
            </p:nvSpPr>
            <p:spPr>
              <a:xfrm>
                <a:off x="4079529" y="4168957"/>
                <a:ext cx="685800" cy="685800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9" name="Group 78"/>
              <p:cNvGrpSpPr/>
              <p:nvPr/>
            </p:nvGrpSpPr>
            <p:grpSpPr>
              <a:xfrm>
                <a:off x="4367547" y="3881767"/>
                <a:ext cx="677686" cy="683771"/>
                <a:chOff x="3147083" y="4630404"/>
                <a:chExt cx="1444165" cy="683771"/>
              </a:xfrm>
            </p:grpSpPr>
            <p:cxnSp>
              <p:nvCxnSpPr>
                <p:cNvPr id="120" name="AutoShape 8"/>
                <p:cNvCxnSpPr>
                  <a:cxnSpLocks noChangeShapeType="1"/>
                </p:cNvCxnSpPr>
                <p:nvPr/>
              </p:nvCxnSpPr>
              <p:spPr bwMode="auto">
                <a:xfrm>
                  <a:off x="3147083" y="5314175"/>
                  <a:ext cx="1444165" cy="0"/>
                </a:xfrm>
                <a:prstGeom prst="straightConnector1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21" name="AutoShape 9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2819130" y="4967112"/>
                  <a:ext cx="676800" cy="3384"/>
                </a:xfrm>
                <a:prstGeom prst="straightConnector1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</p:grpSp>
        </p:grpSp>
      </p:grpSp>
      <p:grpSp>
        <p:nvGrpSpPr>
          <p:cNvPr id="131" name="Group 130"/>
          <p:cNvGrpSpPr/>
          <p:nvPr/>
        </p:nvGrpSpPr>
        <p:grpSpPr>
          <a:xfrm>
            <a:off x="2562103" y="4585288"/>
            <a:ext cx="2045524" cy="2047875"/>
            <a:chOff x="6717476" y="4619625"/>
            <a:chExt cx="2045524" cy="2047875"/>
          </a:xfrm>
        </p:grpSpPr>
        <p:grpSp>
          <p:nvGrpSpPr>
            <p:cNvPr id="107" name="Group 106"/>
            <p:cNvGrpSpPr/>
            <p:nvPr/>
          </p:nvGrpSpPr>
          <p:grpSpPr>
            <a:xfrm>
              <a:off x="6896101" y="4619625"/>
              <a:ext cx="1866899" cy="2047875"/>
              <a:chOff x="447676" y="4610100"/>
              <a:chExt cx="1866899" cy="2047875"/>
            </a:xfrm>
          </p:grpSpPr>
          <p:cxnSp>
            <p:nvCxnSpPr>
              <p:cNvPr id="108" name="AutoShape 8"/>
              <p:cNvCxnSpPr>
                <a:cxnSpLocks noChangeShapeType="1"/>
              </p:cNvCxnSpPr>
              <p:nvPr/>
            </p:nvCxnSpPr>
            <p:spPr bwMode="auto">
              <a:xfrm>
                <a:off x="567257" y="6389037"/>
                <a:ext cx="1444165" cy="0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9" name="AutoShape 9"/>
              <p:cNvCxnSpPr>
                <a:cxnSpLocks noChangeShapeType="1"/>
              </p:cNvCxnSpPr>
              <p:nvPr/>
            </p:nvCxnSpPr>
            <p:spPr bwMode="auto">
              <a:xfrm flipV="1">
                <a:off x="557410" y="4868212"/>
                <a:ext cx="1094" cy="1519729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10" name="Text Box 10"/>
              <p:cNvSpPr txBox="1">
                <a:spLocks noChangeArrowheads="1"/>
              </p:cNvSpPr>
              <p:nvPr/>
            </p:nvSpPr>
            <p:spPr bwMode="auto">
              <a:xfrm>
                <a:off x="447676" y="4610100"/>
                <a:ext cx="380999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y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1" name="Text Box 11"/>
              <p:cNvSpPr txBox="1">
                <a:spLocks noChangeArrowheads="1"/>
              </p:cNvSpPr>
              <p:nvPr/>
            </p:nvSpPr>
            <p:spPr bwMode="auto">
              <a:xfrm>
                <a:off x="1954092" y="6261554"/>
                <a:ext cx="360483" cy="396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x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 rot="18737748">
              <a:off x="6786483" y="5191894"/>
              <a:ext cx="822142" cy="960156"/>
              <a:chOff x="3990984" y="4331067"/>
              <a:chExt cx="822142" cy="960156"/>
            </a:xfrm>
          </p:grpSpPr>
          <p:sp>
            <p:nvSpPr>
              <p:cNvPr id="123" name="Cube 122"/>
              <p:cNvSpPr/>
              <p:nvPr/>
            </p:nvSpPr>
            <p:spPr>
              <a:xfrm rot="2862252">
                <a:off x="3990984" y="4331067"/>
                <a:ext cx="685800" cy="685800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4" name="Group 78"/>
              <p:cNvGrpSpPr/>
              <p:nvPr/>
            </p:nvGrpSpPr>
            <p:grpSpPr>
              <a:xfrm>
                <a:off x="4136326" y="4479831"/>
                <a:ext cx="676800" cy="811392"/>
                <a:chOff x="2654342" y="5228468"/>
                <a:chExt cx="1442278" cy="811392"/>
              </a:xfrm>
            </p:grpSpPr>
            <p:cxnSp>
              <p:nvCxnSpPr>
                <p:cNvPr id="125" name="AutoShape 8"/>
                <p:cNvCxnSpPr>
                  <a:cxnSpLocks noChangeShapeType="1"/>
                </p:cNvCxnSpPr>
                <p:nvPr/>
              </p:nvCxnSpPr>
              <p:spPr bwMode="auto">
                <a:xfrm rot="2862252">
                  <a:off x="3002125" y="5701017"/>
                  <a:ext cx="677686" cy="0"/>
                </a:xfrm>
                <a:prstGeom prst="straightConnector1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26" name="AutoShape 9"/>
                <p:cNvCxnSpPr>
                  <a:cxnSpLocks noChangeShapeType="1"/>
                </p:cNvCxnSpPr>
                <p:nvPr/>
              </p:nvCxnSpPr>
              <p:spPr bwMode="auto">
                <a:xfrm rot="8262252" flipH="1" flipV="1">
                  <a:off x="2654342" y="5228468"/>
                  <a:ext cx="1442278" cy="1588"/>
                </a:xfrm>
                <a:prstGeom prst="straightConnector1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</p:grpSp>
        </p:grpSp>
      </p:grpSp>
      <p:sp>
        <p:nvSpPr>
          <p:cNvPr id="127" name="Text Box 9"/>
          <p:cNvSpPr txBox="1">
            <a:spLocks noChangeArrowheads="1"/>
          </p:cNvSpPr>
          <p:nvPr/>
        </p:nvSpPr>
        <p:spPr bwMode="auto">
          <a:xfrm>
            <a:off x="2865436" y="2859643"/>
            <a:ext cx="28039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glTranslate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(0,5,0);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2855911" y="1488043"/>
            <a:ext cx="3906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glMatrixMode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(GL_MODELVIEW);</a:t>
            </a:r>
          </a:p>
        </p:txBody>
      </p:sp>
      <p:sp>
        <p:nvSpPr>
          <p:cNvPr id="56" name="Text Box 9"/>
          <p:cNvSpPr txBox="1">
            <a:spLocks noChangeArrowheads="1"/>
          </p:cNvSpPr>
          <p:nvPr/>
        </p:nvSpPr>
        <p:spPr bwMode="auto">
          <a:xfrm>
            <a:off x="2847975" y="3183493"/>
            <a:ext cx="17011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drawCube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152400" y="4089400"/>
          <a:ext cx="901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5" name="Equation" r:id="rId12" imgW="901440" imgH="177480" progId="Equation.3">
                  <p:embed/>
                </p:oleObj>
              </mc:Choice>
              <mc:Fallback>
                <p:oleObj name="Equation" r:id="rId12" imgW="9014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089400"/>
                        <a:ext cx="9017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anna.shtengel@post.idc.ac.il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9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 Order Rule of Thumb</a:t>
            </a:r>
            <a:endParaRPr lang="en-US" dirty="0"/>
          </a:p>
        </p:txBody>
      </p:sp>
      <p:sp>
        <p:nvSpPr>
          <p:cNvPr id="59" name="Text Box 17"/>
          <p:cNvSpPr txBox="1">
            <a:spLocks noChangeArrowheads="1"/>
          </p:cNvSpPr>
          <p:nvPr/>
        </p:nvSpPr>
        <p:spPr bwMode="auto">
          <a:xfrm>
            <a:off x="1613493" y="3358013"/>
            <a:ext cx="1749774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Helvetica" pitchFamily="34" charset="0"/>
              </a:rPr>
              <a:t>   R*T *</a:t>
            </a:r>
            <a:r>
              <a:rPr lang="en-US" sz="3200" b="1" dirty="0" smtClean="0">
                <a:latin typeface="Helvetica" pitchFamily="34" charset="0"/>
              </a:rPr>
              <a:t>p</a:t>
            </a:r>
          </a:p>
        </p:txBody>
      </p:sp>
      <p:sp>
        <p:nvSpPr>
          <p:cNvPr id="60" name="Line 5"/>
          <p:cNvSpPr>
            <a:spLocks noChangeShapeType="1"/>
          </p:cNvSpPr>
          <p:nvPr/>
        </p:nvSpPr>
        <p:spPr bwMode="auto">
          <a:xfrm>
            <a:off x="5080366" y="1758048"/>
            <a:ext cx="0" cy="13214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>
            <a:off x="4706132" y="2633440"/>
            <a:ext cx="113813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985679" y="204409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Helvetica" pitchFamily="34" charset="0"/>
              </a:rPr>
              <a:t> R*</a:t>
            </a:r>
            <a:r>
              <a:rPr lang="en-US" sz="3200" b="1" dirty="0" smtClean="0">
                <a:latin typeface="Helvetica" pitchFamily="34" charset="0"/>
              </a:rPr>
              <a:t>p</a:t>
            </a:r>
            <a:endParaRPr lang="en-US" sz="3200" b="1" dirty="0"/>
          </a:p>
        </p:txBody>
      </p:sp>
      <p:sp>
        <p:nvSpPr>
          <p:cNvPr id="63" name="Line 5"/>
          <p:cNvSpPr>
            <a:spLocks noChangeShapeType="1"/>
          </p:cNvSpPr>
          <p:nvPr/>
        </p:nvSpPr>
        <p:spPr bwMode="auto">
          <a:xfrm>
            <a:off x="5080366" y="3419555"/>
            <a:ext cx="0" cy="13214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" name="Line 7"/>
          <p:cNvSpPr>
            <a:spLocks noChangeShapeType="1"/>
          </p:cNvSpPr>
          <p:nvPr/>
        </p:nvSpPr>
        <p:spPr bwMode="auto">
          <a:xfrm>
            <a:off x="4706132" y="4294947"/>
            <a:ext cx="113813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65" name="Group 24"/>
          <p:cNvGrpSpPr/>
          <p:nvPr/>
        </p:nvGrpSpPr>
        <p:grpSpPr>
          <a:xfrm rot="18900000">
            <a:off x="4919374" y="2204489"/>
            <a:ext cx="324728" cy="404024"/>
            <a:chOff x="5943600" y="2852375"/>
            <a:chExt cx="423950" cy="424225"/>
          </a:xfrm>
        </p:grpSpPr>
        <p:grpSp>
          <p:nvGrpSpPr>
            <p:cNvPr id="79" name="Group 23"/>
            <p:cNvGrpSpPr/>
            <p:nvPr/>
          </p:nvGrpSpPr>
          <p:grpSpPr>
            <a:xfrm>
              <a:off x="5970201" y="2852375"/>
              <a:ext cx="397349" cy="384600"/>
              <a:chOff x="5589201" y="4757375"/>
              <a:chExt cx="397349" cy="384600"/>
            </a:xfrm>
          </p:grpSpPr>
          <p:sp>
            <p:nvSpPr>
              <p:cNvPr id="81" name="Line 17"/>
              <p:cNvSpPr>
                <a:spLocks noChangeShapeType="1"/>
              </p:cNvSpPr>
              <p:nvPr/>
            </p:nvSpPr>
            <p:spPr bwMode="auto">
              <a:xfrm flipH="1" flipV="1">
                <a:off x="5589201" y="4757375"/>
                <a:ext cx="7938" cy="384175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17"/>
              <p:cNvSpPr>
                <a:spLocks noChangeShapeType="1"/>
              </p:cNvSpPr>
              <p:nvPr/>
            </p:nvSpPr>
            <p:spPr bwMode="auto">
              <a:xfrm flipV="1">
                <a:off x="5605550" y="5141975"/>
                <a:ext cx="381000" cy="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0" name="Oval 79"/>
            <p:cNvSpPr/>
            <p:nvPr/>
          </p:nvSpPr>
          <p:spPr>
            <a:xfrm>
              <a:off x="5943600" y="320040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25"/>
          <p:cNvGrpSpPr/>
          <p:nvPr/>
        </p:nvGrpSpPr>
        <p:grpSpPr>
          <a:xfrm rot="18900000">
            <a:off x="5165621" y="3575710"/>
            <a:ext cx="324728" cy="404024"/>
            <a:chOff x="5943600" y="2852375"/>
            <a:chExt cx="423950" cy="424225"/>
          </a:xfrm>
        </p:grpSpPr>
        <p:grpSp>
          <p:nvGrpSpPr>
            <p:cNvPr id="75" name="Group 23"/>
            <p:cNvGrpSpPr/>
            <p:nvPr/>
          </p:nvGrpSpPr>
          <p:grpSpPr>
            <a:xfrm>
              <a:off x="5970201" y="2852375"/>
              <a:ext cx="397349" cy="384600"/>
              <a:chOff x="5589201" y="4757375"/>
              <a:chExt cx="397349" cy="384600"/>
            </a:xfrm>
          </p:grpSpPr>
          <p:sp>
            <p:nvSpPr>
              <p:cNvPr id="77" name="Line 17"/>
              <p:cNvSpPr>
                <a:spLocks noChangeShapeType="1"/>
              </p:cNvSpPr>
              <p:nvPr/>
            </p:nvSpPr>
            <p:spPr bwMode="auto">
              <a:xfrm flipH="1" flipV="1">
                <a:off x="5589201" y="4757375"/>
                <a:ext cx="7938" cy="384175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17"/>
              <p:cNvSpPr>
                <a:spLocks noChangeShapeType="1"/>
              </p:cNvSpPr>
              <p:nvPr/>
            </p:nvSpPr>
            <p:spPr bwMode="auto">
              <a:xfrm flipV="1">
                <a:off x="5605550" y="5141975"/>
                <a:ext cx="381000" cy="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6" name="Oval 75"/>
            <p:cNvSpPr/>
            <p:nvPr/>
          </p:nvSpPr>
          <p:spPr>
            <a:xfrm>
              <a:off x="5943600" y="320040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Line 5"/>
          <p:cNvSpPr>
            <a:spLocks noChangeShapeType="1"/>
          </p:cNvSpPr>
          <p:nvPr/>
        </p:nvSpPr>
        <p:spPr bwMode="auto">
          <a:xfrm>
            <a:off x="5080366" y="5008643"/>
            <a:ext cx="0" cy="13214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" name="Line 7"/>
          <p:cNvSpPr>
            <a:spLocks noChangeShapeType="1"/>
          </p:cNvSpPr>
          <p:nvPr/>
        </p:nvSpPr>
        <p:spPr bwMode="auto">
          <a:xfrm>
            <a:off x="4706132" y="5884036"/>
            <a:ext cx="113813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69" name="Group 32"/>
          <p:cNvGrpSpPr/>
          <p:nvPr/>
        </p:nvGrpSpPr>
        <p:grpSpPr>
          <a:xfrm rot="18900000">
            <a:off x="5240388" y="5453572"/>
            <a:ext cx="324728" cy="404024"/>
            <a:chOff x="5943600" y="2852375"/>
            <a:chExt cx="423950" cy="424225"/>
          </a:xfrm>
        </p:grpSpPr>
        <p:grpSp>
          <p:nvGrpSpPr>
            <p:cNvPr id="71" name="Group 23"/>
            <p:cNvGrpSpPr/>
            <p:nvPr/>
          </p:nvGrpSpPr>
          <p:grpSpPr>
            <a:xfrm>
              <a:off x="5970201" y="2852375"/>
              <a:ext cx="397349" cy="384600"/>
              <a:chOff x="5589201" y="4757375"/>
              <a:chExt cx="397349" cy="384600"/>
            </a:xfrm>
          </p:grpSpPr>
          <p:sp>
            <p:nvSpPr>
              <p:cNvPr id="73" name="Line 17"/>
              <p:cNvSpPr>
                <a:spLocks noChangeShapeType="1"/>
              </p:cNvSpPr>
              <p:nvPr/>
            </p:nvSpPr>
            <p:spPr bwMode="auto">
              <a:xfrm flipH="1" flipV="1">
                <a:off x="5589201" y="4757375"/>
                <a:ext cx="7938" cy="384175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17"/>
              <p:cNvSpPr>
                <a:spLocks noChangeShapeType="1"/>
              </p:cNvSpPr>
              <p:nvPr/>
            </p:nvSpPr>
            <p:spPr bwMode="auto">
              <a:xfrm flipV="1">
                <a:off x="5605550" y="5141975"/>
                <a:ext cx="381000" cy="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" name="Oval 71"/>
            <p:cNvSpPr/>
            <p:nvPr/>
          </p:nvSpPr>
          <p:spPr>
            <a:xfrm>
              <a:off x="5943600" y="320040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1764804" y="5008643"/>
            <a:ext cx="17423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Helvetica" pitchFamily="34" charset="0"/>
              </a:rPr>
              <a:t> T * R* </a:t>
            </a:r>
            <a:r>
              <a:rPr lang="en-US" sz="3200" b="1" dirty="0" smtClean="0">
                <a:latin typeface="Helvetica" pitchFamily="34" charset="0"/>
              </a:rPr>
              <a:t>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36196" y="2234085"/>
            <a:ext cx="212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glRotate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(…);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36196" y="3759713"/>
            <a:ext cx="212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glRotate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(…);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glTranslate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(…);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36196" y="5371421"/>
            <a:ext cx="212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glTranslate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(…);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glRotate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(…);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3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glLoadMatrix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– Replace current matrix with given matrix</a:t>
            </a:r>
          </a:p>
          <a:p>
            <a:pPr lvl="1"/>
            <a:r>
              <a:rPr lang="en-US" dirty="0" err="1" smtClean="0"/>
              <a:t>Generallization</a:t>
            </a:r>
            <a:r>
              <a:rPr lang="en-US" dirty="0" smtClean="0"/>
              <a:t> of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glLoadIdentity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glMultMatrix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– Multiply current matrix with given matrix</a:t>
            </a:r>
          </a:p>
          <a:p>
            <a:pPr lvl="1"/>
            <a:r>
              <a:rPr lang="en-US" dirty="0" err="1" smtClean="0"/>
              <a:t>Generallization</a:t>
            </a:r>
            <a:r>
              <a:rPr lang="en-US" dirty="0" smtClean="0"/>
              <a:t> of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glTranslate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glRotate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glScale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5105400" y="2438400"/>
          <a:ext cx="334645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Equation" r:id="rId3" imgW="1358640" imgH="939600" progId="">
                  <p:embed/>
                </p:oleObj>
              </mc:Choice>
              <mc:Fallback>
                <p:oleObj name="Equation" r:id="rId3" imgW="1358640" imgH="939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438400"/>
                        <a:ext cx="3346450" cy="231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1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OpenGL </a:t>
            </a:r>
            <a:r>
              <a:rPr lang="en-US" dirty="0"/>
              <a:t>Transformations</a:t>
            </a:r>
          </a:p>
          <a:p>
            <a:pPr lvl="1"/>
            <a:r>
              <a:rPr lang="en-US" b="1" dirty="0"/>
              <a:t>Model-view</a:t>
            </a:r>
          </a:p>
          <a:p>
            <a:pPr lvl="1"/>
            <a:r>
              <a:rPr lang="en-US" i="1" dirty="0" smtClean="0"/>
              <a:t>Projection</a:t>
            </a:r>
          </a:p>
          <a:p>
            <a:pPr lvl="1"/>
            <a:r>
              <a:rPr lang="en-US" i="1" dirty="0" smtClean="0"/>
              <a:t>Viewport</a:t>
            </a:r>
            <a:endParaRPr lang="en-US" i="1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9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Left-side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100" dirty="0" smtClean="0">
                <a:solidFill>
                  <a:srgbClr val="3F7F5F"/>
                </a:solidFill>
                <a:latin typeface="Courier New"/>
              </a:rPr>
              <a:t>// Obtain current </a:t>
            </a:r>
            <a:r>
              <a:rPr lang="en-US" sz="2100" dirty="0" err="1" smtClean="0">
                <a:solidFill>
                  <a:srgbClr val="3F7F5F"/>
                </a:solidFill>
                <a:latin typeface="Courier New"/>
              </a:rPr>
              <a:t>ModelView</a:t>
            </a:r>
            <a:r>
              <a:rPr lang="en-US" sz="2100" dirty="0" smtClean="0">
                <a:solidFill>
                  <a:srgbClr val="3F7F5F"/>
                </a:solidFill>
                <a:latin typeface="Courier New"/>
              </a:rPr>
              <a:t> Transformation</a:t>
            </a:r>
          </a:p>
          <a:p>
            <a:pPr>
              <a:buNone/>
            </a:pPr>
            <a:r>
              <a:rPr lang="en-US" sz="2100" b="1" dirty="0" smtClean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2100" b="1" dirty="0" smtClean="0">
                <a:solidFill>
                  <a:srgbClr val="000000"/>
                </a:solidFill>
                <a:latin typeface="Courier New"/>
              </a:rPr>
              <a:t> [] temp = </a:t>
            </a:r>
            <a:r>
              <a:rPr lang="en-US" sz="21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1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100" b="1" dirty="0" smtClean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2100" b="1" dirty="0" smtClean="0">
                <a:solidFill>
                  <a:srgbClr val="000000"/>
                </a:solidFill>
                <a:latin typeface="Courier New"/>
              </a:rPr>
              <a:t>[16];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100" dirty="0" err="1" smtClean="0">
                <a:solidFill>
                  <a:srgbClr val="000000"/>
                </a:solidFill>
                <a:latin typeface="Courier New"/>
              </a:rPr>
              <a:t>gl.glGetDoublev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</a:rPr>
              <a:t>(GL.</a:t>
            </a:r>
            <a:r>
              <a:rPr lang="en-US" sz="2100" i="1" dirty="0" smtClean="0">
                <a:solidFill>
                  <a:srgbClr val="0000C0"/>
                </a:solidFill>
                <a:latin typeface="Courier New"/>
              </a:rPr>
              <a:t>GL_MODELVIEW_MATRIX</a:t>
            </a:r>
            <a:r>
              <a:rPr lang="en-US" sz="2100" i="1" dirty="0" smtClean="0">
                <a:solidFill>
                  <a:srgbClr val="000000"/>
                </a:solidFill>
                <a:latin typeface="Courier New"/>
              </a:rPr>
              <a:t>, temp, 0);</a:t>
            </a:r>
            <a:endParaRPr lang="en-US" sz="1100" dirty="0" smtClean="0">
              <a:ea typeface="Calibri"/>
              <a:cs typeface="Arial"/>
            </a:endParaRPr>
          </a:p>
          <a:p>
            <a:pPr>
              <a:buNone/>
            </a:pPr>
            <a:endParaRPr lang="en-US" sz="2100" dirty="0" smtClean="0">
              <a:latin typeface="Courier New"/>
            </a:endParaRPr>
          </a:p>
          <a:p>
            <a:pPr>
              <a:buNone/>
            </a:pPr>
            <a:r>
              <a:rPr lang="en-US" sz="2100" dirty="0" smtClean="0">
                <a:solidFill>
                  <a:srgbClr val="3F7F5F"/>
                </a:solidFill>
                <a:latin typeface="Courier New"/>
              </a:rPr>
              <a:t>// Rotate along the (0 0 1) in world coordinates</a:t>
            </a:r>
          </a:p>
          <a:p>
            <a:pPr>
              <a:buNone/>
            </a:pPr>
            <a:r>
              <a:rPr lang="en-US" sz="2100" dirty="0" err="1" smtClean="0">
                <a:solidFill>
                  <a:srgbClr val="000000"/>
                </a:solidFill>
                <a:latin typeface="Courier New"/>
              </a:rPr>
              <a:t>gl.glMatrixMode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</a:rPr>
              <a:t>(GL.</a:t>
            </a:r>
            <a:r>
              <a:rPr lang="en-US" sz="2100" i="1" dirty="0" smtClean="0">
                <a:solidFill>
                  <a:srgbClr val="0000C0"/>
                </a:solidFill>
                <a:latin typeface="Courier New"/>
              </a:rPr>
              <a:t>GL_MODELVIEW</a:t>
            </a:r>
            <a:r>
              <a:rPr lang="en-US" sz="21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2100" dirty="0" err="1" smtClean="0">
                <a:solidFill>
                  <a:srgbClr val="000000"/>
                </a:solidFill>
                <a:latin typeface="Courier New"/>
              </a:rPr>
              <a:t>gl.glLoadIdentity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sz="2100" dirty="0" err="1" smtClean="0">
                <a:solidFill>
                  <a:srgbClr val="000000"/>
                </a:solidFill>
                <a:latin typeface="Courier New"/>
              </a:rPr>
              <a:t>gl.glRotated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100" dirty="0" smtClean="0">
                <a:solidFill>
                  <a:srgbClr val="0000C0"/>
                </a:solidFill>
                <a:latin typeface="Courier New"/>
              </a:rPr>
              <a:t>angle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</a:rPr>
              <a:t>, 0,</a:t>
            </a:r>
            <a:r>
              <a:rPr lang="en-US" sz="2100" dirty="0" smtClean="0">
                <a:solidFill>
                  <a:srgbClr val="0000C0"/>
                </a:solidFill>
                <a:latin typeface="Courier New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</a:rPr>
              <a:t>0,</a:t>
            </a:r>
            <a:r>
              <a:rPr lang="en-US" sz="2100" dirty="0" smtClean="0">
                <a:solidFill>
                  <a:srgbClr val="0000C0"/>
                </a:solidFill>
                <a:latin typeface="Courier New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</a:rPr>
              <a:t>1);</a:t>
            </a:r>
          </a:p>
          <a:p>
            <a:pPr>
              <a:buNone/>
            </a:pPr>
            <a:r>
              <a:rPr lang="en-US" sz="2100" dirty="0" err="1" smtClean="0">
                <a:solidFill>
                  <a:srgbClr val="000000"/>
                </a:solidFill>
                <a:latin typeface="Courier New"/>
              </a:rPr>
              <a:t>gl.glMultMatrixd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</a:rPr>
              <a:t>(temp, 0);</a:t>
            </a:r>
          </a:p>
          <a:p>
            <a:pPr>
              <a:buNone/>
            </a:pP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7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Push / Pop Matrix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52578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i="1" dirty="0"/>
              <a:t>void </a:t>
            </a:r>
            <a:r>
              <a:rPr lang="en-US" b="1" i="1" dirty="0" err="1"/>
              <a:t>glPushMatrix</a:t>
            </a:r>
            <a:r>
              <a:rPr lang="en-US" i="1" dirty="0"/>
              <a:t>(void</a:t>
            </a:r>
            <a:r>
              <a:rPr lang="en-US" i="1" dirty="0" smtClean="0"/>
              <a:t>);</a:t>
            </a:r>
          </a:p>
          <a:p>
            <a:pPr>
              <a:buFontTx/>
              <a:buNone/>
            </a:pPr>
            <a:r>
              <a:rPr lang="en-US" dirty="0"/>
              <a:t>	Pushes all matrices in the current stack down one level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57925" y="2014538"/>
            <a:ext cx="1860550" cy="3430587"/>
            <a:chOff x="744" y="1257"/>
            <a:chExt cx="1172" cy="216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21" y="1257"/>
              <a:ext cx="1020" cy="1726"/>
              <a:chOff x="903" y="1257"/>
              <a:chExt cx="1020" cy="172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909" y="2313"/>
                <a:ext cx="1014" cy="670"/>
                <a:chOff x="921" y="1329"/>
                <a:chExt cx="1014" cy="670"/>
              </a:xfrm>
            </p:grpSpPr>
            <p:sp>
              <p:nvSpPr>
                <p:cNvPr id="156679" name="Freeform 7"/>
                <p:cNvSpPr>
                  <a:spLocks/>
                </p:cNvSpPr>
                <p:nvPr/>
              </p:nvSpPr>
              <p:spPr bwMode="auto">
                <a:xfrm>
                  <a:off x="937" y="1781"/>
                  <a:ext cx="977" cy="218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14" y="129"/>
                    </a:cxn>
                    <a:cxn ang="0">
                      <a:pos x="101" y="196"/>
                    </a:cxn>
                    <a:cxn ang="0">
                      <a:pos x="874" y="202"/>
                    </a:cxn>
                    <a:cxn ang="0">
                      <a:pos x="949" y="160"/>
                    </a:cxn>
                    <a:cxn ang="0">
                      <a:pos x="970" y="10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977" h="218">
                      <a:moveTo>
                        <a:pt x="14" y="0"/>
                      </a:moveTo>
                      <a:cubicBezTo>
                        <a:pt x="1" y="57"/>
                        <a:pt x="0" y="96"/>
                        <a:pt x="14" y="129"/>
                      </a:cubicBezTo>
                      <a:cubicBezTo>
                        <a:pt x="28" y="162"/>
                        <a:pt x="47" y="174"/>
                        <a:pt x="101" y="196"/>
                      </a:cubicBezTo>
                      <a:cubicBezTo>
                        <a:pt x="155" y="218"/>
                        <a:pt x="843" y="208"/>
                        <a:pt x="874" y="202"/>
                      </a:cubicBezTo>
                      <a:cubicBezTo>
                        <a:pt x="905" y="196"/>
                        <a:pt x="925" y="199"/>
                        <a:pt x="949" y="160"/>
                      </a:cubicBezTo>
                      <a:cubicBezTo>
                        <a:pt x="973" y="121"/>
                        <a:pt x="977" y="100"/>
                        <a:pt x="970" y="10"/>
                      </a:cubicBezTo>
                      <a:cubicBezTo>
                        <a:pt x="970" y="10"/>
                        <a:pt x="14" y="0"/>
                        <a:pt x="1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993300"/>
                    </a:gs>
                    <a:gs pos="100000">
                      <a:srgbClr val="993300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680" name="Freeform 8"/>
                <p:cNvSpPr>
                  <a:spLocks/>
                </p:cNvSpPr>
                <p:nvPr/>
              </p:nvSpPr>
              <p:spPr bwMode="auto">
                <a:xfrm>
                  <a:off x="921" y="1329"/>
                  <a:ext cx="1014" cy="586"/>
                </a:xfrm>
                <a:custGeom>
                  <a:avLst/>
                  <a:gdLst/>
                  <a:ahLst/>
                  <a:cxnLst>
                    <a:cxn ang="0">
                      <a:pos x="39" y="417"/>
                    </a:cxn>
                    <a:cxn ang="0">
                      <a:pos x="225" y="105"/>
                    </a:cxn>
                    <a:cxn ang="0">
                      <a:pos x="417" y="15"/>
                    </a:cxn>
                    <a:cxn ang="0">
                      <a:pos x="723" y="15"/>
                    </a:cxn>
                    <a:cxn ang="0">
                      <a:pos x="879" y="99"/>
                    </a:cxn>
                    <a:cxn ang="0">
                      <a:pos x="975" y="387"/>
                    </a:cxn>
                    <a:cxn ang="0">
                      <a:pos x="867" y="555"/>
                    </a:cxn>
                    <a:cxn ang="0">
                      <a:pos x="159" y="549"/>
                    </a:cxn>
                    <a:cxn ang="0">
                      <a:pos x="39" y="417"/>
                    </a:cxn>
                  </a:cxnLst>
                  <a:rect l="0" t="0" r="r" b="b"/>
                  <a:pathLst>
                    <a:path w="1014" h="586">
                      <a:moveTo>
                        <a:pt x="39" y="417"/>
                      </a:moveTo>
                      <a:cubicBezTo>
                        <a:pt x="78" y="306"/>
                        <a:pt x="201" y="133"/>
                        <a:pt x="225" y="105"/>
                      </a:cubicBezTo>
                      <a:cubicBezTo>
                        <a:pt x="249" y="77"/>
                        <a:pt x="334" y="30"/>
                        <a:pt x="417" y="15"/>
                      </a:cubicBezTo>
                      <a:cubicBezTo>
                        <a:pt x="500" y="0"/>
                        <a:pt x="646" y="1"/>
                        <a:pt x="723" y="15"/>
                      </a:cubicBezTo>
                      <a:cubicBezTo>
                        <a:pt x="800" y="29"/>
                        <a:pt x="821" y="39"/>
                        <a:pt x="879" y="99"/>
                      </a:cubicBezTo>
                      <a:cubicBezTo>
                        <a:pt x="937" y="159"/>
                        <a:pt x="962" y="294"/>
                        <a:pt x="975" y="387"/>
                      </a:cubicBezTo>
                      <a:cubicBezTo>
                        <a:pt x="988" y="480"/>
                        <a:pt x="1014" y="524"/>
                        <a:pt x="867" y="555"/>
                      </a:cubicBezTo>
                      <a:cubicBezTo>
                        <a:pt x="720" y="586"/>
                        <a:pt x="297" y="572"/>
                        <a:pt x="159" y="549"/>
                      </a:cubicBezTo>
                      <a:cubicBezTo>
                        <a:pt x="159" y="549"/>
                        <a:pt x="0" y="528"/>
                        <a:pt x="39" y="417"/>
                      </a:cubicBezTo>
                      <a:close/>
                    </a:path>
                  </a:pathLst>
                </a:custGeom>
                <a:solidFill>
                  <a:srgbClr val="DEF987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909" y="2193"/>
                <a:ext cx="1014" cy="670"/>
                <a:chOff x="921" y="1329"/>
                <a:chExt cx="1014" cy="670"/>
              </a:xfrm>
            </p:grpSpPr>
            <p:sp>
              <p:nvSpPr>
                <p:cNvPr id="156682" name="Freeform 10"/>
                <p:cNvSpPr>
                  <a:spLocks/>
                </p:cNvSpPr>
                <p:nvPr/>
              </p:nvSpPr>
              <p:spPr bwMode="auto">
                <a:xfrm>
                  <a:off x="937" y="1781"/>
                  <a:ext cx="977" cy="218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14" y="129"/>
                    </a:cxn>
                    <a:cxn ang="0">
                      <a:pos x="101" y="196"/>
                    </a:cxn>
                    <a:cxn ang="0">
                      <a:pos x="874" y="202"/>
                    </a:cxn>
                    <a:cxn ang="0">
                      <a:pos x="949" y="160"/>
                    </a:cxn>
                    <a:cxn ang="0">
                      <a:pos x="970" y="10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977" h="218">
                      <a:moveTo>
                        <a:pt x="14" y="0"/>
                      </a:moveTo>
                      <a:cubicBezTo>
                        <a:pt x="1" y="57"/>
                        <a:pt x="0" y="96"/>
                        <a:pt x="14" y="129"/>
                      </a:cubicBezTo>
                      <a:cubicBezTo>
                        <a:pt x="28" y="162"/>
                        <a:pt x="47" y="174"/>
                        <a:pt x="101" y="196"/>
                      </a:cubicBezTo>
                      <a:cubicBezTo>
                        <a:pt x="155" y="218"/>
                        <a:pt x="843" y="208"/>
                        <a:pt x="874" y="202"/>
                      </a:cubicBezTo>
                      <a:cubicBezTo>
                        <a:pt x="905" y="196"/>
                        <a:pt x="925" y="199"/>
                        <a:pt x="949" y="160"/>
                      </a:cubicBezTo>
                      <a:cubicBezTo>
                        <a:pt x="973" y="121"/>
                        <a:pt x="977" y="100"/>
                        <a:pt x="970" y="10"/>
                      </a:cubicBezTo>
                      <a:cubicBezTo>
                        <a:pt x="970" y="10"/>
                        <a:pt x="14" y="0"/>
                        <a:pt x="1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993300"/>
                    </a:gs>
                    <a:gs pos="100000">
                      <a:srgbClr val="993300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683" name="Freeform 11"/>
                <p:cNvSpPr>
                  <a:spLocks/>
                </p:cNvSpPr>
                <p:nvPr/>
              </p:nvSpPr>
              <p:spPr bwMode="auto">
                <a:xfrm>
                  <a:off x="921" y="1329"/>
                  <a:ext cx="1014" cy="586"/>
                </a:xfrm>
                <a:custGeom>
                  <a:avLst/>
                  <a:gdLst/>
                  <a:ahLst/>
                  <a:cxnLst>
                    <a:cxn ang="0">
                      <a:pos x="39" y="417"/>
                    </a:cxn>
                    <a:cxn ang="0">
                      <a:pos x="225" y="105"/>
                    </a:cxn>
                    <a:cxn ang="0">
                      <a:pos x="417" y="15"/>
                    </a:cxn>
                    <a:cxn ang="0">
                      <a:pos x="723" y="15"/>
                    </a:cxn>
                    <a:cxn ang="0">
                      <a:pos x="879" y="99"/>
                    </a:cxn>
                    <a:cxn ang="0">
                      <a:pos x="975" y="387"/>
                    </a:cxn>
                    <a:cxn ang="0">
                      <a:pos x="867" y="555"/>
                    </a:cxn>
                    <a:cxn ang="0">
                      <a:pos x="159" y="549"/>
                    </a:cxn>
                    <a:cxn ang="0">
                      <a:pos x="39" y="417"/>
                    </a:cxn>
                  </a:cxnLst>
                  <a:rect l="0" t="0" r="r" b="b"/>
                  <a:pathLst>
                    <a:path w="1014" h="586">
                      <a:moveTo>
                        <a:pt x="39" y="417"/>
                      </a:moveTo>
                      <a:cubicBezTo>
                        <a:pt x="78" y="306"/>
                        <a:pt x="201" y="133"/>
                        <a:pt x="225" y="105"/>
                      </a:cubicBezTo>
                      <a:cubicBezTo>
                        <a:pt x="249" y="77"/>
                        <a:pt x="334" y="30"/>
                        <a:pt x="417" y="15"/>
                      </a:cubicBezTo>
                      <a:cubicBezTo>
                        <a:pt x="500" y="0"/>
                        <a:pt x="646" y="1"/>
                        <a:pt x="723" y="15"/>
                      </a:cubicBezTo>
                      <a:cubicBezTo>
                        <a:pt x="800" y="29"/>
                        <a:pt x="821" y="39"/>
                        <a:pt x="879" y="99"/>
                      </a:cubicBezTo>
                      <a:cubicBezTo>
                        <a:pt x="937" y="159"/>
                        <a:pt x="962" y="294"/>
                        <a:pt x="975" y="387"/>
                      </a:cubicBezTo>
                      <a:cubicBezTo>
                        <a:pt x="988" y="480"/>
                        <a:pt x="1014" y="524"/>
                        <a:pt x="867" y="555"/>
                      </a:cubicBezTo>
                      <a:cubicBezTo>
                        <a:pt x="720" y="586"/>
                        <a:pt x="297" y="572"/>
                        <a:pt x="159" y="549"/>
                      </a:cubicBezTo>
                      <a:cubicBezTo>
                        <a:pt x="159" y="549"/>
                        <a:pt x="0" y="528"/>
                        <a:pt x="39" y="417"/>
                      </a:cubicBezTo>
                      <a:close/>
                    </a:path>
                  </a:pathLst>
                </a:custGeom>
                <a:solidFill>
                  <a:srgbClr val="DEF987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909" y="2067"/>
                <a:ext cx="1014" cy="670"/>
                <a:chOff x="921" y="1329"/>
                <a:chExt cx="1014" cy="670"/>
              </a:xfrm>
            </p:grpSpPr>
            <p:sp>
              <p:nvSpPr>
                <p:cNvPr id="156685" name="Freeform 13"/>
                <p:cNvSpPr>
                  <a:spLocks/>
                </p:cNvSpPr>
                <p:nvPr/>
              </p:nvSpPr>
              <p:spPr bwMode="auto">
                <a:xfrm>
                  <a:off x="937" y="1781"/>
                  <a:ext cx="977" cy="218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14" y="129"/>
                    </a:cxn>
                    <a:cxn ang="0">
                      <a:pos x="101" y="196"/>
                    </a:cxn>
                    <a:cxn ang="0">
                      <a:pos x="874" y="202"/>
                    </a:cxn>
                    <a:cxn ang="0">
                      <a:pos x="949" y="160"/>
                    </a:cxn>
                    <a:cxn ang="0">
                      <a:pos x="970" y="10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977" h="218">
                      <a:moveTo>
                        <a:pt x="14" y="0"/>
                      </a:moveTo>
                      <a:cubicBezTo>
                        <a:pt x="1" y="57"/>
                        <a:pt x="0" y="96"/>
                        <a:pt x="14" y="129"/>
                      </a:cubicBezTo>
                      <a:cubicBezTo>
                        <a:pt x="28" y="162"/>
                        <a:pt x="47" y="174"/>
                        <a:pt x="101" y="196"/>
                      </a:cubicBezTo>
                      <a:cubicBezTo>
                        <a:pt x="155" y="218"/>
                        <a:pt x="843" y="208"/>
                        <a:pt x="874" y="202"/>
                      </a:cubicBezTo>
                      <a:cubicBezTo>
                        <a:pt x="905" y="196"/>
                        <a:pt x="925" y="199"/>
                        <a:pt x="949" y="160"/>
                      </a:cubicBezTo>
                      <a:cubicBezTo>
                        <a:pt x="973" y="121"/>
                        <a:pt x="977" y="100"/>
                        <a:pt x="970" y="10"/>
                      </a:cubicBezTo>
                      <a:cubicBezTo>
                        <a:pt x="970" y="10"/>
                        <a:pt x="14" y="0"/>
                        <a:pt x="1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993300"/>
                    </a:gs>
                    <a:gs pos="100000">
                      <a:srgbClr val="993300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686" name="Freeform 14"/>
                <p:cNvSpPr>
                  <a:spLocks/>
                </p:cNvSpPr>
                <p:nvPr/>
              </p:nvSpPr>
              <p:spPr bwMode="auto">
                <a:xfrm>
                  <a:off x="921" y="1329"/>
                  <a:ext cx="1014" cy="586"/>
                </a:xfrm>
                <a:custGeom>
                  <a:avLst/>
                  <a:gdLst/>
                  <a:ahLst/>
                  <a:cxnLst>
                    <a:cxn ang="0">
                      <a:pos x="39" y="417"/>
                    </a:cxn>
                    <a:cxn ang="0">
                      <a:pos x="225" y="105"/>
                    </a:cxn>
                    <a:cxn ang="0">
                      <a:pos x="417" y="15"/>
                    </a:cxn>
                    <a:cxn ang="0">
                      <a:pos x="723" y="15"/>
                    </a:cxn>
                    <a:cxn ang="0">
                      <a:pos x="879" y="99"/>
                    </a:cxn>
                    <a:cxn ang="0">
                      <a:pos x="975" y="387"/>
                    </a:cxn>
                    <a:cxn ang="0">
                      <a:pos x="867" y="555"/>
                    </a:cxn>
                    <a:cxn ang="0">
                      <a:pos x="159" y="549"/>
                    </a:cxn>
                    <a:cxn ang="0">
                      <a:pos x="39" y="417"/>
                    </a:cxn>
                  </a:cxnLst>
                  <a:rect l="0" t="0" r="r" b="b"/>
                  <a:pathLst>
                    <a:path w="1014" h="586">
                      <a:moveTo>
                        <a:pt x="39" y="417"/>
                      </a:moveTo>
                      <a:cubicBezTo>
                        <a:pt x="78" y="306"/>
                        <a:pt x="201" y="133"/>
                        <a:pt x="225" y="105"/>
                      </a:cubicBezTo>
                      <a:cubicBezTo>
                        <a:pt x="249" y="77"/>
                        <a:pt x="334" y="30"/>
                        <a:pt x="417" y="15"/>
                      </a:cubicBezTo>
                      <a:cubicBezTo>
                        <a:pt x="500" y="0"/>
                        <a:pt x="646" y="1"/>
                        <a:pt x="723" y="15"/>
                      </a:cubicBezTo>
                      <a:cubicBezTo>
                        <a:pt x="800" y="29"/>
                        <a:pt x="821" y="39"/>
                        <a:pt x="879" y="99"/>
                      </a:cubicBezTo>
                      <a:cubicBezTo>
                        <a:pt x="937" y="159"/>
                        <a:pt x="962" y="294"/>
                        <a:pt x="975" y="387"/>
                      </a:cubicBezTo>
                      <a:cubicBezTo>
                        <a:pt x="988" y="480"/>
                        <a:pt x="1014" y="524"/>
                        <a:pt x="867" y="555"/>
                      </a:cubicBezTo>
                      <a:cubicBezTo>
                        <a:pt x="720" y="586"/>
                        <a:pt x="297" y="572"/>
                        <a:pt x="159" y="549"/>
                      </a:cubicBezTo>
                      <a:cubicBezTo>
                        <a:pt x="159" y="549"/>
                        <a:pt x="0" y="528"/>
                        <a:pt x="39" y="417"/>
                      </a:cubicBezTo>
                      <a:close/>
                    </a:path>
                  </a:pathLst>
                </a:custGeom>
                <a:solidFill>
                  <a:srgbClr val="DEF987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6687" name="AutoShape 15"/>
              <p:cNvSpPr>
                <a:spLocks noChangeArrowheads="1"/>
              </p:cNvSpPr>
              <p:nvPr/>
            </p:nvSpPr>
            <p:spPr bwMode="auto">
              <a:xfrm rot="5400000" flipV="1">
                <a:off x="1241" y="1998"/>
                <a:ext cx="390" cy="354"/>
              </a:xfrm>
              <a:prstGeom prst="rightArrow">
                <a:avLst>
                  <a:gd name="adj1" fmla="val 29380"/>
                  <a:gd name="adj2" fmla="val 56217"/>
                </a:avLst>
              </a:prstGeom>
              <a:solidFill>
                <a:srgbClr val="33CC33"/>
              </a:solidFill>
              <a:ln w="9525" algn="ctr">
                <a:noFill/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903" y="1257"/>
                <a:ext cx="1014" cy="670"/>
                <a:chOff x="921" y="1329"/>
                <a:chExt cx="1014" cy="670"/>
              </a:xfrm>
            </p:grpSpPr>
            <p:sp>
              <p:nvSpPr>
                <p:cNvPr id="156689" name="Freeform 17"/>
                <p:cNvSpPr>
                  <a:spLocks/>
                </p:cNvSpPr>
                <p:nvPr/>
              </p:nvSpPr>
              <p:spPr bwMode="auto">
                <a:xfrm>
                  <a:off x="937" y="1781"/>
                  <a:ext cx="977" cy="218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14" y="129"/>
                    </a:cxn>
                    <a:cxn ang="0">
                      <a:pos x="101" y="196"/>
                    </a:cxn>
                    <a:cxn ang="0">
                      <a:pos x="874" y="202"/>
                    </a:cxn>
                    <a:cxn ang="0">
                      <a:pos x="949" y="160"/>
                    </a:cxn>
                    <a:cxn ang="0">
                      <a:pos x="970" y="10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977" h="218">
                      <a:moveTo>
                        <a:pt x="14" y="0"/>
                      </a:moveTo>
                      <a:cubicBezTo>
                        <a:pt x="1" y="57"/>
                        <a:pt x="0" y="96"/>
                        <a:pt x="14" y="129"/>
                      </a:cubicBezTo>
                      <a:cubicBezTo>
                        <a:pt x="28" y="162"/>
                        <a:pt x="47" y="174"/>
                        <a:pt x="101" y="196"/>
                      </a:cubicBezTo>
                      <a:cubicBezTo>
                        <a:pt x="155" y="218"/>
                        <a:pt x="843" y="208"/>
                        <a:pt x="874" y="202"/>
                      </a:cubicBezTo>
                      <a:cubicBezTo>
                        <a:pt x="905" y="196"/>
                        <a:pt x="925" y="199"/>
                        <a:pt x="949" y="160"/>
                      </a:cubicBezTo>
                      <a:cubicBezTo>
                        <a:pt x="973" y="121"/>
                        <a:pt x="977" y="100"/>
                        <a:pt x="970" y="10"/>
                      </a:cubicBezTo>
                      <a:cubicBezTo>
                        <a:pt x="970" y="10"/>
                        <a:pt x="14" y="0"/>
                        <a:pt x="1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993300"/>
                    </a:gs>
                    <a:gs pos="100000">
                      <a:srgbClr val="993300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690" name="Freeform 18"/>
                <p:cNvSpPr>
                  <a:spLocks/>
                </p:cNvSpPr>
                <p:nvPr/>
              </p:nvSpPr>
              <p:spPr bwMode="auto">
                <a:xfrm>
                  <a:off x="921" y="1329"/>
                  <a:ext cx="1014" cy="586"/>
                </a:xfrm>
                <a:custGeom>
                  <a:avLst/>
                  <a:gdLst/>
                  <a:ahLst/>
                  <a:cxnLst>
                    <a:cxn ang="0">
                      <a:pos x="39" y="417"/>
                    </a:cxn>
                    <a:cxn ang="0">
                      <a:pos x="225" y="105"/>
                    </a:cxn>
                    <a:cxn ang="0">
                      <a:pos x="417" y="15"/>
                    </a:cxn>
                    <a:cxn ang="0">
                      <a:pos x="723" y="15"/>
                    </a:cxn>
                    <a:cxn ang="0">
                      <a:pos x="879" y="99"/>
                    </a:cxn>
                    <a:cxn ang="0">
                      <a:pos x="975" y="387"/>
                    </a:cxn>
                    <a:cxn ang="0">
                      <a:pos x="867" y="555"/>
                    </a:cxn>
                    <a:cxn ang="0">
                      <a:pos x="159" y="549"/>
                    </a:cxn>
                    <a:cxn ang="0">
                      <a:pos x="39" y="417"/>
                    </a:cxn>
                  </a:cxnLst>
                  <a:rect l="0" t="0" r="r" b="b"/>
                  <a:pathLst>
                    <a:path w="1014" h="586">
                      <a:moveTo>
                        <a:pt x="39" y="417"/>
                      </a:moveTo>
                      <a:cubicBezTo>
                        <a:pt x="78" y="306"/>
                        <a:pt x="201" y="133"/>
                        <a:pt x="225" y="105"/>
                      </a:cubicBezTo>
                      <a:cubicBezTo>
                        <a:pt x="249" y="77"/>
                        <a:pt x="334" y="30"/>
                        <a:pt x="417" y="15"/>
                      </a:cubicBezTo>
                      <a:cubicBezTo>
                        <a:pt x="500" y="0"/>
                        <a:pt x="646" y="1"/>
                        <a:pt x="723" y="15"/>
                      </a:cubicBezTo>
                      <a:cubicBezTo>
                        <a:pt x="800" y="29"/>
                        <a:pt x="821" y="39"/>
                        <a:pt x="879" y="99"/>
                      </a:cubicBezTo>
                      <a:cubicBezTo>
                        <a:pt x="937" y="159"/>
                        <a:pt x="962" y="294"/>
                        <a:pt x="975" y="387"/>
                      </a:cubicBezTo>
                      <a:cubicBezTo>
                        <a:pt x="988" y="480"/>
                        <a:pt x="1014" y="524"/>
                        <a:pt x="867" y="555"/>
                      </a:cubicBezTo>
                      <a:cubicBezTo>
                        <a:pt x="720" y="586"/>
                        <a:pt x="297" y="572"/>
                        <a:pt x="159" y="549"/>
                      </a:cubicBezTo>
                      <a:cubicBezTo>
                        <a:pt x="159" y="549"/>
                        <a:pt x="0" y="528"/>
                        <a:pt x="39" y="417"/>
                      </a:cubicBezTo>
                      <a:close/>
                    </a:path>
                  </a:pathLst>
                </a:custGeom>
                <a:solidFill>
                  <a:srgbClr val="DEF987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56691" name="Text Box 19"/>
            <p:cNvSpPr txBox="1">
              <a:spLocks noChangeArrowheads="1"/>
            </p:cNvSpPr>
            <p:nvPr/>
          </p:nvSpPr>
          <p:spPr bwMode="auto">
            <a:xfrm>
              <a:off x="744" y="3124"/>
              <a:ext cx="1172" cy="294"/>
            </a:xfrm>
            <a:prstGeom prst="rect">
              <a:avLst/>
            </a:prstGeom>
            <a:solidFill>
              <a:srgbClr val="FFF4C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Push Matrix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9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Push / Pop Matrix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5649913" y="1827213"/>
            <a:ext cx="2439987" cy="3636962"/>
            <a:chOff x="3157" y="1127"/>
            <a:chExt cx="1537" cy="2291"/>
          </a:xfrm>
        </p:grpSpPr>
        <p:grpSp>
          <p:nvGrpSpPr>
            <p:cNvPr id="3" name="Group 37"/>
            <p:cNvGrpSpPr>
              <a:grpSpLocks/>
            </p:cNvGrpSpPr>
            <p:nvPr/>
          </p:nvGrpSpPr>
          <p:grpSpPr bwMode="auto">
            <a:xfrm>
              <a:off x="3621" y="2319"/>
              <a:ext cx="1014" cy="670"/>
              <a:chOff x="921" y="1329"/>
              <a:chExt cx="1014" cy="670"/>
            </a:xfrm>
          </p:grpSpPr>
          <p:sp>
            <p:nvSpPr>
              <p:cNvPr id="164902" name="Freeform 38"/>
              <p:cNvSpPr>
                <a:spLocks/>
              </p:cNvSpPr>
              <p:nvPr/>
            </p:nvSpPr>
            <p:spPr bwMode="auto">
              <a:xfrm>
                <a:off x="937" y="1781"/>
                <a:ext cx="977" cy="218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129"/>
                  </a:cxn>
                  <a:cxn ang="0">
                    <a:pos x="101" y="196"/>
                  </a:cxn>
                  <a:cxn ang="0">
                    <a:pos x="874" y="202"/>
                  </a:cxn>
                  <a:cxn ang="0">
                    <a:pos x="949" y="160"/>
                  </a:cxn>
                  <a:cxn ang="0">
                    <a:pos x="970" y="10"/>
                  </a:cxn>
                  <a:cxn ang="0">
                    <a:pos x="14" y="0"/>
                  </a:cxn>
                </a:cxnLst>
                <a:rect l="0" t="0" r="r" b="b"/>
                <a:pathLst>
                  <a:path w="977" h="218">
                    <a:moveTo>
                      <a:pt x="14" y="0"/>
                    </a:moveTo>
                    <a:cubicBezTo>
                      <a:pt x="1" y="57"/>
                      <a:pt x="0" y="96"/>
                      <a:pt x="14" y="129"/>
                    </a:cubicBezTo>
                    <a:cubicBezTo>
                      <a:pt x="28" y="162"/>
                      <a:pt x="47" y="174"/>
                      <a:pt x="101" y="196"/>
                    </a:cubicBezTo>
                    <a:cubicBezTo>
                      <a:pt x="155" y="218"/>
                      <a:pt x="843" y="208"/>
                      <a:pt x="874" y="202"/>
                    </a:cubicBezTo>
                    <a:cubicBezTo>
                      <a:pt x="905" y="196"/>
                      <a:pt x="925" y="199"/>
                      <a:pt x="949" y="160"/>
                    </a:cubicBezTo>
                    <a:cubicBezTo>
                      <a:pt x="973" y="121"/>
                      <a:pt x="977" y="100"/>
                      <a:pt x="970" y="10"/>
                    </a:cubicBezTo>
                    <a:cubicBezTo>
                      <a:pt x="970" y="10"/>
                      <a:pt x="14" y="0"/>
                      <a:pt x="1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93300"/>
                  </a:gs>
                  <a:gs pos="100000">
                    <a:srgbClr val="9933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903" name="Freeform 39"/>
              <p:cNvSpPr>
                <a:spLocks/>
              </p:cNvSpPr>
              <p:nvPr/>
            </p:nvSpPr>
            <p:spPr bwMode="auto">
              <a:xfrm>
                <a:off x="921" y="1329"/>
                <a:ext cx="1014" cy="586"/>
              </a:xfrm>
              <a:custGeom>
                <a:avLst/>
                <a:gdLst/>
                <a:ahLst/>
                <a:cxnLst>
                  <a:cxn ang="0">
                    <a:pos x="39" y="417"/>
                  </a:cxn>
                  <a:cxn ang="0">
                    <a:pos x="225" y="105"/>
                  </a:cxn>
                  <a:cxn ang="0">
                    <a:pos x="417" y="15"/>
                  </a:cxn>
                  <a:cxn ang="0">
                    <a:pos x="723" y="15"/>
                  </a:cxn>
                  <a:cxn ang="0">
                    <a:pos x="879" y="99"/>
                  </a:cxn>
                  <a:cxn ang="0">
                    <a:pos x="975" y="387"/>
                  </a:cxn>
                  <a:cxn ang="0">
                    <a:pos x="867" y="555"/>
                  </a:cxn>
                  <a:cxn ang="0">
                    <a:pos x="159" y="549"/>
                  </a:cxn>
                  <a:cxn ang="0">
                    <a:pos x="39" y="417"/>
                  </a:cxn>
                </a:cxnLst>
                <a:rect l="0" t="0" r="r" b="b"/>
                <a:pathLst>
                  <a:path w="1014" h="586">
                    <a:moveTo>
                      <a:pt x="39" y="417"/>
                    </a:moveTo>
                    <a:cubicBezTo>
                      <a:pt x="78" y="306"/>
                      <a:pt x="201" y="133"/>
                      <a:pt x="225" y="105"/>
                    </a:cubicBezTo>
                    <a:cubicBezTo>
                      <a:pt x="249" y="77"/>
                      <a:pt x="334" y="30"/>
                      <a:pt x="417" y="15"/>
                    </a:cubicBezTo>
                    <a:cubicBezTo>
                      <a:pt x="500" y="0"/>
                      <a:pt x="646" y="1"/>
                      <a:pt x="723" y="15"/>
                    </a:cubicBezTo>
                    <a:cubicBezTo>
                      <a:pt x="800" y="29"/>
                      <a:pt x="821" y="39"/>
                      <a:pt x="879" y="99"/>
                    </a:cubicBezTo>
                    <a:cubicBezTo>
                      <a:pt x="937" y="159"/>
                      <a:pt x="962" y="294"/>
                      <a:pt x="975" y="387"/>
                    </a:cubicBezTo>
                    <a:cubicBezTo>
                      <a:pt x="988" y="480"/>
                      <a:pt x="1014" y="524"/>
                      <a:pt x="867" y="555"/>
                    </a:cubicBezTo>
                    <a:cubicBezTo>
                      <a:pt x="720" y="586"/>
                      <a:pt x="297" y="572"/>
                      <a:pt x="159" y="549"/>
                    </a:cubicBezTo>
                    <a:cubicBezTo>
                      <a:pt x="159" y="549"/>
                      <a:pt x="0" y="528"/>
                      <a:pt x="39" y="417"/>
                    </a:cubicBezTo>
                    <a:close/>
                  </a:path>
                </a:pathLst>
              </a:custGeom>
              <a:solidFill>
                <a:srgbClr val="DEF987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40"/>
            <p:cNvGrpSpPr>
              <a:grpSpLocks/>
            </p:cNvGrpSpPr>
            <p:nvPr/>
          </p:nvGrpSpPr>
          <p:grpSpPr bwMode="auto">
            <a:xfrm>
              <a:off x="3621" y="2199"/>
              <a:ext cx="1014" cy="670"/>
              <a:chOff x="921" y="1329"/>
              <a:chExt cx="1014" cy="670"/>
            </a:xfrm>
          </p:grpSpPr>
          <p:sp>
            <p:nvSpPr>
              <p:cNvPr id="164905" name="Freeform 41"/>
              <p:cNvSpPr>
                <a:spLocks/>
              </p:cNvSpPr>
              <p:nvPr/>
            </p:nvSpPr>
            <p:spPr bwMode="auto">
              <a:xfrm>
                <a:off x="937" y="1781"/>
                <a:ext cx="977" cy="218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129"/>
                  </a:cxn>
                  <a:cxn ang="0">
                    <a:pos x="101" y="196"/>
                  </a:cxn>
                  <a:cxn ang="0">
                    <a:pos x="874" y="202"/>
                  </a:cxn>
                  <a:cxn ang="0">
                    <a:pos x="949" y="160"/>
                  </a:cxn>
                  <a:cxn ang="0">
                    <a:pos x="970" y="10"/>
                  </a:cxn>
                  <a:cxn ang="0">
                    <a:pos x="14" y="0"/>
                  </a:cxn>
                </a:cxnLst>
                <a:rect l="0" t="0" r="r" b="b"/>
                <a:pathLst>
                  <a:path w="977" h="218">
                    <a:moveTo>
                      <a:pt x="14" y="0"/>
                    </a:moveTo>
                    <a:cubicBezTo>
                      <a:pt x="1" y="57"/>
                      <a:pt x="0" y="96"/>
                      <a:pt x="14" y="129"/>
                    </a:cubicBezTo>
                    <a:cubicBezTo>
                      <a:pt x="28" y="162"/>
                      <a:pt x="47" y="174"/>
                      <a:pt x="101" y="196"/>
                    </a:cubicBezTo>
                    <a:cubicBezTo>
                      <a:pt x="155" y="218"/>
                      <a:pt x="843" y="208"/>
                      <a:pt x="874" y="202"/>
                    </a:cubicBezTo>
                    <a:cubicBezTo>
                      <a:pt x="905" y="196"/>
                      <a:pt x="925" y="199"/>
                      <a:pt x="949" y="160"/>
                    </a:cubicBezTo>
                    <a:cubicBezTo>
                      <a:pt x="973" y="121"/>
                      <a:pt x="977" y="100"/>
                      <a:pt x="970" y="10"/>
                    </a:cubicBezTo>
                    <a:cubicBezTo>
                      <a:pt x="970" y="10"/>
                      <a:pt x="14" y="0"/>
                      <a:pt x="1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93300"/>
                  </a:gs>
                  <a:gs pos="100000">
                    <a:srgbClr val="9933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906" name="Freeform 42"/>
              <p:cNvSpPr>
                <a:spLocks/>
              </p:cNvSpPr>
              <p:nvPr/>
            </p:nvSpPr>
            <p:spPr bwMode="auto">
              <a:xfrm>
                <a:off x="921" y="1329"/>
                <a:ext cx="1014" cy="586"/>
              </a:xfrm>
              <a:custGeom>
                <a:avLst/>
                <a:gdLst/>
                <a:ahLst/>
                <a:cxnLst>
                  <a:cxn ang="0">
                    <a:pos x="39" y="417"/>
                  </a:cxn>
                  <a:cxn ang="0">
                    <a:pos x="225" y="105"/>
                  </a:cxn>
                  <a:cxn ang="0">
                    <a:pos x="417" y="15"/>
                  </a:cxn>
                  <a:cxn ang="0">
                    <a:pos x="723" y="15"/>
                  </a:cxn>
                  <a:cxn ang="0">
                    <a:pos x="879" y="99"/>
                  </a:cxn>
                  <a:cxn ang="0">
                    <a:pos x="975" y="387"/>
                  </a:cxn>
                  <a:cxn ang="0">
                    <a:pos x="867" y="555"/>
                  </a:cxn>
                  <a:cxn ang="0">
                    <a:pos x="159" y="549"/>
                  </a:cxn>
                  <a:cxn ang="0">
                    <a:pos x="39" y="417"/>
                  </a:cxn>
                </a:cxnLst>
                <a:rect l="0" t="0" r="r" b="b"/>
                <a:pathLst>
                  <a:path w="1014" h="586">
                    <a:moveTo>
                      <a:pt x="39" y="417"/>
                    </a:moveTo>
                    <a:cubicBezTo>
                      <a:pt x="78" y="306"/>
                      <a:pt x="201" y="133"/>
                      <a:pt x="225" y="105"/>
                    </a:cubicBezTo>
                    <a:cubicBezTo>
                      <a:pt x="249" y="77"/>
                      <a:pt x="334" y="30"/>
                      <a:pt x="417" y="15"/>
                    </a:cubicBezTo>
                    <a:cubicBezTo>
                      <a:pt x="500" y="0"/>
                      <a:pt x="646" y="1"/>
                      <a:pt x="723" y="15"/>
                    </a:cubicBezTo>
                    <a:cubicBezTo>
                      <a:pt x="800" y="29"/>
                      <a:pt x="821" y="39"/>
                      <a:pt x="879" y="99"/>
                    </a:cubicBezTo>
                    <a:cubicBezTo>
                      <a:pt x="937" y="159"/>
                      <a:pt x="962" y="294"/>
                      <a:pt x="975" y="387"/>
                    </a:cubicBezTo>
                    <a:cubicBezTo>
                      <a:pt x="988" y="480"/>
                      <a:pt x="1014" y="524"/>
                      <a:pt x="867" y="555"/>
                    </a:cubicBezTo>
                    <a:cubicBezTo>
                      <a:pt x="720" y="586"/>
                      <a:pt x="297" y="572"/>
                      <a:pt x="159" y="549"/>
                    </a:cubicBezTo>
                    <a:cubicBezTo>
                      <a:pt x="159" y="549"/>
                      <a:pt x="0" y="528"/>
                      <a:pt x="39" y="417"/>
                    </a:cubicBezTo>
                    <a:close/>
                  </a:path>
                </a:pathLst>
              </a:custGeom>
              <a:solidFill>
                <a:srgbClr val="DEF987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43"/>
            <p:cNvGrpSpPr>
              <a:grpSpLocks/>
            </p:cNvGrpSpPr>
            <p:nvPr/>
          </p:nvGrpSpPr>
          <p:grpSpPr bwMode="auto">
            <a:xfrm>
              <a:off x="3621" y="2073"/>
              <a:ext cx="1014" cy="670"/>
              <a:chOff x="921" y="1329"/>
              <a:chExt cx="1014" cy="670"/>
            </a:xfrm>
          </p:grpSpPr>
          <p:sp>
            <p:nvSpPr>
              <p:cNvPr id="164908" name="Freeform 44"/>
              <p:cNvSpPr>
                <a:spLocks/>
              </p:cNvSpPr>
              <p:nvPr/>
            </p:nvSpPr>
            <p:spPr bwMode="auto">
              <a:xfrm>
                <a:off x="937" y="1781"/>
                <a:ext cx="977" cy="218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129"/>
                  </a:cxn>
                  <a:cxn ang="0">
                    <a:pos x="101" y="196"/>
                  </a:cxn>
                  <a:cxn ang="0">
                    <a:pos x="874" y="202"/>
                  </a:cxn>
                  <a:cxn ang="0">
                    <a:pos x="949" y="160"/>
                  </a:cxn>
                  <a:cxn ang="0">
                    <a:pos x="970" y="10"/>
                  </a:cxn>
                  <a:cxn ang="0">
                    <a:pos x="14" y="0"/>
                  </a:cxn>
                </a:cxnLst>
                <a:rect l="0" t="0" r="r" b="b"/>
                <a:pathLst>
                  <a:path w="977" h="218">
                    <a:moveTo>
                      <a:pt x="14" y="0"/>
                    </a:moveTo>
                    <a:cubicBezTo>
                      <a:pt x="1" y="57"/>
                      <a:pt x="0" y="96"/>
                      <a:pt x="14" y="129"/>
                    </a:cubicBezTo>
                    <a:cubicBezTo>
                      <a:pt x="28" y="162"/>
                      <a:pt x="47" y="174"/>
                      <a:pt x="101" y="196"/>
                    </a:cubicBezTo>
                    <a:cubicBezTo>
                      <a:pt x="155" y="218"/>
                      <a:pt x="843" y="208"/>
                      <a:pt x="874" y="202"/>
                    </a:cubicBezTo>
                    <a:cubicBezTo>
                      <a:pt x="905" y="196"/>
                      <a:pt x="925" y="199"/>
                      <a:pt x="949" y="160"/>
                    </a:cubicBezTo>
                    <a:cubicBezTo>
                      <a:pt x="973" y="121"/>
                      <a:pt x="977" y="100"/>
                      <a:pt x="970" y="10"/>
                    </a:cubicBezTo>
                    <a:cubicBezTo>
                      <a:pt x="970" y="10"/>
                      <a:pt x="14" y="0"/>
                      <a:pt x="1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93300"/>
                  </a:gs>
                  <a:gs pos="100000">
                    <a:srgbClr val="9933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909" name="Freeform 45"/>
              <p:cNvSpPr>
                <a:spLocks/>
              </p:cNvSpPr>
              <p:nvPr/>
            </p:nvSpPr>
            <p:spPr bwMode="auto">
              <a:xfrm>
                <a:off x="921" y="1329"/>
                <a:ext cx="1014" cy="586"/>
              </a:xfrm>
              <a:custGeom>
                <a:avLst/>
                <a:gdLst/>
                <a:ahLst/>
                <a:cxnLst>
                  <a:cxn ang="0">
                    <a:pos x="39" y="417"/>
                  </a:cxn>
                  <a:cxn ang="0">
                    <a:pos x="225" y="105"/>
                  </a:cxn>
                  <a:cxn ang="0">
                    <a:pos x="417" y="15"/>
                  </a:cxn>
                  <a:cxn ang="0">
                    <a:pos x="723" y="15"/>
                  </a:cxn>
                  <a:cxn ang="0">
                    <a:pos x="879" y="99"/>
                  </a:cxn>
                  <a:cxn ang="0">
                    <a:pos x="975" y="387"/>
                  </a:cxn>
                  <a:cxn ang="0">
                    <a:pos x="867" y="555"/>
                  </a:cxn>
                  <a:cxn ang="0">
                    <a:pos x="159" y="549"/>
                  </a:cxn>
                  <a:cxn ang="0">
                    <a:pos x="39" y="417"/>
                  </a:cxn>
                </a:cxnLst>
                <a:rect l="0" t="0" r="r" b="b"/>
                <a:pathLst>
                  <a:path w="1014" h="586">
                    <a:moveTo>
                      <a:pt x="39" y="417"/>
                    </a:moveTo>
                    <a:cubicBezTo>
                      <a:pt x="78" y="306"/>
                      <a:pt x="201" y="133"/>
                      <a:pt x="225" y="105"/>
                    </a:cubicBezTo>
                    <a:cubicBezTo>
                      <a:pt x="249" y="77"/>
                      <a:pt x="334" y="30"/>
                      <a:pt x="417" y="15"/>
                    </a:cubicBezTo>
                    <a:cubicBezTo>
                      <a:pt x="500" y="0"/>
                      <a:pt x="646" y="1"/>
                      <a:pt x="723" y="15"/>
                    </a:cubicBezTo>
                    <a:cubicBezTo>
                      <a:pt x="800" y="29"/>
                      <a:pt x="821" y="39"/>
                      <a:pt x="879" y="99"/>
                    </a:cubicBezTo>
                    <a:cubicBezTo>
                      <a:pt x="937" y="159"/>
                      <a:pt x="962" y="294"/>
                      <a:pt x="975" y="387"/>
                    </a:cubicBezTo>
                    <a:cubicBezTo>
                      <a:pt x="988" y="480"/>
                      <a:pt x="1014" y="524"/>
                      <a:pt x="867" y="555"/>
                    </a:cubicBezTo>
                    <a:cubicBezTo>
                      <a:pt x="720" y="586"/>
                      <a:pt x="297" y="572"/>
                      <a:pt x="159" y="549"/>
                    </a:cubicBezTo>
                    <a:cubicBezTo>
                      <a:pt x="159" y="549"/>
                      <a:pt x="0" y="528"/>
                      <a:pt x="39" y="417"/>
                    </a:cubicBezTo>
                    <a:close/>
                  </a:path>
                </a:pathLst>
              </a:custGeom>
              <a:solidFill>
                <a:srgbClr val="DEF987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47"/>
            <p:cNvGrpSpPr>
              <a:grpSpLocks/>
            </p:cNvGrpSpPr>
            <p:nvPr/>
          </p:nvGrpSpPr>
          <p:grpSpPr bwMode="auto">
            <a:xfrm rot="-3165257">
              <a:off x="2985" y="1299"/>
              <a:ext cx="1014" cy="670"/>
              <a:chOff x="921" y="1329"/>
              <a:chExt cx="1014" cy="670"/>
            </a:xfrm>
          </p:grpSpPr>
          <p:sp>
            <p:nvSpPr>
              <p:cNvPr id="164912" name="Freeform 48"/>
              <p:cNvSpPr>
                <a:spLocks/>
              </p:cNvSpPr>
              <p:nvPr/>
            </p:nvSpPr>
            <p:spPr bwMode="auto">
              <a:xfrm>
                <a:off x="937" y="1781"/>
                <a:ext cx="977" cy="218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129"/>
                  </a:cxn>
                  <a:cxn ang="0">
                    <a:pos x="101" y="196"/>
                  </a:cxn>
                  <a:cxn ang="0">
                    <a:pos x="874" y="202"/>
                  </a:cxn>
                  <a:cxn ang="0">
                    <a:pos x="949" y="160"/>
                  </a:cxn>
                  <a:cxn ang="0">
                    <a:pos x="970" y="10"/>
                  </a:cxn>
                  <a:cxn ang="0">
                    <a:pos x="14" y="0"/>
                  </a:cxn>
                </a:cxnLst>
                <a:rect l="0" t="0" r="r" b="b"/>
                <a:pathLst>
                  <a:path w="977" h="218">
                    <a:moveTo>
                      <a:pt x="14" y="0"/>
                    </a:moveTo>
                    <a:cubicBezTo>
                      <a:pt x="1" y="57"/>
                      <a:pt x="0" y="96"/>
                      <a:pt x="14" y="129"/>
                    </a:cubicBezTo>
                    <a:cubicBezTo>
                      <a:pt x="28" y="162"/>
                      <a:pt x="47" y="174"/>
                      <a:pt x="101" y="196"/>
                    </a:cubicBezTo>
                    <a:cubicBezTo>
                      <a:pt x="155" y="218"/>
                      <a:pt x="843" y="208"/>
                      <a:pt x="874" y="202"/>
                    </a:cubicBezTo>
                    <a:cubicBezTo>
                      <a:pt x="905" y="196"/>
                      <a:pt x="925" y="199"/>
                      <a:pt x="949" y="160"/>
                    </a:cubicBezTo>
                    <a:cubicBezTo>
                      <a:pt x="973" y="121"/>
                      <a:pt x="977" y="100"/>
                      <a:pt x="970" y="10"/>
                    </a:cubicBezTo>
                    <a:cubicBezTo>
                      <a:pt x="970" y="10"/>
                      <a:pt x="14" y="0"/>
                      <a:pt x="1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93300"/>
                  </a:gs>
                  <a:gs pos="100000">
                    <a:srgbClr val="9933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913" name="Freeform 49"/>
              <p:cNvSpPr>
                <a:spLocks/>
              </p:cNvSpPr>
              <p:nvPr/>
            </p:nvSpPr>
            <p:spPr bwMode="auto">
              <a:xfrm>
                <a:off x="921" y="1329"/>
                <a:ext cx="1014" cy="586"/>
              </a:xfrm>
              <a:custGeom>
                <a:avLst/>
                <a:gdLst/>
                <a:ahLst/>
                <a:cxnLst>
                  <a:cxn ang="0">
                    <a:pos x="39" y="417"/>
                  </a:cxn>
                  <a:cxn ang="0">
                    <a:pos x="225" y="105"/>
                  </a:cxn>
                  <a:cxn ang="0">
                    <a:pos x="417" y="15"/>
                  </a:cxn>
                  <a:cxn ang="0">
                    <a:pos x="723" y="15"/>
                  </a:cxn>
                  <a:cxn ang="0">
                    <a:pos x="879" y="99"/>
                  </a:cxn>
                  <a:cxn ang="0">
                    <a:pos x="975" y="387"/>
                  </a:cxn>
                  <a:cxn ang="0">
                    <a:pos x="867" y="555"/>
                  </a:cxn>
                  <a:cxn ang="0">
                    <a:pos x="159" y="549"/>
                  </a:cxn>
                  <a:cxn ang="0">
                    <a:pos x="39" y="417"/>
                  </a:cxn>
                </a:cxnLst>
                <a:rect l="0" t="0" r="r" b="b"/>
                <a:pathLst>
                  <a:path w="1014" h="586">
                    <a:moveTo>
                      <a:pt x="39" y="417"/>
                    </a:moveTo>
                    <a:cubicBezTo>
                      <a:pt x="78" y="306"/>
                      <a:pt x="201" y="133"/>
                      <a:pt x="225" y="105"/>
                    </a:cubicBezTo>
                    <a:cubicBezTo>
                      <a:pt x="249" y="77"/>
                      <a:pt x="334" y="30"/>
                      <a:pt x="417" y="15"/>
                    </a:cubicBezTo>
                    <a:cubicBezTo>
                      <a:pt x="500" y="0"/>
                      <a:pt x="646" y="1"/>
                      <a:pt x="723" y="15"/>
                    </a:cubicBezTo>
                    <a:cubicBezTo>
                      <a:pt x="800" y="29"/>
                      <a:pt x="821" y="39"/>
                      <a:pt x="879" y="99"/>
                    </a:cubicBezTo>
                    <a:cubicBezTo>
                      <a:pt x="937" y="159"/>
                      <a:pt x="962" y="294"/>
                      <a:pt x="975" y="387"/>
                    </a:cubicBezTo>
                    <a:cubicBezTo>
                      <a:pt x="988" y="480"/>
                      <a:pt x="1014" y="524"/>
                      <a:pt x="867" y="555"/>
                    </a:cubicBezTo>
                    <a:cubicBezTo>
                      <a:pt x="720" y="586"/>
                      <a:pt x="297" y="572"/>
                      <a:pt x="159" y="549"/>
                    </a:cubicBezTo>
                    <a:cubicBezTo>
                      <a:pt x="159" y="549"/>
                      <a:pt x="0" y="528"/>
                      <a:pt x="39" y="417"/>
                    </a:cubicBezTo>
                    <a:close/>
                  </a:path>
                </a:pathLst>
              </a:custGeom>
              <a:solidFill>
                <a:srgbClr val="DEF987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915" name="AutoShape 51"/>
            <p:cNvSpPr>
              <a:spLocks noChangeArrowheads="1"/>
            </p:cNvSpPr>
            <p:nvPr/>
          </p:nvSpPr>
          <p:spPr bwMode="auto">
            <a:xfrm flipH="1">
              <a:off x="3564" y="1782"/>
              <a:ext cx="672" cy="732"/>
            </a:xfrm>
            <a:custGeom>
              <a:avLst/>
              <a:gdLst>
                <a:gd name="G0" fmla="+- -6795064 0 0"/>
                <a:gd name="G1" fmla="+- 9785391 0 0"/>
                <a:gd name="G2" fmla="+- -6795064 0 9785391"/>
                <a:gd name="G3" fmla="+- 10800 0 0"/>
                <a:gd name="G4" fmla="+- 0 0 -679506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8018 0 0"/>
                <a:gd name="G9" fmla="+- 0 0 9785391"/>
                <a:gd name="G10" fmla="+- 8018 0 2700"/>
                <a:gd name="G11" fmla="cos G10 -6795064"/>
                <a:gd name="G12" fmla="sin G10 -6795064"/>
                <a:gd name="G13" fmla="cos 13500 -6795064"/>
                <a:gd name="G14" fmla="sin 13500 -6795064"/>
                <a:gd name="G15" fmla="+- G11 10800 0"/>
                <a:gd name="G16" fmla="+- G12 10800 0"/>
                <a:gd name="G17" fmla="+- G13 10800 0"/>
                <a:gd name="G18" fmla="+- G14 10800 0"/>
                <a:gd name="G19" fmla="*/ 8018 1 2"/>
                <a:gd name="G20" fmla="+- G19 5400 0"/>
                <a:gd name="G21" fmla="cos G20 -6795064"/>
                <a:gd name="G22" fmla="sin G20 -6795064"/>
                <a:gd name="G23" fmla="+- G21 10800 0"/>
                <a:gd name="G24" fmla="+- G12 G23 G22"/>
                <a:gd name="G25" fmla="+- G22 G23 G11"/>
                <a:gd name="G26" fmla="cos 10800 -6795064"/>
                <a:gd name="G27" fmla="sin 10800 -6795064"/>
                <a:gd name="G28" fmla="cos 8018 -6795064"/>
                <a:gd name="G29" fmla="sin 8018 -679506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9785391"/>
                <a:gd name="G36" fmla="sin G34 9785391"/>
                <a:gd name="G37" fmla="+/ 9785391 -679506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8018 G39"/>
                <a:gd name="G43" fmla="sin 8018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44 w 21600"/>
                <a:gd name="T5" fmla="*/ 6612 h 21600"/>
                <a:gd name="T6" fmla="*/ 2708 w 21600"/>
                <a:gd name="T7" fmla="*/ 15601 h 21600"/>
                <a:gd name="T8" fmla="*/ 3409 w 21600"/>
                <a:gd name="T9" fmla="*/ 7691 h 21600"/>
                <a:gd name="T10" fmla="*/ 7606 w 21600"/>
                <a:gd name="T11" fmla="*/ -2317 h 21600"/>
                <a:gd name="T12" fmla="*/ 12548 w 21600"/>
                <a:gd name="T13" fmla="*/ 691 h 21600"/>
                <a:gd name="T14" fmla="*/ 9541 w 21600"/>
                <a:gd name="T15" fmla="*/ 5632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8903" y="3009"/>
                  </a:moveTo>
                  <a:cubicBezTo>
                    <a:pt x="5310" y="3884"/>
                    <a:pt x="2782" y="7102"/>
                    <a:pt x="2782" y="10799"/>
                  </a:cubicBezTo>
                  <a:cubicBezTo>
                    <a:pt x="2781" y="12240"/>
                    <a:pt x="3169" y="13653"/>
                    <a:pt x="3904" y="14891"/>
                  </a:cubicBezTo>
                  <a:lnTo>
                    <a:pt x="1512" y="16311"/>
                  </a:lnTo>
                  <a:cubicBezTo>
                    <a:pt x="522" y="14643"/>
                    <a:pt x="0" y="12739"/>
                    <a:pt x="0" y="10800"/>
                  </a:cubicBezTo>
                  <a:cubicBezTo>
                    <a:pt x="-1" y="5819"/>
                    <a:pt x="3405" y="1484"/>
                    <a:pt x="8244" y="306"/>
                  </a:cubicBezTo>
                  <a:lnTo>
                    <a:pt x="7606" y="-2317"/>
                  </a:lnTo>
                  <a:lnTo>
                    <a:pt x="12548" y="691"/>
                  </a:lnTo>
                  <a:lnTo>
                    <a:pt x="9541" y="5632"/>
                  </a:lnTo>
                  <a:lnTo>
                    <a:pt x="8903" y="3009"/>
                  </a:lnTo>
                  <a:close/>
                </a:path>
              </a:pathLst>
            </a:custGeom>
            <a:solidFill>
              <a:srgbClr val="33CC33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18" name="Text Box 54"/>
            <p:cNvSpPr txBox="1">
              <a:spLocks noChangeArrowheads="1"/>
            </p:cNvSpPr>
            <p:nvPr/>
          </p:nvSpPr>
          <p:spPr bwMode="auto">
            <a:xfrm>
              <a:off x="3588" y="3124"/>
              <a:ext cx="1106" cy="294"/>
            </a:xfrm>
            <a:prstGeom prst="rect">
              <a:avLst/>
            </a:prstGeom>
            <a:solidFill>
              <a:srgbClr val="FFF4C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Pop Matrix</a:t>
              </a:r>
            </a:p>
          </p:txBody>
        </p:sp>
      </p:grpSp>
      <p:sp>
        <p:nvSpPr>
          <p:cNvPr id="164921" name="Rectangle 57"/>
          <p:cNvSpPr>
            <a:spLocks noChangeArrowheads="1"/>
          </p:cNvSpPr>
          <p:nvPr/>
        </p:nvSpPr>
        <p:spPr bwMode="auto">
          <a:xfrm>
            <a:off x="457200" y="1600200"/>
            <a:ext cx="52197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void </a:t>
            </a:r>
            <a:r>
              <a:rPr lang="en-US" sz="24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glPopMatrix</a:t>
            </a: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(void);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3200" dirty="0"/>
              <a:t>	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Pops the top matrix off the stack, destroying the contents of the popped matrix. What was the second-from-the-top matrix becomes the top matrix.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9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42" name="Rectangle 58"/>
          <p:cNvSpPr>
            <a:spLocks noChangeArrowheads="1"/>
          </p:cNvSpPr>
          <p:nvPr/>
        </p:nvSpPr>
        <p:spPr bwMode="auto">
          <a:xfrm>
            <a:off x="4772025" y="2200275"/>
            <a:ext cx="1838325" cy="30480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41" name="Rectangle 57"/>
          <p:cNvSpPr>
            <a:spLocks noChangeArrowheads="1"/>
          </p:cNvSpPr>
          <p:nvPr/>
        </p:nvSpPr>
        <p:spPr bwMode="auto">
          <a:xfrm>
            <a:off x="438150" y="5314950"/>
            <a:ext cx="3095625" cy="323850"/>
          </a:xfrm>
          <a:prstGeom prst="rect">
            <a:avLst/>
          </a:prstGeom>
          <a:solidFill>
            <a:srgbClr val="A3C2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40" name="Rectangle 56"/>
          <p:cNvSpPr>
            <a:spLocks noChangeArrowheads="1"/>
          </p:cNvSpPr>
          <p:nvPr/>
        </p:nvSpPr>
        <p:spPr bwMode="auto">
          <a:xfrm>
            <a:off x="438150" y="4229100"/>
            <a:ext cx="3095625" cy="1057275"/>
          </a:xfrm>
          <a:prstGeom prst="rect">
            <a:avLst/>
          </a:prstGeom>
          <a:solidFill>
            <a:srgbClr val="FF757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39" name="Rectangle 55"/>
          <p:cNvSpPr>
            <a:spLocks noChangeArrowheads="1"/>
          </p:cNvSpPr>
          <p:nvPr/>
        </p:nvSpPr>
        <p:spPr bwMode="auto">
          <a:xfrm>
            <a:off x="438150" y="3143250"/>
            <a:ext cx="3095625" cy="1057275"/>
          </a:xfrm>
          <a:prstGeom prst="rect">
            <a:avLst/>
          </a:prstGeom>
          <a:solidFill>
            <a:srgbClr val="89E1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38" name="Rectangle 54"/>
          <p:cNvSpPr>
            <a:spLocks noChangeArrowheads="1"/>
          </p:cNvSpPr>
          <p:nvPr/>
        </p:nvSpPr>
        <p:spPr bwMode="auto">
          <a:xfrm>
            <a:off x="438150" y="2581275"/>
            <a:ext cx="3095625" cy="542925"/>
          </a:xfrm>
          <a:prstGeom prst="rect">
            <a:avLst/>
          </a:prstGeom>
          <a:solidFill>
            <a:srgbClr val="A3C2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36" name="Rectangle 52"/>
          <p:cNvSpPr>
            <a:spLocks noChangeArrowheads="1"/>
          </p:cNvSpPr>
          <p:nvPr/>
        </p:nvSpPr>
        <p:spPr bwMode="auto">
          <a:xfrm>
            <a:off x="438150" y="2028825"/>
            <a:ext cx="3095625" cy="542925"/>
          </a:xfrm>
          <a:prstGeom prst="rect">
            <a:avLst/>
          </a:prstGeom>
          <a:solidFill>
            <a:srgbClr val="DEF98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9" name="Rectangle 35"/>
          <p:cNvSpPr>
            <a:spLocks noChangeArrowheads="1"/>
          </p:cNvSpPr>
          <p:nvPr/>
        </p:nvSpPr>
        <p:spPr bwMode="auto">
          <a:xfrm>
            <a:off x="200025" y="1412875"/>
            <a:ext cx="3387725" cy="4760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dirty="0" err="1"/>
              <a:t>render_car</a:t>
            </a:r>
            <a:r>
              <a:rPr lang="en-US" dirty="0"/>
              <a:t>()</a:t>
            </a:r>
          </a:p>
          <a:p>
            <a:pPr algn="l"/>
            <a:r>
              <a:rPr lang="en-US" dirty="0"/>
              <a:t>{</a:t>
            </a:r>
          </a:p>
          <a:p>
            <a:pPr algn="l"/>
            <a:r>
              <a:rPr lang="en-US" dirty="0"/>
              <a:t>   </a:t>
            </a:r>
            <a:r>
              <a:rPr lang="en-US" dirty="0" err="1"/>
              <a:t>glTranslatef</a:t>
            </a:r>
            <a:r>
              <a:rPr lang="en-US" dirty="0"/>
              <a:t>( </a:t>
            </a:r>
            <a:r>
              <a:rPr lang="en-US" dirty="0" err="1"/>
              <a:t>c_x</a:t>
            </a:r>
            <a:r>
              <a:rPr lang="en-US" dirty="0"/>
              <a:t>, </a:t>
            </a:r>
            <a:r>
              <a:rPr lang="en-US" dirty="0" err="1"/>
              <a:t>c_y</a:t>
            </a:r>
            <a:r>
              <a:rPr lang="en-US" dirty="0"/>
              <a:t>, </a:t>
            </a:r>
            <a:r>
              <a:rPr lang="en-US" dirty="0" err="1"/>
              <a:t>c_z</a:t>
            </a:r>
            <a:r>
              <a:rPr lang="en-US" dirty="0"/>
              <a:t>);</a:t>
            </a:r>
            <a:endParaRPr lang="en-US" dirty="0">
              <a:solidFill>
                <a:srgbClr val="FF0000"/>
              </a:solidFill>
            </a:endParaRPr>
          </a:p>
          <a:p>
            <a:pPr algn="l"/>
            <a:r>
              <a:rPr lang="en-US" dirty="0"/>
              <a:t>   </a:t>
            </a:r>
            <a:r>
              <a:rPr lang="en-US" dirty="0" err="1"/>
              <a:t>render_car_body</a:t>
            </a:r>
            <a:r>
              <a:rPr lang="en-US" dirty="0"/>
              <a:t>(); 	</a:t>
            </a:r>
            <a:endParaRPr lang="en-US" dirty="0">
              <a:solidFill>
                <a:srgbClr val="FF0000"/>
              </a:solidFill>
            </a:endParaRPr>
          </a:p>
          <a:p>
            <a:pPr algn="l"/>
            <a:r>
              <a:rPr lang="en-US" dirty="0"/>
              <a:t>   </a:t>
            </a:r>
            <a:r>
              <a:rPr lang="en-US" dirty="0" err="1"/>
              <a:t>glPushMatrix</a:t>
            </a:r>
            <a:r>
              <a:rPr lang="en-US" dirty="0"/>
              <a:t>();		</a:t>
            </a:r>
          </a:p>
          <a:p>
            <a:pPr algn="l"/>
            <a:r>
              <a:rPr lang="en-US" dirty="0"/>
              <a:t>      </a:t>
            </a:r>
            <a:r>
              <a:rPr lang="en-US" dirty="0" err="1"/>
              <a:t>glTranslate</a:t>
            </a:r>
            <a:r>
              <a:rPr lang="en-US" dirty="0"/>
              <a:t>( </a:t>
            </a:r>
            <a:r>
              <a:rPr lang="en-US" dirty="0" err="1"/>
              <a:t>f_x</a:t>
            </a:r>
            <a:r>
              <a:rPr lang="en-US" dirty="0"/>
              <a:t>, </a:t>
            </a:r>
            <a:r>
              <a:rPr lang="en-US" dirty="0" err="1"/>
              <a:t>f_y</a:t>
            </a:r>
            <a:r>
              <a:rPr lang="en-US" dirty="0"/>
              <a:t>, </a:t>
            </a:r>
            <a:r>
              <a:rPr lang="en-US" dirty="0" err="1"/>
              <a:t>f_z</a:t>
            </a:r>
            <a:r>
              <a:rPr lang="en-US" dirty="0"/>
              <a:t>);</a:t>
            </a:r>
            <a:endParaRPr lang="en-US" dirty="0">
              <a:solidFill>
                <a:srgbClr val="FF0000"/>
              </a:solidFill>
            </a:endParaRPr>
          </a:p>
          <a:p>
            <a:pPr algn="l"/>
            <a:r>
              <a:rPr lang="en-US" dirty="0"/>
              <a:t>      </a:t>
            </a:r>
            <a:r>
              <a:rPr lang="en-US" dirty="0" err="1"/>
              <a:t>glPushMatrix</a:t>
            </a:r>
            <a:r>
              <a:rPr lang="en-US" dirty="0"/>
              <a:t>();</a:t>
            </a:r>
          </a:p>
          <a:p>
            <a:pPr algn="l"/>
            <a:r>
              <a:rPr lang="en-US" dirty="0"/>
              <a:t>         </a:t>
            </a:r>
            <a:r>
              <a:rPr lang="en-US" dirty="0" err="1"/>
              <a:t>glTranslate</a:t>
            </a:r>
            <a:r>
              <a:rPr lang="en-US" dirty="0"/>
              <a:t>( </a:t>
            </a:r>
            <a:r>
              <a:rPr lang="en-US" dirty="0" err="1"/>
              <a:t>l_x</a:t>
            </a:r>
            <a:r>
              <a:rPr lang="en-US" dirty="0"/>
              <a:t>, </a:t>
            </a:r>
            <a:r>
              <a:rPr lang="en-US" dirty="0" err="1"/>
              <a:t>l_y</a:t>
            </a:r>
            <a:r>
              <a:rPr lang="en-US" dirty="0"/>
              <a:t>, </a:t>
            </a:r>
            <a:r>
              <a:rPr lang="en-US" dirty="0" err="1"/>
              <a:t>l_z</a:t>
            </a:r>
            <a:r>
              <a:rPr lang="en-US" dirty="0"/>
              <a:t>);</a:t>
            </a:r>
            <a:endParaRPr lang="en-US" dirty="0">
              <a:solidFill>
                <a:srgbClr val="FF0000"/>
              </a:solidFill>
            </a:endParaRPr>
          </a:p>
          <a:p>
            <a:pPr algn="l"/>
            <a:r>
              <a:rPr lang="en-US" dirty="0"/>
              <a:t>         </a:t>
            </a:r>
            <a:r>
              <a:rPr lang="en-US" dirty="0" err="1"/>
              <a:t>render_wheel</a:t>
            </a:r>
            <a:r>
              <a:rPr lang="en-US" dirty="0"/>
              <a:t>();	</a:t>
            </a:r>
            <a:endParaRPr lang="en-US" dirty="0">
              <a:solidFill>
                <a:srgbClr val="FF0000"/>
              </a:solidFill>
            </a:endParaRPr>
          </a:p>
          <a:p>
            <a:pPr algn="l"/>
            <a:r>
              <a:rPr lang="en-US" dirty="0"/>
              <a:t>      </a:t>
            </a:r>
            <a:r>
              <a:rPr lang="en-US" dirty="0" err="1"/>
              <a:t>glPopMatrix</a:t>
            </a:r>
            <a:r>
              <a:rPr lang="en-US" dirty="0"/>
              <a:t>();</a:t>
            </a:r>
          </a:p>
          <a:p>
            <a:pPr algn="l"/>
            <a:r>
              <a:rPr lang="en-US" dirty="0"/>
              <a:t>      </a:t>
            </a:r>
            <a:r>
              <a:rPr lang="en-US" dirty="0" err="1"/>
              <a:t>glPushMatrix</a:t>
            </a:r>
            <a:r>
              <a:rPr lang="en-US" dirty="0"/>
              <a:t>();</a:t>
            </a:r>
          </a:p>
          <a:p>
            <a:pPr algn="l"/>
            <a:r>
              <a:rPr lang="en-US" dirty="0"/>
              <a:t>         </a:t>
            </a:r>
            <a:r>
              <a:rPr lang="en-US" dirty="0" err="1"/>
              <a:t>glTranslate</a:t>
            </a:r>
            <a:r>
              <a:rPr lang="en-US" dirty="0"/>
              <a:t>( </a:t>
            </a:r>
            <a:r>
              <a:rPr lang="en-US" dirty="0" err="1"/>
              <a:t>r_x</a:t>
            </a:r>
            <a:r>
              <a:rPr lang="en-US" dirty="0"/>
              <a:t>, </a:t>
            </a:r>
            <a:r>
              <a:rPr lang="en-US" dirty="0" err="1"/>
              <a:t>r_y</a:t>
            </a:r>
            <a:r>
              <a:rPr lang="en-US" dirty="0"/>
              <a:t>, </a:t>
            </a:r>
            <a:r>
              <a:rPr lang="en-US" dirty="0" err="1"/>
              <a:t>r_z</a:t>
            </a:r>
            <a:r>
              <a:rPr lang="en-US" dirty="0"/>
              <a:t>);</a:t>
            </a:r>
            <a:endParaRPr lang="en-US" dirty="0">
              <a:solidFill>
                <a:srgbClr val="FF0000"/>
              </a:solidFill>
            </a:endParaRPr>
          </a:p>
          <a:p>
            <a:pPr algn="l"/>
            <a:r>
              <a:rPr lang="en-US" dirty="0"/>
              <a:t>         </a:t>
            </a:r>
            <a:r>
              <a:rPr lang="en-US" dirty="0" err="1"/>
              <a:t>render_wheel</a:t>
            </a:r>
            <a:r>
              <a:rPr lang="en-US" dirty="0"/>
              <a:t>();</a:t>
            </a:r>
            <a:endParaRPr lang="en-US" dirty="0">
              <a:solidFill>
                <a:srgbClr val="FF0000"/>
              </a:solidFill>
            </a:endParaRPr>
          </a:p>
          <a:p>
            <a:pPr algn="l"/>
            <a:r>
              <a:rPr lang="en-US" dirty="0"/>
              <a:t>      </a:t>
            </a:r>
            <a:r>
              <a:rPr lang="en-US" dirty="0" err="1"/>
              <a:t>glPopMatrix</a:t>
            </a:r>
            <a:r>
              <a:rPr lang="en-US" dirty="0"/>
              <a:t>();</a:t>
            </a:r>
          </a:p>
          <a:p>
            <a:pPr algn="l"/>
            <a:r>
              <a:rPr lang="en-US" dirty="0"/>
              <a:t>   </a:t>
            </a:r>
            <a:r>
              <a:rPr lang="en-US" dirty="0" err="1"/>
              <a:t>glPopMatrix</a:t>
            </a:r>
            <a:r>
              <a:rPr lang="en-US" dirty="0"/>
              <a:t>();</a:t>
            </a:r>
          </a:p>
          <a:p>
            <a:pPr algn="l"/>
            <a:r>
              <a:rPr lang="en-US" dirty="0"/>
              <a:t>   . . .</a:t>
            </a:r>
          </a:p>
          <a:p>
            <a:pPr algn="l"/>
            <a:r>
              <a:rPr lang="en-US" dirty="0"/>
              <a:t>}</a:t>
            </a: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Push / Pop Matrix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7975600" y="4370388"/>
            <a:ext cx="917575" cy="911225"/>
            <a:chOff x="5024" y="1523"/>
            <a:chExt cx="578" cy="574"/>
          </a:xfrm>
        </p:grpSpPr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5024" y="1677"/>
              <a:ext cx="578" cy="420"/>
              <a:chOff x="921" y="1329"/>
              <a:chExt cx="1014" cy="670"/>
            </a:xfrm>
          </p:grpSpPr>
          <p:sp>
            <p:nvSpPr>
              <p:cNvPr id="170006" name="Freeform 22"/>
              <p:cNvSpPr>
                <a:spLocks/>
              </p:cNvSpPr>
              <p:nvPr/>
            </p:nvSpPr>
            <p:spPr bwMode="auto">
              <a:xfrm>
                <a:off x="937" y="1781"/>
                <a:ext cx="977" cy="218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129"/>
                  </a:cxn>
                  <a:cxn ang="0">
                    <a:pos x="101" y="196"/>
                  </a:cxn>
                  <a:cxn ang="0">
                    <a:pos x="874" y="202"/>
                  </a:cxn>
                  <a:cxn ang="0">
                    <a:pos x="949" y="160"/>
                  </a:cxn>
                  <a:cxn ang="0">
                    <a:pos x="970" y="10"/>
                  </a:cxn>
                  <a:cxn ang="0">
                    <a:pos x="14" y="0"/>
                  </a:cxn>
                </a:cxnLst>
                <a:rect l="0" t="0" r="r" b="b"/>
                <a:pathLst>
                  <a:path w="977" h="218">
                    <a:moveTo>
                      <a:pt x="14" y="0"/>
                    </a:moveTo>
                    <a:cubicBezTo>
                      <a:pt x="1" y="57"/>
                      <a:pt x="0" y="96"/>
                      <a:pt x="14" y="129"/>
                    </a:cubicBezTo>
                    <a:cubicBezTo>
                      <a:pt x="28" y="162"/>
                      <a:pt x="47" y="174"/>
                      <a:pt x="101" y="196"/>
                    </a:cubicBezTo>
                    <a:cubicBezTo>
                      <a:pt x="155" y="218"/>
                      <a:pt x="843" y="208"/>
                      <a:pt x="874" y="202"/>
                    </a:cubicBezTo>
                    <a:cubicBezTo>
                      <a:pt x="905" y="196"/>
                      <a:pt x="925" y="199"/>
                      <a:pt x="949" y="160"/>
                    </a:cubicBezTo>
                    <a:cubicBezTo>
                      <a:pt x="973" y="121"/>
                      <a:pt x="977" y="100"/>
                      <a:pt x="970" y="10"/>
                    </a:cubicBezTo>
                    <a:cubicBezTo>
                      <a:pt x="970" y="10"/>
                      <a:pt x="14" y="0"/>
                      <a:pt x="1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93300"/>
                  </a:gs>
                  <a:gs pos="100000">
                    <a:srgbClr val="9933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007" name="Freeform 23"/>
              <p:cNvSpPr>
                <a:spLocks/>
              </p:cNvSpPr>
              <p:nvPr/>
            </p:nvSpPr>
            <p:spPr bwMode="auto">
              <a:xfrm>
                <a:off x="921" y="1329"/>
                <a:ext cx="1014" cy="586"/>
              </a:xfrm>
              <a:custGeom>
                <a:avLst/>
                <a:gdLst/>
                <a:ahLst/>
                <a:cxnLst>
                  <a:cxn ang="0">
                    <a:pos x="39" y="417"/>
                  </a:cxn>
                  <a:cxn ang="0">
                    <a:pos x="225" y="105"/>
                  </a:cxn>
                  <a:cxn ang="0">
                    <a:pos x="417" y="15"/>
                  </a:cxn>
                  <a:cxn ang="0">
                    <a:pos x="723" y="15"/>
                  </a:cxn>
                  <a:cxn ang="0">
                    <a:pos x="879" y="99"/>
                  </a:cxn>
                  <a:cxn ang="0">
                    <a:pos x="975" y="387"/>
                  </a:cxn>
                  <a:cxn ang="0">
                    <a:pos x="867" y="555"/>
                  </a:cxn>
                  <a:cxn ang="0">
                    <a:pos x="159" y="549"/>
                  </a:cxn>
                  <a:cxn ang="0">
                    <a:pos x="39" y="417"/>
                  </a:cxn>
                </a:cxnLst>
                <a:rect l="0" t="0" r="r" b="b"/>
                <a:pathLst>
                  <a:path w="1014" h="586">
                    <a:moveTo>
                      <a:pt x="39" y="417"/>
                    </a:moveTo>
                    <a:cubicBezTo>
                      <a:pt x="78" y="306"/>
                      <a:pt x="201" y="133"/>
                      <a:pt x="225" y="105"/>
                    </a:cubicBezTo>
                    <a:cubicBezTo>
                      <a:pt x="249" y="77"/>
                      <a:pt x="334" y="30"/>
                      <a:pt x="417" y="15"/>
                    </a:cubicBezTo>
                    <a:cubicBezTo>
                      <a:pt x="500" y="0"/>
                      <a:pt x="646" y="1"/>
                      <a:pt x="723" y="15"/>
                    </a:cubicBezTo>
                    <a:cubicBezTo>
                      <a:pt x="800" y="29"/>
                      <a:pt x="821" y="39"/>
                      <a:pt x="879" y="99"/>
                    </a:cubicBezTo>
                    <a:cubicBezTo>
                      <a:pt x="937" y="159"/>
                      <a:pt x="962" y="294"/>
                      <a:pt x="975" y="387"/>
                    </a:cubicBezTo>
                    <a:cubicBezTo>
                      <a:pt x="988" y="480"/>
                      <a:pt x="1014" y="524"/>
                      <a:pt x="867" y="555"/>
                    </a:cubicBezTo>
                    <a:cubicBezTo>
                      <a:pt x="720" y="586"/>
                      <a:pt x="297" y="572"/>
                      <a:pt x="159" y="549"/>
                    </a:cubicBezTo>
                    <a:cubicBezTo>
                      <a:pt x="159" y="549"/>
                      <a:pt x="0" y="528"/>
                      <a:pt x="39" y="417"/>
                    </a:cubicBezTo>
                    <a:close/>
                  </a:path>
                </a:pathLst>
              </a:custGeom>
              <a:solidFill>
                <a:srgbClr val="DEF987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5024" y="1602"/>
              <a:ext cx="578" cy="420"/>
              <a:chOff x="921" y="1329"/>
              <a:chExt cx="1014" cy="670"/>
            </a:xfrm>
          </p:grpSpPr>
          <p:sp>
            <p:nvSpPr>
              <p:cNvPr id="170009" name="Freeform 25"/>
              <p:cNvSpPr>
                <a:spLocks/>
              </p:cNvSpPr>
              <p:nvPr/>
            </p:nvSpPr>
            <p:spPr bwMode="auto">
              <a:xfrm>
                <a:off x="937" y="1781"/>
                <a:ext cx="977" cy="218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129"/>
                  </a:cxn>
                  <a:cxn ang="0">
                    <a:pos x="101" y="196"/>
                  </a:cxn>
                  <a:cxn ang="0">
                    <a:pos x="874" y="202"/>
                  </a:cxn>
                  <a:cxn ang="0">
                    <a:pos x="949" y="160"/>
                  </a:cxn>
                  <a:cxn ang="0">
                    <a:pos x="970" y="10"/>
                  </a:cxn>
                  <a:cxn ang="0">
                    <a:pos x="14" y="0"/>
                  </a:cxn>
                </a:cxnLst>
                <a:rect l="0" t="0" r="r" b="b"/>
                <a:pathLst>
                  <a:path w="977" h="218">
                    <a:moveTo>
                      <a:pt x="14" y="0"/>
                    </a:moveTo>
                    <a:cubicBezTo>
                      <a:pt x="1" y="57"/>
                      <a:pt x="0" y="96"/>
                      <a:pt x="14" y="129"/>
                    </a:cubicBezTo>
                    <a:cubicBezTo>
                      <a:pt x="28" y="162"/>
                      <a:pt x="47" y="174"/>
                      <a:pt x="101" y="196"/>
                    </a:cubicBezTo>
                    <a:cubicBezTo>
                      <a:pt x="155" y="218"/>
                      <a:pt x="843" y="208"/>
                      <a:pt x="874" y="202"/>
                    </a:cubicBezTo>
                    <a:cubicBezTo>
                      <a:pt x="905" y="196"/>
                      <a:pt x="925" y="199"/>
                      <a:pt x="949" y="160"/>
                    </a:cubicBezTo>
                    <a:cubicBezTo>
                      <a:pt x="973" y="121"/>
                      <a:pt x="977" y="100"/>
                      <a:pt x="970" y="10"/>
                    </a:cubicBezTo>
                    <a:cubicBezTo>
                      <a:pt x="970" y="10"/>
                      <a:pt x="14" y="0"/>
                      <a:pt x="1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93300"/>
                  </a:gs>
                  <a:gs pos="100000">
                    <a:srgbClr val="9933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010" name="Freeform 26"/>
              <p:cNvSpPr>
                <a:spLocks/>
              </p:cNvSpPr>
              <p:nvPr/>
            </p:nvSpPr>
            <p:spPr bwMode="auto">
              <a:xfrm>
                <a:off x="921" y="1329"/>
                <a:ext cx="1014" cy="586"/>
              </a:xfrm>
              <a:custGeom>
                <a:avLst/>
                <a:gdLst/>
                <a:ahLst/>
                <a:cxnLst>
                  <a:cxn ang="0">
                    <a:pos x="39" y="417"/>
                  </a:cxn>
                  <a:cxn ang="0">
                    <a:pos x="225" y="105"/>
                  </a:cxn>
                  <a:cxn ang="0">
                    <a:pos x="417" y="15"/>
                  </a:cxn>
                  <a:cxn ang="0">
                    <a:pos x="723" y="15"/>
                  </a:cxn>
                  <a:cxn ang="0">
                    <a:pos x="879" y="99"/>
                  </a:cxn>
                  <a:cxn ang="0">
                    <a:pos x="975" y="387"/>
                  </a:cxn>
                  <a:cxn ang="0">
                    <a:pos x="867" y="555"/>
                  </a:cxn>
                  <a:cxn ang="0">
                    <a:pos x="159" y="549"/>
                  </a:cxn>
                  <a:cxn ang="0">
                    <a:pos x="39" y="417"/>
                  </a:cxn>
                </a:cxnLst>
                <a:rect l="0" t="0" r="r" b="b"/>
                <a:pathLst>
                  <a:path w="1014" h="586">
                    <a:moveTo>
                      <a:pt x="39" y="417"/>
                    </a:moveTo>
                    <a:cubicBezTo>
                      <a:pt x="78" y="306"/>
                      <a:pt x="201" y="133"/>
                      <a:pt x="225" y="105"/>
                    </a:cubicBezTo>
                    <a:cubicBezTo>
                      <a:pt x="249" y="77"/>
                      <a:pt x="334" y="30"/>
                      <a:pt x="417" y="15"/>
                    </a:cubicBezTo>
                    <a:cubicBezTo>
                      <a:pt x="500" y="0"/>
                      <a:pt x="646" y="1"/>
                      <a:pt x="723" y="15"/>
                    </a:cubicBezTo>
                    <a:cubicBezTo>
                      <a:pt x="800" y="29"/>
                      <a:pt x="821" y="39"/>
                      <a:pt x="879" y="99"/>
                    </a:cubicBezTo>
                    <a:cubicBezTo>
                      <a:pt x="937" y="159"/>
                      <a:pt x="962" y="294"/>
                      <a:pt x="975" y="387"/>
                    </a:cubicBezTo>
                    <a:cubicBezTo>
                      <a:pt x="988" y="480"/>
                      <a:pt x="1014" y="524"/>
                      <a:pt x="867" y="555"/>
                    </a:cubicBezTo>
                    <a:cubicBezTo>
                      <a:pt x="720" y="586"/>
                      <a:pt x="297" y="572"/>
                      <a:pt x="159" y="549"/>
                    </a:cubicBezTo>
                    <a:cubicBezTo>
                      <a:pt x="159" y="549"/>
                      <a:pt x="0" y="528"/>
                      <a:pt x="39" y="417"/>
                    </a:cubicBezTo>
                    <a:close/>
                  </a:path>
                </a:pathLst>
              </a:custGeom>
              <a:solidFill>
                <a:srgbClr val="DEF987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5024" y="1523"/>
              <a:ext cx="578" cy="420"/>
              <a:chOff x="921" y="1329"/>
              <a:chExt cx="1014" cy="670"/>
            </a:xfrm>
          </p:grpSpPr>
          <p:sp>
            <p:nvSpPr>
              <p:cNvPr id="170012" name="Freeform 28"/>
              <p:cNvSpPr>
                <a:spLocks/>
              </p:cNvSpPr>
              <p:nvPr/>
            </p:nvSpPr>
            <p:spPr bwMode="auto">
              <a:xfrm>
                <a:off x="937" y="1781"/>
                <a:ext cx="977" cy="218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129"/>
                  </a:cxn>
                  <a:cxn ang="0">
                    <a:pos x="101" y="196"/>
                  </a:cxn>
                  <a:cxn ang="0">
                    <a:pos x="874" y="202"/>
                  </a:cxn>
                  <a:cxn ang="0">
                    <a:pos x="949" y="160"/>
                  </a:cxn>
                  <a:cxn ang="0">
                    <a:pos x="970" y="10"/>
                  </a:cxn>
                  <a:cxn ang="0">
                    <a:pos x="14" y="0"/>
                  </a:cxn>
                </a:cxnLst>
                <a:rect l="0" t="0" r="r" b="b"/>
                <a:pathLst>
                  <a:path w="977" h="218">
                    <a:moveTo>
                      <a:pt x="14" y="0"/>
                    </a:moveTo>
                    <a:cubicBezTo>
                      <a:pt x="1" y="57"/>
                      <a:pt x="0" y="96"/>
                      <a:pt x="14" y="129"/>
                    </a:cubicBezTo>
                    <a:cubicBezTo>
                      <a:pt x="28" y="162"/>
                      <a:pt x="47" y="174"/>
                      <a:pt x="101" y="196"/>
                    </a:cubicBezTo>
                    <a:cubicBezTo>
                      <a:pt x="155" y="218"/>
                      <a:pt x="843" y="208"/>
                      <a:pt x="874" y="202"/>
                    </a:cubicBezTo>
                    <a:cubicBezTo>
                      <a:pt x="905" y="196"/>
                      <a:pt x="925" y="199"/>
                      <a:pt x="949" y="160"/>
                    </a:cubicBezTo>
                    <a:cubicBezTo>
                      <a:pt x="973" y="121"/>
                      <a:pt x="977" y="100"/>
                      <a:pt x="970" y="10"/>
                    </a:cubicBezTo>
                    <a:cubicBezTo>
                      <a:pt x="970" y="10"/>
                      <a:pt x="14" y="0"/>
                      <a:pt x="1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93300"/>
                  </a:gs>
                  <a:gs pos="100000">
                    <a:srgbClr val="9933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013" name="Freeform 29"/>
              <p:cNvSpPr>
                <a:spLocks/>
              </p:cNvSpPr>
              <p:nvPr/>
            </p:nvSpPr>
            <p:spPr bwMode="auto">
              <a:xfrm>
                <a:off x="921" y="1329"/>
                <a:ext cx="1014" cy="586"/>
              </a:xfrm>
              <a:custGeom>
                <a:avLst/>
                <a:gdLst/>
                <a:ahLst/>
                <a:cxnLst>
                  <a:cxn ang="0">
                    <a:pos x="39" y="417"/>
                  </a:cxn>
                  <a:cxn ang="0">
                    <a:pos x="225" y="105"/>
                  </a:cxn>
                  <a:cxn ang="0">
                    <a:pos x="417" y="15"/>
                  </a:cxn>
                  <a:cxn ang="0">
                    <a:pos x="723" y="15"/>
                  </a:cxn>
                  <a:cxn ang="0">
                    <a:pos x="879" y="99"/>
                  </a:cxn>
                  <a:cxn ang="0">
                    <a:pos x="975" y="387"/>
                  </a:cxn>
                  <a:cxn ang="0">
                    <a:pos x="867" y="555"/>
                  </a:cxn>
                  <a:cxn ang="0">
                    <a:pos x="159" y="549"/>
                  </a:cxn>
                  <a:cxn ang="0">
                    <a:pos x="39" y="417"/>
                  </a:cxn>
                </a:cxnLst>
                <a:rect l="0" t="0" r="r" b="b"/>
                <a:pathLst>
                  <a:path w="1014" h="586">
                    <a:moveTo>
                      <a:pt x="39" y="417"/>
                    </a:moveTo>
                    <a:cubicBezTo>
                      <a:pt x="78" y="306"/>
                      <a:pt x="201" y="133"/>
                      <a:pt x="225" y="105"/>
                    </a:cubicBezTo>
                    <a:cubicBezTo>
                      <a:pt x="249" y="77"/>
                      <a:pt x="334" y="30"/>
                      <a:pt x="417" y="15"/>
                    </a:cubicBezTo>
                    <a:cubicBezTo>
                      <a:pt x="500" y="0"/>
                      <a:pt x="646" y="1"/>
                      <a:pt x="723" y="15"/>
                    </a:cubicBezTo>
                    <a:cubicBezTo>
                      <a:pt x="800" y="29"/>
                      <a:pt x="821" y="39"/>
                      <a:pt x="879" y="99"/>
                    </a:cubicBezTo>
                    <a:cubicBezTo>
                      <a:pt x="937" y="159"/>
                      <a:pt x="962" y="294"/>
                      <a:pt x="975" y="387"/>
                    </a:cubicBezTo>
                    <a:cubicBezTo>
                      <a:pt x="988" y="480"/>
                      <a:pt x="1014" y="524"/>
                      <a:pt x="867" y="555"/>
                    </a:cubicBezTo>
                    <a:cubicBezTo>
                      <a:pt x="720" y="586"/>
                      <a:pt x="297" y="572"/>
                      <a:pt x="159" y="549"/>
                    </a:cubicBezTo>
                    <a:cubicBezTo>
                      <a:pt x="159" y="549"/>
                      <a:pt x="0" y="528"/>
                      <a:pt x="39" y="417"/>
                    </a:cubicBezTo>
                    <a:close/>
                  </a:path>
                </a:pathLst>
              </a:custGeom>
              <a:solidFill>
                <a:srgbClr val="DEF987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7975600" y="3513138"/>
            <a:ext cx="917575" cy="1133475"/>
            <a:chOff x="5024" y="983"/>
            <a:chExt cx="578" cy="714"/>
          </a:xfrm>
        </p:grpSpPr>
        <p:sp>
          <p:nvSpPr>
            <p:cNvPr id="169999" name="AutoShape 15"/>
            <p:cNvSpPr>
              <a:spLocks noChangeArrowheads="1"/>
            </p:cNvSpPr>
            <p:nvPr/>
          </p:nvSpPr>
          <p:spPr bwMode="auto">
            <a:xfrm rot="5400000" flipV="1">
              <a:off x="5182" y="1443"/>
              <a:ext cx="278" cy="229"/>
            </a:xfrm>
            <a:prstGeom prst="rightArrow">
              <a:avLst>
                <a:gd name="adj1" fmla="val 29380"/>
                <a:gd name="adj2" fmla="val 61946"/>
              </a:avLst>
            </a:prstGeom>
            <a:solidFill>
              <a:srgbClr val="33CC33"/>
            </a:solidFill>
            <a:ln w="9525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37"/>
            <p:cNvGrpSpPr>
              <a:grpSpLocks/>
            </p:cNvGrpSpPr>
            <p:nvPr/>
          </p:nvGrpSpPr>
          <p:grpSpPr bwMode="auto">
            <a:xfrm>
              <a:off x="5024" y="983"/>
              <a:ext cx="578" cy="420"/>
              <a:chOff x="921" y="1329"/>
              <a:chExt cx="1014" cy="670"/>
            </a:xfrm>
          </p:grpSpPr>
          <p:sp>
            <p:nvSpPr>
              <p:cNvPr id="170022" name="Freeform 38"/>
              <p:cNvSpPr>
                <a:spLocks/>
              </p:cNvSpPr>
              <p:nvPr/>
            </p:nvSpPr>
            <p:spPr bwMode="auto">
              <a:xfrm>
                <a:off x="937" y="1781"/>
                <a:ext cx="977" cy="218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129"/>
                  </a:cxn>
                  <a:cxn ang="0">
                    <a:pos x="101" y="196"/>
                  </a:cxn>
                  <a:cxn ang="0">
                    <a:pos x="874" y="202"/>
                  </a:cxn>
                  <a:cxn ang="0">
                    <a:pos x="949" y="160"/>
                  </a:cxn>
                  <a:cxn ang="0">
                    <a:pos x="970" y="10"/>
                  </a:cxn>
                  <a:cxn ang="0">
                    <a:pos x="14" y="0"/>
                  </a:cxn>
                </a:cxnLst>
                <a:rect l="0" t="0" r="r" b="b"/>
                <a:pathLst>
                  <a:path w="977" h="218">
                    <a:moveTo>
                      <a:pt x="14" y="0"/>
                    </a:moveTo>
                    <a:cubicBezTo>
                      <a:pt x="1" y="57"/>
                      <a:pt x="0" y="96"/>
                      <a:pt x="14" y="129"/>
                    </a:cubicBezTo>
                    <a:cubicBezTo>
                      <a:pt x="28" y="162"/>
                      <a:pt x="47" y="174"/>
                      <a:pt x="101" y="196"/>
                    </a:cubicBezTo>
                    <a:cubicBezTo>
                      <a:pt x="155" y="218"/>
                      <a:pt x="843" y="208"/>
                      <a:pt x="874" y="202"/>
                    </a:cubicBezTo>
                    <a:cubicBezTo>
                      <a:pt x="905" y="196"/>
                      <a:pt x="925" y="199"/>
                      <a:pt x="949" y="160"/>
                    </a:cubicBezTo>
                    <a:cubicBezTo>
                      <a:pt x="973" y="121"/>
                      <a:pt x="977" y="100"/>
                      <a:pt x="970" y="10"/>
                    </a:cubicBezTo>
                    <a:cubicBezTo>
                      <a:pt x="970" y="10"/>
                      <a:pt x="14" y="0"/>
                      <a:pt x="1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93300"/>
                  </a:gs>
                  <a:gs pos="100000">
                    <a:srgbClr val="9933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023" name="Freeform 39"/>
              <p:cNvSpPr>
                <a:spLocks/>
              </p:cNvSpPr>
              <p:nvPr/>
            </p:nvSpPr>
            <p:spPr bwMode="auto">
              <a:xfrm>
                <a:off x="921" y="1329"/>
                <a:ext cx="1014" cy="586"/>
              </a:xfrm>
              <a:custGeom>
                <a:avLst/>
                <a:gdLst/>
                <a:ahLst/>
                <a:cxnLst>
                  <a:cxn ang="0">
                    <a:pos x="39" y="417"/>
                  </a:cxn>
                  <a:cxn ang="0">
                    <a:pos x="225" y="105"/>
                  </a:cxn>
                  <a:cxn ang="0">
                    <a:pos x="417" y="15"/>
                  </a:cxn>
                  <a:cxn ang="0">
                    <a:pos x="723" y="15"/>
                  </a:cxn>
                  <a:cxn ang="0">
                    <a:pos x="879" y="99"/>
                  </a:cxn>
                  <a:cxn ang="0">
                    <a:pos x="975" y="387"/>
                  </a:cxn>
                  <a:cxn ang="0">
                    <a:pos x="867" y="555"/>
                  </a:cxn>
                  <a:cxn ang="0">
                    <a:pos x="159" y="549"/>
                  </a:cxn>
                  <a:cxn ang="0">
                    <a:pos x="39" y="417"/>
                  </a:cxn>
                </a:cxnLst>
                <a:rect l="0" t="0" r="r" b="b"/>
                <a:pathLst>
                  <a:path w="1014" h="586">
                    <a:moveTo>
                      <a:pt x="39" y="417"/>
                    </a:moveTo>
                    <a:cubicBezTo>
                      <a:pt x="78" y="306"/>
                      <a:pt x="201" y="133"/>
                      <a:pt x="225" y="105"/>
                    </a:cubicBezTo>
                    <a:cubicBezTo>
                      <a:pt x="249" y="77"/>
                      <a:pt x="334" y="30"/>
                      <a:pt x="417" y="15"/>
                    </a:cubicBezTo>
                    <a:cubicBezTo>
                      <a:pt x="500" y="0"/>
                      <a:pt x="646" y="1"/>
                      <a:pt x="723" y="15"/>
                    </a:cubicBezTo>
                    <a:cubicBezTo>
                      <a:pt x="800" y="29"/>
                      <a:pt x="821" y="39"/>
                      <a:pt x="879" y="99"/>
                    </a:cubicBezTo>
                    <a:cubicBezTo>
                      <a:pt x="937" y="159"/>
                      <a:pt x="962" y="294"/>
                      <a:pt x="975" y="387"/>
                    </a:cubicBezTo>
                    <a:cubicBezTo>
                      <a:pt x="988" y="480"/>
                      <a:pt x="1014" y="524"/>
                      <a:pt x="867" y="555"/>
                    </a:cubicBezTo>
                    <a:cubicBezTo>
                      <a:pt x="720" y="586"/>
                      <a:pt x="297" y="572"/>
                      <a:pt x="159" y="549"/>
                    </a:cubicBezTo>
                    <a:cubicBezTo>
                      <a:pt x="159" y="549"/>
                      <a:pt x="0" y="528"/>
                      <a:pt x="39" y="417"/>
                    </a:cubicBez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7975600" y="2455863"/>
            <a:ext cx="917575" cy="1133475"/>
            <a:chOff x="5024" y="983"/>
            <a:chExt cx="578" cy="714"/>
          </a:xfrm>
        </p:grpSpPr>
        <p:sp>
          <p:nvSpPr>
            <p:cNvPr id="170027" name="AutoShape 43"/>
            <p:cNvSpPr>
              <a:spLocks noChangeArrowheads="1"/>
            </p:cNvSpPr>
            <p:nvPr/>
          </p:nvSpPr>
          <p:spPr bwMode="auto">
            <a:xfrm rot="5400000" flipV="1">
              <a:off x="5182" y="1443"/>
              <a:ext cx="278" cy="229"/>
            </a:xfrm>
            <a:prstGeom prst="rightArrow">
              <a:avLst>
                <a:gd name="adj1" fmla="val 29380"/>
                <a:gd name="adj2" fmla="val 61946"/>
              </a:avLst>
            </a:prstGeom>
            <a:solidFill>
              <a:srgbClr val="33CC33"/>
            </a:solidFill>
            <a:ln w="9525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44"/>
            <p:cNvGrpSpPr>
              <a:grpSpLocks/>
            </p:cNvGrpSpPr>
            <p:nvPr/>
          </p:nvGrpSpPr>
          <p:grpSpPr bwMode="auto">
            <a:xfrm>
              <a:off x="5024" y="983"/>
              <a:ext cx="578" cy="420"/>
              <a:chOff x="921" y="1329"/>
              <a:chExt cx="1014" cy="670"/>
            </a:xfrm>
          </p:grpSpPr>
          <p:sp>
            <p:nvSpPr>
              <p:cNvPr id="170029" name="Freeform 45"/>
              <p:cNvSpPr>
                <a:spLocks/>
              </p:cNvSpPr>
              <p:nvPr/>
            </p:nvSpPr>
            <p:spPr bwMode="auto">
              <a:xfrm>
                <a:off x="937" y="1781"/>
                <a:ext cx="977" cy="218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129"/>
                  </a:cxn>
                  <a:cxn ang="0">
                    <a:pos x="101" y="196"/>
                  </a:cxn>
                  <a:cxn ang="0">
                    <a:pos x="874" y="202"/>
                  </a:cxn>
                  <a:cxn ang="0">
                    <a:pos x="949" y="160"/>
                  </a:cxn>
                  <a:cxn ang="0">
                    <a:pos x="970" y="10"/>
                  </a:cxn>
                  <a:cxn ang="0">
                    <a:pos x="14" y="0"/>
                  </a:cxn>
                </a:cxnLst>
                <a:rect l="0" t="0" r="r" b="b"/>
                <a:pathLst>
                  <a:path w="977" h="218">
                    <a:moveTo>
                      <a:pt x="14" y="0"/>
                    </a:moveTo>
                    <a:cubicBezTo>
                      <a:pt x="1" y="57"/>
                      <a:pt x="0" y="96"/>
                      <a:pt x="14" y="129"/>
                    </a:cubicBezTo>
                    <a:cubicBezTo>
                      <a:pt x="28" y="162"/>
                      <a:pt x="47" y="174"/>
                      <a:pt x="101" y="196"/>
                    </a:cubicBezTo>
                    <a:cubicBezTo>
                      <a:pt x="155" y="218"/>
                      <a:pt x="843" y="208"/>
                      <a:pt x="874" y="202"/>
                    </a:cubicBezTo>
                    <a:cubicBezTo>
                      <a:pt x="905" y="196"/>
                      <a:pt x="925" y="199"/>
                      <a:pt x="949" y="160"/>
                    </a:cubicBezTo>
                    <a:cubicBezTo>
                      <a:pt x="973" y="121"/>
                      <a:pt x="977" y="100"/>
                      <a:pt x="970" y="10"/>
                    </a:cubicBezTo>
                    <a:cubicBezTo>
                      <a:pt x="970" y="10"/>
                      <a:pt x="14" y="0"/>
                      <a:pt x="1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93300"/>
                  </a:gs>
                  <a:gs pos="100000">
                    <a:srgbClr val="9933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030" name="Freeform 46"/>
              <p:cNvSpPr>
                <a:spLocks/>
              </p:cNvSpPr>
              <p:nvPr/>
            </p:nvSpPr>
            <p:spPr bwMode="auto">
              <a:xfrm>
                <a:off x="921" y="1329"/>
                <a:ext cx="1014" cy="586"/>
              </a:xfrm>
              <a:custGeom>
                <a:avLst/>
                <a:gdLst/>
                <a:ahLst/>
                <a:cxnLst>
                  <a:cxn ang="0">
                    <a:pos x="39" y="417"/>
                  </a:cxn>
                  <a:cxn ang="0">
                    <a:pos x="225" y="105"/>
                  </a:cxn>
                  <a:cxn ang="0">
                    <a:pos x="417" y="15"/>
                  </a:cxn>
                  <a:cxn ang="0">
                    <a:pos x="723" y="15"/>
                  </a:cxn>
                  <a:cxn ang="0">
                    <a:pos x="879" y="99"/>
                  </a:cxn>
                  <a:cxn ang="0">
                    <a:pos x="975" y="387"/>
                  </a:cxn>
                  <a:cxn ang="0">
                    <a:pos x="867" y="555"/>
                  </a:cxn>
                  <a:cxn ang="0">
                    <a:pos x="159" y="549"/>
                  </a:cxn>
                  <a:cxn ang="0">
                    <a:pos x="39" y="417"/>
                  </a:cxn>
                </a:cxnLst>
                <a:rect l="0" t="0" r="r" b="b"/>
                <a:pathLst>
                  <a:path w="1014" h="586">
                    <a:moveTo>
                      <a:pt x="39" y="417"/>
                    </a:moveTo>
                    <a:cubicBezTo>
                      <a:pt x="78" y="306"/>
                      <a:pt x="201" y="133"/>
                      <a:pt x="225" y="105"/>
                    </a:cubicBezTo>
                    <a:cubicBezTo>
                      <a:pt x="249" y="77"/>
                      <a:pt x="334" y="30"/>
                      <a:pt x="417" y="15"/>
                    </a:cubicBezTo>
                    <a:cubicBezTo>
                      <a:pt x="500" y="0"/>
                      <a:pt x="646" y="1"/>
                      <a:pt x="723" y="15"/>
                    </a:cubicBezTo>
                    <a:cubicBezTo>
                      <a:pt x="800" y="29"/>
                      <a:pt x="821" y="39"/>
                      <a:pt x="879" y="99"/>
                    </a:cubicBezTo>
                    <a:cubicBezTo>
                      <a:pt x="937" y="159"/>
                      <a:pt x="962" y="294"/>
                      <a:pt x="975" y="387"/>
                    </a:cubicBezTo>
                    <a:cubicBezTo>
                      <a:pt x="988" y="480"/>
                      <a:pt x="1014" y="524"/>
                      <a:pt x="867" y="555"/>
                    </a:cubicBezTo>
                    <a:cubicBezTo>
                      <a:pt x="720" y="586"/>
                      <a:pt x="297" y="572"/>
                      <a:pt x="159" y="549"/>
                    </a:cubicBezTo>
                    <a:cubicBezTo>
                      <a:pt x="159" y="549"/>
                      <a:pt x="0" y="528"/>
                      <a:pt x="39" y="417"/>
                    </a:cubicBezTo>
                    <a:close/>
                  </a:path>
                </a:pathLst>
              </a:custGeom>
              <a:solidFill>
                <a:srgbClr val="33CC33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7975600" y="2465388"/>
            <a:ext cx="917575" cy="1133475"/>
            <a:chOff x="5024" y="983"/>
            <a:chExt cx="578" cy="714"/>
          </a:xfrm>
        </p:grpSpPr>
        <p:sp>
          <p:nvSpPr>
            <p:cNvPr id="170032" name="AutoShape 48"/>
            <p:cNvSpPr>
              <a:spLocks noChangeArrowheads="1"/>
            </p:cNvSpPr>
            <p:nvPr/>
          </p:nvSpPr>
          <p:spPr bwMode="auto">
            <a:xfrm rot="5400000" flipV="1">
              <a:off x="5182" y="1443"/>
              <a:ext cx="278" cy="229"/>
            </a:xfrm>
            <a:prstGeom prst="rightArrow">
              <a:avLst>
                <a:gd name="adj1" fmla="val 29380"/>
                <a:gd name="adj2" fmla="val 61946"/>
              </a:avLst>
            </a:prstGeom>
            <a:solidFill>
              <a:srgbClr val="33CC33"/>
            </a:solidFill>
            <a:ln w="9525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49"/>
            <p:cNvGrpSpPr>
              <a:grpSpLocks/>
            </p:cNvGrpSpPr>
            <p:nvPr/>
          </p:nvGrpSpPr>
          <p:grpSpPr bwMode="auto">
            <a:xfrm>
              <a:off x="5024" y="983"/>
              <a:ext cx="578" cy="420"/>
              <a:chOff x="921" y="1329"/>
              <a:chExt cx="1014" cy="670"/>
            </a:xfrm>
          </p:grpSpPr>
          <p:sp>
            <p:nvSpPr>
              <p:cNvPr id="170034" name="Freeform 50"/>
              <p:cNvSpPr>
                <a:spLocks/>
              </p:cNvSpPr>
              <p:nvPr/>
            </p:nvSpPr>
            <p:spPr bwMode="auto">
              <a:xfrm>
                <a:off x="937" y="1781"/>
                <a:ext cx="977" cy="218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129"/>
                  </a:cxn>
                  <a:cxn ang="0">
                    <a:pos x="101" y="196"/>
                  </a:cxn>
                  <a:cxn ang="0">
                    <a:pos x="874" y="202"/>
                  </a:cxn>
                  <a:cxn ang="0">
                    <a:pos x="949" y="160"/>
                  </a:cxn>
                  <a:cxn ang="0">
                    <a:pos x="970" y="10"/>
                  </a:cxn>
                  <a:cxn ang="0">
                    <a:pos x="14" y="0"/>
                  </a:cxn>
                </a:cxnLst>
                <a:rect l="0" t="0" r="r" b="b"/>
                <a:pathLst>
                  <a:path w="977" h="218">
                    <a:moveTo>
                      <a:pt x="14" y="0"/>
                    </a:moveTo>
                    <a:cubicBezTo>
                      <a:pt x="1" y="57"/>
                      <a:pt x="0" y="96"/>
                      <a:pt x="14" y="129"/>
                    </a:cubicBezTo>
                    <a:cubicBezTo>
                      <a:pt x="28" y="162"/>
                      <a:pt x="47" y="174"/>
                      <a:pt x="101" y="196"/>
                    </a:cubicBezTo>
                    <a:cubicBezTo>
                      <a:pt x="155" y="218"/>
                      <a:pt x="843" y="208"/>
                      <a:pt x="874" y="202"/>
                    </a:cubicBezTo>
                    <a:cubicBezTo>
                      <a:pt x="905" y="196"/>
                      <a:pt x="925" y="199"/>
                      <a:pt x="949" y="160"/>
                    </a:cubicBezTo>
                    <a:cubicBezTo>
                      <a:pt x="973" y="121"/>
                      <a:pt x="977" y="100"/>
                      <a:pt x="970" y="10"/>
                    </a:cubicBezTo>
                    <a:cubicBezTo>
                      <a:pt x="970" y="10"/>
                      <a:pt x="14" y="0"/>
                      <a:pt x="1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93300"/>
                  </a:gs>
                  <a:gs pos="100000">
                    <a:srgbClr val="9933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035" name="Freeform 51"/>
              <p:cNvSpPr>
                <a:spLocks/>
              </p:cNvSpPr>
              <p:nvPr/>
            </p:nvSpPr>
            <p:spPr bwMode="auto">
              <a:xfrm>
                <a:off x="921" y="1329"/>
                <a:ext cx="1014" cy="586"/>
              </a:xfrm>
              <a:custGeom>
                <a:avLst/>
                <a:gdLst/>
                <a:ahLst/>
                <a:cxnLst>
                  <a:cxn ang="0">
                    <a:pos x="39" y="417"/>
                  </a:cxn>
                  <a:cxn ang="0">
                    <a:pos x="225" y="105"/>
                  </a:cxn>
                  <a:cxn ang="0">
                    <a:pos x="417" y="15"/>
                  </a:cxn>
                  <a:cxn ang="0">
                    <a:pos x="723" y="15"/>
                  </a:cxn>
                  <a:cxn ang="0">
                    <a:pos x="879" y="99"/>
                  </a:cxn>
                  <a:cxn ang="0">
                    <a:pos x="975" y="387"/>
                  </a:cxn>
                  <a:cxn ang="0">
                    <a:pos x="867" y="555"/>
                  </a:cxn>
                  <a:cxn ang="0">
                    <a:pos x="159" y="549"/>
                  </a:cxn>
                  <a:cxn ang="0">
                    <a:pos x="39" y="417"/>
                  </a:cxn>
                </a:cxnLst>
                <a:rect l="0" t="0" r="r" b="b"/>
                <a:pathLst>
                  <a:path w="1014" h="586">
                    <a:moveTo>
                      <a:pt x="39" y="417"/>
                    </a:moveTo>
                    <a:cubicBezTo>
                      <a:pt x="78" y="306"/>
                      <a:pt x="201" y="133"/>
                      <a:pt x="225" y="105"/>
                    </a:cubicBezTo>
                    <a:cubicBezTo>
                      <a:pt x="249" y="77"/>
                      <a:pt x="334" y="30"/>
                      <a:pt x="417" y="15"/>
                    </a:cubicBezTo>
                    <a:cubicBezTo>
                      <a:pt x="500" y="0"/>
                      <a:pt x="646" y="1"/>
                      <a:pt x="723" y="15"/>
                    </a:cubicBezTo>
                    <a:cubicBezTo>
                      <a:pt x="800" y="29"/>
                      <a:pt x="821" y="39"/>
                      <a:pt x="879" y="99"/>
                    </a:cubicBezTo>
                    <a:cubicBezTo>
                      <a:pt x="937" y="159"/>
                      <a:pt x="962" y="294"/>
                      <a:pt x="975" y="387"/>
                    </a:cubicBezTo>
                    <a:cubicBezTo>
                      <a:pt x="988" y="480"/>
                      <a:pt x="1014" y="524"/>
                      <a:pt x="867" y="555"/>
                    </a:cubicBezTo>
                    <a:cubicBezTo>
                      <a:pt x="720" y="586"/>
                      <a:pt x="297" y="572"/>
                      <a:pt x="159" y="549"/>
                    </a:cubicBezTo>
                    <a:cubicBezTo>
                      <a:pt x="159" y="549"/>
                      <a:pt x="0" y="528"/>
                      <a:pt x="39" y="417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0044" name="Rectangle 60"/>
          <p:cNvSpPr>
            <a:spLocks noChangeArrowheads="1"/>
          </p:cNvSpPr>
          <p:nvPr/>
        </p:nvSpPr>
        <p:spPr bwMode="auto">
          <a:xfrm>
            <a:off x="4695825" y="2371725"/>
            <a:ext cx="333375" cy="714375"/>
          </a:xfrm>
          <a:prstGeom prst="rect">
            <a:avLst/>
          </a:prstGeom>
          <a:gradFill rotWithShape="1">
            <a:gsLst>
              <a:gs pos="0">
                <a:srgbClr val="993300"/>
              </a:gs>
              <a:gs pos="100000">
                <a:srgbClr val="9933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45" name="Rectangle 61"/>
          <p:cNvSpPr>
            <a:spLocks noChangeArrowheads="1"/>
          </p:cNvSpPr>
          <p:nvPr/>
        </p:nvSpPr>
        <p:spPr bwMode="auto">
          <a:xfrm>
            <a:off x="6353175" y="2371725"/>
            <a:ext cx="333375" cy="714375"/>
          </a:xfrm>
          <a:prstGeom prst="rect">
            <a:avLst/>
          </a:prstGeom>
          <a:gradFill rotWithShape="1">
            <a:gsLst>
              <a:gs pos="0">
                <a:srgbClr val="993300"/>
              </a:gs>
              <a:gs pos="100000">
                <a:srgbClr val="9933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43" name="Oval 59"/>
          <p:cNvSpPr>
            <a:spLocks noChangeArrowheads="1"/>
          </p:cNvSpPr>
          <p:nvPr/>
        </p:nvSpPr>
        <p:spPr bwMode="auto">
          <a:xfrm>
            <a:off x="4143375" y="5400675"/>
            <a:ext cx="171450" cy="16192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91930" y="5638800"/>
            <a:ext cx="5400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C00000"/>
                </a:solidFill>
              </a:rPr>
              <a:t>So why does OpenGL do matrix multiplication opposite to the math</a:t>
            </a:r>
            <a:r>
              <a:rPr lang="en-US" sz="2400" b="1" i="1" dirty="0" smtClean="0">
                <a:solidFill>
                  <a:srgbClr val="C00000"/>
                </a:solidFill>
              </a:rPr>
              <a:t>?</a:t>
            </a:r>
            <a:endParaRPr lang="en-US" sz="2400" b="1" i="1" dirty="0">
              <a:solidFill>
                <a:srgbClr val="C00000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9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6.66667E-6 L 0.16042 -0.24723 " pathEditMode="relative" ptsTypes="AA">
                                      <p:cBhvr>
                                        <p:cTn id="10" dur="1000" fill="hold"/>
                                        <p:tgtEl>
                                          <p:spTgt spid="1700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42 -0.24723 L 0.16042 -0.4004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700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42 -0.40047 L 0.06875 -0.40047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700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0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75 -0.40047 L 0.16042 -0.40047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700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42 -0.40047 L 0.25278 -0.40047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1700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0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5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78 -0.40047 L 0.16111 -0.40047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1700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42 -0.40047 L 0.16042 -0.24769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1700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42" grpId="0" animBg="1"/>
      <p:bldP spid="170041" grpId="0" animBg="1"/>
      <p:bldP spid="170041" grpId="1" animBg="1"/>
      <p:bldP spid="170040" grpId="0" animBg="1"/>
      <p:bldP spid="170040" grpId="1" animBg="1"/>
      <p:bldP spid="170039" grpId="0" animBg="1"/>
      <p:bldP spid="170039" grpId="1" animBg="1"/>
      <p:bldP spid="170038" grpId="0" animBg="1"/>
      <p:bldP spid="170038" grpId="1" animBg="1"/>
      <p:bldP spid="170036" grpId="0" animBg="1"/>
      <p:bldP spid="170044" grpId="0" animBg="1"/>
      <p:bldP spid="170045" grpId="0" animBg="1"/>
      <p:bldP spid="170043" grpId="0" animBg="1"/>
      <p:bldP spid="170043" grpId="1" animBg="1"/>
      <p:bldP spid="170043" grpId="2" animBg="1"/>
      <p:bldP spid="170043" grpId="3" animBg="1"/>
      <p:bldP spid="170043" grpId="4" animBg="1"/>
      <p:bldP spid="170043" grpId="5" animBg="1"/>
      <p:bldP spid="170043" grpId="6" animBg="1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ModelView</a:t>
            </a:r>
            <a:r>
              <a:rPr lang="en-US" dirty="0" smtClean="0"/>
              <a:t>  used to: </a:t>
            </a:r>
          </a:p>
          <a:p>
            <a:pPr lvl="1"/>
            <a:r>
              <a:rPr lang="en-US" dirty="0" smtClean="0"/>
              <a:t>place objects  in the world	</a:t>
            </a:r>
          </a:p>
          <a:p>
            <a:pPr lvl="1"/>
            <a:r>
              <a:rPr lang="en-US" dirty="0" smtClean="0"/>
              <a:t>specify viewpoint</a:t>
            </a:r>
          </a:p>
          <a:p>
            <a:r>
              <a:rPr lang="en-US" dirty="0" smtClean="0"/>
              <a:t>Two approaches to describe </a:t>
            </a:r>
            <a:r>
              <a:rPr lang="en-US" b="1" dirty="0" smtClean="0"/>
              <a:t>View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Transformation</a:t>
            </a:r>
          </a:p>
          <a:p>
            <a:pPr lvl="1"/>
            <a:r>
              <a:rPr lang="en-US" dirty="0" smtClean="0"/>
              <a:t>Representation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19600" y="2045797"/>
            <a:ext cx="4724400" cy="214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  <a:ea typeface="Calibri"/>
                <a:cs typeface="Arial"/>
              </a:rPr>
              <a:t>gl.glMatrixMode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alibri"/>
                <a:cs typeface="Arial"/>
              </a:rPr>
              <a:t>(GL.</a:t>
            </a:r>
            <a:r>
              <a:rPr lang="en-US" i="1" dirty="0" smtClean="0">
                <a:solidFill>
                  <a:srgbClr val="0000C0"/>
                </a:solidFill>
                <a:latin typeface="Courier New"/>
                <a:ea typeface="Calibri"/>
                <a:cs typeface="Arial"/>
              </a:rPr>
              <a:t>GL_MODELVIEW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alibri"/>
                <a:cs typeface="Arial"/>
              </a:rPr>
              <a:t>);</a:t>
            </a:r>
            <a:endParaRPr lang="en-US" sz="2000" dirty="0" smtClean="0"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  <a:ea typeface="Calibri"/>
                <a:cs typeface="Arial"/>
              </a:rPr>
              <a:t>gl.glLoadIdentity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alibri"/>
                <a:cs typeface="Arial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ourier New"/>
                <a:ea typeface="Calibri"/>
                <a:cs typeface="Arial"/>
              </a:rPr>
              <a:t>// View transformation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/>
                <a:ea typeface="Calibri"/>
                <a:cs typeface="Arial"/>
              </a:rPr>
              <a:t>…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ourier New"/>
                <a:ea typeface="Calibri"/>
                <a:cs typeface="Arial"/>
              </a:rPr>
              <a:t>// Model Transformation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/>
                <a:ea typeface="Calibri"/>
                <a:cs typeface="Arial"/>
              </a:rPr>
              <a:t>…</a:t>
            </a:r>
            <a:endParaRPr lang="en-US" sz="2000" dirty="0" smtClean="0">
              <a:ea typeface="Calibri"/>
              <a:cs typeface="Arial"/>
            </a:endParaRPr>
          </a:p>
        </p:txBody>
      </p:sp>
      <p:graphicFrame>
        <p:nvGraphicFramePr>
          <p:cNvPr id="808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084431"/>
              </p:ext>
            </p:extLst>
          </p:nvPr>
        </p:nvGraphicFramePr>
        <p:xfrm>
          <a:off x="4419600" y="4247707"/>
          <a:ext cx="4267200" cy="1314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Equation" r:id="rId3" imgW="2184120" imgH="672840" progId="Equation.3">
                  <p:embed/>
                </p:oleObj>
              </mc:Choice>
              <mc:Fallback>
                <p:oleObj name="Equation" r:id="rId3" imgW="218412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247707"/>
                        <a:ext cx="4267200" cy="13148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5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(transformation approach)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600200"/>
            <a:ext cx="4495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The “Camera” resides at the center of the axes and directed towards the negative Z axis</a:t>
            </a:r>
          </a:p>
          <a:p>
            <a:r>
              <a:rPr lang="en-US" dirty="0" smtClean="0"/>
              <a:t>Instead of moving the “Camera” we move the world.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876800" y="2590800"/>
            <a:ext cx="3767195" cy="1731895"/>
            <a:chOff x="983" y="1904"/>
            <a:chExt cx="4714" cy="2161"/>
          </a:xfrm>
        </p:grpSpPr>
        <p:pic>
          <p:nvPicPr>
            <p:cNvPr id="5" name="Picture 6" descr="j02910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83" y="2571"/>
              <a:ext cx="696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Line 31"/>
            <p:cNvSpPr>
              <a:spLocks noChangeShapeType="1"/>
            </p:cNvSpPr>
            <p:nvPr/>
          </p:nvSpPr>
          <p:spPr bwMode="auto">
            <a:xfrm>
              <a:off x="2055" y="2973"/>
              <a:ext cx="283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37"/>
            <p:cNvSpPr>
              <a:spLocks noChangeShapeType="1"/>
            </p:cNvSpPr>
            <p:nvPr/>
          </p:nvSpPr>
          <p:spPr bwMode="auto">
            <a:xfrm>
              <a:off x="2062" y="2974"/>
              <a:ext cx="995" cy="7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38"/>
            <p:cNvSpPr txBox="1">
              <a:spLocks noChangeArrowheads="1"/>
            </p:cNvSpPr>
            <p:nvPr/>
          </p:nvSpPr>
          <p:spPr bwMode="auto">
            <a:xfrm>
              <a:off x="2692" y="3725"/>
              <a:ext cx="765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nstantia" pitchFamily="18" charset="0"/>
                  <a:cs typeface="David" pitchFamily="2" charset="-79"/>
                </a:rPr>
                <a:t>X axis</a:t>
              </a:r>
            </a:p>
          </p:txBody>
        </p:sp>
        <p:sp>
          <p:nvSpPr>
            <p:cNvPr id="9" name="Text Box 39"/>
            <p:cNvSpPr txBox="1">
              <a:spLocks noChangeArrowheads="1"/>
            </p:cNvSpPr>
            <p:nvPr/>
          </p:nvSpPr>
          <p:spPr bwMode="auto">
            <a:xfrm>
              <a:off x="4878" y="2861"/>
              <a:ext cx="81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nstantia" pitchFamily="18" charset="0"/>
                  <a:cs typeface="David" pitchFamily="2" charset="-79"/>
                </a:rPr>
                <a:t>-Z axis</a:t>
              </a:r>
            </a:p>
          </p:txBody>
        </p:sp>
        <p:sp>
          <p:nvSpPr>
            <p:cNvPr id="10" name="Text Box 42"/>
            <p:cNvSpPr txBox="1">
              <a:spLocks noChangeArrowheads="1"/>
            </p:cNvSpPr>
            <p:nvPr/>
          </p:nvSpPr>
          <p:spPr bwMode="auto">
            <a:xfrm>
              <a:off x="983" y="3101"/>
              <a:ext cx="1417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rgbClr val="002060"/>
                  </a:solidFill>
                  <a:latin typeface="+mn-lt"/>
                  <a:cs typeface="+mj-cs"/>
                </a:rPr>
                <a:t>(0,0,0)</a:t>
              </a:r>
            </a:p>
          </p:txBody>
        </p:sp>
        <p:sp>
          <p:nvSpPr>
            <p:cNvPr id="11" name="Line 44"/>
            <p:cNvSpPr>
              <a:spLocks noChangeShapeType="1"/>
            </p:cNvSpPr>
            <p:nvPr/>
          </p:nvSpPr>
          <p:spPr bwMode="auto">
            <a:xfrm flipV="1">
              <a:off x="2067" y="2031"/>
              <a:ext cx="1" cy="9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45"/>
            <p:cNvSpPr txBox="1">
              <a:spLocks noChangeArrowheads="1"/>
            </p:cNvSpPr>
            <p:nvPr/>
          </p:nvSpPr>
          <p:spPr bwMode="auto">
            <a:xfrm>
              <a:off x="2202" y="1904"/>
              <a:ext cx="74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Constantia" pitchFamily="18" charset="0"/>
                  <a:cs typeface="David" pitchFamily="2" charset="-79"/>
                </a:rPr>
                <a:t>Y axis</a:t>
              </a:r>
            </a:p>
          </p:txBody>
        </p:sp>
      </p:grp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14" name="Text Box 45"/>
          <p:cNvSpPr txBox="1">
            <a:spLocks noChangeArrowheads="1"/>
          </p:cNvSpPr>
          <p:nvPr/>
        </p:nvSpPr>
        <p:spPr bwMode="auto">
          <a:xfrm>
            <a:off x="6393387" y="3148705"/>
            <a:ext cx="9967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nstantia" pitchFamily="18" charset="0"/>
                <a:cs typeface="David" pitchFamily="2" charset="-79"/>
              </a:rPr>
              <a:t>Center</a:t>
            </a:r>
            <a:endParaRPr lang="en-US" sz="2000" b="1" dirty="0">
              <a:latin typeface="Constantia" pitchFamily="18" charset="0"/>
              <a:cs typeface="David" pitchFamily="2" charset="-79"/>
            </a:endParaRPr>
          </a:p>
        </p:txBody>
      </p:sp>
      <p:sp>
        <p:nvSpPr>
          <p:cNvPr id="15" name="Text Box 45"/>
          <p:cNvSpPr txBox="1">
            <a:spLocks noChangeArrowheads="1"/>
          </p:cNvSpPr>
          <p:nvPr/>
        </p:nvSpPr>
        <p:spPr bwMode="auto">
          <a:xfrm>
            <a:off x="5012100" y="3876600"/>
            <a:ext cx="5856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nstantia" pitchFamily="18" charset="0"/>
                <a:cs typeface="David" pitchFamily="2" charset="-79"/>
              </a:rPr>
              <a:t>eye</a:t>
            </a:r>
            <a:endParaRPr lang="en-US" sz="2000" b="1" dirty="0">
              <a:latin typeface="Constantia" pitchFamily="18" charset="0"/>
              <a:cs typeface="David" pitchFamily="2" charset="-79"/>
            </a:endParaRPr>
          </a:p>
        </p:txBody>
      </p:sp>
      <p:sp>
        <p:nvSpPr>
          <p:cNvPr id="16" name="Text Box 45"/>
          <p:cNvSpPr txBox="1">
            <a:spLocks noChangeArrowheads="1"/>
          </p:cNvSpPr>
          <p:nvPr/>
        </p:nvSpPr>
        <p:spPr bwMode="auto">
          <a:xfrm>
            <a:off x="5792123" y="2292472"/>
            <a:ext cx="5020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nstantia" pitchFamily="18" charset="0"/>
                <a:cs typeface="David" pitchFamily="2" charset="-79"/>
              </a:rPr>
              <a:t>up</a:t>
            </a:r>
            <a:endParaRPr lang="en-US" sz="2000" b="1" dirty="0">
              <a:latin typeface="Constantia" pitchFamily="18" charset="0"/>
              <a:cs typeface="David" pitchFamily="2" charset="-79"/>
            </a:endParaRPr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8096128" y="3611629"/>
            <a:ext cx="7995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nstantia" pitchFamily="18" charset="0"/>
                <a:cs typeface="David" pitchFamily="2" charset="-79"/>
              </a:rPr>
              <a:t>front</a:t>
            </a:r>
            <a:endParaRPr lang="en-US" sz="2000" b="1" dirty="0">
              <a:latin typeface="Constantia" pitchFamily="18" charset="0"/>
              <a:cs typeface="Davi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99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600200"/>
            <a:ext cx="72390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 err="1" smtClean="0">
                <a:solidFill>
                  <a:srgbClr val="000000"/>
                </a:solidFill>
                <a:latin typeface="Courier New"/>
                <a:ea typeface="Calibri"/>
                <a:cs typeface="Arial"/>
              </a:rPr>
              <a:t>gl.glMatrixMode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Calibri"/>
                <a:cs typeface="Arial"/>
              </a:rPr>
              <a:t>(GL.</a:t>
            </a:r>
            <a:r>
              <a:rPr lang="en-US" sz="2800" i="1" dirty="0" smtClean="0">
                <a:solidFill>
                  <a:srgbClr val="0000C0"/>
                </a:solidFill>
                <a:latin typeface="Courier New"/>
                <a:ea typeface="Calibri"/>
                <a:cs typeface="Arial"/>
              </a:rPr>
              <a:t>GL_MODELVIEW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Calibri"/>
                <a:cs typeface="Arial"/>
              </a:rPr>
              <a:t>);</a:t>
            </a:r>
            <a:endParaRPr lang="en-US" sz="3200" dirty="0" smtClean="0"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 err="1" smtClean="0">
                <a:solidFill>
                  <a:srgbClr val="000000"/>
                </a:solidFill>
                <a:latin typeface="Courier New"/>
                <a:ea typeface="Calibri"/>
                <a:cs typeface="Arial"/>
              </a:rPr>
              <a:t>gl.glLoadIdentity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Calibri"/>
                <a:cs typeface="Arial"/>
              </a:rPr>
              <a:t>();</a:t>
            </a:r>
            <a:endParaRPr lang="en-US" sz="3200" dirty="0" smtClean="0"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 err="1" smtClean="0">
                <a:solidFill>
                  <a:srgbClr val="000000"/>
                </a:solidFill>
                <a:latin typeface="Courier New"/>
                <a:ea typeface="Calibri"/>
                <a:cs typeface="Arial"/>
              </a:rPr>
              <a:t>gl.glRotated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Calibri"/>
                <a:cs typeface="Arial"/>
              </a:rPr>
              <a:t>(45,1,0,0);</a:t>
            </a:r>
            <a:endParaRPr lang="en-US" sz="3200" dirty="0" smtClean="0"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800" dirty="0" err="1" smtClean="0">
                <a:solidFill>
                  <a:srgbClr val="000000"/>
                </a:solidFill>
                <a:latin typeface="Courier New"/>
                <a:ea typeface="Calibri"/>
                <a:cs typeface="Arial"/>
              </a:rPr>
              <a:t>gl.glTranslated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Calibri"/>
                <a:cs typeface="Arial"/>
              </a:rPr>
              <a:t>(0,-8,-10);</a:t>
            </a:r>
            <a:endParaRPr lang="en-US" sz="2800" dirty="0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209843" y="4149096"/>
            <a:ext cx="4300229" cy="2632704"/>
            <a:chOff x="316" y="780"/>
            <a:chExt cx="5381" cy="3285"/>
          </a:xfrm>
        </p:grpSpPr>
        <p:pic>
          <p:nvPicPr>
            <p:cNvPr id="5" name="Picture 6" descr="j029101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2700000">
              <a:off x="1805" y="807"/>
              <a:ext cx="694" cy="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Line 31"/>
            <p:cNvSpPr>
              <a:spLocks noChangeShapeType="1"/>
            </p:cNvSpPr>
            <p:nvPr/>
          </p:nvSpPr>
          <p:spPr bwMode="auto">
            <a:xfrm>
              <a:off x="2055" y="2973"/>
              <a:ext cx="283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37"/>
            <p:cNvSpPr>
              <a:spLocks noChangeShapeType="1"/>
            </p:cNvSpPr>
            <p:nvPr/>
          </p:nvSpPr>
          <p:spPr bwMode="auto">
            <a:xfrm>
              <a:off x="2062" y="2974"/>
              <a:ext cx="995" cy="7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38"/>
            <p:cNvSpPr txBox="1">
              <a:spLocks noChangeArrowheads="1"/>
            </p:cNvSpPr>
            <p:nvPr/>
          </p:nvSpPr>
          <p:spPr bwMode="auto">
            <a:xfrm>
              <a:off x="2692" y="3725"/>
              <a:ext cx="765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nstantia" pitchFamily="18" charset="0"/>
                  <a:cs typeface="David" pitchFamily="2" charset="-79"/>
                </a:rPr>
                <a:t>X axis</a:t>
              </a:r>
            </a:p>
          </p:txBody>
        </p:sp>
        <p:sp>
          <p:nvSpPr>
            <p:cNvPr id="9" name="Text Box 39"/>
            <p:cNvSpPr txBox="1">
              <a:spLocks noChangeArrowheads="1"/>
            </p:cNvSpPr>
            <p:nvPr/>
          </p:nvSpPr>
          <p:spPr bwMode="auto">
            <a:xfrm>
              <a:off x="4878" y="2861"/>
              <a:ext cx="81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nstantia" pitchFamily="18" charset="0"/>
                  <a:cs typeface="David" pitchFamily="2" charset="-79"/>
                </a:rPr>
                <a:t>-Z axis</a:t>
              </a:r>
            </a:p>
          </p:txBody>
        </p:sp>
        <p:sp>
          <p:nvSpPr>
            <p:cNvPr id="10" name="Text Box 42"/>
            <p:cNvSpPr txBox="1">
              <a:spLocks noChangeArrowheads="1"/>
            </p:cNvSpPr>
            <p:nvPr/>
          </p:nvSpPr>
          <p:spPr bwMode="auto">
            <a:xfrm>
              <a:off x="316" y="780"/>
              <a:ext cx="1491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rgbClr val="002060"/>
                  </a:solidFill>
                  <a:latin typeface="+mn-lt"/>
                  <a:cs typeface="+mj-cs"/>
                </a:rPr>
                <a:t>(</a:t>
              </a:r>
              <a:r>
                <a:rPr lang="en-US" sz="2400" b="1" dirty="0" smtClean="0">
                  <a:solidFill>
                    <a:srgbClr val="002060"/>
                  </a:solidFill>
                  <a:latin typeface="+mn-lt"/>
                  <a:cs typeface="+mj-cs"/>
                </a:rPr>
                <a:t>0,8,10</a:t>
              </a:r>
              <a:r>
                <a:rPr lang="en-US" sz="2400" b="1" dirty="0">
                  <a:solidFill>
                    <a:srgbClr val="002060"/>
                  </a:solidFill>
                  <a:latin typeface="+mn-lt"/>
                  <a:cs typeface="+mj-cs"/>
                </a:rPr>
                <a:t>)</a:t>
              </a:r>
            </a:p>
          </p:txBody>
        </p:sp>
        <p:sp>
          <p:nvSpPr>
            <p:cNvPr id="11" name="Line 44"/>
            <p:cNvSpPr>
              <a:spLocks noChangeShapeType="1"/>
            </p:cNvSpPr>
            <p:nvPr/>
          </p:nvSpPr>
          <p:spPr bwMode="auto">
            <a:xfrm flipV="1">
              <a:off x="2067" y="2031"/>
              <a:ext cx="1" cy="9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45"/>
            <p:cNvSpPr txBox="1">
              <a:spLocks noChangeArrowheads="1"/>
            </p:cNvSpPr>
            <p:nvPr/>
          </p:nvSpPr>
          <p:spPr bwMode="auto">
            <a:xfrm>
              <a:off x="2202" y="1904"/>
              <a:ext cx="74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Constantia" pitchFamily="18" charset="0"/>
                  <a:cs typeface="David" pitchFamily="2" charset="-79"/>
                </a:rPr>
                <a:t>Y axis</a:t>
              </a:r>
            </a:p>
          </p:txBody>
        </p:sp>
      </p:grp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9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(representation approach)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800" i="1" dirty="0"/>
              <a:t>void </a:t>
            </a:r>
            <a:r>
              <a:rPr lang="en-US" sz="2800" b="1" i="1" dirty="0" err="1"/>
              <a:t>gluLookAt</a:t>
            </a:r>
            <a:r>
              <a:rPr lang="en-US" sz="2800" i="1" dirty="0"/>
              <a:t>(	</a:t>
            </a:r>
            <a:r>
              <a:rPr lang="en-US" sz="2800" i="1" dirty="0" err="1" smtClean="0"/>
              <a:t>eyeX</a:t>
            </a:r>
            <a:r>
              <a:rPr lang="en-US" sz="2800" i="1" dirty="0" smtClean="0"/>
              <a:t>, </a:t>
            </a:r>
            <a:r>
              <a:rPr lang="en-US" sz="2800" i="1" dirty="0"/>
              <a:t>	</a:t>
            </a:r>
            <a:r>
              <a:rPr lang="en-US" sz="2800" i="1" dirty="0" err="1" smtClean="0"/>
              <a:t>eyeY</a:t>
            </a:r>
            <a:r>
              <a:rPr lang="en-US" sz="2800" i="1" dirty="0" smtClean="0"/>
              <a:t>, </a:t>
            </a:r>
            <a:r>
              <a:rPr lang="en-US" sz="2800" i="1" dirty="0"/>
              <a:t>	</a:t>
            </a:r>
            <a:r>
              <a:rPr lang="en-US" sz="2800" i="1" dirty="0" err="1" smtClean="0"/>
              <a:t>eyeZ</a:t>
            </a:r>
            <a:r>
              <a:rPr lang="en-US" sz="2800" i="1" dirty="0" smtClean="0"/>
              <a:t>, </a:t>
            </a:r>
            <a:endParaRPr lang="en-US" sz="2800" i="1" dirty="0"/>
          </a:p>
          <a:p>
            <a:pPr>
              <a:buFontTx/>
              <a:buNone/>
            </a:pPr>
            <a:r>
              <a:rPr lang="en-US" sz="2800" i="1" dirty="0"/>
              <a:t>				</a:t>
            </a:r>
            <a:r>
              <a:rPr lang="en-US" sz="2800" i="1" dirty="0" err="1" smtClean="0"/>
              <a:t>centerX</a:t>
            </a:r>
            <a:r>
              <a:rPr lang="en-US" sz="2800" i="1" dirty="0" smtClean="0"/>
              <a:t>, </a:t>
            </a:r>
            <a:r>
              <a:rPr lang="en-US" sz="2800" i="1" dirty="0"/>
              <a:t>	</a:t>
            </a:r>
            <a:r>
              <a:rPr lang="en-US" sz="2800" i="1" dirty="0" err="1" smtClean="0"/>
              <a:t>centerY</a:t>
            </a:r>
            <a:r>
              <a:rPr lang="en-US" sz="2800" i="1" dirty="0" smtClean="0"/>
              <a:t>,</a:t>
            </a:r>
            <a:r>
              <a:rPr lang="en-US" sz="2800" i="1" dirty="0"/>
              <a:t>	</a:t>
            </a:r>
            <a:r>
              <a:rPr lang="en-US" sz="2800" i="1" dirty="0" err="1" smtClean="0"/>
              <a:t>centerZ</a:t>
            </a:r>
            <a:r>
              <a:rPr lang="en-US" sz="2800" i="1" dirty="0" smtClean="0"/>
              <a:t>, </a:t>
            </a:r>
            <a:r>
              <a:rPr lang="en-US" sz="2800" i="1" dirty="0"/>
              <a:t>			</a:t>
            </a:r>
            <a:r>
              <a:rPr lang="en-US" sz="2800" i="1" dirty="0" err="1" smtClean="0"/>
              <a:t>upX</a:t>
            </a:r>
            <a:r>
              <a:rPr lang="en-US" sz="2800" i="1" dirty="0" smtClean="0"/>
              <a:t>, </a:t>
            </a:r>
            <a:r>
              <a:rPr lang="en-US" sz="2800" i="1" dirty="0"/>
              <a:t>	</a:t>
            </a:r>
            <a:r>
              <a:rPr lang="en-US" sz="2800" i="1" dirty="0" smtClean="0"/>
              <a:t>	</a:t>
            </a:r>
            <a:r>
              <a:rPr lang="en-US" sz="2800" i="1" dirty="0" err="1" smtClean="0"/>
              <a:t>upY</a:t>
            </a:r>
            <a:r>
              <a:rPr lang="en-US" sz="2800" i="1" dirty="0" smtClean="0"/>
              <a:t>, </a:t>
            </a:r>
            <a:r>
              <a:rPr lang="en-US" sz="2800" i="1" dirty="0"/>
              <a:t>	</a:t>
            </a:r>
            <a:r>
              <a:rPr lang="en-US" sz="2800" i="1" dirty="0" smtClean="0"/>
              <a:t>	</a:t>
            </a:r>
            <a:r>
              <a:rPr lang="en-US" sz="2800" i="1" dirty="0" err="1" smtClean="0"/>
              <a:t>upZ</a:t>
            </a:r>
            <a:r>
              <a:rPr lang="en-US" sz="2800" i="1" dirty="0" smtClean="0"/>
              <a:t>);</a:t>
            </a:r>
            <a:endParaRPr lang="en-US" sz="2800" i="1" dirty="0"/>
          </a:p>
          <a:p>
            <a:pPr>
              <a:buFontTx/>
              <a:buNone/>
            </a:pPr>
            <a:r>
              <a:rPr lang="en-US" sz="2800" i="1" dirty="0"/>
              <a:t>	</a:t>
            </a:r>
          </a:p>
          <a:p>
            <a:pPr>
              <a:buFontTx/>
              <a:buNone/>
            </a:pPr>
            <a:r>
              <a:rPr lang="en-US" sz="2800" dirty="0"/>
              <a:t>	Defines a viewing matrix and multiplies it to the right of the current matrix. </a:t>
            </a:r>
          </a:p>
          <a:p>
            <a:pPr>
              <a:buFontTx/>
              <a:buNone/>
            </a:pPr>
            <a:r>
              <a:rPr lang="en-US" sz="2800" dirty="0"/>
              <a:t>	The </a:t>
            </a:r>
            <a:r>
              <a:rPr lang="en-US" sz="2800" b="1" i="1" dirty="0"/>
              <a:t>eye</a:t>
            </a:r>
            <a:r>
              <a:rPr lang="en-US" sz="2800" dirty="0"/>
              <a:t> values define the </a:t>
            </a:r>
            <a:r>
              <a:rPr lang="en-US" sz="2800" b="1" i="1" dirty="0"/>
              <a:t>viewpoint</a:t>
            </a:r>
            <a:r>
              <a:rPr lang="en-US" sz="2800" dirty="0"/>
              <a:t>.</a:t>
            </a:r>
          </a:p>
          <a:p>
            <a:pPr>
              <a:buFontTx/>
              <a:buNone/>
            </a:pPr>
            <a:r>
              <a:rPr lang="en-US" sz="2800" dirty="0"/>
              <a:t>	The </a:t>
            </a:r>
            <a:r>
              <a:rPr lang="en-US" sz="2800" b="1" i="1" dirty="0"/>
              <a:t>center </a:t>
            </a:r>
            <a:r>
              <a:rPr lang="en-US" sz="2800" dirty="0"/>
              <a:t>values defines the </a:t>
            </a:r>
            <a:r>
              <a:rPr lang="en-US" sz="2800" b="1" i="1" dirty="0"/>
              <a:t>point of interest</a:t>
            </a:r>
            <a:r>
              <a:rPr lang="en-US" sz="2800" dirty="0"/>
              <a:t>. </a:t>
            </a:r>
          </a:p>
          <a:p>
            <a:pPr>
              <a:buFontTx/>
              <a:buNone/>
            </a:pPr>
            <a:r>
              <a:rPr lang="en-US" sz="2800" dirty="0"/>
              <a:t>	The </a:t>
            </a:r>
            <a:r>
              <a:rPr lang="en-US" sz="2800" b="1" i="1" dirty="0"/>
              <a:t>up </a:t>
            </a:r>
            <a:r>
              <a:rPr lang="en-US" sz="2800" dirty="0"/>
              <a:t>values indicate which direction is </a:t>
            </a:r>
            <a:r>
              <a:rPr lang="en-US" sz="2800" b="1" i="1" dirty="0"/>
              <a:t>up</a:t>
            </a:r>
            <a:r>
              <a:rPr lang="en-US" sz="2800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4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- Look 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600200"/>
            <a:ext cx="72390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endParaRPr lang="en-US" sz="2800" dirty="0" smtClean="0">
              <a:solidFill>
                <a:srgbClr val="000000"/>
              </a:solidFill>
              <a:latin typeface="Courier New"/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endParaRPr lang="en-US" sz="2800" dirty="0" smtClean="0">
              <a:solidFill>
                <a:srgbClr val="000000"/>
              </a:solidFill>
              <a:latin typeface="Courier New"/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endParaRPr lang="en-US" sz="2800" dirty="0" smtClean="0">
              <a:solidFill>
                <a:srgbClr val="000000"/>
              </a:solidFill>
              <a:latin typeface="Courier New"/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endParaRPr lang="en-US" sz="2800" dirty="0" smtClean="0">
              <a:solidFill>
                <a:srgbClr val="000000"/>
              </a:solidFill>
              <a:latin typeface="Courier New"/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endParaRPr lang="en-US" sz="2800" dirty="0" smtClean="0">
              <a:solidFill>
                <a:srgbClr val="000000"/>
              </a:solidFill>
              <a:latin typeface="Courier New"/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endParaRPr lang="en-US" sz="2400" dirty="0" smtClean="0">
              <a:solidFill>
                <a:srgbClr val="000000"/>
              </a:solidFill>
              <a:latin typeface="Courier New"/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urier New"/>
                <a:ea typeface="Calibri"/>
                <a:cs typeface="Arial"/>
              </a:rPr>
              <a:t>gl.glMultMatrix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ea typeface="Calibri"/>
                <a:cs typeface="Arial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ea typeface="Calibri"/>
                <a:cs typeface="Arial"/>
              </a:rPr>
              <a:t>);</a:t>
            </a:r>
            <a:endParaRPr lang="en-US" sz="2800" dirty="0" smtClean="0"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urier New"/>
                <a:ea typeface="Calibri"/>
                <a:cs typeface="Arial"/>
              </a:rPr>
              <a:t>gl.glTranslated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ea typeface="Calibri"/>
                <a:cs typeface="Arial"/>
              </a:rPr>
              <a:t>(-</a:t>
            </a:r>
            <a:r>
              <a:rPr lang="en-US" sz="2400" dirty="0" err="1" smtClean="0">
                <a:solidFill>
                  <a:srgbClr val="000000"/>
                </a:solidFill>
                <a:latin typeface="Courier New"/>
                <a:ea typeface="Calibri"/>
                <a:cs typeface="Arial"/>
              </a:rPr>
              <a:t>eyeX,-eyeY,-eyeZ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ea typeface="Calibri"/>
                <a:cs typeface="Arial"/>
              </a:rPr>
              <a:t>);</a:t>
            </a:r>
            <a:endParaRPr lang="en-US" sz="24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609600" y="1905000"/>
          <a:ext cx="2214880" cy="113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0" name="Equation" r:id="rId4" imgW="1384200" imgH="711000" progId="Equation.3">
                  <p:embed/>
                </p:oleObj>
              </mc:Choice>
              <mc:Fallback>
                <p:oleObj name="Equation" r:id="rId4" imgW="13842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05000"/>
                        <a:ext cx="2214880" cy="1137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3048000" y="2118360"/>
          <a:ext cx="812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1" name="Equation" r:id="rId6" imgW="507960" imgH="444240" progId="Equation.3">
                  <p:embed/>
                </p:oleObj>
              </mc:Choice>
              <mc:Fallback>
                <p:oleObj name="Equation" r:id="rId6" imgW="507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118360"/>
                        <a:ext cx="8128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4191000" y="1905000"/>
          <a:ext cx="1503680" cy="113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2" name="Equation" r:id="rId8" imgW="939600" imgH="711000" progId="Equation.3">
                  <p:embed/>
                </p:oleObj>
              </mc:Choice>
              <mc:Fallback>
                <p:oleObj name="Equation" r:id="rId8" imgW="9396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905000"/>
                        <a:ext cx="1503680" cy="1137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5943600" y="2118360"/>
          <a:ext cx="812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3" name="Equation" r:id="rId10" imgW="507960" imgH="444240" progId="Equation.3">
                  <p:embed/>
                </p:oleObj>
              </mc:Choice>
              <mc:Fallback>
                <p:oleObj name="Equation" r:id="rId10" imgW="507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118360"/>
                        <a:ext cx="8128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7239000" y="2300288"/>
          <a:ext cx="10366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4" name="Equation" r:id="rId12" imgW="647640" imgH="215640" progId="Equation.3">
                  <p:embed/>
                </p:oleObj>
              </mc:Choice>
              <mc:Fallback>
                <p:oleObj name="Equation" r:id="rId12" imgW="647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300288"/>
                        <a:ext cx="1036638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268428"/>
              </p:ext>
            </p:extLst>
          </p:nvPr>
        </p:nvGraphicFramePr>
        <p:xfrm>
          <a:off x="1817084" y="3347720"/>
          <a:ext cx="2376488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5" name="Equation" r:id="rId14" imgW="1485720" imgH="965160" progId="Equation.3">
                  <p:embed/>
                </p:oleObj>
              </mc:Choice>
              <mc:Fallback>
                <p:oleObj name="Equation" r:id="rId14" imgW="148572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084" y="3347720"/>
                        <a:ext cx="2376488" cy="154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5043778" y="3482397"/>
            <a:ext cx="2977635" cy="1744718"/>
            <a:chOff x="1383" y="2031"/>
            <a:chExt cx="3726" cy="2177"/>
          </a:xfrm>
        </p:grpSpPr>
        <p:pic>
          <p:nvPicPr>
            <p:cNvPr id="14" name="Picture 6" descr="j0291016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1383" y="2571"/>
              <a:ext cx="696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Line 31"/>
            <p:cNvSpPr>
              <a:spLocks noChangeShapeType="1"/>
            </p:cNvSpPr>
            <p:nvPr/>
          </p:nvSpPr>
          <p:spPr bwMode="auto">
            <a:xfrm>
              <a:off x="2055" y="2973"/>
              <a:ext cx="283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37"/>
            <p:cNvSpPr>
              <a:spLocks noChangeShapeType="1"/>
            </p:cNvSpPr>
            <p:nvPr/>
          </p:nvSpPr>
          <p:spPr bwMode="auto">
            <a:xfrm>
              <a:off x="2062" y="2974"/>
              <a:ext cx="995" cy="7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38"/>
            <p:cNvSpPr txBox="1">
              <a:spLocks noChangeArrowheads="1"/>
            </p:cNvSpPr>
            <p:nvPr/>
          </p:nvSpPr>
          <p:spPr bwMode="auto">
            <a:xfrm>
              <a:off x="2464" y="3709"/>
              <a:ext cx="976" cy="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latin typeface="Constantia" pitchFamily="18" charset="0"/>
                  <a:cs typeface="David" pitchFamily="2" charset="-79"/>
                </a:rPr>
                <a:t>right</a:t>
              </a:r>
              <a:endParaRPr lang="en-US" sz="2000" b="1" dirty="0">
                <a:latin typeface="Constantia" pitchFamily="18" charset="0"/>
                <a:cs typeface="David" pitchFamily="2" charset="-79"/>
              </a:endParaRPr>
            </a:p>
          </p:txBody>
        </p:sp>
        <p:sp>
          <p:nvSpPr>
            <p:cNvPr id="18" name="Text Box 39"/>
            <p:cNvSpPr txBox="1">
              <a:spLocks noChangeArrowheads="1"/>
            </p:cNvSpPr>
            <p:nvPr/>
          </p:nvSpPr>
          <p:spPr bwMode="auto">
            <a:xfrm>
              <a:off x="4878" y="2861"/>
              <a:ext cx="231" cy="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2000" b="1" dirty="0">
                <a:latin typeface="Constantia" pitchFamily="18" charset="0"/>
                <a:cs typeface="David" pitchFamily="2" charset="-79"/>
              </a:endParaRPr>
            </a:p>
          </p:txBody>
        </p:sp>
        <p:sp>
          <p:nvSpPr>
            <p:cNvPr id="20" name="Line 44"/>
            <p:cNvSpPr>
              <a:spLocks noChangeShapeType="1"/>
            </p:cNvSpPr>
            <p:nvPr/>
          </p:nvSpPr>
          <p:spPr bwMode="auto">
            <a:xfrm flipV="1">
              <a:off x="2067" y="2031"/>
              <a:ext cx="1" cy="9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Text Box 45"/>
          <p:cNvSpPr txBox="1">
            <a:spLocks noChangeArrowheads="1"/>
          </p:cNvSpPr>
          <p:nvPr/>
        </p:nvSpPr>
        <p:spPr bwMode="auto">
          <a:xfrm>
            <a:off x="6145324" y="3882838"/>
            <a:ext cx="9498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nstantia" pitchFamily="18" charset="0"/>
                <a:cs typeface="David" pitchFamily="2" charset="-79"/>
              </a:rPr>
              <a:t>center</a:t>
            </a:r>
            <a:endParaRPr lang="en-US" sz="2000" b="1" dirty="0">
              <a:latin typeface="Constantia" pitchFamily="18" charset="0"/>
              <a:cs typeface="David" pitchFamily="2" charset="-79"/>
            </a:endParaRPr>
          </a:p>
        </p:txBody>
      </p:sp>
      <p:sp>
        <p:nvSpPr>
          <p:cNvPr id="23" name="Text Box 45"/>
          <p:cNvSpPr txBox="1">
            <a:spLocks noChangeArrowheads="1"/>
          </p:cNvSpPr>
          <p:nvPr/>
        </p:nvSpPr>
        <p:spPr bwMode="auto">
          <a:xfrm>
            <a:off x="4997931" y="4479281"/>
            <a:ext cx="5856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nstantia" pitchFamily="18" charset="0"/>
                <a:cs typeface="David" pitchFamily="2" charset="-79"/>
              </a:rPr>
              <a:t>eye</a:t>
            </a:r>
            <a:endParaRPr lang="en-US" sz="2000" b="1" dirty="0">
              <a:latin typeface="Constantia" pitchFamily="18" charset="0"/>
              <a:cs typeface="David" pitchFamily="2" charset="-79"/>
            </a:endParaRPr>
          </a:p>
        </p:txBody>
      </p:sp>
      <p:sp>
        <p:nvSpPr>
          <p:cNvPr id="24" name="Text Box 45"/>
          <p:cNvSpPr txBox="1">
            <a:spLocks noChangeArrowheads="1"/>
          </p:cNvSpPr>
          <p:nvPr/>
        </p:nvSpPr>
        <p:spPr bwMode="auto">
          <a:xfrm>
            <a:off x="5639441" y="3082287"/>
            <a:ext cx="5020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nstantia" pitchFamily="18" charset="0"/>
                <a:cs typeface="David" pitchFamily="2" charset="-79"/>
              </a:rPr>
              <a:t>up</a:t>
            </a:r>
            <a:endParaRPr lang="en-US" sz="2000" b="1" dirty="0">
              <a:latin typeface="Constantia" pitchFamily="18" charset="0"/>
              <a:cs typeface="David" pitchFamily="2" charset="-79"/>
            </a:endParaRPr>
          </a:p>
        </p:txBody>
      </p:sp>
      <p:sp>
        <p:nvSpPr>
          <p:cNvPr id="25" name="Text Box 45"/>
          <p:cNvSpPr txBox="1">
            <a:spLocks noChangeArrowheads="1"/>
          </p:cNvSpPr>
          <p:nvPr/>
        </p:nvSpPr>
        <p:spPr bwMode="auto">
          <a:xfrm>
            <a:off x="7516516" y="4323535"/>
            <a:ext cx="7995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nstantia" pitchFamily="18" charset="0"/>
                <a:cs typeface="David" pitchFamily="2" charset="-79"/>
              </a:rPr>
              <a:t>front</a:t>
            </a:r>
            <a:endParaRPr lang="en-US" sz="2000" b="1" dirty="0">
              <a:latin typeface="Constantia" pitchFamily="18" charset="0"/>
              <a:cs typeface="Davi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7793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with Model-View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600" y="1600200"/>
            <a:ext cx="62484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redraw()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glMatrixMode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(GL_MODELVIEW)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glLoadIdentity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// Camera space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gluLookAt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(…) </a:t>
            </a:r>
            <a:r>
              <a:rPr lang="en-US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Set view  </a:t>
            </a:r>
          </a:p>
          <a:p>
            <a:endParaRPr lang="en-US" b="1" dirty="0" smtClean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// World space</a:t>
            </a:r>
          </a:p>
          <a:p>
            <a:endParaRPr lang="en-US" b="1" dirty="0" smtClean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glTranslate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(…) </a:t>
            </a:r>
            <a:r>
              <a:rPr lang="en-US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Set Model</a:t>
            </a:r>
          </a:p>
          <a:p>
            <a:endParaRPr lang="en-US" b="1" dirty="0" smtClean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// Object space</a:t>
            </a:r>
          </a:p>
          <a:p>
            <a:endParaRPr lang="en-US" b="1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r" rtl="1"/>
            <a:endParaRPr lang="he-IL" dirty="0">
              <a:latin typeface="Constantia" pitchFamily="18" charset="0"/>
              <a:cs typeface="David" pitchFamily="2" charset="-79"/>
            </a:endParaRPr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4572000" y="5105400"/>
          <a:ext cx="38449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" name="Equation" r:id="rId4" imgW="1968480" imgH="203040" progId="Equation.3">
                  <p:embed/>
                </p:oleObj>
              </mc:Choice>
              <mc:Fallback>
                <p:oleObj name="Equation" r:id="rId4" imgW="1968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105400"/>
                        <a:ext cx="384492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5030788" y="4022725"/>
          <a:ext cx="29257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6" name="Equation" r:id="rId6" imgW="1498320" imgH="203040" progId="Equation.3">
                  <p:embed/>
                </p:oleObj>
              </mc:Choice>
              <mc:Fallback>
                <p:oleObj name="Equation" r:id="rId6" imgW="1498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0788" y="4022725"/>
                        <a:ext cx="2925762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5426075" y="2971800"/>
          <a:ext cx="21320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" name="Equation" r:id="rId8" imgW="1091880" imgH="203040" progId="Equation.3">
                  <p:embed/>
                </p:oleObj>
              </mc:Choice>
              <mc:Fallback>
                <p:oleObj name="Equation" r:id="rId8" imgW="1091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075" y="2971800"/>
                        <a:ext cx="2132013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2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play!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hlinkClick r:id="rId2"/>
              </a:rPr>
              <a:t>goo.gl/0xFKa</a:t>
            </a:r>
            <a:endParaRPr lang="en-US" sz="5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6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684" y="1728656"/>
                <a:ext cx="7541668" cy="4525963"/>
              </a:xfrm>
            </p:spPr>
            <p:txBody>
              <a:bodyPr/>
              <a:lstStyle/>
              <a:p>
                <a:r>
                  <a:rPr lang="en-US" dirty="0" smtClean="0"/>
                  <a:t>Calculating </a:t>
                </a:r>
                <a:r>
                  <a:rPr lang="en-US" dirty="0"/>
                  <a:t>3D vectors representing the orientation of  the shape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from mouse position (</a:t>
                </a:r>
                <a:r>
                  <a:rPr lang="en-US" dirty="0" smtClean="0"/>
                  <a:t>previous </a:t>
                </a:r>
                <a:r>
                  <a:rPr lang="en-US" dirty="0"/>
                  <a:t>and </a:t>
                </a:r>
                <a:r>
                  <a:rPr lang="en-US" dirty="0" smtClean="0"/>
                  <a:t>current pixel coordinates on the canvas)</a:t>
                </a:r>
                <a:endParaRPr lang="en-US" dirty="0"/>
              </a:p>
              <a:p>
                <a:r>
                  <a:rPr lang="en-US" dirty="0"/>
                  <a:t>Mapping canvas to the region [-1,1]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×</m:t>
                    </m:r>
                    <m:r>
                      <m:rPr>
                        <m:nor/>
                      </m:rPr>
                      <a:rPr lang="en-US" dirty="0"/>
                      <m:t>[−</m:t>
                    </m:r>
                    <m:r>
                      <m:rPr>
                        <m:nor/>
                      </m:rPr>
                      <a:rPr lang="en-US" dirty="0"/>
                      <m:t>1,1</m:t>
                    </m:r>
                    <m:r>
                      <m:rPr>
                        <m:nor/>
                      </m:rPr>
                      <a:rPr lang="en-US" dirty="0"/>
                      <m:t>]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𝑤𝑖𝑑𝑡h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000" i="1" dirty="0" smtClean="0"/>
              </a:p>
              <a:p>
                <a:r>
                  <a:rPr lang="en-US" dirty="0"/>
                  <a:t>Rotating the scene with </a:t>
                </a:r>
                <a:r>
                  <a:rPr lang="en-US" dirty="0" err="1"/>
                  <a:t>glRotate</a:t>
                </a:r>
                <a:r>
                  <a:rPr lang="en-US" dirty="0"/>
                  <a:t> with the </a:t>
                </a:r>
                <a:r>
                  <a:rPr lang="en-US" dirty="0" smtClean="0"/>
                  <a:t>following </a:t>
                </a:r>
                <a:r>
                  <a:rPr lang="en-US" dirty="0"/>
                  <a:t>axis and angle</a:t>
                </a:r>
                <a:r>
                  <a:rPr lang="en-US" sz="2000" i="1" dirty="0" smtClean="0"/>
                  <a:t>:</a:t>
                </a:r>
                <a:endParaRPr lang="en-US" sz="2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𝑣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               </m:t>
                      </m:r>
                      <m:r>
                        <a:rPr lang="en-US" sz="2000" i="1">
                          <a:latin typeface="Cambria Math"/>
                        </a:rPr>
                        <m:t>𝛼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sz="2000" i="1">
                                  <a:latin typeface="Cambria Math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684" y="1728656"/>
                <a:ext cx="7541668" cy="4525963"/>
              </a:xfrm>
              <a:blipFill rotWithShape="0">
                <a:blip r:embed="rId3"/>
                <a:stretch>
                  <a:fillRect l="-1132" t="-1078" r="-2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2" y="466891"/>
            <a:ext cx="8229600" cy="1210899"/>
          </a:xfrm>
        </p:spPr>
        <p:txBody>
          <a:bodyPr/>
          <a:lstStyle/>
          <a:p>
            <a:pPr algn="l"/>
            <a:r>
              <a:rPr lang="en-US" dirty="0"/>
              <a:t>Trackball </a:t>
            </a:r>
            <a:r>
              <a:rPr lang="en-US" dirty="0" smtClean="0"/>
              <a:t>- Rotate </a:t>
            </a:r>
            <a:r>
              <a:rPr lang="en-US" dirty="0"/>
              <a:t>a scene using the </a:t>
            </a:r>
            <a:r>
              <a:rPr lang="en-US" dirty="0" smtClean="0"/>
              <a:t>mouse</a:t>
            </a:r>
            <a:endParaRPr lang="en-US" dirty="0"/>
          </a:p>
        </p:txBody>
      </p:sp>
      <p:pic>
        <p:nvPicPr>
          <p:cNvPr id="1026" name="Picture 2" descr="http://viewport3d.com/Trackball_files/image0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116" y="4611794"/>
            <a:ext cx="18192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900" y="891869"/>
            <a:ext cx="1627299" cy="1673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5364088" y="5265204"/>
            <a:ext cx="108012" cy="144016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89686" y="5201185"/>
                <a:ext cx="2520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86" y="5201185"/>
                <a:ext cx="252028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OpenGL Transformations II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week: Projections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it?</a:t>
            </a:r>
            <a:endParaRPr lang="he-IL" dirty="0" smtClean="0"/>
          </a:p>
        </p:txBody>
      </p:sp>
      <p:sp>
        <p:nvSpPr>
          <p:cNvPr id="2150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Transformation (model -&gt; world)</a:t>
            </a:r>
            <a:endParaRPr lang="he-IL" dirty="0" smtClean="0"/>
          </a:p>
        </p:txBody>
      </p:sp>
      <p:pic>
        <p:nvPicPr>
          <p:cNvPr id="21509" name="Picture 2" descr="C:\Documents and Settings\liors\Local Settings\Temporary Internet Files\Content.IE5\2XBJBFLW\MCj0345804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09800"/>
            <a:ext cx="1500188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1" name="TextBox 7"/>
          <p:cNvSpPr txBox="1">
            <a:spLocks noChangeArrowheads="1"/>
          </p:cNvSpPr>
          <p:nvPr/>
        </p:nvSpPr>
        <p:spPr bwMode="auto">
          <a:xfrm>
            <a:off x="5643563" y="5916613"/>
            <a:ext cx="724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world</a:t>
            </a:r>
            <a:endParaRPr lang="he-IL" dirty="0"/>
          </a:p>
        </p:txBody>
      </p:sp>
      <p:pic>
        <p:nvPicPr>
          <p:cNvPr id="21512" name="Picture 4" descr="C:\Documents and Settings\liors\Local Settings\Temporary Internet Files\Content.IE5\9P0CFNH8\MCj0429677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75" y="2416175"/>
            <a:ext cx="4749800" cy="340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3" name="Picture 2" descr="C:\Documents and Settings\liors\Local Settings\Temporary Internet Files\Content.IE5\2XBJBFLW\MCj0345804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0850" y="4916488"/>
            <a:ext cx="954088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4" name="Picture 2" descr="C:\Documents and Settings\liors\Local Settings\Temporary Internet Files\Content.IE5\2XBJBFLW\MCj0345804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0" y="4273550"/>
            <a:ext cx="6810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5" name="Picture 2" descr="C:\Documents and Settings\liors\Local Settings\Temporary Internet Files\Content.IE5\2XBJBFLW\MCj0345804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357688" y="4202113"/>
            <a:ext cx="428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6" name="Picture 2" descr="C:\Documents and Settings\liors\Local Settings\Temporary Internet Files\Content.IE5\2XBJBFLW\MCj0345804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967538" flipH="1">
            <a:off x="7116763" y="4762500"/>
            <a:ext cx="714375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reeform 14"/>
          <p:cNvSpPr/>
          <p:nvPr/>
        </p:nvSpPr>
        <p:spPr>
          <a:xfrm>
            <a:off x="2222500" y="2606675"/>
            <a:ext cx="2185988" cy="1457325"/>
          </a:xfrm>
          <a:custGeom>
            <a:avLst/>
            <a:gdLst>
              <a:gd name="connsiteX0" fmla="*/ 179695 w 2185916"/>
              <a:gd name="connsiteY0" fmla="*/ 65964 h 1458035"/>
              <a:gd name="connsiteX1" fmla="*/ 234286 w 2185916"/>
              <a:gd name="connsiteY1" fmla="*/ 65964 h 1458035"/>
              <a:gd name="connsiteX2" fmla="*/ 1585414 w 2185916"/>
              <a:gd name="connsiteY2" fmla="*/ 461749 h 1458035"/>
              <a:gd name="connsiteX3" fmla="*/ 2185916 w 2185916"/>
              <a:gd name="connsiteY3" fmla="*/ 1458035 h 145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916" h="1458035">
                <a:moveTo>
                  <a:pt x="179695" y="65964"/>
                </a:moveTo>
                <a:cubicBezTo>
                  <a:pt x="89847" y="32982"/>
                  <a:pt x="0" y="0"/>
                  <a:pt x="234286" y="65964"/>
                </a:cubicBezTo>
                <a:cubicBezTo>
                  <a:pt x="468572" y="131928"/>
                  <a:pt x="1260142" y="229737"/>
                  <a:pt x="1585414" y="461749"/>
                </a:cubicBezTo>
                <a:cubicBezTo>
                  <a:pt x="1910686" y="693761"/>
                  <a:pt x="2048301" y="1075898"/>
                  <a:pt x="2185916" y="145803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6" name="Freeform 15"/>
          <p:cNvSpPr/>
          <p:nvPr/>
        </p:nvSpPr>
        <p:spPr>
          <a:xfrm>
            <a:off x="2308225" y="2328863"/>
            <a:ext cx="5121275" cy="2301875"/>
          </a:xfrm>
          <a:custGeom>
            <a:avLst/>
            <a:gdLst>
              <a:gd name="connsiteX0" fmla="*/ 0 w 5336275"/>
              <a:gd name="connsiteY0" fmla="*/ 0 h 2088108"/>
              <a:gd name="connsiteX1" fmla="*/ 3098042 w 5336275"/>
              <a:gd name="connsiteY1" fmla="*/ 354842 h 2088108"/>
              <a:gd name="connsiteX2" fmla="*/ 5336275 w 5336275"/>
              <a:gd name="connsiteY2" fmla="*/ 2088108 h 208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6275" h="2088108">
                <a:moveTo>
                  <a:pt x="0" y="0"/>
                </a:moveTo>
                <a:cubicBezTo>
                  <a:pt x="1104331" y="3412"/>
                  <a:pt x="2208663" y="6824"/>
                  <a:pt x="3098042" y="354842"/>
                </a:cubicBezTo>
                <a:cubicBezTo>
                  <a:pt x="3987421" y="702860"/>
                  <a:pt x="4661848" y="1395484"/>
                  <a:pt x="5336275" y="208810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7" name="Freeform 16"/>
          <p:cNvSpPr/>
          <p:nvPr/>
        </p:nvSpPr>
        <p:spPr>
          <a:xfrm>
            <a:off x="2238375" y="2836863"/>
            <a:ext cx="2006600" cy="2565400"/>
          </a:xfrm>
          <a:custGeom>
            <a:avLst/>
            <a:gdLst>
              <a:gd name="connsiteX0" fmla="*/ 0 w 2006221"/>
              <a:gd name="connsiteY0" fmla="*/ 0 h 2565779"/>
              <a:gd name="connsiteX1" fmla="*/ 777922 w 2006221"/>
              <a:gd name="connsiteY1" fmla="*/ 1883391 h 2565779"/>
              <a:gd name="connsiteX2" fmla="*/ 2006221 w 2006221"/>
              <a:gd name="connsiteY2" fmla="*/ 2565779 h 2565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6221" h="2565779">
                <a:moveTo>
                  <a:pt x="0" y="0"/>
                </a:moveTo>
                <a:cubicBezTo>
                  <a:pt x="221776" y="727880"/>
                  <a:pt x="443552" y="1455761"/>
                  <a:pt x="777922" y="1883391"/>
                </a:cubicBezTo>
                <a:cubicBezTo>
                  <a:pt x="1112292" y="2311021"/>
                  <a:pt x="1559256" y="2438400"/>
                  <a:pt x="2006221" y="256577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8" name="Freeform 17"/>
          <p:cNvSpPr/>
          <p:nvPr/>
        </p:nvSpPr>
        <p:spPr>
          <a:xfrm>
            <a:off x="2347913" y="2781300"/>
            <a:ext cx="2633662" cy="2147888"/>
          </a:xfrm>
          <a:custGeom>
            <a:avLst/>
            <a:gdLst>
              <a:gd name="connsiteX0" fmla="*/ 0 w 2634018"/>
              <a:gd name="connsiteY0" fmla="*/ 0 h 2147248"/>
              <a:gd name="connsiteX1" fmla="*/ 1460310 w 2634018"/>
              <a:gd name="connsiteY1" fmla="*/ 1828800 h 2147248"/>
              <a:gd name="connsiteX2" fmla="*/ 2634018 w 2634018"/>
              <a:gd name="connsiteY2" fmla="*/ 1910686 h 214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4018" h="2147248">
                <a:moveTo>
                  <a:pt x="0" y="0"/>
                </a:moveTo>
                <a:cubicBezTo>
                  <a:pt x="510653" y="755176"/>
                  <a:pt x="1021307" y="1510352"/>
                  <a:pt x="1460310" y="1828800"/>
                </a:cubicBezTo>
                <a:cubicBezTo>
                  <a:pt x="1899313" y="2147248"/>
                  <a:pt x="2266665" y="2028967"/>
                  <a:pt x="2634018" y="191068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1066800" y="3505200"/>
            <a:ext cx="8034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Object</a:t>
            </a:r>
            <a:endParaRPr lang="he-IL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it?</a:t>
            </a:r>
            <a:endParaRPr lang="he-IL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Transformation (World -&gt; View)</a:t>
            </a:r>
            <a:endParaRPr lang="he-IL" dirty="0" smtClean="0"/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3" y="2286000"/>
            <a:ext cx="820102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4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udn.epicgames.com/Three/rsrc/Three/CameraTechnicalGuide/camera_to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584684"/>
            <a:ext cx="7620000" cy="59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>
            <a:stCxn id="12293" idx="3"/>
          </p:cNvCxnSpPr>
          <p:nvPr/>
        </p:nvCxnSpPr>
        <p:spPr>
          <a:xfrm flipV="1">
            <a:off x="4487600" y="3537437"/>
            <a:ext cx="3108736" cy="67067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2293" idx="3"/>
          </p:cNvCxnSpPr>
          <p:nvPr/>
        </p:nvCxnSpPr>
        <p:spPr>
          <a:xfrm flipV="1">
            <a:off x="4487600" y="836715"/>
            <a:ext cx="287740" cy="337139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293" name="Picture 5" descr="Movie Camera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47808">
            <a:off x="3900909" y="4116194"/>
            <a:ext cx="719388" cy="74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649018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/>
              </a:rPr>
              <a:t>http://udn.epicgames.com/Three/CameraTechnicalGuide.html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2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udn.epicgames.com/Three/rsrc/Three/CameraTechnicalGuide/camera_thi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84684"/>
            <a:ext cx="7620000" cy="59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3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it?</a:t>
            </a:r>
            <a:endParaRPr lang="he-IL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57238"/>
          </a:xfrm>
        </p:spPr>
        <p:txBody>
          <a:bodyPr/>
          <a:lstStyle/>
          <a:p>
            <a:pPr eaLnBrk="1" hangingPunct="1"/>
            <a:r>
              <a:rPr lang="en-US" dirty="0" smtClean="0"/>
              <a:t>Projection Transformation (View -&gt; Screen)</a:t>
            </a:r>
            <a:endParaRPr lang="he-IL" dirty="0" smtClean="0"/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8" y="2357438"/>
            <a:ext cx="2700337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2" descr="D:\funk\Angel\ortho5.4.ti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71938" y="2428875"/>
            <a:ext cx="4011612" cy="335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7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OpenGL Transformations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</a:t>
            </a:r>
            <a:endParaRPr lang="en-US" dirty="0"/>
          </a:p>
        </p:txBody>
      </p:sp>
      <p:sp>
        <p:nvSpPr>
          <p:cNvPr id="5" name="TextBox 8"/>
          <p:cNvSpPr txBox="1"/>
          <p:nvPr/>
        </p:nvSpPr>
        <p:spPr>
          <a:xfrm>
            <a:off x="76200" y="6519446"/>
            <a:ext cx="9091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Some slides taken from Alan Lerner:  http://www.cs.tau.ac.il/~alan/Teaching/OpenGL/OpenGL.htm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4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964912F8CA045E4D9401ABFFF3C0940D" ma:contentTypeVersion="0" ma:contentTypeDescription="צור מסמך חדש." ma:contentTypeScope="" ma:versionID="9023b1b3826864bb8e70d956d6263d21">
  <xsd:schema xmlns:xsd="http://www.w3.org/2001/XMLSchema" xmlns:p="http://schemas.microsoft.com/office/2006/metadata/properties" targetNamespace="http://schemas.microsoft.com/office/2006/metadata/properties" ma:root="true" ma:fieldsID="2c7d503b2acf974fb06ee4efbd20f8c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 ma:readOnly="true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BD1785EC-E6D5-4F4A-922A-3D792F2EC7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784277A-9726-47C8-BE8B-BC73C51CE1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AFBF10-EAB5-4291-AE84-88B64E7EEA38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16654</TotalTime>
  <Words>829</Words>
  <Application>Microsoft Office PowerPoint</Application>
  <PresentationFormat>On-screen Show (4:3)</PresentationFormat>
  <Paragraphs>311</Paragraphs>
  <Slides>31</Slides>
  <Notes>11</Notes>
  <HiddenSlides>1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8" baseType="lpstr">
      <vt:lpstr>Arial</vt:lpstr>
      <vt:lpstr>Arial Black</vt:lpstr>
      <vt:lpstr>Calibri</vt:lpstr>
      <vt:lpstr>Cambria Math</vt:lpstr>
      <vt:lpstr>Century Gothic</vt:lpstr>
      <vt:lpstr>Consolas</vt:lpstr>
      <vt:lpstr>Constantia</vt:lpstr>
      <vt:lpstr>Courier New</vt:lpstr>
      <vt:lpstr>David</vt:lpstr>
      <vt:lpstr>Gisha</vt:lpstr>
      <vt:lpstr>Helvetica</vt:lpstr>
      <vt:lpstr>Palatino Linotype</vt:lpstr>
      <vt:lpstr>Symbol</vt:lpstr>
      <vt:lpstr>Times New Roman</vt:lpstr>
      <vt:lpstr>Executive</vt:lpstr>
      <vt:lpstr>Equation</vt:lpstr>
      <vt:lpstr>משוואה</vt:lpstr>
      <vt:lpstr>Computer Graphics 8th Recitation  “OpenGL: Transformations I”</vt:lpstr>
      <vt:lpstr>Today!</vt:lpstr>
      <vt:lpstr>Let’s play!</vt:lpstr>
      <vt:lpstr>Why do we need it?</vt:lpstr>
      <vt:lpstr>Why do we need it?</vt:lpstr>
      <vt:lpstr>PowerPoint Presentation</vt:lpstr>
      <vt:lpstr>PowerPoint Presentation</vt:lpstr>
      <vt:lpstr>Why do we need it?</vt:lpstr>
      <vt:lpstr>MODEL-VIEW</vt:lpstr>
      <vt:lpstr>Graphical Pipeline</vt:lpstr>
      <vt:lpstr>Transformations in OpenGL</vt:lpstr>
      <vt:lpstr>MATH: Transforming an object VS  Transforming to different view</vt:lpstr>
      <vt:lpstr>Manipulating Transformations</vt:lpstr>
      <vt:lpstr>Transformation Methods</vt:lpstr>
      <vt:lpstr>Transformation Matrices</vt:lpstr>
      <vt:lpstr>Order Matters!</vt:lpstr>
      <vt:lpstr>Transformation Example</vt:lpstr>
      <vt:lpstr>Transform Order Rule of Thumb</vt:lpstr>
      <vt:lpstr>General Methods</vt:lpstr>
      <vt:lpstr>Example: Left-side multiplication</vt:lpstr>
      <vt:lpstr>Push / Pop Matrix</vt:lpstr>
      <vt:lpstr>Push / Pop Matrix</vt:lpstr>
      <vt:lpstr>Push / Pop Matrix</vt:lpstr>
      <vt:lpstr>Model-View</vt:lpstr>
      <vt:lpstr>View (transformation approach)</vt:lpstr>
      <vt:lpstr>View Example</vt:lpstr>
      <vt:lpstr>View (representation approach)</vt:lpstr>
      <vt:lpstr>View - Look At</vt:lpstr>
      <vt:lpstr>Drawing with Model-View</vt:lpstr>
      <vt:lpstr>Trackball - Rotate a scene using the mouse</vt:lpstr>
      <vt:lpstr>Next week: Projections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dc:creator>Michael</dc:creator>
  <cp:lastModifiedBy>Anna</cp:lastModifiedBy>
  <cp:revision>651</cp:revision>
  <dcterms:created xsi:type="dcterms:W3CDTF">2006-08-16T00:00:00Z</dcterms:created>
  <dcterms:modified xsi:type="dcterms:W3CDTF">2015-05-07T17:29:07Z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0x010100964912F8CA045E4D9401ABFFF3C0940D</vt:lpwstr>
  </property>
</Properties>
</file>