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305" r:id="rId5"/>
    <p:sldId id="306" r:id="rId6"/>
    <p:sldId id="362" r:id="rId7"/>
    <p:sldId id="367" r:id="rId8"/>
    <p:sldId id="368" r:id="rId9"/>
    <p:sldId id="373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58" r:id="rId18"/>
    <p:sldId id="337" r:id="rId19"/>
    <p:sldId id="361" r:id="rId20"/>
    <p:sldId id="344" r:id="rId21"/>
    <p:sldId id="347" r:id="rId22"/>
    <p:sldId id="345" r:id="rId23"/>
    <p:sldId id="346" r:id="rId24"/>
    <p:sldId id="348" r:id="rId25"/>
    <p:sldId id="349" r:id="rId26"/>
    <p:sldId id="352" r:id="rId27"/>
    <p:sldId id="353" r:id="rId28"/>
    <p:sldId id="350" r:id="rId29"/>
    <p:sldId id="354" r:id="rId30"/>
    <p:sldId id="351" r:id="rId31"/>
    <p:sldId id="355" r:id="rId32"/>
    <p:sldId id="356" r:id="rId33"/>
    <p:sldId id="357" r:id="rId34"/>
    <p:sldId id="371" r:id="rId35"/>
    <p:sldId id="372" r:id="rId36"/>
    <p:sldId id="338" r:id="rId37"/>
    <p:sldId id="339" r:id="rId38"/>
    <p:sldId id="340" r:id="rId39"/>
    <p:sldId id="341" r:id="rId40"/>
    <p:sldId id="374" r:id="rId41"/>
    <p:sldId id="342" r:id="rId42"/>
    <p:sldId id="369" r:id="rId43"/>
    <p:sldId id="370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3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24" autoAdjust="0"/>
  </p:normalViewPr>
  <p:slideViewPr>
    <p:cSldViewPr snapToObjects="1">
      <p:cViewPr>
        <p:scale>
          <a:sx n="66" d="100"/>
          <a:sy n="66" d="100"/>
        </p:scale>
        <p:origin x="8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14" d="100"/>
          <a:sy n="114" d="100"/>
        </p:scale>
        <p:origin x="-2358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18F1-9225-47F2-A027-D29D8C59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8507D2-9EF3-463E-A5A5-62F0126C28B1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David" pitchFamily="34" charset="-79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e-IL" smtClean="0"/>
              <a:t>לשים לב לצירים</a:t>
            </a:r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9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66E976-B8BD-4878-AFA5-91C660C0521C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David" pitchFamily="34" charset="-79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cs typeface="Arial" charset="0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38809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FD15-9984-44F4-85C6-15B552F1AA21}" type="datetime1">
              <a:rPr lang="en-US" smtClean="0"/>
              <a:t>5/10/2015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4F46-5314-4BB6-B647-6D6EB63BA2C7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2E-8601-4F39-A42A-3D11C9317230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F14D-CE58-484B-AB7A-47732E6A297C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99-5ABE-46CC-BDCF-73513D98CACD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E8FE-06C5-40B7-8E59-F93C72E81E61}" type="datetime1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C4EE-220A-46A1-83CB-CD3183771BB1}" type="datetime1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F797-6420-4542-9CB3-83F12D053A1A}" type="datetime1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35C3-654E-4B83-A3F7-20494991D72A}" type="datetime1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09A-F6E3-4E07-89E6-EFB94F5BD41D}" type="datetime1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6B37-17B6-4D3B-9387-37187621DEBD}" type="datetime1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2821D4C-4EBF-42FD-94FA-8DCC9121298F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Computer Graphics</a:t>
            </a:r>
            <a:br>
              <a:rPr lang="en-US" sz="6000" dirty="0" smtClean="0"/>
            </a:br>
            <a:r>
              <a:rPr lang="en-US" sz="6000" dirty="0" smtClean="0"/>
              <a:t>9</a:t>
            </a:r>
            <a:r>
              <a:rPr lang="en-US" sz="6000" baseline="30000" dirty="0" smtClean="0"/>
              <a:t>th</a:t>
            </a:r>
            <a:r>
              <a:rPr lang="en-US" sz="6000" dirty="0" smtClean="0"/>
              <a:t> Recitation</a:t>
            </a:r>
            <a:br>
              <a:rPr lang="en-US" sz="6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6000" dirty="0" smtClean="0"/>
              <a:t>“OpenGL: Transformations II</a:t>
            </a:r>
            <a:r>
              <a:rPr lang="en-US" sz="5400" dirty="0" smtClean="0"/>
              <a:t>”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81200"/>
          </a:xfrm>
        </p:spPr>
        <p:txBody>
          <a:bodyPr/>
          <a:lstStyle/>
          <a:p>
            <a:r>
              <a:rPr lang="en-US" dirty="0" smtClean="0"/>
              <a:t>Anna Shtengel</a:t>
            </a:r>
          </a:p>
          <a:p>
            <a:r>
              <a:rPr lang="en-US" dirty="0" smtClean="0"/>
              <a:t>Based on slides by </a:t>
            </a:r>
            <a:r>
              <a:rPr lang="en-US" dirty="0"/>
              <a:t>Michael </a:t>
            </a:r>
            <a:r>
              <a:rPr lang="en-US" dirty="0" err="1" smtClean="0"/>
              <a:t>Litvin</a:t>
            </a:r>
            <a:endParaRPr lang="he-IL" dirty="0" smtClean="0"/>
          </a:p>
          <a:p>
            <a:r>
              <a:rPr lang="en-US" dirty="0" smtClean="0"/>
              <a:t>11.5.2013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anna.shtengel@post.idc.ac.il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Line 36"/>
          <p:cNvSpPr>
            <a:spLocks noChangeShapeType="1"/>
          </p:cNvSpPr>
          <p:nvPr/>
        </p:nvSpPr>
        <p:spPr bwMode="auto">
          <a:xfrm>
            <a:off x="5622925" y="3495675"/>
            <a:ext cx="214313" cy="195263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</p:txBody>
      </p:sp>
      <p:sp>
        <p:nvSpPr>
          <p:cNvPr id="101380" name="Line 10"/>
          <p:cNvSpPr>
            <a:spLocks noChangeShapeType="1"/>
          </p:cNvSpPr>
          <p:nvPr/>
        </p:nvSpPr>
        <p:spPr bwMode="auto">
          <a:xfrm>
            <a:off x="4724400" y="328295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1" name="Line 11"/>
          <p:cNvSpPr>
            <a:spLocks noChangeShapeType="1"/>
          </p:cNvSpPr>
          <p:nvPr/>
        </p:nvSpPr>
        <p:spPr bwMode="auto">
          <a:xfrm>
            <a:off x="4038600" y="267335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2" name="Line 12"/>
          <p:cNvSpPr>
            <a:spLocks noChangeShapeType="1"/>
          </p:cNvSpPr>
          <p:nvPr/>
        </p:nvSpPr>
        <p:spPr bwMode="auto">
          <a:xfrm>
            <a:off x="4038600" y="389255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3" name="Line 13"/>
          <p:cNvSpPr>
            <a:spLocks noChangeShapeType="1"/>
          </p:cNvSpPr>
          <p:nvPr/>
        </p:nvSpPr>
        <p:spPr bwMode="auto">
          <a:xfrm>
            <a:off x="4038600" y="267335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4" name="Line 14"/>
          <p:cNvSpPr>
            <a:spLocks noChangeShapeType="1"/>
          </p:cNvSpPr>
          <p:nvPr/>
        </p:nvSpPr>
        <p:spPr bwMode="auto">
          <a:xfrm>
            <a:off x="6096000" y="328295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5" name="Line 15"/>
          <p:cNvSpPr>
            <a:spLocks noChangeShapeType="1"/>
          </p:cNvSpPr>
          <p:nvPr/>
        </p:nvSpPr>
        <p:spPr bwMode="auto">
          <a:xfrm>
            <a:off x="5410200" y="267335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6" name="Line 16"/>
          <p:cNvSpPr>
            <a:spLocks noChangeShapeType="1"/>
          </p:cNvSpPr>
          <p:nvPr/>
        </p:nvSpPr>
        <p:spPr bwMode="auto">
          <a:xfrm>
            <a:off x="5410200" y="389255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7" name="Line 17"/>
          <p:cNvSpPr>
            <a:spLocks noChangeShapeType="1"/>
          </p:cNvSpPr>
          <p:nvPr/>
        </p:nvSpPr>
        <p:spPr bwMode="auto">
          <a:xfrm>
            <a:off x="5410200" y="267335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8" name="Line 18"/>
          <p:cNvSpPr>
            <a:spLocks noChangeShapeType="1"/>
          </p:cNvSpPr>
          <p:nvPr/>
        </p:nvSpPr>
        <p:spPr bwMode="auto">
          <a:xfrm>
            <a:off x="4724400" y="450215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9" name="Line 19"/>
          <p:cNvSpPr>
            <a:spLocks noChangeShapeType="1"/>
          </p:cNvSpPr>
          <p:nvPr/>
        </p:nvSpPr>
        <p:spPr bwMode="auto">
          <a:xfrm>
            <a:off x="4724400" y="328295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0" name="Line 20"/>
          <p:cNvSpPr>
            <a:spLocks noChangeShapeType="1"/>
          </p:cNvSpPr>
          <p:nvPr/>
        </p:nvSpPr>
        <p:spPr bwMode="auto">
          <a:xfrm>
            <a:off x="4038600" y="389255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1" name="Line 22"/>
          <p:cNvSpPr>
            <a:spLocks noChangeShapeType="1"/>
          </p:cNvSpPr>
          <p:nvPr/>
        </p:nvSpPr>
        <p:spPr bwMode="auto">
          <a:xfrm>
            <a:off x="4038600" y="267335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2" name="Line 23"/>
          <p:cNvSpPr>
            <a:spLocks noChangeShapeType="1"/>
          </p:cNvSpPr>
          <p:nvPr/>
        </p:nvSpPr>
        <p:spPr bwMode="auto">
          <a:xfrm>
            <a:off x="2819400" y="328295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3" name="Line 24"/>
          <p:cNvSpPr>
            <a:spLocks noChangeShapeType="1"/>
          </p:cNvSpPr>
          <p:nvPr/>
        </p:nvSpPr>
        <p:spPr bwMode="auto">
          <a:xfrm>
            <a:off x="2133600" y="267335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4" name="Line 25"/>
          <p:cNvSpPr>
            <a:spLocks noChangeShapeType="1"/>
          </p:cNvSpPr>
          <p:nvPr/>
        </p:nvSpPr>
        <p:spPr bwMode="auto">
          <a:xfrm>
            <a:off x="2133600" y="389255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5" name="Line 26"/>
          <p:cNvSpPr>
            <a:spLocks noChangeShapeType="1"/>
          </p:cNvSpPr>
          <p:nvPr/>
        </p:nvSpPr>
        <p:spPr bwMode="auto">
          <a:xfrm>
            <a:off x="2133600" y="267335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1396" name="Picture 6" descr="j029101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71600" y="2949575"/>
            <a:ext cx="1104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97" name="Line 27"/>
          <p:cNvSpPr>
            <a:spLocks noChangeShapeType="1"/>
          </p:cNvSpPr>
          <p:nvPr/>
        </p:nvSpPr>
        <p:spPr bwMode="auto">
          <a:xfrm>
            <a:off x="2819400" y="4502150"/>
            <a:ext cx="1905000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8" name="Line 28"/>
          <p:cNvSpPr>
            <a:spLocks noChangeShapeType="1"/>
          </p:cNvSpPr>
          <p:nvPr/>
        </p:nvSpPr>
        <p:spPr bwMode="auto">
          <a:xfrm>
            <a:off x="2819400" y="3282950"/>
            <a:ext cx="1905000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9" name="Line 29"/>
          <p:cNvSpPr>
            <a:spLocks noChangeShapeType="1"/>
          </p:cNvSpPr>
          <p:nvPr/>
        </p:nvSpPr>
        <p:spPr bwMode="auto">
          <a:xfrm>
            <a:off x="2133600" y="3892550"/>
            <a:ext cx="1905000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400" name="Line 30"/>
          <p:cNvSpPr>
            <a:spLocks noChangeShapeType="1"/>
          </p:cNvSpPr>
          <p:nvPr/>
        </p:nvSpPr>
        <p:spPr bwMode="auto">
          <a:xfrm>
            <a:off x="2133600" y="2673350"/>
            <a:ext cx="1905000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401" name="Line 31"/>
          <p:cNvSpPr>
            <a:spLocks noChangeShapeType="1"/>
          </p:cNvSpPr>
          <p:nvPr/>
        </p:nvSpPr>
        <p:spPr bwMode="auto">
          <a:xfrm>
            <a:off x="2438400" y="358775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1402" name="Line 32"/>
          <p:cNvSpPr>
            <a:spLocks noChangeShapeType="1"/>
          </p:cNvSpPr>
          <p:nvPr/>
        </p:nvSpPr>
        <p:spPr bwMode="auto">
          <a:xfrm flipV="1">
            <a:off x="4344988" y="3398838"/>
            <a:ext cx="0" cy="366712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403" name="Line 34"/>
          <p:cNvSpPr>
            <a:spLocks noChangeShapeType="1"/>
          </p:cNvSpPr>
          <p:nvPr/>
        </p:nvSpPr>
        <p:spPr bwMode="auto">
          <a:xfrm>
            <a:off x="4210050" y="3459163"/>
            <a:ext cx="269875" cy="238125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404" name="Line 35"/>
          <p:cNvSpPr>
            <a:spLocks noChangeShapeType="1"/>
          </p:cNvSpPr>
          <p:nvPr/>
        </p:nvSpPr>
        <p:spPr bwMode="auto">
          <a:xfrm flipV="1">
            <a:off x="5726113" y="3435350"/>
            <a:ext cx="0" cy="293688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405" name="Line 37"/>
          <p:cNvSpPr>
            <a:spLocks noChangeShapeType="1"/>
          </p:cNvSpPr>
          <p:nvPr/>
        </p:nvSpPr>
        <p:spPr bwMode="auto">
          <a:xfrm>
            <a:off x="2449513" y="3589338"/>
            <a:ext cx="1579562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1406" name="Text Box 38"/>
          <p:cNvSpPr txBox="1">
            <a:spLocks noChangeArrowheads="1"/>
          </p:cNvSpPr>
          <p:nvPr/>
        </p:nvSpPr>
        <p:spPr bwMode="auto">
          <a:xfrm>
            <a:off x="3452813" y="4781550"/>
            <a:ext cx="887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nstantia" pitchFamily="18" charset="0"/>
                <a:cs typeface="David" pitchFamily="2" charset="-79"/>
              </a:rPr>
              <a:t>X axis</a:t>
            </a:r>
          </a:p>
        </p:txBody>
      </p:sp>
      <p:sp>
        <p:nvSpPr>
          <p:cNvPr id="101407" name="Text Box 39"/>
          <p:cNvSpPr txBox="1">
            <a:spLocks noChangeArrowheads="1"/>
          </p:cNvSpPr>
          <p:nvPr/>
        </p:nvSpPr>
        <p:spPr bwMode="auto">
          <a:xfrm>
            <a:off x="6875463" y="3409950"/>
            <a:ext cx="954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nstantia" pitchFamily="18" charset="0"/>
                <a:cs typeface="David" pitchFamily="2" charset="-79"/>
              </a:rPr>
              <a:t>-Z axis</a:t>
            </a:r>
          </a:p>
        </p:txBody>
      </p:sp>
      <p:sp>
        <p:nvSpPr>
          <p:cNvPr id="101408" name="Text Box 40"/>
          <p:cNvSpPr txBox="1">
            <a:spLocks noChangeArrowheads="1"/>
          </p:cNvSpPr>
          <p:nvPr/>
        </p:nvSpPr>
        <p:spPr bwMode="auto">
          <a:xfrm>
            <a:off x="2609850" y="2327275"/>
            <a:ext cx="1887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  <a:latin typeface="Constantia" pitchFamily="18" charset="0"/>
                <a:cs typeface="David" pitchFamily="2" charset="-79"/>
              </a:rPr>
              <a:t>(Left, top, near)</a:t>
            </a:r>
          </a:p>
        </p:txBody>
      </p:sp>
      <p:sp>
        <p:nvSpPr>
          <p:cNvPr id="101409" name="Text Box 41"/>
          <p:cNvSpPr txBox="1">
            <a:spLocks noChangeArrowheads="1"/>
          </p:cNvSpPr>
          <p:nvPr/>
        </p:nvSpPr>
        <p:spPr bwMode="auto">
          <a:xfrm>
            <a:off x="6021388" y="4414838"/>
            <a:ext cx="2317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  <a:latin typeface="Constantia" pitchFamily="18" charset="0"/>
                <a:cs typeface="David" pitchFamily="2" charset="-79"/>
              </a:rPr>
              <a:t>(Right, bottom, far)</a:t>
            </a:r>
          </a:p>
        </p:txBody>
      </p:sp>
      <p:sp>
        <p:nvSpPr>
          <p:cNvPr id="101410" name="Text Box 42"/>
          <p:cNvSpPr txBox="1">
            <a:spLocks noChangeArrowheads="1"/>
          </p:cNvSpPr>
          <p:nvPr/>
        </p:nvSpPr>
        <p:spPr bwMode="auto">
          <a:xfrm>
            <a:off x="1390650" y="3393043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(0,0,0)</a:t>
            </a:r>
          </a:p>
        </p:txBody>
      </p:sp>
      <p:sp>
        <p:nvSpPr>
          <p:cNvPr id="101411" name="Text Box 43"/>
          <p:cNvSpPr txBox="1">
            <a:spLocks noChangeArrowheads="1"/>
          </p:cNvSpPr>
          <p:nvPr/>
        </p:nvSpPr>
        <p:spPr bwMode="auto">
          <a:xfrm>
            <a:off x="155575" y="5481637"/>
            <a:ext cx="8775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glOrtho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(left, right, bottom, top, -near, -far);</a:t>
            </a:r>
            <a:endParaRPr lang="he-IL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412" name="Line 44"/>
          <p:cNvSpPr>
            <a:spLocks noChangeShapeType="1"/>
          </p:cNvSpPr>
          <p:nvPr/>
        </p:nvSpPr>
        <p:spPr bwMode="auto">
          <a:xfrm flipV="1">
            <a:off x="2457450" y="2092325"/>
            <a:ext cx="1588" cy="149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1413" name="Text Box 45"/>
          <p:cNvSpPr txBox="1">
            <a:spLocks noChangeArrowheads="1"/>
          </p:cNvSpPr>
          <p:nvPr/>
        </p:nvSpPr>
        <p:spPr bwMode="auto">
          <a:xfrm>
            <a:off x="2028825" y="1676400"/>
            <a:ext cx="866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nstantia" pitchFamily="18" charset="0"/>
                <a:cs typeface="David" pitchFamily="2" charset="-79"/>
              </a:rPr>
              <a:t>Y axis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1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Orthographic Projection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void </a:t>
            </a:r>
            <a:r>
              <a:rPr lang="en-US" sz="2800" b="1" dirty="0" err="1"/>
              <a:t>glOrtho</a:t>
            </a:r>
            <a:r>
              <a:rPr lang="en-US" sz="2800" dirty="0"/>
              <a:t>(left, right, bottom, top, near, far);</a:t>
            </a:r>
          </a:p>
          <a:p>
            <a:pPr>
              <a:buFontTx/>
              <a:buNone/>
            </a:pPr>
            <a:r>
              <a:rPr lang="en-US" dirty="0"/>
              <a:t>	Creates a matrix for an orthographic parallel viewing volume and multiplies the current matrix by it. Both near and far can be positive or negative.</a:t>
            </a:r>
          </a:p>
        </p:txBody>
      </p:sp>
      <p:pic>
        <p:nvPicPr>
          <p:cNvPr id="5" name="Picture 2" descr="C:\Users\Chen\Desktop\gl_projectionmatrix0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8975" y="4114800"/>
            <a:ext cx="5334000" cy="2406119"/>
          </a:xfrm>
          <a:prstGeom prst="rect">
            <a:avLst/>
          </a:prstGeom>
          <a:noFill/>
        </p:spPr>
      </p:pic>
      <p:pic>
        <p:nvPicPr>
          <p:cNvPr id="6" name="Picture 2" descr="C:\Users\Chen\Desktop\gl_projectionmatrix_eq24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657725"/>
            <a:ext cx="1857375" cy="13620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771775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95975" y="5154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=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103427" name="Line 5"/>
          <p:cNvSpPr>
            <a:spLocks noChangeShapeType="1"/>
          </p:cNvSpPr>
          <p:nvPr/>
        </p:nvSpPr>
        <p:spPr bwMode="auto">
          <a:xfrm>
            <a:off x="5561013" y="3267075"/>
            <a:ext cx="214312" cy="195263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43338" y="2790825"/>
            <a:ext cx="425450" cy="1135063"/>
            <a:chOff x="2340" y="1488"/>
            <a:chExt cx="432" cy="1152"/>
          </a:xfrm>
        </p:grpSpPr>
        <p:sp>
          <p:nvSpPr>
            <p:cNvPr id="103458" name="Line 6"/>
            <p:cNvSpPr>
              <a:spLocks noChangeShapeType="1"/>
            </p:cNvSpPr>
            <p:nvPr/>
          </p:nvSpPr>
          <p:spPr bwMode="auto">
            <a:xfrm>
              <a:off x="2772" y="187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9" name="Line 7"/>
            <p:cNvSpPr>
              <a:spLocks noChangeShapeType="1"/>
            </p:cNvSpPr>
            <p:nvPr/>
          </p:nvSpPr>
          <p:spPr bwMode="auto">
            <a:xfrm>
              <a:off x="2340" y="148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0" name="Line 8"/>
            <p:cNvSpPr>
              <a:spLocks noChangeShapeType="1"/>
            </p:cNvSpPr>
            <p:nvPr/>
          </p:nvSpPr>
          <p:spPr bwMode="auto">
            <a:xfrm>
              <a:off x="2340" y="2256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1" name="Line 9"/>
            <p:cNvSpPr>
              <a:spLocks noChangeShapeType="1"/>
            </p:cNvSpPr>
            <p:nvPr/>
          </p:nvSpPr>
          <p:spPr bwMode="auto">
            <a:xfrm>
              <a:off x="2340" y="1488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233988" y="2216150"/>
            <a:ext cx="863600" cy="2300288"/>
            <a:chOff x="3408" y="1488"/>
            <a:chExt cx="432" cy="1152"/>
          </a:xfrm>
        </p:grpSpPr>
        <p:sp>
          <p:nvSpPr>
            <p:cNvPr id="103454" name="Line 10"/>
            <p:cNvSpPr>
              <a:spLocks noChangeShapeType="1"/>
            </p:cNvSpPr>
            <p:nvPr/>
          </p:nvSpPr>
          <p:spPr bwMode="auto">
            <a:xfrm>
              <a:off x="3840" y="187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5" name="Line 11"/>
            <p:cNvSpPr>
              <a:spLocks noChangeShapeType="1"/>
            </p:cNvSpPr>
            <p:nvPr/>
          </p:nvSpPr>
          <p:spPr bwMode="auto">
            <a:xfrm>
              <a:off x="3408" y="148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Line 12"/>
            <p:cNvSpPr>
              <a:spLocks noChangeShapeType="1"/>
            </p:cNvSpPr>
            <p:nvPr/>
          </p:nvSpPr>
          <p:spPr bwMode="auto">
            <a:xfrm>
              <a:off x="3408" y="2256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7" name="Line 13"/>
            <p:cNvSpPr>
              <a:spLocks noChangeShapeType="1"/>
            </p:cNvSpPr>
            <p:nvPr/>
          </p:nvSpPr>
          <p:spPr bwMode="auto">
            <a:xfrm>
              <a:off x="3408" y="1488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430" name="Line 14"/>
          <p:cNvSpPr>
            <a:spLocks noChangeShapeType="1"/>
          </p:cNvSpPr>
          <p:nvPr/>
        </p:nvSpPr>
        <p:spPr bwMode="auto">
          <a:xfrm>
            <a:off x="4267200" y="3919538"/>
            <a:ext cx="1825625" cy="58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1" name="Line 15"/>
          <p:cNvSpPr>
            <a:spLocks noChangeShapeType="1"/>
          </p:cNvSpPr>
          <p:nvPr/>
        </p:nvSpPr>
        <p:spPr bwMode="auto">
          <a:xfrm flipV="1">
            <a:off x="4267200" y="2979738"/>
            <a:ext cx="1830388" cy="188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2" name="Line 16"/>
          <p:cNvSpPr>
            <a:spLocks noChangeShapeType="1"/>
          </p:cNvSpPr>
          <p:nvPr/>
        </p:nvSpPr>
        <p:spPr bwMode="auto">
          <a:xfrm>
            <a:off x="3844925" y="3544888"/>
            <a:ext cx="1387475" cy="1952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3" name="Line 17"/>
          <p:cNvSpPr>
            <a:spLocks noChangeShapeType="1"/>
          </p:cNvSpPr>
          <p:nvPr/>
        </p:nvSpPr>
        <p:spPr bwMode="auto">
          <a:xfrm flipV="1">
            <a:off x="3840163" y="2212975"/>
            <a:ext cx="1401762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434" name="Picture 22" descr="j029101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71600" y="2720975"/>
            <a:ext cx="1104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5" name="Line 23"/>
          <p:cNvSpPr>
            <a:spLocks noChangeShapeType="1"/>
          </p:cNvSpPr>
          <p:nvPr/>
        </p:nvSpPr>
        <p:spPr bwMode="auto">
          <a:xfrm>
            <a:off x="2457450" y="3357563"/>
            <a:ext cx="1809750" cy="566737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6" name="Line 24"/>
          <p:cNvSpPr>
            <a:spLocks noChangeShapeType="1"/>
          </p:cNvSpPr>
          <p:nvPr/>
        </p:nvSpPr>
        <p:spPr bwMode="auto">
          <a:xfrm flipV="1">
            <a:off x="2457450" y="3163888"/>
            <a:ext cx="1809750" cy="195262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7" name="Line 25"/>
          <p:cNvSpPr>
            <a:spLocks noChangeShapeType="1"/>
          </p:cNvSpPr>
          <p:nvPr/>
        </p:nvSpPr>
        <p:spPr bwMode="auto">
          <a:xfrm>
            <a:off x="2455863" y="3355975"/>
            <a:ext cx="1387475" cy="188913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8" name="Line 26"/>
          <p:cNvSpPr>
            <a:spLocks noChangeShapeType="1"/>
          </p:cNvSpPr>
          <p:nvPr/>
        </p:nvSpPr>
        <p:spPr bwMode="auto">
          <a:xfrm flipV="1">
            <a:off x="2454275" y="2798763"/>
            <a:ext cx="1389063" cy="557212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9" name="Line 27"/>
          <p:cNvSpPr>
            <a:spLocks noChangeShapeType="1"/>
          </p:cNvSpPr>
          <p:nvPr/>
        </p:nvSpPr>
        <p:spPr bwMode="auto">
          <a:xfrm>
            <a:off x="2438400" y="335915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3440" name="Line 28"/>
          <p:cNvSpPr>
            <a:spLocks noChangeShapeType="1"/>
          </p:cNvSpPr>
          <p:nvPr/>
        </p:nvSpPr>
        <p:spPr bwMode="auto">
          <a:xfrm flipV="1">
            <a:off x="4046538" y="3176588"/>
            <a:ext cx="0" cy="366712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1" name="Line 29"/>
          <p:cNvSpPr>
            <a:spLocks noChangeShapeType="1"/>
          </p:cNvSpPr>
          <p:nvPr/>
        </p:nvSpPr>
        <p:spPr bwMode="auto">
          <a:xfrm>
            <a:off x="3911600" y="3236913"/>
            <a:ext cx="269875" cy="238125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2" name="Line 30"/>
          <p:cNvSpPr>
            <a:spLocks noChangeShapeType="1"/>
          </p:cNvSpPr>
          <p:nvPr/>
        </p:nvSpPr>
        <p:spPr bwMode="auto">
          <a:xfrm flipV="1">
            <a:off x="5664200" y="3206750"/>
            <a:ext cx="0" cy="293688"/>
          </a:xfrm>
          <a:prstGeom prst="line">
            <a:avLst/>
          </a:prstGeom>
          <a:noFill/>
          <a:ln w="9525">
            <a:solidFill>
              <a:srgbClr val="B2B2B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43" name="Line 31"/>
          <p:cNvSpPr>
            <a:spLocks noChangeShapeType="1"/>
          </p:cNvSpPr>
          <p:nvPr/>
        </p:nvSpPr>
        <p:spPr bwMode="auto">
          <a:xfrm>
            <a:off x="2449513" y="3360738"/>
            <a:ext cx="1579562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3444" name="Text Box 32"/>
          <p:cNvSpPr txBox="1">
            <a:spLocks noChangeArrowheads="1"/>
          </p:cNvSpPr>
          <p:nvPr/>
        </p:nvSpPr>
        <p:spPr bwMode="auto">
          <a:xfrm>
            <a:off x="3452813" y="4552950"/>
            <a:ext cx="887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nstantia" pitchFamily="18" charset="0"/>
                <a:cs typeface="David" pitchFamily="2" charset="-79"/>
              </a:rPr>
              <a:t>X axis</a:t>
            </a:r>
          </a:p>
        </p:txBody>
      </p:sp>
      <p:sp>
        <p:nvSpPr>
          <p:cNvPr id="103445" name="Text Box 33"/>
          <p:cNvSpPr txBox="1">
            <a:spLocks noChangeArrowheads="1"/>
          </p:cNvSpPr>
          <p:nvPr/>
        </p:nvSpPr>
        <p:spPr bwMode="auto">
          <a:xfrm>
            <a:off x="6875463" y="3181350"/>
            <a:ext cx="954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nstantia" pitchFamily="18" charset="0"/>
                <a:cs typeface="David" pitchFamily="2" charset="-79"/>
              </a:rPr>
              <a:t>-Z axis</a:t>
            </a:r>
          </a:p>
        </p:txBody>
      </p:sp>
      <p:sp>
        <p:nvSpPr>
          <p:cNvPr id="103446" name="Text Box 34"/>
          <p:cNvSpPr txBox="1">
            <a:spLocks noChangeArrowheads="1"/>
          </p:cNvSpPr>
          <p:nvPr/>
        </p:nvSpPr>
        <p:spPr bwMode="auto">
          <a:xfrm>
            <a:off x="2133600" y="2368550"/>
            <a:ext cx="207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  <a:latin typeface="Constantia" pitchFamily="18" charset="0"/>
                <a:cs typeface="David" pitchFamily="2" charset="-79"/>
              </a:rPr>
              <a:t>(Left, top, near)</a:t>
            </a:r>
          </a:p>
        </p:txBody>
      </p:sp>
      <p:sp>
        <p:nvSpPr>
          <p:cNvPr id="103447" name="Text Box 35"/>
          <p:cNvSpPr txBox="1">
            <a:spLocks noChangeArrowheads="1"/>
          </p:cNvSpPr>
          <p:nvPr/>
        </p:nvSpPr>
        <p:spPr bwMode="auto">
          <a:xfrm>
            <a:off x="1828800" y="3892550"/>
            <a:ext cx="2763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  <a:latin typeface="Constantia" pitchFamily="18" charset="0"/>
                <a:cs typeface="David" pitchFamily="2" charset="-79"/>
              </a:rPr>
              <a:t>(Right, bottom, near)</a:t>
            </a:r>
          </a:p>
        </p:txBody>
      </p:sp>
      <p:sp>
        <p:nvSpPr>
          <p:cNvPr id="103448" name="Text Box 36"/>
          <p:cNvSpPr txBox="1">
            <a:spLocks noChangeArrowheads="1"/>
          </p:cNvSpPr>
          <p:nvPr/>
        </p:nvSpPr>
        <p:spPr bwMode="auto">
          <a:xfrm>
            <a:off x="1428750" y="3193018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(0,0,0)</a:t>
            </a:r>
          </a:p>
        </p:txBody>
      </p:sp>
      <p:sp>
        <p:nvSpPr>
          <p:cNvPr id="103449" name="Line 37"/>
          <p:cNvSpPr>
            <a:spLocks noChangeShapeType="1"/>
          </p:cNvSpPr>
          <p:nvPr/>
        </p:nvSpPr>
        <p:spPr bwMode="auto">
          <a:xfrm flipV="1">
            <a:off x="2457450" y="1863725"/>
            <a:ext cx="1588" cy="149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3450" name="Text Box 38"/>
          <p:cNvSpPr txBox="1">
            <a:spLocks noChangeArrowheads="1"/>
          </p:cNvSpPr>
          <p:nvPr/>
        </p:nvSpPr>
        <p:spPr bwMode="auto">
          <a:xfrm>
            <a:off x="1720850" y="1473200"/>
            <a:ext cx="868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nstantia" pitchFamily="18" charset="0"/>
                <a:cs typeface="David" pitchFamily="2" charset="-79"/>
              </a:rPr>
              <a:t>Y axis</a:t>
            </a:r>
          </a:p>
        </p:txBody>
      </p:sp>
      <p:sp>
        <p:nvSpPr>
          <p:cNvPr id="103451" name="Text Box 52"/>
          <p:cNvSpPr txBox="1">
            <a:spLocks noChangeArrowheads="1"/>
          </p:cNvSpPr>
          <p:nvPr/>
        </p:nvSpPr>
        <p:spPr bwMode="auto">
          <a:xfrm>
            <a:off x="6059488" y="3662363"/>
            <a:ext cx="592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  <a:latin typeface="Constantia" pitchFamily="18" charset="0"/>
                <a:cs typeface="David" pitchFamily="2" charset="-79"/>
              </a:rPr>
              <a:t>far</a:t>
            </a: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228600" y="5394325"/>
            <a:ext cx="82899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glFrustum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(left, right, bottom, top, -near, -far);</a:t>
            </a:r>
          </a:p>
          <a:p>
            <a:pPr algn="r" rtl="1"/>
            <a:endParaRPr lang="en-US" sz="2000" b="1" u="sng" dirty="0">
              <a:latin typeface="Courier New" pitchFamily="49" charset="0"/>
            </a:endParaRPr>
          </a:p>
          <a:p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Perspective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viewAngle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aspectRatio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-near, -far);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51626" y="4950023"/>
            <a:ext cx="2358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Frustum =  </a:t>
            </a:r>
            <a:r>
              <a:rPr lang="he-IL" sz="1400" b="1" dirty="0" smtClean="0"/>
              <a:t>פירמידה קטומה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03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2.bp.blogspot.com/_2M7wycNxSP4/TCpZU3RCnHI/AAAAAAAAAxY/WLdWlpdjHoE/s1600/gl_projectionmatrix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63" y="3938101"/>
            <a:ext cx="5360545" cy="262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</a:t>
            </a:r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2800" dirty="0"/>
              <a:t>void </a:t>
            </a:r>
            <a:r>
              <a:rPr lang="en-US" sz="2800" b="1" dirty="0" err="1"/>
              <a:t>glFrustum</a:t>
            </a:r>
            <a:r>
              <a:rPr lang="en-US" sz="2800" dirty="0"/>
              <a:t>(left, right, bottom, top, near, far);</a:t>
            </a:r>
          </a:p>
          <a:p>
            <a:pPr>
              <a:buFontTx/>
              <a:buNone/>
            </a:pPr>
            <a:r>
              <a:rPr lang="en-US" dirty="0"/>
              <a:t>	Creates a matrix for a perspective-view frustum and multiplies the current matrix by it. </a:t>
            </a:r>
            <a:r>
              <a:rPr lang="en-US" i="1" dirty="0"/>
              <a:t>near and far give the distances from the viewpoint to the near and far clipping planes. They should always be positive.</a:t>
            </a:r>
            <a:endParaRPr lang="en-US" dirty="0"/>
          </a:p>
        </p:txBody>
      </p:sp>
      <p:pic>
        <p:nvPicPr>
          <p:cNvPr id="4" name="Picture 2" descr="C:\Users\Chen\Desktop\gl_projectionmatrix_eq16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572000"/>
            <a:ext cx="1990725" cy="14192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67000" y="50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8854" y="50858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=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</a:t>
            </a:r>
            <a:r>
              <a:rPr lang="en-US" dirty="0" smtClean="0"/>
              <a:t>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811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209800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sz="2800" dirty="0" smtClean="0"/>
                  <a:t>void </a:t>
                </a:r>
                <a:r>
                  <a:rPr lang="en-US" sz="2800" b="1" dirty="0" err="1" smtClean="0"/>
                  <a:t>gl</a:t>
                </a:r>
                <a:r>
                  <a:rPr lang="en-US" sz="2800" b="1" dirty="0" err="1" smtClean="0">
                    <a:solidFill>
                      <a:schemeClr val="accent5"/>
                    </a:solidFill>
                  </a:rPr>
                  <a:t>u</a:t>
                </a:r>
                <a:r>
                  <a:rPr lang="en-US" sz="2800" b="1" dirty="0" err="1" smtClean="0"/>
                  <a:t>Perspective</a:t>
                </a:r>
                <a:r>
                  <a:rPr lang="en-US" sz="2800" dirty="0" smtClean="0"/>
                  <a:t>(</a:t>
                </a:r>
                <a:r>
                  <a:rPr lang="en-US" sz="2800" dirty="0" err="1" smtClean="0"/>
                  <a:t>fovy</a:t>
                </a:r>
                <a:r>
                  <a:rPr lang="en-US" sz="2800" dirty="0" smtClean="0"/>
                  <a:t>, aspect, near, far);</a:t>
                </a:r>
                <a:endParaRPr lang="en-US" sz="2800" dirty="0"/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Same as </a:t>
                </a:r>
                <a:r>
                  <a:rPr lang="en-US" dirty="0" err="1" smtClean="0"/>
                  <a:t>glFrustum</a:t>
                </a:r>
                <a:r>
                  <a:rPr lang="en-US" dirty="0" smtClean="0"/>
                  <a:t>, but using other parameters. </a:t>
                </a: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𝑓𝑜𝑣𝑦</m:t>
                      </m:r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𝑎𝑠𝑝𝑒𝑐𝑡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Tx/>
                  <a:buNone/>
                </a:pPr>
                <a:r>
                  <a:rPr lang="en-US" i="1" dirty="0" smtClean="0"/>
                  <a:t>* Only symmetric!</a:t>
                </a:r>
                <a:endParaRPr lang="en-US" i="1" dirty="0"/>
              </a:p>
            </p:txBody>
          </p:sp>
        </mc:Choice>
        <mc:Fallback xmlns="">
          <p:sp>
            <p:nvSpPr>
              <p:cNvPr id="1198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209800"/>
              </a:xfrm>
              <a:blipFill rotWithShape="1">
                <a:blip r:embed="rId2"/>
                <a:stretch>
                  <a:fillRect l="-1571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810000"/>
            <a:ext cx="48101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Initialization Code – Orthographic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32496"/>
            <a:ext cx="8206831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reshape(</a:t>
            </a:r>
            <a:r>
              <a:rPr lang="en-US" sz="1700" b="1" dirty="0" err="1" smtClean="0">
                <a:solidFill>
                  <a:srgbClr val="000000"/>
                </a:solidFill>
                <a:latin typeface="Courier New"/>
              </a:rPr>
              <a:t>GLAutoDrawable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Courier New"/>
              </a:rPr>
              <a:t>drawable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7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x, 	</a:t>
            </a:r>
          </a:p>
          <a:p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y, </a:t>
            </a:r>
            <a:r>
              <a:rPr lang="en-US" sz="17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width, </a:t>
            </a:r>
            <a:r>
              <a:rPr lang="en-US" sz="17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height) {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GL </a:t>
            </a:r>
            <a:r>
              <a:rPr lang="en-US" sz="1700" dirty="0" err="1" smtClean="0">
                <a:solidFill>
                  <a:srgbClr val="000000"/>
                </a:solidFill>
                <a:latin typeface="Courier New"/>
              </a:rPr>
              <a:t>gl</a:t>
            </a:r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700" dirty="0" err="1" smtClean="0">
                <a:solidFill>
                  <a:srgbClr val="000000"/>
                </a:solidFill>
                <a:latin typeface="Courier New"/>
              </a:rPr>
              <a:t>drawable.getGL</a:t>
            </a:r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r>
              <a:rPr lang="fr-FR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700" dirty="0" smtClean="0">
                <a:solidFill>
                  <a:srgbClr val="3F7F5F"/>
                </a:solidFill>
                <a:latin typeface="Courier New"/>
              </a:rPr>
              <a:t>// Change </a:t>
            </a:r>
            <a:r>
              <a:rPr lang="fr-FR" sz="1700" dirty="0" err="1" smtClean="0">
                <a:solidFill>
                  <a:srgbClr val="3F7F5F"/>
                </a:solidFill>
                <a:latin typeface="Courier New"/>
              </a:rPr>
              <a:t>matrix</a:t>
            </a:r>
            <a:r>
              <a:rPr lang="fr-FR" sz="1700" dirty="0" smtClean="0">
                <a:solidFill>
                  <a:srgbClr val="3F7F5F"/>
                </a:solidFill>
                <a:latin typeface="Courier New"/>
              </a:rPr>
              <a:t> mode to Projection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dirty="0" err="1" smtClean="0">
                <a:solidFill>
                  <a:srgbClr val="000000"/>
                </a:solidFill>
                <a:latin typeface="Courier New"/>
              </a:rPr>
              <a:t>gl.glMatrixMode</a:t>
            </a:r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1700" i="1" dirty="0" smtClean="0">
                <a:solidFill>
                  <a:srgbClr val="0000C0"/>
                </a:solidFill>
                <a:latin typeface="Courier New"/>
              </a:rPr>
              <a:t>GL_PROJECTION</a:t>
            </a:r>
            <a:r>
              <a:rPr lang="en-US" sz="17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dirty="0" smtClean="0">
                <a:solidFill>
                  <a:srgbClr val="3F7F5F"/>
                </a:solidFill>
                <a:latin typeface="Courier New"/>
              </a:rPr>
              <a:t>// Initialize the projection matrix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dirty="0" err="1" smtClean="0">
                <a:solidFill>
                  <a:srgbClr val="000000"/>
                </a:solidFill>
                <a:latin typeface="Courier New"/>
              </a:rPr>
              <a:t>gl.glLoadIdentity</a:t>
            </a:r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endParaRPr lang="en-US" sz="1700" dirty="0" smtClean="0">
              <a:latin typeface="Courier New"/>
            </a:endParaRP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dirty="0" smtClean="0">
                <a:solidFill>
                  <a:srgbClr val="3F7F5F"/>
                </a:solidFill>
                <a:latin typeface="Courier New"/>
              </a:rPr>
              <a:t>// Define the projection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w, h;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w = 200;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h = 200 * ((</a:t>
            </a:r>
            <a:r>
              <a:rPr lang="en-US" sz="17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) height / width);</a:t>
            </a:r>
          </a:p>
          <a:p>
            <a:r>
              <a:rPr lang="pl-PL" sz="1700" i="1" dirty="0" smtClean="0">
                <a:solidFill>
                  <a:srgbClr val="000000"/>
                </a:solidFill>
                <a:latin typeface="Courier New"/>
              </a:rPr>
              <a:t>	gl.glOrtho(-w / 2, w / 2, -h / 2, h / 2, -1000, 1000);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7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Initialization Code – Perspectiv</a:t>
            </a:r>
            <a:r>
              <a:rPr lang="en-US" dirty="0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632496"/>
            <a:ext cx="82068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reshape(</a:t>
            </a:r>
            <a:r>
              <a:rPr lang="en-US" sz="1700" b="1" dirty="0" err="1" smtClean="0">
                <a:solidFill>
                  <a:srgbClr val="000000"/>
                </a:solidFill>
                <a:latin typeface="Courier New"/>
              </a:rPr>
              <a:t>GLAutoDrawable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Courier New"/>
              </a:rPr>
              <a:t>drawable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7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x, 	</a:t>
            </a:r>
          </a:p>
          <a:p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y, </a:t>
            </a:r>
            <a:r>
              <a:rPr lang="en-US" sz="17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width, </a:t>
            </a:r>
            <a:r>
              <a:rPr lang="en-US" sz="17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height) {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GL </a:t>
            </a:r>
            <a:r>
              <a:rPr lang="en-US" sz="1700" dirty="0" err="1" smtClean="0">
                <a:solidFill>
                  <a:srgbClr val="000000"/>
                </a:solidFill>
                <a:latin typeface="Courier New"/>
              </a:rPr>
              <a:t>gl</a:t>
            </a:r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700" dirty="0" err="1" smtClean="0">
                <a:solidFill>
                  <a:srgbClr val="000000"/>
                </a:solidFill>
                <a:latin typeface="Courier New"/>
              </a:rPr>
              <a:t>drawable.getGL</a:t>
            </a:r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r>
              <a:rPr lang="fr-FR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700" dirty="0" smtClean="0">
                <a:solidFill>
                  <a:srgbClr val="3F7F5F"/>
                </a:solidFill>
                <a:latin typeface="Courier New"/>
              </a:rPr>
              <a:t>// Change </a:t>
            </a:r>
            <a:r>
              <a:rPr lang="fr-FR" sz="1700" dirty="0" err="1" smtClean="0">
                <a:solidFill>
                  <a:srgbClr val="3F7F5F"/>
                </a:solidFill>
                <a:latin typeface="Courier New"/>
              </a:rPr>
              <a:t>matrix</a:t>
            </a:r>
            <a:r>
              <a:rPr lang="fr-FR" sz="1700" dirty="0" smtClean="0">
                <a:solidFill>
                  <a:srgbClr val="3F7F5F"/>
                </a:solidFill>
                <a:latin typeface="Courier New"/>
              </a:rPr>
              <a:t> mode to Projection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dirty="0" err="1" smtClean="0">
                <a:solidFill>
                  <a:srgbClr val="000000"/>
                </a:solidFill>
                <a:latin typeface="Courier New"/>
              </a:rPr>
              <a:t>gl.glMatrixMode</a:t>
            </a:r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1700" i="1" dirty="0" smtClean="0">
                <a:solidFill>
                  <a:srgbClr val="0000C0"/>
                </a:solidFill>
                <a:latin typeface="Courier New"/>
              </a:rPr>
              <a:t>GL_PROJECTION</a:t>
            </a:r>
            <a:r>
              <a:rPr lang="en-US" sz="17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dirty="0" smtClean="0">
                <a:solidFill>
                  <a:srgbClr val="3F7F5F"/>
                </a:solidFill>
                <a:latin typeface="Courier New"/>
              </a:rPr>
              <a:t>// Initialize the projection matrix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dirty="0" err="1" smtClean="0">
                <a:solidFill>
                  <a:srgbClr val="000000"/>
                </a:solidFill>
                <a:latin typeface="Courier New"/>
              </a:rPr>
              <a:t>gl.glLoadIdentity</a:t>
            </a:r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endParaRPr lang="en-US" sz="1700" dirty="0" smtClean="0">
              <a:latin typeface="Courier New"/>
            </a:endParaRP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dirty="0" smtClean="0">
                <a:solidFill>
                  <a:srgbClr val="3F7F5F"/>
                </a:solidFill>
                <a:latin typeface="Courier New"/>
              </a:rPr>
              <a:t>// Define the projection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00" b="1" dirty="0" err="1" smtClean="0">
                <a:solidFill>
                  <a:srgbClr val="000000"/>
                </a:solidFill>
                <a:latin typeface="Courier New"/>
              </a:rPr>
              <a:t>fovy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, aspect;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dirty="0" err="1" smtClean="0">
                <a:solidFill>
                  <a:srgbClr val="000000"/>
                </a:solidFill>
                <a:latin typeface="Courier New"/>
              </a:rPr>
              <a:t>fovy</a:t>
            </a:r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4</a:t>
            </a:r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5.0;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	aspect = ((</a:t>
            </a:r>
            <a:r>
              <a:rPr lang="en-US" sz="17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</a:rPr>
              <a:t>)width/height);</a:t>
            </a:r>
          </a:p>
          <a:p>
            <a:r>
              <a:rPr lang="en-US" sz="1700" i="1" dirty="0">
                <a:solidFill>
                  <a:srgbClr val="000000"/>
                </a:solidFill>
                <a:latin typeface="Courier New"/>
              </a:rPr>
              <a:t>	GLU </a:t>
            </a:r>
            <a:r>
              <a:rPr lang="en-US" sz="1700" i="1" dirty="0" err="1">
                <a:solidFill>
                  <a:srgbClr val="000000"/>
                </a:solidFill>
                <a:latin typeface="Courier New"/>
              </a:rPr>
              <a:t>glu</a:t>
            </a:r>
            <a:r>
              <a:rPr lang="en-US" sz="1700" i="1" dirty="0">
                <a:solidFill>
                  <a:srgbClr val="000000"/>
                </a:solidFill>
                <a:latin typeface="Courier New"/>
              </a:rPr>
              <a:t> = new GLU();</a:t>
            </a:r>
          </a:p>
          <a:p>
            <a:r>
              <a:rPr lang="en-US" sz="1700" i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700" i="1" dirty="0" err="1" smtClean="0">
                <a:solidFill>
                  <a:srgbClr val="000000"/>
                </a:solidFill>
                <a:latin typeface="Courier New"/>
              </a:rPr>
              <a:t>glu.gluPerspective</a:t>
            </a:r>
            <a:r>
              <a:rPr lang="en-US" sz="17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i="1" dirty="0" err="1" smtClean="0">
                <a:solidFill>
                  <a:srgbClr val="000000"/>
                </a:solidFill>
                <a:latin typeface="Courier New"/>
              </a:rPr>
              <a:t>fovy</a:t>
            </a:r>
            <a:r>
              <a:rPr lang="en-US" sz="1700" i="1" dirty="0">
                <a:solidFill>
                  <a:srgbClr val="000000"/>
                </a:solidFill>
                <a:latin typeface="Courier New"/>
              </a:rPr>
              <a:t>, aspect, </a:t>
            </a:r>
            <a:r>
              <a:rPr lang="en-US" sz="1700" i="1" dirty="0" smtClean="0">
                <a:solidFill>
                  <a:srgbClr val="000000"/>
                </a:solidFill>
                <a:latin typeface="Courier New"/>
              </a:rPr>
              <a:t>1, 1000);</a:t>
            </a:r>
            <a:endParaRPr lang="en-US" sz="1700" i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7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7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view plane to canvas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2100" y="0"/>
            <a:ext cx="3668452" cy="287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7884" y="4635500"/>
            <a:ext cx="1524000" cy="1524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8538" y="61711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47084" y="42545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Graphical Pipeline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384550" y="1447800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3D Geometric Primitives</a:t>
            </a:r>
          </a:p>
        </p:txBody>
      </p:sp>
      <p:cxnSp>
        <p:nvCxnSpPr>
          <p:cNvPr id="5" name="AutoShape 13"/>
          <p:cNvCxnSpPr>
            <a:cxnSpLocks noChangeShapeType="1"/>
          </p:cNvCxnSpPr>
          <p:nvPr/>
        </p:nvCxnSpPr>
        <p:spPr bwMode="auto">
          <a:xfrm>
            <a:off x="4572000" y="1752600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3810000" y="2041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Modeling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3810000" y="3581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Viewing</a:t>
            </a:r>
          </a:p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810000" y="4343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3810000" y="2803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Lighting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586163" y="6552198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Frame Buffer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AutoShape 39"/>
          <p:cNvCxnSpPr>
            <a:cxnSpLocks noChangeShapeType="1"/>
          </p:cNvCxnSpPr>
          <p:nvPr/>
        </p:nvCxnSpPr>
        <p:spPr bwMode="auto">
          <a:xfrm rot="5400000">
            <a:off x="4427538" y="2659062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</p:cNvCxnSpPr>
          <p:nvPr/>
        </p:nvCxnSpPr>
        <p:spPr bwMode="auto">
          <a:xfrm rot="5400000">
            <a:off x="4419600" y="3429000"/>
            <a:ext cx="3048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41"/>
          <p:cNvCxnSpPr>
            <a:cxnSpLocks noChangeShapeType="1"/>
          </p:cNvCxnSpPr>
          <p:nvPr/>
        </p:nvCxnSpPr>
        <p:spPr bwMode="auto">
          <a:xfrm rot="5400000">
            <a:off x="4427538" y="419893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42"/>
          <p:cNvCxnSpPr>
            <a:cxnSpLocks noChangeShapeType="1"/>
          </p:cNvCxnSpPr>
          <p:nvPr/>
        </p:nvCxnSpPr>
        <p:spPr bwMode="auto">
          <a:xfrm>
            <a:off x="4572000" y="6323013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43"/>
          <p:cNvSpPr>
            <a:spLocks noChangeArrowheads="1"/>
          </p:cNvSpPr>
          <p:nvPr/>
        </p:nvSpPr>
        <p:spPr bwMode="auto">
          <a:xfrm>
            <a:off x="3810000" y="5073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Clipping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3810000" y="5835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cxnSp>
        <p:nvCxnSpPr>
          <p:cNvPr id="17" name="AutoShape 45"/>
          <p:cNvCxnSpPr>
            <a:cxnSpLocks noChangeShapeType="1"/>
          </p:cNvCxnSpPr>
          <p:nvPr/>
        </p:nvCxnSpPr>
        <p:spPr bwMode="auto">
          <a:xfrm rot="5400000">
            <a:off x="4427538" y="569118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46"/>
          <p:cNvCxnSpPr>
            <a:cxnSpLocks noChangeShapeType="1"/>
          </p:cNvCxnSpPr>
          <p:nvPr/>
        </p:nvCxnSpPr>
        <p:spPr bwMode="auto">
          <a:xfrm rot="5400000">
            <a:off x="4443413" y="4945062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ight Arrow 19"/>
          <p:cNvSpPr/>
          <p:nvPr/>
        </p:nvSpPr>
        <p:spPr>
          <a:xfrm>
            <a:off x="1828800" y="5791200"/>
            <a:ext cx="17526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We Are Here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viewport is the portion of the window into which we are going to render. </a:t>
            </a:r>
          </a:p>
          <a:p>
            <a:r>
              <a:rPr lang="en-US" dirty="0" smtClean="0"/>
              <a:t>The viewport does not have to be the size of the entire window, but usually </a:t>
            </a:r>
            <a:r>
              <a:rPr lang="en-US" dirty="0" smtClean="0"/>
              <a:t>is and it is the default.</a:t>
            </a:r>
            <a:endParaRPr lang="en-US" dirty="0" smtClean="0"/>
          </a:p>
          <a:p>
            <a:r>
              <a:rPr lang="en-US" dirty="0" smtClean="0"/>
              <a:t>Using a viewport that occupies only a part of the window, allows us to create a split screen effect.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178" y="2743200"/>
            <a:ext cx="252382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 </a:t>
            </a:r>
            <a:r>
              <a:rPr lang="en-US" dirty="0"/>
              <a:t>Transformations</a:t>
            </a:r>
          </a:p>
          <a:p>
            <a:pPr lvl="1"/>
            <a:r>
              <a:rPr lang="en-US" i="1" dirty="0"/>
              <a:t>Model-view</a:t>
            </a:r>
          </a:p>
          <a:p>
            <a:pPr lvl="1"/>
            <a:r>
              <a:rPr lang="en-US" b="1" dirty="0" smtClean="0"/>
              <a:t>Projection</a:t>
            </a:r>
          </a:p>
          <a:p>
            <a:pPr lvl="1"/>
            <a:r>
              <a:rPr lang="en-US" b="1" dirty="0" smtClean="0"/>
              <a:t>Viewport</a:t>
            </a:r>
          </a:p>
          <a:p>
            <a:r>
              <a:rPr lang="en-US" dirty="0" smtClean="0"/>
              <a:t>Depth tests</a:t>
            </a:r>
          </a:p>
          <a:p>
            <a:r>
              <a:rPr lang="en-US" dirty="0" smtClean="0"/>
              <a:t>Fractal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Viewport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void </a:t>
            </a:r>
            <a:r>
              <a:rPr lang="en-US" sz="2400" b="1" dirty="0" err="1"/>
              <a:t>glViewport</a:t>
            </a:r>
            <a:r>
              <a:rPr lang="en-US" sz="2400" dirty="0"/>
              <a:t>(</a:t>
            </a:r>
            <a:r>
              <a:rPr lang="en-US" sz="2000" dirty="0" err="1"/>
              <a:t>GLint</a:t>
            </a:r>
            <a:r>
              <a:rPr lang="en-US" sz="2000" dirty="0"/>
              <a:t> x, </a:t>
            </a:r>
            <a:r>
              <a:rPr lang="en-US" sz="2000" dirty="0" err="1"/>
              <a:t>GLint</a:t>
            </a:r>
            <a:r>
              <a:rPr lang="en-US" sz="2000" dirty="0"/>
              <a:t> y, </a:t>
            </a:r>
            <a:r>
              <a:rPr lang="en-US" sz="2000" dirty="0" err="1"/>
              <a:t>GLsizei</a:t>
            </a:r>
            <a:r>
              <a:rPr lang="en-US" sz="2000" dirty="0"/>
              <a:t> width, </a:t>
            </a:r>
            <a:r>
              <a:rPr lang="en-US" sz="2000" dirty="0" err="1"/>
              <a:t>GLsizei</a:t>
            </a:r>
            <a:r>
              <a:rPr lang="en-US" sz="2000" dirty="0"/>
              <a:t> height</a:t>
            </a:r>
            <a:r>
              <a:rPr lang="en-US" sz="2400" dirty="0"/>
              <a:t>);</a:t>
            </a:r>
          </a:p>
          <a:p>
            <a:pPr>
              <a:buFontTx/>
              <a:buNone/>
            </a:pPr>
            <a:r>
              <a:rPr lang="en-US" dirty="0"/>
              <a:t>	Defines a pixel rectangle in the window into which the final image is mapped. The (x, y) parameter specifies the </a:t>
            </a:r>
            <a:r>
              <a:rPr lang="en-US" b="1" dirty="0"/>
              <a:t>lower-left corner</a:t>
            </a:r>
            <a:r>
              <a:rPr lang="en-US" dirty="0"/>
              <a:t> of the viewport, and width and height are the size of the viewport rectangle.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De-facto hidden surface removal 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Z-Buffer Method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105400" y="1828800"/>
            <a:ext cx="3124200" cy="4419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Buffers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OpenGL uses several buffers for frame pixels:</a:t>
            </a:r>
          </a:p>
          <a:p>
            <a:pPr lvl="1"/>
            <a:r>
              <a:rPr lang="en-US" dirty="0" smtClean="0"/>
              <a:t>Color Buffer – Stores color for each pixel</a:t>
            </a:r>
          </a:p>
          <a:p>
            <a:pPr lvl="1"/>
            <a:r>
              <a:rPr lang="en-US" dirty="0" smtClean="0"/>
              <a:t>Depth Buffer – Stores depth value for each pixel.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1600" y="2667000"/>
            <a:ext cx="2971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Buffer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14507" y="2748516"/>
            <a:ext cx="1314893" cy="4430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Left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05600" y="2748516"/>
            <a:ext cx="1295400" cy="443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Right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14507" y="3671777"/>
            <a:ext cx="1314893" cy="443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Left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705600" y="3671777"/>
            <a:ext cx="1298944" cy="443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Right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81600" y="4267201"/>
            <a:ext cx="2971800" cy="53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 Buffer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181600" y="4876801"/>
            <a:ext cx="2971800" cy="53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Stencil Buffer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181600" y="5486401"/>
            <a:ext cx="2971800" cy="53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Accumulation Buffer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2057399"/>
            <a:ext cx="1605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Framebuffer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98461" y="4267201"/>
            <a:ext cx="17526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Graphical Pipeline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384550" y="1447800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3D Geometric Primitives</a:t>
            </a:r>
          </a:p>
        </p:txBody>
      </p:sp>
      <p:cxnSp>
        <p:nvCxnSpPr>
          <p:cNvPr id="5" name="AutoShape 13"/>
          <p:cNvCxnSpPr>
            <a:cxnSpLocks noChangeShapeType="1"/>
          </p:cNvCxnSpPr>
          <p:nvPr/>
        </p:nvCxnSpPr>
        <p:spPr bwMode="auto">
          <a:xfrm>
            <a:off x="4572000" y="1752600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3810000" y="2041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Modeling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3810000" y="3581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Viewing</a:t>
            </a:r>
          </a:p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810000" y="4343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Transformation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3810000" y="2803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Lighting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586163" y="6552198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Frame Buffer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AutoShape 39"/>
          <p:cNvCxnSpPr>
            <a:cxnSpLocks noChangeShapeType="1"/>
          </p:cNvCxnSpPr>
          <p:nvPr/>
        </p:nvCxnSpPr>
        <p:spPr bwMode="auto">
          <a:xfrm rot="5400000">
            <a:off x="4427538" y="2659062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</p:cNvCxnSpPr>
          <p:nvPr/>
        </p:nvCxnSpPr>
        <p:spPr bwMode="auto">
          <a:xfrm rot="5400000">
            <a:off x="4419600" y="3429000"/>
            <a:ext cx="3048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41"/>
          <p:cNvCxnSpPr>
            <a:cxnSpLocks noChangeShapeType="1"/>
          </p:cNvCxnSpPr>
          <p:nvPr/>
        </p:nvCxnSpPr>
        <p:spPr bwMode="auto">
          <a:xfrm rot="5400000">
            <a:off x="4427538" y="419893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42"/>
          <p:cNvCxnSpPr>
            <a:cxnSpLocks noChangeShapeType="1"/>
          </p:cNvCxnSpPr>
          <p:nvPr/>
        </p:nvCxnSpPr>
        <p:spPr bwMode="auto">
          <a:xfrm>
            <a:off x="4572000" y="6323013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43"/>
          <p:cNvSpPr>
            <a:spLocks noChangeArrowheads="1"/>
          </p:cNvSpPr>
          <p:nvPr/>
        </p:nvSpPr>
        <p:spPr bwMode="auto">
          <a:xfrm>
            <a:off x="3810000" y="5073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Clipping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3810000" y="5835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cxnSp>
        <p:nvCxnSpPr>
          <p:cNvPr id="17" name="AutoShape 45"/>
          <p:cNvCxnSpPr>
            <a:cxnSpLocks noChangeShapeType="1"/>
          </p:cNvCxnSpPr>
          <p:nvPr/>
        </p:nvCxnSpPr>
        <p:spPr bwMode="auto">
          <a:xfrm rot="5400000">
            <a:off x="4427538" y="569118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46"/>
          <p:cNvCxnSpPr>
            <a:cxnSpLocks noChangeShapeType="1"/>
          </p:cNvCxnSpPr>
          <p:nvPr/>
        </p:nvCxnSpPr>
        <p:spPr bwMode="auto">
          <a:xfrm rot="5400000">
            <a:off x="4443413" y="4945062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ight Arrow 19"/>
          <p:cNvSpPr/>
          <p:nvPr/>
        </p:nvSpPr>
        <p:spPr>
          <a:xfrm>
            <a:off x="1828800" y="5791200"/>
            <a:ext cx="17526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We Are Here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5008563" y="4019550"/>
            <a:ext cx="1658937" cy="1671638"/>
            <a:chOff x="3155" y="2532"/>
            <a:chExt cx="1045" cy="1053"/>
          </a:xfrm>
        </p:grpSpPr>
        <p:sp>
          <p:nvSpPr>
            <p:cNvPr id="56409" name="Rectangle 89"/>
            <p:cNvSpPr>
              <a:spLocks noChangeArrowheads="1"/>
            </p:cNvSpPr>
            <p:nvPr/>
          </p:nvSpPr>
          <p:spPr bwMode="auto">
            <a:xfrm>
              <a:off x="4067" y="3058"/>
              <a:ext cx="133" cy="395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08" name="Rectangle 88"/>
            <p:cNvSpPr>
              <a:spLocks noChangeArrowheads="1"/>
            </p:cNvSpPr>
            <p:nvPr/>
          </p:nvSpPr>
          <p:spPr bwMode="auto">
            <a:xfrm>
              <a:off x="3936" y="2928"/>
              <a:ext cx="133" cy="52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07" name="Rectangle 87"/>
            <p:cNvSpPr>
              <a:spLocks noChangeArrowheads="1"/>
            </p:cNvSpPr>
            <p:nvPr/>
          </p:nvSpPr>
          <p:spPr bwMode="auto">
            <a:xfrm>
              <a:off x="3803" y="2667"/>
              <a:ext cx="133" cy="785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93" name="Rectangle 73"/>
            <p:cNvSpPr>
              <a:spLocks noChangeArrowheads="1"/>
            </p:cNvSpPr>
            <p:nvPr/>
          </p:nvSpPr>
          <p:spPr bwMode="auto">
            <a:xfrm>
              <a:off x="3155" y="3455"/>
              <a:ext cx="124" cy="128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12" name="Rectangle 92"/>
            <p:cNvSpPr>
              <a:spLocks noChangeArrowheads="1"/>
            </p:cNvSpPr>
            <p:nvPr/>
          </p:nvSpPr>
          <p:spPr bwMode="auto">
            <a:xfrm>
              <a:off x="3278" y="3190"/>
              <a:ext cx="133" cy="395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11" name="Rectangle 91"/>
            <p:cNvSpPr>
              <a:spLocks noChangeArrowheads="1"/>
            </p:cNvSpPr>
            <p:nvPr/>
          </p:nvSpPr>
          <p:spPr bwMode="auto">
            <a:xfrm>
              <a:off x="3409" y="3059"/>
              <a:ext cx="133" cy="52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10" name="Rectangle 90"/>
            <p:cNvSpPr>
              <a:spLocks noChangeArrowheads="1"/>
            </p:cNvSpPr>
            <p:nvPr/>
          </p:nvSpPr>
          <p:spPr bwMode="auto">
            <a:xfrm>
              <a:off x="3541" y="2798"/>
              <a:ext cx="133" cy="785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06" name="Rectangle 86"/>
            <p:cNvSpPr>
              <a:spLocks noChangeArrowheads="1"/>
            </p:cNvSpPr>
            <p:nvPr/>
          </p:nvSpPr>
          <p:spPr bwMode="auto">
            <a:xfrm>
              <a:off x="3671" y="2532"/>
              <a:ext cx="133" cy="920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6037263" y="3813175"/>
            <a:ext cx="1042987" cy="2085975"/>
            <a:chOff x="3803" y="2402"/>
            <a:chExt cx="657" cy="1314"/>
          </a:xfrm>
        </p:grpSpPr>
        <p:sp>
          <p:nvSpPr>
            <p:cNvPr id="56427" name="Rectangle 107"/>
            <p:cNvSpPr>
              <a:spLocks noChangeArrowheads="1"/>
            </p:cNvSpPr>
            <p:nvPr/>
          </p:nvSpPr>
          <p:spPr bwMode="auto">
            <a:xfrm>
              <a:off x="3803" y="3057"/>
              <a:ext cx="133" cy="659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8" name="Rectangle 108"/>
            <p:cNvSpPr>
              <a:spLocks noChangeArrowheads="1"/>
            </p:cNvSpPr>
            <p:nvPr/>
          </p:nvSpPr>
          <p:spPr bwMode="auto">
            <a:xfrm>
              <a:off x="3935" y="2402"/>
              <a:ext cx="132" cy="1182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9" name="Rectangle 109"/>
            <p:cNvSpPr>
              <a:spLocks noChangeArrowheads="1"/>
            </p:cNvSpPr>
            <p:nvPr/>
          </p:nvSpPr>
          <p:spPr bwMode="auto">
            <a:xfrm>
              <a:off x="4065" y="2534"/>
              <a:ext cx="134" cy="918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30" name="Rectangle 110"/>
            <p:cNvSpPr>
              <a:spLocks noChangeArrowheads="1"/>
            </p:cNvSpPr>
            <p:nvPr/>
          </p:nvSpPr>
          <p:spPr bwMode="auto">
            <a:xfrm>
              <a:off x="4197" y="2534"/>
              <a:ext cx="134" cy="918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31" name="Rectangle 111"/>
            <p:cNvSpPr>
              <a:spLocks noChangeArrowheads="1"/>
            </p:cNvSpPr>
            <p:nvPr/>
          </p:nvSpPr>
          <p:spPr bwMode="auto">
            <a:xfrm>
              <a:off x="4331" y="2666"/>
              <a:ext cx="129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6870700" y="3814763"/>
            <a:ext cx="1673225" cy="2081212"/>
            <a:chOff x="4328" y="2403"/>
            <a:chExt cx="1054" cy="1311"/>
          </a:xfrm>
        </p:grpSpPr>
        <p:sp>
          <p:nvSpPr>
            <p:cNvPr id="56413" name="Rectangle 93"/>
            <p:cNvSpPr>
              <a:spLocks noChangeArrowheads="1"/>
            </p:cNvSpPr>
            <p:nvPr/>
          </p:nvSpPr>
          <p:spPr bwMode="auto">
            <a:xfrm>
              <a:off x="4328" y="3059"/>
              <a:ext cx="1054" cy="13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14" name="Rectangle 94"/>
            <p:cNvSpPr>
              <a:spLocks noChangeArrowheads="1"/>
            </p:cNvSpPr>
            <p:nvPr/>
          </p:nvSpPr>
          <p:spPr bwMode="auto">
            <a:xfrm>
              <a:off x="4328" y="3192"/>
              <a:ext cx="1051" cy="1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15" name="Rectangle 95"/>
            <p:cNvSpPr>
              <a:spLocks noChangeArrowheads="1"/>
            </p:cNvSpPr>
            <p:nvPr/>
          </p:nvSpPr>
          <p:spPr bwMode="auto">
            <a:xfrm>
              <a:off x="4329" y="3318"/>
              <a:ext cx="791" cy="13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16" name="Rectangle 96"/>
            <p:cNvSpPr>
              <a:spLocks noChangeArrowheads="1"/>
            </p:cNvSpPr>
            <p:nvPr/>
          </p:nvSpPr>
          <p:spPr bwMode="auto">
            <a:xfrm>
              <a:off x="4328" y="3453"/>
              <a:ext cx="528" cy="13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17" name="Rectangle 97"/>
            <p:cNvSpPr>
              <a:spLocks noChangeArrowheads="1"/>
            </p:cNvSpPr>
            <p:nvPr/>
          </p:nvSpPr>
          <p:spPr bwMode="auto">
            <a:xfrm>
              <a:off x="4328" y="3585"/>
              <a:ext cx="262" cy="12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0" name="Rectangle 100"/>
            <p:cNvSpPr>
              <a:spLocks noChangeArrowheads="1"/>
            </p:cNvSpPr>
            <p:nvPr/>
          </p:nvSpPr>
          <p:spPr bwMode="auto">
            <a:xfrm>
              <a:off x="4461" y="2667"/>
              <a:ext cx="525" cy="12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1" name="Rectangle 101"/>
            <p:cNvSpPr>
              <a:spLocks noChangeArrowheads="1"/>
            </p:cNvSpPr>
            <p:nvPr/>
          </p:nvSpPr>
          <p:spPr bwMode="auto">
            <a:xfrm>
              <a:off x="4329" y="2796"/>
              <a:ext cx="788" cy="1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2" name="Rectangle 102"/>
            <p:cNvSpPr>
              <a:spLocks noChangeArrowheads="1"/>
            </p:cNvSpPr>
            <p:nvPr/>
          </p:nvSpPr>
          <p:spPr bwMode="auto">
            <a:xfrm>
              <a:off x="4329" y="2930"/>
              <a:ext cx="920" cy="12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3" name="Rectangle 103"/>
            <p:cNvSpPr>
              <a:spLocks noChangeArrowheads="1"/>
            </p:cNvSpPr>
            <p:nvPr/>
          </p:nvSpPr>
          <p:spPr bwMode="auto">
            <a:xfrm>
              <a:off x="4463" y="2534"/>
              <a:ext cx="393" cy="13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4" name="Rectangle 104"/>
            <p:cNvSpPr>
              <a:spLocks noChangeArrowheads="1"/>
            </p:cNvSpPr>
            <p:nvPr/>
          </p:nvSpPr>
          <p:spPr bwMode="auto">
            <a:xfrm>
              <a:off x="4461" y="2403"/>
              <a:ext cx="131" cy="1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Test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4855" y="1751971"/>
            <a:ext cx="8229600" cy="161131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Before writing to a pixel, a test is made to determine whether the new pixel is closer to the viewer then the stored pixel.</a:t>
            </a:r>
          </a:p>
        </p:txBody>
      </p:sp>
      <p:sp>
        <p:nvSpPr>
          <p:cNvPr id="56366" name="Freeform 46"/>
          <p:cNvSpPr>
            <a:spLocks/>
          </p:cNvSpPr>
          <p:nvPr/>
        </p:nvSpPr>
        <p:spPr bwMode="auto">
          <a:xfrm>
            <a:off x="676275" y="4095750"/>
            <a:ext cx="1733550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570" y="0"/>
              </a:cxn>
              <a:cxn ang="0">
                <a:pos x="1092" y="762"/>
              </a:cxn>
              <a:cxn ang="0">
                <a:pos x="0" y="1008"/>
              </a:cxn>
            </a:cxnLst>
            <a:rect l="0" t="0" r="r" b="b"/>
            <a:pathLst>
              <a:path w="1092" h="1008">
                <a:moveTo>
                  <a:pt x="0" y="1008"/>
                </a:moveTo>
                <a:lnTo>
                  <a:pt x="570" y="0"/>
                </a:lnTo>
                <a:lnTo>
                  <a:pt x="1092" y="762"/>
                </a:lnTo>
                <a:lnTo>
                  <a:pt x="0" y="1008"/>
                </a:lnTo>
                <a:close/>
              </a:path>
            </a:pathLst>
          </a:cu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67" name="Freeform 47"/>
          <p:cNvSpPr>
            <a:spLocks/>
          </p:cNvSpPr>
          <p:nvPr/>
        </p:nvSpPr>
        <p:spPr bwMode="auto">
          <a:xfrm>
            <a:off x="1552575" y="3886200"/>
            <a:ext cx="1924050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276" y="0"/>
              </a:cxn>
              <a:cxn ang="0">
                <a:pos x="1212" y="540"/>
              </a:cxn>
              <a:cxn ang="0">
                <a:pos x="0" y="1296"/>
              </a:cxn>
            </a:cxnLst>
            <a:rect l="0" t="0" r="r" b="b"/>
            <a:pathLst>
              <a:path w="1212" h="1296">
                <a:moveTo>
                  <a:pt x="0" y="1296"/>
                </a:moveTo>
                <a:lnTo>
                  <a:pt x="276" y="0"/>
                </a:lnTo>
                <a:lnTo>
                  <a:pt x="1212" y="540"/>
                </a:lnTo>
                <a:lnTo>
                  <a:pt x="0" y="1296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68" name="Freeform 48"/>
          <p:cNvSpPr>
            <a:spLocks/>
          </p:cNvSpPr>
          <p:nvPr/>
        </p:nvSpPr>
        <p:spPr bwMode="auto">
          <a:xfrm>
            <a:off x="2533650" y="3638550"/>
            <a:ext cx="1743075" cy="2209800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78" y="0"/>
              </a:cxn>
              <a:cxn ang="0">
                <a:pos x="1098" y="882"/>
              </a:cxn>
              <a:cxn ang="0">
                <a:pos x="0" y="1392"/>
              </a:cxn>
            </a:cxnLst>
            <a:rect l="0" t="0" r="r" b="b"/>
            <a:pathLst>
              <a:path w="1098" h="1392">
                <a:moveTo>
                  <a:pt x="0" y="1392"/>
                </a:moveTo>
                <a:lnTo>
                  <a:pt x="78" y="0"/>
                </a:lnTo>
                <a:lnTo>
                  <a:pt x="1098" y="882"/>
                </a:lnTo>
                <a:lnTo>
                  <a:pt x="0" y="1392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130800" y="3111500"/>
            <a:ext cx="3486150" cy="3486150"/>
            <a:chOff x="3220" y="1224"/>
            <a:chExt cx="2196" cy="2196"/>
          </a:xfrm>
        </p:grpSpPr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3399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3530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3661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3793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3924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055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>
              <a:off x="4186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318" y="1224"/>
              <a:ext cx="0" cy="2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>
              <a:off x="4449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4580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>
              <a:off x="4711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>
              <a:off x="4843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>
              <a:off x="4974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>
              <a:off x="5105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5236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>
              <a:off x="5368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>
              <a:off x="3268" y="122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rot="-5400000">
              <a:off x="4318" y="2143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-5400000">
              <a:off x="4318" y="2012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-5400000">
              <a:off x="4318" y="1881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rot="-5400000">
              <a:off x="4318" y="1749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rot="-5400000">
              <a:off x="4318" y="1618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-5400000">
              <a:off x="4318" y="1487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-5400000">
              <a:off x="4318" y="1356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rot="-5400000">
              <a:off x="4318" y="1224"/>
              <a:ext cx="0" cy="2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rot="-5400000">
              <a:off x="4318" y="1093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-5400000">
              <a:off x="4318" y="962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-5400000">
              <a:off x="4318" y="831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rot="-5400000">
              <a:off x="4318" y="699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rot="-5400000">
              <a:off x="4318" y="568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-5400000">
              <a:off x="4318" y="437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-5400000">
              <a:off x="4318" y="306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rot="-5400000">
              <a:off x="4318" y="17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rot="-5400000">
              <a:off x="4318" y="2274"/>
              <a:ext cx="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8" name="Freeform 8"/>
          <p:cNvSpPr>
            <a:spLocks/>
          </p:cNvSpPr>
          <p:nvPr/>
        </p:nvSpPr>
        <p:spPr bwMode="auto">
          <a:xfrm>
            <a:off x="5934075" y="3895725"/>
            <a:ext cx="1924050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276" y="0"/>
              </a:cxn>
              <a:cxn ang="0">
                <a:pos x="1212" y="540"/>
              </a:cxn>
              <a:cxn ang="0">
                <a:pos x="0" y="1296"/>
              </a:cxn>
            </a:cxnLst>
            <a:rect l="0" t="0" r="r" b="b"/>
            <a:pathLst>
              <a:path w="1212" h="1296">
                <a:moveTo>
                  <a:pt x="0" y="1296"/>
                </a:moveTo>
                <a:lnTo>
                  <a:pt x="276" y="0"/>
                </a:lnTo>
                <a:lnTo>
                  <a:pt x="1212" y="540"/>
                </a:lnTo>
                <a:lnTo>
                  <a:pt x="0" y="1296"/>
                </a:lnTo>
                <a:close/>
              </a:path>
            </a:pathLst>
          </a:cu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/>
      <p:bldP spid="5632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87426" y="1601788"/>
            <a:ext cx="4356484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Also known as </a:t>
            </a:r>
            <a:br>
              <a:rPr lang="en-US" dirty="0" smtClean="0"/>
            </a:br>
            <a:r>
              <a:rPr lang="en-US" b="1" dirty="0" smtClean="0"/>
              <a:t>Z-Buffer</a:t>
            </a:r>
          </a:p>
          <a:p>
            <a:r>
              <a:rPr lang="en-US" dirty="0" smtClean="0"/>
              <a:t>Enable/disable writing using</a:t>
            </a:r>
          </a:p>
          <a:p>
            <a:pPr lvl="1"/>
            <a:r>
              <a:rPr lang="en-US" dirty="0" err="1" smtClean="0"/>
              <a:t>glDepthMask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 – </a:t>
            </a:r>
            <a:r>
              <a:rPr lang="en-US" i="1" dirty="0" smtClean="0"/>
              <a:t>default</a:t>
            </a:r>
          </a:p>
          <a:p>
            <a:pPr lvl="1"/>
            <a:r>
              <a:rPr lang="en-US" dirty="0" err="1"/>
              <a:t>glDepthMask</a:t>
            </a:r>
            <a:r>
              <a:rPr lang="en-US" dirty="0"/>
              <a:t>(</a:t>
            </a:r>
            <a:r>
              <a:rPr lang="en-US" b="1" dirty="0"/>
              <a:t>false</a:t>
            </a:r>
            <a:r>
              <a:rPr lang="en-US" dirty="0" smtClean="0"/>
              <a:t>)</a:t>
            </a:r>
            <a:endParaRPr lang="en-US" i="1" dirty="0" smtClean="0"/>
          </a:p>
          <a:p>
            <a:r>
              <a:rPr lang="en-US" dirty="0" smtClean="0"/>
              <a:t>Enable/disable the test using</a:t>
            </a:r>
          </a:p>
          <a:p>
            <a:pPr lvl="1"/>
            <a:r>
              <a:rPr lang="en-US" dirty="0" err="1" smtClean="0"/>
              <a:t>glEnable</a:t>
            </a:r>
            <a:r>
              <a:rPr lang="en-US" dirty="0"/>
              <a:t>(GL_DEPTH_TEST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glDisable</a:t>
            </a:r>
            <a:r>
              <a:rPr lang="en-US" dirty="0" smtClean="0"/>
              <a:t>(GL_DEPTH_TEST) - </a:t>
            </a:r>
            <a:r>
              <a:rPr lang="en-US" i="1" dirty="0" smtClean="0"/>
              <a:t>default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Z-buffer2.jpg"/>
          <p:cNvPicPr>
            <a:picLocks noChangeAspect="1"/>
          </p:cNvPicPr>
          <p:nvPr/>
        </p:nvPicPr>
        <p:blipFill>
          <a:blip r:embed="rId2" cstate="print"/>
          <a:srcRect t="1651"/>
          <a:stretch>
            <a:fillRect/>
          </a:stretch>
        </p:blipFill>
        <p:spPr bwMode="auto">
          <a:xfrm>
            <a:off x="4838700" y="4038600"/>
            <a:ext cx="4064000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Z-buffer1.jpg"/>
          <p:cNvPicPr>
            <a:picLocks noChangeAspect="1"/>
          </p:cNvPicPr>
          <p:nvPr/>
        </p:nvPicPr>
        <p:blipFill>
          <a:blip r:embed="rId3" cstate="print"/>
          <a:srcRect t="7281"/>
          <a:stretch>
            <a:fillRect/>
          </a:stretch>
        </p:blipFill>
        <p:spPr bwMode="auto">
          <a:xfrm>
            <a:off x="4838700" y="1600200"/>
            <a:ext cx="40767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Test Function</a:t>
            </a:r>
            <a:endParaRPr lang="en-US" dirty="0"/>
          </a:p>
        </p:txBody>
      </p:sp>
      <p:sp>
        <p:nvSpPr>
          <p:cNvPr id="57373" name="Rectangle 29"/>
          <p:cNvSpPr>
            <a:spLocks noGrp="1" noChangeArrowheads="1"/>
          </p:cNvSpPr>
          <p:nvPr>
            <p:ph sz="quarter" idx="1"/>
          </p:nvPr>
        </p:nvSpPr>
        <p:spPr>
          <a:xfrm>
            <a:off x="457200" y="1736812"/>
            <a:ext cx="8229600" cy="4663988"/>
          </a:xfrm>
        </p:spPr>
        <p:txBody>
          <a:bodyPr>
            <a:normAutofit/>
          </a:bodyPr>
          <a:lstStyle/>
          <a:p>
            <a:r>
              <a:rPr lang="en-US" dirty="0" smtClean="0"/>
              <a:t>Depth </a:t>
            </a:r>
            <a:r>
              <a:rPr lang="en-US" dirty="0"/>
              <a:t>testing need to be enabled before </a:t>
            </a:r>
            <a:r>
              <a:rPr lang="en-US" dirty="0" smtClean="0"/>
              <a:t>use: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glEnable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i="1" dirty="0" smtClean="0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GL_DEPTH_TEST</a:t>
            </a:r>
            <a:r>
              <a:rPr lang="en-US" i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i="1" dirty="0" err="1"/>
              <a:t>glDepthFunc</a:t>
            </a:r>
            <a:r>
              <a:rPr lang="en-US" i="1" dirty="0"/>
              <a:t>(…)</a:t>
            </a:r>
            <a:r>
              <a:rPr lang="en-US" dirty="0"/>
              <a:t> defines </a:t>
            </a:r>
            <a:r>
              <a:rPr lang="en-US" dirty="0" smtClean="0"/>
              <a:t>the comparison function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glDepthFunc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i="1" dirty="0" smtClean="0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GL_LEQUAL</a:t>
            </a:r>
            <a:r>
              <a:rPr lang="en-US" i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</a:t>
            </a:r>
          </a:p>
          <a:p>
            <a:pPr lvl="2"/>
            <a:r>
              <a:rPr lang="en-US" dirty="0" smtClean="0"/>
              <a:t>Pixel with depth </a:t>
            </a:r>
            <a:r>
              <a:rPr lang="en-US" u="sng" dirty="0" smtClean="0"/>
              <a:t>&lt;</a:t>
            </a:r>
            <a:r>
              <a:rPr lang="en-US" dirty="0" smtClean="0"/>
              <a:t> Z-buffer is written</a:t>
            </a:r>
            <a:endParaRPr lang="en-US" u="sng" dirty="0" smtClean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glDepthFunc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i="1" dirty="0" smtClean="0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GL_LESS</a:t>
            </a:r>
            <a:r>
              <a:rPr lang="en-US" i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default</a:t>
            </a:r>
            <a:endParaRPr lang="en-US" i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 lvl="2"/>
            <a:r>
              <a:rPr lang="en-US" dirty="0" smtClean="0"/>
              <a:t>Pixel with depth &lt; Z-buffer is written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glDepthFunc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i="1" dirty="0" smtClean="0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GL_GREATER</a:t>
            </a:r>
            <a:r>
              <a:rPr lang="en-US" i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</a:t>
            </a:r>
          </a:p>
          <a:p>
            <a:pPr lvl="2"/>
            <a:r>
              <a:rPr lang="en-US" dirty="0" smtClean="0"/>
              <a:t>Pixel with depth </a:t>
            </a:r>
            <a:r>
              <a:rPr lang="en-US" u="sng" dirty="0" smtClean="0"/>
              <a:t>&gt;</a:t>
            </a:r>
            <a:r>
              <a:rPr lang="en-US" dirty="0" smtClean="0"/>
              <a:t> Z-buffer is written</a:t>
            </a:r>
            <a:endParaRPr lang="en-US" u="sng" dirty="0" smtClean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i="1" dirty="0" smtClean="0"/>
              <a:t>void </a:t>
            </a:r>
            <a:r>
              <a:rPr lang="en-US" b="1" i="1" dirty="0" err="1" smtClean="0"/>
              <a:t>glClear</a:t>
            </a:r>
            <a:r>
              <a:rPr lang="en-US" i="1" dirty="0" smtClean="0"/>
              <a:t>(mask);</a:t>
            </a:r>
          </a:p>
          <a:p>
            <a:pPr lvl="1"/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GL_COLOR_BUFFER_BIT | GL_DEPTH_BUFFER_BIT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Clears buffers to preset values</a:t>
            </a:r>
          </a:p>
          <a:p>
            <a:pPr lvl="1"/>
            <a:r>
              <a:rPr lang="en-US" dirty="0" smtClean="0"/>
              <a:t>Color buffer preset determined by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glClearColor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(float r, float g, float b)</a:t>
            </a:r>
          </a:p>
          <a:p>
            <a:pPr lvl="2"/>
            <a:r>
              <a:rPr lang="en-US" dirty="0"/>
              <a:t>Values are clamped to the range 0..1</a:t>
            </a:r>
          </a:p>
          <a:p>
            <a:pPr lvl="2"/>
            <a:r>
              <a:rPr lang="en-US" dirty="0"/>
              <a:t>Default is </a:t>
            </a:r>
            <a:r>
              <a:rPr lang="en-US" dirty="0" smtClean="0"/>
              <a:t>0 for all channels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Depth buffer preset determined by 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glClearDepth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(float depth)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Values are clamped to the range 0..1</a:t>
            </a:r>
          </a:p>
          <a:p>
            <a:pPr lvl="2"/>
            <a:r>
              <a:rPr lang="en-US" dirty="0" smtClean="0"/>
              <a:t>Default is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Z-Fighting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32500" t="5635" r="20333" b="16512"/>
          <a:stretch>
            <a:fillRect/>
          </a:stretch>
        </p:blipFill>
        <p:spPr bwMode="auto">
          <a:xfrm>
            <a:off x="2438400" y="2026920"/>
            <a:ext cx="4312920" cy="414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Z-Fighting in motion</a:t>
            </a:r>
            <a:endParaRPr lang="en-US" dirty="0"/>
          </a:p>
        </p:txBody>
      </p:sp>
      <p:pic>
        <p:nvPicPr>
          <p:cNvPr id="4" name="Picture 3" descr="G:\jmchen09\cg\sampcode\Stencil\stencil_airplane\stencil_airplane\zfigh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4195078" cy="4256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G:\jmchen09\cg\sampcode\Stencil\stencil_airplane\stencil_airplane\zfight-no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0527" y="1905000"/>
            <a:ext cx="4226636" cy="4256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Rotate a scene using the mouse</a:t>
                </a:r>
              </a:p>
              <a:p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glRotate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*()</a:t>
                </a:r>
                <a:r>
                  <a:rPr lang="en-US" dirty="0" smtClean="0"/>
                  <a:t> will rotate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for you!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Trackball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34964" y="5245516"/>
            <a:ext cx="108012" cy="14401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92881" y="4013487"/>
            <a:ext cx="1599565" cy="1599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56972" y="4247167"/>
            <a:ext cx="1942465" cy="1142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56972" y="4247167"/>
            <a:ext cx="0" cy="68516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56972" y="4247167"/>
            <a:ext cx="114236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0"/>
              <p:cNvSpPr txBox="1"/>
              <p:nvPr/>
            </p:nvSpPr>
            <p:spPr>
              <a:xfrm>
                <a:off x="1048997" y="4018567"/>
                <a:ext cx="456565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0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3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97" y="4018567"/>
                <a:ext cx="456565" cy="3422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4"/>
              <p:cNvSpPr txBox="1"/>
              <p:nvPr/>
            </p:nvSpPr>
            <p:spPr>
              <a:xfrm>
                <a:off x="2521562" y="5402867"/>
                <a:ext cx="1348105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𝑤𝑖𝑑𝑡h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h𝑒𝑖𝑔h𝑡</m:t>
                          </m:r>
                        </m:e>
                      </m:d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31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62" y="5402867"/>
                <a:ext cx="1348105" cy="3422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421481" y="4254787"/>
            <a:ext cx="1142365" cy="1129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992981" y="4254787"/>
            <a:ext cx="0" cy="112966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21481" y="4819937"/>
            <a:ext cx="114236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0"/>
              <p:cNvSpPr txBox="1"/>
              <p:nvPr/>
            </p:nvSpPr>
            <p:spPr>
              <a:xfrm>
                <a:off x="4914876" y="4584987"/>
                <a:ext cx="456565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0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35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76" y="4584987"/>
                <a:ext cx="456565" cy="3422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22"/>
              <p:cNvSpPr txBox="1"/>
              <p:nvPr/>
            </p:nvSpPr>
            <p:spPr>
              <a:xfrm>
                <a:off x="4078581" y="4699287"/>
                <a:ext cx="456565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−</m:t>
                      </m:r>
                      <m:r>
                        <a:rPr lang="en-US" sz="1100" i="1">
                          <a:effectLst/>
                          <a:latin typeface="Cambria Math"/>
                          <a:ea typeface="Times New Roman"/>
                          <a:cs typeface="Arial"/>
                        </a:rPr>
                        <m:t>1</m:t>
                      </m:r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3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81" y="4699287"/>
                <a:ext cx="456565" cy="3422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23"/>
              <p:cNvSpPr txBox="1"/>
              <p:nvPr/>
            </p:nvSpPr>
            <p:spPr>
              <a:xfrm>
                <a:off x="4764381" y="5348257"/>
                <a:ext cx="456565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Times New Roman"/>
                          <a:cs typeface="Arial"/>
                        </a:rPr>
                        <m:t>−</m:t>
                      </m:r>
                      <m:r>
                        <a:rPr lang="en-US" sz="1100" i="1">
                          <a:effectLst/>
                          <a:latin typeface="Cambria Math"/>
                          <a:ea typeface="Times New Roman"/>
                          <a:cs typeface="Arial"/>
                        </a:rPr>
                        <m:t>1</m:t>
                      </m:r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37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81" y="5348257"/>
                <a:ext cx="456565" cy="3422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24"/>
              <p:cNvSpPr txBox="1"/>
              <p:nvPr/>
            </p:nvSpPr>
            <p:spPr>
              <a:xfrm>
                <a:off x="4764381" y="4031267"/>
                <a:ext cx="456565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Times New Roman"/>
                          <a:cs typeface="Arial"/>
                        </a:rPr>
                        <m:t>1</m:t>
                      </m:r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3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81" y="4031267"/>
                <a:ext cx="456565" cy="3422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27"/>
              <p:cNvSpPr txBox="1"/>
              <p:nvPr/>
            </p:nvSpPr>
            <p:spPr>
              <a:xfrm>
                <a:off x="5420971" y="4699287"/>
                <a:ext cx="456565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Times New Roman"/>
                          <a:cs typeface="Arial"/>
                        </a:rPr>
                        <m:t>1</m:t>
                      </m:r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39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971" y="4699287"/>
                <a:ext cx="456565" cy="3422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26" y="4997737"/>
            <a:ext cx="374015" cy="374015"/>
          </a:xfrm>
          <a:prstGeom prst="rect">
            <a:avLst/>
          </a:prstGeom>
        </p:spPr>
      </p:pic>
      <p:pic>
        <p:nvPicPr>
          <p:cNvPr id="41" name="Picture 40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02" y="4997737"/>
            <a:ext cx="374015" cy="374015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6442563" y="4013486"/>
            <a:ext cx="1599565" cy="1599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242028" y="4254786"/>
            <a:ext cx="0" cy="56451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42028" y="4819936"/>
            <a:ext cx="57150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62"/>
              <p:cNvSpPr txBox="1"/>
              <p:nvPr/>
            </p:nvSpPr>
            <p:spPr>
              <a:xfrm>
                <a:off x="7164558" y="4584986"/>
                <a:ext cx="529590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0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0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,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Times New Roman"/>
                              <a:cs typeface="Arial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45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58" y="4584986"/>
                <a:ext cx="529590" cy="3422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7144238" y="4819301"/>
            <a:ext cx="96520" cy="14287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442563" y="4584986"/>
            <a:ext cx="1594485" cy="4521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72"/>
              <p:cNvSpPr txBox="1"/>
              <p:nvPr/>
            </p:nvSpPr>
            <p:spPr>
              <a:xfrm>
                <a:off x="7580483" y="4694206"/>
                <a:ext cx="529590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Times New Roman"/>
                          <a:cs typeface="Arial"/>
                        </a:rPr>
                        <m:t>𝑥</m:t>
                      </m:r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48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483" y="4694206"/>
                <a:ext cx="529590" cy="3422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73"/>
              <p:cNvSpPr txBox="1"/>
              <p:nvPr/>
            </p:nvSpPr>
            <p:spPr>
              <a:xfrm>
                <a:off x="7056608" y="4069366"/>
                <a:ext cx="529590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Times New Roman"/>
                          <a:cs typeface="Arial"/>
                        </a:rPr>
                        <m:t>𝑦</m:t>
                      </m:r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49" name="Text 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608" y="4069366"/>
                <a:ext cx="529590" cy="3422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74"/>
              <p:cNvSpPr txBox="1"/>
              <p:nvPr/>
            </p:nvSpPr>
            <p:spPr>
              <a:xfrm>
                <a:off x="6823563" y="4808506"/>
                <a:ext cx="529590" cy="3422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Times New Roman"/>
                          <a:cs typeface="Arial"/>
                        </a:rPr>
                        <m:t>𝑧</m:t>
                      </m:r>
                    </m:oMath>
                  </m:oMathPara>
                </a14:m>
                <a:endParaRPr lang="en-US" sz="1100">
                  <a:effectLst/>
                  <a:ea typeface="Times New Roman"/>
                  <a:cs typeface="Arial"/>
                </a:endParaRPr>
              </a:p>
            </p:txBody>
          </p:sp>
        </mc:Choice>
        <mc:Fallback xmlns="">
          <p:sp>
            <p:nvSpPr>
              <p:cNvPr id="50" name="Text 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63" y="4808506"/>
                <a:ext cx="529590" cy="3422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88" y="5091081"/>
            <a:ext cx="374650" cy="3746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242345" y="4819937"/>
            <a:ext cx="160319" cy="396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144239" y="4835779"/>
            <a:ext cx="98106" cy="442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62" y="5142596"/>
            <a:ext cx="374650" cy="374650"/>
          </a:xfrm>
          <a:prstGeom prst="rect">
            <a:avLst/>
          </a:prstGeom>
        </p:spPr>
      </p:pic>
      <p:sp>
        <p:nvSpPr>
          <p:cNvPr id="11" name="Arc 10"/>
          <p:cNvSpPr/>
          <p:nvPr/>
        </p:nvSpPr>
        <p:spPr>
          <a:xfrm flipV="1">
            <a:off x="6823563" y="4294157"/>
            <a:ext cx="870585" cy="1225232"/>
          </a:xfrm>
          <a:prstGeom prst="arc">
            <a:avLst>
              <a:gd name="adj1" fmla="val 15644663"/>
              <a:gd name="adj2" fmla="val 17949586"/>
            </a:avLst>
          </a:prstGeom>
          <a:ln>
            <a:headEnd type="stealt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Z-Buffer Method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Simple and easy to use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Memory overhead</a:t>
            </a:r>
          </a:p>
          <a:p>
            <a:pPr lvl="1"/>
            <a:r>
              <a:rPr lang="en-US" dirty="0" smtClean="0"/>
              <a:t>Finite depth precision can cause problems.</a:t>
            </a:r>
          </a:p>
          <a:p>
            <a:pPr lvl="1"/>
            <a:r>
              <a:rPr lang="en-US" dirty="0" smtClean="0"/>
              <a:t>Might spend a lot of time rendering polygons that are not visible.</a:t>
            </a:r>
          </a:p>
          <a:p>
            <a:pPr lvl="1"/>
            <a:r>
              <a:rPr lang="en-US" dirty="0" smtClean="0"/>
              <a:t>Does not do transparency easily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Back-Face Culling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2800" dirty="0"/>
              <a:t>void </a:t>
            </a:r>
            <a:r>
              <a:rPr lang="en-US" sz="2800" b="1" dirty="0" err="1"/>
              <a:t>glCullFace</a:t>
            </a:r>
            <a:r>
              <a:rPr lang="en-US" sz="2800" dirty="0"/>
              <a:t>( </a:t>
            </a:r>
            <a:r>
              <a:rPr lang="en-US" sz="2800" dirty="0" err="1"/>
              <a:t>GLenum</a:t>
            </a:r>
            <a:r>
              <a:rPr lang="en-US" sz="2800" dirty="0"/>
              <a:t> mode );</a:t>
            </a:r>
          </a:p>
          <a:p>
            <a:pPr>
              <a:buFontTx/>
              <a:buNone/>
            </a:pPr>
            <a:endParaRPr lang="en-US" sz="2800" dirty="0"/>
          </a:p>
          <a:p>
            <a:r>
              <a:rPr lang="en-US" dirty="0"/>
              <a:t>	Indicates which polygons should be discarded (culled) before they're converted to screen coordinates. </a:t>
            </a:r>
            <a:endParaRPr 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GL_FRONT</a:t>
            </a:r>
            <a:r>
              <a:rPr lang="en-US" altLang="en-US" dirty="0"/>
              <a:t>, GL_BACK, and GL_FRONT_AND_BACK are accepted. </a:t>
            </a:r>
            <a:r>
              <a:rPr lang="en-US" altLang="en-US" dirty="0"/>
              <a:t>The initial value is GL_BACK 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take effect, culling must be enabled using </a:t>
            </a:r>
            <a:r>
              <a:rPr lang="en-US" dirty="0" err="1"/>
              <a:t>glEnable</a:t>
            </a:r>
            <a:r>
              <a:rPr lang="en-US" dirty="0"/>
              <a:t>() with GL_CULL_FACE;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glFrontFace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i="1" dirty="0" smtClean="0"/>
              <a:t>void </a:t>
            </a:r>
            <a:r>
              <a:rPr lang="en-US" sz="2800" b="1" i="1" dirty="0" err="1" smtClean="0"/>
              <a:t>glFrontFace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GLenum</a:t>
            </a:r>
            <a:r>
              <a:rPr lang="en-US" sz="2800" i="1" dirty="0" smtClean="0"/>
              <a:t>  mode); </a:t>
            </a:r>
            <a:r>
              <a:rPr lang="en-US" sz="2800" i="1" dirty="0"/>
              <a:t>	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endParaRPr lang="en-US" sz="2800" i="1" dirty="0"/>
          </a:p>
          <a:p>
            <a:r>
              <a:rPr lang="en-US" sz="2800" dirty="0" smtClean="0"/>
              <a:t>Specifies the orientation of front-facing polygons.</a:t>
            </a:r>
          </a:p>
          <a:p>
            <a:r>
              <a:rPr lang="en-US" sz="2800" dirty="0" smtClean="0"/>
              <a:t>GL_CW and GL_CCW are accepted.</a:t>
            </a:r>
          </a:p>
          <a:p>
            <a:r>
              <a:rPr lang="en-US" sz="2800" dirty="0" smtClean="0"/>
              <a:t>The initial value is GL_CCW.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Transformations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</a:t>
            </a:r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84" y="116632"/>
            <a:ext cx="41009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GLU is an OpenGL helper library</a:t>
            </a:r>
          </a:p>
          <a:p>
            <a:r>
              <a:rPr lang="en-US" dirty="0" smtClean="0"/>
              <a:t>Uses GL to perform common tasks</a:t>
            </a:r>
          </a:p>
          <a:p>
            <a:pPr lvl="1"/>
            <a:r>
              <a:rPr lang="en-US" dirty="0" smtClean="0"/>
              <a:t>For example: </a:t>
            </a:r>
            <a:r>
              <a:rPr lang="en-US" b="1" dirty="0" err="1" smtClean="0">
                <a:latin typeface="Courier New"/>
              </a:rPr>
              <a:t>gluLookAt</a:t>
            </a:r>
            <a:r>
              <a:rPr lang="en-US" b="1" dirty="0" smtClean="0">
                <a:latin typeface="Courier New"/>
              </a:rPr>
              <a:t>(), </a:t>
            </a:r>
            <a:r>
              <a:rPr lang="en-US" b="1" dirty="0" err="1" smtClean="0">
                <a:latin typeface="Courier New"/>
              </a:rPr>
              <a:t>gluPerspective</a:t>
            </a:r>
            <a:r>
              <a:rPr lang="en-US" b="1" dirty="0" smtClean="0">
                <a:latin typeface="Courier New"/>
              </a:rPr>
              <a:t>()</a:t>
            </a:r>
          </a:p>
          <a:p>
            <a:r>
              <a:rPr lang="en-US" dirty="0" smtClean="0"/>
              <a:t>Allows drawing of common complex geometric models</a:t>
            </a:r>
          </a:p>
          <a:p>
            <a:pPr lvl="1"/>
            <a:r>
              <a:rPr lang="en-US" dirty="0" smtClean="0"/>
              <a:t>Sphere</a:t>
            </a:r>
          </a:p>
          <a:p>
            <a:pPr lvl="1"/>
            <a:r>
              <a:rPr lang="en-US" dirty="0" smtClean="0"/>
              <a:t>Cylinder</a:t>
            </a:r>
          </a:p>
          <a:p>
            <a:pPr lvl="1"/>
            <a:r>
              <a:rPr lang="en-US" dirty="0" smtClean="0"/>
              <a:t>Disk</a:t>
            </a:r>
          </a:p>
        </p:txBody>
      </p:sp>
      <p:pic>
        <p:nvPicPr>
          <p:cNvPr id="6" name="Picture 3" descr="sphere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343400"/>
            <a:ext cx="2392362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ylinder_1_lg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0312" y="4649788"/>
            <a:ext cx="2422525" cy="170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 Quadrics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u="sng" dirty="0" smtClean="0"/>
              <a:t>Initializing</a:t>
            </a:r>
          </a:p>
          <a:p>
            <a:endParaRPr lang="en-US" dirty="0" smtClean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>
                <a:latin typeface="Courier New"/>
              </a:rPr>
              <a:t>GLU </a:t>
            </a:r>
            <a:r>
              <a:rPr lang="en-US" b="1" dirty="0" err="1" smtClean="0">
                <a:solidFill>
                  <a:srgbClr val="C00000"/>
                </a:solidFill>
                <a:latin typeface="Courier New"/>
              </a:rPr>
              <a:t>glu</a:t>
            </a:r>
            <a:r>
              <a:rPr lang="en-US" b="1" dirty="0" smtClean="0">
                <a:latin typeface="Courier New"/>
              </a:rPr>
              <a:t> = new GLU();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err="1" smtClean="0">
                <a:latin typeface="Courier New"/>
              </a:rPr>
              <a:t>GLUquadric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q</a:t>
            </a:r>
            <a:r>
              <a:rPr lang="en-US" b="1" dirty="0" smtClean="0">
                <a:latin typeface="Courier New"/>
              </a:rPr>
              <a:t> = </a:t>
            </a:r>
            <a:r>
              <a:rPr lang="en-US" b="1" dirty="0" err="1" smtClean="0">
                <a:latin typeface="Courier New"/>
              </a:rPr>
              <a:t>glu.gluNewQuadric</a:t>
            </a:r>
            <a:r>
              <a:rPr lang="en-US" b="1" dirty="0" smtClean="0">
                <a:latin typeface="Courier New"/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u="sng" dirty="0" smtClean="0"/>
              <a:t>Drawing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glu.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gluSphere</a:t>
            </a:r>
            <a:r>
              <a:rPr lang="en-US" b="1" dirty="0" smtClean="0">
                <a:latin typeface="Courier New" pitchFamily="49" charset="0"/>
              </a:rPr>
              <a:t>(q, radius, slices, stacks)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glu.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gluCylinder</a:t>
            </a:r>
            <a:r>
              <a:rPr lang="en-US" b="1" dirty="0" smtClean="0">
                <a:latin typeface="Courier New" pitchFamily="49" charset="0"/>
              </a:rPr>
              <a:t>(q,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r1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r2</a:t>
            </a:r>
            <a:r>
              <a:rPr lang="en-US" b="1" dirty="0" smtClean="0">
                <a:latin typeface="Courier New" pitchFamily="49" charset="0"/>
              </a:rPr>
              <a:t>, h, slices, stacks)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glu.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gluDisk</a:t>
            </a:r>
            <a:r>
              <a:rPr lang="en-US" b="1" dirty="0" smtClean="0">
                <a:latin typeface="Courier New" pitchFamily="49" charset="0"/>
              </a:rPr>
              <a:t>(q</a:t>
            </a:r>
            <a:r>
              <a:rPr lang="en-US" b="1" dirty="0" smtClean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r2</a:t>
            </a:r>
            <a:r>
              <a:rPr lang="en-US" b="1" dirty="0" smtClean="0">
                <a:latin typeface="Courier New" pitchFamily="49" charset="0"/>
              </a:rPr>
              <a:t>, slices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</a:rPr>
              <a:t>loops)</a:t>
            </a:r>
            <a:endParaRPr lang="en-US" b="1" dirty="0" smtClean="0">
              <a:latin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3600" u="sng" dirty="0"/>
              <a:t>Clearing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glu.gluDeleteQuadric</a:t>
            </a:r>
            <a:r>
              <a:rPr lang="en-US" b="1" dirty="0" smtClean="0">
                <a:latin typeface="Courier New" pitchFamily="49" charset="0"/>
              </a:rPr>
              <a:t>(q);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 Quadrics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324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3F7F5F"/>
                </a:solidFill>
                <a:latin typeface="Courier New"/>
              </a:rPr>
              <a:t>// Setup local coordinate system</a:t>
            </a: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gl.glRotated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(-90, 1, 0, 0</a:t>
            </a:r>
            <a:r>
              <a:rPr lang="en-US" dirty="0">
                <a:solidFill>
                  <a:srgbClr val="3F7F5F"/>
                </a:solidFill>
                <a:latin typeface="Courier New"/>
              </a:rPr>
              <a:t>)</a:t>
            </a:r>
            <a:r>
              <a:rPr lang="en-US" dirty="0">
                <a:solidFill>
                  <a:schemeClr val="tx1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3F7F5F"/>
                </a:solidFill>
                <a:latin typeface="Courier New"/>
              </a:rPr>
              <a:t>//maps y to -z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F7F5F"/>
                </a:solidFill>
                <a:latin typeface="Courier New"/>
              </a:rPr>
              <a:t>// Initialize </a:t>
            </a:r>
            <a:r>
              <a:rPr lang="en-US" dirty="0">
                <a:solidFill>
                  <a:srgbClr val="3F7F5F"/>
                </a:solidFill>
                <a:latin typeface="Courier New"/>
              </a:rPr>
              <a:t>quad</a:t>
            </a: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GLUquadric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quad = </a:t>
            </a:r>
            <a:r>
              <a:rPr lang="en-US" dirty="0" err="1" smtClean="0">
                <a:solidFill>
                  <a:srgbClr val="0000C0"/>
                </a:solidFill>
                <a:latin typeface="Courier New"/>
              </a:rPr>
              <a:t>glu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.gluNewQuadric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pPr>
              <a:buNone/>
            </a:pPr>
            <a:r>
              <a:rPr lang="en-US" dirty="0" smtClean="0">
                <a:solidFill>
                  <a:srgbClr val="3F7F5F"/>
                </a:solidFill>
                <a:latin typeface="Courier New"/>
              </a:rPr>
              <a:t>// Draw cylinder		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gl.glColor3d(0.5, 0.5, 0.5);		</a:t>
            </a:r>
          </a:p>
          <a:p>
            <a:pPr>
              <a:buNone/>
            </a:pPr>
            <a:r>
              <a:rPr lang="en-US" dirty="0" err="1" smtClean="0">
                <a:solidFill>
                  <a:srgbClr val="0000C0"/>
                </a:solidFill>
                <a:latin typeface="Courier New"/>
              </a:rPr>
              <a:t>glu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.gluCylinder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(quad, 0.1, 0.06, 1, 8, 2);		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pPr>
              <a:buNone/>
            </a:pPr>
            <a:r>
              <a:rPr lang="en-US" dirty="0" smtClean="0">
                <a:solidFill>
                  <a:srgbClr val="3F7F5F"/>
                </a:solidFill>
                <a:latin typeface="Courier New"/>
              </a:rPr>
              <a:t>// Draw sphere</a:t>
            </a:r>
          </a:p>
          <a:p>
            <a:pPr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gl.glTranslated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(0, 0, 1);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gl.glColor3d(1, 0, 0);</a:t>
            </a:r>
          </a:p>
          <a:p>
            <a:pPr>
              <a:buNone/>
            </a:pPr>
            <a:r>
              <a:rPr lang="en-US" dirty="0" err="1" smtClean="0">
                <a:solidFill>
                  <a:srgbClr val="0000C0"/>
                </a:solidFill>
                <a:latin typeface="Courier New"/>
              </a:rPr>
              <a:t>glu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.gluSphere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(quad, 0.25, 8, 8);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00C0"/>
                </a:solidFill>
                <a:latin typeface="Courier New"/>
              </a:rPr>
              <a:t>glu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.gluDeleteQuadric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(quad); </a:t>
            </a:r>
            <a:r>
              <a:rPr lang="en-US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dirty="0" smtClean="0">
                <a:solidFill>
                  <a:srgbClr val="3F7F5F"/>
                </a:solidFill>
                <a:latin typeface="Courier New"/>
              </a:rPr>
              <a:t>Clear from memory</a:t>
            </a:r>
            <a:endParaRPr lang="en-US" dirty="0">
              <a:solidFill>
                <a:srgbClr val="3F7F5F"/>
              </a:solidFill>
              <a:latin typeface="Courier New"/>
            </a:endParaRP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1676400"/>
            <a:ext cx="18383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3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56"/>
          <a:stretch>
            <a:fillRect/>
          </a:stretch>
        </p:blipFill>
        <p:spPr bwMode="auto">
          <a:xfrm>
            <a:off x="2099920" y="872716"/>
            <a:ext cx="5430891" cy="488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67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Fractal Tree 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45720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drawTreeRec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i="1" dirty="0" smtClean="0">
                <a:latin typeface="Comic Sans MS" pitchFamily="66" charset="0"/>
              </a:rPr>
              <a:t>level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mic Sans MS" pitchFamily="66" charset="0"/>
              </a:rPr>
              <a:t>Draw Cylinder</a:t>
            </a:r>
          </a:p>
          <a:p>
            <a:pPr lvl="1">
              <a:buNone/>
            </a:pPr>
            <a:r>
              <a:rPr lang="en-US" dirty="0" smtClean="0">
                <a:latin typeface="Comic Sans MS" pitchFamily="66" charset="0"/>
              </a:rPr>
              <a:t>Translate to cylinder end</a:t>
            </a:r>
          </a:p>
          <a:p>
            <a:pPr lvl="1">
              <a:buNone/>
            </a:pPr>
            <a:r>
              <a:rPr lang="en-US" dirty="0" smtClean="0">
                <a:latin typeface="Comic Sans MS" pitchFamily="66" charset="0"/>
              </a:rPr>
              <a:t>If </a:t>
            </a:r>
            <a:r>
              <a:rPr lang="en-US" i="1" dirty="0" smtClean="0">
                <a:latin typeface="Comic Sans MS" pitchFamily="66" charset="0"/>
              </a:rPr>
              <a:t>level</a:t>
            </a:r>
            <a:r>
              <a:rPr lang="en-US" dirty="0" smtClean="0">
                <a:latin typeface="Comic Sans MS" pitchFamily="66" charset="0"/>
              </a:rPr>
              <a:t> = </a:t>
            </a:r>
            <a:r>
              <a:rPr lang="en-US" i="1" dirty="0" err="1" smtClean="0">
                <a:latin typeface="Comic Sans MS" pitchFamily="66" charset="0"/>
              </a:rPr>
              <a:t>maxDepth</a:t>
            </a:r>
            <a:endParaRPr lang="en-US" i="1" dirty="0" smtClean="0">
              <a:latin typeface="Comic Sans MS" pitchFamily="66" charset="0"/>
            </a:endParaRPr>
          </a:p>
          <a:p>
            <a:pPr lvl="2">
              <a:buNone/>
            </a:pPr>
            <a:r>
              <a:rPr lang="en-US" dirty="0" smtClean="0">
                <a:latin typeface="Comic Sans MS" pitchFamily="66" charset="0"/>
              </a:rPr>
              <a:t>Draw Sphere</a:t>
            </a:r>
          </a:p>
          <a:p>
            <a:pPr lvl="2">
              <a:buNone/>
            </a:pPr>
            <a:r>
              <a:rPr lang="en-US" dirty="0" smtClean="0">
                <a:latin typeface="Comic Sans MS" pitchFamily="66" charset="0"/>
              </a:rPr>
              <a:t>Return</a:t>
            </a:r>
          </a:p>
          <a:p>
            <a:pPr lvl="1">
              <a:buNone/>
            </a:pPr>
            <a:r>
              <a:rPr lang="en-US" dirty="0" smtClean="0">
                <a:latin typeface="Comic Sans MS" pitchFamily="66" charset="0"/>
              </a:rPr>
              <a:t>Scale by </a:t>
            </a:r>
            <a:r>
              <a:rPr lang="en-US" i="1" dirty="0" smtClean="0">
                <a:latin typeface="Comic Sans MS" pitchFamily="66" charset="0"/>
              </a:rPr>
              <a:t>factor</a:t>
            </a:r>
          </a:p>
          <a:p>
            <a:pPr lvl="1">
              <a:buNone/>
            </a:pPr>
            <a:r>
              <a:rPr lang="en-US" dirty="0" smtClean="0">
                <a:latin typeface="Comic Sans MS" pitchFamily="66" charset="0"/>
              </a:rPr>
              <a:t>For </a:t>
            </a:r>
            <a:r>
              <a:rPr lang="en-US" i="1" dirty="0" smtClean="0">
                <a:latin typeface="Comic Sans MS" pitchFamily="66" charset="0"/>
              </a:rPr>
              <a:t>split</a:t>
            </a:r>
            <a:r>
              <a:rPr lang="en-US" dirty="0" smtClean="0">
                <a:latin typeface="Comic Sans MS" pitchFamily="66" charset="0"/>
              </a:rPr>
              <a:t> in 1..</a:t>
            </a:r>
            <a:r>
              <a:rPr lang="en-US" i="1" dirty="0" smtClean="0">
                <a:latin typeface="Comic Sans MS" pitchFamily="66" charset="0"/>
              </a:rPr>
              <a:t>splits</a:t>
            </a:r>
          </a:p>
          <a:p>
            <a:pPr lvl="1"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Rotate by </a:t>
            </a:r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</a:rPr>
              <a:t>alpha</a:t>
            </a:r>
            <a:r>
              <a:rPr lang="en-US" i="1" dirty="0" smtClean="0">
                <a:latin typeface="Comic Sans MS" pitchFamily="66" charset="0"/>
              </a:rPr>
              <a:t>=split*360/splits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around z</a:t>
            </a:r>
          </a:p>
          <a:p>
            <a:pPr lvl="2">
              <a:buNone/>
            </a:pPr>
            <a:r>
              <a:rPr lang="en-US" dirty="0" smtClean="0">
                <a:latin typeface="Comic Sans MS" pitchFamily="66" charset="0"/>
              </a:rPr>
              <a:t>Push matrix</a:t>
            </a:r>
          </a:p>
          <a:p>
            <a:pPr lvl="3">
              <a:buNone/>
            </a:pPr>
            <a:r>
              <a:rPr lang="en-US" dirty="0" smtClean="0">
                <a:latin typeface="Comic Sans MS" pitchFamily="66" charset="0"/>
              </a:rPr>
              <a:t>Rotate by </a:t>
            </a:r>
            <a:r>
              <a:rPr lang="en-US" i="1" dirty="0" smtClean="0">
                <a:solidFill>
                  <a:srgbClr val="FF0000"/>
                </a:solidFill>
                <a:latin typeface="Comic Sans MS" pitchFamily="66" charset="0"/>
              </a:rPr>
              <a:t>angle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around y</a:t>
            </a:r>
          </a:p>
          <a:p>
            <a:pPr lvl="3">
              <a:buNone/>
            </a:pP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drawTreeRec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i="1" dirty="0" smtClean="0">
                <a:latin typeface="Comic Sans MS" pitchFamily="66" charset="0"/>
              </a:rPr>
              <a:t>level</a:t>
            </a:r>
            <a:r>
              <a:rPr lang="en-US" dirty="0" smtClean="0">
                <a:latin typeface="Comic Sans MS" pitchFamily="66" charset="0"/>
              </a:rPr>
              <a:t>+1)</a:t>
            </a:r>
          </a:p>
          <a:p>
            <a:pPr lvl="2">
              <a:buNone/>
            </a:pPr>
            <a:r>
              <a:rPr lang="en-US" dirty="0" smtClean="0">
                <a:latin typeface="Comic Sans MS" pitchFamily="66" charset="0"/>
              </a:rPr>
              <a:t>Pop matrix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 lvl="1">
              <a:buNone/>
            </a:pPr>
            <a:endParaRPr lang="en-US" dirty="0">
              <a:latin typeface="Comic Sans MS" pitchFamily="66" charset="0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97"/>
          <a:stretch>
            <a:fillRect/>
          </a:stretch>
        </p:blipFill>
        <p:spPr bwMode="auto">
          <a:xfrm>
            <a:off x="5153025" y="1524000"/>
            <a:ext cx="40100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7099514" y="6356351"/>
            <a:ext cx="1890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8088982" y="5976937"/>
            <a:ext cx="887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nstantia" pitchFamily="18" charset="0"/>
                <a:cs typeface="David" pitchFamily="2" charset="-79"/>
              </a:rPr>
              <a:t>X axis</a:t>
            </a:r>
          </a:p>
        </p:txBody>
      </p:sp>
      <p:sp>
        <p:nvSpPr>
          <p:cNvPr id="10" name="Line 44"/>
          <p:cNvSpPr>
            <a:spLocks noChangeShapeType="1"/>
          </p:cNvSpPr>
          <p:nvPr/>
        </p:nvSpPr>
        <p:spPr bwMode="auto">
          <a:xfrm flipV="1">
            <a:off x="7107452" y="4859337"/>
            <a:ext cx="1588" cy="149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6678827" y="4443412"/>
            <a:ext cx="866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tantia" pitchFamily="18" charset="0"/>
                <a:cs typeface="David" pitchFamily="2" charset="-79"/>
              </a:rPr>
              <a:t>Z </a:t>
            </a:r>
            <a:r>
              <a:rPr lang="en-US" sz="2000" b="1" dirty="0">
                <a:latin typeface="Constantia" pitchFamily="18" charset="0"/>
                <a:cs typeface="David" pitchFamily="2" charset="-79"/>
              </a:rPr>
              <a:t>axis</a:t>
            </a:r>
          </a:p>
        </p:txBody>
      </p:sp>
      <p:sp>
        <p:nvSpPr>
          <p:cNvPr id="13" name="Line 44"/>
          <p:cNvSpPr>
            <a:spLocks noChangeShapeType="1"/>
          </p:cNvSpPr>
          <p:nvPr/>
        </p:nvSpPr>
        <p:spPr bwMode="auto">
          <a:xfrm flipV="1">
            <a:off x="7138975" y="1694655"/>
            <a:ext cx="1588" cy="149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 flipH="1">
            <a:off x="6346887" y="2164557"/>
            <a:ext cx="792088" cy="3841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6299225" y="1743872"/>
            <a:ext cx="7986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omic Sans MS" pitchFamily="66" charset="0"/>
              </a:rPr>
              <a:t>angle</a:t>
            </a:r>
            <a:endParaRPr lang="en-US" sz="2000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" name="Curved Down Arrow 15"/>
          <p:cNvSpPr/>
          <p:nvPr/>
        </p:nvSpPr>
        <p:spPr>
          <a:xfrm flipV="1">
            <a:off x="6674884" y="5222876"/>
            <a:ext cx="809497" cy="1937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6745276" y="5380034"/>
            <a:ext cx="732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Comic Sans MS" pitchFamily="66" charset="0"/>
              </a:rPr>
              <a:t>apha</a:t>
            </a:r>
            <a:endParaRPr lang="en-US" sz="2000" b="1" dirty="0">
              <a:solidFill>
                <a:srgbClr val="FF0000"/>
              </a:solidFill>
              <a:latin typeface="Constantia" pitchFamily="18" charset="0"/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40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5760" y="872716"/>
            <a:ext cx="8598728" cy="52537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void </a:t>
            </a:r>
            <a:r>
              <a:rPr lang="en-US" b="1" dirty="0" err="1">
                <a:solidFill>
                  <a:schemeClr val="tx1"/>
                </a:solidFill>
              </a:rPr>
              <a:t>drawTreeRec</a:t>
            </a:r>
            <a:r>
              <a:rPr lang="en-US" b="1" dirty="0">
                <a:solidFill>
                  <a:schemeClr val="tx1"/>
                </a:solidFill>
              </a:rPr>
              <a:t>(GL </a:t>
            </a:r>
            <a:r>
              <a:rPr lang="en-US" b="1" dirty="0" err="1">
                <a:solidFill>
                  <a:schemeClr val="tx1"/>
                </a:solidFill>
              </a:rPr>
              <a:t>gl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level) {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GLUquadric</a:t>
            </a:r>
            <a:r>
              <a:rPr lang="en-US" dirty="0">
                <a:solidFill>
                  <a:schemeClr val="tx1"/>
                </a:solidFill>
              </a:rPr>
              <a:t> quad = </a:t>
            </a:r>
            <a:r>
              <a:rPr lang="en-US" dirty="0" err="1">
                <a:solidFill>
                  <a:schemeClr val="tx1"/>
                </a:solidFill>
              </a:rPr>
              <a:t>glu.gluNewQuadric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 Draw cylinder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gl.glColor3d(0.5, 0.5, 0.5);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glu.gluCylinder(quad, 0.1, 0.1*factor, 1, 8, 1);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gl.glTranslated</a:t>
            </a:r>
            <a:r>
              <a:rPr lang="en-US" dirty="0">
                <a:solidFill>
                  <a:schemeClr val="tx1"/>
                </a:solidFill>
              </a:rPr>
              <a:t>(0,0,1);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 Recursion stopping condition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if(level == </a:t>
            </a:r>
            <a:r>
              <a:rPr lang="en-US" b="1" dirty="0" err="1">
                <a:solidFill>
                  <a:schemeClr val="tx1"/>
                </a:solidFill>
              </a:rPr>
              <a:t>maxDepth</a:t>
            </a:r>
            <a:r>
              <a:rPr lang="en-US" b="1" dirty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 Draw red sphere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gl.glColor3d(1</a:t>
            </a:r>
            <a:r>
              <a:rPr lang="en-US" dirty="0">
                <a:solidFill>
                  <a:schemeClr val="tx1"/>
                </a:solidFill>
              </a:rPr>
              <a:t>, 0, 0);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glu.gluSphere</a:t>
            </a:r>
            <a:r>
              <a:rPr lang="en-US" dirty="0">
                <a:solidFill>
                  <a:schemeClr val="tx1"/>
                </a:solidFill>
              </a:rPr>
              <a:t>(quad, .25, 8, 8);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return;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Pipeline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384550" y="1447800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3D Geometric Primitives</a:t>
            </a:r>
          </a:p>
        </p:txBody>
      </p:sp>
      <p:cxnSp>
        <p:nvCxnSpPr>
          <p:cNvPr id="5" name="AutoShape 13"/>
          <p:cNvCxnSpPr>
            <a:cxnSpLocks noChangeShapeType="1"/>
          </p:cNvCxnSpPr>
          <p:nvPr/>
        </p:nvCxnSpPr>
        <p:spPr bwMode="auto">
          <a:xfrm>
            <a:off x="4572000" y="1752600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3810000" y="2041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Modeling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3810000" y="3581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Viewing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810000" y="4343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3810000" y="2803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Lighting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586163" y="6552198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Frame Buffer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11" name="AutoShape 39"/>
          <p:cNvCxnSpPr>
            <a:cxnSpLocks noChangeShapeType="1"/>
          </p:cNvCxnSpPr>
          <p:nvPr/>
        </p:nvCxnSpPr>
        <p:spPr bwMode="auto">
          <a:xfrm rot="5400000">
            <a:off x="4427538" y="2659062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</p:cNvCxnSpPr>
          <p:nvPr/>
        </p:nvCxnSpPr>
        <p:spPr bwMode="auto">
          <a:xfrm rot="5400000">
            <a:off x="4419600" y="3429000"/>
            <a:ext cx="3048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41"/>
          <p:cNvCxnSpPr>
            <a:cxnSpLocks noChangeShapeType="1"/>
          </p:cNvCxnSpPr>
          <p:nvPr/>
        </p:nvCxnSpPr>
        <p:spPr bwMode="auto">
          <a:xfrm rot="5400000">
            <a:off x="4427538" y="419893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42"/>
          <p:cNvCxnSpPr>
            <a:cxnSpLocks noChangeShapeType="1"/>
          </p:cNvCxnSpPr>
          <p:nvPr/>
        </p:nvCxnSpPr>
        <p:spPr bwMode="auto">
          <a:xfrm>
            <a:off x="4572000" y="6323013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43"/>
          <p:cNvSpPr>
            <a:spLocks noChangeArrowheads="1"/>
          </p:cNvSpPr>
          <p:nvPr/>
        </p:nvSpPr>
        <p:spPr bwMode="auto">
          <a:xfrm>
            <a:off x="3810000" y="5073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Clipping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3810000" y="5835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Conversion</a:t>
            </a:r>
          </a:p>
        </p:txBody>
      </p:sp>
      <p:cxnSp>
        <p:nvCxnSpPr>
          <p:cNvPr id="17" name="AutoShape 45"/>
          <p:cNvCxnSpPr>
            <a:cxnSpLocks noChangeShapeType="1"/>
          </p:cNvCxnSpPr>
          <p:nvPr/>
        </p:nvCxnSpPr>
        <p:spPr bwMode="auto">
          <a:xfrm rot="5400000">
            <a:off x="4427538" y="569118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46"/>
          <p:cNvCxnSpPr>
            <a:cxnSpLocks noChangeShapeType="1"/>
          </p:cNvCxnSpPr>
          <p:nvPr/>
        </p:nvCxnSpPr>
        <p:spPr bwMode="auto">
          <a:xfrm rot="5400000">
            <a:off x="4443413" y="4945062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2879812" y="4425491"/>
            <a:ext cx="504738" cy="188323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2419" y="5034899"/>
            <a:ext cx="153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Brief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5760" y="692696"/>
            <a:ext cx="8321040" cy="54337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// </a:t>
            </a:r>
            <a:r>
              <a:rPr lang="en-US" dirty="0">
                <a:solidFill>
                  <a:schemeClr val="tx1"/>
                </a:solidFill>
              </a:rPr>
              <a:t>Setup local coordinate system for each child and draw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 The relevant variables are: angle, </a:t>
            </a:r>
            <a:r>
              <a:rPr lang="en-US" dirty="0" err="1">
                <a:solidFill>
                  <a:schemeClr val="tx1"/>
                </a:solidFill>
              </a:rPr>
              <a:t>maxDepth</a:t>
            </a:r>
            <a:r>
              <a:rPr lang="en-US" dirty="0">
                <a:solidFill>
                  <a:schemeClr val="tx1"/>
                </a:solidFill>
              </a:rPr>
              <a:t>, factor, splits.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double </a:t>
            </a:r>
            <a:r>
              <a:rPr lang="en-US" dirty="0" err="1">
                <a:solidFill>
                  <a:schemeClr val="tx1"/>
                </a:solidFill>
              </a:rPr>
              <a:t>angleInc</a:t>
            </a:r>
            <a:r>
              <a:rPr lang="en-US" dirty="0">
                <a:solidFill>
                  <a:schemeClr val="tx1"/>
                </a:solidFill>
              </a:rPr>
              <a:t> = 360.0/splits;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gl.glScaled</a:t>
            </a:r>
            <a:r>
              <a:rPr lang="en-US" dirty="0">
                <a:solidFill>
                  <a:schemeClr val="tx1"/>
                </a:solidFill>
              </a:rPr>
              <a:t>(factor, factor, factor);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n-NO" dirty="0">
                <a:solidFill>
                  <a:schemeClr val="tx1"/>
                </a:solidFill>
              </a:rPr>
              <a:t>for (int i = 0; i &lt; splits; ++i) 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gl.glRotated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angleInc</a:t>
            </a:r>
            <a:r>
              <a:rPr lang="en-US" dirty="0">
                <a:solidFill>
                  <a:schemeClr val="tx1"/>
                </a:solidFill>
              </a:rPr>
              <a:t>, 0, 0, 1);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gl.glPushMatrix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gl.glRotated</a:t>
            </a:r>
            <a:r>
              <a:rPr lang="en-US" dirty="0">
                <a:solidFill>
                  <a:schemeClr val="tx1"/>
                </a:solidFill>
              </a:rPr>
              <a:t>(angle,0,1,0);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drawTreeRec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gl</a:t>
            </a:r>
            <a:r>
              <a:rPr lang="en-US" dirty="0">
                <a:solidFill>
                  <a:schemeClr val="tx1"/>
                </a:solidFill>
              </a:rPr>
              <a:t>, level+1);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gl.glPopMatrix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glu.gluDeleteQuadric</a:t>
            </a:r>
            <a:r>
              <a:rPr lang="en-US" dirty="0">
                <a:solidFill>
                  <a:schemeClr val="tx1"/>
                </a:solidFill>
              </a:rPr>
              <a:t>(quad);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05" y="152636"/>
            <a:ext cx="8039236" cy="1233488"/>
          </a:xfrm>
        </p:spPr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vertex is transformed from </a:t>
            </a:r>
            <a:r>
              <a:rPr lang="en-US" u="sng" dirty="0" smtClean="0"/>
              <a:t>Object</a:t>
            </a:r>
            <a:r>
              <a:rPr lang="en-US" dirty="0" smtClean="0"/>
              <a:t> coordinates (specified by </a:t>
            </a:r>
            <a:r>
              <a:rPr lang="en-US" b="1" dirty="0" err="1" smtClean="0"/>
              <a:t>glVertex</a:t>
            </a:r>
            <a:r>
              <a:rPr lang="en-US" b="1" dirty="0" smtClean="0"/>
              <a:t>()</a:t>
            </a:r>
            <a:r>
              <a:rPr lang="en-US" dirty="0" smtClean="0"/>
              <a:t>) </a:t>
            </a:r>
            <a:r>
              <a:rPr lang="en-US" dirty="0" smtClean="0"/>
              <a:t>to </a:t>
            </a:r>
            <a:r>
              <a:rPr lang="en-US" u="sng" dirty="0" smtClean="0"/>
              <a:t>World</a:t>
            </a:r>
            <a:r>
              <a:rPr lang="en-US" dirty="0" smtClean="0"/>
              <a:t> coordinates, then </a:t>
            </a:r>
            <a:r>
              <a:rPr lang="en-US" u="sng" dirty="0" smtClean="0"/>
              <a:t>View</a:t>
            </a:r>
            <a:r>
              <a:rPr lang="en-US" dirty="0" smtClean="0"/>
              <a:t> coordinates and then to </a:t>
            </a:r>
            <a:r>
              <a:rPr lang="en-US" b="1" u="sng" dirty="0"/>
              <a:t>Clip</a:t>
            </a:r>
            <a:r>
              <a:rPr lang="en-US" b="1" dirty="0"/>
              <a:t> coordinates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the coordinate system after projection transformation, </a:t>
            </a:r>
            <a:r>
              <a:rPr lang="en-US" dirty="0" smtClean="0"/>
              <a:t>which is </a:t>
            </a:r>
            <a:r>
              <a:rPr lang="en-US" b="1" dirty="0" smtClean="0"/>
              <a:t>homogeneous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Then Perspective division is made. This coordinate system is called  </a:t>
            </a:r>
            <a:r>
              <a:rPr lang="en-US" b="1" u="sng" dirty="0" smtClean="0"/>
              <a:t>Normalized Device Coordinates</a:t>
            </a:r>
            <a:r>
              <a:rPr lang="en-US" b="1" dirty="0" smtClean="0"/>
              <a:t> (NDC)</a:t>
            </a:r>
          </a:p>
          <a:p>
            <a:endParaRPr lang="en-US" dirty="0"/>
          </a:p>
          <a:p>
            <a:endParaRPr lang="en-US" u="sng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1995" y="6492875"/>
            <a:ext cx="2847975" cy="365125"/>
          </a:xfrm>
        </p:spPr>
        <p:txBody>
          <a:bodyPr/>
          <a:lstStyle/>
          <a:p>
            <a:r>
              <a:rPr lang="en-US" dirty="0" smtClean="0"/>
              <a:t>anna.shtengel@post.idc.ac.il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8" y="-115093"/>
            <a:ext cx="8229600" cy="1600200"/>
          </a:xfrm>
        </p:spPr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cube in NDC:</a:t>
            </a:r>
          </a:p>
          <a:p>
            <a:pPr lvl="1"/>
            <a:r>
              <a:rPr lang="en-US" dirty="0"/>
              <a:t>X,Y,Z from [-1,1]</a:t>
            </a:r>
          </a:p>
          <a:p>
            <a:pPr lvl="1"/>
            <a:r>
              <a:rPr lang="en-US" dirty="0"/>
              <a:t>Z governs Depth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Clipping – everything outside this cube is clipped thus not rendered</a:t>
            </a:r>
          </a:p>
          <a:p>
            <a:r>
              <a:rPr lang="en-US" dirty="0" err="1" smtClean="0"/>
              <a:t>ThenX,Y</a:t>
            </a:r>
            <a:r>
              <a:rPr lang="en-US" dirty="0" smtClean="0"/>
              <a:t> </a:t>
            </a:r>
            <a:r>
              <a:rPr lang="en-US" dirty="0"/>
              <a:t>are transformed</a:t>
            </a:r>
          </a:p>
          <a:p>
            <a:pPr marL="0" indent="0">
              <a:buNone/>
            </a:pPr>
            <a:r>
              <a:rPr lang="en-US" dirty="0"/>
              <a:t> to pixel </a:t>
            </a:r>
            <a:r>
              <a:rPr lang="en-US" dirty="0" smtClean="0"/>
              <a:t>values (Viewport) </a:t>
            </a:r>
            <a:r>
              <a:rPr lang="en-US" dirty="0"/>
              <a:t>and </a:t>
            </a:r>
            <a:r>
              <a:rPr lang="en-US" dirty="0" smtClean="0"/>
              <a:t>Z </a:t>
            </a:r>
            <a:r>
              <a:rPr lang="en-US" dirty="0"/>
              <a:t>is saved</a:t>
            </a:r>
          </a:p>
          <a:p>
            <a:pPr marL="0" indent="0">
              <a:buNone/>
            </a:pPr>
            <a:r>
              <a:rPr lang="en-US" dirty="0"/>
              <a:t> in the </a:t>
            </a:r>
            <a:r>
              <a:rPr lang="en-US" dirty="0" err="1"/>
              <a:t>Zbuffer</a:t>
            </a:r>
            <a:r>
              <a:rPr lang="en-US" dirty="0"/>
              <a:t> for depth test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pic>
        <p:nvPicPr>
          <p:cNvPr id="5" name="Picture 2" descr="OpenGL Perspective Frustum and NDC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6"/>
          <a:stretch/>
        </p:blipFill>
        <p:spPr bwMode="auto">
          <a:xfrm>
            <a:off x="5544108" y="198681"/>
            <a:ext cx="3787729" cy="341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Transformation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76200" y="6488668"/>
            <a:ext cx="8410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Some slides taken from Alan Lerner:  http://www.cs.tau.ac.il/~alan/Teaching/OpenGL/OpenGL.htm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Pipeline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384550" y="1447800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3D Geometric Primitives</a:t>
            </a:r>
          </a:p>
        </p:txBody>
      </p:sp>
      <p:cxnSp>
        <p:nvCxnSpPr>
          <p:cNvPr id="5" name="AutoShape 13"/>
          <p:cNvCxnSpPr>
            <a:cxnSpLocks noChangeShapeType="1"/>
          </p:cNvCxnSpPr>
          <p:nvPr/>
        </p:nvCxnSpPr>
        <p:spPr bwMode="auto">
          <a:xfrm>
            <a:off x="4572000" y="1752600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3810000" y="2041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Modeling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3810000" y="3581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Viewing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810000" y="4343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3810000" y="2803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Lighting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586163" y="6552198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Frame Buffer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11" name="AutoShape 39"/>
          <p:cNvCxnSpPr>
            <a:cxnSpLocks noChangeShapeType="1"/>
          </p:cNvCxnSpPr>
          <p:nvPr/>
        </p:nvCxnSpPr>
        <p:spPr bwMode="auto">
          <a:xfrm rot="5400000">
            <a:off x="4427538" y="2659062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</p:cNvCxnSpPr>
          <p:nvPr/>
        </p:nvCxnSpPr>
        <p:spPr bwMode="auto">
          <a:xfrm rot="5400000">
            <a:off x="4419600" y="3429000"/>
            <a:ext cx="3048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41"/>
          <p:cNvCxnSpPr>
            <a:cxnSpLocks noChangeShapeType="1"/>
          </p:cNvCxnSpPr>
          <p:nvPr/>
        </p:nvCxnSpPr>
        <p:spPr bwMode="auto">
          <a:xfrm rot="5400000">
            <a:off x="4427538" y="419893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42"/>
          <p:cNvCxnSpPr>
            <a:cxnSpLocks noChangeShapeType="1"/>
          </p:cNvCxnSpPr>
          <p:nvPr/>
        </p:nvCxnSpPr>
        <p:spPr bwMode="auto">
          <a:xfrm>
            <a:off x="4572000" y="6323013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43"/>
          <p:cNvSpPr>
            <a:spLocks noChangeArrowheads="1"/>
          </p:cNvSpPr>
          <p:nvPr/>
        </p:nvSpPr>
        <p:spPr bwMode="auto">
          <a:xfrm>
            <a:off x="3810000" y="5073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Clipping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3810000" y="5835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Conversion</a:t>
            </a:r>
          </a:p>
        </p:txBody>
      </p:sp>
      <p:cxnSp>
        <p:nvCxnSpPr>
          <p:cNvPr id="17" name="AutoShape 45"/>
          <p:cNvCxnSpPr>
            <a:cxnSpLocks noChangeShapeType="1"/>
          </p:cNvCxnSpPr>
          <p:nvPr/>
        </p:nvCxnSpPr>
        <p:spPr bwMode="auto">
          <a:xfrm rot="5400000">
            <a:off x="4427538" y="569118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46"/>
          <p:cNvCxnSpPr>
            <a:cxnSpLocks noChangeShapeType="1"/>
          </p:cNvCxnSpPr>
          <p:nvPr/>
        </p:nvCxnSpPr>
        <p:spPr bwMode="auto">
          <a:xfrm rot="5400000">
            <a:off x="4443413" y="4945062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ight Arrow 19"/>
          <p:cNvSpPr/>
          <p:nvPr/>
        </p:nvSpPr>
        <p:spPr>
          <a:xfrm>
            <a:off x="1524000" y="4324350"/>
            <a:ext cx="19050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Here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GL_PROJECTION matrix transforms 3D to 2D</a:t>
            </a:r>
          </a:p>
          <a:p>
            <a:pPr lvl="1"/>
            <a:r>
              <a:rPr lang="en-US" dirty="0" smtClean="0"/>
              <a:t>Eye Space→ Clip Space</a:t>
            </a:r>
          </a:p>
          <a:p>
            <a:r>
              <a:rPr lang="en-US" dirty="0" smtClean="0"/>
              <a:t>Usually we will use helper functions to set either:</a:t>
            </a:r>
          </a:p>
          <a:p>
            <a:pPr lvl="1"/>
            <a:r>
              <a:rPr lang="en-US" dirty="0" smtClean="0"/>
              <a:t>Orthographic projection (default)</a:t>
            </a:r>
          </a:p>
          <a:p>
            <a:pPr lvl="1"/>
            <a:r>
              <a:rPr lang="en-US" dirty="0" smtClean="0"/>
              <a:t>Perspective projection</a:t>
            </a:r>
          </a:p>
          <a:p>
            <a:r>
              <a:rPr lang="en-US" dirty="0" smtClean="0"/>
              <a:t>Remember to first set current matrix to Projection and initialize it to identity</a:t>
            </a:r>
            <a:br>
              <a:rPr lang="en-US" dirty="0" smtClean="0"/>
            </a:br>
            <a:endParaRPr lang="en-US" dirty="0" smtClean="0"/>
          </a:p>
          <a:p>
            <a:pPr defTabSz="180000">
              <a:buNone/>
            </a:pPr>
            <a:r>
              <a:rPr lang="en-US" sz="1400" dirty="0" smtClean="0">
                <a:latin typeface="Courier New"/>
              </a:rPr>
              <a:t>	</a:t>
            </a:r>
            <a:r>
              <a:rPr lang="en-US" sz="1400" dirty="0" err="1" smtClean="0">
                <a:latin typeface="Courier New"/>
              </a:rPr>
              <a:t>glMatrixMode</a:t>
            </a:r>
            <a:r>
              <a:rPr lang="en-US" sz="1400" dirty="0" smtClean="0">
                <a:latin typeface="Courier New"/>
              </a:rPr>
              <a:t>(GL_PROJECTION);		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// Select The Projection Matrix</a:t>
            </a:r>
          </a:p>
          <a:p>
            <a:pPr defTabSz="180000">
              <a:buNone/>
            </a:pPr>
            <a:r>
              <a:rPr lang="en-US" sz="1400" dirty="0" smtClean="0">
                <a:latin typeface="Courier New"/>
              </a:rPr>
              <a:t>	</a:t>
            </a:r>
            <a:r>
              <a:rPr lang="en-US" sz="1400" dirty="0" err="1" smtClean="0">
                <a:latin typeface="Courier New"/>
              </a:rPr>
              <a:t>glLoadIdentity</a:t>
            </a:r>
            <a:r>
              <a:rPr lang="en-US" sz="1400" dirty="0" smtClean="0">
                <a:latin typeface="Courier New"/>
              </a:rPr>
              <a:t>();							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// Reset The Projection Matrix</a:t>
            </a:r>
          </a:p>
          <a:p>
            <a:pPr defTabSz="180000">
              <a:buNone/>
            </a:pPr>
            <a:endParaRPr lang="en-US" sz="1400" dirty="0" smtClean="0">
              <a:latin typeface="Courier New"/>
            </a:endParaRPr>
          </a:p>
          <a:p>
            <a:pPr defTabSz="180000">
              <a:buNone/>
            </a:pPr>
            <a:r>
              <a:rPr lang="en-US" sz="1400" dirty="0" smtClean="0">
                <a:latin typeface="Courier New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</a:rPr>
              <a:t>// Calculate The Aspect Ratio Of The Window</a:t>
            </a:r>
          </a:p>
          <a:p>
            <a:pPr defTabSz="180000">
              <a:buNone/>
            </a:pPr>
            <a:r>
              <a:rPr lang="en-US" sz="1400" dirty="0" smtClean="0">
                <a:latin typeface="Courier New"/>
              </a:rPr>
              <a:t>	</a:t>
            </a:r>
            <a:r>
              <a:rPr lang="en-US" sz="1400" dirty="0" err="1" smtClean="0">
                <a:latin typeface="Courier New"/>
              </a:rPr>
              <a:t>gluPerspective</a:t>
            </a:r>
            <a:r>
              <a:rPr lang="en-US" sz="1400" dirty="0" smtClean="0">
                <a:latin typeface="Courier New"/>
              </a:rPr>
              <a:t>(45.0f,	(</a:t>
            </a:r>
            <a:r>
              <a:rPr lang="en-US" sz="1400" dirty="0" err="1" smtClean="0">
                <a:latin typeface="Courier New"/>
              </a:rPr>
              <a:t>GLfloat</a:t>
            </a:r>
            <a:r>
              <a:rPr lang="en-US" sz="1400" dirty="0" smtClean="0">
                <a:latin typeface="Courier New"/>
              </a:rPr>
              <a:t>)width/(</a:t>
            </a:r>
            <a:r>
              <a:rPr lang="en-US" sz="1400" dirty="0" err="1" smtClean="0">
                <a:latin typeface="Courier New"/>
              </a:rPr>
              <a:t>GLfloat</a:t>
            </a:r>
            <a:r>
              <a:rPr lang="en-US" sz="1400" dirty="0" smtClean="0">
                <a:latin typeface="Courier New"/>
              </a:rPr>
              <a:t>)height,0.1f,100.0f);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AFBF10-EAB5-4291-AE84-88B64E7EEA38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17497</TotalTime>
  <Words>1123</Words>
  <Application>Microsoft Office PowerPoint</Application>
  <PresentationFormat>On-screen Show (4:3)</PresentationFormat>
  <Paragraphs>416</Paragraphs>
  <Slides>40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Arial</vt:lpstr>
      <vt:lpstr>Calibri</vt:lpstr>
      <vt:lpstr>Cambria Math</vt:lpstr>
      <vt:lpstr>Century Gothic</vt:lpstr>
      <vt:lpstr>Comic Sans MS</vt:lpstr>
      <vt:lpstr>Constantia</vt:lpstr>
      <vt:lpstr>Courier New</vt:lpstr>
      <vt:lpstr>David</vt:lpstr>
      <vt:lpstr>Gisha</vt:lpstr>
      <vt:lpstr>Helvetica</vt:lpstr>
      <vt:lpstr>Palatino Linotype</vt:lpstr>
      <vt:lpstr>Symbol</vt:lpstr>
      <vt:lpstr>Times New Roman</vt:lpstr>
      <vt:lpstr>Executive</vt:lpstr>
      <vt:lpstr>Computer Graphics 9th Recitation  “OpenGL: Transformations II”</vt:lpstr>
      <vt:lpstr>Today!</vt:lpstr>
      <vt:lpstr>Trackball</vt:lpstr>
      <vt:lpstr>Graphical Pipeline</vt:lpstr>
      <vt:lpstr>Coordinate Systems</vt:lpstr>
      <vt:lpstr>Clipping</vt:lpstr>
      <vt:lpstr>Projection</vt:lpstr>
      <vt:lpstr>Graphical Pipeline</vt:lpstr>
      <vt:lpstr>Projection</vt:lpstr>
      <vt:lpstr>Orthographic Projection</vt:lpstr>
      <vt:lpstr>Orthographic Projection</vt:lpstr>
      <vt:lpstr>Perspective</vt:lpstr>
      <vt:lpstr>Perspective Projection</vt:lpstr>
      <vt:lpstr>Perspective Projection</vt:lpstr>
      <vt:lpstr>Projection Initialization Code – Orthographic</vt:lpstr>
      <vt:lpstr>Projection Initialization Code – Perspective</vt:lpstr>
      <vt:lpstr>Viewports</vt:lpstr>
      <vt:lpstr>Graphical Pipeline</vt:lpstr>
      <vt:lpstr>Viewports</vt:lpstr>
      <vt:lpstr>Viewport</vt:lpstr>
      <vt:lpstr>Z-Buffer Method</vt:lpstr>
      <vt:lpstr>OpenGL Buffers</vt:lpstr>
      <vt:lpstr>Graphical Pipeline</vt:lpstr>
      <vt:lpstr>Depth Test</vt:lpstr>
      <vt:lpstr>Depth Buffer</vt:lpstr>
      <vt:lpstr>Depth Test Function</vt:lpstr>
      <vt:lpstr>Cleaning Buffers</vt:lpstr>
      <vt:lpstr>Z-Fighting</vt:lpstr>
      <vt:lpstr>Z-Fighting in motion</vt:lpstr>
      <vt:lpstr>Z-Buffer Method Conclusion</vt:lpstr>
      <vt:lpstr>Back-Face Culling</vt:lpstr>
      <vt:lpstr>glFrontFace</vt:lpstr>
      <vt:lpstr>Fractal Trees</vt:lpstr>
      <vt:lpstr>GLU</vt:lpstr>
      <vt:lpstr>GLU Quadrics</vt:lpstr>
      <vt:lpstr>GLU Quadrics Example</vt:lpstr>
      <vt:lpstr>PowerPoint Presentation</vt:lpstr>
      <vt:lpstr>2D Fractal Tree Pseudo-code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</dc:creator>
  <cp:lastModifiedBy>Anna</cp:lastModifiedBy>
  <cp:revision>682</cp:revision>
  <dcterms:created xsi:type="dcterms:W3CDTF">2006-08-16T00:00:00Z</dcterms:created>
  <dcterms:modified xsi:type="dcterms:W3CDTF">2015-05-10T21:17:53Z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