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4"/>
  </p:notesMasterIdLst>
  <p:handoutMasterIdLst>
    <p:handoutMasterId r:id="rId45"/>
  </p:handoutMasterIdLst>
  <p:sldIdLst>
    <p:sldId id="305" r:id="rId5"/>
    <p:sldId id="306" r:id="rId6"/>
    <p:sldId id="345" r:id="rId7"/>
    <p:sldId id="343" r:id="rId8"/>
    <p:sldId id="344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42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41" r:id="rId29"/>
    <p:sldId id="325" r:id="rId30"/>
    <p:sldId id="326" r:id="rId31"/>
    <p:sldId id="327" r:id="rId32"/>
    <p:sldId id="328" r:id="rId33"/>
    <p:sldId id="329" r:id="rId34"/>
    <p:sldId id="330" r:id="rId35"/>
    <p:sldId id="337" r:id="rId36"/>
    <p:sldId id="331" r:id="rId37"/>
    <p:sldId id="332" r:id="rId38"/>
    <p:sldId id="338" r:id="rId39"/>
    <p:sldId id="339" r:id="rId40"/>
    <p:sldId id="340" r:id="rId41"/>
    <p:sldId id="346" r:id="rId42"/>
    <p:sldId id="335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G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83A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37" autoAdjust="0"/>
    <p:restoredTop sz="86324" autoAdjust="0"/>
  </p:normalViewPr>
  <p:slideViewPr>
    <p:cSldViewPr snapToObjects="1">
      <p:cViewPr varScale="1">
        <p:scale>
          <a:sx n="64" d="100"/>
          <a:sy n="64" d="100"/>
        </p:scale>
        <p:origin x="9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14" d="100"/>
          <a:sy n="114" d="100"/>
        </p:scale>
        <p:origin x="-2358" y="-102"/>
      </p:cViewPr>
      <p:guideLst>
        <p:guide orient="horz" pos="2160"/>
        <p:guide pos="28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218F1-9225-47F2-A027-D29D8C59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02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A9326-6C3C-4BA1-A790-EDC05C5C90B9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88028-E7A3-4D64-984F-D1874FC83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87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68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GL_SPOT_POSTION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65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7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through 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- set constant attributes of lights, animation</a:t>
            </a:r>
            <a:r>
              <a:rPr lang="en-US" baseline="0" dirty="0" smtClean="0"/>
              <a:t> setup</a:t>
            </a:r>
            <a:endParaRPr lang="en-US" dirty="0" smtClean="0"/>
          </a:p>
          <a:p>
            <a:r>
              <a:rPr lang="en-US" dirty="0" smtClean="0"/>
              <a:t>display- position of flashlight,</a:t>
            </a:r>
            <a:r>
              <a:rPr lang="en-US" baseline="0" dirty="0" smtClean="0"/>
              <a:t> camera setup (use control keys input), position of other lights, draw objects, advance time</a:t>
            </a:r>
          </a:p>
          <a:p>
            <a:r>
              <a:rPr lang="en-US" baseline="0" dirty="0" smtClean="0"/>
              <a:t>Reshape- change projection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8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1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a=</a:t>
            </a:r>
            <a:r>
              <a:rPr lang="en-US" baseline="0" dirty="0" smtClean="0"/>
              <a:t> 1/tan(alpha)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4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Openg-1.ppt</a:t>
            </a:r>
          </a:p>
          <a:p>
            <a:r>
              <a:rPr lang="en-US" dirty="0" smtClean="0"/>
              <a:t>http://www.cs.cmu.edu/~ph/nyit/facet_gouraud_phong.jpeg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62FBB-3AB8-4942-9F0D-03FDD1882DD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8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T=P1-P2;</a:t>
            </a:r>
          </a:p>
          <a:p>
            <a:r>
              <a:rPr lang="en-US" dirty="0" smtClean="0"/>
              <a:t>N’*T=0</a:t>
            </a:r>
          </a:p>
          <a:p>
            <a:r>
              <a:rPr lang="en-US" dirty="0" smtClean="0"/>
              <a:t>M- model view defined on points, G – the normal matrix</a:t>
            </a:r>
          </a:p>
          <a:p>
            <a:r>
              <a:rPr lang="en-US" dirty="0" smtClean="0"/>
              <a:t>T’=M*T=M*(P1-P2)</a:t>
            </a:r>
          </a:p>
          <a:p>
            <a:r>
              <a:rPr lang="en-US" dirty="0" smtClean="0"/>
              <a:t>N’=G*N</a:t>
            </a:r>
          </a:p>
          <a:p>
            <a:r>
              <a:rPr lang="en-US" dirty="0" smtClean="0"/>
              <a:t>(GN)’*(M*T)=0</a:t>
            </a:r>
          </a:p>
          <a:p>
            <a:r>
              <a:rPr lang="en-US" dirty="0" smtClean="0"/>
              <a:t>N’G’MT=0</a:t>
            </a:r>
          </a:p>
          <a:p>
            <a:r>
              <a:rPr lang="en-US" dirty="0" smtClean="0"/>
              <a:t>G’M=I</a:t>
            </a:r>
          </a:p>
          <a:p>
            <a:r>
              <a:rPr lang="en-US" dirty="0" smtClean="0"/>
              <a:t>G=(</a:t>
            </a:r>
            <a:r>
              <a:rPr lang="en-US" dirty="0" err="1" smtClean="0"/>
              <a:t>invM</a:t>
            </a:r>
            <a:r>
              <a:rPr lang="en-US" dirty="0" smtClean="0"/>
              <a:t>)’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OpenGL-1.ppt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62FBB-3AB8-4942-9F0D-03FDD1882DD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08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12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he-IL" dirty="0" smtClean="0"/>
              <a:t>אור נשאר עם מודל (ימין) או אור  נשאר קבוע ביחס לעולם (שמאל)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7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971E-D7FD-4A10-B5D9-065DE1260434}" type="datetime1">
              <a:rPr lang="en-US" smtClean="0"/>
              <a:t>5/19/2015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10B8-F809-4D20-B6AA-1118C78C6FF4}" type="datetime1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F229-A289-4A2A-A9DC-E579D97F86D1}" type="datetime1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D028646-2D1F-4B0A-AD66-AE37EC590399}" type="datetime1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3EA5328-C10B-4843-9CAD-8D653A5AC5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BE80-3D00-4017-B381-49378C813D85}" type="datetime1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8E1E-0BCB-4F55-BD9A-5C4CA33B7CD0}" type="datetime1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769-74AD-4A4A-BBAD-DF7C57318D43}" type="datetime1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FFC8-02EE-473C-90F9-C995E1BA66AC}" type="datetime1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F21C-6FA7-4515-962E-5CBD5A3EE803}" type="datetime1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FCD0-7590-47CE-B789-B029A66C618F}" type="datetime1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1349-6D06-4E34-8984-5864255A192A}" type="datetime1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A542-9023-47B4-A95A-AFD738CC1D8D}" type="datetime1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5DFD6DA-62EB-48F4-8787-C04B68B780A6}" type="datetime1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goo.gl/C3QW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gif"/><Relationship Id="rId4" Type="http://schemas.openxmlformats.org/officeDocument/2006/relationships/image" Target="../media/image30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openglut.sourceforge.net/group__bitmapfont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428999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Computer Graphics</a:t>
            </a:r>
            <a:br>
              <a:rPr lang="en-US" sz="6000" dirty="0" smtClean="0"/>
            </a:br>
            <a:r>
              <a:rPr lang="en-US" sz="6000" dirty="0" smtClean="0"/>
              <a:t>10</a:t>
            </a:r>
            <a:r>
              <a:rPr lang="en-US" sz="6000" baseline="30000" dirty="0" smtClean="0"/>
              <a:t>th</a:t>
            </a:r>
            <a:r>
              <a:rPr lang="en-US" sz="6000" dirty="0" smtClean="0"/>
              <a:t> Recitation</a:t>
            </a:r>
            <a:br>
              <a:rPr lang="en-US" sz="6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6000" dirty="0" smtClean="0"/>
              <a:t>“OpenGL: Lighting</a:t>
            </a:r>
            <a:r>
              <a:rPr lang="en-US" sz="5400" dirty="0" smtClean="0"/>
              <a:t>”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981200"/>
          </a:xfrm>
        </p:spPr>
        <p:txBody>
          <a:bodyPr/>
          <a:lstStyle/>
          <a:p>
            <a:r>
              <a:rPr lang="en-US" dirty="0" smtClean="0"/>
              <a:t>Anna Shtengel</a:t>
            </a:r>
          </a:p>
          <a:p>
            <a:r>
              <a:rPr lang="en-US" dirty="0" smtClean="0"/>
              <a:t>Based on slides by Michael </a:t>
            </a:r>
            <a:r>
              <a:rPr lang="en-US" dirty="0" err="1" smtClean="0"/>
              <a:t>Litvin</a:t>
            </a:r>
            <a:endParaRPr lang="he-IL" dirty="0" smtClean="0"/>
          </a:p>
          <a:p>
            <a:r>
              <a:rPr lang="en-US" dirty="0" smtClean="0"/>
              <a:t>18.5.2015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Shading: Flat, Gouraud, Phong</a:t>
            </a:r>
            <a:endParaRPr lang="en-US" altLang="zh-TW" dirty="0" smtClean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060" y="1600200"/>
            <a:ext cx="591883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Lighting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Calculates color for each </a:t>
            </a:r>
            <a:r>
              <a:rPr lang="en-US" b="1" dirty="0" smtClean="0"/>
              <a:t>Vertex </a:t>
            </a:r>
            <a:r>
              <a:rPr lang="en-US" dirty="0" smtClean="0"/>
              <a:t>using </a:t>
            </a:r>
            <a:r>
              <a:rPr lang="en-US" dirty="0" err="1" smtClean="0"/>
              <a:t>Gouraud</a:t>
            </a:r>
            <a:r>
              <a:rPr lang="en-US" dirty="0" smtClean="0"/>
              <a:t> shading</a:t>
            </a:r>
          </a:p>
          <a:p>
            <a:pPr lvl="1"/>
            <a:r>
              <a:rPr lang="en-US" b="1" dirty="0" smtClean="0"/>
              <a:t>Ambient, Diffuse, </a:t>
            </a:r>
            <a:r>
              <a:rPr lang="en-US" b="1" dirty="0" err="1" smtClean="0"/>
              <a:t>Specular</a:t>
            </a:r>
            <a:r>
              <a:rPr lang="en-US" b="1" dirty="0" smtClean="0"/>
              <a:t> &amp; Emission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 err="1" smtClean="0"/>
              <a:t>glColor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For the lighting model we have to define: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Normal for each </a:t>
            </a:r>
            <a:r>
              <a:rPr lang="en-US" b="1" dirty="0" smtClean="0"/>
              <a:t>vertex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Material for each </a:t>
            </a:r>
            <a:r>
              <a:rPr lang="en-US" b="1" dirty="0" smtClean="0"/>
              <a:t>primitive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Properties for each </a:t>
            </a:r>
            <a:r>
              <a:rPr lang="en-US" b="1" dirty="0" smtClean="0"/>
              <a:t>light 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Turn on the lights + additional parameters (</a:t>
            </a:r>
            <a:r>
              <a:rPr lang="en-US" b="1" dirty="0" smtClean="0"/>
              <a:t>global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3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</a:t>
            </a:r>
            <a:r>
              <a:rPr lang="en-US" dirty="0" err="1" smtClean="0"/>
              <a:t>Normals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335" y="1981200"/>
            <a:ext cx="3943952" cy="4478338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	Define </a:t>
            </a:r>
            <a:r>
              <a:rPr lang="en-US" dirty="0"/>
              <a:t>normal vectors </a:t>
            </a:r>
            <a:r>
              <a:rPr lang="en-US" dirty="0" smtClean="0"/>
              <a:t>for each </a:t>
            </a:r>
            <a:r>
              <a:rPr lang="en-US" dirty="0"/>
              <a:t>vertex of all the objects.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	Call </a:t>
            </a:r>
            <a:r>
              <a:rPr lang="en-US" dirty="0" err="1"/>
              <a:t>glNormal</a:t>
            </a:r>
            <a:r>
              <a:rPr lang="en-US" dirty="0"/>
              <a:t>*() </a:t>
            </a:r>
            <a:r>
              <a:rPr lang="en-US" dirty="0" smtClean="0"/>
              <a:t>before </a:t>
            </a:r>
            <a:r>
              <a:rPr lang="en-US" dirty="0" err="1" smtClean="0"/>
              <a:t>glVertex</a:t>
            </a:r>
            <a:r>
              <a:rPr lang="en-US" dirty="0"/>
              <a:t>*().</a:t>
            </a:r>
          </a:p>
        </p:txBody>
      </p:sp>
      <p:pic>
        <p:nvPicPr>
          <p:cNvPr id="18459" name="Picture 2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5916" y="1484784"/>
            <a:ext cx="5192713" cy="512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gl.glBegin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GL_QUADS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gl.glNormal3d(0, 1, 0);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gl.glVertex3d(0, 0, 0);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gl.glVertex3d(0, 0, 1);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gl.glVertex3d(1, 0, 1);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gl.glVertex3d(1, 0, 0);</a:t>
            </a:r>
          </a:p>
          <a:p>
            <a:pPr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gl.glEnd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47" r="36292" b="21277"/>
          <a:stretch/>
        </p:blipFill>
        <p:spPr>
          <a:xfrm>
            <a:off x="4532370" y="3176972"/>
            <a:ext cx="4512406" cy="31774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</a:t>
            </a:r>
            <a:r>
              <a:rPr lang="en-US" dirty="0" err="1" smtClean="0"/>
              <a:t>Normals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2071103"/>
            <a:ext cx="8229600" cy="3950186"/>
          </a:xfrm>
        </p:spPr>
        <p:txBody>
          <a:bodyPr>
            <a:normAutofit/>
          </a:bodyPr>
          <a:lstStyle/>
          <a:p>
            <a:r>
              <a:rPr lang="en-US" dirty="0" smtClean="0"/>
              <a:t>For lighting calculation to go right, </a:t>
            </a:r>
            <a:r>
              <a:rPr lang="en-US" dirty="0" err="1" smtClean="0"/>
              <a:t>normals</a:t>
            </a:r>
            <a:r>
              <a:rPr lang="en-US" dirty="0" smtClean="0"/>
              <a:t> must be normalized.</a:t>
            </a:r>
          </a:p>
          <a:p>
            <a:r>
              <a:rPr lang="en-US" dirty="0" smtClean="0"/>
              <a:t>OpenGL can automatically takes care of it</a:t>
            </a:r>
          </a:p>
          <a:p>
            <a:pPr lvl="1"/>
            <a:r>
              <a:rPr lang="en-US" b="1" dirty="0" err="1" smtClean="0">
                <a:latin typeface="Courier New"/>
              </a:rPr>
              <a:t>glEnable</a:t>
            </a:r>
            <a:r>
              <a:rPr lang="en-US" b="1" dirty="0" smtClean="0">
                <a:latin typeface="Courier New"/>
              </a:rPr>
              <a:t>(GL_NORMALIZE)</a:t>
            </a:r>
          </a:p>
          <a:p>
            <a:pPr lvl="1"/>
            <a:r>
              <a:rPr lang="en-US" dirty="0" smtClean="0"/>
              <a:t>This is a costly feature but useful because transformations affect normal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Without GL_NORMALIZE</a:t>
            </a:r>
          </a:p>
        </p:txBody>
      </p:sp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6084557" y="2438400"/>
            <a:ext cx="2880000" cy="2880000"/>
            <a:chOff x="3519" y="894"/>
            <a:chExt cx="1782" cy="2030"/>
          </a:xfrm>
        </p:grpSpPr>
        <p:pic>
          <p:nvPicPr>
            <p:cNvPr id="2064" name="Picture 10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19" y="894"/>
              <a:ext cx="1782" cy="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5" name="Text Box 1028"/>
            <p:cNvSpPr txBox="1">
              <a:spLocks noChangeArrowheads="1"/>
            </p:cNvSpPr>
            <p:nvPr/>
          </p:nvSpPr>
          <p:spPr bwMode="auto">
            <a:xfrm>
              <a:off x="3830" y="2674"/>
              <a:ext cx="1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smtClean="0"/>
                <a:t>glScalef(3,3,3</a:t>
              </a:r>
              <a:r>
                <a:rPr lang="en-US" altLang="zh-TW" sz="2000" dirty="0"/>
                <a:t>);</a:t>
              </a:r>
            </a:p>
          </p:txBody>
        </p:sp>
      </p:grpSp>
      <p:grpSp>
        <p:nvGrpSpPr>
          <p:cNvPr id="3" name="Group 1034"/>
          <p:cNvGrpSpPr>
            <a:grpSpLocks/>
          </p:cNvGrpSpPr>
          <p:nvPr/>
        </p:nvGrpSpPr>
        <p:grpSpPr bwMode="auto">
          <a:xfrm>
            <a:off x="3138951" y="2438400"/>
            <a:ext cx="2880000" cy="2880000"/>
            <a:chOff x="1701" y="906"/>
            <a:chExt cx="1746" cy="1925"/>
          </a:xfrm>
        </p:grpSpPr>
        <p:pic>
          <p:nvPicPr>
            <p:cNvPr id="2062" name="Picture 102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01" y="906"/>
              <a:ext cx="1746" cy="1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3" name="Text Box 1030"/>
            <p:cNvSpPr txBox="1">
              <a:spLocks noChangeArrowheads="1"/>
            </p:cNvSpPr>
            <p:nvPr/>
          </p:nvSpPr>
          <p:spPr bwMode="auto">
            <a:xfrm>
              <a:off x="2018" y="2581"/>
              <a:ext cx="13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smtClean="0"/>
                <a:t>glScalef</a:t>
              </a:r>
              <a:r>
                <a:rPr lang="en-US" altLang="zh-TW" sz="2000" dirty="0"/>
                <a:t>(.3,.3,.3);</a:t>
              </a:r>
            </a:p>
          </p:txBody>
        </p:sp>
      </p:grpSp>
      <p:grpSp>
        <p:nvGrpSpPr>
          <p:cNvPr id="4" name="Group 1033"/>
          <p:cNvGrpSpPr>
            <a:grpSpLocks/>
          </p:cNvGrpSpPr>
          <p:nvPr/>
        </p:nvGrpSpPr>
        <p:grpSpPr bwMode="auto">
          <a:xfrm>
            <a:off x="193344" y="2444750"/>
            <a:ext cx="2880000" cy="2880000"/>
            <a:chOff x="0" y="1023"/>
            <a:chExt cx="1710" cy="1964"/>
          </a:xfrm>
        </p:grpSpPr>
        <p:pic>
          <p:nvPicPr>
            <p:cNvPr id="2060" name="Picture 103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1023"/>
              <a:ext cx="1710" cy="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1" name="Text Box 1032"/>
            <p:cNvSpPr txBox="1">
              <a:spLocks noChangeArrowheads="1"/>
            </p:cNvSpPr>
            <p:nvPr/>
          </p:nvSpPr>
          <p:spPr bwMode="auto">
            <a:xfrm>
              <a:off x="374" y="2737"/>
              <a:ext cx="9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/>
                <a:t>Original size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Transformations affect </a:t>
            </a:r>
            <a:r>
              <a:rPr lang="en-US" b="1" dirty="0" err="1"/>
              <a:t>normals</a:t>
            </a:r>
            <a:r>
              <a:rPr lang="en-US" b="1" dirty="0" smtClean="0"/>
              <a:t>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49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dirty="0" smtClean="0"/>
                  <a:t>Even </a:t>
                </a:r>
                <a:r>
                  <a:rPr lang="en-US" sz="2400" dirty="0"/>
                  <a:t>if you supply a normalized normal </a:t>
                </a:r>
                <a:r>
                  <a:rPr lang="en-US" sz="2400" dirty="0" smtClean="0"/>
                  <a:t>Model-view </a:t>
                </a:r>
                <a:r>
                  <a:rPr lang="en-US" sz="2400" dirty="0"/>
                  <a:t>scaling can make it non-normalized!</a:t>
                </a:r>
              </a:p>
              <a:p>
                <a:pPr lvl="1"/>
                <a:r>
                  <a:rPr lang="en-US" sz="2400" dirty="0"/>
                  <a:t>OpenGL doesn’t apply Model-view on normal- why?</a:t>
                </a:r>
              </a:p>
              <a:p>
                <a:pPr lvl="1"/>
                <a:r>
                  <a:rPr lang="en-US" sz="2400" dirty="0"/>
                  <a:t>Instead it applies the inverse-transposed matrix of the Model-view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(</a:t>
                </a:r>
                <a:r>
                  <a:rPr lang="en-US" sz="2400" dirty="0">
                    <a:hlinkClick r:id="rId2"/>
                  </a:rPr>
                  <a:t>goo.gl/C3QW8</a:t>
                </a:r>
                <a:r>
                  <a:rPr lang="en-US" sz="2400" dirty="0"/>
                  <a:t>)</a:t>
                </a:r>
              </a:p>
              <a:p>
                <a:pPr lvl="1"/>
                <a:r>
                  <a:rPr lang="en-US" sz="2400" b="1" dirty="0"/>
                  <a:t>When do we get equal transformations for vertices and for </a:t>
                </a:r>
                <a:r>
                  <a:rPr lang="en-US" sz="2400" b="1" dirty="0" err="1"/>
                  <a:t>normals</a:t>
                </a:r>
                <a:r>
                  <a:rPr lang="en-US" sz="2400" b="1" dirty="0" smtClean="0"/>
                  <a:t>?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49"/>
              </a:xfrm>
              <a:blipFill rotWithShape="0">
                <a:blip r:embed="rId3"/>
                <a:stretch>
                  <a:fillRect t="-102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pic>
        <p:nvPicPr>
          <p:cNvPr id="5" name="Picture 2" descr="http://www.lighthouse3d.com/wp-content/uploads/2011/03/normalmat1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00753"/>
            <a:ext cx="16002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lighthouse3d.com/wp-content/uploads/2011/03/normalmat2.g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356" y="4621680"/>
            <a:ext cx="1524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19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Step2: Materials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i="1" dirty="0"/>
              <a:t>	void </a:t>
            </a:r>
            <a:r>
              <a:rPr lang="en-US" b="1" i="1" dirty="0" err="1"/>
              <a:t>glMaterial</a:t>
            </a:r>
            <a:r>
              <a:rPr lang="en-US" b="1" i="1" dirty="0"/>
              <a:t>*</a:t>
            </a:r>
            <a:r>
              <a:rPr lang="en-US" i="1" dirty="0"/>
              <a:t>(face, </a:t>
            </a:r>
            <a:r>
              <a:rPr lang="en-US" i="1" dirty="0" err="1"/>
              <a:t>pname</a:t>
            </a:r>
            <a:r>
              <a:rPr lang="en-US" i="1" dirty="0"/>
              <a:t>, </a:t>
            </a:r>
            <a:r>
              <a:rPr lang="en-US" i="1" dirty="0" err="1"/>
              <a:t>param</a:t>
            </a:r>
            <a:r>
              <a:rPr lang="en-US" i="1" dirty="0"/>
              <a:t>);</a:t>
            </a:r>
          </a:p>
          <a:p>
            <a:pPr>
              <a:buFontTx/>
              <a:buNone/>
            </a:pPr>
            <a:r>
              <a:rPr lang="en-US" dirty="0"/>
              <a:t>	</a:t>
            </a:r>
          </a:p>
          <a:p>
            <a:r>
              <a:rPr lang="en-US" dirty="0"/>
              <a:t>Specifies a current material property for use in lighting calculations. </a:t>
            </a:r>
          </a:p>
          <a:p>
            <a:r>
              <a:rPr lang="en-US" dirty="0"/>
              <a:t>Face can be GL_FRONT, GL_BACK, or GL_FRONT_AND_BACK to indicate which face of the object the material should be applied to.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Pname</a:t>
            </a:r>
            <a:r>
              <a:rPr lang="en-US" i="1" dirty="0" smtClean="0"/>
              <a:t> </a:t>
            </a:r>
            <a:r>
              <a:rPr lang="en-US" dirty="0" smtClean="0"/>
              <a:t>can be</a:t>
            </a:r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GL_AMBIENT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GL_DIFFUSE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GL_SPECULAR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GL_EMISSION</a:t>
            </a:r>
            <a:endParaRPr lang="he-IL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GL_AMBIENT_AND_DIFFUSE</a:t>
            </a:r>
            <a:endParaRPr lang="he-IL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GL_SHININESS</a:t>
            </a:r>
          </a:p>
          <a:p>
            <a:r>
              <a:rPr lang="en-US" dirty="0" smtClean="0"/>
              <a:t>Example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</a:rPr>
              <a:t>float v[] 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{1.0f, 0.0f, 0.0f, 1.0f}</a:t>
            </a:r>
            <a:r>
              <a:rPr lang="en-US" b="1" dirty="0" smtClean="0">
                <a:latin typeface="Courier New" pitchFamily="49" charset="0"/>
              </a:rPr>
              <a:t>; </a:t>
            </a:r>
          </a:p>
          <a:p>
            <a:pPr lvl="2">
              <a:buNone/>
            </a:pPr>
            <a:r>
              <a:rPr lang="en-US" b="1" dirty="0" err="1" smtClean="0">
                <a:latin typeface="Courier New" pitchFamily="49" charset="0"/>
              </a:rPr>
              <a:t>gl.glMaterialfv</a:t>
            </a:r>
            <a:r>
              <a:rPr lang="en-US" b="1" dirty="0" smtClean="0">
                <a:latin typeface="Courier New" pitchFamily="49" charset="0"/>
              </a:rPr>
              <a:t>(GL.GL_FRONT_AND_BACK, 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</a:rPr>
              <a:t>                GL.GL_DIFFUSE, v,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</a:rPr>
              <a:t>*the last 0 argument is the offset in the v[] array</a:t>
            </a:r>
            <a:endParaRPr lang="he-IL" dirty="0" smtClean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Step3: Lights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09800"/>
            <a:ext cx="3371850" cy="2154238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	Create, select, and position one or more light sources. </a:t>
            </a:r>
            <a:endParaRPr lang="en-US" dirty="0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995613" y="1771650"/>
            <a:ext cx="5915025" cy="3981450"/>
            <a:chOff x="1887" y="1116"/>
            <a:chExt cx="3726" cy="2508"/>
          </a:xfrm>
        </p:grpSpPr>
        <p:pic>
          <p:nvPicPr>
            <p:cNvPr id="25606" name="Picture 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24516" t="30527" r="35829" b="16211"/>
            <a:stretch>
              <a:fillRect/>
            </a:stretch>
          </p:blipFill>
          <p:spPr bwMode="auto">
            <a:xfrm>
              <a:off x="2895" y="1920"/>
              <a:ext cx="1514" cy="1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4053" y="2310"/>
              <a:ext cx="1560" cy="1314"/>
              <a:chOff x="4053" y="2310"/>
              <a:chExt cx="1560" cy="1314"/>
            </a:xfrm>
          </p:grpSpPr>
          <p:sp>
            <p:nvSpPr>
              <p:cNvPr id="25621" name="Freeform 21"/>
              <p:cNvSpPr>
                <a:spLocks/>
              </p:cNvSpPr>
              <p:nvPr/>
            </p:nvSpPr>
            <p:spPr bwMode="auto">
              <a:xfrm rot="12825054">
                <a:off x="4053" y="2310"/>
                <a:ext cx="1308" cy="1314"/>
              </a:xfrm>
              <a:custGeom>
                <a:avLst/>
                <a:gdLst/>
                <a:ahLst/>
                <a:cxnLst>
                  <a:cxn ang="0">
                    <a:pos x="0" y="918"/>
                  </a:cxn>
                  <a:cxn ang="0">
                    <a:pos x="708" y="0"/>
                  </a:cxn>
                  <a:cxn ang="0">
                    <a:pos x="1086" y="180"/>
                  </a:cxn>
                  <a:cxn ang="0">
                    <a:pos x="1272" y="654"/>
                  </a:cxn>
                  <a:cxn ang="0">
                    <a:pos x="1182" y="1314"/>
                  </a:cxn>
                  <a:cxn ang="0">
                    <a:pos x="0" y="918"/>
                  </a:cxn>
                </a:cxnLst>
                <a:rect l="0" t="0" r="r" b="b"/>
                <a:pathLst>
                  <a:path w="1308" h="1314">
                    <a:moveTo>
                      <a:pt x="0" y="918"/>
                    </a:moveTo>
                    <a:cubicBezTo>
                      <a:pt x="0" y="918"/>
                      <a:pt x="354" y="459"/>
                      <a:pt x="708" y="0"/>
                    </a:cubicBezTo>
                    <a:cubicBezTo>
                      <a:pt x="906" y="36"/>
                      <a:pt x="992" y="71"/>
                      <a:pt x="1086" y="180"/>
                    </a:cubicBezTo>
                    <a:cubicBezTo>
                      <a:pt x="1180" y="289"/>
                      <a:pt x="1256" y="465"/>
                      <a:pt x="1272" y="654"/>
                    </a:cubicBezTo>
                    <a:cubicBezTo>
                      <a:pt x="1288" y="843"/>
                      <a:pt x="1308" y="1008"/>
                      <a:pt x="1182" y="1314"/>
                    </a:cubicBezTo>
                    <a:cubicBezTo>
                      <a:pt x="591" y="1116"/>
                      <a:pt x="0" y="918"/>
                      <a:pt x="0" y="91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00">
                      <a:alpha val="35001"/>
                    </a:srgbClr>
                  </a:gs>
                  <a:gs pos="100000">
                    <a:srgbClr val="FFFF00">
                      <a:gamma/>
                      <a:shade val="46275"/>
                      <a:invGamma/>
                      <a:alpha val="14999"/>
                    </a:srgbClr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5616" name="Picture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6736258">
                <a:off x="5244" y="2913"/>
                <a:ext cx="324" cy="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2721" y="1116"/>
              <a:ext cx="1314" cy="1413"/>
              <a:chOff x="2721" y="1116"/>
              <a:chExt cx="1314" cy="1413"/>
            </a:xfrm>
          </p:grpSpPr>
          <p:sp>
            <p:nvSpPr>
              <p:cNvPr id="25620" name="Freeform 20"/>
              <p:cNvSpPr>
                <a:spLocks/>
              </p:cNvSpPr>
              <p:nvPr/>
            </p:nvSpPr>
            <p:spPr bwMode="auto">
              <a:xfrm rot="4080252">
                <a:off x="2724" y="1218"/>
                <a:ext cx="1308" cy="1314"/>
              </a:xfrm>
              <a:custGeom>
                <a:avLst/>
                <a:gdLst/>
                <a:ahLst/>
                <a:cxnLst>
                  <a:cxn ang="0">
                    <a:pos x="0" y="918"/>
                  </a:cxn>
                  <a:cxn ang="0">
                    <a:pos x="708" y="0"/>
                  </a:cxn>
                  <a:cxn ang="0">
                    <a:pos x="1086" y="180"/>
                  </a:cxn>
                  <a:cxn ang="0">
                    <a:pos x="1272" y="654"/>
                  </a:cxn>
                  <a:cxn ang="0">
                    <a:pos x="1182" y="1314"/>
                  </a:cxn>
                  <a:cxn ang="0">
                    <a:pos x="0" y="918"/>
                  </a:cxn>
                </a:cxnLst>
                <a:rect l="0" t="0" r="r" b="b"/>
                <a:pathLst>
                  <a:path w="1308" h="1314">
                    <a:moveTo>
                      <a:pt x="0" y="918"/>
                    </a:moveTo>
                    <a:cubicBezTo>
                      <a:pt x="0" y="918"/>
                      <a:pt x="354" y="459"/>
                      <a:pt x="708" y="0"/>
                    </a:cubicBezTo>
                    <a:cubicBezTo>
                      <a:pt x="906" y="36"/>
                      <a:pt x="992" y="71"/>
                      <a:pt x="1086" y="180"/>
                    </a:cubicBezTo>
                    <a:cubicBezTo>
                      <a:pt x="1180" y="289"/>
                      <a:pt x="1256" y="465"/>
                      <a:pt x="1272" y="654"/>
                    </a:cubicBezTo>
                    <a:cubicBezTo>
                      <a:pt x="1288" y="843"/>
                      <a:pt x="1308" y="1008"/>
                      <a:pt x="1182" y="1314"/>
                    </a:cubicBezTo>
                    <a:cubicBezTo>
                      <a:pt x="591" y="1116"/>
                      <a:pt x="0" y="918"/>
                      <a:pt x="0" y="91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00">
                      <a:alpha val="35001"/>
                    </a:srgbClr>
                  </a:gs>
                  <a:gs pos="100000">
                    <a:srgbClr val="FFFF00">
                      <a:gamma/>
                      <a:shade val="46275"/>
                      <a:invGamma/>
                      <a:alpha val="14999"/>
                    </a:srgbClr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5612" name="Picture 12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-1043219">
                <a:off x="2742" y="1116"/>
                <a:ext cx="324" cy="41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87" y="2268"/>
              <a:ext cx="1533" cy="1314"/>
              <a:chOff x="1887" y="2268"/>
              <a:chExt cx="1533" cy="1314"/>
            </a:xfrm>
          </p:grpSpPr>
          <p:sp>
            <p:nvSpPr>
              <p:cNvPr id="25619" name="Freeform 19"/>
              <p:cNvSpPr>
                <a:spLocks/>
              </p:cNvSpPr>
              <p:nvPr/>
            </p:nvSpPr>
            <p:spPr bwMode="auto">
              <a:xfrm>
                <a:off x="2112" y="2268"/>
                <a:ext cx="1308" cy="1314"/>
              </a:xfrm>
              <a:custGeom>
                <a:avLst/>
                <a:gdLst/>
                <a:ahLst/>
                <a:cxnLst>
                  <a:cxn ang="0">
                    <a:pos x="0" y="918"/>
                  </a:cxn>
                  <a:cxn ang="0">
                    <a:pos x="708" y="0"/>
                  </a:cxn>
                  <a:cxn ang="0">
                    <a:pos x="1086" y="180"/>
                  </a:cxn>
                  <a:cxn ang="0">
                    <a:pos x="1272" y="654"/>
                  </a:cxn>
                  <a:cxn ang="0">
                    <a:pos x="1182" y="1314"/>
                  </a:cxn>
                  <a:cxn ang="0">
                    <a:pos x="0" y="918"/>
                  </a:cxn>
                </a:cxnLst>
                <a:rect l="0" t="0" r="r" b="b"/>
                <a:pathLst>
                  <a:path w="1308" h="1314">
                    <a:moveTo>
                      <a:pt x="0" y="918"/>
                    </a:moveTo>
                    <a:cubicBezTo>
                      <a:pt x="0" y="918"/>
                      <a:pt x="354" y="459"/>
                      <a:pt x="708" y="0"/>
                    </a:cubicBezTo>
                    <a:cubicBezTo>
                      <a:pt x="906" y="36"/>
                      <a:pt x="992" y="71"/>
                      <a:pt x="1086" y="180"/>
                    </a:cubicBezTo>
                    <a:cubicBezTo>
                      <a:pt x="1180" y="289"/>
                      <a:pt x="1256" y="465"/>
                      <a:pt x="1272" y="654"/>
                    </a:cubicBezTo>
                    <a:cubicBezTo>
                      <a:pt x="1288" y="843"/>
                      <a:pt x="1308" y="1008"/>
                      <a:pt x="1182" y="1314"/>
                    </a:cubicBezTo>
                    <a:cubicBezTo>
                      <a:pt x="591" y="1116"/>
                      <a:pt x="0" y="918"/>
                      <a:pt x="0" y="91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00">
                      <a:alpha val="35001"/>
                    </a:srgbClr>
                  </a:gs>
                  <a:gs pos="100000">
                    <a:srgbClr val="FFFF00">
                      <a:gamma/>
                      <a:shade val="46275"/>
                      <a:invGamma/>
                      <a:alpha val="14999"/>
                    </a:srgbClr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5611" name="Picture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5172616">
                <a:off x="1932" y="2979"/>
                <a:ext cx="324" cy="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Repetition</a:t>
            </a:r>
          </a:p>
          <a:p>
            <a:pPr lvl="1"/>
            <a:r>
              <a:rPr lang="en-US" dirty="0" smtClean="0"/>
              <a:t>Transformation between 2 coordinate systems</a:t>
            </a:r>
          </a:p>
          <a:p>
            <a:pPr lvl="1"/>
            <a:r>
              <a:rPr lang="en-US" dirty="0" smtClean="0"/>
              <a:t>Oblique Projection explanation</a:t>
            </a:r>
          </a:p>
          <a:p>
            <a:r>
              <a:rPr lang="en-US" dirty="0" smtClean="0"/>
              <a:t>OpenGL lighting</a:t>
            </a:r>
          </a:p>
          <a:p>
            <a:r>
              <a:rPr lang="en-US" dirty="0" smtClean="0"/>
              <a:t>Quadrics exhibition Code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Lights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i="1" dirty="0"/>
              <a:t>	void </a:t>
            </a:r>
            <a:r>
              <a:rPr lang="en-US" b="1" i="1" dirty="0" err="1"/>
              <a:t>glLight</a:t>
            </a:r>
            <a:r>
              <a:rPr lang="en-US" b="1" i="1" dirty="0"/>
              <a:t>*</a:t>
            </a:r>
            <a:r>
              <a:rPr lang="en-US" i="1" dirty="0"/>
              <a:t>(light, </a:t>
            </a:r>
            <a:r>
              <a:rPr lang="en-US" i="1" dirty="0" err="1"/>
              <a:t>pname</a:t>
            </a:r>
            <a:r>
              <a:rPr lang="en-US" i="1" dirty="0"/>
              <a:t>, </a:t>
            </a:r>
            <a:r>
              <a:rPr lang="en-US" i="1" dirty="0" err="1"/>
              <a:t>param</a:t>
            </a:r>
            <a:r>
              <a:rPr lang="en-US" i="1" dirty="0"/>
              <a:t>);</a:t>
            </a:r>
          </a:p>
          <a:p>
            <a:r>
              <a:rPr lang="en-US" dirty="0" smtClean="0"/>
              <a:t>Addresses light </a:t>
            </a:r>
            <a:r>
              <a:rPr lang="en-US" dirty="0"/>
              <a:t>specified by light, which can be GL_LIGHT0, ... , or GL_LIGHT7</a:t>
            </a:r>
          </a:p>
          <a:p>
            <a:r>
              <a:rPr lang="en-US" dirty="0"/>
              <a:t>The characteristic of the light being set is defined by </a:t>
            </a:r>
            <a:r>
              <a:rPr lang="en-US" dirty="0" err="1"/>
              <a:t>pname</a:t>
            </a:r>
            <a:r>
              <a:rPr lang="en-US" dirty="0"/>
              <a:t>, which specifies a named parameter</a:t>
            </a:r>
          </a:p>
          <a:p>
            <a:r>
              <a:rPr lang="en-US" dirty="0" err="1"/>
              <a:t>param</a:t>
            </a:r>
            <a:r>
              <a:rPr lang="en-US" dirty="0"/>
              <a:t> indicates the values to which the </a:t>
            </a:r>
            <a:r>
              <a:rPr lang="en-US" dirty="0" err="1"/>
              <a:t>pname</a:t>
            </a:r>
            <a:r>
              <a:rPr lang="en-US" dirty="0"/>
              <a:t> characteristic is set.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Lights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i="1" dirty="0">
                <a:solidFill>
                  <a:srgbClr val="CC0000"/>
                </a:solidFill>
              </a:rPr>
              <a:t>	</a:t>
            </a:r>
            <a:r>
              <a:rPr lang="en-US" i="1" dirty="0" err="1">
                <a:solidFill>
                  <a:srgbClr val="CC0000"/>
                </a:solidFill>
              </a:rPr>
              <a:t>pname</a:t>
            </a:r>
            <a:r>
              <a:rPr lang="en-US" i="1" dirty="0"/>
              <a:t> </a:t>
            </a:r>
            <a:r>
              <a:rPr lang="en-US" dirty="0"/>
              <a:t>can get one of several values:</a:t>
            </a:r>
          </a:p>
          <a:p>
            <a:pPr>
              <a:buFontTx/>
              <a:buNone/>
            </a:pPr>
            <a:r>
              <a:rPr lang="en-US" sz="2800" i="1" dirty="0"/>
              <a:t>	</a:t>
            </a:r>
          </a:p>
          <a:p>
            <a:pPr>
              <a:buFontTx/>
              <a:buNone/>
            </a:pPr>
            <a:r>
              <a:rPr lang="en-US" sz="2800" i="1" dirty="0"/>
              <a:t>	GL_AMBIENT, GL_DIFFUSE &amp; GL_SPECULAR</a:t>
            </a:r>
            <a:r>
              <a:rPr lang="en-US" sz="2800" dirty="0"/>
              <a:t> define the light RGBA values for each of the light components.</a:t>
            </a:r>
            <a:endParaRPr lang="en-US" sz="2800" i="1" dirty="0"/>
          </a:p>
        </p:txBody>
      </p:sp>
      <p:sp>
        <p:nvSpPr>
          <p:cNvPr id="4" name="Rectangle 3"/>
          <p:cNvSpPr/>
          <p:nvPr/>
        </p:nvSpPr>
        <p:spPr>
          <a:xfrm>
            <a:off x="990600" y="4191000"/>
            <a:ext cx="731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gl.glLightfv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GL_LIGHT1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buNone/>
            </a:pP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	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GL_DIFFUSE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i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1" dirty="0" smtClean="0">
                <a:solidFill>
                  <a:srgbClr val="7F0055"/>
                </a:solidFill>
                <a:latin typeface="Courier New"/>
              </a:rPr>
              <a:t>float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[] {1f,1f,1f,1f}, 0);</a:t>
            </a:r>
          </a:p>
          <a:p>
            <a:pPr>
              <a:buNone/>
            </a:pPr>
            <a:endParaRPr lang="en-US" b="1" i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gl.glLightfv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GL_LIGHT1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buNone/>
            </a:pP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	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GL_AMBIENT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i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1" dirty="0" smtClean="0">
                <a:solidFill>
                  <a:srgbClr val="7F0055"/>
                </a:solidFill>
                <a:latin typeface="Courier New"/>
              </a:rPr>
              <a:t>float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[] {0f,0f,0f,0f}, 0);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Directional and Positional Lights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77225" cy="194468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	Directional light source is positioned at infinity (like the sun).</a:t>
            </a:r>
          </a:p>
          <a:p>
            <a:pPr>
              <a:buFontTx/>
              <a:buNone/>
            </a:pPr>
            <a:r>
              <a:rPr lang="en-US" dirty="0"/>
              <a:t>	Positional light source is positioned near the scene and its exact position determines its effect.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371600" y="4443413"/>
            <a:ext cx="2209800" cy="1919287"/>
            <a:chOff x="2670" y="1557"/>
            <a:chExt cx="1392" cy="1209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040" y="1557"/>
              <a:ext cx="688" cy="929"/>
              <a:chOff x="3040" y="1557"/>
              <a:chExt cx="688" cy="929"/>
            </a:xfrm>
          </p:grpSpPr>
          <p:sp>
            <p:nvSpPr>
              <p:cNvPr id="40965" name="Freeform 5"/>
              <p:cNvSpPr>
                <a:spLocks/>
              </p:cNvSpPr>
              <p:nvPr/>
            </p:nvSpPr>
            <p:spPr bwMode="auto">
              <a:xfrm>
                <a:off x="3040" y="1569"/>
                <a:ext cx="688" cy="917"/>
              </a:xfrm>
              <a:custGeom>
                <a:avLst/>
                <a:gdLst/>
                <a:ahLst/>
                <a:cxnLst>
                  <a:cxn ang="0">
                    <a:pos x="152" y="315"/>
                  </a:cxn>
                  <a:cxn ang="0">
                    <a:pos x="122" y="99"/>
                  </a:cxn>
                  <a:cxn ang="0">
                    <a:pos x="215" y="0"/>
                  </a:cxn>
                  <a:cxn ang="0">
                    <a:pos x="323" y="53"/>
                  </a:cxn>
                  <a:cxn ang="0">
                    <a:pos x="391" y="255"/>
                  </a:cxn>
                  <a:cxn ang="0">
                    <a:pos x="574" y="324"/>
                  </a:cxn>
                  <a:cxn ang="0">
                    <a:pos x="688" y="593"/>
                  </a:cxn>
                  <a:cxn ang="0">
                    <a:pos x="505" y="869"/>
                  </a:cxn>
                  <a:cxn ang="0">
                    <a:pos x="178" y="873"/>
                  </a:cxn>
                  <a:cxn ang="0">
                    <a:pos x="20" y="645"/>
                  </a:cxn>
                  <a:cxn ang="0">
                    <a:pos x="61" y="405"/>
                  </a:cxn>
                  <a:cxn ang="0">
                    <a:pos x="152" y="315"/>
                  </a:cxn>
                </a:cxnLst>
                <a:rect l="0" t="0" r="r" b="b"/>
                <a:pathLst>
                  <a:path w="688" h="917">
                    <a:moveTo>
                      <a:pt x="152" y="315"/>
                    </a:moveTo>
                    <a:cubicBezTo>
                      <a:pt x="179" y="271"/>
                      <a:pt x="116" y="157"/>
                      <a:pt x="122" y="99"/>
                    </a:cubicBezTo>
                    <a:lnTo>
                      <a:pt x="215" y="0"/>
                    </a:lnTo>
                    <a:cubicBezTo>
                      <a:pt x="215" y="0"/>
                      <a:pt x="269" y="26"/>
                      <a:pt x="323" y="53"/>
                    </a:cubicBezTo>
                    <a:cubicBezTo>
                      <a:pt x="338" y="108"/>
                      <a:pt x="349" y="210"/>
                      <a:pt x="391" y="255"/>
                    </a:cubicBezTo>
                    <a:cubicBezTo>
                      <a:pt x="433" y="313"/>
                      <a:pt x="496" y="282"/>
                      <a:pt x="574" y="324"/>
                    </a:cubicBezTo>
                    <a:cubicBezTo>
                      <a:pt x="652" y="366"/>
                      <a:pt x="688" y="478"/>
                      <a:pt x="688" y="593"/>
                    </a:cubicBezTo>
                    <a:cubicBezTo>
                      <a:pt x="688" y="708"/>
                      <a:pt x="565" y="833"/>
                      <a:pt x="505" y="869"/>
                    </a:cubicBezTo>
                    <a:cubicBezTo>
                      <a:pt x="445" y="905"/>
                      <a:pt x="289" y="917"/>
                      <a:pt x="178" y="873"/>
                    </a:cubicBezTo>
                    <a:cubicBezTo>
                      <a:pt x="67" y="829"/>
                      <a:pt x="37" y="725"/>
                      <a:pt x="20" y="645"/>
                    </a:cubicBezTo>
                    <a:cubicBezTo>
                      <a:pt x="0" y="564"/>
                      <a:pt x="24" y="449"/>
                      <a:pt x="61" y="405"/>
                    </a:cubicBezTo>
                    <a:cubicBezTo>
                      <a:pt x="98" y="361"/>
                      <a:pt x="125" y="359"/>
                      <a:pt x="152" y="31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00"/>
                  </a:gs>
                  <a:gs pos="100000">
                    <a:srgbClr val="FFFF00">
                      <a:gamma/>
                      <a:tint val="5451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67" name="Freeform 7"/>
              <p:cNvSpPr>
                <a:spLocks/>
              </p:cNvSpPr>
              <p:nvPr/>
            </p:nvSpPr>
            <p:spPr bwMode="auto">
              <a:xfrm>
                <a:off x="3197" y="1557"/>
                <a:ext cx="107" cy="59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6" y="29"/>
                  </a:cxn>
                  <a:cxn ang="0">
                    <a:pos x="33" y="5"/>
                  </a:cxn>
                  <a:cxn ang="0">
                    <a:pos x="49" y="0"/>
                  </a:cxn>
                  <a:cxn ang="0">
                    <a:pos x="87" y="6"/>
                  </a:cxn>
                  <a:cxn ang="0">
                    <a:pos x="100" y="15"/>
                  </a:cxn>
                  <a:cxn ang="0">
                    <a:pos x="75" y="51"/>
                  </a:cxn>
                  <a:cxn ang="0">
                    <a:pos x="51" y="57"/>
                  </a:cxn>
                  <a:cxn ang="0">
                    <a:pos x="24" y="56"/>
                  </a:cxn>
                  <a:cxn ang="0">
                    <a:pos x="0" y="51"/>
                  </a:cxn>
                </a:cxnLst>
                <a:rect l="0" t="0" r="r" b="b"/>
                <a:pathLst>
                  <a:path w="107" h="59">
                    <a:moveTo>
                      <a:pt x="0" y="51"/>
                    </a:moveTo>
                    <a:cubicBezTo>
                      <a:pt x="1" y="44"/>
                      <a:pt x="3" y="35"/>
                      <a:pt x="6" y="29"/>
                    </a:cubicBezTo>
                    <a:cubicBezTo>
                      <a:pt x="9" y="16"/>
                      <a:pt x="21" y="7"/>
                      <a:pt x="33" y="5"/>
                    </a:cubicBezTo>
                    <a:cubicBezTo>
                      <a:pt x="38" y="2"/>
                      <a:pt x="44" y="2"/>
                      <a:pt x="49" y="0"/>
                    </a:cubicBezTo>
                    <a:cubicBezTo>
                      <a:pt x="65" y="1"/>
                      <a:pt x="73" y="3"/>
                      <a:pt x="87" y="6"/>
                    </a:cubicBezTo>
                    <a:cubicBezTo>
                      <a:pt x="92" y="8"/>
                      <a:pt x="100" y="15"/>
                      <a:pt x="100" y="15"/>
                    </a:cubicBezTo>
                    <a:cubicBezTo>
                      <a:pt x="107" y="33"/>
                      <a:pt x="91" y="48"/>
                      <a:pt x="75" y="51"/>
                    </a:cubicBezTo>
                    <a:cubicBezTo>
                      <a:pt x="67" y="54"/>
                      <a:pt x="59" y="56"/>
                      <a:pt x="51" y="57"/>
                    </a:cubicBezTo>
                    <a:cubicBezTo>
                      <a:pt x="41" y="59"/>
                      <a:pt x="34" y="57"/>
                      <a:pt x="24" y="56"/>
                    </a:cubicBezTo>
                    <a:cubicBezTo>
                      <a:pt x="17" y="54"/>
                      <a:pt x="8" y="49"/>
                      <a:pt x="0" y="5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66" name="Freeform 6"/>
              <p:cNvSpPr>
                <a:spLocks/>
              </p:cNvSpPr>
              <p:nvPr/>
            </p:nvSpPr>
            <p:spPr bwMode="auto">
              <a:xfrm>
                <a:off x="3144" y="1583"/>
                <a:ext cx="267" cy="284"/>
              </a:xfrm>
              <a:custGeom>
                <a:avLst/>
                <a:gdLst/>
                <a:ahLst/>
                <a:cxnLst>
                  <a:cxn ang="0">
                    <a:pos x="56" y="273"/>
                  </a:cxn>
                  <a:cxn ang="0">
                    <a:pos x="177" y="274"/>
                  </a:cxn>
                  <a:cxn ang="0">
                    <a:pos x="267" y="213"/>
                  </a:cxn>
                  <a:cxn ang="0">
                    <a:pos x="227" y="30"/>
                  </a:cxn>
                  <a:cxn ang="0">
                    <a:pos x="155" y="0"/>
                  </a:cxn>
                  <a:cxn ang="0">
                    <a:pos x="56" y="24"/>
                  </a:cxn>
                  <a:cxn ang="0">
                    <a:pos x="0" y="91"/>
                  </a:cxn>
                  <a:cxn ang="0">
                    <a:pos x="56" y="273"/>
                  </a:cxn>
                </a:cxnLst>
                <a:rect l="0" t="0" r="r" b="b"/>
                <a:pathLst>
                  <a:path w="267" h="284">
                    <a:moveTo>
                      <a:pt x="56" y="273"/>
                    </a:moveTo>
                    <a:cubicBezTo>
                      <a:pt x="119" y="282"/>
                      <a:pt x="142" y="284"/>
                      <a:pt x="177" y="274"/>
                    </a:cubicBezTo>
                    <a:cubicBezTo>
                      <a:pt x="212" y="264"/>
                      <a:pt x="222" y="264"/>
                      <a:pt x="267" y="213"/>
                    </a:cubicBezTo>
                    <a:cubicBezTo>
                      <a:pt x="247" y="121"/>
                      <a:pt x="227" y="30"/>
                      <a:pt x="227" y="30"/>
                    </a:cubicBezTo>
                    <a:lnTo>
                      <a:pt x="155" y="0"/>
                    </a:lnTo>
                    <a:lnTo>
                      <a:pt x="56" y="24"/>
                    </a:lnTo>
                    <a:lnTo>
                      <a:pt x="0" y="91"/>
                    </a:lnTo>
                    <a:cubicBezTo>
                      <a:pt x="0" y="91"/>
                      <a:pt x="56" y="273"/>
                      <a:pt x="56" y="273"/>
                    </a:cubicBezTo>
                    <a:close/>
                  </a:path>
                </a:pathLst>
              </a:custGeom>
              <a:solidFill>
                <a:srgbClr val="5E84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68" name="Freeform 8"/>
              <p:cNvSpPr>
                <a:spLocks/>
              </p:cNvSpPr>
              <p:nvPr/>
            </p:nvSpPr>
            <p:spPr bwMode="auto">
              <a:xfrm>
                <a:off x="3156" y="1644"/>
                <a:ext cx="206" cy="72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84" y="54"/>
                  </a:cxn>
                  <a:cxn ang="0">
                    <a:pos x="156" y="24"/>
                  </a:cxn>
                  <a:cxn ang="0">
                    <a:pos x="204" y="0"/>
                  </a:cxn>
                </a:cxnLst>
                <a:rect l="0" t="0" r="r" b="b"/>
                <a:pathLst>
                  <a:path w="206" h="72">
                    <a:moveTo>
                      <a:pt x="0" y="72"/>
                    </a:moveTo>
                    <a:cubicBezTo>
                      <a:pt x="28" y="63"/>
                      <a:pt x="56" y="61"/>
                      <a:pt x="84" y="54"/>
                    </a:cubicBezTo>
                    <a:cubicBezTo>
                      <a:pt x="114" y="46"/>
                      <a:pt x="130" y="36"/>
                      <a:pt x="156" y="24"/>
                    </a:cubicBezTo>
                    <a:cubicBezTo>
                      <a:pt x="206" y="2"/>
                      <a:pt x="179" y="25"/>
                      <a:pt x="204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69" name="Freeform 9"/>
              <p:cNvSpPr>
                <a:spLocks/>
              </p:cNvSpPr>
              <p:nvPr/>
            </p:nvSpPr>
            <p:spPr bwMode="auto">
              <a:xfrm>
                <a:off x="3180" y="1686"/>
                <a:ext cx="206" cy="72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84" y="54"/>
                  </a:cxn>
                  <a:cxn ang="0">
                    <a:pos x="156" y="24"/>
                  </a:cxn>
                  <a:cxn ang="0">
                    <a:pos x="204" y="0"/>
                  </a:cxn>
                </a:cxnLst>
                <a:rect l="0" t="0" r="r" b="b"/>
                <a:pathLst>
                  <a:path w="206" h="72">
                    <a:moveTo>
                      <a:pt x="0" y="72"/>
                    </a:moveTo>
                    <a:cubicBezTo>
                      <a:pt x="28" y="63"/>
                      <a:pt x="56" y="61"/>
                      <a:pt x="84" y="54"/>
                    </a:cubicBezTo>
                    <a:cubicBezTo>
                      <a:pt x="114" y="46"/>
                      <a:pt x="130" y="36"/>
                      <a:pt x="156" y="24"/>
                    </a:cubicBezTo>
                    <a:cubicBezTo>
                      <a:pt x="206" y="2"/>
                      <a:pt x="179" y="25"/>
                      <a:pt x="204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0" name="Freeform 10"/>
              <p:cNvSpPr>
                <a:spLocks/>
              </p:cNvSpPr>
              <p:nvPr/>
            </p:nvSpPr>
            <p:spPr bwMode="auto">
              <a:xfrm>
                <a:off x="3192" y="1728"/>
                <a:ext cx="206" cy="72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84" y="54"/>
                  </a:cxn>
                  <a:cxn ang="0">
                    <a:pos x="156" y="24"/>
                  </a:cxn>
                  <a:cxn ang="0">
                    <a:pos x="204" y="0"/>
                  </a:cxn>
                </a:cxnLst>
                <a:rect l="0" t="0" r="r" b="b"/>
                <a:pathLst>
                  <a:path w="206" h="72">
                    <a:moveTo>
                      <a:pt x="0" y="72"/>
                    </a:moveTo>
                    <a:cubicBezTo>
                      <a:pt x="28" y="63"/>
                      <a:pt x="56" y="61"/>
                      <a:pt x="84" y="54"/>
                    </a:cubicBezTo>
                    <a:cubicBezTo>
                      <a:pt x="114" y="46"/>
                      <a:pt x="130" y="36"/>
                      <a:pt x="156" y="24"/>
                    </a:cubicBezTo>
                    <a:cubicBezTo>
                      <a:pt x="206" y="2"/>
                      <a:pt x="179" y="25"/>
                      <a:pt x="204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2670" y="1626"/>
              <a:ext cx="1392" cy="1140"/>
              <a:chOff x="2670" y="1626"/>
              <a:chExt cx="1392" cy="1140"/>
            </a:xfrm>
          </p:grpSpPr>
          <p:sp>
            <p:nvSpPr>
              <p:cNvPr id="40971" name="Freeform 11"/>
              <p:cNvSpPr>
                <a:spLocks/>
              </p:cNvSpPr>
              <p:nvPr/>
            </p:nvSpPr>
            <p:spPr bwMode="auto">
              <a:xfrm>
                <a:off x="3660" y="1626"/>
                <a:ext cx="132" cy="210"/>
              </a:xfrm>
              <a:custGeom>
                <a:avLst/>
                <a:gdLst/>
                <a:ahLst/>
                <a:cxnLst>
                  <a:cxn ang="0">
                    <a:pos x="0" y="210"/>
                  </a:cxn>
                  <a:cxn ang="0">
                    <a:pos x="108" y="54"/>
                  </a:cxn>
                  <a:cxn ang="0">
                    <a:pos x="132" y="0"/>
                  </a:cxn>
                </a:cxnLst>
                <a:rect l="0" t="0" r="r" b="b"/>
                <a:pathLst>
                  <a:path w="132" h="210">
                    <a:moveTo>
                      <a:pt x="0" y="210"/>
                    </a:moveTo>
                    <a:cubicBezTo>
                      <a:pt x="42" y="156"/>
                      <a:pt x="78" y="113"/>
                      <a:pt x="108" y="54"/>
                    </a:cubicBezTo>
                    <a:cubicBezTo>
                      <a:pt x="117" y="35"/>
                      <a:pt x="132" y="22"/>
                      <a:pt x="132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2" name="Freeform 12"/>
              <p:cNvSpPr>
                <a:spLocks/>
              </p:cNvSpPr>
              <p:nvPr/>
            </p:nvSpPr>
            <p:spPr bwMode="auto">
              <a:xfrm>
                <a:off x="3774" y="1944"/>
                <a:ext cx="288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114" y="18"/>
                  </a:cxn>
                  <a:cxn ang="0">
                    <a:pos x="174" y="6"/>
                  </a:cxn>
                  <a:cxn ang="0">
                    <a:pos x="204" y="0"/>
                  </a:cxn>
                  <a:cxn ang="0">
                    <a:pos x="288" y="6"/>
                  </a:cxn>
                </a:cxnLst>
                <a:rect l="0" t="0" r="r" b="b"/>
                <a:pathLst>
                  <a:path w="288" h="42">
                    <a:moveTo>
                      <a:pt x="0" y="42"/>
                    </a:moveTo>
                    <a:cubicBezTo>
                      <a:pt x="39" y="36"/>
                      <a:pt x="76" y="27"/>
                      <a:pt x="114" y="18"/>
                    </a:cubicBezTo>
                    <a:cubicBezTo>
                      <a:pt x="134" y="14"/>
                      <a:pt x="154" y="10"/>
                      <a:pt x="174" y="6"/>
                    </a:cubicBezTo>
                    <a:cubicBezTo>
                      <a:pt x="184" y="4"/>
                      <a:pt x="204" y="0"/>
                      <a:pt x="204" y="0"/>
                    </a:cubicBezTo>
                    <a:cubicBezTo>
                      <a:pt x="284" y="6"/>
                      <a:pt x="256" y="6"/>
                      <a:pt x="288" y="6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3" name="Freeform 13"/>
              <p:cNvSpPr>
                <a:spLocks/>
              </p:cNvSpPr>
              <p:nvPr/>
            </p:nvSpPr>
            <p:spPr bwMode="auto">
              <a:xfrm>
                <a:off x="3792" y="2250"/>
                <a:ext cx="246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0" y="96"/>
                  </a:cxn>
                  <a:cxn ang="0">
                    <a:pos x="246" y="132"/>
                  </a:cxn>
                </a:cxnLst>
                <a:rect l="0" t="0" r="r" b="b"/>
                <a:pathLst>
                  <a:path w="246" h="132">
                    <a:moveTo>
                      <a:pt x="0" y="0"/>
                    </a:moveTo>
                    <a:cubicBezTo>
                      <a:pt x="61" y="31"/>
                      <a:pt x="119" y="65"/>
                      <a:pt x="180" y="96"/>
                    </a:cubicBezTo>
                    <a:cubicBezTo>
                      <a:pt x="193" y="103"/>
                      <a:pt x="246" y="122"/>
                      <a:pt x="246" y="132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4" name="Freeform 14"/>
              <p:cNvSpPr>
                <a:spLocks/>
              </p:cNvSpPr>
              <p:nvPr/>
            </p:nvSpPr>
            <p:spPr bwMode="auto">
              <a:xfrm>
                <a:off x="3570" y="2508"/>
                <a:ext cx="96" cy="2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" y="132"/>
                  </a:cxn>
                  <a:cxn ang="0">
                    <a:pos x="96" y="258"/>
                  </a:cxn>
                </a:cxnLst>
                <a:rect l="0" t="0" r="r" b="b"/>
                <a:pathLst>
                  <a:path w="96" h="258">
                    <a:moveTo>
                      <a:pt x="0" y="0"/>
                    </a:moveTo>
                    <a:cubicBezTo>
                      <a:pt x="11" y="46"/>
                      <a:pt x="28" y="93"/>
                      <a:pt x="54" y="132"/>
                    </a:cubicBezTo>
                    <a:cubicBezTo>
                      <a:pt x="67" y="185"/>
                      <a:pt x="96" y="198"/>
                      <a:pt x="96" y="25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5" name="Freeform 15"/>
              <p:cNvSpPr>
                <a:spLocks/>
              </p:cNvSpPr>
              <p:nvPr/>
            </p:nvSpPr>
            <p:spPr bwMode="auto">
              <a:xfrm>
                <a:off x="3042" y="2520"/>
                <a:ext cx="222" cy="210"/>
              </a:xfrm>
              <a:custGeom>
                <a:avLst/>
                <a:gdLst/>
                <a:ahLst/>
                <a:cxnLst>
                  <a:cxn ang="0">
                    <a:pos x="222" y="0"/>
                  </a:cxn>
                  <a:cxn ang="0">
                    <a:pos x="78" y="126"/>
                  </a:cxn>
                  <a:cxn ang="0">
                    <a:pos x="0" y="210"/>
                  </a:cxn>
                </a:cxnLst>
                <a:rect l="0" t="0" r="r" b="b"/>
                <a:pathLst>
                  <a:path w="222" h="210">
                    <a:moveTo>
                      <a:pt x="222" y="0"/>
                    </a:moveTo>
                    <a:cubicBezTo>
                      <a:pt x="209" y="40"/>
                      <a:pt x="116" y="113"/>
                      <a:pt x="78" y="126"/>
                    </a:cubicBezTo>
                    <a:cubicBezTo>
                      <a:pt x="53" y="151"/>
                      <a:pt x="16" y="178"/>
                      <a:pt x="0" y="21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6" name="Freeform 16"/>
              <p:cNvSpPr>
                <a:spLocks/>
              </p:cNvSpPr>
              <p:nvPr/>
            </p:nvSpPr>
            <p:spPr bwMode="auto">
              <a:xfrm>
                <a:off x="2670" y="2238"/>
                <a:ext cx="312" cy="102"/>
              </a:xfrm>
              <a:custGeom>
                <a:avLst/>
                <a:gdLst/>
                <a:ahLst/>
                <a:cxnLst>
                  <a:cxn ang="0">
                    <a:pos x="312" y="0"/>
                  </a:cxn>
                  <a:cxn ang="0">
                    <a:pos x="228" y="30"/>
                  </a:cxn>
                  <a:cxn ang="0">
                    <a:pos x="72" y="78"/>
                  </a:cxn>
                  <a:cxn ang="0">
                    <a:pos x="18" y="96"/>
                  </a:cxn>
                  <a:cxn ang="0">
                    <a:pos x="0" y="102"/>
                  </a:cxn>
                </a:cxnLst>
                <a:rect l="0" t="0" r="r" b="b"/>
                <a:pathLst>
                  <a:path w="312" h="102">
                    <a:moveTo>
                      <a:pt x="312" y="0"/>
                    </a:moveTo>
                    <a:cubicBezTo>
                      <a:pt x="284" y="14"/>
                      <a:pt x="259" y="24"/>
                      <a:pt x="228" y="30"/>
                    </a:cubicBezTo>
                    <a:cubicBezTo>
                      <a:pt x="180" y="54"/>
                      <a:pt x="125" y="69"/>
                      <a:pt x="72" y="78"/>
                    </a:cubicBezTo>
                    <a:cubicBezTo>
                      <a:pt x="32" y="98"/>
                      <a:pt x="65" y="84"/>
                      <a:pt x="18" y="96"/>
                    </a:cubicBezTo>
                    <a:cubicBezTo>
                      <a:pt x="12" y="98"/>
                      <a:pt x="0" y="102"/>
                      <a:pt x="0" y="102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7" name="Freeform 17"/>
              <p:cNvSpPr>
                <a:spLocks/>
              </p:cNvSpPr>
              <p:nvPr/>
            </p:nvSpPr>
            <p:spPr bwMode="auto">
              <a:xfrm>
                <a:off x="2730" y="1878"/>
                <a:ext cx="294" cy="126"/>
              </a:xfrm>
              <a:custGeom>
                <a:avLst/>
                <a:gdLst/>
                <a:ahLst/>
                <a:cxnLst>
                  <a:cxn ang="0">
                    <a:pos x="294" y="126"/>
                  </a:cxn>
                  <a:cxn ang="0">
                    <a:pos x="102" y="30"/>
                  </a:cxn>
                  <a:cxn ang="0">
                    <a:pos x="0" y="0"/>
                  </a:cxn>
                </a:cxnLst>
                <a:rect l="0" t="0" r="r" b="b"/>
                <a:pathLst>
                  <a:path w="294" h="126">
                    <a:moveTo>
                      <a:pt x="294" y="126"/>
                    </a:moveTo>
                    <a:cubicBezTo>
                      <a:pt x="242" y="87"/>
                      <a:pt x="164" y="51"/>
                      <a:pt x="102" y="30"/>
                    </a:cubicBezTo>
                    <a:cubicBezTo>
                      <a:pt x="69" y="19"/>
                      <a:pt x="31" y="16"/>
                      <a:pt x="0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4981575" y="3848100"/>
            <a:ext cx="3057525" cy="2752725"/>
            <a:chOff x="3138" y="2286"/>
            <a:chExt cx="1926" cy="1734"/>
          </a:xfrm>
        </p:grpSpPr>
        <p:sp>
          <p:nvSpPr>
            <p:cNvPr id="40984" name="Oval 24"/>
            <p:cNvSpPr>
              <a:spLocks noChangeArrowheads="1"/>
            </p:cNvSpPr>
            <p:nvPr/>
          </p:nvSpPr>
          <p:spPr bwMode="auto">
            <a:xfrm>
              <a:off x="3480" y="2550"/>
              <a:ext cx="1242" cy="120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9933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auto">
            <a:xfrm>
              <a:off x="4470" y="2364"/>
              <a:ext cx="222" cy="216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78" y="156"/>
                </a:cxn>
                <a:cxn ang="0">
                  <a:pos x="168" y="54"/>
                </a:cxn>
                <a:cxn ang="0">
                  <a:pos x="222" y="0"/>
                </a:cxn>
              </a:cxnLst>
              <a:rect l="0" t="0" r="r" b="b"/>
              <a:pathLst>
                <a:path w="222" h="216">
                  <a:moveTo>
                    <a:pt x="0" y="216"/>
                  </a:moveTo>
                  <a:cubicBezTo>
                    <a:pt x="26" y="196"/>
                    <a:pt x="51" y="174"/>
                    <a:pt x="78" y="156"/>
                  </a:cubicBezTo>
                  <a:cubicBezTo>
                    <a:pt x="103" y="119"/>
                    <a:pt x="130" y="79"/>
                    <a:pt x="168" y="54"/>
                  </a:cubicBezTo>
                  <a:cubicBezTo>
                    <a:pt x="179" y="37"/>
                    <a:pt x="205" y="9"/>
                    <a:pt x="222" y="0"/>
                  </a:cubicBezTo>
                </a:path>
              </a:pathLst>
            </a:custGeom>
            <a:noFill/>
            <a:ln w="28575" cap="rnd" cmpd="sng">
              <a:solidFill>
                <a:srgbClr val="FF9933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auto">
            <a:xfrm>
              <a:off x="4716" y="2790"/>
              <a:ext cx="348" cy="7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66" y="42"/>
                </a:cxn>
                <a:cxn ang="0">
                  <a:pos x="318" y="6"/>
                </a:cxn>
                <a:cxn ang="0">
                  <a:pos x="348" y="0"/>
                </a:cxn>
              </a:cxnLst>
              <a:rect l="0" t="0" r="r" b="b"/>
              <a:pathLst>
                <a:path w="348" h="72">
                  <a:moveTo>
                    <a:pt x="0" y="72"/>
                  </a:moveTo>
                  <a:cubicBezTo>
                    <a:pt x="20" y="52"/>
                    <a:pt x="38" y="48"/>
                    <a:pt x="66" y="42"/>
                  </a:cubicBezTo>
                  <a:cubicBezTo>
                    <a:pt x="151" y="22"/>
                    <a:pt x="231" y="11"/>
                    <a:pt x="318" y="6"/>
                  </a:cubicBezTo>
                  <a:cubicBezTo>
                    <a:pt x="344" y="0"/>
                    <a:pt x="334" y="0"/>
                    <a:pt x="348" y="0"/>
                  </a:cubicBezTo>
                </a:path>
              </a:pathLst>
            </a:custGeom>
            <a:noFill/>
            <a:ln w="28575" cap="rnd" cmpd="sng">
              <a:solidFill>
                <a:srgbClr val="FF9933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auto">
            <a:xfrm>
              <a:off x="4788" y="3240"/>
              <a:ext cx="264" cy="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0" y="24"/>
                </a:cxn>
                <a:cxn ang="0">
                  <a:pos x="240" y="48"/>
                </a:cxn>
                <a:cxn ang="0">
                  <a:pos x="264" y="66"/>
                </a:cxn>
              </a:cxnLst>
              <a:rect l="0" t="0" r="r" b="b"/>
              <a:pathLst>
                <a:path w="264" h="67">
                  <a:moveTo>
                    <a:pt x="0" y="0"/>
                  </a:moveTo>
                  <a:cubicBezTo>
                    <a:pt x="63" y="4"/>
                    <a:pt x="119" y="9"/>
                    <a:pt x="180" y="24"/>
                  </a:cubicBezTo>
                  <a:cubicBezTo>
                    <a:pt x="200" y="37"/>
                    <a:pt x="218" y="41"/>
                    <a:pt x="240" y="48"/>
                  </a:cubicBezTo>
                  <a:cubicBezTo>
                    <a:pt x="259" y="67"/>
                    <a:pt x="250" y="66"/>
                    <a:pt x="264" y="66"/>
                  </a:cubicBezTo>
                </a:path>
              </a:pathLst>
            </a:custGeom>
            <a:noFill/>
            <a:ln w="28575" cap="rnd" cmpd="sng">
              <a:solidFill>
                <a:srgbClr val="FF9933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auto">
            <a:xfrm>
              <a:off x="4692" y="3534"/>
              <a:ext cx="126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2"/>
                </a:cxn>
                <a:cxn ang="0">
                  <a:pos x="126" y="156"/>
                </a:cxn>
              </a:cxnLst>
              <a:rect l="0" t="0" r="r" b="b"/>
              <a:pathLst>
                <a:path w="126" h="156">
                  <a:moveTo>
                    <a:pt x="0" y="0"/>
                  </a:moveTo>
                  <a:cubicBezTo>
                    <a:pt x="24" y="24"/>
                    <a:pt x="42" y="48"/>
                    <a:pt x="66" y="72"/>
                  </a:cubicBezTo>
                  <a:cubicBezTo>
                    <a:pt x="75" y="100"/>
                    <a:pt x="105" y="135"/>
                    <a:pt x="126" y="156"/>
                  </a:cubicBezTo>
                </a:path>
              </a:pathLst>
            </a:custGeom>
            <a:noFill/>
            <a:ln w="28575" cap="rnd" cmpd="sng">
              <a:solidFill>
                <a:srgbClr val="FF9933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Freeform 29"/>
            <p:cNvSpPr>
              <a:spLocks/>
            </p:cNvSpPr>
            <p:nvPr/>
          </p:nvSpPr>
          <p:spPr bwMode="auto">
            <a:xfrm>
              <a:off x="4434" y="3762"/>
              <a:ext cx="66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84"/>
                </a:cxn>
                <a:cxn ang="0">
                  <a:pos x="54" y="120"/>
                </a:cxn>
                <a:cxn ang="0">
                  <a:pos x="66" y="192"/>
                </a:cxn>
              </a:cxnLst>
              <a:rect l="0" t="0" r="r" b="b"/>
              <a:pathLst>
                <a:path w="66" h="192">
                  <a:moveTo>
                    <a:pt x="0" y="0"/>
                  </a:moveTo>
                  <a:cubicBezTo>
                    <a:pt x="10" y="38"/>
                    <a:pt x="32" y="53"/>
                    <a:pt x="42" y="84"/>
                  </a:cubicBezTo>
                  <a:cubicBezTo>
                    <a:pt x="46" y="96"/>
                    <a:pt x="54" y="120"/>
                    <a:pt x="54" y="120"/>
                  </a:cubicBezTo>
                  <a:cubicBezTo>
                    <a:pt x="56" y="134"/>
                    <a:pt x="66" y="173"/>
                    <a:pt x="66" y="192"/>
                  </a:cubicBezTo>
                </a:path>
              </a:pathLst>
            </a:custGeom>
            <a:noFill/>
            <a:ln w="28575" cap="rnd" cmpd="sng">
              <a:solidFill>
                <a:srgbClr val="FF9933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Freeform 30"/>
            <p:cNvSpPr>
              <a:spLocks/>
            </p:cNvSpPr>
            <p:nvPr/>
          </p:nvSpPr>
          <p:spPr bwMode="auto">
            <a:xfrm>
              <a:off x="3930" y="3798"/>
              <a:ext cx="90" cy="22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48" y="90"/>
                </a:cxn>
                <a:cxn ang="0">
                  <a:pos x="18" y="168"/>
                </a:cxn>
                <a:cxn ang="0">
                  <a:pos x="0" y="222"/>
                </a:cxn>
              </a:cxnLst>
              <a:rect l="0" t="0" r="r" b="b"/>
              <a:pathLst>
                <a:path w="90" h="222">
                  <a:moveTo>
                    <a:pt x="90" y="0"/>
                  </a:moveTo>
                  <a:cubicBezTo>
                    <a:pt x="75" y="31"/>
                    <a:pt x="67" y="61"/>
                    <a:pt x="48" y="90"/>
                  </a:cubicBezTo>
                  <a:cubicBezTo>
                    <a:pt x="41" y="119"/>
                    <a:pt x="34" y="144"/>
                    <a:pt x="18" y="168"/>
                  </a:cubicBezTo>
                  <a:cubicBezTo>
                    <a:pt x="5" y="219"/>
                    <a:pt x="18" y="204"/>
                    <a:pt x="0" y="222"/>
                  </a:cubicBezTo>
                </a:path>
              </a:pathLst>
            </a:custGeom>
            <a:noFill/>
            <a:ln w="28575" cap="rnd" cmpd="sng">
              <a:solidFill>
                <a:srgbClr val="FF9933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Freeform 31"/>
            <p:cNvSpPr>
              <a:spLocks/>
            </p:cNvSpPr>
            <p:nvPr/>
          </p:nvSpPr>
          <p:spPr bwMode="auto">
            <a:xfrm>
              <a:off x="3540" y="3702"/>
              <a:ext cx="168" cy="198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20" y="60"/>
                </a:cxn>
                <a:cxn ang="0">
                  <a:pos x="54" y="132"/>
                </a:cxn>
                <a:cxn ang="0">
                  <a:pos x="18" y="186"/>
                </a:cxn>
                <a:cxn ang="0">
                  <a:pos x="0" y="198"/>
                </a:cxn>
              </a:cxnLst>
              <a:rect l="0" t="0" r="r" b="b"/>
              <a:pathLst>
                <a:path w="168" h="198">
                  <a:moveTo>
                    <a:pt x="168" y="0"/>
                  </a:moveTo>
                  <a:cubicBezTo>
                    <a:pt x="149" y="19"/>
                    <a:pt x="138" y="42"/>
                    <a:pt x="120" y="60"/>
                  </a:cubicBezTo>
                  <a:cubicBezTo>
                    <a:pt x="96" y="84"/>
                    <a:pt x="75" y="103"/>
                    <a:pt x="54" y="132"/>
                  </a:cubicBezTo>
                  <a:cubicBezTo>
                    <a:pt x="42" y="150"/>
                    <a:pt x="30" y="168"/>
                    <a:pt x="18" y="186"/>
                  </a:cubicBezTo>
                  <a:cubicBezTo>
                    <a:pt x="14" y="192"/>
                    <a:pt x="0" y="198"/>
                    <a:pt x="0" y="198"/>
                  </a:cubicBezTo>
                </a:path>
              </a:pathLst>
            </a:custGeom>
            <a:noFill/>
            <a:ln w="28575" cap="rnd" cmpd="sng">
              <a:solidFill>
                <a:srgbClr val="FF9933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Freeform 32"/>
            <p:cNvSpPr>
              <a:spLocks/>
            </p:cNvSpPr>
            <p:nvPr/>
          </p:nvSpPr>
          <p:spPr bwMode="auto">
            <a:xfrm>
              <a:off x="3174" y="3504"/>
              <a:ext cx="360" cy="126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204" y="36"/>
                </a:cxn>
                <a:cxn ang="0">
                  <a:pos x="30" y="96"/>
                </a:cxn>
                <a:cxn ang="0">
                  <a:pos x="0" y="126"/>
                </a:cxn>
              </a:cxnLst>
              <a:rect l="0" t="0" r="r" b="b"/>
              <a:pathLst>
                <a:path w="360" h="126">
                  <a:moveTo>
                    <a:pt x="360" y="0"/>
                  </a:moveTo>
                  <a:cubicBezTo>
                    <a:pt x="308" y="13"/>
                    <a:pt x="257" y="28"/>
                    <a:pt x="204" y="36"/>
                  </a:cubicBezTo>
                  <a:cubicBezTo>
                    <a:pt x="147" y="59"/>
                    <a:pt x="88" y="77"/>
                    <a:pt x="30" y="96"/>
                  </a:cubicBezTo>
                  <a:cubicBezTo>
                    <a:pt x="2" y="117"/>
                    <a:pt x="10" y="105"/>
                    <a:pt x="0" y="126"/>
                  </a:cubicBezTo>
                </a:path>
              </a:pathLst>
            </a:custGeom>
            <a:noFill/>
            <a:ln w="28575" cap="rnd" cmpd="sng">
              <a:solidFill>
                <a:srgbClr val="FF9933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Freeform 33"/>
            <p:cNvSpPr>
              <a:spLocks/>
            </p:cNvSpPr>
            <p:nvPr/>
          </p:nvSpPr>
          <p:spPr bwMode="auto">
            <a:xfrm>
              <a:off x="3138" y="3189"/>
              <a:ext cx="294" cy="45"/>
            </a:xfrm>
            <a:custGeom>
              <a:avLst/>
              <a:gdLst/>
              <a:ahLst/>
              <a:cxnLst>
                <a:cxn ang="0">
                  <a:pos x="294" y="15"/>
                </a:cxn>
                <a:cxn ang="0">
                  <a:pos x="96" y="21"/>
                </a:cxn>
                <a:cxn ang="0">
                  <a:pos x="18" y="39"/>
                </a:cxn>
                <a:cxn ang="0">
                  <a:pos x="0" y="45"/>
                </a:cxn>
              </a:cxnLst>
              <a:rect l="0" t="0" r="r" b="b"/>
              <a:pathLst>
                <a:path w="294" h="45">
                  <a:moveTo>
                    <a:pt x="294" y="15"/>
                  </a:moveTo>
                  <a:cubicBezTo>
                    <a:pt x="235" y="0"/>
                    <a:pt x="156" y="17"/>
                    <a:pt x="96" y="21"/>
                  </a:cubicBezTo>
                  <a:cubicBezTo>
                    <a:pt x="71" y="29"/>
                    <a:pt x="43" y="31"/>
                    <a:pt x="18" y="39"/>
                  </a:cubicBezTo>
                  <a:cubicBezTo>
                    <a:pt x="12" y="41"/>
                    <a:pt x="0" y="45"/>
                    <a:pt x="0" y="45"/>
                  </a:cubicBezTo>
                </a:path>
              </a:pathLst>
            </a:custGeom>
            <a:noFill/>
            <a:ln w="28575" cap="rnd" cmpd="sng">
              <a:solidFill>
                <a:srgbClr val="FF9933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Freeform 34"/>
            <p:cNvSpPr>
              <a:spLocks/>
            </p:cNvSpPr>
            <p:nvPr/>
          </p:nvSpPr>
          <p:spPr bwMode="auto">
            <a:xfrm>
              <a:off x="3216" y="2868"/>
              <a:ext cx="258" cy="66"/>
            </a:xfrm>
            <a:custGeom>
              <a:avLst/>
              <a:gdLst/>
              <a:ahLst/>
              <a:cxnLst>
                <a:cxn ang="0">
                  <a:pos x="258" y="66"/>
                </a:cxn>
                <a:cxn ang="0">
                  <a:pos x="0" y="0"/>
                </a:cxn>
              </a:cxnLst>
              <a:rect l="0" t="0" r="r" b="b"/>
              <a:pathLst>
                <a:path w="258" h="66">
                  <a:moveTo>
                    <a:pt x="258" y="66"/>
                  </a:moveTo>
                  <a:cubicBezTo>
                    <a:pt x="202" y="10"/>
                    <a:pt x="75" y="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rgbClr val="FF9933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Freeform 35"/>
            <p:cNvSpPr>
              <a:spLocks/>
            </p:cNvSpPr>
            <p:nvPr/>
          </p:nvSpPr>
          <p:spPr bwMode="auto">
            <a:xfrm>
              <a:off x="3486" y="2484"/>
              <a:ext cx="174" cy="180"/>
            </a:xfrm>
            <a:custGeom>
              <a:avLst/>
              <a:gdLst/>
              <a:ahLst/>
              <a:cxnLst>
                <a:cxn ang="0">
                  <a:pos x="174" y="180"/>
                </a:cxn>
                <a:cxn ang="0">
                  <a:pos x="0" y="0"/>
                </a:cxn>
              </a:cxnLst>
              <a:rect l="0" t="0" r="r" b="b"/>
              <a:pathLst>
                <a:path w="174" h="180">
                  <a:moveTo>
                    <a:pt x="174" y="180"/>
                  </a:moveTo>
                  <a:cubicBezTo>
                    <a:pt x="133" y="119"/>
                    <a:pt x="66" y="33"/>
                    <a:pt x="0" y="0"/>
                  </a:cubicBezTo>
                </a:path>
              </a:pathLst>
            </a:custGeom>
            <a:noFill/>
            <a:ln w="28575" cap="rnd" cmpd="sng">
              <a:solidFill>
                <a:srgbClr val="FF9933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Freeform 36"/>
            <p:cNvSpPr>
              <a:spLocks/>
            </p:cNvSpPr>
            <p:nvPr/>
          </p:nvSpPr>
          <p:spPr bwMode="auto">
            <a:xfrm>
              <a:off x="3827" y="2343"/>
              <a:ext cx="73" cy="177"/>
            </a:xfrm>
            <a:custGeom>
              <a:avLst/>
              <a:gdLst/>
              <a:ahLst/>
              <a:cxnLst>
                <a:cxn ang="0">
                  <a:pos x="73" y="177"/>
                </a:cxn>
                <a:cxn ang="0">
                  <a:pos x="25" y="45"/>
                </a:cxn>
                <a:cxn ang="0">
                  <a:pos x="1" y="3"/>
                </a:cxn>
              </a:cxnLst>
              <a:rect l="0" t="0" r="r" b="b"/>
              <a:pathLst>
                <a:path w="73" h="177">
                  <a:moveTo>
                    <a:pt x="73" y="177"/>
                  </a:moveTo>
                  <a:cubicBezTo>
                    <a:pt x="63" y="129"/>
                    <a:pt x="49" y="87"/>
                    <a:pt x="25" y="45"/>
                  </a:cubicBezTo>
                  <a:cubicBezTo>
                    <a:pt x="0" y="0"/>
                    <a:pt x="1" y="24"/>
                    <a:pt x="1" y="3"/>
                  </a:cubicBezTo>
                </a:path>
              </a:pathLst>
            </a:custGeom>
            <a:noFill/>
            <a:ln w="28575" cap="rnd" cmpd="sng">
              <a:solidFill>
                <a:srgbClr val="FF9933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Freeform 37"/>
            <p:cNvSpPr>
              <a:spLocks/>
            </p:cNvSpPr>
            <p:nvPr/>
          </p:nvSpPr>
          <p:spPr bwMode="auto">
            <a:xfrm>
              <a:off x="4170" y="2286"/>
              <a:ext cx="66" cy="222"/>
            </a:xfrm>
            <a:custGeom>
              <a:avLst/>
              <a:gdLst/>
              <a:ahLst/>
              <a:cxnLst>
                <a:cxn ang="0">
                  <a:pos x="0" y="222"/>
                </a:cxn>
                <a:cxn ang="0">
                  <a:pos x="48" y="102"/>
                </a:cxn>
                <a:cxn ang="0">
                  <a:pos x="60" y="66"/>
                </a:cxn>
                <a:cxn ang="0">
                  <a:pos x="66" y="48"/>
                </a:cxn>
                <a:cxn ang="0">
                  <a:pos x="60" y="0"/>
                </a:cxn>
              </a:cxnLst>
              <a:rect l="0" t="0" r="r" b="b"/>
              <a:pathLst>
                <a:path w="66" h="222">
                  <a:moveTo>
                    <a:pt x="0" y="222"/>
                  </a:moveTo>
                  <a:cubicBezTo>
                    <a:pt x="13" y="182"/>
                    <a:pt x="34" y="143"/>
                    <a:pt x="48" y="102"/>
                  </a:cubicBezTo>
                  <a:cubicBezTo>
                    <a:pt x="52" y="90"/>
                    <a:pt x="56" y="78"/>
                    <a:pt x="60" y="66"/>
                  </a:cubicBezTo>
                  <a:cubicBezTo>
                    <a:pt x="62" y="60"/>
                    <a:pt x="66" y="48"/>
                    <a:pt x="66" y="48"/>
                  </a:cubicBezTo>
                  <a:cubicBezTo>
                    <a:pt x="59" y="8"/>
                    <a:pt x="60" y="24"/>
                    <a:pt x="60" y="0"/>
                  </a:cubicBezTo>
                </a:path>
              </a:pathLst>
            </a:custGeom>
            <a:noFill/>
            <a:ln w="28575" cap="rnd" cmpd="sng">
              <a:solidFill>
                <a:srgbClr val="FF9933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</a:t>
            </a:r>
            <a:r>
              <a:rPr lang="en-US" dirty="0"/>
              <a:t>Lights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i="1" dirty="0"/>
              <a:t>	</a:t>
            </a:r>
            <a:r>
              <a:rPr lang="en-US" dirty="0"/>
              <a:t>when </a:t>
            </a:r>
            <a:r>
              <a:rPr lang="en-US" i="1" dirty="0"/>
              <a:t>GL_POSITION</a:t>
            </a:r>
            <a:r>
              <a:rPr lang="en-US" dirty="0"/>
              <a:t> is passed as an argument to </a:t>
            </a:r>
            <a:r>
              <a:rPr lang="en-US" dirty="0" err="1"/>
              <a:t>glLight</a:t>
            </a:r>
            <a:r>
              <a:rPr lang="en-US" dirty="0"/>
              <a:t>*() four values (</a:t>
            </a:r>
            <a:r>
              <a:rPr lang="en-US" dirty="0" err="1"/>
              <a:t>x,y,z,w</a:t>
            </a:r>
            <a:r>
              <a:rPr lang="en-US" dirty="0"/>
              <a:t>) are passed as parameters.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C0000"/>
                </a:solidFill>
              </a:rPr>
              <a:t>W</a:t>
            </a:r>
            <a:r>
              <a:rPr lang="en-US" dirty="0"/>
              <a:t> determines the type of light we are defining: </a:t>
            </a:r>
          </a:p>
          <a:p>
            <a:pPr>
              <a:buFontTx/>
              <a:buNone/>
            </a:pPr>
            <a:r>
              <a:rPr lang="en-US" dirty="0"/>
              <a:t>	0 </a:t>
            </a:r>
            <a:r>
              <a:rPr lang="en-US" dirty="0">
                <a:sym typeface="Wingdings" pitchFamily="2" charset="2"/>
              </a:rPr>
              <a:t> directional - (</a:t>
            </a:r>
            <a:r>
              <a:rPr lang="en-US" dirty="0" err="1">
                <a:sym typeface="Wingdings" pitchFamily="2" charset="2"/>
              </a:rPr>
              <a:t>x,y,z</a:t>
            </a:r>
            <a:r>
              <a:rPr lang="en-US" dirty="0">
                <a:sym typeface="Wingdings" pitchFamily="2" charset="2"/>
              </a:rPr>
              <a:t>) is the direction.</a:t>
            </a:r>
          </a:p>
          <a:p>
            <a:pPr>
              <a:buFontTx/>
              <a:buNone/>
            </a:pPr>
            <a:r>
              <a:rPr lang="en-US" dirty="0">
                <a:sym typeface="Wingdings" pitchFamily="2" charset="2"/>
              </a:rPr>
              <a:t>	1  positional  - (</a:t>
            </a:r>
            <a:r>
              <a:rPr lang="en-US" dirty="0" err="1">
                <a:sym typeface="Wingdings" pitchFamily="2" charset="2"/>
              </a:rPr>
              <a:t>x,y,z</a:t>
            </a:r>
            <a:r>
              <a:rPr lang="en-US" dirty="0">
                <a:sym typeface="Wingdings" pitchFamily="2" charset="2"/>
              </a:rPr>
              <a:t>) is the position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i="1" dirty="0" smtClean="0">
                <a:sym typeface="Wingdings" pitchFamily="2" charset="2"/>
              </a:rPr>
              <a:t>(</a:t>
            </a:r>
            <a:r>
              <a:rPr lang="en-US" i="1" dirty="0" err="1" smtClean="0">
                <a:sym typeface="Wingdings" pitchFamily="2" charset="2"/>
              </a:rPr>
              <a:t>x,y,z,w</a:t>
            </a:r>
            <a:r>
              <a:rPr lang="en-US" i="1" dirty="0" smtClean="0">
                <a:sym typeface="Wingdings" pitchFamily="2" charset="2"/>
              </a:rPr>
              <a:t>) can be viewed as homogeneous coordinates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838200" y="5487403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gl.glLightfv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GL_LIGHT1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buNone/>
            </a:pP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	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GL_POSITION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i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1" dirty="0" smtClean="0">
                <a:solidFill>
                  <a:srgbClr val="7F0055"/>
                </a:solidFill>
                <a:latin typeface="Courier New"/>
              </a:rPr>
              <a:t>float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[] {0f,10f,0f,0f}, 0);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8275" y="2433638"/>
            <a:ext cx="51593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paintEvent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glMatrixMode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(GL_MODELVIEW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glLoadIdentity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gluLookAt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glLight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(GL_POSITION,0,0,1,1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glRotate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model_rotation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renderModel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r" rtl="1"/>
            <a:endParaRPr lang="he-IL" dirty="0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Relative to GL_MODELVIEW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How to simulate a flashlight?</a:t>
            </a:r>
          </a:p>
          <a:p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57700" y="2403475"/>
            <a:ext cx="46863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paintEvent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glMatrixMode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(GL_MODELVIEW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glLoadIdentity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gluLookAt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glRotate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model_rotation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glLight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(GL_POSITION,0,0,1,1)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renderModel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r" rtl="1"/>
            <a:endParaRPr lang="he-IL" dirty="0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44824"/>
            <a:ext cx="8229600" cy="4525963"/>
          </a:xfrm>
          <a:noFill/>
        </p:spPr>
        <p:txBody>
          <a:bodyPr>
            <a:normAutofit fontScale="77500" lnSpcReduction="20000"/>
          </a:bodyPr>
          <a:lstStyle/>
          <a:p>
            <a:pPr marL="0" marR="0" indent="0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rgbClr val="7F7F7F"/>
                </a:solidFill>
              </a:rPr>
              <a:t>To define specular lighting, define light source:</a:t>
            </a:r>
            <a:endParaRPr lang="en-US" sz="1400" dirty="0">
              <a:latin typeface="Times New Roman"/>
              <a:ea typeface="Times New Roman"/>
            </a:endParaRPr>
          </a:p>
          <a:p>
            <a:pPr marL="514350" lvl="0" indent="-514350">
              <a:spcBef>
                <a:spcPts val="0"/>
              </a:spcBef>
              <a:buAutoNum type="arabicPeriod"/>
              <a:tabLst>
                <a:tab pos="457200" algn="l"/>
              </a:tabLst>
            </a:pP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gl.glEnable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sz="2800" i="1" dirty="0" smtClean="0">
                <a:solidFill>
                  <a:srgbClr val="0000C0"/>
                </a:solidFill>
                <a:latin typeface="Courier New"/>
              </a:rPr>
              <a:t>GL_LIGHTING</a:t>
            </a:r>
            <a:r>
              <a:rPr lang="en-US" sz="28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gl.glEnable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sz="2800" i="1" dirty="0">
                <a:solidFill>
                  <a:srgbClr val="0000C0"/>
                </a:solidFill>
                <a:latin typeface="Courier New"/>
              </a:rPr>
              <a:t>GL_LIGHT0</a:t>
            </a:r>
            <a:r>
              <a:rPr lang="en-US" sz="2800" i="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400" dirty="0">
              <a:latin typeface="Times New Roman"/>
              <a:ea typeface="Times New Roman"/>
            </a:endParaRPr>
          </a:p>
          <a:p>
            <a:pPr marL="514350" lvl="0" indent="-514350">
              <a:spcBef>
                <a:spcPts val="0"/>
              </a:spcBef>
              <a:buAutoNum type="arabicPeriod"/>
              <a:tabLst>
                <a:tab pos="457200" algn="l"/>
              </a:tabLst>
            </a:pP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Calibri"/>
              </a:rPr>
              <a:t>gl.glLightfv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  <a:t>(GL.</a:t>
            </a:r>
            <a:r>
              <a:rPr lang="en-US" sz="2800" i="1" dirty="0" smtClean="0">
                <a:solidFill>
                  <a:srgbClr val="0000C0"/>
                </a:solidFill>
                <a:latin typeface="Courier New"/>
                <a:ea typeface="Calibri"/>
              </a:rPr>
              <a:t>GL_LIGHT0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b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</a:b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  <a:t>		GL.</a:t>
            </a:r>
            <a:r>
              <a:rPr lang="en-US" sz="2800" i="1" dirty="0" smtClean="0">
                <a:solidFill>
                  <a:srgbClr val="0000C0"/>
                </a:solidFill>
                <a:latin typeface="Courier New"/>
                <a:ea typeface="Calibri"/>
              </a:rPr>
              <a:t>GL_SPECULAR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b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</a:b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  <a:t>		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alibri"/>
              </a:rPr>
              <a:t>[] {1f,1f,0f,0f}, 0);</a:t>
            </a:r>
            <a:endParaRPr lang="en-US" sz="2800" i="1" dirty="0" smtClean="0">
              <a:solidFill>
                <a:srgbClr val="000000"/>
              </a:solidFill>
              <a:latin typeface="Courier New"/>
            </a:endParaRPr>
          </a:p>
          <a:p>
            <a:pPr marL="514350" lvl="0" indent="-514350">
              <a:spcBef>
                <a:spcPts val="0"/>
              </a:spcBef>
              <a:buAutoNum type="arabicPeriod"/>
              <a:tabLst>
                <a:tab pos="457200" algn="l"/>
              </a:tabLst>
            </a:pP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Calibri"/>
              </a:rPr>
              <a:t>gl.glLightfv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  <a:t>(GL.</a:t>
            </a:r>
            <a:r>
              <a:rPr lang="en-US" sz="2800" i="1" dirty="0" smtClean="0">
                <a:solidFill>
                  <a:srgbClr val="0000C0"/>
                </a:solidFill>
                <a:latin typeface="Courier New"/>
                <a:ea typeface="Calibri"/>
              </a:rPr>
              <a:t>GL_LIGHT0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b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</a:b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  <a:t>		GL.</a:t>
            </a:r>
            <a:r>
              <a:rPr lang="en-US" sz="2800" i="1" dirty="0" smtClean="0">
                <a:solidFill>
                  <a:srgbClr val="0000C0"/>
                </a:solidFill>
                <a:latin typeface="Courier New"/>
                <a:ea typeface="Calibri"/>
              </a:rPr>
              <a:t>GL_POSITION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b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</a:b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  <a:t>		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  <a:t>[] {0.5f,1,1,0}, 0);</a:t>
            </a:r>
            <a:endParaRPr lang="en-US" sz="2800" i="1" dirty="0" smtClean="0">
              <a:solidFill>
                <a:srgbClr val="000000"/>
              </a:solidFill>
              <a:latin typeface="Courier New"/>
            </a:endParaRPr>
          </a:p>
          <a:p>
            <a:pPr marL="0" marR="0" indent="0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800" i="1" dirty="0" smtClean="0">
                <a:solidFill>
                  <a:srgbClr val="7F7F7F"/>
                </a:solidFill>
              </a:rPr>
              <a:t>And </a:t>
            </a:r>
            <a:r>
              <a:rPr lang="en-US" sz="2800" i="1" dirty="0">
                <a:solidFill>
                  <a:srgbClr val="7F7F7F"/>
                </a:solidFill>
              </a:rPr>
              <a:t>material:</a:t>
            </a:r>
            <a:endParaRPr lang="en-US" sz="1400" dirty="0">
              <a:latin typeface="Times New Roman"/>
              <a:ea typeface="Times New Roman"/>
            </a:endParaRPr>
          </a:p>
          <a:p>
            <a:pPr marL="514350" lvl="0" indent="-514350">
              <a:spcBef>
                <a:spcPts val="0"/>
              </a:spcBef>
              <a:buAutoNum type="arabicPeriod"/>
              <a:tabLst>
                <a:tab pos="457200" algn="l"/>
              </a:tabLst>
            </a:pP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gl.glMaterialfv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sz="2800" i="1" dirty="0" smtClean="0">
                <a:solidFill>
                  <a:srgbClr val="0000C0"/>
                </a:solidFill>
                <a:latin typeface="Courier New"/>
              </a:rPr>
              <a:t>GL_FRONT_AND_BACK</a:t>
            </a:r>
            <a:r>
              <a:rPr lang="en-US" sz="2800" i="1" dirty="0">
                <a:solidFill>
                  <a:srgbClr val="000000"/>
                </a:solidFill>
                <a:latin typeface="Courier New"/>
              </a:rPr>
              <a:t>, 		</a:t>
            </a:r>
            <a:r>
              <a:rPr lang="en-US" sz="2800" i="1" dirty="0" smtClean="0">
                <a:solidFill>
                  <a:srgbClr val="000000"/>
                </a:solidFill>
                <a:latin typeface="Courier New"/>
              </a:rPr>
              <a:t>	GL.</a:t>
            </a:r>
            <a:r>
              <a:rPr lang="en-US" sz="2800" i="1" dirty="0" smtClean="0">
                <a:solidFill>
                  <a:srgbClr val="0000C0"/>
                </a:solidFill>
                <a:latin typeface="Courier New"/>
              </a:rPr>
              <a:t>GL_SPECULAR</a:t>
            </a:r>
            <a:r>
              <a:rPr lang="en-US" sz="2800" i="1" dirty="0">
                <a:solidFill>
                  <a:srgbClr val="000000"/>
                </a:solidFill>
                <a:latin typeface="Courier New"/>
              </a:rPr>
              <a:t>,</a:t>
            </a:r>
            <a:br>
              <a:rPr lang="en-US" sz="2800" i="1" dirty="0">
                <a:solidFill>
                  <a:srgbClr val="000000"/>
                </a:solidFill>
                <a:latin typeface="Courier New"/>
              </a:rPr>
            </a:br>
            <a:r>
              <a:rPr lang="en-US" sz="2800" i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i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i="1" dirty="0">
                <a:solidFill>
                  <a:srgbClr val="7F0055"/>
                </a:solidFill>
                <a:latin typeface="Courier New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alibri"/>
              </a:rPr>
              <a:t>[] {1f,1f,1f,1} , 0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lang="en-US" sz="2800" i="1" dirty="0">
              <a:solidFill>
                <a:srgbClr val="000000"/>
              </a:solidFill>
              <a:latin typeface="Courier New"/>
            </a:endParaRPr>
          </a:p>
          <a:p>
            <a:pPr marL="514350" lvl="0" indent="-514350">
              <a:spcBef>
                <a:spcPts val="0"/>
              </a:spcBef>
              <a:buAutoNum type="arabicPeriod"/>
              <a:tabLst>
                <a:tab pos="457200" algn="l"/>
              </a:tabLst>
            </a:pP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gl.glMaterialf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(GL.</a:t>
            </a:r>
            <a:r>
              <a:rPr lang="en-US" sz="2800" i="1" dirty="0" smtClean="0">
                <a:solidFill>
                  <a:srgbClr val="0000C0"/>
                </a:solidFill>
                <a:latin typeface="Courier New"/>
                <a:ea typeface="Calibri"/>
                <a:cs typeface="Arial"/>
              </a:rPr>
              <a:t>GL_FRONT_AND_BACK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, </a:t>
            </a:r>
            <a:b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</a:b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		GL.</a:t>
            </a:r>
            <a:r>
              <a:rPr lang="en-US" sz="2800" i="1" dirty="0" smtClean="0">
                <a:solidFill>
                  <a:srgbClr val="0000C0"/>
                </a:solidFill>
                <a:latin typeface="Courier New"/>
                <a:ea typeface="Calibri"/>
                <a:cs typeface="Arial"/>
              </a:rPr>
              <a:t>GL_SHININESS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, 10f);</a:t>
            </a:r>
            <a:endParaRPr lang="en-US" sz="36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Lights: Specular step-by-step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Options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i="1" dirty="0"/>
              <a:t>	</a:t>
            </a:r>
            <a:r>
              <a:rPr lang="en-US" sz="2400" i="1" dirty="0"/>
              <a:t>GL_CONSTANT_ATTENUATION, GL_LINEAR_ATTENUATION, GL_QUADRATIC_ATTENUATION.</a:t>
            </a:r>
          </a:p>
          <a:p>
            <a:pPr>
              <a:buFontTx/>
              <a:buNone/>
            </a:pPr>
            <a:r>
              <a:rPr lang="en-US" sz="2800" i="1" dirty="0"/>
              <a:t>	</a:t>
            </a:r>
            <a:r>
              <a:rPr lang="en-US" dirty="0"/>
              <a:t>These define the attenuation of the light. Usually disabled for </a:t>
            </a:r>
            <a:r>
              <a:rPr lang="en-US" i="1" dirty="0"/>
              <a:t>directional </a:t>
            </a:r>
            <a:r>
              <a:rPr lang="en-US" dirty="0"/>
              <a:t>lights.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400" i="1" dirty="0"/>
              <a:t>GL_SPOT_DIRECTION, GL_SPOT_EXPONENT, </a:t>
            </a:r>
          </a:p>
          <a:p>
            <a:pPr>
              <a:buFontTx/>
              <a:buNone/>
            </a:pPr>
            <a:r>
              <a:rPr lang="en-US" sz="2400" i="1" dirty="0"/>
              <a:t>	GL_SPOT_CUTOFF.</a:t>
            </a:r>
          </a:p>
          <a:p>
            <a:pPr>
              <a:buFontTx/>
              <a:buNone/>
            </a:pPr>
            <a:r>
              <a:rPr lang="en-US" sz="2400" i="1" dirty="0"/>
              <a:t>	</a:t>
            </a:r>
            <a:r>
              <a:rPr lang="en-US" dirty="0"/>
              <a:t>These define spotlights and spotlight properties.</a:t>
            </a:r>
          </a:p>
        </p:txBody>
      </p:sp>
      <p:pic>
        <p:nvPicPr>
          <p:cNvPr id="4" name="Picture 5" descr="Flashlight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0025" y="5527675"/>
            <a:ext cx="19050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sosceles Triangle 4"/>
          <p:cNvSpPr/>
          <p:nvPr/>
        </p:nvSpPr>
        <p:spPr>
          <a:xfrm rot="16200000">
            <a:off x="4775994" y="4444206"/>
            <a:ext cx="1631950" cy="2954338"/>
          </a:xfrm>
          <a:prstGeom prst="triangle">
            <a:avLst/>
          </a:prstGeom>
          <a:solidFill>
            <a:srgbClr val="FFFF00">
              <a:alpha val="19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6619387" y="5092017"/>
            <a:ext cx="942535" cy="1645919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7" name="Arc 13"/>
          <p:cNvSpPr>
            <a:spLocks/>
          </p:cNvSpPr>
          <p:nvPr/>
        </p:nvSpPr>
        <p:spPr bwMode="auto">
          <a:xfrm rot="2700000">
            <a:off x="5242719" y="5596731"/>
            <a:ext cx="374650" cy="5159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5716"/>
              <a:gd name="T1" fmla="*/ 0 h 21600"/>
              <a:gd name="T2" fmla="*/ 15716 w 15716"/>
              <a:gd name="T3" fmla="*/ 6783 h 21600"/>
              <a:gd name="T4" fmla="*/ 0 w 1571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16" h="21600" fill="none" extrusionOk="0">
                <a:moveTo>
                  <a:pt x="-1" y="0"/>
                </a:moveTo>
                <a:cubicBezTo>
                  <a:pt x="5949" y="0"/>
                  <a:pt x="11635" y="2453"/>
                  <a:pt x="15716" y="6782"/>
                </a:cubicBezTo>
              </a:path>
              <a:path w="15716" h="21600" stroke="0" extrusionOk="0">
                <a:moveTo>
                  <a:pt x="-1" y="0"/>
                </a:moveTo>
                <a:cubicBezTo>
                  <a:pt x="5949" y="0"/>
                  <a:pt x="11635" y="2453"/>
                  <a:pt x="15716" y="6782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626100" y="546735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cutoff</a:t>
            </a: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4117975" y="5907088"/>
            <a:ext cx="2498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>
            <a:off x="7170738" y="5416550"/>
            <a:ext cx="514350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7661275" y="5229225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exponent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gl.glLightfv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GL_LIGHT1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GL_POSITION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i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1" dirty="0" smtClean="0">
                <a:solidFill>
                  <a:srgbClr val="7F0055"/>
                </a:solidFill>
                <a:latin typeface="Courier New"/>
              </a:rPr>
              <a:t>float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[] {0,0,0,1}, 0);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gl.glLightf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GL_LIGHT1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buNone/>
            </a:pP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	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GL_SPOT_CUTOFF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10);</a:t>
            </a:r>
          </a:p>
          <a:p>
            <a:pPr>
              <a:buNone/>
            </a:pPr>
            <a:endParaRPr lang="en-US" i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gl.glLightf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GL_LIGHT1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buNone/>
            </a:pP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	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GL_SPOT_EXPONENT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100f);</a:t>
            </a:r>
          </a:p>
          <a:p>
            <a:pPr>
              <a:buNone/>
            </a:pPr>
            <a:endParaRPr lang="en-US" i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gl.glLightf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GL_LIGHT1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buNone/>
            </a:pP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	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GL_QUADRATIC_ATTENUATION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0.5f);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841582" y="2888940"/>
            <a:ext cx="7510837" cy="847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Light Sources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You can define several light sources by calling glLight*() several times with different light names: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sz="2400"/>
              <a:t>	glLightfv(GL_LIGHT0, GL_AMBIENT, light0_ambient);</a:t>
            </a:r>
          </a:p>
          <a:p>
            <a:pPr>
              <a:buFontTx/>
              <a:buNone/>
            </a:pPr>
            <a:r>
              <a:rPr lang="en-US" sz="2400"/>
              <a:t>	glLightfv(GL_LIGHT1, GL_AMBIENT, light1_ambient);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Wave1">
              <a:avLst/>
            </a:prstTxWarp>
          </a:bodyPr>
          <a:lstStyle/>
          <a:p>
            <a:r>
              <a:rPr lang="en-US" dirty="0" smtClean="0">
                <a:effectLst>
                  <a:glow rad="228600">
                    <a:srgbClr val="FFC000">
                      <a:alpha val="40000"/>
                    </a:srgbClr>
                  </a:glow>
                </a:effectLst>
              </a:rPr>
              <a:t>Let There Be Light</a:t>
            </a:r>
            <a:endParaRPr lang="en-US" dirty="0">
              <a:effectLst>
                <a:glow rad="228600">
                  <a:srgbClr val="FFC000">
                    <a:alpha val="40000"/>
                  </a:srgb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Turning on the lighting model: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(GL_LIGHTING);</a:t>
            </a:r>
          </a:p>
          <a:p>
            <a:pPr lvl="1"/>
            <a:r>
              <a:rPr lang="en-US" dirty="0" smtClean="0"/>
              <a:t>This makes OpenGL ignore </a:t>
            </a:r>
            <a:r>
              <a:rPr lang="en-US" dirty="0" err="1" smtClean="0"/>
              <a:t>glColor</a:t>
            </a:r>
            <a:r>
              <a:rPr lang="en-US" dirty="0" smtClean="0"/>
              <a:t> and instead take vertex color from lighting model</a:t>
            </a:r>
          </a:p>
          <a:p>
            <a:r>
              <a:rPr lang="en-US" dirty="0" smtClean="0"/>
              <a:t>Turning on light sources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(GL_LIGHT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Remember – Each extra light require significant computation 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08844"/>
                <a:ext cx="8229600" cy="1600200"/>
              </a:xfrm>
            </p:spPr>
            <p:txBody>
              <a:bodyPr/>
              <a:lstStyle/>
              <a:p>
                <a:r>
                  <a:rPr lang="en-US" dirty="0" smtClean="0"/>
                  <a:t>Transformation between 2 Coordinate Systems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-&gt;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08844"/>
                <a:ext cx="8229600" cy="1600200"/>
              </a:xfrm>
              <a:blipFill rotWithShape="0">
                <a:blip r:embed="rId2"/>
                <a:stretch>
                  <a:fillRect l="-3926" t="-60837" r="-5926" b="-28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12876"/>
                <a:ext cx="8229600" cy="381328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Transform first frame </a:t>
                </a:r>
                <a:r>
                  <a:rPr lang="en-US" dirty="0"/>
                  <a:t>to </a:t>
                </a:r>
                <a:r>
                  <a:rPr lang="en-US" dirty="0" smtClean="0"/>
                  <a:t>world: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Transform to second frame from world: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Concatenate: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12876"/>
                <a:ext cx="8229600" cy="3813287"/>
              </a:xfrm>
              <a:blipFill rotWithShape="0">
                <a:blip r:embed="rId3"/>
                <a:stretch>
                  <a:fillRect l="-222" t="-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Lighting Model</a:t>
            </a:r>
            <a:endParaRPr lang="en-US" dirty="0"/>
          </a:p>
        </p:txBody>
      </p:sp>
      <p:graphicFrame>
        <p:nvGraphicFramePr>
          <p:cNvPr id="79874" name="Object 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64288911"/>
              </p:ext>
            </p:extLst>
          </p:nvPr>
        </p:nvGraphicFramePr>
        <p:xfrm>
          <a:off x="457200" y="2159000"/>
          <a:ext cx="8196263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3" imgW="4190760" imgH="1765080" progId="Equation.DSMT4">
                  <p:embed/>
                </p:oleObj>
              </mc:Choice>
              <mc:Fallback>
                <p:oleObj name="Equation" r:id="rId3" imgW="4190760" imgH="1765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59000"/>
                        <a:ext cx="8196263" cy="345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Lighting Model Attributes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i="1" dirty="0" smtClean="0"/>
              <a:t>	void </a:t>
            </a:r>
            <a:r>
              <a:rPr lang="en-US" b="1" i="1" dirty="0" err="1" smtClean="0"/>
              <a:t>glLightModel</a:t>
            </a:r>
            <a:r>
              <a:rPr lang="en-US" b="1" i="1" dirty="0" smtClean="0"/>
              <a:t>*</a:t>
            </a:r>
            <a:r>
              <a:rPr lang="en-US" i="1" dirty="0" smtClean="0"/>
              <a:t>(</a:t>
            </a:r>
            <a:r>
              <a:rPr lang="en-US" i="1" dirty="0" err="1" smtClean="0"/>
              <a:t>pname</a:t>
            </a:r>
            <a:r>
              <a:rPr lang="en-US" i="1" dirty="0" smtClean="0"/>
              <a:t>, </a:t>
            </a:r>
            <a:r>
              <a:rPr lang="en-US" i="1" dirty="0" err="1" smtClean="0"/>
              <a:t>param</a:t>
            </a:r>
            <a:r>
              <a:rPr lang="en-US" i="1" dirty="0" smtClean="0"/>
              <a:t>);</a:t>
            </a:r>
          </a:p>
          <a:p>
            <a:r>
              <a:rPr lang="en-US" sz="2400" dirty="0" smtClean="0"/>
              <a:t>GL_LIGHT_MODEL_AMBIENT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defines the global ambient RGBA values. </a:t>
            </a:r>
          </a:p>
          <a:p>
            <a:pPr lvl="1"/>
            <a:r>
              <a:rPr lang="en-US" dirty="0"/>
              <a:t>Default: (0.2, 0.2, 0.2, 1.0)</a:t>
            </a:r>
            <a:endParaRPr lang="en-US" dirty="0" smtClean="0"/>
          </a:p>
          <a:p>
            <a:r>
              <a:rPr lang="en-US" sz="2400" dirty="0" smtClean="0"/>
              <a:t>GL_LIGHT_MODEL_TWO_SIDE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determines whether we are using two sided lighting.</a:t>
            </a:r>
          </a:p>
          <a:p>
            <a:pPr lvl="1"/>
            <a:r>
              <a:rPr lang="en-US" dirty="0" smtClean="0"/>
              <a:t>Default: false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gl.glLightModeli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br>
              <a:rPr lang="en-US" dirty="0" smtClean="0">
                <a:solidFill>
                  <a:srgbClr val="000000"/>
                </a:solidFill>
                <a:latin typeface="Courier New"/>
              </a:rPr>
            </a:br>
            <a:r>
              <a:rPr lang="en-US" dirty="0" smtClean="0">
                <a:solidFill>
                  <a:srgbClr val="000000"/>
                </a:solidFill>
                <a:latin typeface="Courier New"/>
              </a:rPr>
              <a:t>		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GL_LIGHT_MODEL_TWO_SIDE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</a:t>
            </a:r>
            <a:br>
              <a:rPr lang="en-US" i="1" dirty="0" smtClean="0">
                <a:solidFill>
                  <a:srgbClr val="000000"/>
                </a:solidFill>
                <a:latin typeface="Courier New"/>
              </a:rPr>
            </a:b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		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GL_TRUE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Missed </a:t>
            </a:r>
            <a:r>
              <a:rPr lang="en-US" dirty="0" err="1" smtClean="0"/>
              <a:t>glColor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i="1" dirty="0" smtClean="0"/>
              <a:t>	void </a:t>
            </a:r>
            <a:r>
              <a:rPr lang="en-US" b="1" i="1" dirty="0" err="1" smtClean="0"/>
              <a:t>glColorMaterial</a:t>
            </a:r>
            <a:r>
              <a:rPr lang="en-US" i="1" dirty="0" smtClean="0"/>
              <a:t>(face, mode);</a:t>
            </a:r>
          </a:p>
          <a:p>
            <a:r>
              <a:rPr lang="en-US" dirty="0"/>
              <a:t>cause a material color to track the current </a:t>
            </a:r>
            <a:r>
              <a:rPr lang="en-US" dirty="0" smtClean="0"/>
              <a:t>color (set by </a:t>
            </a:r>
            <a:r>
              <a:rPr lang="en-US" dirty="0" err="1" smtClean="0"/>
              <a:t>glColor</a:t>
            </a:r>
            <a:r>
              <a:rPr lang="en-US" dirty="0" smtClean="0"/>
              <a:t>) for the specified attributes</a:t>
            </a:r>
            <a:endParaRPr lang="en-US" sz="2400" dirty="0" smtClean="0"/>
          </a:p>
          <a:p>
            <a:r>
              <a:rPr lang="en-US" sz="2400" dirty="0" smtClean="0"/>
              <a:t>face</a:t>
            </a:r>
          </a:p>
          <a:p>
            <a:pPr lvl="1"/>
            <a:r>
              <a:rPr lang="en-US" dirty="0" smtClean="0"/>
              <a:t>GL_FRONT</a:t>
            </a:r>
            <a:r>
              <a:rPr lang="en-US" dirty="0"/>
              <a:t>, </a:t>
            </a:r>
            <a:r>
              <a:rPr lang="en-US" dirty="0" smtClean="0"/>
              <a:t>GL_BACK, or </a:t>
            </a:r>
            <a:r>
              <a:rPr lang="en-US" u="sng" dirty="0" smtClean="0"/>
              <a:t>GL_FRONT_AND_BACK</a:t>
            </a:r>
          </a:p>
          <a:p>
            <a:r>
              <a:rPr lang="en-US" sz="2400" dirty="0" smtClean="0"/>
              <a:t>mode</a:t>
            </a:r>
            <a:endParaRPr lang="en-US" dirty="0" smtClean="0"/>
          </a:p>
          <a:p>
            <a:pPr lvl="1"/>
            <a:r>
              <a:rPr lang="en-US" dirty="0"/>
              <a:t>GL_EMISSION, GL_AMBIENT, GL_DIFFUSE, GL_SPECULAR, and </a:t>
            </a:r>
            <a:r>
              <a:rPr lang="en-US" u="sng" dirty="0" smtClean="0"/>
              <a:t>GL_AMBIENT_AND_DIFFUSE</a:t>
            </a:r>
          </a:p>
          <a:p>
            <a:r>
              <a:rPr lang="en-US" dirty="0" smtClean="0"/>
              <a:t>Has to be enabled</a:t>
            </a:r>
          </a:p>
          <a:p>
            <a:pPr lvl="1"/>
            <a:r>
              <a:rPr lang="en-US" dirty="0" err="1"/>
              <a:t>gl.glEnable</a:t>
            </a:r>
            <a:r>
              <a:rPr lang="en-US" dirty="0"/>
              <a:t>(GL.GL_COLOR_MATERIAL);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 </a:t>
            </a:r>
            <a:r>
              <a:rPr lang="en-US" dirty="0" smtClean="0"/>
              <a:t>Limitations</a:t>
            </a:r>
            <a:endParaRPr lang="en-US" dirty="0"/>
          </a:p>
        </p:txBody>
      </p:sp>
      <p:pic>
        <p:nvPicPr>
          <p:cNvPr id="5" name="Picture 5" descr="Imag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00200"/>
            <a:ext cx="4541837" cy="473075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>
            <a:lum bright="34000" contrast="34000"/>
          </a:blip>
          <a:srcRect l="2258" t="17021" r="2916" b="2128"/>
          <a:stretch>
            <a:fillRect/>
          </a:stretch>
        </p:blipFill>
        <p:spPr bwMode="auto">
          <a:xfrm>
            <a:off x="2971800" y="2057400"/>
            <a:ext cx="3200400" cy="2895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Illumination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…Can the lighting model calculate shadows?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effects of Shadows and Reflection are obtained using various advanced </a:t>
            </a:r>
            <a:r>
              <a:rPr lang="en-US" b="1" dirty="0" smtClean="0"/>
              <a:t>techniques</a:t>
            </a:r>
          </a:p>
          <a:p>
            <a:pPr lvl="1"/>
            <a:endParaRPr lang="en-US" dirty="0" smtClean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133600" y="3059668"/>
            <a:ext cx="4967584" cy="738664"/>
          </a:xfrm>
          <a:prstGeom prst="rect">
            <a:avLst/>
          </a:prstGeom>
          <a:solidFill>
            <a:srgbClr val="E2D7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Does not compute</a:t>
            </a:r>
            <a:endParaRPr kumimoji="0" lang="he-IL" sz="4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5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Rendering 2D letters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Text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8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raster position in pixel coordinates</a:t>
            </a:r>
          </a:p>
          <a:p>
            <a:pPr lvl="1"/>
            <a:r>
              <a:rPr lang="en-US" dirty="0" err="1" smtClean="0"/>
              <a:t>gl.glWindowPos</a:t>
            </a:r>
            <a:r>
              <a:rPr lang="en-US" dirty="0" smtClean="0"/>
              <a:t>*(</a:t>
            </a:r>
            <a:r>
              <a:rPr lang="en-US" i="1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Draw text</a:t>
            </a:r>
          </a:p>
          <a:p>
            <a:pPr lvl="1"/>
            <a:r>
              <a:rPr lang="en-US" dirty="0"/>
              <a:t>GLUT </a:t>
            </a:r>
            <a:r>
              <a:rPr lang="en-US" dirty="0" err="1"/>
              <a:t>glut</a:t>
            </a:r>
            <a:r>
              <a:rPr lang="en-US" dirty="0"/>
              <a:t> = </a:t>
            </a:r>
            <a:r>
              <a:rPr lang="en-US" b="1" dirty="0"/>
              <a:t>new GLUT</a:t>
            </a:r>
            <a:r>
              <a:rPr lang="en-US" b="1" dirty="0" smtClean="0"/>
              <a:t>();</a:t>
            </a:r>
          </a:p>
          <a:p>
            <a:pPr lvl="1"/>
            <a:r>
              <a:rPr lang="en-US" dirty="0" err="1" smtClean="0"/>
              <a:t>glut.glutBitmapString</a:t>
            </a:r>
            <a:r>
              <a:rPr lang="en-US" dirty="0" smtClean="0"/>
              <a:t>(</a:t>
            </a:r>
            <a:r>
              <a:rPr lang="en-US" i="1" dirty="0" smtClean="0"/>
              <a:t>font, string</a:t>
            </a:r>
            <a:r>
              <a:rPr lang="en-US" dirty="0" smtClean="0"/>
              <a:t>);</a:t>
            </a:r>
          </a:p>
          <a:p>
            <a:pPr lvl="1"/>
            <a:r>
              <a:rPr lang="en-US" i="1" dirty="0" smtClean="0"/>
              <a:t>font</a:t>
            </a:r>
            <a:r>
              <a:rPr lang="en-US" dirty="0"/>
              <a:t> could be GLUT_BITMAP_9_BY_15, GLUT_BITMAP_8_BY_13, </a:t>
            </a:r>
            <a:r>
              <a:rPr lang="en-US" dirty="0" smtClean="0"/>
              <a:t>GLUT_BITMAP_HELVETICA_18, GLUT_BITMAP_HELVETICA_12, GLUT_BITMAP_HELVETICA_10, GLUT_BITMAP_TIMES_ROMAN_24, GLUT_BITMAP_TIMES_ROMAN_10</a:t>
            </a:r>
          </a:p>
          <a:p>
            <a:pPr lvl="1"/>
            <a:r>
              <a:rPr lang="en-US" dirty="0" smtClean="0">
                <a:hlinkClick r:id="rId2"/>
              </a:rPr>
              <a:t>openglut.sourceforge.net/group</a:t>
            </a:r>
            <a:r>
              <a:rPr lang="en-US" dirty="0">
                <a:hlinkClick r:id="rId2"/>
              </a:rPr>
              <a:t>__bitmapfont.html</a:t>
            </a:r>
            <a:endParaRPr lang="en-US" dirty="0" smtClean="0"/>
          </a:p>
          <a:p>
            <a:r>
              <a:rPr lang="en-US" dirty="0" smtClean="0"/>
              <a:t>Not very versatile…</a:t>
            </a:r>
          </a:p>
          <a:p>
            <a:r>
              <a:rPr lang="en-US" dirty="0" smtClean="0"/>
              <a:t>No Hebrew…</a:t>
            </a:r>
          </a:p>
          <a:p>
            <a:r>
              <a:rPr lang="en-US" dirty="0" smtClean="0"/>
              <a:t>Better options exist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1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Text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might want to disable the following while rendering text:</a:t>
            </a:r>
          </a:p>
          <a:p>
            <a:pPr lvl="1"/>
            <a:r>
              <a:rPr lang="en-US" dirty="0" smtClean="0"/>
              <a:t>Lighting</a:t>
            </a:r>
          </a:p>
          <a:p>
            <a:pPr lvl="1"/>
            <a:r>
              <a:rPr lang="en-US" dirty="0" smtClean="0"/>
              <a:t>Depth test</a:t>
            </a:r>
          </a:p>
          <a:p>
            <a:r>
              <a:rPr lang="en-US" dirty="0" smtClean="0"/>
              <a:t>Example</a:t>
            </a:r>
          </a:p>
          <a:p>
            <a:pPr marL="1257300" lvl="3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gl.glDisable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(GL.</a:t>
            </a:r>
            <a:r>
              <a:rPr lang="en-US" i="1" dirty="0">
                <a:solidFill>
                  <a:srgbClr val="0000C0"/>
                </a:solidFill>
                <a:latin typeface="Consolas"/>
              </a:rPr>
              <a:t>GL_DEPTH_TEST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257300" lvl="3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gl.glDisable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(GL.</a:t>
            </a:r>
            <a:r>
              <a:rPr lang="en-US" i="1" dirty="0">
                <a:solidFill>
                  <a:srgbClr val="0000C0"/>
                </a:solidFill>
                <a:latin typeface="Consolas"/>
              </a:rPr>
              <a:t>GL_LIGHTING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257300" lvl="3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gl.glColor3d(1, 0, 0);</a:t>
            </a:r>
          </a:p>
          <a:p>
            <a:pPr marL="1257300" lvl="3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gl.glWindowPos2d(50, 100);</a:t>
            </a:r>
          </a:p>
          <a:p>
            <a:pPr marL="1257300" lvl="3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GLUT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glut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GLUT();</a:t>
            </a:r>
          </a:p>
          <a:p>
            <a:pPr marL="1257300" lvl="3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glut.glutBitmapString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(GLUT.</a:t>
            </a:r>
            <a:r>
              <a:rPr lang="en-US" i="1" dirty="0">
                <a:solidFill>
                  <a:srgbClr val="0000C0"/>
                </a:solidFill>
                <a:latin typeface="Consolas"/>
              </a:rPr>
              <a:t>BITMAP_HELVETICA_12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1257300" lvl="3" indent="0">
              <a:buNone/>
            </a:pPr>
            <a:r>
              <a:rPr lang="en-US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My OpenGL text"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257300" lvl="3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gl.glEnable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(GL.</a:t>
            </a:r>
            <a:r>
              <a:rPr lang="en-US" i="1" dirty="0" smtClean="0">
                <a:solidFill>
                  <a:srgbClr val="0000C0"/>
                </a:solidFill>
                <a:latin typeface="Consolas"/>
              </a:rPr>
              <a:t>GL_LIGHTING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257300" lvl="3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gl.glEnable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(GL.</a:t>
            </a:r>
            <a:r>
              <a:rPr lang="en-US" i="1" dirty="0">
                <a:solidFill>
                  <a:srgbClr val="0000C0"/>
                </a:solidFill>
                <a:latin typeface="Consolas"/>
              </a:rPr>
              <a:t>GL_DEPTH_TEST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1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Framework For OpenGL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Model-View-Controller(app) Design</a:t>
            </a:r>
          </a:p>
          <a:p>
            <a:r>
              <a:rPr lang="en-US" sz="2800" b="1" dirty="0" smtClean="0"/>
              <a:t>Viewer class</a:t>
            </a:r>
          </a:p>
          <a:p>
            <a:pPr lvl="1"/>
            <a:r>
              <a:rPr lang="en-US" sz="1800" dirty="0" smtClean="0"/>
              <a:t> implements </a:t>
            </a:r>
            <a:r>
              <a:rPr lang="en-US" sz="1800" dirty="0" err="1" smtClean="0"/>
              <a:t>GLEventListener</a:t>
            </a:r>
            <a:r>
              <a:rPr lang="en-US" sz="1800" dirty="0" smtClean="0"/>
              <a:t> (attached to the panel)- </a:t>
            </a:r>
            <a:r>
              <a:rPr lang="en-US" sz="1800" dirty="0" smtClean="0"/>
              <a:t>deals with display, reshape etc.</a:t>
            </a:r>
          </a:p>
          <a:p>
            <a:r>
              <a:rPr lang="en-US" sz="2800" b="1" dirty="0" smtClean="0"/>
              <a:t>Controller class</a:t>
            </a:r>
            <a:r>
              <a:rPr lang="en-US" sz="2800" dirty="0" smtClean="0"/>
              <a:t> </a:t>
            </a:r>
          </a:p>
          <a:p>
            <a:pPr lvl="1"/>
            <a:r>
              <a:rPr lang="en-US" sz="1800" dirty="0" smtClean="0"/>
              <a:t>deals with the user input, attaches </a:t>
            </a:r>
            <a:r>
              <a:rPr lang="en-US" sz="1800" dirty="0" err="1" smtClean="0"/>
              <a:t>ActionListeners</a:t>
            </a:r>
            <a:r>
              <a:rPr lang="en-US" sz="1800" dirty="0" smtClean="0"/>
              <a:t> to the </a:t>
            </a:r>
            <a:r>
              <a:rPr lang="en-US" sz="1800" dirty="0" smtClean="0"/>
              <a:t>Panel the </a:t>
            </a:r>
            <a:r>
              <a:rPr lang="en-US" sz="1800" dirty="0" smtClean="0"/>
              <a:t>code overriding methods for dealing with key/mouse events is </a:t>
            </a:r>
            <a:r>
              <a:rPr lang="en-US" sz="1800" dirty="0" smtClean="0"/>
              <a:t>here.</a:t>
            </a:r>
            <a:endParaRPr lang="en-US" sz="1800" dirty="0" smtClean="0"/>
          </a:p>
          <a:p>
            <a:pPr lvl="1"/>
            <a:r>
              <a:rPr lang="en-US" sz="1800" dirty="0" smtClean="0"/>
              <a:t>The controller is “dumb”. It contains simple  managing </a:t>
            </a:r>
            <a:r>
              <a:rPr lang="en-US" sz="1800" dirty="0" smtClean="0"/>
              <a:t>logic and calls methods implemented in the viewer </a:t>
            </a:r>
            <a:r>
              <a:rPr lang="en-US" sz="1800" smtClean="0"/>
              <a:t>or in the model</a:t>
            </a:r>
            <a:endParaRPr lang="en-US" sz="1800" dirty="0" smtClean="0"/>
          </a:p>
          <a:p>
            <a:pPr lvl="1"/>
            <a:r>
              <a:rPr lang="en-US" sz="1800" dirty="0" smtClean="0"/>
              <a:t>holds the models </a:t>
            </a:r>
          </a:p>
          <a:p>
            <a:r>
              <a:rPr lang="en-US" sz="2800" dirty="0" smtClean="0"/>
              <a:t>Usually the Viewer sets the camera and scene lighting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55221"/>
            <a:ext cx="8229600" cy="1255584"/>
          </a:xfrm>
        </p:spPr>
        <p:txBody>
          <a:bodyPr/>
          <a:lstStyle/>
          <a:p>
            <a:r>
              <a:rPr lang="en-US" dirty="0"/>
              <a:t>Quadrics in </a:t>
            </a:r>
            <a:br>
              <a:rPr lang="en-US" dirty="0"/>
            </a:br>
            <a:r>
              <a:rPr lang="en-US" dirty="0"/>
              <a:t>an </a:t>
            </a:r>
            <a:r>
              <a:rPr lang="en-US" dirty="0" smtClean="0"/>
              <a:t>Exhibition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589566"/>
            <a:ext cx="5006516" cy="526843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Let’s go through the code together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36096" y="4089046"/>
            <a:ext cx="2507319" cy="251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99765" y="1506854"/>
            <a:ext cx="2493029" cy="246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37956"/>
            <a:ext cx="2291410" cy="249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1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29166" y="-597677"/>
            <a:ext cx="8229600" cy="1600200"/>
          </a:xfrm>
        </p:spPr>
        <p:txBody>
          <a:bodyPr/>
          <a:lstStyle/>
          <a:p>
            <a:r>
              <a:rPr lang="en-US" dirty="0" smtClean="0"/>
              <a:t>Oblique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8462" y="141645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Parallel projection</a:t>
                </a:r>
              </a:p>
              <a:p>
                <a:r>
                  <a:rPr lang="en-US" dirty="0" smtClean="0"/>
                  <a:t>Direction Of Projection defined by 2 angles (2 degrees of freedom) or by the vector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𝑎𝑐𝑜𝑠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transformation translates each point </a:t>
                </a:r>
              </a:p>
              <a:p>
                <a:pPr marL="0" indent="0">
                  <a:buNone/>
                </a:pPr>
                <a:r>
                  <a:rPr lang="en-US" dirty="0" smtClean="0"/>
                  <a:t>by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/>
                  <a:t> multiplied by the distance from the view plane z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462" y="1416455"/>
                <a:ext cx="8229600" cy="4525963"/>
              </a:xfrm>
              <a:blipFill rotWithShape="0">
                <a:blip r:embed="rId3"/>
                <a:stretch>
                  <a:fillRect l="-111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562" y="4926698"/>
            <a:ext cx="2820072" cy="826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460" y="252261"/>
            <a:ext cx="2722687" cy="152236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291418" y="4463503"/>
            <a:ext cx="2414928" cy="1764196"/>
            <a:chOff x="6175028" y="4743582"/>
            <a:chExt cx="2414928" cy="176419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l="31460" t="28344" r="53597" b="47539"/>
            <a:stretch/>
          </p:blipFill>
          <p:spPr>
            <a:xfrm>
              <a:off x="6546531" y="4743582"/>
              <a:ext cx="1944216" cy="1764196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7506734" y="5674818"/>
              <a:ext cx="6120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190810" y="5386786"/>
              <a:ext cx="0" cy="2880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8357447" y="4954738"/>
              <a:ext cx="0" cy="7284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175028" y="5400847"/>
                  <a:ext cx="743448" cy="299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028" y="5400847"/>
                  <a:ext cx="743448" cy="29924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197" r="-19672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244222" y="5392302"/>
                  <a:ext cx="5488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222" y="5392302"/>
                  <a:ext cx="54883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111" r="-6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7479065" y="5637483"/>
              <a:ext cx="55337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72973" y="5646441"/>
              <a:ext cx="55337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127138" y="5341613"/>
              <a:ext cx="55337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115315" y="4978375"/>
              <a:ext cx="55337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134517" y="5619909"/>
                  <a:ext cx="455439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4517" y="5619909"/>
                  <a:ext cx="455439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8118802" y="5192012"/>
                  <a:ext cx="455439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8802" y="5192012"/>
                  <a:ext cx="455439" cy="2616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8096271" y="4779064"/>
                  <a:ext cx="455439" cy="2668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6271" y="4779064"/>
                  <a:ext cx="455439" cy="26686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3459" y="2684992"/>
            <a:ext cx="17811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6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34" y="127316"/>
            <a:ext cx="8229600" cy="1600200"/>
          </a:xfrm>
        </p:spPr>
        <p:txBody>
          <a:bodyPr/>
          <a:lstStyle/>
          <a:p>
            <a:r>
              <a:rPr lang="en-US" dirty="0" smtClean="0"/>
              <a:t>Find The Projection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6937" y="3616639"/>
                <a:ext cx="8229600" cy="215823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Lets take 2 points with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but different z to calculate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]/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38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08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08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937" y="3616639"/>
                <a:ext cx="8229600" cy="2158234"/>
              </a:xfrm>
              <a:blipFill rotWithShape="0">
                <a:blip r:embed="rId2"/>
                <a:stretch>
                  <a:fillRect l="-741" t="-4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3534127" y="1609406"/>
            <a:ext cx="0" cy="1371600"/>
          </a:xfrm>
          <a:prstGeom prst="straightConnector1">
            <a:avLst/>
          </a:prstGeom>
          <a:noFill/>
          <a:ln w="9525">
            <a:solidFill>
              <a:schemeClr val="accent1">
                <a:lumMod val="95000"/>
                <a:lumOff val="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3419827" y="2866706"/>
            <a:ext cx="1371600" cy="0"/>
          </a:xfrm>
          <a:prstGeom prst="straightConnector1">
            <a:avLst/>
          </a:prstGeom>
          <a:noFill/>
          <a:ln w="9525">
            <a:solidFill>
              <a:schemeClr val="accent1">
                <a:lumMod val="95000"/>
                <a:lumOff val="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3534127" y="2409506"/>
            <a:ext cx="0" cy="456565"/>
          </a:xfrm>
          <a:prstGeom prst="line">
            <a:avLst/>
          </a:prstGeom>
          <a:noFill/>
          <a:ln w="25400">
            <a:solidFill>
              <a:schemeClr val="accent1">
                <a:lumMod val="95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>
            <a:off x="3534127" y="2866706"/>
            <a:ext cx="457200" cy="0"/>
          </a:xfrm>
          <a:prstGeom prst="line">
            <a:avLst/>
          </a:prstGeom>
          <a:noFill/>
          <a:ln w="25400">
            <a:solidFill>
              <a:schemeClr val="accent1">
                <a:lumMod val="95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H="1">
            <a:off x="3534127" y="2409506"/>
            <a:ext cx="457200" cy="0"/>
          </a:xfrm>
          <a:prstGeom prst="line">
            <a:avLst/>
          </a:prstGeom>
          <a:noFill/>
          <a:ln w="25400">
            <a:solidFill>
              <a:schemeClr val="accent1">
                <a:lumMod val="95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V="1">
            <a:off x="3991327" y="2409506"/>
            <a:ext cx="0" cy="456565"/>
          </a:xfrm>
          <a:prstGeom prst="line">
            <a:avLst/>
          </a:prstGeom>
          <a:noFill/>
          <a:ln w="25400">
            <a:solidFill>
              <a:schemeClr val="accent1">
                <a:lumMod val="95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16"/>
              <p:cNvSpPr txBox="1">
                <a:spLocks noChangeArrowheads="1"/>
              </p:cNvSpPr>
              <p:nvPr/>
            </p:nvSpPr>
            <p:spPr bwMode="auto">
              <a:xfrm>
                <a:off x="4442177" y="2876231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 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2177" y="2876231"/>
                <a:ext cx="457200" cy="3429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17"/>
              <p:cNvSpPr txBox="1">
                <a:spLocks noChangeArrowheads="1"/>
              </p:cNvSpPr>
              <p:nvPr/>
            </p:nvSpPr>
            <p:spPr bwMode="auto">
              <a:xfrm>
                <a:off x="3191227" y="1495106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 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1227" y="1495106"/>
                <a:ext cx="457200" cy="3429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18"/>
              <p:cNvSpPr txBox="1">
                <a:spLocks noChangeArrowheads="1"/>
              </p:cNvSpPr>
              <p:nvPr/>
            </p:nvSpPr>
            <p:spPr bwMode="auto">
              <a:xfrm>
                <a:off x="3746217" y="2866706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 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217" y="2866706"/>
                <a:ext cx="457200" cy="3429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19"/>
              <p:cNvSpPr txBox="1">
                <a:spLocks noChangeArrowheads="1"/>
              </p:cNvSpPr>
              <p:nvPr/>
            </p:nvSpPr>
            <p:spPr bwMode="auto">
              <a:xfrm>
                <a:off x="3194402" y="2337751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 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4402" y="2337751"/>
                <a:ext cx="457200" cy="3429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flipH="1">
            <a:off x="3762727" y="2295206"/>
            <a:ext cx="457200" cy="0"/>
          </a:xfrm>
          <a:prstGeom prst="line">
            <a:avLst/>
          </a:prstGeom>
          <a:noFill/>
          <a:ln w="25400">
            <a:solidFill>
              <a:schemeClr val="accent1">
                <a:lumMod val="95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21"/>
              <p:cNvSpPr txBox="1">
                <a:spLocks noChangeArrowheads="1"/>
              </p:cNvSpPr>
              <p:nvPr/>
            </p:nvSpPr>
            <p:spPr bwMode="auto">
              <a:xfrm>
                <a:off x="3156302" y="2081846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38</m:t>
                      </m:r>
                    </m:oMath>
                  </m:oMathPara>
                </a14:m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 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6302" y="2081846"/>
                <a:ext cx="457200" cy="3429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V="1">
            <a:off x="3991327" y="2752406"/>
            <a:ext cx="228600" cy="114300"/>
          </a:xfrm>
          <a:prstGeom prst="line">
            <a:avLst/>
          </a:prstGeom>
          <a:noFill/>
          <a:ln w="25400">
            <a:solidFill>
              <a:schemeClr val="accent1">
                <a:lumMod val="95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flipV="1">
            <a:off x="3991327" y="2295206"/>
            <a:ext cx="228600" cy="114300"/>
          </a:xfrm>
          <a:prstGeom prst="line">
            <a:avLst/>
          </a:prstGeom>
          <a:noFill/>
          <a:ln w="25400">
            <a:solidFill>
              <a:schemeClr val="accent1">
                <a:lumMod val="95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3534127" y="2295206"/>
            <a:ext cx="228600" cy="113665"/>
          </a:xfrm>
          <a:prstGeom prst="line">
            <a:avLst/>
          </a:prstGeom>
          <a:noFill/>
          <a:ln w="25400">
            <a:solidFill>
              <a:schemeClr val="accent1">
                <a:lumMod val="95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 flipV="1">
            <a:off x="4219927" y="2295206"/>
            <a:ext cx="0" cy="457200"/>
          </a:xfrm>
          <a:prstGeom prst="line">
            <a:avLst/>
          </a:prstGeom>
          <a:noFill/>
          <a:ln w="25400">
            <a:solidFill>
              <a:schemeClr val="accent1">
                <a:lumMod val="95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26"/>
              <p:cNvSpPr txBox="1">
                <a:spLocks noChangeArrowheads="1"/>
              </p:cNvSpPr>
              <p:nvPr/>
            </p:nvSpPr>
            <p:spPr bwMode="auto">
              <a:xfrm>
                <a:off x="3991327" y="2876231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08</m:t>
                      </m:r>
                    </m:oMath>
                  </m:oMathPara>
                </a14:m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 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1327" y="2876231"/>
                <a:ext cx="457200" cy="3429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21"/>
              <p:cNvSpPr txBox="1">
                <a:spLocks noChangeArrowheads="1"/>
              </p:cNvSpPr>
              <p:nvPr/>
            </p:nvSpPr>
            <p:spPr bwMode="auto">
              <a:xfrm>
                <a:off x="4107532" y="1950401"/>
                <a:ext cx="624205" cy="582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solidFill>
                                <a:srgbClr val="4F6228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solidFill>
                                    <a:srgbClr val="4F622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 i="1">
                                    <a:solidFill>
                                      <a:srgbClr val="4F622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sz="1100" i="1">
                                    <a:solidFill>
                                      <a:srgbClr val="4F622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100" i="1">
                                    <a:solidFill>
                                      <a:srgbClr val="4F622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38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solidFill>
                                      <a:srgbClr val="4F622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sz="1100" i="1">
                                    <a:solidFill>
                                      <a:srgbClr val="4F622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a:rPr lang="en-US" sz="1100" i="1">
                                    <a:solidFill>
                                      <a:srgbClr val="4F622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 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7532" y="1950401"/>
                <a:ext cx="624205" cy="5822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172937" y="2250756"/>
            <a:ext cx="87630" cy="86360"/>
          </a:xfrm>
          <a:prstGeom prst="ellipse">
            <a:avLst/>
          </a:prstGeom>
          <a:solidFill>
            <a:schemeClr val="accent3">
              <a:lumMod val="50000"/>
              <a:lumOff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568174" y="3167061"/>
                <a:ext cx="3384786" cy="465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174" y="3167061"/>
                <a:ext cx="3384786" cy="465320"/>
              </a:xfrm>
              <a:prstGeom prst="rect">
                <a:avLst/>
              </a:prstGeom>
              <a:blipFill rotWithShape="0">
                <a:blip r:embed="rId9"/>
                <a:stretch>
                  <a:fillRect t="-131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565535" y="1877475"/>
            <a:ext cx="235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unit cube parallel to the view 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9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more </a:t>
            </a:r>
            <a:r>
              <a:rPr lang="en-US" dirty="0" err="1" smtClean="0"/>
              <a:t>glColor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Graphical Pipeline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384550" y="1447800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3D Geometric Primitives</a:t>
            </a:r>
          </a:p>
        </p:txBody>
      </p:sp>
      <p:cxnSp>
        <p:nvCxnSpPr>
          <p:cNvPr id="5" name="AutoShape 13"/>
          <p:cNvCxnSpPr>
            <a:cxnSpLocks noChangeShapeType="1"/>
          </p:cNvCxnSpPr>
          <p:nvPr/>
        </p:nvCxnSpPr>
        <p:spPr bwMode="auto">
          <a:xfrm>
            <a:off x="4572000" y="1752600"/>
            <a:ext cx="0" cy="2746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3810000" y="2041525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Modeling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Transformation</a:t>
            </a: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3810000" y="358140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Viewing</a:t>
            </a:r>
          </a:p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Transformation</a:t>
            </a: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3810000" y="434340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Projection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Transformation</a:t>
            </a: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auto">
          <a:xfrm>
            <a:off x="3810000" y="2803525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Lighting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3586163" y="6552198"/>
            <a:ext cx="1971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Frame Buffer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AutoShape 39"/>
          <p:cNvCxnSpPr>
            <a:cxnSpLocks noChangeShapeType="1"/>
          </p:cNvCxnSpPr>
          <p:nvPr/>
        </p:nvCxnSpPr>
        <p:spPr bwMode="auto">
          <a:xfrm rot="5400000">
            <a:off x="4427538" y="2659062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40"/>
          <p:cNvCxnSpPr>
            <a:cxnSpLocks noChangeShapeType="1"/>
          </p:cNvCxnSpPr>
          <p:nvPr/>
        </p:nvCxnSpPr>
        <p:spPr bwMode="auto">
          <a:xfrm rot="5400000">
            <a:off x="4419600" y="3429000"/>
            <a:ext cx="3048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41"/>
          <p:cNvCxnSpPr>
            <a:cxnSpLocks noChangeShapeType="1"/>
          </p:cNvCxnSpPr>
          <p:nvPr/>
        </p:nvCxnSpPr>
        <p:spPr bwMode="auto">
          <a:xfrm rot="5400000">
            <a:off x="4427538" y="4198937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42"/>
          <p:cNvCxnSpPr>
            <a:cxnSpLocks noChangeShapeType="1"/>
          </p:cNvCxnSpPr>
          <p:nvPr/>
        </p:nvCxnSpPr>
        <p:spPr bwMode="auto">
          <a:xfrm>
            <a:off x="4572000" y="6323013"/>
            <a:ext cx="0" cy="2746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AutoShape 43"/>
          <p:cNvSpPr>
            <a:spLocks noChangeArrowheads="1"/>
          </p:cNvSpPr>
          <p:nvPr/>
        </p:nvSpPr>
        <p:spPr bwMode="auto">
          <a:xfrm>
            <a:off x="3810000" y="507365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Clipping</a:t>
            </a: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3810000" y="583565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Scan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Conversion</a:t>
            </a:r>
          </a:p>
        </p:txBody>
      </p:sp>
      <p:cxnSp>
        <p:nvCxnSpPr>
          <p:cNvPr id="17" name="AutoShape 45"/>
          <p:cNvCxnSpPr>
            <a:cxnSpLocks noChangeShapeType="1"/>
          </p:cNvCxnSpPr>
          <p:nvPr/>
        </p:nvCxnSpPr>
        <p:spPr bwMode="auto">
          <a:xfrm rot="5400000">
            <a:off x="4427538" y="5691187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46"/>
          <p:cNvCxnSpPr>
            <a:cxnSpLocks noChangeShapeType="1"/>
          </p:cNvCxnSpPr>
          <p:nvPr/>
        </p:nvCxnSpPr>
        <p:spPr bwMode="auto">
          <a:xfrm rot="5400000">
            <a:off x="4443413" y="4945062"/>
            <a:ext cx="25717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ight Arrow 19"/>
          <p:cNvSpPr/>
          <p:nvPr/>
        </p:nvSpPr>
        <p:spPr>
          <a:xfrm>
            <a:off x="1828800" y="2743200"/>
            <a:ext cx="17526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We Are Here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57300"/>
          </a:xfrm>
        </p:spPr>
        <p:txBody>
          <a:bodyPr/>
          <a:lstStyle/>
          <a:p>
            <a:r>
              <a:rPr lang="en-US" dirty="0"/>
              <a:t>No Lights</a:t>
            </a: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38275" y="1257300"/>
            <a:ext cx="5951538" cy="530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3800"/>
          </a:xfrm>
        </p:spPr>
        <p:txBody>
          <a:bodyPr/>
          <a:lstStyle/>
          <a:p>
            <a:r>
              <a:rPr lang="en-US" dirty="0"/>
              <a:t>Lights</a:t>
            </a: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6525" y="1193800"/>
            <a:ext cx="5988050" cy="536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964912F8CA045E4D9401ABFFF3C0940D" ma:contentTypeVersion="0" ma:contentTypeDescription="צור מסמך חדש." ma:contentTypeScope="" ma:versionID="9023b1b3826864bb8e70d956d6263d21">
  <xsd:schema xmlns:xsd="http://www.w3.org/2001/XMLSchema" xmlns:p="http://schemas.microsoft.com/office/2006/metadata/properties" targetNamespace="http://schemas.microsoft.com/office/2006/metadata/properties" ma:root="true" ma:fieldsID="2c7d503b2acf974fb06ee4efbd20f8c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 ma:readOnly="true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D1785EC-E6D5-4F4A-922A-3D792F2EC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784277A-9726-47C8-BE8B-BC73C51CE1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AFBF10-EAB5-4291-AE84-88B64E7EEA38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18475</TotalTime>
  <Words>849</Words>
  <Application>Microsoft Office PowerPoint</Application>
  <PresentationFormat>On-screen Show (4:3)</PresentationFormat>
  <Paragraphs>352</Paragraphs>
  <Slides>39</Slides>
  <Notes>13</Notes>
  <HiddenSlides>3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微軟正黑體</vt:lpstr>
      <vt:lpstr>新細明體</vt:lpstr>
      <vt:lpstr>Arial</vt:lpstr>
      <vt:lpstr>Calibri</vt:lpstr>
      <vt:lpstr>Cambria Math</vt:lpstr>
      <vt:lpstr>Century Gothic</vt:lpstr>
      <vt:lpstr>Consolas</vt:lpstr>
      <vt:lpstr>Constantia</vt:lpstr>
      <vt:lpstr>Courier New</vt:lpstr>
      <vt:lpstr>David</vt:lpstr>
      <vt:lpstr>Palatino Linotype</vt:lpstr>
      <vt:lpstr>Times New Roman</vt:lpstr>
      <vt:lpstr>Wingdings</vt:lpstr>
      <vt:lpstr>Executive</vt:lpstr>
      <vt:lpstr>Equation</vt:lpstr>
      <vt:lpstr>Computer Graphics 10th Recitation  “OpenGL: Lighting”</vt:lpstr>
      <vt:lpstr>Today!</vt:lpstr>
      <vt:lpstr>Transformation between 2 Coordinate Systems p,u, v, w -&gt; q, u ̃, v ̃, w ̃</vt:lpstr>
      <vt:lpstr>Oblique Projection</vt:lpstr>
      <vt:lpstr>Find The Projection Coefficients</vt:lpstr>
      <vt:lpstr>Lighting</vt:lpstr>
      <vt:lpstr>Graphical Pipeline</vt:lpstr>
      <vt:lpstr>No Lights</vt:lpstr>
      <vt:lpstr>Lights</vt:lpstr>
      <vt:lpstr>Shading: Flat, Gouraud, Phong</vt:lpstr>
      <vt:lpstr>OpenGL Lighting Model</vt:lpstr>
      <vt:lpstr>Step1: Normals</vt:lpstr>
      <vt:lpstr>Example</vt:lpstr>
      <vt:lpstr>Normalized Normals</vt:lpstr>
      <vt:lpstr>Without GL_NORMALIZE</vt:lpstr>
      <vt:lpstr>Transformations affect normals!</vt:lpstr>
      <vt:lpstr>Step2: Materials</vt:lpstr>
      <vt:lpstr>Materials</vt:lpstr>
      <vt:lpstr>Step3: Lights</vt:lpstr>
      <vt:lpstr>Defining Lights</vt:lpstr>
      <vt:lpstr>Defining Lights</vt:lpstr>
      <vt:lpstr>Directional and Positional Lights</vt:lpstr>
      <vt:lpstr>Positioning Lights</vt:lpstr>
      <vt:lpstr>Lighting Position</vt:lpstr>
      <vt:lpstr>Defining Lights: Specular step-by-step</vt:lpstr>
      <vt:lpstr>Additional Options</vt:lpstr>
      <vt:lpstr>Example</vt:lpstr>
      <vt:lpstr>Multiple Light Sources</vt:lpstr>
      <vt:lpstr>Let There Be Light</vt:lpstr>
      <vt:lpstr>OpenGL Lighting Model</vt:lpstr>
      <vt:lpstr>Lighting Model Attributes</vt:lpstr>
      <vt:lpstr>Missed glColor?</vt:lpstr>
      <vt:lpstr>Lighting Limitations</vt:lpstr>
      <vt:lpstr>Global Illumination in OpenGL</vt:lpstr>
      <vt:lpstr>Simple Text</vt:lpstr>
      <vt:lpstr>Simple Text</vt:lpstr>
      <vt:lpstr>Simple Text Troubleshooting</vt:lpstr>
      <vt:lpstr>Code Framework For OpenGL app</vt:lpstr>
      <vt:lpstr>Quadrics in  an Exhibition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Michael</dc:creator>
  <cp:lastModifiedBy>Anna</cp:lastModifiedBy>
  <cp:revision>745</cp:revision>
  <dcterms:created xsi:type="dcterms:W3CDTF">2006-08-16T00:00:00Z</dcterms:created>
  <dcterms:modified xsi:type="dcterms:W3CDTF">2015-05-18T22:17:29Z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0x010100964912F8CA045E4D9401ABFFF3C0940D</vt:lpwstr>
  </property>
</Properties>
</file>