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1"/>
  </p:notesMasterIdLst>
  <p:handoutMasterIdLst>
    <p:handoutMasterId r:id="rId42"/>
  </p:handoutMasterIdLst>
  <p:sldIdLst>
    <p:sldId id="305" r:id="rId5"/>
    <p:sldId id="306" r:id="rId6"/>
    <p:sldId id="307" r:id="rId7"/>
    <p:sldId id="309" r:id="rId8"/>
    <p:sldId id="310" r:id="rId9"/>
    <p:sldId id="311" r:id="rId10"/>
    <p:sldId id="312" r:id="rId11"/>
    <p:sldId id="313" r:id="rId12"/>
    <p:sldId id="337" r:id="rId13"/>
    <p:sldId id="314" r:id="rId14"/>
    <p:sldId id="340" r:id="rId15"/>
    <p:sldId id="338" r:id="rId16"/>
    <p:sldId id="316" r:id="rId17"/>
    <p:sldId id="341" r:id="rId18"/>
    <p:sldId id="342" r:id="rId19"/>
    <p:sldId id="317" r:id="rId20"/>
    <p:sldId id="318" r:id="rId21"/>
    <p:sldId id="319" r:id="rId22"/>
    <p:sldId id="320" r:id="rId23"/>
    <p:sldId id="321" r:id="rId24"/>
    <p:sldId id="322" r:id="rId25"/>
    <p:sldId id="339" r:id="rId26"/>
    <p:sldId id="323" r:id="rId27"/>
    <p:sldId id="324" r:id="rId28"/>
    <p:sldId id="333" r:id="rId29"/>
    <p:sldId id="334" r:id="rId30"/>
    <p:sldId id="330" r:id="rId31"/>
    <p:sldId id="335" r:id="rId32"/>
    <p:sldId id="325" r:id="rId33"/>
    <p:sldId id="326" r:id="rId34"/>
    <p:sldId id="327" r:id="rId35"/>
    <p:sldId id="336" r:id="rId36"/>
    <p:sldId id="332" r:id="rId37"/>
    <p:sldId id="328" r:id="rId38"/>
    <p:sldId id="343" r:id="rId39"/>
    <p:sldId id="344" r:id="rId4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G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83A6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3" autoAdjust="0"/>
    <p:restoredTop sz="86324" autoAdjust="0"/>
  </p:normalViewPr>
  <p:slideViewPr>
    <p:cSldViewPr snapToObjects="1">
      <p:cViewPr varScale="1">
        <p:scale>
          <a:sx n="64" d="100"/>
          <a:sy n="64" d="100"/>
        </p:scale>
        <p:origin x="92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114" d="100"/>
          <a:sy n="114" d="100"/>
        </p:scale>
        <p:origin x="-2358" y="-102"/>
      </p:cViewPr>
      <p:guideLst>
        <p:guide orient="horz" pos="2160"/>
        <p:guide pos="288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906DB-ACDD-4C41-BE2C-91F206CA3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027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A9326-6C3C-4BA1-A790-EDC05C5C90B9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88028-E7A3-4D64-984F-D1874FC83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9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8028-E7A3-4D64-984F-D1874FC8364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87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mtClean="0"/>
              <a:t>צירוף לינארי של הקיים והחדש</a:t>
            </a:r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844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mtClean="0"/>
              <a:t>מה קורה כשאלפה = 1 או 0?</a:t>
            </a:r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096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מה עם </a:t>
            </a:r>
            <a:r>
              <a:rPr lang="en-US" dirty="0" smtClean="0">
                <a:cs typeface="Arial" charset="0"/>
              </a:rPr>
              <a:t>MESH</a:t>
            </a:r>
            <a:r>
              <a:rPr lang="he-IL" dirty="0" smtClean="0"/>
              <a:t>ים שקופים? </a:t>
            </a:r>
            <a:r>
              <a:rPr lang="he-IL" dirty="0" err="1" smtClean="0"/>
              <a:t>לרנדר</a:t>
            </a:r>
            <a:r>
              <a:rPr lang="he-IL" dirty="0" smtClean="0"/>
              <a:t> פוליגונים שלהם לפי הסדר?</a:t>
            </a:r>
            <a:endParaRPr lang="en-US" dirty="0" smtClean="0"/>
          </a:p>
          <a:p>
            <a:r>
              <a:rPr lang="en-US" dirty="0" smtClean="0">
                <a:cs typeface="Arial" charset="0"/>
              </a:rPr>
              <a:t>Right</a:t>
            </a:r>
            <a:r>
              <a:rPr lang="en-US" baseline="0" dirty="0" smtClean="0">
                <a:cs typeface="Arial" charset="0"/>
              </a:rPr>
              <a:t> case: the blue opaque is drawn beneath the transparent because of the depth test!</a:t>
            </a:r>
            <a:endParaRPr lang="en-US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475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8028-E7A3-4D64-984F-D1874FC8364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25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8028-E7A3-4D64-984F-D1874FC8364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1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39DC-E7DA-4966-83EF-6A1ABC5BA494}" type="datetime1">
              <a:rPr lang="en-US" smtClean="0"/>
              <a:t>5/24/2015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14EC-30D4-4876-B3C9-C3B0601F802D}" type="datetime1">
              <a:rPr lang="en-US" smtClean="0"/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A52B-8588-4ABA-BC01-99CAEC4C62A8}" type="datetime1">
              <a:rPr lang="en-US" smtClean="0"/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E34F252-BCD7-4E4D-8A9A-93AD5C2AB655}" type="datetime1">
              <a:rPr lang="en-US" smtClean="0"/>
              <a:t>5/24/2015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anna.shtengel@post.idc.ac.il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1D0FA88-7437-418A-A6D3-346731F94D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79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B37B45-563A-47E6-9933-3574DB002693}" type="datetime1">
              <a:rPr lang="en-US" altLang="zh-TW" smtClean="0"/>
              <a:t>5/24/2015</a:t>
            </a:fld>
            <a:endParaRPr lang="en-US" altLang="zh-TW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anna.shtengel@post.idc.ac.il</a:t>
            </a:r>
            <a:endParaRPr lang="en-US" altLang="zh-TW"/>
          </a:p>
        </p:txBody>
      </p:sp>
      <p:sp>
        <p:nvSpPr>
          <p:cNvPr id="7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677E6-113D-4221-BC8E-AFC52237B77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4220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9FD8-F5E5-4294-A8EE-8395647431FD}" type="datetime1">
              <a:rPr lang="en-US" smtClean="0"/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DB82-4778-49AF-A579-A074E0A223E9}" type="datetime1">
              <a:rPr lang="en-US" smtClean="0"/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AB634-ECC0-4878-A119-BDBD930B0563}" type="datetime1">
              <a:rPr lang="en-US" smtClean="0"/>
              <a:t>5/24/2015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7FCA-51A4-4203-94B4-84B61DDA1C55}" type="datetime1">
              <a:rPr lang="en-US" smtClean="0"/>
              <a:t>5/24/2015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385B-0600-489F-BBE1-6F31440CB8F4}" type="datetime1">
              <a:rPr lang="en-US" smtClean="0"/>
              <a:t>5/24/2015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E2FF-BEAF-4B19-B0E5-0CFEAF96E344}" type="datetime1">
              <a:rPr lang="en-US" smtClean="0"/>
              <a:t>5/24/2015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44CC-D4AF-4967-A3CC-E9603CFBFB57}" type="datetime1">
              <a:rPr lang="en-US" smtClean="0"/>
              <a:t>5/24/2015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D670-B734-41CC-B79E-34BAA3B44DE6}" type="datetime1">
              <a:rPr lang="en-US" smtClean="0"/>
              <a:t>5/24/2015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974B0BF-3B0E-4DCA-B4DD-E970F50708D6}" type="datetime1">
              <a:rPr lang="en-US" smtClean="0"/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anna.shtengel@post.idc.ac.il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0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gi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428999"/>
          </a:xfrm>
        </p:spPr>
        <p:txBody>
          <a:bodyPr>
            <a:normAutofit fontScale="90000"/>
          </a:bodyPr>
          <a:lstStyle/>
          <a:p>
            <a:r>
              <a:rPr lang="en-US" sz="6000" dirty="0" smtClean="0"/>
              <a:t>Computer Graphics</a:t>
            </a:r>
            <a:r>
              <a:rPr lang="en-US" sz="6000" smtClean="0"/>
              <a:t/>
            </a:r>
            <a:br>
              <a:rPr lang="en-US" sz="6000" smtClean="0"/>
            </a:br>
            <a:r>
              <a:rPr lang="en-US" sz="6000" smtClean="0"/>
              <a:t>11</a:t>
            </a:r>
            <a:r>
              <a:rPr lang="en-US" sz="6000" baseline="30000" smtClean="0"/>
              <a:t>th</a:t>
            </a:r>
            <a:r>
              <a:rPr lang="en-US" sz="6000" smtClean="0"/>
              <a:t> </a:t>
            </a:r>
            <a:r>
              <a:rPr lang="en-US" sz="6000" dirty="0" smtClean="0"/>
              <a:t>Recitation</a:t>
            </a:r>
            <a:br>
              <a:rPr lang="en-US" sz="6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6000" dirty="0" smtClean="0"/>
              <a:t>“OpenGL: Blending and Textures</a:t>
            </a:r>
            <a:r>
              <a:rPr lang="en-US" sz="5400" dirty="0" smtClean="0"/>
              <a:t>”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981200"/>
          </a:xfrm>
        </p:spPr>
        <p:txBody>
          <a:bodyPr/>
          <a:lstStyle/>
          <a:p>
            <a:r>
              <a:rPr lang="en-US" dirty="0" smtClean="0"/>
              <a:t>Anna Shtengel</a:t>
            </a:r>
          </a:p>
          <a:p>
            <a:r>
              <a:rPr lang="en-US" dirty="0" smtClean="0"/>
              <a:t>Based on slides by Michael </a:t>
            </a:r>
            <a:r>
              <a:rPr lang="en-US" dirty="0" err="1" smtClean="0"/>
              <a:t>Litvin</a:t>
            </a:r>
            <a:endParaRPr lang="he-IL" dirty="0" smtClean="0"/>
          </a:p>
          <a:p>
            <a:r>
              <a:rPr lang="en-US" dirty="0" smtClean="0"/>
              <a:t>25.5.2015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5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Order Matters</a:t>
            </a:r>
          </a:p>
        </p:txBody>
      </p:sp>
      <p:sp>
        <p:nvSpPr>
          <p:cNvPr id="110595" name="Freeform 3"/>
          <p:cNvSpPr>
            <a:spLocks/>
          </p:cNvSpPr>
          <p:nvPr/>
        </p:nvSpPr>
        <p:spPr bwMode="auto">
          <a:xfrm>
            <a:off x="4924425" y="1809750"/>
            <a:ext cx="1619250" cy="1690688"/>
          </a:xfrm>
          <a:custGeom>
            <a:avLst/>
            <a:gdLst/>
            <a:ahLst/>
            <a:cxnLst>
              <a:cxn ang="0">
                <a:pos x="0" y="900"/>
              </a:cxn>
              <a:cxn ang="0">
                <a:pos x="72" y="738"/>
              </a:cxn>
              <a:cxn ang="0">
                <a:pos x="102" y="672"/>
              </a:cxn>
              <a:cxn ang="0">
                <a:pos x="744" y="0"/>
              </a:cxn>
              <a:cxn ang="0">
                <a:pos x="1020" y="264"/>
              </a:cxn>
              <a:cxn ang="0">
                <a:pos x="221" y="756"/>
              </a:cxn>
              <a:cxn ang="0">
                <a:pos x="428" y="935"/>
              </a:cxn>
              <a:cxn ang="0">
                <a:pos x="113" y="1065"/>
              </a:cxn>
              <a:cxn ang="0">
                <a:pos x="0" y="900"/>
              </a:cxn>
            </a:cxnLst>
            <a:rect l="0" t="0" r="r" b="b"/>
            <a:pathLst>
              <a:path w="1020" h="1065">
                <a:moveTo>
                  <a:pt x="0" y="900"/>
                </a:moveTo>
                <a:cubicBezTo>
                  <a:pt x="24" y="846"/>
                  <a:pt x="48" y="792"/>
                  <a:pt x="72" y="738"/>
                </a:cubicBezTo>
                <a:cubicBezTo>
                  <a:pt x="82" y="716"/>
                  <a:pt x="102" y="672"/>
                  <a:pt x="102" y="672"/>
                </a:cubicBezTo>
                <a:lnTo>
                  <a:pt x="744" y="0"/>
                </a:lnTo>
                <a:lnTo>
                  <a:pt x="1020" y="264"/>
                </a:lnTo>
                <a:lnTo>
                  <a:pt x="221" y="756"/>
                </a:lnTo>
                <a:lnTo>
                  <a:pt x="428" y="935"/>
                </a:lnTo>
                <a:lnTo>
                  <a:pt x="113" y="1065"/>
                </a:lnTo>
                <a:lnTo>
                  <a:pt x="0" y="900"/>
                </a:lnTo>
                <a:close/>
              </a:path>
            </a:pathLst>
          </a:cu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596" name="Freeform 4"/>
          <p:cNvSpPr>
            <a:spLocks/>
          </p:cNvSpPr>
          <p:nvPr/>
        </p:nvSpPr>
        <p:spPr bwMode="auto">
          <a:xfrm>
            <a:off x="5276850" y="2028825"/>
            <a:ext cx="2886075" cy="2209800"/>
          </a:xfrm>
          <a:custGeom>
            <a:avLst/>
            <a:gdLst/>
            <a:ahLst/>
            <a:cxnLst>
              <a:cxn ang="0">
                <a:pos x="780" y="1326"/>
              </a:cxn>
              <a:cxn ang="0">
                <a:pos x="756" y="1278"/>
              </a:cxn>
              <a:cxn ang="0">
                <a:pos x="0" y="618"/>
              </a:cxn>
              <a:cxn ang="0">
                <a:pos x="1002" y="0"/>
              </a:cxn>
              <a:cxn ang="0">
                <a:pos x="1818" y="714"/>
              </a:cxn>
              <a:cxn ang="0">
                <a:pos x="1104" y="1392"/>
              </a:cxn>
              <a:cxn ang="0">
                <a:pos x="780" y="1326"/>
              </a:cxn>
            </a:cxnLst>
            <a:rect l="0" t="0" r="r" b="b"/>
            <a:pathLst>
              <a:path w="1818" h="1392">
                <a:moveTo>
                  <a:pt x="780" y="1326"/>
                </a:moveTo>
                <a:cubicBezTo>
                  <a:pt x="772" y="1310"/>
                  <a:pt x="756" y="1278"/>
                  <a:pt x="756" y="1278"/>
                </a:cubicBezTo>
                <a:lnTo>
                  <a:pt x="0" y="618"/>
                </a:lnTo>
                <a:lnTo>
                  <a:pt x="1002" y="0"/>
                </a:lnTo>
                <a:lnTo>
                  <a:pt x="1818" y="714"/>
                </a:lnTo>
                <a:lnTo>
                  <a:pt x="1104" y="1392"/>
                </a:lnTo>
                <a:lnTo>
                  <a:pt x="780" y="1326"/>
                </a:lnTo>
                <a:close/>
              </a:path>
            </a:pathLst>
          </a:custGeom>
          <a:solidFill>
            <a:srgbClr val="5E84A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597" name="Freeform 5"/>
          <p:cNvSpPr>
            <a:spLocks/>
          </p:cNvSpPr>
          <p:nvPr/>
        </p:nvSpPr>
        <p:spPr bwMode="auto">
          <a:xfrm>
            <a:off x="6172200" y="2847975"/>
            <a:ext cx="2124075" cy="2352675"/>
          </a:xfrm>
          <a:custGeom>
            <a:avLst/>
            <a:gdLst/>
            <a:ahLst/>
            <a:cxnLst>
              <a:cxn ang="0">
                <a:pos x="39" y="116"/>
              </a:cxn>
              <a:cxn ang="0">
                <a:pos x="0" y="131"/>
              </a:cxn>
              <a:cxn ang="0">
                <a:pos x="66" y="0"/>
              </a:cxn>
              <a:cxn ang="0">
                <a:pos x="1338" y="438"/>
              </a:cxn>
              <a:cxn ang="0">
                <a:pos x="1080" y="1482"/>
              </a:cxn>
              <a:cxn ang="0">
                <a:pos x="350" y="1193"/>
              </a:cxn>
              <a:cxn ang="0">
                <a:pos x="1013" y="578"/>
              </a:cxn>
              <a:cxn ang="0">
                <a:pos x="39" y="116"/>
              </a:cxn>
            </a:cxnLst>
            <a:rect l="0" t="0" r="r" b="b"/>
            <a:pathLst>
              <a:path w="1338" h="1482">
                <a:moveTo>
                  <a:pt x="39" y="116"/>
                </a:moveTo>
                <a:lnTo>
                  <a:pt x="0" y="131"/>
                </a:lnTo>
                <a:lnTo>
                  <a:pt x="66" y="0"/>
                </a:lnTo>
                <a:lnTo>
                  <a:pt x="1338" y="438"/>
                </a:lnTo>
                <a:lnTo>
                  <a:pt x="1080" y="1482"/>
                </a:lnTo>
                <a:lnTo>
                  <a:pt x="350" y="1193"/>
                </a:lnTo>
                <a:lnTo>
                  <a:pt x="1013" y="578"/>
                </a:lnTo>
                <a:lnTo>
                  <a:pt x="39" y="116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598" name="Freeform 6"/>
          <p:cNvSpPr>
            <a:spLocks/>
          </p:cNvSpPr>
          <p:nvPr/>
        </p:nvSpPr>
        <p:spPr bwMode="auto">
          <a:xfrm>
            <a:off x="4848225" y="3028950"/>
            <a:ext cx="2933700" cy="2495550"/>
          </a:xfrm>
          <a:custGeom>
            <a:avLst/>
            <a:gdLst/>
            <a:ahLst/>
            <a:cxnLst>
              <a:cxn ang="0">
                <a:pos x="654" y="1572"/>
              </a:cxn>
              <a:cxn ang="0">
                <a:pos x="0" y="366"/>
              </a:cxn>
              <a:cxn ang="0">
                <a:pos x="870" y="0"/>
              </a:cxn>
              <a:cxn ang="0">
                <a:pos x="1848" y="462"/>
              </a:cxn>
              <a:cxn ang="0">
                <a:pos x="654" y="1572"/>
              </a:cxn>
            </a:cxnLst>
            <a:rect l="0" t="0" r="r" b="b"/>
            <a:pathLst>
              <a:path w="1848" h="1572">
                <a:moveTo>
                  <a:pt x="654" y="1572"/>
                </a:moveTo>
                <a:lnTo>
                  <a:pt x="0" y="366"/>
                </a:lnTo>
                <a:lnTo>
                  <a:pt x="870" y="0"/>
                </a:lnTo>
                <a:lnTo>
                  <a:pt x="1848" y="462"/>
                </a:lnTo>
                <a:lnTo>
                  <a:pt x="654" y="1572"/>
                </a:lnTo>
                <a:close/>
              </a:path>
            </a:pathLst>
          </a:custGeom>
          <a:solidFill>
            <a:srgbClr val="99CC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599" name="Freeform 7"/>
          <p:cNvSpPr>
            <a:spLocks/>
          </p:cNvSpPr>
          <p:nvPr/>
        </p:nvSpPr>
        <p:spPr bwMode="auto">
          <a:xfrm>
            <a:off x="971550" y="1809750"/>
            <a:ext cx="1981200" cy="2105025"/>
          </a:xfrm>
          <a:custGeom>
            <a:avLst/>
            <a:gdLst/>
            <a:ahLst/>
            <a:cxnLst>
              <a:cxn ang="0">
                <a:pos x="0" y="900"/>
              </a:cxn>
              <a:cxn ang="0">
                <a:pos x="72" y="738"/>
              </a:cxn>
              <a:cxn ang="0">
                <a:pos x="102" y="672"/>
              </a:cxn>
              <a:cxn ang="0">
                <a:pos x="744" y="0"/>
              </a:cxn>
              <a:cxn ang="0">
                <a:pos x="1248" y="492"/>
              </a:cxn>
              <a:cxn ang="0">
                <a:pos x="936" y="1326"/>
              </a:cxn>
              <a:cxn ang="0">
                <a:pos x="216" y="1218"/>
              </a:cxn>
              <a:cxn ang="0">
                <a:pos x="0" y="900"/>
              </a:cxn>
            </a:cxnLst>
            <a:rect l="0" t="0" r="r" b="b"/>
            <a:pathLst>
              <a:path w="1248" h="1326">
                <a:moveTo>
                  <a:pt x="0" y="900"/>
                </a:moveTo>
                <a:cubicBezTo>
                  <a:pt x="24" y="846"/>
                  <a:pt x="48" y="792"/>
                  <a:pt x="72" y="738"/>
                </a:cubicBezTo>
                <a:cubicBezTo>
                  <a:pt x="82" y="716"/>
                  <a:pt x="102" y="672"/>
                  <a:pt x="102" y="672"/>
                </a:cubicBezTo>
                <a:lnTo>
                  <a:pt x="744" y="0"/>
                </a:lnTo>
                <a:lnTo>
                  <a:pt x="1248" y="492"/>
                </a:lnTo>
                <a:lnTo>
                  <a:pt x="936" y="1326"/>
                </a:lnTo>
                <a:lnTo>
                  <a:pt x="216" y="1218"/>
                </a:lnTo>
                <a:lnTo>
                  <a:pt x="0" y="900"/>
                </a:lnTo>
                <a:close/>
              </a:path>
            </a:pathLst>
          </a:cu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600" name="Freeform 8"/>
          <p:cNvSpPr>
            <a:spLocks/>
          </p:cNvSpPr>
          <p:nvPr/>
        </p:nvSpPr>
        <p:spPr bwMode="auto">
          <a:xfrm>
            <a:off x="1323975" y="2028825"/>
            <a:ext cx="2886075" cy="2209800"/>
          </a:xfrm>
          <a:custGeom>
            <a:avLst/>
            <a:gdLst/>
            <a:ahLst/>
            <a:cxnLst>
              <a:cxn ang="0">
                <a:pos x="780" y="1326"/>
              </a:cxn>
              <a:cxn ang="0">
                <a:pos x="756" y="1278"/>
              </a:cxn>
              <a:cxn ang="0">
                <a:pos x="0" y="618"/>
              </a:cxn>
              <a:cxn ang="0">
                <a:pos x="1002" y="0"/>
              </a:cxn>
              <a:cxn ang="0">
                <a:pos x="1818" y="714"/>
              </a:cxn>
              <a:cxn ang="0">
                <a:pos x="1104" y="1392"/>
              </a:cxn>
              <a:cxn ang="0">
                <a:pos x="780" y="1326"/>
              </a:cxn>
            </a:cxnLst>
            <a:rect l="0" t="0" r="r" b="b"/>
            <a:pathLst>
              <a:path w="1818" h="1392">
                <a:moveTo>
                  <a:pt x="780" y="1326"/>
                </a:moveTo>
                <a:cubicBezTo>
                  <a:pt x="772" y="1310"/>
                  <a:pt x="756" y="1278"/>
                  <a:pt x="756" y="1278"/>
                </a:cubicBezTo>
                <a:lnTo>
                  <a:pt x="0" y="618"/>
                </a:lnTo>
                <a:lnTo>
                  <a:pt x="1002" y="0"/>
                </a:lnTo>
                <a:lnTo>
                  <a:pt x="1818" y="714"/>
                </a:lnTo>
                <a:lnTo>
                  <a:pt x="1104" y="1392"/>
                </a:lnTo>
                <a:lnTo>
                  <a:pt x="780" y="1326"/>
                </a:lnTo>
                <a:close/>
              </a:path>
            </a:pathLst>
          </a:custGeom>
          <a:solidFill>
            <a:srgbClr val="5E84A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601" name="Freeform 9"/>
          <p:cNvSpPr>
            <a:spLocks/>
          </p:cNvSpPr>
          <p:nvPr/>
        </p:nvSpPr>
        <p:spPr bwMode="auto">
          <a:xfrm>
            <a:off x="1600200" y="2847975"/>
            <a:ext cx="2743200" cy="2352675"/>
          </a:xfrm>
          <a:custGeom>
            <a:avLst/>
            <a:gdLst/>
            <a:ahLst/>
            <a:cxnLst>
              <a:cxn ang="0">
                <a:pos x="0" y="900"/>
              </a:cxn>
              <a:cxn ang="0">
                <a:pos x="456" y="0"/>
              </a:cxn>
              <a:cxn ang="0">
                <a:pos x="1728" y="438"/>
              </a:cxn>
              <a:cxn ang="0">
                <a:pos x="1470" y="1482"/>
              </a:cxn>
              <a:cxn ang="0">
                <a:pos x="0" y="900"/>
              </a:cxn>
            </a:cxnLst>
            <a:rect l="0" t="0" r="r" b="b"/>
            <a:pathLst>
              <a:path w="1728" h="1482">
                <a:moveTo>
                  <a:pt x="0" y="900"/>
                </a:moveTo>
                <a:lnTo>
                  <a:pt x="456" y="0"/>
                </a:lnTo>
                <a:lnTo>
                  <a:pt x="1728" y="438"/>
                </a:lnTo>
                <a:lnTo>
                  <a:pt x="1470" y="1482"/>
                </a:lnTo>
                <a:lnTo>
                  <a:pt x="0" y="900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602" name="Freeform 10"/>
          <p:cNvSpPr>
            <a:spLocks/>
          </p:cNvSpPr>
          <p:nvPr/>
        </p:nvSpPr>
        <p:spPr bwMode="auto">
          <a:xfrm>
            <a:off x="895350" y="3028950"/>
            <a:ext cx="2933700" cy="2495550"/>
          </a:xfrm>
          <a:custGeom>
            <a:avLst/>
            <a:gdLst/>
            <a:ahLst/>
            <a:cxnLst>
              <a:cxn ang="0">
                <a:pos x="654" y="1572"/>
              </a:cxn>
              <a:cxn ang="0">
                <a:pos x="0" y="366"/>
              </a:cxn>
              <a:cxn ang="0">
                <a:pos x="870" y="0"/>
              </a:cxn>
              <a:cxn ang="0">
                <a:pos x="1848" y="462"/>
              </a:cxn>
              <a:cxn ang="0">
                <a:pos x="654" y="1572"/>
              </a:cxn>
            </a:cxnLst>
            <a:rect l="0" t="0" r="r" b="b"/>
            <a:pathLst>
              <a:path w="1848" h="1572">
                <a:moveTo>
                  <a:pt x="654" y="1572"/>
                </a:moveTo>
                <a:lnTo>
                  <a:pt x="0" y="366"/>
                </a:lnTo>
                <a:lnTo>
                  <a:pt x="870" y="0"/>
                </a:lnTo>
                <a:lnTo>
                  <a:pt x="1848" y="462"/>
                </a:lnTo>
                <a:lnTo>
                  <a:pt x="654" y="1572"/>
                </a:lnTo>
                <a:close/>
              </a:path>
            </a:pathLst>
          </a:custGeom>
          <a:solidFill>
            <a:srgbClr val="99CC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603" name="Text Box 11"/>
          <p:cNvSpPr txBox="1">
            <a:spLocks noChangeArrowheads="1"/>
          </p:cNvSpPr>
          <p:nvPr/>
        </p:nvSpPr>
        <p:spPr bwMode="auto">
          <a:xfrm>
            <a:off x="1333500" y="5667375"/>
            <a:ext cx="2400300" cy="5286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/>
              <a:t>Back-to-Front</a:t>
            </a:r>
          </a:p>
        </p:txBody>
      </p:sp>
      <p:sp>
        <p:nvSpPr>
          <p:cNvPr id="110604" name="Text Box 12"/>
          <p:cNvSpPr txBox="1">
            <a:spLocks noChangeArrowheads="1"/>
          </p:cNvSpPr>
          <p:nvPr/>
        </p:nvSpPr>
        <p:spPr bwMode="auto">
          <a:xfrm>
            <a:off x="5211653" y="5667375"/>
            <a:ext cx="2848744" cy="5286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/>
              <a:t>Arbitrary Order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082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animBg="1"/>
      <p:bldP spid="110596" grpId="0" animBg="1"/>
      <p:bldP spid="110597" grpId="0" animBg="1"/>
      <p:bldP spid="110598" grpId="0" animBg="1"/>
      <p:bldP spid="110600" grpId="0" animBg="1"/>
      <p:bldP spid="110601" grpId="0" animBg="1"/>
      <p:bldP spid="11060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Solution</a:t>
            </a:r>
            <a:endParaRPr lang="en-US" dirty="0"/>
          </a:p>
        </p:txBody>
      </p:sp>
      <p:sp>
        <p:nvSpPr>
          <p:cNvPr id="111619" name="Rectangle 3"/>
          <p:cNvSpPr>
            <a:spLocks noGrp="1"/>
          </p:cNvSpPr>
          <p:nvPr>
            <p:ph type="body" idx="1"/>
          </p:nvPr>
        </p:nvSpPr>
        <p:spPr>
          <a:xfrm>
            <a:off x="457200" y="1533525"/>
            <a:ext cx="4114800" cy="41395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Render all opaque </a:t>
            </a:r>
            <a:r>
              <a:rPr lang="en-US" dirty="0" smtClean="0"/>
              <a:t>(</a:t>
            </a:r>
            <a:r>
              <a:rPr lang="he-IL" dirty="0" smtClean="0"/>
              <a:t>אָטוּם</a:t>
            </a:r>
            <a:r>
              <a:rPr lang="en-US" dirty="0" smtClean="0"/>
              <a:t>) polygons </a:t>
            </a:r>
            <a:r>
              <a:rPr lang="en-US" dirty="0"/>
              <a:t>first.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/>
              <a:t>Make the depth buffer read </a:t>
            </a:r>
            <a:r>
              <a:rPr lang="en-US" dirty="0" smtClean="0"/>
              <a:t>only*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 smtClean="0"/>
              <a:t>Render </a:t>
            </a:r>
            <a:r>
              <a:rPr lang="en-US" dirty="0"/>
              <a:t>transparent </a:t>
            </a:r>
            <a:r>
              <a:rPr lang="en-US" dirty="0" smtClean="0"/>
              <a:t>polygons </a:t>
            </a:r>
            <a:endParaRPr lang="en-US" dirty="0" smtClean="0"/>
          </a:p>
          <a:p>
            <a:pPr marL="514350" indent="-514350" algn="l" rtl="0">
              <a:buFont typeface="+mj-lt"/>
              <a:buAutoNum type="arabicPeriod"/>
            </a:pPr>
            <a:r>
              <a:rPr lang="en-US" dirty="0" smtClean="0"/>
              <a:t>Enable </a:t>
            </a:r>
            <a:r>
              <a:rPr lang="en-US" dirty="0"/>
              <a:t>depth buffer </a:t>
            </a:r>
            <a:r>
              <a:rPr lang="en-US" dirty="0" smtClean="0"/>
              <a:t>writing</a:t>
            </a:r>
            <a:endParaRPr lang="en-US" dirty="0"/>
          </a:p>
        </p:txBody>
      </p:sp>
      <p:sp>
        <p:nvSpPr>
          <p:cNvPr id="111620" name="Freeform 4"/>
          <p:cNvSpPr>
            <a:spLocks/>
          </p:cNvSpPr>
          <p:nvPr/>
        </p:nvSpPr>
        <p:spPr bwMode="auto">
          <a:xfrm>
            <a:off x="5219700" y="1552575"/>
            <a:ext cx="1981200" cy="2105025"/>
          </a:xfrm>
          <a:custGeom>
            <a:avLst/>
            <a:gdLst/>
            <a:ahLst/>
            <a:cxnLst>
              <a:cxn ang="0">
                <a:pos x="0" y="900"/>
              </a:cxn>
              <a:cxn ang="0">
                <a:pos x="72" y="738"/>
              </a:cxn>
              <a:cxn ang="0">
                <a:pos x="102" y="672"/>
              </a:cxn>
              <a:cxn ang="0">
                <a:pos x="744" y="0"/>
              </a:cxn>
              <a:cxn ang="0">
                <a:pos x="1248" y="492"/>
              </a:cxn>
              <a:cxn ang="0">
                <a:pos x="936" y="1326"/>
              </a:cxn>
              <a:cxn ang="0">
                <a:pos x="216" y="1218"/>
              </a:cxn>
              <a:cxn ang="0">
                <a:pos x="0" y="900"/>
              </a:cxn>
            </a:cxnLst>
            <a:rect l="0" t="0" r="r" b="b"/>
            <a:pathLst>
              <a:path w="1248" h="1326">
                <a:moveTo>
                  <a:pt x="0" y="900"/>
                </a:moveTo>
                <a:cubicBezTo>
                  <a:pt x="24" y="846"/>
                  <a:pt x="48" y="792"/>
                  <a:pt x="72" y="738"/>
                </a:cubicBezTo>
                <a:cubicBezTo>
                  <a:pt x="82" y="716"/>
                  <a:pt x="102" y="672"/>
                  <a:pt x="102" y="672"/>
                </a:cubicBezTo>
                <a:lnTo>
                  <a:pt x="744" y="0"/>
                </a:lnTo>
                <a:lnTo>
                  <a:pt x="1248" y="492"/>
                </a:lnTo>
                <a:lnTo>
                  <a:pt x="936" y="1326"/>
                </a:lnTo>
                <a:lnTo>
                  <a:pt x="216" y="1218"/>
                </a:lnTo>
                <a:lnTo>
                  <a:pt x="0" y="900"/>
                </a:lnTo>
                <a:close/>
              </a:path>
            </a:pathLst>
          </a:cu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621" name="Freeform 5"/>
          <p:cNvSpPr>
            <a:spLocks/>
          </p:cNvSpPr>
          <p:nvPr/>
        </p:nvSpPr>
        <p:spPr bwMode="auto">
          <a:xfrm>
            <a:off x="5572125" y="1771650"/>
            <a:ext cx="2886075" cy="2209800"/>
          </a:xfrm>
          <a:custGeom>
            <a:avLst/>
            <a:gdLst/>
            <a:ahLst/>
            <a:cxnLst>
              <a:cxn ang="0">
                <a:pos x="780" y="1326"/>
              </a:cxn>
              <a:cxn ang="0">
                <a:pos x="756" y="1278"/>
              </a:cxn>
              <a:cxn ang="0">
                <a:pos x="0" y="618"/>
              </a:cxn>
              <a:cxn ang="0">
                <a:pos x="1002" y="0"/>
              </a:cxn>
              <a:cxn ang="0">
                <a:pos x="1818" y="714"/>
              </a:cxn>
              <a:cxn ang="0">
                <a:pos x="1104" y="1392"/>
              </a:cxn>
              <a:cxn ang="0">
                <a:pos x="780" y="1326"/>
              </a:cxn>
            </a:cxnLst>
            <a:rect l="0" t="0" r="r" b="b"/>
            <a:pathLst>
              <a:path w="1818" h="1392">
                <a:moveTo>
                  <a:pt x="780" y="1326"/>
                </a:moveTo>
                <a:cubicBezTo>
                  <a:pt x="772" y="1310"/>
                  <a:pt x="756" y="1278"/>
                  <a:pt x="756" y="1278"/>
                </a:cubicBezTo>
                <a:lnTo>
                  <a:pt x="0" y="618"/>
                </a:lnTo>
                <a:lnTo>
                  <a:pt x="1002" y="0"/>
                </a:lnTo>
                <a:lnTo>
                  <a:pt x="1818" y="714"/>
                </a:lnTo>
                <a:lnTo>
                  <a:pt x="1104" y="1392"/>
                </a:lnTo>
                <a:lnTo>
                  <a:pt x="780" y="1326"/>
                </a:lnTo>
                <a:close/>
              </a:path>
            </a:pathLst>
          </a:custGeom>
          <a:solidFill>
            <a:srgbClr val="5E84A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622" name="Freeform 6"/>
          <p:cNvSpPr>
            <a:spLocks/>
          </p:cNvSpPr>
          <p:nvPr/>
        </p:nvSpPr>
        <p:spPr bwMode="auto">
          <a:xfrm>
            <a:off x="5848350" y="2590800"/>
            <a:ext cx="2743200" cy="2352675"/>
          </a:xfrm>
          <a:custGeom>
            <a:avLst/>
            <a:gdLst/>
            <a:ahLst/>
            <a:cxnLst>
              <a:cxn ang="0">
                <a:pos x="0" y="900"/>
              </a:cxn>
              <a:cxn ang="0">
                <a:pos x="456" y="0"/>
              </a:cxn>
              <a:cxn ang="0">
                <a:pos x="1728" y="438"/>
              </a:cxn>
              <a:cxn ang="0">
                <a:pos x="1470" y="1482"/>
              </a:cxn>
              <a:cxn ang="0">
                <a:pos x="0" y="900"/>
              </a:cxn>
            </a:cxnLst>
            <a:rect l="0" t="0" r="r" b="b"/>
            <a:pathLst>
              <a:path w="1728" h="1482">
                <a:moveTo>
                  <a:pt x="0" y="900"/>
                </a:moveTo>
                <a:lnTo>
                  <a:pt x="456" y="0"/>
                </a:lnTo>
                <a:lnTo>
                  <a:pt x="1728" y="438"/>
                </a:lnTo>
                <a:lnTo>
                  <a:pt x="1470" y="1482"/>
                </a:lnTo>
                <a:lnTo>
                  <a:pt x="0" y="900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623" name="Freeform 7"/>
          <p:cNvSpPr>
            <a:spLocks/>
          </p:cNvSpPr>
          <p:nvPr/>
        </p:nvSpPr>
        <p:spPr bwMode="auto">
          <a:xfrm>
            <a:off x="5143500" y="2771775"/>
            <a:ext cx="2933700" cy="2495550"/>
          </a:xfrm>
          <a:custGeom>
            <a:avLst/>
            <a:gdLst/>
            <a:ahLst/>
            <a:cxnLst>
              <a:cxn ang="0">
                <a:pos x="654" y="1572"/>
              </a:cxn>
              <a:cxn ang="0">
                <a:pos x="0" y="366"/>
              </a:cxn>
              <a:cxn ang="0">
                <a:pos x="870" y="0"/>
              </a:cxn>
              <a:cxn ang="0">
                <a:pos x="1848" y="462"/>
              </a:cxn>
              <a:cxn ang="0">
                <a:pos x="654" y="1572"/>
              </a:cxn>
            </a:cxnLst>
            <a:rect l="0" t="0" r="r" b="b"/>
            <a:pathLst>
              <a:path w="1848" h="1572">
                <a:moveTo>
                  <a:pt x="654" y="1572"/>
                </a:moveTo>
                <a:lnTo>
                  <a:pt x="0" y="366"/>
                </a:lnTo>
                <a:lnTo>
                  <a:pt x="870" y="0"/>
                </a:lnTo>
                <a:lnTo>
                  <a:pt x="1848" y="462"/>
                </a:lnTo>
                <a:lnTo>
                  <a:pt x="654" y="1572"/>
                </a:lnTo>
                <a:close/>
              </a:path>
            </a:pathLst>
          </a:custGeom>
          <a:solidFill>
            <a:srgbClr val="99CC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624" name="Text Box 8"/>
          <p:cNvSpPr txBox="1">
            <a:spLocks noChangeArrowheads="1"/>
          </p:cNvSpPr>
          <p:nvPr/>
        </p:nvSpPr>
        <p:spPr bwMode="auto">
          <a:xfrm>
            <a:off x="5581650" y="5410200"/>
            <a:ext cx="2400300" cy="5286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/>
              <a:t>Opaque First</a:t>
            </a:r>
          </a:p>
        </p:txBody>
      </p:sp>
      <p:sp>
        <p:nvSpPr>
          <p:cNvPr id="9" name="Rectangle 8"/>
          <p:cNvSpPr/>
          <p:nvPr/>
        </p:nvSpPr>
        <p:spPr>
          <a:xfrm>
            <a:off x="8802" y="5997220"/>
            <a:ext cx="35328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/>
              <a:t>*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glDepthMask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(false)</a:t>
            </a:r>
            <a:endParaRPr lang="en-US" sz="2000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748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0" grpId="0" animBg="1"/>
      <p:bldP spid="111621" grpId="0" animBg="1"/>
      <p:bldP spid="111622" grpId="0" animBg="1"/>
      <p:bldP spid="1116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Recall: Depth-buffer masking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111752" cy="4495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By default every write to color buffer writes depth in Depth buffer</a:t>
            </a:r>
          </a:p>
          <a:p>
            <a:r>
              <a:rPr lang="en-US" dirty="0" smtClean="0"/>
              <a:t>Disable writing with</a:t>
            </a:r>
          </a:p>
          <a:p>
            <a:pPr lvl="1"/>
            <a:r>
              <a:rPr lang="en-US" dirty="0" err="1" smtClean="0"/>
              <a:t>glDepthMask</a:t>
            </a:r>
            <a:r>
              <a:rPr lang="en-US" dirty="0" smtClean="0"/>
              <a:t>(</a:t>
            </a:r>
            <a:r>
              <a:rPr lang="en-US" b="1" dirty="0" smtClean="0"/>
              <a:t>false</a:t>
            </a:r>
            <a:r>
              <a:rPr lang="en-US" dirty="0" smtClean="0"/>
              <a:t>)</a:t>
            </a:r>
          </a:p>
          <a:p>
            <a:r>
              <a:rPr lang="en-US" dirty="0" smtClean="0"/>
              <a:t>Enable writing with</a:t>
            </a:r>
          </a:p>
          <a:p>
            <a:pPr lvl="1"/>
            <a:r>
              <a:rPr lang="en-US" dirty="0" err="1" smtClean="0"/>
              <a:t>glDepthMask</a:t>
            </a:r>
            <a:r>
              <a:rPr lang="en-US" dirty="0" smtClean="0"/>
              <a:t>(</a:t>
            </a:r>
            <a:r>
              <a:rPr lang="en-US" b="1" dirty="0" smtClean="0"/>
              <a:t>true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Note: also affects </a:t>
            </a:r>
            <a:r>
              <a:rPr lang="en-US" b="1" dirty="0" err="1" smtClean="0"/>
              <a:t>glClear</a:t>
            </a:r>
            <a:r>
              <a:rPr lang="en-US" b="1" dirty="0" smtClean="0"/>
              <a:t>()</a:t>
            </a:r>
            <a:r>
              <a:rPr lang="en-US" dirty="0" smtClean="0"/>
              <a:t>!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backfaces</a:t>
            </a:r>
            <a:r>
              <a:rPr lang="en-US" dirty="0" smtClean="0"/>
              <a:t> aren’t completely transparent disable cull faces with </a:t>
            </a:r>
          </a:p>
          <a:p>
            <a:pPr lvl="1"/>
            <a:r>
              <a:rPr lang="en-US" dirty="0" err="1" smtClean="0"/>
              <a:t>glDisable</a:t>
            </a:r>
            <a:r>
              <a:rPr lang="en-US" dirty="0" smtClean="0"/>
              <a:t>(GL_CULL_FACE</a:t>
            </a:r>
            <a:r>
              <a:rPr lang="en-US" dirty="0"/>
              <a:t>)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9" name="Picture 5" descr="Z-buffer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00" y="4038600"/>
            <a:ext cx="4064000" cy="213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Chen\Desktop\120px-Emblem-readonly.svg_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4419600"/>
            <a:ext cx="1371600" cy="1371600"/>
          </a:xfrm>
          <a:prstGeom prst="rect">
            <a:avLst/>
          </a:prstGeom>
          <a:noFill/>
        </p:spPr>
      </p:pic>
      <p:pic>
        <p:nvPicPr>
          <p:cNvPr id="12" name="Picture 11" descr="Z-buffer1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1600200"/>
            <a:ext cx="4076700" cy="217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1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News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912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This method has problems</a:t>
            </a:r>
          </a:p>
          <a:p>
            <a:pPr lvl="1"/>
            <a:r>
              <a:rPr lang="en-US" sz="1800" dirty="0" smtClean="0"/>
              <a:t>Rendering order affects overlaying transparent polygons of different colors</a:t>
            </a:r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r>
              <a:rPr lang="en-US" sz="2600" dirty="0" smtClean="0"/>
              <a:t>Suggested solution</a:t>
            </a:r>
          </a:p>
          <a:p>
            <a:pPr lvl="1"/>
            <a:r>
              <a:rPr lang="en-US" sz="1800" dirty="0" smtClean="0"/>
              <a:t>Sorting transparent polygons</a:t>
            </a: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545" y="3153569"/>
            <a:ext cx="122872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145" y="3153569"/>
            <a:ext cx="118110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5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Corrected </a:t>
            </a:r>
            <a:r>
              <a:rPr lang="en-US" dirty="0"/>
              <a:t>S</a:t>
            </a:r>
            <a:r>
              <a:rPr lang="en-US" dirty="0" smtClean="0"/>
              <a:t>olution</a:t>
            </a:r>
            <a:endParaRPr lang="en-US" dirty="0"/>
          </a:p>
        </p:txBody>
      </p:sp>
      <p:sp>
        <p:nvSpPr>
          <p:cNvPr id="111619" name="Rectangle 3"/>
          <p:cNvSpPr>
            <a:spLocks noGrp="1"/>
          </p:cNvSpPr>
          <p:nvPr>
            <p:ph type="body" idx="1"/>
          </p:nvPr>
        </p:nvSpPr>
        <p:spPr>
          <a:xfrm>
            <a:off x="457200" y="1533525"/>
            <a:ext cx="4114800" cy="47910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Render all opaque </a:t>
            </a:r>
            <a:r>
              <a:rPr lang="en-US" dirty="0" smtClean="0"/>
              <a:t>(</a:t>
            </a:r>
            <a:r>
              <a:rPr lang="he-IL" dirty="0" smtClean="0"/>
              <a:t>אָטוּם</a:t>
            </a:r>
            <a:r>
              <a:rPr lang="en-US" dirty="0" smtClean="0"/>
              <a:t>) polygons </a:t>
            </a:r>
            <a:r>
              <a:rPr lang="en-US" dirty="0"/>
              <a:t>first.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/>
              <a:t>Make the depth buffer read </a:t>
            </a:r>
            <a:r>
              <a:rPr lang="en-US" dirty="0" smtClean="0"/>
              <a:t>only*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 smtClean="0"/>
              <a:t>Sort transparent polygons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 smtClean="0"/>
              <a:t>Render </a:t>
            </a:r>
            <a:r>
              <a:rPr lang="en-US" dirty="0"/>
              <a:t>transparent </a:t>
            </a:r>
            <a:r>
              <a:rPr lang="en-US" dirty="0" smtClean="0"/>
              <a:t>polygons </a:t>
            </a:r>
            <a:r>
              <a:rPr lang="en-US" dirty="0" smtClean="0"/>
              <a:t>back to </a:t>
            </a:r>
            <a:r>
              <a:rPr lang="en-US" smtClean="0"/>
              <a:t>front 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smtClean="0"/>
              <a:t>Enable </a:t>
            </a:r>
            <a:r>
              <a:rPr lang="en-US" dirty="0"/>
              <a:t>depth buffer </a:t>
            </a:r>
            <a:r>
              <a:rPr lang="en-US" dirty="0" smtClean="0"/>
              <a:t>writing</a:t>
            </a:r>
            <a:endParaRPr lang="en-US" dirty="0"/>
          </a:p>
        </p:txBody>
      </p:sp>
      <p:sp>
        <p:nvSpPr>
          <p:cNvPr id="111620" name="Freeform 4"/>
          <p:cNvSpPr>
            <a:spLocks/>
          </p:cNvSpPr>
          <p:nvPr/>
        </p:nvSpPr>
        <p:spPr bwMode="auto">
          <a:xfrm>
            <a:off x="5219700" y="1552575"/>
            <a:ext cx="1981200" cy="2105025"/>
          </a:xfrm>
          <a:custGeom>
            <a:avLst/>
            <a:gdLst/>
            <a:ahLst/>
            <a:cxnLst>
              <a:cxn ang="0">
                <a:pos x="0" y="900"/>
              </a:cxn>
              <a:cxn ang="0">
                <a:pos x="72" y="738"/>
              </a:cxn>
              <a:cxn ang="0">
                <a:pos x="102" y="672"/>
              </a:cxn>
              <a:cxn ang="0">
                <a:pos x="744" y="0"/>
              </a:cxn>
              <a:cxn ang="0">
                <a:pos x="1248" y="492"/>
              </a:cxn>
              <a:cxn ang="0">
                <a:pos x="936" y="1326"/>
              </a:cxn>
              <a:cxn ang="0">
                <a:pos x="216" y="1218"/>
              </a:cxn>
              <a:cxn ang="0">
                <a:pos x="0" y="900"/>
              </a:cxn>
            </a:cxnLst>
            <a:rect l="0" t="0" r="r" b="b"/>
            <a:pathLst>
              <a:path w="1248" h="1326">
                <a:moveTo>
                  <a:pt x="0" y="900"/>
                </a:moveTo>
                <a:cubicBezTo>
                  <a:pt x="24" y="846"/>
                  <a:pt x="48" y="792"/>
                  <a:pt x="72" y="738"/>
                </a:cubicBezTo>
                <a:cubicBezTo>
                  <a:pt x="82" y="716"/>
                  <a:pt x="102" y="672"/>
                  <a:pt x="102" y="672"/>
                </a:cubicBezTo>
                <a:lnTo>
                  <a:pt x="744" y="0"/>
                </a:lnTo>
                <a:lnTo>
                  <a:pt x="1248" y="492"/>
                </a:lnTo>
                <a:lnTo>
                  <a:pt x="936" y="1326"/>
                </a:lnTo>
                <a:lnTo>
                  <a:pt x="216" y="1218"/>
                </a:lnTo>
                <a:lnTo>
                  <a:pt x="0" y="900"/>
                </a:lnTo>
                <a:close/>
              </a:path>
            </a:pathLst>
          </a:cu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621" name="Freeform 5"/>
          <p:cNvSpPr>
            <a:spLocks/>
          </p:cNvSpPr>
          <p:nvPr/>
        </p:nvSpPr>
        <p:spPr bwMode="auto">
          <a:xfrm>
            <a:off x="5572125" y="1771650"/>
            <a:ext cx="2886075" cy="2209800"/>
          </a:xfrm>
          <a:custGeom>
            <a:avLst/>
            <a:gdLst/>
            <a:ahLst/>
            <a:cxnLst>
              <a:cxn ang="0">
                <a:pos x="780" y="1326"/>
              </a:cxn>
              <a:cxn ang="0">
                <a:pos x="756" y="1278"/>
              </a:cxn>
              <a:cxn ang="0">
                <a:pos x="0" y="618"/>
              </a:cxn>
              <a:cxn ang="0">
                <a:pos x="1002" y="0"/>
              </a:cxn>
              <a:cxn ang="0">
                <a:pos x="1818" y="714"/>
              </a:cxn>
              <a:cxn ang="0">
                <a:pos x="1104" y="1392"/>
              </a:cxn>
              <a:cxn ang="0">
                <a:pos x="780" y="1326"/>
              </a:cxn>
            </a:cxnLst>
            <a:rect l="0" t="0" r="r" b="b"/>
            <a:pathLst>
              <a:path w="1818" h="1392">
                <a:moveTo>
                  <a:pt x="780" y="1326"/>
                </a:moveTo>
                <a:cubicBezTo>
                  <a:pt x="772" y="1310"/>
                  <a:pt x="756" y="1278"/>
                  <a:pt x="756" y="1278"/>
                </a:cubicBezTo>
                <a:lnTo>
                  <a:pt x="0" y="618"/>
                </a:lnTo>
                <a:lnTo>
                  <a:pt x="1002" y="0"/>
                </a:lnTo>
                <a:lnTo>
                  <a:pt x="1818" y="714"/>
                </a:lnTo>
                <a:lnTo>
                  <a:pt x="1104" y="1392"/>
                </a:lnTo>
                <a:lnTo>
                  <a:pt x="780" y="1326"/>
                </a:lnTo>
                <a:close/>
              </a:path>
            </a:pathLst>
          </a:custGeom>
          <a:solidFill>
            <a:srgbClr val="5E84A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622" name="Freeform 6"/>
          <p:cNvSpPr>
            <a:spLocks/>
          </p:cNvSpPr>
          <p:nvPr/>
        </p:nvSpPr>
        <p:spPr bwMode="auto">
          <a:xfrm>
            <a:off x="5848350" y="2590800"/>
            <a:ext cx="2743200" cy="2352675"/>
          </a:xfrm>
          <a:custGeom>
            <a:avLst/>
            <a:gdLst/>
            <a:ahLst/>
            <a:cxnLst>
              <a:cxn ang="0">
                <a:pos x="0" y="900"/>
              </a:cxn>
              <a:cxn ang="0">
                <a:pos x="456" y="0"/>
              </a:cxn>
              <a:cxn ang="0">
                <a:pos x="1728" y="438"/>
              </a:cxn>
              <a:cxn ang="0">
                <a:pos x="1470" y="1482"/>
              </a:cxn>
              <a:cxn ang="0">
                <a:pos x="0" y="900"/>
              </a:cxn>
            </a:cxnLst>
            <a:rect l="0" t="0" r="r" b="b"/>
            <a:pathLst>
              <a:path w="1728" h="1482">
                <a:moveTo>
                  <a:pt x="0" y="900"/>
                </a:moveTo>
                <a:lnTo>
                  <a:pt x="456" y="0"/>
                </a:lnTo>
                <a:lnTo>
                  <a:pt x="1728" y="438"/>
                </a:lnTo>
                <a:lnTo>
                  <a:pt x="1470" y="1482"/>
                </a:lnTo>
                <a:lnTo>
                  <a:pt x="0" y="900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623" name="Freeform 7"/>
          <p:cNvSpPr>
            <a:spLocks/>
          </p:cNvSpPr>
          <p:nvPr/>
        </p:nvSpPr>
        <p:spPr bwMode="auto">
          <a:xfrm>
            <a:off x="5143500" y="2771775"/>
            <a:ext cx="2933700" cy="2495550"/>
          </a:xfrm>
          <a:custGeom>
            <a:avLst/>
            <a:gdLst/>
            <a:ahLst/>
            <a:cxnLst>
              <a:cxn ang="0">
                <a:pos x="654" y="1572"/>
              </a:cxn>
              <a:cxn ang="0">
                <a:pos x="0" y="366"/>
              </a:cxn>
              <a:cxn ang="0">
                <a:pos x="870" y="0"/>
              </a:cxn>
              <a:cxn ang="0">
                <a:pos x="1848" y="462"/>
              </a:cxn>
              <a:cxn ang="0">
                <a:pos x="654" y="1572"/>
              </a:cxn>
            </a:cxnLst>
            <a:rect l="0" t="0" r="r" b="b"/>
            <a:pathLst>
              <a:path w="1848" h="1572">
                <a:moveTo>
                  <a:pt x="654" y="1572"/>
                </a:moveTo>
                <a:lnTo>
                  <a:pt x="0" y="366"/>
                </a:lnTo>
                <a:lnTo>
                  <a:pt x="870" y="0"/>
                </a:lnTo>
                <a:lnTo>
                  <a:pt x="1848" y="462"/>
                </a:lnTo>
                <a:lnTo>
                  <a:pt x="654" y="1572"/>
                </a:lnTo>
                <a:close/>
              </a:path>
            </a:pathLst>
          </a:custGeom>
          <a:solidFill>
            <a:srgbClr val="99CC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624" name="Text Box 8"/>
          <p:cNvSpPr txBox="1">
            <a:spLocks noChangeArrowheads="1"/>
          </p:cNvSpPr>
          <p:nvPr/>
        </p:nvSpPr>
        <p:spPr bwMode="auto">
          <a:xfrm>
            <a:off x="5581650" y="5410200"/>
            <a:ext cx="2400300" cy="5286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/>
              <a:t>Opaque First</a:t>
            </a:r>
          </a:p>
        </p:txBody>
      </p:sp>
      <p:sp>
        <p:nvSpPr>
          <p:cNvPr id="9" name="Rectangle 8"/>
          <p:cNvSpPr/>
          <p:nvPr/>
        </p:nvSpPr>
        <p:spPr>
          <a:xfrm>
            <a:off x="8802" y="5997220"/>
            <a:ext cx="35328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/>
              <a:t>*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glDepthMask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(false)</a:t>
            </a:r>
            <a:endParaRPr lang="en-US" sz="2000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602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0" grpId="0" animBg="1"/>
      <p:bldP spid="111621" grpId="0" animBg="1"/>
      <p:bldP spid="111622" grpId="0" animBg="1"/>
      <p:bldP spid="1116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 smtClean="0"/>
              <a:t>Very </a:t>
            </a:r>
            <a:r>
              <a:rPr lang="en-US" sz="2600" dirty="0"/>
              <a:t>costly</a:t>
            </a:r>
            <a:r>
              <a:rPr lang="en-US" sz="2600" dirty="0">
                <a:sym typeface="Wingdings" panose="05000000000000000000" pitchFamily="2" charset="2"/>
              </a:rPr>
              <a:t></a:t>
            </a:r>
            <a:endParaRPr lang="en-US" sz="2600" dirty="0"/>
          </a:p>
          <a:p>
            <a:r>
              <a:rPr lang="en-US" sz="2600" dirty="0" smtClean="0"/>
              <a:t>Sorting </a:t>
            </a:r>
            <a:r>
              <a:rPr lang="en-US" sz="2600" dirty="0"/>
              <a:t>polygons is also a </a:t>
            </a:r>
            <a:r>
              <a:rPr lang="en-US" sz="2600" dirty="0" smtClean="0"/>
              <a:t>problem sometimes</a:t>
            </a:r>
          </a:p>
          <a:p>
            <a:endParaRPr lang="en-US" sz="2600" dirty="0"/>
          </a:p>
          <a:p>
            <a:endParaRPr lang="en-US" sz="2600" dirty="0" smtClean="0"/>
          </a:p>
          <a:p>
            <a:endParaRPr lang="en-US" sz="2600" dirty="0"/>
          </a:p>
          <a:p>
            <a:endParaRPr lang="en-US" sz="2600" dirty="0" smtClean="0"/>
          </a:p>
          <a:p>
            <a:endParaRPr lang="en-US" sz="2600" dirty="0"/>
          </a:p>
          <a:p>
            <a:endParaRPr lang="en-US" sz="2600" dirty="0" smtClean="0"/>
          </a:p>
          <a:p>
            <a:r>
              <a:rPr lang="en-US" sz="2600" dirty="0" smtClean="0"/>
              <a:t>Distance </a:t>
            </a:r>
            <a:r>
              <a:rPr lang="en-US" sz="2600" dirty="0"/>
              <a:t>from center of polygon is usually good enough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/>
              <a:t>More Bad </a:t>
            </a:r>
            <a:r>
              <a:rPr lang="en-US" dirty="0" smtClean="0"/>
              <a:t>News</a:t>
            </a:r>
            <a:endParaRPr lang="en-US" dirty="0"/>
          </a:p>
        </p:txBody>
      </p:sp>
      <p:pic>
        <p:nvPicPr>
          <p:cNvPr id="6" name="Picture 2" descr="C:\Users\Chen\Desktop\Triple_overla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583657"/>
            <a:ext cx="2451100" cy="2438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6239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Textures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Look, it’s wooden!</a:t>
            </a:r>
            <a:endParaRPr lang="en-US" dirty="0"/>
          </a:p>
        </p:txBody>
      </p:sp>
      <p:pic>
        <p:nvPicPr>
          <p:cNvPr id="5122" name="Picture 2" descr="C:\Users\Chen\Desktop\textures_images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24645"/>
            <a:ext cx="3153730" cy="3018570"/>
          </a:xfrm>
          <a:prstGeom prst="rect">
            <a:avLst/>
          </a:prstGeom>
          <a:noFill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OpenGL Supported Textures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0" y="1646238"/>
            <a:ext cx="2897637" cy="639762"/>
          </a:xfrm>
        </p:spPr>
        <p:txBody>
          <a:bodyPr/>
          <a:lstStyle/>
          <a:p>
            <a:pPr algn="ctr"/>
            <a:r>
              <a:rPr lang="en-US" dirty="0" smtClean="0"/>
              <a:t>1D Texture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"/>
          </p:nvPr>
        </p:nvSpPr>
        <p:spPr>
          <a:xfrm>
            <a:off x="2968625" y="1646238"/>
            <a:ext cx="2898775" cy="639762"/>
          </a:xfrm>
        </p:spPr>
        <p:txBody>
          <a:bodyPr/>
          <a:lstStyle/>
          <a:p>
            <a:pPr algn="ctr"/>
            <a:r>
              <a:rPr lang="en-US" dirty="0" smtClean="0"/>
              <a:t>2D Texture</a:t>
            </a:r>
            <a:endParaRPr lang="en-US" dirty="0"/>
          </a:p>
        </p:txBody>
      </p:sp>
      <p:pic>
        <p:nvPicPr>
          <p:cNvPr id="9" name="Picture 3" descr="strands-n1000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76" y="2905100"/>
            <a:ext cx="2968291" cy="1910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 Placeholder 15"/>
          <p:cNvSpPr txBox="1">
            <a:spLocks/>
          </p:cNvSpPr>
          <p:nvPr/>
        </p:nvSpPr>
        <p:spPr>
          <a:xfrm>
            <a:off x="6016625" y="1646238"/>
            <a:ext cx="2898775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R="0" lvl="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3D Texture</a:t>
            </a:r>
          </a:p>
        </p:txBody>
      </p:sp>
      <p:pic>
        <p:nvPicPr>
          <p:cNvPr id="1026" name="Picture 2" descr="http://www.sandbox.de/visual/Screenshot-Globe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91879" y="2521474"/>
            <a:ext cx="2201083" cy="220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xture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688" y="2348555"/>
            <a:ext cx="3028647" cy="227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Chen\Desktop\marble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588" y="4722558"/>
            <a:ext cx="2646845" cy="1985134"/>
          </a:xfrm>
          <a:prstGeom prst="rect">
            <a:avLst/>
          </a:prstGeom>
          <a:noFill/>
        </p:spPr>
      </p:pic>
      <p:pic>
        <p:nvPicPr>
          <p:cNvPr id="12" name="Picture 2" descr="C:\Users\Chen\Desktop\cubeTexturedSolved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355" y="4850727"/>
            <a:ext cx="1654129" cy="1728795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6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Textures usage in OpenGL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Register and load a texture object</a:t>
            </a:r>
          </a:p>
          <a:p>
            <a:pPr lvl="1"/>
            <a:r>
              <a:rPr lang="en-US" dirty="0" smtClean="0"/>
              <a:t>At initialization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Turn on texturing</a:t>
            </a:r>
          </a:p>
          <a:p>
            <a:pPr marL="914400" lvl="1" indent="-514350"/>
            <a:r>
              <a:rPr lang="en-US" dirty="0" smtClean="0"/>
              <a:t>Enable texturing</a:t>
            </a:r>
          </a:p>
          <a:p>
            <a:pPr marL="914400" lvl="1" indent="-514350"/>
            <a:r>
              <a:rPr lang="en-US" dirty="0" smtClean="0"/>
              <a:t>Bind texture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geometry with texture mapping</a:t>
            </a:r>
          </a:p>
          <a:p>
            <a:pPr lvl="1"/>
            <a:r>
              <a:rPr lang="en-US" dirty="0" smtClean="0"/>
              <a:t>Set texture coordinates per vertex</a:t>
            </a:r>
          </a:p>
          <a:p>
            <a:pPr lvl="1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9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Texture Loading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image from file and store on video card</a:t>
            </a:r>
          </a:p>
          <a:p>
            <a:pPr lvl="1"/>
            <a:r>
              <a:rPr lang="en-US" dirty="0" smtClean="0"/>
              <a:t>Stored in raw format</a:t>
            </a:r>
          </a:p>
          <a:p>
            <a:r>
              <a:rPr lang="en-US" dirty="0" smtClean="0"/>
              <a:t>OpenGL functions</a:t>
            </a:r>
            <a:endParaRPr lang="en-US" b="1" dirty="0" smtClean="0">
              <a:latin typeface="Courier New" pitchFamily="49" charset="0"/>
            </a:endParaRPr>
          </a:p>
          <a:p>
            <a:pPr lvl="1"/>
            <a:r>
              <a:rPr lang="en-US" b="1" dirty="0" err="1" smtClean="0">
                <a:latin typeface="Courier New" pitchFamily="49" charset="0"/>
              </a:rPr>
              <a:t>glGenTextures</a:t>
            </a:r>
            <a:r>
              <a:rPr lang="en-US" b="1" dirty="0" smtClean="0">
                <a:latin typeface="Courier New" pitchFamily="49" charset="0"/>
              </a:rPr>
              <a:t>, glTexImage2D, </a:t>
            </a:r>
            <a:r>
              <a:rPr lang="en-US" b="1" dirty="0" err="1" smtClean="0">
                <a:latin typeface="Courier New" pitchFamily="49" charset="0"/>
              </a:rPr>
              <a:t>glDeleteTextures</a:t>
            </a:r>
            <a:endParaRPr lang="en-US" b="1" dirty="0" smtClean="0">
              <a:latin typeface="Courier New" pitchFamily="49" charset="0"/>
            </a:endParaRPr>
          </a:p>
          <a:p>
            <a:r>
              <a:rPr lang="en-US" dirty="0" smtClean="0"/>
              <a:t>JOGL wrapper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 smtClean="0">
                <a:latin typeface="Courier New" pitchFamily="49" charset="0"/>
              </a:rPr>
              <a:t>File f = new File(“floor.jpg");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 smtClean="0">
                <a:solidFill>
                  <a:srgbClr val="C00000"/>
                </a:solidFill>
                <a:latin typeface="Courier New" pitchFamily="49" charset="0"/>
              </a:rPr>
              <a:t>Texture </a:t>
            </a:r>
            <a:r>
              <a:rPr lang="en-US" sz="2800" b="1" dirty="0" err="1" smtClean="0">
                <a:solidFill>
                  <a:srgbClr val="C00000"/>
                </a:solidFill>
                <a:latin typeface="Courier New" pitchFamily="49" charset="0"/>
              </a:rPr>
              <a:t>tex</a:t>
            </a:r>
            <a:r>
              <a:rPr lang="en-US" sz="2800" b="1" dirty="0" smtClean="0">
                <a:latin typeface="Courier New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 err="1" smtClean="0">
                <a:solidFill>
                  <a:srgbClr val="C00000"/>
                </a:solidFill>
                <a:latin typeface="Courier New" pitchFamily="49" charset="0"/>
              </a:rPr>
              <a:t>tex</a:t>
            </a:r>
            <a:r>
              <a:rPr lang="en-US" sz="2800" b="1" dirty="0" smtClean="0">
                <a:latin typeface="Courier New" pitchFamily="49" charset="0"/>
              </a:rPr>
              <a:t> = </a:t>
            </a:r>
            <a:r>
              <a:rPr lang="en-US" sz="2800" b="1" dirty="0" err="1" smtClean="0">
                <a:latin typeface="Courier New" pitchFamily="49" charset="0"/>
              </a:rPr>
              <a:t>TextureIO.newTexture</a:t>
            </a:r>
            <a:r>
              <a:rPr lang="en-US" sz="2800" b="1" dirty="0" smtClean="0">
                <a:latin typeface="Courier New" pitchFamily="49" charset="0"/>
              </a:rPr>
              <a:t>(f, true);</a:t>
            </a:r>
            <a:endParaRPr lang="he-IL" b="1" dirty="0" smtClean="0">
              <a:latin typeface="Courier New" pitchFamily="49" charset="0"/>
            </a:endParaRPr>
          </a:p>
          <a:p>
            <a:r>
              <a:rPr lang="en-US" dirty="0" smtClean="0"/>
              <a:t>This is usually done in </a:t>
            </a:r>
            <a:r>
              <a:rPr lang="en-US" sz="2800" b="1" dirty="0" err="1">
                <a:latin typeface="Courier New" pitchFamily="49" charset="0"/>
              </a:rPr>
              <a:t>init</a:t>
            </a:r>
            <a:r>
              <a:rPr lang="en-US" sz="2800" b="1" dirty="0">
                <a:latin typeface="Courier New" pitchFamily="49" charset="0"/>
              </a:rPr>
              <a:t>()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3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View Controller</a:t>
            </a:r>
          </a:p>
          <a:p>
            <a:r>
              <a:rPr lang="en-US" dirty="0" smtClean="0"/>
              <a:t>Light </a:t>
            </a:r>
            <a:r>
              <a:rPr lang="en-US" dirty="0" smtClean="0"/>
              <a:t>code project example (go through code)</a:t>
            </a:r>
          </a:p>
          <a:p>
            <a:r>
              <a:rPr lang="en-US" dirty="0" smtClean="0"/>
              <a:t>Blending</a:t>
            </a:r>
          </a:p>
          <a:p>
            <a:r>
              <a:rPr lang="en-US" dirty="0" smtClean="0"/>
              <a:t>Textures</a:t>
            </a:r>
          </a:p>
          <a:p>
            <a:r>
              <a:rPr lang="en-US" dirty="0" smtClean="0"/>
              <a:t>Textures and transparency code project example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9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Enable Texture Rendering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err="1">
                <a:latin typeface="Courier New" pitchFamily="49" charset="0"/>
              </a:rPr>
              <a:t>glEnable</a:t>
            </a:r>
            <a:r>
              <a:rPr lang="en-US" sz="2800" b="1" dirty="0">
                <a:latin typeface="Courier New" pitchFamily="49" charset="0"/>
              </a:rPr>
              <a:t>(GL_TEXTURE_2D)</a:t>
            </a:r>
          </a:p>
          <a:p>
            <a:pPr lvl="1"/>
            <a:r>
              <a:rPr lang="en-US" dirty="0" smtClean="0"/>
              <a:t>OpenGL will Rasterize with currently bound 2D texture</a:t>
            </a:r>
          </a:p>
          <a:p>
            <a:pPr lvl="1"/>
            <a:r>
              <a:rPr lang="en-US" dirty="0" smtClean="0"/>
              <a:t>GL_TEXTURE_1D, GL_TEXTURE_3D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Select current texture:</a:t>
            </a:r>
          </a:p>
          <a:p>
            <a:pPr lvl="1"/>
            <a:r>
              <a:rPr lang="en-US" dirty="0" smtClean="0"/>
              <a:t>OpenGL: </a:t>
            </a:r>
            <a:r>
              <a:rPr lang="en-US" b="1" i="1" dirty="0" err="1" smtClean="0"/>
              <a:t>glBindTexture</a:t>
            </a:r>
            <a:r>
              <a:rPr lang="en-US" b="1" i="1" dirty="0" smtClean="0"/>
              <a:t>(…)</a:t>
            </a:r>
          </a:p>
          <a:p>
            <a:pPr lvl="1"/>
            <a:r>
              <a:rPr lang="en-US" i="1" dirty="0" smtClean="0"/>
              <a:t>JOGL: </a:t>
            </a:r>
            <a:r>
              <a:rPr lang="en-US" b="1" i="1" dirty="0" err="1" smtClean="0"/>
              <a:t>Texture.bind</a:t>
            </a:r>
            <a:r>
              <a:rPr lang="en-US" b="1" i="1" dirty="0" smtClean="0"/>
              <a:t>()</a:t>
            </a:r>
          </a:p>
          <a:p>
            <a:pPr lvl="1"/>
            <a:endParaRPr lang="en-US" b="1" i="1" dirty="0" smtClean="0"/>
          </a:p>
          <a:p>
            <a:r>
              <a:rPr lang="en-US" dirty="0" smtClean="0"/>
              <a:t>This is usually done in </a:t>
            </a:r>
            <a:r>
              <a:rPr lang="en-US" sz="2800" b="1" dirty="0">
                <a:latin typeface="Courier New" pitchFamily="49" charset="0"/>
              </a:rPr>
              <a:t>display</a:t>
            </a:r>
            <a:r>
              <a:rPr lang="en-US" sz="2800" b="1" dirty="0" smtClean="0">
                <a:latin typeface="Courier New" pitchFamily="49" charset="0"/>
              </a:rPr>
              <a:t>()</a:t>
            </a:r>
            <a:r>
              <a:rPr lang="en-US" dirty="0" smtClean="0"/>
              <a:t>, right before rendering the shape.</a:t>
            </a:r>
          </a:p>
          <a:p>
            <a:r>
              <a:rPr lang="en-US" dirty="0" smtClean="0"/>
              <a:t>After you’re done, don’t forget to call </a:t>
            </a:r>
            <a:r>
              <a:rPr lang="en-US" b="1" dirty="0" err="1" smtClean="0">
                <a:latin typeface="Courier New" pitchFamily="49" charset="0"/>
              </a:rPr>
              <a:t>glDisable</a:t>
            </a:r>
            <a:r>
              <a:rPr lang="en-US" b="1" dirty="0" smtClean="0">
                <a:latin typeface="Courier New" pitchFamily="49" charset="0"/>
              </a:rPr>
              <a:t>(GL_TEXTURE_2D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3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Texture Parameterization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199"/>
          </a:xfrm>
        </p:spPr>
        <p:txBody>
          <a:bodyPr>
            <a:normAutofit/>
          </a:bodyPr>
          <a:lstStyle/>
          <a:p>
            <a:r>
              <a:rPr lang="en-US" dirty="0" smtClean="0"/>
              <a:t>Specify coordinate points per vertex</a:t>
            </a:r>
          </a:p>
          <a:p>
            <a:pPr lvl="1"/>
            <a:r>
              <a:rPr lang="en-US" dirty="0" smtClean="0"/>
              <a:t>Surface parameterization</a:t>
            </a:r>
          </a:p>
          <a:p>
            <a:r>
              <a:rPr lang="en-US" i="1" dirty="0" smtClean="0"/>
              <a:t>void </a:t>
            </a:r>
            <a:r>
              <a:rPr lang="en-US" b="1" i="1" dirty="0" err="1" smtClean="0"/>
              <a:t>glTexCoord</a:t>
            </a:r>
            <a:r>
              <a:rPr lang="en-US" i="1" dirty="0" smtClean="0"/>
              <a:t>*(</a:t>
            </a:r>
            <a:r>
              <a:rPr lang="en-US" i="1" dirty="0" err="1" smtClean="0"/>
              <a:t>TYPEcoords</a:t>
            </a:r>
            <a:r>
              <a:rPr lang="en-US" i="1" dirty="0" smtClean="0"/>
              <a:t>);</a:t>
            </a:r>
          </a:p>
          <a:p>
            <a:pPr lvl="1"/>
            <a:r>
              <a:rPr lang="en-US" dirty="0" smtClean="0"/>
              <a:t>You can specify 1,2,3 or 4 texture coordinates using this function</a:t>
            </a:r>
          </a:p>
          <a:p>
            <a:pPr lvl="1"/>
            <a:r>
              <a:rPr lang="en-US" dirty="0" smtClean="0"/>
              <a:t>Usually we use 2</a:t>
            </a:r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7200" y="4267200"/>
            <a:ext cx="2048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Parameterization: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61" y="3980033"/>
            <a:ext cx="4648200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5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052" y="86526"/>
            <a:ext cx="8229600" cy="1600200"/>
          </a:xfrm>
        </p:spPr>
        <p:txBody>
          <a:bodyPr/>
          <a:lstStyle/>
          <a:p>
            <a:r>
              <a:rPr lang="en-US" dirty="0" smtClean="0"/>
              <a:t>Texture Coordinates On </a:t>
            </a:r>
            <a:r>
              <a:rPr lang="en-US" dirty="0"/>
              <a:t>A</a:t>
            </a:r>
            <a:r>
              <a:rPr lang="en-US" dirty="0" smtClean="0"/>
              <a:t> Sphere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  <p:pic>
        <p:nvPicPr>
          <p:cNvPr id="1026" name="Picture 2" descr="http://upload.wikimedia.org/wikipedia/commons/0/04/UVMappin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52" y="1848140"/>
            <a:ext cx="8229600" cy="432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350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sz="3300" b="1" dirty="0" err="1" smtClean="0">
                <a:solidFill>
                  <a:srgbClr val="C00000"/>
                </a:solidFill>
                <a:latin typeface="Courier New"/>
              </a:rPr>
              <a:t>tex.bind</a:t>
            </a:r>
            <a:r>
              <a:rPr lang="en-US" sz="3300" b="1" dirty="0" smtClean="0">
                <a:solidFill>
                  <a:srgbClr val="C00000"/>
                </a:solidFill>
                <a:latin typeface="Courier New"/>
              </a:rPr>
              <a:t>()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b="1" dirty="0" err="1" smtClean="0">
                <a:latin typeface="Courier New"/>
              </a:rPr>
              <a:t>glBegin</a:t>
            </a:r>
            <a:r>
              <a:rPr lang="en-US" b="1" dirty="0" smtClean="0">
                <a:latin typeface="Courier New"/>
              </a:rPr>
              <a:t>(GL_QUADS)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b="1" dirty="0" smtClean="0">
                <a:latin typeface="Courier New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Courier New"/>
              </a:rPr>
              <a:t>glTexCoord2f(0,0)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b="1" dirty="0" smtClean="0">
                <a:latin typeface="Courier New"/>
              </a:rPr>
              <a:t>  glVertex3f(1,0,0)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b="1" dirty="0" smtClean="0">
                <a:latin typeface="Courier New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Courier New"/>
              </a:rPr>
              <a:t>glTexCoord2f(1,0)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b="1" dirty="0" smtClean="0">
                <a:latin typeface="Courier New"/>
              </a:rPr>
              <a:t>  glVertex3f(2,0,0)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b="1" dirty="0" smtClean="0">
                <a:solidFill>
                  <a:srgbClr val="C00000"/>
                </a:solidFill>
                <a:latin typeface="Courier New"/>
              </a:rPr>
              <a:t>  glTexCoord2f(1,1)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b="1" dirty="0" smtClean="0">
                <a:latin typeface="Courier New"/>
              </a:rPr>
              <a:t>  glVertex3f(2,2,1)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b="1" dirty="0" smtClean="0">
                <a:latin typeface="Courier New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Courier New"/>
              </a:rPr>
              <a:t>glTexCoord2f(0,1)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b="1" dirty="0" smtClean="0">
                <a:latin typeface="Courier New"/>
              </a:rPr>
              <a:t>  glVertex3f(1,2,1)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b="1" dirty="0" err="1" smtClean="0">
                <a:latin typeface="Courier New"/>
              </a:rPr>
              <a:t>glEnd</a:t>
            </a:r>
            <a:r>
              <a:rPr lang="en-US" b="1" dirty="0" smtClean="0">
                <a:latin typeface="Courier New"/>
              </a:rPr>
              <a:t>()</a:t>
            </a:r>
            <a:endParaRPr lang="he-IL" dirty="0" smtClean="0"/>
          </a:p>
          <a:p>
            <a:endParaRPr lang="en-US" dirty="0"/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4429125" y="4727575"/>
            <a:ext cx="1139825" cy="430212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Courier New" pitchFamily="49" charset="0"/>
                <a:cs typeface="David" pitchFamily="2" charset="-79"/>
              </a:rPr>
              <a:t>(0,0)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8150225" y="5284787"/>
            <a:ext cx="1146175" cy="43021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latin typeface="Courier New" pitchFamily="49" charset="0"/>
                <a:cs typeface="David" pitchFamily="2" charset="-79"/>
              </a:rPr>
              <a:t>(1,0)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4597400" y="2541587"/>
            <a:ext cx="1085850" cy="43021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latin typeface="Courier New" pitchFamily="49" charset="0"/>
                <a:cs typeface="David" pitchFamily="2" charset="-79"/>
              </a:rPr>
              <a:t>(0,1)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8081963" y="1795462"/>
            <a:ext cx="1087437" cy="430213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latin typeface="Courier New" pitchFamily="49" charset="0"/>
                <a:cs typeface="David" pitchFamily="2" charset="-79"/>
              </a:rPr>
              <a:t>(1,1)</a:t>
            </a:r>
          </a:p>
        </p:txBody>
      </p:sp>
      <p:pic>
        <p:nvPicPr>
          <p:cNvPr id="11" name="Picture 12" descr="tex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038" y="2162175"/>
            <a:ext cx="3133725" cy="324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5160963" y="4572000"/>
            <a:ext cx="138112" cy="1492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 rtl="1"/>
            <a:endParaRPr lang="he-IL">
              <a:latin typeface="Constantia" pitchFamily="18" charset="0"/>
              <a:cs typeface="David" pitchFamily="2" charset="-79"/>
            </a:endParaRP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5343525" y="3044825"/>
            <a:ext cx="138113" cy="1492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 rtl="1"/>
            <a:endParaRPr lang="he-IL">
              <a:latin typeface="Constantia" pitchFamily="18" charset="0"/>
              <a:cs typeface="David" pitchFamily="2" charset="-79"/>
            </a:endParaRPr>
          </a:p>
        </p:txBody>
      </p:sp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7943850" y="2187575"/>
            <a:ext cx="138113" cy="1476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 rtl="1"/>
            <a:endParaRPr lang="he-IL">
              <a:latin typeface="Constantia" pitchFamily="18" charset="0"/>
              <a:cs typeface="David" pitchFamily="2" charset="-79"/>
            </a:endParaRPr>
          </a:p>
        </p:txBody>
      </p:sp>
      <p:sp>
        <p:nvSpPr>
          <p:cNvPr id="15" name="Oval 9"/>
          <p:cNvSpPr>
            <a:spLocks noChangeArrowheads="1"/>
          </p:cNvSpPr>
          <p:nvPr/>
        </p:nvSpPr>
        <p:spPr bwMode="auto">
          <a:xfrm>
            <a:off x="8085138" y="5205412"/>
            <a:ext cx="138112" cy="1492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 rtl="1"/>
            <a:endParaRPr lang="he-IL">
              <a:latin typeface="Constantia" pitchFamily="18" charset="0"/>
              <a:cs typeface="David" pitchFamily="2" charset="-79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5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376772"/>
          </a:xfrm>
        </p:spPr>
        <p:txBody>
          <a:bodyPr/>
          <a:lstStyle/>
          <a:p>
            <a:r>
              <a:rPr lang="en-US" dirty="0" err="1" smtClean="0"/>
              <a:t>Mip</a:t>
            </a:r>
            <a:r>
              <a:rPr lang="en-US" dirty="0" smtClean="0"/>
              <a:t> Maps</a:t>
            </a:r>
            <a:endParaRPr lang="en-US" dirty="0"/>
          </a:p>
        </p:txBody>
      </p:sp>
      <p:pic>
        <p:nvPicPr>
          <p:cNvPr id="85021" name="Picture 2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675" y="4724400"/>
            <a:ext cx="228600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5024" name="Picture 3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960" y="5572125"/>
            <a:ext cx="11430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5027" name="Picture 3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960" y="5972175"/>
            <a:ext cx="5715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5032" name="Picture 4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840" y="6172200"/>
            <a:ext cx="2857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15"/>
              <p:cNvSpPr>
                <a:spLocks noGrp="1"/>
              </p:cNvSpPr>
              <p:nvPr>
                <p:ph sz="half" idx="4294967295"/>
              </p:nvPr>
            </p:nvSpPr>
            <p:spPr>
              <a:xfrm>
                <a:off x="457200" y="1600200"/>
                <a:ext cx="4267200" cy="4648199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When you’re far and texture seems small, aliasing gets in the way</a:t>
                </a:r>
              </a:p>
              <a:p>
                <a:r>
                  <a:rPr lang="en-US" dirty="0" smtClean="0"/>
                  <a:t>We build a pre-filtered pyramid of textures</a:t>
                </a:r>
              </a:p>
              <a:p>
                <a:r>
                  <a:rPr lang="en-US" dirty="0" smtClean="0"/>
                  <a:t>That’s why texture size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is advisable</a:t>
                </a:r>
              </a:p>
              <a:p>
                <a:r>
                  <a:rPr lang="en-US" dirty="0" smtClean="0"/>
                  <a:t>Automatically generated with JOGL</a:t>
                </a:r>
              </a:p>
              <a:p>
                <a:pPr>
                  <a:buNone/>
                </a:pPr>
                <a:r>
                  <a:rPr lang="en-US" sz="1600" b="1" dirty="0" smtClean="0">
                    <a:latin typeface="Courier New" pitchFamily="49" charset="0"/>
                    <a:cs typeface="David" pitchFamily="2" charset="-79"/>
                  </a:rPr>
                  <a:t>Texture </a:t>
                </a:r>
                <a:r>
                  <a:rPr lang="en-US" sz="1600" b="1" dirty="0" err="1" smtClean="0">
                    <a:latin typeface="Courier New" pitchFamily="49" charset="0"/>
                    <a:cs typeface="David" pitchFamily="2" charset="-79"/>
                  </a:rPr>
                  <a:t>tex</a:t>
                </a:r>
                <a:r>
                  <a:rPr lang="en-US" sz="1600" b="1" dirty="0" smtClean="0">
                    <a:latin typeface="Courier New" pitchFamily="49" charset="0"/>
                    <a:cs typeface="David" pitchFamily="2" charset="-79"/>
                  </a:rPr>
                  <a:t> = </a:t>
                </a:r>
              </a:p>
              <a:p>
                <a:pPr>
                  <a:buNone/>
                </a:pPr>
                <a:r>
                  <a:rPr lang="en-US" sz="1600" b="1" dirty="0" smtClean="0">
                    <a:latin typeface="Courier New" pitchFamily="49" charset="0"/>
                    <a:cs typeface="David" pitchFamily="2" charset="-79"/>
                  </a:rPr>
                  <a:t>  </a:t>
                </a:r>
                <a:r>
                  <a:rPr lang="en-US" sz="1600" b="1" dirty="0" err="1" smtClean="0">
                    <a:latin typeface="Courier New" pitchFamily="49" charset="0"/>
                    <a:cs typeface="David" pitchFamily="2" charset="-79"/>
                  </a:rPr>
                  <a:t>TextureIO.newTexture</a:t>
                </a:r>
                <a:r>
                  <a:rPr lang="en-US" sz="1600" b="1" dirty="0" smtClean="0">
                    <a:latin typeface="Courier New" pitchFamily="49" charset="0"/>
                    <a:cs typeface="David" pitchFamily="2" charset="-79"/>
                  </a:rPr>
                  <a:t>(f, </a:t>
                </a:r>
                <a:r>
                  <a:rPr lang="en-US" sz="1600" b="1" u="sng" dirty="0" smtClean="0">
                    <a:solidFill>
                      <a:srgbClr val="C00000"/>
                    </a:solidFill>
                    <a:latin typeface="Courier New" pitchFamily="49" charset="0"/>
                    <a:cs typeface="David" pitchFamily="2" charset="-79"/>
                  </a:rPr>
                  <a:t>true</a:t>
                </a:r>
                <a:r>
                  <a:rPr lang="en-US" sz="1600" b="1" dirty="0" smtClean="0">
                    <a:latin typeface="Courier New" pitchFamily="49" charset="0"/>
                    <a:cs typeface="David" pitchFamily="2" charset="-79"/>
                  </a:rPr>
                  <a:t>);</a:t>
                </a:r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6" name="Content Placeholder 1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4294967295"/>
              </p:nvPr>
            </p:nvSpPr>
            <p:spPr>
              <a:xfrm>
                <a:off x="457200" y="1600200"/>
                <a:ext cx="4267200" cy="4648199"/>
              </a:xfrm>
              <a:prstGeom prst="rect">
                <a:avLst/>
              </a:prstGeom>
              <a:blipFill rotWithShape="1">
                <a:blip r:embed="rId6"/>
                <a:stretch>
                  <a:fillRect l="-1857" t="-1050" r="-1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2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524000"/>
            <a:ext cx="4038600" cy="299529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err="1" smtClean="0"/>
              <a:t>Minification</a:t>
            </a:r>
            <a:r>
              <a:rPr lang="en-US" altLang="zh-TW" dirty="0" smtClean="0"/>
              <a:t> Issues</a:t>
            </a:r>
          </a:p>
        </p:txBody>
      </p:sp>
      <p:pic>
        <p:nvPicPr>
          <p:cNvPr id="62469" name="Picture 3" descr="mipmap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675" b="142"/>
          <a:stretch/>
        </p:blipFill>
        <p:spPr bwMode="auto">
          <a:xfrm>
            <a:off x="2440441" y="1619610"/>
            <a:ext cx="4617132" cy="4736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70" name="Text Box 4"/>
          <p:cNvSpPr txBox="1">
            <a:spLocks noChangeArrowheads="1"/>
          </p:cNvSpPr>
          <p:nvPr/>
        </p:nvSpPr>
        <p:spPr bwMode="auto">
          <a:xfrm>
            <a:off x="3343275" y="1758278"/>
            <a:ext cx="24574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2400" dirty="0"/>
              <a:t>without  </a:t>
            </a:r>
            <a:r>
              <a:rPr lang="en-US" altLang="zh-TW" sz="2400" dirty="0" err="1"/>
              <a:t>mipmap</a:t>
            </a:r>
            <a:endParaRPr lang="en-US" altLang="zh-TW" sz="2400" dirty="0"/>
          </a:p>
        </p:txBody>
      </p:sp>
      <p:sp>
        <p:nvSpPr>
          <p:cNvPr id="62471" name="Text Box 5"/>
          <p:cNvSpPr txBox="1">
            <a:spLocks noChangeArrowheads="1"/>
          </p:cNvSpPr>
          <p:nvPr/>
        </p:nvSpPr>
        <p:spPr bwMode="auto">
          <a:xfrm>
            <a:off x="5131935" y="5576888"/>
            <a:ext cx="1925638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2400" dirty="0"/>
              <a:t>with </a:t>
            </a:r>
            <a:r>
              <a:rPr lang="en-US" altLang="zh-TW" sz="2400" dirty="0" err="1"/>
              <a:t>mipmap</a:t>
            </a:r>
            <a:endParaRPr lang="en-US" altLang="zh-TW" sz="2400" dirty="0"/>
          </a:p>
        </p:txBody>
      </p:sp>
      <p:sp>
        <p:nvSpPr>
          <p:cNvPr id="6" name="Rectangle 5"/>
          <p:cNvSpPr/>
          <p:nvPr/>
        </p:nvSpPr>
        <p:spPr>
          <a:xfrm>
            <a:off x="5868144" y="2215478"/>
            <a:ext cx="1144587" cy="304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131935" y="2215478"/>
            <a:ext cx="0" cy="7814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660232" y="4689140"/>
            <a:ext cx="0" cy="8877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43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0" grpId="0" animBg="1"/>
      <p:bldP spid="62471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mtClean="0"/>
              <a:t>Texture Filtering</a:t>
            </a:r>
            <a:endParaRPr lang="en-US" altLang="zh-TW" dirty="0" smtClean="0"/>
          </a:p>
        </p:txBody>
      </p:sp>
      <p:sp>
        <p:nvSpPr>
          <p:cNvPr id="58373" name="Rectangle 1140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838200" y="4581128"/>
            <a:ext cx="7772400" cy="174347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2800" dirty="0" smtClean="0"/>
              <a:t>Nature of problem: </a:t>
            </a:r>
          </a:p>
          <a:p>
            <a:pPr eaLnBrk="1" hangingPunct="1"/>
            <a:r>
              <a:rPr lang="en-US" altLang="zh-TW" sz="2800" dirty="0" smtClean="0"/>
              <a:t>Mismatch between </a:t>
            </a:r>
            <a:r>
              <a:rPr lang="en-US" altLang="zh-TW" sz="2800" dirty="0" err="1" smtClean="0"/>
              <a:t>texels</a:t>
            </a:r>
            <a:r>
              <a:rPr lang="en-US" altLang="zh-TW" sz="2800" dirty="0" smtClean="0"/>
              <a:t> and pixels</a:t>
            </a:r>
          </a:p>
        </p:txBody>
      </p:sp>
      <p:grpSp>
        <p:nvGrpSpPr>
          <p:cNvPr id="2" name="Group 1138"/>
          <p:cNvGrpSpPr>
            <a:grpSpLocks/>
          </p:cNvGrpSpPr>
          <p:nvPr/>
        </p:nvGrpSpPr>
        <p:grpSpPr bwMode="auto">
          <a:xfrm>
            <a:off x="914400" y="1676400"/>
            <a:ext cx="7010400" cy="2743200"/>
            <a:chOff x="576" y="1056"/>
            <a:chExt cx="4416" cy="1728"/>
          </a:xfrm>
        </p:grpSpPr>
        <p:sp>
          <p:nvSpPr>
            <p:cNvPr id="58375" name="Rectangle 1028"/>
            <p:cNvSpPr>
              <a:spLocks noChangeArrowheads="1"/>
            </p:cNvSpPr>
            <p:nvPr/>
          </p:nvSpPr>
          <p:spPr bwMode="auto">
            <a:xfrm>
              <a:off x="2976" y="1200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400">
                  <a:latin typeface="Times New Roman" pitchFamily="18" charset="0"/>
                  <a:ea typeface="Gulim" pitchFamily="34" charset="-127"/>
                </a:rPr>
                <a:t>1</a:t>
              </a:r>
            </a:p>
          </p:txBody>
        </p:sp>
        <p:sp>
          <p:nvSpPr>
            <p:cNvPr id="58376" name="Rectangle 1029"/>
            <p:cNvSpPr>
              <a:spLocks noChangeArrowheads="1"/>
            </p:cNvSpPr>
            <p:nvPr/>
          </p:nvSpPr>
          <p:spPr bwMode="auto">
            <a:xfrm>
              <a:off x="2976" y="144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77" name="Rectangle 1030"/>
            <p:cNvSpPr>
              <a:spLocks noChangeArrowheads="1"/>
            </p:cNvSpPr>
            <p:nvPr/>
          </p:nvSpPr>
          <p:spPr bwMode="auto">
            <a:xfrm>
              <a:off x="3168" y="144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78" name="Rectangle 1031"/>
            <p:cNvSpPr>
              <a:spLocks noChangeArrowheads="1"/>
            </p:cNvSpPr>
            <p:nvPr/>
          </p:nvSpPr>
          <p:spPr bwMode="auto">
            <a:xfrm>
              <a:off x="3360" y="1440"/>
              <a:ext cx="192" cy="19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79" name="Rectangle 1032"/>
            <p:cNvSpPr>
              <a:spLocks noChangeArrowheads="1"/>
            </p:cNvSpPr>
            <p:nvPr/>
          </p:nvSpPr>
          <p:spPr bwMode="auto">
            <a:xfrm>
              <a:off x="3552" y="1440"/>
              <a:ext cx="192" cy="19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0" name="Rectangle 1033"/>
            <p:cNvSpPr>
              <a:spLocks noChangeArrowheads="1"/>
            </p:cNvSpPr>
            <p:nvPr/>
          </p:nvSpPr>
          <p:spPr bwMode="auto">
            <a:xfrm>
              <a:off x="2976" y="163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1" name="Rectangle 1034"/>
            <p:cNvSpPr>
              <a:spLocks noChangeArrowheads="1"/>
            </p:cNvSpPr>
            <p:nvPr/>
          </p:nvSpPr>
          <p:spPr bwMode="auto">
            <a:xfrm>
              <a:off x="3168" y="163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2" name="Rectangle 1035"/>
            <p:cNvSpPr>
              <a:spLocks noChangeArrowheads="1"/>
            </p:cNvSpPr>
            <p:nvPr/>
          </p:nvSpPr>
          <p:spPr bwMode="auto">
            <a:xfrm>
              <a:off x="3360" y="1632"/>
              <a:ext cx="192" cy="19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3" name="Rectangle 1036"/>
            <p:cNvSpPr>
              <a:spLocks noChangeArrowheads="1"/>
            </p:cNvSpPr>
            <p:nvPr/>
          </p:nvSpPr>
          <p:spPr bwMode="auto">
            <a:xfrm>
              <a:off x="3552" y="1632"/>
              <a:ext cx="192" cy="19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4" name="Rectangle 1037"/>
            <p:cNvSpPr>
              <a:spLocks noChangeArrowheads="1"/>
            </p:cNvSpPr>
            <p:nvPr/>
          </p:nvSpPr>
          <p:spPr bwMode="auto">
            <a:xfrm>
              <a:off x="2976" y="1824"/>
              <a:ext cx="192" cy="19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5" name="Rectangle 1038"/>
            <p:cNvSpPr>
              <a:spLocks noChangeArrowheads="1"/>
            </p:cNvSpPr>
            <p:nvPr/>
          </p:nvSpPr>
          <p:spPr bwMode="auto">
            <a:xfrm>
              <a:off x="3168" y="1824"/>
              <a:ext cx="192" cy="19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6" name="Rectangle 1039"/>
            <p:cNvSpPr>
              <a:spLocks noChangeArrowheads="1"/>
            </p:cNvSpPr>
            <p:nvPr/>
          </p:nvSpPr>
          <p:spPr bwMode="auto">
            <a:xfrm>
              <a:off x="3360" y="182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7" name="Rectangle 1040"/>
            <p:cNvSpPr>
              <a:spLocks noChangeArrowheads="1"/>
            </p:cNvSpPr>
            <p:nvPr/>
          </p:nvSpPr>
          <p:spPr bwMode="auto">
            <a:xfrm>
              <a:off x="3552" y="182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8" name="Rectangle 1041"/>
            <p:cNvSpPr>
              <a:spLocks noChangeArrowheads="1"/>
            </p:cNvSpPr>
            <p:nvPr/>
          </p:nvSpPr>
          <p:spPr bwMode="auto">
            <a:xfrm>
              <a:off x="2976" y="2016"/>
              <a:ext cx="192" cy="19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9" name="Rectangle 1042"/>
            <p:cNvSpPr>
              <a:spLocks noChangeArrowheads="1"/>
            </p:cNvSpPr>
            <p:nvPr/>
          </p:nvSpPr>
          <p:spPr bwMode="auto">
            <a:xfrm>
              <a:off x="3168" y="2016"/>
              <a:ext cx="192" cy="19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0" name="Rectangle 1043"/>
            <p:cNvSpPr>
              <a:spLocks noChangeArrowheads="1"/>
            </p:cNvSpPr>
            <p:nvPr/>
          </p:nvSpPr>
          <p:spPr bwMode="auto">
            <a:xfrm>
              <a:off x="3360" y="201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1" name="Rectangle 1044"/>
            <p:cNvSpPr>
              <a:spLocks noChangeArrowheads="1"/>
            </p:cNvSpPr>
            <p:nvPr/>
          </p:nvSpPr>
          <p:spPr bwMode="auto">
            <a:xfrm>
              <a:off x="3552" y="201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2" name="Rectangle 1045"/>
            <p:cNvSpPr>
              <a:spLocks noChangeArrowheads="1"/>
            </p:cNvSpPr>
            <p:nvPr/>
          </p:nvSpPr>
          <p:spPr bwMode="auto">
            <a:xfrm>
              <a:off x="576" y="105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3" name="Rectangle 1046"/>
            <p:cNvSpPr>
              <a:spLocks noChangeArrowheads="1"/>
            </p:cNvSpPr>
            <p:nvPr/>
          </p:nvSpPr>
          <p:spPr bwMode="auto">
            <a:xfrm>
              <a:off x="768" y="105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4" name="Rectangle 1047"/>
            <p:cNvSpPr>
              <a:spLocks noChangeArrowheads="1"/>
            </p:cNvSpPr>
            <p:nvPr/>
          </p:nvSpPr>
          <p:spPr bwMode="auto">
            <a:xfrm>
              <a:off x="960" y="105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5" name="Rectangle 1048"/>
            <p:cNvSpPr>
              <a:spLocks noChangeArrowheads="1"/>
            </p:cNvSpPr>
            <p:nvPr/>
          </p:nvSpPr>
          <p:spPr bwMode="auto">
            <a:xfrm>
              <a:off x="1152" y="105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6" name="Rectangle 1049"/>
            <p:cNvSpPr>
              <a:spLocks noChangeArrowheads="1"/>
            </p:cNvSpPr>
            <p:nvPr/>
          </p:nvSpPr>
          <p:spPr bwMode="auto">
            <a:xfrm>
              <a:off x="576" y="124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7" name="Rectangle 1050"/>
            <p:cNvSpPr>
              <a:spLocks noChangeArrowheads="1"/>
            </p:cNvSpPr>
            <p:nvPr/>
          </p:nvSpPr>
          <p:spPr bwMode="auto">
            <a:xfrm>
              <a:off x="768" y="124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8" name="Rectangle 1051"/>
            <p:cNvSpPr>
              <a:spLocks noChangeArrowheads="1"/>
            </p:cNvSpPr>
            <p:nvPr/>
          </p:nvSpPr>
          <p:spPr bwMode="auto">
            <a:xfrm>
              <a:off x="960" y="124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9" name="Rectangle 1052"/>
            <p:cNvSpPr>
              <a:spLocks noChangeArrowheads="1"/>
            </p:cNvSpPr>
            <p:nvPr/>
          </p:nvSpPr>
          <p:spPr bwMode="auto">
            <a:xfrm>
              <a:off x="1152" y="124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00" name="Rectangle 1053"/>
            <p:cNvSpPr>
              <a:spLocks noChangeArrowheads="1"/>
            </p:cNvSpPr>
            <p:nvPr/>
          </p:nvSpPr>
          <p:spPr bwMode="auto">
            <a:xfrm>
              <a:off x="576" y="144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01" name="Rectangle 1054"/>
            <p:cNvSpPr>
              <a:spLocks noChangeArrowheads="1"/>
            </p:cNvSpPr>
            <p:nvPr/>
          </p:nvSpPr>
          <p:spPr bwMode="auto">
            <a:xfrm>
              <a:off x="768" y="144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02" name="Rectangle 1055"/>
            <p:cNvSpPr>
              <a:spLocks noChangeArrowheads="1"/>
            </p:cNvSpPr>
            <p:nvPr/>
          </p:nvSpPr>
          <p:spPr bwMode="auto">
            <a:xfrm>
              <a:off x="960" y="144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03" name="Rectangle 1056"/>
            <p:cNvSpPr>
              <a:spLocks noChangeArrowheads="1"/>
            </p:cNvSpPr>
            <p:nvPr/>
          </p:nvSpPr>
          <p:spPr bwMode="auto">
            <a:xfrm>
              <a:off x="1152" y="144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04" name="Rectangle 1057"/>
            <p:cNvSpPr>
              <a:spLocks noChangeArrowheads="1"/>
            </p:cNvSpPr>
            <p:nvPr/>
          </p:nvSpPr>
          <p:spPr bwMode="auto">
            <a:xfrm>
              <a:off x="576" y="163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05" name="Rectangle 1058"/>
            <p:cNvSpPr>
              <a:spLocks noChangeArrowheads="1"/>
            </p:cNvSpPr>
            <p:nvPr/>
          </p:nvSpPr>
          <p:spPr bwMode="auto">
            <a:xfrm>
              <a:off x="768" y="163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06" name="Rectangle 1059"/>
            <p:cNvSpPr>
              <a:spLocks noChangeArrowheads="1"/>
            </p:cNvSpPr>
            <p:nvPr/>
          </p:nvSpPr>
          <p:spPr bwMode="auto">
            <a:xfrm>
              <a:off x="960" y="163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07" name="Rectangle 1060"/>
            <p:cNvSpPr>
              <a:spLocks noChangeArrowheads="1"/>
            </p:cNvSpPr>
            <p:nvPr/>
          </p:nvSpPr>
          <p:spPr bwMode="auto">
            <a:xfrm>
              <a:off x="1152" y="163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08" name="Rectangle 1061"/>
            <p:cNvSpPr>
              <a:spLocks noChangeArrowheads="1"/>
            </p:cNvSpPr>
            <p:nvPr/>
          </p:nvSpPr>
          <p:spPr bwMode="auto">
            <a:xfrm>
              <a:off x="1344" y="1056"/>
              <a:ext cx="192" cy="19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09" name="Rectangle 1062"/>
            <p:cNvSpPr>
              <a:spLocks noChangeArrowheads="1"/>
            </p:cNvSpPr>
            <p:nvPr/>
          </p:nvSpPr>
          <p:spPr bwMode="auto">
            <a:xfrm>
              <a:off x="1536" y="1056"/>
              <a:ext cx="192" cy="19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10" name="Rectangle 1063"/>
            <p:cNvSpPr>
              <a:spLocks noChangeArrowheads="1"/>
            </p:cNvSpPr>
            <p:nvPr/>
          </p:nvSpPr>
          <p:spPr bwMode="auto">
            <a:xfrm>
              <a:off x="1728" y="1056"/>
              <a:ext cx="192" cy="19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11" name="Rectangle 1064"/>
            <p:cNvSpPr>
              <a:spLocks noChangeArrowheads="1"/>
            </p:cNvSpPr>
            <p:nvPr/>
          </p:nvSpPr>
          <p:spPr bwMode="auto">
            <a:xfrm>
              <a:off x="1920" y="1056"/>
              <a:ext cx="192" cy="19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12" name="Rectangle 1065"/>
            <p:cNvSpPr>
              <a:spLocks noChangeArrowheads="1"/>
            </p:cNvSpPr>
            <p:nvPr/>
          </p:nvSpPr>
          <p:spPr bwMode="auto">
            <a:xfrm>
              <a:off x="1344" y="1248"/>
              <a:ext cx="192" cy="19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13" name="Rectangle 1066"/>
            <p:cNvSpPr>
              <a:spLocks noChangeArrowheads="1"/>
            </p:cNvSpPr>
            <p:nvPr/>
          </p:nvSpPr>
          <p:spPr bwMode="auto">
            <a:xfrm>
              <a:off x="1536" y="1248"/>
              <a:ext cx="192" cy="19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14" name="Rectangle 1067"/>
            <p:cNvSpPr>
              <a:spLocks noChangeArrowheads="1"/>
            </p:cNvSpPr>
            <p:nvPr/>
          </p:nvSpPr>
          <p:spPr bwMode="auto">
            <a:xfrm>
              <a:off x="1728" y="1248"/>
              <a:ext cx="192" cy="19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15" name="Rectangle 1068"/>
            <p:cNvSpPr>
              <a:spLocks noChangeArrowheads="1"/>
            </p:cNvSpPr>
            <p:nvPr/>
          </p:nvSpPr>
          <p:spPr bwMode="auto">
            <a:xfrm>
              <a:off x="1920" y="1248"/>
              <a:ext cx="192" cy="19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16" name="Rectangle 1069"/>
            <p:cNvSpPr>
              <a:spLocks noChangeArrowheads="1"/>
            </p:cNvSpPr>
            <p:nvPr/>
          </p:nvSpPr>
          <p:spPr bwMode="auto">
            <a:xfrm>
              <a:off x="1344" y="1440"/>
              <a:ext cx="192" cy="19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17" name="Rectangle 1070"/>
            <p:cNvSpPr>
              <a:spLocks noChangeArrowheads="1"/>
            </p:cNvSpPr>
            <p:nvPr/>
          </p:nvSpPr>
          <p:spPr bwMode="auto">
            <a:xfrm>
              <a:off x="1536" y="1440"/>
              <a:ext cx="192" cy="19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18" name="Rectangle 1071"/>
            <p:cNvSpPr>
              <a:spLocks noChangeArrowheads="1"/>
            </p:cNvSpPr>
            <p:nvPr/>
          </p:nvSpPr>
          <p:spPr bwMode="auto">
            <a:xfrm>
              <a:off x="1728" y="1440"/>
              <a:ext cx="192" cy="19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19" name="Rectangle 1072"/>
            <p:cNvSpPr>
              <a:spLocks noChangeArrowheads="1"/>
            </p:cNvSpPr>
            <p:nvPr/>
          </p:nvSpPr>
          <p:spPr bwMode="auto">
            <a:xfrm>
              <a:off x="1920" y="1440"/>
              <a:ext cx="192" cy="19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20" name="Rectangle 1073"/>
            <p:cNvSpPr>
              <a:spLocks noChangeArrowheads="1"/>
            </p:cNvSpPr>
            <p:nvPr/>
          </p:nvSpPr>
          <p:spPr bwMode="auto">
            <a:xfrm>
              <a:off x="1344" y="1632"/>
              <a:ext cx="192" cy="19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21" name="Rectangle 1074"/>
            <p:cNvSpPr>
              <a:spLocks noChangeArrowheads="1"/>
            </p:cNvSpPr>
            <p:nvPr/>
          </p:nvSpPr>
          <p:spPr bwMode="auto">
            <a:xfrm>
              <a:off x="1536" y="1632"/>
              <a:ext cx="192" cy="19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22" name="Rectangle 1075"/>
            <p:cNvSpPr>
              <a:spLocks noChangeArrowheads="1"/>
            </p:cNvSpPr>
            <p:nvPr/>
          </p:nvSpPr>
          <p:spPr bwMode="auto">
            <a:xfrm>
              <a:off x="1728" y="1632"/>
              <a:ext cx="192" cy="19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23" name="Rectangle 1076"/>
            <p:cNvSpPr>
              <a:spLocks noChangeArrowheads="1"/>
            </p:cNvSpPr>
            <p:nvPr/>
          </p:nvSpPr>
          <p:spPr bwMode="auto">
            <a:xfrm>
              <a:off x="1920" y="1632"/>
              <a:ext cx="192" cy="19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24" name="Rectangle 1077"/>
            <p:cNvSpPr>
              <a:spLocks noChangeArrowheads="1"/>
            </p:cNvSpPr>
            <p:nvPr/>
          </p:nvSpPr>
          <p:spPr bwMode="auto">
            <a:xfrm>
              <a:off x="576" y="1824"/>
              <a:ext cx="192" cy="19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25" name="Rectangle 1078"/>
            <p:cNvSpPr>
              <a:spLocks noChangeArrowheads="1"/>
            </p:cNvSpPr>
            <p:nvPr/>
          </p:nvSpPr>
          <p:spPr bwMode="auto">
            <a:xfrm>
              <a:off x="768" y="1824"/>
              <a:ext cx="192" cy="19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26" name="Rectangle 1079"/>
            <p:cNvSpPr>
              <a:spLocks noChangeArrowheads="1"/>
            </p:cNvSpPr>
            <p:nvPr/>
          </p:nvSpPr>
          <p:spPr bwMode="auto">
            <a:xfrm>
              <a:off x="960" y="1824"/>
              <a:ext cx="192" cy="19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27" name="Rectangle 1080"/>
            <p:cNvSpPr>
              <a:spLocks noChangeArrowheads="1"/>
            </p:cNvSpPr>
            <p:nvPr/>
          </p:nvSpPr>
          <p:spPr bwMode="auto">
            <a:xfrm>
              <a:off x="1152" y="1824"/>
              <a:ext cx="192" cy="19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28" name="Rectangle 1081"/>
            <p:cNvSpPr>
              <a:spLocks noChangeArrowheads="1"/>
            </p:cNvSpPr>
            <p:nvPr/>
          </p:nvSpPr>
          <p:spPr bwMode="auto">
            <a:xfrm>
              <a:off x="576" y="2016"/>
              <a:ext cx="192" cy="19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29" name="Rectangle 1082"/>
            <p:cNvSpPr>
              <a:spLocks noChangeArrowheads="1"/>
            </p:cNvSpPr>
            <p:nvPr/>
          </p:nvSpPr>
          <p:spPr bwMode="auto">
            <a:xfrm>
              <a:off x="768" y="2016"/>
              <a:ext cx="192" cy="19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30" name="Rectangle 1083"/>
            <p:cNvSpPr>
              <a:spLocks noChangeArrowheads="1"/>
            </p:cNvSpPr>
            <p:nvPr/>
          </p:nvSpPr>
          <p:spPr bwMode="auto">
            <a:xfrm>
              <a:off x="960" y="2016"/>
              <a:ext cx="192" cy="19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31" name="Rectangle 1084"/>
            <p:cNvSpPr>
              <a:spLocks noChangeArrowheads="1"/>
            </p:cNvSpPr>
            <p:nvPr/>
          </p:nvSpPr>
          <p:spPr bwMode="auto">
            <a:xfrm>
              <a:off x="1152" y="2016"/>
              <a:ext cx="192" cy="19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32" name="Rectangle 1085"/>
            <p:cNvSpPr>
              <a:spLocks noChangeArrowheads="1"/>
            </p:cNvSpPr>
            <p:nvPr/>
          </p:nvSpPr>
          <p:spPr bwMode="auto">
            <a:xfrm>
              <a:off x="576" y="2208"/>
              <a:ext cx="192" cy="19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33" name="Rectangle 1086"/>
            <p:cNvSpPr>
              <a:spLocks noChangeArrowheads="1"/>
            </p:cNvSpPr>
            <p:nvPr/>
          </p:nvSpPr>
          <p:spPr bwMode="auto">
            <a:xfrm>
              <a:off x="768" y="2208"/>
              <a:ext cx="192" cy="19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34" name="Rectangle 1087"/>
            <p:cNvSpPr>
              <a:spLocks noChangeArrowheads="1"/>
            </p:cNvSpPr>
            <p:nvPr/>
          </p:nvSpPr>
          <p:spPr bwMode="auto">
            <a:xfrm>
              <a:off x="960" y="2208"/>
              <a:ext cx="192" cy="19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35" name="Rectangle 1088"/>
            <p:cNvSpPr>
              <a:spLocks noChangeArrowheads="1"/>
            </p:cNvSpPr>
            <p:nvPr/>
          </p:nvSpPr>
          <p:spPr bwMode="auto">
            <a:xfrm>
              <a:off x="1152" y="2208"/>
              <a:ext cx="192" cy="19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36" name="Rectangle 1089"/>
            <p:cNvSpPr>
              <a:spLocks noChangeArrowheads="1"/>
            </p:cNvSpPr>
            <p:nvPr/>
          </p:nvSpPr>
          <p:spPr bwMode="auto">
            <a:xfrm>
              <a:off x="576" y="2400"/>
              <a:ext cx="192" cy="19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37" name="Rectangle 1090"/>
            <p:cNvSpPr>
              <a:spLocks noChangeArrowheads="1"/>
            </p:cNvSpPr>
            <p:nvPr/>
          </p:nvSpPr>
          <p:spPr bwMode="auto">
            <a:xfrm>
              <a:off x="768" y="2400"/>
              <a:ext cx="192" cy="19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38" name="Rectangle 1091"/>
            <p:cNvSpPr>
              <a:spLocks noChangeArrowheads="1"/>
            </p:cNvSpPr>
            <p:nvPr/>
          </p:nvSpPr>
          <p:spPr bwMode="auto">
            <a:xfrm>
              <a:off x="960" y="2400"/>
              <a:ext cx="192" cy="19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39" name="Rectangle 1092"/>
            <p:cNvSpPr>
              <a:spLocks noChangeArrowheads="1"/>
            </p:cNvSpPr>
            <p:nvPr/>
          </p:nvSpPr>
          <p:spPr bwMode="auto">
            <a:xfrm>
              <a:off x="1152" y="2400"/>
              <a:ext cx="192" cy="19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40" name="Rectangle 1093"/>
            <p:cNvSpPr>
              <a:spLocks noChangeArrowheads="1"/>
            </p:cNvSpPr>
            <p:nvPr/>
          </p:nvSpPr>
          <p:spPr bwMode="auto">
            <a:xfrm>
              <a:off x="1344" y="182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41" name="Rectangle 1094"/>
            <p:cNvSpPr>
              <a:spLocks noChangeArrowheads="1"/>
            </p:cNvSpPr>
            <p:nvPr/>
          </p:nvSpPr>
          <p:spPr bwMode="auto">
            <a:xfrm>
              <a:off x="1536" y="182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42" name="Rectangle 1095"/>
            <p:cNvSpPr>
              <a:spLocks noChangeArrowheads="1"/>
            </p:cNvSpPr>
            <p:nvPr/>
          </p:nvSpPr>
          <p:spPr bwMode="auto">
            <a:xfrm>
              <a:off x="1728" y="182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43" name="Rectangle 1096"/>
            <p:cNvSpPr>
              <a:spLocks noChangeArrowheads="1"/>
            </p:cNvSpPr>
            <p:nvPr/>
          </p:nvSpPr>
          <p:spPr bwMode="auto">
            <a:xfrm>
              <a:off x="1920" y="182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44" name="Rectangle 1097"/>
            <p:cNvSpPr>
              <a:spLocks noChangeArrowheads="1"/>
            </p:cNvSpPr>
            <p:nvPr/>
          </p:nvSpPr>
          <p:spPr bwMode="auto">
            <a:xfrm>
              <a:off x="1344" y="201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45" name="Rectangle 1098"/>
            <p:cNvSpPr>
              <a:spLocks noChangeArrowheads="1"/>
            </p:cNvSpPr>
            <p:nvPr/>
          </p:nvSpPr>
          <p:spPr bwMode="auto">
            <a:xfrm>
              <a:off x="1536" y="201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46" name="Rectangle 1099"/>
            <p:cNvSpPr>
              <a:spLocks noChangeArrowheads="1"/>
            </p:cNvSpPr>
            <p:nvPr/>
          </p:nvSpPr>
          <p:spPr bwMode="auto">
            <a:xfrm>
              <a:off x="1728" y="201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47" name="Rectangle 1100"/>
            <p:cNvSpPr>
              <a:spLocks noChangeArrowheads="1"/>
            </p:cNvSpPr>
            <p:nvPr/>
          </p:nvSpPr>
          <p:spPr bwMode="auto">
            <a:xfrm>
              <a:off x="1920" y="201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48" name="Rectangle 1101"/>
            <p:cNvSpPr>
              <a:spLocks noChangeArrowheads="1"/>
            </p:cNvSpPr>
            <p:nvPr/>
          </p:nvSpPr>
          <p:spPr bwMode="auto">
            <a:xfrm>
              <a:off x="1344" y="220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49" name="Rectangle 1102"/>
            <p:cNvSpPr>
              <a:spLocks noChangeArrowheads="1"/>
            </p:cNvSpPr>
            <p:nvPr/>
          </p:nvSpPr>
          <p:spPr bwMode="auto">
            <a:xfrm>
              <a:off x="1536" y="220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50" name="Rectangle 1103"/>
            <p:cNvSpPr>
              <a:spLocks noChangeArrowheads="1"/>
            </p:cNvSpPr>
            <p:nvPr/>
          </p:nvSpPr>
          <p:spPr bwMode="auto">
            <a:xfrm>
              <a:off x="1728" y="220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51" name="Rectangle 1104"/>
            <p:cNvSpPr>
              <a:spLocks noChangeArrowheads="1"/>
            </p:cNvSpPr>
            <p:nvPr/>
          </p:nvSpPr>
          <p:spPr bwMode="auto">
            <a:xfrm>
              <a:off x="1920" y="220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52" name="Rectangle 1105"/>
            <p:cNvSpPr>
              <a:spLocks noChangeArrowheads="1"/>
            </p:cNvSpPr>
            <p:nvPr/>
          </p:nvSpPr>
          <p:spPr bwMode="auto">
            <a:xfrm>
              <a:off x="1344" y="240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53" name="Rectangle 1106"/>
            <p:cNvSpPr>
              <a:spLocks noChangeArrowheads="1"/>
            </p:cNvSpPr>
            <p:nvPr/>
          </p:nvSpPr>
          <p:spPr bwMode="auto">
            <a:xfrm>
              <a:off x="1536" y="240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54" name="Rectangle 1107"/>
            <p:cNvSpPr>
              <a:spLocks noChangeArrowheads="1"/>
            </p:cNvSpPr>
            <p:nvPr/>
          </p:nvSpPr>
          <p:spPr bwMode="auto">
            <a:xfrm>
              <a:off x="1728" y="240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55" name="Rectangle 1108"/>
            <p:cNvSpPr>
              <a:spLocks noChangeArrowheads="1"/>
            </p:cNvSpPr>
            <p:nvPr/>
          </p:nvSpPr>
          <p:spPr bwMode="auto">
            <a:xfrm>
              <a:off x="1920" y="240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56" name="Rectangle 1109"/>
            <p:cNvSpPr>
              <a:spLocks noChangeArrowheads="1"/>
            </p:cNvSpPr>
            <p:nvPr/>
          </p:nvSpPr>
          <p:spPr bwMode="auto">
            <a:xfrm>
              <a:off x="576" y="1056"/>
              <a:ext cx="9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57" name="Rectangle 1110"/>
            <p:cNvSpPr>
              <a:spLocks noChangeArrowheads="1"/>
            </p:cNvSpPr>
            <p:nvPr/>
          </p:nvSpPr>
          <p:spPr bwMode="auto">
            <a:xfrm>
              <a:off x="576" y="1248"/>
              <a:ext cx="9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58" name="Rectangle 1111"/>
            <p:cNvSpPr>
              <a:spLocks noChangeArrowheads="1"/>
            </p:cNvSpPr>
            <p:nvPr/>
          </p:nvSpPr>
          <p:spPr bwMode="auto">
            <a:xfrm>
              <a:off x="3504" y="1968"/>
              <a:ext cx="4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8459" name="AutoShape 1112"/>
            <p:cNvCxnSpPr>
              <a:cxnSpLocks noChangeShapeType="1"/>
              <a:stCxn id="58456" idx="3"/>
              <a:endCxn id="58468" idx="1"/>
            </p:cNvCxnSpPr>
            <p:nvPr/>
          </p:nvCxnSpPr>
          <p:spPr bwMode="auto">
            <a:xfrm>
              <a:off x="672" y="1152"/>
              <a:ext cx="2352" cy="336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rgbClr val="0066FF"/>
              </a:solidFill>
              <a:prstDash val="lgDash"/>
              <a:round/>
              <a:headEnd type="oval" w="med" len="med"/>
              <a:tailEnd type="triangle" w="med" len="med"/>
            </a:ln>
          </p:spPr>
        </p:cxnSp>
        <p:cxnSp>
          <p:nvCxnSpPr>
            <p:cNvPr id="58460" name="AutoShape 1113"/>
            <p:cNvCxnSpPr>
              <a:cxnSpLocks noChangeShapeType="1"/>
              <a:stCxn id="58457" idx="3"/>
              <a:endCxn id="58469" idx="1"/>
            </p:cNvCxnSpPr>
            <p:nvPr/>
          </p:nvCxnSpPr>
          <p:spPr bwMode="auto">
            <a:xfrm>
              <a:off x="672" y="1344"/>
              <a:ext cx="2352" cy="240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rgbClr val="0066FF"/>
              </a:solidFill>
              <a:prstDash val="lgDash"/>
              <a:round/>
              <a:headEnd type="oval" w="med" len="med"/>
              <a:tailEnd type="triangle" w="med" len="med"/>
            </a:ln>
          </p:spPr>
        </p:cxnSp>
        <p:sp>
          <p:nvSpPr>
            <p:cNvPr id="58461" name="Rectangle 1114"/>
            <p:cNvSpPr>
              <a:spLocks noChangeArrowheads="1"/>
            </p:cNvSpPr>
            <p:nvPr/>
          </p:nvSpPr>
          <p:spPr bwMode="auto">
            <a:xfrm>
              <a:off x="576" y="2592"/>
              <a:ext cx="15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>
                  <a:latin typeface="Times New Roman" pitchFamily="18" charset="0"/>
                  <a:ea typeface="Gulim" pitchFamily="34" charset="-127"/>
                </a:rPr>
                <a:t>Pixels</a:t>
              </a:r>
            </a:p>
          </p:txBody>
        </p:sp>
        <p:sp>
          <p:nvSpPr>
            <p:cNvPr id="58462" name="Rectangle 1115"/>
            <p:cNvSpPr>
              <a:spLocks noChangeArrowheads="1"/>
            </p:cNvSpPr>
            <p:nvPr/>
          </p:nvSpPr>
          <p:spPr bwMode="auto">
            <a:xfrm>
              <a:off x="2976" y="2208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>
                  <a:latin typeface="Times New Roman" pitchFamily="18" charset="0"/>
                  <a:ea typeface="Gulim" pitchFamily="34" charset="-127"/>
                </a:rPr>
                <a:t>Texels</a:t>
              </a:r>
            </a:p>
          </p:txBody>
        </p:sp>
        <p:sp>
          <p:nvSpPr>
            <p:cNvPr id="58463" name="Rectangle 1116"/>
            <p:cNvSpPr>
              <a:spLocks noChangeArrowheads="1"/>
            </p:cNvSpPr>
            <p:nvPr/>
          </p:nvSpPr>
          <p:spPr bwMode="auto">
            <a:xfrm>
              <a:off x="4608" y="163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64" name="Rectangle 1117"/>
            <p:cNvSpPr>
              <a:spLocks noChangeArrowheads="1"/>
            </p:cNvSpPr>
            <p:nvPr/>
          </p:nvSpPr>
          <p:spPr bwMode="auto">
            <a:xfrm>
              <a:off x="4800" y="1632"/>
              <a:ext cx="192" cy="19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65" name="Rectangle 1118"/>
            <p:cNvSpPr>
              <a:spLocks noChangeArrowheads="1"/>
            </p:cNvSpPr>
            <p:nvPr/>
          </p:nvSpPr>
          <p:spPr bwMode="auto">
            <a:xfrm>
              <a:off x="4608" y="1824"/>
              <a:ext cx="192" cy="19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66" name="Rectangle 1119"/>
            <p:cNvSpPr>
              <a:spLocks noChangeArrowheads="1"/>
            </p:cNvSpPr>
            <p:nvPr/>
          </p:nvSpPr>
          <p:spPr bwMode="auto">
            <a:xfrm>
              <a:off x="4800" y="182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67" name="Rectangle 1120"/>
            <p:cNvSpPr>
              <a:spLocks noChangeArrowheads="1"/>
            </p:cNvSpPr>
            <p:nvPr/>
          </p:nvSpPr>
          <p:spPr bwMode="auto">
            <a:xfrm>
              <a:off x="4608" y="2016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>
                  <a:latin typeface="Times New Roman" pitchFamily="18" charset="0"/>
                  <a:ea typeface="Gulim" pitchFamily="34" charset="-127"/>
                </a:rPr>
                <a:t>Pixels</a:t>
              </a:r>
            </a:p>
          </p:txBody>
        </p:sp>
        <p:sp>
          <p:nvSpPr>
            <p:cNvPr id="58468" name="Rectangle 1121"/>
            <p:cNvSpPr>
              <a:spLocks noChangeArrowheads="1"/>
            </p:cNvSpPr>
            <p:nvPr/>
          </p:nvSpPr>
          <p:spPr bwMode="auto">
            <a:xfrm>
              <a:off x="3024" y="1440"/>
              <a:ext cx="4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69" name="Rectangle 1122"/>
            <p:cNvSpPr>
              <a:spLocks noChangeArrowheads="1"/>
            </p:cNvSpPr>
            <p:nvPr/>
          </p:nvSpPr>
          <p:spPr bwMode="auto">
            <a:xfrm>
              <a:off x="3024" y="1536"/>
              <a:ext cx="4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70" name="Rectangle 1123"/>
            <p:cNvSpPr>
              <a:spLocks noChangeArrowheads="1"/>
            </p:cNvSpPr>
            <p:nvPr/>
          </p:nvSpPr>
          <p:spPr bwMode="auto">
            <a:xfrm>
              <a:off x="4896" y="1824"/>
              <a:ext cx="9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8471" name="AutoShape 1124"/>
            <p:cNvCxnSpPr>
              <a:cxnSpLocks noChangeShapeType="1"/>
              <a:stCxn id="58470" idx="1"/>
              <a:endCxn id="58458" idx="3"/>
            </p:cNvCxnSpPr>
            <p:nvPr/>
          </p:nvCxnSpPr>
          <p:spPr bwMode="auto">
            <a:xfrm rot="10800000" flipV="1">
              <a:off x="3552" y="1920"/>
              <a:ext cx="1344" cy="96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rgbClr val="0066FF"/>
              </a:solidFill>
              <a:prstDash val="lgDash"/>
              <a:round/>
              <a:headEnd type="oval" w="med" len="med"/>
              <a:tailEnd type="triangle" w="med" len="med"/>
            </a:ln>
          </p:spPr>
        </p:cxnSp>
        <p:sp>
          <p:nvSpPr>
            <p:cNvPr id="58472" name="AutoShape 1125"/>
            <p:cNvSpPr>
              <a:spLocks noChangeArrowheads="1"/>
            </p:cNvSpPr>
            <p:nvPr/>
          </p:nvSpPr>
          <p:spPr bwMode="auto">
            <a:xfrm>
              <a:off x="3840" y="1776"/>
              <a:ext cx="672" cy="96"/>
            </a:xfrm>
            <a:prstGeom prst="rightArrow">
              <a:avLst>
                <a:gd name="adj1" fmla="val 50000"/>
                <a:gd name="adj2" fmla="val 17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73" name="AutoShape 1126"/>
            <p:cNvSpPr>
              <a:spLocks noChangeArrowheads="1"/>
            </p:cNvSpPr>
            <p:nvPr/>
          </p:nvSpPr>
          <p:spPr bwMode="auto">
            <a:xfrm>
              <a:off x="2208" y="1776"/>
              <a:ext cx="672" cy="96"/>
            </a:xfrm>
            <a:prstGeom prst="leftArrow">
              <a:avLst>
                <a:gd name="adj1" fmla="val 50000"/>
                <a:gd name="adj2" fmla="val 17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74" name="Rectangle 1127"/>
            <p:cNvSpPr>
              <a:spLocks noChangeArrowheads="1"/>
            </p:cNvSpPr>
            <p:nvPr/>
          </p:nvSpPr>
          <p:spPr bwMode="auto">
            <a:xfrm>
              <a:off x="2112" y="1872"/>
              <a:ext cx="86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 b="1">
                  <a:latin typeface="Times New Roman" pitchFamily="18" charset="0"/>
                  <a:ea typeface="Gulim" pitchFamily="34" charset="-127"/>
                </a:rPr>
                <a:t>Magnification</a:t>
              </a:r>
            </a:p>
          </p:txBody>
        </p:sp>
        <p:sp>
          <p:nvSpPr>
            <p:cNvPr id="58475" name="Rectangle 1128"/>
            <p:cNvSpPr>
              <a:spLocks noChangeArrowheads="1"/>
            </p:cNvSpPr>
            <p:nvPr/>
          </p:nvSpPr>
          <p:spPr bwMode="auto">
            <a:xfrm>
              <a:off x="3744" y="1584"/>
              <a:ext cx="86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 b="1">
                  <a:latin typeface="Times New Roman" pitchFamily="18" charset="0"/>
                  <a:ea typeface="Gulim" pitchFamily="34" charset="-127"/>
                </a:rPr>
                <a:t>Minification</a:t>
              </a:r>
            </a:p>
          </p:txBody>
        </p:sp>
        <p:sp>
          <p:nvSpPr>
            <p:cNvPr id="58476" name="Line 1133"/>
            <p:cNvSpPr>
              <a:spLocks noChangeShapeType="1"/>
            </p:cNvSpPr>
            <p:nvPr/>
          </p:nvSpPr>
          <p:spPr bwMode="auto">
            <a:xfrm>
              <a:off x="2976" y="153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77" name="Line 1134"/>
            <p:cNvSpPr>
              <a:spLocks noChangeShapeType="1"/>
            </p:cNvSpPr>
            <p:nvPr/>
          </p:nvSpPr>
          <p:spPr bwMode="auto">
            <a:xfrm>
              <a:off x="3072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78" name="Line 1135"/>
            <p:cNvSpPr>
              <a:spLocks noChangeShapeType="1"/>
            </p:cNvSpPr>
            <p:nvPr/>
          </p:nvSpPr>
          <p:spPr bwMode="auto">
            <a:xfrm>
              <a:off x="3168" y="12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79" name="Line 1136"/>
            <p:cNvSpPr>
              <a:spLocks noChangeShapeType="1"/>
            </p:cNvSpPr>
            <p:nvPr/>
          </p:nvSpPr>
          <p:spPr bwMode="auto">
            <a:xfrm>
              <a:off x="2976" y="12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80" name="Line 1137"/>
            <p:cNvSpPr>
              <a:spLocks noChangeShapeType="1"/>
            </p:cNvSpPr>
            <p:nvPr/>
          </p:nvSpPr>
          <p:spPr bwMode="auto">
            <a:xfrm flipH="1">
              <a:off x="2976" y="13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sm" len="sm"/>
              <a:tailEnd type="stealth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anna.shtengel@post.idc.ac.il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226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088740"/>
          </a:xfrm>
        </p:spPr>
        <p:txBody>
          <a:bodyPr/>
          <a:lstStyle/>
          <a:p>
            <a:r>
              <a:rPr lang="en-US" dirty="0" err="1" smtClean="0"/>
              <a:t>Mip</a:t>
            </a:r>
            <a:r>
              <a:rPr lang="en-US" dirty="0" smtClean="0"/>
              <a:t> Maps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4294967295"/>
          </p:nvPr>
        </p:nvSpPr>
        <p:spPr>
          <a:xfrm>
            <a:off x="457200" y="1088740"/>
            <a:ext cx="8229600" cy="464819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You can control how filtering is done</a:t>
            </a:r>
          </a:p>
          <a:p>
            <a:r>
              <a:rPr lang="en-US" i="1" dirty="0" smtClean="0"/>
              <a:t>void </a:t>
            </a:r>
            <a:r>
              <a:rPr lang="en-US" b="1" i="1" dirty="0" err="1" smtClean="0"/>
              <a:t>glTexParameter</a:t>
            </a:r>
            <a:r>
              <a:rPr lang="en-US" i="1" dirty="0" smtClean="0"/>
              <a:t>*(target, </a:t>
            </a:r>
            <a:r>
              <a:rPr lang="en-US" i="1" dirty="0" err="1" smtClean="0"/>
              <a:t>pname</a:t>
            </a:r>
            <a:r>
              <a:rPr lang="en-US" i="1" dirty="0" smtClean="0"/>
              <a:t>, *</a:t>
            </a:r>
            <a:r>
              <a:rPr lang="en-US" i="1" dirty="0" err="1" smtClean="0"/>
              <a:t>param</a:t>
            </a:r>
            <a:r>
              <a:rPr lang="en-US" i="1" dirty="0" smtClean="0"/>
              <a:t>);</a:t>
            </a:r>
          </a:p>
          <a:p>
            <a:r>
              <a:rPr lang="en-US" i="1" dirty="0" smtClean="0"/>
              <a:t>Examples: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glTexParameteri</a:t>
            </a:r>
            <a:r>
              <a:rPr lang="en-US" b="1" dirty="0">
                <a:latin typeface="Courier New" pitchFamily="49" charset="0"/>
              </a:rPr>
              <a:t>(GL_TEXTURE_2D, GL_TEXTURE_MAG_FILTER, </a:t>
            </a:r>
            <a:r>
              <a:rPr lang="en-US" b="1" dirty="0" smtClean="0">
                <a:latin typeface="Courier New" pitchFamily="49" charset="0"/>
              </a:rPr>
              <a:t/>
            </a:r>
            <a:br>
              <a:rPr lang="en-US" b="1" dirty="0" smtClean="0">
                <a:latin typeface="Courier New" pitchFamily="49" charset="0"/>
              </a:rPr>
            </a:br>
            <a:r>
              <a:rPr lang="en-US" b="1" dirty="0" smtClean="0">
                <a:latin typeface="Courier New" pitchFamily="49" charset="0"/>
              </a:rPr>
              <a:t>							GL_NEAREST)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b="1" dirty="0" err="1">
                <a:latin typeface="Courier New" pitchFamily="49" charset="0"/>
              </a:rPr>
              <a:t>glTexParameteri</a:t>
            </a:r>
            <a:r>
              <a:rPr lang="en-US" b="1" dirty="0">
                <a:latin typeface="Courier New" pitchFamily="49" charset="0"/>
              </a:rPr>
              <a:t>(GL_TEXTURE_2D, GL_TEXTURE_MIN_FILTER, </a:t>
            </a:r>
            <a:r>
              <a:rPr lang="en-US" b="1" dirty="0" smtClean="0">
                <a:latin typeface="Courier New" pitchFamily="49" charset="0"/>
              </a:rPr>
              <a:t/>
            </a:r>
            <a:br>
              <a:rPr lang="en-US" b="1" dirty="0" smtClean="0">
                <a:latin typeface="Courier New" pitchFamily="49" charset="0"/>
              </a:rPr>
            </a:br>
            <a:r>
              <a:rPr lang="en-US" b="1" dirty="0" smtClean="0">
                <a:latin typeface="Courier New" pitchFamily="49" charset="0"/>
              </a:rPr>
              <a:t>							GL_LINEAR)</a:t>
            </a:r>
            <a:endParaRPr lang="en-US" b="1" dirty="0">
              <a:latin typeface="Courier New" pitchFamily="49" charset="0"/>
            </a:endParaRPr>
          </a:p>
          <a:p>
            <a:r>
              <a:rPr lang="en-US" dirty="0"/>
              <a:t>GL_LINEAR_MIPMAP_LINEAR </a:t>
            </a:r>
            <a:r>
              <a:rPr lang="en-US" dirty="0" smtClean="0"/>
              <a:t>produces best quality for </a:t>
            </a:r>
            <a:r>
              <a:rPr lang="en-US" dirty="0" err="1" smtClean="0"/>
              <a:t>minification</a:t>
            </a:r>
            <a:r>
              <a:rPr lang="en-US" dirty="0" smtClean="0"/>
              <a:t>, and GL_LINEAR for magnification.</a:t>
            </a:r>
          </a:p>
          <a:p>
            <a:r>
              <a:rPr lang="en-US" dirty="0" smtClean="0"/>
              <a:t>Affects only bound (active) texture.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676" y="4957190"/>
            <a:ext cx="5688632" cy="1720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4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Minification</a:t>
            </a:r>
            <a:r>
              <a:rPr lang="en-US" dirty="0" smtClean="0"/>
              <a:t> still sometimes an issue…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4572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24000"/>
            <a:ext cx="4572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517556" y="5943600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GL_NEAREST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81600" y="5943600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GL_LINEAR_MIPMAP_LINEAR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4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Texture Blending</a:t>
            </a:r>
            <a:endParaRPr lang="en-US" dirty="0"/>
          </a:p>
        </p:txBody>
      </p:sp>
      <p:pic>
        <p:nvPicPr>
          <p:cNvPr id="6" name="Picture 4" descr="skysphere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75468" y="1845152"/>
            <a:ext cx="3996444" cy="4074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sphere_shaded2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4516438" cy="408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0" descr="untex_unshaded.pn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5203825"/>
            <a:ext cx="1503362" cy="147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untex_shaded.pn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5201444"/>
            <a:ext cx="1422400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069964" y="5683250"/>
            <a:ext cx="1997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GL_MODULATE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03354" y="5683250"/>
            <a:ext cx="1997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GL_REPLACE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8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Model-View-Controller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388354" y="4004457"/>
            <a:ext cx="1820502" cy="11350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/>
                </a:solidFill>
                <a:latin typeface="+mj-lt"/>
                <a:cs typeface="+mj-cs"/>
              </a:rPr>
              <a:t>Model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1"/>
                </a:solidFill>
                <a:latin typeface="+mj-lt"/>
                <a:cs typeface="+mj-cs"/>
              </a:rPr>
              <a:t>(Data)</a:t>
            </a:r>
            <a:endParaRPr lang="he-IL" sz="1100" b="1" dirty="0">
              <a:solidFill>
                <a:schemeClr val="tx1"/>
              </a:solidFill>
              <a:latin typeface="+mj-lt"/>
              <a:cs typeface="+mj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96538" y="4004457"/>
            <a:ext cx="1764940" cy="1136650"/>
          </a:xfrm>
          <a:prstGeom prst="roundRect">
            <a:avLst/>
          </a:prstGeom>
          <a:solidFill>
            <a:srgbClr val="FF7C8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chemeClr val="tx1"/>
                </a:solidFill>
                <a:latin typeface="+mj-lt"/>
                <a:cs typeface="+mj-cs"/>
              </a:rPr>
              <a:t>View</a:t>
            </a:r>
            <a:endParaRPr lang="en-US" sz="3200" b="1" dirty="0">
              <a:solidFill>
                <a:schemeClr val="tx1"/>
              </a:solidFill>
              <a:latin typeface="+mj-lt"/>
              <a:cs typeface="+mj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chemeClr val="tx1"/>
                </a:solidFill>
                <a:latin typeface="+mj-lt"/>
                <a:cs typeface="+mj-cs"/>
              </a:rPr>
              <a:t>(Display)</a:t>
            </a:r>
            <a:endParaRPr lang="he-IL" sz="1200" b="1" dirty="0">
              <a:solidFill>
                <a:schemeClr val="tx1"/>
              </a:solidFill>
              <a:latin typeface="+mj-lt"/>
              <a:cs typeface="+mj-cs"/>
            </a:endParaRPr>
          </a:p>
        </p:txBody>
      </p:sp>
      <p:cxnSp>
        <p:nvCxnSpPr>
          <p:cNvPr id="7" name="Straight Arrow Connector 6"/>
          <p:cNvCxnSpPr>
            <a:stCxn id="5" idx="1"/>
            <a:endCxn id="6" idx="3"/>
          </p:cNvCxnSpPr>
          <p:nvPr/>
        </p:nvCxnSpPr>
        <p:spPr>
          <a:xfrm flipH="1">
            <a:off x="3861478" y="4571989"/>
            <a:ext cx="2526876" cy="79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148766" y="1967694"/>
            <a:ext cx="2372569" cy="1136650"/>
          </a:xfrm>
          <a:prstGeom prst="roundRect">
            <a:avLst/>
          </a:prstGeom>
          <a:solidFill>
            <a:srgbClr val="99FF99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chemeClr val="tx1"/>
                </a:solidFill>
                <a:latin typeface="+mj-lt"/>
                <a:cs typeface="+mj-cs"/>
              </a:rPr>
              <a:t>Controller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16200000" flipH="1">
            <a:off x="6064135" y="3270237"/>
            <a:ext cx="914400" cy="58261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554215" y="3336269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Manipulate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60582" y="4202656"/>
            <a:ext cx="116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59623" y="1676978"/>
            <a:ext cx="1831003" cy="1593849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User</a:t>
            </a:r>
            <a:endParaRPr lang="en-US" sz="3200" dirty="0"/>
          </a:p>
        </p:txBody>
      </p:sp>
      <p:cxnSp>
        <p:nvCxnSpPr>
          <p:cNvPr id="16" name="Straight Arrow Connector 15"/>
          <p:cNvCxnSpPr>
            <a:stCxn id="14" idx="6"/>
            <a:endCxn id="9" idx="1"/>
          </p:cNvCxnSpPr>
          <p:nvPr/>
        </p:nvCxnSpPr>
        <p:spPr>
          <a:xfrm>
            <a:off x="2290626" y="2473903"/>
            <a:ext cx="1858140" cy="62116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11841" y="2155210"/>
            <a:ext cx="1447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(input)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6" idx="0"/>
            <a:endCxn id="14" idx="5"/>
          </p:cNvCxnSpPr>
          <p:nvPr/>
        </p:nvCxnSpPr>
        <p:spPr>
          <a:xfrm flipH="1" flipV="1">
            <a:off x="2022482" y="3037413"/>
            <a:ext cx="956526" cy="967044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352443" y="2867950"/>
            <a:ext cx="1270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 (output)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3419872" y="3104343"/>
            <a:ext cx="864096" cy="900114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038335" y="3310541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Change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5796138" y="3104344"/>
            <a:ext cx="620428" cy="963159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250400" y="3635125"/>
            <a:ext cx="116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Update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9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22" grpId="0"/>
      <p:bldP spid="26" grpId="0"/>
      <p:bldP spid="44" grpId="0"/>
      <p:bldP spid="5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Texture Blending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void </a:t>
            </a:r>
            <a:r>
              <a:rPr lang="en-US" b="1" i="1" dirty="0" err="1" smtClean="0"/>
              <a:t>glTexEnv</a:t>
            </a:r>
            <a:r>
              <a:rPr lang="en-US" i="1" dirty="0" smtClean="0"/>
              <a:t>*(target, </a:t>
            </a:r>
            <a:r>
              <a:rPr lang="en-US" i="1" dirty="0" err="1" smtClean="0"/>
              <a:t>pname</a:t>
            </a:r>
            <a:r>
              <a:rPr lang="en-US" i="1" dirty="0" smtClean="0"/>
              <a:t>, *</a:t>
            </a:r>
            <a:r>
              <a:rPr lang="en-US" i="1" dirty="0" err="1" smtClean="0"/>
              <a:t>param</a:t>
            </a:r>
            <a:r>
              <a:rPr lang="en-US" i="1" dirty="0" smtClean="0"/>
              <a:t>);</a:t>
            </a:r>
          </a:p>
          <a:p>
            <a:r>
              <a:rPr lang="en-US" dirty="0" smtClean="0"/>
              <a:t>Controls whether texture replaces or blends with shading color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b="1" dirty="0" err="1" smtClean="0">
                <a:latin typeface="Courier New" pitchFamily="49" charset="0"/>
              </a:rPr>
              <a:t>glTexEnvf</a:t>
            </a:r>
            <a:r>
              <a:rPr lang="en-US" b="1" dirty="0" smtClean="0">
                <a:latin typeface="Courier New" pitchFamily="49" charset="0"/>
              </a:rPr>
              <a:t>(GL_TEXTURE_ENV, GL_TEXTURE_ENV_MODE, GL_MODULATE)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glTexEnvf</a:t>
            </a:r>
            <a:r>
              <a:rPr lang="en-US" b="1" dirty="0">
                <a:latin typeface="Courier New" pitchFamily="49" charset="0"/>
              </a:rPr>
              <a:t>(GL_TEXTURE_ENV, GL_TEXTURE_ENV_MODE, </a:t>
            </a:r>
            <a:r>
              <a:rPr lang="en-US" b="1" dirty="0" smtClean="0">
                <a:latin typeface="Courier New" pitchFamily="49" charset="0"/>
              </a:rPr>
              <a:t>GL_REPLACE)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0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60748"/>
          </a:xfrm>
        </p:spPr>
        <p:txBody>
          <a:bodyPr/>
          <a:lstStyle/>
          <a:p>
            <a:r>
              <a:rPr lang="en-US" dirty="0" smtClean="0"/>
              <a:t>Texture Coordinate Offset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4763"/>
            <a:ext cx="8229600" cy="2810037"/>
          </a:xfrm>
        </p:spPr>
        <p:txBody>
          <a:bodyPr>
            <a:normAutofit/>
          </a:bodyPr>
          <a:lstStyle/>
          <a:p>
            <a:r>
              <a:rPr lang="en-US" dirty="0" smtClean="0"/>
              <a:t>What if texture coordinates &lt;0 or &gt;1?</a:t>
            </a:r>
          </a:p>
          <a:p>
            <a:r>
              <a:rPr lang="en-US" dirty="0" smtClean="0"/>
              <a:t>You can decide between wrap modes using:</a:t>
            </a:r>
          </a:p>
          <a:p>
            <a:pPr lvl="1"/>
            <a:r>
              <a:rPr lang="en-US" dirty="0" smtClean="0"/>
              <a:t>void </a:t>
            </a:r>
            <a:r>
              <a:rPr lang="en-US" dirty="0" err="1" smtClean="0"/>
              <a:t>glTexParameter</a:t>
            </a:r>
            <a:r>
              <a:rPr lang="en-US" dirty="0" smtClean="0"/>
              <a:t>*(target, </a:t>
            </a:r>
            <a:r>
              <a:rPr lang="en-US" dirty="0" err="1" smtClean="0"/>
              <a:t>pname</a:t>
            </a:r>
            <a:r>
              <a:rPr lang="en-US" dirty="0" smtClean="0"/>
              <a:t>, *</a:t>
            </a:r>
            <a:r>
              <a:rPr lang="en-US" dirty="0" err="1" smtClean="0"/>
              <a:t>param</a:t>
            </a:r>
            <a:r>
              <a:rPr lang="en-US" dirty="0" smtClean="0"/>
              <a:t>);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gl.glTexParameterf</a:t>
            </a:r>
            <a:r>
              <a:rPr lang="en-US" b="1" dirty="0">
                <a:latin typeface="Courier New" pitchFamily="49" charset="0"/>
              </a:rPr>
              <a:t>(GL.GL_TEXTURE_2D, 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			 GL.GL_TEXTURE_WRAP_T, GL.GL_REPEAT</a:t>
            </a:r>
            <a:r>
              <a:rPr lang="en-US" b="1" dirty="0" smtClean="0">
                <a:latin typeface="Courier New" pitchFamily="49" charset="0"/>
              </a:rPr>
              <a:t>);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gl.glTexParameterf</a:t>
            </a:r>
            <a:r>
              <a:rPr lang="en-US" b="1" dirty="0">
                <a:latin typeface="Courier New" pitchFamily="49" charset="0"/>
              </a:rPr>
              <a:t>(GL.GL_TEXTURE_2D, 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			 </a:t>
            </a:r>
            <a:r>
              <a:rPr lang="en-US" b="1" dirty="0" smtClean="0">
                <a:latin typeface="Courier New" pitchFamily="49" charset="0"/>
              </a:rPr>
              <a:t>GL.GL_TEXTURE_WRAP_S, GL.GL_CLAMP);</a:t>
            </a:r>
          </a:p>
        </p:txBody>
      </p:sp>
      <p:grpSp>
        <p:nvGrpSpPr>
          <p:cNvPr id="4" name="Group 275"/>
          <p:cNvGrpSpPr>
            <a:grpSpLocks/>
          </p:cNvGrpSpPr>
          <p:nvPr/>
        </p:nvGrpSpPr>
        <p:grpSpPr bwMode="auto">
          <a:xfrm>
            <a:off x="2200275" y="4191000"/>
            <a:ext cx="2158353" cy="1513562"/>
            <a:chOff x="463" y="1101"/>
            <a:chExt cx="1908" cy="1338"/>
          </a:xfrm>
        </p:grpSpPr>
        <p:grpSp>
          <p:nvGrpSpPr>
            <p:cNvPr id="5" name="Group 142"/>
            <p:cNvGrpSpPr>
              <a:grpSpLocks/>
            </p:cNvGrpSpPr>
            <p:nvPr/>
          </p:nvGrpSpPr>
          <p:grpSpPr bwMode="auto">
            <a:xfrm>
              <a:off x="463" y="1101"/>
              <a:ext cx="1908" cy="186"/>
              <a:chOff x="487" y="2517"/>
              <a:chExt cx="1908" cy="186"/>
            </a:xfrm>
          </p:grpSpPr>
          <p:sp>
            <p:nvSpPr>
              <p:cNvPr id="72" name="Rectangle 10"/>
              <p:cNvSpPr>
                <a:spLocks noChangeArrowheads="1"/>
              </p:cNvSpPr>
              <p:nvPr/>
            </p:nvSpPr>
            <p:spPr bwMode="auto">
              <a:xfrm>
                <a:off x="487" y="2517"/>
                <a:ext cx="186" cy="18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Rectangle 11"/>
              <p:cNvSpPr>
                <a:spLocks noChangeArrowheads="1"/>
              </p:cNvSpPr>
              <p:nvPr/>
            </p:nvSpPr>
            <p:spPr bwMode="auto">
              <a:xfrm>
                <a:off x="679" y="2517"/>
                <a:ext cx="186" cy="186"/>
              </a:xfrm>
              <a:prstGeom prst="rect">
                <a:avLst/>
              </a:prstGeom>
              <a:solidFill>
                <a:srgbClr val="5E84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Rectangle 12"/>
              <p:cNvSpPr>
                <a:spLocks noChangeArrowheads="1"/>
              </p:cNvSpPr>
              <p:nvPr/>
            </p:nvSpPr>
            <p:spPr bwMode="auto">
              <a:xfrm>
                <a:off x="870" y="2517"/>
                <a:ext cx="186" cy="18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Rectangle 13"/>
              <p:cNvSpPr>
                <a:spLocks noChangeArrowheads="1"/>
              </p:cNvSpPr>
              <p:nvPr/>
            </p:nvSpPr>
            <p:spPr bwMode="auto">
              <a:xfrm>
                <a:off x="1060" y="2517"/>
                <a:ext cx="186" cy="186"/>
              </a:xfrm>
              <a:prstGeom prst="rect">
                <a:avLst/>
              </a:prstGeom>
              <a:solidFill>
                <a:srgbClr val="5E84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Rectangle 14"/>
              <p:cNvSpPr>
                <a:spLocks noChangeArrowheads="1"/>
              </p:cNvSpPr>
              <p:nvPr/>
            </p:nvSpPr>
            <p:spPr bwMode="auto">
              <a:xfrm>
                <a:off x="1634" y="2517"/>
                <a:ext cx="186" cy="18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Rectangle 15"/>
              <p:cNvSpPr>
                <a:spLocks noChangeArrowheads="1"/>
              </p:cNvSpPr>
              <p:nvPr/>
            </p:nvSpPr>
            <p:spPr bwMode="auto">
              <a:xfrm>
                <a:off x="1251" y="2517"/>
                <a:ext cx="186" cy="18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Rectangle 16"/>
              <p:cNvSpPr>
                <a:spLocks noChangeArrowheads="1"/>
              </p:cNvSpPr>
              <p:nvPr/>
            </p:nvSpPr>
            <p:spPr bwMode="auto">
              <a:xfrm>
                <a:off x="1443" y="2517"/>
                <a:ext cx="186" cy="186"/>
              </a:xfrm>
              <a:prstGeom prst="rect">
                <a:avLst/>
              </a:prstGeom>
              <a:solidFill>
                <a:srgbClr val="5E84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Rectangle 17"/>
              <p:cNvSpPr>
                <a:spLocks noChangeArrowheads="1"/>
              </p:cNvSpPr>
              <p:nvPr/>
            </p:nvSpPr>
            <p:spPr bwMode="auto">
              <a:xfrm>
                <a:off x="1826" y="2517"/>
                <a:ext cx="186" cy="186"/>
              </a:xfrm>
              <a:prstGeom prst="rect">
                <a:avLst/>
              </a:prstGeom>
              <a:solidFill>
                <a:srgbClr val="5E84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2017" y="2517"/>
                <a:ext cx="186" cy="18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2209" y="2517"/>
                <a:ext cx="186" cy="186"/>
              </a:xfrm>
              <a:prstGeom prst="rect">
                <a:avLst/>
              </a:prstGeom>
              <a:solidFill>
                <a:srgbClr val="5E84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43"/>
            <p:cNvGrpSpPr>
              <a:grpSpLocks/>
            </p:cNvGrpSpPr>
            <p:nvPr/>
          </p:nvGrpSpPr>
          <p:grpSpPr bwMode="auto">
            <a:xfrm>
              <a:off x="463" y="2253"/>
              <a:ext cx="1908" cy="186"/>
              <a:chOff x="487" y="2517"/>
              <a:chExt cx="1908" cy="186"/>
            </a:xfrm>
          </p:grpSpPr>
          <p:sp>
            <p:nvSpPr>
              <p:cNvPr id="62" name="Rectangle 144"/>
              <p:cNvSpPr>
                <a:spLocks noChangeArrowheads="1"/>
              </p:cNvSpPr>
              <p:nvPr/>
            </p:nvSpPr>
            <p:spPr bwMode="auto">
              <a:xfrm>
                <a:off x="487" y="2517"/>
                <a:ext cx="186" cy="18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Rectangle 145"/>
              <p:cNvSpPr>
                <a:spLocks noChangeArrowheads="1"/>
              </p:cNvSpPr>
              <p:nvPr/>
            </p:nvSpPr>
            <p:spPr bwMode="auto">
              <a:xfrm>
                <a:off x="679" y="2517"/>
                <a:ext cx="186" cy="186"/>
              </a:xfrm>
              <a:prstGeom prst="rect">
                <a:avLst/>
              </a:prstGeom>
              <a:solidFill>
                <a:srgbClr val="5E84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Rectangle 146"/>
              <p:cNvSpPr>
                <a:spLocks noChangeArrowheads="1"/>
              </p:cNvSpPr>
              <p:nvPr/>
            </p:nvSpPr>
            <p:spPr bwMode="auto">
              <a:xfrm>
                <a:off x="870" y="2517"/>
                <a:ext cx="186" cy="18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Rectangle 147"/>
              <p:cNvSpPr>
                <a:spLocks noChangeArrowheads="1"/>
              </p:cNvSpPr>
              <p:nvPr/>
            </p:nvSpPr>
            <p:spPr bwMode="auto">
              <a:xfrm>
                <a:off x="1060" y="2517"/>
                <a:ext cx="186" cy="186"/>
              </a:xfrm>
              <a:prstGeom prst="rect">
                <a:avLst/>
              </a:prstGeom>
              <a:solidFill>
                <a:srgbClr val="5E84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Rectangle 148"/>
              <p:cNvSpPr>
                <a:spLocks noChangeArrowheads="1"/>
              </p:cNvSpPr>
              <p:nvPr/>
            </p:nvSpPr>
            <p:spPr bwMode="auto">
              <a:xfrm>
                <a:off x="1634" y="2517"/>
                <a:ext cx="186" cy="18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Rectangle 149"/>
              <p:cNvSpPr>
                <a:spLocks noChangeArrowheads="1"/>
              </p:cNvSpPr>
              <p:nvPr/>
            </p:nvSpPr>
            <p:spPr bwMode="auto">
              <a:xfrm>
                <a:off x="1251" y="2517"/>
                <a:ext cx="186" cy="18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Rectangle 150"/>
              <p:cNvSpPr>
                <a:spLocks noChangeArrowheads="1"/>
              </p:cNvSpPr>
              <p:nvPr/>
            </p:nvSpPr>
            <p:spPr bwMode="auto">
              <a:xfrm>
                <a:off x="1443" y="2517"/>
                <a:ext cx="186" cy="186"/>
              </a:xfrm>
              <a:prstGeom prst="rect">
                <a:avLst/>
              </a:prstGeom>
              <a:solidFill>
                <a:srgbClr val="5E84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Rectangle 151"/>
              <p:cNvSpPr>
                <a:spLocks noChangeArrowheads="1"/>
              </p:cNvSpPr>
              <p:nvPr/>
            </p:nvSpPr>
            <p:spPr bwMode="auto">
              <a:xfrm>
                <a:off x="1826" y="2517"/>
                <a:ext cx="186" cy="186"/>
              </a:xfrm>
              <a:prstGeom prst="rect">
                <a:avLst/>
              </a:prstGeom>
              <a:solidFill>
                <a:srgbClr val="5E84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Rectangle 152"/>
              <p:cNvSpPr>
                <a:spLocks noChangeArrowheads="1"/>
              </p:cNvSpPr>
              <p:nvPr/>
            </p:nvSpPr>
            <p:spPr bwMode="auto">
              <a:xfrm>
                <a:off x="2017" y="2517"/>
                <a:ext cx="186" cy="18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Rectangle 153"/>
              <p:cNvSpPr>
                <a:spLocks noChangeArrowheads="1"/>
              </p:cNvSpPr>
              <p:nvPr/>
            </p:nvSpPr>
            <p:spPr bwMode="auto">
              <a:xfrm>
                <a:off x="2209" y="2517"/>
                <a:ext cx="186" cy="186"/>
              </a:xfrm>
              <a:prstGeom prst="rect">
                <a:avLst/>
              </a:prstGeom>
              <a:solidFill>
                <a:srgbClr val="5E84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54"/>
            <p:cNvGrpSpPr>
              <a:grpSpLocks/>
            </p:cNvGrpSpPr>
            <p:nvPr/>
          </p:nvGrpSpPr>
          <p:grpSpPr bwMode="auto">
            <a:xfrm>
              <a:off x="463" y="1485"/>
              <a:ext cx="1908" cy="186"/>
              <a:chOff x="487" y="2517"/>
              <a:chExt cx="1908" cy="186"/>
            </a:xfrm>
          </p:grpSpPr>
          <p:sp>
            <p:nvSpPr>
              <p:cNvPr id="52" name="Rectangle 155"/>
              <p:cNvSpPr>
                <a:spLocks noChangeArrowheads="1"/>
              </p:cNvSpPr>
              <p:nvPr/>
            </p:nvSpPr>
            <p:spPr bwMode="auto">
              <a:xfrm>
                <a:off x="487" y="2517"/>
                <a:ext cx="186" cy="18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Rectangle 156"/>
              <p:cNvSpPr>
                <a:spLocks noChangeArrowheads="1"/>
              </p:cNvSpPr>
              <p:nvPr/>
            </p:nvSpPr>
            <p:spPr bwMode="auto">
              <a:xfrm>
                <a:off x="679" y="2517"/>
                <a:ext cx="186" cy="186"/>
              </a:xfrm>
              <a:prstGeom prst="rect">
                <a:avLst/>
              </a:prstGeom>
              <a:solidFill>
                <a:srgbClr val="5E84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Rectangle 157"/>
              <p:cNvSpPr>
                <a:spLocks noChangeArrowheads="1"/>
              </p:cNvSpPr>
              <p:nvPr/>
            </p:nvSpPr>
            <p:spPr bwMode="auto">
              <a:xfrm>
                <a:off x="870" y="2517"/>
                <a:ext cx="186" cy="18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Rectangle 158"/>
              <p:cNvSpPr>
                <a:spLocks noChangeArrowheads="1"/>
              </p:cNvSpPr>
              <p:nvPr/>
            </p:nvSpPr>
            <p:spPr bwMode="auto">
              <a:xfrm>
                <a:off x="1060" y="2517"/>
                <a:ext cx="186" cy="186"/>
              </a:xfrm>
              <a:prstGeom prst="rect">
                <a:avLst/>
              </a:prstGeom>
              <a:solidFill>
                <a:srgbClr val="5E84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Rectangle 159"/>
              <p:cNvSpPr>
                <a:spLocks noChangeArrowheads="1"/>
              </p:cNvSpPr>
              <p:nvPr/>
            </p:nvSpPr>
            <p:spPr bwMode="auto">
              <a:xfrm>
                <a:off x="1634" y="2517"/>
                <a:ext cx="186" cy="18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Rectangle 160"/>
              <p:cNvSpPr>
                <a:spLocks noChangeArrowheads="1"/>
              </p:cNvSpPr>
              <p:nvPr/>
            </p:nvSpPr>
            <p:spPr bwMode="auto">
              <a:xfrm>
                <a:off x="1251" y="2517"/>
                <a:ext cx="186" cy="18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Rectangle 161"/>
              <p:cNvSpPr>
                <a:spLocks noChangeArrowheads="1"/>
              </p:cNvSpPr>
              <p:nvPr/>
            </p:nvSpPr>
            <p:spPr bwMode="auto">
              <a:xfrm>
                <a:off x="1443" y="2517"/>
                <a:ext cx="186" cy="186"/>
              </a:xfrm>
              <a:prstGeom prst="rect">
                <a:avLst/>
              </a:prstGeom>
              <a:solidFill>
                <a:srgbClr val="5E84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Rectangle 162"/>
              <p:cNvSpPr>
                <a:spLocks noChangeArrowheads="1"/>
              </p:cNvSpPr>
              <p:nvPr/>
            </p:nvSpPr>
            <p:spPr bwMode="auto">
              <a:xfrm>
                <a:off x="1826" y="2517"/>
                <a:ext cx="186" cy="186"/>
              </a:xfrm>
              <a:prstGeom prst="rect">
                <a:avLst/>
              </a:prstGeom>
              <a:solidFill>
                <a:srgbClr val="5E84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Rectangle 163"/>
              <p:cNvSpPr>
                <a:spLocks noChangeArrowheads="1"/>
              </p:cNvSpPr>
              <p:nvPr/>
            </p:nvSpPr>
            <p:spPr bwMode="auto">
              <a:xfrm>
                <a:off x="2017" y="2517"/>
                <a:ext cx="186" cy="18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Rectangle 164"/>
              <p:cNvSpPr>
                <a:spLocks noChangeArrowheads="1"/>
              </p:cNvSpPr>
              <p:nvPr/>
            </p:nvSpPr>
            <p:spPr bwMode="auto">
              <a:xfrm>
                <a:off x="2209" y="2517"/>
                <a:ext cx="186" cy="186"/>
              </a:xfrm>
              <a:prstGeom prst="rect">
                <a:avLst/>
              </a:prstGeom>
              <a:solidFill>
                <a:srgbClr val="5E84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165"/>
            <p:cNvGrpSpPr>
              <a:grpSpLocks/>
            </p:cNvGrpSpPr>
            <p:nvPr/>
          </p:nvGrpSpPr>
          <p:grpSpPr bwMode="auto">
            <a:xfrm>
              <a:off x="463" y="1869"/>
              <a:ext cx="1908" cy="186"/>
              <a:chOff x="487" y="2517"/>
              <a:chExt cx="1908" cy="186"/>
            </a:xfrm>
          </p:grpSpPr>
          <p:sp>
            <p:nvSpPr>
              <p:cNvPr id="42" name="Rectangle 166"/>
              <p:cNvSpPr>
                <a:spLocks noChangeArrowheads="1"/>
              </p:cNvSpPr>
              <p:nvPr/>
            </p:nvSpPr>
            <p:spPr bwMode="auto">
              <a:xfrm>
                <a:off x="487" y="2517"/>
                <a:ext cx="186" cy="18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Rectangle 167"/>
              <p:cNvSpPr>
                <a:spLocks noChangeArrowheads="1"/>
              </p:cNvSpPr>
              <p:nvPr/>
            </p:nvSpPr>
            <p:spPr bwMode="auto">
              <a:xfrm>
                <a:off x="679" y="2517"/>
                <a:ext cx="186" cy="186"/>
              </a:xfrm>
              <a:prstGeom prst="rect">
                <a:avLst/>
              </a:prstGeom>
              <a:solidFill>
                <a:srgbClr val="5E84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Rectangle 168"/>
              <p:cNvSpPr>
                <a:spLocks noChangeArrowheads="1"/>
              </p:cNvSpPr>
              <p:nvPr/>
            </p:nvSpPr>
            <p:spPr bwMode="auto">
              <a:xfrm>
                <a:off x="870" y="2517"/>
                <a:ext cx="186" cy="18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Rectangle 169"/>
              <p:cNvSpPr>
                <a:spLocks noChangeArrowheads="1"/>
              </p:cNvSpPr>
              <p:nvPr/>
            </p:nvSpPr>
            <p:spPr bwMode="auto">
              <a:xfrm>
                <a:off x="1060" y="2517"/>
                <a:ext cx="186" cy="186"/>
              </a:xfrm>
              <a:prstGeom prst="rect">
                <a:avLst/>
              </a:prstGeom>
              <a:solidFill>
                <a:srgbClr val="5E84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Rectangle 170"/>
              <p:cNvSpPr>
                <a:spLocks noChangeArrowheads="1"/>
              </p:cNvSpPr>
              <p:nvPr/>
            </p:nvSpPr>
            <p:spPr bwMode="auto">
              <a:xfrm>
                <a:off x="1634" y="2517"/>
                <a:ext cx="186" cy="18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Rectangle 171"/>
              <p:cNvSpPr>
                <a:spLocks noChangeArrowheads="1"/>
              </p:cNvSpPr>
              <p:nvPr/>
            </p:nvSpPr>
            <p:spPr bwMode="auto">
              <a:xfrm>
                <a:off x="1251" y="2517"/>
                <a:ext cx="186" cy="18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Rectangle 172"/>
              <p:cNvSpPr>
                <a:spLocks noChangeArrowheads="1"/>
              </p:cNvSpPr>
              <p:nvPr/>
            </p:nvSpPr>
            <p:spPr bwMode="auto">
              <a:xfrm>
                <a:off x="1443" y="2517"/>
                <a:ext cx="186" cy="186"/>
              </a:xfrm>
              <a:prstGeom prst="rect">
                <a:avLst/>
              </a:prstGeom>
              <a:solidFill>
                <a:srgbClr val="5E84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Rectangle 173"/>
              <p:cNvSpPr>
                <a:spLocks noChangeArrowheads="1"/>
              </p:cNvSpPr>
              <p:nvPr/>
            </p:nvSpPr>
            <p:spPr bwMode="auto">
              <a:xfrm>
                <a:off x="1826" y="2517"/>
                <a:ext cx="186" cy="186"/>
              </a:xfrm>
              <a:prstGeom prst="rect">
                <a:avLst/>
              </a:prstGeom>
              <a:solidFill>
                <a:srgbClr val="5E84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Rectangle 174"/>
              <p:cNvSpPr>
                <a:spLocks noChangeArrowheads="1"/>
              </p:cNvSpPr>
              <p:nvPr/>
            </p:nvSpPr>
            <p:spPr bwMode="auto">
              <a:xfrm>
                <a:off x="2017" y="2517"/>
                <a:ext cx="186" cy="18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Rectangle 175"/>
              <p:cNvSpPr>
                <a:spLocks noChangeArrowheads="1"/>
              </p:cNvSpPr>
              <p:nvPr/>
            </p:nvSpPr>
            <p:spPr bwMode="auto">
              <a:xfrm>
                <a:off x="2209" y="2517"/>
                <a:ext cx="186" cy="186"/>
              </a:xfrm>
              <a:prstGeom prst="rect">
                <a:avLst/>
              </a:prstGeom>
              <a:solidFill>
                <a:srgbClr val="5E84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176"/>
            <p:cNvGrpSpPr>
              <a:grpSpLocks/>
            </p:cNvGrpSpPr>
            <p:nvPr/>
          </p:nvGrpSpPr>
          <p:grpSpPr bwMode="auto">
            <a:xfrm flipH="1">
              <a:off x="463" y="1293"/>
              <a:ext cx="1908" cy="186"/>
              <a:chOff x="487" y="2517"/>
              <a:chExt cx="1908" cy="186"/>
            </a:xfrm>
          </p:grpSpPr>
          <p:sp>
            <p:nvSpPr>
              <p:cNvPr id="32" name="Rectangle 177"/>
              <p:cNvSpPr>
                <a:spLocks noChangeArrowheads="1"/>
              </p:cNvSpPr>
              <p:nvPr/>
            </p:nvSpPr>
            <p:spPr bwMode="auto">
              <a:xfrm>
                <a:off x="487" y="2517"/>
                <a:ext cx="186" cy="18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Rectangle 178"/>
              <p:cNvSpPr>
                <a:spLocks noChangeArrowheads="1"/>
              </p:cNvSpPr>
              <p:nvPr/>
            </p:nvSpPr>
            <p:spPr bwMode="auto">
              <a:xfrm>
                <a:off x="679" y="2517"/>
                <a:ext cx="186" cy="186"/>
              </a:xfrm>
              <a:prstGeom prst="rect">
                <a:avLst/>
              </a:prstGeom>
              <a:solidFill>
                <a:srgbClr val="5E84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Rectangle 179"/>
              <p:cNvSpPr>
                <a:spLocks noChangeArrowheads="1"/>
              </p:cNvSpPr>
              <p:nvPr/>
            </p:nvSpPr>
            <p:spPr bwMode="auto">
              <a:xfrm>
                <a:off x="870" y="2517"/>
                <a:ext cx="186" cy="18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Rectangle 180"/>
              <p:cNvSpPr>
                <a:spLocks noChangeArrowheads="1"/>
              </p:cNvSpPr>
              <p:nvPr/>
            </p:nvSpPr>
            <p:spPr bwMode="auto">
              <a:xfrm>
                <a:off x="1060" y="2517"/>
                <a:ext cx="186" cy="186"/>
              </a:xfrm>
              <a:prstGeom prst="rect">
                <a:avLst/>
              </a:prstGeom>
              <a:solidFill>
                <a:srgbClr val="5E84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Rectangle 181"/>
              <p:cNvSpPr>
                <a:spLocks noChangeArrowheads="1"/>
              </p:cNvSpPr>
              <p:nvPr/>
            </p:nvSpPr>
            <p:spPr bwMode="auto">
              <a:xfrm>
                <a:off x="1634" y="2517"/>
                <a:ext cx="186" cy="18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Rectangle 182"/>
              <p:cNvSpPr>
                <a:spLocks noChangeArrowheads="1"/>
              </p:cNvSpPr>
              <p:nvPr/>
            </p:nvSpPr>
            <p:spPr bwMode="auto">
              <a:xfrm>
                <a:off x="1251" y="2517"/>
                <a:ext cx="186" cy="18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Rectangle 183"/>
              <p:cNvSpPr>
                <a:spLocks noChangeArrowheads="1"/>
              </p:cNvSpPr>
              <p:nvPr/>
            </p:nvSpPr>
            <p:spPr bwMode="auto">
              <a:xfrm>
                <a:off x="1443" y="2517"/>
                <a:ext cx="186" cy="186"/>
              </a:xfrm>
              <a:prstGeom prst="rect">
                <a:avLst/>
              </a:prstGeom>
              <a:solidFill>
                <a:srgbClr val="5E84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Rectangle 184"/>
              <p:cNvSpPr>
                <a:spLocks noChangeArrowheads="1"/>
              </p:cNvSpPr>
              <p:nvPr/>
            </p:nvSpPr>
            <p:spPr bwMode="auto">
              <a:xfrm>
                <a:off x="1826" y="2517"/>
                <a:ext cx="186" cy="186"/>
              </a:xfrm>
              <a:prstGeom prst="rect">
                <a:avLst/>
              </a:prstGeom>
              <a:solidFill>
                <a:srgbClr val="5E84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Rectangle 185"/>
              <p:cNvSpPr>
                <a:spLocks noChangeArrowheads="1"/>
              </p:cNvSpPr>
              <p:nvPr/>
            </p:nvSpPr>
            <p:spPr bwMode="auto">
              <a:xfrm>
                <a:off x="2017" y="2517"/>
                <a:ext cx="186" cy="18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Rectangle 186"/>
              <p:cNvSpPr>
                <a:spLocks noChangeArrowheads="1"/>
              </p:cNvSpPr>
              <p:nvPr/>
            </p:nvSpPr>
            <p:spPr bwMode="auto">
              <a:xfrm>
                <a:off x="2209" y="2517"/>
                <a:ext cx="186" cy="186"/>
              </a:xfrm>
              <a:prstGeom prst="rect">
                <a:avLst/>
              </a:prstGeom>
              <a:solidFill>
                <a:srgbClr val="5E84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187"/>
            <p:cNvGrpSpPr>
              <a:grpSpLocks/>
            </p:cNvGrpSpPr>
            <p:nvPr/>
          </p:nvGrpSpPr>
          <p:grpSpPr bwMode="auto">
            <a:xfrm flipH="1">
              <a:off x="463" y="1677"/>
              <a:ext cx="1908" cy="186"/>
              <a:chOff x="487" y="2517"/>
              <a:chExt cx="1908" cy="186"/>
            </a:xfrm>
          </p:grpSpPr>
          <p:sp>
            <p:nvSpPr>
              <p:cNvPr id="22" name="Rectangle 188"/>
              <p:cNvSpPr>
                <a:spLocks noChangeArrowheads="1"/>
              </p:cNvSpPr>
              <p:nvPr/>
            </p:nvSpPr>
            <p:spPr bwMode="auto">
              <a:xfrm>
                <a:off x="487" y="2517"/>
                <a:ext cx="186" cy="18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Rectangle 189"/>
              <p:cNvSpPr>
                <a:spLocks noChangeArrowheads="1"/>
              </p:cNvSpPr>
              <p:nvPr/>
            </p:nvSpPr>
            <p:spPr bwMode="auto">
              <a:xfrm>
                <a:off x="679" y="2517"/>
                <a:ext cx="186" cy="186"/>
              </a:xfrm>
              <a:prstGeom prst="rect">
                <a:avLst/>
              </a:prstGeom>
              <a:solidFill>
                <a:srgbClr val="5E84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190"/>
              <p:cNvSpPr>
                <a:spLocks noChangeArrowheads="1"/>
              </p:cNvSpPr>
              <p:nvPr/>
            </p:nvSpPr>
            <p:spPr bwMode="auto">
              <a:xfrm>
                <a:off x="870" y="2517"/>
                <a:ext cx="186" cy="18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Rectangle 191"/>
              <p:cNvSpPr>
                <a:spLocks noChangeArrowheads="1"/>
              </p:cNvSpPr>
              <p:nvPr/>
            </p:nvSpPr>
            <p:spPr bwMode="auto">
              <a:xfrm>
                <a:off x="1060" y="2517"/>
                <a:ext cx="186" cy="186"/>
              </a:xfrm>
              <a:prstGeom prst="rect">
                <a:avLst/>
              </a:prstGeom>
              <a:solidFill>
                <a:srgbClr val="5E84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Rectangle 192"/>
              <p:cNvSpPr>
                <a:spLocks noChangeArrowheads="1"/>
              </p:cNvSpPr>
              <p:nvPr/>
            </p:nvSpPr>
            <p:spPr bwMode="auto">
              <a:xfrm>
                <a:off x="1634" y="2517"/>
                <a:ext cx="186" cy="18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193"/>
              <p:cNvSpPr>
                <a:spLocks noChangeArrowheads="1"/>
              </p:cNvSpPr>
              <p:nvPr/>
            </p:nvSpPr>
            <p:spPr bwMode="auto">
              <a:xfrm>
                <a:off x="1251" y="2517"/>
                <a:ext cx="186" cy="18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194"/>
              <p:cNvSpPr>
                <a:spLocks noChangeArrowheads="1"/>
              </p:cNvSpPr>
              <p:nvPr/>
            </p:nvSpPr>
            <p:spPr bwMode="auto">
              <a:xfrm>
                <a:off x="1443" y="2517"/>
                <a:ext cx="186" cy="186"/>
              </a:xfrm>
              <a:prstGeom prst="rect">
                <a:avLst/>
              </a:prstGeom>
              <a:solidFill>
                <a:srgbClr val="5E84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Rectangle 195"/>
              <p:cNvSpPr>
                <a:spLocks noChangeArrowheads="1"/>
              </p:cNvSpPr>
              <p:nvPr/>
            </p:nvSpPr>
            <p:spPr bwMode="auto">
              <a:xfrm>
                <a:off x="1826" y="2517"/>
                <a:ext cx="186" cy="186"/>
              </a:xfrm>
              <a:prstGeom prst="rect">
                <a:avLst/>
              </a:prstGeom>
              <a:solidFill>
                <a:srgbClr val="5E84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196"/>
              <p:cNvSpPr>
                <a:spLocks noChangeArrowheads="1"/>
              </p:cNvSpPr>
              <p:nvPr/>
            </p:nvSpPr>
            <p:spPr bwMode="auto">
              <a:xfrm>
                <a:off x="2017" y="2517"/>
                <a:ext cx="186" cy="18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Rectangle 197"/>
              <p:cNvSpPr>
                <a:spLocks noChangeArrowheads="1"/>
              </p:cNvSpPr>
              <p:nvPr/>
            </p:nvSpPr>
            <p:spPr bwMode="auto">
              <a:xfrm>
                <a:off x="2209" y="2517"/>
                <a:ext cx="186" cy="186"/>
              </a:xfrm>
              <a:prstGeom prst="rect">
                <a:avLst/>
              </a:prstGeom>
              <a:solidFill>
                <a:srgbClr val="5E84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198"/>
            <p:cNvGrpSpPr>
              <a:grpSpLocks/>
            </p:cNvGrpSpPr>
            <p:nvPr/>
          </p:nvGrpSpPr>
          <p:grpSpPr bwMode="auto">
            <a:xfrm flipH="1">
              <a:off x="463" y="2061"/>
              <a:ext cx="1908" cy="186"/>
              <a:chOff x="487" y="2517"/>
              <a:chExt cx="1908" cy="186"/>
            </a:xfrm>
          </p:grpSpPr>
          <p:sp>
            <p:nvSpPr>
              <p:cNvPr id="12" name="Rectangle 199"/>
              <p:cNvSpPr>
                <a:spLocks noChangeArrowheads="1"/>
              </p:cNvSpPr>
              <p:nvPr/>
            </p:nvSpPr>
            <p:spPr bwMode="auto">
              <a:xfrm>
                <a:off x="487" y="2517"/>
                <a:ext cx="186" cy="18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200"/>
              <p:cNvSpPr>
                <a:spLocks noChangeArrowheads="1"/>
              </p:cNvSpPr>
              <p:nvPr/>
            </p:nvSpPr>
            <p:spPr bwMode="auto">
              <a:xfrm>
                <a:off x="679" y="2517"/>
                <a:ext cx="186" cy="186"/>
              </a:xfrm>
              <a:prstGeom prst="rect">
                <a:avLst/>
              </a:prstGeom>
              <a:solidFill>
                <a:srgbClr val="5E84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Rectangle 201"/>
              <p:cNvSpPr>
                <a:spLocks noChangeArrowheads="1"/>
              </p:cNvSpPr>
              <p:nvPr/>
            </p:nvSpPr>
            <p:spPr bwMode="auto">
              <a:xfrm>
                <a:off x="870" y="2517"/>
                <a:ext cx="186" cy="18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Rectangle 202"/>
              <p:cNvSpPr>
                <a:spLocks noChangeArrowheads="1"/>
              </p:cNvSpPr>
              <p:nvPr/>
            </p:nvSpPr>
            <p:spPr bwMode="auto">
              <a:xfrm>
                <a:off x="1060" y="2517"/>
                <a:ext cx="186" cy="186"/>
              </a:xfrm>
              <a:prstGeom prst="rect">
                <a:avLst/>
              </a:prstGeom>
              <a:solidFill>
                <a:srgbClr val="5E84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Rectangle 203"/>
              <p:cNvSpPr>
                <a:spLocks noChangeArrowheads="1"/>
              </p:cNvSpPr>
              <p:nvPr/>
            </p:nvSpPr>
            <p:spPr bwMode="auto">
              <a:xfrm>
                <a:off x="1634" y="2517"/>
                <a:ext cx="186" cy="18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Rectangle 204"/>
              <p:cNvSpPr>
                <a:spLocks noChangeArrowheads="1"/>
              </p:cNvSpPr>
              <p:nvPr/>
            </p:nvSpPr>
            <p:spPr bwMode="auto">
              <a:xfrm>
                <a:off x="1251" y="2517"/>
                <a:ext cx="186" cy="18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Rectangle 205"/>
              <p:cNvSpPr>
                <a:spLocks noChangeArrowheads="1"/>
              </p:cNvSpPr>
              <p:nvPr/>
            </p:nvSpPr>
            <p:spPr bwMode="auto">
              <a:xfrm>
                <a:off x="1443" y="2517"/>
                <a:ext cx="186" cy="186"/>
              </a:xfrm>
              <a:prstGeom prst="rect">
                <a:avLst/>
              </a:prstGeom>
              <a:solidFill>
                <a:srgbClr val="5E84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206"/>
              <p:cNvSpPr>
                <a:spLocks noChangeArrowheads="1"/>
              </p:cNvSpPr>
              <p:nvPr/>
            </p:nvSpPr>
            <p:spPr bwMode="auto">
              <a:xfrm>
                <a:off x="1826" y="2517"/>
                <a:ext cx="186" cy="186"/>
              </a:xfrm>
              <a:prstGeom prst="rect">
                <a:avLst/>
              </a:prstGeom>
              <a:solidFill>
                <a:srgbClr val="5E84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Rectangle 207"/>
              <p:cNvSpPr>
                <a:spLocks noChangeArrowheads="1"/>
              </p:cNvSpPr>
              <p:nvPr/>
            </p:nvSpPr>
            <p:spPr bwMode="auto">
              <a:xfrm>
                <a:off x="2017" y="2517"/>
                <a:ext cx="186" cy="18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Rectangle 208"/>
              <p:cNvSpPr>
                <a:spLocks noChangeArrowheads="1"/>
              </p:cNvSpPr>
              <p:nvPr/>
            </p:nvSpPr>
            <p:spPr bwMode="auto">
              <a:xfrm>
                <a:off x="2209" y="2517"/>
                <a:ext cx="186" cy="186"/>
              </a:xfrm>
              <a:prstGeom prst="rect">
                <a:avLst/>
              </a:prstGeom>
              <a:solidFill>
                <a:srgbClr val="5E84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2" name="Group 276"/>
          <p:cNvGrpSpPr>
            <a:grpSpLocks/>
          </p:cNvGrpSpPr>
          <p:nvPr/>
        </p:nvGrpSpPr>
        <p:grpSpPr bwMode="auto">
          <a:xfrm>
            <a:off x="2200275" y="5710243"/>
            <a:ext cx="2158354" cy="1079177"/>
            <a:chOff x="427" y="2445"/>
            <a:chExt cx="1908" cy="954"/>
          </a:xfrm>
        </p:grpSpPr>
        <p:grpSp>
          <p:nvGrpSpPr>
            <p:cNvPr id="83" name="Group 209"/>
            <p:cNvGrpSpPr>
              <a:grpSpLocks/>
            </p:cNvGrpSpPr>
            <p:nvPr/>
          </p:nvGrpSpPr>
          <p:grpSpPr bwMode="auto">
            <a:xfrm>
              <a:off x="427" y="2445"/>
              <a:ext cx="1908" cy="186"/>
              <a:chOff x="487" y="2517"/>
              <a:chExt cx="1908" cy="186"/>
            </a:xfrm>
          </p:grpSpPr>
          <p:sp>
            <p:nvSpPr>
              <p:cNvPr id="128" name="Rectangle 210"/>
              <p:cNvSpPr>
                <a:spLocks noChangeArrowheads="1"/>
              </p:cNvSpPr>
              <p:nvPr/>
            </p:nvSpPr>
            <p:spPr bwMode="auto">
              <a:xfrm>
                <a:off x="487" y="2517"/>
                <a:ext cx="186" cy="18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Rectangle 211"/>
              <p:cNvSpPr>
                <a:spLocks noChangeArrowheads="1"/>
              </p:cNvSpPr>
              <p:nvPr/>
            </p:nvSpPr>
            <p:spPr bwMode="auto">
              <a:xfrm>
                <a:off x="679" y="2517"/>
                <a:ext cx="186" cy="186"/>
              </a:xfrm>
              <a:prstGeom prst="rect">
                <a:avLst/>
              </a:prstGeom>
              <a:solidFill>
                <a:srgbClr val="5E84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" name="Rectangle 212"/>
              <p:cNvSpPr>
                <a:spLocks noChangeArrowheads="1"/>
              </p:cNvSpPr>
              <p:nvPr/>
            </p:nvSpPr>
            <p:spPr bwMode="auto">
              <a:xfrm>
                <a:off x="870" y="2517"/>
                <a:ext cx="186" cy="18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Rectangle 213"/>
              <p:cNvSpPr>
                <a:spLocks noChangeArrowheads="1"/>
              </p:cNvSpPr>
              <p:nvPr/>
            </p:nvSpPr>
            <p:spPr bwMode="auto">
              <a:xfrm>
                <a:off x="1060" y="2517"/>
                <a:ext cx="186" cy="186"/>
              </a:xfrm>
              <a:prstGeom prst="rect">
                <a:avLst/>
              </a:prstGeom>
              <a:solidFill>
                <a:srgbClr val="5E84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Rectangle 214"/>
              <p:cNvSpPr>
                <a:spLocks noChangeArrowheads="1"/>
              </p:cNvSpPr>
              <p:nvPr/>
            </p:nvSpPr>
            <p:spPr bwMode="auto">
              <a:xfrm>
                <a:off x="1634" y="2517"/>
                <a:ext cx="186" cy="18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Rectangle 215"/>
              <p:cNvSpPr>
                <a:spLocks noChangeArrowheads="1"/>
              </p:cNvSpPr>
              <p:nvPr/>
            </p:nvSpPr>
            <p:spPr bwMode="auto">
              <a:xfrm>
                <a:off x="1251" y="2517"/>
                <a:ext cx="186" cy="18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" name="Rectangle 216"/>
              <p:cNvSpPr>
                <a:spLocks noChangeArrowheads="1"/>
              </p:cNvSpPr>
              <p:nvPr/>
            </p:nvSpPr>
            <p:spPr bwMode="auto">
              <a:xfrm>
                <a:off x="1443" y="2517"/>
                <a:ext cx="186" cy="186"/>
              </a:xfrm>
              <a:prstGeom prst="rect">
                <a:avLst/>
              </a:prstGeom>
              <a:solidFill>
                <a:srgbClr val="5E84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Rectangle 217"/>
              <p:cNvSpPr>
                <a:spLocks noChangeArrowheads="1"/>
              </p:cNvSpPr>
              <p:nvPr/>
            </p:nvSpPr>
            <p:spPr bwMode="auto">
              <a:xfrm>
                <a:off x="1826" y="2517"/>
                <a:ext cx="186" cy="186"/>
              </a:xfrm>
              <a:prstGeom prst="rect">
                <a:avLst/>
              </a:prstGeom>
              <a:solidFill>
                <a:srgbClr val="5E84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" name="Rectangle 218"/>
              <p:cNvSpPr>
                <a:spLocks noChangeArrowheads="1"/>
              </p:cNvSpPr>
              <p:nvPr/>
            </p:nvSpPr>
            <p:spPr bwMode="auto">
              <a:xfrm>
                <a:off x="2017" y="2517"/>
                <a:ext cx="186" cy="18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Rectangle 219"/>
              <p:cNvSpPr>
                <a:spLocks noChangeArrowheads="1"/>
              </p:cNvSpPr>
              <p:nvPr/>
            </p:nvSpPr>
            <p:spPr bwMode="auto">
              <a:xfrm>
                <a:off x="2209" y="2517"/>
                <a:ext cx="186" cy="186"/>
              </a:xfrm>
              <a:prstGeom prst="rect">
                <a:avLst/>
              </a:prstGeom>
              <a:solidFill>
                <a:srgbClr val="5E84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4" name="Group 220"/>
            <p:cNvGrpSpPr>
              <a:grpSpLocks/>
            </p:cNvGrpSpPr>
            <p:nvPr/>
          </p:nvGrpSpPr>
          <p:grpSpPr bwMode="auto">
            <a:xfrm>
              <a:off x="427" y="2637"/>
              <a:ext cx="1908" cy="186"/>
              <a:chOff x="487" y="2517"/>
              <a:chExt cx="1908" cy="186"/>
            </a:xfrm>
          </p:grpSpPr>
          <p:sp>
            <p:nvSpPr>
              <p:cNvPr id="118" name="Rectangle 221"/>
              <p:cNvSpPr>
                <a:spLocks noChangeArrowheads="1"/>
              </p:cNvSpPr>
              <p:nvPr/>
            </p:nvSpPr>
            <p:spPr bwMode="auto">
              <a:xfrm>
                <a:off x="487" y="2517"/>
                <a:ext cx="186" cy="18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Rectangle 222"/>
              <p:cNvSpPr>
                <a:spLocks noChangeArrowheads="1"/>
              </p:cNvSpPr>
              <p:nvPr/>
            </p:nvSpPr>
            <p:spPr bwMode="auto">
              <a:xfrm>
                <a:off x="679" y="2517"/>
                <a:ext cx="186" cy="186"/>
              </a:xfrm>
              <a:prstGeom prst="rect">
                <a:avLst/>
              </a:prstGeom>
              <a:solidFill>
                <a:srgbClr val="5E84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Rectangle 223"/>
              <p:cNvSpPr>
                <a:spLocks noChangeArrowheads="1"/>
              </p:cNvSpPr>
              <p:nvPr/>
            </p:nvSpPr>
            <p:spPr bwMode="auto">
              <a:xfrm>
                <a:off x="870" y="2517"/>
                <a:ext cx="186" cy="18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" name="Rectangle 224"/>
              <p:cNvSpPr>
                <a:spLocks noChangeArrowheads="1"/>
              </p:cNvSpPr>
              <p:nvPr/>
            </p:nvSpPr>
            <p:spPr bwMode="auto">
              <a:xfrm>
                <a:off x="1060" y="2517"/>
                <a:ext cx="186" cy="186"/>
              </a:xfrm>
              <a:prstGeom prst="rect">
                <a:avLst/>
              </a:prstGeom>
              <a:solidFill>
                <a:srgbClr val="5E84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" name="Rectangle 225"/>
              <p:cNvSpPr>
                <a:spLocks noChangeArrowheads="1"/>
              </p:cNvSpPr>
              <p:nvPr/>
            </p:nvSpPr>
            <p:spPr bwMode="auto">
              <a:xfrm>
                <a:off x="1634" y="2517"/>
                <a:ext cx="186" cy="18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" name="Rectangle 226"/>
              <p:cNvSpPr>
                <a:spLocks noChangeArrowheads="1"/>
              </p:cNvSpPr>
              <p:nvPr/>
            </p:nvSpPr>
            <p:spPr bwMode="auto">
              <a:xfrm>
                <a:off x="1251" y="2517"/>
                <a:ext cx="186" cy="18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" name="Rectangle 227"/>
              <p:cNvSpPr>
                <a:spLocks noChangeArrowheads="1"/>
              </p:cNvSpPr>
              <p:nvPr/>
            </p:nvSpPr>
            <p:spPr bwMode="auto">
              <a:xfrm>
                <a:off x="1443" y="2517"/>
                <a:ext cx="186" cy="186"/>
              </a:xfrm>
              <a:prstGeom prst="rect">
                <a:avLst/>
              </a:prstGeom>
              <a:solidFill>
                <a:srgbClr val="5E84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Rectangle 228"/>
              <p:cNvSpPr>
                <a:spLocks noChangeArrowheads="1"/>
              </p:cNvSpPr>
              <p:nvPr/>
            </p:nvSpPr>
            <p:spPr bwMode="auto">
              <a:xfrm>
                <a:off x="1826" y="2517"/>
                <a:ext cx="186" cy="186"/>
              </a:xfrm>
              <a:prstGeom prst="rect">
                <a:avLst/>
              </a:prstGeom>
              <a:solidFill>
                <a:srgbClr val="5E84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" name="Rectangle 229"/>
              <p:cNvSpPr>
                <a:spLocks noChangeArrowheads="1"/>
              </p:cNvSpPr>
              <p:nvPr/>
            </p:nvSpPr>
            <p:spPr bwMode="auto">
              <a:xfrm>
                <a:off x="2017" y="2517"/>
                <a:ext cx="186" cy="18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" name="Rectangle 230"/>
              <p:cNvSpPr>
                <a:spLocks noChangeArrowheads="1"/>
              </p:cNvSpPr>
              <p:nvPr/>
            </p:nvSpPr>
            <p:spPr bwMode="auto">
              <a:xfrm>
                <a:off x="2209" y="2517"/>
                <a:ext cx="186" cy="186"/>
              </a:xfrm>
              <a:prstGeom prst="rect">
                <a:avLst/>
              </a:prstGeom>
              <a:solidFill>
                <a:srgbClr val="5E84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5" name="Group 231"/>
            <p:cNvGrpSpPr>
              <a:grpSpLocks/>
            </p:cNvGrpSpPr>
            <p:nvPr/>
          </p:nvGrpSpPr>
          <p:grpSpPr bwMode="auto">
            <a:xfrm>
              <a:off x="427" y="2829"/>
              <a:ext cx="1908" cy="186"/>
              <a:chOff x="487" y="2517"/>
              <a:chExt cx="1908" cy="186"/>
            </a:xfrm>
          </p:grpSpPr>
          <p:sp>
            <p:nvSpPr>
              <p:cNvPr id="108" name="Rectangle 232"/>
              <p:cNvSpPr>
                <a:spLocks noChangeArrowheads="1"/>
              </p:cNvSpPr>
              <p:nvPr/>
            </p:nvSpPr>
            <p:spPr bwMode="auto">
              <a:xfrm>
                <a:off x="487" y="2517"/>
                <a:ext cx="186" cy="18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Rectangle 233"/>
              <p:cNvSpPr>
                <a:spLocks noChangeArrowheads="1"/>
              </p:cNvSpPr>
              <p:nvPr/>
            </p:nvSpPr>
            <p:spPr bwMode="auto">
              <a:xfrm>
                <a:off x="679" y="2517"/>
                <a:ext cx="186" cy="186"/>
              </a:xfrm>
              <a:prstGeom prst="rect">
                <a:avLst/>
              </a:prstGeom>
              <a:solidFill>
                <a:srgbClr val="5E84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Rectangle 234"/>
              <p:cNvSpPr>
                <a:spLocks noChangeArrowheads="1"/>
              </p:cNvSpPr>
              <p:nvPr/>
            </p:nvSpPr>
            <p:spPr bwMode="auto">
              <a:xfrm>
                <a:off x="870" y="2517"/>
                <a:ext cx="186" cy="18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Rectangle 235"/>
              <p:cNvSpPr>
                <a:spLocks noChangeArrowheads="1"/>
              </p:cNvSpPr>
              <p:nvPr/>
            </p:nvSpPr>
            <p:spPr bwMode="auto">
              <a:xfrm>
                <a:off x="1060" y="2517"/>
                <a:ext cx="186" cy="186"/>
              </a:xfrm>
              <a:prstGeom prst="rect">
                <a:avLst/>
              </a:prstGeom>
              <a:solidFill>
                <a:srgbClr val="5E84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" name="Rectangle 236"/>
              <p:cNvSpPr>
                <a:spLocks noChangeArrowheads="1"/>
              </p:cNvSpPr>
              <p:nvPr/>
            </p:nvSpPr>
            <p:spPr bwMode="auto">
              <a:xfrm>
                <a:off x="1634" y="2517"/>
                <a:ext cx="186" cy="18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" name="Rectangle 237"/>
              <p:cNvSpPr>
                <a:spLocks noChangeArrowheads="1"/>
              </p:cNvSpPr>
              <p:nvPr/>
            </p:nvSpPr>
            <p:spPr bwMode="auto">
              <a:xfrm>
                <a:off x="1251" y="2517"/>
                <a:ext cx="186" cy="18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Rectangle 238"/>
              <p:cNvSpPr>
                <a:spLocks noChangeArrowheads="1"/>
              </p:cNvSpPr>
              <p:nvPr/>
            </p:nvSpPr>
            <p:spPr bwMode="auto">
              <a:xfrm>
                <a:off x="1443" y="2517"/>
                <a:ext cx="186" cy="186"/>
              </a:xfrm>
              <a:prstGeom prst="rect">
                <a:avLst/>
              </a:prstGeom>
              <a:solidFill>
                <a:srgbClr val="5E84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" name="Rectangle 239"/>
              <p:cNvSpPr>
                <a:spLocks noChangeArrowheads="1"/>
              </p:cNvSpPr>
              <p:nvPr/>
            </p:nvSpPr>
            <p:spPr bwMode="auto">
              <a:xfrm>
                <a:off x="1826" y="2517"/>
                <a:ext cx="186" cy="186"/>
              </a:xfrm>
              <a:prstGeom prst="rect">
                <a:avLst/>
              </a:prstGeom>
              <a:solidFill>
                <a:srgbClr val="5E84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Rectangle 240"/>
              <p:cNvSpPr>
                <a:spLocks noChangeArrowheads="1"/>
              </p:cNvSpPr>
              <p:nvPr/>
            </p:nvSpPr>
            <p:spPr bwMode="auto">
              <a:xfrm>
                <a:off x="2017" y="2517"/>
                <a:ext cx="186" cy="18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Rectangle 241"/>
              <p:cNvSpPr>
                <a:spLocks noChangeArrowheads="1"/>
              </p:cNvSpPr>
              <p:nvPr/>
            </p:nvSpPr>
            <p:spPr bwMode="auto">
              <a:xfrm>
                <a:off x="2209" y="2517"/>
                <a:ext cx="186" cy="186"/>
              </a:xfrm>
              <a:prstGeom prst="rect">
                <a:avLst/>
              </a:prstGeom>
              <a:solidFill>
                <a:srgbClr val="5E84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6" name="Group 242"/>
            <p:cNvGrpSpPr>
              <a:grpSpLocks/>
            </p:cNvGrpSpPr>
            <p:nvPr/>
          </p:nvGrpSpPr>
          <p:grpSpPr bwMode="auto">
            <a:xfrm>
              <a:off x="427" y="3021"/>
              <a:ext cx="1908" cy="186"/>
              <a:chOff x="487" y="2517"/>
              <a:chExt cx="1908" cy="186"/>
            </a:xfrm>
          </p:grpSpPr>
          <p:sp>
            <p:nvSpPr>
              <p:cNvPr id="98" name="Rectangle 243"/>
              <p:cNvSpPr>
                <a:spLocks noChangeArrowheads="1"/>
              </p:cNvSpPr>
              <p:nvPr/>
            </p:nvSpPr>
            <p:spPr bwMode="auto">
              <a:xfrm>
                <a:off x="487" y="2517"/>
                <a:ext cx="186" cy="18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Rectangle 244"/>
              <p:cNvSpPr>
                <a:spLocks noChangeArrowheads="1"/>
              </p:cNvSpPr>
              <p:nvPr/>
            </p:nvSpPr>
            <p:spPr bwMode="auto">
              <a:xfrm>
                <a:off x="679" y="2517"/>
                <a:ext cx="186" cy="186"/>
              </a:xfrm>
              <a:prstGeom prst="rect">
                <a:avLst/>
              </a:prstGeom>
              <a:solidFill>
                <a:srgbClr val="5E84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Rectangle 245"/>
              <p:cNvSpPr>
                <a:spLocks noChangeArrowheads="1"/>
              </p:cNvSpPr>
              <p:nvPr/>
            </p:nvSpPr>
            <p:spPr bwMode="auto">
              <a:xfrm>
                <a:off x="870" y="2517"/>
                <a:ext cx="186" cy="18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Rectangle 246"/>
              <p:cNvSpPr>
                <a:spLocks noChangeArrowheads="1"/>
              </p:cNvSpPr>
              <p:nvPr/>
            </p:nvSpPr>
            <p:spPr bwMode="auto">
              <a:xfrm>
                <a:off x="1060" y="2517"/>
                <a:ext cx="186" cy="186"/>
              </a:xfrm>
              <a:prstGeom prst="rect">
                <a:avLst/>
              </a:prstGeom>
              <a:solidFill>
                <a:srgbClr val="5E84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Rectangle 247"/>
              <p:cNvSpPr>
                <a:spLocks noChangeArrowheads="1"/>
              </p:cNvSpPr>
              <p:nvPr/>
            </p:nvSpPr>
            <p:spPr bwMode="auto">
              <a:xfrm>
                <a:off x="1634" y="2517"/>
                <a:ext cx="186" cy="18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Rectangle 248"/>
              <p:cNvSpPr>
                <a:spLocks noChangeArrowheads="1"/>
              </p:cNvSpPr>
              <p:nvPr/>
            </p:nvSpPr>
            <p:spPr bwMode="auto">
              <a:xfrm>
                <a:off x="1251" y="2517"/>
                <a:ext cx="186" cy="18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Rectangle 249"/>
              <p:cNvSpPr>
                <a:spLocks noChangeArrowheads="1"/>
              </p:cNvSpPr>
              <p:nvPr/>
            </p:nvSpPr>
            <p:spPr bwMode="auto">
              <a:xfrm>
                <a:off x="1443" y="2517"/>
                <a:ext cx="186" cy="186"/>
              </a:xfrm>
              <a:prstGeom prst="rect">
                <a:avLst/>
              </a:prstGeom>
              <a:solidFill>
                <a:srgbClr val="5E84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Rectangle 250"/>
              <p:cNvSpPr>
                <a:spLocks noChangeArrowheads="1"/>
              </p:cNvSpPr>
              <p:nvPr/>
            </p:nvSpPr>
            <p:spPr bwMode="auto">
              <a:xfrm>
                <a:off x="1826" y="2517"/>
                <a:ext cx="186" cy="186"/>
              </a:xfrm>
              <a:prstGeom prst="rect">
                <a:avLst/>
              </a:prstGeom>
              <a:solidFill>
                <a:srgbClr val="5E84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Rectangle 251"/>
              <p:cNvSpPr>
                <a:spLocks noChangeArrowheads="1"/>
              </p:cNvSpPr>
              <p:nvPr/>
            </p:nvSpPr>
            <p:spPr bwMode="auto">
              <a:xfrm>
                <a:off x="2017" y="2517"/>
                <a:ext cx="186" cy="18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Rectangle 252"/>
              <p:cNvSpPr>
                <a:spLocks noChangeArrowheads="1"/>
              </p:cNvSpPr>
              <p:nvPr/>
            </p:nvSpPr>
            <p:spPr bwMode="auto">
              <a:xfrm>
                <a:off x="2209" y="2517"/>
                <a:ext cx="186" cy="186"/>
              </a:xfrm>
              <a:prstGeom prst="rect">
                <a:avLst/>
              </a:prstGeom>
              <a:solidFill>
                <a:srgbClr val="5E84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7" name="Group 253"/>
            <p:cNvGrpSpPr>
              <a:grpSpLocks/>
            </p:cNvGrpSpPr>
            <p:nvPr/>
          </p:nvGrpSpPr>
          <p:grpSpPr bwMode="auto">
            <a:xfrm>
              <a:off x="427" y="3213"/>
              <a:ext cx="1908" cy="186"/>
              <a:chOff x="487" y="2517"/>
              <a:chExt cx="1908" cy="186"/>
            </a:xfrm>
          </p:grpSpPr>
          <p:sp>
            <p:nvSpPr>
              <p:cNvPr id="88" name="Rectangle 254"/>
              <p:cNvSpPr>
                <a:spLocks noChangeArrowheads="1"/>
              </p:cNvSpPr>
              <p:nvPr/>
            </p:nvSpPr>
            <p:spPr bwMode="auto">
              <a:xfrm>
                <a:off x="487" y="2517"/>
                <a:ext cx="186" cy="18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Rectangle 255"/>
              <p:cNvSpPr>
                <a:spLocks noChangeArrowheads="1"/>
              </p:cNvSpPr>
              <p:nvPr/>
            </p:nvSpPr>
            <p:spPr bwMode="auto">
              <a:xfrm>
                <a:off x="679" y="2517"/>
                <a:ext cx="186" cy="186"/>
              </a:xfrm>
              <a:prstGeom prst="rect">
                <a:avLst/>
              </a:prstGeom>
              <a:solidFill>
                <a:srgbClr val="5E84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Rectangle 256"/>
              <p:cNvSpPr>
                <a:spLocks noChangeArrowheads="1"/>
              </p:cNvSpPr>
              <p:nvPr/>
            </p:nvSpPr>
            <p:spPr bwMode="auto">
              <a:xfrm>
                <a:off x="870" y="2517"/>
                <a:ext cx="186" cy="18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Rectangle 257"/>
              <p:cNvSpPr>
                <a:spLocks noChangeArrowheads="1"/>
              </p:cNvSpPr>
              <p:nvPr/>
            </p:nvSpPr>
            <p:spPr bwMode="auto">
              <a:xfrm>
                <a:off x="1060" y="2517"/>
                <a:ext cx="186" cy="186"/>
              </a:xfrm>
              <a:prstGeom prst="rect">
                <a:avLst/>
              </a:prstGeom>
              <a:solidFill>
                <a:srgbClr val="5E84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Rectangle 258"/>
              <p:cNvSpPr>
                <a:spLocks noChangeArrowheads="1"/>
              </p:cNvSpPr>
              <p:nvPr/>
            </p:nvSpPr>
            <p:spPr bwMode="auto">
              <a:xfrm>
                <a:off x="1634" y="2517"/>
                <a:ext cx="186" cy="18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Rectangle 259"/>
              <p:cNvSpPr>
                <a:spLocks noChangeArrowheads="1"/>
              </p:cNvSpPr>
              <p:nvPr/>
            </p:nvSpPr>
            <p:spPr bwMode="auto">
              <a:xfrm>
                <a:off x="1251" y="2517"/>
                <a:ext cx="186" cy="18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Rectangle 260"/>
              <p:cNvSpPr>
                <a:spLocks noChangeArrowheads="1"/>
              </p:cNvSpPr>
              <p:nvPr/>
            </p:nvSpPr>
            <p:spPr bwMode="auto">
              <a:xfrm>
                <a:off x="1443" y="2517"/>
                <a:ext cx="186" cy="186"/>
              </a:xfrm>
              <a:prstGeom prst="rect">
                <a:avLst/>
              </a:prstGeom>
              <a:solidFill>
                <a:srgbClr val="5E84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Rectangle 261"/>
              <p:cNvSpPr>
                <a:spLocks noChangeArrowheads="1"/>
              </p:cNvSpPr>
              <p:nvPr/>
            </p:nvSpPr>
            <p:spPr bwMode="auto">
              <a:xfrm>
                <a:off x="1826" y="2517"/>
                <a:ext cx="186" cy="186"/>
              </a:xfrm>
              <a:prstGeom prst="rect">
                <a:avLst/>
              </a:prstGeom>
              <a:solidFill>
                <a:srgbClr val="5E84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Rectangle 262"/>
              <p:cNvSpPr>
                <a:spLocks noChangeArrowheads="1"/>
              </p:cNvSpPr>
              <p:nvPr/>
            </p:nvSpPr>
            <p:spPr bwMode="auto">
              <a:xfrm>
                <a:off x="2017" y="2517"/>
                <a:ext cx="186" cy="18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Rectangle 263"/>
              <p:cNvSpPr>
                <a:spLocks noChangeArrowheads="1"/>
              </p:cNvSpPr>
              <p:nvPr/>
            </p:nvSpPr>
            <p:spPr bwMode="auto">
              <a:xfrm>
                <a:off x="2209" y="2517"/>
                <a:ext cx="186" cy="186"/>
              </a:xfrm>
              <a:prstGeom prst="rect">
                <a:avLst/>
              </a:prstGeom>
              <a:solidFill>
                <a:srgbClr val="5E84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38" name="Group 350"/>
          <p:cNvGrpSpPr>
            <a:grpSpLocks/>
          </p:cNvGrpSpPr>
          <p:nvPr/>
        </p:nvGrpSpPr>
        <p:grpSpPr bwMode="auto">
          <a:xfrm>
            <a:off x="4364355" y="4190087"/>
            <a:ext cx="1078046" cy="1511300"/>
            <a:chOff x="2340" y="1101"/>
            <a:chExt cx="953" cy="1336"/>
          </a:xfrm>
        </p:grpSpPr>
        <p:grpSp>
          <p:nvGrpSpPr>
            <p:cNvPr id="139" name="Group 277"/>
            <p:cNvGrpSpPr>
              <a:grpSpLocks/>
            </p:cNvGrpSpPr>
            <p:nvPr/>
          </p:nvGrpSpPr>
          <p:grpSpPr bwMode="auto">
            <a:xfrm rot="5400000" flipV="1">
              <a:off x="1767" y="1679"/>
              <a:ext cx="1335" cy="186"/>
              <a:chOff x="3669" y="1197"/>
              <a:chExt cx="1335" cy="186"/>
            </a:xfrm>
          </p:grpSpPr>
          <p:sp>
            <p:nvSpPr>
              <p:cNvPr id="172" name="Rectangle 268"/>
              <p:cNvSpPr>
                <a:spLocks noChangeArrowheads="1"/>
              </p:cNvSpPr>
              <p:nvPr/>
            </p:nvSpPr>
            <p:spPr bwMode="auto">
              <a:xfrm>
                <a:off x="3669" y="1197"/>
                <a:ext cx="186" cy="18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Rectangle 269"/>
              <p:cNvSpPr>
                <a:spLocks noChangeArrowheads="1"/>
              </p:cNvSpPr>
              <p:nvPr/>
            </p:nvSpPr>
            <p:spPr bwMode="auto">
              <a:xfrm>
                <a:off x="4243" y="1197"/>
                <a:ext cx="186" cy="186"/>
              </a:xfrm>
              <a:prstGeom prst="rect">
                <a:avLst/>
              </a:prstGeom>
              <a:solidFill>
                <a:srgbClr val="5E84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Rectangle 270"/>
              <p:cNvSpPr>
                <a:spLocks noChangeArrowheads="1"/>
              </p:cNvSpPr>
              <p:nvPr/>
            </p:nvSpPr>
            <p:spPr bwMode="auto">
              <a:xfrm>
                <a:off x="3860" y="1197"/>
                <a:ext cx="186" cy="186"/>
              </a:xfrm>
              <a:prstGeom prst="rect">
                <a:avLst/>
              </a:prstGeom>
              <a:solidFill>
                <a:srgbClr val="5E84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" name="Rectangle 271"/>
              <p:cNvSpPr>
                <a:spLocks noChangeArrowheads="1"/>
              </p:cNvSpPr>
              <p:nvPr/>
            </p:nvSpPr>
            <p:spPr bwMode="auto">
              <a:xfrm>
                <a:off x="4052" y="1197"/>
                <a:ext cx="186" cy="18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Rectangle 272"/>
              <p:cNvSpPr>
                <a:spLocks noChangeArrowheads="1"/>
              </p:cNvSpPr>
              <p:nvPr/>
            </p:nvSpPr>
            <p:spPr bwMode="auto">
              <a:xfrm>
                <a:off x="4435" y="1197"/>
                <a:ext cx="186" cy="18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Rectangle 273"/>
              <p:cNvSpPr>
                <a:spLocks noChangeArrowheads="1"/>
              </p:cNvSpPr>
              <p:nvPr/>
            </p:nvSpPr>
            <p:spPr bwMode="auto">
              <a:xfrm>
                <a:off x="4626" y="1197"/>
                <a:ext cx="186" cy="186"/>
              </a:xfrm>
              <a:prstGeom prst="rect">
                <a:avLst/>
              </a:prstGeom>
              <a:solidFill>
                <a:srgbClr val="5E84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Rectangle 274"/>
              <p:cNvSpPr>
                <a:spLocks noChangeArrowheads="1"/>
              </p:cNvSpPr>
              <p:nvPr/>
            </p:nvSpPr>
            <p:spPr bwMode="auto">
              <a:xfrm>
                <a:off x="4818" y="1197"/>
                <a:ext cx="186" cy="18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0" name="Group 310"/>
            <p:cNvGrpSpPr>
              <a:grpSpLocks/>
            </p:cNvGrpSpPr>
            <p:nvPr/>
          </p:nvGrpSpPr>
          <p:grpSpPr bwMode="auto">
            <a:xfrm rot="5400000" flipV="1">
              <a:off x="2151" y="1678"/>
              <a:ext cx="1335" cy="186"/>
              <a:chOff x="3669" y="1197"/>
              <a:chExt cx="1335" cy="186"/>
            </a:xfrm>
          </p:grpSpPr>
          <p:sp>
            <p:nvSpPr>
              <p:cNvPr id="165" name="Rectangle 311"/>
              <p:cNvSpPr>
                <a:spLocks noChangeArrowheads="1"/>
              </p:cNvSpPr>
              <p:nvPr/>
            </p:nvSpPr>
            <p:spPr bwMode="auto">
              <a:xfrm>
                <a:off x="3669" y="1197"/>
                <a:ext cx="186" cy="18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" name="Rectangle 312"/>
              <p:cNvSpPr>
                <a:spLocks noChangeArrowheads="1"/>
              </p:cNvSpPr>
              <p:nvPr/>
            </p:nvSpPr>
            <p:spPr bwMode="auto">
              <a:xfrm>
                <a:off x="4243" y="1197"/>
                <a:ext cx="186" cy="186"/>
              </a:xfrm>
              <a:prstGeom prst="rect">
                <a:avLst/>
              </a:prstGeom>
              <a:solidFill>
                <a:srgbClr val="5E84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" name="Rectangle 313"/>
              <p:cNvSpPr>
                <a:spLocks noChangeArrowheads="1"/>
              </p:cNvSpPr>
              <p:nvPr/>
            </p:nvSpPr>
            <p:spPr bwMode="auto">
              <a:xfrm>
                <a:off x="3860" y="1197"/>
                <a:ext cx="186" cy="186"/>
              </a:xfrm>
              <a:prstGeom prst="rect">
                <a:avLst/>
              </a:prstGeom>
              <a:solidFill>
                <a:srgbClr val="5E84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" name="Rectangle 314"/>
              <p:cNvSpPr>
                <a:spLocks noChangeArrowheads="1"/>
              </p:cNvSpPr>
              <p:nvPr/>
            </p:nvSpPr>
            <p:spPr bwMode="auto">
              <a:xfrm>
                <a:off x="4052" y="1197"/>
                <a:ext cx="186" cy="18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" name="Rectangle 315"/>
              <p:cNvSpPr>
                <a:spLocks noChangeArrowheads="1"/>
              </p:cNvSpPr>
              <p:nvPr/>
            </p:nvSpPr>
            <p:spPr bwMode="auto">
              <a:xfrm>
                <a:off x="4435" y="1197"/>
                <a:ext cx="186" cy="18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Rectangle 316"/>
              <p:cNvSpPr>
                <a:spLocks noChangeArrowheads="1"/>
              </p:cNvSpPr>
              <p:nvPr/>
            </p:nvSpPr>
            <p:spPr bwMode="auto">
              <a:xfrm>
                <a:off x="4626" y="1197"/>
                <a:ext cx="186" cy="186"/>
              </a:xfrm>
              <a:prstGeom prst="rect">
                <a:avLst/>
              </a:prstGeom>
              <a:solidFill>
                <a:srgbClr val="5E84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Rectangle 317"/>
              <p:cNvSpPr>
                <a:spLocks noChangeArrowheads="1"/>
              </p:cNvSpPr>
              <p:nvPr/>
            </p:nvSpPr>
            <p:spPr bwMode="auto">
              <a:xfrm>
                <a:off x="4818" y="1197"/>
                <a:ext cx="186" cy="18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1" name="Group 318"/>
            <p:cNvGrpSpPr>
              <a:grpSpLocks/>
            </p:cNvGrpSpPr>
            <p:nvPr/>
          </p:nvGrpSpPr>
          <p:grpSpPr bwMode="auto">
            <a:xfrm rot="5400000" flipV="1">
              <a:off x="2534" y="1679"/>
              <a:ext cx="1335" cy="186"/>
              <a:chOff x="3669" y="1197"/>
              <a:chExt cx="1335" cy="186"/>
            </a:xfrm>
          </p:grpSpPr>
          <p:sp>
            <p:nvSpPr>
              <p:cNvPr id="158" name="Rectangle 319"/>
              <p:cNvSpPr>
                <a:spLocks noChangeArrowheads="1"/>
              </p:cNvSpPr>
              <p:nvPr/>
            </p:nvSpPr>
            <p:spPr bwMode="auto">
              <a:xfrm>
                <a:off x="3669" y="1197"/>
                <a:ext cx="186" cy="18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" name="Rectangle 320"/>
              <p:cNvSpPr>
                <a:spLocks noChangeArrowheads="1"/>
              </p:cNvSpPr>
              <p:nvPr/>
            </p:nvSpPr>
            <p:spPr bwMode="auto">
              <a:xfrm>
                <a:off x="4243" y="1197"/>
                <a:ext cx="186" cy="186"/>
              </a:xfrm>
              <a:prstGeom prst="rect">
                <a:avLst/>
              </a:prstGeom>
              <a:solidFill>
                <a:srgbClr val="5E84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" name="Rectangle 321"/>
              <p:cNvSpPr>
                <a:spLocks noChangeArrowheads="1"/>
              </p:cNvSpPr>
              <p:nvPr/>
            </p:nvSpPr>
            <p:spPr bwMode="auto">
              <a:xfrm>
                <a:off x="3860" y="1197"/>
                <a:ext cx="186" cy="186"/>
              </a:xfrm>
              <a:prstGeom prst="rect">
                <a:avLst/>
              </a:prstGeom>
              <a:solidFill>
                <a:srgbClr val="5E84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" name="Rectangle 322"/>
              <p:cNvSpPr>
                <a:spLocks noChangeArrowheads="1"/>
              </p:cNvSpPr>
              <p:nvPr/>
            </p:nvSpPr>
            <p:spPr bwMode="auto">
              <a:xfrm>
                <a:off x="4052" y="1197"/>
                <a:ext cx="186" cy="18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" name="Rectangle 323"/>
              <p:cNvSpPr>
                <a:spLocks noChangeArrowheads="1"/>
              </p:cNvSpPr>
              <p:nvPr/>
            </p:nvSpPr>
            <p:spPr bwMode="auto">
              <a:xfrm>
                <a:off x="4435" y="1197"/>
                <a:ext cx="186" cy="18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" name="Rectangle 324"/>
              <p:cNvSpPr>
                <a:spLocks noChangeArrowheads="1"/>
              </p:cNvSpPr>
              <p:nvPr/>
            </p:nvSpPr>
            <p:spPr bwMode="auto">
              <a:xfrm>
                <a:off x="4626" y="1197"/>
                <a:ext cx="186" cy="186"/>
              </a:xfrm>
              <a:prstGeom prst="rect">
                <a:avLst/>
              </a:prstGeom>
              <a:solidFill>
                <a:srgbClr val="5E84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" name="Rectangle 325"/>
              <p:cNvSpPr>
                <a:spLocks noChangeArrowheads="1"/>
              </p:cNvSpPr>
              <p:nvPr/>
            </p:nvSpPr>
            <p:spPr bwMode="auto">
              <a:xfrm>
                <a:off x="4818" y="1197"/>
                <a:ext cx="186" cy="18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2" name="Group 326"/>
            <p:cNvGrpSpPr>
              <a:grpSpLocks/>
            </p:cNvGrpSpPr>
            <p:nvPr/>
          </p:nvGrpSpPr>
          <p:grpSpPr bwMode="auto">
            <a:xfrm rot="5400000" flipV="1">
              <a:off x="1959" y="1678"/>
              <a:ext cx="1335" cy="186"/>
              <a:chOff x="3669" y="1197"/>
              <a:chExt cx="1335" cy="186"/>
            </a:xfrm>
          </p:grpSpPr>
          <p:sp>
            <p:nvSpPr>
              <p:cNvPr id="151" name="Rectangle 327"/>
              <p:cNvSpPr>
                <a:spLocks noChangeArrowheads="1"/>
              </p:cNvSpPr>
              <p:nvPr/>
            </p:nvSpPr>
            <p:spPr bwMode="auto">
              <a:xfrm>
                <a:off x="3669" y="1197"/>
                <a:ext cx="186" cy="186"/>
              </a:xfrm>
              <a:prstGeom prst="rect">
                <a:avLst/>
              </a:prstGeom>
              <a:solidFill>
                <a:srgbClr val="5E84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" name="Rectangle 328"/>
              <p:cNvSpPr>
                <a:spLocks noChangeArrowheads="1"/>
              </p:cNvSpPr>
              <p:nvPr/>
            </p:nvSpPr>
            <p:spPr bwMode="auto">
              <a:xfrm>
                <a:off x="4243" y="1197"/>
                <a:ext cx="186" cy="18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" name="Rectangle 329"/>
              <p:cNvSpPr>
                <a:spLocks noChangeArrowheads="1"/>
              </p:cNvSpPr>
              <p:nvPr/>
            </p:nvSpPr>
            <p:spPr bwMode="auto">
              <a:xfrm>
                <a:off x="3860" y="1197"/>
                <a:ext cx="186" cy="18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" name="Rectangle 330"/>
              <p:cNvSpPr>
                <a:spLocks noChangeArrowheads="1"/>
              </p:cNvSpPr>
              <p:nvPr/>
            </p:nvSpPr>
            <p:spPr bwMode="auto">
              <a:xfrm>
                <a:off x="4052" y="1197"/>
                <a:ext cx="186" cy="186"/>
              </a:xfrm>
              <a:prstGeom prst="rect">
                <a:avLst/>
              </a:prstGeom>
              <a:solidFill>
                <a:srgbClr val="5E84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" name="Rectangle 331"/>
              <p:cNvSpPr>
                <a:spLocks noChangeArrowheads="1"/>
              </p:cNvSpPr>
              <p:nvPr/>
            </p:nvSpPr>
            <p:spPr bwMode="auto">
              <a:xfrm>
                <a:off x="4435" y="1197"/>
                <a:ext cx="186" cy="186"/>
              </a:xfrm>
              <a:prstGeom prst="rect">
                <a:avLst/>
              </a:prstGeom>
              <a:solidFill>
                <a:srgbClr val="5E84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" name="Rectangle 332"/>
              <p:cNvSpPr>
                <a:spLocks noChangeArrowheads="1"/>
              </p:cNvSpPr>
              <p:nvPr/>
            </p:nvSpPr>
            <p:spPr bwMode="auto">
              <a:xfrm>
                <a:off x="4626" y="1197"/>
                <a:ext cx="186" cy="18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" name="Rectangle 333"/>
              <p:cNvSpPr>
                <a:spLocks noChangeArrowheads="1"/>
              </p:cNvSpPr>
              <p:nvPr/>
            </p:nvSpPr>
            <p:spPr bwMode="auto">
              <a:xfrm>
                <a:off x="4818" y="1197"/>
                <a:ext cx="186" cy="186"/>
              </a:xfrm>
              <a:prstGeom prst="rect">
                <a:avLst/>
              </a:prstGeom>
              <a:solidFill>
                <a:srgbClr val="5E84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3" name="Group 342"/>
            <p:cNvGrpSpPr>
              <a:grpSpLocks/>
            </p:cNvGrpSpPr>
            <p:nvPr/>
          </p:nvGrpSpPr>
          <p:grpSpPr bwMode="auto">
            <a:xfrm rot="5400000" flipV="1">
              <a:off x="2343" y="1678"/>
              <a:ext cx="1335" cy="186"/>
              <a:chOff x="3669" y="1197"/>
              <a:chExt cx="1335" cy="186"/>
            </a:xfrm>
          </p:grpSpPr>
          <p:sp>
            <p:nvSpPr>
              <p:cNvPr id="144" name="Rectangle 343"/>
              <p:cNvSpPr>
                <a:spLocks noChangeArrowheads="1"/>
              </p:cNvSpPr>
              <p:nvPr/>
            </p:nvSpPr>
            <p:spPr bwMode="auto">
              <a:xfrm>
                <a:off x="3669" y="1197"/>
                <a:ext cx="186" cy="186"/>
              </a:xfrm>
              <a:prstGeom prst="rect">
                <a:avLst/>
              </a:prstGeom>
              <a:solidFill>
                <a:srgbClr val="5E84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" name="Rectangle 344"/>
              <p:cNvSpPr>
                <a:spLocks noChangeArrowheads="1"/>
              </p:cNvSpPr>
              <p:nvPr/>
            </p:nvSpPr>
            <p:spPr bwMode="auto">
              <a:xfrm>
                <a:off x="4243" y="1197"/>
                <a:ext cx="186" cy="18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" name="Rectangle 345"/>
              <p:cNvSpPr>
                <a:spLocks noChangeArrowheads="1"/>
              </p:cNvSpPr>
              <p:nvPr/>
            </p:nvSpPr>
            <p:spPr bwMode="auto">
              <a:xfrm>
                <a:off x="3860" y="1197"/>
                <a:ext cx="186" cy="18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" name="Rectangle 346"/>
              <p:cNvSpPr>
                <a:spLocks noChangeArrowheads="1"/>
              </p:cNvSpPr>
              <p:nvPr/>
            </p:nvSpPr>
            <p:spPr bwMode="auto">
              <a:xfrm>
                <a:off x="4052" y="1197"/>
                <a:ext cx="186" cy="186"/>
              </a:xfrm>
              <a:prstGeom prst="rect">
                <a:avLst/>
              </a:prstGeom>
              <a:solidFill>
                <a:srgbClr val="5E84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" name="Rectangle 347"/>
              <p:cNvSpPr>
                <a:spLocks noChangeArrowheads="1"/>
              </p:cNvSpPr>
              <p:nvPr/>
            </p:nvSpPr>
            <p:spPr bwMode="auto">
              <a:xfrm>
                <a:off x="4435" y="1197"/>
                <a:ext cx="186" cy="186"/>
              </a:xfrm>
              <a:prstGeom prst="rect">
                <a:avLst/>
              </a:prstGeom>
              <a:solidFill>
                <a:srgbClr val="5E84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" name="Rectangle 348"/>
              <p:cNvSpPr>
                <a:spLocks noChangeArrowheads="1"/>
              </p:cNvSpPr>
              <p:nvPr/>
            </p:nvSpPr>
            <p:spPr bwMode="auto">
              <a:xfrm>
                <a:off x="4626" y="1197"/>
                <a:ext cx="186" cy="186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" name="Rectangle 349"/>
              <p:cNvSpPr>
                <a:spLocks noChangeArrowheads="1"/>
              </p:cNvSpPr>
              <p:nvPr/>
            </p:nvSpPr>
            <p:spPr bwMode="auto">
              <a:xfrm>
                <a:off x="4818" y="1197"/>
                <a:ext cx="186" cy="186"/>
              </a:xfrm>
              <a:prstGeom prst="rect">
                <a:avLst/>
              </a:prstGeom>
              <a:solidFill>
                <a:srgbClr val="5E84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79" name="Group 358"/>
          <p:cNvGrpSpPr>
            <a:grpSpLocks/>
          </p:cNvGrpSpPr>
          <p:nvPr/>
        </p:nvGrpSpPr>
        <p:grpSpPr bwMode="auto">
          <a:xfrm>
            <a:off x="5480050" y="4800602"/>
            <a:ext cx="3206750" cy="658813"/>
            <a:chOff x="3380" y="1623"/>
            <a:chExt cx="1816" cy="415"/>
          </a:xfrm>
        </p:grpSpPr>
        <p:sp>
          <p:nvSpPr>
            <p:cNvPr id="180" name="Text Box 351"/>
            <p:cNvSpPr txBox="1">
              <a:spLocks noChangeArrowheads="1"/>
            </p:cNvSpPr>
            <p:nvPr/>
          </p:nvSpPr>
          <p:spPr bwMode="auto">
            <a:xfrm>
              <a:off x="4152" y="1623"/>
              <a:ext cx="1044" cy="36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200" dirty="0" smtClean="0"/>
                <a:t>T:Repeat</a:t>
              </a:r>
              <a:endParaRPr lang="en-US" sz="3200" dirty="0"/>
            </a:p>
          </p:txBody>
        </p:sp>
        <p:sp>
          <p:nvSpPr>
            <p:cNvPr id="181" name="AutoShape 354"/>
            <p:cNvSpPr>
              <a:spLocks noChangeArrowheads="1"/>
            </p:cNvSpPr>
            <p:nvPr/>
          </p:nvSpPr>
          <p:spPr bwMode="auto">
            <a:xfrm rot="10800000">
              <a:off x="3380" y="1684"/>
              <a:ext cx="649" cy="354"/>
            </a:xfrm>
            <a:prstGeom prst="rightArrow">
              <a:avLst>
                <a:gd name="adj1" fmla="val 33343"/>
                <a:gd name="adj2" fmla="val 81473"/>
              </a:avLst>
            </a:prstGeom>
            <a:solidFill>
              <a:srgbClr val="33CC33"/>
            </a:solidFill>
            <a:ln w="9525" algn="ctr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2" name="Group 357"/>
          <p:cNvGrpSpPr>
            <a:grpSpLocks/>
          </p:cNvGrpSpPr>
          <p:nvPr/>
        </p:nvGrpSpPr>
        <p:grpSpPr bwMode="auto">
          <a:xfrm>
            <a:off x="4356100" y="6019800"/>
            <a:ext cx="2987675" cy="735013"/>
            <a:chOff x="2330" y="2971"/>
            <a:chExt cx="1882" cy="463"/>
          </a:xfrm>
        </p:grpSpPr>
        <p:sp>
          <p:nvSpPr>
            <p:cNvPr id="183" name="Text Box 356"/>
            <p:cNvSpPr txBox="1">
              <a:spLocks noChangeArrowheads="1"/>
            </p:cNvSpPr>
            <p:nvPr/>
          </p:nvSpPr>
          <p:spPr bwMode="auto">
            <a:xfrm>
              <a:off x="3054" y="3063"/>
              <a:ext cx="1158" cy="371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200" dirty="0" smtClean="0"/>
                <a:t>S: Clamp</a:t>
              </a:r>
              <a:endParaRPr lang="en-US" sz="3200" dirty="0"/>
            </a:p>
          </p:txBody>
        </p:sp>
        <p:sp>
          <p:nvSpPr>
            <p:cNvPr id="184" name="AutoShape 355"/>
            <p:cNvSpPr>
              <a:spLocks noChangeArrowheads="1"/>
            </p:cNvSpPr>
            <p:nvPr/>
          </p:nvSpPr>
          <p:spPr bwMode="auto">
            <a:xfrm rot="11428462" flipV="1">
              <a:off x="2330" y="2971"/>
              <a:ext cx="649" cy="354"/>
            </a:xfrm>
            <a:prstGeom prst="rightArrow">
              <a:avLst>
                <a:gd name="adj1" fmla="val 33343"/>
                <a:gd name="adj2" fmla="val 81473"/>
              </a:avLst>
            </a:prstGeom>
            <a:solidFill>
              <a:srgbClr val="33CC33"/>
            </a:solidFill>
            <a:ln w="9525" algn="ctr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5" name="Footer Placeholder 18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8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Texture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8153400" cy="914400"/>
          </a:xfr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b="1" dirty="0" smtClean="0">
                <a:latin typeface="Courier New" pitchFamily="49" charset="0"/>
              </a:rPr>
              <a:t>File f = new File(“image.jpg");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</a:rPr>
              <a:t>Texture 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itchFamily="49" charset="0"/>
              </a:rPr>
              <a:t>tex</a:t>
            </a:r>
            <a:r>
              <a:rPr lang="en-US" sz="1400" b="1" dirty="0" smtClean="0">
                <a:latin typeface="Courier New" pitchFamily="49" charset="0"/>
              </a:rPr>
              <a:t>;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b="1" dirty="0" err="1" smtClean="0">
                <a:solidFill>
                  <a:srgbClr val="C00000"/>
                </a:solidFill>
                <a:latin typeface="Courier New" pitchFamily="49" charset="0"/>
              </a:rPr>
              <a:t>tex</a:t>
            </a:r>
            <a:r>
              <a:rPr lang="en-US" sz="1400" b="1" dirty="0" smtClean="0">
                <a:latin typeface="Courier New" pitchFamily="49" charset="0"/>
              </a:rPr>
              <a:t> = </a:t>
            </a:r>
            <a:r>
              <a:rPr lang="en-US" sz="1400" b="1" dirty="0" err="1" smtClean="0">
                <a:latin typeface="Courier New" pitchFamily="49" charset="0"/>
              </a:rPr>
              <a:t>TextureIO.newTexture</a:t>
            </a:r>
            <a:r>
              <a:rPr lang="en-US" sz="1400" b="1" dirty="0" smtClean="0">
                <a:latin typeface="Courier New" pitchFamily="49" charset="0"/>
              </a:rPr>
              <a:t>(f, true);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b="1" dirty="0" smtClean="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he-IL" sz="2800" b="1" dirty="0" smtClean="0"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39000" y="182880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 code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2590800"/>
            <a:ext cx="8153400" cy="3810000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>
            <a:no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tex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.bind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();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gl.glTexParameterf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(GL.</a:t>
            </a:r>
            <a:r>
              <a:rPr kumimoji="0" lang="en-US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GL_TEXTURE_2D</a:t>
            </a:r>
            <a:r>
              <a:rPr kumimoji="0" lang="en-US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, GL.</a:t>
            </a:r>
            <a:r>
              <a:rPr kumimoji="0" lang="en-US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GL_TEXTURE_WRAP_T</a:t>
            </a:r>
            <a:r>
              <a:rPr kumimoji="0" lang="en-US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, GL.</a:t>
            </a:r>
            <a:r>
              <a:rPr kumimoji="0" lang="en-US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GL_CLAMP</a:t>
            </a:r>
            <a:r>
              <a:rPr kumimoji="0" lang="en-US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);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gl.glTexEnvf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(GL.</a:t>
            </a:r>
            <a:r>
              <a:rPr kumimoji="0" lang="en-US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GL_TEXTURE_ENV</a:t>
            </a:r>
            <a:r>
              <a:rPr kumimoji="0" lang="en-US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, GL.</a:t>
            </a:r>
            <a:r>
              <a:rPr kumimoji="0" lang="en-US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GL_TEXTURE_ENV_MODE</a:t>
            </a:r>
            <a:r>
              <a:rPr kumimoji="0" lang="en-US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, GL.</a:t>
            </a:r>
            <a:r>
              <a:rPr kumimoji="0" lang="en-US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GL_MODULATE</a:t>
            </a:r>
            <a:r>
              <a:rPr kumimoji="0" lang="en-US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);</a:t>
            </a: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+mn-cs"/>
            </a:endParaRPr>
          </a:p>
          <a:p>
            <a:pPr marL="274320" indent="-274320">
              <a:spcBef>
                <a:spcPts val="700"/>
              </a:spcBef>
              <a:buClr>
                <a:schemeClr val="accent3"/>
              </a:buClr>
              <a:buSzPct val="60000"/>
              <a:defRPr/>
            </a:pPr>
            <a:endParaRPr lang="en-US" sz="1400" b="1" dirty="0" smtClean="0">
              <a:solidFill>
                <a:srgbClr val="000000"/>
              </a:solidFill>
              <a:latin typeface="Courier New"/>
            </a:endParaRPr>
          </a:p>
          <a:p>
            <a:pPr marL="274320" indent="-274320">
              <a:spcBef>
                <a:spcPts val="700"/>
              </a:spcBef>
              <a:buClr>
                <a:schemeClr val="accent3"/>
              </a:buClr>
              <a:buSzPct val="60000"/>
              <a:defRPr/>
            </a:pP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gl.glEnable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(GL.</a:t>
            </a:r>
            <a:r>
              <a:rPr lang="en-US" sz="1400" b="1" i="1" dirty="0" smtClean="0">
                <a:solidFill>
                  <a:srgbClr val="0000C0"/>
                </a:solidFill>
                <a:latin typeface="Courier New"/>
              </a:rPr>
              <a:t>GL_TEXTURE_2D</a:t>
            </a:r>
            <a:r>
              <a:rPr lang="en-US" sz="1400" b="1" i="1" dirty="0" smtClean="0">
                <a:solidFill>
                  <a:srgbClr val="000000"/>
                </a:solidFill>
                <a:latin typeface="Courier New"/>
              </a:rPr>
              <a:t>);</a:t>
            </a: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3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gl.glBegin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(GL_QUADS)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3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gl.glTexCoord2f(0,0);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gl.glVertex3f(1,2,0);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3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gl.glTexCoord2f(1,0);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gl.glVertex3f(2,2,0);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3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gl.glTexCoord2f(0,1);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gl.glVertex3f(1,0,1);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3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 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gl.glTexCoord2f(1,1);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gl.glVertex3f(1,1,1);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3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gl.glEnd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()</a:t>
            </a:r>
            <a:endParaRPr kumimoji="0" lang="he-IL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gl.glDisable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(GL.</a:t>
            </a:r>
            <a:r>
              <a:rPr lang="en-US" sz="1400" b="1" i="1" dirty="0" smtClean="0">
                <a:solidFill>
                  <a:srgbClr val="0000C0"/>
                </a:solidFill>
                <a:latin typeface="Courier New"/>
              </a:rPr>
              <a:t>GL_TEXTURE_2D</a:t>
            </a:r>
            <a:r>
              <a:rPr lang="en-US" sz="1400" b="1" i="1" dirty="0" smtClean="0">
                <a:solidFill>
                  <a:srgbClr val="000000"/>
                </a:solidFill>
                <a:latin typeface="Courier New"/>
              </a:rPr>
              <a:t>);</a:t>
            </a:r>
            <a:endParaRPr lang="en-US" sz="1400" b="1" dirty="0" smtClean="0">
              <a:solidFill>
                <a:srgbClr val="0000C0"/>
              </a:solidFill>
              <a:latin typeface="Courier New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52660" y="4419600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Display code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8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Texture On GLU Quadrics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Very simple, just call:</a:t>
            </a:r>
          </a:p>
          <a:p>
            <a:pPr lvl="1"/>
            <a:r>
              <a:rPr lang="en-US" dirty="0" err="1" smtClean="0"/>
              <a:t>glu.gluQuadricTexture</a:t>
            </a:r>
            <a:r>
              <a:rPr lang="en-US" dirty="0" smtClean="0"/>
              <a:t>(quad, </a:t>
            </a:r>
            <a:r>
              <a:rPr lang="en-US" b="1" dirty="0"/>
              <a:t>true);</a:t>
            </a:r>
            <a:endParaRPr lang="en-US" dirty="0" smtClean="0"/>
          </a:p>
          <a:p>
            <a:r>
              <a:rPr lang="en-US" dirty="0" smtClean="0"/>
              <a:t>GLU will map the texture on any quadric.</a:t>
            </a:r>
          </a:p>
          <a:p>
            <a:r>
              <a:rPr lang="en-US" dirty="0" smtClean="0"/>
              <a:t>Caveat: sometimes texture is flipped</a:t>
            </a:r>
          </a:p>
          <a:p>
            <a:pPr lvl="1"/>
            <a:r>
              <a:rPr lang="en-US" dirty="0" smtClean="0"/>
              <a:t>You can either flip the texture file or call </a:t>
            </a:r>
            <a:r>
              <a:rPr lang="en-US" dirty="0" err="1"/>
              <a:t>glScaled</a:t>
            </a:r>
            <a:r>
              <a:rPr lang="en-US" dirty="0"/>
              <a:t>(-1,1,1</a:t>
            </a:r>
            <a:r>
              <a:rPr lang="en-US" dirty="0" smtClean="0"/>
              <a:t>);</a:t>
            </a:r>
          </a:p>
        </p:txBody>
      </p:sp>
      <p:pic>
        <p:nvPicPr>
          <p:cNvPr id="4098" name="Picture 2" descr="http://www.lns.cornell.edu/~seb/celestia/earth-exampl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76056" y="3717032"/>
            <a:ext cx="2785987" cy="27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252536" y="704340"/>
            <a:ext cx="7772400" cy="869268"/>
          </a:xfrm>
        </p:spPr>
        <p:txBody>
          <a:bodyPr/>
          <a:lstStyle/>
          <a:p>
            <a:r>
              <a:rPr lang="en-US" dirty="0" smtClean="0"/>
              <a:t>Code Example: </a:t>
            </a:r>
            <a:br>
              <a:rPr lang="en-US" dirty="0" smtClean="0"/>
            </a:br>
            <a:r>
              <a:rPr lang="en-US" dirty="0" smtClean="0"/>
              <a:t>Textures &amp; Blending</a:t>
            </a:r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002" y="1855844"/>
            <a:ext cx="3366728" cy="366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  <p:pic>
        <p:nvPicPr>
          <p:cNvPr id="7" name="Picture 2" descr="C:\Users\Chen\Desktop\israel-flag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956" y="228600"/>
            <a:ext cx="2149679" cy="1562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343400"/>
            <a:ext cx="2667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560" y="1981200"/>
            <a:ext cx="2667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8682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Blending Interesting Phenomenon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balls in the scene are </a:t>
            </a:r>
            <a:r>
              <a:rPr lang="en-US" sz="2800" b="1" dirty="0" smtClean="0"/>
              <a:t>inside</a:t>
            </a:r>
            <a:r>
              <a:rPr lang="en-US" sz="2800" dirty="0" smtClean="0"/>
              <a:t> rooms with transparent walls, the camera is outside</a:t>
            </a:r>
          </a:p>
          <a:p>
            <a:r>
              <a:rPr lang="en-US" sz="2800" dirty="0" smtClean="0"/>
              <a:t>Look at the following configuration: </a:t>
            </a:r>
            <a:endParaRPr lang="en-US" sz="2800" dirty="0"/>
          </a:p>
          <a:p>
            <a:pPr lvl="1"/>
            <a:r>
              <a:rPr lang="en-US" sz="1800" dirty="0" smtClean="0"/>
              <a:t>Enable blending</a:t>
            </a:r>
          </a:p>
          <a:p>
            <a:pPr lvl="1"/>
            <a:r>
              <a:rPr lang="en-US" sz="1800" b="1" dirty="0" smtClean="0"/>
              <a:t>Don’t </a:t>
            </a:r>
            <a:r>
              <a:rPr lang="en-US" sz="1800" dirty="0" smtClean="0"/>
              <a:t>render </a:t>
            </a:r>
            <a:r>
              <a:rPr lang="en-US" sz="1800" dirty="0"/>
              <a:t>transparent after opaque =&gt;the balls are rendered </a:t>
            </a:r>
            <a:r>
              <a:rPr lang="en-US" sz="1800" b="1" dirty="0"/>
              <a:t>after</a:t>
            </a:r>
            <a:r>
              <a:rPr lang="en-US" sz="1800" dirty="0"/>
              <a:t> the </a:t>
            </a:r>
            <a:r>
              <a:rPr lang="en-US" sz="1800" dirty="0" smtClean="0"/>
              <a:t>transparent walls </a:t>
            </a:r>
            <a:r>
              <a:rPr lang="en-US" sz="1800" dirty="0"/>
              <a:t>in the code</a:t>
            </a:r>
          </a:p>
          <a:p>
            <a:pPr lvl="1"/>
            <a:r>
              <a:rPr lang="en-US" sz="1800" dirty="0"/>
              <a:t>See how “depth read </a:t>
            </a:r>
            <a:r>
              <a:rPr lang="en-US" sz="1800" dirty="0" smtClean="0"/>
              <a:t>only when transparent” </a:t>
            </a:r>
            <a:r>
              <a:rPr lang="en-US" sz="1800" dirty="0"/>
              <a:t>affects</a:t>
            </a:r>
            <a:r>
              <a:rPr lang="en-US" sz="1800" dirty="0" smtClean="0"/>
              <a:t>!</a:t>
            </a:r>
            <a:endParaRPr lang="en-US" sz="1800" dirty="0"/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429761" y="4542781"/>
            <a:ext cx="4284478" cy="1156399"/>
            <a:chOff x="2231739" y="4581128"/>
            <a:chExt cx="4284478" cy="11563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l="2383" t="20353" r="50293" b="67942"/>
            <a:stretch/>
          </p:blipFill>
          <p:spPr>
            <a:xfrm>
              <a:off x="2231740" y="4581128"/>
              <a:ext cx="4284477" cy="1152128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2231739" y="5341483"/>
              <a:ext cx="261881" cy="39604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182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019" y="7548"/>
            <a:ext cx="8229600" cy="1600200"/>
          </a:xfrm>
        </p:spPr>
        <p:txBody>
          <a:bodyPr/>
          <a:lstStyle/>
          <a:p>
            <a:r>
              <a:rPr lang="en-US" dirty="0" smtClean="0"/>
              <a:t>Depth Read Only When Transparent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7748"/>
            <a:ext cx="4582852" cy="4518415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1800" dirty="0"/>
              <a:t>The balls </a:t>
            </a:r>
            <a:r>
              <a:rPr lang="en-US" sz="1800" dirty="0" smtClean="0"/>
              <a:t>are rendered </a:t>
            </a:r>
            <a:r>
              <a:rPr lang="en-US" sz="1800" dirty="0"/>
              <a:t>after </a:t>
            </a:r>
            <a:r>
              <a:rPr lang="en-US" sz="1800" dirty="0" smtClean="0"/>
              <a:t>the transparent </a:t>
            </a:r>
            <a:r>
              <a:rPr lang="en-US" sz="1800" dirty="0"/>
              <a:t>walls in the </a:t>
            </a:r>
            <a:r>
              <a:rPr lang="en-US" sz="1800" dirty="0" smtClean="0"/>
              <a:t>code</a:t>
            </a:r>
          </a:p>
          <a:p>
            <a:r>
              <a:rPr lang="en-US" dirty="0" smtClean="0"/>
              <a:t>depth </a:t>
            </a:r>
            <a:r>
              <a:rPr lang="en-US" dirty="0"/>
              <a:t>read only when transparent </a:t>
            </a:r>
            <a:r>
              <a:rPr lang="en-US" b="1" dirty="0"/>
              <a:t>unchecked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The walls depth is stored </a:t>
            </a:r>
            <a:r>
              <a:rPr lang="en-US" dirty="0"/>
              <a:t>in the depth buffer</a:t>
            </a:r>
            <a:endParaRPr lang="en-US" dirty="0" smtClean="0"/>
          </a:p>
          <a:p>
            <a:pPr lvl="1"/>
            <a:r>
              <a:rPr lang="en-US" dirty="0" smtClean="0"/>
              <a:t>The balls </a:t>
            </a:r>
            <a:r>
              <a:rPr lang="en-US" b="1" dirty="0" smtClean="0"/>
              <a:t>fail</a:t>
            </a:r>
            <a:r>
              <a:rPr lang="en-US" dirty="0" smtClean="0"/>
              <a:t> </a:t>
            </a:r>
            <a:r>
              <a:rPr lang="en-US" dirty="0"/>
              <a:t>the depth test against the </a:t>
            </a:r>
            <a:r>
              <a:rPr lang="en-US" dirty="0" smtClean="0"/>
              <a:t>walls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>
                <a:solidFill>
                  <a:srgbClr val="FF0000"/>
                </a:solidFill>
              </a:rPr>
              <a:t>balls are not </a:t>
            </a:r>
            <a:r>
              <a:rPr lang="en-US" dirty="0" smtClean="0">
                <a:solidFill>
                  <a:srgbClr val="FF0000"/>
                </a:solidFill>
              </a:rPr>
              <a:t>rendered</a:t>
            </a:r>
            <a:r>
              <a:rPr lang="en-US" dirty="0">
                <a:solidFill>
                  <a:srgbClr val="FF0000"/>
                </a:solidFill>
              </a:rPr>
              <a:t>!</a:t>
            </a:r>
          </a:p>
          <a:p>
            <a:r>
              <a:rPr lang="en-US" dirty="0"/>
              <a:t>depth read only when transparent </a:t>
            </a:r>
            <a:r>
              <a:rPr lang="en-US" b="1" dirty="0"/>
              <a:t>checked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depth of the </a:t>
            </a:r>
            <a:r>
              <a:rPr lang="en-US" dirty="0" smtClean="0"/>
              <a:t>walls isn’t stored </a:t>
            </a:r>
            <a:r>
              <a:rPr lang="en-US" dirty="0"/>
              <a:t>in the depth </a:t>
            </a:r>
            <a:r>
              <a:rPr lang="en-US" dirty="0" smtClean="0"/>
              <a:t>buffer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>
                <a:solidFill>
                  <a:srgbClr val="FF0000"/>
                </a:solidFill>
              </a:rPr>
              <a:t>balls </a:t>
            </a:r>
            <a:r>
              <a:rPr lang="en-US" dirty="0" smtClean="0">
                <a:solidFill>
                  <a:srgbClr val="FF0000"/>
                </a:solidFill>
              </a:rPr>
              <a:t>appear </a:t>
            </a:r>
            <a:r>
              <a:rPr lang="en-US" dirty="0">
                <a:solidFill>
                  <a:srgbClr val="FF0000"/>
                </a:solidFill>
              </a:rPr>
              <a:t>before the </a:t>
            </a:r>
            <a:r>
              <a:rPr lang="en-US" dirty="0" smtClean="0">
                <a:solidFill>
                  <a:srgbClr val="FF0000"/>
                </a:solidFill>
              </a:rPr>
              <a:t>walls!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589" t="10221" r="1574" b="8009"/>
          <a:stretch/>
        </p:blipFill>
        <p:spPr>
          <a:xfrm>
            <a:off x="6300192" y="1736812"/>
            <a:ext cx="2196244" cy="20162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019" t="8864" r="1568" b="6818"/>
          <a:stretch/>
        </p:blipFill>
        <p:spPr>
          <a:xfrm>
            <a:off x="6300835" y="4037931"/>
            <a:ext cx="2196244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29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Blending</a:t>
            </a:r>
            <a:endParaRPr lang="en-US"/>
          </a:p>
        </p:txBody>
      </p:sp>
      <p:sp>
        <p:nvSpPr>
          <p:cNvPr id="1054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what’s that alpha all about?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566" y="152636"/>
            <a:ext cx="3132348" cy="3132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59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 We Use Blending?</a:t>
            </a:r>
          </a:p>
        </p:txBody>
      </p:sp>
      <p:sp>
        <p:nvSpPr>
          <p:cNvPr id="10752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buFont typeface="Wingdings 2" pitchFamily="18" charset="2"/>
              <a:buNone/>
            </a:pPr>
            <a:r>
              <a:rPr lang="en-US" dirty="0"/>
              <a:t>	The first thing you need to do is ENABLE </a:t>
            </a:r>
            <a:r>
              <a:rPr lang="en-US" dirty="0" smtClean="0"/>
              <a:t>it:	</a:t>
            </a:r>
            <a:r>
              <a:rPr lang="en-US" dirty="0"/>
              <a:t>	</a:t>
            </a:r>
          </a:p>
          <a:p>
            <a:pPr algn="l" rtl="0">
              <a:buFont typeface="Wingdings 2" pitchFamily="18" charset="2"/>
              <a:buNone/>
            </a:pPr>
            <a:r>
              <a:rPr lang="en-US" dirty="0"/>
              <a:t>		</a:t>
            </a:r>
            <a:r>
              <a:rPr lang="en-US" dirty="0" err="1"/>
              <a:t>glEnable</a:t>
            </a:r>
            <a:r>
              <a:rPr lang="en-US" dirty="0"/>
              <a:t>(GL_BLEND);</a:t>
            </a:r>
          </a:p>
          <a:p>
            <a:pPr algn="l" rtl="0">
              <a:buFont typeface="Wingdings 2" pitchFamily="18" charset="2"/>
              <a:buNone/>
            </a:pPr>
            <a:endParaRPr lang="en-US" dirty="0"/>
          </a:p>
          <a:p>
            <a:pPr algn="l" rtl="0">
              <a:buFont typeface="Wingdings 2" pitchFamily="18" charset="2"/>
              <a:buNone/>
            </a:pPr>
            <a:r>
              <a:rPr lang="en-US" dirty="0"/>
              <a:t>	Blending is done per-pixel.</a:t>
            </a:r>
          </a:p>
          <a:p>
            <a:pPr algn="l" rtl="0">
              <a:buFont typeface="Wingdings 2" pitchFamily="18" charset="2"/>
              <a:buNone/>
            </a:pPr>
            <a:r>
              <a:rPr lang="en-US" dirty="0"/>
              <a:t>	The pixel that exists in the color buffer is called </a:t>
            </a:r>
            <a:r>
              <a:rPr lang="en-US" b="1" i="1" dirty="0">
                <a:solidFill>
                  <a:srgbClr val="CC0000"/>
                </a:solidFill>
              </a:rPr>
              <a:t>destination</a:t>
            </a:r>
            <a:r>
              <a:rPr lang="en-US" dirty="0"/>
              <a:t> and the one we are trying to blend is called </a:t>
            </a:r>
            <a:r>
              <a:rPr lang="en-US" b="1" i="1" dirty="0">
                <a:solidFill>
                  <a:srgbClr val="CC0000"/>
                </a:solidFill>
              </a:rPr>
              <a:t>source</a:t>
            </a:r>
            <a:r>
              <a:rPr lang="en-US" dirty="0"/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163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Blending</a:t>
            </a:r>
          </a:p>
        </p:txBody>
      </p:sp>
      <p:sp>
        <p:nvSpPr>
          <p:cNvPr id="108547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533525"/>
            <a:ext cx="8210550" cy="4791075"/>
          </a:xfrm>
        </p:spPr>
        <p:txBody>
          <a:bodyPr/>
          <a:lstStyle/>
          <a:p>
            <a:pPr algn="l" rtl="0">
              <a:buFont typeface="Wingdings 2" pitchFamily="18" charset="2"/>
              <a:buNone/>
            </a:pPr>
            <a:r>
              <a:rPr lang="en-US" sz="2200" dirty="0"/>
              <a:t>	Blending is computed by the following equation:</a:t>
            </a:r>
          </a:p>
          <a:p>
            <a:pPr algn="l" rtl="0">
              <a:buFont typeface="Wingdings 2" pitchFamily="18" charset="2"/>
              <a:buNone/>
            </a:pPr>
            <a:endParaRPr lang="en-US" sz="2200" dirty="0"/>
          </a:p>
          <a:p>
            <a:pPr algn="l" rtl="0">
              <a:buFont typeface="Wingdings 2" pitchFamily="18" charset="2"/>
              <a:buNone/>
            </a:pPr>
            <a:r>
              <a:rPr lang="en-US" sz="2200" dirty="0"/>
              <a:t>	</a:t>
            </a:r>
            <a:r>
              <a:rPr lang="en-US" sz="2200" dirty="0" err="1"/>
              <a:t>S</a:t>
            </a:r>
            <a:r>
              <a:rPr lang="en-US" sz="2200" baseline="-25000" dirty="0" err="1"/>
              <a:t>factor</a:t>
            </a:r>
            <a:r>
              <a:rPr lang="en-US" sz="2200" dirty="0"/>
              <a:t>* </a:t>
            </a:r>
            <a:r>
              <a:rPr lang="en-US" sz="2200" dirty="0" err="1"/>
              <a:t>S</a:t>
            </a:r>
            <a:r>
              <a:rPr lang="en-US" sz="2200" baseline="-25000" dirty="0" err="1"/>
              <a:t>color</a:t>
            </a:r>
            <a:r>
              <a:rPr lang="en-US" sz="2200" dirty="0"/>
              <a:t> + </a:t>
            </a:r>
            <a:r>
              <a:rPr lang="en-US" sz="2200" dirty="0" err="1"/>
              <a:t>D</a:t>
            </a:r>
            <a:r>
              <a:rPr lang="en-US" sz="2200" baseline="-25000" dirty="0" err="1"/>
              <a:t>factor</a:t>
            </a:r>
            <a:r>
              <a:rPr lang="en-US" sz="2200" dirty="0"/>
              <a:t> * </a:t>
            </a:r>
            <a:r>
              <a:rPr lang="en-US" sz="2200" dirty="0" err="1"/>
              <a:t>D</a:t>
            </a:r>
            <a:r>
              <a:rPr lang="en-US" sz="2200" baseline="-25000" dirty="0" err="1"/>
              <a:t>color</a:t>
            </a:r>
            <a:r>
              <a:rPr lang="en-US" sz="2200" dirty="0"/>
              <a:t> = </a:t>
            </a:r>
            <a:r>
              <a:rPr lang="en-US" sz="2200" dirty="0" err="1"/>
              <a:t>Pixel</a:t>
            </a:r>
            <a:r>
              <a:rPr lang="en-US" sz="2200" baseline="-25000" dirty="0" err="1"/>
              <a:t>color</a:t>
            </a:r>
            <a:endParaRPr lang="en-US" sz="2200" baseline="-25000" dirty="0"/>
          </a:p>
          <a:p>
            <a:pPr algn="l" rtl="0">
              <a:buFont typeface="Wingdings 2" pitchFamily="18" charset="2"/>
              <a:buNone/>
            </a:pPr>
            <a:endParaRPr lang="en-US" sz="1800" i="1" dirty="0"/>
          </a:p>
          <a:p>
            <a:pPr algn="l" rtl="0">
              <a:buFont typeface="Wingdings 2" pitchFamily="18" charset="2"/>
              <a:buNone/>
            </a:pPr>
            <a:endParaRPr lang="en-US" sz="1800" i="1" dirty="0"/>
          </a:p>
          <a:p>
            <a:pPr algn="l" rtl="0">
              <a:buFont typeface="Wingdings 2" pitchFamily="18" charset="2"/>
              <a:buNone/>
            </a:pPr>
            <a:endParaRPr lang="en-US" sz="1800" i="1" dirty="0"/>
          </a:p>
          <a:p>
            <a:pPr algn="l" rtl="0">
              <a:buFont typeface="Wingdings 2" pitchFamily="18" charset="2"/>
              <a:buNone/>
            </a:pPr>
            <a:r>
              <a:rPr lang="en-US" sz="2200" dirty="0"/>
              <a:t>	Set factors using:</a:t>
            </a:r>
          </a:p>
          <a:p>
            <a:pPr algn="l" rtl="0">
              <a:buFont typeface="Wingdings 2" pitchFamily="18" charset="2"/>
              <a:buNone/>
            </a:pPr>
            <a:endParaRPr lang="en-US" sz="1800" i="1" dirty="0"/>
          </a:p>
          <a:p>
            <a:pPr algn="l" rtl="0">
              <a:buFont typeface="Wingdings 2" pitchFamily="18" charset="2"/>
              <a:buNone/>
            </a:pPr>
            <a:r>
              <a:rPr lang="en-US" sz="1800" i="1" dirty="0"/>
              <a:t>	</a:t>
            </a:r>
            <a:r>
              <a:rPr lang="en-US" sz="2000" i="1" dirty="0"/>
              <a:t>void </a:t>
            </a:r>
            <a:r>
              <a:rPr lang="en-US" sz="2000" b="1" i="1" dirty="0" err="1"/>
              <a:t>glBlendFunc</a:t>
            </a:r>
            <a:r>
              <a:rPr lang="en-US" sz="2000" i="1" dirty="0"/>
              <a:t>(</a:t>
            </a:r>
            <a:r>
              <a:rPr lang="en-US" sz="2000" i="1" dirty="0" err="1"/>
              <a:t>sfactor</a:t>
            </a:r>
            <a:r>
              <a:rPr lang="en-US" sz="2000" i="1" dirty="0"/>
              <a:t>, </a:t>
            </a:r>
            <a:r>
              <a:rPr lang="en-US" sz="2000" i="1" dirty="0" err="1"/>
              <a:t>dfactor</a:t>
            </a:r>
            <a:r>
              <a:rPr lang="en-US" sz="2000" i="1" dirty="0"/>
              <a:t>);</a:t>
            </a:r>
          </a:p>
          <a:p>
            <a:pPr algn="l" rtl="0">
              <a:buFont typeface="Wingdings 2" pitchFamily="18" charset="2"/>
              <a:buNone/>
            </a:pPr>
            <a:endParaRPr lang="en-US" sz="22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905500" y="3657600"/>
            <a:ext cx="2571750" cy="2428875"/>
            <a:chOff x="294" y="990"/>
            <a:chExt cx="1620" cy="1530"/>
          </a:xfrm>
        </p:grpSpPr>
        <p:sp>
          <p:nvSpPr>
            <p:cNvPr id="108549" name="Freeform 5"/>
            <p:cNvSpPr>
              <a:spLocks/>
            </p:cNvSpPr>
            <p:nvPr/>
          </p:nvSpPr>
          <p:spPr bwMode="auto">
            <a:xfrm>
              <a:off x="294" y="1147"/>
              <a:ext cx="1018" cy="1373"/>
            </a:xfrm>
            <a:custGeom>
              <a:avLst/>
              <a:gdLst/>
              <a:ahLst/>
              <a:cxnLst>
                <a:cxn ang="0">
                  <a:pos x="0" y="1248"/>
                </a:cxn>
                <a:cxn ang="0">
                  <a:pos x="432" y="0"/>
                </a:cxn>
                <a:cxn ang="0">
                  <a:pos x="1566" y="162"/>
                </a:cxn>
                <a:cxn ang="0">
                  <a:pos x="1536" y="1188"/>
                </a:cxn>
                <a:cxn ang="0">
                  <a:pos x="756" y="1794"/>
                </a:cxn>
                <a:cxn ang="0">
                  <a:pos x="0" y="1248"/>
                </a:cxn>
              </a:cxnLst>
              <a:rect l="0" t="0" r="r" b="b"/>
              <a:pathLst>
                <a:path w="1566" h="1794">
                  <a:moveTo>
                    <a:pt x="0" y="1248"/>
                  </a:moveTo>
                  <a:lnTo>
                    <a:pt x="432" y="0"/>
                  </a:lnTo>
                  <a:lnTo>
                    <a:pt x="1566" y="162"/>
                  </a:lnTo>
                  <a:lnTo>
                    <a:pt x="1536" y="1188"/>
                  </a:lnTo>
                  <a:lnTo>
                    <a:pt x="756" y="1794"/>
                  </a:lnTo>
                  <a:lnTo>
                    <a:pt x="0" y="124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550" name="Freeform 6"/>
            <p:cNvSpPr>
              <a:spLocks/>
            </p:cNvSpPr>
            <p:nvPr/>
          </p:nvSpPr>
          <p:spPr bwMode="auto">
            <a:xfrm>
              <a:off x="666" y="990"/>
              <a:ext cx="1248" cy="1368"/>
            </a:xfrm>
            <a:custGeom>
              <a:avLst/>
              <a:gdLst/>
              <a:ahLst/>
              <a:cxnLst>
                <a:cxn ang="0">
                  <a:pos x="876" y="1788"/>
                </a:cxn>
                <a:cxn ang="0">
                  <a:pos x="0" y="1224"/>
                </a:cxn>
                <a:cxn ang="0">
                  <a:pos x="552" y="0"/>
                </a:cxn>
                <a:cxn ang="0">
                  <a:pos x="1920" y="414"/>
                </a:cxn>
                <a:cxn ang="0">
                  <a:pos x="876" y="1788"/>
                </a:cxn>
              </a:cxnLst>
              <a:rect l="0" t="0" r="r" b="b"/>
              <a:pathLst>
                <a:path w="1920" h="1788">
                  <a:moveTo>
                    <a:pt x="876" y="1788"/>
                  </a:moveTo>
                  <a:lnTo>
                    <a:pt x="0" y="1224"/>
                  </a:lnTo>
                  <a:lnTo>
                    <a:pt x="552" y="0"/>
                  </a:lnTo>
                  <a:lnTo>
                    <a:pt x="1920" y="414"/>
                  </a:lnTo>
                  <a:lnTo>
                    <a:pt x="876" y="1788"/>
                  </a:lnTo>
                  <a:close/>
                </a:path>
              </a:pathLst>
            </a:custGeom>
            <a:solidFill>
              <a:srgbClr val="CC0000">
                <a:alpha val="60001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8551" name="Text Box 7"/>
          <p:cNvSpPr txBox="1">
            <a:spLocks noChangeArrowheads="1"/>
          </p:cNvSpPr>
          <p:nvPr/>
        </p:nvSpPr>
        <p:spPr bwMode="auto">
          <a:xfrm>
            <a:off x="7820025" y="4048125"/>
            <a:ext cx="3905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/>
              <a:t>S</a:t>
            </a:r>
          </a:p>
        </p:txBody>
      </p:sp>
      <p:sp>
        <p:nvSpPr>
          <p:cNvPr id="108552" name="Text Box 8"/>
          <p:cNvSpPr txBox="1">
            <a:spLocks noChangeArrowheads="1"/>
          </p:cNvSpPr>
          <p:nvPr/>
        </p:nvSpPr>
        <p:spPr bwMode="auto">
          <a:xfrm>
            <a:off x="5924550" y="4991100"/>
            <a:ext cx="3905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/>
              <a:t>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055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Blending</a:t>
            </a:r>
          </a:p>
        </p:txBody>
      </p:sp>
      <p:sp>
        <p:nvSpPr>
          <p:cNvPr id="109571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>
              <a:buFont typeface="Wingdings 2" pitchFamily="18" charset="2"/>
              <a:buNone/>
            </a:pPr>
            <a:r>
              <a:rPr lang="en-US" i="1" dirty="0" smtClean="0"/>
              <a:t>	</a:t>
            </a:r>
            <a:r>
              <a:rPr lang="en-US" dirty="0" smtClean="0"/>
              <a:t>Different constants are defined for the source and destination factors in order to achieve different blending effects.</a:t>
            </a:r>
            <a:br>
              <a:rPr lang="en-US" dirty="0" smtClean="0"/>
            </a:br>
            <a:r>
              <a:rPr lang="en-US" dirty="0" smtClean="0"/>
              <a:t>Most common combination is:</a:t>
            </a:r>
          </a:p>
          <a:p>
            <a:pPr algn="l" rtl="0">
              <a:buFont typeface="Wingdings 2" pitchFamily="18" charset="2"/>
              <a:buNone/>
            </a:pPr>
            <a:endParaRPr lang="en-US" sz="2000" i="1" dirty="0" smtClean="0"/>
          </a:p>
          <a:p>
            <a:pPr algn="l" rtl="0">
              <a:buFont typeface="Wingdings 2" pitchFamily="18" charset="2"/>
              <a:buNone/>
            </a:pPr>
            <a:r>
              <a:rPr lang="en-US" sz="2000" i="1" dirty="0" smtClean="0"/>
              <a:t>	</a:t>
            </a:r>
            <a:r>
              <a:rPr lang="en-US" sz="2000" b="1" i="1" dirty="0" err="1" smtClean="0"/>
              <a:t>glBlendFunc</a:t>
            </a:r>
            <a:r>
              <a:rPr lang="en-US" sz="2000" i="1" dirty="0" smtClean="0"/>
              <a:t>(</a:t>
            </a:r>
            <a:r>
              <a:rPr lang="en-US" sz="2000" i="1" dirty="0" smtClean="0">
                <a:solidFill>
                  <a:schemeClr val="accent1"/>
                </a:solidFill>
              </a:rPr>
              <a:t>GL</a:t>
            </a:r>
            <a:r>
              <a:rPr lang="he-IL" sz="2000" i="1" dirty="0" smtClean="0">
                <a:solidFill>
                  <a:schemeClr val="accent1"/>
                </a:solidFill>
              </a:rPr>
              <a:t>_</a:t>
            </a:r>
            <a:r>
              <a:rPr lang="en-US" sz="2000" i="1" dirty="0" smtClean="0">
                <a:solidFill>
                  <a:schemeClr val="accent1"/>
                </a:solidFill>
              </a:rPr>
              <a:t>SRC</a:t>
            </a:r>
            <a:r>
              <a:rPr lang="he-IL" sz="2000" i="1" dirty="0" smtClean="0">
                <a:solidFill>
                  <a:schemeClr val="accent1"/>
                </a:solidFill>
              </a:rPr>
              <a:t>_</a:t>
            </a:r>
            <a:r>
              <a:rPr lang="en-US" sz="2000" i="1" dirty="0" smtClean="0">
                <a:solidFill>
                  <a:schemeClr val="accent1"/>
                </a:solidFill>
              </a:rPr>
              <a:t>ALPHA, GL_ONE_MINUS_SRC_ALPHA</a:t>
            </a:r>
            <a:r>
              <a:rPr lang="en-US" sz="2000" i="1" dirty="0" smtClean="0"/>
              <a:t>);</a:t>
            </a:r>
          </a:p>
          <a:p>
            <a:pPr algn="l" rtl="0">
              <a:buFont typeface="Wingdings 2" pitchFamily="18" charset="2"/>
              <a:buNone/>
            </a:pPr>
            <a:endParaRPr lang="en-US" sz="2000" i="1" dirty="0" smtClean="0"/>
          </a:p>
          <a:p>
            <a:pPr algn="ctr" rtl="0">
              <a:buFont typeface="Wingdings 2" pitchFamily="18" charset="2"/>
              <a:buNone/>
            </a:pPr>
            <a:r>
              <a:rPr lang="en-US" dirty="0" err="1" smtClean="0"/>
              <a:t>S</a:t>
            </a:r>
            <a:r>
              <a:rPr lang="en-US" baseline="-25000" dirty="0" err="1" smtClean="0"/>
              <a:t>alpha</a:t>
            </a:r>
            <a:r>
              <a:rPr lang="en-US" dirty="0" smtClean="0"/>
              <a:t>*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color</a:t>
            </a:r>
            <a:r>
              <a:rPr lang="en-US" dirty="0" smtClean="0"/>
              <a:t> + (1-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alpha</a:t>
            </a:r>
            <a:r>
              <a:rPr lang="en-US" dirty="0" smtClean="0"/>
              <a:t>)*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color</a:t>
            </a:r>
            <a:r>
              <a:rPr lang="en-US" dirty="0" smtClean="0"/>
              <a:t> = </a:t>
            </a:r>
            <a:r>
              <a:rPr lang="en-US" dirty="0" err="1" smtClean="0"/>
              <a:t>Pixel</a:t>
            </a:r>
            <a:r>
              <a:rPr lang="en-US" baseline="-25000" dirty="0" err="1" smtClean="0"/>
              <a:t>color</a:t>
            </a:r>
            <a:endParaRPr lang="en-US" baseline="-250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Default combination </a:t>
            </a:r>
            <a:r>
              <a:rPr lang="en-US" dirty="0"/>
              <a:t>is:</a:t>
            </a:r>
            <a:endParaRPr lang="en-US" i="1" dirty="0"/>
          </a:p>
          <a:p>
            <a:pPr>
              <a:buNone/>
            </a:pPr>
            <a:r>
              <a:rPr lang="en-US" sz="2100" i="1" dirty="0"/>
              <a:t>	</a:t>
            </a:r>
            <a:r>
              <a:rPr lang="en-US" sz="2100" b="1" i="1" dirty="0" err="1"/>
              <a:t>glBlendFunc</a:t>
            </a:r>
            <a:r>
              <a:rPr lang="en-US" sz="2100" i="1" dirty="0"/>
              <a:t>(</a:t>
            </a:r>
            <a:r>
              <a:rPr lang="en-US" sz="2100" i="1" dirty="0">
                <a:solidFill>
                  <a:schemeClr val="accent1"/>
                </a:solidFill>
              </a:rPr>
              <a:t>GL</a:t>
            </a:r>
            <a:r>
              <a:rPr lang="he-IL" sz="2100" i="1" dirty="0" smtClean="0">
                <a:solidFill>
                  <a:schemeClr val="accent1"/>
                </a:solidFill>
              </a:rPr>
              <a:t>_</a:t>
            </a:r>
            <a:r>
              <a:rPr lang="en-US" sz="2100" i="1" dirty="0" smtClean="0">
                <a:solidFill>
                  <a:schemeClr val="accent1"/>
                </a:solidFill>
              </a:rPr>
              <a:t>ONE, GL_ZERO</a:t>
            </a:r>
            <a:r>
              <a:rPr lang="en-US" sz="2100" i="1" dirty="0" smtClean="0"/>
              <a:t>);</a:t>
            </a:r>
            <a:endParaRPr lang="en-US" sz="2100" i="1" dirty="0"/>
          </a:p>
          <a:p>
            <a:pPr rtl="0">
              <a:buFont typeface="Wingdings 2" pitchFamily="18" charset="2"/>
              <a:buNone/>
            </a:pP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74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Alpha Channel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66725" y="1990725"/>
            <a:ext cx="2571750" cy="2428875"/>
            <a:chOff x="294" y="1044"/>
            <a:chExt cx="1620" cy="1530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94" y="1044"/>
              <a:ext cx="1620" cy="1530"/>
              <a:chOff x="294" y="990"/>
              <a:chExt cx="1620" cy="1530"/>
            </a:xfrm>
          </p:grpSpPr>
          <p:sp>
            <p:nvSpPr>
              <p:cNvPr id="106501" name="Freeform 5"/>
              <p:cNvSpPr>
                <a:spLocks/>
              </p:cNvSpPr>
              <p:nvPr/>
            </p:nvSpPr>
            <p:spPr bwMode="auto">
              <a:xfrm>
                <a:off x="294" y="1147"/>
                <a:ext cx="1018" cy="1373"/>
              </a:xfrm>
              <a:custGeom>
                <a:avLst/>
                <a:gdLst/>
                <a:ahLst/>
                <a:cxnLst>
                  <a:cxn ang="0">
                    <a:pos x="0" y="1248"/>
                  </a:cxn>
                  <a:cxn ang="0">
                    <a:pos x="432" y="0"/>
                  </a:cxn>
                  <a:cxn ang="0">
                    <a:pos x="1566" y="162"/>
                  </a:cxn>
                  <a:cxn ang="0">
                    <a:pos x="1536" y="1188"/>
                  </a:cxn>
                  <a:cxn ang="0">
                    <a:pos x="756" y="1794"/>
                  </a:cxn>
                  <a:cxn ang="0">
                    <a:pos x="0" y="1248"/>
                  </a:cxn>
                </a:cxnLst>
                <a:rect l="0" t="0" r="r" b="b"/>
                <a:pathLst>
                  <a:path w="1566" h="1794">
                    <a:moveTo>
                      <a:pt x="0" y="1248"/>
                    </a:moveTo>
                    <a:lnTo>
                      <a:pt x="432" y="0"/>
                    </a:lnTo>
                    <a:lnTo>
                      <a:pt x="1566" y="162"/>
                    </a:lnTo>
                    <a:lnTo>
                      <a:pt x="1536" y="1188"/>
                    </a:lnTo>
                    <a:lnTo>
                      <a:pt x="756" y="1794"/>
                    </a:lnTo>
                    <a:lnTo>
                      <a:pt x="0" y="1248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502" name="Freeform 6"/>
              <p:cNvSpPr>
                <a:spLocks/>
              </p:cNvSpPr>
              <p:nvPr/>
            </p:nvSpPr>
            <p:spPr bwMode="auto">
              <a:xfrm>
                <a:off x="666" y="990"/>
                <a:ext cx="1248" cy="1368"/>
              </a:xfrm>
              <a:custGeom>
                <a:avLst/>
                <a:gdLst/>
                <a:ahLst/>
                <a:cxnLst>
                  <a:cxn ang="0">
                    <a:pos x="876" y="1788"/>
                  </a:cxn>
                  <a:cxn ang="0">
                    <a:pos x="0" y="1224"/>
                  </a:cxn>
                  <a:cxn ang="0">
                    <a:pos x="552" y="0"/>
                  </a:cxn>
                  <a:cxn ang="0">
                    <a:pos x="1920" y="414"/>
                  </a:cxn>
                  <a:cxn ang="0">
                    <a:pos x="876" y="1788"/>
                  </a:cxn>
                </a:cxnLst>
                <a:rect l="0" t="0" r="r" b="b"/>
                <a:pathLst>
                  <a:path w="1920" h="1788">
                    <a:moveTo>
                      <a:pt x="876" y="1788"/>
                    </a:moveTo>
                    <a:lnTo>
                      <a:pt x="0" y="1224"/>
                    </a:lnTo>
                    <a:lnTo>
                      <a:pt x="552" y="0"/>
                    </a:lnTo>
                    <a:lnTo>
                      <a:pt x="1920" y="414"/>
                    </a:lnTo>
                    <a:lnTo>
                      <a:pt x="876" y="1788"/>
                    </a:lnTo>
                    <a:close/>
                  </a:path>
                </a:pathLst>
              </a:custGeom>
              <a:solidFill>
                <a:srgbClr val="CC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6503" name="Text Box 7"/>
            <p:cNvSpPr txBox="1">
              <a:spLocks noChangeArrowheads="1"/>
            </p:cNvSpPr>
            <p:nvPr/>
          </p:nvSpPr>
          <p:spPr bwMode="auto">
            <a:xfrm>
              <a:off x="852" y="1509"/>
              <a:ext cx="84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/>
                <a:t>a = 1.0</a:t>
              </a:r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3390900" y="1990725"/>
            <a:ext cx="2571750" cy="2428875"/>
            <a:chOff x="2136" y="1044"/>
            <a:chExt cx="1620" cy="1530"/>
          </a:xfrm>
        </p:grpSpPr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2136" y="1044"/>
              <a:ext cx="1620" cy="1530"/>
              <a:chOff x="294" y="990"/>
              <a:chExt cx="1620" cy="1530"/>
            </a:xfrm>
          </p:grpSpPr>
          <p:sp>
            <p:nvSpPr>
              <p:cNvPr id="106506" name="Freeform 10"/>
              <p:cNvSpPr>
                <a:spLocks/>
              </p:cNvSpPr>
              <p:nvPr/>
            </p:nvSpPr>
            <p:spPr bwMode="auto">
              <a:xfrm>
                <a:off x="294" y="1147"/>
                <a:ext cx="1018" cy="1373"/>
              </a:xfrm>
              <a:custGeom>
                <a:avLst/>
                <a:gdLst/>
                <a:ahLst/>
                <a:cxnLst>
                  <a:cxn ang="0">
                    <a:pos x="0" y="1248"/>
                  </a:cxn>
                  <a:cxn ang="0">
                    <a:pos x="432" y="0"/>
                  </a:cxn>
                  <a:cxn ang="0">
                    <a:pos x="1566" y="162"/>
                  </a:cxn>
                  <a:cxn ang="0">
                    <a:pos x="1536" y="1188"/>
                  </a:cxn>
                  <a:cxn ang="0">
                    <a:pos x="756" y="1794"/>
                  </a:cxn>
                  <a:cxn ang="0">
                    <a:pos x="0" y="1248"/>
                  </a:cxn>
                </a:cxnLst>
                <a:rect l="0" t="0" r="r" b="b"/>
                <a:pathLst>
                  <a:path w="1566" h="1794">
                    <a:moveTo>
                      <a:pt x="0" y="1248"/>
                    </a:moveTo>
                    <a:lnTo>
                      <a:pt x="432" y="0"/>
                    </a:lnTo>
                    <a:lnTo>
                      <a:pt x="1566" y="162"/>
                    </a:lnTo>
                    <a:lnTo>
                      <a:pt x="1536" y="1188"/>
                    </a:lnTo>
                    <a:lnTo>
                      <a:pt x="756" y="1794"/>
                    </a:lnTo>
                    <a:lnTo>
                      <a:pt x="0" y="1248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507" name="Freeform 11"/>
              <p:cNvSpPr>
                <a:spLocks/>
              </p:cNvSpPr>
              <p:nvPr/>
            </p:nvSpPr>
            <p:spPr bwMode="auto">
              <a:xfrm>
                <a:off x="666" y="990"/>
                <a:ext cx="1248" cy="1368"/>
              </a:xfrm>
              <a:custGeom>
                <a:avLst/>
                <a:gdLst/>
                <a:ahLst/>
                <a:cxnLst>
                  <a:cxn ang="0">
                    <a:pos x="876" y="1788"/>
                  </a:cxn>
                  <a:cxn ang="0">
                    <a:pos x="0" y="1224"/>
                  </a:cxn>
                  <a:cxn ang="0">
                    <a:pos x="552" y="0"/>
                  </a:cxn>
                  <a:cxn ang="0">
                    <a:pos x="1920" y="414"/>
                  </a:cxn>
                  <a:cxn ang="0">
                    <a:pos x="876" y="1788"/>
                  </a:cxn>
                </a:cxnLst>
                <a:rect l="0" t="0" r="r" b="b"/>
                <a:pathLst>
                  <a:path w="1920" h="1788">
                    <a:moveTo>
                      <a:pt x="876" y="1788"/>
                    </a:moveTo>
                    <a:lnTo>
                      <a:pt x="0" y="1224"/>
                    </a:lnTo>
                    <a:lnTo>
                      <a:pt x="552" y="0"/>
                    </a:lnTo>
                    <a:lnTo>
                      <a:pt x="1920" y="414"/>
                    </a:lnTo>
                    <a:lnTo>
                      <a:pt x="876" y="1788"/>
                    </a:lnTo>
                    <a:close/>
                  </a:path>
                </a:pathLst>
              </a:custGeom>
              <a:solidFill>
                <a:srgbClr val="CC0000">
                  <a:alpha val="60001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6508" name="Text Box 12"/>
            <p:cNvSpPr txBox="1">
              <a:spLocks noChangeArrowheads="1"/>
            </p:cNvSpPr>
            <p:nvPr/>
          </p:nvSpPr>
          <p:spPr bwMode="auto">
            <a:xfrm>
              <a:off x="2664" y="1509"/>
              <a:ext cx="84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/>
                <a:t>a = 0.6</a:t>
              </a:r>
            </a:p>
          </p:txBody>
        </p:sp>
      </p:grpSp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6315075" y="1990725"/>
            <a:ext cx="2571750" cy="2428875"/>
            <a:chOff x="3978" y="1044"/>
            <a:chExt cx="1620" cy="1530"/>
          </a:xfrm>
        </p:grpSpPr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978" y="1044"/>
              <a:ext cx="1620" cy="1530"/>
              <a:chOff x="294" y="990"/>
              <a:chExt cx="1620" cy="1530"/>
            </a:xfrm>
          </p:grpSpPr>
          <p:sp>
            <p:nvSpPr>
              <p:cNvPr id="106511" name="Freeform 15"/>
              <p:cNvSpPr>
                <a:spLocks/>
              </p:cNvSpPr>
              <p:nvPr/>
            </p:nvSpPr>
            <p:spPr bwMode="auto">
              <a:xfrm>
                <a:off x="294" y="1147"/>
                <a:ext cx="1018" cy="1373"/>
              </a:xfrm>
              <a:custGeom>
                <a:avLst/>
                <a:gdLst/>
                <a:ahLst/>
                <a:cxnLst>
                  <a:cxn ang="0">
                    <a:pos x="0" y="1248"/>
                  </a:cxn>
                  <a:cxn ang="0">
                    <a:pos x="432" y="0"/>
                  </a:cxn>
                  <a:cxn ang="0">
                    <a:pos x="1566" y="162"/>
                  </a:cxn>
                  <a:cxn ang="0">
                    <a:pos x="1536" y="1188"/>
                  </a:cxn>
                  <a:cxn ang="0">
                    <a:pos x="756" y="1794"/>
                  </a:cxn>
                  <a:cxn ang="0">
                    <a:pos x="0" y="1248"/>
                  </a:cxn>
                </a:cxnLst>
                <a:rect l="0" t="0" r="r" b="b"/>
                <a:pathLst>
                  <a:path w="1566" h="1794">
                    <a:moveTo>
                      <a:pt x="0" y="1248"/>
                    </a:moveTo>
                    <a:lnTo>
                      <a:pt x="432" y="0"/>
                    </a:lnTo>
                    <a:lnTo>
                      <a:pt x="1566" y="162"/>
                    </a:lnTo>
                    <a:lnTo>
                      <a:pt x="1536" y="1188"/>
                    </a:lnTo>
                    <a:lnTo>
                      <a:pt x="756" y="1794"/>
                    </a:lnTo>
                    <a:lnTo>
                      <a:pt x="0" y="1248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512" name="Freeform 16"/>
              <p:cNvSpPr>
                <a:spLocks/>
              </p:cNvSpPr>
              <p:nvPr/>
            </p:nvSpPr>
            <p:spPr bwMode="auto">
              <a:xfrm>
                <a:off x="666" y="990"/>
                <a:ext cx="1248" cy="1368"/>
              </a:xfrm>
              <a:custGeom>
                <a:avLst/>
                <a:gdLst/>
                <a:ahLst/>
                <a:cxnLst>
                  <a:cxn ang="0">
                    <a:pos x="876" y="1788"/>
                  </a:cxn>
                  <a:cxn ang="0">
                    <a:pos x="0" y="1224"/>
                  </a:cxn>
                  <a:cxn ang="0">
                    <a:pos x="552" y="0"/>
                  </a:cxn>
                  <a:cxn ang="0">
                    <a:pos x="1920" y="414"/>
                  </a:cxn>
                  <a:cxn ang="0">
                    <a:pos x="876" y="1788"/>
                  </a:cxn>
                </a:cxnLst>
                <a:rect l="0" t="0" r="r" b="b"/>
                <a:pathLst>
                  <a:path w="1920" h="1788">
                    <a:moveTo>
                      <a:pt x="876" y="1788"/>
                    </a:moveTo>
                    <a:lnTo>
                      <a:pt x="0" y="1224"/>
                    </a:lnTo>
                    <a:lnTo>
                      <a:pt x="552" y="0"/>
                    </a:lnTo>
                    <a:lnTo>
                      <a:pt x="1920" y="414"/>
                    </a:lnTo>
                    <a:lnTo>
                      <a:pt x="876" y="1788"/>
                    </a:lnTo>
                    <a:close/>
                  </a:path>
                </a:pathLst>
              </a:custGeom>
              <a:solidFill>
                <a:srgbClr val="CC0000">
                  <a:alpha val="2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6513" name="Text Box 17"/>
            <p:cNvSpPr txBox="1">
              <a:spLocks noChangeArrowheads="1"/>
            </p:cNvSpPr>
            <p:nvPr/>
          </p:nvSpPr>
          <p:spPr bwMode="auto">
            <a:xfrm>
              <a:off x="4506" y="1509"/>
              <a:ext cx="84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/>
                <a:t>a = 0.2</a:t>
              </a:r>
            </a:p>
          </p:txBody>
        </p:sp>
      </p:grpSp>
      <p:sp>
        <p:nvSpPr>
          <p:cNvPr id="106524" name="Rectangle 28"/>
          <p:cNvSpPr>
            <a:spLocks noChangeArrowheads="1"/>
          </p:cNvSpPr>
          <p:nvPr/>
        </p:nvSpPr>
        <p:spPr bwMode="auto">
          <a:xfrm>
            <a:off x="608013" y="5211762"/>
            <a:ext cx="79248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200" b="1" dirty="0">
                <a:latin typeface="Courier New" pitchFamily="49" charset="0"/>
                <a:cs typeface="Courier New" pitchFamily="49" charset="0"/>
              </a:rPr>
              <a:t>glColor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f(float r, float g, float b,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float a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09600" y="5783759"/>
            <a:ext cx="8610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glMaterialfv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(GL_FRONT, GL_DIFFUSE, </a:t>
            </a:r>
          </a:p>
          <a:p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	new float[] {0.75f,0.75f,0.75f,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0.5f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});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29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Setting Alpha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00399"/>
          </a:xfrm>
        </p:spPr>
        <p:txBody>
          <a:bodyPr>
            <a:normAutofit/>
          </a:bodyPr>
          <a:lstStyle/>
          <a:p>
            <a:r>
              <a:rPr lang="en-US" dirty="0" smtClean="0"/>
              <a:t>When lighting is off, alpha is the fourth parameter of </a:t>
            </a:r>
            <a:r>
              <a:rPr lang="en-US" b="1" dirty="0" err="1" smtClean="0"/>
              <a:t>glColor</a:t>
            </a:r>
            <a:endParaRPr lang="en-US" b="1" dirty="0" smtClean="0"/>
          </a:p>
          <a:p>
            <a:r>
              <a:rPr lang="en-US" dirty="0" smtClean="0"/>
              <a:t>With lighting on, alpha is the fourth coordinate of diffuse color (only!)</a:t>
            </a:r>
          </a:p>
          <a:p>
            <a:r>
              <a:rPr lang="en-US" dirty="0" smtClean="0"/>
              <a:t>Textures, Images – Fourth coordinate of current color (material when lighting on, color when lighting off)</a:t>
            </a:r>
            <a:endParaRPr lang="en-US" dirty="0"/>
          </a:p>
        </p:txBody>
      </p:sp>
      <p:sp>
        <p:nvSpPr>
          <p:cNvPr id="106524" name="Rectangle 28"/>
          <p:cNvSpPr>
            <a:spLocks noChangeArrowheads="1"/>
          </p:cNvSpPr>
          <p:nvPr/>
        </p:nvSpPr>
        <p:spPr bwMode="auto">
          <a:xfrm>
            <a:off x="609600" y="4953000"/>
            <a:ext cx="8000908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200" b="1" dirty="0">
                <a:latin typeface="Courier New" pitchFamily="49" charset="0"/>
                <a:cs typeface="Courier New" pitchFamily="49" charset="0"/>
              </a:rPr>
              <a:t>glColor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f(float r, float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g, float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b,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float a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2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glMaterialfv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(GL_FRONT, GL_DIFFUSE, </a:t>
            </a:r>
          </a:p>
          <a:p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	new float[] {0.75f,0.75f,0.75f,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0.5f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});</a:t>
            </a:r>
          </a:p>
          <a:p>
            <a:endParaRPr lang="en-US" sz="2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anna.shtengel@post.idc.ac.il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620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מסמך" ma:contentTypeID="0x010100964912F8CA045E4D9401ABFFF3C0940D" ma:contentTypeVersion="0" ma:contentTypeDescription="צור מסמך חדש." ma:contentTypeScope="" ma:versionID="9023b1b3826864bb8e70d956d6263d21">
  <xsd:schema xmlns:xsd="http://www.w3.org/2001/XMLSchema" xmlns:p="http://schemas.microsoft.com/office/2006/metadata/properties" targetNamespace="http://schemas.microsoft.com/office/2006/metadata/properties" ma:root="true" ma:fieldsID="2c7d503b2acf974fb06ee4efbd20f8c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סוג תוכן" ma:readOnly="true"/>
        <xsd:element ref="dc:title" minOccurs="0" maxOccurs="1" ma:index="4" ma:displayName="כותרת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D1785EC-E6D5-4F4A-922A-3D792F2EC7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9AFBF10-EAB5-4291-AE84-88B64E7EEA38}">
  <ds:schemaRefs>
    <ds:schemaRef ds:uri="http://purl.org/dc/dcmitype/"/>
    <ds:schemaRef ds:uri="http://www.w3.org/XML/1998/namespace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784277A-9726-47C8-BE8B-BC73C51CE1B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21006</TotalTime>
  <Words>1025</Words>
  <Application>Microsoft Office PowerPoint</Application>
  <PresentationFormat>On-screen Show (4:3)</PresentationFormat>
  <Paragraphs>311</Paragraphs>
  <Slides>36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52" baseType="lpstr">
      <vt:lpstr>Gulim</vt:lpstr>
      <vt:lpstr>微軟正黑體</vt:lpstr>
      <vt:lpstr>新細明體</vt:lpstr>
      <vt:lpstr>Arial</vt:lpstr>
      <vt:lpstr>Calibri</vt:lpstr>
      <vt:lpstr>Cambria Math</vt:lpstr>
      <vt:lpstr>Century Gothic</vt:lpstr>
      <vt:lpstr>Constantia</vt:lpstr>
      <vt:lpstr>Courier New</vt:lpstr>
      <vt:lpstr>David</vt:lpstr>
      <vt:lpstr>Gisha</vt:lpstr>
      <vt:lpstr>Palatino Linotype</vt:lpstr>
      <vt:lpstr>Times New Roman</vt:lpstr>
      <vt:lpstr>Wingdings</vt:lpstr>
      <vt:lpstr>Wingdings 2</vt:lpstr>
      <vt:lpstr>Executive</vt:lpstr>
      <vt:lpstr>Computer Graphics 11th Recitation  “OpenGL: Blending and Textures”</vt:lpstr>
      <vt:lpstr>Today!</vt:lpstr>
      <vt:lpstr>Model-View-Controller</vt:lpstr>
      <vt:lpstr>Blending</vt:lpstr>
      <vt:lpstr>How Do We Use Blending?</vt:lpstr>
      <vt:lpstr>Blending</vt:lpstr>
      <vt:lpstr>Blending</vt:lpstr>
      <vt:lpstr>The Alpha Channel</vt:lpstr>
      <vt:lpstr>Setting Alpha</vt:lpstr>
      <vt:lpstr>Order Matters</vt:lpstr>
      <vt:lpstr>Partial Solution</vt:lpstr>
      <vt:lpstr>Recall: Depth-buffer masking</vt:lpstr>
      <vt:lpstr>Bad News</vt:lpstr>
      <vt:lpstr>Corrected Solution</vt:lpstr>
      <vt:lpstr>More Bad News</vt:lpstr>
      <vt:lpstr>Textures</vt:lpstr>
      <vt:lpstr>OpenGL Supported Textures</vt:lpstr>
      <vt:lpstr>Textures usage in OpenGL</vt:lpstr>
      <vt:lpstr>Texture Loading</vt:lpstr>
      <vt:lpstr>Enable Texture Rendering</vt:lpstr>
      <vt:lpstr>Texture Parameterization</vt:lpstr>
      <vt:lpstr>Texture Coordinates On A Sphere</vt:lpstr>
      <vt:lpstr>Example</vt:lpstr>
      <vt:lpstr>Mip Maps</vt:lpstr>
      <vt:lpstr>Minification Issues</vt:lpstr>
      <vt:lpstr>Texture Filtering</vt:lpstr>
      <vt:lpstr>Mip Maps</vt:lpstr>
      <vt:lpstr>Minification still sometimes an issue…</vt:lpstr>
      <vt:lpstr>Texture Blending</vt:lpstr>
      <vt:lpstr>Texture Blending</vt:lpstr>
      <vt:lpstr>Texture Coordinate Offset</vt:lpstr>
      <vt:lpstr>Typical Texture Code</vt:lpstr>
      <vt:lpstr>Texture On GLU Quadrics</vt:lpstr>
      <vt:lpstr>Code Example:  Textures &amp; Blending</vt:lpstr>
      <vt:lpstr>Blending Interesting Phenomenon</vt:lpstr>
      <vt:lpstr>Depth Read Only When Transparent Property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</dc:title>
  <dc:creator>Michael</dc:creator>
  <cp:lastModifiedBy>Anna</cp:lastModifiedBy>
  <cp:revision>772</cp:revision>
  <dcterms:created xsi:type="dcterms:W3CDTF">2006-08-16T00:00:00Z</dcterms:created>
  <dcterms:modified xsi:type="dcterms:W3CDTF">2015-05-24T19:32:20Z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0x010100964912F8CA045E4D9401ABFFF3C0940D</vt:lpwstr>
  </property>
</Properties>
</file>