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0.wmf" ContentType="image/x-wmf"/>
  <Override PartName="/ppt/media/image49.wmf" ContentType="image/x-wmf"/>
  <Override PartName="/ppt/media/image51.wmf" ContentType="image/x-wmf"/>
  <Override PartName="/ppt/media/image47.wmf" ContentType="image/x-wmf"/>
  <Override PartName="/ppt/media/image43.png" ContentType="image/png"/>
  <Override PartName="/ppt/media/image41.wmf" ContentType="image/x-wmf"/>
  <Override PartName="/ppt/media/image40.wmf" ContentType="image/x-wmf"/>
  <Override PartName="/ppt/media/image36.png" ContentType="image/png"/>
  <Override PartName="/ppt/media/image35.wmf" ContentType="image/x-wmf"/>
  <Override PartName="/ppt/media/image34.wmf" ContentType="image/x-wmf"/>
  <Override PartName="/ppt/media/image32.png" ContentType="image/png"/>
  <Override PartName="/ppt/media/image31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38.wmf" ContentType="image/x-wmf"/>
  <Override PartName="/ppt/media/image27.png" ContentType="image/png"/>
  <Override PartName="/ppt/media/image37.wmf" ContentType="image/x-wmf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3.wmf" ContentType="image/x-wmf"/>
  <Override PartName="/ppt/media/image24.png" ContentType="image/png"/>
  <Override PartName="/ppt/media/image17.jpeg" ContentType="image/jpeg"/>
  <Override PartName="/ppt/media/image19.wmf" ContentType="image/x-wmf"/>
  <Override PartName="/ppt/media/image22.wmf" ContentType="image/x-wmf"/>
  <Override PartName="/ppt/media/image42.wmf" ContentType="image/x-wmf"/>
  <Override PartName="/ppt/media/image14.png" ContentType="image/png"/>
  <Override PartName="/ppt/media/image16.png" ContentType="image/png"/>
  <Override PartName="/ppt/media/image46.png" ContentType="image/png"/>
  <Override PartName="/ppt/media/image13.png" ContentType="image/png"/>
  <Override PartName="/ppt/media/image21.wmf" ContentType="image/x-wmf"/>
  <Override PartName="/ppt/media/image23.png" ContentType="image/png"/>
  <Override PartName="/ppt/media/image48.wmf" ContentType="image/x-wmf"/>
  <Override PartName="/ppt/media/image12.png" ContentType="image/png"/>
  <Override PartName="/ppt/media/image54.wmf" ContentType="image/x-wmf"/>
  <Override PartName="/ppt/media/image10.png" ContentType="image/png"/>
  <Override PartName="/ppt/media/image39.wmf" ContentType="image/x-wmf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20.wmf" ContentType="image/x-wmf"/>
  <Override PartName="/ppt/media/image18.png" ContentType="image/png"/>
  <Override PartName="/ppt/media/image3.png" ContentType="image/png"/>
  <Override PartName="/ppt/media/image2.png" ContentType="image/png"/>
  <Override PartName="/ppt/media/image52.wmf" ContentType="image/x-wmf"/>
  <Override PartName="/ppt/media/image11.png" ContentType="image/png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8641D1-6ACF-4C9B-A442-87DB1D460EE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/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One of the major themes of this course is the interaction between hardware and software.  We build hardware to run software, we analyze software/hardware interactions to improve hardware, we analyze software to best take advantage of hardware.  It’s the last of these that we will examine now.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Of course once we’re done, then we can figure out how to build hw that improves this sw, but now we bring it to a higher level – we can </a:t>
            </a:r>
            <a:r>
              <a:rPr i="1" lang="en-US" sz="2000" strike="noStrike">
                <a:latin typeface="Arial"/>
              </a:rPr>
              <a:t>parameterize</a:t>
            </a:r>
            <a:r>
              <a:rPr lang="en-US" sz="2000" strike="noStrike">
                <a:latin typeface="Arial"/>
              </a:rPr>
              <a:t> the software so that it runs best on a wide variety of hardware (after all, even thought the sw implementation can change, the underlying application is probably fixed).  Then we can build hardware that optimizes the parameterized code!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 </a:t>
            </a:r>
            <a:r>
              <a:rPr lang="en-US" sz="2000" strike="noStrike">
                <a:latin typeface="Arial"/>
              </a:rPr>
              <a:t>No, we’re not in Kansas anymore:  this is obviously much more difficult than just looking at a bunch of benchmarks.  However, before we get carried away, technological/programming constraints also constrain what we can do with the hardware, as we shall see.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C95754D3-7A35-413B-BBF1-395E8698A275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B94DB1E0-CC35-4A0D-A378-BF593E38DDCA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1B68ED19-91E3-458D-8B99-1C980C34A78A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13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93EA9390-B3BE-44D5-980C-BFDC67C4A2C7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17259264-A394-41B1-B9BC-77ED96D3E765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1990F610-D5C3-4EE3-B96C-B1EE76B36B50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19" name="CustomShape 2"/>
          <p:cNvSpPr/>
          <p:nvPr/>
        </p:nvSpPr>
        <p:spPr>
          <a:xfrm>
            <a:off x="1192320" y="696960"/>
            <a:ext cx="4625640" cy="348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PlaceHolder 3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93E4DF2-4B3A-407B-8FF8-19CB3F57C08F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FC27088B-724F-45FC-83B9-D8E7247DFA25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2F2E44C5-ED24-4F03-8B3F-18A19B1189B9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D97F2826-B889-4E9D-BB83-50F9EA03078D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28" name="CustomShape 2"/>
          <p:cNvSpPr/>
          <p:nvPr/>
        </p:nvSpPr>
        <p:spPr>
          <a:xfrm>
            <a:off x="1192320" y="696960"/>
            <a:ext cx="4625640" cy="348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PlaceHolder 3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C9949207-ECC4-4764-9867-52E62060EF87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701A96B2-64EE-4E6F-826E-4B2C7E05E9A8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A0D818A3-8A58-4F1C-A6A8-B584C78ACE8F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4280"/>
          </a:xfrm>
          <a:prstGeom prst="rect">
            <a:avLst/>
          </a:prstGeom>
        </p:spPr>
        <p:txBody>
          <a:bodyPr lIns="92520" rIns="92520" tIns="46080" bIns="46080"/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TBD: Define SASS = SPA Assembly language.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OCG: Optimized Code Generation</a:t>
            </a:r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71CF617F-E293-47A2-9B7B-3E7E9E9951FE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37" name="CustomShape 2"/>
          <p:cNvSpPr/>
          <p:nvPr/>
        </p:nvSpPr>
        <p:spPr>
          <a:xfrm>
            <a:off x="1192320" y="696960"/>
            <a:ext cx="4625640" cy="348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PlaceHolder 3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2703D268-3F5E-49A4-B98C-03C38FEA5498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40" name="CustomShape 2"/>
          <p:cNvSpPr/>
          <p:nvPr/>
        </p:nvSpPr>
        <p:spPr>
          <a:xfrm>
            <a:off x="1192320" y="696960"/>
            <a:ext cx="4625640" cy="348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PlaceHolder 3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DE83333E-9E59-439B-8A27-8FB49B45CF64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06CB3EEB-37C1-45BA-85F9-C8415471CB24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68535646-9AFB-418C-9068-F735AC9880F7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6CE89F1A-2D76-422F-ACBC-E3AED897CE61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49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5823FCCA-024D-4412-9F20-9AE438AFDECB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51" name="CustomShape 2"/>
          <p:cNvSpPr/>
          <p:nvPr/>
        </p:nvSpPr>
        <p:spPr>
          <a:xfrm>
            <a:off x="1192320" y="696960"/>
            <a:ext cx="4625640" cy="348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PlaceHolder 3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This should be emphasized! Maybe another slide on “This is the first thing”</a:t>
            </a:r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C31DB250-F5BC-4693-92D0-2671F70890A7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 anchor="ctr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231D4D8D-BA7B-4565-B64D-2D04303153A6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E095F9D5-2C2E-465B-8C35-3AA36612D6B0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44B230F6-B9DB-4886-909B-00C5183B8615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4852A969-185E-4074-AE6D-8A2B484E7705}" type="slidenum">
              <a:rPr i="1" lang="en-US" sz="24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291960" y="4723920"/>
            <a:ext cx="6500520" cy="4456080"/>
          </a:xfrm>
          <a:prstGeom prst="rect">
            <a:avLst/>
          </a:prstGeom>
        </p:spPr>
        <p:txBody>
          <a:bodyPr lIns="92520" rIns="92520" tIns="46080" bIns="4608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883872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883872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883872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883872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883872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883872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0492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1134000" y="1218960"/>
            <a:ext cx="687564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548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40849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219320"/>
            <a:ext cx="416448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04920" y="4084920"/>
            <a:ext cx="8534160" cy="261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04920" y="1219320"/>
            <a:ext cx="8534160" cy="5486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5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8305560" cy="2209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85800" y="3886200"/>
            <a:ext cx="8305560" cy="2209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457200" y="6248520"/>
            <a:ext cx="39621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© David Kirk/NVIDIA and Wen-mei W. Hwu, 2007-2009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ECE 498AL, University of Illinois, Urbana-Champaign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904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536DC23-576A-4B23-8928-B228D04980FB}" type="slidenum">
              <a:rPr i="1" lang="en-US" sz="2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5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8305560" cy="2209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85800" y="3886200"/>
            <a:ext cx="8305560" cy="2209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457200" y="6248520"/>
            <a:ext cx="39621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© David Kirk/NVIDIA and Wen-mei W. Hwu, 2007-2009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ECE 498AL, University of Illinois, Urbana-Champaign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904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BCA5BAB-86BC-42E6-BC94-EBFBAE3C944C}" type="slidenum">
              <a:rPr i="1" lang="en-US" sz="2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5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4076280" cy="457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915080" y="1523880"/>
            <a:ext cx="4076280" cy="457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ftr"/>
          </p:nvPr>
        </p:nvSpPr>
        <p:spPr>
          <a:xfrm>
            <a:off x="457200" y="6248520"/>
            <a:ext cx="39621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© David Kirk/NVIDIA and Wen-mei W. Hwu, 2007-2009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ECE 498AL, University of Illinois, Urbana-Champaign</a:t>
            </a:r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904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9AA3BDC-CCA2-4AD6-A0DA-4A932C7E6512}" type="slidenum">
              <a:rPr i="1" lang="en-US" sz="2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wmf"/><Relationship Id="rId12" Type="http://schemas.openxmlformats.org/officeDocument/2006/relationships/image" Target="../media/image35.wmf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6" Type="http://schemas.openxmlformats.org/officeDocument/2006/relationships/image" Target="../media/image42.wmf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6" Type="http://schemas.openxmlformats.org/officeDocument/2006/relationships/image" Target="../media/image52.wmf"/><Relationship Id="rId7" Type="http://schemas.openxmlformats.org/officeDocument/2006/relationships/image" Target="../media/image53.wmf"/><Relationship Id="rId8" Type="http://schemas.openxmlformats.org/officeDocument/2006/relationships/image" Target="../media/image54.wmf"/><Relationship Id="rId9" Type="http://schemas.openxmlformats.org/officeDocument/2006/relationships/slideLayout" Target="../slideLayouts/slideLayout61.xml"/><Relationship Id="rId10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52280" y="228600"/>
            <a:ext cx="883872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Intro to Programming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
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 Nvidia GPUs with CUDA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1447920" y="1600200"/>
            <a:ext cx="601956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trike="noStrike" u="sng">
                <a:solidFill>
                  <a:srgbClr val="000000"/>
                </a:solidFill>
                <a:latin typeface="Arial"/>
              </a:rPr>
              <a:t>Outline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Intro -- history and background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First accelerator model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First CUDA/GPU program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More on GPU Global Memory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Reality Check:  Compile, Link, Run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Extended example:  matrix multiply </a:t>
            </a:r>
            <a:r>
              <a:rPr i="1" lang="en-US" strike="noStrike">
                <a:solidFill>
                  <a:srgbClr val="000000"/>
                </a:solidFill>
                <a:latin typeface="Arial"/>
              </a:rPr>
              <a:t>(what else!)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76320" y="6553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28600" y="152280"/>
            <a:ext cx="876276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Physical Reality Behind CUDA</a:t>
            </a:r>
            <a:endParaRPr/>
          </a:p>
        </p:txBody>
      </p:sp>
      <p:pic>
        <p:nvPicPr>
          <p:cNvPr id="280" name="Picture 4" descr=""/>
          <p:cNvPicPr/>
          <p:nvPr/>
        </p:nvPicPr>
        <p:blipFill>
          <a:blip r:embed="rId1"/>
          <a:stretch/>
        </p:blipFill>
        <p:spPr>
          <a:xfrm>
            <a:off x="2438280" y="1600200"/>
            <a:ext cx="5230440" cy="4647960"/>
          </a:xfrm>
          <a:prstGeom prst="rect">
            <a:avLst/>
          </a:prstGeom>
          <a:ln w="9360"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6400800" y="1143000"/>
            <a:ext cx="2133360" cy="761760"/>
          </a:xfrm>
          <a:prstGeom prst="wedgeRoundRectCallout">
            <a:avLst>
              <a:gd name="adj1" fmla="val -101264"/>
              <a:gd name="adj2" fmla="val 66667"/>
              <a:gd name="adj3" fmla="val 16667"/>
            </a:avLst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CPU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(host)</a:t>
            </a: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685800" y="1752480"/>
            <a:ext cx="1980720" cy="1218960"/>
          </a:xfrm>
          <a:prstGeom prst="wedgeRoundRectCallout">
            <a:avLst>
              <a:gd name="adj1" fmla="val 43750"/>
              <a:gd name="adj2" fmla="val 73569"/>
              <a:gd name="adj3" fmla="val 16667"/>
            </a:avLst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796680" y="1828800"/>
            <a:ext cx="178740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GPU w/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local DRAM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(device)</a:t>
            </a:r>
            <a:endParaRPr/>
          </a:p>
        </p:txBody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152280"/>
            <a:ext cx="820368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A Device Example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228600" y="590400"/>
            <a:ext cx="8686440" cy="237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GPU has its own memory: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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global interacts with host CPU, although not directly visible to CPU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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parallel data cache” comes in two flavors:  (1) hardware managed cache and (2) software mangage “shared memory”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GPU has its own processing 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(of course!):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"/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A large number (100s – 1000s) of Stream Processors (SPs) partitioned across Streaming Multiprocessors (SMs or SMXs).  8 SPs/SM on Tesla, 16 SPs/SM on Fermi, 192 SPs/SMX on Kepler.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"/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# of SMs varies with performance grade.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"/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Each SP is a “thread” processor that executes some number of copies of a thread in lock-step (SIMD-style) with all the other SPs on the chip.  Note – these are not the “threads” you are used to.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902160" y="6354720"/>
            <a:ext cx="1080" cy="18144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530280" y="6122880"/>
            <a:ext cx="744480" cy="22572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Load/store</a:t>
            </a:r>
            <a:endParaRPr/>
          </a:p>
        </p:txBody>
      </p:sp>
      <p:sp>
        <p:nvSpPr>
          <p:cNvPr id="288" name="CustomShape 5"/>
          <p:cNvSpPr/>
          <p:nvPr/>
        </p:nvSpPr>
        <p:spPr>
          <a:xfrm>
            <a:off x="237960" y="6536880"/>
            <a:ext cx="8594640" cy="24480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Global Memory</a:t>
            </a:r>
            <a:endParaRPr/>
          </a:p>
        </p:txBody>
      </p:sp>
      <p:sp>
        <p:nvSpPr>
          <p:cNvPr id="289" name="CustomShape 6"/>
          <p:cNvSpPr/>
          <p:nvPr/>
        </p:nvSpPr>
        <p:spPr>
          <a:xfrm>
            <a:off x="902160" y="5830920"/>
            <a:ext cx="1080" cy="29772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228600" y="5499360"/>
            <a:ext cx="48132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8"/>
          <p:cNvSpPr/>
          <p:nvPr/>
        </p:nvSpPr>
        <p:spPr>
          <a:xfrm>
            <a:off x="707400" y="5499360"/>
            <a:ext cx="48132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9"/>
          <p:cNvSpPr/>
          <p:nvPr/>
        </p:nvSpPr>
        <p:spPr>
          <a:xfrm>
            <a:off x="228600" y="424584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26712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1"/>
          <p:cNvSpPr/>
          <p:nvPr/>
        </p:nvSpPr>
        <p:spPr>
          <a:xfrm>
            <a:off x="30672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2"/>
          <p:cNvSpPr/>
          <p:nvPr/>
        </p:nvSpPr>
        <p:spPr>
          <a:xfrm>
            <a:off x="49716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3"/>
          <p:cNvSpPr/>
          <p:nvPr/>
        </p:nvSpPr>
        <p:spPr>
          <a:xfrm>
            <a:off x="30672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4"/>
          <p:cNvSpPr/>
          <p:nvPr/>
        </p:nvSpPr>
        <p:spPr>
          <a:xfrm>
            <a:off x="49716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5"/>
          <p:cNvSpPr/>
          <p:nvPr/>
        </p:nvSpPr>
        <p:spPr>
          <a:xfrm>
            <a:off x="30672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6"/>
          <p:cNvSpPr/>
          <p:nvPr/>
        </p:nvSpPr>
        <p:spPr>
          <a:xfrm>
            <a:off x="49716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7"/>
          <p:cNvSpPr/>
          <p:nvPr/>
        </p:nvSpPr>
        <p:spPr>
          <a:xfrm>
            <a:off x="30672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8"/>
          <p:cNvSpPr/>
          <p:nvPr/>
        </p:nvSpPr>
        <p:spPr>
          <a:xfrm>
            <a:off x="49716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9"/>
          <p:cNvSpPr/>
          <p:nvPr/>
        </p:nvSpPr>
        <p:spPr>
          <a:xfrm>
            <a:off x="72864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0"/>
          <p:cNvSpPr/>
          <p:nvPr/>
        </p:nvSpPr>
        <p:spPr>
          <a:xfrm>
            <a:off x="76824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1"/>
          <p:cNvSpPr/>
          <p:nvPr/>
        </p:nvSpPr>
        <p:spPr>
          <a:xfrm>
            <a:off x="95868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2"/>
          <p:cNvSpPr/>
          <p:nvPr/>
        </p:nvSpPr>
        <p:spPr>
          <a:xfrm>
            <a:off x="76824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3"/>
          <p:cNvSpPr/>
          <p:nvPr/>
        </p:nvSpPr>
        <p:spPr>
          <a:xfrm>
            <a:off x="95868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4"/>
          <p:cNvSpPr/>
          <p:nvPr/>
        </p:nvSpPr>
        <p:spPr>
          <a:xfrm>
            <a:off x="76824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5"/>
          <p:cNvSpPr/>
          <p:nvPr/>
        </p:nvSpPr>
        <p:spPr>
          <a:xfrm>
            <a:off x="95868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6"/>
          <p:cNvSpPr/>
          <p:nvPr/>
        </p:nvSpPr>
        <p:spPr>
          <a:xfrm>
            <a:off x="76824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7"/>
          <p:cNvSpPr/>
          <p:nvPr/>
        </p:nvSpPr>
        <p:spPr>
          <a:xfrm>
            <a:off x="95868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8"/>
          <p:cNvSpPr/>
          <p:nvPr/>
        </p:nvSpPr>
        <p:spPr>
          <a:xfrm rot="5400000">
            <a:off x="549360" y="46947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9"/>
          <p:cNvSpPr/>
          <p:nvPr/>
        </p:nvSpPr>
        <p:spPr>
          <a:xfrm>
            <a:off x="2722680" y="3205440"/>
            <a:ext cx="1080" cy="175680"/>
          </a:xfrm>
          <a:prstGeom prst="straightConnector1">
            <a:avLst/>
          </a:prstGeom>
          <a:noFill/>
          <a:ln w="19080">
            <a:solidFill>
              <a:schemeClr val="bg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0"/>
          <p:cNvSpPr/>
          <p:nvPr/>
        </p:nvSpPr>
        <p:spPr>
          <a:xfrm>
            <a:off x="2722680" y="3548880"/>
            <a:ext cx="5040" cy="155160"/>
          </a:xfrm>
          <a:prstGeom prst="straightConnector1">
            <a:avLst/>
          </a:prstGeom>
          <a:noFill/>
          <a:ln w="19080">
            <a:solidFill>
              <a:schemeClr val="bg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1"/>
          <p:cNvSpPr/>
          <p:nvPr/>
        </p:nvSpPr>
        <p:spPr>
          <a:xfrm flipV="1" rot="5400000">
            <a:off x="4339800" y="614520"/>
            <a:ext cx="1080" cy="7262280"/>
          </a:xfrm>
          <a:prstGeom prst="bentConnector3">
            <a:avLst>
              <a:gd name="adj1" fmla="val -10500005"/>
            </a:avLst>
          </a:prstGeom>
          <a:noFill/>
          <a:ln w="19080">
            <a:solidFill>
              <a:srgbClr val="98bc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2"/>
          <p:cNvSpPr/>
          <p:nvPr/>
        </p:nvSpPr>
        <p:spPr>
          <a:xfrm>
            <a:off x="2728080" y="3921480"/>
            <a:ext cx="1080" cy="16704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3"/>
          <p:cNvSpPr/>
          <p:nvPr/>
        </p:nvSpPr>
        <p:spPr>
          <a:xfrm flipH="1" flipV="1" rot="5400000">
            <a:off x="1397160" y="3363120"/>
            <a:ext cx="1734120" cy="2631240"/>
          </a:xfrm>
          <a:prstGeom prst="bentConnector4">
            <a:avLst>
              <a:gd name="adj1" fmla="val -9560"/>
              <a:gd name="adj2" fmla="val 292106"/>
            </a:avLst>
          </a:prstGeom>
          <a:noFill/>
          <a:ln w="19080">
            <a:solidFill>
              <a:srgbClr val="98bc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4"/>
          <p:cNvSpPr/>
          <p:nvPr/>
        </p:nvSpPr>
        <p:spPr>
          <a:xfrm>
            <a:off x="1875960" y="3704400"/>
            <a:ext cx="1703880" cy="216720"/>
          </a:xfrm>
          <a:prstGeom prst="rect">
            <a:avLst/>
          </a:prstGeom>
          <a:solidFill>
            <a:srgbClr val="f29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Thread Execution Manager</a:t>
            </a:r>
            <a:endParaRPr/>
          </a:p>
        </p:txBody>
      </p:sp>
      <p:sp>
        <p:nvSpPr>
          <p:cNvPr id="318" name="CustomShape 35"/>
          <p:cNvSpPr/>
          <p:nvPr/>
        </p:nvSpPr>
        <p:spPr>
          <a:xfrm>
            <a:off x="1963080" y="3381480"/>
            <a:ext cx="1518480" cy="16704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080808"/>
                </a:solidFill>
                <a:latin typeface="Arial"/>
              </a:rPr>
              <a:t>Input Assembler</a:t>
            </a:r>
            <a:endParaRPr/>
          </a:p>
        </p:txBody>
      </p:sp>
      <p:sp>
        <p:nvSpPr>
          <p:cNvPr id="319" name="CustomShape 36"/>
          <p:cNvSpPr/>
          <p:nvPr/>
        </p:nvSpPr>
        <p:spPr>
          <a:xfrm>
            <a:off x="1963080" y="3039840"/>
            <a:ext cx="1518480" cy="16560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080808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320" name="CustomShape 37"/>
          <p:cNvSpPr/>
          <p:nvPr/>
        </p:nvSpPr>
        <p:spPr>
          <a:xfrm>
            <a:off x="70884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ff99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8"/>
          <p:cNvSpPr/>
          <p:nvPr/>
        </p:nvSpPr>
        <p:spPr>
          <a:xfrm>
            <a:off x="94968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9"/>
          <p:cNvSpPr/>
          <p:nvPr/>
        </p:nvSpPr>
        <p:spPr>
          <a:xfrm>
            <a:off x="174240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ddddd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0"/>
          <p:cNvSpPr/>
          <p:nvPr/>
        </p:nvSpPr>
        <p:spPr>
          <a:xfrm>
            <a:off x="198288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1"/>
          <p:cNvSpPr/>
          <p:nvPr/>
        </p:nvSpPr>
        <p:spPr>
          <a:xfrm>
            <a:off x="278604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ddddd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2"/>
          <p:cNvSpPr/>
          <p:nvPr/>
        </p:nvSpPr>
        <p:spPr>
          <a:xfrm>
            <a:off x="302580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3"/>
          <p:cNvSpPr/>
          <p:nvPr/>
        </p:nvSpPr>
        <p:spPr>
          <a:xfrm>
            <a:off x="382212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ddddd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4"/>
          <p:cNvSpPr/>
          <p:nvPr/>
        </p:nvSpPr>
        <p:spPr>
          <a:xfrm>
            <a:off x="406296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5"/>
          <p:cNvSpPr/>
          <p:nvPr/>
        </p:nvSpPr>
        <p:spPr>
          <a:xfrm>
            <a:off x="485424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ddddd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6"/>
          <p:cNvSpPr/>
          <p:nvPr/>
        </p:nvSpPr>
        <p:spPr>
          <a:xfrm>
            <a:off x="509508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7"/>
          <p:cNvSpPr/>
          <p:nvPr/>
        </p:nvSpPr>
        <p:spPr>
          <a:xfrm>
            <a:off x="589824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ddddd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8"/>
          <p:cNvSpPr/>
          <p:nvPr/>
        </p:nvSpPr>
        <p:spPr>
          <a:xfrm>
            <a:off x="613764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9"/>
          <p:cNvSpPr/>
          <p:nvPr/>
        </p:nvSpPr>
        <p:spPr>
          <a:xfrm>
            <a:off x="692892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ddddd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0"/>
          <p:cNvSpPr/>
          <p:nvPr/>
        </p:nvSpPr>
        <p:spPr>
          <a:xfrm>
            <a:off x="716976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1"/>
          <p:cNvSpPr/>
          <p:nvPr/>
        </p:nvSpPr>
        <p:spPr>
          <a:xfrm>
            <a:off x="7971480" y="5556600"/>
            <a:ext cx="1080" cy="27396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2"/>
          <p:cNvSpPr/>
          <p:nvPr/>
        </p:nvSpPr>
        <p:spPr>
          <a:xfrm>
            <a:off x="8210880" y="5556600"/>
            <a:ext cx="1080" cy="15228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3"/>
          <p:cNvSpPr/>
          <p:nvPr/>
        </p:nvSpPr>
        <p:spPr>
          <a:xfrm flipH="1">
            <a:off x="4858920" y="4115520"/>
            <a:ext cx="1080" cy="13032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4"/>
          <p:cNvSpPr/>
          <p:nvPr/>
        </p:nvSpPr>
        <p:spPr>
          <a:xfrm flipH="1">
            <a:off x="3822120" y="4115520"/>
            <a:ext cx="2160" cy="13032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5"/>
          <p:cNvSpPr/>
          <p:nvPr/>
        </p:nvSpPr>
        <p:spPr>
          <a:xfrm flipH="1">
            <a:off x="5895360" y="4115520"/>
            <a:ext cx="2160" cy="13032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6"/>
          <p:cNvSpPr/>
          <p:nvPr/>
        </p:nvSpPr>
        <p:spPr>
          <a:xfrm flipH="1">
            <a:off x="2784240" y="4115520"/>
            <a:ext cx="1080" cy="13032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7"/>
          <p:cNvSpPr/>
          <p:nvPr/>
        </p:nvSpPr>
        <p:spPr>
          <a:xfrm flipH="1">
            <a:off x="1744200" y="4115520"/>
            <a:ext cx="1080" cy="13032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8"/>
          <p:cNvSpPr/>
          <p:nvPr/>
        </p:nvSpPr>
        <p:spPr>
          <a:xfrm flipH="1">
            <a:off x="6929640" y="4115520"/>
            <a:ext cx="1080" cy="130320"/>
          </a:xfrm>
          <a:prstGeom prst="straightConnector1">
            <a:avLst/>
          </a:prstGeom>
          <a:noFill/>
          <a:ln w="19080">
            <a:solidFill>
              <a:srgbClr val="98b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9"/>
          <p:cNvSpPr/>
          <p:nvPr/>
        </p:nvSpPr>
        <p:spPr>
          <a:xfrm>
            <a:off x="1253880" y="424584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60"/>
          <p:cNvSpPr/>
          <p:nvPr/>
        </p:nvSpPr>
        <p:spPr>
          <a:xfrm>
            <a:off x="129240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61"/>
          <p:cNvSpPr/>
          <p:nvPr/>
        </p:nvSpPr>
        <p:spPr>
          <a:xfrm>
            <a:off x="133200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62"/>
          <p:cNvSpPr/>
          <p:nvPr/>
        </p:nvSpPr>
        <p:spPr>
          <a:xfrm>
            <a:off x="152244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63"/>
          <p:cNvSpPr/>
          <p:nvPr/>
        </p:nvSpPr>
        <p:spPr>
          <a:xfrm>
            <a:off x="133200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4"/>
          <p:cNvSpPr/>
          <p:nvPr/>
        </p:nvSpPr>
        <p:spPr>
          <a:xfrm>
            <a:off x="152244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65"/>
          <p:cNvSpPr/>
          <p:nvPr/>
        </p:nvSpPr>
        <p:spPr>
          <a:xfrm>
            <a:off x="133200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6"/>
          <p:cNvSpPr/>
          <p:nvPr/>
        </p:nvSpPr>
        <p:spPr>
          <a:xfrm>
            <a:off x="152244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7"/>
          <p:cNvSpPr/>
          <p:nvPr/>
        </p:nvSpPr>
        <p:spPr>
          <a:xfrm>
            <a:off x="133200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8"/>
          <p:cNvSpPr/>
          <p:nvPr/>
        </p:nvSpPr>
        <p:spPr>
          <a:xfrm>
            <a:off x="152244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69"/>
          <p:cNvSpPr/>
          <p:nvPr/>
        </p:nvSpPr>
        <p:spPr>
          <a:xfrm>
            <a:off x="175428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70"/>
          <p:cNvSpPr/>
          <p:nvPr/>
        </p:nvSpPr>
        <p:spPr>
          <a:xfrm>
            <a:off x="179388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71"/>
          <p:cNvSpPr/>
          <p:nvPr/>
        </p:nvSpPr>
        <p:spPr>
          <a:xfrm>
            <a:off x="198432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72"/>
          <p:cNvSpPr/>
          <p:nvPr/>
        </p:nvSpPr>
        <p:spPr>
          <a:xfrm>
            <a:off x="179388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73"/>
          <p:cNvSpPr/>
          <p:nvPr/>
        </p:nvSpPr>
        <p:spPr>
          <a:xfrm>
            <a:off x="198432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74"/>
          <p:cNvSpPr/>
          <p:nvPr/>
        </p:nvSpPr>
        <p:spPr>
          <a:xfrm>
            <a:off x="179388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75"/>
          <p:cNvSpPr/>
          <p:nvPr/>
        </p:nvSpPr>
        <p:spPr>
          <a:xfrm>
            <a:off x="198432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76"/>
          <p:cNvSpPr/>
          <p:nvPr/>
        </p:nvSpPr>
        <p:spPr>
          <a:xfrm>
            <a:off x="179388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77"/>
          <p:cNvSpPr/>
          <p:nvPr/>
        </p:nvSpPr>
        <p:spPr>
          <a:xfrm>
            <a:off x="198432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78"/>
          <p:cNvSpPr/>
          <p:nvPr/>
        </p:nvSpPr>
        <p:spPr>
          <a:xfrm>
            <a:off x="2300760" y="5509440"/>
            <a:ext cx="47988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79"/>
          <p:cNvSpPr/>
          <p:nvPr/>
        </p:nvSpPr>
        <p:spPr>
          <a:xfrm>
            <a:off x="2779560" y="5509440"/>
            <a:ext cx="48132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80"/>
          <p:cNvSpPr/>
          <p:nvPr/>
        </p:nvSpPr>
        <p:spPr>
          <a:xfrm>
            <a:off x="2300760" y="424728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81"/>
          <p:cNvSpPr/>
          <p:nvPr/>
        </p:nvSpPr>
        <p:spPr>
          <a:xfrm>
            <a:off x="2338920" y="427968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82"/>
          <p:cNvSpPr/>
          <p:nvPr/>
        </p:nvSpPr>
        <p:spPr>
          <a:xfrm>
            <a:off x="2378520" y="43113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83"/>
          <p:cNvSpPr/>
          <p:nvPr/>
        </p:nvSpPr>
        <p:spPr>
          <a:xfrm>
            <a:off x="2568960" y="43113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84"/>
          <p:cNvSpPr/>
          <p:nvPr/>
        </p:nvSpPr>
        <p:spPr>
          <a:xfrm>
            <a:off x="2378520" y="44712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85"/>
          <p:cNvSpPr/>
          <p:nvPr/>
        </p:nvSpPr>
        <p:spPr>
          <a:xfrm>
            <a:off x="2568960" y="44712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86"/>
          <p:cNvSpPr/>
          <p:nvPr/>
        </p:nvSpPr>
        <p:spPr>
          <a:xfrm>
            <a:off x="2378520" y="46306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7"/>
          <p:cNvSpPr/>
          <p:nvPr/>
        </p:nvSpPr>
        <p:spPr>
          <a:xfrm>
            <a:off x="2568960" y="46306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88"/>
          <p:cNvSpPr/>
          <p:nvPr/>
        </p:nvSpPr>
        <p:spPr>
          <a:xfrm>
            <a:off x="2378520" y="47905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9"/>
          <p:cNvSpPr/>
          <p:nvPr/>
        </p:nvSpPr>
        <p:spPr>
          <a:xfrm>
            <a:off x="2568960" y="47905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90"/>
          <p:cNvSpPr/>
          <p:nvPr/>
        </p:nvSpPr>
        <p:spPr>
          <a:xfrm>
            <a:off x="2800800" y="427968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91"/>
          <p:cNvSpPr/>
          <p:nvPr/>
        </p:nvSpPr>
        <p:spPr>
          <a:xfrm>
            <a:off x="2840400" y="43113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92"/>
          <p:cNvSpPr/>
          <p:nvPr/>
        </p:nvSpPr>
        <p:spPr>
          <a:xfrm>
            <a:off x="3030840" y="43113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93"/>
          <p:cNvSpPr/>
          <p:nvPr/>
        </p:nvSpPr>
        <p:spPr>
          <a:xfrm>
            <a:off x="2840400" y="44712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94"/>
          <p:cNvSpPr/>
          <p:nvPr/>
        </p:nvSpPr>
        <p:spPr>
          <a:xfrm>
            <a:off x="3030840" y="44712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95"/>
          <p:cNvSpPr/>
          <p:nvPr/>
        </p:nvSpPr>
        <p:spPr>
          <a:xfrm>
            <a:off x="2840400" y="46306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96"/>
          <p:cNvSpPr/>
          <p:nvPr/>
        </p:nvSpPr>
        <p:spPr>
          <a:xfrm>
            <a:off x="3030840" y="46306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97"/>
          <p:cNvSpPr/>
          <p:nvPr/>
        </p:nvSpPr>
        <p:spPr>
          <a:xfrm>
            <a:off x="2840400" y="47905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98"/>
          <p:cNvSpPr/>
          <p:nvPr/>
        </p:nvSpPr>
        <p:spPr>
          <a:xfrm>
            <a:off x="3030840" y="47905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99"/>
          <p:cNvSpPr/>
          <p:nvPr/>
        </p:nvSpPr>
        <p:spPr>
          <a:xfrm>
            <a:off x="3326040" y="424728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00"/>
          <p:cNvSpPr/>
          <p:nvPr/>
        </p:nvSpPr>
        <p:spPr>
          <a:xfrm>
            <a:off x="3364560" y="427968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01"/>
          <p:cNvSpPr/>
          <p:nvPr/>
        </p:nvSpPr>
        <p:spPr>
          <a:xfrm>
            <a:off x="3404160" y="43113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02"/>
          <p:cNvSpPr/>
          <p:nvPr/>
        </p:nvSpPr>
        <p:spPr>
          <a:xfrm>
            <a:off x="3594600" y="43113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03"/>
          <p:cNvSpPr/>
          <p:nvPr/>
        </p:nvSpPr>
        <p:spPr>
          <a:xfrm>
            <a:off x="3404160" y="44712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04"/>
          <p:cNvSpPr/>
          <p:nvPr/>
        </p:nvSpPr>
        <p:spPr>
          <a:xfrm>
            <a:off x="3594600" y="44712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05"/>
          <p:cNvSpPr/>
          <p:nvPr/>
        </p:nvSpPr>
        <p:spPr>
          <a:xfrm>
            <a:off x="3404160" y="46306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06"/>
          <p:cNvSpPr/>
          <p:nvPr/>
        </p:nvSpPr>
        <p:spPr>
          <a:xfrm>
            <a:off x="3594600" y="46306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07"/>
          <p:cNvSpPr/>
          <p:nvPr/>
        </p:nvSpPr>
        <p:spPr>
          <a:xfrm>
            <a:off x="3404160" y="47905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08"/>
          <p:cNvSpPr/>
          <p:nvPr/>
        </p:nvSpPr>
        <p:spPr>
          <a:xfrm>
            <a:off x="3594600" y="47905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09"/>
          <p:cNvSpPr/>
          <p:nvPr/>
        </p:nvSpPr>
        <p:spPr>
          <a:xfrm>
            <a:off x="3826080" y="427968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10"/>
          <p:cNvSpPr/>
          <p:nvPr/>
        </p:nvSpPr>
        <p:spPr>
          <a:xfrm>
            <a:off x="3865680" y="43113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11"/>
          <p:cNvSpPr/>
          <p:nvPr/>
        </p:nvSpPr>
        <p:spPr>
          <a:xfrm>
            <a:off x="4056120" y="43113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12"/>
          <p:cNvSpPr/>
          <p:nvPr/>
        </p:nvSpPr>
        <p:spPr>
          <a:xfrm>
            <a:off x="3865680" y="44712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13"/>
          <p:cNvSpPr/>
          <p:nvPr/>
        </p:nvSpPr>
        <p:spPr>
          <a:xfrm>
            <a:off x="4056120" y="44712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14"/>
          <p:cNvSpPr/>
          <p:nvPr/>
        </p:nvSpPr>
        <p:spPr>
          <a:xfrm>
            <a:off x="3865680" y="46306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15"/>
          <p:cNvSpPr/>
          <p:nvPr/>
        </p:nvSpPr>
        <p:spPr>
          <a:xfrm>
            <a:off x="4056120" y="46306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16"/>
          <p:cNvSpPr/>
          <p:nvPr/>
        </p:nvSpPr>
        <p:spPr>
          <a:xfrm>
            <a:off x="3865680" y="47905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17"/>
          <p:cNvSpPr/>
          <p:nvPr/>
        </p:nvSpPr>
        <p:spPr>
          <a:xfrm>
            <a:off x="4056120" y="47905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18"/>
          <p:cNvSpPr/>
          <p:nvPr/>
        </p:nvSpPr>
        <p:spPr>
          <a:xfrm>
            <a:off x="4384440" y="5506560"/>
            <a:ext cx="48132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19"/>
          <p:cNvSpPr/>
          <p:nvPr/>
        </p:nvSpPr>
        <p:spPr>
          <a:xfrm>
            <a:off x="4864680" y="5506560"/>
            <a:ext cx="47988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20"/>
          <p:cNvSpPr/>
          <p:nvPr/>
        </p:nvSpPr>
        <p:spPr>
          <a:xfrm>
            <a:off x="4384440" y="424440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21"/>
          <p:cNvSpPr/>
          <p:nvPr/>
        </p:nvSpPr>
        <p:spPr>
          <a:xfrm>
            <a:off x="4422960" y="427680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22"/>
          <p:cNvSpPr/>
          <p:nvPr/>
        </p:nvSpPr>
        <p:spPr>
          <a:xfrm>
            <a:off x="4462560" y="43084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23"/>
          <p:cNvSpPr/>
          <p:nvPr/>
        </p:nvSpPr>
        <p:spPr>
          <a:xfrm>
            <a:off x="4653000" y="43084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24"/>
          <p:cNvSpPr/>
          <p:nvPr/>
        </p:nvSpPr>
        <p:spPr>
          <a:xfrm>
            <a:off x="4462560" y="44683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25"/>
          <p:cNvSpPr/>
          <p:nvPr/>
        </p:nvSpPr>
        <p:spPr>
          <a:xfrm>
            <a:off x="4653000" y="44683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26"/>
          <p:cNvSpPr/>
          <p:nvPr/>
        </p:nvSpPr>
        <p:spPr>
          <a:xfrm>
            <a:off x="4462560" y="46278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27"/>
          <p:cNvSpPr/>
          <p:nvPr/>
        </p:nvSpPr>
        <p:spPr>
          <a:xfrm>
            <a:off x="4653000" y="46278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28"/>
          <p:cNvSpPr/>
          <p:nvPr/>
        </p:nvSpPr>
        <p:spPr>
          <a:xfrm>
            <a:off x="4462560" y="47876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29"/>
          <p:cNvSpPr/>
          <p:nvPr/>
        </p:nvSpPr>
        <p:spPr>
          <a:xfrm>
            <a:off x="4653000" y="47876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30"/>
          <p:cNvSpPr/>
          <p:nvPr/>
        </p:nvSpPr>
        <p:spPr>
          <a:xfrm>
            <a:off x="4884480" y="427680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31"/>
          <p:cNvSpPr/>
          <p:nvPr/>
        </p:nvSpPr>
        <p:spPr>
          <a:xfrm>
            <a:off x="4924440" y="43084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32"/>
          <p:cNvSpPr/>
          <p:nvPr/>
        </p:nvSpPr>
        <p:spPr>
          <a:xfrm>
            <a:off x="5114880" y="43084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33"/>
          <p:cNvSpPr/>
          <p:nvPr/>
        </p:nvSpPr>
        <p:spPr>
          <a:xfrm>
            <a:off x="4924440" y="44683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34"/>
          <p:cNvSpPr/>
          <p:nvPr/>
        </p:nvSpPr>
        <p:spPr>
          <a:xfrm>
            <a:off x="5114880" y="44683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5"/>
          <p:cNvSpPr/>
          <p:nvPr/>
        </p:nvSpPr>
        <p:spPr>
          <a:xfrm>
            <a:off x="4924440" y="46278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36"/>
          <p:cNvSpPr/>
          <p:nvPr/>
        </p:nvSpPr>
        <p:spPr>
          <a:xfrm>
            <a:off x="5114880" y="46278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37"/>
          <p:cNvSpPr/>
          <p:nvPr/>
        </p:nvSpPr>
        <p:spPr>
          <a:xfrm>
            <a:off x="4924440" y="47876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38"/>
          <p:cNvSpPr/>
          <p:nvPr/>
        </p:nvSpPr>
        <p:spPr>
          <a:xfrm>
            <a:off x="5114880" y="47876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39"/>
          <p:cNvSpPr/>
          <p:nvPr/>
        </p:nvSpPr>
        <p:spPr>
          <a:xfrm>
            <a:off x="5410080" y="424440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40"/>
          <p:cNvSpPr/>
          <p:nvPr/>
        </p:nvSpPr>
        <p:spPr>
          <a:xfrm>
            <a:off x="5448240" y="427680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41"/>
          <p:cNvSpPr/>
          <p:nvPr/>
        </p:nvSpPr>
        <p:spPr>
          <a:xfrm>
            <a:off x="5487840" y="43084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42"/>
          <p:cNvSpPr/>
          <p:nvPr/>
        </p:nvSpPr>
        <p:spPr>
          <a:xfrm>
            <a:off x="5678280" y="43084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43"/>
          <p:cNvSpPr/>
          <p:nvPr/>
        </p:nvSpPr>
        <p:spPr>
          <a:xfrm>
            <a:off x="5487840" y="44683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44"/>
          <p:cNvSpPr/>
          <p:nvPr/>
        </p:nvSpPr>
        <p:spPr>
          <a:xfrm>
            <a:off x="5678280" y="44683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45"/>
          <p:cNvSpPr/>
          <p:nvPr/>
        </p:nvSpPr>
        <p:spPr>
          <a:xfrm>
            <a:off x="5487840" y="46278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46"/>
          <p:cNvSpPr/>
          <p:nvPr/>
        </p:nvSpPr>
        <p:spPr>
          <a:xfrm>
            <a:off x="5678280" y="46278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47"/>
          <p:cNvSpPr/>
          <p:nvPr/>
        </p:nvSpPr>
        <p:spPr>
          <a:xfrm>
            <a:off x="5487840" y="47876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48"/>
          <p:cNvSpPr/>
          <p:nvPr/>
        </p:nvSpPr>
        <p:spPr>
          <a:xfrm>
            <a:off x="5678280" y="47876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49"/>
          <p:cNvSpPr/>
          <p:nvPr/>
        </p:nvSpPr>
        <p:spPr>
          <a:xfrm>
            <a:off x="5910120" y="427680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50"/>
          <p:cNvSpPr/>
          <p:nvPr/>
        </p:nvSpPr>
        <p:spPr>
          <a:xfrm>
            <a:off x="5949720" y="43084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51"/>
          <p:cNvSpPr/>
          <p:nvPr/>
        </p:nvSpPr>
        <p:spPr>
          <a:xfrm>
            <a:off x="6140160" y="43084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52"/>
          <p:cNvSpPr/>
          <p:nvPr/>
        </p:nvSpPr>
        <p:spPr>
          <a:xfrm>
            <a:off x="5949720" y="44683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53"/>
          <p:cNvSpPr/>
          <p:nvPr/>
        </p:nvSpPr>
        <p:spPr>
          <a:xfrm>
            <a:off x="6140160" y="44683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54"/>
          <p:cNvSpPr/>
          <p:nvPr/>
        </p:nvSpPr>
        <p:spPr>
          <a:xfrm>
            <a:off x="5949720" y="462780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55"/>
          <p:cNvSpPr/>
          <p:nvPr/>
        </p:nvSpPr>
        <p:spPr>
          <a:xfrm>
            <a:off x="6140160" y="462780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56"/>
          <p:cNvSpPr/>
          <p:nvPr/>
        </p:nvSpPr>
        <p:spPr>
          <a:xfrm>
            <a:off x="5949720" y="47876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57"/>
          <p:cNvSpPr/>
          <p:nvPr/>
        </p:nvSpPr>
        <p:spPr>
          <a:xfrm>
            <a:off x="6140160" y="47876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58"/>
          <p:cNvSpPr/>
          <p:nvPr/>
        </p:nvSpPr>
        <p:spPr>
          <a:xfrm>
            <a:off x="6456600" y="5508000"/>
            <a:ext cx="48132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59"/>
          <p:cNvSpPr/>
          <p:nvPr/>
        </p:nvSpPr>
        <p:spPr>
          <a:xfrm>
            <a:off x="6935400" y="5508000"/>
            <a:ext cx="481320" cy="48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60"/>
          <p:cNvSpPr/>
          <p:nvPr/>
        </p:nvSpPr>
        <p:spPr>
          <a:xfrm>
            <a:off x="6456600" y="424584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61"/>
          <p:cNvSpPr/>
          <p:nvPr/>
        </p:nvSpPr>
        <p:spPr>
          <a:xfrm>
            <a:off x="649476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62"/>
          <p:cNvSpPr/>
          <p:nvPr/>
        </p:nvSpPr>
        <p:spPr>
          <a:xfrm>
            <a:off x="653472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63"/>
          <p:cNvSpPr/>
          <p:nvPr/>
        </p:nvSpPr>
        <p:spPr>
          <a:xfrm>
            <a:off x="672480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64"/>
          <p:cNvSpPr/>
          <p:nvPr/>
        </p:nvSpPr>
        <p:spPr>
          <a:xfrm>
            <a:off x="653472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65"/>
          <p:cNvSpPr/>
          <p:nvPr/>
        </p:nvSpPr>
        <p:spPr>
          <a:xfrm>
            <a:off x="672480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66"/>
          <p:cNvSpPr/>
          <p:nvPr/>
        </p:nvSpPr>
        <p:spPr>
          <a:xfrm>
            <a:off x="653472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67"/>
          <p:cNvSpPr/>
          <p:nvPr/>
        </p:nvSpPr>
        <p:spPr>
          <a:xfrm>
            <a:off x="672480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68"/>
          <p:cNvSpPr/>
          <p:nvPr/>
        </p:nvSpPr>
        <p:spPr>
          <a:xfrm>
            <a:off x="653472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69"/>
          <p:cNvSpPr/>
          <p:nvPr/>
        </p:nvSpPr>
        <p:spPr>
          <a:xfrm>
            <a:off x="672480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70"/>
          <p:cNvSpPr/>
          <p:nvPr/>
        </p:nvSpPr>
        <p:spPr>
          <a:xfrm>
            <a:off x="695664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71"/>
          <p:cNvSpPr/>
          <p:nvPr/>
        </p:nvSpPr>
        <p:spPr>
          <a:xfrm>
            <a:off x="699624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72"/>
          <p:cNvSpPr/>
          <p:nvPr/>
        </p:nvSpPr>
        <p:spPr>
          <a:xfrm>
            <a:off x="718668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73"/>
          <p:cNvSpPr/>
          <p:nvPr/>
        </p:nvSpPr>
        <p:spPr>
          <a:xfrm>
            <a:off x="699624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74"/>
          <p:cNvSpPr/>
          <p:nvPr/>
        </p:nvSpPr>
        <p:spPr>
          <a:xfrm>
            <a:off x="718668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75"/>
          <p:cNvSpPr/>
          <p:nvPr/>
        </p:nvSpPr>
        <p:spPr>
          <a:xfrm>
            <a:off x="699624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76"/>
          <p:cNvSpPr/>
          <p:nvPr/>
        </p:nvSpPr>
        <p:spPr>
          <a:xfrm>
            <a:off x="718668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77"/>
          <p:cNvSpPr/>
          <p:nvPr/>
        </p:nvSpPr>
        <p:spPr>
          <a:xfrm>
            <a:off x="699624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78"/>
          <p:cNvSpPr/>
          <p:nvPr/>
        </p:nvSpPr>
        <p:spPr>
          <a:xfrm>
            <a:off x="718668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79"/>
          <p:cNvSpPr/>
          <p:nvPr/>
        </p:nvSpPr>
        <p:spPr>
          <a:xfrm>
            <a:off x="7481880" y="4245840"/>
            <a:ext cx="960120" cy="13100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80"/>
          <p:cNvSpPr/>
          <p:nvPr/>
        </p:nvSpPr>
        <p:spPr>
          <a:xfrm>
            <a:off x="752040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81"/>
          <p:cNvSpPr/>
          <p:nvPr/>
        </p:nvSpPr>
        <p:spPr>
          <a:xfrm>
            <a:off x="756000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82"/>
          <p:cNvSpPr/>
          <p:nvPr/>
        </p:nvSpPr>
        <p:spPr>
          <a:xfrm>
            <a:off x="775044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83"/>
          <p:cNvSpPr/>
          <p:nvPr/>
        </p:nvSpPr>
        <p:spPr>
          <a:xfrm>
            <a:off x="756000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84"/>
          <p:cNvSpPr/>
          <p:nvPr/>
        </p:nvSpPr>
        <p:spPr>
          <a:xfrm>
            <a:off x="775044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85"/>
          <p:cNvSpPr/>
          <p:nvPr/>
        </p:nvSpPr>
        <p:spPr>
          <a:xfrm>
            <a:off x="756000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86"/>
          <p:cNvSpPr/>
          <p:nvPr/>
        </p:nvSpPr>
        <p:spPr>
          <a:xfrm>
            <a:off x="775044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87"/>
          <p:cNvSpPr/>
          <p:nvPr/>
        </p:nvSpPr>
        <p:spPr>
          <a:xfrm>
            <a:off x="756000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88"/>
          <p:cNvSpPr/>
          <p:nvPr/>
        </p:nvSpPr>
        <p:spPr>
          <a:xfrm>
            <a:off x="775044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89"/>
          <p:cNvSpPr/>
          <p:nvPr/>
        </p:nvSpPr>
        <p:spPr>
          <a:xfrm>
            <a:off x="7981920" y="4278240"/>
            <a:ext cx="421560" cy="66888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90"/>
          <p:cNvSpPr/>
          <p:nvPr/>
        </p:nvSpPr>
        <p:spPr>
          <a:xfrm>
            <a:off x="8021880" y="430992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91"/>
          <p:cNvSpPr/>
          <p:nvPr/>
        </p:nvSpPr>
        <p:spPr>
          <a:xfrm>
            <a:off x="8212320" y="430992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92"/>
          <p:cNvSpPr/>
          <p:nvPr/>
        </p:nvSpPr>
        <p:spPr>
          <a:xfrm>
            <a:off x="8021880" y="446976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93"/>
          <p:cNvSpPr/>
          <p:nvPr/>
        </p:nvSpPr>
        <p:spPr>
          <a:xfrm>
            <a:off x="8212320" y="446976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94"/>
          <p:cNvSpPr/>
          <p:nvPr/>
        </p:nvSpPr>
        <p:spPr>
          <a:xfrm>
            <a:off x="8021880" y="462924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95"/>
          <p:cNvSpPr/>
          <p:nvPr/>
        </p:nvSpPr>
        <p:spPr>
          <a:xfrm>
            <a:off x="8212320" y="462924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96"/>
          <p:cNvSpPr/>
          <p:nvPr/>
        </p:nvSpPr>
        <p:spPr>
          <a:xfrm>
            <a:off x="8021880" y="4789080"/>
            <a:ext cx="1519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97"/>
          <p:cNvSpPr/>
          <p:nvPr/>
        </p:nvSpPr>
        <p:spPr>
          <a:xfrm>
            <a:off x="8212320" y="4789080"/>
            <a:ext cx="153720" cy="127800"/>
          </a:xfrm>
          <a:prstGeom prst="rect">
            <a:avLst/>
          </a:prstGeom>
          <a:solidFill>
            <a:srgbClr val="99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98"/>
          <p:cNvSpPr/>
          <p:nvPr/>
        </p:nvSpPr>
        <p:spPr>
          <a:xfrm rot="5400000">
            <a:off x="1574640" y="46965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99"/>
          <p:cNvSpPr/>
          <p:nvPr/>
        </p:nvSpPr>
        <p:spPr>
          <a:xfrm rot="5400000">
            <a:off x="2621160" y="46965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00"/>
          <p:cNvSpPr/>
          <p:nvPr/>
        </p:nvSpPr>
        <p:spPr>
          <a:xfrm rot="5400000">
            <a:off x="3646800" y="46965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201"/>
          <p:cNvSpPr/>
          <p:nvPr/>
        </p:nvSpPr>
        <p:spPr>
          <a:xfrm rot="5400000">
            <a:off x="4705200" y="46965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02"/>
          <p:cNvSpPr/>
          <p:nvPr/>
        </p:nvSpPr>
        <p:spPr>
          <a:xfrm rot="5400000">
            <a:off x="5730480" y="46965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03"/>
          <p:cNvSpPr/>
          <p:nvPr/>
        </p:nvSpPr>
        <p:spPr>
          <a:xfrm rot="5400000">
            <a:off x="6777360" y="46965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204"/>
          <p:cNvSpPr/>
          <p:nvPr/>
        </p:nvSpPr>
        <p:spPr>
          <a:xfrm rot="5400000">
            <a:off x="7802640" y="4696560"/>
            <a:ext cx="318240" cy="883440"/>
          </a:xfrm>
          <a:prstGeom prst="rect">
            <a:avLst/>
          </a:prstGeom>
          <a:solidFill>
            <a:srgbClr val="c0c0c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05"/>
          <p:cNvSpPr/>
          <p:nvPr/>
        </p:nvSpPr>
        <p:spPr>
          <a:xfrm>
            <a:off x="2368080" y="5830920"/>
            <a:ext cx="1080" cy="29772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06"/>
          <p:cNvSpPr/>
          <p:nvPr/>
        </p:nvSpPr>
        <p:spPr>
          <a:xfrm>
            <a:off x="2369520" y="6354720"/>
            <a:ext cx="1080" cy="18144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07"/>
          <p:cNvSpPr/>
          <p:nvPr/>
        </p:nvSpPr>
        <p:spPr>
          <a:xfrm>
            <a:off x="3836880" y="5830920"/>
            <a:ext cx="1080" cy="29772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08"/>
          <p:cNvSpPr/>
          <p:nvPr/>
        </p:nvSpPr>
        <p:spPr>
          <a:xfrm>
            <a:off x="3836880" y="6354720"/>
            <a:ext cx="1080" cy="18144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09"/>
          <p:cNvSpPr/>
          <p:nvPr/>
        </p:nvSpPr>
        <p:spPr>
          <a:xfrm>
            <a:off x="5302800" y="5830920"/>
            <a:ext cx="1080" cy="29772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210"/>
          <p:cNvSpPr/>
          <p:nvPr/>
        </p:nvSpPr>
        <p:spPr>
          <a:xfrm>
            <a:off x="5302800" y="6354720"/>
            <a:ext cx="1080" cy="18144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11"/>
          <p:cNvSpPr/>
          <p:nvPr/>
        </p:nvSpPr>
        <p:spPr>
          <a:xfrm>
            <a:off x="6770160" y="5830920"/>
            <a:ext cx="1080" cy="29772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12"/>
          <p:cNvSpPr/>
          <p:nvPr/>
        </p:nvSpPr>
        <p:spPr>
          <a:xfrm>
            <a:off x="6771600" y="6354720"/>
            <a:ext cx="1080" cy="18144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213"/>
          <p:cNvSpPr/>
          <p:nvPr/>
        </p:nvSpPr>
        <p:spPr>
          <a:xfrm>
            <a:off x="8238600" y="6354720"/>
            <a:ext cx="1080" cy="181440"/>
          </a:xfrm>
          <a:prstGeom prst="straightConnector1">
            <a:avLst/>
          </a:prstGeom>
          <a:noFill/>
          <a:ln w="19080">
            <a:solidFill>
              <a:srgbClr val="c0c0c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214"/>
          <p:cNvSpPr/>
          <p:nvPr/>
        </p:nvSpPr>
        <p:spPr>
          <a:xfrm rot="5400000">
            <a:off x="613800" y="5145840"/>
            <a:ext cx="199080" cy="548640"/>
          </a:xfrm>
          <a:prstGeom prst="rect">
            <a:avLst/>
          </a:prstGeom>
          <a:solidFill>
            <a:srgbClr val="ff99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498" name="CustomShape 215"/>
          <p:cNvSpPr/>
          <p:nvPr/>
        </p:nvSpPr>
        <p:spPr>
          <a:xfrm>
            <a:off x="272160" y="5321520"/>
            <a:ext cx="86400" cy="196200"/>
          </a:xfrm>
          <a:prstGeom prst="rect">
            <a:avLst/>
          </a:prstGeom>
          <a:solidFill>
            <a:srgbClr val="3366ff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216"/>
          <p:cNvSpPr/>
          <p:nvPr/>
        </p:nvSpPr>
        <p:spPr>
          <a:xfrm>
            <a:off x="27216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00" name="CustomShape 217"/>
          <p:cNvSpPr/>
          <p:nvPr/>
        </p:nvSpPr>
        <p:spPr>
          <a:xfrm>
            <a:off x="358200" y="5321520"/>
            <a:ext cx="86400" cy="196200"/>
          </a:xfrm>
          <a:prstGeom prst="rect">
            <a:avLst/>
          </a:prstGeom>
          <a:solidFill>
            <a:srgbClr val="3366ff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8"/>
          <p:cNvSpPr/>
          <p:nvPr/>
        </p:nvSpPr>
        <p:spPr>
          <a:xfrm>
            <a:off x="357840" y="541980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02" name="CustomShape 219"/>
          <p:cNvSpPr/>
          <p:nvPr/>
        </p:nvSpPr>
        <p:spPr>
          <a:xfrm>
            <a:off x="981000" y="5321520"/>
            <a:ext cx="86400" cy="197640"/>
          </a:xfrm>
          <a:prstGeom prst="rect">
            <a:avLst/>
          </a:prstGeom>
          <a:solidFill>
            <a:srgbClr val="3366ff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220"/>
          <p:cNvSpPr/>
          <p:nvPr/>
        </p:nvSpPr>
        <p:spPr>
          <a:xfrm>
            <a:off x="980640" y="542124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04" name="CustomShape 221"/>
          <p:cNvSpPr/>
          <p:nvPr/>
        </p:nvSpPr>
        <p:spPr>
          <a:xfrm>
            <a:off x="1066680" y="5321520"/>
            <a:ext cx="86400" cy="197640"/>
          </a:xfrm>
          <a:prstGeom prst="rect">
            <a:avLst/>
          </a:prstGeom>
          <a:solidFill>
            <a:srgbClr val="3366ff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222"/>
          <p:cNvSpPr/>
          <p:nvPr/>
        </p:nvSpPr>
        <p:spPr>
          <a:xfrm>
            <a:off x="106668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06" name="CustomShape 223"/>
          <p:cNvSpPr/>
          <p:nvPr/>
        </p:nvSpPr>
        <p:spPr>
          <a:xfrm rot="5400000">
            <a:off x="1640520" y="514584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07" name="CustomShape 224"/>
          <p:cNvSpPr/>
          <p:nvPr/>
        </p:nvSpPr>
        <p:spPr>
          <a:xfrm>
            <a:off x="129888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225"/>
          <p:cNvSpPr/>
          <p:nvPr/>
        </p:nvSpPr>
        <p:spPr>
          <a:xfrm>
            <a:off x="129888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09" name="CustomShape 226"/>
          <p:cNvSpPr/>
          <p:nvPr/>
        </p:nvSpPr>
        <p:spPr>
          <a:xfrm>
            <a:off x="138492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227"/>
          <p:cNvSpPr/>
          <p:nvPr/>
        </p:nvSpPr>
        <p:spPr>
          <a:xfrm>
            <a:off x="1384920" y="541980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11" name="CustomShape 228"/>
          <p:cNvSpPr/>
          <p:nvPr/>
        </p:nvSpPr>
        <p:spPr>
          <a:xfrm>
            <a:off x="200772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229"/>
          <p:cNvSpPr/>
          <p:nvPr/>
        </p:nvSpPr>
        <p:spPr>
          <a:xfrm>
            <a:off x="2007360" y="542124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13" name="CustomShape 230"/>
          <p:cNvSpPr/>
          <p:nvPr/>
        </p:nvSpPr>
        <p:spPr>
          <a:xfrm>
            <a:off x="209340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231"/>
          <p:cNvSpPr/>
          <p:nvPr/>
        </p:nvSpPr>
        <p:spPr>
          <a:xfrm>
            <a:off x="209340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15" name="CustomShape 232"/>
          <p:cNvSpPr/>
          <p:nvPr/>
        </p:nvSpPr>
        <p:spPr>
          <a:xfrm rot="5400000">
            <a:off x="2684520" y="514584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16" name="CustomShape 233"/>
          <p:cNvSpPr/>
          <p:nvPr/>
        </p:nvSpPr>
        <p:spPr>
          <a:xfrm>
            <a:off x="234288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234"/>
          <p:cNvSpPr/>
          <p:nvPr/>
        </p:nvSpPr>
        <p:spPr>
          <a:xfrm>
            <a:off x="2342880" y="542052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18" name="CustomShape 235"/>
          <p:cNvSpPr/>
          <p:nvPr/>
        </p:nvSpPr>
        <p:spPr>
          <a:xfrm>
            <a:off x="242892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236"/>
          <p:cNvSpPr/>
          <p:nvPr/>
        </p:nvSpPr>
        <p:spPr>
          <a:xfrm>
            <a:off x="2428560" y="541980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20" name="CustomShape 237"/>
          <p:cNvSpPr/>
          <p:nvPr/>
        </p:nvSpPr>
        <p:spPr>
          <a:xfrm>
            <a:off x="305136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238"/>
          <p:cNvSpPr/>
          <p:nvPr/>
        </p:nvSpPr>
        <p:spPr>
          <a:xfrm>
            <a:off x="3051360" y="542124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22" name="CustomShape 239"/>
          <p:cNvSpPr/>
          <p:nvPr/>
        </p:nvSpPr>
        <p:spPr>
          <a:xfrm>
            <a:off x="313740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240"/>
          <p:cNvSpPr/>
          <p:nvPr/>
        </p:nvSpPr>
        <p:spPr>
          <a:xfrm>
            <a:off x="3137400" y="542052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24" name="CustomShape 241"/>
          <p:cNvSpPr/>
          <p:nvPr/>
        </p:nvSpPr>
        <p:spPr>
          <a:xfrm rot="5400000">
            <a:off x="3704760" y="514584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25" name="CustomShape 242"/>
          <p:cNvSpPr/>
          <p:nvPr/>
        </p:nvSpPr>
        <p:spPr>
          <a:xfrm>
            <a:off x="336312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243"/>
          <p:cNvSpPr/>
          <p:nvPr/>
        </p:nvSpPr>
        <p:spPr>
          <a:xfrm>
            <a:off x="336276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27" name="CustomShape 244"/>
          <p:cNvSpPr/>
          <p:nvPr/>
        </p:nvSpPr>
        <p:spPr>
          <a:xfrm>
            <a:off x="344916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245"/>
          <p:cNvSpPr/>
          <p:nvPr/>
        </p:nvSpPr>
        <p:spPr>
          <a:xfrm>
            <a:off x="3448800" y="541980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29" name="CustomShape 246"/>
          <p:cNvSpPr/>
          <p:nvPr/>
        </p:nvSpPr>
        <p:spPr>
          <a:xfrm>
            <a:off x="407160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247"/>
          <p:cNvSpPr/>
          <p:nvPr/>
        </p:nvSpPr>
        <p:spPr>
          <a:xfrm>
            <a:off x="4071600" y="542124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31" name="CustomShape 248"/>
          <p:cNvSpPr/>
          <p:nvPr/>
        </p:nvSpPr>
        <p:spPr>
          <a:xfrm>
            <a:off x="415764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249"/>
          <p:cNvSpPr/>
          <p:nvPr/>
        </p:nvSpPr>
        <p:spPr>
          <a:xfrm>
            <a:off x="415728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33" name="CustomShape 250"/>
          <p:cNvSpPr/>
          <p:nvPr/>
        </p:nvSpPr>
        <p:spPr>
          <a:xfrm rot="5400000">
            <a:off x="4763160" y="514584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34" name="CustomShape 251"/>
          <p:cNvSpPr/>
          <p:nvPr/>
        </p:nvSpPr>
        <p:spPr>
          <a:xfrm>
            <a:off x="442152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252"/>
          <p:cNvSpPr/>
          <p:nvPr/>
        </p:nvSpPr>
        <p:spPr>
          <a:xfrm>
            <a:off x="4421520" y="542052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36" name="CustomShape 253"/>
          <p:cNvSpPr/>
          <p:nvPr/>
        </p:nvSpPr>
        <p:spPr>
          <a:xfrm>
            <a:off x="450756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254"/>
          <p:cNvSpPr/>
          <p:nvPr/>
        </p:nvSpPr>
        <p:spPr>
          <a:xfrm>
            <a:off x="4507200" y="541980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38" name="CustomShape 255"/>
          <p:cNvSpPr/>
          <p:nvPr/>
        </p:nvSpPr>
        <p:spPr>
          <a:xfrm>
            <a:off x="513000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256"/>
          <p:cNvSpPr/>
          <p:nvPr/>
        </p:nvSpPr>
        <p:spPr>
          <a:xfrm>
            <a:off x="5130000" y="542124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40" name="CustomShape 257"/>
          <p:cNvSpPr/>
          <p:nvPr/>
        </p:nvSpPr>
        <p:spPr>
          <a:xfrm>
            <a:off x="521604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258"/>
          <p:cNvSpPr/>
          <p:nvPr/>
        </p:nvSpPr>
        <p:spPr>
          <a:xfrm>
            <a:off x="5216040" y="542052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42" name="CustomShape 259"/>
          <p:cNvSpPr/>
          <p:nvPr/>
        </p:nvSpPr>
        <p:spPr>
          <a:xfrm rot="5400000">
            <a:off x="5791320" y="514584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43" name="CustomShape 260"/>
          <p:cNvSpPr/>
          <p:nvPr/>
        </p:nvSpPr>
        <p:spPr>
          <a:xfrm>
            <a:off x="544968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261"/>
          <p:cNvSpPr/>
          <p:nvPr/>
        </p:nvSpPr>
        <p:spPr>
          <a:xfrm>
            <a:off x="544932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45" name="CustomShape 262"/>
          <p:cNvSpPr/>
          <p:nvPr/>
        </p:nvSpPr>
        <p:spPr>
          <a:xfrm>
            <a:off x="553572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63"/>
          <p:cNvSpPr/>
          <p:nvPr/>
        </p:nvSpPr>
        <p:spPr>
          <a:xfrm>
            <a:off x="5535360" y="541980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47" name="CustomShape 264"/>
          <p:cNvSpPr/>
          <p:nvPr/>
        </p:nvSpPr>
        <p:spPr>
          <a:xfrm>
            <a:off x="615816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265"/>
          <p:cNvSpPr/>
          <p:nvPr/>
        </p:nvSpPr>
        <p:spPr>
          <a:xfrm>
            <a:off x="6158160" y="542124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49" name="CustomShape 266"/>
          <p:cNvSpPr/>
          <p:nvPr/>
        </p:nvSpPr>
        <p:spPr>
          <a:xfrm>
            <a:off x="624420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267"/>
          <p:cNvSpPr/>
          <p:nvPr/>
        </p:nvSpPr>
        <p:spPr>
          <a:xfrm>
            <a:off x="624384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51" name="CustomShape 268"/>
          <p:cNvSpPr/>
          <p:nvPr/>
        </p:nvSpPr>
        <p:spPr>
          <a:xfrm rot="5400000">
            <a:off x="6835320" y="514584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52" name="CustomShape 269"/>
          <p:cNvSpPr/>
          <p:nvPr/>
        </p:nvSpPr>
        <p:spPr>
          <a:xfrm>
            <a:off x="649368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70"/>
          <p:cNvSpPr/>
          <p:nvPr/>
        </p:nvSpPr>
        <p:spPr>
          <a:xfrm>
            <a:off x="649332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54" name="CustomShape 271"/>
          <p:cNvSpPr/>
          <p:nvPr/>
        </p:nvSpPr>
        <p:spPr>
          <a:xfrm>
            <a:off x="657936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72"/>
          <p:cNvSpPr/>
          <p:nvPr/>
        </p:nvSpPr>
        <p:spPr>
          <a:xfrm>
            <a:off x="6579360" y="541980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56" name="CustomShape 273"/>
          <p:cNvSpPr/>
          <p:nvPr/>
        </p:nvSpPr>
        <p:spPr>
          <a:xfrm>
            <a:off x="720216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274"/>
          <p:cNvSpPr/>
          <p:nvPr/>
        </p:nvSpPr>
        <p:spPr>
          <a:xfrm>
            <a:off x="7202160" y="542124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58" name="CustomShape 275"/>
          <p:cNvSpPr/>
          <p:nvPr/>
        </p:nvSpPr>
        <p:spPr>
          <a:xfrm>
            <a:off x="728820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276"/>
          <p:cNvSpPr/>
          <p:nvPr/>
        </p:nvSpPr>
        <p:spPr>
          <a:xfrm>
            <a:off x="728784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60" name="CustomShape 277"/>
          <p:cNvSpPr/>
          <p:nvPr/>
        </p:nvSpPr>
        <p:spPr>
          <a:xfrm rot="5400000">
            <a:off x="7871400" y="514584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61" name="CustomShape 278"/>
          <p:cNvSpPr/>
          <p:nvPr/>
        </p:nvSpPr>
        <p:spPr>
          <a:xfrm>
            <a:off x="752940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279"/>
          <p:cNvSpPr/>
          <p:nvPr/>
        </p:nvSpPr>
        <p:spPr>
          <a:xfrm>
            <a:off x="752940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63" name="CustomShape 280"/>
          <p:cNvSpPr/>
          <p:nvPr/>
        </p:nvSpPr>
        <p:spPr>
          <a:xfrm>
            <a:off x="7615440" y="532152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281"/>
          <p:cNvSpPr/>
          <p:nvPr/>
        </p:nvSpPr>
        <p:spPr>
          <a:xfrm>
            <a:off x="7615440" y="5419800"/>
            <a:ext cx="8640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65" name="CustomShape 282"/>
          <p:cNvSpPr/>
          <p:nvPr/>
        </p:nvSpPr>
        <p:spPr>
          <a:xfrm>
            <a:off x="823824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283"/>
          <p:cNvSpPr/>
          <p:nvPr/>
        </p:nvSpPr>
        <p:spPr>
          <a:xfrm>
            <a:off x="8237880" y="542124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67" name="CustomShape 284"/>
          <p:cNvSpPr/>
          <p:nvPr/>
        </p:nvSpPr>
        <p:spPr>
          <a:xfrm>
            <a:off x="8323920" y="532152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285"/>
          <p:cNvSpPr/>
          <p:nvPr/>
        </p:nvSpPr>
        <p:spPr>
          <a:xfrm>
            <a:off x="8323920" y="54205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69" name="CustomShape 286"/>
          <p:cNvSpPr/>
          <p:nvPr/>
        </p:nvSpPr>
        <p:spPr>
          <a:xfrm flipH="1" rot="16200000">
            <a:off x="4187520" y="2076840"/>
            <a:ext cx="572040" cy="7529400"/>
          </a:xfrm>
          <a:prstGeom prst="bentConnector3">
            <a:avLst>
              <a:gd name="adj1" fmla="val 49745"/>
            </a:avLst>
          </a:prstGeom>
          <a:noFill/>
          <a:ln w="19080">
            <a:solidFill>
              <a:srgbClr val="dddddd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87"/>
          <p:cNvSpPr/>
          <p:nvPr/>
        </p:nvSpPr>
        <p:spPr>
          <a:xfrm rot="5400000">
            <a:off x="613800" y="5144400"/>
            <a:ext cx="199080" cy="548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ffffff"/>
                </a:solidFill>
                <a:latin typeface="Arial"/>
              </a:rPr>
              <a:t>Texture</a:t>
            </a:r>
            <a:endParaRPr/>
          </a:p>
        </p:txBody>
      </p:sp>
      <p:sp>
        <p:nvSpPr>
          <p:cNvPr id="571" name="CustomShape 288"/>
          <p:cNvSpPr/>
          <p:nvPr/>
        </p:nvSpPr>
        <p:spPr>
          <a:xfrm>
            <a:off x="272160" y="532008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289"/>
          <p:cNvSpPr/>
          <p:nvPr/>
        </p:nvSpPr>
        <p:spPr>
          <a:xfrm>
            <a:off x="272160" y="541872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73" name="CustomShape 290"/>
          <p:cNvSpPr/>
          <p:nvPr/>
        </p:nvSpPr>
        <p:spPr>
          <a:xfrm>
            <a:off x="358200" y="5320080"/>
            <a:ext cx="86400" cy="19620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291"/>
          <p:cNvSpPr/>
          <p:nvPr/>
        </p:nvSpPr>
        <p:spPr>
          <a:xfrm>
            <a:off x="357840" y="541836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75" name="CustomShape 292"/>
          <p:cNvSpPr/>
          <p:nvPr/>
        </p:nvSpPr>
        <p:spPr>
          <a:xfrm>
            <a:off x="981000" y="532008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293"/>
          <p:cNvSpPr/>
          <p:nvPr/>
        </p:nvSpPr>
        <p:spPr>
          <a:xfrm>
            <a:off x="980640" y="541980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77" name="CustomShape 294"/>
          <p:cNvSpPr/>
          <p:nvPr/>
        </p:nvSpPr>
        <p:spPr>
          <a:xfrm>
            <a:off x="1066680" y="5320080"/>
            <a:ext cx="86400" cy="197640"/>
          </a:xfrm>
          <a:prstGeom prst="rect">
            <a:avLst/>
          </a:prstGeom>
          <a:solidFill>
            <a:srgbClr val="3366c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95"/>
          <p:cNvSpPr/>
          <p:nvPr/>
        </p:nvSpPr>
        <p:spPr>
          <a:xfrm>
            <a:off x="1066680" y="5419080"/>
            <a:ext cx="86760" cy="0"/>
          </a:xfrm>
          <a:prstGeom prst="line">
            <a:avLst/>
          </a:prstGeom>
          <a:ln cap="rnd" w="9360">
            <a:solidFill>
              <a:schemeClr val="bg1"/>
            </a:solidFill>
            <a:custDash>
              <a:ds d="100000" sp="100000"/>
            </a:custDash>
            <a:round/>
          </a:ln>
        </p:spPr>
      </p:sp>
      <p:sp>
        <p:nvSpPr>
          <p:cNvPr id="579" name="CustomShape 296"/>
          <p:cNvSpPr/>
          <p:nvPr/>
        </p:nvSpPr>
        <p:spPr>
          <a:xfrm>
            <a:off x="439848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0" name="CustomShape 297"/>
          <p:cNvSpPr/>
          <p:nvPr/>
        </p:nvSpPr>
        <p:spPr>
          <a:xfrm>
            <a:off x="23256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1" name="CustomShape 298"/>
          <p:cNvSpPr/>
          <p:nvPr/>
        </p:nvSpPr>
        <p:spPr>
          <a:xfrm>
            <a:off x="125820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2" name="CustomShape 299"/>
          <p:cNvSpPr/>
          <p:nvPr/>
        </p:nvSpPr>
        <p:spPr>
          <a:xfrm>
            <a:off x="231732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3" name="CustomShape 300"/>
          <p:cNvSpPr/>
          <p:nvPr/>
        </p:nvSpPr>
        <p:spPr>
          <a:xfrm>
            <a:off x="334116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4" name="CustomShape 301"/>
          <p:cNvSpPr/>
          <p:nvPr/>
        </p:nvSpPr>
        <p:spPr>
          <a:xfrm>
            <a:off x="543960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5" name="CustomShape 302"/>
          <p:cNvSpPr/>
          <p:nvPr/>
        </p:nvSpPr>
        <p:spPr>
          <a:xfrm>
            <a:off x="646524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6" name="CustomShape 303"/>
          <p:cNvSpPr/>
          <p:nvPr/>
        </p:nvSpPr>
        <p:spPr>
          <a:xfrm>
            <a:off x="7524360" y="4960800"/>
            <a:ext cx="938520" cy="3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Parallel Data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
</a:t>
            </a:r>
            <a:r>
              <a:rPr b="1" i="1" lang="en-US" sz="1000" strike="noStrike">
                <a:solidFill>
                  <a:srgbClr val="080808"/>
                </a:solidFill>
                <a:latin typeface="Arial"/>
              </a:rPr>
              <a:t>Cache</a:t>
            </a:r>
            <a:endParaRPr/>
          </a:p>
        </p:txBody>
      </p:sp>
      <p:sp>
        <p:nvSpPr>
          <p:cNvPr id="587" name="CustomShape 304"/>
          <p:cNvSpPr/>
          <p:nvPr/>
        </p:nvSpPr>
        <p:spPr>
          <a:xfrm>
            <a:off x="1996200" y="6122880"/>
            <a:ext cx="744480" cy="22572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Load/store</a:t>
            </a:r>
            <a:endParaRPr/>
          </a:p>
        </p:txBody>
      </p:sp>
      <p:sp>
        <p:nvSpPr>
          <p:cNvPr id="588" name="CustomShape 305"/>
          <p:cNvSpPr/>
          <p:nvPr/>
        </p:nvSpPr>
        <p:spPr>
          <a:xfrm>
            <a:off x="3465000" y="6121440"/>
            <a:ext cx="744480" cy="22572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Load/store</a:t>
            </a:r>
            <a:endParaRPr/>
          </a:p>
        </p:txBody>
      </p:sp>
      <p:sp>
        <p:nvSpPr>
          <p:cNvPr id="589" name="CustomShape 306"/>
          <p:cNvSpPr/>
          <p:nvPr/>
        </p:nvSpPr>
        <p:spPr>
          <a:xfrm>
            <a:off x="4930920" y="6121440"/>
            <a:ext cx="744480" cy="22572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Load/store</a:t>
            </a:r>
            <a:endParaRPr/>
          </a:p>
        </p:txBody>
      </p:sp>
      <p:sp>
        <p:nvSpPr>
          <p:cNvPr id="590" name="CustomShape 307"/>
          <p:cNvSpPr/>
          <p:nvPr/>
        </p:nvSpPr>
        <p:spPr>
          <a:xfrm>
            <a:off x="6398280" y="6121440"/>
            <a:ext cx="744480" cy="22572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Load/store</a:t>
            </a:r>
            <a:endParaRPr/>
          </a:p>
        </p:txBody>
      </p:sp>
      <p:sp>
        <p:nvSpPr>
          <p:cNvPr id="591" name="CustomShape 308"/>
          <p:cNvSpPr/>
          <p:nvPr/>
        </p:nvSpPr>
        <p:spPr>
          <a:xfrm>
            <a:off x="7865640" y="6122880"/>
            <a:ext cx="744480" cy="22572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Load/store</a:t>
            </a:r>
            <a:endParaRPr/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NVIDIA GPU Tesla&amp;Fermi Architecture</a:t>
            </a:r>
            <a:endParaRPr/>
          </a:p>
        </p:txBody>
      </p:sp>
      <p:pic>
        <p:nvPicPr>
          <p:cNvPr id="593" name="Picture 11" descr=""/>
          <p:cNvPicPr/>
          <p:nvPr/>
        </p:nvPicPr>
        <p:blipFill>
          <a:blip r:embed="rId1"/>
          <a:srcRect l="0" t="8101" r="0" b="0"/>
          <a:stretch/>
        </p:blipFill>
        <p:spPr>
          <a:xfrm>
            <a:off x="3562200" y="114552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594" name="Picture 12" descr=""/>
          <p:cNvPicPr/>
          <p:nvPr/>
        </p:nvPicPr>
        <p:blipFill>
          <a:blip r:embed="rId2"/>
          <a:srcRect l="0" t="8101" r="0" b="0"/>
          <a:stretch/>
        </p:blipFill>
        <p:spPr>
          <a:xfrm>
            <a:off x="4599000" y="114300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595" name="Picture 13" descr=""/>
          <p:cNvPicPr/>
          <p:nvPr/>
        </p:nvPicPr>
        <p:blipFill>
          <a:blip r:embed="rId3"/>
          <a:srcRect l="0" t="8101" r="0" b="0"/>
          <a:stretch/>
        </p:blipFill>
        <p:spPr>
          <a:xfrm>
            <a:off x="5635440" y="114300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596" name="Picture 14" descr=""/>
          <p:cNvPicPr/>
          <p:nvPr/>
        </p:nvPicPr>
        <p:blipFill>
          <a:blip r:embed="rId4"/>
          <a:srcRect l="0" t="8101" r="0" b="0"/>
          <a:stretch/>
        </p:blipFill>
        <p:spPr>
          <a:xfrm>
            <a:off x="6672240" y="114300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597" name="Picture 15" descr=""/>
          <p:cNvPicPr/>
          <p:nvPr/>
        </p:nvPicPr>
        <p:blipFill>
          <a:blip r:embed="rId5"/>
          <a:srcRect l="0" t="8101" r="0" b="0"/>
          <a:stretch/>
        </p:blipFill>
        <p:spPr>
          <a:xfrm>
            <a:off x="3562200" y="230184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598" name="Picture 16" descr=""/>
          <p:cNvPicPr/>
          <p:nvPr/>
        </p:nvPicPr>
        <p:blipFill>
          <a:blip r:embed="rId6"/>
          <a:srcRect l="0" t="8101" r="0" b="0"/>
          <a:stretch/>
        </p:blipFill>
        <p:spPr>
          <a:xfrm>
            <a:off x="4599000" y="229932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599" name="Picture 17" descr=""/>
          <p:cNvPicPr/>
          <p:nvPr/>
        </p:nvPicPr>
        <p:blipFill>
          <a:blip r:embed="rId7"/>
          <a:srcRect l="0" t="8101" r="0" b="0"/>
          <a:stretch/>
        </p:blipFill>
        <p:spPr>
          <a:xfrm>
            <a:off x="5635440" y="229932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600" name="Picture 18" descr=""/>
          <p:cNvPicPr/>
          <p:nvPr/>
        </p:nvPicPr>
        <p:blipFill>
          <a:blip r:embed="rId8"/>
          <a:srcRect l="0" t="8101" r="0" b="0"/>
          <a:stretch/>
        </p:blipFill>
        <p:spPr>
          <a:xfrm>
            <a:off x="6672240" y="229932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601" name="Picture 22" descr=""/>
          <p:cNvPicPr/>
          <p:nvPr/>
        </p:nvPicPr>
        <p:blipFill>
          <a:blip r:embed="rId9"/>
          <a:srcRect l="0" t="8101" r="0" b="0"/>
          <a:stretch/>
        </p:blipFill>
        <p:spPr>
          <a:xfrm>
            <a:off x="7708680" y="114552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602" name="Picture 23" descr=""/>
          <p:cNvPicPr/>
          <p:nvPr/>
        </p:nvPicPr>
        <p:blipFill>
          <a:blip r:embed="rId10"/>
          <a:srcRect l="0" t="8101" r="0" b="0"/>
          <a:stretch/>
        </p:blipFill>
        <p:spPr>
          <a:xfrm>
            <a:off x="7708680" y="2301840"/>
            <a:ext cx="1009440" cy="1126800"/>
          </a:xfrm>
          <a:prstGeom prst="rect">
            <a:avLst/>
          </a:prstGeom>
          <a:ln w="9360">
            <a:noFill/>
          </a:ln>
        </p:spPr>
      </p:pic>
      <p:pic>
        <p:nvPicPr>
          <p:cNvPr id="603" name="Picture 26" descr=""/>
          <p:cNvPicPr/>
          <p:nvPr/>
        </p:nvPicPr>
        <p:blipFill>
          <a:blip r:embed="rId11"/>
          <a:stretch/>
        </p:blipFill>
        <p:spPr>
          <a:xfrm>
            <a:off x="612720" y="1766880"/>
            <a:ext cx="469440" cy="340920"/>
          </a:xfrm>
          <a:prstGeom prst="rect">
            <a:avLst/>
          </a:prstGeom>
          <a:ln w="9360">
            <a:noFill/>
          </a:ln>
        </p:spPr>
      </p:pic>
      <p:sp>
        <p:nvSpPr>
          <p:cNvPr id="604" name="CustomShape 2"/>
          <p:cNvSpPr/>
          <p:nvPr/>
        </p:nvSpPr>
        <p:spPr>
          <a:xfrm>
            <a:off x="152280" y="2355840"/>
            <a:ext cx="1523520" cy="48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Streaming Processor (SP)</a:t>
            </a:r>
            <a:endParaRPr/>
          </a:p>
        </p:txBody>
      </p:sp>
      <p:sp>
        <p:nvSpPr>
          <p:cNvPr id="605" name="CustomShape 3"/>
          <p:cNvSpPr/>
          <p:nvPr/>
        </p:nvSpPr>
        <p:spPr>
          <a:xfrm>
            <a:off x="1371600" y="3276720"/>
            <a:ext cx="1847520" cy="48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Streaming Multiprocessor (SM)</a:t>
            </a:r>
            <a:endParaRPr/>
          </a:p>
        </p:txBody>
      </p:sp>
      <p:sp>
        <p:nvSpPr>
          <p:cNvPr id="606" name="CustomShape 4"/>
          <p:cNvSpPr/>
          <p:nvPr/>
        </p:nvSpPr>
        <p:spPr>
          <a:xfrm>
            <a:off x="4191120" y="3809880"/>
            <a:ext cx="358092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2000" strike="noStrike">
                <a:solidFill>
                  <a:srgbClr val="000000"/>
                </a:solidFill>
                <a:latin typeface="Arial"/>
              </a:rPr>
              <a:t>Tesla 1060  Architecture</a:t>
            </a:r>
            <a:endParaRPr/>
          </a:p>
        </p:txBody>
      </p:sp>
      <p:sp>
        <p:nvSpPr>
          <p:cNvPr id="607" name="Line 5"/>
          <p:cNvSpPr/>
          <p:nvPr/>
        </p:nvSpPr>
        <p:spPr>
          <a:xfrm flipV="1">
            <a:off x="2766960" y="1257120"/>
            <a:ext cx="814320" cy="7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sp>
        <p:nvSpPr>
          <p:cNvPr id="608" name="Line 6"/>
          <p:cNvSpPr/>
          <p:nvPr/>
        </p:nvSpPr>
        <p:spPr>
          <a:xfrm flipV="1">
            <a:off x="2771640" y="2247840"/>
            <a:ext cx="809640" cy="933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sp>
        <p:nvSpPr>
          <p:cNvPr id="609" name="CustomShape 7"/>
          <p:cNvSpPr/>
          <p:nvPr/>
        </p:nvSpPr>
        <p:spPr>
          <a:xfrm>
            <a:off x="3281400" y="4086360"/>
            <a:ext cx="2742840" cy="61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30 SMs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Arial"/>
              </a:rPr>
              <a:t>4 GB Device memory</a:t>
            </a:r>
            <a:endParaRPr/>
          </a:p>
        </p:txBody>
      </p:sp>
      <p:sp>
        <p:nvSpPr>
          <p:cNvPr id="610" name="CustomShape 8"/>
          <p:cNvSpPr/>
          <p:nvPr/>
        </p:nvSpPr>
        <p:spPr>
          <a:xfrm>
            <a:off x="3455640" y="4708440"/>
            <a:ext cx="186660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8 SPs per SM</a:t>
            </a:r>
            <a:endParaRPr/>
          </a:p>
        </p:txBody>
      </p:sp>
      <p:pic>
        <p:nvPicPr>
          <p:cNvPr id="611" name="Picture 25" descr=""/>
          <p:cNvPicPr/>
          <p:nvPr/>
        </p:nvPicPr>
        <p:blipFill>
          <a:blip r:embed="rId12"/>
          <a:stretch/>
        </p:blipFill>
        <p:spPr>
          <a:xfrm>
            <a:off x="1981080" y="1257480"/>
            <a:ext cx="794880" cy="1936440"/>
          </a:xfrm>
          <a:prstGeom prst="rect">
            <a:avLst/>
          </a:prstGeom>
          <a:ln w="9360">
            <a:noFill/>
          </a:ln>
        </p:spPr>
      </p:pic>
      <p:sp>
        <p:nvSpPr>
          <p:cNvPr id="612" name="CustomShape 9"/>
          <p:cNvSpPr/>
          <p:nvPr/>
        </p:nvSpPr>
        <p:spPr>
          <a:xfrm>
            <a:off x="2057400" y="2305080"/>
            <a:ext cx="622080" cy="191880"/>
          </a:xfrm>
          <a:prstGeom prst="rect">
            <a:avLst/>
          </a:prstGeom>
          <a:solidFill>
            <a:srgbClr val="008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10"/>
          <p:cNvSpPr/>
          <p:nvPr/>
        </p:nvSpPr>
        <p:spPr>
          <a:xfrm>
            <a:off x="3571920" y="3486240"/>
            <a:ext cx="5136840" cy="237600"/>
          </a:xfrm>
          <a:prstGeom prst="rect">
            <a:avLst/>
          </a:prstGeom>
          <a:solidFill>
            <a:srgbClr val="6699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trike="noStrike">
                <a:solidFill>
                  <a:srgbClr val="000000"/>
                </a:solidFill>
                <a:latin typeface="Arial"/>
              </a:rPr>
              <a:t>Device Memory</a:t>
            </a:r>
            <a:endParaRPr/>
          </a:p>
        </p:txBody>
      </p:sp>
      <p:sp>
        <p:nvSpPr>
          <p:cNvPr id="614" name="CustomShape 11"/>
          <p:cNvSpPr/>
          <p:nvPr/>
        </p:nvSpPr>
        <p:spPr>
          <a:xfrm>
            <a:off x="6210360" y="4086360"/>
            <a:ext cx="2819160" cy="91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240 Processor cores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1.3 GHz Clock</a:t>
            </a:r>
            <a:endParaRPr/>
          </a:p>
        </p:txBody>
      </p:sp>
      <p:sp>
        <p:nvSpPr>
          <p:cNvPr id="615" name="Line 12"/>
          <p:cNvSpPr/>
          <p:nvPr/>
        </p:nvSpPr>
        <p:spPr>
          <a:xfrm flipV="1">
            <a:off x="641160" y="1309680"/>
            <a:ext cx="1455840" cy="473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sp>
        <p:nvSpPr>
          <p:cNvPr id="616" name="Line 13"/>
          <p:cNvSpPr/>
          <p:nvPr/>
        </p:nvSpPr>
        <p:spPr>
          <a:xfrm flipV="1">
            <a:off x="1066680" y="1493640"/>
            <a:ext cx="1271520" cy="601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sp>
        <p:nvSpPr>
          <p:cNvPr id="617" name="CustomShape 14"/>
          <p:cNvSpPr/>
          <p:nvPr/>
        </p:nvSpPr>
        <p:spPr>
          <a:xfrm>
            <a:off x="3733920" y="5334120"/>
            <a:ext cx="401184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2000" strike="noStrike">
                <a:solidFill>
                  <a:srgbClr val="000000"/>
                </a:solidFill>
                <a:latin typeface="Arial"/>
              </a:rPr>
              <a:t>Tesla 2070 (Fermi) Architecture</a:t>
            </a:r>
            <a:endParaRPr/>
          </a:p>
        </p:txBody>
      </p:sp>
      <p:sp>
        <p:nvSpPr>
          <p:cNvPr id="618" name="CustomShape 15"/>
          <p:cNvSpPr/>
          <p:nvPr/>
        </p:nvSpPr>
        <p:spPr>
          <a:xfrm>
            <a:off x="3281400" y="5702400"/>
            <a:ext cx="2742840" cy="61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14 SMs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Arial"/>
              </a:rPr>
              <a:t>6 GB Device memory</a:t>
            </a:r>
            <a:endParaRPr/>
          </a:p>
        </p:txBody>
      </p:sp>
      <p:sp>
        <p:nvSpPr>
          <p:cNvPr id="619" name="CustomShape 16"/>
          <p:cNvSpPr/>
          <p:nvPr/>
        </p:nvSpPr>
        <p:spPr>
          <a:xfrm>
            <a:off x="3429000" y="6324480"/>
            <a:ext cx="425268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32 SPs (CUDA cores) per SM</a:t>
            </a:r>
            <a:endParaRPr/>
          </a:p>
        </p:txBody>
      </p:sp>
      <p:sp>
        <p:nvSpPr>
          <p:cNvPr id="620" name="CustomShape 17"/>
          <p:cNvSpPr/>
          <p:nvPr/>
        </p:nvSpPr>
        <p:spPr>
          <a:xfrm>
            <a:off x="6183720" y="5702400"/>
            <a:ext cx="2819160" cy="91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448 Processor cores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 </a:t>
            </a:r>
            <a:r>
              <a:rPr i="1" lang="en-US" sz="2000" strike="noStrike">
                <a:solidFill>
                  <a:srgbClr val="008000"/>
                </a:solidFill>
                <a:latin typeface="Verdana"/>
              </a:rPr>
              <a:t>1.15 GHz Clock</a:t>
            </a:r>
            <a:endParaRPr/>
          </a:p>
        </p:txBody>
      </p:sp>
      <p:sp>
        <p:nvSpPr>
          <p:cNvPr id="621" name="CustomShape 18"/>
          <p:cNvSpPr/>
          <p:nvPr/>
        </p:nvSpPr>
        <p:spPr>
          <a:xfrm>
            <a:off x="76320" y="6553080"/>
            <a:ext cx="411444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</p:spTree>
  </p:cSld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4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1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4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9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1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1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18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1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4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3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NVIDIA GPU Kepler Architecture</a:t>
            </a:r>
            <a:endParaRPr/>
          </a:p>
        </p:txBody>
      </p:sp>
      <p:pic>
        <p:nvPicPr>
          <p:cNvPr id="623" name="Content Placeholder 3" descr=""/>
          <p:cNvPicPr/>
          <p:nvPr/>
        </p:nvPicPr>
        <p:blipFill>
          <a:blip r:embed="rId1"/>
          <a:srcRect l="-61610" t="-2652" r="-1445" b="-2874"/>
          <a:stretch/>
        </p:blipFill>
        <p:spPr>
          <a:xfrm>
            <a:off x="380880" y="1219320"/>
            <a:ext cx="8762760" cy="5486040"/>
          </a:xfrm>
          <a:prstGeom prst="rect">
            <a:avLst/>
          </a:prstGeom>
          <a:ln>
            <a:noFill/>
          </a:ln>
        </p:spPr>
      </p:pic>
      <p:sp>
        <p:nvSpPr>
          <p:cNvPr id="624" name="CustomShape 2"/>
          <p:cNvSpPr/>
          <p:nvPr/>
        </p:nvSpPr>
        <p:spPr>
          <a:xfrm>
            <a:off x="398880" y="1676520"/>
            <a:ext cx="3146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Modern Architecture</a:t>
            </a:r>
            <a:endParaRPr/>
          </a:p>
        </p:txBody>
      </p:sp>
      <p:sp>
        <p:nvSpPr>
          <p:cNvPr id="625" name="CustomShape 3"/>
          <p:cNvSpPr/>
          <p:nvPr/>
        </p:nvSpPr>
        <p:spPr>
          <a:xfrm>
            <a:off x="152280" y="2151360"/>
            <a:ext cx="358092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192 SPs per SMX!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14 SMXs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2688 SPs total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but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.732 GHz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More cores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Slower clock rate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Architectures are rapidly iterating!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0" dur="indefinite" restart="never" nodeType="tmRoot">
          <p:childTnLst>
            <p:seq>
              <p:cTn id="1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76320" y="6553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627" name="TextShape 2"/>
          <p:cNvSpPr txBox="1"/>
          <p:nvPr/>
        </p:nvSpPr>
        <p:spPr>
          <a:xfrm>
            <a:off x="380880" y="0"/>
            <a:ext cx="838152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CUDA Devices and Threads</a:t>
            </a:r>
            <a:endParaRPr/>
          </a:p>
        </p:txBody>
      </p:sp>
      <p:sp>
        <p:nvSpPr>
          <p:cNvPr id="628" name="TextShape 3"/>
          <p:cNvSpPr txBox="1"/>
          <p:nvPr/>
        </p:nvSpPr>
        <p:spPr>
          <a:xfrm>
            <a:off x="457200" y="1143000"/>
            <a:ext cx="8381520" cy="5005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 compute</a:t>
            </a:r>
            <a:r>
              <a:rPr lang="en-US" sz="2800" strike="noStrike">
                <a:solidFill>
                  <a:srgbClr val="3333cc"/>
                </a:solidFill>
                <a:latin typeface="Arial"/>
              </a:rPr>
              <a:t> </a:t>
            </a:r>
            <a:r>
              <a:rPr b="1" lang="en-US" sz="2800" strike="noStrike">
                <a:solidFill>
                  <a:srgbClr val="3333cc"/>
                </a:solidFill>
                <a:latin typeface="Arial"/>
              </a:rPr>
              <a:t>device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Is a coprocessor to the CPU or 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host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Has its own DRAM (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device memory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)‏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Runs many 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threads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in parallel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Is typically a 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GPU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but can also be another type of  parallel processing device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Data-parallel portions of an application are expressed as device </a:t>
            </a:r>
            <a:r>
              <a:rPr b="1" lang="en-US" sz="2400" strike="noStrike">
                <a:solidFill>
                  <a:srgbClr val="3333cc"/>
                </a:solidFill>
                <a:latin typeface="Arial"/>
              </a:rPr>
              <a:t>kernels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which run on many threads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Differences between GPU and CPU threads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GPU threads are really vector lanes not control threads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Very little creation overhead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GPU needs 1000s of threads for full efficiency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Multi-core CPU needs only a few</a:t>
            </a:r>
            <a:endParaRPr/>
          </a:p>
        </p:txBody>
      </p:sp>
    </p:spTree>
  </p:cSld>
  <p:timing>
    <p:tnLst>
      <p:par>
        <p:cTn id="142" dur="indefinite" restart="never" nodeType="tmRoot">
          <p:childTnLst>
            <p:seq>
              <p:cTn id="1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CUDA Program Flow</a:t>
            </a:r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457200" y="1600200"/>
            <a:ext cx="3580920" cy="26665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8000"/>
                </a:solidFill>
                <a:latin typeface="Arial"/>
              </a:rPr>
              <a:t>Serial C code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8000"/>
                </a:solidFill>
                <a:latin typeface="Arial"/>
              </a:rPr>
              <a:t>executes on host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8000"/>
                </a:solidFill>
                <a:latin typeface="Arial"/>
              </a:rPr>
              <a:t>Parallel “kernels”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8000"/>
                </a:solidFill>
                <a:latin typeface="Arial"/>
              </a:rPr>
              <a:t>run on GPU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8000"/>
                </a:solidFill>
                <a:latin typeface="Arial"/>
              </a:rPr>
              <a:t>Compiled using nvcc</a:t>
            </a:r>
            <a:endParaRPr/>
          </a:p>
        </p:txBody>
      </p:sp>
      <p:pic>
        <p:nvPicPr>
          <p:cNvPr id="631" name="Picture 5" descr=""/>
          <p:cNvPicPr/>
          <p:nvPr/>
        </p:nvPicPr>
        <p:blipFill>
          <a:blip r:embed="rId1"/>
          <a:stretch/>
        </p:blipFill>
        <p:spPr>
          <a:xfrm>
            <a:off x="4441680" y="1371600"/>
            <a:ext cx="1539360" cy="1363320"/>
          </a:xfrm>
          <a:prstGeom prst="rect">
            <a:avLst/>
          </a:prstGeom>
          <a:ln w="9360">
            <a:noFill/>
          </a:ln>
        </p:spPr>
      </p:pic>
      <p:pic>
        <p:nvPicPr>
          <p:cNvPr id="632" name="Picture 6" descr=""/>
          <p:cNvPicPr/>
          <p:nvPr/>
        </p:nvPicPr>
        <p:blipFill>
          <a:blip r:embed="rId2"/>
          <a:stretch/>
        </p:blipFill>
        <p:spPr>
          <a:xfrm>
            <a:off x="4479840" y="3191040"/>
            <a:ext cx="1503000" cy="1794960"/>
          </a:xfrm>
          <a:prstGeom prst="rect">
            <a:avLst/>
          </a:prstGeom>
          <a:ln w="9360">
            <a:noFill/>
          </a:ln>
        </p:spPr>
      </p:pic>
      <p:pic>
        <p:nvPicPr>
          <p:cNvPr id="633" name="Picture 7" descr=""/>
          <p:cNvPicPr/>
          <p:nvPr/>
        </p:nvPicPr>
        <p:blipFill>
          <a:blip r:embed="rId3"/>
          <a:srcRect l="0" t="9115" r="0" b="4535"/>
          <a:stretch/>
        </p:blipFill>
        <p:spPr>
          <a:xfrm>
            <a:off x="6692400" y="1143000"/>
            <a:ext cx="2222640" cy="439920"/>
          </a:xfrm>
          <a:prstGeom prst="rect">
            <a:avLst/>
          </a:prstGeom>
          <a:ln w="9360">
            <a:noFill/>
          </a:ln>
        </p:spPr>
      </p:pic>
      <p:pic>
        <p:nvPicPr>
          <p:cNvPr id="634" name="Picture 9" descr=""/>
          <p:cNvPicPr/>
          <p:nvPr/>
        </p:nvPicPr>
        <p:blipFill>
          <a:blip r:embed="rId4"/>
          <a:stretch/>
        </p:blipFill>
        <p:spPr>
          <a:xfrm>
            <a:off x="6657840" y="1623240"/>
            <a:ext cx="2247120" cy="1627920"/>
          </a:xfrm>
          <a:prstGeom prst="rect">
            <a:avLst/>
          </a:prstGeom>
          <a:ln w="9360">
            <a:noFill/>
          </a:ln>
        </p:spPr>
      </p:pic>
      <p:pic>
        <p:nvPicPr>
          <p:cNvPr id="635" name="Picture 10" descr=""/>
          <p:cNvPicPr/>
          <p:nvPr/>
        </p:nvPicPr>
        <p:blipFill>
          <a:blip r:embed="rId5"/>
          <a:srcRect l="0" t="9115" r="0" b="4535"/>
          <a:stretch/>
        </p:blipFill>
        <p:spPr>
          <a:xfrm>
            <a:off x="6685200" y="3278880"/>
            <a:ext cx="2222640" cy="439920"/>
          </a:xfrm>
          <a:prstGeom prst="rect">
            <a:avLst/>
          </a:prstGeom>
          <a:ln w="9360">
            <a:noFill/>
          </a:ln>
        </p:spPr>
      </p:pic>
      <p:pic>
        <p:nvPicPr>
          <p:cNvPr id="636" name="Picture 12" descr=""/>
          <p:cNvPicPr/>
          <p:nvPr/>
        </p:nvPicPr>
        <p:blipFill>
          <a:blip r:embed="rId6"/>
          <a:stretch/>
        </p:blipFill>
        <p:spPr>
          <a:xfrm>
            <a:off x="6667920" y="3759480"/>
            <a:ext cx="2229840" cy="2115720"/>
          </a:xfrm>
          <a:prstGeom prst="rect">
            <a:avLst/>
          </a:prstGeom>
          <a:ln w="9360">
            <a:noFill/>
          </a:ln>
        </p:spPr>
      </p:pic>
      <p:sp>
        <p:nvSpPr>
          <p:cNvPr id="637" name="Line 3"/>
          <p:cNvSpPr/>
          <p:nvPr/>
        </p:nvSpPr>
        <p:spPr>
          <a:xfrm flipV="1">
            <a:off x="5715000" y="1380960"/>
            <a:ext cx="895320" cy="119160"/>
          </a:xfrm>
          <a:prstGeom prst="line">
            <a:avLst/>
          </a:prstGeom>
          <a:ln w="158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638" name="Line 4"/>
          <p:cNvSpPr/>
          <p:nvPr/>
        </p:nvSpPr>
        <p:spPr>
          <a:xfrm>
            <a:off x="5943600" y="2485800"/>
            <a:ext cx="609480" cy="1800"/>
          </a:xfrm>
          <a:prstGeom prst="line">
            <a:avLst/>
          </a:prstGeom>
          <a:ln w="158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639" name="CustomShape 5"/>
          <p:cNvSpPr/>
          <p:nvPr/>
        </p:nvSpPr>
        <p:spPr>
          <a:xfrm>
            <a:off x="381960" y="5184720"/>
            <a:ext cx="5943240" cy="13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 strike="noStrike">
                <a:solidFill>
                  <a:srgbClr val="008000"/>
                </a:solidFill>
                <a:latin typeface="Arial"/>
              </a:rPr>
              <a:t>Kernel launches can be asynchronous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i="1" lang="en-US" sz="2000" strike="noStrike">
                <a:solidFill>
                  <a:srgbClr val="008000"/>
                </a:solidFill>
                <a:latin typeface="Arial"/>
              </a:rPr>
              <a:t>Overlapped execution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i="1" lang="en-US" sz="2000" strike="noStrike">
                <a:solidFill>
                  <a:srgbClr val="008000"/>
                </a:solidFill>
                <a:latin typeface="Arial"/>
              </a:rPr>
              <a:t>launches are expensive ~usecs</a:t>
            </a:r>
            <a:endParaRPr/>
          </a:p>
        </p:txBody>
      </p:sp>
    </p:spTree>
  </p:cSld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0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3" dur="500"/>
                                        <p:tgtEl>
                                          <p:spTgt spid="630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6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9" dur="500"/>
                                        <p:tgtEl>
                                          <p:spTgt spid="630">
                                            <p:txEl>
                                              <p:pRg st="14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2" dur="500"/>
                                        <p:tgtEl>
                                          <p:spTgt spid="630">
                                            <p:txEl>
                                              <p:pRg st="31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5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5" dur="500"/>
                                        <p:tgtEl>
                                          <p:spTgt spid="630">
                                            <p:txEl>
                                              <p:pRg st="5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8" dur="500"/>
                                        <p:tgtEl>
                                          <p:spTgt spid="630">
                                            <p:txEl>
                                              <p:p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4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8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152280" y="6553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641" name="CustomShape 2"/>
          <p:cNvSpPr/>
          <p:nvPr/>
        </p:nvSpPr>
        <p:spPr>
          <a:xfrm>
            <a:off x="419040" y="228600"/>
            <a:ext cx="8305560" cy="70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Arrays of Parallel Threads</a:t>
            </a:r>
            <a:endParaRPr/>
          </a:p>
        </p:txBody>
      </p:sp>
      <p:sp>
        <p:nvSpPr>
          <p:cNvPr id="642" name="CustomShape 3"/>
          <p:cNvSpPr/>
          <p:nvPr/>
        </p:nvSpPr>
        <p:spPr>
          <a:xfrm>
            <a:off x="457200" y="1523880"/>
            <a:ext cx="8305560" cy="485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 CUDA kernel is executed by an array of</a:t>
            </a:r>
            <a:r>
              <a:rPr lang="en-US" sz="2400" strike="noStrike">
                <a:solidFill>
                  <a:srgbClr val="3333cc"/>
                </a:solidFill>
                <a:latin typeface="Arial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threads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All threads run the same code (similar to SIMD)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Each thread has an ID that it uses to compute memory addresses and make control decisions</a:t>
            </a:r>
            <a:endParaRPr/>
          </a:p>
        </p:txBody>
      </p:sp>
      <p:sp>
        <p:nvSpPr>
          <p:cNvPr id="643" name="CustomShape 4"/>
          <p:cNvSpPr/>
          <p:nvPr/>
        </p:nvSpPr>
        <p:spPr>
          <a:xfrm>
            <a:off x="5235480" y="329580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644" name="CustomShape 5"/>
          <p:cNvSpPr/>
          <p:nvPr/>
        </p:nvSpPr>
        <p:spPr>
          <a:xfrm>
            <a:off x="5003640" y="3295800"/>
            <a:ext cx="23148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645" name="CustomShape 6"/>
          <p:cNvSpPr/>
          <p:nvPr/>
        </p:nvSpPr>
        <p:spPr>
          <a:xfrm>
            <a:off x="4770360" y="329580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646" name="CustomShape 7"/>
          <p:cNvSpPr/>
          <p:nvPr/>
        </p:nvSpPr>
        <p:spPr>
          <a:xfrm>
            <a:off x="4537080" y="329580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647" name="CustomShape 8"/>
          <p:cNvSpPr/>
          <p:nvPr/>
        </p:nvSpPr>
        <p:spPr>
          <a:xfrm>
            <a:off x="4303800" y="329580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648" name="CustomShape 9"/>
          <p:cNvSpPr/>
          <p:nvPr/>
        </p:nvSpPr>
        <p:spPr>
          <a:xfrm>
            <a:off x="4071960" y="3295800"/>
            <a:ext cx="23148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49" name="CustomShape 10"/>
          <p:cNvSpPr/>
          <p:nvPr/>
        </p:nvSpPr>
        <p:spPr>
          <a:xfrm>
            <a:off x="3838680" y="329580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50" name="CustomShape 11"/>
          <p:cNvSpPr/>
          <p:nvPr/>
        </p:nvSpPr>
        <p:spPr>
          <a:xfrm>
            <a:off x="3605040" y="329580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51" name="Line 12"/>
          <p:cNvSpPr/>
          <p:nvPr/>
        </p:nvSpPr>
        <p:spPr>
          <a:xfrm>
            <a:off x="3605040" y="3295440"/>
            <a:ext cx="186372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52" name="Line 13"/>
          <p:cNvSpPr/>
          <p:nvPr/>
        </p:nvSpPr>
        <p:spPr>
          <a:xfrm>
            <a:off x="3605040" y="3538440"/>
            <a:ext cx="186372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53" name="Line 14"/>
          <p:cNvSpPr/>
          <p:nvPr/>
        </p:nvSpPr>
        <p:spPr>
          <a:xfrm>
            <a:off x="3605040" y="3295440"/>
            <a:ext cx="1440" cy="2430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54" name="Line 15"/>
          <p:cNvSpPr/>
          <p:nvPr/>
        </p:nvSpPr>
        <p:spPr>
          <a:xfrm>
            <a:off x="3838320" y="3295440"/>
            <a:ext cx="180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655" name="Line 16"/>
          <p:cNvSpPr/>
          <p:nvPr/>
        </p:nvSpPr>
        <p:spPr>
          <a:xfrm>
            <a:off x="4071600" y="3295440"/>
            <a:ext cx="180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656" name="Line 17"/>
          <p:cNvSpPr/>
          <p:nvPr/>
        </p:nvSpPr>
        <p:spPr>
          <a:xfrm>
            <a:off x="4303440" y="3295440"/>
            <a:ext cx="180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657" name="Line 18"/>
          <p:cNvSpPr/>
          <p:nvPr/>
        </p:nvSpPr>
        <p:spPr>
          <a:xfrm>
            <a:off x="4536720" y="3295440"/>
            <a:ext cx="180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658" name="Line 19"/>
          <p:cNvSpPr/>
          <p:nvPr/>
        </p:nvSpPr>
        <p:spPr>
          <a:xfrm>
            <a:off x="4770360" y="3295440"/>
            <a:ext cx="144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659" name="Line 20"/>
          <p:cNvSpPr/>
          <p:nvPr/>
        </p:nvSpPr>
        <p:spPr>
          <a:xfrm>
            <a:off x="5003640" y="3295440"/>
            <a:ext cx="144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660" name="Line 21"/>
          <p:cNvSpPr/>
          <p:nvPr/>
        </p:nvSpPr>
        <p:spPr>
          <a:xfrm>
            <a:off x="5235480" y="3295440"/>
            <a:ext cx="144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661" name="Line 22"/>
          <p:cNvSpPr/>
          <p:nvPr/>
        </p:nvSpPr>
        <p:spPr>
          <a:xfrm>
            <a:off x="5468760" y="3295440"/>
            <a:ext cx="1440" cy="2430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62" name="CustomShape 23"/>
          <p:cNvSpPr/>
          <p:nvPr/>
        </p:nvSpPr>
        <p:spPr>
          <a:xfrm>
            <a:off x="3736800" y="365760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24"/>
          <p:cNvSpPr/>
          <p:nvPr/>
        </p:nvSpPr>
        <p:spPr>
          <a:xfrm>
            <a:off x="3997440" y="365616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25"/>
          <p:cNvSpPr/>
          <p:nvPr/>
        </p:nvSpPr>
        <p:spPr>
          <a:xfrm>
            <a:off x="4214880" y="365760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26"/>
          <p:cNvSpPr/>
          <p:nvPr/>
        </p:nvSpPr>
        <p:spPr>
          <a:xfrm>
            <a:off x="4457880" y="366408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27"/>
          <p:cNvSpPr/>
          <p:nvPr/>
        </p:nvSpPr>
        <p:spPr>
          <a:xfrm>
            <a:off x="5346720" y="365616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8"/>
          <p:cNvSpPr/>
          <p:nvPr/>
        </p:nvSpPr>
        <p:spPr>
          <a:xfrm>
            <a:off x="4648320" y="367344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9"/>
          <p:cNvSpPr/>
          <p:nvPr/>
        </p:nvSpPr>
        <p:spPr>
          <a:xfrm>
            <a:off x="4883040" y="367524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30"/>
          <p:cNvSpPr/>
          <p:nvPr/>
        </p:nvSpPr>
        <p:spPr>
          <a:xfrm>
            <a:off x="5126040" y="365616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31"/>
          <p:cNvSpPr/>
          <p:nvPr/>
        </p:nvSpPr>
        <p:spPr>
          <a:xfrm>
            <a:off x="3387600" y="4264200"/>
            <a:ext cx="2603160" cy="10062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float x = input[threadID];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float y = func(x);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output[threadID] = y;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…</a:t>
            </a:r>
            <a:endParaRPr/>
          </a:p>
        </p:txBody>
      </p:sp>
      <p:sp>
        <p:nvSpPr>
          <p:cNvPr id="671" name="CustomShape 32"/>
          <p:cNvSpPr/>
          <p:nvPr/>
        </p:nvSpPr>
        <p:spPr>
          <a:xfrm>
            <a:off x="2330280" y="3244680"/>
            <a:ext cx="11552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Courier New"/>
              </a:rPr>
              <a:t>threadID</a:t>
            </a:r>
            <a:endParaRPr/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152280" y="228600"/>
            <a:ext cx="883872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664d"/>
                </a:solidFill>
                <a:latin typeface="Arial"/>
              </a:rPr>
              <a:t>Sketch of CUDA Programming Model  </a:t>
            </a:r>
            <a:r>
              <a:rPr b="1" i="1" lang="en-US" sz="2000" strike="noStrike">
                <a:solidFill>
                  <a:srgbClr val="00664d"/>
                </a:solidFill>
                <a:latin typeface="Arial"/>
              </a:rPr>
              <a:t>(more later)</a:t>
            </a:r>
            <a:endParaRPr/>
          </a:p>
        </p:txBody>
      </p:sp>
      <p:sp>
        <p:nvSpPr>
          <p:cNvPr id="673" name="TextShape 2"/>
          <p:cNvSpPr txBox="1"/>
          <p:nvPr/>
        </p:nvSpPr>
        <p:spPr>
          <a:xfrm>
            <a:off x="304920" y="1219320"/>
            <a:ext cx="85341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Entire GPU executes a single function (</a:t>
            </a:r>
            <a:r>
              <a:rPr lang="en-US" sz="2400" strike="noStrike">
                <a:solidFill>
                  <a:srgbClr val="ff0000"/>
                </a:solidFill>
                <a:latin typeface="Arial"/>
              </a:rPr>
              <a:t>kernel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) at a time.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Fermi and Kepler allow multiple different kernels concurrently via streams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Copies of kernels (</a:t>
            </a:r>
            <a:r>
              <a:rPr lang="en-US" sz="2400" strike="noStrike">
                <a:solidFill>
                  <a:srgbClr val="ff0000"/>
                </a:solidFill>
                <a:latin typeface="Arial"/>
              </a:rPr>
              <a:t>blocks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) are generated by the high-level thread manager/scheduler and distributed to the SMs.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At the SM, </a:t>
            </a:r>
            <a:r>
              <a:rPr lang="en-US" sz="2400" strike="noStrike">
                <a:solidFill>
                  <a:srgbClr val="ff0000"/>
                </a:solidFill>
                <a:latin typeface="Arial"/>
              </a:rPr>
              <a:t>blocks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are executed SIMD style.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Basic programming model </a:t>
            </a:r>
            <a:r>
              <a:rPr lang="en-US" sz="24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Two levels of parallelism: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Level 1:  </a:t>
            </a:r>
            <a:r>
              <a:rPr lang="en-US" sz="2400" strike="noStrike">
                <a:solidFill>
                  <a:srgbClr val="ff0000"/>
                </a:solidFill>
                <a:latin typeface="Arial"/>
              </a:rPr>
              <a:t>blocks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are the equivalent of multiprocessor threads (not CUDA </a:t>
            </a:r>
            <a:r>
              <a:rPr lang="en-US" sz="2400" strike="noStrike">
                <a:solidFill>
                  <a:srgbClr val="ff0000"/>
                </a:solidFill>
                <a:latin typeface="Arial"/>
              </a:rPr>
              <a:t>threads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).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Level 2:  </a:t>
            </a:r>
            <a:r>
              <a:rPr lang="en-US" sz="2400" strike="noStrike">
                <a:solidFill>
                  <a:srgbClr val="ff0000"/>
                </a:solidFill>
                <a:latin typeface="Arial"/>
              </a:rPr>
              <a:t>blocks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are dataparallel/vector.  That is, when blocks execute on SMs, they do so in dataparallel fashion.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CUDA </a:t>
            </a:r>
            <a:r>
              <a:rPr lang="en-US" sz="2000" strike="noStrike">
                <a:solidFill>
                  <a:srgbClr val="ff0000"/>
                </a:solidFill>
                <a:latin typeface="Arial"/>
              </a:rPr>
              <a:t>threads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in a </a:t>
            </a:r>
            <a:r>
              <a:rPr lang="en-US" sz="2000" strike="noStrike">
                <a:solidFill>
                  <a:srgbClr val="ff0000"/>
                </a:solidFill>
                <a:latin typeface="Arial"/>
              </a:rPr>
              <a:t>block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collectively form single vector instructions. </a:t>
            </a:r>
            <a:endParaRPr/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152280" y="228600"/>
            <a:ext cx="88387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3.  A First GPU/CUDA Program</a:t>
            </a:r>
            <a:endParaRPr/>
          </a:p>
        </p:txBody>
      </p:sp>
      <p:sp>
        <p:nvSpPr>
          <p:cNvPr id="675" name="TextShape 2"/>
          <p:cNvSpPr txBox="1"/>
          <p:nvPr/>
        </p:nvSpPr>
        <p:spPr>
          <a:xfrm>
            <a:off x="38088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Open the GPU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necessary because the GPU looks like an I/O device to the host system.  Must allocate resource, initialize, set up drivers, etc.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Allocate memory on the GPU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necessary to tell the GPU where to put data on a transfer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Transfer data to the GPU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from host to allocated GPU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[execute GPU code]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Retrieve data from the GPU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from GPU allocated GPU memory to the host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Close the GPU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free the resource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Picture 3" descr=""/>
          <p:cNvPicPr/>
          <p:nvPr/>
        </p:nvPicPr>
        <p:blipFill>
          <a:blip r:embed="rId1"/>
          <a:stretch/>
        </p:blipFill>
        <p:spPr>
          <a:xfrm>
            <a:off x="1600200" y="3240"/>
            <a:ext cx="59421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Review Parallel Processing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04920" y="1219320"/>
            <a:ext cx="85341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Performance measures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FLOPs, Memory BW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Superscalar &amp; Pipelining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SIMD and Vector Processing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Vector lanes, SIMD PEs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Multithreading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Memory hierarchy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Spatial Locality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Temporal Locality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Arithmetic Intensity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Picture 3" descr=""/>
          <p:cNvPicPr/>
          <p:nvPr/>
        </p:nvPicPr>
        <p:blipFill>
          <a:blip r:embed="rId1"/>
          <a:stretch/>
        </p:blipFill>
        <p:spPr>
          <a:xfrm>
            <a:off x="1388160" y="0"/>
            <a:ext cx="65620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Picture 3" descr=""/>
          <p:cNvPicPr/>
          <p:nvPr/>
        </p:nvPicPr>
        <p:blipFill>
          <a:blip r:embed="rId1"/>
          <a:stretch/>
        </p:blipFill>
        <p:spPr>
          <a:xfrm>
            <a:off x="1155240" y="0"/>
            <a:ext cx="70524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Now, the GPU part</a:t>
            </a:r>
            <a:endParaRPr/>
          </a:p>
        </p:txBody>
      </p:sp>
      <p:pic>
        <p:nvPicPr>
          <p:cNvPr id="680" name="Content Placeholder 3" descr=""/>
          <p:cNvPicPr/>
          <p:nvPr/>
        </p:nvPicPr>
        <p:blipFill>
          <a:blip r:embed="rId1"/>
          <a:srcRect l="-11557" t="-32123" r="-12262" b="-51494"/>
          <a:stretch/>
        </p:blipFill>
        <p:spPr>
          <a:xfrm>
            <a:off x="304920" y="1219320"/>
            <a:ext cx="853416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76320" y="6553080"/>
            <a:ext cx="335232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682" name="TextShape 2"/>
          <p:cNvSpPr txBox="1"/>
          <p:nvPr/>
        </p:nvSpPr>
        <p:spPr>
          <a:xfrm>
            <a:off x="228600" y="1143000"/>
            <a:ext cx="4952520" cy="510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Global 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Primary means of communicating R/W data between 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host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device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Contents visible to all threads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Long latency access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We will focus on global memory for now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Also Shared Memory, which is on-chip and shared by threads in a block (critical)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and Constant and Texture memory (more advanced)</a:t>
            </a:r>
            <a:endParaRPr/>
          </a:p>
        </p:txBody>
      </p:sp>
      <p:sp>
        <p:nvSpPr>
          <p:cNvPr id="683" name="CustomShape 3"/>
          <p:cNvSpPr/>
          <p:nvPr/>
        </p:nvSpPr>
        <p:spPr>
          <a:xfrm>
            <a:off x="5402160" y="2362320"/>
            <a:ext cx="3706560" cy="3355560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Grid</a:t>
            </a:r>
            <a:endParaRPr/>
          </a:p>
        </p:txBody>
      </p:sp>
      <p:sp>
        <p:nvSpPr>
          <p:cNvPr id="684" name="CustomShape 4"/>
          <p:cNvSpPr/>
          <p:nvPr/>
        </p:nvSpPr>
        <p:spPr>
          <a:xfrm>
            <a:off x="5452920" y="5130720"/>
            <a:ext cx="3604680" cy="42516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Global Memory</a:t>
            </a:r>
            <a:endParaRPr/>
          </a:p>
        </p:txBody>
      </p:sp>
      <p:sp>
        <p:nvSpPr>
          <p:cNvPr id="685" name="CustomShape 5"/>
          <p:cNvSpPr/>
          <p:nvPr/>
        </p:nvSpPr>
        <p:spPr>
          <a:xfrm>
            <a:off x="5451480" y="2855880"/>
            <a:ext cx="1771200" cy="2160360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Block (0, 0)‏</a:t>
            </a:r>
            <a:endParaRPr/>
          </a:p>
        </p:txBody>
      </p:sp>
      <p:sp>
        <p:nvSpPr>
          <p:cNvPr id="686" name="CustomShape 6"/>
          <p:cNvSpPr/>
          <p:nvPr/>
        </p:nvSpPr>
        <p:spPr>
          <a:xfrm>
            <a:off x="5500800" y="3365640"/>
            <a:ext cx="1682280" cy="34884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Shared Memory</a:t>
            </a:r>
            <a:endParaRPr/>
          </a:p>
        </p:txBody>
      </p:sp>
      <p:sp>
        <p:nvSpPr>
          <p:cNvPr id="687" name="CustomShape 7"/>
          <p:cNvSpPr/>
          <p:nvPr/>
        </p:nvSpPr>
        <p:spPr>
          <a:xfrm>
            <a:off x="5491080" y="439416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(0, 0)‏</a:t>
            </a:r>
            <a:endParaRPr/>
          </a:p>
        </p:txBody>
      </p:sp>
      <p:sp>
        <p:nvSpPr>
          <p:cNvPr id="688" name="CustomShape 8"/>
          <p:cNvSpPr/>
          <p:nvPr/>
        </p:nvSpPr>
        <p:spPr>
          <a:xfrm>
            <a:off x="5491080" y="3868560"/>
            <a:ext cx="6220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689" name="Line 9"/>
          <p:cNvSpPr/>
          <p:nvPr/>
        </p:nvSpPr>
        <p:spPr>
          <a:xfrm flipV="1">
            <a:off x="6210000" y="3714480"/>
            <a:ext cx="3240" cy="6717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690" name="Line 10"/>
          <p:cNvSpPr/>
          <p:nvPr/>
        </p:nvSpPr>
        <p:spPr>
          <a:xfrm flipV="1">
            <a:off x="5802120" y="4160520"/>
            <a:ext cx="1440" cy="22572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691" name="Line 11"/>
          <p:cNvSpPr/>
          <p:nvPr/>
        </p:nvSpPr>
        <p:spPr>
          <a:xfrm>
            <a:off x="6089400" y="488628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692" name="CustomShape 12"/>
          <p:cNvSpPr/>
          <p:nvPr/>
        </p:nvSpPr>
        <p:spPr>
          <a:xfrm>
            <a:off x="6362640" y="439416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(1, 0)‏</a:t>
            </a:r>
            <a:endParaRPr/>
          </a:p>
        </p:txBody>
      </p:sp>
      <p:sp>
        <p:nvSpPr>
          <p:cNvPr id="693" name="CustomShape 13"/>
          <p:cNvSpPr/>
          <p:nvPr/>
        </p:nvSpPr>
        <p:spPr>
          <a:xfrm>
            <a:off x="6362640" y="3868560"/>
            <a:ext cx="6202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694" name="Line 14"/>
          <p:cNvSpPr/>
          <p:nvPr/>
        </p:nvSpPr>
        <p:spPr>
          <a:xfrm flipV="1">
            <a:off x="7080120" y="3714480"/>
            <a:ext cx="3240" cy="6717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695" name="Line 15"/>
          <p:cNvSpPr/>
          <p:nvPr/>
        </p:nvSpPr>
        <p:spPr>
          <a:xfrm flipV="1">
            <a:off x="6673680" y="4160520"/>
            <a:ext cx="1440" cy="22572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696" name="Line 16"/>
          <p:cNvSpPr/>
          <p:nvPr/>
        </p:nvSpPr>
        <p:spPr>
          <a:xfrm>
            <a:off x="6960960" y="488628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697" name="CustomShape 17"/>
          <p:cNvSpPr/>
          <p:nvPr/>
        </p:nvSpPr>
        <p:spPr>
          <a:xfrm>
            <a:off x="7288200" y="2855880"/>
            <a:ext cx="1771200" cy="2160360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Block (1, 0)‏</a:t>
            </a:r>
            <a:endParaRPr/>
          </a:p>
        </p:txBody>
      </p:sp>
      <p:sp>
        <p:nvSpPr>
          <p:cNvPr id="698" name="CustomShape 18"/>
          <p:cNvSpPr/>
          <p:nvPr/>
        </p:nvSpPr>
        <p:spPr>
          <a:xfrm>
            <a:off x="7335720" y="3365640"/>
            <a:ext cx="1684080" cy="34884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Shared Memory</a:t>
            </a:r>
            <a:endParaRPr/>
          </a:p>
        </p:txBody>
      </p:sp>
      <p:sp>
        <p:nvSpPr>
          <p:cNvPr id="699" name="CustomShape 19"/>
          <p:cNvSpPr/>
          <p:nvPr/>
        </p:nvSpPr>
        <p:spPr>
          <a:xfrm>
            <a:off x="7327800" y="439416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(0, 0)‏</a:t>
            </a:r>
            <a:endParaRPr/>
          </a:p>
        </p:txBody>
      </p:sp>
      <p:sp>
        <p:nvSpPr>
          <p:cNvPr id="700" name="CustomShape 20"/>
          <p:cNvSpPr/>
          <p:nvPr/>
        </p:nvSpPr>
        <p:spPr>
          <a:xfrm>
            <a:off x="7327800" y="3868560"/>
            <a:ext cx="6202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701" name="Line 21"/>
          <p:cNvSpPr/>
          <p:nvPr/>
        </p:nvSpPr>
        <p:spPr>
          <a:xfrm flipV="1">
            <a:off x="8045280" y="3714480"/>
            <a:ext cx="3240" cy="6717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02" name="Line 22"/>
          <p:cNvSpPr/>
          <p:nvPr/>
        </p:nvSpPr>
        <p:spPr>
          <a:xfrm flipV="1">
            <a:off x="7638840" y="4160520"/>
            <a:ext cx="1440" cy="22572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03" name="Line 23"/>
          <p:cNvSpPr/>
          <p:nvPr/>
        </p:nvSpPr>
        <p:spPr>
          <a:xfrm>
            <a:off x="7926120" y="488628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04" name="CustomShape 24"/>
          <p:cNvSpPr/>
          <p:nvPr/>
        </p:nvSpPr>
        <p:spPr>
          <a:xfrm>
            <a:off x="8199360" y="439416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(1, 0)‏</a:t>
            </a:r>
            <a:endParaRPr/>
          </a:p>
        </p:txBody>
      </p:sp>
      <p:sp>
        <p:nvSpPr>
          <p:cNvPr id="705" name="CustomShape 25"/>
          <p:cNvSpPr/>
          <p:nvPr/>
        </p:nvSpPr>
        <p:spPr>
          <a:xfrm>
            <a:off x="8199360" y="3868560"/>
            <a:ext cx="6202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706" name="Line 26"/>
          <p:cNvSpPr/>
          <p:nvPr/>
        </p:nvSpPr>
        <p:spPr>
          <a:xfrm flipV="1">
            <a:off x="8916840" y="3714480"/>
            <a:ext cx="3240" cy="6717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07" name="Line 27"/>
          <p:cNvSpPr/>
          <p:nvPr/>
        </p:nvSpPr>
        <p:spPr>
          <a:xfrm flipV="1">
            <a:off x="8508960" y="4160520"/>
            <a:ext cx="1440" cy="22572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08" name="Line 28"/>
          <p:cNvSpPr/>
          <p:nvPr/>
        </p:nvSpPr>
        <p:spPr>
          <a:xfrm>
            <a:off x="8797680" y="488628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09" name="CustomShape 29"/>
          <p:cNvSpPr/>
          <p:nvPr/>
        </p:nvSpPr>
        <p:spPr>
          <a:xfrm>
            <a:off x="4572000" y="5126040"/>
            <a:ext cx="563040" cy="429840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710" name="Line 30"/>
          <p:cNvSpPr/>
          <p:nvPr/>
        </p:nvSpPr>
        <p:spPr>
          <a:xfrm>
            <a:off x="5135400" y="5338440"/>
            <a:ext cx="315720" cy="180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11" name="Line 31"/>
          <p:cNvSpPr/>
          <p:nvPr/>
        </p:nvSpPr>
        <p:spPr>
          <a:xfrm>
            <a:off x="2743200" y="1447560"/>
            <a:ext cx="2819160" cy="3733920"/>
          </a:xfrm>
          <a:prstGeom prst="line">
            <a:avLst/>
          </a:prstGeom>
          <a:ln w="28440">
            <a:solidFill>
              <a:srgbClr val="3333cc"/>
            </a:solidFill>
            <a:miter/>
            <a:tailEnd len="med" type="triangle" w="med"/>
          </a:ln>
        </p:spPr>
      </p:sp>
      <p:sp>
        <p:nvSpPr>
          <p:cNvPr id="712" name="TextShape 32"/>
          <p:cNvSpPr txBox="1"/>
          <p:nvPr/>
        </p:nvSpPr>
        <p:spPr>
          <a:xfrm>
            <a:off x="152280" y="228600"/>
            <a:ext cx="88387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4.  More on Global Memory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Shape 1"/>
          <p:cNvSpPr txBox="1"/>
          <p:nvPr/>
        </p:nvSpPr>
        <p:spPr>
          <a:xfrm>
            <a:off x="76320" y="6553080"/>
            <a:ext cx="34286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714" name="TextShape 2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Memory Allocation and Data Transfer</a:t>
            </a:r>
            <a:endParaRPr/>
          </a:p>
        </p:txBody>
      </p:sp>
      <p:sp>
        <p:nvSpPr>
          <p:cNvPr id="715" name="TextShape 3"/>
          <p:cNvSpPr txBox="1"/>
          <p:nvPr/>
        </p:nvSpPr>
        <p:spPr>
          <a:xfrm>
            <a:off x="76320" y="1143000"/>
            <a:ext cx="5333760" cy="525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cudaMalloc()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Allocates object in the device </a:t>
            </a:r>
            <a:r>
              <a:rPr lang="en-US" strike="noStrike" u="sng">
                <a:solidFill>
                  <a:srgbClr val="000000"/>
                </a:solidFill>
                <a:latin typeface="Arial"/>
              </a:rPr>
              <a:t>Global 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Requires two parameters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Address of a pointe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r to the allocated object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Size of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 allocated object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cudaFree()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Frees object from device Global Memory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Pointer to freed object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cudaMemcpy()‏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Requires four parameters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Pointer to destination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Pointer to source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Number of bytes copied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Type of transfer: 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Host to Host, Host to Device, Device to Host, Device to Device</a:t>
            </a:r>
            <a:endParaRPr/>
          </a:p>
          <a:p>
            <a:endParaRPr/>
          </a:p>
        </p:txBody>
      </p:sp>
      <p:sp>
        <p:nvSpPr>
          <p:cNvPr id="716" name="CustomShape 4"/>
          <p:cNvSpPr/>
          <p:nvPr/>
        </p:nvSpPr>
        <p:spPr>
          <a:xfrm>
            <a:off x="5402160" y="1751040"/>
            <a:ext cx="3706560" cy="3355560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Grid</a:t>
            </a:r>
            <a:endParaRPr/>
          </a:p>
        </p:txBody>
      </p:sp>
      <p:sp>
        <p:nvSpPr>
          <p:cNvPr id="717" name="CustomShape 5"/>
          <p:cNvSpPr/>
          <p:nvPr/>
        </p:nvSpPr>
        <p:spPr>
          <a:xfrm>
            <a:off x="5452920" y="4519440"/>
            <a:ext cx="3604680" cy="42516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Global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Memory</a:t>
            </a:r>
            <a:endParaRPr/>
          </a:p>
        </p:txBody>
      </p:sp>
      <p:sp>
        <p:nvSpPr>
          <p:cNvPr id="718" name="CustomShape 6"/>
          <p:cNvSpPr/>
          <p:nvPr/>
        </p:nvSpPr>
        <p:spPr>
          <a:xfrm>
            <a:off x="5451480" y="2244600"/>
            <a:ext cx="1771200" cy="2160360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Block (0, 0)‏</a:t>
            </a:r>
            <a:endParaRPr/>
          </a:p>
        </p:txBody>
      </p:sp>
      <p:sp>
        <p:nvSpPr>
          <p:cNvPr id="719" name="CustomShape 7"/>
          <p:cNvSpPr/>
          <p:nvPr/>
        </p:nvSpPr>
        <p:spPr>
          <a:xfrm>
            <a:off x="5500800" y="2754360"/>
            <a:ext cx="1682280" cy="34884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Shared Memory</a:t>
            </a:r>
            <a:endParaRPr/>
          </a:p>
        </p:txBody>
      </p:sp>
      <p:sp>
        <p:nvSpPr>
          <p:cNvPr id="720" name="CustomShape 8"/>
          <p:cNvSpPr/>
          <p:nvPr/>
        </p:nvSpPr>
        <p:spPr>
          <a:xfrm>
            <a:off x="5491080" y="378288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(0, 0)‏</a:t>
            </a:r>
            <a:endParaRPr/>
          </a:p>
        </p:txBody>
      </p:sp>
      <p:sp>
        <p:nvSpPr>
          <p:cNvPr id="721" name="CustomShape 9"/>
          <p:cNvSpPr/>
          <p:nvPr/>
        </p:nvSpPr>
        <p:spPr>
          <a:xfrm>
            <a:off x="5491080" y="3257640"/>
            <a:ext cx="6220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722" name="Line 10"/>
          <p:cNvSpPr/>
          <p:nvPr/>
        </p:nvSpPr>
        <p:spPr>
          <a:xfrm flipV="1">
            <a:off x="6210000" y="3103560"/>
            <a:ext cx="3240" cy="67140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23" name="Line 11"/>
          <p:cNvSpPr/>
          <p:nvPr/>
        </p:nvSpPr>
        <p:spPr>
          <a:xfrm flipV="1">
            <a:off x="5802120" y="3549600"/>
            <a:ext cx="1440" cy="2253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24" name="Line 12"/>
          <p:cNvSpPr/>
          <p:nvPr/>
        </p:nvSpPr>
        <p:spPr>
          <a:xfrm>
            <a:off x="6089400" y="427500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25" name="CustomShape 13"/>
          <p:cNvSpPr/>
          <p:nvPr/>
        </p:nvSpPr>
        <p:spPr>
          <a:xfrm>
            <a:off x="6362640" y="378288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(1, 0)‏</a:t>
            </a:r>
            <a:endParaRPr/>
          </a:p>
        </p:txBody>
      </p:sp>
      <p:sp>
        <p:nvSpPr>
          <p:cNvPr id="726" name="CustomShape 14"/>
          <p:cNvSpPr/>
          <p:nvPr/>
        </p:nvSpPr>
        <p:spPr>
          <a:xfrm>
            <a:off x="6362640" y="3257640"/>
            <a:ext cx="6202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727" name="Line 15"/>
          <p:cNvSpPr/>
          <p:nvPr/>
        </p:nvSpPr>
        <p:spPr>
          <a:xfrm flipV="1">
            <a:off x="7080120" y="3103560"/>
            <a:ext cx="3240" cy="67140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28" name="Line 16"/>
          <p:cNvSpPr/>
          <p:nvPr/>
        </p:nvSpPr>
        <p:spPr>
          <a:xfrm flipV="1">
            <a:off x="6673680" y="3549600"/>
            <a:ext cx="1440" cy="2253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29" name="Line 17"/>
          <p:cNvSpPr/>
          <p:nvPr/>
        </p:nvSpPr>
        <p:spPr>
          <a:xfrm>
            <a:off x="6960960" y="427500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30" name="CustomShape 18"/>
          <p:cNvSpPr/>
          <p:nvPr/>
        </p:nvSpPr>
        <p:spPr>
          <a:xfrm>
            <a:off x="7288200" y="2244600"/>
            <a:ext cx="1771200" cy="2160360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Block (1, 0)‏</a:t>
            </a:r>
            <a:endParaRPr/>
          </a:p>
        </p:txBody>
      </p:sp>
      <p:sp>
        <p:nvSpPr>
          <p:cNvPr id="731" name="CustomShape 19"/>
          <p:cNvSpPr/>
          <p:nvPr/>
        </p:nvSpPr>
        <p:spPr>
          <a:xfrm>
            <a:off x="7335720" y="2754360"/>
            <a:ext cx="1684080" cy="34884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Shared Memory</a:t>
            </a:r>
            <a:endParaRPr/>
          </a:p>
        </p:txBody>
      </p:sp>
      <p:sp>
        <p:nvSpPr>
          <p:cNvPr id="732" name="CustomShape 20"/>
          <p:cNvSpPr/>
          <p:nvPr/>
        </p:nvSpPr>
        <p:spPr>
          <a:xfrm>
            <a:off x="7327800" y="378288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(0, 0)‏</a:t>
            </a:r>
            <a:endParaRPr/>
          </a:p>
        </p:txBody>
      </p:sp>
      <p:sp>
        <p:nvSpPr>
          <p:cNvPr id="733" name="CustomShape 21"/>
          <p:cNvSpPr/>
          <p:nvPr/>
        </p:nvSpPr>
        <p:spPr>
          <a:xfrm>
            <a:off x="7327800" y="3257640"/>
            <a:ext cx="6202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734" name="Line 22"/>
          <p:cNvSpPr/>
          <p:nvPr/>
        </p:nvSpPr>
        <p:spPr>
          <a:xfrm flipV="1">
            <a:off x="8045280" y="3103560"/>
            <a:ext cx="3240" cy="67140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35" name="Line 23"/>
          <p:cNvSpPr/>
          <p:nvPr/>
        </p:nvSpPr>
        <p:spPr>
          <a:xfrm flipV="1">
            <a:off x="7638840" y="3549600"/>
            <a:ext cx="1440" cy="2253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36" name="Line 24"/>
          <p:cNvSpPr/>
          <p:nvPr/>
        </p:nvSpPr>
        <p:spPr>
          <a:xfrm>
            <a:off x="7926120" y="427500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37" name="CustomShape 25"/>
          <p:cNvSpPr/>
          <p:nvPr/>
        </p:nvSpPr>
        <p:spPr>
          <a:xfrm>
            <a:off x="8199360" y="3782880"/>
            <a:ext cx="820440" cy="48708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Thread (1, 0)‏</a:t>
            </a:r>
            <a:endParaRPr/>
          </a:p>
        </p:txBody>
      </p:sp>
      <p:sp>
        <p:nvSpPr>
          <p:cNvPr id="738" name="CustomShape 26"/>
          <p:cNvSpPr/>
          <p:nvPr/>
        </p:nvSpPr>
        <p:spPr>
          <a:xfrm>
            <a:off x="8199360" y="3257640"/>
            <a:ext cx="620280" cy="298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3300"/>
                </a:solidFill>
                <a:latin typeface="Arial"/>
              </a:rPr>
              <a:t>Registers</a:t>
            </a:r>
            <a:endParaRPr/>
          </a:p>
        </p:txBody>
      </p:sp>
      <p:sp>
        <p:nvSpPr>
          <p:cNvPr id="739" name="Line 27"/>
          <p:cNvSpPr/>
          <p:nvPr/>
        </p:nvSpPr>
        <p:spPr>
          <a:xfrm flipV="1">
            <a:off x="8916840" y="3103560"/>
            <a:ext cx="3240" cy="67140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40" name="Line 28"/>
          <p:cNvSpPr/>
          <p:nvPr/>
        </p:nvSpPr>
        <p:spPr>
          <a:xfrm flipV="1">
            <a:off x="8508960" y="3549600"/>
            <a:ext cx="1440" cy="22536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41" name="Line 29"/>
          <p:cNvSpPr/>
          <p:nvPr/>
        </p:nvSpPr>
        <p:spPr>
          <a:xfrm>
            <a:off x="8797680" y="4275000"/>
            <a:ext cx="1800" cy="244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42" name="CustomShape 30"/>
          <p:cNvSpPr/>
          <p:nvPr/>
        </p:nvSpPr>
        <p:spPr>
          <a:xfrm>
            <a:off x="4572000" y="4514760"/>
            <a:ext cx="563040" cy="429840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003300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743" name="Line 31"/>
          <p:cNvSpPr/>
          <p:nvPr/>
        </p:nvSpPr>
        <p:spPr>
          <a:xfrm>
            <a:off x="5135400" y="4727520"/>
            <a:ext cx="315720" cy="1440"/>
          </a:xfrm>
          <a:prstGeom prst="line">
            <a:avLst/>
          </a:prstGeom>
          <a:ln w="255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44" name="Line 32"/>
          <p:cNvSpPr/>
          <p:nvPr/>
        </p:nvSpPr>
        <p:spPr>
          <a:xfrm>
            <a:off x="4419360" y="1904760"/>
            <a:ext cx="1143000" cy="2667240"/>
          </a:xfrm>
          <a:prstGeom prst="line">
            <a:avLst/>
          </a:prstGeom>
          <a:ln w="41400">
            <a:solidFill>
              <a:srgbClr val="3333cc"/>
            </a:solidFill>
            <a:miter/>
            <a:tailEnd len="med" type="triangle" w="med"/>
          </a:ln>
        </p:spPr>
      </p:sp>
      <p:sp>
        <p:nvSpPr>
          <p:cNvPr id="745" name="CustomShape 33"/>
          <p:cNvSpPr/>
          <p:nvPr/>
        </p:nvSpPr>
        <p:spPr>
          <a:xfrm>
            <a:off x="5029200" y="4495680"/>
            <a:ext cx="456840" cy="456840"/>
          </a:xfrm>
          <a:prstGeom prst="flowChartConnector">
            <a:avLst/>
          </a:prstGeom>
          <a:noFill/>
          <a:ln w="3168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Line 34"/>
          <p:cNvSpPr/>
          <p:nvPr/>
        </p:nvSpPr>
        <p:spPr>
          <a:xfrm>
            <a:off x="2209680" y="4495680"/>
            <a:ext cx="2743200" cy="304920"/>
          </a:xfrm>
          <a:prstGeom prst="line">
            <a:avLst/>
          </a:prstGeom>
          <a:ln w="41400">
            <a:solidFill>
              <a:srgbClr val="3333cc"/>
            </a:solidFill>
            <a:miter/>
            <a:tailEnd len="med" type="triangle" w="med"/>
          </a:ln>
        </p:spPr>
      </p:sp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Shape 1"/>
          <p:cNvSpPr txBox="1"/>
          <p:nvPr/>
        </p:nvSpPr>
        <p:spPr>
          <a:xfrm>
            <a:off x="76320" y="6553080"/>
            <a:ext cx="403812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748" name="TextShape 2"/>
          <p:cNvSpPr txBox="1"/>
          <p:nvPr/>
        </p:nvSpPr>
        <p:spPr>
          <a:xfrm>
            <a:off x="76320" y="228600"/>
            <a:ext cx="8991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Memory Allocation and Data Transfer‏</a:t>
            </a:r>
            <a:endParaRPr/>
          </a:p>
        </p:txBody>
      </p:sp>
      <p:sp>
        <p:nvSpPr>
          <p:cNvPr id="749" name="TextShape 3"/>
          <p:cNvSpPr txBox="1"/>
          <p:nvPr/>
        </p:nvSpPr>
        <p:spPr>
          <a:xfrm>
            <a:off x="304920" y="1066680"/>
            <a:ext cx="8686440" cy="20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Code example: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Allocate a  64 x 64 single precision float array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Attach the allocated storage to Md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d” is often used to indicate a device data structure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Transfer a  64 x 64 single precision float array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M is in host memory and Md is in device 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cudaMemcpyHostToDevice and cudaMemcpyDeviceToHost are symbolic constants</a:t>
            </a:r>
            <a:endParaRPr/>
          </a:p>
          <a:p>
            <a:endParaRPr/>
          </a:p>
        </p:txBody>
      </p:sp>
      <p:sp>
        <p:nvSpPr>
          <p:cNvPr id="750" name="CustomShape 4"/>
          <p:cNvSpPr/>
          <p:nvPr/>
        </p:nvSpPr>
        <p:spPr>
          <a:xfrm>
            <a:off x="533520" y="3276720"/>
            <a:ext cx="8152920" cy="2811960"/>
          </a:xfrm>
          <a:prstGeom prst="rect">
            <a:avLst/>
          </a:prstGeom>
          <a:noFill/>
          <a:ln w="12600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1a1a66"/>
                </a:solidFill>
                <a:latin typeface="Lucida Console"/>
              </a:rPr>
              <a:t>TILE_WIDTH = 64;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1a1a66"/>
                </a:solidFill>
                <a:latin typeface="Lucida Console"/>
              </a:rPr>
              <a:t>Float* Md;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1a1a66"/>
                </a:solidFill>
                <a:latin typeface="Lucida Console"/>
              </a:rPr>
              <a:t>int size = TILE_WIDTH * TILE_WIDTH * sizeof(float);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1a1a66"/>
                </a:solidFill>
                <a:latin typeface="Lucida Console"/>
              </a:rPr>
              <a:t>cudaMalloc((void**)&amp;Md, size);</a:t>
            </a:r>
            <a:endParaRPr/>
          </a:p>
          <a:p>
            <a:pPr>
              <a:lnSpc>
                <a:spcPct val="80000"/>
              </a:lnSpc>
            </a:pPr>
            <a:r>
              <a:rPr b="1" lang="en-US" strike="noStrike">
                <a:solidFill>
                  <a:srgbClr val="1a1a66"/>
                </a:solidFill>
                <a:latin typeface="Lucida Console"/>
              </a:rPr>
              <a:t>cudaFree(Md);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1a1a66"/>
                </a:solidFill>
                <a:latin typeface="Lucida Console"/>
              </a:rPr>
              <a:t>   </a:t>
            </a:r>
            <a:r>
              <a:rPr b="1" lang="en-US" strike="noStrike">
                <a:solidFill>
                  <a:srgbClr val="1a1a66"/>
                </a:solidFill>
                <a:latin typeface="Lucida Console"/>
              </a:rPr>
              <a:t>cudaMemcpy(Md, M, size, cudaMemcpyHostToDevice);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1a1a66"/>
                </a:solidFill>
                <a:latin typeface="Lucida Console"/>
              </a:rPr>
              <a:t>   </a:t>
            </a:r>
            <a:r>
              <a:rPr b="1" lang="en-US" strike="noStrike">
                <a:solidFill>
                  <a:srgbClr val="1a1a66"/>
                </a:solidFill>
                <a:latin typeface="Lucida Console"/>
              </a:rPr>
              <a:t>cudaMemcpy(M, Md, size, cudaMemcpyDeviceToHost);</a:t>
            </a:r>
            <a:endParaRPr/>
          </a:p>
        </p:txBody>
      </p:sp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152280" y="228600"/>
            <a:ext cx="88387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5. Reality Check:  compile, link, run</a:t>
            </a:r>
            <a:endParaRPr/>
          </a:p>
        </p:txBody>
      </p:sp>
      <p:sp>
        <p:nvSpPr>
          <p:cNvPr id="752" name="TextShape 2"/>
          <p:cNvSpPr txBox="1"/>
          <p:nvPr/>
        </p:nvSpPr>
        <p:spPr>
          <a:xfrm>
            <a:off x="533520" y="1066680"/>
            <a:ext cx="8305560" cy="563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There are multiple parts to CUDA programs: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 code to run on host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Function calls to interact with the device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GPU code for thread execution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GPU directives, intrinsics, etc., that are either not executed directly, or whose execution is hidden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Kernel launch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Getting all this to work requires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 generic C compiler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 CUDA compiler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Link libraries, both static and dynamic</a:t>
            </a: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Lab 0</a:t>
            </a:r>
            <a:endParaRPr/>
          </a:p>
        </p:txBody>
      </p:sp>
      <p:sp>
        <p:nvSpPr>
          <p:cNvPr id="754" name="TextShape 2"/>
          <p:cNvSpPr txBox="1"/>
          <p:nvPr/>
        </p:nvSpPr>
        <p:spPr>
          <a:xfrm>
            <a:off x="304920" y="1219320"/>
            <a:ext cx="85341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Goal:  Learn to compile, execute, and debug CUDA programs.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Input:  cuda_test.cu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Task:  Follow tutorials</a:t>
            </a:r>
            <a:endParaRPr/>
          </a:p>
        </p:txBody>
      </p:sp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extShape 1"/>
          <p:cNvSpPr txBox="1"/>
          <p:nvPr/>
        </p:nvSpPr>
        <p:spPr>
          <a:xfrm>
            <a:off x="76320" y="6553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756" name="CustomShape 2"/>
          <p:cNvSpPr/>
          <p:nvPr/>
        </p:nvSpPr>
        <p:spPr>
          <a:xfrm>
            <a:off x="419040" y="152280"/>
            <a:ext cx="8305560" cy="70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00"/>
                </a:solidFill>
                <a:latin typeface="Arial"/>
              </a:rPr>
              <a:t>Arrays of Parallel Threads</a:t>
            </a:r>
            <a:endParaRPr/>
          </a:p>
        </p:txBody>
      </p:sp>
      <p:sp>
        <p:nvSpPr>
          <p:cNvPr id="757" name="CustomShape 3"/>
          <p:cNvSpPr/>
          <p:nvPr/>
        </p:nvSpPr>
        <p:spPr>
          <a:xfrm>
            <a:off x="152280" y="914400"/>
            <a:ext cx="5028840" cy="1904760"/>
          </a:xfrm>
          <a:prstGeom prst="rect">
            <a:avLst/>
          </a:prstGeom>
          <a:noFill/>
          <a:ln w="1260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 CUDA kernel is executed by an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</a:rPr>
              <a:t>array of</a:t>
            </a:r>
            <a:r>
              <a:rPr b="1" i="1" lang="en-US" sz="2000" strike="noStrike">
                <a:solidFill>
                  <a:srgbClr val="3333cc"/>
                </a:solidFill>
                <a:latin typeface="Arial"/>
              </a:rPr>
              <a:t>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</a:rPr>
              <a:t>threads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All threads run the same code (SIMT)‏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Each thread has an ID that it uses to compute memory addresses and make control decisions</a:t>
            </a:r>
            <a:endParaRPr/>
          </a:p>
        </p:txBody>
      </p:sp>
      <p:sp>
        <p:nvSpPr>
          <p:cNvPr id="758" name="CustomShape 4"/>
          <p:cNvSpPr/>
          <p:nvPr/>
        </p:nvSpPr>
        <p:spPr>
          <a:xfrm>
            <a:off x="8238960" y="167148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759" name="CustomShape 5"/>
          <p:cNvSpPr/>
          <p:nvPr/>
        </p:nvSpPr>
        <p:spPr>
          <a:xfrm>
            <a:off x="8007480" y="1671480"/>
            <a:ext cx="23148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760" name="CustomShape 6"/>
          <p:cNvSpPr/>
          <p:nvPr/>
        </p:nvSpPr>
        <p:spPr>
          <a:xfrm>
            <a:off x="7773840" y="167148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761" name="CustomShape 7"/>
          <p:cNvSpPr/>
          <p:nvPr/>
        </p:nvSpPr>
        <p:spPr>
          <a:xfrm>
            <a:off x="7540560" y="167148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762" name="CustomShape 8"/>
          <p:cNvSpPr/>
          <p:nvPr/>
        </p:nvSpPr>
        <p:spPr>
          <a:xfrm>
            <a:off x="7307280" y="167148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763" name="CustomShape 9"/>
          <p:cNvSpPr/>
          <p:nvPr/>
        </p:nvSpPr>
        <p:spPr>
          <a:xfrm>
            <a:off x="7075440" y="1671480"/>
            <a:ext cx="23148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764" name="CustomShape 10"/>
          <p:cNvSpPr/>
          <p:nvPr/>
        </p:nvSpPr>
        <p:spPr>
          <a:xfrm>
            <a:off x="6842160" y="167148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765" name="CustomShape 11"/>
          <p:cNvSpPr/>
          <p:nvPr/>
        </p:nvSpPr>
        <p:spPr>
          <a:xfrm>
            <a:off x="6608880" y="1671480"/>
            <a:ext cx="23292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766" name="Line 12"/>
          <p:cNvSpPr/>
          <p:nvPr/>
        </p:nvSpPr>
        <p:spPr>
          <a:xfrm>
            <a:off x="6608520" y="1671480"/>
            <a:ext cx="186372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767" name="Line 13"/>
          <p:cNvSpPr/>
          <p:nvPr/>
        </p:nvSpPr>
        <p:spPr>
          <a:xfrm>
            <a:off x="6608520" y="1914480"/>
            <a:ext cx="186372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768" name="Line 14"/>
          <p:cNvSpPr/>
          <p:nvPr/>
        </p:nvSpPr>
        <p:spPr>
          <a:xfrm>
            <a:off x="6608520" y="1671480"/>
            <a:ext cx="1800" cy="2430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769" name="Line 15"/>
          <p:cNvSpPr/>
          <p:nvPr/>
        </p:nvSpPr>
        <p:spPr>
          <a:xfrm>
            <a:off x="6841800" y="1671480"/>
            <a:ext cx="180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770" name="Line 16"/>
          <p:cNvSpPr/>
          <p:nvPr/>
        </p:nvSpPr>
        <p:spPr>
          <a:xfrm>
            <a:off x="7075440" y="1671480"/>
            <a:ext cx="144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771" name="Line 17"/>
          <p:cNvSpPr/>
          <p:nvPr/>
        </p:nvSpPr>
        <p:spPr>
          <a:xfrm>
            <a:off x="7306920" y="1671480"/>
            <a:ext cx="180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772" name="Line 18"/>
          <p:cNvSpPr/>
          <p:nvPr/>
        </p:nvSpPr>
        <p:spPr>
          <a:xfrm>
            <a:off x="7540560" y="1671480"/>
            <a:ext cx="144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773" name="Line 19"/>
          <p:cNvSpPr/>
          <p:nvPr/>
        </p:nvSpPr>
        <p:spPr>
          <a:xfrm>
            <a:off x="7773840" y="1671480"/>
            <a:ext cx="144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774" name="Line 20"/>
          <p:cNvSpPr/>
          <p:nvPr/>
        </p:nvSpPr>
        <p:spPr>
          <a:xfrm>
            <a:off x="8007120" y="1671480"/>
            <a:ext cx="180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775" name="Line 21"/>
          <p:cNvSpPr/>
          <p:nvPr/>
        </p:nvSpPr>
        <p:spPr>
          <a:xfrm>
            <a:off x="8238960" y="1671480"/>
            <a:ext cx="1440" cy="243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776" name="Line 22"/>
          <p:cNvSpPr/>
          <p:nvPr/>
        </p:nvSpPr>
        <p:spPr>
          <a:xfrm>
            <a:off x="8472240" y="1671480"/>
            <a:ext cx="1800" cy="2430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777" name="CustomShape 23"/>
          <p:cNvSpPr/>
          <p:nvPr/>
        </p:nvSpPr>
        <p:spPr>
          <a:xfrm>
            <a:off x="6740640" y="203364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4"/>
          <p:cNvSpPr/>
          <p:nvPr/>
        </p:nvSpPr>
        <p:spPr>
          <a:xfrm>
            <a:off x="7000920" y="203184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5"/>
          <p:cNvSpPr/>
          <p:nvPr/>
        </p:nvSpPr>
        <p:spPr>
          <a:xfrm>
            <a:off x="7218360" y="203364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26"/>
          <p:cNvSpPr/>
          <p:nvPr/>
        </p:nvSpPr>
        <p:spPr>
          <a:xfrm>
            <a:off x="7461360" y="203976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27"/>
          <p:cNvSpPr/>
          <p:nvPr/>
        </p:nvSpPr>
        <p:spPr>
          <a:xfrm>
            <a:off x="8350200" y="203184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8"/>
          <p:cNvSpPr/>
          <p:nvPr/>
        </p:nvSpPr>
        <p:spPr>
          <a:xfrm>
            <a:off x="7651800" y="204948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29"/>
          <p:cNvSpPr/>
          <p:nvPr/>
        </p:nvSpPr>
        <p:spPr>
          <a:xfrm>
            <a:off x="7886880" y="2050920"/>
            <a:ext cx="240840" cy="236988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30"/>
          <p:cNvSpPr/>
          <p:nvPr/>
        </p:nvSpPr>
        <p:spPr>
          <a:xfrm>
            <a:off x="8129520" y="2031840"/>
            <a:ext cx="240840" cy="2371320"/>
          </a:xfrm>
          <a:custGeom>
            <a:avLst/>
            <a:gdLst/>
            <a:ahLst/>
            <a:rect l="0" t="0" r="r" b="b"/>
            <a:pathLst>
              <a:path w="153" h="1894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31"/>
          <p:cNvSpPr/>
          <p:nvPr/>
        </p:nvSpPr>
        <p:spPr>
          <a:xfrm>
            <a:off x="6391440" y="2639880"/>
            <a:ext cx="2603160" cy="10062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float x = input[threadID];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float y = func(x);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output[threadID] = y;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Courier New"/>
              </a:rPr>
              <a:t>…</a:t>
            </a:r>
            <a:endParaRPr/>
          </a:p>
        </p:txBody>
      </p:sp>
      <p:sp>
        <p:nvSpPr>
          <p:cNvPr id="786" name="CustomShape 32"/>
          <p:cNvSpPr/>
          <p:nvPr/>
        </p:nvSpPr>
        <p:spPr>
          <a:xfrm>
            <a:off x="5334120" y="1620720"/>
            <a:ext cx="11552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Courier New"/>
              </a:rPr>
              <a:t>threadID</a:t>
            </a:r>
            <a:endParaRPr/>
          </a:p>
        </p:txBody>
      </p:sp>
      <p:sp>
        <p:nvSpPr>
          <p:cNvPr id="787" name="CustomShape 33"/>
          <p:cNvSpPr/>
          <p:nvPr/>
        </p:nvSpPr>
        <p:spPr>
          <a:xfrm>
            <a:off x="152280" y="2971800"/>
            <a:ext cx="5638320" cy="322380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// Kernel definition - specified with  </a:t>
            </a:r>
            <a:r>
              <a:rPr b="1" lang="en-US" sz="1400" strike="noStrike">
                <a:solidFill>
                  <a:srgbClr val="ff0000"/>
                </a:solidFill>
                <a:latin typeface="Lucida Console"/>
              </a:rPr>
              <a:t>__global__</a:t>
            </a: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  syntax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__global__ void VecAdd (float* A, float* B, float* C)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int i = threadIdx.x;    </a:t>
            </a: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// get unique (1D) thread 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C[i] = A[i] + B[i];     </a:t>
            </a: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// do my bit of work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// Single block, but scales immediately to multiple blocks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   …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// Kernel invocation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trike="noStrike">
                <a:solidFill>
                  <a:srgbClr val="000000"/>
                </a:solidFill>
                <a:latin typeface="Lucida Console"/>
              </a:rPr>
              <a:t>VecAdd&lt;&lt;&lt;1,N&gt;&gt;&gt;(A,B,C); </a:t>
            </a: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// # of CUDA threads is specified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                          </a:t>
            </a:r>
            <a:r>
              <a:rPr b="1" lang="en-US" sz="1200" strike="noStrike">
                <a:solidFill>
                  <a:srgbClr val="ff0000"/>
                </a:solidFill>
                <a:latin typeface="Lucida Console"/>
              </a:rPr>
              <a:t>// with the &lt;&lt;&lt;…&gt;&gt;&gt; syntax</a:t>
            </a:r>
            <a:endParaRPr/>
          </a:p>
        </p:txBody>
      </p:sp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Lab 1</a:t>
            </a:r>
            <a:endParaRPr/>
          </a:p>
        </p:txBody>
      </p:sp>
      <p:sp>
        <p:nvSpPr>
          <p:cNvPr id="789" name="TextShape 2"/>
          <p:cNvSpPr txBox="1"/>
          <p:nvPr/>
        </p:nvSpPr>
        <p:spPr>
          <a:xfrm>
            <a:off x="304920" y="1219320"/>
            <a:ext cx="85341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Goal:  Practice dataparallel programming.  See the effect of arithmetic intensity on performance.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Input:  cuda_test.cu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Task:  Add complexity to per thread code.  Run and measure performance of different options.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Solution:  cuda_test_AI.cu</a:t>
            </a:r>
            <a:endParaRPr/>
          </a:p>
        </p:txBody>
      </p:sp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NVIDIA Vocabulary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1795680" y="1295280"/>
            <a:ext cx="55515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 u="sng">
                <a:solidFill>
                  <a:srgbClr val="000000"/>
                </a:solidFill>
                <a:latin typeface="Arial"/>
              </a:rPr>
              <a:t>CPU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 u="sng">
                <a:solidFill>
                  <a:srgbClr val="000000"/>
                </a:solidFill>
                <a:latin typeface="Arial"/>
              </a:rPr>
              <a:t>NVIDIA/CUDA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Vector Lane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Thread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Function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Coprocessor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Device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Main Memory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Global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Scratch Pad Cache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Shared Memory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TextShape 1"/>
          <p:cNvSpPr txBox="1"/>
          <p:nvPr/>
        </p:nvSpPr>
        <p:spPr>
          <a:xfrm>
            <a:off x="76320" y="6553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791" name="TextShape 2"/>
          <p:cNvSpPr txBox="1"/>
          <p:nvPr/>
        </p:nvSpPr>
        <p:spPr>
          <a:xfrm>
            <a:off x="685800" y="228600"/>
            <a:ext cx="830556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Extended C</a:t>
            </a:r>
            <a:endParaRPr/>
          </a:p>
        </p:txBody>
      </p:sp>
      <p:sp>
        <p:nvSpPr>
          <p:cNvPr id="792" name="TextShape 3"/>
          <p:cNvSpPr txBox="1"/>
          <p:nvPr/>
        </p:nvSpPr>
        <p:spPr>
          <a:xfrm>
            <a:off x="380880" y="1295280"/>
            <a:ext cx="3615840" cy="4647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Decl specs</a:t>
            </a:r>
            <a:endParaRPr/>
          </a:p>
          <a:p>
            <a:r>
              <a:rPr lang="en-US" strike="noStrike">
                <a:solidFill>
                  <a:srgbClr val="0070c0"/>
                </a:solidFill>
                <a:latin typeface="Arial"/>
              </a:rPr>
              <a:t>global, device, shared, local, constant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Keywords</a:t>
            </a:r>
            <a:endParaRPr/>
          </a:p>
          <a:p>
            <a:r>
              <a:rPr lang="en-US" strike="noStrike">
                <a:solidFill>
                  <a:srgbClr val="0070c0"/>
                </a:solidFill>
                <a:latin typeface="Arial"/>
              </a:rPr>
              <a:t>threadIdx, blockIdx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Intrinsics</a:t>
            </a:r>
            <a:endParaRPr/>
          </a:p>
          <a:p>
            <a:r>
              <a:rPr lang="en-US" strike="noStrike">
                <a:solidFill>
                  <a:srgbClr val="0070c0"/>
                </a:solidFill>
                <a:latin typeface="Arial"/>
              </a:rPr>
              <a:t>__syncthreads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Runtime API</a:t>
            </a:r>
            <a:endParaRPr/>
          </a:p>
          <a:p>
            <a:r>
              <a:rPr lang="en-US" strike="noStrike">
                <a:solidFill>
                  <a:srgbClr val="0070c0"/>
                </a:solidFill>
                <a:latin typeface="Arial"/>
              </a:rPr>
              <a:t>Memory, symbol, execution management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Function launch</a:t>
            </a:r>
            <a:endParaRPr/>
          </a:p>
        </p:txBody>
      </p:sp>
      <p:sp>
        <p:nvSpPr>
          <p:cNvPr id="793" name="CustomShape 4"/>
          <p:cNvSpPr/>
          <p:nvPr/>
        </p:nvSpPr>
        <p:spPr>
          <a:xfrm>
            <a:off x="4324320" y="1219320"/>
            <a:ext cx="4667040" cy="4565880"/>
          </a:xfrm>
          <a:prstGeom prst="rect">
            <a:avLst/>
          </a:prstGeom>
          <a:noFill/>
          <a:ln w="1908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__device__ float filter[N];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__global__ void convolve (float *image) 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__shared__ float region[M];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...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region[threadIdx] = image[i];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__syncthreads()  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...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image[j] = result;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// Allocate GPU memory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void *myimage = cudaMalloc(bytes)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// 100 blocks, 10 threads per block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Courier New"/>
              </a:rPr>
              <a:t>convolve&lt;&lt;&lt;100, 10&gt;&gt;&gt; (myimage);</a:t>
            </a:r>
            <a:endParaRPr/>
          </a:p>
        </p:txBody>
      </p:sp>
    </p:spTree>
  </p:cSld>
  <p:timing>
    <p:tnLst>
      <p:par>
        <p:cTn id="211" dur="indefinite" restart="never" nodeType="tmRoot">
          <p:childTnLst>
            <p:seq>
              <p:cTn id="2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Shape 1"/>
          <p:cNvSpPr txBox="1"/>
          <p:nvPr/>
        </p:nvSpPr>
        <p:spPr>
          <a:xfrm>
            <a:off x="76320" y="6551640"/>
            <a:ext cx="4114440" cy="2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795" name="TextShape 2"/>
          <p:cNvSpPr txBox="1"/>
          <p:nvPr/>
        </p:nvSpPr>
        <p:spPr>
          <a:xfrm>
            <a:off x="685800" y="152280"/>
            <a:ext cx="7848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CUDA Function Declarations</a:t>
            </a:r>
            <a:endParaRPr/>
          </a:p>
        </p:txBody>
      </p:sp>
      <p:sp>
        <p:nvSpPr>
          <p:cNvPr id="796" name="CustomShape 3"/>
          <p:cNvSpPr/>
          <p:nvPr/>
        </p:nvSpPr>
        <p:spPr>
          <a:xfrm>
            <a:off x="7008840" y="2548080"/>
            <a:ext cx="1904760" cy="4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797" name="CustomShape 4"/>
          <p:cNvSpPr/>
          <p:nvPr/>
        </p:nvSpPr>
        <p:spPr>
          <a:xfrm>
            <a:off x="5564160" y="2548080"/>
            <a:ext cx="1445760" cy="4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798" name="CustomShape 5"/>
          <p:cNvSpPr/>
          <p:nvPr/>
        </p:nvSpPr>
        <p:spPr>
          <a:xfrm>
            <a:off x="609480" y="2548080"/>
            <a:ext cx="4954320" cy="4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000" strike="noStrike">
                <a:solidFill>
                  <a:srgbClr val="3333cc"/>
                </a:solidFill>
                <a:latin typeface="Courier New"/>
              </a:rPr>
              <a:t>__host__</a:t>
            </a:r>
            <a:r>
              <a:rPr b="1" i="1" lang="en-US" sz="2000" strike="noStrike">
                <a:solidFill>
                  <a:srgbClr val="000000"/>
                </a:solidFill>
                <a:latin typeface="Courier New"/>
              </a:rPr>
              <a:t>   float HostFunc()‏</a:t>
            </a:r>
            <a:endParaRPr/>
          </a:p>
        </p:txBody>
      </p:sp>
      <p:sp>
        <p:nvSpPr>
          <p:cNvPr id="799" name="CustomShape 6"/>
          <p:cNvSpPr/>
          <p:nvPr/>
        </p:nvSpPr>
        <p:spPr>
          <a:xfrm>
            <a:off x="7008840" y="2060640"/>
            <a:ext cx="1904760" cy="48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800" name="CustomShape 7"/>
          <p:cNvSpPr/>
          <p:nvPr/>
        </p:nvSpPr>
        <p:spPr>
          <a:xfrm>
            <a:off x="5564160" y="2060640"/>
            <a:ext cx="1445760" cy="48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device</a:t>
            </a:r>
            <a:endParaRPr/>
          </a:p>
        </p:txBody>
      </p:sp>
      <p:sp>
        <p:nvSpPr>
          <p:cNvPr id="801" name="CustomShape 8"/>
          <p:cNvSpPr/>
          <p:nvPr/>
        </p:nvSpPr>
        <p:spPr>
          <a:xfrm>
            <a:off x="609480" y="2060640"/>
            <a:ext cx="4954320" cy="48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000" strike="noStrike">
                <a:solidFill>
                  <a:srgbClr val="3333cc"/>
                </a:solidFill>
                <a:latin typeface="Courier New"/>
              </a:rPr>
              <a:t>__global__</a:t>
            </a:r>
            <a:r>
              <a:rPr b="1" i="1" lang="en-US" sz="2000" strike="noStrike">
                <a:solidFill>
                  <a:srgbClr val="000000"/>
                </a:solidFill>
                <a:latin typeface="Courier New"/>
              </a:rPr>
              <a:t> void  KernelFunc()‏</a:t>
            </a:r>
            <a:endParaRPr/>
          </a:p>
        </p:txBody>
      </p:sp>
      <p:sp>
        <p:nvSpPr>
          <p:cNvPr id="802" name="CustomShape 9"/>
          <p:cNvSpPr/>
          <p:nvPr/>
        </p:nvSpPr>
        <p:spPr>
          <a:xfrm>
            <a:off x="7008840" y="160344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device</a:t>
            </a:r>
            <a:endParaRPr/>
          </a:p>
        </p:txBody>
      </p:sp>
      <p:sp>
        <p:nvSpPr>
          <p:cNvPr id="803" name="CustomShape 10"/>
          <p:cNvSpPr/>
          <p:nvPr/>
        </p:nvSpPr>
        <p:spPr>
          <a:xfrm>
            <a:off x="5564160" y="1603440"/>
            <a:ext cx="1445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device</a:t>
            </a:r>
            <a:endParaRPr/>
          </a:p>
        </p:txBody>
      </p:sp>
      <p:sp>
        <p:nvSpPr>
          <p:cNvPr id="804" name="CustomShape 11"/>
          <p:cNvSpPr/>
          <p:nvPr/>
        </p:nvSpPr>
        <p:spPr>
          <a:xfrm>
            <a:off x="609480" y="1603440"/>
            <a:ext cx="49543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000" strike="noStrike">
                <a:solidFill>
                  <a:srgbClr val="3333cc"/>
                </a:solidFill>
                <a:latin typeface="Courier New"/>
              </a:rPr>
              <a:t>__device__</a:t>
            </a:r>
            <a:r>
              <a:rPr b="1" i="1" lang="en-US" sz="2000" strike="noStrike">
                <a:solidFill>
                  <a:srgbClr val="000000"/>
                </a:solidFill>
                <a:latin typeface="Courier New"/>
              </a:rPr>
              <a:t> float DeviceFunc()‏</a:t>
            </a:r>
            <a:endParaRPr/>
          </a:p>
        </p:txBody>
      </p:sp>
      <p:sp>
        <p:nvSpPr>
          <p:cNvPr id="805" name="CustomShape 12"/>
          <p:cNvSpPr/>
          <p:nvPr/>
        </p:nvSpPr>
        <p:spPr>
          <a:xfrm>
            <a:off x="7008840" y="838080"/>
            <a:ext cx="1904760" cy="76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Only callable from the:</a:t>
            </a:r>
            <a:endParaRPr/>
          </a:p>
        </p:txBody>
      </p:sp>
      <p:sp>
        <p:nvSpPr>
          <p:cNvPr id="806" name="CustomShape 13"/>
          <p:cNvSpPr/>
          <p:nvPr/>
        </p:nvSpPr>
        <p:spPr>
          <a:xfrm>
            <a:off x="5564160" y="838080"/>
            <a:ext cx="1445760" cy="76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Executed on the:</a:t>
            </a:r>
            <a:endParaRPr/>
          </a:p>
        </p:txBody>
      </p:sp>
      <p:sp>
        <p:nvSpPr>
          <p:cNvPr id="807" name="CustomShape 14"/>
          <p:cNvSpPr/>
          <p:nvPr/>
        </p:nvSpPr>
        <p:spPr>
          <a:xfrm>
            <a:off x="609480" y="838080"/>
            <a:ext cx="4954320" cy="76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Line 15"/>
          <p:cNvSpPr/>
          <p:nvPr/>
        </p:nvSpPr>
        <p:spPr>
          <a:xfrm>
            <a:off x="609480" y="838080"/>
            <a:ext cx="830592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09" name="Line 16"/>
          <p:cNvSpPr/>
          <p:nvPr/>
        </p:nvSpPr>
        <p:spPr>
          <a:xfrm>
            <a:off x="609480" y="1603080"/>
            <a:ext cx="8305920" cy="18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10" name="Line 17"/>
          <p:cNvSpPr/>
          <p:nvPr/>
        </p:nvSpPr>
        <p:spPr>
          <a:xfrm>
            <a:off x="609480" y="2060280"/>
            <a:ext cx="8305920" cy="18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11" name="Line 18"/>
          <p:cNvSpPr/>
          <p:nvPr/>
        </p:nvSpPr>
        <p:spPr>
          <a:xfrm>
            <a:off x="609480" y="2547720"/>
            <a:ext cx="8305920" cy="18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12" name="Line 19"/>
          <p:cNvSpPr/>
          <p:nvPr/>
        </p:nvSpPr>
        <p:spPr>
          <a:xfrm>
            <a:off x="609480" y="3047760"/>
            <a:ext cx="8305920" cy="18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13" name="Line 20"/>
          <p:cNvSpPr/>
          <p:nvPr/>
        </p:nvSpPr>
        <p:spPr>
          <a:xfrm>
            <a:off x="609480" y="838080"/>
            <a:ext cx="1440" cy="22096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14" name="Line 21"/>
          <p:cNvSpPr/>
          <p:nvPr/>
        </p:nvSpPr>
        <p:spPr>
          <a:xfrm>
            <a:off x="5564160" y="838080"/>
            <a:ext cx="1440" cy="22096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15" name="Line 22"/>
          <p:cNvSpPr/>
          <p:nvPr/>
        </p:nvSpPr>
        <p:spPr>
          <a:xfrm>
            <a:off x="7008480" y="838080"/>
            <a:ext cx="1800" cy="22096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16" name="Line 23"/>
          <p:cNvSpPr/>
          <p:nvPr/>
        </p:nvSpPr>
        <p:spPr>
          <a:xfrm>
            <a:off x="8915400" y="838080"/>
            <a:ext cx="1440" cy="22096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17" name="TextShape 24"/>
          <p:cNvSpPr txBox="1"/>
          <p:nvPr/>
        </p:nvSpPr>
        <p:spPr>
          <a:xfrm>
            <a:off x="838080" y="3200400"/>
            <a:ext cx="6857640" cy="3200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20000"/>
              </a:lnSpc>
            </a:pPr>
            <a:r>
              <a:rPr b="1" lang="en-US" sz="2200" strike="noStrike">
                <a:solidFill>
                  <a:srgbClr val="3333cc"/>
                </a:solidFill>
                <a:latin typeface="Courier New"/>
              </a:rPr>
              <a:t>__global__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defines a kernel function</a:t>
            </a:r>
            <a:endParaRPr/>
          </a:p>
          <a:p>
            <a:pPr lvl="1">
              <a:lnSpc>
                <a:spcPct val="12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Must return </a:t>
            </a:r>
            <a:r>
              <a:rPr b="1" lang="en-US" sz="2000" strike="noStrike">
                <a:solidFill>
                  <a:srgbClr val="3333cc"/>
                </a:solidFill>
                <a:latin typeface="Courier New"/>
              </a:rPr>
              <a:t>void</a:t>
            </a:r>
            <a:endParaRPr/>
          </a:p>
          <a:p>
            <a:pPr>
              <a:lnSpc>
                <a:spcPct val="120000"/>
              </a:lnSpc>
            </a:pPr>
            <a:r>
              <a:rPr b="1" lang="en-US" sz="2200" strike="noStrike">
                <a:solidFill>
                  <a:srgbClr val="3333cc"/>
                </a:solidFill>
                <a:latin typeface="Courier New"/>
              </a:rPr>
              <a:t>__device__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200" strike="noStrike">
                <a:solidFill>
                  <a:srgbClr val="3333cc"/>
                </a:solidFill>
                <a:latin typeface="Courier New"/>
              </a:rPr>
              <a:t>__host__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can be used together</a:t>
            </a:r>
            <a:endParaRPr/>
          </a:p>
          <a:p>
            <a:pPr>
              <a:lnSpc>
                <a:spcPct val="120000"/>
              </a:lnSpc>
            </a:pPr>
            <a:r>
              <a:rPr b="1" lang="en-US" sz="2200" strike="noStrike">
                <a:solidFill>
                  <a:srgbClr val="3333cc"/>
                </a:solidFill>
                <a:latin typeface="Courier New"/>
              </a:rPr>
              <a:t>__device__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functions </a:t>
            </a:r>
            <a:r>
              <a:rPr i="1" lang="en-US" sz="2200" strike="noStrike">
                <a:solidFill>
                  <a:srgbClr val="000000"/>
                </a:solidFill>
                <a:latin typeface="Arial"/>
              </a:rPr>
              <a:t>cannot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have their address taken</a:t>
            </a:r>
            <a:endParaRPr/>
          </a:p>
          <a:p>
            <a:pPr>
              <a:lnSpc>
                <a:spcPct val="12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For functions executed on the device:</a:t>
            </a:r>
            <a:endParaRPr/>
          </a:p>
          <a:p>
            <a:pPr lvl="1">
              <a:lnSpc>
                <a:spcPct val="120000"/>
              </a:lnSpc>
              <a:buFont typeface="StarSymbol"/>
              <a:buChar char=""/>
            </a:pPr>
            <a:r>
              <a:rPr lang="en-US" sz="2100" strike="noStrike">
                <a:solidFill>
                  <a:srgbClr val="000000"/>
                </a:solidFill>
                <a:latin typeface="Arial"/>
              </a:rPr>
              <a:t>No recursion (</a:t>
            </a:r>
            <a:r>
              <a:rPr lang="en-US" sz="2100" strike="noStrike">
                <a:solidFill>
                  <a:srgbClr val="ff0000"/>
                </a:solidFill>
                <a:latin typeface="Arial"/>
              </a:rPr>
              <a:t>Its now possible on Kepler!</a:t>
            </a:r>
            <a:r>
              <a:rPr lang="en-US" sz="2100" strike="noStrike">
                <a:solidFill>
                  <a:srgbClr val="000000"/>
                </a:solidFill>
                <a:latin typeface="Arial"/>
              </a:rPr>
              <a:t>)</a:t>
            </a:r>
            <a:endParaRPr/>
          </a:p>
          <a:p>
            <a:pPr lvl="1">
              <a:lnSpc>
                <a:spcPct val="120000"/>
              </a:lnSpc>
              <a:buFont typeface="StarSymbol"/>
              <a:buChar char=""/>
            </a:pPr>
            <a:r>
              <a:rPr lang="en-US" sz="2100" strike="noStrike">
                <a:solidFill>
                  <a:srgbClr val="000000"/>
                </a:solidFill>
                <a:latin typeface="Arial"/>
              </a:rPr>
              <a:t>No static variable declarations inside the function</a:t>
            </a:r>
            <a:endParaRPr/>
          </a:p>
          <a:p>
            <a:pPr lvl="1">
              <a:lnSpc>
                <a:spcPct val="120000"/>
              </a:lnSpc>
              <a:buFont typeface="StarSymbol"/>
              <a:buChar char=""/>
            </a:pPr>
            <a:r>
              <a:rPr lang="en-US" sz="2100" strike="noStrike">
                <a:solidFill>
                  <a:srgbClr val="000000"/>
                </a:solidFill>
                <a:latin typeface="Arial"/>
              </a:rPr>
              <a:t>No variable number of arguments</a:t>
            </a:r>
            <a:endParaRPr/>
          </a:p>
        </p:txBody>
      </p:sp>
    </p:spTree>
  </p:cSld>
  <p:timing>
    <p:tnLst>
      <p:par>
        <p:cTn id="213" dur="indefinite" restart="never" nodeType="tmRoot">
          <p:childTnLst>
            <p:seq>
              <p:cTn id="2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304920" y="2362320"/>
            <a:ext cx="8610120" cy="1980720"/>
          </a:xfrm>
          <a:prstGeom prst="rect">
            <a:avLst/>
          </a:prstGeom>
          <a:solidFill>
            <a:srgbClr val="ffcc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TextShape 2"/>
          <p:cNvSpPr txBox="1"/>
          <p:nvPr/>
        </p:nvSpPr>
        <p:spPr>
          <a:xfrm>
            <a:off x="304920" y="1447920"/>
            <a:ext cx="8762760" cy="441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 kernel function must be called with an </a:t>
            </a:r>
            <a:r>
              <a:rPr lang="en-US" sz="2400" strike="noStrike">
                <a:solidFill>
                  <a:srgbClr val="3333cc"/>
                </a:solidFill>
                <a:latin typeface="Arial"/>
              </a:rPr>
              <a:t>execution configuration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3333cc"/>
                </a:solidFill>
                <a:latin typeface="Courier New"/>
              </a:rPr>
              <a:t>__global__ </a:t>
            </a:r>
            <a:r>
              <a:rPr b="1" lang="en-US" sz="2100" strike="noStrike">
                <a:solidFill>
                  <a:srgbClr val="000000"/>
                </a:solidFill>
                <a:latin typeface="Courier New"/>
              </a:rPr>
              <a:t>void KernelFunc(...);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3333cc"/>
                </a:solidFill>
                <a:latin typeface="Courier New"/>
              </a:rPr>
              <a:t>dim3</a:t>
            </a:r>
            <a:r>
              <a:rPr b="1" lang="en-US" sz="2100" strike="noStrike">
                <a:solidFill>
                  <a:srgbClr val="000000"/>
                </a:solidFill>
                <a:latin typeface="Courier New"/>
              </a:rPr>
              <a:t>   DimGrid(100, 50);   // 5000 thread blocks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3333cc"/>
                </a:solidFill>
                <a:latin typeface="Courier New"/>
              </a:rPr>
              <a:t>dim3</a:t>
            </a:r>
            <a:r>
              <a:rPr b="1" lang="en-US" sz="2100" strike="noStrike">
                <a:solidFill>
                  <a:srgbClr val="000000"/>
                </a:solidFill>
                <a:latin typeface="Courier New"/>
              </a:rPr>
              <a:t>   DimBlock(4, 8, 8);  // 256 threads per block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Courier New"/>
              </a:rPr>
              <a:t>size_t SharedMemBytes = 64;// 64 bytes shared memory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Courier New"/>
              </a:rPr>
              <a:t>KernelFunc</a:t>
            </a:r>
            <a:r>
              <a:rPr b="1" lang="en-US" sz="2100" strike="noStrike">
                <a:solidFill>
                  <a:srgbClr val="3333cc"/>
                </a:solidFill>
                <a:latin typeface="Courier New"/>
              </a:rPr>
              <a:t>&lt;&lt;&lt;</a:t>
            </a:r>
            <a:r>
              <a:rPr b="1" lang="en-US" sz="2100" strike="noStrike">
                <a:solidFill>
                  <a:srgbClr val="000000"/>
                </a:solidFill>
                <a:latin typeface="Courier New"/>
              </a:rPr>
              <a:t>DimGrid,DimBlock,SharedMemBytes</a:t>
            </a:r>
            <a:r>
              <a:rPr b="1" lang="en-US" sz="2100" strike="noStrike">
                <a:solidFill>
                  <a:srgbClr val="3333cc"/>
                </a:solidFill>
                <a:latin typeface="Courier New"/>
              </a:rPr>
              <a:t>&gt;&gt;&gt;</a:t>
            </a:r>
            <a:r>
              <a:rPr b="1" lang="en-US" sz="2100" strike="noStrike">
                <a:solidFill>
                  <a:srgbClr val="000000"/>
                </a:solidFill>
                <a:latin typeface="Courier New"/>
              </a:rPr>
              <a:t>(...);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Any call to a kernel function is asynchronous from CUDA 1.0 on, explicit synch needed for blocking</a:t>
            </a:r>
            <a:endParaRPr/>
          </a:p>
        </p:txBody>
      </p:sp>
      <p:sp>
        <p:nvSpPr>
          <p:cNvPr id="820" name="TextShape 3"/>
          <p:cNvSpPr txBox="1"/>
          <p:nvPr/>
        </p:nvSpPr>
        <p:spPr>
          <a:xfrm>
            <a:off x="76320" y="6553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821" name="TextShape 4"/>
          <p:cNvSpPr txBox="1"/>
          <p:nvPr/>
        </p:nvSpPr>
        <p:spPr>
          <a:xfrm>
            <a:off x="304920" y="212760"/>
            <a:ext cx="8686440" cy="85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Calling a Kernel Function – Thread Creation</a:t>
            </a:r>
            <a:endParaRPr/>
          </a:p>
        </p:txBody>
      </p:sp>
    </p:spTree>
  </p:cSld>
  <p:timing>
    <p:tnLst>
      <p:par>
        <p:cTn id="215" dur="indefinite" restart="never" nodeType="tmRoot">
          <p:childTnLst>
            <p:seq>
              <p:cTn id="2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 txBox="1"/>
          <p:nvPr/>
        </p:nvSpPr>
        <p:spPr>
          <a:xfrm>
            <a:off x="76320" y="6553080"/>
            <a:ext cx="4190760" cy="19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4603680" y="4572000"/>
            <a:ext cx="2819160" cy="549000"/>
          </a:xfrm>
          <a:prstGeom prst="rect">
            <a:avLst/>
          </a:prstGeom>
          <a:solidFill>
            <a:schemeClr val="bg2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chemeClr val="bg2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ffffff"/>
                </a:solidFill>
                <a:latin typeface="Arial"/>
              </a:rPr>
              <a:t>gcc / cl</a:t>
            </a:r>
            <a:endParaRPr/>
          </a:p>
        </p:txBody>
      </p:sp>
      <p:sp>
        <p:nvSpPr>
          <p:cNvPr id="824" name="CustomShape 3"/>
          <p:cNvSpPr/>
          <p:nvPr/>
        </p:nvSpPr>
        <p:spPr>
          <a:xfrm>
            <a:off x="1523880" y="5273640"/>
            <a:ext cx="2819160" cy="609120"/>
          </a:xfrm>
          <a:prstGeom prst="rect">
            <a:avLst/>
          </a:prstGeom>
          <a:solidFill>
            <a:srgbClr val="0000ff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rgbClr val="0000ff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ffffff"/>
                </a:solidFill>
                <a:latin typeface="Arial"/>
              </a:rPr>
              <a:t>G80 SASS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ffffff"/>
                </a:solidFill>
                <a:latin typeface="Arial"/>
              </a:rPr>
              <a:t>foo.sass</a:t>
            </a:r>
            <a:endParaRPr/>
          </a:p>
        </p:txBody>
      </p:sp>
      <p:sp>
        <p:nvSpPr>
          <p:cNvPr id="825" name="CustomShape 4"/>
          <p:cNvSpPr/>
          <p:nvPr/>
        </p:nvSpPr>
        <p:spPr>
          <a:xfrm>
            <a:off x="1523880" y="4572000"/>
            <a:ext cx="2819160" cy="549000"/>
          </a:xfrm>
          <a:prstGeom prst="rect">
            <a:avLst/>
          </a:prstGeom>
          <a:solidFill>
            <a:srgbClr val="008000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rgbClr val="008000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ffffff"/>
                </a:solidFill>
                <a:latin typeface="Arial"/>
              </a:rPr>
              <a:t>OCG</a:t>
            </a:r>
            <a:endParaRPr/>
          </a:p>
        </p:txBody>
      </p:sp>
      <p:sp>
        <p:nvSpPr>
          <p:cNvPr id="826" name="TextShape 5"/>
          <p:cNvSpPr txBox="1"/>
          <p:nvPr/>
        </p:nvSpPr>
        <p:spPr>
          <a:xfrm>
            <a:off x="685800" y="228600"/>
            <a:ext cx="830556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Extended C -- one example</a:t>
            </a:r>
            <a:endParaRPr/>
          </a:p>
        </p:txBody>
      </p:sp>
      <p:sp>
        <p:nvSpPr>
          <p:cNvPr id="827" name="CustomShape 6"/>
          <p:cNvSpPr/>
          <p:nvPr/>
        </p:nvSpPr>
        <p:spPr>
          <a:xfrm>
            <a:off x="1752480" y="2182680"/>
            <a:ext cx="5486040" cy="1329840"/>
          </a:xfrm>
          <a:prstGeom prst="rect">
            <a:avLst/>
          </a:prstGeom>
          <a:solidFill>
            <a:srgbClr val="008000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rgbClr val="008000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 strike="noStrike">
                <a:solidFill>
                  <a:srgbClr val="ffffff"/>
                </a:solidFill>
                <a:latin typeface="Arial"/>
              </a:rPr>
              <a:t>cudacc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ffffff"/>
                </a:solidFill>
                <a:latin typeface="Arial"/>
              </a:rPr>
              <a:t>EDG C/C++ frontend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ffffff"/>
                </a:solidFill>
                <a:latin typeface="Arial"/>
              </a:rPr>
              <a:t>Open64 Global Optimizer</a:t>
            </a:r>
            <a:endParaRPr/>
          </a:p>
        </p:txBody>
      </p:sp>
      <p:sp>
        <p:nvSpPr>
          <p:cNvPr id="828" name="CustomShape 7"/>
          <p:cNvSpPr/>
          <p:nvPr/>
        </p:nvSpPr>
        <p:spPr>
          <a:xfrm>
            <a:off x="1523880" y="3809880"/>
            <a:ext cx="2819160" cy="609120"/>
          </a:xfrm>
          <a:prstGeom prst="rect">
            <a:avLst/>
          </a:prstGeom>
          <a:solidFill>
            <a:srgbClr val="0000ff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rgbClr val="0000ff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ffffff"/>
                </a:solidFill>
                <a:latin typeface="Arial"/>
              </a:rPr>
              <a:t>GPU  Assembly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ffffff"/>
                </a:solidFill>
                <a:latin typeface="Arial"/>
              </a:rPr>
              <a:t>foo.s</a:t>
            </a:r>
            <a:endParaRPr/>
          </a:p>
        </p:txBody>
      </p:sp>
      <p:sp>
        <p:nvSpPr>
          <p:cNvPr id="829" name="CustomShape 8"/>
          <p:cNvSpPr/>
          <p:nvPr/>
        </p:nvSpPr>
        <p:spPr>
          <a:xfrm>
            <a:off x="4594320" y="3809880"/>
            <a:ext cx="2873160" cy="609120"/>
          </a:xfrm>
          <a:prstGeom prst="rect">
            <a:avLst/>
          </a:prstGeom>
          <a:solidFill>
            <a:srgbClr val="0000ff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rgbClr val="0000ff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ffffff"/>
                </a:solidFill>
                <a:latin typeface="Arial"/>
              </a:rPr>
              <a:t>CPU Host Code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ffffff"/>
                </a:solidFill>
                <a:latin typeface="Arial"/>
              </a:rPr>
              <a:t>foo.cpp</a:t>
            </a:r>
            <a:endParaRPr/>
          </a:p>
        </p:txBody>
      </p:sp>
      <p:sp>
        <p:nvSpPr>
          <p:cNvPr id="830" name="CustomShape 9"/>
          <p:cNvSpPr/>
          <p:nvPr/>
        </p:nvSpPr>
        <p:spPr>
          <a:xfrm>
            <a:off x="3271680" y="1295280"/>
            <a:ext cx="2819160" cy="609120"/>
          </a:xfrm>
          <a:prstGeom prst="rect">
            <a:avLst/>
          </a:prstGeom>
          <a:solidFill>
            <a:srgbClr val="0000ff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rgbClr val="0000ff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ffffff"/>
                </a:solidFill>
                <a:latin typeface="Arial"/>
              </a:rPr>
              <a:t>Integrated source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ffffff"/>
                </a:solidFill>
                <a:latin typeface="Arial"/>
              </a:rPr>
              <a:t>(foo.cu)</a:t>
            </a:r>
            <a:endParaRPr/>
          </a:p>
        </p:txBody>
      </p:sp>
      <p:sp>
        <p:nvSpPr>
          <p:cNvPr id="831" name="CustomShape 10"/>
          <p:cNvSpPr/>
          <p:nvPr/>
        </p:nvSpPr>
        <p:spPr>
          <a:xfrm>
            <a:off x="3429000" y="6128280"/>
            <a:ext cx="556236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Mark Murphy, “</a:t>
            </a:r>
            <a:r>
              <a:rPr b="1" i="1" lang="en-US" sz="1400" strike="noStrike" u="sng">
                <a:solidFill>
                  <a:srgbClr val="000000"/>
                </a:solidFill>
                <a:latin typeface="Arial"/>
              </a:rPr>
              <a:t>NVIDIA’s Experience with Open64</a:t>
            </a:r>
            <a:r>
              <a:rPr b="1" i="1" lang="en-US" sz="1400" strike="noStrike">
                <a:solidFill>
                  <a:srgbClr val="000000"/>
                </a:solidFill>
                <a:latin typeface="Arial"/>
              </a:rPr>
              <a:t>,”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000000"/>
                </a:solidFill>
                <a:latin typeface="Arial"/>
              </a:rPr>
              <a:t>www.capsl.udel.edu/conferences/open64/2008/Papers/101.doc</a:t>
            </a:r>
            <a:endParaRPr/>
          </a:p>
        </p:txBody>
      </p:sp>
    </p:spTree>
  </p:cSld>
  <p:timing>
    <p:tnLst>
      <p:par>
        <p:cTn id="217" dur="indefinite" restart="never" nodeType="tmRoot">
          <p:childTnLst>
            <p:seq>
              <p:cTn id="2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extShape 1"/>
          <p:cNvSpPr txBox="1"/>
          <p:nvPr/>
        </p:nvSpPr>
        <p:spPr>
          <a:xfrm>
            <a:off x="76320" y="6540480"/>
            <a:ext cx="419076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833" name="CustomShape 2"/>
          <p:cNvSpPr/>
          <p:nvPr/>
        </p:nvSpPr>
        <p:spPr>
          <a:xfrm>
            <a:off x="457200" y="762120"/>
            <a:ext cx="5536800" cy="2908080"/>
          </a:xfrm>
          <a:prstGeom prst="rect">
            <a:avLst/>
          </a:prstGeom>
          <a:solidFill>
            <a:srgbClr val="993300">
              <a:alpha val="28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3"/>
          <p:cNvSpPr/>
          <p:nvPr/>
        </p:nvSpPr>
        <p:spPr>
          <a:xfrm>
            <a:off x="469800" y="3848040"/>
            <a:ext cx="5536800" cy="2514240"/>
          </a:xfrm>
          <a:prstGeom prst="rect">
            <a:avLst/>
          </a:prstGeom>
          <a:solidFill>
            <a:srgbClr val="00cc99">
              <a:alpha val="28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4"/>
          <p:cNvSpPr/>
          <p:nvPr/>
        </p:nvSpPr>
        <p:spPr>
          <a:xfrm>
            <a:off x="457200" y="152280"/>
            <a:ext cx="83055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Compiling a CUDA Program</a:t>
            </a:r>
            <a:endParaRPr/>
          </a:p>
        </p:txBody>
      </p:sp>
      <p:sp>
        <p:nvSpPr>
          <p:cNvPr id="836" name="CustomShape 5"/>
          <p:cNvSpPr/>
          <p:nvPr/>
        </p:nvSpPr>
        <p:spPr>
          <a:xfrm>
            <a:off x="1778040" y="2031840"/>
            <a:ext cx="1523520" cy="761760"/>
          </a:xfrm>
          <a:prstGeom prst="ellipse">
            <a:avLst/>
          </a:prstGeom>
          <a:solidFill>
            <a:srgbClr val="00800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000000"/>
                </a:solidFill>
                <a:latin typeface="Arial"/>
              </a:rPr>
              <a:t>NVCC</a:t>
            </a:r>
            <a:endParaRPr/>
          </a:p>
        </p:txBody>
      </p:sp>
      <p:sp>
        <p:nvSpPr>
          <p:cNvPr id="837" name="CustomShape 6"/>
          <p:cNvSpPr/>
          <p:nvPr/>
        </p:nvSpPr>
        <p:spPr>
          <a:xfrm>
            <a:off x="1778040" y="927000"/>
            <a:ext cx="1523520" cy="761760"/>
          </a:xfrm>
          <a:prstGeom prst="flowChartDocument">
            <a:avLst/>
          </a:prstGeom>
          <a:solidFill>
            <a:srgbClr val="0066cc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000000"/>
                </a:solidFill>
                <a:latin typeface="Arial"/>
              </a:rPr>
              <a:t>C/C++ CUDA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000000"/>
                </a:solidFill>
                <a:latin typeface="Arial"/>
              </a:rPr>
              <a:t>Application</a:t>
            </a:r>
            <a:endParaRPr/>
          </a:p>
        </p:txBody>
      </p:sp>
      <p:sp>
        <p:nvSpPr>
          <p:cNvPr id="838" name="CustomShape 7"/>
          <p:cNvSpPr/>
          <p:nvPr/>
        </p:nvSpPr>
        <p:spPr>
          <a:xfrm>
            <a:off x="1541520" y="3984480"/>
            <a:ext cx="1983960" cy="837720"/>
          </a:xfrm>
          <a:prstGeom prst="ellipse">
            <a:avLst/>
          </a:prstGeom>
          <a:solidFill>
            <a:srgbClr val="00800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000000"/>
                </a:solidFill>
                <a:latin typeface="Arial"/>
              </a:rPr>
              <a:t>PTX to Target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000" strike="noStrike">
                <a:solidFill>
                  <a:srgbClr val="000000"/>
                </a:solidFill>
                <a:latin typeface="Arial"/>
              </a:rPr>
              <a:t>Compiler</a:t>
            </a:r>
            <a:endParaRPr/>
          </a:p>
        </p:txBody>
      </p:sp>
      <p:sp>
        <p:nvSpPr>
          <p:cNvPr id="839" name="CustomShape 8"/>
          <p:cNvSpPr/>
          <p:nvPr/>
        </p:nvSpPr>
        <p:spPr>
          <a:xfrm rot="5400000">
            <a:off x="2343960" y="1835280"/>
            <a:ext cx="39276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9"/>
          <p:cNvSpPr/>
          <p:nvPr/>
        </p:nvSpPr>
        <p:spPr>
          <a:xfrm rot="5400000">
            <a:off x="2377080" y="2957400"/>
            <a:ext cx="32652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10"/>
          <p:cNvSpPr/>
          <p:nvPr/>
        </p:nvSpPr>
        <p:spPr>
          <a:xfrm rot="5400000">
            <a:off x="2320200" y="3764520"/>
            <a:ext cx="433440" cy="6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1"/>
          <p:cNvSpPr/>
          <p:nvPr/>
        </p:nvSpPr>
        <p:spPr>
          <a:xfrm>
            <a:off x="1285920" y="5356080"/>
            <a:ext cx="769680" cy="57744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18288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trike="noStrike">
                <a:solidFill>
                  <a:srgbClr val="ffffff"/>
                </a:solidFill>
                <a:latin typeface="Arial"/>
              </a:rPr>
              <a:t>G80</a:t>
            </a:r>
            <a:endParaRPr/>
          </a:p>
        </p:txBody>
      </p:sp>
      <p:sp>
        <p:nvSpPr>
          <p:cNvPr id="843" name="CustomShape 12"/>
          <p:cNvSpPr/>
          <p:nvPr/>
        </p:nvSpPr>
        <p:spPr>
          <a:xfrm>
            <a:off x="2151000" y="5356080"/>
            <a:ext cx="769680" cy="57744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18288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ffffff"/>
                </a:solidFill>
                <a:latin typeface="Arial"/>
              </a:rPr>
              <a:t>   …</a:t>
            </a:r>
            <a:endParaRPr/>
          </a:p>
        </p:txBody>
      </p:sp>
      <p:sp>
        <p:nvSpPr>
          <p:cNvPr id="844" name="CustomShape 13"/>
          <p:cNvSpPr/>
          <p:nvPr/>
        </p:nvSpPr>
        <p:spPr>
          <a:xfrm>
            <a:off x="3017880" y="5356080"/>
            <a:ext cx="769680" cy="57744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18288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1" i="1" lang="en-US" strike="noStrike">
                <a:solidFill>
                  <a:srgbClr val="ffffff"/>
                </a:solidFill>
                <a:latin typeface="Arial"/>
              </a:rPr>
              <a:t>GPU </a:t>
            </a:r>
            <a:endParaRPr/>
          </a:p>
        </p:txBody>
      </p:sp>
      <p:sp>
        <p:nvSpPr>
          <p:cNvPr id="845" name="CustomShape 14"/>
          <p:cNvSpPr/>
          <p:nvPr/>
        </p:nvSpPr>
        <p:spPr>
          <a:xfrm>
            <a:off x="914400" y="5965920"/>
            <a:ext cx="3200040" cy="39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en-US" sz="2000" strike="noStrike">
                <a:solidFill>
                  <a:srgbClr val="000000"/>
                </a:solidFill>
                <a:latin typeface="Arial"/>
              </a:rPr>
              <a:t>Target code</a:t>
            </a:r>
            <a:endParaRPr/>
          </a:p>
        </p:txBody>
      </p:sp>
      <p:sp>
        <p:nvSpPr>
          <p:cNvPr id="846" name="CustomShape 15"/>
          <p:cNvSpPr/>
          <p:nvPr/>
        </p:nvSpPr>
        <p:spPr>
          <a:xfrm>
            <a:off x="1816200" y="3121200"/>
            <a:ext cx="1447560" cy="460080"/>
          </a:xfrm>
          <a:prstGeom prst="flowChartDocument">
            <a:avLst/>
          </a:prstGeom>
          <a:solidFill>
            <a:srgbClr val="6666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000000"/>
                </a:solidFill>
                <a:latin typeface="Arial"/>
              </a:rPr>
              <a:t>PTX Code</a:t>
            </a:r>
            <a:endParaRPr/>
          </a:p>
        </p:txBody>
      </p:sp>
      <p:sp>
        <p:nvSpPr>
          <p:cNvPr id="847" name="CustomShape 16"/>
          <p:cNvSpPr/>
          <p:nvPr/>
        </p:nvSpPr>
        <p:spPr>
          <a:xfrm flipV="1" rot="10800000">
            <a:off x="2413080" y="5356080"/>
            <a:ext cx="741960" cy="523440"/>
          </a:xfrm>
          <a:prstGeom prst="curvedConnector2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7"/>
          <p:cNvSpPr/>
          <p:nvPr/>
        </p:nvSpPr>
        <p:spPr>
          <a:xfrm rot="5400000">
            <a:off x="2386440" y="4983480"/>
            <a:ext cx="522000" cy="2228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18"/>
          <p:cNvSpPr/>
          <p:nvPr/>
        </p:nvSpPr>
        <p:spPr>
          <a:xfrm>
            <a:off x="2760840" y="4832280"/>
            <a:ext cx="641880" cy="523440"/>
          </a:xfrm>
          <a:prstGeom prst="curvedConnector2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19"/>
          <p:cNvSpPr/>
          <p:nvPr/>
        </p:nvSpPr>
        <p:spPr>
          <a:xfrm>
            <a:off x="435240" y="3089160"/>
            <a:ext cx="111708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i="1" lang="en-US" sz="2400" strike="noStrike">
                <a:solidFill>
                  <a:srgbClr val="000000"/>
                </a:solidFill>
                <a:latin typeface="Arial"/>
              </a:rPr>
              <a:t>Virtual</a:t>
            </a:r>
            <a:endParaRPr/>
          </a:p>
        </p:txBody>
      </p:sp>
      <p:sp>
        <p:nvSpPr>
          <p:cNvPr id="851" name="CustomShape 20"/>
          <p:cNvSpPr/>
          <p:nvPr/>
        </p:nvSpPr>
        <p:spPr>
          <a:xfrm>
            <a:off x="408600" y="3766320"/>
            <a:ext cx="141552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i="1" lang="en-US" sz="2400" strike="noStrike">
                <a:solidFill>
                  <a:srgbClr val="000000"/>
                </a:solidFill>
                <a:latin typeface="Arial"/>
              </a:rPr>
              <a:t>Physical</a:t>
            </a:r>
            <a:endParaRPr/>
          </a:p>
        </p:txBody>
      </p:sp>
      <p:sp>
        <p:nvSpPr>
          <p:cNvPr id="852" name="CustomShape 21"/>
          <p:cNvSpPr/>
          <p:nvPr/>
        </p:nvSpPr>
        <p:spPr>
          <a:xfrm flipV="1">
            <a:off x="3324240" y="2409840"/>
            <a:ext cx="539280" cy="28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22"/>
          <p:cNvSpPr/>
          <p:nvPr/>
        </p:nvSpPr>
        <p:spPr>
          <a:xfrm>
            <a:off x="3873600" y="2181240"/>
            <a:ext cx="1447560" cy="456840"/>
          </a:xfrm>
          <a:prstGeom prst="flowChartDocument">
            <a:avLst/>
          </a:prstGeom>
          <a:solidFill>
            <a:srgbClr val="6666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i="1" lang="en-US" strike="noStrike">
                <a:solidFill>
                  <a:srgbClr val="000000"/>
                </a:solidFill>
                <a:latin typeface="Arial"/>
              </a:rPr>
              <a:t>CPU Code</a:t>
            </a:r>
            <a:endParaRPr/>
          </a:p>
        </p:txBody>
      </p:sp>
      <p:sp>
        <p:nvSpPr>
          <p:cNvPr id="854" name="CustomShape 23"/>
          <p:cNvSpPr/>
          <p:nvPr/>
        </p:nvSpPr>
        <p:spPr>
          <a:xfrm>
            <a:off x="6095880" y="990720"/>
            <a:ext cx="2945880" cy="297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Parallel Thread eXecution (PTX)‏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Virtual Machine and ISA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Programming model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Execution resources and state</a:t>
            </a:r>
            <a:endParaRPr/>
          </a:p>
        </p:txBody>
      </p:sp>
      <p:sp>
        <p:nvSpPr>
          <p:cNvPr id="855" name="CustomShape 24"/>
          <p:cNvSpPr/>
          <p:nvPr/>
        </p:nvSpPr>
        <p:spPr>
          <a:xfrm>
            <a:off x="3505320" y="914400"/>
            <a:ext cx="2514240" cy="52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float4 me = gx[gtid];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me.x += me.y * me.z;</a:t>
            </a:r>
            <a:endParaRPr/>
          </a:p>
        </p:txBody>
      </p:sp>
      <p:sp>
        <p:nvSpPr>
          <p:cNvPr id="856" name="CustomShape 25"/>
          <p:cNvSpPr/>
          <p:nvPr/>
        </p:nvSpPr>
        <p:spPr>
          <a:xfrm>
            <a:off x="3657600" y="4038480"/>
            <a:ext cx="5181120" cy="52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ld.global.v4.f32  {$f1,$f3,$f5,$f7}, [$r9+0];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mad.f32           $f1, $f5, $f3, $f1;</a:t>
            </a:r>
            <a:endParaRPr/>
          </a:p>
        </p:txBody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76320" y="6553080"/>
            <a:ext cx="419076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858" name="CustomShape 2"/>
          <p:cNvSpPr/>
          <p:nvPr/>
        </p:nvSpPr>
        <p:spPr>
          <a:xfrm>
            <a:off x="685800" y="228600"/>
            <a:ext cx="76197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Compilation and Linking</a:t>
            </a:r>
            <a:endParaRPr/>
          </a:p>
        </p:txBody>
      </p:sp>
      <p:sp>
        <p:nvSpPr>
          <p:cNvPr id="859" name="CustomShape 3"/>
          <p:cNvSpPr/>
          <p:nvPr/>
        </p:nvSpPr>
        <p:spPr>
          <a:xfrm>
            <a:off x="457200" y="1066680"/>
            <a:ext cx="8229240" cy="504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Any source file containing CUDA language extensions must be compiled with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NVCC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NVCC is a</a:t>
            </a:r>
            <a:r>
              <a:rPr lang="en-US" sz="2000" strike="noStrike">
                <a:solidFill>
                  <a:srgbClr val="3333cc"/>
                </a:solidFill>
                <a:latin typeface="Arial"/>
              </a:rPr>
              <a:t>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compiler driver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Works by invoking all the necessary tools and compilers like cudacc, g++, cl, ...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NVCC outputs: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C code (host CPU Code)‏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Must then be compiled with the rest of the application using another tool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PTX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Object code directly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Or, PTX source, interpreted at runtime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Any executable with CUDA code requires two dynamic libraries: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−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 CUDA runtime library (</a:t>
            </a:r>
            <a:r>
              <a:rPr b="1" lang="en-US" sz="2000" strike="noStrike">
                <a:solidFill>
                  <a:srgbClr val="3333cc"/>
                </a:solidFill>
                <a:latin typeface="Arial"/>
              </a:rPr>
              <a:t>cudart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)‏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−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 CUDA core library (</a:t>
            </a:r>
            <a:r>
              <a:rPr b="1" lang="en-US" sz="2000" strike="noStrike">
                <a:solidFill>
                  <a:srgbClr val="3333cc"/>
                </a:solidFill>
                <a:latin typeface="Arial"/>
              </a:rPr>
              <a:t>cuda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)‏</a:t>
            </a:r>
            <a:endParaRPr/>
          </a:p>
        </p:txBody>
      </p:sp>
    </p:spTree>
  </p:cSld>
  <p:timing>
    <p:tnLst>
      <p:par>
        <p:cTn id="221" dur="indefinite" restart="never" nodeType="tmRoot">
          <p:childTnLst>
            <p:seq>
              <p:cTn id="2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extShape 1"/>
          <p:cNvSpPr txBox="1"/>
          <p:nvPr/>
        </p:nvSpPr>
        <p:spPr>
          <a:xfrm>
            <a:off x="76320" y="6553080"/>
            <a:ext cx="419076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861" name="TextShape 2"/>
          <p:cNvSpPr txBox="1"/>
          <p:nvPr/>
        </p:nvSpPr>
        <p:spPr>
          <a:xfrm>
            <a:off x="228600" y="228600"/>
            <a:ext cx="8610120" cy="11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6.  A Simple Running Example: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
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Matrix Multiplication</a:t>
            </a:r>
            <a:endParaRPr/>
          </a:p>
        </p:txBody>
      </p:sp>
      <p:sp>
        <p:nvSpPr>
          <p:cNvPr id="862" name="TextShape 3"/>
          <p:cNvSpPr txBox="1"/>
          <p:nvPr/>
        </p:nvSpPr>
        <p:spPr>
          <a:xfrm>
            <a:off x="685800" y="1828800"/>
            <a:ext cx="7924320" cy="4268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 simple matrix multiplication example that illustrates the basic features of memory and thread management in CUDA programs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262699"/>
                </a:solidFill>
                <a:latin typeface="Arial"/>
              </a:rPr>
              <a:t>Global memory only -- leave shared memory usage until later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262699"/>
                </a:solidFill>
                <a:latin typeface="Arial"/>
              </a:rPr>
              <a:t>Single block only – leave multiple blocks until later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262699"/>
                </a:solidFill>
                <a:latin typeface="Arial"/>
              </a:rPr>
              <a:t>Local register usage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262699"/>
                </a:solidFill>
                <a:latin typeface="Arial"/>
              </a:rPr>
              <a:t>Thread ID usage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262699"/>
                </a:solidFill>
                <a:latin typeface="Arial"/>
              </a:rPr>
              <a:t>Memory data transfer API between host and device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262699"/>
                </a:solidFill>
                <a:latin typeface="Arial"/>
              </a:rPr>
              <a:t>Assume square matrix for simplicity</a:t>
            </a:r>
            <a:endParaRPr/>
          </a:p>
        </p:txBody>
      </p:sp>
    </p:spTree>
  </p:cSld>
  <p:timing>
    <p:tnLst>
      <p:par>
        <p:cTn id="223" dur="indefinite" restart="never" nodeType="tmRoot">
          <p:childTnLst>
            <p:seq>
              <p:cTn id="2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TextShape 1"/>
          <p:cNvSpPr txBox="1"/>
          <p:nvPr/>
        </p:nvSpPr>
        <p:spPr>
          <a:xfrm>
            <a:off x="76320" y="6543720"/>
            <a:ext cx="3428640" cy="23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864" name="TextShape 2"/>
          <p:cNvSpPr txBox="1"/>
          <p:nvPr/>
        </p:nvSpPr>
        <p:spPr>
          <a:xfrm>
            <a:off x="228600" y="228600"/>
            <a:ext cx="8686440" cy="96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Programming Model: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
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Square Matrix Multiplication Example</a:t>
            </a:r>
            <a:endParaRPr/>
          </a:p>
        </p:txBody>
      </p:sp>
      <p:sp>
        <p:nvSpPr>
          <p:cNvPr id="865" name="TextShape 3"/>
          <p:cNvSpPr txBox="1"/>
          <p:nvPr/>
        </p:nvSpPr>
        <p:spPr>
          <a:xfrm>
            <a:off x="457200" y="1523880"/>
            <a:ext cx="5940000" cy="265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P = M * N of size WIDTH x WIDTH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Without tiling: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lang="en-US" sz="2000" strike="noStrike">
                <a:solidFill>
                  <a:srgbClr val="ff6600"/>
                </a:solidFill>
                <a:latin typeface="Arial"/>
              </a:rPr>
              <a:t>thread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calculates one element of P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3333cc"/>
                </a:solidFill>
                <a:latin typeface="Arial"/>
              </a:rPr>
              <a:t>M and N are loaded WIDTH times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from global memory</a:t>
            </a:r>
            <a:endParaRPr/>
          </a:p>
        </p:txBody>
      </p:sp>
      <p:sp>
        <p:nvSpPr>
          <p:cNvPr id="866" name="CustomShape 4"/>
          <p:cNvSpPr/>
          <p:nvPr/>
        </p:nvSpPr>
        <p:spPr>
          <a:xfrm>
            <a:off x="3884760" y="407520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M</a:t>
            </a:r>
            <a:endParaRPr/>
          </a:p>
        </p:txBody>
      </p:sp>
      <p:sp>
        <p:nvSpPr>
          <p:cNvPr id="867" name="CustomShape 5"/>
          <p:cNvSpPr/>
          <p:nvPr/>
        </p:nvSpPr>
        <p:spPr>
          <a:xfrm>
            <a:off x="6397560" y="156060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N</a:t>
            </a:r>
            <a:endParaRPr/>
          </a:p>
        </p:txBody>
      </p:sp>
      <p:sp>
        <p:nvSpPr>
          <p:cNvPr id="868" name="CustomShape 6"/>
          <p:cNvSpPr/>
          <p:nvPr/>
        </p:nvSpPr>
        <p:spPr>
          <a:xfrm>
            <a:off x="6397560" y="407520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P</a:t>
            </a:r>
            <a:endParaRPr/>
          </a:p>
        </p:txBody>
      </p:sp>
      <p:sp>
        <p:nvSpPr>
          <p:cNvPr id="869" name="CustomShape 7"/>
          <p:cNvSpPr/>
          <p:nvPr/>
        </p:nvSpPr>
        <p:spPr>
          <a:xfrm>
            <a:off x="7769160" y="1560600"/>
            <a:ext cx="53640" cy="246816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Line 8"/>
          <p:cNvSpPr/>
          <p:nvPr/>
        </p:nvSpPr>
        <p:spPr>
          <a:xfrm>
            <a:off x="7824600" y="4028760"/>
            <a:ext cx="1440" cy="141768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871" name="Line 9"/>
          <p:cNvSpPr/>
          <p:nvPr/>
        </p:nvSpPr>
        <p:spPr>
          <a:xfrm>
            <a:off x="7769160" y="3998880"/>
            <a:ext cx="1440" cy="141732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872" name="Line 10"/>
          <p:cNvSpPr/>
          <p:nvPr/>
        </p:nvSpPr>
        <p:spPr>
          <a:xfrm flipH="1">
            <a:off x="6395760" y="6394320"/>
            <a:ext cx="2471760" cy="144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873" name="CustomShape 11"/>
          <p:cNvSpPr/>
          <p:nvPr/>
        </p:nvSpPr>
        <p:spPr>
          <a:xfrm>
            <a:off x="3884760" y="5446800"/>
            <a:ext cx="2468160" cy="55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2"/>
          <p:cNvSpPr/>
          <p:nvPr/>
        </p:nvSpPr>
        <p:spPr>
          <a:xfrm>
            <a:off x="7769160" y="5446800"/>
            <a:ext cx="55080" cy="5364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5" name="Line 13"/>
          <p:cNvSpPr/>
          <p:nvPr/>
        </p:nvSpPr>
        <p:spPr>
          <a:xfrm>
            <a:off x="6341760" y="5446440"/>
            <a:ext cx="1417680" cy="180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876" name="Line 14"/>
          <p:cNvSpPr/>
          <p:nvPr/>
        </p:nvSpPr>
        <p:spPr>
          <a:xfrm>
            <a:off x="6341760" y="5500440"/>
            <a:ext cx="1417680" cy="180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877" name="Line 15"/>
          <p:cNvSpPr/>
          <p:nvPr/>
        </p:nvSpPr>
        <p:spPr>
          <a:xfrm flipH="1" flipV="1">
            <a:off x="8713440" y="1555560"/>
            <a:ext cx="8280" cy="247176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878" name="Line 16"/>
          <p:cNvSpPr/>
          <p:nvPr/>
        </p:nvSpPr>
        <p:spPr>
          <a:xfrm flipH="1" flipV="1">
            <a:off x="8713440" y="4073400"/>
            <a:ext cx="8280" cy="247176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879" name="Line 17"/>
          <p:cNvSpPr/>
          <p:nvPr/>
        </p:nvSpPr>
        <p:spPr>
          <a:xfrm flipH="1">
            <a:off x="3882960" y="6394320"/>
            <a:ext cx="2471760" cy="144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880" name="CustomShape 18"/>
          <p:cNvSpPr/>
          <p:nvPr/>
        </p:nvSpPr>
        <p:spPr>
          <a:xfrm rot="16200000">
            <a:off x="8390160" y="2719440"/>
            <a:ext cx="387720" cy="13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881" name="CustomShape 19"/>
          <p:cNvSpPr/>
          <p:nvPr/>
        </p:nvSpPr>
        <p:spPr>
          <a:xfrm rot="16200000">
            <a:off x="8390160" y="5234040"/>
            <a:ext cx="387720" cy="13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882" name="CustomShape 20"/>
          <p:cNvSpPr/>
          <p:nvPr/>
        </p:nvSpPr>
        <p:spPr>
          <a:xfrm>
            <a:off x="4914360" y="6205680"/>
            <a:ext cx="388080" cy="13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883" name="CustomShape 21"/>
          <p:cNvSpPr/>
          <p:nvPr/>
        </p:nvSpPr>
        <p:spPr>
          <a:xfrm>
            <a:off x="7371720" y="6203880"/>
            <a:ext cx="388080" cy="13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</p:spTree>
  </p:cSld>
  <p:timing>
    <p:tnLst>
      <p:par>
        <p:cTn id="225" dur="indefinite" restart="never" nodeType="tmRoot">
          <p:childTnLst>
            <p:seq>
              <p:cTn id="2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Shape 1"/>
          <p:cNvSpPr txBox="1"/>
          <p:nvPr/>
        </p:nvSpPr>
        <p:spPr>
          <a:xfrm>
            <a:off x="76320" y="6553080"/>
            <a:ext cx="419076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885" name="CustomShape 2"/>
          <p:cNvSpPr/>
          <p:nvPr/>
        </p:nvSpPr>
        <p:spPr>
          <a:xfrm>
            <a:off x="36576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3"/>
          <p:cNvSpPr/>
          <p:nvPr/>
        </p:nvSpPr>
        <p:spPr>
          <a:xfrm>
            <a:off x="41148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4"/>
          <p:cNvSpPr/>
          <p:nvPr/>
        </p:nvSpPr>
        <p:spPr>
          <a:xfrm>
            <a:off x="4572000" y="137160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2,0</a:t>
            </a:r>
            <a:endParaRPr/>
          </a:p>
        </p:txBody>
      </p:sp>
      <p:sp>
        <p:nvSpPr>
          <p:cNvPr id="888" name="CustomShape 5"/>
          <p:cNvSpPr/>
          <p:nvPr/>
        </p:nvSpPr>
        <p:spPr>
          <a:xfrm>
            <a:off x="41148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6"/>
          <p:cNvSpPr/>
          <p:nvPr/>
        </p:nvSpPr>
        <p:spPr>
          <a:xfrm>
            <a:off x="4114800" y="182880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1,1</a:t>
            </a:r>
            <a:endParaRPr/>
          </a:p>
        </p:txBody>
      </p:sp>
      <p:sp>
        <p:nvSpPr>
          <p:cNvPr id="890" name="CustomShape 7"/>
          <p:cNvSpPr/>
          <p:nvPr/>
        </p:nvSpPr>
        <p:spPr>
          <a:xfrm>
            <a:off x="4114800" y="137160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1,0</a:t>
            </a:r>
            <a:endParaRPr/>
          </a:p>
        </p:txBody>
      </p:sp>
      <p:sp>
        <p:nvSpPr>
          <p:cNvPr id="891" name="CustomShape 8"/>
          <p:cNvSpPr/>
          <p:nvPr/>
        </p:nvSpPr>
        <p:spPr>
          <a:xfrm>
            <a:off x="3657600" y="137160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0,0</a:t>
            </a:r>
            <a:endParaRPr/>
          </a:p>
        </p:txBody>
      </p:sp>
      <p:sp>
        <p:nvSpPr>
          <p:cNvPr id="892" name="CustomShape 9"/>
          <p:cNvSpPr/>
          <p:nvPr/>
        </p:nvSpPr>
        <p:spPr>
          <a:xfrm>
            <a:off x="3657600" y="182880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0,1</a:t>
            </a:r>
            <a:endParaRPr/>
          </a:p>
        </p:txBody>
      </p:sp>
      <p:sp>
        <p:nvSpPr>
          <p:cNvPr id="893" name="CustomShape 10"/>
          <p:cNvSpPr/>
          <p:nvPr/>
        </p:nvSpPr>
        <p:spPr>
          <a:xfrm>
            <a:off x="36576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1"/>
          <p:cNvSpPr/>
          <p:nvPr/>
        </p:nvSpPr>
        <p:spPr>
          <a:xfrm>
            <a:off x="5029200" y="137160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3,0</a:t>
            </a:r>
            <a:endParaRPr/>
          </a:p>
        </p:txBody>
      </p:sp>
      <p:sp>
        <p:nvSpPr>
          <p:cNvPr id="895" name="CustomShape 12"/>
          <p:cNvSpPr/>
          <p:nvPr/>
        </p:nvSpPr>
        <p:spPr>
          <a:xfrm>
            <a:off x="45720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3"/>
          <p:cNvSpPr/>
          <p:nvPr/>
        </p:nvSpPr>
        <p:spPr>
          <a:xfrm>
            <a:off x="45720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4"/>
          <p:cNvSpPr/>
          <p:nvPr/>
        </p:nvSpPr>
        <p:spPr>
          <a:xfrm>
            <a:off x="4572000" y="182880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2,1</a:t>
            </a:r>
            <a:endParaRPr/>
          </a:p>
        </p:txBody>
      </p:sp>
      <p:sp>
        <p:nvSpPr>
          <p:cNvPr id="898" name="CustomShape 15"/>
          <p:cNvSpPr/>
          <p:nvPr/>
        </p:nvSpPr>
        <p:spPr>
          <a:xfrm>
            <a:off x="50292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6"/>
          <p:cNvSpPr/>
          <p:nvPr/>
        </p:nvSpPr>
        <p:spPr>
          <a:xfrm>
            <a:off x="50292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7"/>
          <p:cNvSpPr/>
          <p:nvPr/>
        </p:nvSpPr>
        <p:spPr>
          <a:xfrm>
            <a:off x="5029200" y="182880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3,1</a:t>
            </a:r>
            <a:endParaRPr/>
          </a:p>
        </p:txBody>
      </p:sp>
      <p:sp>
        <p:nvSpPr>
          <p:cNvPr id="901" name="TextShape 18"/>
          <p:cNvSpPr txBox="1"/>
          <p:nvPr/>
        </p:nvSpPr>
        <p:spPr>
          <a:xfrm>
            <a:off x="685800" y="228600"/>
            <a:ext cx="8305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Memory Layout of a Matrix in C</a:t>
            </a:r>
            <a:endParaRPr/>
          </a:p>
        </p:txBody>
      </p:sp>
      <p:sp>
        <p:nvSpPr>
          <p:cNvPr id="902" name="CustomShape 19"/>
          <p:cNvSpPr/>
          <p:nvPr/>
        </p:nvSpPr>
        <p:spPr>
          <a:xfrm>
            <a:off x="9144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20"/>
          <p:cNvSpPr/>
          <p:nvPr/>
        </p:nvSpPr>
        <p:spPr>
          <a:xfrm>
            <a:off x="13716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1"/>
          <p:cNvSpPr/>
          <p:nvPr/>
        </p:nvSpPr>
        <p:spPr>
          <a:xfrm>
            <a:off x="18288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22"/>
          <p:cNvSpPr/>
          <p:nvPr/>
        </p:nvSpPr>
        <p:spPr>
          <a:xfrm>
            <a:off x="22860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23"/>
          <p:cNvSpPr/>
          <p:nvPr/>
        </p:nvSpPr>
        <p:spPr>
          <a:xfrm>
            <a:off x="27432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24"/>
          <p:cNvSpPr/>
          <p:nvPr/>
        </p:nvSpPr>
        <p:spPr>
          <a:xfrm>
            <a:off x="32004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25"/>
          <p:cNvSpPr/>
          <p:nvPr/>
        </p:nvSpPr>
        <p:spPr>
          <a:xfrm>
            <a:off x="36576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26"/>
          <p:cNvSpPr/>
          <p:nvPr/>
        </p:nvSpPr>
        <p:spPr>
          <a:xfrm>
            <a:off x="41148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27"/>
          <p:cNvSpPr/>
          <p:nvPr/>
        </p:nvSpPr>
        <p:spPr>
          <a:xfrm>
            <a:off x="45720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28"/>
          <p:cNvSpPr/>
          <p:nvPr/>
        </p:nvSpPr>
        <p:spPr>
          <a:xfrm>
            <a:off x="50292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29"/>
          <p:cNvSpPr/>
          <p:nvPr/>
        </p:nvSpPr>
        <p:spPr>
          <a:xfrm>
            <a:off x="54864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30"/>
          <p:cNvSpPr/>
          <p:nvPr/>
        </p:nvSpPr>
        <p:spPr>
          <a:xfrm>
            <a:off x="59436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31"/>
          <p:cNvSpPr/>
          <p:nvPr/>
        </p:nvSpPr>
        <p:spPr>
          <a:xfrm>
            <a:off x="1828800" y="464832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2,0</a:t>
            </a:r>
            <a:endParaRPr/>
          </a:p>
        </p:txBody>
      </p:sp>
      <p:sp>
        <p:nvSpPr>
          <p:cNvPr id="915" name="CustomShape 32"/>
          <p:cNvSpPr/>
          <p:nvPr/>
        </p:nvSpPr>
        <p:spPr>
          <a:xfrm>
            <a:off x="1371600" y="464832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1,0</a:t>
            </a:r>
            <a:endParaRPr/>
          </a:p>
        </p:txBody>
      </p:sp>
      <p:sp>
        <p:nvSpPr>
          <p:cNvPr id="916" name="CustomShape 33"/>
          <p:cNvSpPr/>
          <p:nvPr/>
        </p:nvSpPr>
        <p:spPr>
          <a:xfrm>
            <a:off x="914400" y="464832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0,0</a:t>
            </a:r>
            <a:endParaRPr/>
          </a:p>
        </p:txBody>
      </p:sp>
      <p:sp>
        <p:nvSpPr>
          <p:cNvPr id="917" name="CustomShape 34"/>
          <p:cNvSpPr/>
          <p:nvPr/>
        </p:nvSpPr>
        <p:spPr>
          <a:xfrm>
            <a:off x="2286000" y="4648320"/>
            <a:ext cx="456840" cy="456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000000"/>
                </a:solidFill>
                <a:latin typeface="Arial"/>
              </a:rPr>
              <a:t>3,0</a:t>
            </a:r>
            <a:endParaRPr/>
          </a:p>
        </p:txBody>
      </p:sp>
      <p:sp>
        <p:nvSpPr>
          <p:cNvPr id="918" name="CustomShape 35"/>
          <p:cNvSpPr/>
          <p:nvPr/>
        </p:nvSpPr>
        <p:spPr>
          <a:xfrm>
            <a:off x="3200400" y="464832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1,1</a:t>
            </a:r>
            <a:endParaRPr/>
          </a:p>
        </p:txBody>
      </p:sp>
      <p:sp>
        <p:nvSpPr>
          <p:cNvPr id="919" name="CustomShape 36"/>
          <p:cNvSpPr/>
          <p:nvPr/>
        </p:nvSpPr>
        <p:spPr>
          <a:xfrm>
            <a:off x="2743200" y="464832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0,1</a:t>
            </a:r>
            <a:endParaRPr/>
          </a:p>
        </p:txBody>
      </p:sp>
      <p:sp>
        <p:nvSpPr>
          <p:cNvPr id="920" name="CustomShape 37"/>
          <p:cNvSpPr/>
          <p:nvPr/>
        </p:nvSpPr>
        <p:spPr>
          <a:xfrm>
            <a:off x="3657600" y="464832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2,1</a:t>
            </a:r>
            <a:endParaRPr/>
          </a:p>
        </p:txBody>
      </p:sp>
      <p:sp>
        <p:nvSpPr>
          <p:cNvPr id="921" name="CustomShape 38"/>
          <p:cNvSpPr/>
          <p:nvPr/>
        </p:nvSpPr>
        <p:spPr>
          <a:xfrm>
            <a:off x="4114800" y="4648320"/>
            <a:ext cx="456840" cy="456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3,1</a:t>
            </a:r>
            <a:endParaRPr/>
          </a:p>
        </p:txBody>
      </p:sp>
      <p:sp>
        <p:nvSpPr>
          <p:cNvPr id="922" name="CustomShape 39"/>
          <p:cNvSpPr/>
          <p:nvPr/>
        </p:nvSpPr>
        <p:spPr>
          <a:xfrm>
            <a:off x="5029200" y="464832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1,2</a:t>
            </a:r>
            <a:endParaRPr/>
          </a:p>
        </p:txBody>
      </p:sp>
      <p:sp>
        <p:nvSpPr>
          <p:cNvPr id="923" name="CustomShape 40"/>
          <p:cNvSpPr/>
          <p:nvPr/>
        </p:nvSpPr>
        <p:spPr>
          <a:xfrm>
            <a:off x="4572000" y="464832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0,2</a:t>
            </a:r>
            <a:endParaRPr/>
          </a:p>
        </p:txBody>
      </p:sp>
      <p:sp>
        <p:nvSpPr>
          <p:cNvPr id="924" name="CustomShape 41"/>
          <p:cNvSpPr/>
          <p:nvPr/>
        </p:nvSpPr>
        <p:spPr>
          <a:xfrm>
            <a:off x="5486400" y="464832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2,2</a:t>
            </a:r>
            <a:endParaRPr/>
          </a:p>
        </p:txBody>
      </p:sp>
      <p:sp>
        <p:nvSpPr>
          <p:cNvPr id="925" name="CustomShape 42"/>
          <p:cNvSpPr/>
          <p:nvPr/>
        </p:nvSpPr>
        <p:spPr>
          <a:xfrm>
            <a:off x="5943600" y="464832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3,2</a:t>
            </a:r>
            <a:endParaRPr/>
          </a:p>
        </p:txBody>
      </p:sp>
      <p:sp>
        <p:nvSpPr>
          <p:cNvPr id="926" name="CustomShape 43"/>
          <p:cNvSpPr/>
          <p:nvPr/>
        </p:nvSpPr>
        <p:spPr>
          <a:xfrm>
            <a:off x="36576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44"/>
          <p:cNvSpPr/>
          <p:nvPr/>
        </p:nvSpPr>
        <p:spPr>
          <a:xfrm>
            <a:off x="41148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45"/>
          <p:cNvSpPr/>
          <p:nvPr/>
        </p:nvSpPr>
        <p:spPr>
          <a:xfrm>
            <a:off x="45720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46"/>
          <p:cNvSpPr/>
          <p:nvPr/>
        </p:nvSpPr>
        <p:spPr>
          <a:xfrm>
            <a:off x="5029200" y="22860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47"/>
          <p:cNvSpPr/>
          <p:nvPr/>
        </p:nvSpPr>
        <p:spPr>
          <a:xfrm>
            <a:off x="4114800" y="228600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1,2</a:t>
            </a:r>
            <a:endParaRPr/>
          </a:p>
        </p:txBody>
      </p:sp>
      <p:sp>
        <p:nvSpPr>
          <p:cNvPr id="931" name="CustomShape 48"/>
          <p:cNvSpPr/>
          <p:nvPr/>
        </p:nvSpPr>
        <p:spPr>
          <a:xfrm>
            <a:off x="3657600" y="228600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0,2</a:t>
            </a:r>
            <a:endParaRPr/>
          </a:p>
        </p:txBody>
      </p:sp>
      <p:sp>
        <p:nvSpPr>
          <p:cNvPr id="932" name="CustomShape 49"/>
          <p:cNvSpPr/>
          <p:nvPr/>
        </p:nvSpPr>
        <p:spPr>
          <a:xfrm>
            <a:off x="4572000" y="228600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2,2</a:t>
            </a:r>
            <a:endParaRPr/>
          </a:p>
        </p:txBody>
      </p:sp>
      <p:sp>
        <p:nvSpPr>
          <p:cNvPr id="933" name="CustomShape 50"/>
          <p:cNvSpPr/>
          <p:nvPr/>
        </p:nvSpPr>
        <p:spPr>
          <a:xfrm>
            <a:off x="5029200" y="2286000"/>
            <a:ext cx="456840" cy="456840"/>
          </a:xfrm>
          <a:prstGeom prst="rect">
            <a:avLst/>
          </a:prstGeom>
          <a:solidFill>
            <a:srgbClr val="00008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3,2</a:t>
            </a:r>
            <a:endParaRPr/>
          </a:p>
        </p:txBody>
      </p:sp>
      <p:sp>
        <p:nvSpPr>
          <p:cNvPr id="934" name="CustomShape 51"/>
          <p:cNvSpPr/>
          <p:nvPr/>
        </p:nvSpPr>
        <p:spPr>
          <a:xfrm>
            <a:off x="36576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52"/>
          <p:cNvSpPr/>
          <p:nvPr/>
        </p:nvSpPr>
        <p:spPr>
          <a:xfrm>
            <a:off x="41148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53"/>
          <p:cNvSpPr/>
          <p:nvPr/>
        </p:nvSpPr>
        <p:spPr>
          <a:xfrm>
            <a:off x="45720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54"/>
          <p:cNvSpPr/>
          <p:nvPr/>
        </p:nvSpPr>
        <p:spPr>
          <a:xfrm>
            <a:off x="5029200" y="274320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55"/>
          <p:cNvSpPr/>
          <p:nvPr/>
        </p:nvSpPr>
        <p:spPr>
          <a:xfrm>
            <a:off x="4114800" y="274320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1,3</a:t>
            </a:r>
            <a:endParaRPr/>
          </a:p>
        </p:txBody>
      </p:sp>
      <p:sp>
        <p:nvSpPr>
          <p:cNvPr id="939" name="CustomShape 56"/>
          <p:cNvSpPr/>
          <p:nvPr/>
        </p:nvSpPr>
        <p:spPr>
          <a:xfrm>
            <a:off x="3657600" y="274320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0,3</a:t>
            </a:r>
            <a:endParaRPr/>
          </a:p>
        </p:txBody>
      </p:sp>
      <p:sp>
        <p:nvSpPr>
          <p:cNvPr id="940" name="CustomShape 57"/>
          <p:cNvSpPr/>
          <p:nvPr/>
        </p:nvSpPr>
        <p:spPr>
          <a:xfrm>
            <a:off x="4572000" y="274320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2,3</a:t>
            </a:r>
            <a:endParaRPr/>
          </a:p>
        </p:txBody>
      </p:sp>
      <p:sp>
        <p:nvSpPr>
          <p:cNvPr id="941" name="CustomShape 58"/>
          <p:cNvSpPr/>
          <p:nvPr/>
        </p:nvSpPr>
        <p:spPr>
          <a:xfrm>
            <a:off x="5029200" y="274320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3,3</a:t>
            </a:r>
            <a:endParaRPr/>
          </a:p>
        </p:txBody>
      </p:sp>
      <p:sp>
        <p:nvSpPr>
          <p:cNvPr id="942" name="CustomShape 59"/>
          <p:cNvSpPr/>
          <p:nvPr/>
        </p:nvSpPr>
        <p:spPr>
          <a:xfrm>
            <a:off x="64008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60"/>
          <p:cNvSpPr/>
          <p:nvPr/>
        </p:nvSpPr>
        <p:spPr>
          <a:xfrm>
            <a:off x="68580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61"/>
          <p:cNvSpPr/>
          <p:nvPr/>
        </p:nvSpPr>
        <p:spPr>
          <a:xfrm>
            <a:off x="73152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62"/>
          <p:cNvSpPr/>
          <p:nvPr/>
        </p:nvSpPr>
        <p:spPr>
          <a:xfrm>
            <a:off x="77724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63"/>
          <p:cNvSpPr/>
          <p:nvPr/>
        </p:nvSpPr>
        <p:spPr>
          <a:xfrm>
            <a:off x="64008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64"/>
          <p:cNvSpPr/>
          <p:nvPr/>
        </p:nvSpPr>
        <p:spPr>
          <a:xfrm>
            <a:off x="68580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65"/>
          <p:cNvSpPr/>
          <p:nvPr/>
        </p:nvSpPr>
        <p:spPr>
          <a:xfrm>
            <a:off x="73152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66"/>
          <p:cNvSpPr/>
          <p:nvPr/>
        </p:nvSpPr>
        <p:spPr>
          <a:xfrm>
            <a:off x="7772400" y="4648320"/>
            <a:ext cx="456840" cy="456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67"/>
          <p:cNvSpPr/>
          <p:nvPr/>
        </p:nvSpPr>
        <p:spPr>
          <a:xfrm>
            <a:off x="6858000" y="464832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1,3</a:t>
            </a:r>
            <a:endParaRPr/>
          </a:p>
        </p:txBody>
      </p:sp>
      <p:sp>
        <p:nvSpPr>
          <p:cNvPr id="951" name="CustomShape 68"/>
          <p:cNvSpPr/>
          <p:nvPr/>
        </p:nvSpPr>
        <p:spPr>
          <a:xfrm>
            <a:off x="6400800" y="464832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0,3</a:t>
            </a:r>
            <a:endParaRPr/>
          </a:p>
        </p:txBody>
      </p:sp>
      <p:sp>
        <p:nvSpPr>
          <p:cNvPr id="952" name="CustomShape 69"/>
          <p:cNvSpPr/>
          <p:nvPr/>
        </p:nvSpPr>
        <p:spPr>
          <a:xfrm>
            <a:off x="7315200" y="464832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2,3</a:t>
            </a:r>
            <a:endParaRPr/>
          </a:p>
        </p:txBody>
      </p:sp>
      <p:sp>
        <p:nvSpPr>
          <p:cNvPr id="953" name="CustomShape 70"/>
          <p:cNvSpPr/>
          <p:nvPr/>
        </p:nvSpPr>
        <p:spPr>
          <a:xfrm>
            <a:off x="7772400" y="4648320"/>
            <a:ext cx="456840" cy="456840"/>
          </a:xfrm>
          <a:prstGeom prst="rect">
            <a:avLst/>
          </a:prstGeom>
          <a:solidFill>
            <a:srgbClr val="008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600" strike="noStrike">
                <a:solidFill>
                  <a:srgbClr val="ffffff"/>
                </a:solidFill>
                <a:latin typeface="Arial"/>
              </a:rPr>
              <a:t>M</a:t>
            </a:r>
            <a:r>
              <a:rPr i="1" lang="en-US" sz="1600" strike="noStrike" baseline="-25000">
                <a:solidFill>
                  <a:srgbClr val="ffffff"/>
                </a:solidFill>
                <a:latin typeface="Arial"/>
              </a:rPr>
              <a:t>3,3</a:t>
            </a:r>
            <a:endParaRPr/>
          </a:p>
        </p:txBody>
      </p:sp>
      <p:sp>
        <p:nvSpPr>
          <p:cNvPr id="954" name="Line 71"/>
          <p:cNvSpPr/>
          <p:nvPr/>
        </p:nvSpPr>
        <p:spPr>
          <a:xfrm>
            <a:off x="914400" y="426708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955" name="CustomShape 72"/>
          <p:cNvSpPr/>
          <p:nvPr/>
        </p:nvSpPr>
        <p:spPr>
          <a:xfrm>
            <a:off x="679680" y="3776760"/>
            <a:ext cx="4356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M</a:t>
            </a:r>
            <a:endParaRPr/>
          </a:p>
        </p:txBody>
      </p:sp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TextShape 1"/>
          <p:cNvSpPr txBox="1"/>
          <p:nvPr/>
        </p:nvSpPr>
        <p:spPr>
          <a:xfrm>
            <a:off x="76320" y="6553080"/>
            <a:ext cx="34286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957" name="TextShape 2"/>
          <p:cNvSpPr txBox="1"/>
          <p:nvPr/>
        </p:nvSpPr>
        <p:spPr>
          <a:xfrm>
            <a:off x="838080" y="228600"/>
            <a:ext cx="7924320" cy="93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Step 1: Matrix Multiplication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
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A Simple Host Version in C</a:t>
            </a:r>
            <a:endParaRPr/>
          </a:p>
        </p:txBody>
      </p:sp>
      <p:sp>
        <p:nvSpPr>
          <p:cNvPr id="958" name="CustomShape 3"/>
          <p:cNvSpPr/>
          <p:nvPr/>
        </p:nvSpPr>
        <p:spPr>
          <a:xfrm>
            <a:off x="3933720" y="416088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M</a:t>
            </a:r>
            <a:endParaRPr/>
          </a:p>
        </p:txBody>
      </p:sp>
      <p:sp>
        <p:nvSpPr>
          <p:cNvPr id="959" name="CustomShape 4"/>
          <p:cNvSpPr/>
          <p:nvPr/>
        </p:nvSpPr>
        <p:spPr>
          <a:xfrm>
            <a:off x="6446880" y="164628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N</a:t>
            </a:r>
            <a:endParaRPr/>
          </a:p>
        </p:txBody>
      </p:sp>
      <p:sp>
        <p:nvSpPr>
          <p:cNvPr id="960" name="CustomShape 5"/>
          <p:cNvSpPr/>
          <p:nvPr/>
        </p:nvSpPr>
        <p:spPr>
          <a:xfrm>
            <a:off x="6446880" y="416088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P</a:t>
            </a:r>
            <a:endParaRPr/>
          </a:p>
        </p:txBody>
      </p:sp>
      <p:sp>
        <p:nvSpPr>
          <p:cNvPr id="961" name="CustomShape 6"/>
          <p:cNvSpPr/>
          <p:nvPr/>
        </p:nvSpPr>
        <p:spPr>
          <a:xfrm>
            <a:off x="7818480" y="1646280"/>
            <a:ext cx="53640" cy="246816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Line 7"/>
          <p:cNvSpPr/>
          <p:nvPr/>
        </p:nvSpPr>
        <p:spPr>
          <a:xfrm>
            <a:off x="7873920" y="4114800"/>
            <a:ext cx="1440" cy="141732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963" name="Line 8"/>
          <p:cNvSpPr/>
          <p:nvPr/>
        </p:nvSpPr>
        <p:spPr>
          <a:xfrm>
            <a:off x="7818120" y="4084560"/>
            <a:ext cx="1800" cy="141768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964" name="Line 9"/>
          <p:cNvSpPr/>
          <p:nvPr/>
        </p:nvSpPr>
        <p:spPr>
          <a:xfrm flipH="1">
            <a:off x="6445080" y="6480000"/>
            <a:ext cx="2471760" cy="144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965" name="CustomShape 10"/>
          <p:cNvSpPr/>
          <p:nvPr/>
        </p:nvSpPr>
        <p:spPr>
          <a:xfrm>
            <a:off x="3933720" y="5532480"/>
            <a:ext cx="2468160" cy="55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11"/>
          <p:cNvSpPr/>
          <p:nvPr/>
        </p:nvSpPr>
        <p:spPr>
          <a:xfrm>
            <a:off x="7818480" y="5532480"/>
            <a:ext cx="55080" cy="5364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7" name="Line 12"/>
          <p:cNvSpPr/>
          <p:nvPr/>
        </p:nvSpPr>
        <p:spPr>
          <a:xfrm>
            <a:off x="6391080" y="5532120"/>
            <a:ext cx="1417680" cy="180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968" name="Line 13"/>
          <p:cNvSpPr/>
          <p:nvPr/>
        </p:nvSpPr>
        <p:spPr>
          <a:xfrm>
            <a:off x="6391080" y="5586120"/>
            <a:ext cx="1417680" cy="180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969" name="Line 14"/>
          <p:cNvSpPr/>
          <p:nvPr/>
        </p:nvSpPr>
        <p:spPr>
          <a:xfrm flipH="1" flipV="1">
            <a:off x="8762760" y="1641240"/>
            <a:ext cx="7920" cy="247176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970" name="Line 15"/>
          <p:cNvSpPr/>
          <p:nvPr/>
        </p:nvSpPr>
        <p:spPr>
          <a:xfrm flipH="1" flipV="1">
            <a:off x="8762760" y="4159080"/>
            <a:ext cx="7920" cy="247176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971" name="Line 16"/>
          <p:cNvSpPr/>
          <p:nvPr/>
        </p:nvSpPr>
        <p:spPr>
          <a:xfrm flipH="1">
            <a:off x="3931920" y="6480000"/>
            <a:ext cx="2471760" cy="144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972" name="CustomShape 17"/>
          <p:cNvSpPr/>
          <p:nvPr/>
        </p:nvSpPr>
        <p:spPr>
          <a:xfrm rot="16200000">
            <a:off x="8439120" y="2805120"/>
            <a:ext cx="387720" cy="13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973" name="CustomShape 18"/>
          <p:cNvSpPr/>
          <p:nvPr/>
        </p:nvSpPr>
        <p:spPr>
          <a:xfrm rot="16200000">
            <a:off x="8439120" y="5319720"/>
            <a:ext cx="387720" cy="13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974" name="CustomShape 19"/>
          <p:cNvSpPr/>
          <p:nvPr/>
        </p:nvSpPr>
        <p:spPr>
          <a:xfrm>
            <a:off x="4963680" y="6291360"/>
            <a:ext cx="388080" cy="13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975" name="CustomShape 20"/>
          <p:cNvSpPr/>
          <p:nvPr/>
        </p:nvSpPr>
        <p:spPr>
          <a:xfrm>
            <a:off x="7421040" y="6289560"/>
            <a:ext cx="388080" cy="13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976" name="CustomShape 21"/>
          <p:cNvSpPr/>
          <p:nvPr/>
        </p:nvSpPr>
        <p:spPr>
          <a:xfrm>
            <a:off x="152280" y="1474560"/>
            <a:ext cx="7732440" cy="329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70c0"/>
                </a:solidFill>
                <a:latin typeface="Lucida Console"/>
              </a:rPr>
              <a:t>// Matrix multiplication on the (CPU)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70c0"/>
                </a:solidFill>
                <a:latin typeface="Lucida Console"/>
              </a:rPr>
              <a:t>//   host in double precision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void MatrixMulOnHost(float* M, float* N, float* P, int Width)‏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{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for (int i = 0; i &lt; Width; ++i)‏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for (int j = 0; j &lt; Width; ++j)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double sum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for (int k = 0; k &lt; Width; ++k)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double a = M[i * width + k];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double b = N[k * width + j];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sum += a * b;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P[i * Width + j] = sum;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Lucida Console"/>
              </a:rPr>
              <a:t>}</a:t>
            </a:r>
            <a:endParaRPr/>
          </a:p>
        </p:txBody>
      </p:sp>
      <p:sp>
        <p:nvSpPr>
          <p:cNvPr id="977" name="Line 22"/>
          <p:cNvSpPr/>
          <p:nvPr/>
        </p:nvSpPr>
        <p:spPr>
          <a:xfrm>
            <a:off x="4800600" y="4190760"/>
            <a:ext cx="1440" cy="12956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78" name="CustomShape 23"/>
          <p:cNvSpPr/>
          <p:nvPr/>
        </p:nvSpPr>
        <p:spPr>
          <a:xfrm>
            <a:off x="4794840" y="4538520"/>
            <a:ext cx="24804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979" name="Line 24"/>
          <p:cNvSpPr/>
          <p:nvPr/>
        </p:nvSpPr>
        <p:spPr>
          <a:xfrm>
            <a:off x="3962160" y="5715000"/>
            <a:ext cx="83844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80" name="CustomShape 25"/>
          <p:cNvSpPr/>
          <p:nvPr/>
        </p:nvSpPr>
        <p:spPr>
          <a:xfrm>
            <a:off x="4176720" y="5605560"/>
            <a:ext cx="33336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k</a:t>
            </a:r>
            <a:endParaRPr/>
          </a:p>
        </p:txBody>
      </p:sp>
      <p:sp>
        <p:nvSpPr>
          <p:cNvPr id="981" name="Line 26"/>
          <p:cNvSpPr/>
          <p:nvPr/>
        </p:nvSpPr>
        <p:spPr>
          <a:xfrm>
            <a:off x="8076960" y="1676160"/>
            <a:ext cx="1800" cy="9144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82" name="CustomShape 27"/>
          <p:cNvSpPr/>
          <p:nvPr/>
        </p:nvSpPr>
        <p:spPr>
          <a:xfrm>
            <a:off x="8062920" y="1947960"/>
            <a:ext cx="33336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k</a:t>
            </a:r>
            <a:endParaRPr/>
          </a:p>
        </p:txBody>
      </p:sp>
      <p:sp>
        <p:nvSpPr>
          <p:cNvPr id="983" name="Line 28"/>
          <p:cNvSpPr/>
          <p:nvPr/>
        </p:nvSpPr>
        <p:spPr>
          <a:xfrm>
            <a:off x="6400800" y="2666880"/>
            <a:ext cx="144756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84" name="CustomShape 29"/>
          <p:cNvSpPr/>
          <p:nvPr/>
        </p:nvSpPr>
        <p:spPr>
          <a:xfrm>
            <a:off x="6852960" y="2481120"/>
            <a:ext cx="24804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j</a:t>
            </a:r>
            <a:endParaRPr/>
          </a:p>
        </p:txBody>
      </p:sp>
    </p:spTree>
  </p:cSld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GPU Themes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04920" y="1219320"/>
            <a:ext cx="85341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3333cc"/>
                </a:solidFill>
                <a:latin typeface="Arial"/>
              </a:rPr>
              <a:t>Q:  When have you created an effective GPU program?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A:  When the output looks like an image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A:  When the pixels are computed independently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3333cc"/>
                </a:solidFill>
                <a:latin typeface="Arial"/>
              </a:rPr>
              <a:t>Q:  What do GPU programs look like?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A:  Often one or two funnels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8" name="Picture 3" descr=""/>
          <p:cNvPicPr/>
          <p:nvPr/>
        </p:nvPicPr>
        <p:blipFill>
          <a:blip r:embed="rId1"/>
          <a:stretch/>
        </p:blipFill>
        <p:spPr>
          <a:xfrm>
            <a:off x="457200" y="4648320"/>
            <a:ext cx="1333440" cy="110556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514440" y="4005720"/>
            <a:ext cx="1218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lots of computation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762120" y="4528800"/>
            <a:ext cx="7617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>
            <a:off x="704880" y="5922000"/>
            <a:ext cx="72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1 pixel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1066680" y="5753880"/>
            <a:ext cx="360" cy="22824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Picture 69" descr=""/>
          <p:cNvPicPr/>
          <p:nvPr/>
        </p:nvPicPr>
        <p:blipFill>
          <a:blip r:embed="rId2"/>
          <a:stretch/>
        </p:blipFill>
        <p:spPr>
          <a:xfrm>
            <a:off x="1466640" y="4648320"/>
            <a:ext cx="1333440" cy="1105560"/>
          </a:xfrm>
          <a:prstGeom prst="rect">
            <a:avLst/>
          </a:prstGeom>
          <a:ln>
            <a:noFill/>
          </a:ln>
        </p:spPr>
      </p:pic>
      <p:sp>
        <p:nvSpPr>
          <p:cNvPr id="244" name="CustomShape 7"/>
          <p:cNvSpPr/>
          <p:nvPr/>
        </p:nvSpPr>
        <p:spPr>
          <a:xfrm>
            <a:off x="1523880" y="4005720"/>
            <a:ext cx="1218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lots of computation</a:t>
            </a:r>
            <a:endParaRPr/>
          </a:p>
        </p:txBody>
      </p:sp>
      <p:sp>
        <p:nvSpPr>
          <p:cNvPr id="245" name="CustomShape 8"/>
          <p:cNvSpPr/>
          <p:nvPr/>
        </p:nvSpPr>
        <p:spPr>
          <a:xfrm>
            <a:off x="1771560" y="4528800"/>
            <a:ext cx="7617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1714320" y="5922000"/>
            <a:ext cx="72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1 pixel</a:t>
            </a:r>
            <a:endParaRPr/>
          </a:p>
        </p:txBody>
      </p:sp>
      <p:sp>
        <p:nvSpPr>
          <p:cNvPr id="247" name="CustomShape 10"/>
          <p:cNvSpPr/>
          <p:nvPr/>
        </p:nvSpPr>
        <p:spPr>
          <a:xfrm>
            <a:off x="2076480" y="5753880"/>
            <a:ext cx="360" cy="22824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Picture 81" descr=""/>
          <p:cNvPicPr/>
          <p:nvPr/>
        </p:nvPicPr>
        <p:blipFill>
          <a:blip r:embed="rId3"/>
          <a:stretch/>
        </p:blipFill>
        <p:spPr>
          <a:xfrm>
            <a:off x="2857320" y="4605120"/>
            <a:ext cx="1333440" cy="1105560"/>
          </a:xfrm>
          <a:prstGeom prst="rect">
            <a:avLst/>
          </a:prstGeom>
          <a:ln>
            <a:noFill/>
          </a:ln>
        </p:spPr>
      </p:pic>
      <p:sp>
        <p:nvSpPr>
          <p:cNvPr id="249" name="CustomShape 11"/>
          <p:cNvSpPr/>
          <p:nvPr/>
        </p:nvSpPr>
        <p:spPr>
          <a:xfrm>
            <a:off x="2914560" y="3962520"/>
            <a:ext cx="1218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lots of computation</a:t>
            </a:r>
            <a:endParaRPr/>
          </a:p>
        </p:txBody>
      </p:sp>
      <p:sp>
        <p:nvSpPr>
          <p:cNvPr id="250" name="CustomShape 12"/>
          <p:cNvSpPr/>
          <p:nvPr/>
        </p:nvSpPr>
        <p:spPr>
          <a:xfrm>
            <a:off x="3162240" y="4485600"/>
            <a:ext cx="7617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3"/>
          <p:cNvSpPr/>
          <p:nvPr/>
        </p:nvSpPr>
        <p:spPr>
          <a:xfrm>
            <a:off x="3105000" y="5878800"/>
            <a:ext cx="72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</a:rPr>
              <a:t>1 pixel</a:t>
            </a:r>
            <a:endParaRPr/>
          </a:p>
        </p:txBody>
      </p:sp>
      <p:sp>
        <p:nvSpPr>
          <p:cNvPr id="252" name="CustomShape 14"/>
          <p:cNvSpPr/>
          <p:nvPr/>
        </p:nvSpPr>
        <p:spPr>
          <a:xfrm>
            <a:off x="3466800" y="5710680"/>
            <a:ext cx="360" cy="22824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5"/>
          <p:cNvSpPr/>
          <p:nvPr/>
        </p:nvSpPr>
        <p:spPr>
          <a:xfrm>
            <a:off x="2655720" y="4605120"/>
            <a:ext cx="36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trike="noStrike">
                <a:solidFill>
                  <a:srgbClr val="000000"/>
                </a:solidFill>
                <a:latin typeface="Arial"/>
              </a:rPr>
              <a:t>…</a:t>
            </a:r>
            <a:endParaRPr/>
          </a:p>
        </p:txBody>
      </p:sp>
      <p:pic>
        <p:nvPicPr>
          <p:cNvPr id="254" name="Picture 87" descr=""/>
          <p:cNvPicPr/>
          <p:nvPr/>
        </p:nvPicPr>
        <p:blipFill>
          <a:blip r:embed="rId4"/>
          <a:stretch/>
        </p:blipFill>
        <p:spPr>
          <a:xfrm rot="10800000">
            <a:off x="8550000" y="5705640"/>
            <a:ext cx="2469600" cy="2047680"/>
          </a:xfrm>
          <a:prstGeom prst="rect">
            <a:avLst/>
          </a:prstGeom>
          <a:ln>
            <a:noFill/>
          </a:ln>
        </p:spPr>
      </p:pic>
      <p:sp>
        <p:nvSpPr>
          <p:cNvPr id="255" name="CustomShape 16"/>
          <p:cNvSpPr/>
          <p:nvPr/>
        </p:nvSpPr>
        <p:spPr>
          <a:xfrm>
            <a:off x="6440040" y="2895480"/>
            <a:ext cx="1980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simple command:  “Draw dodecahedron!”</a:t>
            </a:r>
            <a:endParaRPr/>
          </a:p>
        </p:txBody>
      </p:sp>
      <p:sp>
        <p:nvSpPr>
          <p:cNvPr id="256" name="CustomShape 17"/>
          <p:cNvSpPr/>
          <p:nvPr/>
        </p:nvSpPr>
        <p:spPr>
          <a:xfrm>
            <a:off x="5181480" y="6086520"/>
            <a:ext cx="1980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Complex output that affects many pixels</a:t>
            </a:r>
            <a:endParaRPr/>
          </a:p>
        </p:txBody>
      </p:sp>
      <p:sp>
        <p:nvSpPr>
          <p:cNvPr id="257" name="CustomShape 18"/>
          <p:cNvSpPr/>
          <p:nvPr/>
        </p:nvSpPr>
        <p:spPr>
          <a:xfrm>
            <a:off x="6820920" y="5297760"/>
            <a:ext cx="1204560" cy="49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9"/>
          <p:cNvSpPr/>
          <p:nvPr/>
        </p:nvSpPr>
        <p:spPr>
          <a:xfrm>
            <a:off x="7354440" y="3429000"/>
            <a:ext cx="360" cy="22824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Picture 95" descr=""/>
          <p:cNvPicPr/>
          <p:nvPr/>
        </p:nvPicPr>
        <p:blipFill>
          <a:blip r:embed="rId5"/>
          <a:stretch/>
        </p:blipFill>
        <p:spPr>
          <a:xfrm>
            <a:off x="6927840" y="5813280"/>
            <a:ext cx="990000" cy="99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extShape 1"/>
          <p:cNvSpPr txBox="1"/>
          <p:nvPr/>
        </p:nvSpPr>
        <p:spPr>
          <a:xfrm>
            <a:off x="76320" y="6553080"/>
            <a:ext cx="34286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986" name="CustomShape 2"/>
          <p:cNvSpPr/>
          <p:nvPr/>
        </p:nvSpPr>
        <p:spPr>
          <a:xfrm>
            <a:off x="457200" y="685800"/>
            <a:ext cx="7848360" cy="554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void MatrixMulOnDevice(float* M, float* N, float* P, int Width)‏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int size = Width * Width * sizeof(float);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float* Md, Nd, Pd;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   …</a:t>
            </a: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ff0000"/>
                </a:solidFill>
                <a:latin typeface="Arial"/>
              </a:rPr>
              <a:t>2. </a:t>
            </a:r>
            <a:r>
              <a:rPr lang="en-US" strike="noStrike">
                <a:solidFill>
                  <a:srgbClr val="0070c0"/>
                </a:solidFill>
                <a:latin typeface="Arial"/>
              </a:rPr>
              <a:t>// Allocate and Load M, N to device memory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cudaMalloc(&amp;Md, size);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trike="noStrike">
                <a:solidFill>
                  <a:srgbClr val="000000"/>
                </a:solidFill>
                <a:latin typeface="Arial"/>
              </a:rPr>
              <a:t>cudaMemcpy(Md, M, size, cudaMemcpyHostToDevice);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cudaMalloc(&amp;Nd,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en-US" strike="noStrike">
                <a:solidFill>
                  <a:srgbClr val="000000"/>
                </a:solidFill>
                <a:latin typeface="Arial"/>
              </a:rPr>
              <a:t>cudaMemcpy(Nd, N, size, cudaMemcpyHostToDevice);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Arial"/>
              </a:rPr>
              <a:t>     </a:t>
            </a:r>
            <a:r>
              <a:rPr lang="en-US" strike="noStrike">
                <a:solidFill>
                  <a:srgbClr val="0070c0"/>
                </a:solidFill>
                <a:latin typeface="Arial"/>
              </a:rPr>
              <a:t>// Allocate P on the device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cudaMalloc(&amp;Pd, size);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ff0000"/>
                </a:solidFill>
                <a:latin typeface="Arial"/>
              </a:rPr>
              <a:t>(5.) </a:t>
            </a:r>
            <a:r>
              <a:rPr lang="en-US" strike="noStrike">
                <a:solidFill>
                  <a:srgbClr val="0070c0"/>
                </a:solidFill>
                <a:latin typeface="Arial"/>
              </a:rPr>
              <a:t>// Kernel invocation code – </a:t>
            </a:r>
            <a:r>
              <a:rPr lang="en-US" sz="1600" strike="noStrike">
                <a:solidFill>
                  <a:srgbClr val="0070c0"/>
                </a:solidFill>
                <a:latin typeface="Arial"/>
              </a:rPr>
              <a:t>to</a:t>
            </a:r>
            <a:r>
              <a:rPr lang="en-US" strike="noStrike">
                <a:solidFill>
                  <a:srgbClr val="0070c0"/>
                </a:solidFill>
                <a:latin typeface="Arial"/>
              </a:rPr>
              <a:t> be shown later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  …</a:t>
            </a: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ff0000"/>
                </a:solidFill>
                <a:latin typeface="Arial"/>
              </a:rPr>
              <a:t>3.   </a:t>
            </a:r>
            <a:r>
              <a:rPr b="1" lang="en-US" strike="noStrike">
                <a:solidFill>
                  <a:srgbClr val="0070c0"/>
                </a:solidFill>
                <a:latin typeface="Arial"/>
              </a:rPr>
              <a:t> </a:t>
            </a:r>
            <a:r>
              <a:rPr lang="en-US" strike="noStrike">
                <a:solidFill>
                  <a:srgbClr val="0070c0"/>
                </a:solidFill>
                <a:latin typeface="Arial"/>
              </a:rPr>
              <a:t>// Read P from the device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trike="noStrike">
                <a:solidFill>
                  <a:srgbClr val="000000"/>
                </a:solidFill>
                <a:latin typeface="Arial"/>
              </a:rPr>
              <a:t>cudaMemcpy(P, Pd, size, cudaMemcpyDeviceToHost);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Arial"/>
              </a:rPr>
              <a:t>       </a:t>
            </a:r>
            <a:r>
              <a:rPr lang="en-US" strike="noStrike">
                <a:solidFill>
                  <a:srgbClr val="0070c0"/>
                </a:solidFill>
                <a:latin typeface="Arial"/>
              </a:rPr>
              <a:t>// Free device matrices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cudaFree(Md); cudaFree(Nd); cudaFree (Pd);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987" name="TextShape 3"/>
          <p:cNvSpPr txBox="1"/>
          <p:nvPr/>
        </p:nvSpPr>
        <p:spPr>
          <a:xfrm>
            <a:off x="228600" y="228600"/>
            <a:ext cx="8686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664d"/>
                </a:solidFill>
                <a:latin typeface="Arial"/>
              </a:rPr>
              <a:t>Steps 2&amp;3: Matrix Data Transfer </a:t>
            </a:r>
            <a:r>
              <a:rPr b="1" lang="en-US" sz="2000" strike="noStrike">
                <a:solidFill>
                  <a:srgbClr val="00664d"/>
                </a:solidFill>
                <a:latin typeface="Arial"/>
              </a:rPr>
              <a:t>(Host-side Code)‏</a:t>
            </a:r>
            <a:endParaRPr/>
          </a:p>
        </p:txBody>
      </p:sp>
    </p:spTree>
  </p:cSld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extShape 1"/>
          <p:cNvSpPr txBox="1"/>
          <p:nvPr/>
        </p:nvSpPr>
        <p:spPr>
          <a:xfrm>
            <a:off x="76320" y="6553080"/>
            <a:ext cx="350496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989" name="TextShape 2"/>
          <p:cNvSpPr txBox="1"/>
          <p:nvPr/>
        </p:nvSpPr>
        <p:spPr>
          <a:xfrm>
            <a:off x="70102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0E44143-C14B-4BE5-B030-DC015ACB09BF}" type="slidenum">
              <a:rPr i="1" lang="en-US" sz="2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90" name="CustomShape 3"/>
          <p:cNvSpPr/>
          <p:nvPr/>
        </p:nvSpPr>
        <p:spPr>
          <a:xfrm>
            <a:off x="6675480" y="167652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Nd</a:t>
            </a:r>
            <a:endParaRPr/>
          </a:p>
        </p:txBody>
      </p:sp>
      <p:sp>
        <p:nvSpPr>
          <p:cNvPr id="991" name="CustomShape 4"/>
          <p:cNvSpPr/>
          <p:nvPr/>
        </p:nvSpPr>
        <p:spPr>
          <a:xfrm>
            <a:off x="4162320" y="419112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Md</a:t>
            </a:r>
            <a:endParaRPr/>
          </a:p>
        </p:txBody>
      </p:sp>
      <p:sp>
        <p:nvSpPr>
          <p:cNvPr id="992" name="CustomShape 5"/>
          <p:cNvSpPr/>
          <p:nvPr/>
        </p:nvSpPr>
        <p:spPr>
          <a:xfrm>
            <a:off x="6675480" y="4191120"/>
            <a:ext cx="2468160" cy="2468160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1200" strike="noStrike">
                <a:solidFill>
                  <a:srgbClr val="ffffff"/>
                </a:solidFill>
                <a:latin typeface="Arial"/>
              </a:rPr>
              <a:t>Pd</a:t>
            </a:r>
            <a:endParaRPr/>
          </a:p>
        </p:txBody>
      </p:sp>
      <p:sp>
        <p:nvSpPr>
          <p:cNvPr id="993" name="CustomShape 6"/>
          <p:cNvSpPr/>
          <p:nvPr/>
        </p:nvSpPr>
        <p:spPr>
          <a:xfrm>
            <a:off x="8047080" y="1676520"/>
            <a:ext cx="53640" cy="246816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Line 7"/>
          <p:cNvSpPr/>
          <p:nvPr/>
        </p:nvSpPr>
        <p:spPr>
          <a:xfrm>
            <a:off x="8102520" y="4144680"/>
            <a:ext cx="1440" cy="141768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995" name="Line 8"/>
          <p:cNvSpPr/>
          <p:nvPr/>
        </p:nvSpPr>
        <p:spPr>
          <a:xfrm>
            <a:off x="8046720" y="4114800"/>
            <a:ext cx="1800" cy="141732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996" name="Line 9"/>
          <p:cNvSpPr/>
          <p:nvPr/>
        </p:nvSpPr>
        <p:spPr>
          <a:xfrm flipH="1">
            <a:off x="6673680" y="6510240"/>
            <a:ext cx="2471760" cy="144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997" name="CustomShape 10"/>
          <p:cNvSpPr/>
          <p:nvPr/>
        </p:nvSpPr>
        <p:spPr>
          <a:xfrm>
            <a:off x="4162320" y="5562720"/>
            <a:ext cx="2468160" cy="5508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11"/>
          <p:cNvSpPr/>
          <p:nvPr/>
        </p:nvSpPr>
        <p:spPr>
          <a:xfrm>
            <a:off x="8047080" y="5562720"/>
            <a:ext cx="55080" cy="5364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9" name="Line 12"/>
          <p:cNvSpPr/>
          <p:nvPr/>
        </p:nvSpPr>
        <p:spPr>
          <a:xfrm>
            <a:off x="6619680" y="5562360"/>
            <a:ext cx="1417680" cy="180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1000" name="Line 13"/>
          <p:cNvSpPr/>
          <p:nvPr/>
        </p:nvSpPr>
        <p:spPr>
          <a:xfrm>
            <a:off x="6619680" y="5616360"/>
            <a:ext cx="1417680" cy="1800"/>
          </a:xfrm>
          <a:prstGeom prst="line">
            <a:avLst/>
          </a:prstGeom>
          <a:ln cap="rnd" w="9360">
            <a:solidFill>
              <a:srgbClr val="969696"/>
            </a:solidFill>
            <a:custDash>
              <a:ds d="500000" sp="400000"/>
            </a:custDash>
            <a:miter/>
          </a:ln>
        </p:spPr>
      </p:sp>
      <p:sp>
        <p:nvSpPr>
          <p:cNvPr id="1001" name="Line 14"/>
          <p:cNvSpPr/>
          <p:nvPr/>
        </p:nvSpPr>
        <p:spPr>
          <a:xfrm flipH="1" flipV="1">
            <a:off x="8991360" y="1671480"/>
            <a:ext cx="7920" cy="247176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002" name="Line 15"/>
          <p:cNvSpPr/>
          <p:nvPr/>
        </p:nvSpPr>
        <p:spPr>
          <a:xfrm flipH="1" flipV="1">
            <a:off x="8991360" y="4189320"/>
            <a:ext cx="7920" cy="247176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003" name="Line 16"/>
          <p:cNvSpPr/>
          <p:nvPr/>
        </p:nvSpPr>
        <p:spPr>
          <a:xfrm flipH="1">
            <a:off x="4160520" y="6510240"/>
            <a:ext cx="2471760" cy="1440"/>
          </a:xfrm>
          <a:prstGeom prst="line">
            <a:avLst/>
          </a:prstGeom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004" name="CustomShape 17"/>
          <p:cNvSpPr/>
          <p:nvPr/>
        </p:nvSpPr>
        <p:spPr>
          <a:xfrm rot="16200000">
            <a:off x="8667720" y="2835360"/>
            <a:ext cx="387720" cy="13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1005" name="CustomShape 18"/>
          <p:cNvSpPr/>
          <p:nvPr/>
        </p:nvSpPr>
        <p:spPr>
          <a:xfrm rot="16200000">
            <a:off x="8667720" y="5349960"/>
            <a:ext cx="387720" cy="13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1006" name="CustomShape 19"/>
          <p:cNvSpPr/>
          <p:nvPr/>
        </p:nvSpPr>
        <p:spPr>
          <a:xfrm>
            <a:off x="5192280" y="6321600"/>
            <a:ext cx="388080" cy="13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1007" name="CustomShape 20"/>
          <p:cNvSpPr/>
          <p:nvPr/>
        </p:nvSpPr>
        <p:spPr>
          <a:xfrm>
            <a:off x="7649640" y="6319800"/>
            <a:ext cx="388080" cy="13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i="1" lang="en-US" sz="900" strike="noStrike">
                <a:solidFill>
                  <a:srgbClr val="ffffff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1008" name="TextShape 21"/>
          <p:cNvSpPr txBox="1"/>
          <p:nvPr/>
        </p:nvSpPr>
        <p:spPr>
          <a:xfrm>
            <a:off x="5791320" y="228600"/>
            <a:ext cx="32000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Step 4: Kernel Function</a:t>
            </a:r>
            <a:endParaRPr/>
          </a:p>
        </p:txBody>
      </p:sp>
      <p:sp>
        <p:nvSpPr>
          <p:cNvPr id="1009" name="CustomShape 22"/>
          <p:cNvSpPr/>
          <p:nvPr/>
        </p:nvSpPr>
        <p:spPr>
          <a:xfrm>
            <a:off x="228600" y="233280"/>
            <a:ext cx="6552720" cy="398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70c0"/>
                </a:solidFill>
                <a:latin typeface="Lucida Console"/>
              </a:rPr>
              <a:t>// Matrix multiplication kernel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70c0"/>
                </a:solidFill>
                <a:latin typeface="Lucida Console"/>
              </a:rPr>
              <a:t>//   – per thread code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__global__ void MatrixMulKernel(float* Md,  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float* Nd, float* Pd, int Width)‏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70c0"/>
                </a:solidFill>
                <a:latin typeface="Lucida Console"/>
              </a:rPr>
              <a:t>// Pvalue is used to store the element of the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70c0"/>
                </a:solidFill>
                <a:latin typeface="Lucida Console"/>
              </a:rPr>
              <a:t>// matrix that is computed by the thread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float Pvalue = 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for (int k = 0; k &lt; Width; ++k)‏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float Melement = Md[threadIdx.y*Width+k];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float Nelement = Nd[k*Width+threadIdx.x];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Pvalue += Melement * Nelement;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Pd[threadIdx.y*Width+threadIdx.x] = Pvalue;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Console"/>
              </a:rPr>
              <a:t>}</a:t>
            </a:r>
            <a:endParaRPr/>
          </a:p>
        </p:txBody>
      </p:sp>
      <p:sp>
        <p:nvSpPr>
          <p:cNvPr id="1010" name="CustomShape 23"/>
          <p:cNvSpPr/>
          <p:nvPr/>
        </p:nvSpPr>
        <p:spPr>
          <a:xfrm>
            <a:off x="8231760" y="4551480"/>
            <a:ext cx="41868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ty</a:t>
            </a:r>
            <a:endParaRPr/>
          </a:p>
        </p:txBody>
      </p:sp>
      <p:sp>
        <p:nvSpPr>
          <p:cNvPr id="1011" name="CustomShape 24"/>
          <p:cNvSpPr/>
          <p:nvPr/>
        </p:nvSpPr>
        <p:spPr>
          <a:xfrm>
            <a:off x="7082280" y="5541840"/>
            <a:ext cx="41868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tx</a:t>
            </a:r>
            <a:endParaRPr/>
          </a:p>
        </p:txBody>
      </p:sp>
      <p:sp>
        <p:nvSpPr>
          <p:cNvPr id="1012" name="Line 25"/>
          <p:cNvSpPr/>
          <p:nvPr/>
        </p:nvSpPr>
        <p:spPr>
          <a:xfrm>
            <a:off x="5867280" y="4190760"/>
            <a:ext cx="1440" cy="1371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13" name="CustomShape 26"/>
          <p:cNvSpPr/>
          <p:nvPr/>
        </p:nvSpPr>
        <p:spPr>
          <a:xfrm>
            <a:off x="5793480" y="4572000"/>
            <a:ext cx="41868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ty</a:t>
            </a:r>
            <a:endParaRPr/>
          </a:p>
        </p:txBody>
      </p:sp>
      <p:sp>
        <p:nvSpPr>
          <p:cNvPr id="1014" name="Line 27"/>
          <p:cNvSpPr/>
          <p:nvPr/>
        </p:nvSpPr>
        <p:spPr>
          <a:xfrm>
            <a:off x="6705360" y="3352680"/>
            <a:ext cx="137160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15" name="CustomShape 28"/>
          <p:cNvSpPr/>
          <p:nvPr/>
        </p:nvSpPr>
        <p:spPr>
          <a:xfrm>
            <a:off x="7087320" y="2895480"/>
            <a:ext cx="41868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tx</a:t>
            </a:r>
            <a:endParaRPr/>
          </a:p>
        </p:txBody>
      </p:sp>
      <p:sp>
        <p:nvSpPr>
          <p:cNvPr id="1016" name="Line 29"/>
          <p:cNvSpPr/>
          <p:nvPr/>
        </p:nvSpPr>
        <p:spPr>
          <a:xfrm>
            <a:off x="4190760" y="5715000"/>
            <a:ext cx="167652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17" name="CustomShape 30"/>
          <p:cNvSpPr/>
          <p:nvPr/>
        </p:nvSpPr>
        <p:spPr>
          <a:xfrm>
            <a:off x="4649760" y="5638680"/>
            <a:ext cx="33336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k</a:t>
            </a:r>
            <a:endParaRPr/>
          </a:p>
        </p:txBody>
      </p:sp>
      <p:sp>
        <p:nvSpPr>
          <p:cNvPr id="1018" name="Line 31"/>
          <p:cNvSpPr/>
          <p:nvPr/>
        </p:nvSpPr>
        <p:spPr>
          <a:xfrm>
            <a:off x="8305560" y="1676160"/>
            <a:ext cx="1800" cy="16765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19" name="CustomShape 32"/>
          <p:cNvSpPr/>
          <p:nvPr/>
        </p:nvSpPr>
        <p:spPr>
          <a:xfrm>
            <a:off x="8291520" y="2176560"/>
            <a:ext cx="333360" cy="45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</a:rPr>
              <a:t>k</a:t>
            </a: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Shape 1"/>
          <p:cNvSpPr txBox="1"/>
          <p:nvPr/>
        </p:nvSpPr>
        <p:spPr>
          <a:xfrm>
            <a:off x="76320" y="6553080"/>
            <a:ext cx="34286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1021" name="CustomShape 2"/>
          <p:cNvSpPr/>
          <p:nvPr/>
        </p:nvSpPr>
        <p:spPr>
          <a:xfrm>
            <a:off x="228600" y="2057400"/>
            <a:ext cx="8762760" cy="247176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Arial"/>
              </a:rPr>
              <a:t>// Setup the execution configuration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dim3 dimGrid(1, 1);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dim3 dimBlock(Width, Width);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Arial"/>
              </a:rPr>
              <a:t> </a:t>
            </a:r>
            <a:r>
              <a:rPr lang="en-US" sz="2000" strike="noStrike">
                <a:solidFill>
                  <a:srgbClr val="0070c0"/>
                </a:solidFill>
                <a:latin typeface="Arial"/>
              </a:rPr>
              <a:t>// Launch the device computation threads!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MatrixMulKernel&lt;&lt;&lt;dimGrid, dimBlock&gt;&gt;&gt;(Md, Nd, Pd, </a:t>
            </a:r>
            <a:r>
              <a:rPr lang="en-US" sz="2400" strike="noStrike">
                <a:solidFill>
                  <a:srgbClr val="ff0000"/>
                </a:solidFill>
                <a:latin typeface="Arial"/>
              </a:rPr>
              <a:t>Width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);</a:t>
            </a:r>
            <a:endParaRPr/>
          </a:p>
        </p:txBody>
      </p:sp>
      <p:sp>
        <p:nvSpPr>
          <p:cNvPr id="1022" name="TextShape 3"/>
          <p:cNvSpPr txBox="1"/>
          <p:nvPr/>
        </p:nvSpPr>
        <p:spPr>
          <a:xfrm>
            <a:off x="685800" y="228600"/>
            <a:ext cx="7467120" cy="11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Step 5: Kernel Invocation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
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(Host-side Code) </a:t>
            </a:r>
            <a:endParaRPr/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Shape 1"/>
          <p:cNvSpPr txBox="1"/>
          <p:nvPr/>
        </p:nvSpPr>
        <p:spPr>
          <a:xfrm>
            <a:off x="76320" y="6553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Arial"/>
              </a:rPr>
              <a:t>© David Kirk/NVIDIA and Wen-mei W. Hwu</a:t>
            </a:r>
            <a:endParaRPr/>
          </a:p>
        </p:txBody>
      </p:sp>
      <p:sp>
        <p:nvSpPr>
          <p:cNvPr id="1024" name="TextShape 2"/>
          <p:cNvSpPr txBox="1"/>
          <p:nvPr/>
        </p:nvSpPr>
        <p:spPr>
          <a:xfrm>
            <a:off x="609480" y="304920"/>
            <a:ext cx="7467120" cy="61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Only One Thread Block Used</a:t>
            </a:r>
            <a:endParaRPr/>
          </a:p>
        </p:txBody>
      </p:sp>
      <p:sp>
        <p:nvSpPr>
          <p:cNvPr id="1025" name="TextShape 3"/>
          <p:cNvSpPr txBox="1"/>
          <p:nvPr/>
        </p:nvSpPr>
        <p:spPr>
          <a:xfrm>
            <a:off x="152280" y="1371600"/>
            <a:ext cx="5181120" cy="49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1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One Block of threads compute matrix Pd</a:t>
            </a:r>
            <a:endParaRPr/>
          </a:p>
          <a:p>
            <a:pPr lvl="1">
              <a:lnSpc>
                <a:spcPct val="110000"/>
              </a:lnSpc>
              <a:buFont typeface="StarSymbol"/>
              <a:buChar char=""/>
            </a:pPr>
            <a:r>
              <a:rPr lang="en-US" strike="noStrike">
                <a:solidFill>
                  <a:srgbClr val="0070c0"/>
                </a:solidFill>
                <a:latin typeface="Arial"/>
              </a:rPr>
              <a:t>Each thread computes one element of Pd</a:t>
            </a:r>
            <a:endParaRPr/>
          </a:p>
          <a:p>
            <a:pPr>
              <a:lnSpc>
                <a:spcPct val="11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Each thread</a:t>
            </a:r>
            <a:endParaRPr/>
          </a:p>
          <a:p>
            <a:pPr lvl="1">
              <a:lnSpc>
                <a:spcPct val="110000"/>
              </a:lnSpc>
              <a:buFont typeface="StarSymbol"/>
              <a:buChar char=""/>
            </a:pPr>
            <a:r>
              <a:rPr lang="en-US" strike="noStrike">
                <a:solidFill>
                  <a:srgbClr val="0070c0"/>
                </a:solidFill>
                <a:latin typeface="Arial"/>
              </a:rPr>
              <a:t>Loads a row of matrix Md</a:t>
            </a:r>
            <a:endParaRPr/>
          </a:p>
          <a:p>
            <a:pPr lvl="1">
              <a:lnSpc>
                <a:spcPct val="110000"/>
              </a:lnSpc>
              <a:buFont typeface="StarSymbol"/>
              <a:buChar char=""/>
            </a:pPr>
            <a:r>
              <a:rPr lang="en-US" strike="noStrike">
                <a:solidFill>
                  <a:srgbClr val="0070c0"/>
                </a:solidFill>
                <a:latin typeface="Arial"/>
              </a:rPr>
              <a:t>Loads a column of matrix Nd</a:t>
            </a:r>
            <a:endParaRPr/>
          </a:p>
          <a:p>
            <a:pPr lvl="1">
              <a:lnSpc>
                <a:spcPct val="110000"/>
              </a:lnSpc>
              <a:buFont typeface="StarSymbol"/>
              <a:buChar char=""/>
            </a:pPr>
            <a:r>
              <a:rPr lang="en-US" strike="noStrike">
                <a:solidFill>
                  <a:srgbClr val="0070c0"/>
                </a:solidFill>
                <a:latin typeface="Arial"/>
              </a:rPr>
              <a:t>Perform one multiply and addition for each pair of Md and Nd elements</a:t>
            </a:r>
            <a:endParaRPr/>
          </a:p>
          <a:p>
            <a:pPr lvl="1">
              <a:lnSpc>
                <a:spcPct val="110000"/>
              </a:lnSpc>
              <a:buFont typeface="StarSymbol"/>
              <a:buChar char=""/>
            </a:pPr>
            <a:r>
              <a:rPr lang="en-US" strike="noStrike">
                <a:solidFill>
                  <a:srgbClr val="0070c0"/>
                </a:solidFill>
                <a:latin typeface="Arial"/>
              </a:rPr>
              <a:t>Compute to off-chip memory access ratio close to 1:1 (not very high)‏</a:t>
            </a:r>
            <a:endParaRPr/>
          </a:p>
          <a:p>
            <a:pPr>
              <a:lnSpc>
                <a:spcPct val="11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Size of matrix limited by the number of threads allowed in a thread block</a:t>
            </a:r>
            <a:endParaRPr/>
          </a:p>
          <a:p>
            <a:endParaRPr/>
          </a:p>
        </p:txBody>
      </p:sp>
      <p:sp>
        <p:nvSpPr>
          <p:cNvPr id="1026" name="CustomShape 4"/>
          <p:cNvSpPr/>
          <p:nvPr/>
        </p:nvSpPr>
        <p:spPr>
          <a:xfrm>
            <a:off x="5334120" y="1420920"/>
            <a:ext cx="1896840" cy="2052360"/>
          </a:xfrm>
          <a:prstGeom prst="roundRect">
            <a:avLst>
              <a:gd name="adj" fmla="val 10818"/>
            </a:avLst>
          </a:prstGeom>
          <a:solidFill>
            <a:srgbClr val="33a3a3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10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1000" strike="noStrike">
                <a:solidFill>
                  <a:srgbClr val="000000"/>
                </a:solidFill>
                <a:latin typeface="Times New Roman"/>
              </a:rPr>
              <a:t>Grid 1</a:t>
            </a:r>
            <a:endParaRPr/>
          </a:p>
        </p:txBody>
      </p:sp>
      <p:sp>
        <p:nvSpPr>
          <p:cNvPr id="1027" name="CustomShape 5"/>
          <p:cNvSpPr/>
          <p:nvPr/>
        </p:nvSpPr>
        <p:spPr>
          <a:xfrm>
            <a:off x="5492880" y="1623960"/>
            <a:ext cx="1587240" cy="1655280"/>
          </a:xfrm>
          <a:prstGeom prst="roundRect">
            <a:avLst>
              <a:gd name="adj" fmla="val 10821"/>
            </a:avLst>
          </a:prstGeom>
          <a:solidFill>
            <a:srgbClr val="23ff23">
              <a:alpha val="55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US" sz="1000" strike="noStrike">
                <a:solidFill>
                  <a:srgbClr val="000000"/>
                </a:solidFill>
                <a:latin typeface="Times New Roman"/>
              </a:rPr>
              <a:t>Block 1</a:t>
            </a:r>
            <a:endParaRPr/>
          </a:p>
        </p:txBody>
      </p:sp>
      <p:sp>
        <p:nvSpPr>
          <p:cNvPr id="1028" name="CustomShape 6"/>
          <p:cNvSpPr/>
          <p:nvPr/>
        </p:nvSpPr>
        <p:spPr>
          <a:xfrm>
            <a:off x="547992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7"/>
          <p:cNvSpPr/>
          <p:nvPr/>
        </p:nvSpPr>
        <p:spPr>
          <a:xfrm>
            <a:off x="586260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8"/>
          <p:cNvSpPr/>
          <p:nvPr/>
        </p:nvSpPr>
        <p:spPr>
          <a:xfrm>
            <a:off x="624348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9"/>
          <p:cNvSpPr/>
          <p:nvPr/>
        </p:nvSpPr>
        <p:spPr>
          <a:xfrm>
            <a:off x="662472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10"/>
          <p:cNvSpPr/>
          <p:nvPr/>
        </p:nvSpPr>
        <p:spPr>
          <a:xfrm>
            <a:off x="547992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1"/>
          <p:cNvSpPr/>
          <p:nvPr/>
        </p:nvSpPr>
        <p:spPr>
          <a:xfrm>
            <a:off x="586260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12"/>
          <p:cNvSpPr/>
          <p:nvPr/>
        </p:nvSpPr>
        <p:spPr>
          <a:xfrm>
            <a:off x="624348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13"/>
          <p:cNvSpPr/>
          <p:nvPr/>
        </p:nvSpPr>
        <p:spPr>
          <a:xfrm>
            <a:off x="662472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36" name="Picture 14" descr=""/>
          <p:cNvPicPr/>
          <p:nvPr/>
        </p:nvPicPr>
        <p:blipFill>
          <a:blip r:embed="rId1"/>
          <a:stretch/>
        </p:blipFill>
        <p:spPr>
          <a:xfrm>
            <a:off x="5479920" y="4390920"/>
            <a:ext cx="387000" cy="387000"/>
          </a:xfrm>
          <a:prstGeom prst="rect">
            <a:avLst/>
          </a:prstGeom>
          <a:ln w="9360">
            <a:noFill/>
          </a:ln>
        </p:spPr>
      </p:pic>
      <p:pic>
        <p:nvPicPr>
          <p:cNvPr id="1037" name="Picture 15" descr=""/>
          <p:cNvPicPr/>
          <p:nvPr/>
        </p:nvPicPr>
        <p:blipFill>
          <a:blip r:embed="rId2"/>
          <a:stretch/>
        </p:blipFill>
        <p:spPr>
          <a:xfrm>
            <a:off x="5862600" y="4390920"/>
            <a:ext cx="387000" cy="387000"/>
          </a:xfrm>
          <a:prstGeom prst="rect">
            <a:avLst/>
          </a:prstGeom>
          <a:ln w="9360">
            <a:noFill/>
          </a:ln>
        </p:spPr>
      </p:pic>
      <p:pic>
        <p:nvPicPr>
          <p:cNvPr id="1038" name="Picture 16" descr=""/>
          <p:cNvPicPr/>
          <p:nvPr/>
        </p:nvPicPr>
        <p:blipFill>
          <a:blip r:embed="rId3"/>
          <a:stretch/>
        </p:blipFill>
        <p:spPr>
          <a:xfrm>
            <a:off x="6243480" y="4390920"/>
            <a:ext cx="387000" cy="387000"/>
          </a:xfrm>
          <a:prstGeom prst="rect">
            <a:avLst/>
          </a:prstGeom>
          <a:ln w="9360">
            <a:noFill/>
          </a:ln>
        </p:spPr>
      </p:pic>
      <p:pic>
        <p:nvPicPr>
          <p:cNvPr id="1039" name="Picture 17" descr=""/>
          <p:cNvPicPr/>
          <p:nvPr/>
        </p:nvPicPr>
        <p:blipFill>
          <a:blip r:embed="rId4"/>
          <a:stretch/>
        </p:blipFill>
        <p:spPr>
          <a:xfrm>
            <a:off x="6624720" y="4390920"/>
            <a:ext cx="387000" cy="387000"/>
          </a:xfrm>
          <a:prstGeom prst="rect">
            <a:avLst/>
          </a:prstGeom>
          <a:ln w="9360">
            <a:noFill/>
          </a:ln>
        </p:spPr>
      </p:pic>
      <p:sp>
        <p:nvSpPr>
          <p:cNvPr id="1040" name="CustomShape 14"/>
          <p:cNvSpPr/>
          <p:nvPr/>
        </p:nvSpPr>
        <p:spPr>
          <a:xfrm>
            <a:off x="547992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15"/>
          <p:cNvSpPr/>
          <p:nvPr/>
        </p:nvSpPr>
        <p:spPr>
          <a:xfrm>
            <a:off x="586260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6"/>
          <p:cNvSpPr/>
          <p:nvPr/>
        </p:nvSpPr>
        <p:spPr>
          <a:xfrm>
            <a:off x="624348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7"/>
          <p:cNvSpPr/>
          <p:nvPr/>
        </p:nvSpPr>
        <p:spPr>
          <a:xfrm>
            <a:off x="662472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8"/>
          <p:cNvSpPr/>
          <p:nvPr/>
        </p:nvSpPr>
        <p:spPr>
          <a:xfrm>
            <a:off x="7513560" y="16509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9"/>
          <p:cNvSpPr/>
          <p:nvPr/>
        </p:nvSpPr>
        <p:spPr>
          <a:xfrm>
            <a:off x="7896240" y="16527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46" name="Picture 24" descr=""/>
          <p:cNvPicPr/>
          <p:nvPr/>
        </p:nvPicPr>
        <p:blipFill>
          <a:blip r:embed="rId5"/>
          <a:stretch/>
        </p:blipFill>
        <p:spPr>
          <a:xfrm>
            <a:off x="8277120" y="1650960"/>
            <a:ext cx="387000" cy="387000"/>
          </a:xfrm>
          <a:prstGeom prst="rect">
            <a:avLst/>
          </a:prstGeom>
          <a:ln w="9360">
            <a:noFill/>
          </a:ln>
        </p:spPr>
      </p:pic>
      <p:sp>
        <p:nvSpPr>
          <p:cNvPr id="1047" name="CustomShape 20"/>
          <p:cNvSpPr/>
          <p:nvPr/>
        </p:nvSpPr>
        <p:spPr>
          <a:xfrm>
            <a:off x="8658360" y="16527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1"/>
          <p:cNvSpPr/>
          <p:nvPr/>
        </p:nvSpPr>
        <p:spPr>
          <a:xfrm>
            <a:off x="7513560" y="20178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2"/>
          <p:cNvSpPr/>
          <p:nvPr/>
        </p:nvSpPr>
        <p:spPr>
          <a:xfrm>
            <a:off x="7896240" y="20192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50" name="Picture 28" descr=""/>
          <p:cNvPicPr/>
          <p:nvPr/>
        </p:nvPicPr>
        <p:blipFill>
          <a:blip r:embed="rId6"/>
          <a:stretch/>
        </p:blipFill>
        <p:spPr>
          <a:xfrm>
            <a:off x="8277120" y="2017800"/>
            <a:ext cx="387000" cy="387000"/>
          </a:xfrm>
          <a:prstGeom prst="rect">
            <a:avLst/>
          </a:prstGeom>
          <a:ln w="9360">
            <a:noFill/>
          </a:ln>
        </p:spPr>
      </p:pic>
      <p:sp>
        <p:nvSpPr>
          <p:cNvPr id="1051" name="CustomShape 23"/>
          <p:cNvSpPr/>
          <p:nvPr/>
        </p:nvSpPr>
        <p:spPr>
          <a:xfrm>
            <a:off x="8658360" y="20192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4"/>
          <p:cNvSpPr/>
          <p:nvPr/>
        </p:nvSpPr>
        <p:spPr>
          <a:xfrm>
            <a:off x="7513560" y="239868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5"/>
          <p:cNvSpPr/>
          <p:nvPr/>
        </p:nvSpPr>
        <p:spPr>
          <a:xfrm>
            <a:off x="7896240" y="240048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54" name="Picture 32" descr=""/>
          <p:cNvPicPr/>
          <p:nvPr/>
        </p:nvPicPr>
        <p:blipFill>
          <a:blip r:embed="rId7"/>
          <a:stretch/>
        </p:blipFill>
        <p:spPr>
          <a:xfrm>
            <a:off x="8277120" y="2398680"/>
            <a:ext cx="387000" cy="387000"/>
          </a:xfrm>
          <a:prstGeom prst="rect">
            <a:avLst/>
          </a:prstGeom>
          <a:ln w="9360">
            <a:noFill/>
          </a:ln>
        </p:spPr>
      </p:pic>
      <p:sp>
        <p:nvSpPr>
          <p:cNvPr id="1055" name="CustomShape 26"/>
          <p:cNvSpPr/>
          <p:nvPr/>
        </p:nvSpPr>
        <p:spPr>
          <a:xfrm>
            <a:off x="8658360" y="240048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7"/>
          <p:cNvSpPr/>
          <p:nvPr/>
        </p:nvSpPr>
        <p:spPr>
          <a:xfrm>
            <a:off x="7513560" y="27813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8"/>
          <p:cNvSpPr/>
          <p:nvPr/>
        </p:nvSpPr>
        <p:spPr>
          <a:xfrm>
            <a:off x="7896240" y="27813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58" name="Picture 36" descr=""/>
          <p:cNvPicPr/>
          <p:nvPr/>
        </p:nvPicPr>
        <p:blipFill>
          <a:blip r:embed="rId8"/>
          <a:stretch/>
        </p:blipFill>
        <p:spPr>
          <a:xfrm>
            <a:off x="8277120" y="2781360"/>
            <a:ext cx="387000" cy="387000"/>
          </a:xfrm>
          <a:prstGeom prst="rect">
            <a:avLst/>
          </a:prstGeom>
          <a:ln w="9360">
            <a:noFill/>
          </a:ln>
        </p:spPr>
      </p:pic>
      <p:sp>
        <p:nvSpPr>
          <p:cNvPr id="1059" name="CustomShape 29"/>
          <p:cNvSpPr/>
          <p:nvPr/>
        </p:nvSpPr>
        <p:spPr>
          <a:xfrm>
            <a:off x="8658360" y="27813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abb4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30"/>
          <p:cNvSpPr/>
          <p:nvPr/>
        </p:nvSpPr>
        <p:spPr>
          <a:xfrm>
            <a:off x="749304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31"/>
          <p:cNvSpPr/>
          <p:nvPr/>
        </p:nvSpPr>
        <p:spPr>
          <a:xfrm>
            <a:off x="787392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32"/>
          <p:cNvSpPr/>
          <p:nvPr/>
        </p:nvSpPr>
        <p:spPr>
          <a:xfrm>
            <a:off x="825516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33"/>
          <p:cNvSpPr/>
          <p:nvPr/>
        </p:nvSpPr>
        <p:spPr>
          <a:xfrm>
            <a:off x="8637480" y="364320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34"/>
          <p:cNvSpPr/>
          <p:nvPr/>
        </p:nvSpPr>
        <p:spPr>
          <a:xfrm>
            <a:off x="749304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35"/>
          <p:cNvSpPr/>
          <p:nvPr/>
        </p:nvSpPr>
        <p:spPr>
          <a:xfrm>
            <a:off x="787392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36"/>
          <p:cNvSpPr/>
          <p:nvPr/>
        </p:nvSpPr>
        <p:spPr>
          <a:xfrm>
            <a:off x="825516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37"/>
          <p:cNvSpPr/>
          <p:nvPr/>
        </p:nvSpPr>
        <p:spPr>
          <a:xfrm>
            <a:off x="8637480" y="401004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38"/>
          <p:cNvSpPr/>
          <p:nvPr/>
        </p:nvSpPr>
        <p:spPr>
          <a:xfrm>
            <a:off x="7493040" y="439092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39"/>
          <p:cNvSpPr/>
          <p:nvPr/>
        </p:nvSpPr>
        <p:spPr>
          <a:xfrm>
            <a:off x="7873920" y="439092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40"/>
          <p:cNvSpPr/>
          <p:nvPr/>
        </p:nvSpPr>
        <p:spPr>
          <a:xfrm>
            <a:off x="8255160" y="439092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Times New Roman"/>
              </a:rPr>
              <a:t>48</a:t>
            </a:r>
            <a:endParaRPr/>
          </a:p>
        </p:txBody>
      </p:sp>
      <p:sp>
        <p:nvSpPr>
          <p:cNvPr id="1071" name="CustomShape 41"/>
          <p:cNvSpPr/>
          <p:nvPr/>
        </p:nvSpPr>
        <p:spPr>
          <a:xfrm>
            <a:off x="8637480" y="439092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42"/>
          <p:cNvSpPr/>
          <p:nvPr/>
        </p:nvSpPr>
        <p:spPr>
          <a:xfrm>
            <a:off x="749304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43"/>
          <p:cNvSpPr/>
          <p:nvPr/>
        </p:nvSpPr>
        <p:spPr>
          <a:xfrm>
            <a:off x="787392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44"/>
          <p:cNvSpPr/>
          <p:nvPr/>
        </p:nvSpPr>
        <p:spPr>
          <a:xfrm>
            <a:off x="825516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45"/>
          <p:cNvSpPr/>
          <p:nvPr/>
        </p:nvSpPr>
        <p:spPr>
          <a:xfrm>
            <a:off x="8637480" y="4772160"/>
            <a:ext cx="387000" cy="387000"/>
          </a:xfrm>
          <a:prstGeom prst="roundRect">
            <a:avLst>
              <a:gd name="adj" fmla="val 10888"/>
            </a:avLst>
          </a:prstGeom>
          <a:solidFill>
            <a:srgbClr val="808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46"/>
          <p:cNvSpPr/>
          <p:nvPr/>
        </p:nvSpPr>
        <p:spPr>
          <a:xfrm>
            <a:off x="5649840" y="18018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47"/>
          <p:cNvSpPr/>
          <p:nvPr/>
        </p:nvSpPr>
        <p:spPr>
          <a:xfrm>
            <a:off x="5989680" y="18018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48"/>
          <p:cNvSpPr/>
          <p:nvPr/>
        </p:nvSpPr>
        <p:spPr>
          <a:xfrm>
            <a:off x="6348240" y="18018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49"/>
          <p:cNvSpPr/>
          <p:nvPr/>
        </p:nvSpPr>
        <p:spPr>
          <a:xfrm>
            <a:off x="6688080" y="18018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50"/>
          <p:cNvSpPr/>
          <p:nvPr/>
        </p:nvSpPr>
        <p:spPr>
          <a:xfrm>
            <a:off x="5649840" y="21621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51"/>
          <p:cNvSpPr/>
          <p:nvPr/>
        </p:nvSpPr>
        <p:spPr>
          <a:xfrm>
            <a:off x="5989680" y="21621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52"/>
          <p:cNvSpPr/>
          <p:nvPr/>
        </p:nvSpPr>
        <p:spPr>
          <a:xfrm>
            <a:off x="6348240" y="21621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53"/>
          <p:cNvSpPr/>
          <p:nvPr/>
        </p:nvSpPr>
        <p:spPr>
          <a:xfrm>
            <a:off x="6688080" y="21621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54"/>
          <p:cNvSpPr/>
          <p:nvPr/>
        </p:nvSpPr>
        <p:spPr>
          <a:xfrm>
            <a:off x="5649840" y="25020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55"/>
          <p:cNvSpPr/>
          <p:nvPr/>
        </p:nvSpPr>
        <p:spPr>
          <a:xfrm>
            <a:off x="5989680" y="25020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56"/>
          <p:cNvSpPr/>
          <p:nvPr/>
        </p:nvSpPr>
        <p:spPr>
          <a:xfrm>
            <a:off x="6348240" y="25020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i="1" lang="en-US" sz="600" strike="noStrike">
                <a:solidFill>
                  <a:srgbClr val="000000"/>
                </a:solidFill>
                <a:latin typeface="Times New Roman"/>
              </a:rPr>
              <a:t>Thread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600" strike="noStrike">
                <a:solidFill>
                  <a:srgbClr val="000000"/>
                </a:solidFill>
                <a:latin typeface="Times New Roman"/>
              </a:rPr>
              <a:t>(2, 2)‏</a:t>
            </a:r>
            <a:endParaRPr/>
          </a:p>
        </p:txBody>
      </p:sp>
      <p:sp>
        <p:nvSpPr>
          <p:cNvPr id="1087" name="CustomShape 57"/>
          <p:cNvSpPr/>
          <p:nvPr/>
        </p:nvSpPr>
        <p:spPr>
          <a:xfrm>
            <a:off x="6688080" y="250200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58"/>
          <p:cNvSpPr/>
          <p:nvPr/>
        </p:nvSpPr>
        <p:spPr>
          <a:xfrm>
            <a:off x="5649840" y="28605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59"/>
          <p:cNvSpPr/>
          <p:nvPr/>
        </p:nvSpPr>
        <p:spPr>
          <a:xfrm>
            <a:off x="5989680" y="28605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60"/>
          <p:cNvSpPr/>
          <p:nvPr/>
        </p:nvSpPr>
        <p:spPr>
          <a:xfrm>
            <a:off x="6348240" y="28605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61"/>
          <p:cNvSpPr/>
          <p:nvPr/>
        </p:nvSpPr>
        <p:spPr>
          <a:xfrm>
            <a:off x="6688080" y="2860560"/>
            <a:ext cx="258480" cy="258480"/>
          </a:xfrm>
          <a:prstGeom prst="roundRect">
            <a:avLst>
              <a:gd name="adj" fmla="val 10933"/>
            </a:avLst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Line 62"/>
          <p:cNvSpPr/>
          <p:nvPr/>
        </p:nvSpPr>
        <p:spPr>
          <a:xfrm>
            <a:off x="6368760" y="2765160"/>
            <a:ext cx="1919520" cy="2005200"/>
          </a:xfrm>
          <a:prstGeom prst="line">
            <a:avLst/>
          </a:prstGeom>
          <a:ln cap="rnd" w="18360">
            <a:solidFill>
              <a:srgbClr val="000000"/>
            </a:solidFill>
            <a:custDash>
              <a:ds d="100000" sp="100000"/>
            </a:custDash>
            <a:miter/>
          </a:ln>
        </p:spPr>
      </p:sp>
      <p:sp>
        <p:nvSpPr>
          <p:cNvPr id="1093" name="Line 63"/>
          <p:cNvSpPr/>
          <p:nvPr/>
        </p:nvSpPr>
        <p:spPr>
          <a:xfrm>
            <a:off x="6600600" y="2489040"/>
            <a:ext cx="2035080" cy="1922400"/>
          </a:xfrm>
          <a:prstGeom prst="line">
            <a:avLst/>
          </a:prstGeom>
          <a:ln cap="rnd" w="18360">
            <a:solidFill>
              <a:srgbClr val="000000"/>
            </a:solidFill>
            <a:custDash>
              <a:ds d="100000" sp="100000"/>
            </a:custDash>
            <a:miter/>
          </a:ln>
        </p:spPr>
      </p:sp>
      <p:sp>
        <p:nvSpPr>
          <p:cNvPr id="1094" name="Line 64"/>
          <p:cNvSpPr/>
          <p:nvPr/>
        </p:nvSpPr>
        <p:spPr>
          <a:xfrm>
            <a:off x="5549760" y="5430600"/>
            <a:ext cx="1406520" cy="18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1095" name="CustomShape 65"/>
          <p:cNvSpPr/>
          <p:nvPr/>
        </p:nvSpPr>
        <p:spPr>
          <a:xfrm>
            <a:off x="5794200" y="5489640"/>
            <a:ext cx="114408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US" sz="1000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i="1" lang="en-US" sz="1000" strike="noStrike">
                <a:solidFill>
                  <a:srgbClr val="000000"/>
                </a:solidFill>
                <a:latin typeface="Times New Roman"/>
              </a:rPr>
              <a:t>WIDTH</a:t>
            </a:r>
            <a:endParaRPr/>
          </a:p>
        </p:txBody>
      </p:sp>
      <p:sp>
        <p:nvSpPr>
          <p:cNvPr id="1096" name="CustomShape 66"/>
          <p:cNvSpPr/>
          <p:nvPr/>
        </p:nvSpPr>
        <p:spPr>
          <a:xfrm>
            <a:off x="6189840" y="5664240"/>
            <a:ext cx="677520" cy="36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Times New Roman"/>
              </a:rPr>
              <a:t>Md</a:t>
            </a:r>
            <a:endParaRPr/>
          </a:p>
        </p:txBody>
      </p:sp>
      <p:sp>
        <p:nvSpPr>
          <p:cNvPr id="1097" name="CustomShape 67"/>
          <p:cNvSpPr/>
          <p:nvPr/>
        </p:nvSpPr>
        <p:spPr>
          <a:xfrm>
            <a:off x="8102520" y="5638680"/>
            <a:ext cx="744120" cy="36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Times New Roman"/>
              </a:rPr>
              <a:t>Pd</a:t>
            </a:r>
            <a:endParaRPr/>
          </a:p>
        </p:txBody>
      </p:sp>
      <p:sp>
        <p:nvSpPr>
          <p:cNvPr id="1098" name="CustomShape 68"/>
          <p:cNvSpPr/>
          <p:nvPr/>
        </p:nvSpPr>
        <p:spPr>
          <a:xfrm>
            <a:off x="7986600" y="1219320"/>
            <a:ext cx="585360" cy="36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Times New Roman"/>
              </a:rPr>
              <a:t>Nd</a:t>
            </a:r>
            <a:endParaRPr/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Lab 2</a:t>
            </a:r>
            <a:endParaRPr/>
          </a:p>
        </p:txBody>
      </p:sp>
      <p:sp>
        <p:nvSpPr>
          <p:cNvPr id="1100" name="TextShape 2"/>
          <p:cNvSpPr txBox="1"/>
          <p:nvPr/>
        </p:nvSpPr>
        <p:spPr>
          <a:xfrm>
            <a:off x="304920" y="1219320"/>
            <a:ext cx="85341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Goal:  Learn about MMM, single block execution, and multiple tasks per thread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Input:  MMM_global_one_block.cu, parametrized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Task: Go to Labs/original/lab2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Look at kernel code.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Compile and execute.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Modify the array size by changing run command, and number of threads by changing the #define statement. How does output/ timing change?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Now, go Labs/solution/lab2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Look at that kernel code. What's the difference?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Modify array size and number of threads in the same way. Do the answers hold? How is the timing?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Modify code for different array sizes while keeping single task per thread (from 16x16 to 32x32).  Modify code to handle larger arrays while keeping the number of blocks and threads/block constant (32x32 threads/block now handles an array of 2Kx2K).  Try two ways, one which leads to coalesced and one not coalesced.  Measure performance.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Solution:   MMM_global_one_block_2.cu</a:t>
            </a:r>
            <a:endParaRPr/>
          </a:p>
        </p:txBody>
      </p:sp>
    </p:spTree>
  </p:cSld>
  <p:timing>
    <p:tnLst>
      <p:par>
        <p:cTn id="239" dur="indefinite" restart="never" nodeType="tmRoot">
          <p:childTnLst>
            <p:seq>
              <p:cTn id="2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Rise of the Manycore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228600" y="1600200"/>
            <a:ext cx="4419360" cy="3504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8000"/>
                </a:solidFill>
                <a:latin typeface="Arial"/>
              </a:rPr>
              <a:t>Paradigm Shift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8000"/>
                </a:solidFill>
                <a:latin typeface="Arial"/>
              </a:rPr>
              <a:t>Single core conventional CPUs to Multi-cores to Many-cores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8000"/>
                </a:solidFill>
                <a:latin typeface="Arial"/>
              </a:rPr>
              <a:t>GPU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8000"/>
                </a:solidFill>
                <a:latin typeface="Arial"/>
              </a:rPr>
              <a:t>Highly Parallel, Multithreaded, Manycore Processor</a:t>
            </a:r>
            <a:endParaRPr/>
          </a:p>
        </p:txBody>
      </p:sp>
      <p:pic>
        <p:nvPicPr>
          <p:cNvPr id="262" name="Picture 10" descr=""/>
          <p:cNvPicPr/>
          <p:nvPr/>
        </p:nvPicPr>
        <p:blipFill>
          <a:blip r:embed="rId1"/>
          <a:srcRect l="0" t="0" r="4190" b="0"/>
          <a:stretch/>
        </p:blipFill>
        <p:spPr>
          <a:xfrm>
            <a:off x="4438800" y="1343160"/>
            <a:ext cx="4571640" cy="4755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" dur="500"/>
                                        <p:tgtEl>
                                          <p:spTgt spid="261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8" dur="500"/>
                                        <p:tgtEl>
                                          <p:spTgt spid="261">
                                            <p:txEl>
                                              <p:pRg st="1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6" dur="500"/>
                                        <p:tgtEl>
                                          <p:spTgt spid="261">
                                            <p:txEl>
                                              <p:pRg st="7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9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9" dur="500"/>
                                        <p:tgtEl>
                                          <p:spTgt spid="261">
                                            <p:txEl>
                                              <p:pRg st="79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GPU vs CPU (vs. FPGA)</a:t>
            </a:r>
            <a:endParaRPr/>
          </a:p>
        </p:txBody>
      </p:sp>
      <p:pic>
        <p:nvPicPr>
          <p:cNvPr id="264" name="Picture 4" descr=""/>
          <p:cNvPicPr/>
          <p:nvPr/>
        </p:nvPicPr>
        <p:blipFill>
          <a:blip r:embed="rId1"/>
          <a:srcRect l="0" t="0" r="5584" b="0"/>
          <a:stretch/>
        </p:blipFill>
        <p:spPr>
          <a:xfrm>
            <a:off x="76320" y="762120"/>
            <a:ext cx="4236840" cy="3034800"/>
          </a:xfrm>
          <a:prstGeom prst="rect">
            <a:avLst/>
          </a:prstGeom>
          <a:ln w="9360">
            <a:noFill/>
          </a:ln>
        </p:spPr>
      </p:pic>
      <p:pic>
        <p:nvPicPr>
          <p:cNvPr id="265" name="Picture 5" descr=""/>
          <p:cNvPicPr/>
          <p:nvPr/>
        </p:nvPicPr>
        <p:blipFill>
          <a:blip r:embed="rId2"/>
          <a:srcRect l="0" t="0" r="4879" b="0"/>
          <a:stretch/>
        </p:blipFill>
        <p:spPr>
          <a:xfrm>
            <a:off x="4460760" y="838080"/>
            <a:ext cx="4606560" cy="296028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266" name="Table 2"/>
          <p:cNvGraphicFramePr/>
          <p:nvPr/>
        </p:nvGraphicFramePr>
        <p:xfrm>
          <a:off x="228600" y="3962520"/>
          <a:ext cx="2514240" cy="2777400"/>
        </p:xfrm>
        <a:graphic>
          <a:graphicData uri="http://schemas.openxmlformats.org/drawingml/2006/table">
            <a:tbl>
              <a:tblPr/>
              <a:tblGrid>
                <a:gridCol w="685800"/>
                <a:gridCol w="655200"/>
                <a:gridCol w="586440"/>
                <a:gridCol w="586800"/>
              </a:tblGrid>
              <a:tr h="54540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Perform.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Intel Xeon  7350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quad core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Nvidia Tesla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C1060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Xilinx V5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SX240T</a:t>
                      </a:r>
                      <a:endParaRPr/>
                    </a:p>
                  </a:txBody>
                  <a:tcPr/>
                </a:tc>
              </a:tr>
              <a:tr h="24768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Process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65nm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55nm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65nm</a:t>
                      </a:r>
                      <a:endParaRPr/>
                    </a:p>
                  </a:txBody>
                  <a:tcPr/>
                </a:tc>
              </a:tr>
              <a:tr h="54540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Peak 32-bit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Ops/s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94 G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500 G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5200 G</a:t>
                      </a:r>
                      <a:endParaRPr/>
                    </a:p>
                  </a:txBody>
                  <a:tcPr/>
                </a:tc>
              </a:tr>
              <a:tr h="39672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Peak SP FP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94 G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933 G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204 G</a:t>
                      </a:r>
                      <a:endParaRPr/>
                    </a:p>
                  </a:txBody>
                  <a:tcPr/>
                </a:tc>
              </a:tr>
              <a:tr h="39672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External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Mem. BW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8.5 GB/s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102 GB/s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40 GB/s</a:t>
                      </a:r>
                      <a:endParaRPr/>
                    </a:p>
                  </a:txBody>
                  <a:tcPr/>
                </a:tc>
              </a:tr>
              <a:tr h="39672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Internal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Mem. BW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188 GB/s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1.62 TB/s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3.7 TB/s</a:t>
                      </a:r>
                      <a:endParaRPr/>
                    </a:p>
                  </a:txBody>
                  <a:tcPr/>
                </a:tc>
              </a:tr>
              <a:tr h="2487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Power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130 W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188 W</a:t>
                      </a:r>
                      <a:endParaRPr/>
                    </a:p>
                  </a:txBody>
                  <a:tcPr/>
                </a:tc>
                <a:tc>
                  <a:txBody>
                    <a:bodyPr lIns="45720" rIns="457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trike="noStrike">
                          <a:solidFill>
                            <a:srgbClr val="000000"/>
                          </a:solidFill>
                          <a:latin typeface="Arial"/>
                        </a:rPr>
                        <a:t>30 W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7" name="Table 3"/>
          <p:cNvGraphicFramePr/>
          <p:nvPr/>
        </p:nvGraphicFramePr>
        <p:xfrm>
          <a:off x="2895480" y="3962520"/>
          <a:ext cx="6171840" cy="2595600"/>
        </p:xfrm>
        <a:graphic>
          <a:graphicData uri="http://schemas.openxmlformats.org/drawingml/2006/table">
            <a:tbl>
              <a:tblPr/>
              <a:tblGrid>
                <a:gridCol w="1371600"/>
                <a:gridCol w="1600200"/>
                <a:gridCol w="1523880"/>
                <a:gridCol w="1676160"/>
              </a:tblGrid>
              <a:tr h="42876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000000"/>
                          </a:solidFill>
                          <a:latin typeface="Arial"/>
                        </a:rPr>
                        <a:t>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000000"/>
                          </a:solidFill>
                          <a:latin typeface="Arial"/>
                        </a:rPr>
                        <a:t>GPU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000000"/>
                          </a:solidFill>
                          <a:latin typeface="Arial"/>
                        </a:rPr>
                        <a:t>FPGA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Language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Arial"/>
                        </a:rPr>
                        <a:t>C/C++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Arial"/>
                        </a:rPr>
                        <a:t>CUDA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Arial"/>
                        </a:rPr>
                        <a:t>OpenCL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400 Gflops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6 Tflops -&gt; </a:t>
                      </a:r>
                      <a:r>
                        <a:rPr b="1" lang="en-US" sz="1600" strike="noStrike">
                          <a:solidFill>
                            <a:srgbClr val="ff0000"/>
                          </a:solidFill>
                          <a:latin typeface="Calibri"/>
                        </a:rPr>
                        <a:t>10T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100G -&gt; 1T -&gt; </a:t>
                      </a:r>
                      <a:r>
                        <a:rPr b="1" lang="en-US" sz="1400" strike="noStrike">
                          <a:solidFill>
                            <a:srgbClr val="ff0000"/>
                          </a:solidFill>
                          <a:latin typeface="Calibri"/>
                        </a:rPr>
                        <a:t>10T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Efficiency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5 Gflops/W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20 Gflops/W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40-50 G/W -&gt;   </a:t>
                      </a:r>
                      <a:r>
                        <a:rPr b="1" lang="en-US" sz="1400" strike="noStrike">
                          <a:solidFill>
                            <a:srgbClr val="ff0000"/>
                          </a:solidFill>
                          <a:latin typeface="Calibri"/>
                        </a:rPr>
                        <a:t>80-100 Gflops/W</a:t>
                      </a:r>
                      <a:endParaRPr/>
                    </a:p>
                  </a:txBody>
                  <a:tcPr/>
                </a:tc>
              </a:tr>
              <a:tr h="317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2M+ and growing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1s -&gt; 10s -&gt; 100s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10Ks -&gt;100Ks -&gt;</a:t>
                      </a:r>
                      <a:r>
                        <a:rPr b="1" lang="en-US" sz="1400" strike="noStrike">
                          <a:solidFill>
                            <a:srgbClr val="ff0000"/>
                          </a:solidFill>
                          <a:latin typeface="Calibri"/>
                        </a:rPr>
                        <a:t>1M+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DRAM BW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85 GB/s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0000"/>
                          </a:solidFill>
                          <a:latin typeface="Calibri"/>
                        </a:rPr>
                        <a:t>2x240 GB/s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20GB/s -&gt; </a:t>
                      </a:r>
                      <a:r>
                        <a:rPr b="1" lang="en-US" sz="1400" strike="noStrike">
                          <a:solidFill>
                            <a:srgbClr val="ff0000"/>
                          </a:solidFill>
                          <a:latin typeface="Calibri"/>
                        </a:rPr>
                        <a:t>200GB/s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Connectivity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153.6 Gb/s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1.6 Tb/s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u="sng">
                          <a:solidFill>
                            <a:srgbClr val="ff0000"/>
                          </a:solidFill>
                          <a:latin typeface="Calibri"/>
                        </a:rPr>
                        <a:t>51 Tb/s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
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Top 500 List -- 11/2016</a:t>
            </a: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
</a:t>
            </a:r>
            <a:endParaRPr/>
          </a:p>
        </p:txBody>
      </p:sp>
      <p:graphicFrame>
        <p:nvGraphicFramePr>
          <p:cNvPr id="269" name="Table 2"/>
          <p:cNvGraphicFramePr/>
          <p:nvPr/>
        </p:nvGraphicFramePr>
        <p:xfrm>
          <a:off x="152280" y="762120"/>
          <a:ext cx="8915040" cy="2221560"/>
        </p:xfrm>
        <a:graphic>
          <a:graphicData uri="http://schemas.openxmlformats.org/drawingml/2006/table">
            <a:tbl>
              <a:tblPr/>
              <a:tblGrid>
                <a:gridCol w="1273320"/>
                <a:gridCol w="1273320"/>
                <a:gridCol w="1273320"/>
                <a:gridCol w="1273320"/>
                <a:gridCol w="1273320"/>
                <a:gridCol w="1273320"/>
                <a:gridCol w="1275120"/>
              </a:tblGrid>
              <a:tr h="186120"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Rank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Site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System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Cores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Rmax (TFlop/s)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Rpeak (TFlop/s)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Power (kW)</a:t>
                      </a:r>
                      <a:endParaRPr/>
                    </a:p>
                  </a:txBody>
                  <a:tcPr/>
                </a:tc>
              </a:tr>
              <a:tr h="611640"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National Supercomputing Center in Wuxi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Sunway TaihuLight</a:t>
                      </a: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 - Sunway MPP, Sunway SW26010 260C 1.45GHz, Sunway 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NRCPC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10,649,600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93,014.6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125,435.9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15,371</a:t>
                      </a:r>
                      <a:endParaRPr/>
                    </a:p>
                  </a:txBody>
                  <a:tcPr/>
                </a:tc>
              </a:tr>
              <a:tr h="770760"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National Super Computer Center in Guangzhou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Tianhe-2 (MilkyWay-2)</a:t>
                      </a: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 - TH-IVB-FEP Cluster, Intel Xeon E5-2692 12C 2.200GHz, TH Express-2, Intel Xeon Phi 31S1P 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NUDT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3,120,000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33,862.7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54,902.4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17,808</a:t>
                      </a:r>
                      <a:endParaRPr/>
                    </a:p>
                  </a:txBody>
                  <a:tcPr/>
                </a:tc>
              </a:tr>
              <a:tr h="653040"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DOE/SC/Oak Ridge National Laboratory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United States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Titan</a:t>
                      </a: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 - Cray XK7 , Opteron 6274 16C 2.200GHz, Cray Gemini interconnect, NVIDIA K20x 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Cray Inc.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560,640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17,590.0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27,112.5</a:t>
                      </a:r>
                      <a:endParaRPr/>
                    </a:p>
                  </a:txBody>
                  <a:tcPr/>
                </a:tc>
                <a:tc>
                  <a:txBody>
                    <a:bodyPr lIns="43920" rIns="43920" tIns="21960" bIns="219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8,209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0" name="Table 3"/>
          <p:cNvGraphicFramePr/>
          <p:nvPr/>
        </p:nvGraphicFramePr>
        <p:xfrm>
          <a:off x="76320" y="4343400"/>
          <a:ext cx="8991360" cy="382680"/>
        </p:xfrm>
        <a:graphic>
          <a:graphicData uri="http://schemas.openxmlformats.org/drawingml/2006/table">
            <a:tbl>
              <a:tblPr/>
              <a:tblGrid>
                <a:gridCol w="1284480"/>
                <a:gridCol w="1284480"/>
                <a:gridCol w="1284480"/>
                <a:gridCol w="1284480"/>
                <a:gridCol w="1284480"/>
                <a:gridCol w="1284480"/>
                <a:gridCol w="1284480"/>
              </a:tblGrid>
              <a:tr h="641160"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DOE/SC/LBNL/NERSC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United States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Cori</a:t>
                      </a: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 - Cray XC40, Intel Xeon Phi 7250 68C 1.4GHz, Aries interconnect 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Cray Inc.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622,336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14,014.7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27,880.7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3,939</a:t>
                      </a:r>
                      <a:endParaRPr/>
                    </a:p>
                  </a:txBody>
                  <a:tcPr/>
                </a:tc>
              </a:tr>
              <a:tr h="641160"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Joint Center for Advanced High Performance Computing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Oakforest-PACS</a:t>
                      </a:r>
                      <a:r>
                        <a:rPr lang="en-US" sz="1000" strike="noStrike" u="sng">
                          <a:solidFill>
                            <a:srgbClr val="000000"/>
                          </a:solidFill>
                          <a:latin typeface="Arial"/>
                        </a:rPr>
                        <a:t> - PRIMERGY CX1640 M1, Intel Xeon Phi 7250 68C 1.4GHz, Intel Omni-Path 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
</a:t>
                      </a: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Fujitsu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556,104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13,554.6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24,913.5</a:t>
                      </a:r>
                      <a:endParaRPr/>
                    </a:p>
                  </a:txBody>
                  <a:tcPr/>
                </a:tc>
                <a:tc>
                  <a:txBody>
                    <a:bodyPr lIns="73800" rIns="73800" tIns="36720" bIns="36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Arial"/>
                        </a:rPr>
                        <a:t>2,719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52280" y="152280"/>
            <a:ext cx="883872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Where do you get your FLOPs?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457200" y="1600200"/>
            <a:ext cx="7391160" cy="3504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strike="noStrike">
                <a:solidFill>
                  <a:srgbClr val="008000"/>
                </a:solidFill>
                <a:latin typeface="Arial"/>
              </a:rPr>
              <a:t>More transistors devoted to data processing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8000"/>
                </a:solidFill>
                <a:latin typeface="Arial"/>
              </a:rPr>
              <a:t>Virtually no cache!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8000"/>
                </a:solidFill>
                <a:latin typeface="Arial"/>
              </a:rPr>
              <a:t>CPUs devote 50% to 90% of total transistors to on-chip cache!</a:t>
            </a:r>
            <a:endParaRPr/>
          </a:p>
        </p:txBody>
      </p:sp>
      <p:pic>
        <p:nvPicPr>
          <p:cNvPr id="273" name="Picture 6" descr=""/>
          <p:cNvPicPr/>
          <p:nvPr/>
        </p:nvPicPr>
        <p:blipFill>
          <a:blip r:embed="rId1"/>
          <a:stretch/>
        </p:blipFill>
        <p:spPr>
          <a:xfrm>
            <a:off x="5111640" y="4159080"/>
            <a:ext cx="1901520" cy="1609200"/>
          </a:xfrm>
          <a:prstGeom prst="rect">
            <a:avLst/>
          </a:prstGeom>
          <a:ln w="9360">
            <a:noFill/>
          </a:ln>
        </p:spPr>
      </p:pic>
      <p:pic>
        <p:nvPicPr>
          <p:cNvPr id="274" name="Picture 7" descr=""/>
          <p:cNvPicPr/>
          <p:nvPr/>
        </p:nvPicPr>
        <p:blipFill>
          <a:blip r:embed="rId2"/>
          <a:stretch/>
        </p:blipFill>
        <p:spPr>
          <a:xfrm>
            <a:off x="7089840" y="4191120"/>
            <a:ext cx="1901520" cy="1574280"/>
          </a:xfrm>
          <a:prstGeom prst="rect">
            <a:avLst/>
          </a:prstGeom>
          <a:ln w="9360"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430200" y="3352680"/>
            <a:ext cx="8103960" cy="1904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800" strike="noStrike">
                <a:solidFill>
                  <a:srgbClr val="008000"/>
                </a:solidFill>
                <a:latin typeface="Arial"/>
              </a:rPr>
              <a:t>Specialized for compute-intensive, parallel computations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i="1" lang="en-US" sz="2400" strike="noStrike">
                <a:solidFill>
                  <a:srgbClr val="008000"/>
                </a:solidFill>
                <a:latin typeface="Arial"/>
              </a:rPr>
              <a:t>Very little flow control logic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i="1" lang="en-US" sz="2400" strike="noStrike">
                <a:solidFill>
                  <a:srgbClr val="008000"/>
                </a:solidFill>
                <a:latin typeface="Arial"/>
              </a:rPr>
              <a:t>CPUs are general purpose</a:t>
            </a:r>
            <a:endParaRPr/>
          </a:p>
        </p:txBody>
      </p:sp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8" dur="500"/>
                                        <p:tgtEl>
                                          <p:spTgt spid="272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1" dur="500"/>
                                        <p:tgtEl>
                                          <p:spTgt spid="272">
                                            <p:txEl>
                                              <p:pRg st="4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4" dur="500"/>
                                        <p:tgtEl>
                                          <p:spTgt spid="272">
                                            <p:txEl>
                                              <p:pRg st="6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9" dur="500"/>
                                        <p:tgtEl>
                                          <p:spTgt spid="275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2" dur="500"/>
                                        <p:tgtEl>
                                          <p:spTgt spid="275">
                                            <p:txEl>
                                              <p:pRg st="57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5" dur="500"/>
                                        <p:tgtEl>
                                          <p:spTgt spid="275">
                                            <p:txEl>
                                              <p:pRg st="8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52280" y="228600"/>
            <a:ext cx="883872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664d"/>
                </a:solidFill>
                <a:latin typeface="Arial"/>
              </a:rPr>
              <a:t>2.  Accelerator Model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04920" y="1523880"/>
            <a:ext cx="853416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trike="noStrike" u="sng">
                <a:solidFill>
                  <a:srgbClr val="000000"/>
                </a:solidFill>
                <a:latin typeface="Arial"/>
              </a:rPr>
              <a:t>Outline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 typical PC and where the GPU fits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Simplest GPU model  </a:t>
            </a:r>
            <a:r>
              <a:rPr lang="en-US" sz="24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 it has its own memory and computing structures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Simplest programming model  </a:t>
            </a:r>
            <a:r>
              <a:rPr lang="en-US" sz="24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 Host code, GPU code, interaction calls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