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40" r:id="rId2"/>
    <p:sldId id="399" r:id="rId3"/>
    <p:sldId id="341" r:id="rId4"/>
    <p:sldId id="342" r:id="rId5"/>
    <p:sldId id="398" r:id="rId6"/>
    <p:sldId id="360" r:id="rId7"/>
    <p:sldId id="397" r:id="rId8"/>
    <p:sldId id="374" r:id="rId9"/>
    <p:sldId id="375" r:id="rId10"/>
    <p:sldId id="376" r:id="rId11"/>
    <p:sldId id="377" r:id="rId12"/>
    <p:sldId id="378" r:id="rId13"/>
    <p:sldId id="379" r:id="rId14"/>
    <p:sldId id="380" r:id="rId15"/>
    <p:sldId id="372" r:id="rId16"/>
    <p:sldId id="343" r:id="rId17"/>
    <p:sldId id="400" r:id="rId18"/>
    <p:sldId id="355" r:id="rId19"/>
    <p:sldId id="357" r:id="rId20"/>
    <p:sldId id="358" r:id="rId21"/>
    <p:sldId id="401" r:id="rId22"/>
    <p:sldId id="359" r:id="rId23"/>
    <p:sldId id="364" r:id="rId24"/>
    <p:sldId id="395" r:id="rId25"/>
    <p:sldId id="396" r:id="rId26"/>
    <p:sldId id="366" r:id="rId27"/>
    <p:sldId id="368" r:id="rId28"/>
    <p:sldId id="370" r:id="rId29"/>
    <p:sldId id="371"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Lst>
  <p:sldSz cx="9144000" cy="6858000" type="screen4x3"/>
  <p:notesSz cx="7010400" cy="9296400"/>
  <p:defaultTextStyle>
    <a:defPPr>
      <a:defRPr lang="en-US"/>
    </a:defPPr>
    <a:lvl1pPr algn="l" rtl="0" fontAlgn="base">
      <a:spcBef>
        <a:spcPct val="0"/>
      </a:spcBef>
      <a:spcAft>
        <a:spcPct val="0"/>
      </a:spcAft>
      <a:defRPr sz="2400" i="1" kern="1200">
        <a:solidFill>
          <a:schemeClr val="tx1"/>
        </a:solidFill>
        <a:latin typeface="Arial" charset="0"/>
        <a:ea typeface="+mn-ea"/>
        <a:cs typeface="+mn-cs"/>
      </a:defRPr>
    </a:lvl1pPr>
    <a:lvl2pPr marL="457200" algn="l" rtl="0" fontAlgn="base">
      <a:spcBef>
        <a:spcPct val="0"/>
      </a:spcBef>
      <a:spcAft>
        <a:spcPct val="0"/>
      </a:spcAft>
      <a:defRPr sz="2400" i="1" kern="1200">
        <a:solidFill>
          <a:schemeClr val="tx1"/>
        </a:solidFill>
        <a:latin typeface="Arial" charset="0"/>
        <a:ea typeface="+mn-ea"/>
        <a:cs typeface="+mn-cs"/>
      </a:defRPr>
    </a:lvl2pPr>
    <a:lvl3pPr marL="914400" algn="l" rtl="0" fontAlgn="base">
      <a:spcBef>
        <a:spcPct val="0"/>
      </a:spcBef>
      <a:spcAft>
        <a:spcPct val="0"/>
      </a:spcAft>
      <a:defRPr sz="2400" i="1" kern="1200">
        <a:solidFill>
          <a:schemeClr val="tx1"/>
        </a:solidFill>
        <a:latin typeface="Arial" charset="0"/>
        <a:ea typeface="+mn-ea"/>
        <a:cs typeface="+mn-cs"/>
      </a:defRPr>
    </a:lvl3pPr>
    <a:lvl4pPr marL="1371600" algn="l" rtl="0" fontAlgn="base">
      <a:spcBef>
        <a:spcPct val="0"/>
      </a:spcBef>
      <a:spcAft>
        <a:spcPct val="0"/>
      </a:spcAft>
      <a:defRPr sz="2400" i="1" kern="1200">
        <a:solidFill>
          <a:schemeClr val="tx1"/>
        </a:solidFill>
        <a:latin typeface="Arial" charset="0"/>
        <a:ea typeface="+mn-ea"/>
        <a:cs typeface="+mn-cs"/>
      </a:defRPr>
    </a:lvl4pPr>
    <a:lvl5pPr marL="1828800" algn="l" rtl="0" fontAlgn="base">
      <a:spcBef>
        <a:spcPct val="0"/>
      </a:spcBef>
      <a:spcAft>
        <a:spcPct val="0"/>
      </a:spcAft>
      <a:defRPr sz="2400" i="1" kern="1200">
        <a:solidFill>
          <a:schemeClr val="tx1"/>
        </a:solidFill>
        <a:latin typeface="Arial" charset="0"/>
        <a:ea typeface="+mn-ea"/>
        <a:cs typeface="+mn-cs"/>
      </a:defRPr>
    </a:lvl5pPr>
    <a:lvl6pPr marL="2286000" algn="l" defTabSz="914400" rtl="0" eaLnBrk="1" latinLnBrk="0" hangingPunct="1">
      <a:defRPr sz="2400" i="1" kern="1200">
        <a:solidFill>
          <a:schemeClr val="tx1"/>
        </a:solidFill>
        <a:latin typeface="Arial" charset="0"/>
        <a:ea typeface="+mn-ea"/>
        <a:cs typeface="+mn-cs"/>
      </a:defRPr>
    </a:lvl6pPr>
    <a:lvl7pPr marL="2743200" algn="l" defTabSz="914400" rtl="0" eaLnBrk="1" latinLnBrk="0" hangingPunct="1">
      <a:defRPr sz="2400" i="1" kern="1200">
        <a:solidFill>
          <a:schemeClr val="tx1"/>
        </a:solidFill>
        <a:latin typeface="Arial" charset="0"/>
        <a:ea typeface="+mn-ea"/>
        <a:cs typeface="+mn-cs"/>
      </a:defRPr>
    </a:lvl7pPr>
    <a:lvl8pPr marL="3200400" algn="l" defTabSz="914400" rtl="0" eaLnBrk="1" latinLnBrk="0" hangingPunct="1">
      <a:defRPr sz="2400" i="1" kern="1200">
        <a:solidFill>
          <a:schemeClr val="tx1"/>
        </a:solidFill>
        <a:latin typeface="Arial" charset="0"/>
        <a:ea typeface="+mn-ea"/>
        <a:cs typeface="+mn-cs"/>
      </a:defRPr>
    </a:lvl8pPr>
    <a:lvl9pPr marL="3657600" algn="l" defTabSz="914400" rtl="0" eaLnBrk="1" latinLnBrk="0" hangingPunct="1">
      <a:defRPr sz="2400"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FFB9"/>
    <a:srgbClr val="D5FFD5"/>
    <a:srgbClr val="B7FFB7"/>
    <a:srgbClr val="006600"/>
    <a:srgbClr val="FF00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57" autoAdjust="0"/>
  </p:normalViewPr>
  <p:slideViewPr>
    <p:cSldViewPr>
      <p:cViewPr varScale="1">
        <p:scale>
          <a:sx n="144" d="100"/>
          <a:sy n="144" d="100"/>
        </p:scale>
        <p:origin x="474" y="120"/>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462"/>
    </p:cViewPr>
  </p:sorterViewPr>
  <p:notesViewPr>
    <p:cSldViewPr>
      <p:cViewPr varScale="1">
        <p:scale>
          <a:sx n="85" d="100"/>
          <a:sy n="85" d="100"/>
        </p:scale>
        <p:origin x="-1914" y="-7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Rot="1" noChangeAspect="1" noChangeArrowheads="1" noTextEdit="1"/>
          </p:cNvSpPr>
          <p:nvPr>
            <p:ph type="sldImg" idx="2"/>
          </p:nvPr>
        </p:nvSpPr>
        <p:spPr bwMode="auto">
          <a:xfrm>
            <a:off x="485775" y="115888"/>
            <a:ext cx="6040438" cy="4530725"/>
          </a:xfrm>
          <a:prstGeom prst="rect">
            <a:avLst/>
          </a:prstGeom>
          <a:noFill/>
          <a:ln w="9525">
            <a:solidFill>
              <a:srgbClr val="000000"/>
            </a:solidFill>
            <a:miter lim="800000"/>
            <a:headEnd/>
            <a:tailEnd/>
          </a:ln>
        </p:spPr>
      </p:sp>
      <p:sp>
        <p:nvSpPr>
          <p:cNvPr id="450565" name="Rectangle 5"/>
          <p:cNvSpPr>
            <a:spLocks noGrp="1" noChangeArrowheads="1"/>
          </p:cNvSpPr>
          <p:nvPr>
            <p:ph type="body" sz="quarter" idx="3"/>
          </p:nvPr>
        </p:nvSpPr>
        <p:spPr bwMode="auto">
          <a:xfrm>
            <a:off x="292100" y="4723856"/>
            <a:ext cx="6500848" cy="4456283"/>
          </a:xfrm>
          <a:prstGeom prst="rect">
            <a:avLst/>
          </a:prstGeom>
          <a:noFill/>
          <a:ln w="9525">
            <a:noFill/>
            <a:miter lim="800000"/>
            <a:headEnd/>
            <a:tailEnd/>
          </a:ln>
          <a:effectLst/>
        </p:spPr>
        <p:txBody>
          <a:bodyPr vert="horz" wrap="square" lIns="92392" tIns="46195" rIns="92392" bIns="4619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2886255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a:ln/>
        </p:spPr>
        <p:txBody>
          <a:bodyPr/>
          <a:lstStyle/>
          <a:p>
            <a:pPr eaLnBrk="1" hangingPunct="1"/>
            <a:r>
              <a:rPr lang="en-US" dirty="0" smtClean="0"/>
              <a:t>One of the major themes of this course is the interaction between hardware and software.  We build hardware to run software, we analyze software/hardware interactions to improve hardware, we analyze software to best take advantage of hardware.  It’s the last of these that we will examine now.</a:t>
            </a:r>
          </a:p>
          <a:p>
            <a:pPr eaLnBrk="1" hangingPunct="1"/>
            <a:endParaRPr lang="en-US" dirty="0" smtClean="0"/>
          </a:p>
          <a:p>
            <a:pPr eaLnBrk="1" hangingPunct="1"/>
            <a:r>
              <a:rPr lang="en-US" dirty="0" smtClean="0"/>
              <a:t>Of course once we’re done, then we can figure out how to build hw that improves this sw, but now we bring it to a higher level – we can </a:t>
            </a:r>
            <a:r>
              <a:rPr lang="en-US" i="1" dirty="0" smtClean="0"/>
              <a:t>parameterize</a:t>
            </a:r>
            <a:r>
              <a:rPr lang="en-US" dirty="0" smtClean="0"/>
              <a:t> the software so that it runs best on a wide variety of hardware (after all, even thought the sw implementation can change, the underlying application is probably fixed).  Then we can build hardware that optimizes the parameterized code! </a:t>
            </a:r>
          </a:p>
          <a:p>
            <a:pPr eaLnBrk="1" hangingPunct="1"/>
            <a:endParaRPr lang="en-US" dirty="0" smtClean="0"/>
          </a:p>
          <a:p>
            <a:pPr eaLnBrk="1" hangingPunct="1"/>
            <a:r>
              <a:rPr lang="en-US" dirty="0" smtClean="0"/>
              <a:t> No, we’re not in Kansas anymore:  this is obviously much more difficult than just looking at a bunch of benchmarks.  However, before we get carried away, technological/programming constraints also constrain what we can do with the hardware, as we shall see.</a:t>
            </a:r>
          </a:p>
          <a:p>
            <a:pPr eaLnBrk="1" hangingPunct="1"/>
            <a:endParaRPr lang="en-US" dirty="0" smtClean="0"/>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270580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70340" y="8829675"/>
            <a:ext cx="3038475" cy="465138"/>
          </a:xfrm>
          <a:prstGeom prst="rect">
            <a:avLst/>
          </a:prstGeom>
          <a:noFill/>
        </p:spPr>
        <p:txBody>
          <a:bodyPr lIns="91413" tIns="45706" rIns="91413" bIns="45706"/>
          <a:lstStyle/>
          <a:p>
            <a:fld id="{9C6956D6-DE7C-4ABA-BA0B-06EA2A267D14}" type="slidenum">
              <a:rPr lang="en-US" smtClean="0"/>
              <a:pPr/>
              <a:t>3</a:t>
            </a:fld>
            <a:endParaRPr lang="en-US" smtClean="0"/>
          </a:p>
        </p:txBody>
      </p:sp>
      <p:sp>
        <p:nvSpPr>
          <p:cNvPr id="57347" name="Text Box 2"/>
          <p:cNvSpPr txBox="1">
            <a:spLocks noChangeArrowheads="1"/>
          </p:cNvSpPr>
          <p:nvPr/>
        </p:nvSpPr>
        <p:spPr bwMode="auto">
          <a:xfrm>
            <a:off x="1192213" y="696915"/>
            <a:ext cx="4625975" cy="3487737"/>
          </a:xfrm>
          <a:prstGeom prst="rect">
            <a:avLst/>
          </a:prstGeom>
          <a:solidFill>
            <a:srgbClr val="FFFFFF"/>
          </a:solidFill>
          <a:ln w="9525">
            <a:solidFill>
              <a:srgbClr val="000000"/>
            </a:solidFill>
            <a:miter lim="800000"/>
            <a:headEnd/>
            <a:tailEnd/>
          </a:ln>
        </p:spPr>
        <p:txBody>
          <a:bodyPr wrap="none" lIns="91413" tIns="45706" rIns="91413" bIns="45706" anchor="ctr"/>
          <a:lstStyle/>
          <a:p>
            <a:endParaRPr lang="en-US"/>
          </a:p>
        </p:txBody>
      </p:sp>
      <p:sp>
        <p:nvSpPr>
          <p:cNvPr id="57348" name="Rectangle 3"/>
          <p:cNvSpPr>
            <a:spLocks noGrp="1" noChangeArrowheads="1"/>
          </p:cNvSpPr>
          <p:nvPr>
            <p:ph type="body"/>
          </p:nvPr>
        </p:nvSpPr>
        <p:spPr>
          <a:noFill/>
          <a:ln/>
        </p:spPr>
        <p:txBody>
          <a:bodyPr wrap="none" anchor="ctr"/>
          <a:lstStyle/>
          <a:p>
            <a:pPr defTabSz="449132" eaLnBrk="1" hangingPunct="1"/>
            <a:endParaRPr lang="en-US" dirty="0" smtClean="0"/>
          </a:p>
        </p:txBody>
      </p:sp>
    </p:spTree>
    <p:extLst>
      <p:ext uri="{BB962C8B-B14F-4D97-AF65-F5344CB8AC3E}">
        <p14:creationId xmlns:p14="http://schemas.microsoft.com/office/powerpoint/2010/main" val="4096732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340" y="8829675"/>
            <a:ext cx="3038475" cy="465138"/>
          </a:xfrm>
          <a:prstGeom prst="rect">
            <a:avLst/>
          </a:prstGeom>
          <a:noFill/>
        </p:spPr>
        <p:txBody>
          <a:bodyPr lIns="91413" tIns="45706" rIns="91413" bIns="45706"/>
          <a:lstStyle/>
          <a:p>
            <a:fld id="{4CC08659-5588-446A-B88E-CC2F2840EAFE}" type="slidenum">
              <a:rPr lang="en-US" smtClean="0"/>
              <a:pPr/>
              <a:t>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wrap="none" anchor="ctr"/>
          <a:lstStyle/>
          <a:p>
            <a:pPr defTabSz="449132" eaLnBrk="1" hangingPunct="1"/>
            <a:endParaRPr lang="en-US" dirty="0" smtClean="0"/>
          </a:p>
        </p:txBody>
      </p:sp>
    </p:spTree>
    <p:extLst>
      <p:ext uri="{BB962C8B-B14F-4D97-AF65-F5344CB8AC3E}">
        <p14:creationId xmlns:p14="http://schemas.microsoft.com/office/powerpoint/2010/main" val="2248515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340" y="8829675"/>
            <a:ext cx="3038475" cy="465138"/>
          </a:xfrm>
          <a:prstGeom prst="rect">
            <a:avLst/>
          </a:prstGeom>
          <a:noFill/>
        </p:spPr>
        <p:txBody>
          <a:bodyPr lIns="91413" tIns="45706" rIns="91413" bIns="45706"/>
          <a:lstStyle/>
          <a:p>
            <a:fld id="{4CC08659-5588-446A-B88E-CC2F2840EAFE}" type="slidenum">
              <a:rPr lang="en-US" smtClean="0"/>
              <a:pPr/>
              <a:t>7</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wrap="none" anchor="ctr"/>
          <a:lstStyle/>
          <a:p>
            <a:pPr defTabSz="449132" eaLnBrk="1" hangingPunct="1"/>
            <a:endParaRPr lang="en-US" dirty="0" smtClean="0"/>
          </a:p>
        </p:txBody>
      </p:sp>
    </p:spTree>
    <p:extLst>
      <p:ext uri="{BB962C8B-B14F-4D97-AF65-F5344CB8AC3E}">
        <p14:creationId xmlns:p14="http://schemas.microsoft.com/office/powerpoint/2010/main" val="189991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970341" y="8829675"/>
            <a:ext cx="3038475" cy="465138"/>
          </a:xfrm>
          <a:prstGeom prst="rect">
            <a:avLst/>
          </a:prstGeom>
          <a:noFill/>
        </p:spPr>
        <p:txBody>
          <a:bodyPr lIns="91400" tIns="45699" rIns="91400" bIns="45699"/>
          <a:lstStyle/>
          <a:p>
            <a:fld id="{26F4E0F7-FD97-4CB7-9B5A-3B6B2152DDAF}" type="slidenum">
              <a:rPr lang="en-US" smtClean="0"/>
              <a:pPr/>
              <a:t>15</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wrap="none" anchor="ctr"/>
          <a:lstStyle/>
          <a:p>
            <a:pPr defTabSz="449067" eaLnBrk="1" hangingPunct="1"/>
            <a:endParaRPr lang="en-US" dirty="0" smtClean="0"/>
          </a:p>
        </p:txBody>
      </p:sp>
    </p:spTree>
    <p:extLst>
      <p:ext uri="{BB962C8B-B14F-4D97-AF65-F5344CB8AC3E}">
        <p14:creationId xmlns:p14="http://schemas.microsoft.com/office/powerpoint/2010/main" val="17871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70340" y="8829675"/>
            <a:ext cx="3038475" cy="465138"/>
          </a:xfrm>
          <a:prstGeom prst="rect">
            <a:avLst/>
          </a:prstGeom>
          <a:noFill/>
        </p:spPr>
        <p:txBody>
          <a:bodyPr lIns="91413" tIns="45706" rIns="91413" bIns="45706"/>
          <a:lstStyle/>
          <a:p>
            <a:fld id="{96FD83B4-DA07-4F3B-9F41-419D8E0D1498}" type="slidenum">
              <a:rPr lang="zh-TW" altLang="en-US"/>
              <a:pPr/>
              <a:t>22</a:t>
            </a:fld>
            <a:endParaRPr lang="en-US" altLang="zh-TW"/>
          </a:p>
        </p:txBody>
      </p:sp>
      <p:sp>
        <p:nvSpPr>
          <p:cNvPr id="59395" name="Rectangle 2"/>
          <p:cNvSpPr>
            <a:spLocks noGrp="1" noRot="1" noChangeAspect="1" noChangeArrowheads="1" noTextEdit="1"/>
          </p:cNvSpPr>
          <p:nvPr>
            <p:ph type="sldImg"/>
          </p:nvPr>
        </p:nvSpPr>
        <p:spPr>
          <a:xfrm>
            <a:off x="1182688" y="696913"/>
            <a:ext cx="4646612" cy="3486150"/>
          </a:xfrm>
          <a:ln/>
        </p:spPr>
      </p:sp>
      <p:sp>
        <p:nvSpPr>
          <p:cNvPr id="59396" name="Rectangle 3"/>
          <p:cNvSpPr>
            <a:spLocks noGrp="1" noChangeArrowheads="1"/>
          </p:cNvSpPr>
          <p:nvPr>
            <p:ph type="body" idx="1"/>
          </p:nvPr>
        </p:nvSpPr>
        <p:spPr>
          <a:xfrm>
            <a:off x="935040" y="4416427"/>
            <a:ext cx="5140325" cy="4183063"/>
          </a:xfrm>
          <a:noFill/>
          <a:ln/>
        </p:spPr>
        <p:txBody>
          <a:bodyPr/>
          <a:lstStyle/>
          <a:p>
            <a:pPr eaLnBrk="1" hangingPunct="1"/>
            <a:endParaRPr lang="zh-TW" altLang="en-US" smtClean="0"/>
          </a:p>
        </p:txBody>
      </p:sp>
    </p:spTree>
    <p:extLst>
      <p:ext uri="{BB962C8B-B14F-4D97-AF65-F5344CB8AC3E}">
        <p14:creationId xmlns:p14="http://schemas.microsoft.com/office/powerpoint/2010/main" val="1664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970340" y="8829675"/>
            <a:ext cx="3038475" cy="465138"/>
          </a:xfrm>
          <a:prstGeom prst="rect">
            <a:avLst/>
          </a:prstGeom>
          <a:noFill/>
        </p:spPr>
        <p:txBody>
          <a:bodyPr lIns="91413" tIns="45706" rIns="91413" bIns="45706"/>
          <a:lstStyle/>
          <a:p>
            <a:fld id="{267C76F7-A05B-471E-BE28-7105771DF702}" type="slidenum">
              <a:rPr lang="zh-TW" altLang="en-US"/>
              <a:pPr/>
              <a:t>29</a:t>
            </a:fld>
            <a:endParaRPr lang="en-US" altLang="zh-TW"/>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en-US" altLang="zh-TW" smtClean="0"/>
              <a:t>Atomic Operations?</a:t>
            </a:r>
          </a:p>
          <a:p>
            <a:pPr eaLnBrk="1" hangingPunct="1"/>
            <a:endParaRPr lang="zh-TW" altLang="en-US" smtClean="0"/>
          </a:p>
        </p:txBody>
      </p:sp>
    </p:spTree>
    <p:extLst>
      <p:ext uri="{BB962C8B-B14F-4D97-AF65-F5344CB8AC3E}">
        <p14:creationId xmlns:p14="http://schemas.microsoft.com/office/powerpoint/2010/main" val="21154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
            <a:ext cx="2209800" cy="6629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76200"/>
            <a:ext cx="6477000" cy="6629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767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524000"/>
            <a:ext cx="40767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xfrm>
            <a:off x="457200" y="6248400"/>
            <a:ext cx="3962400" cy="457200"/>
          </a:xfrm>
          <a:prstGeom prst="rect">
            <a:avLst/>
          </a:prstGeom>
          <a:ln/>
        </p:spPr>
        <p:txBody>
          <a:bodyPr/>
          <a:lstStyle>
            <a:lvl1pPr>
              <a:defRPr/>
            </a:lvl1pPr>
          </a:lstStyle>
          <a:p>
            <a:pPr>
              <a:defRPr/>
            </a:pPr>
            <a:r>
              <a:rPr lang="en-US"/>
              <a:t>© David Kirk/NVIDIA and Wen-mei W. Hwu, 2007-2009</a:t>
            </a:r>
          </a:p>
          <a:p>
            <a:pPr>
              <a:defRPr/>
            </a:pPr>
            <a:r>
              <a:rPr lang="en-US"/>
              <a:t>ECE 498AL, University of Illinois, Urbana-Champaign</a:t>
            </a:r>
          </a:p>
        </p:txBody>
      </p:sp>
      <p:sp>
        <p:nvSpPr>
          <p:cNvPr id="6" name="Rectangle 6"/>
          <p:cNvSpPr>
            <a:spLocks noGrp="1" noChangeArrowheads="1"/>
          </p:cNvSpPr>
          <p:nvPr>
            <p:ph type="sldNum" sz="quarter" idx="11"/>
          </p:nvPr>
        </p:nvSpPr>
        <p:spPr>
          <a:xfrm>
            <a:off x="7010400" y="6248400"/>
            <a:ext cx="1905000" cy="457200"/>
          </a:xfrm>
          <a:prstGeom prst="rect">
            <a:avLst/>
          </a:prstGeom>
          <a:ln/>
        </p:spPr>
        <p:txBody>
          <a:bodyPr/>
          <a:lstStyle>
            <a:lvl1pPr>
              <a:defRPr/>
            </a:lvl1pPr>
          </a:lstStyle>
          <a:p>
            <a:pPr>
              <a:defRPr/>
            </a:pPr>
            <a:fld id="{C4FDEAE9-2A1D-4B6F-8783-343516E1BCC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09600"/>
          </a:xfrm>
        </p:spPr>
        <p:txBody>
          <a:bodyPr/>
          <a:lstStyle>
            <a:lvl1pPr>
              <a:defRPr sz="3200" b="1">
                <a:solidFill>
                  <a:srgbClr val="00540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a:solidFill>
                  <a:srgbClr val="002060"/>
                </a:solidFill>
              </a:defRPr>
            </a:lvl2pPr>
            <a:lvl3pPr>
              <a:defRPr>
                <a:solidFill>
                  <a:schemeClr val="tx1">
                    <a:lumMod val="85000"/>
                    <a:lumOff val="15000"/>
                  </a:schemeClr>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219200"/>
            <a:ext cx="41910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1910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2192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txStyles>
    <p:titleStyle>
      <a:lvl1pPr algn="ctr" rtl="0" eaLnBrk="0" fontAlgn="base" hangingPunct="0">
        <a:spcBef>
          <a:spcPct val="0"/>
        </a:spcBef>
        <a:spcAft>
          <a:spcPct val="0"/>
        </a:spcAft>
        <a:defRPr sz="3200" b="1">
          <a:solidFill>
            <a:srgbClr val="006600"/>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52400" y="228600"/>
            <a:ext cx="8839200" cy="914400"/>
          </a:xfrm>
        </p:spPr>
        <p:txBody>
          <a:bodyPr/>
          <a:lstStyle/>
          <a:p>
            <a:pPr eaLnBrk="1" hangingPunct="1"/>
            <a:r>
              <a:rPr lang="en-US" b="1" dirty="0" smtClean="0">
                <a:solidFill>
                  <a:srgbClr val="006600"/>
                </a:solidFill>
              </a:rPr>
              <a:t>CUDA Thread Organization</a:t>
            </a:r>
          </a:p>
        </p:txBody>
      </p:sp>
      <p:sp>
        <p:nvSpPr>
          <p:cNvPr id="14338" name="Rectangle 3"/>
          <p:cNvSpPr>
            <a:spLocks noGrp="1" noChangeArrowheads="1"/>
          </p:cNvSpPr>
          <p:nvPr>
            <p:ph type="body" idx="1"/>
          </p:nvPr>
        </p:nvSpPr>
        <p:spPr>
          <a:xfrm>
            <a:off x="990600" y="1524000"/>
            <a:ext cx="7696200" cy="5105400"/>
          </a:xfrm>
        </p:spPr>
        <p:txBody>
          <a:bodyPr/>
          <a:lstStyle/>
          <a:p>
            <a:pPr eaLnBrk="1" hangingPunct="1">
              <a:spcBef>
                <a:spcPts val="1800"/>
              </a:spcBef>
              <a:buNone/>
            </a:pPr>
            <a:r>
              <a:rPr lang="en-US" sz="2800" b="1" u="sng" dirty="0" smtClean="0"/>
              <a:t>Outline</a:t>
            </a:r>
            <a:endParaRPr lang="en-US" sz="2800" dirty="0" smtClean="0"/>
          </a:p>
          <a:p>
            <a:pPr marL="514350" indent="-514350" eaLnBrk="1" hangingPunct="1">
              <a:spcBef>
                <a:spcPts val="1800"/>
              </a:spcBef>
              <a:buFont typeface="+mj-lt"/>
              <a:buAutoNum type="arabicPeriod"/>
            </a:pPr>
            <a:r>
              <a:rPr lang="en-US" dirty="0" smtClean="0"/>
              <a:t>CUDA  -- BLOCKs of THREADs</a:t>
            </a:r>
          </a:p>
          <a:p>
            <a:pPr marL="514350" indent="-514350" eaLnBrk="1" hangingPunct="1">
              <a:spcBef>
                <a:spcPts val="1800"/>
              </a:spcBef>
              <a:buFont typeface="+mj-lt"/>
              <a:buAutoNum type="arabicPeriod"/>
            </a:pPr>
            <a:r>
              <a:rPr lang="en-US" dirty="0" smtClean="0"/>
              <a:t>MMM (again)</a:t>
            </a:r>
          </a:p>
          <a:p>
            <a:pPr marL="514350" indent="-514350" eaLnBrk="1" hangingPunct="1">
              <a:spcBef>
                <a:spcPts val="1800"/>
              </a:spcBef>
              <a:buFont typeface="+mj-lt"/>
              <a:buAutoNum type="arabicPeriod"/>
            </a:pPr>
            <a:r>
              <a:rPr lang="en-US" dirty="0" smtClean="0"/>
              <a:t>Granularity considerations</a:t>
            </a:r>
          </a:p>
          <a:p>
            <a:pPr marL="514350" indent="-514350" eaLnBrk="1" hangingPunct="1">
              <a:spcBef>
                <a:spcPts val="1800"/>
              </a:spcBef>
              <a:buFont typeface="+mj-lt"/>
              <a:buAutoNum type="arabicPeriod"/>
            </a:pPr>
            <a:r>
              <a:rPr lang="en-US" dirty="0" smtClean="0"/>
              <a:t>API-centric view</a:t>
            </a:r>
          </a:p>
          <a:p>
            <a:pPr marL="514350" indent="-514350" eaLnBrk="1" hangingPunct="1">
              <a:spcBef>
                <a:spcPts val="1800"/>
              </a:spcBef>
              <a:buFont typeface="+mj-lt"/>
              <a:buAutoNum type="arabicPeriod"/>
            </a:pPr>
            <a:r>
              <a:rPr lang="en-US" dirty="0" smtClean="0"/>
              <a:t>Interacting BLOCKs and THREADs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533400"/>
          </a:xfrm>
        </p:spPr>
        <p:txBody>
          <a:bodyPr/>
          <a:lstStyle/>
          <a:p>
            <a:r>
              <a:rPr lang="en-US" dirty="0" smtClean="0"/>
              <a:t>BLOCK </a:t>
            </a:r>
            <a:r>
              <a:rPr lang="en-US" i="1" dirty="0" smtClean="0"/>
              <a:t>Shape</a:t>
            </a:r>
            <a:endParaRPr lang="en-US" i="1" dirty="0"/>
          </a:p>
        </p:txBody>
      </p:sp>
      <p:sp>
        <p:nvSpPr>
          <p:cNvPr id="3" name="Content Placeholder 2"/>
          <p:cNvSpPr>
            <a:spLocks noGrp="1"/>
          </p:cNvSpPr>
          <p:nvPr>
            <p:ph idx="1"/>
          </p:nvPr>
        </p:nvSpPr>
        <p:spPr>
          <a:xfrm>
            <a:off x="381000" y="1219200"/>
            <a:ext cx="8458200" cy="5486400"/>
          </a:xfrm>
        </p:spPr>
        <p:txBody>
          <a:bodyPr/>
          <a:lstStyle/>
          <a:p>
            <a:pPr>
              <a:spcBef>
                <a:spcPts val="600"/>
              </a:spcBef>
            </a:pPr>
            <a:r>
              <a:rPr lang="en-US" sz="2000" b="1" dirty="0" smtClean="0"/>
              <a:t>BLOCKs of THREADs can vary in SHAPE</a:t>
            </a:r>
          </a:p>
          <a:p>
            <a:pPr lvl="1">
              <a:spcBef>
                <a:spcPts val="600"/>
              </a:spcBef>
            </a:pPr>
            <a:r>
              <a:rPr lang="en-US" sz="1600" b="1" dirty="0" smtClean="0">
                <a:solidFill>
                  <a:srgbClr val="0070C0"/>
                </a:solidFill>
              </a:rPr>
              <a:t>but not within a kernel launch</a:t>
            </a:r>
          </a:p>
          <a:p>
            <a:pPr>
              <a:spcBef>
                <a:spcPts val="1200"/>
              </a:spcBef>
            </a:pPr>
            <a:r>
              <a:rPr lang="en-US" sz="2000" b="1" dirty="0" smtClean="0"/>
              <a:t>BLOCKs can have up to 3 dimensions</a:t>
            </a:r>
          </a:p>
          <a:p>
            <a:pPr lvl="1">
              <a:spcBef>
                <a:spcPts val="600"/>
              </a:spcBef>
            </a:pPr>
            <a:r>
              <a:rPr lang="en-US" sz="1600" b="1" dirty="0" smtClean="0">
                <a:solidFill>
                  <a:srgbClr val="0070C0"/>
                </a:solidFill>
              </a:rPr>
              <a:t>Max(|THREADs|) / X Dimension  =  1024</a:t>
            </a:r>
          </a:p>
          <a:p>
            <a:pPr lvl="1">
              <a:spcBef>
                <a:spcPts val="600"/>
              </a:spcBef>
            </a:pPr>
            <a:r>
              <a:rPr lang="en-US" sz="1600" b="1" dirty="0" smtClean="0">
                <a:solidFill>
                  <a:srgbClr val="0070C0"/>
                </a:solidFill>
              </a:rPr>
              <a:t>Max(|THREADs|) / Y Dimension  =  1024</a:t>
            </a:r>
          </a:p>
          <a:p>
            <a:pPr lvl="1">
              <a:spcBef>
                <a:spcPts val="600"/>
              </a:spcBef>
            </a:pPr>
            <a:r>
              <a:rPr lang="en-US" sz="1600" b="1" dirty="0" smtClean="0">
                <a:solidFill>
                  <a:srgbClr val="0070C0"/>
                </a:solidFill>
              </a:rPr>
              <a:t>Max(|THREADs|) / Z Dimension  =  64</a:t>
            </a:r>
          </a:p>
          <a:p>
            <a:pPr>
              <a:spcBef>
                <a:spcPts val="1200"/>
              </a:spcBef>
              <a:buNone/>
            </a:pPr>
            <a:r>
              <a:rPr lang="en-US" sz="2000" b="1" i="1" dirty="0" smtClean="0">
                <a:solidFill>
                  <a:schemeClr val="bg2"/>
                </a:solidFill>
              </a:rPr>
              <a:t>Recall </a:t>
            </a:r>
            <a:r>
              <a:rPr lang="en-US" sz="2000" b="1" i="1" dirty="0" smtClean="0">
                <a:solidFill>
                  <a:schemeClr val="bg2"/>
                </a:solidFill>
                <a:sym typeface="Wingdings" pitchFamily="2" charset="2"/>
              </a:rPr>
              <a:t> </a:t>
            </a:r>
            <a:r>
              <a:rPr lang="en-US" sz="2000" b="1" i="1" dirty="0" smtClean="0">
                <a:solidFill>
                  <a:schemeClr val="bg2"/>
                </a:solidFill>
              </a:rPr>
              <a:t>Max(|THREADs|) / BLOCK = 1024</a:t>
            </a:r>
          </a:p>
          <a:p>
            <a:pPr>
              <a:buNone/>
            </a:pPr>
            <a:endParaRPr lang="en-US" sz="2000" b="1" dirty="0" smtClean="0"/>
          </a:p>
          <a:p>
            <a:pPr>
              <a:buNone/>
            </a:pPr>
            <a:r>
              <a:rPr lang="en-US" sz="2000" b="1" u="sng" dirty="0" smtClean="0"/>
              <a:t>Syntax:</a:t>
            </a:r>
            <a:r>
              <a:rPr lang="en-US" sz="2000" b="1" dirty="0" smtClean="0"/>
              <a:t>  Declare BLOCK shape as follows:</a:t>
            </a:r>
          </a:p>
          <a:p>
            <a:pPr>
              <a:buNone/>
            </a:pPr>
            <a:endParaRPr lang="en-US" sz="2000" b="1" dirty="0" smtClean="0"/>
          </a:p>
          <a:p>
            <a:pPr>
              <a:buNone/>
            </a:pPr>
            <a:r>
              <a:rPr lang="en-US" sz="1600" b="1" dirty="0" smtClean="0">
                <a:latin typeface="Lucida Console" pitchFamily="49" charset="0"/>
              </a:rPr>
              <a:t> </a:t>
            </a:r>
            <a:r>
              <a:rPr lang="en-US" sz="1600" b="1" dirty="0" smtClean="0">
                <a:solidFill>
                  <a:srgbClr val="FF0000"/>
                </a:solidFill>
                <a:latin typeface="Lucida Console" pitchFamily="49" charset="0"/>
              </a:rPr>
              <a:t>dim3 dimBlock(16,8,2);   </a:t>
            </a:r>
            <a:r>
              <a:rPr lang="en-US" sz="1600" b="1" dirty="0" smtClean="0">
                <a:latin typeface="Lucida Console" pitchFamily="49" charset="0"/>
              </a:rPr>
              <a:t>// dim3 declares a dimension specifier</a:t>
            </a:r>
          </a:p>
          <a:p>
            <a:pPr>
              <a:buNone/>
            </a:pPr>
            <a:endParaRPr lang="en-US" sz="1600" b="1" dirty="0" smtClean="0">
              <a:latin typeface="Lucida Console" pitchFamily="49" charset="0"/>
            </a:endParaRPr>
          </a:p>
          <a:p>
            <a:pPr>
              <a:buNone/>
            </a:pPr>
            <a:r>
              <a:rPr lang="en-US" sz="1600" b="1" dirty="0" smtClean="0">
                <a:latin typeface="Lucida Console" pitchFamily="49" charset="0"/>
              </a:rPr>
              <a:t>// invoke kernel MatAdd with 1 BLOCK where that BLOCK has the shape</a:t>
            </a:r>
          </a:p>
          <a:p>
            <a:pPr>
              <a:buNone/>
            </a:pPr>
            <a:r>
              <a:rPr lang="en-US" sz="1600" b="1" dirty="0" smtClean="0">
                <a:latin typeface="Lucida Console" pitchFamily="49" charset="0"/>
              </a:rPr>
              <a:t>// specified by dimBLOCK</a:t>
            </a:r>
          </a:p>
          <a:p>
            <a:pPr>
              <a:buNone/>
            </a:pPr>
            <a:r>
              <a:rPr lang="en-US" sz="1600" b="1" dirty="0" smtClean="0">
                <a:latin typeface="Lucida Console" pitchFamily="49" charset="0"/>
              </a:rPr>
              <a:t> </a:t>
            </a:r>
            <a:r>
              <a:rPr lang="en-US" sz="1600" b="1" dirty="0" smtClean="0">
                <a:solidFill>
                  <a:srgbClr val="FF0000"/>
                </a:solidFill>
                <a:latin typeface="Lucida Console" pitchFamily="49" charset="0"/>
              </a:rPr>
              <a:t>MatAdd&lt;&lt;&lt;1, dimBlock&gt;&gt;&gt;(A, B, C);</a:t>
            </a:r>
          </a:p>
          <a:p>
            <a:pPr>
              <a:buNone/>
            </a:pPr>
            <a:endParaRPr lang="en-US" sz="1600" b="1"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More Rules for Thread Organization</a:t>
            </a:r>
            <a:endParaRPr lang="en-US" dirty="0"/>
          </a:p>
        </p:txBody>
      </p:sp>
      <p:sp>
        <p:nvSpPr>
          <p:cNvPr id="3" name="Content Placeholder 2"/>
          <p:cNvSpPr>
            <a:spLocks noGrp="1"/>
          </p:cNvSpPr>
          <p:nvPr>
            <p:ph idx="1"/>
          </p:nvPr>
        </p:nvSpPr>
        <p:spPr>
          <a:xfrm>
            <a:off x="457200" y="1143000"/>
            <a:ext cx="8229600" cy="5257800"/>
          </a:xfrm>
        </p:spPr>
        <p:txBody>
          <a:bodyPr/>
          <a:lstStyle/>
          <a:p>
            <a:pPr>
              <a:spcBef>
                <a:spcPts val="1200"/>
              </a:spcBef>
            </a:pPr>
            <a:r>
              <a:rPr lang="en-US" sz="1800" b="1" dirty="0" smtClean="0"/>
              <a:t>BLOCKs are organized into a GRID</a:t>
            </a:r>
          </a:p>
          <a:p>
            <a:pPr>
              <a:spcBef>
                <a:spcPts val="1200"/>
              </a:spcBef>
            </a:pPr>
            <a:r>
              <a:rPr lang="en-US" sz="1800" b="1" dirty="0" smtClean="0"/>
              <a:t>A GRID of BLOCKs can vary in SHAPE</a:t>
            </a:r>
          </a:p>
          <a:p>
            <a:pPr>
              <a:spcBef>
                <a:spcPts val="1200"/>
              </a:spcBef>
            </a:pPr>
            <a:r>
              <a:rPr lang="en-US" sz="1800" b="1" dirty="0" smtClean="0"/>
              <a:t>From FERMI on, a GRID can also have </a:t>
            </a:r>
            <a:r>
              <a:rPr lang="en-US" sz="1800" b="1" dirty="0"/>
              <a:t>3</a:t>
            </a:r>
            <a:r>
              <a:rPr lang="en-US" sz="1800" b="1" dirty="0" smtClean="0"/>
              <a:t> dimensions</a:t>
            </a:r>
          </a:p>
          <a:p>
            <a:pPr lvl="1">
              <a:spcBef>
                <a:spcPts val="1200"/>
              </a:spcBef>
            </a:pPr>
            <a:r>
              <a:rPr lang="en-US" sz="1400" b="1" dirty="0" smtClean="0">
                <a:solidFill>
                  <a:srgbClr val="0070C0"/>
                </a:solidFill>
              </a:rPr>
              <a:t>Max(|BLOCKs|) / X Dimension  =  65535</a:t>
            </a:r>
          </a:p>
          <a:p>
            <a:pPr lvl="1">
              <a:spcBef>
                <a:spcPts val="1200"/>
              </a:spcBef>
            </a:pPr>
            <a:r>
              <a:rPr lang="en-US" sz="1400" b="1" dirty="0" smtClean="0">
                <a:solidFill>
                  <a:srgbClr val="0070C0"/>
                </a:solidFill>
              </a:rPr>
              <a:t>Max(|BLOCKs|) / Y Dimension  =  65535</a:t>
            </a:r>
          </a:p>
          <a:p>
            <a:pPr lvl="1">
              <a:spcBef>
                <a:spcPts val="1200"/>
              </a:spcBef>
            </a:pPr>
            <a:r>
              <a:rPr lang="en-US" sz="1400" b="1" dirty="0" smtClean="0">
                <a:solidFill>
                  <a:srgbClr val="0070C0"/>
                </a:solidFill>
              </a:rPr>
              <a:t>Max(|BLOCKs|) / Z Dimension  =  65535        </a:t>
            </a:r>
            <a:r>
              <a:rPr lang="en-US" sz="1400" b="1" i="1" dirty="0" smtClean="0">
                <a:solidFill>
                  <a:srgbClr val="0070C0"/>
                </a:solidFill>
              </a:rPr>
              <a:t>(no Z in CUDA 1.x)</a:t>
            </a:r>
          </a:p>
          <a:p>
            <a:pPr lvl="1">
              <a:spcBef>
                <a:spcPts val="1200"/>
              </a:spcBef>
            </a:pPr>
            <a:endParaRPr lang="en-US" sz="1400" b="1" i="1" dirty="0" smtClean="0">
              <a:solidFill>
                <a:srgbClr val="0070C0"/>
              </a:solidFill>
            </a:endParaRPr>
          </a:p>
          <a:p>
            <a:pPr>
              <a:spcBef>
                <a:spcPts val="1200"/>
              </a:spcBef>
              <a:buNone/>
            </a:pPr>
            <a:r>
              <a:rPr lang="en-US" sz="1800" b="1" dirty="0" smtClean="0"/>
              <a:t>So we can be running a GRID with  </a:t>
            </a:r>
            <a:r>
              <a:rPr lang="en-US" sz="2000" b="1" i="1" dirty="0" smtClean="0">
                <a:solidFill>
                  <a:srgbClr val="0070C0"/>
                </a:solidFill>
              </a:rPr>
              <a:t>281,462,092,005,375</a:t>
            </a:r>
            <a:r>
              <a:rPr lang="en-US" sz="1800" b="1" dirty="0" smtClean="0"/>
              <a:t>  blocks (2^48)</a:t>
            </a:r>
          </a:p>
          <a:p>
            <a:pPr>
              <a:spcBef>
                <a:spcPts val="600"/>
              </a:spcBef>
              <a:buNone/>
            </a:pPr>
            <a:endParaRPr lang="en-US" sz="1800" b="1" dirty="0" smtClean="0"/>
          </a:p>
          <a:p>
            <a:pPr>
              <a:spcBef>
                <a:spcPts val="600"/>
              </a:spcBef>
              <a:buNone/>
            </a:pPr>
            <a:r>
              <a:rPr lang="en-US" sz="1800" dirty="0" smtClean="0"/>
              <a:t>Q:  But I thought we could only run 21,504 THREADs per 14 SMs?</a:t>
            </a:r>
          </a:p>
          <a:p>
            <a:pPr>
              <a:spcBef>
                <a:spcPts val="600"/>
              </a:spcBef>
              <a:buNone/>
            </a:pPr>
            <a:r>
              <a:rPr lang="en-US" sz="1800" dirty="0" smtClean="0"/>
              <a:t>A:  Correct -- these BLOCKs are run sequentially.  This is why THREADs in different BLOCKs can’t interact.</a:t>
            </a:r>
          </a:p>
          <a:p>
            <a:pPr>
              <a:spcBef>
                <a:spcPts val="600"/>
              </a:spcBef>
              <a:buNone/>
            </a:pPr>
            <a:r>
              <a:rPr lang="en-US" sz="1800" dirty="0" smtClean="0"/>
              <a:t>A:  But there are also (obvious) system limitations that prevent programs with more than a small fraction of that number of BLOCKs from working.  Example: size of system memory.</a:t>
            </a:r>
          </a:p>
          <a:p>
            <a:pPr>
              <a:buNone/>
            </a:pPr>
            <a:endParaRPr lang="en-US"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Specifying GRIDs, etc.</a:t>
            </a:r>
            <a:endParaRPr lang="en-US" dirty="0"/>
          </a:p>
        </p:txBody>
      </p:sp>
      <p:sp>
        <p:nvSpPr>
          <p:cNvPr id="3" name="Content Placeholder 2"/>
          <p:cNvSpPr>
            <a:spLocks noGrp="1"/>
          </p:cNvSpPr>
          <p:nvPr>
            <p:ph idx="1"/>
          </p:nvPr>
        </p:nvSpPr>
        <p:spPr>
          <a:xfrm>
            <a:off x="304800" y="1219200"/>
            <a:ext cx="8534400" cy="5486400"/>
          </a:xfrm>
        </p:spPr>
        <p:txBody>
          <a:bodyPr/>
          <a:lstStyle/>
          <a:p>
            <a:pPr>
              <a:buNone/>
            </a:pPr>
            <a:r>
              <a:rPr lang="en-US" sz="1800" b="1" u="sng" dirty="0" smtClean="0"/>
              <a:t>Syntax:</a:t>
            </a:r>
            <a:r>
              <a:rPr lang="en-US" sz="1800" b="1" dirty="0" smtClean="0"/>
              <a:t>  Declare GRID shape as follows:</a:t>
            </a:r>
          </a:p>
          <a:p>
            <a:pPr>
              <a:buNone/>
            </a:pPr>
            <a:endParaRPr lang="en-US" sz="1600" b="1" dirty="0" smtClean="0"/>
          </a:p>
          <a:p>
            <a:pPr>
              <a:buNone/>
            </a:pPr>
            <a:r>
              <a:rPr lang="en-US" sz="1600" b="1" dirty="0" smtClean="0">
                <a:latin typeface="Lucida Console" pitchFamily="49" charset="0"/>
              </a:rPr>
              <a:t> </a:t>
            </a:r>
            <a:r>
              <a:rPr lang="en-US" sz="1600" b="1" dirty="0" smtClean="0">
                <a:solidFill>
                  <a:srgbClr val="FF0000"/>
                </a:solidFill>
                <a:latin typeface="Lucida Console" pitchFamily="49" charset="0"/>
              </a:rPr>
              <a:t>dim3 dimGrid(4,4);       </a:t>
            </a:r>
            <a:r>
              <a:rPr lang="en-US" sz="1600" b="1" dirty="0" smtClean="0">
                <a:latin typeface="Lucida Console" pitchFamily="49" charset="0"/>
              </a:rPr>
              <a:t>// dim3 declares a dimension specifier, </a:t>
            </a:r>
          </a:p>
          <a:p>
            <a:pPr>
              <a:buNone/>
            </a:pPr>
            <a:r>
              <a:rPr lang="en-US" sz="1600" b="1" dirty="0" smtClean="0">
                <a:latin typeface="Lucida Console" pitchFamily="49" charset="0"/>
              </a:rPr>
              <a:t>                          //   same as for THREADs in a BLOCK</a:t>
            </a:r>
          </a:p>
          <a:p>
            <a:pPr>
              <a:buNone/>
            </a:pPr>
            <a:r>
              <a:rPr lang="en-US" sz="1600" b="1" dirty="0" smtClean="0">
                <a:solidFill>
                  <a:srgbClr val="FF0000"/>
                </a:solidFill>
                <a:latin typeface="Lucida Console" pitchFamily="49" charset="0"/>
              </a:rPr>
              <a:t> dim3 </a:t>
            </a:r>
            <a:r>
              <a:rPr lang="en-US" sz="1600" b="1" dirty="0" err="1" smtClean="0">
                <a:solidFill>
                  <a:srgbClr val="FF0000"/>
                </a:solidFill>
                <a:latin typeface="Lucida Console" pitchFamily="49" charset="0"/>
              </a:rPr>
              <a:t>dimBlock</a:t>
            </a:r>
            <a:r>
              <a:rPr lang="en-US" sz="1600" b="1" dirty="0" smtClean="0">
                <a:solidFill>
                  <a:srgbClr val="FF0000"/>
                </a:solidFill>
                <a:latin typeface="Lucida Console" pitchFamily="49" charset="0"/>
              </a:rPr>
              <a:t>(16,16,1);  </a:t>
            </a:r>
            <a:r>
              <a:rPr lang="en-US" sz="1600" b="1" dirty="0" smtClean="0">
                <a:latin typeface="Lucida Console" pitchFamily="49" charset="0"/>
              </a:rPr>
              <a:t>// This time have 256 THREADs per BLOCK</a:t>
            </a:r>
          </a:p>
          <a:p>
            <a:pPr>
              <a:buNone/>
            </a:pPr>
            <a:endParaRPr lang="en-US" sz="1600" b="1" dirty="0" smtClean="0">
              <a:latin typeface="Lucida Console" pitchFamily="49" charset="0"/>
            </a:endParaRPr>
          </a:p>
          <a:p>
            <a:pPr>
              <a:buNone/>
            </a:pPr>
            <a:r>
              <a:rPr lang="en-US" sz="1600" b="1" dirty="0" smtClean="0">
                <a:latin typeface="Lucida Console" pitchFamily="49" charset="0"/>
              </a:rPr>
              <a:t>// invoke kernel MatAdd with number of THREADs and BLOCK shape</a:t>
            </a:r>
          </a:p>
          <a:p>
            <a:pPr>
              <a:buNone/>
            </a:pPr>
            <a:r>
              <a:rPr lang="en-US" sz="1600" b="1" dirty="0" smtClean="0">
                <a:latin typeface="Lucida Console" pitchFamily="49" charset="0"/>
              </a:rPr>
              <a:t>//  and GRID shape specified by dimGrid and dimBLOCK</a:t>
            </a:r>
          </a:p>
          <a:p>
            <a:pPr>
              <a:buNone/>
            </a:pPr>
            <a:r>
              <a:rPr lang="en-US" sz="1600" b="1" dirty="0" smtClean="0">
                <a:latin typeface="Lucida Console" pitchFamily="49" charset="0"/>
              </a:rPr>
              <a:t> </a:t>
            </a:r>
            <a:r>
              <a:rPr lang="en-US" sz="1600" b="1" dirty="0" smtClean="0">
                <a:solidFill>
                  <a:srgbClr val="FF0000"/>
                </a:solidFill>
                <a:latin typeface="Lucida Console" pitchFamily="49" charset="0"/>
              </a:rPr>
              <a:t>MatAdd&lt;&lt;&lt;dimGrid, dimBlock&gt;&gt;&gt;(A, B, C);</a:t>
            </a:r>
          </a:p>
          <a:p>
            <a:pPr>
              <a:buNone/>
            </a:pPr>
            <a:endParaRPr lang="en-US" sz="1600" b="1" dirty="0" smtClean="0">
              <a:latin typeface="Lucida Console" pitchFamily="49" charset="0"/>
            </a:endParaRPr>
          </a:p>
          <a:p>
            <a:pPr>
              <a:buNone/>
            </a:pPr>
            <a:r>
              <a:rPr lang="en-US" sz="1600" b="1" dirty="0" smtClean="0">
                <a:latin typeface="Lucida Console" pitchFamily="49" charset="0"/>
              </a:rPr>
              <a:t>// This declaration might make sense for processing arrays</a:t>
            </a:r>
          </a:p>
          <a:p>
            <a:pPr>
              <a:buNone/>
            </a:pPr>
            <a:r>
              <a:rPr lang="en-US" sz="1600" b="1" dirty="0" smtClean="0">
                <a:latin typeface="Lucida Console" pitchFamily="49" charset="0"/>
              </a:rPr>
              <a:t>//  that are 64 x 64</a:t>
            </a: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More on THREADs, BLOCKs, &amp; GRIDs</a:t>
            </a:r>
            <a:endParaRPr lang="en-US" dirty="0"/>
          </a:p>
        </p:txBody>
      </p:sp>
      <p:sp>
        <p:nvSpPr>
          <p:cNvPr id="3" name="Content Placeholder 2"/>
          <p:cNvSpPr>
            <a:spLocks noGrp="1"/>
          </p:cNvSpPr>
          <p:nvPr>
            <p:ph idx="1"/>
          </p:nvPr>
        </p:nvSpPr>
        <p:spPr>
          <a:xfrm>
            <a:off x="304800" y="1219200"/>
            <a:ext cx="8534400" cy="5486400"/>
          </a:xfrm>
        </p:spPr>
        <p:txBody>
          <a:bodyPr/>
          <a:lstStyle/>
          <a:p>
            <a:pPr>
              <a:buNone/>
            </a:pPr>
            <a:r>
              <a:rPr lang="en-US" sz="1800" b="1" u="sng" dirty="0" smtClean="0"/>
              <a:t>Syntax:</a:t>
            </a:r>
            <a:r>
              <a:rPr lang="en-US" sz="1800" b="1" dirty="0" smtClean="0"/>
              <a:t>   Find which THREAD or BLOCK you are as follows.  These are all BUILT-IN VARIABLEs:</a:t>
            </a:r>
          </a:p>
          <a:p>
            <a:pPr>
              <a:buNone/>
            </a:pPr>
            <a:endParaRPr lang="en-US" sz="1800" b="1" dirty="0" smtClean="0">
              <a:solidFill>
                <a:srgbClr val="000000"/>
              </a:solidFill>
              <a:latin typeface="Lucida Console" pitchFamily="49" charset="0"/>
              <a:sym typeface="Wingdings" pitchFamily="2" charset="2"/>
            </a:endParaRPr>
          </a:p>
          <a:p>
            <a:pPr>
              <a:buNone/>
            </a:pPr>
            <a:r>
              <a:rPr lang="en-US" sz="1600" b="1" dirty="0" smtClean="0">
                <a:solidFill>
                  <a:srgbClr val="000000"/>
                </a:solidFill>
                <a:latin typeface="Lucida Console" pitchFamily="49" charset="0"/>
                <a:sym typeface="Wingdings" pitchFamily="2" charset="2"/>
              </a:rPr>
              <a:t>// Which THREAD in the X dimension (or Y or Z) of the BLOCK?</a:t>
            </a:r>
            <a:endParaRPr lang="en-US" sz="1600" b="1" dirty="0" smtClean="0"/>
          </a:p>
          <a:p>
            <a:pPr>
              <a:buNone/>
            </a:pPr>
            <a:r>
              <a:rPr lang="en-US" sz="1600" b="1" dirty="0" smtClean="0">
                <a:solidFill>
                  <a:srgbClr val="FF0000"/>
                </a:solidFill>
                <a:latin typeface="Lucida Console" pitchFamily="49" charset="0"/>
                <a:sym typeface="Wingdings" pitchFamily="2" charset="2"/>
              </a:rPr>
              <a:t>threadIdx.x, </a:t>
            </a:r>
            <a:r>
              <a:rPr lang="en-US" sz="1600" b="1" dirty="0" err="1" smtClean="0">
                <a:solidFill>
                  <a:srgbClr val="FF0000"/>
                </a:solidFill>
                <a:latin typeface="Lucida Console" pitchFamily="49" charset="0"/>
                <a:sym typeface="Wingdings" pitchFamily="2" charset="2"/>
              </a:rPr>
              <a:t>threadIdx.y</a:t>
            </a:r>
            <a:r>
              <a:rPr lang="en-US" sz="1600" b="1" dirty="0" smtClean="0">
                <a:solidFill>
                  <a:srgbClr val="FF0000"/>
                </a:solidFill>
                <a:latin typeface="Lucida Console" pitchFamily="49" charset="0"/>
                <a:sym typeface="Wingdings" pitchFamily="2" charset="2"/>
              </a:rPr>
              <a:t>, </a:t>
            </a:r>
            <a:r>
              <a:rPr lang="en-US" sz="1600" b="1" dirty="0" err="1" smtClean="0">
                <a:solidFill>
                  <a:srgbClr val="FF0000"/>
                </a:solidFill>
                <a:latin typeface="Lucida Console" pitchFamily="49" charset="0"/>
                <a:sym typeface="Wingdings" pitchFamily="2" charset="2"/>
              </a:rPr>
              <a:t>threadIdx.z</a:t>
            </a:r>
            <a:r>
              <a:rPr lang="en-US" sz="1600" b="1" dirty="0" smtClean="0">
                <a:solidFill>
                  <a:srgbClr val="FF0000"/>
                </a:solidFill>
                <a:latin typeface="Lucida Console" pitchFamily="49" charset="0"/>
                <a:sym typeface="Wingdings" pitchFamily="2" charset="2"/>
              </a:rPr>
              <a:t>   </a:t>
            </a:r>
            <a:r>
              <a:rPr lang="en-US" sz="1600" b="1" dirty="0" smtClean="0">
                <a:latin typeface="Lucida Console" pitchFamily="49" charset="0"/>
                <a:sym typeface="Wingdings" pitchFamily="2" charset="2"/>
              </a:rPr>
              <a:t>// return the value</a:t>
            </a:r>
          </a:p>
          <a:p>
            <a:pPr>
              <a:buNone/>
            </a:pPr>
            <a:endParaRPr lang="en-US" sz="1600" b="1" dirty="0" smtClean="0">
              <a:latin typeface="Lucida Console" pitchFamily="49" charset="0"/>
            </a:endParaRPr>
          </a:p>
          <a:p>
            <a:pPr>
              <a:buNone/>
            </a:pPr>
            <a:r>
              <a:rPr lang="en-US" sz="1600" b="1" dirty="0" smtClean="0">
                <a:latin typeface="Lucida Console" pitchFamily="49" charset="0"/>
              </a:rPr>
              <a:t>// Which BLOCK in the X dimension (or Y or Z) of the GRID?</a:t>
            </a:r>
          </a:p>
          <a:p>
            <a:pPr>
              <a:buNone/>
            </a:pPr>
            <a:r>
              <a:rPr lang="en-US" sz="1600" b="1" dirty="0" smtClean="0">
                <a:solidFill>
                  <a:srgbClr val="FF0000"/>
                </a:solidFill>
                <a:latin typeface="Lucida Console" pitchFamily="49" charset="0"/>
              </a:rPr>
              <a:t>blockIdx.x, </a:t>
            </a:r>
            <a:r>
              <a:rPr lang="en-US" sz="1600" b="1" dirty="0" err="1" smtClean="0">
                <a:solidFill>
                  <a:srgbClr val="FF0000"/>
                </a:solidFill>
                <a:latin typeface="Lucida Console" pitchFamily="49" charset="0"/>
              </a:rPr>
              <a:t>blockIdx.y</a:t>
            </a:r>
            <a:r>
              <a:rPr lang="en-US" sz="1600" b="1" dirty="0" smtClean="0">
                <a:solidFill>
                  <a:srgbClr val="FF0000"/>
                </a:solidFill>
                <a:latin typeface="Lucida Console" pitchFamily="49" charset="0"/>
              </a:rPr>
              <a:t>, </a:t>
            </a:r>
            <a:r>
              <a:rPr lang="en-US" sz="1600" b="1" dirty="0" err="1" smtClean="0">
                <a:solidFill>
                  <a:srgbClr val="FF0000"/>
                </a:solidFill>
                <a:latin typeface="Lucida Console" pitchFamily="49" charset="0"/>
              </a:rPr>
              <a:t>blockIdx.z</a:t>
            </a:r>
            <a:r>
              <a:rPr lang="en-US" sz="1600" b="1" dirty="0" smtClean="0">
                <a:solidFill>
                  <a:srgbClr val="FF0000"/>
                </a:solidFill>
                <a:latin typeface="Lucida Console" pitchFamily="49" charset="0"/>
              </a:rPr>
              <a:t>   </a:t>
            </a:r>
            <a:r>
              <a:rPr lang="en-US" sz="1600" b="1" dirty="0" smtClean="0">
                <a:latin typeface="Lucida Console" pitchFamily="49" charset="0"/>
              </a:rPr>
              <a:t>// return the value</a:t>
            </a:r>
          </a:p>
          <a:p>
            <a:pPr>
              <a:buNone/>
            </a:pPr>
            <a:endParaRPr lang="en-US" sz="1800" b="1" u="sng" dirty="0" smtClean="0"/>
          </a:p>
          <a:p>
            <a:pPr>
              <a:buNone/>
            </a:pPr>
            <a:r>
              <a:rPr lang="en-US" sz="1800" dirty="0" smtClean="0"/>
              <a:t>------------------------------------------------------------------------------------------</a:t>
            </a:r>
          </a:p>
          <a:p>
            <a:pPr>
              <a:buNone/>
            </a:pPr>
            <a:r>
              <a:rPr lang="en-US" sz="1800" b="1" u="sng" dirty="0" smtClean="0"/>
              <a:t>Syntax:</a:t>
            </a:r>
            <a:r>
              <a:rPr lang="en-US" sz="1800" b="1" dirty="0" smtClean="0"/>
              <a:t>   Find the number of THREADs in a BLOCK dimension:</a:t>
            </a:r>
          </a:p>
          <a:p>
            <a:pPr>
              <a:buNone/>
            </a:pPr>
            <a:endParaRPr lang="en-US" sz="1400" b="1" dirty="0" smtClean="0">
              <a:solidFill>
                <a:srgbClr val="000000"/>
              </a:solidFill>
              <a:latin typeface="Lucida Console" pitchFamily="49" charset="0"/>
              <a:sym typeface="Wingdings" pitchFamily="2" charset="2"/>
            </a:endParaRPr>
          </a:p>
          <a:p>
            <a:pPr>
              <a:buNone/>
            </a:pPr>
            <a:r>
              <a:rPr lang="en-US" sz="1600" b="1" dirty="0" smtClean="0">
                <a:solidFill>
                  <a:srgbClr val="000000"/>
                </a:solidFill>
                <a:latin typeface="Lucida Console" pitchFamily="49" charset="0"/>
                <a:sym typeface="Wingdings" pitchFamily="2" charset="2"/>
              </a:rPr>
              <a:t>// How many THREADs in the X dimension (or Y or Z) of the BLOCK?</a:t>
            </a:r>
            <a:endParaRPr lang="en-US" sz="1600" b="1" dirty="0" smtClean="0"/>
          </a:p>
          <a:p>
            <a:pPr>
              <a:buNone/>
            </a:pPr>
            <a:r>
              <a:rPr lang="en-US" sz="1600" b="1" dirty="0" smtClean="0">
                <a:solidFill>
                  <a:srgbClr val="FF0000"/>
                </a:solidFill>
                <a:latin typeface="Lucida Console" pitchFamily="49" charset="0"/>
                <a:sym typeface="Wingdings" pitchFamily="2" charset="2"/>
              </a:rPr>
              <a:t>blockDim.x, blockDim.y, BlockDim.z   </a:t>
            </a:r>
            <a:r>
              <a:rPr lang="en-US" sz="1600" b="1" dirty="0" smtClean="0">
                <a:latin typeface="Lucida Console" pitchFamily="49" charset="0"/>
                <a:sym typeface="Wingdings" pitchFamily="2" charset="2"/>
              </a:rPr>
              <a:t>// return the value</a:t>
            </a:r>
          </a:p>
          <a:p>
            <a:pPr>
              <a:buNone/>
            </a:pPr>
            <a:endParaRPr lang="en-US" sz="1600" b="1" dirty="0" smtClean="0">
              <a:latin typeface="Lucida Console" pitchFamily="49" charset="0"/>
            </a:endParaRPr>
          </a:p>
          <a:p>
            <a:pPr>
              <a:buNone/>
            </a:pPr>
            <a:r>
              <a:rPr lang="en-US" sz="1600" b="1" dirty="0" smtClean="0">
                <a:latin typeface="Lucida Console" pitchFamily="49" charset="0"/>
              </a:rPr>
              <a:t>// How many </a:t>
            </a:r>
            <a:r>
              <a:rPr lang="en-US" sz="1600" b="1" dirty="0" err="1" smtClean="0">
                <a:latin typeface="Lucida Console" pitchFamily="49" charset="0"/>
              </a:rPr>
              <a:t>BLOCKs</a:t>
            </a:r>
            <a:r>
              <a:rPr lang="en-US" sz="1600" b="1" dirty="0" smtClean="0">
                <a:latin typeface="Lucida Console" pitchFamily="49" charset="0"/>
              </a:rPr>
              <a:t> in the X dimension (or Y) of the GRID?</a:t>
            </a:r>
          </a:p>
          <a:p>
            <a:pPr>
              <a:buNone/>
            </a:pPr>
            <a:r>
              <a:rPr lang="en-US" sz="1600" b="1" dirty="0" smtClean="0">
                <a:solidFill>
                  <a:srgbClr val="FF0000"/>
                </a:solidFill>
                <a:latin typeface="Lucida Console" pitchFamily="49" charset="0"/>
              </a:rPr>
              <a:t>gridDim.x, </a:t>
            </a:r>
            <a:r>
              <a:rPr lang="en-US" sz="1600" b="1" dirty="0" err="1" smtClean="0">
                <a:solidFill>
                  <a:srgbClr val="FF0000"/>
                </a:solidFill>
                <a:latin typeface="Lucida Console" pitchFamily="49" charset="0"/>
              </a:rPr>
              <a:t>gridDim.y</a:t>
            </a:r>
            <a:r>
              <a:rPr lang="en-US" sz="1600" b="1" dirty="0" smtClean="0">
                <a:solidFill>
                  <a:srgbClr val="FF0000"/>
                </a:solidFill>
                <a:latin typeface="Lucida Console" pitchFamily="49" charset="0"/>
              </a:rPr>
              <a:t>, </a:t>
            </a:r>
            <a:r>
              <a:rPr lang="en-US" sz="1600" b="1" dirty="0" err="1" smtClean="0">
                <a:solidFill>
                  <a:srgbClr val="FF0000"/>
                </a:solidFill>
                <a:latin typeface="Lucida Console" pitchFamily="49" charset="0"/>
              </a:rPr>
              <a:t>gridDim.z</a:t>
            </a:r>
            <a:r>
              <a:rPr lang="en-US" sz="1600" b="1" dirty="0" smtClean="0">
                <a:solidFill>
                  <a:srgbClr val="FF0000"/>
                </a:solidFill>
                <a:latin typeface="Lucida Console" pitchFamily="49" charset="0"/>
              </a:rPr>
              <a:t>   </a:t>
            </a:r>
            <a:r>
              <a:rPr lang="en-US" sz="1600" b="1" dirty="0" smtClean="0">
                <a:latin typeface="Lucida Console" pitchFamily="49" charset="0"/>
              </a:rPr>
              <a:t>// return the value</a:t>
            </a: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a:p>
            <a:pPr>
              <a:buNone/>
            </a:pPr>
            <a:endParaRPr lang="en-US" sz="1400" b="1" dirty="0" smtClean="0">
              <a:latin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Example: THREADs, BLOCKs, GRIDs</a:t>
            </a:r>
            <a:endParaRPr lang="en-US" dirty="0"/>
          </a:p>
        </p:txBody>
      </p:sp>
      <p:sp>
        <p:nvSpPr>
          <p:cNvPr id="3" name="Content Placeholder 2"/>
          <p:cNvSpPr>
            <a:spLocks noGrp="1"/>
          </p:cNvSpPr>
          <p:nvPr>
            <p:ph idx="1"/>
          </p:nvPr>
        </p:nvSpPr>
        <p:spPr>
          <a:xfrm>
            <a:off x="381000" y="1295400"/>
            <a:ext cx="8382000" cy="5410200"/>
          </a:xfrm>
        </p:spPr>
        <p:txBody>
          <a:bodyPr/>
          <a:lstStyle/>
          <a:p>
            <a:pPr lvl="0">
              <a:buNone/>
            </a:pPr>
            <a:r>
              <a:rPr lang="en-US" sz="1600" b="1" dirty="0" smtClean="0">
                <a:solidFill>
                  <a:srgbClr val="FF0000"/>
                </a:solidFill>
                <a:latin typeface="Lucida Console" pitchFamily="49" charset="0"/>
              </a:rPr>
              <a:t>__global__ void MatAdd(float A[64][64], float B[64][64],</a:t>
            </a:r>
          </a:p>
          <a:p>
            <a:pPr lvl="0">
              <a:buNone/>
            </a:pPr>
            <a:r>
              <a:rPr lang="en-US" sz="1600" b="1" dirty="0" smtClean="0">
                <a:solidFill>
                  <a:srgbClr val="FF0000"/>
                </a:solidFill>
                <a:latin typeface="Lucida Console" pitchFamily="49" charset="0"/>
              </a:rPr>
              <a:t> float C[64][64])</a:t>
            </a:r>
          </a:p>
          <a:p>
            <a:pPr lvl="0">
              <a:buNone/>
            </a:pPr>
            <a:r>
              <a:rPr lang="en-US" sz="1600" b="1" dirty="0" smtClean="0">
                <a:solidFill>
                  <a:srgbClr val="FF0000"/>
                </a:solidFill>
                <a:latin typeface="Lucida Console" pitchFamily="49" charset="0"/>
              </a:rPr>
              <a:t>{</a:t>
            </a:r>
          </a:p>
          <a:p>
            <a:pPr lvl="0">
              <a:buNone/>
            </a:pPr>
            <a:r>
              <a:rPr lang="en-US" sz="1600" b="1" dirty="0" smtClean="0">
                <a:solidFill>
                  <a:srgbClr val="FF0000"/>
                </a:solidFill>
                <a:latin typeface="Lucida Console" pitchFamily="49" charset="0"/>
              </a:rPr>
              <a:t>  int </a:t>
            </a:r>
            <a:r>
              <a:rPr lang="en-US" sz="1600" b="1" dirty="0" err="1" smtClean="0">
                <a:solidFill>
                  <a:srgbClr val="FF0000"/>
                </a:solidFill>
                <a:latin typeface="Lucida Console" pitchFamily="49" charset="0"/>
              </a:rPr>
              <a:t>i</a:t>
            </a:r>
            <a:r>
              <a:rPr lang="en-US" sz="1600" b="1" dirty="0" smtClean="0">
                <a:solidFill>
                  <a:srgbClr val="FF0000"/>
                </a:solidFill>
                <a:latin typeface="Lucida Console" pitchFamily="49" charset="0"/>
              </a:rPr>
              <a:t> = blockIdx.x * blockDim.x + threadIdx.x;</a:t>
            </a:r>
          </a:p>
          <a:p>
            <a:pPr lvl="0">
              <a:buNone/>
            </a:pPr>
            <a:r>
              <a:rPr lang="en-US" sz="1600" b="1" dirty="0" smtClean="0">
                <a:solidFill>
                  <a:srgbClr val="FF0000"/>
                </a:solidFill>
                <a:latin typeface="Lucida Console" pitchFamily="49" charset="0"/>
              </a:rPr>
              <a:t>  int j = blockIdx.y * blockDim.y + threadIdx.y;</a:t>
            </a:r>
          </a:p>
          <a:p>
            <a:pPr lvl="0">
              <a:buNone/>
            </a:pPr>
            <a:r>
              <a:rPr lang="en-US" sz="1600" b="1" dirty="0" smtClean="0">
                <a:solidFill>
                  <a:srgbClr val="FF0000"/>
                </a:solidFill>
                <a:latin typeface="Lucida Console" pitchFamily="49" charset="0"/>
              </a:rPr>
              <a:t>  C[</a:t>
            </a:r>
            <a:r>
              <a:rPr lang="en-US" sz="1600" b="1" dirty="0" err="1" smtClean="0">
                <a:solidFill>
                  <a:srgbClr val="FF0000"/>
                </a:solidFill>
                <a:latin typeface="Lucida Console" pitchFamily="49" charset="0"/>
              </a:rPr>
              <a:t>i</a:t>
            </a:r>
            <a:r>
              <a:rPr lang="en-US" sz="1600" b="1" dirty="0" smtClean="0">
                <a:solidFill>
                  <a:srgbClr val="FF0000"/>
                </a:solidFill>
                <a:latin typeface="Lucida Console" pitchFamily="49" charset="0"/>
              </a:rPr>
              <a:t>][j] = A[</a:t>
            </a:r>
            <a:r>
              <a:rPr lang="en-US" sz="1600" b="1" dirty="0" err="1" smtClean="0">
                <a:solidFill>
                  <a:srgbClr val="FF0000"/>
                </a:solidFill>
                <a:latin typeface="Lucida Console" pitchFamily="49" charset="0"/>
              </a:rPr>
              <a:t>i</a:t>
            </a:r>
            <a:r>
              <a:rPr lang="en-US" sz="1600" b="1" dirty="0" smtClean="0">
                <a:solidFill>
                  <a:srgbClr val="FF0000"/>
                </a:solidFill>
                <a:latin typeface="Lucida Console" pitchFamily="49" charset="0"/>
              </a:rPr>
              <a:t>][j] + B[</a:t>
            </a:r>
            <a:r>
              <a:rPr lang="en-US" sz="1600" b="1" dirty="0" err="1" smtClean="0">
                <a:solidFill>
                  <a:srgbClr val="FF0000"/>
                </a:solidFill>
                <a:latin typeface="Lucida Console" pitchFamily="49" charset="0"/>
              </a:rPr>
              <a:t>i</a:t>
            </a:r>
            <a:r>
              <a:rPr lang="en-US" sz="1600" b="1" dirty="0" smtClean="0">
                <a:solidFill>
                  <a:srgbClr val="FF0000"/>
                </a:solidFill>
                <a:latin typeface="Lucida Console" pitchFamily="49" charset="0"/>
              </a:rPr>
              <a:t>][j];</a:t>
            </a:r>
          </a:p>
          <a:p>
            <a:pPr lvl="0">
              <a:buNone/>
            </a:pPr>
            <a:r>
              <a:rPr lang="en-US" sz="1600" b="1" dirty="0" smtClean="0">
                <a:solidFill>
                  <a:srgbClr val="FF0000"/>
                </a:solidFill>
                <a:latin typeface="Lucida Console" pitchFamily="49" charset="0"/>
              </a:rPr>
              <a:t>}</a:t>
            </a:r>
          </a:p>
          <a:p>
            <a:pPr lvl="0">
              <a:buNone/>
            </a:pPr>
            <a:endParaRPr lang="en-US" sz="1600" b="1" dirty="0" smtClean="0">
              <a:solidFill>
                <a:srgbClr val="000000"/>
              </a:solidFill>
              <a:latin typeface="Lucida Console" pitchFamily="49" charset="0"/>
            </a:endParaRPr>
          </a:p>
          <a:p>
            <a:pPr lvl="0">
              <a:buNone/>
            </a:pPr>
            <a:r>
              <a:rPr lang="en-US" sz="1600" b="1" dirty="0" smtClean="0">
                <a:solidFill>
                  <a:srgbClr val="FF0000"/>
                </a:solidFill>
                <a:latin typeface="Lucida Console" pitchFamily="49" charset="0"/>
              </a:rPr>
              <a:t>int main()</a:t>
            </a:r>
          </a:p>
          <a:p>
            <a:pPr lvl="0">
              <a:buNone/>
            </a:pPr>
            <a:r>
              <a:rPr lang="en-US" sz="1600" b="1" dirty="0" smtClean="0">
                <a:solidFill>
                  <a:srgbClr val="FF0000"/>
                </a:solidFill>
                <a:latin typeface="Lucida Console" pitchFamily="49" charset="0"/>
              </a:rPr>
              <a:t>{</a:t>
            </a:r>
          </a:p>
          <a:p>
            <a:pPr lvl="0">
              <a:buNone/>
            </a:pPr>
            <a:r>
              <a:rPr lang="en-US" sz="1600" b="1" dirty="0" smtClean="0">
                <a:solidFill>
                  <a:srgbClr val="000000"/>
                </a:solidFill>
                <a:latin typeface="Lucida Console" pitchFamily="49" charset="0"/>
              </a:rPr>
              <a:t> …</a:t>
            </a:r>
          </a:p>
          <a:p>
            <a:pPr lvl="0">
              <a:buNone/>
            </a:pPr>
            <a:r>
              <a:rPr lang="en-US" sz="1600" b="1" dirty="0" smtClean="0">
                <a:solidFill>
                  <a:srgbClr val="000000"/>
                </a:solidFill>
                <a:latin typeface="Lucida Console" pitchFamily="49" charset="0"/>
              </a:rPr>
              <a:t> // Kernel invocation</a:t>
            </a:r>
          </a:p>
          <a:p>
            <a:pPr lvl="0">
              <a:buNone/>
            </a:pPr>
            <a:r>
              <a:rPr lang="en-US" sz="1600" b="1" dirty="0" smtClean="0">
                <a:solidFill>
                  <a:srgbClr val="000000"/>
                </a:solidFill>
                <a:latin typeface="Lucida Console" pitchFamily="49" charset="0"/>
              </a:rPr>
              <a:t> </a:t>
            </a:r>
            <a:r>
              <a:rPr lang="en-US" sz="1600" b="1" dirty="0" smtClean="0">
                <a:solidFill>
                  <a:srgbClr val="FF0000"/>
                </a:solidFill>
                <a:latin typeface="Lucida Console" pitchFamily="49" charset="0"/>
              </a:rPr>
              <a:t>dim3 dimGrid(4,4);        </a:t>
            </a:r>
            <a:r>
              <a:rPr lang="en-US" sz="1600" b="1" dirty="0" smtClean="0">
                <a:solidFill>
                  <a:srgbClr val="000000"/>
                </a:solidFill>
                <a:latin typeface="Lucida Console" pitchFamily="49" charset="0"/>
              </a:rPr>
              <a:t>// 4x4 GRID of 16 BLOCKs </a:t>
            </a:r>
          </a:p>
          <a:p>
            <a:pPr lvl="0">
              <a:buNone/>
            </a:pPr>
            <a:r>
              <a:rPr lang="en-US" sz="1600" b="1" dirty="0" smtClean="0">
                <a:solidFill>
                  <a:srgbClr val="FF0000"/>
                </a:solidFill>
                <a:latin typeface="Lucida Console" pitchFamily="49" charset="0"/>
              </a:rPr>
              <a:t> dim3 dimBLOCK(16,16,1);   </a:t>
            </a:r>
            <a:r>
              <a:rPr lang="en-US" sz="1600" b="1" dirty="0" smtClean="0">
                <a:solidFill>
                  <a:srgbClr val="000000"/>
                </a:solidFill>
                <a:latin typeface="Lucida Console" pitchFamily="49" charset="0"/>
              </a:rPr>
              <a:t>// 16x16 BLOCK of 256 THREADs per BLOCK</a:t>
            </a:r>
            <a:endParaRPr lang="en-US" sz="1600" b="1" dirty="0" smtClean="0">
              <a:solidFill>
                <a:srgbClr val="FF0000"/>
              </a:solidFill>
              <a:latin typeface="Lucida Console" pitchFamily="49" charset="0"/>
            </a:endParaRPr>
          </a:p>
          <a:p>
            <a:pPr lvl="0">
              <a:buNone/>
            </a:pPr>
            <a:r>
              <a:rPr lang="en-US" sz="1600" b="1" dirty="0" smtClean="0">
                <a:solidFill>
                  <a:srgbClr val="FF0000"/>
                </a:solidFill>
                <a:latin typeface="Lucida Console" pitchFamily="49" charset="0"/>
              </a:rPr>
              <a:t> MatAdd&lt;&lt;&lt;dimGrid, dimBlock&gt;&gt;&gt;(A, B, C);</a:t>
            </a:r>
          </a:p>
          <a:p>
            <a:pPr lvl="0">
              <a:buNone/>
            </a:pPr>
            <a:r>
              <a:rPr lang="en-US" sz="1600" b="1" dirty="0" smtClean="0">
                <a:solidFill>
                  <a:srgbClr val="FF0000"/>
                </a:solidFill>
                <a:latin typeface="Lucida Console" pitchFamily="49" charset="0"/>
              </a:rPr>
              <a:t>}</a:t>
            </a:r>
          </a:p>
          <a:p>
            <a:pPr lvl="0">
              <a:buNone/>
            </a:pPr>
            <a:r>
              <a:rPr lang="en-US" sz="1600" b="1" dirty="0" smtClean="0">
                <a:solidFill>
                  <a:srgbClr val="000000"/>
                </a:solidFill>
                <a:latin typeface="Lucida Console" pitchFamily="49" charset="0"/>
              </a:rPr>
              <a:t>  </a:t>
            </a:r>
          </a:p>
          <a:p>
            <a:pPr>
              <a:buNone/>
            </a:pP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ChangeArrowheads="1"/>
          </p:cNvSpPr>
          <p:nvPr/>
        </p:nvSpPr>
        <p:spPr bwMode="auto">
          <a:xfrm>
            <a:off x="304800" y="2514600"/>
            <a:ext cx="8499475" cy="1828800"/>
          </a:xfrm>
          <a:prstGeom prst="rect">
            <a:avLst/>
          </a:prstGeom>
          <a:solidFill>
            <a:srgbClr val="FFCC99"/>
          </a:solidFill>
          <a:ln w="9525">
            <a:noFill/>
            <a:round/>
            <a:headEnd/>
            <a:tailEnd/>
          </a:ln>
        </p:spPr>
        <p:txBody>
          <a:bodyPr wrap="none" anchor="ctr"/>
          <a:lstStyle/>
          <a:p>
            <a:endParaRPr lang="en-US"/>
          </a:p>
        </p:txBody>
      </p:sp>
      <p:sp>
        <p:nvSpPr>
          <p:cNvPr id="27654" name="Rectangle 4"/>
          <p:cNvSpPr>
            <a:spLocks noGrp="1" noChangeArrowheads="1"/>
          </p:cNvSpPr>
          <p:nvPr>
            <p:ph type="body" idx="1"/>
          </p:nvPr>
        </p:nvSpPr>
        <p:spPr>
          <a:xfrm>
            <a:off x="304800" y="1524000"/>
            <a:ext cx="8763000" cy="4800600"/>
          </a:xfrm>
        </p:spPr>
        <p:txBody>
          <a:bodyPr lIns="90000" tIns="46800" rIns="90000" bIns="46800"/>
          <a:lstStyle/>
          <a:p>
            <a:pPr marL="457200" indent="-4572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dirty="0" smtClean="0"/>
              <a:t>A kernel function must be called with an </a:t>
            </a:r>
            <a:r>
              <a:rPr lang="en-US" dirty="0" smtClean="0">
                <a:solidFill>
                  <a:srgbClr val="3333CC"/>
                </a:solidFill>
              </a:rPr>
              <a:t>execution configuration</a:t>
            </a:r>
            <a:r>
              <a:rPr lang="en-US" dirty="0" smtClean="0"/>
              <a:t>:</a:t>
            </a:r>
          </a:p>
          <a:p>
            <a:pPr marL="457200" indent="-457200" defTabSz="449263" eaLnBrk="1" hangingPunct="1">
              <a:spcBef>
                <a:spcPts val="225"/>
              </a:spcBef>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endParaRPr lang="en-US" sz="1800" dirty="0" smtClean="0">
              <a:latin typeface="Courier New" pitchFamily="49" charset="0"/>
            </a:endParaRPr>
          </a:p>
          <a:p>
            <a:pPr marL="457200" indent="-457200" defTabSz="449263" eaLnBrk="1" hangingPunct="1">
              <a:spcBef>
                <a:spcPts val="525"/>
              </a:spcBef>
              <a:buClr>
                <a:srgbClr val="3333CC"/>
              </a:buClr>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b="1" dirty="0" smtClean="0">
                <a:solidFill>
                  <a:srgbClr val="3333CC"/>
                </a:solidFill>
                <a:latin typeface="Courier New" pitchFamily="49" charset="0"/>
              </a:rPr>
              <a:t>__global__ </a:t>
            </a:r>
            <a:r>
              <a:rPr lang="en-US" sz="1800" b="1" dirty="0" smtClean="0">
                <a:latin typeface="Courier New" pitchFamily="49" charset="0"/>
              </a:rPr>
              <a:t>void </a:t>
            </a:r>
            <a:r>
              <a:rPr lang="en-US" sz="1800" b="1" dirty="0" err="1" smtClean="0">
                <a:latin typeface="Courier New" pitchFamily="49" charset="0"/>
              </a:rPr>
              <a:t>KernelFunc</a:t>
            </a:r>
            <a:r>
              <a:rPr lang="en-US" sz="1800" b="1" dirty="0" smtClean="0">
                <a:latin typeface="Courier New" pitchFamily="49" charset="0"/>
              </a:rPr>
              <a:t>(...);</a:t>
            </a:r>
          </a:p>
          <a:p>
            <a:pPr marL="457200" indent="-457200" defTabSz="449263" eaLnBrk="1" hangingPunct="1">
              <a:spcBef>
                <a:spcPts val="525"/>
              </a:spcBef>
              <a:buClr>
                <a:srgbClr val="3333CC"/>
              </a:buClr>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b="1" dirty="0" smtClean="0">
                <a:solidFill>
                  <a:srgbClr val="3333CC"/>
                </a:solidFill>
                <a:latin typeface="Courier New" pitchFamily="49" charset="0"/>
              </a:rPr>
              <a:t>dim3</a:t>
            </a:r>
            <a:r>
              <a:rPr lang="en-US" sz="1800" b="1" dirty="0" smtClean="0">
                <a:latin typeface="Courier New" pitchFamily="49" charset="0"/>
              </a:rPr>
              <a:t>   </a:t>
            </a:r>
            <a:r>
              <a:rPr lang="en-US" sz="1800" b="1" dirty="0" err="1" smtClean="0">
                <a:latin typeface="Courier New" pitchFamily="49" charset="0"/>
              </a:rPr>
              <a:t>DimGrid</a:t>
            </a:r>
            <a:r>
              <a:rPr lang="en-US" sz="1800" b="1" dirty="0" smtClean="0">
                <a:latin typeface="Courier New" pitchFamily="49" charset="0"/>
              </a:rPr>
              <a:t>(100, 50);   // 5000 thread blocks </a:t>
            </a:r>
          </a:p>
          <a:p>
            <a:pPr marL="457200" indent="-457200" defTabSz="449263" eaLnBrk="1" hangingPunct="1">
              <a:spcBef>
                <a:spcPts val="525"/>
              </a:spcBef>
              <a:buClr>
                <a:srgbClr val="3333CC"/>
              </a:buClr>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b="1" dirty="0" smtClean="0">
                <a:solidFill>
                  <a:srgbClr val="3333CC"/>
                </a:solidFill>
                <a:latin typeface="Courier New" pitchFamily="49" charset="0"/>
              </a:rPr>
              <a:t>dim3</a:t>
            </a:r>
            <a:r>
              <a:rPr lang="en-US" sz="1800" b="1" dirty="0" smtClean="0">
                <a:latin typeface="Courier New" pitchFamily="49" charset="0"/>
              </a:rPr>
              <a:t>   DimBlock(4, 8, 8);  // 256 threads per block </a:t>
            </a:r>
          </a:p>
          <a:p>
            <a:pPr marL="457200" indent="-457200" defTabSz="449263" eaLnBrk="1" hangingPunct="1">
              <a:spcBef>
                <a:spcPts val="525"/>
              </a:spcBef>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b="1" dirty="0" err="1" smtClean="0">
                <a:latin typeface="Courier New" pitchFamily="49" charset="0"/>
              </a:rPr>
              <a:t>size_t</a:t>
            </a:r>
            <a:r>
              <a:rPr lang="en-US" sz="1800" b="1" dirty="0" smtClean="0">
                <a:latin typeface="Courier New" pitchFamily="49" charset="0"/>
              </a:rPr>
              <a:t> </a:t>
            </a:r>
            <a:r>
              <a:rPr lang="en-US" sz="1800" b="1" dirty="0" err="1" smtClean="0">
                <a:latin typeface="Courier New" pitchFamily="49" charset="0"/>
              </a:rPr>
              <a:t>SharedMemBytes</a:t>
            </a:r>
            <a:r>
              <a:rPr lang="en-US" sz="1800" b="1" dirty="0" smtClean="0">
                <a:latin typeface="Courier New" pitchFamily="49" charset="0"/>
              </a:rPr>
              <a:t> = 64;// 64 bytes shared memory</a:t>
            </a:r>
          </a:p>
          <a:p>
            <a:pPr marL="457200" indent="-457200" defTabSz="449263" eaLnBrk="1" hangingPunct="1">
              <a:spcBef>
                <a:spcPts val="525"/>
              </a:spcBef>
              <a:buFont typeface="Courier New" pitchFamily="49" charset="0"/>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b="1" dirty="0" err="1" smtClean="0">
                <a:latin typeface="Courier New" pitchFamily="49" charset="0"/>
              </a:rPr>
              <a:t>KernelFunc</a:t>
            </a:r>
            <a:r>
              <a:rPr lang="en-US" sz="1800" b="1" dirty="0" smtClean="0">
                <a:solidFill>
                  <a:srgbClr val="3333CC"/>
                </a:solidFill>
                <a:latin typeface="Courier New" pitchFamily="49" charset="0"/>
              </a:rPr>
              <a:t>&lt;&lt;&lt;</a:t>
            </a:r>
            <a:r>
              <a:rPr lang="en-US" sz="1800" b="1" dirty="0" smtClean="0">
                <a:latin typeface="Courier New" pitchFamily="49" charset="0"/>
              </a:rPr>
              <a:t> DimGrid, DimBlock, </a:t>
            </a:r>
            <a:r>
              <a:rPr lang="en-US" sz="1800" b="1" dirty="0" err="1" smtClean="0">
                <a:latin typeface="Courier New" pitchFamily="49" charset="0"/>
              </a:rPr>
              <a:t>SharedMemBytes</a:t>
            </a:r>
            <a:r>
              <a:rPr lang="en-US" sz="1800" b="1" dirty="0" smtClean="0">
                <a:latin typeface="Courier New" pitchFamily="49" charset="0"/>
              </a:rPr>
              <a:t> </a:t>
            </a:r>
            <a:r>
              <a:rPr lang="en-US" sz="1800" b="1" dirty="0" smtClean="0">
                <a:solidFill>
                  <a:srgbClr val="3333CC"/>
                </a:solidFill>
                <a:latin typeface="Courier New" pitchFamily="49" charset="0"/>
              </a:rPr>
              <a:t>&gt;&gt;&gt;</a:t>
            </a:r>
            <a:r>
              <a:rPr lang="en-US" sz="1800" b="1" dirty="0" smtClean="0">
                <a:latin typeface="Courier New" pitchFamily="49" charset="0"/>
              </a:rPr>
              <a:t>(...);</a:t>
            </a:r>
          </a:p>
          <a:p>
            <a:pPr marL="457200" indent="-4572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endParaRPr lang="en-US" dirty="0" smtClean="0"/>
          </a:p>
          <a:p>
            <a:pPr marL="457200" indent="-4572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dirty="0" smtClean="0"/>
              <a:t>Any call to a kernel function is asynchronous from CUDA 1.0 on, explicit CUDA synch needed for blocking</a:t>
            </a:r>
          </a:p>
        </p:txBody>
      </p:sp>
      <p:sp>
        <p:nvSpPr>
          <p:cNvPr id="27653" name="Rectangle 3"/>
          <p:cNvSpPr>
            <a:spLocks noGrp="1" noChangeArrowheads="1"/>
          </p:cNvSpPr>
          <p:nvPr>
            <p:ph type="title"/>
          </p:nvPr>
        </p:nvSpPr>
        <p:spPr>
          <a:xfrm>
            <a:off x="228600" y="212725"/>
            <a:ext cx="8763000" cy="1190625"/>
          </a:xfrm>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Calling a Kernel Function –</a:t>
            </a:r>
            <a:br>
              <a:rPr lang="en-US" dirty="0" smtClean="0"/>
            </a:br>
            <a:r>
              <a:rPr lang="en-US" dirty="0" smtClean="0"/>
              <a:t> Thread Creation</a:t>
            </a:r>
          </a:p>
        </p:txBody>
      </p:sp>
      <p:sp>
        <p:nvSpPr>
          <p:cNvPr id="5"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
          <p:cNvPicPr>
            <a:picLocks noGrp="1" noChangeAspect="1" noChangeArrowheads="1"/>
          </p:cNvPicPr>
          <p:nvPr>
            <p:ph sz="half" idx="2"/>
          </p:nvPr>
        </p:nvPicPr>
        <p:blipFill>
          <a:blip r:embed="rId2" cstate="print"/>
          <a:srcRect l="14000" t="2667" r="17999" b="18666"/>
          <a:stretch>
            <a:fillRect/>
          </a:stretch>
        </p:blipFill>
        <p:spPr>
          <a:xfrm>
            <a:off x="4381500" y="1371600"/>
            <a:ext cx="4762500" cy="5080000"/>
          </a:xfrm>
          <a:noFill/>
        </p:spPr>
      </p:pic>
      <p:sp>
        <p:nvSpPr>
          <p:cNvPr id="17413" name="Rectangle 3"/>
          <p:cNvSpPr>
            <a:spLocks noGrp="1" noChangeArrowheads="1"/>
          </p:cNvSpPr>
          <p:nvPr>
            <p:ph type="title"/>
          </p:nvPr>
        </p:nvSpPr>
        <p:spPr>
          <a:xfrm>
            <a:off x="457200" y="228600"/>
            <a:ext cx="8305800" cy="838200"/>
          </a:xfrm>
        </p:spPr>
        <p:txBody>
          <a:bodyPr/>
          <a:lstStyle/>
          <a:p>
            <a:pPr eaLnBrk="1" hangingPunct="1"/>
            <a:r>
              <a:rPr lang="en-US" dirty="0" smtClean="0"/>
              <a:t>Block IDs and Thread IDs, review</a:t>
            </a:r>
          </a:p>
        </p:txBody>
      </p:sp>
      <p:sp>
        <p:nvSpPr>
          <p:cNvPr id="17414" name="Rectangle 4"/>
          <p:cNvSpPr>
            <a:spLocks noGrp="1" noChangeArrowheads="1"/>
          </p:cNvSpPr>
          <p:nvPr>
            <p:ph type="body" sz="half" idx="1"/>
          </p:nvPr>
        </p:nvSpPr>
        <p:spPr>
          <a:xfrm>
            <a:off x="228600" y="1371600"/>
            <a:ext cx="4648200" cy="4572000"/>
          </a:xfrm>
        </p:spPr>
        <p:txBody>
          <a:bodyPr/>
          <a:lstStyle/>
          <a:p>
            <a:pPr marL="457200" indent="-457200" eaLnBrk="1" hangingPunct="1">
              <a:lnSpc>
                <a:spcPct val="90000"/>
              </a:lnSpc>
            </a:pPr>
            <a:r>
              <a:rPr lang="en-US" sz="2400" dirty="0" smtClean="0"/>
              <a:t>Group </a:t>
            </a:r>
            <a:r>
              <a:rPr lang="en-US" sz="2400" b="1" dirty="0" smtClean="0"/>
              <a:t>BLOCKs</a:t>
            </a:r>
            <a:r>
              <a:rPr lang="en-US" sz="2400" dirty="0" smtClean="0"/>
              <a:t> into </a:t>
            </a:r>
            <a:r>
              <a:rPr lang="en-US" sz="2400" b="1" dirty="0" smtClean="0"/>
              <a:t>GRIDs</a:t>
            </a:r>
          </a:p>
          <a:p>
            <a:pPr marL="457200" indent="-457200" eaLnBrk="1" hangingPunct="1">
              <a:lnSpc>
                <a:spcPct val="90000"/>
              </a:lnSpc>
            </a:pPr>
            <a:r>
              <a:rPr lang="en-US" sz="2400" dirty="0" smtClean="0"/>
              <a:t>Each thread uses IDs to decide what data to work on</a:t>
            </a:r>
          </a:p>
          <a:p>
            <a:pPr marL="974725" lvl="1" indent="-403225" eaLnBrk="1" hangingPunct="1">
              <a:lnSpc>
                <a:spcPct val="90000"/>
              </a:lnSpc>
            </a:pPr>
            <a:r>
              <a:rPr lang="en-US" sz="2000" dirty="0" smtClean="0"/>
              <a:t>Block ID: </a:t>
            </a:r>
            <a:r>
              <a:rPr lang="en-US" sz="2000" dirty="0" err="1" smtClean="0"/>
              <a:t>1D</a:t>
            </a:r>
            <a:r>
              <a:rPr lang="en-US" sz="2000" dirty="0" smtClean="0"/>
              <a:t>, </a:t>
            </a:r>
            <a:r>
              <a:rPr lang="en-US" sz="2000" dirty="0" err="1" smtClean="0"/>
              <a:t>2D</a:t>
            </a:r>
            <a:r>
              <a:rPr lang="en-US" sz="2000" dirty="0" smtClean="0"/>
              <a:t>, or 3D</a:t>
            </a:r>
          </a:p>
          <a:p>
            <a:pPr marL="974725" lvl="1" indent="-403225" eaLnBrk="1" hangingPunct="1">
              <a:lnSpc>
                <a:spcPct val="90000"/>
              </a:lnSpc>
            </a:pPr>
            <a:r>
              <a:rPr lang="en-US" sz="2000" dirty="0" smtClean="0"/>
              <a:t>Thread ID: 1D, 2D, or 3D </a:t>
            </a:r>
          </a:p>
          <a:p>
            <a:pPr marL="457200" indent="-457200" eaLnBrk="1" hangingPunct="1">
              <a:lnSpc>
                <a:spcPct val="90000"/>
              </a:lnSpc>
            </a:pPr>
            <a:endParaRPr lang="en-US" sz="2400" dirty="0" smtClean="0"/>
          </a:p>
          <a:p>
            <a:pPr marL="457200" indent="-457200" eaLnBrk="1" hangingPunct="1">
              <a:lnSpc>
                <a:spcPct val="90000"/>
              </a:lnSpc>
            </a:pPr>
            <a:r>
              <a:rPr lang="en-US" dirty="0" smtClean="0"/>
              <a:t>Why?  </a:t>
            </a:r>
            <a:r>
              <a:rPr lang="en-US" sz="2400" dirty="0" smtClean="0"/>
              <a:t>Simplifies memory</a:t>
            </a:r>
            <a:br>
              <a:rPr lang="en-US" sz="2400" dirty="0" smtClean="0"/>
            </a:br>
            <a:r>
              <a:rPr lang="en-US" sz="2400" dirty="0" smtClean="0"/>
              <a:t>addressing when processing</a:t>
            </a:r>
            <a:br>
              <a:rPr lang="en-US" sz="2400" dirty="0" smtClean="0"/>
            </a:br>
            <a:r>
              <a:rPr lang="en-US" sz="2400" dirty="0" smtClean="0"/>
              <a:t>multidimensional data</a:t>
            </a:r>
          </a:p>
          <a:p>
            <a:pPr marL="974725" lvl="1" indent="-403225" eaLnBrk="1" hangingPunct="1">
              <a:lnSpc>
                <a:spcPct val="90000"/>
              </a:lnSpc>
            </a:pPr>
            <a:r>
              <a:rPr lang="en-US" sz="2000" dirty="0" smtClean="0"/>
              <a:t>Image processing</a:t>
            </a:r>
          </a:p>
          <a:p>
            <a:pPr marL="974725" lvl="1" indent="-403225" eaLnBrk="1" hangingPunct="1">
              <a:lnSpc>
                <a:spcPct val="90000"/>
              </a:lnSpc>
            </a:pPr>
            <a:r>
              <a:rPr lang="en-US" sz="2000" dirty="0" smtClean="0"/>
              <a:t>Solving PDEs on volumes</a:t>
            </a:r>
          </a:p>
          <a:p>
            <a:pPr marL="974725" lvl="1" indent="-403225" eaLnBrk="1" hangingPunct="1">
              <a:lnSpc>
                <a:spcPct val="90000"/>
              </a:lnSpc>
            </a:pPr>
            <a:r>
              <a:rPr lang="en-US" sz="2000" dirty="0" smtClean="0"/>
              <a:t>…</a:t>
            </a:r>
          </a:p>
          <a:p>
            <a:pPr marL="457200" indent="-457200" eaLnBrk="1" hangingPunct="1">
              <a:lnSpc>
                <a:spcPct val="90000"/>
              </a:lnSpc>
              <a:buFontTx/>
              <a:buNone/>
            </a:pPr>
            <a:endParaRPr lang="en-US" sz="2400" dirty="0" smtClean="0"/>
          </a:p>
        </p:txBody>
      </p:sp>
      <p:sp>
        <p:nvSpPr>
          <p:cNvPr id="17415" name="Line 5"/>
          <p:cNvSpPr>
            <a:spLocks noChangeShapeType="1"/>
          </p:cNvSpPr>
          <p:nvPr/>
        </p:nvSpPr>
        <p:spPr bwMode="auto">
          <a:xfrm>
            <a:off x="3962400" y="2667000"/>
            <a:ext cx="2286000" cy="76200"/>
          </a:xfrm>
          <a:prstGeom prst="line">
            <a:avLst/>
          </a:prstGeom>
          <a:noFill/>
          <a:ln w="38100">
            <a:solidFill>
              <a:schemeClr val="accent2"/>
            </a:solidFill>
            <a:round/>
            <a:headEnd/>
            <a:tailEnd type="triangle" w="med" len="med"/>
          </a:ln>
        </p:spPr>
        <p:txBody>
          <a:bodyPr/>
          <a:lstStyle/>
          <a:p>
            <a:endParaRPr lang="en-US"/>
          </a:p>
        </p:txBody>
      </p:sp>
      <p:sp>
        <p:nvSpPr>
          <p:cNvPr id="17416" name="Line 6"/>
          <p:cNvSpPr>
            <a:spLocks noChangeShapeType="1"/>
          </p:cNvSpPr>
          <p:nvPr/>
        </p:nvSpPr>
        <p:spPr bwMode="auto">
          <a:xfrm>
            <a:off x="4267200" y="3124200"/>
            <a:ext cx="1447800" cy="2133600"/>
          </a:xfrm>
          <a:prstGeom prst="line">
            <a:avLst/>
          </a:prstGeom>
          <a:noFill/>
          <a:ln w="38100">
            <a:solidFill>
              <a:schemeClr val="accent2"/>
            </a:solidFill>
            <a:round/>
            <a:headEnd/>
            <a:tailEnd type="triangle" w="med" len="med"/>
          </a:ln>
        </p:spPr>
        <p:txBody>
          <a:bodyPr/>
          <a:lstStyle/>
          <a:p>
            <a:endParaRPr lang="en-US"/>
          </a:p>
        </p:txBody>
      </p:sp>
      <p:sp>
        <p:nvSpPr>
          <p:cNvPr id="7"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3</a:t>
            </a:r>
            <a:endParaRPr lang="en-US" dirty="0"/>
          </a:p>
        </p:txBody>
      </p:sp>
      <p:sp>
        <p:nvSpPr>
          <p:cNvPr id="3" name="Content Placeholder 2"/>
          <p:cNvSpPr>
            <a:spLocks noGrp="1"/>
          </p:cNvSpPr>
          <p:nvPr>
            <p:ph idx="1"/>
          </p:nvPr>
        </p:nvSpPr>
        <p:spPr/>
        <p:txBody>
          <a:bodyPr/>
          <a:lstStyle/>
          <a:p>
            <a:pPr marL="0" indent="0">
              <a:buNone/>
            </a:pPr>
            <a:r>
              <a:rPr lang="en-US" sz="2000" dirty="0" smtClean="0"/>
              <a:t>Goal:  </a:t>
            </a:r>
            <a:r>
              <a:rPr lang="en-US" sz="2000" dirty="0"/>
              <a:t>:  Learn about blocks and threads.</a:t>
            </a:r>
          </a:p>
          <a:p>
            <a:pPr marL="0" indent="0">
              <a:buNone/>
            </a:pPr>
            <a:endParaRPr lang="en-US" sz="2000" dirty="0" smtClean="0"/>
          </a:p>
          <a:p>
            <a:pPr marL="0" indent="0">
              <a:buNone/>
            </a:pPr>
            <a:r>
              <a:rPr lang="en-US" sz="2000" dirty="0" smtClean="0"/>
              <a:t>Input</a:t>
            </a:r>
            <a:r>
              <a:rPr lang="en-US" sz="2000" dirty="0"/>
              <a:t>:  cuda_test_AI.cu, parametrized</a:t>
            </a:r>
          </a:p>
          <a:p>
            <a:pPr marL="0" indent="0">
              <a:buNone/>
            </a:pPr>
            <a:endParaRPr lang="en-US" sz="2000" dirty="0" smtClean="0"/>
          </a:p>
          <a:p>
            <a:pPr marL="0" indent="0">
              <a:buNone/>
            </a:pPr>
            <a:r>
              <a:rPr lang="en-US" sz="2000" dirty="0" smtClean="0"/>
              <a:t>Task</a:t>
            </a:r>
            <a:r>
              <a:rPr lang="en-US" sz="2000" dirty="0"/>
              <a:t>:  Vary definitions to try different numbers of blocks, threads/block, input sizes.  Measure performance.</a:t>
            </a:r>
          </a:p>
          <a:p>
            <a:pPr marL="0" indent="0">
              <a:buNone/>
            </a:pPr>
            <a:endParaRPr lang="en-US" dirty="0"/>
          </a:p>
        </p:txBody>
      </p:sp>
    </p:spTree>
    <p:extLst>
      <p:ext uri="{BB962C8B-B14F-4D97-AF65-F5344CB8AC3E}">
        <p14:creationId xmlns:p14="http://schemas.microsoft.com/office/powerpoint/2010/main" val="227741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2"/>
          <p:cNvSpPr txBox="1">
            <a:spLocks noChangeArrowheads="1"/>
          </p:cNvSpPr>
          <p:nvPr/>
        </p:nvSpPr>
        <p:spPr bwMode="auto">
          <a:xfrm>
            <a:off x="3886200" y="3838575"/>
            <a:ext cx="2438400" cy="2486025"/>
          </a:xfrm>
          <a:prstGeom prst="rect">
            <a:avLst/>
          </a:prstGeom>
          <a:solidFill>
            <a:srgbClr val="D0FFB9"/>
          </a:solidFill>
          <a:ln w="9525">
            <a:solidFill>
              <a:srgbClr val="969696"/>
            </a:solidFill>
            <a:miter lim="800000"/>
            <a:headEnd/>
            <a:tailEnd/>
          </a:ln>
        </p:spPr>
        <p:txBody>
          <a:bodyPr/>
          <a:lstStyle/>
          <a:p>
            <a:r>
              <a:rPr lang="en-US" sz="1200" b="1">
                <a:solidFill>
                  <a:schemeClr val="bg1"/>
                </a:solidFill>
                <a:latin typeface="Arial" charset="0"/>
                <a:cs typeface="Arial" charset="0"/>
              </a:rPr>
              <a:t>Md</a:t>
            </a:r>
            <a:endParaRPr lang="en-US" sz="1800">
              <a:solidFill>
                <a:schemeClr val="bg1"/>
              </a:solidFill>
              <a:latin typeface="Arial" charset="0"/>
              <a:cs typeface="Arial" charset="0"/>
            </a:endParaRPr>
          </a:p>
        </p:txBody>
      </p:sp>
      <p:sp>
        <p:nvSpPr>
          <p:cNvPr id="24581" name="Text Box 3"/>
          <p:cNvSpPr txBox="1">
            <a:spLocks noChangeArrowheads="1"/>
          </p:cNvSpPr>
          <p:nvPr/>
        </p:nvSpPr>
        <p:spPr bwMode="auto">
          <a:xfrm>
            <a:off x="6400800" y="1371600"/>
            <a:ext cx="2590800" cy="2438400"/>
          </a:xfrm>
          <a:prstGeom prst="rect">
            <a:avLst/>
          </a:prstGeom>
          <a:solidFill>
            <a:srgbClr val="D0FFB9"/>
          </a:solidFill>
          <a:ln w="9525">
            <a:solidFill>
              <a:srgbClr val="969696"/>
            </a:solidFill>
            <a:miter lim="800000"/>
            <a:headEnd/>
            <a:tailEnd/>
          </a:ln>
        </p:spPr>
        <p:txBody>
          <a:bodyPr/>
          <a:lstStyle/>
          <a:p>
            <a:r>
              <a:rPr lang="en-US" sz="1200" b="1">
                <a:solidFill>
                  <a:schemeClr val="bg1"/>
                </a:solidFill>
                <a:latin typeface="Arial" charset="0"/>
                <a:cs typeface="Arial" charset="0"/>
              </a:rPr>
              <a:t>Nd</a:t>
            </a:r>
            <a:endParaRPr lang="en-US" sz="1800">
              <a:solidFill>
                <a:schemeClr val="bg1"/>
              </a:solidFill>
              <a:latin typeface="Arial" charset="0"/>
              <a:cs typeface="Arial" charset="0"/>
            </a:endParaRPr>
          </a:p>
        </p:txBody>
      </p:sp>
      <p:sp>
        <p:nvSpPr>
          <p:cNvPr id="24582" name="Text Box 4"/>
          <p:cNvSpPr txBox="1">
            <a:spLocks noChangeArrowheads="1"/>
          </p:cNvSpPr>
          <p:nvPr/>
        </p:nvSpPr>
        <p:spPr bwMode="auto">
          <a:xfrm>
            <a:off x="6400800" y="3843338"/>
            <a:ext cx="2590800" cy="2481262"/>
          </a:xfrm>
          <a:prstGeom prst="rect">
            <a:avLst/>
          </a:prstGeom>
          <a:solidFill>
            <a:srgbClr val="D0FFB9"/>
          </a:solidFill>
          <a:ln w="9525" algn="ctr">
            <a:solidFill>
              <a:srgbClr val="969696"/>
            </a:solidFill>
            <a:miter lim="800000"/>
            <a:headEnd/>
            <a:tailEnd/>
          </a:ln>
        </p:spPr>
        <p:txBody>
          <a:bodyPr/>
          <a:lstStyle/>
          <a:p>
            <a:r>
              <a:rPr lang="en-US" sz="1200" b="1">
                <a:solidFill>
                  <a:schemeClr val="bg1"/>
                </a:solidFill>
                <a:latin typeface="Arial" charset="0"/>
                <a:cs typeface="Arial" charset="0"/>
              </a:rPr>
              <a:t>Pd</a:t>
            </a:r>
            <a:endParaRPr lang="en-US" sz="1800">
              <a:solidFill>
                <a:schemeClr val="bg1"/>
              </a:solidFill>
              <a:latin typeface="Arial" charset="0"/>
              <a:cs typeface="Arial" charset="0"/>
            </a:endParaRPr>
          </a:p>
        </p:txBody>
      </p:sp>
      <p:sp>
        <p:nvSpPr>
          <p:cNvPr id="24583" name="Text Box 5"/>
          <p:cNvSpPr txBox="1">
            <a:spLocks noChangeArrowheads="1"/>
          </p:cNvSpPr>
          <p:nvPr/>
        </p:nvSpPr>
        <p:spPr bwMode="auto">
          <a:xfrm>
            <a:off x="7229475" y="4697413"/>
            <a:ext cx="823913" cy="822325"/>
          </a:xfrm>
          <a:prstGeom prst="rect">
            <a:avLst/>
          </a:prstGeom>
          <a:solidFill>
            <a:srgbClr val="FFCC00"/>
          </a:solidFill>
          <a:ln w="9525">
            <a:solidFill>
              <a:srgbClr val="969696"/>
            </a:solidFill>
            <a:miter lim="800000"/>
            <a:headEnd/>
            <a:tailEnd/>
          </a:ln>
        </p:spPr>
        <p:txBody>
          <a:bodyPr/>
          <a:lstStyle/>
          <a:p>
            <a:r>
              <a:rPr lang="en-US" sz="1200" b="1">
                <a:solidFill>
                  <a:schemeClr val="bg1"/>
                </a:solidFill>
                <a:latin typeface="Arial" charset="0"/>
                <a:cs typeface="Arial" charset="0"/>
              </a:rPr>
              <a:t>Pd</a:t>
            </a:r>
            <a:r>
              <a:rPr lang="en-US" sz="1200" b="1" baseline="-25000">
                <a:solidFill>
                  <a:schemeClr val="bg1"/>
                </a:solidFill>
                <a:latin typeface="Arial" charset="0"/>
                <a:cs typeface="Arial" charset="0"/>
              </a:rPr>
              <a:t>sub</a:t>
            </a:r>
            <a:endParaRPr lang="en-US" sz="1800">
              <a:solidFill>
                <a:schemeClr val="bg1"/>
              </a:solidFill>
              <a:latin typeface="Arial" charset="0"/>
              <a:cs typeface="Arial" charset="0"/>
            </a:endParaRPr>
          </a:p>
        </p:txBody>
      </p:sp>
      <p:sp>
        <p:nvSpPr>
          <p:cNvPr id="24584" name="Line 6"/>
          <p:cNvSpPr>
            <a:spLocks noChangeShapeType="1"/>
          </p:cNvSpPr>
          <p:nvPr/>
        </p:nvSpPr>
        <p:spPr bwMode="auto">
          <a:xfrm>
            <a:off x="7770812" y="3749675"/>
            <a:ext cx="1588" cy="1563688"/>
          </a:xfrm>
          <a:prstGeom prst="line">
            <a:avLst/>
          </a:prstGeom>
          <a:noFill/>
          <a:ln w="9525">
            <a:solidFill>
              <a:srgbClr val="969696"/>
            </a:solidFill>
            <a:prstDash val="dash"/>
            <a:round/>
            <a:headEnd/>
            <a:tailEnd/>
          </a:ln>
        </p:spPr>
        <p:txBody>
          <a:bodyPr/>
          <a:lstStyle/>
          <a:p>
            <a:endParaRPr lang="en-US"/>
          </a:p>
        </p:txBody>
      </p:sp>
      <p:sp>
        <p:nvSpPr>
          <p:cNvPr id="24585" name="Line 7"/>
          <p:cNvSpPr>
            <a:spLocks noChangeShapeType="1"/>
          </p:cNvSpPr>
          <p:nvPr/>
        </p:nvSpPr>
        <p:spPr bwMode="auto">
          <a:xfrm>
            <a:off x="7696200" y="3744913"/>
            <a:ext cx="0" cy="1560512"/>
          </a:xfrm>
          <a:prstGeom prst="line">
            <a:avLst/>
          </a:prstGeom>
          <a:noFill/>
          <a:ln w="9525">
            <a:solidFill>
              <a:srgbClr val="969696"/>
            </a:solidFill>
            <a:prstDash val="dash"/>
            <a:round/>
            <a:headEnd/>
            <a:tailEnd/>
          </a:ln>
        </p:spPr>
        <p:txBody>
          <a:bodyPr/>
          <a:lstStyle/>
          <a:p>
            <a:endParaRPr lang="en-US"/>
          </a:p>
        </p:txBody>
      </p:sp>
      <p:sp>
        <p:nvSpPr>
          <p:cNvPr id="24586" name="Line 8"/>
          <p:cNvSpPr>
            <a:spLocks noChangeShapeType="1"/>
          </p:cNvSpPr>
          <p:nvPr/>
        </p:nvSpPr>
        <p:spPr bwMode="auto">
          <a:xfrm>
            <a:off x="8763000" y="3833813"/>
            <a:ext cx="4763" cy="2541587"/>
          </a:xfrm>
          <a:prstGeom prst="line">
            <a:avLst/>
          </a:prstGeom>
          <a:noFill/>
          <a:ln w="6350">
            <a:solidFill>
              <a:srgbClr val="000000"/>
            </a:solidFill>
            <a:round/>
            <a:headEnd type="triangle" w="med" len="med"/>
            <a:tailEnd type="triangle" w="med" len="med"/>
          </a:ln>
        </p:spPr>
        <p:txBody>
          <a:bodyPr/>
          <a:lstStyle/>
          <a:p>
            <a:endParaRPr lang="en-US"/>
          </a:p>
        </p:txBody>
      </p:sp>
      <p:sp>
        <p:nvSpPr>
          <p:cNvPr id="24587" name="Line 9"/>
          <p:cNvSpPr>
            <a:spLocks noChangeShapeType="1"/>
          </p:cNvSpPr>
          <p:nvPr/>
        </p:nvSpPr>
        <p:spPr bwMode="auto">
          <a:xfrm rot="-5400000" flipH="1" flipV="1">
            <a:off x="7658100" y="4914900"/>
            <a:ext cx="0" cy="2667000"/>
          </a:xfrm>
          <a:prstGeom prst="line">
            <a:avLst/>
          </a:prstGeom>
          <a:noFill/>
          <a:ln w="6350">
            <a:solidFill>
              <a:srgbClr val="000000"/>
            </a:solidFill>
            <a:round/>
            <a:headEnd type="triangle" w="med" len="med"/>
            <a:tailEnd type="triangle" w="med" len="med"/>
          </a:ln>
        </p:spPr>
        <p:txBody>
          <a:bodyPr/>
          <a:lstStyle/>
          <a:p>
            <a:endParaRPr lang="en-US"/>
          </a:p>
        </p:txBody>
      </p:sp>
      <p:sp>
        <p:nvSpPr>
          <p:cNvPr id="24588" name="Line 10"/>
          <p:cNvSpPr>
            <a:spLocks noChangeShapeType="1"/>
          </p:cNvSpPr>
          <p:nvPr/>
        </p:nvSpPr>
        <p:spPr bwMode="auto">
          <a:xfrm>
            <a:off x="8166100" y="4694238"/>
            <a:ext cx="6350" cy="822325"/>
          </a:xfrm>
          <a:prstGeom prst="line">
            <a:avLst/>
          </a:prstGeom>
          <a:noFill/>
          <a:ln w="6350">
            <a:solidFill>
              <a:srgbClr val="000000"/>
            </a:solidFill>
            <a:round/>
            <a:headEnd type="triangle" w="med" len="med"/>
            <a:tailEnd type="triangle" w="med" len="med"/>
          </a:ln>
        </p:spPr>
        <p:txBody>
          <a:bodyPr/>
          <a:lstStyle/>
          <a:p>
            <a:endParaRPr lang="en-US"/>
          </a:p>
        </p:txBody>
      </p:sp>
      <p:sp>
        <p:nvSpPr>
          <p:cNvPr id="24589" name="Line 11"/>
          <p:cNvSpPr>
            <a:spLocks noChangeShapeType="1"/>
          </p:cNvSpPr>
          <p:nvPr/>
        </p:nvSpPr>
        <p:spPr bwMode="auto">
          <a:xfrm rot="-5400000">
            <a:off x="7631907" y="5233193"/>
            <a:ext cx="6350" cy="823913"/>
          </a:xfrm>
          <a:prstGeom prst="line">
            <a:avLst/>
          </a:prstGeom>
          <a:noFill/>
          <a:ln w="6350">
            <a:solidFill>
              <a:srgbClr val="000000"/>
            </a:solidFill>
            <a:round/>
            <a:headEnd type="triangle" w="med" len="med"/>
            <a:tailEnd type="triangle" w="med" len="med"/>
          </a:ln>
        </p:spPr>
        <p:txBody>
          <a:bodyPr/>
          <a:lstStyle/>
          <a:p>
            <a:endParaRPr lang="en-US"/>
          </a:p>
        </p:txBody>
      </p:sp>
      <p:sp>
        <p:nvSpPr>
          <p:cNvPr id="24590" name="Text Box 12"/>
          <p:cNvSpPr txBox="1">
            <a:spLocks noChangeArrowheads="1"/>
          </p:cNvSpPr>
          <p:nvPr/>
        </p:nvSpPr>
        <p:spPr bwMode="auto">
          <a:xfrm>
            <a:off x="7265988" y="5718175"/>
            <a:ext cx="7366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TILE_WIDTH</a:t>
            </a:r>
          </a:p>
        </p:txBody>
      </p:sp>
      <p:sp>
        <p:nvSpPr>
          <p:cNvPr id="24591" name="Text Box 13"/>
          <p:cNvSpPr txBox="1">
            <a:spLocks noChangeArrowheads="1"/>
          </p:cNvSpPr>
          <p:nvPr/>
        </p:nvSpPr>
        <p:spPr bwMode="auto">
          <a:xfrm>
            <a:off x="7431088" y="6042025"/>
            <a:ext cx="4064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WIDTH</a:t>
            </a:r>
            <a:endParaRPr lang="en-US" sz="1800">
              <a:solidFill>
                <a:schemeClr val="bg1"/>
              </a:solidFill>
              <a:latin typeface="Arial" charset="0"/>
              <a:cs typeface="Arial" charset="0"/>
            </a:endParaRPr>
          </a:p>
        </p:txBody>
      </p:sp>
      <p:sp>
        <p:nvSpPr>
          <p:cNvPr id="24592" name="Text Box 14"/>
          <p:cNvSpPr txBox="1">
            <a:spLocks noChangeArrowheads="1"/>
          </p:cNvSpPr>
          <p:nvPr/>
        </p:nvSpPr>
        <p:spPr bwMode="auto">
          <a:xfrm>
            <a:off x="5260975" y="6053138"/>
            <a:ext cx="4064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WIDTH</a:t>
            </a:r>
            <a:endParaRPr lang="en-US" sz="900" b="1">
              <a:solidFill>
                <a:schemeClr val="bg1"/>
              </a:solidFill>
              <a:latin typeface="Arial" charset="0"/>
              <a:cs typeface="Arial" charset="0"/>
            </a:endParaRPr>
          </a:p>
        </p:txBody>
      </p:sp>
      <p:sp>
        <p:nvSpPr>
          <p:cNvPr id="24593" name="Text Box 15"/>
          <p:cNvSpPr txBox="1">
            <a:spLocks noChangeArrowheads="1"/>
          </p:cNvSpPr>
          <p:nvPr/>
        </p:nvSpPr>
        <p:spPr bwMode="auto">
          <a:xfrm>
            <a:off x="7716837" y="5313363"/>
            <a:ext cx="55563" cy="53975"/>
          </a:xfrm>
          <a:prstGeom prst="rect">
            <a:avLst/>
          </a:prstGeom>
          <a:solidFill>
            <a:srgbClr val="FF6600"/>
          </a:solidFill>
          <a:ln w="9525">
            <a:solidFill>
              <a:srgbClr val="969696"/>
            </a:solidFill>
            <a:miter lim="800000"/>
            <a:headEnd/>
            <a:tailEnd/>
          </a:ln>
        </p:spPr>
        <p:txBody>
          <a:bodyPr lIns="0" tIns="91440" rIns="0" bIns="0"/>
          <a:lstStyle/>
          <a:p>
            <a:endParaRPr lang="en-US" sz="1200">
              <a:latin typeface="Times New Roman" pitchFamily="18" charset="0"/>
              <a:cs typeface="Arial" charset="0"/>
            </a:endParaRPr>
          </a:p>
          <a:p>
            <a:endParaRPr lang="en-US" sz="1200">
              <a:latin typeface="Times New Roman" pitchFamily="18" charset="0"/>
              <a:cs typeface="Arial" charset="0"/>
            </a:endParaRPr>
          </a:p>
          <a:p>
            <a:endParaRPr lang="en-US" sz="1800">
              <a:latin typeface="Arial" charset="0"/>
              <a:cs typeface="Arial" charset="0"/>
            </a:endParaRPr>
          </a:p>
        </p:txBody>
      </p:sp>
      <p:sp>
        <p:nvSpPr>
          <p:cNvPr id="24594" name="Line 16"/>
          <p:cNvSpPr>
            <a:spLocks noChangeShapeType="1"/>
          </p:cNvSpPr>
          <p:nvPr/>
        </p:nvSpPr>
        <p:spPr bwMode="auto">
          <a:xfrm>
            <a:off x="6283325" y="5313363"/>
            <a:ext cx="1379538" cy="0"/>
          </a:xfrm>
          <a:prstGeom prst="line">
            <a:avLst/>
          </a:prstGeom>
          <a:noFill/>
          <a:ln w="9525">
            <a:solidFill>
              <a:srgbClr val="969696"/>
            </a:solidFill>
            <a:prstDash val="dash"/>
            <a:round/>
            <a:headEnd/>
            <a:tailEnd/>
          </a:ln>
        </p:spPr>
        <p:txBody>
          <a:bodyPr/>
          <a:lstStyle/>
          <a:p>
            <a:endParaRPr lang="en-US"/>
          </a:p>
        </p:txBody>
      </p:sp>
      <p:sp>
        <p:nvSpPr>
          <p:cNvPr id="24595" name="Line 17"/>
          <p:cNvSpPr>
            <a:spLocks noChangeShapeType="1"/>
          </p:cNvSpPr>
          <p:nvPr/>
        </p:nvSpPr>
        <p:spPr bwMode="auto">
          <a:xfrm>
            <a:off x="6283325" y="5367338"/>
            <a:ext cx="1379538" cy="0"/>
          </a:xfrm>
          <a:prstGeom prst="line">
            <a:avLst/>
          </a:prstGeom>
          <a:noFill/>
          <a:ln w="9525">
            <a:solidFill>
              <a:srgbClr val="969696"/>
            </a:solidFill>
            <a:prstDash val="dash"/>
            <a:round/>
            <a:headEnd/>
            <a:tailEnd/>
          </a:ln>
        </p:spPr>
        <p:txBody>
          <a:bodyPr/>
          <a:lstStyle/>
          <a:p>
            <a:endParaRPr lang="en-US"/>
          </a:p>
        </p:txBody>
      </p:sp>
      <p:sp>
        <p:nvSpPr>
          <p:cNvPr id="24596" name="Line 18"/>
          <p:cNvSpPr>
            <a:spLocks noChangeShapeType="1"/>
          </p:cNvSpPr>
          <p:nvPr/>
        </p:nvSpPr>
        <p:spPr bwMode="auto">
          <a:xfrm rot="-5400000">
            <a:off x="5097463" y="5032375"/>
            <a:ext cx="4762" cy="2427288"/>
          </a:xfrm>
          <a:prstGeom prst="line">
            <a:avLst/>
          </a:prstGeom>
          <a:noFill/>
          <a:ln w="6350">
            <a:solidFill>
              <a:srgbClr val="000000"/>
            </a:solidFill>
            <a:round/>
            <a:headEnd type="triangle" w="med" len="med"/>
            <a:tailEnd type="triangle" w="med" len="med"/>
          </a:ln>
        </p:spPr>
        <p:txBody>
          <a:bodyPr/>
          <a:lstStyle/>
          <a:p>
            <a:endParaRPr lang="en-US"/>
          </a:p>
        </p:txBody>
      </p:sp>
      <p:sp>
        <p:nvSpPr>
          <p:cNvPr id="24597" name="Line 19"/>
          <p:cNvSpPr>
            <a:spLocks noChangeShapeType="1"/>
          </p:cNvSpPr>
          <p:nvPr/>
        </p:nvSpPr>
        <p:spPr bwMode="auto">
          <a:xfrm rot="10800000" flipH="1">
            <a:off x="8759825" y="1371600"/>
            <a:ext cx="3175" cy="2413000"/>
          </a:xfrm>
          <a:prstGeom prst="line">
            <a:avLst/>
          </a:prstGeom>
          <a:noFill/>
          <a:ln w="6350">
            <a:solidFill>
              <a:srgbClr val="000000"/>
            </a:solidFill>
            <a:round/>
            <a:headEnd type="triangle" w="med" len="med"/>
            <a:tailEnd type="triangle" w="med" len="med"/>
          </a:ln>
        </p:spPr>
        <p:txBody>
          <a:bodyPr/>
          <a:lstStyle/>
          <a:p>
            <a:endParaRPr lang="en-US"/>
          </a:p>
        </p:txBody>
      </p:sp>
      <p:sp>
        <p:nvSpPr>
          <p:cNvPr id="24598" name="Rectangle 20"/>
          <p:cNvSpPr>
            <a:spLocks noChangeArrowheads="1"/>
          </p:cNvSpPr>
          <p:nvPr/>
        </p:nvSpPr>
        <p:spPr bwMode="auto">
          <a:xfrm>
            <a:off x="3933825" y="5711825"/>
            <a:ext cx="182563" cy="182563"/>
          </a:xfrm>
          <a:prstGeom prst="rect">
            <a:avLst/>
          </a:prstGeom>
          <a:noFill/>
          <a:ln w="9525">
            <a:noFill/>
            <a:miter lim="800000"/>
            <a:headEnd/>
            <a:tailEnd/>
          </a:ln>
        </p:spPr>
        <p:txBody>
          <a:bodyPr wrap="none" anchor="ctr"/>
          <a:lstStyle/>
          <a:p>
            <a:endParaRPr lang="en-US"/>
          </a:p>
        </p:txBody>
      </p:sp>
      <p:sp>
        <p:nvSpPr>
          <p:cNvPr id="24599" name="Rectangle 21"/>
          <p:cNvSpPr>
            <a:spLocks noChangeArrowheads="1"/>
          </p:cNvSpPr>
          <p:nvPr/>
        </p:nvSpPr>
        <p:spPr bwMode="auto">
          <a:xfrm>
            <a:off x="6221413" y="4703763"/>
            <a:ext cx="182562" cy="182562"/>
          </a:xfrm>
          <a:prstGeom prst="rect">
            <a:avLst/>
          </a:prstGeom>
          <a:noFill/>
          <a:ln w="9525">
            <a:noFill/>
            <a:miter lim="800000"/>
            <a:headEnd/>
            <a:tailEnd/>
          </a:ln>
        </p:spPr>
        <p:txBody>
          <a:bodyPr wrap="none" anchor="ctr"/>
          <a:lstStyle/>
          <a:p>
            <a:endParaRPr lang="en-US"/>
          </a:p>
        </p:txBody>
      </p:sp>
      <p:sp>
        <p:nvSpPr>
          <p:cNvPr id="24600" name="Rectangle 22"/>
          <p:cNvSpPr>
            <a:spLocks noChangeArrowheads="1"/>
          </p:cNvSpPr>
          <p:nvPr/>
        </p:nvSpPr>
        <p:spPr bwMode="auto">
          <a:xfrm>
            <a:off x="7989888" y="1911350"/>
            <a:ext cx="182562" cy="182563"/>
          </a:xfrm>
          <a:prstGeom prst="rect">
            <a:avLst/>
          </a:prstGeom>
          <a:noFill/>
          <a:ln w="9525">
            <a:noFill/>
            <a:miter lim="800000"/>
            <a:headEnd/>
            <a:tailEnd/>
          </a:ln>
        </p:spPr>
        <p:txBody>
          <a:bodyPr wrap="none" anchor="ctr"/>
          <a:lstStyle/>
          <a:p>
            <a:endParaRPr lang="en-US"/>
          </a:p>
        </p:txBody>
      </p:sp>
      <p:sp>
        <p:nvSpPr>
          <p:cNvPr id="24601" name="Line 23"/>
          <p:cNvSpPr>
            <a:spLocks noChangeShapeType="1"/>
          </p:cNvSpPr>
          <p:nvPr/>
        </p:nvSpPr>
        <p:spPr bwMode="auto">
          <a:xfrm>
            <a:off x="7226300" y="1314450"/>
            <a:ext cx="822325" cy="0"/>
          </a:xfrm>
          <a:prstGeom prst="line">
            <a:avLst/>
          </a:prstGeom>
          <a:noFill/>
          <a:ln w="25400">
            <a:solidFill>
              <a:srgbClr val="FF6600"/>
            </a:solidFill>
            <a:round/>
            <a:headEnd/>
            <a:tailEnd type="none" w="lg" len="med"/>
          </a:ln>
        </p:spPr>
        <p:txBody>
          <a:bodyPr/>
          <a:lstStyle/>
          <a:p>
            <a:endParaRPr lang="en-US"/>
          </a:p>
        </p:txBody>
      </p:sp>
      <p:sp>
        <p:nvSpPr>
          <p:cNvPr id="24602" name="Line 24"/>
          <p:cNvSpPr>
            <a:spLocks noChangeShapeType="1"/>
          </p:cNvSpPr>
          <p:nvPr/>
        </p:nvSpPr>
        <p:spPr bwMode="auto">
          <a:xfrm>
            <a:off x="6367463" y="620713"/>
            <a:ext cx="2541587" cy="0"/>
          </a:xfrm>
          <a:prstGeom prst="line">
            <a:avLst/>
          </a:prstGeom>
          <a:noFill/>
          <a:ln w="25400">
            <a:solidFill>
              <a:srgbClr val="FFCC00"/>
            </a:solidFill>
            <a:round/>
            <a:headEnd/>
            <a:tailEnd type="none" w="lg" len="med"/>
          </a:ln>
        </p:spPr>
        <p:txBody>
          <a:bodyPr/>
          <a:lstStyle/>
          <a:p>
            <a:endParaRPr lang="en-US"/>
          </a:p>
        </p:txBody>
      </p:sp>
      <p:sp>
        <p:nvSpPr>
          <p:cNvPr id="24603" name="Text Box 25"/>
          <p:cNvSpPr txBox="1">
            <a:spLocks noChangeArrowheads="1"/>
          </p:cNvSpPr>
          <p:nvPr/>
        </p:nvSpPr>
        <p:spPr bwMode="auto">
          <a:xfrm>
            <a:off x="7391400" y="0"/>
            <a:ext cx="420688" cy="336550"/>
          </a:xfrm>
          <a:prstGeom prst="rect">
            <a:avLst/>
          </a:prstGeom>
          <a:noFill/>
          <a:ln w="9525">
            <a:noFill/>
            <a:miter lim="800000"/>
            <a:headEnd/>
            <a:tailEnd/>
          </a:ln>
        </p:spPr>
        <p:txBody>
          <a:bodyPr wrap="none">
            <a:spAutoFit/>
          </a:bodyPr>
          <a:lstStyle/>
          <a:p>
            <a:pPr algn="ctr">
              <a:spcBef>
                <a:spcPct val="50000"/>
              </a:spcBef>
            </a:pPr>
            <a:r>
              <a:rPr lang="en-US" sz="1600" b="1">
                <a:solidFill>
                  <a:srgbClr val="FFCC00"/>
                </a:solidFill>
                <a:latin typeface="Arial" charset="0"/>
                <a:cs typeface="Arial" charset="0"/>
              </a:rPr>
              <a:t>bx</a:t>
            </a:r>
          </a:p>
        </p:txBody>
      </p:sp>
      <p:sp>
        <p:nvSpPr>
          <p:cNvPr id="24604" name="Text Box 26"/>
          <p:cNvSpPr txBox="1">
            <a:spLocks noChangeArrowheads="1"/>
          </p:cNvSpPr>
          <p:nvPr/>
        </p:nvSpPr>
        <p:spPr bwMode="auto">
          <a:xfrm>
            <a:off x="7508875" y="711200"/>
            <a:ext cx="365125" cy="336550"/>
          </a:xfrm>
          <a:prstGeom prst="rect">
            <a:avLst/>
          </a:prstGeom>
          <a:noFill/>
          <a:ln w="9525">
            <a:noFill/>
            <a:miter lim="800000"/>
            <a:headEnd/>
            <a:tailEnd/>
          </a:ln>
        </p:spPr>
        <p:txBody>
          <a:bodyPr wrap="none">
            <a:spAutoFit/>
          </a:bodyPr>
          <a:lstStyle/>
          <a:p>
            <a:pPr algn="ctr">
              <a:spcBef>
                <a:spcPct val="50000"/>
              </a:spcBef>
            </a:pPr>
            <a:r>
              <a:rPr lang="en-US" sz="1600" b="1">
                <a:solidFill>
                  <a:srgbClr val="FF6600"/>
                </a:solidFill>
                <a:latin typeface="Arial" charset="0"/>
                <a:cs typeface="Arial" charset="0"/>
              </a:rPr>
              <a:t>tx</a:t>
            </a:r>
          </a:p>
        </p:txBody>
      </p:sp>
      <p:sp>
        <p:nvSpPr>
          <p:cNvPr id="24605" name="Text Box 27"/>
          <p:cNvSpPr txBox="1">
            <a:spLocks noChangeArrowheads="1"/>
          </p:cNvSpPr>
          <p:nvPr/>
        </p:nvSpPr>
        <p:spPr bwMode="auto">
          <a:xfrm>
            <a:off x="7105650" y="96837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0</a:t>
            </a:r>
          </a:p>
        </p:txBody>
      </p:sp>
      <p:sp>
        <p:nvSpPr>
          <p:cNvPr id="24606" name="Text Box 28"/>
          <p:cNvSpPr txBox="1">
            <a:spLocks noChangeArrowheads="1"/>
          </p:cNvSpPr>
          <p:nvPr/>
        </p:nvSpPr>
        <p:spPr bwMode="auto">
          <a:xfrm>
            <a:off x="7207250" y="96837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1</a:t>
            </a:r>
          </a:p>
        </p:txBody>
      </p:sp>
      <p:sp>
        <p:nvSpPr>
          <p:cNvPr id="24607" name="Text Box 29"/>
          <p:cNvSpPr txBox="1">
            <a:spLocks noChangeArrowheads="1"/>
          </p:cNvSpPr>
          <p:nvPr/>
        </p:nvSpPr>
        <p:spPr bwMode="auto">
          <a:xfrm>
            <a:off x="7470775" y="966788"/>
            <a:ext cx="1235075" cy="274637"/>
          </a:xfrm>
          <a:prstGeom prst="rect">
            <a:avLst/>
          </a:prstGeom>
          <a:noFill/>
          <a:ln w="9525">
            <a:noFill/>
            <a:miter lim="800000"/>
            <a:headEnd/>
            <a:tailEnd/>
          </a:ln>
        </p:spPr>
        <p:txBody>
          <a:bodyPr wrap="none">
            <a:spAutoFit/>
          </a:bodyPr>
          <a:lstStyle/>
          <a:p>
            <a:pPr algn="ctr">
              <a:spcBef>
                <a:spcPct val="50000"/>
              </a:spcBef>
            </a:pPr>
            <a:r>
              <a:rPr lang="en-US" sz="1200" b="1">
                <a:solidFill>
                  <a:srgbClr val="FF6600"/>
                </a:solidFill>
                <a:latin typeface="Arial" charset="0"/>
                <a:cs typeface="Arial" charset="0"/>
              </a:rPr>
              <a:t>TILE_WIDTH-1</a:t>
            </a:r>
          </a:p>
        </p:txBody>
      </p:sp>
      <p:sp>
        <p:nvSpPr>
          <p:cNvPr id="24608" name="Text Box 30"/>
          <p:cNvSpPr txBox="1">
            <a:spLocks noChangeArrowheads="1"/>
          </p:cNvSpPr>
          <p:nvPr/>
        </p:nvSpPr>
        <p:spPr bwMode="auto">
          <a:xfrm>
            <a:off x="7308850" y="96837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2</a:t>
            </a:r>
          </a:p>
        </p:txBody>
      </p:sp>
      <p:sp>
        <p:nvSpPr>
          <p:cNvPr id="24609" name="Line 31"/>
          <p:cNvSpPr>
            <a:spLocks noChangeShapeType="1"/>
          </p:cNvSpPr>
          <p:nvPr/>
        </p:nvSpPr>
        <p:spPr bwMode="auto">
          <a:xfrm>
            <a:off x="7239000" y="1216025"/>
            <a:ext cx="0" cy="92075"/>
          </a:xfrm>
          <a:prstGeom prst="line">
            <a:avLst/>
          </a:prstGeom>
          <a:noFill/>
          <a:ln w="25400">
            <a:solidFill>
              <a:srgbClr val="FF6600"/>
            </a:solidFill>
            <a:round/>
            <a:headEnd/>
            <a:tailEnd/>
          </a:ln>
        </p:spPr>
        <p:txBody>
          <a:bodyPr/>
          <a:lstStyle/>
          <a:p>
            <a:endParaRPr lang="en-US"/>
          </a:p>
        </p:txBody>
      </p:sp>
      <p:sp>
        <p:nvSpPr>
          <p:cNvPr id="24610" name="Line 32"/>
          <p:cNvSpPr>
            <a:spLocks noChangeShapeType="1"/>
          </p:cNvSpPr>
          <p:nvPr/>
        </p:nvSpPr>
        <p:spPr bwMode="auto">
          <a:xfrm>
            <a:off x="8039100" y="1216025"/>
            <a:ext cx="0" cy="92075"/>
          </a:xfrm>
          <a:prstGeom prst="line">
            <a:avLst/>
          </a:prstGeom>
          <a:noFill/>
          <a:ln w="25400">
            <a:solidFill>
              <a:srgbClr val="FF6600"/>
            </a:solidFill>
            <a:round/>
            <a:headEnd/>
            <a:tailEnd/>
          </a:ln>
        </p:spPr>
        <p:txBody>
          <a:bodyPr/>
          <a:lstStyle/>
          <a:p>
            <a:endParaRPr lang="en-US"/>
          </a:p>
        </p:txBody>
      </p:sp>
      <p:sp>
        <p:nvSpPr>
          <p:cNvPr id="24611" name="Line 33"/>
          <p:cNvSpPr>
            <a:spLocks noChangeShapeType="1"/>
          </p:cNvSpPr>
          <p:nvPr/>
        </p:nvSpPr>
        <p:spPr bwMode="auto">
          <a:xfrm>
            <a:off x="6388100" y="517525"/>
            <a:ext cx="0" cy="92075"/>
          </a:xfrm>
          <a:prstGeom prst="line">
            <a:avLst/>
          </a:prstGeom>
          <a:noFill/>
          <a:ln w="25400">
            <a:solidFill>
              <a:srgbClr val="FFCC00"/>
            </a:solidFill>
            <a:round/>
            <a:headEnd/>
            <a:tailEnd/>
          </a:ln>
        </p:spPr>
        <p:txBody>
          <a:bodyPr/>
          <a:lstStyle/>
          <a:p>
            <a:endParaRPr lang="en-US"/>
          </a:p>
        </p:txBody>
      </p:sp>
      <p:sp>
        <p:nvSpPr>
          <p:cNvPr id="24612" name="Line 34"/>
          <p:cNvSpPr>
            <a:spLocks noChangeShapeType="1"/>
          </p:cNvSpPr>
          <p:nvPr/>
        </p:nvSpPr>
        <p:spPr bwMode="auto">
          <a:xfrm>
            <a:off x="8051800" y="517525"/>
            <a:ext cx="0" cy="92075"/>
          </a:xfrm>
          <a:prstGeom prst="line">
            <a:avLst/>
          </a:prstGeom>
          <a:noFill/>
          <a:ln w="25400">
            <a:solidFill>
              <a:srgbClr val="FFCC00"/>
            </a:solidFill>
            <a:round/>
            <a:headEnd/>
            <a:tailEnd/>
          </a:ln>
        </p:spPr>
        <p:txBody>
          <a:bodyPr/>
          <a:lstStyle/>
          <a:p>
            <a:endParaRPr lang="en-US"/>
          </a:p>
        </p:txBody>
      </p:sp>
      <p:sp>
        <p:nvSpPr>
          <p:cNvPr id="24613" name="Line 35"/>
          <p:cNvSpPr>
            <a:spLocks noChangeShapeType="1"/>
          </p:cNvSpPr>
          <p:nvPr/>
        </p:nvSpPr>
        <p:spPr bwMode="auto">
          <a:xfrm>
            <a:off x="8902700" y="517525"/>
            <a:ext cx="0" cy="92075"/>
          </a:xfrm>
          <a:prstGeom prst="line">
            <a:avLst/>
          </a:prstGeom>
          <a:noFill/>
          <a:ln w="25400">
            <a:solidFill>
              <a:srgbClr val="FFCC00"/>
            </a:solidFill>
            <a:round/>
            <a:headEnd/>
            <a:tailEnd/>
          </a:ln>
        </p:spPr>
        <p:txBody>
          <a:bodyPr/>
          <a:lstStyle/>
          <a:p>
            <a:endParaRPr lang="en-US"/>
          </a:p>
        </p:txBody>
      </p:sp>
      <p:sp>
        <p:nvSpPr>
          <p:cNvPr id="24614" name="Text Box 36"/>
          <p:cNvSpPr txBox="1">
            <a:spLocks noChangeArrowheads="1"/>
          </p:cNvSpPr>
          <p:nvPr/>
        </p:nvSpPr>
        <p:spPr bwMode="auto">
          <a:xfrm>
            <a:off x="6661150" y="27622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0</a:t>
            </a:r>
          </a:p>
        </p:txBody>
      </p:sp>
      <p:sp>
        <p:nvSpPr>
          <p:cNvPr id="24615" name="Text Box 37"/>
          <p:cNvSpPr txBox="1">
            <a:spLocks noChangeArrowheads="1"/>
          </p:cNvSpPr>
          <p:nvPr/>
        </p:nvSpPr>
        <p:spPr bwMode="auto">
          <a:xfrm>
            <a:off x="7461250" y="27622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1</a:t>
            </a:r>
          </a:p>
        </p:txBody>
      </p:sp>
      <p:sp>
        <p:nvSpPr>
          <p:cNvPr id="24616" name="Text Box 38"/>
          <p:cNvSpPr txBox="1">
            <a:spLocks noChangeArrowheads="1"/>
          </p:cNvSpPr>
          <p:nvPr/>
        </p:nvSpPr>
        <p:spPr bwMode="auto">
          <a:xfrm>
            <a:off x="8312150" y="276225"/>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2</a:t>
            </a:r>
          </a:p>
        </p:txBody>
      </p:sp>
      <p:sp>
        <p:nvSpPr>
          <p:cNvPr id="24617" name="Line 39"/>
          <p:cNvSpPr>
            <a:spLocks noChangeShapeType="1"/>
          </p:cNvSpPr>
          <p:nvPr/>
        </p:nvSpPr>
        <p:spPr bwMode="auto">
          <a:xfrm rot="-5400000">
            <a:off x="3432175" y="5146676"/>
            <a:ext cx="822325" cy="0"/>
          </a:xfrm>
          <a:prstGeom prst="line">
            <a:avLst/>
          </a:prstGeom>
          <a:noFill/>
          <a:ln w="25400">
            <a:solidFill>
              <a:srgbClr val="FF6600"/>
            </a:solidFill>
            <a:round/>
            <a:headEnd type="none" w="lg" len="med"/>
            <a:tailEnd type="none" w="lg" len="med"/>
          </a:ln>
        </p:spPr>
        <p:txBody>
          <a:bodyPr/>
          <a:lstStyle/>
          <a:p>
            <a:endParaRPr lang="en-US"/>
          </a:p>
        </p:txBody>
      </p:sp>
      <p:sp>
        <p:nvSpPr>
          <p:cNvPr id="24618" name="Line 40"/>
          <p:cNvSpPr>
            <a:spLocks noChangeShapeType="1"/>
          </p:cNvSpPr>
          <p:nvPr/>
        </p:nvSpPr>
        <p:spPr bwMode="auto">
          <a:xfrm rot="-5400000">
            <a:off x="1497806" y="5130006"/>
            <a:ext cx="2541587" cy="0"/>
          </a:xfrm>
          <a:prstGeom prst="line">
            <a:avLst/>
          </a:prstGeom>
          <a:noFill/>
          <a:ln w="25400">
            <a:solidFill>
              <a:srgbClr val="FFCC00"/>
            </a:solidFill>
            <a:round/>
            <a:headEnd type="none" w="lg" len="med"/>
            <a:tailEnd type="none" w="lg" len="med"/>
          </a:ln>
        </p:spPr>
        <p:txBody>
          <a:bodyPr/>
          <a:lstStyle/>
          <a:p>
            <a:endParaRPr lang="en-US"/>
          </a:p>
        </p:txBody>
      </p:sp>
      <p:sp>
        <p:nvSpPr>
          <p:cNvPr id="24619" name="Text Box 41"/>
          <p:cNvSpPr txBox="1">
            <a:spLocks noChangeArrowheads="1"/>
          </p:cNvSpPr>
          <p:nvPr/>
        </p:nvSpPr>
        <p:spPr bwMode="auto">
          <a:xfrm>
            <a:off x="2057400" y="4924426"/>
            <a:ext cx="420688" cy="336550"/>
          </a:xfrm>
          <a:prstGeom prst="rect">
            <a:avLst/>
          </a:prstGeom>
          <a:noFill/>
          <a:ln w="9525">
            <a:noFill/>
            <a:miter lim="800000"/>
            <a:headEnd/>
            <a:tailEnd/>
          </a:ln>
        </p:spPr>
        <p:txBody>
          <a:bodyPr wrap="none">
            <a:spAutoFit/>
          </a:bodyPr>
          <a:lstStyle/>
          <a:p>
            <a:pPr algn="ctr">
              <a:spcBef>
                <a:spcPct val="50000"/>
              </a:spcBef>
            </a:pPr>
            <a:r>
              <a:rPr lang="en-US" sz="1600" b="1">
                <a:solidFill>
                  <a:srgbClr val="FFCC00"/>
                </a:solidFill>
                <a:latin typeface="Arial" charset="0"/>
                <a:cs typeface="Arial" charset="0"/>
              </a:rPr>
              <a:t>by</a:t>
            </a:r>
          </a:p>
        </p:txBody>
      </p:sp>
      <p:sp>
        <p:nvSpPr>
          <p:cNvPr id="24620" name="Text Box 42"/>
          <p:cNvSpPr txBox="1">
            <a:spLocks noChangeArrowheads="1"/>
          </p:cNvSpPr>
          <p:nvPr/>
        </p:nvSpPr>
        <p:spPr bwMode="auto">
          <a:xfrm>
            <a:off x="2819400" y="4953000"/>
            <a:ext cx="365125" cy="336550"/>
          </a:xfrm>
          <a:prstGeom prst="rect">
            <a:avLst/>
          </a:prstGeom>
          <a:noFill/>
          <a:ln w="9525">
            <a:noFill/>
            <a:miter lim="800000"/>
            <a:headEnd/>
            <a:tailEnd/>
          </a:ln>
        </p:spPr>
        <p:txBody>
          <a:bodyPr wrap="none">
            <a:spAutoFit/>
          </a:bodyPr>
          <a:lstStyle/>
          <a:p>
            <a:pPr algn="ctr">
              <a:spcBef>
                <a:spcPct val="50000"/>
              </a:spcBef>
            </a:pPr>
            <a:r>
              <a:rPr lang="en-US" sz="1600" b="1">
                <a:solidFill>
                  <a:srgbClr val="FF6600"/>
                </a:solidFill>
                <a:latin typeface="Arial" charset="0"/>
                <a:cs typeface="Arial" charset="0"/>
              </a:rPr>
              <a:t>ty</a:t>
            </a:r>
          </a:p>
        </p:txBody>
      </p:sp>
      <p:sp>
        <p:nvSpPr>
          <p:cNvPr id="24621" name="Text Box 43"/>
          <p:cNvSpPr txBox="1">
            <a:spLocks noChangeArrowheads="1"/>
          </p:cNvSpPr>
          <p:nvPr/>
        </p:nvSpPr>
        <p:spPr bwMode="auto">
          <a:xfrm>
            <a:off x="3517900" y="4902200"/>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2</a:t>
            </a:r>
          </a:p>
        </p:txBody>
      </p:sp>
      <p:sp>
        <p:nvSpPr>
          <p:cNvPr id="24622" name="Text Box 44"/>
          <p:cNvSpPr txBox="1">
            <a:spLocks noChangeArrowheads="1"/>
          </p:cNvSpPr>
          <p:nvPr/>
        </p:nvSpPr>
        <p:spPr bwMode="auto">
          <a:xfrm>
            <a:off x="3517900" y="4775200"/>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1</a:t>
            </a:r>
          </a:p>
        </p:txBody>
      </p:sp>
      <p:sp>
        <p:nvSpPr>
          <p:cNvPr id="24623" name="Line 45"/>
          <p:cNvSpPr>
            <a:spLocks noChangeShapeType="1"/>
          </p:cNvSpPr>
          <p:nvPr/>
        </p:nvSpPr>
        <p:spPr bwMode="auto">
          <a:xfrm rot="-5400000">
            <a:off x="3797301" y="4991100"/>
            <a:ext cx="0" cy="92075"/>
          </a:xfrm>
          <a:prstGeom prst="line">
            <a:avLst/>
          </a:prstGeom>
          <a:noFill/>
          <a:ln w="25400">
            <a:solidFill>
              <a:srgbClr val="FF6600"/>
            </a:solidFill>
            <a:round/>
            <a:headEnd/>
            <a:tailEnd/>
          </a:ln>
        </p:spPr>
        <p:txBody>
          <a:bodyPr/>
          <a:lstStyle/>
          <a:p>
            <a:endParaRPr lang="en-US"/>
          </a:p>
        </p:txBody>
      </p:sp>
      <p:sp>
        <p:nvSpPr>
          <p:cNvPr id="24624" name="Line 46"/>
          <p:cNvSpPr>
            <a:spLocks noChangeShapeType="1"/>
          </p:cNvSpPr>
          <p:nvPr/>
        </p:nvSpPr>
        <p:spPr bwMode="auto">
          <a:xfrm rot="-5400000">
            <a:off x="3797301" y="4889500"/>
            <a:ext cx="0" cy="92075"/>
          </a:xfrm>
          <a:prstGeom prst="line">
            <a:avLst/>
          </a:prstGeom>
          <a:noFill/>
          <a:ln w="25400">
            <a:solidFill>
              <a:srgbClr val="FF6600"/>
            </a:solidFill>
            <a:round/>
            <a:headEnd/>
            <a:tailEnd/>
          </a:ln>
        </p:spPr>
        <p:txBody>
          <a:bodyPr/>
          <a:lstStyle/>
          <a:p>
            <a:endParaRPr lang="en-US"/>
          </a:p>
        </p:txBody>
      </p:sp>
      <p:sp>
        <p:nvSpPr>
          <p:cNvPr id="24625" name="Text Box 47"/>
          <p:cNvSpPr txBox="1">
            <a:spLocks noChangeArrowheads="1"/>
          </p:cNvSpPr>
          <p:nvPr/>
        </p:nvSpPr>
        <p:spPr bwMode="auto">
          <a:xfrm>
            <a:off x="3505200" y="4648200"/>
            <a:ext cx="234950" cy="274638"/>
          </a:xfrm>
          <a:prstGeom prst="rect">
            <a:avLst/>
          </a:prstGeom>
          <a:noFill/>
          <a:ln w="9525">
            <a:noFill/>
            <a:miter lim="800000"/>
            <a:headEnd/>
            <a:tailEnd/>
          </a:ln>
        </p:spPr>
        <p:txBody>
          <a:bodyPr>
            <a:spAutoFit/>
          </a:bodyPr>
          <a:lstStyle/>
          <a:p>
            <a:pPr algn="ctr">
              <a:spcBef>
                <a:spcPct val="50000"/>
              </a:spcBef>
            </a:pPr>
            <a:r>
              <a:rPr lang="en-US" sz="1200" b="1">
                <a:solidFill>
                  <a:srgbClr val="FF6600"/>
                </a:solidFill>
                <a:latin typeface="Arial" charset="0"/>
                <a:cs typeface="Arial" charset="0"/>
              </a:rPr>
              <a:t>0</a:t>
            </a:r>
          </a:p>
        </p:txBody>
      </p:sp>
      <p:sp>
        <p:nvSpPr>
          <p:cNvPr id="24626" name="Line 48"/>
          <p:cNvSpPr>
            <a:spLocks noChangeShapeType="1"/>
          </p:cNvSpPr>
          <p:nvPr/>
        </p:nvSpPr>
        <p:spPr bwMode="auto">
          <a:xfrm rot="-5400000">
            <a:off x="3797301" y="4787900"/>
            <a:ext cx="0" cy="92075"/>
          </a:xfrm>
          <a:prstGeom prst="line">
            <a:avLst/>
          </a:prstGeom>
          <a:noFill/>
          <a:ln w="25400">
            <a:solidFill>
              <a:srgbClr val="FF6600"/>
            </a:solidFill>
            <a:round/>
            <a:headEnd/>
            <a:tailEnd/>
          </a:ln>
        </p:spPr>
        <p:txBody>
          <a:bodyPr/>
          <a:lstStyle/>
          <a:p>
            <a:endParaRPr lang="en-US"/>
          </a:p>
        </p:txBody>
      </p:sp>
      <p:sp>
        <p:nvSpPr>
          <p:cNvPr id="24627" name="Text Box 49"/>
          <p:cNvSpPr txBox="1">
            <a:spLocks noChangeArrowheads="1"/>
          </p:cNvSpPr>
          <p:nvPr/>
        </p:nvSpPr>
        <p:spPr bwMode="auto">
          <a:xfrm>
            <a:off x="2743200" y="5516562"/>
            <a:ext cx="1235075" cy="274638"/>
          </a:xfrm>
          <a:prstGeom prst="rect">
            <a:avLst/>
          </a:prstGeom>
          <a:noFill/>
          <a:ln w="9525">
            <a:noFill/>
            <a:miter lim="800000"/>
            <a:headEnd/>
            <a:tailEnd/>
          </a:ln>
        </p:spPr>
        <p:txBody>
          <a:bodyPr wrap="none">
            <a:spAutoFit/>
          </a:bodyPr>
          <a:lstStyle/>
          <a:p>
            <a:pPr algn="ctr">
              <a:spcBef>
                <a:spcPct val="50000"/>
              </a:spcBef>
            </a:pPr>
            <a:r>
              <a:rPr lang="en-US" sz="1200" b="1" dirty="0">
                <a:solidFill>
                  <a:srgbClr val="FF6600"/>
                </a:solidFill>
                <a:latin typeface="Arial" charset="0"/>
                <a:cs typeface="Arial" charset="0"/>
              </a:rPr>
              <a:t>TILE_WIDTH-1</a:t>
            </a:r>
          </a:p>
        </p:txBody>
      </p:sp>
      <p:sp>
        <p:nvSpPr>
          <p:cNvPr id="24628" name="Line 50"/>
          <p:cNvSpPr>
            <a:spLocks noChangeShapeType="1"/>
          </p:cNvSpPr>
          <p:nvPr/>
        </p:nvSpPr>
        <p:spPr bwMode="auto">
          <a:xfrm rot="-5400000">
            <a:off x="3794126" y="5418137"/>
            <a:ext cx="0" cy="92075"/>
          </a:xfrm>
          <a:prstGeom prst="line">
            <a:avLst/>
          </a:prstGeom>
          <a:noFill/>
          <a:ln w="25400">
            <a:solidFill>
              <a:srgbClr val="FF6600"/>
            </a:solidFill>
            <a:round/>
            <a:headEnd/>
            <a:tailEnd/>
          </a:ln>
        </p:spPr>
        <p:txBody>
          <a:bodyPr/>
          <a:lstStyle/>
          <a:p>
            <a:endParaRPr lang="en-US"/>
          </a:p>
        </p:txBody>
      </p:sp>
      <p:sp>
        <p:nvSpPr>
          <p:cNvPr id="24629" name="Line 51"/>
          <p:cNvSpPr>
            <a:spLocks noChangeShapeType="1"/>
          </p:cNvSpPr>
          <p:nvPr/>
        </p:nvSpPr>
        <p:spPr bwMode="auto">
          <a:xfrm rot="-5400000">
            <a:off x="2717801" y="6354762"/>
            <a:ext cx="0" cy="92075"/>
          </a:xfrm>
          <a:prstGeom prst="line">
            <a:avLst/>
          </a:prstGeom>
          <a:noFill/>
          <a:ln w="25400">
            <a:solidFill>
              <a:srgbClr val="FFCC00"/>
            </a:solidFill>
            <a:round/>
            <a:headEnd/>
            <a:tailEnd/>
          </a:ln>
        </p:spPr>
        <p:txBody>
          <a:bodyPr/>
          <a:lstStyle/>
          <a:p>
            <a:endParaRPr lang="en-US"/>
          </a:p>
        </p:txBody>
      </p:sp>
      <p:sp>
        <p:nvSpPr>
          <p:cNvPr id="24630" name="Line 52"/>
          <p:cNvSpPr>
            <a:spLocks noChangeShapeType="1"/>
          </p:cNvSpPr>
          <p:nvPr/>
        </p:nvSpPr>
        <p:spPr bwMode="auto">
          <a:xfrm rot="-5400000">
            <a:off x="2705101" y="5467350"/>
            <a:ext cx="0" cy="92075"/>
          </a:xfrm>
          <a:prstGeom prst="line">
            <a:avLst/>
          </a:prstGeom>
          <a:noFill/>
          <a:ln w="25400">
            <a:solidFill>
              <a:srgbClr val="FFCC00"/>
            </a:solidFill>
            <a:round/>
            <a:headEnd/>
            <a:tailEnd/>
          </a:ln>
        </p:spPr>
        <p:txBody>
          <a:bodyPr/>
          <a:lstStyle/>
          <a:p>
            <a:endParaRPr lang="en-US"/>
          </a:p>
        </p:txBody>
      </p:sp>
      <p:sp>
        <p:nvSpPr>
          <p:cNvPr id="24631" name="Line 53"/>
          <p:cNvSpPr>
            <a:spLocks noChangeShapeType="1"/>
          </p:cNvSpPr>
          <p:nvPr/>
        </p:nvSpPr>
        <p:spPr bwMode="auto">
          <a:xfrm rot="-5400000">
            <a:off x="2717801" y="4641850"/>
            <a:ext cx="0" cy="92075"/>
          </a:xfrm>
          <a:prstGeom prst="line">
            <a:avLst/>
          </a:prstGeom>
          <a:noFill/>
          <a:ln w="25400">
            <a:solidFill>
              <a:srgbClr val="FFCC00"/>
            </a:solidFill>
            <a:round/>
            <a:headEnd/>
            <a:tailEnd/>
          </a:ln>
        </p:spPr>
        <p:txBody>
          <a:bodyPr/>
          <a:lstStyle/>
          <a:p>
            <a:endParaRPr lang="en-US"/>
          </a:p>
        </p:txBody>
      </p:sp>
      <p:sp>
        <p:nvSpPr>
          <p:cNvPr id="24632" name="Text Box 54"/>
          <p:cNvSpPr txBox="1">
            <a:spLocks noChangeArrowheads="1"/>
          </p:cNvSpPr>
          <p:nvPr/>
        </p:nvSpPr>
        <p:spPr bwMode="auto">
          <a:xfrm>
            <a:off x="2444750" y="5810251"/>
            <a:ext cx="234950" cy="274637"/>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2</a:t>
            </a:r>
          </a:p>
        </p:txBody>
      </p:sp>
      <p:sp>
        <p:nvSpPr>
          <p:cNvPr id="24633" name="Text Box 55"/>
          <p:cNvSpPr txBox="1">
            <a:spLocks noChangeArrowheads="1"/>
          </p:cNvSpPr>
          <p:nvPr/>
        </p:nvSpPr>
        <p:spPr bwMode="auto">
          <a:xfrm>
            <a:off x="2444750" y="5010151"/>
            <a:ext cx="234950" cy="274637"/>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1</a:t>
            </a:r>
          </a:p>
        </p:txBody>
      </p:sp>
      <p:sp>
        <p:nvSpPr>
          <p:cNvPr id="24634" name="Text Box 56"/>
          <p:cNvSpPr txBox="1">
            <a:spLocks noChangeArrowheads="1"/>
          </p:cNvSpPr>
          <p:nvPr/>
        </p:nvSpPr>
        <p:spPr bwMode="auto">
          <a:xfrm>
            <a:off x="2444750" y="4159251"/>
            <a:ext cx="234950" cy="274637"/>
          </a:xfrm>
          <a:prstGeom prst="rect">
            <a:avLst/>
          </a:prstGeom>
          <a:noFill/>
          <a:ln w="9525">
            <a:noFill/>
            <a:miter lim="800000"/>
            <a:headEnd/>
            <a:tailEnd/>
          </a:ln>
        </p:spPr>
        <p:txBody>
          <a:bodyPr>
            <a:spAutoFit/>
          </a:bodyPr>
          <a:lstStyle/>
          <a:p>
            <a:pPr algn="ctr">
              <a:spcBef>
                <a:spcPct val="50000"/>
              </a:spcBef>
            </a:pPr>
            <a:r>
              <a:rPr lang="en-US" sz="1200" b="1">
                <a:solidFill>
                  <a:srgbClr val="FFCC00"/>
                </a:solidFill>
                <a:latin typeface="Arial" charset="0"/>
                <a:cs typeface="Arial" charset="0"/>
              </a:rPr>
              <a:t>0</a:t>
            </a:r>
          </a:p>
        </p:txBody>
      </p:sp>
      <p:sp>
        <p:nvSpPr>
          <p:cNvPr id="24635" name="Line 57"/>
          <p:cNvSpPr>
            <a:spLocks noChangeShapeType="1"/>
          </p:cNvSpPr>
          <p:nvPr/>
        </p:nvSpPr>
        <p:spPr bwMode="auto">
          <a:xfrm>
            <a:off x="7213600" y="517525"/>
            <a:ext cx="0" cy="92075"/>
          </a:xfrm>
          <a:prstGeom prst="line">
            <a:avLst/>
          </a:prstGeom>
          <a:noFill/>
          <a:ln w="25400">
            <a:solidFill>
              <a:srgbClr val="FFCC00"/>
            </a:solidFill>
            <a:round/>
            <a:headEnd/>
            <a:tailEnd/>
          </a:ln>
        </p:spPr>
        <p:txBody>
          <a:bodyPr/>
          <a:lstStyle/>
          <a:p>
            <a:endParaRPr lang="en-US"/>
          </a:p>
        </p:txBody>
      </p:sp>
      <p:sp>
        <p:nvSpPr>
          <p:cNvPr id="24636" name="Line 58"/>
          <p:cNvSpPr>
            <a:spLocks noChangeShapeType="1"/>
          </p:cNvSpPr>
          <p:nvPr/>
        </p:nvSpPr>
        <p:spPr bwMode="auto">
          <a:xfrm rot="-5400000">
            <a:off x="2717801" y="3840162"/>
            <a:ext cx="0" cy="92075"/>
          </a:xfrm>
          <a:prstGeom prst="line">
            <a:avLst/>
          </a:prstGeom>
          <a:noFill/>
          <a:ln w="25400">
            <a:solidFill>
              <a:srgbClr val="FFCC00"/>
            </a:solidFill>
            <a:round/>
            <a:headEnd/>
            <a:tailEnd/>
          </a:ln>
        </p:spPr>
        <p:txBody>
          <a:bodyPr/>
          <a:lstStyle/>
          <a:p>
            <a:endParaRPr lang="en-US"/>
          </a:p>
        </p:txBody>
      </p:sp>
      <p:sp>
        <p:nvSpPr>
          <p:cNvPr id="24637" name="Line 59"/>
          <p:cNvSpPr>
            <a:spLocks noChangeShapeType="1"/>
          </p:cNvSpPr>
          <p:nvPr/>
        </p:nvSpPr>
        <p:spPr bwMode="auto">
          <a:xfrm>
            <a:off x="7315200" y="1216025"/>
            <a:ext cx="0" cy="92075"/>
          </a:xfrm>
          <a:prstGeom prst="line">
            <a:avLst/>
          </a:prstGeom>
          <a:noFill/>
          <a:ln w="25400">
            <a:solidFill>
              <a:srgbClr val="FF6600"/>
            </a:solidFill>
            <a:round/>
            <a:headEnd/>
            <a:tailEnd/>
          </a:ln>
        </p:spPr>
        <p:txBody>
          <a:bodyPr/>
          <a:lstStyle/>
          <a:p>
            <a:endParaRPr lang="en-US"/>
          </a:p>
        </p:txBody>
      </p:sp>
      <p:sp>
        <p:nvSpPr>
          <p:cNvPr id="24638" name="Line 60"/>
          <p:cNvSpPr>
            <a:spLocks noChangeShapeType="1"/>
          </p:cNvSpPr>
          <p:nvPr/>
        </p:nvSpPr>
        <p:spPr bwMode="auto">
          <a:xfrm>
            <a:off x="7391400" y="1216025"/>
            <a:ext cx="0" cy="92075"/>
          </a:xfrm>
          <a:prstGeom prst="line">
            <a:avLst/>
          </a:prstGeom>
          <a:noFill/>
          <a:ln w="25400">
            <a:solidFill>
              <a:srgbClr val="FF6600"/>
            </a:solidFill>
            <a:round/>
            <a:headEnd/>
            <a:tailEnd/>
          </a:ln>
        </p:spPr>
        <p:txBody>
          <a:bodyPr/>
          <a:lstStyle/>
          <a:p>
            <a:endParaRPr lang="en-US"/>
          </a:p>
        </p:txBody>
      </p:sp>
      <p:sp>
        <p:nvSpPr>
          <p:cNvPr id="24639" name="Line 61"/>
          <p:cNvSpPr>
            <a:spLocks noChangeShapeType="1"/>
          </p:cNvSpPr>
          <p:nvPr/>
        </p:nvSpPr>
        <p:spPr bwMode="auto">
          <a:xfrm>
            <a:off x="7480300" y="1216025"/>
            <a:ext cx="0" cy="92075"/>
          </a:xfrm>
          <a:prstGeom prst="line">
            <a:avLst/>
          </a:prstGeom>
          <a:noFill/>
          <a:ln w="25400">
            <a:solidFill>
              <a:srgbClr val="FF6600"/>
            </a:solidFill>
            <a:round/>
            <a:headEnd/>
            <a:tailEnd/>
          </a:ln>
        </p:spPr>
        <p:txBody>
          <a:bodyPr/>
          <a:lstStyle/>
          <a:p>
            <a:endParaRPr lang="en-US"/>
          </a:p>
        </p:txBody>
      </p:sp>
      <p:sp>
        <p:nvSpPr>
          <p:cNvPr id="24640" name="Line 62"/>
          <p:cNvSpPr>
            <a:spLocks noChangeShapeType="1"/>
          </p:cNvSpPr>
          <p:nvPr/>
        </p:nvSpPr>
        <p:spPr bwMode="auto">
          <a:xfrm>
            <a:off x="7962900" y="1216025"/>
            <a:ext cx="0" cy="92075"/>
          </a:xfrm>
          <a:prstGeom prst="line">
            <a:avLst/>
          </a:prstGeom>
          <a:noFill/>
          <a:ln w="25400">
            <a:solidFill>
              <a:srgbClr val="FF6600"/>
            </a:solidFill>
            <a:round/>
            <a:headEnd/>
            <a:tailEnd/>
          </a:ln>
        </p:spPr>
        <p:txBody>
          <a:bodyPr/>
          <a:lstStyle/>
          <a:p>
            <a:endParaRPr lang="en-US"/>
          </a:p>
        </p:txBody>
      </p:sp>
      <p:sp>
        <p:nvSpPr>
          <p:cNvPr id="24641" name="Line 63"/>
          <p:cNvSpPr>
            <a:spLocks noChangeShapeType="1"/>
          </p:cNvSpPr>
          <p:nvPr/>
        </p:nvSpPr>
        <p:spPr bwMode="auto">
          <a:xfrm rot="-5400000">
            <a:off x="3797301" y="4699000"/>
            <a:ext cx="0" cy="92075"/>
          </a:xfrm>
          <a:prstGeom prst="line">
            <a:avLst/>
          </a:prstGeom>
          <a:noFill/>
          <a:ln w="25400">
            <a:solidFill>
              <a:srgbClr val="FF6600"/>
            </a:solidFill>
            <a:round/>
            <a:headEnd/>
            <a:tailEnd/>
          </a:ln>
        </p:spPr>
        <p:txBody>
          <a:bodyPr/>
          <a:lstStyle/>
          <a:p>
            <a:endParaRPr lang="en-US"/>
          </a:p>
        </p:txBody>
      </p:sp>
      <p:sp>
        <p:nvSpPr>
          <p:cNvPr id="24642" name="Line 64"/>
          <p:cNvSpPr>
            <a:spLocks noChangeShapeType="1"/>
          </p:cNvSpPr>
          <p:nvPr/>
        </p:nvSpPr>
        <p:spPr bwMode="auto">
          <a:xfrm rot="-5400000">
            <a:off x="3794126" y="5494337"/>
            <a:ext cx="0" cy="92075"/>
          </a:xfrm>
          <a:prstGeom prst="line">
            <a:avLst/>
          </a:prstGeom>
          <a:noFill/>
          <a:ln w="25400">
            <a:solidFill>
              <a:srgbClr val="FF6600"/>
            </a:solidFill>
            <a:round/>
            <a:headEnd/>
            <a:tailEnd/>
          </a:ln>
        </p:spPr>
        <p:txBody>
          <a:bodyPr/>
          <a:lstStyle/>
          <a:p>
            <a:endParaRPr lang="en-US"/>
          </a:p>
        </p:txBody>
      </p:sp>
      <p:sp>
        <p:nvSpPr>
          <p:cNvPr id="24643" name="Text Box 65"/>
          <p:cNvSpPr txBox="1">
            <a:spLocks noChangeArrowheads="1"/>
          </p:cNvSpPr>
          <p:nvPr/>
        </p:nvSpPr>
        <p:spPr bwMode="auto">
          <a:xfrm rot="-5400000">
            <a:off x="7886701" y="5024437"/>
            <a:ext cx="8128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TILE_WIDTHE</a:t>
            </a:r>
            <a:endParaRPr lang="en-US" sz="900">
              <a:solidFill>
                <a:schemeClr val="bg1"/>
              </a:solidFill>
              <a:latin typeface="Arial" charset="0"/>
              <a:cs typeface="Arial" charset="0"/>
            </a:endParaRPr>
          </a:p>
        </p:txBody>
      </p:sp>
      <p:sp>
        <p:nvSpPr>
          <p:cNvPr id="24644" name="Text Box 66"/>
          <p:cNvSpPr txBox="1">
            <a:spLocks noChangeArrowheads="1"/>
          </p:cNvSpPr>
          <p:nvPr/>
        </p:nvSpPr>
        <p:spPr bwMode="auto">
          <a:xfrm rot="-5400000">
            <a:off x="8428038" y="4983162"/>
            <a:ext cx="4064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WIDTH</a:t>
            </a:r>
            <a:endParaRPr lang="en-US" sz="900" b="1">
              <a:solidFill>
                <a:schemeClr val="bg1"/>
              </a:solidFill>
              <a:latin typeface="Arial" charset="0"/>
              <a:cs typeface="Arial" charset="0"/>
            </a:endParaRPr>
          </a:p>
        </p:txBody>
      </p:sp>
      <p:sp>
        <p:nvSpPr>
          <p:cNvPr id="24645" name="Text Box 67"/>
          <p:cNvSpPr txBox="1">
            <a:spLocks noChangeArrowheads="1"/>
          </p:cNvSpPr>
          <p:nvPr/>
        </p:nvSpPr>
        <p:spPr bwMode="auto">
          <a:xfrm rot="-5400000">
            <a:off x="8399463" y="2192337"/>
            <a:ext cx="406400" cy="136525"/>
          </a:xfrm>
          <a:prstGeom prst="rect">
            <a:avLst/>
          </a:prstGeom>
          <a:noFill/>
          <a:ln w="9525" algn="ctr">
            <a:noFill/>
            <a:miter lim="800000"/>
            <a:headEnd/>
            <a:tailEnd/>
          </a:ln>
        </p:spPr>
        <p:txBody>
          <a:bodyPr wrap="none" lIns="0" tIns="0" rIns="0" bIns="0">
            <a:spAutoFit/>
          </a:bodyPr>
          <a:lstStyle/>
          <a:p>
            <a:pPr algn="ctr"/>
            <a:r>
              <a:rPr lang="en-US" sz="900" b="1">
                <a:solidFill>
                  <a:schemeClr val="bg1"/>
                </a:solidFill>
                <a:latin typeface="Times New Roman" pitchFamily="18" charset="0"/>
                <a:cs typeface="Arial" charset="0"/>
              </a:rPr>
              <a:t>WIDTH</a:t>
            </a:r>
            <a:endParaRPr lang="en-US" sz="900" b="1">
              <a:solidFill>
                <a:schemeClr val="bg1"/>
              </a:solidFill>
              <a:latin typeface="Arial" charset="0"/>
              <a:cs typeface="Arial" charset="0"/>
            </a:endParaRPr>
          </a:p>
        </p:txBody>
      </p:sp>
      <p:sp>
        <p:nvSpPr>
          <p:cNvPr id="24646" name="Text Box 68"/>
          <p:cNvSpPr txBox="1">
            <a:spLocks noChangeArrowheads="1"/>
          </p:cNvSpPr>
          <p:nvPr/>
        </p:nvSpPr>
        <p:spPr bwMode="auto">
          <a:xfrm>
            <a:off x="3886200" y="5323206"/>
            <a:ext cx="2400300" cy="45719"/>
          </a:xfrm>
          <a:prstGeom prst="rect">
            <a:avLst/>
          </a:prstGeom>
          <a:solidFill>
            <a:srgbClr val="FFCC00"/>
          </a:solidFill>
          <a:ln w="9525">
            <a:solidFill>
              <a:srgbClr val="969696"/>
            </a:solidFill>
            <a:miter lim="800000"/>
            <a:headEnd/>
            <a:tailEnd/>
          </a:ln>
        </p:spPr>
        <p:txBody>
          <a:bodyPr lIns="0" tIns="91440" rIns="0" bIns="0"/>
          <a:lstStyle/>
          <a:p>
            <a:endParaRPr lang="en-US" sz="1800">
              <a:latin typeface="Arial" charset="0"/>
              <a:cs typeface="Arial" charset="0"/>
            </a:endParaRPr>
          </a:p>
        </p:txBody>
      </p:sp>
      <p:sp>
        <p:nvSpPr>
          <p:cNvPr id="24647" name="Text Box 69"/>
          <p:cNvSpPr txBox="1">
            <a:spLocks noChangeArrowheads="1"/>
          </p:cNvSpPr>
          <p:nvPr/>
        </p:nvSpPr>
        <p:spPr bwMode="auto">
          <a:xfrm>
            <a:off x="7696200" y="1371600"/>
            <a:ext cx="76200" cy="2438400"/>
          </a:xfrm>
          <a:prstGeom prst="rect">
            <a:avLst/>
          </a:prstGeom>
          <a:solidFill>
            <a:srgbClr val="FFCC00"/>
          </a:solidFill>
          <a:ln w="9525">
            <a:solidFill>
              <a:srgbClr val="969696"/>
            </a:solidFill>
            <a:miter lim="800000"/>
            <a:headEnd/>
            <a:tailEnd/>
          </a:ln>
        </p:spPr>
        <p:txBody>
          <a:bodyPr lIns="0" tIns="91440" rIns="0" bIns="0"/>
          <a:lstStyle/>
          <a:p>
            <a:endParaRPr lang="en-US" sz="1800">
              <a:latin typeface="Arial" charset="0"/>
              <a:cs typeface="Arial" charset="0"/>
            </a:endParaRPr>
          </a:p>
        </p:txBody>
      </p:sp>
      <p:sp>
        <p:nvSpPr>
          <p:cNvPr id="24648" name="Rectangle 70"/>
          <p:cNvSpPr>
            <a:spLocks noChangeArrowheads="1"/>
          </p:cNvSpPr>
          <p:nvPr/>
        </p:nvSpPr>
        <p:spPr bwMode="auto">
          <a:xfrm rot="-5400000">
            <a:off x="3868738" y="6446838"/>
            <a:ext cx="182562" cy="182562"/>
          </a:xfrm>
          <a:prstGeom prst="rect">
            <a:avLst/>
          </a:prstGeom>
          <a:noFill/>
          <a:ln w="9525">
            <a:noFill/>
            <a:miter lim="800000"/>
            <a:headEnd/>
            <a:tailEnd/>
          </a:ln>
        </p:spPr>
        <p:txBody>
          <a:bodyPr wrap="none" anchor="ctr"/>
          <a:lstStyle/>
          <a:p>
            <a:endParaRPr lang="en-US"/>
          </a:p>
        </p:txBody>
      </p:sp>
      <p:sp>
        <p:nvSpPr>
          <p:cNvPr id="24649" name="Rectangle 72"/>
          <p:cNvSpPr>
            <a:spLocks noGrp="1" noChangeArrowheads="1"/>
          </p:cNvSpPr>
          <p:nvPr>
            <p:ph type="title"/>
          </p:nvPr>
        </p:nvSpPr>
        <p:spPr>
          <a:xfrm>
            <a:off x="457200" y="228600"/>
            <a:ext cx="5715000" cy="1143000"/>
          </a:xfrm>
        </p:spPr>
        <p:txBody>
          <a:bodyPr/>
          <a:lstStyle/>
          <a:p>
            <a:pPr algn="l" eaLnBrk="1" hangingPunct="1"/>
            <a:r>
              <a:rPr lang="en-US" dirty="0" smtClean="0"/>
              <a:t>2.  Ex: Matrix Multiplication Using Multiple Blocks</a:t>
            </a:r>
          </a:p>
        </p:txBody>
      </p:sp>
      <p:sp>
        <p:nvSpPr>
          <p:cNvPr id="24650" name="Rectangle 73"/>
          <p:cNvSpPr>
            <a:spLocks noGrp="1" noChangeArrowheads="1"/>
          </p:cNvSpPr>
          <p:nvPr>
            <p:ph type="body" sz="half" idx="1"/>
          </p:nvPr>
        </p:nvSpPr>
        <p:spPr>
          <a:xfrm>
            <a:off x="685800" y="1752600"/>
            <a:ext cx="5257800" cy="1752600"/>
          </a:xfrm>
        </p:spPr>
        <p:txBody>
          <a:bodyPr/>
          <a:lstStyle/>
          <a:p>
            <a:pPr eaLnBrk="1" hangingPunct="1"/>
            <a:r>
              <a:rPr lang="en-US" sz="2400" dirty="0" smtClean="0"/>
              <a:t>Break-up Pd into tiles</a:t>
            </a:r>
          </a:p>
          <a:p>
            <a:pPr eaLnBrk="1" hangingPunct="1"/>
            <a:r>
              <a:rPr lang="en-US" sz="2400" dirty="0" smtClean="0"/>
              <a:t>Each </a:t>
            </a:r>
            <a:r>
              <a:rPr lang="en-US" sz="2400" b="1" i="1" dirty="0" smtClean="0"/>
              <a:t>block</a:t>
            </a:r>
            <a:r>
              <a:rPr lang="en-US" sz="2400" dirty="0" smtClean="0"/>
              <a:t> calculates one tile</a:t>
            </a:r>
          </a:p>
          <a:p>
            <a:pPr lvl="1" eaLnBrk="1" hangingPunct="1"/>
            <a:r>
              <a:rPr lang="en-US" sz="2000" dirty="0" smtClean="0"/>
              <a:t>Each thread calculates one element</a:t>
            </a:r>
          </a:p>
          <a:p>
            <a:pPr lvl="1" eaLnBrk="1" hangingPunct="1"/>
            <a:r>
              <a:rPr lang="en-US" sz="2000" dirty="0" smtClean="0"/>
              <a:t>Block size equal tile size</a:t>
            </a:r>
          </a:p>
        </p:txBody>
      </p:sp>
      <p:sp>
        <p:nvSpPr>
          <p:cNvPr id="73"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AutoShape 2"/>
          <p:cNvSpPr>
            <a:spLocks noChangeArrowheads="1"/>
          </p:cNvSpPr>
          <p:nvPr/>
        </p:nvSpPr>
        <p:spPr bwMode="auto">
          <a:xfrm>
            <a:off x="7239000" y="4419600"/>
            <a:ext cx="457200" cy="457200"/>
          </a:xfrm>
          <a:prstGeom prst="rtTriangle">
            <a:avLst/>
          </a:prstGeom>
          <a:solidFill>
            <a:srgbClr val="FF0000"/>
          </a:solidFill>
          <a:ln w="9525">
            <a:solidFill>
              <a:schemeClr val="tx1"/>
            </a:solidFill>
            <a:miter lim="800000"/>
            <a:headEnd/>
            <a:tailEnd/>
          </a:ln>
        </p:spPr>
        <p:txBody>
          <a:bodyPr wrap="none" anchor="ctr"/>
          <a:lstStyle/>
          <a:p>
            <a:endParaRPr lang="en-US" dirty="0"/>
          </a:p>
        </p:txBody>
      </p:sp>
      <p:sp>
        <p:nvSpPr>
          <p:cNvPr id="26629" name="AutoShape 3"/>
          <p:cNvSpPr>
            <a:spLocks noChangeArrowheads="1"/>
          </p:cNvSpPr>
          <p:nvPr/>
        </p:nvSpPr>
        <p:spPr bwMode="auto">
          <a:xfrm rot="10800000">
            <a:off x="7239000" y="4419600"/>
            <a:ext cx="457200" cy="457200"/>
          </a:xfrm>
          <a:prstGeom prst="rtTriangle">
            <a:avLst/>
          </a:prstGeom>
          <a:solidFill>
            <a:srgbClr val="000080"/>
          </a:solidFill>
          <a:ln w="9525">
            <a:solidFill>
              <a:schemeClr val="tx1"/>
            </a:solidFill>
            <a:miter lim="800000"/>
            <a:headEnd/>
            <a:tailEnd/>
          </a:ln>
        </p:spPr>
        <p:txBody>
          <a:bodyPr wrap="none" anchor="ctr"/>
          <a:lstStyle/>
          <a:p>
            <a:endParaRPr lang="en-US" dirty="0"/>
          </a:p>
        </p:txBody>
      </p:sp>
      <p:sp>
        <p:nvSpPr>
          <p:cNvPr id="26630" name="AutoShape 4"/>
          <p:cNvSpPr>
            <a:spLocks noChangeArrowheads="1"/>
          </p:cNvSpPr>
          <p:nvPr/>
        </p:nvSpPr>
        <p:spPr bwMode="auto">
          <a:xfrm>
            <a:off x="6781800" y="4419600"/>
            <a:ext cx="457200" cy="457200"/>
          </a:xfrm>
          <a:prstGeom prst="rtTriangle">
            <a:avLst/>
          </a:prstGeom>
          <a:solidFill>
            <a:srgbClr val="FF0000"/>
          </a:solidFill>
          <a:ln w="9525">
            <a:solidFill>
              <a:schemeClr val="tx1"/>
            </a:solidFill>
            <a:miter lim="800000"/>
            <a:headEnd/>
            <a:tailEnd/>
          </a:ln>
        </p:spPr>
        <p:txBody>
          <a:bodyPr wrap="none" anchor="ctr"/>
          <a:lstStyle/>
          <a:p>
            <a:endParaRPr lang="en-US" dirty="0"/>
          </a:p>
        </p:txBody>
      </p:sp>
      <p:sp>
        <p:nvSpPr>
          <p:cNvPr id="26631" name="AutoShape 5"/>
          <p:cNvSpPr>
            <a:spLocks noChangeArrowheads="1"/>
          </p:cNvSpPr>
          <p:nvPr/>
        </p:nvSpPr>
        <p:spPr bwMode="auto">
          <a:xfrm rot="10800000">
            <a:off x="6781800" y="4419600"/>
            <a:ext cx="457200" cy="457200"/>
          </a:xfrm>
          <a:prstGeom prst="rtTriangle">
            <a:avLst/>
          </a:prstGeom>
          <a:solidFill>
            <a:srgbClr val="008000"/>
          </a:solidFill>
          <a:ln w="9525">
            <a:solidFill>
              <a:schemeClr val="tx1"/>
            </a:solidFill>
            <a:miter lim="800000"/>
            <a:headEnd/>
            <a:tailEnd/>
          </a:ln>
        </p:spPr>
        <p:txBody>
          <a:bodyPr wrap="none" anchor="ctr"/>
          <a:lstStyle/>
          <a:p>
            <a:endParaRPr lang="en-US" dirty="0"/>
          </a:p>
        </p:txBody>
      </p:sp>
      <p:sp>
        <p:nvSpPr>
          <p:cNvPr id="26632" name="AutoShape 6"/>
          <p:cNvSpPr>
            <a:spLocks noChangeArrowheads="1"/>
          </p:cNvSpPr>
          <p:nvPr/>
        </p:nvSpPr>
        <p:spPr bwMode="auto">
          <a:xfrm>
            <a:off x="6781800" y="3962400"/>
            <a:ext cx="457200" cy="457200"/>
          </a:xfrm>
          <a:prstGeom prst="rtTriangle">
            <a:avLst/>
          </a:prstGeom>
          <a:solidFill>
            <a:srgbClr val="FFFF00"/>
          </a:solidFill>
          <a:ln w="9525">
            <a:solidFill>
              <a:schemeClr val="tx1"/>
            </a:solidFill>
            <a:miter lim="800000"/>
            <a:headEnd/>
            <a:tailEnd/>
          </a:ln>
        </p:spPr>
        <p:txBody>
          <a:bodyPr wrap="none" anchor="ctr"/>
          <a:lstStyle/>
          <a:p>
            <a:endParaRPr lang="en-US" dirty="0"/>
          </a:p>
        </p:txBody>
      </p:sp>
      <p:sp>
        <p:nvSpPr>
          <p:cNvPr id="26633" name="AutoShape 7"/>
          <p:cNvSpPr>
            <a:spLocks noChangeArrowheads="1"/>
          </p:cNvSpPr>
          <p:nvPr/>
        </p:nvSpPr>
        <p:spPr bwMode="auto">
          <a:xfrm rot="10800000">
            <a:off x="6781800" y="3962400"/>
            <a:ext cx="457200" cy="457200"/>
          </a:xfrm>
          <a:prstGeom prst="rtTriangle">
            <a:avLst/>
          </a:prstGeom>
          <a:solidFill>
            <a:srgbClr val="008000"/>
          </a:solidFill>
          <a:ln w="9525">
            <a:solidFill>
              <a:schemeClr val="tx1"/>
            </a:solidFill>
            <a:miter lim="800000"/>
            <a:headEnd/>
            <a:tailEnd/>
          </a:ln>
        </p:spPr>
        <p:txBody>
          <a:bodyPr wrap="none" anchor="ctr"/>
          <a:lstStyle/>
          <a:p>
            <a:endParaRPr lang="en-US" dirty="0"/>
          </a:p>
        </p:txBody>
      </p:sp>
      <p:sp>
        <p:nvSpPr>
          <p:cNvPr id="26634" name="AutoShape 8"/>
          <p:cNvSpPr>
            <a:spLocks noChangeArrowheads="1"/>
          </p:cNvSpPr>
          <p:nvPr/>
        </p:nvSpPr>
        <p:spPr bwMode="auto">
          <a:xfrm>
            <a:off x="7239000" y="3962400"/>
            <a:ext cx="457200" cy="457200"/>
          </a:xfrm>
          <a:prstGeom prst="rtTriangle">
            <a:avLst/>
          </a:prstGeom>
          <a:solidFill>
            <a:srgbClr val="FFFF00"/>
          </a:solidFill>
          <a:ln w="9525">
            <a:solidFill>
              <a:schemeClr val="tx1"/>
            </a:solidFill>
            <a:miter lim="800000"/>
            <a:headEnd/>
            <a:tailEnd/>
          </a:ln>
        </p:spPr>
        <p:txBody>
          <a:bodyPr wrap="none" anchor="ctr"/>
          <a:lstStyle/>
          <a:p>
            <a:endParaRPr lang="en-US" dirty="0"/>
          </a:p>
        </p:txBody>
      </p:sp>
      <p:sp>
        <p:nvSpPr>
          <p:cNvPr id="26635" name="AutoShape 9"/>
          <p:cNvSpPr>
            <a:spLocks noChangeArrowheads="1"/>
          </p:cNvSpPr>
          <p:nvPr/>
        </p:nvSpPr>
        <p:spPr bwMode="auto">
          <a:xfrm rot="10800000">
            <a:off x="7239000" y="3962400"/>
            <a:ext cx="457200" cy="457200"/>
          </a:xfrm>
          <a:prstGeom prst="rtTriangle">
            <a:avLst/>
          </a:prstGeom>
          <a:solidFill>
            <a:srgbClr val="000080"/>
          </a:solidFill>
          <a:ln w="9525">
            <a:solidFill>
              <a:schemeClr val="tx1"/>
            </a:solidFill>
            <a:miter lim="800000"/>
            <a:headEnd/>
            <a:tailEnd/>
          </a:ln>
        </p:spPr>
        <p:txBody>
          <a:bodyPr wrap="none" anchor="ctr"/>
          <a:lstStyle/>
          <a:p>
            <a:endParaRPr lang="en-US" dirty="0"/>
          </a:p>
        </p:txBody>
      </p:sp>
      <p:sp>
        <p:nvSpPr>
          <p:cNvPr id="26636" name="Rectangle 10"/>
          <p:cNvSpPr>
            <a:spLocks noChangeArrowheads="1"/>
          </p:cNvSpPr>
          <p:nvPr/>
        </p:nvSpPr>
        <p:spPr bwMode="auto">
          <a:xfrm>
            <a:off x="7239000" y="39624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1</a:t>
            </a:r>
            <a:r>
              <a:rPr lang="en-US" sz="1600" baseline="-25000" dirty="0">
                <a:solidFill>
                  <a:schemeClr val="bg1"/>
                </a:solidFill>
              </a:rPr>
              <a:t>,0</a:t>
            </a:r>
            <a:endParaRPr lang="en-US" sz="1600" dirty="0">
              <a:solidFill>
                <a:schemeClr val="bg1"/>
              </a:solidFill>
            </a:endParaRPr>
          </a:p>
        </p:txBody>
      </p:sp>
      <p:sp>
        <p:nvSpPr>
          <p:cNvPr id="26637" name="Rectangle 11"/>
          <p:cNvSpPr>
            <a:spLocks noGrp="1" noChangeArrowheads="1"/>
          </p:cNvSpPr>
          <p:nvPr>
            <p:ph type="title"/>
          </p:nvPr>
        </p:nvSpPr>
        <p:spPr/>
        <p:txBody>
          <a:bodyPr/>
          <a:lstStyle/>
          <a:p>
            <a:pPr eaLnBrk="1" hangingPunct="1"/>
            <a:r>
              <a:rPr lang="en-US" dirty="0" smtClean="0"/>
              <a:t>A Small Example: Multiplication</a:t>
            </a:r>
          </a:p>
        </p:txBody>
      </p:sp>
      <p:sp>
        <p:nvSpPr>
          <p:cNvPr id="26638" name="Rectangle 12"/>
          <p:cNvSpPr>
            <a:spLocks noChangeArrowheads="1"/>
          </p:cNvSpPr>
          <p:nvPr/>
        </p:nvSpPr>
        <p:spPr bwMode="auto">
          <a:xfrm>
            <a:off x="44958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39" name="Rectangle 13"/>
          <p:cNvSpPr>
            <a:spLocks noChangeArrowheads="1"/>
          </p:cNvSpPr>
          <p:nvPr/>
        </p:nvSpPr>
        <p:spPr bwMode="auto">
          <a:xfrm>
            <a:off x="49530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40" name="Rectangle 14"/>
          <p:cNvSpPr>
            <a:spLocks noChangeArrowheads="1"/>
          </p:cNvSpPr>
          <p:nvPr/>
        </p:nvSpPr>
        <p:spPr bwMode="auto">
          <a:xfrm>
            <a:off x="5410200" y="3962400"/>
            <a:ext cx="457200" cy="457200"/>
          </a:xfrm>
          <a:prstGeom prst="rect">
            <a:avLst/>
          </a:prstGeom>
          <a:solidFill>
            <a:srgbClr val="FFFF00"/>
          </a:solidFill>
          <a:ln w="9525">
            <a:solidFill>
              <a:schemeClr val="tx1"/>
            </a:solidFill>
            <a:miter lim="800000"/>
            <a:headEnd/>
            <a:tailEnd/>
          </a:ln>
        </p:spPr>
        <p:txBody>
          <a:bodyPr wrap="none" anchor="ctr"/>
          <a:lstStyle/>
          <a:p>
            <a:pPr algn="ctr"/>
            <a:r>
              <a:rPr lang="en-US" sz="1600" dirty="0"/>
              <a:t>Md</a:t>
            </a:r>
            <a:r>
              <a:rPr lang="en-US" sz="1600" baseline="-25000" dirty="0"/>
              <a:t>2,0</a:t>
            </a:r>
          </a:p>
        </p:txBody>
      </p:sp>
      <p:sp>
        <p:nvSpPr>
          <p:cNvPr id="26641" name="Rectangle 15"/>
          <p:cNvSpPr>
            <a:spLocks noChangeArrowheads="1"/>
          </p:cNvSpPr>
          <p:nvPr/>
        </p:nvSpPr>
        <p:spPr bwMode="auto">
          <a:xfrm>
            <a:off x="49530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42" name="Rectangle 16"/>
          <p:cNvSpPr>
            <a:spLocks noChangeArrowheads="1"/>
          </p:cNvSpPr>
          <p:nvPr/>
        </p:nvSpPr>
        <p:spPr bwMode="auto">
          <a:xfrm>
            <a:off x="4953000" y="4419600"/>
            <a:ext cx="457200" cy="457200"/>
          </a:xfrm>
          <a:prstGeom prst="rect">
            <a:avLst/>
          </a:prstGeom>
          <a:solidFill>
            <a:srgbClr val="FF0000"/>
          </a:solidFill>
          <a:ln w="9525">
            <a:solidFill>
              <a:schemeClr val="tx1"/>
            </a:solidFill>
            <a:miter lim="800000"/>
            <a:headEnd/>
            <a:tailEnd/>
          </a:ln>
        </p:spPr>
        <p:txBody>
          <a:bodyPr wrap="none" anchor="ctr"/>
          <a:lstStyle/>
          <a:p>
            <a:pPr algn="ctr"/>
            <a:r>
              <a:rPr lang="en-US" sz="1600" dirty="0">
                <a:solidFill>
                  <a:schemeClr val="bg1"/>
                </a:solidFill>
              </a:rPr>
              <a:t>Md</a:t>
            </a:r>
            <a:r>
              <a:rPr lang="en-US" sz="1600" baseline="-25000" dirty="0">
                <a:solidFill>
                  <a:schemeClr val="bg1"/>
                </a:solidFill>
              </a:rPr>
              <a:t>1,1</a:t>
            </a:r>
          </a:p>
        </p:txBody>
      </p:sp>
      <p:sp>
        <p:nvSpPr>
          <p:cNvPr id="26643" name="Rectangle 17"/>
          <p:cNvSpPr>
            <a:spLocks noChangeArrowheads="1"/>
          </p:cNvSpPr>
          <p:nvPr/>
        </p:nvSpPr>
        <p:spPr bwMode="auto">
          <a:xfrm>
            <a:off x="4953000" y="3962400"/>
            <a:ext cx="457200" cy="457200"/>
          </a:xfrm>
          <a:prstGeom prst="rect">
            <a:avLst/>
          </a:prstGeom>
          <a:solidFill>
            <a:srgbClr val="FFFF00"/>
          </a:solidFill>
          <a:ln w="9525">
            <a:solidFill>
              <a:schemeClr val="tx1"/>
            </a:solidFill>
            <a:miter lim="800000"/>
            <a:headEnd/>
            <a:tailEnd/>
          </a:ln>
        </p:spPr>
        <p:txBody>
          <a:bodyPr wrap="none" anchor="ctr"/>
          <a:lstStyle/>
          <a:p>
            <a:pPr algn="ctr"/>
            <a:r>
              <a:rPr lang="en-US" sz="1600" dirty="0"/>
              <a:t>Md</a:t>
            </a:r>
            <a:r>
              <a:rPr lang="en-US" sz="1600" baseline="-25000" dirty="0"/>
              <a:t>1,0</a:t>
            </a:r>
          </a:p>
        </p:txBody>
      </p:sp>
      <p:sp>
        <p:nvSpPr>
          <p:cNvPr id="26644" name="Rectangle 18"/>
          <p:cNvSpPr>
            <a:spLocks noChangeArrowheads="1"/>
          </p:cNvSpPr>
          <p:nvPr/>
        </p:nvSpPr>
        <p:spPr bwMode="auto">
          <a:xfrm>
            <a:off x="4495800" y="3962400"/>
            <a:ext cx="457200" cy="457200"/>
          </a:xfrm>
          <a:prstGeom prst="rect">
            <a:avLst/>
          </a:prstGeom>
          <a:solidFill>
            <a:srgbClr val="FFFF00"/>
          </a:solidFill>
          <a:ln w="9525">
            <a:solidFill>
              <a:schemeClr val="tx1"/>
            </a:solidFill>
            <a:miter lim="800000"/>
            <a:headEnd/>
            <a:tailEnd/>
          </a:ln>
        </p:spPr>
        <p:txBody>
          <a:bodyPr wrap="none" anchor="ctr"/>
          <a:lstStyle/>
          <a:p>
            <a:pPr algn="ctr"/>
            <a:r>
              <a:rPr lang="en-US" sz="1600" dirty="0"/>
              <a:t>Md</a:t>
            </a:r>
            <a:r>
              <a:rPr lang="en-US" sz="1600" baseline="-25000" dirty="0"/>
              <a:t>0,0</a:t>
            </a:r>
          </a:p>
        </p:txBody>
      </p:sp>
      <p:sp>
        <p:nvSpPr>
          <p:cNvPr id="26645" name="Rectangle 19"/>
          <p:cNvSpPr>
            <a:spLocks noChangeArrowheads="1"/>
          </p:cNvSpPr>
          <p:nvPr/>
        </p:nvSpPr>
        <p:spPr bwMode="auto">
          <a:xfrm>
            <a:off x="4495800" y="4419600"/>
            <a:ext cx="457200" cy="457200"/>
          </a:xfrm>
          <a:prstGeom prst="rect">
            <a:avLst/>
          </a:prstGeom>
          <a:solidFill>
            <a:srgbClr val="FF0000"/>
          </a:solidFill>
          <a:ln w="9525">
            <a:solidFill>
              <a:schemeClr val="tx1"/>
            </a:solidFill>
            <a:miter lim="800000"/>
            <a:headEnd/>
            <a:tailEnd/>
          </a:ln>
        </p:spPr>
        <p:txBody>
          <a:bodyPr wrap="none" anchor="ctr"/>
          <a:lstStyle/>
          <a:p>
            <a:pPr algn="ctr"/>
            <a:r>
              <a:rPr lang="en-US" sz="1600" dirty="0">
                <a:solidFill>
                  <a:schemeClr val="bg1"/>
                </a:solidFill>
              </a:rPr>
              <a:t>Md</a:t>
            </a:r>
            <a:r>
              <a:rPr lang="en-US" sz="1600" baseline="-25000" dirty="0">
                <a:solidFill>
                  <a:schemeClr val="bg1"/>
                </a:solidFill>
              </a:rPr>
              <a:t>0,1</a:t>
            </a:r>
          </a:p>
        </p:txBody>
      </p:sp>
      <p:sp>
        <p:nvSpPr>
          <p:cNvPr id="26646" name="Rectangle 20"/>
          <p:cNvSpPr>
            <a:spLocks noChangeArrowheads="1"/>
          </p:cNvSpPr>
          <p:nvPr/>
        </p:nvSpPr>
        <p:spPr bwMode="auto">
          <a:xfrm>
            <a:off x="44958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47" name="Rectangle 21"/>
          <p:cNvSpPr>
            <a:spLocks noChangeArrowheads="1"/>
          </p:cNvSpPr>
          <p:nvPr/>
        </p:nvSpPr>
        <p:spPr bwMode="auto">
          <a:xfrm>
            <a:off x="5867400" y="3962400"/>
            <a:ext cx="457200" cy="457200"/>
          </a:xfrm>
          <a:prstGeom prst="rect">
            <a:avLst/>
          </a:prstGeom>
          <a:solidFill>
            <a:srgbClr val="FFFF00"/>
          </a:solidFill>
          <a:ln w="9525">
            <a:solidFill>
              <a:schemeClr val="tx1"/>
            </a:solidFill>
            <a:miter lim="800000"/>
            <a:headEnd/>
            <a:tailEnd/>
          </a:ln>
        </p:spPr>
        <p:txBody>
          <a:bodyPr wrap="none" anchor="ctr"/>
          <a:lstStyle/>
          <a:p>
            <a:pPr algn="ctr"/>
            <a:r>
              <a:rPr lang="en-US" sz="1600" dirty="0"/>
              <a:t>Md</a:t>
            </a:r>
            <a:r>
              <a:rPr lang="en-US" sz="1600" baseline="-25000" dirty="0"/>
              <a:t>3,0</a:t>
            </a:r>
          </a:p>
        </p:txBody>
      </p:sp>
      <p:sp>
        <p:nvSpPr>
          <p:cNvPr id="26648" name="Rectangle 22"/>
          <p:cNvSpPr>
            <a:spLocks noChangeArrowheads="1"/>
          </p:cNvSpPr>
          <p:nvPr/>
        </p:nvSpPr>
        <p:spPr bwMode="auto">
          <a:xfrm>
            <a:off x="54102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49" name="Rectangle 23"/>
          <p:cNvSpPr>
            <a:spLocks noChangeArrowheads="1"/>
          </p:cNvSpPr>
          <p:nvPr/>
        </p:nvSpPr>
        <p:spPr bwMode="auto">
          <a:xfrm>
            <a:off x="54102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0" name="Rectangle 24"/>
          <p:cNvSpPr>
            <a:spLocks noChangeArrowheads="1"/>
          </p:cNvSpPr>
          <p:nvPr/>
        </p:nvSpPr>
        <p:spPr bwMode="auto">
          <a:xfrm>
            <a:off x="5410200" y="4419600"/>
            <a:ext cx="457200" cy="457200"/>
          </a:xfrm>
          <a:prstGeom prst="rect">
            <a:avLst/>
          </a:prstGeom>
          <a:solidFill>
            <a:srgbClr val="FF0000"/>
          </a:solidFill>
          <a:ln w="9525">
            <a:solidFill>
              <a:schemeClr val="tx1"/>
            </a:solidFill>
            <a:miter lim="800000"/>
            <a:headEnd/>
            <a:tailEnd/>
          </a:ln>
        </p:spPr>
        <p:txBody>
          <a:bodyPr wrap="none" anchor="ctr"/>
          <a:lstStyle/>
          <a:p>
            <a:pPr algn="ctr"/>
            <a:r>
              <a:rPr lang="en-US" sz="1600" dirty="0">
                <a:solidFill>
                  <a:schemeClr val="bg1"/>
                </a:solidFill>
              </a:rPr>
              <a:t>Md</a:t>
            </a:r>
            <a:r>
              <a:rPr lang="en-US" sz="1600" baseline="-25000" dirty="0">
                <a:solidFill>
                  <a:schemeClr val="bg1"/>
                </a:solidFill>
              </a:rPr>
              <a:t>2,1</a:t>
            </a:r>
          </a:p>
        </p:txBody>
      </p:sp>
      <p:sp>
        <p:nvSpPr>
          <p:cNvPr id="26651" name="Rectangle 25"/>
          <p:cNvSpPr>
            <a:spLocks noChangeArrowheads="1"/>
          </p:cNvSpPr>
          <p:nvPr/>
        </p:nvSpPr>
        <p:spPr bwMode="auto">
          <a:xfrm>
            <a:off x="6781800" y="39624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0,</a:t>
            </a:r>
            <a:r>
              <a:rPr lang="en-US" sz="1600" baseline="-25000" dirty="0">
                <a:solidFill>
                  <a:schemeClr val="bg1"/>
                </a:solidFill>
              </a:rPr>
              <a:t>0</a:t>
            </a:r>
            <a:endParaRPr lang="en-US" sz="1600" dirty="0">
              <a:solidFill>
                <a:schemeClr val="bg1"/>
              </a:solidFill>
            </a:endParaRPr>
          </a:p>
        </p:txBody>
      </p:sp>
      <p:sp>
        <p:nvSpPr>
          <p:cNvPr id="26652" name="Rectangle 26"/>
          <p:cNvSpPr>
            <a:spLocks noChangeArrowheads="1"/>
          </p:cNvSpPr>
          <p:nvPr/>
        </p:nvSpPr>
        <p:spPr bwMode="auto">
          <a:xfrm>
            <a:off x="58674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3" name="Rectangle 27"/>
          <p:cNvSpPr>
            <a:spLocks noChangeArrowheads="1"/>
          </p:cNvSpPr>
          <p:nvPr/>
        </p:nvSpPr>
        <p:spPr bwMode="auto">
          <a:xfrm>
            <a:off x="58674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4" name="Rectangle 28"/>
          <p:cNvSpPr>
            <a:spLocks noChangeArrowheads="1"/>
          </p:cNvSpPr>
          <p:nvPr/>
        </p:nvSpPr>
        <p:spPr bwMode="auto">
          <a:xfrm>
            <a:off x="5867400" y="4419600"/>
            <a:ext cx="457200" cy="457200"/>
          </a:xfrm>
          <a:prstGeom prst="rect">
            <a:avLst/>
          </a:prstGeom>
          <a:solidFill>
            <a:srgbClr val="FF0000"/>
          </a:solidFill>
          <a:ln w="9525">
            <a:solidFill>
              <a:schemeClr val="tx1"/>
            </a:solidFill>
            <a:miter lim="800000"/>
            <a:headEnd/>
            <a:tailEnd/>
          </a:ln>
        </p:spPr>
        <p:txBody>
          <a:bodyPr wrap="none" anchor="ctr"/>
          <a:lstStyle/>
          <a:p>
            <a:pPr algn="ctr"/>
            <a:r>
              <a:rPr lang="en-US" sz="1600" dirty="0">
                <a:solidFill>
                  <a:schemeClr val="bg1"/>
                </a:solidFill>
              </a:rPr>
              <a:t>Md</a:t>
            </a:r>
            <a:r>
              <a:rPr lang="en-US" sz="1600" baseline="-25000" dirty="0">
                <a:solidFill>
                  <a:schemeClr val="bg1"/>
                </a:solidFill>
              </a:rPr>
              <a:t>3,1</a:t>
            </a:r>
          </a:p>
        </p:txBody>
      </p:sp>
      <p:sp>
        <p:nvSpPr>
          <p:cNvPr id="26655" name="Rectangle 29"/>
          <p:cNvSpPr>
            <a:spLocks noChangeArrowheads="1"/>
          </p:cNvSpPr>
          <p:nvPr/>
        </p:nvSpPr>
        <p:spPr bwMode="auto">
          <a:xfrm>
            <a:off x="6781800" y="4419600"/>
            <a:ext cx="457200" cy="457200"/>
          </a:xfrm>
          <a:prstGeom prst="rect">
            <a:avLst/>
          </a:prstGeom>
          <a:noFill/>
          <a:ln w="9525">
            <a:solidFill>
              <a:schemeClr val="tx1"/>
            </a:solidFill>
            <a:miter lim="800000"/>
            <a:headEnd/>
            <a:tailEnd/>
          </a:ln>
        </p:spPr>
        <p:txBody>
          <a:bodyPr wrap="none" anchor="ctr"/>
          <a:lstStyle/>
          <a:p>
            <a:pPr algn="ctr"/>
            <a:r>
              <a:rPr lang="en-US" sz="1600" dirty="0">
                <a:solidFill>
                  <a:schemeClr val="bg1"/>
                </a:solidFill>
              </a:rPr>
              <a:t>Pd</a:t>
            </a:r>
            <a:r>
              <a:rPr lang="en-US" sz="1600" baseline="-25000" dirty="0">
                <a:solidFill>
                  <a:schemeClr val="bg1"/>
                </a:solidFill>
              </a:rPr>
              <a:t>0,1</a:t>
            </a:r>
          </a:p>
        </p:txBody>
      </p:sp>
      <p:sp>
        <p:nvSpPr>
          <p:cNvPr id="26656" name="Rectangle 30"/>
          <p:cNvSpPr>
            <a:spLocks noChangeArrowheads="1"/>
          </p:cNvSpPr>
          <p:nvPr/>
        </p:nvSpPr>
        <p:spPr bwMode="auto">
          <a:xfrm>
            <a:off x="67818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7" name="Rectangle 31"/>
          <p:cNvSpPr>
            <a:spLocks noChangeArrowheads="1"/>
          </p:cNvSpPr>
          <p:nvPr/>
        </p:nvSpPr>
        <p:spPr bwMode="auto">
          <a:xfrm>
            <a:off x="67818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8" name="Rectangle 32"/>
          <p:cNvSpPr>
            <a:spLocks noChangeArrowheads="1"/>
          </p:cNvSpPr>
          <p:nvPr/>
        </p:nvSpPr>
        <p:spPr bwMode="auto">
          <a:xfrm>
            <a:off x="7239000" y="44196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59" name="Rectangle 33"/>
          <p:cNvSpPr>
            <a:spLocks noChangeArrowheads="1"/>
          </p:cNvSpPr>
          <p:nvPr/>
        </p:nvSpPr>
        <p:spPr bwMode="auto">
          <a:xfrm>
            <a:off x="72390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0" name="Rectangle 34"/>
          <p:cNvSpPr>
            <a:spLocks noChangeArrowheads="1"/>
          </p:cNvSpPr>
          <p:nvPr/>
        </p:nvSpPr>
        <p:spPr bwMode="auto">
          <a:xfrm>
            <a:off x="72390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1" name="Rectangle 35"/>
          <p:cNvSpPr>
            <a:spLocks noChangeArrowheads="1"/>
          </p:cNvSpPr>
          <p:nvPr/>
        </p:nvSpPr>
        <p:spPr bwMode="auto">
          <a:xfrm>
            <a:off x="7696200" y="39624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2,0</a:t>
            </a:r>
          </a:p>
        </p:txBody>
      </p:sp>
      <p:sp>
        <p:nvSpPr>
          <p:cNvPr id="26662" name="Rectangle 36"/>
          <p:cNvSpPr>
            <a:spLocks noChangeArrowheads="1"/>
          </p:cNvSpPr>
          <p:nvPr/>
        </p:nvSpPr>
        <p:spPr bwMode="auto">
          <a:xfrm>
            <a:off x="7696200" y="44196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3" name="Rectangle 37"/>
          <p:cNvSpPr>
            <a:spLocks noChangeArrowheads="1"/>
          </p:cNvSpPr>
          <p:nvPr/>
        </p:nvSpPr>
        <p:spPr bwMode="auto">
          <a:xfrm>
            <a:off x="8153400" y="44196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4" name="Rectangle 38"/>
          <p:cNvSpPr>
            <a:spLocks noChangeArrowheads="1"/>
          </p:cNvSpPr>
          <p:nvPr/>
        </p:nvSpPr>
        <p:spPr bwMode="auto">
          <a:xfrm>
            <a:off x="81534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5" name="Rectangle 39"/>
          <p:cNvSpPr>
            <a:spLocks noChangeArrowheads="1"/>
          </p:cNvSpPr>
          <p:nvPr/>
        </p:nvSpPr>
        <p:spPr bwMode="auto">
          <a:xfrm>
            <a:off x="8153400" y="39624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3,0</a:t>
            </a:r>
          </a:p>
        </p:txBody>
      </p:sp>
      <p:sp>
        <p:nvSpPr>
          <p:cNvPr id="26666" name="Rectangle 40"/>
          <p:cNvSpPr>
            <a:spLocks noChangeArrowheads="1"/>
          </p:cNvSpPr>
          <p:nvPr/>
        </p:nvSpPr>
        <p:spPr bwMode="auto">
          <a:xfrm>
            <a:off x="7696200" y="4876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7" name="Rectangle 41"/>
          <p:cNvSpPr>
            <a:spLocks noChangeArrowheads="1"/>
          </p:cNvSpPr>
          <p:nvPr/>
        </p:nvSpPr>
        <p:spPr bwMode="auto">
          <a:xfrm>
            <a:off x="76962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8" name="Rectangle 42"/>
          <p:cNvSpPr>
            <a:spLocks noChangeArrowheads="1"/>
          </p:cNvSpPr>
          <p:nvPr/>
        </p:nvSpPr>
        <p:spPr bwMode="auto">
          <a:xfrm>
            <a:off x="81534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69" name="Rectangle 43"/>
          <p:cNvSpPr>
            <a:spLocks noChangeArrowheads="1"/>
          </p:cNvSpPr>
          <p:nvPr/>
        </p:nvSpPr>
        <p:spPr bwMode="auto">
          <a:xfrm>
            <a:off x="6781800" y="3124200"/>
            <a:ext cx="457200" cy="457200"/>
          </a:xfrm>
          <a:prstGeom prst="rect">
            <a:avLst/>
          </a:prstGeom>
          <a:solidFill>
            <a:srgbClr val="00800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0,3</a:t>
            </a:r>
          </a:p>
        </p:txBody>
      </p:sp>
      <p:sp>
        <p:nvSpPr>
          <p:cNvPr id="26670" name="Rectangle 44"/>
          <p:cNvSpPr>
            <a:spLocks noChangeArrowheads="1"/>
          </p:cNvSpPr>
          <p:nvPr/>
        </p:nvSpPr>
        <p:spPr bwMode="auto">
          <a:xfrm>
            <a:off x="7239000" y="3124200"/>
            <a:ext cx="457200" cy="457200"/>
          </a:xfrm>
          <a:prstGeom prst="rect">
            <a:avLst/>
          </a:prstGeom>
          <a:solidFill>
            <a:srgbClr val="00008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1,3</a:t>
            </a:r>
          </a:p>
        </p:txBody>
      </p:sp>
      <p:sp>
        <p:nvSpPr>
          <p:cNvPr id="26671" name="Rectangle 45"/>
          <p:cNvSpPr>
            <a:spLocks noChangeArrowheads="1"/>
          </p:cNvSpPr>
          <p:nvPr/>
        </p:nvSpPr>
        <p:spPr bwMode="auto">
          <a:xfrm>
            <a:off x="7696200" y="17526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72" name="Rectangle 46"/>
          <p:cNvSpPr>
            <a:spLocks noChangeArrowheads="1"/>
          </p:cNvSpPr>
          <p:nvPr/>
        </p:nvSpPr>
        <p:spPr bwMode="auto">
          <a:xfrm>
            <a:off x="7239000" y="2667000"/>
            <a:ext cx="457200" cy="457200"/>
          </a:xfrm>
          <a:prstGeom prst="rect">
            <a:avLst/>
          </a:prstGeom>
          <a:solidFill>
            <a:srgbClr val="00008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1,2</a:t>
            </a:r>
          </a:p>
        </p:txBody>
      </p:sp>
      <p:sp>
        <p:nvSpPr>
          <p:cNvPr id="26673" name="Rectangle 47"/>
          <p:cNvSpPr>
            <a:spLocks noChangeArrowheads="1"/>
          </p:cNvSpPr>
          <p:nvPr/>
        </p:nvSpPr>
        <p:spPr bwMode="auto">
          <a:xfrm>
            <a:off x="7239000" y="2209800"/>
            <a:ext cx="457200" cy="457200"/>
          </a:xfrm>
          <a:prstGeom prst="rect">
            <a:avLst/>
          </a:prstGeom>
          <a:solidFill>
            <a:srgbClr val="00008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1,1</a:t>
            </a:r>
          </a:p>
        </p:txBody>
      </p:sp>
      <p:sp>
        <p:nvSpPr>
          <p:cNvPr id="26674" name="Rectangle 48"/>
          <p:cNvSpPr>
            <a:spLocks noChangeArrowheads="1"/>
          </p:cNvSpPr>
          <p:nvPr/>
        </p:nvSpPr>
        <p:spPr bwMode="auto">
          <a:xfrm>
            <a:off x="7239000" y="1752600"/>
            <a:ext cx="457200" cy="457200"/>
          </a:xfrm>
          <a:prstGeom prst="rect">
            <a:avLst/>
          </a:prstGeom>
          <a:solidFill>
            <a:srgbClr val="00008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1,0</a:t>
            </a:r>
          </a:p>
        </p:txBody>
      </p:sp>
      <p:sp>
        <p:nvSpPr>
          <p:cNvPr id="26675" name="Rectangle 49"/>
          <p:cNvSpPr>
            <a:spLocks noChangeArrowheads="1"/>
          </p:cNvSpPr>
          <p:nvPr/>
        </p:nvSpPr>
        <p:spPr bwMode="auto">
          <a:xfrm>
            <a:off x="6781800" y="1752600"/>
            <a:ext cx="457200" cy="457200"/>
          </a:xfrm>
          <a:prstGeom prst="rect">
            <a:avLst/>
          </a:prstGeom>
          <a:solidFill>
            <a:srgbClr val="00800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0,0</a:t>
            </a:r>
          </a:p>
        </p:txBody>
      </p:sp>
      <p:sp>
        <p:nvSpPr>
          <p:cNvPr id="26676" name="Rectangle 50"/>
          <p:cNvSpPr>
            <a:spLocks noChangeArrowheads="1"/>
          </p:cNvSpPr>
          <p:nvPr/>
        </p:nvSpPr>
        <p:spPr bwMode="auto">
          <a:xfrm>
            <a:off x="6781800" y="2209800"/>
            <a:ext cx="457200" cy="457200"/>
          </a:xfrm>
          <a:prstGeom prst="rect">
            <a:avLst/>
          </a:prstGeom>
          <a:solidFill>
            <a:srgbClr val="00800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0,1</a:t>
            </a:r>
          </a:p>
        </p:txBody>
      </p:sp>
      <p:sp>
        <p:nvSpPr>
          <p:cNvPr id="26677" name="Rectangle 51"/>
          <p:cNvSpPr>
            <a:spLocks noChangeArrowheads="1"/>
          </p:cNvSpPr>
          <p:nvPr/>
        </p:nvSpPr>
        <p:spPr bwMode="auto">
          <a:xfrm>
            <a:off x="6781800" y="2667000"/>
            <a:ext cx="457200" cy="457200"/>
          </a:xfrm>
          <a:prstGeom prst="rect">
            <a:avLst/>
          </a:prstGeom>
          <a:solidFill>
            <a:srgbClr val="008000"/>
          </a:solidFill>
          <a:ln w="9525">
            <a:solidFill>
              <a:schemeClr val="tx1"/>
            </a:solidFill>
            <a:miter lim="800000"/>
            <a:headEnd/>
            <a:tailEnd/>
          </a:ln>
        </p:spPr>
        <p:txBody>
          <a:bodyPr wrap="none" anchor="ctr"/>
          <a:lstStyle/>
          <a:p>
            <a:pPr algn="ctr"/>
            <a:r>
              <a:rPr lang="en-US" sz="1600" dirty="0">
                <a:solidFill>
                  <a:schemeClr val="bg1"/>
                </a:solidFill>
              </a:rPr>
              <a:t>Nd</a:t>
            </a:r>
            <a:r>
              <a:rPr lang="en-US" sz="1600" baseline="-25000" dirty="0">
                <a:solidFill>
                  <a:schemeClr val="bg1"/>
                </a:solidFill>
              </a:rPr>
              <a:t>0,2</a:t>
            </a:r>
          </a:p>
        </p:txBody>
      </p:sp>
      <p:sp>
        <p:nvSpPr>
          <p:cNvPr id="26678" name="Rectangle 52"/>
          <p:cNvSpPr>
            <a:spLocks noChangeArrowheads="1"/>
          </p:cNvSpPr>
          <p:nvPr/>
        </p:nvSpPr>
        <p:spPr bwMode="auto">
          <a:xfrm>
            <a:off x="8153400" y="17526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79" name="Rectangle 53"/>
          <p:cNvSpPr>
            <a:spLocks noChangeArrowheads="1"/>
          </p:cNvSpPr>
          <p:nvPr/>
        </p:nvSpPr>
        <p:spPr bwMode="auto">
          <a:xfrm>
            <a:off x="7696200" y="3124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0" name="Rectangle 54"/>
          <p:cNvSpPr>
            <a:spLocks noChangeArrowheads="1"/>
          </p:cNvSpPr>
          <p:nvPr/>
        </p:nvSpPr>
        <p:spPr bwMode="auto">
          <a:xfrm>
            <a:off x="7696200" y="2667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1" name="Rectangle 55"/>
          <p:cNvSpPr>
            <a:spLocks noChangeArrowheads="1"/>
          </p:cNvSpPr>
          <p:nvPr/>
        </p:nvSpPr>
        <p:spPr bwMode="auto">
          <a:xfrm>
            <a:off x="7696200" y="2209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2" name="Rectangle 56"/>
          <p:cNvSpPr>
            <a:spLocks noChangeArrowheads="1"/>
          </p:cNvSpPr>
          <p:nvPr/>
        </p:nvSpPr>
        <p:spPr bwMode="auto">
          <a:xfrm>
            <a:off x="8153400" y="3124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3" name="Rectangle 57"/>
          <p:cNvSpPr>
            <a:spLocks noChangeArrowheads="1"/>
          </p:cNvSpPr>
          <p:nvPr/>
        </p:nvSpPr>
        <p:spPr bwMode="auto">
          <a:xfrm>
            <a:off x="8153400" y="2667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4" name="Rectangle 58"/>
          <p:cNvSpPr>
            <a:spLocks noChangeArrowheads="1"/>
          </p:cNvSpPr>
          <p:nvPr/>
        </p:nvSpPr>
        <p:spPr bwMode="auto">
          <a:xfrm>
            <a:off x="8153400" y="2209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85" name="Rectangle 59"/>
          <p:cNvSpPr>
            <a:spLocks noChangeArrowheads="1"/>
          </p:cNvSpPr>
          <p:nvPr/>
        </p:nvSpPr>
        <p:spPr bwMode="auto">
          <a:xfrm>
            <a:off x="7239000" y="4419600"/>
            <a:ext cx="457200" cy="457200"/>
          </a:xfrm>
          <a:prstGeom prst="rect">
            <a:avLst/>
          </a:prstGeom>
          <a:noFill/>
          <a:ln w="9525">
            <a:solidFill>
              <a:schemeClr val="tx1"/>
            </a:solidFill>
            <a:miter lim="800000"/>
            <a:headEnd/>
            <a:tailEnd/>
          </a:ln>
        </p:spPr>
        <p:txBody>
          <a:bodyPr wrap="none" anchor="ctr"/>
          <a:lstStyle/>
          <a:p>
            <a:pPr algn="ctr"/>
            <a:r>
              <a:rPr lang="en-US" sz="1600" dirty="0">
                <a:solidFill>
                  <a:schemeClr val="bg1"/>
                </a:solidFill>
              </a:rPr>
              <a:t>Pd</a:t>
            </a:r>
            <a:r>
              <a:rPr lang="en-US" sz="1600" baseline="-25000" dirty="0">
                <a:solidFill>
                  <a:schemeClr val="bg1"/>
                </a:solidFill>
              </a:rPr>
              <a:t>1,1</a:t>
            </a:r>
          </a:p>
        </p:txBody>
      </p:sp>
      <p:sp>
        <p:nvSpPr>
          <p:cNvPr id="26686" name="Line 60"/>
          <p:cNvSpPr>
            <a:spLocks noChangeShapeType="1"/>
          </p:cNvSpPr>
          <p:nvPr/>
        </p:nvSpPr>
        <p:spPr bwMode="auto">
          <a:xfrm>
            <a:off x="6858000" y="1752600"/>
            <a:ext cx="0" cy="2286000"/>
          </a:xfrm>
          <a:prstGeom prst="line">
            <a:avLst/>
          </a:prstGeom>
          <a:noFill/>
          <a:ln w="44450">
            <a:solidFill>
              <a:schemeClr val="tx1"/>
            </a:solidFill>
            <a:round/>
            <a:headEnd/>
            <a:tailEnd type="triangle" w="med" len="med"/>
          </a:ln>
        </p:spPr>
        <p:txBody>
          <a:bodyPr/>
          <a:lstStyle/>
          <a:p>
            <a:endParaRPr lang="en-US" dirty="0"/>
          </a:p>
        </p:txBody>
      </p:sp>
      <p:sp>
        <p:nvSpPr>
          <p:cNvPr id="26687" name="Line 61"/>
          <p:cNvSpPr>
            <a:spLocks noChangeShapeType="1"/>
          </p:cNvSpPr>
          <p:nvPr/>
        </p:nvSpPr>
        <p:spPr bwMode="auto">
          <a:xfrm>
            <a:off x="4495800" y="4038600"/>
            <a:ext cx="2362200" cy="0"/>
          </a:xfrm>
          <a:prstGeom prst="line">
            <a:avLst/>
          </a:prstGeom>
          <a:noFill/>
          <a:ln w="44450">
            <a:solidFill>
              <a:schemeClr val="tx1"/>
            </a:solidFill>
            <a:round/>
            <a:headEnd/>
            <a:tailEnd type="triangle" w="med" len="med"/>
          </a:ln>
        </p:spPr>
        <p:txBody>
          <a:bodyPr/>
          <a:lstStyle/>
          <a:p>
            <a:endParaRPr lang="en-US" dirty="0"/>
          </a:p>
        </p:txBody>
      </p:sp>
      <p:sp>
        <p:nvSpPr>
          <p:cNvPr id="26688" name="Rectangle 62"/>
          <p:cNvSpPr>
            <a:spLocks noChangeArrowheads="1"/>
          </p:cNvSpPr>
          <p:nvPr/>
        </p:nvSpPr>
        <p:spPr bwMode="auto">
          <a:xfrm>
            <a:off x="6781800" y="48768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0,2</a:t>
            </a:r>
            <a:endParaRPr lang="en-US" sz="1600" dirty="0"/>
          </a:p>
        </p:txBody>
      </p:sp>
      <p:sp>
        <p:nvSpPr>
          <p:cNvPr id="26689" name="Rectangle 63"/>
          <p:cNvSpPr>
            <a:spLocks noChangeArrowheads="1"/>
          </p:cNvSpPr>
          <p:nvPr/>
        </p:nvSpPr>
        <p:spPr bwMode="auto">
          <a:xfrm>
            <a:off x="7696200" y="48768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2,2</a:t>
            </a:r>
          </a:p>
        </p:txBody>
      </p:sp>
      <p:sp>
        <p:nvSpPr>
          <p:cNvPr id="26690" name="Rectangle 64"/>
          <p:cNvSpPr>
            <a:spLocks noChangeArrowheads="1"/>
          </p:cNvSpPr>
          <p:nvPr/>
        </p:nvSpPr>
        <p:spPr bwMode="auto">
          <a:xfrm>
            <a:off x="8153400" y="48768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3,2</a:t>
            </a:r>
          </a:p>
        </p:txBody>
      </p:sp>
      <p:sp>
        <p:nvSpPr>
          <p:cNvPr id="26691" name="Rectangle 65"/>
          <p:cNvSpPr>
            <a:spLocks noChangeArrowheads="1"/>
          </p:cNvSpPr>
          <p:nvPr/>
        </p:nvSpPr>
        <p:spPr bwMode="auto">
          <a:xfrm>
            <a:off x="7239000" y="48768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1,2</a:t>
            </a:r>
          </a:p>
        </p:txBody>
      </p:sp>
      <p:sp>
        <p:nvSpPr>
          <p:cNvPr id="26692" name="Rectangle 66"/>
          <p:cNvSpPr>
            <a:spLocks noChangeArrowheads="1"/>
          </p:cNvSpPr>
          <p:nvPr/>
        </p:nvSpPr>
        <p:spPr bwMode="auto">
          <a:xfrm>
            <a:off x="8153400" y="44196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3,1</a:t>
            </a:r>
          </a:p>
        </p:txBody>
      </p:sp>
      <p:sp>
        <p:nvSpPr>
          <p:cNvPr id="26693" name="Rectangle 67"/>
          <p:cNvSpPr>
            <a:spLocks noChangeArrowheads="1"/>
          </p:cNvSpPr>
          <p:nvPr/>
        </p:nvSpPr>
        <p:spPr bwMode="auto">
          <a:xfrm>
            <a:off x="7696200" y="44196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2,1</a:t>
            </a:r>
          </a:p>
        </p:txBody>
      </p:sp>
      <p:sp>
        <p:nvSpPr>
          <p:cNvPr id="26694" name="Rectangle 68"/>
          <p:cNvSpPr>
            <a:spLocks noChangeArrowheads="1"/>
          </p:cNvSpPr>
          <p:nvPr/>
        </p:nvSpPr>
        <p:spPr bwMode="auto">
          <a:xfrm>
            <a:off x="67818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95" name="Rectangle 69"/>
          <p:cNvSpPr>
            <a:spLocks noChangeArrowheads="1"/>
          </p:cNvSpPr>
          <p:nvPr/>
        </p:nvSpPr>
        <p:spPr bwMode="auto">
          <a:xfrm>
            <a:off x="72390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96" name="Rectangle 70"/>
          <p:cNvSpPr>
            <a:spLocks noChangeArrowheads="1"/>
          </p:cNvSpPr>
          <p:nvPr/>
        </p:nvSpPr>
        <p:spPr bwMode="auto">
          <a:xfrm>
            <a:off x="81534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97" name="Rectangle 71"/>
          <p:cNvSpPr>
            <a:spLocks noChangeArrowheads="1"/>
          </p:cNvSpPr>
          <p:nvPr/>
        </p:nvSpPr>
        <p:spPr bwMode="auto">
          <a:xfrm>
            <a:off x="7696200" y="5334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26698" name="Rectangle 72"/>
          <p:cNvSpPr>
            <a:spLocks noChangeArrowheads="1"/>
          </p:cNvSpPr>
          <p:nvPr/>
        </p:nvSpPr>
        <p:spPr bwMode="auto">
          <a:xfrm>
            <a:off x="6781800" y="53340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0,3</a:t>
            </a:r>
            <a:endParaRPr lang="en-US" sz="1600" dirty="0"/>
          </a:p>
        </p:txBody>
      </p:sp>
      <p:sp>
        <p:nvSpPr>
          <p:cNvPr id="26699" name="Rectangle 73"/>
          <p:cNvSpPr>
            <a:spLocks noChangeArrowheads="1"/>
          </p:cNvSpPr>
          <p:nvPr/>
        </p:nvSpPr>
        <p:spPr bwMode="auto">
          <a:xfrm>
            <a:off x="7696200" y="53340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2,3</a:t>
            </a:r>
          </a:p>
        </p:txBody>
      </p:sp>
      <p:sp>
        <p:nvSpPr>
          <p:cNvPr id="26700" name="Rectangle 74"/>
          <p:cNvSpPr>
            <a:spLocks noChangeArrowheads="1"/>
          </p:cNvSpPr>
          <p:nvPr/>
        </p:nvSpPr>
        <p:spPr bwMode="auto">
          <a:xfrm>
            <a:off x="8153400" y="53340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3,3</a:t>
            </a:r>
          </a:p>
        </p:txBody>
      </p:sp>
      <p:sp>
        <p:nvSpPr>
          <p:cNvPr id="26701" name="Rectangle 75"/>
          <p:cNvSpPr>
            <a:spLocks noChangeArrowheads="1"/>
          </p:cNvSpPr>
          <p:nvPr/>
        </p:nvSpPr>
        <p:spPr bwMode="auto">
          <a:xfrm>
            <a:off x="7239000" y="5334000"/>
            <a:ext cx="457200" cy="457200"/>
          </a:xfrm>
          <a:prstGeom prst="rect">
            <a:avLst/>
          </a:prstGeom>
          <a:noFill/>
          <a:ln w="9525">
            <a:solidFill>
              <a:schemeClr val="tx1"/>
            </a:solidFill>
            <a:miter lim="800000"/>
            <a:headEnd/>
            <a:tailEnd/>
          </a:ln>
        </p:spPr>
        <p:txBody>
          <a:bodyPr wrap="none" anchor="ctr"/>
          <a:lstStyle/>
          <a:p>
            <a:pPr algn="ctr"/>
            <a:r>
              <a:rPr lang="en-US" sz="1600" dirty="0"/>
              <a:t>Pd</a:t>
            </a:r>
            <a:r>
              <a:rPr lang="en-US" sz="1600" baseline="-25000" dirty="0"/>
              <a:t>1,3</a:t>
            </a:r>
          </a:p>
        </p:txBody>
      </p:sp>
      <p:sp>
        <p:nvSpPr>
          <p:cNvPr id="26702" name="Line 76"/>
          <p:cNvSpPr>
            <a:spLocks noChangeShapeType="1"/>
          </p:cNvSpPr>
          <p:nvPr/>
        </p:nvSpPr>
        <p:spPr bwMode="auto">
          <a:xfrm>
            <a:off x="7391400" y="1752600"/>
            <a:ext cx="0" cy="2286000"/>
          </a:xfrm>
          <a:prstGeom prst="line">
            <a:avLst/>
          </a:prstGeom>
          <a:noFill/>
          <a:ln w="44450">
            <a:solidFill>
              <a:schemeClr val="tx1"/>
            </a:solidFill>
            <a:round/>
            <a:headEnd/>
            <a:tailEnd type="triangle" w="med" len="med"/>
          </a:ln>
        </p:spPr>
        <p:txBody>
          <a:bodyPr/>
          <a:lstStyle/>
          <a:p>
            <a:endParaRPr lang="en-US" dirty="0"/>
          </a:p>
        </p:txBody>
      </p:sp>
      <p:sp>
        <p:nvSpPr>
          <p:cNvPr id="26703" name="Line 77"/>
          <p:cNvSpPr>
            <a:spLocks noChangeShapeType="1"/>
          </p:cNvSpPr>
          <p:nvPr/>
        </p:nvSpPr>
        <p:spPr bwMode="auto">
          <a:xfrm>
            <a:off x="4495800" y="4343400"/>
            <a:ext cx="2895600" cy="0"/>
          </a:xfrm>
          <a:prstGeom prst="line">
            <a:avLst/>
          </a:prstGeom>
          <a:noFill/>
          <a:ln w="44450">
            <a:solidFill>
              <a:schemeClr val="tx1"/>
            </a:solidFill>
            <a:round/>
            <a:headEnd/>
            <a:tailEnd type="triangle" w="med" len="med"/>
          </a:ln>
        </p:spPr>
        <p:txBody>
          <a:bodyPr/>
          <a:lstStyle/>
          <a:p>
            <a:endParaRPr lang="en-US" dirty="0"/>
          </a:p>
        </p:txBody>
      </p:sp>
      <p:sp>
        <p:nvSpPr>
          <p:cNvPr id="79" name="Rectangle 2"/>
          <p:cNvSpPr>
            <a:spLocks noChangeArrowheads="1"/>
          </p:cNvSpPr>
          <p:nvPr/>
        </p:nvSpPr>
        <p:spPr bwMode="auto">
          <a:xfrm>
            <a:off x="1219200" y="21336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1,0</a:t>
            </a:r>
            <a:endParaRPr lang="en-US" sz="1600" dirty="0">
              <a:cs typeface="Arial" charset="0"/>
            </a:endParaRPr>
          </a:p>
        </p:txBody>
      </p:sp>
      <p:sp>
        <p:nvSpPr>
          <p:cNvPr id="81" name="Rectangle 3"/>
          <p:cNvSpPr>
            <a:spLocks noChangeArrowheads="1"/>
          </p:cNvSpPr>
          <p:nvPr/>
        </p:nvSpPr>
        <p:spPr bwMode="auto">
          <a:xfrm>
            <a:off x="762000" y="21336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0,0</a:t>
            </a:r>
            <a:endParaRPr lang="en-US" sz="1600" dirty="0">
              <a:cs typeface="Arial" charset="0"/>
            </a:endParaRPr>
          </a:p>
        </p:txBody>
      </p:sp>
      <p:sp>
        <p:nvSpPr>
          <p:cNvPr id="82" name="Rectangle 4"/>
          <p:cNvSpPr>
            <a:spLocks noChangeArrowheads="1"/>
          </p:cNvSpPr>
          <p:nvPr/>
        </p:nvSpPr>
        <p:spPr bwMode="auto">
          <a:xfrm>
            <a:off x="762000" y="25908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0,1</a:t>
            </a:r>
          </a:p>
        </p:txBody>
      </p:sp>
      <p:sp>
        <p:nvSpPr>
          <p:cNvPr id="83" name="Rectangle 5"/>
          <p:cNvSpPr>
            <a:spLocks noChangeArrowheads="1"/>
          </p:cNvSpPr>
          <p:nvPr/>
        </p:nvSpPr>
        <p:spPr bwMode="auto">
          <a:xfrm>
            <a:off x="762000" y="3048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84" name="Rectangle 6"/>
          <p:cNvSpPr>
            <a:spLocks noChangeArrowheads="1"/>
          </p:cNvSpPr>
          <p:nvPr/>
        </p:nvSpPr>
        <p:spPr bwMode="auto">
          <a:xfrm>
            <a:off x="7620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85" name="Rectangle 7"/>
          <p:cNvSpPr>
            <a:spLocks noChangeArrowheads="1"/>
          </p:cNvSpPr>
          <p:nvPr/>
        </p:nvSpPr>
        <p:spPr bwMode="auto">
          <a:xfrm>
            <a:off x="1219200" y="2590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86" name="Rectangle 8"/>
          <p:cNvSpPr>
            <a:spLocks noChangeArrowheads="1"/>
          </p:cNvSpPr>
          <p:nvPr/>
        </p:nvSpPr>
        <p:spPr bwMode="auto">
          <a:xfrm>
            <a:off x="1219200" y="3048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87" name="Rectangle 9"/>
          <p:cNvSpPr>
            <a:spLocks noChangeArrowheads="1"/>
          </p:cNvSpPr>
          <p:nvPr/>
        </p:nvSpPr>
        <p:spPr bwMode="auto">
          <a:xfrm>
            <a:off x="12192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88" name="Rectangle 10"/>
          <p:cNvSpPr>
            <a:spLocks noChangeArrowheads="1"/>
          </p:cNvSpPr>
          <p:nvPr/>
        </p:nvSpPr>
        <p:spPr bwMode="auto">
          <a:xfrm>
            <a:off x="1676400" y="21336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2,0</a:t>
            </a:r>
          </a:p>
        </p:txBody>
      </p:sp>
      <p:sp>
        <p:nvSpPr>
          <p:cNvPr id="89" name="Rectangle 11"/>
          <p:cNvSpPr>
            <a:spLocks noChangeArrowheads="1"/>
          </p:cNvSpPr>
          <p:nvPr/>
        </p:nvSpPr>
        <p:spPr bwMode="auto">
          <a:xfrm>
            <a:off x="1676400" y="2590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0" name="Rectangle 12"/>
          <p:cNvSpPr>
            <a:spLocks noChangeArrowheads="1"/>
          </p:cNvSpPr>
          <p:nvPr/>
        </p:nvSpPr>
        <p:spPr bwMode="auto">
          <a:xfrm>
            <a:off x="2133600" y="25908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1" name="Rectangle 13"/>
          <p:cNvSpPr>
            <a:spLocks noChangeArrowheads="1"/>
          </p:cNvSpPr>
          <p:nvPr/>
        </p:nvSpPr>
        <p:spPr bwMode="auto">
          <a:xfrm>
            <a:off x="2133600" y="3048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2" name="Rectangle 14"/>
          <p:cNvSpPr>
            <a:spLocks noChangeArrowheads="1"/>
          </p:cNvSpPr>
          <p:nvPr/>
        </p:nvSpPr>
        <p:spPr bwMode="auto">
          <a:xfrm>
            <a:off x="2133600" y="21336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3,0</a:t>
            </a:r>
          </a:p>
        </p:txBody>
      </p:sp>
      <p:sp>
        <p:nvSpPr>
          <p:cNvPr id="93" name="Rectangle 15"/>
          <p:cNvSpPr>
            <a:spLocks noChangeArrowheads="1"/>
          </p:cNvSpPr>
          <p:nvPr/>
        </p:nvSpPr>
        <p:spPr bwMode="auto">
          <a:xfrm>
            <a:off x="1676400" y="30480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4" name="Rectangle 16"/>
          <p:cNvSpPr>
            <a:spLocks noChangeArrowheads="1"/>
          </p:cNvSpPr>
          <p:nvPr/>
        </p:nvSpPr>
        <p:spPr bwMode="auto">
          <a:xfrm>
            <a:off x="16764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5" name="Rectangle 17"/>
          <p:cNvSpPr>
            <a:spLocks noChangeArrowheads="1"/>
          </p:cNvSpPr>
          <p:nvPr/>
        </p:nvSpPr>
        <p:spPr bwMode="auto">
          <a:xfrm>
            <a:off x="21336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96" name="Rectangle 18"/>
          <p:cNvSpPr>
            <a:spLocks noChangeArrowheads="1"/>
          </p:cNvSpPr>
          <p:nvPr/>
        </p:nvSpPr>
        <p:spPr bwMode="auto">
          <a:xfrm>
            <a:off x="1219200" y="25908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1,1</a:t>
            </a:r>
          </a:p>
        </p:txBody>
      </p:sp>
      <p:sp>
        <p:nvSpPr>
          <p:cNvPr id="97" name="Rectangle 19"/>
          <p:cNvSpPr>
            <a:spLocks noChangeArrowheads="1"/>
          </p:cNvSpPr>
          <p:nvPr/>
        </p:nvSpPr>
        <p:spPr bwMode="auto">
          <a:xfrm>
            <a:off x="762000" y="30480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0,2</a:t>
            </a:r>
            <a:endParaRPr lang="en-US" sz="1600" dirty="0">
              <a:cs typeface="Arial" charset="0"/>
            </a:endParaRPr>
          </a:p>
        </p:txBody>
      </p:sp>
      <p:sp>
        <p:nvSpPr>
          <p:cNvPr id="98" name="Rectangle 20"/>
          <p:cNvSpPr>
            <a:spLocks noChangeArrowheads="1"/>
          </p:cNvSpPr>
          <p:nvPr/>
        </p:nvSpPr>
        <p:spPr bwMode="auto">
          <a:xfrm>
            <a:off x="1676400" y="30480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2,2</a:t>
            </a:r>
          </a:p>
        </p:txBody>
      </p:sp>
      <p:sp>
        <p:nvSpPr>
          <p:cNvPr id="99" name="Rectangle 21"/>
          <p:cNvSpPr>
            <a:spLocks noChangeArrowheads="1"/>
          </p:cNvSpPr>
          <p:nvPr/>
        </p:nvSpPr>
        <p:spPr bwMode="auto">
          <a:xfrm>
            <a:off x="2133600" y="30480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3,2</a:t>
            </a:r>
          </a:p>
        </p:txBody>
      </p:sp>
      <p:sp>
        <p:nvSpPr>
          <p:cNvPr id="100" name="Rectangle 22"/>
          <p:cNvSpPr>
            <a:spLocks noChangeArrowheads="1"/>
          </p:cNvSpPr>
          <p:nvPr/>
        </p:nvSpPr>
        <p:spPr bwMode="auto">
          <a:xfrm>
            <a:off x="1219200" y="30480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1,2</a:t>
            </a:r>
          </a:p>
        </p:txBody>
      </p:sp>
      <p:sp>
        <p:nvSpPr>
          <p:cNvPr id="101" name="Rectangle 23"/>
          <p:cNvSpPr>
            <a:spLocks noChangeArrowheads="1"/>
          </p:cNvSpPr>
          <p:nvPr/>
        </p:nvSpPr>
        <p:spPr bwMode="auto">
          <a:xfrm>
            <a:off x="2133600" y="25908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3,1</a:t>
            </a:r>
          </a:p>
        </p:txBody>
      </p:sp>
      <p:sp>
        <p:nvSpPr>
          <p:cNvPr id="102" name="Rectangle 24"/>
          <p:cNvSpPr>
            <a:spLocks noChangeArrowheads="1"/>
          </p:cNvSpPr>
          <p:nvPr/>
        </p:nvSpPr>
        <p:spPr bwMode="auto">
          <a:xfrm>
            <a:off x="1676400" y="25908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2,1</a:t>
            </a:r>
          </a:p>
        </p:txBody>
      </p:sp>
      <p:sp>
        <p:nvSpPr>
          <p:cNvPr id="103" name="Rectangle 25"/>
          <p:cNvSpPr>
            <a:spLocks noChangeArrowheads="1"/>
          </p:cNvSpPr>
          <p:nvPr/>
        </p:nvSpPr>
        <p:spPr bwMode="auto">
          <a:xfrm>
            <a:off x="7620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104" name="Rectangle 26"/>
          <p:cNvSpPr>
            <a:spLocks noChangeArrowheads="1"/>
          </p:cNvSpPr>
          <p:nvPr/>
        </p:nvSpPr>
        <p:spPr bwMode="auto">
          <a:xfrm>
            <a:off x="12192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105" name="Rectangle 27"/>
          <p:cNvSpPr>
            <a:spLocks noChangeArrowheads="1"/>
          </p:cNvSpPr>
          <p:nvPr/>
        </p:nvSpPr>
        <p:spPr bwMode="auto">
          <a:xfrm>
            <a:off x="21336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106" name="Rectangle 28"/>
          <p:cNvSpPr>
            <a:spLocks noChangeArrowheads="1"/>
          </p:cNvSpPr>
          <p:nvPr/>
        </p:nvSpPr>
        <p:spPr bwMode="auto">
          <a:xfrm>
            <a:off x="1676400" y="3505200"/>
            <a:ext cx="457200" cy="457200"/>
          </a:xfrm>
          <a:prstGeom prst="rect">
            <a:avLst/>
          </a:prstGeom>
          <a:noFill/>
          <a:ln w="9525">
            <a:solidFill>
              <a:schemeClr val="tx1"/>
            </a:solidFill>
            <a:miter lim="800000"/>
            <a:headEnd/>
            <a:tailEnd/>
          </a:ln>
        </p:spPr>
        <p:txBody>
          <a:bodyPr wrap="none" anchor="ctr"/>
          <a:lstStyle/>
          <a:p>
            <a:endParaRPr lang="en-US" dirty="0"/>
          </a:p>
        </p:txBody>
      </p:sp>
      <p:sp>
        <p:nvSpPr>
          <p:cNvPr id="107" name="Rectangle 29"/>
          <p:cNvSpPr>
            <a:spLocks noChangeArrowheads="1"/>
          </p:cNvSpPr>
          <p:nvPr/>
        </p:nvSpPr>
        <p:spPr bwMode="auto">
          <a:xfrm>
            <a:off x="762000" y="35052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0,3</a:t>
            </a:r>
            <a:endParaRPr lang="en-US" sz="1600" dirty="0">
              <a:cs typeface="Arial" charset="0"/>
            </a:endParaRPr>
          </a:p>
        </p:txBody>
      </p:sp>
      <p:sp>
        <p:nvSpPr>
          <p:cNvPr id="108" name="Rectangle 30"/>
          <p:cNvSpPr>
            <a:spLocks noChangeArrowheads="1"/>
          </p:cNvSpPr>
          <p:nvPr/>
        </p:nvSpPr>
        <p:spPr bwMode="auto">
          <a:xfrm>
            <a:off x="1676400" y="35052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2,3</a:t>
            </a:r>
          </a:p>
        </p:txBody>
      </p:sp>
      <p:sp>
        <p:nvSpPr>
          <p:cNvPr id="109" name="Rectangle 31"/>
          <p:cNvSpPr>
            <a:spLocks noChangeArrowheads="1"/>
          </p:cNvSpPr>
          <p:nvPr/>
        </p:nvSpPr>
        <p:spPr bwMode="auto">
          <a:xfrm>
            <a:off x="2133600" y="35052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3,3</a:t>
            </a:r>
          </a:p>
        </p:txBody>
      </p:sp>
      <p:sp>
        <p:nvSpPr>
          <p:cNvPr id="110" name="Rectangle 32"/>
          <p:cNvSpPr>
            <a:spLocks noChangeArrowheads="1"/>
          </p:cNvSpPr>
          <p:nvPr/>
        </p:nvSpPr>
        <p:spPr bwMode="auto">
          <a:xfrm>
            <a:off x="1219200" y="3505200"/>
            <a:ext cx="457200" cy="457200"/>
          </a:xfrm>
          <a:prstGeom prst="rect">
            <a:avLst/>
          </a:prstGeom>
          <a:noFill/>
          <a:ln w="9525">
            <a:solidFill>
              <a:schemeClr val="tx1"/>
            </a:solidFill>
            <a:miter lim="800000"/>
            <a:headEnd/>
            <a:tailEnd/>
          </a:ln>
        </p:spPr>
        <p:txBody>
          <a:bodyPr wrap="none" anchor="ctr"/>
          <a:lstStyle/>
          <a:p>
            <a:pPr algn="ctr"/>
            <a:r>
              <a:rPr lang="en-US" sz="1600" dirty="0">
                <a:cs typeface="Arial" charset="0"/>
              </a:rPr>
              <a:t>P</a:t>
            </a:r>
            <a:r>
              <a:rPr lang="en-US" sz="1600" baseline="-25000" dirty="0">
                <a:cs typeface="Arial" charset="0"/>
              </a:rPr>
              <a:t>1,3</a:t>
            </a:r>
          </a:p>
        </p:txBody>
      </p:sp>
      <p:sp>
        <p:nvSpPr>
          <p:cNvPr id="111" name="Rectangle 33"/>
          <p:cNvSpPr>
            <a:spLocks noChangeArrowheads="1"/>
          </p:cNvSpPr>
          <p:nvPr/>
        </p:nvSpPr>
        <p:spPr bwMode="auto">
          <a:xfrm>
            <a:off x="762000" y="2133600"/>
            <a:ext cx="914400" cy="914400"/>
          </a:xfrm>
          <a:prstGeom prst="rect">
            <a:avLst/>
          </a:prstGeom>
          <a:noFill/>
          <a:ln w="38100">
            <a:solidFill>
              <a:schemeClr val="tx1"/>
            </a:solidFill>
            <a:miter lim="800000"/>
            <a:headEnd/>
            <a:tailEnd/>
          </a:ln>
        </p:spPr>
        <p:txBody>
          <a:bodyPr wrap="none" anchor="ctr"/>
          <a:lstStyle/>
          <a:p>
            <a:endParaRPr lang="en-US" dirty="0"/>
          </a:p>
        </p:txBody>
      </p:sp>
      <p:sp>
        <p:nvSpPr>
          <p:cNvPr id="112" name="Text Box 34"/>
          <p:cNvSpPr txBox="1">
            <a:spLocks noChangeArrowheads="1"/>
          </p:cNvSpPr>
          <p:nvPr/>
        </p:nvSpPr>
        <p:spPr bwMode="auto">
          <a:xfrm>
            <a:off x="381000" y="1447800"/>
            <a:ext cx="1060450" cy="336550"/>
          </a:xfrm>
          <a:prstGeom prst="rect">
            <a:avLst/>
          </a:prstGeom>
          <a:noFill/>
          <a:ln w="9525">
            <a:noFill/>
            <a:miter lim="800000"/>
            <a:headEnd/>
            <a:tailEnd/>
          </a:ln>
        </p:spPr>
        <p:txBody>
          <a:bodyPr wrap="none">
            <a:spAutoFit/>
          </a:bodyPr>
          <a:lstStyle/>
          <a:p>
            <a:r>
              <a:rPr lang="en-US" sz="1600" dirty="0">
                <a:cs typeface="Arial" charset="0"/>
              </a:rPr>
              <a:t>Block(0,0)</a:t>
            </a:r>
          </a:p>
        </p:txBody>
      </p:sp>
      <p:sp>
        <p:nvSpPr>
          <p:cNvPr id="113" name="Line 35"/>
          <p:cNvSpPr>
            <a:spLocks noChangeShapeType="1"/>
          </p:cNvSpPr>
          <p:nvPr/>
        </p:nvSpPr>
        <p:spPr bwMode="auto">
          <a:xfrm>
            <a:off x="762000" y="1752600"/>
            <a:ext cx="304800" cy="304800"/>
          </a:xfrm>
          <a:prstGeom prst="line">
            <a:avLst/>
          </a:prstGeom>
          <a:noFill/>
          <a:ln w="9525">
            <a:solidFill>
              <a:schemeClr val="tx1"/>
            </a:solidFill>
            <a:round/>
            <a:headEnd/>
            <a:tailEnd type="triangle" w="med" len="med"/>
          </a:ln>
        </p:spPr>
        <p:txBody>
          <a:bodyPr/>
          <a:lstStyle/>
          <a:p>
            <a:endParaRPr lang="en-US" dirty="0"/>
          </a:p>
        </p:txBody>
      </p:sp>
      <p:sp>
        <p:nvSpPr>
          <p:cNvPr id="114" name="Text Box 36"/>
          <p:cNvSpPr txBox="1">
            <a:spLocks noChangeArrowheads="1"/>
          </p:cNvSpPr>
          <p:nvPr/>
        </p:nvSpPr>
        <p:spPr bwMode="auto">
          <a:xfrm>
            <a:off x="1981200" y="1447800"/>
            <a:ext cx="1060450" cy="336550"/>
          </a:xfrm>
          <a:prstGeom prst="rect">
            <a:avLst/>
          </a:prstGeom>
          <a:noFill/>
          <a:ln w="9525">
            <a:noFill/>
            <a:miter lim="800000"/>
            <a:headEnd/>
            <a:tailEnd/>
          </a:ln>
        </p:spPr>
        <p:txBody>
          <a:bodyPr wrap="none">
            <a:spAutoFit/>
          </a:bodyPr>
          <a:lstStyle/>
          <a:p>
            <a:r>
              <a:rPr lang="en-US" sz="1600" dirty="0">
                <a:cs typeface="Arial" charset="0"/>
              </a:rPr>
              <a:t>Block(1,0)</a:t>
            </a:r>
          </a:p>
        </p:txBody>
      </p:sp>
      <p:sp>
        <p:nvSpPr>
          <p:cNvPr id="115" name="Rectangle 37"/>
          <p:cNvSpPr>
            <a:spLocks noChangeArrowheads="1"/>
          </p:cNvSpPr>
          <p:nvPr/>
        </p:nvSpPr>
        <p:spPr bwMode="auto">
          <a:xfrm>
            <a:off x="1676400" y="2133600"/>
            <a:ext cx="914400" cy="914400"/>
          </a:xfrm>
          <a:prstGeom prst="rect">
            <a:avLst/>
          </a:prstGeom>
          <a:noFill/>
          <a:ln w="38100">
            <a:solidFill>
              <a:schemeClr val="tx1"/>
            </a:solidFill>
            <a:miter lim="800000"/>
            <a:headEnd/>
            <a:tailEnd/>
          </a:ln>
        </p:spPr>
        <p:txBody>
          <a:bodyPr wrap="none" anchor="ctr"/>
          <a:lstStyle/>
          <a:p>
            <a:endParaRPr lang="en-US" dirty="0"/>
          </a:p>
        </p:txBody>
      </p:sp>
      <p:sp>
        <p:nvSpPr>
          <p:cNvPr id="116" name="Line 38"/>
          <p:cNvSpPr>
            <a:spLocks noChangeShapeType="1"/>
          </p:cNvSpPr>
          <p:nvPr/>
        </p:nvSpPr>
        <p:spPr bwMode="auto">
          <a:xfrm flipH="1">
            <a:off x="2286000" y="1752600"/>
            <a:ext cx="304800" cy="304800"/>
          </a:xfrm>
          <a:prstGeom prst="line">
            <a:avLst/>
          </a:prstGeom>
          <a:noFill/>
          <a:ln w="9525">
            <a:solidFill>
              <a:schemeClr val="tx1"/>
            </a:solidFill>
            <a:round/>
            <a:headEnd/>
            <a:tailEnd type="triangle" w="med" len="med"/>
          </a:ln>
        </p:spPr>
        <p:txBody>
          <a:bodyPr/>
          <a:lstStyle/>
          <a:p>
            <a:endParaRPr lang="en-US" dirty="0"/>
          </a:p>
        </p:txBody>
      </p:sp>
      <p:sp>
        <p:nvSpPr>
          <p:cNvPr id="117" name="Rectangle 39"/>
          <p:cNvSpPr>
            <a:spLocks noChangeArrowheads="1"/>
          </p:cNvSpPr>
          <p:nvPr/>
        </p:nvSpPr>
        <p:spPr bwMode="auto">
          <a:xfrm>
            <a:off x="762000" y="3048000"/>
            <a:ext cx="914400" cy="914400"/>
          </a:xfrm>
          <a:prstGeom prst="rect">
            <a:avLst/>
          </a:prstGeom>
          <a:noFill/>
          <a:ln w="38100">
            <a:solidFill>
              <a:schemeClr val="tx1"/>
            </a:solidFill>
            <a:miter lim="800000"/>
            <a:headEnd/>
            <a:tailEnd/>
          </a:ln>
        </p:spPr>
        <p:txBody>
          <a:bodyPr wrap="none" anchor="ctr"/>
          <a:lstStyle/>
          <a:p>
            <a:endParaRPr lang="en-US" dirty="0"/>
          </a:p>
        </p:txBody>
      </p:sp>
      <p:sp>
        <p:nvSpPr>
          <p:cNvPr id="118" name="Rectangle 40"/>
          <p:cNvSpPr>
            <a:spLocks noChangeArrowheads="1"/>
          </p:cNvSpPr>
          <p:nvPr/>
        </p:nvSpPr>
        <p:spPr bwMode="auto">
          <a:xfrm>
            <a:off x="1676400" y="3048000"/>
            <a:ext cx="914400" cy="914400"/>
          </a:xfrm>
          <a:prstGeom prst="rect">
            <a:avLst/>
          </a:prstGeom>
          <a:noFill/>
          <a:ln w="38100">
            <a:solidFill>
              <a:schemeClr val="tx1"/>
            </a:solidFill>
            <a:miter lim="800000"/>
            <a:headEnd/>
            <a:tailEnd/>
          </a:ln>
        </p:spPr>
        <p:txBody>
          <a:bodyPr wrap="none" anchor="ctr"/>
          <a:lstStyle/>
          <a:p>
            <a:endParaRPr lang="en-US" dirty="0"/>
          </a:p>
        </p:txBody>
      </p:sp>
      <p:sp>
        <p:nvSpPr>
          <p:cNvPr id="119" name="Text Box 41"/>
          <p:cNvSpPr txBox="1">
            <a:spLocks noChangeArrowheads="1"/>
          </p:cNvSpPr>
          <p:nvPr/>
        </p:nvSpPr>
        <p:spPr bwMode="auto">
          <a:xfrm>
            <a:off x="2057400" y="4267200"/>
            <a:ext cx="1060450" cy="336550"/>
          </a:xfrm>
          <a:prstGeom prst="rect">
            <a:avLst/>
          </a:prstGeom>
          <a:noFill/>
          <a:ln w="9525">
            <a:noFill/>
            <a:miter lim="800000"/>
            <a:headEnd/>
            <a:tailEnd/>
          </a:ln>
        </p:spPr>
        <p:txBody>
          <a:bodyPr wrap="none">
            <a:spAutoFit/>
          </a:bodyPr>
          <a:lstStyle/>
          <a:p>
            <a:r>
              <a:rPr lang="en-US" sz="1600" dirty="0">
                <a:cs typeface="Arial" charset="0"/>
              </a:rPr>
              <a:t>Block(1,1)</a:t>
            </a:r>
          </a:p>
        </p:txBody>
      </p:sp>
      <p:sp>
        <p:nvSpPr>
          <p:cNvPr id="120" name="Text Box 42"/>
          <p:cNvSpPr txBox="1">
            <a:spLocks noChangeArrowheads="1"/>
          </p:cNvSpPr>
          <p:nvPr/>
        </p:nvSpPr>
        <p:spPr bwMode="auto">
          <a:xfrm>
            <a:off x="381000" y="4267200"/>
            <a:ext cx="1060450" cy="336550"/>
          </a:xfrm>
          <a:prstGeom prst="rect">
            <a:avLst/>
          </a:prstGeom>
          <a:noFill/>
          <a:ln w="9525">
            <a:noFill/>
            <a:miter lim="800000"/>
            <a:headEnd/>
            <a:tailEnd/>
          </a:ln>
        </p:spPr>
        <p:txBody>
          <a:bodyPr wrap="none">
            <a:spAutoFit/>
          </a:bodyPr>
          <a:lstStyle/>
          <a:p>
            <a:r>
              <a:rPr lang="en-US" sz="1600" dirty="0">
                <a:cs typeface="Arial" charset="0"/>
              </a:rPr>
              <a:t>Block(0,1)</a:t>
            </a:r>
          </a:p>
        </p:txBody>
      </p:sp>
      <p:sp>
        <p:nvSpPr>
          <p:cNvPr id="121" name="Line 43"/>
          <p:cNvSpPr>
            <a:spLocks noChangeShapeType="1"/>
          </p:cNvSpPr>
          <p:nvPr/>
        </p:nvSpPr>
        <p:spPr bwMode="auto">
          <a:xfrm flipV="1">
            <a:off x="762000" y="4038600"/>
            <a:ext cx="381000" cy="304800"/>
          </a:xfrm>
          <a:prstGeom prst="line">
            <a:avLst/>
          </a:prstGeom>
          <a:noFill/>
          <a:ln w="9525">
            <a:solidFill>
              <a:schemeClr val="tx1"/>
            </a:solidFill>
            <a:round/>
            <a:headEnd/>
            <a:tailEnd type="triangle" w="med" len="med"/>
          </a:ln>
        </p:spPr>
        <p:txBody>
          <a:bodyPr/>
          <a:lstStyle/>
          <a:p>
            <a:endParaRPr lang="en-US" dirty="0"/>
          </a:p>
        </p:txBody>
      </p:sp>
      <p:sp>
        <p:nvSpPr>
          <p:cNvPr id="122" name="Line 44"/>
          <p:cNvSpPr>
            <a:spLocks noChangeShapeType="1"/>
          </p:cNvSpPr>
          <p:nvPr/>
        </p:nvSpPr>
        <p:spPr bwMode="auto">
          <a:xfrm flipH="1" flipV="1">
            <a:off x="2209800" y="4038600"/>
            <a:ext cx="381000" cy="304800"/>
          </a:xfrm>
          <a:prstGeom prst="line">
            <a:avLst/>
          </a:prstGeom>
          <a:noFill/>
          <a:ln w="9525">
            <a:solidFill>
              <a:schemeClr val="tx1"/>
            </a:solidFill>
            <a:round/>
            <a:headEnd/>
            <a:tailEnd type="triangle" w="med" len="med"/>
          </a:ln>
        </p:spPr>
        <p:txBody>
          <a:bodyPr/>
          <a:lstStyle/>
          <a:p>
            <a:endParaRPr lang="en-US" dirty="0"/>
          </a:p>
        </p:txBody>
      </p:sp>
      <p:sp>
        <p:nvSpPr>
          <p:cNvPr id="123" name="Text Box 45"/>
          <p:cNvSpPr txBox="1">
            <a:spLocks noChangeArrowheads="1"/>
          </p:cNvSpPr>
          <p:nvPr/>
        </p:nvSpPr>
        <p:spPr bwMode="auto">
          <a:xfrm>
            <a:off x="2651125" y="2276475"/>
            <a:ext cx="1719263" cy="336550"/>
          </a:xfrm>
          <a:prstGeom prst="rect">
            <a:avLst/>
          </a:prstGeom>
          <a:noFill/>
          <a:ln w="9525">
            <a:noFill/>
            <a:miter lim="800000"/>
            <a:headEnd/>
            <a:tailEnd/>
          </a:ln>
        </p:spPr>
        <p:txBody>
          <a:bodyPr wrap="none">
            <a:spAutoFit/>
          </a:bodyPr>
          <a:lstStyle/>
          <a:p>
            <a:r>
              <a:rPr lang="en-US" sz="1600" dirty="0">
                <a:cs typeface="Arial" charset="0"/>
              </a:rPr>
              <a:t>TILE_WIDTH = 2</a:t>
            </a:r>
          </a:p>
        </p:txBody>
      </p:sp>
      <p:sp>
        <p:nvSpPr>
          <p:cNvPr id="124"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05229223"/>
              </p:ext>
            </p:extLst>
          </p:nvPr>
        </p:nvGraphicFramePr>
        <p:xfrm>
          <a:off x="76200" y="152400"/>
          <a:ext cx="8991600" cy="4630620"/>
        </p:xfrm>
        <a:graphic>
          <a:graphicData uri="http://schemas.openxmlformats.org/drawingml/2006/table">
            <a:tbl>
              <a:tblPr/>
              <a:tblGrid>
                <a:gridCol w="4495800"/>
                <a:gridCol w="304800"/>
                <a:gridCol w="304800"/>
                <a:gridCol w="304800"/>
                <a:gridCol w="381000"/>
                <a:gridCol w="685800"/>
                <a:gridCol w="609600"/>
                <a:gridCol w="533400"/>
                <a:gridCol w="457200"/>
                <a:gridCol w="457200"/>
                <a:gridCol w="457200"/>
              </a:tblGrid>
              <a:tr h="198120">
                <a:tc rowSpan="2">
                  <a:txBody>
                    <a:bodyPr/>
                    <a:lstStyle/>
                    <a:p>
                      <a:r>
                        <a:rPr lang="en-US" sz="1400" dirty="0"/>
                        <a:t>Technical specifications</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a:r>
                        <a:rPr lang="en-US" sz="1200" dirty="0"/>
                        <a:t>Compute capability (version)</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vMerge="1">
                  <a:txBody>
                    <a:bodyPr/>
                    <a:lstStyle/>
                    <a:p>
                      <a:endParaRPr lang="en-US"/>
                    </a:p>
                  </a:txBody>
                  <a:tcPr/>
                </a:tc>
                <a:tc>
                  <a:txBody>
                    <a:bodyPr/>
                    <a:lstStyle/>
                    <a:p>
                      <a:pPr algn="ctr"/>
                      <a:r>
                        <a:rPr lang="en-US" sz="1200"/>
                        <a:t>1.0</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1.1</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1.2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t>1.3</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err="1"/>
                        <a:t>2.x</a:t>
                      </a:r>
                      <a:endParaRPr lang="en-US" sz="1200" dirty="0"/>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3.0</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3.5</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3.7</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a:t>5.0</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5.2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98120">
                <a:tc>
                  <a:txBody>
                    <a:bodyPr/>
                    <a:lstStyle/>
                    <a:p>
                      <a:pPr algn="l"/>
                      <a:r>
                        <a:rPr lang="en-US" sz="1400">
                          <a:effectLst/>
                        </a:rPr>
                        <a:t>Maximum dimensionality of grid of thread blocks</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dirty="0">
                          <a:effectLst/>
                        </a:rPr>
                        <a:t>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200" dirty="0">
                          <a:effectLst/>
                        </a:rPr>
                        <a:t>3</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x-dimension of a grid of thread blocks</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fontAlgn="ctr"/>
                      <a:r>
                        <a:rPr lang="en-US" sz="1200" dirty="0">
                          <a:effectLst/>
                        </a:rPr>
                        <a:t>65535</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ctr"/>
                      <a:r>
                        <a:rPr lang="en-US" sz="1200" dirty="0">
                          <a:effectLst/>
                        </a:rPr>
                        <a:t>2</a:t>
                      </a:r>
                      <a:r>
                        <a:rPr lang="en-US" sz="1200" baseline="30000" dirty="0">
                          <a:effectLst/>
                        </a:rPr>
                        <a:t>31</a:t>
                      </a:r>
                      <a:r>
                        <a:rPr lang="en-US" sz="1200" dirty="0">
                          <a:effectLst/>
                        </a:rPr>
                        <a:t> − 1</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y-, or z-dimension of a grid of thread blocks</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ctr"/>
                      <a:r>
                        <a:rPr lang="en-US" sz="1200" dirty="0" smtClean="0">
                          <a:effectLst/>
                        </a:rPr>
                        <a:t>           65535</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dimensionality of thread block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ctr"/>
                      <a:r>
                        <a:rPr lang="en-US" sz="1200" dirty="0" smtClean="0">
                          <a:effectLst/>
                        </a:rPr>
                        <a:t>          3</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x- or y-dimension of a block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512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200" dirty="0">
                          <a:effectLst/>
                        </a:rPr>
                        <a:t>1024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z-dimension of a block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ctr"/>
                      <a:r>
                        <a:rPr lang="en-US" sz="1200" dirty="0" smtClean="0">
                          <a:effectLst/>
                        </a:rPr>
                        <a:t>        64</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number of threads per block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512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200" dirty="0">
                          <a:effectLst/>
                        </a:rPr>
                        <a:t>1024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Warp size</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ctr"/>
                      <a:r>
                        <a:rPr lang="en-US" sz="1200" dirty="0" smtClean="0">
                          <a:effectLst/>
                        </a:rPr>
                        <a:t>         32</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number of resident blocks per multiprocessor</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fontAlgn="ctr"/>
                      <a:r>
                        <a:rPr lang="en-US" sz="1200">
                          <a:effectLst/>
                        </a:rPr>
                        <a:t>8</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ctr"/>
                      <a:r>
                        <a:rPr lang="en-US" sz="1200" dirty="0">
                          <a:effectLst/>
                        </a:rPr>
                        <a:t>16</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gridSpan="2">
                  <a:txBody>
                    <a:bodyPr/>
                    <a:lstStyle/>
                    <a:p>
                      <a:pPr algn="ctr" fontAlgn="ctr"/>
                      <a:r>
                        <a:rPr lang="en-US" sz="1200" dirty="0">
                          <a:effectLst/>
                        </a:rPr>
                        <a:t>32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r>
              <a:tr h="198120">
                <a:tc>
                  <a:txBody>
                    <a:bodyPr/>
                    <a:lstStyle/>
                    <a:p>
                      <a:pPr algn="l"/>
                      <a:r>
                        <a:rPr lang="en-US" sz="1400">
                          <a:effectLst/>
                        </a:rPr>
                        <a:t>Maximum number of resident warps per multiprocessor</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a:effectLst/>
                        </a:rPr>
                        <a:t>24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3">
                  <a:txBody>
                    <a:bodyPr/>
                    <a:lstStyle/>
                    <a:p>
                      <a:pPr algn="ctr" fontAlgn="ctr"/>
                      <a:r>
                        <a:rPr lang="en-US" sz="1200" dirty="0">
                          <a:effectLst/>
                        </a:rPr>
                        <a:t>32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a:txBody>
                    <a:bodyPr/>
                    <a:lstStyle/>
                    <a:p>
                      <a:pPr algn="ctr" fontAlgn="ctr"/>
                      <a:r>
                        <a:rPr lang="en-US" sz="1200" dirty="0">
                          <a:effectLst/>
                        </a:rPr>
                        <a:t>48</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5">
                  <a:txBody>
                    <a:bodyPr/>
                    <a:lstStyle/>
                    <a:p>
                      <a:pPr algn="ctr" fontAlgn="ctr"/>
                      <a:r>
                        <a:rPr lang="en-US" sz="1200" dirty="0">
                          <a:effectLst/>
                        </a:rPr>
                        <a:t>64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number of resident threads per multiprocessor</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a:effectLst/>
                        </a:rPr>
                        <a:t>768</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3">
                  <a:txBody>
                    <a:bodyPr/>
                    <a:lstStyle/>
                    <a:p>
                      <a:pPr algn="ctr" fontAlgn="ctr"/>
                      <a:r>
                        <a:rPr lang="en-US" sz="1200">
                          <a:effectLst/>
                        </a:rPr>
                        <a:t>1024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a:txBody>
                    <a:bodyPr/>
                    <a:lstStyle/>
                    <a:p>
                      <a:pPr algn="ctr" fontAlgn="ctr"/>
                      <a:r>
                        <a:rPr lang="en-US" sz="1200">
                          <a:effectLst/>
                        </a:rPr>
                        <a:t>1536</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5">
                  <a:txBody>
                    <a:bodyPr/>
                    <a:lstStyle/>
                    <a:p>
                      <a:pPr algn="ctr" fontAlgn="ctr"/>
                      <a:r>
                        <a:rPr lang="en-US" sz="1200" dirty="0">
                          <a:effectLst/>
                        </a:rPr>
                        <a:t>2048</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Number of 32-bit registers per multiprocessor</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200">
                          <a:effectLst/>
                        </a:rPr>
                        <a:t>8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3">
                  <a:txBody>
                    <a:bodyPr/>
                    <a:lstStyle/>
                    <a:p>
                      <a:pPr algn="ctr" fontAlgn="ctr"/>
                      <a:r>
                        <a:rPr lang="en-US" sz="1200">
                          <a:effectLst/>
                        </a:rPr>
                        <a:t>16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a:txBody>
                    <a:bodyPr/>
                    <a:lstStyle/>
                    <a:p>
                      <a:pPr algn="ctr" fontAlgn="ctr"/>
                      <a:r>
                        <a:rPr lang="en-US" sz="1200">
                          <a:effectLst/>
                        </a:rPr>
                        <a:t>32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2">
                  <a:txBody>
                    <a:bodyPr/>
                    <a:lstStyle/>
                    <a:p>
                      <a:pPr algn="ctr" fontAlgn="ctr"/>
                      <a:r>
                        <a:rPr lang="en-US" sz="1200">
                          <a:effectLst/>
                        </a:rPr>
                        <a:t>64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a:txBody>
                    <a:bodyPr/>
                    <a:lstStyle/>
                    <a:p>
                      <a:pPr algn="ctr" fontAlgn="ctr"/>
                      <a:r>
                        <a:rPr lang="en-US" sz="1200" dirty="0">
                          <a:effectLst/>
                        </a:rPr>
                        <a:t>128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gridSpan="2">
                  <a:txBody>
                    <a:bodyPr/>
                    <a:lstStyle/>
                    <a:p>
                      <a:pPr algn="ctr" fontAlgn="ctr"/>
                      <a:r>
                        <a:rPr lang="en-US" sz="1200" dirty="0">
                          <a:effectLst/>
                        </a:rPr>
                        <a:t>64 K</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r>
              <a:tr h="198120">
                <a:tc>
                  <a:txBody>
                    <a:bodyPr/>
                    <a:lstStyle/>
                    <a:p>
                      <a:pPr algn="l"/>
                      <a:r>
                        <a:rPr lang="en-US" sz="1400">
                          <a:effectLst/>
                        </a:rPr>
                        <a:t>Maximum number of 32-bit registers per thread</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124</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ctr"/>
                      <a:r>
                        <a:rPr lang="en-US" sz="1200">
                          <a:effectLst/>
                        </a:rPr>
                        <a:t>63</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gridSpan="4">
                  <a:txBody>
                    <a:bodyPr/>
                    <a:lstStyle/>
                    <a:p>
                      <a:pPr algn="ctr" fontAlgn="ctr"/>
                      <a:r>
                        <a:rPr lang="en-US" sz="1200" dirty="0">
                          <a:effectLst/>
                        </a:rPr>
                        <a:t>255</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Maximum amount of shared memory per multiprocessor</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16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ctr"/>
                      <a:r>
                        <a:rPr lang="en-US" sz="1200">
                          <a:effectLst/>
                        </a:rPr>
                        <a:t>48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a:txBody>
                    <a:bodyPr/>
                    <a:lstStyle/>
                    <a:p>
                      <a:pPr algn="ctr" fontAlgn="ctr"/>
                      <a:r>
                        <a:rPr lang="en-US" sz="1100" dirty="0" err="1" smtClean="0">
                          <a:effectLst/>
                        </a:rPr>
                        <a:t>112KB</a:t>
                      </a:r>
                      <a:endParaRPr lang="en-US" sz="11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a:txBody>
                    <a:bodyPr/>
                    <a:lstStyle/>
                    <a:p>
                      <a:pPr algn="ctr" fontAlgn="ctr"/>
                      <a:r>
                        <a:rPr lang="en-US" sz="1200" dirty="0" err="1" smtClean="0">
                          <a:effectLst/>
                        </a:rPr>
                        <a:t>64KB</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a:txBody>
                    <a:bodyPr/>
                    <a:lstStyle/>
                    <a:p>
                      <a:pPr algn="ctr" fontAlgn="ctr"/>
                      <a:r>
                        <a:rPr lang="en-US" sz="1200" dirty="0" err="1" smtClean="0">
                          <a:effectLst/>
                        </a:rPr>
                        <a:t>96KB</a:t>
                      </a:r>
                      <a:endParaRPr lang="en-US" sz="1200" dirty="0">
                        <a:effectLst/>
                      </a:endParaRP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r>
              <a:tr h="198120">
                <a:tc>
                  <a:txBody>
                    <a:bodyPr/>
                    <a:lstStyle/>
                    <a:p>
                      <a:pPr algn="l"/>
                      <a:r>
                        <a:rPr lang="en-US" sz="1400">
                          <a:effectLst/>
                        </a:rPr>
                        <a:t>Number of shared memory banks</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16</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200" dirty="0">
                          <a:effectLst/>
                        </a:rPr>
                        <a:t>32</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Amount of local memory per thread</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fontAlgn="ctr"/>
                      <a:r>
                        <a:rPr lang="en-US" sz="1200">
                          <a:effectLst/>
                        </a:rPr>
                        <a:t>16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200" dirty="0">
                          <a:effectLst/>
                        </a:rPr>
                        <a:t>512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a:effectLst/>
                        </a:rPr>
                        <a:t>Constant memory size</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10">
                  <a:txBody>
                    <a:bodyPr/>
                    <a:lstStyle/>
                    <a:p>
                      <a:pPr algn="ctr" fontAlgn="ctr"/>
                      <a:r>
                        <a:rPr lang="en-US" sz="1200" dirty="0">
                          <a:effectLst/>
                        </a:rPr>
                        <a:t>64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8120">
                <a:tc>
                  <a:txBody>
                    <a:bodyPr/>
                    <a:lstStyle/>
                    <a:p>
                      <a:pPr algn="l"/>
                      <a:r>
                        <a:rPr lang="en-US" sz="1400" dirty="0">
                          <a:effectLst/>
                        </a:rPr>
                        <a:t>Cache working set per multiprocessor for constant memory</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8">
                  <a:txBody>
                    <a:bodyPr/>
                    <a:lstStyle/>
                    <a:p>
                      <a:pPr algn="ctr" fontAlgn="ctr"/>
                      <a:r>
                        <a:rPr lang="en-US" sz="1200" dirty="0">
                          <a:effectLst/>
                        </a:rPr>
                        <a:t>8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ctr"/>
                      <a:r>
                        <a:rPr lang="en-US" sz="1200" dirty="0">
                          <a:effectLst/>
                        </a:rPr>
                        <a:t>10 KB</a:t>
                      </a:r>
                    </a:p>
                  </a:txBody>
                  <a:tcPr marL="10030" marR="10030" marT="5015" marB="50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5FFD5"/>
                    </a:solidFill>
                  </a:tcPr>
                </a:tc>
                <a:tc hMerge="1">
                  <a:txBody>
                    <a:bodyPr/>
                    <a:lstStyle/>
                    <a:p>
                      <a:endParaRPr lang="en-US"/>
                    </a:p>
                  </a:txBody>
                  <a:tcPr/>
                </a:tc>
              </a:tr>
            </a:tbl>
          </a:graphicData>
        </a:graphic>
      </p:graphicFrame>
      <p:sp>
        <p:nvSpPr>
          <p:cNvPr id="4" name="TextBox 3"/>
          <p:cNvSpPr txBox="1"/>
          <p:nvPr/>
        </p:nvSpPr>
        <p:spPr>
          <a:xfrm>
            <a:off x="4687155" y="4793004"/>
            <a:ext cx="1027845" cy="400110"/>
          </a:xfrm>
          <a:prstGeom prst="rect">
            <a:avLst/>
          </a:prstGeom>
          <a:noFill/>
        </p:spPr>
        <p:txBody>
          <a:bodyPr wrap="none" rtlCol="0">
            <a:spAutoFit/>
          </a:bodyPr>
          <a:lstStyle/>
          <a:p>
            <a:r>
              <a:rPr lang="en-US" sz="2000" b="1" dirty="0" smtClean="0">
                <a:solidFill>
                  <a:schemeClr val="accent1">
                    <a:lumMod val="75000"/>
                  </a:schemeClr>
                </a:solidFill>
              </a:rPr>
              <a:t>TESLA</a:t>
            </a:r>
            <a:endParaRPr lang="en-US" sz="2000" b="1" dirty="0">
              <a:solidFill>
                <a:schemeClr val="accent1">
                  <a:lumMod val="75000"/>
                </a:schemeClr>
              </a:solidFill>
            </a:endParaRPr>
          </a:p>
        </p:txBody>
      </p:sp>
      <p:sp>
        <p:nvSpPr>
          <p:cNvPr id="5" name="TextBox 4"/>
          <p:cNvSpPr txBox="1"/>
          <p:nvPr/>
        </p:nvSpPr>
        <p:spPr>
          <a:xfrm rot="4235717">
            <a:off x="5727900" y="5053520"/>
            <a:ext cx="982961" cy="400110"/>
          </a:xfrm>
          <a:prstGeom prst="rect">
            <a:avLst/>
          </a:prstGeom>
          <a:noFill/>
        </p:spPr>
        <p:txBody>
          <a:bodyPr wrap="none" rtlCol="0">
            <a:spAutoFit/>
          </a:bodyPr>
          <a:lstStyle/>
          <a:p>
            <a:r>
              <a:rPr lang="en-US" sz="2000" b="1" dirty="0" smtClean="0">
                <a:solidFill>
                  <a:schemeClr val="accent1">
                    <a:lumMod val="75000"/>
                  </a:schemeClr>
                </a:solidFill>
              </a:rPr>
              <a:t>FERMI</a:t>
            </a:r>
            <a:endParaRPr lang="en-US" sz="2000" b="1" dirty="0">
              <a:solidFill>
                <a:schemeClr val="accent1">
                  <a:lumMod val="75000"/>
                </a:schemeClr>
              </a:solidFill>
            </a:endParaRPr>
          </a:p>
        </p:txBody>
      </p:sp>
      <p:sp>
        <p:nvSpPr>
          <p:cNvPr id="6" name="TextBox 5"/>
          <p:cNvSpPr txBox="1"/>
          <p:nvPr/>
        </p:nvSpPr>
        <p:spPr>
          <a:xfrm>
            <a:off x="6705600" y="4793004"/>
            <a:ext cx="1228221" cy="400110"/>
          </a:xfrm>
          <a:prstGeom prst="rect">
            <a:avLst/>
          </a:prstGeom>
          <a:noFill/>
        </p:spPr>
        <p:txBody>
          <a:bodyPr wrap="none" rtlCol="0">
            <a:spAutoFit/>
          </a:bodyPr>
          <a:lstStyle/>
          <a:p>
            <a:r>
              <a:rPr lang="en-US" sz="2000" b="1" dirty="0" smtClean="0">
                <a:solidFill>
                  <a:schemeClr val="accent1">
                    <a:lumMod val="75000"/>
                  </a:schemeClr>
                </a:solidFill>
              </a:rPr>
              <a:t>KEPLER</a:t>
            </a:r>
            <a:endParaRPr lang="en-US" sz="2000" b="1" dirty="0">
              <a:solidFill>
                <a:schemeClr val="accent1">
                  <a:lumMod val="75000"/>
                </a:schemeClr>
              </a:solidFill>
            </a:endParaRPr>
          </a:p>
        </p:txBody>
      </p:sp>
      <p:sp>
        <p:nvSpPr>
          <p:cNvPr id="7" name="TextBox 6"/>
          <p:cNvSpPr txBox="1"/>
          <p:nvPr/>
        </p:nvSpPr>
        <p:spPr>
          <a:xfrm rot="3920764">
            <a:off x="7861595" y="5214742"/>
            <a:ext cx="1483098" cy="400110"/>
          </a:xfrm>
          <a:prstGeom prst="rect">
            <a:avLst/>
          </a:prstGeom>
          <a:noFill/>
        </p:spPr>
        <p:txBody>
          <a:bodyPr wrap="none" rtlCol="0">
            <a:spAutoFit/>
          </a:bodyPr>
          <a:lstStyle/>
          <a:p>
            <a:r>
              <a:rPr lang="en-US" sz="2000" b="1" dirty="0" smtClean="0">
                <a:solidFill>
                  <a:schemeClr val="accent1">
                    <a:lumMod val="75000"/>
                  </a:schemeClr>
                </a:solidFill>
              </a:rPr>
              <a:t>MAXWELL</a:t>
            </a:r>
            <a:endParaRPr lang="en-US" sz="2000" b="1" dirty="0">
              <a:solidFill>
                <a:schemeClr val="accent1">
                  <a:lumMod val="75000"/>
                </a:schemeClr>
              </a:solidFill>
            </a:endParaRPr>
          </a:p>
        </p:txBody>
      </p:sp>
      <p:cxnSp>
        <p:nvCxnSpPr>
          <p:cNvPr id="9" name="Straight Connector 8"/>
          <p:cNvCxnSpPr/>
          <p:nvPr/>
        </p:nvCxnSpPr>
        <p:spPr bwMode="auto">
          <a:xfrm>
            <a:off x="5867400" y="4793004"/>
            <a:ext cx="0" cy="476310"/>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0" name="Straight Connector 9"/>
          <p:cNvCxnSpPr/>
          <p:nvPr/>
        </p:nvCxnSpPr>
        <p:spPr bwMode="auto">
          <a:xfrm>
            <a:off x="6553200" y="4793004"/>
            <a:ext cx="0" cy="476310"/>
          </a:xfrm>
          <a:prstGeom prst="line">
            <a:avLst/>
          </a:prstGeom>
          <a:solidFill>
            <a:schemeClr val="accent1"/>
          </a:solidFill>
          <a:ln w="31750" cap="flat" cmpd="sng" algn="ctr">
            <a:solidFill>
              <a:srgbClr val="00B050"/>
            </a:solidFill>
            <a:prstDash val="solid"/>
            <a:round/>
            <a:headEnd type="none" w="med" len="med"/>
            <a:tailEnd type="none" w="med" len="med"/>
          </a:ln>
          <a:effectLst/>
        </p:spPr>
      </p:cxnSp>
      <p:cxnSp>
        <p:nvCxnSpPr>
          <p:cNvPr id="13" name="Straight Connector 12"/>
          <p:cNvCxnSpPr/>
          <p:nvPr/>
        </p:nvCxnSpPr>
        <p:spPr bwMode="auto">
          <a:xfrm>
            <a:off x="8153400" y="4793004"/>
            <a:ext cx="0" cy="476310"/>
          </a:xfrm>
          <a:prstGeom prst="line">
            <a:avLst/>
          </a:prstGeom>
          <a:solidFill>
            <a:schemeClr val="accent1"/>
          </a:solidFill>
          <a:ln w="31750" cap="flat" cmpd="sng" algn="ctr">
            <a:solidFill>
              <a:srgbClr val="00B050"/>
            </a:solidFill>
            <a:prstDash val="solid"/>
            <a:round/>
            <a:headEnd type="none" w="med" len="med"/>
            <a:tailEnd type="none" w="med" len="med"/>
          </a:ln>
          <a:effectLst/>
        </p:spPr>
      </p:cxnSp>
      <p:sp>
        <p:nvSpPr>
          <p:cNvPr id="11" name="Footer Placeholder 1"/>
          <p:cNvSpPr txBox="1">
            <a:spLocks/>
          </p:cNvSpPr>
          <p:nvPr/>
        </p:nvSpPr>
        <p:spPr>
          <a:xfrm>
            <a:off x="76200" y="6553200"/>
            <a:ext cx="4114800" cy="228600"/>
          </a:xfrm>
          <a:prstGeom prst="rect">
            <a:avLst/>
          </a:prstGeom>
          <a:noFill/>
        </p:spPr>
        <p:txBody>
          <a:bodyPr/>
          <a:lstStyle>
            <a:defPPr>
              <a:defRPr lang="en-US"/>
            </a:defPPr>
            <a:lvl1pPr algn="l" rtl="0" fontAlgn="base">
              <a:spcBef>
                <a:spcPct val="0"/>
              </a:spcBef>
              <a:spcAft>
                <a:spcPct val="0"/>
              </a:spcAft>
              <a:defRPr sz="2400" i="1" kern="1200">
                <a:solidFill>
                  <a:schemeClr val="tx1"/>
                </a:solidFill>
                <a:latin typeface="Arial" charset="0"/>
                <a:ea typeface="+mn-ea"/>
                <a:cs typeface="+mn-cs"/>
              </a:defRPr>
            </a:lvl1pPr>
            <a:lvl2pPr marL="457200" algn="l" rtl="0" fontAlgn="base">
              <a:spcBef>
                <a:spcPct val="0"/>
              </a:spcBef>
              <a:spcAft>
                <a:spcPct val="0"/>
              </a:spcAft>
              <a:defRPr sz="2400" i="1" kern="1200">
                <a:solidFill>
                  <a:schemeClr val="tx1"/>
                </a:solidFill>
                <a:latin typeface="Arial" charset="0"/>
                <a:ea typeface="+mn-ea"/>
                <a:cs typeface="+mn-cs"/>
              </a:defRPr>
            </a:lvl2pPr>
            <a:lvl3pPr marL="914400" algn="l" rtl="0" fontAlgn="base">
              <a:spcBef>
                <a:spcPct val="0"/>
              </a:spcBef>
              <a:spcAft>
                <a:spcPct val="0"/>
              </a:spcAft>
              <a:defRPr sz="2400" i="1" kern="1200">
                <a:solidFill>
                  <a:schemeClr val="tx1"/>
                </a:solidFill>
                <a:latin typeface="Arial" charset="0"/>
                <a:ea typeface="+mn-ea"/>
                <a:cs typeface="+mn-cs"/>
              </a:defRPr>
            </a:lvl3pPr>
            <a:lvl4pPr marL="1371600" algn="l" rtl="0" fontAlgn="base">
              <a:spcBef>
                <a:spcPct val="0"/>
              </a:spcBef>
              <a:spcAft>
                <a:spcPct val="0"/>
              </a:spcAft>
              <a:defRPr sz="2400" i="1" kern="1200">
                <a:solidFill>
                  <a:schemeClr val="tx1"/>
                </a:solidFill>
                <a:latin typeface="Arial" charset="0"/>
                <a:ea typeface="+mn-ea"/>
                <a:cs typeface="+mn-cs"/>
              </a:defRPr>
            </a:lvl4pPr>
            <a:lvl5pPr marL="1828800" algn="l" rtl="0" fontAlgn="base">
              <a:spcBef>
                <a:spcPct val="0"/>
              </a:spcBef>
              <a:spcAft>
                <a:spcPct val="0"/>
              </a:spcAft>
              <a:defRPr sz="2400" i="1" kern="1200">
                <a:solidFill>
                  <a:schemeClr val="tx1"/>
                </a:solidFill>
                <a:latin typeface="Arial" charset="0"/>
                <a:ea typeface="+mn-ea"/>
                <a:cs typeface="+mn-cs"/>
              </a:defRPr>
            </a:lvl5pPr>
            <a:lvl6pPr marL="2286000" algn="l" defTabSz="914400" rtl="0" eaLnBrk="1" latinLnBrk="0" hangingPunct="1">
              <a:defRPr sz="2400" i="1" kern="1200">
                <a:solidFill>
                  <a:schemeClr val="tx1"/>
                </a:solidFill>
                <a:latin typeface="Arial" charset="0"/>
                <a:ea typeface="+mn-ea"/>
                <a:cs typeface="+mn-cs"/>
              </a:defRPr>
            </a:lvl6pPr>
            <a:lvl7pPr marL="2743200" algn="l" defTabSz="914400" rtl="0" eaLnBrk="1" latinLnBrk="0" hangingPunct="1">
              <a:defRPr sz="2400" i="1" kern="1200">
                <a:solidFill>
                  <a:schemeClr val="tx1"/>
                </a:solidFill>
                <a:latin typeface="Arial" charset="0"/>
                <a:ea typeface="+mn-ea"/>
                <a:cs typeface="+mn-cs"/>
              </a:defRPr>
            </a:lvl7pPr>
            <a:lvl8pPr marL="3200400" algn="l" defTabSz="914400" rtl="0" eaLnBrk="1" latinLnBrk="0" hangingPunct="1">
              <a:defRPr sz="2400" i="1" kern="1200">
                <a:solidFill>
                  <a:schemeClr val="tx1"/>
                </a:solidFill>
                <a:latin typeface="Arial" charset="0"/>
                <a:ea typeface="+mn-ea"/>
                <a:cs typeface="+mn-cs"/>
              </a:defRPr>
            </a:lvl8pPr>
            <a:lvl9pPr marL="3657600" algn="l" defTabSz="914400" rtl="0" eaLnBrk="1" latinLnBrk="0" hangingPunct="1">
              <a:defRPr sz="2400" i="1" kern="1200">
                <a:solidFill>
                  <a:schemeClr val="tx1"/>
                </a:solidFill>
                <a:latin typeface="Arial" charset="0"/>
                <a:ea typeface="+mn-ea"/>
                <a:cs typeface="+mn-cs"/>
              </a:defRPr>
            </a:lvl9pPr>
          </a:lstStyle>
          <a:p>
            <a:r>
              <a:rPr lang="en-US" sz="1000" dirty="0" smtClean="0"/>
              <a:t>Wikipedia</a:t>
            </a:r>
          </a:p>
        </p:txBody>
      </p:sp>
    </p:spTree>
    <p:extLst>
      <p:ext uri="{BB962C8B-B14F-4D97-AF65-F5344CB8AC3E}">
        <p14:creationId xmlns:p14="http://schemas.microsoft.com/office/powerpoint/2010/main" val="3029666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762000" y="228600"/>
            <a:ext cx="7391400" cy="990600"/>
          </a:xfrm>
        </p:spPr>
        <p:txBody>
          <a:bodyPr/>
          <a:lstStyle/>
          <a:p>
            <a:pPr eaLnBrk="1" hangingPunct="1"/>
            <a:r>
              <a:rPr lang="en-US" sz="3200" dirty="0" smtClean="0"/>
              <a:t>Revised Matrix Multiplication Kernel using Multiple Blocks</a:t>
            </a:r>
            <a:endParaRPr lang="en-US" sz="2400" dirty="0" smtClean="0"/>
          </a:p>
        </p:txBody>
      </p:sp>
      <p:sp>
        <p:nvSpPr>
          <p:cNvPr id="27653" name="Rectangle 3"/>
          <p:cNvSpPr>
            <a:spLocks noGrp="1" noChangeArrowheads="1"/>
          </p:cNvSpPr>
          <p:nvPr>
            <p:ph type="body" idx="1"/>
          </p:nvPr>
        </p:nvSpPr>
        <p:spPr>
          <a:xfrm>
            <a:off x="533400" y="1371600"/>
            <a:ext cx="8229600" cy="5181600"/>
          </a:xfrm>
          <a:noFill/>
        </p:spPr>
        <p:txBody>
          <a:bodyPr/>
          <a:lstStyle/>
          <a:p>
            <a:pPr marL="457200" indent="-457200" eaLnBrk="1" hangingPunct="1">
              <a:spcBef>
                <a:spcPts val="200"/>
              </a:spcBef>
              <a:buFontTx/>
              <a:buNone/>
            </a:pPr>
            <a:r>
              <a:rPr lang="en-US" sz="1400" b="1" dirty="0" smtClean="0">
                <a:latin typeface="Lucida Console" pitchFamily="49" charset="0"/>
              </a:rPr>
              <a:t>// Single thread still does a single dot product, </a:t>
            </a:r>
          </a:p>
          <a:p>
            <a:pPr marL="457200" indent="-457200" eaLnBrk="1" hangingPunct="1">
              <a:spcBef>
                <a:spcPts val="200"/>
              </a:spcBef>
              <a:buFontTx/>
              <a:buNone/>
            </a:pPr>
            <a:r>
              <a:rPr lang="en-US" sz="1400" b="1" dirty="0" smtClean="0">
                <a:latin typeface="Lucida Console" pitchFamily="49" charset="0"/>
              </a:rPr>
              <a:t>// but within an output submatrix</a:t>
            </a:r>
          </a:p>
          <a:p>
            <a:pPr marL="457200" indent="-457200" eaLnBrk="1" hangingPunct="1">
              <a:spcBef>
                <a:spcPts val="200"/>
              </a:spcBef>
              <a:buFontTx/>
              <a:buNone/>
            </a:pPr>
            <a:r>
              <a:rPr lang="en-US" sz="1800" dirty="0" smtClean="0">
                <a:solidFill>
                  <a:srgbClr val="FF0000"/>
                </a:solidFill>
              </a:rPr>
              <a:t>__global__ void </a:t>
            </a:r>
            <a:r>
              <a:rPr lang="en-US" sz="1800" dirty="0" err="1" smtClean="0">
                <a:solidFill>
                  <a:srgbClr val="FF0000"/>
                </a:solidFill>
              </a:rPr>
              <a:t>MatrixMulKernel</a:t>
            </a:r>
            <a:r>
              <a:rPr lang="en-US" sz="1800" dirty="0" smtClean="0">
                <a:solidFill>
                  <a:srgbClr val="FF0000"/>
                </a:solidFill>
              </a:rPr>
              <a:t>(float* </a:t>
            </a:r>
            <a:r>
              <a:rPr lang="en-US" sz="1800" dirty="0" err="1" smtClean="0">
                <a:solidFill>
                  <a:srgbClr val="FF0000"/>
                </a:solidFill>
              </a:rPr>
              <a:t>Md</a:t>
            </a:r>
            <a:r>
              <a:rPr lang="en-US" sz="1800" dirty="0" smtClean="0">
                <a:solidFill>
                  <a:srgbClr val="FF0000"/>
                </a:solidFill>
              </a:rPr>
              <a:t>, float* </a:t>
            </a:r>
            <a:r>
              <a:rPr lang="en-US" sz="1800" dirty="0" err="1" smtClean="0">
                <a:solidFill>
                  <a:srgbClr val="FF0000"/>
                </a:solidFill>
              </a:rPr>
              <a:t>Nd</a:t>
            </a:r>
            <a:r>
              <a:rPr lang="en-US" sz="1800" dirty="0" smtClean="0">
                <a:solidFill>
                  <a:srgbClr val="FF0000"/>
                </a:solidFill>
              </a:rPr>
              <a:t>, float* Pd, int Width)</a:t>
            </a:r>
          </a:p>
          <a:p>
            <a:pPr marL="457200" indent="-457200" eaLnBrk="1" hangingPunct="1">
              <a:spcBef>
                <a:spcPts val="200"/>
              </a:spcBef>
              <a:buFontTx/>
              <a:buNone/>
            </a:pPr>
            <a:r>
              <a:rPr lang="en-US" sz="1800" b="1" dirty="0" smtClean="0">
                <a:solidFill>
                  <a:srgbClr val="FF0000"/>
                </a:solidFill>
                <a:latin typeface="Lucida Console" pitchFamily="49" charset="0"/>
              </a:rPr>
              <a:t>{</a:t>
            </a:r>
          </a:p>
          <a:p>
            <a:pPr marL="457200" indent="-457200" eaLnBrk="1" hangingPunct="1">
              <a:spcBef>
                <a:spcPts val="200"/>
              </a:spcBef>
              <a:buFontTx/>
              <a:buNone/>
            </a:pPr>
            <a:r>
              <a:rPr lang="en-US" sz="1400" b="1" dirty="0" smtClean="0">
                <a:latin typeface="Lucida Console" pitchFamily="49" charset="0"/>
                <a:ea typeface="Times New Roman" pitchFamily="18" charset="0"/>
                <a:cs typeface="Courier New" pitchFamily="49" charset="0"/>
              </a:rPr>
              <a:t>  // Calculate the row index of the Pd element and M</a:t>
            </a:r>
          </a:p>
          <a:p>
            <a:pPr marL="457200" indent="-457200" eaLnBrk="1" hangingPunct="1">
              <a:spcBef>
                <a:spcPts val="200"/>
              </a:spcBef>
              <a:buFontTx/>
              <a:buNone/>
            </a:pPr>
            <a:r>
              <a:rPr lang="en-US" sz="1400" b="1" dirty="0">
                <a:latin typeface="Lucida Console" pitchFamily="49" charset="0"/>
                <a:ea typeface="Times New Roman" pitchFamily="18" charset="0"/>
                <a:cs typeface="Courier New" pitchFamily="49" charset="0"/>
              </a:rPr>
              <a:t> </a:t>
            </a:r>
            <a:r>
              <a:rPr lang="en-US" sz="1400" b="1" dirty="0" smtClean="0">
                <a:latin typeface="Lucida Console" pitchFamily="49" charset="0"/>
                <a:ea typeface="Times New Roman" pitchFamily="18" charset="0"/>
                <a:cs typeface="Courier New" pitchFamily="49" charset="0"/>
              </a:rPr>
              <a:t> // </a:t>
            </a:r>
            <a:r>
              <a:rPr lang="en-US" sz="1400" b="1" dirty="0" err="1" smtClean="0">
                <a:latin typeface="Lucida Console" pitchFamily="49" charset="0"/>
                <a:ea typeface="Times New Roman" pitchFamily="18" charset="0"/>
                <a:cs typeface="Courier New" pitchFamily="49" charset="0"/>
              </a:rPr>
              <a:t>blockIdx.x</a:t>
            </a:r>
            <a:r>
              <a:rPr lang="en-US" sz="1400" b="1" dirty="0" smtClean="0">
                <a:latin typeface="Lucida Console" pitchFamily="49" charset="0"/>
                <a:ea typeface="Times New Roman" pitchFamily="18" charset="0"/>
                <a:cs typeface="Courier New" pitchFamily="49" charset="0"/>
              </a:rPr>
              <a:t> gets ID within a block</a:t>
            </a: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int Row = blockIdx.y*TILE_WIDTH + threadIdx.y;</a:t>
            </a:r>
          </a:p>
          <a:p>
            <a:pPr marL="457200" indent="-457200" eaLnBrk="1" hangingPunct="1">
              <a:spcBef>
                <a:spcPts val="200"/>
              </a:spcBef>
              <a:buFontTx/>
              <a:buNone/>
            </a:pPr>
            <a:r>
              <a:rPr lang="en-US" sz="1400" b="1" dirty="0" smtClean="0">
                <a:latin typeface="Lucida Console" pitchFamily="49" charset="0"/>
                <a:ea typeface="Times New Roman" pitchFamily="18" charset="0"/>
                <a:cs typeface="Courier New" pitchFamily="49" charset="0"/>
              </a:rPr>
              <a:t>  // Calculate the column index of Pd and N</a:t>
            </a: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int Col = blockIdx.x*TILE_WIDTH + threadIdx.x;</a:t>
            </a:r>
          </a:p>
          <a:p>
            <a:pPr marL="457200" indent="-457200" eaLnBrk="1" hangingPunct="1">
              <a:spcBef>
                <a:spcPts val="200"/>
              </a:spcBef>
              <a:buFontTx/>
              <a:buNone/>
            </a:pPr>
            <a:endParaRPr lang="en-US" sz="2000" b="1" dirty="0" smtClean="0">
              <a:solidFill>
                <a:srgbClr val="FF0000"/>
              </a:solidFill>
              <a:latin typeface="Lucida Console" pitchFamily="49" charset="0"/>
              <a:ea typeface="Times New Roman" pitchFamily="18" charset="0"/>
              <a:cs typeface="Courier New" pitchFamily="49" charset="0"/>
            </a:endParaRP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float </a:t>
            </a:r>
            <a:r>
              <a:rPr lang="en-US" sz="2000" b="1" dirty="0" err="1" smtClean="0">
                <a:solidFill>
                  <a:srgbClr val="FF0000"/>
                </a:solidFill>
                <a:latin typeface="Lucida Console" pitchFamily="49" charset="0"/>
                <a:ea typeface="Times New Roman" pitchFamily="18" charset="0"/>
                <a:cs typeface="Courier New" pitchFamily="49" charset="0"/>
              </a:rPr>
              <a:t>Pvalue</a:t>
            </a:r>
            <a:r>
              <a:rPr lang="en-US" sz="2000" b="1" dirty="0" smtClean="0">
                <a:solidFill>
                  <a:srgbClr val="FF0000"/>
                </a:solidFill>
                <a:latin typeface="Lucida Console" pitchFamily="49" charset="0"/>
                <a:ea typeface="Times New Roman" pitchFamily="18" charset="0"/>
                <a:cs typeface="Courier New" pitchFamily="49" charset="0"/>
              </a:rPr>
              <a:t> = 0;</a:t>
            </a:r>
          </a:p>
          <a:p>
            <a:pPr marL="457200" indent="-457200" eaLnBrk="1" hangingPunct="1">
              <a:spcBef>
                <a:spcPts val="200"/>
              </a:spcBef>
              <a:buFontTx/>
              <a:buNone/>
            </a:pPr>
            <a:r>
              <a:rPr lang="en-US" sz="1600" b="1" dirty="0" smtClean="0">
                <a:latin typeface="Lucida Console" pitchFamily="49" charset="0"/>
                <a:ea typeface="Times New Roman" pitchFamily="18" charset="0"/>
                <a:cs typeface="Courier New" pitchFamily="49" charset="0"/>
              </a:rPr>
              <a:t>  </a:t>
            </a:r>
            <a:r>
              <a:rPr lang="en-US" sz="1400" b="1" dirty="0" smtClean="0">
                <a:latin typeface="Lucida Console" pitchFamily="49" charset="0"/>
                <a:ea typeface="Times New Roman" pitchFamily="18" charset="0"/>
                <a:cs typeface="Courier New" pitchFamily="49" charset="0"/>
              </a:rPr>
              <a:t>// each thread computes one element of the block sub-matrix</a:t>
            </a: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for (int k = 0; k &lt; Width; ++k)</a:t>
            </a: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a:t>
            </a:r>
            <a:r>
              <a:rPr lang="en-US" sz="2000" b="1" dirty="0" err="1" smtClean="0">
                <a:solidFill>
                  <a:srgbClr val="FF0000"/>
                </a:solidFill>
                <a:latin typeface="Lucida Console" pitchFamily="49" charset="0"/>
                <a:ea typeface="Times New Roman" pitchFamily="18" charset="0"/>
                <a:cs typeface="Courier New" pitchFamily="49" charset="0"/>
              </a:rPr>
              <a:t>Pvalue</a:t>
            </a:r>
            <a:r>
              <a:rPr lang="en-US" sz="2000" b="1" dirty="0" smtClean="0">
                <a:solidFill>
                  <a:srgbClr val="FF0000"/>
                </a:solidFill>
                <a:latin typeface="Lucida Console" pitchFamily="49" charset="0"/>
                <a:ea typeface="Times New Roman" pitchFamily="18" charset="0"/>
                <a:cs typeface="Courier New" pitchFamily="49" charset="0"/>
              </a:rPr>
              <a:t> += </a:t>
            </a:r>
            <a:r>
              <a:rPr lang="en-US" sz="2000" b="1" dirty="0" err="1" smtClean="0">
                <a:solidFill>
                  <a:srgbClr val="FF0000"/>
                </a:solidFill>
                <a:latin typeface="Lucida Console" pitchFamily="49" charset="0"/>
                <a:ea typeface="Times New Roman" pitchFamily="18" charset="0"/>
                <a:cs typeface="Courier New" pitchFamily="49" charset="0"/>
              </a:rPr>
              <a:t>Md</a:t>
            </a:r>
            <a:r>
              <a:rPr lang="en-US" sz="2000" b="1" dirty="0" smtClean="0">
                <a:solidFill>
                  <a:srgbClr val="FF0000"/>
                </a:solidFill>
                <a:latin typeface="Lucida Console" pitchFamily="49" charset="0"/>
                <a:ea typeface="Times New Roman" pitchFamily="18" charset="0"/>
                <a:cs typeface="Courier New" pitchFamily="49" charset="0"/>
              </a:rPr>
              <a:t>[Row*</a:t>
            </a:r>
            <a:r>
              <a:rPr lang="en-US" sz="2000" b="1" dirty="0" err="1" smtClean="0">
                <a:solidFill>
                  <a:srgbClr val="FF0000"/>
                </a:solidFill>
                <a:latin typeface="Lucida Console" pitchFamily="49" charset="0"/>
                <a:ea typeface="Times New Roman" pitchFamily="18" charset="0"/>
                <a:cs typeface="Courier New" pitchFamily="49" charset="0"/>
              </a:rPr>
              <a:t>Width+k</a:t>
            </a:r>
            <a:r>
              <a:rPr lang="en-US" sz="2000" b="1" dirty="0" smtClean="0">
                <a:solidFill>
                  <a:srgbClr val="FF0000"/>
                </a:solidFill>
                <a:latin typeface="Lucida Console" pitchFamily="49" charset="0"/>
                <a:ea typeface="Times New Roman" pitchFamily="18" charset="0"/>
                <a:cs typeface="Courier New" pitchFamily="49" charset="0"/>
              </a:rPr>
              <a:t>] * </a:t>
            </a:r>
            <a:r>
              <a:rPr lang="en-US" sz="2000" b="1" dirty="0" err="1" smtClean="0">
                <a:solidFill>
                  <a:srgbClr val="FF0000"/>
                </a:solidFill>
                <a:latin typeface="Lucida Console" pitchFamily="49" charset="0"/>
                <a:ea typeface="Times New Roman" pitchFamily="18" charset="0"/>
                <a:cs typeface="Courier New" pitchFamily="49" charset="0"/>
              </a:rPr>
              <a:t>Nd</a:t>
            </a:r>
            <a:r>
              <a:rPr lang="en-US" sz="2000" b="1" dirty="0" smtClean="0">
                <a:solidFill>
                  <a:srgbClr val="FF0000"/>
                </a:solidFill>
                <a:latin typeface="Lucida Console" pitchFamily="49" charset="0"/>
                <a:ea typeface="Times New Roman" pitchFamily="18" charset="0"/>
                <a:cs typeface="Courier New" pitchFamily="49" charset="0"/>
              </a:rPr>
              <a:t>[k*</a:t>
            </a:r>
            <a:r>
              <a:rPr lang="en-US" sz="2000" b="1" dirty="0" err="1" smtClean="0">
                <a:solidFill>
                  <a:srgbClr val="FF0000"/>
                </a:solidFill>
                <a:latin typeface="Lucida Console" pitchFamily="49" charset="0"/>
                <a:ea typeface="Times New Roman" pitchFamily="18" charset="0"/>
                <a:cs typeface="Courier New" pitchFamily="49" charset="0"/>
              </a:rPr>
              <a:t>Width+Col</a:t>
            </a:r>
            <a:r>
              <a:rPr lang="en-US" sz="2000" b="1" dirty="0" smtClean="0">
                <a:solidFill>
                  <a:srgbClr val="FF0000"/>
                </a:solidFill>
                <a:latin typeface="Lucida Console" pitchFamily="49" charset="0"/>
                <a:ea typeface="Times New Roman" pitchFamily="18" charset="0"/>
                <a:cs typeface="Courier New" pitchFamily="49" charset="0"/>
              </a:rPr>
              <a:t>];</a:t>
            </a:r>
          </a:p>
          <a:p>
            <a:pPr marL="457200" indent="-457200" eaLnBrk="1" hangingPunct="1">
              <a:spcBef>
                <a:spcPts val="200"/>
              </a:spcBef>
              <a:buFontTx/>
              <a:buNone/>
            </a:pPr>
            <a:endParaRPr lang="en-US" sz="2000" b="1" dirty="0" smtClean="0">
              <a:solidFill>
                <a:srgbClr val="FF0000"/>
              </a:solidFill>
              <a:latin typeface="Lucida Console" pitchFamily="49" charset="0"/>
              <a:ea typeface="Times New Roman" pitchFamily="18" charset="0"/>
              <a:cs typeface="Courier New" pitchFamily="49" charset="0"/>
            </a:endParaRP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  Pd[Row*</a:t>
            </a:r>
            <a:r>
              <a:rPr lang="en-US" sz="2000" b="1" dirty="0" err="1" smtClean="0">
                <a:solidFill>
                  <a:srgbClr val="FF0000"/>
                </a:solidFill>
                <a:latin typeface="Lucida Console" pitchFamily="49" charset="0"/>
                <a:ea typeface="Times New Roman" pitchFamily="18" charset="0"/>
                <a:cs typeface="Courier New" pitchFamily="49" charset="0"/>
              </a:rPr>
              <a:t>Width+Col</a:t>
            </a:r>
            <a:r>
              <a:rPr lang="en-US" sz="2000" b="1" dirty="0" smtClean="0">
                <a:solidFill>
                  <a:srgbClr val="FF0000"/>
                </a:solidFill>
                <a:latin typeface="Lucida Console" pitchFamily="49" charset="0"/>
                <a:ea typeface="Times New Roman" pitchFamily="18" charset="0"/>
                <a:cs typeface="Courier New" pitchFamily="49" charset="0"/>
              </a:rPr>
              <a:t>] = </a:t>
            </a:r>
            <a:r>
              <a:rPr lang="en-US" sz="2000" b="1" dirty="0" err="1" smtClean="0">
                <a:solidFill>
                  <a:srgbClr val="FF0000"/>
                </a:solidFill>
                <a:latin typeface="Lucida Console" pitchFamily="49" charset="0"/>
                <a:ea typeface="Times New Roman" pitchFamily="18" charset="0"/>
                <a:cs typeface="Courier New" pitchFamily="49" charset="0"/>
              </a:rPr>
              <a:t>Pvalue</a:t>
            </a:r>
            <a:r>
              <a:rPr lang="en-US" sz="2000" b="1" dirty="0" smtClean="0">
                <a:solidFill>
                  <a:srgbClr val="FF0000"/>
                </a:solidFill>
                <a:latin typeface="Lucida Console" pitchFamily="49" charset="0"/>
                <a:ea typeface="Times New Roman" pitchFamily="18" charset="0"/>
                <a:cs typeface="Courier New" pitchFamily="49" charset="0"/>
              </a:rPr>
              <a:t>;</a:t>
            </a:r>
          </a:p>
          <a:p>
            <a:pPr marL="457200" indent="-457200" eaLnBrk="1" hangingPunct="1">
              <a:spcBef>
                <a:spcPts val="200"/>
              </a:spcBef>
              <a:buFontTx/>
              <a:buNone/>
            </a:pPr>
            <a:r>
              <a:rPr lang="en-US" sz="2000" b="1" dirty="0" smtClean="0">
                <a:solidFill>
                  <a:srgbClr val="FF0000"/>
                </a:solidFill>
                <a:latin typeface="Lucida Console" pitchFamily="49" charset="0"/>
                <a:ea typeface="Times New Roman" pitchFamily="18" charset="0"/>
                <a:cs typeface="Courier New" pitchFamily="49" charset="0"/>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4</a:t>
            </a:r>
            <a:endParaRPr lang="en-US" dirty="0"/>
          </a:p>
        </p:txBody>
      </p:sp>
      <p:sp>
        <p:nvSpPr>
          <p:cNvPr id="3" name="Content Placeholder 2"/>
          <p:cNvSpPr>
            <a:spLocks noGrp="1"/>
          </p:cNvSpPr>
          <p:nvPr>
            <p:ph idx="1"/>
          </p:nvPr>
        </p:nvSpPr>
        <p:spPr/>
        <p:txBody>
          <a:bodyPr/>
          <a:lstStyle/>
          <a:p>
            <a:pPr marL="0" indent="0">
              <a:buNone/>
            </a:pPr>
            <a:r>
              <a:rPr lang="en-US" sz="2000" dirty="0"/>
              <a:t>Goal:  Learn about MMM with multiple blocks</a:t>
            </a:r>
          </a:p>
          <a:p>
            <a:pPr marL="0" indent="0">
              <a:buNone/>
            </a:pPr>
            <a:endParaRPr lang="en-US" sz="2000" dirty="0" smtClean="0"/>
          </a:p>
          <a:p>
            <a:pPr marL="0" indent="0">
              <a:buNone/>
            </a:pPr>
            <a:r>
              <a:rPr lang="en-US" sz="2000" dirty="0" smtClean="0"/>
              <a:t>Input</a:t>
            </a:r>
            <a:r>
              <a:rPr lang="en-US" sz="2000" dirty="0"/>
              <a:t>:  MMM_global.cu, parametrized</a:t>
            </a:r>
          </a:p>
          <a:p>
            <a:pPr marL="0" indent="0">
              <a:buNone/>
            </a:pPr>
            <a:endParaRPr lang="en-US" sz="2000" dirty="0" smtClean="0"/>
          </a:p>
          <a:p>
            <a:pPr marL="0" indent="0">
              <a:buNone/>
            </a:pPr>
            <a:r>
              <a:rPr lang="en-US" sz="2000" dirty="0" smtClean="0"/>
              <a:t>Task</a:t>
            </a:r>
            <a:r>
              <a:rPr lang="en-US" sz="2000" dirty="0"/>
              <a:t>:  Vary code to change matrix size.  Retain one thread per output.  For same matrix size, see if it matters whether there are more blocks with fewer threads or vice versa. </a:t>
            </a:r>
          </a:p>
        </p:txBody>
      </p:sp>
    </p:spTree>
    <p:extLst>
      <p:ext uri="{BB962C8B-B14F-4D97-AF65-F5344CB8AC3E}">
        <p14:creationId xmlns:p14="http://schemas.microsoft.com/office/powerpoint/2010/main" val="166717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914400" y="228600"/>
            <a:ext cx="7391400" cy="844549"/>
          </a:xfrm>
        </p:spPr>
        <p:txBody>
          <a:bodyPr/>
          <a:lstStyle/>
          <a:p>
            <a:pPr eaLnBrk="1" hangingPunct="1"/>
            <a:r>
              <a:rPr lang="en-US" altLang="zh-TW" dirty="0" smtClean="0">
                <a:ea typeface="新細明體" pitchFamily="16" charset="-120"/>
              </a:rPr>
              <a:t>3. Granularity Considerations</a:t>
            </a:r>
            <a:br>
              <a:rPr lang="en-US" altLang="zh-TW" dirty="0" smtClean="0">
                <a:ea typeface="新細明體" pitchFamily="16" charset="-120"/>
              </a:rPr>
            </a:br>
            <a:r>
              <a:rPr lang="en-US" altLang="zh-TW" dirty="0" smtClean="0">
                <a:ea typeface="新細明體" pitchFamily="16" charset="-120"/>
              </a:rPr>
              <a:t>CUDA Thread Block -- Review</a:t>
            </a:r>
          </a:p>
        </p:txBody>
      </p:sp>
      <p:sp>
        <p:nvSpPr>
          <p:cNvPr id="28677" name="Rectangle 3"/>
          <p:cNvSpPr>
            <a:spLocks noGrp="1" noChangeArrowheads="1"/>
          </p:cNvSpPr>
          <p:nvPr>
            <p:ph type="body" sz="half" idx="1"/>
          </p:nvPr>
        </p:nvSpPr>
        <p:spPr>
          <a:xfrm>
            <a:off x="76200" y="1295400"/>
            <a:ext cx="6172200" cy="5410200"/>
          </a:xfrm>
        </p:spPr>
        <p:txBody>
          <a:bodyPr/>
          <a:lstStyle/>
          <a:p>
            <a:pPr marL="457200" indent="-457200" eaLnBrk="1" hangingPunct="1"/>
            <a:r>
              <a:rPr lang="en-US" altLang="zh-TW" sz="2000" dirty="0" smtClean="0">
                <a:ea typeface="新細明體" pitchFamily="16" charset="-120"/>
              </a:rPr>
              <a:t>All threads in a block execute the same kernel program (SIMT)</a:t>
            </a:r>
          </a:p>
          <a:p>
            <a:pPr marL="457200" indent="-457200" eaLnBrk="1" hangingPunct="1"/>
            <a:r>
              <a:rPr lang="en-US" altLang="zh-TW" sz="2000" dirty="0" smtClean="0">
                <a:ea typeface="新細明體" pitchFamily="16" charset="-120"/>
              </a:rPr>
              <a:t>Programmer declares block:</a:t>
            </a:r>
          </a:p>
          <a:p>
            <a:pPr marL="974725" lvl="1" indent="-403225" eaLnBrk="1" hangingPunct="1"/>
            <a:r>
              <a:rPr lang="en-US" altLang="zh-TW" sz="1800" dirty="0" smtClean="0">
                <a:ea typeface="新細明體" pitchFamily="16" charset="-120"/>
              </a:rPr>
              <a:t>Block size 1 to </a:t>
            </a:r>
            <a:r>
              <a:rPr lang="en-US" altLang="zh-TW" sz="1800" b="1" dirty="0" smtClean="0">
                <a:ea typeface="新細明體" pitchFamily="16" charset="-120"/>
              </a:rPr>
              <a:t>1024</a:t>
            </a:r>
            <a:r>
              <a:rPr lang="en-US" altLang="zh-TW" sz="1800" dirty="0" smtClean="0">
                <a:ea typeface="新細明體" pitchFamily="16" charset="-120"/>
              </a:rPr>
              <a:t> concurrent threads</a:t>
            </a:r>
          </a:p>
          <a:p>
            <a:pPr marL="974725" lvl="1" indent="-403225" eaLnBrk="1" hangingPunct="1"/>
            <a:r>
              <a:rPr lang="en-US" altLang="zh-TW" sz="1800" dirty="0" smtClean="0">
                <a:ea typeface="新細明體" pitchFamily="16" charset="-120"/>
              </a:rPr>
              <a:t>Block shape 1D, 2D, or 3D</a:t>
            </a:r>
          </a:p>
          <a:p>
            <a:pPr marL="974725" lvl="1" indent="-403225" eaLnBrk="1" hangingPunct="1"/>
            <a:r>
              <a:rPr lang="en-US" altLang="zh-TW" sz="1800" dirty="0" smtClean="0">
                <a:ea typeface="新細明體" pitchFamily="16" charset="-120"/>
              </a:rPr>
              <a:t>Block dimensions in threads</a:t>
            </a:r>
            <a:endParaRPr lang="en-US" altLang="zh-TW" sz="2200" dirty="0" smtClean="0">
              <a:ea typeface="新細明體" pitchFamily="16" charset="-120"/>
            </a:endParaRPr>
          </a:p>
          <a:p>
            <a:pPr marL="457200" indent="-457200" eaLnBrk="1" hangingPunct="1"/>
            <a:r>
              <a:rPr lang="en-US" altLang="zh-TW" sz="2000" dirty="0" smtClean="0">
                <a:ea typeface="新細明體" pitchFamily="16" charset="-120"/>
              </a:rPr>
              <a:t>All blocks in a grid (kernel invocation) have the same dimensions (shape)</a:t>
            </a:r>
          </a:p>
          <a:p>
            <a:pPr marL="457200" indent="-457200" eaLnBrk="1" hangingPunct="1"/>
            <a:r>
              <a:rPr lang="en-US" altLang="zh-TW" sz="2000" dirty="0" smtClean="0">
                <a:ea typeface="新細明體" pitchFamily="16" charset="-120"/>
              </a:rPr>
              <a:t>Threads have </a:t>
            </a:r>
            <a:r>
              <a:rPr lang="en-US" altLang="zh-TW" sz="2000" dirty="0" smtClean="0">
                <a:solidFill>
                  <a:schemeClr val="accent2"/>
                </a:solidFill>
                <a:ea typeface="新細明體" pitchFamily="16" charset="-120"/>
              </a:rPr>
              <a:t>thread id</a:t>
            </a:r>
            <a:r>
              <a:rPr lang="en-US" altLang="zh-TW" sz="2000" dirty="0" smtClean="0">
                <a:ea typeface="新細明體" pitchFamily="16" charset="-120"/>
              </a:rPr>
              <a:t> numbers within block</a:t>
            </a:r>
          </a:p>
          <a:p>
            <a:pPr marL="974725" lvl="1" indent="-403225" eaLnBrk="1" hangingPunct="1"/>
            <a:r>
              <a:rPr lang="en-US" altLang="zh-TW" sz="1800" dirty="0" smtClean="0">
                <a:ea typeface="新細明體" pitchFamily="16" charset="-120"/>
              </a:rPr>
              <a:t>Thread program uses </a:t>
            </a:r>
            <a:r>
              <a:rPr lang="en-US" altLang="zh-TW" sz="1800" dirty="0" smtClean="0">
                <a:solidFill>
                  <a:schemeClr val="accent2"/>
                </a:solidFill>
                <a:ea typeface="新細明體" pitchFamily="16" charset="-120"/>
              </a:rPr>
              <a:t>thread id</a:t>
            </a:r>
            <a:r>
              <a:rPr lang="en-US" altLang="zh-TW" sz="1800" dirty="0" smtClean="0">
                <a:ea typeface="新細明體" pitchFamily="16" charset="-120"/>
              </a:rPr>
              <a:t> to select work and address shared data</a:t>
            </a:r>
          </a:p>
          <a:p>
            <a:pPr marL="457200" indent="-457200" eaLnBrk="1" hangingPunct="1"/>
            <a:r>
              <a:rPr lang="en-US" altLang="zh-TW" sz="2000" dirty="0" smtClean="0">
                <a:ea typeface="新細明體" pitchFamily="16" charset="-120"/>
              </a:rPr>
              <a:t>Threads in the same block share data and synchronize while doing their share of the work</a:t>
            </a:r>
          </a:p>
          <a:p>
            <a:pPr marL="457200" indent="-457200" eaLnBrk="1" hangingPunct="1"/>
            <a:r>
              <a:rPr lang="en-US" altLang="zh-TW" sz="2000" dirty="0" smtClean="0">
                <a:ea typeface="新細明體" pitchFamily="16" charset="-120"/>
              </a:rPr>
              <a:t>Threads in different blocks cannot cooperate</a:t>
            </a:r>
          </a:p>
          <a:p>
            <a:pPr marL="974725" lvl="1" indent="-403225" eaLnBrk="1" hangingPunct="1"/>
            <a:r>
              <a:rPr lang="en-US" altLang="zh-TW" sz="1800" dirty="0" smtClean="0">
                <a:ea typeface="新細明體" pitchFamily="16" charset="-120"/>
              </a:rPr>
              <a:t>Each block can execute in any order relative to other blocs!</a:t>
            </a:r>
          </a:p>
        </p:txBody>
      </p:sp>
      <p:sp>
        <p:nvSpPr>
          <p:cNvPr id="28678" name="Text Box 4"/>
          <p:cNvSpPr txBox="1">
            <a:spLocks noChangeArrowheads="1"/>
          </p:cNvSpPr>
          <p:nvPr/>
        </p:nvSpPr>
        <p:spPr bwMode="auto">
          <a:xfrm>
            <a:off x="6062663" y="1676400"/>
            <a:ext cx="3081337" cy="457200"/>
          </a:xfrm>
          <a:prstGeom prst="rect">
            <a:avLst/>
          </a:prstGeom>
          <a:noFill/>
          <a:ln w="19050" algn="ctr">
            <a:noFill/>
            <a:miter lim="800000"/>
            <a:headEnd/>
            <a:tailEnd/>
          </a:ln>
        </p:spPr>
        <p:txBody>
          <a:bodyPr wrap="none">
            <a:spAutoFit/>
          </a:bodyPr>
          <a:lstStyle/>
          <a:p>
            <a:pPr algn="ctr"/>
            <a:r>
              <a:rPr lang="en-US" altLang="zh-TW" b="1">
                <a:latin typeface="Arial" charset="0"/>
                <a:ea typeface="新細明體" pitchFamily="16" charset="-120"/>
              </a:rPr>
              <a:t>CUDA Thread Block</a:t>
            </a:r>
          </a:p>
        </p:txBody>
      </p:sp>
      <p:sp>
        <p:nvSpPr>
          <p:cNvPr id="28679" name="Text Box 5"/>
          <p:cNvSpPr txBox="1">
            <a:spLocks noChangeArrowheads="1"/>
          </p:cNvSpPr>
          <p:nvPr/>
        </p:nvSpPr>
        <p:spPr bwMode="auto">
          <a:xfrm>
            <a:off x="6215063" y="2316163"/>
            <a:ext cx="2754312" cy="2928937"/>
          </a:xfrm>
          <a:prstGeom prst="rect">
            <a:avLst/>
          </a:prstGeom>
          <a:noFill/>
          <a:ln w="28575">
            <a:solidFill>
              <a:srgbClr val="00CC00"/>
            </a:solidFill>
            <a:miter lim="800000"/>
            <a:headEnd/>
            <a:tailEnd/>
          </a:ln>
        </p:spPr>
        <p:txBody>
          <a:bodyPr lIns="0" rIns="0"/>
          <a:lstStyle/>
          <a:p>
            <a:pPr algn="ctr"/>
            <a:r>
              <a:rPr lang="en-US" altLang="zh-TW" sz="2000">
                <a:latin typeface="Tahoma" pitchFamily="34" charset="0"/>
                <a:ea typeface="新細明體" pitchFamily="16" charset="-120"/>
              </a:rPr>
              <a:t>Thread Id #:</a:t>
            </a:r>
            <a:br>
              <a:rPr lang="en-US" altLang="zh-TW" sz="2000">
                <a:latin typeface="Tahoma" pitchFamily="34" charset="0"/>
                <a:ea typeface="新細明體" pitchFamily="16" charset="-120"/>
              </a:rPr>
            </a:br>
            <a:r>
              <a:rPr lang="en-US" altLang="zh-TW" sz="2000">
                <a:latin typeface="Tahoma" pitchFamily="34" charset="0"/>
                <a:ea typeface="新細明體" pitchFamily="16" charset="-120"/>
              </a:rPr>
              <a:t>0 1 2 3 …          m   </a:t>
            </a:r>
            <a:endParaRPr lang="en-US" altLang="zh-TW" sz="2000">
              <a:latin typeface="Arial" charset="0"/>
              <a:ea typeface="新細明體" pitchFamily="16" charset="-120"/>
            </a:endParaRPr>
          </a:p>
        </p:txBody>
      </p:sp>
      <p:grpSp>
        <p:nvGrpSpPr>
          <p:cNvPr id="2" name="Group 6"/>
          <p:cNvGrpSpPr>
            <a:grpSpLocks/>
          </p:cNvGrpSpPr>
          <p:nvPr/>
        </p:nvGrpSpPr>
        <p:grpSpPr bwMode="auto">
          <a:xfrm>
            <a:off x="6472238" y="3046413"/>
            <a:ext cx="2238375" cy="1976437"/>
            <a:chOff x="1045" y="1780"/>
            <a:chExt cx="806" cy="773"/>
          </a:xfrm>
        </p:grpSpPr>
        <p:sp>
          <p:nvSpPr>
            <p:cNvPr id="28683" name="Freeform 7"/>
            <p:cNvSpPr>
              <a:spLocks/>
            </p:cNvSpPr>
            <p:nvPr/>
          </p:nvSpPr>
          <p:spPr bwMode="auto">
            <a:xfrm>
              <a:off x="1045"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4" name="Freeform 8"/>
            <p:cNvSpPr>
              <a:spLocks/>
            </p:cNvSpPr>
            <p:nvPr/>
          </p:nvSpPr>
          <p:spPr bwMode="auto">
            <a:xfrm>
              <a:off x="1116"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5" name="Freeform 9"/>
            <p:cNvSpPr>
              <a:spLocks/>
            </p:cNvSpPr>
            <p:nvPr/>
          </p:nvSpPr>
          <p:spPr bwMode="auto">
            <a:xfrm>
              <a:off x="1181"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6" name="Freeform 10"/>
            <p:cNvSpPr>
              <a:spLocks/>
            </p:cNvSpPr>
            <p:nvPr/>
          </p:nvSpPr>
          <p:spPr bwMode="auto">
            <a:xfrm>
              <a:off x="1247" y="1780"/>
              <a:ext cx="147"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7" name="Freeform 11"/>
            <p:cNvSpPr>
              <a:spLocks/>
            </p:cNvSpPr>
            <p:nvPr/>
          </p:nvSpPr>
          <p:spPr bwMode="auto">
            <a:xfrm>
              <a:off x="1312"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8" name="Freeform 12"/>
            <p:cNvSpPr>
              <a:spLocks/>
            </p:cNvSpPr>
            <p:nvPr/>
          </p:nvSpPr>
          <p:spPr bwMode="auto">
            <a:xfrm>
              <a:off x="1378"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89" name="Freeform 13"/>
            <p:cNvSpPr>
              <a:spLocks/>
            </p:cNvSpPr>
            <p:nvPr/>
          </p:nvSpPr>
          <p:spPr bwMode="auto">
            <a:xfrm>
              <a:off x="1443"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90" name="Freeform 14"/>
            <p:cNvSpPr>
              <a:spLocks/>
            </p:cNvSpPr>
            <p:nvPr/>
          </p:nvSpPr>
          <p:spPr bwMode="auto">
            <a:xfrm>
              <a:off x="1509"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91" name="Freeform 15"/>
            <p:cNvSpPr>
              <a:spLocks/>
            </p:cNvSpPr>
            <p:nvPr/>
          </p:nvSpPr>
          <p:spPr bwMode="auto">
            <a:xfrm>
              <a:off x="1574"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92" name="Freeform 16"/>
            <p:cNvSpPr>
              <a:spLocks/>
            </p:cNvSpPr>
            <p:nvPr/>
          </p:nvSpPr>
          <p:spPr bwMode="auto">
            <a:xfrm>
              <a:off x="1640" y="1780"/>
              <a:ext cx="145"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sp>
          <p:nvSpPr>
            <p:cNvPr id="28693" name="Freeform 17"/>
            <p:cNvSpPr>
              <a:spLocks/>
            </p:cNvSpPr>
            <p:nvPr/>
          </p:nvSpPr>
          <p:spPr bwMode="auto">
            <a:xfrm>
              <a:off x="1705" y="1780"/>
              <a:ext cx="146" cy="773"/>
            </a:xfrm>
            <a:custGeom>
              <a:avLst/>
              <a:gdLst>
                <a:gd name="T0" fmla="*/ 56 w 208"/>
                <a:gd name="T1" fmla="*/ 0 h 1536"/>
                <a:gd name="T2" fmla="*/ 200 w 208"/>
                <a:gd name="T3" fmla="*/ 192 h 1536"/>
                <a:gd name="T4" fmla="*/ 8 w 208"/>
                <a:gd name="T5" fmla="*/ 336 h 1536"/>
                <a:gd name="T6" fmla="*/ 152 w 208"/>
                <a:gd name="T7" fmla="*/ 528 h 1536"/>
                <a:gd name="T8" fmla="*/ 8 w 208"/>
                <a:gd name="T9" fmla="*/ 720 h 1536"/>
                <a:gd name="T10" fmla="*/ 152 w 208"/>
                <a:gd name="T11" fmla="*/ 816 h 1536"/>
                <a:gd name="T12" fmla="*/ 56 w 208"/>
                <a:gd name="T13" fmla="*/ 960 h 1536"/>
                <a:gd name="T14" fmla="*/ 152 w 208"/>
                <a:gd name="T15" fmla="*/ 1104 h 1536"/>
                <a:gd name="T16" fmla="*/ 8 w 208"/>
                <a:gd name="T17" fmla="*/ 1248 h 1536"/>
                <a:gd name="T18" fmla="*/ 104 w 208"/>
                <a:gd name="T19" fmla="*/ 1344 h 1536"/>
                <a:gd name="T20" fmla="*/ 56 w 208"/>
                <a:gd name="T21" fmla="*/ 1536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p:spPr>
          <p:txBody>
            <a:bodyPr/>
            <a:lstStyle/>
            <a:p>
              <a:endParaRPr lang="en-US"/>
            </a:p>
          </p:txBody>
        </p:sp>
      </p:grpSp>
      <p:sp>
        <p:nvSpPr>
          <p:cNvPr id="28681" name="AutoShape 18"/>
          <p:cNvSpPr>
            <a:spLocks noChangeArrowheads="1"/>
          </p:cNvSpPr>
          <p:nvPr/>
        </p:nvSpPr>
        <p:spPr bwMode="auto">
          <a:xfrm>
            <a:off x="6475413" y="3602038"/>
            <a:ext cx="2232025" cy="603250"/>
          </a:xfrm>
          <a:prstGeom prst="roundRect">
            <a:avLst>
              <a:gd name="adj" fmla="val 16667"/>
            </a:avLst>
          </a:prstGeom>
          <a:solidFill>
            <a:srgbClr val="003300">
              <a:alpha val="79999"/>
            </a:srgbClr>
          </a:solidFill>
          <a:ln w="9525" algn="ctr">
            <a:solidFill>
              <a:srgbClr val="73B900"/>
            </a:solidFill>
            <a:round/>
            <a:headEnd/>
            <a:tailEnd/>
          </a:ln>
        </p:spPr>
        <p:txBody>
          <a:bodyPr anchor="ctr" anchorCtr="1"/>
          <a:lstStyle/>
          <a:p>
            <a:pPr algn="ctr">
              <a:lnSpc>
                <a:spcPct val="85000"/>
              </a:lnSpc>
              <a:spcBef>
                <a:spcPct val="10000"/>
              </a:spcBef>
            </a:pPr>
            <a:r>
              <a:rPr lang="en-US" altLang="zh-TW" sz="2000" b="1">
                <a:solidFill>
                  <a:srgbClr val="FFFF99"/>
                </a:solidFill>
                <a:latin typeface="Arial" charset="0"/>
                <a:ea typeface="新細明體" pitchFamily="16" charset="-120"/>
              </a:rPr>
              <a:t>Thread program</a:t>
            </a:r>
          </a:p>
        </p:txBody>
      </p:sp>
      <p:sp>
        <p:nvSpPr>
          <p:cNvPr id="28682" name="Text Box 19"/>
          <p:cNvSpPr txBox="1">
            <a:spLocks noChangeArrowheads="1"/>
          </p:cNvSpPr>
          <p:nvPr/>
        </p:nvSpPr>
        <p:spPr bwMode="auto">
          <a:xfrm>
            <a:off x="6172200" y="5334000"/>
            <a:ext cx="2971800" cy="336550"/>
          </a:xfrm>
          <a:prstGeom prst="rect">
            <a:avLst/>
          </a:prstGeom>
          <a:noFill/>
          <a:ln w="9525">
            <a:noFill/>
            <a:miter lim="800000"/>
            <a:headEnd/>
            <a:tailEnd/>
          </a:ln>
        </p:spPr>
        <p:txBody>
          <a:bodyPr>
            <a:spAutoFit/>
          </a:bodyPr>
          <a:lstStyle/>
          <a:p>
            <a:r>
              <a:rPr lang="en-US" altLang="zh-TW" sz="1600">
                <a:ea typeface="新細明體" pitchFamily="16" charset="-120"/>
              </a:rPr>
              <a:t>Courtesy: John Nickolls, NVIDIA</a:t>
            </a:r>
          </a:p>
        </p:txBody>
      </p:sp>
      <p:sp>
        <p:nvSpPr>
          <p:cNvPr id="20"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52400" y="228600"/>
            <a:ext cx="8839200" cy="609600"/>
          </a:xfrm>
        </p:spPr>
        <p:txBody>
          <a:bodyPr/>
          <a:lstStyle/>
          <a:p>
            <a:pPr eaLnBrk="1" hangingPunct="1"/>
            <a:r>
              <a:rPr lang="en-US" altLang="zh-TW" dirty="0" smtClean="0">
                <a:ea typeface="新細明體" pitchFamily="16" charset="-120"/>
              </a:rPr>
              <a:t>GF100 Block Granularity Considerations</a:t>
            </a:r>
          </a:p>
        </p:txBody>
      </p:sp>
      <p:sp>
        <p:nvSpPr>
          <p:cNvPr id="32773" name="Rectangle 3"/>
          <p:cNvSpPr>
            <a:spLocks noGrp="1" noChangeArrowheads="1"/>
          </p:cNvSpPr>
          <p:nvPr>
            <p:ph type="body" idx="1"/>
          </p:nvPr>
        </p:nvSpPr>
        <p:spPr>
          <a:xfrm>
            <a:off x="381000" y="990600"/>
            <a:ext cx="8305800" cy="4876800"/>
          </a:xfrm>
        </p:spPr>
        <p:txBody>
          <a:bodyPr/>
          <a:lstStyle/>
          <a:p>
            <a:pPr eaLnBrk="1" hangingPunct="1"/>
            <a:r>
              <a:rPr lang="en-US" altLang="zh-TW" sz="2400" dirty="0" smtClean="0">
                <a:ea typeface="新細明體" pitchFamily="16" charset="-120"/>
              </a:rPr>
              <a:t>For Matrix Multiplication using multiple blocks, should I use 8X8, </a:t>
            </a:r>
            <a:r>
              <a:rPr lang="en-US" altLang="zh-TW" sz="2400" dirty="0" err="1" smtClean="0">
                <a:ea typeface="新細明體" pitchFamily="16" charset="-120"/>
              </a:rPr>
              <a:t>16X16</a:t>
            </a:r>
            <a:r>
              <a:rPr lang="en-US" altLang="zh-TW" sz="2400" dirty="0" smtClean="0">
                <a:ea typeface="新細明體" pitchFamily="16" charset="-120"/>
              </a:rPr>
              <a:t>, </a:t>
            </a:r>
            <a:r>
              <a:rPr lang="en-US" altLang="zh-TW" sz="2400" dirty="0" err="1" smtClean="0">
                <a:ea typeface="新細明體" pitchFamily="16" charset="-120"/>
              </a:rPr>
              <a:t>32X32</a:t>
            </a:r>
            <a:r>
              <a:rPr lang="en-US" altLang="zh-TW" sz="2400" dirty="0" smtClean="0">
                <a:ea typeface="新細明體" pitchFamily="16" charset="-120"/>
              </a:rPr>
              <a:t>, or </a:t>
            </a:r>
            <a:r>
              <a:rPr lang="en-US" altLang="zh-TW" sz="2400" dirty="0" err="1" smtClean="0">
                <a:ea typeface="新細明體" pitchFamily="16" charset="-120"/>
              </a:rPr>
              <a:t>32X48</a:t>
            </a:r>
            <a:r>
              <a:rPr lang="en-US" altLang="zh-TW" sz="2400" dirty="0" smtClean="0">
                <a:ea typeface="新細明體" pitchFamily="16" charset="-120"/>
              </a:rPr>
              <a:t> blocks?</a:t>
            </a:r>
          </a:p>
          <a:p>
            <a:pPr lvl="1" eaLnBrk="1" hangingPunct="1"/>
            <a:endParaRPr lang="en-US" altLang="zh-TW" sz="1100" dirty="0" smtClean="0">
              <a:ea typeface="新細明體" pitchFamily="16" charset="-120"/>
            </a:endParaRPr>
          </a:p>
          <a:p>
            <a:pPr lvl="1" eaLnBrk="1" hangingPunct="1"/>
            <a:r>
              <a:rPr lang="en-US" altLang="zh-TW" sz="2000" dirty="0" smtClean="0">
                <a:ea typeface="新細明體" pitchFamily="16" charset="-120"/>
              </a:rPr>
              <a:t>For 8X8, we have 64 threads per Block. Since each SM can take up to </a:t>
            </a:r>
            <a:r>
              <a:rPr lang="en-US" altLang="zh-TW" dirty="0" smtClean="0">
                <a:ea typeface="新細明體" pitchFamily="16" charset="-120"/>
              </a:rPr>
              <a:t>1536</a:t>
            </a:r>
            <a:r>
              <a:rPr lang="en-US" altLang="zh-TW" sz="2000" dirty="0" smtClean="0">
                <a:ea typeface="新細明體" pitchFamily="16" charset="-120"/>
              </a:rPr>
              <a:t> threads, there </a:t>
            </a:r>
            <a:r>
              <a:rPr lang="en-US" altLang="zh-TW" dirty="0" smtClean="0">
                <a:ea typeface="新細明體" pitchFamily="16" charset="-120"/>
              </a:rPr>
              <a:t>need to be 24</a:t>
            </a:r>
            <a:r>
              <a:rPr lang="en-US" altLang="zh-TW" sz="2000" dirty="0" smtClean="0">
                <a:ea typeface="新細明體" pitchFamily="16" charset="-120"/>
              </a:rPr>
              <a:t> Blocks to reach thread capacity. However, each SM can only take up to 8 Blocks, only 512 threads will go into each SM.</a:t>
            </a:r>
          </a:p>
          <a:p>
            <a:pPr lvl="1" eaLnBrk="1" hangingPunct="1"/>
            <a:endParaRPr lang="en-US" altLang="zh-TW" sz="1100" dirty="0" smtClean="0">
              <a:ea typeface="新細明體" pitchFamily="16" charset="-120"/>
            </a:endParaRPr>
          </a:p>
          <a:p>
            <a:pPr lvl="1" eaLnBrk="1" hangingPunct="1"/>
            <a:r>
              <a:rPr lang="en-US" altLang="zh-TW" sz="2000" dirty="0" smtClean="0">
                <a:ea typeface="新細明體" pitchFamily="16" charset="-120"/>
              </a:rPr>
              <a:t>For 16X16, we have 256 threads per Block. Since each SM can take up to </a:t>
            </a:r>
            <a:r>
              <a:rPr lang="en-US" altLang="zh-TW" dirty="0" smtClean="0">
                <a:ea typeface="新細明體" pitchFamily="16" charset="-120"/>
              </a:rPr>
              <a:t>1536</a:t>
            </a:r>
            <a:r>
              <a:rPr lang="en-US" altLang="zh-TW" sz="2000" dirty="0" smtClean="0">
                <a:ea typeface="新細明體" pitchFamily="16" charset="-120"/>
              </a:rPr>
              <a:t> threads, it can take up to 6 Blocks and achieve full capacity unless other resource considerations overrule.</a:t>
            </a:r>
          </a:p>
          <a:p>
            <a:pPr lvl="1" eaLnBrk="1" hangingPunct="1"/>
            <a:endParaRPr lang="en-US" altLang="zh-TW" sz="1100" dirty="0" smtClean="0">
              <a:ea typeface="新細明體" pitchFamily="16" charset="-120"/>
            </a:endParaRPr>
          </a:p>
          <a:p>
            <a:pPr lvl="1" eaLnBrk="1" hangingPunct="1"/>
            <a:r>
              <a:rPr lang="en-US" altLang="zh-TW" sz="2000" dirty="0" smtClean="0">
                <a:ea typeface="新細明體" pitchFamily="16" charset="-120"/>
              </a:rPr>
              <a:t>For 32X32, we have 1024 threads per Block.  This fits in both Block and SM, although does not use SM to thread capacity.</a:t>
            </a:r>
            <a:endParaRPr lang="en-US" altLang="zh-TW" dirty="0">
              <a:ea typeface="新細明體" pitchFamily="16" charset="-120"/>
            </a:endParaRPr>
          </a:p>
          <a:p>
            <a:pPr lvl="1" eaLnBrk="1" hangingPunct="1"/>
            <a:endParaRPr lang="en-US" altLang="zh-TW" sz="1100" dirty="0">
              <a:ea typeface="新細明體" pitchFamily="16" charset="-120"/>
            </a:endParaRPr>
          </a:p>
          <a:p>
            <a:pPr lvl="1" eaLnBrk="1" hangingPunct="1"/>
            <a:r>
              <a:rPr lang="en-US" altLang="zh-TW" dirty="0" smtClean="0">
                <a:ea typeface="新細明體" pitchFamily="16" charset="-120"/>
              </a:rPr>
              <a:t>For </a:t>
            </a:r>
            <a:r>
              <a:rPr lang="en-US" altLang="zh-TW" dirty="0" err="1" smtClean="0">
                <a:ea typeface="新細明體" pitchFamily="16" charset="-120"/>
              </a:rPr>
              <a:t>32X48</a:t>
            </a:r>
            <a:r>
              <a:rPr lang="en-US" altLang="zh-TW" dirty="0" smtClean="0">
                <a:ea typeface="新細明體" pitchFamily="16" charset="-120"/>
              </a:rPr>
              <a:t>, we have 1536 threads per Block.  A</a:t>
            </a:r>
            <a:r>
              <a:rPr lang="en-US" altLang="zh-TW" sz="2000" dirty="0" smtClean="0">
                <a:ea typeface="新細明體" pitchFamily="16" charset="-120"/>
              </a:rPr>
              <a:t>lthough this is allowed on the SM, </a:t>
            </a:r>
            <a:r>
              <a:rPr lang="en-US" altLang="zh-TW" dirty="0" smtClean="0">
                <a:ea typeface="新細明體" pitchFamily="16" charset="-120"/>
              </a:rPr>
              <a:t>it is </a:t>
            </a:r>
            <a:r>
              <a:rPr lang="en-US" altLang="zh-TW" sz="2000" dirty="0" smtClean="0">
                <a:ea typeface="新細明體" pitchFamily="16" charset="-120"/>
              </a:rPr>
              <a:t>too big for a BLOCK.</a:t>
            </a:r>
          </a:p>
          <a:p>
            <a:pPr lvl="1" eaLnBrk="1" hangingPunct="1"/>
            <a:endParaRPr lang="en-US" altLang="zh-TW" sz="2000" dirty="0" smtClean="0">
              <a:ea typeface="新細明體" pitchFamily="16" charset="-120"/>
            </a:endParaRPr>
          </a:p>
        </p:txBody>
      </p:sp>
      <p:sp>
        <p:nvSpPr>
          <p:cNvPr id="4"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6822111" cy="6817251"/>
          </a:xfrm>
          <a:prstGeom prst="rect">
            <a:avLst/>
          </a:prstGeom>
        </p:spPr>
        <p:txBody>
          <a:bodyPr wrap="square">
            <a:spAutoFit/>
          </a:bodyPr>
          <a:lstStyle/>
          <a:p>
            <a:r>
              <a:rPr lang="en-US" sz="950" i="0" dirty="0" smtClean="0">
                <a:solidFill>
                  <a:srgbClr val="FF0000"/>
                </a:solidFill>
                <a:latin typeface="Lucida Console" pitchFamily="49" charset="0"/>
              </a:rPr>
              <a:t>// MMM generalized so that threads potentially compute a number of output pixels rather</a:t>
            </a:r>
          </a:p>
          <a:p>
            <a:r>
              <a:rPr lang="en-US" sz="950" i="0" dirty="0" smtClean="0">
                <a:solidFill>
                  <a:srgbClr val="FF0000"/>
                </a:solidFill>
                <a:latin typeface="Lucida Console" pitchFamily="49" charset="0"/>
              </a:rPr>
              <a:t>//   than one as is assumed in the previous versions.</a:t>
            </a:r>
          </a:p>
          <a:p>
            <a:r>
              <a:rPr lang="en-US" sz="950" i="0" dirty="0" smtClean="0">
                <a:solidFill>
                  <a:srgbClr val="FF0000"/>
                </a:solidFill>
                <a:latin typeface="Lucida Console" pitchFamily="49" charset="0"/>
              </a:rPr>
              <a:t>// This kernel assumes threads arranged as 2D blocks and blocks arranged as a 2D grid</a:t>
            </a:r>
          </a:p>
          <a:p>
            <a:r>
              <a:rPr lang="en-US" sz="950" i="0" dirty="0" smtClean="0">
                <a:latin typeface="Lucida Console" pitchFamily="49" charset="0"/>
              </a:rPr>
              <a:t>__global__ void </a:t>
            </a:r>
            <a:r>
              <a:rPr lang="en-US" sz="950" i="0" dirty="0" err="1" smtClean="0">
                <a:latin typeface="Lucida Console" pitchFamily="49" charset="0"/>
              </a:rPr>
              <a:t>matrixMul</a:t>
            </a:r>
            <a:r>
              <a:rPr lang="en-US" sz="950" i="0" dirty="0" smtClean="0">
                <a:latin typeface="Lucida Console" pitchFamily="49" charset="0"/>
              </a:rPr>
              <a:t>(float* C, float* A, float* B, int </a:t>
            </a:r>
            <a:r>
              <a:rPr lang="en-US" sz="950" i="0" dirty="0" err="1" smtClean="0">
                <a:latin typeface="Lucida Console" pitchFamily="49" charset="0"/>
              </a:rPr>
              <a:t>row_a</a:t>
            </a:r>
            <a:r>
              <a:rPr lang="en-US" sz="950" i="0" dirty="0" smtClean="0">
                <a:latin typeface="Lucida Console" pitchFamily="49" charset="0"/>
              </a:rPr>
              <a:t>, int </a:t>
            </a:r>
            <a:r>
              <a:rPr lang="en-US" sz="950" i="0" dirty="0" err="1" smtClean="0">
                <a:latin typeface="Lucida Console" pitchFamily="49" charset="0"/>
              </a:rPr>
              <a:t>col_a</a:t>
            </a:r>
            <a:r>
              <a:rPr lang="en-US" sz="950" i="0" dirty="0" smtClean="0">
                <a:latin typeface="Lucida Console" pitchFamily="49" charset="0"/>
              </a:rPr>
              <a:t>, int </a:t>
            </a:r>
            <a:r>
              <a:rPr lang="en-US" sz="950" i="0" dirty="0" err="1" smtClean="0">
                <a:latin typeface="Lucida Console" pitchFamily="49" charset="0"/>
              </a:rPr>
              <a:t>col_b</a:t>
            </a:r>
            <a:r>
              <a:rPr lang="en-US" sz="950" i="0" dirty="0" smtClean="0">
                <a:latin typeface="Lucida Console" pitchFamily="49" charset="0"/>
              </a:rPr>
              <a:t>)</a:t>
            </a:r>
          </a:p>
          <a:p>
            <a:r>
              <a:rPr lang="en-US" sz="950" i="0" dirty="0" smtClean="0">
                <a:latin typeface="Lucida Console" pitchFamily="49" charset="0"/>
              </a:rPr>
              <a:t>{</a:t>
            </a:r>
          </a:p>
          <a:p>
            <a:r>
              <a:rPr lang="en-US" sz="950" i="0" dirty="0" smtClean="0">
                <a:latin typeface="Lucida Console" pitchFamily="49" charset="0"/>
              </a:rPr>
              <a:t>    int </a:t>
            </a:r>
            <a:r>
              <a:rPr lang="en-US" sz="950" i="0" dirty="0" err="1" smtClean="0">
                <a:latin typeface="Lucida Console" pitchFamily="49" charset="0"/>
              </a:rPr>
              <a:t>i</a:t>
            </a:r>
            <a:r>
              <a:rPr lang="en-US" sz="950" i="0" dirty="0" smtClean="0">
                <a:latin typeface="Lucida Console" pitchFamily="49" charset="0"/>
              </a:rPr>
              <a:t>, j, k, m;</a:t>
            </a:r>
          </a:p>
          <a:p>
            <a:r>
              <a:rPr lang="en-US" sz="950" i="0" dirty="0" smtClean="0">
                <a:latin typeface="Lucida Console" pitchFamily="49" charset="0"/>
              </a:rPr>
              <a:t>    </a:t>
            </a:r>
          </a:p>
          <a:p>
            <a:r>
              <a:rPr lang="en-US" sz="950" i="0" dirty="0" smtClean="0">
                <a:latin typeface="Lucida Console" pitchFamily="49" charset="0"/>
              </a:rPr>
              <a:t>    // Block index</a:t>
            </a:r>
          </a:p>
          <a:p>
            <a:r>
              <a:rPr lang="en-US" sz="950" i="0" dirty="0" smtClean="0">
                <a:latin typeface="Lucida Console" pitchFamily="49" charset="0"/>
              </a:rPr>
              <a:t>    const int </a:t>
            </a:r>
            <a:r>
              <a:rPr lang="en-US" sz="950" i="0" dirty="0" err="1" smtClean="0">
                <a:latin typeface="Lucida Console" pitchFamily="49" charset="0"/>
              </a:rPr>
              <a:t>bId_x</a:t>
            </a:r>
            <a:r>
              <a:rPr lang="en-US" sz="950" i="0" dirty="0" smtClean="0">
                <a:latin typeface="Lucida Console" pitchFamily="49" charset="0"/>
              </a:rPr>
              <a:t> = blockIdx.x;</a:t>
            </a:r>
          </a:p>
          <a:p>
            <a:r>
              <a:rPr lang="en-US" sz="950" i="0" dirty="0" smtClean="0">
                <a:latin typeface="Lucida Console" pitchFamily="49" charset="0"/>
              </a:rPr>
              <a:t>    const int </a:t>
            </a:r>
            <a:r>
              <a:rPr lang="en-US" sz="950" i="0" dirty="0" err="1" smtClean="0">
                <a:latin typeface="Lucida Console" pitchFamily="49" charset="0"/>
              </a:rPr>
              <a:t>bId_y</a:t>
            </a:r>
            <a:r>
              <a:rPr lang="en-US" sz="950" i="0" dirty="0" smtClean="0">
                <a:latin typeface="Lucida Console" pitchFamily="49" charset="0"/>
              </a:rPr>
              <a:t> = </a:t>
            </a:r>
            <a:r>
              <a:rPr lang="en-US" sz="950" i="0" dirty="0" err="1" smtClean="0">
                <a:latin typeface="Lucida Console" pitchFamily="49" charset="0"/>
              </a:rPr>
              <a:t>blockIdx.y</a:t>
            </a:r>
            <a:r>
              <a:rPr lang="en-US" sz="950" i="0" dirty="0" smtClean="0">
                <a:latin typeface="Lucida Console" pitchFamily="49" charset="0"/>
              </a:rPr>
              <a:t>;</a:t>
            </a:r>
          </a:p>
          <a:p>
            <a:r>
              <a:rPr lang="en-US" sz="950" i="0" dirty="0" smtClean="0">
                <a:latin typeface="Lucida Console" pitchFamily="49" charset="0"/>
              </a:rPr>
              <a:t>    // Local thread index</a:t>
            </a:r>
          </a:p>
          <a:p>
            <a:r>
              <a:rPr lang="en-US" sz="950" i="0" dirty="0" smtClean="0">
                <a:latin typeface="Lucida Console" pitchFamily="49" charset="0"/>
              </a:rPr>
              <a:t>    const int </a:t>
            </a:r>
            <a:r>
              <a:rPr lang="en-US" sz="950" i="0" dirty="0" err="1" smtClean="0">
                <a:latin typeface="Lucida Console" pitchFamily="49" charset="0"/>
              </a:rPr>
              <a:t>local_tid_x</a:t>
            </a:r>
            <a:r>
              <a:rPr lang="en-US" sz="950" i="0" dirty="0" smtClean="0">
                <a:latin typeface="Lucida Console" pitchFamily="49" charset="0"/>
              </a:rPr>
              <a:t> = threadIdx.x;</a:t>
            </a:r>
          </a:p>
          <a:p>
            <a:r>
              <a:rPr lang="en-US" sz="950" i="0" dirty="0" smtClean="0">
                <a:latin typeface="Lucida Console" pitchFamily="49" charset="0"/>
              </a:rPr>
              <a:t>    const int </a:t>
            </a:r>
            <a:r>
              <a:rPr lang="en-US" sz="950" i="0" dirty="0" err="1" smtClean="0">
                <a:latin typeface="Lucida Console" pitchFamily="49" charset="0"/>
              </a:rPr>
              <a:t>local_tid_y</a:t>
            </a:r>
            <a:r>
              <a:rPr lang="en-US" sz="950" i="0" dirty="0" smtClean="0">
                <a:latin typeface="Lucida Console" pitchFamily="49" charset="0"/>
              </a:rPr>
              <a:t> = </a:t>
            </a:r>
            <a:r>
              <a:rPr lang="en-US" sz="950" i="0" dirty="0" err="1" smtClean="0">
                <a:latin typeface="Lucida Console" pitchFamily="49" charset="0"/>
              </a:rPr>
              <a:t>threadIdx.y</a:t>
            </a:r>
            <a:r>
              <a:rPr lang="en-US" sz="950" i="0" dirty="0" smtClean="0">
                <a:latin typeface="Lucida Console" pitchFamily="49" charset="0"/>
              </a:rPr>
              <a:t>;</a:t>
            </a:r>
          </a:p>
          <a:p>
            <a:r>
              <a:rPr lang="en-US" sz="950" i="0" dirty="0" smtClean="0">
                <a:latin typeface="Lucida Console" pitchFamily="49" charset="0"/>
              </a:rPr>
              <a:t>    </a:t>
            </a:r>
          </a:p>
          <a:p>
            <a:r>
              <a:rPr lang="en-US" sz="950" i="0" dirty="0" smtClean="0">
                <a:latin typeface="Lucida Console" pitchFamily="49" charset="0"/>
              </a:rPr>
              <a:t>    // Number of rows and columns of the result matrix to be evaluated by each block</a:t>
            </a:r>
          </a:p>
          <a:p>
            <a:r>
              <a:rPr lang="en-US" sz="950" i="0" dirty="0" smtClean="0">
                <a:latin typeface="Lucida Console" pitchFamily="49" charset="0"/>
              </a:rPr>
              <a:t>    const int </a:t>
            </a:r>
            <a:r>
              <a:rPr lang="en-US" sz="950" i="0" dirty="0" err="1" smtClean="0">
                <a:latin typeface="Lucida Console" pitchFamily="49" charset="0"/>
              </a:rPr>
              <a:t>rows_per_block</a:t>
            </a:r>
            <a:r>
              <a:rPr lang="en-US" sz="950" i="0" dirty="0" smtClean="0">
                <a:latin typeface="Lucida Console" pitchFamily="49" charset="0"/>
              </a:rPr>
              <a:t> = </a:t>
            </a:r>
            <a:r>
              <a:rPr lang="en-US" sz="950" i="0" dirty="0" err="1" smtClean="0">
                <a:latin typeface="Lucida Console" pitchFamily="49" charset="0"/>
              </a:rPr>
              <a:t>row_a</a:t>
            </a:r>
            <a:r>
              <a:rPr lang="en-US" sz="950" i="0" dirty="0" smtClean="0">
                <a:latin typeface="Lucida Console" pitchFamily="49" charset="0"/>
              </a:rPr>
              <a:t> / </a:t>
            </a:r>
            <a:r>
              <a:rPr lang="en-US" sz="950" i="0" dirty="0" err="1" smtClean="0">
                <a:latin typeface="Lucida Console" pitchFamily="49" charset="0"/>
              </a:rPr>
              <a:t>gridDim.x</a:t>
            </a:r>
            <a:r>
              <a:rPr lang="en-US" sz="950" i="0" dirty="0" smtClean="0">
                <a:latin typeface="Lucida Console" pitchFamily="49" charset="0"/>
              </a:rPr>
              <a:t>;</a:t>
            </a:r>
          </a:p>
          <a:p>
            <a:r>
              <a:rPr lang="en-US" sz="950" i="0" dirty="0" smtClean="0">
                <a:latin typeface="Lucida Console" pitchFamily="49" charset="0"/>
              </a:rPr>
              <a:t>    const int </a:t>
            </a:r>
            <a:r>
              <a:rPr lang="en-US" sz="950" i="0" dirty="0" err="1" smtClean="0">
                <a:latin typeface="Lucida Console" pitchFamily="49" charset="0"/>
              </a:rPr>
              <a:t>cols_per_block</a:t>
            </a:r>
            <a:r>
              <a:rPr lang="en-US" sz="950" i="0" dirty="0" smtClean="0">
                <a:latin typeface="Lucida Console" pitchFamily="49" charset="0"/>
              </a:rPr>
              <a:t> = </a:t>
            </a:r>
            <a:r>
              <a:rPr lang="en-US" sz="950" i="0" dirty="0" err="1" smtClean="0">
                <a:latin typeface="Lucida Console" pitchFamily="49" charset="0"/>
              </a:rPr>
              <a:t>col_b</a:t>
            </a:r>
            <a:r>
              <a:rPr lang="en-US" sz="950" i="0" dirty="0" smtClean="0">
                <a:latin typeface="Lucida Console" pitchFamily="49" charset="0"/>
              </a:rPr>
              <a:t> / </a:t>
            </a:r>
            <a:r>
              <a:rPr lang="en-US" sz="950" i="0" dirty="0" err="1" smtClean="0">
                <a:latin typeface="Lucida Console" pitchFamily="49" charset="0"/>
              </a:rPr>
              <a:t>gridDim.y</a:t>
            </a:r>
            <a:r>
              <a:rPr lang="en-US" sz="950" i="0" dirty="0" smtClean="0">
                <a:latin typeface="Lucida Console" pitchFamily="49" charset="0"/>
              </a:rPr>
              <a:t>;</a:t>
            </a:r>
          </a:p>
          <a:p>
            <a:r>
              <a:rPr lang="en-US" sz="950" i="0" dirty="0" smtClean="0">
                <a:latin typeface="Lucida Console" pitchFamily="49" charset="0"/>
              </a:rPr>
              <a:t>    </a:t>
            </a:r>
          </a:p>
          <a:p>
            <a:r>
              <a:rPr lang="en-US" sz="950" i="0" dirty="0" smtClean="0">
                <a:latin typeface="Lucida Console" pitchFamily="49" charset="0"/>
              </a:rPr>
              <a:t>    const int </a:t>
            </a:r>
            <a:r>
              <a:rPr lang="en-US" sz="950" i="0" dirty="0" err="1" smtClean="0">
                <a:latin typeface="Lucida Console" pitchFamily="49" charset="0"/>
              </a:rPr>
              <a:t>rows_per_thread</a:t>
            </a:r>
            <a:r>
              <a:rPr lang="en-US" sz="950" i="0" dirty="0" smtClean="0">
                <a:latin typeface="Lucida Console" pitchFamily="49" charset="0"/>
              </a:rPr>
              <a:t> = </a:t>
            </a:r>
            <a:r>
              <a:rPr lang="en-US" sz="950" i="0" dirty="0" err="1" smtClean="0">
                <a:latin typeface="Lucida Console" pitchFamily="49" charset="0"/>
              </a:rPr>
              <a:t>rows_per_block</a:t>
            </a:r>
            <a:r>
              <a:rPr lang="en-US" sz="950" i="0" dirty="0" smtClean="0">
                <a:latin typeface="Lucida Console" pitchFamily="49" charset="0"/>
              </a:rPr>
              <a:t> / blockDim.x;</a:t>
            </a:r>
          </a:p>
          <a:p>
            <a:r>
              <a:rPr lang="en-US" sz="950" i="0" dirty="0" smtClean="0">
                <a:latin typeface="Lucida Console" pitchFamily="49" charset="0"/>
              </a:rPr>
              <a:t>    const int </a:t>
            </a:r>
            <a:r>
              <a:rPr lang="en-US" sz="950" i="0" dirty="0" err="1" smtClean="0">
                <a:latin typeface="Lucida Console" pitchFamily="49" charset="0"/>
              </a:rPr>
              <a:t>cols_per_thread</a:t>
            </a:r>
            <a:r>
              <a:rPr lang="en-US" sz="950" i="0" dirty="0" smtClean="0">
                <a:latin typeface="Lucida Console" pitchFamily="49" charset="0"/>
              </a:rPr>
              <a:t> = </a:t>
            </a:r>
            <a:r>
              <a:rPr lang="en-US" sz="950" i="0" dirty="0" err="1" smtClean="0">
                <a:latin typeface="Lucida Console" pitchFamily="49" charset="0"/>
              </a:rPr>
              <a:t>cols_per_block</a:t>
            </a:r>
            <a:r>
              <a:rPr lang="en-US" sz="950" i="0" dirty="0" smtClean="0">
                <a:latin typeface="Lucida Console" pitchFamily="49" charset="0"/>
              </a:rPr>
              <a:t> / </a:t>
            </a:r>
            <a:r>
              <a:rPr lang="en-US" sz="950" i="0" dirty="0" err="1" smtClean="0">
                <a:latin typeface="Lucida Console" pitchFamily="49" charset="0"/>
              </a:rPr>
              <a:t>blockDim.y</a:t>
            </a:r>
            <a:r>
              <a:rPr lang="en-US" sz="950" i="0" dirty="0" smtClean="0">
                <a:latin typeface="Lucida Console" pitchFamily="49" charset="0"/>
              </a:rPr>
              <a:t>;</a:t>
            </a:r>
          </a:p>
          <a:p>
            <a:r>
              <a:rPr lang="en-US" sz="950" i="0" dirty="0" smtClean="0">
                <a:latin typeface="Lucida Console" pitchFamily="49" charset="0"/>
              </a:rPr>
              <a:t>    </a:t>
            </a:r>
          </a:p>
          <a:p>
            <a:r>
              <a:rPr lang="en-US" sz="950" i="0" dirty="0" smtClean="0">
                <a:latin typeface="Lucida Console" pitchFamily="49" charset="0"/>
              </a:rPr>
              <a:t>    // Row and column indices of the result matrix that the current block has to compute</a:t>
            </a:r>
          </a:p>
          <a:p>
            <a:r>
              <a:rPr lang="en-US" sz="950" i="0" dirty="0" smtClean="0">
                <a:latin typeface="Lucida Console" pitchFamily="49" charset="0"/>
              </a:rPr>
              <a:t>    const int </a:t>
            </a:r>
            <a:r>
              <a:rPr lang="en-US" sz="950" i="0" dirty="0" err="1" smtClean="0">
                <a:latin typeface="Lucida Console" pitchFamily="49" charset="0"/>
              </a:rPr>
              <a:t>blockStartId_row</a:t>
            </a:r>
            <a:r>
              <a:rPr lang="en-US" sz="950" i="0" dirty="0" smtClean="0">
                <a:latin typeface="Lucida Console" pitchFamily="49" charset="0"/>
              </a:rPr>
              <a:t> = </a:t>
            </a:r>
            <a:r>
              <a:rPr lang="en-US" sz="950" i="0" dirty="0" err="1" smtClean="0">
                <a:latin typeface="Lucida Console" pitchFamily="49" charset="0"/>
              </a:rPr>
              <a:t>bId_x</a:t>
            </a:r>
            <a:r>
              <a:rPr lang="en-US" sz="950" i="0" dirty="0" smtClean="0">
                <a:latin typeface="Lucida Console" pitchFamily="49" charset="0"/>
              </a:rPr>
              <a:t> * </a:t>
            </a:r>
            <a:r>
              <a:rPr lang="en-US" sz="950" i="0" dirty="0" err="1" smtClean="0">
                <a:latin typeface="Lucida Console" pitchFamily="49" charset="0"/>
              </a:rPr>
              <a:t>rows_per_block</a:t>
            </a:r>
            <a:r>
              <a:rPr lang="en-US" sz="950" i="0" dirty="0" smtClean="0">
                <a:latin typeface="Lucida Console" pitchFamily="49" charset="0"/>
              </a:rPr>
              <a:t>;</a:t>
            </a:r>
          </a:p>
          <a:p>
            <a:r>
              <a:rPr lang="en-US" sz="950" i="0" dirty="0" smtClean="0">
                <a:latin typeface="Lucida Console" pitchFamily="49" charset="0"/>
              </a:rPr>
              <a:t>    const int </a:t>
            </a:r>
            <a:r>
              <a:rPr lang="en-US" sz="950" i="0" dirty="0" err="1" smtClean="0">
                <a:latin typeface="Lucida Console" pitchFamily="49" charset="0"/>
              </a:rPr>
              <a:t>blockEndId_row</a:t>
            </a:r>
            <a:r>
              <a:rPr lang="en-US" sz="950" i="0" dirty="0" smtClean="0">
                <a:latin typeface="Lucida Console" pitchFamily="49" charset="0"/>
              </a:rPr>
              <a:t> = (bId_x+1) * </a:t>
            </a:r>
            <a:r>
              <a:rPr lang="en-US" sz="950" i="0" dirty="0" err="1" smtClean="0">
                <a:latin typeface="Lucida Console" pitchFamily="49" charset="0"/>
              </a:rPr>
              <a:t>rows_per_block</a:t>
            </a:r>
            <a:r>
              <a:rPr lang="en-US" sz="950" i="0" dirty="0" smtClean="0">
                <a:latin typeface="Lucida Console" pitchFamily="49" charset="0"/>
              </a:rPr>
              <a:t> - 1;</a:t>
            </a:r>
          </a:p>
          <a:p>
            <a:r>
              <a:rPr lang="en-US" sz="950" i="0" dirty="0" smtClean="0">
                <a:latin typeface="Lucida Console" pitchFamily="49" charset="0"/>
              </a:rPr>
              <a:t>    const int </a:t>
            </a:r>
            <a:r>
              <a:rPr lang="en-US" sz="950" i="0" dirty="0" err="1" smtClean="0">
                <a:latin typeface="Lucida Console" pitchFamily="49" charset="0"/>
              </a:rPr>
              <a:t>blockStartId_col</a:t>
            </a:r>
            <a:r>
              <a:rPr lang="en-US" sz="950" i="0" dirty="0" smtClean="0">
                <a:latin typeface="Lucida Console" pitchFamily="49" charset="0"/>
              </a:rPr>
              <a:t> = </a:t>
            </a:r>
            <a:r>
              <a:rPr lang="en-US" sz="950" i="0" dirty="0" err="1" smtClean="0">
                <a:latin typeface="Lucida Console" pitchFamily="49" charset="0"/>
              </a:rPr>
              <a:t>bId_y</a:t>
            </a:r>
            <a:r>
              <a:rPr lang="en-US" sz="950" i="0" dirty="0" smtClean="0">
                <a:latin typeface="Lucida Console" pitchFamily="49" charset="0"/>
              </a:rPr>
              <a:t> * </a:t>
            </a:r>
            <a:r>
              <a:rPr lang="en-US" sz="950" i="0" dirty="0" err="1" smtClean="0">
                <a:latin typeface="Lucida Console" pitchFamily="49" charset="0"/>
              </a:rPr>
              <a:t>cols_per_block</a:t>
            </a:r>
            <a:r>
              <a:rPr lang="en-US" sz="950" i="0" dirty="0" smtClean="0">
                <a:latin typeface="Lucida Console" pitchFamily="49" charset="0"/>
              </a:rPr>
              <a:t>;</a:t>
            </a:r>
          </a:p>
          <a:p>
            <a:r>
              <a:rPr lang="en-US" sz="950" i="0" dirty="0" smtClean="0">
                <a:latin typeface="Lucida Console" pitchFamily="49" charset="0"/>
              </a:rPr>
              <a:t>    const int </a:t>
            </a:r>
            <a:r>
              <a:rPr lang="en-US" sz="950" i="0" dirty="0" err="1" smtClean="0">
                <a:latin typeface="Lucida Console" pitchFamily="49" charset="0"/>
              </a:rPr>
              <a:t>blockEndId_col</a:t>
            </a:r>
            <a:r>
              <a:rPr lang="en-US" sz="950" i="0" dirty="0" smtClean="0">
                <a:latin typeface="Lucida Console" pitchFamily="49" charset="0"/>
              </a:rPr>
              <a:t> = (bId_y+1) * </a:t>
            </a:r>
            <a:r>
              <a:rPr lang="en-US" sz="950" i="0" dirty="0" err="1" smtClean="0">
                <a:latin typeface="Lucida Console" pitchFamily="49" charset="0"/>
              </a:rPr>
              <a:t>cols_per_block</a:t>
            </a:r>
            <a:r>
              <a:rPr lang="en-US" sz="950" i="0" dirty="0" smtClean="0">
                <a:latin typeface="Lucida Console" pitchFamily="49" charset="0"/>
              </a:rPr>
              <a:t> - 1;</a:t>
            </a:r>
          </a:p>
          <a:p>
            <a:r>
              <a:rPr lang="en-US" sz="950" i="0" dirty="0" smtClean="0">
                <a:latin typeface="Lucida Console" pitchFamily="49" charset="0"/>
              </a:rPr>
              <a:t>    </a:t>
            </a:r>
          </a:p>
          <a:p>
            <a:r>
              <a:rPr lang="en-US" sz="950" i="0" dirty="0" smtClean="0">
                <a:latin typeface="Lucida Console" pitchFamily="49" charset="0"/>
              </a:rPr>
              <a:t>    const int </a:t>
            </a:r>
            <a:r>
              <a:rPr lang="en-US" sz="950" i="0" dirty="0" err="1" smtClean="0">
                <a:latin typeface="Lucida Console" pitchFamily="49" charset="0"/>
              </a:rPr>
              <a:t>threadStartId_row</a:t>
            </a:r>
            <a:r>
              <a:rPr lang="en-US" sz="950" i="0" dirty="0" smtClean="0">
                <a:latin typeface="Lucida Console" pitchFamily="49" charset="0"/>
              </a:rPr>
              <a:t> = </a:t>
            </a:r>
            <a:r>
              <a:rPr lang="en-US" sz="950" i="0" dirty="0" err="1" smtClean="0">
                <a:latin typeface="Lucida Console" pitchFamily="49" charset="0"/>
              </a:rPr>
              <a:t>blockStartId_row</a:t>
            </a:r>
            <a:r>
              <a:rPr lang="en-US" sz="950" i="0" dirty="0" smtClean="0">
                <a:latin typeface="Lucida Console" pitchFamily="49" charset="0"/>
              </a:rPr>
              <a:t> + </a:t>
            </a:r>
            <a:r>
              <a:rPr lang="en-US" sz="950" i="0" dirty="0" err="1" smtClean="0">
                <a:latin typeface="Lucida Console" pitchFamily="49" charset="0"/>
              </a:rPr>
              <a:t>local_tid_x</a:t>
            </a:r>
            <a:r>
              <a:rPr lang="en-US" sz="950" i="0" dirty="0" smtClean="0">
                <a:latin typeface="Lucida Console" pitchFamily="49" charset="0"/>
              </a:rPr>
              <a:t> * </a:t>
            </a:r>
            <a:r>
              <a:rPr lang="en-US" sz="950" i="0" dirty="0" err="1" smtClean="0">
                <a:latin typeface="Lucida Console" pitchFamily="49" charset="0"/>
              </a:rPr>
              <a:t>rows_per_thread</a:t>
            </a:r>
            <a:r>
              <a:rPr lang="en-US" sz="950" i="0" dirty="0" smtClean="0">
                <a:latin typeface="Lucida Console" pitchFamily="49" charset="0"/>
              </a:rPr>
              <a:t>;</a:t>
            </a:r>
          </a:p>
          <a:p>
            <a:r>
              <a:rPr lang="en-US" sz="950" i="0" dirty="0" smtClean="0">
                <a:latin typeface="Lucida Console" pitchFamily="49" charset="0"/>
              </a:rPr>
              <a:t>    const int </a:t>
            </a:r>
            <a:r>
              <a:rPr lang="en-US" sz="950" i="0" dirty="0" err="1" smtClean="0">
                <a:latin typeface="Lucida Console" pitchFamily="49" charset="0"/>
              </a:rPr>
              <a:t>threadEndId_row</a:t>
            </a:r>
            <a:r>
              <a:rPr lang="en-US" sz="950" i="0" dirty="0" smtClean="0">
                <a:latin typeface="Lucida Console" pitchFamily="49" charset="0"/>
              </a:rPr>
              <a:t> = </a:t>
            </a:r>
            <a:r>
              <a:rPr lang="en-US" sz="950" i="0" dirty="0" err="1" smtClean="0">
                <a:latin typeface="Lucida Console" pitchFamily="49" charset="0"/>
              </a:rPr>
              <a:t>blockStartId_row</a:t>
            </a:r>
            <a:r>
              <a:rPr lang="en-US" sz="950" i="0" dirty="0" smtClean="0">
                <a:latin typeface="Lucida Console" pitchFamily="49" charset="0"/>
              </a:rPr>
              <a:t> + (local_tid_x+1)* </a:t>
            </a:r>
            <a:r>
              <a:rPr lang="en-US" sz="950" i="0" dirty="0" err="1" smtClean="0">
                <a:latin typeface="Lucida Console" pitchFamily="49" charset="0"/>
              </a:rPr>
              <a:t>rows_per_thread</a:t>
            </a:r>
            <a:r>
              <a:rPr lang="en-US" sz="950" i="0" dirty="0" smtClean="0">
                <a:latin typeface="Lucida Console" pitchFamily="49" charset="0"/>
              </a:rPr>
              <a:t> - 1;</a:t>
            </a:r>
          </a:p>
          <a:p>
            <a:r>
              <a:rPr lang="en-US" sz="950" i="0" dirty="0" smtClean="0">
                <a:latin typeface="Lucida Console" pitchFamily="49" charset="0"/>
              </a:rPr>
              <a:t>    const int </a:t>
            </a:r>
            <a:r>
              <a:rPr lang="en-US" sz="950" i="0" dirty="0" err="1" smtClean="0">
                <a:latin typeface="Lucida Console" pitchFamily="49" charset="0"/>
              </a:rPr>
              <a:t>threadStartId_col</a:t>
            </a:r>
            <a:r>
              <a:rPr lang="en-US" sz="950" i="0" dirty="0" smtClean="0">
                <a:latin typeface="Lucida Console" pitchFamily="49" charset="0"/>
              </a:rPr>
              <a:t> = </a:t>
            </a:r>
            <a:r>
              <a:rPr lang="en-US" sz="950" i="0" dirty="0" err="1" smtClean="0">
                <a:latin typeface="Lucida Console" pitchFamily="49" charset="0"/>
              </a:rPr>
              <a:t>blockStartId_col</a:t>
            </a:r>
            <a:r>
              <a:rPr lang="en-US" sz="950" i="0" dirty="0" smtClean="0">
                <a:latin typeface="Lucida Console" pitchFamily="49" charset="0"/>
              </a:rPr>
              <a:t> + </a:t>
            </a:r>
            <a:r>
              <a:rPr lang="en-US" sz="950" i="0" dirty="0" err="1" smtClean="0">
                <a:latin typeface="Lucida Console" pitchFamily="49" charset="0"/>
              </a:rPr>
              <a:t>local_tid_y</a:t>
            </a:r>
            <a:r>
              <a:rPr lang="en-US" sz="950" i="0" dirty="0" smtClean="0">
                <a:latin typeface="Lucida Console" pitchFamily="49" charset="0"/>
              </a:rPr>
              <a:t> * </a:t>
            </a:r>
            <a:r>
              <a:rPr lang="en-US" sz="950" i="0" dirty="0" err="1" smtClean="0">
                <a:latin typeface="Lucida Console" pitchFamily="49" charset="0"/>
              </a:rPr>
              <a:t>cols_per_thread</a:t>
            </a:r>
            <a:r>
              <a:rPr lang="en-US" sz="950" i="0" dirty="0" smtClean="0">
                <a:latin typeface="Lucida Console" pitchFamily="49" charset="0"/>
              </a:rPr>
              <a:t>;</a:t>
            </a:r>
          </a:p>
          <a:p>
            <a:r>
              <a:rPr lang="en-US" sz="950" i="0" dirty="0" smtClean="0">
                <a:latin typeface="Lucida Console" pitchFamily="49" charset="0"/>
              </a:rPr>
              <a:t>    const int </a:t>
            </a:r>
            <a:r>
              <a:rPr lang="en-US" sz="950" i="0" dirty="0" err="1" smtClean="0">
                <a:latin typeface="Lucida Console" pitchFamily="49" charset="0"/>
              </a:rPr>
              <a:t>threadEndId_col</a:t>
            </a:r>
            <a:r>
              <a:rPr lang="en-US" sz="950" i="0" dirty="0" smtClean="0">
                <a:latin typeface="Lucida Console" pitchFamily="49" charset="0"/>
              </a:rPr>
              <a:t> = </a:t>
            </a:r>
            <a:r>
              <a:rPr lang="en-US" sz="950" i="0" dirty="0" err="1" smtClean="0">
                <a:latin typeface="Lucida Console" pitchFamily="49" charset="0"/>
              </a:rPr>
              <a:t>blockStartId_col</a:t>
            </a:r>
            <a:r>
              <a:rPr lang="en-US" sz="950" i="0" dirty="0" smtClean="0">
                <a:latin typeface="Lucida Console" pitchFamily="49" charset="0"/>
              </a:rPr>
              <a:t> + (local_tid_y+1)* </a:t>
            </a:r>
            <a:r>
              <a:rPr lang="en-US" sz="950" i="0" dirty="0" err="1" smtClean="0">
                <a:latin typeface="Lucida Console" pitchFamily="49" charset="0"/>
              </a:rPr>
              <a:t>cols_per_thread</a:t>
            </a:r>
            <a:r>
              <a:rPr lang="en-US" sz="950" i="0" dirty="0" smtClean="0">
                <a:latin typeface="Lucida Console" pitchFamily="49" charset="0"/>
              </a:rPr>
              <a:t> - 1;</a:t>
            </a:r>
          </a:p>
          <a:p>
            <a:r>
              <a:rPr lang="en-US" sz="950" i="0" dirty="0" smtClean="0">
                <a:latin typeface="Lucida Console" pitchFamily="49" charset="0"/>
              </a:rPr>
              <a:t>        </a:t>
            </a:r>
          </a:p>
          <a:p>
            <a:r>
              <a:rPr lang="en-US" sz="950" i="0" dirty="0" smtClean="0">
                <a:latin typeface="Lucida Console" pitchFamily="49" charset="0"/>
              </a:rPr>
              <a:t>    int </a:t>
            </a:r>
            <a:r>
              <a:rPr lang="en-US" sz="950" i="0" dirty="0" err="1" smtClean="0">
                <a:latin typeface="Lucida Console" pitchFamily="49" charset="0"/>
              </a:rPr>
              <a:t>resultId</a:t>
            </a:r>
            <a:r>
              <a:rPr lang="en-US" sz="950" i="0" dirty="0" smtClean="0">
                <a:latin typeface="Lucida Console" pitchFamily="49" charset="0"/>
              </a:rPr>
              <a:t>;</a:t>
            </a:r>
          </a:p>
          <a:p>
            <a:r>
              <a:rPr lang="en-US" sz="950" i="0" dirty="0" smtClean="0">
                <a:latin typeface="Lucida Console" pitchFamily="49" charset="0"/>
              </a:rPr>
              <a:t>    float sum = 0;</a:t>
            </a:r>
          </a:p>
          <a:p>
            <a:r>
              <a:rPr lang="en-US" sz="950" i="0" dirty="0" smtClean="0">
                <a:latin typeface="Lucida Console" pitchFamily="49" charset="0"/>
              </a:rPr>
              <a:t>    </a:t>
            </a:r>
          </a:p>
          <a:p>
            <a:r>
              <a:rPr lang="en-US" sz="950" i="0" dirty="0" smtClean="0">
                <a:latin typeface="Lucida Console" pitchFamily="49" charset="0"/>
              </a:rPr>
              <a:t>    for(</a:t>
            </a:r>
            <a:r>
              <a:rPr lang="en-US" sz="950" i="0" dirty="0" err="1" smtClean="0">
                <a:latin typeface="Lucida Console" pitchFamily="49" charset="0"/>
              </a:rPr>
              <a:t>i</a:t>
            </a:r>
            <a:r>
              <a:rPr lang="en-US" sz="950" i="0" dirty="0" smtClean="0">
                <a:latin typeface="Lucida Console" pitchFamily="49" charset="0"/>
              </a:rPr>
              <a:t> = </a:t>
            </a:r>
            <a:r>
              <a:rPr lang="en-US" sz="950" i="0" dirty="0" err="1" smtClean="0">
                <a:latin typeface="Lucida Console" pitchFamily="49" charset="0"/>
              </a:rPr>
              <a:t>threadStartId_row</a:t>
            </a:r>
            <a:r>
              <a:rPr lang="en-US" sz="950" i="0" dirty="0" smtClean="0">
                <a:latin typeface="Lucida Console" pitchFamily="49" charset="0"/>
              </a:rPr>
              <a:t>; </a:t>
            </a:r>
            <a:r>
              <a:rPr lang="en-US" sz="950" i="0" dirty="0" err="1" smtClean="0">
                <a:latin typeface="Lucida Console" pitchFamily="49" charset="0"/>
              </a:rPr>
              <a:t>i</a:t>
            </a:r>
            <a:r>
              <a:rPr lang="en-US" sz="950" i="0" dirty="0" smtClean="0">
                <a:latin typeface="Lucida Console" pitchFamily="49" charset="0"/>
              </a:rPr>
              <a:t> &lt;= </a:t>
            </a:r>
            <a:r>
              <a:rPr lang="en-US" sz="950" i="0" dirty="0" err="1" smtClean="0">
                <a:latin typeface="Lucida Console" pitchFamily="49" charset="0"/>
              </a:rPr>
              <a:t>threadEndId_row</a:t>
            </a:r>
            <a:r>
              <a:rPr lang="en-US" sz="950" i="0" dirty="0" smtClean="0">
                <a:latin typeface="Lucida Console" pitchFamily="49" charset="0"/>
              </a:rPr>
              <a:t>; </a:t>
            </a:r>
            <a:r>
              <a:rPr lang="en-US" sz="950" i="0" dirty="0" err="1" smtClean="0">
                <a:latin typeface="Lucida Console" pitchFamily="49" charset="0"/>
              </a:rPr>
              <a:t>i</a:t>
            </a:r>
            <a:r>
              <a:rPr lang="en-US" sz="950" i="0" dirty="0" smtClean="0">
                <a:latin typeface="Lucida Console" pitchFamily="49" charset="0"/>
              </a:rPr>
              <a:t>++) {</a:t>
            </a:r>
          </a:p>
          <a:p>
            <a:r>
              <a:rPr lang="en-US" sz="950" i="0" dirty="0" smtClean="0">
                <a:latin typeface="Lucida Console" pitchFamily="49" charset="0"/>
              </a:rPr>
              <a:t>        for(j = </a:t>
            </a:r>
            <a:r>
              <a:rPr lang="en-US" sz="950" i="0" dirty="0" err="1" smtClean="0">
                <a:latin typeface="Lucida Console" pitchFamily="49" charset="0"/>
              </a:rPr>
              <a:t>threadStartId_col</a:t>
            </a:r>
            <a:r>
              <a:rPr lang="en-US" sz="950" i="0" dirty="0" smtClean="0">
                <a:latin typeface="Lucida Console" pitchFamily="49" charset="0"/>
              </a:rPr>
              <a:t>; j &lt;= </a:t>
            </a:r>
            <a:r>
              <a:rPr lang="en-US" sz="950" i="0" dirty="0" err="1" smtClean="0">
                <a:latin typeface="Lucida Console" pitchFamily="49" charset="0"/>
              </a:rPr>
              <a:t>threadEndId_col</a:t>
            </a:r>
            <a:r>
              <a:rPr lang="en-US" sz="950" i="0" dirty="0" smtClean="0">
                <a:latin typeface="Lucida Console" pitchFamily="49" charset="0"/>
              </a:rPr>
              <a:t>; j++) {</a:t>
            </a:r>
          </a:p>
          <a:p>
            <a:r>
              <a:rPr lang="en-US" sz="950" i="0" dirty="0" smtClean="0">
                <a:latin typeface="Lucida Console" pitchFamily="49" charset="0"/>
              </a:rPr>
              <a:t>	sum = 0;</a:t>
            </a:r>
          </a:p>
          <a:p>
            <a:r>
              <a:rPr lang="en-US" sz="950" i="0" dirty="0" smtClean="0">
                <a:latin typeface="Lucida Console" pitchFamily="49" charset="0"/>
              </a:rPr>
              <a:t>	</a:t>
            </a:r>
            <a:r>
              <a:rPr lang="en-US" sz="950" i="0" dirty="0" err="1" smtClean="0">
                <a:latin typeface="Lucida Console" pitchFamily="49" charset="0"/>
              </a:rPr>
              <a:t>resultId</a:t>
            </a:r>
            <a:r>
              <a:rPr lang="en-US" sz="950" i="0" dirty="0" smtClean="0">
                <a:latin typeface="Lucida Console" pitchFamily="49" charset="0"/>
              </a:rPr>
              <a:t> = </a:t>
            </a:r>
            <a:r>
              <a:rPr lang="en-US" sz="950" i="0" dirty="0" err="1" smtClean="0">
                <a:latin typeface="Lucida Console" pitchFamily="49" charset="0"/>
              </a:rPr>
              <a:t>i</a:t>
            </a:r>
            <a:r>
              <a:rPr lang="en-US" sz="950" i="0" dirty="0" smtClean="0">
                <a:latin typeface="Lucida Console" pitchFamily="49" charset="0"/>
              </a:rPr>
              <a:t>*</a:t>
            </a:r>
            <a:r>
              <a:rPr lang="en-US" sz="950" i="0" dirty="0" err="1" smtClean="0">
                <a:latin typeface="Lucida Console" pitchFamily="49" charset="0"/>
              </a:rPr>
              <a:t>col_b</a:t>
            </a:r>
            <a:r>
              <a:rPr lang="en-US" sz="950" i="0" dirty="0" smtClean="0">
                <a:latin typeface="Lucida Console" pitchFamily="49" charset="0"/>
              </a:rPr>
              <a:t> + j;</a:t>
            </a:r>
          </a:p>
          <a:p>
            <a:r>
              <a:rPr lang="en-US" sz="950" i="0" dirty="0" smtClean="0">
                <a:latin typeface="Lucida Console" pitchFamily="49" charset="0"/>
              </a:rPr>
              <a:t>	for(k = 0; k &lt; </a:t>
            </a:r>
            <a:r>
              <a:rPr lang="en-US" sz="950" i="0" dirty="0" err="1" smtClean="0">
                <a:latin typeface="Lucida Console" pitchFamily="49" charset="0"/>
              </a:rPr>
              <a:t>col_a</a:t>
            </a:r>
            <a:r>
              <a:rPr lang="en-US" sz="950" i="0" dirty="0" smtClean="0">
                <a:latin typeface="Lucida Console" pitchFamily="49" charset="0"/>
              </a:rPr>
              <a:t>; k++) {</a:t>
            </a:r>
          </a:p>
          <a:p>
            <a:r>
              <a:rPr lang="en-US" sz="950" i="0" dirty="0" smtClean="0">
                <a:latin typeface="Lucida Console" pitchFamily="49" charset="0"/>
              </a:rPr>
              <a:t>	    sum = sum + A[</a:t>
            </a:r>
            <a:r>
              <a:rPr lang="en-US" sz="950" i="0" dirty="0" err="1" smtClean="0">
                <a:latin typeface="Lucida Console" pitchFamily="49" charset="0"/>
              </a:rPr>
              <a:t>i</a:t>
            </a:r>
            <a:r>
              <a:rPr lang="en-US" sz="950" i="0" dirty="0" smtClean="0">
                <a:latin typeface="Lucida Console" pitchFamily="49" charset="0"/>
              </a:rPr>
              <a:t>*</a:t>
            </a:r>
            <a:r>
              <a:rPr lang="en-US" sz="950" i="0" dirty="0" err="1" smtClean="0">
                <a:latin typeface="Lucida Console" pitchFamily="49" charset="0"/>
              </a:rPr>
              <a:t>col_a</a:t>
            </a:r>
            <a:r>
              <a:rPr lang="en-US" sz="950" i="0" dirty="0" smtClean="0">
                <a:latin typeface="Lucida Console" pitchFamily="49" charset="0"/>
              </a:rPr>
              <a:t> + k] * B[k*</a:t>
            </a:r>
            <a:r>
              <a:rPr lang="en-US" sz="950" i="0" dirty="0" err="1" smtClean="0">
                <a:latin typeface="Lucida Console" pitchFamily="49" charset="0"/>
              </a:rPr>
              <a:t>col_b</a:t>
            </a:r>
            <a:r>
              <a:rPr lang="en-US" sz="950" i="0" dirty="0" smtClean="0">
                <a:latin typeface="Lucida Console" pitchFamily="49" charset="0"/>
              </a:rPr>
              <a:t> + j];</a:t>
            </a:r>
          </a:p>
          <a:p>
            <a:r>
              <a:rPr lang="en-US" sz="950" i="0" dirty="0" smtClean="0">
                <a:latin typeface="Lucida Console" pitchFamily="49" charset="0"/>
              </a:rPr>
              <a:t>	}</a:t>
            </a:r>
          </a:p>
          <a:p>
            <a:r>
              <a:rPr lang="en-US" sz="950" i="0" dirty="0" smtClean="0">
                <a:latin typeface="Lucida Console" pitchFamily="49" charset="0"/>
              </a:rPr>
              <a:t>	C[</a:t>
            </a:r>
            <a:r>
              <a:rPr lang="en-US" sz="950" i="0" dirty="0" err="1" smtClean="0">
                <a:latin typeface="Lucida Console" pitchFamily="49" charset="0"/>
              </a:rPr>
              <a:t>resultId</a:t>
            </a:r>
            <a:r>
              <a:rPr lang="en-US" sz="950" i="0" dirty="0" smtClean="0">
                <a:latin typeface="Lucida Console" pitchFamily="49" charset="0"/>
              </a:rPr>
              <a:t>] = sum;</a:t>
            </a:r>
          </a:p>
          <a:p>
            <a:r>
              <a:rPr lang="en-US" sz="950" i="0" dirty="0" smtClean="0">
                <a:latin typeface="Lucida Console" pitchFamily="49" charset="0"/>
              </a:rPr>
              <a:t>        }</a:t>
            </a:r>
          </a:p>
          <a:p>
            <a:r>
              <a:rPr lang="en-US" sz="950" i="0" dirty="0" smtClean="0">
                <a:latin typeface="Lucida Console" pitchFamily="49" charset="0"/>
              </a:rPr>
              <a:t>    }</a:t>
            </a:r>
          </a:p>
          <a:p>
            <a:r>
              <a:rPr lang="en-US" sz="950" i="0" dirty="0" smtClean="0">
                <a:latin typeface="Lucida Console" pitchFamily="49" charset="0"/>
              </a:rPr>
              <a:t>}</a:t>
            </a:r>
            <a:endParaRPr lang="en-US" sz="950" i="0" dirty="0">
              <a:latin typeface="Lucida Console" pitchFamily="49" charset="0"/>
            </a:endParaRPr>
          </a:p>
        </p:txBody>
      </p:sp>
      <p:sp>
        <p:nvSpPr>
          <p:cNvPr id="3" name="Rectangle 2"/>
          <p:cNvSpPr/>
          <p:nvPr/>
        </p:nvSpPr>
        <p:spPr>
          <a:xfrm>
            <a:off x="4343400" y="914400"/>
            <a:ext cx="4419600" cy="677108"/>
          </a:xfrm>
          <a:prstGeom prst="rect">
            <a:avLst/>
          </a:prstGeom>
          <a:ln w="25400">
            <a:solidFill>
              <a:srgbClr val="FF0000"/>
            </a:solidFill>
          </a:ln>
        </p:spPr>
        <p:txBody>
          <a:bodyPr wrap="square">
            <a:spAutoFit/>
          </a:bodyPr>
          <a:lstStyle/>
          <a:p>
            <a:r>
              <a:rPr lang="en-US" sz="950" i="0" dirty="0" smtClean="0">
                <a:solidFill>
                  <a:srgbClr val="FF0000"/>
                </a:solidFill>
                <a:latin typeface="Lucida Console" pitchFamily="49" charset="0"/>
              </a:rPr>
              <a:t>// Launching the kernel</a:t>
            </a:r>
          </a:p>
          <a:p>
            <a:r>
              <a:rPr lang="en-US" sz="950" i="0" dirty="0" smtClean="0">
                <a:latin typeface="Lucida Console" pitchFamily="49" charset="0"/>
              </a:rPr>
              <a:t>dim3 </a:t>
            </a:r>
            <a:r>
              <a:rPr lang="en-US" sz="950" i="0" dirty="0" err="1" smtClean="0">
                <a:latin typeface="Lucida Console" pitchFamily="49" charset="0"/>
              </a:rPr>
              <a:t>my_block</a:t>
            </a:r>
            <a:r>
              <a:rPr lang="en-US" sz="950" i="0" dirty="0" smtClean="0">
                <a:latin typeface="Lucida Console" pitchFamily="49" charset="0"/>
              </a:rPr>
              <a:t>(</a:t>
            </a:r>
            <a:r>
              <a:rPr lang="en-US" sz="950" i="0" dirty="0" err="1" smtClean="0">
                <a:latin typeface="Lucida Console" pitchFamily="49" charset="0"/>
              </a:rPr>
              <a:t>block_dim_x</a:t>
            </a:r>
            <a:r>
              <a:rPr lang="en-US" sz="950" i="0" dirty="0" smtClean="0">
                <a:latin typeface="Lucida Console" pitchFamily="49" charset="0"/>
              </a:rPr>
              <a:t>, </a:t>
            </a:r>
            <a:r>
              <a:rPr lang="en-US" sz="950" i="0" dirty="0" err="1" smtClean="0">
                <a:latin typeface="Lucida Console" pitchFamily="49" charset="0"/>
              </a:rPr>
              <a:t>block_dim_y</a:t>
            </a:r>
            <a:r>
              <a:rPr lang="en-US" sz="950" i="0" dirty="0" smtClean="0">
                <a:latin typeface="Lucida Console" pitchFamily="49" charset="0"/>
              </a:rPr>
              <a:t>);</a:t>
            </a:r>
          </a:p>
          <a:p>
            <a:r>
              <a:rPr lang="en-US" sz="950" i="0" dirty="0" smtClean="0">
                <a:latin typeface="Lucida Console" pitchFamily="49" charset="0"/>
              </a:rPr>
              <a:t>dim3 </a:t>
            </a:r>
            <a:r>
              <a:rPr lang="en-US" sz="950" i="0" dirty="0" err="1" smtClean="0">
                <a:latin typeface="Lucida Console" pitchFamily="49" charset="0"/>
              </a:rPr>
              <a:t>my_grid</a:t>
            </a:r>
            <a:r>
              <a:rPr lang="en-US" sz="950" i="0" dirty="0" smtClean="0">
                <a:latin typeface="Lucida Console" pitchFamily="49" charset="0"/>
              </a:rPr>
              <a:t>(</a:t>
            </a:r>
            <a:r>
              <a:rPr lang="en-US" sz="950" i="0" dirty="0" err="1" smtClean="0">
                <a:latin typeface="Lucida Console" pitchFamily="49" charset="0"/>
              </a:rPr>
              <a:t>grid_dim_x</a:t>
            </a:r>
            <a:r>
              <a:rPr lang="en-US" sz="950" i="0" dirty="0" smtClean="0">
                <a:latin typeface="Lucida Console" pitchFamily="49" charset="0"/>
              </a:rPr>
              <a:t>, </a:t>
            </a:r>
            <a:r>
              <a:rPr lang="en-US" sz="950" i="0" dirty="0" err="1" smtClean="0">
                <a:latin typeface="Lucida Console" pitchFamily="49" charset="0"/>
              </a:rPr>
              <a:t>grid_dim_y</a:t>
            </a:r>
            <a:r>
              <a:rPr lang="en-US" sz="950" i="0" dirty="0" smtClean="0">
                <a:latin typeface="Lucida Console" pitchFamily="49" charset="0"/>
              </a:rPr>
              <a:t>);</a:t>
            </a:r>
          </a:p>
          <a:p>
            <a:r>
              <a:rPr lang="en-US" sz="950" i="0" dirty="0" err="1" smtClean="0">
                <a:latin typeface="Lucida Console" pitchFamily="49" charset="0"/>
              </a:rPr>
              <a:t>matrixMul</a:t>
            </a:r>
            <a:r>
              <a:rPr lang="en-US" sz="950" i="0" dirty="0" smtClean="0">
                <a:latin typeface="Lucida Console" pitchFamily="49" charset="0"/>
              </a:rPr>
              <a:t>&lt;&lt;&lt;</a:t>
            </a:r>
            <a:r>
              <a:rPr lang="en-US" sz="950" i="0" dirty="0" err="1" smtClean="0">
                <a:latin typeface="Lucida Console" pitchFamily="49" charset="0"/>
              </a:rPr>
              <a:t>my_grid</a:t>
            </a:r>
            <a:r>
              <a:rPr lang="en-US" sz="950" i="0" dirty="0" smtClean="0">
                <a:latin typeface="Lucida Console" pitchFamily="49" charset="0"/>
              </a:rPr>
              <a:t>, </a:t>
            </a:r>
            <a:r>
              <a:rPr lang="en-US" sz="950" i="0" dirty="0" err="1" smtClean="0">
                <a:latin typeface="Lucida Console" pitchFamily="49" charset="0"/>
              </a:rPr>
              <a:t>my_block</a:t>
            </a:r>
            <a:r>
              <a:rPr lang="en-US" sz="950" i="0" dirty="0" smtClean="0">
                <a:latin typeface="Lucida Console" pitchFamily="49" charset="0"/>
              </a:rPr>
              <a:t>&gt;&gt;&gt;(</a:t>
            </a:r>
            <a:r>
              <a:rPr lang="en-US" sz="950" i="0" dirty="0" err="1" smtClean="0">
                <a:latin typeface="Lucida Console" pitchFamily="49" charset="0"/>
              </a:rPr>
              <a:t>d_c</a:t>
            </a:r>
            <a:r>
              <a:rPr lang="en-US" sz="950" i="0" dirty="0" smtClean="0">
                <a:latin typeface="Lucida Console" pitchFamily="49" charset="0"/>
              </a:rPr>
              <a:t>, </a:t>
            </a:r>
            <a:r>
              <a:rPr lang="en-US" sz="950" i="0" dirty="0" err="1" smtClean="0">
                <a:latin typeface="Lucida Console" pitchFamily="49" charset="0"/>
              </a:rPr>
              <a:t>d_a</a:t>
            </a:r>
            <a:r>
              <a:rPr lang="en-US" sz="950" i="0" dirty="0" smtClean="0">
                <a:latin typeface="Lucida Console" pitchFamily="49" charset="0"/>
              </a:rPr>
              <a:t>, </a:t>
            </a:r>
            <a:r>
              <a:rPr lang="en-US" sz="950" i="0" dirty="0" err="1" smtClean="0">
                <a:latin typeface="Lucida Console" pitchFamily="49" charset="0"/>
              </a:rPr>
              <a:t>d_b</a:t>
            </a:r>
            <a:r>
              <a:rPr lang="en-US" sz="950" i="0" dirty="0" smtClean="0">
                <a:latin typeface="Lucida Console" pitchFamily="49" charset="0"/>
              </a:rPr>
              <a:t>, 8, 4, 12);</a:t>
            </a:r>
            <a:endParaRPr lang="en-US" sz="950" i="0" dirty="0">
              <a:latin typeface="Lucida Console"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85800"/>
          </a:xfrm>
        </p:spPr>
        <p:txBody>
          <a:bodyPr/>
          <a:lstStyle/>
          <a:p>
            <a:r>
              <a:rPr lang="en-US" dirty="0" smtClean="0"/>
              <a:t>MMM Examples</a:t>
            </a:r>
            <a:endParaRPr lang="en-US" dirty="0"/>
          </a:p>
        </p:txBody>
      </p:sp>
      <p:sp>
        <p:nvSpPr>
          <p:cNvPr id="4" name="Content Placeholder 3"/>
          <p:cNvSpPr>
            <a:spLocks noGrp="1"/>
          </p:cNvSpPr>
          <p:nvPr>
            <p:ph idx="1"/>
          </p:nvPr>
        </p:nvSpPr>
        <p:spPr>
          <a:xfrm>
            <a:off x="304800" y="1066800"/>
            <a:ext cx="8458200" cy="5638800"/>
          </a:xfrm>
        </p:spPr>
        <p:txBody>
          <a:bodyPr/>
          <a:lstStyle/>
          <a:p>
            <a:pPr>
              <a:spcBef>
                <a:spcPts val="300"/>
              </a:spcBef>
              <a:buNone/>
            </a:pPr>
            <a:r>
              <a:rPr lang="en-US" sz="1800" dirty="0" smtClean="0"/>
              <a:t>Can vary</a:t>
            </a:r>
          </a:p>
          <a:p>
            <a:pPr>
              <a:spcBef>
                <a:spcPts val="300"/>
              </a:spcBef>
              <a:buNone/>
            </a:pPr>
            <a:r>
              <a:rPr lang="en-US" sz="1800" dirty="0" smtClean="0"/>
              <a:t>-- number of BLOCKs</a:t>
            </a:r>
          </a:p>
          <a:p>
            <a:pPr>
              <a:spcBef>
                <a:spcPts val="300"/>
              </a:spcBef>
              <a:buNone/>
            </a:pPr>
            <a:r>
              <a:rPr lang="en-US" sz="1800" dirty="0" smtClean="0"/>
              <a:t>-- number of THREADs per BLOCK (1-1024, bounded by local SM memory)</a:t>
            </a:r>
          </a:p>
          <a:p>
            <a:pPr>
              <a:spcBef>
                <a:spcPts val="300"/>
              </a:spcBef>
              <a:buNone/>
            </a:pPr>
            <a:r>
              <a:rPr lang="en-US" sz="1800" dirty="0" smtClean="0"/>
              <a:t>-- amount of WORK per THREAD (bounded by local SM memory)</a:t>
            </a:r>
          </a:p>
          <a:p>
            <a:pPr>
              <a:spcBef>
                <a:spcPts val="300"/>
              </a:spcBef>
              <a:buNone/>
            </a:pPr>
            <a:endParaRPr lang="en-US" sz="1800" dirty="0" smtClean="0"/>
          </a:p>
          <a:p>
            <a:pPr>
              <a:spcBef>
                <a:spcPts val="300"/>
              </a:spcBef>
              <a:buNone/>
            </a:pPr>
            <a:r>
              <a:rPr lang="en-US" sz="1800" i="1" dirty="0" smtClean="0"/>
              <a:t>Assume</a:t>
            </a:r>
            <a:r>
              <a:rPr lang="en-US" sz="1800" dirty="0" smtClean="0"/>
              <a:t> 14 SMs</a:t>
            </a:r>
          </a:p>
          <a:p>
            <a:pPr>
              <a:spcBef>
                <a:spcPts val="300"/>
              </a:spcBef>
              <a:buNone/>
            </a:pPr>
            <a:r>
              <a:rPr lang="en-US" sz="1800" dirty="0" smtClean="0"/>
              <a:t>Max 1536 THREADs per SM (at a time)</a:t>
            </a:r>
          </a:p>
          <a:p>
            <a:pPr>
              <a:spcBef>
                <a:spcPts val="300"/>
              </a:spcBef>
              <a:buNone/>
            </a:pPr>
            <a:r>
              <a:rPr lang="en-US" sz="1800" dirty="0" smtClean="0"/>
              <a:t>Max 8 BLOCKs per SM (at a time)</a:t>
            </a:r>
          </a:p>
          <a:p>
            <a:pPr>
              <a:spcBef>
                <a:spcPts val="300"/>
              </a:spcBef>
              <a:buNone/>
            </a:pPr>
            <a:endParaRPr lang="en-US" sz="1800" dirty="0" smtClean="0"/>
          </a:p>
          <a:p>
            <a:pPr>
              <a:spcBef>
                <a:spcPts val="300"/>
              </a:spcBef>
              <a:buNone/>
            </a:pPr>
            <a:r>
              <a:rPr lang="en-US" sz="1800" dirty="0" smtClean="0"/>
              <a:t>Try a matrix size that fits in global memory: </a:t>
            </a:r>
            <a:r>
              <a:rPr lang="en-US" sz="1800" dirty="0" err="1" smtClean="0"/>
              <a:t>8192x8192</a:t>
            </a:r>
            <a:r>
              <a:rPr lang="en-US" sz="1800" dirty="0" smtClean="0"/>
              <a:t>    </a:t>
            </a:r>
            <a:r>
              <a:rPr lang="en-US" sz="1800" i="1" dirty="0" smtClean="0"/>
              <a:t>(</a:t>
            </a:r>
            <a:r>
              <a:rPr lang="en-US" sz="1800" i="1" dirty="0" err="1" smtClean="0"/>
              <a:t>x8x3</a:t>
            </a:r>
            <a:r>
              <a:rPr lang="en-US" sz="1800" i="1" dirty="0"/>
              <a:t> </a:t>
            </a:r>
            <a:r>
              <a:rPr lang="en-US" sz="1800" i="1" dirty="0" smtClean="0"/>
              <a:t>~= </a:t>
            </a:r>
            <a:r>
              <a:rPr lang="en-US" sz="1800" i="1" dirty="0" err="1" smtClean="0"/>
              <a:t>1.61GB</a:t>
            </a:r>
            <a:r>
              <a:rPr lang="en-US" sz="1800" i="1" dirty="0" smtClean="0"/>
              <a:t> total)</a:t>
            </a:r>
          </a:p>
          <a:p>
            <a:pPr>
              <a:spcBef>
                <a:spcPts val="300"/>
              </a:spcBef>
              <a:buNone/>
            </a:pPr>
            <a:r>
              <a:rPr lang="en-US" sz="1800" dirty="0" smtClean="0"/>
              <a:t>-- BLOCK size = </a:t>
            </a:r>
            <a:r>
              <a:rPr lang="en-US" sz="1800" dirty="0" err="1" smtClean="0"/>
              <a:t>32x32</a:t>
            </a:r>
            <a:r>
              <a:rPr lang="en-US" sz="1800" dirty="0" smtClean="0"/>
              <a:t> = 1024</a:t>
            </a:r>
          </a:p>
          <a:p>
            <a:pPr>
              <a:spcBef>
                <a:spcPts val="300"/>
              </a:spcBef>
              <a:buNone/>
            </a:pPr>
            <a:r>
              <a:rPr lang="en-US" sz="1800" dirty="0" smtClean="0"/>
              <a:t>-- GRID size = </a:t>
            </a:r>
            <a:r>
              <a:rPr lang="en-US" sz="1800" dirty="0" err="1" smtClean="0"/>
              <a:t>256x256</a:t>
            </a:r>
            <a:r>
              <a:rPr lang="en-US" sz="1800" dirty="0" smtClean="0"/>
              <a:t> = 65,536 blocks</a:t>
            </a:r>
          </a:p>
          <a:p>
            <a:pPr>
              <a:spcBef>
                <a:spcPts val="300"/>
              </a:spcBef>
              <a:buNone/>
            </a:pPr>
            <a:r>
              <a:rPr lang="en-US" sz="1800" dirty="0" smtClean="0"/>
              <a:t>-- ~4681 BLOCKs per SM</a:t>
            </a:r>
          </a:p>
          <a:p>
            <a:pPr>
              <a:spcBef>
                <a:spcPts val="300"/>
              </a:spcBef>
              <a:buNone/>
            </a:pPr>
            <a:endParaRPr lang="en-US" sz="1800" dirty="0" smtClean="0"/>
          </a:p>
          <a:p>
            <a:pPr>
              <a:spcBef>
                <a:spcPts val="300"/>
              </a:spcBef>
              <a:buNone/>
            </a:pPr>
            <a:r>
              <a:rPr lang="en-US" sz="1800" dirty="0" smtClean="0"/>
              <a:t>Real questions</a:t>
            </a:r>
          </a:p>
          <a:p>
            <a:pPr lvl="0">
              <a:spcBef>
                <a:spcPts val="300"/>
              </a:spcBef>
            </a:pPr>
            <a:r>
              <a:rPr lang="en-US" sz="1800" dirty="0" smtClean="0"/>
              <a:t>Is there any advantage to performing more work per THREAD?</a:t>
            </a:r>
          </a:p>
          <a:p>
            <a:pPr lvl="0">
              <a:spcBef>
                <a:spcPts val="300"/>
              </a:spcBef>
            </a:pPr>
            <a:r>
              <a:rPr lang="en-US" sz="1800" dirty="0" smtClean="0"/>
              <a:t>What’s the best way to reuse data?  From previous work, try to make inner </a:t>
            </a:r>
            <a:r>
              <a:rPr lang="en-US" sz="1800" dirty="0" err="1" smtClean="0"/>
              <a:t>ii,jj</a:t>
            </a:r>
            <a:r>
              <a:rPr lang="en-US" sz="1800" dirty="0" smtClean="0"/>
              <a:t> loops as big as possible.</a:t>
            </a:r>
            <a:endParaRPr lang="en-US"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pPr eaLnBrk="1" hangingPunct="1"/>
            <a:r>
              <a:rPr lang="en-US" altLang="zh-TW" dirty="0" smtClean="0">
                <a:ea typeface="新細明體" pitchFamily="16" charset="-120"/>
              </a:rPr>
              <a:t>4. Application Programming Interface</a:t>
            </a:r>
          </a:p>
        </p:txBody>
      </p:sp>
      <p:sp>
        <p:nvSpPr>
          <p:cNvPr id="34821" name="Rectangle 3"/>
          <p:cNvSpPr>
            <a:spLocks noGrp="1" noChangeArrowheads="1"/>
          </p:cNvSpPr>
          <p:nvPr>
            <p:ph type="body" idx="1"/>
          </p:nvPr>
        </p:nvSpPr>
        <p:spPr>
          <a:xfrm>
            <a:off x="304800" y="762000"/>
            <a:ext cx="8534400" cy="2895600"/>
          </a:xfrm>
        </p:spPr>
        <p:txBody>
          <a:bodyPr/>
          <a:lstStyle/>
          <a:p>
            <a:pPr marL="457200" indent="-457200" eaLnBrk="1" hangingPunct="1"/>
            <a:r>
              <a:rPr lang="en-US" altLang="zh-TW" sz="2000" dirty="0" smtClean="0">
                <a:ea typeface="新細明體" pitchFamily="16" charset="-120"/>
              </a:rPr>
              <a:t>The API is an </a:t>
            </a:r>
            <a:r>
              <a:rPr lang="en-US" altLang="zh-TW" sz="2000" dirty="0" smtClean="0">
                <a:solidFill>
                  <a:schemeClr val="accent2"/>
                </a:solidFill>
                <a:ea typeface="新細明體" pitchFamily="16" charset="-120"/>
              </a:rPr>
              <a:t>extension to the C programming language</a:t>
            </a:r>
          </a:p>
          <a:p>
            <a:pPr marL="457200" indent="-457200" eaLnBrk="1" hangingPunct="1"/>
            <a:r>
              <a:rPr lang="en-US" altLang="zh-TW" sz="2000" dirty="0" smtClean="0">
                <a:ea typeface="新細明體" pitchFamily="16" charset="-120"/>
              </a:rPr>
              <a:t>It consists of:</a:t>
            </a:r>
          </a:p>
          <a:p>
            <a:pPr marL="974725" lvl="1" indent="-403225" eaLnBrk="1" hangingPunct="1"/>
            <a:r>
              <a:rPr lang="en-US" altLang="zh-TW" sz="1800" dirty="0" smtClean="0">
                <a:solidFill>
                  <a:schemeClr val="accent2"/>
                </a:solidFill>
                <a:ea typeface="新細明體" pitchFamily="16" charset="-120"/>
              </a:rPr>
              <a:t>Language extensions</a:t>
            </a:r>
          </a:p>
          <a:p>
            <a:pPr marL="1431925" lvl="2" indent="-342900" eaLnBrk="1" hangingPunct="1"/>
            <a:r>
              <a:rPr lang="en-US" altLang="zh-TW" sz="1600" dirty="0" smtClean="0">
                <a:ea typeface="新細明體" pitchFamily="16" charset="-120"/>
              </a:rPr>
              <a:t>To target portions of the code for execution on the device</a:t>
            </a:r>
          </a:p>
          <a:p>
            <a:pPr marL="974725" lvl="1" indent="-403225" eaLnBrk="1" hangingPunct="1"/>
            <a:r>
              <a:rPr lang="en-US" altLang="zh-TW" sz="1800" dirty="0" smtClean="0">
                <a:solidFill>
                  <a:schemeClr val="accent2"/>
                </a:solidFill>
                <a:ea typeface="新細明體" pitchFamily="16" charset="-120"/>
              </a:rPr>
              <a:t>A runtime</a:t>
            </a:r>
            <a:r>
              <a:rPr lang="en-US" altLang="zh-TW" sz="1800" dirty="0" smtClean="0">
                <a:ea typeface="新細明體" pitchFamily="16" charset="-120"/>
              </a:rPr>
              <a:t> library split into:</a:t>
            </a:r>
          </a:p>
          <a:p>
            <a:pPr marL="1431925" lvl="2" indent="-342900" eaLnBrk="1" hangingPunct="1"/>
            <a:r>
              <a:rPr lang="en-US" altLang="zh-TW" sz="1600" dirty="0" smtClean="0">
                <a:ea typeface="新細明體" pitchFamily="16" charset="-120"/>
              </a:rPr>
              <a:t>A </a:t>
            </a:r>
            <a:r>
              <a:rPr lang="en-US" altLang="zh-TW" sz="1600" dirty="0" smtClean="0">
                <a:solidFill>
                  <a:schemeClr val="accent2"/>
                </a:solidFill>
                <a:ea typeface="新細明體" pitchFamily="16" charset="-120"/>
              </a:rPr>
              <a:t>common component</a:t>
            </a:r>
            <a:r>
              <a:rPr lang="en-US" altLang="zh-TW" sz="1600" dirty="0" smtClean="0">
                <a:ea typeface="新細明體" pitchFamily="16" charset="-120"/>
              </a:rPr>
              <a:t> providing built-in vector types and a subset of the C runtime library in both host and device codes</a:t>
            </a:r>
          </a:p>
          <a:p>
            <a:pPr marL="1431925" lvl="2" indent="-342900" eaLnBrk="1" hangingPunct="1"/>
            <a:r>
              <a:rPr lang="en-US" altLang="zh-TW" sz="1600" dirty="0" smtClean="0">
                <a:ea typeface="新細明體" pitchFamily="16" charset="-120"/>
              </a:rPr>
              <a:t>A </a:t>
            </a:r>
            <a:r>
              <a:rPr lang="en-US" altLang="zh-TW" sz="1600" dirty="0" smtClean="0">
                <a:solidFill>
                  <a:schemeClr val="accent2"/>
                </a:solidFill>
                <a:ea typeface="新細明體" pitchFamily="16" charset="-120"/>
              </a:rPr>
              <a:t>host component</a:t>
            </a:r>
            <a:r>
              <a:rPr lang="en-US" altLang="zh-TW" sz="1600" dirty="0" smtClean="0">
                <a:ea typeface="新細明體" pitchFamily="16" charset="-120"/>
              </a:rPr>
              <a:t> to control and access one or more devices from the host</a:t>
            </a:r>
          </a:p>
          <a:p>
            <a:pPr marL="1431925" lvl="2" indent="-342900" eaLnBrk="1" hangingPunct="1"/>
            <a:r>
              <a:rPr lang="en-US" altLang="zh-TW" sz="1600" dirty="0" smtClean="0">
                <a:ea typeface="新細明體" pitchFamily="16" charset="-120"/>
              </a:rPr>
              <a:t>A </a:t>
            </a:r>
            <a:r>
              <a:rPr lang="en-US" altLang="zh-TW" sz="1600" dirty="0" smtClean="0">
                <a:solidFill>
                  <a:schemeClr val="accent2"/>
                </a:solidFill>
                <a:ea typeface="新細明體" pitchFamily="16" charset="-120"/>
              </a:rPr>
              <a:t>device component</a:t>
            </a:r>
            <a:r>
              <a:rPr lang="en-US" altLang="zh-TW" sz="1600" dirty="0" smtClean="0">
                <a:ea typeface="新細明體" pitchFamily="16" charset="-120"/>
              </a:rPr>
              <a:t> providing device-specific functions</a:t>
            </a:r>
          </a:p>
        </p:txBody>
      </p:sp>
      <p:sp>
        <p:nvSpPr>
          <p:cNvPr id="5" name="Rectangle 3"/>
          <p:cNvSpPr txBox="1">
            <a:spLocks noChangeArrowheads="1"/>
          </p:cNvSpPr>
          <p:nvPr/>
        </p:nvSpPr>
        <p:spPr bwMode="auto">
          <a:xfrm>
            <a:off x="1371600" y="3581400"/>
            <a:ext cx="6096000" cy="2971800"/>
          </a:xfrm>
          <a:prstGeom prst="rect">
            <a:avLst/>
          </a:prstGeom>
          <a:noFill/>
          <a:ln w="19050">
            <a:solidFill>
              <a:schemeClr val="accent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rgbClr val="002060"/>
                </a:solidFill>
                <a:latin typeface="+mn-lt"/>
              </a:defRPr>
            </a:lvl2pPr>
            <a:lvl3pPr marL="1143000" indent="-228600" algn="l" rtl="0" eaLnBrk="0" fontAlgn="base" hangingPunct="0">
              <a:spcBef>
                <a:spcPct val="20000"/>
              </a:spcBef>
              <a:spcAft>
                <a:spcPct val="0"/>
              </a:spcAft>
              <a:buChar char="•"/>
              <a:defRPr>
                <a:solidFill>
                  <a:schemeClr val="tx1">
                    <a:lumMod val="85000"/>
                    <a:lumOff val="15000"/>
                  </a:schemeClr>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eaLnBrk="1" hangingPunct="1">
              <a:buFontTx/>
              <a:buNone/>
            </a:pPr>
            <a:r>
              <a:rPr lang="en-US" altLang="zh-TW" sz="2000" b="1" i="0" kern="0" dirty="0" smtClean="0">
                <a:solidFill>
                  <a:srgbClr val="006600"/>
                </a:solidFill>
                <a:ea typeface="新細明體" pitchFamily="16" charset="-120"/>
              </a:rPr>
              <a:t>Language Extensions:  Built-in Variables</a:t>
            </a:r>
          </a:p>
          <a:p>
            <a:pPr marL="457200" indent="-457200" eaLnBrk="1" hangingPunct="1"/>
            <a:r>
              <a:rPr lang="en-US" altLang="zh-TW" sz="1800" b="1" i="0" kern="0" dirty="0" smtClean="0">
                <a:latin typeface="Courier New" pitchFamily="49" charset="0"/>
                <a:ea typeface="新細明體" pitchFamily="16" charset="-120"/>
              </a:rPr>
              <a:t>dim3 </a:t>
            </a:r>
            <a:r>
              <a:rPr lang="en-US" altLang="zh-TW" sz="1800" b="1" i="0" kern="0" dirty="0" err="1" smtClean="0">
                <a:solidFill>
                  <a:schemeClr val="accent2"/>
                </a:solidFill>
                <a:latin typeface="Courier New" pitchFamily="49" charset="0"/>
                <a:ea typeface="新細明體" pitchFamily="16" charset="-120"/>
              </a:rPr>
              <a:t>gridDim</a:t>
            </a:r>
            <a:r>
              <a:rPr lang="en-US" altLang="zh-TW" sz="1800" i="0" kern="0" dirty="0" smtClean="0">
                <a:latin typeface="Courier New" pitchFamily="49" charset="0"/>
                <a:ea typeface="新細明體" pitchFamily="16" charset="-120"/>
              </a:rPr>
              <a:t>;</a:t>
            </a:r>
          </a:p>
          <a:p>
            <a:pPr marL="974725" lvl="1" indent="-403225" eaLnBrk="1" hangingPunct="1"/>
            <a:r>
              <a:rPr lang="en-US" altLang="zh-TW" sz="1600" i="0" kern="0" dirty="0" smtClean="0">
                <a:ea typeface="新細明體" pitchFamily="16" charset="-120"/>
              </a:rPr>
              <a:t>Dimensions of the grid in blocks</a:t>
            </a:r>
          </a:p>
          <a:p>
            <a:pPr marL="457200" indent="-457200" eaLnBrk="1" hangingPunct="1"/>
            <a:r>
              <a:rPr lang="en-US" altLang="zh-TW" sz="1800" b="1" i="0" kern="0" dirty="0" smtClean="0">
                <a:latin typeface="Courier New" pitchFamily="49" charset="0"/>
                <a:ea typeface="新細明體" pitchFamily="16" charset="-120"/>
              </a:rPr>
              <a:t>dim3 </a:t>
            </a:r>
            <a:r>
              <a:rPr lang="en-US" altLang="zh-TW" sz="1800" b="1" i="0" kern="0" dirty="0" err="1" smtClean="0">
                <a:solidFill>
                  <a:schemeClr val="accent2"/>
                </a:solidFill>
                <a:latin typeface="Courier New" pitchFamily="49" charset="0"/>
                <a:ea typeface="新細明體" pitchFamily="16" charset="-120"/>
              </a:rPr>
              <a:t>blockDim</a:t>
            </a:r>
            <a:r>
              <a:rPr lang="en-US" altLang="zh-TW" sz="1800" i="0" kern="0" dirty="0" smtClean="0">
                <a:latin typeface="Courier New" pitchFamily="49" charset="0"/>
                <a:ea typeface="新細明體" pitchFamily="16" charset="-120"/>
              </a:rPr>
              <a:t>;</a:t>
            </a:r>
          </a:p>
          <a:p>
            <a:pPr marL="974725" lvl="1" indent="-403225" eaLnBrk="1" hangingPunct="1"/>
            <a:r>
              <a:rPr lang="en-US" altLang="zh-TW" sz="1600" i="0" kern="0" dirty="0" smtClean="0">
                <a:ea typeface="新細明體" pitchFamily="16" charset="-120"/>
              </a:rPr>
              <a:t>Dimensions of the block in threads</a:t>
            </a:r>
          </a:p>
          <a:p>
            <a:pPr marL="457200" indent="-457200" eaLnBrk="1" hangingPunct="1"/>
            <a:r>
              <a:rPr lang="en-US" altLang="zh-TW" sz="1800" b="1" i="0" kern="0" dirty="0" smtClean="0">
                <a:latin typeface="Courier New" pitchFamily="49" charset="0"/>
                <a:ea typeface="新細明體" pitchFamily="16" charset="-120"/>
              </a:rPr>
              <a:t>dim3 </a:t>
            </a:r>
            <a:r>
              <a:rPr lang="en-US" altLang="zh-TW" sz="1800" b="1" i="0" kern="0" dirty="0" err="1" smtClean="0">
                <a:solidFill>
                  <a:schemeClr val="accent2"/>
                </a:solidFill>
                <a:latin typeface="Courier New" pitchFamily="49" charset="0"/>
                <a:ea typeface="新細明體" pitchFamily="16" charset="-120"/>
              </a:rPr>
              <a:t>blockIdx</a:t>
            </a:r>
            <a:r>
              <a:rPr lang="en-US" altLang="zh-TW" sz="1800" i="0" kern="0" dirty="0" smtClean="0">
                <a:latin typeface="Courier New" pitchFamily="49" charset="0"/>
                <a:ea typeface="新細明體" pitchFamily="16" charset="-120"/>
              </a:rPr>
              <a:t>;</a:t>
            </a:r>
          </a:p>
          <a:p>
            <a:pPr marL="974725" lvl="1" indent="-403225" eaLnBrk="1" hangingPunct="1"/>
            <a:r>
              <a:rPr lang="en-US" altLang="zh-TW" sz="1600" i="0" kern="0" dirty="0" smtClean="0">
                <a:ea typeface="新細明體" pitchFamily="16" charset="-120"/>
              </a:rPr>
              <a:t>Block index within the grid</a:t>
            </a:r>
          </a:p>
          <a:p>
            <a:pPr marL="457200" indent="-457200" eaLnBrk="1" hangingPunct="1"/>
            <a:r>
              <a:rPr lang="en-US" altLang="zh-TW" sz="1800" b="1" i="0" kern="0" dirty="0" smtClean="0">
                <a:latin typeface="Courier New" pitchFamily="49" charset="0"/>
                <a:ea typeface="新細明體" pitchFamily="16" charset="-120"/>
              </a:rPr>
              <a:t>dim3 </a:t>
            </a:r>
            <a:r>
              <a:rPr lang="en-US" altLang="zh-TW" sz="1800" b="1" i="0" kern="0" dirty="0" err="1" smtClean="0">
                <a:solidFill>
                  <a:schemeClr val="accent2"/>
                </a:solidFill>
                <a:latin typeface="Courier New" pitchFamily="49" charset="0"/>
                <a:ea typeface="新細明體" pitchFamily="16" charset="-120"/>
              </a:rPr>
              <a:t>threadIdx</a:t>
            </a:r>
            <a:r>
              <a:rPr lang="en-US" altLang="zh-TW" sz="1800" i="0" kern="0" dirty="0" smtClean="0">
                <a:latin typeface="Courier New" pitchFamily="49" charset="0"/>
                <a:ea typeface="新細明體" pitchFamily="16" charset="-120"/>
              </a:rPr>
              <a:t>;</a:t>
            </a:r>
          </a:p>
          <a:p>
            <a:pPr marL="974725" lvl="1" indent="-403225" eaLnBrk="1" hangingPunct="1"/>
            <a:r>
              <a:rPr lang="en-US" altLang="zh-TW" sz="1600" i="0" kern="0" dirty="0" smtClean="0">
                <a:ea typeface="新細明體" pitchFamily="16" charset="-120"/>
              </a:rPr>
              <a:t>Thread index within the block</a:t>
            </a:r>
          </a:p>
        </p:txBody>
      </p:sp>
      <p:sp>
        <p:nvSpPr>
          <p:cNvPr id="6"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609600" y="152400"/>
            <a:ext cx="7391400" cy="1066800"/>
          </a:xfrm>
        </p:spPr>
        <p:txBody>
          <a:bodyPr/>
          <a:lstStyle/>
          <a:p>
            <a:pPr eaLnBrk="1" hangingPunct="1"/>
            <a:r>
              <a:rPr lang="en-US" altLang="zh-TW" dirty="0" smtClean="0">
                <a:ea typeface="新細明體" pitchFamily="16" charset="-120"/>
              </a:rPr>
              <a:t>Common Runtime Component:</a:t>
            </a:r>
            <a:br>
              <a:rPr lang="en-US" altLang="zh-TW" dirty="0" smtClean="0">
                <a:ea typeface="新細明體" pitchFamily="16" charset="-120"/>
              </a:rPr>
            </a:br>
            <a:r>
              <a:rPr lang="en-US" altLang="zh-TW" dirty="0" smtClean="0">
                <a:ea typeface="新細明體" pitchFamily="16" charset="-120"/>
              </a:rPr>
              <a:t>Mathematical Functions</a:t>
            </a:r>
          </a:p>
        </p:txBody>
      </p:sp>
      <p:sp>
        <p:nvSpPr>
          <p:cNvPr id="36869" name="Rectangle 3"/>
          <p:cNvSpPr>
            <a:spLocks noGrp="1" noChangeArrowheads="1"/>
          </p:cNvSpPr>
          <p:nvPr>
            <p:ph type="body" idx="1"/>
          </p:nvPr>
        </p:nvSpPr>
        <p:spPr>
          <a:xfrm>
            <a:off x="457200" y="1319213"/>
            <a:ext cx="8229600" cy="5303837"/>
          </a:xfrm>
        </p:spPr>
        <p:txBody>
          <a:bodyPr/>
          <a:lstStyle/>
          <a:p>
            <a:pPr marL="457200" indent="-457200" eaLnBrk="1" hangingPunct="1">
              <a:spcBef>
                <a:spcPts val="300"/>
              </a:spcBef>
            </a:pPr>
            <a:r>
              <a:rPr lang="en-US" altLang="zh-TW" sz="2000" b="1" dirty="0" smtClean="0">
                <a:solidFill>
                  <a:schemeClr val="accent2"/>
                </a:solidFill>
                <a:latin typeface="Courier New" pitchFamily="49" charset="0"/>
                <a:ea typeface="新細明體" pitchFamily="16" charset="-120"/>
              </a:rPr>
              <a:t>pow</a:t>
            </a:r>
            <a:r>
              <a:rPr lang="en-US" altLang="zh-TW" sz="2000" b="1" dirty="0" smtClean="0">
                <a:solidFill>
                  <a:schemeClr val="accent2"/>
                </a:solidFill>
                <a:ea typeface="新細明體" pitchFamily="16" charset="-120"/>
              </a:rPr>
              <a:t>, </a:t>
            </a:r>
            <a:r>
              <a:rPr lang="en-US" altLang="zh-TW" sz="2000" b="1" dirty="0" err="1" smtClean="0">
                <a:solidFill>
                  <a:schemeClr val="accent2"/>
                </a:solidFill>
                <a:latin typeface="Courier New" pitchFamily="49" charset="0"/>
                <a:ea typeface="新細明體" pitchFamily="16" charset="-120"/>
              </a:rPr>
              <a:t>sqrt</a:t>
            </a:r>
            <a:r>
              <a:rPr lang="en-US" altLang="zh-TW" sz="2000" b="1" dirty="0" smtClean="0">
                <a:solidFill>
                  <a:schemeClr val="accent2"/>
                </a:solidFill>
                <a:ea typeface="新細明體" pitchFamily="16" charset="-120"/>
              </a:rPr>
              <a:t>, </a:t>
            </a:r>
            <a:r>
              <a:rPr lang="en-US" altLang="zh-TW" sz="2000" b="1" dirty="0" err="1" smtClean="0">
                <a:solidFill>
                  <a:schemeClr val="accent2"/>
                </a:solidFill>
                <a:latin typeface="Courier New" pitchFamily="49" charset="0"/>
                <a:ea typeface="新細明體" pitchFamily="16" charset="-120"/>
              </a:rPr>
              <a:t>cbrt</a:t>
            </a:r>
            <a:r>
              <a:rPr lang="en-US" altLang="zh-TW" sz="2000" b="1" dirty="0" smtClean="0">
                <a:solidFill>
                  <a:schemeClr val="accent2"/>
                </a:solidFill>
                <a:ea typeface="新細明體" pitchFamily="16" charset="-120"/>
              </a:rPr>
              <a:t>, </a:t>
            </a:r>
            <a:r>
              <a:rPr lang="en-US" altLang="zh-TW" sz="2000" b="1" dirty="0" err="1" smtClean="0">
                <a:solidFill>
                  <a:schemeClr val="accent2"/>
                </a:solidFill>
                <a:latin typeface="Courier New" pitchFamily="49" charset="0"/>
                <a:ea typeface="新細明體" pitchFamily="16" charset="-120"/>
              </a:rPr>
              <a:t>hypot</a:t>
            </a:r>
            <a:endParaRPr lang="en-US" altLang="zh-TW" sz="2000" b="1" dirty="0" smtClean="0">
              <a:solidFill>
                <a:schemeClr val="accent2"/>
              </a:solidFill>
              <a:latin typeface="Courier New" pitchFamily="49" charset="0"/>
              <a:ea typeface="新細明體" pitchFamily="16" charset="-120"/>
            </a:endParaRPr>
          </a:p>
          <a:p>
            <a:pPr marL="457200" indent="-457200" eaLnBrk="1" hangingPunct="1">
              <a:spcBef>
                <a:spcPts val="300"/>
              </a:spcBef>
            </a:pPr>
            <a:r>
              <a:rPr lang="en-US" altLang="zh-TW" sz="2000" b="1" dirty="0" smtClean="0">
                <a:solidFill>
                  <a:schemeClr val="accent2"/>
                </a:solidFill>
                <a:latin typeface="Courier New" pitchFamily="49" charset="0"/>
                <a:ea typeface="新細明體" pitchFamily="16" charset="-120"/>
              </a:rPr>
              <a:t>exp</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exp2</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expm1</a:t>
            </a:r>
          </a:p>
          <a:p>
            <a:pPr marL="457200" indent="-457200" eaLnBrk="1" hangingPunct="1">
              <a:spcBef>
                <a:spcPts val="300"/>
              </a:spcBef>
            </a:pPr>
            <a:r>
              <a:rPr lang="en-US" altLang="zh-TW" sz="2000" b="1" dirty="0" smtClean="0">
                <a:solidFill>
                  <a:schemeClr val="accent2"/>
                </a:solidFill>
                <a:latin typeface="Courier New" pitchFamily="49" charset="0"/>
                <a:ea typeface="新細明體" pitchFamily="16" charset="-120"/>
              </a:rPr>
              <a:t>log</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log2</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log10</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log1p</a:t>
            </a:r>
          </a:p>
          <a:p>
            <a:pPr marL="457200" indent="-457200" eaLnBrk="1" hangingPunct="1">
              <a:spcBef>
                <a:spcPts val="300"/>
              </a:spcBef>
            </a:pPr>
            <a:r>
              <a:rPr lang="en-US" altLang="zh-TW" sz="2000" b="1" dirty="0" smtClean="0">
                <a:solidFill>
                  <a:schemeClr val="accent2"/>
                </a:solidFill>
                <a:latin typeface="Courier New" pitchFamily="49" charset="0"/>
                <a:ea typeface="新細明體" pitchFamily="16" charset="-120"/>
              </a:rPr>
              <a:t>sin</a:t>
            </a:r>
            <a:r>
              <a:rPr lang="en-US" altLang="zh-TW" sz="2000" b="1" dirty="0" smtClean="0">
                <a:solidFill>
                  <a:schemeClr val="accent2"/>
                </a:solidFill>
                <a:ea typeface="新細明體" pitchFamily="16" charset="-120"/>
              </a:rPr>
              <a:t>, </a:t>
            </a:r>
            <a:r>
              <a:rPr lang="en-US" altLang="zh-TW" sz="2000" b="1" dirty="0" err="1" smtClean="0">
                <a:solidFill>
                  <a:schemeClr val="accent2"/>
                </a:solidFill>
                <a:latin typeface="Courier New" pitchFamily="49" charset="0"/>
                <a:ea typeface="新細明體" pitchFamily="16" charset="-120"/>
              </a:rPr>
              <a:t>cos</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tan</a:t>
            </a:r>
            <a:r>
              <a:rPr lang="pt-BR" sz="2000" b="1" dirty="0" smtClean="0">
                <a:solidFill>
                  <a:schemeClr val="accent2"/>
                </a:solidFill>
              </a:rPr>
              <a:t>, </a:t>
            </a:r>
            <a:r>
              <a:rPr lang="pt-BR" sz="2000" b="1" dirty="0" smtClean="0">
                <a:solidFill>
                  <a:schemeClr val="accent2"/>
                </a:solidFill>
                <a:latin typeface="Courier New" pitchFamily="49" charset="0"/>
              </a:rPr>
              <a:t>asin</a:t>
            </a:r>
            <a:r>
              <a:rPr lang="pt-BR" sz="2000" b="1" dirty="0" smtClean="0">
                <a:solidFill>
                  <a:schemeClr val="accent2"/>
                </a:solidFill>
              </a:rPr>
              <a:t>, </a:t>
            </a:r>
            <a:r>
              <a:rPr lang="pt-BR" sz="2000" b="1" dirty="0" smtClean="0">
                <a:solidFill>
                  <a:schemeClr val="accent2"/>
                </a:solidFill>
                <a:latin typeface="Courier New" pitchFamily="49" charset="0"/>
              </a:rPr>
              <a:t>acos</a:t>
            </a:r>
            <a:r>
              <a:rPr lang="pt-BR" sz="2000" b="1" dirty="0" smtClean="0">
                <a:solidFill>
                  <a:schemeClr val="accent2"/>
                </a:solidFill>
              </a:rPr>
              <a:t>, </a:t>
            </a:r>
            <a:r>
              <a:rPr lang="pt-BR" sz="2000" b="1" dirty="0" smtClean="0">
                <a:solidFill>
                  <a:schemeClr val="accent2"/>
                </a:solidFill>
                <a:latin typeface="Courier New" pitchFamily="49" charset="0"/>
              </a:rPr>
              <a:t>atan</a:t>
            </a:r>
            <a:r>
              <a:rPr lang="pt-BR" sz="2000" b="1" dirty="0" smtClean="0">
                <a:solidFill>
                  <a:schemeClr val="accent2"/>
                </a:solidFill>
              </a:rPr>
              <a:t>, </a:t>
            </a:r>
            <a:r>
              <a:rPr lang="pt-BR" sz="2000" b="1" dirty="0" smtClean="0">
                <a:solidFill>
                  <a:schemeClr val="accent2"/>
                </a:solidFill>
                <a:latin typeface="Courier New" pitchFamily="49" charset="0"/>
              </a:rPr>
              <a:t>atan2</a:t>
            </a:r>
            <a:endParaRPr lang="en-US" altLang="zh-TW" sz="2000" b="1" dirty="0" smtClean="0">
              <a:solidFill>
                <a:schemeClr val="accent2"/>
              </a:solidFill>
              <a:latin typeface="Courier New" pitchFamily="49" charset="0"/>
              <a:ea typeface="新細明體" pitchFamily="16" charset="-120"/>
            </a:endParaRPr>
          </a:p>
          <a:p>
            <a:pPr marL="457200" indent="-457200" eaLnBrk="1" hangingPunct="1">
              <a:spcBef>
                <a:spcPts val="300"/>
              </a:spcBef>
            </a:pPr>
            <a:r>
              <a:rPr lang="en-US" altLang="zh-TW" sz="2000" b="1" dirty="0" err="1" smtClean="0">
                <a:solidFill>
                  <a:schemeClr val="accent2"/>
                </a:solidFill>
                <a:latin typeface="Courier New" pitchFamily="49" charset="0"/>
                <a:ea typeface="新細明體" pitchFamily="16" charset="-120"/>
              </a:rPr>
              <a:t>sinh</a:t>
            </a:r>
            <a:r>
              <a:rPr lang="en-US" altLang="zh-TW" sz="2000" b="1" dirty="0" smtClean="0">
                <a:solidFill>
                  <a:schemeClr val="accent2"/>
                </a:solidFill>
                <a:ea typeface="新細明體" pitchFamily="16" charset="-120"/>
              </a:rPr>
              <a:t>, </a:t>
            </a:r>
            <a:r>
              <a:rPr lang="pt-BR" sz="2000" b="1" dirty="0" smtClean="0">
                <a:solidFill>
                  <a:schemeClr val="accent2"/>
                </a:solidFill>
                <a:latin typeface="Courier New" pitchFamily="49" charset="0"/>
              </a:rPr>
              <a:t>cosh</a:t>
            </a:r>
            <a:r>
              <a:rPr lang="pt-BR" sz="2000" b="1" dirty="0" smtClean="0">
                <a:solidFill>
                  <a:schemeClr val="accent2"/>
                </a:solidFill>
              </a:rPr>
              <a:t>, </a:t>
            </a:r>
            <a:r>
              <a:rPr lang="pt-BR" sz="2000" b="1" dirty="0" smtClean="0">
                <a:solidFill>
                  <a:schemeClr val="accent2"/>
                </a:solidFill>
                <a:latin typeface="Courier New" pitchFamily="49" charset="0"/>
              </a:rPr>
              <a:t>tanh</a:t>
            </a:r>
            <a:r>
              <a:rPr lang="pt-BR" sz="2000" b="1" dirty="0" smtClean="0">
                <a:solidFill>
                  <a:schemeClr val="accent2"/>
                </a:solidFill>
              </a:rPr>
              <a:t>, </a:t>
            </a:r>
            <a:r>
              <a:rPr lang="en-US" altLang="zh-TW" sz="2000" b="1" dirty="0" err="1" smtClean="0">
                <a:solidFill>
                  <a:schemeClr val="accent2"/>
                </a:solidFill>
                <a:latin typeface="Courier New" pitchFamily="49" charset="0"/>
                <a:ea typeface="新細明體" pitchFamily="16" charset="-120"/>
              </a:rPr>
              <a:t>asinh</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a</a:t>
            </a:r>
            <a:r>
              <a:rPr lang="pt-BR" sz="2000" b="1" dirty="0" smtClean="0">
                <a:solidFill>
                  <a:schemeClr val="accent2"/>
                </a:solidFill>
                <a:latin typeface="Courier New" pitchFamily="49" charset="0"/>
              </a:rPr>
              <a:t>cosh</a:t>
            </a:r>
            <a:r>
              <a:rPr lang="pt-BR" sz="2000" b="1" dirty="0" smtClean="0">
                <a:solidFill>
                  <a:schemeClr val="accent2"/>
                </a:solidFill>
              </a:rPr>
              <a:t>, </a:t>
            </a:r>
            <a:r>
              <a:rPr lang="pt-BR" sz="2000" b="1" dirty="0" smtClean="0">
                <a:solidFill>
                  <a:schemeClr val="accent2"/>
                </a:solidFill>
                <a:latin typeface="Courier New" pitchFamily="49" charset="0"/>
              </a:rPr>
              <a:t>atanh</a:t>
            </a:r>
          </a:p>
          <a:p>
            <a:pPr marL="457200" indent="-457200" eaLnBrk="1" hangingPunct="1">
              <a:spcBef>
                <a:spcPts val="300"/>
              </a:spcBef>
            </a:pPr>
            <a:r>
              <a:rPr lang="en-US" altLang="zh-TW" sz="2000" b="1" dirty="0" smtClean="0">
                <a:solidFill>
                  <a:schemeClr val="accent2"/>
                </a:solidFill>
                <a:latin typeface="Courier New" pitchFamily="49" charset="0"/>
                <a:ea typeface="新細明體" pitchFamily="16" charset="-120"/>
              </a:rPr>
              <a:t>ceil</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floor</a:t>
            </a:r>
            <a:r>
              <a:rPr lang="en-US" altLang="zh-TW" sz="2000" b="1" dirty="0" smtClean="0">
                <a:solidFill>
                  <a:schemeClr val="accent2"/>
                </a:solidFill>
                <a:ea typeface="新細明體" pitchFamily="16" charset="-120"/>
              </a:rPr>
              <a:t>, </a:t>
            </a:r>
            <a:r>
              <a:rPr lang="en-US" altLang="zh-TW" sz="2000" b="1" dirty="0" err="1" smtClean="0">
                <a:solidFill>
                  <a:schemeClr val="accent2"/>
                </a:solidFill>
                <a:latin typeface="Courier New" pitchFamily="49" charset="0"/>
                <a:ea typeface="新細明體" pitchFamily="16" charset="-120"/>
              </a:rPr>
              <a:t>trunc</a:t>
            </a:r>
            <a:r>
              <a:rPr lang="en-US" altLang="zh-TW" sz="2000" b="1" dirty="0" smtClean="0">
                <a:solidFill>
                  <a:schemeClr val="accent2"/>
                </a:solidFill>
                <a:ea typeface="新細明體" pitchFamily="16" charset="-120"/>
              </a:rPr>
              <a:t>, </a:t>
            </a:r>
            <a:r>
              <a:rPr lang="en-US" altLang="zh-TW" sz="2000" b="1" dirty="0" smtClean="0">
                <a:solidFill>
                  <a:schemeClr val="accent2"/>
                </a:solidFill>
                <a:latin typeface="Courier New" pitchFamily="49" charset="0"/>
                <a:ea typeface="新細明體" pitchFamily="16" charset="-120"/>
              </a:rPr>
              <a:t>round</a:t>
            </a:r>
          </a:p>
          <a:p>
            <a:pPr marL="974725" lvl="1" indent="-403225" eaLnBrk="1" hangingPunct="1"/>
            <a:r>
              <a:rPr lang="en-US" altLang="zh-TW" sz="1800" dirty="0" smtClean="0">
                <a:ea typeface="新細明體" pitchFamily="16" charset="-120"/>
              </a:rPr>
              <a:t>When executed on the host, a given function uses the C runtime implementation if available</a:t>
            </a:r>
          </a:p>
          <a:p>
            <a:pPr marL="974725" lvl="1" indent="-403225" eaLnBrk="1" hangingPunct="1"/>
            <a:r>
              <a:rPr lang="en-US" altLang="zh-TW" sz="1800" dirty="0" smtClean="0">
                <a:ea typeface="新細明體" pitchFamily="16" charset="-120"/>
              </a:rPr>
              <a:t>These functions are only supported for scalar types, not vector types</a:t>
            </a:r>
          </a:p>
        </p:txBody>
      </p:sp>
      <p:sp>
        <p:nvSpPr>
          <p:cNvPr id="5" name="Rectangle 3"/>
          <p:cNvSpPr txBox="1">
            <a:spLocks noChangeArrowheads="1"/>
          </p:cNvSpPr>
          <p:nvPr/>
        </p:nvSpPr>
        <p:spPr bwMode="auto">
          <a:xfrm>
            <a:off x="457200" y="4419600"/>
            <a:ext cx="8077200" cy="2133600"/>
          </a:xfrm>
          <a:prstGeom prst="rect">
            <a:avLst/>
          </a:prstGeom>
          <a:noFill/>
          <a:ln w="19050">
            <a:solidFill>
              <a:schemeClr val="accent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rgbClr val="002060"/>
                </a:solidFill>
                <a:latin typeface="+mn-lt"/>
              </a:defRPr>
            </a:lvl2pPr>
            <a:lvl3pPr marL="1143000" indent="-228600" algn="l" rtl="0" eaLnBrk="0" fontAlgn="base" hangingPunct="0">
              <a:spcBef>
                <a:spcPct val="20000"/>
              </a:spcBef>
              <a:spcAft>
                <a:spcPct val="0"/>
              </a:spcAft>
              <a:buChar char="•"/>
              <a:defRPr>
                <a:solidFill>
                  <a:schemeClr val="tx1">
                    <a:lumMod val="85000"/>
                    <a:lumOff val="15000"/>
                  </a:schemeClr>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457200" indent="-457200" eaLnBrk="1" hangingPunct="1"/>
            <a:r>
              <a:rPr lang="en-US" altLang="zh-TW" sz="2000" i="0" kern="0" smtClean="0">
                <a:ea typeface="新細明體" pitchFamily="16" charset="-120"/>
              </a:rPr>
              <a:t>Some mathematical functions (e.g. </a:t>
            </a:r>
            <a:r>
              <a:rPr lang="en-US" altLang="zh-TW" sz="2000" b="1" i="0" kern="0" smtClean="0">
                <a:solidFill>
                  <a:schemeClr val="accent2"/>
                </a:solidFill>
                <a:latin typeface="Courier New" pitchFamily="49" charset="0"/>
                <a:ea typeface="新細明體" pitchFamily="16" charset="-120"/>
              </a:rPr>
              <a:t>sin(x)</a:t>
            </a:r>
            <a:r>
              <a:rPr lang="en-US" altLang="zh-TW" sz="2000" i="0" kern="0" smtClean="0">
                <a:ea typeface="新細明體" pitchFamily="16" charset="-120"/>
              </a:rPr>
              <a:t>) have a less accurate, but faster device-only version (e.g. </a:t>
            </a:r>
            <a:r>
              <a:rPr lang="en-US" altLang="zh-TW" sz="2000" b="1" i="0" kern="0" smtClean="0">
                <a:solidFill>
                  <a:schemeClr val="accent2"/>
                </a:solidFill>
                <a:latin typeface="Courier New" pitchFamily="49" charset="0"/>
                <a:ea typeface="新細明體" pitchFamily="16" charset="-120"/>
              </a:rPr>
              <a:t>__sin(x)</a:t>
            </a:r>
            <a:r>
              <a:rPr lang="en-US" altLang="zh-TW" sz="2000" i="0" kern="0" smtClean="0">
                <a:ea typeface="新細明體" pitchFamily="16" charset="-120"/>
              </a:rPr>
              <a:t>)</a:t>
            </a:r>
          </a:p>
          <a:p>
            <a:pPr marL="974725" lvl="1" indent="-403225" eaLnBrk="1" hangingPunct="1"/>
            <a:r>
              <a:rPr lang="en-US" altLang="zh-TW" sz="1800" b="1" i="0" kern="0" smtClean="0">
                <a:solidFill>
                  <a:schemeClr val="accent2"/>
                </a:solidFill>
                <a:latin typeface="Courier New" pitchFamily="49" charset="0"/>
                <a:ea typeface="新細明體" pitchFamily="16" charset="-120"/>
              </a:rPr>
              <a:t>__pow</a:t>
            </a:r>
          </a:p>
          <a:p>
            <a:pPr marL="974725" lvl="1" indent="-403225" eaLnBrk="1" hangingPunct="1"/>
            <a:r>
              <a:rPr lang="en-US" altLang="zh-TW" sz="1800" b="1" i="0" kern="0" smtClean="0">
                <a:solidFill>
                  <a:schemeClr val="accent2"/>
                </a:solidFill>
                <a:latin typeface="Courier New" pitchFamily="49" charset="0"/>
                <a:ea typeface="新細明體" pitchFamily="16" charset="-120"/>
              </a:rPr>
              <a:t>__log</a:t>
            </a:r>
            <a:r>
              <a:rPr lang="en-US" altLang="zh-TW" sz="1800" b="1" i="0" kern="0" smtClean="0">
                <a:ea typeface="新細明體" pitchFamily="16" charset="-120"/>
              </a:rPr>
              <a:t>,</a:t>
            </a:r>
            <a:r>
              <a:rPr lang="en-US" altLang="zh-TW" sz="1800" b="1" i="0" kern="0" smtClean="0">
                <a:solidFill>
                  <a:schemeClr val="accent2"/>
                </a:solidFill>
                <a:ea typeface="新細明體" pitchFamily="16" charset="-120"/>
              </a:rPr>
              <a:t> </a:t>
            </a:r>
            <a:r>
              <a:rPr lang="en-US" altLang="zh-TW" sz="1800" b="1" i="0" kern="0" smtClean="0">
                <a:solidFill>
                  <a:schemeClr val="accent2"/>
                </a:solidFill>
                <a:latin typeface="Courier New" pitchFamily="49" charset="0"/>
                <a:ea typeface="新細明體" pitchFamily="16" charset="-120"/>
              </a:rPr>
              <a:t>__log2</a:t>
            </a:r>
            <a:r>
              <a:rPr lang="en-US" altLang="zh-TW" sz="1800" b="1" i="0" kern="0" smtClean="0">
                <a:ea typeface="新細明體" pitchFamily="16" charset="-120"/>
              </a:rPr>
              <a:t>,</a:t>
            </a:r>
            <a:r>
              <a:rPr lang="en-US" altLang="zh-TW" sz="1800" b="1" i="0" kern="0" smtClean="0">
                <a:solidFill>
                  <a:schemeClr val="accent2"/>
                </a:solidFill>
                <a:ea typeface="新細明體" pitchFamily="16" charset="-120"/>
              </a:rPr>
              <a:t> </a:t>
            </a:r>
            <a:r>
              <a:rPr lang="en-US" altLang="zh-TW" sz="1800" b="1" i="0" kern="0" smtClean="0">
                <a:solidFill>
                  <a:schemeClr val="accent2"/>
                </a:solidFill>
                <a:latin typeface="Courier New" pitchFamily="49" charset="0"/>
                <a:ea typeface="新細明體" pitchFamily="16" charset="-120"/>
              </a:rPr>
              <a:t>__log10</a:t>
            </a:r>
            <a:endParaRPr lang="en-US" altLang="zh-TW" sz="1800" b="1" i="0" kern="0" smtClean="0">
              <a:solidFill>
                <a:schemeClr val="accent2"/>
              </a:solidFill>
              <a:ea typeface="新細明體" pitchFamily="16" charset="-120"/>
            </a:endParaRPr>
          </a:p>
          <a:p>
            <a:pPr marL="974725" lvl="1" indent="-403225" eaLnBrk="1" hangingPunct="1"/>
            <a:r>
              <a:rPr lang="en-US" altLang="zh-TW" sz="1800" b="1" i="0" kern="0" smtClean="0">
                <a:solidFill>
                  <a:schemeClr val="accent2"/>
                </a:solidFill>
                <a:latin typeface="Courier New" pitchFamily="49" charset="0"/>
                <a:ea typeface="新細明體" pitchFamily="16" charset="-120"/>
              </a:rPr>
              <a:t>__exp</a:t>
            </a:r>
            <a:endParaRPr lang="en-US" altLang="zh-TW" sz="1800" b="1" i="0" kern="0" smtClean="0">
              <a:solidFill>
                <a:schemeClr val="accent2"/>
              </a:solidFill>
              <a:ea typeface="新細明體" pitchFamily="16" charset="-120"/>
            </a:endParaRPr>
          </a:p>
          <a:p>
            <a:pPr marL="974725" lvl="1" indent="-403225" eaLnBrk="1" hangingPunct="1"/>
            <a:r>
              <a:rPr lang="en-US" altLang="zh-TW" sz="1800" b="1" i="0" kern="0" smtClean="0">
                <a:solidFill>
                  <a:schemeClr val="accent2"/>
                </a:solidFill>
                <a:latin typeface="Courier New" pitchFamily="49" charset="0"/>
                <a:ea typeface="新細明體" pitchFamily="16" charset="-120"/>
              </a:rPr>
              <a:t>__sin</a:t>
            </a:r>
            <a:r>
              <a:rPr lang="en-US" altLang="zh-TW" sz="1800" b="1" i="0" kern="0" smtClean="0">
                <a:ea typeface="新細明體" pitchFamily="16" charset="-120"/>
              </a:rPr>
              <a:t>,</a:t>
            </a:r>
            <a:r>
              <a:rPr lang="en-US" altLang="zh-TW" sz="1800" b="1" i="0" kern="0" smtClean="0">
                <a:solidFill>
                  <a:schemeClr val="accent2"/>
                </a:solidFill>
                <a:ea typeface="新細明體" pitchFamily="16" charset="-120"/>
              </a:rPr>
              <a:t> </a:t>
            </a:r>
            <a:r>
              <a:rPr lang="en-US" altLang="zh-TW" sz="1800" b="1" i="0" kern="0" smtClean="0">
                <a:solidFill>
                  <a:schemeClr val="accent2"/>
                </a:solidFill>
                <a:latin typeface="Courier New" pitchFamily="49" charset="0"/>
                <a:ea typeface="新細明體" pitchFamily="16" charset="-120"/>
              </a:rPr>
              <a:t>__cos</a:t>
            </a:r>
            <a:r>
              <a:rPr lang="en-US" altLang="zh-TW" sz="1800" b="1" i="0" kern="0" smtClean="0">
                <a:ea typeface="新細明體" pitchFamily="16" charset="-120"/>
              </a:rPr>
              <a:t>,</a:t>
            </a:r>
            <a:r>
              <a:rPr lang="en-US" altLang="zh-TW" sz="1800" b="1" i="0" kern="0" smtClean="0">
                <a:solidFill>
                  <a:schemeClr val="accent2"/>
                </a:solidFill>
                <a:ea typeface="新細明體" pitchFamily="16" charset="-120"/>
              </a:rPr>
              <a:t> </a:t>
            </a:r>
            <a:r>
              <a:rPr lang="en-US" altLang="zh-TW" sz="1800" b="1" i="0" kern="0" smtClean="0">
                <a:solidFill>
                  <a:schemeClr val="accent2"/>
                </a:solidFill>
                <a:latin typeface="Courier New" pitchFamily="49" charset="0"/>
                <a:ea typeface="新細明體" pitchFamily="16" charset="-120"/>
              </a:rPr>
              <a:t>__tan</a:t>
            </a:r>
            <a:endParaRPr lang="en-US" altLang="zh-TW" sz="1800" b="1" i="0" kern="0" dirty="0" smtClean="0">
              <a:solidFill>
                <a:schemeClr val="accent2"/>
              </a:solidFill>
              <a:latin typeface="Courier New" pitchFamily="49" charset="0"/>
              <a:ea typeface="新細明體" pitchFamily="16" charset="-120"/>
            </a:endParaRPr>
          </a:p>
        </p:txBody>
      </p:sp>
      <p:sp>
        <p:nvSpPr>
          <p:cNvPr id="6"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838200" y="0"/>
            <a:ext cx="8305800" cy="1143000"/>
          </a:xfrm>
        </p:spPr>
        <p:txBody>
          <a:bodyPr/>
          <a:lstStyle/>
          <a:p>
            <a:pPr eaLnBrk="1" hangingPunct="1"/>
            <a:r>
              <a:rPr lang="en-US" altLang="zh-TW" smtClean="0">
                <a:ea typeface="新細明體" pitchFamily="16" charset="-120"/>
              </a:rPr>
              <a:t>Host Runtime Component</a:t>
            </a:r>
          </a:p>
        </p:txBody>
      </p:sp>
      <p:sp>
        <p:nvSpPr>
          <p:cNvPr id="38917" name="Rectangle 3"/>
          <p:cNvSpPr>
            <a:spLocks noGrp="1" noChangeArrowheads="1"/>
          </p:cNvSpPr>
          <p:nvPr>
            <p:ph type="body" idx="1"/>
          </p:nvPr>
        </p:nvSpPr>
        <p:spPr>
          <a:xfrm>
            <a:off x="533400" y="1143000"/>
            <a:ext cx="8610600" cy="4572000"/>
          </a:xfrm>
        </p:spPr>
        <p:txBody>
          <a:bodyPr/>
          <a:lstStyle/>
          <a:p>
            <a:pPr marL="457200" indent="-457200" eaLnBrk="1" hangingPunct="1"/>
            <a:r>
              <a:rPr lang="en-US" altLang="zh-TW" smtClean="0">
                <a:ea typeface="新細明體" pitchFamily="16" charset="-120"/>
              </a:rPr>
              <a:t>Provides functions to deal with:</a:t>
            </a:r>
          </a:p>
          <a:p>
            <a:pPr marL="974725" lvl="1" indent="-403225" eaLnBrk="1" hangingPunct="1"/>
            <a:r>
              <a:rPr lang="en-US" altLang="zh-TW" smtClean="0">
                <a:solidFill>
                  <a:schemeClr val="accent2"/>
                </a:solidFill>
                <a:ea typeface="新細明體" pitchFamily="16" charset="-120"/>
              </a:rPr>
              <a:t>Device</a:t>
            </a:r>
            <a:r>
              <a:rPr lang="en-US" altLang="zh-TW" smtClean="0">
                <a:ea typeface="新細明體" pitchFamily="16" charset="-120"/>
              </a:rPr>
              <a:t> management (including multi-device systems)</a:t>
            </a:r>
          </a:p>
          <a:p>
            <a:pPr marL="974725" lvl="1" indent="-403225" eaLnBrk="1" hangingPunct="1"/>
            <a:r>
              <a:rPr lang="en-US" altLang="zh-TW" smtClean="0">
                <a:solidFill>
                  <a:schemeClr val="accent2"/>
                </a:solidFill>
                <a:ea typeface="新細明體" pitchFamily="16" charset="-120"/>
              </a:rPr>
              <a:t>Memory</a:t>
            </a:r>
            <a:r>
              <a:rPr lang="en-US" altLang="zh-TW" smtClean="0">
                <a:ea typeface="新細明體" pitchFamily="16" charset="-120"/>
              </a:rPr>
              <a:t> management</a:t>
            </a:r>
          </a:p>
          <a:p>
            <a:pPr marL="974725" lvl="1" indent="-403225" eaLnBrk="1" hangingPunct="1"/>
            <a:r>
              <a:rPr lang="en-US" altLang="zh-TW" smtClean="0">
                <a:solidFill>
                  <a:schemeClr val="accent2"/>
                </a:solidFill>
                <a:ea typeface="新細明體" pitchFamily="16" charset="-120"/>
              </a:rPr>
              <a:t>Error</a:t>
            </a:r>
            <a:r>
              <a:rPr lang="en-US" altLang="zh-TW" smtClean="0">
                <a:ea typeface="新細明體" pitchFamily="16" charset="-120"/>
              </a:rPr>
              <a:t> handling</a:t>
            </a:r>
          </a:p>
          <a:p>
            <a:pPr marL="457200" indent="-457200" eaLnBrk="1" hangingPunct="1"/>
            <a:endParaRPr lang="en-US" altLang="zh-TW" smtClean="0">
              <a:ea typeface="新細明體" pitchFamily="16" charset="-120"/>
            </a:endParaRPr>
          </a:p>
          <a:p>
            <a:pPr marL="457200" indent="-457200" eaLnBrk="1" hangingPunct="1"/>
            <a:r>
              <a:rPr lang="en-US" altLang="zh-TW" smtClean="0">
                <a:ea typeface="新細明體" pitchFamily="16" charset="-120"/>
              </a:rPr>
              <a:t>Initializes the first time a runtime function is called</a:t>
            </a:r>
          </a:p>
          <a:p>
            <a:pPr marL="457200" indent="-457200" eaLnBrk="1" hangingPunct="1"/>
            <a:endParaRPr lang="en-US" altLang="zh-TW" smtClean="0">
              <a:ea typeface="新細明體" pitchFamily="16" charset="-120"/>
            </a:endParaRPr>
          </a:p>
          <a:p>
            <a:pPr marL="457200" indent="-457200" eaLnBrk="1" hangingPunct="1"/>
            <a:r>
              <a:rPr lang="en-US" altLang="zh-TW" smtClean="0">
                <a:ea typeface="新細明體" pitchFamily="16" charset="-120"/>
              </a:rPr>
              <a:t>A host thread can invoke device code on only one device</a:t>
            </a:r>
          </a:p>
          <a:p>
            <a:pPr marL="974725" lvl="1" indent="-403225" eaLnBrk="1" hangingPunct="1"/>
            <a:r>
              <a:rPr lang="en-US" altLang="zh-TW" smtClean="0">
                <a:ea typeface="新細明體" pitchFamily="16" charset="-120"/>
              </a:rPr>
              <a:t>Multiple host threads required to run on multiple devices</a:t>
            </a:r>
          </a:p>
          <a:p>
            <a:pPr marL="457200" indent="-457200" eaLnBrk="1" hangingPunct="1">
              <a:buFontTx/>
              <a:buNone/>
            </a:pPr>
            <a:endParaRPr lang="en-US" altLang="zh-TW" smtClean="0">
              <a:ea typeface="新細明體" pitchFamily="16" charset="-12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85800" y="228600"/>
            <a:ext cx="7391400" cy="1066800"/>
          </a:xfrm>
        </p:spPr>
        <p:txBody>
          <a:bodyPr/>
          <a:lstStyle/>
          <a:p>
            <a:pPr eaLnBrk="1" hangingPunct="1"/>
            <a:r>
              <a:rPr lang="en-US" altLang="zh-TW" dirty="0" smtClean="0">
                <a:ea typeface="新細明體" pitchFamily="16" charset="-120"/>
              </a:rPr>
              <a:t>Device Runtime Component:</a:t>
            </a:r>
            <a:br>
              <a:rPr lang="en-US" altLang="zh-TW" dirty="0" smtClean="0">
                <a:ea typeface="新細明體" pitchFamily="16" charset="-120"/>
              </a:rPr>
            </a:br>
            <a:r>
              <a:rPr lang="en-US" altLang="zh-TW" dirty="0" smtClean="0">
                <a:ea typeface="新細明體" pitchFamily="16" charset="-120"/>
              </a:rPr>
              <a:t>Synchronization Function</a:t>
            </a:r>
          </a:p>
        </p:txBody>
      </p:sp>
      <p:sp>
        <p:nvSpPr>
          <p:cNvPr id="39941" name="Rectangle 3"/>
          <p:cNvSpPr>
            <a:spLocks noGrp="1" noChangeArrowheads="1"/>
          </p:cNvSpPr>
          <p:nvPr>
            <p:ph type="body" idx="1"/>
          </p:nvPr>
        </p:nvSpPr>
        <p:spPr>
          <a:xfrm>
            <a:off x="457200" y="1752600"/>
            <a:ext cx="8305800" cy="4572000"/>
          </a:xfrm>
        </p:spPr>
        <p:txBody>
          <a:bodyPr/>
          <a:lstStyle/>
          <a:p>
            <a:pPr marL="457200" indent="-457200" eaLnBrk="1" hangingPunct="1">
              <a:spcBef>
                <a:spcPts val="1200"/>
              </a:spcBef>
            </a:pPr>
            <a:r>
              <a:rPr lang="en-US" altLang="zh-TW" b="1" dirty="0" smtClean="0">
                <a:latin typeface="Courier New" pitchFamily="49" charset="0"/>
                <a:ea typeface="新細明體" pitchFamily="16" charset="-120"/>
              </a:rPr>
              <a:t>void __syncthreads();</a:t>
            </a:r>
          </a:p>
          <a:p>
            <a:pPr marL="457200" indent="-457200" eaLnBrk="1" hangingPunct="1">
              <a:spcBef>
                <a:spcPts val="1200"/>
              </a:spcBef>
            </a:pPr>
            <a:r>
              <a:rPr lang="en-US" altLang="zh-TW" dirty="0" smtClean="0">
                <a:solidFill>
                  <a:schemeClr val="accent2"/>
                </a:solidFill>
                <a:ea typeface="新細明體" pitchFamily="16" charset="-120"/>
              </a:rPr>
              <a:t>Synchronizes all threads in a block</a:t>
            </a:r>
            <a:endParaRPr lang="en-US" altLang="zh-TW" dirty="0" smtClean="0">
              <a:ea typeface="新細明體" pitchFamily="16" charset="-120"/>
            </a:endParaRPr>
          </a:p>
          <a:p>
            <a:pPr marL="457200" indent="-457200" eaLnBrk="1" hangingPunct="1">
              <a:spcBef>
                <a:spcPts val="1200"/>
              </a:spcBef>
            </a:pPr>
            <a:r>
              <a:rPr lang="en-US" altLang="zh-TW" dirty="0" smtClean="0">
                <a:ea typeface="新細明體" pitchFamily="16" charset="-120"/>
              </a:rPr>
              <a:t>Once all threads have reached this point, execution resumes normally</a:t>
            </a:r>
          </a:p>
          <a:p>
            <a:pPr marL="457200" indent="-457200" eaLnBrk="1" hangingPunct="1">
              <a:spcBef>
                <a:spcPts val="1200"/>
              </a:spcBef>
            </a:pPr>
            <a:r>
              <a:rPr lang="en-US" altLang="zh-TW" dirty="0" smtClean="0">
                <a:ea typeface="新細明體" pitchFamily="16" charset="-120"/>
              </a:rPr>
              <a:t>Used to avoid RAW / WAR / WAW hazards when accessing </a:t>
            </a:r>
            <a:r>
              <a:rPr lang="en-US" altLang="zh-TW" b="1" i="1" dirty="0" smtClean="0">
                <a:solidFill>
                  <a:srgbClr val="FF0000"/>
                </a:solidFill>
                <a:ea typeface="新細明體" pitchFamily="16" charset="-120"/>
              </a:rPr>
              <a:t>shared or global memory</a:t>
            </a:r>
          </a:p>
          <a:p>
            <a:pPr marL="457200" indent="-457200" eaLnBrk="1" hangingPunct="1">
              <a:spcBef>
                <a:spcPts val="1200"/>
              </a:spcBef>
            </a:pPr>
            <a:r>
              <a:rPr lang="en-US" altLang="zh-TW" dirty="0" smtClean="0">
                <a:ea typeface="新細明體" pitchFamily="16" charset="-120"/>
              </a:rPr>
              <a:t>Allowed in conditional constructs only if the conditional is uniform across the entire thread block</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4294967295"/>
          </p:nvPr>
        </p:nvSpPr>
        <p:spPr>
          <a:xfrm>
            <a:off x="76200" y="6553200"/>
            <a:ext cx="4114800" cy="228600"/>
          </a:xfrm>
          <a:prstGeom prst="rect">
            <a:avLst/>
          </a:prstGeom>
          <a:noFill/>
        </p:spPr>
        <p:txBody>
          <a:bodyPr/>
          <a:lstStyle/>
          <a:p>
            <a:r>
              <a:rPr lang="en-US" sz="1000" dirty="0" smtClean="0"/>
              <a:t>© David Kirk/NVIDIA and Wen-mei W. Hwu</a:t>
            </a:r>
          </a:p>
        </p:txBody>
      </p:sp>
      <p:sp>
        <p:nvSpPr>
          <p:cNvPr id="15364" name="Text Box 3"/>
          <p:cNvSpPr txBox="1">
            <a:spLocks noChangeArrowheads="1"/>
          </p:cNvSpPr>
          <p:nvPr/>
        </p:nvSpPr>
        <p:spPr bwMode="auto">
          <a:xfrm>
            <a:off x="419100" y="152400"/>
            <a:ext cx="8305800" cy="701675"/>
          </a:xfrm>
          <a:prstGeom prst="rect">
            <a:avLst/>
          </a:prstGeom>
          <a:noFill/>
          <a:ln w="9525">
            <a:noFill/>
            <a:round/>
            <a:headEnd/>
            <a:tailEnd/>
          </a:ln>
        </p:spPr>
        <p:txBody>
          <a:bodyPr/>
          <a:lstStyle/>
          <a:p>
            <a:pPr algn="ct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1" i="0" dirty="0">
                <a:solidFill>
                  <a:srgbClr val="006600"/>
                </a:solidFill>
                <a:latin typeface="Arial" charset="0"/>
              </a:rPr>
              <a:t>Arrays of Parallel Threads</a:t>
            </a:r>
          </a:p>
        </p:txBody>
      </p:sp>
      <p:sp>
        <p:nvSpPr>
          <p:cNvPr id="15365" name="Text Box 4"/>
          <p:cNvSpPr txBox="1">
            <a:spLocks noChangeArrowheads="1"/>
          </p:cNvSpPr>
          <p:nvPr/>
        </p:nvSpPr>
        <p:spPr bwMode="auto">
          <a:xfrm>
            <a:off x="152400" y="914400"/>
            <a:ext cx="5029200" cy="1904999"/>
          </a:xfrm>
          <a:prstGeom prst="rect">
            <a:avLst/>
          </a:prstGeom>
          <a:noFill/>
          <a:ln w="12700">
            <a:solidFill>
              <a:schemeClr val="accent4"/>
            </a:solidFill>
            <a:round/>
            <a:headEnd/>
            <a:tailEnd/>
          </a:ln>
        </p:spPr>
        <p:txBody>
          <a:bodyPr/>
          <a:lstStyle/>
          <a:p>
            <a:pPr defTabSz="449263">
              <a:lnSpc>
                <a:spcPct val="90000"/>
              </a:lnSpc>
              <a:spcBef>
                <a:spcPts val="700"/>
              </a:spcBef>
              <a:buClr>
                <a:srgbClr val="000000"/>
              </a:buClr>
              <a:buSzPct val="100000"/>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2000" i="0" dirty="0">
                <a:solidFill>
                  <a:srgbClr val="000000"/>
                </a:solidFill>
                <a:latin typeface="Arial" charset="0"/>
              </a:rPr>
              <a:t>A CUDA kernel is executed by an </a:t>
            </a:r>
            <a:r>
              <a:rPr lang="en-US" sz="2000" b="1" dirty="0">
                <a:solidFill>
                  <a:srgbClr val="000000"/>
                </a:solidFill>
                <a:latin typeface="Arial" charset="0"/>
              </a:rPr>
              <a:t>array of</a:t>
            </a:r>
            <a:r>
              <a:rPr lang="en-US" sz="2000" b="1" dirty="0">
                <a:solidFill>
                  <a:srgbClr val="3333CC"/>
                </a:solidFill>
                <a:latin typeface="Arial" charset="0"/>
              </a:rPr>
              <a:t> </a:t>
            </a:r>
            <a:r>
              <a:rPr lang="en-US" sz="2000" b="1" dirty="0">
                <a:solidFill>
                  <a:srgbClr val="000000"/>
                </a:solidFill>
                <a:latin typeface="Arial" charset="0"/>
              </a:rPr>
              <a:t>threads</a:t>
            </a:r>
          </a:p>
          <a:p>
            <a:pPr marL="973138" lvl="1" indent="-401638" defTabSz="449263">
              <a:lnSpc>
                <a:spcPct val="90000"/>
              </a:lnSpc>
              <a:spcBef>
                <a:spcPts val="600"/>
              </a:spcBef>
              <a:buClr>
                <a:srgbClr val="000000"/>
              </a:buClr>
              <a:buSzPct val="100000"/>
              <a:buFont typeface="Arial" charset="0"/>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i="0" dirty="0">
                <a:solidFill>
                  <a:srgbClr val="000000"/>
                </a:solidFill>
                <a:latin typeface="Arial" charset="0"/>
              </a:rPr>
              <a:t>All threads run the same code (</a:t>
            </a:r>
            <a:r>
              <a:rPr lang="en-US" sz="1800" i="0" dirty="0" smtClean="0">
                <a:solidFill>
                  <a:srgbClr val="000000"/>
                </a:solidFill>
                <a:latin typeface="Arial" charset="0"/>
              </a:rPr>
              <a:t>SIMT)</a:t>
            </a:r>
            <a:r>
              <a:rPr lang="en-US" sz="1800" i="0" dirty="0">
                <a:solidFill>
                  <a:srgbClr val="000000"/>
                </a:solidFill>
                <a:latin typeface="Arial" charset="0"/>
              </a:rPr>
              <a:t>‏</a:t>
            </a:r>
          </a:p>
          <a:p>
            <a:pPr marL="973138" lvl="1" indent="-401638" defTabSz="449263">
              <a:lnSpc>
                <a:spcPct val="90000"/>
              </a:lnSpc>
              <a:spcBef>
                <a:spcPts val="600"/>
              </a:spcBef>
              <a:buClr>
                <a:srgbClr val="000000"/>
              </a:buClr>
              <a:buSzPct val="100000"/>
              <a:buFont typeface="Arial" charset="0"/>
              <a:buChar char="–"/>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800" i="0" dirty="0">
                <a:solidFill>
                  <a:srgbClr val="000000"/>
                </a:solidFill>
                <a:latin typeface="Arial" charset="0"/>
              </a:rPr>
              <a:t>Each thread has an ID that it uses to compute memory addresses and make control decisions</a:t>
            </a:r>
            <a:endParaRPr lang="en-US" sz="2000" i="0" dirty="0">
              <a:solidFill>
                <a:srgbClr val="000000"/>
              </a:solidFill>
              <a:latin typeface="Arial" charset="0"/>
            </a:endParaRPr>
          </a:p>
        </p:txBody>
      </p:sp>
      <p:grpSp>
        <p:nvGrpSpPr>
          <p:cNvPr id="5" name="Group 4"/>
          <p:cNvGrpSpPr/>
          <p:nvPr/>
        </p:nvGrpSpPr>
        <p:grpSpPr>
          <a:xfrm>
            <a:off x="5334000" y="1620837"/>
            <a:ext cx="3659188" cy="2798763"/>
            <a:chOff x="2330450" y="3341687"/>
            <a:chExt cx="3659188" cy="2798763"/>
          </a:xfrm>
        </p:grpSpPr>
        <p:grpSp>
          <p:nvGrpSpPr>
            <p:cNvPr id="2" name="Group 5"/>
            <p:cNvGrpSpPr>
              <a:grpSpLocks/>
            </p:cNvGrpSpPr>
            <p:nvPr/>
          </p:nvGrpSpPr>
          <p:grpSpPr bwMode="auto">
            <a:xfrm>
              <a:off x="3605213" y="3392487"/>
              <a:ext cx="1862137" cy="241300"/>
              <a:chOff x="2271" y="2076"/>
              <a:chExt cx="1173" cy="152"/>
            </a:xfrm>
          </p:grpSpPr>
          <p:sp>
            <p:nvSpPr>
              <p:cNvPr id="15379" name="Rectangle 6"/>
              <p:cNvSpPr>
                <a:spLocks noChangeArrowheads="1"/>
              </p:cNvSpPr>
              <p:nvPr/>
            </p:nvSpPr>
            <p:spPr bwMode="auto">
              <a:xfrm>
                <a:off x="3298"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7</a:t>
                </a:r>
              </a:p>
            </p:txBody>
          </p:sp>
          <p:sp>
            <p:nvSpPr>
              <p:cNvPr id="15380" name="Rectangle 7"/>
              <p:cNvSpPr>
                <a:spLocks noChangeArrowheads="1"/>
              </p:cNvSpPr>
              <p:nvPr/>
            </p:nvSpPr>
            <p:spPr bwMode="auto">
              <a:xfrm>
                <a:off x="3152" y="2076"/>
                <a:ext cx="146"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6</a:t>
                </a:r>
              </a:p>
            </p:txBody>
          </p:sp>
          <p:sp>
            <p:nvSpPr>
              <p:cNvPr id="15381" name="Rectangle 8"/>
              <p:cNvSpPr>
                <a:spLocks noChangeArrowheads="1"/>
              </p:cNvSpPr>
              <p:nvPr/>
            </p:nvSpPr>
            <p:spPr bwMode="auto">
              <a:xfrm>
                <a:off x="3005"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5</a:t>
                </a:r>
              </a:p>
            </p:txBody>
          </p:sp>
          <p:sp>
            <p:nvSpPr>
              <p:cNvPr id="15382" name="Rectangle 9"/>
              <p:cNvSpPr>
                <a:spLocks noChangeArrowheads="1"/>
              </p:cNvSpPr>
              <p:nvPr/>
            </p:nvSpPr>
            <p:spPr bwMode="auto">
              <a:xfrm>
                <a:off x="2858"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4</a:t>
                </a:r>
              </a:p>
            </p:txBody>
          </p:sp>
          <p:sp>
            <p:nvSpPr>
              <p:cNvPr id="15383" name="Rectangle 10"/>
              <p:cNvSpPr>
                <a:spLocks noChangeArrowheads="1"/>
              </p:cNvSpPr>
              <p:nvPr/>
            </p:nvSpPr>
            <p:spPr bwMode="auto">
              <a:xfrm>
                <a:off x="2711"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3</a:t>
                </a:r>
              </a:p>
            </p:txBody>
          </p:sp>
          <p:sp>
            <p:nvSpPr>
              <p:cNvPr id="15384" name="Rectangle 11"/>
              <p:cNvSpPr>
                <a:spLocks noChangeArrowheads="1"/>
              </p:cNvSpPr>
              <p:nvPr/>
            </p:nvSpPr>
            <p:spPr bwMode="auto">
              <a:xfrm>
                <a:off x="2565" y="2076"/>
                <a:ext cx="146"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2</a:t>
                </a:r>
              </a:p>
            </p:txBody>
          </p:sp>
          <p:sp>
            <p:nvSpPr>
              <p:cNvPr id="15385" name="Rectangle 12"/>
              <p:cNvSpPr>
                <a:spLocks noChangeArrowheads="1"/>
              </p:cNvSpPr>
              <p:nvPr/>
            </p:nvSpPr>
            <p:spPr bwMode="auto">
              <a:xfrm>
                <a:off x="2418"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1</a:t>
                </a:r>
              </a:p>
            </p:txBody>
          </p:sp>
          <p:sp>
            <p:nvSpPr>
              <p:cNvPr id="15386" name="Rectangle 13"/>
              <p:cNvSpPr>
                <a:spLocks noChangeArrowheads="1"/>
              </p:cNvSpPr>
              <p:nvPr/>
            </p:nvSpPr>
            <p:spPr bwMode="auto">
              <a:xfrm>
                <a:off x="2271" y="2076"/>
                <a:ext cx="147" cy="153"/>
              </a:xfrm>
              <a:prstGeom prst="rect">
                <a:avLst/>
              </a:prstGeom>
              <a:noFill/>
              <a:ln w="9525">
                <a:noFill/>
                <a:round/>
                <a:headEnd/>
                <a:tailEnd/>
              </a:ln>
            </p:spPr>
            <p:txBody>
              <a:bodyPr lIns="90000" tIns="46800" rIns="90000" bIns="46800"/>
              <a:lstStyle/>
              <a:p>
                <a:pPr defTabSz="449263">
                  <a:spcBef>
                    <a:spcPts val="3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dirty="0">
                    <a:solidFill>
                      <a:srgbClr val="000000"/>
                    </a:solidFill>
                    <a:latin typeface="Arial" charset="0"/>
                  </a:rPr>
                  <a:t>0</a:t>
                </a:r>
              </a:p>
            </p:txBody>
          </p:sp>
          <p:sp>
            <p:nvSpPr>
              <p:cNvPr id="15387" name="Line 14"/>
              <p:cNvSpPr>
                <a:spLocks noChangeShapeType="1"/>
              </p:cNvSpPr>
              <p:nvPr/>
            </p:nvSpPr>
            <p:spPr bwMode="auto">
              <a:xfrm>
                <a:off x="2271" y="2076"/>
                <a:ext cx="1174" cy="1"/>
              </a:xfrm>
              <a:prstGeom prst="line">
                <a:avLst/>
              </a:prstGeom>
              <a:noFill/>
              <a:ln w="28440">
                <a:solidFill>
                  <a:srgbClr val="000000"/>
                </a:solidFill>
                <a:miter lim="800000"/>
                <a:headEnd/>
                <a:tailEnd/>
              </a:ln>
            </p:spPr>
            <p:txBody>
              <a:bodyPr/>
              <a:lstStyle/>
              <a:p>
                <a:endParaRPr lang="en-US" dirty="0"/>
              </a:p>
            </p:txBody>
          </p:sp>
          <p:sp>
            <p:nvSpPr>
              <p:cNvPr id="15388" name="Line 15"/>
              <p:cNvSpPr>
                <a:spLocks noChangeShapeType="1"/>
              </p:cNvSpPr>
              <p:nvPr/>
            </p:nvSpPr>
            <p:spPr bwMode="auto">
              <a:xfrm>
                <a:off x="2271" y="2229"/>
                <a:ext cx="1174" cy="1"/>
              </a:xfrm>
              <a:prstGeom prst="line">
                <a:avLst/>
              </a:prstGeom>
              <a:noFill/>
              <a:ln w="28440">
                <a:solidFill>
                  <a:srgbClr val="000000"/>
                </a:solidFill>
                <a:miter lim="800000"/>
                <a:headEnd/>
                <a:tailEnd/>
              </a:ln>
            </p:spPr>
            <p:txBody>
              <a:bodyPr/>
              <a:lstStyle/>
              <a:p>
                <a:endParaRPr lang="en-US" dirty="0"/>
              </a:p>
            </p:txBody>
          </p:sp>
          <p:sp>
            <p:nvSpPr>
              <p:cNvPr id="15389" name="Line 16"/>
              <p:cNvSpPr>
                <a:spLocks noChangeShapeType="1"/>
              </p:cNvSpPr>
              <p:nvPr/>
            </p:nvSpPr>
            <p:spPr bwMode="auto">
              <a:xfrm>
                <a:off x="2271" y="2076"/>
                <a:ext cx="1" cy="153"/>
              </a:xfrm>
              <a:prstGeom prst="line">
                <a:avLst/>
              </a:prstGeom>
              <a:noFill/>
              <a:ln w="28440">
                <a:solidFill>
                  <a:srgbClr val="000000"/>
                </a:solidFill>
                <a:miter lim="800000"/>
                <a:headEnd/>
                <a:tailEnd/>
              </a:ln>
            </p:spPr>
            <p:txBody>
              <a:bodyPr/>
              <a:lstStyle/>
              <a:p>
                <a:endParaRPr lang="en-US" dirty="0"/>
              </a:p>
            </p:txBody>
          </p:sp>
          <p:sp>
            <p:nvSpPr>
              <p:cNvPr id="15390" name="Line 17"/>
              <p:cNvSpPr>
                <a:spLocks noChangeShapeType="1"/>
              </p:cNvSpPr>
              <p:nvPr/>
            </p:nvSpPr>
            <p:spPr bwMode="auto">
              <a:xfrm>
                <a:off x="2418" y="2076"/>
                <a:ext cx="1" cy="153"/>
              </a:xfrm>
              <a:prstGeom prst="line">
                <a:avLst/>
              </a:prstGeom>
              <a:noFill/>
              <a:ln w="12600">
                <a:solidFill>
                  <a:srgbClr val="000000"/>
                </a:solidFill>
                <a:miter lim="800000"/>
                <a:headEnd/>
                <a:tailEnd/>
              </a:ln>
            </p:spPr>
            <p:txBody>
              <a:bodyPr/>
              <a:lstStyle/>
              <a:p>
                <a:endParaRPr lang="en-US" dirty="0"/>
              </a:p>
            </p:txBody>
          </p:sp>
          <p:sp>
            <p:nvSpPr>
              <p:cNvPr id="15391" name="Line 18"/>
              <p:cNvSpPr>
                <a:spLocks noChangeShapeType="1"/>
              </p:cNvSpPr>
              <p:nvPr/>
            </p:nvSpPr>
            <p:spPr bwMode="auto">
              <a:xfrm>
                <a:off x="2565" y="2076"/>
                <a:ext cx="1" cy="153"/>
              </a:xfrm>
              <a:prstGeom prst="line">
                <a:avLst/>
              </a:prstGeom>
              <a:noFill/>
              <a:ln w="12600">
                <a:solidFill>
                  <a:srgbClr val="000000"/>
                </a:solidFill>
                <a:miter lim="800000"/>
                <a:headEnd/>
                <a:tailEnd/>
              </a:ln>
            </p:spPr>
            <p:txBody>
              <a:bodyPr/>
              <a:lstStyle/>
              <a:p>
                <a:endParaRPr lang="en-US" dirty="0"/>
              </a:p>
            </p:txBody>
          </p:sp>
          <p:sp>
            <p:nvSpPr>
              <p:cNvPr id="15392" name="Line 19"/>
              <p:cNvSpPr>
                <a:spLocks noChangeShapeType="1"/>
              </p:cNvSpPr>
              <p:nvPr/>
            </p:nvSpPr>
            <p:spPr bwMode="auto">
              <a:xfrm>
                <a:off x="2711" y="2076"/>
                <a:ext cx="1" cy="153"/>
              </a:xfrm>
              <a:prstGeom prst="line">
                <a:avLst/>
              </a:prstGeom>
              <a:noFill/>
              <a:ln w="12600">
                <a:solidFill>
                  <a:srgbClr val="000000"/>
                </a:solidFill>
                <a:miter lim="800000"/>
                <a:headEnd/>
                <a:tailEnd/>
              </a:ln>
            </p:spPr>
            <p:txBody>
              <a:bodyPr/>
              <a:lstStyle/>
              <a:p>
                <a:endParaRPr lang="en-US" dirty="0"/>
              </a:p>
            </p:txBody>
          </p:sp>
          <p:sp>
            <p:nvSpPr>
              <p:cNvPr id="15393" name="Line 20"/>
              <p:cNvSpPr>
                <a:spLocks noChangeShapeType="1"/>
              </p:cNvSpPr>
              <p:nvPr/>
            </p:nvSpPr>
            <p:spPr bwMode="auto">
              <a:xfrm>
                <a:off x="2858" y="2076"/>
                <a:ext cx="1" cy="153"/>
              </a:xfrm>
              <a:prstGeom prst="line">
                <a:avLst/>
              </a:prstGeom>
              <a:noFill/>
              <a:ln w="12600">
                <a:solidFill>
                  <a:srgbClr val="000000"/>
                </a:solidFill>
                <a:miter lim="800000"/>
                <a:headEnd/>
                <a:tailEnd/>
              </a:ln>
            </p:spPr>
            <p:txBody>
              <a:bodyPr/>
              <a:lstStyle/>
              <a:p>
                <a:endParaRPr lang="en-US" dirty="0"/>
              </a:p>
            </p:txBody>
          </p:sp>
          <p:sp>
            <p:nvSpPr>
              <p:cNvPr id="15394" name="Line 21"/>
              <p:cNvSpPr>
                <a:spLocks noChangeShapeType="1"/>
              </p:cNvSpPr>
              <p:nvPr/>
            </p:nvSpPr>
            <p:spPr bwMode="auto">
              <a:xfrm>
                <a:off x="3005" y="2076"/>
                <a:ext cx="1" cy="153"/>
              </a:xfrm>
              <a:prstGeom prst="line">
                <a:avLst/>
              </a:prstGeom>
              <a:noFill/>
              <a:ln w="12600">
                <a:solidFill>
                  <a:srgbClr val="000000"/>
                </a:solidFill>
                <a:miter lim="800000"/>
                <a:headEnd/>
                <a:tailEnd/>
              </a:ln>
            </p:spPr>
            <p:txBody>
              <a:bodyPr/>
              <a:lstStyle/>
              <a:p>
                <a:endParaRPr lang="en-US" dirty="0"/>
              </a:p>
            </p:txBody>
          </p:sp>
          <p:sp>
            <p:nvSpPr>
              <p:cNvPr id="15395" name="Line 22"/>
              <p:cNvSpPr>
                <a:spLocks noChangeShapeType="1"/>
              </p:cNvSpPr>
              <p:nvPr/>
            </p:nvSpPr>
            <p:spPr bwMode="auto">
              <a:xfrm>
                <a:off x="3152" y="2076"/>
                <a:ext cx="1" cy="153"/>
              </a:xfrm>
              <a:prstGeom prst="line">
                <a:avLst/>
              </a:prstGeom>
              <a:noFill/>
              <a:ln w="12600">
                <a:solidFill>
                  <a:srgbClr val="000000"/>
                </a:solidFill>
                <a:miter lim="800000"/>
                <a:headEnd/>
                <a:tailEnd/>
              </a:ln>
            </p:spPr>
            <p:txBody>
              <a:bodyPr/>
              <a:lstStyle/>
              <a:p>
                <a:endParaRPr lang="en-US" dirty="0"/>
              </a:p>
            </p:txBody>
          </p:sp>
          <p:sp>
            <p:nvSpPr>
              <p:cNvPr id="15396" name="Line 23"/>
              <p:cNvSpPr>
                <a:spLocks noChangeShapeType="1"/>
              </p:cNvSpPr>
              <p:nvPr/>
            </p:nvSpPr>
            <p:spPr bwMode="auto">
              <a:xfrm>
                <a:off x="3298" y="2076"/>
                <a:ext cx="1" cy="153"/>
              </a:xfrm>
              <a:prstGeom prst="line">
                <a:avLst/>
              </a:prstGeom>
              <a:noFill/>
              <a:ln w="12600">
                <a:solidFill>
                  <a:srgbClr val="000000"/>
                </a:solidFill>
                <a:miter lim="800000"/>
                <a:headEnd/>
                <a:tailEnd/>
              </a:ln>
            </p:spPr>
            <p:txBody>
              <a:bodyPr/>
              <a:lstStyle/>
              <a:p>
                <a:endParaRPr lang="en-US" dirty="0"/>
              </a:p>
            </p:txBody>
          </p:sp>
          <p:sp>
            <p:nvSpPr>
              <p:cNvPr id="15397" name="Line 24"/>
              <p:cNvSpPr>
                <a:spLocks noChangeShapeType="1"/>
              </p:cNvSpPr>
              <p:nvPr/>
            </p:nvSpPr>
            <p:spPr bwMode="auto">
              <a:xfrm>
                <a:off x="3445" y="2076"/>
                <a:ext cx="1" cy="153"/>
              </a:xfrm>
              <a:prstGeom prst="line">
                <a:avLst/>
              </a:prstGeom>
              <a:noFill/>
              <a:ln w="28440">
                <a:solidFill>
                  <a:srgbClr val="000000"/>
                </a:solidFill>
                <a:miter lim="800000"/>
                <a:headEnd/>
                <a:tailEnd/>
              </a:ln>
            </p:spPr>
            <p:txBody>
              <a:bodyPr/>
              <a:lstStyle/>
              <a:p>
                <a:endParaRPr lang="en-US" dirty="0"/>
              </a:p>
            </p:txBody>
          </p:sp>
        </p:grpSp>
        <p:grpSp>
          <p:nvGrpSpPr>
            <p:cNvPr id="3" name="Group 25"/>
            <p:cNvGrpSpPr>
              <a:grpSpLocks/>
            </p:cNvGrpSpPr>
            <p:nvPr/>
          </p:nvGrpSpPr>
          <p:grpSpPr bwMode="auto">
            <a:xfrm>
              <a:off x="2330450" y="3341687"/>
              <a:ext cx="3659188" cy="2798763"/>
              <a:chOff x="1468" y="2044"/>
              <a:chExt cx="2305" cy="1763"/>
            </a:xfrm>
          </p:grpSpPr>
          <p:grpSp>
            <p:nvGrpSpPr>
              <p:cNvPr id="4" name="Group 26"/>
              <p:cNvGrpSpPr>
                <a:grpSpLocks/>
              </p:cNvGrpSpPr>
              <p:nvPr/>
            </p:nvGrpSpPr>
            <p:grpSpPr bwMode="auto">
              <a:xfrm>
                <a:off x="2354" y="2303"/>
                <a:ext cx="1165" cy="1504"/>
                <a:chOff x="2354" y="2303"/>
                <a:chExt cx="1165" cy="1504"/>
              </a:xfrm>
            </p:grpSpPr>
            <p:sp>
              <p:nvSpPr>
                <p:cNvPr id="15371" name="Freeform 27"/>
                <p:cNvSpPr>
                  <a:spLocks/>
                </p:cNvSpPr>
                <p:nvPr/>
              </p:nvSpPr>
              <p:spPr bwMode="auto">
                <a:xfrm>
                  <a:off x="2354" y="2304"/>
                  <a:ext cx="152" cy="1494"/>
                </a:xfrm>
                <a:custGeom>
                  <a:avLst/>
                  <a:gdLst>
                    <a:gd name="T0" fmla="*/ 0 w 152"/>
                    <a:gd name="T1" fmla="*/ 0 h 1893"/>
                    <a:gd name="T2" fmla="*/ 148 w 152"/>
                    <a:gd name="T3" fmla="*/ 139 h 1893"/>
                    <a:gd name="T4" fmla="*/ 22 w 152"/>
                    <a:gd name="T5" fmla="*/ 276 h 1893"/>
                    <a:gd name="T6" fmla="*/ 120 w 152"/>
                    <a:gd name="T7" fmla="*/ 436 h 1893"/>
                    <a:gd name="T8" fmla="*/ 11 w 152"/>
                    <a:gd name="T9" fmla="*/ 562 h 1893"/>
                    <a:gd name="T10" fmla="*/ 126 w 152"/>
                    <a:gd name="T11" fmla="*/ 666 h 1893"/>
                    <a:gd name="T12" fmla="*/ 71 w 152"/>
                    <a:gd name="T13" fmla="*/ 734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2" name="Freeform 28"/>
                <p:cNvSpPr>
                  <a:spLocks/>
                </p:cNvSpPr>
                <p:nvPr/>
              </p:nvSpPr>
              <p:spPr bwMode="auto">
                <a:xfrm>
                  <a:off x="2518" y="2303"/>
                  <a:ext cx="152" cy="1493"/>
                </a:xfrm>
                <a:custGeom>
                  <a:avLst/>
                  <a:gdLst>
                    <a:gd name="T0" fmla="*/ 0 w 152"/>
                    <a:gd name="T1" fmla="*/ 0 h 1893"/>
                    <a:gd name="T2" fmla="*/ 148 w 152"/>
                    <a:gd name="T3" fmla="*/ 138 h 1893"/>
                    <a:gd name="T4" fmla="*/ 22 w 152"/>
                    <a:gd name="T5" fmla="*/ 275 h 1893"/>
                    <a:gd name="T6" fmla="*/ 120 w 152"/>
                    <a:gd name="T7" fmla="*/ 435 h 1893"/>
                    <a:gd name="T8" fmla="*/ 11 w 152"/>
                    <a:gd name="T9" fmla="*/ 561 h 1893"/>
                    <a:gd name="T10" fmla="*/ 126 w 152"/>
                    <a:gd name="T11" fmla="*/ 664 h 1893"/>
                    <a:gd name="T12" fmla="*/ 71 w 152"/>
                    <a:gd name="T13" fmla="*/ 733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3" name="Freeform 29"/>
                <p:cNvSpPr>
                  <a:spLocks/>
                </p:cNvSpPr>
                <p:nvPr/>
              </p:nvSpPr>
              <p:spPr bwMode="auto">
                <a:xfrm>
                  <a:off x="2655" y="2304"/>
                  <a:ext cx="152" cy="1493"/>
                </a:xfrm>
                <a:custGeom>
                  <a:avLst/>
                  <a:gdLst>
                    <a:gd name="T0" fmla="*/ 0 w 152"/>
                    <a:gd name="T1" fmla="*/ 0 h 1893"/>
                    <a:gd name="T2" fmla="*/ 148 w 152"/>
                    <a:gd name="T3" fmla="*/ 138 h 1893"/>
                    <a:gd name="T4" fmla="*/ 22 w 152"/>
                    <a:gd name="T5" fmla="*/ 275 h 1893"/>
                    <a:gd name="T6" fmla="*/ 120 w 152"/>
                    <a:gd name="T7" fmla="*/ 435 h 1893"/>
                    <a:gd name="T8" fmla="*/ 11 w 152"/>
                    <a:gd name="T9" fmla="*/ 561 h 1893"/>
                    <a:gd name="T10" fmla="*/ 126 w 152"/>
                    <a:gd name="T11" fmla="*/ 664 h 1893"/>
                    <a:gd name="T12" fmla="*/ 71 w 152"/>
                    <a:gd name="T13" fmla="*/ 733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4" name="Freeform 30"/>
                <p:cNvSpPr>
                  <a:spLocks/>
                </p:cNvSpPr>
                <p:nvPr/>
              </p:nvSpPr>
              <p:spPr bwMode="auto">
                <a:xfrm>
                  <a:off x="2808" y="2308"/>
                  <a:ext cx="152" cy="1494"/>
                </a:xfrm>
                <a:custGeom>
                  <a:avLst/>
                  <a:gdLst>
                    <a:gd name="T0" fmla="*/ 0 w 152"/>
                    <a:gd name="T1" fmla="*/ 0 h 1893"/>
                    <a:gd name="T2" fmla="*/ 148 w 152"/>
                    <a:gd name="T3" fmla="*/ 139 h 1893"/>
                    <a:gd name="T4" fmla="*/ 22 w 152"/>
                    <a:gd name="T5" fmla="*/ 276 h 1893"/>
                    <a:gd name="T6" fmla="*/ 120 w 152"/>
                    <a:gd name="T7" fmla="*/ 436 h 1893"/>
                    <a:gd name="T8" fmla="*/ 11 w 152"/>
                    <a:gd name="T9" fmla="*/ 562 h 1893"/>
                    <a:gd name="T10" fmla="*/ 126 w 152"/>
                    <a:gd name="T11" fmla="*/ 666 h 1893"/>
                    <a:gd name="T12" fmla="*/ 71 w 152"/>
                    <a:gd name="T13" fmla="*/ 734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5" name="Freeform 31"/>
                <p:cNvSpPr>
                  <a:spLocks/>
                </p:cNvSpPr>
                <p:nvPr/>
              </p:nvSpPr>
              <p:spPr bwMode="auto">
                <a:xfrm>
                  <a:off x="3368" y="2303"/>
                  <a:ext cx="152" cy="1494"/>
                </a:xfrm>
                <a:custGeom>
                  <a:avLst/>
                  <a:gdLst>
                    <a:gd name="T0" fmla="*/ 0 w 152"/>
                    <a:gd name="T1" fmla="*/ 0 h 1893"/>
                    <a:gd name="T2" fmla="*/ 148 w 152"/>
                    <a:gd name="T3" fmla="*/ 139 h 1893"/>
                    <a:gd name="T4" fmla="*/ 22 w 152"/>
                    <a:gd name="T5" fmla="*/ 276 h 1893"/>
                    <a:gd name="T6" fmla="*/ 120 w 152"/>
                    <a:gd name="T7" fmla="*/ 436 h 1893"/>
                    <a:gd name="T8" fmla="*/ 11 w 152"/>
                    <a:gd name="T9" fmla="*/ 562 h 1893"/>
                    <a:gd name="T10" fmla="*/ 126 w 152"/>
                    <a:gd name="T11" fmla="*/ 666 h 1893"/>
                    <a:gd name="T12" fmla="*/ 71 w 152"/>
                    <a:gd name="T13" fmla="*/ 734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6" name="Freeform 32"/>
                <p:cNvSpPr>
                  <a:spLocks/>
                </p:cNvSpPr>
                <p:nvPr/>
              </p:nvSpPr>
              <p:spPr bwMode="auto">
                <a:xfrm>
                  <a:off x="2928" y="2314"/>
                  <a:ext cx="152" cy="1493"/>
                </a:xfrm>
                <a:custGeom>
                  <a:avLst/>
                  <a:gdLst>
                    <a:gd name="T0" fmla="*/ 0 w 152"/>
                    <a:gd name="T1" fmla="*/ 0 h 1893"/>
                    <a:gd name="T2" fmla="*/ 148 w 152"/>
                    <a:gd name="T3" fmla="*/ 138 h 1893"/>
                    <a:gd name="T4" fmla="*/ 22 w 152"/>
                    <a:gd name="T5" fmla="*/ 275 h 1893"/>
                    <a:gd name="T6" fmla="*/ 120 w 152"/>
                    <a:gd name="T7" fmla="*/ 435 h 1893"/>
                    <a:gd name="T8" fmla="*/ 11 w 152"/>
                    <a:gd name="T9" fmla="*/ 561 h 1893"/>
                    <a:gd name="T10" fmla="*/ 126 w 152"/>
                    <a:gd name="T11" fmla="*/ 664 h 1893"/>
                    <a:gd name="T12" fmla="*/ 71 w 152"/>
                    <a:gd name="T13" fmla="*/ 733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7" name="Freeform 33"/>
                <p:cNvSpPr>
                  <a:spLocks/>
                </p:cNvSpPr>
                <p:nvPr/>
              </p:nvSpPr>
              <p:spPr bwMode="auto">
                <a:xfrm>
                  <a:off x="3076" y="2315"/>
                  <a:ext cx="152" cy="1493"/>
                </a:xfrm>
                <a:custGeom>
                  <a:avLst/>
                  <a:gdLst>
                    <a:gd name="T0" fmla="*/ 0 w 152"/>
                    <a:gd name="T1" fmla="*/ 0 h 1893"/>
                    <a:gd name="T2" fmla="*/ 148 w 152"/>
                    <a:gd name="T3" fmla="*/ 138 h 1893"/>
                    <a:gd name="T4" fmla="*/ 22 w 152"/>
                    <a:gd name="T5" fmla="*/ 275 h 1893"/>
                    <a:gd name="T6" fmla="*/ 120 w 152"/>
                    <a:gd name="T7" fmla="*/ 435 h 1893"/>
                    <a:gd name="T8" fmla="*/ 11 w 152"/>
                    <a:gd name="T9" fmla="*/ 561 h 1893"/>
                    <a:gd name="T10" fmla="*/ 126 w 152"/>
                    <a:gd name="T11" fmla="*/ 664 h 1893"/>
                    <a:gd name="T12" fmla="*/ 71 w 152"/>
                    <a:gd name="T13" fmla="*/ 733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sp>
              <p:nvSpPr>
                <p:cNvPr id="15378" name="Freeform 34"/>
                <p:cNvSpPr>
                  <a:spLocks/>
                </p:cNvSpPr>
                <p:nvPr/>
              </p:nvSpPr>
              <p:spPr bwMode="auto">
                <a:xfrm>
                  <a:off x="3229" y="2303"/>
                  <a:ext cx="152" cy="1494"/>
                </a:xfrm>
                <a:custGeom>
                  <a:avLst/>
                  <a:gdLst>
                    <a:gd name="T0" fmla="*/ 0 w 152"/>
                    <a:gd name="T1" fmla="*/ 0 h 1893"/>
                    <a:gd name="T2" fmla="*/ 148 w 152"/>
                    <a:gd name="T3" fmla="*/ 139 h 1893"/>
                    <a:gd name="T4" fmla="*/ 22 w 152"/>
                    <a:gd name="T5" fmla="*/ 276 h 1893"/>
                    <a:gd name="T6" fmla="*/ 120 w 152"/>
                    <a:gd name="T7" fmla="*/ 436 h 1893"/>
                    <a:gd name="T8" fmla="*/ 11 w 152"/>
                    <a:gd name="T9" fmla="*/ 562 h 1893"/>
                    <a:gd name="T10" fmla="*/ 126 w 152"/>
                    <a:gd name="T11" fmla="*/ 666 h 1893"/>
                    <a:gd name="T12" fmla="*/ 71 w 152"/>
                    <a:gd name="T13" fmla="*/ 734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dirty="0"/>
                </a:p>
              </p:txBody>
            </p:sp>
          </p:grpSp>
          <p:sp>
            <p:nvSpPr>
              <p:cNvPr id="15369" name="Text Box 35"/>
              <p:cNvSpPr txBox="1">
                <a:spLocks noChangeArrowheads="1"/>
              </p:cNvSpPr>
              <p:nvPr/>
            </p:nvSpPr>
            <p:spPr bwMode="auto">
              <a:xfrm>
                <a:off x="2134" y="2686"/>
                <a:ext cx="1640" cy="634"/>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FFFFFF"/>
                    </a:solidFill>
                    <a:latin typeface="Courier New" pitchFamily="49" charset="0"/>
                  </a:rPr>
                  <a:t>float x = input[</a:t>
                </a:r>
                <a:r>
                  <a:rPr lang="en-US" sz="1200" b="1" dirty="0" err="1">
                    <a:solidFill>
                      <a:srgbClr val="FFFFFF"/>
                    </a:solidFill>
                    <a:latin typeface="Courier New" pitchFamily="49" charset="0"/>
                  </a:rPr>
                  <a:t>threadID</a:t>
                </a:r>
                <a:r>
                  <a:rPr lang="en-US" sz="1200" b="1" dirty="0">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FFFFFF"/>
                    </a:solidFill>
                    <a:latin typeface="Courier New" pitchFamily="49" charset="0"/>
                  </a:rPr>
                  <a:t>float y = </a:t>
                </a:r>
                <a:r>
                  <a:rPr lang="en-US" sz="1200" b="1" dirty="0" err="1">
                    <a:solidFill>
                      <a:srgbClr val="FFFFFF"/>
                    </a:solidFill>
                    <a:latin typeface="Courier New" pitchFamily="49" charset="0"/>
                  </a:rPr>
                  <a:t>func</a:t>
                </a:r>
                <a:r>
                  <a:rPr lang="en-US" sz="1200" b="1" dirty="0">
                    <a:solidFill>
                      <a:srgbClr val="FFFFFF"/>
                    </a:solidFill>
                    <a:latin typeface="Courier New" pitchFamily="49" charset="0"/>
                  </a:rPr>
                  <a:t>(x);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FFFFFF"/>
                    </a:solidFill>
                    <a:latin typeface="Courier New" pitchFamily="49" charset="0"/>
                  </a:rPr>
                  <a:t>output[</a:t>
                </a:r>
                <a:r>
                  <a:rPr lang="en-US" sz="1200" b="1" dirty="0" err="1">
                    <a:solidFill>
                      <a:srgbClr val="FFFFFF"/>
                    </a:solidFill>
                    <a:latin typeface="Courier New" pitchFamily="49" charset="0"/>
                  </a:rPr>
                  <a:t>threadID</a:t>
                </a:r>
                <a:r>
                  <a:rPr lang="en-US" sz="1200" b="1" dirty="0">
                    <a:solidFill>
                      <a:srgbClr val="FFFFFF"/>
                    </a:solidFill>
                    <a:latin typeface="Courier New" pitchFamily="49" charset="0"/>
                  </a:rPr>
                  <a:t>]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dirty="0">
                    <a:solidFill>
                      <a:srgbClr val="FFFFFF"/>
                    </a:solidFill>
                    <a:latin typeface="Courier New" pitchFamily="49" charset="0"/>
                  </a:rPr>
                  <a:t>…</a:t>
                </a:r>
              </a:p>
            </p:txBody>
          </p:sp>
          <p:sp>
            <p:nvSpPr>
              <p:cNvPr id="15370" name="Rectangle 36"/>
              <p:cNvSpPr>
                <a:spLocks noChangeArrowheads="1"/>
              </p:cNvSpPr>
              <p:nvPr/>
            </p:nvSpPr>
            <p:spPr bwMode="auto">
              <a:xfrm>
                <a:off x="1468" y="2044"/>
                <a:ext cx="728" cy="212"/>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000000"/>
                    </a:solidFill>
                    <a:latin typeface="Courier New" pitchFamily="49" charset="0"/>
                  </a:rPr>
                  <a:t>threadID</a:t>
                </a:r>
                <a:endParaRPr lang="en-US" sz="1600" b="1" dirty="0">
                  <a:solidFill>
                    <a:srgbClr val="000000"/>
                  </a:solidFill>
                  <a:latin typeface="Courier New" pitchFamily="49" charset="0"/>
                </a:endParaRPr>
              </a:p>
            </p:txBody>
          </p:sp>
        </p:grpSp>
      </p:grpSp>
      <p:sp>
        <p:nvSpPr>
          <p:cNvPr id="38" name="Rectangle 37"/>
          <p:cNvSpPr/>
          <p:nvPr/>
        </p:nvSpPr>
        <p:spPr>
          <a:xfrm>
            <a:off x="152400" y="2971800"/>
            <a:ext cx="5638800" cy="3231654"/>
          </a:xfrm>
          <a:prstGeom prst="rect">
            <a:avLst/>
          </a:prstGeom>
          <a:ln w="19050">
            <a:solidFill>
              <a:schemeClr val="accent4"/>
            </a:solidFill>
          </a:ln>
        </p:spPr>
        <p:txBody>
          <a:bodyPr wrap="square">
            <a:spAutoFit/>
          </a:bodyPr>
          <a:lstStyle/>
          <a:p>
            <a:r>
              <a:rPr lang="en-US" sz="1200" b="1" i="0" dirty="0" smtClean="0">
                <a:solidFill>
                  <a:srgbClr val="FF0000"/>
                </a:solidFill>
                <a:latin typeface="Lucida Console" pitchFamily="49" charset="0"/>
              </a:rPr>
              <a:t>// Kernel definition - specified with  </a:t>
            </a:r>
            <a:r>
              <a:rPr lang="en-US" sz="1400" b="1" i="0" dirty="0" smtClean="0">
                <a:solidFill>
                  <a:srgbClr val="FF0000"/>
                </a:solidFill>
                <a:latin typeface="Lucida Console" pitchFamily="49" charset="0"/>
              </a:rPr>
              <a:t>__global__</a:t>
            </a:r>
            <a:r>
              <a:rPr lang="en-US" sz="1200" b="1" i="0" dirty="0" smtClean="0">
                <a:solidFill>
                  <a:srgbClr val="FF0000"/>
                </a:solidFill>
                <a:latin typeface="Lucida Console" pitchFamily="49" charset="0"/>
              </a:rPr>
              <a:t>  syntax</a:t>
            </a:r>
          </a:p>
          <a:p>
            <a:endParaRPr lang="en-US" sz="1200" b="1" i="0" dirty="0" smtClean="0">
              <a:latin typeface="Lucida Console" pitchFamily="49" charset="0"/>
            </a:endParaRPr>
          </a:p>
          <a:p>
            <a:r>
              <a:rPr lang="en-US" sz="1200" b="1" i="0" dirty="0" smtClean="0">
                <a:latin typeface="Lucida Console" pitchFamily="49" charset="0"/>
              </a:rPr>
              <a:t>__global__ void VecAdd (float* A, float* B, float* C)</a:t>
            </a:r>
          </a:p>
          <a:p>
            <a:r>
              <a:rPr lang="en-US" sz="1200" b="1" i="0" dirty="0" smtClean="0">
                <a:latin typeface="Lucida Console" pitchFamily="49" charset="0"/>
              </a:rPr>
              <a:t>{</a:t>
            </a:r>
          </a:p>
          <a:p>
            <a:r>
              <a:rPr lang="en-US" sz="1200" b="1" i="0" dirty="0" smtClean="0">
                <a:latin typeface="Lucida Console" pitchFamily="49" charset="0"/>
              </a:rPr>
              <a:t>  int i = threadIdx.x;    </a:t>
            </a:r>
            <a:r>
              <a:rPr lang="en-US" sz="1200" b="1" i="0" dirty="0" smtClean="0">
                <a:solidFill>
                  <a:srgbClr val="FF0000"/>
                </a:solidFill>
                <a:latin typeface="Lucida Console" pitchFamily="49" charset="0"/>
              </a:rPr>
              <a:t>// get unique (1D) thread ID</a:t>
            </a:r>
          </a:p>
          <a:p>
            <a:r>
              <a:rPr lang="en-US" sz="1200" b="1" i="0" dirty="0" smtClean="0">
                <a:latin typeface="Lucida Console" pitchFamily="49" charset="0"/>
              </a:rPr>
              <a:t>  C[</a:t>
            </a:r>
            <a:r>
              <a:rPr lang="en-US" sz="1200" b="1" i="0" dirty="0" err="1" smtClean="0">
                <a:latin typeface="Lucida Console" pitchFamily="49" charset="0"/>
              </a:rPr>
              <a:t>i</a:t>
            </a:r>
            <a:r>
              <a:rPr lang="en-US" sz="1200" b="1" i="0" dirty="0" smtClean="0">
                <a:latin typeface="Lucida Console" pitchFamily="49" charset="0"/>
              </a:rPr>
              <a:t>] = A[</a:t>
            </a:r>
            <a:r>
              <a:rPr lang="en-US" sz="1200" b="1" i="0" dirty="0" err="1" smtClean="0">
                <a:latin typeface="Lucida Console" pitchFamily="49" charset="0"/>
              </a:rPr>
              <a:t>i</a:t>
            </a:r>
            <a:r>
              <a:rPr lang="en-US" sz="1200" b="1" i="0" dirty="0" smtClean="0">
                <a:latin typeface="Lucida Console" pitchFamily="49" charset="0"/>
              </a:rPr>
              <a:t>] + B[</a:t>
            </a:r>
            <a:r>
              <a:rPr lang="en-US" sz="1200" b="1" i="0" dirty="0" err="1" smtClean="0">
                <a:latin typeface="Lucida Console" pitchFamily="49" charset="0"/>
              </a:rPr>
              <a:t>i</a:t>
            </a:r>
            <a:r>
              <a:rPr lang="en-US" sz="1200" b="1" i="0" dirty="0" smtClean="0">
                <a:latin typeface="Lucida Console" pitchFamily="49" charset="0"/>
              </a:rPr>
              <a:t>];     </a:t>
            </a:r>
            <a:r>
              <a:rPr lang="en-US" sz="1200" b="1" i="0" dirty="0" smtClean="0">
                <a:solidFill>
                  <a:srgbClr val="FF0000"/>
                </a:solidFill>
                <a:latin typeface="Lucida Console" pitchFamily="49" charset="0"/>
              </a:rPr>
              <a:t>// do my bit of work</a:t>
            </a:r>
          </a:p>
          <a:p>
            <a:r>
              <a:rPr lang="en-US" sz="1200" b="1" i="0" dirty="0" smtClean="0">
                <a:latin typeface="Lucida Console" pitchFamily="49" charset="0"/>
              </a:rPr>
              <a:t>}</a:t>
            </a:r>
          </a:p>
          <a:p>
            <a:endParaRPr lang="en-US" sz="1200" b="1" i="0" dirty="0" smtClean="0">
              <a:latin typeface="Lucida Console" pitchFamily="49" charset="0"/>
            </a:endParaRPr>
          </a:p>
          <a:p>
            <a:endParaRPr lang="en-US" sz="1200" b="1" i="0" dirty="0" smtClean="0">
              <a:latin typeface="Lucida Console" pitchFamily="49" charset="0"/>
            </a:endParaRPr>
          </a:p>
          <a:p>
            <a:endParaRPr lang="en-US" sz="1200" b="1" i="0" dirty="0" smtClean="0">
              <a:latin typeface="Lucida Console" pitchFamily="49" charset="0"/>
            </a:endParaRPr>
          </a:p>
          <a:p>
            <a:r>
              <a:rPr lang="en-US" sz="1200" b="1" i="0" dirty="0" smtClean="0">
                <a:solidFill>
                  <a:srgbClr val="FF0000"/>
                </a:solidFill>
                <a:latin typeface="Lucida Console" pitchFamily="49" charset="0"/>
              </a:rPr>
              <a:t>// Single block, but scales immediately to multiple blocks</a:t>
            </a:r>
          </a:p>
          <a:p>
            <a:r>
              <a:rPr lang="en-US" sz="1200" b="1" i="0" dirty="0" smtClean="0">
                <a:latin typeface="Lucida Console" pitchFamily="49" charset="0"/>
              </a:rPr>
              <a:t>int main()</a:t>
            </a:r>
          </a:p>
          <a:p>
            <a:r>
              <a:rPr lang="en-US" sz="1200" b="1" i="0" dirty="0" smtClean="0">
                <a:latin typeface="Lucida Console" pitchFamily="49" charset="0"/>
              </a:rPr>
              <a:t>{</a:t>
            </a:r>
          </a:p>
          <a:p>
            <a:r>
              <a:rPr lang="en-US" sz="1200" b="1" i="0" dirty="0" smtClean="0">
                <a:latin typeface="Lucida Console" pitchFamily="49" charset="0"/>
              </a:rPr>
              <a:t>   …</a:t>
            </a:r>
          </a:p>
          <a:p>
            <a:r>
              <a:rPr lang="en-US" sz="1200" b="1" i="0" dirty="0" smtClean="0">
                <a:latin typeface="Lucida Console" pitchFamily="49" charset="0"/>
              </a:rPr>
              <a:t>  </a:t>
            </a:r>
            <a:r>
              <a:rPr lang="en-US" sz="1200" b="1" i="0" dirty="0" smtClean="0">
                <a:solidFill>
                  <a:srgbClr val="FF0000"/>
                </a:solidFill>
                <a:latin typeface="Lucida Console" pitchFamily="49" charset="0"/>
              </a:rPr>
              <a:t>// Kernel invocation</a:t>
            </a:r>
          </a:p>
          <a:p>
            <a:r>
              <a:rPr lang="en-US" sz="1200" b="1" i="0" dirty="0" smtClean="0">
                <a:latin typeface="Lucida Console" pitchFamily="49" charset="0"/>
              </a:rPr>
              <a:t>  VecAdd&lt;&lt;&lt;1,N&gt;&gt;&gt;(A,B,C); </a:t>
            </a:r>
            <a:r>
              <a:rPr lang="en-US" sz="1200" b="1" i="0" dirty="0" smtClean="0">
                <a:solidFill>
                  <a:srgbClr val="FF0000"/>
                </a:solidFill>
                <a:latin typeface="Lucida Console" pitchFamily="49" charset="0"/>
              </a:rPr>
              <a:t>// </a:t>
            </a:r>
            <a:r>
              <a:rPr lang="en-US" sz="1200" b="1" i="0" dirty="0">
                <a:solidFill>
                  <a:srgbClr val="FF0000"/>
                </a:solidFill>
                <a:latin typeface="Lucida Console" pitchFamily="49" charset="0"/>
              </a:rPr>
              <a:t>#</a:t>
            </a:r>
            <a:r>
              <a:rPr lang="en-US" sz="1200" b="1" i="0" dirty="0" smtClean="0">
                <a:solidFill>
                  <a:srgbClr val="FF0000"/>
                </a:solidFill>
                <a:latin typeface="Lucida Console" pitchFamily="49" charset="0"/>
              </a:rPr>
              <a:t> of CUDA threads is specified</a:t>
            </a:r>
          </a:p>
          <a:p>
            <a:r>
              <a:rPr lang="en-US" sz="1200" b="1" i="0" dirty="0" smtClean="0">
                <a:solidFill>
                  <a:srgbClr val="FF0000"/>
                </a:solidFill>
                <a:latin typeface="Lucida Console" pitchFamily="49" charset="0"/>
              </a:rPr>
              <a:t>                          // with the &lt;&lt;&lt;…&gt;&gt;&gt; syntax</a:t>
            </a:r>
            <a:endParaRPr lang="en-US" sz="1200" b="1" i="0" dirty="0" smtClean="0">
              <a:latin typeface="Lucida Console" pitchFamily="49"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sz="2800" dirty="0" smtClean="0"/>
              <a:t>5: Example – </a:t>
            </a:r>
            <a:r>
              <a:rPr lang="en-US" altLang="zh-TW" sz="2800" dirty="0" smtClean="0">
                <a:ea typeface="新細明體" pitchFamily="16" charset="-120"/>
              </a:rPr>
              <a:t>Simple </a:t>
            </a:r>
            <a:r>
              <a:rPr lang="en-US" altLang="zh-TW" sz="2800" dirty="0">
                <a:ea typeface="新細明體" pitchFamily="16" charset="-120"/>
              </a:rPr>
              <a:t>THREAD/BLOCK interaction</a:t>
            </a:r>
            <a:endParaRPr lang="en-US" sz="2800" dirty="0"/>
          </a:p>
        </p:txBody>
      </p:sp>
      <p:sp>
        <p:nvSpPr>
          <p:cNvPr id="3" name="Content Placeholder 2"/>
          <p:cNvSpPr>
            <a:spLocks noGrp="1"/>
          </p:cNvSpPr>
          <p:nvPr>
            <p:ph idx="1"/>
          </p:nvPr>
        </p:nvSpPr>
        <p:spPr>
          <a:xfrm>
            <a:off x="304800" y="914400"/>
            <a:ext cx="8534400" cy="5791200"/>
          </a:xfrm>
        </p:spPr>
        <p:txBody>
          <a:bodyPr/>
          <a:lstStyle/>
          <a:p>
            <a:pPr>
              <a:buNone/>
            </a:pPr>
            <a:r>
              <a:rPr lang="en-US" sz="2000" dirty="0" smtClean="0"/>
              <a:t>The purpose of this example is to look at simple THREAD interaction under various scenarios.  Assume </a:t>
            </a:r>
            <a:r>
              <a:rPr lang="en-US" sz="2000" dirty="0" smtClean="0">
                <a:sym typeface="Wingdings" pitchFamily="2" charset="2"/>
              </a:rPr>
              <a:t></a:t>
            </a:r>
            <a:endParaRPr lang="en-US" sz="2000" dirty="0" smtClean="0"/>
          </a:p>
          <a:p>
            <a:r>
              <a:rPr lang="en-US" sz="2000" dirty="0" smtClean="0"/>
              <a:t>Some number of SMs</a:t>
            </a:r>
          </a:p>
          <a:p>
            <a:r>
              <a:rPr lang="en-US" sz="2000" dirty="0" smtClean="0"/>
              <a:t>Global memory only</a:t>
            </a:r>
          </a:p>
          <a:p>
            <a:r>
              <a:rPr lang="en-US" sz="2000" dirty="0" smtClean="0"/>
              <a:t>Possibly multiple BLOCKs</a:t>
            </a:r>
          </a:p>
          <a:p>
            <a:pPr>
              <a:buNone/>
            </a:pPr>
            <a:endParaRPr lang="en-US" sz="2000" dirty="0" smtClean="0"/>
          </a:p>
          <a:p>
            <a:pPr>
              <a:buNone/>
            </a:pPr>
            <a:r>
              <a:rPr lang="en-US" sz="2000" b="1" dirty="0" smtClean="0"/>
              <a:t>Averaging filter</a:t>
            </a:r>
          </a:p>
          <a:p>
            <a:r>
              <a:rPr lang="en-US" sz="2000" dirty="0" smtClean="0"/>
              <a:t>Input = 1D array with N elements</a:t>
            </a:r>
          </a:p>
          <a:p>
            <a:r>
              <a:rPr lang="en-US" sz="2000" dirty="0" smtClean="0"/>
              <a:t>Output = 1D array with N elements</a:t>
            </a:r>
          </a:p>
          <a:p>
            <a:r>
              <a:rPr lang="en-US" sz="2000" dirty="0" smtClean="0"/>
              <a:t>Operation – Each output array element is the average of its corresponding element in the input array and its neighbors.</a:t>
            </a:r>
          </a:p>
          <a:p>
            <a:pPr marL="0" indent="0">
              <a:buNone/>
            </a:pPr>
            <a:r>
              <a:rPr lang="en-US" sz="2000" dirty="0"/>
              <a:t>Example:  Average three neighbors.  </a:t>
            </a:r>
            <a:endParaRPr lang="en-US" sz="2000" dirty="0" smtClean="0"/>
          </a:p>
          <a:p>
            <a:pPr marL="0" indent="0">
              <a:buNone/>
            </a:pPr>
            <a:r>
              <a:rPr lang="en-US" sz="2000" b="1" dirty="0" smtClean="0">
                <a:solidFill>
                  <a:srgbClr val="00B050"/>
                </a:solidFill>
                <a:latin typeface="Courier New" panose="02070309020205020404" pitchFamily="49" charset="0"/>
                <a:cs typeface="Courier New" panose="02070309020205020404" pitchFamily="49" charset="0"/>
              </a:rPr>
              <a:t>A[</a:t>
            </a:r>
            <a:r>
              <a:rPr lang="en-US" sz="2000" b="1" dirty="0" err="1" smtClean="0">
                <a:solidFill>
                  <a:srgbClr val="00B050"/>
                </a:solidFill>
                <a:latin typeface="Courier New" panose="02070309020205020404" pitchFamily="49" charset="0"/>
                <a:cs typeface="Courier New" panose="02070309020205020404" pitchFamily="49" charset="0"/>
              </a:rPr>
              <a:t>i</a:t>
            </a:r>
            <a:r>
              <a:rPr lang="en-US" sz="2000" b="1" dirty="0">
                <a:solidFill>
                  <a:srgbClr val="00B050"/>
                </a:solidFill>
                <a:latin typeface="Courier New" panose="02070309020205020404" pitchFamily="49" charset="0"/>
                <a:cs typeface="Courier New" panose="02070309020205020404" pitchFamily="49" charset="0"/>
              </a:rPr>
              <a:t>] = (A[i-1] + A[</a:t>
            </a:r>
            <a:r>
              <a:rPr lang="en-US" sz="2000" b="1" dirty="0" err="1">
                <a:solidFill>
                  <a:srgbClr val="00B050"/>
                </a:solidFill>
                <a:latin typeface="Courier New" panose="02070309020205020404" pitchFamily="49" charset="0"/>
                <a:cs typeface="Courier New" panose="02070309020205020404" pitchFamily="49" charset="0"/>
              </a:rPr>
              <a:t>i</a:t>
            </a:r>
            <a:r>
              <a:rPr lang="en-US" sz="2000" b="1" dirty="0">
                <a:solidFill>
                  <a:srgbClr val="00B050"/>
                </a:solidFill>
                <a:latin typeface="Courier New" panose="02070309020205020404" pitchFamily="49" charset="0"/>
                <a:cs typeface="Courier New" panose="02070309020205020404" pitchFamily="49" charset="0"/>
              </a:rPr>
              <a:t>] + A[i+1]) / </a:t>
            </a:r>
            <a:r>
              <a:rPr lang="en-US" sz="2000" b="1" dirty="0" smtClean="0">
                <a:solidFill>
                  <a:srgbClr val="00B050"/>
                </a:solidFill>
                <a:latin typeface="Courier New" panose="02070309020205020404" pitchFamily="49" charset="0"/>
                <a:cs typeface="Courier New" panose="02070309020205020404" pitchFamily="49" charset="0"/>
              </a:rPr>
              <a:t>3</a:t>
            </a:r>
          </a:p>
          <a:p>
            <a:pPr marL="0" indent="0">
              <a:buNone/>
            </a:pPr>
            <a:endParaRPr lang="en-US" sz="2000" b="1" dirty="0">
              <a:solidFill>
                <a:srgbClr val="00B050"/>
              </a:solidFill>
              <a:latin typeface="Courier New" panose="02070309020205020404" pitchFamily="49" charset="0"/>
              <a:cs typeface="Courier New" panose="02070309020205020404" pitchFamily="49" charset="0"/>
            </a:endParaRPr>
          </a:p>
          <a:p>
            <a:pPr>
              <a:buNone/>
            </a:pPr>
            <a:r>
              <a:rPr lang="en-US" sz="2000" dirty="0"/>
              <a:t>Correlation/Convolution are generalizations.    </a:t>
            </a:r>
            <a:endParaRPr lang="en-US" sz="2000" dirty="0" smtClean="0"/>
          </a:p>
          <a:p>
            <a:pPr>
              <a:buNone/>
            </a:pPr>
            <a:r>
              <a:rPr lang="en-US" sz="2000" b="1" dirty="0" smtClean="0">
                <a:solidFill>
                  <a:srgbClr val="00B050"/>
                </a:solidFill>
                <a:latin typeface="Courier New" panose="02070309020205020404" pitchFamily="49" charset="0"/>
                <a:cs typeface="Courier New" panose="02070309020205020404" pitchFamily="49" charset="0"/>
              </a:rPr>
              <a:t>A[</a:t>
            </a:r>
            <a:r>
              <a:rPr lang="en-US" sz="2000" b="1" dirty="0" err="1" smtClean="0">
                <a:solidFill>
                  <a:srgbClr val="00B050"/>
                </a:solidFill>
                <a:latin typeface="Courier New" panose="02070309020205020404" pitchFamily="49" charset="0"/>
                <a:cs typeface="Courier New" panose="02070309020205020404" pitchFamily="49" charset="0"/>
              </a:rPr>
              <a:t>i</a:t>
            </a:r>
            <a:r>
              <a:rPr lang="en-US" sz="2000" b="1" dirty="0">
                <a:solidFill>
                  <a:srgbClr val="00B050"/>
                </a:solidFill>
                <a:latin typeface="Courier New" panose="02070309020205020404" pitchFamily="49" charset="0"/>
                <a:cs typeface="Courier New" panose="02070309020205020404" pitchFamily="49" charset="0"/>
              </a:rPr>
              <a:t>] = w[0]*A[i-1] + w[1]*A[</a:t>
            </a:r>
            <a:r>
              <a:rPr lang="en-US" sz="2000" b="1" dirty="0" err="1">
                <a:solidFill>
                  <a:srgbClr val="00B050"/>
                </a:solidFill>
                <a:latin typeface="Courier New" panose="02070309020205020404" pitchFamily="49" charset="0"/>
                <a:cs typeface="Courier New" panose="02070309020205020404" pitchFamily="49" charset="0"/>
              </a:rPr>
              <a:t>i</a:t>
            </a:r>
            <a:r>
              <a:rPr lang="en-US" sz="2000" b="1" dirty="0">
                <a:solidFill>
                  <a:srgbClr val="00B050"/>
                </a:solidFill>
                <a:latin typeface="Courier New" panose="02070309020205020404" pitchFamily="49" charset="0"/>
                <a:cs typeface="Courier New" panose="02070309020205020404" pitchFamily="49" charset="0"/>
              </a:rPr>
              <a:t>] + w[2]*A[i+1]</a:t>
            </a:r>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Example Parameters</a:t>
            </a:r>
            <a:endParaRPr lang="en-US" dirty="0"/>
          </a:p>
        </p:txBody>
      </p:sp>
      <p:sp>
        <p:nvSpPr>
          <p:cNvPr id="3" name="Content Placeholder 2"/>
          <p:cNvSpPr>
            <a:spLocks noGrp="1"/>
          </p:cNvSpPr>
          <p:nvPr>
            <p:ph idx="1"/>
          </p:nvPr>
        </p:nvSpPr>
        <p:spPr>
          <a:xfrm>
            <a:off x="152400" y="1143000"/>
            <a:ext cx="8839200" cy="5562600"/>
          </a:xfrm>
        </p:spPr>
        <p:txBody>
          <a:bodyPr/>
          <a:lstStyle/>
          <a:p>
            <a:pPr>
              <a:buNone/>
            </a:pPr>
            <a:r>
              <a:rPr lang="en-US" sz="1400" b="1" dirty="0" smtClean="0"/>
              <a:t>Application </a:t>
            </a:r>
            <a:r>
              <a:rPr lang="en-US" sz="1400" b="1" dirty="0" smtClean="0">
                <a:sym typeface="Wingdings" panose="05000000000000000000" pitchFamily="2" charset="2"/>
              </a:rPr>
              <a:t> </a:t>
            </a:r>
            <a:r>
              <a:rPr lang="en-US" sz="1400" b="1" dirty="0" smtClean="0"/>
              <a:t>Averaging filter</a:t>
            </a:r>
          </a:p>
          <a:p>
            <a:r>
              <a:rPr lang="en-US" sz="1400" dirty="0" smtClean="0"/>
              <a:t>Input = 1D array with N elements</a:t>
            </a:r>
          </a:p>
          <a:p>
            <a:r>
              <a:rPr lang="en-US" sz="1400" dirty="0" smtClean="0"/>
              <a:t>Output = 1D array with N elements</a:t>
            </a:r>
          </a:p>
          <a:p>
            <a:r>
              <a:rPr lang="en-US" sz="1400" dirty="0" smtClean="0"/>
              <a:t>Operation – Each output array element is the average of its corresponding element in the input array and its neighbors.</a:t>
            </a:r>
          </a:p>
          <a:p>
            <a:pPr marL="0" indent="0">
              <a:buNone/>
            </a:pPr>
            <a:r>
              <a:rPr lang="en-US" sz="1400" dirty="0" smtClean="0"/>
              <a:t>Example:  Average three neighbors.  Then    </a:t>
            </a:r>
            <a:r>
              <a:rPr lang="en-US" sz="1400" b="1" dirty="0" smtClean="0">
                <a:solidFill>
                  <a:srgbClr val="00B050"/>
                </a:solidFill>
                <a:latin typeface="Courier New" panose="02070309020205020404" pitchFamily="49" charset="0"/>
                <a:cs typeface="Courier New" panose="02070309020205020404" pitchFamily="49" charset="0"/>
              </a:rPr>
              <a:t>A[</a:t>
            </a:r>
            <a:r>
              <a:rPr lang="en-US" sz="1400" b="1" dirty="0" err="1" smtClean="0">
                <a:solidFill>
                  <a:srgbClr val="00B050"/>
                </a:solidFill>
                <a:latin typeface="Courier New" panose="02070309020205020404" pitchFamily="49" charset="0"/>
                <a:cs typeface="Courier New" panose="02070309020205020404" pitchFamily="49" charset="0"/>
              </a:rPr>
              <a:t>i</a:t>
            </a:r>
            <a:r>
              <a:rPr lang="en-US" sz="1400" b="1" dirty="0" smtClean="0">
                <a:solidFill>
                  <a:srgbClr val="00B050"/>
                </a:solidFill>
                <a:latin typeface="Courier New" panose="02070309020205020404" pitchFamily="49" charset="0"/>
                <a:cs typeface="Courier New" panose="02070309020205020404" pitchFamily="49" charset="0"/>
              </a:rPr>
              <a:t>] = </a:t>
            </a:r>
            <a:r>
              <a:rPr lang="en-US" sz="1400" b="1" dirty="0">
                <a:solidFill>
                  <a:srgbClr val="00B050"/>
                </a:solidFill>
                <a:latin typeface="Courier New" panose="02070309020205020404" pitchFamily="49" charset="0"/>
                <a:cs typeface="Courier New" panose="02070309020205020404" pitchFamily="49" charset="0"/>
              </a:rPr>
              <a:t>(A[i-1</a:t>
            </a:r>
            <a:r>
              <a:rPr lang="en-US" sz="1400" b="1" dirty="0" smtClean="0">
                <a:solidFill>
                  <a:srgbClr val="00B050"/>
                </a:solidFill>
                <a:latin typeface="Courier New" panose="02070309020205020404" pitchFamily="49" charset="0"/>
                <a:cs typeface="Courier New" panose="02070309020205020404" pitchFamily="49" charset="0"/>
              </a:rPr>
              <a:t>] + A[</a:t>
            </a:r>
            <a:r>
              <a:rPr lang="en-US" sz="1400" b="1" dirty="0" err="1" smtClean="0">
                <a:solidFill>
                  <a:srgbClr val="00B050"/>
                </a:solidFill>
                <a:latin typeface="Courier New" panose="02070309020205020404" pitchFamily="49" charset="0"/>
                <a:cs typeface="Courier New" panose="02070309020205020404" pitchFamily="49" charset="0"/>
              </a:rPr>
              <a:t>i</a:t>
            </a:r>
            <a:r>
              <a:rPr lang="en-US" sz="1400" b="1" dirty="0" smtClean="0">
                <a:solidFill>
                  <a:srgbClr val="00B050"/>
                </a:solidFill>
                <a:latin typeface="Courier New" panose="02070309020205020404" pitchFamily="49" charset="0"/>
                <a:cs typeface="Courier New" panose="02070309020205020404" pitchFamily="49" charset="0"/>
              </a:rPr>
              <a:t>] + A[i+1]) / 3</a:t>
            </a:r>
          </a:p>
          <a:p>
            <a:pPr>
              <a:buNone/>
            </a:pPr>
            <a:r>
              <a:rPr lang="en-US" sz="1400" dirty="0" smtClean="0"/>
              <a:t>Correlation/Convolution are generalizations.    </a:t>
            </a:r>
            <a:r>
              <a:rPr lang="en-US" sz="1400" b="1" dirty="0" smtClean="0">
                <a:solidFill>
                  <a:srgbClr val="00B050"/>
                </a:solidFill>
                <a:latin typeface="Courier New" panose="02070309020205020404" pitchFamily="49" charset="0"/>
                <a:cs typeface="Courier New" panose="02070309020205020404" pitchFamily="49" charset="0"/>
              </a:rPr>
              <a:t>A[</a:t>
            </a:r>
            <a:r>
              <a:rPr lang="en-US" sz="1400" b="1" dirty="0" err="1" smtClean="0">
                <a:solidFill>
                  <a:srgbClr val="00B050"/>
                </a:solidFill>
                <a:latin typeface="Courier New" panose="02070309020205020404" pitchFamily="49" charset="0"/>
                <a:cs typeface="Courier New" panose="02070309020205020404" pitchFamily="49" charset="0"/>
              </a:rPr>
              <a:t>i</a:t>
            </a:r>
            <a:r>
              <a:rPr lang="en-US" sz="1400" b="1" dirty="0" smtClean="0">
                <a:solidFill>
                  <a:srgbClr val="00B050"/>
                </a:solidFill>
                <a:latin typeface="Courier New" panose="02070309020205020404" pitchFamily="49" charset="0"/>
                <a:cs typeface="Courier New" panose="02070309020205020404" pitchFamily="49" charset="0"/>
              </a:rPr>
              <a:t>] = </a:t>
            </a:r>
            <a:r>
              <a:rPr lang="en-US" sz="1400" b="1" dirty="0">
                <a:solidFill>
                  <a:srgbClr val="00B050"/>
                </a:solidFill>
                <a:latin typeface="Courier New" panose="02070309020205020404" pitchFamily="49" charset="0"/>
                <a:cs typeface="Courier New" panose="02070309020205020404" pitchFamily="49" charset="0"/>
              </a:rPr>
              <a:t>w[0]*A[i-1</a:t>
            </a:r>
            <a:r>
              <a:rPr lang="en-US" sz="1400" b="1" dirty="0" smtClean="0">
                <a:solidFill>
                  <a:srgbClr val="00B050"/>
                </a:solidFill>
                <a:latin typeface="Courier New" panose="02070309020205020404" pitchFamily="49" charset="0"/>
                <a:cs typeface="Courier New" panose="02070309020205020404" pitchFamily="49" charset="0"/>
              </a:rPr>
              <a:t>] + w[1]*A[</a:t>
            </a:r>
            <a:r>
              <a:rPr lang="en-US" sz="1400" b="1" dirty="0" err="1" smtClean="0">
                <a:solidFill>
                  <a:srgbClr val="00B050"/>
                </a:solidFill>
                <a:latin typeface="Courier New" panose="02070309020205020404" pitchFamily="49" charset="0"/>
                <a:cs typeface="Courier New" panose="02070309020205020404" pitchFamily="49" charset="0"/>
              </a:rPr>
              <a:t>i</a:t>
            </a:r>
            <a:r>
              <a:rPr lang="en-US" sz="1400" b="1" dirty="0" smtClean="0">
                <a:solidFill>
                  <a:srgbClr val="00B050"/>
                </a:solidFill>
                <a:latin typeface="Courier New" panose="02070309020205020404" pitchFamily="49" charset="0"/>
                <a:cs typeface="Courier New" panose="02070309020205020404" pitchFamily="49" charset="0"/>
              </a:rPr>
              <a:t>] + w[2]*A[i+1]</a:t>
            </a:r>
          </a:p>
          <a:p>
            <a:pPr>
              <a:buNone/>
            </a:pPr>
            <a:endParaRPr lang="en-US" sz="1400" dirty="0" smtClean="0"/>
          </a:p>
          <a:p>
            <a:pPr>
              <a:buNone/>
            </a:pPr>
            <a:r>
              <a:rPr lang="en-US" sz="1400" dirty="0" smtClean="0"/>
              <a:t>0.  Read and Write Different/Same arrays.</a:t>
            </a:r>
          </a:p>
          <a:p>
            <a:pPr>
              <a:buNone/>
            </a:pPr>
            <a:r>
              <a:rPr lang="en-US" sz="1400" dirty="0" smtClean="0"/>
              <a:t>N  </a:t>
            </a:r>
            <a:r>
              <a:rPr lang="en-US" sz="1400" dirty="0" smtClean="0">
                <a:sym typeface="Wingdings"/>
              </a:rPr>
              <a:t></a:t>
            </a:r>
            <a:r>
              <a:rPr lang="en-US" sz="1400" dirty="0" smtClean="0"/>
              <a:t>   B[</a:t>
            </a:r>
            <a:r>
              <a:rPr lang="en-US" sz="1400" dirty="0" err="1" smtClean="0"/>
              <a:t>i</a:t>
            </a:r>
            <a:r>
              <a:rPr lang="en-US" sz="1400" dirty="0" smtClean="0"/>
              <a:t>] = (A[i-1]+A[</a:t>
            </a:r>
            <a:r>
              <a:rPr lang="en-US" sz="1400" dirty="0" err="1" smtClean="0"/>
              <a:t>i</a:t>
            </a:r>
            <a:r>
              <a:rPr lang="en-US" sz="1400" dirty="0" smtClean="0"/>
              <a:t>]+A[i+1])/3</a:t>
            </a:r>
          </a:p>
          <a:p>
            <a:pPr>
              <a:buNone/>
            </a:pPr>
            <a:r>
              <a:rPr lang="en-US" sz="1400" dirty="0" smtClean="0"/>
              <a:t>Y  </a:t>
            </a:r>
            <a:r>
              <a:rPr lang="en-US" sz="1400" dirty="0" smtClean="0">
                <a:sym typeface="Wingdings"/>
              </a:rPr>
              <a:t></a:t>
            </a:r>
            <a:r>
              <a:rPr lang="en-US" sz="1400" dirty="0" smtClean="0"/>
              <a:t>   A[</a:t>
            </a:r>
            <a:r>
              <a:rPr lang="en-US" sz="1400" dirty="0" err="1" smtClean="0"/>
              <a:t>i</a:t>
            </a:r>
            <a:r>
              <a:rPr lang="en-US" sz="1400" dirty="0" smtClean="0"/>
              <a:t>] = (A[i-1]+A[</a:t>
            </a:r>
            <a:r>
              <a:rPr lang="en-US" sz="1400" dirty="0" err="1" smtClean="0"/>
              <a:t>i</a:t>
            </a:r>
            <a:r>
              <a:rPr lang="en-US" sz="1400" dirty="0" smtClean="0"/>
              <a:t>]+A[i+1])/3</a:t>
            </a:r>
          </a:p>
          <a:p>
            <a:pPr>
              <a:buNone/>
            </a:pPr>
            <a:r>
              <a:rPr lang="en-US" sz="1400" dirty="0" smtClean="0"/>
              <a:t> </a:t>
            </a:r>
          </a:p>
          <a:p>
            <a:pPr>
              <a:buNone/>
            </a:pPr>
            <a:r>
              <a:rPr lang="en-US" sz="1400" dirty="0" smtClean="0"/>
              <a:t>1.  Many iterations or One iteration?</a:t>
            </a:r>
          </a:p>
          <a:p>
            <a:pPr>
              <a:buNone/>
            </a:pPr>
            <a:r>
              <a:rPr lang="en-US" sz="1400" dirty="0" smtClean="0"/>
              <a:t>N </a:t>
            </a:r>
            <a:r>
              <a:rPr lang="en-US" sz="1400" dirty="0" smtClean="0">
                <a:sym typeface="Wingdings"/>
              </a:rPr>
              <a:t></a:t>
            </a:r>
            <a:r>
              <a:rPr lang="en-US" sz="1400" dirty="0" smtClean="0"/>
              <a:t> One iteration</a:t>
            </a:r>
          </a:p>
          <a:p>
            <a:pPr>
              <a:buNone/>
            </a:pPr>
            <a:r>
              <a:rPr lang="en-US" sz="1400" dirty="0" smtClean="0"/>
              <a:t>Y </a:t>
            </a:r>
            <a:r>
              <a:rPr lang="en-US" sz="1400" dirty="0" smtClean="0">
                <a:sym typeface="Wingdings"/>
              </a:rPr>
              <a:t></a:t>
            </a:r>
            <a:r>
              <a:rPr lang="en-US" sz="1400" dirty="0" smtClean="0"/>
              <a:t> Many iterations</a:t>
            </a:r>
          </a:p>
          <a:p>
            <a:pPr>
              <a:buNone/>
            </a:pPr>
            <a:r>
              <a:rPr lang="en-US" sz="1400" dirty="0" smtClean="0"/>
              <a:t> </a:t>
            </a:r>
          </a:p>
          <a:p>
            <a:pPr>
              <a:buNone/>
            </a:pPr>
            <a:r>
              <a:rPr lang="en-US" sz="1400" dirty="0" smtClean="0"/>
              <a:t>2.  Many Blocks or One Block?</a:t>
            </a:r>
          </a:p>
          <a:p>
            <a:pPr>
              <a:buNone/>
            </a:pPr>
            <a:r>
              <a:rPr lang="en-US" sz="1400" dirty="0" smtClean="0"/>
              <a:t>N </a:t>
            </a:r>
            <a:r>
              <a:rPr lang="en-US" sz="1400" dirty="0" smtClean="0">
                <a:sym typeface="Wingdings"/>
              </a:rPr>
              <a:t></a:t>
            </a:r>
            <a:r>
              <a:rPr lang="en-US" sz="1400" dirty="0" smtClean="0"/>
              <a:t> One BLOCK</a:t>
            </a:r>
          </a:p>
          <a:p>
            <a:pPr>
              <a:buNone/>
            </a:pPr>
            <a:r>
              <a:rPr lang="en-US" sz="1400" dirty="0" smtClean="0"/>
              <a:t>Y </a:t>
            </a:r>
            <a:r>
              <a:rPr lang="en-US" sz="1400" dirty="0" smtClean="0">
                <a:sym typeface="Wingdings"/>
              </a:rPr>
              <a:t></a:t>
            </a:r>
            <a:r>
              <a:rPr lang="en-US" sz="1400" dirty="0" smtClean="0"/>
              <a:t> Many BLOCKs</a:t>
            </a:r>
          </a:p>
          <a:p>
            <a:pPr>
              <a:buNone/>
            </a:pPr>
            <a:r>
              <a:rPr lang="en-US" sz="1400" dirty="0" smtClean="0"/>
              <a:t> </a:t>
            </a:r>
          </a:p>
        </p:txBody>
      </p:sp>
      <p:sp>
        <p:nvSpPr>
          <p:cNvPr id="4" name="TextBox 3"/>
          <p:cNvSpPr txBox="1"/>
          <p:nvPr/>
        </p:nvSpPr>
        <p:spPr>
          <a:xfrm>
            <a:off x="4419600" y="4386590"/>
            <a:ext cx="1545616" cy="523220"/>
          </a:xfrm>
          <a:prstGeom prst="rect">
            <a:avLst/>
          </a:prstGeom>
          <a:noFill/>
        </p:spPr>
        <p:txBody>
          <a:bodyPr wrap="none" rtlCol="0">
            <a:spAutoFit/>
          </a:bodyPr>
          <a:lstStyle/>
          <a:p>
            <a:r>
              <a:rPr lang="en-US" sz="2800" b="1" dirty="0" smtClean="0"/>
              <a:t>8 Cases</a:t>
            </a:r>
            <a:endParaRPr lang="en-US" sz="2800" b="1" dirty="0"/>
          </a:p>
        </p:txBody>
      </p:sp>
      <p:sp>
        <p:nvSpPr>
          <p:cNvPr id="5" name="Right Brace 4"/>
          <p:cNvSpPr/>
          <p:nvPr/>
        </p:nvSpPr>
        <p:spPr bwMode="auto">
          <a:xfrm>
            <a:off x="3657600" y="3276600"/>
            <a:ext cx="685800" cy="2743200"/>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lstStyle/>
          <a:p>
            <a:pPr>
              <a:buNone/>
            </a:pPr>
            <a:r>
              <a:rPr lang="en-US" sz="2000" dirty="0" smtClean="0"/>
              <a:t>CASES 0-3 -- N(N/Y)(N/Y)</a:t>
            </a:r>
          </a:p>
          <a:p>
            <a:pPr>
              <a:buNone/>
            </a:pPr>
            <a:r>
              <a:rPr lang="en-US" sz="2000" dirty="0" smtClean="0"/>
              <a:t>2. Single Block</a:t>
            </a:r>
          </a:p>
          <a:p>
            <a:pPr marL="457200" indent="-457200">
              <a:buNone/>
            </a:pPr>
            <a:r>
              <a:rPr lang="en-US" sz="2000" dirty="0" smtClean="0"/>
              <a:t>1. One OR Many iterations</a:t>
            </a:r>
          </a:p>
          <a:p>
            <a:pPr marL="457200" indent="-457200">
              <a:buNone/>
            </a:pPr>
            <a:r>
              <a:rPr lang="en-US" sz="2000" dirty="0" smtClean="0"/>
              <a:t>0. Same OR Different arrays</a:t>
            </a:r>
          </a:p>
          <a:p>
            <a:pPr marL="457200" indent="-457200">
              <a:buNone/>
            </a:pPr>
            <a:endParaRPr lang="en-US" sz="2000" dirty="0" smtClean="0"/>
          </a:p>
          <a:p>
            <a:pPr marL="0" marR="0">
              <a:spcBef>
                <a:spcPts val="0"/>
              </a:spcBef>
              <a:spcAft>
                <a:spcPts val="0"/>
              </a:spcAft>
              <a:buNone/>
            </a:pPr>
            <a:r>
              <a:rPr lang="en-US" sz="2000" dirty="0" smtClean="0">
                <a:latin typeface="Calibri"/>
                <a:ea typeface="Calibri"/>
                <a:cs typeface="Times New Roman"/>
              </a:rPr>
              <a:t>The first four cases are all Single Block.</a:t>
            </a:r>
          </a:p>
          <a:p>
            <a:pPr marL="0" marR="0">
              <a:spcBef>
                <a:spcPts val="0"/>
              </a:spcBef>
              <a:spcAft>
                <a:spcPts val="0"/>
              </a:spcAft>
              <a:buNone/>
            </a:pPr>
            <a:endParaRPr lang="en-US" sz="1800" dirty="0" smtClean="0">
              <a:latin typeface="Calibri"/>
              <a:ea typeface="Calibri"/>
              <a:cs typeface="Times New Roman"/>
            </a:endParaRPr>
          </a:p>
          <a:p>
            <a:pPr marL="0" marR="0">
              <a:spcBef>
                <a:spcPts val="0"/>
              </a:spcBef>
              <a:spcAft>
                <a:spcPts val="0"/>
              </a:spcAft>
              <a:buNone/>
            </a:pPr>
            <a:r>
              <a:rPr lang="en-US" sz="2000" dirty="0" smtClean="0">
                <a:latin typeface="Calibri"/>
                <a:ea typeface="Calibri"/>
                <a:cs typeface="Times New Roman"/>
              </a:rPr>
              <a:t>The Single Block simplifies synchronization, but since it runs on a single SM, there is a restricted amount of SM memory to hold intermediate values and so both a limited number of threads and problem size.</a:t>
            </a:r>
          </a:p>
          <a:p>
            <a:pPr marL="457200" indent="-457200">
              <a:buNone/>
            </a:pP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2895600" cy="2438400"/>
          </a:xfrm>
        </p:spPr>
        <p:txBody>
          <a:bodyPr/>
          <a:lstStyle/>
          <a:p>
            <a:pPr marL="0" marR="0">
              <a:spcBef>
                <a:spcPts val="0"/>
              </a:spcBef>
              <a:spcAft>
                <a:spcPts val="0"/>
              </a:spcAft>
              <a:buNone/>
            </a:pPr>
            <a:r>
              <a:rPr lang="en-US" sz="2000" dirty="0" smtClean="0">
                <a:latin typeface="Calibri"/>
                <a:ea typeface="Calibri"/>
                <a:cs typeface="Times New Roman"/>
              </a:rPr>
              <a:t>CASE 0 – NNN:</a:t>
            </a:r>
          </a:p>
          <a:p>
            <a:pPr marL="0" marR="0">
              <a:spcBef>
                <a:spcPts val="0"/>
              </a:spcBef>
              <a:spcAft>
                <a:spcPts val="0"/>
              </a:spcAft>
              <a:buNone/>
            </a:pPr>
            <a:r>
              <a:rPr lang="en-US" sz="2000" dirty="0" smtClean="0">
                <a:latin typeface="Calibri"/>
                <a:ea typeface="Calibri"/>
                <a:cs typeface="Times New Roman"/>
              </a:rPr>
              <a:t>R/W  different arrays</a:t>
            </a:r>
          </a:p>
          <a:p>
            <a:pPr marL="0" marR="0">
              <a:spcBef>
                <a:spcPts val="0"/>
              </a:spcBef>
              <a:spcAft>
                <a:spcPts val="0"/>
              </a:spcAft>
              <a:buNone/>
            </a:pPr>
            <a:r>
              <a:rPr lang="en-US" sz="2000" dirty="0" smtClean="0">
                <a:latin typeface="Calibri"/>
                <a:ea typeface="Calibri"/>
                <a:cs typeface="Times New Roman"/>
              </a:rPr>
              <a:t>1 iteration</a:t>
            </a:r>
          </a:p>
          <a:p>
            <a:pPr marL="0" marR="0">
              <a:spcBef>
                <a:spcPts val="0"/>
              </a:spcBef>
              <a:spcAft>
                <a:spcPts val="0"/>
              </a:spcAft>
              <a:buNone/>
            </a:pPr>
            <a:r>
              <a:rPr lang="en-US" sz="2000" dirty="0" smtClean="0">
                <a:latin typeface="Calibri"/>
                <a:ea typeface="Calibri"/>
                <a:cs typeface="Times New Roman"/>
              </a:rPr>
              <a:t>1 BLOCK </a:t>
            </a:r>
          </a:p>
          <a:p>
            <a:pPr marL="0" marR="0">
              <a:spcBef>
                <a:spcPts val="0"/>
              </a:spcBef>
              <a:spcAft>
                <a:spcPts val="0"/>
              </a:spcAft>
              <a:buNone/>
            </a:pPr>
            <a:r>
              <a:rPr lang="en-US" sz="2000" dirty="0" smtClean="0">
                <a:latin typeface="Calibri"/>
                <a:ea typeface="Calibri"/>
                <a:cs typeface="Times New Roman"/>
              </a:rPr>
              <a:t> </a:t>
            </a:r>
          </a:p>
          <a:p>
            <a:pPr marL="0" marR="0">
              <a:spcBef>
                <a:spcPts val="0"/>
              </a:spcBef>
              <a:spcAft>
                <a:spcPts val="0"/>
              </a:spcAft>
              <a:buNone/>
            </a:pPr>
            <a:r>
              <a:rPr lang="en-US" sz="2000" dirty="0" smtClean="0">
                <a:latin typeface="Calibri"/>
                <a:ea typeface="Calibri"/>
                <a:cs typeface="Times New Roman"/>
              </a:rPr>
              <a:t>Easy:  No sync needed.</a:t>
            </a:r>
          </a:p>
        </p:txBody>
      </p:sp>
      <p:sp>
        <p:nvSpPr>
          <p:cNvPr id="4" name="Content Placeholder 2"/>
          <p:cNvSpPr txBox="1">
            <a:spLocks/>
          </p:cNvSpPr>
          <p:nvPr/>
        </p:nvSpPr>
        <p:spPr bwMode="auto">
          <a:xfrm>
            <a:off x="3124200" y="381000"/>
            <a:ext cx="5715000" cy="42672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Average(float* A, float* B, int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int </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threadIdx.x;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if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&gt; 0 &amp;&amp;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&lt; N-1)  </a:t>
            </a:r>
            <a:r>
              <a:rPr lang="en-US" sz="1400" b="1" i="0" kern="0" dirty="0" smtClean="0">
                <a:solidFill>
                  <a:schemeClr val="tx2"/>
                </a:solidFill>
                <a:latin typeface="Lucida Console" pitchFamily="49" charset="0"/>
              </a:rPr>
              <a:t>// Not a FOR loop</a:t>
            </a:r>
            <a:endParaRPr kumimoji="0" lang="en-US" sz="1400" b="1" i="0" u="none" strike="noStrike" kern="0" cap="none" spc="0" normalizeH="0" baseline="0" noProof="0" dirty="0" smtClean="0">
              <a:ln>
                <a:noFill/>
              </a:ln>
              <a:solidFill>
                <a:schemeClr val="tx2"/>
              </a:solidFill>
              <a:effectLst/>
              <a:uLnTx/>
              <a:uFillTx/>
              <a:latin typeface="Lucida Console"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B</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(A[i-1] + A[</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A[i+1])/3;</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int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 Kernel invocation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im3 </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dimB</a:t>
            </a:r>
            <a:r>
              <a:rPr lang="en-US" sz="1400" b="1" i="0" kern="0" dirty="0" smtClean="0">
                <a:solidFill>
                  <a:srgbClr val="FF0000"/>
                </a:solidFill>
                <a:latin typeface="Lucida Console" pitchFamily="49" charset="0"/>
              </a:rPr>
              <a:t>lock</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Average&lt;&lt;&lt;1, dimBlock&gt;&gt;&gt;(A, B, 256);</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2895600" cy="2438400"/>
          </a:xfrm>
        </p:spPr>
        <p:txBody>
          <a:bodyPr/>
          <a:lstStyle/>
          <a:p>
            <a:pPr marL="0" marR="0">
              <a:spcBef>
                <a:spcPts val="0"/>
              </a:spcBef>
              <a:spcAft>
                <a:spcPts val="0"/>
              </a:spcAft>
              <a:buNone/>
            </a:pPr>
            <a:r>
              <a:rPr lang="en-US" sz="2000" dirty="0" smtClean="0">
                <a:latin typeface="Calibri"/>
                <a:ea typeface="Calibri"/>
                <a:cs typeface="Times New Roman"/>
              </a:rPr>
              <a:t>CASE 1 – NNY:</a:t>
            </a:r>
          </a:p>
          <a:p>
            <a:pPr marL="0" marR="0">
              <a:spcBef>
                <a:spcPts val="0"/>
              </a:spcBef>
              <a:spcAft>
                <a:spcPts val="0"/>
              </a:spcAft>
              <a:buNone/>
            </a:pPr>
            <a:r>
              <a:rPr lang="en-US" sz="2000" dirty="0" smtClean="0">
                <a:latin typeface="Calibri"/>
                <a:ea typeface="Calibri"/>
                <a:cs typeface="Times New Roman"/>
              </a:rPr>
              <a:t>R/W  same array</a:t>
            </a:r>
          </a:p>
          <a:p>
            <a:pPr marL="0" marR="0">
              <a:spcBef>
                <a:spcPts val="0"/>
              </a:spcBef>
              <a:spcAft>
                <a:spcPts val="0"/>
              </a:spcAft>
              <a:buNone/>
            </a:pPr>
            <a:r>
              <a:rPr lang="en-US" sz="2000" dirty="0" smtClean="0">
                <a:latin typeface="Calibri"/>
                <a:ea typeface="Calibri"/>
                <a:cs typeface="Times New Roman"/>
              </a:rPr>
              <a:t>1 iteration</a:t>
            </a:r>
          </a:p>
          <a:p>
            <a:pPr marL="0" marR="0">
              <a:spcBef>
                <a:spcPts val="0"/>
              </a:spcBef>
              <a:spcAft>
                <a:spcPts val="0"/>
              </a:spcAft>
              <a:buNone/>
            </a:pPr>
            <a:r>
              <a:rPr lang="en-US" sz="2000" dirty="0" smtClean="0">
                <a:latin typeface="Calibri"/>
                <a:ea typeface="Calibri"/>
                <a:cs typeface="Times New Roman"/>
              </a:rPr>
              <a:t>1 BLOCK </a:t>
            </a:r>
          </a:p>
          <a:p>
            <a:pPr marL="0" marR="0">
              <a:spcBef>
                <a:spcPts val="0"/>
              </a:spcBef>
              <a:spcAft>
                <a:spcPts val="0"/>
              </a:spcAft>
              <a:buNone/>
            </a:pPr>
            <a:r>
              <a:rPr lang="en-US" sz="2000" dirty="0" smtClean="0">
                <a:latin typeface="Calibri"/>
                <a:ea typeface="Calibri"/>
                <a:cs typeface="Times New Roman"/>
              </a:rPr>
              <a:t> </a:t>
            </a:r>
          </a:p>
        </p:txBody>
      </p:sp>
      <p:sp>
        <p:nvSpPr>
          <p:cNvPr id="4" name="Content Placeholder 2"/>
          <p:cNvSpPr txBox="1">
            <a:spLocks/>
          </p:cNvSpPr>
          <p:nvPr/>
        </p:nvSpPr>
        <p:spPr bwMode="auto">
          <a:xfrm>
            <a:off x="3657600" y="152400"/>
            <a:ext cx="4800600" cy="50292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Average(float* A, int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int </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threadIdx.x;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if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&gt; 0 &amp;&amp;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&lt; N-1) {</a:t>
            </a:r>
          </a:p>
          <a:p>
            <a:pPr marL="342900" lvl="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float X </a:t>
            </a:r>
            <a:r>
              <a:rPr lang="en-US" sz="1400" b="1" i="0" kern="0" dirty="0" smtClean="0">
                <a:solidFill>
                  <a:srgbClr val="FF0000"/>
                </a:solidFill>
                <a:latin typeface="Lucida Console" pitchFamily="49" charset="0"/>
              </a:rPr>
              <a:t>= (A[i-1] + A[</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 A[i+1])/3;</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indent="-342900" eaLnBrk="0" hangingPunct="0">
              <a:spcBef>
                <a:spcPct val="20000"/>
              </a:spcBef>
            </a:pPr>
            <a:r>
              <a:rPr lang="en-US" sz="1400" b="1" i="0" kern="0" dirty="0" smtClean="0">
                <a:solidFill>
                  <a:srgbClr val="FF0000"/>
                </a:solidFill>
                <a:latin typeface="Lucida Console" pitchFamily="49" charset="0"/>
              </a:rPr>
              <a:t>    __syncthreads();</a:t>
            </a:r>
          </a:p>
          <a:p>
            <a:pPr marL="34290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X;</a:t>
            </a:r>
          </a:p>
          <a:p>
            <a:pPr marL="342900" indent="-342900" eaLnBrk="0" hangingPunct="0">
              <a:spcBef>
                <a:spcPct val="20000"/>
              </a:spcBef>
            </a:pPr>
            <a:r>
              <a:rPr lang="en-US" sz="1400" b="1" i="0" kern="0" dirty="0" smtClean="0">
                <a:solidFill>
                  <a:srgbClr val="FF0000"/>
                </a:solidFill>
                <a:latin typeface="Lucida Console" pitchFamily="49" charset="0"/>
              </a:rPr>
              <a:t>  }</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int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 Kernel invocation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im3 dimBLOCK(256,1,1);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Average&lt;&lt;&lt;1, dimBLOCK&gt;&gt;&gt;(A, 256);</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p:txBody>
      </p:sp>
      <p:sp>
        <p:nvSpPr>
          <p:cNvPr id="6" name="Content Placeholder 2"/>
          <p:cNvSpPr txBox="1">
            <a:spLocks/>
          </p:cNvSpPr>
          <p:nvPr/>
        </p:nvSpPr>
        <p:spPr bwMode="auto">
          <a:xfrm>
            <a:off x="533400" y="5105400"/>
            <a:ext cx="7848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342900" eaLnBrk="0" hangingPunct="0">
              <a:spcBef>
                <a:spcPts val="0"/>
              </a:spcBef>
              <a:spcAft>
                <a:spcPts val="0"/>
              </a:spcAft>
            </a:pPr>
            <a:r>
              <a:rPr lang="en-US" sz="2000" kern="0" dirty="0" smtClean="0">
                <a:latin typeface="Calibri"/>
                <a:ea typeface="Calibri"/>
                <a:cs typeface="Times New Roman"/>
              </a:rPr>
              <a:t>Must SYNC between reads and writes</a:t>
            </a:r>
            <a:r>
              <a:rPr lang="en-US" sz="2000" i="0" kern="0" dirty="0" smtClean="0">
                <a:latin typeface="Calibri"/>
                <a:ea typeface="Calibri"/>
                <a:cs typeface="Times New Roman"/>
              </a:rPr>
              <a:t>.  Otherwise there is a race condition:  some threads may read data that has already been written.</a:t>
            </a:r>
          </a:p>
          <a:p>
            <a:pPr indent="-342900" eaLnBrk="0" hangingPunct="0">
              <a:spcBef>
                <a:spcPts val="0"/>
              </a:spcBef>
              <a:spcAft>
                <a:spcPts val="0"/>
              </a:spcAft>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a:p>
            <a:pPr marL="0" marR="0" lvl="0" indent="-342900" algn="l" defTabSz="914400" rtl="0" eaLnBrk="0" fontAlgn="base"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2895600" cy="2438400"/>
          </a:xfrm>
        </p:spPr>
        <p:txBody>
          <a:bodyPr/>
          <a:lstStyle/>
          <a:p>
            <a:pPr marL="0" marR="0">
              <a:spcBef>
                <a:spcPts val="0"/>
              </a:spcBef>
              <a:spcAft>
                <a:spcPts val="0"/>
              </a:spcAft>
              <a:buNone/>
            </a:pPr>
            <a:r>
              <a:rPr lang="en-US" sz="2000" dirty="0" smtClean="0">
                <a:latin typeface="Calibri"/>
                <a:ea typeface="Calibri"/>
                <a:cs typeface="Times New Roman"/>
              </a:rPr>
              <a:t>CASE 2 – NYN:</a:t>
            </a:r>
          </a:p>
          <a:p>
            <a:pPr marL="0" marR="0">
              <a:spcBef>
                <a:spcPts val="0"/>
              </a:spcBef>
              <a:spcAft>
                <a:spcPts val="0"/>
              </a:spcAft>
              <a:buNone/>
            </a:pPr>
            <a:r>
              <a:rPr lang="en-US" sz="2000" dirty="0" smtClean="0">
                <a:latin typeface="Calibri"/>
                <a:ea typeface="Calibri"/>
                <a:cs typeface="Times New Roman"/>
              </a:rPr>
              <a:t>R/W  different arrays</a:t>
            </a:r>
          </a:p>
          <a:p>
            <a:pPr marL="0" marR="0">
              <a:spcBef>
                <a:spcPts val="0"/>
              </a:spcBef>
              <a:spcAft>
                <a:spcPts val="0"/>
              </a:spcAft>
              <a:buNone/>
            </a:pPr>
            <a:r>
              <a:rPr lang="en-US" sz="2000" dirty="0" smtClean="0">
                <a:latin typeface="Calibri"/>
                <a:ea typeface="Calibri"/>
                <a:cs typeface="Times New Roman"/>
              </a:rPr>
              <a:t>Multiple iterations</a:t>
            </a:r>
          </a:p>
          <a:p>
            <a:pPr marL="0" marR="0">
              <a:spcBef>
                <a:spcPts val="0"/>
              </a:spcBef>
              <a:spcAft>
                <a:spcPts val="0"/>
              </a:spcAft>
              <a:buNone/>
            </a:pPr>
            <a:r>
              <a:rPr lang="en-US" sz="2000" dirty="0" smtClean="0">
                <a:latin typeface="Calibri"/>
                <a:ea typeface="Calibri"/>
                <a:cs typeface="Times New Roman"/>
              </a:rPr>
              <a:t>1 BLOCK </a:t>
            </a:r>
          </a:p>
          <a:p>
            <a:pPr marL="0" marR="0">
              <a:spcBef>
                <a:spcPts val="0"/>
              </a:spcBef>
              <a:spcAft>
                <a:spcPts val="0"/>
              </a:spcAft>
              <a:buNone/>
            </a:pPr>
            <a:endParaRPr lang="en-US" sz="2000" dirty="0" smtClean="0">
              <a:latin typeface="Calibri"/>
              <a:ea typeface="Calibri"/>
              <a:cs typeface="Times New Roman"/>
            </a:endParaRPr>
          </a:p>
          <a:p>
            <a:pPr marL="0" marR="0">
              <a:spcBef>
                <a:spcPts val="0"/>
              </a:spcBef>
              <a:spcAft>
                <a:spcPts val="0"/>
              </a:spcAft>
              <a:buNone/>
            </a:pPr>
            <a:r>
              <a:rPr lang="en-US" sz="2000" dirty="0" smtClean="0">
                <a:latin typeface="Calibri"/>
                <a:ea typeface="Calibri"/>
                <a:cs typeface="Times New Roman"/>
              </a:rPr>
              <a:t> </a:t>
            </a:r>
          </a:p>
        </p:txBody>
      </p:sp>
      <p:sp>
        <p:nvSpPr>
          <p:cNvPr id="4" name="Content Placeholder 2"/>
          <p:cNvSpPr txBox="1">
            <a:spLocks/>
          </p:cNvSpPr>
          <p:nvPr/>
        </p:nvSpPr>
        <p:spPr bwMode="auto">
          <a:xfrm>
            <a:off x="3200400" y="152400"/>
            <a:ext cx="5715000" cy="54864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Average(float* A, float* B, int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int </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threadIdx.x;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for (int j = 0; j &lt; 50; j++)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if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&gt; 0 &amp;&amp;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&lt; N-1) {</a:t>
            </a:r>
          </a:p>
          <a:p>
            <a:pPr marL="342900" lvl="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B[</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t>
            </a:r>
            <a:r>
              <a:rPr lang="en-US" sz="1400" b="1" i="0" kern="0" dirty="0" smtClean="0">
                <a:solidFill>
                  <a:srgbClr val="FF0000"/>
                </a:solidFill>
                <a:latin typeface="Lucida Console" pitchFamily="49" charset="0"/>
              </a:rPr>
              <a:t>= (A[i-1] + A[</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 A[i+1])/3;</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indent="-342900" eaLnBrk="0" hangingPunct="0">
              <a:spcBef>
                <a:spcPct val="20000"/>
              </a:spcBef>
            </a:pPr>
            <a:r>
              <a:rPr lang="en-US" sz="1400" b="1" i="0" kern="0" dirty="0" smtClean="0">
                <a:solidFill>
                  <a:srgbClr val="FF0000"/>
                </a:solidFill>
                <a:latin typeface="Lucida Console" pitchFamily="49" charset="0"/>
              </a:rPr>
              <a:t>      __syncthreads();</a:t>
            </a:r>
          </a:p>
          <a:p>
            <a:pPr marL="34290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(B[i-1] + B[</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B[i+1])/3;</a:t>
            </a:r>
          </a:p>
          <a:p>
            <a:pPr marL="342900" indent="-342900" eaLnBrk="0" hangingPunct="0">
              <a:spcBef>
                <a:spcPct val="20000"/>
              </a:spcBef>
            </a:pPr>
            <a:r>
              <a:rPr lang="en-US" sz="1400" b="1" i="0" kern="0" dirty="0" smtClean="0">
                <a:solidFill>
                  <a:srgbClr val="FF0000"/>
                </a:solidFill>
                <a:latin typeface="Lucida Console" pitchFamily="49" charset="0"/>
              </a:rPr>
              <a:t>      __syncthreads();</a:t>
            </a:r>
          </a:p>
          <a:p>
            <a:pPr marL="342900" indent="-342900" eaLnBrk="0" hangingPunct="0">
              <a:spcBef>
                <a:spcPct val="20000"/>
              </a:spcBef>
            </a:pPr>
            <a:r>
              <a:rPr lang="en-US" sz="1400" b="1" i="0" kern="0" dirty="0" smtClean="0">
                <a:solidFill>
                  <a:srgbClr val="FF0000"/>
                </a:solidFill>
                <a:latin typeface="Lucida Console" pitchFamily="49" charset="0"/>
              </a:rPr>
              <a:t>    }</a:t>
            </a:r>
          </a:p>
          <a:p>
            <a:pPr marL="342900" indent="-342900" eaLnBrk="0" hangingPunct="0">
              <a:spcBef>
                <a:spcPct val="20000"/>
              </a:spcBef>
            </a:pPr>
            <a:r>
              <a:rPr lang="en-US" sz="1400" b="1" i="0" kern="0" dirty="0" smtClean="0">
                <a:solidFill>
                  <a:srgbClr val="FF0000"/>
                </a:solidFill>
                <a:latin typeface="Lucida Console" pitchFamily="49" charset="0"/>
              </a:rPr>
              <a:t>  }</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indent="-342900" eaLnBrk="0" hangingPunct="0">
              <a:spcBef>
                <a:spcPct val="20000"/>
              </a:spcBef>
              <a:defRPr/>
            </a:pPr>
            <a:r>
              <a:rPr lang="en-US" sz="1400" b="1" i="0" kern="0" dirty="0">
                <a:solidFill>
                  <a:srgbClr val="000000"/>
                </a:solidFill>
                <a:latin typeface="Lucida Console" pitchFamily="49" charset="0"/>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int</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 Kernel invocation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im3 dimBlock(256,1,1);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Average&lt;&lt;&lt;1, dimBlock&gt;&gt;&gt;(A,B,256);</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p:txBody>
      </p:sp>
      <p:sp>
        <p:nvSpPr>
          <p:cNvPr id="6" name="Content Placeholder 2"/>
          <p:cNvSpPr txBox="1">
            <a:spLocks/>
          </p:cNvSpPr>
          <p:nvPr/>
        </p:nvSpPr>
        <p:spPr bwMode="auto">
          <a:xfrm>
            <a:off x="533400" y="5791200"/>
            <a:ext cx="78486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342900" eaLnBrk="0" hangingPunct="0">
              <a:spcBef>
                <a:spcPts val="0"/>
              </a:spcBef>
              <a:spcAft>
                <a:spcPts val="0"/>
              </a:spcAft>
            </a:pPr>
            <a:r>
              <a:rPr lang="en-US" sz="2000" kern="0" dirty="0" smtClean="0">
                <a:latin typeface="Calibri"/>
                <a:ea typeface="Calibri"/>
                <a:cs typeface="Times New Roman"/>
              </a:rPr>
              <a:t>Must SYNC between writes.  </a:t>
            </a:r>
            <a:r>
              <a:rPr lang="en-US" sz="2000" i="0" kern="0" dirty="0" smtClean="0">
                <a:latin typeface="Calibri"/>
                <a:ea typeface="Calibri"/>
                <a:cs typeface="Times New Roman"/>
              </a:rPr>
              <a:t>Otherwise there is a race condition:  threads may be on different iterations and so read wrong data.</a:t>
            </a:r>
          </a:p>
          <a:p>
            <a:pPr indent="-342900" eaLnBrk="0" hangingPunct="0">
              <a:spcBef>
                <a:spcPts val="0"/>
              </a:spcBef>
              <a:spcAft>
                <a:spcPts val="0"/>
              </a:spcAft>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a:p>
            <a:pPr marL="0" marR="0" lvl="0" indent="-342900" algn="l" defTabSz="914400" rtl="0" eaLnBrk="0" fontAlgn="base"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2895600" cy="2438400"/>
          </a:xfrm>
        </p:spPr>
        <p:txBody>
          <a:bodyPr/>
          <a:lstStyle/>
          <a:p>
            <a:pPr marL="0" marR="0">
              <a:spcBef>
                <a:spcPts val="0"/>
              </a:spcBef>
              <a:spcAft>
                <a:spcPts val="0"/>
              </a:spcAft>
              <a:buNone/>
            </a:pPr>
            <a:r>
              <a:rPr lang="en-US" sz="2000" dirty="0" smtClean="0">
                <a:latin typeface="Calibri"/>
                <a:ea typeface="Calibri"/>
                <a:cs typeface="Times New Roman"/>
              </a:rPr>
              <a:t>CASE 3 – NYY:</a:t>
            </a:r>
          </a:p>
          <a:p>
            <a:pPr marL="0" marR="0">
              <a:spcBef>
                <a:spcPts val="0"/>
              </a:spcBef>
              <a:spcAft>
                <a:spcPts val="0"/>
              </a:spcAft>
              <a:buNone/>
            </a:pPr>
            <a:r>
              <a:rPr lang="en-US" sz="2000" dirty="0" smtClean="0">
                <a:latin typeface="Calibri"/>
                <a:ea typeface="Calibri"/>
                <a:cs typeface="Times New Roman"/>
              </a:rPr>
              <a:t>R/W  same array</a:t>
            </a:r>
          </a:p>
          <a:p>
            <a:pPr marL="0" marR="0">
              <a:spcBef>
                <a:spcPts val="0"/>
              </a:spcBef>
              <a:spcAft>
                <a:spcPts val="0"/>
              </a:spcAft>
              <a:buNone/>
            </a:pPr>
            <a:r>
              <a:rPr lang="en-US" sz="2000" dirty="0" smtClean="0">
                <a:latin typeface="Calibri"/>
                <a:ea typeface="Calibri"/>
                <a:cs typeface="Times New Roman"/>
              </a:rPr>
              <a:t>Multiple iterations</a:t>
            </a:r>
          </a:p>
          <a:p>
            <a:pPr marL="0" marR="0">
              <a:spcBef>
                <a:spcPts val="0"/>
              </a:spcBef>
              <a:spcAft>
                <a:spcPts val="0"/>
              </a:spcAft>
              <a:buNone/>
            </a:pPr>
            <a:r>
              <a:rPr lang="en-US" sz="2000" dirty="0" smtClean="0">
                <a:latin typeface="Calibri"/>
                <a:ea typeface="Calibri"/>
                <a:cs typeface="Times New Roman"/>
              </a:rPr>
              <a:t>1 BLOCK </a:t>
            </a:r>
          </a:p>
          <a:p>
            <a:pPr marL="0" marR="0">
              <a:spcBef>
                <a:spcPts val="0"/>
              </a:spcBef>
              <a:spcAft>
                <a:spcPts val="0"/>
              </a:spcAft>
              <a:buNone/>
            </a:pPr>
            <a:endParaRPr lang="en-US" sz="2000" dirty="0" smtClean="0">
              <a:latin typeface="Calibri"/>
              <a:ea typeface="Calibri"/>
              <a:cs typeface="Times New Roman"/>
            </a:endParaRPr>
          </a:p>
          <a:p>
            <a:pPr marL="0" marR="0">
              <a:spcBef>
                <a:spcPts val="0"/>
              </a:spcBef>
              <a:spcAft>
                <a:spcPts val="0"/>
              </a:spcAft>
              <a:buNone/>
            </a:pPr>
            <a:r>
              <a:rPr lang="en-US" sz="2000" dirty="0" smtClean="0">
                <a:latin typeface="Calibri"/>
                <a:ea typeface="Calibri"/>
                <a:cs typeface="Times New Roman"/>
              </a:rPr>
              <a:t> </a:t>
            </a:r>
          </a:p>
        </p:txBody>
      </p:sp>
      <p:sp>
        <p:nvSpPr>
          <p:cNvPr id="4" name="Content Placeholder 2"/>
          <p:cNvSpPr txBox="1">
            <a:spLocks/>
          </p:cNvSpPr>
          <p:nvPr/>
        </p:nvSpPr>
        <p:spPr bwMode="auto">
          <a:xfrm>
            <a:off x="3276600" y="152400"/>
            <a:ext cx="4953000" cy="54864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Average(float* A,</a:t>
            </a: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int N</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int </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threadIdx.x;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for (int j = 0; j &lt; 100; j++)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if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&gt; 0 &amp;&amp;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&lt; N-1) {</a:t>
            </a:r>
          </a:p>
          <a:p>
            <a:pPr marL="342900" lvl="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float X </a:t>
            </a:r>
            <a:r>
              <a:rPr lang="en-US" sz="1400" b="1" i="0" kern="0" dirty="0" smtClean="0">
                <a:solidFill>
                  <a:srgbClr val="FF0000"/>
                </a:solidFill>
                <a:latin typeface="Lucida Console" pitchFamily="49" charset="0"/>
              </a:rPr>
              <a:t>= (A[i-1] + A[</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 A[i+1])/3;</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indent="-342900" eaLnBrk="0" hangingPunct="0">
              <a:spcBef>
                <a:spcPct val="20000"/>
              </a:spcBef>
            </a:pPr>
            <a:r>
              <a:rPr lang="en-US" sz="1400" b="1" i="0" kern="0" dirty="0" smtClean="0">
                <a:solidFill>
                  <a:srgbClr val="FF0000"/>
                </a:solidFill>
                <a:latin typeface="Lucida Console" pitchFamily="49" charset="0"/>
              </a:rPr>
              <a:t>      __syncthreads();</a:t>
            </a:r>
          </a:p>
          <a:p>
            <a:pPr marL="342900" indent="-342900" eaLnBrk="0" hangingPunct="0">
              <a:spcBef>
                <a:spcPct val="20000"/>
              </a:spcBef>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X;</a:t>
            </a:r>
          </a:p>
          <a:p>
            <a:pPr marL="342900" indent="-342900" eaLnBrk="0" hangingPunct="0">
              <a:spcBef>
                <a:spcPct val="20000"/>
              </a:spcBef>
            </a:pPr>
            <a:r>
              <a:rPr lang="en-US" sz="1400" b="1" i="0" kern="0" dirty="0" smtClean="0">
                <a:solidFill>
                  <a:srgbClr val="FF0000"/>
                </a:solidFill>
                <a:latin typeface="Lucida Console" pitchFamily="49" charset="0"/>
              </a:rPr>
              <a:t>      __syncthreads();</a:t>
            </a:r>
          </a:p>
          <a:p>
            <a:pPr marL="342900" indent="-342900" eaLnBrk="0" hangingPunct="0">
              <a:spcBef>
                <a:spcPct val="20000"/>
              </a:spcBef>
            </a:pPr>
            <a:r>
              <a:rPr lang="en-US" sz="1400" b="1" i="0" kern="0" dirty="0" smtClean="0">
                <a:solidFill>
                  <a:srgbClr val="FF0000"/>
                </a:solidFill>
                <a:latin typeface="Lucida Console" pitchFamily="49" charset="0"/>
              </a:rPr>
              <a:t>    }</a:t>
            </a:r>
          </a:p>
          <a:p>
            <a:pPr marL="342900" indent="-342900" eaLnBrk="0" hangingPunct="0">
              <a:spcBef>
                <a:spcPct val="20000"/>
              </a:spcBef>
            </a:pPr>
            <a:r>
              <a:rPr lang="en-US" sz="1400" b="1" i="0" kern="0" dirty="0" smtClean="0">
                <a:solidFill>
                  <a:srgbClr val="FF0000"/>
                </a:solidFill>
                <a:latin typeface="Lucida Console" pitchFamily="49" charset="0"/>
              </a:rPr>
              <a:t>  }</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indent="-342900" eaLnBrk="0" hangingPunct="0">
              <a:spcBef>
                <a:spcPct val="20000"/>
              </a:spcBef>
              <a:defRPr/>
            </a:pPr>
            <a:r>
              <a:rPr lang="en-US" sz="1400" b="1" i="0" kern="0" dirty="0">
                <a:solidFill>
                  <a:srgbClr val="000000"/>
                </a:solidFill>
                <a:latin typeface="Lucida Console" pitchFamily="49" charset="0"/>
              </a:rPr>
              <a:t>// </a:t>
            </a:r>
            <a:r>
              <a:rPr lang="en-US" sz="1400" b="1" i="0" kern="0" dirty="0" smtClean="0">
                <a:solidFill>
                  <a:srgbClr val="000000"/>
                </a:solidFill>
                <a:latin typeface="Lucida Console" pitchFamily="49" charset="0"/>
              </a:rPr>
              <a:t>------------------</a:t>
            </a: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int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 Kernel invocation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im3 dimBlock(256,1,1);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Average&lt;&lt;&lt;1, dimBlock&gt;&gt;&gt;(A,256);</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p:txBody>
      </p:sp>
      <p:sp>
        <p:nvSpPr>
          <p:cNvPr id="6" name="Content Placeholder 2"/>
          <p:cNvSpPr txBox="1">
            <a:spLocks/>
          </p:cNvSpPr>
          <p:nvPr/>
        </p:nvSpPr>
        <p:spPr bwMode="auto">
          <a:xfrm>
            <a:off x="457200" y="5791200"/>
            <a:ext cx="8001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indent="-342900" eaLnBrk="0" hangingPunct="0">
              <a:spcBef>
                <a:spcPts val="0"/>
              </a:spcBef>
              <a:spcAft>
                <a:spcPts val="0"/>
              </a:spcAft>
            </a:pPr>
            <a:r>
              <a:rPr lang="en-US" sz="2000" i="0" kern="0" dirty="0" smtClean="0">
                <a:latin typeface="Calibri"/>
                <a:ea typeface="Calibri"/>
                <a:cs typeface="Times New Roman"/>
              </a:rPr>
              <a:t>Must SYNC between reads and writes.  Otherwise there is a race condition:  threads may be on different iterations and so read wrong data.</a:t>
            </a:r>
          </a:p>
          <a:p>
            <a:pPr indent="-342900" eaLnBrk="0" hangingPunct="0">
              <a:spcBef>
                <a:spcPts val="0"/>
              </a:spcBef>
              <a:spcAft>
                <a:spcPts val="0"/>
              </a:spcAft>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a:p>
            <a:pPr marL="0" marR="0" lvl="0" indent="-342900" algn="l" defTabSz="914400" rtl="0" eaLnBrk="0" fontAlgn="base"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Calibri"/>
                <a:ea typeface="Calibri"/>
                <a:cs typeface="Times New Roman"/>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lstStyle/>
          <a:p>
            <a:pPr marL="0" marR="0">
              <a:lnSpc>
                <a:spcPct val="115000"/>
              </a:lnSpc>
              <a:spcBef>
                <a:spcPts val="0"/>
              </a:spcBef>
              <a:spcAft>
                <a:spcPts val="0"/>
              </a:spcAft>
              <a:buNone/>
            </a:pPr>
            <a:r>
              <a:rPr lang="en-US" sz="1800" b="1" dirty="0" smtClean="0">
                <a:solidFill>
                  <a:srgbClr val="00B050"/>
                </a:solidFill>
                <a:latin typeface="Calibri" pitchFamily="34" charset="0"/>
                <a:ea typeface="Calibri"/>
                <a:cs typeface="Times New Roman"/>
              </a:rPr>
              <a:t>What’s the drawback of SYNCTHREADS?</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At the end of the SYNC all activity must be completed, e.g., all writes by all threads in the BLOCK must have finished.  This means that, if necessary, there must be enough space to hold all of these written intermediate values.</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Why is this potentially a big deal?  Let’s look at the CASE with a single array.</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Code without SYNC looks like this:</a:t>
            </a:r>
          </a:p>
          <a:p>
            <a:pPr marL="0" marR="0">
              <a:spcBef>
                <a:spcPts val="0"/>
              </a:spcBef>
              <a:spcAft>
                <a:spcPts val="0"/>
              </a:spcAft>
              <a:buNone/>
            </a:pPr>
            <a:r>
              <a:rPr lang="en-US" sz="2000" b="1" dirty="0" smtClean="0">
                <a:latin typeface="Courier New" panose="02070309020205020404" pitchFamily="49" charset="0"/>
                <a:ea typeface="Calibri"/>
                <a:cs typeface="Courier New" panose="02070309020205020404" pitchFamily="49" charset="0"/>
              </a:rPr>
              <a:t>A[</a:t>
            </a:r>
            <a:r>
              <a:rPr lang="en-US" sz="2000" b="1" dirty="0" err="1" smtClean="0">
                <a:latin typeface="Courier New" panose="02070309020205020404" pitchFamily="49" charset="0"/>
                <a:ea typeface="Calibri"/>
                <a:cs typeface="Courier New" panose="02070309020205020404" pitchFamily="49" charset="0"/>
              </a:rPr>
              <a:t>i</a:t>
            </a:r>
            <a:r>
              <a:rPr lang="en-US" sz="2000" b="1" dirty="0" smtClean="0">
                <a:latin typeface="Courier New" panose="02070309020205020404" pitchFamily="49" charset="0"/>
                <a:ea typeface="Calibri"/>
                <a:cs typeface="Courier New" panose="02070309020205020404" pitchFamily="49" charset="0"/>
              </a:rPr>
              <a:t>] = (A[i-1]+A[</a:t>
            </a:r>
            <a:r>
              <a:rPr lang="en-US" sz="2000" b="1" dirty="0" err="1" smtClean="0">
                <a:latin typeface="Courier New" panose="02070309020205020404" pitchFamily="49" charset="0"/>
                <a:ea typeface="Calibri"/>
                <a:cs typeface="Courier New" panose="02070309020205020404" pitchFamily="49" charset="0"/>
              </a:rPr>
              <a:t>i</a:t>
            </a:r>
            <a:r>
              <a:rPr lang="en-US" sz="2000" b="1" dirty="0" smtClean="0">
                <a:latin typeface="Courier New" panose="02070309020205020404" pitchFamily="49" charset="0"/>
                <a:ea typeface="Calibri"/>
                <a:cs typeface="Courier New" panose="02070309020205020404" pitchFamily="49" charset="0"/>
              </a:rPr>
              <a:t>]+A[i+1])/3</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Code with SYNC looks like this:</a:t>
            </a:r>
          </a:p>
          <a:p>
            <a:pPr marL="0" marR="0">
              <a:spcBef>
                <a:spcPts val="0"/>
              </a:spcBef>
              <a:spcAft>
                <a:spcPts val="0"/>
              </a:spcAft>
              <a:buNone/>
            </a:pPr>
            <a:r>
              <a:rPr lang="en-US" sz="2000" b="1" dirty="0" smtClean="0">
                <a:solidFill>
                  <a:srgbClr val="00B050"/>
                </a:solidFill>
                <a:latin typeface="Courier New" panose="02070309020205020404" pitchFamily="49" charset="0"/>
                <a:ea typeface="Calibri"/>
                <a:cs typeface="Courier New" panose="02070309020205020404" pitchFamily="49" charset="0"/>
              </a:rPr>
              <a:t>x</a:t>
            </a:r>
            <a:r>
              <a:rPr lang="en-US" sz="2000" b="1" dirty="0" smtClean="0">
                <a:latin typeface="Courier New" panose="02070309020205020404" pitchFamily="49" charset="0"/>
                <a:ea typeface="Calibri"/>
                <a:cs typeface="Courier New" panose="02070309020205020404" pitchFamily="49" charset="0"/>
              </a:rPr>
              <a:t> = (A[i-1]+A[</a:t>
            </a:r>
            <a:r>
              <a:rPr lang="en-US" sz="2000" b="1" dirty="0" err="1" smtClean="0">
                <a:latin typeface="Courier New" panose="02070309020205020404" pitchFamily="49" charset="0"/>
                <a:ea typeface="Calibri"/>
                <a:cs typeface="Courier New" panose="02070309020205020404" pitchFamily="49" charset="0"/>
              </a:rPr>
              <a:t>i</a:t>
            </a:r>
            <a:r>
              <a:rPr lang="en-US" sz="2000" b="1" dirty="0" smtClean="0">
                <a:latin typeface="Courier New" panose="02070309020205020404" pitchFamily="49" charset="0"/>
                <a:ea typeface="Calibri"/>
                <a:cs typeface="Courier New" panose="02070309020205020404" pitchFamily="49" charset="0"/>
              </a:rPr>
              <a:t>]+A[i+1])/3</a:t>
            </a:r>
          </a:p>
          <a:p>
            <a:pPr marL="0" marR="0">
              <a:spcBef>
                <a:spcPts val="0"/>
              </a:spcBef>
              <a:spcAft>
                <a:spcPts val="0"/>
              </a:spcAft>
              <a:buNone/>
            </a:pPr>
            <a:r>
              <a:rPr lang="en-US" sz="2000" b="1" dirty="0" smtClean="0">
                <a:latin typeface="Courier New" panose="02070309020205020404" pitchFamily="49" charset="0"/>
                <a:ea typeface="Calibri"/>
                <a:cs typeface="Courier New" panose="02070309020205020404" pitchFamily="49" charset="0"/>
              </a:rPr>
              <a:t>SYNC</a:t>
            </a:r>
          </a:p>
          <a:p>
            <a:pPr marL="0" marR="0">
              <a:spcBef>
                <a:spcPts val="0"/>
              </a:spcBef>
              <a:spcAft>
                <a:spcPts val="0"/>
              </a:spcAft>
              <a:buNone/>
            </a:pPr>
            <a:r>
              <a:rPr lang="en-US" sz="2000" b="1" dirty="0" smtClean="0">
                <a:latin typeface="Courier New" panose="02070309020205020404" pitchFamily="49" charset="0"/>
                <a:ea typeface="Calibri"/>
                <a:cs typeface="Courier New" panose="02070309020205020404" pitchFamily="49" charset="0"/>
              </a:rPr>
              <a:t>A[</a:t>
            </a:r>
            <a:r>
              <a:rPr lang="en-US" sz="2000" b="1" dirty="0" err="1" smtClean="0">
                <a:latin typeface="Courier New" panose="02070309020205020404" pitchFamily="49" charset="0"/>
                <a:ea typeface="Calibri"/>
                <a:cs typeface="Courier New" panose="02070309020205020404" pitchFamily="49" charset="0"/>
              </a:rPr>
              <a:t>i</a:t>
            </a:r>
            <a:r>
              <a:rPr lang="en-US" sz="2000" b="1" dirty="0" smtClean="0">
                <a:latin typeface="Courier New" panose="02070309020205020404" pitchFamily="49" charset="0"/>
                <a:ea typeface="Calibri"/>
                <a:cs typeface="Courier New" panose="02070309020205020404" pitchFamily="49" charset="0"/>
              </a:rPr>
              <a:t>] = </a:t>
            </a:r>
            <a:r>
              <a:rPr lang="en-US" sz="2000" b="1" dirty="0" smtClean="0">
                <a:solidFill>
                  <a:srgbClr val="00B050"/>
                </a:solidFill>
                <a:latin typeface="Courier New" panose="02070309020205020404" pitchFamily="49" charset="0"/>
                <a:ea typeface="Calibri"/>
                <a:cs typeface="Courier New" panose="02070309020205020404" pitchFamily="49" charset="0"/>
              </a:rPr>
              <a:t>x</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The issue is not that there is an extra operation (involving </a:t>
            </a:r>
            <a:r>
              <a:rPr lang="en-US" sz="1600" b="1" dirty="0" smtClean="0">
                <a:solidFill>
                  <a:srgbClr val="00B050"/>
                </a:solidFill>
                <a:latin typeface="Calibri" pitchFamily="34" charset="0"/>
                <a:ea typeface="Calibri"/>
                <a:cs typeface="Times New Roman"/>
              </a:rPr>
              <a:t>x</a:t>
            </a:r>
            <a:r>
              <a:rPr lang="en-US" sz="1600" dirty="0" smtClean="0">
                <a:latin typeface="Calibri" pitchFamily="34" charset="0"/>
                <a:ea typeface="Calibri"/>
                <a:cs typeface="Times New Roman"/>
              </a:rPr>
              <a:t>), this would be done anyway.</a:t>
            </a:r>
          </a:p>
          <a:p>
            <a:pPr marL="0" marR="0">
              <a:spcBef>
                <a:spcPts val="0"/>
              </a:spcBef>
              <a:spcAft>
                <a:spcPts val="0"/>
              </a:spcAft>
              <a:buNone/>
            </a:pPr>
            <a:r>
              <a:rPr lang="en-US" sz="1600" dirty="0" smtClean="0">
                <a:latin typeface="Calibri" pitchFamily="34" charset="0"/>
                <a:ea typeface="Calibri"/>
                <a:cs typeface="Times New Roman"/>
              </a:rPr>
              <a:t>Rather it is that there must be a variable </a:t>
            </a:r>
            <a:r>
              <a:rPr lang="en-US" sz="1600" b="1" dirty="0" smtClean="0">
                <a:solidFill>
                  <a:srgbClr val="00B050"/>
                </a:solidFill>
                <a:latin typeface="Calibri" pitchFamily="34" charset="0"/>
                <a:ea typeface="Calibri"/>
                <a:cs typeface="Times New Roman"/>
              </a:rPr>
              <a:t>x</a:t>
            </a:r>
            <a:r>
              <a:rPr lang="en-US" sz="1600" dirty="0" smtClean="0">
                <a:latin typeface="Calibri" pitchFamily="34" charset="0"/>
                <a:ea typeface="Calibri"/>
                <a:cs typeface="Times New Roman"/>
              </a:rPr>
              <a:t> available for each thread for the life of the kernel.</a:t>
            </a:r>
          </a:p>
          <a:p>
            <a:pPr marL="0" marR="0">
              <a:spcBef>
                <a:spcPts val="0"/>
              </a:spcBef>
              <a:spcAft>
                <a:spcPts val="0"/>
              </a:spcAft>
              <a:buNone/>
            </a:pPr>
            <a:r>
              <a:rPr lang="en-US" sz="1600" dirty="0" smtClean="0">
                <a:latin typeface="Calibri" pitchFamily="34" charset="0"/>
                <a:ea typeface="Calibri"/>
                <a:cs typeface="Times New Roman"/>
              </a:rPr>
              <a:t> </a:t>
            </a:r>
          </a:p>
          <a:p>
            <a:pPr marL="0" marR="0">
              <a:spcBef>
                <a:spcPts val="0"/>
              </a:spcBef>
              <a:spcAft>
                <a:spcPts val="0"/>
              </a:spcAft>
              <a:buNone/>
            </a:pPr>
            <a:r>
              <a:rPr lang="en-US" sz="1600" dirty="0" smtClean="0">
                <a:latin typeface="Calibri" pitchFamily="34" charset="0"/>
                <a:ea typeface="Calibri"/>
                <a:cs typeface="Times New Roman"/>
              </a:rPr>
              <a:t>This also gives an idea about why there is a limit on the number of threads per BLOCK (although this is not the direct reason, that has to do with the number of contexts in the SMs).</a:t>
            </a:r>
          </a:p>
          <a:p>
            <a:pPr marL="0" marR="0">
              <a:spcBef>
                <a:spcPts val="0"/>
              </a:spcBef>
              <a:spcAft>
                <a:spcPts val="0"/>
              </a:spcAft>
              <a:buNone/>
            </a:pPr>
            <a:r>
              <a:rPr lang="en-US" sz="1600" dirty="0" smtClean="0">
                <a:latin typeface="Calibri" pitchFamily="34" charset="0"/>
                <a:ea typeface="Calibri"/>
                <a:cs typeface="Times New Roman"/>
              </a:rPr>
              <a:t/>
            </a:r>
            <a:br>
              <a:rPr lang="en-US" sz="1600" dirty="0" smtClean="0">
                <a:latin typeface="Calibri" pitchFamily="34" charset="0"/>
                <a:ea typeface="Calibri"/>
                <a:cs typeface="Times New Roman"/>
              </a:rPr>
            </a:br>
            <a:r>
              <a:rPr lang="en-US" sz="1600" dirty="0" smtClean="0">
                <a:latin typeface="Calibri" pitchFamily="34" charset="0"/>
                <a:ea typeface="Calibri"/>
                <a:cs typeface="Times New Roman"/>
              </a:rPr>
              <a:t>If there are 1024 THREADs in a BLOCK and a BLOCK runs on a single SM, then there needs to be enough space on a single SM for all of the data being held by each of the 1024 THREADs.</a:t>
            </a:r>
          </a:p>
          <a:p>
            <a:pPr marL="457200" indent="-457200">
              <a:buNone/>
            </a:pPr>
            <a:endParaRPr lang="en-US" sz="1600" dirty="0" smtClean="0">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lstStyle/>
          <a:p>
            <a:pPr marL="0" marR="0">
              <a:lnSpc>
                <a:spcPct val="115000"/>
              </a:lnSpc>
              <a:spcBef>
                <a:spcPts val="0"/>
              </a:spcBef>
              <a:spcAft>
                <a:spcPts val="0"/>
              </a:spcAft>
              <a:buNone/>
            </a:pPr>
            <a:r>
              <a:rPr lang="en-US" sz="1800" b="1" dirty="0" smtClean="0">
                <a:solidFill>
                  <a:srgbClr val="00B050"/>
                </a:solidFill>
                <a:latin typeface="Calibri" pitchFamily="34" charset="0"/>
                <a:ea typeface="Calibri"/>
                <a:cs typeface="Times New Roman"/>
              </a:rPr>
              <a:t>What about solving larger problems?</a:t>
            </a:r>
          </a:p>
          <a:p>
            <a:pPr marL="0" marR="0">
              <a:lnSpc>
                <a:spcPct val="115000"/>
              </a:lnSpc>
              <a:spcBef>
                <a:spcPts val="0"/>
              </a:spcBef>
              <a:spcAft>
                <a:spcPts val="0"/>
              </a:spcAft>
              <a:buNone/>
            </a:pPr>
            <a:endParaRPr lang="en-US" sz="1800" b="1" dirty="0" smtClean="0">
              <a:latin typeface="Calibri" pitchFamily="34" charset="0"/>
              <a:cs typeface="Times New Roman"/>
            </a:endParaRPr>
          </a:p>
          <a:p>
            <a:pPr marL="0" marR="0">
              <a:lnSpc>
                <a:spcPct val="115000"/>
              </a:lnSpc>
              <a:spcBef>
                <a:spcPts val="0"/>
              </a:spcBef>
              <a:spcAft>
                <a:spcPts val="0"/>
              </a:spcAft>
              <a:buNone/>
            </a:pPr>
            <a:r>
              <a:rPr lang="en-US" sz="1800" b="1" dirty="0" smtClean="0">
                <a:latin typeface="Calibri" pitchFamily="34" charset="0"/>
              </a:rPr>
              <a:t>Q:  </a:t>
            </a:r>
            <a:r>
              <a:rPr lang="en-US" sz="1800" dirty="0" smtClean="0">
                <a:latin typeface="Calibri" pitchFamily="34" charset="0"/>
              </a:rPr>
              <a:t>What about problems where the array is bigger than the number of threads?</a:t>
            </a:r>
          </a:p>
          <a:p>
            <a:pPr marL="0" marR="0">
              <a:lnSpc>
                <a:spcPct val="115000"/>
              </a:lnSpc>
              <a:spcBef>
                <a:spcPts val="0"/>
              </a:spcBef>
              <a:spcAft>
                <a:spcPts val="0"/>
              </a:spcAft>
              <a:buNone/>
            </a:pPr>
            <a:endParaRPr lang="en-US" sz="1800" b="1" dirty="0" smtClean="0">
              <a:latin typeface="Calibri" pitchFamily="34" charset="0"/>
            </a:endParaRPr>
          </a:p>
          <a:p>
            <a:pPr marL="0" marR="0">
              <a:lnSpc>
                <a:spcPct val="115000"/>
              </a:lnSpc>
              <a:spcBef>
                <a:spcPts val="0"/>
              </a:spcBef>
              <a:spcAft>
                <a:spcPts val="0"/>
              </a:spcAft>
              <a:buNone/>
            </a:pPr>
            <a:r>
              <a:rPr lang="en-US" sz="1800" b="1" dirty="0" smtClean="0">
                <a:latin typeface="Calibri" pitchFamily="34" charset="0"/>
              </a:rPr>
              <a:t>A:  </a:t>
            </a:r>
            <a:r>
              <a:rPr lang="en-US" sz="1800" dirty="0" smtClean="0">
                <a:latin typeface="Calibri" pitchFamily="34" charset="0"/>
              </a:rPr>
              <a:t>For array size N and number of THREADs T, each thread handles a number N/T output elements and N/T + 2 input elements (assuming padding at the very ends, which is also needed in the other case).</a:t>
            </a:r>
          </a:p>
          <a:p>
            <a:pPr marL="0" marR="0">
              <a:lnSpc>
                <a:spcPct val="115000"/>
              </a:lnSpc>
              <a:spcBef>
                <a:spcPts val="0"/>
              </a:spcBef>
              <a:spcAft>
                <a:spcPts val="0"/>
              </a:spcAft>
              <a:buNone/>
            </a:pPr>
            <a:r>
              <a:rPr lang="en-US" sz="1600" dirty="0" smtClean="0">
                <a:latin typeface="Calibri" pitchFamily="34" charset="0"/>
              </a:rPr>
              <a:t> </a:t>
            </a:r>
          </a:p>
          <a:p>
            <a:pPr marL="0" marR="0">
              <a:lnSpc>
                <a:spcPct val="115000"/>
              </a:lnSpc>
              <a:spcBef>
                <a:spcPts val="0"/>
              </a:spcBef>
              <a:spcAft>
                <a:spcPts val="0"/>
              </a:spcAft>
              <a:buNone/>
            </a:pPr>
            <a:endParaRPr lang="en-US" sz="1600" dirty="0">
              <a:latin typeface="Calibri" pitchFamily="34" charset="0"/>
            </a:endParaRPr>
          </a:p>
          <a:p>
            <a:pPr marL="0" marR="0">
              <a:lnSpc>
                <a:spcPct val="115000"/>
              </a:lnSpc>
              <a:spcBef>
                <a:spcPts val="0"/>
              </a:spcBef>
              <a:spcAft>
                <a:spcPts val="0"/>
              </a:spcAft>
              <a:buNone/>
            </a:pPr>
            <a:endParaRPr lang="en-US" sz="1600" dirty="0" smtClean="0">
              <a:latin typeface="Calibri" pitchFamily="34" charset="0"/>
            </a:endParaRPr>
          </a:p>
          <a:p>
            <a:pPr marL="0" marR="0">
              <a:lnSpc>
                <a:spcPct val="115000"/>
              </a:lnSpc>
              <a:spcBef>
                <a:spcPts val="0"/>
              </a:spcBef>
              <a:spcAft>
                <a:spcPts val="0"/>
              </a:spcAft>
              <a:buNone/>
            </a:pPr>
            <a:r>
              <a:rPr lang="en-US" sz="1800" b="1" dirty="0" smtClean="0">
                <a:latin typeface="Calibri" pitchFamily="34" charset="0"/>
              </a:rPr>
              <a:t>Q:  </a:t>
            </a:r>
            <a:r>
              <a:rPr lang="en-US" sz="1800" dirty="0" smtClean="0">
                <a:latin typeface="Calibri" pitchFamily="34" charset="0"/>
              </a:rPr>
              <a:t>What’s the difference whether there is just one array or multiple arrays (which swap)?</a:t>
            </a:r>
          </a:p>
          <a:p>
            <a:pPr marL="0" marR="0">
              <a:lnSpc>
                <a:spcPct val="115000"/>
              </a:lnSpc>
              <a:spcBef>
                <a:spcPts val="0"/>
              </a:spcBef>
              <a:spcAft>
                <a:spcPts val="0"/>
              </a:spcAft>
              <a:buNone/>
            </a:pPr>
            <a:endParaRPr lang="en-US" sz="1800" b="1" dirty="0" smtClean="0">
              <a:latin typeface="Calibri" pitchFamily="34" charset="0"/>
            </a:endParaRPr>
          </a:p>
          <a:p>
            <a:pPr marL="0" marR="0">
              <a:lnSpc>
                <a:spcPct val="115000"/>
              </a:lnSpc>
              <a:spcBef>
                <a:spcPts val="0"/>
              </a:spcBef>
              <a:spcAft>
                <a:spcPts val="0"/>
              </a:spcAft>
              <a:buNone/>
            </a:pPr>
            <a:r>
              <a:rPr lang="en-US" sz="1800" b="1" dirty="0" smtClean="0">
                <a:latin typeface="Calibri" pitchFamily="34" charset="0"/>
              </a:rPr>
              <a:t>A:</a:t>
            </a:r>
          </a:p>
          <a:p>
            <a:pPr marL="0">
              <a:lnSpc>
                <a:spcPct val="115000"/>
              </a:lnSpc>
              <a:spcBef>
                <a:spcPts val="0"/>
              </a:spcBef>
              <a:spcAft>
                <a:spcPts val="0"/>
              </a:spcAft>
            </a:pPr>
            <a:r>
              <a:rPr lang="en-US" sz="1800" dirty="0" smtClean="0">
                <a:latin typeface="Calibri" pitchFamily="34" charset="0"/>
              </a:rPr>
              <a:t>With multiple arrays, this works fine as before:  just SYNC after every write.</a:t>
            </a:r>
          </a:p>
          <a:p>
            <a:pPr marL="0">
              <a:lnSpc>
                <a:spcPct val="115000"/>
              </a:lnSpc>
              <a:spcBef>
                <a:spcPts val="0"/>
              </a:spcBef>
              <a:spcAft>
                <a:spcPts val="0"/>
              </a:spcAft>
            </a:pPr>
            <a:r>
              <a:rPr lang="en-US" sz="1800" dirty="0" smtClean="0">
                <a:latin typeface="Calibri" pitchFamily="34" charset="0"/>
              </a:rPr>
              <a:t>With a single array, you have to save a couple of values, but this works as well.  The reason is that each THREAD need not save all of the intermediate values – it only needs to save the “boundary” elements to prevent a race condition.</a:t>
            </a:r>
          </a:p>
          <a:p>
            <a:pPr marL="0" marR="0">
              <a:lnSpc>
                <a:spcPct val="115000"/>
              </a:lnSpc>
              <a:spcBef>
                <a:spcPts val="0"/>
              </a:spcBef>
              <a:spcAft>
                <a:spcPts val="0"/>
              </a:spcAft>
              <a:buNone/>
            </a:pPr>
            <a:endParaRPr lang="en-US" sz="1600" dirty="0" smtClean="0">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lstStyle/>
          <a:p>
            <a:pPr>
              <a:buNone/>
            </a:pPr>
            <a:r>
              <a:rPr lang="en-US" sz="2000" dirty="0" smtClean="0"/>
              <a:t>CASES 4-7 -- Y(N/Y)(N/Y)</a:t>
            </a:r>
          </a:p>
          <a:p>
            <a:pPr>
              <a:buNone/>
            </a:pPr>
            <a:r>
              <a:rPr lang="en-US" sz="2000" dirty="0" smtClean="0"/>
              <a:t>2. Multiple Blocks</a:t>
            </a:r>
          </a:p>
          <a:p>
            <a:pPr marL="457200" indent="-457200">
              <a:buNone/>
            </a:pPr>
            <a:r>
              <a:rPr lang="en-US" sz="2000" dirty="0" smtClean="0"/>
              <a:t>1. One OR Many iterations</a:t>
            </a:r>
          </a:p>
          <a:p>
            <a:pPr marL="457200" indent="-457200">
              <a:buNone/>
            </a:pPr>
            <a:r>
              <a:rPr lang="en-US" sz="2000" dirty="0" smtClean="0"/>
              <a:t>0. Same OR Different arrays</a:t>
            </a:r>
          </a:p>
          <a:p>
            <a:pPr marL="457200" indent="-457200">
              <a:buNone/>
            </a:pPr>
            <a:endParaRPr lang="en-US" sz="2000" dirty="0" smtClean="0"/>
          </a:p>
          <a:p>
            <a:pPr marL="0" marR="0">
              <a:lnSpc>
                <a:spcPct val="115000"/>
              </a:lnSpc>
              <a:spcBef>
                <a:spcPts val="0"/>
              </a:spcBef>
              <a:spcAft>
                <a:spcPts val="0"/>
              </a:spcAft>
              <a:buNone/>
            </a:pPr>
            <a:r>
              <a:rPr lang="en-US" sz="2000" dirty="0" smtClean="0">
                <a:latin typeface="Calibri"/>
                <a:ea typeface="Calibri"/>
                <a:cs typeface="Times New Roman"/>
              </a:rPr>
              <a:t>With multiple BLOCKs, each BLOCK takes a part of the input/output arrays.</a:t>
            </a:r>
            <a:endParaRPr lang="en-US" sz="1800" dirty="0" smtClean="0">
              <a:latin typeface="Calibri"/>
              <a:ea typeface="Calibri"/>
              <a:cs typeface="Times New Roman"/>
            </a:endParaRPr>
          </a:p>
          <a:p>
            <a:pPr marL="0" marR="0">
              <a:lnSpc>
                <a:spcPct val="115000"/>
              </a:lnSpc>
              <a:spcBef>
                <a:spcPts val="0"/>
              </a:spcBef>
              <a:spcAft>
                <a:spcPts val="0"/>
              </a:spcAft>
              <a:buNone/>
            </a:pPr>
            <a:endParaRPr lang="en-US" sz="2000" dirty="0" smtClean="0">
              <a:latin typeface="Calibri"/>
              <a:ea typeface="Calibri"/>
              <a:cs typeface="Times New Roman"/>
            </a:endParaRPr>
          </a:p>
          <a:p>
            <a:pPr marL="0" marR="0">
              <a:lnSpc>
                <a:spcPct val="115000"/>
              </a:lnSpc>
              <a:spcBef>
                <a:spcPts val="0"/>
              </a:spcBef>
              <a:spcAft>
                <a:spcPts val="0"/>
              </a:spcAft>
              <a:buNone/>
            </a:pPr>
            <a:r>
              <a:rPr lang="en-US" sz="2000" dirty="0" smtClean="0">
                <a:latin typeface="Calibri"/>
                <a:ea typeface="Calibri"/>
                <a:cs typeface="Times New Roman"/>
              </a:rPr>
              <a:t>That means that for all cases--except single-iteration/different-arrays--there must be communication among BLOCKs.</a:t>
            </a:r>
            <a:endParaRPr lang="en-US" sz="1800" dirty="0" smtClean="0">
              <a:latin typeface="Calibri"/>
              <a:ea typeface="Calibri"/>
              <a:cs typeface="Times New Roman"/>
            </a:endParaRPr>
          </a:p>
          <a:p>
            <a:pPr marL="0" marR="0">
              <a:lnSpc>
                <a:spcPct val="115000"/>
              </a:lnSpc>
              <a:spcBef>
                <a:spcPts val="0"/>
              </a:spcBef>
              <a:spcAft>
                <a:spcPts val="0"/>
              </a:spcAft>
              <a:buNone/>
            </a:pPr>
            <a:endParaRPr lang="en-US" sz="2000" dirty="0" smtClean="0">
              <a:latin typeface="Calibri"/>
              <a:ea typeface="Calibri"/>
              <a:cs typeface="Times New Roman"/>
            </a:endParaRPr>
          </a:p>
          <a:p>
            <a:pPr marL="0" marR="0">
              <a:lnSpc>
                <a:spcPct val="115000"/>
              </a:lnSpc>
              <a:spcBef>
                <a:spcPts val="0"/>
              </a:spcBef>
              <a:spcAft>
                <a:spcPts val="0"/>
              </a:spcAft>
              <a:buNone/>
            </a:pPr>
            <a:r>
              <a:rPr lang="en-US" sz="2000" dirty="0" smtClean="0">
                <a:latin typeface="Calibri"/>
                <a:ea typeface="Calibri"/>
                <a:cs typeface="Times New Roman"/>
              </a:rPr>
              <a:t>This is because of the edge elements, that is, the elements on the left and right ends of the output array.   For all cases except 5, these depend on the inputs of other BLOCKs.</a:t>
            </a:r>
            <a:endParaRPr lang="en-US" sz="1800" dirty="0" smtClean="0">
              <a:latin typeface="Calibri"/>
              <a:ea typeface="Calibri"/>
              <a:cs typeface="Times New Roman"/>
            </a:endParaRPr>
          </a:p>
          <a:p>
            <a:pPr marL="0" marR="0">
              <a:lnSpc>
                <a:spcPct val="115000"/>
              </a:lnSpc>
              <a:spcBef>
                <a:spcPts val="0"/>
              </a:spcBef>
              <a:spcAft>
                <a:spcPts val="0"/>
              </a:spcAft>
              <a:buNone/>
            </a:pPr>
            <a:r>
              <a:rPr lang="en-US" sz="2000" dirty="0" smtClean="0">
                <a:latin typeface="Calibri"/>
                <a:ea typeface="Calibri"/>
                <a:cs typeface="Times New Roman"/>
              </a:rPr>
              <a:t> </a:t>
            </a:r>
            <a:endParaRPr lang="en-US" sz="1800" dirty="0" smtClean="0">
              <a:latin typeface="Calibri"/>
              <a:ea typeface="Calibri"/>
              <a:cs typeface="Times New Roman"/>
            </a:endParaRPr>
          </a:p>
          <a:p>
            <a:pPr marL="0" marR="0">
              <a:lnSpc>
                <a:spcPct val="115000"/>
              </a:lnSpc>
              <a:spcBef>
                <a:spcPts val="0"/>
              </a:spcBef>
              <a:spcAft>
                <a:spcPts val="0"/>
              </a:spcAft>
              <a:buNone/>
            </a:pPr>
            <a:r>
              <a:rPr lang="en-US" sz="2000" dirty="0" smtClean="0">
                <a:latin typeface="Calibri"/>
                <a:ea typeface="Calibri"/>
                <a:cs typeface="Times New Roman"/>
              </a:rPr>
              <a:t>The key factor is that BLOCKs are all completely independent:  they can be scheduled to start and complete in any order.  That means that you cannot SYNC among THREADs in different BLOCKs.</a:t>
            </a:r>
            <a:endParaRPr lang="en-US" sz="1800" dirty="0" smtClean="0">
              <a:latin typeface="Calibri"/>
              <a:ea typeface="Calibri"/>
              <a:cs typeface="Times New Roman"/>
            </a:endParaRPr>
          </a:p>
          <a:p>
            <a:pPr marL="0" marR="0">
              <a:lnSpc>
                <a:spcPct val="115000"/>
              </a:lnSpc>
              <a:spcBef>
                <a:spcPts val="0"/>
              </a:spcBef>
              <a:spcAft>
                <a:spcPts val="0"/>
              </a:spcAft>
              <a:buNone/>
            </a:pPr>
            <a:r>
              <a:rPr lang="en-US" sz="2000" dirty="0" smtClean="0">
                <a:latin typeface="Calibri"/>
                <a:ea typeface="Calibri"/>
                <a:cs typeface="Times New Roman"/>
              </a:rPr>
              <a:t> </a:t>
            </a:r>
            <a:endParaRPr lang="en-US" sz="1800" dirty="0" smtClean="0">
              <a:latin typeface="Calibri"/>
              <a:ea typeface="Calibri"/>
              <a:cs typeface="Times New Roman"/>
            </a:endParaRPr>
          </a:p>
          <a:p>
            <a:pPr marL="457200" indent="-457200">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4294967295"/>
          </p:nvPr>
        </p:nvSpPr>
        <p:spPr>
          <a:xfrm>
            <a:off x="76200" y="6581777"/>
            <a:ext cx="4114800" cy="230186"/>
          </a:xfrm>
          <a:prstGeom prst="rect">
            <a:avLst/>
          </a:prstGeom>
          <a:noFill/>
        </p:spPr>
        <p:txBody>
          <a:bodyPr/>
          <a:lstStyle/>
          <a:p>
            <a:r>
              <a:rPr lang="en-US" sz="1000" dirty="0" smtClean="0"/>
              <a:t>© David Kirk/NVIDIA and Wen-mei W. Hwu</a:t>
            </a:r>
          </a:p>
        </p:txBody>
      </p:sp>
      <p:grpSp>
        <p:nvGrpSpPr>
          <p:cNvPr id="2" name="Group 2"/>
          <p:cNvGrpSpPr>
            <a:grpSpLocks/>
          </p:cNvGrpSpPr>
          <p:nvPr/>
        </p:nvGrpSpPr>
        <p:grpSpPr bwMode="auto">
          <a:xfrm>
            <a:off x="642938" y="4360863"/>
            <a:ext cx="2854325" cy="2038350"/>
            <a:chOff x="405" y="2555"/>
            <a:chExt cx="1798" cy="1284"/>
          </a:xfrm>
        </p:grpSpPr>
        <p:grpSp>
          <p:nvGrpSpPr>
            <p:cNvPr id="3" name="Group 3"/>
            <p:cNvGrpSpPr>
              <a:grpSpLocks/>
            </p:cNvGrpSpPr>
            <p:nvPr/>
          </p:nvGrpSpPr>
          <p:grpSpPr bwMode="auto">
            <a:xfrm>
              <a:off x="1147" y="2718"/>
              <a:ext cx="868" cy="1121"/>
              <a:chOff x="1147" y="2718"/>
              <a:chExt cx="868" cy="1121"/>
            </a:xfrm>
          </p:grpSpPr>
          <p:sp>
            <p:nvSpPr>
              <p:cNvPr id="16481" name="Freeform 4"/>
              <p:cNvSpPr>
                <a:spLocks/>
              </p:cNvSpPr>
              <p:nvPr/>
            </p:nvSpPr>
            <p:spPr bwMode="auto">
              <a:xfrm>
                <a:off x="1147"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2" name="Freeform 5"/>
              <p:cNvSpPr>
                <a:spLocks/>
              </p:cNvSpPr>
              <p:nvPr/>
            </p:nvSpPr>
            <p:spPr bwMode="auto">
              <a:xfrm>
                <a:off x="1269"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3" name="Freeform 6"/>
              <p:cNvSpPr>
                <a:spLocks/>
              </p:cNvSpPr>
              <p:nvPr/>
            </p:nvSpPr>
            <p:spPr bwMode="auto">
              <a:xfrm>
                <a:off x="1371"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4" name="Freeform 7"/>
              <p:cNvSpPr>
                <a:spLocks/>
              </p:cNvSpPr>
              <p:nvPr/>
            </p:nvSpPr>
            <p:spPr bwMode="auto">
              <a:xfrm>
                <a:off x="1485" y="2722"/>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5" name="Freeform 8"/>
              <p:cNvSpPr>
                <a:spLocks/>
              </p:cNvSpPr>
              <p:nvPr/>
            </p:nvSpPr>
            <p:spPr bwMode="auto">
              <a:xfrm>
                <a:off x="1902"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6" name="Freeform 9"/>
              <p:cNvSpPr>
                <a:spLocks/>
              </p:cNvSpPr>
              <p:nvPr/>
            </p:nvSpPr>
            <p:spPr bwMode="auto">
              <a:xfrm>
                <a:off x="1574" y="2726"/>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7" name="Freeform 10"/>
              <p:cNvSpPr>
                <a:spLocks/>
              </p:cNvSpPr>
              <p:nvPr/>
            </p:nvSpPr>
            <p:spPr bwMode="auto">
              <a:xfrm>
                <a:off x="1685" y="2727"/>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8" name="Freeform 11"/>
              <p:cNvSpPr>
                <a:spLocks/>
              </p:cNvSpPr>
              <p:nvPr/>
            </p:nvSpPr>
            <p:spPr bwMode="auto">
              <a:xfrm>
                <a:off x="1799"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79" name="Text Box 12"/>
            <p:cNvSpPr txBox="1">
              <a:spLocks noChangeArrowheads="1"/>
            </p:cNvSpPr>
            <p:nvPr/>
          </p:nvSpPr>
          <p:spPr bwMode="auto">
            <a:xfrm>
              <a:off x="983" y="3004"/>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sp>
          <p:nvSpPr>
            <p:cNvPr id="16480" name="Rectangle 13"/>
            <p:cNvSpPr>
              <a:spLocks noChangeArrowheads="1"/>
            </p:cNvSpPr>
            <p:nvPr/>
          </p:nvSpPr>
          <p:spPr bwMode="auto">
            <a:xfrm>
              <a:off x="405" y="2555"/>
              <a:ext cx="575" cy="174"/>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a:solidFill>
                    <a:srgbClr val="000000"/>
                  </a:solidFill>
                  <a:latin typeface="Courier New" pitchFamily="49" charset="0"/>
                </a:rPr>
                <a:t>threadID</a:t>
              </a:r>
            </a:p>
          </p:txBody>
        </p:sp>
      </p:grpSp>
      <p:sp>
        <p:nvSpPr>
          <p:cNvPr id="16389" name="Text Box 14"/>
          <p:cNvSpPr txBox="1">
            <a:spLocks noChangeArrowheads="1"/>
          </p:cNvSpPr>
          <p:nvPr/>
        </p:nvSpPr>
        <p:spPr bwMode="auto">
          <a:xfrm>
            <a:off x="1677988" y="4052888"/>
            <a:ext cx="1355725" cy="306387"/>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Arial" charset="0"/>
              </a:rPr>
              <a:t>Thread Block 0</a:t>
            </a:r>
          </a:p>
        </p:txBody>
      </p:sp>
      <p:sp>
        <p:nvSpPr>
          <p:cNvPr id="16390" name="Text Box 15"/>
          <p:cNvSpPr txBox="1">
            <a:spLocks noChangeArrowheads="1"/>
          </p:cNvSpPr>
          <p:nvPr/>
        </p:nvSpPr>
        <p:spPr bwMode="auto">
          <a:xfrm>
            <a:off x="5837238" y="5222875"/>
            <a:ext cx="573087" cy="520700"/>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00000"/>
                </a:solidFill>
                <a:latin typeface="Arial" charset="0"/>
              </a:rPr>
              <a:t>…</a:t>
            </a:r>
          </a:p>
        </p:txBody>
      </p:sp>
      <p:grpSp>
        <p:nvGrpSpPr>
          <p:cNvPr id="4" name="Group 16"/>
          <p:cNvGrpSpPr>
            <a:grpSpLocks/>
          </p:cNvGrpSpPr>
          <p:nvPr/>
        </p:nvGrpSpPr>
        <p:grpSpPr bwMode="auto">
          <a:xfrm>
            <a:off x="3775075" y="4605338"/>
            <a:ext cx="1938338" cy="1779587"/>
            <a:chOff x="2378" y="2709"/>
            <a:chExt cx="1221" cy="1121"/>
          </a:xfrm>
        </p:grpSpPr>
        <p:grpSp>
          <p:nvGrpSpPr>
            <p:cNvPr id="5" name="Group 17"/>
            <p:cNvGrpSpPr>
              <a:grpSpLocks/>
            </p:cNvGrpSpPr>
            <p:nvPr/>
          </p:nvGrpSpPr>
          <p:grpSpPr bwMode="auto">
            <a:xfrm>
              <a:off x="2542" y="2709"/>
              <a:ext cx="868" cy="1121"/>
              <a:chOff x="2542" y="2709"/>
              <a:chExt cx="868" cy="1121"/>
            </a:xfrm>
          </p:grpSpPr>
          <p:sp>
            <p:nvSpPr>
              <p:cNvPr id="16470" name="Freeform 18"/>
              <p:cNvSpPr>
                <a:spLocks/>
              </p:cNvSpPr>
              <p:nvPr/>
            </p:nvSpPr>
            <p:spPr bwMode="auto">
              <a:xfrm>
                <a:off x="2542"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1" name="Freeform 19"/>
              <p:cNvSpPr>
                <a:spLocks/>
              </p:cNvSpPr>
              <p:nvPr/>
            </p:nvSpPr>
            <p:spPr bwMode="auto">
              <a:xfrm>
                <a:off x="2664" y="270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2" name="Freeform 20"/>
              <p:cNvSpPr>
                <a:spLocks/>
              </p:cNvSpPr>
              <p:nvPr/>
            </p:nvSpPr>
            <p:spPr bwMode="auto">
              <a:xfrm>
                <a:off x="2766" y="2710"/>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3" name="Freeform 21"/>
              <p:cNvSpPr>
                <a:spLocks/>
              </p:cNvSpPr>
              <p:nvPr/>
            </p:nvSpPr>
            <p:spPr bwMode="auto">
              <a:xfrm>
                <a:off x="2880" y="2713"/>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4" name="Freeform 22"/>
              <p:cNvSpPr>
                <a:spLocks/>
              </p:cNvSpPr>
              <p:nvPr/>
            </p:nvSpPr>
            <p:spPr bwMode="auto">
              <a:xfrm>
                <a:off x="3298" y="2709"/>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5" name="Freeform 23"/>
              <p:cNvSpPr>
                <a:spLocks/>
              </p:cNvSpPr>
              <p:nvPr/>
            </p:nvSpPr>
            <p:spPr bwMode="auto">
              <a:xfrm>
                <a:off x="2970" y="2717"/>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6" name="Freeform 24"/>
              <p:cNvSpPr>
                <a:spLocks/>
              </p:cNvSpPr>
              <p:nvPr/>
            </p:nvSpPr>
            <p:spPr bwMode="auto">
              <a:xfrm>
                <a:off x="3080"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7" name="Freeform 25"/>
              <p:cNvSpPr>
                <a:spLocks/>
              </p:cNvSpPr>
              <p:nvPr/>
            </p:nvSpPr>
            <p:spPr bwMode="auto">
              <a:xfrm>
                <a:off x="3194" y="2709"/>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69" name="Text Box 26"/>
            <p:cNvSpPr txBox="1">
              <a:spLocks noChangeArrowheads="1"/>
            </p:cNvSpPr>
            <p:nvPr/>
          </p:nvSpPr>
          <p:spPr bwMode="auto">
            <a:xfrm>
              <a:off x="2378" y="2995"/>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grpSp>
      <p:sp>
        <p:nvSpPr>
          <p:cNvPr id="16392" name="Text Box 27"/>
          <p:cNvSpPr txBox="1">
            <a:spLocks noChangeArrowheads="1"/>
          </p:cNvSpPr>
          <p:nvPr/>
        </p:nvSpPr>
        <p:spPr bwMode="auto">
          <a:xfrm>
            <a:off x="3892550" y="4038600"/>
            <a:ext cx="1385614" cy="309958"/>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Arial" charset="0"/>
              </a:rPr>
              <a:t>Thread Block </a:t>
            </a:r>
            <a:r>
              <a:rPr lang="en-US" sz="1400" dirty="0" smtClean="0">
                <a:solidFill>
                  <a:srgbClr val="000000"/>
                </a:solidFill>
                <a:latin typeface="Arial" charset="0"/>
              </a:rPr>
              <a:t>1</a:t>
            </a:r>
            <a:endParaRPr lang="en-US" sz="1400" dirty="0">
              <a:solidFill>
                <a:srgbClr val="000000"/>
              </a:solidFill>
              <a:latin typeface="Arial" charset="0"/>
            </a:endParaRPr>
          </a:p>
        </p:txBody>
      </p:sp>
      <p:grpSp>
        <p:nvGrpSpPr>
          <p:cNvPr id="6" name="Group 28"/>
          <p:cNvGrpSpPr>
            <a:grpSpLocks/>
          </p:cNvGrpSpPr>
          <p:nvPr/>
        </p:nvGrpSpPr>
        <p:grpSpPr bwMode="auto">
          <a:xfrm>
            <a:off x="6510338" y="4606925"/>
            <a:ext cx="1938337" cy="1779588"/>
            <a:chOff x="4101" y="2710"/>
            <a:chExt cx="1221" cy="1121"/>
          </a:xfrm>
        </p:grpSpPr>
        <p:grpSp>
          <p:nvGrpSpPr>
            <p:cNvPr id="7" name="Group 29"/>
            <p:cNvGrpSpPr>
              <a:grpSpLocks/>
            </p:cNvGrpSpPr>
            <p:nvPr/>
          </p:nvGrpSpPr>
          <p:grpSpPr bwMode="auto">
            <a:xfrm>
              <a:off x="4265" y="2710"/>
              <a:ext cx="868" cy="1121"/>
              <a:chOff x="4265" y="2710"/>
              <a:chExt cx="868" cy="1121"/>
            </a:xfrm>
          </p:grpSpPr>
          <p:sp>
            <p:nvSpPr>
              <p:cNvPr id="16460" name="Freeform 30"/>
              <p:cNvSpPr>
                <a:spLocks/>
              </p:cNvSpPr>
              <p:nvPr/>
            </p:nvSpPr>
            <p:spPr bwMode="auto">
              <a:xfrm>
                <a:off x="4265" y="2711"/>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1" name="Freeform 31"/>
              <p:cNvSpPr>
                <a:spLocks/>
              </p:cNvSpPr>
              <p:nvPr/>
            </p:nvSpPr>
            <p:spPr bwMode="auto">
              <a:xfrm>
                <a:off x="4387" y="2710"/>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2" name="Freeform 32"/>
              <p:cNvSpPr>
                <a:spLocks/>
              </p:cNvSpPr>
              <p:nvPr/>
            </p:nvSpPr>
            <p:spPr bwMode="auto">
              <a:xfrm>
                <a:off x="4489" y="2711"/>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3" name="Freeform 33"/>
              <p:cNvSpPr>
                <a:spLocks/>
              </p:cNvSpPr>
              <p:nvPr/>
            </p:nvSpPr>
            <p:spPr bwMode="auto">
              <a:xfrm>
                <a:off x="4603" y="2714"/>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4" name="Freeform 34"/>
              <p:cNvSpPr>
                <a:spLocks/>
              </p:cNvSpPr>
              <p:nvPr/>
            </p:nvSpPr>
            <p:spPr bwMode="auto">
              <a:xfrm>
                <a:off x="5021"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5" name="Freeform 35"/>
              <p:cNvSpPr>
                <a:spLocks/>
              </p:cNvSpPr>
              <p:nvPr/>
            </p:nvSpPr>
            <p:spPr bwMode="auto">
              <a:xfrm>
                <a:off x="4693"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6" name="Freeform 36"/>
              <p:cNvSpPr>
                <a:spLocks/>
              </p:cNvSpPr>
              <p:nvPr/>
            </p:nvSpPr>
            <p:spPr bwMode="auto">
              <a:xfrm>
                <a:off x="4803"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7" name="Freeform 37"/>
              <p:cNvSpPr>
                <a:spLocks/>
              </p:cNvSpPr>
              <p:nvPr/>
            </p:nvSpPr>
            <p:spPr bwMode="auto">
              <a:xfrm>
                <a:off x="4917"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59" name="Text Box 38"/>
            <p:cNvSpPr txBox="1">
              <a:spLocks noChangeArrowheads="1"/>
            </p:cNvSpPr>
            <p:nvPr/>
          </p:nvSpPr>
          <p:spPr bwMode="auto">
            <a:xfrm>
              <a:off x="4101" y="2996"/>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grpSp>
      <p:sp>
        <p:nvSpPr>
          <p:cNvPr id="16394" name="Text Box 39"/>
          <p:cNvSpPr txBox="1">
            <a:spLocks noChangeArrowheads="1"/>
          </p:cNvSpPr>
          <p:nvPr/>
        </p:nvSpPr>
        <p:spPr bwMode="auto">
          <a:xfrm>
            <a:off x="6488113" y="4040188"/>
            <a:ext cx="1638300" cy="306387"/>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Arial" charset="0"/>
              </a:rPr>
              <a:t>Thread Block N - 1</a:t>
            </a:r>
          </a:p>
        </p:txBody>
      </p:sp>
      <p:sp>
        <p:nvSpPr>
          <p:cNvPr id="16395" name="Rectangle 40"/>
          <p:cNvSpPr>
            <a:spLocks noChangeArrowheads="1"/>
          </p:cNvSpPr>
          <p:nvPr/>
        </p:nvSpPr>
        <p:spPr bwMode="auto">
          <a:xfrm>
            <a:off x="7724775" y="274638"/>
            <a:ext cx="1419225" cy="579437"/>
          </a:xfrm>
          <a:prstGeom prst="rect">
            <a:avLst/>
          </a:prstGeom>
          <a:solidFill>
            <a:srgbClr val="FFFFFF"/>
          </a:solidFill>
          <a:ln w="9525">
            <a:noFill/>
            <a:round/>
            <a:headEnd/>
            <a:tailEnd/>
          </a:ln>
        </p:spPr>
        <p:txBody>
          <a:bodyPr wrap="none" anchor="ctr"/>
          <a:lstStyle/>
          <a:p>
            <a:endParaRPr lang="en-US"/>
          </a:p>
        </p:txBody>
      </p:sp>
      <p:sp>
        <p:nvSpPr>
          <p:cNvPr id="16396" name="Rectangle 41"/>
          <p:cNvSpPr>
            <a:spLocks noGrp="1" noChangeArrowheads="1"/>
          </p:cNvSpPr>
          <p:nvPr>
            <p:ph type="title"/>
          </p:nvPr>
        </p:nvSpPr>
        <p:spPr>
          <a:xfrm>
            <a:off x="381000" y="212725"/>
            <a:ext cx="8610600" cy="625475"/>
          </a:xfrm>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Thread Blocks</a:t>
            </a:r>
          </a:p>
        </p:txBody>
      </p:sp>
      <p:sp>
        <p:nvSpPr>
          <p:cNvPr id="16397" name="Rectangle 42"/>
          <p:cNvSpPr>
            <a:spLocks noGrp="1" noChangeArrowheads="1"/>
          </p:cNvSpPr>
          <p:nvPr>
            <p:ph type="body" idx="1"/>
          </p:nvPr>
        </p:nvSpPr>
        <p:spPr>
          <a:xfrm>
            <a:off x="152400" y="990600"/>
            <a:ext cx="8763000" cy="2514600"/>
          </a:xfrm>
        </p:spPr>
        <p:txBody>
          <a:bodyPr lIns="90000" tIns="46800" rIns="90000" bIns="46800"/>
          <a:lstStyle/>
          <a:p>
            <a:pPr marL="0" indent="0" defTabSz="449263" eaLnBrk="1" hangingPunct="1">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t>Divide monolithic thread array into multiple </a:t>
            </a:r>
            <a:r>
              <a:rPr lang="en-US" b="1" dirty="0" smtClean="0">
                <a:solidFill>
                  <a:srgbClr val="FF0000"/>
                </a:solidFill>
              </a:rPr>
              <a:t>blocks</a:t>
            </a:r>
          </a:p>
          <a:p>
            <a:pPr marL="0" indent="0" defTabSz="449263" eaLnBrk="1" hangingPunct="1">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FF0000"/>
                </a:solidFill>
              </a:rPr>
              <a:t>Block</a:t>
            </a:r>
            <a:r>
              <a:rPr lang="en-US" b="1" dirty="0" smtClean="0"/>
              <a:t> </a:t>
            </a:r>
            <a:r>
              <a:rPr lang="en-US" b="1" dirty="0" smtClean="0">
                <a:sym typeface="Wingdings" pitchFamily="2" charset="2"/>
              </a:rPr>
              <a:t> Instantiation of a kernel</a:t>
            </a:r>
          </a:p>
          <a:p>
            <a:pPr lvl="1" indent="-3429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FF0000"/>
                </a:solidFill>
                <a:sym typeface="Wingdings" pitchFamily="2" charset="2"/>
              </a:rPr>
              <a:t>Block</a:t>
            </a:r>
            <a:r>
              <a:rPr lang="en-US" b="1" dirty="0" smtClean="0">
                <a:sym typeface="Wingdings" pitchFamily="2" charset="2"/>
              </a:rPr>
              <a:t> would be called a thread in a CPU!</a:t>
            </a:r>
          </a:p>
          <a:p>
            <a:pPr marL="0" indent="0" defTabSz="449263" eaLnBrk="1" hangingPunct="1">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FF0000"/>
                </a:solidFill>
                <a:sym typeface="Wingdings" pitchFamily="2" charset="2"/>
              </a:rPr>
              <a:t>Blocks</a:t>
            </a:r>
            <a:r>
              <a:rPr lang="en-US" b="1" dirty="0" smtClean="0">
                <a:sym typeface="Wingdings" pitchFamily="2" charset="2"/>
              </a:rPr>
              <a:t> contain some number of </a:t>
            </a:r>
            <a:r>
              <a:rPr lang="en-US" b="1" dirty="0" smtClean="0">
                <a:solidFill>
                  <a:srgbClr val="FF0000"/>
                </a:solidFill>
                <a:sym typeface="Wingdings" pitchFamily="2" charset="2"/>
              </a:rPr>
              <a:t>threads </a:t>
            </a:r>
            <a:r>
              <a:rPr lang="en-US" b="1" dirty="0" smtClean="0">
                <a:sym typeface="Wingdings" pitchFamily="2" charset="2"/>
              </a:rPr>
              <a:t>executing in SIMD</a:t>
            </a:r>
          </a:p>
          <a:p>
            <a:pPr lvl="1" indent="-3429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olidFill>
                  <a:srgbClr val="FF0000"/>
                </a:solidFill>
                <a:sym typeface="Wingdings" pitchFamily="2" charset="2"/>
              </a:rPr>
              <a:t>Block</a:t>
            </a:r>
            <a:r>
              <a:rPr lang="en-US" b="1" dirty="0" smtClean="0">
                <a:sym typeface="Wingdings" pitchFamily="2" charset="2"/>
              </a:rPr>
              <a:t> instructions (executed by </a:t>
            </a:r>
            <a:r>
              <a:rPr lang="en-US" b="1" dirty="0" smtClean="0">
                <a:solidFill>
                  <a:srgbClr val="FF0000"/>
                </a:solidFill>
                <a:sym typeface="Wingdings" pitchFamily="2" charset="2"/>
              </a:rPr>
              <a:t>threads</a:t>
            </a:r>
            <a:r>
              <a:rPr lang="en-US" b="1" dirty="0" smtClean="0">
                <a:sym typeface="Wingdings" pitchFamily="2" charset="2"/>
              </a:rPr>
              <a:t>) are analogous to vector instructions</a:t>
            </a:r>
          </a:p>
          <a:p>
            <a:pPr marL="0" indent="0" defTabSz="449263" eaLnBrk="1" hangingPunct="1">
              <a:buNone/>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sym typeface="Wingdings" pitchFamily="2" charset="2"/>
              </a:rPr>
              <a:t>A </a:t>
            </a:r>
            <a:r>
              <a:rPr lang="en-US" b="1" dirty="0" smtClean="0">
                <a:solidFill>
                  <a:srgbClr val="FF0000"/>
                </a:solidFill>
                <a:sym typeface="Wingdings" pitchFamily="2" charset="2"/>
              </a:rPr>
              <a:t>Block</a:t>
            </a:r>
            <a:r>
              <a:rPr lang="en-US" b="1" dirty="0" smtClean="0">
                <a:sym typeface="Wingdings" pitchFamily="2" charset="2"/>
              </a:rPr>
              <a:t> is mapped to a single SM</a:t>
            </a:r>
            <a:endParaRPr lang="en-US" b="1" dirty="0">
              <a:sym typeface="Wingdings" pitchFamily="2" charset="2"/>
            </a:endParaRPr>
          </a:p>
        </p:txBody>
      </p:sp>
      <p:grpSp>
        <p:nvGrpSpPr>
          <p:cNvPr id="8" name="Group 43"/>
          <p:cNvGrpSpPr>
            <a:grpSpLocks/>
          </p:cNvGrpSpPr>
          <p:nvPr/>
        </p:nvGrpSpPr>
        <p:grpSpPr bwMode="auto">
          <a:xfrm>
            <a:off x="1639888" y="4343400"/>
            <a:ext cx="1558925" cy="211138"/>
            <a:chOff x="1033" y="2544"/>
            <a:chExt cx="982" cy="133"/>
          </a:xfrm>
        </p:grpSpPr>
        <p:sp>
          <p:nvSpPr>
            <p:cNvPr id="16439" name="Rectangle 44"/>
            <p:cNvSpPr>
              <a:spLocks noChangeArrowheads="1"/>
            </p:cNvSpPr>
            <p:nvPr/>
          </p:nvSpPr>
          <p:spPr bwMode="auto">
            <a:xfrm>
              <a:off x="189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40" name="Rectangle 45"/>
            <p:cNvSpPr>
              <a:spLocks noChangeArrowheads="1"/>
            </p:cNvSpPr>
            <p:nvPr/>
          </p:nvSpPr>
          <p:spPr bwMode="auto">
            <a:xfrm>
              <a:off x="1771"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41" name="Rectangle 46"/>
            <p:cNvSpPr>
              <a:spLocks noChangeArrowheads="1"/>
            </p:cNvSpPr>
            <p:nvPr/>
          </p:nvSpPr>
          <p:spPr bwMode="auto">
            <a:xfrm>
              <a:off x="1648"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42" name="Rectangle 47"/>
            <p:cNvSpPr>
              <a:spLocks noChangeArrowheads="1"/>
            </p:cNvSpPr>
            <p:nvPr/>
          </p:nvSpPr>
          <p:spPr bwMode="auto">
            <a:xfrm>
              <a:off x="1525"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43" name="Rectangle 48"/>
            <p:cNvSpPr>
              <a:spLocks noChangeArrowheads="1"/>
            </p:cNvSpPr>
            <p:nvPr/>
          </p:nvSpPr>
          <p:spPr bwMode="auto">
            <a:xfrm>
              <a:off x="1401" y="2544"/>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44" name="Rectangle 49"/>
            <p:cNvSpPr>
              <a:spLocks noChangeArrowheads="1"/>
            </p:cNvSpPr>
            <p:nvPr/>
          </p:nvSpPr>
          <p:spPr bwMode="auto">
            <a:xfrm>
              <a:off x="1279"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45" name="Rectangle 50"/>
            <p:cNvSpPr>
              <a:spLocks noChangeArrowheads="1"/>
            </p:cNvSpPr>
            <p:nvPr/>
          </p:nvSpPr>
          <p:spPr bwMode="auto">
            <a:xfrm>
              <a:off x="1156"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46" name="Rectangle 51"/>
            <p:cNvSpPr>
              <a:spLocks noChangeArrowheads="1"/>
            </p:cNvSpPr>
            <p:nvPr/>
          </p:nvSpPr>
          <p:spPr bwMode="auto">
            <a:xfrm>
              <a:off x="103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47" name="Line 52"/>
            <p:cNvSpPr>
              <a:spLocks noChangeShapeType="1"/>
            </p:cNvSpPr>
            <p:nvPr/>
          </p:nvSpPr>
          <p:spPr bwMode="auto">
            <a:xfrm>
              <a:off x="1033" y="2544"/>
              <a:ext cx="983" cy="1"/>
            </a:xfrm>
            <a:prstGeom prst="line">
              <a:avLst/>
            </a:prstGeom>
            <a:noFill/>
            <a:ln w="28440">
              <a:solidFill>
                <a:srgbClr val="000000"/>
              </a:solidFill>
              <a:miter lim="800000"/>
              <a:headEnd/>
              <a:tailEnd/>
            </a:ln>
          </p:spPr>
          <p:txBody>
            <a:bodyPr/>
            <a:lstStyle/>
            <a:p>
              <a:endParaRPr lang="en-US"/>
            </a:p>
          </p:txBody>
        </p:sp>
        <p:sp>
          <p:nvSpPr>
            <p:cNvPr id="16448" name="Line 53"/>
            <p:cNvSpPr>
              <a:spLocks noChangeShapeType="1"/>
            </p:cNvSpPr>
            <p:nvPr/>
          </p:nvSpPr>
          <p:spPr bwMode="auto">
            <a:xfrm>
              <a:off x="1033" y="2678"/>
              <a:ext cx="983" cy="1"/>
            </a:xfrm>
            <a:prstGeom prst="line">
              <a:avLst/>
            </a:prstGeom>
            <a:noFill/>
            <a:ln w="28440">
              <a:solidFill>
                <a:srgbClr val="000000"/>
              </a:solidFill>
              <a:miter lim="800000"/>
              <a:headEnd/>
              <a:tailEnd/>
            </a:ln>
          </p:spPr>
          <p:txBody>
            <a:bodyPr/>
            <a:lstStyle/>
            <a:p>
              <a:endParaRPr lang="en-US"/>
            </a:p>
          </p:txBody>
        </p:sp>
        <p:sp>
          <p:nvSpPr>
            <p:cNvPr id="16449" name="Line 54"/>
            <p:cNvSpPr>
              <a:spLocks noChangeShapeType="1"/>
            </p:cNvSpPr>
            <p:nvPr/>
          </p:nvSpPr>
          <p:spPr bwMode="auto">
            <a:xfrm>
              <a:off x="1033" y="2544"/>
              <a:ext cx="1" cy="134"/>
            </a:xfrm>
            <a:prstGeom prst="line">
              <a:avLst/>
            </a:prstGeom>
            <a:noFill/>
            <a:ln w="28440">
              <a:solidFill>
                <a:srgbClr val="000000"/>
              </a:solidFill>
              <a:miter lim="800000"/>
              <a:headEnd/>
              <a:tailEnd/>
            </a:ln>
          </p:spPr>
          <p:txBody>
            <a:bodyPr/>
            <a:lstStyle/>
            <a:p>
              <a:endParaRPr lang="en-US"/>
            </a:p>
          </p:txBody>
        </p:sp>
        <p:sp>
          <p:nvSpPr>
            <p:cNvPr id="16450" name="Line 55"/>
            <p:cNvSpPr>
              <a:spLocks noChangeShapeType="1"/>
            </p:cNvSpPr>
            <p:nvPr/>
          </p:nvSpPr>
          <p:spPr bwMode="auto">
            <a:xfrm>
              <a:off x="1156" y="2544"/>
              <a:ext cx="1" cy="134"/>
            </a:xfrm>
            <a:prstGeom prst="line">
              <a:avLst/>
            </a:prstGeom>
            <a:noFill/>
            <a:ln w="12600">
              <a:solidFill>
                <a:srgbClr val="000000"/>
              </a:solidFill>
              <a:miter lim="800000"/>
              <a:headEnd/>
              <a:tailEnd/>
            </a:ln>
          </p:spPr>
          <p:txBody>
            <a:bodyPr/>
            <a:lstStyle/>
            <a:p>
              <a:endParaRPr lang="en-US"/>
            </a:p>
          </p:txBody>
        </p:sp>
        <p:sp>
          <p:nvSpPr>
            <p:cNvPr id="16451" name="Line 56"/>
            <p:cNvSpPr>
              <a:spLocks noChangeShapeType="1"/>
            </p:cNvSpPr>
            <p:nvPr/>
          </p:nvSpPr>
          <p:spPr bwMode="auto">
            <a:xfrm>
              <a:off x="1279" y="2544"/>
              <a:ext cx="1" cy="134"/>
            </a:xfrm>
            <a:prstGeom prst="line">
              <a:avLst/>
            </a:prstGeom>
            <a:noFill/>
            <a:ln w="12600">
              <a:solidFill>
                <a:srgbClr val="000000"/>
              </a:solidFill>
              <a:miter lim="800000"/>
              <a:headEnd/>
              <a:tailEnd/>
            </a:ln>
          </p:spPr>
          <p:txBody>
            <a:bodyPr/>
            <a:lstStyle/>
            <a:p>
              <a:endParaRPr lang="en-US"/>
            </a:p>
          </p:txBody>
        </p:sp>
        <p:sp>
          <p:nvSpPr>
            <p:cNvPr id="16452" name="Line 57"/>
            <p:cNvSpPr>
              <a:spLocks noChangeShapeType="1"/>
            </p:cNvSpPr>
            <p:nvPr/>
          </p:nvSpPr>
          <p:spPr bwMode="auto">
            <a:xfrm>
              <a:off x="1401" y="2544"/>
              <a:ext cx="1" cy="134"/>
            </a:xfrm>
            <a:prstGeom prst="line">
              <a:avLst/>
            </a:prstGeom>
            <a:noFill/>
            <a:ln w="12600">
              <a:solidFill>
                <a:srgbClr val="000000"/>
              </a:solidFill>
              <a:miter lim="800000"/>
              <a:headEnd/>
              <a:tailEnd/>
            </a:ln>
          </p:spPr>
          <p:txBody>
            <a:bodyPr/>
            <a:lstStyle/>
            <a:p>
              <a:endParaRPr lang="en-US"/>
            </a:p>
          </p:txBody>
        </p:sp>
        <p:sp>
          <p:nvSpPr>
            <p:cNvPr id="16453" name="Line 58"/>
            <p:cNvSpPr>
              <a:spLocks noChangeShapeType="1"/>
            </p:cNvSpPr>
            <p:nvPr/>
          </p:nvSpPr>
          <p:spPr bwMode="auto">
            <a:xfrm>
              <a:off x="1525" y="2544"/>
              <a:ext cx="1" cy="134"/>
            </a:xfrm>
            <a:prstGeom prst="line">
              <a:avLst/>
            </a:prstGeom>
            <a:noFill/>
            <a:ln w="12600">
              <a:solidFill>
                <a:srgbClr val="000000"/>
              </a:solidFill>
              <a:miter lim="800000"/>
              <a:headEnd/>
              <a:tailEnd/>
            </a:ln>
          </p:spPr>
          <p:txBody>
            <a:bodyPr/>
            <a:lstStyle/>
            <a:p>
              <a:endParaRPr lang="en-US"/>
            </a:p>
          </p:txBody>
        </p:sp>
        <p:sp>
          <p:nvSpPr>
            <p:cNvPr id="16454" name="Line 59"/>
            <p:cNvSpPr>
              <a:spLocks noChangeShapeType="1"/>
            </p:cNvSpPr>
            <p:nvPr/>
          </p:nvSpPr>
          <p:spPr bwMode="auto">
            <a:xfrm>
              <a:off x="1648" y="2544"/>
              <a:ext cx="1" cy="134"/>
            </a:xfrm>
            <a:prstGeom prst="line">
              <a:avLst/>
            </a:prstGeom>
            <a:noFill/>
            <a:ln w="12600">
              <a:solidFill>
                <a:srgbClr val="000000"/>
              </a:solidFill>
              <a:miter lim="800000"/>
              <a:headEnd/>
              <a:tailEnd/>
            </a:ln>
          </p:spPr>
          <p:txBody>
            <a:bodyPr/>
            <a:lstStyle/>
            <a:p>
              <a:endParaRPr lang="en-US"/>
            </a:p>
          </p:txBody>
        </p:sp>
        <p:sp>
          <p:nvSpPr>
            <p:cNvPr id="16455" name="Line 60"/>
            <p:cNvSpPr>
              <a:spLocks noChangeShapeType="1"/>
            </p:cNvSpPr>
            <p:nvPr/>
          </p:nvSpPr>
          <p:spPr bwMode="auto">
            <a:xfrm>
              <a:off x="1771" y="2544"/>
              <a:ext cx="1" cy="134"/>
            </a:xfrm>
            <a:prstGeom prst="line">
              <a:avLst/>
            </a:prstGeom>
            <a:noFill/>
            <a:ln w="12600">
              <a:solidFill>
                <a:srgbClr val="000000"/>
              </a:solidFill>
              <a:miter lim="800000"/>
              <a:headEnd/>
              <a:tailEnd/>
            </a:ln>
          </p:spPr>
          <p:txBody>
            <a:bodyPr/>
            <a:lstStyle/>
            <a:p>
              <a:endParaRPr lang="en-US"/>
            </a:p>
          </p:txBody>
        </p:sp>
        <p:sp>
          <p:nvSpPr>
            <p:cNvPr id="16456" name="Line 61"/>
            <p:cNvSpPr>
              <a:spLocks noChangeShapeType="1"/>
            </p:cNvSpPr>
            <p:nvPr/>
          </p:nvSpPr>
          <p:spPr bwMode="auto">
            <a:xfrm>
              <a:off x="1893" y="2544"/>
              <a:ext cx="1" cy="134"/>
            </a:xfrm>
            <a:prstGeom prst="line">
              <a:avLst/>
            </a:prstGeom>
            <a:noFill/>
            <a:ln w="12600">
              <a:solidFill>
                <a:srgbClr val="000000"/>
              </a:solidFill>
              <a:miter lim="800000"/>
              <a:headEnd/>
              <a:tailEnd/>
            </a:ln>
          </p:spPr>
          <p:txBody>
            <a:bodyPr/>
            <a:lstStyle/>
            <a:p>
              <a:endParaRPr lang="en-US"/>
            </a:p>
          </p:txBody>
        </p:sp>
        <p:sp>
          <p:nvSpPr>
            <p:cNvPr id="16457" name="Line 62"/>
            <p:cNvSpPr>
              <a:spLocks noChangeShapeType="1"/>
            </p:cNvSpPr>
            <p:nvPr/>
          </p:nvSpPr>
          <p:spPr bwMode="auto">
            <a:xfrm>
              <a:off x="2016" y="2544"/>
              <a:ext cx="1" cy="134"/>
            </a:xfrm>
            <a:prstGeom prst="line">
              <a:avLst/>
            </a:prstGeom>
            <a:noFill/>
            <a:ln w="28440">
              <a:solidFill>
                <a:srgbClr val="000000"/>
              </a:solidFill>
              <a:miter lim="800000"/>
              <a:headEnd/>
              <a:tailEnd/>
            </a:ln>
          </p:spPr>
          <p:txBody>
            <a:bodyPr/>
            <a:lstStyle/>
            <a:p>
              <a:endParaRPr lang="en-US"/>
            </a:p>
          </p:txBody>
        </p:sp>
      </p:grpSp>
      <p:grpSp>
        <p:nvGrpSpPr>
          <p:cNvPr id="9" name="Group 63"/>
          <p:cNvGrpSpPr>
            <a:grpSpLocks/>
          </p:cNvGrpSpPr>
          <p:nvPr/>
        </p:nvGrpSpPr>
        <p:grpSpPr bwMode="auto">
          <a:xfrm>
            <a:off x="3798888" y="4343400"/>
            <a:ext cx="1558925" cy="211138"/>
            <a:chOff x="2393" y="2544"/>
            <a:chExt cx="982" cy="133"/>
          </a:xfrm>
        </p:grpSpPr>
        <p:sp>
          <p:nvSpPr>
            <p:cNvPr id="16420" name="Rectangle 64"/>
            <p:cNvSpPr>
              <a:spLocks noChangeArrowheads="1"/>
            </p:cNvSpPr>
            <p:nvPr/>
          </p:nvSpPr>
          <p:spPr bwMode="auto">
            <a:xfrm>
              <a:off x="325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21" name="Rectangle 65"/>
            <p:cNvSpPr>
              <a:spLocks noChangeArrowheads="1"/>
            </p:cNvSpPr>
            <p:nvPr/>
          </p:nvSpPr>
          <p:spPr bwMode="auto">
            <a:xfrm>
              <a:off x="3131"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22" name="Rectangle 66"/>
            <p:cNvSpPr>
              <a:spLocks noChangeArrowheads="1"/>
            </p:cNvSpPr>
            <p:nvPr/>
          </p:nvSpPr>
          <p:spPr bwMode="auto">
            <a:xfrm>
              <a:off x="3008"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23" name="Rectangle 67"/>
            <p:cNvSpPr>
              <a:spLocks noChangeArrowheads="1"/>
            </p:cNvSpPr>
            <p:nvPr/>
          </p:nvSpPr>
          <p:spPr bwMode="auto">
            <a:xfrm>
              <a:off x="2885"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24" name="Rectangle 68"/>
            <p:cNvSpPr>
              <a:spLocks noChangeArrowheads="1"/>
            </p:cNvSpPr>
            <p:nvPr/>
          </p:nvSpPr>
          <p:spPr bwMode="auto">
            <a:xfrm>
              <a:off x="2761" y="2544"/>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25" name="Rectangle 69"/>
            <p:cNvSpPr>
              <a:spLocks noChangeArrowheads="1"/>
            </p:cNvSpPr>
            <p:nvPr/>
          </p:nvSpPr>
          <p:spPr bwMode="auto">
            <a:xfrm>
              <a:off x="2639"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26" name="Rectangle 70"/>
            <p:cNvSpPr>
              <a:spLocks noChangeArrowheads="1"/>
            </p:cNvSpPr>
            <p:nvPr/>
          </p:nvSpPr>
          <p:spPr bwMode="auto">
            <a:xfrm>
              <a:off x="2516"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27" name="Rectangle 71"/>
            <p:cNvSpPr>
              <a:spLocks noChangeArrowheads="1"/>
            </p:cNvSpPr>
            <p:nvPr/>
          </p:nvSpPr>
          <p:spPr bwMode="auto">
            <a:xfrm>
              <a:off x="239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28" name="Line 72"/>
            <p:cNvSpPr>
              <a:spLocks noChangeShapeType="1"/>
            </p:cNvSpPr>
            <p:nvPr/>
          </p:nvSpPr>
          <p:spPr bwMode="auto">
            <a:xfrm>
              <a:off x="2393" y="2544"/>
              <a:ext cx="983" cy="1"/>
            </a:xfrm>
            <a:prstGeom prst="line">
              <a:avLst/>
            </a:prstGeom>
            <a:noFill/>
            <a:ln w="28440">
              <a:solidFill>
                <a:srgbClr val="000000"/>
              </a:solidFill>
              <a:miter lim="800000"/>
              <a:headEnd/>
              <a:tailEnd/>
            </a:ln>
          </p:spPr>
          <p:txBody>
            <a:bodyPr/>
            <a:lstStyle/>
            <a:p>
              <a:endParaRPr lang="en-US"/>
            </a:p>
          </p:txBody>
        </p:sp>
        <p:sp>
          <p:nvSpPr>
            <p:cNvPr id="16429" name="Line 73"/>
            <p:cNvSpPr>
              <a:spLocks noChangeShapeType="1"/>
            </p:cNvSpPr>
            <p:nvPr/>
          </p:nvSpPr>
          <p:spPr bwMode="auto">
            <a:xfrm>
              <a:off x="2393" y="2678"/>
              <a:ext cx="983" cy="1"/>
            </a:xfrm>
            <a:prstGeom prst="line">
              <a:avLst/>
            </a:prstGeom>
            <a:noFill/>
            <a:ln w="28440">
              <a:solidFill>
                <a:srgbClr val="000000"/>
              </a:solidFill>
              <a:miter lim="800000"/>
              <a:headEnd/>
              <a:tailEnd/>
            </a:ln>
          </p:spPr>
          <p:txBody>
            <a:bodyPr/>
            <a:lstStyle/>
            <a:p>
              <a:endParaRPr lang="en-US"/>
            </a:p>
          </p:txBody>
        </p:sp>
        <p:sp>
          <p:nvSpPr>
            <p:cNvPr id="16430" name="Line 74"/>
            <p:cNvSpPr>
              <a:spLocks noChangeShapeType="1"/>
            </p:cNvSpPr>
            <p:nvPr/>
          </p:nvSpPr>
          <p:spPr bwMode="auto">
            <a:xfrm>
              <a:off x="2393" y="2544"/>
              <a:ext cx="1" cy="134"/>
            </a:xfrm>
            <a:prstGeom prst="line">
              <a:avLst/>
            </a:prstGeom>
            <a:noFill/>
            <a:ln w="28440">
              <a:solidFill>
                <a:srgbClr val="000000"/>
              </a:solidFill>
              <a:miter lim="800000"/>
              <a:headEnd/>
              <a:tailEnd/>
            </a:ln>
          </p:spPr>
          <p:txBody>
            <a:bodyPr/>
            <a:lstStyle/>
            <a:p>
              <a:endParaRPr lang="en-US"/>
            </a:p>
          </p:txBody>
        </p:sp>
        <p:sp>
          <p:nvSpPr>
            <p:cNvPr id="16431" name="Line 75"/>
            <p:cNvSpPr>
              <a:spLocks noChangeShapeType="1"/>
            </p:cNvSpPr>
            <p:nvPr/>
          </p:nvSpPr>
          <p:spPr bwMode="auto">
            <a:xfrm>
              <a:off x="2516" y="2544"/>
              <a:ext cx="1" cy="134"/>
            </a:xfrm>
            <a:prstGeom prst="line">
              <a:avLst/>
            </a:prstGeom>
            <a:noFill/>
            <a:ln w="12600">
              <a:solidFill>
                <a:srgbClr val="000000"/>
              </a:solidFill>
              <a:miter lim="800000"/>
              <a:headEnd/>
              <a:tailEnd/>
            </a:ln>
          </p:spPr>
          <p:txBody>
            <a:bodyPr/>
            <a:lstStyle/>
            <a:p>
              <a:endParaRPr lang="en-US"/>
            </a:p>
          </p:txBody>
        </p:sp>
        <p:sp>
          <p:nvSpPr>
            <p:cNvPr id="16432" name="Line 76"/>
            <p:cNvSpPr>
              <a:spLocks noChangeShapeType="1"/>
            </p:cNvSpPr>
            <p:nvPr/>
          </p:nvSpPr>
          <p:spPr bwMode="auto">
            <a:xfrm>
              <a:off x="2639" y="2544"/>
              <a:ext cx="1" cy="134"/>
            </a:xfrm>
            <a:prstGeom prst="line">
              <a:avLst/>
            </a:prstGeom>
            <a:noFill/>
            <a:ln w="12600">
              <a:solidFill>
                <a:srgbClr val="000000"/>
              </a:solidFill>
              <a:miter lim="800000"/>
              <a:headEnd/>
              <a:tailEnd/>
            </a:ln>
          </p:spPr>
          <p:txBody>
            <a:bodyPr/>
            <a:lstStyle/>
            <a:p>
              <a:endParaRPr lang="en-US"/>
            </a:p>
          </p:txBody>
        </p:sp>
        <p:sp>
          <p:nvSpPr>
            <p:cNvPr id="16433" name="Line 77"/>
            <p:cNvSpPr>
              <a:spLocks noChangeShapeType="1"/>
            </p:cNvSpPr>
            <p:nvPr/>
          </p:nvSpPr>
          <p:spPr bwMode="auto">
            <a:xfrm>
              <a:off x="2761" y="2544"/>
              <a:ext cx="1" cy="134"/>
            </a:xfrm>
            <a:prstGeom prst="line">
              <a:avLst/>
            </a:prstGeom>
            <a:noFill/>
            <a:ln w="12600">
              <a:solidFill>
                <a:srgbClr val="000000"/>
              </a:solidFill>
              <a:miter lim="800000"/>
              <a:headEnd/>
              <a:tailEnd/>
            </a:ln>
          </p:spPr>
          <p:txBody>
            <a:bodyPr/>
            <a:lstStyle/>
            <a:p>
              <a:endParaRPr lang="en-US"/>
            </a:p>
          </p:txBody>
        </p:sp>
        <p:sp>
          <p:nvSpPr>
            <p:cNvPr id="16434" name="Line 78"/>
            <p:cNvSpPr>
              <a:spLocks noChangeShapeType="1"/>
            </p:cNvSpPr>
            <p:nvPr/>
          </p:nvSpPr>
          <p:spPr bwMode="auto">
            <a:xfrm>
              <a:off x="2885" y="2544"/>
              <a:ext cx="1" cy="134"/>
            </a:xfrm>
            <a:prstGeom prst="line">
              <a:avLst/>
            </a:prstGeom>
            <a:noFill/>
            <a:ln w="12600">
              <a:solidFill>
                <a:srgbClr val="000000"/>
              </a:solidFill>
              <a:miter lim="800000"/>
              <a:headEnd/>
              <a:tailEnd/>
            </a:ln>
          </p:spPr>
          <p:txBody>
            <a:bodyPr/>
            <a:lstStyle/>
            <a:p>
              <a:endParaRPr lang="en-US"/>
            </a:p>
          </p:txBody>
        </p:sp>
        <p:sp>
          <p:nvSpPr>
            <p:cNvPr id="16435" name="Line 79"/>
            <p:cNvSpPr>
              <a:spLocks noChangeShapeType="1"/>
            </p:cNvSpPr>
            <p:nvPr/>
          </p:nvSpPr>
          <p:spPr bwMode="auto">
            <a:xfrm>
              <a:off x="3008" y="2544"/>
              <a:ext cx="1" cy="134"/>
            </a:xfrm>
            <a:prstGeom prst="line">
              <a:avLst/>
            </a:prstGeom>
            <a:noFill/>
            <a:ln w="12600">
              <a:solidFill>
                <a:srgbClr val="000000"/>
              </a:solidFill>
              <a:miter lim="800000"/>
              <a:headEnd/>
              <a:tailEnd/>
            </a:ln>
          </p:spPr>
          <p:txBody>
            <a:bodyPr/>
            <a:lstStyle/>
            <a:p>
              <a:endParaRPr lang="en-US"/>
            </a:p>
          </p:txBody>
        </p:sp>
        <p:sp>
          <p:nvSpPr>
            <p:cNvPr id="16436" name="Line 80"/>
            <p:cNvSpPr>
              <a:spLocks noChangeShapeType="1"/>
            </p:cNvSpPr>
            <p:nvPr/>
          </p:nvSpPr>
          <p:spPr bwMode="auto">
            <a:xfrm>
              <a:off x="3131" y="2544"/>
              <a:ext cx="1" cy="134"/>
            </a:xfrm>
            <a:prstGeom prst="line">
              <a:avLst/>
            </a:prstGeom>
            <a:noFill/>
            <a:ln w="12600">
              <a:solidFill>
                <a:srgbClr val="000000"/>
              </a:solidFill>
              <a:miter lim="800000"/>
              <a:headEnd/>
              <a:tailEnd/>
            </a:ln>
          </p:spPr>
          <p:txBody>
            <a:bodyPr/>
            <a:lstStyle/>
            <a:p>
              <a:endParaRPr lang="en-US"/>
            </a:p>
          </p:txBody>
        </p:sp>
        <p:sp>
          <p:nvSpPr>
            <p:cNvPr id="16437" name="Line 81"/>
            <p:cNvSpPr>
              <a:spLocks noChangeShapeType="1"/>
            </p:cNvSpPr>
            <p:nvPr/>
          </p:nvSpPr>
          <p:spPr bwMode="auto">
            <a:xfrm>
              <a:off x="3253" y="2544"/>
              <a:ext cx="1" cy="134"/>
            </a:xfrm>
            <a:prstGeom prst="line">
              <a:avLst/>
            </a:prstGeom>
            <a:noFill/>
            <a:ln w="12600">
              <a:solidFill>
                <a:srgbClr val="000000"/>
              </a:solidFill>
              <a:miter lim="800000"/>
              <a:headEnd/>
              <a:tailEnd/>
            </a:ln>
          </p:spPr>
          <p:txBody>
            <a:bodyPr/>
            <a:lstStyle/>
            <a:p>
              <a:endParaRPr lang="en-US"/>
            </a:p>
          </p:txBody>
        </p:sp>
        <p:sp>
          <p:nvSpPr>
            <p:cNvPr id="16438" name="Line 82"/>
            <p:cNvSpPr>
              <a:spLocks noChangeShapeType="1"/>
            </p:cNvSpPr>
            <p:nvPr/>
          </p:nvSpPr>
          <p:spPr bwMode="auto">
            <a:xfrm>
              <a:off x="3376" y="2544"/>
              <a:ext cx="1" cy="134"/>
            </a:xfrm>
            <a:prstGeom prst="line">
              <a:avLst/>
            </a:prstGeom>
            <a:noFill/>
            <a:ln w="28440">
              <a:solidFill>
                <a:srgbClr val="000000"/>
              </a:solidFill>
              <a:miter lim="800000"/>
              <a:headEnd/>
              <a:tailEnd/>
            </a:ln>
          </p:spPr>
          <p:txBody>
            <a:bodyPr/>
            <a:lstStyle/>
            <a:p>
              <a:endParaRPr lang="en-US"/>
            </a:p>
          </p:txBody>
        </p:sp>
      </p:grpSp>
      <p:grpSp>
        <p:nvGrpSpPr>
          <p:cNvPr id="10" name="Group 83"/>
          <p:cNvGrpSpPr>
            <a:grpSpLocks/>
          </p:cNvGrpSpPr>
          <p:nvPr/>
        </p:nvGrpSpPr>
        <p:grpSpPr bwMode="auto">
          <a:xfrm>
            <a:off x="6534150" y="4344988"/>
            <a:ext cx="1558925" cy="211137"/>
            <a:chOff x="4116" y="2545"/>
            <a:chExt cx="982" cy="133"/>
          </a:xfrm>
        </p:grpSpPr>
        <p:sp>
          <p:nvSpPr>
            <p:cNvPr id="16401" name="Rectangle 84"/>
            <p:cNvSpPr>
              <a:spLocks noChangeArrowheads="1"/>
            </p:cNvSpPr>
            <p:nvPr/>
          </p:nvSpPr>
          <p:spPr bwMode="auto">
            <a:xfrm>
              <a:off x="4976"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02" name="Rectangle 85"/>
            <p:cNvSpPr>
              <a:spLocks noChangeArrowheads="1"/>
            </p:cNvSpPr>
            <p:nvPr/>
          </p:nvSpPr>
          <p:spPr bwMode="auto">
            <a:xfrm>
              <a:off x="4854" y="2545"/>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03" name="Rectangle 86"/>
            <p:cNvSpPr>
              <a:spLocks noChangeArrowheads="1"/>
            </p:cNvSpPr>
            <p:nvPr/>
          </p:nvSpPr>
          <p:spPr bwMode="auto">
            <a:xfrm>
              <a:off x="4731"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04" name="Rectangle 87"/>
            <p:cNvSpPr>
              <a:spLocks noChangeArrowheads="1"/>
            </p:cNvSpPr>
            <p:nvPr/>
          </p:nvSpPr>
          <p:spPr bwMode="auto">
            <a:xfrm>
              <a:off x="4608"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05" name="Rectangle 88"/>
            <p:cNvSpPr>
              <a:spLocks noChangeArrowheads="1"/>
            </p:cNvSpPr>
            <p:nvPr/>
          </p:nvSpPr>
          <p:spPr bwMode="auto">
            <a:xfrm>
              <a:off x="4484" y="2545"/>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06" name="Rectangle 89"/>
            <p:cNvSpPr>
              <a:spLocks noChangeArrowheads="1"/>
            </p:cNvSpPr>
            <p:nvPr/>
          </p:nvSpPr>
          <p:spPr bwMode="auto">
            <a:xfrm>
              <a:off x="4362" y="2545"/>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07" name="Rectangle 90"/>
            <p:cNvSpPr>
              <a:spLocks noChangeArrowheads="1"/>
            </p:cNvSpPr>
            <p:nvPr/>
          </p:nvSpPr>
          <p:spPr bwMode="auto">
            <a:xfrm>
              <a:off x="4239"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08" name="Rectangle 91"/>
            <p:cNvSpPr>
              <a:spLocks noChangeArrowheads="1"/>
            </p:cNvSpPr>
            <p:nvPr/>
          </p:nvSpPr>
          <p:spPr bwMode="auto">
            <a:xfrm>
              <a:off x="4116"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09" name="Line 92"/>
            <p:cNvSpPr>
              <a:spLocks noChangeShapeType="1"/>
            </p:cNvSpPr>
            <p:nvPr/>
          </p:nvSpPr>
          <p:spPr bwMode="auto">
            <a:xfrm>
              <a:off x="4116" y="2545"/>
              <a:ext cx="983" cy="1"/>
            </a:xfrm>
            <a:prstGeom prst="line">
              <a:avLst/>
            </a:prstGeom>
            <a:noFill/>
            <a:ln w="28440">
              <a:solidFill>
                <a:srgbClr val="000000"/>
              </a:solidFill>
              <a:miter lim="800000"/>
              <a:headEnd/>
              <a:tailEnd/>
            </a:ln>
          </p:spPr>
          <p:txBody>
            <a:bodyPr/>
            <a:lstStyle/>
            <a:p>
              <a:endParaRPr lang="en-US"/>
            </a:p>
          </p:txBody>
        </p:sp>
        <p:sp>
          <p:nvSpPr>
            <p:cNvPr id="16410" name="Line 93"/>
            <p:cNvSpPr>
              <a:spLocks noChangeShapeType="1"/>
            </p:cNvSpPr>
            <p:nvPr/>
          </p:nvSpPr>
          <p:spPr bwMode="auto">
            <a:xfrm>
              <a:off x="4116" y="2679"/>
              <a:ext cx="983" cy="1"/>
            </a:xfrm>
            <a:prstGeom prst="line">
              <a:avLst/>
            </a:prstGeom>
            <a:noFill/>
            <a:ln w="28440">
              <a:solidFill>
                <a:srgbClr val="000000"/>
              </a:solidFill>
              <a:miter lim="800000"/>
              <a:headEnd/>
              <a:tailEnd/>
            </a:ln>
          </p:spPr>
          <p:txBody>
            <a:bodyPr/>
            <a:lstStyle/>
            <a:p>
              <a:endParaRPr lang="en-US"/>
            </a:p>
          </p:txBody>
        </p:sp>
        <p:sp>
          <p:nvSpPr>
            <p:cNvPr id="16411" name="Line 94"/>
            <p:cNvSpPr>
              <a:spLocks noChangeShapeType="1"/>
            </p:cNvSpPr>
            <p:nvPr/>
          </p:nvSpPr>
          <p:spPr bwMode="auto">
            <a:xfrm>
              <a:off x="4116" y="2545"/>
              <a:ext cx="1" cy="134"/>
            </a:xfrm>
            <a:prstGeom prst="line">
              <a:avLst/>
            </a:prstGeom>
            <a:noFill/>
            <a:ln w="28440">
              <a:solidFill>
                <a:srgbClr val="000000"/>
              </a:solidFill>
              <a:miter lim="800000"/>
              <a:headEnd/>
              <a:tailEnd/>
            </a:ln>
          </p:spPr>
          <p:txBody>
            <a:bodyPr/>
            <a:lstStyle/>
            <a:p>
              <a:endParaRPr lang="en-US"/>
            </a:p>
          </p:txBody>
        </p:sp>
        <p:sp>
          <p:nvSpPr>
            <p:cNvPr id="16412" name="Line 95"/>
            <p:cNvSpPr>
              <a:spLocks noChangeShapeType="1"/>
            </p:cNvSpPr>
            <p:nvPr/>
          </p:nvSpPr>
          <p:spPr bwMode="auto">
            <a:xfrm>
              <a:off x="4239" y="2545"/>
              <a:ext cx="1" cy="134"/>
            </a:xfrm>
            <a:prstGeom prst="line">
              <a:avLst/>
            </a:prstGeom>
            <a:noFill/>
            <a:ln w="12600">
              <a:solidFill>
                <a:srgbClr val="000000"/>
              </a:solidFill>
              <a:miter lim="800000"/>
              <a:headEnd/>
              <a:tailEnd/>
            </a:ln>
          </p:spPr>
          <p:txBody>
            <a:bodyPr/>
            <a:lstStyle/>
            <a:p>
              <a:endParaRPr lang="en-US"/>
            </a:p>
          </p:txBody>
        </p:sp>
        <p:sp>
          <p:nvSpPr>
            <p:cNvPr id="16413" name="Line 96"/>
            <p:cNvSpPr>
              <a:spLocks noChangeShapeType="1"/>
            </p:cNvSpPr>
            <p:nvPr/>
          </p:nvSpPr>
          <p:spPr bwMode="auto">
            <a:xfrm>
              <a:off x="4362" y="2545"/>
              <a:ext cx="1" cy="134"/>
            </a:xfrm>
            <a:prstGeom prst="line">
              <a:avLst/>
            </a:prstGeom>
            <a:noFill/>
            <a:ln w="12600">
              <a:solidFill>
                <a:srgbClr val="000000"/>
              </a:solidFill>
              <a:miter lim="800000"/>
              <a:headEnd/>
              <a:tailEnd/>
            </a:ln>
          </p:spPr>
          <p:txBody>
            <a:bodyPr/>
            <a:lstStyle/>
            <a:p>
              <a:endParaRPr lang="en-US"/>
            </a:p>
          </p:txBody>
        </p:sp>
        <p:sp>
          <p:nvSpPr>
            <p:cNvPr id="16414" name="Line 97"/>
            <p:cNvSpPr>
              <a:spLocks noChangeShapeType="1"/>
            </p:cNvSpPr>
            <p:nvPr/>
          </p:nvSpPr>
          <p:spPr bwMode="auto">
            <a:xfrm>
              <a:off x="4484" y="2545"/>
              <a:ext cx="1" cy="134"/>
            </a:xfrm>
            <a:prstGeom prst="line">
              <a:avLst/>
            </a:prstGeom>
            <a:noFill/>
            <a:ln w="12600">
              <a:solidFill>
                <a:srgbClr val="000000"/>
              </a:solidFill>
              <a:miter lim="800000"/>
              <a:headEnd/>
              <a:tailEnd/>
            </a:ln>
          </p:spPr>
          <p:txBody>
            <a:bodyPr/>
            <a:lstStyle/>
            <a:p>
              <a:endParaRPr lang="en-US"/>
            </a:p>
          </p:txBody>
        </p:sp>
        <p:sp>
          <p:nvSpPr>
            <p:cNvPr id="16415" name="Line 98"/>
            <p:cNvSpPr>
              <a:spLocks noChangeShapeType="1"/>
            </p:cNvSpPr>
            <p:nvPr/>
          </p:nvSpPr>
          <p:spPr bwMode="auto">
            <a:xfrm>
              <a:off x="4608" y="2545"/>
              <a:ext cx="1" cy="134"/>
            </a:xfrm>
            <a:prstGeom prst="line">
              <a:avLst/>
            </a:prstGeom>
            <a:noFill/>
            <a:ln w="12600">
              <a:solidFill>
                <a:srgbClr val="000000"/>
              </a:solidFill>
              <a:miter lim="800000"/>
              <a:headEnd/>
              <a:tailEnd/>
            </a:ln>
          </p:spPr>
          <p:txBody>
            <a:bodyPr/>
            <a:lstStyle/>
            <a:p>
              <a:endParaRPr lang="en-US"/>
            </a:p>
          </p:txBody>
        </p:sp>
        <p:sp>
          <p:nvSpPr>
            <p:cNvPr id="16416" name="Line 99"/>
            <p:cNvSpPr>
              <a:spLocks noChangeShapeType="1"/>
            </p:cNvSpPr>
            <p:nvPr/>
          </p:nvSpPr>
          <p:spPr bwMode="auto">
            <a:xfrm>
              <a:off x="4731" y="2545"/>
              <a:ext cx="1" cy="134"/>
            </a:xfrm>
            <a:prstGeom prst="line">
              <a:avLst/>
            </a:prstGeom>
            <a:noFill/>
            <a:ln w="12600">
              <a:solidFill>
                <a:srgbClr val="000000"/>
              </a:solidFill>
              <a:miter lim="800000"/>
              <a:headEnd/>
              <a:tailEnd/>
            </a:ln>
          </p:spPr>
          <p:txBody>
            <a:bodyPr/>
            <a:lstStyle/>
            <a:p>
              <a:endParaRPr lang="en-US"/>
            </a:p>
          </p:txBody>
        </p:sp>
        <p:sp>
          <p:nvSpPr>
            <p:cNvPr id="16417" name="Line 100"/>
            <p:cNvSpPr>
              <a:spLocks noChangeShapeType="1"/>
            </p:cNvSpPr>
            <p:nvPr/>
          </p:nvSpPr>
          <p:spPr bwMode="auto">
            <a:xfrm>
              <a:off x="4854" y="2545"/>
              <a:ext cx="1" cy="134"/>
            </a:xfrm>
            <a:prstGeom prst="line">
              <a:avLst/>
            </a:prstGeom>
            <a:noFill/>
            <a:ln w="12600">
              <a:solidFill>
                <a:srgbClr val="000000"/>
              </a:solidFill>
              <a:miter lim="800000"/>
              <a:headEnd/>
              <a:tailEnd/>
            </a:ln>
          </p:spPr>
          <p:txBody>
            <a:bodyPr/>
            <a:lstStyle/>
            <a:p>
              <a:endParaRPr lang="en-US"/>
            </a:p>
          </p:txBody>
        </p:sp>
        <p:sp>
          <p:nvSpPr>
            <p:cNvPr id="16418" name="Line 101"/>
            <p:cNvSpPr>
              <a:spLocks noChangeShapeType="1"/>
            </p:cNvSpPr>
            <p:nvPr/>
          </p:nvSpPr>
          <p:spPr bwMode="auto">
            <a:xfrm>
              <a:off x="4976" y="2545"/>
              <a:ext cx="1" cy="134"/>
            </a:xfrm>
            <a:prstGeom prst="line">
              <a:avLst/>
            </a:prstGeom>
            <a:noFill/>
            <a:ln w="12600">
              <a:solidFill>
                <a:srgbClr val="000000"/>
              </a:solidFill>
              <a:miter lim="800000"/>
              <a:headEnd/>
              <a:tailEnd/>
            </a:ln>
          </p:spPr>
          <p:txBody>
            <a:bodyPr/>
            <a:lstStyle/>
            <a:p>
              <a:endParaRPr lang="en-US"/>
            </a:p>
          </p:txBody>
        </p:sp>
        <p:sp>
          <p:nvSpPr>
            <p:cNvPr id="16419" name="Line 102"/>
            <p:cNvSpPr>
              <a:spLocks noChangeShapeType="1"/>
            </p:cNvSpPr>
            <p:nvPr/>
          </p:nvSpPr>
          <p:spPr bwMode="auto">
            <a:xfrm>
              <a:off x="5099" y="2545"/>
              <a:ext cx="1" cy="134"/>
            </a:xfrm>
            <a:prstGeom prst="line">
              <a:avLst/>
            </a:prstGeom>
            <a:noFill/>
            <a:ln w="28440">
              <a:solidFill>
                <a:srgbClr val="000000"/>
              </a:solidFill>
              <a:miter lim="800000"/>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2895600" cy="2438400"/>
          </a:xfrm>
        </p:spPr>
        <p:txBody>
          <a:bodyPr/>
          <a:lstStyle/>
          <a:p>
            <a:pPr marL="0" marR="0">
              <a:spcBef>
                <a:spcPts val="0"/>
              </a:spcBef>
              <a:spcAft>
                <a:spcPts val="0"/>
              </a:spcAft>
              <a:buNone/>
            </a:pPr>
            <a:r>
              <a:rPr lang="en-US" sz="2000" dirty="0" smtClean="0">
                <a:latin typeface="Calibri"/>
                <a:ea typeface="Calibri"/>
                <a:cs typeface="Times New Roman"/>
              </a:rPr>
              <a:t>CASE 4 – YNN:</a:t>
            </a:r>
          </a:p>
          <a:p>
            <a:pPr marL="0" marR="0">
              <a:spcBef>
                <a:spcPts val="0"/>
              </a:spcBef>
              <a:spcAft>
                <a:spcPts val="0"/>
              </a:spcAft>
              <a:buNone/>
            </a:pPr>
            <a:r>
              <a:rPr lang="en-US" sz="2000" dirty="0" smtClean="0">
                <a:latin typeface="Calibri"/>
                <a:ea typeface="Calibri"/>
                <a:cs typeface="Times New Roman"/>
              </a:rPr>
              <a:t>R/W  different arrays</a:t>
            </a:r>
          </a:p>
          <a:p>
            <a:pPr marL="0" marR="0">
              <a:spcBef>
                <a:spcPts val="0"/>
              </a:spcBef>
              <a:spcAft>
                <a:spcPts val="0"/>
              </a:spcAft>
              <a:buNone/>
            </a:pPr>
            <a:r>
              <a:rPr lang="en-US" sz="2000" dirty="0" smtClean="0">
                <a:latin typeface="Calibri"/>
                <a:ea typeface="Calibri"/>
                <a:cs typeface="Times New Roman"/>
              </a:rPr>
              <a:t>1 iteration</a:t>
            </a:r>
          </a:p>
          <a:p>
            <a:pPr marL="0" marR="0">
              <a:spcBef>
                <a:spcPts val="0"/>
              </a:spcBef>
              <a:spcAft>
                <a:spcPts val="0"/>
              </a:spcAft>
              <a:buNone/>
            </a:pPr>
            <a:r>
              <a:rPr lang="en-US" sz="2000" dirty="0" smtClean="0">
                <a:latin typeface="Calibri"/>
                <a:ea typeface="Calibri"/>
                <a:cs typeface="Times New Roman"/>
              </a:rPr>
              <a:t>Multiple BLOCKs </a:t>
            </a:r>
          </a:p>
          <a:p>
            <a:pPr marL="0" marR="0">
              <a:spcBef>
                <a:spcPts val="0"/>
              </a:spcBef>
              <a:spcAft>
                <a:spcPts val="0"/>
              </a:spcAft>
              <a:buNone/>
            </a:pPr>
            <a:r>
              <a:rPr lang="en-US" sz="2000" dirty="0" smtClean="0">
                <a:latin typeface="Calibri"/>
                <a:ea typeface="Calibri"/>
                <a:cs typeface="Times New Roman"/>
              </a:rPr>
              <a:t> </a:t>
            </a:r>
          </a:p>
          <a:p>
            <a:pPr marL="0" marR="0">
              <a:spcBef>
                <a:spcPts val="0"/>
              </a:spcBef>
              <a:spcAft>
                <a:spcPts val="0"/>
              </a:spcAft>
              <a:buNone/>
            </a:pPr>
            <a:r>
              <a:rPr lang="en-US" sz="2000" dirty="0" smtClean="0">
                <a:latin typeface="Calibri"/>
                <a:ea typeface="Calibri"/>
                <a:cs typeface="Times New Roman"/>
              </a:rPr>
              <a:t>Easy:  No sync needed</a:t>
            </a:r>
          </a:p>
        </p:txBody>
      </p:sp>
      <p:sp>
        <p:nvSpPr>
          <p:cNvPr id="4" name="Content Placeholder 2"/>
          <p:cNvSpPr txBox="1">
            <a:spLocks/>
          </p:cNvSpPr>
          <p:nvPr/>
        </p:nvSpPr>
        <p:spPr bwMode="auto">
          <a:xfrm>
            <a:off x="3352800" y="381000"/>
            <a:ext cx="5486400" cy="44196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Average(float A[N], float B[N])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int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 blockIdx.x * blockDim.x + threadIdx.x</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FF0000"/>
                </a:solidFill>
                <a:latin typeface="Lucida Console" pitchFamily="49" charset="0"/>
              </a:rPr>
              <a:t>  if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&gt; 0 &amp;&amp; </a:t>
            </a:r>
            <a:r>
              <a:rPr lang="en-US" sz="1400" b="1" i="0" kern="0" dirty="0" err="1" smtClean="0">
                <a:solidFill>
                  <a:srgbClr val="FF0000"/>
                </a:solidFill>
                <a:latin typeface="Lucida Console" pitchFamily="49" charset="0"/>
              </a:rPr>
              <a:t>i</a:t>
            </a:r>
            <a:r>
              <a:rPr lang="en-US" sz="1400" b="1" i="0" kern="0" dirty="0" smtClean="0">
                <a:solidFill>
                  <a:srgbClr val="FF0000"/>
                </a:solidFill>
                <a:latin typeface="Lucida Console" pitchFamily="49" charset="0"/>
              </a:rPr>
              <a:t> &lt; N)</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B</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(A[i-1] + A[</a:t>
            </a:r>
            <a:r>
              <a:rPr kumimoji="0" lang="en-US" sz="1400" b="1" i="0" u="none" strike="noStrike" kern="0" cap="none" spc="0" normalizeH="0" baseline="0" noProof="0" dirty="0" err="1" smtClean="0">
                <a:ln>
                  <a:noFill/>
                </a:ln>
                <a:solidFill>
                  <a:srgbClr val="FF0000"/>
                </a:solidFill>
                <a:effectLst/>
                <a:uLnTx/>
                <a:uFillTx/>
                <a:latin typeface="Lucida Console" pitchFamily="49" charset="0"/>
                <a:ea typeface="+mn-ea"/>
                <a:cs typeface="+mn-cs"/>
              </a:rPr>
              <a:t>i</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 A[i+1])/3;</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indent="-342900" eaLnBrk="0" hangingPunct="0">
              <a:spcBef>
                <a:spcPct val="20000"/>
              </a:spcBef>
              <a:defRPr/>
            </a:pPr>
            <a:r>
              <a:rPr lang="en-US" sz="1400" b="1" i="0" kern="0" dirty="0">
                <a:solidFill>
                  <a:srgbClr val="000000"/>
                </a:solidFill>
                <a:latin typeface="Lucida Console" pitchFamily="49" charset="0"/>
              </a:rPr>
              <a:t>// </a:t>
            </a:r>
            <a:r>
              <a:rPr lang="en-US" sz="1400" b="1" i="0" kern="0" dirty="0" smtClean="0">
                <a:solidFill>
                  <a:srgbClr val="000000"/>
                </a:solidFill>
                <a:latin typeface="Lucida Console" pitchFamily="49" charset="0"/>
              </a:rPr>
              <a:t>------------------</a:t>
            </a: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int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Lucida Console" pitchFamily="49" charset="0"/>
                <a:ea typeface="+mn-ea"/>
                <a:cs typeface="+mn-cs"/>
              </a:rPr>
              <a:t> // Kernel invocation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400" b="1" i="0" kern="0" dirty="0" smtClean="0">
                <a:solidFill>
                  <a:srgbClr val="000000"/>
                </a:solidFill>
                <a:latin typeface="Lucida Console" pitchFamily="49" charset="0"/>
              </a:rPr>
              <a:t>  </a:t>
            </a:r>
            <a:r>
              <a:rPr lang="en-US" sz="1400" b="1" i="0" kern="0" dirty="0" smtClean="0">
                <a:solidFill>
                  <a:srgbClr val="FF0000"/>
                </a:solidFill>
                <a:latin typeface="Lucida Console" pitchFamily="49" charset="0"/>
              </a:rPr>
              <a:t>dim3 dimGrid(16,1,1);</a:t>
            </a:r>
            <a:endPar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im3 dimBlock(256,1,1);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Average&lt;&lt;&lt;dimGrid, dimBLOCK&gt;&gt;&gt;(A, B, 4096);</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3429000" cy="6477000"/>
          </a:xfrm>
        </p:spPr>
        <p:txBody>
          <a:bodyPr/>
          <a:lstStyle/>
          <a:p>
            <a:pPr>
              <a:buNone/>
            </a:pPr>
            <a:r>
              <a:rPr lang="en-US" sz="1600" dirty="0" smtClean="0"/>
              <a:t>CASES 5-7 – Y (NY|YN|YY)</a:t>
            </a:r>
          </a:p>
          <a:p>
            <a:pPr>
              <a:buNone/>
            </a:pPr>
            <a:r>
              <a:rPr lang="en-US" sz="1600" dirty="0" smtClean="0"/>
              <a:t>R/W same array</a:t>
            </a:r>
          </a:p>
          <a:p>
            <a:pPr>
              <a:buNone/>
            </a:pPr>
            <a:r>
              <a:rPr lang="en-US" sz="1600" dirty="0" smtClean="0"/>
              <a:t>single  iteration</a:t>
            </a:r>
          </a:p>
          <a:p>
            <a:pPr>
              <a:buNone/>
            </a:pPr>
            <a:r>
              <a:rPr lang="en-US" sz="1600" b="1" dirty="0" smtClean="0"/>
              <a:t>OR</a:t>
            </a:r>
          </a:p>
          <a:p>
            <a:pPr>
              <a:buNone/>
            </a:pPr>
            <a:r>
              <a:rPr lang="en-US" sz="1600" dirty="0" smtClean="0"/>
              <a:t>R/W same array</a:t>
            </a:r>
          </a:p>
          <a:p>
            <a:pPr>
              <a:buNone/>
            </a:pPr>
            <a:r>
              <a:rPr lang="en-US" sz="1600" dirty="0" smtClean="0"/>
              <a:t>multiple  iterations</a:t>
            </a:r>
          </a:p>
          <a:p>
            <a:pPr>
              <a:buNone/>
            </a:pPr>
            <a:r>
              <a:rPr lang="en-US" sz="1600" b="1" dirty="0" smtClean="0"/>
              <a:t>OR</a:t>
            </a:r>
          </a:p>
          <a:p>
            <a:pPr>
              <a:buNone/>
            </a:pPr>
            <a:r>
              <a:rPr lang="en-US" sz="1600" dirty="0" smtClean="0"/>
              <a:t>R/W different arrays</a:t>
            </a:r>
          </a:p>
          <a:p>
            <a:pPr>
              <a:buNone/>
            </a:pPr>
            <a:r>
              <a:rPr lang="en-US" sz="1600" dirty="0" smtClean="0"/>
              <a:t>multiple iterations</a:t>
            </a:r>
          </a:p>
          <a:p>
            <a:pPr>
              <a:buNone/>
            </a:pPr>
            <a:r>
              <a:rPr lang="en-US" sz="1600" b="1" dirty="0" smtClean="0"/>
              <a:t>AND</a:t>
            </a:r>
          </a:p>
          <a:p>
            <a:pPr>
              <a:buNone/>
            </a:pPr>
            <a:r>
              <a:rPr lang="en-US" sz="1600" b="1" dirty="0" smtClean="0">
                <a:solidFill>
                  <a:srgbClr val="00B050"/>
                </a:solidFill>
              </a:rPr>
              <a:t>Multiple BLOCKs</a:t>
            </a:r>
          </a:p>
          <a:p>
            <a:pPr>
              <a:buNone/>
            </a:pPr>
            <a:r>
              <a:rPr lang="en-US" sz="1600" dirty="0" smtClean="0"/>
              <a:t> </a:t>
            </a:r>
          </a:p>
          <a:p>
            <a:pPr>
              <a:buNone/>
            </a:pPr>
            <a:r>
              <a:rPr lang="en-US" sz="1600" dirty="0" smtClean="0"/>
              <a:t>For all of these cases, </a:t>
            </a:r>
            <a:r>
              <a:rPr lang="en-US" sz="1600" dirty="0" smtClean="0">
                <a:solidFill>
                  <a:srgbClr val="00B050"/>
                </a:solidFill>
              </a:rPr>
              <a:t>Multiple BLOCKs means Multiple KERNEL LAUNCHES</a:t>
            </a:r>
          </a:p>
          <a:p>
            <a:pPr>
              <a:buNone/>
            </a:pPr>
            <a:endParaRPr lang="en-US" sz="1600" dirty="0" smtClean="0"/>
          </a:p>
          <a:p>
            <a:pPr>
              <a:buNone/>
            </a:pPr>
            <a:r>
              <a:rPr lang="en-US" sz="1600" dirty="0" smtClean="0"/>
              <a:t>Again, </a:t>
            </a:r>
            <a:r>
              <a:rPr lang="en-US" sz="1600" i="1" dirty="0" smtClean="0"/>
              <a:t>you cannot SYNC among THREADs in different BLOCKs</a:t>
            </a:r>
          </a:p>
          <a:p>
            <a:pPr marL="0">
              <a:spcBef>
                <a:spcPts val="0"/>
              </a:spcBef>
              <a:spcAft>
                <a:spcPts val="0"/>
              </a:spcAft>
              <a:buNone/>
            </a:pPr>
            <a:endParaRPr lang="en-US" sz="1600" dirty="0" smtClean="0">
              <a:latin typeface="Calibri"/>
              <a:ea typeface="Calibri"/>
              <a:cs typeface="Times New Roman"/>
            </a:endParaRPr>
          </a:p>
        </p:txBody>
      </p:sp>
      <p:sp>
        <p:nvSpPr>
          <p:cNvPr id="4" name="Content Placeholder 2"/>
          <p:cNvSpPr txBox="1">
            <a:spLocks/>
          </p:cNvSpPr>
          <p:nvPr/>
        </p:nvSpPr>
        <p:spPr bwMode="auto">
          <a:xfrm>
            <a:off x="3657600" y="152400"/>
            <a:ext cx="5334000" cy="6629400"/>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r>
              <a:rPr kumimoji="0" lang="en-US" sz="1200" b="1" i="0" u="none" strike="noStrike" kern="0" cap="none" spc="0" normalizeH="0" noProof="0" dirty="0" smtClean="0">
                <a:ln>
                  <a:noFill/>
                </a:ln>
                <a:solidFill>
                  <a:srgbClr val="FF0000"/>
                </a:solidFill>
                <a:effectLst/>
                <a:uLnTx/>
                <a:uFillTx/>
                <a:latin typeface="Lucida Console" pitchFamily="49" charset="0"/>
                <a:ea typeface="+mn-ea"/>
                <a:cs typeface="+mn-cs"/>
              </a:rPr>
              <a:t> </a:t>
            </a:r>
            <a:r>
              <a:rPr kumimoji="0" lang="en-US" sz="1400" b="1" u="sng" strike="noStrike" kern="0" cap="none" spc="0" normalizeH="0" noProof="0" dirty="0" smtClean="0">
                <a:ln>
                  <a:noFill/>
                </a:ln>
                <a:solidFill>
                  <a:srgbClr val="FF0000"/>
                </a:solidFill>
                <a:effectLst/>
                <a:uLnTx/>
                <a:uFillTx/>
                <a:latin typeface="Lucida Console" pitchFamily="49" charset="0"/>
                <a:ea typeface="+mn-ea"/>
                <a:cs typeface="+mn-cs"/>
              </a:rPr>
              <a:t>CASE 5 </a:t>
            </a:r>
            <a:r>
              <a:rPr kumimoji="0" lang="en-US" sz="1200" b="1" i="0" u="none" strike="noStrike" kern="0" cap="none" spc="0" normalizeH="0" noProof="0" dirty="0" smtClean="0">
                <a:ln>
                  <a:noFill/>
                </a:ln>
                <a:solidFill>
                  <a:srgbClr val="FF0000"/>
                </a:solidFill>
                <a:effectLst/>
                <a:uLnTx/>
                <a:uFillTx/>
                <a:latin typeface="Lucida Console" pitchFamily="49" charset="0"/>
                <a:ea typeface="+mn-ea"/>
                <a:cs typeface="+mn-cs"/>
              </a:rPr>
              <a:t>-- Different Arrays, Multiple iterations</a:t>
            </a:r>
            <a:endPar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__global__ void Average1(float* A, float* B, int N)</a:t>
            </a:r>
          </a:p>
          <a:p>
            <a:pPr marL="342900" lvl="0" indent="-342900" eaLnBrk="0" hangingPunct="0">
              <a:spcBef>
                <a:spcPct val="20000"/>
              </a:spcBef>
              <a:defRPr/>
            </a:pPr>
            <a:r>
              <a:rPr lang="en-US" sz="1200" b="1" i="0" kern="0" dirty="0" smtClean="0">
                <a:solidFill>
                  <a:srgbClr val="FF0000"/>
                </a:solidFill>
                <a:latin typeface="Lucida Console" pitchFamily="49" charset="0"/>
              </a:rPr>
              <a:t>{</a:t>
            </a:r>
          </a:p>
          <a:p>
            <a:pPr marL="342900" lvl="0" indent="-342900" eaLnBrk="0" hangingPunct="0">
              <a:spcBef>
                <a:spcPct val="20000"/>
              </a:spcBef>
              <a:defRPr/>
            </a:pPr>
            <a:r>
              <a:rPr lang="en-US" sz="1200" b="1" i="0" kern="0" dirty="0" smtClean="0">
                <a:solidFill>
                  <a:srgbClr val="FF0000"/>
                </a:solidFill>
                <a:latin typeface="Lucida Console" pitchFamily="49" charset="0"/>
              </a:rPr>
              <a:t>  int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blockIdx.x * blockDim.x + threadIdx.x</a:t>
            </a:r>
          </a:p>
          <a:p>
            <a:pPr marL="342900" lvl="0" indent="-342900" eaLnBrk="0" hangingPunct="0">
              <a:spcBef>
                <a:spcPct val="20000"/>
              </a:spcBef>
              <a:defRPr/>
            </a:pPr>
            <a:r>
              <a:rPr lang="en-US" sz="1200" b="1" i="0" kern="0" dirty="0" smtClean="0">
                <a:solidFill>
                  <a:srgbClr val="FF0000"/>
                </a:solidFill>
                <a:latin typeface="Lucida Console" pitchFamily="49" charset="0"/>
              </a:rPr>
              <a:t>  if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&gt; 0 &amp;&amp;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&lt; N-1)</a:t>
            </a:r>
          </a:p>
          <a:p>
            <a:pPr marL="342900" lvl="0" indent="-342900" eaLnBrk="0" hangingPunct="0">
              <a:spcBef>
                <a:spcPct val="20000"/>
              </a:spcBef>
              <a:defRPr/>
            </a:pPr>
            <a:r>
              <a:rPr lang="en-US" sz="1200" b="1" i="0" kern="0" dirty="0" smtClean="0">
                <a:solidFill>
                  <a:srgbClr val="FF0000"/>
                </a:solidFill>
                <a:latin typeface="Lucida Console" pitchFamily="49" charset="0"/>
              </a:rPr>
              <a:t>    B[</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(A[i-1] + A[</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A[i+1])/3;</a:t>
            </a:r>
          </a:p>
          <a:p>
            <a:pPr marL="342900" lvl="0" indent="-342900" eaLnBrk="0" hangingPunct="0">
              <a:spcBef>
                <a:spcPct val="20000"/>
              </a:spcBef>
              <a:defRPr/>
            </a:pPr>
            <a:r>
              <a:rPr lang="en-US" sz="1200" b="1" i="0" kern="0" dirty="0" smtClean="0">
                <a:solidFill>
                  <a:srgbClr val="FF0000"/>
                </a:solidFill>
                <a:latin typeface="Lucida Console" pitchFamily="49" charset="0"/>
              </a:rPr>
              <a:t>}</a:t>
            </a:r>
          </a:p>
          <a:p>
            <a:pPr marL="342900" indent="-342900" eaLnBrk="0" hangingPunct="0">
              <a:spcBef>
                <a:spcPct val="20000"/>
              </a:spcBef>
              <a:defRPr/>
            </a:pPr>
            <a:endParaRPr lang="en-US" sz="1200" b="1" i="0" kern="0" dirty="0" smtClean="0">
              <a:solidFill>
                <a:srgbClr val="FF0000"/>
              </a:solidFill>
              <a:latin typeface="Lucida Console" pitchFamily="49" charset="0"/>
            </a:endParaRPr>
          </a:p>
          <a:p>
            <a:pPr marL="342900" indent="-342900" eaLnBrk="0" hangingPunct="0">
              <a:spcBef>
                <a:spcPct val="20000"/>
              </a:spcBef>
              <a:defRPr/>
            </a:pPr>
            <a:r>
              <a:rPr lang="en-US" sz="1200" b="1" i="0" kern="0" dirty="0" smtClean="0">
                <a:solidFill>
                  <a:srgbClr val="FF0000"/>
                </a:solidFill>
                <a:latin typeface="Lucida Console" pitchFamily="49" charset="0"/>
              </a:rPr>
              <a:t>__global__ void Average2(float A[N], float B[N])</a:t>
            </a:r>
          </a:p>
          <a:p>
            <a:pPr marL="342900" lvl="0" indent="-342900" eaLnBrk="0" hangingPunct="0">
              <a:spcBef>
                <a:spcPct val="20000"/>
              </a:spcBef>
              <a:defRPr/>
            </a:pPr>
            <a:r>
              <a:rPr lang="en-US" sz="1200" b="1" i="0" kern="0" dirty="0" smtClean="0">
                <a:solidFill>
                  <a:srgbClr val="FF0000"/>
                </a:solidFill>
                <a:latin typeface="Lucida Console" pitchFamily="49" charset="0"/>
              </a:rPr>
              <a:t>{</a:t>
            </a:r>
          </a:p>
          <a:p>
            <a:pPr marL="342900" lvl="0" indent="-342900" eaLnBrk="0" hangingPunct="0">
              <a:spcBef>
                <a:spcPct val="20000"/>
              </a:spcBef>
              <a:defRPr/>
            </a:pPr>
            <a:r>
              <a:rPr lang="en-US" sz="1200" b="1" i="0" kern="0" dirty="0" smtClean="0">
                <a:solidFill>
                  <a:srgbClr val="FF0000"/>
                </a:solidFill>
                <a:latin typeface="Lucida Console" pitchFamily="49" charset="0"/>
              </a:rPr>
              <a:t>  int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blockIdx.x * blockDim.x + threadIdx.x</a:t>
            </a:r>
          </a:p>
          <a:p>
            <a:pPr marL="342900" lvl="0" indent="-342900" eaLnBrk="0" hangingPunct="0">
              <a:spcBef>
                <a:spcPct val="20000"/>
              </a:spcBef>
              <a:defRPr/>
            </a:pPr>
            <a:r>
              <a:rPr lang="en-US" sz="1200" b="1" i="0" kern="0" dirty="0" smtClean="0">
                <a:solidFill>
                  <a:srgbClr val="FF0000"/>
                </a:solidFill>
                <a:latin typeface="Lucida Console" pitchFamily="49" charset="0"/>
              </a:rPr>
              <a:t>  if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&gt; 0 &amp;&amp;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&lt; N-1)</a:t>
            </a:r>
          </a:p>
          <a:p>
            <a:pPr marL="342900" lvl="0" indent="-342900" eaLnBrk="0" hangingPunct="0">
              <a:spcBef>
                <a:spcPct val="20000"/>
              </a:spcBef>
              <a:defRPr/>
            </a:pPr>
            <a:r>
              <a:rPr lang="en-US" sz="1200" b="1" i="0" kern="0" dirty="0" smtClean="0">
                <a:solidFill>
                  <a:srgbClr val="FF0000"/>
                </a:solidFill>
                <a:latin typeface="Lucida Console" pitchFamily="49" charset="0"/>
              </a:rPr>
              <a:t>    A[</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(B[i-1] + B[</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B[i+1])/3;</a:t>
            </a:r>
          </a:p>
          <a:p>
            <a:pPr marL="342900" lvl="0" indent="-342900" eaLnBrk="0" hangingPunct="0">
              <a:spcBef>
                <a:spcPct val="20000"/>
              </a:spcBef>
              <a:defRPr/>
            </a:pPr>
            <a:r>
              <a:rPr lang="en-US" sz="1200" b="1" i="0" kern="0" dirty="0" smtClean="0">
                <a:solidFill>
                  <a:srgbClr val="FF0000"/>
                </a:solidFill>
                <a:latin typeface="Lucida Console" pitchFamily="49" charset="0"/>
              </a:rPr>
              <a:t>}</a:t>
            </a:r>
          </a:p>
          <a:p>
            <a:pPr marL="342900" indent="-342900" eaLnBrk="0" hangingPunct="0">
              <a:spcBef>
                <a:spcPct val="20000"/>
              </a:spcBef>
              <a:defRPr/>
            </a:pPr>
            <a:r>
              <a:rPr lang="en-US" sz="1200" b="1" i="0" kern="0" dirty="0">
                <a:solidFill>
                  <a:srgbClr val="000000"/>
                </a:solidFill>
                <a:latin typeface="Lucida Console" pitchFamily="49" charset="0"/>
              </a:rPr>
              <a:t>// </a:t>
            </a:r>
            <a:r>
              <a:rPr lang="en-US" sz="1200" b="1" i="0" kern="0" dirty="0" smtClean="0">
                <a:solidFill>
                  <a:srgbClr val="000000"/>
                </a:solidFill>
                <a:latin typeface="Lucida Console" pitchFamily="49" charset="0"/>
              </a:rPr>
              <a:t>------------------</a:t>
            </a:r>
            <a:endParaRPr kumimoji="0" lang="en-US" sz="12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int main()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Lucida Console" pitchFamily="49" charset="0"/>
                <a:ea typeface="+mn-ea"/>
                <a:cs typeface="+mn-cs"/>
              </a:rPr>
              <a:t>// Kernel invocations --</a:t>
            </a:r>
            <a:r>
              <a:rPr kumimoji="0" lang="en-US" sz="1200" b="1" i="0" u="none" strike="noStrike" kern="0" cap="none" spc="0" normalizeH="0" noProof="0" dirty="0" smtClean="0">
                <a:ln>
                  <a:noFill/>
                </a:ln>
                <a:solidFill>
                  <a:srgbClr val="000000"/>
                </a:solidFill>
                <a:effectLst/>
                <a:uLnTx/>
                <a:uFillTx/>
                <a:latin typeface="Lucida Console" pitchFamily="49" charset="0"/>
                <a:ea typeface="+mn-ea"/>
                <a:cs typeface="+mn-cs"/>
              </a:rPr>
              <a:t> Since these are asynchronous,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000000"/>
                </a:solidFill>
                <a:effectLst/>
                <a:uLnTx/>
                <a:uFillTx/>
                <a:latin typeface="Lucida Console" pitchFamily="49" charset="0"/>
                <a:ea typeface="+mn-ea"/>
                <a:cs typeface="+mn-cs"/>
              </a:rPr>
              <a:t>// must force to launch all at once</a:t>
            </a:r>
            <a:r>
              <a:rPr lang="en-US" sz="1200" b="1" i="0" kern="0" noProof="0" dirty="0" smtClean="0">
                <a:solidFill>
                  <a:srgbClr val="000000"/>
                </a:solidFill>
                <a:latin typeface="Lucida Console" pitchFamily="49" charset="0"/>
              </a:rPr>
              <a:t>.</a:t>
            </a:r>
            <a:endParaRPr kumimoji="0" lang="en-US" sz="1200" b="1" i="0" u="none" strike="noStrike" kern="0" cap="none" spc="0" normalizeH="0" baseline="0" noProof="0" dirty="0" smtClean="0">
              <a:ln>
                <a:noFill/>
              </a:ln>
              <a:solidFill>
                <a:srgbClr val="00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200" b="1" i="0" kern="0" dirty="0" smtClean="0">
                <a:solidFill>
                  <a:srgbClr val="000000"/>
                </a:solidFill>
                <a:latin typeface="Lucida Console" pitchFamily="49" charset="0"/>
              </a:rPr>
              <a:t>  </a:t>
            </a:r>
            <a:r>
              <a:rPr lang="en-US" sz="1200" b="1" i="0" kern="0" dirty="0" smtClean="0">
                <a:solidFill>
                  <a:srgbClr val="FF0000"/>
                </a:solidFill>
                <a:latin typeface="Lucida Console" pitchFamily="49" charset="0"/>
              </a:rPr>
              <a:t>dim3 dimGrid(16,1,1);</a:t>
            </a:r>
            <a:endPar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noProof="0" dirty="0" smtClean="0">
                <a:ln>
                  <a:noFill/>
                </a:ln>
                <a:solidFill>
                  <a:srgbClr val="FF0000"/>
                </a:solidFill>
                <a:effectLst/>
                <a:uLnTx/>
                <a:uFillTx/>
                <a:latin typeface="Lucida Console" pitchFamily="49" charset="0"/>
                <a:ea typeface="+mn-ea"/>
                <a:cs typeface="+mn-cs"/>
              </a:rPr>
              <a:t>  d</a:t>
            </a: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im3 dimBlock(256,1,1);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200" b="1" i="0" kern="0" dirty="0" smtClean="0">
                <a:solidFill>
                  <a:srgbClr val="FF0000"/>
                </a:solidFill>
                <a:latin typeface="Lucida Console" pitchFamily="49" charset="0"/>
              </a:rPr>
              <a:t>  for (int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 0;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&lt; 50; </a:t>
            </a:r>
            <a:r>
              <a:rPr lang="en-US" sz="1200" b="1" i="0" kern="0" dirty="0" err="1" smtClean="0">
                <a:solidFill>
                  <a:srgbClr val="FF0000"/>
                </a:solidFill>
                <a:latin typeface="Lucida Console" pitchFamily="49" charset="0"/>
              </a:rPr>
              <a:t>i</a:t>
            </a:r>
            <a:r>
              <a:rPr lang="en-US" sz="1200" b="1" i="0" kern="0" dirty="0" smtClean="0">
                <a:solidFill>
                  <a:srgbClr val="FF0000"/>
                </a:solidFill>
                <a:latin typeface="Lucida Console" pitchFamily="49" charset="0"/>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    Average1&lt;&lt;&lt;dimGrid, dimBlock&gt;&gt;&gt;(A, B, 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200" b="1" i="0" kern="0" dirty="0" smtClean="0">
                <a:solidFill>
                  <a:srgbClr val="FF0000"/>
                </a:solidFill>
                <a:latin typeface="Lucida Console" pitchFamily="49" charset="0"/>
              </a:rPr>
              <a:t>    cudaDeviceSynchronize();</a:t>
            </a:r>
            <a:endParaRPr kumimoji="0" lang="en-US" sz="1200" b="1" i="0" u="none" strike="noStrike" kern="0" cap="none" spc="0" normalizeH="0" baseline="0" noProof="0" dirty="0" smtClean="0">
              <a:ln>
                <a:noFill/>
              </a:ln>
              <a:solidFill>
                <a:schemeClr val="tx2"/>
              </a:solidFill>
              <a:effectLst/>
              <a:uLnTx/>
              <a:uFillTx/>
              <a:latin typeface="Lucida Console" pitchFamily="49"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sz="1200" b="1" i="0" kern="0" dirty="0" smtClean="0">
                <a:solidFill>
                  <a:srgbClr val="FF0000"/>
                </a:solidFill>
                <a:latin typeface="Lucida Console" pitchFamily="49" charset="0"/>
              </a:rPr>
              <a:t>    Average2&lt;&lt;&lt;dimGrid, dimBlock&gt;&gt;&gt;(A, B, N);</a:t>
            </a:r>
          </a:p>
          <a:p>
            <a:pPr marL="342900" lvl="0" indent="-342900" eaLnBrk="0" hangingPunct="0">
              <a:spcBef>
                <a:spcPct val="20000"/>
              </a:spcBef>
            </a:pPr>
            <a:r>
              <a:rPr lang="en-US" sz="1200" b="1" i="0" kern="0" dirty="0" smtClean="0">
                <a:solidFill>
                  <a:srgbClr val="FF0000"/>
                </a:solidFill>
                <a:latin typeface="Lucida Console" pitchFamily="49" charset="0"/>
              </a:rPr>
              <a:t>    cudaDeviceSynchronize();</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noProof="0" dirty="0" smtClean="0">
                <a:ln>
                  <a:noFill/>
                </a:ln>
                <a:solidFill>
                  <a:srgbClr val="FF0000"/>
                </a:solidFill>
                <a:effectLst/>
                <a:uLnTx/>
                <a:uFillTx/>
                <a:latin typeface="Lucida Console" pitchFamily="49" charset="0"/>
                <a:ea typeface="+mn-ea"/>
                <a:cs typeface="+mn-cs"/>
              </a:rPr>
              <a:t>  }</a:t>
            </a:r>
            <a:endPar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rPr>
              <a:t>}</a:t>
            </a:r>
          </a:p>
          <a:p>
            <a:pPr marL="342900" lvl="0" indent="-342900" eaLnBrk="0" hangingPunct="0">
              <a:spcBef>
                <a:spcPct val="20000"/>
              </a:spcBef>
            </a:pPr>
            <a:r>
              <a:rPr lang="en-US" sz="1200" dirty="0" smtClean="0"/>
              <a:t>// cudaDeviceSynchronize()  </a:t>
            </a:r>
            <a:r>
              <a:rPr lang="en-US" sz="1200" dirty="0" smtClean="0">
                <a:sym typeface="Wingdings" pitchFamily="2" charset="2"/>
              </a:rPr>
              <a:t>  </a:t>
            </a:r>
            <a:r>
              <a:rPr lang="en-US" sz="1200" dirty="0" smtClean="0"/>
              <a:t>Blocks until the device has completed all </a:t>
            </a:r>
          </a:p>
          <a:p>
            <a:pPr marL="342900" lvl="0" indent="-342900" eaLnBrk="0" hangingPunct="0">
              <a:spcBef>
                <a:spcPct val="20000"/>
              </a:spcBef>
            </a:pPr>
            <a:r>
              <a:rPr lang="en-US" sz="1200" dirty="0" smtClean="0"/>
              <a:t>//   preceding requested tasks</a:t>
            </a:r>
            <a:endParaRPr kumimoji="0" lang="en-US" sz="1200" b="1" i="0" u="none" strike="noStrike" kern="0" cap="none" spc="0" normalizeH="0" baseline="0" noProof="0" dirty="0" smtClean="0">
              <a:ln>
                <a:noFill/>
              </a:ln>
              <a:solidFill>
                <a:srgbClr val="FF0000"/>
              </a:solidFill>
              <a:effectLst/>
              <a:uLnTx/>
              <a:uFillTx/>
              <a:latin typeface="Lucida Console" pitchFamily="49" charset="0"/>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4191000" cy="609600"/>
          </a:xfrm>
        </p:spPr>
        <p:txBody>
          <a:bodyPr/>
          <a:lstStyle/>
          <a:p>
            <a:r>
              <a:rPr lang="en-US" dirty="0" smtClean="0"/>
              <a:t>Block Scheduling</a:t>
            </a:r>
            <a:endParaRPr lang="en-US" dirty="0"/>
          </a:p>
        </p:txBody>
      </p:sp>
      <p:sp>
        <p:nvSpPr>
          <p:cNvPr id="5" name="TextBox 4"/>
          <p:cNvSpPr txBox="1"/>
          <p:nvPr/>
        </p:nvSpPr>
        <p:spPr>
          <a:xfrm>
            <a:off x="76200" y="1446074"/>
            <a:ext cx="8915400" cy="1754326"/>
          </a:xfrm>
          <a:prstGeom prst="rect">
            <a:avLst/>
          </a:prstGeom>
          <a:noFill/>
        </p:spPr>
        <p:txBody>
          <a:bodyPr wrap="square" rtlCol="0">
            <a:spAutoFit/>
          </a:bodyPr>
          <a:lstStyle/>
          <a:p>
            <a:pPr marL="285750" indent="-285750">
              <a:buFont typeface="Arial" pitchFamily="34" charset="0"/>
              <a:buChar char="•"/>
            </a:pPr>
            <a:r>
              <a:rPr lang="en-US" sz="1800" i="0" dirty="0" smtClean="0"/>
              <a:t>Each </a:t>
            </a:r>
            <a:r>
              <a:rPr lang="en-US" sz="1800" b="1" i="0" dirty="0" smtClean="0">
                <a:solidFill>
                  <a:srgbClr val="FF0000"/>
                </a:solidFill>
              </a:rPr>
              <a:t>block</a:t>
            </a:r>
            <a:r>
              <a:rPr lang="en-US" sz="1800" i="0" dirty="0" smtClean="0"/>
              <a:t> is an instantiation of a kernel and is analogous to a thread in Pthreads</a:t>
            </a:r>
          </a:p>
          <a:p>
            <a:pPr marL="285750" indent="-285750">
              <a:buFont typeface="Arial" pitchFamily="34" charset="0"/>
              <a:buChar char="•"/>
            </a:pPr>
            <a:r>
              <a:rPr lang="en-US" sz="1800" i="0" dirty="0"/>
              <a:t>In CUDA programs, generally lots of </a:t>
            </a:r>
            <a:r>
              <a:rPr lang="en-US" sz="1800" i="0" dirty="0">
                <a:solidFill>
                  <a:srgbClr val="FF0000"/>
                </a:solidFill>
              </a:rPr>
              <a:t>blocks</a:t>
            </a:r>
            <a:r>
              <a:rPr lang="en-US" sz="1800" i="0" dirty="0"/>
              <a:t> are </a:t>
            </a:r>
            <a:r>
              <a:rPr lang="en-US" sz="1800" i="0" dirty="0" smtClean="0"/>
              <a:t>generated</a:t>
            </a:r>
          </a:p>
          <a:p>
            <a:pPr marL="285750" indent="-285750">
              <a:buFont typeface="Arial" pitchFamily="34" charset="0"/>
              <a:buChar char="•"/>
            </a:pPr>
            <a:r>
              <a:rPr lang="en-US" sz="1800" i="0" dirty="0">
                <a:solidFill>
                  <a:srgbClr val="FF0000"/>
                </a:solidFill>
              </a:rPr>
              <a:t>Blocks</a:t>
            </a:r>
            <a:r>
              <a:rPr lang="en-US" sz="1800" i="0" dirty="0"/>
              <a:t> run on exactly one SM</a:t>
            </a:r>
          </a:p>
          <a:p>
            <a:pPr marL="285750" indent="-285750">
              <a:buFont typeface="Arial" pitchFamily="34" charset="0"/>
              <a:buChar char="•"/>
            </a:pPr>
            <a:r>
              <a:rPr lang="en-US" sz="1800" i="0" dirty="0"/>
              <a:t>Some number of </a:t>
            </a:r>
            <a:r>
              <a:rPr lang="en-US" sz="1800" i="0" dirty="0">
                <a:solidFill>
                  <a:srgbClr val="FF0000"/>
                </a:solidFill>
              </a:rPr>
              <a:t>Blocks</a:t>
            </a:r>
            <a:r>
              <a:rPr lang="en-US" sz="1800" i="0" dirty="0"/>
              <a:t> </a:t>
            </a:r>
            <a:r>
              <a:rPr lang="en-US" sz="1800" i="0" dirty="0" smtClean="0"/>
              <a:t>can run </a:t>
            </a:r>
            <a:r>
              <a:rPr lang="en-US" sz="1800" i="0" dirty="0"/>
              <a:t>at the same time on an </a:t>
            </a:r>
            <a:r>
              <a:rPr lang="en-US" sz="1800" i="0" dirty="0" smtClean="0"/>
              <a:t>SM </a:t>
            </a:r>
            <a:r>
              <a:rPr lang="en-US" sz="1800" i="0" dirty="0"/>
              <a:t>(up to 8 </a:t>
            </a:r>
            <a:r>
              <a:rPr lang="en-US" sz="1800" i="0" dirty="0" smtClean="0"/>
              <a:t>through Fermi) </a:t>
            </a:r>
            <a:endParaRPr lang="en-US" sz="1800" i="0" dirty="0"/>
          </a:p>
          <a:p>
            <a:pPr marL="285750" indent="-285750">
              <a:buFont typeface="Arial" pitchFamily="34" charset="0"/>
              <a:buChar char="•"/>
            </a:pPr>
            <a:r>
              <a:rPr lang="en-US" sz="1800" i="0" dirty="0"/>
              <a:t>There is no constraint on </a:t>
            </a:r>
            <a:r>
              <a:rPr lang="en-US" sz="1800" i="0" dirty="0">
                <a:solidFill>
                  <a:srgbClr val="FF0000"/>
                </a:solidFill>
              </a:rPr>
              <a:t>Block</a:t>
            </a:r>
            <a:r>
              <a:rPr lang="en-US" sz="1800" i="0" dirty="0"/>
              <a:t> scheduling</a:t>
            </a:r>
            <a:r>
              <a:rPr lang="en-US" sz="1800" i="0" dirty="0" smtClean="0"/>
              <a:t>. </a:t>
            </a:r>
            <a:r>
              <a:rPr lang="en-US" sz="1800" i="0" dirty="0" smtClean="0">
                <a:solidFill>
                  <a:srgbClr val="FF0000"/>
                </a:solidFill>
              </a:rPr>
              <a:t>Blocks</a:t>
            </a:r>
            <a:r>
              <a:rPr lang="en-US" sz="1800" i="0" dirty="0" smtClean="0"/>
              <a:t> can go in any order on any SM</a:t>
            </a:r>
          </a:p>
          <a:p>
            <a:pPr marL="285750" indent="-285750">
              <a:buFont typeface="Arial" pitchFamily="34" charset="0"/>
              <a:buChar char="•"/>
            </a:pPr>
            <a:r>
              <a:rPr lang="en-US" sz="1800" i="0" dirty="0" smtClean="0"/>
              <a:t>Therefore, </a:t>
            </a:r>
            <a:r>
              <a:rPr lang="en-US" sz="1800" i="0" dirty="0" smtClean="0">
                <a:solidFill>
                  <a:srgbClr val="FF0000"/>
                </a:solidFill>
              </a:rPr>
              <a:t>Blocks</a:t>
            </a:r>
            <a:r>
              <a:rPr lang="en-US" sz="1800" i="0" dirty="0" smtClean="0"/>
              <a:t> generally do not interact with each other!</a:t>
            </a:r>
            <a:endParaRPr lang="en-US" sz="1800" i="0" dirty="0"/>
          </a:p>
        </p:txBody>
      </p:sp>
      <p:grpSp>
        <p:nvGrpSpPr>
          <p:cNvPr id="11" name="Group 10"/>
          <p:cNvGrpSpPr/>
          <p:nvPr/>
        </p:nvGrpSpPr>
        <p:grpSpPr>
          <a:xfrm>
            <a:off x="5715000" y="5562600"/>
            <a:ext cx="534628" cy="457200"/>
            <a:chOff x="1511538" y="3657600"/>
            <a:chExt cx="622062" cy="533400"/>
          </a:xfrm>
        </p:grpSpPr>
        <p:sp>
          <p:nvSpPr>
            <p:cNvPr id="4" name="Oval 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0" name="TextBox 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7" name="Group 46"/>
          <p:cNvGrpSpPr/>
          <p:nvPr/>
        </p:nvGrpSpPr>
        <p:grpSpPr>
          <a:xfrm>
            <a:off x="4267200" y="5029200"/>
            <a:ext cx="534628" cy="457200"/>
            <a:chOff x="1511538" y="3657600"/>
            <a:chExt cx="622062" cy="533400"/>
          </a:xfrm>
        </p:grpSpPr>
        <p:sp>
          <p:nvSpPr>
            <p:cNvPr id="48" name="Oval 4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9" name="TextBox 4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0" name="Group 49"/>
          <p:cNvGrpSpPr/>
          <p:nvPr/>
        </p:nvGrpSpPr>
        <p:grpSpPr>
          <a:xfrm>
            <a:off x="4419600" y="5181600"/>
            <a:ext cx="534628" cy="457200"/>
            <a:chOff x="1511538" y="3657600"/>
            <a:chExt cx="622062" cy="533400"/>
          </a:xfrm>
        </p:grpSpPr>
        <p:sp>
          <p:nvSpPr>
            <p:cNvPr id="51" name="Oval 5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2" name="TextBox 5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3" name="Group 52"/>
          <p:cNvGrpSpPr/>
          <p:nvPr/>
        </p:nvGrpSpPr>
        <p:grpSpPr>
          <a:xfrm>
            <a:off x="2438400" y="5257800"/>
            <a:ext cx="534628" cy="457200"/>
            <a:chOff x="1511538" y="3657600"/>
            <a:chExt cx="622062" cy="533400"/>
          </a:xfrm>
        </p:grpSpPr>
        <p:sp>
          <p:nvSpPr>
            <p:cNvPr id="54" name="Oval 5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5" name="TextBox 5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6" name="Group 55"/>
          <p:cNvGrpSpPr/>
          <p:nvPr/>
        </p:nvGrpSpPr>
        <p:grpSpPr>
          <a:xfrm>
            <a:off x="1905000" y="5029200"/>
            <a:ext cx="534628" cy="457200"/>
            <a:chOff x="1511538" y="3657600"/>
            <a:chExt cx="622062" cy="533400"/>
          </a:xfrm>
        </p:grpSpPr>
        <p:sp>
          <p:nvSpPr>
            <p:cNvPr id="57" name="Oval 5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8" name="TextBox 5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9" name="Group 58"/>
          <p:cNvGrpSpPr/>
          <p:nvPr/>
        </p:nvGrpSpPr>
        <p:grpSpPr>
          <a:xfrm>
            <a:off x="1371600" y="5029200"/>
            <a:ext cx="534628" cy="457200"/>
            <a:chOff x="1511538" y="3657600"/>
            <a:chExt cx="622062" cy="533400"/>
          </a:xfrm>
        </p:grpSpPr>
        <p:sp>
          <p:nvSpPr>
            <p:cNvPr id="60" name="Oval 5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1" name="TextBox 6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2" name="Group 61"/>
          <p:cNvGrpSpPr/>
          <p:nvPr/>
        </p:nvGrpSpPr>
        <p:grpSpPr>
          <a:xfrm>
            <a:off x="1981200" y="5486400"/>
            <a:ext cx="534628" cy="457200"/>
            <a:chOff x="1511538" y="3657600"/>
            <a:chExt cx="622062" cy="533400"/>
          </a:xfrm>
        </p:grpSpPr>
        <p:sp>
          <p:nvSpPr>
            <p:cNvPr id="63" name="Oval 6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4" name="TextBox 6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5" name="Group 64"/>
          <p:cNvGrpSpPr/>
          <p:nvPr/>
        </p:nvGrpSpPr>
        <p:grpSpPr>
          <a:xfrm>
            <a:off x="1219200" y="5486400"/>
            <a:ext cx="534628" cy="457200"/>
            <a:chOff x="1511538" y="3657600"/>
            <a:chExt cx="622062" cy="533400"/>
          </a:xfrm>
        </p:grpSpPr>
        <p:sp>
          <p:nvSpPr>
            <p:cNvPr id="66" name="Oval 6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7" name="TextBox 6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17" name="Group 116"/>
          <p:cNvGrpSpPr/>
          <p:nvPr/>
        </p:nvGrpSpPr>
        <p:grpSpPr>
          <a:xfrm>
            <a:off x="1143000" y="5715000"/>
            <a:ext cx="6934200" cy="1066800"/>
            <a:chOff x="304800" y="5638800"/>
            <a:chExt cx="8458200" cy="1066800"/>
          </a:xfrm>
        </p:grpSpPr>
        <p:grpSp>
          <p:nvGrpSpPr>
            <p:cNvPr id="74" name="Group 73"/>
            <p:cNvGrpSpPr/>
            <p:nvPr/>
          </p:nvGrpSpPr>
          <p:grpSpPr>
            <a:xfrm>
              <a:off x="304800" y="5638800"/>
              <a:ext cx="990600" cy="1066800"/>
              <a:chOff x="152400" y="5638800"/>
              <a:chExt cx="990600" cy="1066800"/>
            </a:xfrm>
          </p:grpSpPr>
          <p:grpSp>
            <p:nvGrpSpPr>
              <p:cNvPr id="39" name="Group 38"/>
              <p:cNvGrpSpPr/>
              <p:nvPr/>
            </p:nvGrpSpPr>
            <p:grpSpPr>
              <a:xfrm>
                <a:off x="228600" y="6019800"/>
                <a:ext cx="762000" cy="685800"/>
                <a:chOff x="1143000" y="5334000"/>
                <a:chExt cx="762000" cy="685800"/>
              </a:xfrm>
            </p:grpSpPr>
            <p:sp>
              <p:nvSpPr>
                <p:cNvPr id="40" name="Rectangle 39"/>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41" name="TextBox 40"/>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69" name="Straight Connector 68"/>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0" name="Straight Connector 69"/>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75" name="Group 74"/>
            <p:cNvGrpSpPr/>
            <p:nvPr/>
          </p:nvGrpSpPr>
          <p:grpSpPr>
            <a:xfrm>
              <a:off x="1371600" y="5638800"/>
              <a:ext cx="990600" cy="1066800"/>
              <a:chOff x="152400" y="5638800"/>
              <a:chExt cx="990600" cy="1066800"/>
            </a:xfrm>
          </p:grpSpPr>
          <p:grpSp>
            <p:nvGrpSpPr>
              <p:cNvPr id="76" name="Group 75"/>
              <p:cNvGrpSpPr/>
              <p:nvPr/>
            </p:nvGrpSpPr>
            <p:grpSpPr>
              <a:xfrm>
                <a:off x="228600" y="6019800"/>
                <a:ext cx="762000" cy="685800"/>
                <a:chOff x="1143000" y="5334000"/>
                <a:chExt cx="762000" cy="685800"/>
              </a:xfrm>
            </p:grpSpPr>
            <p:sp>
              <p:nvSpPr>
                <p:cNvPr id="79" name="Rectangle 78"/>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80" name="TextBox 79"/>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77" name="Straight Connector 76"/>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8" name="Straight Connector 77"/>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81" name="Group 80"/>
            <p:cNvGrpSpPr/>
            <p:nvPr/>
          </p:nvGrpSpPr>
          <p:grpSpPr>
            <a:xfrm>
              <a:off x="2438400" y="5638800"/>
              <a:ext cx="990600" cy="1066800"/>
              <a:chOff x="152400" y="5638800"/>
              <a:chExt cx="990600" cy="1066800"/>
            </a:xfrm>
          </p:grpSpPr>
          <p:grpSp>
            <p:nvGrpSpPr>
              <p:cNvPr id="82" name="Group 81"/>
              <p:cNvGrpSpPr/>
              <p:nvPr/>
            </p:nvGrpSpPr>
            <p:grpSpPr>
              <a:xfrm>
                <a:off x="228600" y="6019800"/>
                <a:ext cx="762000" cy="685800"/>
                <a:chOff x="1143000" y="5334000"/>
                <a:chExt cx="762000" cy="685800"/>
              </a:xfrm>
            </p:grpSpPr>
            <p:sp>
              <p:nvSpPr>
                <p:cNvPr id="85" name="Rectangle 84"/>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86" name="TextBox 85"/>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83" name="Straight Connector 82"/>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87" name="Group 86"/>
            <p:cNvGrpSpPr/>
            <p:nvPr/>
          </p:nvGrpSpPr>
          <p:grpSpPr>
            <a:xfrm>
              <a:off x="3505200" y="5638800"/>
              <a:ext cx="990600" cy="1066800"/>
              <a:chOff x="152400" y="5638800"/>
              <a:chExt cx="990600" cy="1066800"/>
            </a:xfrm>
          </p:grpSpPr>
          <p:grpSp>
            <p:nvGrpSpPr>
              <p:cNvPr id="88" name="Group 87"/>
              <p:cNvGrpSpPr/>
              <p:nvPr/>
            </p:nvGrpSpPr>
            <p:grpSpPr>
              <a:xfrm>
                <a:off x="228600" y="6019800"/>
                <a:ext cx="762000" cy="685800"/>
                <a:chOff x="1143000" y="5334000"/>
                <a:chExt cx="762000" cy="685800"/>
              </a:xfrm>
            </p:grpSpPr>
            <p:sp>
              <p:nvSpPr>
                <p:cNvPr id="91" name="Rectangle 90"/>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2" name="TextBox 91"/>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89" name="Straight Connector 88"/>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3" name="Group 92"/>
            <p:cNvGrpSpPr/>
            <p:nvPr/>
          </p:nvGrpSpPr>
          <p:grpSpPr>
            <a:xfrm>
              <a:off x="4572000" y="5638800"/>
              <a:ext cx="990600" cy="1066800"/>
              <a:chOff x="152400" y="5638800"/>
              <a:chExt cx="990600" cy="1066800"/>
            </a:xfrm>
          </p:grpSpPr>
          <p:grpSp>
            <p:nvGrpSpPr>
              <p:cNvPr id="94" name="Group 93"/>
              <p:cNvGrpSpPr/>
              <p:nvPr/>
            </p:nvGrpSpPr>
            <p:grpSpPr>
              <a:xfrm>
                <a:off x="228600" y="6019800"/>
                <a:ext cx="762000" cy="685800"/>
                <a:chOff x="1143000" y="5334000"/>
                <a:chExt cx="762000" cy="685800"/>
              </a:xfrm>
            </p:grpSpPr>
            <p:sp>
              <p:nvSpPr>
                <p:cNvPr id="97" name="Rectangle 96"/>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98" name="TextBox 97"/>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95" name="Straight Connector 94"/>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96" name="Straight Connector 95"/>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99" name="Group 98"/>
            <p:cNvGrpSpPr/>
            <p:nvPr/>
          </p:nvGrpSpPr>
          <p:grpSpPr>
            <a:xfrm>
              <a:off x="5638800" y="5638800"/>
              <a:ext cx="990600" cy="1066800"/>
              <a:chOff x="152400" y="5638800"/>
              <a:chExt cx="990600" cy="1066800"/>
            </a:xfrm>
          </p:grpSpPr>
          <p:grpSp>
            <p:nvGrpSpPr>
              <p:cNvPr id="100" name="Group 99"/>
              <p:cNvGrpSpPr/>
              <p:nvPr/>
            </p:nvGrpSpPr>
            <p:grpSpPr>
              <a:xfrm>
                <a:off x="228600" y="6019800"/>
                <a:ext cx="762000" cy="685800"/>
                <a:chOff x="1143000" y="5334000"/>
                <a:chExt cx="762000" cy="685800"/>
              </a:xfrm>
            </p:grpSpPr>
            <p:sp>
              <p:nvSpPr>
                <p:cNvPr id="103" name="Rectangle 102"/>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04" name="TextBox 103"/>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101" name="Straight Connector 100"/>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2" name="Straight Connector 101"/>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05" name="Group 104"/>
            <p:cNvGrpSpPr/>
            <p:nvPr/>
          </p:nvGrpSpPr>
          <p:grpSpPr>
            <a:xfrm>
              <a:off x="6705600" y="5638800"/>
              <a:ext cx="990600" cy="1066800"/>
              <a:chOff x="152400" y="5638800"/>
              <a:chExt cx="990600" cy="1066800"/>
            </a:xfrm>
          </p:grpSpPr>
          <p:grpSp>
            <p:nvGrpSpPr>
              <p:cNvPr id="106" name="Group 105"/>
              <p:cNvGrpSpPr/>
              <p:nvPr/>
            </p:nvGrpSpPr>
            <p:grpSpPr>
              <a:xfrm>
                <a:off x="228600" y="6019800"/>
                <a:ext cx="762000" cy="685800"/>
                <a:chOff x="1143000" y="5334000"/>
                <a:chExt cx="762000" cy="685800"/>
              </a:xfrm>
            </p:grpSpPr>
            <p:sp>
              <p:nvSpPr>
                <p:cNvPr id="109" name="Rectangle 108"/>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10" name="TextBox 109"/>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107" name="Straight Connector 106"/>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08" name="Straight Connector 107"/>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nvGrpSpPr>
            <p:cNvPr id="111" name="Group 110"/>
            <p:cNvGrpSpPr/>
            <p:nvPr/>
          </p:nvGrpSpPr>
          <p:grpSpPr>
            <a:xfrm>
              <a:off x="7772400" y="5638800"/>
              <a:ext cx="990600" cy="1066800"/>
              <a:chOff x="152400" y="5638800"/>
              <a:chExt cx="990600" cy="1066800"/>
            </a:xfrm>
          </p:grpSpPr>
          <p:grpSp>
            <p:nvGrpSpPr>
              <p:cNvPr id="112" name="Group 111"/>
              <p:cNvGrpSpPr/>
              <p:nvPr/>
            </p:nvGrpSpPr>
            <p:grpSpPr>
              <a:xfrm>
                <a:off x="228600" y="6019800"/>
                <a:ext cx="762000" cy="685800"/>
                <a:chOff x="1143000" y="5334000"/>
                <a:chExt cx="762000" cy="685800"/>
              </a:xfrm>
            </p:grpSpPr>
            <p:sp>
              <p:nvSpPr>
                <p:cNvPr id="115" name="Rectangle 114"/>
                <p:cNvSpPr/>
                <p:nvPr/>
              </p:nvSpPr>
              <p:spPr bwMode="auto">
                <a:xfrm>
                  <a:off x="1143000" y="5334000"/>
                  <a:ext cx="762000" cy="68580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Arial" charset="0"/>
                  </a:endParaRPr>
                </a:p>
              </p:txBody>
            </p:sp>
            <p:sp>
              <p:nvSpPr>
                <p:cNvPr id="116" name="TextBox 115"/>
                <p:cNvSpPr txBox="1"/>
                <p:nvPr/>
              </p:nvSpPr>
              <p:spPr>
                <a:xfrm>
                  <a:off x="1219200" y="5410200"/>
                  <a:ext cx="569387" cy="400110"/>
                </a:xfrm>
                <a:prstGeom prst="rect">
                  <a:avLst/>
                </a:prstGeom>
                <a:noFill/>
              </p:spPr>
              <p:txBody>
                <a:bodyPr wrap="none" rtlCol="0">
                  <a:spAutoFit/>
                </a:bodyPr>
                <a:lstStyle/>
                <a:p>
                  <a:r>
                    <a:rPr lang="en-US" sz="2000" b="1" dirty="0" smtClean="0">
                      <a:solidFill>
                        <a:schemeClr val="accent3"/>
                      </a:solidFill>
                    </a:rPr>
                    <a:t>SM</a:t>
                  </a:r>
                  <a:endParaRPr lang="en-US" sz="2000" b="1" dirty="0">
                    <a:solidFill>
                      <a:schemeClr val="accent3"/>
                    </a:solidFill>
                  </a:endParaRPr>
                </a:p>
              </p:txBody>
            </p:sp>
          </p:grpSp>
          <p:cxnSp>
            <p:nvCxnSpPr>
              <p:cNvPr id="113" name="Straight Connector 112"/>
              <p:cNvCxnSpPr/>
              <p:nvPr/>
            </p:nvCxnSpPr>
            <p:spPr bwMode="auto">
              <a:xfrm flipV="1">
                <a:off x="990600" y="5638800"/>
                <a:ext cx="1524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4" name="Straight Connector 113"/>
              <p:cNvCxnSpPr/>
              <p:nvPr/>
            </p:nvCxnSpPr>
            <p:spPr bwMode="auto">
              <a:xfrm flipH="1" flipV="1">
                <a:off x="152400" y="5638800"/>
                <a:ext cx="76200" cy="38100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grpSp>
      <p:cxnSp>
        <p:nvCxnSpPr>
          <p:cNvPr id="122" name="Straight Connector 121"/>
          <p:cNvCxnSpPr/>
          <p:nvPr/>
        </p:nvCxnSpPr>
        <p:spPr bwMode="auto">
          <a:xfrm>
            <a:off x="457200" y="4038600"/>
            <a:ext cx="685800" cy="1524000"/>
          </a:xfrm>
          <a:prstGeom prst="line">
            <a:avLst/>
          </a:prstGeom>
          <a:solidFill>
            <a:schemeClr val="accent1"/>
          </a:solidFill>
          <a:ln w="53975" cap="flat" cmpd="sng" algn="ctr">
            <a:solidFill>
              <a:schemeClr val="tx1"/>
            </a:solidFill>
            <a:prstDash val="solid"/>
            <a:round/>
            <a:headEnd type="none" w="med" len="med"/>
            <a:tailEnd type="none" w="med" len="med"/>
          </a:ln>
          <a:effectLst/>
        </p:spPr>
      </p:cxnSp>
      <p:cxnSp>
        <p:nvCxnSpPr>
          <p:cNvPr id="123" name="Straight Connector 122"/>
          <p:cNvCxnSpPr/>
          <p:nvPr/>
        </p:nvCxnSpPr>
        <p:spPr bwMode="auto">
          <a:xfrm flipH="1">
            <a:off x="8077200" y="4038600"/>
            <a:ext cx="685800" cy="1524000"/>
          </a:xfrm>
          <a:prstGeom prst="line">
            <a:avLst/>
          </a:prstGeom>
          <a:solidFill>
            <a:schemeClr val="accent1"/>
          </a:solidFill>
          <a:ln w="53975" cap="flat" cmpd="sng" algn="ctr">
            <a:solidFill>
              <a:schemeClr val="tx1"/>
            </a:solidFill>
            <a:prstDash val="solid"/>
            <a:round/>
            <a:headEnd type="none" w="med" len="med"/>
            <a:tailEnd type="none" w="med" len="med"/>
          </a:ln>
          <a:effectLst/>
        </p:spPr>
      </p:cxnSp>
      <p:grpSp>
        <p:nvGrpSpPr>
          <p:cNvPr id="127" name="Group 126"/>
          <p:cNvGrpSpPr/>
          <p:nvPr/>
        </p:nvGrpSpPr>
        <p:grpSpPr>
          <a:xfrm>
            <a:off x="4267200" y="5029200"/>
            <a:ext cx="534628" cy="457200"/>
            <a:chOff x="1511538" y="3657600"/>
            <a:chExt cx="622062" cy="533400"/>
          </a:xfrm>
        </p:grpSpPr>
        <p:sp>
          <p:nvSpPr>
            <p:cNvPr id="128" name="Oval 12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29" name="TextBox 12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30" name="Group 129"/>
          <p:cNvGrpSpPr/>
          <p:nvPr/>
        </p:nvGrpSpPr>
        <p:grpSpPr>
          <a:xfrm>
            <a:off x="4419600" y="5181600"/>
            <a:ext cx="534628" cy="457200"/>
            <a:chOff x="1511538" y="3657600"/>
            <a:chExt cx="622062" cy="533400"/>
          </a:xfrm>
        </p:grpSpPr>
        <p:sp>
          <p:nvSpPr>
            <p:cNvPr id="131" name="Oval 13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32" name="TextBox 13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33" name="Group 132"/>
          <p:cNvGrpSpPr/>
          <p:nvPr/>
        </p:nvGrpSpPr>
        <p:grpSpPr>
          <a:xfrm>
            <a:off x="4572000" y="5334000"/>
            <a:ext cx="534628" cy="457200"/>
            <a:chOff x="1511538" y="3657600"/>
            <a:chExt cx="622062" cy="533400"/>
          </a:xfrm>
        </p:grpSpPr>
        <p:sp>
          <p:nvSpPr>
            <p:cNvPr id="134" name="Oval 13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35" name="TextBox 13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36" name="Group 135"/>
          <p:cNvGrpSpPr/>
          <p:nvPr/>
        </p:nvGrpSpPr>
        <p:grpSpPr>
          <a:xfrm>
            <a:off x="4419600" y="5181600"/>
            <a:ext cx="534628" cy="457200"/>
            <a:chOff x="1511538" y="3657600"/>
            <a:chExt cx="622062" cy="533400"/>
          </a:xfrm>
        </p:grpSpPr>
        <p:sp>
          <p:nvSpPr>
            <p:cNvPr id="137" name="Oval 13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39" name="Group 138"/>
          <p:cNvGrpSpPr/>
          <p:nvPr/>
        </p:nvGrpSpPr>
        <p:grpSpPr>
          <a:xfrm>
            <a:off x="4572000" y="5334000"/>
            <a:ext cx="534628" cy="457200"/>
            <a:chOff x="1511538" y="3657600"/>
            <a:chExt cx="622062" cy="533400"/>
          </a:xfrm>
        </p:grpSpPr>
        <p:sp>
          <p:nvSpPr>
            <p:cNvPr id="140" name="Oval 13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41" name="TextBox 14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42" name="Group 141"/>
          <p:cNvGrpSpPr/>
          <p:nvPr/>
        </p:nvGrpSpPr>
        <p:grpSpPr>
          <a:xfrm>
            <a:off x="4724400" y="5486400"/>
            <a:ext cx="534628" cy="457200"/>
            <a:chOff x="1511538" y="3657600"/>
            <a:chExt cx="622062" cy="533400"/>
          </a:xfrm>
        </p:grpSpPr>
        <p:sp>
          <p:nvSpPr>
            <p:cNvPr id="143" name="Oval 14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44" name="TextBox 14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45" name="Group 144"/>
          <p:cNvGrpSpPr/>
          <p:nvPr/>
        </p:nvGrpSpPr>
        <p:grpSpPr>
          <a:xfrm>
            <a:off x="4572000" y="5334000"/>
            <a:ext cx="534628" cy="457200"/>
            <a:chOff x="1511538" y="3657600"/>
            <a:chExt cx="622062" cy="533400"/>
          </a:xfrm>
        </p:grpSpPr>
        <p:sp>
          <p:nvSpPr>
            <p:cNvPr id="146" name="Oval 14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47" name="TextBox 14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48" name="Group 147"/>
          <p:cNvGrpSpPr/>
          <p:nvPr/>
        </p:nvGrpSpPr>
        <p:grpSpPr>
          <a:xfrm>
            <a:off x="4724400" y="5486400"/>
            <a:ext cx="534628" cy="457200"/>
            <a:chOff x="1511538" y="3657600"/>
            <a:chExt cx="622062" cy="533400"/>
          </a:xfrm>
        </p:grpSpPr>
        <p:sp>
          <p:nvSpPr>
            <p:cNvPr id="149" name="Oval 14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50" name="TextBox 14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51" name="Group 150"/>
          <p:cNvGrpSpPr/>
          <p:nvPr/>
        </p:nvGrpSpPr>
        <p:grpSpPr>
          <a:xfrm>
            <a:off x="2819400" y="4191000"/>
            <a:ext cx="534628" cy="457200"/>
            <a:chOff x="1511538" y="3657600"/>
            <a:chExt cx="622062" cy="533400"/>
          </a:xfrm>
        </p:grpSpPr>
        <p:sp>
          <p:nvSpPr>
            <p:cNvPr id="152" name="Oval 15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53" name="TextBox 15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54" name="Group 153"/>
          <p:cNvGrpSpPr/>
          <p:nvPr/>
        </p:nvGrpSpPr>
        <p:grpSpPr>
          <a:xfrm>
            <a:off x="4724400" y="5486400"/>
            <a:ext cx="534628" cy="457200"/>
            <a:chOff x="1511538" y="3657600"/>
            <a:chExt cx="622062" cy="533400"/>
          </a:xfrm>
        </p:grpSpPr>
        <p:sp>
          <p:nvSpPr>
            <p:cNvPr id="155" name="Oval 15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56" name="TextBox 15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57" name="Group 156"/>
          <p:cNvGrpSpPr/>
          <p:nvPr/>
        </p:nvGrpSpPr>
        <p:grpSpPr>
          <a:xfrm>
            <a:off x="2819400" y="4191000"/>
            <a:ext cx="534628" cy="457200"/>
            <a:chOff x="1511538" y="3657600"/>
            <a:chExt cx="622062" cy="533400"/>
          </a:xfrm>
        </p:grpSpPr>
        <p:sp>
          <p:nvSpPr>
            <p:cNvPr id="158" name="Oval 15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59" name="TextBox 15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60" name="Group 159"/>
          <p:cNvGrpSpPr/>
          <p:nvPr/>
        </p:nvGrpSpPr>
        <p:grpSpPr>
          <a:xfrm>
            <a:off x="2971800" y="4343400"/>
            <a:ext cx="534628" cy="457200"/>
            <a:chOff x="1511538" y="3657600"/>
            <a:chExt cx="622062" cy="533400"/>
          </a:xfrm>
        </p:grpSpPr>
        <p:sp>
          <p:nvSpPr>
            <p:cNvPr id="161" name="Oval 16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62" name="TextBox 16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63" name="Group 162"/>
          <p:cNvGrpSpPr/>
          <p:nvPr/>
        </p:nvGrpSpPr>
        <p:grpSpPr>
          <a:xfrm>
            <a:off x="2819400" y="4191000"/>
            <a:ext cx="534628" cy="457200"/>
            <a:chOff x="1511538" y="3657600"/>
            <a:chExt cx="622062" cy="533400"/>
          </a:xfrm>
        </p:grpSpPr>
        <p:sp>
          <p:nvSpPr>
            <p:cNvPr id="164" name="Oval 16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65" name="TextBox 16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66" name="Group 165"/>
          <p:cNvGrpSpPr/>
          <p:nvPr/>
        </p:nvGrpSpPr>
        <p:grpSpPr>
          <a:xfrm>
            <a:off x="2871843" y="5560542"/>
            <a:ext cx="534628" cy="457200"/>
            <a:chOff x="1511538" y="3657600"/>
            <a:chExt cx="622062" cy="533400"/>
          </a:xfrm>
        </p:grpSpPr>
        <p:sp>
          <p:nvSpPr>
            <p:cNvPr id="167" name="Oval 16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68" name="TextBox 16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69" name="Group 168"/>
          <p:cNvGrpSpPr/>
          <p:nvPr/>
        </p:nvGrpSpPr>
        <p:grpSpPr>
          <a:xfrm>
            <a:off x="3962400" y="5562600"/>
            <a:ext cx="534628" cy="457200"/>
            <a:chOff x="1511538" y="3657600"/>
            <a:chExt cx="622062" cy="533400"/>
          </a:xfrm>
        </p:grpSpPr>
        <p:sp>
          <p:nvSpPr>
            <p:cNvPr id="170" name="Oval 16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71" name="TextBox 17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72" name="Group 171"/>
          <p:cNvGrpSpPr/>
          <p:nvPr/>
        </p:nvGrpSpPr>
        <p:grpSpPr>
          <a:xfrm>
            <a:off x="2819400" y="4953000"/>
            <a:ext cx="534628" cy="457200"/>
            <a:chOff x="1511538" y="3657600"/>
            <a:chExt cx="622062" cy="533400"/>
          </a:xfrm>
        </p:grpSpPr>
        <p:sp>
          <p:nvSpPr>
            <p:cNvPr id="173" name="Oval 17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74" name="TextBox 17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75" name="Group 174"/>
          <p:cNvGrpSpPr/>
          <p:nvPr/>
        </p:nvGrpSpPr>
        <p:grpSpPr>
          <a:xfrm>
            <a:off x="2971800" y="5105400"/>
            <a:ext cx="534628" cy="457200"/>
            <a:chOff x="1511538" y="3657600"/>
            <a:chExt cx="622062" cy="533400"/>
          </a:xfrm>
        </p:grpSpPr>
        <p:sp>
          <p:nvSpPr>
            <p:cNvPr id="176" name="Oval 17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77" name="TextBox 17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78" name="Group 177"/>
          <p:cNvGrpSpPr/>
          <p:nvPr/>
        </p:nvGrpSpPr>
        <p:grpSpPr>
          <a:xfrm>
            <a:off x="3124200" y="5257800"/>
            <a:ext cx="534628" cy="457200"/>
            <a:chOff x="1511538" y="3657600"/>
            <a:chExt cx="622062" cy="533400"/>
          </a:xfrm>
        </p:grpSpPr>
        <p:sp>
          <p:nvSpPr>
            <p:cNvPr id="179" name="Oval 17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80" name="TextBox 17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81" name="Group 180"/>
          <p:cNvGrpSpPr/>
          <p:nvPr/>
        </p:nvGrpSpPr>
        <p:grpSpPr>
          <a:xfrm>
            <a:off x="3124200" y="4495800"/>
            <a:ext cx="534628" cy="457200"/>
            <a:chOff x="1511538" y="3657600"/>
            <a:chExt cx="622062" cy="533400"/>
          </a:xfrm>
        </p:grpSpPr>
        <p:sp>
          <p:nvSpPr>
            <p:cNvPr id="182" name="Oval 18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83" name="TextBox 18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84" name="Group 183"/>
          <p:cNvGrpSpPr/>
          <p:nvPr/>
        </p:nvGrpSpPr>
        <p:grpSpPr>
          <a:xfrm>
            <a:off x="3124200" y="4648200"/>
            <a:ext cx="534628" cy="457200"/>
            <a:chOff x="1511538" y="3657600"/>
            <a:chExt cx="622062" cy="533400"/>
          </a:xfrm>
        </p:grpSpPr>
        <p:sp>
          <p:nvSpPr>
            <p:cNvPr id="185" name="Oval 18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86" name="TextBox 18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87" name="Group 186"/>
          <p:cNvGrpSpPr/>
          <p:nvPr/>
        </p:nvGrpSpPr>
        <p:grpSpPr>
          <a:xfrm>
            <a:off x="3352800" y="5029200"/>
            <a:ext cx="534628" cy="457200"/>
            <a:chOff x="1511538" y="3657600"/>
            <a:chExt cx="622062" cy="533400"/>
          </a:xfrm>
        </p:grpSpPr>
        <p:sp>
          <p:nvSpPr>
            <p:cNvPr id="188" name="Oval 18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89" name="TextBox 18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90" name="Group 189"/>
          <p:cNvGrpSpPr/>
          <p:nvPr/>
        </p:nvGrpSpPr>
        <p:grpSpPr>
          <a:xfrm>
            <a:off x="2667000" y="4648200"/>
            <a:ext cx="534628" cy="457200"/>
            <a:chOff x="1511538" y="3657600"/>
            <a:chExt cx="622062" cy="533400"/>
          </a:xfrm>
        </p:grpSpPr>
        <p:sp>
          <p:nvSpPr>
            <p:cNvPr id="191" name="Oval 19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92" name="TextBox 19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93" name="Group 192"/>
          <p:cNvGrpSpPr/>
          <p:nvPr/>
        </p:nvGrpSpPr>
        <p:grpSpPr>
          <a:xfrm>
            <a:off x="7239000" y="5562600"/>
            <a:ext cx="534628" cy="457200"/>
            <a:chOff x="1511538" y="3657600"/>
            <a:chExt cx="622062" cy="533400"/>
          </a:xfrm>
        </p:grpSpPr>
        <p:sp>
          <p:nvSpPr>
            <p:cNvPr id="194" name="Oval 19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95" name="TextBox 19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96" name="Group 195"/>
          <p:cNvGrpSpPr/>
          <p:nvPr/>
        </p:nvGrpSpPr>
        <p:grpSpPr>
          <a:xfrm>
            <a:off x="7543800" y="5029200"/>
            <a:ext cx="534628" cy="457200"/>
            <a:chOff x="1511538" y="3657600"/>
            <a:chExt cx="622062" cy="533400"/>
          </a:xfrm>
        </p:grpSpPr>
        <p:sp>
          <p:nvSpPr>
            <p:cNvPr id="197" name="Oval 19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198" name="TextBox 19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199" name="Group 198"/>
          <p:cNvGrpSpPr/>
          <p:nvPr/>
        </p:nvGrpSpPr>
        <p:grpSpPr>
          <a:xfrm>
            <a:off x="990600" y="5029200"/>
            <a:ext cx="534628" cy="457200"/>
            <a:chOff x="1511538" y="3657600"/>
            <a:chExt cx="622062" cy="533400"/>
          </a:xfrm>
        </p:grpSpPr>
        <p:sp>
          <p:nvSpPr>
            <p:cNvPr id="200" name="Oval 19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01" name="TextBox 20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02" name="Group 201"/>
          <p:cNvGrpSpPr/>
          <p:nvPr/>
        </p:nvGrpSpPr>
        <p:grpSpPr>
          <a:xfrm>
            <a:off x="3352800" y="4038600"/>
            <a:ext cx="534628" cy="457200"/>
            <a:chOff x="1511538" y="3657600"/>
            <a:chExt cx="622062" cy="533400"/>
          </a:xfrm>
        </p:grpSpPr>
        <p:sp>
          <p:nvSpPr>
            <p:cNvPr id="203" name="Oval 20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04" name="TextBox 20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05" name="Group 204"/>
          <p:cNvGrpSpPr/>
          <p:nvPr/>
        </p:nvGrpSpPr>
        <p:grpSpPr>
          <a:xfrm>
            <a:off x="2895600" y="3886200"/>
            <a:ext cx="534628" cy="457200"/>
            <a:chOff x="1511538" y="3657600"/>
            <a:chExt cx="622062" cy="533400"/>
          </a:xfrm>
        </p:grpSpPr>
        <p:sp>
          <p:nvSpPr>
            <p:cNvPr id="206" name="Oval 20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07" name="TextBox 20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08" name="Group 207"/>
          <p:cNvGrpSpPr/>
          <p:nvPr/>
        </p:nvGrpSpPr>
        <p:grpSpPr>
          <a:xfrm>
            <a:off x="1143000" y="4648200"/>
            <a:ext cx="534628" cy="457200"/>
            <a:chOff x="1511538" y="3657600"/>
            <a:chExt cx="622062" cy="533400"/>
          </a:xfrm>
        </p:grpSpPr>
        <p:sp>
          <p:nvSpPr>
            <p:cNvPr id="209" name="Oval 20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10" name="TextBox 20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11" name="Group 210"/>
          <p:cNvGrpSpPr/>
          <p:nvPr/>
        </p:nvGrpSpPr>
        <p:grpSpPr>
          <a:xfrm>
            <a:off x="2438400" y="4495800"/>
            <a:ext cx="534628" cy="457200"/>
            <a:chOff x="1511538" y="3657600"/>
            <a:chExt cx="622062" cy="533400"/>
          </a:xfrm>
        </p:grpSpPr>
        <p:sp>
          <p:nvSpPr>
            <p:cNvPr id="212" name="Oval 21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13" name="TextBox 21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14" name="Group 213"/>
          <p:cNvGrpSpPr/>
          <p:nvPr/>
        </p:nvGrpSpPr>
        <p:grpSpPr>
          <a:xfrm>
            <a:off x="3505200" y="4495800"/>
            <a:ext cx="534628" cy="457200"/>
            <a:chOff x="1511538" y="3657600"/>
            <a:chExt cx="622062" cy="533400"/>
          </a:xfrm>
        </p:grpSpPr>
        <p:sp>
          <p:nvSpPr>
            <p:cNvPr id="215" name="Oval 21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16" name="TextBox 21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17" name="Group 216"/>
          <p:cNvGrpSpPr/>
          <p:nvPr/>
        </p:nvGrpSpPr>
        <p:grpSpPr>
          <a:xfrm>
            <a:off x="6400800" y="5334000"/>
            <a:ext cx="534628" cy="457200"/>
            <a:chOff x="1511538" y="3657600"/>
            <a:chExt cx="622062" cy="533400"/>
          </a:xfrm>
        </p:grpSpPr>
        <p:sp>
          <p:nvSpPr>
            <p:cNvPr id="218" name="Oval 21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19" name="TextBox 21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20" name="Group 219"/>
          <p:cNvGrpSpPr/>
          <p:nvPr/>
        </p:nvGrpSpPr>
        <p:grpSpPr>
          <a:xfrm>
            <a:off x="6400800" y="5334000"/>
            <a:ext cx="534628" cy="457200"/>
            <a:chOff x="1511538" y="3657600"/>
            <a:chExt cx="622062" cy="533400"/>
          </a:xfrm>
        </p:grpSpPr>
        <p:sp>
          <p:nvSpPr>
            <p:cNvPr id="221" name="Oval 22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22" name="TextBox 22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23" name="Group 222"/>
          <p:cNvGrpSpPr/>
          <p:nvPr/>
        </p:nvGrpSpPr>
        <p:grpSpPr>
          <a:xfrm>
            <a:off x="6553200" y="5486400"/>
            <a:ext cx="534628" cy="457200"/>
            <a:chOff x="1511538" y="3657600"/>
            <a:chExt cx="622062" cy="533400"/>
          </a:xfrm>
        </p:grpSpPr>
        <p:sp>
          <p:nvSpPr>
            <p:cNvPr id="224" name="Oval 22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25" name="TextBox 22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26" name="Group 225"/>
          <p:cNvGrpSpPr/>
          <p:nvPr/>
        </p:nvGrpSpPr>
        <p:grpSpPr>
          <a:xfrm>
            <a:off x="6400800" y="5334000"/>
            <a:ext cx="534628" cy="457200"/>
            <a:chOff x="1511538" y="3657600"/>
            <a:chExt cx="622062" cy="533400"/>
          </a:xfrm>
        </p:grpSpPr>
        <p:sp>
          <p:nvSpPr>
            <p:cNvPr id="227" name="Oval 22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28" name="TextBox 22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29" name="Group 228"/>
          <p:cNvGrpSpPr/>
          <p:nvPr/>
        </p:nvGrpSpPr>
        <p:grpSpPr>
          <a:xfrm>
            <a:off x="5791200" y="4724400"/>
            <a:ext cx="534628" cy="457200"/>
            <a:chOff x="1511538" y="3657600"/>
            <a:chExt cx="622062" cy="533400"/>
          </a:xfrm>
        </p:grpSpPr>
        <p:sp>
          <p:nvSpPr>
            <p:cNvPr id="230" name="Oval 22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31" name="TextBox 23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32" name="Group 231"/>
          <p:cNvGrpSpPr/>
          <p:nvPr/>
        </p:nvGrpSpPr>
        <p:grpSpPr>
          <a:xfrm>
            <a:off x="6096000" y="4724400"/>
            <a:ext cx="534628" cy="457200"/>
            <a:chOff x="1511538" y="3657600"/>
            <a:chExt cx="622062" cy="533400"/>
          </a:xfrm>
        </p:grpSpPr>
        <p:sp>
          <p:nvSpPr>
            <p:cNvPr id="233" name="Oval 23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34" name="TextBox 23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35" name="Group 234"/>
          <p:cNvGrpSpPr/>
          <p:nvPr/>
        </p:nvGrpSpPr>
        <p:grpSpPr>
          <a:xfrm>
            <a:off x="6096000" y="5029200"/>
            <a:ext cx="534628" cy="457200"/>
            <a:chOff x="1511538" y="3657600"/>
            <a:chExt cx="622062" cy="533400"/>
          </a:xfrm>
        </p:grpSpPr>
        <p:sp>
          <p:nvSpPr>
            <p:cNvPr id="236" name="Oval 23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37" name="TextBox 23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38" name="Group 237"/>
          <p:cNvGrpSpPr/>
          <p:nvPr/>
        </p:nvGrpSpPr>
        <p:grpSpPr>
          <a:xfrm>
            <a:off x="6248400" y="5181600"/>
            <a:ext cx="534628" cy="457200"/>
            <a:chOff x="1511538" y="3657600"/>
            <a:chExt cx="622062" cy="533400"/>
          </a:xfrm>
        </p:grpSpPr>
        <p:sp>
          <p:nvSpPr>
            <p:cNvPr id="239" name="Oval 23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40" name="TextBox 23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41" name="Group 240"/>
          <p:cNvGrpSpPr/>
          <p:nvPr/>
        </p:nvGrpSpPr>
        <p:grpSpPr>
          <a:xfrm>
            <a:off x="6400800" y="5334000"/>
            <a:ext cx="534628" cy="457200"/>
            <a:chOff x="1511538" y="3657600"/>
            <a:chExt cx="622062" cy="533400"/>
          </a:xfrm>
        </p:grpSpPr>
        <p:sp>
          <p:nvSpPr>
            <p:cNvPr id="242" name="Oval 24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43" name="TextBox 24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44" name="Group 243"/>
          <p:cNvGrpSpPr/>
          <p:nvPr/>
        </p:nvGrpSpPr>
        <p:grpSpPr>
          <a:xfrm>
            <a:off x="6553200" y="5486400"/>
            <a:ext cx="534628" cy="457200"/>
            <a:chOff x="1511538" y="3657600"/>
            <a:chExt cx="622062" cy="533400"/>
          </a:xfrm>
        </p:grpSpPr>
        <p:sp>
          <p:nvSpPr>
            <p:cNvPr id="245" name="Oval 24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46" name="TextBox 24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47" name="Group 246"/>
          <p:cNvGrpSpPr/>
          <p:nvPr/>
        </p:nvGrpSpPr>
        <p:grpSpPr>
          <a:xfrm>
            <a:off x="914400" y="4191000"/>
            <a:ext cx="534628" cy="457200"/>
            <a:chOff x="1511538" y="3657600"/>
            <a:chExt cx="622062" cy="533400"/>
          </a:xfrm>
        </p:grpSpPr>
        <p:sp>
          <p:nvSpPr>
            <p:cNvPr id="248" name="Oval 24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49" name="TextBox 24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50" name="Group 249"/>
          <p:cNvGrpSpPr/>
          <p:nvPr/>
        </p:nvGrpSpPr>
        <p:grpSpPr>
          <a:xfrm>
            <a:off x="914400" y="4191000"/>
            <a:ext cx="534628" cy="457200"/>
            <a:chOff x="1511538" y="3657600"/>
            <a:chExt cx="622062" cy="533400"/>
          </a:xfrm>
        </p:grpSpPr>
        <p:sp>
          <p:nvSpPr>
            <p:cNvPr id="251" name="Oval 25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52" name="TextBox 25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53" name="Group 252"/>
          <p:cNvGrpSpPr/>
          <p:nvPr/>
        </p:nvGrpSpPr>
        <p:grpSpPr>
          <a:xfrm>
            <a:off x="1066800" y="4343400"/>
            <a:ext cx="534628" cy="457200"/>
            <a:chOff x="1511538" y="3657600"/>
            <a:chExt cx="622062" cy="533400"/>
          </a:xfrm>
        </p:grpSpPr>
        <p:sp>
          <p:nvSpPr>
            <p:cNvPr id="254" name="Oval 25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55" name="TextBox 25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56" name="Group 255"/>
          <p:cNvGrpSpPr/>
          <p:nvPr/>
        </p:nvGrpSpPr>
        <p:grpSpPr>
          <a:xfrm>
            <a:off x="914400" y="4191000"/>
            <a:ext cx="534628" cy="457200"/>
            <a:chOff x="1511538" y="3657600"/>
            <a:chExt cx="622062" cy="533400"/>
          </a:xfrm>
        </p:grpSpPr>
        <p:sp>
          <p:nvSpPr>
            <p:cNvPr id="257" name="Oval 25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58" name="TextBox 25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59" name="Group 258"/>
          <p:cNvGrpSpPr/>
          <p:nvPr/>
        </p:nvGrpSpPr>
        <p:grpSpPr>
          <a:xfrm>
            <a:off x="1219200" y="4495800"/>
            <a:ext cx="534628" cy="457200"/>
            <a:chOff x="1511538" y="3657600"/>
            <a:chExt cx="622062" cy="533400"/>
          </a:xfrm>
        </p:grpSpPr>
        <p:sp>
          <p:nvSpPr>
            <p:cNvPr id="260" name="Oval 25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61" name="TextBox 26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62" name="Group 261"/>
          <p:cNvGrpSpPr/>
          <p:nvPr/>
        </p:nvGrpSpPr>
        <p:grpSpPr>
          <a:xfrm>
            <a:off x="1219200" y="4495800"/>
            <a:ext cx="534628" cy="457200"/>
            <a:chOff x="1511538" y="3657600"/>
            <a:chExt cx="622062" cy="533400"/>
          </a:xfrm>
        </p:grpSpPr>
        <p:sp>
          <p:nvSpPr>
            <p:cNvPr id="263" name="Oval 26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64" name="TextBox 26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65" name="Group 264"/>
          <p:cNvGrpSpPr/>
          <p:nvPr/>
        </p:nvGrpSpPr>
        <p:grpSpPr>
          <a:xfrm>
            <a:off x="1219200" y="4495800"/>
            <a:ext cx="534628" cy="457200"/>
            <a:chOff x="1511538" y="3657600"/>
            <a:chExt cx="622062" cy="533400"/>
          </a:xfrm>
        </p:grpSpPr>
        <p:sp>
          <p:nvSpPr>
            <p:cNvPr id="266" name="Oval 26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67" name="TextBox 26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68" name="Group 267"/>
          <p:cNvGrpSpPr/>
          <p:nvPr/>
        </p:nvGrpSpPr>
        <p:grpSpPr>
          <a:xfrm>
            <a:off x="762000" y="4038600"/>
            <a:ext cx="534628" cy="457200"/>
            <a:chOff x="1511538" y="3657600"/>
            <a:chExt cx="622062" cy="533400"/>
          </a:xfrm>
        </p:grpSpPr>
        <p:sp>
          <p:nvSpPr>
            <p:cNvPr id="269" name="Oval 26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70" name="TextBox 26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71" name="Group 270"/>
          <p:cNvGrpSpPr/>
          <p:nvPr/>
        </p:nvGrpSpPr>
        <p:grpSpPr>
          <a:xfrm>
            <a:off x="914400" y="4191000"/>
            <a:ext cx="534628" cy="457200"/>
            <a:chOff x="1511538" y="3657600"/>
            <a:chExt cx="622062" cy="533400"/>
          </a:xfrm>
        </p:grpSpPr>
        <p:sp>
          <p:nvSpPr>
            <p:cNvPr id="272" name="Oval 27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73" name="TextBox 27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77" name="Group 276"/>
          <p:cNvGrpSpPr/>
          <p:nvPr/>
        </p:nvGrpSpPr>
        <p:grpSpPr>
          <a:xfrm>
            <a:off x="1887726" y="4749556"/>
            <a:ext cx="534628" cy="457200"/>
            <a:chOff x="1511538" y="3657600"/>
            <a:chExt cx="622062" cy="533400"/>
          </a:xfrm>
        </p:grpSpPr>
        <p:sp>
          <p:nvSpPr>
            <p:cNvPr id="278" name="Oval 27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79" name="TextBox 27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80" name="Group 279"/>
          <p:cNvGrpSpPr/>
          <p:nvPr/>
        </p:nvGrpSpPr>
        <p:grpSpPr>
          <a:xfrm>
            <a:off x="4876800" y="3810000"/>
            <a:ext cx="534628" cy="457200"/>
            <a:chOff x="1511538" y="3657600"/>
            <a:chExt cx="622062" cy="533400"/>
          </a:xfrm>
        </p:grpSpPr>
        <p:sp>
          <p:nvSpPr>
            <p:cNvPr id="281" name="Oval 28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82" name="TextBox 28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83" name="Group 282"/>
          <p:cNvGrpSpPr/>
          <p:nvPr/>
        </p:nvGrpSpPr>
        <p:grpSpPr>
          <a:xfrm>
            <a:off x="4876800" y="3810000"/>
            <a:ext cx="534628" cy="457200"/>
            <a:chOff x="1511538" y="3657600"/>
            <a:chExt cx="622062" cy="533400"/>
          </a:xfrm>
        </p:grpSpPr>
        <p:sp>
          <p:nvSpPr>
            <p:cNvPr id="284" name="Oval 28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85" name="TextBox 28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286" name="Group 285"/>
          <p:cNvGrpSpPr/>
          <p:nvPr/>
        </p:nvGrpSpPr>
        <p:grpSpPr>
          <a:xfrm>
            <a:off x="5029200" y="3962400"/>
            <a:ext cx="534628" cy="457200"/>
            <a:chOff x="1511538" y="3657600"/>
            <a:chExt cx="622062" cy="533400"/>
          </a:xfrm>
        </p:grpSpPr>
        <p:sp>
          <p:nvSpPr>
            <p:cNvPr id="287" name="Oval 28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288" name="TextBox 28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01" name="Group 300"/>
          <p:cNvGrpSpPr/>
          <p:nvPr/>
        </p:nvGrpSpPr>
        <p:grpSpPr>
          <a:xfrm>
            <a:off x="4724400" y="3657600"/>
            <a:ext cx="534628" cy="457200"/>
            <a:chOff x="1511538" y="3657600"/>
            <a:chExt cx="622062" cy="533400"/>
          </a:xfrm>
        </p:grpSpPr>
        <p:sp>
          <p:nvSpPr>
            <p:cNvPr id="302" name="Oval 30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03" name="TextBox 30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04" name="Group 303"/>
          <p:cNvGrpSpPr/>
          <p:nvPr/>
        </p:nvGrpSpPr>
        <p:grpSpPr>
          <a:xfrm>
            <a:off x="4572000" y="3886200"/>
            <a:ext cx="534628" cy="457200"/>
            <a:chOff x="1511538" y="3657600"/>
            <a:chExt cx="622062" cy="533400"/>
          </a:xfrm>
        </p:grpSpPr>
        <p:sp>
          <p:nvSpPr>
            <p:cNvPr id="305" name="Oval 30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06" name="TextBox 30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13" name="Group 312"/>
          <p:cNvGrpSpPr/>
          <p:nvPr/>
        </p:nvGrpSpPr>
        <p:grpSpPr>
          <a:xfrm>
            <a:off x="6477000" y="4648200"/>
            <a:ext cx="534628" cy="457200"/>
            <a:chOff x="1511538" y="3657600"/>
            <a:chExt cx="622062" cy="533400"/>
          </a:xfrm>
        </p:grpSpPr>
        <p:sp>
          <p:nvSpPr>
            <p:cNvPr id="314" name="Oval 31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15" name="TextBox 31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16" name="Group 315"/>
          <p:cNvGrpSpPr/>
          <p:nvPr/>
        </p:nvGrpSpPr>
        <p:grpSpPr>
          <a:xfrm>
            <a:off x="6858000" y="3581400"/>
            <a:ext cx="534628" cy="457200"/>
            <a:chOff x="1511538" y="3657600"/>
            <a:chExt cx="622062" cy="533400"/>
          </a:xfrm>
        </p:grpSpPr>
        <p:sp>
          <p:nvSpPr>
            <p:cNvPr id="317" name="Oval 31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18" name="TextBox 31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19" name="Group 318"/>
          <p:cNvGrpSpPr/>
          <p:nvPr/>
        </p:nvGrpSpPr>
        <p:grpSpPr>
          <a:xfrm>
            <a:off x="5486400" y="3276600"/>
            <a:ext cx="534628" cy="457200"/>
            <a:chOff x="1511538" y="3657600"/>
            <a:chExt cx="622062" cy="533400"/>
          </a:xfrm>
        </p:grpSpPr>
        <p:sp>
          <p:nvSpPr>
            <p:cNvPr id="320" name="Oval 31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21" name="TextBox 32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25" name="Group 324"/>
          <p:cNvGrpSpPr/>
          <p:nvPr/>
        </p:nvGrpSpPr>
        <p:grpSpPr>
          <a:xfrm>
            <a:off x="5257800" y="3505200"/>
            <a:ext cx="534628" cy="457200"/>
            <a:chOff x="1511538" y="3657600"/>
            <a:chExt cx="622062" cy="533400"/>
          </a:xfrm>
        </p:grpSpPr>
        <p:sp>
          <p:nvSpPr>
            <p:cNvPr id="326" name="Oval 32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27" name="TextBox 32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28" name="Group 327"/>
          <p:cNvGrpSpPr/>
          <p:nvPr/>
        </p:nvGrpSpPr>
        <p:grpSpPr>
          <a:xfrm>
            <a:off x="6858000" y="4343400"/>
            <a:ext cx="534628" cy="457200"/>
            <a:chOff x="1511538" y="3657600"/>
            <a:chExt cx="622062" cy="533400"/>
          </a:xfrm>
        </p:grpSpPr>
        <p:sp>
          <p:nvSpPr>
            <p:cNvPr id="329" name="Oval 32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30" name="TextBox 32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31" name="Group 330"/>
          <p:cNvGrpSpPr/>
          <p:nvPr/>
        </p:nvGrpSpPr>
        <p:grpSpPr>
          <a:xfrm>
            <a:off x="6553200" y="4953000"/>
            <a:ext cx="534628" cy="457200"/>
            <a:chOff x="1511538" y="3657600"/>
            <a:chExt cx="622062" cy="533400"/>
          </a:xfrm>
        </p:grpSpPr>
        <p:sp>
          <p:nvSpPr>
            <p:cNvPr id="332" name="Oval 33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33" name="TextBox 33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34" name="Group 333"/>
          <p:cNvGrpSpPr/>
          <p:nvPr/>
        </p:nvGrpSpPr>
        <p:grpSpPr>
          <a:xfrm>
            <a:off x="7162800" y="4648200"/>
            <a:ext cx="534628" cy="457200"/>
            <a:chOff x="1511538" y="3657600"/>
            <a:chExt cx="622062" cy="533400"/>
          </a:xfrm>
        </p:grpSpPr>
        <p:sp>
          <p:nvSpPr>
            <p:cNvPr id="335" name="Oval 33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36" name="TextBox 33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37" name="Group 336"/>
          <p:cNvGrpSpPr/>
          <p:nvPr/>
        </p:nvGrpSpPr>
        <p:grpSpPr>
          <a:xfrm>
            <a:off x="7162800" y="3886200"/>
            <a:ext cx="534628" cy="457200"/>
            <a:chOff x="1511538" y="3657600"/>
            <a:chExt cx="622062" cy="533400"/>
          </a:xfrm>
        </p:grpSpPr>
        <p:sp>
          <p:nvSpPr>
            <p:cNvPr id="338" name="Oval 33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39" name="TextBox 33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43" name="Group 342"/>
          <p:cNvGrpSpPr/>
          <p:nvPr/>
        </p:nvGrpSpPr>
        <p:grpSpPr>
          <a:xfrm>
            <a:off x="6858000" y="5181600"/>
            <a:ext cx="534628" cy="457200"/>
            <a:chOff x="1511538" y="3657600"/>
            <a:chExt cx="622062" cy="533400"/>
          </a:xfrm>
        </p:grpSpPr>
        <p:sp>
          <p:nvSpPr>
            <p:cNvPr id="344" name="Oval 34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45" name="TextBox 34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46" name="Group 345"/>
          <p:cNvGrpSpPr/>
          <p:nvPr/>
        </p:nvGrpSpPr>
        <p:grpSpPr>
          <a:xfrm>
            <a:off x="7010400" y="4191000"/>
            <a:ext cx="534628" cy="457200"/>
            <a:chOff x="1511538" y="3657600"/>
            <a:chExt cx="622062" cy="533400"/>
          </a:xfrm>
        </p:grpSpPr>
        <p:sp>
          <p:nvSpPr>
            <p:cNvPr id="347" name="Oval 34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48" name="TextBox 34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49" name="Group 348"/>
          <p:cNvGrpSpPr/>
          <p:nvPr/>
        </p:nvGrpSpPr>
        <p:grpSpPr>
          <a:xfrm>
            <a:off x="7391400" y="3429000"/>
            <a:ext cx="534628" cy="457200"/>
            <a:chOff x="1511538" y="3657600"/>
            <a:chExt cx="622062" cy="533400"/>
          </a:xfrm>
        </p:grpSpPr>
        <p:sp>
          <p:nvSpPr>
            <p:cNvPr id="350" name="Oval 34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51" name="TextBox 35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52" name="Group 351"/>
          <p:cNvGrpSpPr/>
          <p:nvPr/>
        </p:nvGrpSpPr>
        <p:grpSpPr>
          <a:xfrm>
            <a:off x="6934200" y="3276600"/>
            <a:ext cx="534628" cy="457200"/>
            <a:chOff x="1511538" y="3657600"/>
            <a:chExt cx="622062" cy="533400"/>
          </a:xfrm>
        </p:grpSpPr>
        <p:sp>
          <p:nvSpPr>
            <p:cNvPr id="353" name="Oval 35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54" name="TextBox 35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55" name="Group 354"/>
          <p:cNvGrpSpPr/>
          <p:nvPr/>
        </p:nvGrpSpPr>
        <p:grpSpPr>
          <a:xfrm>
            <a:off x="7620000" y="3810000"/>
            <a:ext cx="534628" cy="457200"/>
            <a:chOff x="1511538" y="3657600"/>
            <a:chExt cx="622062" cy="533400"/>
          </a:xfrm>
        </p:grpSpPr>
        <p:sp>
          <p:nvSpPr>
            <p:cNvPr id="356" name="Oval 35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57" name="TextBox 35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58" name="Group 357"/>
          <p:cNvGrpSpPr/>
          <p:nvPr/>
        </p:nvGrpSpPr>
        <p:grpSpPr>
          <a:xfrm>
            <a:off x="7524684" y="5231912"/>
            <a:ext cx="534628" cy="457200"/>
            <a:chOff x="1511538" y="3657600"/>
            <a:chExt cx="622062" cy="533400"/>
          </a:xfrm>
        </p:grpSpPr>
        <p:sp>
          <p:nvSpPr>
            <p:cNvPr id="359" name="Oval 35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60" name="TextBox 35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64" name="Group 363"/>
          <p:cNvGrpSpPr/>
          <p:nvPr/>
        </p:nvGrpSpPr>
        <p:grpSpPr>
          <a:xfrm>
            <a:off x="4876800" y="4419600"/>
            <a:ext cx="534628" cy="457200"/>
            <a:chOff x="1511538" y="3657600"/>
            <a:chExt cx="622062" cy="533400"/>
          </a:xfrm>
        </p:grpSpPr>
        <p:sp>
          <p:nvSpPr>
            <p:cNvPr id="365" name="Oval 36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66" name="TextBox 36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67" name="Group 366"/>
          <p:cNvGrpSpPr/>
          <p:nvPr/>
        </p:nvGrpSpPr>
        <p:grpSpPr>
          <a:xfrm>
            <a:off x="4876800" y="4419600"/>
            <a:ext cx="534628" cy="457200"/>
            <a:chOff x="1511538" y="3657600"/>
            <a:chExt cx="622062" cy="533400"/>
          </a:xfrm>
        </p:grpSpPr>
        <p:sp>
          <p:nvSpPr>
            <p:cNvPr id="368" name="Oval 36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69" name="TextBox 36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70" name="Group 369"/>
          <p:cNvGrpSpPr/>
          <p:nvPr/>
        </p:nvGrpSpPr>
        <p:grpSpPr>
          <a:xfrm>
            <a:off x="5257800" y="4419600"/>
            <a:ext cx="534628" cy="457200"/>
            <a:chOff x="1511538" y="3657600"/>
            <a:chExt cx="622062" cy="533400"/>
          </a:xfrm>
        </p:grpSpPr>
        <p:sp>
          <p:nvSpPr>
            <p:cNvPr id="371" name="Oval 37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72" name="TextBox 37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73" name="Group 372"/>
          <p:cNvGrpSpPr/>
          <p:nvPr/>
        </p:nvGrpSpPr>
        <p:grpSpPr>
          <a:xfrm>
            <a:off x="5105400" y="4267200"/>
            <a:ext cx="534628" cy="457200"/>
            <a:chOff x="1511538" y="3657600"/>
            <a:chExt cx="622062" cy="533400"/>
          </a:xfrm>
        </p:grpSpPr>
        <p:sp>
          <p:nvSpPr>
            <p:cNvPr id="374" name="Oval 37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75" name="TextBox 37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79" name="Group 378"/>
          <p:cNvGrpSpPr/>
          <p:nvPr/>
        </p:nvGrpSpPr>
        <p:grpSpPr>
          <a:xfrm>
            <a:off x="5181600" y="4876800"/>
            <a:ext cx="534628" cy="457200"/>
            <a:chOff x="1511538" y="3657600"/>
            <a:chExt cx="622062" cy="533400"/>
          </a:xfrm>
        </p:grpSpPr>
        <p:sp>
          <p:nvSpPr>
            <p:cNvPr id="380" name="Oval 37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81" name="TextBox 38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94" name="Group 393"/>
          <p:cNvGrpSpPr/>
          <p:nvPr/>
        </p:nvGrpSpPr>
        <p:grpSpPr>
          <a:xfrm>
            <a:off x="4495800" y="4724400"/>
            <a:ext cx="534628" cy="457200"/>
            <a:chOff x="1511538" y="3657600"/>
            <a:chExt cx="622062" cy="533400"/>
          </a:xfrm>
        </p:grpSpPr>
        <p:sp>
          <p:nvSpPr>
            <p:cNvPr id="395" name="Oval 39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96" name="TextBox 39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397" name="Group 396"/>
          <p:cNvGrpSpPr/>
          <p:nvPr/>
        </p:nvGrpSpPr>
        <p:grpSpPr>
          <a:xfrm>
            <a:off x="5486400" y="4572000"/>
            <a:ext cx="534628" cy="457200"/>
            <a:chOff x="1511538" y="3657600"/>
            <a:chExt cx="622062" cy="533400"/>
          </a:xfrm>
        </p:grpSpPr>
        <p:sp>
          <p:nvSpPr>
            <p:cNvPr id="398" name="Oval 39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399" name="TextBox 39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00" name="Group 399"/>
          <p:cNvGrpSpPr/>
          <p:nvPr/>
        </p:nvGrpSpPr>
        <p:grpSpPr>
          <a:xfrm>
            <a:off x="3124200" y="4495800"/>
            <a:ext cx="534628" cy="457200"/>
            <a:chOff x="1511538" y="3657600"/>
            <a:chExt cx="622062" cy="533400"/>
          </a:xfrm>
        </p:grpSpPr>
        <p:sp>
          <p:nvSpPr>
            <p:cNvPr id="401" name="Oval 40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02" name="TextBox 40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03" name="Group 402"/>
          <p:cNvGrpSpPr/>
          <p:nvPr/>
        </p:nvGrpSpPr>
        <p:grpSpPr>
          <a:xfrm>
            <a:off x="3124200" y="4495800"/>
            <a:ext cx="534628" cy="457200"/>
            <a:chOff x="1511538" y="3657600"/>
            <a:chExt cx="622062" cy="533400"/>
          </a:xfrm>
        </p:grpSpPr>
        <p:sp>
          <p:nvSpPr>
            <p:cNvPr id="404" name="Oval 40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05" name="TextBox 40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06" name="Group 405"/>
          <p:cNvGrpSpPr/>
          <p:nvPr/>
        </p:nvGrpSpPr>
        <p:grpSpPr>
          <a:xfrm>
            <a:off x="1676400" y="3962400"/>
            <a:ext cx="534628" cy="457200"/>
            <a:chOff x="1511538" y="3657600"/>
            <a:chExt cx="622062" cy="533400"/>
          </a:xfrm>
        </p:grpSpPr>
        <p:sp>
          <p:nvSpPr>
            <p:cNvPr id="407" name="Oval 40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08" name="TextBox 40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09" name="Group 408"/>
          <p:cNvGrpSpPr/>
          <p:nvPr/>
        </p:nvGrpSpPr>
        <p:grpSpPr>
          <a:xfrm>
            <a:off x="1676400" y="3962400"/>
            <a:ext cx="534628" cy="457200"/>
            <a:chOff x="1511538" y="3657600"/>
            <a:chExt cx="622062" cy="533400"/>
          </a:xfrm>
        </p:grpSpPr>
        <p:sp>
          <p:nvSpPr>
            <p:cNvPr id="410" name="Oval 40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11" name="TextBox 41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12" name="Group 411"/>
          <p:cNvGrpSpPr/>
          <p:nvPr/>
        </p:nvGrpSpPr>
        <p:grpSpPr>
          <a:xfrm>
            <a:off x="1828800" y="4114800"/>
            <a:ext cx="534628" cy="457200"/>
            <a:chOff x="1511538" y="3657600"/>
            <a:chExt cx="622062" cy="533400"/>
          </a:xfrm>
        </p:grpSpPr>
        <p:sp>
          <p:nvSpPr>
            <p:cNvPr id="413" name="Oval 41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14" name="TextBox 413"/>
            <p:cNvSpPr txBox="1"/>
            <p:nvPr/>
          </p:nvSpPr>
          <p:spPr>
            <a:xfrm>
              <a:off x="1511538" y="3733800"/>
              <a:ext cx="541270" cy="323166"/>
            </a:xfrm>
            <a:prstGeom prst="rect">
              <a:avLst/>
            </a:prstGeom>
            <a:noFill/>
          </p:spPr>
          <p:txBody>
            <a:bodyPr wrap="none" rtlCol="0">
              <a:spAutoFit/>
            </a:bodyPr>
            <a:lstStyle/>
            <a:p>
              <a:r>
                <a:rPr lang="en-US" sz="1200" dirty="0" smtClean="0"/>
                <a:t>bloc</a:t>
              </a:r>
              <a:endParaRPr lang="en-US" sz="1200" dirty="0"/>
            </a:p>
          </p:txBody>
        </p:sp>
      </p:grpSp>
      <p:grpSp>
        <p:nvGrpSpPr>
          <p:cNvPr id="415" name="Group 414"/>
          <p:cNvGrpSpPr/>
          <p:nvPr/>
        </p:nvGrpSpPr>
        <p:grpSpPr>
          <a:xfrm>
            <a:off x="1676400" y="3962400"/>
            <a:ext cx="534628" cy="457200"/>
            <a:chOff x="1511538" y="3657600"/>
            <a:chExt cx="622062" cy="533400"/>
          </a:xfrm>
        </p:grpSpPr>
        <p:sp>
          <p:nvSpPr>
            <p:cNvPr id="416" name="Oval 41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17" name="TextBox 41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18" name="Group 417"/>
          <p:cNvGrpSpPr/>
          <p:nvPr/>
        </p:nvGrpSpPr>
        <p:grpSpPr>
          <a:xfrm>
            <a:off x="1524000" y="5181600"/>
            <a:ext cx="534628" cy="457200"/>
            <a:chOff x="1511538" y="3657600"/>
            <a:chExt cx="622062" cy="533400"/>
          </a:xfrm>
        </p:grpSpPr>
        <p:sp>
          <p:nvSpPr>
            <p:cNvPr id="419" name="Oval 41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20" name="TextBox 41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24" name="Group 423"/>
          <p:cNvGrpSpPr/>
          <p:nvPr/>
        </p:nvGrpSpPr>
        <p:grpSpPr>
          <a:xfrm>
            <a:off x="1981200" y="4419600"/>
            <a:ext cx="534628" cy="457200"/>
            <a:chOff x="1511538" y="3657600"/>
            <a:chExt cx="622062" cy="533400"/>
          </a:xfrm>
        </p:grpSpPr>
        <p:sp>
          <p:nvSpPr>
            <p:cNvPr id="425" name="Oval 42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26" name="TextBox 42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27" name="Group 426"/>
          <p:cNvGrpSpPr/>
          <p:nvPr/>
        </p:nvGrpSpPr>
        <p:grpSpPr>
          <a:xfrm>
            <a:off x="2209800" y="4800600"/>
            <a:ext cx="534628" cy="457200"/>
            <a:chOff x="1511538" y="3657600"/>
            <a:chExt cx="622062" cy="533400"/>
          </a:xfrm>
        </p:grpSpPr>
        <p:sp>
          <p:nvSpPr>
            <p:cNvPr id="428" name="Oval 42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29" name="TextBox 42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30" name="Group 429"/>
          <p:cNvGrpSpPr/>
          <p:nvPr/>
        </p:nvGrpSpPr>
        <p:grpSpPr>
          <a:xfrm>
            <a:off x="1600200" y="4724400"/>
            <a:ext cx="534628" cy="457200"/>
            <a:chOff x="1511538" y="3657600"/>
            <a:chExt cx="622062" cy="533400"/>
          </a:xfrm>
        </p:grpSpPr>
        <p:sp>
          <p:nvSpPr>
            <p:cNvPr id="431" name="Oval 43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32" name="TextBox 43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33" name="Group 432"/>
          <p:cNvGrpSpPr/>
          <p:nvPr/>
        </p:nvGrpSpPr>
        <p:grpSpPr>
          <a:xfrm>
            <a:off x="2209800" y="3886200"/>
            <a:ext cx="534628" cy="457200"/>
            <a:chOff x="1511538" y="3657600"/>
            <a:chExt cx="622062" cy="533400"/>
          </a:xfrm>
        </p:grpSpPr>
        <p:sp>
          <p:nvSpPr>
            <p:cNvPr id="434" name="Oval 43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35" name="TextBox 43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36" name="Group 435"/>
          <p:cNvGrpSpPr/>
          <p:nvPr/>
        </p:nvGrpSpPr>
        <p:grpSpPr>
          <a:xfrm>
            <a:off x="1066800" y="3962400"/>
            <a:ext cx="534628" cy="457200"/>
            <a:chOff x="1511538" y="3657600"/>
            <a:chExt cx="622062" cy="533400"/>
          </a:xfrm>
        </p:grpSpPr>
        <p:sp>
          <p:nvSpPr>
            <p:cNvPr id="437" name="Oval 43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38" name="TextBox 43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42" name="Group 441"/>
          <p:cNvGrpSpPr/>
          <p:nvPr/>
        </p:nvGrpSpPr>
        <p:grpSpPr>
          <a:xfrm>
            <a:off x="1295400" y="4267200"/>
            <a:ext cx="534628" cy="457200"/>
            <a:chOff x="1511538" y="3657600"/>
            <a:chExt cx="622062" cy="533400"/>
          </a:xfrm>
        </p:grpSpPr>
        <p:sp>
          <p:nvSpPr>
            <p:cNvPr id="443" name="Oval 44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44" name="TextBox 44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45" name="Group 444"/>
          <p:cNvGrpSpPr/>
          <p:nvPr/>
        </p:nvGrpSpPr>
        <p:grpSpPr>
          <a:xfrm>
            <a:off x="2362200" y="4267200"/>
            <a:ext cx="534628" cy="457200"/>
            <a:chOff x="1511538" y="3657600"/>
            <a:chExt cx="622062" cy="533400"/>
          </a:xfrm>
        </p:grpSpPr>
        <p:sp>
          <p:nvSpPr>
            <p:cNvPr id="446" name="Oval 44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47" name="TextBox 44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48" name="Group 447"/>
          <p:cNvGrpSpPr/>
          <p:nvPr/>
        </p:nvGrpSpPr>
        <p:grpSpPr>
          <a:xfrm>
            <a:off x="4648200" y="4191000"/>
            <a:ext cx="534628" cy="457200"/>
            <a:chOff x="1511538" y="3657600"/>
            <a:chExt cx="622062" cy="533400"/>
          </a:xfrm>
        </p:grpSpPr>
        <p:sp>
          <p:nvSpPr>
            <p:cNvPr id="449" name="Oval 44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50" name="TextBox 44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51" name="Group 450"/>
          <p:cNvGrpSpPr/>
          <p:nvPr/>
        </p:nvGrpSpPr>
        <p:grpSpPr>
          <a:xfrm>
            <a:off x="5029200" y="5257800"/>
            <a:ext cx="534628" cy="457200"/>
            <a:chOff x="1511538" y="3657600"/>
            <a:chExt cx="622062" cy="533400"/>
          </a:xfrm>
        </p:grpSpPr>
        <p:sp>
          <p:nvSpPr>
            <p:cNvPr id="452" name="Oval 45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53" name="TextBox 45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54" name="Group 453"/>
          <p:cNvGrpSpPr/>
          <p:nvPr/>
        </p:nvGrpSpPr>
        <p:grpSpPr>
          <a:xfrm>
            <a:off x="5486400" y="4267200"/>
            <a:ext cx="534628" cy="457200"/>
            <a:chOff x="1511538" y="3657600"/>
            <a:chExt cx="622062" cy="533400"/>
          </a:xfrm>
        </p:grpSpPr>
        <p:sp>
          <p:nvSpPr>
            <p:cNvPr id="455" name="Oval 45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56" name="TextBox 45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57" name="Group 456"/>
          <p:cNvGrpSpPr/>
          <p:nvPr/>
        </p:nvGrpSpPr>
        <p:grpSpPr>
          <a:xfrm>
            <a:off x="3886200" y="3429000"/>
            <a:ext cx="534628" cy="457200"/>
            <a:chOff x="1511538" y="3657600"/>
            <a:chExt cx="622062" cy="533400"/>
          </a:xfrm>
        </p:grpSpPr>
        <p:sp>
          <p:nvSpPr>
            <p:cNvPr id="458" name="Oval 45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59" name="TextBox 45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60" name="Group 459"/>
          <p:cNvGrpSpPr/>
          <p:nvPr/>
        </p:nvGrpSpPr>
        <p:grpSpPr>
          <a:xfrm>
            <a:off x="4038600" y="3581400"/>
            <a:ext cx="534628" cy="457200"/>
            <a:chOff x="1511538" y="3657600"/>
            <a:chExt cx="622062" cy="533400"/>
          </a:xfrm>
        </p:grpSpPr>
        <p:sp>
          <p:nvSpPr>
            <p:cNvPr id="461" name="Oval 46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62" name="TextBox 46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63" name="Group 462"/>
          <p:cNvGrpSpPr/>
          <p:nvPr/>
        </p:nvGrpSpPr>
        <p:grpSpPr>
          <a:xfrm>
            <a:off x="4038600" y="3581400"/>
            <a:ext cx="534628" cy="457200"/>
            <a:chOff x="1511538" y="3657600"/>
            <a:chExt cx="622062" cy="533400"/>
          </a:xfrm>
        </p:grpSpPr>
        <p:sp>
          <p:nvSpPr>
            <p:cNvPr id="464" name="Oval 46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65" name="TextBox 46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66" name="Group 465"/>
          <p:cNvGrpSpPr/>
          <p:nvPr/>
        </p:nvGrpSpPr>
        <p:grpSpPr>
          <a:xfrm>
            <a:off x="2895600" y="3429000"/>
            <a:ext cx="534628" cy="457200"/>
            <a:chOff x="1511538" y="3657600"/>
            <a:chExt cx="622062" cy="533400"/>
          </a:xfrm>
        </p:grpSpPr>
        <p:sp>
          <p:nvSpPr>
            <p:cNvPr id="467" name="Oval 46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68" name="TextBox 46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69" name="Group 468"/>
          <p:cNvGrpSpPr/>
          <p:nvPr/>
        </p:nvGrpSpPr>
        <p:grpSpPr>
          <a:xfrm>
            <a:off x="3429000" y="3429000"/>
            <a:ext cx="534628" cy="457200"/>
            <a:chOff x="1511538" y="3657600"/>
            <a:chExt cx="622062" cy="533400"/>
          </a:xfrm>
        </p:grpSpPr>
        <p:sp>
          <p:nvSpPr>
            <p:cNvPr id="470" name="Oval 46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71" name="TextBox 47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72" name="Group 471"/>
          <p:cNvGrpSpPr/>
          <p:nvPr/>
        </p:nvGrpSpPr>
        <p:grpSpPr>
          <a:xfrm>
            <a:off x="1676400" y="4343400"/>
            <a:ext cx="534628" cy="457200"/>
            <a:chOff x="1511538" y="3657600"/>
            <a:chExt cx="622062" cy="533400"/>
          </a:xfrm>
        </p:grpSpPr>
        <p:sp>
          <p:nvSpPr>
            <p:cNvPr id="473" name="Oval 47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74" name="TextBox 47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75" name="Group 474"/>
          <p:cNvGrpSpPr/>
          <p:nvPr/>
        </p:nvGrpSpPr>
        <p:grpSpPr>
          <a:xfrm>
            <a:off x="3733800" y="3886200"/>
            <a:ext cx="534628" cy="457200"/>
            <a:chOff x="1511538" y="3657600"/>
            <a:chExt cx="622062" cy="533400"/>
          </a:xfrm>
        </p:grpSpPr>
        <p:sp>
          <p:nvSpPr>
            <p:cNvPr id="476" name="Oval 47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77" name="TextBox 47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78" name="Group 477"/>
          <p:cNvGrpSpPr/>
          <p:nvPr/>
        </p:nvGrpSpPr>
        <p:grpSpPr>
          <a:xfrm>
            <a:off x="3733800" y="3886200"/>
            <a:ext cx="534628" cy="457200"/>
            <a:chOff x="1511538" y="3657600"/>
            <a:chExt cx="622062" cy="533400"/>
          </a:xfrm>
        </p:grpSpPr>
        <p:sp>
          <p:nvSpPr>
            <p:cNvPr id="479" name="Oval 47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80" name="TextBox 47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81" name="Group 480"/>
          <p:cNvGrpSpPr/>
          <p:nvPr/>
        </p:nvGrpSpPr>
        <p:grpSpPr>
          <a:xfrm>
            <a:off x="3886200" y="4038600"/>
            <a:ext cx="534628" cy="457200"/>
            <a:chOff x="1511538" y="3657600"/>
            <a:chExt cx="622062" cy="533400"/>
          </a:xfrm>
        </p:grpSpPr>
        <p:sp>
          <p:nvSpPr>
            <p:cNvPr id="482" name="Oval 48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83" name="TextBox 48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84" name="Group 483"/>
          <p:cNvGrpSpPr/>
          <p:nvPr/>
        </p:nvGrpSpPr>
        <p:grpSpPr>
          <a:xfrm>
            <a:off x="3733800" y="3886200"/>
            <a:ext cx="534628" cy="457200"/>
            <a:chOff x="1511538" y="3657600"/>
            <a:chExt cx="622062" cy="533400"/>
          </a:xfrm>
        </p:grpSpPr>
        <p:sp>
          <p:nvSpPr>
            <p:cNvPr id="485" name="Oval 48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86" name="TextBox 48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87" name="Group 486"/>
          <p:cNvGrpSpPr/>
          <p:nvPr/>
        </p:nvGrpSpPr>
        <p:grpSpPr>
          <a:xfrm>
            <a:off x="4038600" y="4191000"/>
            <a:ext cx="534628" cy="457200"/>
            <a:chOff x="1511538" y="3657600"/>
            <a:chExt cx="622062" cy="533400"/>
          </a:xfrm>
        </p:grpSpPr>
        <p:sp>
          <p:nvSpPr>
            <p:cNvPr id="488" name="Oval 48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89" name="TextBox 48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90" name="Group 489"/>
          <p:cNvGrpSpPr/>
          <p:nvPr/>
        </p:nvGrpSpPr>
        <p:grpSpPr>
          <a:xfrm>
            <a:off x="4038600" y="4343400"/>
            <a:ext cx="534628" cy="457200"/>
            <a:chOff x="1511538" y="3657600"/>
            <a:chExt cx="622062" cy="533400"/>
          </a:xfrm>
        </p:grpSpPr>
        <p:sp>
          <p:nvSpPr>
            <p:cNvPr id="491" name="Oval 49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92" name="TextBox 49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93" name="Group 492"/>
          <p:cNvGrpSpPr/>
          <p:nvPr/>
        </p:nvGrpSpPr>
        <p:grpSpPr>
          <a:xfrm>
            <a:off x="3581400" y="4343400"/>
            <a:ext cx="534628" cy="457200"/>
            <a:chOff x="1511538" y="3657600"/>
            <a:chExt cx="622062" cy="533400"/>
          </a:xfrm>
        </p:grpSpPr>
        <p:sp>
          <p:nvSpPr>
            <p:cNvPr id="494" name="Oval 49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95" name="TextBox 49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96" name="Group 495"/>
          <p:cNvGrpSpPr/>
          <p:nvPr/>
        </p:nvGrpSpPr>
        <p:grpSpPr>
          <a:xfrm>
            <a:off x="4267200" y="3733800"/>
            <a:ext cx="534628" cy="457200"/>
            <a:chOff x="1511538" y="3657600"/>
            <a:chExt cx="622062" cy="533400"/>
          </a:xfrm>
        </p:grpSpPr>
        <p:sp>
          <p:nvSpPr>
            <p:cNvPr id="497" name="Oval 49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498" name="TextBox 49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499" name="Group 498"/>
          <p:cNvGrpSpPr/>
          <p:nvPr/>
        </p:nvGrpSpPr>
        <p:grpSpPr>
          <a:xfrm>
            <a:off x="3810000" y="3581400"/>
            <a:ext cx="534628" cy="457200"/>
            <a:chOff x="1511538" y="3657600"/>
            <a:chExt cx="622062" cy="533400"/>
          </a:xfrm>
        </p:grpSpPr>
        <p:sp>
          <p:nvSpPr>
            <p:cNvPr id="500" name="Oval 49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01" name="TextBox 50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02" name="Group 501"/>
          <p:cNvGrpSpPr/>
          <p:nvPr/>
        </p:nvGrpSpPr>
        <p:grpSpPr>
          <a:xfrm>
            <a:off x="3886200" y="4038600"/>
            <a:ext cx="534628" cy="457200"/>
            <a:chOff x="1511538" y="3657600"/>
            <a:chExt cx="622062" cy="533400"/>
          </a:xfrm>
        </p:grpSpPr>
        <p:sp>
          <p:nvSpPr>
            <p:cNvPr id="503" name="Oval 50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04" name="TextBox 50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05" name="Group 504"/>
          <p:cNvGrpSpPr/>
          <p:nvPr/>
        </p:nvGrpSpPr>
        <p:grpSpPr>
          <a:xfrm>
            <a:off x="1600200" y="3429000"/>
            <a:ext cx="534628" cy="457200"/>
            <a:chOff x="1511538" y="3657600"/>
            <a:chExt cx="622062" cy="533400"/>
          </a:xfrm>
        </p:grpSpPr>
        <p:sp>
          <p:nvSpPr>
            <p:cNvPr id="506" name="Oval 50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07" name="TextBox 50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08" name="Group 507"/>
          <p:cNvGrpSpPr/>
          <p:nvPr/>
        </p:nvGrpSpPr>
        <p:grpSpPr>
          <a:xfrm>
            <a:off x="4419600" y="4191000"/>
            <a:ext cx="534628" cy="457200"/>
            <a:chOff x="1511538" y="3657600"/>
            <a:chExt cx="622062" cy="533400"/>
          </a:xfrm>
        </p:grpSpPr>
        <p:sp>
          <p:nvSpPr>
            <p:cNvPr id="509" name="Oval 50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510" name="TextBox 50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511" name="Group 510"/>
          <p:cNvGrpSpPr/>
          <p:nvPr/>
        </p:nvGrpSpPr>
        <p:grpSpPr>
          <a:xfrm>
            <a:off x="4419601" y="5181600"/>
            <a:ext cx="587020" cy="457200"/>
            <a:chOff x="1511538" y="3657600"/>
            <a:chExt cx="683022" cy="533400"/>
          </a:xfrm>
        </p:grpSpPr>
        <p:sp>
          <p:nvSpPr>
            <p:cNvPr id="512" name="Oval 51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13" name="TextBox 512"/>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14" name="Group 513"/>
          <p:cNvGrpSpPr/>
          <p:nvPr/>
        </p:nvGrpSpPr>
        <p:grpSpPr>
          <a:xfrm>
            <a:off x="4419601" y="5181600"/>
            <a:ext cx="587020" cy="457200"/>
            <a:chOff x="1511538" y="3657600"/>
            <a:chExt cx="683022" cy="533400"/>
          </a:xfrm>
        </p:grpSpPr>
        <p:sp>
          <p:nvSpPr>
            <p:cNvPr id="515" name="Oval 51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16" name="TextBox 515"/>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17" name="Group 516"/>
          <p:cNvGrpSpPr/>
          <p:nvPr/>
        </p:nvGrpSpPr>
        <p:grpSpPr>
          <a:xfrm>
            <a:off x="4267200" y="4648200"/>
            <a:ext cx="587020" cy="457200"/>
            <a:chOff x="1511538" y="3657600"/>
            <a:chExt cx="683022" cy="533400"/>
          </a:xfrm>
        </p:grpSpPr>
        <p:sp>
          <p:nvSpPr>
            <p:cNvPr id="518" name="Oval 51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19" name="TextBox 518"/>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20" name="Group 519"/>
          <p:cNvGrpSpPr/>
          <p:nvPr/>
        </p:nvGrpSpPr>
        <p:grpSpPr>
          <a:xfrm>
            <a:off x="762000" y="4495800"/>
            <a:ext cx="587020" cy="457200"/>
            <a:chOff x="1511538" y="3657600"/>
            <a:chExt cx="683022" cy="533400"/>
          </a:xfrm>
        </p:grpSpPr>
        <p:sp>
          <p:nvSpPr>
            <p:cNvPr id="521" name="Oval 52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22" name="TextBox 521"/>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23" name="Group 522"/>
          <p:cNvGrpSpPr/>
          <p:nvPr/>
        </p:nvGrpSpPr>
        <p:grpSpPr>
          <a:xfrm>
            <a:off x="2362200" y="3581400"/>
            <a:ext cx="587020" cy="457200"/>
            <a:chOff x="1511538" y="3657600"/>
            <a:chExt cx="683022" cy="533400"/>
          </a:xfrm>
        </p:grpSpPr>
        <p:sp>
          <p:nvSpPr>
            <p:cNvPr id="524" name="Oval 52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25" name="TextBox 524"/>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26" name="Group 525"/>
          <p:cNvGrpSpPr/>
          <p:nvPr/>
        </p:nvGrpSpPr>
        <p:grpSpPr>
          <a:xfrm>
            <a:off x="1905000" y="3733800"/>
            <a:ext cx="587020" cy="457200"/>
            <a:chOff x="1511538" y="3657600"/>
            <a:chExt cx="683022" cy="533400"/>
          </a:xfrm>
        </p:grpSpPr>
        <p:sp>
          <p:nvSpPr>
            <p:cNvPr id="527" name="Oval 52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28" name="TextBox 527"/>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29" name="Group 528"/>
          <p:cNvGrpSpPr/>
          <p:nvPr/>
        </p:nvGrpSpPr>
        <p:grpSpPr>
          <a:xfrm>
            <a:off x="2971801" y="5105400"/>
            <a:ext cx="587020" cy="457200"/>
            <a:chOff x="1511538" y="3657600"/>
            <a:chExt cx="683022" cy="533400"/>
          </a:xfrm>
        </p:grpSpPr>
        <p:sp>
          <p:nvSpPr>
            <p:cNvPr id="530" name="Oval 52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31" name="TextBox 530"/>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38" name="Group 537"/>
          <p:cNvGrpSpPr/>
          <p:nvPr/>
        </p:nvGrpSpPr>
        <p:grpSpPr>
          <a:xfrm>
            <a:off x="3527780" y="5257800"/>
            <a:ext cx="587020" cy="457200"/>
            <a:chOff x="1511538" y="3657600"/>
            <a:chExt cx="683022" cy="533400"/>
          </a:xfrm>
        </p:grpSpPr>
        <p:sp>
          <p:nvSpPr>
            <p:cNvPr id="539" name="Oval 53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40" name="TextBox 539"/>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41" name="Group 540"/>
          <p:cNvGrpSpPr/>
          <p:nvPr/>
        </p:nvGrpSpPr>
        <p:grpSpPr>
          <a:xfrm>
            <a:off x="2438400" y="4953000"/>
            <a:ext cx="587020" cy="457200"/>
            <a:chOff x="1511538" y="3657600"/>
            <a:chExt cx="683022" cy="533400"/>
          </a:xfrm>
        </p:grpSpPr>
        <p:sp>
          <p:nvSpPr>
            <p:cNvPr id="542" name="Oval 54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43" name="TextBox 542"/>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47" name="Group 546"/>
          <p:cNvGrpSpPr/>
          <p:nvPr/>
        </p:nvGrpSpPr>
        <p:grpSpPr>
          <a:xfrm>
            <a:off x="2057400" y="3429000"/>
            <a:ext cx="587020" cy="457200"/>
            <a:chOff x="1511538" y="3657600"/>
            <a:chExt cx="683022" cy="533400"/>
          </a:xfrm>
        </p:grpSpPr>
        <p:sp>
          <p:nvSpPr>
            <p:cNvPr id="548" name="Oval 54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49" name="TextBox 548"/>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50" name="Group 549"/>
          <p:cNvGrpSpPr/>
          <p:nvPr/>
        </p:nvGrpSpPr>
        <p:grpSpPr>
          <a:xfrm>
            <a:off x="5943600" y="3352800"/>
            <a:ext cx="587020" cy="457200"/>
            <a:chOff x="1511538" y="3657600"/>
            <a:chExt cx="683022" cy="533400"/>
          </a:xfrm>
        </p:grpSpPr>
        <p:sp>
          <p:nvSpPr>
            <p:cNvPr id="551" name="Oval 55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52" name="TextBox 551"/>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59" name="Group 558"/>
          <p:cNvGrpSpPr/>
          <p:nvPr/>
        </p:nvGrpSpPr>
        <p:grpSpPr>
          <a:xfrm>
            <a:off x="5943600" y="5181600"/>
            <a:ext cx="587020" cy="457200"/>
            <a:chOff x="1511538" y="3657600"/>
            <a:chExt cx="683022" cy="533400"/>
          </a:xfrm>
        </p:grpSpPr>
        <p:sp>
          <p:nvSpPr>
            <p:cNvPr id="560" name="Oval 55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61" name="TextBox 560"/>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65" name="Group 564"/>
          <p:cNvGrpSpPr/>
          <p:nvPr/>
        </p:nvGrpSpPr>
        <p:grpSpPr>
          <a:xfrm>
            <a:off x="6248401" y="5181600"/>
            <a:ext cx="587020" cy="457200"/>
            <a:chOff x="1511538" y="3657600"/>
            <a:chExt cx="683022" cy="533400"/>
          </a:xfrm>
        </p:grpSpPr>
        <p:sp>
          <p:nvSpPr>
            <p:cNvPr id="566" name="Oval 56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67" name="TextBox 566"/>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89" name="Group 588"/>
          <p:cNvGrpSpPr/>
          <p:nvPr/>
        </p:nvGrpSpPr>
        <p:grpSpPr>
          <a:xfrm>
            <a:off x="2667000" y="3429000"/>
            <a:ext cx="587020" cy="457200"/>
            <a:chOff x="1511538" y="3657600"/>
            <a:chExt cx="683022" cy="533400"/>
          </a:xfrm>
        </p:grpSpPr>
        <p:sp>
          <p:nvSpPr>
            <p:cNvPr id="590" name="Oval 58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91" name="TextBox 590"/>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595" name="Group 594"/>
          <p:cNvGrpSpPr/>
          <p:nvPr/>
        </p:nvGrpSpPr>
        <p:grpSpPr>
          <a:xfrm>
            <a:off x="6499580" y="3122142"/>
            <a:ext cx="587020" cy="457200"/>
            <a:chOff x="1511538" y="3657600"/>
            <a:chExt cx="683022" cy="533400"/>
          </a:xfrm>
        </p:grpSpPr>
        <p:sp>
          <p:nvSpPr>
            <p:cNvPr id="596" name="Oval 59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597" name="TextBox 596"/>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601" name="Group 600"/>
          <p:cNvGrpSpPr/>
          <p:nvPr/>
        </p:nvGrpSpPr>
        <p:grpSpPr>
          <a:xfrm>
            <a:off x="5562600" y="5105400"/>
            <a:ext cx="587020" cy="457200"/>
            <a:chOff x="1511538" y="3657600"/>
            <a:chExt cx="683022" cy="533400"/>
          </a:xfrm>
        </p:grpSpPr>
        <p:sp>
          <p:nvSpPr>
            <p:cNvPr id="602" name="Oval 60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603" name="TextBox 602"/>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604" name="Group 603"/>
          <p:cNvGrpSpPr/>
          <p:nvPr/>
        </p:nvGrpSpPr>
        <p:grpSpPr>
          <a:xfrm>
            <a:off x="4876801" y="5029200"/>
            <a:ext cx="587020" cy="457200"/>
            <a:chOff x="1511538" y="3657600"/>
            <a:chExt cx="683022" cy="533400"/>
          </a:xfrm>
        </p:grpSpPr>
        <p:sp>
          <p:nvSpPr>
            <p:cNvPr id="605" name="Oval 60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606" name="TextBox 605"/>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613" name="Group 612"/>
          <p:cNvGrpSpPr/>
          <p:nvPr/>
        </p:nvGrpSpPr>
        <p:grpSpPr>
          <a:xfrm>
            <a:off x="5334000" y="5257800"/>
            <a:ext cx="587020" cy="457200"/>
            <a:chOff x="1511538" y="3657600"/>
            <a:chExt cx="683022" cy="533400"/>
          </a:xfrm>
        </p:grpSpPr>
        <p:sp>
          <p:nvSpPr>
            <p:cNvPr id="614" name="Oval 61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615" name="TextBox 614"/>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619" name="Group 618"/>
          <p:cNvGrpSpPr/>
          <p:nvPr/>
        </p:nvGrpSpPr>
        <p:grpSpPr>
          <a:xfrm>
            <a:off x="3962400" y="5181600"/>
            <a:ext cx="587020" cy="457200"/>
            <a:chOff x="1511538" y="3657600"/>
            <a:chExt cx="683022" cy="533400"/>
          </a:xfrm>
        </p:grpSpPr>
        <p:sp>
          <p:nvSpPr>
            <p:cNvPr id="620" name="Oval 61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621" name="TextBox 620"/>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622" name="Group 621"/>
          <p:cNvGrpSpPr/>
          <p:nvPr/>
        </p:nvGrpSpPr>
        <p:grpSpPr>
          <a:xfrm>
            <a:off x="6172200" y="4343400"/>
            <a:ext cx="534628" cy="457200"/>
            <a:chOff x="1511538" y="3657600"/>
            <a:chExt cx="622062" cy="533400"/>
          </a:xfrm>
        </p:grpSpPr>
        <p:sp>
          <p:nvSpPr>
            <p:cNvPr id="623" name="Oval 62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24" name="TextBox 62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25" name="Group 624"/>
          <p:cNvGrpSpPr/>
          <p:nvPr/>
        </p:nvGrpSpPr>
        <p:grpSpPr>
          <a:xfrm>
            <a:off x="6172200" y="4343400"/>
            <a:ext cx="534628" cy="457200"/>
            <a:chOff x="1511538" y="3657600"/>
            <a:chExt cx="622062" cy="533400"/>
          </a:xfrm>
        </p:grpSpPr>
        <p:sp>
          <p:nvSpPr>
            <p:cNvPr id="626" name="Oval 62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27" name="TextBox 62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28" name="Group 627"/>
          <p:cNvGrpSpPr/>
          <p:nvPr/>
        </p:nvGrpSpPr>
        <p:grpSpPr>
          <a:xfrm>
            <a:off x="4724400" y="3505200"/>
            <a:ext cx="534628" cy="457200"/>
            <a:chOff x="1511538" y="3657600"/>
            <a:chExt cx="622062" cy="533400"/>
          </a:xfrm>
        </p:grpSpPr>
        <p:sp>
          <p:nvSpPr>
            <p:cNvPr id="629" name="Oval 62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30" name="TextBox 62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31" name="Group 630"/>
          <p:cNvGrpSpPr/>
          <p:nvPr/>
        </p:nvGrpSpPr>
        <p:grpSpPr>
          <a:xfrm>
            <a:off x="4724400" y="3505200"/>
            <a:ext cx="534628" cy="457200"/>
            <a:chOff x="1511538" y="3657600"/>
            <a:chExt cx="622062" cy="533400"/>
          </a:xfrm>
        </p:grpSpPr>
        <p:sp>
          <p:nvSpPr>
            <p:cNvPr id="632" name="Oval 63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33" name="TextBox 63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34" name="Group 633"/>
          <p:cNvGrpSpPr/>
          <p:nvPr/>
        </p:nvGrpSpPr>
        <p:grpSpPr>
          <a:xfrm>
            <a:off x="4876800" y="3657600"/>
            <a:ext cx="534628" cy="457200"/>
            <a:chOff x="1511538" y="3657600"/>
            <a:chExt cx="622062" cy="533400"/>
          </a:xfrm>
        </p:grpSpPr>
        <p:sp>
          <p:nvSpPr>
            <p:cNvPr id="635" name="Oval 63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36" name="TextBox 63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37" name="Group 636"/>
          <p:cNvGrpSpPr/>
          <p:nvPr/>
        </p:nvGrpSpPr>
        <p:grpSpPr>
          <a:xfrm>
            <a:off x="4724400" y="3505200"/>
            <a:ext cx="534628" cy="457200"/>
            <a:chOff x="1511538" y="3657600"/>
            <a:chExt cx="622062" cy="533400"/>
          </a:xfrm>
        </p:grpSpPr>
        <p:sp>
          <p:nvSpPr>
            <p:cNvPr id="638" name="Oval 63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39" name="TextBox 63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40" name="Group 639"/>
          <p:cNvGrpSpPr/>
          <p:nvPr/>
        </p:nvGrpSpPr>
        <p:grpSpPr>
          <a:xfrm>
            <a:off x="4724400" y="4267200"/>
            <a:ext cx="534628" cy="457200"/>
            <a:chOff x="1511538" y="3657600"/>
            <a:chExt cx="622062" cy="533400"/>
          </a:xfrm>
        </p:grpSpPr>
        <p:sp>
          <p:nvSpPr>
            <p:cNvPr id="641" name="Oval 64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42" name="TextBox 64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49" name="Group 648"/>
          <p:cNvGrpSpPr/>
          <p:nvPr/>
        </p:nvGrpSpPr>
        <p:grpSpPr>
          <a:xfrm>
            <a:off x="4343400" y="3276600"/>
            <a:ext cx="534628" cy="457200"/>
            <a:chOff x="1511538" y="3657600"/>
            <a:chExt cx="622062" cy="533400"/>
          </a:xfrm>
        </p:grpSpPr>
        <p:sp>
          <p:nvSpPr>
            <p:cNvPr id="650" name="Oval 64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51" name="TextBox 65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55" name="Group 654"/>
          <p:cNvGrpSpPr/>
          <p:nvPr/>
        </p:nvGrpSpPr>
        <p:grpSpPr>
          <a:xfrm>
            <a:off x="5638800" y="3581400"/>
            <a:ext cx="534628" cy="457200"/>
            <a:chOff x="1511538" y="3657600"/>
            <a:chExt cx="622062" cy="533400"/>
          </a:xfrm>
        </p:grpSpPr>
        <p:sp>
          <p:nvSpPr>
            <p:cNvPr id="656" name="Oval 65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57" name="TextBox 65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58" name="Group 657"/>
          <p:cNvGrpSpPr/>
          <p:nvPr/>
        </p:nvGrpSpPr>
        <p:grpSpPr>
          <a:xfrm>
            <a:off x="2590800" y="3810000"/>
            <a:ext cx="534628" cy="457200"/>
            <a:chOff x="1511538" y="3657600"/>
            <a:chExt cx="622062" cy="533400"/>
          </a:xfrm>
        </p:grpSpPr>
        <p:sp>
          <p:nvSpPr>
            <p:cNvPr id="659" name="Oval 65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60" name="TextBox 65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61" name="Group 660"/>
          <p:cNvGrpSpPr/>
          <p:nvPr/>
        </p:nvGrpSpPr>
        <p:grpSpPr>
          <a:xfrm>
            <a:off x="4876800" y="3657600"/>
            <a:ext cx="534628" cy="457200"/>
            <a:chOff x="1511538" y="3657600"/>
            <a:chExt cx="622062" cy="533400"/>
          </a:xfrm>
        </p:grpSpPr>
        <p:sp>
          <p:nvSpPr>
            <p:cNvPr id="662" name="Oval 66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63" name="TextBox 66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64" name="Group 663"/>
          <p:cNvGrpSpPr/>
          <p:nvPr/>
        </p:nvGrpSpPr>
        <p:grpSpPr>
          <a:xfrm>
            <a:off x="2209800" y="5638800"/>
            <a:ext cx="534628" cy="457200"/>
            <a:chOff x="1511538" y="3657600"/>
            <a:chExt cx="622062" cy="533400"/>
          </a:xfrm>
        </p:grpSpPr>
        <p:sp>
          <p:nvSpPr>
            <p:cNvPr id="665" name="Oval 66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66" name="TextBox 66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67" name="Group 666"/>
          <p:cNvGrpSpPr/>
          <p:nvPr/>
        </p:nvGrpSpPr>
        <p:grpSpPr>
          <a:xfrm>
            <a:off x="5410200" y="3810000"/>
            <a:ext cx="534628" cy="457200"/>
            <a:chOff x="1511538" y="3657600"/>
            <a:chExt cx="622062" cy="533400"/>
          </a:xfrm>
        </p:grpSpPr>
        <p:sp>
          <p:nvSpPr>
            <p:cNvPr id="668" name="Oval 66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69" name="TextBox 66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70" name="Group 669"/>
          <p:cNvGrpSpPr/>
          <p:nvPr/>
        </p:nvGrpSpPr>
        <p:grpSpPr>
          <a:xfrm>
            <a:off x="7391400" y="4267200"/>
            <a:ext cx="534628" cy="457200"/>
            <a:chOff x="1511538" y="3657600"/>
            <a:chExt cx="622062" cy="533400"/>
          </a:xfrm>
        </p:grpSpPr>
        <p:sp>
          <p:nvSpPr>
            <p:cNvPr id="671" name="Oval 67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72" name="TextBox 67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73" name="Group 672"/>
          <p:cNvGrpSpPr/>
          <p:nvPr/>
        </p:nvGrpSpPr>
        <p:grpSpPr>
          <a:xfrm>
            <a:off x="7848600" y="4191000"/>
            <a:ext cx="534628" cy="457200"/>
            <a:chOff x="1511538" y="3657600"/>
            <a:chExt cx="622062" cy="533400"/>
          </a:xfrm>
        </p:grpSpPr>
        <p:sp>
          <p:nvSpPr>
            <p:cNvPr id="674" name="Oval 67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75" name="TextBox 67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76" name="Group 675"/>
          <p:cNvGrpSpPr/>
          <p:nvPr/>
        </p:nvGrpSpPr>
        <p:grpSpPr>
          <a:xfrm>
            <a:off x="7924800" y="4343400"/>
            <a:ext cx="534628" cy="457200"/>
            <a:chOff x="1511538" y="3657600"/>
            <a:chExt cx="622062" cy="533400"/>
          </a:xfrm>
        </p:grpSpPr>
        <p:sp>
          <p:nvSpPr>
            <p:cNvPr id="677" name="Oval 67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78" name="TextBox 67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79" name="Group 678"/>
          <p:cNvGrpSpPr/>
          <p:nvPr/>
        </p:nvGrpSpPr>
        <p:grpSpPr>
          <a:xfrm>
            <a:off x="6934200" y="4724400"/>
            <a:ext cx="534628" cy="457200"/>
            <a:chOff x="1511538" y="3657600"/>
            <a:chExt cx="622062" cy="533400"/>
          </a:xfrm>
        </p:grpSpPr>
        <p:sp>
          <p:nvSpPr>
            <p:cNvPr id="680" name="Oval 679"/>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81" name="TextBox 680"/>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82" name="Group 681"/>
          <p:cNvGrpSpPr/>
          <p:nvPr/>
        </p:nvGrpSpPr>
        <p:grpSpPr>
          <a:xfrm>
            <a:off x="7086600" y="3429000"/>
            <a:ext cx="534628" cy="457200"/>
            <a:chOff x="1511538" y="3657600"/>
            <a:chExt cx="622062" cy="533400"/>
          </a:xfrm>
        </p:grpSpPr>
        <p:sp>
          <p:nvSpPr>
            <p:cNvPr id="683" name="Oval 68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84" name="TextBox 68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85" name="Group 684"/>
          <p:cNvGrpSpPr/>
          <p:nvPr/>
        </p:nvGrpSpPr>
        <p:grpSpPr>
          <a:xfrm>
            <a:off x="7086600" y="3429000"/>
            <a:ext cx="534628" cy="457200"/>
            <a:chOff x="1511538" y="3657600"/>
            <a:chExt cx="622062" cy="533400"/>
          </a:xfrm>
        </p:grpSpPr>
        <p:sp>
          <p:nvSpPr>
            <p:cNvPr id="686" name="Oval 68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87" name="TextBox 68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88" name="Group 687"/>
          <p:cNvGrpSpPr/>
          <p:nvPr/>
        </p:nvGrpSpPr>
        <p:grpSpPr>
          <a:xfrm>
            <a:off x="7086600" y="3429000"/>
            <a:ext cx="534628" cy="457200"/>
            <a:chOff x="1511538" y="3657600"/>
            <a:chExt cx="622062" cy="533400"/>
          </a:xfrm>
        </p:grpSpPr>
        <p:sp>
          <p:nvSpPr>
            <p:cNvPr id="689" name="Oval 68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90" name="TextBox 68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91" name="Group 690"/>
          <p:cNvGrpSpPr/>
          <p:nvPr/>
        </p:nvGrpSpPr>
        <p:grpSpPr>
          <a:xfrm>
            <a:off x="7924800" y="3505200"/>
            <a:ext cx="534628" cy="457200"/>
            <a:chOff x="1511538" y="3657600"/>
            <a:chExt cx="622062" cy="533400"/>
          </a:xfrm>
        </p:grpSpPr>
        <p:sp>
          <p:nvSpPr>
            <p:cNvPr id="692" name="Oval 69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93" name="TextBox 69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94" name="Group 693"/>
          <p:cNvGrpSpPr/>
          <p:nvPr/>
        </p:nvGrpSpPr>
        <p:grpSpPr>
          <a:xfrm>
            <a:off x="7086600" y="3429000"/>
            <a:ext cx="534628" cy="457200"/>
            <a:chOff x="1511538" y="3657600"/>
            <a:chExt cx="622062" cy="533400"/>
          </a:xfrm>
        </p:grpSpPr>
        <p:sp>
          <p:nvSpPr>
            <p:cNvPr id="695" name="Oval 69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96" name="TextBox 69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00" name="Group 699"/>
          <p:cNvGrpSpPr/>
          <p:nvPr/>
        </p:nvGrpSpPr>
        <p:grpSpPr>
          <a:xfrm>
            <a:off x="7239000" y="5105400"/>
            <a:ext cx="534628" cy="457200"/>
            <a:chOff x="1511538" y="3657600"/>
            <a:chExt cx="622062" cy="533400"/>
          </a:xfrm>
        </p:grpSpPr>
        <p:sp>
          <p:nvSpPr>
            <p:cNvPr id="701" name="Oval 70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02" name="TextBox 70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06" name="Group 705"/>
          <p:cNvGrpSpPr/>
          <p:nvPr/>
        </p:nvGrpSpPr>
        <p:grpSpPr>
          <a:xfrm>
            <a:off x="6628786" y="3730027"/>
            <a:ext cx="534628" cy="457200"/>
            <a:chOff x="1511538" y="3657600"/>
            <a:chExt cx="622062" cy="533400"/>
          </a:xfrm>
        </p:grpSpPr>
        <p:sp>
          <p:nvSpPr>
            <p:cNvPr id="707" name="Oval 70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08" name="TextBox 70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15" name="Group 714"/>
          <p:cNvGrpSpPr/>
          <p:nvPr/>
        </p:nvGrpSpPr>
        <p:grpSpPr>
          <a:xfrm>
            <a:off x="6629400" y="4191000"/>
            <a:ext cx="534628" cy="457200"/>
            <a:chOff x="1511538" y="3657600"/>
            <a:chExt cx="622062" cy="533400"/>
          </a:xfrm>
        </p:grpSpPr>
        <p:sp>
          <p:nvSpPr>
            <p:cNvPr id="716" name="Oval 71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17" name="TextBox 71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18" name="Group 717"/>
          <p:cNvGrpSpPr/>
          <p:nvPr/>
        </p:nvGrpSpPr>
        <p:grpSpPr>
          <a:xfrm>
            <a:off x="8077200" y="3886200"/>
            <a:ext cx="534628" cy="457200"/>
            <a:chOff x="1511538" y="3657600"/>
            <a:chExt cx="622062" cy="533400"/>
          </a:xfrm>
        </p:grpSpPr>
        <p:sp>
          <p:nvSpPr>
            <p:cNvPr id="719" name="Oval 71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20" name="TextBox 71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21" name="Group 720"/>
          <p:cNvGrpSpPr/>
          <p:nvPr/>
        </p:nvGrpSpPr>
        <p:grpSpPr>
          <a:xfrm>
            <a:off x="6370904" y="3555909"/>
            <a:ext cx="534628" cy="457200"/>
            <a:chOff x="1511538" y="3657600"/>
            <a:chExt cx="622062" cy="533400"/>
          </a:xfrm>
        </p:grpSpPr>
        <p:sp>
          <p:nvSpPr>
            <p:cNvPr id="722" name="Oval 72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23" name="TextBox 72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27" name="Group 726"/>
          <p:cNvGrpSpPr/>
          <p:nvPr/>
        </p:nvGrpSpPr>
        <p:grpSpPr>
          <a:xfrm>
            <a:off x="6400800" y="4038600"/>
            <a:ext cx="534628" cy="457200"/>
            <a:chOff x="1511538" y="3657600"/>
            <a:chExt cx="622062" cy="533400"/>
          </a:xfrm>
        </p:grpSpPr>
        <p:sp>
          <p:nvSpPr>
            <p:cNvPr id="728" name="Oval 72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29" name="TextBox 72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30" name="Group 729"/>
          <p:cNvGrpSpPr/>
          <p:nvPr/>
        </p:nvGrpSpPr>
        <p:grpSpPr>
          <a:xfrm>
            <a:off x="7696200" y="4572000"/>
            <a:ext cx="534628" cy="457200"/>
            <a:chOff x="1511538" y="3657600"/>
            <a:chExt cx="622062" cy="533400"/>
          </a:xfrm>
        </p:grpSpPr>
        <p:sp>
          <p:nvSpPr>
            <p:cNvPr id="731" name="Oval 73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32" name="TextBox 73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36" name="Group 735"/>
          <p:cNvGrpSpPr/>
          <p:nvPr/>
        </p:nvGrpSpPr>
        <p:grpSpPr>
          <a:xfrm>
            <a:off x="4953000" y="4648200"/>
            <a:ext cx="534628" cy="457200"/>
            <a:chOff x="1511538" y="3657600"/>
            <a:chExt cx="622062" cy="533400"/>
          </a:xfrm>
        </p:grpSpPr>
        <p:sp>
          <p:nvSpPr>
            <p:cNvPr id="737" name="Oval 73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38" name="TextBox 73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42" name="Group 741"/>
          <p:cNvGrpSpPr/>
          <p:nvPr/>
        </p:nvGrpSpPr>
        <p:grpSpPr>
          <a:xfrm>
            <a:off x="3886200" y="4038600"/>
            <a:ext cx="534628" cy="457200"/>
            <a:chOff x="1511538" y="3657600"/>
            <a:chExt cx="622062" cy="533400"/>
          </a:xfrm>
        </p:grpSpPr>
        <p:sp>
          <p:nvSpPr>
            <p:cNvPr id="743" name="Oval 74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44" name="TextBox 74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45" name="Group 744"/>
          <p:cNvGrpSpPr/>
          <p:nvPr/>
        </p:nvGrpSpPr>
        <p:grpSpPr>
          <a:xfrm>
            <a:off x="3886200" y="4038600"/>
            <a:ext cx="534628" cy="457200"/>
            <a:chOff x="1511538" y="3657600"/>
            <a:chExt cx="622062" cy="533400"/>
          </a:xfrm>
        </p:grpSpPr>
        <p:sp>
          <p:nvSpPr>
            <p:cNvPr id="746" name="Oval 74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47" name="TextBox 74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48" name="Group 747"/>
          <p:cNvGrpSpPr/>
          <p:nvPr/>
        </p:nvGrpSpPr>
        <p:grpSpPr>
          <a:xfrm>
            <a:off x="4038600" y="4191000"/>
            <a:ext cx="534628" cy="457200"/>
            <a:chOff x="1511538" y="3657600"/>
            <a:chExt cx="622062" cy="533400"/>
          </a:xfrm>
        </p:grpSpPr>
        <p:sp>
          <p:nvSpPr>
            <p:cNvPr id="749" name="Oval 74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50" name="TextBox 74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51" name="Group 750"/>
          <p:cNvGrpSpPr/>
          <p:nvPr/>
        </p:nvGrpSpPr>
        <p:grpSpPr>
          <a:xfrm>
            <a:off x="3886200" y="4038600"/>
            <a:ext cx="534628" cy="457200"/>
            <a:chOff x="1511538" y="3657600"/>
            <a:chExt cx="622062" cy="533400"/>
          </a:xfrm>
        </p:grpSpPr>
        <p:sp>
          <p:nvSpPr>
            <p:cNvPr id="752" name="Oval 751"/>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53" name="TextBox 75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57" name="Group 756"/>
          <p:cNvGrpSpPr/>
          <p:nvPr/>
        </p:nvGrpSpPr>
        <p:grpSpPr>
          <a:xfrm>
            <a:off x="4191000" y="4495800"/>
            <a:ext cx="534628" cy="457200"/>
            <a:chOff x="1511538" y="3657600"/>
            <a:chExt cx="622062" cy="533400"/>
          </a:xfrm>
        </p:grpSpPr>
        <p:sp>
          <p:nvSpPr>
            <p:cNvPr id="758" name="Oval 75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59" name="TextBox 75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63" name="Group 762"/>
          <p:cNvGrpSpPr/>
          <p:nvPr/>
        </p:nvGrpSpPr>
        <p:grpSpPr>
          <a:xfrm>
            <a:off x="3276600" y="3733800"/>
            <a:ext cx="534628" cy="457200"/>
            <a:chOff x="1511538" y="3657600"/>
            <a:chExt cx="622062" cy="533400"/>
          </a:xfrm>
        </p:grpSpPr>
        <p:sp>
          <p:nvSpPr>
            <p:cNvPr id="764" name="Oval 76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65" name="TextBox 76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66" name="Group 765"/>
          <p:cNvGrpSpPr/>
          <p:nvPr/>
        </p:nvGrpSpPr>
        <p:grpSpPr>
          <a:xfrm>
            <a:off x="6026694" y="4077729"/>
            <a:ext cx="534628" cy="457200"/>
            <a:chOff x="1511538" y="3657600"/>
            <a:chExt cx="622062" cy="533400"/>
          </a:xfrm>
        </p:grpSpPr>
        <p:sp>
          <p:nvSpPr>
            <p:cNvPr id="767" name="Oval 76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68" name="TextBox 76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72" name="Group 771"/>
          <p:cNvGrpSpPr/>
          <p:nvPr/>
        </p:nvGrpSpPr>
        <p:grpSpPr>
          <a:xfrm>
            <a:off x="6324600" y="5638800"/>
            <a:ext cx="587020" cy="457200"/>
            <a:chOff x="1511538" y="3657600"/>
            <a:chExt cx="683022" cy="533400"/>
          </a:xfrm>
        </p:grpSpPr>
        <p:sp>
          <p:nvSpPr>
            <p:cNvPr id="773" name="Oval 772"/>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774" name="TextBox 773"/>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775" name="Group 774"/>
          <p:cNvGrpSpPr/>
          <p:nvPr/>
        </p:nvGrpSpPr>
        <p:grpSpPr>
          <a:xfrm>
            <a:off x="3810001" y="4800600"/>
            <a:ext cx="587020" cy="457200"/>
            <a:chOff x="1511538" y="3657600"/>
            <a:chExt cx="683022" cy="533400"/>
          </a:xfrm>
        </p:grpSpPr>
        <p:sp>
          <p:nvSpPr>
            <p:cNvPr id="776" name="Oval 77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1" i="1" u="none" strike="noStrike" cap="none" normalizeH="0" baseline="0" dirty="0" smtClean="0">
                <a:ln>
                  <a:noFill/>
                </a:ln>
                <a:solidFill>
                  <a:schemeClr val="tx1"/>
                </a:solidFill>
                <a:effectLst/>
                <a:latin typeface="Arial" charset="0"/>
              </a:endParaRPr>
            </a:p>
          </p:txBody>
        </p:sp>
        <p:sp>
          <p:nvSpPr>
            <p:cNvPr id="777" name="TextBox 776"/>
            <p:cNvSpPr txBox="1"/>
            <p:nvPr/>
          </p:nvSpPr>
          <p:spPr>
            <a:xfrm>
              <a:off x="1511538" y="3733800"/>
              <a:ext cx="683022" cy="323166"/>
            </a:xfrm>
            <a:prstGeom prst="rect">
              <a:avLst/>
            </a:prstGeom>
            <a:noFill/>
          </p:spPr>
          <p:txBody>
            <a:bodyPr wrap="none" rtlCol="0">
              <a:spAutoFit/>
            </a:bodyPr>
            <a:lstStyle/>
            <a:p>
              <a:r>
                <a:rPr lang="en-US" sz="1200" b="1" dirty="0" smtClean="0"/>
                <a:t>block</a:t>
              </a:r>
              <a:endParaRPr lang="en-US" sz="1200" b="1" dirty="0"/>
            </a:p>
          </p:txBody>
        </p:sp>
      </p:grpSp>
      <p:grpSp>
        <p:nvGrpSpPr>
          <p:cNvPr id="778" name="Group 777"/>
          <p:cNvGrpSpPr/>
          <p:nvPr/>
        </p:nvGrpSpPr>
        <p:grpSpPr>
          <a:xfrm>
            <a:off x="4953000" y="3200400"/>
            <a:ext cx="534628" cy="457200"/>
            <a:chOff x="1511538" y="3657600"/>
            <a:chExt cx="622062" cy="533400"/>
          </a:xfrm>
        </p:grpSpPr>
        <p:sp>
          <p:nvSpPr>
            <p:cNvPr id="779" name="Oval 77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80" name="TextBox 77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90" name="Group 789"/>
          <p:cNvGrpSpPr/>
          <p:nvPr/>
        </p:nvGrpSpPr>
        <p:grpSpPr>
          <a:xfrm>
            <a:off x="4800600" y="4038600"/>
            <a:ext cx="534628" cy="457200"/>
            <a:chOff x="1511538" y="3657600"/>
            <a:chExt cx="622062" cy="533400"/>
          </a:xfrm>
        </p:grpSpPr>
        <p:sp>
          <p:nvSpPr>
            <p:cNvPr id="791" name="Oval 79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92" name="TextBox 79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93" name="Group 792"/>
          <p:cNvGrpSpPr/>
          <p:nvPr/>
        </p:nvGrpSpPr>
        <p:grpSpPr>
          <a:xfrm>
            <a:off x="4800600" y="4038600"/>
            <a:ext cx="534628" cy="457200"/>
            <a:chOff x="1511538" y="3657600"/>
            <a:chExt cx="622062" cy="533400"/>
          </a:xfrm>
        </p:grpSpPr>
        <p:sp>
          <p:nvSpPr>
            <p:cNvPr id="794" name="Oval 79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95" name="TextBox 79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96" name="Group 795"/>
          <p:cNvGrpSpPr/>
          <p:nvPr/>
        </p:nvGrpSpPr>
        <p:grpSpPr>
          <a:xfrm>
            <a:off x="4800600" y="4038600"/>
            <a:ext cx="534628" cy="457200"/>
            <a:chOff x="1511538" y="3657600"/>
            <a:chExt cx="622062" cy="533400"/>
          </a:xfrm>
        </p:grpSpPr>
        <p:sp>
          <p:nvSpPr>
            <p:cNvPr id="797" name="Oval 79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98" name="TextBox 79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08" name="Group 807"/>
          <p:cNvGrpSpPr/>
          <p:nvPr/>
        </p:nvGrpSpPr>
        <p:grpSpPr>
          <a:xfrm>
            <a:off x="5638800" y="4114800"/>
            <a:ext cx="534628" cy="457200"/>
            <a:chOff x="1511538" y="3657600"/>
            <a:chExt cx="622062" cy="533400"/>
          </a:xfrm>
        </p:grpSpPr>
        <p:sp>
          <p:nvSpPr>
            <p:cNvPr id="809" name="Oval 80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10" name="TextBox 809"/>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14" name="Group 813"/>
          <p:cNvGrpSpPr/>
          <p:nvPr/>
        </p:nvGrpSpPr>
        <p:grpSpPr>
          <a:xfrm>
            <a:off x="6019800" y="3810000"/>
            <a:ext cx="534628" cy="457200"/>
            <a:chOff x="1511538" y="3657600"/>
            <a:chExt cx="622062" cy="533400"/>
          </a:xfrm>
        </p:grpSpPr>
        <p:sp>
          <p:nvSpPr>
            <p:cNvPr id="815" name="Oval 81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16" name="TextBox 81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17" name="Group 816"/>
          <p:cNvGrpSpPr/>
          <p:nvPr/>
        </p:nvGrpSpPr>
        <p:grpSpPr>
          <a:xfrm>
            <a:off x="5791200" y="4267200"/>
            <a:ext cx="534628" cy="457200"/>
            <a:chOff x="1511538" y="3657600"/>
            <a:chExt cx="622062" cy="533400"/>
          </a:xfrm>
        </p:grpSpPr>
        <p:sp>
          <p:nvSpPr>
            <p:cNvPr id="818" name="Oval 81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19" name="TextBox 81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20" name="Group 819"/>
          <p:cNvGrpSpPr/>
          <p:nvPr/>
        </p:nvGrpSpPr>
        <p:grpSpPr>
          <a:xfrm>
            <a:off x="1295400" y="3657600"/>
            <a:ext cx="534628" cy="457200"/>
            <a:chOff x="1511538" y="3657600"/>
            <a:chExt cx="622062" cy="533400"/>
          </a:xfrm>
        </p:grpSpPr>
        <p:sp>
          <p:nvSpPr>
            <p:cNvPr id="821" name="Oval 82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22" name="TextBox 82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23" name="Group 822"/>
          <p:cNvGrpSpPr/>
          <p:nvPr/>
        </p:nvGrpSpPr>
        <p:grpSpPr>
          <a:xfrm>
            <a:off x="533400" y="3962400"/>
            <a:ext cx="534628" cy="457200"/>
            <a:chOff x="1511538" y="3657600"/>
            <a:chExt cx="622062" cy="533400"/>
          </a:xfrm>
        </p:grpSpPr>
        <p:sp>
          <p:nvSpPr>
            <p:cNvPr id="824" name="Oval 82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25" name="TextBox 824"/>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826" name="Group 825"/>
          <p:cNvGrpSpPr/>
          <p:nvPr/>
        </p:nvGrpSpPr>
        <p:grpSpPr>
          <a:xfrm>
            <a:off x="990600" y="3581400"/>
            <a:ext cx="534628" cy="457200"/>
            <a:chOff x="1511538" y="3657600"/>
            <a:chExt cx="622062" cy="533400"/>
          </a:xfrm>
        </p:grpSpPr>
        <p:sp>
          <p:nvSpPr>
            <p:cNvPr id="827" name="Oval 826"/>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828" name="TextBox 827"/>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146"/>
            <a:ext cx="3324072" cy="1526146"/>
          </a:xfrm>
          <a:prstGeom prst="rect">
            <a:avLst/>
          </a:prstGeom>
        </p:spPr>
      </p:pic>
      <p:grpSp>
        <p:nvGrpSpPr>
          <p:cNvPr id="617" name="Group 616"/>
          <p:cNvGrpSpPr/>
          <p:nvPr/>
        </p:nvGrpSpPr>
        <p:grpSpPr>
          <a:xfrm>
            <a:off x="5469257" y="5636454"/>
            <a:ext cx="534628" cy="457200"/>
            <a:chOff x="1511538" y="3657600"/>
            <a:chExt cx="622062" cy="533400"/>
          </a:xfrm>
        </p:grpSpPr>
        <p:sp>
          <p:nvSpPr>
            <p:cNvPr id="618" name="Oval 61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43" name="TextBox 64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44" name="Group 643"/>
          <p:cNvGrpSpPr/>
          <p:nvPr/>
        </p:nvGrpSpPr>
        <p:grpSpPr>
          <a:xfrm>
            <a:off x="3124200" y="5560542"/>
            <a:ext cx="534628" cy="457200"/>
            <a:chOff x="1511538" y="3657600"/>
            <a:chExt cx="622062" cy="533400"/>
          </a:xfrm>
        </p:grpSpPr>
        <p:sp>
          <p:nvSpPr>
            <p:cNvPr id="645" name="Oval 64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46" name="TextBox 645"/>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47" name="Group 646"/>
          <p:cNvGrpSpPr/>
          <p:nvPr/>
        </p:nvGrpSpPr>
        <p:grpSpPr>
          <a:xfrm>
            <a:off x="1109620" y="5635981"/>
            <a:ext cx="534628" cy="457200"/>
            <a:chOff x="1511538" y="3657600"/>
            <a:chExt cx="622062" cy="533400"/>
          </a:xfrm>
        </p:grpSpPr>
        <p:sp>
          <p:nvSpPr>
            <p:cNvPr id="648" name="Oval 647"/>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52" name="TextBox 65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53" name="Group 652"/>
          <p:cNvGrpSpPr/>
          <p:nvPr/>
        </p:nvGrpSpPr>
        <p:grpSpPr>
          <a:xfrm>
            <a:off x="3733364" y="5630774"/>
            <a:ext cx="534628" cy="457200"/>
            <a:chOff x="1511538" y="3657600"/>
            <a:chExt cx="622062" cy="533400"/>
          </a:xfrm>
        </p:grpSpPr>
        <p:sp>
          <p:nvSpPr>
            <p:cNvPr id="654" name="Oval 65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697" name="TextBox 696"/>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698" name="Group 697"/>
          <p:cNvGrpSpPr/>
          <p:nvPr/>
        </p:nvGrpSpPr>
        <p:grpSpPr>
          <a:xfrm>
            <a:off x="4839574" y="5629519"/>
            <a:ext cx="534628" cy="457200"/>
            <a:chOff x="1511538" y="3657600"/>
            <a:chExt cx="622062" cy="533400"/>
          </a:xfrm>
        </p:grpSpPr>
        <p:sp>
          <p:nvSpPr>
            <p:cNvPr id="699" name="Oval 698"/>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03" name="TextBox 70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04" name="Group 703"/>
          <p:cNvGrpSpPr/>
          <p:nvPr/>
        </p:nvGrpSpPr>
        <p:grpSpPr>
          <a:xfrm>
            <a:off x="7450391" y="5626318"/>
            <a:ext cx="534628" cy="457200"/>
            <a:chOff x="1511538" y="3657600"/>
            <a:chExt cx="622062" cy="533400"/>
          </a:xfrm>
        </p:grpSpPr>
        <p:sp>
          <p:nvSpPr>
            <p:cNvPr id="705" name="Oval 704"/>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09" name="TextBox 708"/>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10" name="Group 709"/>
          <p:cNvGrpSpPr/>
          <p:nvPr/>
        </p:nvGrpSpPr>
        <p:grpSpPr>
          <a:xfrm>
            <a:off x="7731976" y="4794128"/>
            <a:ext cx="534628" cy="457200"/>
            <a:chOff x="1511538" y="3657600"/>
            <a:chExt cx="622062" cy="533400"/>
          </a:xfrm>
        </p:grpSpPr>
        <p:sp>
          <p:nvSpPr>
            <p:cNvPr id="711" name="Oval 710"/>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12" name="TextBox 711"/>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13" name="Group 712"/>
          <p:cNvGrpSpPr/>
          <p:nvPr/>
        </p:nvGrpSpPr>
        <p:grpSpPr>
          <a:xfrm>
            <a:off x="848124" y="4734339"/>
            <a:ext cx="534628" cy="457200"/>
            <a:chOff x="1511538" y="3657600"/>
            <a:chExt cx="622062" cy="533400"/>
          </a:xfrm>
        </p:grpSpPr>
        <p:sp>
          <p:nvSpPr>
            <p:cNvPr id="714" name="Oval 713"/>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24" name="TextBox 723"/>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grpSp>
        <p:nvGrpSpPr>
          <p:cNvPr id="725" name="Group 724"/>
          <p:cNvGrpSpPr/>
          <p:nvPr/>
        </p:nvGrpSpPr>
        <p:grpSpPr>
          <a:xfrm>
            <a:off x="2743200" y="5334000"/>
            <a:ext cx="534628" cy="457200"/>
            <a:chOff x="1511538" y="3657600"/>
            <a:chExt cx="622062" cy="533400"/>
          </a:xfrm>
        </p:grpSpPr>
        <p:sp>
          <p:nvSpPr>
            <p:cNvPr id="726" name="Oval 725"/>
            <p:cNvSpPr/>
            <p:nvPr/>
          </p:nvSpPr>
          <p:spPr bwMode="auto">
            <a:xfrm>
              <a:off x="1600200" y="3657600"/>
              <a:ext cx="533400" cy="5334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1" u="none" strike="noStrike" cap="none" normalizeH="0" baseline="0" dirty="0" smtClean="0">
                <a:ln>
                  <a:noFill/>
                </a:ln>
                <a:solidFill>
                  <a:schemeClr val="tx1"/>
                </a:solidFill>
                <a:effectLst/>
                <a:latin typeface="Arial" charset="0"/>
              </a:endParaRPr>
            </a:p>
          </p:txBody>
        </p:sp>
        <p:sp>
          <p:nvSpPr>
            <p:cNvPr id="733" name="TextBox 732"/>
            <p:cNvSpPr txBox="1"/>
            <p:nvPr/>
          </p:nvSpPr>
          <p:spPr>
            <a:xfrm>
              <a:off x="1511538" y="3733800"/>
              <a:ext cx="542136" cy="276999"/>
            </a:xfrm>
            <a:prstGeom prst="rect">
              <a:avLst/>
            </a:prstGeom>
            <a:noFill/>
          </p:spPr>
          <p:txBody>
            <a:bodyPr wrap="none" rtlCol="0">
              <a:spAutoFit/>
            </a:bodyPr>
            <a:lstStyle/>
            <a:p>
              <a:r>
                <a:rPr lang="en-US" sz="1200" dirty="0" smtClean="0"/>
                <a:t>block</a:t>
              </a:r>
              <a:endParaRPr lang="en-US" sz="1200" dirty="0"/>
            </a:p>
          </p:txBody>
        </p:sp>
      </p:grpSp>
    </p:spTree>
    <p:extLst>
      <p:ext uri="{BB962C8B-B14F-4D97-AF65-F5344CB8AC3E}">
        <p14:creationId xmlns:p14="http://schemas.microsoft.com/office/powerpoint/2010/main" val="17095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457200" y="228600"/>
            <a:ext cx="8305800" cy="609600"/>
          </a:xfrm>
        </p:spPr>
        <p:txBody>
          <a:bodyPr/>
          <a:lstStyle/>
          <a:p>
            <a:pPr eaLnBrk="1" hangingPunct="1"/>
            <a:r>
              <a:rPr lang="en-US" altLang="zh-TW" dirty="0" smtClean="0">
                <a:ea typeface="新細明體" pitchFamily="16" charset="-120"/>
              </a:rPr>
              <a:t>Transparent Scalability</a:t>
            </a:r>
          </a:p>
        </p:txBody>
      </p:sp>
      <p:sp>
        <p:nvSpPr>
          <p:cNvPr id="29701" name="Rectangle 3"/>
          <p:cNvSpPr>
            <a:spLocks noGrp="1" noChangeArrowheads="1"/>
          </p:cNvSpPr>
          <p:nvPr>
            <p:ph type="body" idx="1"/>
          </p:nvPr>
        </p:nvSpPr>
        <p:spPr>
          <a:xfrm>
            <a:off x="304800" y="1219200"/>
            <a:ext cx="8534400" cy="1905000"/>
          </a:xfrm>
        </p:spPr>
        <p:txBody>
          <a:bodyPr/>
          <a:lstStyle/>
          <a:p>
            <a:pPr marL="457200" indent="-457200" eaLnBrk="1" hangingPunct="1"/>
            <a:r>
              <a:rPr lang="en-US" altLang="zh-TW" sz="2800" dirty="0" smtClean="0">
                <a:ea typeface="新細明體" pitchFamily="16" charset="-120"/>
              </a:rPr>
              <a:t>Hardware is free to assign blocks to any processor at any time</a:t>
            </a:r>
          </a:p>
          <a:p>
            <a:pPr marL="974725" lvl="1" indent="-403225" eaLnBrk="1" hangingPunct="1"/>
            <a:r>
              <a:rPr lang="en-US" altLang="zh-TW" sz="2400" dirty="0" smtClean="0">
                <a:ea typeface="新細明體" pitchFamily="16" charset="-120"/>
              </a:rPr>
              <a:t>A kernel scales across any number of parallel processors</a:t>
            </a:r>
          </a:p>
        </p:txBody>
      </p:sp>
      <p:grpSp>
        <p:nvGrpSpPr>
          <p:cNvPr id="2" name="Group 4"/>
          <p:cNvGrpSpPr>
            <a:grpSpLocks/>
          </p:cNvGrpSpPr>
          <p:nvPr/>
        </p:nvGrpSpPr>
        <p:grpSpPr bwMode="auto">
          <a:xfrm>
            <a:off x="238125" y="3200400"/>
            <a:ext cx="1857375" cy="2989263"/>
            <a:chOff x="542" y="1649"/>
            <a:chExt cx="1170" cy="1883"/>
          </a:xfrm>
        </p:grpSpPr>
        <p:grpSp>
          <p:nvGrpSpPr>
            <p:cNvPr id="3" name="Group 5"/>
            <p:cNvGrpSpPr>
              <a:grpSpLocks/>
            </p:cNvGrpSpPr>
            <p:nvPr/>
          </p:nvGrpSpPr>
          <p:grpSpPr bwMode="auto">
            <a:xfrm>
              <a:off x="691" y="1649"/>
              <a:ext cx="1021" cy="419"/>
              <a:chOff x="691" y="1737"/>
              <a:chExt cx="1021" cy="419"/>
            </a:xfrm>
          </p:grpSpPr>
          <p:sp>
            <p:nvSpPr>
              <p:cNvPr id="29792" name="Text Box 6"/>
              <p:cNvSpPr txBox="1">
                <a:spLocks noChangeArrowheads="1"/>
              </p:cNvSpPr>
              <p:nvPr/>
            </p:nvSpPr>
            <p:spPr bwMode="auto">
              <a:xfrm>
                <a:off x="691" y="1737"/>
                <a:ext cx="1021" cy="419"/>
              </a:xfrm>
              <a:prstGeom prst="rect">
                <a:avLst/>
              </a:prstGeom>
              <a:solidFill>
                <a:srgbClr val="99CCFF"/>
              </a:solidFill>
              <a:ln w="9525">
                <a:solidFill>
                  <a:srgbClr val="969696"/>
                </a:solidFill>
                <a:miter lim="800000"/>
                <a:headEnd/>
                <a:tailEnd/>
              </a:ln>
            </p:spPr>
            <p:txBody>
              <a:bodyPr/>
              <a:lstStyle/>
              <a:p>
                <a:r>
                  <a:rPr lang="en-US" altLang="zh-TW" sz="1200" b="1">
                    <a:solidFill>
                      <a:schemeClr val="bg1"/>
                    </a:solidFill>
                    <a:latin typeface="Arial" charset="0"/>
                    <a:ea typeface="新細明體" pitchFamily="16" charset="-120"/>
                  </a:rPr>
                  <a:t>Device</a:t>
                </a:r>
              </a:p>
            </p:txBody>
          </p:sp>
          <p:sp>
            <p:nvSpPr>
              <p:cNvPr id="29793" name="Text Box 7"/>
              <p:cNvSpPr txBox="1">
                <a:spLocks noChangeArrowheads="1"/>
              </p:cNvSpPr>
              <p:nvPr/>
            </p:nvSpPr>
            <p:spPr bwMode="auto">
              <a:xfrm>
                <a:off x="727" y="190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94" name="Text Box 8"/>
              <p:cNvSpPr txBox="1">
                <a:spLocks noChangeArrowheads="1"/>
              </p:cNvSpPr>
              <p:nvPr/>
            </p:nvSpPr>
            <p:spPr bwMode="auto">
              <a:xfrm>
                <a:off x="1212" y="190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grpSp>
        <p:grpSp>
          <p:nvGrpSpPr>
            <p:cNvPr id="4" name="Group 9"/>
            <p:cNvGrpSpPr>
              <a:grpSpLocks/>
            </p:cNvGrpSpPr>
            <p:nvPr/>
          </p:nvGrpSpPr>
          <p:grpSpPr bwMode="auto">
            <a:xfrm>
              <a:off x="542" y="2241"/>
              <a:ext cx="1162" cy="1291"/>
              <a:chOff x="542" y="2321"/>
              <a:chExt cx="1162" cy="1291"/>
            </a:xfrm>
          </p:grpSpPr>
          <p:sp>
            <p:nvSpPr>
              <p:cNvPr id="29759" name="Line 10"/>
              <p:cNvSpPr>
                <a:spLocks noChangeShapeType="1"/>
              </p:cNvSpPr>
              <p:nvPr/>
            </p:nvSpPr>
            <p:spPr bwMode="auto">
              <a:xfrm>
                <a:off x="542" y="2321"/>
                <a:ext cx="1" cy="1283"/>
              </a:xfrm>
              <a:prstGeom prst="line">
                <a:avLst/>
              </a:prstGeom>
              <a:noFill/>
              <a:ln w="25400">
                <a:solidFill>
                  <a:schemeClr val="tx1"/>
                </a:solidFill>
                <a:round/>
                <a:headEnd/>
                <a:tailEnd type="triangle" w="lg" len="lg"/>
              </a:ln>
            </p:spPr>
            <p:txBody>
              <a:bodyPr/>
              <a:lstStyle/>
              <a:p>
                <a:endParaRPr lang="en-US"/>
              </a:p>
            </p:txBody>
          </p:sp>
          <p:grpSp>
            <p:nvGrpSpPr>
              <p:cNvPr id="5" name="Group 11"/>
              <p:cNvGrpSpPr>
                <a:grpSpLocks/>
              </p:cNvGrpSpPr>
              <p:nvPr/>
            </p:nvGrpSpPr>
            <p:grpSpPr bwMode="auto">
              <a:xfrm>
                <a:off x="683" y="2321"/>
                <a:ext cx="1021" cy="291"/>
                <a:chOff x="1843" y="2745"/>
                <a:chExt cx="1021" cy="291"/>
              </a:xfrm>
            </p:grpSpPr>
            <p:sp>
              <p:nvSpPr>
                <p:cNvPr id="29785" name="Text Box 12"/>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6" name="Group 13"/>
                <p:cNvGrpSpPr>
                  <a:grpSpLocks/>
                </p:cNvGrpSpPr>
                <p:nvPr/>
              </p:nvGrpSpPr>
              <p:grpSpPr bwMode="auto">
                <a:xfrm>
                  <a:off x="1879" y="2781"/>
                  <a:ext cx="461" cy="230"/>
                  <a:chOff x="3775" y="2037"/>
                  <a:chExt cx="461" cy="230"/>
                </a:xfrm>
              </p:grpSpPr>
              <p:sp>
                <p:nvSpPr>
                  <p:cNvPr id="29790" name="Text Box 14"/>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91" name="Text Box 15"/>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7</a:t>
                    </a:r>
                    <a:endParaRPr lang="en-US" altLang="zh-TW" sz="1200" b="1" dirty="0">
                      <a:solidFill>
                        <a:srgbClr val="003300"/>
                      </a:solidFill>
                      <a:latin typeface="Arial" charset="0"/>
                      <a:ea typeface="新細明體" pitchFamily="16" charset="-120"/>
                    </a:endParaRPr>
                  </a:p>
                </p:txBody>
              </p:sp>
            </p:grpSp>
            <p:grpSp>
              <p:nvGrpSpPr>
                <p:cNvPr id="7" name="Group 16"/>
                <p:cNvGrpSpPr>
                  <a:grpSpLocks/>
                </p:cNvGrpSpPr>
                <p:nvPr/>
              </p:nvGrpSpPr>
              <p:grpSpPr bwMode="auto">
                <a:xfrm>
                  <a:off x="2364" y="2781"/>
                  <a:ext cx="461" cy="230"/>
                  <a:chOff x="3775" y="2037"/>
                  <a:chExt cx="461" cy="230"/>
                </a:xfrm>
              </p:grpSpPr>
              <p:sp>
                <p:nvSpPr>
                  <p:cNvPr id="29788" name="Text Box 17"/>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89" name="Text Box 18"/>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1</a:t>
                    </a:r>
                  </a:p>
                </p:txBody>
              </p:sp>
            </p:grpSp>
          </p:grpSp>
          <p:grpSp>
            <p:nvGrpSpPr>
              <p:cNvPr id="8" name="Group 19"/>
              <p:cNvGrpSpPr>
                <a:grpSpLocks/>
              </p:cNvGrpSpPr>
              <p:nvPr/>
            </p:nvGrpSpPr>
            <p:grpSpPr bwMode="auto">
              <a:xfrm>
                <a:off x="683" y="2654"/>
                <a:ext cx="1021" cy="291"/>
                <a:chOff x="1843" y="2745"/>
                <a:chExt cx="1021" cy="291"/>
              </a:xfrm>
            </p:grpSpPr>
            <p:sp>
              <p:nvSpPr>
                <p:cNvPr id="29778" name="Text Box 20"/>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9" name="Group 21"/>
                <p:cNvGrpSpPr>
                  <a:grpSpLocks/>
                </p:cNvGrpSpPr>
                <p:nvPr/>
              </p:nvGrpSpPr>
              <p:grpSpPr bwMode="auto">
                <a:xfrm>
                  <a:off x="1879" y="2781"/>
                  <a:ext cx="461" cy="230"/>
                  <a:chOff x="3775" y="2037"/>
                  <a:chExt cx="461" cy="230"/>
                </a:xfrm>
              </p:grpSpPr>
              <p:sp>
                <p:nvSpPr>
                  <p:cNvPr id="29783" name="Text Box 22"/>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84" name="Text Box 23"/>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4</a:t>
                    </a:r>
                    <a:endParaRPr lang="en-US" altLang="zh-TW" sz="1200" b="1" dirty="0">
                      <a:solidFill>
                        <a:srgbClr val="003300"/>
                      </a:solidFill>
                      <a:latin typeface="Arial" charset="0"/>
                      <a:ea typeface="新細明體" pitchFamily="16" charset="-120"/>
                    </a:endParaRPr>
                  </a:p>
                </p:txBody>
              </p:sp>
            </p:grpSp>
            <p:grpSp>
              <p:nvGrpSpPr>
                <p:cNvPr id="10" name="Group 24"/>
                <p:cNvGrpSpPr>
                  <a:grpSpLocks/>
                </p:cNvGrpSpPr>
                <p:nvPr/>
              </p:nvGrpSpPr>
              <p:grpSpPr bwMode="auto">
                <a:xfrm>
                  <a:off x="2364" y="2781"/>
                  <a:ext cx="461" cy="230"/>
                  <a:chOff x="3775" y="2037"/>
                  <a:chExt cx="461" cy="230"/>
                </a:xfrm>
              </p:grpSpPr>
              <p:sp>
                <p:nvSpPr>
                  <p:cNvPr id="29781" name="Text Box 25"/>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82" name="Text Box 26"/>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5</a:t>
                    </a:r>
                    <a:endParaRPr lang="en-US" altLang="zh-TW" sz="1200" b="1" dirty="0">
                      <a:solidFill>
                        <a:srgbClr val="003300"/>
                      </a:solidFill>
                      <a:latin typeface="Arial" charset="0"/>
                      <a:ea typeface="新細明體" pitchFamily="16" charset="-120"/>
                    </a:endParaRPr>
                  </a:p>
                </p:txBody>
              </p:sp>
            </p:grpSp>
          </p:grpSp>
          <p:grpSp>
            <p:nvGrpSpPr>
              <p:cNvPr id="11" name="Group 27"/>
              <p:cNvGrpSpPr>
                <a:grpSpLocks/>
              </p:cNvGrpSpPr>
              <p:nvPr/>
            </p:nvGrpSpPr>
            <p:grpSpPr bwMode="auto">
              <a:xfrm>
                <a:off x="683" y="2987"/>
                <a:ext cx="1021" cy="291"/>
                <a:chOff x="1843" y="2745"/>
                <a:chExt cx="1021" cy="291"/>
              </a:xfrm>
            </p:grpSpPr>
            <p:sp>
              <p:nvSpPr>
                <p:cNvPr id="29771" name="Text Box 28"/>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12" name="Group 29"/>
                <p:cNvGrpSpPr>
                  <a:grpSpLocks/>
                </p:cNvGrpSpPr>
                <p:nvPr/>
              </p:nvGrpSpPr>
              <p:grpSpPr bwMode="auto">
                <a:xfrm>
                  <a:off x="1879" y="2781"/>
                  <a:ext cx="461" cy="230"/>
                  <a:chOff x="3775" y="2037"/>
                  <a:chExt cx="461" cy="230"/>
                </a:xfrm>
              </p:grpSpPr>
              <p:sp>
                <p:nvSpPr>
                  <p:cNvPr id="29776" name="Text Box 30"/>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77" name="Text Box 31"/>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6</a:t>
                    </a:r>
                    <a:endParaRPr lang="en-US" altLang="zh-TW" sz="1200" b="1" dirty="0">
                      <a:solidFill>
                        <a:srgbClr val="003300"/>
                      </a:solidFill>
                      <a:latin typeface="Arial" charset="0"/>
                      <a:ea typeface="新細明體" pitchFamily="16" charset="-120"/>
                    </a:endParaRPr>
                  </a:p>
                </p:txBody>
              </p:sp>
            </p:grpSp>
            <p:grpSp>
              <p:nvGrpSpPr>
                <p:cNvPr id="13" name="Group 32"/>
                <p:cNvGrpSpPr>
                  <a:grpSpLocks/>
                </p:cNvGrpSpPr>
                <p:nvPr/>
              </p:nvGrpSpPr>
              <p:grpSpPr bwMode="auto">
                <a:xfrm>
                  <a:off x="2364" y="2781"/>
                  <a:ext cx="461" cy="230"/>
                  <a:chOff x="3775" y="2037"/>
                  <a:chExt cx="461" cy="230"/>
                </a:xfrm>
              </p:grpSpPr>
              <p:sp>
                <p:nvSpPr>
                  <p:cNvPr id="29774" name="Text Box 33"/>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75" name="Text Box 34"/>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3</a:t>
                    </a:r>
                    <a:endParaRPr lang="en-US" altLang="zh-TW" sz="1200" b="1" dirty="0">
                      <a:solidFill>
                        <a:srgbClr val="003300"/>
                      </a:solidFill>
                      <a:latin typeface="Arial" charset="0"/>
                      <a:ea typeface="新細明體" pitchFamily="16" charset="-120"/>
                    </a:endParaRPr>
                  </a:p>
                </p:txBody>
              </p:sp>
            </p:grpSp>
          </p:grpSp>
          <p:grpSp>
            <p:nvGrpSpPr>
              <p:cNvPr id="14" name="Group 35"/>
              <p:cNvGrpSpPr>
                <a:grpSpLocks/>
              </p:cNvGrpSpPr>
              <p:nvPr/>
            </p:nvGrpSpPr>
            <p:grpSpPr bwMode="auto">
              <a:xfrm>
                <a:off x="683" y="3321"/>
                <a:ext cx="1021" cy="291"/>
                <a:chOff x="1843" y="2745"/>
                <a:chExt cx="1021" cy="291"/>
              </a:xfrm>
            </p:grpSpPr>
            <p:sp>
              <p:nvSpPr>
                <p:cNvPr id="29764" name="Text Box 36"/>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15" name="Group 37"/>
                <p:cNvGrpSpPr>
                  <a:grpSpLocks/>
                </p:cNvGrpSpPr>
                <p:nvPr/>
              </p:nvGrpSpPr>
              <p:grpSpPr bwMode="auto">
                <a:xfrm>
                  <a:off x="1879" y="2781"/>
                  <a:ext cx="461" cy="230"/>
                  <a:chOff x="3775" y="2037"/>
                  <a:chExt cx="461" cy="230"/>
                </a:xfrm>
              </p:grpSpPr>
              <p:sp>
                <p:nvSpPr>
                  <p:cNvPr id="29769" name="Text Box 3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70" name="Text Box 3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2</a:t>
                    </a:r>
                    <a:endParaRPr lang="en-US" altLang="zh-TW" sz="1200" b="1" dirty="0">
                      <a:solidFill>
                        <a:srgbClr val="003300"/>
                      </a:solidFill>
                      <a:latin typeface="Arial" charset="0"/>
                      <a:ea typeface="新細明體" pitchFamily="16" charset="-120"/>
                    </a:endParaRPr>
                  </a:p>
                </p:txBody>
              </p:sp>
            </p:grpSp>
            <p:grpSp>
              <p:nvGrpSpPr>
                <p:cNvPr id="16" name="Group 40"/>
                <p:cNvGrpSpPr>
                  <a:grpSpLocks/>
                </p:cNvGrpSpPr>
                <p:nvPr/>
              </p:nvGrpSpPr>
              <p:grpSpPr bwMode="auto">
                <a:xfrm>
                  <a:off x="2364" y="2781"/>
                  <a:ext cx="461" cy="230"/>
                  <a:chOff x="3775" y="2037"/>
                  <a:chExt cx="461" cy="230"/>
                </a:xfrm>
              </p:grpSpPr>
              <p:sp>
                <p:nvSpPr>
                  <p:cNvPr id="29767" name="Text Box 4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68" name="Text Box 4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0</a:t>
                    </a:r>
                    <a:endParaRPr lang="en-US" altLang="zh-TW" sz="1200" b="1" dirty="0">
                      <a:solidFill>
                        <a:srgbClr val="003300"/>
                      </a:solidFill>
                      <a:latin typeface="Arial" charset="0"/>
                      <a:ea typeface="新細明體" pitchFamily="16" charset="-120"/>
                    </a:endParaRPr>
                  </a:p>
                </p:txBody>
              </p:sp>
            </p:grpSp>
          </p:grpSp>
        </p:grpSp>
      </p:grpSp>
      <p:grpSp>
        <p:nvGrpSpPr>
          <p:cNvPr id="17" name="Group 43"/>
          <p:cNvGrpSpPr>
            <a:grpSpLocks/>
          </p:cNvGrpSpPr>
          <p:nvPr/>
        </p:nvGrpSpPr>
        <p:grpSpPr bwMode="auto">
          <a:xfrm>
            <a:off x="3100388" y="3189288"/>
            <a:ext cx="1471612" cy="1681162"/>
            <a:chOff x="2233" y="1609"/>
            <a:chExt cx="927" cy="1059"/>
          </a:xfrm>
        </p:grpSpPr>
        <p:sp>
          <p:nvSpPr>
            <p:cNvPr id="29743" name="Text Box 44"/>
            <p:cNvSpPr txBox="1">
              <a:spLocks noChangeArrowheads="1"/>
            </p:cNvSpPr>
            <p:nvPr/>
          </p:nvSpPr>
          <p:spPr bwMode="auto">
            <a:xfrm>
              <a:off x="2233" y="1609"/>
              <a:ext cx="927" cy="1059"/>
            </a:xfrm>
            <a:prstGeom prst="rect">
              <a:avLst/>
            </a:prstGeom>
            <a:solidFill>
              <a:srgbClr val="99FF66"/>
            </a:solidFill>
            <a:ln w="9525">
              <a:solidFill>
                <a:srgbClr val="969696"/>
              </a:solidFill>
              <a:miter lim="800000"/>
              <a:headEnd/>
              <a:tailEnd/>
            </a:ln>
          </p:spPr>
          <p:txBody>
            <a:bodyPr/>
            <a:lstStyle/>
            <a:p>
              <a:r>
                <a:rPr lang="en-US" altLang="zh-TW" sz="1200" b="1">
                  <a:solidFill>
                    <a:schemeClr val="bg1"/>
                  </a:solidFill>
                  <a:latin typeface="Arial" charset="0"/>
                  <a:ea typeface="新細明體" pitchFamily="16" charset="-120"/>
                </a:rPr>
                <a:t>Kernel grid</a:t>
              </a:r>
            </a:p>
          </p:txBody>
        </p:sp>
        <p:grpSp>
          <p:nvGrpSpPr>
            <p:cNvPr id="18" name="Group 45"/>
            <p:cNvGrpSpPr>
              <a:grpSpLocks/>
            </p:cNvGrpSpPr>
            <p:nvPr/>
          </p:nvGrpSpPr>
          <p:grpSpPr bwMode="auto">
            <a:xfrm>
              <a:off x="2279" y="1809"/>
              <a:ext cx="835" cy="805"/>
              <a:chOff x="2353" y="1809"/>
              <a:chExt cx="835" cy="805"/>
            </a:xfrm>
          </p:grpSpPr>
          <p:grpSp>
            <p:nvGrpSpPr>
              <p:cNvPr id="19" name="Group 46"/>
              <p:cNvGrpSpPr>
                <a:grpSpLocks/>
              </p:cNvGrpSpPr>
              <p:nvPr/>
            </p:nvGrpSpPr>
            <p:grpSpPr bwMode="auto">
              <a:xfrm>
                <a:off x="2353" y="1809"/>
                <a:ext cx="835" cy="173"/>
                <a:chOff x="2257" y="1809"/>
                <a:chExt cx="835" cy="173"/>
              </a:xfrm>
            </p:grpSpPr>
            <p:sp>
              <p:nvSpPr>
                <p:cNvPr id="29755" name="Text Box 47"/>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0</a:t>
                  </a:r>
                </a:p>
              </p:txBody>
            </p:sp>
            <p:sp>
              <p:nvSpPr>
                <p:cNvPr id="29756" name="Text Box 48"/>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1</a:t>
                  </a:r>
                </a:p>
              </p:txBody>
            </p:sp>
          </p:grpSp>
          <p:grpSp>
            <p:nvGrpSpPr>
              <p:cNvPr id="20" name="Group 49"/>
              <p:cNvGrpSpPr>
                <a:grpSpLocks/>
              </p:cNvGrpSpPr>
              <p:nvPr/>
            </p:nvGrpSpPr>
            <p:grpSpPr bwMode="auto">
              <a:xfrm>
                <a:off x="2353" y="2019"/>
                <a:ext cx="835" cy="173"/>
                <a:chOff x="2257" y="1809"/>
                <a:chExt cx="835" cy="173"/>
              </a:xfrm>
            </p:grpSpPr>
            <p:sp>
              <p:nvSpPr>
                <p:cNvPr id="29753" name="Text Box 50"/>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2</a:t>
                  </a:r>
                </a:p>
              </p:txBody>
            </p:sp>
            <p:sp>
              <p:nvSpPr>
                <p:cNvPr id="29754" name="Text Box 51"/>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3</a:t>
                  </a:r>
                </a:p>
              </p:txBody>
            </p:sp>
          </p:grpSp>
          <p:grpSp>
            <p:nvGrpSpPr>
              <p:cNvPr id="21" name="Group 52"/>
              <p:cNvGrpSpPr>
                <a:grpSpLocks/>
              </p:cNvGrpSpPr>
              <p:nvPr/>
            </p:nvGrpSpPr>
            <p:grpSpPr bwMode="auto">
              <a:xfrm>
                <a:off x="2353" y="2230"/>
                <a:ext cx="835" cy="173"/>
                <a:chOff x="2257" y="1809"/>
                <a:chExt cx="835" cy="173"/>
              </a:xfrm>
            </p:grpSpPr>
            <p:sp>
              <p:nvSpPr>
                <p:cNvPr id="29751" name="Text Box 53"/>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4</a:t>
                  </a:r>
                </a:p>
              </p:txBody>
            </p:sp>
            <p:sp>
              <p:nvSpPr>
                <p:cNvPr id="29752" name="Text Box 54"/>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5</a:t>
                  </a:r>
                </a:p>
              </p:txBody>
            </p:sp>
          </p:grpSp>
          <p:grpSp>
            <p:nvGrpSpPr>
              <p:cNvPr id="22" name="Group 55"/>
              <p:cNvGrpSpPr>
                <a:grpSpLocks/>
              </p:cNvGrpSpPr>
              <p:nvPr/>
            </p:nvGrpSpPr>
            <p:grpSpPr bwMode="auto">
              <a:xfrm>
                <a:off x="2353" y="2441"/>
                <a:ext cx="835" cy="173"/>
                <a:chOff x="2257" y="1809"/>
                <a:chExt cx="835" cy="173"/>
              </a:xfrm>
            </p:grpSpPr>
            <p:sp>
              <p:nvSpPr>
                <p:cNvPr id="29749" name="Text Box 56"/>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6</a:t>
                  </a:r>
                </a:p>
              </p:txBody>
            </p:sp>
            <p:sp>
              <p:nvSpPr>
                <p:cNvPr id="29750" name="Text Box 57"/>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7</a:t>
                  </a:r>
                </a:p>
              </p:txBody>
            </p:sp>
          </p:grpSp>
        </p:grpSp>
      </p:grpSp>
      <p:grpSp>
        <p:nvGrpSpPr>
          <p:cNvPr id="23" name="Group 59"/>
          <p:cNvGrpSpPr>
            <a:grpSpLocks/>
          </p:cNvGrpSpPr>
          <p:nvPr/>
        </p:nvGrpSpPr>
        <p:grpSpPr bwMode="auto">
          <a:xfrm>
            <a:off x="5634038" y="3379788"/>
            <a:ext cx="3144837" cy="665162"/>
            <a:chOff x="3643" y="1817"/>
            <a:chExt cx="1981" cy="419"/>
          </a:xfrm>
        </p:grpSpPr>
        <p:sp>
          <p:nvSpPr>
            <p:cNvPr id="29738" name="Text Box 60"/>
            <p:cNvSpPr txBox="1">
              <a:spLocks noChangeArrowheads="1"/>
            </p:cNvSpPr>
            <p:nvPr/>
          </p:nvSpPr>
          <p:spPr bwMode="auto">
            <a:xfrm>
              <a:off x="3643" y="1817"/>
              <a:ext cx="1981" cy="419"/>
            </a:xfrm>
            <a:prstGeom prst="rect">
              <a:avLst/>
            </a:prstGeom>
            <a:solidFill>
              <a:srgbClr val="99CCFF"/>
            </a:solidFill>
            <a:ln w="9525">
              <a:solidFill>
                <a:srgbClr val="969696"/>
              </a:solidFill>
              <a:miter lim="800000"/>
              <a:headEnd/>
              <a:tailEnd/>
            </a:ln>
          </p:spPr>
          <p:txBody>
            <a:bodyPr/>
            <a:lstStyle/>
            <a:p>
              <a:r>
                <a:rPr lang="en-US" altLang="zh-TW" sz="1200" b="1">
                  <a:solidFill>
                    <a:schemeClr val="bg1"/>
                  </a:solidFill>
                  <a:latin typeface="Arial" charset="0"/>
                  <a:ea typeface="新細明體" pitchFamily="16" charset="-120"/>
                </a:rPr>
                <a:t>Device</a:t>
              </a:r>
            </a:p>
          </p:txBody>
        </p:sp>
        <p:sp>
          <p:nvSpPr>
            <p:cNvPr id="29739" name="Text Box 61"/>
            <p:cNvSpPr txBox="1">
              <a:spLocks noChangeArrowheads="1"/>
            </p:cNvSpPr>
            <p:nvPr/>
          </p:nvSpPr>
          <p:spPr bwMode="auto">
            <a:xfrm>
              <a:off x="3679" y="198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40" name="Text Box 62"/>
            <p:cNvSpPr txBox="1">
              <a:spLocks noChangeArrowheads="1"/>
            </p:cNvSpPr>
            <p:nvPr/>
          </p:nvSpPr>
          <p:spPr bwMode="auto">
            <a:xfrm>
              <a:off x="4164" y="198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41" name="Text Box 63"/>
            <p:cNvSpPr txBox="1">
              <a:spLocks noChangeArrowheads="1"/>
            </p:cNvSpPr>
            <p:nvPr/>
          </p:nvSpPr>
          <p:spPr bwMode="auto">
            <a:xfrm>
              <a:off x="4649" y="198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42" name="Text Box 64"/>
            <p:cNvSpPr txBox="1">
              <a:spLocks noChangeArrowheads="1"/>
            </p:cNvSpPr>
            <p:nvPr/>
          </p:nvSpPr>
          <p:spPr bwMode="auto">
            <a:xfrm>
              <a:off x="5135" y="1981"/>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grpSp>
      <p:grpSp>
        <p:nvGrpSpPr>
          <p:cNvPr id="24" name="Group 65"/>
          <p:cNvGrpSpPr>
            <a:grpSpLocks/>
          </p:cNvGrpSpPr>
          <p:nvPr/>
        </p:nvGrpSpPr>
        <p:grpSpPr bwMode="auto">
          <a:xfrm>
            <a:off x="5634038" y="4319588"/>
            <a:ext cx="3144837" cy="461962"/>
            <a:chOff x="3659" y="2649"/>
            <a:chExt cx="1981" cy="291"/>
          </a:xfrm>
        </p:grpSpPr>
        <p:sp>
          <p:nvSpPr>
            <p:cNvPr id="29725" name="Text Box 66"/>
            <p:cNvSpPr txBox="1">
              <a:spLocks noChangeArrowheads="1"/>
            </p:cNvSpPr>
            <p:nvPr/>
          </p:nvSpPr>
          <p:spPr bwMode="auto">
            <a:xfrm>
              <a:off x="3659" y="2649"/>
              <a:ext cx="198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25" name="Group 67"/>
            <p:cNvGrpSpPr>
              <a:grpSpLocks/>
            </p:cNvGrpSpPr>
            <p:nvPr/>
          </p:nvGrpSpPr>
          <p:grpSpPr bwMode="auto">
            <a:xfrm>
              <a:off x="3695" y="2685"/>
              <a:ext cx="461" cy="230"/>
              <a:chOff x="3775" y="2037"/>
              <a:chExt cx="461" cy="230"/>
            </a:xfrm>
          </p:grpSpPr>
          <p:sp>
            <p:nvSpPr>
              <p:cNvPr id="29736" name="Text Box 6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37" name="Text Box 6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5</a:t>
                </a:r>
                <a:endParaRPr lang="en-US" altLang="zh-TW" sz="1200" b="1" dirty="0">
                  <a:solidFill>
                    <a:srgbClr val="003300"/>
                  </a:solidFill>
                  <a:latin typeface="Arial" charset="0"/>
                  <a:ea typeface="新細明體" pitchFamily="16" charset="-120"/>
                </a:endParaRPr>
              </a:p>
            </p:txBody>
          </p:sp>
        </p:grpSp>
        <p:grpSp>
          <p:nvGrpSpPr>
            <p:cNvPr id="26" name="Group 70"/>
            <p:cNvGrpSpPr>
              <a:grpSpLocks/>
            </p:cNvGrpSpPr>
            <p:nvPr/>
          </p:nvGrpSpPr>
          <p:grpSpPr bwMode="auto">
            <a:xfrm>
              <a:off x="4180" y="2685"/>
              <a:ext cx="461" cy="230"/>
              <a:chOff x="3775" y="2037"/>
              <a:chExt cx="461" cy="230"/>
            </a:xfrm>
          </p:grpSpPr>
          <p:sp>
            <p:nvSpPr>
              <p:cNvPr id="29734" name="Text Box 7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35" name="Text Box 7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a:solidFill>
                      <a:srgbClr val="003300"/>
                    </a:solidFill>
                    <a:latin typeface="Arial" charset="0"/>
                    <a:ea typeface="新細明體" pitchFamily="16" charset="-120"/>
                  </a:rPr>
                  <a:t>Block 1</a:t>
                </a:r>
              </a:p>
            </p:txBody>
          </p:sp>
        </p:grpSp>
        <p:grpSp>
          <p:nvGrpSpPr>
            <p:cNvPr id="27" name="Group 73"/>
            <p:cNvGrpSpPr>
              <a:grpSpLocks/>
            </p:cNvGrpSpPr>
            <p:nvPr/>
          </p:nvGrpSpPr>
          <p:grpSpPr bwMode="auto">
            <a:xfrm>
              <a:off x="4665" y="2685"/>
              <a:ext cx="461" cy="230"/>
              <a:chOff x="3775" y="2037"/>
              <a:chExt cx="461" cy="230"/>
            </a:xfrm>
          </p:grpSpPr>
          <p:sp>
            <p:nvSpPr>
              <p:cNvPr id="29732" name="Text Box 74"/>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33" name="Text Box 75"/>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3</a:t>
                </a:r>
                <a:endParaRPr lang="en-US" altLang="zh-TW" sz="1200" b="1" dirty="0">
                  <a:solidFill>
                    <a:srgbClr val="003300"/>
                  </a:solidFill>
                  <a:latin typeface="Arial" charset="0"/>
                  <a:ea typeface="新細明體" pitchFamily="16" charset="-120"/>
                </a:endParaRPr>
              </a:p>
            </p:txBody>
          </p:sp>
        </p:grpSp>
        <p:grpSp>
          <p:nvGrpSpPr>
            <p:cNvPr id="28" name="Group 76"/>
            <p:cNvGrpSpPr>
              <a:grpSpLocks/>
            </p:cNvGrpSpPr>
            <p:nvPr/>
          </p:nvGrpSpPr>
          <p:grpSpPr bwMode="auto">
            <a:xfrm>
              <a:off x="5151" y="2685"/>
              <a:ext cx="461" cy="230"/>
              <a:chOff x="3775" y="2037"/>
              <a:chExt cx="461" cy="230"/>
            </a:xfrm>
          </p:grpSpPr>
          <p:sp>
            <p:nvSpPr>
              <p:cNvPr id="29730" name="Text Box 77"/>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31" name="Text Box 78"/>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4</a:t>
                </a:r>
                <a:endParaRPr lang="en-US" altLang="zh-TW" sz="1200" b="1" dirty="0">
                  <a:solidFill>
                    <a:srgbClr val="003300"/>
                  </a:solidFill>
                  <a:latin typeface="Arial" charset="0"/>
                  <a:ea typeface="新細明體" pitchFamily="16" charset="-120"/>
                </a:endParaRPr>
              </a:p>
            </p:txBody>
          </p:sp>
        </p:grpSp>
      </p:grpSp>
      <p:grpSp>
        <p:nvGrpSpPr>
          <p:cNvPr id="29" name="Group 79"/>
          <p:cNvGrpSpPr>
            <a:grpSpLocks/>
          </p:cNvGrpSpPr>
          <p:nvPr/>
        </p:nvGrpSpPr>
        <p:grpSpPr bwMode="auto">
          <a:xfrm>
            <a:off x="5634038" y="4840288"/>
            <a:ext cx="3144837" cy="461962"/>
            <a:chOff x="3603" y="3225"/>
            <a:chExt cx="1981" cy="291"/>
          </a:xfrm>
        </p:grpSpPr>
        <p:sp>
          <p:nvSpPr>
            <p:cNvPr id="29712" name="Text Box 80"/>
            <p:cNvSpPr txBox="1">
              <a:spLocks noChangeArrowheads="1"/>
            </p:cNvSpPr>
            <p:nvPr/>
          </p:nvSpPr>
          <p:spPr bwMode="auto">
            <a:xfrm>
              <a:off x="3603" y="3225"/>
              <a:ext cx="1981" cy="291"/>
            </a:xfrm>
            <a:prstGeom prst="rect">
              <a:avLst/>
            </a:prstGeom>
            <a:solidFill>
              <a:srgbClr val="99CCFF"/>
            </a:solidFill>
            <a:ln w="9525">
              <a:solidFill>
                <a:srgbClr val="969696"/>
              </a:solidFill>
              <a:miter lim="800000"/>
              <a:headEnd/>
              <a:tailEnd/>
            </a:ln>
          </p:spPr>
          <p:txBody>
            <a:bodyPr/>
            <a:lstStyle/>
            <a:p>
              <a:endParaRPr lang="zh-TW" altLang="en-US" sz="1200" b="1">
                <a:solidFill>
                  <a:schemeClr val="bg1"/>
                </a:solidFill>
                <a:latin typeface="Arial" charset="0"/>
                <a:ea typeface="新細明體" pitchFamily="16" charset="-120"/>
              </a:endParaRPr>
            </a:p>
          </p:txBody>
        </p:sp>
        <p:grpSp>
          <p:nvGrpSpPr>
            <p:cNvPr id="30" name="Group 81"/>
            <p:cNvGrpSpPr>
              <a:grpSpLocks/>
            </p:cNvGrpSpPr>
            <p:nvPr/>
          </p:nvGrpSpPr>
          <p:grpSpPr bwMode="auto">
            <a:xfrm>
              <a:off x="3639" y="3261"/>
              <a:ext cx="461" cy="230"/>
              <a:chOff x="3775" y="2037"/>
              <a:chExt cx="461" cy="230"/>
            </a:xfrm>
          </p:grpSpPr>
          <p:sp>
            <p:nvSpPr>
              <p:cNvPr id="29723" name="Text Box 82"/>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24" name="Text Box 83"/>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a:solidFill>
                      <a:srgbClr val="003300"/>
                    </a:solidFill>
                    <a:ea typeface="新細明體" pitchFamily="16" charset="-120"/>
                  </a:rPr>
                  <a:t>7</a:t>
                </a:r>
                <a:endParaRPr lang="en-US" altLang="zh-TW" sz="1200" b="1" dirty="0">
                  <a:solidFill>
                    <a:srgbClr val="003300"/>
                  </a:solidFill>
                  <a:latin typeface="Arial" charset="0"/>
                  <a:ea typeface="新細明體" pitchFamily="16" charset="-120"/>
                </a:endParaRPr>
              </a:p>
            </p:txBody>
          </p:sp>
        </p:grpSp>
        <p:grpSp>
          <p:nvGrpSpPr>
            <p:cNvPr id="31" name="Group 84"/>
            <p:cNvGrpSpPr>
              <a:grpSpLocks/>
            </p:cNvGrpSpPr>
            <p:nvPr/>
          </p:nvGrpSpPr>
          <p:grpSpPr bwMode="auto">
            <a:xfrm>
              <a:off x="4124" y="3261"/>
              <a:ext cx="461" cy="230"/>
              <a:chOff x="3775" y="2037"/>
              <a:chExt cx="461" cy="230"/>
            </a:xfrm>
          </p:grpSpPr>
          <p:sp>
            <p:nvSpPr>
              <p:cNvPr id="29721" name="Text Box 85"/>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22" name="Text Box 86"/>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6</a:t>
                </a:r>
                <a:endParaRPr lang="en-US" altLang="zh-TW" sz="1200" b="1" dirty="0">
                  <a:solidFill>
                    <a:srgbClr val="003300"/>
                  </a:solidFill>
                  <a:latin typeface="Arial" charset="0"/>
                  <a:ea typeface="新細明體" pitchFamily="16" charset="-120"/>
                </a:endParaRPr>
              </a:p>
            </p:txBody>
          </p:sp>
        </p:grpSp>
        <p:grpSp>
          <p:nvGrpSpPr>
            <p:cNvPr id="29795" name="Group 87"/>
            <p:cNvGrpSpPr>
              <a:grpSpLocks/>
            </p:cNvGrpSpPr>
            <p:nvPr/>
          </p:nvGrpSpPr>
          <p:grpSpPr bwMode="auto">
            <a:xfrm>
              <a:off x="4609" y="3261"/>
              <a:ext cx="461" cy="230"/>
              <a:chOff x="3775" y="2037"/>
              <a:chExt cx="461" cy="230"/>
            </a:xfrm>
          </p:grpSpPr>
          <p:sp>
            <p:nvSpPr>
              <p:cNvPr id="29719" name="Text Box 88"/>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20" name="Text Box 89"/>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0</a:t>
                </a:r>
                <a:endParaRPr lang="en-US" altLang="zh-TW" sz="1200" b="1" dirty="0">
                  <a:solidFill>
                    <a:srgbClr val="003300"/>
                  </a:solidFill>
                  <a:latin typeface="Arial" charset="0"/>
                  <a:ea typeface="新細明體" pitchFamily="16" charset="-120"/>
                </a:endParaRPr>
              </a:p>
            </p:txBody>
          </p:sp>
        </p:grpSp>
        <p:grpSp>
          <p:nvGrpSpPr>
            <p:cNvPr id="29796" name="Group 90"/>
            <p:cNvGrpSpPr>
              <a:grpSpLocks/>
            </p:cNvGrpSpPr>
            <p:nvPr/>
          </p:nvGrpSpPr>
          <p:grpSpPr bwMode="auto">
            <a:xfrm>
              <a:off x="5095" y="3261"/>
              <a:ext cx="461" cy="230"/>
              <a:chOff x="3775" y="2037"/>
              <a:chExt cx="461" cy="230"/>
            </a:xfrm>
          </p:grpSpPr>
          <p:sp>
            <p:nvSpPr>
              <p:cNvPr id="29717" name="Text Box 91"/>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p>
                <a:pPr algn="ctr"/>
                <a:endParaRPr lang="zh-TW" altLang="en-US" sz="1800">
                  <a:solidFill>
                    <a:srgbClr val="003300"/>
                  </a:solidFill>
                  <a:latin typeface="Arial" charset="0"/>
                  <a:ea typeface="新細明體" pitchFamily="16" charset="-120"/>
                </a:endParaRPr>
              </a:p>
            </p:txBody>
          </p:sp>
          <p:sp>
            <p:nvSpPr>
              <p:cNvPr id="29718" name="Text Box 92"/>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p>
                <a:pPr algn="ctr"/>
                <a:r>
                  <a:rPr lang="en-US" altLang="zh-TW" sz="1200" b="1" dirty="0">
                    <a:solidFill>
                      <a:srgbClr val="003300"/>
                    </a:solidFill>
                    <a:latin typeface="Arial" charset="0"/>
                    <a:ea typeface="新細明體" pitchFamily="16" charset="-120"/>
                  </a:rPr>
                  <a:t>Block </a:t>
                </a:r>
                <a:r>
                  <a:rPr lang="en-US" altLang="zh-TW" sz="1200" b="1" dirty="0" smtClean="0">
                    <a:solidFill>
                      <a:srgbClr val="003300"/>
                    </a:solidFill>
                    <a:latin typeface="Arial" charset="0"/>
                    <a:ea typeface="新細明體" pitchFamily="16" charset="-120"/>
                  </a:rPr>
                  <a:t>2</a:t>
                </a:r>
                <a:endParaRPr lang="en-US" altLang="zh-TW" sz="1200" b="1" dirty="0">
                  <a:solidFill>
                    <a:srgbClr val="003300"/>
                  </a:solidFill>
                  <a:latin typeface="Arial" charset="0"/>
                  <a:ea typeface="新細明體" pitchFamily="16" charset="-120"/>
                </a:endParaRPr>
              </a:p>
            </p:txBody>
          </p:sp>
        </p:grpSp>
      </p:grpSp>
      <p:sp>
        <p:nvSpPr>
          <p:cNvPr id="29707" name="Line 93"/>
          <p:cNvSpPr>
            <a:spLocks noChangeShapeType="1"/>
          </p:cNvSpPr>
          <p:nvPr/>
        </p:nvSpPr>
        <p:spPr bwMode="auto">
          <a:xfrm>
            <a:off x="5410200" y="4495800"/>
            <a:ext cx="0" cy="982663"/>
          </a:xfrm>
          <a:prstGeom prst="line">
            <a:avLst/>
          </a:prstGeom>
          <a:noFill/>
          <a:ln w="25400">
            <a:solidFill>
              <a:schemeClr val="tx1"/>
            </a:solidFill>
            <a:round/>
            <a:headEnd/>
            <a:tailEnd type="triangle" w="lg" len="lg"/>
          </a:ln>
        </p:spPr>
        <p:txBody>
          <a:bodyPr/>
          <a:lstStyle/>
          <a:p>
            <a:endParaRPr lang="en-US"/>
          </a:p>
        </p:txBody>
      </p:sp>
      <p:sp>
        <p:nvSpPr>
          <p:cNvPr id="29708" name="Line 94"/>
          <p:cNvSpPr>
            <a:spLocks noChangeShapeType="1"/>
          </p:cNvSpPr>
          <p:nvPr/>
        </p:nvSpPr>
        <p:spPr bwMode="auto">
          <a:xfrm flipH="1">
            <a:off x="2184400" y="3848100"/>
            <a:ext cx="825500" cy="457200"/>
          </a:xfrm>
          <a:prstGeom prst="line">
            <a:avLst/>
          </a:prstGeom>
          <a:noFill/>
          <a:ln w="63500">
            <a:solidFill>
              <a:schemeClr val="accent2"/>
            </a:solidFill>
            <a:round/>
            <a:headEnd/>
            <a:tailEnd type="triangle" w="lg" len="med"/>
          </a:ln>
        </p:spPr>
        <p:txBody>
          <a:bodyPr/>
          <a:lstStyle/>
          <a:p>
            <a:endParaRPr lang="en-US"/>
          </a:p>
        </p:txBody>
      </p:sp>
      <p:sp>
        <p:nvSpPr>
          <p:cNvPr id="29709" name="Line 95"/>
          <p:cNvSpPr>
            <a:spLocks noChangeShapeType="1"/>
          </p:cNvSpPr>
          <p:nvPr/>
        </p:nvSpPr>
        <p:spPr bwMode="auto">
          <a:xfrm>
            <a:off x="4711700" y="3848100"/>
            <a:ext cx="825500" cy="457200"/>
          </a:xfrm>
          <a:prstGeom prst="line">
            <a:avLst/>
          </a:prstGeom>
          <a:noFill/>
          <a:ln w="63500">
            <a:solidFill>
              <a:schemeClr val="accent2"/>
            </a:solidFill>
            <a:round/>
            <a:headEnd/>
            <a:tailEnd type="triangle" w="lg" len="med"/>
          </a:ln>
        </p:spPr>
        <p:txBody>
          <a:bodyPr/>
          <a:lstStyle/>
          <a:p>
            <a:endParaRPr lang="en-US"/>
          </a:p>
        </p:txBody>
      </p:sp>
      <p:sp>
        <p:nvSpPr>
          <p:cNvPr id="29710" name="Text Box 96"/>
          <p:cNvSpPr txBox="1">
            <a:spLocks noChangeArrowheads="1"/>
          </p:cNvSpPr>
          <p:nvPr/>
        </p:nvSpPr>
        <p:spPr bwMode="auto">
          <a:xfrm>
            <a:off x="2498725" y="5376863"/>
            <a:ext cx="6340475" cy="822325"/>
          </a:xfrm>
          <a:prstGeom prst="rect">
            <a:avLst/>
          </a:prstGeom>
          <a:noFill/>
          <a:ln w="9525">
            <a:noFill/>
            <a:miter lim="800000"/>
            <a:headEnd/>
            <a:tailEnd/>
          </a:ln>
        </p:spPr>
        <p:txBody>
          <a:bodyPr>
            <a:spAutoFit/>
          </a:bodyPr>
          <a:lstStyle/>
          <a:p>
            <a:r>
              <a:rPr lang="en-US" altLang="zh-TW">
                <a:ea typeface="新細明體" pitchFamily="16" charset="-120"/>
              </a:rPr>
              <a:t>Each block can execute in any order relative to other blocks. </a:t>
            </a:r>
          </a:p>
        </p:txBody>
      </p:sp>
      <p:sp>
        <p:nvSpPr>
          <p:cNvPr id="29711" name="Text Box 97"/>
          <p:cNvSpPr txBox="1">
            <a:spLocks noChangeArrowheads="1"/>
          </p:cNvSpPr>
          <p:nvPr/>
        </p:nvSpPr>
        <p:spPr bwMode="auto">
          <a:xfrm>
            <a:off x="4708525" y="4538663"/>
            <a:ext cx="722313" cy="457200"/>
          </a:xfrm>
          <a:prstGeom prst="rect">
            <a:avLst/>
          </a:prstGeom>
          <a:noFill/>
          <a:ln w="9525">
            <a:noFill/>
            <a:miter lim="800000"/>
            <a:headEnd/>
            <a:tailEnd/>
          </a:ln>
        </p:spPr>
        <p:txBody>
          <a:bodyPr wrap="none">
            <a:spAutoFit/>
          </a:bodyPr>
          <a:lstStyle/>
          <a:p>
            <a:r>
              <a:rPr lang="en-US" altLang="zh-TW">
                <a:ea typeface="新細明體" pitchFamily="16" charset="-120"/>
              </a:rPr>
              <a:t>time</a:t>
            </a:r>
          </a:p>
        </p:txBody>
      </p:sp>
      <p:sp>
        <p:nvSpPr>
          <p:cNvPr id="99" name="Footer Placeholder 3"/>
          <p:cNvSpPr txBox="1">
            <a:spLocks/>
          </p:cNvSpPr>
          <p:nvPr/>
        </p:nvSpPr>
        <p:spPr>
          <a:xfrm>
            <a:off x="76200" y="6553200"/>
            <a:ext cx="4114800" cy="254001"/>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1" u="none" strike="noStrike" kern="1200" cap="none" spc="0" normalizeH="0" baseline="0" noProof="0" dirty="0" smtClean="0">
                <a:ln>
                  <a:noFill/>
                </a:ln>
                <a:solidFill>
                  <a:schemeClr val="tx1"/>
                </a:solidFill>
                <a:effectLst/>
                <a:uLnTx/>
                <a:uFillTx/>
                <a:latin typeface="Arial" charset="0"/>
                <a:ea typeface="+mn-ea"/>
                <a:cs typeface="+mn-cs"/>
              </a:rPr>
              <a:t>© David Kirk/NVIDIA and Wen-mei W. Hwu</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4514850"/>
            <a:ext cx="2854325" cy="2038350"/>
            <a:chOff x="405" y="2555"/>
            <a:chExt cx="1798" cy="1284"/>
          </a:xfrm>
        </p:grpSpPr>
        <p:grpSp>
          <p:nvGrpSpPr>
            <p:cNvPr id="3" name="Group 3"/>
            <p:cNvGrpSpPr>
              <a:grpSpLocks/>
            </p:cNvGrpSpPr>
            <p:nvPr/>
          </p:nvGrpSpPr>
          <p:grpSpPr bwMode="auto">
            <a:xfrm>
              <a:off x="1147" y="2718"/>
              <a:ext cx="868" cy="1121"/>
              <a:chOff x="1147" y="2718"/>
              <a:chExt cx="868" cy="1121"/>
            </a:xfrm>
          </p:grpSpPr>
          <p:sp>
            <p:nvSpPr>
              <p:cNvPr id="16481" name="Freeform 4"/>
              <p:cNvSpPr>
                <a:spLocks/>
              </p:cNvSpPr>
              <p:nvPr/>
            </p:nvSpPr>
            <p:spPr bwMode="auto">
              <a:xfrm>
                <a:off x="1147"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2" name="Freeform 5"/>
              <p:cNvSpPr>
                <a:spLocks/>
              </p:cNvSpPr>
              <p:nvPr/>
            </p:nvSpPr>
            <p:spPr bwMode="auto">
              <a:xfrm>
                <a:off x="1269"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3" name="Freeform 6"/>
              <p:cNvSpPr>
                <a:spLocks/>
              </p:cNvSpPr>
              <p:nvPr/>
            </p:nvSpPr>
            <p:spPr bwMode="auto">
              <a:xfrm>
                <a:off x="1371"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4" name="Freeform 7"/>
              <p:cNvSpPr>
                <a:spLocks/>
              </p:cNvSpPr>
              <p:nvPr/>
            </p:nvSpPr>
            <p:spPr bwMode="auto">
              <a:xfrm>
                <a:off x="1485" y="2722"/>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5" name="Freeform 8"/>
              <p:cNvSpPr>
                <a:spLocks/>
              </p:cNvSpPr>
              <p:nvPr/>
            </p:nvSpPr>
            <p:spPr bwMode="auto">
              <a:xfrm>
                <a:off x="1902"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6" name="Freeform 9"/>
              <p:cNvSpPr>
                <a:spLocks/>
              </p:cNvSpPr>
              <p:nvPr/>
            </p:nvSpPr>
            <p:spPr bwMode="auto">
              <a:xfrm>
                <a:off x="1574" y="2726"/>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7" name="Freeform 10"/>
              <p:cNvSpPr>
                <a:spLocks/>
              </p:cNvSpPr>
              <p:nvPr/>
            </p:nvSpPr>
            <p:spPr bwMode="auto">
              <a:xfrm>
                <a:off x="1685" y="2727"/>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88" name="Freeform 11"/>
              <p:cNvSpPr>
                <a:spLocks/>
              </p:cNvSpPr>
              <p:nvPr/>
            </p:nvSpPr>
            <p:spPr bwMode="auto">
              <a:xfrm>
                <a:off x="1799"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79" name="Text Box 12"/>
            <p:cNvSpPr txBox="1">
              <a:spLocks noChangeArrowheads="1"/>
            </p:cNvSpPr>
            <p:nvPr/>
          </p:nvSpPr>
          <p:spPr bwMode="auto">
            <a:xfrm>
              <a:off x="983" y="3004"/>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sp>
          <p:nvSpPr>
            <p:cNvPr id="16480" name="Rectangle 13"/>
            <p:cNvSpPr>
              <a:spLocks noChangeArrowheads="1"/>
            </p:cNvSpPr>
            <p:nvPr/>
          </p:nvSpPr>
          <p:spPr bwMode="auto">
            <a:xfrm>
              <a:off x="405" y="2555"/>
              <a:ext cx="575" cy="174"/>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a:solidFill>
                    <a:srgbClr val="000000"/>
                  </a:solidFill>
                  <a:latin typeface="Courier New" pitchFamily="49" charset="0"/>
                </a:rPr>
                <a:t>threadID</a:t>
              </a:r>
            </a:p>
          </p:txBody>
        </p:sp>
      </p:grpSp>
      <p:sp>
        <p:nvSpPr>
          <p:cNvPr id="16389" name="Text Box 14"/>
          <p:cNvSpPr txBox="1">
            <a:spLocks noChangeArrowheads="1"/>
          </p:cNvSpPr>
          <p:nvPr/>
        </p:nvSpPr>
        <p:spPr bwMode="auto">
          <a:xfrm>
            <a:off x="1644650" y="4206875"/>
            <a:ext cx="1355725" cy="306387"/>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Arial" charset="0"/>
              </a:rPr>
              <a:t>Thread Block 0</a:t>
            </a:r>
          </a:p>
        </p:txBody>
      </p:sp>
      <p:sp>
        <p:nvSpPr>
          <p:cNvPr id="16390" name="Text Box 15"/>
          <p:cNvSpPr txBox="1">
            <a:spLocks noChangeArrowheads="1"/>
          </p:cNvSpPr>
          <p:nvPr/>
        </p:nvSpPr>
        <p:spPr bwMode="auto">
          <a:xfrm>
            <a:off x="5803900" y="5376862"/>
            <a:ext cx="573087" cy="520700"/>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00000"/>
                </a:solidFill>
                <a:latin typeface="Arial" charset="0"/>
              </a:rPr>
              <a:t>…</a:t>
            </a:r>
          </a:p>
        </p:txBody>
      </p:sp>
      <p:grpSp>
        <p:nvGrpSpPr>
          <p:cNvPr id="4" name="Group 16"/>
          <p:cNvGrpSpPr>
            <a:grpSpLocks/>
          </p:cNvGrpSpPr>
          <p:nvPr/>
        </p:nvGrpSpPr>
        <p:grpSpPr bwMode="auto">
          <a:xfrm>
            <a:off x="3741737" y="4759325"/>
            <a:ext cx="1938338" cy="1779587"/>
            <a:chOff x="2378" y="2709"/>
            <a:chExt cx="1221" cy="1121"/>
          </a:xfrm>
        </p:grpSpPr>
        <p:grpSp>
          <p:nvGrpSpPr>
            <p:cNvPr id="5" name="Group 17"/>
            <p:cNvGrpSpPr>
              <a:grpSpLocks/>
            </p:cNvGrpSpPr>
            <p:nvPr/>
          </p:nvGrpSpPr>
          <p:grpSpPr bwMode="auto">
            <a:xfrm>
              <a:off x="2542" y="2709"/>
              <a:ext cx="868" cy="1121"/>
              <a:chOff x="2542" y="2709"/>
              <a:chExt cx="868" cy="1121"/>
            </a:xfrm>
          </p:grpSpPr>
          <p:sp>
            <p:nvSpPr>
              <p:cNvPr id="16470" name="Freeform 18"/>
              <p:cNvSpPr>
                <a:spLocks/>
              </p:cNvSpPr>
              <p:nvPr/>
            </p:nvSpPr>
            <p:spPr bwMode="auto">
              <a:xfrm>
                <a:off x="2542"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1" name="Freeform 19"/>
              <p:cNvSpPr>
                <a:spLocks/>
              </p:cNvSpPr>
              <p:nvPr/>
            </p:nvSpPr>
            <p:spPr bwMode="auto">
              <a:xfrm>
                <a:off x="2664" y="270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2" name="Freeform 20"/>
              <p:cNvSpPr>
                <a:spLocks/>
              </p:cNvSpPr>
              <p:nvPr/>
            </p:nvSpPr>
            <p:spPr bwMode="auto">
              <a:xfrm>
                <a:off x="2766" y="2710"/>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3" name="Freeform 21"/>
              <p:cNvSpPr>
                <a:spLocks/>
              </p:cNvSpPr>
              <p:nvPr/>
            </p:nvSpPr>
            <p:spPr bwMode="auto">
              <a:xfrm>
                <a:off x="2880" y="2713"/>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4" name="Freeform 22"/>
              <p:cNvSpPr>
                <a:spLocks/>
              </p:cNvSpPr>
              <p:nvPr/>
            </p:nvSpPr>
            <p:spPr bwMode="auto">
              <a:xfrm>
                <a:off x="3298" y="2709"/>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5" name="Freeform 23"/>
              <p:cNvSpPr>
                <a:spLocks/>
              </p:cNvSpPr>
              <p:nvPr/>
            </p:nvSpPr>
            <p:spPr bwMode="auto">
              <a:xfrm>
                <a:off x="2970" y="2717"/>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6" name="Freeform 24"/>
              <p:cNvSpPr>
                <a:spLocks/>
              </p:cNvSpPr>
              <p:nvPr/>
            </p:nvSpPr>
            <p:spPr bwMode="auto">
              <a:xfrm>
                <a:off x="3080"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77" name="Freeform 25"/>
              <p:cNvSpPr>
                <a:spLocks/>
              </p:cNvSpPr>
              <p:nvPr/>
            </p:nvSpPr>
            <p:spPr bwMode="auto">
              <a:xfrm>
                <a:off x="3194" y="2709"/>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69" name="Text Box 26"/>
            <p:cNvSpPr txBox="1">
              <a:spLocks noChangeArrowheads="1"/>
            </p:cNvSpPr>
            <p:nvPr/>
          </p:nvSpPr>
          <p:spPr bwMode="auto">
            <a:xfrm>
              <a:off x="2378" y="2995"/>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grpSp>
      <p:sp>
        <p:nvSpPr>
          <p:cNvPr id="16392" name="Text Box 27"/>
          <p:cNvSpPr txBox="1">
            <a:spLocks noChangeArrowheads="1"/>
          </p:cNvSpPr>
          <p:nvPr/>
        </p:nvSpPr>
        <p:spPr bwMode="auto">
          <a:xfrm>
            <a:off x="3859212" y="4192587"/>
            <a:ext cx="1385614" cy="309958"/>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000000"/>
                </a:solidFill>
                <a:latin typeface="Arial" charset="0"/>
              </a:rPr>
              <a:t>Thread Block </a:t>
            </a:r>
            <a:r>
              <a:rPr lang="en-US" sz="1400" dirty="0" smtClean="0">
                <a:solidFill>
                  <a:srgbClr val="000000"/>
                </a:solidFill>
                <a:latin typeface="Arial" charset="0"/>
              </a:rPr>
              <a:t>1</a:t>
            </a:r>
            <a:endParaRPr lang="en-US" sz="1400" dirty="0">
              <a:solidFill>
                <a:srgbClr val="000000"/>
              </a:solidFill>
              <a:latin typeface="Arial" charset="0"/>
            </a:endParaRPr>
          </a:p>
        </p:txBody>
      </p:sp>
      <p:grpSp>
        <p:nvGrpSpPr>
          <p:cNvPr id="6" name="Group 28"/>
          <p:cNvGrpSpPr>
            <a:grpSpLocks/>
          </p:cNvGrpSpPr>
          <p:nvPr/>
        </p:nvGrpSpPr>
        <p:grpSpPr bwMode="auto">
          <a:xfrm>
            <a:off x="6477000" y="4760912"/>
            <a:ext cx="1938337" cy="1779588"/>
            <a:chOff x="4101" y="2710"/>
            <a:chExt cx="1221" cy="1121"/>
          </a:xfrm>
        </p:grpSpPr>
        <p:grpSp>
          <p:nvGrpSpPr>
            <p:cNvPr id="7" name="Group 29"/>
            <p:cNvGrpSpPr>
              <a:grpSpLocks/>
            </p:cNvGrpSpPr>
            <p:nvPr/>
          </p:nvGrpSpPr>
          <p:grpSpPr bwMode="auto">
            <a:xfrm>
              <a:off x="4265" y="2710"/>
              <a:ext cx="868" cy="1121"/>
              <a:chOff x="4265" y="2710"/>
              <a:chExt cx="868" cy="1121"/>
            </a:xfrm>
          </p:grpSpPr>
          <p:sp>
            <p:nvSpPr>
              <p:cNvPr id="16460" name="Freeform 30"/>
              <p:cNvSpPr>
                <a:spLocks/>
              </p:cNvSpPr>
              <p:nvPr/>
            </p:nvSpPr>
            <p:spPr bwMode="auto">
              <a:xfrm>
                <a:off x="4265" y="2711"/>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1" name="Freeform 31"/>
              <p:cNvSpPr>
                <a:spLocks/>
              </p:cNvSpPr>
              <p:nvPr/>
            </p:nvSpPr>
            <p:spPr bwMode="auto">
              <a:xfrm>
                <a:off x="4387" y="2710"/>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2" name="Freeform 32"/>
              <p:cNvSpPr>
                <a:spLocks/>
              </p:cNvSpPr>
              <p:nvPr/>
            </p:nvSpPr>
            <p:spPr bwMode="auto">
              <a:xfrm>
                <a:off x="4489" y="2711"/>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3" name="Freeform 33"/>
              <p:cNvSpPr>
                <a:spLocks/>
              </p:cNvSpPr>
              <p:nvPr/>
            </p:nvSpPr>
            <p:spPr bwMode="auto">
              <a:xfrm>
                <a:off x="4603" y="2714"/>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4" name="Freeform 34"/>
              <p:cNvSpPr>
                <a:spLocks/>
              </p:cNvSpPr>
              <p:nvPr/>
            </p:nvSpPr>
            <p:spPr bwMode="auto">
              <a:xfrm>
                <a:off x="5021"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5" name="Freeform 35"/>
              <p:cNvSpPr>
                <a:spLocks/>
              </p:cNvSpPr>
              <p:nvPr/>
            </p:nvSpPr>
            <p:spPr bwMode="auto">
              <a:xfrm>
                <a:off x="4693" y="2718"/>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6" name="Freeform 36"/>
              <p:cNvSpPr>
                <a:spLocks/>
              </p:cNvSpPr>
              <p:nvPr/>
            </p:nvSpPr>
            <p:spPr bwMode="auto">
              <a:xfrm>
                <a:off x="4803" y="2719"/>
                <a:ext cx="113" cy="1113"/>
              </a:xfrm>
              <a:custGeom>
                <a:avLst/>
                <a:gdLst>
                  <a:gd name="T0" fmla="*/ 0 w 152"/>
                  <a:gd name="T1" fmla="*/ 0 h 1893"/>
                  <a:gd name="T2" fmla="*/ 45 w 152"/>
                  <a:gd name="T3" fmla="*/ 42 h 1893"/>
                  <a:gd name="T4" fmla="*/ 7 w 152"/>
                  <a:gd name="T5" fmla="*/ 85 h 1893"/>
                  <a:gd name="T6" fmla="*/ 36 w 152"/>
                  <a:gd name="T7" fmla="*/ 135 h 1893"/>
                  <a:gd name="T8" fmla="*/ 3 w 152"/>
                  <a:gd name="T9" fmla="*/ 173 h 1893"/>
                  <a:gd name="T10" fmla="*/ 39 w 152"/>
                  <a:gd name="T11" fmla="*/ 205 h 1893"/>
                  <a:gd name="T12" fmla="*/ 22 w 152"/>
                  <a:gd name="T13" fmla="*/ 226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sp>
            <p:nvSpPr>
              <p:cNvPr id="16467" name="Freeform 37"/>
              <p:cNvSpPr>
                <a:spLocks/>
              </p:cNvSpPr>
              <p:nvPr/>
            </p:nvSpPr>
            <p:spPr bwMode="auto">
              <a:xfrm>
                <a:off x="4917" y="2710"/>
                <a:ext cx="113" cy="1114"/>
              </a:xfrm>
              <a:custGeom>
                <a:avLst/>
                <a:gdLst>
                  <a:gd name="T0" fmla="*/ 0 w 152"/>
                  <a:gd name="T1" fmla="*/ 0 h 1893"/>
                  <a:gd name="T2" fmla="*/ 45 w 152"/>
                  <a:gd name="T3" fmla="*/ 43 h 1893"/>
                  <a:gd name="T4" fmla="*/ 7 w 152"/>
                  <a:gd name="T5" fmla="*/ 85 h 1893"/>
                  <a:gd name="T6" fmla="*/ 36 w 152"/>
                  <a:gd name="T7" fmla="*/ 135 h 1893"/>
                  <a:gd name="T8" fmla="*/ 3 w 152"/>
                  <a:gd name="T9" fmla="*/ 174 h 1893"/>
                  <a:gd name="T10" fmla="*/ 39 w 152"/>
                  <a:gd name="T11" fmla="*/ 206 h 1893"/>
                  <a:gd name="T12" fmla="*/ 22 w 152"/>
                  <a:gd name="T13" fmla="*/ 22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p:spPr>
            <p:txBody>
              <a:bodyPr wrap="none" anchor="ctr"/>
              <a:lstStyle/>
              <a:p>
                <a:endParaRPr lang="en-US"/>
              </a:p>
            </p:txBody>
          </p:sp>
        </p:grpSp>
        <p:sp>
          <p:nvSpPr>
            <p:cNvPr id="16459" name="Text Box 38"/>
            <p:cNvSpPr txBox="1">
              <a:spLocks noChangeArrowheads="1"/>
            </p:cNvSpPr>
            <p:nvPr/>
          </p:nvSpPr>
          <p:spPr bwMode="auto">
            <a:xfrm>
              <a:off x="4101" y="2996"/>
              <a:ext cx="1222" cy="491"/>
            </a:xfrm>
            <a:prstGeom prst="rect">
              <a:avLst/>
            </a:prstGeom>
            <a:solidFill>
              <a:srgbClr val="000000"/>
            </a:solidFill>
            <a:ln w="25560">
              <a:solidFill>
                <a:srgbClr val="000000"/>
              </a:solidFill>
              <a:miter lim="800000"/>
              <a:headEnd/>
              <a:tailEnd/>
            </a:ln>
          </p:spPr>
          <p:txBody>
            <a:bodyPr lIns="90000" tIns="46800" rIns="90000" bIns="46800">
              <a:spAutoFit/>
            </a:bodyPr>
            <a:lstStyle/>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x = input[threadID];</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float y = func(x);</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output[threadID] = y;</a:t>
              </a:r>
            </a:p>
            <a:p>
              <a:pPr defTabSz="449263">
                <a:buClr>
                  <a:srgbClr val="FFFFFF"/>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900" b="1">
                  <a:solidFill>
                    <a:srgbClr val="FFFFFF"/>
                  </a:solidFill>
                  <a:latin typeface="Courier New" pitchFamily="49" charset="0"/>
                </a:rPr>
                <a:t>…</a:t>
              </a:r>
            </a:p>
          </p:txBody>
        </p:sp>
      </p:grpSp>
      <p:sp>
        <p:nvSpPr>
          <p:cNvPr id="16394" name="Text Box 39"/>
          <p:cNvSpPr txBox="1">
            <a:spLocks noChangeArrowheads="1"/>
          </p:cNvSpPr>
          <p:nvPr/>
        </p:nvSpPr>
        <p:spPr bwMode="auto">
          <a:xfrm>
            <a:off x="6454775" y="4194175"/>
            <a:ext cx="1638300" cy="306387"/>
          </a:xfrm>
          <a:prstGeom prst="rect">
            <a:avLst/>
          </a:prstGeom>
          <a:noFill/>
          <a:ln w="9525">
            <a:noFill/>
            <a:round/>
            <a:headEnd/>
            <a:tailEnd/>
          </a:ln>
        </p:spPr>
        <p:txBody>
          <a:bodyPr wrap="none" lIns="90000" tIns="46800" rIns="90000" bIns="46800">
            <a:spAutoFit/>
          </a:bodyPr>
          <a:lstStyle/>
          <a:p>
            <a:pPr defTabSz="449263">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latin typeface="Arial" charset="0"/>
              </a:rPr>
              <a:t>Thread Block N - 1</a:t>
            </a:r>
          </a:p>
        </p:txBody>
      </p:sp>
      <p:sp>
        <p:nvSpPr>
          <p:cNvPr id="16395" name="Rectangle 40"/>
          <p:cNvSpPr>
            <a:spLocks noChangeArrowheads="1"/>
          </p:cNvSpPr>
          <p:nvPr/>
        </p:nvSpPr>
        <p:spPr bwMode="auto">
          <a:xfrm>
            <a:off x="7724775" y="274638"/>
            <a:ext cx="1419225" cy="579437"/>
          </a:xfrm>
          <a:prstGeom prst="rect">
            <a:avLst/>
          </a:prstGeom>
          <a:solidFill>
            <a:srgbClr val="FFFFFF"/>
          </a:solidFill>
          <a:ln w="9525">
            <a:noFill/>
            <a:round/>
            <a:headEnd/>
            <a:tailEnd/>
          </a:ln>
        </p:spPr>
        <p:txBody>
          <a:bodyPr wrap="none" anchor="ctr"/>
          <a:lstStyle/>
          <a:p>
            <a:endParaRPr lang="en-US"/>
          </a:p>
        </p:txBody>
      </p:sp>
      <p:sp>
        <p:nvSpPr>
          <p:cNvPr id="16396" name="Rectangle 41"/>
          <p:cNvSpPr>
            <a:spLocks noGrp="1" noChangeArrowheads="1"/>
          </p:cNvSpPr>
          <p:nvPr>
            <p:ph type="title"/>
          </p:nvPr>
        </p:nvSpPr>
        <p:spPr>
          <a:xfrm>
            <a:off x="381000" y="212725"/>
            <a:ext cx="8610600" cy="625475"/>
          </a:xfrm>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smtClean="0"/>
              <a:t>Thread Blocks: Scalable Cooperation</a:t>
            </a:r>
          </a:p>
        </p:txBody>
      </p:sp>
      <p:sp>
        <p:nvSpPr>
          <p:cNvPr id="16397" name="Rectangle 42"/>
          <p:cNvSpPr>
            <a:spLocks noGrp="1" noChangeArrowheads="1"/>
          </p:cNvSpPr>
          <p:nvPr>
            <p:ph type="body" idx="1"/>
          </p:nvPr>
        </p:nvSpPr>
        <p:spPr>
          <a:xfrm>
            <a:off x="76200" y="990600"/>
            <a:ext cx="8839200" cy="3124200"/>
          </a:xfrm>
        </p:spPr>
        <p:txBody>
          <a:bodyPr lIns="90000" tIns="46800" rIns="90000" bIns="46800"/>
          <a:lstStyle/>
          <a:p>
            <a:pPr marL="457200" indent="-4572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b="1" dirty="0" smtClean="0"/>
              <a:t>Divide monolithic thread array into multiple blocks</a:t>
            </a:r>
          </a:p>
          <a:p>
            <a:pPr marL="857250" lvl="1" indent="-457200"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sz="1600" i="1" dirty="0" smtClean="0">
                <a:solidFill>
                  <a:srgbClr val="FF0000"/>
                </a:solidFill>
              </a:rPr>
              <a:t>Why?  This is purely hardware driven:  it turns out that blocks are a good granularity of work (for DECOMPOSITION and ASSIGNMENT).  A block is big enough to do real work on a </a:t>
            </a:r>
            <a:r>
              <a:rPr lang="en-US" sz="1600" b="1" i="1" u="sng" dirty="0" smtClean="0">
                <a:solidFill>
                  <a:srgbClr val="FF0000"/>
                </a:solidFill>
              </a:rPr>
              <a:t>single</a:t>
            </a:r>
            <a:r>
              <a:rPr lang="en-US" sz="1600" i="1" dirty="0" smtClean="0">
                <a:solidFill>
                  <a:srgbClr val="FF0000"/>
                </a:solidFill>
              </a:rPr>
              <a:t> SM, but small enough to be worth creating in large numbers.  The latter is important for scalability -- a large enough number of independent blocks can be mapped well onto 8 or 30 or 50 SMs!</a:t>
            </a:r>
          </a:p>
          <a:p>
            <a:pPr marL="973138" lvl="1" indent="-401638"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dirty="0" smtClean="0"/>
              <a:t>Threads </a:t>
            </a:r>
            <a:r>
              <a:rPr lang="en-US" b="1" i="1" dirty="0" smtClean="0"/>
              <a:t>within</a:t>
            </a:r>
            <a:r>
              <a:rPr lang="en-US" dirty="0" smtClean="0"/>
              <a:t> a block cooperate via </a:t>
            </a:r>
            <a:r>
              <a:rPr lang="en-US" b="1" dirty="0" smtClean="0">
                <a:solidFill>
                  <a:srgbClr val="3333CC"/>
                </a:solidFill>
              </a:rPr>
              <a:t>shared memory, atomic operations, </a:t>
            </a:r>
            <a:r>
              <a:rPr lang="en-US" dirty="0" smtClean="0"/>
              <a:t>and </a:t>
            </a:r>
            <a:r>
              <a:rPr lang="en-US" b="1" dirty="0" smtClean="0">
                <a:solidFill>
                  <a:srgbClr val="3333CC"/>
                </a:solidFill>
              </a:rPr>
              <a:t>barrier synchronization</a:t>
            </a:r>
          </a:p>
          <a:p>
            <a:pPr marL="973138" lvl="1" indent="-401638" defTabSz="449263" eaLnBrk="1" hangingPunct="1">
              <a:tabLst>
                <a:tab pos="1027113" algn="l"/>
                <a:tab pos="1941513" algn="l"/>
                <a:tab pos="2855913" algn="l"/>
                <a:tab pos="3770313" algn="l"/>
                <a:tab pos="4684713" algn="l"/>
                <a:tab pos="5599113" algn="l"/>
                <a:tab pos="6513513" algn="l"/>
                <a:tab pos="7427913" algn="l"/>
                <a:tab pos="8342313" algn="l"/>
                <a:tab pos="9256713" algn="l"/>
                <a:tab pos="10171113" algn="l"/>
              </a:tabLst>
            </a:pPr>
            <a:r>
              <a:rPr lang="en-US" dirty="0" smtClean="0"/>
              <a:t>Threads in </a:t>
            </a:r>
            <a:r>
              <a:rPr lang="en-US" b="1" i="1" dirty="0" smtClean="0"/>
              <a:t>different</a:t>
            </a:r>
            <a:r>
              <a:rPr lang="en-US" dirty="0" smtClean="0"/>
              <a:t> blocks </a:t>
            </a:r>
            <a:r>
              <a:rPr lang="en-US" b="1" u="sng" dirty="0" smtClean="0">
                <a:effectLst>
                  <a:outerShdw blurRad="38100" dist="38100" dir="2700000" algn="tl">
                    <a:srgbClr val="000000">
                      <a:alpha val="43137"/>
                    </a:srgbClr>
                  </a:outerShdw>
                </a:effectLst>
              </a:rPr>
              <a:t>cannot</a:t>
            </a:r>
            <a:r>
              <a:rPr lang="en-US" dirty="0" smtClean="0"/>
              <a:t> cooperate.  </a:t>
            </a:r>
            <a:r>
              <a:rPr lang="en-US" b="1" i="1" dirty="0" smtClean="0">
                <a:solidFill>
                  <a:srgbClr val="FF0000"/>
                </a:solidFill>
              </a:rPr>
              <a:t>That’s right, </a:t>
            </a:r>
            <a:r>
              <a:rPr lang="en-US" sz="1900" b="1" i="1" dirty="0" smtClean="0">
                <a:solidFill>
                  <a:srgbClr val="FF0000"/>
                </a:solidFill>
                <a:latin typeface="Arial Black" pitchFamily="34" charset="0"/>
              </a:rPr>
              <a:t>THREADS IN DIFFERENT BLOCKS </a:t>
            </a:r>
            <a:r>
              <a:rPr lang="en-US" sz="1900" b="1" i="1" u="sng" dirty="0" smtClean="0">
                <a:solidFill>
                  <a:srgbClr val="FF0000"/>
                </a:solidFill>
                <a:effectLst>
                  <a:outerShdw blurRad="38100" dist="38100" dir="2700000" algn="tl">
                    <a:srgbClr val="000000">
                      <a:alpha val="43137"/>
                    </a:srgbClr>
                  </a:outerShdw>
                </a:effectLst>
                <a:latin typeface="Arial Black" pitchFamily="34" charset="0"/>
              </a:rPr>
              <a:t>CANNOT</a:t>
            </a:r>
            <a:r>
              <a:rPr lang="en-US" sz="1900" b="1" i="1" dirty="0" smtClean="0">
                <a:solidFill>
                  <a:srgbClr val="FF0000"/>
                </a:solidFill>
                <a:latin typeface="Arial Black" pitchFamily="34" charset="0"/>
              </a:rPr>
              <a:t> COOPERATE!</a:t>
            </a:r>
          </a:p>
        </p:txBody>
      </p:sp>
      <p:grpSp>
        <p:nvGrpSpPr>
          <p:cNvPr id="8" name="Group 43"/>
          <p:cNvGrpSpPr>
            <a:grpSpLocks/>
          </p:cNvGrpSpPr>
          <p:nvPr/>
        </p:nvGrpSpPr>
        <p:grpSpPr bwMode="auto">
          <a:xfrm>
            <a:off x="1606550" y="4497387"/>
            <a:ext cx="1558925" cy="211138"/>
            <a:chOff x="1033" y="2544"/>
            <a:chExt cx="982" cy="133"/>
          </a:xfrm>
        </p:grpSpPr>
        <p:sp>
          <p:nvSpPr>
            <p:cNvPr id="16439" name="Rectangle 44"/>
            <p:cNvSpPr>
              <a:spLocks noChangeArrowheads="1"/>
            </p:cNvSpPr>
            <p:nvPr/>
          </p:nvSpPr>
          <p:spPr bwMode="auto">
            <a:xfrm>
              <a:off x="189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40" name="Rectangle 45"/>
            <p:cNvSpPr>
              <a:spLocks noChangeArrowheads="1"/>
            </p:cNvSpPr>
            <p:nvPr/>
          </p:nvSpPr>
          <p:spPr bwMode="auto">
            <a:xfrm>
              <a:off x="1771"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41" name="Rectangle 46"/>
            <p:cNvSpPr>
              <a:spLocks noChangeArrowheads="1"/>
            </p:cNvSpPr>
            <p:nvPr/>
          </p:nvSpPr>
          <p:spPr bwMode="auto">
            <a:xfrm>
              <a:off x="1648"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42" name="Rectangle 47"/>
            <p:cNvSpPr>
              <a:spLocks noChangeArrowheads="1"/>
            </p:cNvSpPr>
            <p:nvPr/>
          </p:nvSpPr>
          <p:spPr bwMode="auto">
            <a:xfrm>
              <a:off x="1525"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43" name="Rectangle 48"/>
            <p:cNvSpPr>
              <a:spLocks noChangeArrowheads="1"/>
            </p:cNvSpPr>
            <p:nvPr/>
          </p:nvSpPr>
          <p:spPr bwMode="auto">
            <a:xfrm>
              <a:off x="1401" y="2544"/>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44" name="Rectangle 49"/>
            <p:cNvSpPr>
              <a:spLocks noChangeArrowheads="1"/>
            </p:cNvSpPr>
            <p:nvPr/>
          </p:nvSpPr>
          <p:spPr bwMode="auto">
            <a:xfrm>
              <a:off x="1279"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45" name="Rectangle 50"/>
            <p:cNvSpPr>
              <a:spLocks noChangeArrowheads="1"/>
            </p:cNvSpPr>
            <p:nvPr/>
          </p:nvSpPr>
          <p:spPr bwMode="auto">
            <a:xfrm>
              <a:off x="1156"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46" name="Rectangle 51"/>
            <p:cNvSpPr>
              <a:spLocks noChangeArrowheads="1"/>
            </p:cNvSpPr>
            <p:nvPr/>
          </p:nvSpPr>
          <p:spPr bwMode="auto">
            <a:xfrm>
              <a:off x="103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47" name="Line 52"/>
            <p:cNvSpPr>
              <a:spLocks noChangeShapeType="1"/>
            </p:cNvSpPr>
            <p:nvPr/>
          </p:nvSpPr>
          <p:spPr bwMode="auto">
            <a:xfrm>
              <a:off x="1033" y="2544"/>
              <a:ext cx="983" cy="1"/>
            </a:xfrm>
            <a:prstGeom prst="line">
              <a:avLst/>
            </a:prstGeom>
            <a:noFill/>
            <a:ln w="28440">
              <a:solidFill>
                <a:srgbClr val="000000"/>
              </a:solidFill>
              <a:miter lim="800000"/>
              <a:headEnd/>
              <a:tailEnd/>
            </a:ln>
          </p:spPr>
          <p:txBody>
            <a:bodyPr/>
            <a:lstStyle/>
            <a:p>
              <a:endParaRPr lang="en-US"/>
            </a:p>
          </p:txBody>
        </p:sp>
        <p:sp>
          <p:nvSpPr>
            <p:cNvPr id="16448" name="Line 53"/>
            <p:cNvSpPr>
              <a:spLocks noChangeShapeType="1"/>
            </p:cNvSpPr>
            <p:nvPr/>
          </p:nvSpPr>
          <p:spPr bwMode="auto">
            <a:xfrm>
              <a:off x="1033" y="2678"/>
              <a:ext cx="983" cy="1"/>
            </a:xfrm>
            <a:prstGeom prst="line">
              <a:avLst/>
            </a:prstGeom>
            <a:noFill/>
            <a:ln w="28440">
              <a:solidFill>
                <a:srgbClr val="000000"/>
              </a:solidFill>
              <a:miter lim="800000"/>
              <a:headEnd/>
              <a:tailEnd/>
            </a:ln>
          </p:spPr>
          <p:txBody>
            <a:bodyPr/>
            <a:lstStyle/>
            <a:p>
              <a:endParaRPr lang="en-US"/>
            </a:p>
          </p:txBody>
        </p:sp>
        <p:sp>
          <p:nvSpPr>
            <p:cNvPr id="16449" name="Line 54"/>
            <p:cNvSpPr>
              <a:spLocks noChangeShapeType="1"/>
            </p:cNvSpPr>
            <p:nvPr/>
          </p:nvSpPr>
          <p:spPr bwMode="auto">
            <a:xfrm>
              <a:off x="1033" y="2544"/>
              <a:ext cx="1" cy="134"/>
            </a:xfrm>
            <a:prstGeom prst="line">
              <a:avLst/>
            </a:prstGeom>
            <a:noFill/>
            <a:ln w="28440">
              <a:solidFill>
                <a:srgbClr val="000000"/>
              </a:solidFill>
              <a:miter lim="800000"/>
              <a:headEnd/>
              <a:tailEnd/>
            </a:ln>
          </p:spPr>
          <p:txBody>
            <a:bodyPr/>
            <a:lstStyle/>
            <a:p>
              <a:endParaRPr lang="en-US"/>
            </a:p>
          </p:txBody>
        </p:sp>
        <p:sp>
          <p:nvSpPr>
            <p:cNvPr id="16450" name="Line 55"/>
            <p:cNvSpPr>
              <a:spLocks noChangeShapeType="1"/>
            </p:cNvSpPr>
            <p:nvPr/>
          </p:nvSpPr>
          <p:spPr bwMode="auto">
            <a:xfrm>
              <a:off x="1156" y="2544"/>
              <a:ext cx="1" cy="134"/>
            </a:xfrm>
            <a:prstGeom prst="line">
              <a:avLst/>
            </a:prstGeom>
            <a:noFill/>
            <a:ln w="12600">
              <a:solidFill>
                <a:srgbClr val="000000"/>
              </a:solidFill>
              <a:miter lim="800000"/>
              <a:headEnd/>
              <a:tailEnd/>
            </a:ln>
          </p:spPr>
          <p:txBody>
            <a:bodyPr/>
            <a:lstStyle/>
            <a:p>
              <a:endParaRPr lang="en-US"/>
            </a:p>
          </p:txBody>
        </p:sp>
        <p:sp>
          <p:nvSpPr>
            <p:cNvPr id="16451" name="Line 56"/>
            <p:cNvSpPr>
              <a:spLocks noChangeShapeType="1"/>
            </p:cNvSpPr>
            <p:nvPr/>
          </p:nvSpPr>
          <p:spPr bwMode="auto">
            <a:xfrm>
              <a:off x="1279" y="2544"/>
              <a:ext cx="1" cy="134"/>
            </a:xfrm>
            <a:prstGeom prst="line">
              <a:avLst/>
            </a:prstGeom>
            <a:noFill/>
            <a:ln w="12600">
              <a:solidFill>
                <a:srgbClr val="000000"/>
              </a:solidFill>
              <a:miter lim="800000"/>
              <a:headEnd/>
              <a:tailEnd/>
            </a:ln>
          </p:spPr>
          <p:txBody>
            <a:bodyPr/>
            <a:lstStyle/>
            <a:p>
              <a:endParaRPr lang="en-US"/>
            </a:p>
          </p:txBody>
        </p:sp>
        <p:sp>
          <p:nvSpPr>
            <p:cNvPr id="16452" name="Line 57"/>
            <p:cNvSpPr>
              <a:spLocks noChangeShapeType="1"/>
            </p:cNvSpPr>
            <p:nvPr/>
          </p:nvSpPr>
          <p:spPr bwMode="auto">
            <a:xfrm>
              <a:off x="1401" y="2544"/>
              <a:ext cx="1" cy="134"/>
            </a:xfrm>
            <a:prstGeom prst="line">
              <a:avLst/>
            </a:prstGeom>
            <a:noFill/>
            <a:ln w="12600">
              <a:solidFill>
                <a:srgbClr val="000000"/>
              </a:solidFill>
              <a:miter lim="800000"/>
              <a:headEnd/>
              <a:tailEnd/>
            </a:ln>
          </p:spPr>
          <p:txBody>
            <a:bodyPr/>
            <a:lstStyle/>
            <a:p>
              <a:endParaRPr lang="en-US"/>
            </a:p>
          </p:txBody>
        </p:sp>
        <p:sp>
          <p:nvSpPr>
            <p:cNvPr id="16453" name="Line 58"/>
            <p:cNvSpPr>
              <a:spLocks noChangeShapeType="1"/>
            </p:cNvSpPr>
            <p:nvPr/>
          </p:nvSpPr>
          <p:spPr bwMode="auto">
            <a:xfrm>
              <a:off x="1525" y="2544"/>
              <a:ext cx="1" cy="134"/>
            </a:xfrm>
            <a:prstGeom prst="line">
              <a:avLst/>
            </a:prstGeom>
            <a:noFill/>
            <a:ln w="12600">
              <a:solidFill>
                <a:srgbClr val="000000"/>
              </a:solidFill>
              <a:miter lim="800000"/>
              <a:headEnd/>
              <a:tailEnd/>
            </a:ln>
          </p:spPr>
          <p:txBody>
            <a:bodyPr/>
            <a:lstStyle/>
            <a:p>
              <a:endParaRPr lang="en-US"/>
            </a:p>
          </p:txBody>
        </p:sp>
        <p:sp>
          <p:nvSpPr>
            <p:cNvPr id="16454" name="Line 59"/>
            <p:cNvSpPr>
              <a:spLocks noChangeShapeType="1"/>
            </p:cNvSpPr>
            <p:nvPr/>
          </p:nvSpPr>
          <p:spPr bwMode="auto">
            <a:xfrm>
              <a:off x="1648" y="2544"/>
              <a:ext cx="1" cy="134"/>
            </a:xfrm>
            <a:prstGeom prst="line">
              <a:avLst/>
            </a:prstGeom>
            <a:noFill/>
            <a:ln w="12600">
              <a:solidFill>
                <a:srgbClr val="000000"/>
              </a:solidFill>
              <a:miter lim="800000"/>
              <a:headEnd/>
              <a:tailEnd/>
            </a:ln>
          </p:spPr>
          <p:txBody>
            <a:bodyPr/>
            <a:lstStyle/>
            <a:p>
              <a:endParaRPr lang="en-US"/>
            </a:p>
          </p:txBody>
        </p:sp>
        <p:sp>
          <p:nvSpPr>
            <p:cNvPr id="16455" name="Line 60"/>
            <p:cNvSpPr>
              <a:spLocks noChangeShapeType="1"/>
            </p:cNvSpPr>
            <p:nvPr/>
          </p:nvSpPr>
          <p:spPr bwMode="auto">
            <a:xfrm>
              <a:off x="1771" y="2544"/>
              <a:ext cx="1" cy="134"/>
            </a:xfrm>
            <a:prstGeom prst="line">
              <a:avLst/>
            </a:prstGeom>
            <a:noFill/>
            <a:ln w="12600">
              <a:solidFill>
                <a:srgbClr val="000000"/>
              </a:solidFill>
              <a:miter lim="800000"/>
              <a:headEnd/>
              <a:tailEnd/>
            </a:ln>
          </p:spPr>
          <p:txBody>
            <a:bodyPr/>
            <a:lstStyle/>
            <a:p>
              <a:endParaRPr lang="en-US"/>
            </a:p>
          </p:txBody>
        </p:sp>
        <p:sp>
          <p:nvSpPr>
            <p:cNvPr id="16456" name="Line 61"/>
            <p:cNvSpPr>
              <a:spLocks noChangeShapeType="1"/>
            </p:cNvSpPr>
            <p:nvPr/>
          </p:nvSpPr>
          <p:spPr bwMode="auto">
            <a:xfrm>
              <a:off x="1893" y="2544"/>
              <a:ext cx="1" cy="134"/>
            </a:xfrm>
            <a:prstGeom prst="line">
              <a:avLst/>
            </a:prstGeom>
            <a:noFill/>
            <a:ln w="12600">
              <a:solidFill>
                <a:srgbClr val="000000"/>
              </a:solidFill>
              <a:miter lim="800000"/>
              <a:headEnd/>
              <a:tailEnd/>
            </a:ln>
          </p:spPr>
          <p:txBody>
            <a:bodyPr/>
            <a:lstStyle/>
            <a:p>
              <a:endParaRPr lang="en-US"/>
            </a:p>
          </p:txBody>
        </p:sp>
        <p:sp>
          <p:nvSpPr>
            <p:cNvPr id="16457" name="Line 62"/>
            <p:cNvSpPr>
              <a:spLocks noChangeShapeType="1"/>
            </p:cNvSpPr>
            <p:nvPr/>
          </p:nvSpPr>
          <p:spPr bwMode="auto">
            <a:xfrm>
              <a:off x="2016" y="2544"/>
              <a:ext cx="1" cy="134"/>
            </a:xfrm>
            <a:prstGeom prst="line">
              <a:avLst/>
            </a:prstGeom>
            <a:noFill/>
            <a:ln w="28440">
              <a:solidFill>
                <a:srgbClr val="000000"/>
              </a:solidFill>
              <a:miter lim="800000"/>
              <a:headEnd/>
              <a:tailEnd/>
            </a:ln>
          </p:spPr>
          <p:txBody>
            <a:bodyPr/>
            <a:lstStyle/>
            <a:p>
              <a:endParaRPr lang="en-US"/>
            </a:p>
          </p:txBody>
        </p:sp>
      </p:grpSp>
      <p:grpSp>
        <p:nvGrpSpPr>
          <p:cNvPr id="9" name="Group 63"/>
          <p:cNvGrpSpPr>
            <a:grpSpLocks/>
          </p:cNvGrpSpPr>
          <p:nvPr/>
        </p:nvGrpSpPr>
        <p:grpSpPr bwMode="auto">
          <a:xfrm>
            <a:off x="3765550" y="4497387"/>
            <a:ext cx="1558925" cy="211138"/>
            <a:chOff x="2393" y="2544"/>
            <a:chExt cx="982" cy="133"/>
          </a:xfrm>
        </p:grpSpPr>
        <p:sp>
          <p:nvSpPr>
            <p:cNvPr id="16420" name="Rectangle 64"/>
            <p:cNvSpPr>
              <a:spLocks noChangeArrowheads="1"/>
            </p:cNvSpPr>
            <p:nvPr/>
          </p:nvSpPr>
          <p:spPr bwMode="auto">
            <a:xfrm>
              <a:off x="325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21" name="Rectangle 65"/>
            <p:cNvSpPr>
              <a:spLocks noChangeArrowheads="1"/>
            </p:cNvSpPr>
            <p:nvPr/>
          </p:nvSpPr>
          <p:spPr bwMode="auto">
            <a:xfrm>
              <a:off x="3131"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22" name="Rectangle 66"/>
            <p:cNvSpPr>
              <a:spLocks noChangeArrowheads="1"/>
            </p:cNvSpPr>
            <p:nvPr/>
          </p:nvSpPr>
          <p:spPr bwMode="auto">
            <a:xfrm>
              <a:off x="3008"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23" name="Rectangle 67"/>
            <p:cNvSpPr>
              <a:spLocks noChangeArrowheads="1"/>
            </p:cNvSpPr>
            <p:nvPr/>
          </p:nvSpPr>
          <p:spPr bwMode="auto">
            <a:xfrm>
              <a:off x="2885"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24" name="Rectangle 68"/>
            <p:cNvSpPr>
              <a:spLocks noChangeArrowheads="1"/>
            </p:cNvSpPr>
            <p:nvPr/>
          </p:nvSpPr>
          <p:spPr bwMode="auto">
            <a:xfrm>
              <a:off x="2761" y="2544"/>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25" name="Rectangle 69"/>
            <p:cNvSpPr>
              <a:spLocks noChangeArrowheads="1"/>
            </p:cNvSpPr>
            <p:nvPr/>
          </p:nvSpPr>
          <p:spPr bwMode="auto">
            <a:xfrm>
              <a:off x="2639" y="2544"/>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26" name="Rectangle 70"/>
            <p:cNvSpPr>
              <a:spLocks noChangeArrowheads="1"/>
            </p:cNvSpPr>
            <p:nvPr/>
          </p:nvSpPr>
          <p:spPr bwMode="auto">
            <a:xfrm>
              <a:off x="2516"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27" name="Rectangle 71"/>
            <p:cNvSpPr>
              <a:spLocks noChangeArrowheads="1"/>
            </p:cNvSpPr>
            <p:nvPr/>
          </p:nvSpPr>
          <p:spPr bwMode="auto">
            <a:xfrm>
              <a:off x="2393" y="2544"/>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28" name="Line 72"/>
            <p:cNvSpPr>
              <a:spLocks noChangeShapeType="1"/>
            </p:cNvSpPr>
            <p:nvPr/>
          </p:nvSpPr>
          <p:spPr bwMode="auto">
            <a:xfrm>
              <a:off x="2393" y="2544"/>
              <a:ext cx="983" cy="1"/>
            </a:xfrm>
            <a:prstGeom prst="line">
              <a:avLst/>
            </a:prstGeom>
            <a:noFill/>
            <a:ln w="28440">
              <a:solidFill>
                <a:srgbClr val="000000"/>
              </a:solidFill>
              <a:miter lim="800000"/>
              <a:headEnd/>
              <a:tailEnd/>
            </a:ln>
          </p:spPr>
          <p:txBody>
            <a:bodyPr/>
            <a:lstStyle/>
            <a:p>
              <a:endParaRPr lang="en-US"/>
            </a:p>
          </p:txBody>
        </p:sp>
        <p:sp>
          <p:nvSpPr>
            <p:cNvPr id="16429" name="Line 73"/>
            <p:cNvSpPr>
              <a:spLocks noChangeShapeType="1"/>
            </p:cNvSpPr>
            <p:nvPr/>
          </p:nvSpPr>
          <p:spPr bwMode="auto">
            <a:xfrm>
              <a:off x="2393" y="2678"/>
              <a:ext cx="983" cy="1"/>
            </a:xfrm>
            <a:prstGeom prst="line">
              <a:avLst/>
            </a:prstGeom>
            <a:noFill/>
            <a:ln w="28440">
              <a:solidFill>
                <a:srgbClr val="000000"/>
              </a:solidFill>
              <a:miter lim="800000"/>
              <a:headEnd/>
              <a:tailEnd/>
            </a:ln>
          </p:spPr>
          <p:txBody>
            <a:bodyPr/>
            <a:lstStyle/>
            <a:p>
              <a:endParaRPr lang="en-US"/>
            </a:p>
          </p:txBody>
        </p:sp>
        <p:sp>
          <p:nvSpPr>
            <p:cNvPr id="16430" name="Line 74"/>
            <p:cNvSpPr>
              <a:spLocks noChangeShapeType="1"/>
            </p:cNvSpPr>
            <p:nvPr/>
          </p:nvSpPr>
          <p:spPr bwMode="auto">
            <a:xfrm>
              <a:off x="2393" y="2544"/>
              <a:ext cx="1" cy="134"/>
            </a:xfrm>
            <a:prstGeom prst="line">
              <a:avLst/>
            </a:prstGeom>
            <a:noFill/>
            <a:ln w="28440">
              <a:solidFill>
                <a:srgbClr val="000000"/>
              </a:solidFill>
              <a:miter lim="800000"/>
              <a:headEnd/>
              <a:tailEnd/>
            </a:ln>
          </p:spPr>
          <p:txBody>
            <a:bodyPr/>
            <a:lstStyle/>
            <a:p>
              <a:endParaRPr lang="en-US"/>
            </a:p>
          </p:txBody>
        </p:sp>
        <p:sp>
          <p:nvSpPr>
            <p:cNvPr id="16431" name="Line 75"/>
            <p:cNvSpPr>
              <a:spLocks noChangeShapeType="1"/>
            </p:cNvSpPr>
            <p:nvPr/>
          </p:nvSpPr>
          <p:spPr bwMode="auto">
            <a:xfrm>
              <a:off x="2516" y="2544"/>
              <a:ext cx="1" cy="134"/>
            </a:xfrm>
            <a:prstGeom prst="line">
              <a:avLst/>
            </a:prstGeom>
            <a:noFill/>
            <a:ln w="12600">
              <a:solidFill>
                <a:srgbClr val="000000"/>
              </a:solidFill>
              <a:miter lim="800000"/>
              <a:headEnd/>
              <a:tailEnd/>
            </a:ln>
          </p:spPr>
          <p:txBody>
            <a:bodyPr/>
            <a:lstStyle/>
            <a:p>
              <a:endParaRPr lang="en-US"/>
            </a:p>
          </p:txBody>
        </p:sp>
        <p:sp>
          <p:nvSpPr>
            <p:cNvPr id="16432" name="Line 76"/>
            <p:cNvSpPr>
              <a:spLocks noChangeShapeType="1"/>
            </p:cNvSpPr>
            <p:nvPr/>
          </p:nvSpPr>
          <p:spPr bwMode="auto">
            <a:xfrm>
              <a:off x="2639" y="2544"/>
              <a:ext cx="1" cy="134"/>
            </a:xfrm>
            <a:prstGeom prst="line">
              <a:avLst/>
            </a:prstGeom>
            <a:noFill/>
            <a:ln w="12600">
              <a:solidFill>
                <a:srgbClr val="000000"/>
              </a:solidFill>
              <a:miter lim="800000"/>
              <a:headEnd/>
              <a:tailEnd/>
            </a:ln>
          </p:spPr>
          <p:txBody>
            <a:bodyPr/>
            <a:lstStyle/>
            <a:p>
              <a:endParaRPr lang="en-US"/>
            </a:p>
          </p:txBody>
        </p:sp>
        <p:sp>
          <p:nvSpPr>
            <p:cNvPr id="16433" name="Line 77"/>
            <p:cNvSpPr>
              <a:spLocks noChangeShapeType="1"/>
            </p:cNvSpPr>
            <p:nvPr/>
          </p:nvSpPr>
          <p:spPr bwMode="auto">
            <a:xfrm>
              <a:off x="2761" y="2544"/>
              <a:ext cx="1" cy="134"/>
            </a:xfrm>
            <a:prstGeom prst="line">
              <a:avLst/>
            </a:prstGeom>
            <a:noFill/>
            <a:ln w="12600">
              <a:solidFill>
                <a:srgbClr val="000000"/>
              </a:solidFill>
              <a:miter lim="800000"/>
              <a:headEnd/>
              <a:tailEnd/>
            </a:ln>
          </p:spPr>
          <p:txBody>
            <a:bodyPr/>
            <a:lstStyle/>
            <a:p>
              <a:endParaRPr lang="en-US"/>
            </a:p>
          </p:txBody>
        </p:sp>
        <p:sp>
          <p:nvSpPr>
            <p:cNvPr id="16434" name="Line 78"/>
            <p:cNvSpPr>
              <a:spLocks noChangeShapeType="1"/>
            </p:cNvSpPr>
            <p:nvPr/>
          </p:nvSpPr>
          <p:spPr bwMode="auto">
            <a:xfrm>
              <a:off x="2885" y="2544"/>
              <a:ext cx="1" cy="134"/>
            </a:xfrm>
            <a:prstGeom prst="line">
              <a:avLst/>
            </a:prstGeom>
            <a:noFill/>
            <a:ln w="12600">
              <a:solidFill>
                <a:srgbClr val="000000"/>
              </a:solidFill>
              <a:miter lim="800000"/>
              <a:headEnd/>
              <a:tailEnd/>
            </a:ln>
          </p:spPr>
          <p:txBody>
            <a:bodyPr/>
            <a:lstStyle/>
            <a:p>
              <a:endParaRPr lang="en-US"/>
            </a:p>
          </p:txBody>
        </p:sp>
        <p:sp>
          <p:nvSpPr>
            <p:cNvPr id="16435" name="Line 79"/>
            <p:cNvSpPr>
              <a:spLocks noChangeShapeType="1"/>
            </p:cNvSpPr>
            <p:nvPr/>
          </p:nvSpPr>
          <p:spPr bwMode="auto">
            <a:xfrm>
              <a:off x="3008" y="2544"/>
              <a:ext cx="1" cy="134"/>
            </a:xfrm>
            <a:prstGeom prst="line">
              <a:avLst/>
            </a:prstGeom>
            <a:noFill/>
            <a:ln w="12600">
              <a:solidFill>
                <a:srgbClr val="000000"/>
              </a:solidFill>
              <a:miter lim="800000"/>
              <a:headEnd/>
              <a:tailEnd/>
            </a:ln>
          </p:spPr>
          <p:txBody>
            <a:bodyPr/>
            <a:lstStyle/>
            <a:p>
              <a:endParaRPr lang="en-US"/>
            </a:p>
          </p:txBody>
        </p:sp>
        <p:sp>
          <p:nvSpPr>
            <p:cNvPr id="16436" name="Line 80"/>
            <p:cNvSpPr>
              <a:spLocks noChangeShapeType="1"/>
            </p:cNvSpPr>
            <p:nvPr/>
          </p:nvSpPr>
          <p:spPr bwMode="auto">
            <a:xfrm>
              <a:off x="3131" y="2544"/>
              <a:ext cx="1" cy="134"/>
            </a:xfrm>
            <a:prstGeom prst="line">
              <a:avLst/>
            </a:prstGeom>
            <a:noFill/>
            <a:ln w="12600">
              <a:solidFill>
                <a:srgbClr val="000000"/>
              </a:solidFill>
              <a:miter lim="800000"/>
              <a:headEnd/>
              <a:tailEnd/>
            </a:ln>
          </p:spPr>
          <p:txBody>
            <a:bodyPr/>
            <a:lstStyle/>
            <a:p>
              <a:endParaRPr lang="en-US"/>
            </a:p>
          </p:txBody>
        </p:sp>
        <p:sp>
          <p:nvSpPr>
            <p:cNvPr id="16437" name="Line 81"/>
            <p:cNvSpPr>
              <a:spLocks noChangeShapeType="1"/>
            </p:cNvSpPr>
            <p:nvPr/>
          </p:nvSpPr>
          <p:spPr bwMode="auto">
            <a:xfrm>
              <a:off x="3253" y="2544"/>
              <a:ext cx="1" cy="134"/>
            </a:xfrm>
            <a:prstGeom prst="line">
              <a:avLst/>
            </a:prstGeom>
            <a:noFill/>
            <a:ln w="12600">
              <a:solidFill>
                <a:srgbClr val="000000"/>
              </a:solidFill>
              <a:miter lim="800000"/>
              <a:headEnd/>
              <a:tailEnd/>
            </a:ln>
          </p:spPr>
          <p:txBody>
            <a:bodyPr/>
            <a:lstStyle/>
            <a:p>
              <a:endParaRPr lang="en-US"/>
            </a:p>
          </p:txBody>
        </p:sp>
        <p:sp>
          <p:nvSpPr>
            <p:cNvPr id="16438" name="Line 82"/>
            <p:cNvSpPr>
              <a:spLocks noChangeShapeType="1"/>
            </p:cNvSpPr>
            <p:nvPr/>
          </p:nvSpPr>
          <p:spPr bwMode="auto">
            <a:xfrm>
              <a:off x="3376" y="2544"/>
              <a:ext cx="1" cy="134"/>
            </a:xfrm>
            <a:prstGeom prst="line">
              <a:avLst/>
            </a:prstGeom>
            <a:noFill/>
            <a:ln w="28440">
              <a:solidFill>
                <a:srgbClr val="000000"/>
              </a:solidFill>
              <a:miter lim="800000"/>
              <a:headEnd/>
              <a:tailEnd/>
            </a:ln>
          </p:spPr>
          <p:txBody>
            <a:bodyPr/>
            <a:lstStyle/>
            <a:p>
              <a:endParaRPr lang="en-US"/>
            </a:p>
          </p:txBody>
        </p:sp>
      </p:grpSp>
      <p:grpSp>
        <p:nvGrpSpPr>
          <p:cNvPr id="10" name="Group 83"/>
          <p:cNvGrpSpPr>
            <a:grpSpLocks/>
          </p:cNvGrpSpPr>
          <p:nvPr/>
        </p:nvGrpSpPr>
        <p:grpSpPr bwMode="auto">
          <a:xfrm>
            <a:off x="6500812" y="4498975"/>
            <a:ext cx="1558925" cy="211137"/>
            <a:chOff x="4116" y="2545"/>
            <a:chExt cx="982" cy="133"/>
          </a:xfrm>
        </p:grpSpPr>
        <p:sp>
          <p:nvSpPr>
            <p:cNvPr id="16401" name="Rectangle 84"/>
            <p:cNvSpPr>
              <a:spLocks noChangeArrowheads="1"/>
            </p:cNvSpPr>
            <p:nvPr/>
          </p:nvSpPr>
          <p:spPr bwMode="auto">
            <a:xfrm>
              <a:off x="4976"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7</a:t>
              </a:r>
            </a:p>
          </p:txBody>
        </p:sp>
        <p:sp>
          <p:nvSpPr>
            <p:cNvPr id="16402" name="Rectangle 85"/>
            <p:cNvSpPr>
              <a:spLocks noChangeArrowheads="1"/>
            </p:cNvSpPr>
            <p:nvPr/>
          </p:nvSpPr>
          <p:spPr bwMode="auto">
            <a:xfrm>
              <a:off x="4854" y="2545"/>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6</a:t>
              </a:r>
            </a:p>
          </p:txBody>
        </p:sp>
        <p:sp>
          <p:nvSpPr>
            <p:cNvPr id="16403" name="Rectangle 86"/>
            <p:cNvSpPr>
              <a:spLocks noChangeArrowheads="1"/>
            </p:cNvSpPr>
            <p:nvPr/>
          </p:nvSpPr>
          <p:spPr bwMode="auto">
            <a:xfrm>
              <a:off x="4731"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5</a:t>
              </a:r>
            </a:p>
          </p:txBody>
        </p:sp>
        <p:sp>
          <p:nvSpPr>
            <p:cNvPr id="16404" name="Rectangle 87"/>
            <p:cNvSpPr>
              <a:spLocks noChangeArrowheads="1"/>
            </p:cNvSpPr>
            <p:nvPr/>
          </p:nvSpPr>
          <p:spPr bwMode="auto">
            <a:xfrm>
              <a:off x="4608"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4</a:t>
              </a:r>
            </a:p>
          </p:txBody>
        </p:sp>
        <p:sp>
          <p:nvSpPr>
            <p:cNvPr id="16405" name="Rectangle 88"/>
            <p:cNvSpPr>
              <a:spLocks noChangeArrowheads="1"/>
            </p:cNvSpPr>
            <p:nvPr/>
          </p:nvSpPr>
          <p:spPr bwMode="auto">
            <a:xfrm>
              <a:off x="4484" y="2545"/>
              <a:ext cx="124"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3</a:t>
              </a:r>
            </a:p>
          </p:txBody>
        </p:sp>
        <p:sp>
          <p:nvSpPr>
            <p:cNvPr id="16406" name="Rectangle 89"/>
            <p:cNvSpPr>
              <a:spLocks noChangeArrowheads="1"/>
            </p:cNvSpPr>
            <p:nvPr/>
          </p:nvSpPr>
          <p:spPr bwMode="auto">
            <a:xfrm>
              <a:off x="4362" y="2545"/>
              <a:ext cx="122"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2</a:t>
              </a:r>
            </a:p>
          </p:txBody>
        </p:sp>
        <p:sp>
          <p:nvSpPr>
            <p:cNvPr id="16407" name="Rectangle 90"/>
            <p:cNvSpPr>
              <a:spLocks noChangeArrowheads="1"/>
            </p:cNvSpPr>
            <p:nvPr/>
          </p:nvSpPr>
          <p:spPr bwMode="auto">
            <a:xfrm>
              <a:off x="4239"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1</a:t>
              </a:r>
            </a:p>
          </p:txBody>
        </p:sp>
        <p:sp>
          <p:nvSpPr>
            <p:cNvPr id="16408" name="Rectangle 91"/>
            <p:cNvSpPr>
              <a:spLocks noChangeArrowheads="1"/>
            </p:cNvSpPr>
            <p:nvPr/>
          </p:nvSpPr>
          <p:spPr bwMode="auto">
            <a:xfrm>
              <a:off x="4116" y="2545"/>
              <a:ext cx="123" cy="134"/>
            </a:xfrm>
            <a:prstGeom prst="rect">
              <a:avLst/>
            </a:prstGeom>
            <a:noFill/>
            <a:ln w="9525">
              <a:noFill/>
              <a:round/>
              <a:headEnd/>
              <a:tailEnd/>
            </a:ln>
          </p:spPr>
          <p:txBody>
            <a:bodyPr lIns="90000" tIns="46800" rIns="90000" bIns="46800"/>
            <a:lstStyle/>
            <a:p>
              <a:pPr defTabSz="449263">
                <a:spcBef>
                  <a:spcPts val="200"/>
                </a:spcBef>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800">
                  <a:solidFill>
                    <a:srgbClr val="000000"/>
                  </a:solidFill>
                  <a:latin typeface="Arial" charset="0"/>
                </a:rPr>
                <a:t>0</a:t>
              </a:r>
            </a:p>
          </p:txBody>
        </p:sp>
        <p:sp>
          <p:nvSpPr>
            <p:cNvPr id="16409" name="Line 92"/>
            <p:cNvSpPr>
              <a:spLocks noChangeShapeType="1"/>
            </p:cNvSpPr>
            <p:nvPr/>
          </p:nvSpPr>
          <p:spPr bwMode="auto">
            <a:xfrm>
              <a:off x="4116" y="2545"/>
              <a:ext cx="983" cy="1"/>
            </a:xfrm>
            <a:prstGeom prst="line">
              <a:avLst/>
            </a:prstGeom>
            <a:noFill/>
            <a:ln w="28440">
              <a:solidFill>
                <a:srgbClr val="000000"/>
              </a:solidFill>
              <a:miter lim="800000"/>
              <a:headEnd/>
              <a:tailEnd/>
            </a:ln>
          </p:spPr>
          <p:txBody>
            <a:bodyPr/>
            <a:lstStyle/>
            <a:p>
              <a:endParaRPr lang="en-US"/>
            </a:p>
          </p:txBody>
        </p:sp>
        <p:sp>
          <p:nvSpPr>
            <p:cNvPr id="16410" name="Line 93"/>
            <p:cNvSpPr>
              <a:spLocks noChangeShapeType="1"/>
            </p:cNvSpPr>
            <p:nvPr/>
          </p:nvSpPr>
          <p:spPr bwMode="auto">
            <a:xfrm>
              <a:off x="4116" y="2679"/>
              <a:ext cx="983" cy="1"/>
            </a:xfrm>
            <a:prstGeom prst="line">
              <a:avLst/>
            </a:prstGeom>
            <a:noFill/>
            <a:ln w="28440">
              <a:solidFill>
                <a:srgbClr val="000000"/>
              </a:solidFill>
              <a:miter lim="800000"/>
              <a:headEnd/>
              <a:tailEnd/>
            </a:ln>
          </p:spPr>
          <p:txBody>
            <a:bodyPr/>
            <a:lstStyle/>
            <a:p>
              <a:endParaRPr lang="en-US"/>
            </a:p>
          </p:txBody>
        </p:sp>
        <p:sp>
          <p:nvSpPr>
            <p:cNvPr id="16411" name="Line 94"/>
            <p:cNvSpPr>
              <a:spLocks noChangeShapeType="1"/>
            </p:cNvSpPr>
            <p:nvPr/>
          </p:nvSpPr>
          <p:spPr bwMode="auto">
            <a:xfrm>
              <a:off x="4116" y="2545"/>
              <a:ext cx="1" cy="134"/>
            </a:xfrm>
            <a:prstGeom prst="line">
              <a:avLst/>
            </a:prstGeom>
            <a:noFill/>
            <a:ln w="28440">
              <a:solidFill>
                <a:srgbClr val="000000"/>
              </a:solidFill>
              <a:miter lim="800000"/>
              <a:headEnd/>
              <a:tailEnd/>
            </a:ln>
          </p:spPr>
          <p:txBody>
            <a:bodyPr/>
            <a:lstStyle/>
            <a:p>
              <a:endParaRPr lang="en-US"/>
            </a:p>
          </p:txBody>
        </p:sp>
        <p:sp>
          <p:nvSpPr>
            <p:cNvPr id="16412" name="Line 95"/>
            <p:cNvSpPr>
              <a:spLocks noChangeShapeType="1"/>
            </p:cNvSpPr>
            <p:nvPr/>
          </p:nvSpPr>
          <p:spPr bwMode="auto">
            <a:xfrm>
              <a:off x="4239" y="2545"/>
              <a:ext cx="1" cy="134"/>
            </a:xfrm>
            <a:prstGeom prst="line">
              <a:avLst/>
            </a:prstGeom>
            <a:noFill/>
            <a:ln w="12600">
              <a:solidFill>
                <a:srgbClr val="000000"/>
              </a:solidFill>
              <a:miter lim="800000"/>
              <a:headEnd/>
              <a:tailEnd/>
            </a:ln>
          </p:spPr>
          <p:txBody>
            <a:bodyPr/>
            <a:lstStyle/>
            <a:p>
              <a:endParaRPr lang="en-US"/>
            </a:p>
          </p:txBody>
        </p:sp>
        <p:sp>
          <p:nvSpPr>
            <p:cNvPr id="16413" name="Line 96"/>
            <p:cNvSpPr>
              <a:spLocks noChangeShapeType="1"/>
            </p:cNvSpPr>
            <p:nvPr/>
          </p:nvSpPr>
          <p:spPr bwMode="auto">
            <a:xfrm>
              <a:off x="4362" y="2545"/>
              <a:ext cx="1" cy="134"/>
            </a:xfrm>
            <a:prstGeom prst="line">
              <a:avLst/>
            </a:prstGeom>
            <a:noFill/>
            <a:ln w="12600">
              <a:solidFill>
                <a:srgbClr val="000000"/>
              </a:solidFill>
              <a:miter lim="800000"/>
              <a:headEnd/>
              <a:tailEnd/>
            </a:ln>
          </p:spPr>
          <p:txBody>
            <a:bodyPr/>
            <a:lstStyle/>
            <a:p>
              <a:endParaRPr lang="en-US"/>
            </a:p>
          </p:txBody>
        </p:sp>
        <p:sp>
          <p:nvSpPr>
            <p:cNvPr id="16414" name="Line 97"/>
            <p:cNvSpPr>
              <a:spLocks noChangeShapeType="1"/>
            </p:cNvSpPr>
            <p:nvPr/>
          </p:nvSpPr>
          <p:spPr bwMode="auto">
            <a:xfrm>
              <a:off x="4484" y="2545"/>
              <a:ext cx="1" cy="134"/>
            </a:xfrm>
            <a:prstGeom prst="line">
              <a:avLst/>
            </a:prstGeom>
            <a:noFill/>
            <a:ln w="12600">
              <a:solidFill>
                <a:srgbClr val="000000"/>
              </a:solidFill>
              <a:miter lim="800000"/>
              <a:headEnd/>
              <a:tailEnd/>
            </a:ln>
          </p:spPr>
          <p:txBody>
            <a:bodyPr/>
            <a:lstStyle/>
            <a:p>
              <a:endParaRPr lang="en-US"/>
            </a:p>
          </p:txBody>
        </p:sp>
        <p:sp>
          <p:nvSpPr>
            <p:cNvPr id="16415" name="Line 98"/>
            <p:cNvSpPr>
              <a:spLocks noChangeShapeType="1"/>
            </p:cNvSpPr>
            <p:nvPr/>
          </p:nvSpPr>
          <p:spPr bwMode="auto">
            <a:xfrm>
              <a:off x="4608" y="2545"/>
              <a:ext cx="1" cy="134"/>
            </a:xfrm>
            <a:prstGeom prst="line">
              <a:avLst/>
            </a:prstGeom>
            <a:noFill/>
            <a:ln w="12600">
              <a:solidFill>
                <a:srgbClr val="000000"/>
              </a:solidFill>
              <a:miter lim="800000"/>
              <a:headEnd/>
              <a:tailEnd/>
            </a:ln>
          </p:spPr>
          <p:txBody>
            <a:bodyPr/>
            <a:lstStyle/>
            <a:p>
              <a:endParaRPr lang="en-US"/>
            </a:p>
          </p:txBody>
        </p:sp>
        <p:sp>
          <p:nvSpPr>
            <p:cNvPr id="16416" name="Line 99"/>
            <p:cNvSpPr>
              <a:spLocks noChangeShapeType="1"/>
            </p:cNvSpPr>
            <p:nvPr/>
          </p:nvSpPr>
          <p:spPr bwMode="auto">
            <a:xfrm>
              <a:off x="4731" y="2545"/>
              <a:ext cx="1" cy="134"/>
            </a:xfrm>
            <a:prstGeom prst="line">
              <a:avLst/>
            </a:prstGeom>
            <a:noFill/>
            <a:ln w="12600">
              <a:solidFill>
                <a:srgbClr val="000000"/>
              </a:solidFill>
              <a:miter lim="800000"/>
              <a:headEnd/>
              <a:tailEnd/>
            </a:ln>
          </p:spPr>
          <p:txBody>
            <a:bodyPr/>
            <a:lstStyle/>
            <a:p>
              <a:endParaRPr lang="en-US"/>
            </a:p>
          </p:txBody>
        </p:sp>
        <p:sp>
          <p:nvSpPr>
            <p:cNvPr id="16417" name="Line 100"/>
            <p:cNvSpPr>
              <a:spLocks noChangeShapeType="1"/>
            </p:cNvSpPr>
            <p:nvPr/>
          </p:nvSpPr>
          <p:spPr bwMode="auto">
            <a:xfrm>
              <a:off x="4854" y="2545"/>
              <a:ext cx="1" cy="134"/>
            </a:xfrm>
            <a:prstGeom prst="line">
              <a:avLst/>
            </a:prstGeom>
            <a:noFill/>
            <a:ln w="12600">
              <a:solidFill>
                <a:srgbClr val="000000"/>
              </a:solidFill>
              <a:miter lim="800000"/>
              <a:headEnd/>
              <a:tailEnd/>
            </a:ln>
          </p:spPr>
          <p:txBody>
            <a:bodyPr/>
            <a:lstStyle/>
            <a:p>
              <a:endParaRPr lang="en-US"/>
            </a:p>
          </p:txBody>
        </p:sp>
        <p:sp>
          <p:nvSpPr>
            <p:cNvPr id="16418" name="Line 101"/>
            <p:cNvSpPr>
              <a:spLocks noChangeShapeType="1"/>
            </p:cNvSpPr>
            <p:nvPr/>
          </p:nvSpPr>
          <p:spPr bwMode="auto">
            <a:xfrm>
              <a:off x="4976" y="2545"/>
              <a:ext cx="1" cy="134"/>
            </a:xfrm>
            <a:prstGeom prst="line">
              <a:avLst/>
            </a:prstGeom>
            <a:noFill/>
            <a:ln w="12600">
              <a:solidFill>
                <a:srgbClr val="000000"/>
              </a:solidFill>
              <a:miter lim="800000"/>
              <a:headEnd/>
              <a:tailEnd/>
            </a:ln>
          </p:spPr>
          <p:txBody>
            <a:bodyPr/>
            <a:lstStyle/>
            <a:p>
              <a:endParaRPr lang="en-US"/>
            </a:p>
          </p:txBody>
        </p:sp>
        <p:sp>
          <p:nvSpPr>
            <p:cNvPr id="16419" name="Line 102"/>
            <p:cNvSpPr>
              <a:spLocks noChangeShapeType="1"/>
            </p:cNvSpPr>
            <p:nvPr/>
          </p:nvSpPr>
          <p:spPr bwMode="auto">
            <a:xfrm>
              <a:off x="5099" y="2545"/>
              <a:ext cx="1" cy="134"/>
            </a:xfrm>
            <a:prstGeom prst="line">
              <a:avLst/>
            </a:prstGeom>
            <a:noFill/>
            <a:ln w="28440">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3008392585"/>
      </p:ext>
    </p:extLst>
  </p:cSld>
  <p:clrMapOvr>
    <a:masterClrMapping/>
  </p:clrMapOvr>
  <p:transition/>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609600"/>
          </a:xfrm>
        </p:spPr>
        <p:txBody>
          <a:bodyPr/>
          <a:lstStyle/>
          <a:p>
            <a:r>
              <a:rPr lang="en-US" dirty="0" smtClean="0"/>
              <a:t>Rules for Thread Organization – Fermi</a:t>
            </a:r>
            <a:endParaRPr lang="en-US" dirty="0"/>
          </a:p>
        </p:txBody>
      </p:sp>
      <p:sp>
        <p:nvSpPr>
          <p:cNvPr id="3" name="Content Placeholder 2"/>
          <p:cNvSpPr>
            <a:spLocks noGrp="1"/>
          </p:cNvSpPr>
          <p:nvPr>
            <p:ph idx="1"/>
          </p:nvPr>
        </p:nvSpPr>
        <p:spPr>
          <a:xfrm>
            <a:off x="914400" y="990600"/>
            <a:ext cx="7696200" cy="5562600"/>
          </a:xfrm>
        </p:spPr>
        <p:txBody>
          <a:bodyPr/>
          <a:lstStyle/>
          <a:p>
            <a:pPr>
              <a:buNone/>
            </a:pPr>
            <a:r>
              <a:rPr lang="en-US" sz="1800" b="1" dirty="0" smtClean="0">
                <a:latin typeface="Calibri" pitchFamily="34" charset="0"/>
                <a:cs typeface="Calibri" pitchFamily="34" charset="0"/>
              </a:rPr>
              <a:t>THREADs are organized into BLOCKs:</a:t>
            </a:r>
          </a:p>
          <a:p>
            <a:r>
              <a:rPr lang="en-US" sz="1800" b="1" dirty="0" smtClean="0">
                <a:solidFill>
                  <a:srgbClr val="0070C0"/>
                </a:solidFill>
                <a:latin typeface="Calibri" pitchFamily="34" charset="0"/>
                <a:cs typeface="Calibri" pitchFamily="34" charset="0"/>
              </a:rPr>
              <a:t>Min(|THREADs|) / BLOCK   =     1</a:t>
            </a:r>
          </a:p>
          <a:p>
            <a:r>
              <a:rPr lang="en-US" sz="1800" b="1" dirty="0" smtClean="0">
                <a:solidFill>
                  <a:srgbClr val="0070C0"/>
                </a:solidFill>
                <a:latin typeface="Calibri" pitchFamily="34" charset="0"/>
                <a:cs typeface="Calibri" pitchFamily="34" charset="0"/>
              </a:rPr>
              <a:t>Max(|THREADs|) / BLOCK  =  1024</a:t>
            </a:r>
          </a:p>
          <a:p>
            <a:pPr>
              <a:buNone/>
            </a:pPr>
            <a:r>
              <a:rPr lang="en-US" sz="1800" b="1" dirty="0" smtClean="0">
                <a:latin typeface="Calibri" pitchFamily="34" charset="0"/>
                <a:cs typeface="Calibri" pitchFamily="34" charset="0"/>
              </a:rPr>
              <a:t>BLOCKs always run on a single SM</a:t>
            </a:r>
          </a:p>
          <a:p>
            <a:pPr>
              <a:buNone/>
            </a:pPr>
            <a:endParaRPr lang="en-US" sz="1800" b="1"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Multiple BLOCKs can </a:t>
            </a:r>
            <a:r>
              <a:rPr lang="en-US" sz="1800" b="1" i="1" dirty="0" smtClean="0">
                <a:latin typeface="Calibri" pitchFamily="34" charset="0"/>
                <a:cs typeface="Calibri" pitchFamily="34" charset="0"/>
              </a:rPr>
              <a:t>run</a:t>
            </a:r>
            <a:r>
              <a:rPr lang="en-US" sz="1800" b="1" dirty="0" smtClean="0">
                <a:latin typeface="Calibri" pitchFamily="34" charset="0"/>
                <a:cs typeface="Calibri" pitchFamily="34" charset="0"/>
              </a:rPr>
              <a:t> at the “same time” on a single SM:</a:t>
            </a:r>
          </a:p>
          <a:p>
            <a:r>
              <a:rPr lang="en-US" sz="1800" b="1" dirty="0" smtClean="0">
                <a:solidFill>
                  <a:srgbClr val="0070C0"/>
                </a:solidFill>
                <a:latin typeface="Calibri" pitchFamily="34" charset="0"/>
                <a:cs typeface="Calibri" pitchFamily="34" charset="0"/>
              </a:rPr>
              <a:t>Max(|BLOCKs|) / 1 SM      =     8</a:t>
            </a:r>
          </a:p>
          <a:p>
            <a:r>
              <a:rPr lang="en-US" sz="1800" b="1" dirty="0" smtClean="0">
                <a:solidFill>
                  <a:srgbClr val="0070C0"/>
                </a:solidFill>
                <a:latin typeface="Calibri" pitchFamily="34" charset="0"/>
                <a:cs typeface="Calibri" pitchFamily="34" charset="0"/>
              </a:rPr>
              <a:t>Max(|BLOCKs|) / 14 SMs  =  112</a:t>
            </a:r>
          </a:p>
          <a:p>
            <a:pPr>
              <a:buNone/>
            </a:pPr>
            <a:endParaRPr lang="en-US" sz="1800" b="1" dirty="0" smtClean="0">
              <a:latin typeface="Calibri" pitchFamily="34" charset="0"/>
              <a:cs typeface="Calibri" pitchFamily="34" charset="0"/>
            </a:endParaRPr>
          </a:p>
          <a:p>
            <a:pPr>
              <a:buNone/>
            </a:pPr>
            <a:r>
              <a:rPr lang="en-US" sz="1800" b="1" dirty="0" smtClean="0">
                <a:latin typeface="Calibri" pitchFamily="34" charset="0"/>
                <a:cs typeface="Calibri" pitchFamily="34" charset="0"/>
              </a:rPr>
              <a:t>But the number of threads that can run on a SM is less than the product of the maxima:</a:t>
            </a:r>
          </a:p>
          <a:p>
            <a:r>
              <a:rPr lang="en-US" sz="1800" b="1" dirty="0" smtClean="0">
                <a:solidFill>
                  <a:srgbClr val="0070C0"/>
                </a:solidFill>
                <a:latin typeface="Calibri" pitchFamily="34" charset="0"/>
                <a:cs typeface="Calibri" pitchFamily="34" charset="0"/>
              </a:rPr>
              <a:t>Max(|THREADs|) / 1 SM      =    1,536        </a:t>
            </a:r>
            <a:r>
              <a:rPr lang="en-US" sz="1600" i="1" dirty="0" smtClean="0">
                <a:solidFill>
                  <a:srgbClr val="0070C0"/>
                </a:solidFill>
                <a:latin typeface="Calibri" pitchFamily="34" charset="0"/>
                <a:cs typeface="Calibri" pitchFamily="34" charset="0"/>
              </a:rPr>
              <a:t>&gt;&gt; not 8 x 1024 = 8,192</a:t>
            </a:r>
            <a:endParaRPr lang="en-US" sz="1800" i="1" dirty="0" smtClean="0">
              <a:solidFill>
                <a:srgbClr val="0070C0"/>
              </a:solidFill>
              <a:latin typeface="Calibri" pitchFamily="34" charset="0"/>
              <a:cs typeface="Calibri" pitchFamily="34" charset="0"/>
            </a:endParaRPr>
          </a:p>
          <a:p>
            <a:r>
              <a:rPr lang="en-US" sz="1800" b="1" dirty="0" smtClean="0">
                <a:solidFill>
                  <a:srgbClr val="0070C0"/>
                </a:solidFill>
                <a:latin typeface="Calibri" pitchFamily="34" charset="0"/>
                <a:cs typeface="Calibri" pitchFamily="34" charset="0"/>
              </a:rPr>
              <a:t>Max(|THREADs|) / 14 SMs  =  21,504    </a:t>
            </a:r>
            <a:r>
              <a:rPr lang="en-US" sz="1800" i="1" dirty="0" smtClean="0">
                <a:solidFill>
                  <a:srgbClr val="0070C0"/>
                </a:solidFill>
                <a:latin typeface="Calibri" pitchFamily="34" charset="0"/>
                <a:cs typeface="Calibri" pitchFamily="34" charset="0"/>
              </a:rPr>
              <a:t>    </a:t>
            </a:r>
            <a:r>
              <a:rPr lang="en-US" sz="1600" i="1" dirty="0" smtClean="0">
                <a:solidFill>
                  <a:srgbClr val="0070C0"/>
                </a:solidFill>
                <a:latin typeface="Calibri" pitchFamily="34" charset="0"/>
                <a:cs typeface="Calibri" pitchFamily="34" charset="0"/>
              </a:rPr>
              <a:t>&gt;&gt; not 14 x 8 x 1024 = 114,688</a:t>
            </a:r>
            <a:endParaRPr lang="en-US" sz="1800" i="1" dirty="0" smtClean="0">
              <a:solidFill>
                <a:srgbClr val="0070C0"/>
              </a:solidFill>
              <a:latin typeface="Calibri" pitchFamily="34" charset="0"/>
              <a:cs typeface="Calibri" pitchFamily="34" charset="0"/>
            </a:endParaRPr>
          </a:p>
          <a:p>
            <a:pPr>
              <a:buNone/>
            </a:pPr>
            <a:r>
              <a:rPr lang="en-US" sz="1800" b="1" dirty="0" smtClean="0">
                <a:latin typeface="Calibri" pitchFamily="34" charset="0"/>
                <a:cs typeface="Calibri" pitchFamily="34" charset="0"/>
              </a:rPr>
              <a:t>So 1536 THREADs (on a single SM) can be organized into:</a:t>
            </a:r>
          </a:p>
          <a:p>
            <a:pPr lvl="1"/>
            <a:r>
              <a:rPr lang="en-US" sz="1600" b="1" dirty="0" smtClean="0">
                <a:solidFill>
                  <a:srgbClr val="0070C0"/>
                </a:solidFill>
                <a:latin typeface="Calibri" pitchFamily="34" charset="0"/>
                <a:cs typeface="Calibri" pitchFamily="34" charset="0"/>
              </a:rPr>
              <a:t>1 BLOCK of 1024       </a:t>
            </a:r>
            <a:r>
              <a:rPr lang="en-US" sz="1400" i="1" dirty="0" smtClean="0">
                <a:solidFill>
                  <a:srgbClr val="0070C0"/>
                </a:solidFill>
                <a:latin typeface="Calibri" pitchFamily="34" charset="0"/>
                <a:cs typeface="Calibri" pitchFamily="34" charset="0"/>
              </a:rPr>
              <a:t>&gt;&gt; limit on # of threads/BLOCK</a:t>
            </a:r>
          </a:p>
          <a:p>
            <a:pPr lvl="1"/>
            <a:r>
              <a:rPr lang="en-US" sz="1600" b="1" dirty="0">
                <a:solidFill>
                  <a:srgbClr val="0070C0"/>
                </a:solidFill>
                <a:latin typeface="Calibri" pitchFamily="34" charset="0"/>
                <a:cs typeface="Calibri" pitchFamily="34" charset="0"/>
              </a:rPr>
              <a:t>3</a:t>
            </a:r>
            <a:r>
              <a:rPr lang="en-US" sz="1600" b="1" dirty="0" smtClean="0">
                <a:solidFill>
                  <a:srgbClr val="0070C0"/>
                </a:solidFill>
                <a:latin typeface="Calibri" pitchFamily="34" charset="0"/>
                <a:cs typeface="Calibri" pitchFamily="34" charset="0"/>
              </a:rPr>
              <a:t> BLOCKs of 512</a:t>
            </a:r>
          </a:p>
          <a:p>
            <a:pPr lvl="1"/>
            <a:r>
              <a:rPr lang="en-US" sz="1600" b="1" dirty="0" smtClean="0">
                <a:solidFill>
                  <a:srgbClr val="0070C0"/>
                </a:solidFill>
                <a:latin typeface="Calibri" pitchFamily="34" charset="0"/>
                <a:cs typeface="Calibri" pitchFamily="34" charset="0"/>
              </a:rPr>
              <a:t>8 BLOCKs of 192        </a:t>
            </a:r>
            <a:r>
              <a:rPr lang="en-US" sz="1400" i="1" dirty="0" smtClean="0">
                <a:solidFill>
                  <a:srgbClr val="0070C0"/>
                </a:solidFill>
                <a:latin typeface="Calibri" pitchFamily="34" charset="0"/>
                <a:cs typeface="Calibri" pitchFamily="34" charset="0"/>
              </a:rPr>
              <a:t>&gt;&gt; limit on </a:t>
            </a:r>
            <a:r>
              <a:rPr lang="en-US" sz="1400" i="1" dirty="0">
                <a:solidFill>
                  <a:srgbClr val="0070C0"/>
                </a:solidFill>
                <a:latin typeface="Calibri" pitchFamily="34" charset="0"/>
                <a:cs typeface="Calibri" pitchFamily="34" charset="0"/>
              </a:rPr>
              <a:t>#</a:t>
            </a:r>
            <a:r>
              <a:rPr lang="en-US" sz="1400" i="1" dirty="0" smtClean="0">
                <a:solidFill>
                  <a:srgbClr val="0070C0"/>
                </a:solidFill>
                <a:latin typeface="Calibri" pitchFamily="34" charset="0"/>
                <a:cs typeface="Calibri" pitchFamily="34" charset="0"/>
              </a:rPr>
              <a:t> of BLOCKs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609600"/>
          </a:xfrm>
        </p:spPr>
        <p:txBody>
          <a:bodyPr/>
          <a:lstStyle/>
          <a:p>
            <a:r>
              <a:rPr lang="en-US" dirty="0" smtClean="0"/>
              <a:t>Rules for Thread Organization, cont.</a:t>
            </a:r>
            <a:endParaRPr lang="en-US" dirty="0"/>
          </a:p>
        </p:txBody>
      </p:sp>
      <p:sp>
        <p:nvSpPr>
          <p:cNvPr id="3" name="Content Placeholder 2"/>
          <p:cNvSpPr>
            <a:spLocks noGrp="1"/>
          </p:cNvSpPr>
          <p:nvPr>
            <p:ph idx="1"/>
          </p:nvPr>
        </p:nvSpPr>
        <p:spPr>
          <a:xfrm>
            <a:off x="381000" y="1066800"/>
            <a:ext cx="8382000" cy="5638800"/>
          </a:xfrm>
        </p:spPr>
        <p:txBody>
          <a:bodyPr/>
          <a:lstStyle/>
          <a:p>
            <a:pPr>
              <a:buNone/>
            </a:pPr>
            <a:r>
              <a:rPr lang="en-US" sz="1800" b="1" dirty="0" smtClean="0"/>
              <a:t>For multiple BLOCKs of THREADs, all BLOCKs must have the same size and shape.</a:t>
            </a:r>
          </a:p>
          <a:p>
            <a:pPr lvl="1"/>
            <a:r>
              <a:rPr lang="en-US" sz="1400" i="1" dirty="0" smtClean="0"/>
              <a:t>What’s “shape”? -- see on next slides</a:t>
            </a:r>
          </a:p>
          <a:p>
            <a:pPr>
              <a:buNone/>
            </a:pPr>
            <a:endParaRPr lang="en-US" sz="1800" b="1" dirty="0" smtClean="0"/>
          </a:p>
          <a:p>
            <a:pPr>
              <a:buNone/>
            </a:pPr>
            <a:r>
              <a:rPr lang="en-US" sz="1800" b="1" dirty="0" smtClean="0"/>
              <a:t>Why choose one organization over another?  What should be …</a:t>
            </a:r>
          </a:p>
          <a:p>
            <a:r>
              <a:rPr lang="en-US" sz="1800" b="1" dirty="0" smtClean="0">
                <a:solidFill>
                  <a:srgbClr val="0070C0"/>
                </a:solidFill>
              </a:rPr>
              <a:t>… the Total Number of THREADs per problem?</a:t>
            </a:r>
          </a:p>
          <a:p>
            <a:pPr lvl="1"/>
            <a:r>
              <a:rPr lang="en-US" sz="1400" b="1" dirty="0" smtClean="0">
                <a:solidFill>
                  <a:schemeClr val="bg1">
                    <a:lumMod val="50000"/>
                  </a:schemeClr>
                </a:solidFill>
              </a:rPr>
              <a:t>More THREADs means less work per THREAD</a:t>
            </a:r>
          </a:p>
          <a:p>
            <a:pPr lvl="1"/>
            <a:r>
              <a:rPr lang="en-US" sz="1400" i="1" dirty="0" smtClean="0">
                <a:solidFill>
                  <a:schemeClr val="bg1">
                    <a:lumMod val="50000"/>
                  </a:schemeClr>
                </a:solidFill>
              </a:rPr>
              <a:t>Choosing this is another issue -- see below</a:t>
            </a:r>
          </a:p>
          <a:p>
            <a:r>
              <a:rPr lang="en-US" sz="1800" b="1" dirty="0" smtClean="0">
                <a:solidFill>
                  <a:srgbClr val="0070C0"/>
                </a:solidFill>
              </a:rPr>
              <a:t>… the Total Number of BLOCKs?</a:t>
            </a:r>
          </a:p>
          <a:p>
            <a:pPr lvl="1"/>
            <a:r>
              <a:rPr lang="en-US" sz="1400" b="1" dirty="0" smtClean="0">
                <a:solidFill>
                  <a:schemeClr val="bg1">
                    <a:lumMod val="50000"/>
                  </a:schemeClr>
                </a:solidFill>
              </a:rPr>
              <a:t>More BLOCKs means less work per BLOCK</a:t>
            </a:r>
          </a:p>
          <a:p>
            <a:r>
              <a:rPr lang="en-US" sz="1800" b="1" dirty="0" smtClean="0">
                <a:solidFill>
                  <a:srgbClr val="0070C0"/>
                </a:solidFill>
              </a:rPr>
              <a:t>… the Number of THREADs per BLOCK?</a:t>
            </a:r>
          </a:p>
          <a:p>
            <a:pPr lvl="1"/>
            <a:r>
              <a:rPr lang="en-US" sz="1400" i="1" dirty="0" smtClean="0">
                <a:solidFill>
                  <a:schemeClr val="bg1">
                    <a:lumMod val="50000"/>
                  </a:schemeClr>
                </a:solidFill>
              </a:rPr>
              <a:t>follows from other two</a:t>
            </a:r>
          </a:p>
          <a:p>
            <a:endParaRPr lang="en-US" sz="1800" b="1" dirty="0" smtClean="0"/>
          </a:p>
          <a:p>
            <a:pPr>
              <a:spcBef>
                <a:spcPts val="0"/>
              </a:spcBef>
              <a:buNone/>
            </a:pPr>
            <a:r>
              <a:rPr lang="en-US" sz="1800" b="1" dirty="0" smtClean="0"/>
              <a:t>Total number of THREADs per SM depends on resources needed by each THREAD</a:t>
            </a:r>
          </a:p>
          <a:p>
            <a:pPr>
              <a:spcBef>
                <a:spcPts val="0"/>
              </a:spcBef>
            </a:pPr>
            <a:r>
              <a:rPr lang="en-US" sz="1800" b="1" dirty="0" smtClean="0"/>
              <a:t>must have sufficient available or else the THREAD launch will </a:t>
            </a:r>
            <a:r>
              <a:rPr lang="en-US" sz="2000" b="1" dirty="0" smtClean="0">
                <a:solidFill>
                  <a:srgbClr val="FF0000"/>
                </a:solidFill>
              </a:rPr>
              <a:t>fail</a:t>
            </a:r>
            <a:r>
              <a:rPr lang="en-US" sz="1800" b="1" dirty="0" smtClean="0"/>
              <a:t>.</a:t>
            </a:r>
          </a:p>
          <a:p>
            <a:pPr lvl="1"/>
            <a:r>
              <a:rPr lang="en-US" sz="1400" i="1" dirty="0" smtClean="0"/>
              <a:t>note:  this happens without error message, so be careful!</a:t>
            </a:r>
          </a:p>
          <a:p>
            <a:pPr lvl="1"/>
            <a:endParaRPr lang="en-US" sz="1400" b="1" dirty="0" smtClean="0"/>
          </a:p>
          <a:p>
            <a:pPr>
              <a:buNone/>
            </a:pPr>
            <a:r>
              <a:rPr lang="en-US" sz="1800" b="1" dirty="0" smtClean="0"/>
              <a:t>How many BLOCKs should those THREADs be organized into?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22100</TotalTime>
  <Words>5181</Words>
  <Application>Microsoft Office PowerPoint</Application>
  <PresentationFormat>On-screen Show (4:3)</PresentationFormat>
  <Paragraphs>1153</Paragraphs>
  <Slides>41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新細明體</vt:lpstr>
      <vt:lpstr>Arial</vt:lpstr>
      <vt:lpstr>Arial Black</vt:lpstr>
      <vt:lpstr>Calibri</vt:lpstr>
      <vt:lpstr>Courier New</vt:lpstr>
      <vt:lpstr>Lucida Console</vt:lpstr>
      <vt:lpstr>Tahoma</vt:lpstr>
      <vt:lpstr>Times New Roman</vt:lpstr>
      <vt:lpstr>Wingdings</vt:lpstr>
      <vt:lpstr>Default Design</vt:lpstr>
      <vt:lpstr>CUDA Thread Organization</vt:lpstr>
      <vt:lpstr>PowerPoint Presentation</vt:lpstr>
      <vt:lpstr>PowerPoint Presentation</vt:lpstr>
      <vt:lpstr>Thread Blocks</vt:lpstr>
      <vt:lpstr>Block Scheduling</vt:lpstr>
      <vt:lpstr>Transparent Scalability</vt:lpstr>
      <vt:lpstr>Thread Blocks: Scalable Cooperation</vt:lpstr>
      <vt:lpstr>Rules for Thread Organization – Fermi</vt:lpstr>
      <vt:lpstr>Rules for Thread Organization, cont.</vt:lpstr>
      <vt:lpstr>BLOCK Shape</vt:lpstr>
      <vt:lpstr>More Rules for Thread Organization</vt:lpstr>
      <vt:lpstr>Specifying GRIDs, etc.</vt:lpstr>
      <vt:lpstr>More on THREADs, BLOCKs, &amp; GRIDs</vt:lpstr>
      <vt:lpstr>Example: THREADs, BLOCKs, GRIDs</vt:lpstr>
      <vt:lpstr>Calling a Kernel Function –  Thread Creation</vt:lpstr>
      <vt:lpstr>Block IDs and Thread IDs, review</vt:lpstr>
      <vt:lpstr>Lab 3</vt:lpstr>
      <vt:lpstr>2.  Ex: Matrix Multiplication Using Multiple Blocks</vt:lpstr>
      <vt:lpstr>A Small Example: Multiplication</vt:lpstr>
      <vt:lpstr>Revised Matrix Multiplication Kernel using Multiple Blocks</vt:lpstr>
      <vt:lpstr>Lab 4</vt:lpstr>
      <vt:lpstr>3. Granularity Considerations CUDA Thread Block -- Review</vt:lpstr>
      <vt:lpstr>GF100 Block Granularity Considerations</vt:lpstr>
      <vt:lpstr>PowerPoint Presentation</vt:lpstr>
      <vt:lpstr>MMM Examples</vt:lpstr>
      <vt:lpstr>4. Application Programming Interface</vt:lpstr>
      <vt:lpstr>Common Runtime Component: Mathematical Functions</vt:lpstr>
      <vt:lpstr>Host Runtime Component</vt:lpstr>
      <vt:lpstr>Device Runtime Component: Synchronization Function</vt:lpstr>
      <vt:lpstr>5: Example – Simple THREAD/BLOCK interaction</vt:lpstr>
      <vt:lpstr>Example Parameters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Houston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rgr52529</dc:creator>
  <cp:lastModifiedBy>Herbordt, Martin C</cp:lastModifiedBy>
  <cp:revision>1352</cp:revision>
  <cp:lastPrinted>2016-03-23T15:37:36Z</cp:lastPrinted>
  <dcterms:created xsi:type="dcterms:W3CDTF">2000-11-06T18:26:51Z</dcterms:created>
  <dcterms:modified xsi:type="dcterms:W3CDTF">2017-07-16T22:20:20Z</dcterms:modified>
</cp:coreProperties>
</file>