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40" r:id="rId2"/>
    <p:sldId id="479" r:id="rId3"/>
    <p:sldId id="400" r:id="rId4"/>
    <p:sldId id="401" r:id="rId5"/>
    <p:sldId id="402" r:id="rId6"/>
    <p:sldId id="403" r:id="rId7"/>
    <p:sldId id="404" r:id="rId8"/>
    <p:sldId id="405" r:id="rId9"/>
    <p:sldId id="406" r:id="rId10"/>
    <p:sldId id="407" r:id="rId11"/>
    <p:sldId id="420" r:id="rId12"/>
    <p:sldId id="421" r:id="rId13"/>
    <p:sldId id="422" r:id="rId14"/>
    <p:sldId id="423" r:id="rId15"/>
    <p:sldId id="424" r:id="rId16"/>
    <p:sldId id="445" r:id="rId17"/>
    <p:sldId id="446" r:id="rId18"/>
    <p:sldId id="447" r:id="rId19"/>
    <p:sldId id="448" r:id="rId20"/>
    <p:sldId id="449" r:id="rId21"/>
    <p:sldId id="450" r:id="rId22"/>
    <p:sldId id="451" r:id="rId23"/>
    <p:sldId id="452" r:id="rId24"/>
    <p:sldId id="453" r:id="rId25"/>
    <p:sldId id="454" r:id="rId26"/>
    <p:sldId id="408" r:id="rId27"/>
    <p:sldId id="409" r:id="rId28"/>
    <p:sldId id="410" r:id="rId29"/>
    <p:sldId id="411" r:id="rId30"/>
    <p:sldId id="480" r:id="rId31"/>
    <p:sldId id="481" r:id="rId3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57" autoAdjust="0"/>
  </p:normalViewPr>
  <p:slideViewPr>
    <p:cSldViewPr>
      <p:cViewPr varScale="1">
        <p:scale>
          <a:sx n="144" d="100"/>
          <a:sy n="144" d="100"/>
        </p:scale>
        <p:origin x="474" y="120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028"/>
    </p:cViewPr>
  </p:sorterViewPr>
  <p:notesViewPr>
    <p:cSldViewPr>
      <p:cViewPr varScale="1">
        <p:scale>
          <a:sx n="85" d="100"/>
          <a:sy n="85" d="100"/>
        </p:scale>
        <p:origin x="-1914" y="-72"/>
      </p:cViewPr>
      <p:guideLst>
        <p:guide orient="horz" pos="292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85775" y="115888"/>
            <a:ext cx="6040438" cy="4530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92100" y="4723856"/>
            <a:ext cx="6500848" cy="445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5" tIns="46197" rIns="92395" bIns="461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4700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One of the major themes of this course is the interaction between hardware and software.  We build hardware to run software, we analyze software/hardware interactions to improve hardware, we analyze software to best take advantage of hardware.  It’s the last of these that we will examine now.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Of course once we’re done, then we can figure out how to build hw that improves this </a:t>
            </a:r>
            <a:r>
              <a:rPr lang="en-US" dirty="0" err="1" smtClean="0"/>
              <a:t>sw</a:t>
            </a:r>
            <a:r>
              <a:rPr lang="en-US" smtClean="0"/>
              <a:t>, but now we bring it to a higher level – we can </a:t>
            </a:r>
            <a:r>
              <a:rPr lang="en-US" i="1" smtClean="0"/>
              <a:t>parameterize</a:t>
            </a:r>
            <a:r>
              <a:rPr lang="en-US" smtClean="0"/>
              <a:t> the software so that it runs best on a wide variety of hardware (after all, even thought the sw implementation can change, the underlying application is probably fixed).  Then we can build hardware that optimizes the parameterized code!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 No, we’re not in Kansas anymore:  this is obviously much more difficult than just looking at a bunch of benchmarks.  However, before we get carried away, technological/programming constraints also constrain what we can do with the hardware, as we shall see.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85498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9" y="8829675"/>
            <a:ext cx="3037840" cy="465138"/>
          </a:xfrm>
          <a:prstGeom prst="rect">
            <a:avLst/>
          </a:prstGeom>
          <a:ln/>
        </p:spPr>
        <p:txBody>
          <a:bodyPr lIns="91418" tIns="45708" rIns="91418" bIns="45708"/>
          <a:lstStyle/>
          <a:p>
            <a:fld id="{6C268325-A782-4CCE-ACB6-8546520639A0}" type="slidenum">
              <a:rPr lang="en-US"/>
              <a:pPr/>
              <a:t>3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1" y="4416427"/>
            <a:ext cx="5140960" cy="4183063"/>
          </a:xfrm>
        </p:spPr>
        <p:txBody>
          <a:bodyPr/>
          <a:lstStyle/>
          <a:p>
            <a:r>
              <a:rPr lang="en-US"/>
              <a:t>Global, constant, and texture memory spaces are persistent across kernels called by the same application.</a:t>
            </a:r>
          </a:p>
        </p:txBody>
      </p:sp>
    </p:spTree>
    <p:extLst>
      <p:ext uri="{BB962C8B-B14F-4D97-AF65-F5344CB8AC3E}">
        <p14:creationId xmlns:p14="http://schemas.microsoft.com/office/powerpoint/2010/main" val="608132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9" y="8829675"/>
            <a:ext cx="3037840" cy="465138"/>
          </a:xfrm>
          <a:prstGeom prst="rect">
            <a:avLst/>
          </a:prstGeom>
          <a:ln/>
        </p:spPr>
        <p:txBody>
          <a:bodyPr lIns="91418" tIns="45708" rIns="91418" bIns="45708"/>
          <a:lstStyle/>
          <a:p>
            <a:fld id="{92958945-244B-44A1-87A9-416F290573EA}" type="slidenum">
              <a:rPr lang="en-US"/>
              <a:pPr/>
              <a:t>4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1" y="4416427"/>
            <a:ext cx="5140960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81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9" y="8829675"/>
            <a:ext cx="3037840" cy="465138"/>
          </a:xfrm>
          <a:prstGeom prst="rect">
            <a:avLst/>
          </a:prstGeom>
          <a:ln/>
        </p:spPr>
        <p:txBody>
          <a:bodyPr lIns="91418" tIns="45708" rIns="91418" bIns="45708"/>
          <a:lstStyle/>
          <a:p>
            <a:fld id="{2F7807BF-3231-4014-BC59-1CDB5C1FC3E7}" type="slidenum">
              <a:rPr lang="en-US"/>
              <a:pPr/>
              <a:t>5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1" y="4416427"/>
            <a:ext cx="5140960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42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75680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76200"/>
            <a:ext cx="2209800" cy="6629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477000" cy="6629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767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40767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572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© David Kirk/NVIDIA and Wen-mei W. Hwu, 2007-2009</a:t>
            </a:r>
          </a:p>
          <a:p>
            <a:pPr>
              <a:defRPr/>
            </a:pPr>
            <a:r>
              <a:rPr lang="en-US" altLang="zh-TW" dirty="0"/>
              <a:t>ECE498AL, University of Illinois, Urbana-Champaign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E6E11-3534-4037-ADEA-76170759D5A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767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00" y="1524000"/>
            <a:ext cx="40767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4419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© David Kirk/NVIDIA and Wen-mei W. Hwu, 2007-2009</a:t>
            </a:r>
          </a:p>
          <a:p>
            <a:r>
              <a:rPr lang="en-US" dirty="0"/>
              <a:t>ECE 498AL, University of Illinois, Urbana-Champaign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DA94036-946F-4019-816C-B3681CA444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638800"/>
          </a:xfrm>
        </p:spPr>
        <p:txBody>
          <a:bodyPr/>
          <a:lstStyle>
            <a:lvl2pPr>
              <a:defRPr>
                <a:solidFill>
                  <a:schemeClr val="accent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  <p:sldLayoutId id="2147483660" r:id="rId12"/>
    <p:sldLayoutId id="214748366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>
              <a:lumMod val="50000"/>
            </a:schemeClr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bg2">
              <a:lumMod val="50000"/>
            </a:schemeClr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762000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CUDA/GPU In Depth:  Memory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19200"/>
            <a:ext cx="6019800" cy="5334000"/>
          </a:xfrm>
        </p:spPr>
        <p:txBody>
          <a:bodyPr/>
          <a:lstStyle/>
          <a:p>
            <a:pPr eaLnBrk="1" hangingPunct="1">
              <a:spcBef>
                <a:spcPts val="2400"/>
              </a:spcBef>
              <a:buNone/>
            </a:pPr>
            <a:r>
              <a:rPr lang="en-US" b="1" u="sng" dirty="0" smtClean="0"/>
              <a:t>Outline</a:t>
            </a:r>
          </a:p>
          <a:p>
            <a:pPr marL="514350" indent="-514350" eaLnBrk="1" hangingPunct="1">
              <a:spcBef>
                <a:spcPts val="1800"/>
              </a:spcBef>
              <a:buFont typeface="+mj-lt"/>
              <a:buAutoNum type="arabicPeriod"/>
            </a:pPr>
            <a:r>
              <a:rPr lang="en-US" dirty="0" smtClean="0"/>
              <a:t>Overview</a:t>
            </a:r>
          </a:p>
          <a:p>
            <a:pPr marL="514350" indent="-514350" eaLnBrk="1" hangingPunct="1">
              <a:spcBef>
                <a:spcPts val="1800"/>
              </a:spcBef>
              <a:buFont typeface="+mj-lt"/>
              <a:buAutoNum type="arabicPeriod"/>
            </a:pPr>
            <a:r>
              <a:rPr lang="en-US" dirty="0" smtClean="0"/>
              <a:t>Register File</a:t>
            </a:r>
          </a:p>
          <a:p>
            <a:pPr marL="514350" indent="-514350" eaLnBrk="1" hangingPunct="1">
              <a:spcBef>
                <a:spcPts val="1800"/>
              </a:spcBef>
              <a:buFont typeface="+mj-lt"/>
              <a:buAutoNum type="arabicPeriod"/>
            </a:pPr>
            <a:r>
              <a:rPr lang="en-US" dirty="0" smtClean="0"/>
              <a:t>Global </a:t>
            </a:r>
            <a:r>
              <a:rPr lang="en-US" dirty="0" smtClean="0"/>
              <a:t>Memory – </a:t>
            </a:r>
            <a:r>
              <a:rPr lang="en-US" dirty="0" smtClean="0"/>
              <a:t>coalescing</a:t>
            </a:r>
            <a:endParaRPr lang="en-US" dirty="0" smtClean="0"/>
          </a:p>
          <a:p>
            <a:pPr marL="0" indent="0" eaLnBrk="1" hangingPunct="1">
              <a:spcBef>
                <a:spcPts val="1800"/>
              </a:spcBef>
              <a:buNone/>
            </a:pPr>
            <a:endParaRPr lang="en-US" dirty="0" smtClean="0"/>
          </a:p>
          <a:p>
            <a:pPr marL="514350" indent="-514350" eaLnBrk="1" hangingPunct="1">
              <a:spcBef>
                <a:spcPts val="1800"/>
              </a:spcBef>
              <a:buFont typeface="+mj-lt"/>
              <a:buAutoNum type="arabicPeriod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76200" y="6553200"/>
            <a:ext cx="3886200" cy="228600"/>
          </a:xfrm>
          <a:prstGeom prst="rect">
            <a:avLst/>
          </a:prstGeom>
        </p:spPr>
        <p:txBody>
          <a:bodyPr/>
          <a:lstStyle/>
          <a:p>
            <a:r>
              <a:rPr lang="en-US" sz="1000" dirty="0"/>
              <a:t>© David Kirk/NVIDIA and Wen-mei W. </a:t>
            </a:r>
            <a:r>
              <a:rPr lang="en-US" sz="1000" dirty="0" smtClean="0"/>
              <a:t>Hwu</a:t>
            </a:r>
            <a:endParaRPr lang="en-US" sz="1000" dirty="0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762000"/>
          </a:xfrm>
        </p:spPr>
        <p:txBody>
          <a:bodyPr/>
          <a:lstStyle/>
          <a:p>
            <a:r>
              <a:rPr lang="en-US" sz="3200" dirty="0" smtClean="0"/>
              <a:t>G80 ILP </a:t>
            </a:r>
            <a:r>
              <a:rPr lang="en-US" sz="3200" dirty="0"/>
              <a:t>vs. TLP Example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4953000"/>
          </a:xfrm>
        </p:spPr>
        <p:txBody>
          <a:bodyPr/>
          <a:lstStyle/>
          <a:p>
            <a:r>
              <a:rPr lang="en-US" sz="2000" dirty="0"/>
              <a:t>Assume that a kernel </a:t>
            </a:r>
            <a:r>
              <a:rPr lang="en-US" sz="2000" dirty="0" smtClean="0"/>
              <a:t>has </a:t>
            </a:r>
          </a:p>
          <a:p>
            <a:pPr lvl="1"/>
            <a:r>
              <a:rPr lang="en-US" sz="1800" dirty="0" smtClean="0"/>
              <a:t>Blocks with 256 Threads (8 Warps)</a:t>
            </a:r>
          </a:p>
          <a:p>
            <a:pPr lvl="1"/>
            <a:r>
              <a:rPr lang="en-US" sz="1800" dirty="0" smtClean="0"/>
              <a:t>4 </a:t>
            </a:r>
            <a:r>
              <a:rPr lang="en-US" sz="1800" dirty="0"/>
              <a:t>independent instructions for each global memory </a:t>
            </a:r>
            <a:r>
              <a:rPr lang="en-US" sz="1800" dirty="0" smtClean="0"/>
              <a:t>load</a:t>
            </a:r>
          </a:p>
          <a:p>
            <a:pPr lvl="1"/>
            <a:r>
              <a:rPr lang="en-US" sz="1800" dirty="0" smtClean="0"/>
              <a:t>Each THREAD uses </a:t>
            </a:r>
            <a:r>
              <a:rPr lang="en-US" sz="1800" dirty="0"/>
              <a:t>10 </a:t>
            </a:r>
            <a:r>
              <a:rPr lang="en-US" sz="1800" dirty="0" smtClean="0"/>
              <a:t>registers</a:t>
            </a:r>
          </a:p>
          <a:p>
            <a:pPr lvl="1"/>
            <a:r>
              <a:rPr lang="en-US" sz="1800" dirty="0" smtClean="0"/>
              <a:t>Global loads take </a:t>
            </a:r>
            <a:r>
              <a:rPr lang="en-US" sz="1800" dirty="0"/>
              <a:t>200 cycles </a:t>
            </a:r>
          </a:p>
          <a:p>
            <a:pPr lvl="1"/>
            <a:r>
              <a:rPr lang="en-US" sz="1800" dirty="0"/>
              <a:t>3 Blocks can run on each </a:t>
            </a:r>
            <a:r>
              <a:rPr lang="en-US" sz="1800" dirty="0" smtClean="0"/>
              <a:t>SM (24 warps)  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4 Blocks require too many registers  </a:t>
            </a:r>
            <a:endParaRPr lang="en-US" sz="16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sz="1800" dirty="0"/>
          </a:p>
          <a:p>
            <a:r>
              <a:rPr lang="en-US" sz="2000" dirty="0" smtClean="0"/>
              <a:t>Scenario:  If </a:t>
            </a:r>
            <a:r>
              <a:rPr lang="en-US" sz="2000" dirty="0"/>
              <a:t>a compiler can use one more register to change the dependence pattern so that 8 independent instructions exist for each global memory load</a:t>
            </a:r>
          </a:p>
          <a:p>
            <a:pPr lvl="1"/>
            <a:r>
              <a:rPr lang="en-US" sz="1800" dirty="0" smtClean="0"/>
              <a:t>Now only 2 blocks </a:t>
            </a:r>
            <a:r>
              <a:rPr lang="en-US" sz="1800" dirty="0"/>
              <a:t>can run on each SM</a:t>
            </a:r>
          </a:p>
          <a:p>
            <a:pPr lvl="1"/>
            <a:r>
              <a:rPr lang="en-US" sz="1800" dirty="0"/>
              <a:t>However, one only needs 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ceil[200</a:t>
            </a:r>
            <a:r>
              <a:rPr lang="en-US" sz="1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/(8*4</a:t>
            </a:r>
            <a:r>
              <a:rPr lang="en-US" sz="18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)] </a:t>
            </a:r>
            <a:r>
              <a:rPr lang="en-US" sz="1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= 7 </a:t>
            </a:r>
            <a:r>
              <a:rPr lang="en-US" sz="1800" dirty="0"/>
              <a:t>Warps to tolerate the memory latency</a:t>
            </a:r>
          </a:p>
          <a:p>
            <a:pPr lvl="1"/>
            <a:r>
              <a:rPr lang="en-US" sz="1800" dirty="0"/>
              <a:t>Two blocks have 16 Warps. The performance can be actually higher!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762000"/>
          </a:xfrm>
        </p:spPr>
        <p:txBody>
          <a:bodyPr/>
          <a:lstStyle/>
          <a:p>
            <a:r>
              <a:rPr lang="en-US" sz="2800" dirty="0" smtClean="0"/>
              <a:t>Part 3:  Global Memory -- Performance Guidelines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>
              <a:buNone/>
            </a:pPr>
            <a:r>
              <a:rPr lang="en-US" sz="1800" dirty="0" smtClean="0"/>
              <a:t>Global memory instructions </a:t>
            </a:r>
            <a:r>
              <a:rPr lang="en-US" sz="1800" dirty="0" smtClean="0">
                <a:sym typeface="Wingdings" pitchFamily="2" charset="2"/>
              </a:rPr>
              <a:t> 4 byte, 8 byte, or 16 byte</a:t>
            </a:r>
          </a:p>
          <a:p>
            <a:pPr lvl="1"/>
            <a:r>
              <a:rPr lang="en-US" sz="1400" dirty="0" smtClean="0"/>
              <a:t>CUDA supports vector types of  2, 3, and 4 floats  (and lots of other combinations)</a:t>
            </a:r>
          </a:p>
          <a:p>
            <a:pPr lvl="1"/>
            <a:r>
              <a:rPr lang="en-US" sz="1400" dirty="0" smtClean="0"/>
              <a:t>Variables should be aligned using  __align__(8)  or  __align__(16)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Global memory bus in the GTX 285 has 512 bits (64 bytes, 16 words)</a:t>
            </a:r>
          </a:p>
          <a:p>
            <a:pPr lvl="1"/>
            <a:r>
              <a:rPr lang="en-US" sz="1400" dirty="0" smtClean="0"/>
              <a:t>and appears to have two banks</a:t>
            </a:r>
          </a:p>
          <a:p>
            <a:pPr lvl="1"/>
            <a:endParaRPr lang="en-US" sz="1400" dirty="0" smtClean="0"/>
          </a:p>
          <a:p>
            <a:pPr>
              <a:buNone/>
            </a:pPr>
            <a:r>
              <a:rPr lang="en-US" sz="1800" dirty="0" smtClean="0"/>
              <a:t>Global memory bandwidth is used most efficiently when the simultaneous memory accesses by THREADs in a HALF WARP (during the execution of a single read or write instruction) can be coalesced into a single memory transaction</a:t>
            </a:r>
          </a:p>
          <a:p>
            <a:pPr lvl="1"/>
            <a:r>
              <a:rPr lang="en-US" sz="1400" dirty="0" smtClean="0"/>
              <a:t>of 32, 64, or 128 bytes</a:t>
            </a:r>
          </a:p>
          <a:p>
            <a:pPr lvl="1"/>
            <a:r>
              <a:rPr lang="en-US" sz="1400" dirty="0" smtClean="0"/>
              <a:t>HALF WARP = 16 THREADs</a:t>
            </a:r>
          </a:p>
          <a:p>
            <a:pPr lvl="1"/>
            <a:r>
              <a:rPr lang="en-US" sz="1400" dirty="0" smtClean="0"/>
              <a:t>64 bytes for single precision</a:t>
            </a:r>
          </a:p>
          <a:p>
            <a:pPr lvl="1"/>
            <a:endParaRPr lang="en-US" sz="1400" dirty="0" smtClean="0"/>
          </a:p>
          <a:p>
            <a:pPr>
              <a:buNone/>
            </a:pPr>
            <a:r>
              <a:rPr lang="en-US" sz="1800" dirty="0" smtClean="0"/>
              <a:t>Global memory is partitioned into segments of the following sizes in bytes:</a:t>
            </a:r>
          </a:p>
          <a:p>
            <a:pPr lvl="1"/>
            <a:r>
              <a:rPr lang="en-US" sz="1400" dirty="0" smtClean="0"/>
              <a:t>32, 64, 128</a:t>
            </a:r>
            <a:endParaRPr lang="en-US" sz="1400" dirty="0"/>
          </a:p>
        </p:txBody>
      </p:sp>
      <p:sp>
        <p:nvSpPr>
          <p:cNvPr id="4" name="Footer Placeholder 3"/>
          <p:cNvSpPr txBox="1">
            <a:spLocks/>
          </p:cNvSpPr>
          <p:nvPr/>
        </p:nvSpPr>
        <p:spPr>
          <a:xfrm>
            <a:off x="76200" y="6553200"/>
            <a:ext cx="3886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David Kirk/NVIDIA and Wen-mei W. Hwu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09600"/>
          </a:xfrm>
        </p:spPr>
        <p:txBody>
          <a:bodyPr/>
          <a:lstStyle/>
          <a:p>
            <a:r>
              <a:rPr lang="en-US" sz="3200" dirty="0" smtClean="0"/>
              <a:t>Overview: Coalescing Global Memory Ops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Off-chip memory is accessed in chunks</a:t>
            </a:r>
          </a:p>
          <a:p>
            <a:pPr lvl="1"/>
            <a:r>
              <a:rPr lang="en-US" sz="1800" dirty="0"/>
              <a:t>Even if you read only a single word</a:t>
            </a:r>
          </a:p>
          <a:p>
            <a:pPr lvl="1"/>
            <a:r>
              <a:rPr lang="en-US" sz="1800" dirty="0"/>
              <a:t>If you don’t use whole chunk, bandwidth is wasted </a:t>
            </a:r>
          </a:p>
          <a:p>
            <a:pPr marL="0" indent="0">
              <a:buNone/>
            </a:pPr>
            <a:r>
              <a:rPr lang="en-US" sz="2000" dirty="0"/>
              <a:t>Chunks are aligned to multiples of 32/64/128 bytes</a:t>
            </a:r>
          </a:p>
          <a:p>
            <a:pPr lvl="1"/>
            <a:r>
              <a:rPr lang="en-US" sz="1800" dirty="0"/>
              <a:t>Unaligned accesses will cost more</a:t>
            </a:r>
          </a:p>
          <a:p>
            <a:pPr>
              <a:spcBef>
                <a:spcPts val="300"/>
              </a:spcBef>
              <a:buNone/>
            </a:pPr>
            <a:r>
              <a:rPr lang="en-US" sz="2000" dirty="0" smtClean="0"/>
              <a:t>Global memory access by all threads of a HALF-WARP (FULL-WARP in Fermi) is coalesced into a single transaction if the words accessed by all threads lie in the same segment of size </a:t>
            </a:r>
          </a:p>
          <a:p>
            <a:pPr lvl="1">
              <a:spcBef>
                <a:spcPts val="300"/>
              </a:spcBef>
            </a:pPr>
            <a:r>
              <a:rPr lang="en-US" sz="1800" dirty="0" smtClean="0"/>
              <a:t>32 bytes for 1-byte words</a:t>
            </a:r>
          </a:p>
          <a:p>
            <a:pPr lvl="1">
              <a:spcBef>
                <a:spcPts val="300"/>
              </a:spcBef>
            </a:pPr>
            <a:r>
              <a:rPr lang="en-US" sz="1800" dirty="0" smtClean="0"/>
              <a:t>64 bytes for 2-byte words</a:t>
            </a:r>
          </a:p>
          <a:p>
            <a:pPr lvl="1">
              <a:spcBef>
                <a:spcPts val="300"/>
              </a:spcBef>
            </a:pPr>
            <a:r>
              <a:rPr lang="en-US" sz="1800" dirty="0" smtClean="0"/>
              <a:t>128 bytes for 4- or 8-byte words</a:t>
            </a:r>
          </a:p>
          <a:p>
            <a:pPr>
              <a:spcBef>
                <a:spcPts val="300"/>
              </a:spcBef>
              <a:buNone/>
            </a:pPr>
            <a:r>
              <a:rPr lang="en-US" sz="2000" dirty="0" smtClean="0"/>
              <a:t>Coalescing is achieved for any pattern of addresses requested by the HALF-WARP, including where multiple THREADs access the same address.</a:t>
            </a:r>
          </a:p>
          <a:p>
            <a:pPr>
              <a:spcBef>
                <a:spcPts val="300"/>
              </a:spcBef>
              <a:buNone/>
            </a:pPr>
            <a:r>
              <a:rPr lang="en-US" sz="2000" dirty="0" smtClean="0"/>
              <a:t>Unused words in a memory transaction are still read, so they waste bandwidth.</a:t>
            </a:r>
          </a:p>
          <a:p>
            <a:pPr>
              <a:spcBef>
                <a:spcPts val="300"/>
              </a:spcBef>
              <a:buNone/>
            </a:pPr>
            <a:r>
              <a:rPr lang="en-US" sz="2000" dirty="0" smtClean="0"/>
              <a:t>HW will automatically issue the smallest memory transaction that contains the requested words.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762000"/>
          </a:xfrm>
        </p:spPr>
        <p:txBody>
          <a:bodyPr/>
          <a:lstStyle/>
          <a:p>
            <a:r>
              <a:rPr lang="en-US" sz="3200" dirty="0" smtClean="0"/>
              <a:t>Coalescing, cont.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548640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If a HALF-WARP addresses words in </a:t>
            </a:r>
            <a:r>
              <a:rPr lang="en-US" sz="2000" b="1" i="1" dirty="0" smtClean="0"/>
              <a:t>n</a:t>
            </a:r>
            <a:r>
              <a:rPr lang="en-US" sz="2000" dirty="0" smtClean="0"/>
              <a:t> different segments, then </a:t>
            </a:r>
            <a:r>
              <a:rPr lang="en-US" sz="2000" b="1" i="1" dirty="0" smtClean="0"/>
              <a:t>n</a:t>
            </a:r>
            <a:r>
              <a:rPr lang="en-US" sz="2000" dirty="0" smtClean="0"/>
              <a:t> memory transactions are issued.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dirty="0" smtClean="0"/>
              <a:t>Protocol:  </a:t>
            </a:r>
          </a:p>
          <a:p>
            <a:r>
              <a:rPr lang="en-US" sz="2000" dirty="0" smtClean="0"/>
              <a:t>Find the memory segment that contains the address requested by the lowest numbered active thread  </a:t>
            </a:r>
            <a:r>
              <a:rPr lang="en-US" sz="1800" i="1" dirty="0" smtClean="0"/>
              <a:t>(not lowest address)</a:t>
            </a:r>
          </a:p>
          <a:p>
            <a:pPr lvl="1"/>
            <a:r>
              <a:rPr lang="en-US" sz="1600" dirty="0" smtClean="0"/>
              <a:t>32 bytes for 1-byte data, 64 bytes for 2-byte data, 128 bytes for 4-, 8- and 16-byte data</a:t>
            </a:r>
          </a:p>
          <a:p>
            <a:r>
              <a:rPr lang="en-US" sz="2000" dirty="0" smtClean="0"/>
              <a:t>Find all other active threads whose requested addresses lie in the same segment</a:t>
            </a:r>
          </a:p>
          <a:p>
            <a:r>
              <a:rPr lang="en-US" sz="2000" dirty="0" smtClean="0"/>
              <a:t>Reduce the transaction size, if possible:</a:t>
            </a:r>
          </a:p>
          <a:p>
            <a:pPr lvl="1"/>
            <a:r>
              <a:rPr lang="en-US" sz="1600" dirty="0" smtClean="0"/>
              <a:t>If the transaction is 128 (64) bytes and only the lower or upper half is used, reduce the transaction to 64 (32) bytes.</a:t>
            </a:r>
          </a:p>
          <a:p>
            <a:r>
              <a:rPr lang="en-US" sz="2000" dirty="0" smtClean="0"/>
              <a:t>Carry out the transaction and mark the serviced threads</a:t>
            </a:r>
          </a:p>
          <a:p>
            <a:r>
              <a:rPr lang="en-US" sz="2000" dirty="0" smtClean="0"/>
              <a:t>Repeat until all threads in the half-warp are serviced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1922934" y="-932335"/>
            <a:ext cx="5486400" cy="87226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1742577" y="-909315"/>
            <a:ext cx="5638800" cy="8829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960438" y="274638"/>
            <a:ext cx="8004175" cy="11493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100" dirty="0" smtClean="0"/>
              <a:t>Threads 0-15 access 4-byte words at addresses 116-176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438" y="1293813"/>
            <a:ext cx="7840662" cy="11318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Thread 0 is lowest active, accesses address 116</a:t>
            </a:r>
          </a:p>
          <a:p>
            <a:pPr>
              <a:defRPr/>
            </a:pPr>
            <a:r>
              <a:rPr lang="en-US" dirty="0" smtClean="0"/>
              <a:t>128-byte segment: 0-127</a:t>
            </a:r>
          </a:p>
          <a:p>
            <a:pPr>
              <a:buFontTx/>
              <a:buNone/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60750" y="3722688"/>
            <a:ext cx="868363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32613" y="3722688"/>
            <a:ext cx="868362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90800" y="3722688"/>
            <a:ext cx="868363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23" name="TextBox 9"/>
          <p:cNvSpPr txBox="1">
            <a:spLocks noChangeArrowheads="1"/>
          </p:cNvSpPr>
          <p:nvPr/>
        </p:nvSpPr>
        <p:spPr bwMode="auto">
          <a:xfrm>
            <a:off x="3278188" y="4103688"/>
            <a:ext cx="441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96</a:t>
            </a:r>
          </a:p>
        </p:txBody>
      </p:sp>
      <p:sp>
        <p:nvSpPr>
          <p:cNvPr id="9224" name="TextBox 13"/>
          <p:cNvSpPr txBox="1">
            <a:spLocks noChangeArrowheads="1"/>
          </p:cNvSpPr>
          <p:nvPr/>
        </p:nvSpPr>
        <p:spPr bwMode="auto">
          <a:xfrm>
            <a:off x="5834063" y="4103688"/>
            <a:ext cx="5699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192</a:t>
            </a:r>
          </a:p>
        </p:txBody>
      </p:sp>
      <p:sp>
        <p:nvSpPr>
          <p:cNvPr id="9225" name="TextBox 14"/>
          <p:cNvSpPr txBox="1">
            <a:spLocks noChangeArrowheads="1"/>
          </p:cNvSpPr>
          <p:nvPr/>
        </p:nvSpPr>
        <p:spPr bwMode="auto">
          <a:xfrm>
            <a:off x="4097338" y="4103688"/>
            <a:ext cx="5699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128</a:t>
            </a:r>
          </a:p>
        </p:txBody>
      </p:sp>
      <p:sp>
        <p:nvSpPr>
          <p:cNvPr id="16" name="Right Brace 15"/>
          <p:cNvSpPr/>
          <p:nvPr/>
        </p:nvSpPr>
        <p:spPr>
          <a:xfrm rot="27000000">
            <a:off x="2501900" y="2962275"/>
            <a:ext cx="230188" cy="3449638"/>
          </a:xfrm>
          <a:prstGeom prst="rightBrace">
            <a:avLst>
              <a:gd name="adj1" fmla="val 35256"/>
              <a:gd name="adj2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27" name="TextBox 17"/>
          <p:cNvSpPr txBox="1">
            <a:spLocks noChangeArrowheads="1"/>
          </p:cNvSpPr>
          <p:nvPr/>
        </p:nvSpPr>
        <p:spPr bwMode="auto">
          <a:xfrm>
            <a:off x="1677988" y="4819650"/>
            <a:ext cx="16732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70C0"/>
                </a:solidFill>
              </a:rPr>
              <a:t>128B segment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793038" y="3722688"/>
            <a:ext cx="868362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29" name="TextBox 19"/>
          <p:cNvSpPr txBox="1">
            <a:spLocks noChangeArrowheads="1"/>
          </p:cNvSpPr>
          <p:nvPr/>
        </p:nvSpPr>
        <p:spPr bwMode="auto">
          <a:xfrm>
            <a:off x="4964113" y="4103688"/>
            <a:ext cx="5699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160</a:t>
            </a:r>
          </a:p>
        </p:txBody>
      </p:sp>
      <p:sp>
        <p:nvSpPr>
          <p:cNvPr id="9230" name="TextBox 23"/>
          <p:cNvSpPr txBox="1">
            <a:spLocks noChangeArrowheads="1"/>
          </p:cNvSpPr>
          <p:nvPr/>
        </p:nvSpPr>
        <p:spPr bwMode="auto">
          <a:xfrm>
            <a:off x="6688138" y="4100513"/>
            <a:ext cx="568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224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rot="16200000" flipH="1">
            <a:off x="3861594" y="3452019"/>
            <a:ext cx="392112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32" name="TextBox 26"/>
          <p:cNvSpPr txBox="1">
            <a:spLocks noChangeArrowheads="1"/>
          </p:cNvSpPr>
          <p:nvPr/>
        </p:nvSpPr>
        <p:spPr bwMode="auto">
          <a:xfrm>
            <a:off x="3881438" y="2855913"/>
            <a:ext cx="37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t1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rot="16200000" flipH="1">
            <a:off x="4091782" y="3452019"/>
            <a:ext cx="392112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34" name="TextBox 28"/>
          <p:cNvSpPr txBox="1">
            <a:spLocks noChangeArrowheads="1"/>
          </p:cNvSpPr>
          <p:nvPr/>
        </p:nvSpPr>
        <p:spPr bwMode="auto">
          <a:xfrm>
            <a:off x="4111625" y="2855913"/>
            <a:ext cx="37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t2</a:t>
            </a:r>
          </a:p>
        </p:txBody>
      </p:sp>
      <p:sp>
        <p:nvSpPr>
          <p:cNvPr id="9235" name="TextBox 30"/>
          <p:cNvSpPr txBox="1">
            <a:spLocks noChangeArrowheads="1"/>
          </p:cNvSpPr>
          <p:nvPr/>
        </p:nvSpPr>
        <p:spPr bwMode="auto">
          <a:xfrm>
            <a:off x="8442325" y="4100513"/>
            <a:ext cx="568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288</a:t>
            </a:r>
          </a:p>
        </p:txBody>
      </p:sp>
      <p:sp>
        <p:nvSpPr>
          <p:cNvPr id="9236" name="TextBox 32"/>
          <p:cNvSpPr txBox="1">
            <a:spLocks noChangeArrowheads="1"/>
          </p:cNvSpPr>
          <p:nvPr/>
        </p:nvSpPr>
        <p:spPr bwMode="auto">
          <a:xfrm>
            <a:off x="7558088" y="4100513"/>
            <a:ext cx="568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256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rot="16200000" flipH="1">
            <a:off x="5335588" y="3451225"/>
            <a:ext cx="392112" cy="7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38" name="TextBox 36"/>
          <p:cNvSpPr txBox="1">
            <a:spLocks noChangeArrowheads="1"/>
          </p:cNvSpPr>
          <p:nvPr/>
        </p:nvSpPr>
        <p:spPr bwMode="auto">
          <a:xfrm>
            <a:off x="4716463" y="3086100"/>
            <a:ext cx="3952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...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rot="16200000" flipH="1">
            <a:off x="3639344" y="3452019"/>
            <a:ext cx="392112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40" name="TextBox 38"/>
          <p:cNvSpPr txBox="1">
            <a:spLocks noChangeArrowheads="1"/>
          </p:cNvSpPr>
          <p:nvPr/>
        </p:nvSpPr>
        <p:spPr bwMode="auto">
          <a:xfrm>
            <a:off x="3673475" y="2855913"/>
            <a:ext cx="37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t0</a:t>
            </a:r>
          </a:p>
        </p:txBody>
      </p:sp>
      <p:sp>
        <p:nvSpPr>
          <p:cNvPr id="9241" name="TextBox 39"/>
          <p:cNvSpPr txBox="1">
            <a:spLocks noChangeArrowheads="1"/>
          </p:cNvSpPr>
          <p:nvPr/>
        </p:nvSpPr>
        <p:spPr bwMode="auto">
          <a:xfrm>
            <a:off x="5319713" y="2855913"/>
            <a:ext cx="5052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t15</a:t>
            </a:r>
          </a:p>
        </p:txBody>
      </p:sp>
      <p:sp>
        <p:nvSpPr>
          <p:cNvPr id="9242" name="TextBox 42"/>
          <p:cNvSpPr txBox="1">
            <a:spLocks noChangeArrowheads="1"/>
          </p:cNvSpPr>
          <p:nvPr/>
        </p:nvSpPr>
        <p:spPr bwMode="auto">
          <a:xfrm>
            <a:off x="746125" y="4100513"/>
            <a:ext cx="312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9243" name="TextBox 43"/>
          <p:cNvSpPr txBox="1">
            <a:spLocks noChangeArrowheads="1"/>
          </p:cNvSpPr>
          <p:nvPr/>
        </p:nvSpPr>
        <p:spPr bwMode="auto">
          <a:xfrm>
            <a:off x="1549400" y="4100513"/>
            <a:ext cx="441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32</a:t>
            </a:r>
          </a:p>
        </p:txBody>
      </p:sp>
      <p:sp>
        <p:nvSpPr>
          <p:cNvPr id="9244" name="TextBox 45"/>
          <p:cNvSpPr txBox="1">
            <a:spLocks noChangeArrowheads="1"/>
          </p:cNvSpPr>
          <p:nvPr/>
        </p:nvSpPr>
        <p:spPr bwMode="auto">
          <a:xfrm>
            <a:off x="2417763" y="4100513"/>
            <a:ext cx="441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64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rot="16200000" flipH="1">
            <a:off x="4279107" y="3452019"/>
            <a:ext cx="392112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46" name="TextBox 47"/>
          <p:cNvSpPr txBox="1">
            <a:spLocks noChangeArrowheads="1"/>
          </p:cNvSpPr>
          <p:nvPr/>
        </p:nvSpPr>
        <p:spPr bwMode="auto">
          <a:xfrm>
            <a:off x="4298950" y="2855913"/>
            <a:ext cx="37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t3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0425" y="3722688"/>
            <a:ext cx="868363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720850" y="3722688"/>
            <a:ext cx="868363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059488" y="3722688"/>
            <a:ext cx="868362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329113" y="3722688"/>
            <a:ext cx="868362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189538" y="3722688"/>
            <a:ext cx="868362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86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960438" y="274638"/>
            <a:ext cx="8004175" cy="11493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100" dirty="0" smtClean="0"/>
              <a:t>Threads 0-15 access 4-byte words at addresses 116-176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438" y="1293813"/>
            <a:ext cx="7840662" cy="11318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Thread 0 is lowest active, accesses address 116</a:t>
            </a:r>
          </a:p>
          <a:p>
            <a:pPr>
              <a:defRPr/>
            </a:pPr>
            <a:r>
              <a:rPr lang="en-US" dirty="0" smtClean="0"/>
              <a:t>128-byte segment: 0-127 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dirty="0" smtClean="0">
                <a:solidFill>
                  <a:srgbClr val="EF5619"/>
                </a:solidFill>
              </a:rPr>
              <a:t>reduce to 64B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  <a:p>
            <a:pPr>
              <a:buFontTx/>
              <a:buNone/>
              <a:defRPr/>
            </a:pPr>
            <a:endParaRPr lang="en-US" dirty="0"/>
          </a:p>
        </p:txBody>
      </p:sp>
      <p:sp>
        <p:nvSpPr>
          <p:cNvPr id="10244" name="TextBox 9"/>
          <p:cNvSpPr txBox="1">
            <a:spLocks noChangeArrowheads="1"/>
          </p:cNvSpPr>
          <p:nvPr/>
        </p:nvSpPr>
        <p:spPr bwMode="auto">
          <a:xfrm>
            <a:off x="3278188" y="4103688"/>
            <a:ext cx="441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96</a:t>
            </a:r>
          </a:p>
        </p:txBody>
      </p:sp>
      <p:sp>
        <p:nvSpPr>
          <p:cNvPr id="10245" name="TextBox 13"/>
          <p:cNvSpPr txBox="1">
            <a:spLocks noChangeArrowheads="1"/>
          </p:cNvSpPr>
          <p:nvPr/>
        </p:nvSpPr>
        <p:spPr bwMode="auto">
          <a:xfrm>
            <a:off x="5834063" y="4103688"/>
            <a:ext cx="5699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192</a:t>
            </a:r>
          </a:p>
        </p:txBody>
      </p:sp>
      <p:sp>
        <p:nvSpPr>
          <p:cNvPr id="10246" name="TextBox 14"/>
          <p:cNvSpPr txBox="1">
            <a:spLocks noChangeArrowheads="1"/>
          </p:cNvSpPr>
          <p:nvPr/>
        </p:nvSpPr>
        <p:spPr bwMode="auto">
          <a:xfrm>
            <a:off x="4097338" y="4103688"/>
            <a:ext cx="5699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128</a:t>
            </a:r>
          </a:p>
        </p:txBody>
      </p:sp>
      <p:sp>
        <p:nvSpPr>
          <p:cNvPr id="16" name="Right Brace 15"/>
          <p:cNvSpPr/>
          <p:nvPr/>
        </p:nvSpPr>
        <p:spPr>
          <a:xfrm rot="27000000">
            <a:off x="3352006" y="3821907"/>
            <a:ext cx="239713" cy="1739900"/>
          </a:xfrm>
          <a:prstGeom prst="rightBrace">
            <a:avLst>
              <a:gd name="adj1" fmla="val 35256"/>
              <a:gd name="adj2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48" name="TextBox 17"/>
          <p:cNvSpPr txBox="1">
            <a:spLocks noChangeArrowheads="1"/>
          </p:cNvSpPr>
          <p:nvPr/>
        </p:nvSpPr>
        <p:spPr bwMode="auto">
          <a:xfrm>
            <a:off x="2774950" y="4848225"/>
            <a:ext cx="15430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70C0"/>
                </a:solidFill>
              </a:rPr>
              <a:t>64B segment</a:t>
            </a:r>
          </a:p>
        </p:txBody>
      </p:sp>
      <p:sp>
        <p:nvSpPr>
          <p:cNvPr id="10249" name="TextBox 19"/>
          <p:cNvSpPr txBox="1">
            <a:spLocks noChangeArrowheads="1"/>
          </p:cNvSpPr>
          <p:nvPr/>
        </p:nvSpPr>
        <p:spPr bwMode="auto">
          <a:xfrm>
            <a:off x="4964113" y="4103688"/>
            <a:ext cx="5699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160</a:t>
            </a:r>
          </a:p>
        </p:txBody>
      </p:sp>
      <p:sp>
        <p:nvSpPr>
          <p:cNvPr id="10250" name="TextBox 23"/>
          <p:cNvSpPr txBox="1">
            <a:spLocks noChangeArrowheads="1"/>
          </p:cNvSpPr>
          <p:nvPr/>
        </p:nvSpPr>
        <p:spPr bwMode="auto">
          <a:xfrm>
            <a:off x="6688138" y="4100513"/>
            <a:ext cx="568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224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rot="16200000" flipH="1">
            <a:off x="3861594" y="3452019"/>
            <a:ext cx="392112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52" name="TextBox 26"/>
          <p:cNvSpPr txBox="1">
            <a:spLocks noChangeArrowheads="1"/>
          </p:cNvSpPr>
          <p:nvPr/>
        </p:nvSpPr>
        <p:spPr bwMode="auto">
          <a:xfrm>
            <a:off x="3881438" y="2855913"/>
            <a:ext cx="37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t1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rot="16200000" flipH="1">
            <a:off x="4091782" y="3452019"/>
            <a:ext cx="392112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54" name="TextBox 28"/>
          <p:cNvSpPr txBox="1">
            <a:spLocks noChangeArrowheads="1"/>
          </p:cNvSpPr>
          <p:nvPr/>
        </p:nvSpPr>
        <p:spPr bwMode="auto">
          <a:xfrm>
            <a:off x="4111625" y="2855913"/>
            <a:ext cx="37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t2</a:t>
            </a:r>
          </a:p>
        </p:txBody>
      </p:sp>
      <p:sp>
        <p:nvSpPr>
          <p:cNvPr id="10255" name="TextBox 30"/>
          <p:cNvSpPr txBox="1">
            <a:spLocks noChangeArrowheads="1"/>
          </p:cNvSpPr>
          <p:nvPr/>
        </p:nvSpPr>
        <p:spPr bwMode="auto">
          <a:xfrm>
            <a:off x="8442325" y="4100513"/>
            <a:ext cx="568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288</a:t>
            </a:r>
          </a:p>
        </p:txBody>
      </p:sp>
      <p:sp>
        <p:nvSpPr>
          <p:cNvPr id="10256" name="TextBox 32"/>
          <p:cNvSpPr txBox="1">
            <a:spLocks noChangeArrowheads="1"/>
          </p:cNvSpPr>
          <p:nvPr/>
        </p:nvSpPr>
        <p:spPr bwMode="auto">
          <a:xfrm>
            <a:off x="7558088" y="4100513"/>
            <a:ext cx="568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256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rot="16200000" flipH="1">
            <a:off x="5335588" y="3451225"/>
            <a:ext cx="392112" cy="7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58" name="TextBox 36"/>
          <p:cNvSpPr txBox="1">
            <a:spLocks noChangeArrowheads="1"/>
          </p:cNvSpPr>
          <p:nvPr/>
        </p:nvSpPr>
        <p:spPr bwMode="auto">
          <a:xfrm>
            <a:off x="4716463" y="3086100"/>
            <a:ext cx="3952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...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rot="16200000" flipH="1">
            <a:off x="3639344" y="3452019"/>
            <a:ext cx="392112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60" name="TextBox 38"/>
          <p:cNvSpPr txBox="1">
            <a:spLocks noChangeArrowheads="1"/>
          </p:cNvSpPr>
          <p:nvPr/>
        </p:nvSpPr>
        <p:spPr bwMode="auto">
          <a:xfrm>
            <a:off x="3673475" y="2855913"/>
            <a:ext cx="37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t0</a:t>
            </a:r>
          </a:p>
        </p:txBody>
      </p:sp>
      <p:sp>
        <p:nvSpPr>
          <p:cNvPr id="10261" name="TextBox 39"/>
          <p:cNvSpPr txBox="1">
            <a:spLocks noChangeArrowheads="1"/>
          </p:cNvSpPr>
          <p:nvPr/>
        </p:nvSpPr>
        <p:spPr bwMode="auto">
          <a:xfrm>
            <a:off x="5319713" y="2855913"/>
            <a:ext cx="5052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t15</a:t>
            </a:r>
          </a:p>
        </p:txBody>
      </p:sp>
      <p:sp>
        <p:nvSpPr>
          <p:cNvPr id="10262" name="TextBox 42"/>
          <p:cNvSpPr txBox="1">
            <a:spLocks noChangeArrowheads="1"/>
          </p:cNvSpPr>
          <p:nvPr/>
        </p:nvSpPr>
        <p:spPr bwMode="auto">
          <a:xfrm>
            <a:off x="746125" y="4100513"/>
            <a:ext cx="312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0263" name="TextBox 43"/>
          <p:cNvSpPr txBox="1">
            <a:spLocks noChangeArrowheads="1"/>
          </p:cNvSpPr>
          <p:nvPr/>
        </p:nvSpPr>
        <p:spPr bwMode="auto">
          <a:xfrm>
            <a:off x="1549400" y="4100513"/>
            <a:ext cx="441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32</a:t>
            </a:r>
          </a:p>
        </p:txBody>
      </p:sp>
      <p:sp>
        <p:nvSpPr>
          <p:cNvPr id="10264" name="TextBox 45"/>
          <p:cNvSpPr txBox="1">
            <a:spLocks noChangeArrowheads="1"/>
          </p:cNvSpPr>
          <p:nvPr/>
        </p:nvSpPr>
        <p:spPr bwMode="auto">
          <a:xfrm>
            <a:off x="2417763" y="4100513"/>
            <a:ext cx="441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64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rot="16200000" flipH="1">
            <a:off x="4279107" y="3452019"/>
            <a:ext cx="392112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66" name="TextBox 34"/>
          <p:cNvSpPr txBox="1">
            <a:spLocks noChangeArrowheads="1"/>
          </p:cNvSpPr>
          <p:nvPr/>
        </p:nvSpPr>
        <p:spPr bwMode="auto">
          <a:xfrm>
            <a:off x="4298950" y="2855913"/>
            <a:ext cx="37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t3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460750" y="3722688"/>
            <a:ext cx="868363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932613" y="3722688"/>
            <a:ext cx="868362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590800" y="3722688"/>
            <a:ext cx="868363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793038" y="3722688"/>
            <a:ext cx="868362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60425" y="3722688"/>
            <a:ext cx="868363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720850" y="3722688"/>
            <a:ext cx="868363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059488" y="3722688"/>
            <a:ext cx="868362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329113" y="3722688"/>
            <a:ext cx="868362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189538" y="3722688"/>
            <a:ext cx="868362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99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960438" y="274638"/>
            <a:ext cx="8004175" cy="11493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100" dirty="0" smtClean="0"/>
              <a:t>Threads 0-15 access 4-byte words at addresses 116-176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438" y="1293813"/>
            <a:ext cx="7840662" cy="11318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Thread 0 is lowest active, accesses address 116</a:t>
            </a:r>
          </a:p>
          <a:p>
            <a:pPr>
              <a:defRPr/>
            </a:pPr>
            <a:r>
              <a:rPr lang="en-US" dirty="0" smtClean="0"/>
              <a:t>128-byte segment: 0-127 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dirty="0" smtClean="0">
                <a:solidFill>
                  <a:srgbClr val="EF5619"/>
                </a:solidFill>
              </a:rPr>
              <a:t>reduce to 32B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  <a:p>
            <a:pPr>
              <a:buFontTx/>
              <a:buNone/>
              <a:defRPr/>
            </a:pPr>
            <a:endParaRPr lang="en-US" dirty="0"/>
          </a:p>
        </p:txBody>
      </p:sp>
      <p:sp>
        <p:nvSpPr>
          <p:cNvPr id="11268" name="TextBox 9"/>
          <p:cNvSpPr txBox="1">
            <a:spLocks noChangeArrowheads="1"/>
          </p:cNvSpPr>
          <p:nvPr/>
        </p:nvSpPr>
        <p:spPr bwMode="auto">
          <a:xfrm>
            <a:off x="3278188" y="4103688"/>
            <a:ext cx="441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96</a:t>
            </a:r>
          </a:p>
        </p:txBody>
      </p:sp>
      <p:sp>
        <p:nvSpPr>
          <p:cNvPr id="11269" name="TextBox 13"/>
          <p:cNvSpPr txBox="1">
            <a:spLocks noChangeArrowheads="1"/>
          </p:cNvSpPr>
          <p:nvPr/>
        </p:nvSpPr>
        <p:spPr bwMode="auto">
          <a:xfrm>
            <a:off x="5834063" y="4103688"/>
            <a:ext cx="5699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192</a:t>
            </a:r>
          </a:p>
        </p:txBody>
      </p:sp>
      <p:sp>
        <p:nvSpPr>
          <p:cNvPr id="11270" name="TextBox 14"/>
          <p:cNvSpPr txBox="1">
            <a:spLocks noChangeArrowheads="1"/>
          </p:cNvSpPr>
          <p:nvPr/>
        </p:nvSpPr>
        <p:spPr bwMode="auto">
          <a:xfrm>
            <a:off x="4097338" y="4103688"/>
            <a:ext cx="5699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128</a:t>
            </a:r>
          </a:p>
        </p:txBody>
      </p:sp>
      <p:sp>
        <p:nvSpPr>
          <p:cNvPr id="16" name="Right Brace 15"/>
          <p:cNvSpPr/>
          <p:nvPr/>
        </p:nvSpPr>
        <p:spPr>
          <a:xfrm rot="27000000">
            <a:off x="3790950" y="4260850"/>
            <a:ext cx="239713" cy="862013"/>
          </a:xfrm>
          <a:prstGeom prst="rightBrace">
            <a:avLst>
              <a:gd name="adj1" fmla="val 35256"/>
              <a:gd name="adj2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72" name="TextBox 17"/>
          <p:cNvSpPr txBox="1">
            <a:spLocks noChangeArrowheads="1"/>
          </p:cNvSpPr>
          <p:nvPr/>
        </p:nvSpPr>
        <p:spPr bwMode="auto">
          <a:xfrm>
            <a:off x="3127375" y="4848225"/>
            <a:ext cx="17891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70C0"/>
                </a:solidFill>
              </a:rPr>
              <a:t>32B transaction</a:t>
            </a:r>
          </a:p>
        </p:txBody>
      </p:sp>
      <p:sp>
        <p:nvSpPr>
          <p:cNvPr id="11273" name="TextBox 19"/>
          <p:cNvSpPr txBox="1">
            <a:spLocks noChangeArrowheads="1"/>
          </p:cNvSpPr>
          <p:nvPr/>
        </p:nvSpPr>
        <p:spPr bwMode="auto">
          <a:xfrm>
            <a:off x="4964113" y="4103688"/>
            <a:ext cx="5699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160</a:t>
            </a:r>
          </a:p>
        </p:txBody>
      </p:sp>
      <p:sp>
        <p:nvSpPr>
          <p:cNvPr id="11274" name="TextBox 23"/>
          <p:cNvSpPr txBox="1">
            <a:spLocks noChangeArrowheads="1"/>
          </p:cNvSpPr>
          <p:nvPr/>
        </p:nvSpPr>
        <p:spPr bwMode="auto">
          <a:xfrm>
            <a:off x="6688138" y="4100513"/>
            <a:ext cx="568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224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rot="16200000" flipH="1">
            <a:off x="3861594" y="3452019"/>
            <a:ext cx="392112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76" name="TextBox 26"/>
          <p:cNvSpPr txBox="1">
            <a:spLocks noChangeArrowheads="1"/>
          </p:cNvSpPr>
          <p:nvPr/>
        </p:nvSpPr>
        <p:spPr bwMode="auto">
          <a:xfrm>
            <a:off x="3881438" y="2855913"/>
            <a:ext cx="37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t1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rot="16200000" flipH="1">
            <a:off x="4279107" y="3452019"/>
            <a:ext cx="392112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78" name="TextBox 28"/>
          <p:cNvSpPr txBox="1">
            <a:spLocks noChangeArrowheads="1"/>
          </p:cNvSpPr>
          <p:nvPr/>
        </p:nvSpPr>
        <p:spPr bwMode="auto">
          <a:xfrm>
            <a:off x="4298950" y="2855913"/>
            <a:ext cx="37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t3</a:t>
            </a:r>
          </a:p>
        </p:txBody>
      </p:sp>
      <p:sp>
        <p:nvSpPr>
          <p:cNvPr id="11279" name="TextBox 30"/>
          <p:cNvSpPr txBox="1">
            <a:spLocks noChangeArrowheads="1"/>
          </p:cNvSpPr>
          <p:nvPr/>
        </p:nvSpPr>
        <p:spPr bwMode="auto">
          <a:xfrm>
            <a:off x="8442325" y="4100513"/>
            <a:ext cx="568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288</a:t>
            </a:r>
          </a:p>
        </p:txBody>
      </p:sp>
      <p:sp>
        <p:nvSpPr>
          <p:cNvPr id="11280" name="TextBox 32"/>
          <p:cNvSpPr txBox="1">
            <a:spLocks noChangeArrowheads="1"/>
          </p:cNvSpPr>
          <p:nvPr/>
        </p:nvSpPr>
        <p:spPr bwMode="auto">
          <a:xfrm>
            <a:off x="7558088" y="4100513"/>
            <a:ext cx="568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256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rot="16200000" flipH="1">
            <a:off x="5335588" y="3451225"/>
            <a:ext cx="392112" cy="7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82" name="TextBox 36"/>
          <p:cNvSpPr txBox="1">
            <a:spLocks noChangeArrowheads="1"/>
          </p:cNvSpPr>
          <p:nvPr/>
        </p:nvSpPr>
        <p:spPr bwMode="auto">
          <a:xfrm>
            <a:off x="4716463" y="3086100"/>
            <a:ext cx="3952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...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rot="16200000" flipH="1">
            <a:off x="3639344" y="3452019"/>
            <a:ext cx="392112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84" name="TextBox 38"/>
          <p:cNvSpPr txBox="1">
            <a:spLocks noChangeArrowheads="1"/>
          </p:cNvSpPr>
          <p:nvPr/>
        </p:nvSpPr>
        <p:spPr bwMode="auto">
          <a:xfrm>
            <a:off x="3673475" y="2855913"/>
            <a:ext cx="37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t0</a:t>
            </a:r>
          </a:p>
        </p:txBody>
      </p:sp>
      <p:sp>
        <p:nvSpPr>
          <p:cNvPr id="11285" name="TextBox 39"/>
          <p:cNvSpPr txBox="1">
            <a:spLocks noChangeArrowheads="1"/>
          </p:cNvSpPr>
          <p:nvPr/>
        </p:nvSpPr>
        <p:spPr bwMode="auto">
          <a:xfrm>
            <a:off x="5319713" y="2855913"/>
            <a:ext cx="5052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t15</a:t>
            </a:r>
          </a:p>
        </p:txBody>
      </p:sp>
      <p:sp>
        <p:nvSpPr>
          <p:cNvPr id="11286" name="TextBox 42"/>
          <p:cNvSpPr txBox="1">
            <a:spLocks noChangeArrowheads="1"/>
          </p:cNvSpPr>
          <p:nvPr/>
        </p:nvSpPr>
        <p:spPr bwMode="auto">
          <a:xfrm>
            <a:off x="746125" y="4100513"/>
            <a:ext cx="312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1287" name="TextBox 43"/>
          <p:cNvSpPr txBox="1">
            <a:spLocks noChangeArrowheads="1"/>
          </p:cNvSpPr>
          <p:nvPr/>
        </p:nvSpPr>
        <p:spPr bwMode="auto">
          <a:xfrm>
            <a:off x="1549400" y="4100513"/>
            <a:ext cx="441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32</a:t>
            </a:r>
          </a:p>
        </p:txBody>
      </p:sp>
      <p:sp>
        <p:nvSpPr>
          <p:cNvPr id="11288" name="TextBox 45"/>
          <p:cNvSpPr txBox="1">
            <a:spLocks noChangeArrowheads="1"/>
          </p:cNvSpPr>
          <p:nvPr/>
        </p:nvSpPr>
        <p:spPr bwMode="auto">
          <a:xfrm>
            <a:off x="2417763" y="4100513"/>
            <a:ext cx="441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64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rot="16200000" flipH="1">
            <a:off x="4091782" y="3452019"/>
            <a:ext cx="392112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90" name="TextBox 34"/>
          <p:cNvSpPr txBox="1">
            <a:spLocks noChangeArrowheads="1"/>
          </p:cNvSpPr>
          <p:nvPr/>
        </p:nvSpPr>
        <p:spPr bwMode="auto">
          <a:xfrm>
            <a:off x="4111625" y="2855913"/>
            <a:ext cx="37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t2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460750" y="3722688"/>
            <a:ext cx="868363" cy="304800"/>
          </a:xfrm>
          <a:prstGeom prst="rect">
            <a:avLst/>
          </a:prstGeom>
          <a:solidFill>
            <a:srgbClr val="00B0F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932613" y="3722688"/>
            <a:ext cx="868362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590800" y="3722688"/>
            <a:ext cx="868363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793038" y="3722688"/>
            <a:ext cx="868362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60425" y="3722688"/>
            <a:ext cx="868363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720850" y="3722688"/>
            <a:ext cx="868363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059488" y="3722688"/>
            <a:ext cx="868362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329113" y="3722688"/>
            <a:ext cx="868362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189538" y="3722688"/>
            <a:ext cx="868362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82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960438" y="274638"/>
            <a:ext cx="8004175" cy="11493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100" dirty="0" smtClean="0"/>
              <a:t>Threads 0-15 access 4-byte words at addresses 116-176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438" y="1293813"/>
            <a:ext cx="7840662" cy="11318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Thread 3 is lowest active, accesses address 128</a:t>
            </a:r>
          </a:p>
          <a:p>
            <a:pPr>
              <a:defRPr/>
            </a:pPr>
            <a:r>
              <a:rPr lang="en-US" dirty="0" smtClean="0"/>
              <a:t>128-byte segment: 128-255</a:t>
            </a:r>
            <a:endParaRPr lang="en-US" dirty="0"/>
          </a:p>
        </p:txBody>
      </p:sp>
      <p:sp>
        <p:nvSpPr>
          <p:cNvPr id="12292" name="TextBox 9"/>
          <p:cNvSpPr txBox="1">
            <a:spLocks noChangeArrowheads="1"/>
          </p:cNvSpPr>
          <p:nvPr/>
        </p:nvSpPr>
        <p:spPr bwMode="auto">
          <a:xfrm>
            <a:off x="3278188" y="4103688"/>
            <a:ext cx="441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96</a:t>
            </a:r>
          </a:p>
        </p:txBody>
      </p:sp>
      <p:sp>
        <p:nvSpPr>
          <p:cNvPr id="12293" name="TextBox 13"/>
          <p:cNvSpPr txBox="1">
            <a:spLocks noChangeArrowheads="1"/>
          </p:cNvSpPr>
          <p:nvPr/>
        </p:nvSpPr>
        <p:spPr bwMode="auto">
          <a:xfrm>
            <a:off x="5834063" y="4103688"/>
            <a:ext cx="5699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192</a:t>
            </a:r>
          </a:p>
        </p:txBody>
      </p:sp>
      <p:sp>
        <p:nvSpPr>
          <p:cNvPr id="12294" name="TextBox 14"/>
          <p:cNvSpPr txBox="1">
            <a:spLocks noChangeArrowheads="1"/>
          </p:cNvSpPr>
          <p:nvPr/>
        </p:nvSpPr>
        <p:spPr bwMode="auto">
          <a:xfrm>
            <a:off x="4097338" y="4103688"/>
            <a:ext cx="5699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128</a:t>
            </a:r>
          </a:p>
        </p:txBody>
      </p:sp>
      <p:sp>
        <p:nvSpPr>
          <p:cNvPr id="16" name="Right Brace 15"/>
          <p:cNvSpPr/>
          <p:nvPr/>
        </p:nvSpPr>
        <p:spPr>
          <a:xfrm rot="27000000">
            <a:off x="5966619" y="2971006"/>
            <a:ext cx="230188" cy="3451225"/>
          </a:xfrm>
          <a:prstGeom prst="rightBrace">
            <a:avLst>
              <a:gd name="adj1" fmla="val 35256"/>
              <a:gd name="adj2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296" name="TextBox 17"/>
          <p:cNvSpPr txBox="1">
            <a:spLocks noChangeArrowheads="1"/>
          </p:cNvSpPr>
          <p:nvPr/>
        </p:nvSpPr>
        <p:spPr bwMode="auto">
          <a:xfrm>
            <a:off x="5143500" y="4829175"/>
            <a:ext cx="16716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70C0"/>
                </a:solidFill>
              </a:rPr>
              <a:t>128B segment</a:t>
            </a:r>
          </a:p>
        </p:txBody>
      </p:sp>
      <p:sp>
        <p:nvSpPr>
          <p:cNvPr id="12297" name="TextBox 19"/>
          <p:cNvSpPr txBox="1">
            <a:spLocks noChangeArrowheads="1"/>
          </p:cNvSpPr>
          <p:nvPr/>
        </p:nvSpPr>
        <p:spPr bwMode="auto">
          <a:xfrm>
            <a:off x="4964113" y="4103688"/>
            <a:ext cx="5699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160</a:t>
            </a:r>
          </a:p>
        </p:txBody>
      </p:sp>
      <p:sp>
        <p:nvSpPr>
          <p:cNvPr id="12298" name="TextBox 23"/>
          <p:cNvSpPr txBox="1">
            <a:spLocks noChangeArrowheads="1"/>
          </p:cNvSpPr>
          <p:nvPr/>
        </p:nvSpPr>
        <p:spPr bwMode="auto">
          <a:xfrm>
            <a:off x="6688138" y="4100513"/>
            <a:ext cx="568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224</a:t>
            </a:r>
          </a:p>
        </p:txBody>
      </p:sp>
      <p:sp>
        <p:nvSpPr>
          <p:cNvPr id="12299" name="TextBox 26"/>
          <p:cNvSpPr txBox="1">
            <a:spLocks noChangeArrowheads="1"/>
          </p:cNvSpPr>
          <p:nvPr/>
        </p:nvSpPr>
        <p:spPr bwMode="auto">
          <a:xfrm>
            <a:off x="3881438" y="2855913"/>
            <a:ext cx="37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t1</a:t>
            </a:r>
          </a:p>
        </p:txBody>
      </p:sp>
      <p:sp>
        <p:nvSpPr>
          <p:cNvPr id="12300" name="TextBox 28"/>
          <p:cNvSpPr txBox="1">
            <a:spLocks noChangeArrowheads="1"/>
          </p:cNvSpPr>
          <p:nvPr/>
        </p:nvSpPr>
        <p:spPr bwMode="auto">
          <a:xfrm>
            <a:off x="4111625" y="2855913"/>
            <a:ext cx="37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t2</a:t>
            </a:r>
          </a:p>
        </p:txBody>
      </p:sp>
      <p:sp>
        <p:nvSpPr>
          <p:cNvPr id="12301" name="TextBox 30"/>
          <p:cNvSpPr txBox="1">
            <a:spLocks noChangeArrowheads="1"/>
          </p:cNvSpPr>
          <p:nvPr/>
        </p:nvSpPr>
        <p:spPr bwMode="auto">
          <a:xfrm>
            <a:off x="8442325" y="4100513"/>
            <a:ext cx="568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288</a:t>
            </a:r>
          </a:p>
        </p:txBody>
      </p:sp>
      <p:sp>
        <p:nvSpPr>
          <p:cNvPr id="12302" name="TextBox 32"/>
          <p:cNvSpPr txBox="1">
            <a:spLocks noChangeArrowheads="1"/>
          </p:cNvSpPr>
          <p:nvPr/>
        </p:nvSpPr>
        <p:spPr bwMode="auto">
          <a:xfrm>
            <a:off x="7558088" y="4100513"/>
            <a:ext cx="568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256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rot="16200000" flipH="1">
            <a:off x="5335588" y="3451225"/>
            <a:ext cx="392112" cy="7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04" name="TextBox 36"/>
          <p:cNvSpPr txBox="1">
            <a:spLocks noChangeArrowheads="1"/>
          </p:cNvSpPr>
          <p:nvPr/>
        </p:nvSpPr>
        <p:spPr bwMode="auto">
          <a:xfrm>
            <a:off x="4716463" y="3086100"/>
            <a:ext cx="3952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...</a:t>
            </a:r>
          </a:p>
        </p:txBody>
      </p:sp>
      <p:sp>
        <p:nvSpPr>
          <p:cNvPr id="12305" name="TextBox 38"/>
          <p:cNvSpPr txBox="1">
            <a:spLocks noChangeArrowheads="1"/>
          </p:cNvSpPr>
          <p:nvPr/>
        </p:nvSpPr>
        <p:spPr bwMode="auto">
          <a:xfrm>
            <a:off x="3673475" y="2855913"/>
            <a:ext cx="37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t0</a:t>
            </a:r>
          </a:p>
        </p:txBody>
      </p:sp>
      <p:sp>
        <p:nvSpPr>
          <p:cNvPr id="12306" name="TextBox 39"/>
          <p:cNvSpPr txBox="1">
            <a:spLocks noChangeArrowheads="1"/>
          </p:cNvSpPr>
          <p:nvPr/>
        </p:nvSpPr>
        <p:spPr bwMode="auto">
          <a:xfrm>
            <a:off x="5319713" y="2855913"/>
            <a:ext cx="5052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t15</a:t>
            </a:r>
          </a:p>
        </p:txBody>
      </p:sp>
      <p:sp>
        <p:nvSpPr>
          <p:cNvPr id="12307" name="TextBox 42"/>
          <p:cNvSpPr txBox="1">
            <a:spLocks noChangeArrowheads="1"/>
          </p:cNvSpPr>
          <p:nvPr/>
        </p:nvSpPr>
        <p:spPr bwMode="auto">
          <a:xfrm>
            <a:off x="746125" y="4100513"/>
            <a:ext cx="312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2308" name="TextBox 43"/>
          <p:cNvSpPr txBox="1">
            <a:spLocks noChangeArrowheads="1"/>
          </p:cNvSpPr>
          <p:nvPr/>
        </p:nvSpPr>
        <p:spPr bwMode="auto">
          <a:xfrm>
            <a:off x="1549400" y="4100513"/>
            <a:ext cx="441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32</a:t>
            </a:r>
          </a:p>
        </p:txBody>
      </p:sp>
      <p:sp>
        <p:nvSpPr>
          <p:cNvPr id="12309" name="TextBox 45"/>
          <p:cNvSpPr txBox="1">
            <a:spLocks noChangeArrowheads="1"/>
          </p:cNvSpPr>
          <p:nvPr/>
        </p:nvSpPr>
        <p:spPr bwMode="auto">
          <a:xfrm>
            <a:off x="2417763" y="4100513"/>
            <a:ext cx="441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64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rot="16200000" flipH="1">
            <a:off x="4279107" y="3452019"/>
            <a:ext cx="392112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11" name="TextBox 34"/>
          <p:cNvSpPr txBox="1">
            <a:spLocks noChangeArrowheads="1"/>
          </p:cNvSpPr>
          <p:nvPr/>
        </p:nvSpPr>
        <p:spPr bwMode="auto">
          <a:xfrm>
            <a:off x="4298950" y="2855913"/>
            <a:ext cx="37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t3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460750" y="3722688"/>
            <a:ext cx="868363" cy="304800"/>
          </a:xfrm>
          <a:prstGeom prst="rect">
            <a:avLst/>
          </a:prstGeom>
          <a:solidFill>
            <a:srgbClr val="00B0F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932613" y="3722688"/>
            <a:ext cx="868362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590800" y="3722688"/>
            <a:ext cx="868363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793038" y="3722688"/>
            <a:ext cx="868362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60425" y="3722688"/>
            <a:ext cx="868363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720850" y="3722688"/>
            <a:ext cx="868363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059488" y="3722688"/>
            <a:ext cx="868362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329113" y="3722688"/>
            <a:ext cx="868362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189538" y="3722688"/>
            <a:ext cx="868362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35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168675"/>
              </p:ext>
            </p:extLst>
          </p:nvPr>
        </p:nvGraphicFramePr>
        <p:xfrm>
          <a:off x="76200" y="152400"/>
          <a:ext cx="8991600" cy="4843980"/>
        </p:xfrm>
        <a:graphic>
          <a:graphicData uri="http://schemas.openxmlformats.org/drawingml/2006/table">
            <a:tbl>
              <a:tblPr/>
              <a:tblGrid>
                <a:gridCol w="4495800"/>
                <a:gridCol w="304800"/>
                <a:gridCol w="304800"/>
                <a:gridCol w="304800"/>
                <a:gridCol w="381000"/>
                <a:gridCol w="685800"/>
                <a:gridCol w="609600"/>
                <a:gridCol w="533400"/>
                <a:gridCol w="457200"/>
                <a:gridCol w="457200"/>
                <a:gridCol w="457200"/>
              </a:tblGrid>
              <a:tr h="198120"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Technical specifications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Compute capability (version)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8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1.0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1.1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1.2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1.3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2.x</a:t>
                      </a:r>
                      <a:endParaRPr lang="en-US" sz="1200" dirty="0"/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3.0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3.5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3.7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5.0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5.2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Maximum dimensionality of grid of thread blocks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3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Maximum x-dimension of a grid of thread blocks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65535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</a:t>
                      </a:r>
                      <a:r>
                        <a:rPr lang="en-US" sz="1200" baseline="30000" dirty="0">
                          <a:effectLst/>
                        </a:rPr>
                        <a:t>31</a:t>
                      </a:r>
                      <a:r>
                        <a:rPr lang="en-US" sz="1200" dirty="0">
                          <a:effectLst/>
                        </a:rPr>
                        <a:t> − 1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Maximum y-, or z-dimension of a grid of thread blocks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1200" dirty="0" smtClean="0">
                          <a:effectLst/>
                        </a:rPr>
                        <a:t>           65535</a:t>
                      </a:r>
                      <a:endParaRPr lang="en-US" sz="1200" dirty="0">
                        <a:effectLst/>
                      </a:endParaRP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Maximum dimensionality of thread block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1200" dirty="0" smtClean="0">
                          <a:effectLst/>
                        </a:rPr>
                        <a:t>          3</a:t>
                      </a:r>
                      <a:endParaRPr lang="en-US" sz="1200" dirty="0">
                        <a:effectLst/>
                      </a:endParaRP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Maximum x- or y-dimension of a block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512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1024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Maximum z-dimension of a block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1200" dirty="0" smtClean="0">
                          <a:effectLst/>
                        </a:rPr>
                        <a:t>        64</a:t>
                      </a:r>
                      <a:endParaRPr lang="en-US" sz="1200" dirty="0">
                        <a:effectLst/>
                      </a:endParaRP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Maximum number of threads per block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512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1024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Warp size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1200" dirty="0" smtClean="0">
                          <a:effectLst/>
                        </a:rPr>
                        <a:t>         32</a:t>
                      </a:r>
                      <a:endParaRPr lang="en-US" sz="1200" dirty="0">
                        <a:effectLst/>
                      </a:endParaRP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Maximum number of resident blocks per multiprocessor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8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16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32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Maximum number of resident warps per multiprocessor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24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32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48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64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Maximum number of resident threads per multiprocessor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768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1024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1536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2048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Number of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32-bit registers </a:t>
                      </a:r>
                      <a:r>
                        <a:rPr lang="en-US" sz="1400" dirty="0">
                          <a:effectLst/>
                        </a:rPr>
                        <a:t>per multiprocessor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8 K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16 K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32 K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64 K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128 K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64 K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Maximum number of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32-bit registers </a:t>
                      </a:r>
                      <a:r>
                        <a:rPr lang="en-US" sz="1400" dirty="0">
                          <a:effectLst/>
                        </a:rPr>
                        <a:t>per thread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124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63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255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Maximum amount of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shared memory </a:t>
                      </a:r>
                      <a:r>
                        <a:rPr lang="en-US" sz="1400" dirty="0">
                          <a:effectLst/>
                        </a:rPr>
                        <a:t>per multiprocessor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16 KB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48 KB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 err="1" smtClean="0">
                          <a:effectLst/>
                        </a:rPr>
                        <a:t>112KB</a:t>
                      </a:r>
                      <a:endParaRPr lang="en-US" sz="1100" dirty="0">
                        <a:effectLst/>
                      </a:endParaRP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err="1" smtClean="0">
                          <a:effectLst/>
                        </a:rPr>
                        <a:t>64KB</a:t>
                      </a:r>
                      <a:endParaRPr lang="en-US" sz="1200" dirty="0">
                        <a:effectLst/>
                      </a:endParaRP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err="1" smtClean="0">
                          <a:effectLst/>
                        </a:rPr>
                        <a:t>96KB</a:t>
                      </a:r>
                      <a:endParaRPr lang="en-US" sz="1200" dirty="0">
                        <a:effectLst/>
                      </a:endParaRP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Number of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shared memory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banks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16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32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Amount of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local memory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per thread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16 KB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512 KB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Constant memory </a:t>
                      </a:r>
                      <a:r>
                        <a:rPr lang="en-US" sz="1400" dirty="0">
                          <a:effectLst/>
                        </a:rPr>
                        <a:t>size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64 KB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Cache working set per multiprocessor for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constant memory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8 KB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10 KB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687155" y="5021604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TESLA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4235717">
            <a:off x="5727900" y="5282120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FERMI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5600" y="5021604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KEPLER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3920764">
            <a:off x="7861595" y="5443342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MAXWELL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5867400" y="5021604"/>
            <a:ext cx="0" cy="47631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6553200" y="5021604"/>
            <a:ext cx="0" cy="47631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8153400" y="5021604"/>
            <a:ext cx="0" cy="47631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2888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960438" y="274638"/>
            <a:ext cx="8004175" cy="11493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100" dirty="0" smtClean="0"/>
              <a:t>Threads 0-15 access 4-byte words at addresses 116-176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438" y="1293813"/>
            <a:ext cx="7840662" cy="11318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Thread 3 is lowest active, accesses address 128</a:t>
            </a:r>
          </a:p>
          <a:p>
            <a:pPr>
              <a:defRPr/>
            </a:pPr>
            <a:r>
              <a:rPr lang="en-US" dirty="0" smtClean="0"/>
              <a:t>128-byte segment: 128-255 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dirty="0" smtClean="0">
                <a:solidFill>
                  <a:srgbClr val="EF5619"/>
                </a:solidFill>
              </a:rPr>
              <a:t>reduce to 64B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  <a:endParaRPr lang="en-US" dirty="0"/>
          </a:p>
        </p:txBody>
      </p:sp>
      <p:sp>
        <p:nvSpPr>
          <p:cNvPr id="13316" name="TextBox 9"/>
          <p:cNvSpPr txBox="1">
            <a:spLocks noChangeArrowheads="1"/>
          </p:cNvSpPr>
          <p:nvPr/>
        </p:nvSpPr>
        <p:spPr bwMode="auto">
          <a:xfrm>
            <a:off x="3278188" y="4103688"/>
            <a:ext cx="441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96</a:t>
            </a:r>
          </a:p>
        </p:txBody>
      </p:sp>
      <p:sp>
        <p:nvSpPr>
          <p:cNvPr id="13317" name="TextBox 13"/>
          <p:cNvSpPr txBox="1">
            <a:spLocks noChangeArrowheads="1"/>
          </p:cNvSpPr>
          <p:nvPr/>
        </p:nvSpPr>
        <p:spPr bwMode="auto">
          <a:xfrm>
            <a:off x="5834063" y="4103688"/>
            <a:ext cx="5699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192</a:t>
            </a:r>
          </a:p>
        </p:txBody>
      </p:sp>
      <p:sp>
        <p:nvSpPr>
          <p:cNvPr id="13318" name="TextBox 14"/>
          <p:cNvSpPr txBox="1">
            <a:spLocks noChangeArrowheads="1"/>
          </p:cNvSpPr>
          <p:nvPr/>
        </p:nvSpPr>
        <p:spPr bwMode="auto">
          <a:xfrm>
            <a:off x="4097338" y="4103688"/>
            <a:ext cx="5699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128</a:t>
            </a:r>
          </a:p>
        </p:txBody>
      </p:sp>
      <p:sp>
        <p:nvSpPr>
          <p:cNvPr id="16" name="Right Brace 15"/>
          <p:cNvSpPr/>
          <p:nvPr/>
        </p:nvSpPr>
        <p:spPr>
          <a:xfrm rot="27000000">
            <a:off x="5102225" y="3825875"/>
            <a:ext cx="239713" cy="1731963"/>
          </a:xfrm>
          <a:prstGeom prst="rightBrace">
            <a:avLst>
              <a:gd name="adj1" fmla="val 35256"/>
              <a:gd name="adj2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20" name="TextBox 17"/>
          <p:cNvSpPr txBox="1">
            <a:spLocks noChangeArrowheads="1"/>
          </p:cNvSpPr>
          <p:nvPr/>
        </p:nvSpPr>
        <p:spPr bwMode="auto">
          <a:xfrm>
            <a:off x="4443413" y="4829175"/>
            <a:ext cx="17875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70C0"/>
                </a:solidFill>
              </a:rPr>
              <a:t>64B transaction</a:t>
            </a:r>
          </a:p>
        </p:txBody>
      </p:sp>
      <p:sp>
        <p:nvSpPr>
          <p:cNvPr id="13321" name="TextBox 19"/>
          <p:cNvSpPr txBox="1">
            <a:spLocks noChangeArrowheads="1"/>
          </p:cNvSpPr>
          <p:nvPr/>
        </p:nvSpPr>
        <p:spPr bwMode="auto">
          <a:xfrm>
            <a:off x="4964113" y="4103688"/>
            <a:ext cx="5699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160</a:t>
            </a:r>
          </a:p>
        </p:txBody>
      </p:sp>
      <p:sp>
        <p:nvSpPr>
          <p:cNvPr id="13322" name="TextBox 23"/>
          <p:cNvSpPr txBox="1">
            <a:spLocks noChangeArrowheads="1"/>
          </p:cNvSpPr>
          <p:nvPr/>
        </p:nvSpPr>
        <p:spPr bwMode="auto">
          <a:xfrm>
            <a:off x="6688138" y="4100513"/>
            <a:ext cx="568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224</a:t>
            </a:r>
          </a:p>
        </p:txBody>
      </p:sp>
      <p:sp>
        <p:nvSpPr>
          <p:cNvPr id="13323" name="TextBox 26"/>
          <p:cNvSpPr txBox="1">
            <a:spLocks noChangeArrowheads="1"/>
          </p:cNvSpPr>
          <p:nvPr/>
        </p:nvSpPr>
        <p:spPr bwMode="auto">
          <a:xfrm>
            <a:off x="3881438" y="2855913"/>
            <a:ext cx="37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t1</a:t>
            </a:r>
          </a:p>
        </p:txBody>
      </p:sp>
      <p:sp>
        <p:nvSpPr>
          <p:cNvPr id="13324" name="TextBox 28"/>
          <p:cNvSpPr txBox="1">
            <a:spLocks noChangeArrowheads="1"/>
          </p:cNvSpPr>
          <p:nvPr/>
        </p:nvSpPr>
        <p:spPr bwMode="auto">
          <a:xfrm>
            <a:off x="4111625" y="2855913"/>
            <a:ext cx="37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t2</a:t>
            </a:r>
          </a:p>
        </p:txBody>
      </p:sp>
      <p:sp>
        <p:nvSpPr>
          <p:cNvPr id="13325" name="TextBox 30"/>
          <p:cNvSpPr txBox="1">
            <a:spLocks noChangeArrowheads="1"/>
          </p:cNvSpPr>
          <p:nvPr/>
        </p:nvSpPr>
        <p:spPr bwMode="auto">
          <a:xfrm>
            <a:off x="8442325" y="4100513"/>
            <a:ext cx="568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288</a:t>
            </a:r>
          </a:p>
        </p:txBody>
      </p:sp>
      <p:sp>
        <p:nvSpPr>
          <p:cNvPr id="13326" name="TextBox 32"/>
          <p:cNvSpPr txBox="1">
            <a:spLocks noChangeArrowheads="1"/>
          </p:cNvSpPr>
          <p:nvPr/>
        </p:nvSpPr>
        <p:spPr bwMode="auto">
          <a:xfrm>
            <a:off x="7558088" y="4100513"/>
            <a:ext cx="568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256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rot="16200000" flipH="1">
            <a:off x="5335588" y="3451225"/>
            <a:ext cx="392112" cy="7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28" name="TextBox 36"/>
          <p:cNvSpPr txBox="1">
            <a:spLocks noChangeArrowheads="1"/>
          </p:cNvSpPr>
          <p:nvPr/>
        </p:nvSpPr>
        <p:spPr bwMode="auto">
          <a:xfrm>
            <a:off x="4716463" y="3086100"/>
            <a:ext cx="3952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...</a:t>
            </a:r>
          </a:p>
        </p:txBody>
      </p:sp>
      <p:sp>
        <p:nvSpPr>
          <p:cNvPr id="13329" name="TextBox 38"/>
          <p:cNvSpPr txBox="1">
            <a:spLocks noChangeArrowheads="1"/>
          </p:cNvSpPr>
          <p:nvPr/>
        </p:nvSpPr>
        <p:spPr bwMode="auto">
          <a:xfrm>
            <a:off x="3673475" y="2855913"/>
            <a:ext cx="37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t0</a:t>
            </a:r>
          </a:p>
        </p:txBody>
      </p:sp>
      <p:sp>
        <p:nvSpPr>
          <p:cNvPr id="13330" name="TextBox 39"/>
          <p:cNvSpPr txBox="1">
            <a:spLocks noChangeArrowheads="1"/>
          </p:cNvSpPr>
          <p:nvPr/>
        </p:nvSpPr>
        <p:spPr bwMode="auto">
          <a:xfrm>
            <a:off x="5319713" y="2855913"/>
            <a:ext cx="5052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t15</a:t>
            </a:r>
          </a:p>
        </p:txBody>
      </p:sp>
      <p:sp>
        <p:nvSpPr>
          <p:cNvPr id="13331" name="TextBox 42"/>
          <p:cNvSpPr txBox="1">
            <a:spLocks noChangeArrowheads="1"/>
          </p:cNvSpPr>
          <p:nvPr/>
        </p:nvSpPr>
        <p:spPr bwMode="auto">
          <a:xfrm>
            <a:off x="746125" y="4100513"/>
            <a:ext cx="312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3332" name="TextBox 43"/>
          <p:cNvSpPr txBox="1">
            <a:spLocks noChangeArrowheads="1"/>
          </p:cNvSpPr>
          <p:nvPr/>
        </p:nvSpPr>
        <p:spPr bwMode="auto">
          <a:xfrm>
            <a:off x="1549400" y="4100513"/>
            <a:ext cx="441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32</a:t>
            </a:r>
          </a:p>
        </p:txBody>
      </p:sp>
      <p:sp>
        <p:nvSpPr>
          <p:cNvPr id="13333" name="TextBox 45"/>
          <p:cNvSpPr txBox="1">
            <a:spLocks noChangeArrowheads="1"/>
          </p:cNvSpPr>
          <p:nvPr/>
        </p:nvSpPr>
        <p:spPr bwMode="auto">
          <a:xfrm>
            <a:off x="2417763" y="4100513"/>
            <a:ext cx="441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64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rot="16200000" flipH="1">
            <a:off x="4279107" y="3452019"/>
            <a:ext cx="392112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35" name="TextBox 34"/>
          <p:cNvSpPr txBox="1">
            <a:spLocks noChangeArrowheads="1"/>
          </p:cNvSpPr>
          <p:nvPr/>
        </p:nvSpPr>
        <p:spPr bwMode="auto">
          <a:xfrm>
            <a:off x="4298950" y="2855913"/>
            <a:ext cx="37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t3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460750" y="3722688"/>
            <a:ext cx="868363" cy="304800"/>
          </a:xfrm>
          <a:prstGeom prst="rect">
            <a:avLst/>
          </a:prstGeom>
          <a:solidFill>
            <a:srgbClr val="00B0F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932613" y="3722688"/>
            <a:ext cx="868362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590800" y="3722688"/>
            <a:ext cx="868363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793038" y="3722688"/>
            <a:ext cx="868362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60425" y="3722688"/>
            <a:ext cx="868363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720850" y="3722688"/>
            <a:ext cx="868363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059488" y="3722688"/>
            <a:ext cx="868362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329113" y="3722688"/>
            <a:ext cx="868362" cy="304800"/>
          </a:xfrm>
          <a:prstGeom prst="rect">
            <a:avLst/>
          </a:prstGeom>
          <a:solidFill>
            <a:srgbClr val="00B0F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189538" y="3722688"/>
            <a:ext cx="868362" cy="304800"/>
          </a:xfrm>
          <a:prstGeom prst="rect">
            <a:avLst/>
          </a:prstGeom>
          <a:solidFill>
            <a:srgbClr val="00B0F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84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Consider the stride of your accesses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914400" y="1143000"/>
            <a:ext cx="8001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SzPct val="180000"/>
              <a:defRPr/>
            </a:pPr>
            <a:r>
              <a:rPr lang="en-US" sz="2400" b="1" i="0" kern="0" dirty="0">
                <a:solidFill>
                  <a:schemeClr val="accent2"/>
                </a:solidFill>
                <a:latin typeface="Courier New" pitchFamily="49" charset="0"/>
              </a:rPr>
              <a:t>__global__</a:t>
            </a:r>
            <a:r>
              <a:rPr lang="en-US" sz="2400" b="1" i="0" kern="0" dirty="0">
                <a:latin typeface="Courier New" pitchFamily="49" charset="0"/>
              </a:rPr>
              <a:t> </a:t>
            </a:r>
            <a:r>
              <a:rPr lang="en-US" sz="2400" b="1" i="0" kern="0" dirty="0">
                <a:solidFill>
                  <a:schemeClr val="accent2"/>
                </a:solidFill>
                <a:latin typeface="Courier New" pitchFamily="49" charset="0"/>
              </a:rPr>
              <a:t>void</a:t>
            </a:r>
            <a:r>
              <a:rPr lang="en-US" sz="2400" b="1" i="0" kern="0" dirty="0">
                <a:latin typeface="Courier New" pitchFamily="49" charset="0"/>
              </a:rPr>
              <a:t> </a:t>
            </a:r>
            <a:r>
              <a:rPr lang="en-US" sz="2400" b="1" i="0" kern="0" dirty="0" err="1">
                <a:latin typeface="Courier New" pitchFamily="49" charset="0"/>
              </a:rPr>
              <a:t>foo</a:t>
            </a:r>
            <a:r>
              <a:rPr lang="en-US" sz="2400" b="1" i="0" kern="0" dirty="0">
                <a:latin typeface="Courier New" pitchFamily="49" charset="0"/>
              </a:rPr>
              <a:t>(</a:t>
            </a:r>
            <a:r>
              <a:rPr lang="en-US" sz="2400" b="1" i="0" kern="0" dirty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400" b="1" i="0" kern="0" dirty="0">
                <a:latin typeface="Courier New" pitchFamily="49" charset="0"/>
              </a:rPr>
              <a:t>* </a:t>
            </a:r>
            <a:r>
              <a:rPr lang="en-US" sz="2400" b="1" i="0" kern="0" dirty="0" smtClean="0">
                <a:latin typeface="Courier New" pitchFamily="49" charset="0"/>
              </a:rPr>
              <a:t>input</a:t>
            </a:r>
            <a:r>
              <a:rPr lang="en-US" b="1" i="0" kern="0" dirty="0" smtClean="0">
                <a:latin typeface="Courier New" pitchFamily="49" charset="0"/>
              </a:rPr>
              <a:t>,</a:t>
            </a:r>
            <a:r>
              <a:rPr lang="en-US" sz="2400" b="1" i="0" kern="0" dirty="0" smtClean="0">
                <a:latin typeface="Courier New" pitchFamily="49" charset="0"/>
              </a:rPr>
              <a:t>            </a:t>
            </a:r>
            <a:r>
              <a:rPr lang="en-US" sz="2400" b="1" i="0" kern="0" dirty="0" smtClean="0">
                <a:solidFill>
                  <a:schemeClr val="accent2"/>
                </a:solidFill>
                <a:latin typeface="Courier New" pitchFamily="49" charset="0"/>
              </a:rPr>
              <a:t>float3</a:t>
            </a:r>
            <a:r>
              <a:rPr lang="en-US" sz="2400" b="1" i="0" kern="0" dirty="0" smtClean="0">
                <a:latin typeface="Courier New" pitchFamily="49" charset="0"/>
              </a:rPr>
              <a:t>* input2)</a:t>
            </a:r>
          </a:p>
          <a:p>
            <a:pPr marL="457200" indent="-457200" eaLnBrk="0" hangingPunct="0">
              <a:spcBef>
                <a:spcPct val="20000"/>
              </a:spcBef>
              <a:buSzPct val="180000"/>
              <a:defRPr/>
            </a:pPr>
            <a:r>
              <a:rPr lang="en-US" sz="2400" b="1" i="0" kern="0" dirty="0" smtClean="0">
                <a:latin typeface="Courier New" pitchFamily="49" charset="0"/>
              </a:rPr>
              <a:t>{</a:t>
            </a:r>
            <a:endParaRPr lang="en-US" sz="2400" b="1" i="0" kern="0" dirty="0">
              <a:latin typeface="Courier New" pitchFamily="49" charset="0"/>
            </a:endParaRPr>
          </a:p>
          <a:p>
            <a:pPr marL="457200" indent="-457200" eaLnBrk="0" hangingPunct="0">
              <a:spcBef>
                <a:spcPct val="20000"/>
              </a:spcBef>
              <a:buSzPct val="180000"/>
              <a:defRPr/>
            </a:pPr>
            <a:r>
              <a:rPr lang="en-US" sz="2400" b="1" i="0" kern="0" dirty="0">
                <a:latin typeface="Courier New" pitchFamily="49" charset="0"/>
              </a:rPr>
              <a:t>  </a:t>
            </a:r>
            <a:r>
              <a:rPr lang="en-US" sz="2400" b="1" i="0" kern="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400" b="1" i="0" kern="0" dirty="0">
                <a:latin typeface="Courier New" pitchFamily="49" charset="0"/>
              </a:rPr>
              <a:t> </a:t>
            </a:r>
            <a:r>
              <a:rPr lang="en-US" sz="2400" b="1" i="0" kern="0" dirty="0" err="1">
                <a:latin typeface="Courier New" pitchFamily="49" charset="0"/>
              </a:rPr>
              <a:t>i</a:t>
            </a:r>
            <a:r>
              <a:rPr lang="en-US" sz="2400" b="1" i="0" kern="0" dirty="0">
                <a:latin typeface="Courier New" pitchFamily="49" charset="0"/>
              </a:rPr>
              <a:t> = </a:t>
            </a:r>
            <a:r>
              <a:rPr lang="en-US" sz="2400" b="1" i="0" kern="0" dirty="0" err="1">
                <a:solidFill>
                  <a:schemeClr val="accent2"/>
                </a:solidFill>
                <a:latin typeface="Courier New" pitchFamily="49" charset="0"/>
              </a:rPr>
              <a:t>blockDim.x</a:t>
            </a:r>
            <a:r>
              <a:rPr lang="en-US" sz="2400" b="1" i="0" kern="0" dirty="0">
                <a:latin typeface="Courier New" pitchFamily="49" charset="0"/>
              </a:rPr>
              <a:t> * </a:t>
            </a:r>
            <a:r>
              <a:rPr lang="en-US" sz="2400" b="1" i="0" kern="0" dirty="0" err="1">
                <a:solidFill>
                  <a:schemeClr val="accent2"/>
                </a:solidFill>
                <a:latin typeface="Courier New" pitchFamily="49" charset="0"/>
              </a:rPr>
              <a:t>blockIdx.x</a:t>
            </a:r>
            <a:endParaRPr lang="en-US" sz="2400" b="1" i="0" kern="0" dirty="0">
              <a:latin typeface="Courier New" pitchFamily="49" charset="0"/>
            </a:endParaRPr>
          </a:p>
          <a:p>
            <a:pPr marL="457200" indent="-457200" eaLnBrk="0" hangingPunct="0">
              <a:spcBef>
                <a:spcPct val="20000"/>
              </a:spcBef>
              <a:buSzPct val="180000"/>
              <a:defRPr/>
            </a:pPr>
            <a:r>
              <a:rPr lang="en-US" sz="2400" b="1" i="0" kern="0" dirty="0">
                <a:latin typeface="Courier New" pitchFamily="49" charset="0"/>
              </a:rPr>
              <a:t>        + </a:t>
            </a:r>
            <a:r>
              <a:rPr lang="en-US" sz="2400" b="1" i="0" kern="0" dirty="0" err="1">
                <a:solidFill>
                  <a:schemeClr val="accent2"/>
                </a:solidFill>
                <a:latin typeface="Courier New" pitchFamily="49" charset="0"/>
              </a:rPr>
              <a:t>threadIdx.x</a:t>
            </a:r>
            <a:r>
              <a:rPr lang="en-US" sz="2400" b="1" i="0" kern="0" dirty="0">
                <a:latin typeface="Courier New" pitchFamily="49" charset="0"/>
              </a:rPr>
              <a:t>;</a:t>
            </a:r>
          </a:p>
          <a:p>
            <a:pPr marL="457200" indent="-457200" eaLnBrk="0" hangingPunct="0">
              <a:spcBef>
                <a:spcPct val="20000"/>
              </a:spcBef>
              <a:buSzPct val="180000"/>
              <a:defRPr/>
            </a:pPr>
            <a:r>
              <a:rPr lang="en-US" sz="2400" b="1" i="0" kern="0" dirty="0">
                <a:solidFill>
                  <a:schemeClr val="hlink"/>
                </a:solidFill>
                <a:latin typeface="Courier New" pitchFamily="49" charset="0"/>
              </a:rPr>
              <a:t>  </a:t>
            </a:r>
            <a:r>
              <a:rPr lang="en-US" sz="2000" b="1" kern="0" dirty="0">
                <a:solidFill>
                  <a:srgbClr val="FF0000"/>
                </a:solidFill>
                <a:latin typeface="Courier New" pitchFamily="49" charset="0"/>
              </a:rPr>
              <a:t>// Stride 1   </a:t>
            </a:r>
            <a:endParaRPr lang="en-US" sz="2400" b="1" kern="0" dirty="0">
              <a:solidFill>
                <a:srgbClr val="FF0000"/>
              </a:solidFill>
              <a:latin typeface="Courier New" pitchFamily="49" charset="0"/>
            </a:endParaRPr>
          </a:p>
          <a:p>
            <a:pPr marL="457200" indent="-457200" eaLnBrk="0" hangingPunct="0">
              <a:spcBef>
                <a:spcPct val="20000"/>
              </a:spcBef>
              <a:buSzPct val="180000"/>
              <a:defRPr/>
            </a:pPr>
            <a:r>
              <a:rPr lang="en-US" sz="2400" b="1" i="0" kern="0" dirty="0">
                <a:latin typeface="Courier New" pitchFamily="49" charset="0"/>
              </a:rPr>
              <a:t>  </a:t>
            </a:r>
            <a:r>
              <a:rPr lang="en-US" sz="2400" b="1" i="0" kern="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400" b="1" i="0" kern="0" dirty="0">
                <a:latin typeface="Courier New" pitchFamily="49" charset="0"/>
              </a:rPr>
              <a:t> a = input[</a:t>
            </a:r>
            <a:r>
              <a:rPr lang="en-US" sz="2400" b="1" i="0" kern="0" dirty="0" err="1">
                <a:latin typeface="Courier New" pitchFamily="49" charset="0"/>
              </a:rPr>
              <a:t>i</a:t>
            </a:r>
            <a:r>
              <a:rPr lang="en-US" sz="2400" b="1" i="0" kern="0" dirty="0">
                <a:latin typeface="Courier New" pitchFamily="49" charset="0"/>
              </a:rPr>
              <a:t>];</a:t>
            </a:r>
          </a:p>
          <a:p>
            <a:pPr marL="457200" indent="-457200" eaLnBrk="0" hangingPunct="0">
              <a:spcBef>
                <a:spcPct val="20000"/>
              </a:spcBef>
              <a:buSzPct val="180000"/>
              <a:defRPr/>
            </a:pPr>
            <a:r>
              <a:rPr lang="en-US" sz="2400" b="1" i="0" kern="0" dirty="0">
                <a:solidFill>
                  <a:schemeClr val="hlink"/>
                </a:solidFill>
                <a:latin typeface="Courier New" pitchFamily="49" charset="0"/>
              </a:rPr>
              <a:t>  </a:t>
            </a:r>
            <a:r>
              <a:rPr lang="en-US" sz="2000" b="1" kern="0" dirty="0">
                <a:solidFill>
                  <a:srgbClr val="FF0000"/>
                </a:solidFill>
                <a:latin typeface="Courier New" pitchFamily="49" charset="0"/>
              </a:rPr>
              <a:t>// Stride 2, half the bandwidth is wasted   </a:t>
            </a:r>
            <a:endParaRPr lang="en-US" sz="2400" b="1" kern="0" dirty="0">
              <a:solidFill>
                <a:srgbClr val="FF0000"/>
              </a:solidFill>
              <a:latin typeface="Courier New" pitchFamily="49" charset="0"/>
            </a:endParaRPr>
          </a:p>
          <a:p>
            <a:pPr marL="457200" indent="-457200" eaLnBrk="0" hangingPunct="0">
              <a:spcBef>
                <a:spcPct val="20000"/>
              </a:spcBef>
              <a:buSzPct val="180000"/>
              <a:defRPr/>
            </a:pPr>
            <a:r>
              <a:rPr lang="en-US" sz="2400" b="1" i="0" kern="0" dirty="0">
                <a:latin typeface="Courier New" pitchFamily="49" charset="0"/>
              </a:rPr>
              <a:t>  </a:t>
            </a:r>
            <a:r>
              <a:rPr lang="en-US" sz="2400" b="1" i="0" kern="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400" b="1" i="0" kern="0" dirty="0">
                <a:latin typeface="Courier New" pitchFamily="49" charset="0"/>
              </a:rPr>
              <a:t> b = input[2*</a:t>
            </a:r>
            <a:r>
              <a:rPr lang="en-US" sz="2400" b="1" i="0" kern="0" dirty="0" err="1">
                <a:latin typeface="Courier New" pitchFamily="49" charset="0"/>
              </a:rPr>
              <a:t>i</a:t>
            </a:r>
            <a:r>
              <a:rPr lang="en-US" sz="2400" b="1" i="0" kern="0" dirty="0">
                <a:latin typeface="Courier New" pitchFamily="49" charset="0"/>
              </a:rPr>
              <a:t>];</a:t>
            </a:r>
          </a:p>
          <a:p>
            <a:pPr marL="457200" indent="-457200" eaLnBrk="0" hangingPunct="0">
              <a:spcBef>
                <a:spcPct val="20000"/>
              </a:spcBef>
              <a:buSzPct val="180000"/>
              <a:defRPr/>
            </a:pPr>
            <a:r>
              <a:rPr lang="en-US" sz="2400" b="1" i="0" kern="0" dirty="0">
                <a:solidFill>
                  <a:schemeClr val="hlink"/>
                </a:solidFill>
                <a:latin typeface="Courier New" pitchFamily="49" charset="0"/>
              </a:rPr>
              <a:t>  </a:t>
            </a:r>
            <a:r>
              <a:rPr lang="en-US" sz="2000" b="1" kern="0" dirty="0">
                <a:solidFill>
                  <a:srgbClr val="FF0000"/>
                </a:solidFill>
                <a:latin typeface="Courier New" pitchFamily="49" charset="0"/>
              </a:rPr>
              <a:t>// Stride 3, 2/3 of the bandwidth wasted   </a:t>
            </a:r>
            <a:endParaRPr lang="en-US" sz="2400" b="1" kern="0" dirty="0">
              <a:solidFill>
                <a:srgbClr val="FF0000"/>
              </a:solidFill>
              <a:latin typeface="Courier New" pitchFamily="49" charset="0"/>
            </a:endParaRPr>
          </a:p>
          <a:p>
            <a:pPr marL="457200" indent="-457200" eaLnBrk="0" hangingPunct="0">
              <a:spcBef>
                <a:spcPct val="20000"/>
              </a:spcBef>
              <a:buSzPct val="180000"/>
              <a:defRPr/>
            </a:pPr>
            <a:r>
              <a:rPr lang="en-US" sz="2400" b="1" i="0" kern="0" dirty="0">
                <a:latin typeface="Courier New" pitchFamily="49" charset="0"/>
              </a:rPr>
              <a:t>  </a:t>
            </a:r>
            <a:r>
              <a:rPr lang="en-US" sz="2400" b="1" i="0" kern="0" dirty="0">
                <a:solidFill>
                  <a:schemeClr val="accent2"/>
                </a:solidFill>
                <a:latin typeface="Courier New" pitchFamily="49" charset="0"/>
              </a:rPr>
              <a:t>float</a:t>
            </a:r>
            <a:r>
              <a:rPr lang="en-US" sz="2400" b="1" i="0" kern="0" dirty="0">
                <a:latin typeface="Courier New" pitchFamily="49" charset="0"/>
              </a:rPr>
              <a:t> c = input2[</a:t>
            </a:r>
            <a:r>
              <a:rPr lang="en-US" sz="2400" b="1" i="0" kern="0" dirty="0" err="1">
                <a:latin typeface="Courier New" pitchFamily="49" charset="0"/>
              </a:rPr>
              <a:t>i</a:t>
            </a:r>
            <a:r>
              <a:rPr lang="en-US" sz="2400" b="1" i="0" kern="0" dirty="0">
                <a:latin typeface="Courier New" pitchFamily="49" charset="0"/>
              </a:rPr>
              <a:t>].x;</a:t>
            </a:r>
          </a:p>
          <a:p>
            <a:pPr marL="457200" indent="-457200" eaLnBrk="0" hangingPunct="0">
              <a:spcBef>
                <a:spcPct val="20000"/>
              </a:spcBef>
              <a:buSzPct val="180000"/>
              <a:defRPr/>
            </a:pPr>
            <a:r>
              <a:rPr lang="en-US" sz="2000" b="1" i="0" kern="0" dirty="0">
                <a:latin typeface="Courier New" pitchFamily="49" charset="0"/>
              </a:rPr>
              <a:t>}</a:t>
            </a:r>
            <a:br>
              <a:rPr lang="en-US" sz="2000" b="1" i="0" kern="0" dirty="0">
                <a:latin typeface="Courier New" pitchFamily="49" charset="0"/>
              </a:rPr>
            </a:br>
            <a:endParaRPr lang="en-US" sz="2000" b="1" i="0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839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Example: Array of Structures (AoS)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4102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struct</a:t>
            </a:r>
            <a:r>
              <a:rPr lang="en-US" b="1" dirty="0" smtClean="0">
                <a:latin typeface="Courier New" pitchFamily="49" charset="0"/>
              </a:rPr>
              <a:t> record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key;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value;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flag;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};</a:t>
            </a:r>
          </a:p>
          <a:p>
            <a:pPr>
              <a:buFontTx/>
              <a:buNone/>
            </a:pPr>
            <a:endParaRPr lang="en-US" b="1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record  *</a:t>
            </a:r>
            <a:r>
              <a:rPr lang="en-US" b="1" dirty="0" err="1" smtClean="0">
                <a:latin typeface="Courier New" pitchFamily="49" charset="0"/>
              </a:rPr>
              <a:t>d_records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</a:rPr>
              <a:t>cudaMalloc</a:t>
            </a:r>
            <a:r>
              <a:rPr lang="en-US" b="1" dirty="0" smtClean="0">
                <a:latin typeface="Courier New" pitchFamily="49" charset="0"/>
              </a:rPr>
              <a:t>((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void</a:t>
            </a:r>
            <a:r>
              <a:rPr lang="en-US" b="1" dirty="0" smtClean="0">
                <a:latin typeface="Courier New" pitchFamily="49" charset="0"/>
              </a:rPr>
              <a:t>**)&amp;</a:t>
            </a:r>
            <a:r>
              <a:rPr lang="en-US" b="1" dirty="0" err="1" smtClean="0">
                <a:latin typeface="Courier New" pitchFamily="49" charset="0"/>
              </a:rPr>
              <a:t>d_records</a:t>
            </a:r>
            <a:r>
              <a:rPr lang="en-US" b="1" dirty="0" smtClean="0">
                <a:latin typeface="Courier New" pitchFamily="49" charset="0"/>
              </a:rPr>
              <a:t>, ...);</a:t>
            </a: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/>
            </a:r>
            <a:br>
              <a:rPr lang="en-US" sz="2000" b="1" dirty="0" smtClean="0">
                <a:latin typeface="Courier New" pitchFamily="49" charset="0"/>
              </a:rPr>
            </a:br>
            <a:endParaRPr lang="en-US" sz="2000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672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84200"/>
          </a:xfrm>
        </p:spPr>
        <p:txBody>
          <a:bodyPr/>
          <a:lstStyle/>
          <a:p>
            <a:r>
              <a:rPr lang="en-US" sz="3200" dirty="0" smtClean="0"/>
              <a:t>Example: Structure of Arrays (</a:t>
            </a:r>
            <a:r>
              <a:rPr lang="en-US" sz="3200" dirty="0" err="1" smtClean="0"/>
              <a:t>SoA</a:t>
            </a:r>
            <a:r>
              <a:rPr lang="en-US" sz="3200" dirty="0" smtClean="0"/>
              <a:t>)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b="1" smtClean="0">
                <a:solidFill>
                  <a:schemeClr val="accent2"/>
                </a:solidFill>
                <a:latin typeface="Courier New" pitchFamily="49" charset="0"/>
              </a:rPr>
              <a:t>struct</a:t>
            </a:r>
            <a:r>
              <a:rPr lang="en-US" b="1" smtClean="0">
                <a:latin typeface="Courier New" pitchFamily="49" charset="0"/>
              </a:rPr>
              <a:t> SoA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	</a:t>
            </a:r>
            <a:r>
              <a:rPr lang="en-US" b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b="1" smtClean="0">
                <a:latin typeface="Courier New" pitchFamily="49" charset="0"/>
              </a:rPr>
              <a:t>  * keys;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	</a:t>
            </a:r>
            <a:r>
              <a:rPr lang="en-US" b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b="1" smtClean="0">
                <a:latin typeface="Courier New" pitchFamily="49" charset="0"/>
              </a:rPr>
              <a:t>  * values;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	</a:t>
            </a:r>
            <a:r>
              <a:rPr lang="en-US" b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b="1" smtClean="0">
                <a:latin typeface="Courier New" pitchFamily="49" charset="0"/>
              </a:rPr>
              <a:t>  * flags;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};</a:t>
            </a:r>
          </a:p>
          <a:p>
            <a:pPr>
              <a:buFontTx/>
              <a:buNone/>
            </a:pPr>
            <a:endParaRPr lang="en-US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SoA d_SoA_data;</a:t>
            </a:r>
          </a:p>
          <a:p>
            <a:pPr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cudaMalloc</a:t>
            </a:r>
            <a:r>
              <a:rPr lang="en-US" sz="2400" b="1" smtClean="0">
                <a:latin typeface="Courier New" pitchFamily="49" charset="0"/>
              </a:rPr>
              <a:t>((</a:t>
            </a: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void</a:t>
            </a:r>
            <a:r>
              <a:rPr lang="en-US" sz="2400" b="1" smtClean="0">
                <a:latin typeface="Courier New" pitchFamily="49" charset="0"/>
              </a:rPr>
              <a:t>**)&amp;d_SoA_data.keys, ...);</a:t>
            </a:r>
          </a:p>
          <a:p>
            <a:pPr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cudaMalloc</a:t>
            </a:r>
            <a:r>
              <a:rPr lang="en-US" sz="2400" b="1" smtClean="0">
                <a:latin typeface="Courier New" pitchFamily="49" charset="0"/>
              </a:rPr>
              <a:t>((</a:t>
            </a: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void</a:t>
            </a:r>
            <a:r>
              <a:rPr lang="en-US" sz="2400" b="1" smtClean="0">
                <a:latin typeface="Courier New" pitchFamily="49" charset="0"/>
              </a:rPr>
              <a:t>**)&amp;d_SoA_data.values, ...);</a:t>
            </a:r>
          </a:p>
          <a:p>
            <a:pPr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cudaMalloc</a:t>
            </a:r>
            <a:r>
              <a:rPr lang="en-US" sz="2400" b="1" smtClean="0">
                <a:latin typeface="Courier New" pitchFamily="49" charset="0"/>
              </a:rPr>
              <a:t>((</a:t>
            </a: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void</a:t>
            </a:r>
            <a:r>
              <a:rPr lang="en-US" sz="2400" b="1" smtClean="0">
                <a:latin typeface="Courier New" pitchFamily="49" charset="0"/>
              </a:rPr>
              <a:t>**)&amp;d_SoA_data.flags, ...);</a:t>
            </a:r>
            <a:br>
              <a:rPr lang="en-US" sz="2400" b="1" smtClean="0">
                <a:latin typeface="Courier New" pitchFamily="49" charset="0"/>
              </a:rPr>
            </a:br>
            <a:endParaRPr lang="en-US" sz="2400" b="1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090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Example: </a:t>
            </a:r>
            <a:r>
              <a:rPr lang="en-US" sz="3200" dirty="0" err="1" smtClean="0"/>
              <a:t>SoA</a:t>
            </a:r>
            <a:r>
              <a:rPr lang="en-US" sz="3200" dirty="0" smtClean="0"/>
              <a:t> vs. </a:t>
            </a:r>
            <a:r>
              <a:rPr lang="en-US" sz="3200" dirty="0" err="1" smtClean="0"/>
              <a:t>AoS</a:t>
            </a:r>
            <a:endParaRPr lang="en-US" sz="3200" dirty="0" smtClean="0"/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__global__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void</a:t>
            </a:r>
            <a:r>
              <a:rPr lang="en-US" b="1" dirty="0" smtClean="0">
                <a:latin typeface="Courier New" pitchFamily="49" charset="0"/>
              </a:rPr>
              <a:t> bar(record *</a:t>
            </a:r>
            <a:r>
              <a:rPr lang="en-US" b="1" dirty="0" err="1" smtClean="0">
                <a:latin typeface="Courier New" pitchFamily="49" charset="0"/>
              </a:rPr>
              <a:t>AoS_data</a:t>
            </a:r>
            <a:r>
              <a:rPr lang="en-US" b="1" dirty="0" smtClean="0">
                <a:latin typeface="Courier New" pitchFamily="49" charset="0"/>
              </a:rPr>
              <a:t>,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                    </a:t>
            </a:r>
            <a:r>
              <a:rPr lang="en-US" b="1" dirty="0" err="1" smtClean="0">
                <a:latin typeface="Courier New" pitchFamily="49" charset="0"/>
              </a:rPr>
              <a:t>SoA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SoA_data</a:t>
            </a:r>
            <a:r>
              <a:rPr lang="en-US" b="1" dirty="0" smtClean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 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</a:rPr>
              <a:t> =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blockDim.x</a:t>
            </a:r>
            <a:r>
              <a:rPr lang="en-US" b="1" dirty="0" smtClean="0">
                <a:latin typeface="Courier New" pitchFamily="49" charset="0"/>
              </a:rPr>
              <a:t> *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blockIdx.x</a:t>
            </a:r>
            <a:endParaRPr lang="en-US" b="1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        +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threadIdx.x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b="1" i="1" dirty="0" smtClean="0">
                <a:solidFill>
                  <a:srgbClr val="FF0000"/>
                </a:solidFill>
                <a:latin typeface="Courier New" pitchFamily="49" charset="0"/>
              </a:rPr>
              <a:t>// </a:t>
            </a:r>
            <a:r>
              <a:rPr lang="en-US" b="1" i="1" dirty="0" err="1" smtClean="0">
                <a:solidFill>
                  <a:srgbClr val="FF0000"/>
                </a:solidFill>
                <a:latin typeface="Courier New" pitchFamily="49" charset="0"/>
              </a:rPr>
              <a:t>AoS</a:t>
            </a:r>
            <a:r>
              <a:rPr lang="en-US" b="1" i="1" dirty="0" smtClean="0">
                <a:solidFill>
                  <a:srgbClr val="FF0000"/>
                </a:solidFill>
                <a:latin typeface="Courier New" pitchFamily="49" charset="0"/>
              </a:rPr>
              <a:t> wastes bandwidth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 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key = </a:t>
            </a:r>
            <a:r>
              <a:rPr lang="en-US" b="1" dirty="0" err="1" smtClean="0">
                <a:latin typeface="Courier New" pitchFamily="49" charset="0"/>
              </a:rPr>
              <a:t>AoS_data</a:t>
            </a:r>
            <a:r>
              <a:rPr lang="en-US" b="1" dirty="0" smtClean="0">
                <a:latin typeface="Courier New" pitchFamily="49" charset="0"/>
              </a:rPr>
              <a:t>[</a:t>
            </a:r>
            <a:r>
              <a:rPr lang="en-US" b="1" dirty="0" err="1" smtClean="0">
                <a:latin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</a:rPr>
              <a:t>].key;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b="1" i="1" dirty="0" smtClean="0">
                <a:solidFill>
                  <a:srgbClr val="FF0000"/>
                </a:solidFill>
                <a:latin typeface="Courier New" pitchFamily="49" charset="0"/>
              </a:rPr>
              <a:t>// </a:t>
            </a:r>
            <a:r>
              <a:rPr lang="en-US" b="1" i="1" dirty="0" err="1" smtClean="0">
                <a:solidFill>
                  <a:srgbClr val="FF0000"/>
                </a:solidFill>
                <a:latin typeface="Courier New" pitchFamily="49" charset="0"/>
              </a:rPr>
              <a:t>SoA</a:t>
            </a:r>
            <a:r>
              <a:rPr lang="en-US" b="1" i="1" dirty="0" smtClean="0">
                <a:solidFill>
                  <a:srgbClr val="FF0000"/>
                </a:solidFill>
                <a:latin typeface="Courier New" pitchFamily="49" charset="0"/>
              </a:rPr>
              <a:t> efficient use of bandwidth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key_better</a:t>
            </a:r>
            <a:r>
              <a:rPr lang="en-US" b="1" dirty="0" smtClean="0">
                <a:latin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</a:rPr>
              <a:t>SoA_data.keys</a:t>
            </a:r>
            <a:r>
              <a:rPr lang="en-US" b="1" dirty="0" smtClean="0">
                <a:latin typeface="Courier New" pitchFamily="49" charset="0"/>
              </a:rPr>
              <a:t>[</a:t>
            </a:r>
            <a:r>
              <a:rPr lang="en-US" b="1" dirty="0" err="1" smtClean="0">
                <a:latin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</a:rPr>
              <a:t>];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}</a:t>
            </a:r>
            <a:r>
              <a:rPr lang="en-US" sz="2000" b="1" dirty="0" smtClean="0">
                <a:latin typeface="Courier New" pitchFamily="49" charset="0"/>
              </a:rPr>
              <a:t/>
            </a:r>
            <a:br>
              <a:rPr lang="en-US" sz="2000" b="1" dirty="0" smtClean="0">
                <a:latin typeface="Courier New" pitchFamily="49" charset="0"/>
              </a:rPr>
            </a:br>
            <a:endParaRPr lang="en-US" sz="2000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749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069263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8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Structure of arrays is often better than array of structures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Very clear win on regular, stride 1 access patterns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Unpredictable or irregular access patterns are case-by-case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84522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6200" y="6553200"/>
            <a:ext cx="3962400" cy="228600"/>
          </a:xfrm>
          <a:prstGeom prst="rect">
            <a:avLst/>
          </a:prstGeom>
        </p:spPr>
        <p:txBody>
          <a:bodyPr/>
          <a:lstStyle/>
          <a:p>
            <a:r>
              <a:rPr lang="en-US" sz="1000" dirty="0"/>
              <a:t>© David Kirk/NVIDIA and Wen-mei W. </a:t>
            </a:r>
            <a:r>
              <a:rPr lang="en-US" sz="1000" dirty="0" smtClean="0"/>
              <a:t>Hwu</a:t>
            </a:r>
            <a:endParaRPr lang="en-US" sz="1000" dirty="0"/>
          </a:p>
        </p:txBody>
      </p:sp>
      <p:sp>
        <p:nvSpPr>
          <p:cNvPr id="237570" name="Rectangle 2"/>
          <p:cNvSpPr>
            <a:spLocks noChangeArrowheads="1"/>
          </p:cNvSpPr>
          <p:nvPr/>
        </p:nvSpPr>
        <p:spPr bwMode="auto">
          <a:xfrm>
            <a:off x="36576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571" name="Rectangle 3"/>
          <p:cNvSpPr>
            <a:spLocks noChangeArrowheads="1"/>
          </p:cNvSpPr>
          <p:nvPr/>
        </p:nvSpPr>
        <p:spPr bwMode="auto">
          <a:xfrm>
            <a:off x="41148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4572000" y="1371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2,0</a:t>
            </a: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41148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574" name="Rectangle 6"/>
          <p:cNvSpPr>
            <a:spLocks noChangeArrowheads="1"/>
          </p:cNvSpPr>
          <p:nvPr/>
        </p:nvSpPr>
        <p:spPr bwMode="auto">
          <a:xfrm>
            <a:off x="4114800" y="18288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4114800" y="1371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1,0</a:t>
            </a:r>
          </a:p>
        </p:txBody>
      </p:sp>
      <p:sp>
        <p:nvSpPr>
          <p:cNvPr id="237576" name="Rectangle 8"/>
          <p:cNvSpPr>
            <a:spLocks noChangeArrowheads="1"/>
          </p:cNvSpPr>
          <p:nvPr/>
        </p:nvSpPr>
        <p:spPr bwMode="auto">
          <a:xfrm>
            <a:off x="3657600" y="1371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0,0</a:t>
            </a:r>
          </a:p>
        </p:txBody>
      </p:sp>
      <p:sp>
        <p:nvSpPr>
          <p:cNvPr id="237577" name="Rectangle 9"/>
          <p:cNvSpPr>
            <a:spLocks noChangeArrowheads="1"/>
          </p:cNvSpPr>
          <p:nvPr/>
        </p:nvSpPr>
        <p:spPr bwMode="auto">
          <a:xfrm>
            <a:off x="3657600" y="18288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237578" name="Rectangle 10"/>
          <p:cNvSpPr>
            <a:spLocks noChangeArrowheads="1"/>
          </p:cNvSpPr>
          <p:nvPr/>
        </p:nvSpPr>
        <p:spPr bwMode="auto">
          <a:xfrm>
            <a:off x="36576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579" name="Rectangle 11"/>
          <p:cNvSpPr>
            <a:spLocks noChangeArrowheads="1"/>
          </p:cNvSpPr>
          <p:nvPr/>
        </p:nvSpPr>
        <p:spPr bwMode="auto">
          <a:xfrm>
            <a:off x="5029200" y="1371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3,0</a:t>
            </a:r>
          </a:p>
        </p:txBody>
      </p:sp>
      <p:sp>
        <p:nvSpPr>
          <p:cNvPr id="237580" name="Rectangle 12"/>
          <p:cNvSpPr>
            <a:spLocks noChangeArrowheads="1"/>
          </p:cNvSpPr>
          <p:nvPr/>
        </p:nvSpPr>
        <p:spPr bwMode="auto">
          <a:xfrm>
            <a:off x="4572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581" name="Rectangle 13"/>
          <p:cNvSpPr>
            <a:spLocks noChangeArrowheads="1"/>
          </p:cNvSpPr>
          <p:nvPr/>
        </p:nvSpPr>
        <p:spPr bwMode="auto">
          <a:xfrm>
            <a:off x="45720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582" name="Rectangle 14"/>
          <p:cNvSpPr>
            <a:spLocks noChangeArrowheads="1"/>
          </p:cNvSpPr>
          <p:nvPr/>
        </p:nvSpPr>
        <p:spPr bwMode="auto">
          <a:xfrm>
            <a:off x="4572000" y="18288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2,1</a:t>
            </a:r>
          </a:p>
        </p:txBody>
      </p:sp>
      <p:sp>
        <p:nvSpPr>
          <p:cNvPr id="237583" name="Rectangle 15"/>
          <p:cNvSpPr>
            <a:spLocks noChangeArrowheads="1"/>
          </p:cNvSpPr>
          <p:nvPr/>
        </p:nvSpPr>
        <p:spPr bwMode="auto">
          <a:xfrm>
            <a:off x="5029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584" name="Rectangle 16"/>
          <p:cNvSpPr>
            <a:spLocks noChangeArrowheads="1"/>
          </p:cNvSpPr>
          <p:nvPr/>
        </p:nvSpPr>
        <p:spPr bwMode="auto">
          <a:xfrm>
            <a:off x="50292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585" name="Rectangle 17"/>
          <p:cNvSpPr>
            <a:spLocks noChangeArrowheads="1"/>
          </p:cNvSpPr>
          <p:nvPr/>
        </p:nvSpPr>
        <p:spPr bwMode="auto">
          <a:xfrm>
            <a:off x="5029200" y="18288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3,1</a:t>
            </a:r>
          </a:p>
        </p:txBody>
      </p:sp>
      <p:sp>
        <p:nvSpPr>
          <p:cNvPr id="237586" name="Rectangle 18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762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Review:  Memory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Layout of a Matrix in C</a:t>
            </a:r>
          </a:p>
        </p:txBody>
      </p:sp>
      <p:sp>
        <p:nvSpPr>
          <p:cNvPr id="237587" name="Rectangle 19"/>
          <p:cNvSpPr>
            <a:spLocks noChangeArrowheads="1"/>
          </p:cNvSpPr>
          <p:nvPr/>
        </p:nvSpPr>
        <p:spPr bwMode="auto">
          <a:xfrm>
            <a:off x="914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588" name="Rectangle 20"/>
          <p:cNvSpPr>
            <a:spLocks noChangeArrowheads="1"/>
          </p:cNvSpPr>
          <p:nvPr/>
        </p:nvSpPr>
        <p:spPr bwMode="auto">
          <a:xfrm>
            <a:off x="13716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589" name="Rectangle 21"/>
          <p:cNvSpPr>
            <a:spLocks noChangeArrowheads="1"/>
          </p:cNvSpPr>
          <p:nvPr/>
        </p:nvSpPr>
        <p:spPr bwMode="auto">
          <a:xfrm>
            <a:off x="18288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590" name="Rectangle 22"/>
          <p:cNvSpPr>
            <a:spLocks noChangeArrowheads="1"/>
          </p:cNvSpPr>
          <p:nvPr/>
        </p:nvSpPr>
        <p:spPr bwMode="auto">
          <a:xfrm>
            <a:off x="22860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591" name="Rectangle 23"/>
          <p:cNvSpPr>
            <a:spLocks noChangeArrowheads="1"/>
          </p:cNvSpPr>
          <p:nvPr/>
        </p:nvSpPr>
        <p:spPr bwMode="auto">
          <a:xfrm>
            <a:off x="2743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592" name="Rectangle 24"/>
          <p:cNvSpPr>
            <a:spLocks noChangeArrowheads="1"/>
          </p:cNvSpPr>
          <p:nvPr/>
        </p:nvSpPr>
        <p:spPr bwMode="auto">
          <a:xfrm>
            <a:off x="3200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593" name="Rectangle 25"/>
          <p:cNvSpPr>
            <a:spLocks noChangeArrowheads="1"/>
          </p:cNvSpPr>
          <p:nvPr/>
        </p:nvSpPr>
        <p:spPr bwMode="auto">
          <a:xfrm>
            <a:off x="36576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594" name="Rectangle 26"/>
          <p:cNvSpPr>
            <a:spLocks noChangeArrowheads="1"/>
          </p:cNvSpPr>
          <p:nvPr/>
        </p:nvSpPr>
        <p:spPr bwMode="auto">
          <a:xfrm>
            <a:off x="41148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595" name="Rectangle 27"/>
          <p:cNvSpPr>
            <a:spLocks noChangeArrowheads="1"/>
          </p:cNvSpPr>
          <p:nvPr/>
        </p:nvSpPr>
        <p:spPr bwMode="auto">
          <a:xfrm>
            <a:off x="45720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596" name="Rectangle 28"/>
          <p:cNvSpPr>
            <a:spLocks noChangeArrowheads="1"/>
          </p:cNvSpPr>
          <p:nvPr/>
        </p:nvSpPr>
        <p:spPr bwMode="auto">
          <a:xfrm>
            <a:off x="5029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597" name="Rectangle 29"/>
          <p:cNvSpPr>
            <a:spLocks noChangeArrowheads="1"/>
          </p:cNvSpPr>
          <p:nvPr/>
        </p:nvSpPr>
        <p:spPr bwMode="auto">
          <a:xfrm>
            <a:off x="5486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598" name="Rectangle 30"/>
          <p:cNvSpPr>
            <a:spLocks noChangeArrowheads="1"/>
          </p:cNvSpPr>
          <p:nvPr/>
        </p:nvSpPr>
        <p:spPr bwMode="auto">
          <a:xfrm>
            <a:off x="59436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599" name="Rectangle 31"/>
          <p:cNvSpPr>
            <a:spLocks noChangeArrowheads="1"/>
          </p:cNvSpPr>
          <p:nvPr/>
        </p:nvSpPr>
        <p:spPr bwMode="auto">
          <a:xfrm>
            <a:off x="1828800" y="46482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2,0</a:t>
            </a:r>
          </a:p>
        </p:txBody>
      </p:sp>
      <p:sp>
        <p:nvSpPr>
          <p:cNvPr id="237600" name="Rectangle 32"/>
          <p:cNvSpPr>
            <a:spLocks noChangeArrowheads="1"/>
          </p:cNvSpPr>
          <p:nvPr/>
        </p:nvSpPr>
        <p:spPr bwMode="auto">
          <a:xfrm>
            <a:off x="1371600" y="46482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1,0</a:t>
            </a:r>
          </a:p>
        </p:txBody>
      </p:sp>
      <p:sp>
        <p:nvSpPr>
          <p:cNvPr id="237601" name="Rectangle 33"/>
          <p:cNvSpPr>
            <a:spLocks noChangeArrowheads="1"/>
          </p:cNvSpPr>
          <p:nvPr/>
        </p:nvSpPr>
        <p:spPr bwMode="auto">
          <a:xfrm>
            <a:off x="914400" y="46482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0,0</a:t>
            </a:r>
          </a:p>
        </p:txBody>
      </p:sp>
      <p:sp>
        <p:nvSpPr>
          <p:cNvPr id="237602" name="Rectangle 34"/>
          <p:cNvSpPr>
            <a:spLocks noChangeArrowheads="1"/>
          </p:cNvSpPr>
          <p:nvPr/>
        </p:nvSpPr>
        <p:spPr bwMode="auto">
          <a:xfrm>
            <a:off x="2286000" y="46482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3,0</a:t>
            </a:r>
          </a:p>
        </p:txBody>
      </p:sp>
      <p:sp>
        <p:nvSpPr>
          <p:cNvPr id="237603" name="Rectangle 35"/>
          <p:cNvSpPr>
            <a:spLocks noChangeArrowheads="1"/>
          </p:cNvSpPr>
          <p:nvPr/>
        </p:nvSpPr>
        <p:spPr bwMode="auto">
          <a:xfrm>
            <a:off x="3200400" y="46482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237604" name="Rectangle 36"/>
          <p:cNvSpPr>
            <a:spLocks noChangeArrowheads="1"/>
          </p:cNvSpPr>
          <p:nvPr/>
        </p:nvSpPr>
        <p:spPr bwMode="auto">
          <a:xfrm>
            <a:off x="2743200" y="46482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237605" name="Rectangle 37"/>
          <p:cNvSpPr>
            <a:spLocks noChangeArrowheads="1"/>
          </p:cNvSpPr>
          <p:nvPr/>
        </p:nvSpPr>
        <p:spPr bwMode="auto">
          <a:xfrm>
            <a:off x="3657600" y="46482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2,1</a:t>
            </a:r>
          </a:p>
        </p:txBody>
      </p:sp>
      <p:sp>
        <p:nvSpPr>
          <p:cNvPr id="237606" name="Rectangle 38"/>
          <p:cNvSpPr>
            <a:spLocks noChangeArrowheads="1"/>
          </p:cNvSpPr>
          <p:nvPr/>
        </p:nvSpPr>
        <p:spPr bwMode="auto">
          <a:xfrm>
            <a:off x="4114800" y="46482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3,1</a:t>
            </a:r>
          </a:p>
        </p:txBody>
      </p:sp>
      <p:sp>
        <p:nvSpPr>
          <p:cNvPr id="237607" name="Rectangle 39"/>
          <p:cNvSpPr>
            <a:spLocks noChangeArrowheads="1"/>
          </p:cNvSpPr>
          <p:nvPr/>
        </p:nvSpPr>
        <p:spPr bwMode="auto">
          <a:xfrm>
            <a:off x="5029200" y="46482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1,2</a:t>
            </a:r>
          </a:p>
        </p:txBody>
      </p:sp>
      <p:sp>
        <p:nvSpPr>
          <p:cNvPr id="237608" name="Rectangle 40"/>
          <p:cNvSpPr>
            <a:spLocks noChangeArrowheads="1"/>
          </p:cNvSpPr>
          <p:nvPr/>
        </p:nvSpPr>
        <p:spPr bwMode="auto">
          <a:xfrm>
            <a:off x="4572000" y="46482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0,2</a:t>
            </a:r>
          </a:p>
        </p:txBody>
      </p:sp>
      <p:sp>
        <p:nvSpPr>
          <p:cNvPr id="237609" name="Rectangle 41"/>
          <p:cNvSpPr>
            <a:spLocks noChangeArrowheads="1"/>
          </p:cNvSpPr>
          <p:nvPr/>
        </p:nvSpPr>
        <p:spPr bwMode="auto">
          <a:xfrm>
            <a:off x="5486400" y="46482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2,2</a:t>
            </a:r>
          </a:p>
        </p:txBody>
      </p:sp>
      <p:sp>
        <p:nvSpPr>
          <p:cNvPr id="237610" name="Rectangle 42"/>
          <p:cNvSpPr>
            <a:spLocks noChangeArrowheads="1"/>
          </p:cNvSpPr>
          <p:nvPr/>
        </p:nvSpPr>
        <p:spPr bwMode="auto">
          <a:xfrm>
            <a:off x="5943600" y="46482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3,2</a:t>
            </a:r>
          </a:p>
        </p:txBody>
      </p:sp>
      <p:sp>
        <p:nvSpPr>
          <p:cNvPr id="237611" name="Rectangle 43"/>
          <p:cNvSpPr>
            <a:spLocks noChangeArrowheads="1"/>
          </p:cNvSpPr>
          <p:nvPr/>
        </p:nvSpPr>
        <p:spPr bwMode="auto">
          <a:xfrm>
            <a:off x="36576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612" name="Rectangle 44"/>
          <p:cNvSpPr>
            <a:spLocks noChangeArrowheads="1"/>
          </p:cNvSpPr>
          <p:nvPr/>
        </p:nvSpPr>
        <p:spPr bwMode="auto">
          <a:xfrm>
            <a:off x="41148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613" name="Rectangle 45"/>
          <p:cNvSpPr>
            <a:spLocks noChangeArrowheads="1"/>
          </p:cNvSpPr>
          <p:nvPr/>
        </p:nvSpPr>
        <p:spPr bwMode="auto">
          <a:xfrm>
            <a:off x="45720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614" name="Rectangle 46"/>
          <p:cNvSpPr>
            <a:spLocks noChangeArrowheads="1"/>
          </p:cNvSpPr>
          <p:nvPr/>
        </p:nvSpPr>
        <p:spPr bwMode="auto">
          <a:xfrm>
            <a:off x="50292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615" name="Rectangle 47"/>
          <p:cNvSpPr>
            <a:spLocks noChangeArrowheads="1"/>
          </p:cNvSpPr>
          <p:nvPr/>
        </p:nvSpPr>
        <p:spPr bwMode="auto">
          <a:xfrm>
            <a:off x="4114800" y="2286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1,2</a:t>
            </a:r>
          </a:p>
        </p:txBody>
      </p:sp>
      <p:sp>
        <p:nvSpPr>
          <p:cNvPr id="237616" name="Rectangle 48"/>
          <p:cNvSpPr>
            <a:spLocks noChangeArrowheads="1"/>
          </p:cNvSpPr>
          <p:nvPr/>
        </p:nvSpPr>
        <p:spPr bwMode="auto">
          <a:xfrm>
            <a:off x="3657600" y="2286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0,2</a:t>
            </a:r>
          </a:p>
        </p:txBody>
      </p:sp>
      <p:sp>
        <p:nvSpPr>
          <p:cNvPr id="237617" name="Rectangle 49"/>
          <p:cNvSpPr>
            <a:spLocks noChangeArrowheads="1"/>
          </p:cNvSpPr>
          <p:nvPr/>
        </p:nvSpPr>
        <p:spPr bwMode="auto">
          <a:xfrm>
            <a:off x="4572000" y="2286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2,2</a:t>
            </a:r>
          </a:p>
        </p:txBody>
      </p:sp>
      <p:sp>
        <p:nvSpPr>
          <p:cNvPr id="237618" name="Rectangle 50"/>
          <p:cNvSpPr>
            <a:spLocks noChangeArrowheads="1"/>
          </p:cNvSpPr>
          <p:nvPr/>
        </p:nvSpPr>
        <p:spPr bwMode="auto">
          <a:xfrm>
            <a:off x="5029200" y="2286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3,2</a:t>
            </a:r>
          </a:p>
        </p:txBody>
      </p:sp>
      <p:sp>
        <p:nvSpPr>
          <p:cNvPr id="237619" name="Rectangle 51"/>
          <p:cNvSpPr>
            <a:spLocks noChangeArrowheads="1"/>
          </p:cNvSpPr>
          <p:nvPr/>
        </p:nvSpPr>
        <p:spPr bwMode="auto">
          <a:xfrm>
            <a:off x="36576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620" name="Rectangle 52"/>
          <p:cNvSpPr>
            <a:spLocks noChangeArrowheads="1"/>
          </p:cNvSpPr>
          <p:nvPr/>
        </p:nvSpPr>
        <p:spPr bwMode="auto">
          <a:xfrm>
            <a:off x="41148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621" name="Rectangle 53"/>
          <p:cNvSpPr>
            <a:spLocks noChangeArrowheads="1"/>
          </p:cNvSpPr>
          <p:nvPr/>
        </p:nvSpPr>
        <p:spPr bwMode="auto">
          <a:xfrm>
            <a:off x="4572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622" name="Rectangle 54"/>
          <p:cNvSpPr>
            <a:spLocks noChangeArrowheads="1"/>
          </p:cNvSpPr>
          <p:nvPr/>
        </p:nvSpPr>
        <p:spPr bwMode="auto">
          <a:xfrm>
            <a:off x="5029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623" name="Rectangle 55"/>
          <p:cNvSpPr>
            <a:spLocks noChangeArrowheads="1"/>
          </p:cNvSpPr>
          <p:nvPr/>
        </p:nvSpPr>
        <p:spPr bwMode="auto">
          <a:xfrm>
            <a:off x="4114800" y="2743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1,3</a:t>
            </a:r>
          </a:p>
        </p:txBody>
      </p:sp>
      <p:sp>
        <p:nvSpPr>
          <p:cNvPr id="237624" name="Rectangle 56"/>
          <p:cNvSpPr>
            <a:spLocks noChangeArrowheads="1"/>
          </p:cNvSpPr>
          <p:nvPr/>
        </p:nvSpPr>
        <p:spPr bwMode="auto">
          <a:xfrm>
            <a:off x="3657600" y="2743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0,3</a:t>
            </a:r>
          </a:p>
        </p:txBody>
      </p:sp>
      <p:sp>
        <p:nvSpPr>
          <p:cNvPr id="237625" name="Rectangle 57"/>
          <p:cNvSpPr>
            <a:spLocks noChangeArrowheads="1"/>
          </p:cNvSpPr>
          <p:nvPr/>
        </p:nvSpPr>
        <p:spPr bwMode="auto">
          <a:xfrm>
            <a:off x="4572000" y="2743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2,3</a:t>
            </a:r>
          </a:p>
        </p:txBody>
      </p:sp>
      <p:sp>
        <p:nvSpPr>
          <p:cNvPr id="237626" name="Rectangle 58"/>
          <p:cNvSpPr>
            <a:spLocks noChangeArrowheads="1"/>
          </p:cNvSpPr>
          <p:nvPr/>
        </p:nvSpPr>
        <p:spPr bwMode="auto">
          <a:xfrm>
            <a:off x="5029200" y="2743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3,3</a:t>
            </a:r>
          </a:p>
        </p:txBody>
      </p:sp>
      <p:sp>
        <p:nvSpPr>
          <p:cNvPr id="237627" name="Rectangle 59"/>
          <p:cNvSpPr>
            <a:spLocks noChangeArrowheads="1"/>
          </p:cNvSpPr>
          <p:nvPr/>
        </p:nvSpPr>
        <p:spPr bwMode="auto">
          <a:xfrm>
            <a:off x="64008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628" name="Rectangle 60"/>
          <p:cNvSpPr>
            <a:spLocks noChangeArrowheads="1"/>
          </p:cNvSpPr>
          <p:nvPr/>
        </p:nvSpPr>
        <p:spPr bwMode="auto">
          <a:xfrm>
            <a:off x="68580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629" name="Rectangle 61"/>
          <p:cNvSpPr>
            <a:spLocks noChangeArrowheads="1"/>
          </p:cNvSpPr>
          <p:nvPr/>
        </p:nvSpPr>
        <p:spPr bwMode="auto">
          <a:xfrm>
            <a:off x="7315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630" name="Rectangle 62"/>
          <p:cNvSpPr>
            <a:spLocks noChangeArrowheads="1"/>
          </p:cNvSpPr>
          <p:nvPr/>
        </p:nvSpPr>
        <p:spPr bwMode="auto">
          <a:xfrm>
            <a:off x="7772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631" name="Rectangle 63"/>
          <p:cNvSpPr>
            <a:spLocks noChangeArrowheads="1"/>
          </p:cNvSpPr>
          <p:nvPr/>
        </p:nvSpPr>
        <p:spPr bwMode="auto">
          <a:xfrm>
            <a:off x="64008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632" name="Rectangle 64"/>
          <p:cNvSpPr>
            <a:spLocks noChangeArrowheads="1"/>
          </p:cNvSpPr>
          <p:nvPr/>
        </p:nvSpPr>
        <p:spPr bwMode="auto">
          <a:xfrm>
            <a:off x="68580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633" name="Rectangle 65"/>
          <p:cNvSpPr>
            <a:spLocks noChangeArrowheads="1"/>
          </p:cNvSpPr>
          <p:nvPr/>
        </p:nvSpPr>
        <p:spPr bwMode="auto">
          <a:xfrm>
            <a:off x="7315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634" name="Rectangle 66"/>
          <p:cNvSpPr>
            <a:spLocks noChangeArrowheads="1"/>
          </p:cNvSpPr>
          <p:nvPr/>
        </p:nvSpPr>
        <p:spPr bwMode="auto">
          <a:xfrm>
            <a:off x="7772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635" name="Rectangle 67"/>
          <p:cNvSpPr>
            <a:spLocks noChangeArrowheads="1"/>
          </p:cNvSpPr>
          <p:nvPr/>
        </p:nvSpPr>
        <p:spPr bwMode="auto">
          <a:xfrm>
            <a:off x="6858000" y="4648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1,3</a:t>
            </a:r>
          </a:p>
        </p:txBody>
      </p:sp>
      <p:sp>
        <p:nvSpPr>
          <p:cNvPr id="237636" name="Rectangle 68"/>
          <p:cNvSpPr>
            <a:spLocks noChangeArrowheads="1"/>
          </p:cNvSpPr>
          <p:nvPr/>
        </p:nvSpPr>
        <p:spPr bwMode="auto">
          <a:xfrm>
            <a:off x="6400800" y="4648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0,3</a:t>
            </a:r>
          </a:p>
        </p:txBody>
      </p:sp>
      <p:sp>
        <p:nvSpPr>
          <p:cNvPr id="237637" name="Rectangle 69"/>
          <p:cNvSpPr>
            <a:spLocks noChangeArrowheads="1"/>
          </p:cNvSpPr>
          <p:nvPr/>
        </p:nvSpPr>
        <p:spPr bwMode="auto">
          <a:xfrm>
            <a:off x="7315200" y="4648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2,3</a:t>
            </a:r>
          </a:p>
        </p:txBody>
      </p:sp>
      <p:sp>
        <p:nvSpPr>
          <p:cNvPr id="237638" name="Rectangle 70"/>
          <p:cNvSpPr>
            <a:spLocks noChangeArrowheads="1"/>
          </p:cNvSpPr>
          <p:nvPr/>
        </p:nvSpPr>
        <p:spPr bwMode="auto">
          <a:xfrm>
            <a:off x="7772400" y="4648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3,3</a:t>
            </a:r>
          </a:p>
        </p:txBody>
      </p:sp>
      <p:sp>
        <p:nvSpPr>
          <p:cNvPr id="237639" name="Line 71"/>
          <p:cNvSpPr>
            <a:spLocks noChangeShapeType="1"/>
          </p:cNvSpPr>
          <p:nvPr/>
        </p:nvSpPr>
        <p:spPr bwMode="auto">
          <a:xfrm>
            <a:off x="914400" y="4267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7640" name="Text Box 72"/>
          <p:cNvSpPr txBox="1">
            <a:spLocks noChangeArrowheads="1"/>
          </p:cNvSpPr>
          <p:nvPr/>
        </p:nvSpPr>
        <p:spPr bwMode="auto">
          <a:xfrm>
            <a:off x="669925" y="3776663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762000"/>
          </a:xfrm>
        </p:spPr>
        <p:txBody>
          <a:bodyPr/>
          <a:lstStyle/>
          <a:p>
            <a:r>
              <a:rPr lang="en-US" sz="3200" dirty="0"/>
              <a:t>Memory Coalescing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1600200"/>
          </a:xfrm>
        </p:spPr>
        <p:txBody>
          <a:bodyPr/>
          <a:lstStyle/>
          <a:p>
            <a:r>
              <a:rPr lang="en-US" dirty="0"/>
              <a:t>When accessing global memory, peak performance utilization occurs when all threads in a half warp access </a:t>
            </a:r>
            <a:r>
              <a:rPr lang="en-US" dirty="0" smtClean="0"/>
              <a:t>contiguous </a:t>
            </a:r>
            <a:r>
              <a:rPr lang="en-US" dirty="0"/>
              <a:t>memory </a:t>
            </a:r>
            <a:r>
              <a:rPr lang="en-US" dirty="0" smtClean="0"/>
              <a:t>locations</a:t>
            </a:r>
            <a:endParaRPr lang="en-US" dirty="0"/>
          </a:p>
        </p:txBody>
      </p:sp>
      <p:sp>
        <p:nvSpPr>
          <p:cNvPr id="238596" name="Freeform 4"/>
          <p:cNvSpPr>
            <a:spLocks/>
          </p:cNvSpPr>
          <p:nvPr/>
        </p:nvSpPr>
        <p:spPr bwMode="auto">
          <a:xfrm>
            <a:off x="2133600" y="3886200"/>
            <a:ext cx="2143125" cy="1974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44"/>
              </a:cxn>
              <a:cxn ang="0">
                <a:pos x="1350" y="1244"/>
              </a:cxn>
              <a:cxn ang="0">
                <a:pos x="135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350" h="1244">
                <a:moveTo>
                  <a:pt x="0" y="0"/>
                </a:moveTo>
                <a:lnTo>
                  <a:pt x="0" y="1244"/>
                </a:lnTo>
                <a:lnTo>
                  <a:pt x="1350" y="1244"/>
                </a:lnTo>
                <a:lnTo>
                  <a:pt x="135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FF6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2133600" y="3886200"/>
            <a:ext cx="2143125" cy="1974850"/>
          </a:xfrm>
          <a:prstGeom prst="rect">
            <a:avLst/>
          </a:prstGeom>
          <a:noFill/>
          <a:ln w="9525" cap="rnd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2260600" y="3941763"/>
            <a:ext cx="184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FFFFFF"/>
                </a:solidFill>
                <a:latin typeface="Arial" charset="0"/>
              </a:rPr>
              <a:t>Md</a:t>
            </a:r>
            <a:endParaRPr lang="en-US"/>
          </a:p>
        </p:txBody>
      </p:sp>
      <p:sp>
        <p:nvSpPr>
          <p:cNvPr id="238599" name="Freeform 7"/>
          <p:cNvSpPr>
            <a:spLocks/>
          </p:cNvSpPr>
          <p:nvPr/>
        </p:nvSpPr>
        <p:spPr bwMode="auto">
          <a:xfrm>
            <a:off x="4597400" y="3889375"/>
            <a:ext cx="2144713" cy="19716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42"/>
              </a:cxn>
              <a:cxn ang="0">
                <a:pos x="1351" y="1242"/>
              </a:cxn>
              <a:cxn ang="0">
                <a:pos x="1351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351" h="1242">
                <a:moveTo>
                  <a:pt x="0" y="0"/>
                </a:moveTo>
                <a:lnTo>
                  <a:pt x="0" y="1242"/>
                </a:lnTo>
                <a:lnTo>
                  <a:pt x="1351" y="1242"/>
                </a:lnTo>
                <a:lnTo>
                  <a:pt x="1351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FF6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8600" name="Rectangle 8"/>
          <p:cNvSpPr>
            <a:spLocks noChangeArrowheads="1"/>
          </p:cNvSpPr>
          <p:nvPr/>
        </p:nvSpPr>
        <p:spPr bwMode="auto">
          <a:xfrm>
            <a:off x="4597400" y="3889375"/>
            <a:ext cx="2144713" cy="1971675"/>
          </a:xfrm>
          <a:prstGeom prst="rect">
            <a:avLst/>
          </a:prstGeom>
          <a:noFill/>
          <a:ln w="9525" cap="rnd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8601" name="Rectangle 9"/>
          <p:cNvSpPr>
            <a:spLocks noChangeArrowheads="1"/>
          </p:cNvSpPr>
          <p:nvPr/>
        </p:nvSpPr>
        <p:spPr bwMode="auto">
          <a:xfrm>
            <a:off x="4725988" y="3948113"/>
            <a:ext cx="1698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FFFFFF"/>
                </a:solidFill>
                <a:latin typeface="Arial" charset="0"/>
              </a:rPr>
              <a:t>Nd</a:t>
            </a:r>
            <a:endParaRPr lang="en-US"/>
          </a:p>
        </p:txBody>
      </p:sp>
      <p:sp>
        <p:nvSpPr>
          <p:cNvPr id="238602" name="Freeform 10"/>
          <p:cNvSpPr>
            <a:spLocks/>
          </p:cNvSpPr>
          <p:nvPr/>
        </p:nvSpPr>
        <p:spPr bwMode="auto">
          <a:xfrm>
            <a:off x="5776913" y="3886200"/>
            <a:ext cx="53975" cy="1974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44"/>
              </a:cxn>
              <a:cxn ang="0">
                <a:pos x="34" y="1244"/>
              </a:cxn>
              <a:cxn ang="0">
                <a:pos x="34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4" h="1244">
                <a:moveTo>
                  <a:pt x="0" y="0"/>
                </a:moveTo>
                <a:lnTo>
                  <a:pt x="0" y="1244"/>
                </a:lnTo>
                <a:lnTo>
                  <a:pt x="34" y="1244"/>
                </a:lnTo>
                <a:lnTo>
                  <a:pt x="34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8603" name="Freeform 11"/>
          <p:cNvSpPr>
            <a:spLocks/>
          </p:cNvSpPr>
          <p:nvPr/>
        </p:nvSpPr>
        <p:spPr bwMode="auto">
          <a:xfrm>
            <a:off x="2133600" y="5072063"/>
            <a:ext cx="2143125" cy="47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0"/>
              </a:cxn>
              <a:cxn ang="0">
                <a:pos x="1350" y="30"/>
              </a:cxn>
              <a:cxn ang="0">
                <a:pos x="135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350" h="30">
                <a:moveTo>
                  <a:pt x="0" y="0"/>
                </a:moveTo>
                <a:lnTo>
                  <a:pt x="0" y="30"/>
                </a:lnTo>
                <a:lnTo>
                  <a:pt x="1350" y="30"/>
                </a:lnTo>
                <a:lnTo>
                  <a:pt x="135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8604" name="Rectangle 12"/>
          <p:cNvSpPr>
            <a:spLocks noChangeArrowheads="1"/>
          </p:cNvSpPr>
          <p:nvPr/>
        </p:nvSpPr>
        <p:spPr bwMode="auto">
          <a:xfrm rot="16200000">
            <a:off x="6468269" y="4931569"/>
            <a:ext cx="1016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  <a:latin typeface="Times New Roman" pitchFamily="18" charset="0"/>
              </a:rPr>
              <a:t>W</a:t>
            </a:r>
            <a:endParaRPr lang="en-US"/>
          </a:p>
        </p:txBody>
      </p:sp>
      <p:sp>
        <p:nvSpPr>
          <p:cNvPr id="238605" name="Rectangle 13"/>
          <p:cNvSpPr>
            <a:spLocks noChangeArrowheads="1"/>
          </p:cNvSpPr>
          <p:nvPr/>
        </p:nvSpPr>
        <p:spPr bwMode="auto">
          <a:xfrm rot="16200000">
            <a:off x="6499225" y="4865688"/>
            <a:ext cx="39687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  <a:latin typeface="Times New Roman" pitchFamily="18" charset="0"/>
              </a:rPr>
              <a:t>I</a:t>
            </a:r>
            <a:endParaRPr lang="en-US"/>
          </a:p>
        </p:txBody>
      </p:sp>
      <p:sp>
        <p:nvSpPr>
          <p:cNvPr id="238606" name="Rectangle 14"/>
          <p:cNvSpPr>
            <a:spLocks noChangeArrowheads="1"/>
          </p:cNvSpPr>
          <p:nvPr/>
        </p:nvSpPr>
        <p:spPr bwMode="auto">
          <a:xfrm rot="16200000">
            <a:off x="6482556" y="4807744"/>
            <a:ext cx="7302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  <a:latin typeface="Times New Roman" pitchFamily="18" charset="0"/>
              </a:rPr>
              <a:t>D</a:t>
            </a:r>
            <a:endParaRPr lang="en-US"/>
          </a:p>
        </p:txBody>
      </p:sp>
      <p:sp>
        <p:nvSpPr>
          <p:cNvPr id="238607" name="Rectangle 15"/>
          <p:cNvSpPr>
            <a:spLocks noChangeArrowheads="1"/>
          </p:cNvSpPr>
          <p:nvPr/>
        </p:nvSpPr>
        <p:spPr bwMode="auto">
          <a:xfrm rot="16200000">
            <a:off x="6484937" y="4738688"/>
            <a:ext cx="68263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  <a:latin typeface="Times New Roman" pitchFamily="18" charset="0"/>
              </a:rPr>
              <a:t>T</a:t>
            </a:r>
            <a:endParaRPr lang="en-US"/>
          </a:p>
        </p:txBody>
      </p:sp>
      <p:sp>
        <p:nvSpPr>
          <p:cNvPr id="238608" name="Rectangle 16"/>
          <p:cNvSpPr>
            <a:spLocks noChangeArrowheads="1"/>
          </p:cNvSpPr>
          <p:nvPr/>
        </p:nvSpPr>
        <p:spPr bwMode="auto">
          <a:xfrm rot="16200000">
            <a:off x="6479381" y="4666457"/>
            <a:ext cx="7937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  <a:latin typeface="Times New Roman" pitchFamily="18" charset="0"/>
              </a:rPr>
              <a:t>H</a:t>
            </a:r>
            <a:endParaRPr lang="en-US"/>
          </a:p>
        </p:txBody>
      </p:sp>
      <p:sp>
        <p:nvSpPr>
          <p:cNvPr id="238609" name="Rectangle 17"/>
          <p:cNvSpPr>
            <a:spLocks noChangeArrowheads="1"/>
          </p:cNvSpPr>
          <p:nvPr/>
        </p:nvSpPr>
        <p:spPr bwMode="auto">
          <a:xfrm>
            <a:off x="3011488" y="5659438"/>
            <a:ext cx="36195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  <a:latin typeface="Times New Roman" pitchFamily="18" charset="0"/>
              </a:rPr>
              <a:t>WIDTH</a:t>
            </a:r>
            <a:endParaRPr lang="en-US"/>
          </a:p>
        </p:txBody>
      </p:sp>
      <p:sp>
        <p:nvSpPr>
          <p:cNvPr id="238610" name="Freeform 18"/>
          <p:cNvSpPr>
            <a:spLocks/>
          </p:cNvSpPr>
          <p:nvPr/>
        </p:nvSpPr>
        <p:spPr bwMode="auto">
          <a:xfrm>
            <a:off x="2133600" y="4800600"/>
            <a:ext cx="2143125" cy="47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0"/>
              </a:cxn>
              <a:cxn ang="0">
                <a:pos x="1350" y="30"/>
              </a:cxn>
              <a:cxn ang="0">
                <a:pos x="135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350" h="30">
                <a:moveTo>
                  <a:pt x="0" y="0"/>
                </a:moveTo>
                <a:lnTo>
                  <a:pt x="0" y="30"/>
                </a:lnTo>
                <a:lnTo>
                  <a:pt x="1350" y="30"/>
                </a:lnTo>
                <a:lnTo>
                  <a:pt x="135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8611" name="Line 19"/>
          <p:cNvSpPr>
            <a:spLocks noChangeShapeType="1"/>
          </p:cNvSpPr>
          <p:nvPr/>
        </p:nvSpPr>
        <p:spPr bwMode="auto">
          <a:xfrm>
            <a:off x="2590800" y="4800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8612" name="Text Box 20"/>
          <p:cNvSpPr txBox="1">
            <a:spLocks noChangeArrowheads="1"/>
          </p:cNvSpPr>
          <p:nvPr/>
        </p:nvSpPr>
        <p:spPr bwMode="auto">
          <a:xfrm>
            <a:off x="910769" y="4592577"/>
            <a:ext cx="12105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Thread 1</a:t>
            </a:r>
          </a:p>
        </p:txBody>
      </p:sp>
      <p:sp>
        <p:nvSpPr>
          <p:cNvPr id="238613" name="Text Box 21"/>
          <p:cNvSpPr txBox="1">
            <a:spLocks noChangeArrowheads="1"/>
          </p:cNvSpPr>
          <p:nvPr/>
        </p:nvSpPr>
        <p:spPr bwMode="auto">
          <a:xfrm>
            <a:off x="898525" y="4919663"/>
            <a:ext cx="12105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Thread 2</a:t>
            </a:r>
          </a:p>
        </p:txBody>
      </p:sp>
      <p:sp>
        <p:nvSpPr>
          <p:cNvPr id="238614" name="Freeform 22"/>
          <p:cNvSpPr>
            <a:spLocks/>
          </p:cNvSpPr>
          <p:nvPr/>
        </p:nvSpPr>
        <p:spPr bwMode="auto">
          <a:xfrm>
            <a:off x="5486400" y="3886200"/>
            <a:ext cx="53975" cy="1974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44"/>
              </a:cxn>
              <a:cxn ang="0">
                <a:pos x="34" y="1244"/>
              </a:cxn>
              <a:cxn ang="0">
                <a:pos x="34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4" h="1244">
                <a:moveTo>
                  <a:pt x="0" y="0"/>
                </a:moveTo>
                <a:lnTo>
                  <a:pt x="0" y="1244"/>
                </a:lnTo>
                <a:lnTo>
                  <a:pt x="34" y="1244"/>
                </a:lnTo>
                <a:lnTo>
                  <a:pt x="34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8615" name="Text Box 23"/>
          <p:cNvSpPr txBox="1">
            <a:spLocks noChangeArrowheads="1"/>
          </p:cNvSpPr>
          <p:nvPr/>
        </p:nvSpPr>
        <p:spPr bwMode="auto">
          <a:xfrm>
            <a:off x="2270125" y="3319463"/>
            <a:ext cx="206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Not coalesced</a:t>
            </a:r>
          </a:p>
        </p:txBody>
      </p:sp>
      <p:sp>
        <p:nvSpPr>
          <p:cNvPr id="238616" name="Line 24"/>
          <p:cNvSpPr>
            <a:spLocks noChangeShapeType="1"/>
          </p:cNvSpPr>
          <p:nvPr/>
        </p:nvSpPr>
        <p:spPr bwMode="auto">
          <a:xfrm>
            <a:off x="5486400" y="4191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8617" name="Text Box 25"/>
          <p:cNvSpPr txBox="1">
            <a:spLocks noChangeArrowheads="1"/>
          </p:cNvSpPr>
          <p:nvPr/>
        </p:nvSpPr>
        <p:spPr bwMode="auto">
          <a:xfrm>
            <a:off x="4860925" y="3319463"/>
            <a:ext cx="1366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coalesced</a:t>
            </a:r>
          </a:p>
        </p:txBody>
      </p:sp>
      <p:sp>
        <p:nvSpPr>
          <p:cNvPr id="26" name="Footer Placeholder 2"/>
          <p:cNvSpPr txBox="1">
            <a:spLocks/>
          </p:cNvSpPr>
          <p:nvPr/>
        </p:nvSpPr>
        <p:spPr>
          <a:xfrm>
            <a:off x="76200" y="6553200"/>
            <a:ext cx="39624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000" smtClean="0"/>
              <a:t>© David Kirk/NVIDIA and Wen-mei W. Hwu</a:t>
            </a:r>
            <a:endParaRPr lang="en-US" sz="1000" dirty="0"/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4448056" y="5850642"/>
            <a:ext cx="12105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Thread 1</a:t>
            </a: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622469" y="5839559"/>
            <a:ext cx="12105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Thread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15" grpId="0"/>
      <p:bldP spid="2386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36576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19" name="Rectangle 3"/>
          <p:cNvSpPr>
            <a:spLocks noChangeArrowheads="1"/>
          </p:cNvSpPr>
          <p:nvPr/>
        </p:nvSpPr>
        <p:spPr bwMode="auto">
          <a:xfrm>
            <a:off x="41148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20" name="Rectangle 4"/>
          <p:cNvSpPr>
            <a:spLocks noChangeArrowheads="1"/>
          </p:cNvSpPr>
          <p:nvPr/>
        </p:nvSpPr>
        <p:spPr bwMode="auto">
          <a:xfrm>
            <a:off x="4572000" y="1371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2,0</a:t>
            </a:r>
          </a:p>
        </p:txBody>
      </p:sp>
      <p:sp>
        <p:nvSpPr>
          <p:cNvPr id="239621" name="Rectangle 5"/>
          <p:cNvSpPr>
            <a:spLocks noChangeArrowheads="1"/>
          </p:cNvSpPr>
          <p:nvPr/>
        </p:nvSpPr>
        <p:spPr bwMode="auto">
          <a:xfrm>
            <a:off x="41148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22" name="Rectangle 6"/>
          <p:cNvSpPr>
            <a:spLocks noChangeArrowheads="1"/>
          </p:cNvSpPr>
          <p:nvPr/>
        </p:nvSpPr>
        <p:spPr bwMode="auto">
          <a:xfrm>
            <a:off x="4114800" y="18288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239623" name="Rectangle 7"/>
          <p:cNvSpPr>
            <a:spLocks noChangeArrowheads="1"/>
          </p:cNvSpPr>
          <p:nvPr/>
        </p:nvSpPr>
        <p:spPr bwMode="auto">
          <a:xfrm>
            <a:off x="4114800" y="1371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1,0</a:t>
            </a:r>
          </a:p>
        </p:txBody>
      </p:sp>
      <p:sp>
        <p:nvSpPr>
          <p:cNvPr id="239624" name="Rectangle 8"/>
          <p:cNvSpPr>
            <a:spLocks noChangeArrowheads="1"/>
          </p:cNvSpPr>
          <p:nvPr/>
        </p:nvSpPr>
        <p:spPr bwMode="auto">
          <a:xfrm>
            <a:off x="3657600" y="1371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0,0</a:t>
            </a:r>
          </a:p>
        </p:txBody>
      </p:sp>
      <p:sp>
        <p:nvSpPr>
          <p:cNvPr id="239625" name="Rectangle 9"/>
          <p:cNvSpPr>
            <a:spLocks noChangeArrowheads="1"/>
          </p:cNvSpPr>
          <p:nvPr/>
        </p:nvSpPr>
        <p:spPr bwMode="auto">
          <a:xfrm>
            <a:off x="3657600" y="18288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239626" name="Rectangle 10"/>
          <p:cNvSpPr>
            <a:spLocks noChangeArrowheads="1"/>
          </p:cNvSpPr>
          <p:nvPr/>
        </p:nvSpPr>
        <p:spPr bwMode="auto">
          <a:xfrm>
            <a:off x="36576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27" name="Rectangle 11"/>
          <p:cNvSpPr>
            <a:spLocks noChangeArrowheads="1"/>
          </p:cNvSpPr>
          <p:nvPr/>
        </p:nvSpPr>
        <p:spPr bwMode="auto">
          <a:xfrm>
            <a:off x="5029200" y="1371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3,0</a:t>
            </a:r>
          </a:p>
        </p:txBody>
      </p:sp>
      <p:sp>
        <p:nvSpPr>
          <p:cNvPr id="239628" name="Rectangle 12"/>
          <p:cNvSpPr>
            <a:spLocks noChangeArrowheads="1"/>
          </p:cNvSpPr>
          <p:nvPr/>
        </p:nvSpPr>
        <p:spPr bwMode="auto">
          <a:xfrm>
            <a:off x="4572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29" name="Rectangle 13"/>
          <p:cNvSpPr>
            <a:spLocks noChangeArrowheads="1"/>
          </p:cNvSpPr>
          <p:nvPr/>
        </p:nvSpPr>
        <p:spPr bwMode="auto">
          <a:xfrm>
            <a:off x="45720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30" name="Rectangle 14"/>
          <p:cNvSpPr>
            <a:spLocks noChangeArrowheads="1"/>
          </p:cNvSpPr>
          <p:nvPr/>
        </p:nvSpPr>
        <p:spPr bwMode="auto">
          <a:xfrm>
            <a:off x="4572000" y="18288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2,1</a:t>
            </a:r>
          </a:p>
        </p:txBody>
      </p:sp>
      <p:sp>
        <p:nvSpPr>
          <p:cNvPr id="239631" name="Rectangle 15"/>
          <p:cNvSpPr>
            <a:spLocks noChangeArrowheads="1"/>
          </p:cNvSpPr>
          <p:nvPr/>
        </p:nvSpPr>
        <p:spPr bwMode="auto">
          <a:xfrm>
            <a:off x="5029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32" name="Rectangle 16"/>
          <p:cNvSpPr>
            <a:spLocks noChangeArrowheads="1"/>
          </p:cNvSpPr>
          <p:nvPr/>
        </p:nvSpPr>
        <p:spPr bwMode="auto">
          <a:xfrm>
            <a:off x="50292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33" name="Rectangle 17"/>
          <p:cNvSpPr>
            <a:spLocks noChangeArrowheads="1"/>
          </p:cNvSpPr>
          <p:nvPr/>
        </p:nvSpPr>
        <p:spPr bwMode="auto">
          <a:xfrm>
            <a:off x="5029200" y="18288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3,1</a:t>
            </a:r>
          </a:p>
        </p:txBody>
      </p:sp>
      <p:sp>
        <p:nvSpPr>
          <p:cNvPr id="239634" name="Rectangle 18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7620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Memory Layout of a Matrix in C</a:t>
            </a:r>
          </a:p>
        </p:txBody>
      </p:sp>
      <p:sp>
        <p:nvSpPr>
          <p:cNvPr id="239635" name="Rectangle 19"/>
          <p:cNvSpPr>
            <a:spLocks noChangeArrowheads="1"/>
          </p:cNvSpPr>
          <p:nvPr/>
        </p:nvSpPr>
        <p:spPr bwMode="auto">
          <a:xfrm>
            <a:off x="914400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36" name="Rectangle 20"/>
          <p:cNvSpPr>
            <a:spLocks noChangeArrowheads="1"/>
          </p:cNvSpPr>
          <p:nvPr/>
        </p:nvSpPr>
        <p:spPr bwMode="auto">
          <a:xfrm>
            <a:off x="1371600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37" name="Rectangle 21"/>
          <p:cNvSpPr>
            <a:spLocks noChangeArrowheads="1"/>
          </p:cNvSpPr>
          <p:nvPr/>
        </p:nvSpPr>
        <p:spPr bwMode="auto">
          <a:xfrm>
            <a:off x="1828800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38" name="Rectangle 22"/>
          <p:cNvSpPr>
            <a:spLocks noChangeArrowheads="1"/>
          </p:cNvSpPr>
          <p:nvPr/>
        </p:nvSpPr>
        <p:spPr bwMode="auto">
          <a:xfrm>
            <a:off x="2286000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39" name="Rectangle 23"/>
          <p:cNvSpPr>
            <a:spLocks noChangeArrowheads="1"/>
          </p:cNvSpPr>
          <p:nvPr/>
        </p:nvSpPr>
        <p:spPr bwMode="auto">
          <a:xfrm>
            <a:off x="2743200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40" name="Rectangle 24"/>
          <p:cNvSpPr>
            <a:spLocks noChangeArrowheads="1"/>
          </p:cNvSpPr>
          <p:nvPr/>
        </p:nvSpPr>
        <p:spPr bwMode="auto">
          <a:xfrm>
            <a:off x="3200400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41" name="Rectangle 25"/>
          <p:cNvSpPr>
            <a:spLocks noChangeArrowheads="1"/>
          </p:cNvSpPr>
          <p:nvPr/>
        </p:nvSpPr>
        <p:spPr bwMode="auto">
          <a:xfrm>
            <a:off x="3657600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42" name="Rectangle 26"/>
          <p:cNvSpPr>
            <a:spLocks noChangeArrowheads="1"/>
          </p:cNvSpPr>
          <p:nvPr/>
        </p:nvSpPr>
        <p:spPr bwMode="auto">
          <a:xfrm>
            <a:off x="4114800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43" name="Rectangle 27"/>
          <p:cNvSpPr>
            <a:spLocks noChangeArrowheads="1"/>
          </p:cNvSpPr>
          <p:nvPr/>
        </p:nvSpPr>
        <p:spPr bwMode="auto">
          <a:xfrm>
            <a:off x="4572000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44" name="Rectangle 28"/>
          <p:cNvSpPr>
            <a:spLocks noChangeArrowheads="1"/>
          </p:cNvSpPr>
          <p:nvPr/>
        </p:nvSpPr>
        <p:spPr bwMode="auto">
          <a:xfrm>
            <a:off x="5029200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45" name="Rectangle 29"/>
          <p:cNvSpPr>
            <a:spLocks noChangeArrowheads="1"/>
          </p:cNvSpPr>
          <p:nvPr/>
        </p:nvSpPr>
        <p:spPr bwMode="auto">
          <a:xfrm>
            <a:off x="5486400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46" name="Rectangle 30"/>
          <p:cNvSpPr>
            <a:spLocks noChangeArrowheads="1"/>
          </p:cNvSpPr>
          <p:nvPr/>
        </p:nvSpPr>
        <p:spPr bwMode="auto">
          <a:xfrm>
            <a:off x="5943600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47" name="Rectangle 31"/>
          <p:cNvSpPr>
            <a:spLocks noChangeArrowheads="1"/>
          </p:cNvSpPr>
          <p:nvPr/>
        </p:nvSpPr>
        <p:spPr bwMode="auto">
          <a:xfrm>
            <a:off x="1828800" y="5562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2,0</a:t>
            </a:r>
          </a:p>
        </p:txBody>
      </p:sp>
      <p:sp>
        <p:nvSpPr>
          <p:cNvPr id="239648" name="Rectangle 32"/>
          <p:cNvSpPr>
            <a:spLocks noChangeArrowheads="1"/>
          </p:cNvSpPr>
          <p:nvPr/>
        </p:nvSpPr>
        <p:spPr bwMode="auto">
          <a:xfrm>
            <a:off x="1371600" y="5562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1,0</a:t>
            </a:r>
          </a:p>
        </p:txBody>
      </p:sp>
      <p:sp>
        <p:nvSpPr>
          <p:cNvPr id="239649" name="Rectangle 33"/>
          <p:cNvSpPr>
            <a:spLocks noChangeArrowheads="1"/>
          </p:cNvSpPr>
          <p:nvPr/>
        </p:nvSpPr>
        <p:spPr bwMode="auto">
          <a:xfrm>
            <a:off x="914400" y="5562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0,0</a:t>
            </a:r>
          </a:p>
        </p:txBody>
      </p:sp>
      <p:sp>
        <p:nvSpPr>
          <p:cNvPr id="239650" name="Rectangle 34"/>
          <p:cNvSpPr>
            <a:spLocks noChangeArrowheads="1"/>
          </p:cNvSpPr>
          <p:nvPr/>
        </p:nvSpPr>
        <p:spPr bwMode="auto">
          <a:xfrm>
            <a:off x="2286000" y="5562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3,0</a:t>
            </a:r>
          </a:p>
        </p:txBody>
      </p:sp>
      <p:sp>
        <p:nvSpPr>
          <p:cNvPr id="239651" name="Rectangle 35"/>
          <p:cNvSpPr>
            <a:spLocks noChangeArrowheads="1"/>
          </p:cNvSpPr>
          <p:nvPr/>
        </p:nvSpPr>
        <p:spPr bwMode="auto">
          <a:xfrm>
            <a:off x="3200400" y="55626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239652" name="Rectangle 36"/>
          <p:cNvSpPr>
            <a:spLocks noChangeArrowheads="1"/>
          </p:cNvSpPr>
          <p:nvPr/>
        </p:nvSpPr>
        <p:spPr bwMode="auto">
          <a:xfrm>
            <a:off x="2743200" y="55626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239653" name="Rectangle 37"/>
          <p:cNvSpPr>
            <a:spLocks noChangeArrowheads="1"/>
          </p:cNvSpPr>
          <p:nvPr/>
        </p:nvSpPr>
        <p:spPr bwMode="auto">
          <a:xfrm>
            <a:off x="3657600" y="55626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2,1</a:t>
            </a:r>
          </a:p>
        </p:txBody>
      </p:sp>
      <p:sp>
        <p:nvSpPr>
          <p:cNvPr id="239654" name="Rectangle 38"/>
          <p:cNvSpPr>
            <a:spLocks noChangeArrowheads="1"/>
          </p:cNvSpPr>
          <p:nvPr/>
        </p:nvSpPr>
        <p:spPr bwMode="auto">
          <a:xfrm>
            <a:off x="4114800" y="55626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3,1</a:t>
            </a:r>
          </a:p>
        </p:txBody>
      </p:sp>
      <p:sp>
        <p:nvSpPr>
          <p:cNvPr id="239655" name="Rectangle 39"/>
          <p:cNvSpPr>
            <a:spLocks noChangeArrowheads="1"/>
          </p:cNvSpPr>
          <p:nvPr/>
        </p:nvSpPr>
        <p:spPr bwMode="auto">
          <a:xfrm>
            <a:off x="5029200" y="55626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1,2</a:t>
            </a:r>
          </a:p>
        </p:txBody>
      </p:sp>
      <p:sp>
        <p:nvSpPr>
          <p:cNvPr id="239656" name="Rectangle 40"/>
          <p:cNvSpPr>
            <a:spLocks noChangeArrowheads="1"/>
          </p:cNvSpPr>
          <p:nvPr/>
        </p:nvSpPr>
        <p:spPr bwMode="auto">
          <a:xfrm>
            <a:off x="4572000" y="55626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0,2</a:t>
            </a:r>
          </a:p>
        </p:txBody>
      </p:sp>
      <p:sp>
        <p:nvSpPr>
          <p:cNvPr id="239657" name="Rectangle 41"/>
          <p:cNvSpPr>
            <a:spLocks noChangeArrowheads="1"/>
          </p:cNvSpPr>
          <p:nvPr/>
        </p:nvSpPr>
        <p:spPr bwMode="auto">
          <a:xfrm>
            <a:off x="5486400" y="55626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2,2</a:t>
            </a:r>
          </a:p>
        </p:txBody>
      </p:sp>
      <p:sp>
        <p:nvSpPr>
          <p:cNvPr id="239658" name="Rectangle 42"/>
          <p:cNvSpPr>
            <a:spLocks noChangeArrowheads="1"/>
          </p:cNvSpPr>
          <p:nvPr/>
        </p:nvSpPr>
        <p:spPr bwMode="auto">
          <a:xfrm>
            <a:off x="5943600" y="55626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3,2</a:t>
            </a:r>
          </a:p>
        </p:txBody>
      </p:sp>
      <p:sp>
        <p:nvSpPr>
          <p:cNvPr id="239659" name="Rectangle 43"/>
          <p:cNvSpPr>
            <a:spLocks noChangeArrowheads="1"/>
          </p:cNvSpPr>
          <p:nvPr/>
        </p:nvSpPr>
        <p:spPr bwMode="auto">
          <a:xfrm>
            <a:off x="36576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60" name="Rectangle 44"/>
          <p:cNvSpPr>
            <a:spLocks noChangeArrowheads="1"/>
          </p:cNvSpPr>
          <p:nvPr/>
        </p:nvSpPr>
        <p:spPr bwMode="auto">
          <a:xfrm>
            <a:off x="41148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61" name="Rectangle 45"/>
          <p:cNvSpPr>
            <a:spLocks noChangeArrowheads="1"/>
          </p:cNvSpPr>
          <p:nvPr/>
        </p:nvSpPr>
        <p:spPr bwMode="auto">
          <a:xfrm>
            <a:off x="45720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62" name="Rectangle 46"/>
          <p:cNvSpPr>
            <a:spLocks noChangeArrowheads="1"/>
          </p:cNvSpPr>
          <p:nvPr/>
        </p:nvSpPr>
        <p:spPr bwMode="auto">
          <a:xfrm>
            <a:off x="50292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63" name="Rectangle 47"/>
          <p:cNvSpPr>
            <a:spLocks noChangeArrowheads="1"/>
          </p:cNvSpPr>
          <p:nvPr/>
        </p:nvSpPr>
        <p:spPr bwMode="auto">
          <a:xfrm>
            <a:off x="4114800" y="2286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1,2</a:t>
            </a:r>
          </a:p>
        </p:txBody>
      </p:sp>
      <p:sp>
        <p:nvSpPr>
          <p:cNvPr id="239664" name="Rectangle 48"/>
          <p:cNvSpPr>
            <a:spLocks noChangeArrowheads="1"/>
          </p:cNvSpPr>
          <p:nvPr/>
        </p:nvSpPr>
        <p:spPr bwMode="auto">
          <a:xfrm>
            <a:off x="3657600" y="2286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0,2</a:t>
            </a:r>
          </a:p>
        </p:txBody>
      </p:sp>
      <p:sp>
        <p:nvSpPr>
          <p:cNvPr id="239665" name="Rectangle 49"/>
          <p:cNvSpPr>
            <a:spLocks noChangeArrowheads="1"/>
          </p:cNvSpPr>
          <p:nvPr/>
        </p:nvSpPr>
        <p:spPr bwMode="auto">
          <a:xfrm>
            <a:off x="4572000" y="2286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2,2</a:t>
            </a:r>
          </a:p>
        </p:txBody>
      </p:sp>
      <p:sp>
        <p:nvSpPr>
          <p:cNvPr id="239666" name="Rectangle 50"/>
          <p:cNvSpPr>
            <a:spLocks noChangeArrowheads="1"/>
          </p:cNvSpPr>
          <p:nvPr/>
        </p:nvSpPr>
        <p:spPr bwMode="auto">
          <a:xfrm>
            <a:off x="5029200" y="2286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3,2</a:t>
            </a:r>
          </a:p>
        </p:txBody>
      </p:sp>
      <p:sp>
        <p:nvSpPr>
          <p:cNvPr id="239667" name="Rectangle 51"/>
          <p:cNvSpPr>
            <a:spLocks noChangeArrowheads="1"/>
          </p:cNvSpPr>
          <p:nvPr/>
        </p:nvSpPr>
        <p:spPr bwMode="auto">
          <a:xfrm>
            <a:off x="36576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68" name="Rectangle 52"/>
          <p:cNvSpPr>
            <a:spLocks noChangeArrowheads="1"/>
          </p:cNvSpPr>
          <p:nvPr/>
        </p:nvSpPr>
        <p:spPr bwMode="auto">
          <a:xfrm>
            <a:off x="41148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69" name="Rectangle 53"/>
          <p:cNvSpPr>
            <a:spLocks noChangeArrowheads="1"/>
          </p:cNvSpPr>
          <p:nvPr/>
        </p:nvSpPr>
        <p:spPr bwMode="auto">
          <a:xfrm>
            <a:off x="4572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70" name="Rectangle 54"/>
          <p:cNvSpPr>
            <a:spLocks noChangeArrowheads="1"/>
          </p:cNvSpPr>
          <p:nvPr/>
        </p:nvSpPr>
        <p:spPr bwMode="auto">
          <a:xfrm>
            <a:off x="5029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71" name="Rectangle 55"/>
          <p:cNvSpPr>
            <a:spLocks noChangeArrowheads="1"/>
          </p:cNvSpPr>
          <p:nvPr/>
        </p:nvSpPr>
        <p:spPr bwMode="auto">
          <a:xfrm>
            <a:off x="4114800" y="2743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1,3</a:t>
            </a:r>
          </a:p>
        </p:txBody>
      </p:sp>
      <p:sp>
        <p:nvSpPr>
          <p:cNvPr id="239672" name="Rectangle 56"/>
          <p:cNvSpPr>
            <a:spLocks noChangeArrowheads="1"/>
          </p:cNvSpPr>
          <p:nvPr/>
        </p:nvSpPr>
        <p:spPr bwMode="auto">
          <a:xfrm>
            <a:off x="3657600" y="2743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0,3</a:t>
            </a:r>
          </a:p>
        </p:txBody>
      </p:sp>
      <p:sp>
        <p:nvSpPr>
          <p:cNvPr id="239673" name="Rectangle 57"/>
          <p:cNvSpPr>
            <a:spLocks noChangeArrowheads="1"/>
          </p:cNvSpPr>
          <p:nvPr/>
        </p:nvSpPr>
        <p:spPr bwMode="auto">
          <a:xfrm>
            <a:off x="4572000" y="2743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2,3</a:t>
            </a:r>
          </a:p>
        </p:txBody>
      </p:sp>
      <p:sp>
        <p:nvSpPr>
          <p:cNvPr id="239674" name="Rectangle 58"/>
          <p:cNvSpPr>
            <a:spLocks noChangeArrowheads="1"/>
          </p:cNvSpPr>
          <p:nvPr/>
        </p:nvSpPr>
        <p:spPr bwMode="auto">
          <a:xfrm>
            <a:off x="5029200" y="2743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3,3</a:t>
            </a:r>
          </a:p>
        </p:txBody>
      </p:sp>
      <p:sp>
        <p:nvSpPr>
          <p:cNvPr id="239675" name="Rectangle 59"/>
          <p:cNvSpPr>
            <a:spLocks noChangeArrowheads="1"/>
          </p:cNvSpPr>
          <p:nvPr/>
        </p:nvSpPr>
        <p:spPr bwMode="auto">
          <a:xfrm>
            <a:off x="6400800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76" name="Rectangle 60"/>
          <p:cNvSpPr>
            <a:spLocks noChangeArrowheads="1"/>
          </p:cNvSpPr>
          <p:nvPr/>
        </p:nvSpPr>
        <p:spPr bwMode="auto">
          <a:xfrm>
            <a:off x="6858000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77" name="Rectangle 61"/>
          <p:cNvSpPr>
            <a:spLocks noChangeArrowheads="1"/>
          </p:cNvSpPr>
          <p:nvPr/>
        </p:nvSpPr>
        <p:spPr bwMode="auto">
          <a:xfrm>
            <a:off x="7315200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78" name="Rectangle 62"/>
          <p:cNvSpPr>
            <a:spLocks noChangeArrowheads="1"/>
          </p:cNvSpPr>
          <p:nvPr/>
        </p:nvSpPr>
        <p:spPr bwMode="auto">
          <a:xfrm>
            <a:off x="7772400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79" name="Rectangle 63"/>
          <p:cNvSpPr>
            <a:spLocks noChangeArrowheads="1"/>
          </p:cNvSpPr>
          <p:nvPr/>
        </p:nvSpPr>
        <p:spPr bwMode="auto">
          <a:xfrm>
            <a:off x="6400800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80" name="Rectangle 64"/>
          <p:cNvSpPr>
            <a:spLocks noChangeArrowheads="1"/>
          </p:cNvSpPr>
          <p:nvPr/>
        </p:nvSpPr>
        <p:spPr bwMode="auto">
          <a:xfrm>
            <a:off x="6858000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81" name="Rectangle 65"/>
          <p:cNvSpPr>
            <a:spLocks noChangeArrowheads="1"/>
          </p:cNvSpPr>
          <p:nvPr/>
        </p:nvSpPr>
        <p:spPr bwMode="auto">
          <a:xfrm>
            <a:off x="7315200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82" name="Rectangle 66"/>
          <p:cNvSpPr>
            <a:spLocks noChangeArrowheads="1"/>
          </p:cNvSpPr>
          <p:nvPr/>
        </p:nvSpPr>
        <p:spPr bwMode="auto">
          <a:xfrm>
            <a:off x="7772400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83" name="Rectangle 67"/>
          <p:cNvSpPr>
            <a:spLocks noChangeArrowheads="1"/>
          </p:cNvSpPr>
          <p:nvPr/>
        </p:nvSpPr>
        <p:spPr bwMode="auto">
          <a:xfrm>
            <a:off x="6858000" y="55626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1,3</a:t>
            </a:r>
          </a:p>
        </p:txBody>
      </p:sp>
      <p:sp>
        <p:nvSpPr>
          <p:cNvPr id="239684" name="Rectangle 68"/>
          <p:cNvSpPr>
            <a:spLocks noChangeArrowheads="1"/>
          </p:cNvSpPr>
          <p:nvPr/>
        </p:nvSpPr>
        <p:spPr bwMode="auto">
          <a:xfrm>
            <a:off x="6400800" y="55626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0,3</a:t>
            </a:r>
          </a:p>
        </p:txBody>
      </p:sp>
      <p:sp>
        <p:nvSpPr>
          <p:cNvPr id="239685" name="Rectangle 69"/>
          <p:cNvSpPr>
            <a:spLocks noChangeArrowheads="1"/>
          </p:cNvSpPr>
          <p:nvPr/>
        </p:nvSpPr>
        <p:spPr bwMode="auto">
          <a:xfrm>
            <a:off x="7315200" y="55626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2,3</a:t>
            </a:r>
          </a:p>
        </p:txBody>
      </p:sp>
      <p:sp>
        <p:nvSpPr>
          <p:cNvPr id="239686" name="Rectangle 70"/>
          <p:cNvSpPr>
            <a:spLocks noChangeArrowheads="1"/>
          </p:cNvSpPr>
          <p:nvPr/>
        </p:nvSpPr>
        <p:spPr bwMode="auto">
          <a:xfrm>
            <a:off x="7772400" y="55626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3,3</a:t>
            </a:r>
          </a:p>
        </p:txBody>
      </p:sp>
      <p:sp>
        <p:nvSpPr>
          <p:cNvPr id="239687" name="Line 71"/>
          <p:cNvSpPr>
            <a:spLocks noChangeShapeType="1"/>
          </p:cNvSpPr>
          <p:nvPr/>
        </p:nvSpPr>
        <p:spPr bwMode="auto">
          <a:xfrm>
            <a:off x="914400" y="5181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9688" name="Text Box 72"/>
          <p:cNvSpPr txBox="1">
            <a:spLocks noChangeArrowheads="1"/>
          </p:cNvSpPr>
          <p:nvPr/>
        </p:nvSpPr>
        <p:spPr bwMode="auto">
          <a:xfrm>
            <a:off x="669925" y="4691063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239689" name="Text Box 73"/>
          <p:cNvSpPr txBox="1">
            <a:spLocks noChangeArrowheads="1"/>
          </p:cNvSpPr>
          <p:nvPr/>
        </p:nvSpPr>
        <p:spPr bwMode="auto">
          <a:xfrm>
            <a:off x="914400" y="4267200"/>
            <a:ext cx="422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T</a:t>
            </a:r>
            <a:r>
              <a:rPr lang="en-US" sz="2000" baseline="-25000"/>
              <a:t>1</a:t>
            </a:r>
          </a:p>
        </p:txBody>
      </p:sp>
      <p:sp>
        <p:nvSpPr>
          <p:cNvPr id="239690" name="Text Box 74"/>
          <p:cNvSpPr txBox="1">
            <a:spLocks noChangeArrowheads="1"/>
          </p:cNvSpPr>
          <p:nvPr/>
        </p:nvSpPr>
        <p:spPr bwMode="auto">
          <a:xfrm>
            <a:off x="1371600" y="4267200"/>
            <a:ext cx="422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T</a:t>
            </a:r>
            <a:r>
              <a:rPr lang="en-US" sz="2000" baseline="-25000"/>
              <a:t>2</a:t>
            </a:r>
          </a:p>
        </p:txBody>
      </p:sp>
      <p:sp>
        <p:nvSpPr>
          <p:cNvPr id="239691" name="Text Box 75"/>
          <p:cNvSpPr txBox="1">
            <a:spLocks noChangeArrowheads="1"/>
          </p:cNvSpPr>
          <p:nvPr/>
        </p:nvSpPr>
        <p:spPr bwMode="auto">
          <a:xfrm>
            <a:off x="1828800" y="4267200"/>
            <a:ext cx="422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T</a:t>
            </a:r>
            <a:r>
              <a:rPr lang="en-US" sz="2000" baseline="-25000"/>
              <a:t>3</a:t>
            </a:r>
          </a:p>
        </p:txBody>
      </p:sp>
      <p:sp>
        <p:nvSpPr>
          <p:cNvPr id="239692" name="Text Box 76"/>
          <p:cNvSpPr txBox="1">
            <a:spLocks noChangeArrowheads="1"/>
          </p:cNvSpPr>
          <p:nvPr/>
        </p:nvSpPr>
        <p:spPr bwMode="auto">
          <a:xfrm>
            <a:off x="2286000" y="4267200"/>
            <a:ext cx="422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T</a:t>
            </a:r>
            <a:r>
              <a:rPr lang="en-US" sz="2000" baseline="-25000"/>
              <a:t>4</a:t>
            </a:r>
          </a:p>
        </p:txBody>
      </p:sp>
      <p:sp>
        <p:nvSpPr>
          <p:cNvPr id="239693" name="Line 77"/>
          <p:cNvSpPr>
            <a:spLocks noChangeShapeType="1"/>
          </p:cNvSpPr>
          <p:nvPr/>
        </p:nvSpPr>
        <p:spPr bwMode="auto">
          <a:xfrm>
            <a:off x="3886200" y="1295400"/>
            <a:ext cx="0" cy="21336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9694" name="Text Box 78"/>
          <p:cNvSpPr txBox="1">
            <a:spLocks noChangeArrowheads="1"/>
          </p:cNvSpPr>
          <p:nvPr/>
        </p:nvSpPr>
        <p:spPr bwMode="auto">
          <a:xfrm>
            <a:off x="990600" y="3886200"/>
            <a:ext cx="1489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Time Period 1</a:t>
            </a:r>
          </a:p>
        </p:txBody>
      </p:sp>
      <p:sp>
        <p:nvSpPr>
          <p:cNvPr id="239695" name="Text Box 79"/>
          <p:cNvSpPr txBox="1">
            <a:spLocks noChangeArrowheads="1"/>
          </p:cNvSpPr>
          <p:nvPr/>
        </p:nvSpPr>
        <p:spPr bwMode="auto">
          <a:xfrm>
            <a:off x="2819400" y="4267200"/>
            <a:ext cx="422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T</a:t>
            </a:r>
            <a:r>
              <a:rPr lang="en-US" sz="2000" baseline="-25000"/>
              <a:t>1</a:t>
            </a:r>
          </a:p>
        </p:txBody>
      </p:sp>
      <p:sp>
        <p:nvSpPr>
          <p:cNvPr id="239696" name="Text Box 80"/>
          <p:cNvSpPr txBox="1">
            <a:spLocks noChangeArrowheads="1"/>
          </p:cNvSpPr>
          <p:nvPr/>
        </p:nvSpPr>
        <p:spPr bwMode="auto">
          <a:xfrm>
            <a:off x="3276600" y="4267200"/>
            <a:ext cx="422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T</a:t>
            </a:r>
            <a:r>
              <a:rPr lang="en-US" sz="2000" baseline="-25000"/>
              <a:t>2</a:t>
            </a:r>
          </a:p>
        </p:txBody>
      </p:sp>
      <p:sp>
        <p:nvSpPr>
          <p:cNvPr id="239697" name="Text Box 81"/>
          <p:cNvSpPr txBox="1">
            <a:spLocks noChangeArrowheads="1"/>
          </p:cNvSpPr>
          <p:nvPr/>
        </p:nvSpPr>
        <p:spPr bwMode="auto">
          <a:xfrm>
            <a:off x="3733800" y="4267200"/>
            <a:ext cx="422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T</a:t>
            </a:r>
            <a:r>
              <a:rPr lang="en-US" sz="2000" baseline="-25000"/>
              <a:t>3</a:t>
            </a:r>
          </a:p>
        </p:txBody>
      </p:sp>
      <p:sp>
        <p:nvSpPr>
          <p:cNvPr id="239698" name="Text Box 82"/>
          <p:cNvSpPr txBox="1">
            <a:spLocks noChangeArrowheads="1"/>
          </p:cNvSpPr>
          <p:nvPr/>
        </p:nvSpPr>
        <p:spPr bwMode="auto">
          <a:xfrm>
            <a:off x="4191000" y="4267200"/>
            <a:ext cx="422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T</a:t>
            </a:r>
            <a:r>
              <a:rPr lang="en-US" sz="2000" baseline="-25000"/>
              <a:t>4</a:t>
            </a:r>
          </a:p>
        </p:txBody>
      </p:sp>
      <p:sp>
        <p:nvSpPr>
          <p:cNvPr id="239699" name="Text Box 83"/>
          <p:cNvSpPr txBox="1">
            <a:spLocks noChangeArrowheads="1"/>
          </p:cNvSpPr>
          <p:nvPr/>
        </p:nvSpPr>
        <p:spPr bwMode="auto">
          <a:xfrm>
            <a:off x="2895600" y="3886200"/>
            <a:ext cx="1489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Time Period 2</a:t>
            </a:r>
          </a:p>
        </p:txBody>
      </p:sp>
      <p:sp>
        <p:nvSpPr>
          <p:cNvPr id="239700" name="Text Box 84"/>
          <p:cNvSpPr txBox="1">
            <a:spLocks noChangeArrowheads="1"/>
          </p:cNvSpPr>
          <p:nvPr/>
        </p:nvSpPr>
        <p:spPr bwMode="auto">
          <a:xfrm>
            <a:off x="1905000" y="1447800"/>
            <a:ext cx="1524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Access direction in Kernel code</a:t>
            </a:r>
          </a:p>
        </p:txBody>
      </p:sp>
      <p:sp>
        <p:nvSpPr>
          <p:cNvPr id="239701" name="Line 85"/>
          <p:cNvSpPr>
            <a:spLocks noChangeShapeType="1"/>
          </p:cNvSpPr>
          <p:nvPr/>
        </p:nvSpPr>
        <p:spPr bwMode="auto">
          <a:xfrm flipV="1">
            <a:off x="1143000" y="46482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9702" name="Line 86"/>
          <p:cNvSpPr>
            <a:spLocks noChangeShapeType="1"/>
          </p:cNvSpPr>
          <p:nvPr/>
        </p:nvSpPr>
        <p:spPr bwMode="auto">
          <a:xfrm flipV="1">
            <a:off x="1600200" y="46482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9703" name="Line 87"/>
          <p:cNvSpPr>
            <a:spLocks noChangeShapeType="1"/>
          </p:cNvSpPr>
          <p:nvPr/>
        </p:nvSpPr>
        <p:spPr bwMode="auto">
          <a:xfrm flipV="1">
            <a:off x="2057400" y="46482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9704" name="Line 88"/>
          <p:cNvSpPr>
            <a:spLocks noChangeShapeType="1"/>
          </p:cNvSpPr>
          <p:nvPr/>
        </p:nvSpPr>
        <p:spPr bwMode="auto">
          <a:xfrm flipV="1">
            <a:off x="2514600" y="46482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9705" name="Line 89"/>
          <p:cNvSpPr>
            <a:spLocks noChangeShapeType="1"/>
          </p:cNvSpPr>
          <p:nvPr/>
        </p:nvSpPr>
        <p:spPr bwMode="auto">
          <a:xfrm flipV="1">
            <a:off x="3048000" y="46482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9706" name="Line 90"/>
          <p:cNvSpPr>
            <a:spLocks noChangeShapeType="1"/>
          </p:cNvSpPr>
          <p:nvPr/>
        </p:nvSpPr>
        <p:spPr bwMode="auto">
          <a:xfrm flipV="1">
            <a:off x="3505200" y="46482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9707" name="Line 91"/>
          <p:cNvSpPr>
            <a:spLocks noChangeShapeType="1"/>
          </p:cNvSpPr>
          <p:nvPr/>
        </p:nvSpPr>
        <p:spPr bwMode="auto">
          <a:xfrm flipV="1">
            <a:off x="3962400" y="46482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9708" name="Line 92"/>
          <p:cNvSpPr>
            <a:spLocks noChangeShapeType="1"/>
          </p:cNvSpPr>
          <p:nvPr/>
        </p:nvSpPr>
        <p:spPr bwMode="auto">
          <a:xfrm flipV="1">
            <a:off x="4419600" y="46482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9709" name="Rectangle 93"/>
          <p:cNvSpPr>
            <a:spLocks noChangeArrowheads="1"/>
          </p:cNvSpPr>
          <p:nvPr/>
        </p:nvSpPr>
        <p:spPr bwMode="auto">
          <a:xfrm>
            <a:off x="914400" y="3886200"/>
            <a:ext cx="1828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710" name="Rectangle 94"/>
          <p:cNvSpPr>
            <a:spLocks noChangeArrowheads="1"/>
          </p:cNvSpPr>
          <p:nvPr/>
        </p:nvSpPr>
        <p:spPr bwMode="auto">
          <a:xfrm>
            <a:off x="2819400" y="3886200"/>
            <a:ext cx="1828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711" name="Text Box 95"/>
          <p:cNvSpPr txBox="1">
            <a:spLocks noChangeArrowheads="1"/>
          </p:cNvSpPr>
          <p:nvPr/>
        </p:nvSpPr>
        <p:spPr bwMode="auto">
          <a:xfrm>
            <a:off x="5318125" y="40005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…</a:t>
            </a:r>
          </a:p>
        </p:txBody>
      </p:sp>
      <p:sp>
        <p:nvSpPr>
          <p:cNvPr id="96" name="Footer Placeholder 2"/>
          <p:cNvSpPr txBox="1">
            <a:spLocks/>
          </p:cNvSpPr>
          <p:nvPr/>
        </p:nvSpPr>
        <p:spPr>
          <a:xfrm>
            <a:off x="76200" y="6553200"/>
            <a:ext cx="39624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000" smtClean="0"/>
              <a:t>© David Kirk/NVIDIA and Wen-mei W. Hwu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ChangeArrowheads="1"/>
          </p:cNvSpPr>
          <p:nvPr/>
        </p:nvSpPr>
        <p:spPr bwMode="auto">
          <a:xfrm>
            <a:off x="36576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41148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4572000" y="1371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2,0</a:t>
            </a:r>
          </a:p>
        </p:txBody>
      </p:sp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41148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46" name="Rectangle 6"/>
          <p:cNvSpPr>
            <a:spLocks noChangeArrowheads="1"/>
          </p:cNvSpPr>
          <p:nvPr/>
        </p:nvSpPr>
        <p:spPr bwMode="auto">
          <a:xfrm>
            <a:off x="4114800" y="18288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240647" name="Rectangle 7"/>
          <p:cNvSpPr>
            <a:spLocks noChangeArrowheads="1"/>
          </p:cNvSpPr>
          <p:nvPr/>
        </p:nvSpPr>
        <p:spPr bwMode="auto">
          <a:xfrm>
            <a:off x="4114800" y="1371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1,0</a:t>
            </a:r>
          </a:p>
        </p:txBody>
      </p:sp>
      <p:sp>
        <p:nvSpPr>
          <p:cNvPr id="240648" name="Rectangle 8"/>
          <p:cNvSpPr>
            <a:spLocks noChangeArrowheads="1"/>
          </p:cNvSpPr>
          <p:nvPr/>
        </p:nvSpPr>
        <p:spPr bwMode="auto">
          <a:xfrm>
            <a:off x="3657600" y="1371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0,0</a:t>
            </a:r>
          </a:p>
        </p:txBody>
      </p:sp>
      <p:sp>
        <p:nvSpPr>
          <p:cNvPr id="240649" name="Rectangle 9"/>
          <p:cNvSpPr>
            <a:spLocks noChangeArrowheads="1"/>
          </p:cNvSpPr>
          <p:nvPr/>
        </p:nvSpPr>
        <p:spPr bwMode="auto">
          <a:xfrm>
            <a:off x="3657600" y="18288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240650" name="Rectangle 10"/>
          <p:cNvSpPr>
            <a:spLocks noChangeArrowheads="1"/>
          </p:cNvSpPr>
          <p:nvPr/>
        </p:nvSpPr>
        <p:spPr bwMode="auto">
          <a:xfrm>
            <a:off x="36576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51" name="Rectangle 11"/>
          <p:cNvSpPr>
            <a:spLocks noChangeArrowheads="1"/>
          </p:cNvSpPr>
          <p:nvPr/>
        </p:nvSpPr>
        <p:spPr bwMode="auto">
          <a:xfrm>
            <a:off x="5029200" y="1371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3,0</a:t>
            </a:r>
          </a:p>
        </p:txBody>
      </p:sp>
      <p:sp>
        <p:nvSpPr>
          <p:cNvPr id="240652" name="Rectangle 12"/>
          <p:cNvSpPr>
            <a:spLocks noChangeArrowheads="1"/>
          </p:cNvSpPr>
          <p:nvPr/>
        </p:nvSpPr>
        <p:spPr bwMode="auto">
          <a:xfrm>
            <a:off x="4572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53" name="Rectangle 13"/>
          <p:cNvSpPr>
            <a:spLocks noChangeArrowheads="1"/>
          </p:cNvSpPr>
          <p:nvPr/>
        </p:nvSpPr>
        <p:spPr bwMode="auto">
          <a:xfrm>
            <a:off x="45720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54" name="Rectangle 14"/>
          <p:cNvSpPr>
            <a:spLocks noChangeArrowheads="1"/>
          </p:cNvSpPr>
          <p:nvPr/>
        </p:nvSpPr>
        <p:spPr bwMode="auto">
          <a:xfrm>
            <a:off x="4572000" y="18288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2,1</a:t>
            </a:r>
          </a:p>
        </p:txBody>
      </p:sp>
      <p:sp>
        <p:nvSpPr>
          <p:cNvPr id="240655" name="Rectangle 15"/>
          <p:cNvSpPr>
            <a:spLocks noChangeArrowheads="1"/>
          </p:cNvSpPr>
          <p:nvPr/>
        </p:nvSpPr>
        <p:spPr bwMode="auto">
          <a:xfrm>
            <a:off x="5029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56" name="Rectangle 16"/>
          <p:cNvSpPr>
            <a:spLocks noChangeArrowheads="1"/>
          </p:cNvSpPr>
          <p:nvPr/>
        </p:nvSpPr>
        <p:spPr bwMode="auto">
          <a:xfrm>
            <a:off x="50292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57" name="Rectangle 17"/>
          <p:cNvSpPr>
            <a:spLocks noChangeArrowheads="1"/>
          </p:cNvSpPr>
          <p:nvPr/>
        </p:nvSpPr>
        <p:spPr bwMode="auto">
          <a:xfrm>
            <a:off x="5029200" y="18288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3,1</a:t>
            </a:r>
          </a:p>
        </p:txBody>
      </p:sp>
      <p:sp>
        <p:nvSpPr>
          <p:cNvPr id="240658" name="Rectangle 18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7620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Memory Layout of a Matrix in C</a:t>
            </a:r>
          </a:p>
        </p:txBody>
      </p:sp>
      <p:sp>
        <p:nvSpPr>
          <p:cNvPr id="240659" name="Rectangle 19"/>
          <p:cNvSpPr>
            <a:spLocks noChangeArrowheads="1"/>
          </p:cNvSpPr>
          <p:nvPr/>
        </p:nvSpPr>
        <p:spPr bwMode="auto">
          <a:xfrm>
            <a:off x="914400" y="579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0" name="Rectangle 20"/>
          <p:cNvSpPr>
            <a:spLocks noChangeArrowheads="1"/>
          </p:cNvSpPr>
          <p:nvPr/>
        </p:nvSpPr>
        <p:spPr bwMode="auto">
          <a:xfrm>
            <a:off x="1371600" y="579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1" name="Rectangle 21"/>
          <p:cNvSpPr>
            <a:spLocks noChangeArrowheads="1"/>
          </p:cNvSpPr>
          <p:nvPr/>
        </p:nvSpPr>
        <p:spPr bwMode="auto">
          <a:xfrm>
            <a:off x="1828800" y="579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2" name="Rectangle 22"/>
          <p:cNvSpPr>
            <a:spLocks noChangeArrowheads="1"/>
          </p:cNvSpPr>
          <p:nvPr/>
        </p:nvSpPr>
        <p:spPr bwMode="auto">
          <a:xfrm>
            <a:off x="2286000" y="579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3" name="Rectangle 23"/>
          <p:cNvSpPr>
            <a:spLocks noChangeArrowheads="1"/>
          </p:cNvSpPr>
          <p:nvPr/>
        </p:nvSpPr>
        <p:spPr bwMode="auto">
          <a:xfrm>
            <a:off x="2743200" y="579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4" name="Rectangle 24"/>
          <p:cNvSpPr>
            <a:spLocks noChangeArrowheads="1"/>
          </p:cNvSpPr>
          <p:nvPr/>
        </p:nvSpPr>
        <p:spPr bwMode="auto">
          <a:xfrm>
            <a:off x="3200400" y="579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5" name="Rectangle 25"/>
          <p:cNvSpPr>
            <a:spLocks noChangeArrowheads="1"/>
          </p:cNvSpPr>
          <p:nvPr/>
        </p:nvSpPr>
        <p:spPr bwMode="auto">
          <a:xfrm>
            <a:off x="3657600" y="579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6" name="Rectangle 26"/>
          <p:cNvSpPr>
            <a:spLocks noChangeArrowheads="1"/>
          </p:cNvSpPr>
          <p:nvPr/>
        </p:nvSpPr>
        <p:spPr bwMode="auto">
          <a:xfrm>
            <a:off x="4114800" y="579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7" name="Rectangle 27"/>
          <p:cNvSpPr>
            <a:spLocks noChangeArrowheads="1"/>
          </p:cNvSpPr>
          <p:nvPr/>
        </p:nvSpPr>
        <p:spPr bwMode="auto">
          <a:xfrm>
            <a:off x="4572000" y="579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8" name="Rectangle 28"/>
          <p:cNvSpPr>
            <a:spLocks noChangeArrowheads="1"/>
          </p:cNvSpPr>
          <p:nvPr/>
        </p:nvSpPr>
        <p:spPr bwMode="auto">
          <a:xfrm>
            <a:off x="5029200" y="579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9" name="Rectangle 29"/>
          <p:cNvSpPr>
            <a:spLocks noChangeArrowheads="1"/>
          </p:cNvSpPr>
          <p:nvPr/>
        </p:nvSpPr>
        <p:spPr bwMode="auto">
          <a:xfrm>
            <a:off x="5486400" y="579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0" name="Rectangle 30"/>
          <p:cNvSpPr>
            <a:spLocks noChangeArrowheads="1"/>
          </p:cNvSpPr>
          <p:nvPr/>
        </p:nvSpPr>
        <p:spPr bwMode="auto">
          <a:xfrm>
            <a:off x="5943600" y="579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1" name="Rectangle 31"/>
          <p:cNvSpPr>
            <a:spLocks noChangeArrowheads="1"/>
          </p:cNvSpPr>
          <p:nvPr/>
        </p:nvSpPr>
        <p:spPr bwMode="auto">
          <a:xfrm>
            <a:off x="1828800" y="57912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2,0</a:t>
            </a:r>
          </a:p>
        </p:txBody>
      </p:sp>
      <p:sp>
        <p:nvSpPr>
          <p:cNvPr id="240672" name="Rectangle 32"/>
          <p:cNvSpPr>
            <a:spLocks noChangeArrowheads="1"/>
          </p:cNvSpPr>
          <p:nvPr/>
        </p:nvSpPr>
        <p:spPr bwMode="auto">
          <a:xfrm>
            <a:off x="1371600" y="57912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1,0</a:t>
            </a:r>
          </a:p>
        </p:txBody>
      </p:sp>
      <p:sp>
        <p:nvSpPr>
          <p:cNvPr id="240673" name="Rectangle 33"/>
          <p:cNvSpPr>
            <a:spLocks noChangeArrowheads="1"/>
          </p:cNvSpPr>
          <p:nvPr/>
        </p:nvSpPr>
        <p:spPr bwMode="auto">
          <a:xfrm>
            <a:off x="914400" y="57912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0,0</a:t>
            </a:r>
          </a:p>
        </p:txBody>
      </p:sp>
      <p:sp>
        <p:nvSpPr>
          <p:cNvPr id="240674" name="Rectangle 34"/>
          <p:cNvSpPr>
            <a:spLocks noChangeArrowheads="1"/>
          </p:cNvSpPr>
          <p:nvPr/>
        </p:nvSpPr>
        <p:spPr bwMode="auto">
          <a:xfrm>
            <a:off x="2286000" y="57912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3,0</a:t>
            </a:r>
          </a:p>
        </p:txBody>
      </p:sp>
      <p:sp>
        <p:nvSpPr>
          <p:cNvPr id="240675" name="Rectangle 35"/>
          <p:cNvSpPr>
            <a:spLocks noChangeArrowheads="1"/>
          </p:cNvSpPr>
          <p:nvPr/>
        </p:nvSpPr>
        <p:spPr bwMode="auto">
          <a:xfrm>
            <a:off x="3200400" y="57912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240676" name="Rectangle 36"/>
          <p:cNvSpPr>
            <a:spLocks noChangeArrowheads="1"/>
          </p:cNvSpPr>
          <p:nvPr/>
        </p:nvSpPr>
        <p:spPr bwMode="auto">
          <a:xfrm>
            <a:off x="2743200" y="57912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240677" name="Rectangle 37"/>
          <p:cNvSpPr>
            <a:spLocks noChangeArrowheads="1"/>
          </p:cNvSpPr>
          <p:nvPr/>
        </p:nvSpPr>
        <p:spPr bwMode="auto">
          <a:xfrm>
            <a:off x="3657600" y="57912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2,1</a:t>
            </a:r>
          </a:p>
        </p:txBody>
      </p:sp>
      <p:sp>
        <p:nvSpPr>
          <p:cNvPr id="240678" name="Rectangle 38"/>
          <p:cNvSpPr>
            <a:spLocks noChangeArrowheads="1"/>
          </p:cNvSpPr>
          <p:nvPr/>
        </p:nvSpPr>
        <p:spPr bwMode="auto">
          <a:xfrm>
            <a:off x="4114800" y="57912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3,1</a:t>
            </a:r>
          </a:p>
        </p:txBody>
      </p:sp>
      <p:sp>
        <p:nvSpPr>
          <p:cNvPr id="240679" name="Rectangle 39"/>
          <p:cNvSpPr>
            <a:spLocks noChangeArrowheads="1"/>
          </p:cNvSpPr>
          <p:nvPr/>
        </p:nvSpPr>
        <p:spPr bwMode="auto">
          <a:xfrm>
            <a:off x="5029200" y="57912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1,2</a:t>
            </a:r>
          </a:p>
        </p:txBody>
      </p:sp>
      <p:sp>
        <p:nvSpPr>
          <p:cNvPr id="240680" name="Rectangle 40"/>
          <p:cNvSpPr>
            <a:spLocks noChangeArrowheads="1"/>
          </p:cNvSpPr>
          <p:nvPr/>
        </p:nvSpPr>
        <p:spPr bwMode="auto">
          <a:xfrm>
            <a:off x="4572000" y="57912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0,2</a:t>
            </a:r>
          </a:p>
        </p:txBody>
      </p:sp>
      <p:sp>
        <p:nvSpPr>
          <p:cNvPr id="240681" name="Rectangle 41"/>
          <p:cNvSpPr>
            <a:spLocks noChangeArrowheads="1"/>
          </p:cNvSpPr>
          <p:nvPr/>
        </p:nvSpPr>
        <p:spPr bwMode="auto">
          <a:xfrm>
            <a:off x="5486400" y="57912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2,2</a:t>
            </a:r>
          </a:p>
        </p:txBody>
      </p:sp>
      <p:sp>
        <p:nvSpPr>
          <p:cNvPr id="240682" name="Rectangle 42"/>
          <p:cNvSpPr>
            <a:spLocks noChangeArrowheads="1"/>
          </p:cNvSpPr>
          <p:nvPr/>
        </p:nvSpPr>
        <p:spPr bwMode="auto">
          <a:xfrm>
            <a:off x="5943600" y="57912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3,2</a:t>
            </a:r>
          </a:p>
        </p:txBody>
      </p:sp>
      <p:sp>
        <p:nvSpPr>
          <p:cNvPr id="240683" name="Rectangle 43"/>
          <p:cNvSpPr>
            <a:spLocks noChangeArrowheads="1"/>
          </p:cNvSpPr>
          <p:nvPr/>
        </p:nvSpPr>
        <p:spPr bwMode="auto">
          <a:xfrm>
            <a:off x="36576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84" name="Rectangle 44"/>
          <p:cNvSpPr>
            <a:spLocks noChangeArrowheads="1"/>
          </p:cNvSpPr>
          <p:nvPr/>
        </p:nvSpPr>
        <p:spPr bwMode="auto">
          <a:xfrm>
            <a:off x="41148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85" name="Rectangle 45"/>
          <p:cNvSpPr>
            <a:spLocks noChangeArrowheads="1"/>
          </p:cNvSpPr>
          <p:nvPr/>
        </p:nvSpPr>
        <p:spPr bwMode="auto">
          <a:xfrm>
            <a:off x="45720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86" name="Rectangle 46"/>
          <p:cNvSpPr>
            <a:spLocks noChangeArrowheads="1"/>
          </p:cNvSpPr>
          <p:nvPr/>
        </p:nvSpPr>
        <p:spPr bwMode="auto">
          <a:xfrm>
            <a:off x="50292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87" name="Rectangle 47"/>
          <p:cNvSpPr>
            <a:spLocks noChangeArrowheads="1"/>
          </p:cNvSpPr>
          <p:nvPr/>
        </p:nvSpPr>
        <p:spPr bwMode="auto">
          <a:xfrm>
            <a:off x="4114800" y="2286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1,2</a:t>
            </a:r>
          </a:p>
        </p:txBody>
      </p:sp>
      <p:sp>
        <p:nvSpPr>
          <p:cNvPr id="240688" name="Rectangle 48"/>
          <p:cNvSpPr>
            <a:spLocks noChangeArrowheads="1"/>
          </p:cNvSpPr>
          <p:nvPr/>
        </p:nvSpPr>
        <p:spPr bwMode="auto">
          <a:xfrm>
            <a:off x="3657600" y="2286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0,2</a:t>
            </a:r>
          </a:p>
        </p:txBody>
      </p:sp>
      <p:sp>
        <p:nvSpPr>
          <p:cNvPr id="240689" name="Rectangle 49"/>
          <p:cNvSpPr>
            <a:spLocks noChangeArrowheads="1"/>
          </p:cNvSpPr>
          <p:nvPr/>
        </p:nvSpPr>
        <p:spPr bwMode="auto">
          <a:xfrm>
            <a:off x="4572000" y="2286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2,2</a:t>
            </a:r>
          </a:p>
        </p:txBody>
      </p:sp>
      <p:sp>
        <p:nvSpPr>
          <p:cNvPr id="240690" name="Rectangle 50"/>
          <p:cNvSpPr>
            <a:spLocks noChangeArrowheads="1"/>
          </p:cNvSpPr>
          <p:nvPr/>
        </p:nvSpPr>
        <p:spPr bwMode="auto">
          <a:xfrm>
            <a:off x="5029200" y="2286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3,2</a:t>
            </a:r>
          </a:p>
        </p:txBody>
      </p:sp>
      <p:sp>
        <p:nvSpPr>
          <p:cNvPr id="240691" name="Rectangle 51"/>
          <p:cNvSpPr>
            <a:spLocks noChangeArrowheads="1"/>
          </p:cNvSpPr>
          <p:nvPr/>
        </p:nvSpPr>
        <p:spPr bwMode="auto">
          <a:xfrm>
            <a:off x="36576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92" name="Rectangle 52"/>
          <p:cNvSpPr>
            <a:spLocks noChangeArrowheads="1"/>
          </p:cNvSpPr>
          <p:nvPr/>
        </p:nvSpPr>
        <p:spPr bwMode="auto">
          <a:xfrm>
            <a:off x="41148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93" name="Rectangle 53"/>
          <p:cNvSpPr>
            <a:spLocks noChangeArrowheads="1"/>
          </p:cNvSpPr>
          <p:nvPr/>
        </p:nvSpPr>
        <p:spPr bwMode="auto">
          <a:xfrm>
            <a:off x="4572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94" name="Rectangle 54"/>
          <p:cNvSpPr>
            <a:spLocks noChangeArrowheads="1"/>
          </p:cNvSpPr>
          <p:nvPr/>
        </p:nvSpPr>
        <p:spPr bwMode="auto">
          <a:xfrm>
            <a:off x="5029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95" name="Rectangle 55"/>
          <p:cNvSpPr>
            <a:spLocks noChangeArrowheads="1"/>
          </p:cNvSpPr>
          <p:nvPr/>
        </p:nvSpPr>
        <p:spPr bwMode="auto">
          <a:xfrm>
            <a:off x="4114800" y="2743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1,3</a:t>
            </a:r>
          </a:p>
        </p:txBody>
      </p:sp>
      <p:sp>
        <p:nvSpPr>
          <p:cNvPr id="240696" name="Rectangle 56"/>
          <p:cNvSpPr>
            <a:spLocks noChangeArrowheads="1"/>
          </p:cNvSpPr>
          <p:nvPr/>
        </p:nvSpPr>
        <p:spPr bwMode="auto">
          <a:xfrm>
            <a:off x="3657600" y="2743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0,3</a:t>
            </a:r>
          </a:p>
        </p:txBody>
      </p:sp>
      <p:sp>
        <p:nvSpPr>
          <p:cNvPr id="240697" name="Rectangle 57"/>
          <p:cNvSpPr>
            <a:spLocks noChangeArrowheads="1"/>
          </p:cNvSpPr>
          <p:nvPr/>
        </p:nvSpPr>
        <p:spPr bwMode="auto">
          <a:xfrm>
            <a:off x="4572000" y="2743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2,3</a:t>
            </a:r>
          </a:p>
        </p:txBody>
      </p:sp>
      <p:sp>
        <p:nvSpPr>
          <p:cNvPr id="240698" name="Rectangle 58"/>
          <p:cNvSpPr>
            <a:spLocks noChangeArrowheads="1"/>
          </p:cNvSpPr>
          <p:nvPr/>
        </p:nvSpPr>
        <p:spPr bwMode="auto">
          <a:xfrm>
            <a:off x="5029200" y="2743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3,3</a:t>
            </a:r>
          </a:p>
        </p:txBody>
      </p:sp>
      <p:sp>
        <p:nvSpPr>
          <p:cNvPr id="240699" name="Rectangle 59"/>
          <p:cNvSpPr>
            <a:spLocks noChangeArrowheads="1"/>
          </p:cNvSpPr>
          <p:nvPr/>
        </p:nvSpPr>
        <p:spPr bwMode="auto">
          <a:xfrm>
            <a:off x="6400800" y="579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700" name="Rectangle 60"/>
          <p:cNvSpPr>
            <a:spLocks noChangeArrowheads="1"/>
          </p:cNvSpPr>
          <p:nvPr/>
        </p:nvSpPr>
        <p:spPr bwMode="auto">
          <a:xfrm>
            <a:off x="6858000" y="579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701" name="Rectangle 61"/>
          <p:cNvSpPr>
            <a:spLocks noChangeArrowheads="1"/>
          </p:cNvSpPr>
          <p:nvPr/>
        </p:nvSpPr>
        <p:spPr bwMode="auto">
          <a:xfrm>
            <a:off x="7315200" y="579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702" name="Rectangle 62"/>
          <p:cNvSpPr>
            <a:spLocks noChangeArrowheads="1"/>
          </p:cNvSpPr>
          <p:nvPr/>
        </p:nvSpPr>
        <p:spPr bwMode="auto">
          <a:xfrm>
            <a:off x="7772400" y="579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703" name="Rectangle 63"/>
          <p:cNvSpPr>
            <a:spLocks noChangeArrowheads="1"/>
          </p:cNvSpPr>
          <p:nvPr/>
        </p:nvSpPr>
        <p:spPr bwMode="auto">
          <a:xfrm>
            <a:off x="6400800" y="579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704" name="Rectangle 64"/>
          <p:cNvSpPr>
            <a:spLocks noChangeArrowheads="1"/>
          </p:cNvSpPr>
          <p:nvPr/>
        </p:nvSpPr>
        <p:spPr bwMode="auto">
          <a:xfrm>
            <a:off x="6858000" y="579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705" name="Rectangle 65"/>
          <p:cNvSpPr>
            <a:spLocks noChangeArrowheads="1"/>
          </p:cNvSpPr>
          <p:nvPr/>
        </p:nvSpPr>
        <p:spPr bwMode="auto">
          <a:xfrm>
            <a:off x="7315200" y="579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706" name="Rectangle 66"/>
          <p:cNvSpPr>
            <a:spLocks noChangeArrowheads="1"/>
          </p:cNvSpPr>
          <p:nvPr/>
        </p:nvSpPr>
        <p:spPr bwMode="auto">
          <a:xfrm>
            <a:off x="7772400" y="579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707" name="Rectangle 67"/>
          <p:cNvSpPr>
            <a:spLocks noChangeArrowheads="1"/>
          </p:cNvSpPr>
          <p:nvPr/>
        </p:nvSpPr>
        <p:spPr bwMode="auto">
          <a:xfrm>
            <a:off x="6858000" y="5791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1,3</a:t>
            </a:r>
          </a:p>
        </p:txBody>
      </p:sp>
      <p:sp>
        <p:nvSpPr>
          <p:cNvPr id="240708" name="Rectangle 68"/>
          <p:cNvSpPr>
            <a:spLocks noChangeArrowheads="1"/>
          </p:cNvSpPr>
          <p:nvPr/>
        </p:nvSpPr>
        <p:spPr bwMode="auto">
          <a:xfrm>
            <a:off x="6400800" y="5791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0,3</a:t>
            </a:r>
          </a:p>
        </p:txBody>
      </p:sp>
      <p:sp>
        <p:nvSpPr>
          <p:cNvPr id="240709" name="Rectangle 69"/>
          <p:cNvSpPr>
            <a:spLocks noChangeArrowheads="1"/>
          </p:cNvSpPr>
          <p:nvPr/>
        </p:nvSpPr>
        <p:spPr bwMode="auto">
          <a:xfrm>
            <a:off x="7315200" y="5791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2,3</a:t>
            </a:r>
          </a:p>
        </p:txBody>
      </p:sp>
      <p:sp>
        <p:nvSpPr>
          <p:cNvPr id="240710" name="Rectangle 70"/>
          <p:cNvSpPr>
            <a:spLocks noChangeArrowheads="1"/>
          </p:cNvSpPr>
          <p:nvPr/>
        </p:nvSpPr>
        <p:spPr bwMode="auto">
          <a:xfrm>
            <a:off x="7772400" y="5791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3,3</a:t>
            </a:r>
          </a:p>
        </p:txBody>
      </p:sp>
      <p:sp>
        <p:nvSpPr>
          <p:cNvPr id="240711" name="Line 71"/>
          <p:cNvSpPr>
            <a:spLocks noChangeShapeType="1"/>
          </p:cNvSpPr>
          <p:nvPr/>
        </p:nvSpPr>
        <p:spPr bwMode="auto">
          <a:xfrm>
            <a:off x="914400" y="5410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0712" name="Text Box 72"/>
          <p:cNvSpPr txBox="1">
            <a:spLocks noChangeArrowheads="1"/>
          </p:cNvSpPr>
          <p:nvPr/>
        </p:nvSpPr>
        <p:spPr bwMode="auto">
          <a:xfrm>
            <a:off x="669925" y="4919663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240713" name="Text Box 73"/>
          <p:cNvSpPr txBox="1">
            <a:spLocks noChangeArrowheads="1"/>
          </p:cNvSpPr>
          <p:nvPr/>
        </p:nvSpPr>
        <p:spPr bwMode="auto">
          <a:xfrm>
            <a:off x="914400" y="4495800"/>
            <a:ext cx="422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T</a:t>
            </a:r>
            <a:r>
              <a:rPr lang="en-US" sz="2000" baseline="-25000"/>
              <a:t>1</a:t>
            </a:r>
          </a:p>
        </p:txBody>
      </p:sp>
      <p:sp>
        <p:nvSpPr>
          <p:cNvPr id="240714" name="Text Box 74"/>
          <p:cNvSpPr txBox="1">
            <a:spLocks noChangeArrowheads="1"/>
          </p:cNvSpPr>
          <p:nvPr/>
        </p:nvSpPr>
        <p:spPr bwMode="auto">
          <a:xfrm>
            <a:off x="2819400" y="4495800"/>
            <a:ext cx="422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T</a:t>
            </a:r>
            <a:r>
              <a:rPr lang="en-US" sz="2000" baseline="-25000"/>
              <a:t>2</a:t>
            </a:r>
          </a:p>
        </p:txBody>
      </p:sp>
      <p:sp>
        <p:nvSpPr>
          <p:cNvPr id="240715" name="Text Box 75"/>
          <p:cNvSpPr txBox="1">
            <a:spLocks noChangeArrowheads="1"/>
          </p:cNvSpPr>
          <p:nvPr/>
        </p:nvSpPr>
        <p:spPr bwMode="auto">
          <a:xfrm>
            <a:off x="4495800" y="4495800"/>
            <a:ext cx="422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T</a:t>
            </a:r>
            <a:r>
              <a:rPr lang="en-US" sz="2000" baseline="-25000"/>
              <a:t>3</a:t>
            </a:r>
          </a:p>
        </p:txBody>
      </p:sp>
      <p:sp>
        <p:nvSpPr>
          <p:cNvPr id="240716" name="Text Box 76"/>
          <p:cNvSpPr txBox="1">
            <a:spLocks noChangeArrowheads="1"/>
          </p:cNvSpPr>
          <p:nvPr/>
        </p:nvSpPr>
        <p:spPr bwMode="auto">
          <a:xfrm>
            <a:off x="6400800" y="4495800"/>
            <a:ext cx="422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T</a:t>
            </a:r>
            <a:r>
              <a:rPr lang="en-US" sz="2000" baseline="-25000"/>
              <a:t>4</a:t>
            </a:r>
          </a:p>
        </p:txBody>
      </p:sp>
      <p:sp>
        <p:nvSpPr>
          <p:cNvPr id="240717" name="Line 77"/>
          <p:cNvSpPr>
            <a:spLocks noChangeShapeType="1"/>
          </p:cNvSpPr>
          <p:nvPr/>
        </p:nvSpPr>
        <p:spPr bwMode="auto">
          <a:xfrm>
            <a:off x="3429000" y="1600200"/>
            <a:ext cx="23622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0718" name="Text Box 78"/>
          <p:cNvSpPr txBox="1">
            <a:spLocks noChangeArrowheads="1"/>
          </p:cNvSpPr>
          <p:nvPr/>
        </p:nvSpPr>
        <p:spPr bwMode="auto">
          <a:xfrm>
            <a:off x="3200400" y="4114800"/>
            <a:ext cx="1489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Time Period 1</a:t>
            </a:r>
          </a:p>
        </p:txBody>
      </p:sp>
      <p:sp>
        <p:nvSpPr>
          <p:cNvPr id="240719" name="Text Box 79"/>
          <p:cNvSpPr txBox="1">
            <a:spLocks noChangeArrowheads="1"/>
          </p:cNvSpPr>
          <p:nvPr/>
        </p:nvSpPr>
        <p:spPr bwMode="auto">
          <a:xfrm>
            <a:off x="1447800" y="3581400"/>
            <a:ext cx="422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T</a:t>
            </a:r>
            <a:r>
              <a:rPr lang="en-US" sz="2000" baseline="-25000"/>
              <a:t>1</a:t>
            </a:r>
          </a:p>
        </p:txBody>
      </p:sp>
      <p:sp>
        <p:nvSpPr>
          <p:cNvPr id="240720" name="Text Box 80"/>
          <p:cNvSpPr txBox="1">
            <a:spLocks noChangeArrowheads="1"/>
          </p:cNvSpPr>
          <p:nvPr/>
        </p:nvSpPr>
        <p:spPr bwMode="auto">
          <a:xfrm>
            <a:off x="3276600" y="3581400"/>
            <a:ext cx="422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T</a:t>
            </a:r>
            <a:r>
              <a:rPr lang="en-US" sz="2000" baseline="-25000"/>
              <a:t>2</a:t>
            </a:r>
          </a:p>
        </p:txBody>
      </p:sp>
      <p:sp>
        <p:nvSpPr>
          <p:cNvPr id="240721" name="Text Box 81"/>
          <p:cNvSpPr txBox="1">
            <a:spLocks noChangeArrowheads="1"/>
          </p:cNvSpPr>
          <p:nvPr/>
        </p:nvSpPr>
        <p:spPr bwMode="auto">
          <a:xfrm>
            <a:off x="4953000" y="3581400"/>
            <a:ext cx="422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T</a:t>
            </a:r>
            <a:r>
              <a:rPr lang="en-US" sz="2000" baseline="-25000"/>
              <a:t>3</a:t>
            </a:r>
          </a:p>
        </p:txBody>
      </p:sp>
      <p:sp>
        <p:nvSpPr>
          <p:cNvPr id="240722" name="Text Box 82"/>
          <p:cNvSpPr txBox="1">
            <a:spLocks noChangeArrowheads="1"/>
          </p:cNvSpPr>
          <p:nvPr/>
        </p:nvSpPr>
        <p:spPr bwMode="auto">
          <a:xfrm>
            <a:off x="6934200" y="3581400"/>
            <a:ext cx="422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T</a:t>
            </a:r>
            <a:r>
              <a:rPr lang="en-US" sz="2000" baseline="-25000"/>
              <a:t>4</a:t>
            </a:r>
          </a:p>
        </p:txBody>
      </p:sp>
      <p:sp>
        <p:nvSpPr>
          <p:cNvPr id="240723" name="Text Box 83"/>
          <p:cNvSpPr txBox="1">
            <a:spLocks noChangeArrowheads="1"/>
          </p:cNvSpPr>
          <p:nvPr/>
        </p:nvSpPr>
        <p:spPr bwMode="auto">
          <a:xfrm>
            <a:off x="2895600" y="3200400"/>
            <a:ext cx="1489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Time Period 2</a:t>
            </a:r>
          </a:p>
        </p:txBody>
      </p:sp>
      <p:sp>
        <p:nvSpPr>
          <p:cNvPr id="240724" name="Text Box 84"/>
          <p:cNvSpPr txBox="1">
            <a:spLocks noChangeArrowheads="1"/>
          </p:cNvSpPr>
          <p:nvPr/>
        </p:nvSpPr>
        <p:spPr bwMode="auto">
          <a:xfrm>
            <a:off x="1905000" y="1447800"/>
            <a:ext cx="1524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Access direction in Kernel code</a:t>
            </a:r>
          </a:p>
        </p:txBody>
      </p:sp>
      <p:sp>
        <p:nvSpPr>
          <p:cNvPr id="240725" name="Line 85"/>
          <p:cNvSpPr>
            <a:spLocks noChangeShapeType="1"/>
          </p:cNvSpPr>
          <p:nvPr/>
        </p:nvSpPr>
        <p:spPr bwMode="auto">
          <a:xfrm flipV="1">
            <a:off x="1143000" y="48768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0726" name="Line 86"/>
          <p:cNvSpPr>
            <a:spLocks noChangeShapeType="1"/>
          </p:cNvSpPr>
          <p:nvPr/>
        </p:nvSpPr>
        <p:spPr bwMode="auto">
          <a:xfrm flipV="1">
            <a:off x="1600200" y="3962400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0727" name="Line 87"/>
          <p:cNvSpPr>
            <a:spLocks noChangeShapeType="1"/>
          </p:cNvSpPr>
          <p:nvPr/>
        </p:nvSpPr>
        <p:spPr bwMode="auto">
          <a:xfrm flipV="1">
            <a:off x="5181600" y="3962400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0728" name="Line 88"/>
          <p:cNvSpPr>
            <a:spLocks noChangeShapeType="1"/>
          </p:cNvSpPr>
          <p:nvPr/>
        </p:nvSpPr>
        <p:spPr bwMode="auto">
          <a:xfrm flipV="1">
            <a:off x="6629400" y="48768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0729" name="Line 89"/>
          <p:cNvSpPr>
            <a:spLocks noChangeShapeType="1"/>
          </p:cNvSpPr>
          <p:nvPr/>
        </p:nvSpPr>
        <p:spPr bwMode="auto">
          <a:xfrm flipV="1">
            <a:off x="3048000" y="48768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0730" name="Line 90"/>
          <p:cNvSpPr>
            <a:spLocks noChangeShapeType="1"/>
          </p:cNvSpPr>
          <p:nvPr/>
        </p:nvSpPr>
        <p:spPr bwMode="auto">
          <a:xfrm flipV="1">
            <a:off x="3505200" y="3962400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0731" name="Line 91"/>
          <p:cNvSpPr>
            <a:spLocks noChangeShapeType="1"/>
          </p:cNvSpPr>
          <p:nvPr/>
        </p:nvSpPr>
        <p:spPr bwMode="auto">
          <a:xfrm flipV="1">
            <a:off x="7086600" y="3962400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0732" name="Line 92"/>
          <p:cNvSpPr>
            <a:spLocks noChangeShapeType="1"/>
          </p:cNvSpPr>
          <p:nvPr/>
        </p:nvSpPr>
        <p:spPr bwMode="auto">
          <a:xfrm flipV="1">
            <a:off x="4724400" y="48768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0733" name="Rectangle 93"/>
          <p:cNvSpPr>
            <a:spLocks noChangeArrowheads="1"/>
          </p:cNvSpPr>
          <p:nvPr/>
        </p:nvSpPr>
        <p:spPr bwMode="auto">
          <a:xfrm>
            <a:off x="914400" y="4114800"/>
            <a:ext cx="6553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734" name="Rectangle 94"/>
          <p:cNvSpPr>
            <a:spLocks noChangeArrowheads="1"/>
          </p:cNvSpPr>
          <p:nvPr/>
        </p:nvSpPr>
        <p:spPr bwMode="auto">
          <a:xfrm>
            <a:off x="1447800" y="3200400"/>
            <a:ext cx="6400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735" name="Text Box 95"/>
          <p:cNvSpPr txBox="1">
            <a:spLocks noChangeArrowheads="1"/>
          </p:cNvSpPr>
          <p:nvPr/>
        </p:nvSpPr>
        <p:spPr bwMode="auto">
          <a:xfrm>
            <a:off x="8229600" y="29718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…</a:t>
            </a:r>
          </a:p>
        </p:txBody>
      </p:sp>
      <p:sp>
        <p:nvSpPr>
          <p:cNvPr id="96" name="Footer Placeholder 2"/>
          <p:cNvSpPr txBox="1">
            <a:spLocks/>
          </p:cNvSpPr>
          <p:nvPr/>
        </p:nvSpPr>
        <p:spPr>
          <a:xfrm>
            <a:off x="76200" y="6553200"/>
            <a:ext cx="39624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000" smtClean="0"/>
              <a:t>© David Kirk/NVIDIA and Wen-mei W. Hwu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609600"/>
          </a:xfrm>
        </p:spPr>
        <p:txBody>
          <a:bodyPr/>
          <a:lstStyle/>
          <a:p>
            <a:r>
              <a:rPr lang="en-US" sz="3200" dirty="0" smtClean="0"/>
              <a:t>Review:  CUDA </a:t>
            </a:r>
            <a:r>
              <a:rPr lang="en-US" sz="3200" dirty="0"/>
              <a:t>Device Memory </a:t>
            </a:r>
            <a:r>
              <a:rPr lang="en-US" sz="3200" dirty="0" smtClean="0"/>
              <a:t>Space</a:t>
            </a:r>
            <a:endParaRPr lang="en-US" sz="3200" dirty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5059363" cy="3505200"/>
          </a:xfrm>
        </p:spPr>
        <p:txBody>
          <a:bodyPr/>
          <a:lstStyle/>
          <a:p>
            <a:pPr marL="457200" indent="-457200"/>
            <a:r>
              <a:rPr lang="en-US" dirty="0"/>
              <a:t>Each thread can:</a:t>
            </a:r>
          </a:p>
          <a:p>
            <a:pPr marL="974725" lvl="1" indent="-403225"/>
            <a:r>
              <a:rPr lang="en-US" sz="2100" dirty="0"/>
              <a:t>R/W per-thread </a:t>
            </a:r>
            <a:r>
              <a:rPr lang="en-US" sz="2100" dirty="0">
                <a:solidFill>
                  <a:schemeClr val="accent2"/>
                </a:solidFill>
              </a:rPr>
              <a:t>registers</a:t>
            </a:r>
          </a:p>
          <a:p>
            <a:pPr marL="974725" lvl="1" indent="-403225"/>
            <a:r>
              <a:rPr lang="en-US" sz="2100" dirty="0"/>
              <a:t>R/W per-thread </a:t>
            </a:r>
            <a:r>
              <a:rPr lang="en-US" sz="2100" dirty="0">
                <a:solidFill>
                  <a:schemeClr val="accent2"/>
                </a:solidFill>
              </a:rPr>
              <a:t>local memory</a:t>
            </a:r>
          </a:p>
          <a:p>
            <a:pPr marL="974725" lvl="1" indent="-403225"/>
            <a:r>
              <a:rPr lang="en-US" sz="2100" dirty="0"/>
              <a:t>R/W per-block </a:t>
            </a:r>
            <a:r>
              <a:rPr lang="en-US" sz="2100" dirty="0">
                <a:solidFill>
                  <a:schemeClr val="accent2"/>
                </a:solidFill>
              </a:rPr>
              <a:t>shared memory</a:t>
            </a:r>
          </a:p>
          <a:p>
            <a:pPr marL="974725" lvl="1" indent="-403225"/>
            <a:r>
              <a:rPr lang="en-US" sz="2100" dirty="0"/>
              <a:t>R/W per-grid </a:t>
            </a:r>
            <a:r>
              <a:rPr lang="en-US" sz="2100" dirty="0">
                <a:solidFill>
                  <a:schemeClr val="accent2"/>
                </a:solidFill>
              </a:rPr>
              <a:t>global memory</a:t>
            </a:r>
          </a:p>
          <a:p>
            <a:pPr marL="974725" lvl="1" indent="-403225"/>
            <a:r>
              <a:rPr lang="en-US" sz="2100" dirty="0"/>
              <a:t>Read only per-grid </a:t>
            </a:r>
            <a:r>
              <a:rPr lang="en-US" sz="2100" dirty="0">
                <a:solidFill>
                  <a:schemeClr val="accent2"/>
                </a:solidFill>
              </a:rPr>
              <a:t>constant memory</a:t>
            </a:r>
          </a:p>
          <a:p>
            <a:pPr marL="974725" lvl="1" indent="-403225"/>
            <a:r>
              <a:rPr lang="en-US" sz="2100" dirty="0"/>
              <a:t>Read only per-grid </a:t>
            </a:r>
            <a:r>
              <a:rPr lang="en-US" sz="2100" dirty="0">
                <a:solidFill>
                  <a:schemeClr val="accent2"/>
                </a:solidFill>
              </a:rPr>
              <a:t>texture memory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5175" y="1393825"/>
            <a:ext cx="4541838" cy="5045075"/>
            <a:chOff x="2842" y="974"/>
            <a:chExt cx="2861" cy="3178"/>
          </a:xfrm>
        </p:grpSpPr>
        <p:sp>
          <p:nvSpPr>
            <p:cNvPr id="210949" name="AutoShape 5"/>
            <p:cNvSpPr>
              <a:spLocks noChangeAspect="1" noChangeArrowheads="1"/>
            </p:cNvSpPr>
            <p:nvPr/>
          </p:nvSpPr>
          <p:spPr bwMode="auto">
            <a:xfrm>
              <a:off x="3362" y="974"/>
              <a:ext cx="2341" cy="3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950" name="Text Box 6"/>
            <p:cNvSpPr txBox="1">
              <a:spLocks noChangeArrowheads="1"/>
            </p:cNvSpPr>
            <p:nvPr/>
          </p:nvSpPr>
          <p:spPr bwMode="auto">
            <a:xfrm>
              <a:off x="3365" y="977"/>
              <a:ext cx="2335" cy="31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rgbClr val="003300"/>
                  </a:solidFill>
                  <a:latin typeface="Arial" charset="0"/>
                </a:rPr>
                <a:t>(Device) Grid</a:t>
              </a:r>
            </a:p>
          </p:txBody>
        </p:sp>
        <p:sp>
          <p:nvSpPr>
            <p:cNvPr id="210951" name="Text Box 7"/>
            <p:cNvSpPr txBox="1">
              <a:spLocks noChangeArrowheads="1"/>
            </p:cNvSpPr>
            <p:nvPr/>
          </p:nvSpPr>
          <p:spPr bwMode="auto">
            <a:xfrm>
              <a:off x="3397" y="3491"/>
              <a:ext cx="2271" cy="269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Constant</a:t>
              </a:r>
            </a:p>
            <a:p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Memory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10952" name="Text Box 8"/>
            <p:cNvSpPr txBox="1">
              <a:spLocks noChangeArrowheads="1"/>
            </p:cNvSpPr>
            <p:nvPr/>
          </p:nvSpPr>
          <p:spPr bwMode="auto">
            <a:xfrm>
              <a:off x="3397" y="3830"/>
              <a:ext cx="2271" cy="26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Texture</a:t>
              </a:r>
            </a:p>
            <a:p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Memory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10953" name="Text Box 9"/>
            <p:cNvSpPr txBox="1">
              <a:spLocks noChangeArrowheads="1"/>
            </p:cNvSpPr>
            <p:nvPr/>
          </p:nvSpPr>
          <p:spPr bwMode="auto">
            <a:xfrm>
              <a:off x="3397" y="3147"/>
              <a:ext cx="2271" cy="26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Global</a:t>
              </a:r>
            </a:p>
            <a:p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Memory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10954" name="Text Box 10"/>
            <p:cNvSpPr txBox="1">
              <a:spLocks noChangeArrowheads="1"/>
            </p:cNvSpPr>
            <p:nvPr/>
          </p:nvSpPr>
          <p:spPr bwMode="auto">
            <a:xfrm>
              <a:off x="3396" y="1288"/>
              <a:ext cx="1116" cy="179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rgbClr val="003300"/>
                  </a:solidFill>
                  <a:latin typeface="Arial" charset="0"/>
                </a:rPr>
                <a:t>Block (0, 0)</a:t>
              </a:r>
            </a:p>
          </p:txBody>
        </p:sp>
        <p:sp>
          <p:nvSpPr>
            <p:cNvPr id="210955" name="Text Box 11"/>
            <p:cNvSpPr txBox="1">
              <a:spLocks noChangeArrowheads="1"/>
            </p:cNvSpPr>
            <p:nvPr/>
          </p:nvSpPr>
          <p:spPr bwMode="auto">
            <a:xfrm>
              <a:off x="3427" y="1609"/>
              <a:ext cx="1060" cy="22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algn="ctr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Shared Memory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10956" name="Text Box 12"/>
            <p:cNvSpPr txBox="1">
              <a:spLocks noChangeArrowheads="1"/>
            </p:cNvSpPr>
            <p:nvPr/>
          </p:nvSpPr>
          <p:spPr bwMode="auto">
            <a:xfrm>
              <a:off x="3427" y="2709"/>
              <a:ext cx="332" cy="34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algn="ctr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Local</a:t>
              </a:r>
            </a:p>
            <a:p>
              <a:pPr algn="ctr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Memory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10957" name="Text Box 13"/>
            <p:cNvSpPr txBox="1">
              <a:spLocks noChangeArrowheads="1"/>
            </p:cNvSpPr>
            <p:nvPr/>
          </p:nvSpPr>
          <p:spPr bwMode="auto">
            <a:xfrm>
              <a:off x="3421" y="2257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/>
            <a:p>
              <a:pPr algn="ctr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Thread (0, 0)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10958" name="Text Box 14"/>
            <p:cNvSpPr txBox="1">
              <a:spLocks noChangeArrowheads="1"/>
            </p:cNvSpPr>
            <p:nvPr/>
          </p:nvSpPr>
          <p:spPr bwMode="auto">
            <a:xfrm>
              <a:off x="3421" y="1926"/>
              <a:ext cx="392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Registers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10959" name="Line 15"/>
            <p:cNvSpPr>
              <a:spLocks noChangeShapeType="1"/>
            </p:cNvSpPr>
            <p:nvPr/>
          </p:nvSpPr>
          <p:spPr bwMode="auto">
            <a:xfrm flipV="1">
              <a:off x="3874" y="1830"/>
              <a:ext cx="2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960" name="Line 16"/>
            <p:cNvSpPr>
              <a:spLocks noChangeShapeType="1"/>
            </p:cNvSpPr>
            <p:nvPr/>
          </p:nvSpPr>
          <p:spPr bwMode="auto">
            <a:xfrm flipV="1">
              <a:off x="3617" y="2111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961" name="Line 17"/>
            <p:cNvSpPr>
              <a:spLocks noChangeShapeType="1"/>
            </p:cNvSpPr>
            <p:nvPr/>
          </p:nvSpPr>
          <p:spPr bwMode="auto">
            <a:xfrm flipV="1">
              <a:off x="3593" y="2567"/>
              <a:ext cx="1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962" name="Line 18"/>
            <p:cNvSpPr>
              <a:spLocks noChangeShapeType="1"/>
            </p:cNvSpPr>
            <p:nvPr/>
          </p:nvSpPr>
          <p:spPr bwMode="auto">
            <a:xfrm>
              <a:off x="3798" y="2567"/>
              <a:ext cx="0" cy="57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963" name="Line 19"/>
            <p:cNvSpPr>
              <a:spLocks noChangeShapeType="1"/>
            </p:cNvSpPr>
            <p:nvPr/>
          </p:nvSpPr>
          <p:spPr bwMode="auto">
            <a:xfrm>
              <a:off x="3919" y="2567"/>
              <a:ext cx="0" cy="12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964" name="Line 20"/>
            <p:cNvSpPr>
              <a:spLocks noChangeShapeType="1"/>
            </p:cNvSpPr>
            <p:nvPr/>
          </p:nvSpPr>
          <p:spPr bwMode="auto">
            <a:xfrm>
              <a:off x="3858" y="2567"/>
              <a:ext cx="1" cy="9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965" name="Text Box 21"/>
            <p:cNvSpPr txBox="1">
              <a:spLocks noChangeArrowheads="1"/>
            </p:cNvSpPr>
            <p:nvPr/>
          </p:nvSpPr>
          <p:spPr bwMode="auto">
            <a:xfrm>
              <a:off x="3975" y="2709"/>
              <a:ext cx="333" cy="34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algn="ctr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Local</a:t>
              </a:r>
            </a:p>
            <a:p>
              <a:pPr algn="ctr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Memory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10966" name="Text Box 22"/>
            <p:cNvSpPr txBox="1">
              <a:spLocks noChangeArrowheads="1"/>
            </p:cNvSpPr>
            <p:nvPr/>
          </p:nvSpPr>
          <p:spPr bwMode="auto">
            <a:xfrm>
              <a:off x="3970" y="2257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/>
            <a:p>
              <a:pPr algn="ctr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Thread (1, 0)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10967" name="Text Box 23"/>
            <p:cNvSpPr txBox="1">
              <a:spLocks noChangeArrowheads="1"/>
            </p:cNvSpPr>
            <p:nvPr/>
          </p:nvSpPr>
          <p:spPr bwMode="auto">
            <a:xfrm>
              <a:off x="3970" y="1926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Registers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10968" name="Line 24"/>
            <p:cNvSpPr>
              <a:spLocks noChangeShapeType="1"/>
            </p:cNvSpPr>
            <p:nvPr/>
          </p:nvSpPr>
          <p:spPr bwMode="auto">
            <a:xfrm flipV="1">
              <a:off x="4422" y="1830"/>
              <a:ext cx="2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969" name="Line 25"/>
            <p:cNvSpPr>
              <a:spLocks noChangeShapeType="1"/>
            </p:cNvSpPr>
            <p:nvPr/>
          </p:nvSpPr>
          <p:spPr bwMode="auto">
            <a:xfrm flipV="1">
              <a:off x="4166" y="2111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970" name="Line 26"/>
            <p:cNvSpPr>
              <a:spLocks noChangeShapeType="1"/>
            </p:cNvSpPr>
            <p:nvPr/>
          </p:nvSpPr>
          <p:spPr bwMode="auto">
            <a:xfrm flipV="1">
              <a:off x="4141" y="2567"/>
              <a:ext cx="1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971" name="Line 27"/>
            <p:cNvSpPr>
              <a:spLocks noChangeShapeType="1"/>
            </p:cNvSpPr>
            <p:nvPr/>
          </p:nvSpPr>
          <p:spPr bwMode="auto">
            <a:xfrm>
              <a:off x="4347" y="2567"/>
              <a:ext cx="0" cy="57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972" name="Line 28"/>
            <p:cNvSpPr>
              <a:spLocks noChangeShapeType="1"/>
            </p:cNvSpPr>
            <p:nvPr/>
          </p:nvSpPr>
          <p:spPr bwMode="auto">
            <a:xfrm>
              <a:off x="4467" y="2567"/>
              <a:ext cx="0" cy="12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973" name="Line 29"/>
            <p:cNvSpPr>
              <a:spLocks noChangeShapeType="1"/>
            </p:cNvSpPr>
            <p:nvPr/>
          </p:nvSpPr>
          <p:spPr bwMode="auto">
            <a:xfrm>
              <a:off x="4406" y="2567"/>
              <a:ext cx="1" cy="9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974" name="Text Box 30"/>
            <p:cNvSpPr txBox="1">
              <a:spLocks noChangeArrowheads="1"/>
            </p:cNvSpPr>
            <p:nvPr/>
          </p:nvSpPr>
          <p:spPr bwMode="auto">
            <a:xfrm>
              <a:off x="4553" y="1288"/>
              <a:ext cx="1116" cy="179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rgbClr val="003300"/>
                  </a:solidFill>
                  <a:latin typeface="Arial" charset="0"/>
                </a:rPr>
                <a:t>Block (1, 0)</a:t>
              </a:r>
              <a:endParaRPr lang="en-US" sz="18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10975" name="Text Box 31"/>
            <p:cNvSpPr txBox="1">
              <a:spLocks noChangeArrowheads="1"/>
            </p:cNvSpPr>
            <p:nvPr/>
          </p:nvSpPr>
          <p:spPr bwMode="auto">
            <a:xfrm>
              <a:off x="4583" y="1609"/>
              <a:ext cx="1061" cy="22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algn="ctr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Shared Memory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10976" name="Text Box 32"/>
            <p:cNvSpPr txBox="1">
              <a:spLocks noChangeArrowheads="1"/>
            </p:cNvSpPr>
            <p:nvPr/>
          </p:nvSpPr>
          <p:spPr bwMode="auto">
            <a:xfrm>
              <a:off x="4583" y="2709"/>
              <a:ext cx="332" cy="34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algn="ctr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Local</a:t>
              </a:r>
            </a:p>
            <a:p>
              <a:pPr algn="ctr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Memory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10977" name="Text Box 33"/>
            <p:cNvSpPr txBox="1">
              <a:spLocks noChangeArrowheads="1"/>
            </p:cNvSpPr>
            <p:nvPr/>
          </p:nvSpPr>
          <p:spPr bwMode="auto">
            <a:xfrm>
              <a:off x="4578" y="2257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/>
            <a:p>
              <a:pPr algn="ctr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Thread (0, 0)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10978" name="Text Box 34"/>
            <p:cNvSpPr txBox="1">
              <a:spLocks noChangeArrowheads="1"/>
            </p:cNvSpPr>
            <p:nvPr/>
          </p:nvSpPr>
          <p:spPr bwMode="auto">
            <a:xfrm>
              <a:off x="4578" y="1926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Registers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10979" name="Line 35"/>
            <p:cNvSpPr>
              <a:spLocks noChangeShapeType="1"/>
            </p:cNvSpPr>
            <p:nvPr/>
          </p:nvSpPr>
          <p:spPr bwMode="auto">
            <a:xfrm flipV="1">
              <a:off x="5030" y="1830"/>
              <a:ext cx="2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980" name="Line 36"/>
            <p:cNvSpPr>
              <a:spLocks noChangeShapeType="1"/>
            </p:cNvSpPr>
            <p:nvPr/>
          </p:nvSpPr>
          <p:spPr bwMode="auto">
            <a:xfrm flipV="1">
              <a:off x="4774" y="2111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981" name="Line 37"/>
            <p:cNvSpPr>
              <a:spLocks noChangeShapeType="1"/>
            </p:cNvSpPr>
            <p:nvPr/>
          </p:nvSpPr>
          <p:spPr bwMode="auto">
            <a:xfrm flipV="1">
              <a:off x="4749" y="2567"/>
              <a:ext cx="1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982" name="Line 38"/>
            <p:cNvSpPr>
              <a:spLocks noChangeShapeType="1"/>
            </p:cNvSpPr>
            <p:nvPr/>
          </p:nvSpPr>
          <p:spPr bwMode="auto">
            <a:xfrm>
              <a:off x="4955" y="2567"/>
              <a:ext cx="0" cy="57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983" name="Line 39"/>
            <p:cNvSpPr>
              <a:spLocks noChangeShapeType="1"/>
            </p:cNvSpPr>
            <p:nvPr/>
          </p:nvSpPr>
          <p:spPr bwMode="auto">
            <a:xfrm>
              <a:off x="5075" y="2567"/>
              <a:ext cx="0" cy="12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984" name="Line 40"/>
            <p:cNvSpPr>
              <a:spLocks noChangeShapeType="1"/>
            </p:cNvSpPr>
            <p:nvPr/>
          </p:nvSpPr>
          <p:spPr bwMode="auto">
            <a:xfrm>
              <a:off x="5014" y="2567"/>
              <a:ext cx="1" cy="9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985" name="Text Box 41"/>
            <p:cNvSpPr txBox="1">
              <a:spLocks noChangeArrowheads="1"/>
            </p:cNvSpPr>
            <p:nvPr/>
          </p:nvSpPr>
          <p:spPr bwMode="auto">
            <a:xfrm>
              <a:off x="5132" y="2709"/>
              <a:ext cx="332" cy="34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algn="ctr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Local</a:t>
              </a:r>
            </a:p>
            <a:p>
              <a:pPr algn="ctr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Memory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10986" name="Text Box 42"/>
            <p:cNvSpPr txBox="1">
              <a:spLocks noChangeArrowheads="1"/>
            </p:cNvSpPr>
            <p:nvPr/>
          </p:nvSpPr>
          <p:spPr bwMode="auto">
            <a:xfrm>
              <a:off x="5127" y="2257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/>
            <a:p>
              <a:pPr algn="ctr"/>
              <a:r>
                <a:rPr lang="en-US" sz="1000" b="1" dirty="0">
                  <a:solidFill>
                    <a:srgbClr val="003300"/>
                  </a:solidFill>
                  <a:latin typeface="Arial" charset="0"/>
                </a:rPr>
                <a:t>Thread (1, 0)</a:t>
              </a:r>
              <a:endParaRPr lang="en-US" sz="1000" dirty="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10987" name="Text Box 43"/>
            <p:cNvSpPr txBox="1">
              <a:spLocks noChangeArrowheads="1"/>
            </p:cNvSpPr>
            <p:nvPr/>
          </p:nvSpPr>
          <p:spPr bwMode="auto">
            <a:xfrm>
              <a:off x="5127" y="1926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Registers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10988" name="Line 44"/>
            <p:cNvSpPr>
              <a:spLocks noChangeShapeType="1"/>
            </p:cNvSpPr>
            <p:nvPr/>
          </p:nvSpPr>
          <p:spPr bwMode="auto">
            <a:xfrm flipV="1">
              <a:off x="5579" y="1830"/>
              <a:ext cx="2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989" name="Line 45"/>
            <p:cNvSpPr>
              <a:spLocks noChangeShapeType="1"/>
            </p:cNvSpPr>
            <p:nvPr/>
          </p:nvSpPr>
          <p:spPr bwMode="auto">
            <a:xfrm flipV="1">
              <a:off x="5322" y="2111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990" name="Line 46"/>
            <p:cNvSpPr>
              <a:spLocks noChangeShapeType="1"/>
            </p:cNvSpPr>
            <p:nvPr/>
          </p:nvSpPr>
          <p:spPr bwMode="auto">
            <a:xfrm flipV="1">
              <a:off x="5298" y="2567"/>
              <a:ext cx="1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991" name="Line 47"/>
            <p:cNvSpPr>
              <a:spLocks noChangeShapeType="1"/>
            </p:cNvSpPr>
            <p:nvPr/>
          </p:nvSpPr>
          <p:spPr bwMode="auto">
            <a:xfrm>
              <a:off x="5504" y="2567"/>
              <a:ext cx="0" cy="57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992" name="Line 48"/>
            <p:cNvSpPr>
              <a:spLocks noChangeShapeType="1"/>
            </p:cNvSpPr>
            <p:nvPr/>
          </p:nvSpPr>
          <p:spPr bwMode="auto">
            <a:xfrm>
              <a:off x="5624" y="2567"/>
              <a:ext cx="0" cy="12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993" name="Line 49"/>
            <p:cNvSpPr>
              <a:spLocks noChangeShapeType="1"/>
            </p:cNvSpPr>
            <p:nvPr/>
          </p:nvSpPr>
          <p:spPr bwMode="auto">
            <a:xfrm>
              <a:off x="5563" y="2567"/>
              <a:ext cx="1" cy="9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994" name="Text Box 50"/>
            <p:cNvSpPr txBox="1">
              <a:spLocks noChangeArrowheads="1"/>
            </p:cNvSpPr>
            <p:nvPr/>
          </p:nvSpPr>
          <p:spPr bwMode="auto">
            <a:xfrm>
              <a:off x="2842" y="3144"/>
              <a:ext cx="355" cy="100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rgbClr val="003300"/>
                  </a:solidFill>
                  <a:latin typeface="Arial" charset="0"/>
                </a:rPr>
                <a:t>Host</a:t>
              </a:r>
            </a:p>
          </p:txBody>
        </p:sp>
        <p:sp>
          <p:nvSpPr>
            <p:cNvPr id="210995" name="Line 51"/>
            <p:cNvSpPr>
              <a:spLocks noChangeShapeType="1"/>
            </p:cNvSpPr>
            <p:nvPr/>
          </p:nvSpPr>
          <p:spPr bwMode="auto">
            <a:xfrm flipV="1">
              <a:off x="3197" y="3278"/>
              <a:ext cx="1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996" name="Line 52"/>
            <p:cNvSpPr>
              <a:spLocks noChangeShapeType="1"/>
            </p:cNvSpPr>
            <p:nvPr/>
          </p:nvSpPr>
          <p:spPr bwMode="auto">
            <a:xfrm flipV="1">
              <a:off x="3197" y="3618"/>
              <a:ext cx="1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997" name="Line 53"/>
            <p:cNvSpPr>
              <a:spLocks noChangeShapeType="1"/>
            </p:cNvSpPr>
            <p:nvPr/>
          </p:nvSpPr>
          <p:spPr bwMode="auto">
            <a:xfrm flipV="1">
              <a:off x="3197" y="3958"/>
              <a:ext cx="1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0998" name="Rectangle 54"/>
          <p:cNvSpPr>
            <a:spLocks noChangeArrowheads="1"/>
          </p:cNvSpPr>
          <p:nvPr/>
        </p:nvSpPr>
        <p:spPr bwMode="auto">
          <a:xfrm>
            <a:off x="228600" y="4764087"/>
            <a:ext cx="3759200" cy="133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i="0" dirty="0">
                <a:latin typeface="+mn-lt"/>
              </a:rPr>
              <a:t>The host can R/W </a:t>
            </a:r>
            <a:r>
              <a:rPr lang="en-US" i="0" dirty="0">
                <a:solidFill>
                  <a:schemeClr val="accent2"/>
                </a:solidFill>
                <a:latin typeface="+mn-lt"/>
              </a:rPr>
              <a:t>global</a:t>
            </a:r>
            <a:r>
              <a:rPr lang="en-US" i="0" dirty="0">
                <a:latin typeface="+mn-lt"/>
              </a:rPr>
              <a:t>, </a:t>
            </a:r>
            <a:r>
              <a:rPr lang="en-US" i="0" dirty="0">
                <a:solidFill>
                  <a:schemeClr val="accent2"/>
                </a:solidFill>
                <a:latin typeface="+mn-lt"/>
              </a:rPr>
              <a:t>constant</a:t>
            </a:r>
            <a:r>
              <a:rPr lang="en-US" i="0" dirty="0">
                <a:latin typeface="+mn-lt"/>
              </a:rPr>
              <a:t>, and </a:t>
            </a:r>
            <a:r>
              <a:rPr lang="en-US" i="0" dirty="0">
                <a:solidFill>
                  <a:schemeClr val="accent2"/>
                </a:solidFill>
                <a:latin typeface="+mn-lt"/>
              </a:rPr>
              <a:t>texture</a:t>
            </a:r>
            <a:r>
              <a:rPr lang="en-US" i="0" dirty="0">
                <a:latin typeface="+mn-lt"/>
              </a:rPr>
              <a:t> memories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9144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Review multiple block MMM – Are memory transfers coalesced?</a:t>
            </a:r>
            <a:endParaRPr lang="en-US" sz="2000" dirty="0" smtClean="0"/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5181600"/>
          </a:xfrm>
          <a:noFill/>
        </p:spPr>
        <p:txBody>
          <a:bodyPr/>
          <a:lstStyle/>
          <a:p>
            <a:pPr marL="457200" indent="-457200" eaLnBrk="1" hangingPunct="1">
              <a:spcBef>
                <a:spcPts val="200"/>
              </a:spcBef>
              <a:buFontTx/>
              <a:buNone/>
            </a:pPr>
            <a:r>
              <a:rPr lang="en-US" sz="1400" b="1" dirty="0" smtClean="0">
                <a:latin typeface="Lucida Console" pitchFamily="49" charset="0"/>
              </a:rPr>
              <a:t>// Single thread still does a single dot product, </a:t>
            </a:r>
          </a:p>
          <a:p>
            <a:pPr marL="457200" indent="-457200" eaLnBrk="1" hangingPunct="1">
              <a:spcBef>
                <a:spcPts val="200"/>
              </a:spcBef>
              <a:buFontTx/>
              <a:buNone/>
            </a:pPr>
            <a:r>
              <a:rPr lang="en-US" sz="1400" b="1" dirty="0" smtClean="0">
                <a:latin typeface="Lucida Console" pitchFamily="49" charset="0"/>
              </a:rPr>
              <a:t>// but within an output submatrix</a:t>
            </a:r>
          </a:p>
          <a:p>
            <a:pPr marL="457200" indent="-457200" eaLnBrk="1" hangingPunct="1">
              <a:spcBef>
                <a:spcPts val="200"/>
              </a:spcBef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__global__ void </a:t>
            </a:r>
            <a:r>
              <a:rPr lang="en-US" sz="1800" dirty="0" err="1" smtClean="0">
                <a:solidFill>
                  <a:srgbClr val="FF0000"/>
                </a:solidFill>
              </a:rPr>
              <a:t>MatrixMulKernel</a:t>
            </a:r>
            <a:r>
              <a:rPr lang="en-US" sz="1800" dirty="0" smtClean="0">
                <a:solidFill>
                  <a:srgbClr val="FF0000"/>
                </a:solidFill>
              </a:rPr>
              <a:t>(float* </a:t>
            </a:r>
            <a:r>
              <a:rPr lang="en-US" sz="1800" dirty="0" err="1" smtClean="0">
                <a:solidFill>
                  <a:srgbClr val="FF0000"/>
                </a:solidFill>
              </a:rPr>
              <a:t>Md</a:t>
            </a:r>
            <a:r>
              <a:rPr lang="en-US" sz="1800" dirty="0" smtClean="0">
                <a:solidFill>
                  <a:srgbClr val="FF0000"/>
                </a:solidFill>
              </a:rPr>
              <a:t>, float* </a:t>
            </a:r>
            <a:r>
              <a:rPr lang="en-US" sz="1800" dirty="0" err="1" smtClean="0">
                <a:solidFill>
                  <a:srgbClr val="FF0000"/>
                </a:solidFill>
              </a:rPr>
              <a:t>Nd</a:t>
            </a:r>
            <a:r>
              <a:rPr lang="en-US" sz="1800" dirty="0" smtClean="0">
                <a:solidFill>
                  <a:srgbClr val="FF0000"/>
                </a:solidFill>
              </a:rPr>
              <a:t>, float* Pd, int Width)</a:t>
            </a:r>
          </a:p>
          <a:p>
            <a:pPr marL="457200" indent="-457200" eaLnBrk="1" hangingPunct="1">
              <a:spcBef>
                <a:spcPts val="200"/>
              </a:spcBef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Lucida Console" pitchFamily="49" charset="0"/>
              </a:rPr>
              <a:t>{</a:t>
            </a:r>
          </a:p>
          <a:p>
            <a:pPr marL="457200" indent="-457200" eaLnBrk="1" hangingPunct="1">
              <a:spcBef>
                <a:spcPts val="200"/>
              </a:spcBef>
              <a:buFontTx/>
              <a:buNone/>
            </a:pPr>
            <a:r>
              <a:rPr lang="en-US" sz="1400" b="1" dirty="0" smtClean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// Calculate the row index of the Pd element and M</a:t>
            </a:r>
          </a:p>
          <a:p>
            <a:pPr marL="457200" indent="-457200" eaLnBrk="1" hangingPunct="1">
              <a:spcBef>
                <a:spcPts val="200"/>
              </a:spcBef>
              <a:buFontTx/>
              <a:buNone/>
            </a:pPr>
            <a:r>
              <a:rPr lang="en-US" sz="1400" b="1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// </a:t>
            </a:r>
            <a:r>
              <a:rPr lang="en-US" sz="1400" b="1" dirty="0" err="1" smtClean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blockIdx.x</a:t>
            </a:r>
            <a:r>
              <a:rPr lang="en-US" sz="1400" b="1" dirty="0" smtClean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gets ID within a block</a:t>
            </a:r>
          </a:p>
          <a:p>
            <a:pPr marL="457200" indent="-457200" eaLnBrk="1" hangingPunct="1">
              <a:spcBef>
                <a:spcPts val="200"/>
              </a:spcBef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int Row = blockIdx.y*TILE_WIDTH + threadIdx.y;</a:t>
            </a:r>
          </a:p>
          <a:p>
            <a:pPr marL="457200" indent="-457200" eaLnBrk="1" hangingPunct="1">
              <a:spcBef>
                <a:spcPts val="200"/>
              </a:spcBef>
              <a:buFontTx/>
              <a:buNone/>
            </a:pPr>
            <a:r>
              <a:rPr lang="en-US" sz="1400" b="1" dirty="0" smtClean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// Calculate the column index of Pd and N</a:t>
            </a:r>
          </a:p>
          <a:p>
            <a:pPr marL="457200" indent="-457200" eaLnBrk="1" hangingPunct="1">
              <a:spcBef>
                <a:spcPts val="200"/>
              </a:spcBef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int Col = blockIdx.x*TILE_WIDTH + threadIdx.x;</a:t>
            </a:r>
          </a:p>
          <a:p>
            <a:pPr marL="457200" indent="-457200" eaLnBrk="1" hangingPunct="1">
              <a:spcBef>
                <a:spcPts val="200"/>
              </a:spcBef>
              <a:buFontTx/>
              <a:buNone/>
            </a:pPr>
            <a:endParaRPr lang="en-US" sz="2000" b="1" dirty="0" smtClean="0">
              <a:solidFill>
                <a:srgbClr val="FF0000"/>
              </a:solidFill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 marL="457200" indent="-457200" eaLnBrk="1" hangingPunct="1">
              <a:spcBef>
                <a:spcPts val="200"/>
              </a:spcBef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float </a:t>
            </a:r>
            <a:r>
              <a:rPr lang="en-US" sz="2000" b="1" dirty="0" err="1" smtClean="0">
                <a:solidFill>
                  <a:srgbClr val="FF0000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Pvalue</a:t>
            </a:r>
            <a:r>
              <a:rPr lang="en-US" sz="2000" b="1" dirty="0" smtClean="0">
                <a:solidFill>
                  <a:srgbClr val="FF0000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= 0;</a:t>
            </a:r>
          </a:p>
          <a:p>
            <a:pPr marL="457200" indent="-457200" eaLnBrk="1" hangingPunct="1">
              <a:spcBef>
                <a:spcPts val="200"/>
              </a:spcBef>
              <a:buFontTx/>
              <a:buNone/>
            </a:pPr>
            <a:r>
              <a:rPr lang="en-US" sz="1600" b="1" dirty="0" smtClean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// each thread computes one element of the block sub-matrix</a:t>
            </a:r>
          </a:p>
          <a:p>
            <a:pPr marL="457200" indent="-457200" eaLnBrk="1" hangingPunct="1">
              <a:spcBef>
                <a:spcPts val="200"/>
              </a:spcBef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for (int k = 0; k &lt; Width; ++k)</a:t>
            </a:r>
          </a:p>
          <a:p>
            <a:pPr marL="457200" indent="-457200" eaLnBrk="1" hangingPunct="1">
              <a:spcBef>
                <a:spcPts val="200"/>
              </a:spcBef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solidFill>
                  <a:srgbClr val="FF0000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Pvalue</a:t>
            </a:r>
            <a:r>
              <a:rPr lang="en-US" sz="2000" b="1" dirty="0" smtClean="0">
                <a:solidFill>
                  <a:srgbClr val="FF0000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+= </a:t>
            </a:r>
            <a:r>
              <a:rPr lang="en-US" sz="2000" b="1" dirty="0" err="1" smtClean="0">
                <a:solidFill>
                  <a:srgbClr val="FF0000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Md</a:t>
            </a:r>
            <a:r>
              <a:rPr lang="en-US" sz="2000" b="1" dirty="0" smtClean="0">
                <a:solidFill>
                  <a:srgbClr val="FF0000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[Row*</a:t>
            </a:r>
            <a:r>
              <a:rPr lang="en-US" sz="2000" b="1" dirty="0" err="1" smtClean="0">
                <a:solidFill>
                  <a:srgbClr val="FF0000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Width+k</a:t>
            </a:r>
            <a:r>
              <a:rPr lang="en-US" sz="2000" b="1" dirty="0" smtClean="0">
                <a:solidFill>
                  <a:srgbClr val="FF0000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] * </a:t>
            </a:r>
            <a:r>
              <a:rPr lang="en-US" sz="2000" b="1" dirty="0" err="1" smtClean="0">
                <a:solidFill>
                  <a:srgbClr val="FF0000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Nd</a:t>
            </a:r>
            <a:r>
              <a:rPr lang="en-US" sz="2000" b="1" dirty="0" smtClean="0">
                <a:solidFill>
                  <a:srgbClr val="FF0000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[k*</a:t>
            </a:r>
            <a:r>
              <a:rPr lang="en-US" sz="2000" b="1" dirty="0" err="1" smtClean="0">
                <a:solidFill>
                  <a:srgbClr val="FF0000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Width+Col</a:t>
            </a:r>
            <a:r>
              <a:rPr lang="en-US" sz="2000" b="1" dirty="0" smtClean="0">
                <a:solidFill>
                  <a:srgbClr val="FF0000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];</a:t>
            </a:r>
          </a:p>
          <a:p>
            <a:pPr marL="457200" indent="-457200" eaLnBrk="1" hangingPunct="1">
              <a:spcBef>
                <a:spcPts val="200"/>
              </a:spcBef>
              <a:buFontTx/>
              <a:buNone/>
            </a:pPr>
            <a:endParaRPr lang="en-US" sz="2000" b="1" dirty="0" smtClean="0">
              <a:solidFill>
                <a:srgbClr val="FF0000"/>
              </a:solidFill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 marL="457200" indent="-457200" eaLnBrk="1" hangingPunct="1">
              <a:spcBef>
                <a:spcPts val="200"/>
              </a:spcBef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Pd[Row*</a:t>
            </a:r>
            <a:r>
              <a:rPr lang="en-US" sz="2000" b="1" dirty="0" err="1" smtClean="0">
                <a:solidFill>
                  <a:srgbClr val="FF0000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Width+Col</a:t>
            </a:r>
            <a:r>
              <a:rPr lang="en-US" sz="2000" b="1" dirty="0" smtClean="0">
                <a:solidFill>
                  <a:srgbClr val="FF0000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] = </a:t>
            </a:r>
            <a:r>
              <a:rPr lang="en-US" sz="2000" b="1" dirty="0" err="1" smtClean="0">
                <a:solidFill>
                  <a:srgbClr val="FF0000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Pvalue</a:t>
            </a:r>
            <a:r>
              <a:rPr lang="en-US" sz="2000" b="1" dirty="0" smtClean="0">
                <a:solidFill>
                  <a:srgbClr val="FF0000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457200" indent="-457200" eaLnBrk="1" hangingPunct="1">
              <a:spcBef>
                <a:spcPts val="200"/>
              </a:spcBef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9245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Goal:  :  Learn about global memory reference patterns and their effect on performance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Input</a:t>
            </a:r>
            <a:r>
              <a:rPr lang="en-US" dirty="0"/>
              <a:t>:  MMM_global.cu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Task</a:t>
            </a:r>
            <a:r>
              <a:rPr lang="en-US" dirty="0"/>
              <a:t>:  Change code with loop interchange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</a:t>
            </a:r>
            <a:r>
              <a:rPr lang="en-US" dirty="0"/>
              <a:t>:  MMM_global_ikj.cu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69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05800" cy="6858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Review:  Parallel Memory – Data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Sharing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962400" y="914400"/>
            <a:ext cx="4953000" cy="3429000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sz="2000" dirty="0"/>
              <a:t>Local Memory:  </a:t>
            </a:r>
            <a:r>
              <a:rPr lang="en-US" sz="2000" dirty="0" smtClean="0"/>
              <a:t>      per-thread</a:t>
            </a:r>
            <a:endParaRPr lang="en-US" sz="2000" dirty="0"/>
          </a:p>
          <a:p>
            <a:pPr marL="974725" lvl="1" indent="-403225">
              <a:lnSpc>
                <a:spcPct val="90000"/>
              </a:lnSpc>
            </a:pPr>
            <a:r>
              <a:rPr lang="en-US" sz="1800" dirty="0"/>
              <a:t>Private per thread</a:t>
            </a:r>
          </a:p>
          <a:p>
            <a:pPr marL="974725" lvl="1" indent="-403225">
              <a:lnSpc>
                <a:spcPct val="90000"/>
              </a:lnSpc>
            </a:pPr>
            <a:r>
              <a:rPr lang="en-US" sz="1800" dirty="0"/>
              <a:t>Auto variables, register </a:t>
            </a:r>
            <a:r>
              <a:rPr lang="en-US" sz="1800" dirty="0" smtClean="0"/>
              <a:t>spill</a:t>
            </a:r>
          </a:p>
          <a:p>
            <a:pPr marL="974725" lvl="1" indent="-403225">
              <a:lnSpc>
                <a:spcPct val="90000"/>
              </a:lnSpc>
            </a:pPr>
            <a:endParaRPr lang="en-US" sz="1800" dirty="0"/>
          </a:p>
          <a:p>
            <a:pPr marL="457200" indent="-457200">
              <a:lnSpc>
                <a:spcPct val="90000"/>
              </a:lnSpc>
            </a:pPr>
            <a:r>
              <a:rPr lang="en-US" sz="2000" dirty="0"/>
              <a:t>Shared Memory: 	per-Block</a:t>
            </a:r>
          </a:p>
          <a:p>
            <a:pPr marL="974725" lvl="1" indent="-403225">
              <a:lnSpc>
                <a:spcPct val="90000"/>
              </a:lnSpc>
            </a:pPr>
            <a:r>
              <a:rPr lang="en-US" sz="1800" dirty="0"/>
              <a:t>Shared by threads of the same block</a:t>
            </a:r>
          </a:p>
          <a:p>
            <a:pPr marL="974725" lvl="1" indent="-403225">
              <a:lnSpc>
                <a:spcPct val="90000"/>
              </a:lnSpc>
            </a:pPr>
            <a:r>
              <a:rPr lang="en-US" sz="1800" dirty="0"/>
              <a:t>Inter-thread </a:t>
            </a:r>
            <a:r>
              <a:rPr lang="en-US" sz="1800" dirty="0" smtClean="0"/>
              <a:t>communication</a:t>
            </a:r>
          </a:p>
          <a:p>
            <a:pPr marL="974725" lvl="1" indent="-403225">
              <a:lnSpc>
                <a:spcPct val="90000"/>
              </a:lnSpc>
            </a:pPr>
            <a:endParaRPr lang="en-US" sz="1800" dirty="0"/>
          </a:p>
          <a:p>
            <a:pPr marL="457200" indent="-457200">
              <a:lnSpc>
                <a:spcPct val="90000"/>
              </a:lnSpc>
            </a:pPr>
            <a:r>
              <a:rPr lang="en-US" sz="2000" dirty="0"/>
              <a:t>Global Memory:   per-application</a:t>
            </a:r>
          </a:p>
          <a:p>
            <a:pPr marL="974725" lvl="1" indent="-403225">
              <a:lnSpc>
                <a:spcPct val="90000"/>
              </a:lnSpc>
            </a:pPr>
            <a:r>
              <a:rPr lang="en-US" sz="1800" dirty="0"/>
              <a:t>Shared by all threads</a:t>
            </a:r>
          </a:p>
          <a:p>
            <a:pPr marL="974725" lvl="1" indent="-403225">
              <a:lnSpc>
                <a:spcPct val="90000"/>
              </a:lnSpc>
            </a:pPr>
            <a:r>
              <a:rPr lang="en-US" sz="1800" dirty="0"/>
              <a:t>Inter-Grid communication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7050" y="1081088"/>
            <a:ext cx="3027363" cy="1157287"/>
            <a:chOff x="332" y="681"/>
            <a:chExt cx="1907" cy="729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32" y="681"/>
              <a:ext cx="596" cy="729"/>
              <a:chOff x="343" y="681"/>
              <a:chExt cx="596" cy="729"/>
            </a:xfrm>
          </p:grpSpPr>
          <p:sp>
            <p:nvSpPr>
              <p:cNvPr id="202758" name="Freeform 6"/>
              <p:cNvSpPr>
                <a:spLocks noChangeAspect="1"/>
              </p:cNvSpPr>
              <p:nvPr/>
            </p:nvSpPr>
            <p:spPr bwMode="auto">
              <a:xfrm>
                <a:off x="600" y="885"/>
                <a:ext cx="81" cy="525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200" y="192"/>
                  </a:cxn>
                  <a:cxn ang="0">
                    <a:pos x="8" y="336"/>
                  </a:cxn>
                  <a:cxn ang="0">
                    <a:pos x="152" y="528"/>
                  </a:cxn>
                  <a:cxn ang="0">
                    <a:pos x="8" y="720"/>
                  </a:cxn>
                  <a:cxn ang="0">
                    <a:pos x="152" y="816"/>
                  </a:cxn>
                  <a:cxn ang="0">
                    <a:pos x="56" y="960"/>
                  </a:cxn>
                  <a:cxn ang="0">
                    <a:pos x="152" y="1104"/>
                  </a:cxn>
                  <a:cxn ang="0">
                    <a:pos x="8" y="1248"/>
                  </a:cxn>
                  <a:cxn ang="0">
                    <a:pos x="104" y="1344"/>
                  </a:cxn>
                  <a:cxn ang="0">
                    <a:pos x="56" y="1536"/>
                  </a:cxn>
                </a:cxnLst>
                <a:rect l="0" t="0" r="r" b="b"/>
                <a:pathLst>
                  <a:path w="208" h="1536">
                    <a:moveTo>
                      <a:pt x="56" y="0"/>
                    </a:moveTo>
                    <a:cubicBezTo>
                      <a:pt x="132" y="68"/>
                      <a:pt x="208" y="136"/>
                      <a:pt x="200" y="192"/>
                    </a:cubicBezTo>
                    <a:cubicBezTo>
                      <a:pt x="192" y="248"/>
                      <a:pt x="16" y="280"/>
                      <a:pt x="8" y="336"/>
                    </a:cubicBezTo>
                    <a:cubicBezTo>
                      <a:pt x="0" y="392"/>
                      <a:pt x="152" y="464"/>
                      <a:pt x="152" y="528"/>
                    </a:cubicBezTo>
                    <a:cubicBezTo>
                      <a:pt x="152" y="592"/>
                      <a:pt x="8" y="672"/>
                      <a:pt x="8" y="720"/>
                    </a:cubicBezTo>
                    <a:cubicBezTo>
                      <a:pt x="8" y="768"/>
                      <a:pt x="144" y="776"/>
                      <a:pt x="152" y="816"/>
                    </a:cubicBezTo>
                    <a:cubicBezTo>
                      <a:pt x="160" y="856"/>
                      <a:pt x="56" y="912"/>
                      <a:pt x="56" y="960"/>
                    </a:cubicBezTo>
                    <a:cubicBezTo>
                      <a:pt x="56" y="1008"/>
                      <a:pt x="160" y="1056"/>
                      <a:pt x="152" y="1104"/>
                    </a:cubicBezTo>
                    <a:cubicBezTo>
                      <a:pt x="144" y="1152"/>
                      <a:pt x="16" y="1208"/>
                      <a:pt x="8" y="1248"/>
                    </a:cubicBezTo>
                    <a:cubicBezTo>
                      <a:pt x="0" y="1288"/>
                      <a:pt x="96" y="1296"/>
                      <a:pt x="104" y="1344"/>
                    </a:cubicBezTo>
                    <a:cubicBezTo>
                      <a:pt x="112" y="1392"/>
                      <a:pt x="40" y="1496"/>
                      <a:pt x="56" y="1536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759" name="Text Box 7"/>
              <p:cNvSpPr txBox="1">
                <a:spLocks noChangeArrowheads="1"/>
              </p:cNvSpPr>
              <p:nvPr/>
            </p:nvSpPr>
            <p:spPr bwMode="auto">
              <a:xfrm>
                <a:off x="343" y="681"/>
                <a:ext cx="596" cy="231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>
                    <a:solidFill>
                      <a:schemeClr val="accent2"/>
                    </a:solidFill>
                    <a:latin typeface="Arial" charset="0"/>
                  </a:rPr>
                  <a:t>Thread</a:t>
                </a:r>
              </a:p>
            </p:txBody>
          </p:sp>
        </p:grpSp>
        <p:sp>
          <p:nvSpPr>
            <p:cNvPr id="202760" name="Rectangle 8"/>
            <p:cNvSpPr>
              <a:spLocks noChangeArrowheads="1"/>
            </p:cNvSpPr>
            <p:nvPr/>
          </p:nvSpPr>
          <p:spPr bwMode="auto">
            <a:xfrm>
              <a:off x="1020" y="1029"/>
              <a:ext cx="1219" cy="2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5000"/>
                </a:lnSpc>
                <a:spcBef>
                  <a:spcPct val="10000"/>
                </a:spcBef>
              </a:pPr>
              <a:r>
                <a:rPr lang="en-US" sz="1800" b="1" dirty="0">
                  <a:latin typeface="Arial" charset="0"/>
                </a:rPr>
                <a:t>Local Memory</a:t>
              </a:r>
            </a:p>
          </p:txBody>
        </p:sp>
        <p:sp>
          <p:nvSpPr>
            <p:cNvPr id="202761" name="Line 9"/>
            <p:cNvSpPr>
              <a:spLocks noChangeShapeType="1"/>
            </p:cNvSpPr>
            <p:nvPr/>
          </p:nvSpPr>
          <p:spPr bwMode="auto">
            <a:xfrm>
              <a:off x="653" y="1161"/>
              <a:ext cx="36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2762" name="Text Box 10"/>
          <p:cNvSpPr txBox="1">
            <a:spLocks noChangeArrowheads="1"/>
          </p:cNvSpPr>
          <p:nvPr/>
        </p:nvSpPr>
        <p:spPr bwMode="auto">
          <a:xfrm>
            <a:off x="544513" y="4183063"/>
            <a:ext cx="911225" cy="3667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800" b="1">
                <a:solidFill>
                  <a:schemeClr val="accent2"/>
                </a:solidFill>
                <a:latin typeface="Arial" charset="0"/>
              </a:rPr>
              <a:t>Grid 0</a:t>
            </a: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09575" y="4491038"/>
            <a:ext cx="3927475" cy="835025"/>
            <a:chOff x="258" y="2682"/>
            <a:chExt cx="2474" cy="592"/>
          </a:xfrm>
        </p:grpSpPr>
        <p:sp>
          <p:nvSpPr>
            <p:cNvPr id="202764" name="Rectangle 12"/>
            <p:cNvSpPr>
              <a:spLocks noChangeArrowheads="1"/>
            </p:cNvSpPr>
            <p:nvPr/>
          </p:nvSpPr>
          <p:spPr bwMode="auto">
            <a:xfrm>
              <a:off x="258" y="2682"/>
              <a:ext cx="2474" cy="592"/>
            </a:xfrm>
            <a:prstGeom prst="rect">
              <a:avLst/>
            </a:prstGeom>
            <a:noFill/>
            <a:ln w="28575" algn="ctr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5" name="Text Box 13"/>
            <p:cNvSpPr txBox="1">
              <a:spLocks noChangeArrowheads="1"/>
            </p:cNvSpPr>
            <p:nvPr/>
          </p:nvSpPr>
          <p:spPr bwMode="auto">
            <a:xfrm>
              <a:off x="1872" y="2909"/>
              <a:ext cx="316" cy="26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Arial" charset="0"/>
                </a:rPr>
                <a:t>. . .</a:t>
              </a:r>
            </a:p>
          </p:txBody>
        </p: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313" y="2730"/>
              <a:ext cx="490" cy="497"/>
              <a:chOff x="967" y="1678"/>
              <a:chExt cx="688" cy="700"/>
            </a:xfrm>
          </p:grpSpPr>
          <p:sp>
            <p:nvSpPr>
              <p:cNvPr id="202767" name="Text Box 15"/>
              <p:cNvSpPr txBox="1">
                <a:spLocks noChangeArrowheads="1"/>
              </p:cNvSpPr>
              <p:nvPr/>
            </p:nvSpPr>
            <p:spPr bwMode="auto">
              <a:xfrm>
                <a:off x="967" y="1678"/>
                <a:ext cx="688" cy="700"/>
              </a:xfrm>
              <a:prstGeom prst="rect">
                <a:avLst/>
              </a:prstGeom>
              <a:noFill/>
              <a:ln w="19050">
                <a:solidFill>
                  <a:srgbClr val="00CC00"/>
                </a:solidFill>
                <a:miter lim="800000"/>
                <a:headEnd/>
                <a:tailEnd/>
              </a:ln>
              <a:effectLst/>
            </p:spPr>
            <p:txBody>
              <a:bodyPr lIns="0" rIns="0"/>
              <a:lstStyle/>
              <a:p>
                <a:pPr algn="ctr">
                  <a:lnSpc>
                    <a:spcPct val="85000"/>
                  </a:lnSpc>
                  <a:spcBef>
                    <a:spcPct val="10000"/>
                  </a:spcBef>
                </a:pPr>
                <a:endParaRPr lang="en-US" sz="1200" b="1">
                  <a:latin typeface="Arial" charset="0"/>
                </a:endParaRPr>
              </a:p>
            </p:txBody>
          </p: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1035" y="1764"/>
                <a:ext cx="552" cy="529"/>
                <a:chOff x="1045" y="1780"/>
                <a:chExt cx="806" cy="773"/>
              </a:xfrm>
            </p:grpSpPr>
            <p:sp>
              <p:nvSpPr>
                <p:cNvPr id="202769" name="Freeform 17"/>
                <p:cNvSpPr>
                  <a:spLocks/>
                </p:cNvSpPr>
                <p:nvPr/>
              </p:nvSpPr>
              <p:spPr bwMode="auto">
                <a:xfrm>
                  <a:off x="1045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770" name="Freeform 18"/>
                <p:cNvSpPr>
                  <a:spLocks/>
                </p:cNvSpPr>
                <p:nvPr/>
              </p:nvSpPr>
              <p:spPr bwMode="auto">
                <a:xfrm>
                  <a:off x="1116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771" name="Freeform 19"/>
                <p:cNvSpPr>
                  <a:spLocks/>
                </p:cNvSpPr>
                <p:nvPr/>
              </p:nvSpPr>
              <p:spPr bwMode="auto">
                <a:xfrm>
                  <a:off x="1181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772" name="Freeform 20"/>
                <p:cNvSpPr>
                  <a:spLocks/>
                </p:cNvSpPr>
                <p:nvPr/>
              </p:nvSpPr>
              <p:spPr bwMode="auto">
                <a:xfrm>
                  <a:off x="1247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773" name="Freeform 21"/>
                <p:cNvSpPr>
                  <a:spLocks/>
                </p:cNvSpPr>
                <p:nvPr/>
              </p:nvSpPr>
              <p:spPr bwMode="auto">
                <a:xfrm>
                  <a:off x="1312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774" name="Freeform 22"/>
                <p:cNvSpPr>
                  <a:spLocks/>
                </p:cNvSpPr>
                <p:nvPr/>
              </p:nvSpPr>
              <p:spPr bwMode="auto">
                <a:xfrm>
                  <a:off x="1378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775" name="Freeform 23"/>
                <p:cNvSpPr>
                  <a:spLocks/>
                </p:cNvSpPr>
                <p:nvPr/>
              </p:nvSpPr>
              <p:spPr bwMode="auto">
                <a:xfrm>
                  <a:off x="1443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776" name="Freeform 24"/>
                <p:cNvSpPr>
                  <a:spLocks/>
                </p:cNvSpPr>
                <p:nvPr/>
              </p:nvSpPr>
              <p:spPr bwMode="auto">
                <a:xfrm>
                  <a:off x="1509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777" name="Freeform 25"/>
                <p:cNvSpPr>
                  <a:spLocks/>
                </p:cNvSpPr>
                <p:nvPr/>
              </p:nvSpPr>
              <p:spPr bwMode="auto">
                <a:xfrm>
                  <a:off x="1574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778" name="Freeform 26"/>
                <p:cNvSpPr>
                  <a:spLocks/>
                </p:cNvSpPr>
                <p:nvPr/>
              </p:nvSpPr>
              <p:spPr bwMode="auto">
                <a:xfrm>
                  <a:off x="1640" y="1780"/>
                  <a:ext cx="145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779" name="Freeform 27"/>
                <p:cNvSpPr>
                  <a:spLocks/>
                </p:cNvSpPr>
                <p:nvPr/>
              </p:nvSpPr>
              <p:spPr bwMode="auto">
                <a:xfrm>
                  <a:off x="1705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7" name="Group 28"/>
            <p:cNvGrpSpPr>
              <a:grpSpLocks/>
            </p:cNvGrpSpPr>
            <p:nvPr/>
          </p:nvGrpSpPr>
          <p:grpSpPr bwMode="auto">
            <a:xfrm>
              <a:off x="847" y="2730"/>
              <a:ext cx="490" cy="497"/>
              <a:chOff x="967" y="1678"/>
              <a:chExt cx="688" cy="700"/>
            </a:xfrm>
          </p:grpSpPr>
          <p:sp>
            <p:nvSpPr>
              <p:cNvPr id="202781" name="Text Box 29"/>
              <p:cNvSpPr txBox="1">
                <a:spLocks noChangeArrowheads="1"/>
              </p:cNvSpPr>
              <p:nvPr/>
            </p:nvSpPr>
            <p:spPr bwMode="auto">
              <a:xfrm>
                <a:off x="967" y="1678"/>
                <a:ext cx="688" cy="700"/>
              </a:xfrm>
              <a:prstGeom prst="rect">
                <a:avLst/>
              </a:prstGeom>
              <a:noFill/>
              <a:ln w="19050">
                <a:solidFill>
                  <a:srgbClr val="00CC00"/>
                </a:solidFill>
                <a:miter lim="800000"/>
                <a:headEnd/>
                <a:tailEnd/>
              </a:ln>
              <a:effectLst/>
            </p:spPr>
            <p:txBody>
              <a:bodyPr lIns="0" rIns="0"/>
              <a:lstStyle/>
              <a:p>
                <a:pPr algn="ctr">
                  <a:lnSpc>
                    <a:spcPct val="85000"/>
                  </a:lnSpc>
                  <a:spcBef>
                    <a:spcPct val="10000"/>
                  </a:spcBef>
                </a:pPr>
                <a:endParaRPr lang="en-US" sz="1200" b="1">
                  <a:latin typeface="Arial" charset="0"/>
                </a:endParaRPr>
              </a:p>
            </p:txBody>
          </p:sp>
          <p:grpSp>
            <p:nvGrpSpPr>
              <p:cNvPr id="8" name="Group 30"/>
              <p:cNvGrpSpPr>
                <a:grpSpLocks/>
              </p:cNvGrpSpPr>
              <p:nvPr/>
            </p:nvGrpSpPr>
            <p:grpSpPr bwMode="auto">
              <a:xfrm>
                <a:off x="1035" y="1764"/>
                <a:ext cx="552" cy="529"/>
                <a:chOff x="1045" y="1780"/>
                <a:chExt cx="806" cy="773"/>
              </a:xfrm>
            </p:grpSpPr>
            <p:sp>
              <p:nvSpPr>
                <p:cNvPr id="202783" name="Freeform 31"/>
                <p:cNvSpPr>
                  <a:spLocks/>
                </p:cNvSpPr>
                <p:nvPr/>
              </p:nvSpPr>
              <p:spPr bwMode="auto">
                <a:xfrm>
                  <a:off x="1045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784" name="Freeform 32"/>
                <p:cNvSpPr>
                  <a:spLocks/>
                </p:cNvSpPr>
                <p:nvPr/>
              </p:nvSpPr>
              <p:spPr bwMode="auto">
                <a:xfrm>
                  <a:off x="1116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785" name="Freeform 33"/>
                <p:cNvSpPr>
                  <a:spLocks/>
                </p:cNvSpPr>
                <p:nvPr/>
              </p:nvSpPr>
              <p:spPr bwMode="auto">
                <a:xfrm>
                  <a:off x="1181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786" name="Freeform 34"/>
                <p:cNvSpPr>
                  <a:spLocks/>
                </p:cNvSpPr>
                <p:nvPr/>
              </p:nvSpPr>
              <p:spPr bwMode="auto">
                <a:xfrm>
                  <a:off x="1247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787" name="Freeform 35"/>
                <p:cNvSpPr>
                  <a:spLocks/>
                </p:cNvSpPr>
                <p:nvPr/>
              </p:nvSpPr>
              <p:spPr bwMode="auto">
                <a:xfrm>
                  <a:off x="1312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788" name="Freeform 36"/>
                <p:cNvSpPr>
                  <a:spLocks/>
                </p:cNvSpPr>
                <p:nvPr/>
              </p:nvSpPr>
              <p:spPr bwMode="auto">
                <a:xfrm>
                  <a:off x="1378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789" name="Freeform 37"/>
                <p:cNvSpPr>
                  <a:spLocks/>
                </p:cNvSpPr>
                <p:nvPr/>
              </p:nvSpPr>
              <p:spPr bwMode="auto">
                <a:xfrm>
                  <a:off x="1443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790" name="Freeform 38"/>
                <p:cNvSpPr>
                  <a:spLocks/>
                </p:cNvSpPr>
                <p:nvPr/>
              </p:nvSpPr>
              <p:spPr bwMode="auto">
                <a:xfrm>
                  <a:off x="1509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791" name="Freeform 39"/>
                <p:cNvSpPr>
                  <a:spLocks/>
                </p:cNvSpPr>
                <p:nvPr/>
              </p:nvSpPr>
              <p:spPr bwMode="auto">
                <a:xfrm>
                  <a:off x="1574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792" name="Freeform 40"/>
                <p:cNvSpPr>
                  <a:spLocks/>
                </p:cNvSpPr>
                <p:nvPr/>
              </p:nvSpPr>
              <p:spPr bwMode="auto">
                <a:xfrm>
                  <a:off x="1640" y="1780"/>
                  <a:ext cx="145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793" name="Freeform 41"/>
                <p:cNvSpPr>
                  <a:spLocks/>
                </p:cNvSpPr>
                <p:nvPr/>
              </p:nvSpPr>
              <p:spPr bwMode="auto">
                <a:xfrm>
                  <a:off x="1705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" name="Group 42"/>
            <p:cNvGrpSpPr>
              <a:grpSpLocks/>
            </p:cNvGrpSpPr>
            <p:nvPr/>
          </p:nvGrpSpPr>
          <p:grpSpPr bwMode="auto">
            <a:xfrm>
              <a:off x="2187" y="2730"/>
              <a:ext cx="490" cy="497"/>
              <a:chOff x="967" y="1678"/>
              <a:chExt cx="688" cy="700"/>
            </a:xfrm>
          </p:grpSpPr>
          <p:sp>
            <p:nvSpPr>
              <p:cNvPr id="202795" name="Text Box 43"/>
              <p:cNvSpPr txBox="1">
                <a:spLocks noChangeArrowheads="1"/>
              </p:cNvSpPr>
              <p:nvPr/>
            </p:nvSpPr>
            <p:spPr bwMode="auto">
              <a:xfrm>
                <a:off x="967" y="1678"/>
                <a:ext cx="688" cy="700"/>
              </a:xfrm>
              <a:prstGeom prst="rect">
                <a:avLst/>
              </a:prstGeom>
              <a:noFill/>
              <a:ln w="19050">
                <a:solidFill>
                  <a:srgbClr val="00CC00"/>
                </a:solidFill>
                <a:miter lim="800000"/>
                <a:headEnd/>
                <a:tailEnd/>
              </a:ln>
              <a:effectLst/>
            </p:spPr>
            <p:txBody>
              <a:bodyPr lIns="0" rIns="0"/>
              <a:lstStyle/>
              <a:p>
                <a:pPr algn="ctr">
                  <a:lnSpc>
                    <a:spcPct val="85000"/>
                  </a:lnSpc>
                  <a:spcBef>
                    <a:spcPct val="10000"/>
                  </a:spcBef>
                </a:pPr>
                <a:endParaRPr lang="en-US" sz="1200" b="1">
                  <a:latin typeface="Arial" charset="0"/>
                </a:endParaRPr>
              </a:p>
            </p:txBody>
          </p:sp>
          <p:grpSp>
            <p:nvGrpSpPr>
              <p:cNvPr id="10" name="Group 44"/>
              <p:cNvGrpSpPr>
                <a:grpSpLocks/>
              </p:cNvGrpSpPr>
              <p:nvPr/>
            </p:nvGrpSpPr>
            <p:grpSpPr bwMode="auto">
              <a:xfrm>
                <a:off x="1035" y="1764"/>
                <a:ext cx="552" cy="529"/>
                <a:chOff x="1045" y="1780"/>
                <a:chExt cx="806" cy="773"/>
              </a:xfrm>
            </p:grpSpPr>
            <p:sp>
              <p:nvSpPr>
                <p:cNvPr id="202797" name="Freeform 45"/>
                <p:cNvSpPr>
                  <a:spLocks/>
                </p:cNvSpPr>
                <p:nvPr/>
              </p:nvSpPr>
              <p:spPr bwMode="auto">
                <a:xfrm>
                  <a:off x="1045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798" name="Freeform 46"/>
                <p:cNvSpPr>
                  <a:spLocks/>
                </p:cNvSpPr>
                <p:nvPr/>
              </p:nvSpPr>
              <p:spPr bwMode="auto">
                <a:xfrm>
                  <a:off x="1116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799" name="Freeform 47"/>
                <p:cNvSpPr>
                  <a:spLocks/>
                </p:cNvSpPr>
                <p:nvPr/>
              </p:nvSpPr>
              <p:spPr bwMode="auto">
                <a:xfrm>
                  <a:off x="1181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00" name="Freeform 48"/>
                <p:cNvSpPr>
                  <a:spLocks/>
                </p:cNvSpPr>
                <p:nvPr/>
              </p:nvSpPr>
              <p:spPr bwMode="auto">
                <a:xfrm>
                  <a:off x="1247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01" name="Freeform 49"/>
                <p:cNvSpPr>
                  <a:spLocks/>
                </p:cNvSpPr>
                <p:nvPr/>
              </p:nvSpPr>
              <p:spPr bwMode="auto">
                <a:xfrm>
                  <a:off x="1312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02" name="Freeform 50"/>
                <p:cNvSpPr>
                  <a:spLocks/>
                </p:cNvSpPr>
                <p:nvPr/>
              </p:nvSpPr>
              <p:spPr bwMode="auto">
                <a:xfrm>
                  <a:off x="1378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03" name="Freeform 51"/>
                <p:cNvSpPr>
                  <a:spLocks/>
                </p:cNvSpPr>
                <p:nvPr/>
              </p:nvSpPr>
              <p:spPr bwMode="auto">
                <a:xfrm>
                  <a:off x="1443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04" name="Freeform 52"/>
                <p:cNvSpPr>
                  <a:spLocks/>
                </p:cNvSpPr>
                <p:nvPr/>
              </p:nvSpPr>
              <p:spPr bwMode="auto">
                <a:xfrm>
                  <a:off x="1509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05" name="Freeform 53"/>
                <p:cNvSpPr>
                  <a:spLocks/>
                </p:cNvSpPr>
                <p:nvPr/>
              </p:nvSpPr>
              <p:spPr bwMode="auto">
                <a:xfrm>
                  <a:off x="1574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06" name="Freeform 54"/>
                <p:cNvSpPr>
                  <a:spLocks/>
                </p:cNvSpPr>
                <p:nvPr/>
              </p:nvSpPr>
              <p:spPr bwMode="auto">
                <a:xfrm>
                  <a:off x="1640" y="1780"/>
                  <a:ext cx="145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07" name="Freeform 55"/>
                <p:cNvSpPr>
                  <a:spLocks/>
                </p:cNvSpPr>
                <p:nvPr/>
              </p:nvSpPr>
              <p:spPr bwMode="auto">
                <a:xfrm>
                  <a:off x="1705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" name="Group 56"/>
            <p:cNvGrpSpPr>
              <a:grpSpLocks/>
            </p:cNvGrpSpPr>
            <p:nvPr/>
          </p:nvGrpSpPr>
          <p:grpSpPr bwMode="auto">
            <a:xfrm>
              <a:off x="1383" y="2730"/>
              <a:ext cx="489" cy="497"/>
              <a:chOff x="967" y="1678"/>
              <a:chExt cx="688" cy="700"/>
            </a:xfrm>
          </p:grpSpPr>
          <p:sp>
            <p:nvSpPr>
              <p:cNvPr id="202809" name="Text Box 57"/>
              <p:cNvSpPr txBox="1">
                <a:spLocks noChangeArrowheads="1"/>
              </p:cNvSpPr>
              <p:nvPr/>
            </p:nvSpPr>
            <p:spPr bwMode="auto">
              <a:xfrm>
                <a:off x="967" y="1678"/>
                <a:ext cx="688" cy="700"/>
              </a:xfrm>
              <a:prstGeom prst="rect">
                <a:avLst/>
              </a:prstGeom>
              <a:noFill/>
              <a:ln w="19050">
                <a:solidFill>
                  <a:srgbClr val="00CC00"/>
                </a:solidFill>
                <a:miter lim="800000"/>
                <a:headEnd/>
                <a:tailEnd/>
              </a:ln>
              <a:effectLst/>
            </p:spPr>
            <p:txBody>
              <a:bodyPr lIns="0" rIns="0"/>
              <a:lstStyle/>
              <a:p>
                <a:pPr algn="ctr">
                  <a:lnSpc>
                    <a:spcPct val="85000"/>
                  </a:lnSpc>
                  <a:spcBef>
                    <a:spcPct val="10000"/>
                  </a:spcBef>
                </a:pPr>
                <a:endParaRPr lang="en-US" sz="1200" b="1">
                  <a:latin typeface="Arial" charset="0"/>
                </a:endParaRPr>
              </a:p>
            </p:txBody>
          </p:sp>
          <p:grpSp>
            <p:nvGrpSpPr>
              <p:cNvPr id="12" name="Group 58"/>
              <p:cNvGrpSpPr>
                <a:grpSpLocks/>
              </p:cNvGrpSpPr>
              <p:nvPr/>
            </p:nvGrpSpPr>
            <p:grpSpPr bwMode="auto">
              <a:xfrm>
                <a:off x="1035" y="1764"/>
                <a:ext cx="552" cy="529"/>
                <a:chOff x="1045" y="1780"/>
                <a:chExt cx="806" cy="773"/>
              </a:xfrm>
            </p:grpSpPr>
            <p:sp>
              <p:nvSpPr>
                <p:cNvPr id="202811" name="Freeform 59"/>
                <p:cNvSpPr>
                  <a:spLocks/>
                </p:cNvSpPr>
                <p:nvPr/>
              </p:nvSpPr>
              <p:spPr bwMode="auto">
                <a:xfrm>
                  <a:off x="1045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12" name="Freeform 60"/>
                <p:cNvSpPr>
                  <a:spLocks/>
                </p:cNvSpPr>
                <p:nvPr/>
              </p:nvSpPr>
              <p:spPr bwMode="auto">
                <a:xfrm>
                  <a:off x="1116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13" name="Freeform 61"/>
                <p:cNvSpPr>
                  <a:spLocks/>
                </p:cNvSpPr>
                <p:nvPr/>
              </p:nvSpPr>
              <p:spPr bwMode="auto">
                <a:xfrm>
                  <a:off x="1181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14" name="Freeform 62"/>
                <p:cNvSpPr>
                  <a:spLocks/>
                </p:cNvSpPr>
                <p:nvPr/>
              </p:nvSpPr>
              <p:spPr bwMode="auto">
                <a:xfrm>
                  <a:off x="1247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15" name="Freeform 63"/>
                <p:cNvSpPr>
                  <a:spLocks/>
                </p:cNvSpPr>
                <p:nvPr/>
              </p:nvSpPr>
              <p:spPr bwMode="auto">
                <a:xfrm>
                  <a:off x="1312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16" name="Freeform 64"/>
                <p:cNvSpPr>
                  <a:spLocks/>
                </p:cNvSpPr>
                <p:nvPr/>
              </p:nvSpPr>
              <p:spPr bwMode="auto">
                <a:xfrm>
                  <a:off x="1378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17" name="Freeform 65"/>
                <p:cNvSpPr>
                  <a:spLocks/>
                </p:cNvSpPr>
                <p:nvPr/>
              </p:nvSpPr>
              <p:spPr bwMode="auto">
                <a:xfrm>
                  <a:off x="1443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18" name="Freeform 66"/>
                <p:cNvSpPr>
                  <a:spLocks/>
                </p:cNvSpPr>
                <p:nvPr/>
              </p:nvSpPr>
              <p:spPr bwMode="auto">
                <a:xfrm>
                  <a:off x="1509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19" name="Freeform 67"/>
                <p:cNvSpPr>
                  <a:spLocks/>
                </p:cNvSpPr>
                <p:nvPr/>
              </p:nvSpPr>
              <p:spPr bwMode="auto">
                <a:xfrm>
                  <a:off x="1574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20" name="Freeform 68"/>
                <p:cNvSpPr>
                  <a:spLocks/>
                </p:cNvSpPr>
                <p:nvPr/>
              </p:nvSpPr>
              <p:spPr bwMode="auto">
                <a:xfrm>
                  <a:off x="1640" y="1780"/>
                  <a:ext cx="145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21" name="Freeform 69"/>
                <p:cNvSpPr>
                  <a:spLocks/>
                </p:cNvSpPr>
                <p:nvPr/>
              </p:nvSpPr>
              <p:spPr bwMode="auto">
                <a:xfrm>
                  <a:off x="1705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02822" name="Rectangle 70"/>
          <p:cNvSpPr>
            <a:spLocks noChangeArrowheads="1"/>
          </p:cNvSpPr>
          <p:nvPr/>
        </p:nvSpPr>
        <p:spPr bwMode="auto">
          <a:xfrm>
            <a:off x="4949825" y="4462463"/>
            <a:ext cx="1676400" cy="20780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5000"/>
              </a:lnSpc>
              <a:spcBef>
                <a:spcPct val="10000"/>
              </a:spcBef>
            </a:pPr>
            <a:r>
              <a:rPr lang="en-US" sz="1800" b="1">
                <a:latin typeface="Arial" charset="0"/>
              </a:rPr>
              <a:t>Global</a:t>
            </a:r>
          </a:p>
          <a:p>
            <a:pPr algn="ctr">
              <a:lnSpc>
                <a:spcPct val="85000"/>
              </a:lnSpc>
              <a:spcBef>
                <a:spcPct val="10000"/>
              </a:spcBef>
            </a:pPr>
            <a:r>
              <a:rPr lang="en-US" sz="1800" b="1">
                <a:latin typeface="Arial" charset="0"/>
              </a:rPr>
              <a:t>Memory</a:t>
            </a:r>
          </a:p>
        </p:txBody>
      </p:sp>
      <p:grpSp>
        <p:nvGrpSpPr>
          <p:cNvPr id="13" name="Group 71"/>
          <p:cNvGrpSpPr>
            <a:grpSpLocks/>
          </p:cNvGrpSpPr>
          <p:nvPr/>
        </p:nvGrpSpPr>
        <p:grpSpPr bwMode="auto">
          <a:xfrm>
            <a:off x="409575" y="5700713"/>
            <a:ext cx="3927475" cy="833437"/>
            <a:chOff x="258" y="2682"/>
            <a:chExt cx="2474" cy="592"/>
          </a:xfrm>
        </p:grpSpPr>
        <p:sp>
          <p:nvSpPr>
            <p:cNvPr id="202824" name="Rectangle 72"/>
            <p:cNvSpPr>
              <a:spLocks noChangeArrowheads="1"/>
            </p:cNvSpPr>
            <p:nvPr/>
          </p:nvSpPr>
          <p:spPr bwMode="auto">
            <a:xfrm>
              <a:off x="258" y="2682"/>
              <a:ext cx="2474" cy="592"/>
            </a:xfrm>
            <a:prstGeom prst="rect">
              <a:avLst/>
            </a:prstGeom>
            <a:noFill/>
            <a:ln w="28575" algn="ctr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825" name="Text Box 73"/>
            <p:cNvSpPr txBox="1">
              <a:spLocks noChangeArrowheads="1"/>
            </p:cNvSpPr>
            <p:nvPr/>
          </p:nvSpPr>
          <p:spPr bwMode="auto">
            <a:xfrm>
              <a:off x="1872" y="2910"/>
              <a:ext cx="316" cy="26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latin typeface="Arial" charset="0"/>
                </a:rPr>
                <a:t>. . .</a:t>
              </a:r>
            </a:p>
          </p:txBody>
        </p:sp>
        <p:grpSp>
          <p:nvGrpSpPr>
            <p:cNvPr id="14" name="Group 74"/>
            <p:cNvGrpSpPr>
              <a:grpSpLocks/>
            </p:cNvGrpSpPr>
            <p:nvPr/>
          </p:nvGrpSpPr>
          <p:grpSpPr bwMode="auto">
            <a:xfrm>
              <a:off x="313" y="2730"/>
              <a:ext cx="490" cy="497"/>
              <a:chOff x="967" y="1678"/>
              <a:chExt cx="688" cy="700"/>
            </a:xfrm>
          </p:grpSpPr>
          <p:sp>
            <p:nvSpPr>
              <p:cNvPr id="202827" name="Text Box 75"/>
              <p:cNvSpPr txBox="1">
                <a:spLocks noChangeArrowheads="1"/>
              </p:cNvSpPr>
              <p:nvPr/>
            </p:nvSpPr>
            <p:spPr bwMode="auto">
              <a:xfrm>
                <a:off x="967" y="1678"/>
                <a:ext cx="688" cy="700"/>
              </a:xfrm>
              <a:prstGeom prst="rect">
                <a:avLst/>
              </a:prstGeom>
              <a:noFill/>
              <a:ln w="19050">
                <a:solidFill>
                  <a:srgbClr val="00CC00"/>
                </a:solidFill>
                <a:miter lim="800000"/>
                <a:headEnd/>
                <a:tailEnd/>
              </a:ln>
              <a:effectLst/>
            </p:spPr>
            <p:txBody>
              <a:bodyPr lIns="0" rIns="0"/>
              <a:lstStyle/>
              <a:p>
                <a:pPr algn="ctr">
                  <a:lnSpc>
                    <a:spcPct val="85000"/>
                  </a:lnSpc>
                  <a:spcBef>
                    <a:spcPct val="10000"/>
                  </a:spcBef>
                </a:pPr>
                <a:endParaRPr lang="en-US" sz="1200" b="1">
                  <a:latin typeface="Arial" charset="0"/>
                </a:endParaRPr>
              </a:p>
            </p:txBody>
          </p:sp>
          <p:grpSp>
            <p:nvGrpSpPr>
              <p:cNvPr id="15" name="Group 76"/>
              <p:cNvGrpSpPr>
                <a:grpSpLocks/>
              </p:cNvGrpSpPr>
              <p:nvPr/>
            </p:nvGrpSpPr>
            <p:grpSpPr bwMode="auto">
              <a:xfrm>
                <a:off x="1035" y="1764"/>
                <a:ext cx="552" cy="529"/>
                <a:chOff x="1045" y="1780"/>
                <a:chExt cx="806" cy="773"/>
              </a:xfrm>
            </p:grpSpPr>
            <p:sp>
              <p:nvSpPr>
                <p:cNvPr id="202829" name="Freeform 77"/>
                <p:cNvSpPr>
                  <a:spLocks/>
                </p:cNvSpPr>
                <p:nvPr/>
              </p:nvSpPr>
              <p:spPr bwMode="auto">
                <a:xfrm>
                  <a:off x="1045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30" name="Freeform 78"/>
                <p:cNvSpPr>
                  <a:spLocks/>
                </p:cNvSpPr>
                <p:nvPr/>
              </p:nvSpPr>
              <p:spPr bwMode="auto">
                <a:xfrm>
                  <a:off x="1116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31" name="Freeform 79"/>
                <p:cNvSpPr>
                  <a:spLocks/>
                </p:cNvSpPr>
                <p:nvPr/>
              </p:nvSpPr>
              <p:spPr bwMode="auto">
                <a:xfrm>
                  <a:off x="1181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32" name="Freeform 80"/>
                <p:cNvSpPr>
                  <a:spLocks/>
                </p:cNvSpPr>
                <p:nvPr/>
              </p:nvSpPr>
              <p:spPr bwMode="auto">
                <a:xfrm>
                  <a:off x="1247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33" name="Freeform 81"/>
                <p:cNvSpPr>
                  <a:spLocks/>
                </p:cNvSpPr>
                <p:nvPr/>
              </p:nvSpPr>
              <p:spPr bwMode="auto">
                <a:xfrm>
                  <a:off x="1312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34" name="Freeform 82"/>
                <p:cNvSpPr>
                  <a:spLocks/>
                </p:cNvSpPr>
                <p:nvPr/>
              </p:nvSpPr>
              <p:spPr bwMode="auto">
                <a:xfrm>
                  <a:off x="1378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35" name="Freeform 83"/>
                <p:cNvSpPr>
                  <a:spLocks/>
                </p:cNvSpPr>
                <p:nvPr/>
              </p:nvSpPr>
              <p:spPr bwMode="auto">
                <a:xfrm>
                  <a:off x="1443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36" name="Freeform 84"/>
                <p:cNvSpPr>
                  <a:spLocks/>
                </p:cNvSpPr>
                <p:nvPr/>
              </p:nvSpPr>
              <p:spPr bwMode="auto">
                <a:xfrm>
                  <a:off x="1509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37" name="Freeform 85"/>
                <p:cNvSpPr>
                  <a:spLocks/>
                </p:cNvSpPr>
                <p:nvPr/>
              </p:nvSpPr>
              <p:spPr bwMode="auto">
                <a:xfrm>
                  <a:off x="1574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38" name="Freeform 86"/>
                <p:cNvSpPr>
                  <a:spLocks/>
                </p:cNvSpPr>
                <p:nvPr/>
              </p:nvSpPr>
              <p:spPr bwMode="auto">
                <a:xfrm>
                  <a:off x="1640" y="1780"/>
                  <a:ext cx="145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39" name="Freeform 87"/>
                <p:cNvSpPr>
                  <a:spLocks/>
                </p:cNvSpPr>
                <p:nvPr/>
              </p:nvSpPr>
              <p:spPr bwMode="auto">
                <a:xfrm>
                  <a:off x="1705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6" name="Group 88"/>
            <p:cNvGrpSpPr>
              <a:grpSpLocks/>
            </p:cNvGrpSpPr>
            <p:nvPr/>
          </p:nvGrpSpPr>
          <p:grpSpPr bwMode="auto">
            <a:xfrm>
              <a:off x="847" y="2730"/>
              <a:ext cx="490" cy="497"/>
              <a:chOff x="967" y="1678"/>
              <a:chExt cx="688" cy="700"/>
            </a:xfrm>
          </p:grpSpPr>
          <p:sp>
            <p:nvSpPr>
              <p:cNvPr id="202841" name="Text Box 89"/>
              <p:cNvSpPr txBox="1">
                <a:spLocks noChangeArrowheads="1"/>
              </p:cNvSpPr>
              <p:nvPr/>
            </p:nvSpPr>
            <p:spPr bwMode="auto">
              <a:xfrm>
                <a:off x="967" y="1678"/>
                <a:ext cx="688" cy="700"/>
              </a:xfrm>
              <a:prstGeom prst="rect">
                <a:avLst/>
              </a:prstGeom>
              <a:noFill/>
              <a:ln w="19050">
                <a:solidFill>
                  <a:srgbClr val="00CC00"/>
                </a:solidFill>
                <a:miter lim="800000"/>
                <a:headEnd/>
                <a:tailEnd/>
              </a:ln>
              <a:effectLst/>
            </p:spPr>
            <p:txBody>
              <a:bodyPr lIns="0" rIns="0"/>
              <a:lstStyle/>
              <a:p>
                <a:pPr algn="ctr">
                  <a:lnSpc>
                    <a:spcPct val="85000"/>
                  </a:lnSpc>
                  <a:spcBef>
                    <a:spcPct val="10000"/>
                  </a:spcBef>
                </a:pPr>
                <a:endParaRPr lang="en-US" sz="1200" b="1">
                  <a:latin typeface="Arial" charset="0"/>
                </a:endParaRPr>
              </a:p>
            </p:txBody>
          </p:sp>
          <p:grpSp>
            <p:nvGrpSpPr>
              <p:cNvPr id="17" name="Group 90"/>
              <p:cNvGrpSpPr>
                <a:grpSpLocks/>
              </p:cNvGrpSpPr>
              <p:nvPr/>
            </p:nvGrpSpPr>
            <p:grpSpPr bwMode="auto">
              <a:xfrm>
                <a:off x="1035" y="1764"/>
                <a:ext cx="552" cy="529"/>
                <a:chOff x="1045" y="1780"/>
                <a:chExt cx="806" cy="773"/>
              </a:xfrm>
            </p:grpSpPr>
            <p:sp>
              <p:nvSpPr>
                <p:cNvPr id="202843" name="Freeform 91"/>
                <p:cNvSpPr>
                  <a:spLocks/>
                </p:cNvSpPr>
                <p:nvPr/>
              </p:nvSpPr>
              <p:spPr bwMode="auto">
                <a:xfrm>
                  <a:off x="1045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44" name="Freeform 92"/>
                <p:cNvSpPr>
                  <a:spLocks/>
                </p:cNvSpPr>
                <p:nvPr/>
              </p:nvSpPr>
              <p:spPr bwMode="auto">
                <a:xfrm>
                  <a:off x="1116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45" name="Freeform 93"/>
                <p:cNvSpPr>
                  <a:spLocks/>
                </p:cNvSpPr>
                <p:nvPr/>
              </p:nvSpPr>
              <p:spPr bwMode="auto">
                <a:xfrm>
                  <a:off x="1181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46" name="Freeform 94"/>
                <p:cNvSpPr>
                  <a:spLocks/>
                </p:cNvSpPr>
                <p:nvPr/>
              </p:nvSpPr>
              <p:spPr bwMode="auto">
                <a:xfrm>
                  <a:off x="1247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47" name="Freeform 95"/>
                <p:cNvSpPr>
                  <a:spLocks/>
                </p:cNvSpPr>
                <p:nvPr/>
              </p:nvSpPr>
              <p:spPr bwMode="auto">
                <a:xfrm>
                  <a:off x="1312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48" name="Freeform 96"/>
                <p:cNvSpPr>
                  <a:spLocks/>
                </p:cNvSpPr>
                <p:nvPr/>
              </p:nvSpPr>
              <p:spPr bwMode="auto">
                <a:xfrm>
                  <a:off x="1378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49" name="Freeform 97"/>
                <p:cNvSpPr>
                  <a:spLocks/>
                </p:cNvSpPr>
                <p:nvPr/>
              </p:nvSpPr>
              <p:spPr bwMode="auto">
                <a:xfrm>
                  <a:off x="1443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50" name="Freeform 98"/>
                <p:cNvSpPr>
                  <a:spLocks/>
                </p:cNvSpPr>
                <p:nvPr/>
              </p:nvSpPr>
              <p:spPr bwMode="auto">
                <a:xfrm>
                  <a:off x="1509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51" name="Freeform 99"/>
                <p:cNvSpPr>
                  <a:spLocks/>
                </p:cNvSpPr>
                <p:nvPr/>
              </p:nvSpPr>
              <p:spPr bwMode="auto">
                <a:xfrm>
                  <a:off x="1574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52" name="Freeform 100"/>
                <p:cNvSpPr>
                  <a:spLocks/>
                </p:cNvSpPr>
                <p:nvPr/>
              </p:nvSpPr>
              <p:spPr bwMode="auto">
                <a:xfrm>
                  <a:off x="1640" y="1780"/>
                  <a:ext cx="145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53" name="Freeform 101"/>
                <p:cNvSpPr>
                  <a:spLocks/>
                </p:cNvSpPr>
                <p:nvPr/>
              </p:nvSpPr>
              <p:spPr bwMode="auto">
                <a:xfrm>
                  <a:off x="1705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" name="Group 102"/>
            <p:cNvGrpSpPr>
              <a:grpSpLocks/>
            </p:cNvGrpSpPr>
            <p:nvPr/>
          </p:nvGrpSpPr>
          <p:grpSpPr bwMode="auto">
            <a:xfrm>
              <a:off x="2187" y="2730"/>
              <a:ext cx="490" cy="497"/>
              <a:chOff x="967" y="1678"/>
              <a:chExt cx="688" cy="700"/>
            </a:xfrm>
          </p:grpSpPr>
          <p:sp>
            <p:nvSpPr>
              <p:cNvPr id="202855" name="Text Box 103"/>
              <p:cNvSpPr txBox="1">
                <a:spLocks noChangeArrowheads="1"/>
              </p:cNvSpPr>
              <p:nvPr/>
            </p:nvSpPr>
            <p:spPr bwMode="auto">
              <a:xfrm>
                <a:off x="967" y="1678"/>
                <a:ext cx="688" cy="700"/>
              </a:xfrm>
              <a:prstGeom prst="rect">
                <a:avLst/>
              </a:prstGeom>
              <a:noFill/>
              <a:ln w="19050">
                <a:solidFill>
                  <a:srgbClr val="00CC00"/>
                </a:solidFill>
                <a:miter lim="800000"/>
                <a:headEnd/>
                <a:tailEnd/>
              </a:ln>
              <a:effectLst/>
            </p:spPr>
            <p:txBody>
              <a:bodyPr lIns="0" rIns="0"/>
              <a:lstStyle/>
              <a:p>
                <a:pPr algn="ctr">
                  <a:lnSpc>
                    <a:spcPct val="85000"/>
                  </a:lnSpc>
                  <a:spcBef>
                    <a:spcPct val="10000"/>
                  </a:spcBef>
                </a:pPr>
                <a:endParaRPr lang="en-US" sz="1200" b="1">
                  <a:latin typeface="Arial" charset="0"/>
                </a:endParaRPr>
              </a:p>
            </p:txBody>
          </p:sp>
          <p:grpSp>
            <p:nvGrpSpPr>
              <p:cNvPr id="19" name="Group 104"/>
              <p:cNvGrpSpPr>
                <a:grpSpLocks/>
              </p:cNvGrpSpPr>
              <p:nvPr/>
            </p:nvGrpSpPr>
            <p:grpSpPr bwMode="auto">
              <a:xfrm>
                <a:off x="1035" y="1764"/>
                <a:ext cx="552" cy="529"/>
                <a:chOff x="1045" y="1780"/>
                <a:chExt cx="806" cy="773"/>
              </a:xfrm>
            </p:grpSpPr>
            <p:sp>
              <p:nvSpPr>
                <p:cNvPr id="202857" name="Freeform 105"/>
                <p:cNvSpPr>
                  <a:spLocks/>
                </p:cNvSpPr>
                <p:nvPr/>
              </p:nvSpPr>
              <p:spPr bwMode="auto">
                <a:xfrm>
                  <a:off x="1045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58" name="Freeform 106"/>
                <p:cNvSpPr>
                  <a:spLocks/>
                </p:cNvSpPr>
                <p:nvPr/>
              </p:nvSpPr>
              <p:spPr bwMode="auto">
                <a:xfrm>
                  <a:off x="1116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59" name="Freeform 107"/>
                <p:cNvSpPr>
                  <a:spLocks/>
                </p:cNvSpPr>
                <p:nvPr/>
              </p:nvSpPr>
              <p:spPr bwMode="auto">
                <a:xfrm>
                  <a:off x="1181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60" name="Freeform 108"/>
                <p:cNvSpPr>
                  <a:spLocks/>
                </p:cNvSpPr>
                <p:nvPr/>
              </p:nvSpPr>
              <p:spPr bwMode="auto">
                <a:xfrm>
                  <a:off x="1247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61" name="Freeform 109"/>
                <p:cNvSpPr>
                  <a:spLocks/>
                </p:cNvSpPr>
                <p:nvPr/>
              </p:nvSpPr>
              <p:spPr bwMode="auto">
                <a:xfrm>
                  <a:off x="1312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62" name="Freeform 110"/>
                <p:cNvSpPr>
                  <a:spLocks/>
                </p:cNvSpPr>
                <p:nvPr/>
              </p:nvSpPr>
              <p:spPr bwMode="auto">
                <a:xfrm>
                  <a:off x="1378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63" name="Freeform 111"/>
                <p:cNvSpPr>
                  <a:spLocks/>
                </p:cNvSpPr>
                <p:nvPr/>
              </p:nvSpPr>
              <p:spPr bwMode="auto">
                <a:xfrm>
                  <a:off x="1443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64" name="Freeform 112"/>
                <p:cNvSpPr>
                  <a:spLocks/>
                </p:cNvSpPr>
                <p:nvPr/>
              </p:nvSpPr>
              <p:spPr bwMode="auto">
                <a:xfrm>
                  <a:off x="1509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65" name="Freeform 113"/>
                <p:cNvSpPr>
                  <a:spLocks/>
                </p:cNvSpPr>
                <p:nvPr/>
              </p:nvSpPr>
              <p:spPr bwMode="auto">
                <a:xfrm>
                  <a:off x="1574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66" name="Freeform 114"/>
                <p:cNvSpPr>
                  <a:spLocks/>
                </p:cNvSpPr>
                <p:nvPr/>
              </p:nvSpPr>
              <p:spPr bwMode="auto">
                <a:xfrm>
                  <a:off x="1640" y="1780"/>
                  <a:ext cx="145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67" name="Freeform 115"/>
                <p:cNvSpPr>
                  <a:spLocks/>
                </p:cNvSpPr>
                <p:nvPr/>
              </p:nvSpPr>
              <p:spPr bwMode="auto">
                <a:xfrm>
                  <a:off x="1705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" name="Group 116"/>
            <p:cNvGrpSpPr>
              <a:grpSpLocks/>
            </p:cNvGrpSpPr>
            <p:nvPr/>
          </p:nvGrpSpPr>
          <p:grpSpPr bwMode="auto">
            <a:xfrm>
              <a:off x="1383" y="2730"/>
              <a:ext cx="489" cy="497"/>
              <a:chOff x="967" y="1678"/>
              <a:chExt cx="688" cy="700"/>
            </a:xfrm>
          </p:grpSpPr>
          <p:sp>
            <p:nvSpPr>
              <p:cNvPr id="202869" name="Text Box 117"/>
              <p:cNvSpPr txBox="1">
                <a:spLocks noChangeArrowheads="1"/>
              </p:cNvSpPr>
              <p:nvPr/>
            </p:nvSpPr>
            <p:spPr bwMode="auto">
              <a:xfrm>
                <a:off x="967" y="1678"/>
                <a:ext cx="688" cy="700"/>
              </a:xfrm>
              <a:prstGeom prst="rect">
                <a:avLst/>
              </a:prstGeom>
              <a:noFill/>
              <a:ln w="19050">
                <a:solidFill>
                  <a:srgbClr val="00CC00"/>
                </a:solidFill>
                <a:miter lim="800000"/>
                <a:headEnd/>
                <a:tailEnd/>
              </a:ln>
              <a:effectLst/>
            </p:spPr>
            <p:txBody>
              <a:bodyPr lIns="0" rIns="0"/>
              <a:lstStyle/>
              <a:p>
                <a:pPr algn="ctr">
                  <a:lnSpc>
                    <a:spcPct val="85000"/>
                  </a:lnSpc>
                  <a:spcBef>
                    <a:spcPct val="10000"/>
                  </a:spcBef>
                </a:pPr>
                <a:endParaRPr lang="en-US" sz="1200" b="1">
                  <a:latin typeface="Arial" charset="0"/>
                </a:endParaRPr>
              </a:p>
            </p:txBody>
          </p:sp>
          <p:grpSp>
            <p:nvGrpSpPr>
              <p:cNvPr id="21" name="Group 118"/>
              <p:cNvGrpSpPr>
                <a:grpSpLocks/>
              </p:cNvGrpSpPr>
              <p:nvPr/>
            </p:nvGrpSpPr>
            <p:grpSpPr bwMode="auto">
              <a:xfrm>
                <a:off x="1035" y="1764"/>
                <a:ext cx="552" cy="529"/>
                <a:chOff x="1045" y="1780"/>
                <a:chExt cx="806" cy="773"/>
              </a:xfrm>
            </p:grpSpPr>
            <p:sp>
              <p:nvSpPr>
                <p:cNvPr id="202871" name="Freeform 119"/>
                <p:cNvSpPr>
                  <a:spLocks/>
                </p:cNvSpPr>
                <p:nvPr/>
              </p:nvSpPr>
              <p:spPr bwMode="auto">
                <a:xfrm>
                  <a:off x="1045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72" name="Freeform 120"/>
                <p:cNvSpPr>
                  <a:spLocks/>
                </p:cNvSpPr>
                <p:nvPr/>
              </p:nvSpPr>
              <p:spPr bwMode="auto">
                <a:xfrm>
                  <a:off x="1116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73" name="Freeform 121"/>
                <p:cNvSpPr>
                  <a:spLocks/>
                </p:cNvSpPr>
                <p:nvPr/>
              </p:nvSpPr>
              <p:spPr bwMode="auto">
                <a:xfrm>
                  <a:off x="1181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74" name="Freeform 122"/>
                <p:cNvSpPr>
                  <a:spLocks/>
                </p:cNvSpPr>
                <p:nvPr/>
              </p:nvSpPr>
              <p:spPr bwMode="auto">
                <a:xfrm>
                  <a:off x="1247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75" name="Freeform 123"/>
                <p:cNvSpPr>
                  <a:spLocks/>
                </p:cNvSpPr>
                <p:nvPr/>
              </p:nvSpPr>
              <p:spPr bwMode="auto">
                <a:xfrm>
                  <a:off x="1312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76" name="Freeform 124"/>
                <p:cNvSpPr>
                  <a:spLocks/>
                </p:cNvSpPr>
                <p:nvPr/>
              </p:nvSpPr>
              <p:spPr bwMode="auto">
                <a:xfrm>
                  <a:off x="1378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77" name="Freeform 125"/>
                <p:cNvSpPr>
                  <a:spLocks/>
                </p:cNvSpPr>
                <p:nvPr/>
              </p:nvSpPr>
              <p:spPr bwMode="auto">
                <a:xfrm>
                  <a:off x="1443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78" name="Freeform 126"/>
                <p:cNvSpPr>
                  <a:spLocks/>
                </p:cNvSpPr>
                <p:nvPr/>
              </p:nvSpPr>
              <p:spPr bwMode="auto">
                <a:xfrm>
                  <a:off x="1509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79" name="Freeform 127"/>
                <p:cNvSpPr>
                  <a:spLocks/>
                </p:cNvSpPr>
                <p:nvPr/>
              </p:nvSpPr>
              <p:spPr bwMode="auto">
                <a:xfrm>
                  <a:off x="1574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80" name="Freeform 128"/>
                <p:cNvSpPr>
                  <a:spLocks/>
                </p:cNvSpPr>
                <p:nvPr/>
              </p:nvSpPr>
              <p:spPr bwMode="auto">
                <a:xfrm>
                  <a:off x="1640" y="1780"/>
                  <a:ext cx="145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81" name="Freeform 129"/>
                <p:cNvSpPr>
                  <a:spLocks/>
                </p:cNvSpPr>
                <p:nvPr/>
              </p:nvSpPr>
              <p:spPr bwMode="auto">
                <a:xfrm>
                  <a:off x="1705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02882" name="Text Box 130"/>
          <p:cNvSpPr txBox="1">
            <a:spLocks noChangeArrowheads="1"/>
          </p:cNvSpPr>
          <p:nvPr/>
        </p:nvSpPr>
        <p:spPr bwMode="auto">
          <a:xfrm>
            <a:off x="544513" y="5405438"/>
            <a:ext cx="911225" cy="3667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800" b="1">
                <a:solidFill>
                  <a:schemeClr val="accent2"/>
                </a:solidFill>
                <a:latin typeface="Arial" charset="0"/>
              </a:rPr>
              <a:t>Grid 1</a:t>
            </a:r>
          </a:p>
        </p:txBody>
      </p:sp>
      <p:sp>
        <p:nvSpPr>
          <p:cNvPr id="202883" name="Line 131"/>
          <p:cNvSpPr>
            <a:spLocks noChangeShapeType="1"/>
          </p:cNvSpPr>
          <p:nvPr/>
        </p:nvSpPr>
        <p:spPr bwMode="auto">
          <a:xfrm>
            <a:off x="4356100" y="4908550"/>
            <a:ext cx="585788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2884" name="Line 132"/>
          <p:cNvSpPr>
            <a:spLocks noChangeShapeType="1"/>
          </p:cNvSpPr>
          <p:nvPr/>
        </p:nvSpPr>
        <p:spPr bwMode="auto">
          <a:xfrm>
            <a:off x="4356100" y="6118225"/>
            <a:ext cx="585788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2885" name="Line 133"/>
          <p:cNvSpPr>
            <a:spLocks noChangeShapeType="1"/>
          </p:cNvSpPr>
          <p:nvPr/>
        </p:nvSpPr>
        <p:spPr bwMode="auto">
          <a:xfrm>
            <a:off x="6894513" y="4491038"/>
            <a:ext cx="0" cy="20383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2886" name="Text Box 134"/>
          <p:cNvSpPr txBox="1">
            <a:spLocks noChangeArrowheads="1"/>
          </p:cNvSpPr>
          <p:nvPr/>
        </p:nvSpPr>
        <p:spPr bwMode="auto">
          <a:xfrm>
            <a:off x="7010400" y="5181600"/>
            <a:ext cx="1708150" cy="91598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Arial" charset="0"/>
              </a:rPr>
              <a:t>Sequential</a:t>
            </a:r>
          </a:p>
          <a:p>
            <a:r>
              <a:rPr lang="en-US" sz="1800" b="1">
                <a:solidFill>
                  <a:schemeClr val="accent2"/>
                </a:solidFill>
                <a:latin typeface="Arial" charset="0"/>
              </a:rPr>
              <a:t>Grids</a:t>
            </a:r>
          </a:p>
          <a:p>
            <a:r>
              <a:rPr lang="en-US" sz="1800" b="1">
                <a:solidFill>
                  <a:schemeClr val="accent2"/>
                </a:solidFill>
                <a:latin typeface="Arial" charset="0"/>
              </a:rPr>
              <a:t>in Time</a:t>
            </a:r>
          </a:p>
        </p:txBody>
      </p:sp>
      <p:grpSp>
        <p:nvGrpSpPr>
          <p:cNvPr id="23" name="Group 136"/>
          <p:cNvGrpSpPr>
            <a:grpSpLocks/>
          </p:cNvGrpSpPr>
          <p:nvPr/>
        </p:nvGrpSpPr>
        <p:grpSpPr bwMode="auto">
          <a:xfrm>
            <a:off x="454025" y="2349500"/>
            <a:ext cx="1092200" cy="1443038"/>
            <a:chOff x="286" y="1620"/>
            <a:chExt cx="688" cy="909"/>
          </a:xfrm>
        </p:grpSpPr>
        <p:grpSp>
          <p:nvGrpSpPr>
            <p:cNvPr id="24" name="Group 137"/>
            <p:cNvGrpSpPr>
              <a:grpSpLocks/>
            </p:cNvGrpSpPr>
            <p:nvPr/>
          </p:nvGrpSpPr>
          <p:grpSpPr bwMode="auto">
            <a:xfrm>
              <a:off x="286" y="1829"/>
              <a:ext cx="688" cy="700"/>
              <a:chOff x="967" y="1678"/>
              <a:chExt cx="688" cy="700"/>
            </a:xfrm>
          </p:grpSpPr>
          <p:sp>
            <p:nvSpPr>
              <p:cNvPr id="202890" name="Text Box 138"/>
              <p:cNvSpPr txBox="1">
                <a:spLocks noChangeArrowheads="1"/>
              </p:cNvSpPr>
              <p:nvPr/>
            </p:nvSpPr>
            <p:spPr bwMode="auto">
              <a:xfrm>
                <a:off x="967" y="1678"/>
                <a:ext cx="688" cy="700"/>
              </a:xfrm>
              <a:prstGeom prst="rect">
                <a:avLst/>
              </a:prstGeom>
              <a:noFill/>
              <a:ln w="28575">
                <a:solidFill>
                  <a:srgbClr val="00CC00"/>
                </a:solidFill>
                <a:miter lim="800000"/>
                <a:headEnd/>
                <a:tailEnd/>
              </a:ln>
              <a:effectLst/>
            </p:spPr>
            <p:txBody>
              <a:bodyPr lIns="0" rIns="0"/>
              <a:lstStyle/>
              <a:p>
                <a:pPr algn="ctr">
                  <a:lnSpc>
                    <a:spcPct val="85000"/>
                  </a:lnSpc>
                  <a:spcBef>
                    <a:spcPct val="10000"/>
                  </a:spcBef>
                </a:pPr>
                <a:endParaRPr lang="en-US" sz="1200" b="1">
                  <a:latin typeface="Arial" charset="0"/>
                </a:endParaRPr>
              </a:p>
            </p:txBody>
          </p:sp>
          <p:grpSp>
            <p:nvGrpSpPr>
              <p:cNvPr id="25" name="Group 139"/>
              <p:cNvGrpSpPr>
                <a:grpSpLocks/>
              </p:cNvGrpSpPr>
              <p:nvPr/>
            </p:nvGrpSpPr>
            <p:grpSpPr bwMode="auto">
              <a:xfrm>
                <a:off x="1035" y="1764"/>
                <a:ext cx="552" cy="529"/>
                <a:chOff x="1045" y="1780"/>
                <a:chExt cx="806" cy="773"/>
              </a:xfrm>
            </p:grpSpPr>
            <p:sp>
              <p:nvSpPr>
                <p:cNvPr id="202892" name="Freeform 140"/>
                <p:cNvSpPr>
                  <a:spLocks/>
                </p:cNvSpPr>
                <p:nvPr/>
              </p:nvSpPr>
              <p:spPr bwMode="auto">
                <a:xfrm>
                  <a:off x="1045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93" name="Freeform 141"/>
                <p:cNvSpPr>
                  <a:spLocks/>
                </p:cNvSpPr>
                <p:nvPr/>
              </p:nvSpPr>
              <p:spPr bwMode="auto">
                <a:xfrm>
                  <a:off x="1116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94" name="Freeform 142"/>
                <p:cNvSpPr>
                  <a:spLocks/>
                </p:cNvSpPr>
                <p:nvPr/>
              </p:nvSpPr>
              <p:spPr bwMode="auto">
                <a:xfrm>
                  <a:off x="1181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95" name="Freeform 143"/>
                <p:cNvSpPr>
                  <a:spLocks/>
                </p:cNvSpPr>
                <p:nvPr/>
              </p:nvSpPr>
              <p:spPr bwMode="auto">
                <a:xfrm>
                  <a:off x="1247" y="1780"/>
                  <a:ext cx="147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96" name="Freeform 144"/>
                <p:cNvSpPr>
                  <a:spLocks/>
                </p:cNvSpPr>
                <p:nvPr/>
              </p:nvSpPr>
              <p:spPr bwMode="auto">
                <a:xfrm>
                  <a:off x="1312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97" name="Freeform 145"/>
                <p:cNvSpPr>
                  <a:spLocks/>
                </p:cNvSpPr>
                <p:nvPr/>
              </p:nvSpPr>
              <p:spPr bwMode="auto">
                <a:xfrm>
                  <a:off x="1378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98" name="Freeform 146"/>
                <p:cNvSpPr>
                  <a:spLocks/>
                </p:cNvSpPr>
                <p:nvPr/>
              </p:nvSpPr>
              <p:spPr bwMode="auto">
                <a:xfrm>
                  <a:off x="1443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899" name="Freeform 147"/>
                <p:cNvSpPr>
                  <a:spLocks/>
                </p:cNvSpPr>
                <p:nvPr/>
              </p:nvSpPr>
              <p:spPr bwMode="auto">
                <a:xfrm>
                  <a:off x="1509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900" name="Freeform 148"/>
                <p:cNvSpPr>
                  <a:spLocks/>
                </p:cNvSpPr>
                <p:nvPr/>
              </p:nvSpPr>
              <p:spPr bwMode="auto">
                <a:xfrm>
                  <a:off x="1574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901" name="Freeform 149"/>
                <p:cNvSpPr>
                  <a:spLocks/>
                </p:cNvSpPr>
                <p:nvPr/>
              </p:nvSpPr>
              <p:spPr bwMode="auto">
                <a:xfrm>
                  <a:off x="1640" y="1780"/>
                  <a:ext cx="145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902" name="Freeform 150"/>
                <p:cNvSpPr>
                  <a:spLocks/>
                </p:cNvSpPr>
                <p:nvPr/>
              </p:nvSpPr>
              <p:spPr bwMode="auto">
                <a:xfrm>
                  <a:off x="1705" y="1780"/>
                  <a:ext cx="146" cy="773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200" y="192"/>
                    </a:cxn>
                    <a:cxn ang="0">
                      <a:pos x="8" y="336"/>
                    </a:cxn>
                    <a:cxn ang="0">
                      <a:pos x="152" y="528"/>
                    </a:cxn>
                    <a:cxn ang="0">
                      <a:pos x="8" y="720"/>
                    </a:cxn>
                    <a:cxn ang="0">
                      <a:pos x="152" y="816"/>
                    </a:cxn>
                    <a:cxn ang="0">
                      <a:pos x="56" y="960"/>
                    </a:cxn>
                    <a:cxn ang="0">
                      <a:pos x="152" y="1104"/>
                    </a:cxn>
                    <a:cxn ang="0">
                      <a:pos x="8" y="1248"/>
                    </a:cxn>
                    <a:cxn ang="0">
                      <a:pos x="104" y="1344"/>
                    </a:cxn>
                    <a:cxn ang="0">
                      <a:pos x="56" y="1536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02903" name="Text Box 151"/>
            <p:cNvSpPr txBox="1">
              <a:spLocks noChangeArrowheads="1"/>
            </p:cNvSpPr>
            <p:nvPr/>
          </p:nvSpPr>
          <p:spPr bwMode="auto">
            <a:xfrm>
              <a:off x="376" y="1620"/>
              <a:ext cx="508" cy="23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chemeClr val="accent2"/>
                  </a:solidFill>
                  <a:latin typeface="Arial" charset="0"/>
                </a:rPr>
                <a:t>Block</a:t>
              </a:r>
            </a:p>
          </p:txBody>
        </p:sp>
      </p:grpSp>
      <p:sp>
        <p:nvSpPr>
          <p:cNvPr id="202904" name="Rectangle 152"/>
          <p:cNvSpPr>
            <a:spLocks noChangeArrowheads="1"/>
          </p:cNvSpPr>
          <p:nvPr/>
        </p:nvSpPr>
        <p:spPr bwMode="auto">
          <a:xfrm>
            <a:off x="2151063" y="2855913"/>
            <a:ext cx="1465263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5000"/>
              </a:lnSpc>
              <a:spcBef>
                <a:spcPct val="10000"/>
              </a:spcBef>
            </a:pPr>
            <a:r>
              <a:rPr lang="en-US" sz="1800" b="1" dirty="0">
                <a:latin typeface="Arial" charset="0"/>
              </a:rPr>
              <a:t>Shared</a:t>
            </a:r>
          </a:p>
          <a:p>
            <a:pPr algn="ctr">
              <a:lnSpc>
                <a:spcPct val="85000"/>
              </a:lnSpc>
              <a:spcBef>
                <a:spcPct val="10000"/>
              </a:spcBef>
            </a:pPr>
            <a:r>
              <a:rPr lang="en-US" sz="1800" b="1" dirty="0">
                <a:latin typeface="Arial" charset="0"/>
              </a:rPr>
              <a:t>Memory</a:t>
            </a:r>
          </a:p>
        </p:txBody>
      </p:sp>
      <p:grpSp>
        <p:nvGrpSpPr>
          <p:cNvPr id="26" name="Group 153"/>
          <p:cNvGrpSpPr>
            <a:grpSpLocks/>
          </p:cNvGrpSpPr>
          <p:nvPr/>
        </p:nvGrpSpPr>
        <p:grpSpPr bwMode="auto">
          <a:xfrm>
            <a:off x="1550988" y="2935288"/>
            <a:ext cx="585788" cy="603250"/>
            <a:chOff x="977" y="1843"/>
            <a:chExt cx="369" cy="380"/>
          </a:xfrm>
        </p:grpSpPr>
        <p:sp>
          <p:nvSpPr>
            <p:cNvPr id="202906" name="Line 154"/>
            <p:cNvSpPr>
              <a:spLocks noChangeShapeType="1"/>
            </p:cNvSpPr>
            <p:nvPr/>
          </p:nvSpPr>
          <p:spPr bwMode="auto">
            <a:xfrm>
              <a:off x="977" y="2033"/>
              <a:ext cx="36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907" name="Line 155"/>
            <p:cNvSpPr>
              <a:spLocks noChangeShapeType="1"/>
            </p:cNvSpPr>
            <p:nvPr/>
          </p:nvSpPr>
          <p:spPr bwMode="auto">
            <a:xfrm>
              <a:off x="977" y="1969"/>
              <a:ext cx="36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908" name="Line 156"/>
            <p:cNvSpPr>
              <a:spLocks noChangeShapeType="1"/>
            </p:cNvSpPr>
            <p:nvPr/>
          </p:nvSpPr>
          <p:spPr bwMode="auto">
            <a:xfrm>
              <a:off x="977" y="1906"/>
              <a:ext cx="36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909" name="Line 157"/>
            <p:cNvSpPr>
              <a:spLocks noChangeShapeType="1"/>
            </p:cNvSpPr>
            <p:nvPr/>
          </p:nvSpPr>
          <p:spPr bwMode="auto">
            <a:xfrm>
              <a:off x="977" y="2096"/>
              <a:ext cx="36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910" name="Line 158"/>
            <p:cNvSpPr>
              <a:spLocks noChangeShapeType="1"/>
            </p:cNvSpPr>
            <p:nvPr/>
          </p:nvSpPr>
          <p:spPr bwMode="auto">
            <a:xfrm>
              <a:off x="977" y="2159"/>
              <a:ext cx="36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911" name="Line 159"/>
            <p:cNvSpPr>
              <a:spLocks noChangeShapeType="1"/>
            </p:cNvSpPr>
            <p:nvPr/>
          </p:nvSpPr>
          <p:spPr bwMode="auto">
            <a:xfrm>
              <a:off x="977" y="1843"/>
              <a:ext cx="36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912" name="Line 160"/>
            <p:cNvSpPr>
              <a:spLocks noChangeShapeType="1"/>
            </p:cNvSpPr>
            <p:nvPr/>
          </p:nvSpPr>
          <p:spPr bwMode="auto">
            <a:xfrm>
              <a:off x="977" y="2223"/>
              <a:ext cx="36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ChangeArrowheads="1"/>
          </p:cNvSpPr>
          <p:nvPr/>
        </p:nvSpPr>
        <p:spPr bwMode="auto">
          <a:xfrm>
            <a:off x="76200" y="1066800"/>
            <a:ext cx="1143000" cy="1143000"/>
          </a:xfrm>
          <a:prstGeom prst="rect">
            <a:avLst/>
          </a:prstGeom>
          <a:solidFill>
            <a:schemeClr val="bg1"/>
          </a:solidFill>
          <a:ln w="25400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auto">
          <a:xfrm>
            <a:off x="211138" y="1176338"/>
            <a:ext cx="1143000" cy="1143000"/>
          </a:xfrm>
          <a:prstGeom prst="rect">
            <a:avLst/>
          </a:prstGeom>
          <a:solidFill>
            <a:schemeClr val="bg1"/>
          </a:solidFill>
          <a:ln w="25400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4249738" y="1023938"/>
            <a:ext cx="1143000" cy="1143000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53" name="Rectangle 5"/>
          <p:cNvSpPr>
            <a:spLocks noChangeArrowheads="1"/>
          </p:cNvSpPr>
          <p:nvPr/>
        </p:nvSpPr>
        <p:spPr bwMode="auto">
          <a:xfrm>
            <a:off x="4097338" y="1176338"/>
            <a:ext cx="1143000" cy="1143000"/>
          </a:xfrm>
          <a:prstGeom prst="rect">
            <a:avLst/>
          </a:prstGeom>
          <a:solidFill>
            <a:schemeClr val="bg1"/>
          </a:solidFill>
          <a:ln w="25400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54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305800" cy="762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Review:  SM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Memory Architecture</a:t>
            </a: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114800" y="2590800"/>
            <a:ext cx="4876800" cy="3944938"/>
          </a:xfrm>
        </p:spPr>
        <p:txBody>
          <a:bodyPr/>
          <a:lstStyle/>
          <a:p>
            <a:pPr marL="457200" indent="-457200"/>
            <a:r>
              <a:rPr lang="en-US" sz="2000" dirty="0"/>
              <a:t>Threads in a block share data &amp; results</a:t>
            </a:r>
          </a:p>
          <a:p>
            <a:pPr marL="974725" lvl="1" indent="-403225"/>
            <a:r>
              <a:rPr lang="en-US" sz="1800" dirty="0"/>
              <a:t>In Memory and Shared Memory</a:t>
            </a:r>
          </a:p>
          <a:p>
            <a:pPr marL="974725" lvl="1" indent="-403225"/>
            <a:r>
              <a:rPr lang="en-US" sz="1800" dirty="0"/>
              <a:t>Synchronize at barrier instruction</a:t>
            </a:r>
          </a:p>
          <a:p>
            <a:pPr marL="457200" indent="-457200"/>
            <a:r>
              <a:rPr lang="en-US" sz="2000" dirty="0"/>
              <a:t>Per-Block Shared Memory Allocation</a:t>
            </a:r>
          </a:p>
          <a:p>
            <a:pPr marL="974725" lvl="1" indent="-403225"/>
            <a:r>
              <a:rPr lang="en-US" sz="1800" dirty="0"/>
              <a:t>Keeps data close to processor</a:t>
            </a:r>
          </a:p>
          <a:p>
            <a:pPr marL="974725" lvl="1" indent="-403225"/>
            <a:r>
              <a:rPr lang="en-US" sz="1800" dirty="0"/>
              <a:t>Minimize trips to global Memory</a:t>
            </a:r>
          </a:p>
          <a:p>
            <a:pPr marL="974725" lvl="1" indent="-403225"/>
            <a:r>
              <a:rPr lang="en-US" sz="1800" dirty="0"/>
              <a:t>Shared Memory is dynamically allocated to blocks, one of the limiting resources</a:t>
            </a:r>
          </a:p>
        </p:txBody>
      </p:sp>
      <p:sp>
        <p:nvSpPr>
          <p:cNvPr id="206856" name="Rectangle 8"/>
          <p:cNvSpPr>
            <a:spLocks noChangeArrowheads="1"/>
          </p:cNvSpPr>
          <p:nvPr/>
        </p:nvSpPr>
        <p:spPr bwMode="auto">
          <a:xfrm>
            <a:off x="1797050" y="1533525"/>
            <a:ext cx="1808163" cy="34464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57" name="Freeform 9"/>
          <p:cNvSpPr>
            <a:spLocks/>
          </p:cNvSpPr>
          <p:nvPr/>
        </p:nvSpPr>
        <p:spPr bwMode="auto">
          <a:xfrm>
            <a:off x="3540125" y="1323975"/>
            <a:ext cx="395288" cy="2709863"/>
          </a:xfrm>
          <a:custGeom>
            <a:avLst/>
            <a:gdLst/>
            <a:ahLst/>
            <a:cxnLst>
              <a:cxn ang="0">
                <a:pos x="0" y="1707"/>
              </a:cxn>
              <a:cxn ang="0">
                <a:pos x="3" y="174"/>
              </a:cxn>
              <a:cxn ang="0">
                <a:pos x="246" y="3"/>
              </a:cxn>
              <a:cxn ang="0">
                <a:pos x="243" y="0"/>
              </a:cxn>
              <a:cxn ang="0">
                <a:pos x="249" y="693"/>
              </a:cxn>
            </a:cxnLst>
            <a:rect l="0" t="0" r="r" b="b"/>
            <a:pathLst>
              <a:path w="249" h="1707">
                <a:moveTo>
                  <a:pt x="0" y="1707"/>
                </a:moveTo>
                <a:lnTo>
                  <a:pt x="3" y="174"/>
                </a:lnTo>
                <a:lnTo>
                  <a:pt x="246" y="3"/>
                </a:lnTo>
                <a:lnTo>
                  <a:pt x="243" y="0"/>
                </a:lnTo>
                <a:lnTo>
                  <a:pt x="249" y="693"/>
                </a:lnTo>
              </a:path>
            </a:pathLst>
          </a:custGeom>
          <a:solidFill>
            <a:srgbClr val="FFFF99">
              <a:alpha val="33000"/>
            </a:srgbClr>
          </a:solidFill>
          <a:ln w="7620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858" name="Freeform 10"/>
          <p:cNvSpPr>
            <a:spLocks/>
          </p:cNvSpPr>
          <p:nvPr/>
        </p:nvSpPr>
        <p:spPr bwMode="auto">
          <a:xfrm>
            <a:off x="1463675" y="1319213"/>
            <a:ext cx="404813" cy="2724150"/>
          </a:xfrm>
          <a:custGeom>
            <a:avLst/>
            <a:gdLst/>
            <a:ahLst/>
            <a:cxnLst>
              <a:cxn ang="0">
                <a:pos x="6" y="699"/>
              </a:cxn>
              <a:cxn ang="0">
                <a:pos x="255" y="1716"/>
              </a:cxn>
              <a:cxn ang="0">
                <a:pos x="252" y="177"/>
              </a:cxn>
              <a:cxn ang="0">
                <a:pos x="0" y="0"/>
              </a:cxn>
            </a:cxnLst>
            <a:rect l="0" t="0" r="r" b="b"/>
            <a:pathLst>
              <a:path w="255" h="1716">
                <a:moveTo>
                  <a:pt x="6" y="699"/>
                </a:moveTo>
                <a:lnTo>
                  <a:pt x="255" y="1716"/>
                </a:lnTo>
                <a:lnTo>
                  <a:pt x="252" y="177"/>
                </a:lnTo>
                <a:lnTo>
                  <a:pt x="0" y="0"/>
                </a:lnTo>
              </a:path>
            </a:pathLst>
          </a:custGeom>
          <a:solidFill>
            <a:srgbClr val="99FF99">
              <a:alpha val="33000"/>
            </a:srgbClr>
          </a:solidFill>
          <a:ln w="7620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46075" y="1323975"/>
            <a:ext cx="1114425" cy="1104900"/>
            <a:chOff x="568" y="2568"/>
            <a:chExt cx="1219" cy="1480"/>
          </a:xfrm>
        </p:grpSpPr>
        <p:sp>
          <p:nvSpPr>
            <p:cNvPr id="206860" name="Text Box 12"/>
            <p:cNvSpPr txBox="1">
              <a:spLocks noChangeArrowheads="1"/>
            </p:cNvSpPr>
            <p:nvPr/>
          </p:nvSpPr>
          <p:spPr bwMode="auto">
            <a:xfrm>
              <a:off x="568" y="2568"/>
              <a:ext cx="1219" cy="1480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  <a:ln w="2857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lIns="0" rIns="0"/>
            <a:lstStyle/>
            <a:p>
              <a:pPr algn="ctr">
                <a:lnSpc>
                  <a:spcPct val="85000"/>
                </a:lnSpc>
                <a:spcBef>
                  <a:spcPct val="10000"/>
                </a:spcBef>
              </a:pPr>
              <a:r>
                <a:rPr lang="en-US" sz="1200">
                  <a:latin typeface="Tahoma" pitchFamily="34" charset="0"/>
                </a:rPr>
                <a:t>t0 t1 t2 … tm</a:t>
              </a:r>
              <a:endParaRPr lang="en-US" sz="1200">
                <a:latin typeface="Arial" charset="0"/>
              </a:endParaRPr>
            </a:p>
          </p:txBody>
        </p:sp>
        <p:sp>
          <p:nvSpPr>
            <p:cNvPr id="206861" name="Freeform 13"/>
            <p:cNvSpPr>
              <a:spLocks/>
            </p:cNvSpPr>
            <p:nvPr/>
          </p:nvSpPr>
          <p:spPr bwMode="auto">
            <a:xfrm>
              <a:off x="704" y="2858"/>
              <a:ext cx="166" cy="107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00" y="192"/>
                </a:cxn>
                <a:cxn ang="0">
                  <a:pos x="8" y="336"/>
                </a:cxn>
                <a:cxn ang="0">
                  <a:pos x="152" y="528"/>
                </a:cxn>
                <a:cxn ang="0">
                  <a:pos x="8" y="720"/>
                </a:cxn>
                <a:cxn ang="0">
                  <a:pos x="152" y="816"/>
                </a:cxn>
                <a:cxn ang="0">
                  <a:pos x="56" y="960"/>
                </a:cxn>
                <a:cxn ang="0">
                  <a:pos x="152" y="1104"/>
                </a:cxn>
                <a:cxn ang="0">
                  <a:pos x="8" y="1248"/>
                </a:cxn>
                <a:cxn ang="0">
                  <a:pos x="104" y="1344"/>
                </a:cxn>
                <a:cxn ang="0">
                  <a:pos x="56" y="1536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00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862" name="Freeform 14"/>
            <p:cNvSpPr>
              <a:spLocks/>
            </p:cNvSpPr>
            <p:nvPr/>
          </p:nvSpPr>
          <p:spPr bwMode="auto">
            <a:xfrm>
              <a:off x="784" y="2858"/>
              <a:ext cx="166" cy="107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00" y="192"/>
                </a:cxn>
                <a:cxn ang="0">
                  <a:pos x="8" y="336"/>
                </a:cxn>
                <a:cxn ang="0">
                  <a:pos x="152" y="528"/>
                </a:cxn>
                <a:cxn ang="0">
                  <a:pos x="8" y="720"/>
                </a:cxn>
                <a:cxn ang="0">
                  <a:pos x="152" y="816"/>
                </a:cxn>
                <a:cxn ang="0">
                  <a:pos x="56" y="960"/>
                </a:cxn>
                <a:cxn ang="0">
                  <a:pos x="152" y="1104"/>
                </a:cxn>
                <a:cxn ang="0">
                  <a:pos x="8" y="1248"/>
                </a:cxn>
                <a:cxn ang="0">
                  <a:pos x="104" y="1344"/>
                </a:cxn>
                <a:cxn ang="0">
                  <a:pos x="56" y="1536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00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863" name="Freeform 15"/>
            <p:cNvSpPr>
              <a:spLocks/>
            </p:cNvSpPr>
            <p:nvPr/>
          </p:nvSpPr>
          <p:spPr bwMode="auto">
            <a:xfrm>
              <a:off x="858" y="2858"/>
              <a:ext cx="166" cy="107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00" y="192"/>
                </a:cxn>
                <a:cxn ang="0">
                  <a:pos x="8" y="336"/>
                </a:cxn>
                <a:cxn ang="0">
                  <a:pos x="152" y="528"/>
                </a:cxn>
                <a:cxn ang="0">
                  <a:pos x="8" y="720"/>
                </a:cxn>
                <a:cxn ang="0">
                  <a:pos x="152" y="816"/>
                </a:cxn>
                <a:cxn ang="0">
                  <a:pos x="56" y="960"/>
                </a:cxn>
                <a:cxn ang="0">
                  <a:pos x="152" y="1104"/>
                </a:cxn>
                <a:cxn ang="0">
                  <a:pos x="8" y="1248"/>
                </a:cxn>
                <a:cxn ang="0">
                  <a:pos x="104" y="1344"/>
                </a:cxn>
                <a:cxn ang="0">
                  <a:pos x="56" y="1536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00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864" name="Freeform 16"/>
            <p:cNvSpPr>
              <a:spLocks/>
            </p:cNvSpPr>
            <p:nvPr/>
          </p:nvSpPr>
          <p:spPr bwMode="auto">
            <a:xfrm>
              <a:off x="932" y="2858"/>
              <a:ext cx="166" cy="107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00" y="192"/>
                </a:cxn>
                <a:cxn ang="0">
                  <a:pos x="8" y="336"/>
                </a:cxn>
                <a:cxn ang="0">
                  <a:pos x="152" y="528"/>
                </a:cxn>
                <a:cxn ang="0">
                  <a:pos x="8" y="720"/>
                </a:cxn>
                <a:cxn ang="0">
                  <a:pos x="152" y="816"/>
                </a:cxn>
                <a:cxn ang="0">
                  <a:pos x="56" y="960"/>
                </a:cxn>
                <a:cxn ang="0">
                  <a:pos x="152" y="1104"/>
                </a:cxn>
                <a:cxn ang="0">
                  <a:pos x="8" y="1248"/>
                </a:cxn>
                <a:cxn ang="0">
                  <a:pos x="104" y="1344"/>
                </a:cxn>
                <a:cxn ang="0">
                  <a:pos x="56" y="1536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00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865" name="Freeform 17"/>
            <p:cNvSpPr>
              <a:spLocks/>
            </p:cNvSpPr>
            <p:nvPr/>
          </p:nvSpPr>
          <p:spPr bwMode="auto">
            <a:xfrm>
              <a:off x="1006" y="2858"/>
              <a:ext cx="165" cy="107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00" y="192"/>
                </a:cxn>
                <a:cxn ang="0">
                  <a:pos x="8" y="336"/>
                </a:cxn>
                <a:cxn ang="0">
                  <a:pos x="152" y="528"/>
                </a:cxn>
                <a:cxn ang="0">
                  <a:pos x="8" y="720"/>
                </a:cxn>
                <a:cxn ang="0">
                  <a:pos x="152" y="816"/>
                </a:cxn>
                <a:cxn ang="0">
                  <a:pos x="56" y="960"/>
                </a:cxn>
                <a:cxn ang="0">
                  <a:pos x="152" y="1104"/>
                </a:cxn>
                <a:cxn ang="0">
                  <a:pos x="8" y="1248"/>
                </a:cxn>
                <a:cxn ang="0">
                  <a:pos x="104" y="1344"/>
                </a:cxn>
                <a:cxn ang="0">
                  <a:pos x="56" y="1536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00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866" name="Freeform 18"/>
            <p:cNvSpPr>
              <a:spLocks/>
            </p:cNvSpPr>
            <p:nvPr/>
          </p:nvSpPr>
          <p:spPr bwMode="auto">
            <a:xfrm>
              <a:off x="1080" y="2858"/>
              <a:ext cx="165" cy="107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00" y="192"/>
                </a:cxn>
                <a:cxn ang="0">
                  <a:pos x="8" y="336"/>
                </a:cxn>
                <a:cxn ang="0">
                  <a:pos x="152" y="528"/>
                </a:cxn>
                <a:cxn ang="0">
                  <a:pos x="8" y="720"/>
                </a:cxn>
                <a:cxn ang="0">
                  <a:pos x="152" y="816"/>
                </a:cxn>
                <a:cxn ang="0">
                  <a:pos x="56" y="960"/>
                </a:cxn>
                <a:cxn ang="0">
                  <a:pos x="152" y="1104"/>
                </a:cxn>
                <a:cxn ang="0">
                  <a:pos x="8" y="1248"/>
                </a:cxn>
                <a:cxn ang="0">
                  <a:pos x="104" y="1344"/>
                </a:cxn>
                <a:cxn ang="0">
                  <a:pos x="56" y="1536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00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867" name="Freeform 19"/>
            <p:cNvSpPr>
              <a:spLocks/>
            </p:cNvSpPr>
            <p:nvPr/>
          </p:nvSpPr>
          <p:spPr bwMode="auto">
            <a:xfrm>
              <a:off x="1154" y="2858"/>
              <a:ext cx="165" cy="107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00" y="192"/>
                </a:cxn>
                <a:cxn ang="0">
                  <a:pos x="8" y="336"/>
                </a:cxn>
                <a:cxn ang="0">
                  <a:pos x="152" y="528"/>
                </a:cxn>
                <a:cxn ang="0">
                  <a:pos x="8" y="720"/>
                </a:cxn>
                <a:cxn ang="0">
                  <a:pos x="152" y="816"/>
                </a:cxn>
                <a:cxn ang="0">
                  <a:pos x="56" y="960"/>
                </a:cxn>
                <a:cxn ang="0">
                  <a:pos x="152" y="1104"/>
                </a:cxn>
                <a:cxn ang="0">
                  <a:pos x="8" y="1248"/>
                </a:cxn>
                <a:cxn ang="0">
                  <a:pos x="104" y="1344"/>
                </a:cxn>
                <a:cxn ang="0">
                  <a:pos x="56" y="1536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00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868" name="Freeform 20"/>
            <p:cNvSpPr>
              <a:spLocks/>
            </p:cNvSpPr>
            <p:nvPr/>
          </p:nvSpPr>
          <p:spPr bwMode="auto">
            <a:xfrm>
              <a:off x="1228" y="2858"/>
              <a:ext cx="165" cy="107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00" y="192"/>
                </a:cxn>
                <a:cxn ang="0">
                  <a:pos x="8" y="336"/>
                </a:cxn>
                <a:cxn ang="0">
                  <a:pos x="152" y="528"/>
                </a:cxn>
                <a:cxn ang="0">
                  <a:pos x="8" y="720"/>
                </a:cxn>
                <a:cxn ang="0">
                  <a:pos x="152" y="816"/>
                </a:cxn>
                <a:cxn ang="0">
                  <a:pos x="56" y="960"/>
                </a:cxn>
                <a:cxn ang="0">
                  <a:pos x="152" y="1104"/>
                </a:cxn>
                <a:cxn ang="0">
                  <a:pos x="8" y="1248"/>
                </a:cxn>
                <a:cxn ang="0">
                  <a:pos x="104" y="1344"/>
                </a:cxn>
                <a:cxn ang="0">
                  <a:pos x="56" y="1536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00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869" name="Freeform 21"/>
            <p:cNvSpPr>
              <a:spLocks/>
            </p:cNvSpPr>
            <p:nvPr/>
          </p:nvSpPr>
          <p:spPr bwMode="auto">
            <a:xfrm>
              <a:off x="1302" y="2858"/>
              <a:ext cx="165" cy="107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00" y="192"/>
                </a:cxn>
                <a:cxn ang="0">
                  <a:pos x="8" y="336"/>
                </a:cxn>
                <a:cxn ang="0">
                  <a:pos x="152" y="528"/>
                </a:cxn>
                <a:cxn ang="0">
                  <a:pos x="8" y="720"/>
                </a:cxn>
                <a:cxn ang="0">
                  <a:pos x="152" y="816"/>
                </a:cxn>
                <a:cxn ang="0">
                  <a:pos x="56" y="960"/>
                </a:cxn>
                <a:cxn ang="0">
                  <a:pos x="152" y="1104"/>
                </a:cxn>
                <a:cxn ang="0">
                  <a:pos x="8" y="1248"/>
                </a:cxn>
                <a:cxn ang="0">
                  <a:pos x="104" y="1344"/>
                </a:cxn>
                <a:cxn ang="0">
                  <a:pos x="56" y="1536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00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870" name="Freeform 22"/>
            <p:cNvSpPr>
              <a:spLocks/>
            </p:cNvSpPr>
            <p:nvPr/>
          </p:nvSpPr>
          <p:spPr bwMode="auto">
            <a:xfrm>
              <a:off x="1376" y="2858"/>
              <a:ext cx="165" cy="107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00" y="192"/>
                </a:cxn>
                <a:cxn ang="0">
                  <a:pos x="8" y="336"/>
                </a:cxn>
                <a:cxn ang="0">
                  <a:pos x="152" y="528"/>
                </a:cxn>
                <a:cxn ang="0">
                  <a:pos x="8" y="720"/>
                </a:cxn>
                <a:cxn ang="0">
                  <a:pos x="152" y="816"/>
                </a:cxn>
                <a:cxn ang="0">
                  <a:pos x="56" y="960"/>
                </a:cxn>
                <a:cxn ang="0">
                  <a:pos x="152" y="1104"/>
                </a:cxn>
                <a:cxn ang="0">
                  <a:pos x="8" y="1248"/>
                </a:cxn>
                <a:cxn ang="0">
                  <a:pos x="104" y="1344"/>
                </a:cxn>
                <a:cxn ang="0">
                  <a:pos x="56" y="1536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00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871" name="Freeform 23"/>
            <p:cNvSpPr>
              <a:spLocks/>
            </p:cNvSpPr>
            <p:nvPr/>
          </p:nvSpPr>
          <p:spPr bwMode="auto">
            <a:xfrm>
              <a:off x="1450" y="2858"/>
              <a:ext cx="165" cy="107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00" y="192"/>
                </a:cxn>
                <a:cxn ang="0">
                  <a:pos x="8" y="336"/>
                </a:cxn>
                <a:cxn ang="0">
                  <a:pos x="152" y="528"/>
                </a:cxn>
                <a:cxn ang="0">
                  <a:pos x="8" y="720"/>
                </a:cxn>
                <a:cxn ang="0">
                  <a:pos x="152" y="816"/>
                </a:cxn>
                <a:cxn ang="0">
                  <a:pos x="56" y="960"/>
                </a:cxn>
                <a:cxn ang="0">
                  <a:pos x="152" y="1104"/>
                </a:cxn>
                <a:cxn ang="0">
                  <a:pos x="8" y="1248"/>
                </a:cxn>
                <a:cxn ang="0">
                  <a:pos x="104" y="1344"/>
                </a:cxn>
                <a:cxn ang="0">
                  <a:pos x="56" y="1536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00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6872" name="Text Box 24"/>
          <p:cNvSpPr txBox="1">
            <a:spLocks noChangeArrowheads="1"/>
          </p:cNvSpPr>
          <p:nvPr/>
        </p:nvSpPr>
        <p:spPr bwMode="auto">
          <a:xfrm>
            <a:off x="395288" y="2520950"/>
            <a:ext cx="101758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Arial" charset="0"/>
              </a:rPr>
              <a:t>Blocks</a:t>
            </a:r>
          </a:p>
        </p:txBody>
      </p:sp>
      <p:sp>
        <p:nvSpPr>
          <p:cNvPr id="206873" name="Rectangle 25"/>
          <p:cNvSpPr>
            <a:spLocks noChangeArrowheads="1"/>
          </p:cNvSpPr>
          <p:nvPr/>
        </p:nvSpPr>
        <p:spPr bwMode="auto">
          <a:xfrm rot="5400000">
            <a:off x="2532857" y="3912394"/>
            <a:ext cx="336550" cy="1665287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Arial" charset="0"/>
              </a:rPr>
              <a:t>Texture L1</a:t>
            </a: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868488" y="1600200"/>
            <a:ext cx="795337" cy="2441575"/>
            <a:chOff x="191" y="1944"/>
            <a:chExt cx="266" cy="818"/>
          </a:xfrm>
        </p:grpSpPr>
        <p:sp>
          <p:nvSpPr>
            <p:cNvPr id="206875" name="Rectangle 27"/>
            <p:cNvSpPr>
              <a:spLocks noChangeArrowheads="1"/>
            </p:cNvSpPr>
            <p:nvPr/>
          </p:nvSpPr>
          <p:spPr bwMode="auto">
            <a:xfrm>
              <a:off x="191" y="1944"/>
              <a:ext cx="266" cy="818"/>
            </a:xfrm>
            <a:prstGeom prst="rect">
              <a:avLst/>
            </a:prstGeom>
            <a:solidFill>
              <a:srgbClr val="CCFF99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76" name="Rectangle 28"/>
            <p:cNvSpPr>
              <a:spLocks noChangeArrowheads="1"/>
            </p:cNvSpPr>
            <p:nvPr/>
          </p:nvSpPr>
          <p:spPr bwMode="auto">
            <a:xfrm>
              <a:off x="216" y="2065"/>
              <a:ext cx="96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latin typeface="Arial" charset="0"/>
                </a:rPr>
                <a:t>SP</a:t>
              </a:r>
            </a:p>
          </p:txBody>
        </p:sp>
        <p:sp>
          <p:nvSpPr>
            <p:cNvPr id="206877" name="Rectangle 29"/>
            <p:cNvSpPr>
              <a:spLocks noChangeArrowheads="1"/>
            </p:cNvSpPr>
            <p:nvPr/>
          </p:nvSpPr>
          <p:spPr bwMode="auto">
            <a:xfrm>
              <a:off x="336" y="2065"/>
              <a:ext cx="97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b="1">
                <a:latin typeface="Arial" charset="0"/>
              </a:endParaRPr>
            </a:p>
          </p:txBody>
        </p:sp>
        <p:sp>
          <p:nvSpPr>
            <p:cNvPr id="206878" name="Rectangle 30"/>
            <p:cNvSpPr>
              <a:spLocks noChangeArrowheads="1"/>
            </p:cNvSpPr>
            <p:nvPr/>
          </p:nvSpPr>
          <p:spPr bwMode="auto">
            <a:xfrm>
              <a:off x="216" y="2200"/>
              <a:ext cx="96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b="1">
                <a:latin typeface="Arial" charset="0"/>
              </a:endParaRPr>
            </a:p>
          </p:txBody>
        </p:sp>
        <p:sp>
          <p:nvSpPr>
            <p:cNvPr id="206879" name="Rectangle 31"/>
            <p:cNvSpPr>
              <a:spLocks noChangeArrowheads="1"/>
            </p:cNvSpPr>
            <p:nvPr/>
          </p:nvSpPr>
          <p:spPr bwMode="auto">
            <a:xfrm>
              <a:off x="336" y="2200"/>
              <a:ext cx="97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b="1">
                <a:latin typeface="Arial" charset="0"/>
              </a:endParaRPr>
            </a:p>
          </p:txBody>
        </p:sp>
        <p:sp>
          <p:nvSpPr>
            <p:cNvPr id="206880" name="Rectangle 32"/>
            <p:cNvSpPr>
              <a:spLocks noChangeArrowheads="1"/>
            </p:cNvSpPr>
            <p:nvPr/>
          </p:nvSpPr>
          <p:spPr bwMode="auto">
            <a:xfrm>
              <a:off x="216" y="2335"/>
              <a:ext cx="96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b="1">
                <a:latin typeface="Arial" charset="0"/>
              </a:endParaRPr>
            </a:p>
          </p:txBody>
        </p:sp>
        <p:sp>
          <p:nvSpPr>
            <p:cNvPr id="206881" name="Rectangle 33"/>
            <p:cNvSpPr>
              <a:spLocks noChangeArrowheads="1"/>
            </p:cNvSpPr>
            <p:nvPr/>
          </p:nvSpPr>
          <p:spPr bwMode="auto">
            <a:xfrm>
              <a:off x="336" y="2335"/>
              <a:ext cx="97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b="1">
                <a:latin typeface="Arial" charset="0"/>
              </a:endParaRPr>
            </a:p>
          </p:txBody>
        </p:sp>
        <p:sp>
          <p:nvSpPr>
            <p:cNvPr id="206882" name="Rectangle 34"/>
            <p:cNvSpPr>
              <a:spLocks noChangeArrowheads="1"/>
            </p:cNvSpPr>
            <p:nvPr/>
          </p:nvSpPr>
          <p:spPr bwMode="auto">
            <a:xfrm>
              <a:off x="216" y="2470"/>
              <a:ext cx="96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b="1">
                <a:latin typeface="Arial" charset="0"/>
              </a:endParaRPr>
            </a:p>
          </p:txBody>
        </p:sp>
        <p:sp>
          <p:nvSpPr>
            <p:cNvPr id="206883" name="Rectangle 35"/>
            <p:cNvSpPr>
              <a:spLocks noChangeArrowheads="1"/>
            </p:cNvSpPr>
            <p:nvPr/>
          </p:nvSpPr>
          <p:spPr bwMode="auto">
            <a:xfrm>
              <a:off x="336" y="2470"/>
              <a:ext cx="97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b="1">
                <a:latin typeface="Arial" charset="0"/>
              </a:endParaRPr>
            </a:p>
          </p:txBody>
        </p:sp>
        <p:sp>
          <p:nvSpPr>
            <p:cNvPr id="206884" name="Rectangle 36"/>
            <p:cNvSpPr>
              <a:spLocks noChangeArrowheads="1"/>
            </p:cNvSpPr>
            <p:nvPr/>
          </p:nvSpPr>
          <p:spPr bwMode="auto">
            <a:xfrm rot="5400000">
              <a:off x="254" y="2561"/>
              <a:ext cx="141" cy="217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>
                <a:lnSpc>
                  <a:spcPct val="90000"/>
                </a:lnSpc>
              </a:pPr>
              <a:r>
                <a:rPr lang="en-US" sz="1200" b="1">
                  <a:latin typeface="Arial" charset="0"/>
                </a:rPr>
                <a:t>Shared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b="1">
                  <a:latin typeface="Arial" charset="0"/>
                </a:rPr>
                <a:t>Memory</a:t>
              </a:r>
            </a:p>
          </p:txBody>
        </p:sp>
        <p:sp>
          <p:nvSpPr>
            <p:cNvPr id="206885" name="Rectangle 37"/>
            <p:cNvSpPr>
              <a:spLocks noChangeArrowheads="1"/>
            </p:cNvSpPr>
            <p:nvPr/>
          </p:nvSpPr>
          <p:spPr bwMode="auto">
            <a:xfrm rot="5400000">
              <a:off x="286" y="1897"/>
              <a:ext cx="77" cy="215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>
                <a:lnSpc>
                  <a:spcPct val="90000"/>
                </a:lnSpc>
              </a:pPr>
              <a:r>
                <a:rPr lang="en-US" sz="1400" b="1">
                  <a:solidFill>
                    <a:schemeClr val="bg1"/>
                  </a:solidFill>
                  <a:latin typeface="Arial" charset="0"/>
                </a:rPr>
                <a:t>MT IU</a:t>
              </a:r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2743200" y="1600200"/>
            <a:ext cx="796925" cy="2441575"/>
            <a:chOff x="484" y="1944"/>
            <a:chExt cx="267" cy="818"/>
          </a:xfrm>
        </p:grpSpPr>
        <p:sp>
          <p:nvSpPr>
            <p:cNvPr id="206887" name="Rectangle 39"/>
            <p:cNvSpPr>
              <a:spLocks noChangeArrowheads="1"/>
            </p:cNvSpPr>
            <p:nvPr/>
          </p:nvSpPr>
          <p:spPr bwMode="auto">
            <a:xfrm>
              <a:off x="484" y="1944"/>
              <a:ext cx="267" cy="818"/>
            </a:xfrm>
            <a:prstGeom prst="rect">
              <a:avLst/>
            </a:prstGeom>
            <a:solidFill>
              <a:srgbClr val="CCFF99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88" name="Rectangle 40"/>
            <p:cNvSpPr>
              <a:spLocks noChangeArrowheads="1"/>
            </p:cNvSpPr>
            <p:nvPr/>
          </p:nvSpPr>
          <p:spPr bwMode="auto">
            <a:xfrm>
              <a:off x="509" y="2065"/>
              <a:ext cx="96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latin typeface="Arial" charset="0"/>
                </a:rPr>
                <a:t>SP</a:t>
              </a:r>
            </a:p>
          </p:txBody>
        </p:sp>
        <p:sp>
          <p:nvSpPr>
            <p:cNvPr id="206889" name="Rectangle 41"/>
            <p:cNvSpPr>
              <a:spLocks noChangeArrowheads="1"/>
            </p:cNvSpPr>
            <p:nvPr/>
          </p:nvSpPr>
          <p:spPr bwMode="auto">
            <a:xfrm>
              <a:off x="630" y="2065"/>
              <a:ext cx="97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b="1">
                <a:latin typeface="Arial" charset="0"/>
              </a:endParaRPr>
            </a:p>
          </p:txBody>
        </p:sp>
        <p:sp>
          <p:nvSpPr>
            <p:cNvPr id="206890" name="Rectangle 42"/>
            <p:cNvSpPr>
              <a:spLocks noChangeArrowheads="1"/>
            </p:cNvSpPr>
            <p:nvPr/>
          </p:nvSpPr>
          <p:spPr bwMode="auto">
            <a:xfrm>
              <a:off x="509" y="2200"/>
              <a:ext cx="96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b="1">
                <a:latin typeface="Arial" charset="0"/>
              </a:endParaRPr>
            </a:p>
          </p:txBody>
        </p:sp>
        <p:sp>
          <p:nvSpPr>
            <p:cNvPr id="206891" name="Rectangle 43"/>
            <p:cNvSpPr>
              <a:spLocks noChangeArrowheads="1"/>
            </p:cNvSpPr>
            <p:nvPr/>
          </p:nvSpPr>
          <p:spPr bwMode="auto">
            <a:xfrm>
              <a:off x="630" y="2200"/>
              <a:ext cx="97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b="1">
                <a:latin typeface="Arial" charset="0"/>
              </a:endParaRPr>
            </a:p>
          </p:txBody>
        </p:sp>
        <p:sp>
          <p:nvSpPr>
            <p:cNvPr id="206892" name="Rectangle 44"/>
            <p:cNvSpPr>
              <a:spLocks noChangeArrowheads="1"/>
            </p:cNvSpPr>
            <p:nvPr/>
          </p:nvSpPr>
          <p:spPr bwMode="auto">
            <a:xfrm>
              <a:off x="509" y="2335"/>
              <a:ext cx="96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b="1">
                <a:latin typeface="Arial" charset="0"/>
              </a:endParaRPr>
            </a:p>
          </p:txBody>
        </p:sp>
        <p:sp>
          <p:nvSpPr>
            <p:cNvPr id="206893" name="Rectangle 45"/>
            <p:cNvSpPr>
              <a:spLocks noChangeArrowheads="1"/>
            </p:cNvSpPr>
            <p:nvPr/>
          </p:nvSpPr>
          <p:spPr bwMode="auto">
            <a:xfrm>
              <a:off x="630" y="2335"/>
              <a:ext cx="97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b="1">
                <a:latin typeface="Arial" charset="0"/>
              </a:endParaRPr>
            </a:p>
          </p:txBody>
        </p:sp>
        <p:sp>
          <p:nvSpPr>
            <p:cNvPr id="206894" name="Rectangle 46"/>
            <p:cNvSpPr>
              <a:spLocks noChangeArrowheads="1"/>
            </p:cNvSpPr>
            <p:nvPr/>
          </p:nvSpPr>
          <p:spPr bwMode="auto">
            <a:xfrm>
              <a:off x="509" y="2470"/>
              <a:ext cx="96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b="1">
                <a:latin typeface="Arial" charset="0"/>
              </a:endParaRPr>
            </a:p>
          </p:txBody>
        </p:sp>
        <p:sp>
          <p:nvSpPr>
            <p:cNvPr id="206895" name="Rectangle 47"/>
            <p:cNvSpPr>
              <a:spLocks noChangeArrowheads="1"/>
            </p:cNvSpPr>
            <p:nvPr/>
          </p:nvSpPr>
          <p:spPr bwMode="auto">
            <a:xfrm>
              <a:off x="630" y="2470"/>
              <a:ext cx="97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b="1">
                <a:latin typeface="Arial" charset="0"/>
              </a:endParaRPr>
            </a:p>
          </p:txBody>
        </p:sp>
        <p:sp>
          <p:nvSpPr>
            <p:cNvPr id="206896" name="Rectangle 48"/>
            <p:cNvSpPr>
              <a:spLocks noChangeArrowheads="1"/>
            </p:cNvSpPr>
            <p:nvPr/>
          </p:nvSpPr>
          <p:spPr bwMode="auto">
            <a:xfrm rot="5400000">
              <a:off x="547" y="2561"/>
              <a:ext cx="141" cy="21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>
                <a:lnSpc>
                  <a:spcPct val="90000"/>
                </a:lnSpc>
              </a:pPr>
              <a:r>
                <a:rPr lang="en-US" sz="1200" b="1">
                  <a:latin typeface="Arial" charset="0"/>
                </a:rPr>
                <a:t>Shared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b="1">
                  <a:latin typeface="Arial" charset="0"/>
                </a:rPr>
                <a:t>Memory</a:t>
              </a:r>
            </a:p>
          </p:txBody>
        </p:sp>
        <p:sp>
          <p:nvSpPr>
            <p:cNvPr id="206897" name="Rectangle 49"/>
            <p:cNvSpPr>
              <a:spLocks noChangeArrowheads="1"/>
            </p:cNvSpPr>
            <p:nvPr/>
          </p:nvSpPr>
          <p:spPr bwMode="auto">
            <a:xfrm rot="5400000">
              <a:off x="579" y="1897"/>
              <a:ext cx="77" cy="216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>
                <a:lnSpc>
                  <a:spcPct val="90000"/>
                </a:lnSpc>
              </a:pPr>
              <a:r>
                <a:rPr lang="en-US" sz="1400" b="1">
                  <a:solidFill>
                    <a:schemeClr val="bg1"/>
                  </a:solidFill>
                  <a:latin typeface="Arial" charset="0"/>
                </a:rPr>
                <a:t>MT IU</a:t>
              </a: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1868488" y="4119563"/>
            <a:ext cx="1665287" cy="393700"/>
            <a:chOff x="191" y="2788"/>
            <a:chExt cx="558" cy="132"/>
          </a:xfrm>
        </p:grpSpPr>
        <p:sp>
          <p:nvSpPr>
            <p:cNvPr id="206899" name="Rectangle 51"/>
            <p:cNvSpPr>
              <a:spLocks noChangeArrowheads="1"/>
            </p:cNvSpPr>
            <p:nvPr/>
          </p:nvSpPr>
          <p:spPr bwMode="auto">
            <a:xfrm rot="5400000">
              <a:off x="404" y="2575"/>
              <a:ext cx="132" cy="55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900" name="Rectangle 52"/>
            <p:cNvSpPr>
              <a:spLocks noChangeArrowheads="1"/>
            </p:cNvSpPr>
            <p:nvPr/>
          </p:nvSpPr>
          <p:spPr bwMode="auto">
            <a:xfrm>
              <a:off x="216" y="2813"/>
              <a:ext cx="108" cy="88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latin typeface="Arial" charset="0"/>
                </a:rPr>
                <a:t>TF</a:t>
              </a:r>
            </a:p>
          </p:txBody>
        </p:sp>
        <p:sp>
          <p:nvSpPr>
            <p:cNvPr id="206901" name="Rectangle 53"/>
            <p:cNvSpPr>
              <a:spLocks noChangeArrowheads="1"/>
            </p:cNvSpPr>
            <p:nvPr/>
          </p:nvSpPr>
          <p:spPr bwMode="auto">
            <a:xfrm>
              <a:off x="350" y="2813"/>
              <a:ext cx="108" cy="88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pPr algn="ctr"/>
              <a:endParaRPr lang="en-US" sz="14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06902" name="Rectangle 54"/>
            <p:cNvSpPr>
              <a:spLocks noChangeArrowheads="1"/>
            </p:cNvSpPr>
            <p:nvPr/>
          </p:nvSpPr>
          <p:spPr bwMode="auto">
            <a:xfrm>
              <a:off x="484" y="2813"/>
              <a:ext cx="108" cy="88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pPr algn="ctr"/>
              <a:endParaRPr lang="en-US" sz="14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06903" name="Rectangle 55"/>
            <p:cNvSpPr>
              <a:spLocks noChangeArrowheads="1"/>
            </p:cNvSpPr>
            <p:nvPr/>
          </p:nvSpPr>
          <p:spPr bwMode="auto">
            <a:xfrm>
              <a:off x="618" y="2813"/>
              <a:ext cx="108" cy="88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pPr algn="ctr"/>
              <a:endParaRPr lang="en-US" sz="1400" b="1">
                <a:solidFill>
                  <a:schemeClr val="bg1"/>
                </a:solidFill>
                <a:latin typeface="Arial" charset="0"/>
              </a:endParaRPr>
            </a:p>
          </p:txBody>
        </p:sp>
      </p:grp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2235200" y="5649913"/>
            <a:ext cx="947738" cy="296862"/>
            <a:chOff x="1503" y="3759"/>
            <a:chExt cx="647" cy="203"/>
          </a:xfrm>
        </p:grpSpPr>
        <p:cxnSp>
          <p:nvCxnSpPr>
            <p:cNvPr id="206905" name="AutoShape 57"/>
            <p:cNvCxnSpPr>
              <a:cxnSpLocks noChangeShapeType="1"/>
            </p:cNvCxnSpPr>
            <p:nvPr/>
          </p:nvCxnSpPr>
          <p:spPr bwMode="auto">
            <a:xfrm>
              <a:off x="2150" y="3759"/>
              <a:ext cx="0" cy="203"/>
            </a:xfrm>
            <a:prstGeom prst="straightConnector1">
              <a:avLst/>
            </a:prstGeom>
            <a:noFill/>
            <a:ln w="38100">
              <a:solidFill>
                <a:srgbClr val="00CC99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06906" name="AutoShape 58"/>
            <p:cNvCxnSpPr>
              <a:cxnSpLocks noChangeShapeType="1"/>
            </p:cNvCxnSpPr>
            <p:nvPr/>
          </p:nvCxnSpPr>
          <p:spPr bwMode="auto">
            <a:xfrm>
              <a:off x="1503" y="3759"/>
              <a:ext cx="0" cy="203"/>
            </a:xfrm>
            <a:prstGeom prst="straightConnector1">
              <a:avLst/>
            </a:prstGeom>
            <a:noFill/>
            <a:ln w="38100">
              <a:solidFill>
                <a:srgbClr val="3366FF"/>
              </a:solidFill>
              <a:round/>
              <a:headEnd type="triangle" w="med" len="med"/>
              <a:tailEnd type="triangle" w="med" len="med"/>
            </a:ln>
            <a:effectLst/>
          </p:spPr>
        </p:cxnSp>
      </p:grp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1801813" y="5278438"/>
            <a:ext cx="855662" cy="371475"/>
            <a:chOff x="144" y="3552"/>
            <a:chExt cx="864" cy="288"/>
          </a:xfrm>
        </p:grpSpPr>
        <p:sp>
          <p:nvSpPr>
            <p:cNvPr id="206908" name="Rectangle 60"/>
            <p:cNvSpPr>
              <a:spLocks noChangeArrowheads="1"/>
            </p:cNvSpPr>
            <p:nvPr/>
          </p:nvSpPr>
          <p:spPr bwMode="auto">
            <a:xfrm>
              <a:off x="144" y="3552"/>
              <a:ext cx="864" cy="288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61"/>
            <p:cNvGrpSpPr>
              <a:grpSpLocks/>
            </p:cNvGrpSpPr>
            <p:nvPr/>
          </p:nvGrpSpPr>
          <p:grpSpPr bwMode="auto">
            <a:xfrm>
              <a:off x="192" y="3600"/>
              <a:ext cx="192" cy="192"/>
              <a:chOff x="1728" y="3792"/>
              <a:chExt cx="192" cy="192"/>
            </a:xfrm>
          </p:grpSpPr>
          <p:sp>
            <p:nvSpPr>
              <p:cNvPr id="206910" name="Rectangle 62"/>
              <p:cNvSpPr>
                <a:spLocks noChangeArrowheads="1"/>
              </p:cNvSpPr>
              <p:nvPr/>
            </p:nvSpPr>
            <p:spPr bwMode="auto">
              <a:xfrm>
                <a:off x="1728" y="3792"/>
                <a:ext cx="96" cy="96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911" name="Rectangle 63"/>
              <p:cNvSpPr>
                <a:spLocks noChangeArrowheads="1"/>
              </p:cNvSpPr>
              <p:nvPr/>
            </p:nvSpPr>
            <p:spPr bwMode="auto">
              <a:xfrm>
                <a:off x="1824" y="3792"/>
                <a:ext cx="96" cy="96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912" name="Rectangle 64"/>
              <p:cNvSpPr>
                <a:spLocks noChangeArrowheads="1"/>
              </p:cNvSpPr>
              <p:nvPr/>
            </p:nvSpPr>
            <p:spPr bwMode="auto">
              <a:xfrm>
                <a:off x="1728" y="3888"/>
                <a:ext cx="96" cy="96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913" name="Rectangle 65"/>
              <p:cNvSpPr>
                <a:spLocks noChangeArrowheads="1"/>
              </p:cNvSpPr>
              <p:nvPr/>
            </p:nvSpPr>
            <p:spPr bwMode="auto">
              <a:xfrm>
                <a:off x="1824" y="3888"/>
                <a:ext cx="96" cy="96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66"/>
            <p:cNvGrpSpPr>
              <a:grpSpLocks/>
            </p:cNvGrpSpPr>
            <p:nvPr/>
          </p:nvGrpSpPr>
          <p:grpSpPr bwMode="auto">
            <a:xfrm>
              <a:off x="384" y="3600"/>
              <a:ext cx="192" cy="192"/>
              <a:chOff x="1728" y="3792"/>
              <a:chExt cx="192" cy="192"/>
            </a:xfrm>
          </p:grpSpPr>
          <p:sp>
            <p:nvSpPr>
              <p:cNvPr id="206915" name="Rectangle 67"/>
              <p:cNvSpPr>
                <a:spLocks noChangeArrowheads="1"/>
              </p:cNvSpPr>
              <p:nvPr/>
            </p:nvSpPr>
            <p:spPr bwMode="auto">
              <a:xfrm>
                <a:off x="1728" y="3792"/>
                <a:ext cx="96" cy="96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916" name="Rectangle 68"/>
              <p:cNvSpPr>
                <a:spLocks noChangeArrowheads="1"/>
              </p:cNvSpPr>
              <p:nvPr/>
            </p:nvSpPr>
            <p:spPr bwMode="auto">
              <a:xfrm>
                <a:off x="1824" y="3792"/>
                <a:ext cx="96" cy="96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917" name="Rectangle 69"/>
              <p:cNvSpPr>
                <a:spLocks noChangeArrowheads="1"/>
              </p:cNvSpPr>
              <p:nvPr/>
            </p:nvSpPr>
            <p:spPr bwMode="auto">
              <a:xfrm>
                <a:off x="1728" y="3888"/>
                <a:ext cx="96" cy="96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918" name="Rectangle 70"/>
              <p:cNvSpPr>
                <a:spLocks noChangeArrowheads="1"/>
              </p:cNvSpPr>
              <p:nvPr/>
            </p:nvSpPr>
            <p:spPr bwMode="auto">
              <a:xfrm>
                <a:off x="1824" y="3888"/>
                <a:ext cx="96" cy="96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71"/>
            <p:cNvGrpSpPr>
              <a:grpSpLocks/>
            </p:cNvGrpSpPr>
            <p:nvPr/>
          </p:nvGrpSpPr>
          <p:grpSpPr bwMode="auto">
            <a:xfrm>
              <a:off x="576" y="3600"/>
              <a:ext cx="192" cy="192"/>
              <a:chOff x="1728" y="3792"/>
              <a:chExt cx="192" cy="192"/>
            </a:xfrm>
          </p:grpSpPr>
          <p:sp>
            <p:nvSpPr>
              <p:cNvPr id="206920" name="Rectangle 72"/>
              <p:cNvSpPr>
                <a:spLocks noChangeArrowheads="1"/>
              </p:cNvSpPr>
              <p:nvPr/>
            </p:nvSpPr>
            <p:spPr bwMode="auto">
              <a:xfrm>
                <a:off x="1728" y="3792"/>
                <a:ext cx="96" cy="96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921" name="Rectangle 73"/>
              <p:cNvSpPr>
                <a:spLocks noChangeArrowheads="1"/>
              </p:cNvSpPr>
              <p:nvPr/>
            </p:nvSpPr>
            <p:spPr bwMode="auto">
              <a:xfrm>
                <a:off x="1824" y="3792"/>
                <a:ext cx="96" cy="96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922" name="Rectangle 74"/>
              <p:cNvSpPr>
                <a:spLocks noChangeArrowheads="1"/>
              </p:cNvSpPr>
              <p:nvPr/>
            </p:nvSpPr>
            <p:spPr bwMode="auto">
              <a:xfrm>
                <a:off x="1728" y="3888"/>
                <a:ext cx="96" cy="96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923" name="Rectangle 75"/>
              <p:cNvSpPr>
                <a:spLocks noChangeArrowheads="1"/>
              </p:cNvSpPr>
              <p:nvPr/>
            </p:nvSpPr>
            <p:spPr bwMode="auto">
              <a:xfrm>
                <a:off x="1824" y="3888"/>
                <a:ext cx="96" cy="96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76"/>
            <p:cNvGrpSpPr>
              <a:grpSpLocks/>
            </p:cNvGrpSpPr>
            <p:nvPr/>
          </p:nvGrpSpPr>
          <p:grpSpPr bwMode="auto">
            <a:xfrm>
              <a:off x="768" y="3600"/>
              <a:ext cx="192" cy="192"/>
              <a:chOff x="1728" y="3792"/>
              <a:chExt cx="192" cy="192"/>
            </a:xfrm>
          </p:grpSpPr>
          <p:sp>
            <p:nvSpPr>
              <p:cNvPr id="206925" name="Rectangle 77"/>
              <p:cNvSpPr>
                <a:spLocks noChangeArrowheads="1"/>
              </p:cNvSpPr>
              <p:nvPr/>
            </p:nvSpPr>
            <p:spPr bwMode="auto">
              <a:xfrm>
                <a:off x="1728" y="3792"/>
                <a:ext cx="96" cy="96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926" name="Rectangle 78"/>
              <p:cNvSpPr>
                <a:spLocks noChangeArrowheads="1"/>
              </p:cNvSpPr>
              <p:nvPr/>
            </p:nvSpPr>
            <p:spPr bwMode="auto">
              <a:xfrm>
                <a:off x="1824" y="3792"/>
                <a:ext cx="96" cy="96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927" name="Rectangle 79"/>
              <p:cNvSpPr>
                <a:spLocks noChangeArrowheads="1"/>
              </p:cNvSpPr>
              <p:nvPr/>
            </p:nvSpPr>
            <p:spPr bwMode="auto">
              <a:xfrm>
                <a:off x="1728" y="3888"/>
                <a:ext cx="96" cy="96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928" name="Rectangle 80"/>
              <p:cNvSpPr>
                <a:spLocks noChangeArrowheads="1"/>
              </p:cNvSpPr>
              <p:nvPr/>
            </p:nvSpPr>
            <p:spPr bwMode="auto">
              <a:xfrm>
                <a:off x="1824" y="3888"/>
                <a:ext cx="96" cy="96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06929" name="Rectangle 81"/>
          <p:cNvSpPr>
            <a:spLocks noChangeArrowheads="1"/>
          </p:cNvSpPr>
          <p:nvPr/>
        </p:nvSpPr>
        <p:spPr bwMode="auto">
          <a:xfrm>
            <a:off x="2749550" y="5278438"/>
            <a:ext cx="855663" cy="371475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>
                <a:solidFill>
                  <a:schemeClr val="bg1"/>
                </a:solidFill>
                <a:latin typeface="Arial" charset="0"/>
              </a:rPr>
              <a:t>L2</a:t>
            </a:r>
          </a:p>
        </p:txBody>
      </p:sp>
      <p:sp>
        <p:nvSpPr>
          <p:cNvPr id="206930" name="Rectangle 82"/>
          <p:cNvSpPr>
            <a:spLocks noChangeArrowheads="1"/>
          </p:cNvSpPr>
          <p:nvPr/>
        </p:nvSpPr>
        <p:spPr bwMode="auto">
          <a:xfrm>
            <a:off x="1801813" y="5946775"/>
            <a:ext cx="1803400" cy="371475"/>
          </a:xfrm>
          <a:prstGeom prst="rect">
            <a:avLst/>
          </a:prstGeom>
          <a:solidFill>
            <a:srgbClr val="0000FF"/>
          </a:solidFill>
          <a:ln w="2857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>
                <a:latin typeface="Arial" charset="0"/>
              </a:rPr>
              <a:t>Memory</a:t>
            </a:r>
          </a:p>
        </p:txBody>
      </p:sp>
      <p:grpSp>
        <p:nvGrpSpPr>
          <p:cNvPr id="12" name="Group 83"/>
          <p:cNvGrpSpPr>
            <a:grpSpLocks/>
          </p:cNvGrpSpPr>
          <p:nvPr/>
        </p:nvGrpSpPr>
        <p:grpSpPr bwMode="auto">
          <a:xfrm>
            <a:off x="2235200" y="4976813"/>
            <a:ext cx="947738" cy="296862"/>
            <a:chOff x="1503" y="3759"/>
            <a:chExt cx="647" cy="203"/>
          </a:xfrm>
        </p:grpSpPr>
        <p:cxnSp>
          <p:nvCxnSpPr>
            <p:cNvPr id="206932" name="AutoShape 84"/>
            <p:cNvCxnSpPr>
              <a:cxnSpLocks noChangeShapeType="1"/>
            </p:cNvCxnSpPr>
            <p:nvPr/>
          </p:nvCxnSpPr>
          <p:spPr bwMode="auto">
            <a:xfrm>
              <a:off x="2150" y="3759"/>
              <a:ext cx="0" cy="203"/>
            </a:xfrm>
            <a:prstGeom prst="straightConnector1">
              <a:avLst/>
            </a:prstGeom>
            <a:noFill/>
            <a:ln w="38100">
              <a:solidFill>
                <a:srgbClr val="00CC99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06933" name="AutoShape 85"/>
            <p:cNvCxnSpPr>
              <a:cxnSpLocks noChangeShapeType="1"/>
            </p:cNvCxnSpPr>
            <p:nvPr/>
          </p:nvCxnSpPr>
          <p:spPr bwMode="auto">
            <a:xfrm>
              <a:off x="1503" y="3759"/>
              <a:ext cx="0" cy="203"/>
            </a:xfrm>
            <a:prstGeom prst="straightConnector1">
              <a:avLst/>
            </a:prstGeom>
            <a:noFill/>
            <a:ln w="38100">
              <a:solidFill>
                <a:srgbClr val="3366FF"/>
              </a:solidFill>
              <a:round/>
              <a:headEnd type="triangle" w="med" len="med"/>
              <a:tailEnd type="triangle" w="med" len="med"/>
            </a:ln>
            <a:effectLst/>
          </p:spPr>
        </p:cxnSp>
      </p:grpSp>
      <p:grpSp>
        <p:nvGrpSpPr>
          <p:cNvPr id="13" name="Group 86"/>
          <p:cNvGrpSpPr>
            <a:grpSpLocks/>
          </p:cNvGrpSpPr>
          <p:nvPr/>
        </p:nvGrpSpPr>
        <p:grpSpPr bwMode="auto">
          <a:xfrm>
            <a:off x="3938588" y="1312863"/>
            <a:ext cx="1114425" cy="1104900"/>
            <a:chOff x="568" y="2568"/>
            <a:chExt cx="1219" cy="1480"/>
          </a:xfrm>
        </p:grpSpPr>
        <p:sp>
          <p:nvSpPr>
            <p:cNvPr id="206935" name="Text Box 87"/>
            <p:cNvSpPr txBox="1">
              <a:spLocks noChangeArrowheads="1"/>
            </p:cNvSpPr>
            <p:nvPr/>
          </p:nvSpPr>
          <p:spPr bwMode="auto">
            <a:xfrm>
              <a:off x="568" y="2568"/>
              <a:ext cx="1219" cy="1480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  <a:ln w="2857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lIns="0" rIns="0"/>
            <a:lstStyle/>
            <a:p>
              <a:pPr algn="ctr">
                <a:lnSpc>
                  <a:spcPct val="85000"/>
                </a:lnSpc>
                <a:spcBef>
                  <a:spcPct val="10000"/>
                </a:spcBef>
              </a:pPr>
              <a:r>
                <a:rPr lang="en-US" sz="1200">
                  <a:latin typeface="Tahoma" pitchFamily="34" charset="0"/>
                </a:rPr>
                <a:t>t0 t1 t2 … tm</a:t>
              </a:r>
              <a:endParaRPr lang="en-US" sz="1200">
                <a:latin typeface="Arial" charset="0"/>
              </a:endParaRPr>
            </a:p>
          </p:txBody>
        </p:sp>
        <p:sp>
          <p:nvSpPr>
            <p:cNvPr id="206936" name="Freeform 88"/>
            <p:cNvSpPr>
              <a:spLocks/>
            </p:cNvSpPr>
            <p:nvPr/>
          </p:nvSpPr>
          <p:spPr bwMode="auto">
            <a:xfrm>
              <a:off x="704" y="2858"/>
              <a:ext cx="166" cy="107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00" y="192"/>
                </a:cxn>
                <a:cxn ang="0">
                  <a:pos x="8" y="336"/>
                </a:cxn>
                <a:cxn ang="0">
                  <a:pos x="152" y="528"/>
                </a:cxn>
                <a:cxn ang="0">
                  <a:pos x="8" y="720"/>
                </a:cxn>
                <a:cxn ang="0">
                  <a:pos x="152" y="816"/>
                </a:cxn>
                <a:cxn ang="0">
                  <a:pos x="56" y="960"/>
                </a:cxn>
                <a:cxn ang="0">
                  <a:pos x="152" y="1104"/>
                </a:cxn>
                <a:cxn ang="0">
                  <a:pos x="8" y="1248"/>
                </a:cxn>
                <a:cxn ang="0">
                  <a:pos x="104" y="1344"/>
                </a:cxn>
                <a:cxn ang="0">
                  <a:pos x="56" y="1536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00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937" name="Freeform 89"/>
            <p:cNvSpPr>
              <a:spLocks/>
            </p:cNvSpPr>
            <p:nvPr/>
          </p:nvSpPr>
          <p:spPr bwMode="auto">
            <a:xfrm>
              <a:off x="784" y="2858"/>
              <a:ext cx="166" cy="107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00" y="192"/>
                </a:cxn>
                <a:cxn ang="0">
                  <a:pos x="8" y="336"/>
                </a:cxn>
                <a:cxn ang="0">
                  <a:pos x="152" y="528"/>
                </a:cxn>
                <a:cxn ang="0">
                  <a:pos x="8" y="720"/>
                </a:cxn>
                <a:cxn ang="0">
                  <a:pos x="152" y="816"/>
                </a:cxn>
                <a:cxn ang="0">
                  <a:pos x="56" y="960"/>
                </a:cxn>
                <a:cxn ang="0">
                  <a:pos x="152" y="1104"/>
                </a:cxn>
                <a:cxn ang="0">
                  <a:pos x="8" y="1248"/>
                </a:cxn>
                <a:cxn ang="0">
                  <a:pos x="104" y="1344"/>
                </a:cxn>
                <a:cxn ang="0">
                  <a:pos x="56" y="1536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00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938" name="Freeform 90"/>
            <p:cNvSpPr>
              <a:spLocks/>
            </p:cNvSpPr>
            <p:nvPr/>
          </p:nvSpPr>
          <p:spPr bwMode="auto">
            <a:xfrm>
              <a:off x="858" y="2858"/>
              <a:ext cx="166" cy="107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00" y="192"/>
                </a:cxn>
                <a:cxn ang="0">
                  <a:pos x="8" y="336"/>
                </a:cxn>
                <a:cxn ang="0">
                  <a:pos x="152" y="528"/>
                </a:cxn>
                <a:cxn ang="0">
                  <a:pos x="8" y="720"/>
                </a:cxn>
                <a:cxn ang="0">
                  <a:pos x="152" y="816"/>
                </a:cxn>
                <a:cxn ang="0">
                  <a:pos x="56" y="960"/>
                </a:cxn>
                <a:cxn ang="0">
                  <a:pos x="152" y="1104"/>
                </a:cxn>
                <a:cxn ang="0">
                  <a:pos x="8" y="1248"/>
                </a:cxn>
                <a:cxn ang="0">
                  <a:pos x="104" y="1344"/>
                </a:cxn>
                <a:cxn ang="0">
                  <a:pos x="56" y="1536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00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939" name="Freeform 91"/>
            <p:cNvSpPr>
              <a:spLocks/>
            </p:cNvSpPr>
            <p:nvPr/>
          </p:nvSpPr>
          <p:spPr bwMode="auto">
            <a:xfrm>
              <a:off x="932" y="2858"/>
              <a:ext cx="166" cy="107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00" y="192"/>
                </a:cxn>
                <a:cxn ang="0">
                  <a:pos x="8" y="336"/>
                </a:cxn>
                <a:cxn ang="0">
                  <a:pos x="152" y="528"/>
                </a:cxn>
                <a:cxn ang="0">
                  <a:pos x="8" y="720"/>
                </a:cxn>
                <a:cxn ang="0">
                  <a:pos x="152" y="816"/>
                </a:cxn>
                <a:cxn ang="0">
                  <a:pos x="56" y="960"/>
                </a:cxn>
                <a:cxn ang="0">
                  <a:pos x="152" y="1104"/>
                </a:cxn>
                <a:cxn ang="0">
                  <a:pos x="8" y="1248"/>
                </a:cxn>
                <a:cxn ang="0">
                  <a:pos x="104" y="1344"/>
                </a:cxn>
                <a:cxn ang="0">
                  <a:pos x="56" y="1536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00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940" name="Freeform 92"/>
            <p:cNvSpPr>
              <a:spLocks/>
            </p:cNvSpPr>
            <p:nvPr/>
          </p:nvSpPr>
          <p:spPr bwMode="auto">
            <a:xfrm>
              <a:off x="1006" y="2858"/>
              <a:ext cx="165" cy="107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00" y="192"/>
                </a:cxn>
                <a:cxn ang="0">
                  <a:pos x="8" y="336"/>
                </a:cxn>
                <a:cxn ang="0">
                  <a:pos x="152" y="528"/>
                </a:cxn>
                <a:cxn ang="0">
                  <a:pos x="8" y="720"/>
                </a:cxn>
                <a:cxn ang="0">
                  <a:pos x="152" y="816"/>
                </a:cxn>
                <a:cxn ang="0">
                  <a:pos x="56" y="960"/>
                </a:cxn>
                <a:cxn ang="0">
                  <a:pos x="152" y="1104"/>
                </a:cxn>
                <a:cxn ang="0">
                  <a:pos x="8" y="1248"/>
                </a:cxn>
                <a:cxn ang="0">
                  <a:pos x="104" y="1344"/>
                </a:cxn>
                <a:cxn ang="0">
                  <a:pos x="56" y="1536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00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941" name="Freeform 93"/>
            <p:cNvSpPr>
              <a:spLocks/>
            </p:cNvSpPr>
            <p:nvPr/>
          </p:nvSpPr>
          <p:spPr bwMode="auto">
            <a:xfrm>
              <a:off x="1080" y="2858"/>
              <a:ext cx="165" cy="107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00" y="192"/>
                </a:cxn>
                <a:cxn ang="0">
                  <a:pos x="8" y="336"/>
                </a:cxn>
                <a:cxn ang="0">
                  <a:pos x="152" y="528"/>
                </a:cxn>
                <a:cxn ang="0">
                  <a:pos x="8" y="720"/>
                </a:cxn>
                <a:cxn ang="0">
                  <a:pos x="152" y="816"/>
                </a:cxn>
                <a:cxn ang="0">
                  <a:pos x="56" y="960"/>
                </a:cxn>
                <a:cxn ang="0">
                  <a:pos x="152" y="1104"/>
                </a:cxn>
                <a:cxn ang="0">
                  <a:pos x="8" y="1248"/>
                </a:cxn>
                <a:cxn ang="0">
                  <a:pos x="104" y="1344"/>
                </a:cxn>
                <a:cxn ang="0">
                  <a:pos x="56" y="1536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00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942" name="Freeform 94"/>
            <p:cNvSpPr>
              <a:spLocks/>
            </p:cNvSpPr>
            <p:nvPr/>
          </p:nvSpPr>
          <p:spPr bwMode="auto">
            <a:xfrm>
              <a:off x="1154" y="2858"/>
              <a:ext cx="165" cy="107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00" y="192"/>
                </a:cxn>
                <a:cxn ang="0">
                  <a:pos x="8" y="336"/>
                </a:cxn>
                <a:cxn ang="0">
                  <a:pos x="152" y="528"/>
                </a:cxn>
                <a:cxn ang="0">
                  <a:pos x="8" y="720"/>
                </a:cxn>
                <a:cxn ang="0">
                  <a:pos x="152" y="816"/>
                </a:cxn>
                <a:cxn ang="0">
                  <a:pos x="56" y="960"/>
                </a:cxn>
                <a:cxn ang="0">
                  <a:pos x="152" y="1104"/>
                </a:cxn>
                <a:cxn ang="0">
                  <a:pos x="8" y="1248"/>
                </a:cxn>
                <a:cxn ang="0">
                  <a:pos x="104" y="1344"/>
                </a:cxn>
                <a:cxn ang="0">
                  <a:pos x="56" y="1536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00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943" name="Freeform 95"/>
            <p:cNvSpPr>
              <a:spLocks/>
            </p:cNvSpPr>
            <p:nvPr/>
          </p:nvSpPr>
          <p:spPr bwMode="auto">
            <a:xfrm>
              <a:off x="1228" y="2858"/>
              <a:ext cx="165" cy="107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00" y="192"/>
                </a:cxn>
                <a:cxn ang="0">
                  <a:pos x="8" y="336"/>
                </a:cxn>
                <a:cxn ang="0">
                  <a:pos x="152" y="528"/>
                </a:cxn>
                <a:cxn ang="0">
                  <a:pos x="8" y="720"/>
                </a:cxn>
                <a:cxn ang="0">
                  <a:pos x="152" y="816"/>
                </a:cxn>
                <a:cxn ang="0">
                  <a:pos x="56" y="960"/>
                </a:cxn>
                <a:cxn ang="0">
                  <a:pos x="152" y="1104"/>
                </a:cxn>
                <a:cxn ang="0">
                  <a:pos x="8" y="1248"/>
                </a:cxn>
                <a:cxn ang="0">
                  <a:pos x="104" y="1344"/>
                </a:cxn>
                <a:cxn ang="0">
                  <a:pos x="56" y="1536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00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944" name="Freeform 96"/>
            <p:cNvSpPr>
              <a:spLocks/>
            </p:cNvSpPr>
            <p:nvPr/>
          </p:nvSpPr>
          <p:spPr bwMode="auto">
            <a:xfrm>
              <a:off x="1302" y="2858"/>
              <a:ext cx="165" cy="107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00" y="192"/>
                </a:cxn>
                <a:cxn ang="0">
                  <a:pos x="8" y="336"/>
                </a:cxn>
                <a:cxn ang="0">
                  <a:pos x="152" y="528"/>
                </a:cxn>
                <a:cxn ang="0">
                  <a:pos x="8" y="720"/>
                </a:cxn>
                <a:cxn ang="0">
                  <a:pos x="152" y="816"/>
                </a:cxn>
                <a:cxn ang="0">
                  <a:pos x="56" y="960"/>
                </a:cxn>
                <a:cxn ang="0">
                  <a:pos x="152" y="1104"/>
                </a:cxn>
                <a:cxn ang="0">
                  <a:pos x="8" y="1248"/>
                </a:cxn>
                <a:cxn ang="0">
                  <a:pos x="104" y="1344"/>
                </a:cxn>
                <a:cxn ang="0">
                  <a:pos x="56" y="1536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00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945" name="Freeform 97"/>
            <p:cNvSpPr>
              <a:spLocks/>
            </p:cNvSpPr>
            <p:nvPr/>
          </p:nvSpPr>
          <p:spPr bwMode="auto">
            <a:xfrm>
              <a:off x="1376" y="2858"/>
              <a:ext cx="165" cy="107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00" y="192"/>
                </a:cxn>
                <a:cxn ang="0">
                  <a:pos x="8" y="336"/>
                </a:cxn>
                <a:cxn ang="0">
                  <a:pos x="152" y="528"/>
                </a:cxn>
                <a:cxn ang="0">
                  <a:pos x="8" y="720"/>
                </a:cxn>
                <a:cxn ang="0">
                  <a:pos x="152" y="816"/>
                </a:cxn>
                <a:cxn ang="0">
                  <a:pos x="56" y="960"/>
                </a:cxn>
                <a:cxn ang="0">
                  <a:pos x="152" y="1104"/>
                </a:cxn>
                <a:cxn ang="0">
                  <a:pos x="8" y="1248"/>
                </a:cxn>
                <a:cxn ang="0">
                  <a:pos x="104" y="1344"/>
                </a:cxn>
                <a:cxn ang="0">
                  <a:pos x="56" y="1536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00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946" name="Freeform 98"/>
            <p:cNvSpPr>
              <a:spLocks/>
            </p:cNvSpPr>
            <p:nvPr/>
          </p:nvSpPr>
          <p:spPr bwMode="auto">
            <a:xfrm>
              <a:off x="1450" y="2858"/>
              <a:ext cx="165" cy="107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00" y="192"/>
                </a:cxn>
                <a:cxn ang="0">
                  <a:pos x="8" y="336"/>
                </a:cxn>
                <a:cxn ang="0">
                  <a:pos x="152" y="528"/>
                </a:cxn>
                <a:cxn ang="0">
                  <a:pos x="8" y="720"/>
                </a:cxn>
                <a:cxn ang="0">
                  <a:pos x="152" y="816"/>
                </a:cxn>
                <a:cxn ang="0">
                  <a:pos x="56" y="960"/>
                </a:cxn>
                <a:cxn ang="0">
                  <a:pos x="152" y="1104"/>
                </a:cxn>
                <a:cxn ang="0">
                  <a:pos x="8" y="1248"/>
                </a:cxn>
                <a:cxn ang="0">
                  <a:pos x="104" y="1344"/>
                </a:cxn>
                <a:cxn ang="0">
                  <a:pos x="56" y="1536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00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6947" name="Text Box 99"/>
          <p:cNvSpPr txBox="1">
            <a:spLocks noChangeArrowheads="1"/>
          </p:cNvSpPr>
          <p:nvPr/>
        </p:nvSpPr>
        <p:spPr bwMode="auto">
          <a:xfrm>
            <a:off x="5064125" y="1643063"/>
            <a:ext cx="1017588" cy="39687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Arial" charset="0"/>
              </a:rPr>
              <a:t>Blocks</a:t>
            </a:r>
          </a:p>
        </p:txBody>
      </p:sp>
      <p:sp>
        <p:nvSpPr>
          <p:cNvPr id="206948" name="Line 100"/>
          <p:cNvSpPr>
            <a:spLocks noChangeShapeType="1"/>
          </p:cNvSpPr>
          <p:nvPr/>
        </p:nvSpPr>
        <p:spPr bwMode="auto">
          <a:xfrm>
            <a:off x="1468438" y="1322388"/>
            <a:ext cx="398462" cy="276225"/>
          </a:xfrm>
          <a:prstGeom prst="line">
            <a:avLst/>
          </a:prstGeom>
          <a:noFill/>
          <a:ln w="38100">
            <a:solidFill>
              <a:srgbClr val="00CC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949" name="Line 101"/>
          <p:cNvSpPr>
            <a:spLocks noChangeShapeType="1"/>
          </p:cNvSpPr>
          <p:nvPr/>
        </p:nvSpPr>
        <p:spPr bwMode="auto">
          <a:xfrm>
            <a:off x="1479550" y="2430463"/>
            <a:ext cx="393700" cy="1595437"/>
          </a:xfrm>
          <a:prstGeom prst="line">
            <a:avLst/>
          </a:prstGeom>
          <a:noFill/>
          <a:ln w="38100">
            <a:solidFill>
              <a:srgbClr val="00CC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950" name="Line 102"/>
          <p:cNvSpPr>
            <a:spLocks noChangeShapeType="1"/>
          </p:cNvSpPr>
          <p:nvPr/>
        </p:nvSpPr>
        <p:spPr bwMode="auto">
          <a:xfrm flipV="1">
            <a:off x="3544888" y="1328738"/>
            <a:ext cx="392112" cy="280987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951" name="Line 103"/>
          <p:cNvSpPr>
            <a:spLocks noChangeShapeType="1"/>
          </p:cNvSpPr>
          <p:nvPr/>
        </p:nvSpPr>
        <p:spPr bwMode="auto">
          <a:xfrm flipV="1">
            <a:off x="3527425" y="2430463"/>
            <a:ext cx="409575" cy="1595437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952" name="Text Box 104"/>
          <p:cNvSpPr txBox="1">
            <a:spLocks noChangeArrowheads="1"/>
          </p:cNvSpPr>
          <p:nvPr/>
        </p:nvSpPr>
        <p:spPr bwMode="auto">
          <a:xfrm>
            <a:off x="2700338" y="1093788"/>
            <a:ext cx="89535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Arial" charset="0"/>
              </a:rPr>
              <a:t>SM 1</a:t>
            </a:r>
          </a:p>
        </p:txBody>
      </p:sp>
      <p:sp>
        <p:nvSpPr>
          <p:cNvPr id="206953" name="Text Box 105"/>
          <p:cNvSpPr txBox="1">
            <a:spLocks noChangeArrowheads="1"/>
          </p:cNvSpPr>
          <p:nvPr/>
        </p:nvSpPr>
        <p:spPr bwMode="auto">
          <a:xfrm>
            <a:off x="1822450" y="1093788"/>
            <a:ext cx="895350" cy="4556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Arial" charset="0"/>
              </a:rPr>
              <a:t>SM 0</a:t>
            </a:r>
          </a:p>
        </p:txBody>
      </p:sp>
      <p:sp>
        <p:nvSpPr>
          <p:cNvPr id="206954" name="Text Box 106"/>
          <p:cNvSpPr txBox="1">
            <a:spLocks noChangeArrowheads="1"/>
          </p:cNvSpPr>
          <p:nvPr/>
        </p:nvSpPr>
        <p:spPr bwMode="auto">
          <a:xfrm>
            <a:off x="0" y="6248400"/>
            <a:ext cx="17938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latin typeface="Arial" charset="0"/>
              </a:rPr>
              <a:t>Courtesy: </a:t>
            </a:r>
          </a:p>
          <a:p>
            <a:r>
              <a:rPr lang="en-US" sz="1400" dirty="0">
                <a:latin typeface="Arial" charset="0"/>
              </a:rPr>
              <a:t>John </a:t>
            </a:r>
            <a:r>
              <a:rPr lang="en-US" sz="1400" dirty="0" err="1">
                <a:latin typeface="Arial" charset="0"/>
              </a:rPr>
              <a:t>Nicols</a:t>
            </a:r>
            <a:r>
              <a:rPr lang="en-US" sz="1400" dirty="0">
                <a:latin typeface="Arial" charset="0"/>
              </a:rPr>
              <a:t>, NVIDIA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01000" cy="762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Part 2:  SM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Register File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524000"/>
            <a:ext cx="6227763" cy="4572000"/>
          </a:xfrm>
        </p:spPr>
        <p:txBody>
          <a:bodyPr/>
          <a:lstStyle/>
          <a:p>
            <a:pPr marL="457200" indent="-457200"/>
            <a:r>
              <a:rPr lang="en-US" sz="2400" dirty="0"/>
              <a:t>Register File (RF)</a:t>
            </a:r>
          </a:p>
          <a:p>
            <a:pPr marL="974725" lvl="1" indent="-403225"/>
            <a:r>
              <a:rPr lang="en-US" dirty="0" smtClean="0"/>
              <a:t>128</a:t>
            </a:r>
            <a:r>
              <a:rPr lang="en-US" sz="2000" dirty="0" smtClean="0"/>
              <a:t> </a:t>
            </a:r>
            <a:r>
              <a:rPr lang="en-US" sz="2000" dirty="0"/>
              <a:t>KB </a:t>
            </a:r>
            <a:r>
              <a:rPr lang="en-US" sz="2000" dirty="0" smtClean="0"/>
              <a:t>(32K </a:t>
            </a:r>
            <a:r>
              <a:rPr lang="en-US" sz="2000" dirty="0"/>
              <a:t>entries) for each SM in </a:t>
            </a:r>
            <a:r>
              <a:rPr lang="en-US" sz="2000" dirty="0" smtClean="0"/>
              <a:t>GF100</a:t>
            </a:r>
          </a:p>
          <a:p>
            <a:pPr marL="974725" lvl="1" indent="-403225"/>
            <a:r>
              <a:rPr lang="en-US" dirty="0" smtClean="0"/>
              <a:t>Maximum registers per thread = 63</a:t>
            </a:r>
          </a:p>
          <a:p>
            <a:pPr marL="974725" lvl="1" indent="-403225"/>
            <a:r>
              <a:rPr lang="en-US" dirty="0" smtClean="0"/>
              <a:t>Minimum registers per thread = 21</a:t>
            </a:r>
          </a:p>
          <a:p>
            <a:pPr marL="1374775" lvl="2" indent="-403225"/>
            <a:r>
              <a:rPr lang="en-US" dirty="0" smtClean="0"/>
              <a:t>With </a:t>
            </a:r>
            <a:r>
              <a:rPr lang="en-US" sz="1800" dirty="0" smtClean="0"/>
              <a:t>1536 threads/SM, 32K/1536 = 21</a:t>
            </a:r>
            <a:endParaRPr lang="en-US" sz="2000" dirty="0"/>
          </a:p>
          <a:p>
            <a:pPr marL="457200" indent="-457200"/>
            <a:r>
              <a:rPr lang="en-US" sz="2400" dirty="0"/>
              <a:t>TEX pipe can also read/write RF</a:t>
            </a:r>
          </a:p>
          <a:p>
            <a:pPr marL="974725" lvl="1" indent="-403225"/>
            <a:r>
              <a:rPr lang="en-US" sz="2000" dirty="0"/>
              <a:t>2 SMs share 1 TEX</a:t>
            </a:r>
          </a:p>
          <a:p>
            <a:pPr marL="457200" indent="-457200"/>
            <a:r>
              <a:rPr lang="en-US" sz="2400" dirty="0"/>
              <a:t>Load/Store pipe can also read/write RF</a:t>
            </a:r>
          </a:p>
        </p:txBody>
      </p:sp>
      <p:sp>
        <p:nvSpPr>
          <p:cNvPr id="171012" name="AutoShape 4"/>
          <p:cNvSpPr>
            <a:spLocks noChangeAspect="1" noChangeArrowheads="1" noTextEdit="1"/>
          </p:cNvSpPr>
          <p:nvPr/>
        </p:nvSpPr>
        <p:spPr bwMode="auto">
          <a:xfrm>
            <a:off x="6705600" y="1719263"/>
            <a:ext cx="203835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7081838" y="3219450"/>
            <a:ext cx="1639887" cy="5461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014" name="Rectangle 6"/>
          <p:cNvSpPr>
            <a:spLocks noChangeArrowheads="1"/>
          </p:cNvSpPr>
          <p:nvPr/>
        </p:nvSpPr>
        <p:spPr bwMode="auto">
          <a:xfrm>
            <a:off x="7081838" y="3219450"/>
            <a:ext cx="1639887" cy="546100"/>
          </a:xfrm>
          <a:prstGeom prst="rect">
            <a:avLst/>
          </a:prstGeom>
          <a:noFill/>
          <a:ln w="7938" cap="rnd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015" name="Rectangle 7"/>
          <p:cNvSpPr>
            <a:spLocks noChangeArrowheads="1"/>
          </p:cNvSpPr>
          <p:nvPr/>
        </p:nvSpPr>
        <p:spPr bwMode="auto">
          <a:xfrm>
            <a:off x="7112000" y="1741488"/>
            <a:ext cx="1579563" cy="4381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016" name="Rectangle 8"/>
          <p:cNvSpPr>
            <a:spLocks noChangeArrowheads="1"/>
          </p:cNvSpPr>
          <p:nvPr/>
        </p:nvSpPr>
        <p:spPr bwMode="auto">
          <a:xfrm>
            <a:off x="7112000" y="1741488"/>
            <a:ext cx="1579563" cy="438150"/>
          </a:xfrm>
          <a:prstGeom prst="rect">
            <a:avLst/>
          </a:prstGeom>
          <a:noFill/>
          <a:ln w="7938" cap="rnd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017" name="Rectangle 9"/>
          <p:cNvSpPr>
            <a:spLocks noChangeArrowheads="1"/>
          </p:cNvSpPr>
          <p:nvPr/>
        </p:nvSpPr>
        <p:spPr bwMode="auto">
          <a:xfrm>
            <a:off x="7835900" y="1792288"/>
            <a:ext cx="428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I</a:t>
            </a:r>
            <a:endParaRPr lang="en-US" sz="2000">
              <a:latin typeface="Arial" charset="0"/>
            </a:endParaRPr>
          </a:p>
        </p:txBody>
      </p:sp>
      <p:sp>
        <p:nvSpPr>
          <p:cNvPr id="171018" name="Rectangle 10"/>
          <p:cNvSpPr>
            <a:spLocks noChangeArrowheads="1"/>
          </p:cNvSpPr>
          <p:nvPr/>
        </p:nvSpPr>
        <p:spPr bwMode="auto">
          <a:xfrm>
            <a:off x="7881938" y="1792288"/>
            <a:ext cx="841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$</a:t>
            </a:r>
            <a:endParaRPr lang="en-US" sz="2000">
              <a:latin typeface="Arial" charset="0"/>
            </a:endParaRPr>
          </a:p>
        </p:txBody>
      </p:sp>
      <p:sp>
        <p:nvSpPr>
          <p:cNvPr id="171019" name="Rectangle 11"/>
          <p:cNvSpPr>
            <a:spLocks noChangeArrowheads="1"/>
          </p:cNvSpPr>
          <p:nvPr/>
        </p:nvSpPr>
        <p:spPr bwMode="auto">
          <a:xfrm>
            <a:off x="7818438" y="1965325"/>
            <a:ext cx="841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L</a:t>
            </a:r>
            <a:endParaRPr lang="en-US" sz="2000">
              <a:latin typeface="Arial" charset="0"/>
            </a:endParaRPr>
          </a:p>
        </p:txBody>
      </p:sp>
      <p:sp>
        <p:nvSpPr>
          <p:cNvPr id="171020" name="Rectangle 12"/>
          <p:cNvSpPr>
            <a:spLocks noChangeArrowheads="1"/>
          </p:cNvSpPr>
          <p:nvPr/>
        </p:nvSpPr>
        <p:spPr bwMode="auto">
          <a:xfrm>
            <a:off x="7899400" y="1965325"/>
            <a:ext cx="84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1</a:t>
            </a:r>
            <a:endParaRPr lang="en-US" sz="2000">
              <a:latin typeface="Arial" charset="0"/>
            </a:endParaRPr>
          </a:p>
        </p:txBody>
      </p:sp>
      <p:sp>
        <p:nvSpPr>
          <p:cNvPr id="171021" name="Rectangle 13"/>
          <p:cNvSpPr>
            <a:spLocks noChangeArrowheads="1"/>
          </p:cNvSpPr>
          <p:nvPr/>
        </p:nvSpPr>
        <p:spPr bwMode="auto">
          <a:xfrm>
            <a:off x="7112000" y="2508250"/>
            <a:ext cx="1579563" cy="436563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022" name="Rectangle 14"/>
          <p:cNvSpPr>
            <a:spLocks noChangeArrowheads="1"/>
          </p:cNvSpPr>
          <p:nvPr/>
        </p:nvSpPr>
        <p:spPr bwMode="auto">
          <a:xfrm>
            <a:off x="7112000" y="2508250"/>
            <a:ext cx="1579563" cy="436563"/>
          </a:xfrm>
          <a:prstGeom prst="rect">
            <a:avLst/>
          </a:prstGeom>
          <a:solidFill>
            <a:schemeClr val="tx1"/>
          </a:solidFill>
          <a:ln w="7938" cap="rnd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023" name="Rectangle 15"/>
          <p:cNvSpPr>
            <a:spLocks noChangeArrowheads="1"/>
          </p:cNvSpPr>
          <p:nvPr/>
        </p:nvSpPr>
        <p:spPr bwMode="auto">
          <a:xfrm>
            <a:off x="7462838" y="2559050"/>
            <a:ext cx="9191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Arial" charset="0"/>
              </a:rPr>
              <a:t>Multithreaded</a:t>
            </a:r>
            <a:endParaRPr lang="en-US" sz="2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71024" name="Rectangle 16"/>
          <p:cNvSpPr>
            <a:spLocks noChangeArrowheads="1"/>
          </p:cNvSpPr>
          <p:nvPr/>
        </p:nvSpPr>
        <p:spPr bwMode="auto">
          <a:xfrm>
            <a:off x="7353300" y="2732088"/>
            <a:ext cx="11509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Arial" charset="0"/>
              </a:rPr>
              <a:t>Instruction Buffer</a:t>
            </a:r>
            <a:endParaRPr lang="en-US" sz="2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71025" name="Rectangle 17"/>
          <p:cNvSpPr>
            <a:spLocks noChangeArrowheads="1"/>
          </p:cNvSpPr>
          <p:nvPr/>
        </p:nvSpPr>
        <p:spPr bwMode="auto">
          <a:xfrm>
            <a:off x="7292975" y="3273425"/>
            <a:ext cx="182563" cy="4381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026" name="Rectangle 18"/>
          <p:cNvSpPr>
            <a:spLocks noChangeArrowheads="1"/>
          </p:cNvSpPr>
          <p:nvPr/>
        </p:nvSpPr>
        <p:spPr bwMode="auto">
          <a:xfrm>
            <a:off x="7162800" y="3273425"/>
            <a:ext cx="685800" cy="438150"/>
          </a:xfrm>
          <a:prstGeom prst="rect">
            <a:avLst/>
          </a:prstGeom>
          <a:solidFill>
            <a:schemeClr val="accent2"/>
          </a:solidFill>
          <a:ln w="7938" cap="rnd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027" name="Rectangle 19"/>
          <p:cNvSpPr>
            <a:spLocks noChangeArrowheads="1"/>
          </p:cNvSpPr>
          <p:nvPr/>
        </p:nvSpPr>
        <p:spPr bwMode="auto">
          <a:xfrm>
            <a:off x="7461250" y="3360738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Arial" charset="0"/>
              </a:rPr>
              <a:t>R</a:t>
            </a:r>
            <a:endParaRPr lang="en-US" sz="2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71028" name="Rectangle 20"/>
          <p:cNvSpPr>
            <a:spLocks noChangeArrowheads="1"/>
          </p:cNvSpPr>
          <p:nvPr/>
        </p:nvSpPr>
        <p:spPr bwMode="auto">
          <a:xfrm>
            <a:off x="7470775" y="3487738"/>
            <a:ext cx="698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Arial" charset="0"/>
              </a:rPr>
              <a:t>F</a:t>
            </a:r>
            <a:endParaRPr lang="en-US" sz="2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71029" name="Rectangle 21"/>
          <p:cNvSpPr>
            <a:spLocks noChangeArrowheads="1"/>
          </p:cNvSpPr>
          <p:nvPr/>
        </p:nvSpPr>
        <p:spPr bwMode="auto">
          <a:xfrm>
            <a:off x="7900988" y="3273425"/>
            <a:ext cx="365125" cy="4381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030" name="Rectangle 22"/>
          <p:cNvSpPr>
            <a:spLocks noChangeArrowheads="1"/>
          </p:cNvSpPr>
          <p:nvPr/>
        </p:nvSpPr>
        <p:spPr bwMode="auto">
          <a:xfrm>
            <a:off x="7900988" y="3273425"/>
            <a:ext cx="365125" cy="438150"/>
          </a:xfrm>
          <a:prstGeom prst="rect">
            <a:avLst/>
          </a:prstGeom>
          <a:noFill/>
          <a:ln w="7938" cap="rnd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031" name="Rectangle 23"/>
          <p:cNvSpPr>
            <a:spLocks noChangeArrowheads="1"/>
          </p:cNvSpPr>
          <p:nvPr/>
        </p:nvSpPr>
        <p:spPr bwMode="auto">
          <a:xfrm>
            <a:off x="8008938" y="3360738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C</a:t>
            </a:r>
            <a:endParaRPr lang="en-US" sz="2000">
              <a:latin typeface="Arial" charset="0"/>
            </a:endParaRPr>
          </a:p>
        </p:txBody>
      </p:sp>
      <p:sp>
        <p:nvSpPr>
          <p:cNvPr id="171032" name="Rectangle 24"/>
          <p:cNvSpPr>
            <a:spLocks noChangeArrowheads="1"/>
          </p:cNvSpPr>
          <p:nvPr/>
        </p:nvSpPr>
        <p:spPr bwMode="auto">
          <a:xfrm>
            <a:off x="8091488" y="3360738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$</a:t>
            </a:r>
            <a:endParaRPr lang="en-US" sz="2000">
              <a:latin typeface="Arial" charset="0"/>
            </a:endParaRPr>
          </a:p>
        </p:txBody>
      </p:sp>
      <p:sp>
        <p:nvSpPr>
          <p:cNvPr id="171033" name="Rectangle 25"/>
          <p:cNvSpPr>
            <a:spLocks noChangeArrowheads="1"/>
          </p:cNvSpPr>
          <p:nvPr/>
        </p:nvSpPr>
        <p:spPr bwMode="auto">
          <a:xfrm>
            <a:off x="8018463" y="3487738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L</a:t>
            </a:r>
            <a:endParaRPr lang="en-US" sz="2000">
              <a:latin typeface="Arial" charset="0"/>
            </a:endParaRPr>
          </a:p>
        </p:txBody>
      </p:sp>
      <p:sp>
        <p:nvSpPr>
          <p:cNvPr id="171034" name="Rectangle 26"/>
          <p:cNvSpPr>
            <a:spLocks noChangeArrowheads="1"/>
          </p:cNvSpPr>
          <p:nvPr/>
        </p:nvSpPr>
        <p:spPr bwMode="auto">
          <a:xfrm>
            <a:off x="8081963" y="3487738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1</a:t>
            </a:r>
            <a:endParaRPr lang="en-US" sz="2000">
              <a:latin typeface="Arial" charset="0"/>
            </a:endParaRPr>
          </a:p>
        </p:txBody>
      </p:sp>
      <p:sp>
        <p:nvSpPr>
          <p:cNvPr id="171035" name="Rectangle 27"/>
          <p:cNvSpPr>
            <a:spLocks noChangeArrowheads="1"/>
          </p:cNvSpPr>
          <p:nvPr/>
        </p:nvSpPr>
        <p:spPr bwMode="auto">
          <a:xfrm>
            <a:off x="8326438" y="3273425"/>
            <a:ext cx="365125" cy="4381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036" name="Rectangle 28"/>
          <p:cNvSpPr>
            <a:spLocks noChangeArrowheads="1"/>
          </p:cNvSpPr>
          <p:nvPr/>
        </p:nvSpPr>
        <p:spPr bwMode="auto">
          <a:xfrm>
            <a:off x="8326438" y="3273425"/>
            <a:ext cx="365125" cy="438150"/>
          </a:xfrm>
          <a:prstGeom prst="rect">
            <a:avLst/>
          </a:prstGeom>
          <a:noFill/>
          <a:ln w="7938" cap="rnd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037" name="Rectangle 29"/>
          <p:cNvSpPr>
            <a:spLocks noChangeArrowheads="1"/>
          </p:cNvSpPr>
          <p:nvPr/>
        </p:nvSpPr>
        <p:spPr bwMode="auto">
          <a:xfrm>
            <a:off x="8335963" y="3360738"/>
            <a:ext cx="3683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Shared</a:t>
            </a:r>
            <a:endParaRPr lang="en-US" sz="2000">
              <a:latin typeface="Arial" charset="0"/>
            </a:endParaRPr>
          </a:p>
        </p:txBody>
      </p:sp>
      <p:sp>
        <p:nvSpPr>
          <p:cNvPr id="171038" name="Rectangle 30"/>
          <p:cNvSpPr>
            <a:spLocks noChangeArrowheads="1"/>
          </p:cNvSpPr>
          <p:nvPr/>
        </p:nvSpPr>
        <p:spPr bwMode="auto">
          <a:xfrm>
            <a:off x="8383588" y="3487738"/>
            <a:ext cx="2540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Mem</a:t>
            </a:r>
            <a:endParaRPr lang="en-US" sz="2000">
              <a:latin typeface="Arial" charset="0"/>
            </a:endParaRPr>
          </a:p>
        </p:txBody>
      </p:sp>
      <p:sp>
        <p:nvSpPr>
          <p:cNvPr id="171039" name="Rectangle 31"/>
          <p:cNvSpPr>
            <a:spLocks noChangeArrowheads="1"/>
          </p:cNvSpPr>
          <p:nvPr/>
        </p:nvSpPr>
        <p:spPr bwMode="auto">
          <a:xfrm>
            <a:off x="7112000" y="3930650"/>
            <a:ext cx="1579563" cy="4365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040" name="Rectangle 32"/>
          <p:cNvSpPr>
            <a:spLocks noChangeArrowheads="1"/>
          </p:cNvSpPr>
          <p:nvPr/>
        </p:nvSpPr>
        <p:spPr bwMode="auto">
          <a:xfrm>
            <a:off x="7112000" y="3930650"/>
            <a:ext cx="1579563" cy="436563"/>
          </a:xfrm>
          <a:prstGeom prst="rect">
            <a:avLst/>
          </a:prstGeom>
          <a:noFill/>
          <a:ln w="7938" cap="rnd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041" name="Rectangle 33"/>
          <p:cNvSpPr>
            <a:spLocks noChangeArrowheads="1"/>
          </p:cNvSpPr>
          <p:nvPr/>
        </p:nvSpPr>
        <p:spPr bwMode="auto">
          <a:xfrm>
            <a:off x="7391400" y="4062413"/>
            <a:ext cx="105568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Operand Select</a:t>
            </a:r>
            <a:endParaRPr lang="en-US" sz="2000">
              <a:latin typeface="Arial" charset="0"/>
            </a:endParaRPr>
          </a:p>
        </p:txBody>
      </p:sp>
      <p:sp>
        <p:nvSpPr>
          <p:cNvPr id="171042" name="Rectangle 34"/>
          <p:cNvSpPr>
            <a:spLocks noChangeArrowheads="1"/>
          </p:cNvSpPr>
          <p:nvPr/>
        </p:nvSpPr>
        <p:spPr bwMode="auto">
          <a:xfrm>
            <a:off x="7112000" y="4695825"/>
            <a:ext cx="728663" cy="4381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043" name="Rectangle 35"/>
          <p:cNvSpPr>
            <a:spLocks noChangeArrowheads="1"/>
          </p:cNvSpPr>
          <p:nvPr/>
        </p:nvSpPr>
        <p:spPr bwMode="auto">
          <a:xfrm>
            <a:off x="7112000" y="4695825"/>
            <a:ext cx="728663" cy="438150"/>
          </a:xfrm>
          <a:prstGeom prst="rect">
            <a:avLst/>
          </a:prstGeom>
          <a:noFill/>
          <a:ln w="7938" cap="rnd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044" name="Rectangle 36"/>
          <p:cNvSpPr>
            <a:spLocks noChangeArrowheads="1"/>
          </p:cNvSpPr>
          <p:nvPr/>
        </p:nvSpPr>
        <p:spPr bwMode="auto">
          <a:xfrm>
            <a:off x="7316788" y="4829175"/>
            <a:ext cx="3381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MAD</a:t>
            </a:r>
            <a:endParaRPr lang="en-US" sz="2000">
              <a:latin typeface="Arial" charset="0"/>
            </a:endParaRPr>
          </a:p>
        </p:txBody>
      </p:sp>
      <p:sp>
        <p:nvSpPr>
          <p:cNvPr id="171045" name="Rectangle 37"/>
          <p:cNvSpPr>
            <a:spLocks noChangeArrowheads="1"/>
          </p:cNvSpPr>
          <p:nvPr/>
        </p:nvSpPr>
        <p:spPr bwMode="auto">
          <a:xfrm>
            <a:off x="7962900" y="4695825"/>
            <a:ext cx="728663" cy="4381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046" name="Rectangle 38"/>
          <p:cNvSpPr>
            <a:spLocks noChangeArrowheads="1"/>
          </p:cNvSpPr>
          <p:nvPr/>
        </p:nvSpPr>
        <p:spPr bwMode="auto">
          <a:xfrm>
            <a:off x="7962900" y="4695825"/>
            <a:ext cx="728663" cy="438150"/>
          </a:xfrm>
          <a:prstGeom prst="rect">
            <a:avLst/>
          </a:prstGeom>
          <a:noFill/>
          <a:ln w="7938" cap="rnd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047" name="Rectangle 39"/>
          <p:cNvSpPr>
            <a:spLocks noChangeArrowheads="1"/>
          </p:cNvSpPr>
          <p:nvPr/>
        </p:nvSpPr>
        <p:spPr bwMode="auto">
          <a:xfrm>
            <a:off x="8181975" y="4829175"/>
            <a:ext cx="3048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SFU</a:t>
            </a:r>
            <a:endParaRPr lang="en-US" sz="2000">
              <a:latin typeface="Arial" charset="0"/>
            </a:endParaRPr>
          </a:p>
        </p:txBody>
      </p:sp>
      <p:sp>
        <p:nvSpPr>
          <p:cNvPr id="171048" name="Line 40"/>
          <p:cNvSpPr>
            <a:spLocks noChangeShapeType="1"/>
          </p:cNvSpPr>
          <p:nvPr/>
        </p:nvSpPr>
        <p:spPr bwMode="auto">
          <a:xfrm>
            <a:off x="7900988" y="2944813"/>
            <a:ext cx="1587" cy="214312"/>
          </a:xfrm>
          <a:prstGeom prst="line">
            <a:avLst/>
          </a:prstGeom>
          <a:noFill/>
          <a:ln w="7938" cap="rnd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049" name="Freeform 41"/>
          <p:cNvSpPr>
            <a:spLocks/>
          </p:cNvSpPr>
          <p:nvPr/>
        </p:nvSpPr>
        <p:spPr bwMode="auto">
          <a:xfrm>
            <a:off x="7862888" y="3140075"/>
            <a:ext cx="77787" cy="79375"/>
          </a:xfrm>
          <a:custGeom>
            <a:avLst/>
            <a:gdLst/>
            <a:ahLst/>
            <a:cxnLst>
              <a:cxn ang="0">
                <a:pos x="69" y="138"/>
              </a:cxn>
              <a:cxn ang="0">
                <a:pos x="0" y="0"/>
              </a:cxn>
              <a:cxn ang="0">
                <a:pos x="138" y="0"/>
              </a:cxn>
              <a:cxn ang="0">
                <a:pos x="138" y="0"/>
              </a:cxn>
              <a:cxn ang="0">
                <a:pos x="69" y="138"/>
              </a:cxn>
            </a:cxnLst>
            <a:rect l="0" t="0" r="r" b="b"/>
            <a:pathLst>
              <a:path w="138" h="138">
                <a:moveTo>
                  <a:pt x="69" y="138"/>
                </a:moveTo>
                <a:lnTo>
                  <a:pt x="0" y="0"/>
                </a:lnTo>
                <a:cubicBezTo>
                  <a:pt x="43" y="21"/>
                  <a:pt x="95" y="21"/>
                  <a:pt x="138" y="0"/>
                </a:cubicBezTo>
                <a:lnTo>
                  <a:pt x="138" y="0"/>
                </a:lnTo>
                <a:lnTo>
                  <a:pt x="69" y="138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050" name="Line 42"/>
          <p:cNvSpPr>
            <a:spLocks noChangeShapeType="1"/>
          </p:cNvSpPr>
          <p:nvPr/>
        </p:nvSpPr>
        <p:spPr bwMode="auto">
          <a:xfrm>
            <a:off x="7475538" y="4367213"/>
            <a:ext cx="1587" cy="268287"/>
          </a:xfrm>
          <a:prstGeom prst="line">
            <a:avLst/>
          </a:prstGeom>
          <a:noFill/>
          <a:ln w="7938" cap="rnd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051" name="Freeform 43"/>
          <p:cNvSpPr>
            <a:spLocks/>
          </p:cNvSpPr>
          <p:nvPr/>
        </p:nvSpPr>
        <p:spPr bwMode="auto">
          <a:xfrm>
            <a:off x="7435850" y="4616450"/>
            <a:ext cx="79375" cy="79375"/>
          </a:xfrm>
          <a:custGeom>
            <a:avLst/>
            <a:gdLst/>
            <a:ahLst/>
            <a:cxnLst>
              <a:cxn ang="0">
                <a:pos x="69" y="138"/>
              </a:cxn>
              <a:cxn ang="0">
                <a:pos x="0" y="0"/>
              </a:cxn>
              <a:cxn ang="0">
                <a:pos x="138" y="0"/>
              </a:cxn>
              <a:cxn ang="0">
                <a:pos x="69" y="138"/>
              </a:cxn>
            </a:cxnLst>
            <a:rect l="0" t="0" r="r" b="b"/>
            <a:pathLst>
              <a:path w="138" h="138">
                <a:moveTo>
                  <a:pt x="69" y="138"/>
                </a:moveTo>
                <a:lnTo>
                  <a:pt x="0" y="0"/>
                </a:lnTo>
                <a:cubicBezTo>
                  <a:pt x="44" y="21"/>
                  <a:pt x="95" y="21"/>
                  <a:pt x="138" y="0"/>
                </a:cubicBezTo>
                <a:lnTo>
                  <a:pt x="69" y="138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052" name="Line 44"/>
          <p:cNvSpPr>
            <a:spLocks noChangeShapeType="1"/>
          </p:cNvSpPr>
          <p:nvPr/>
        </p:nvSpPr>
        <p:spPr bwMode="auto">
          <a:xfrm>
            <a:off x="7900988" y="2179638"/>
            <a:ext cx="1587" cy="268287"/>
          </a:xfrm>
          <a:prstGeom prst="line">
            <a:avLst/>
          </a:prstGeom>
          <a:noFill/>
          <a:ln w="7938" cap="rnd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053" name="Freeform 45"/>
          <p:cNvSpPr>
            <a:spLocks/>
          </p:cNvSpPr>
          <p:nvPr/>
        </p:nvSpPr>
        <p:spPr bwMode="auto">
          <a:xfrm>
            <a:off x="7862888" y="2428875"/>
            <a:ext cx="77787" cy="79375"/>
          </a:xfrm>
          <a:custGeom>
            <a:avLst/>
            <a:gdLst/>
            <a:ahLst/>
            <a:cxnLst>
              <a:cxn ang="0">
                <a:pos x="69" y="138"/>
              </a:cxn>
              <a:cxn ang="0">
                <a:pos x="0" y="0"/>
              </a:cxn>
              <a:cxn ang="0">
                <a:pos x="138" y="0"/>
              </a:cxn>
              <a:cxn ang="0">
                <a:pos x="138" y="0"/>
              </a:cxn>
              <a:cxn ang="0">
                <a:pos x="69" y="138"/>
              </a:cxn>
            </a:cxnLst>
            <a:rect l="0" t="0" r="r" b="b"/>
            <a:pathLst>
              <a:path w="138" h="138">
                <a:moveTo>
                  <a:pt x="69" y="138"/>
                </a:moveTo>
                <a:lnTo>
                  <a:pt x="0" y="0"/>
                </a:lnTo>
                <a:cubicBezTo>
                  <a:pt x="43" y="21"/>
                  <a:pt x="95" y="21"/>
                  <a:pt x="138" y="0"/>
                </a:cubicBezTo>
                <a:lnTo>
                  <a:pt x="138" y="0"/>
                </a:lnTo>
                <a:lnTo>
                  <a:pt x="69" y="138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054" name="Line 46"/>
          <p:cNvSpPr>
            <a:spLocks noChangeShapeType="1"/>
          </p:cNvSpPr>
          <p:nvPr/>
        </p:nvSpPr>
        <p:spPr bwMode="auto">
          <a:xfrm>
            <a:off x="7475538" y="5133975"/>
            <a:ext cx="1587" cy="158750"/>
          </a:xfrm>
          <a:prstGeom prst="line">
            <a:avLst/>
          </a:prstGeom>
          <a:noFill/>
          <a:ln w="7938" cap="rnd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055" name="Freeform 47"/>
          <p:cNvSpPr>
            <a:spLocks/>
          </p:cNvSpPr>
          <p:nvPr/>
        </p:nvSpPr>
        <p:spPr bwMode="auto">
          <a:xfrm>
            <a:off x="7435850" y="5273675"/>
            <a:ext cx="79375" cy="77788"/>
          </a:xfrm>
          <a:custGeom>
            <a:avLst/>
            <a:gdLst/>
            <a:ahLst/>
            <a:cxnLst>
              <a:cxn ang="0">
                <a:pos x="69" y="138"/>
              </a:cxn>
              <a:cxn ang="0">
                <a:pos x="0" y="0"/>
              </a:cxn>
              <a:cxn ang="0">
                <a:pos x="138" y="0"/>
              </a:cxn>
              <a:cxn ang="0">
                <a:pos x="69" y="138"/>
              </a:cxn>
            </a:cxnLst>
            <a:rect l="0" t="0" r="r" b="b"/>
            <a:pathLst>
              <a:path w="138" h="138">
                <a:moveTo>
                  <a:pt x="69" y="138"/>
                </a:moveTo>
                <a:lnTo>
                  <a:pt x="0" y="0"/>
                </a:lnTo>
                <a:cubicBezTo>
                  <a:pt x="44" y="21"/>
                  <a:pt x="95" y="21"/>
                  <a:pt x="138" y="0"/>
                </a:cubicBezTo>
                <a:lnTo>
                  <a:pt x="69" y="138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056" name="Line 48"/>
          <p:cNvSpPr>
            <a:spLocks noChangeShapeType="1"/>
          </p:cNvSpPr>
          <p:nvPr/>
        </p:nvSpPr>
        <p:spPr bwMode="auto">
          <a:xfrm>
            <a:off x="8326438" y="5133975"/>
            <a:ext cx="1587" cy="377825"/>
          </a:xfrm>
          <a:prstGeom prst="line">
            <a:avLst/>
          </a:prstGeom>
          <a:noFill/>
          <a:ln w="7938" cap="rnd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057" name="Freeform 49"/>
          <p:cNvSpPr>
            <a:spLocks/>
          </p:cNvSpPr>
          <p:nvPr/>
        </p:nvSpPr>
        <p:spPr bwMode="auto">
          <a:xfrm>
            <a:off x="8288338" y="5492750"/>
            <a:ext cx="77787" cy="77788"/>
          </a:xfrm>
          <a:custGeom>
            <a:avLst/>
            <a:gdLst/>
            <a:ahLst/>
            <a:cxnLst>
              <a:cxn ang="0">
                <a:pos x="69" y="138"/>
              </a:cxn>
              <a:cxn ang="0">
                <a:pos x="0" y="0"/>
              </a:cxn>
              <a:cxn ang="0">
                <a:pos x="138" y="0"/>
              </a:cxn>
              <a:cxn ang="0">
                <a:pos x="69" y="138"/>
              </a:cxn>
            </a:cxnLst>
            <a:rect l="0" t="0" r="r" b="b"/>
            <a:pathLst>
              <a:path w="138" h="138">
                <a:moveTo>
                  <a:pt x="69" y="138"/>
                </a:moveTo>
                <a:lnTo>
                  <a:pt x="0" y="0"/>
                </a:lnTo>
                <a:cubicBezTo>
                  <a:pt x="43" y="21"/>
                  <a:pt x="94" y="21"/>
                  <a:pt x="138" y="0"/>
                </a:cubicBezTo>
                <a:lnTo>
                  <a:pt x="69" y="138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058" name="Line 50"/>
          <p:cNvSpPr>
            <a:spLocks noChangeShapeType="1"/>
          </p:cNvSpPr>
          <p:nvPr/>
        </p:nvSpPr>
        <p:spPr bwMode="auto">
          <a:xfrm>
            <a:off x="8326438" y="4367213"/>
            <a:ext cx="1587" cy="268287"/>
          </a:xfrm>
          <a:prstGeom prst="line">
            <a:avLst/>
          </a:prstGeom>
          <a:noFill/>
          <a:ln w="7938" cap="rnd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059" name="Freeform 51"/>
          <p:cNvSpPr>
            <a:spLocks/>
          </p:cNvSpPr>
          <p:nvPr/>
        </p:nvSpPr>
        <p:spPr bwMode="auto">
          <a:xfrm>
            <a:off x="8288338" y="4616450"/>
            <a:ext cx="77787" cy="79375"/>
          </a:xfrm>
          <a:custGeom>
            <a:avLst/>
            <a:gdLst/>
            <a:ahLst/>
            <a:cxnLst>
              <a:cxn ang="0">
                <a:pos x="69" y="138"/>
              </a:cxn>
              <a:cxn ang="0">
                <a:pos x="0" y="0"/>
              </a:cxn>
              <a:cxn ang="0">
                <a:pos x="138" y="0"/>
              </a:cxn>
              <a:cxn ang="0">
                <a:pos x="69" y="138"/>
              </a:cxn>
            </a:cxnLst>
            <a:rect l="0" t="0" r="r" b="b"/>
            <a:pathLst>
              <a:path w="138" h="138">
                <a:moveTo>
                  <a:pt x="69" y="138"/>
                </a:moveTo>
                <a:lnTo>
                  <a:pt x="0" y="0"/>
                </a:lnTo>
                <a:cubicBezTo>
                  <a:pt x="43" y="21"/>
                  <a:pt x="94" y="21"/>
                  <a:pt x="138" y="0"/>
                </a:cubicBezTo>
                <a:lnTo>
                  <a:pt x="69" y="138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060" name="Line 52"/>
          <p:cNvSpPr>
            <a:spLocks noChangeShapeType="1"/>
          </p:cNvSpPr>
          <p:nvPr/>
        </p:nvSpPr>
        <p:spPr bwMode="auto">
          <a:xfrm>
            <a:off x="8509000" y="3711575"/>
            <a:ext cx="1588" cy="158750"/>
          </a:xfrm>
          <a:prstGeom prst="line">
            <a:avLst/>
          </a:prstGeom>
          <a:noFill/>
          <a:ln w="7938" cap="rnd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061" name="Freeform 53"/>
          <p:cNvSpPr>
            <a:spLocks/>
          </p:cNvSpPr>
          <p:nvPr/>
        </p:nvSpPr>
        <p:spPr bwMode="auto">
          <a:xfrm>
            <a:off x="8470900" y="3851275"/>
            <a:ext cx="77788" cy="79375"/>
          </a:xfrm>
          <a:custGeom>
            <a:avLst/>
            <a:gdLst/>
            <a:ahLst/>
            <a:cxnLst>
              <a:cxn ang="0">
                <a:pos x="69" y="138"/>
              </a:cxn>
              <a:cxn ang="0">
                <a:pos x="0" y="0"/>
              </a:cxn>
              <a:cxn ang="0">
                <a:pos x="138" y="0"/>
              </a:cxn>
              <a:cxn ang="0">
                <a:pos x="138" y="0"/>
              </a:cxn>
              <a:cxn ang="0">
                <a:pos x="69" y="138"/>
              </a:cxn>
            </a:cxnLst>
            <a:rect l="0" t="0" r="r" b="b"/>
            <a:pathLst>
              <a:path w="138" h="138">
                <a:moveTo>
                  <a:pt x="69" y="138"/>
                </a:moveTo>
                <a:lnTo>
                  <a:pt x="0" y="0"/>
                </a:lnTo>
                <a:cubicBezTo>
                  <a:pt x="43" y="21"/>
                  <a:pt x="94" y="21"/>
                  <a:pt x="138" y="0"/>
                </a:cubicBezTo>
                <a:lnTo>
                  <a:pt x="138" y="0"/>
                </a:lnTo>
                <a:lnTo>
                  <a:pt x="69" y="138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062" name="Rectangle 54"/>
          <p:cNvSpPr>
            <a:spLocks noChangeArrowheads="1"/>
          </p:cNvSpPr>
          <p:nvPr/>
        </p:nvSpPr>
        <p:spPr bwMode="auto">
          <a:xfrm>
            <a:off x="7535863" y="3487738"/>
            <a:ext cx="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171063" name="Line 55"/>
          <p:cNvSpPr>
            <a:spLocks noChangeShapeType="1"/>
          </p:cNvSpPr>
          <p:nvPr/>
        </p:nvSpPr>
        <p:spPr bwMode="auto">
          <a:xfrm>
            <a:off x="7385050" y="3711575"/>
            <a:ext cx="1588" cy="158750"/>
          </a:xfrm>
          <a:prstGeom prst="line">
            <a:avLst/>
          </a:prstGeom>
          <a:noFill/>
          <a:ln w="7938" cap="rnd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064" name="Freeform 56"/>
          <p:cNvSpPr>
            <a:spLocks/>
          </p:cNvSpPr>
          <p:nvPr/>
        </p:nvSpPr>
        <p:spPr bwMode="auto">
          <a:xfrm>
            <a:off x="7345363" y="3851275"/>
            <a:ext cx="79375" cy="79375"/>
          </a:xfrm>
          <a:custGeom>
            <a:avLst/>
            <a:gdLst/>
            <a:ahLst/>
            <a:cxnLst>
              <a:cxn ang="0">
                <a:pos x="69" y="138"/>
              </a:cxn>
              <a:cxn ang="0">
                <a:pos x="0" y="0"/>
              </a:cxn>
              <a:cxn ang="0">
                <a:pos x="138" y="0"/>
              </a:cxn>
              <a:cxn ang="0">
                <a:pos x="138" y="0"/>
              </a:cxn>
              <a:cxn ang="0">
                <a:pos x="69" y="138"/>
              </a:cxn>
            </a:cxnLst>
            <a:rect l="0" t="0" r="r" b="b"/>
            <a:pathLst>
              <a:path w="138" h="138">
                <a:moveTo>
                  <a:pt x="69" y="138"/>
                </a:moveTo>
                <a:lnTo>
                  <a:pt x="0" y="0"/>
                </a:lnTo>
                <a:cubicBezTo>
                  <a:pt x="44" y="21"/>
                  <a:pt x="95" y="21"/>
                  <a:pt x="138" y="0"/>
                </a:cubicBezTo>
                <a:lnTo>
                  <a:pt x="138" y="0"/>
                </a:lnTo>
                <a:lnTo>
                  <a:pt x="69" y="138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065" name="Line 57"/>
          <p:cNvSpPr>
            <a:spLocks noChangeShapeType="1"/>
          </p:cNvSpPr>
          <p:nvPr/>
        </p:nvSpPr>
        <p:spPr bwMode="auto">
          <a:xfrm>
            <a:off x="8083550" y="3711575"/>
            <a:ext cx="1588" cy="158750"/>
          </a:xfrm>
          <a:prstGeom prst="line">
            <a:avLst/>
          </a:prstGeom>
          <a:noFill/>
          <a:ln w="7938" cap="rnd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066" name="Freeform 58"/>
          <p:cNvSpPr>
            <a:spLocks/>
          </p:cNvSpPr>
          <p:nvPr/>
        </p:nvSpPr>
        <p:spPr bwMode="auto">
          <a:xfrm>
            <a:off x="8043863" y="3851275"/>
            <a:ext cx="79375" cy="79375"/>
          </a:xfrm>
          <a:custGeom>
            <a:avLst/>
            <a:gdLst/>
            <a:ahLst/>
            <a:cxnLst>
              <a:cxn ang="0">
                <a:pos x="69" y="138"/>
              </a:cxn>
              <a:cxn ang="0">
                <a:pos x="0" y="0"/>
              </a:cxn>
              <a:cxn ang="0">
                <a:pos x="138" y="0"/>
              </a:cxn>
              <a:cxn ang="0">
                <a:pos x="138" y="0"/>
              </a:cxn>
              <a:cxn ang="0">
                <a:pos x="69" y="138"/>
              </a:cxn>
            </a:cxnLst>
            <a:rect l="0" t="0" r="r" b="b"/>
            <a:pathLst>
              <a:path w="138" h="138">
                <a:moveTo>
                  <a:pt x="69" y="138"/>
                </a:moveTo>
                <a:lnTo>
                  <a:pt x="0" y="0"/>
                </a:lnTo>
                <a:cubicBezTo>
                  <a:pt x="43" y="21"/>
                  <a:pt x="95" y="21"/>
                  <a:pt x="138" y="0"/>
                </a:cubicBezTo>
                <a:lnTo>
                  <a:pt x="138" y="0"/>
                </a:lnTo>
                <a:lnTo>
                  <a:pt x="69" y="138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067" name="Freeform 59"/>
          <p:cNvSpPr>
            <a:spLocks/>
          </p:cNvSpPr>
          <p:nvPr/>
        </p:nvSpPr>
        <p:spPr bwMode="auto">
          <a:xfrm>
            <a:off x="6916738" y="3492500"/>
            <a:ext cx="558800" cy="1858963"/>
          </a:xfrm>
          <a:custGeom>
            <a:avLst/>
            <a:gdLst/>
            <a:ahLst/>
            <a:cxnLst>
              <a:cxn ang="0">
                <a:pos x="352" y="1171"/>
              </a:cxn>
              <a:cxn ang="0">
                <a:pos x="0" y="1171"/>
              </a:cxn>
              <a:cxn ang="0">
                <a:pos x="0" y="0"/>
              </a:cxn>
              <a:cxn ang="0">
                <a:pos x="85" y="0"/>
              </a:cxn>
            </a:cxnLst>
            <a:rect l="0" t="0" r="r" b="b"/>
            <a:pathLst>
              <a:path w="352" h="1171">
                <a:moveTo>
                  <a:pt x="352" y="1171"/>
                </a:moveTo>
                <a:lnTo>
                  <a:pt x="0" y="1171"/>
                </a:lnTo>
                <a:lnTo>
                  <a:pt x="0" y="0"/>
                </a:lnTo>
                <a:lnTo>
                  <a:pt x="85" y="0"/>
                </a:lnTo>
              </a:path>
            </a:pathLst>
          </a:custGeom>
          <a:noFill/>
          <a:ln w="7938" cap="rnd">
            <a:solidFill>
              <a:srgbClr val="C0C0C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068" name="Freeform 60"/>
          <p:cNvSpPr>
            <a:spLocks/>
          </p:cNvSpPr>
          <p:nvPr/>
        </p:nvSpPr>
        <p:spPr bwMode="auto">
          <a:xfrm>
            <a:off x="7032625" y="3452813"/>
            <a:ext cx="79375" cy="79375"/>
          </a:xfrm>
          <a:custGeom>
            <a:avLst/>
            <a:gdLst/>
            <a:ahLst/>
            <a:cxnLst>
              <a:cxn ang="0">
                <a:pos x="138" y="69"/>
              </a:cxn>
              <a:cxn ang="0">
                <a:pos x="0" y="138"/>
              </a:cxn>
              <a:cxn ang="0">
                <a:pos x="0" y="0"/>
              </a:cxn>
              <a:cxn ang="0">
                <a:pos x="138" y="69"/>
              </a:cxn>
            </a:cxnLst>
            <a:rect l="0" t="0" r="r" b="b"/>
            <a:pathLst>
              <a:path w="138" h="138">
                <a:moveTo>
                  <a:pt x="138" y="69"/>
                </a:moveTo>
                <a:lnTo>
                  <a:pt x="0" y="138"/>
                </a:lnTo>
                <a:cubicBezTo>
                  <a:pt x="22" y="94"/>
                  <a:pt x="22" y="43"/>
                  <a:pt x="0" y="0"/>
                </a:cubicBezTo>
                <a:lnTo>
                  <a:pt x="138" y="69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069" name="Freeform 61"/>
          <p:cNvSpPr>
            <a:spLocks/>
          </p:cNvSpPr>
          <p:nvPr/>
        </p:nvSpPr>
        <p:spPr bwMode="auto">
          <a:xfrm>
            <a:off x="6807200" y="3382963"/>
            <a:ext cx="1519238" cy="2187575"/>
          </a:xfrm>
          <a:custGeom>
            <a:avLst/>
            <a:gdLst/>
            <a:ahLst/>
            <a:cxnLst>
              <a:cxn ang="0">
                <a:pos x="957" y="1378"/>
              </a:cxn>
              <a:cxn ang="0">
                <a:pos x="0" y="1378"/>
              </a:cxn>
              <a:cxn ang="0">
                <a:pos x="0" y="0"/>
              </a:cxn>
              <a:cxn ang="0">
                <a:pos x="154" y="0"/>
              </a:cxn>
            </a:cxnLst>
            <a:rect l="0" t="0" r="r" b="b"/>
            <a:pathLst>
              <a:path w="957" h="1378">
                <a:moveTo>
                  <a:pt x="957" y="1378"/>
                </a:moveTo>
                <a:lnTo>
                  <a:pt x="0" y="1378"/>
                </a:lnTo>
                <a:lnTo>
                  <a:pt x="0" y="0"/>
                </a:lnTo>
                <a:lnTo>
                  <a:pt x="154" y="0"/>
                </a:lnTo>
              </a:path>
            </a:pathLst>
          </a:custGeom>
          <a:noFill/>
          <a:ln w="7938" cap="rnd">
            <a:solidFill>
              <a:srgbClr val="C0C0C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070" name="Freeform 62"/>
          <p:cNvSpPr>
            <a:spLocks/>
          </p:cNvSpPr>
          <p:nvPr/>
        </p:nvSpPr>
        <p:spPr bwMode="auto">
          <a:xfrm>
            <a:off x="7032625" y="3343275"/>
            <a:ext cx="79375" cy="79375"/>
          </a:xfrm>
          <a:custGeom>
            <a:avLst/>
            <a:gdLst/>
            <a:ahLst/>
            <a:cxnLst>
              <a:cxn ang="0">
                <a:pos x="138" y="69"/>
              </a:cxn>
              <a:cxn ang="0">
                <a:pos x="0" y="138"/>
              </a:cxn>
              <a:cxn ang="0">
                <a:pos x="0" y="0"/>
              </a:cxn>
              <a:cxn ang="0">
                <a:pos x="138" y="69"/>
              </a:cxn>
            </a:cxnLst>
            <a:rect l="0" t="0" r="r" b="b"/>
            <a:pathLst>
              <a:path w="138" h="138">
                <a:moveTo>
                  <a:pt x="138" y="69"/>
                </a:moveTo>
                <a:lnTo>
                  <a:pt x="0" y="138"/>
                </a:lnTo>
                <a:cubicBezTo>
                  <a:pt x="22" y="94"/>
                  <a:pt x="22" y="43"/>
                  <a:pt x="0" y="0"/>
                </a:cubicBezTo>
                <a:lnTo>
                  <a:pt x="138" y="69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6200" y="6553200"/>
            <a:ext cx="3962400" cy="228600"/>
          </a:xfrm>
          <a:prstGeom prst="rect">
            <a:avLst/>
          </a:prstGeom>
        </p:spPr>
        <p:txBody>
          <a:bodyPr/>
          <a:lstStyle/>
          <a:p>
            <a:r>
              <a:rPr lang="en-US" sz="1000" dirty="0"/>
              <a:t>© David Kirk/NVIDIA and Wen-mei W. </a:t>
            </a:r>
            <a:r>
              <a:rPr lang="en-US" sz="1000" dirty="0" smtClean="0"/>
              <a:t>Hwu</a:t>
            </a:r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6096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Programmer View of Register File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19200"/>
            <a:ext cx="4724400" cy="4800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There are </a:t>
            </a:r>
            <a:r>
              <a:rPr lang="en-US" sz="2000" dirty="0" smtClean="0"/>
              <a:t>32K </a:t>
            </a:r>
            <a:r>
              <a:rPr lang="en-US" sz="2000" dirty="0"/>
              <a:t>registers in each SM in </a:t>
            </a:r>
            <a:r>
              <a:rPr lang="en-US" sz="2000" dirty="0" smtClean="0"/>
              <a:t>GF100</a:t>
            </a:r>
            <a:endParaRPr lang="en-US" sz="2000" dirty="0"/>
          </a:p>
          <a:p>
            <a:pPr lvl="1">
              <a:spcBef>
                <a:spcPts val="600"/>
              </a:spcBef>
            </a:pPr>
            <a:r>
              <a:rPr lang="en-US" sz="1800" dirty="0"/>
              <a:t>This is an implementation decision, not part of CUDA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Registers are dynamically partitioned across all blocks assigned to the SM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Once assigned to a block, the register is NOT accessible by threads in other blocks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Each thread in the same block only access registers assigned to </a:t>
            </a:r>
            <a:r>
              <a:rPr lang="en-US" sz="1800" dirty="0" smtClean="0"/>
              <a:t>itself</a:t>
            </a:r>
          </a:p>
          <a:p>
            <a:pPr lvl="1">
              <a:spcBef>
                <a:spcPts val="600"/>
              </a:spcBef>
            </a:pPr>
            <a:r>
              <a:rPr lang="en-US" sz="1800" dirty="0" smtClean="0"/>
              <a:t>Block scheduler needs to know available resources</a:t>
            </a:r>
          </a:p>
          <a:p>
            <a:pPr lvl="1">
              <a:spcBef>
                <a:spcPts val="600"/>
              </a:spcBef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# of registers must be statically determinable (?)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6309" name="Rectangle 5"/>
          <p:cNvSpPr>
            <a:spLocks noChangeArrowheads="1"/>
          </p:cNvSpPr>
          <p:nvPr/>
        </p:nvSpPr>
        <p:spPr bwMode="auto">
          <a:xfrm>
            <a:off x="4876800" y="1544637"/>
            <a:ext cx="1066800" cy="457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310" name="Rectangle 6"/>
          <p:cNvSpPr>
            <a:spLocks noChangeArrowheads="1"/>
          </p:cNvSpPr>
          <p:nvPr/>
        </p:nvSpPr>
        <p:spPr bwMode="auto">
          <a:xfrm>
            <a:off x="4876800" y="1544637"/>
            <a:ext cx="1066800" cy="1143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311" name="Rectangle 7"/>
          <p:cNvSpPr>
            <a:spLocks noChangeArrowheads="1"/>
          </p:cNvSpPr>
          <p:nvPr/>
        </p:nvSpPr>
        <p:spPr bwMode="auto">
          <a:xfrm>
            <a:off x="4876800" y="2687637"/>
            <a:ext cx="1066800" cy="1143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313" name="Rectangle 9"/>
          <p:cNvSpPr>
            <a:spLocks noChangeArrowheads="1"/>
          </p:cNvSpPr>
          <p:nvPr/>
        </p:nvSpPr>
        <p:spPr bwMode="auto">
          <a:xfrm>
            <a:off x="4876800" y="3830637"/>
            <a:ext cx="1066800" cy="11430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314" name="Rectangle 10"/>
          <p:cNvSpPr>
            <a:spLocks noChangeArrowheads="1"/>
          </p:cNvSpPr>
          <p:nvPr/>
        </p:nvSpPr>
        <p:spPr bwMode="auto">
          <a:xfrm>
            <a:off x="4876800" y="4973637"/>
            <a:ext cx="1066800" cy="1143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315" name="Rectangle 11"/>
          <p:cNvSpPr>
            <a:spLocks noChangeArrowheads="1"/>
          </p:cNvSpPr>
          <p:nvPr/>
        </p:nvSpPr>
        <p:spPr bwMode="auto">
          <a:xfrm>
            <a:off x="6264275" y="1544637"/>
            <a:ext cx="1066800" cy="457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316" name="Rectangle 12"/>
          <p:cNvSpPr>
            <a:spLocks noChangeArrowheads="1"/>
          </p:cNvSpPr>
          <p:nvPr/>
        </p:nvSpPr>
        <p:spPr bwMode="auto">
          <a:xfrm>
            <a:off x="6264275" y="1544637"/>
            <a:ext cx="1066800" cy="1447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318" name="Rectangle 14"/>
          <p:cNvSpPr>
            <a:spLocks noChangeArrowheads="1"/>
          </p:cNvSpPr>
          <p:nvPr/>
        </p:nvSpPr>
        <p:spPr bwMode="auto">
          <a:xfrm>
            <a:off x="6264275" y="3068637"/>
            <a:ext cx="1066800" cy="14478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319" name="Rectangle 15"/>
          <p:cNvSpPr>
            <a:spLocks noChangeArrowheads="1"/>
          </p:cNvSpPr>
          <p:nvPr/>
        </p:nvSpPr>
        <p:spPr bwMode="auto">
          <a:xfrm>
            <a:off x="6264275" y="4592637"/>
            <a:ext cx="1066800" cy="1447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320" name="Text Box 16"/>
          <p:cNvSpPr txBox="1">
            <a:spLocks noChangeArrowheads="1"/>
          </p:cNvSpPr>
          <p:nvPr/>
        </p:nvSpPr>
        <p:spPr bwMode="auto">
          <a:xfrm>
            <a:off x="4724400" y="1087437"/>
            <a:ext cx="127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4 blocks</a:t>
            </a:r>
          </a:p>
        </p:txBody>
      </p:sp>
      <p:sp>
        <p:nvSpPr>
          <p:cNvPr id="226321" name="Text Box 17"/>
          <p:cNvSpPr txBox="1">
            <a:spLocks noChangeArrowheads="1"/>
          </p:cNvSpPr>
          <p:nvPr/>
        </p:nvSpPr>
        <p:spPr bwMode="auto">
          <a:xfrm>
            <a:off x="6248400" y="1066800"/>
            <a:ext cx="127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3 blocks</a:t>
            </a: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6200" y="6553200"/>
            <a:ext cx="3962400" cy="228600"/>
          </a:xfrm>
          <a:prstGeom prst="rect">
            <a:avLst/>
          </a:prstGeom>
        </p:spPr>
        <p:txBody>
          <a:bodyPr/>
          <a:lstStyle/>
          <a:p>
            <a:r>
              <a:rPr lang="en-US" sz="1000" dirty="0"/>
              <a:t>© David Kirk/NVIDIA and Wen-mei W. </a:t>
            </a:r>
            <a:r>
              <a:rPr lang="en-US" sz="1000" dirty="0" smtClean="0"/>
              <a:t>Hwu</a:t>
            </a:r>
            <a:endParaRPr lang="en-US" sz="1000" dirty="0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7331075" y="1719470"/>
            <a:ext cx="1812925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Limiting factors for # of blocks per SM: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70C0"/>
                </a:solidFill>
              </a:rPr>
              <a:t># of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70C0"/>
                </a:solidFill>
              </a:rPr>
              <a:t># of threads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70C0"/>
                </a:solidFill>
              </a:rPr>
              <a:t># of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70C0"/>
                </a:solidFill>
              </a:rPr>
              <a:t>size of shared mem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G80 Matrix </a:t>
            </a:r>
            <a:r>
              <a:rPr lang="en-US" sz="3200" dirty="0"/>
              <a:t>Multiplication Example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054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G80 </a:t>
            </a:r>
            <a:r>
              <a:rPr lang="en-US" sz="2000" dirty="0" smtClean="0">
                <a:solidFill>
                  <a:srgbClr val="0070C0"/>
                </a:solidFill>
                <a:sym typeface="Wingdings" panose="05000000000000000000" pitchFamily="2" charset="2"/>
              </a:rPr>
              <a:t>  8K registers,   max threads = 1K,   no lower limit on registers/thread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 smtClean="0"/>
          </a:p>
          <a:p>
            <a:pPr>
              <a:spcBef>
                <a:spcPts val="600"/>
              </a:spcBef>
            </a:pPr>
            <a:r>
              <a:rPr lang="en-US" sz="2000" dirty="0" smtClean="0"/>
              <a:t>If </a:t>
            </a:r>
            <a:r>
              <a:rPr lang="en-US" sz="2000" dirty="0"/>
              <a:t>each Block has 16X16 threads and each thread </a:t>
            </a:r>
            <a:r>
              <a:rPr lang="en-US" sz="2000" dirty="0" smtClean="0"/>
              <a:t>uses 10 </a:t>
            </a:r>
            <a:r>
              <a:rPr lang="en-US" sz="2000" dirty="0"/>
              <a:t>registers, how many </a:t>
            </a:r>
            <a:r>
              <a:rPr lang="en-US" sz="2000" dirty="0" smtClean="0"/>
              <a:t>blocks </a:t>
            </a:r>
            <a:r>
              <a:rPr lang="en-US" sz="2000" dirty="0"/>
              <a:t>can run on each SM?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Each block requires 10*256 = 2560 registers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8192 = </a:t>
            </a:r>
            <a:r>
              <a:rPr lang="en-US" sz="1800" b="1" dirty="0"/>
              <a:t>3</a:t>
            </a:r>
            <a:r>
              <a:rPr lang="en-US" sz="1800" dirty="0"/>
              <a:t> * 2560 + change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So, three blocks can run on an SM as far as registers are </a:t>
            </a:r>
            <a:r>
              <a:rPr lang="en-US" sz="1800" dirty="0" smtClean="0"/>
              <a:t>concerned</a:t>
            </a:r>
          </a:p>
          <a:p>
            <a:pPr lvl="1">
              <a:spcBef>
                <a:spcPts val="600"/>
              </a:spcBef>
            </a:pP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2000" dirty="0"/>
              <a:t>How about if each thread increases the use of registers by 1?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Each  Block now requires 11*256 = 2816 registers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8192 &lt; 2816 *3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Only two Blocks can run on an SM, </a:t>
            </a:r>
            <a:r>
              <a:rPr lang="en-US" sz="1800" b="1" dirty="0"/>
              <a:t>1/3 reduction of parallelism</a:t>
            </a:r>
            <a:r>
              <a:rPr lang="en-US" sz="1800" dirty="0" smtClean="0"/>
              <a:t>!!</a:t>
            </a:r>
            <a:endParaRPr lang="en-US" sz="1800" dirty="0"/>
          </a:p>
          <a:p>
            <a:pPr lvl="1">
              <a:lnSpc>
                <a:spcPct val="90000"/>
              </a:lnSpc>
            </a:pPr>
            <a:endParaRPr lang="en-US" sz="1800" dirty="0"/>
          </a:p>
        </p:txBody>
      </p:sp>
      <p:sp>
        <p:nvSpPr>
          <p:cNvPr id="4" name="Footer Placeholder 2"/>
          <p:cNvSpPr txBox="1">
            <a:spLocks/>
          </p:cNvSpPr>
          <p:nvPr/>
        </p:nvSpPr>
        <p:spPr>
          <a:xfrm>
            <a:off x="76200" y="6553200"/>
            <a:ext cx="39624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000" smtClean="0"/>
              <a:t>© David Kirk/NVIDIA and Wen-mei W. Hwu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76200" y="6477000"/>
            <a:ext cx="3505200" cy="304800"/>
          </a:xfrm>
          <a:prstGeom prst="rect">
            <a:avLst/>
          </a:prstGeom>
        </p:spPr>
        <p:txBody>
          <a:bodyPr/>
          <a:lstStyle/>
          <a:p>
            <a:r>
              <a:rPr lang="en-US" sz="1000" dirty="0"/>
              <a:t>© David Kirk/NVIDIA and Wen-mei W. </a:t>
            </a:r>
            <a:r>
              <a:rPr lang="en-US" sz="1000" dirty="0" smtClean="0"/>
              <a:t>Hwu</a:t>
            </a:r>
            <a:endParaRPr lang="en-US" sz="1000" dirty="0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762000"/>
          </a:xfrm>
        </p:spPr>
        <p:txBody>
          <a:bodyPr/>
          <a:lstStyle/>
          <a:p>
            <a:r>
              <a:rPr lang="en-US" sz="3200" dirty="0"/>
              <a:t>More on Dynamic Partitioning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3810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Dynamic partitioning gives more flexibility to compilers/programmers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One can run a smaller number of threads that require many registers each or a large number of threads that require few registers each </a:t>
            </a:r>
          </a:p>
          <a:p>
            <a:pPr lvl="2">
              <a:spcBef>
                <a:spcPts val="1200"/>
              </a:spcBef>
            </a:pPr>
            <a:r>
              <a:rPr lang="en-US" dirty="0"/>
              <a:t>This allows for </a:t>
            </a:r>
            <a:r>
              <a:rPr lang="en-US" dirty="0" smtClean="0"/>
              <a:t>finer-grained </a:t>
            </a:r>
            <a:r>
              <a:rPr lang="en-US" dirty="0"/>
              <a:t>threading than traditional CPU threading models.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The compiler can </a:t>
            </a:r>
            <a:r>
              <a:rPr lang="en-US" dirty="0" smtClean="0"/>
              <a:t>trade off </a:t>
            </a:r>
            <a:r>
              <a:rPr lang="en-US" dirty="0"/>
              <a:t>between instruction-level parallelism and </a:t>
            </a:r>
            <a:r>
              <a:rPr lang="en-US" dirty="0" smtClean="0"/>
              <a:t>(p)thread </a:t>
            </a:r>
            <a:r>
              <a:rPr lang="en-US" dirty="0"/>
              <a:t>level parallelism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22328</TotalTime>
  <Words>2363</Words>
  <Application>Microsoft Office PowerPoint</Application>
  <PresentationFormat>On-screen Show (4:3)</PresentationFormat>
  <Paragraphs>621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Courier New</vt:lpstr>
      <vt:lpstr>Lucida Console</vt:lpstr>
      <vt:lpstr>Tahoma</vt:lpstr>
      <vt:lpstr>Times New Roman</vt:lpstr>
      <vt:lpstr>Wingdings</vt:lpstr>
      <vt:lpstr>Default Design</vt:lpstr>
      <vt:lpstr>CUDA/GPU In Depth:  Memory</vt:lpstr>
      <vt:lpstr>PowerPoint Presentation</vt:lpstr>
      <vt:lpstr>Review:  CUDA Device Memory Space</vt:lpstr>
      <vt:lpstr>Review:  Parallel Memory – Data Sharing</vt:lpstr>
      <vt:lpstr>Review:  SM Memory Architecture</vt:lpstr>
      <vt:lpstr>Part 2:  SM Register File</vt:lpstr>
      <vt:lpstr>Programmer View of Register File</vt:lpstr>
      <vt:lpstr>G80 Matrix Multiplication Example</vt:lpstr>
      <vt:lpstr>More on Dynamic Partitioning</vt:lpstr>
      <vt:lpstr>G80 ILP vs. TLP Example</vt:lpstr>
      <vt:lpstr>Part 3:  Global Memory -- Performance Guidelines</vt:lpstr>
      <vt:lpstr>Overview: Coalescing Global Memory Ops</vt:lpstr>
      <vt:lpstr>Coalescing, cont.</vt:lpstr>
      <vt:lpstr>PowerPoint Presentation</vt:lpstr>
      <vt:lpstr>PowerPoint Presentation</vt:lpstr>
      <vt:lpstr>Threads 0-15 access 4-byte words at addresses 116-176 </vt:lpstr>
      <vt:lpstr>Threads 0-15 access 4-byte words at addresses 116-176 </vt:lpstr>
      <vt:lpstr>Threads 0-15 access 4-byte words at addresses 116-176 </vt:lpstr>
      <vt:lpstr>Threads 0-15 access 4-byte words at addresses 116-176 </vt:lpstr>
      <vt:lpstr>Threads 0-15 access 4-byte words at addresses 116-176 </vt:lpstr>
      <vt:lpstr>Consider the stride of your accesses</vt:lpstr>
      <vt:lpstr>Example: Array of Structures (AoS)</vt:lpstr>
      <vt:lpstr>Example: Structure of Arrays (SoA)</vt:lpstr>
      <vt:lpstr>Example: SoA vs. AoS</vt:lpstr>
      <vt:lpstr>PowerPoint Presentation</vt:lpstr>
      <vt:lpstr>Review:  Memory Layout of a Matrix in C</vt:lpstr>
      <vt:lpstr>Memory Coalescing</vt:lpstr>
      <vt:lpstr>Memory Layout of a Matrix in C</vt:lpstr>
      <vt:lpstr>Memory Layout of a Matrix in C</vt:lpstr>
      <vt:lpstr>Review multiple block MMM – Are memory transfers coalesced?</vt:lpstr>
      <vt:lpstr>Lab 5</vt:lpstr>
    </vt:vector>
  </TitlesOfParts>
  <Company>University of Houston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rgr52529</dc:creator>
  <cp:lastModifiedBy>Herbordt, Martin C</cp:lastModifiedBy>
  <cp:revision>1400</cp:revision>
  <cp:lastPrinted>2017-04-03T18:44:08Z</cp:lastPrinted>
  <dcterms:created xsi:type="dcterms:W3CDTF">2000-11-06T18:26:51Z</dcterms:created>
  <dcterms:modified xsi:type="dcterms:W3CDTF">2017-07-16T22:37:13Z</dcterms:modified>
</cp:coreProperties>
</file>